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2"/>
  </p:notesMasterIdLst>
  <p:sldIdLst>
    <p:sldId id="256" r:id="rId5"/>
    <p:sldId id="336" r:id="rId6"/>
    <p:sldId id="327" r:id="rId7"/>
    <p:sldId id="337" r:id="rId8"/>
    <p:sldId id="296" r:id="rId9"/>
    <p:sldId id="312" r:id="rId10"/>
    <p:sldId id="308" r:id="rId11"/>
    <p:sldId id="298" r:id="rId12"/>
    <p:sldId id="299" r:id="rId13"/>
    <p:sldId id="314" r:id="rId14"/>
    <p:sldId id="313" r:id="rId15"/>
    <p:sldId id="309" r:id="rId16"/>
    <p:sldId id="300" r:id="rId17"/>
    <p:sldId id="310" r:id="rId18"/>
    <p:sldId id="317" r:id="rId19"/>
    <p:sldId id="301" r:id="rId20"/>
    <p:sldId id="302" r:id="rId21"/>
    <p:sldId id="291" r:id="rId22"/>
    <p:sldId id="304" r:id="rId23"/>
    <p:sldId id="322" r:id="rId24"/>
    <p:sldId id="323" r:id="rId25"/>
    <p:sldId id="324" r:id="rId26"/>
    <p:sldId id="326" r:id="rId27"/>
    <p:sldId id="328" r:id="rId28"/>
    <p:sldId id="338" r:id="rId29"/>
    <p:sldId id="332"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E16C11-C299-41D6-A7A2-C5E79501441B}">
          <p14:sldIdLst>
            <p14:sldId id="256"/>
            <p14:sldId id="336"/>
            <p14:sldId id="327"/>
          </p14:sldIdLst>
        </p14:section>
        <p14:section name="Tutorial" id="{6FECC97E-DC70-46A6-BB84-F1CCC502A820}">
          <p14:sldIdLst>
            <p14:sldId id="337"/>
            <p14:sldId id="296"/>
            <p14:sldId id="312"/>
            <p14:sldId id="308"/>
            <p14:sldId id="298"/>
            <p14:sldId id="299"/>
            <p14:sldId id="314"/>
            <p14:sldId id="313"/>
            <p14:sldId id="309"/>
            <p14:sldId id="300"/>
            <p14:sldId id="310"/>
            <p14:sldId id="317"/>
            <p14:sldId id="301"/>
            <p14:sldId id="302"/>
            <p14:sldId id="291"/>
            <p14:sldId id="304"/>
            <p14:sldId id="322"/>
            <p14:sldId id="323"/>
            <p14:sldId id="324"/>
            <p14:sldId id="326"/>
            <p14:sldId id="328"/>
          </p14:sldIdLst>
        </p14:section>
        <p14:section name="Appendix" id="{C710038B-508C-4A6D-A238-9DDC0F06C961}">
          <p14:sldIdLst>
            <p14:sldId id="338"/>
            <p14:sldId id="332"/>
            <p14:sldId id="2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CEC9FE-866B-BF89-9FC4-27A83F9D1E73}" name="Harriet Parnell" initials="HP" userId="S::harriet.parnell@ansys.com::60aaa540-ab7e-4072-8f5d-9876c38bbc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F8F8"/>
    <a:srgbClr val="1B3A88"/>
    <a:srgbClr val="ACACAC"/>
    <a:srgbClr val="CBCBCB"/>
    <a:srgbClr val="CBCFD4"/>
    <a:srgbClr val="1E3E8D"/>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6E7A9-7948-4887-9F5D-33E7631C9029}" v="6" dt="2024-09-30T12:54:50.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3" autoAdjust="0"/>
    <p:restoredTop sz="88136" autoAdjust="0"/>
  </p:normalViewPr>
  <p:slideViewPr>
    <p:cSldViewPr showGuides="1">
      <p:cViewPr varScale="1">
        <p:scale>
          <a:sx n="140" d="100"/>
          <a:sy n="140" d="100"/>
        </p:scale>
        <p:origin x="1064" y="80"/>
      </p:cViewPr>
      <p:guideLst>
        <p:guide orient="horz" pos="2160"/>
        <p:guide pos="3840"/>
      </p:guideLst>
    </p:cSldViewPr>
  </p:slideViewPr>
  <p:notesTextViewPr>
    <p:cViewPr>
      <p:scale>
        <a:sx n="100" d="100"/>
        <a:sy n="100" d="100"/>
      </p:scale>
      <p:origin x="0" y="-76"/>
    </p:cViewPr>
  </p:notesTextViewPr>
  <p:sorterViewPr>
    <p:cViewPr>
      <p:scale>
        <a:sx n="100" d="100"/>
        <a:sy n="100" d="100"/>
      </p:scale>
      <p:origin x="0" y="-28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There is more support to help you identify which aberrations are present in your optical system. </a:t>
            </a:r>
          </a:p>
          <a:p>
            <a:endParaRPr lang="en-US"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371545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is more support to help you identify which aberrations are present in your optical system.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339307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far, we've created a system with a singlet lens and identified significant aberrations. While there are several ways to improve this system, this tutorial will focus on a heuristic approach—adding more lenses to increase the degrees of freedom.</a:t>
            </a:r>
          </a:p>
          <a:p>
            <a:endParaRPr lang="en-US" b="0" dirty="0"/>
          </a:p>
          <a:p>
            <a:r>
              <a:rPr lang="en-US" b="0" dirty="0"/>
              <a:t>For a simpler example, follow the link to explore optimization of a singlet lens. </a:t>
            </a:r>
            <a:endParaRPr lang="en-US" b="1"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357128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Step 4:</a:t>
            </a:r>
          </a:p>
          <a:p>
            <a:pPr marL="171450" indent="-171450">
              <a:buFont typeface="Arial" panose="020B0604020202020204" pitchFamily="34" charset="0"/>
              <a:buChar char="•"/>
            </a:pPr>
            <a:r>
              <a:rPr lang="en-US" b="0" dirty="0"/>
              <a:t>Return to the </a:t>
            </a:r>
            <a:r>
              <a:rPr lang="en-US" b="0" i="1" dirty="0"/>
              <a:t>Lens Data</a:t>
            </a:r>
            <a:r>
              <a:rPr lang="en-US" b="0" i="0" dirty="0"/>
              <a:t> under the </a:t>
            </a:r>
            <a:r>
              <a:rPr lang="en-US" b="0" i="1" dirty="0"/>
              <a:t>Setup</a:t>
            </a:r>
            <a:r>
              <a:rPr lang="en-US" b="0" i="0" dirty="0"/>
              <a:t> tab.</a:t>
            </a:r>
          </a:p>
          <a:p>
            <a:pPr marL="171450" indent="-171450">
              <a:buFont typeface="Arial" panose="020B0604020202020204" pitchFamily="34" charset="0"/>
              <a:buChar char="•"/>
            </a:pPr>
            <a:r>
              <a:rPr lang="en-US" b="0" i="0" dirty="0"/>
              <a:t>Add two new parallel plate lenses before the STOP, as described on the slide.</a:t>
            </a:r>
          </a:p>
          <a:p>
            <a:pPr marL="685800" lvl="1" indent="-228600">
              <a:buFont typeface="+mj-lt"/>
              <a:buAutoNum type="alphaLcPeriod"/>
            </a:pPr>
            <a:r>
              <a:rPr lang="en-US" sz="1200" dirty="0"/>
              <a:t>The first a 3 mm thick SK16 lens, followed by a 6 mm air gap</a:t>
            </a:r>
          </a:p>
          <a:p>
            <a:pPr marL="685800" lvl="1" indent="-228600">
              <a:buFont typeface="+mj-lt"/>
              <a:buAutoNum type="alphaLcPeriod"/>
            </a:pPr>
            <a:r>
              <a:rPr lang="en-US" sz="1200" dirty="0"/>
              <a:t>The second a 1 mm thick F2 lens, followed by a 5 mm air gap</a:t>
            </a:r>
          </a:p>
          <a:p>
            <a:pPr marL="228600" lvl="0" indent="-228600">
              <a:buFont typeface="Arial" panose="020B0604020202020204" pitchFamily="34" charset="0"/>
              <a:buChar char="•"/>
            </a:pPr>
            <a:r>
              <a:rPr lang="en-US" sz="1200" dirty="0"/>
              <a:t>At this point, it is helpful to add comments to help identify each surface. </a:t>
            </a:r>
          </a:p>
          <a:p>
            <a:pPr marL="228600" lvl="0" indent="-228600">
              <a:buFont typeface="Arial" panose="020B0604020202020204" pitchFamily="34" charset="0"/>
              <a:buChar char="•"/>
            </a:pPr>
            <a:r>
              <a:rPr lang="en-US" sz="1200" dirty="0"/>
              <a:t>Now you can see three lenses in our optical system layout. </a:t>
            </a:r>
          </a:p>
          <a:p>
            <a:pPr marL="457200" lvl="1" indent="0">
              <a:buFont typeface="Arial" panose="020B0604020202020204" pitchFamily="34" charset="0"/>
              <a:buNone/>
            </a:pPr>
            <a:endParaRPr lang="en-US" b="0" i="0" dirty="0"/>
          </a:p>
          <a:p>
            <a:pPr marL="628650" lvl="1" indent="-171450">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123928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this stage there will be no improvements to the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Throughout this example, we will focus on the spot diagram to observe improvements as we gradually optimize the system. Therefore, it is helpful, to make note of the starting values, highlighted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342900" indent="-342900">
              <a:buFont typeface="Arial" panose="020B0604020202020204" pitchFamily="34" charset="0"/>
              <a:buChar char="•"/>
            </a:pPr>
            <a:r>
              <a:rPr lang="en-US" sz="1200" dirty="0"/>
              <a:t>At 0° RMS radius: 120.565 </a:t>
            </a:r>
            <a:r>
              <a:rPr lang="el-GR" sz="1200" dirty="0"/>
              <a:t>μ</a:t>
            </a:r>
            <a:r>
              <a:rPr lang="en-GB" sz="1200" dirty="0"/>
              <a:t>m</a:t>
            </a:r>
            <a:endParaRPr lang="en-US" sz="1200" dirty="0"/>
          </a:p>
          <a:p>
            <a:pPr marL="342900" indent="-342900">
              <a:buFont typeface="Arial" panose="020B0604020202020204" pitchFamily="34" charset="0"/>
              <a:buChar char="•"/>
            </a:pPr>
            <a:r>
              <a:rPr lang="en-US" sz="1200" dirty="0"/>
              <a:t>At 14° RMS radius: 344.634 </a:t>
            </a:r>
            <a:r>
              <a:rPr lang="el-GR" sz="1200" dirty="0"/>
              <a:t>μ</a:t>
            </a:r>
            <a:r>
              <a:rPr lang="en-GB" sz="1200" dirty="0"/>
              <a:t>m</a:t>
            </a:r>
          </a:p>
          <a:p>
            <a:pPr marL="342900" indent="-342900">
              <a:buFont typeface="Arial" panose="020B0604020202020204" pitchFamily="34" charset="0"/>
              <a:buChar char="•"/>
            </a:pPr>
            <a:r>
              <a:rPr lang="en-US" sz="1200" dirty="0"/>
              <a:t>At 20° RMS radius: 561.806 </a:t>
            </a:r>
            <a:r>
              <a:rPr lang="el-GR" sz="1200" dirty="0"/>
              <a:t>μ</a:t>
            </a:r>
            <a:r>
              <a:rPr lang="en-GB" sz="1200" dirty="0"/>
              <a:t>m</a:t>
            </a:r>
            <a:endParaRPr lang="en-US" sz="1200" dirty="0"/>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The scale bar also reads 4000 </a:t>
            </a:r>
            <a:r>
              <a:rPr lang="el-GR" sz="1200" dirty="0"/>
              <a:t>μ</a:t>
            </a:r>
            <a:r>
              <a:rPr lang="en-GB" sz="1200" dirty="0"/>
              <a:t>m.</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1612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Optimization, in optical system design, is the process of refining a system's parameters to achieve the best possible performance according to specific goals.</a:t>
            </a:r>
          </a:p>
          <a:p>
            <a:endParaRPr lang="en-US" dirty="0"/>
          </a:p>
          <a:p>
            <a:r>
              <a:rPr lang="en-US" dirty="0"/>
              <a:t>In this process, we have four key parameters:</a:t>
            </a:r>
          </a:p>
          <a:p>
            <a:endParaRPr lang="en-US" dirty="0"/>
          </a:p>
          <a:p>
            <a:pPr marL="228600" indent="-228600">
              <a:buFont typeface="+mj-lt"/>
              <a:buAutoNum type="arabicPeriod"/>
            </a:pPr>
            <a:r>
              <a:rPr lang="en-US" b="1" dirty="0"/>
              <a:t>Starting Configuration:</a:t>
            </a:r>
            <a:r>
              <a:rPr lang="en-US" dirty="0"/>
              <a:t> This is the initial design or setup of your optical system, including lens positions, shapes, and materials, which serves as the baseline for optimization.</a:t>
            </a:r>
          </a:p>
          <a:p>
            <a:pPr marL="228600" indent="-228600">
              <a:buFont typeface="+mj-lt"/>
              <a:buAutoNum type="arabicPeriod"/>
            </a:pPr>
            <a:r>
              <a:rPr lang="en-US" b="1" dirty="0"/>
              <a:t>Variables:</a:t>
            </a:r>
            <a:r>
              <a:rPr lang="en-US" dirty="0"/>
              <a:t> These are the adjustable parameters, like lens curvature, spacing, or material, that can be changed to improve the system's performance.</a:t>
            </a:r>
          </a:p>
          <a:p>
            <a:pPr marL="228600" indent="-228600">
              <a:buFont typeface="+mj-lt"/>
              <a:buAutoNum type="arabicPeriod"/>
            </a:pPr>
            <a:r>
              <a:rPr lang="en-US" b="1" dirty="0"/>
              <a:t>Optimization Merit Function:</a:t>
            </a:r>
            <a:r>
              <a:rPr lang="en-US" dirty="0"/>
              <a:t> This is a mathematical function that quantifies the performance of the system, guiding the optimization process by showing how close the design is to the desired outcome.</a:t>
            </a:r>
          </a:p>
          <a:p>
            <a:pPr marL="228600" indent="-228600">
              <a:buFont typeface="+mj-lt"/>
              <a:buAutoNum type="arabicPeriod"/>
            </a:pPr>
            <a:r>
              <a:rPr lang="en-US" b="1" dirty="0"/>
              <a:t>Constraints:</a:t>
            </a:r>
            <a:r>
              <a:rPr lang="en-US" dirty="0"/>
              <a:t> These are the limits or conditions that must be met during optimization, such as physical size, material properties, or specific performance criteria that the system must adhere to.</a:t>
            </a:r>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235332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Step 5: Assign variables</a:t>
            </a:r>
          </a:p>
          <a:p>
            <a:pPr marL="171450" indent="-171450">
              <a:buFont typeface="Arial" panose="020B0604020202020204" pitchFamily="34" charset="0"/>
              <a:buChar char="•"/>
            </a:pPr>
            <a:r>
              <a:rPr lang="en-US" b="0" i="0" dirty="0"/>
              <a:t>Return to the </a:t>
            </a:r>
            <a:r>
              <a:rPr lang="en-US" b="0" i="1" dirty="0"/>
              <a:t>Lens Data</a:t>
            </a:r>
            <a:r>
              <a:rPr lang="en-US" b="0" i="0" dirty="0"/>
              <a:t> window. </a:t>
            </a:r>
          </a:p>
          <a:p>
            <a:pPr marL="171450" indent="-171450">
              <a:buFont typeface="Arial" panose="020B0604020202020204" pitchFamily="34" charset="0"/>
              <a:buChar char="•"/>
            </a:pPr>
            <a:r>
              <a:rPr lang="en-US" b="0" i="0" dirty="0"/>
              <a:t>A radius of ‘Infinity’ is currently assigned to surfaces 1 to 5. Click on the box next to each of these and choose ‘variable’ from the dropdown menu. Alternatively, Ctrl + Z will also assign a variable. </a:t>
            </a:r>
          </a:p>
          <a:p>
            <a:pPr marL="0" indent="0">
              <a:buFont typeface="Arial" panose="020B0604020202020204" pitchFamily="34" charset="0"/>
              <a:buNone/>
            </a:pPr>
            <a:endParaRPr lang="en-US" b="1" i="0" dirty="0"/>
          </a:p>
          <a:p>
            <a:r>
              <a:rPr lang="en-US" b="1" i="0" dirty="0"/>
              <a:t>Step 6: Merit Function Editor</a:t>
            </a:r>
          </a:p>
          <a:p>
            <a:pPr marL="171450" indent="-171450">
              <a:buFont typeface="Arial" panose="020B0604020202020204" pitchFamily="34" charset="0"/>
              <a:buChar char="•"/>
            </a:pPr>
            <a:r>
              <a:rPr lang="en-US" b="0" dirty="0"/>
              <a:t>Open the </a:t>
            </a:r>
            <a:r>
              <a:rPr lang="en-US" b="0" i="1" dirty="0"/>
              <a:t>Merit Function Editor</a:t>
            </a:r>
            <a:r>
              <a:rPr lang="en-US" b="0" i="0" dirty="0"/>
              <a:t> which can be found under the </a:t>
            </a:r>
            <a:r>
              <a:rPr lang="en-US" b="0" i="1" dirty="0"/>
              <a:t>Optimize</a:t>
            </a:r>
            <a:r>
              <a:rPr lang="en-US" b="0" i="0" dirty="0"/>
              <a:t> tab.</a:t>
            </a:r>
          </a:p>
          <a:p>
            <a:pPr marL="171450" indent="-171450">
              <a:buFont typeface="Arial" panose="020B0604020202020204" pitchFamily="34" charset="0"/>
              <a:buChar char="•"/>
            </a:pPr>
            <a:r>
              <a:rPr lang="en-US" b="0" i="0" dirty="0"/>
              <a:t>Click on the dropdown to find the </a:t>
            </a:r>
            <a:r>
              <a:rPr lang="en-US" b="0" i="1" dirty="0"/>
              <a:t>Optimization Wizard</a:t>
            </a:r>
            <a:r>
              <a:rPr lang="en-US" b="0" i="0" dirty="0"/>
              <a:t>.</a:t>
            </a:r>
          </a:p>
          <a:p>
            <a:pPr marL="171450" lvl="0" indent="-171450">
              <a:buFont typeface="Arial" panose="020B0604020202020204" pitchFamily="34" charset="0"/>
              <a:buChar char="•"/>
            </a:pPr>
            <a:r>
              <a:rPr lang="en-US" b="0" i="0" dirty="0"/>
              <a:t>Keep the default values, but change:</a:t>
            </a:r>
          </a:p>
          <a:p>
            <a:pPr marL="628650" lvl="1" indent="-171450">
              <a:buFont typeface="Arial" panose="020B0604020202020204" pitchFamily="34" charset="0"/>
              <a:buChar char="•"/>
            </a:pPr>
            <a:r>
              <a:rPr lang="en-US" b="0" i="0" dirty="0"/>
              <a:t>Image Quality </a:t>
            </a:r>
            <a:r>
              <a:rPr lang="en-US" b="0" i="0" dirty="0">
                <a:sym typeface="Wingdings" panose="05000000000000000000" pitchFamily="2" charset="2"/>
              </a:rPr>
              <a:t> Spot</a:t>
            </a:r>
          </a:p>
          <a:p>
            <a:pPr marL="628650" lvl="1" indent="-171450">
              <a:buFont typeface="Arial" panose="020B0604020202020204" pitchFamily="34" charset="0"/>
              <a:buChar char="•"/>
            </a:pPr>
            <a:r>
              <a:rPr lang="en-US" b="0" i="0" dirty="0">
                <a:sym typeface="Wingdings" panose="05000000000000000000" pitchFamily="2" charset="2"/>
              </a:rPr>
              <a:t>X weight  0</a:t>
            </a:r>
          </a:p>
          <a:p>
            <a:pPr marL="628650" lvl="1" indent="-171450">
              <a:buFont typeface="Arial" panose="020B0604020202020204" pitchFamily="34" charset="0"/>
              <a:buChar char="•"/>
            </a:pPr>
            <a:r>
              <a:rPr lang="en-US" b="0" i="0" dirty="0">
                <a:sym typeface="Wingdings" panose="05000000000000000000" pitchFamily="2" charset="2"/>
              </a:rPr>
              <a:t>Y weight  0</a:t>
            </a:r>
          </a:p>
          <a:p>
            <a:pPr marL="628650" lvl="1" indent="-171450">
              <a:buFont typeface="Arial" panose="020B0604020202020204" pitchFamily="34" charset="0"/>
              <a:buChar char="•"/>
            </a:pPr>
            <a:r>
              <a:rPr lang="en-US" b="0" i="0" dirty="0">
                <a:sym typeface="Wingdings" panose="05000000000000000000" pitchFamily="2" charset="2"/>
              </a:rPr>
              <a:t>Type  RMS</a:t>
            </a:r>
            <a:r>
              <a:rPr lang="en-US" b="0" i="0" dirty="0"/>
              <a:t> </a:t>
            </a:r>
          </a:p>
          <a:p>
            <a:pPr marL="628650" lvl="1" indent="-171450">
              <a:buFont typeface="Arial" panose="020B0604020202020204" pitchFamily="34" charset="0"/>
              <a:buChar char="•"/>
            </a:pPr>
            <a:r>
              <a:rPr lang="en-US" b="0" i="0" dirty="0"/>
              <a:t>Reference </a:t>
            </a:r>
            <a:r>
              <a:rPr lang="en-US" b="0" i="0" dirty="0">
                <a:sym typeface="Wingdings" panose="05000000000000000000" pitchFamily="2" charset="2"/>
              </a:rPr>
              <a:t> Chief Ray</a:t>
            </a:r>
          </a:p>
          <a:p>
            <a:pPr marL="628650" lvl="1" indent="-171450">
              <a:buFont typeface="Arial" panose="020B0604020202020204" pitchFamily="34" charset="0"/>
              <a:buChar char="•"/>
            </a:pPr>
            <a:r>
              <a:rPr lang="en-US" b="0" i="0" dirty="0"/>
              <a:t>Boundary values* </a:t>
            </a:r>
            <a:r>
              <a:rPr lang="en-US" b="0" i="0" dirty="0">
                <a:sym typeface="Wingdings" panose="05000000000000000000" pitchFamily="2" charset="2"/>
              </a:rPr>
              <a:t> Glass (min: 0.5, max: 15, edge thickness: 0.5); Air (min: 0.5, max: 1e+03, edge thickness: 0.5)</a:t>
            </a:r>
          </a:p>
          <a:p>
            <a:pPr marL="171450" lvl="0" indent="-171450">
              <a:buFont typeface="Arial" panose="020B0604020202020204" pitchFamily="34" charset="0"/>
              <a:buChar char="•"/>
            </a:pPr>
            <a:r>
              <a:rPr lang="en-US" b="0" i="0" dirty="0">
                <a:sym typeface="Wingdings" panose="05000000000000000000" pitchFamily="2" charset="2"/>
              </a:rPr>
              <a:t>The optimization operands are then automatically inserted into the </a:t>
            </a:r>
            <a:r>
              <a:rPr lang="en-US" b="0" i="1" dirty="0">
                <a:sym typeface="Wingdings" panose="05000000000000000000" pitchFamily="2" charset="2"/>
              </a:rPr>
              <a:t>Merit Function Editor</a:t>
            </a:r>
            <a:r>
              <a:rPr lang="en-US" b="0" i="0" dirty="0">
                <a:sym typeface="Wingdings" panose="05000000000000000000" pitchFamily="2" charset="2"/>
              </a:rPr>
              <a:t>.#</a:t>
            </a:r>
          </a:p>
          <a:p>
            <a:pPr marL="0" lvl="0" indent="0">
              <a:buFont typeface="Arial" panose="020B0604020202020204" pitchFamily="34" charset="0"/>
              <a:buNone/>
            </a:pPr>
            <a:endParaRPr lang="en-US" b="0" i="0" dirty="0">
              <a:sym typeface="Wingdings" panose="05000000000000000000" pitchFamily="2" charset="2"/>
            </a:endParaRPr>
          </a:p>
          <a:p>
            <a:pPr marL="0" lvl="0" indent="0">
              <a:buFont typeface="Arial" panose="020B0604020202020204" pitchFamily="34" charset="0"/>
              <a:buNone/>
            </a:pPr>
            <a:r>
              <a:rPr lang="en-US" b="0" i="0" dirty="0">
                <a:sym typeface="Wingdings" panose="05000000000000000000" pitchFamily="2" charset="2"/>
              </a:rPr>
              <a:t>*Boundary constraints also need to be set to prevent the lens from having impractical values. </a:t>
            </a:r>
            <a:endParaRPr lang="en-US" b="0" i="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3034137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7: Optimize (incremental steps)</a:t>
            </a:r>
          </a:p>
          <a:p>
            <a:endParaRPr lang="en-US" b="0" i="0" dirty="0"/>
          </a:p>
          <a:p>
            <a:pPr marL="171450" indent="-171450">
              <a:buFont typeface="Arial" panose="020B0604020202020204" pitchFamily="34" charset="0"/>
              <a:buChar char="•"/>
            </a:pPr>
            <a:r>
              <a:rPr lang="en-US" b="0" i="0" dirty="0"/>
              <a:t>Click on </a:t>
            </a:r>
            <a:r>
              <a:rPr lang="en-US" b="0" i="1" dirty="0"/>
              <a:t>Optimize!</a:t>
            </a:r>
            <a:r>
              <a:rPr lang="en-US" b="0" i="0" dirty="0"/>
              <a:t> found within the </a:t>
            </a:r>
            <a:r>
              <a:rPr lang="en-US" b="0" i="1" dirty="0"/>
              <a:t>Optimize</a:t>
            </a:r>
            <a:r>
              <a:rPr lang="en-US" b="0" i="0" dirty="0"/>
              <a:t> tab. </a:t>
            </a:r>
          </a:p>
          <a:p>
            <a:pPr marL="171450" indent="-171450">
              <a:buFont typeface="Arial" panose="020B0604020202020204" pitchFamily="34" charset="0"/>
              <a:buChar char="•"/>
            </a:pPr>
            <a:r>
              <a:rPr lang="en-US" b="0" i="0" dirty="0"/>
              <a:t>Change the number of cycles from ‘Automatic’ to ‘1 Cycle’ so we can closely investigate the initial improvements.</a:t>
            </a:r>
          </a:p>
          <a:p>
            <a:pPr marL="171450" indent="-171450">
              <a:buFont typeface="Arial" panose="020B0604020202020204" pitchFamily="34" charset="0"/>
              <a:buChar char="•"/>
            </a:pPr>
            <a:endParaRPr lang="en-US" b="0" i="0" dirty="0"/>
          </a:p>
          <a:p>
            <a:pPr marL="0" indent="0">
              <a:buFont typeface="Arial" panose="020B0604020202020204" pitchFamily="34" charset="0"/>
              <a:buNone/>
            </a:pPr>
            <a:r>
              <a:rPr lang="en-US" b="0" i="0" dirty="0"/>
              <a:t>Note: during optimization, OpticStudio attempts to lower this Merit Function value, which means the design is closer to the goal described in the Merit Function Editor.  </a:t>
            </a:r>
            <a:endParaRPr lang="en-US" b="1"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323534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 with each cycle of optimization, you can see an improvement in the merit function.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896776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8: Optimize (automatic)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Select ‘automatic’ from the dropdown next to cycles.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Start optimization.</a:t>
            </a:r>
          </a:p>
          <a:p>
            <a:endParaRPr lang="en-US" dirty="0"/>
          </a:p>
          <a:p>
            <a:r>
              <a:rPr lang="en-US" dirty="0"/>
              <a:t>Selecting this option enables the software to automatically optimize the optical system according to user-defined parameters, including constraints, variable settings, and boundary conditions on operands.</a:t>
            </a:r>
          </a:p>
          <a:p>
            <a:r>
              <a:rPr lang="en-US" dirty="0"/>
              <a:t>Upon full optimization, the merit function value decreased from 0.096652798 to 0.003552349, indicating a significant improvement in system performance.</a:t>
            </a:r>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242626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learning objectives for this tutorial. </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171724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9.1: Analyze the optimized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Expand the </a:t>
            </a:r>
            <a:r>
              <a:rPr lang="en-US" b="0" i="1" dirty="0"/>
              <a:t>Layout</a:t>
            </a:r>
            <a:r>
              <a:rPr lang="en-US" b="0" i="0" dirty="0"/>
              <a:t>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r>
              <a:rPr lang="en-US" b="1" dirty="0"/>
              <a:t>Observation: </a:t>
            </a:r>
            <a:r>
              <a:rPr lang="en-US" dirty="0"/>
              <a:t>The optimized system now consists of two positive lenses positioned on either side of a negative lens, forming a configuration like the Cooke triplet. </a:t>
            </a:r>
          </a:p>
          <a:p>
            <a:r>
              <a:rPr lang="en-US" dirty="0"/>
              <a:t>The Cooke triplet, invented in 1893, is a widely used lens design in optical systems due to its ability to correct for common aberrations like spherical aberration, coma, and chromatic aberration. This classic design is still relevant today, and its presence in this system highlights its enduring effectiveness in creating sharp, high-quality images across a wide field of view.</a:t>
            </a:r>
          </a:p>
          <a:p>
            <a:endParaRPr lang="en-US" dirty="0"/>
          </a:p>
          <a:p>
            <a:r>
              <a:rPr lang="en-US" dirty="0"/>
              <a:t>Let’s explore what improvements have been made to the system using the analysis tools on the following slides. </a:t>
            </a: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188038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9.2: Analyze the optimized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Return to view the </a:t>
            </a:r>
            <a:r>
              <a:rPr lang="en-US" b="0" i="1" dirty="0"/>
              <a:t>Spot Diagram</a:t>
            </a:r>
            <a:r>
              <a:rPr lang="en-US" b="0" i="0" dirty="0"/>
              <a:t> and </a:t>
            </a:r>
            <a:r>
              <a:rPr lang="en-US" b="0" i="1" dirty="0"/>
              <a:t>Image Simulation</a:t>
            </a:r>
            <a:r>
              <a:rPr lang="en-US" b="0" i="0" dirty="0"/>
              <a:t> which can be found under the </a:t>
            </a:r>
            <a:r>
              <a:rPr lang="en-US" b="0" i="1" dirty="0"/>
              <a:t>Analyze</a:t>
            </a:r>
            <a:r>
              <a:rPr lang="en-US" b="0" i="0" dirty="0"/>
              <a:t> tab.</a:t>
            </a:r>
          </a:p>
          <a:p>
            <a:endParaRPr lang="en-US" dirty="0"/>
          </a:p>
          <a:p>
            <a:r>
              <a:rPr lang="en-US" dirty="0"/>
              <a:t>Observations:</a:t>
            </a:r>
          </a:p>
          <a:p>
            <a:pPr marL="228600" indent="-228600">
              <a:buAutoNum type="alphaLcPeriod"/>
            </a:pPr>
            <a:r>
              <a:rPr lang="en-US" dirty="0"/>
              <a:t>Following optimization, the system’s spot size has drastically decreased, with significant reduction in field curvature. Initially, the RMS spot size increased from 120.565 μm at 0° to 561.806 μm at 20°, but after optimization, it now remains tightly controlled, with an RMS radius of just 2.788 μm at 0°, 19.635 μm at 14°, and 14.983 μm at 20°. This results in far superior focus uniformity across the field of view.</a:t>
            </a:r>
          </a:p>
          <a:p>
            <a:pPr marL="228600" indent="-228600">
              <a:buAutoNum type="alphaLcPeriod"/>
            </a:pPr>
            <a:endParaRPr lang="en-US" dirty="0"/>
          </a:p>
          <a:p>
            <a:pPr marL="228600" indent="-228600">
              <a:buAutoNum type="alphaLcPeriod"/>
            </a:pPr>
            <a:r>
              <a:rPr lang="en-US" dirty="0"/>
              <a:t>After optimization, the demo picture shows a marked improvement in image quality, with significantly reduced optical aberrations. Although not perfect, the correction of spherical aberration, coma, and astigmatism has resulted in sharper image details, improved contrast, and a more uniform focus across the field of view. The optimized system now produces a clearer, more accurate representation of the object, with minimal distortion and enhanced clarity, reflecting the system's improved performance.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dirty="0"/>
          </a:p>
        </p:txBody>
      </p:sp>
    </p:spTree>
    <p:extLst>
      <p:ext uri="{BB962C8B-B14F-4D97-AF65-F5344CB8AC3E}">
        <p14:creationId xmlns:p14="http://schemas.microsoft.com/office/powerpoint/2010/main" val="1835381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9.3: Analyze the optimized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Return to view the </a:t>
            </a:r>
            <a:r>
              <a:rPr lang="en-US" b="0" i="1" dirty="0"/>
              <a:t>Ray Fan</a:t>
            </a:r>
            <a:r>
              <a:rPr lang="en-US" b="0" i="0" dirty="0"/>
              <a:t> and </a:t>
            </a:r>
            <a:r>
              <a:rPr lang="en-US" b="0" i="1" dirty="0"/>
              <a:t>Optical Path Difference (OPD) Fan </a:t>
            </a:r>
            <a:r>
              <a:rPr lang="en-US" b="0" i="0" dirty="0"/>
              <a:t>which can be found under the </a:t>
            </a:r>
            <a:r>
              <a:rPr lang="en-US" b="0" i="1" dirty="0"/>
              <a:t>Analyze</a:t>
            </a:r>
            <a:r>
              <a:rPr lang="en-US" b="0" i="0" dirty="0"/>
              <a:t> tab.</a:t>
            </a:r>
          </a:p>
          <a:p>
            <a:endParaRPr lang="en-US" dirty="0"/>
          </a:p>
          <a:p>
            <a:r>
              <a:rPr lang="en-US" b="1" dirty="0"/>
              <a:t>Observation:</a:t>
            </a:r>
          </a:p>
          <a:p>
            <a:r>
              <a:rPr lang="en-US" dirty="0"/>
              <a:t>c. Before optimization, the ray fan plots showed noticeable aberrations, with significant asymmetry and increasing distortion toward the edges of the pupil. This pattern is characteristic of field curvature and spherical aberrations, and the difference between the x and y directions highlighted the presence of astigmatism. The scale bar was set at 2000 μm, indicating large deviations. After optimization, while some aberrations remain, their scale has been reduced to 100 μm. This means that the distortions are now much smaller and more controlled, leading to a more uniform and improved performance across the field of view. The reduced scale of aberrations demonstrates a significant enhancement in the system's overall optical quality.</a:t>
            </a:r>
          </a:p>
          <a:p>
            <a:r>
              <a:rPr lang="en-US" dirty="0"/>
              <a:t>d. After optimizing the optical system, the optical path difference has been reduced from ±100 waves to just ±5 waves. This improvement suggests the system now delivers much better focus and fewer distortions, resulting in a clearer and more accurate image.</a:t>
            </a:r>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dirty="0"/>
          </a:p>
        </p:txBody>
      </p:sp>
    </p:spTree>
    <p:extLst>
      <p:ext uri="{BB962C8B-B14F-4D97-AF65-F5344CB8AC3E}">
        <p14:creationId xmlns:p14="http://schemas.microsoft.com/office/powerpoint/2010/main" val="177083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10: Reports</a:t>
            </a:r>
            <a:endParaRPr lang="en-US" b="0" dirty="0"/>
          </a:p>
          <a:p>
            <a:pPr marL="171450" indent="-171450">
              <a:buFont typeface="Arial" panose="020B0604020202020204" pitchFamily="34" charset="0"/>
              <a:buChar char="•"/>
            </a:pPr>
            <a:r>
              <a:rPr lang="en-US" b="0" dirty="0"/>
              <a:t>Under the </a:t>
            </a:r>
            <a:r>
              <a:rPr lang="en-US" b="0" i="1" dirty="0"/>
              <a:t>Analyze</a:t>
            </a:r>
            <a:r>
              <a:rPr lang="en-US" b="0" i="0" dirty="0"/>
              <a:t> tab, click on the </a:t>
            </a:r>
            <a:r>
              <a:rPr lang="en-US" b="0" i="1" dirty="0"/>
              <a:t>Reports</a:t>
            </a:r>
            <a:r>
              <a:rPr lang="en-US" b="0" i="0" dirty="0"/>
              <a:t> drop-down menu and select </a:t>
            </a:r>
            <a:r>
              <a:rPr lang="en-US" b="0" i="1" dirty="0"/>
              <a:t>System Data/Prescription Data</a:t>
            </a:r>
            <a:r>
              <a:rPr lang="en-US" b="0" i="0" dirty="0"/>
              <a:t>. </a:t>
            </a:r>
          </a:p>
          <a:p>
            <a:pPr marL="0" indent="0">
              <a:buFont typeface="Arial" panose="020B0604020202020204" pitchFamily="34" charset="0"/>
              <a:buNone/>
            </a:pPr>
            <a:endParaRPr lang="en-US" b="0" i="0" dirty="0"/>
          </a:p>
          <a:p>
            <a:pPr marL="228600" indent="-228600">
              <a:buFont typeface="Arial" panose="020B0604020202020204" pitchFamily="34" charset="0"/>
              <a:buAutoNum type="arabicPeriod"/>
            </a:pPr>
            <a:r>
              <a:rPr lang="en-US" b="1" dirty="0"/>
              <a:t>System Data Report:</a:t>
            </a:r>
          </a:p>
          <a:p>
            <a:pPr marL="628650" lvl="1" indent="-171450">
              <a:buFont typeface="Arial" panose="020B0604020202020204" pitchFamily="34" charset="0"/>
              <a:buChar char="•"/>
            </a:pPr>
            <a:r>
              <a:rPr lang="en-US" b="1" dirty="0"/>
              <a:t>Purpose: </a:t>
            </a:r>
            <a:r>
              <a:rPr lang="en-US" b="0" dirty="0"/>
              <a:t>This report provides a high-level overview of the optical system's overall configuration and settings. It includes general system parameters such as aperture size, field of view, wavelength settings, and the environmental conditions (e.g., temperature, pressure) in which the system operates.</a:t>
            </a:r>
          </a:p>
          <a:p>
            <a:pPr marL="628650" lvl="1" indent="-171450">
              <a:buFont typeface="Arial" panose="020B0604020202020204" pitchFamily="34" charset="0"/>
              <a:buChar char="•"/>
            </a:pPr>
            <a:r>
              <a:rPr lang="en-US" b="1" dirty="0"/>
              <a:t>Use: </a:t>
            </a:r>
            <a:r>
              <a:rPr lang="en-US" b="0" dirty="0"/>
              <a:t>It’s useful when you want to verify or document the global system configuration, especially when reviewing design tolerances or comparing different optical setups. It helps ensure that all the foundational settings align with the design goals and constraints.</a:t>
            </a:r>
          </a:p>
          <a:p>
            <a:pPr marL="457200" lvl="1" indent="0">
              <a:buFont typeface="Arial" panose="020B0604020202020204" pitchFamily="34" charset="0"/>
              <a:buNone/>
            </a:pPr>
            <a:endParaRPr lang="en-US" b="0" dirty="0"/>
          </a:p>
          <a:p>
            <a:pPr marL="228600" lvl="0" indent="-228600">
              <a:buFont typeface="+mj-lt"/>
              <a:buAutoNum type="arabicPeriod"/>
            </a:pPr>
            <a:r>
              <a:rPr lang="en-US" b="1" dirty="0"/>
              <a:t>Prescription Data Report:</a:t>
            </a:r>
          </a:p>
          <a:p>
            <a:pPr marL="685800" lvl="1" indent="-228600">
              <a:buFont typeface="Arial" panose="020B0604020202020204" pitchFamily="34" charset="0"/>
              <a:buChar char="•"/>
            </a:pPr>
            <a:r>
              <a:rPr lang="en-US" b="1" dirty="0"/>
              <a:t>Purpose:</a:t>
            </a:r>
            <a:r>
              <a:rPr lang="en-US" b="0" dirty="0"/>
              <a:t> This report lists all the critical details of the individual optical elements (lenses, mirrors, prisms, etc.) in the system. It includes surface-by-surface data such as radii of curvature, thicknesses, material properties, and positions of each component in the optical train.</a:t>
            </a:r>
          </a:p>
          <a:p>
            <a:pPr marL="685800" lvl="1" indent="-228600">
              <a:buFont typeface="Arial" panose="020B0604020202020204" pitchFamily="34" charset="0"/>
              <a:buChar char="•"/>
            </a:pPr>
            <a:r>
              <a:rPr lang="en-US" b="1" dirty="0"/>
              <a:t>Use: </a:t>
            </a:r>
            <a:r>
              <a:rPr lang="en-US" b="0" dirty="0"/>
              <a:t>The prescription data report is particularly useful for ensuring the optical elements are correctly specified and arranged. It allows you to check lens curvatures, thicknesses, material properties (e.g., refractive indices), and spacings, all of which directly impact optical performance. This report is vital for both designing and manufacturing the system.</a:t>
            </a:r>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1132131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dirty="0"/>
          </a:p>
        </p:txBody>
      </p:sp>
    </p:spTree>
    <p:extLst>
      <p:ext uri="{BB962C8B-B14F-4D97-AF65-F5344CB8AC3E}">
        <p14:creationId xmlns:p14="http://schemas.microsoft.com/office/powerpoint/2010/main" val="277538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expect as you work through this tutorial.</a:t>
            </a:r>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94713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 Specification Overview</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361852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it is not already open, go to the </a:t>
            </a:r>
            <a:r>
              <a:rPr lang="en-US" i="1" dirty="0"/>
              <a:t>System Explorer </a:t>
            </a:r>
            <a:r>
              <a:rPr lang="en-US" dirty="0"/>
              <a:t>under the </a:t>
            </a:r>
            <a:r>
              <a:rPr lang="en-US" i="1" dirty="0"/>
              <a:t>Setup</a:t>
            </a:r>
            <a:r>
              <a:rPr lang="en-US" dirty="0"/>
              <a:t> tab.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Expand the </a:t>
            </a:r>
            <a:r>
              <a:rPr lang="en-US" i="1" dirty="0"/>
              <a:t>Aperture</a:t>
            </a:r>
            <a:r>
              <a:rPr lang="en-US" dirty="0"/>
              <a:t> drop down, select ‘Entrance Pupil Diameter’ type and enter </a:t>
            </a:r>
            <a:r>
              <a:rPr lang="en-US" i="0" dirty="0"/>
              <a:t>10.00 mm as the aperture value.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Expand </a:t>
            </a:r>
            <a:r>
              <a:rPr lang="en-US" i="1" dirty="0"/>
              <a:t>Field</a:t>
            </a:r>
            <a:r>
              <a:rPr lang="en-US" i="0" dirty="0"/>
              <a:t> and select </a:t>
            </a:r>
            <a:r>
              <a:rPr lang="en-US" i="1" dirty="0"/>
              <a:t>Add Field. </a:t>
            </a:r>
            <a:r>
              <a:rPr lang="en-US" i="0" dirty="0"/>
              <a:t>Make sure </a:t>
            </a:r>
            <a:r>
              <a:rPr lang="en-US" i="1" dirty="0"/>
              <a:t>Angle*</a:t>
            </a:r>
            <a:r>
              <a:rPr lang="en-US" i="0" dirty="0"/>
              <a:t> is selected as the field type. Specify three y-values as </a:t>
            </a:r>
            <a:r>
              <a:rPr lang="en-US" sz="1200" i="0" dirty="0"/>
              <a:t>0°, 14°, and 20°. Because the system is rotationally symmetric, we do not need to explicitly specify -0°, -14°, and -20° in the y-field.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Expand </a:t>
            </a:r>
            <a:r>
              <a:rPr lang="en-US" sz="1200" i="1" dirty="0"/>
              <a:t>Wavelengths </a:t>
            </a:r>
            <a:r>
              <a:rPr lang="en-US" sz="1200" i="0" dirty="0"/>
              <a:t>in the system explorer and select Settings. Select F, d, C (Visible) from the drop-down menu. Click </a:t>
            </a:r>
            <a:r>
              <a:rPr lang="en-US" sz="1200" i="1" dirty="0"/>
              <a:t>Select Preset. </a:t>
            </a:r>
            <a:r>
              <a:rPr lang="en-US" sz="1200" i="0" dirty="0"/>
              <a:t>Three wavelengths of 0.486 </a:t>
            </a:r>
            <a:r>
              <a:rPr lang="el-GR" sz="1200" i="0" dirty="0"/>
              <a:t>μ</a:t>
            </a:r>
            <a:r>
              <a:rPr lang="en-GB" sz="1200" i="0" dirty="0"/>
              <a:t>m</a:t>
            </a:r>
            <a:r>
              <a:rPr lang="en-US" sz="1200" i="0" dirty="0"/>
              <a:t>, 0.588 </a:t>
            </a:r>
            <a:r>
              <a:rPr lang="el-GR" sz="1200" i="0" dirty="0"/>
              <a:t>μ</a:t>
            </a:r>
            <a:r>
              <a:rPr lang="en-GB" sz="1200" i="0" dirty="0"/>
              <a:t>m</a:t>
            </a:r>
            <a:r>
              <a:rPr lang="en-US" sz="1200" i="0" dirty="0"/>
              <a:t>, and 0.656 </a:t>
            </a:r>
            <a:r>
              <a:rPr lang="el-GR" sz="1200" i="0" dirty="0"/>
              <a:t>μ</a:t>
            </a:r>
            <a:r>
              <a:rPr lang="en-GB" sz="1200" i="0" dirty="0"/>
              <a:t>m</a:t>
            </a:r>
            <a:r>
              <a:rPr lang="en-US" sz="1200" i="0" dirty="0"/>
              <a:t>) are now available.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 When ‘Angle’ is selected as the field type, we are specifying the field of view (FOV) that we are adjusting is the angular field of view (AFOV). For example, by specifying the y-value as </a:t>
            </a:r>
            <a:r>
              <a:rPr lang="en-US" sz="1200" i="0" dirty="0"/>
              <a:t>20°, we are saying that the AFOV can see 20° above and below the center axis. In this case, the AFOV is specified by the half angle. This option is most useful when at infinite conjugates.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86050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2:</a:t>
            </a:r>
            <a:endParaRPr lang="en-US" b="0" dirty="0"/>
          </a:p>
          <a:p>
            <a:pPr marL="171450" indent="-171450">
              <a:buFont typeface="Arial" panose="020B0604020202020204" pitchFamily="34" charset="0"/>
              <a:buChar char="•"/>
            </a:pPr>
            <a:r>
              <a:rPr lang="en-US" b="0" dirty="0"/>
              <a:t>Open </a:t>
            </a:r>
            <a:r>
              <a:rPr lang="en-US" b="0" i="1" dirty="0"/>
              <a:t>Lens Data</a:t>
            </a:r>
            <a:r>
              <a:rPr lang="en-US" b="0" i="0" dirty="0"/>
              <a:t> under the Setup tab and insert two new surfaces after either by right clicking on a surface and selecting ‘insert object’ or by pressing ‘insert’ on your keyboard.</a:t>
            </a:r>
          </a:p>
          <a:p>
            <a:pPr marL="171450" indent="-171450">
              <a:buFont typeface="Arial" panose="020B0604020202020204" pitchFamily="34" charset="0"/>
              <a:buChar char="•"/>
            </a:pPr>
            <a:r>
              <a:rPr lang="en-US" b="0" i="0" dirty="0"/>
              <a:t>Insert the following data:</a:t>
            </a:r>
          </a:p>
          <a:p>
            <a:pPr marL="628650" lvl="1" indent="-171450">
              <a:buFont typeface="Arial" panose="020B0604020202020204" pitchFamily="34" charset="0"/>
              <a:buChar char="•"/>
            </a:pPr>
            <a:r>
              <a:rPr lang="en-US" b="0" i="0" dirty="0"/>
              <a:t>For surface 1, add a 5 mm air gap from STOP to the front of lens.</a:t>
            </a:r>
          </a:p>
          <a:p>
            <a:pPr marL="628650" lvl="1" indent="-171450">
              <a:buFont typeface="Arial" panose="020B0604020202020204" pitchFamily="34" charset="0"/>
              <a:buChar char="•"/>
            </a:pPr>
            <a:r>
              <a:rPr lang="en-US" b="0" i="0" dirty="0"/>
              <a:t>For surface 2, add a 3 mm thick lens, made of SK16 glass.</a:t>
            </a:r>
          </a:p>
          <a:p>
            <a:pPr marL="628650" lvl="1" indent="-171450">
              <a:buFont typeface="Arial" panose="020B0604020202020204" pitchFamily="34" charset="0"/>
              <a:buChar char="•"/>
            </a:pPr>
            <a:r>
              <a:rPr lang="en-US" b="0" i="0" dirty="0"/>
              <a:t>For surface 3, use F-number solve to adjust the radius of curvature to maintain the system at f/50. Then add a 50 mm air gap from back of lens to image plane, including a Marginal Ray Height solve on the thickness, keeping default values of height and pupil zone at 0.  </a:t>
            </a:r>
          </a:p>
          <a:p>
            <a:pPr marL="171450" lvl="0" indent="-171450">
              <a:buFont typeface="Arial" panose="020B0604020202020204" pitchFamily="34" charset="0"/>
              <a:buChar char="•"/>
            </a:pPr>
            <a:r>
              <a:rPr lang="en-US" b="0" i="0" dirty="0"/>
              <a:t>Open the </a:t>
            </a:r>
            <a:r>
              <a:rPr lang="en-US" b="0" i="1" dirty="0"/>
              <a:t>Cross-Section</a:t>
            </a:r>
            <a:r>
              <a:rPr lang="en-US" b="0" i="0" dirty="0"/>
              <a:t> layout under the Setup tag and view the current system. </a:t>
            </a:r>
          </a:p>
          <a:p>
            <a:pPr marL="628650" lvl="1" indent="-171450">
              <a:buFont typeface="Arial" panose="020B0604020202020204" pitchFamily="34" charset="0"/>
              <a:buChar char="•"/>
            </a:pPr>
            <a:endParaRPr lang="en-US" b="0" dirty="0"/>
          </a:p>
          <a:p>
            <a:r>
              <a:rPr lang="en-US" b="1" dirty="0"/>
              <a:t>Q: What kind of material is SK16?</a:t>
            </a:r>
          </a:p>
          <a:p>
            <a:r>
              <a:rPr lang="en-US" b="1" dirty="0"/>
              <a:t>A: </a:t>
            </a:r>
            <a:r>
              <a:rPr lang="en-US" b="0" dirty="0"/>
              <a:t>SK16' is a type of Schott optical glass with a refractive index of 1.620 at the d-line and an Abbe number of 60.32 at the same wavelength. Its high refractive index allows for compact lens designs by bending light more effectively, while its moderate Abbe number provides a good balance of dispersion to manage chromatic aberrations. These properties make SK16 an effective material for improving optical system performance and reducing spherical aberration. You can find more details about this glass, and others, in the </a:t>
            </a:r>
            <a:r>
              <a:rPr lang="en-US" b="0" i="1" dirty="0"/>
              <a:t>Materials Catalog</a:t>
            </a:r>
            <a:r>
              <a:rPr lang="en-US" b="0" dirty="0"/>
              <a:t>, found under the </a:t>
            </a:r>
            <a:r>
              <a:rPr lang="en-US" b="0" i="1" dirty="0"/>
              <a:t>Libraries</a:t>
            </a:r>
            <a:r>
              <a:rPr lang="en-US" b="0" dirty="0"/>
              <a:t> tab.  </a:t>
            </a:r>
          </a:p>
          <a:p>
            <a:endParaRPr lang="en-US" b="0" dirty="0"/>
          </a:p>
          <a:p>
            <a:r>
              <a:rPr lang="en-US" b="1" dirty="0"/>
              <a:t>Q: What is a Plano-Convex (PCX) Lens?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a:t>
            </a:r>
            <a:r>
              <a:rPr lang="en-US" dirty="0"/>
              <a:t>A Plano-Convex (PCX) lens has one flat surface and one convex surface. It's commonly used to focus light by converging parallel rays to a single focal point on the convex side. This lens design is effective in minimizing spherical aberrations when the flat side faces the light source, making it useful in applications like imaging systems, laser optics, and beam collimation.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274793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Step 3.1:</a:t>
            </a:r>
          </a:p>
          <a:p>
            <a:pPr marL="171450" indent="-171450">
              <a:buFont typeface="Arial" panose="020B0604020202020204" pitchFamily="34" charset="0"/>
              <a:buChar char="•"/>
            </a:pPr>
            <a:r>
              <a:rPr lang="en-US" b="0" i="0" dirty="0"/>
              <a:t>Expand </a:t>
            </a:r>
            <a:r>
              <a:rPr lang="en-US" b="0" i="1" dirty="0"/>
              <a:t>Layout</a:t>
            </a:r>
            <a:r>
              <a:rPr lang="en-US" b="0" i="0" dirty="0"/>
              <a:t> window to take a closer look at the rays. </a:t>
            </a:r>
          </a:p>
          <a:p>
            <a:pPr marL="0" indent="0">
              <a:buFont typeface="Arial" panose="020B0604020202020204" pitchFamily="34" charset="0"/>
              <a:buNone/>
            </a:pPr>
            <a:endParaRPr lang="en-US" b="0" i="0" dirty="0"/>
          </a:p>
          <a:p>
            <a:pPr marL="0" indent="0">
              <a:buFont typeface="Arial" panose="020B0604020202020204" pitchFamily="34" charset="0"/>
              <a:buNone/>
            </a:pPr>
            <a:r>
              <a:rPr lang="en-US" b="1" i="0" dirty="0"/>
              <a:t>Q: What aberration can you identify?</a:t>
            </a:r>
          </a:p>
          <a:p>
            <a:pPr marL="0" indent="0">
              <a:buFont typeface="Arial" panose="020B0604020202020204" pitchFamily="34" charset="0"/>
              <a:buNone/>
            </a:pPr>
            <a:r>
              <a:rPr lang="en-US" b="1" i="0" dirty="0"/>
              <a:t>A: </a:t>
            </a:r>
            <a:r>
              <a:rPr lang="en-US" b="0" i="0" dirty="0"/>
              <a:t>Field curvature. </a:t>
            </a:r>
          </a:p>
          <a:p>
            <a:pPr marL="0" indent="0">
              <a:buFont typeface="Arial" panose="020B0604020202020204" pitchFamily="34" charset="0"/>
              <a:buNone/>
            </a:pPr>
            <a:endParaRPr lang="en-US" b="1" i="0" dirty="0"/>
          </a:p>
          <a:p>
            <a:r>
              <a:rPr lang="en-US" b="1" i="0" dirty="0"/>
              <a:t>Explanation: </a:t>
            </a:r>
            <a:r>
              <a:rPr lang="en-US" dirty="0"/>
              <a:t>Field curvature is an optical aberration that occurs because lenses inherently focus light onto a curved surface rather than a flat image plane. This happens due to the varying angles at which light rays enter the lens: rays entering near the edges of the lens focus at a different plane than those entering near the center. Consequently, when focusing on the center of the image, the edges may appear out of focus, and if you adjust to focus on the edges, the center may become blurry. This aberration is particularly pronounced in wide-angle lenses and is noticeable when imaging flat subjects, such as documents</a:t>
            </a:r>
            <a:br>
              <a:rPr lang="en-US" b="1" i="0" dirty="0"/>
            </a:br>
            <a:endParaRPr lang="en-US" b="1" i="0" dirty="0"/>
          </a:p>
          <a:p>
            <a:r>
              <a:rPr lang="en-US" b="1" dirty="0"/>
              <a:t>How is Field Curvature Corrected?</a:t>
            </a:r>
          </a:p>
          <a:p>
            <a:r>
              <a:rPr lang="en-US" dirty="0"/>
              <a:t>Several methods can help correct field curvature:</a:t>
            </a:r>
          </a:p>
          <a:p>
            <a:pPr marL="171450" indent="-171450">
              <a:buFont typeface="Arial" panose="020B0604020202020204" pitchFamily="34" charset="0"/>
              <a:buChar char="•"/>
            </a:pPr>
            <a:r>
              <a:rPr lang="en-US" b="1" dirty="0"/>
              <a:t>Lens Design</a:t>
            </a:r>
            <a:r>
              <a:rPr lang="en-US" dirty="0"/>
              <a:t>: Combining different types of lenses (like convex and concave lenses) in a single system can counteract the curvature effect.</a:t>
            </a:r>
          </a:p>
          <a:p>
            <a:pPr marL="171450" indent="-171450">
              <a:buFont typeface="Arial" panose="020B0604020202020204" pitchFamily="34" charset="0"/>
              <a:buChar char="•"/>
            </a:pPr>
            <a:r>
              <a:rPr lang="en-US" b="1" dirty="0"/>
              <a:t>Curved Sensors</a:t>
            </a:r>
            <a:r>
              <a:rPr lang="en-US" dirty="0"/>
              <a:t>: Some advanced imaging systems use curved sensors that match the curvature of the image plane, reducing or eliminating the aberration.</a:t>
            </a:r>
          </a:p>
          <a:p>
            <a:pPr marL="171450" indent="-171450">
              <a:buFont typeface="Arial" panose="020B0604020202020204" pitchFamily="34" charset="0"/>
              <a:buChar char="•"/>
            </a:pPr>
            <a:r>
              <a:rPr lang="en-US" b="1" dirty="0"/>
              <a:t>Stopping Down</a:t>
            </a:r>
            <a:r>
              <a:rPr lang="en-US" dirty="0"/>
              <a:t>: Reducing the aperture size (increasing the f-number) can increase the depth of field, making the curvature less noticeable by bringing more of the image into acceptable focus.</a:t>
            </a:r>
          </a:p>
          <a:p>
            <a:endParaRPr lang="en-US" b="0" i="0" dirty="0"/>
          </a:p>
          <a:p>
            <a:endParaRPr lang="en-US" b="1"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374237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Step 3.2: </a:t>
            </a:r>
          </a:p>
          <a:p>
            <a:pPr marL="171450" indent="-171450">
              <a:buFont typeface="Arial" panose="020B0604020202020204" pitchFamily="34" charset="0"/>
              <a:buChar char="•"/>
            </a:pPr>
            <a:r>
              <a:rPr lang="en-US" b="0" dirty="0"/>
              <a:t>Under the </a:t>
            </a:r>
            <a:r>
              <a:rPr lang="en-US" b="0" i="1" dirty="0"/>
              <a:t>Analyze</a:t>
            </a:r>
            <a:r>
              <a:rPr lang="en-US" b="0" i="0" dirty="0"/>
              <a:t> tab, open:</a:t>
            </a:r>
          </a:p>
          <a:p>
            <a:pPr marL="628650" lvl="1" indent="-171450">
              <a:buFont typeface="Arial" panose="020B0604020202020204" pitchFamily="34" charset="0"/>
              <a:buChar char="•"/>
            </a:pPr>
            <a:r>
              <a:rPr lang="en-US" b="0" i="1" dirty="0"/>
              <a:t>Standard spot diagram</a:t>
            </a:r>
            <a:r>
              <a:rPr lang="en-US" b="0" i="0" dirty="0"/>
              <a:t> found under the </a:t>
            </a:r>
            <a:r>
              <a:rPr lang="en-US" b="0" i="1" dirty="0"/>
              <a:t>Rays &amp; Spots</a:t>
            </a:r>
            <a:r>
              <a:rPr lang="en-US" b="0" i="0" dirty="0"/>
              <a:t> drop down. </a:t>
            </a:r>
          </a:p>
          <a:p>
            <a:pPr marL="628650" lvl="1" indent="-171450">
              <a:buFont typeface="Arial" panose="020B0604020202020204" pitchFamily="34" charset="0"/>
              <a:buChar char="•"/>
            </a:pPr>
            <a:r>
              <a:rPr lang="en-US" b="0" i="1" dirty="0"/>
              <a:t>Image Simulation</a:t>
            </a:r>
            <a:r>
              <a:rPr lang="en-US" b="0" i="0" dirty="0"/>
              <a:t> found under the </a:t>
            </a:r>
            <a:r>
              <a:rPr lang="en-US" b="0" i="1" dirty="0"/>
              <a:t>Extended Scene Analysis</a:t>
            </a:r>
            <a:r>
              <a:rPr lang="en-US" b="0" i="0" dirty="0"/>
              <a:t>. Initially this may show a grids and line image, but it can be changed to a demo picture using the settings. </a:t>
            </a:r>
          </a:p>
          <a:p>
            <a:pPr marL="0" lvl="0" indent="0">
              <a:buFont typeface="Arial" panose="020B0604020202020204" pitchFamily="34" charset="0"/>
              <a:buNone/>
            </a:pPr>
            <a:endParaRPr lang="en-US" b="0" i="0" dirty="0"/>
          </a:p>
          <a:p>
            <a:pPr marL="0" lvl="0" indent="0">
              <a:buFont typeface="Arial" panose="020B0604020202020204" pitchFamily="34" charset="0"/>
              <a:buNone/>
            </a:pPr>
            <a:r>
              <a:rPr lang="en-US" b="0" i="0" dirty="0"/>
              <a:t>More information about each analysis tool can be found within the help (?) feature in OpticStudio. Here is a summary:</a:t>
            </a:r>
          </a:p>
          <a:p>
            <a:pPr marL="0" lvl="0" indent="0">
              <a:buFont typeface="Arial" panose="020B0604020202020204" pitchFamily="34" charset="0"/>
              <a:buNone/>
            </a:pPr>
            <a:endParaRPr lang="en-US" b="0" i="1" dirty="0"/>
          </a:p>
          <a:p>
            <a:pPr marL="0" indent="0">
              <a:buNone/>
            </a:pPr>
            <a:r>
              <a:rPr lang="en-US" b="1" dirty="0"/>
              <a:t>a. Spot diagram: Traces ray bundles through the system to display their distribution on a specific surface.</a:t>
            </a:r>
          </a:p>
          <a:p>
            <a:pPr marL="457200" lvl="1" indent="0">
              <a:buNone/>
            </a:pPr>
            <a:r>
              <a:rPr lang="en-US" b="1" dirty="0"/>
              <a:t>Overview:</a:t>
            </a:r>
          </a:p>
          <a:p>
            <a:pPr marL="685800" lvl="1" indent="-228600">
              <a:buFont typeface="Arial" panose="020B0604020202020204" pitchFamily="34" charset="0"/>
              <a:buChar char="•"/>
            </a:pPr>
            <a:r>
              <a:rPr lang="en-US" b="0" dirty="0"/>
              <a:t>Spot diagrams in optical systems help visualize how light rays converge, considering various factors like diffraction, aberrations, and distortions. Different ray patterns (hexapolar, square, or dithered) and reference points (chief ray, centroid, etc.) influence the diagram's appearance. Key metrics include the GEO spot radius, which measures the farthest ray from the reference point, and the RMS spot radius, which gives an overall spread of rays.</a:t>
            </a:r>
          </a:p>
          <a:p>
            <a:pPr marL="685800" lvl="1" indent="-228600">
              <a:buFont typeface="Arial" panose="020B0604020202020204" pitchFamily="34" charset="0"/>
              <a:buChar char="•"/>
            </a:pPr>
            <a:r>
              <a:rPr lang="en-US" b="0" dirty="0"/>
              <a:t>The Airy disk represents the smallest spot size due to diffraction, and if the rays fit within it, the system is "diffraction limited." The spot diagram can show the Airy disk for scale, though it's only an approximation in non-uniformly illuminated or vignetted systems. Ray grids are generated based on wavelength weighting and apodization, with the RMS spot radius reflecting these factors but providing only an estimate of spot size accuracy. The spot diagram also displays coordinates of the reference point, aiding in understanding the optical system's performance.</a:t>
            </a:r>
          </a:p>
          <a:p>
            <a:pPr marL="685800" lvl="1" indent="-228600">
              <a:buFont typeface="Arial" panose="020B0604020202020204" pitchFamily="34" charset="0"/>
              <a:buChar char="•"/>
            </a:pPr>
            <a:endParaRPr lang="en-US" b="0" dirty="0"/>
          </a:p>
          <a:p>
            <a:pPr marL="457200" lvl="1" indent="0">
              <a:buFont typeface="Arial" panose="020B0604020202020204" pitchFamily="34" charset="0"/>
              <a:buNone/>
            </a:pPr>
            <a:r>
              <a:rPr lang="en-US" b="1" dirty="0"/>
              <a:t>Points for analysis:</a:t>
            </a:r>
          </a:p>
          <a:p>
            <a:pPr marL="628650" lvl="1" indent="-171450">
              <a:buFont typeface="Arial" panose="020B0604020202020204" pitchFamily="34" charset="0"/>
              <a:buChar char="•"/>
            </a:pPr>
            <a:r>
              <a:rPr lang="en-US" b="0" dirty="0"/>
              <a:t>Spot Size and Shape:</a:t>
            </a:r>
          </a:p>
          <a:p>
            <a:pPr marL="1085850" lvl="2" indent="-171450">
              <a:buFont typeface="Arial" panose="020B0604020202020204" pitchFamily="34" charset="0"/>
              <a:buChar char="•"/>
            </a:pPr>
            <a:r>
              <a:rPr lang="en-US" b="0" dirty="0"/>
              <a:t>Small, Round Spot: Indicates good optical performance with minimal aberrations. Ideally, the spot should be small and close to the size of the Airy disk for a diffraction-limited system.</a:t>
            </a:r>
          </a:p>
          <a:p>
            <a:pPr marL="1085850" lvl="2" indent="-171450">
              <a:buFont typeface="Arial" panose="020B0604020202020204" pitchFamily="34" charset="0"/>
              <a:buChar char="•"/>
            </a:pPr>
            <a:r>
              <a:rPr lang="en-US" b="0" dirty="0"/>
              <a:t>Large or Distorted Spot: Suggests significant aberrations, indicating that the system is not focusing light effectively.</a:t>
            </a:r>
          </a:p>
          <a:p>
            <a:pPr marL="628650" lvl="1" indent="-171450">
              <a:buFont typeface="Arial" panose="020B0604020202020204" pitchFamily="34" charset="0"/>
              <a:buChar char="•"/>
            </a:pPr>
            <a:r>
              <a:rPr lang="en-US" b="0" dirty="0"/>
              <a:t>Comparison with Airy Disk:</a:t>
            </a:r>
          </a:p>
          <a:p>
            <a:pPr marL="1085850" lvl="2" indent="-171450">
              <a:buFont typeface="Arial" panose="020B0604020202020204" pitchFamily="34" charset="0"/>
              <a:buChar char="•"/>
            </a:pPr>
            <a:r>
              <a:rPr lang="en-US" b="0" dirty="0"/>
              <a:t>If the spots fit within the Airy disk, the system is likely diffraction-limited, meaning that the performance is as good as physically possible given diffraction limits.</a:t>
            </a:r>
          </a:p>
          <a:p>
            <a:pPr marL="1085850" lvl="2" indent="-171450">
              <a:buFont typeface="Arial" panose="020B0604020202020204" pitchFamily="34" charset="0"/>
              <a:buChar char="•"/>
            </a:pPr>
            <a:r>
              <a:rPr lang="en-US" b="0" dirty="0"/>
              <a:t>If the spots are larger than the Airy disk, the system's performance is limited by aberrations rather than diffraction.</a:t>
            </a:r>
          </a:p>
          <a:p>
            <a:pPr marL="628650" lvl="1" indent="-171450">
              <a:buFont typeface="Arial" panose="020B0604020202020204" pitchFamily="34" charset="0"/>
              <a:buChar char="•"/>
            </a:pPr>
            <a:r>
              <a:rPr lang="en-US" b="0" dirty="0"/>
              <a:t>Distribution of Rays:</a:t>
            </a:r>
          </a:p>
          <a:p>
            <a:pPr marL="1085850" lvl="2" indent="-171450">
              <a:buFont typeface="Arial" panose="020B0604020202020204" pitchFamily="34" charset="0"/>
              <a:buChar char="•"/>
            </a:pPr>
            <a:r>
              <a:rPr lang="en-US" b="0" dirty="0"/>
              <a:t>Symmetry: Symmetrical patterns suggest fewer aberrations. Asymmetrical or scattered patterns can indicate issues like coma or astigmatism.</a:t>
            </a:r>
          </a:p>
          <a:p>
            <a:pPr marL="1085850" lvl="2" indent="-171450">
              <a:buFont typeface="Arial" panose="020B0604020202020204" pitchFamily="34" charset="0"/>
              <a:buChar char="•"/>
            </a:pPr>
            <a:r>
              <a:rPr lang="en-US" b="0" dirty="0"/>
              <a:t>Centering: If the spot is centered around the reference point (chief ray or centroid), the system is likely well-aligned. Off-center spots might indicate misalignment.</a:t>
            </a:r>
          </a:p>
          <a:p>
            <a:pPr marL="628650" lvl="1" indent="-171450">
              <a:buFont typeface="Arial" panose="020B0604020202020204" pitchFamily="34" charset="0"/>
              <a:buChar char="•"/>
            </a:pPr>
            <a:r>
              <a:rPr lang="en-US" b="0" dirty="0"/>
              <a:t>GEO and RMS Spot Radii:</a:t>
            </a:r>
          </a:p>
          <a:p>
            <a:pPr marL="1085850" lvl="2" indent="-171450">
              <a:buFont typeface="Arial" panose="020B0604020202020204" pitchFamily="34" charset="0"/>
              <a:buChar char="•"/>
            </a:pPr>
            <a:r>
              <a:rPr lang="en-US" b="0" dirty="0"/>
              <a:t>GEO Spot Radius: Shows the maximum spread of rays; a large value suggests significant aberrations.</a:t>
            </a:r>
          </a:p>
          <a:p>
            <a:pPr marL="1085850" lvl="2" indent="-171450">
              <a:buFont typeface="Arial" panose="020B0604020202020204" pitchFamily="34" charset="0"/>
              <a:buChar char="•"/>
            </a:pPr>
            <a:r>
              <a:rPr lang="en-US" b="0" dirty="0"/>
              <a:t>RMS Spot Radius: Provides an overall measure of how spread out the rays are, giving a sense of the average performance across the field.</a:t>
            </a:r>
          </a:p>
          <a:p>
            <a:pPr marL="628650" lvl="1" indent="-171450">
              <a:buFont typeface="Arial" panose="020B0604020202020204" pitchFamily="34" charset="0"/>
              <a:buChar char="•"/>
            </a:pPr>
            <a:r>
              <a:rPr lang="en-US" b="0" dirty="0"/>
              <a:t>Field Dependence:</a:t>
            </a:r>
          </a:p>
          <a:p>
            <a:pPr marL="1085850" lvl="2" indent="-171450">
              <a:buFont typeface="Arial" panose="020B0604020202020204" pitchFamily="34" charset="0"/>
              <a:buChar char="•"/>
            </a:pPr>
            <a:r>
              <a:rPr lang="en-US" b="0" dirty="0"/>
              <a:t>Variation Across the Field: Check how the spot size and shape change across different field points. Consistency indicates uniform performance, while variation might point to issues like field curvature or astigmatism.</a:t>
            </a:r>
          </a:p>
          <a:p>
            <a:pPr marL="628650" lvl="1" indent="-171450">
              <a:buFont typeface="Arial" panose="020B0604020202020204" pitchFamily="34" charset="0"/>
              <a:buChar char="•"/>
            </a:pPr>
            <a:r>
              <a:rPr lang="en-US" b="0" dirty="0"/>
              <a:t>Color (Chromatic) Aberrations: </a:t>
            </a:r>
          </a:p>
          <a:p>
            <a:pPr marL="1085850" lvl="2" indent="-171450">
              <a:buFont typeface="Arial" panose="020B0604020202020204" pitchFamily="34" charset="0"/>
              <a:buChar char="•"/>
            </a:pPr>
            <a:r>
              <a:rPr lang="en-US" b="0" dirty="0"/>
              <a:t>If using multiple wavelengths, examine if different colors focus at different points, which would indicate chromatic aberration.</a:t>
            </a:r>
          </a:p>
          <a:p>
            <a:pPr marL="1085850" lvl="2" indent="-171450">
              <a:buFont typeface="Arial" panose="020B0604020202020204" pitchFamily="34" charset="0"/>
              <a:buChar char="•"/>
            </a:pPr>
            <a:endParaRPr lang="en-US" b="0" dirty="0"/>
          </a:p>
          <a:p>
            <a:pPr marL="457200" lvl="1" indent="0">
              <a:buFont typeface="Arial" panose="020B0604020202020204" pitchFamily="34" charset="0"/>
              <a:buNone/>
            </a:pPr>
            <a:r>
              <a:rPr lang="en-US" b="1" dirty="0"/>
              <a:t>Observation for this singlet lens:</a:t>
            </a:r>
            <a:r>
              <a:rPr lang="en-US" b="0" dirty="0"/>
              <a:t> </a:t>
            </a:r>
            <a:r>
              <a:rPr lang="en-US" b="1" dirty="0"/>
              <a:t>the optical system has significant aberrations, particularly at the edges of the field. The "large spot size" indicates that the rays are not converging well, leading to a blurry image. The fact that the spot "distorts towards the edge of the field" suggests that off-axis aberrations like coma or astigmatism are present, causing the spot to stretch or skew as you move away from the center of the field.</a:t>
            </a:r>
          </a:p>
          <a:p>
            <a:pPr marL="0" indent="0">
              <a:buFont typeface="Arial" panose="020B0604020202020204" pitchFamily="34" charset="0"/>
              <a:buNone/>
            </a:pPr>
            <a:endParaRPr lang="en-US" dirty="0"/>
          </a:p>
          <a:p>
            <a:pPr marL="0" indent="0">
              <a:buNone/>
            </a:pPr>
            <a:endParaRPr lang="en-US" dirty="0"/>
          </a:p>
          <a:p>
            <a:pPr marL="0" indent="0">
              <a:buNone/>
            </a:pPr>
            <a:r>
              <a:rPr lang="en-US" dirty="0"/>
              <a:t>b. </a:t>
            </a:r>
            <a:r>
              <a:rPr lang="en-US" b="1" dirty="0"/>
              <a:t>Image Simulation: </a:t>
            </a:r>
          </a:p>
          <a:p>
            <a:pPr marL="628650" lvl="1" indent="-171450">
              <a:buFont typeface="Arial" panose="020B0604020202020204" pitchFamily="34" charset="0"/>
              <a:buChar char="•"/>
            </a:pPr>
            <a:r>
              <a:rPr lang="en-US" dirty="0"/>
              <a:t>The algorithm simulates the appearance of an image after passing through an optical system by accounting for optical aberrations, diffraction, geometric distortions, and other effects. It computes a grid of PSFs, which are interpolated for each pixel, and then convolves this with the source image to produce the final simulated image. This process is crucial for accurately modeling how an image would look when viewed through different optical systems, considering various physical effects like diffraction, aberrations, and polarization.</a:t>
            </a:r>
          </a:p>
          <a:p>
            <a:pPr marL="628650" lvl="1" indent="-171450">
              <a:buFont typeface="Arial" panose="020B0604020202020204" pitchFamily="34" charset="0"/>
              <a:buChar char="•"/>
            </a:pPr>
            <a:r>
              <a:rPr lang="en-US" dirty="0"/>
              <a:t>For students, or industry professionals, who are not familiar with optical aberrations, this makes for a useful visual aid.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203004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Step 3.3:</a:t>
            </a:r>
          </a:p>
          <a:p>
            <a:pPr marL="171450" indent="-171450">
              <a:buFont typeface="Arial" panose="020B0604020202020204" pitchFamily="34" charset="0"/>
              <a:buChar char="•"/>
            </a:pPr>
            <a:r>
              <a:rPr lang="en-US" b="0" dirty="0"/>
              <a:t>Under the </a:t>
            </a:r>
            <a:r>
              <a:rPr lang="en-US" b="0" i="1" dirty="0"/>
              <a:t>Analyze</a:t>
            </a:r>
            <a:r>
              <a:rPr lang="en-US" b="0" i="0" dirty="0"/>
              <a:t> tab, open:</a:t>
            </a:r>
          </a:p>
          <a:p>
            <a:pPr marL="628650" lvl="1" indent="-171450">
              <a:buFont typeface="Arial" panose="020B0604020202020204" pitchFamily="34" charset="0"/>
              <a:buChar char="•"/>
            </a:pPr>
            <a:r>
              <a:rPr lang="en-US" b="0" i="1" dirty="0"/>
              <a:t>Ray Aberration</a:t>
            </a:r>
            <a:r>
              <a:rPr lang="en-US" b="0" i="0" dirty="0"/>
              <a:t> and </a:t>
            </a:r>
            <a:r>
              <a:rPr lang="en-US" b="0" i="1" dirty="0"/>
              <a:t>Optical Path</a:t>
            </a:r>
            <a:r>
              <a:rPr lang="en-US" b="0" i="0" dirty="0"/>
              <a:t> found under the </a:t>
            </a:r>
            <a:r>
              <a:rPr lang="en-US" b="0" i="1" dirty="0"/>
              <a:t>Aberrations</a:t>
            </a:r>
            <a:r>
              <a:rPr lang="en-US" b="0" i="0" dirty="0"/>
              <a:t> drop down </a:t>
            </a:r>
            <a:endParaRPr lang="en-US" b="0" i="1" dirty="0"/>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More information about each analysis tool can be found within the help (?) feature in OpticStudio. Here is a summary:</a:t>
            </a:r>
          </a:p>
          <a:p>
            <a:endParaRPr lang="en-US" b="1" i="0" dirty="0"/>
          </a:p>
          <a:p>
            <a:r>
              <a:rPr lang="en-US" b="1" i="0" dirty="0"/>
              <a:t>c. Ray Fans: </a:t>
            </a:r>
            <a:r>
              <a:rPr lang="en-US" sz="1200" b="1" dirty="0"/>
              <a:t>Shows ray aberrations as a function of pupil coordinate.</a:t>
            </a:r>
            <a:endParaRPr lang="en-US" b="1" i="0" dirty="0"/>
          </a:p>
          <a:p>
            <a:pPr marL="171450" lvl="0" indent="-171450">
              <a:buFont typeface="Arial" panose="020B0604020202020204" pitchFamily="34" charset="0"/>
              <a:buChar char="•"/>
            </a:pPr>
            <a:r>
              <a:rPr lang="en-US" b="1" dirty="0"/>
              <a:t>Tangential Ray Fans</a:t>
            </a:r>
            <a:r>
              <a:rPr lang="en-US" dirty="0"/>
              <a:t> show how light rays deviate in the vertical direction (y-axis) as they pass through the lens. The graph plots the difference between where a ray hits and where the central (chief) ray hits, helping us identify vertical aberrations. The horizontal scale on the graph represents the position of the ray in the lens, while the vertical scale shows the difference from the ideal focus.</a:t>
            </a:r>
          </a:p>
          <a:p>
            <a:pPr marL="171450" lvl="0" indent="-171450">
              <a:buFont typeface="Arial" panose="020B0604020202020204" pitchFamily="34" charset="0"/>
              <a:buChar char="•"/>
            </a:pPr>
            <a:r>
              <a:rPr lang="en-US" b="1" dirty="0"/>
              <a:t>Sagittal Ray Fans</a:t>
            </a:r>
            <a:r>
              <a:rPr lang="en-US" dirty="0"/>
              <a:t> do the same thing but focus on the horizontal direction (x-axis). This helps identify horizontal aberrations.</a:t>
            </a:r>
          </a:p>
          <a:p>
            <a:pPr marL="171450" lvl="0" indent="-171450">
              <a:buFont typeface="Arial" panose="020B0604020202020204" pitchFamily="34" charset="0"/>
              <a:buChar char="•"/>
            </a:pPr>
            <a:r>
              <a:rPr lang="en-US" b="1" dirty="0"/>
              <a:t>Labels and Components:</a:t>
            </a:r>
            <a:r>
              <a:rPr lang="en-US" dirty="0"/>
              <a:t> When the plot shows vertical deviations, it’s labeled EY. For horizontal deviations, it’s labeled EX. These graphs help us understand how well the lens focuses light but don’t fully describe the lens's performance because they only look at two directions (vertical and horizontal).</a:t>
            </a:r>
          </a:p>
          <a:p>
            <a:pPr marL="171450" lvl="0" indent="-171450">
              <a:buFont typeface="Arial" panose="020B0604020202020204" pitchFamily="34" charset="0"/>
              <a:buChar char="•"/>
            </a:pPr>
            <a:r>
              <a:rPr lang="en-US" b="1" dirty="0"/>
              <a:t>Wavelength Considerations:</a:t>
            </a:r>
            <a:r>
              <a:rPr lang="en-US" dirty="0"/>
              <a:t> If the graph shows data for multiple wavelengths, the main wavelength’s central ray is used as a reference. When switching between single (monochromatic) and multiple wavelengths, the data might change, so it's important to know what wavelength you're focusing on.</a:t>
            </a:r>
          </a:p>
          <a:p>
            <a:pPr marL="171450" lvl="0" indent="-171450">
              <a:buFont typeface="Arial" panose="020B0604020202020204" pitchFamily="34" charset="0"/>
              <a:buChar char="•"/>
            </a:pPr>
            <a:r>
              <a:rPr lang="en-US" b="1" dirty="0"/>
              <a:t>Limitations:</a:t>
            </a:r>
            <a:r>
              <a:rPr lang="en-US" dirty="0"/>
              <a:t> These plots are great for spotting specific types of lens distortions, but they don’t tell the whole story, especially for complex lenses that aren’t perfectly symmetrical.</a:t>
            </a:r>
          </a:p>
          <a:p>
            <a:endParaRPr lang="en-US" i="1" dirty="0"/>
          </a:p>
          <a:p>
            <a:endParaRPr lang="en-US" i="1" dirty="0"/>
          </a:p>
          <a:p>
            <a:r>
              <a:rPr lang="en-US" b="1" i="0" dirty="0"/>
              <a:t>d. Optical Path:</a:t>
            </a:r>
            <a:r>
              <a:rPr lang="en-US" b="0" i="0" dirty="0"/>
              <a:t> </a:t>
            </a:r>
          </a:p>
          <a:p>
            <a:pPr marL="171450" indent="-171450">
              <a:buFont typeface="Arial" panose="020B0604020202020204" pitchFamily="34" charset="0"/>
              <a:buChar char="•"/>
            </a:pPr>
            <a:r>
              <a:rPr lang="en-US" dirty="0"/>
              <a:t>The options are identical to those for ray aberration fans, except the only option for "Tangential" and "Sagittal" is Optical Path Difference (OPD), since OPD is a scalar quantity.</a:t>
            </a:r>
          </a:p>
          <a:p>
            <a:pPr marL="171450" indent="-171450">
              <a:buFont typeface="Arial" panose="020B0604020202020204" pitchFamily="34" charset="0"/>
              <a:buChar char="•"/>
            </a:pPr>
            <a:r>
              <a:rPr lang="en-US" dirty="0"/>
              <a:t>OPD measures how much the optical path length of a ray deviates from that of the chief ray (the central ray) as it travels through the optical system. It shows the difference between the actual path of light and the ideal path.</a:t>
            </a:r>
          </a:p>
          <a:p>
            <a:pPr marL="171450" indent="-171450">
              <a:buFont typeface="Arial" panose="020B0604020202020204" pitchFamily="34" charset="0"/>
              <a:buChar char="•"/>
            </a:pPr>
            <a:r>
              <a:rPr lang="en-US" b="1" dirty="0"/>
              <a:t>Graph Details:</a:t>
            </a:r>
            <a:endParaRPr lang="en-US" dirty="0"/>
          </a:p>
          <a:p>
            <a:pPr marL="628650" lvl="1" indent="-171450">
              <a:buFont typeface="Arial" panose="020B0604020202020204" pitchFamily="34" charset="0"/>
              <a:buChar char="•"/>
            </a:pPr>
            <a:r>
              <a:rPr lang="en-US" b="1" dirty="0"/>
              <a:t>Vertical Axis:</a:t>
            </a:r>
            <a:r>
              <a:rPr lang="en-US" dirty="0"/>
              <a:t> Shows the OPD values, which represent deviations in the optical path length. These values are often expressed in terms of wavelengths, indicating how much the path differs relative to the wavelength of light.</a:t>
            </a:r>
          </a:p>
          <a:p>
            <a:pPr marL="628650" lvl="1" indent="-171450">
              <a:buFont typeface="Arial" panose="020B0604020202020204" pitchFamily="34" charset="0"/>
              <a:buChar char="•"/>
            </a:pPr>
            <a:r>
              <a:rPr lang="en-US" b="1" dirty="0"/>
              <a:t>Horizontal Axis:</a:t>
            </a:r>
            <a:r>
              <a:rPr lang="en-US" dirty="0"/>
              <a:t> Represents positions across the entrance pupil, normalized to show where these deviations occur in the system.</a:t>
            </a:r>
          </a:p>
          <a:p>
            <a:pPr marL="171450" indent="-171450">
              <a:buFont typeface="Arial" panose="020B0604020202020204" pitchFamily="34" charset="0"/>
              <a:buChar char="•"/>
            </a:pPr>
            <a:r>
              <a:rPr lang="en-US" b="1" dirty="0"/>
              <a:t>Reference Points:</a:t>
            </a:r>
            <a:endParaRPr lang="en-US" dirty="0"/>
          </a:p>
          <a:p>
            <a:pPr marL="628650" lvl="1" indent="-171450">
              <a:buFont typeface="Arial" panose="020B0604020202020204" pitchFamily="34" charset="0"/>
              <a:buChar char="•"/>
            </a:pPr>
            <a:r>
              <a:rPr lang="en-US" dirty="0"/>
              <a:t>When plotting for multiple wavelengths, the OPD is referenced to the primary wavelength's reference sphere and chief ray, but values are shown in terms of each wavelength’s own scale.</a:t>
            </a:r>
          </a:p>
          <a:p>
            <a:pPr marL="628650" lvl="1" indent="-171450">
              <a:buFont typeface="Arial" panose="020B0604020202020204" pitchFamily="34" charset="0"/>
              <a:buChar char="•"/>
            </a:pPr>
            <a:r>
              <a:rPr lang="en-US" dirty="0"/>
              <a:t>For monochromatic (single wavelength) analysis, the OPD values are referenced to the sphere and chief ray of that specific wavelength.</a:t>
            </a:r>
          </a:p>
          <a:p>
            <a:pPr marL="171450" indent="-171450">
              <a:buFont typeface="Arial" panose="020B0604020202020204" pitchFamily="34" charset="0"/>
              <a:buChar char="•"/>
            </a:pPr>
            <a:r>
              <a:rPr lang="en-US" b="1" dirty="0"/>
              <a:t>Infinite Conjugates:</a:t>
            </a:r>
            <a:endParaRPr lang="en-US" dirty="0"/>
          </a:p>
          <a:p>
            <a:pPr marL="628650" lvl="1" indent="-171450">
              <a:buFont typeface="Arial" panose="020B0604020202020204" pitchFamily="34" charset="0"/>
              <a:buChar char="•"/>
            </a:pPr>
            <a:r>
              <a:rPr lang="en-US" dirty="0"/>
              <a:t>For systems with infinite conjugates (where objects are far away), a reference plane is defined at the intercept of the chief ray with the first surface. This reference is oriented perpendicular to the chief ray, and the OPD calculation starts from this plane, assuming the wavefront is initially a plane wave.</a:t>
            </a:r>
          </a:p>
          <a:p>
            <a:endParaRPr lang="en-US" i="1" dirty="0"/>
          </a:p>
          <a:p>
            <a:pPr marL="0" indent="0">
              <a:buFont typeface="Arial" panose="020B0604020202020204" pitchFamily="34" charset="0"/>
              <a:buNone/>
            </a:pPr>
            <a:endParaRPr lang="en-US" b="0" i="0" u="none" dirty="0"/>
          </a:p>
          <a:p>
            <a:pPr marL="0" indent="0">
              <a:buNone/>
            </a:pPr>
            <a:endParaRPr lang="en-US" b="0" i="0" u="none"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673180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hyperlink" Target="https://totheweb.com/learning_center/tool-test-google-title-meta-description-lengths/" TargetMode="External"/><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©2024 ANSYS, Inc.</a:t>
            </a:r>
          </a:p>
        </p:txBody>
      </p:sp>
      <p:pic>
        <p:nvPicPr>
          <p:cNvPr id="3" name="Picture 2">
            <a:extLst>
              <a:ext uri="{FF2B5EF4-FFF2-40B4-BE49-F238E27FC236}">
                <a16:creationId xmlns:a16="http://schemas.microsoft.com/office/drawing/2014/main" id="{4B2411DA-DD76-BB0B-1BE3-0F8AF526CD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dirty="0"/>
              <a:t>Click icon to add chart</a:t>
            </a:r>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dirty="0"/>
              <a:t>Click icon to add table</a:t>
            </a:r>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dirty="0"/>
              <a:t>Click icon to add media</a:t>
            </a:r>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2024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 name="Rectangle 4">
            <a:extLst>
              <a:ext uri="{FF2B5EF4-FFF2-40B4-BE49-F238E27FC236}">
                <a16:creationId xmlns:a16="http://schemas.microsoft.com/office/drawing/2014/main" id="{F0FE3F30-9113-E0B8-870F-25432143A390}"/>
              </a:ext>
            </a:extLst>
          </p:cNvPr>
          <p:cNvSpPr/>
          <p:nvPr userDrawn="1"/>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C849884B-D0B4-78FE-D0CA-369EF1FA9F8F}"/>
              </a:ext>
            </a:extLst>
          </p:cNvPr>
          <p:cNvSpPr txBox="1"/>
          <p:nvPr userDrawn="1"/>
        </p:nvSpPr>
        <p:spPr>
          <a:xfrm>
            <a:off x="1146661" y="1115988"/>
            <a:ext cx="2959700" cy="369332"/>
          </a:xfrm>
          <a:prstGeom prst="rect">
            <a:avLst/>
          </a:prstGeom>
          <a:noFill/>
        </p:spPr>
        <p:txBody>
          <a:bodyPr wrap="square" rtlCol="0">
            <a:spAutoFit/>
          </a:bodyPr>
          <a:lstStyle/>
          <a:p>
            <a:r>
              <a:rPr lang="en-US" dirty="0"/>
              <a:t>Resource final draft</a:t>
            </a:r>
          </a:p>
        </p:txBody>
      </p:sp>
      <p:sp>
        <p:nvSpPr>
          <p:cNvPr id="7" name="Rectangle 6">
            <a:extLst>
              <a:ext uri="{FF2B5EF4-FFF2-40B4-BE49-F238E27FC236}">
                <a16:creationId xmlns:a16="http://schemas.microsoft.com/office/drawing/2014/main" id="{BC1133FB-558C-E99E-FF10-B7A6225021E1}"/>
              </a:ext>
            </a:extLst>
          </p:cNvPr>
          <p:cNvSpPr/>
          <p:nvPr userDrawn="1"/>
        </p:nvSpPr>
        <p:spPr>
          <a:xfrm>
            <a:off x="533400" y="16764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5C1C53F8-5E97-24FD-CC75-DFAE10527AFA}"/>
              </a:ext>
            </a:extLst>
          </p:cNvPr>
          <p:cNvSpPr txBox="1"/>
          <p:nvPr userDrawn="1"/>
        </p:nvSpPr>
        <p:spPr>
          <a:xfrm>
            <a:off x="1146661" y="1649388"/>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sp>
        <p:nvSpPr>
          <p:cNvPr id="9" name="Rectangle 8">
            <a:extLst>
              <a:ext uri="{FF2B5EF4-FFF2-40B4-BE49-F238E27FC236}">
                <a16:creationId xmlns:a16="http://schemas.microsoft.com/office/drawing/2014/main" id="{D145C766-17AE-44FA-8942-8B29D451E63F}"/>
              </a:ext>
            </a:extLst>
          </p:cNvPr>
          <p:cNvSpPr/>
          <p:nvPr userDrawn="1"/>
        </p:nvSpPr>
        <p:spPr>
          <a:xfrm>
            <a:off x="533400" y="2750737"/>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94ACB82B-6395-C14E-E0F5-4D1D5DE0CE2F}"/>
              </a:ext>
            </a:extLst>
          </p:cNvPr>
          <p:cNvSpPr txBox="1"/>
          <p:nvPr userDrawn="1"/>
        </p:nvSpPr>
        <p:spPr>
          <a:xfrm>
            <a:off x="1078900" y="2723035"/>
            <a:ext cx="1740500" cy="369332"/>
          </a:xfrm>
          <a:prstGeom prst="rect">
            <a:avLst/>
          </a:prstGeom>
          <a:noFill/>
        </p:spPr>
        <p:txBody>
          <a:bodyPr wrap="square" rtlCol="0">
            <a:spAutoFit/>
          </a:bodyPr>
          <a:lstStyle/>
          <a:p>
            <a:r>
              <a:rPr lang="en-US" dirty="0"/>
              <a:t>Website image</a:t>
            </a:r>
            <a:endParaRPr lang="en-US" dirty="0">
              <a:solidFill>
                <a:schemeClr val="bg1">
                  <a:lumMod val="50000"/>
                </a:schemeClr>
              </a:solidFill>
            </a:endParaRPr>
          </a:p>
        </p:txBody>
      </p:sp>
      <p:sp>
        <p:nvSpPr>
          <p:cNvPr id="11" name="Rectangle 10">
            <a:extLst>
              <a:ext uri="{FF2B5EF4-FFF2-40B4-BE49-F238E27FC236}">
                <a16:creationId xmlns:a16="http://schemas.microsoft.com/office/drawing/2014/main" id="{79412909-EDC8-1E8C-F6A6-33607B147EBF}"/>
              </a:ext>
            </a:extLst>
          </p:cNvPr>
          <p:cNvSpPr/>
          <p:nvPr userDrawn="1"/>
        </p:nvSpPr>
        <p:spPr>
          <a:xfrm>
            <a:off x="533400" y="3242608"/>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670DD24F-E75C-961B-A6AC-03E5265775E6}"/>
              </a:ext>
            </a:extLst>
          </p:cNvPr>
          <p:cNvSpPr txBox="1"/>
          <p:nvPr userDrawn="1"/>
        </p:nvSpPr>
        <p:spPr>
          <a:xfrm>
            <a:off x="1078900" y="3214906"/>
            <a:ext cx="1511900" cy="369332"/>
          </a:xfrm>
          <a:prstGeom prst="rect">
            <a:avLst/>
          </a:prstGeom>
          <a:noFill/>
        </p:spPr>
        <p:txBody>
          <a:bodyPr wrap="square" rtlCol="0">
            <a:spAutoFit/>
          </a:bodyPr>
          <a:lstStyle/>
          <a:p>
            <a:r>
              <a:rPr lang="en-US" dirty="0"/>
              <a:t>Resource title</a:t>
            </a:r>
          </a:p>
        </p:txBody>
      </p:sp>
      <p:sp>
        <p:nvSpPr>
          <p:cNvPr id="13" name="Rectangle 12">
            <a:extLst>
              <a:ext uri="{FF2B5EF4-FFF2-40B4-BE49-F238E27FC236}">
                <a16:creationId xmlns:a16="http://schemas.microsoft.com/office/drawing/2014/main" id="{04516C5A-C7D2-A0C2-CDC1-A03ADC2CB715}"/>
              </a:ext>
            </a:extLst>
          </p:cNvPr>
          <p:cNvSpPr/>
          <p:nvPr userDrawn="1"/>
        </p:nvSpPr>
        <p:spPr>
          <a:xfrm>
            <a:off x="533400" y="3742016"/>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0B31C808-95D5-3594-D065-228CE26D7948}"/>
              </a:ext>
            </a:extLst>
          </p:cNvPr>
          <p:cNvSpPr txBox="1"/>
          <p:nvPr userDrawn="1"/>
        </p:nvSpPr>
        <p:spPr>
          <a:xfrm>
            <a:off x="1078900" y="3714314"/>
            <a:ext cx="5855300" cy="369332"/>
          </a:xfrm>
          <a:prstGeom prst="rect">
            <a:avLst/>
          </a:prstGeom>
          <a:noFill/>
        </p:spPr>
        <p:txBody>
          <a:bodyPr wrap="square" rtlCol="0" anchor="ctr">
            <a:spAutoFit/>
          </a:bodyPr>
          <a:lstStyle/>
          <a:p>
            <a:r>
              <a:rPr lang="en-US" dirty="0"/>
              <a:t>Website meta data </a:t>
            </a:r>
            <a:r>
              <a:rPr lang="en-US" sz="1100" dirty="0">
                <a:solidFill>
                  <a:schemeClr val="bg1">
                    <a:lumMod val="50000"/>
                  </a:schemeClr>
                </a:solidFill>
              </a:rPr>
              <a:t>(use </a:t>
            </a:r>
            <a:r>
              <a:rPr lang="en-US" sz="1100" dirty="0">
                <a:solidFill>
                  <a:schemeClr val="bg1">
                    <a:lumMod val="50000"/>
                  </a:schemeClr>
                </a:solidFill>
                <a:hlinkClick r:id="rId2">
                  <a:extLst>
                    <a:ext uri="{A12FA001-AC4F-418D-AE19-62706E023703}">
                      <ahyp:hlinkClr xmlns:ahyp="http://schemas.microsoft.com/office/drawing/2018/hyperlinkcolor" val="tx"/>
                    </a:ext>
                  </a:extLst>
                </a:hlinkClick>
              </a:rPr>
              <a:t>this website </a:t>
            </a:r>
            <a:r>
              <a:rPr lang="en-US" sz="1100" dirty="0">
                <a:solidFill>
                  <a:schemeClr val="bg1">
                    <a:lumMod val="50000"/>
                  </a:schemeClr>
                </a:solidFill>
              </a:rPr>
              <a:t>to measure description pixel length)</a:t>
            </a:r>
            <a:endParaRPr lang="en-US" dirty="0">
              <a:solidFill>
                <a:schemeClr val="bg1">
                  <a:lumMod val="50000"/>
                </a:schemeClr>
              </a:solidFill>
            </a:endParaRPr>
          </a:p>
        </p:txBody>
      </p:sp>
      <p:sp>
        <p:nvSpPr>
          <p:cNvPr id="15" name="Rectangle 14">
            <a:extLst>
              <a:ext uri="{FF2B5EF4-FFF2-40B4-BE49-F238E27FC236}">
                <a16:creationId xmlns:a16="http://schemas.microsoft.com/office/drawing/2014/main" id="{0920A6C9-AEF0-05DD-E7B2-81E7D13D272E}"/>
              </a:ext>
            </a:extLst>
          </p:cNvPr>
          <p:cNvSpPr/>
          <p:nvPr userDrawn="1"/>
        </p:nvSpPr>
        <p:spPr>
          <a:xfrm>
            <a:off x="541249" y="4239039"/>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6" name="TextBox 15">
            <a:extLst>
              <a:ext uri="{FF2B5EF4-FFF2-40B4-BE49-F238E27FC236}">
                <a16:creationId xmlns:a16="http://schemas.microsoft.com/office/drawing/2014/main" id="{51C5D131-AB39-C8F1-C262-5AB6FDAC6566}"/>
              </a:ext>
            </a:extLst>
          </p:cNvPr>
          <p:cNvSpPr txBox="1"/>
          <p:nvPr userDrawn="1"/>
        </p:nvSpPr>
        <p:spPr>
          <a:xfrm>
            <a:off x="1086749" y="4211337"/>
            <a:ext cx="3332852" cy="369332"/>
          </a:xfrm>
          <a:prstGeom prst="rect">
            <a:avLst/>
          </a:prstGeom>
          <a:noFill/>
        </p:spPr>
        <p:txBody>
          <a:bodyPr wrap="square" rtlCol="0">
            <a:spAutoFit/>
          </a:bodyPr>
          <a:lstStyle/>
          <a:p>
            <a:r>
              <a:rPr lang="en-US" dirty="0"/>
              <a:t>Website landing page description</a:t>
            </a:r>
            <a:endParaRPr lang="en-US" dirty="0">
              <a:solidFill>
                <a:schemeClr val="bg1">
                  <a:lumMod val="50000"/>
                </a:schemeClr>
              </a:solidFill>
            </a:endParaRPr>
          </a:p>
        </p:txBody>
      </p:sp>
      <p:sp>
        <p:nvSpPr>
          <p:cNvPr id="17" name="Rectangle 16">
            <a:extLst>
              <a:ext uri="{FF2B5EF4-FFF2-40B4-BE49-F238E27FC236}">
                <a16:creationId xmlns:a16="http://schemas.microsoft.com/office/drawing/2014/main" id="{B4B1D31E-3A90-E2FC-3D2F-8F74CE1FE6F5}"/>
              </a:ext>
            </a:extLst>
          </p:cNvPr>
          <p:cNvSpPr/>
          <p:nvPr userDrawn="1"/>
        </p:nvSpPr>
        <p:spPr>
          <a:xfrm>
            <a:off x="533400" y="4701839"/>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TextBox 17">
            <a:extLst>
              <a:ext uri="{FF2B5EF4-FFF2-40B4-BE49-F238E27FC236}">
                <a16:creationId xmlns:a16="http://schemas.microsoft.com/office/drawing/2014/main" id="{F8DFC87D-3F43-C27E-5923-13851ECCE748}"/>
              </a:ext>
            </a:extLst>
          </p:cNvPr>
          <p:cNvSpPr txBox="1"/>
          <p:nvPr userDrawn="1"/>
        </p:nvSpPr>
        <p:spPr>
          <a:xfrm>
            <a:off x="1078900" y="4674137"/>
            <a:ext cx="6160099" cy="369332"/>
          </a:xfrm>
          <a:prstGeom prst="rect">
            <a:avLst/>
          </a:prstGeom>
          <a:noFill/>
        </p:spPr>
        <p:txBody>
          <a:bodyPr wrap="square" rtlCol="0">
            <a:spAutoFit/>
          </a:bodyPr>
          <a:lstStyle/>
          <a:p>
            <a:r>
              <a:rPr lang="en-US" dirty="0"/>
              <a:t>Resource learning outcomes</a:t>
            </a:r>
          </a:p>
        </p:txBody>
      </p:sp>
      <p:sp>
        <p:nvSpPr>
          <p:cNvPr id="19" name="Rectangle 18">
            <a:extLst>
              <a:ext uri="{FF2B5EF4-FFF2-40B4-BE49-F238E27FC236}">
                <a16:creationId xmlns:a16="http://schemas.microsoft.com/office/drawing/2014/main" id="{3A4418AC-31F2-0B7E-A8B4-1EEF23AAE787}"/>
              </a:ext>
            </a:extLst>
          </p:cNvPr>
          <p:cNvSpPr/>
          <p:nvPr userDrawn="1"/>
        </p:nvSpPr>
        <p:spPr>
          <a:xfrm>
            <a:off x="533400" y="5196175"/>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TextBox 19">
            <a:extLst>
              <a:ext uri="{FF2B5EF4-FFF2-40B4-BE49-F238E27FC236}">
                <a16:creationId xmlns:a16="http://schemas.microsoft.com/office/drawing/2014/main" id="{D286C8C5-6C95-8262-E193-1605D04B4970}"/>
              </a:ext>
            </a:extLst>
          </p:cNvPr>
          <p:cNvSpPr txBox="1"/>
          <p:nvPr userDrawn="1"/>
        </p:nvSpPr>
        <p:spPr>
          <a:xfrm>
            <a:off x="1078900" y="5168473"/>
            <a:ext cx="5702900" cy="369332"/>
          </a:xfrm>
          <a:prstGeom prst="rect">
            <a:avLst/>
          </a:prstGeom>
          <a:noFill/>
        </p:spPr>
        <p:txBody>
          <a:bodyPr wrap="square" rtlCol="0">
            <a:spAutoFit/>
          </a:bodyPr>
          <a:lstStyle/>
          <a:p>
            <a:r>
              <a:rPr lang="en-US" dirty="0"/>
              <a:t>List of possible applicable courses</a:t>
            </a:r>
          </a:p>
        </p:txBody>
      </p:sp>
      <p:sp>
        <p:nvSpPr>
          <p:cNvPr id="21" name="Rectangle 20">
            <a:extLst>
              <a:ext uri="{FF2B5EF4-FFF2-40B4-BE49-F238E27FC236}">
                <a16:creationId xmlns:a16="http://schemas.microsoft.com/office/drawing/2014/main" id="{1030C338-5CDB-A44A-4265-E7558A4ACED5}"/>
              </a:ext>
            </a:extLst>
          </p:cNvPr>
          <p:cNvSpPr/>
          <p:nvPr userDrawn="1"/>
        </p:nvSpPr>
        <p:spPr>
          <a:xfrm>
            <a:off x="537324" y="5690511"/>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TextBox 21">
            <a:extLst>
              <a:ext uri="{FF2B5EF4-FFF2-40B4-BE49-F238E27FC236}">
                <a16:creationId xmlns:a16="http://schemas.microsoft.com/office/drawing/2014/main" id="{83DEDA18-AC02-80CF-3456-CFE1752C3953}"/>
              </a:ext>
            </a:extLst>
          </p:cNvPr>
          <p:cNvSpPr txBox="1"/>
          <p:nvPr userDrawn="1"/>
        </p:nvSpPr>
        <p:spPr>
          <a:xfrm>
            <a:off x="1082824" y="5662809"/>
            <a:ext cx="4174976" cy="369332"/>
          </a:xfrm>
          <a:prstGeom prst="rect">
            <a:avLst/>
          </a:prstGeom>
          <a:noFill/>
        </p:spPr>
        <p:txBody>
          <a:bodyPr wrap="square" rtlCol="0">
            <a:spAutoFit/>
          </a:bodyPr>
          <a:lstStyle/>
          <a:p>
            <a:r>
              <a:rPr lang="en-US" dirty="0"/>
              <a:t>Contents of resource zip file </a:t>
            </a:r>
            <a:r>
              <a:rPr lang="en-US" sz="1400" dirty="0">
                <a:solidFill>
                  <a:schemeClr val="bg1">
                    <a:lumMod val="50000"/>
                  </a:schemeClr>
                </a:solidFill>
              </a:rPr>
              <a:t>(if applicable)</a:t>
            </a:r>
            <a:endParaRPr lang="en-US" dirty="0">
              <a:solidFill>
                <a:schemeClr val="bg1">
                  <a:lumMod val="50000"/>
                </a:schemeClr>
              </a:solidFill>
            </a:endParaRPr>
          </a:p>
        </p:txBody>
      </p:sp>
      <p:sp>
        <p:nvSpPr>
          <p:cNvPr id="23" name="TextBox 22">
            <a:extLst>
              <a:ext uri="{FF2B5EF4-FFF2-40B4-BE49-F238E27FC236}">
                <a16:creationId xmlns:a16="http://schemas.microsoft.com/office/drawing/2014/main" id="{B9FD3CD9-33D5-6E27-4C09-1771EE59C48E}"/>
              </a:ext>
            </a:extLst>
          </p:cNvPr>
          <p:cNvSpPr txBox="1"/>
          <p:nvPr userDrawn="1"/>
        </p:nvSpPr>
        <p:spPr>
          <a:xfrm>
            <a:off x="381000" y="2205101"/>
            <a:ext cx="2580794" cy="369332"/>
          </a:xfrm>
          <a:prstGeom prst="rect">
            <a:avLst/>
          </a:prstGeom>
          <a:noFill/>
        </p:spPr>
        <p:txBody>
          <a:bodyPr wrap="square" rtlCol="0">
            <a:spAutoFit/>
          </a:bodyPr>
          <a:lstStyle/>
          <a:p>
            <a:r>
              <a:rPr lang="en-US" b="1" dirty="0"/>
              <a:t>Resource Website Info</a:t>
            </a:r>
          </a:p>
        </p:txBody>
      </p:sp>
      <p:pic>
        <p:nvPicPr>
          <p:cNvPr id="24" name="Graphic 23" descr="Badge 1 outline">
            <a:extLst>
              <a:ext uri="{FF2B5EF4-FFF2-40B4-BE49-F238E27FC236}">
                <a16:creationId xmlns:a16="http://schemas.microsoft.com/office/drawing/2014/main" id="{DAE901D5-31FA-DBCE-C5D9-C3BF06F9D3F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33" y="2776311"/>
            <a:ext cx="274320" cy="274320"/>
          </a:xfrm>
          <a:prstGeom prst="rect">
            <a:avLst/>
          </a:prstGeom>
        </p:spPr>
      </p:pic>
      <p:grpSp>
        <p:nvGrpSpPr>
          <p:cNvPr id="25" name="Group 24">
            <a:extLst>
              <a:ext uri="{FF2B5EF4-FFF2-40B4-BE49-F238E27FC236}">
                <a16:creationId xmlns:a16="http://schemas.microsoft.com/office/drawing/2014/main" id="{E54AF84B-86A4-6BB9-6791-561EAEDBE120}"/>
              </a:ext>
            </a:extLst>
          </p:cNvPr>
          <p:cNvGrpSpPr/>
          <p:nvPr userDrawn="1"/>
        </p:nvGrpSpPr>
        <p:grpSpPr>
          <a:xfrm>
            <a:off x="10229928" y="519986"/>
            <a:ext cx="1751352" cy="2743200"/>
            <a:chOff x="10229928" y="519986"/>
            <a:chExt cx="1751352" cy="2743200"/>
          </a:xfrm>
        </p:grpSpPr>
        <p:pic>
          <p:nvPicPr>
            <p:cNvPr id="26" name="Picture 25">
              <a:extLst>
                <a:ext uri="{FF2B5EF4-FFF2-40B4-BE49-F238E27FC236}">
                  <a16:creationId xmlns:a16="http://schemas.microsoft.com/office/drawing/2014/main" id="{CEED0B38-7FFC-29B6-ABC1-BEDB66E0B3BA}"/>
                </a:ext>
              </a:extLst>
            </p:cNvPr>
            <p:cNvPicPr>
              <a:picLocks noChangeAspect="1"/>
            </p:cNvPicPr>
            <p:nvPr/>
          </p:nvPicPr>
          <p:blipFill>
            <a:blip r:embed="rId5"/>
            <a:stretch>
              <a:fillRect/>
            </a:stretch>
          </p:blipFill>
          <p:spPr>
            <a:xfrm>
              <a:off x="10439400" y="519986"/>
              <a:ext cx="1541880" cy="2743200"/>
            </a:xfrm>
            <a:prstGeom prst="rect">
              <a:avLst/>
            </a:prstGeom>
          </p:spPr>
        </p:pic>
        <p:pic>
          <p:nvPicPr>
            <p:cNvPr id="27" name="Graphic 26" descr="Badge outline">
              <a:extLst>
                <a:ext uri="{FF2B5EF4-FFF2-40B4-BE49-F238E27FC236}">
                  <a16:creationId xmlns:a16="http://schemas.microsoft.com/office/drawing/2014/main" id="{AC943ADA-73BA-5A78-66A5-99DD3FE809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9928" y="1875927"/>
              <a:ext cx="274320" cy="274320"/>
            </a:xfrm>
            <a:prstGeom prst="rect">
              <a:avLst/>
            </a:prstGeom>
          </p:spPr>
        </p:pic>
        <p:pic>
          <p:nvPicPr>
            <p:cNvPr id="28" name="Graphic 27" descr="Badge 3 outline">
              <a:extLst>
                <a:ext uri="{FF2B5EF4-FFF2-40B4-BE49-F238E27FC236}">
                  <a16:creationId xmlns:a16="http://schemas.microsoft.com/office/drawing/2014/main" id="{82A5896D-B7FC-2A08-A044-1A67E90205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9928" y="2316480"/>
              <a:ext cx="274320" cy="274320"/>
            </a:xfrm>
            <a:prstGeom prst="rect">
              <a:avLst/>
            </a:prstGeom>
          </p:spPr>
        </p:pic>
        <p:pic>
          <p:nvPicPr>
            <p:cNvPr id="29" name="Graphic 28" descr="Badge 1 outline">
              <a:extLst>
                <a:ext uri="{FF2B5EF4-FFF2-40B4-BE49-F238E27FC236}">
                  <a16:creationId xmlns:a16="http://schemas.microsoft.com/office/drawing/2014/main" id="{2D1E2D3F-B64A-E194-FDD3-7243176C7B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9928" y="930859"/>
              <a:ext cx="274320" cy="274320"/>
            </a:xfrm>
            <a:prstGeom prst="rect">
              <a:avLst/>
            </a:prstGeom>
          </p:spPr>
        </p:pic>
      </p:grpSp>
      <p:pic>
        <p:nvPicPr>
          <p:cNvPr id="30" name="Graphic 29" descr="Badge outline">
            <a:extLst>
              <a:ext uri="{FF2B5EF4-FFF2-40B4-BE49-F238E27FC236}">
                <a16:creationId xmlns:a16="http://schemas.microsoft.com/office/drawing/2014/main" id="{ED334877-EA9C-AB42-D6FB-FB1B27CBCEA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607" y="3263186"/>
            <a:ext cx="274320" cy="274320"/>
          </a:xfrm>
          <a:prstGeom prst="rect">
            <a:avLst/>
          </a:prstGeom>
        </p:spPr>
      </p:pic>
      <p:pic>
        <p:nvPicPr>
          <p:cNvPr id="31" name="Graphic 30" descr="Badge 3 outline">
            <a:extLst>
              <a:ext uri="{FF2B5EF4-FFF2-40B4-BE49-F238E27FC236}">
                <a16:creationId xmlns:a16="http://schemas.microsoft.com/office/drawing/2014/main" id="{C384EBFA-5731-C4CE-BA04-B75DBD102B7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41" y="3750564"/>
            <a:ext cx="274320" cy="274320"/>
          </a:xfrm>
          <a:prstGeom prst="rect">
            <a:avLst/>
          </a:prstGeom>
        </p:spPr>
      </p:pic>
      <p:sp>
        <p:nvSpPr>
          <p:cNvPr id="32" name="TextBox 31">
            <a:extLst>
              <a:ext uri="{FF2B5EF4-FFF2-40B4-BE49-F238E27FC236}">
                <a16:creationId xmlns:a16="http://schemas.microsoft.com/office/drawing/2014/main" id="{BA0E57B3-A846-31FD-67C9-DB533431F645}"/>
              </a:ext>
            </a:extLst>
          </p:cNvPr>
          <p:cNvSpPr txBox="1"/>
          <p:nvPr userDrawn="1"/>
        </p:nvSpPr>
        <p:spPr>
          <a:xfrm>
            <a:off x="4234399" y="4175995"/>
            <a:ext cx="3504873" cy="430887"/>
          </a:xfrm>
          <a:prstGeom prst="rect">
            <a:avLst/>
          </a:prstGeom>
          <a:noFill/>
        </p:spPr>
        <p:txBody>
          <a:bodyPr wrap="square">
            <a:spAutoFit/>
          </a:bodyPr>
          <a:lstStyle/>
          <a:p>
            <a:r>
              <a:rPr lang="en-US" sz="1100" dirty="0">
                <a:solidFill>
                  <a:schemeClr val="bg1">
                    <a:lumMod val="50000"/>
                  </a:schemeClr>
                </a:solidFill>
              </a:rPr>
              <a:t>(should be more extensive than meta data. </a:t>
            </a:r>
          </a:p>
          <a:p>
            <a:r>
              <a:rPr lang="en-US" sz="1100" dirty="0">
                <a:solidFill>
                  <a:schemeClr val="bg1">
                    <a:lumMod val="50000"/>
                  </a:schemeClr>
                </a:solidFill>
              </a:rPr>
              <a:t>Add any words that field experts might find valuable)</a:t>
            </a:r>
            <a:endParaRPr lang="en-US" sz="1100" dirty="0"/>
          </a:p>
        </p:txBody>
      </p:sp>
      <p:pic>
        <p:nvPicPr>
          <p:cNvPr id="33" name="Graphic 32" descr="Badge 7 outline">
            <a:extLst>
              <a:ext uri="{FF2B5EF4-FFF2-40B4-BE49-F238E27FC236}">
                <a16:creationId xmlns:a16="http://schemas.microsoft.com/office/drawing/2014/main" id="{45B5B99D-1055-528C-17C9-A59585032E1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4386" y="5727860"/>
            <a:ext cx="274320" cy="274320"/>
          </a:xfrm>
          <a:prstGeom prst="rect">
            <a:avLst/>
          </a:prstGeom>
        </p:spPr>
      </p:pic>
      <p:pic>
        <p:nvPicPr>
          <p:cNvPr id="34" name="Graphic 33" descr="Badge 4 outline">
            <a:extLst>
              <a:ext uri="{FF2B5EF4-FFF2-40B4-BE49-F238E27FC236}">
                <a16:creationId xmlns:a16="http://schemas.microsoft.com/office/drawing/2014/main" id="{3CF7752F-F642-71D3-8685-D4D1084F961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3633" y="4271230"/>
            <a:ext cx="274320" cy="274320"/>
          </a:xfrm>
          <a:prstGeom prst="rect">
            <a:avLst/>
          </a:prstGeom>
        </p:spPr>
      </p:pic>
      <p:pic>
        <p:nvPicPr>
          <p:cNvPr id="35" name="Graphic 34" descr="Badge 5 outline">
            <a:extLst>
              <a:ext uri="{FF2B5EF4-FFF2-40B4-BE49-F238E27FC236}">
                <a16:creationId xmlns:a16="http://schemas.microsoft.com/office/drawing/2014/main" id="{D99C78D3-5C90-F285-2466-DBEB4B83238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3633" y="4725417"/>
            <a:ext cx="274320" cy="274320"/>
          </a:xfrm>
          <a:prstGeom prst="rect">
            <a:avLst/>
          </a:prstGeom>
        </p:spPr>
      </p:pic>
      <p:pic>
        <p:nvPicPr>
          <p:cNvPr id="36" name="Graphic 35" descr="Badge 6 outline">
            <a:extLst>
              <a:ext uri="{FF2B5EF4-FFF2-40B4-BE49-F238E27FC236}">
                <a16:creationId xmlns:a16="http://schemas.microsoft.com/office/drawing/2014/main" id="{EF9FE4B9-83C5-359B-7556-8D694439697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3633" y="5223336"/>
            <a:ext cx="274320" cy="274320"/>
          </a:xfrm>
          <a:prstGeom prst="rect">
            <a:avLst/>
          </a:prstGeom>
        </p:spPr>
      </p:pic>
      <p:sp>
        <p:nvSpPr>
          <p:cNvPr id="37" name="TextBox 36">
            <a:extLst>
              <a:ext uri="{FF2B5EF4-FFF2-40B4-BE49-F238E27FC236}">
                <a16:creationId xmlns:a16="http://schemas.microsoft.com/office/drawing/2014/main" id="{B22B4FEB-0B42-3235-EAD8-85F09517DB21}"/>
              </a:ext>
            </a:extLst>
          </p:cNvPr>
          <p:cNvSpPr txBox="1"/>
          <p:nvPr userDrawn="1"/>
        </p:nvSpPr>
        <p:spPr>
          <a:xfrm>
            <a:off x="2590800" y="2781059"/>
            <a:ext cx="4571998" cy="261610"/>
          </a:xfrm>
          <a:prstGeom prst="rect">
            <a:avLst/>
          </a:prstGeom>
          <a:noFill/>
        </p:spPr>
        <p:txBody>
          <a:bodyPr wrap="square">
            <a:spAutoFit/>
          </a:bodyPr>
          <a:lstStyle/>
          <a:p>
            <a:r>
              <a:rPr lang="en-US" sz="1100" dirty="0">
                <a:solidFill>
                  <a:schemeClr val="bg1">
                    <a:lumMod val="50000"/>
                  </a:schemeClr>
                </a:solidFill>
              </a:rPr>
              <a:t>(should be simple, easily identifiable. Minimal text. Stock photos acceptable)</a:t>
            </a:r>
            <a:endParaRPr lang="en-US" sz="1100" dirty="0"/>
          </a:p>
        </p:txBody>
      </p:sp>
      <p:cxnSp>
        <p:nvCxnSpPr>
          <p:cNvPr id="38" name="Straight Connector 37">
            <a:extLst>
              <a:ext uri="{FF2B5EF4-FFF2-40B4-BE49-F238E27FC236}">
                <a16:creationId xmlns:a16="http://schemas.microsoft.com/office/drawing/2014/main" id="{C97ABEB3-A37D-EBC7-AE49-AEDE6E94C24C}"/>
              </a:ext>
            </a:extLst>
          </p:cNvPr>
          <p:cNvCxnSpPr>
            <a:cxnSpLocks/>
          </p:cNvCxnSpPr>
          <p:nvPr userDrawn="1"/>
        </p:nvCxnSpPr>
        <p:spPr>
          <a:xfrm>
            <a:off x="7620000" y="646430"/>
            <a:ext cx="0" cy="5678170"/>
          </a:xfrm>
          <a:prstGeom prst="line">
            <a:avLst/>
          </a:prstGeom>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EC083E03-A088-7658-4756-7BC6BAB9A012}"/>
              </a:ext>
            </a:extLst>
          </p:cNvPr>
          <p:cNvSpPr txBox="1"/>
          <p:nvPr userDrawn="1"/>
        </p:nvSpPr>
        <p:spPr>
          <a:xfrm>
            <a:off x="7772401" y="698819"/>
            <a:ext cx="1981200" cy="646331"/>
          </a:xfrm>
          <a:prstGeom prst="rect">
            <a:avLst/>
          </a:prstGeom>
          <a:noFill/>
        </p:spPr>
        <p:txBody>
          <a:bodyPr wrap="square" rtlCol="0" anchor="ctr">
            <a:spAutoFit/>
          </a:bodyPr>
          <a:lstStyle/>
          <a:p>
            <a:pPr algn="ctr"/>
            <a:r>
              <a:rPr lang="en-US" b="1" dirty="0">
                <a:solidFill>
                  <a:schemeClr val="accent1"/>
                </a:solidFill>
              </a:rPr>
              <a:t>Example Website Info</a:t>
            </a:r>
          </a:p>
        </p:txBody>
      </p:sp>
      <p:grpSp>
        <p:nvGrpSpPr>
          <p:cNvPr id="40" name="Group 39">
            <a:extLst>
              <a:ext uri="{FF2B5EF4-FFF2-40B4-BE49-F238E27FC236}">
                <a16:creationId xmlns:a16="http://schemas.microsoft.com/office/drawing/2014/main" id="{FA6731CF-51F3-E7D2-EE05-7F19B023E714}"/>
              </a:ext>
            </a:extLst>
          </p:cNvPr>
          <p:cNvGrpSpPr/>
          <p:nvPr userDrawn="1"/>
        </p:nvGrpSpPr>
        <p:grpSpPr>
          <a:xfrm>
            <a:off x="7859000" y="3485515"/>
            <a:ext cx="3928827" cy="2743200"/>
            <a:chOff x="7859000" y="3485515"/>
            <a:chExt cx="3928827" cy="2743200"/>
          </a:xfrm>
        </p:grpSpPr>
        <p:pic>
          <p:nvPicPr>
            <p:cNvPr id="41" name="Graphic 40" descr="Badge 4 outline">
              <a:extLst>
                <a:ext uri="{FF2B5EF4-FFF2-40B4-BE49-F238E27FC236}">
                  <a16:creationId xmlns:a16="http://schemas.microsoft.com/office/drawing/2014/main" id="{BFDF2F5A-7698-1868-E1DF-AF1B0B58C1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61650" y="4039742"/>
              <a:ext cx="274320" cy="274320"/>
            </a:xfrm>
            <a:prstGeom prst="rect">
              <a:avLst/>
            </a:prstGeom>
          </p:spPr>
        </p:pic>
        <p:pic>
          <p:nvPicPr>
            <p:cNvPr id="42" name="Graphic 41" descr="Badge 5 outline">
              <a:extLst>
                <a:ext uri="{FF2B5EF4-FFF2-40B4-BE49-F238E27FC236}">
                  <a16:creationId xmlns:a16="http://schemas.microsoft.com/office/drawing/2014/main" id="{C0016468-A98D-87F4-DA0D-2C42C247C6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61650" y="4674137"/>
              <a:ext cx="274320" cy="274320"/>
            </a:xfrm>
            <a:prstGeom prst="rect">
              <a:avLst/>
            </a:prstGeom>
          </p:spPr>
        </p:pic>
        <p:pic>
          <p:nvPicPr>
            <p:cNvPr id="43" name="Graphic 42" descr="Badge 6 outline">
              <a:extLst>
                <a:ext uri="{FF2B5EF4-FFF2-40B4-BE49-F238E27FC236}">
                  <a16:creationId xmlns:a16="http://schemas.microsoft.com/office/drawing/2014/main" id="{373C0E61-833B-6839-6795-A36F77F214F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59000" y="5263485"/>
              <a:ext cx="274320" cy="274320"/>
            </a:xfrm>
            <a:prstGeom prst="rect">
              <a:avLst/>
            </a:prstGeom>
          </p:spPr>
        </p:pic>
        <p:pic>
          <p:nvPicPr>
            <p:cNvPr id="44" name="Graphic 43" descr="Badge 7 outline">
              <a:extLst>
                <a:ext uri="{FF2B5EF4-FFF2-40B4-BE49-F238E27FC236}">
                  <a16:creationId xmlns:a16="http://schemas.microsoft.com/office/drawing/2014/main" id="{5E3E5CEC-4DBC-FBB3-89C0-357DD50833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59000" y="5727860"/>
              <a:ext cx="274320" cy="274320"/>
            </a:xfrm>
            <a:prstGeom prst="rect">
              <a:avLst/>
            </a:prstGeom>
          </p:spPr>
        </p:pic>
        <p:pic>
          <p:nvPicPr>
            <p:cNvPr id="45" name="Picture 44">
              <a:extLst>
                <a:ext uri="{FF2B5EF4-FFF2-40B4-BE49-F238E27FC236}">
                  <a16:creationId xmlns:a16="http://schemas.microsoft.com/office/drawing/2014/main" id="{31253214-FCC4-DEA3-1BB3-F711494EE9D6}"/>
                </a:ext>
              </a:extLst>
            </p:cNvPr>
            <p:cNvPicPr>
              <a:picLocks noChangeAspect="1"/>
            </p:cNvPicPr>
            <p:nvPr/>
          </p:nvPicPr>
          <p:blipFill>
            <a:blip r:embed="rId18"/>
            <a:stretch>
              <a:fillRect/>
            </a:stretch>
          </p:blipFill>
          <p:spPr>
            <a:xfrm>
              <a:off x="8178353" y="3485515"/>
              <a:ext cx="3609474" cy="2743200"/>
            </a:xfrm>
            <a:prstGeom prst="rect">
              <a:avLst/>
            </a:prstGeom>
          </p:spPr>
        </p:pic>
      </p:gr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6096662" cy="584775"/>
          </a:xfrm>
          <a:prstGeom prst="rect">
            <a:avLst/>
          </a:prstGeom>
          <a:noFill/>
        </p:spPr>
        <p:txBody>
          <a:bodyPr wrap="square">
            <a:spAutoFit/>
          </a:bodyPr>
          <a:lstStyle/>
          <a:p>
            <a:r>
              <a:rPr lang="en-US" sz="3200" dirty="0"/>
              <a:t>Resource Submission Checklist</a:t>
            </a:r>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pic>
        <p:nvPicPr>
          <p:cNvPr id="3" name="Picture 2" descr="A computer with a black screen&#10;&#10;Description automatically generated">
            <a:extLst>
              <a:ext uri="{FF2B5EF4-FFF2-40B4-BE49-F238E27FC236}">
                <a16:creationId xmlns:a16="http://schemas.microsoft.com/office/drawing/2014/main" id="{22A51FF1-56F2-940D-331E-75A478B63D5C}"/>
              </a:ext>
            </a:extLst>
          </p:cNvPr>
          <p:cNvPicPr>
            <a:picLocks noChangeAspect="1"/>
          </p:cNvPicPr>
          <p:nvPr/>
        </p:nvPicPr>
        <p:blipFill rotWithShape="1">
          <a:blip r:embed="rId2"/>
          <a:srcRect l="5008" t="12317" r="5555" b="8467"/>
          <a:stretch/>
        </p:blipFill>
        <p:spPr>
          <a:xfrm>
            <a:off x="3071665" y="994418"/>
            <a:ext cx="9001000" cy="5314902"/>
          </a:xfrm>
          <a:prstGeom prst="rect">
            <a:avLst/>
          </a:prstGeom>
        </p:spPr>
      </p:pic>
    </p:spTree>
    <p:extLst>
      <p:ext uri="{BB962C8B-B14F-4D97-AF65-F5344CB8AC3E}">
        <p14:creationId xmlns:p14="http://schemas.microsoft.com/office/powerpoint/2010/main" val="2422075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dirty="0"/>
              <a:t>Click icon to add picture</a:t>
            </a:r>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7FF296-11BC-BD9E-68F5-1E9564573BBE}"/>
              </a:ext>
              <a:ext uri="{C183D7F6-B498-43B3-948B-1728B52AA6E4}">
                <adec:decorative xmlns:adec="http://schemas.microsoft.com/office/drawing/2017/decorative" val="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172672" y="6449566"/>
            <a:ext cx="1371600" cy="276999"/>
          </a:xfrm>
          <a:prstGeom prst="rect">
            <a:avLst/>
          </a:prstGeom>
          <a:noFill/>
        </p:spPr>
        <p:txBody>
          <a:bodyPr wrap="square" rtlCol="0">
            <a:spAutoFit/>
          </a:bodyPr>
          <a:lstStyle/>
          <a:p>
            <a:r>
              <a:rPr lang="en-US" sz="1200" dirty="0">
                <a:solidFill>
                  <a:schemeClr val="tx2"/>
                </a:solidFill>
              </a:rPr>
              <a:t>©2024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9" r:id="rId6"/>
    <p:sldLayoutId id="2147483735" r:id="rId7"/>
    <p:sldLayoutId id="2147483734" r:id="rId8"/>
    <p:sldLayoutId id="2147483663" r:id="rId9"/>
    <p:sldLayoutId id="2147483729" r:id="rId10"/>
    <p:sldLayoutId id="2147483730" r:id="rId11"/>
    <p:sldLayoutId id="2147483731" r:id="rId12"/>
    <p:sldLayoutId id="2147483727" r:id="rId13"/>
    <p:sldLayoutId id="2147483726" r:id="rId14"/>
    <p:sldLayoutId id="2147483736" r:id="rId15"/>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hyperlink" Target="https://innovationspace.ansys.com/courses/courses/getting-started-with-opticstudio/lessons/creating-a-singlet-performance-analysis-optimization-getting-started-with-ansys-zemax-opticstudio-part-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nsys.com/products/optics" TargetMode="External"/><Relationship Id="rId7" Type="http://schemas.openxmlformats.org/officeDocument/2006/relationships/hyperlink" Target="https://www.youtube.com/channel/UC7nBCgEhZRsf8HcFMdNi1lQ" TargetMode="External"/><Relationship Id="rId2"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1" Type="http://schemas.openxmlformats.org/officeDocument/2006/relationships/slideLayout" Target="../slideLayouts/slideLayout2.xml"/><Relationship Id="rId6" Type="http://schemas.openxmlformats.org/officeDocument/2006/relationships/hyperlink" Target="https://forum.ansys.com/" TargetMode="External"/><Relationship Id="rId5"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 Id="rId4" Type="http://schemas.openxmlformats.org/officeDocument/2006/relationships/hyperlink" Target="https://courses.ansys.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dirty="0"/>
              <a:t>Triplet Lens Design: Reducing Aberrations with Ansys Zemax OpticStudio</a:t>
            </a:r>
            <a:r>
              <a:rPr lang="en-US" sz="3200" dirty="0"/>
              <a:t>®</a:t>
            </a:r>
            <a:endParaRPr lang="en-US"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708920"/>
            <a:ext cx="5494337" cy="2622229"/>
          </a:xfrm>
        </p:spPr>
        <p:txBody>
          <a:bodyPr>
            <a:normAutofit lnSpcReduction="10000"/>
          </a:bodyPr>
          <a:lstStyle/>
          <a:p>
            <a:r>
              <a:rPr lang="en-US" b="1" dirty="0">
                <a:solidFill>
                  <a:schemeClr val="accent3"/>
                </a:solidFill>
              </a:rPr>
              <a:t>Developed and curated by the Ansys Academic Development Team</a:t>
            </a:r>
          </a:p>
          <a:p>
            <a:r>
              <a:rPr lang="en-US" dirty="0"/>
              <a:t>Harriet Parnell</a:t>
            </a:r>
          </a:p>
          <a:p>
            <a:r>
              <a:rPr lang="en-US" dirty="0">
                <a:solidFill>
                  <a:schemeClr val="accent3"/>
                </a:solidFill>
                <a:hlinkClick r:id="rId3"/>
              </a:rPr>
              <a:t>education@ansys.com</a:t>
            </a:r>
            <a:endParaRPr lang="en-US" dirty="0">
              <a:solidFill>
                <a:schemeClr val="accent3"/>
              </a:solidFill>
            </a:endParaRPr>
          </a:p>
          <a:p>
            <a:endParaRPr lang="en-US" dirty="0"/>
          </a:p>
          <a:p>
            <a:r>
              <a:rPr lang="en-US" dirty="0">
                <a:solidFill>
                  <a:schemeClr val="accent3"/>
                </a:solidFill>
              </a:rPr>
              <a:t>This lecture unit is based on an example taught by </a:t>
            </a:r>
            <a:r>
              <a:rPr lang="en-US" b="1" dirty="0">
                <a:solidFill>
                  <a:schemeClr val="accent3"/>
                </a:solidFill>
              </a:rPr>
              <a:t>Dr. F. Bociort </a:t>
            </a:r>
            <a:r>
              <a:rPr lang="en-US" dirty="0">
                <a:solidFill>
                  <a:schemeClr val="accent3"/>
                </a:solidFill>
              </a:rPr>
              <a:t>in the course AP3391 Geometrical Optics at Delft University of Technology</a:t>
            </a:r>
          </a:p>
          <a:p>
            <a:endParaRPr lang="en-US" dirty="0"/>
          </a:p>
          <a:p>
            <a:endParaRPr lang="en-US" dirty="0">
              <a:solidFill>
                <a:schemeClr val="accent3"/>
              </a:solidFill>
            </a:endParaRPr>
          </a:p>
        </p:txBody>
      </p:sp>
      <p:pic>
        <p:nvPicPr>
          <p:cNvPr id="5" name="Picture 4">
            <a:extLst>
              <a:ext uri="{FF2B5EF4-FFF2-40B4-BE49-F238E27FC236}">
                <a16:creationId xmlns:a16="http://schemas.microsoft.com/office/drawing/2014/main" id="{CE1CA81A-A954-1C69-2643-C910B62C6BC7}"/>
              </a:ext>
            </a:extLst>
          </p:cNvPr>
          <p:cNvPicPr>
            <a:picLocks noChangeAspect="1"/>
          </p:cNvPicPr>
          <p:nvPr/>
        </p:nvPicPr>
        <p:blipFill>
          <a:blip r:embed="rId4"/>
          <a:stretch>
            <a:fillRect/>
          </a:stretch>
        </p:blipFill>
        <p:spPr>
          <a:xfrm>
            <a:off x="7248128" y="1052673"/>
            <a:ext cx="4205703" cy="2622229"/>
          </a:xfrm>
          <a:prstGeom prst="rect">
            <a:avLst/>
          </a:prstGeom>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E86B0-4F72-4D1F-2893-BE12CA31A30C}"/>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4" name="Title 3">
            <a:extLst>
              <a:ext uri="{FF2B5EF4-FFF2-40B4-BE49-F238E27FC236}">
                <a16:creationId xmlns:a16="http://schemas.microsoft.com/office/drawing/2014/main" id="{A5D13C73-EAF5-825D-5AB3-D5A8E61869D2}"/>
              </a:ext>
            </a:extLst>
          </p:cNvPr>
          <p:cNvSpPr>
            <a:spLocks noGrp="1"/>
          </p:cNvSpPr>
          <p:nvPr>
            <p:ph type="title"/>
          </p:nvPr>
        </p:nvSpPr>
        <p:spPr/>
        <p:txBody>
          <a:bodyPr anchor="ctr"/>
          <a:lstStyle/>
          <a:p>
            <a:r>
              <a:rPr lang="en-US" dirty="0"/>
              <a:t>Identifying aberrations (1)</a:t>
            </a:r>
          </a:p>
        </p:txBody>
      </p:sp>
      <p:pic>
        <p:nvPicPr>
          <p:cNvPr id="8" name="Picture 7" descr="A screenshot of a graph&#10;&#10;Description automatically generated">
            <a:extLst>
              <a:ext uri="{FF2B5EF4-FFF2-40B4-BE49-F238E27FC236}">
                <a16:creationId xmlns:a16="http://schemas.microsoft.com/office/drawing/2014/main" id="{142F79C2-CF61-EEDE-E067-B15888947B4E}"/>
              </a:ext>
            </a:extLst>
          </p:cNvPr>
          <p:cNvPicPr>
            <a:picLocks noChangeAspect="1"/>
          </p:cNvPicPr>
          <p:nvPr/>
        </p:nvPicPr>
        <p:blipFill rotWithShape="1">
          <a:blip r:embed="rId3">
            <a:extLst>
              <a:ext uri="{28A0092B-C50C-407E-A947-70E740481C1C}">
                <a14:useLocalDpi xmlns:a14="http://schemas.microsoft.com/office/drawing/2010/main" val="0"/>
              </a:ext>
            </a:extLst>
          </a:blip>
          <a:srcRect l="796" t="16156" r="1410" b="15794"/>
          <a:stretch/>
        </p:blipFill>
        <p:spPr>
          <a:xfrm>
            <a:off x="2297578" y="2204864"/>
            <a:ext cx="7596844" cy="4002851"/>
          </a:xfrm>
          <a:prstGeom prst="rect">
            <a:avLst/>
          </a:prstGeom>
        </p:spPr>
      </p:pic>
      <p:sp>
        <p:nvSpPr>
          <p:cNvPr id="7" name="TextBox 6">
            <a:extLst>
              <a:ext uri="{FF2B5EF4-FFF2-40B4-BE49-F238E27FC236}">
                <a16:creationId xmlns:a16="http://schemas.microsoft.com/office/drawing/2014/main" id="{DD4BBB2C-C0E8-1D70-2BEB-7640004319BD}"/>
              </a:ext>
            </a:extLst>
          </p:cNvPr>
          <p:cNvSpPr txBox="1"/>
          <p:nvPr/>
        </p:nvSpPr>
        <p:spPr>
          <a:xfrm>
            <a:off x="546100" y="1196752"/>
            <a:ext cx="11036300" cy="923330"/>
          </a:xfrm>
          <a:prstGeom prst="rect">
            <a:avLst/>
          </a:prstGeom>
          <a:noFill/>
        </p:spPr>
        <p:txBody>
          <a:bodyPr wrap="square" rtlCol="0">
            <a:spAutoFit/>
          </a:bodyPr>
          <a:lstStyle/>
          <a:p>
            <a:r>
              <a:rPr lang="en-US" dirty="0"/>
              <a:t>OpticStudio software offers numerous analysis features to evaluate your system's performance. This table (continued on the next slide) summarizes key indicators for Focus, Distortion, Astigmatism, Coma, Spherical Aberrations, and Field Curvature.</a:t>
            </a:r>
          </a:p>
        </p:txBody>
      </p:sp>
    </p:spTree>
    <p:extLst>
      <p:ext uri="{BB962C8B-B14F-4D97-AF65-F5344CB8AC3E}">
        <p14:creationId xmlns:p14="http://schemas.microsoft.com/office/powerpoint/2010/main" val="1873695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E86B0-4F72-4D1F-2893-BE12CA31A30C}"/>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
        <p:nvSpPr>
          <p:cNvPr id="4" name="Title 3">
            <a:extLst>
              <a:ext uri="{FF2B5EF4-FFF2-40B4-BE49-F238E27FC236}">
                <a16:creationId xmlns:a16="http://schemas.microsoft.com/office/drawing/2014/main" id="{A5D13C73-EAF5-825D-5AB3-D5A8E61869D2}"/>
              </a:ext>
            </a:extLst>
          </p:cNvPr>
          <p:cNvSpPr>
            <a:spLocks noGrp="1"/>
          </p:cNvSpPr>
          <p:nvPr>
            <p:ph type="title"/>
          </p:nvPr>
        </p:nvSpPr>
        <p:spPr/>
        <p:txBody>
          <a:bodyPr anchor="ctr"/>
          <a:lstStyle/>
          <a:p>
            <a:r>
              <a:rPr lang="en-US" dirty="0"/>
              <a:t>Identifying aberrations (2)</a:t>
            </a:r>
          </a:p>
        </p:txBody>
      </p:sp>
      <p:pic>
        <p:nvPicPr>
          <p:cNvPr id="6" name="Picture 5" descr="A screenshot of a graph&#10;&#10;Description automatically generated">
            <a:extLst>
              <a:ext uri="{FF2B5EF4-FFF2-40B4-BE49-F238E27FC236}">
                <a16:creationId xmlns:a16="http://schemas.microsoft.com/office/drawing/2014/main" id="{F4F86C2E-DC0B-4617-7264-9801FDA532A2}"/>
              </a:ext>
            </a:extLst>
          </p:cNvPr>
          <p:cNvPicPr>
            <a:picLocks noChangeAspect="1"/>
          </p:cNvPicPr>
          <p:nvPr/>
        </p:nvPicPr>
        <p:blipFill rotWithShape="1">
          <a:blip r:embed="rId3">
            <a:extLst>
              <a:ext uri="{28A0092B-C50C-407E-A947-70E740481C1C}">
                <a14:useLocalDpi xmlns:a14="http://schemas.microsoft.com/office/drawing/2010/main" val="0"/>
              </a:ext>
            </a:extLst>
          </a:blip>
          <a:srcRect l="11857" t="16800" r="11463" b="17051"/>
          <a:stretch/>
        </p:blipFill>
        <p:spPr>
          <a:xfrm>
            <a:off x="2135560" y="995946"/>
            <a:ext cx="7740860" cy="5027569"/>
          </a:xfrm>
          <a:prstGeom prst="rect">
            <a:avLst/>
          </a:prstGeom>
        </p:spPr>
      </p:pic>
    </p:spTree>
    <p:extLst>
      <p:ext uri="{BB962C8B-B14F-4D97-AF65-F5344CB8AC3E}">
        <p14:creationId xmlns:p14="http://schemas.microsoft.com/office/powerpoint/2010/main" val="257010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94E8B8BB-7752-64CA-419E-1F14E07B605C}"/>
              </a:ext>
            </a:extLst>
          </p:cNvPr>
          <p:cNvSpPr/>
          <p:nvPr/>
        </p:nvSpPr>
        <p:spPr>
          <a:xfrm>
            <a:off x="0" y="-18834"/>
            <a:ext cx="7604484" cy="1167947"/>
          </a:xfrm>
          <a:custGeom>
            <a:avLst/>
            <a:gdLst>
              <a:gd name="connsiteX0" fmla="*/ 0 w 7604484"/>
              <a:gd name="connsiteY0" fmla="*/ 0 h 1167947"/>
              <a:gd name="connsiteX1" fmla="*/ 7604484 w 7604484"/>
              <a:gd name="connsiteY1" fmla="*/ 0 h 1167947"/>
              <a:gd name="connsiteX2" fmla="*/ 7133287 w 7604484"/>
              <a:gd name="connsiteY2" fmla="*/ 1167947 h 1167947"/>
              <a:gd name="connsiteX3" fmla="*/ 0 w 7604484"/>
              <a:gd name="connsiteY3" fmla="*/ 1167947 h 1167947"/>
              <a:gd name="connsiteX4" fmla="*/ 0 w 7604484"/>
              <a:gd name="connsiteY4" fmla="*/ 0 h 11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484" h="1167947">
                <a:moveTo>
                  <a:pt x="0" y="0"/>
                </a:moveTo>
                <a:lnTo>
                  <a:pt x="7604484" y="0"/>
                </a:lnTo>
                <a:lnTo>
                  <a:pt x="7133287" y="1167947"/>
                </a:lnTo>
                <a:lnTo>
                  <a:pt x="0" y="1167947"/>
                </a:lnTo>
                <a:lnTo>
                  <a:pt x="0" y="0"/>
                </a:lnTo>
                <a:close/>
              </a:path>
            </a:pathLst>
          </a:cu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AD1B619F-BD73-A376-F233-5F42ACA78EB5}"/>
              </a:ext>
            </a:extLst>
          </p:cNvPr>
          <p:cNvSpPr/>
          <p:nvPr/>
        </p:nvSpPr>
        <p:spPr>
          <a:xfrm>
            <a:off x="0" y="188640"/>
            <a:ext cx="7040892" cy="2251896"/>
          </a:xfrm>
          <a:custGeom>
            <a:avLst/>
            <a:gdLst>
              <a:gd name="connsiteX0" fmla="*/ 0 w 7040892"/>
              <a:gd name="connsiteY0" fmla="*/ 0 h 2251896"/>
              <a:gd name="connsiteX1" fmla="*/ 7040892 w 7040892"/>
              <a:gd name="connsiteY1" fmla="*/ 0 h 2251896"/>
              <a:gd name="connsiteX2" fmla="*/ 6132386 w 7040892"/>
              <a:gd name="connsiteY2" fmla="*/ 2251896 h 2251896"/>
              <a:gd name="connsiteX3" fmla="*/ 0 w 7040892"/>
              <a:gd name="connsiteY3" fmla="*/ 2251896 h 2251896"/>
              <a:gd name="connsiteX4" fmla="*/ 0 w 7040892"/>
              <a:gd name="connsiteY4" fmla="*/ 0 h 225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92" h="2251896">
                <a:moveTo>
                  <a:pt x="0" y="0"/>
                </a:moveTo>
                <a:lnTo>
                  <a:pt x="7040892" y="0"/>
                </a:lnTo>
                <a:lnTo>
                  <a:pt x="6132386" y="2251896"/>
                </a:lnTo>
                <a:lnTo>
                  <a:pt x="0" y="2251896"/>
                </a:lnTo>
                <a:lnTo>
                  <a:pt x="0" y="0"/>
                </a:lnTo>
                <a:close/>
              </a:path>
            </a:pathLst>
          </a:cu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F9100DF2-4BC6-9DAD-2917-9A11D1243A82}"/>
              </a:ext>
            </a:extLst>
          </p:cNvPr>
          <p:cNvSpPr>
            <a:spLocks noGrp="1"/>
          </p:cNvSpPr>
          <p:nvPr>
            <p:ph type="sldNum" sz="quarter" idx="11"/>
          </p:nvPr>
        </p:nvSpPr>
        <p:spPr/>
        <p:txBody>
          <a:bodyPr/>
          <a:lstStyle/>
          <a:p>
            <a:fld id="{F0D23093-2AB0-F74C-B865-1A12A15B650E}" type="slidenum">
              <a:rPr lang="en-US" smtClean="0"/>
              <a:pPr/>
              <a:t>12</a:t>
            </a:fld>
            <a:endParaRPr lang="en-US" dirty="0"/>
          </a:p>
        </p:txBody>
      </p:sp>
      <p:sp>
        <p:nvSpPr>
          <p:cNvPr id="27" name="Text Placeholder 26">
            <a:extLst>
              <a:ext uri="{FF2B5EF4-FFF2-40B4-BE49-F238E27FC236}">
                <a16:creationId xmlns:a16="http://schemas.microsoft.com/office/drawing/2014/main" id="{51569BF7-BEE4-8668-AF27-FE7273F988D1}"/>
              </a:ext>
            </a:extLst>
          </p:cNvPr>
          <p:cNvSpPr>
            <a:spLocks noGrp="1"/>
          </p:cNvSpPr>
          <p:nvPr>
            <p:ph type="body" sz="quarter" idx="13"/>
          </p:nvPr>
        </p:nvSpPr>
        <p:spPr>
          <a:xfrm>
            <a:off x="546101" y="1340768"/>
            <a:ext cx="5405884" cy="954212"/>
          </a:xfrm>
        </p:spPr>
        <p:txBody>
          <a:bodyPr>
            <a:noAutofit/>
          </a:bodyPr>
          <a:lstStyle/>
          <a:p>
            <a:pPr marL="0" indent="0">
              <a:buNone/>
            </a:pPr>
            <a:r>
              <a:rPr lang="en-US" sz="1800" b="1" dirty="0"/>
              <a:t>Heuristic approach to system refinement</a:t>
            </a:r>
            <a:r>
              <a:rPr lang="en-US" sz="1800" dirty="0"/>
              <a:t>: </a:t>
            </a:r>
          </a:p>
          <a:p>
            <a:pPr marL="0" indent="0">
              <a:buNone/>
            </a:pPr>
            <a:r>
              <a:rPr lang="en-US" sz="1800" dirty="0"/>
              <a:t>Introducing more parameters for greater degrees of freedom. </a:t>
            </a:r>
          </a:p>
          <a:p>
            <a:endParaRPr lang="en-US" sz="1800" dirty="0"/>
          </a:p>
        </p:txBody>
      </p:sp>
      <p:sp>
        <p:nvSpPr>
          <p:cNvPr id="22" name="Freeform: Shape 21">
            <a:extLst>
              <a:ext uri="{FF2B5EF4-FFF2-40B4-BE49-F238E27FC236}">
                <a16:creationId xmlns:a16="http://schemas.microsoft.com/office/drawing/2014/main" id="{A5A58ABB-A36C-FC30-3426-CA65DFEB84F7}"/>
              </a:ext>
            </a:extLst>
          </p:cNvPr>
          <p:cNvSpPr/>
          <p:nvPr/>
        </p:nvSpPr>
        <p:spPr>
          <a:xfrm>
            <a:off x="6838200" y="4221088"/>
            <a:ext cx="5353799" cy="2071773"/>
          </a:xfrm>
          <a:custGeom>
            <a:avLst/>
            <a:gdLst>
              <a:gd name="connsiteX0" fmla="*/ 898252 w 5735960"/>
              <a:gd name="connsiteY0" fmla="*/ 0 h 2219659"/>
              <a:gd name="connsiteX1" fmla="*/ 5735960 w 5735960"/>
              <a:gd name="connsiteY1" fmla="*/ 0 h 2219659"/>
              <a:gd name="connsiteX2" fmla="*/ 5735960 w 5735960"/>
              <a:gd name="connsiteY2" fmla="*/ 2219658 h 2219659"/>
              <a:gd name="connsiteX3" fmla="*/ 4511824 w 5735960"/>
              <a:gd name="connsiteY3" fmla="*/ 2219658 h 2219659"/>
              <a:gd name="connsiteX4" fmla="*/ 4511824 w 5735960"/>
              <a:gd name="connsiteY4" fmla="*/ 2219659 h 2219659"/>
              <a:gd name="connsiteX5" fmla="*/ 0 w 5735960"/>
              <a:gd name="connsiteY5" fmla="*/ 2219659 h 2219659"/>
              <a:gd name="connsiteX6" fmla="*/ 898252 w 5735960"/>
              <a:gd name="connsiteY6" fmla="*/ 0 h 22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5960" h="2219659">
                <a:moveTo>
                  <a:pt x="898252" y="0"/>
                </a:moveTo>
                <a:lnTo>
                  <a:pt x="5735960" y="0"/>
                </a:lnTo>
                <a:lnTo>
                  <a:pt x="5735960" y="2219658"/>
                </a:lnTo>
                <a:lnTo>
                  <a:pt x="4511824" y="2219658"/>
                </a:lnTo>
                <a:lnTo>
                  <a:pt x="4511824" y="2219659"/>
                </a:lnTo>
                <a:lnTo>
                  <a:pt x="0" y="2219659"/>
                </a:lnTo>
                <a:lnTo>
                  <a:pt x="898252"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Picture 17">
            <a:extLst>
              <a:ext uri="{FF2B5EF4-FFF2-40B4-BE49-F238E27FC236}">
                <a16:creationId xmlns:a16="http://schemas.microsoft.com/office/drawing/2014/main" id="{35B2A17A-3CD5-83B3-04B1-3973A26903D7}"/>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802917" y="5537467"/>
            <a:ext cx="3681544" cy="679061"/>
          </a:xfrm>
          <a:prstGeom prst="rect">
            <a:avLst/>
          </a:prstGeom>
        </p:spPr>
      </p:pic>
      <p:sp>
        <p:nvSpPr>
          <p:cNvPr id="20" name="TextBox 19">
            <a:extLst>
              <a:ext uri="{FF2B5EF4-FFF2-40B4-BE49-F238E27FC236}">
                <a16:creationId xmlns:a16="http://schemas.microsoft.com/office/drawing/2014/main" id="{2862C4C6-FEDC-F72A-C5AA-1130967B9E31}"/>
              </a:ext>
            </a:extLst>
          </p:cNvPr>
          <p:cNvSpPr txBox="1"/>
          <p:nvPr/>
        </p:nvSpPr>
        <p:spPr>
          <a:xfrm>
            <a:off x="7802917" y="5002604"/>
            <a:ext cx="3681544" cy="584775"/>
          </a:xfrm>
          <a:prstGeom prst="rect">
            <a:avLst/>
          </a:prstGeom>
          <a:noFill/>
        </p:spPr>
        <p:txBody>
          <a:bodyPr wrap="square" rtlCol="0">
            <a:spAutoFit/>
          </a:bodyPr>
          <a:lstStyle/>
          <a:p>
            <a:r>
              <a:rPr lang="en-US" sz="1600" dirty="0"/>
              <a:t>For a simpler example, see this tutorial on singlet lens optimization.</a:t>
            </a:r>
          </a:p>
        </p:txBody>
      </p:sp>
      <p:sp>
        <p:nvSpPr>
          <p:cNvPr id="25" name="Parallelogram 24">
            <a:extLst>
              <a:ext uri="{FF2B5EF4-FFF2-40B4-BE49-F238E27FC236}">
                <a16:creationId xmlns:a16="http://schemas.microsoft.com/office/drawing/2014/main" id="{070E886C-8AC6-2B01-B06E-F2515ADE997B}"/>
              </a:ext>
            </a:extLst>
          </p:cNvPr>
          <p:cNvSpPr/>
          <p:nvPr/>
        </p:nvSpPr>
        <p:spPr>
          <a:xfrm>
            <a:off x="6672064" y="4221088"/>
            <a:ext cx="932420" cy="2071773"/>
          </a:xfrm>
          <a:prstGeom prst="parallelogram">
            <a:avLst>
              <a:gd name="adj" fmla="val 9110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7928B7B-A200-CFB4-1A4D-D53C61C50444}"/>
              </a:ext>
            </a:extLst>
          </p:cNvPr>
          <p:cNvSpPr txBox="1"/>
          <p:nvPr/>
        </p:nvSpPr>
        <p:spPr>
          <a:xfrm>
            <a:off x="609599" y="2571469"/>
            <a:ext cx="5702425" cy="1577611"/>
          </a:xfrm>
          <a:prstGeom prst="rect">
            <a:avLst/>
          </a:prstGeom>
          <a:noFill/>
        </p:spPr>
        <p:txBody>
          <a:bodyPr wrap="square">
            <a:spAutoFit/>
          </a:bodyPr>
          <a:lstStyle/>
          <a:p>
            <a:pPr marL="0" indent="0">
              <a:lnSpc>
                <a:spcPct val="150000"/>
              </a:lnSpc>
              <a:buNone/>
            </a:pPr>
            <a:r>
              <a:rPr lang="en-US" sz="1800" b="1" dirty="0"/>
              <a:t>Design requirements:</a:t>
            </a:r>
          </a:p>
          <a:p>
            <a:pPr marL="285750" indent="-285750">
              <a:lnSpc>
                <a:spcPct val="150000"/>
              </a:lnSpc>
              <a:buFont typeface="Arial" panose="020B0604020202020204" pitchFamily="34" charset="0"/>
              <a:buChar char="•"/>
            </a:pPr>
            <a:r>
              <a:rPr lang="en-US" sz="1600" dirty="0"/>
              <a:t>Constant effective focal length of 50 mm</a:t>
            </a:r>
          </a:p>
          <a:p>
            <a:pPr marL="285750" indent="-285750">
              <a:lnSpc>
                <a:spcPct val="150000"/>
              </a:lnSpc>
              <a:buFont typeface="Arial" panose="020B0604020202020204" pitchFamily="34" charset="0"/>
              <a:buChar char="•"/>
            </a:pPr>
            <a:r>
              <a:rPr lang="en-US" sz="1600" dirty="0"/>
              <a:t>Correct seven primary aberrations</a:t>
            </a:r>
          </a:p>
          <a:p>
            <a:pPr marL="285750" indent="-285750">
              <a:lnSpc>
                <a:spcPct val="150000"/>
              </a:lnSpc>
              <a:buFont typeface="Arial" panose="020B0604020202020204" pitchFamily="34" charset="0"/>
              <a:buChar char="•"/>
            </a:pPr>
            <a:r>
              <a:rPr lang="en-US" sz="1600" b="1" dirty="0"/>
              <a:t>Total: 8 parameters needed</a:t>
            </a:r>
          </a:p>
        </p:txBody>
      </p:sp>
      <p:sp>
        <p:nvSpPr>
          <p:cNvPr id="31" name="TextBox 30">
            <a:extLst>
              <a:ext uri="{FF2B5EF4-FFF2-40B4-BE49-F238E27FC236}">
                <a16:creationId xmlns:a16="http://schemas.microsoft.com/office/drawing/2014/main" id="{578A3FC3-9E48-77AE-D7B9-C93021683CC4}"/>
              </a:ext>
            </a:extLst>
          </p:cNvPr>
          <p:cNvSpPr txBox="1"/>
          <p:nvPr/>
        </p:nvSpPr>
        <p:spPr>
          <a:xfrm>
            <a:off x="608439" y="4226982"/>
            <a:ext cx="6094378" cy="1946943"/>
          </a:xfrm>
          <a:prstGeom prst="rect">
            <a:avLst/>
          </a:prstGeom>
          <a:noFill/>
        </p:spPr>
        <p:txBody>
          <a:bodyPr wrap="square">
            <a:spAutoFit/>
          </a:bodyPr>
          <a:lstStyle/>
          <a:p>
            <a:pPr marL="0" indent="0">
              <a:lnSpc>
                <a:spcPct val="150000"/>
              </a:lnSpc>
              <a:buNone/>
            </a:pPr>
            <a:r>
              <a:rPr lang="en-US" sz="1800" b="1" dirty="0"/>
              <a:t>Calculating degrees of freedom:</a:t>
            </a:r>
          </a:p>
          <a:p>
            <a:pPr marL="285750" indent="-285750">
              <a:lnSpc>
                <a:spcPct val="150000"/>
              </a:lnSpc>
              <a:buFont typeface="Arial" panose="020B0604020202020204" pitchFamily="34" charset="0"/>
              <a:buChar char="•"/>
            </a:pPr>
            <a:r>
              <a:rPr lang="en-US" sz="1600" b="1" dirty="0"/>
              <a:t>One lens: </a:t>
            </a:r>
            <a:r>
              <a:rPr lang="en-US" sz="1600" dirty="0"/>
              <a:t>provides two degrees of freedom (2 surface curvatures).</a:t>
            </a:r>
          </a:p>
          <a:p>
            <a:pPr marL="285750" indent="-285750">
              <a:lnSpc>
                <a:spcPct val="150000"/>
              </a:lnSpc>
              <a:buFont typeface="Arial" panose="020B0604020202020204" pitchFamily="34" charset="0"/>
              <a:buChar char="•"/>
            </a:pPr>
            <a:r>
              <a:rPr lang="en-US" sz="1600" b="1" dirty="0"/>
              <a:t>Two lenses: </a:t>
            </a:r>
            <a:r>
              <a:rPr lang="en-US" sz="1600" dirty="0"/>
              <a:t>provides four degrees of freedom (4 curvatures).</a:t>
            </a:r>
          </a:p>
          <a:p>
            <a:pPr marL="285750" indent="-285750">
              <a:lnSpc>
                <a:spcPct val="150000"/>
              </a:lnSpc>
              <a:buFont typeface="Arial" panose="020B0604020202020204" pitchFamily="34" charset="0"/>
              <a:buChar char="•"/>
            </a:pPr>
            <a:r>
              <a:rPr lang="en-US" sz="1600" b="1" dirty="0"/>
              <a:t>Three lenses: </a:t>
            </a:r>
            <a:r>
              <a:rPr lang="en-US" sz="1600" dirty="0"/>
              <a:t>provides six degrees of freedom (6 curvatures)</a:t>
            </a:r>
          </a:p>
          <a:p>
            <a:pPr marL="285750" indent="-285750">
              <a:lnSpc>
                <a:spcPct val="150000"/>
              </a:lnSpc>
              <a:buFont typeface="Arial" panose="020B0604020202020204" pitchFamily="34" charset="0"/>
              <a:buChar char="•"/>
            </a:pPr>
            <a:r>
              <a:rPr lang="en-US" sz="1600" b="1" dirty="0"/>
              <a:t>Three lenses + two air gaps: </a:t>
            </a:r>
            <a:r>
              <a:rPr lang="en-US" sz="1600" dirty="0"/>
              <a:t>provides eight degrees of freedom</a:t>
            </a:r>
          </a:p>
        </p:txBody>
      </p:sp>
      <p:sp>
        <p:nvSpPr>
          <p:cNvPr id="34" name="Title 2">
            <a:extLst>
              <a:ext uri="{FF2B5EF4-FFF2-40B4-BE49-F238E27FC236}">
                <a16:creationId xmlns:a16="http://schemas.microsoft.com/office/drawing/2014/main" id="{A05D326F-8BC1-62D4-78E7-38B8EA6491A2}"/>
              </a:ext>
            </a:extLst>
          </p:cNvPr>
          <p:cNvSpPr>
            <a:spLocks noGrp="1"/>
          </p:cNvSpPr>
          <p:nvPr>
            <p:ph type="title"/>
          </p:nvPr>
        </p:nvSpPr>
        <p:spPr>
          <a:xfrm>
            <a:off x="608439" y="209626"/>
            <a:ext cx="5846439" cy="845837"/>
          </a:xfrm>
        </p:spPr>
        <p:txBody>
          <a:bodyPr anchor="ctr"/>
          <a:lstStyle/>
          <a:p>
            <a:r>
              <a:rPr lang="en-US" sz="4400" b="1" dirty="0"/>
              <a:t>Optimization</a:t>
            </a:r>
          </a:p>
        </p:txBody>
      </p:sp>
      <p:sp>
        <p:nvSpPr>
          <p:cNvPr id="35" name="Parallelogram 34">
            <a:extLst>
              <a:ext uri="{FF2B5EF4-FFF2-40B4-BE49-F238E27FC236}">
                <a16:creationId xmlns:a16="http://schemas.microsoft.com/office/drawing/2014/main" id="{A6C6AD03-48A1-5F9A-9E49-B9B10F22F2DE}"/>
              </a:ext>
            </a:extLst>
          </p:cNvPr>
          <p:cNvSpPr/>
          <p:nvPr/>
        </p:nvSpPr>
        <p:spPr>
          <a:xfrm>
            <a:off x="6168008" y="184879"/>
            <a:ext cx="1083529" cy="2251896"/>
          </a:xfrm>
          <a:prstGeom prst="parallelogram">
            <a:avLst>
              <a:gd name="adj" fmla="val 84026"/>
            </a:avLst>
          </a:prstGeom>
          <a:solidFill>
            <a:srgbClr val="F8F8F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yellow rectangular button with black text&#10;&#10;Description automatically generated">
            <a:hlinkClick r:id="rId4"/>
            <a:extLst>
              <a:ext uri="{FF2B5EF4-FFF2-40B4-BE49-F238E27FC236}">
                <a16:creationId xmlns:a16="http://schemas.microsoft.com/office/drawing/2014/main" id="{6874FE0A-B566-8986-DBE2-D5B88F5ACE61}"/>
              </a:ext>
            </a:extLst>
          </p:cNvPr>
          <p:cNvPicPr>
            <a:picLocks noChangeAspect="1"/>
          </p:cNvPicPr>
          <p:nvPr/>
        </p:nvPicPr>
        <p:blipFill rotWithShape="1">
          <a:blip r:embed="rId5">
            <a:extLst>
              <a:ext uri="{28A0092B-C50C-407E-A947-70E740481C1C}">
                <a14:useLocalDpi xmlns:a14="http://schemas.microsoft.com/office/drawing/2010/main" val="0"/>
              </a:ext>
            </a:extLst>
          </a:blip>
          <a:srcRect t="38008" b="36009"/>
          <a:stretch/>
        </p:blipFill>
        <p:spPr>
          <a:xfrm>
            <a:off x="7882017" y="4416993"/>
            <a:ext cx="2016224" cy="523877"/>
          </a:xfrm>
          <a:prstGeom prst="rect">
            <a:avLst/>
          </a:prstGeom>
        </p:spPr>
      </p:pic>
      <p:pic>
        <p:nvPicPr>
          <p:cNvPr id="4" name="Picture 3">
            <a:extLst>
              <a:ext uri="{FF2B5EF4-FFF2-40B4-BE49-F238E27FC236}">
                <a16:creationId xmlns:a16="http://schemas.microsoft.com/office/drawing/2014/main" id="{A44B8DB5-3C85-62AC-587D-99091D557102}"/>
              </a:ext>
            </a:extLst>
          </p:cNvPr>
          <p:cNvPicPr>
            <a:picLocks noChangeAspect="1"/>
          </p:cNvPicPr>
          <p:nvPr/>
        </p:nvPicPr>
        <p:blipFill>
          <a:blip r:embed="rId6"/>
          <a:stretch>
            <a:fillRect/>
          </a:stretch>
        </p:blipFill>
        <p:spPr>
          <a:xfrm>
            <a:off x="7802917" y="1310827"/>
            <a:ext cx="3909707" cy="2437677"/>
          </a:xfrm>
          <a:prstGeom prst="rect">
            <a:avLst/>
          </a:prstGeom>
        </p:spPr>
      </p:pic>
    </p:spTree>
    <p:extLst>
      <p:ext uri="{BB962C8B-B14F-4D97-AF65-F5344CB8AC3E}">
        <p14:creationId xmlns:p14="http://schemas.microsoft.com/office/powerpoint/2010/main" val="986617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9F9656-2419-0072-174D-50989F80BED4}"/>
              </a:ext>
            </a:extLst>
          </p:cNvPr>
          <p:cNvPicPr>
            <a:picLocks noChangeAspect="1"/>
          </p:cNvPicPr>
          <p:nvPr/>
        </p:nvPicPr>
        <p:blipFill>
          <a:blip r:embed="rId3"/>
          <a:stretch>
            <a:fillRect/>
          </a:stretch>
        </p:blipFill>
        <p:spPr>
          <a:xfrm>
            <a:off x="4224163" y="1564903"/>
            <a:ext cx="6758600" cy="3913893"/>
          </a:xfrm>
          <a:prstGeom prst="rect">
            <a:avLst/>
          </a:prstGeom>
        </p:spPr>
      </p:pic>
      <p:sp>
        <p:nvSpPr>
          <p:cNvPr id="2" name="Slide Number Placeholder 1">
            <a:extLst>
              <a:ext uri="{FF2B5EF4-FFF2-40B4-BE49-F238E27FC236}">
                <a16:creationId xmlns:a16="http://schemas.microsoft.com/office/drawing/2014/main" id="{8326C7FE-75EB-2053-6EC0-FD2F0DCF25E5}"/>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4" name="Text Placeholder 3">
            <a:extLst>
              <a:ext uri="{FF2B5EF4-FFF2-40B4-BE49-F238E27FC236}">
                <a16:creationId xmlns:a16="http://schemas.microsoft.com/office/drawing/2014/main" id="{EDAAE41D-1DCC-7E25-0A12-CE375A9E7E3C}"/>
              </a:ext>
            </a:extLst>
          </p:cNvPr>
          <p:cNvSpPr txBox="1">
            <a:spLocks/>
          </p:cNvSpPr>
          <p:nvPr/>
        </p:nvSpPr>
        <p:spPr>
          <a:xfrm>
            <a:off x="609600" y="2996953"/>
            <a:ext cx="2966121" cy="2088231"/>
          </a:xfrm>
          <a:prstGeom prst="rect">
            <a:avLst/>
          </a:prstGeom>
        </p:spPr>
        <p:txBody>
          <a:bodyPr>
            <a:normAutofit lnSpcReduction="1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Add two parallel plate lenses before the STOP:</a:t>
            </a:r>
          </a:p>
          <a:p>
            <a:pPr marL="342900" indent="-342900">
              <a:buFont typeface="+mj-lt"/>
              <a:buAutoNum type="alphaLcPeriod"/>
            </a:pPr>
            <a:r>
              <a:rPr lang="en-US" sz="1600" dirty="0"/>
              <a:t>The first a 3 mm thick SK16 lens, followed by a 6 mm air gap</a:t>
            </a:r>
          </a:p>
          <a:p>
            <a:pPr marL="342900" indent="-342900">
              <a:buFont typeface="+mj-lt"/>
              <a:buAutoNum type="alphaLcPeriod"/>
            </a:pPr>
            <a:r>
              <a:rPr lang="en-US" sz="1600" dirty="0"/>
              <a:t>The second a 1 mm thick F2 lens, followed by a 5 mm air gap</a:t>
            </a:r>
          </a:p>
        </p:txBody>
      </p:sp>
      <p:sp>
        <p:nvSpPr>
          <p:cNvPr id="5" name="Title 2">
            <a:extLst>
              <a:ext uri="{FF2B5EF4-FFF2-40B4-BE49-F238E27FC236}">
                <a16:creationId xmlns:a16="http://schemas.microsoft.com/office/drawing/2014/main" id="{6D66FE38-46E3-9102-3DDF-AC93829C4CE9}"/>
              </a:ext>
            </a:extLst>
          </p:cNvPr>
          <p:cNvSpPr>
            <a:spLocks noGrp="1"/>
          </p:cNvSpPr>
          <p:nvPr>
            <p:ph type="title"/>
          </p:nvPr>
        </p:nvSpPr>
        <p:spPr>
          <a:xfrm>
            <a:off x="609600" y="149225"/>
            <a:ext cx="10972800" cy="844550"/>
          </a:xfrm>
        </p:spPr>
        <p:txBody>
          <a:bodyPr anchor="ctr"/>
          <a:lstStyle/>
          <a:p>
            <a:r>
              <a:rPr lang="en-US" dirty="0"/>
              <a:t>Triplet lens design tutorial</a:t>
            </a:r>
          </a:p>
        </p:txBody>
      </p:sp>
      <p:grpSp>
        <p:nvGrpSpPr>
          <p:cNvPr id="7" name="Group 6">
            <a:extLst>
              <a:ext uri="{FF2B5EF4-FFF2-40B4-BE49-F238E27FC236}">
                <a16:creationId xmlns:a16="http://schemas.microsoft.com/office/drawing/2014/main" id="{2E2A4244-834C-60D8-54DA-657D7C8E8064}"/>
              </a:ext>
            </a:extLst>
          </p:cNvPr>
          <p:cNvGrpSpPr/>
          <p:nvPr/>
        </p:nvGrpSpPr>
        <p:grpSpPr>
          <a:xfrm>
            <a:off x="0" y="1994104"/>
            <a:ext cx="3899756" cy="642808"/>
            <a:chOff x="0" y="1772816"/>
            <a:chExt cx="3899756" cy="642808"/>
          </a:xfrm>
        </p:grpSpPr>
        <p:sp>
          <p:nvSpPr>
            <p:cNvPr id="8" name="Parallelogram 7">
              <a:extLst>
                <a:ext uri="{FF2B5EF4-FFF2-40B4-BE49-F238E27FC236}">
                  <a16:creationId xmlns:a16="http://schemas.microsoft.com/office/drawing/2014/main" id="{EA3EFFAB-E6EF-B194-7583-E949188478E9}"/>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7FF0D2F-41BA-494F-881D-772DFB5485AF}"/>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 name="TextBox 9">
            <a:extLst>
              <a:ext uri="{FF2B5EF4-FFF2-40B4-BE49-F238E27FC236}">
                <a16:creationId xmlns:a16="http://schemas.microsoft.com/office/drawing/2014/main" id="{970038BF-3FCB-AB48-5083-EE9D7576128C}"/>
              </a:ext>
            </a:extLst>
          </p:cNvPr>
          <p:cNvSpPr txBox="1"/>
          <p:nvPr/>
        </p:nvSpPr>
        <p:spPr>
          <a:xfrm>
            <a:off x="308171" y="2132856"/>
            <a:ext cx="3219058" cy="369332"/>
          </a:xfrm>
          <a:prstGeom prst="rect">
            <a:avLst/>
          </a:prstGeom>
          <a:noFill/>
        </p:spPr>
        <p:txBody>
          <a:bodyPr wrap="square">
            <a:spAutoFit/>
          </a:bodyPr>
          <a:lstStyle/>
          <a:p>
            <a:pPr marL="0" indent="0">
              <a:buNone/>
            </a:pPr>
            <a:r>
              <a:rPr lang="en-US" sz="1800" b="1" dirty="0"/>
              <a:t>Step </a:t>
            </a:r>
            <a:r>
              <a:rPr lang="en-US" b="1" dirty="0"/>
              <a:t>4</a:t>
            </a:r>
            <a:r>
              <a:rPr lang="en-US" sz="1800" b="1" dirty="0"/>
              <a:t>: </a:t>
            </a:r>
            <a:r>
              <a:rPr lang="en-US" sz="1800" dirty="0"/>
              <a:t>update lens data</a:t>
            </a:r>
          </a:p>
        </p:txBody>
      </p:sp>
      <p:cxnSp>
        <p:nvCxnSpPr>
          <p:cNvPr id="11" name="Straight Arrow Connector 10">
            <a:extLst>
              <a:ext uri="{FF2B5EF4-FFF2-40B4-BE49-F238E27FC236}">
                <a16:creationId xmlns:a16="http://schemas.microsoft.com/office/drawing/2014/main" id="{6F4F648E-5D65-3A30-4BDC-F0040354DAD2}"/>
              </a:ext>
            </a:extLst>
          </p:cNvPr>
          <p:cNvCxnSpPr>
            <a:cxnSpLocks/>
          </p:cNvCxnSpPr>
          <p:nvPr/>
        </p:nvCxnSpPr>
        <p:spPr>
          <a:xfrm>
            <a:off x="5681077" y="1447800"/>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E910133-32B8-0D60-0B51-53E77863FD7B}"/>
              </a:ext>
            </a:extLst>
          </p:cNvPr>
          <p:cNvSpPr/>
          <p:nvPr/>
        </p:nvSpPr>
        <p:spPr>
          <a:xfrm>
            <a:off x="5591077" y="1682840"/>
            <a:ext cx="180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3026FDB-1989-4170-4BF2-ABCB421C5C3C}"/>
              </a:ext>
            </a:extLst>
          </p:cNvPr>
          <p:cNvSpPr/>
          <p:nvPr/>
        </p:nvSpPr>
        <p:spPr>
          <a:xfrm>
            <a:off x="3910261" y="2636912"/>
            <a:ext cx="216024" cy="21602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a</a:t>
            </a:r>
          </a:p>
        </p:txBody>
      </p:sp>
      <p:cxnSp>
        <p:nvCxnSpPr>
          <p:cNvPr id="14" name="Straight Arrow Connector 13">
            <a:extLst>
              <a:ext uri="{FF2B5EF4-FFF2-40B4-BE49-F238E27FC236}">
                <a16:creationId xmlns:a16="http://schemas.microsoft.com/office/drawing/2014/main" id="{56FC5757-22A5-7BBF-0C45-9D8B2604C95F}"/>
              </a:ext>
            </a:extLst>
          </p:cNvPr>
          <p:cNvCxnSpPr>
            <a:cxnSpLocks/>
            <a:stCxn id="13" idx="6"/>
          </p:cNvCxnSpPr>
          <p:nvPr/>
        </p:nvCxnSpPr>
        <p:spPr>
          <a:xfrm>
            <a:off x="4126285" y="2744924"/>
            <a:ext cx="1800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EF19FC2-2E86-CBEB-8FFC-7D170EFEE537}"/>
              </a:ext>
            </a:extLst>
          </p:cNvPr>
          <p:cNvSpPr/>
          <p:nvPr/>
        </p:nvSpPr>
        <p:spPr>
          <a:xfrm>
            <a:off x="3910261" y="2852936"/>
            <a:ext cx="216024" cy="21602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b</a:t>
            </a:r>
          </a:p>
        </p:txBody>
      </p:sp>
      <p:cxnSp>
        <p:nvCxnSpPr>
          <p:cNvPr id="19" name="Straight Arrow Connector 18">
            <a:extLst>
              <a:ext uri="{FF2B5EF4-FFF2-40B4-BE49-F238E27FC236}">
                <a16:creationId xmlns:a16="http://schemas.microsoft.com/office/drawing/2014/main" id="{B95C091C-851D-818D-462B-24D6B1530758}"/>
              </a:ext>
            </a:extLst>
          </p:cNvPr>
          <p:cNvCxnSpPr>
            <a:cxnSpLocks/>
            <a:stCxn id="18" idx="6"/>
          </p:cNvCxnSpPr>
          <p:nvPr/>
        </p:nvCxnSpPr>
        <p:spPr>
          <a:xfrm>
            <a:off x="4126285" y="2960948"/>
            <a:ext cx="1800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diagram of a setup&#10;&#10;Description automatically generated">
            <a:extLst>
              <a:ext uri="{FF2B5EF4-FFF2-40B4-BE49-F238E27FC236}">
                <a16:creationId xmlns:a16="http://schemas.microsoft.com/office/drawing/2014/main" id="{1AC19F6C-9607-98A8-5685-73538639FE88}"/>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1" b="13775"/>
          <a:stretch/>
        </p:blipFill>
        <p:spPr>
          <a:xfrm>
            <a:off x="10988660" y="148581"/>
            <a:ext cx="1047783" cy="1004125"/>
          </a:xfrm>
          <a:prstGeom prst="rect">
            <a:avLst/>
          </a:prstGeom>
        </p:spPr>
      </p:pic>
    </p:spTree>
    <p:extLst>
      <p:ext uri="{BB962C8B-B14F-4D97-AF65-F5344CB8AC3E}">
        <p14:creationId xmlns:p14="http://schemas.microsoft.com/office/powerpoint/2010/main" val="15429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47422-B4AA-381B-CAAB-384611019DE9}"/>
              </a:ext>
            </a:extLst>
          </p:cNvPr>
          <p:cNvPicPr>
            <a:picLocks noChangeAspect="1"/>
          </p:cNvPicPr>
          <p:nvPr/>
        </p:nvPicPr>
        <p:blipFill>
          <a:blip r:embed="rId3"/>
          <a:stretch>
            <a:fillRect/>
          </a:stretch>
        </p:blipFill>
        <p:spPr>
          <a:xfrm>
            <a:off x="4226067" y="1565320"/>
            <a:ext cx="6764199" cy="3919179"/>
          </a:xfrm>
          <a:prstGeom prst="rect">
            <a:avLst/>
          </a:prstGeom>
        </p:spPr>
      </p:pic>
      <p:sp>
        <p:nvSpPr>
          <p:cNvPr id="2" name="Slide Number Placeholder 1">
            <a:extLst>
              <a:ext uri="{FF2B5EF4-FFF2-40B4-BE49-F238E27FC236}">
                <a16:creationId xmlns:a16="http://schemas.microsoft.com/office/drawing/2014/main" id="{01F23BB0-5C36-9543-6DF6-B71F8454278F}"/>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5FEA5DAA-F189-08B3-0515-9052AB349F3A}"/>
              </a:ext>
            </a:extLst>
          </p:cNvPr>
          <p:cNvSpPr>
            <a:spLocks noGrp="1"/>
          </p:cNvSpPr>
          <p:nvPr>
            <p:ph type="title"/>
          </p:nvPr>
        </p:nvSpPr>
        <p:spPr/>
        <p:txBody>
          <a:bodyPr anchor="ctr"/>
          <a:lstStyle/>
          <a:p>
            <a:r>
              <a:rPr lang="en-US" dirty="0"/>
              <a:t>Triplet lens design tutorial</a:t>
            </a:r>
          </a:p>
        </p:txBody>
      </p:sp>
      <p:sp>
        <p:nvSpPr>
          <p:cNvPr id="6" name="Rectangle 5">
            <a:extLst>
              <a:ext uri="{FF2B5EF4-FFF2-40B4-BE49-F238E27FC236}">
                <a16:creationId xmlns:a16="http://schemas.microsoft.com/office/drawing/2014/main" id="{2194B56F-C526-D636-2B1A-F7DE50E6009B}"/>
              </a:ext>
            </a:extLst>
          </p:cNvPr>
          <p:cNvSpPr/>
          <p:nvPr/>
        </p:nvSpPr>
        <p:spPr>
          <a:xfrm>
            <a:off x="5051904" y="1682840"/>
            <a:ext cx="216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F107B5DA-A211-E083-A22E-B5704589BFA1}"/>
              </a:ext>
            </a:extLst>
          </p:cNvPr>
          <p:cNvCxnSpPr>
            <a:cxnSpLocks/>
          </p:cNvCxnSpPr>
          <p:nvPr/>
        </p:nvCxnSpPr>
        <p:spPr>
          <a:xfrm>
            <a:off x="5159896" y="1447800"/>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84F95C06-3BEC-D70E-3E0A-6ACE60BC2A1E}"/>
              </a:ext>
            </a:extLst>
          </p:cNvPr>
          <p:cNvSpPr/>
          <p:nvPr/>
        </p:nvSpPr>
        <p:spPr>
          <a:xfrm>
            <a:off x="7523586" y="4293096"/>
            <a:ext cx="84581" cy="504056"/>
          </a:xfrm>
          <a:prstGeom prst="leftBrace">
            <a:avLst>
              <a:gd name="adj1" fmla="val 1959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Left Brace 9">
            <a:extLst>
              <a:ext uri="{FF2B5EF4-FFF2-40B4-BE49-F238E27FC236}">
                <a16:creationId xmlns:a16="http://schemas.microsoft.com/office/drawing/2014/main" id="{C59296C1-F74A-6D40-F5AC-D9E8B7728DE4}"/>
              </a:ext>
            </a:extLst>
          </p:cNvPr>
          <p:cNvSpPr/>
          <p:nvPr/>
        </p:nvSpPr>
        <p:spPr>
          <a:xfrm rot="10800000">
            <a:off x="11136560" y="4293096"/>
            <a:ext cx="84581" cy="504056"/>
          </a:xfrm>
          <a:prstGeom prst="leftBrace">
            <a:avLst>
              <a:gd name="adj1" fmla="val 1959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74505ED-0AEC-58C7-B1AB-D25F1317BA0D}"/>
              </a:ext>
            </a:extLst>
          </p:cNvPr>
          <p:cNvSpPr/>
          <p:nvPr/>
        </p:nvSpPr>
        <p:spPr>
          <a:xfrm>
            <a:off x="7680176" y="4581128"/>
            <a:ext cx="2160240" cy="72008"/>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41020F2-EA5E-6CF1-0DB9-1053FFA9130E}"/>
              </a:ext>
            </a:extLst>
          </p:cNvPr>
          <p:cNvSpPr txBox="1"/>
          <p:nvPr/>
        </p:nvSpPr>
        <p:spPr>
          <a:xfrm>
            <a:off x="609601" y="2591002"/>
            <a:ext cx="3150015" cy="1846659"/>
          </a:xfrm>
          <a:prstGeom prst="rect">
            <a:avLst/>
          </a:prstGeom>
          <a:noFill/>
        </p:spPr>
        <p:txBody>
          <a:bodyPr wrap="square" rtlCol="0">
            <a:spAutoFit/>
          </a:bodyPr>
          <a:lstStyle/>
          <a:p>
            <a:r>
              <a:rPr lang="en-US" sz="1600" dirty="0"/>
              <a:t>Prior to optimization, make note of the starting spot sizes:</a:t>
            </a:r>
          </a:p>
          <a:p>
            <a:endParaRPr lang="en-US" sz="1600" dirty="0"/>
          </a:p>
          <a:p>
            <a:pPr marL="342900" indent="-342900">
              <a:buFont typeface="Arial" panose="020B0604020202020204" pitchFamily="34" charset="0"/>
              <a:buChar char="•"/>
            </a:pPr>
            <a:r>
              <a:rPr lang="en-US" sz="1600" dirty="0"/>
              <a:t>At 0° RMS radius: 120.565 </a:t>
            </a:r>
            <a:r>
              <a:rPr lang="el-GR" sz="1600" dirty="0"/>
              <a:t>μ</a:t>
            </a:r>
            <a:r>
              <a:rPr lang="en-GB" sz="1600" dirty="0"/>
              <a:t>m</a:t>
            </a:r>
            <a:endParaRPr lang="en-US" sz="1600" dirty="0"/>
          </a:p>
          <a:p>
            <a:pPr marL="342900" indent="-342900">
              <a:buFont typeface="Arial" panose="020B0604020202020204" pitchFamily="34" charset="0"/>
              <a:buChar char="•"/>
            </a:pPr>
            <a:r>
              <a:rPr lang="en-US" sz="1600" dirty="0"/>
              <a:t>At 14° RMS radius: 344.634 </a:t>
            </a:r>
            <a:r>
              <a:rPr lang="el-GR" sz="1600" dirty="0"/>
              <a:t>μ</a:t>
            </a:r>
            <a:r>
              <a:rPr lang="en-GB" sz="1600" dirty="0"/>
              <a:t>m</a:t>
            </a:r>
          </a:p>
          <a:p>
            <a:pPr marL="342900" indent="-342900">
              <a:buFont typeface="Arial" panose="020B0604020202020204" pitchFamily="34" charset="0"/>
              <a:buChar char="•"/>
            </a:pPr>
            <a:r>
              <a:rPr lang="en-US" sz="1600" dirty="0"/>
              <a:t>At 20° RMS radius: 561.806 </a:t>
            </a:r>
            <a:r>
              <a:rPr lang="el-GR" sz="1600" dirty="0"/>
              <a:t>μ</a:t>
            </a:r>
            <a:r>
              <a:rPr lang="en-GB" sz="1600" dirty="0"/>
              <a:t>m</a:t>
            </a:r>
            <a:endParaRPr lang="en-US" sz="1600" dirty="0"/>
          </a:p>
          <a:p>
            <a:endParaRPr lang="en-US" sz="1600" dirty="0"/>
          </a:p>
        </p:txBody>
      </p:sp>
      <p:pic>
        <p:nvPicPr>
          <p:cNvPr id="15" name="Picture 14" descr="A diagram of a diagram&#10;&#10;Description automatically generated">
            <a:extLst>
              <a:ext uri="{FF2B5EF4-FFF2-40B4-BE49-F238E27FC236}">
                <a16:creationId xmlns:a16="http://schemas.microsoft.com/office/drawing/2014/main" id="{C1708D92-FA95-2E95-5EC9-2320F89690C2}"/>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140407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6EF760-B2A4-7589-2B0A-9A226D707B3F}"/>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4" name="Text Placeholder 3">
            <a:extLst>
              <a:ext uri="{FF2B5EF4-FFF2-40B4-BE49-F238E27FC236}">
                <a16:creationId xmlns:a16="http://schemas.microsoft.com/office/drawing/2014/main" id="{2D8EEDB2-B085-7311-337F-7EC0C2D3ADF0}"/>
              </a:ext>
            </a:extLst>
          </p:cNvPr>
          <p:cNvSpPr>
            <a:spLocks noGrp="1"/>
          </p:cNvSpPr>
          <p:nvPr>
            <p:ph type="body" sz="quarter" idx="13"/>
          </p:nvPr>
        </p:nvSpPr>
        <p:spPr/>
        <p:txBody>
          <a:bodyPr>
            <a:normAutofit/>
          </a:bodyPr>
          <a:lstStyle/>
          <a:p>
            <a:pPr marL="0" indent="0">
              <a:lnSpc>
                <a:spcPct val="150000"/>
              </a:lnSpc>
              <a:buNone/>
            </a:pPr>
            <a:r>
              <a:rPr lang="en-US" sz="1800" dirty="0"/>
              <a:t>To optimize a system, you need four things:</a:t>
            </a:r>
          </a:p>
          <a:p>
            <a:pPr marL="457200" indent="-457200">
              <a:lnSpc>
                <a:spcPct val="150000"/>
              </a:lnSpc>
              <a:buFont typeface="+mj-lt"/>
              <a:buAutoNum type="arabicPeriod"/>
            </a:pPr>
            <a:r>
              <a:rPr lang="en-US" sz="1800" b="1" dirty="0"/>
              <a:t>Starting configuration: </a:t>
            </a:r>
            <a:r>
              <a:rPr lang="en-US" sz="1800" dirty="0"/>
              <a:t>The initial design setup used as a baseline.</a:t>
            </a:r>
          </a:p>
          <a:p>
            <a:pPr marL="690563" lvl="1" indent="-457200">
              <a:lnSpc>
                <a:spcPct val="150000"/>
              </a:lnSpc>
            </a:pPr>
            <a:r>
              <a:rPr lang="en-US" sz="1400" dirty="0">
                <a:solidFill>
                  <a:schemeClr val="accent1"/>
                </a:solidFill>
              </a:rPr>
              <a:t>Status: Completed</a:t>
            </a:r>
          </a:p>
          <a:p>
            <a:pPr marL="457200" indent="-457200">
              <a:lnSpc>
                <a:spcPct val="150000"/>
              </a:lnSpc>
              <a:buFont typeface="+mj-lt"/>
              <a:buAutoNum type="arabicPeriod"/>
            </a:pPr>
            <a:r>
              <a:rPr lang="en-US" sz="1800" b="1" dirty="0"/>
              <a:t>Variables: </a:t>
            </a:r>
            <a:r>
              <a:rPr lang="en-US" sz="1800" dirty="0"/>
              <a:t>Adjustable parameters in the system (e.g. lens curvature).</a:t>
            </a:r>
          </a:p>
          <a:p>
            <a:pPr marL="690563" lvl="1" indent="-457200">
              <a:lnSpc>
                <a:spcPct val="150000"/>
              </a:lnSpc>
            </a:pPr>
            <a:r>
              <a:rPr lang="en-US" sz="1400" dirty="0">
                <a:solidFill>
                  <a:schemeClr val="accent1"/>
                </a:solidFill>
              </a:rPr>
              <a:t>Assignment: Radius of each lens (except the back of lens 3)</a:t>
            </a:r>
          </a:p>
          <a:p>
            <a:pPr marL="457200" indent="-457200">
              <a:lnSpc>
                <a:spcPct val="150000"/>
              </a:lnSpc>
              <a:buFont typeface="+mj-lt"/>
              <a:buAutoNum type="arabicPeriod"/>
            </a:pPr>
            <a:r>
              <a:rPr lang="en-US" sz="1800" b="1" dirty="0"/>
              <a:t>Optimization merit function:  </a:t>
            </a:r>
            <a:r>
              <a:rPr lang="en-US" sz="1800" dirty="0"/>
              <a:t>A function that measures how well the system meets design.</a:t>
            </a:r>
          </a:p>
          <a:p>
            <a:pPr marL="690563" lvl="1" indent="-457200">
              <a:lnSpc>
                <a:spcPct val="150000"/>
              </a:lnSpc>
            </a:pPr>
            <a:r>
              <a:rPr lang="en-US" sz="1400" dirty="0">
                <a:solidFill>
                  <a:schemeClr val="accent1"/>
                </a:solidFill>
              </a:rPr>
              <a:t>Details: Explored on the next slide</a:t>
            </a:r>
          </a:p>
          <a:p>
            <a:pPr marL="457200" indent="-457200">
              <a:lnSpc>
                <a:spcPct val="150000"/>
              </a:lnSpc>
              <a:buFont typeface="+mj-lt"/>
              <a:buAutoNum type="arabicPeriod"/>
            </a:pPr>
            <a:r>
              <a:rPr lang="en-US" sz="1800" b="1" dirty="0"/>
              <a:t>Constraints: </a:t>
            </a:r>
            <a:r>
              <a:rPr lang="en-US" sz="1800" dirty="0"/>
              <a:t>Limits or conditions that the design must satisfy. </a:t>
            </a:r>
          </a:p>
          <a:p>
            <a:pPr marL="690563" lvl="1" indent="-457200">
              <a:lnSpc>
                <a:spcPct val="150000"/>
              </a:lnSpc>
            </a:pPr>
            <a:r>
              <a:rPr lang="en-US" sz="1400" dirty="0">
                <a:solidFill>
                  <a:schemeClr val="accent1"/>
                </a:solidFill>
              </a:rPr>
              <a:t>Conditions: Back of lens 3, F# = 5. Marginal Ray Height on surface 6. All lens thicknesses and air spaces kept constant.</a:t>
            </a:r>
          </a:p>
        </p:txBody>
      </p:sp>
      <p:sp>
        <p:nvSpPr>
          <p:cNvPr id="5" name="Title 2">
            <a:extLst>
              <a:ext uri="{FF2B5EF4-FFF2-40B4-BE49-F238E27FC236}">
                <a16:creationId xmlns:a16="http://schemas.microsoft.com/office/drawing/2014/main" id="{EEEB4FDE-9A95-401B-D7D0-EB633930F7CE}"/>
              </a:ext>
            </a:extLst>
          </p:cNvPr>
          <p:cNvSpPr txBox="1">
            <a:spLocks/>
          </p:cNvSpPr>
          <p:nvPr/>
        </p:nvSpPr>
        <p:spPr>
          <a:xfrm>
            <a:off x="762001" y="300981"/>
            <a:ext cx="10972799" cy="845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Optical system: optimization</a:t>
            </a:r>
          </a:p>
        </p:txBody>
      </p:sp>
      <p:pic>
        <p:nvPicPr>
          <p:cNvPr id="8" name="Picture 7" descr="A diagram of a diagram&#10;&#10;Description automatically generated">
            <a:extLst>
              <a:ext uri="{FF2B5EF4-FFF2-40B4-BE49-F238E27FC236}">
                <a16:creationId xmlns:a16="http://schemas.microsoft.com/office/drawing/2014/main" id="{141AD187-096F-043B-053C-8C8E096E6FA2}"/>
              </a:ext>
            </a:extLst>
          </p:cNvPr>
          <p:cNvPicPr>
            <a:picLocks noChangeAspect="1"/>
          </p:cNvPicPr>
          <p:nvPr/>
        </p:nvPicPr>
        <p:blipFill rotWithShape="1">
          <a:blip r:embed="rId3">
            <a:extLst>
              <a:ext uri="{28A0092B-C50C-407E-A947-70E740481C1C}">
                <a14:useLocalDpi xmlns:a14="http://schemas.microsoft.com/office/drawing/2010/main" val="0"/>
              </a:ext>
            </a:extLst>
          </a:blip>
          <a:srcRect l="13775" t="13775" r="13775" b="13775"/>
          <a:stretch/>
        </p:blipFill>
        <p:spPr>
          <a:xfrm>
            <a:off x="11010488" y="141125"/>
            <a:ext cx="1004125" cy="1004125"/>
          </a:xfrm>
          <a:prstGeom prst="rect">
            <a:avLst/>
          </a:prstGeom>
        </p:spPr>
      </p:pic>
    </p:spTree>
    <p:extLst>
      <p:ext uri="{BB962C8B-B14F-4D97-AF65-F5344CB8AC3E}">
        <p14:creationId xmlns:p14="http://schemas.microsoft.com/office/powerpoint/2010/main" val="1041015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84FAC5-843F-7D56-B1CC-A2E48B67B2DA}"/>
              </a:ext>
            </a:extLst>
          </p:cNvPr>
          <p:cNvPicPr>
            <a:picLocks noChangeAspect="1"/>
          </p:cNvPicPr>
          <p:nvPr/>
        </p:nvPicPr>
        <p:blipFill>
          <a:blip r:embed="rId3"/>
          <a:stretch>
            <a:fillRect/>
          </a:stretch>
        </p:blipFill>
        <p:spPr>
          <a:xfrm>
            <a:off x="4224163" y="1542448"/>
            <a:ext cx="6758600" cy="3912410"/>
          </a:xfrm>
          <a:prstGeom prst="rect">
            <a:avLst/>
          </a:prstGeom>
        </p:spPr>
      </p:pic>
      <p:sp>
        <p:nvSpPr>
          <p:cNvPr id="2" name="Slide Number Placeholder 1">
            <a:extLst>
              <a:ext uri="{FF2B5EF4-FFF2-40B4-BE49-F238E27FC236}">
                <a16:creationId xmlns:a16="http://schemas.microsoft.com/office/drawing/2014/main" id="{EA6F21B4-011C-98B1-588B-69E44A5C65C6}"/>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554CB74A-8EE0-1948-C839-FC0ABB57EFC8}"/>
              </a:ext>
            </a:extLst>
          </p:cNvPr>
          <p:cNvSpPr>
            <a:spLocks noGrp="1"/>
          </p:cNvSpPr>
          <p:nvPr>
            <p:ph type="title"/>
          </p:nvPr>
        </p:nvSpPr>
        <p:spPr/>
        <p:txBody>
          <a:bodyPr anchor="ctr"/>
          <a:lstStyle/>
          <a:p>
            <a:r>
              <a:rPr lang="en-US" dirty="0"/>
              <a:t>Triplet lens design tutorial</a:t>
            </a:r>
          </a:p>
        </p:txBody>
      </p:sp>
      <p:grpSp>
        <p:nvGrpSpPr>
          <p:cNvPr id="4" name="Group 3">
            <a:extLst>
              <a:ext uri="{FF2B5EF4-FFF2-40B4-BE49-F238E27FC236}">
                <a16:creationId xmlns:a16="http://schemas.microsoft.com/office/drawing/2014/main" id="{46AF6924-E9E7-0589-AC66-CF019B0304DF}"/>
              </a:ext>
            </a:extLst>
          </p:cNvPr>
          <p:cNvGrpSpPr/>
          <p:nvPr/>
        </p:nvGrpSpPr>
        <p:grpSpPr>
          <a:xfrm>
            <a:off x="0" y="2924944"/>
            <a:ext cx="3899756" cy="642808"/>
            <a:chOff x="0" y="1772816"/>
            <a:chExt cx="3899756" cy="642808"/>
          </a:xfrm>
        </p:grpSpPr>
        <p:sp>
          <p:nvSpPr>
            <p:cNvPr id="5" name="Parallelogram 4">
              <a:extLst>
                <a:ext uri="{FF2B5EF4-FFF2-40B4-BE49-F238E27FC236}">
                  <a16:creationId xmlns:a16="http://schemas.microsoft.com/office/drawing/2014/main" id="{44AEA49F-224A-EDAB-EEA4-F4281676E4CF}"/>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35AE6189-F4D2-74AA-3183-FB9CC5F2B28C}"/>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Box 7">
            <a:extLst>
              <a:ext uri="{FF2B5EF4-FFF2-40B4-BE49-F238E27FC236}">
                <a16:creationId xmlns:a16="http://schemas.microsoft.com/office/drawing/2014/main" id="{17F41097-A43A-E4B5-3311-94770DE723F7}"/>
              </a:ext>
            </a:extLst>
          </p:cNvPr>
          <p:cNvSpPr txBox="1"/>
          <p:nvPr/>
        </p:nvSpPr>
        <p:spPr>
          <a:xfrm>
            <a:off x="308171" y="3063696"/>
            <a:ext cx="3219058" cy="369332"/>
          </a:xfrm>
          <a:prstGeom prst="rect">
            <a:avLst/>
          </a:prstGeom>
          <a:noFill/>
        </p:spPr>
        <p:txBody>
          <a:bodyPr wrap="square">
            <a:spAutoFit/>
          </a:bodyPr>
          <a:lstStyle/>
          <a:p>
            <a:pPr marL="0" indent="0">
              <a:buNone/>
            </a:pPr>
            <a:r>
              <a:rPr lang="en-US" sz="1800" b="1" dirty="0"/>
              <a:t>Step </a:t>
            </a:r>
            <a:r>
              <a:rPr lang="en-US" b="1" dirty="0"/>
              <a:t>6</a:t>
            </a:r>
            <a:r>
              <a:rPr lang="en-US" sz="1800" b="1" dirty="0"/>
              <a:t>: </a:t>
            </a:r>
            <a:r>
              <a:rPr lang="en-US" sz="1800" dirty="0"/>
              <a:t>Merit Function Editor</a:t>
            </a:r>
          </a:p>
        </p:txBody>
      </p:sp>
      <p:sp>
        <p:nvSpPr>
          <p:cNvPr id="9" name="Text Placeholder 3">
            <a:extLst>
              <a:ext uri="{FF2B5EF4-FFF2-40B4-BE49-F238E27FC236}">
                <a16:creationId xmlns:a16="http://schemas.microsoft.com/office/drawing/2014/main" id="{30D73127-A067-9285-B13B-91F77BDD1C04}"/>
              </a:ext>
            </a:extLst>
          </p:cNvPr>
          <p:cNvSpPr txBox="1">
            <a:spLocks/>
          </p:cNvSpPr>
          <p:nvPr/>
        </p:nvSpPr>
        <p:spPr>
          <a:xfrm>
            <a:off x="609600" y="3789039"/>
            <a:ext cx="3200815" cy="1965125"/>
          </a:xfrm>
          <a:prstGeom prst="rect">
            <a:avLst/>
          </a:prstGeom>
        </p:spPr>
        <p:txBody>
          <a:bodyPr>
            <a:normAutofit fontScale="85000" lnSpcReduction="2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Within the Optimization Wizard, choose default merit function, ensuring: </a:t>
            </a:r>
          </a:p>
          <a:p>
            <a:r>
              <a:rPr lang="en-US" sz="1600" b="1" dirty="0"/>
              <a:t>[Image quality] </a:t>
            </a:r>
            <a:r>
              <a:rPr lang="en-US" sz="1600" dirty="0"/>
              <a:t>Spot</a:t>
            </a:r>
          </a:p>
          <a:p>
            <a:r>
              <a:rPr lang="en-US" sz="1600" b="1" dirty="0"/>
              <a:t>[X and Y weight] </a:t>
            </a:r>
            <a:r>
              <a:rPr lang="en-US" sz="1600" dirty="0"/>
              <a:t>0</a:t>
            </a:r>
          </a:p>
          <a:p>
            <a:r>
              <a:rPr lang="en-US" sz="1600" b="1" dirty="0"/>
              <a:t>[Type] </a:t>
            </a:r>
            <a:r>
              <a:rPr lang="en-US" sz="1600" dirty="0"/>
              <a:t>RMS</a:t>
            </a:r>
          </a:p>
          <a:p>
            <a:r>
              <a:rPr lang="en-US" sz="1600" b="1" dirty="0"/>
              <a:t>[Reference] </a:t>
            </a:r>
            <a:r>
              <a:rPr lang="en-US" sz="1600" dirty="0"/>
              <a:t>Chief ray </a:t>
            </a:r>
          </a:p>
          <a:p>
            <a:r>
              <a:rPr lang="en-US" sz="1600" b="1" dirty="0"/>
              <a:t>[Boundary Values] </a:t>
            </a:r>
            <a:r>
              <a:rPr lang="en-US" sz="1600" dirty="0"/>
              <a:t>as shown in the screenshot</a:t>
            </a:r>
            <a:endParaRPr lang="en-US" sz="1600" b="1" dirty="0"/>
          </a:p>
        </p:txBody>
      </p:sp>
      <p:pic>
        <p:nvPicPr>
          <p:cNvPr id="10" name="Picture 9" descr="A diagram of a diagram&#10;&#10;Description automatically generated">
            <a:extLst>
              <a:ext uri="{FF2B5EF4-FFF2-40B4-BE49-F238E27FC236}">
                <a16:creationId xmlns:a16="http://schemas.microsoft.com/office/drawing/2014/main" id="{A2A72B33-4744-E6EE-778F-D13ACBBC3670}"/>
              </a:ext>
            </a:extLst>
          </p:cNvPr>
          <p:cNvPicPr>
            <a:picLocks noChangeAspect="1"/>
          </p:cNvPicPr>
          <p:nvPr/>
        </p:nvPicPr>
        <p:blipFill rotWithShape="1">
          <a:blip r:embed="rId4">
            <a:extLst>
              <a:ext uri="{28A0092B-C50C-407E-A947-70E740481C1C}">
                <a14:useLocalDpi xmlns:a14="http://schemas.microsoft.com/office/drawing/2010/main" val="0"/>
              </a:ext>
            </a:extLst>
          </a:blip>
          <a:srcRect l="13775" t="13775" r="13775" b="13775"/>
          <a:stretch/>
        </p:blipFill>
        <p:spPr>
          <a:xfrm>
            <a:off x="11010488" y="141125"/>
            <a:ext cx="1004125" cy="1004125"/>
          </a:xfrm>
          <a:prstGeom prst="rect">
            <a:avLst/>
          </a:prstGeom>
        </p:spPr>
      </p:pic>
      <p:sp>
        <p:nvSpPr>
          <p:cNvPr id="13" name="Rectangle 12">
            <a:extLst>
              <a:ext uri="{FF2B5EF4-FFF2-40B4-BE49-F238E27FC236}">
                <a16:creationId xmlns:a16="http://schemas.microsoft.com/office/drawing/2014/main" id="{494795B9-6A24-2229-E3E1-10551D454CF2}"/>
              </a:ext>
            </a:extLst>
          </p:cNvPr>
          <p:cNvSpPr/>
          <p:nvPr/>
        </p:nvSpPr>
        <p:spPr>
          <a:xfrm>
            <a:off x="5159896" y="1647816"/>
            <a:ext cx="36004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4CD13287-3044-7C73-5529-4F33E24E83C2}"/>
              </a:ext>
            </a:extLst>
          </p:cNvPr>
          <p:cNvCxnSpPr>
            <a:cxnSpLocks/>
          </p:cNvCxnSpPr>
          <p:nvPr/>
        </p:nvCxnSpPr>
        <p:spPr>
          <a:xfrm>
            <a:off x="5339916" y="1412776"/>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CD2C717-BD8A-7FA7-74A2-472B8E93187C}"/>
              </a:ext>
            </a:extLst>
          </p:cNvPr>
          <p:cNvSpPr/>
          <p:nvPr/>
        </p:nvSpPr>
        <p:spPr>
          <a:xfrm>
            <a:off x="5919031" y="2744984"/>
            <a:ext cx="108000" cy="540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BA0679B-0DB6-D019-E483-D734E3CA5EE1}"/>
              </a:ext>
            </a:extLst>
          </p:cNvPr>
          <p:cNvSpPr/>
          <p:nvPr/>
        </p:nvSpPr>
        <p:spPr>
          <a:xfrm>
            <a:off x="5879976" y="2240928"/>
            <a:ext cx="216024" cy="21602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5</a:t>
            </a:r>
          </a:p>
        </p:txBody>
      </p:sp>
      <p:cxnSp>
        <p:nvCxnSpPr>
          <p:cNvPr id="17" name="Straight Arrow Connector 16">
            <a:extLst>
              <a:ext uri="{FF2B5EF4-FFF2-40B4-BE49-F238E27FC236}">
                <a16:creationId xmlns:a16="http://schemas.microsoft.com/office/drawing/2014/main" id="{81272CA6-ACAD-11C2-D519-1841AA3105E3}"/>
              </a:ext>
            </a:extLst>
          </p:cNvPr>
          <p:cNvCxnSpPr>
            <a:cxnSpLocks/>
          </p:cNvCxnSpPr>
          <p:nvPr/>
        </p:nvCxnSpPr>
        <p:spPr>
          <a:xfrm>
            <a:off x="5987988" y="2455101"/>
            <a:ext cx="0" cy="2880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85A02E0-7BB1-8E9A-4D6C-8823B76F7DC4}"/>
              </a:ext>
            </a:extLst>
          </p:cNvPr>
          <p:cNvSpPr/>
          <p:nvPr/>
        </p:nvSpPr>
        <p:spPr>
          <a:xfrm>
            <a:off x="7824192" y="2132856"/>
            <a:ext cx="216024" cy="21602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6</a:t>
            </a:r>
          </a:p>
        </p:txBody>
      </p:sp>
      <p:cxnSp>
        <p:nvCxnSpPr>
          <p:cNvPr id="20" name="Straight Arrow Connector 19">
            <a:extLst>
              <a:ext uri="{FF2B5EF4-FFF2-40B4-BE49-F238E27FC236}">
                <a16:creationId xmlns:a16="http://schemas.microsoft.com/office/drawing/2014/main" id="{EA51C46A-D444-2704-C7CA-D7D233986F77}"/>
              </a:ext>
            </a:extLst>
          </p:cNvPr>
          <p:cNvCxnSpPr>
            <a:cxnSpLocks/>
          </p:cNvCxnSpPr>
          <p:nvPr/>
        </p:nvCxnSpPr>
        <p:spPr>
          <a:xfrm>
            <a:off x="7932204" y="2348880"/>
            <a:ext cx="0" cy="2160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5932FB5-497B-FB33-6D4B-B3B18D7F0468}"/>
              </a:ext>
            </a:extLst>
          </p:cNvPr>
          <p:cNvGrpSpPr/>
          <p:nvPr/>
        </p:nvGrpSpPr>
        <p:grpSpPr>
          <a:xfrm>
            <a:off x="0" y="1346032"/>
            <a:ext cx="3899756" cy="642808"/>
            <a:chOff x="0" y="1772816"/>
            <a:chExt cx="3899756" cy="642808"/>
          </a:xfrm>
        </p:grpSpPr>
        <p:sp>
          <p:nvSpPr>
            <p:cNvPr id="23" name="Parallelogram 22">
              <a:extLst>
                <a:ext uri="{FF2B5EF4-FFF2-40B4-BE49-F238E27FC236}">
                  <a16:creationId xmlns:a16="http://schemas.microsoft.com/office/drawing/2014/main" id="{D42E328C-BEF6-2165-C84F-44575507BE7C}"/>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1C29437-4EB7-17E8-FAE7-44483BA90E8E}"/>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Box 24">
            <a:extLst>
              <a:ext uri="{FF2B5EF4-FFF2-40B4-BE49-F238E27FC236}">
                <a16:creationId xmlns:a16="http://schemas.microsoft.com/office/drawing/2014/main" id="{886ADEB8-ADBF-D2E9-9DF4-9AC078FB65A9}"/>
              </a:ext>
            </a:extLst>
          </p:cNvPr>
          <p:cNvSpPr txBox="1"/>
          <p:nvPr/>
        </p:nvSpPr>
        <p:spPr>
          <a:xfrm>
            <a:off x="308171" y="1484784"/>
            <a:ext cx="3219058" cy="369332"/>
          </a:xfrm>
          <a:prstGeom prst="rect">
            <a:avLst/>
          </a:prstGeom>
          <a:noFill/>
        </p:spPr>
        <p:txBody>
          <a:bodyPr wrap="square">
            <a:spAutoFit/>
          </a:bodyPr>
          <a:lstStyle/>
          <a:p>
            <a:pPr marL="0" indent="0">
              <a:buNone/>
            </a:pPr>
            <a:r>
              <a:rPr lang="en-US" sz="1800" b="1" dirty="0"/>
              <a:t>Step </a:t>
            </a:r>
            <a:r>
              <a:rPr lang="en-US" b="1" dirty="0"/>
              <a:t>5: Assign variables</a:t>
            </a:r>
            <a:endParaRPr lang="en-US" sz="1800" dirty="0"/>
          </a:p>
        </p:txBody>
      </p:sp>
      <p:sp>
        <p:nvSpPr>
          <p:cNvPr id="26" name="Text Placeholder 3">
            <a:extLst>
              <a:ext uri="{FF2B5EF4-FFF2-40B4-BE49-F238E27FC236}">
                <a16:creationId xmlns:a16="http://schemas.microsoft.com/office/drawing/2014/main" id="{FDAAB2D9-0E61-4EBF-2104-0E3D42488B4F}"/>
              </a:ext>
            </a:extLst>
          </p:cNvPr>
          <p:cNvSpPr txBox="1">
            <a:spLocks/>
          </p:cNvSpPr>
          <p:nvPr/>
        </p:nvSpPr>
        <p:spPr>
          <a:xfrm>
            <a:off x="546100" y="2150828"/>
            <a:ext cx="3264316" cy="62824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Assign variables to all radii, except surface 6.</a:t>
            </a:r>
          </a:p>
        </p:txBody>
      </p:sp>
    </p:spTree>
    <p:extLst>
      <p:ext uri="{BB962C8B-B14F-4D97-AF65-F5344CB8AC3E}">
        <p14:creationId xmlns:p14="http://schemas.microsoft.com/office/powerpoint/2010/main" val="105987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40975-3691-94BA-1E0B-2B0F8C254A3A}"/>
              </a:ext>
            </a:extLst>
          </p:cNvPr>
          <p:cNvPicPr>
            <a:picLocks noChangeAspect="1"/>
          </p:cNvPicPr>
          <p:nvPr/>
        </p:nvPicPr>
        <p:blipFill>
          <a:blip r:embed="rId3"/>
          <a:stretch>
            <a:fillRect/>
          </a:stretch>
        </p:blipFill>
        <p:spPr>
          <a:xfrm>
            <a:off x="4214011" y="1540784"/>
            <a:ext cx="6758600" cy="3912410"/>
          </a:xfrm>
          <a:prstGeom prst="rect">
            <a:avLst/>
          </a:prstGeom>
        </p:spPr>
      </p:pic>
      <p:sp>
        <p:nvSpPr>
          <p:cNvPr id="6" name="Rectangle 5">
            <a:extLst>
              <a:ext uri="{FF2B5EF4-FFF2-40B4-BE49-F238E27FC236}">
                <a16:creationId xmlns:a16="http://schemas.microsoft.com/office/drawing/2014/main" id="{18BB3435-F636-2CB8-DF43-326B0098D29C}"/>
              </a:ext>
            </a:extLst>
          </p:cNvPr>
          <p:cNvSpPr/>
          <p:nvPr/>
        </p:nvSpPr>
        <p:spPr>
          <a:xfrm>
            <a:off x="4214011" y="2060848"/>
            <a:ext cx="6768752" cy="345638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A6F21B4-011C-98B1-588B-69E44A5C65C6}"/>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4" name="Title 2">
            <a:extLst>
              <a:ext uri="{FF2B5EF4-FFF2-40B4-BE49-F238E27FC236}">
                <a16:creationId xmlns:a16="http://schemas.microsoft.com/office/drawing/2014/main" id="{C073EF17-F5D3-911E-757F-EFCBE4EC9BBF}"/>
              </a:ext>
            </a:extLst>
          </p:cNvPr>
          <p:cNvSpPr>
            <a:spLocks noGrp="1"/>
          </p:cNvSpPr>
          <p:nvPr>
            <p:ph type="title"/>
          </p:nvPr>
        </p:nvSpPr>
        <p:spPr>
          <a:xfrm>
            <a:off x="609601" y="148581"/>
            <a:ext cx="10972799" cy="845837"/>
          </a:xfrm>
        </p:spPr>
        <p:txBody>
          <a:bodyPr anchor="ctr"/>
          <a:lstStyle/>
          <a:p>
            <a:r>
              <a:rPr lang="en-US" dirty="0"/>
              <a:t>Triplet lens design tutorial</a:t>
            </a:r>
          </a:p>
        </p:txBody>
      </p:sp>
      <p:grpSp>
        <p:nvGrpSpPr>
          <p:cNvPr id="8" name="Group 7">
            <a:extLst>
              <a:ext uri="{FF2B5EF4-FFF2-40B4-BE49-F238E27FC236}">
                <a16:creationId xmlns:a16="http://schemas.microsoft.com/office/drawing/2014/main" id="{3C652F21-6D1B-0993-9088-C4A8799A87FA}"/>
              </a:ext>
            </a:extLst>
          </p:cNvPr>
          <p:cNvGrpSpPr/>
          <p:nvPr/>
        </p:nvGrpSpPr>
        <p:grpSpPr>
          <a:xfrm>
            <a:off x="0" y="1994104"/>
            <a:ext cx="3899756" cy="642808"/>
            <a:chOff x="0" y="1772816"/>
            <a:chExt cx="3899756" cy="642808"/>
          </a:xfrm>
        </p:grpSpPr>
        <p:sp>
          <p:nvSpPr>
            <p:cNvPr id="9" name="Parallelogram 8">
              <a:extLst>
                <a:ext uri="{FF2B5EF4-FFF2-40B4-BE49-F238E27FC236}">
                  <a16:creationId xmlns:a16="http://schemas.microsoft.com/office/drawing/2014/main" id="{905E41DF-1F37-0BD8-4C47-ECF30C021E6A}"/>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C57AC3D0-E15B-948C-DDB4-A19CEC337583}"/>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1" name="TextBox 10">
            <a:extLst>
              <a:ext uri="{FF2B5EF4-FFF2-40B4-BE49-F238E27FC236}">
                <a16:creationId xmlns:a16="http://schemas.microsoft.com/office/drawing/2014/main" id="{775DFEC9-4A1C-D809-05F3-D3E656BC40C8}"/>
              </a:ext>
            </a:extLst>
          </p:cNvPr>
          <p:cNvSpPr txBox="1"/>
          <p:nvPr/>
        </p:nvSpPr>
        <p:spPr>
          <a:xfrm>
            <a:off x="308171" y="2132856"/>
            <a:ext cx="3219058" cy="369332"/>
          </a:xfrm>
          <a:prstGeom prst="rect">
            <a:avLst/>
          </a:prstGeom>
          <a:noFill/>
        </p:spPr>
        <p:txBody>
          <a:bodyPr wrap="square">
            <a:spAutoFit/>
          </a:bodyPr>
          <a:lstStyle/>
          <a:p>
            <a:pPr marL="0" indent="0">
              <a:buNone/>
            </a:pPr>
            <a:r>
              <a:rPr lang="en-US" sz="1800" b="1" dirty="0"/>
              <a:t>Step </a:t>
            </a:r>
            <a:r>
              <a:rPr lang="en-US" b="1" dirty="0"/>
              <a:t>7</a:t>
            </a:r>
            <a:r>
              <a:rPr lang="en-US" sz="1800" b="1" dirty="0"/>
              <a:t>: </a:t>
            </a:r>
            <a:r>
              <a:rPr lang="en-US" sz="1800" dirty="0"/>
              <a:t>Optimize (1 Cycle)</a:t>
            </a:r>
          </a:p>
        </p:txBody>
      </p:sp>
      <p:pic>
        <p:nvPicPr>
          <p:cNvPr id="12" name="Picture 11" descr="A diagram of a diagram&#10;&#10;Description automatically generated">
            <a:extLst>
              <a:ext uri="{FF2B5EF4-FFF2-40B4-BE49-F238E27FC236}">
                <a16:creationId xmlns:a16="http://schemas.microsoft.com/office/drawing/2014/main" id="{0A940677-7FBF-42B7-0038-784A3FB55399}"/>
              </a:ext>
            </a:extLst>
          </p:cNvPr>
          <p:cNvPicPr>
            <a:picLocks noChangeAspect="1"/>
          </p:cNvPicPr>
          <p:nvPr/>
        </p:nvPicPr>
        <p:blipFill rotWithShape="1">
          <a:blip r:embed="rId4">
            <a:extLst>
              <a:ext uri="{28A0092B-C50C-407E-A947-70E740481C1C}">
                <a14:useLocalDpi xmlns:a14="http://schemas.microsoft.com/office/drawing/2010/main" val="0"/>
              </a:ext>
            </a:extLst>
          </a:blip>
          <a:srcRect l="13775" t="13775" r="13775" b="13775"/>
          <a:stretch/>
        </p:blipFill>
        <p:spPr>
          <a:xfrm>
            <a:off x="11010488" y="141125"/>
            <a:ext cx="1004125" cy="1004125"/>
          </a:xfrm>
          <a:prstGeom prst="rect">
            <a:avLst/>
          </a:prstGeom>
        </p:spPr>
      </p:pic>
      <p:sp>
        <p:nvSpPr>
          <p:cNvPr id="16" name="Rectangle 15">
            <a:extLst>
              <a:ext uri="{FF2B5EF4-FFF2-40B4-BE49-F238E27FC236}">
                <a16:creationId xmlns:a16="http://schemas.microsoft.com/office/drawing/2014/main" id="{9336EE8E-24CC-B3A8-348C-2C07832C9755}"/>
              </a:ext>
            </a:extLst>
          </p:cNvPr>
          <p:cNvSpPr/>
          <p:nvPr/>
        </p:nvSpPr>
        <p:spPr>
          <a:xfrm>
            <a:off x="5879976" y="1647816"/>
            <a:ext cx="252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A1B9244E-213C-C5AF-8152-033818A86372}"/>
              </a:ext>
            </a:extLst>
          </p:cNvPr>
          <p:cNvCxnSpPr>
            <a:cxnSpLocks/>
          </p:cNvCxnSpPr>
          <p:nvPr/>
        </p:nvCxnSpPr>
        <p:spPr>
          <a:xfrm>
            <a:off x="6005976" y="1412776"/>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B610E422-0FB0-E7DD-5816-B3F6325FF78D}"/>
              </a:ext>
            </a:extLst>
          </p:cNvPr>
          <p:cNvSpPr txBox="1">
            <a:spLocks/>
          </p:cNvSpPr>
          <p:nvPr/>
        </p:nvSpPr>
        <p:spPr>
          <a:xfrm>
            <a:off x="479375" y="2910616"/>
            <a:ext cx="3047853" cy="62824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Make note of the initial merit function: 0.096652798</a:t>
            </a:r>
          </a:p>
        </p:txBody>
      </p:sp>
      <p:sp>
        <p:nvSpPr>
          <p:cNvPr id="19" name="Text Placeholder 3">
            <a:extLst>
              <a:ext uri="{FF2B5EF4-FFF2-40B4-BE49-F238E27FC236}">
                <a16:creationId xmlns:a16="http://schemas.microsoft.com/office/drawing/2014/main" id="{408010E0-BC7A-F77F-1F5F-224FFE7ED3F2}"/>
              </a:ext>
            </a:extLst>
          </p:cNvPr>
          <p:cNvSpPr txBox="1">
            <a:spLocks/>
          </p:cNvSpPr>
          <p:nvPr/>
        </p:nvSpPr>
        <p:spPr>
          <a:xfrm>
            <a:off x="479375" y="3812569"/>
            <a:ext cx="3047854" cy="1098020"/>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Now complete four cycles of optimization, noting the ‘current merit functions’ as you go. Results are shown on the next slide.</a:t>
            </a:r>
          </a:p>
        </p:txBody>
      </p:sp>
      <p:pic>
        <p:nvPicPr>
          <p:cNvPr id="7" name="Picture 6">
            <a:extLst>
              <a:ext uri="{FF2B5EF4-FFF2-40B4-BE49-F238E27FC236}">
                <a16:creationId xmlns:a16="http://schemas.microsoft.com/office/drawing/2014/main" id="{0EEE5676-7704-A2E8-9FAC-7704C8F25CF1}"/>
              </a:ext>
            </a:extLst>
          </p:cNvPr>
          <p:cNvPicPr>
            <a:picLocks noChangeAspect="1"/>
          </p:cNvPicPr>
          <p:nvPr/>
        </p:nvPicPr>
        <p:blipFill>
          <a:blip r:embed="rId5"/>
          <a:stretch>
            <a:fillRect/>
          </a:stretch>
        </p:blipFill>
        <p:spPr>
          <a:xfrm>
            <a:off x="7032104" y="3168940"/>
            <a:ext cx="3053571" cy="1140851"/>
          </a:xfrm>
          <a:prstGeom prst="rect">
            <a:avLst/>
          </a:prstGeom>
        </p:spPr>
      </p:pic>
    </p:spTree>
    <p:extLst>
      <p:ext uri="{BB962C8B-B14F-4D97-AF65-F5344CB8AC3E}">
        <p14:creationId xmlns:p14="http://schemas.microsoft.com/office/powerpoint/2010/main" val="1549490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B8E43F1-BC9D-2546-28CA-FF25EA06B498}"/>
              </a:ext>
            </a:extLst>
          </p:cNvPr>
          <p:cNvPicPr>
            <a:picLocks noChangeAspect="1"/>
          </p:cNvPicPr>
          <p:nvPr/>
        </p:nvPicPr>
        <p:blipFill>
          <a:blip r:embed="rId3"/>
          <a:stretch>
            <a:fillRect/>
          </a:stretch>
        </p:blipFill>
        <p:spPr>
          <a:xfrm>
            <a:off x="6358056" y="4221087"/>
            <a:ext cx="5217966" cy="1949495"/>
          </a:xfrm>
          <a:prstGeom prst="rect">
            <a:avLst/>
          </a:prstGeom>
        </p:spPr>
      </p:pic>
      <p:pic>
        <p:nvPicPr>
          <p:cNvPr id="14" name="Picture 13">
            <a:extLst>
              <a:ext uri="{FF2B5EF4-FFF2-40B4-BE49-F238E27FC236}">
                <a16:creationId xmlns:a16="http://schemas.microsoft.com/office/drawing/2014/main" id="{08A31CEC-ABB5-B311-1FAB-097CC1B90710}"/>
              </a:ext>
            </a:extLst>
          </p:cNvPr>
          <p:cNvPicPr>
            <a:picLocks noChangeAspect="1"/>
          </p:cNvPicPr>
          <p:nvPr/>
        </p:nvPicPr>
        <p:blipFill>
          <a:blip r:embed="rId4"/>
          <a:stretch>
            <a:fillRect/>
          </a:stretch>
        </p:blipFill>
        <p:spPr>
          <a:xfrm>
            <a:off x="615977" y="4221086"/>
            <a:ext cx="5217969" cy="1949496"/>
          </a:xfrm>
          <a:prstGeom prst="rect">
            <a:avLst/>
          </a:prstGeom>
        </p:spPr>
      </p:pic>
      <p:pic>
        <p:nvPicPr>
          <p:cNvPr id="11" name="Picture 10">
            <a:extLst>
              <a:ext uri="{FF2B5EF4-FFF2-40B4-BE49-F238E27FC236}">
                <a16:creationId xmlns:a16="http://schemas.microsoft.com/office/drawing/2014/main" id="{8445FBF4-E8F9-0419-7B36-DE65ADD2731A}"/>
              </a:ext>
            </a:extLst>
          </p:cNvPr>
          <p:cNvPicPr>
            <a:picLocks noChangeAspect="1"/>
          </p:cNvPicPr>
          <p:nvPr/>
        </p:nvPicPr>
        <p:blipFill>
          <a:blip r:embed="rId5"/>
          <a:stretch>
            <a:fillRect/>
          </a:stretch>
        </p:blipFill>
        <p:spPr>
          <a:xfrm>
            <a:off x="6358057" y="1687488"/>
            <a:ext cx="5217966" cy="1949495"/>
          </a:xfrm>
          <a:prstGeom prst="rect">
            <a:avLst/>
          </a:prstGeom>
        </p:spPr>
      </p:pic>
      <p:pic>
        <p:nvPicPr>
          <p:cNvPr id="6" name="Picture 5">
            <a:extLst>
              <a:ext uri="{FF2B5EF4-FFF2-40B4-BE49-F238E27FC236}">
                <a16:creationId xmlns:a16="http://schemas.microsoft.com/office/drawing/2014/main" id="{B96FBC11-4D08-7A60-168D-C9D4A87138B4}"/>
              </a:ext>
            </a:extLst>
          </p:cNvPr>
          <p:cNvPicPr>
            <a:picLocks noChangeAspect="1"/>
          </p:cNvPicPr>
          <p:nvPr/>
        </p:nvPicPr>
        <p:blipFill>
          <a:blip r:embed="rId6"/>
          <a:stretch>
            <a:fillRect/>
          </a:stretch>
        </p:blipFill>
        <p:spPr>
          <a:xfrm>
            <a:off x="615977" y="1687488"/>
            <a:ext cx="5217966" cy="1949495"/>
          </a:xfrm>
          <a:prstGeom prst="rect">
            <a:avLst/>
          </a:prstGeom>
        </p:spPr>
      </p:pic>
      <p:sp>
        <p:nvSpPr>
          <p:cNvPr id="2" name="Slide Number Placeholder 1">
            <a:extLst>
              <a:ext uri="{FF2B5EF4-FFF2-40B4-BE49-F238E27FC236}">
                <a16:creationId xmlns:a16="http://schemas.microsoft.com/office/drawing/2014/main" id="{8D785249-1EC2-3D92-229F-B86472517099}"/>
              </a:ext>
            </a:extLst>
          </p:cNvPr>
          <p:cNvSpPr>
            <a:spLocks noGrp="1"/>
          </p:cNvSpPr>
          <p:nvPr>
            <p:ph type="sldNum" sz="quarter" idx="11"/>
          </p:nvPr>
        </p:nvSpPr>
        <p:spPr>
          <a:xfrm>
            <a:off x="546100" y="6721526"/>
            <a:ext cx="1015160" cy="69037"/>
          </a:xfrm>
        </p:spPr>
        <p:txBody>
          <a:bodyPr/>
          <a:lstStyle/>
          <a:p>
            <a:fld id="{F0D23093-2AB0-F74C-B865-1A12A15B650E}" type="slidenum">
              <a:rPr lang="en-US" smtClean="0"/>
              <a:pPr/>
              <a:t>18</a:t>
            </a:fld>
            <a:endParaRPr lang="en-US" dirty="0"/>
          </a:p>
        </p:txBody>
      </p:sp>
      <p:sp>
        <p:nvSpPr>
          <p:cNvPr id="4" name="TextBox 3">
            <a:extLst>
              <a:ext uri="{FF2B5EF4-FFF2-40B4-BE49-F238E27FC236}">
                <a16:creationId xmlns:a16="http://schemas.microsoft.com/office/drawing/2014/main" id="{72A2AE6C-7AA1-E566-7C92-34C41B2D6F82}"/>
              </a:ext>
            </a:extLst>
          </p:cNvPr>
          <p:cNvSpPr txBox="1"/>
          <p:nvPr/>
        </p:nvSpPr>
        <p:spPr>
          <a:xfrm>
            <a:off x="609599" y="1323055"/>
            <a:ext cx="1669977" cy="369332"/>
          </a:xfrm>
          <a:prstGeom prst="rect">
            <a:avLst/>
          </a:prstGeom>
          <a:noFill/>
        </p:spPr>
        <p:txBody>
          <a:bodyPr wrap="square" rtlCol="0">
            <a:spAutoFit/>
          </a:bodyPr>
          <a:lstStyle/>
          <a:p>
            <a:r>
              <a:rPr lang="en-US" dirty="0"/>
              <a:t>Cycle 1</a:t>
            </a:r>
          </a:p>
        </p:txBody>
      </p:sp>
      <p:sp>
        <p:nvSpPr>
          <p:cNvPr id="5" name="TextBox 4">
            <a:extLst>
              <a:ext uri="{FF2B5EF4-FFF2-40B4-BE49-F238E27FC236}">
                <a16:creationId xmlns:a16="http://schemas.microsoft.com/office/drawing/2014/main" id="{6A92A67C-F15A-C9BA-13D8-B314C3D0AF76}"/>
              </a:ext>
            </a:extLst>
          </p:cNvPr>
          <p:cNvSpPr txBox="1"/>
          <p:nvPr/>
        </p:nvSpPr>
        <p:spPr>
          <a:xfrm>
            <a:off x="6364433" y="1323055"/>
            <a:ext cx="1669977" cy="369332"/>
          </a:xfrm>
          <a:prstGeom prst="rect">
            <a:avLst/>
          </a:prstGeom>
          <a:noFill/>
        </p:spPr>
        <p:txBody>
          <a:bodyPr wrap="square" rtlCol="0">
            <a:spAutoFit/>
          </a:bodyPr>
          <a:lstStyle/>
          <a:p>
            <a:r>
              <a:rPr lang="en-US" dirty="0"/>
              <a:t>Cycle 2</a:t>
            </a:r>
          </a:p>
        </p:txBody>
      </p:sp>
      <p:sp>
        <p:nvSpPr>
          <p:cNvPr id="7" name="TextBox 6">
            <a:extLst>
              <a:ext uri="{FF2B5EF4-FFF2-40B4-BE49-F238E27FC236}">
                <a16:creationId xmlns:a16="http://schemas.microsoft.com/office/drawing/2014/main" id="{CDB640AB-A194-B892-D59F-D09B2C103D1C}"/>
              </a:ext>
            </a:extLst>
          </p:cNvPr>
          <p:cNvSpPr txBox="1"/>
          <p:nvPr/>
        </p:nvSpPr>
        <p:spPr>
          <a:xfrm>
            <a:off x="609598" y="3851756"/>
            <a:ext cx="1669977" cy="369332"/>
          </a:xfrm>
          <a:prstGeom prst="rect">
            <a:avLst/>
          </a:prstGeom>
          <a:noFill/>
        </p:spPr>
        <p:txBody>
          <a:bodyPr wrap="square" rtlCol="0">
            <a:spAutoFit/>
          </a:bodyPr>
          <a:lstStyle/>
          <a:p>
            <a:r>
              <a:rPr lang="en-US" dirty="0"/>
              <a:t>Cycle 3</a:t>
            </a:r>
          </a:p>
        </p:txBody>
      </p:sp>
      <p:sp>
        <p:nvSpPr>
          <p:cNvPr id="9" name="TextBox 8">
            <a:extLst>
              <a:ext uri="{FF2B5EF4-FFF2-40B4-BE49-F238E27FC236}">
                <a16:creationId xmlns:a16="http://schemas.microsoft.com/office/drawing/2014/main" id="{758E95EB-AEB2-CF68-735E-82285A74DC8C}"/>
              </a:ext>
            </a:extLst>
          </p:cNvPr>
          <p:cNvSpPr txBox="1"/>
          <p:nvPr/>
        </p:nvSpPr>
        <p:spPr>
          <a:xfrm>
            <a:off x="6364432" y="3851756"/>
            <a:ext cx="1669977" cy="369332"/>
          </a:xfrm>
          <a:prstGeom prst="rect">
            <a:avLst/>
          </a:prstGeom>
          <a:noFill/>
        </p:spPr>
        <p:txBody>
          <a:bodyPr wrap="square" rtlCol="0">
            <a:spAutoFit/>
          </a:bodyPr>
          <a:lstStyle/>
          <a:p>
            <a:r>
              <a:rPr lang="en-US" dirty="0"/>
              <a:t>Cycle 4</a:t>
            </a:r>
          </a:p>
        </p:txBody>
      </p:sp>
      <p:sp>
        <p:nvSpPr>
          <p:cNvPr id="8" name="Title 2">
            <a:extLst>
              <a:ext uri="{FF2B5EF4-FFF2-40B4-BE49-F238E27FC236}">
                <a16:creationId xmlns:a16="http://schemas.microsoft.com/office/drawing/2014/main" id="{F92A3945-AD21-8526-33FF-953713C38EA5}"/>
              </a:ext>
            </a:extLst>
          </p:cNvPr>
          <p:cNvSpPr>
            <a:spLocks noGrp="1"/>
          </p:cNvSpPr>
          <p:nvPr>
            <p:ph type="title"/>
          </p:nvPr>
        </p:nvSpPr>
        <p:spPr>
          <a:xfrm>
            <a:off x="609601" y="148581"/>
            <a:ext cx="10972799" cy="845837"/>
          </a:xfrm>
        </p:spPr>
        <p:txBody>
          <a:bodyPr anchor="ctr"/>
          <a:lstStyle/>
          <a:p>
            <a:r>
              <a:rPr lang="en-US" dirty="0"/>
              <a:t>Triplet lens design tutorial</a:t>
            </a:r>
          </a:p>
        </p:txBody>
      </p:sp>
      <p:pic>
        <p:nvPicPr>
          <p:cNvPr id="13" name="Picture 12" descr="A diagram of a diagram&#10;&#10;Description automatically generated">
            <a:extLst>
              <a:ext uri="{FF2B5EF4-FFF2-40B4-BE49-F238E27FC236}">
                <a16:creationId xmlns:a16="http://schemas.microsoft.com/office/drawing/2014/main" id="{468C1B33-9B81-6914-5123-1F7674BCECD2}"/>
              </a:ext>
            </a:extLst>
          </p:cNvPr>
          <p:cNvPicPr>
            <a:picLocks noChangeAspect="1"/>
          </p:cNvPicPr>
          <p:nvPr/>
        </p:nvPicPr>
        <p:blipFill rotWithShape="1">
          <a:blip r:embed="rId7">
            <a:extLst>
              <a:ext uri="{28A0092B-C50C-407E-A947-70E740481C1C}">
                <a14:useLocalDpi xmlns:a14="http://schemas.microsoft.com/office/drawing/2010/main" val="0"/>
              </a:ext>
            </a:extLst>
          </a:blip>
          <a:srcRect l="13775" t="13775" r="13775" b="13775"/>
          <a:stretch/>
        </p:blipFill>
        <p:spPr>
          <a:xfrm>
            <a:off x="11010488" y="141125"/>
            <a:ext cx="1004125" cy="1004125"/>
          </a:xfrm>
          <a:prstGeom prst="rect">
            <a:avLst/>
          </a:prstGeom>
        </p:spPr>
      </p:pic>
      <p:sp>
        <p:nvSpPr>
          <p:cNvPr id="22" name="Arrow: Left 21">
            <a:extLst>
              <a:ext uri="{FF2B5EF4-FFF2-40B4-BE49-F238E27FC236}">
                <a16:creationId xmlns:a16="http://schemas.microsoft.com/office/drawing/2014/main" id="{2BDAFE4D-DB63-CB06-8F66-4A9ECA9650C1}"/>
              </a:ext>
            </a:extLst>
          </p:cNvPr>
          <p:cNvSpPr/>
          <p:nvPr/>
        </p:nvSpPr>
        <p:spPr>
          <a:xfrm>
            <a:off x="2639616" y="2996952"/>
            <a:ext cx="360040" cy="180000"/>
          </a:xfrm>
          <a:prstGeom prst="leftArrow">
            <a:avLst>
              <a:gd name="adj1" fmla="val 50000"/>
              <a:gd name="adj2" fmla="val 8042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Left 22">
            <a:extLst>
              <a:ext uri="{FF2B5EF4-FFF2-40B4-BE49-F238E27FC236}">
                <a16:creationId xmlns:a16="http://schemas.microsoft.com/office/drawing/2014/main" id="{A0B60740-A11E-A206-C9D1-640ABCAF2C20}"/>
              </a:ext>
            </a:extLst>
          </p:cNvPr>
          <p:cNvSpPr/>
          <p:nvPr/>
        </p:nvSpPr>
        <p:spPr>
          <a:xfrm>
            <a:off x="8400256" y="2996952"/>
            <a:ext cx="360040" cy="180000"/>
          </a:xfrm>
          <a:prstGeom prst="leftArrow">
            <a:avLst>
              <a:gd name="adj1" fmla="val 50000"/>
              <a:gd name="adj2" fmla="val 8042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Left 23">
            <a:extLst>
              <a:ext uri="{FF2B5EF4-FFF2-40B4-BE49-F238E27FC236}">
                <a16:creationId xmlns:a16="http://schemas.microsoft.com/office/drawing/2014/main" id="{41CCA6B5-3008-F326-B7ED-7BB257FA5BAE}"/>
              </a:ext>
            </a:extLst>
          </p:cNvPr>
          <p:cNvSpPr/>
          <p:nvPr/>
        </p:nvSpPr>
        <p:spPr>
          <a:xfrm>
            <a:off x="2629372" y="5534091"/>
            <a:ext cx="360040" cy="180000"/>
          </a:xfrm>
          <a:prstGeom prst="leftArrow">
            <a:avLst>
              <a:gd name="adj1" fmla="val 50000"/>
              <a:gd name="adj2" fmla="val 8042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Left 24">
            <a:extLst>
              <a:ext uri="{FF2B5EF4-FFF2-40B4-BE49-F238E27FC236}">
                <a16:creationId xmlns:a16="http://schemas.microsoft.com/office/drawing/2014/main" id="{28BE004F-35DC-7C52-AA99-E007A21108AF}"/>
              </a:ext>
            </a:extLst>
          </p:cNvPr>
          <p:cNvSpPr/>
          <p:nvPr/>
        </p:nvSpPr>
        <p:spPr>
          <a:xfrm>
            <a:off x="8390012" y="5534091"/>
            <a:ext cx="360040" cy="180000"/>
          </a:xfrm>
          <a:prstGeom prst="leftArrow">
            <a:avLst>
              <a:gd name="adj1" fmla="val 50000"/>
              <a:gd name="adj2" fmla="val 8042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027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C84054-CB6B-FB41-C60D-FA12BA94D212}"/>
              </a:ext>
            </a:extLst>
          </p:cNvPr>
          <p:cNvPicPr>
            <a:picLocks noChangeAspect="1"/>
          </p:cNvPicPr>
          <p:nvPr/>
        </p:nvPicPr>
        <p:blipFill>
          <a:blip r:embed="rId3"/>
          <a:stretch>
            <a:fillRect/>
          </a:stretch>
        </p:blipFill>
        <p:spPr>
          <a:xfrm>
            <a:off x="4214570" y="1552038"/>
            <a:ext cx="6770291" cy="3919178"/>
          </a:xfrm>
          <a:prstGeom prst="rect">
            <a:avLst/>
          </a:prstGeom>
        </p:spPr>
      </p:pic>
      <p:sp>
        <p:nvSpPr>
          <p:cNvPr id="2" name="Slide Number Placeholder 1">
            <a:extLst>
              <a:ext uri="{FF2B5EF4-FFF2-40B4-BE49-F238E27FC236}">
                <a16:creationId xmlns:a16="http://schemas.microsoft.com/office/drawing/2014/main" id="{BDDDFBD4-D3D1-1F89-84C5-B6F08B02B4C3}"/>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5" name="Title 2">
            <a:extLst>
              <a:ext uri="{FF2B5EF4-FFF2-40B4-BE49-F238E27FC236}">
                <a16:creationId xmlns:a16="http://schemas.microsoft.com/office/drawing/2014/main" id="{8B7C6901-045C-A398-A17C-B0A17D317D21}"/>
              </a:ext>
            </a:extLst>
          </p:cNvPr>
          <p:cNvSpPr>
            <a:spLocks noGrp="1"/>
          </p:cNvSpPr>
          <p:nvPr>
            <p:ph type="title"/>
          </p:nvPr>
        </p:nvSpPr>
        <p:spPr>
          <a:xfrm>
            <a:off x="609601" y="148581"/>
            <a:ext cx="10972799" cy="845837"/>
          </a:xfrm>
        </p:spPr>
        <p:txBody>
          <a:bodyPr anchor="ctr"/>
          <a:lstStyle/>
          <a:p>
            <a:r>
              <a:rPr lang="en-US" dirty="0"/>
              <a:t>Triplet lens design tutorial</a:t>
            </a:r>
          </a:p>
        </p:txBody>
      </p:sp>
      <p:grpSp>
        <p:nvGrpSpPr>
          <p:cNvPr id="6" name="Group 5">
            <a:extLst>
              <a:ext uri="{FF2B5EF4-FFF2-40B4-BE49-F238E27FC236}">
                <a16:creationId xmlns:a16="http://schemas.microsoft.com/office/drawing/2014/main" id="{AF8D756F-B56F-A35F-FC1D-0BBF880B1B89}"/>
              </a:ext>
            </a:extLst>
          </p:cNvPr>
          <p:cNvGrpSpPr/>
          <p:nvPr/>
        </p:nvGrpSpPr>
        <p:grpSpPr>
          <a:xfrm>
            <a:off x="0" y="1994104"/>
            <a:ext cx="3899756" cy="642808"/>
            <a:chOff x="0" y="1772816"/>
            <a:chExt cx="3899756" cy="642808"/>
          </a:xfrm>
        </p:grpSpPr>
        <p:sp>
          <p:nvSpPr>
            <p:cNvPr id="7" name="Parallelogram 6">
              <a:extLst>
                <a:ext uri="{FF2B5EF4-FFF2-40B4-BE49-F238E27FC236}">
                  <a16:creationId xmlns:a16="http://schemas.microsoft.com/office/drawing/2014/main" id="{8E937507-4111-B913-BA24-8A78D45B2AE8}"/>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1C908099-BB6C-5D74-6FC5-290B238F79E5}"/>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 name="TextBox 9">
            <a:extLst>
              <a:ext uri="{FF2B5EF4-FFF2-40B4-BE49-F238E27FC236}">
                <a16:creationId xmlns:a16="http://schemas.microsoft.com/office/drawing/2014/main" id="{6DF093A6-9D70-08EC-369B-2A62EFB5F841}"/>
              </a:ext>
            </a:extLst>
          </p:cNvPr>
          <p:cNvSpPr txBox="1"/>
          <p:nvPr/>
        </p:nvSpPr>
        <p:spPr>
          <a:xfrm>
            <a:off x="308171" y="2132856"/>
            <a:ext cx="3219058" cy="369332"/>
          </a:xfrm>
          <a:prstGeom prst="rect">
            <a:avLst/>
          </a:prstGeom>
          <a:noFill/>
        </p:spPr>
        <p:txBody>
          <a:bodyPr wrap="square">
            <a:spAutoFit/>
          </a:bodyPr>
          <a:lstStyle/>
          <a:p>
            <a:pPr marL="0" indent="0">
              <a:buNone/>
            </a:pPr>
            <a:r>
              <a:rPr lang="en-US" sz="1800" b="1" dirty="0"/>
              <a:t>Step 8: </a:t>
            </a:r>
            <a:r>
              <a:rPr lang="en-US" sz="1800" dirty="0"/>
              <a:t>Optimize (Automatic)</a:t>
            </a:r>
          </a:p>
        </p:txBody>
      </p:sp>
      <p:sp>
        <p:nvSpPr>
          <p:cNvPr id="9" name="Rectangle 8">
            <a:extLst>
              <a:ext uri="{FF2B5EF4-FFF2-40B4-BE49-F238E27FC236}">
                <a16:creationId xmlns:a16="http://schemas.microsoft.com/office/drawing/2014/main" id="{AE66BD5E-0732-5E2A-1907-D4ECFE1E55CB}"/>
              </a:ext>
            </a:extLst>
          </p:cNvPr>
          <p:cNvSpPr/>
          <p:nvPr/>
        </p:nvSpPr>
        <p:spPr>
          <a:xfrm>
            <a:off x="4214011" y="2043778"/>
            <a:ext cx="6768752" cy="347345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41E290B-0267-8EF9-FE9C-949C3AA1A013}"/>
              </a:ext>
            </a:extLst>
          </p:cNvPr>
          <p:cNvPicPr>
            <a:picLocks noChangeAspect="1"/>
          </p:cNvPicPr>
          <p:nvPr/>
        </p:nvPicPr>
        <p:blipFill>
          <a:blip r:embed="rId4"/>
          <a:stretch>
            <a:fillRect/>
          </a:stretch>
        </p:blipFill>
        <p:spPr>
          <a:xfrm>
            <a:off x="7032104" y="3171578"/>
            <a:ext cx="3053572" cy="1140851"/>
          </a:xfrm>
          <a:prstGeom prst="rect">
            <a:avLst/>
          </a:prstGeom>
        </p:spPr>
      </p:pic>
      <p:sp>
        <p:nvSpPr>
          <p:cNvPr id="19" name="Text Placeholder 3">
            <a:extLst>
              <a:ext uri="{FF2B5EF4-FFF2-40B4-BE49-F238E27FC236}">
                <a16:creationId xmlns:a16="http://schemas.microsoft.com/office/drawing/2014/main" id="{A9E16575-5C4F-F440-1180-AA2F747AD463}"/>
              </a:ext>
            </a:extLst>
          </p:cNvPr>
          <p:cNvSpPr txBox="1">
            <a:spLocks/>
          </p:cNvSpPr>
          <p:nvPr/>
        </p:nvSpPr>
        <p:spPr>
          <a:xfrm>
            <a:off x="479375" y="2852936"/>
            <a:ext cx="3047854" cy="783662"/>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Now, complete this optimization step by selecting ‘automatic’ in the number of cycles. </a:t>
            </a:r>
          </a:p>
        </p:txBody>
      </p:sp>
      <p:sp>
        <p:nvSpPr>
          <p:cNvPr id="20" name="Arrow: Left 19">
            <a:extLst>
              <a:ext uri="{FF2B5EF4-FFF2-40B4-BE49-F238E27FC236}">
                <a16:creationId xmlns:a16="http://schemas.microsoft.com/office/drawing/2014/main" id="{EF205A71-0E8D-5453-4BEB-6D3F52BB300E}"/>
              </a:ext>
            </a:extLst>
          </p:cNvPr>
          <p:cNvSpPr/>
          <p:nvPr/>
        </p:nvSpPr>
        <p:spPr>
          <a:xfrm>
            <a:off x="9480376" y="3483029"/>
            <a:ext cx="360040" cy="180000"/>
          </a:xfrm>
          <a:prstGeom prst="leftArrow">
            <a:avLst>
              <a:gd name="adj1" fmla="val 50000"/>
              <a:gd name="adj2" fmla="val 8042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diagram of a diagram&#10;&#10;Description automatically generated">
            <a:extLst>
              <a:ext uri="{FF2B5EF4-FFF2-40B4-BE49-F238E27FC236}">
                <a16:creationId xmlns:a16="http://schemas.microsoft.com/office/drawing/2014/main" id="{964B2858-4281-7339-8BD7-51558EEF8D3F}"/>
              </a:ext>
            </a:extLst>
          </p:cNvPr>
          <p:cNvPicPr>
            <a:picLocks noChangeAspect="1"/>
          </p:cNvPicPr>
          <p:nvPr/>
        </p:nvPicPr>
        <p:blipFill rotWithShape="1">
          <a:blip r:embed="rId5">
            <a:extLst>
              <a:ext uri="{28A0092B-C50C-407E-A947-70E740481C1C}">
                <a14:useLocalDpi xmlns:a14="http://schemas.microsoft.com/office/drawing/2010/main" val="0"/>
              </a:ext>
            </a:extLst>
          </a:blip>
          <a:srcRect l="13775" t="13775" r="13775" b="13775"/>
          <a:stretch/>
        </p:blipFill>
        <p:spPr>
          <a:xfrm>
            <a:off x="11010488" y="141125"/>
            <a:ext cx="1004125" cy="1004125"/>
          </a:xfrm>
          <a:prstGeom prst="rect">
            <a:avLst/>
          </a:prstGeom>
        </p:spPr>
      </p:pic>
      <p:sp>
        <p:nvSpPr>
          <p:cNvPr id="30" name="Text Placeholder 3">
            <a:extLst>
              <a:ext uri="{FF2B5EF4-FFF2-40B4-BE49-F238E27FC236}">
                <a16:creationId xmlns:a16="http://schemas.microsoft.com/office/drawing/2014/main" id="{8BF84C28-9682-E823-D1F9-3F4D6E02D2B9}"/>
              </a:ext>
            </a:extLst>
          </p:cNvPr>
          <p:cNvSpPr txBox="1">
            <a:spLocks/>
          </p:cNvSpPr>
          <p:nvPr/>
        </p:nvSpPr>
        <p:spPr>
          <a:xfrm>
            <a:off x="479374" y="3920598"/>
            <a:ext cx="3060341" cy="783662"/>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Optimized Merit Function: 0.003552349</a:t>
            </a:r>
          </a:p>
        </p:txBody>
      </p:sp>
    </p:spTree>
    <p:extLst>
      <p:ext uri="{BB962C8B-B14F-4D97-AF65-F5344CB8AC3E}">
        <p14:creationId xmlns:p14="http://schemas.microsoft.com/office/powerpoint/2010/main" val="153124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1264A4-ED99-7D11-359D-D63FCC00C81C}"/>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1DBEA818-BFDD-EDA6-FEF6-D828C865EDD8}"/>
              </a:ext>
            </a:extLst>
          </p:cNvPr>
          <p:cNvSpPr>
            <a:spLocks noGrp="1"/>
          </p:cNvSpPr>
          <p:nvPr>
            <p:ph type="title"/>
          </p:nvPr>
        </p:nvSpPr>
        <p:spPr/>
        <p:txBody>
          <a:bodyPr anchor="ctr"/>
          <a:lstStyle/>
          <a:p>
            <a:r>
              <a:rPr lang="en-US" dirty="0"/>
              <a:t>Learning objectives</a:t>
            </a:r>
          </a:p>
        </p:txBody>
      </p:sp>
      <p:sp>
        <p:nvSpPr>
          <p:cNvPr id="4" name="Text Placeholder 3">
            <a:extLst>
              <a:ext uri="{FF2B5EF4-FFF2-40B4-BE49-F238E27FC236}">
                <a16:creationId xmlns:a16="http://schemas.microsoft.com/office/drawing/2014/main" id="{3BC77A00-06D7-0443-3CC4-CC2CB6B874C3}"/>
              </a:ext>
            </a:extLst>
          </p:cNvPr>
          <p:cNvSpPr>
            <a:spLocks noGrp="1"/>
          </p:cNvSpPr>
          <p:nvPr>
            <p:ph type="body" sz="quarter" idx="13"/>
          </p:nvPr>
        </p:nvSpPr>
        <p:spPr>
          <a:xfrm>
            <a:off x="609599" y="1340768"/>
            <a:ext cx="10972799" cy="4572000"/>
          </a:xfrm>
        </p:spPr>
        <p:txBody>
          <a:bodyPr>
            <a:normAutofit/>
          </a:bodyPr>
          <a:lstStyle/>
          <a:p>
            <a:pPr marL="0" indent="0">
              <a:buNone/>
            </a:pPr>
            <a:r>
              <a:rPr lang="en-US" sz="2000" dirty="0"/>
              <a:t>This tutorial uses the </a:t>
            </a:r>
            <a:r>
              <a:rPr lang="en-US" sz="2000" b="1" dirty="0"/>
              <a:t>Cooke triplet </a:t>
            </a:r>
            <a:r>
              <a:rPr lang="en-US" sz="2000" dirty="0"/>
              <a:t>as an example to guide you through the basic process of designing a lens. You’ll start with a single lens, analyze its performance, and observe its limitations. The tutorial then demonstrates how adding more components can enhance the system’s performance. Finally, you'll learn how to optimize the design to improve overall image quality, reducing aberrations and achieving better results.</a:t>
            </a:r>
          </a:p>
          <a:p>
            <a:pPr marL="0" indent="0">
              <a:buNone/>
            </a:pPr>
            <a:endParaRPr lang="en-US" sz="2000" dirty="0"/>
          </a:p>
          <a:p>
            <a:pPr marL="0" indent="0">
              <a:buNone/>
            </a:pPr>
            <a:r>
              <a:rPr lang="en-US" sz="2000" dirty="0"/>
              <a:t>Software used: Ansys Zemax OpticStudio®, optical system design and analysis software.</a:t>
            </a:r>
          </a:p>
          <a:p>
            <a:pPr marL="0" indent="0">
              <a:buNone/>
            </a:pPr>
            <a:endParaRPr lang="en-US" sz="2000" dirty="0"/>
          </a:p>
          <a:p>
            <a:pPr marL="0" indent="0">
              <a:buNone/>
            </a:pPr>
            <a:r>
              <a:rPr lang="en-US" sz="2000" dirty="0"/>
              <a:t>By the end of this tutorial, you should be able to:</a:t>
            </a:r>
          </a:p>
          <a:p>
            <a:r>
              <a:rPr lang="en-US" sz="2000" b="1" dirty="0"/>
              <a:t>Learn</a:t>
            </a:r>
            <a:r>
              <a:rPr lang="en-US" sz="2000" dirty="0"/>
              <a:t> how to setup an optical system in the Sequential Mode of OpticStudio software. </a:t>
            </a:r>
          </a:p>
          <a:p>
            <a:r>
              <a:rPr lang="en-US" sz="2000" b="1" dirty="0"/>
              <a:t>Evaluate</a:t>
            </a:r>
            <a:r>
              <a:rPr lang="en-US" sz="2000" dirty="0"/>
              <a:t> the system performance using available analysis tools.</a:t>
            </a:r>
          </a:p>
          <a:p>
            <a:r>
              <a:rPr lang="en-US" sz="2000" b="1" dirty="0"/>
              <a:t>Understand</a:t>
            </a:r>
            <a:r>
              <a:rPr lang="en-US" sz="2000" dirty="0"/>
              <a:t> basic concepts of optimization including setting variables and using the Merit Function Editor. </a:t>
            </a:r>
          </a:p>
        </p:txBody>
      </p:sp>
    </p:spTree>
    <p:extLst>
      <p:ext uri="{BB962C8B-B14F-4D97-AF65-F5344CB8AC3E}">
        <p14:creationId xmlns:p14="http://schemas.microsoft.com/office/powerpoint/2010/main" val="132268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480D49-0C10-B936-AEE6-E5302B69873B}"/>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3" name="Title 2">
            <a:extLst>
              <a:ext uri="{FF2B5EF4-FFF2-40B4-BE49-F238E27FC236}">
                <a16:creationId xmlns:a16="http://schemas.microsoft.com/office/drawing/2014/main" id="{53A4B62D-7E8E-DF8F-9B11-C5B89D2C4F07}"/>
              </a:ext>
            </a:extLst>
          </p:cNvPr>
          <p:cNvSpPr>
            <a:spLocks noGrp="1"/>
          </p:cNvSpPr>
          <p:nvPr>
            <p:ph type="title"/>
          </p:nvPr>
        </p:nvSpPr>
        <p:spPr/>
        <p:txBody>
          <a:bodyPr anchor="ctr"/>
          <a:lstStyle/>
          <a:p>
            <a:r>
              <a:rPr lang="en-US" dirty="0"/>
              <a:t>Triplet lens design tutorial</a:t>
            </a:r>
          </a:p>
        </p:txBody>
      </p:sp>
      <p:pic>
        <p:nvPicPr>
          <p:cNvPr id="4" name="Picture 3" descr="A diagram of a diagram&#10;&#10;Description automatically generated">
            <a:extLst>
              <a:ext uri="{FF2B5EF4-FFF2-40B4-BE49-F238E27FC236}">
                <a16:creationId xmlns:a16="http://schemas.microsoft.com/office/drawing/2014/main" id="{007510E6-1834-9CCA-63CF-B6F92AE3760A}"/>
              </a:ext>
            </a:extLst>
          </p:cNvPr>
          <p:cNvPicPr>
            <a:picLocks noChangeAspect="1"/>
          </p:cNvPicPr>
          <p:nvPr/>
        </p:nvPicPr>
        <p:blipFill rotWithShape="1">
          <a:blip r:embed="rId3">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pic>
        <p:nvPicPr>
          <p:cNvPr id="23" name="Picture 22">
            <a:extLst>
              <a:ext uri="{FF2B5EF4-FFF2-40B4-BE49-F238E27FC236}">
                <a16:creationId xmlns:a16="http://schemas.microsoft.com/office/drawing/2014/main" id="{2E45D595-F36A-2D48-2528-8A668B93B8A2}"/>
              </a:ext>
            </a:extLst>
          </p:cNvPr>
          <p:cNvPicPr>
            <a:picLocks noChangeAspect="1"/>
          </p:cNvPicPr>
          <p:nvPr/>
        </p:nvPicPr>
        <p:blipFill>
          <a:blip r:embed="rId4"/>
          <a:stretch>
            <a:fillRect/>
          </a:stretch>
        </p:blipFill>
        <p:spPr>
          <a:xfrm>
            <a:off x="4214011" y="1552038"/>
            <a:ext cx="6768752" cy="3921817"/>
          </a:xfrm>
          <a:prstGeom prst="rect">
            <a:avLst/>
          </a:prstGeom>
        </p:spPr>
      </p:pic>
      <p:grpSp>
        <p:nvGrpSpPr>
          <p:cNvPr id="24" name="Group 23">
            <a:extLst>
              <a:ext uri="{FF2B5EF4-FFF2-40B4-BE49-F238E27FC236}">
                <a16:creationId xmlns:a16="http://schemas.microsoft.com/office/drawing/2014/main" id="{AB976E28-4A5A-D526-328D-FC31B45ECF19}"/>
              </a:ext>
            </a:extLst>
          </p:cNvPr>
          <p:cNvGrpSpPr/>
          <p:nvPr/>
        </p:nvGrpSpPr>
        <p:grpSpPr>
          <a:xfrm>
            <a:off x="0" y="1988840"/>
            <a:ext cx="3899756" cy="642808"/>
            <a:chOff x="0" y="1772816"/>
            <a:chExt cx="3899756" cy="642808"/>
          </a:xfrm>
        </p:grpSpPr>
        <p:sp>
          <p:nvSpPr>
            <p:cNvPr id="25" name="Parallelogram 24">
              <a:extLst>
                <a:ext uri="{FF2B5EF4-FFF2-40B4-BE49-F238E27FC236}">
                  <a16:creationId xmlns:a16="http://schemas.microsoft.com/office/drawing/2014/main" id="{B1D96ED2-6EA7-E592-B491-7BC45C31B682}"/>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53CFA5F5-2EB9-C3C4-00B2-CE214367895F}"/>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7" name="TextBox 26">
            <a:extLst>
              <a:ext uri="{FF2B5EF4-FFF2-40B4-BE49-F238E27FC236}">
                <a16:creationId xmlns:a16="http://schemas.microsoft.com/office/drawing/2014/main" id="{D91D0F27-FC26-85A4-12AC-57272DB25EC4}"/>
              </a:ext>
            </a:extLst>
          </p:cNvPr>
          <p:cNvSpPr txBox="1"/>
          <p:nvPr/>
        </p:nvSpPr>
        <p:spPr>
          <a:xfrm>
            <a:off x="191344" y="2127592"/>
            <a:ext cx="3456383" cy="369332"/>
          </a:xfrm>
          <a:prstGeom prst="rect">
            <a:avLst/>
          </a:prstGeom>
          <a:noFill/>
        </p:spPr>
        <p:txBody>
          <a:bodyPr wrap="square">
            <a:spAutoFit/>
          </a:bodyPr>
          <a:lstStyle/>
          <a:p>
            <a:pPr marL="0" indent="0">
              <a:buNone/>
            </a:pPr>
            <a:r>
              <a:rPr lang="en-US" sz="1800" b="1" dirty="0"/>
              <a:t>Step 9.1: </a:t>
            </a:r>
            <a:r>
              <a:rPr lang="en-US" dirty="0"/>
              <a:t>Analyze </a:t>
            </a:r>
            <a:r>
              <a:rPr lang="en-US" sz="1800" dirty="0"/>
              <a:t>optimized system</a:t>
            </a:r>
          </a:p>
        </p:txBody>
      </p:sp>
      <p:sp>
        <p:nvSpPr>
          <p:cNvPr id="31" name="Text Placeholder 18">
            <a:extLst>
              <a:ext uri="{FF2B5EF4-FFF2-40B4-BE49-F238E27FC236}">
                <a16:creationId xmlns:a16="http://schemas.microsoft.com/office/drawing/2014/main" id="{0242F37B-3F9A-41C5-DEE1-94210662D30C}"/>
              </a:ext>
            </a:extLst>
          </p:cNvPr>
          <p:cNvSpPr txBox="1">
            <a:spLocks/>
          </p:cNvSpPr>
          <p:nvPr/>
        </p:nvSpPr>
        <p:spPr>
          <a:xfrm>
            <a:off x="477277" y="2803664"/>
            <a:ext cx="3191756" cy="1398486"/>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dirty="0"/>
              <a:t>The optimized system now consists of two positive lenses positioned on either side of a negative lens, forming a configuration similar to the </a:t>
            </a:r>
            <a:r>
              <a:rPr lang="en-US" sz="1600" b="1" dirty="0"/>
              <a:t>Cooke triplet</a:t>
            </a:r>
            <a:r>
              <a:rPr lang="en-US" sz="1600" dirty="0"/>
              <a:t>.</a:t>
            </a:r>
          </a:p>
        </p:txBody>
      </p:sp>
    </p:spTree>
    <p:extLst>
      <p:ext uri="{BB962C8B-B14F-4D97-AF65-F5344CB8AC3E}">
        <p14:creationId xmlns:p14="http://schemas.microsoft.com/office/powerpoint/2010/main" val="3806964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EF717C-FB13-95D4-1D7D-C1CB0612C57A}"/>
              </a:ext>
            </a:extLst>
          </p:cNvPr>
          <p:cNvPicPr>
            <a:picLocks noChangeAspect="1"/>
          </p:cNvPicPr>
          <p:nvPr/>
        </p:nvPicPr>
        <p:blipFill>
          <a:blip r:embed="rId3"/>
          <a:stretch>
            <a:fillRect/>
          </a:stretch>
        </p:blipFill>
        <p:spPr>
          <a:xfrm>
            <a:off x="4214010" y="1552038"/>
            <a:ext cx="6768753" cy="3916711"/>
          </a:xfrm>
          <a:prstGeom prst="rect">
            <a:avLst/>
          </a:prstGeom>
        </p:spPr>
      </p:pic>
      <p:sp>
        <p:nvSpPr>
          <p:cNvPr id="2" name="Slide Number Placeholder 1">
            <a:extLst>
              <a:ext uri="{FF2B5EF4-FFF2-40B4-BE49-F238E27FC236}">
                <a16:creationId xmlns:a16="http://schemas.microsoft.com/office/drawing/2014/main" id="{1CAB08C5-33E4-ADC0-F97C-E5FBF0358BF5}"/>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61E069D1-3CBF-BDA8-EECF-EDD20623D325}"/>
              </a:ext>
            </a:extLst>
          </p:cNvPr>
          <p:cNvSpPr>
            <a:spLocks noGrp="1"/>
          </p:cNvSpPr>
          <p:nvPr>
            <p:ph type="title"/>
          </p:nvPr>
        </p:nvSpPr>
        <p:spPr/>
        <p:txBody>
          <a:bodyPr anchor="ctr"/>
          <a:lstStyle/>
          <a:p>
            <a:r>
              <a:rPr lang="en-US" dirty="0"/>
              <a:t>Triplet lens design tutorial</a:t>
            </a:r>
          </a:p>
        </p:txBody>
      </p:sp>
      <p:grpSp>
        <p:nvGrpSpPr>
          <p:cNvPr id="8" name="Group 7">
            <a:extLst>
              <a:ext uri="{FF2B5EF4-FFF2-40B4-BE49-F238E27FC236}">
                <a16:creationId xmlns:a16="http://schemas.microsoft.com/office/drawing/2014/main" id="{DE058594-E552-95EF-EB86-257EE0C607D4}"/>
              </a:ext>
            </a:extLst>
          </p:cNvPr>
          <p:cNvGrpSpPr/>
          <p:nvPr/>
        </p:nvGrpSpPr>
        <p:grpSpPr>
          <a:xfrm>
            <a:off x="0" y="1628800"/>
            <a:ext cx="3899756" cy="642808"/>
            <a:chOff x="0" y="1772816"/>
            <a:chExt cx="3899756" cy="642808"/>
          </a:xfrm>
        </p:grpSpPr>
        <p:sp>
          <p:nvSpPr>
            <p:cNvPr id="9" name="Parallelogram 8">
              <a:extLst>
                <a:ext uri="{FF2B5EF4-FFF2-40B4-BE49-F238E27FC236}">
                  <a16:creationId xmlns:a16="http://schemas.microsoft.com/office/drawing/2014/main" id="{9C553ACE-60FB-AF4A-4BF7-33B0CB254B95}"/>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21AE09D-64C8-C633-3350-21839B81D0F3}"/>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TextBox 11">
            <a:extLst>
              <a:ext uri="{FF2B5EF4-FFF2-40B4-BE49-F238E27FC236}">
                <a16:creationId xmlns:a16="http://schemas.microsoft.com/office/drawing/2014/main" id="{74E5BB7D-0543-D089-461B-5528DF9BD137}"/>
              </a:ext>
            </a:extLst>
          </p:cNvPr>
          <p:cNvSpPr txBox="1"/>
          <p:nvPr/>
        </p:nvSpPr>
        <p:spPr>
          <a:xfrm>
            <a:off x="191344" y="1767552"/>
            <a:ext cx="3456383" cy="369332"/>
          </a:xfrm>
          <a:prstGeom prst="rect">
            <a:avLst/>
          </a:prstGeom>
          <a:noFill/>
        </p:spPr>
        <p:txBody>
          <a:bodyPr wrap="square">
            <a:spAutoFit/>
          </a:bodyPr>
          <a:lstStyle/>
          <a:p>
            <a:pPr marL="0" indent="0">
              <a:buNone/>
            </a:pPr>
            <a:r>
              <a:rPr lang="en-US" sz="1800" b="1" dirty="0"/>
              <a:t>Step 9.2: </a:t>
            </a:r>
            <a:r>
              <a:rPr lang="en-US" dirty="0"/>
              <a:t>analyze </a:t>
            </a:r>
            <a:r>
              <a:rPr lang="en-US" sz="1800" dirty="0"/>
              <a:t>optimized system</a:t>
            </a:r>
          </a:p>
        </p:txBody>
      </p:sp>
      <p:sp>
        <p:nvSpPr>
          <p:cNvPr id="15" name="Text Placeholder 3">
            <a:extLst>
              <a:ext uri="{FF2B5EF4-FFF2-40B4-BE49-F238E27FC236}">
                <a16:creationId xmlns:a16="http://schemas.microsoft.com/office/drawing/2014/main" id="{881691BF-C463-896A-C38C-F596C0BCA7BF}"/>
              </a:ext>
            </a:extLst>
          </p:cNvPr>
          <p:cNvSpPr txBox="1">
            <a:spLocks/>
          </p:cNvSpPr>
          <p:nvPr/>
        </p:nvSpPr>
        <p:spPr>
          <a:xfrm>
            <a:off x="504758" y="2535560"/>
            <a:ext cx="3380959" cy="1457655"/>
          </a:xfrm>
          <a:prstGeom prst="rect">
            <a:avLst/>
          </a:prstGeom>
        </p:spPr>
        <p:txBody>
          <a:bodyPr>
            <a:normAutofit fontScale="85000" lnSpcReduction="2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lphaLcPeriod"/>
            </a:pPr>
            <a:r>
              <a:rPr lang="en-US" sz="1600" b="1" dirty="0"/>
              <a:t>Spot Diagram:</a:t>
            </a:r>
            <a:r>
              <a:rPr lang="en-US" sz="1600" dirty="0"/>
              <a:t> spot size has been significantly reduced across the field of view.</a:t>
            </a:r>
          </a:p>
          <a:p>
            <a:pPr marL="342900" indent="-342900">
              <a:buFont typeface="Arial" panose="020B0604020202020204" pitchFamily="34" charset="0"/>
              <a:buChar char="•"/>
            </a:pPr>
            <a:r>
              <a:rPr lang="en-US" sz="1600" dirty="0"/>
              <a:t>At 0° RMS radius: 2.788 </a:t>
            </a:r>
            <a:r>
              <a:rPr lang="el-GR" sz="1600" dirty="0"/>
              <a:t>μ</a:t>
            </a:r>
            <a:r>
              <a:rPr lang="en-GB" sz="1600" dirty="0"/>
              <a:t>m</a:t>
            </a:r>
            <a:endParaRPr lang="en-US" sz="1600" dirty="0"/>
          </a:p>
          <a:p>
            <a:pPr marL="342900" indent="-342900">
              <a:buFont typeface="Arial" panose="020B0604020202020204" pitchFamily="34" charset="0"/>
              <a:buChar char="•"/>
            </a:pPr>
            <a:r>
              <a:rPr lang="en-US" sz="1600" dirty="0"/>
              <a:t>At 14° RMS radius: 19.635 </a:t>
            </a:r>
            <a:r>
              <a:rPr lang="el-GR" sz="1600" dirty="0"/>
              <a:t>μ</a:t>
            </a:r>
            <a:r>
              <a:rPr lang="en-GB" sz="1600" dirty="0"/>
              <a:t>m</a:t>
            </a:r>
          </a:p>
          <a:p>
            <a:pPr marL="342900" indent="-342900">
              <a:buFont typeface="Arial" panose="020B0604020202020204" pitchFamily="34" charset="0"/>
              <a:buChar char="•"/>
            </a:pPr>
            <a:r>
              <a:rPr lang="en-US" sz="1600" dirty="0"/>
              <a:t>At 20° RMS radius: 14.983 </a:t>
            </a:r>
            <a:r>
              <a:rPr lang="el-GR" sz="1600" dirty="0"/>
              <a:t>μ</a:t>
            </a:r>
            <a:r>
              <a:rPr lang="en-GB" sz="1600" dirty="0"/>
              <a:t>m</a:t>
            </a:r>
            <a:endParaRPr lang="en-US" sz="1600" dirty="0"/>
          </a:p>
        </p:txBody>
      </p:sp>
      <p:sp>
        <p:nvSpPr>
          <p:cNvPr id="16" name="Text Placeholder 3">
            <a:extLst>
              <a:ext uri="{FF2B5EF4-FFF2-40B4-BE49-F238E27FC236}">
                <a16:creationId xmlns:a16="http://schemas.microsoft.com/office/drawing/2014/main" id="{B538CED7-2405-CE4A-CE4A-B5F185A32D04}"/>
              </a:ext>
            </a:extLst>
          </p:cNvPr>
          <p:cNvSpPr txBox="1">
            <a:spLocks/>
          </p:cNvSpPr>
          <p:nvPr/>
        </p:nvSpPr>
        <p:spPr>
          <a:xfrm>
            <a:off x="499375" y="4221088"/>
            <a:ext cx="3380959" cy="1457655"/>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dirty="0"/>
              <a:t>b. Image Simulation: </a:t>
            </a:r>
            <a:r>
              <a:rPr lang="en-US" sz="1500" dirty="0"/>
              <a:t>sharper details, reduced aberrations, and improved overall image clarity.</a:t>
            </a:r>
            <a:endParaRPr lang="en-US" sz="1500" b="1" dirty="0"/>
          </a:p>
        </p:txBody>
      </p:sp>
      <p:sp>
        <p:nvSpPr>
          <p:cNvPr id="17" name="Rectangle 16">
            <a:extLst>
              <a:ext uri="{FF2B5EF4-FFF2-40B4-BE49-F238E27FC236}">
                <a16:creationId xmlns:a16="http://schemas.microsoft.com/office/drawing/2014/main" id="{E30355EA-B1B1-65B9-B76D-C4E3428F9E7F}"/>
              </a:ext>
            </a:extLst>
          </p:cNvPr>
          <p:cNvSpPr/>
          <p:nvPr/>
        </p:nvSpPr>
        <p:spPr>
          <a:xfrm>
            <a:off x="5051904" y="1682840"/>
            <a:ext cx="216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BFBDDD3-D94A-92C8-C26B-A486D9646CA7}"/>
              </a:ext>
            </a:extLst>
          </p:cNvPr>
          <p:cNvSpPr/>
          <p:nvPr/>
        </p:nvSpPr>
        <p:spPr>
          <a:xfrm>
            <a:off x="6708112" y="1682840"/>
            <a:ext cx="396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017CF6D-701E-9BC8-A071-0B47CB02A861}"/>
              </a:ext>
            </a:extLst>
          </p:cNvPr>
          <p:cNvSpPr/>
          <p:nvPr/>
        </p:nvSpPr>
        <p:spPr>
          <a:xfrm>
            <a:off x="5015888" y="1166163"/>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a:t>
            </a:r>
          </a:p>
        </p:txBody>
      </p:sp>
      <p:cxnSp>
        <p:nvCxnSpPr>
          <p:cNvPr id="20" name="Straight Arrow Connector 19">
            <a:extLst>
              <a:ext uri="{FF2B5EF4-FFF2-40B4-BE49-F238E27FC236}">
                <a16:creationId xmlns:a16="http://schemas.microsoft.com/office/drawing/2014/main" id="{F32D713F-CBF0-BB6D-E9CF-30B4D34A8084}"/>
              </a:ext>
            </a:extLst>
          </p:cNvPr>
          <p:cNvCxnSpPr>
            <a:stCxn id="19" idx="4"/>
            <a:endCxn id="17" idx="0"/>
          </p:cNvCxnSpPr>
          <p:nvPr/>
        </p:nvCxnSpPr>
        <p:spPr>
          <a:xfrm>
            <a:off x="5159904" y="1454195"/>
            <a:ext cx="0" cy="2286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1FAEBA9-9C90-318D-FFB3-3BEB3A603508}"/>
              </a:ext>
            </a:extLst>
          </p:cNvPr>
          <p:cNvSpPr/>
          <p:nvPr/>
        </p:nvSpPr>
        <p:spPr>
          <a:xfrm>
            <a:off x="6744072" y="1166163"/>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a:t>
            </a:r>
          </a:p>
        </p:txBody>
      </p:sp>
      <p:cxnSp>
        <p:nvCxnSpPr>
          <p:cNvPr id="22" name="Straight Arrow Connector 21">
            <a:extLst>
              <a:ext uri="{FF2B5EF4-FFF2-40B4-BE49-F238E27FC236}">
                <a16:creationId xmlns:a16="http://schemas.microsoft.com/office/drawing/2014/main" id="{00E14CC3-478B-4DE4-C619-F025B30C944B}"/>
              </a:ext>
            </a:extLst>
          </p:cNvPr>
          <p:cNvCxnSpPr>
            <a:stCxn id="21" idx="4"/>
          </p:cNvCxnSpPr>
          <p:nvPr/>
        </p:nvCxnSpPr>
        <p:spPr>
          <a:xfrm>
            <a:off x="6888088" y="1454195"/>
            <a:ext cx="0" cy="2286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diagram of a diagram&#10;&#10;Description automatically generated">
            <a:extLst>
              <a:ext uri="{FF2B5EF4-FFF2-40B4-BE49-F238E27FC236}">
                <a16:creationId xmlns:a16="http://schemas.microsoft.com/office/drawing/2014/main" id="{8F530CB5-7BB3-1C8B-39D9-2713CED5F71F}"/>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3057813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FD802-6243-C545-7917-35ECB7CEB200}"/>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17368B92-9F99-4CF4-84B9-184F712037BF}"/>
              </a:ext>
            </a:extLst>
          </p:cNvPr>
          <p:cNvSpPr>
            <a:spLocks noGrp="1"/>
          </p:cNvSpPr>
          <p:nvPr>
            <p:ph type="title"/>
          </p:nvPr>
        </p:nvSpPr>
        <p:spPr/>
        <p:txBody>
          <a:bodyPr anchor="ctr"/>
          <a:lstStyle/>
          <a:p>
            <a:r>
              <a:rPr lang="en-US" dirty="0"/>
              <a:t>Triplet lens design tutorial</a:t>
            </a:r>
          </a:p>
        </p:txBody>
      </p:sp>
      <p:pic>
        <p:nvPicPr>
          <p:cNvPr id="14" name="Picture 13">
            <a:extLst>
              <a:ext uri="{FF2B5EF4-FFF2-40B4-BE49-F238E27FC236}">
                <a16:creationId xmlns:a16="http://schemas.microsoft.com/office/drawing/2014/main" id="{E55693BA-C5CB-1BA6-0372-569F8615E87A}"/>
              </a:ext>
            </a:extLst>
          </p:cNvPr>
          <p:cNvPicPr>
            <a:picLocks noChangeAspect="1"/>
          </p:cNvPicPr>
          <p:nvPr/>
        </p:nvPicPr>
        <p:blipFill>
          <a:blip r:embed="rId3"/>
          <a:stretch>
            <a:fillRect/>
          </a:stretch>
        </p:blipFill>
        <p:spPr>
          <a:xfrm>
            <a:off x="4214010" y="1552038"/>
            <a:ext cx="6768753" cy="3925065"/>
          </a:xfrm>
          <a:prstGeom prst="rect">
            <a:avLst/>
          </a:prstGeom>
        </p:spPr>
      </p:pic>
      <p:grpSp>
        <p:nvGrpSpPr>
          <p:cNvPr id="4" name="Group 3">
            <a:extLst>
              <a:ext uri="{FF2B5EF4-FFF2-40B4-BE49-F238E27FC236}">
                <a16:creationId xmlns:a16="http://schemas.microsoft.com/office/drawing/2014/main" id="{210C4AB6-8BF5-E184-63B0-F6671B51D1A2}"/>
              </a:ext>
            </a:extLst>
          </p:cNvPr>
          <p:cNvGrpSpPr/>
          <p:nvPr/>
        </p:nvGrpSpPr>
        <p:grpSpPr>
          <a:xfrm>
            <a:off x="0" y="1196752"/>
            <a:ext cx="3899756" cy="642808"/>
            <a:chOff x="0" y="1772816"/>
            <a:chExt cx="3899756" cy="642808"/>
          </a:xfrm>
        </p:grpSpPr>
        <p:sp>
          <p:nvSpPr>
            <p:cNvPr id="5" name="Parallelogram 4">
              <a:extLst>
                <a:ext uri="{FF2B5EF4-FFF2-40B4-BE49-F238E27FC236}">
                  <a16:creationId xmlns:a16="http://schemas.microsoft.com/office/drawing/2014/main" id="{605EB459-32AE-BABD-9606-CF0C49837359}"/>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FD7B8280-A269-CD60-933C-4D2B98447E8D}"/>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05934724-70B7-1D1C-FBF5-C68BF8720F81}"/>
              </a:ext>
            </a:extLst>
          </p:cNvPr>
          <p:cNvSpPr txBox="1"/>
          <p:nvPr/>
        </p:nvSpPr>
        <p:spPr>
          <a:xfrm>
            <a:off x="191344" y="1335504"/>
            <a:ext cx="3456383" cy="369332"/>
          </a:xfrm>
          <a:prstGeom prst="rect">
            <a:avLst/>
          </a:prstGeom>
          <a:noFill/>
        </p:spPr>
        <p:txBody>
          <a:bodyPr wrap="square">
            <a:spAutoFit/>
          </a:bodyPr>
          <a:lstStyle/>
          <a:p>
            <a:pPr marL="0" indent="0">
              <a:buNone/>
            </a:pPr>
            <a:r>
              <a:rPr lang="en-US" sz="1800" b="1" dirty="0"/>
              <a:t>Step 9.3: </a:t>
            </a:r>
            <a:r>
              <a:rPr lang="en-US" dirty="0"/>
              <a:t>analyze </a:t>
            </a:r>
            <a:r>
              <a:rPr lang="en-US" sz="1800" dirty="0"/>
              <a:t>optimized system</a:t>
            </a:r>
          </a:p>
        </p:txBody>
      </p:sp>
      <p:sp>
        <p:nvSpPr>
          <p:cNvPr id="8" name="Text Placeholder 3">
            <a:extLst>
              <a:ext uri="{FF2B5EF4-FFF2-40B4-BE49-F238E27FC236}">
                <a16:creationId xmlns:a16="http://schemas.microsoft.com/office/drawing/2014/main" id="{DC4CAFD1-4C07-54F6-5C2D-8A615CFD5DAF}"/>
              </a:ext>
            </a:extLst>
          </p:cNvPr>
          <p:cNvSpPr txBox="1">
            <a:spLocks/>
          </p:cNvSpPr>
          <p:nvPr/>
        </p:nvSpPr>
        <p:spPr>
          <a:xfrm>
            <a:off x="407369" y="2424916"/>
            <a:ext cx="3492387" cy="2876292"/>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c. Ray Fan: </a:t>
            </a:r>
            <a:r>
              <a:rPr lang="en-US" sz="1600" dirty="0"/>
              <a:t>scale of ray fan aberrations reduced from </a:t>
            </a:r>
            <a:r>
              <a:rPr lang="el-GR" sz="1600" dirty="0"/>
              <a:t>±2000 μ</a:t>
            </a:r>
            <a:r>
              <a:rPr lang="en-US" sz="1600" dirty="0"/>
              <a:t>m to ±100 </a:t>
            </a:r>
            <a:r>
              <a:rPr lang="el-GR" sz="1600" dirty="0"/>
              <a:t>μ</a:t>
            </a:r>
            <a:r>
              <a:rPr lang="en-US" sz="1600" dirty="0"/>
              <a:t>m.</a:t>
            </a:r>
          </a:p>
          <a:p>
            <a:pPr marL="0" indent="0">
              <a:buFont typeface="Arial" panose="020B0604020202020204" pitchFamily="34" charset="0"/>
              <a:buNone/>
            </a:pPr>
            <a:endParaRPr lang="en-US" sz="1600" dirty="0"/>
          </a:p>
          <a:p>
            <a:pPr marL="0" indent="0">
              <a:buNone/>
            </a:pPr>
            <a:r>
              <a:rPr lang="en-US" sz="1600" b="1" dirty="0"/>
              <a:t>d. OPD Fan: </a:t>
            </a:r>
            <a:r>
              <a:rPr lang="en-US" sz="1600" dirty="0"/>
              <a:t>optical path difference reduced from ±100 waves to ±5 waves.</a:t>
            </a:r>
          </a:p>
          <a:p>
            <a:pPr marL="0" indent="0">
              <a:buNone/>
            </a:pPr>
            <a:endParaRPr lang="en-US" sz="1600" dirty="0"/>
          </a:p>
          <a:p>
            <a:pPr marL="0" indent="0">
              <a:buNone/>
            </a:pPr>
            <a:r>
              <a:rPr lang="en-US" sz="1600" dirty="0"/>
              <a:t>Results suggest better optical alignment and significant improvements in image quality.  </a:t>
            </a:r>
          </a:p>
        </p:txBody>
      </p:sp>
      <p:cxnSp>
        <p:nvCxnSpPr>
          <p:cNvPr id="10" name="Straight Arrow Connector 9">
            <a:extLst>
              <a:ext uri="{FF2B5EF4-FFF2-40B4-BE49-F238E27FC236}">
                <a16:creationId xmlns:a16="http://schemas.microsoft.com/office/drawing/2014/main" id="{42E1FEFA-407B-4F2A-5BC6-5408AEA5B467}"/>
              </a:ext>
            </a:extLst>
          </p:cNvPr>
          <p:cNvCxnSpPr>
            <a:cxnSpLocks/>
          </p:cNvCxnSpPr>
          <p:nvPr/>
        </p:nvCxnSpPr>
        <p:spPr>
          <a:xfrm>
            <a:off x="5447928" y="1412776"/>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66A3D04-1826-FD2D-D891-18FCBBBF7FA8}"/>
              </a:ext>
            </a:extLst>
          </p:cNvPr>
          <p:cNvSpPr/>
          <p:nvPr/>
        </p:nvSpPr>
        <p:spPr>
          <a:xfrm>
            <a:off x="5267928" y="1647816"/>
            <a:ext cx="324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diagram of a diagram&#10;&#10;Description automatically generated">
            <a:extLst>
              <a:ext uri="{FF2B5EF4-FFF2-40B4-BE49-F238E27FC236}">
                <a16:creationId xmlns:a16="http://schemas.microsoft.com/office/drawing/2014/main" id="{66A956BC-E3FC-ED2C-1FBC-53FDAF85EC2F}"/>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406115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5180E-6944-017C-CE24-9D5502937F43}"/>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3" name="Title 2">
            <a:extLst>
              <a:ext uri="{FF2B5EF4-FFF2-40B4-BE49-F238E27FC236}">
                <a16:creationId xmlns:a16="http://schemas.microsoft.com/office/drawing/2014/main" id="{C885F1DF-E554-862D-1E3E-2370C87A6665}"/>
              </a:ext>
            </a:extLst>
          </p:cNvPr>
          <p:cNvSpPr>
            <a:spLocks noGrp="1"/>
          </p:cNvSpPr>
          <p:nvPr>
            <p:ph type="title"/>
          </p:nvPr>
        </p:nvSpPr>
        <p:spPr/>
        <p:txBody>
          <a:bodyPr anchor="ctr"/>
          <a:lstStyle/>
          <a:p>
            <a:r>
              <a:rPr lang="en-US" dirty="0"/>
              <a:t>Triplet lens design tutorial</a:t>
            </a:r>
          </a:p>
        </p:txBody>
      </p:sp>
      <p:grpSp>
        <p:nvGrpSpPr>
          <p:cNvPr id="4" name="Group 3">
            <a:extLst>
              <a:ext uri="{FF2B5EF4-FFF2-40B4-BE49-F238E27FC236}">
                <a16:creationId xmlns:a16="http://schemas.microsoft.com/office/drawing/2014/main" id="{11F7C7F2-33C0-0F65-4520-A086EF361C84}"/>
              </a:ext>
            </a:extLst>
          </p:cNvPr>
          <p:cNvGrpSpPr/>
          <p:nvPr/>
        </p:nvGrpSpPr>
        <p:grpSpPr>
          <a:xfrm>
            <a:off x="0" y="1196752"/>
            <a:ext cx="3899756" cy="642808"/>
            <a:chOff x="0" y="1772816"/>
            <a:chExt cx="3899756" cy="642808"/>
          </a:xfrm>
        </p:grpSpPr>
        <p:sp>
          <p:nvSpPr>
            <p:cNvPr id="5" name="Parallelogram 4">
              <a:extLst>
                <a:ext uri="{FF2B5EF4-FFF2-40B4-BE49-F238E27FC236}">
                  <a16:creationId xmlns:a16="http://schemas.microsoft.com/office/drawing/2014/main" id="{7704F7D3-C8BA-F911-8AC2-A86C04A6A094}"/>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95C7D49F-50E0-18A9-9DB0-2817055AAA27}"/>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27FE1007-E148-9724-BDEB-7A65334B7399}"/>
              </a:ext>
            </a:extLst>
          </p:cNvPr>
          <p:cNvSpPr txBox="1"/>
          <p:nvPr/>
        </p:nvSpPr>
        <p:spPr>
          <a:xfrm>
            <a:off x="191344" y="1335504"/>
            <a:ext cx="3456383" cy="369332"/>
          </a:xfrm>
          <a:prstGeom prst="rect">
            <a:avLst/>
          </a:prstGeom>
          <a:noFill/>
        </p:spPr>
        <p:txBody>
          <a:bodyPr wrap="square">
            <a:spAutoFit/>
          </a:bodyPr>
          <a:lstStyle/>
          <a:p>
            <a:pPr marL="0" indent="0">
              <a:buNone/>
            </a:pPr>
            <a:r>
              <a:rPr lang="en-US" sz="1800" b="1" dirty="0"/>
              <a:t>Step 10: </a:t>
            </a:r>
            <a:r>
              <a:rPr lang="en-US" sz="1800" dirty="0"/>
              <a:t>Reports</a:t>
            </a:r>
          </a:p>
        </p:txBody>
      </p:sp>
      <p:pic>
        <p:nvPicPr>
          <p:cNvPr id="15" name="Picture 14">
            <a:extLst>
              <a:ext uri="{FF2B5EF4-FFF2-40B4-BE49-F238E27FC236}">
                <a16:creationId xmlns:a16="http://schemas.microsoft.com/office/drawing/2014/main" id="{19F2137D-E08A-ED0F-53B9-24100DF65B99}"/>
              </a:ext>
            </a:extLst>
          </p:cNvPr>
          <p:cNvPicPr>
            <a:picLocks noChangeAspect="1"/>
          </p:cNvPicPr>
          <p:nvPr/>
        </p:nvPicPr>
        <p:blipFill>
          <a:blip r:embed="rId3"/>
          <a:stretch>
            <a:fillRect/>
          </a:stretch>
        </p:blipFill>
        <p:spPr>
          <a:xfrm>
            <a:off x="4214009" y="1555104"/>
            <a:ext cx="6768753" cy="3921999"/>
          </a:xfrm>
          <a:prstGeom prst="rect">
            <a:avLst/>
          </a:prstGeom>
        </p:spPr>
      </p:pic>
      <p:cxnSp>
        <p:nvCxnSpPr>
          <p:cNvPr id="10" name="Straight Arrow Connector 9">
            <a:extLst>
              <a:ext uri="{FF2B5EF4-FFF2-40B4-BE49-F238E27FC236}">
                <a16:creationId xmlns:a16="http://schemas.microsoft.com/office/drawing/2014/main" id="{BAD8D888-4A46-5FB7-E123-A9950282681E}"/>
              </a:ext>
            </a:extLst>
          </p:cNvPr>
          <p:cNvCxnSpPr>
            <a:cxnSpLocks/>
          </p:cNvCxnSpPr>
          <p:nvPr/>
        </p:nvCxnSpPr>
        <p:spPr>
          <a:xfrm>
            <a:off x="9552400" y="1412776"/>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DAF2AF6-D12E-C34F-B38D-7BB5C63B2183}"/>
              </a:ext>
            </a:extLst>
          </p:cNvPr>
          <p:cNvSpPr/>
          <p:nvPr/>
        </p:nvSpPr>
        <p:spPr>
          <a:xfrm>
            <a:off x="9372400" y="1647816"/>
            <a:ext cx="324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
            <a:extLst>
              <a:ext uri="{FF2B5EF4-FFF2-40B4-BE49-F238E27FC236}">
                <a16:creationId xmlns:a16="http://schemas.microsoft.com/office/drawing/2014/main" id="{46E6FB4C-35A8-562B-8C9A-6717946CAF0C}"/>
              </a:ext>
            </a:extLst>
          </p:cNvPr>
          <p:cNvSpPr txBox="1">
            <a:spLocks/>
          </p:cNvSpPr>
          <p:nvPr/>
        </p:nvSpPr>
        <p:spPr>
          <a:xfrm>
            <a:off x="407369" y="2424916"/>
            <a:ext cx="3492387" cy="2876292"/>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Useful documentation</a:t>
            </a:r>
          </a:p>
          <a:p>
            <a:r>
              <a:rPr lang="en-US" sz="1600" b="1" dirty="0"/>
              <a:t>System Data Report: </a:t>
            </a:r>
            <a:r>
              <a:rPr lang="en-US" sz="1600" dirty="0"/>
              <a:t>Offers a broad overview of the system's global settings and configurations.</a:t>
            </a:r>
          </a:p>
          <a:p>
            <a:r>
              <a:rPr lang="en-US" sz="1600" b="1" dirty="0"/>
              <a:t>Prescription Data Report: </a:t>
            </a:r>
            <a:r>
              <a:rPr lang="en-US" sz="1600" dirty="0"/>
              <a:t>Details the specifications and characteristics of individual optical elements in the system.</a:t>
            </a:r>
          </a:p>
        </p:txBody>
      </p:sp>
      <p:pic>
        <p:nvPicPr>
          <p:cNvPr id="13" name="Picture 12" descr="A diagram of a diagram&#10;&#10;Description automatically generated">
            <a:extLst>
              <a:ext uri="{FF2B5EF4-FFF2-40B4-BE49-F238E27FC236}">
                <a16:creationId xmlns:a16="http://schemas.microsoft.com/office/drawing/2014/main" id="{E3A917B7-78BC-F224-0D7C-5BC5B4B13307}"/>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3170671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33D7B-65E4-B9C7-99D1-387A10DCCF64}"/>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4" name="Title 3">
            <a:extLst>
              <a:ext uri="{FF2B5EF4-FFF2-40B4-BE49-F238E27FC236}">
                <a16:creationId xmlns:a16="http://schemas.microsoft.com/office/drawing/2014/main" id="{EBE949A1-2020-3E6A-2069-A32F93239248}"/>
              </a:ext>
            </a:extLst>
          </p:cNvPr>
          <p:cNvSpPr>
            <a:spLocks noGrp="1"/>
          </p:cNvSpPr>
          <p:nvPr>
            <p:ph type="title"/>
          </p:nvPr>
        </p:nvSpPr>
        <p:spPr/>
        <p:txBody>
          <a:bodyPr anchor="ctr"/>
          <a:lstStyle/>
          <a:p>
            <a:r>
              <a:rPr lang="en-US" dirty="0"/>
              <a:t>Summary</a:t>
            </a:r>
          </a:p>
        </p:txBody>
      </p:sp>
      <p:sp>
        <p:nvSpPr>
          <p:cNvPr id="5" name="Text Placeholder 4">
            <a:extLst>
              <a:ext uri="{FF2B5EF4-FFF2-40B4-BE49-F238E27FC236}">
                <a16:creationId xmlns:a16="http://schemas.microsoft.com/office/drawing/2014/main" id="{E684D561-8C1E-A76E-06AD-0F8B51B5B348}"/>
              </a:ext>
            </a:extLst>
          </p:cNvPr>
          <p:cNvSpPr>
            <a:spLocks noGrp="1"/>
          </p:cNvSpPr>
          <p:nvPr>
            <p:ph type="body" sz="quarter" idx="13"/>
          </p:nvPr>
        </p:nvSpPr>
        <p:spPr/>
        <p:txBody>
          <a:bodyPr>
            <a:normAutofit/>
          </a:bodyPr>
          <a:lstStyle/>
          <a:p>
            <a:r>
              <a:rPr lang="en-US" sz="1800" dirty="0"/>
              <a:t>We explored the optimization of a triplet lens system, aiming to improve image quality through aberration reduction.</a:t>
            </a:r>
          </a:p>
          <a:p>
            <a:r>
              <a:rPr lang="en-US" sz="1800" dirty="0"/>
              <a:t>The process began with a single lens, where we analyzed its performance and identified limitations.</a:t>
            </a:r>
          </a:p>
          <a:p>
            <a:r>
              <a:rPr lang="en-US" sz="1800" dirty="0"/>
              <a:t>By adding two additional lenses, we increased the degrees of freedom, refining the system for better performance.</a:t>
            </a:r>
          </a:p>
          <a:p>
            <a:r>
              <a:rPr lang="en-US" sz="1800" dirty="0"/>
              <a:t>The final design resembles the Cooke triplet, featuring two positive lenses surrounding a negative lens.</a:t>
            </a:r>
          </a:p>
          <a:p>
            <a:r>
              <a:rPr lang="en-US" sz="1800" dirty="0"/>
              <a:t>Throughout the tutorial, we utilized analysis tools and optimization techniques in OpticStudio software.</a:t>
            </a:r>
          </a:p>
          <a:p>
            <a:r>
              <a:rPr lang="en-US" sz="1800" dirty="0"/>
              <a:t>These steps demonstrated how design adjustments and optimization can enhance image clarity and overall system performance.</a:t>
            </a:r>
            <a:br>
              <a:rPr lang="en-US" sz="1800" dirty="0"/>
            </a:br>
            <a:br>
              <a:rPr lang="en-US" sz="1800" dirty="0"/>
            </a:br>
            <a:endParaRPr lang="en-US" sz="1800" dirty="0"/>
          </a:p>
        </p:txBody>
      </p:sp>
    </p:spTree>
    <p:extLst>
      <p:ext uri="{BB962C8B-B14F-4D97-AF65-F5344CB8AC3E}">
        <p14:creationId xmlns:p14="http://schemas.microsoft.com/office/powerpoint/2010/main" val="4669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F3D268-7E17-0E40-047B-B7F4910E61F5}"/>
              </a:ext>
            </a:extLst>
          </p:cNvPr>
          <p:cNvSpPr>
            <a:spLocks noGrp="1"/>
          </p:cNvSpPr>
          <p:nvPr>
            <p:ph type="sldNum" sz="quarter" idx="11"/>
          </p:nvPr>
        </p:nvSpPr>
        <p:spPr/>
        <p:txBody>
          <a:bodyPr/>
          <a:lstStyle/>
          <a:p>
            <a:fld id="{F0D23093-2AB0-F74C-B865-1A12A15B650E}" type="slidenum">
              <a:rPr lang="en-US" smtClean="0"/>
              <a:pPr/>
              <a:t>25</a:t>
            </a:fld>
            <a:endParaRPr lang="en-US" dirty="0"/>
          </a:p>
        </p:txBody>
      </p:sp>
      <p:sp>
        <p:nvSpPr>
          <p:cNvPr id="3" name="Title 2">
            <a:extLst>
              <a:ext uri="{FF2B5EF4-FFF2-40B4-BE49-F238E27FC236}">
                <a16:creationId xmlns:a16="http://schemas.microsoft.com/office/drawing/2014/main" id="{89C87666-4344-06DC-6785-D2EADC7835C2}"/>
              </a:ext>
            </a:extLst>
          </p:cNvPr>
          <p:cNvSpPr>
            <a:spLocks noGrp="1"/>
          </p:cNvSpPr>
          <p:nvPr>
            <p:ph type="title"/>
          </p:nvPr>
        </p:nvSpPr>
        <p:spPr/>
        <p:txBody>
          <a:bodyPr anchor="ctr"/>
          <a:lstStyle/>
          <a:p>
            <a:r>
              <a:rPr lang="en-US" dirty="0"/>
              <a:t>Further support</a:t>
            </a:r>
          </a:p>
        </p:txBody>
      </p:sp>
      <p:sp>
        <p:nvSpPr>
          <p:cNvPr id="4" name="Text Placeholder 3">
            <a:extLst>
              <a:ext uri="{FF2B5EF4-FFF2-40B4-BE49-F238E27FC236}">
                <a16:creationId xmlns:a16="http://schemas.microsoft.com/office/drawing/2014/main" id="{02F39B6D-25E7-F3A5-88B8-4E2DC6C24214}"/>
              </a:ext>
            </a:extLst>
          </p:cNvPr>
          <p:cNvSpPr>
            <a:spLocks noGrp="1"/>
          </p:cNvSpPr>
          <p:nvPr>
            <p:ph type="body" sz="quarter" idx="13"/>
          </p:nvPr>
        </p:nvSpPr>
        <p:spPr/>
        <p:txBody>
          <a:bodyPr>
            <a:normAutofit/>
          </a:bodyPr>
          <a:lstStyle/>
          <a:p>
            <a:pPr marL="509587" indent="-285750">
              <a:lnSpc>
                <a:spcPct val="150000"/>
              </a:lnSpc>
              <a:buClr>
                <a:schemeClr val="accent1"/>
              </a:buClr>
              <a:buSzPct val="100000"/>
              <a:buFont typeface="Wingdings" panose="05000000000000000000" pitchFamily="2" charset="2"/>
              <a:buChar char="§"/>
            </a:pPr>
            <a:r>
              <a:rPr lang="en-GB" sz="1800" dirty="0">
                <a:solidFill>
                  <a:schemeClr val="accent1"/>
                </a:solidFill>
                <a:hlinkClick r:id="rId2">
                  <a:extLst>
                    <a:ext uri="{A12FA001-AC4F-418D-AE19-62706E023703}">
                      <ahyp:hlinkClr xmlns:ahyp="http://schemas.microsoft.com/office/drawing/2018/hyperlinkcolor" val="tx"/>
                    </a:ext>
                  </a:extLst>
                </a:hlinkClick>
              </a:rPr>
              <a:t>Ansys Academic | Simulation Software for Educators, Researchers and Students</a:t>
            </a:r>
            <a:r>
              <a:rPr lang="en-GB" sz="1800" dirty="0"/>
              <a:t>. </a:t>
            </a:r>
          </a:p>
          <a:p>
            <a:pPr marL="509587" indent="-285750">
              <a:lnSpc>
                <a:spcPct val="150000"/>
              </a:lnSpc>
              <a:buClr>
                <a:schemeClr val="accent1"/>
              </a:buClr>
              <a:buSzPct val="100000"/>
              <a:buFont typeface="Wingdings" panose="05000000000000000000" pitchFamily="2" charset="2"/>
              <a:buChar char="§"/>
            </a:pPr>
            <a:r>
              <a:rPr lang="en-US" sz="1800" dirty="0">
                <a:hlinkClick r:id="rId3"/>
              </a:rPr>
              <a:t>Optical Simulation and Design Software | Ansys Optics</a:t>
            </a:r>
            <a:r>
              <a:rPr lang="en-US" sz="1800" dirty="0"/>
              <a:t>: Product overview</a:t>
            </a:r>
            <a:endParaRPr lang="en-GB" dirty="0">
              <a:hlinkClick r:id="" action="ppaction://noaction"/>
            </a:endParaRPr>
          </a:p>
          <a:p>
            <a:pPr marL="509587" indent="-285750">
              <a:lnSpc>
                <a:spcPct val="150000"/>
              </a:lnSpc>
              <a:buClr>
                <a:schemeClr val="accent1"/>
              </a:buClr>
              <a:buSzPct val="100000"/>
              <a:buFont typeface="Wingdings" panose="05000000000000000000" pitchFamily="2" charset="2"/>
              <a:buChar char="§"/>
            </a:pPr>
            <a:r>
              <a:rPr lang="en-GB" sz="1800" dirty="0">
                <a:hlinkClick r:id="rId4"/>
              </a:rPr>
              <a:t>Ansys Innovation Courses </a:t>
            </a:r>
            <a:r>
              <a:rPr lang="en-GB" sz="1800" dirty="0"/>
              <a:t>: Free to Access to courses covering a variety of physics and software. </a:t>
            </a:r>
          </a:p>
          <a:p>
            <a:pPr marL="509587" indent="-285750">
              <a:lnSpc>
                <a:spcPct val="150000"/>
              </a:lnSpc>
              <a:buClr>
                <a:schemeClr val="accent1"/>
              </a:buClr>
              <a:buSzPct val="100000"/>
              <a:buFont typeface="Wingdings" panose="05000000000000000000" pitchFamily="2" charset="2"/>
              <a:buChar char="§"/>
            </a:pPr>
            <a:r>
              <a:rPr lang="en-GB" sz="1800" dirty="0">
                <a:hlinkClick r:id="rId5"/>
              </a:rPr>
              <a:t>Ansys Education Resources</a:t>
            </a:r>
            <a:r>
              <a:rPr lang="en-GB" sz="1800" dirty="0"/>
              <a:t>: Specifically developed for Educators.</a:t>
            </a:r>
          </a:p>
          <a:p>
            <a:pPr marL="509587" indent="-285750">
              <a:lnSpc>
                <a:spcPct val="150000"/>
              </a:lnSpc>
              <a:buClr>
                <a:schemeClr val="accent1"/>
              </a:buClr>
              <a:buSzPct val="100000"/>
              <a:buFont typeface="Wingdings" panose="05000000000000000000" pitchFamily="2" charset="2"/>
              <a:buChar char="§"/>
            </a:pPr>
            <a:r>
              <a:rPr lang="en-GB" sz="1800" dirty="0">
                <a:hlinkClick r:id="rId6"/>
              </a:rPr>
              <a:t>Ansys Learning Forum</a:t>
            </a:r>
            <a:r>
              <a:rPr lang="en-GB" sz="1800" dirty="0"/>
              <a:t>: Ask questions to the Ansys Community!</a:t>
            </a:r>
          </a:p>
          <a:p>
            <a:pPr marL="509587" indent="-285750">
              <a:lnSpc>
                <a:spcPct val="150000"/>
              </a:lnSpc>
              <a:buClr>
                <a:schemeClr val="accent1"/>
              </a:buClr>
              <a:buSzPct val="100000"/>
              <a:buFont typeface="Wingdings" panose="05000000000000000000" pitchFamily="2" charset="2"/>
              <a:buChar char="§"/>
            </a:pPr>
            <a:r>
              <a:rPr lang="en-GB" sz="1800" dirty="0">
                <a:hlinkClick r:id="rId7"/>
              </a:rPr>
              <a:t>Ansys Learning </a:t>
            </a:r>
            <a:r>
              <a:rPr lang="en-GB" sz="1800" dirty="0"/>
              <a:t>: Ansys YouTube Channel with dedicated video playlists.</a:t>
            </a:r>
          </a:p>
        </p:txBody>
      </p:sp>
    </p:spTree>
    <p:extLst>
      <p:ext uri="{BB962C8B-B14F-4D97-AF65-F5344CB8AC3E}">
        <p14:creationId xmlns:p14="http://schemas.microsoft.com/office/powerpoint/2010/main" val="632318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26</a:t>
            </a:fld>
            <a:endParaRPr lang="en-US" dirty="0"/>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nchor="ctr"/>
          <a:lstStyle/>
          <a:p>
            <a:r>
              <a:rPr lang="en-US" sz="2800"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normAutofit/>
          </a:bodyPr>
          <a:lstStyle/>
          <a:p>
            <a:pPr marL="0" indent="0">
              <a:buNone/>
            </a:pPr>
            <a:r>
              <a:rPr lang="en-US" sz="2000" dirty="0"/>
              <a:t>Here at Ansys, we rely on your feedback to ensure the educational content we create is up-to-date and fits your teaching needs. </a:t>
            </a:r>
          </a:p>
          <a:p>
            <a:pPr marL="0" indent="0">
              <a:buNone/>
            </a:pPr>
            <a:endParaRPr lang="en-US" sz="2000" dirty="0"/>
          </a:p>
          <a:p>
            <a:pPr marL="0" indent="0">
              <a:buNone/>
            </a:pPr>
            <a:r>
              <a:rPr lang="en-US" sz="2000" dirty="0"/>
              <a:t>Please click the link below to fill out a short survey (~7 minutes) to help us continue to support academics around the world utilizing Ansys tools in the classroom. </a:t>
            </a:r>
          </a:p>
          <a:p>
            <a:pPr marL="0" indent="0">
              <a:buNone/>
            </a:pPr>
            <a:endParaRPr lang="en-US" sz="2000" dirty="0"/>
          </a:p>
          <a:p>
            <a:pPr marL="0" indent="0">
              <a:buNone/>
            </a:pPr>
            <a:endParaRPr lang="en-US" sz="2000"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3524249" y="4419600"/>
            <a:ext cx="5143502"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Feedback Survey Link</a:t>
            </a:r>
          </a:p>
        </p:txBody>
      </p:sp>
    </p:spTree>
    <p:extLst>
      <p:ext uri="{BB962C8B-B14F-4D97-AF65-F5344CB8AC3E}">
        <p14:creationId xmlns:p14="http://schemas.microsoft.com/office/powerpoint/2010/main" val="3881190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27</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10E764-7E28-91DD-2F81-950EE5AB44F5}"/>
              </a:ext>
            </a:extLst>
          </p:cNvPr>
          <p:cNvSpPr/>
          <p:nvPr/>
        </p:nvSpPr>
        <p:spPr>
          <a:xfrm>
            <a:off x="0" y="3801560"/>
            <a:ext cx="4079776" cy="185968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01E06E72-6757-349D-8588-80DD876AB4AA}"/>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2644BD3D-B8DB-2021-0290-C882895ACAD4}"/>
              </a:ext>
            </a:extLst>
          </p:cNvPr>
          <p:cNvSpPr>
            <a:spLocks noGrp="1"/>
          </p:cNvSpPr>
          <p:nvPr>
            <p:ph type="title"/>
          </p:nvPr>
        </p:nvSpPr>
        <p:spPr/>
        <p:txBody>
          <a:bodyPr anchor="ctr"/>
          <a:lstStyle/>
          <a:p>
            <a:r>
              <a:rPr lang="en-US" dirty="0"/>
              <a:t>How to use this tutorial</a:t>
            </a:r>
          </a:p>
        </p:txBody>
      </p:sp>
      <p:pic>
        <p:nvPicPr>
          <p:cNvPr id="6" name="Picture 5" descr="A black and yellow logo&#10;&#10;Description automatically generated">
            <a:extLst>
              <a:ext uri="{FF2B5EF4-FFF2-40B4-BE49-F238E27FC236}">
                <a16:creationId xmlns:a16="http://schemas.microsoft.com/office/drawing/2014/main" id="{0851A973-0F3C-EB82-7CFB-870BE7FD7CFD}"/>
              </a:ext>
            </a:extLst>
          </p:cNvPr>
          <p:cNvPicPr>
            <a:picLocks noChangeAspect="1"/>
          </p:cNvPicPr>
          <p:nvPr/>
        </p:nvPicPr>
        <p:blipFill rotWithShape="1">
          <a:blip r:embed="rId3">
            <a:extLst>
              <a:ext uri="{28A0092B-C50C-407E-A947-70E740481C1C}">
                <a14:useLocalDpi xmlns:a14="http://schemas.microsoft.com/office/drawing/2010/main" val="0"/>
              </a:ext>
            </a:extLst>
          </a:blip>
          <a:srcRect l="19980" t="27951" r="19980" b="27950"/>
          <a:stretch/>
        </p:blipFill>
        <p:spPr>
          <a:xfrm>
            <a:off x="5519936" y="2312876"/>
            <a:ext cx="3933009" cy="2232248"/>
          </a:xfrm>
          <a:prstGeom prst="rect">
            <a:avLst/>
          </a:prstGeom>
        </p:spPr>
      </p:pic>
      <p:sp>
        <p:nvSpPr>
          <p:cNvPr id="12" name="TextBox 11">
            <a:extLst>
              <a:ext uri="{FF2B5EF4-FFF2-40B4-BE49-F238E27FC236}">
                <a16:creationId xmlns:a16="http://schemas.microsoft.com/office/drawing/2014/main" id="{A5506DA9-101E-2385-CFE6-0CAD32F8E7D5}"/>
              </a:ext>
            </a:extLst>
          </p:cNvPr>
          <p:cNvSpPr txBox="1"/>
          <p:nvPr/>
        </p:nvSpPr>
        <p:spPr>
          <a:xfrm>
            <a:off x="695400" y="4192795"/>
            <a:ext cx="3172638" cy="830997"/>
          </a:xfrm>
          <a:prstGeom prst="rect">
            <a:avLst/>
          </a:prstGeom>
          <a:noFill/>
        </p:spPr>
        <p:txBody>
          <a:bodyPr wrap="square" rtlCol="0">
            <a:spAutoFit/>
          </a:bodyPr>
          <a:lstStyle/>
          <a:p>
            <a:r>
              <a:rPr lang="en-US" sz="1600" b="1" dirty="0">
                <a:solidFill>
                  <a:schemeClr val="bg1"/>
                </a:solidFill>
              </a:rPr>
              <a:t>Notes: </a:t>
            </a:r>
            <a:r>
              <a:rPr lang="en-US" sz="1600" dirty="0">
                <a:solidFill>
                  <a:schemeClr val="bg1"/>
                </a:solidFill>
              </a:rPr>
              <a:t>This section provides additional context to support educators in teaching this material.</a:t>
            </a:r>
          </a:p>
        </p:txBody>
      </p:sp>
      <p:sp>
        <p:nvSpPr>
          <p:cNvPr id="14" name="TextBox 13">
            <a:extLst>
              <a:ext uri="{FF2B5EF4-FFF2-40B4-BE49-F238E27FC236}">
                <a16:creationId xmlns:a16="http://schemas.microsoft.com/office/drawing/2014/main" id="{36B67698-8188-AA5C-A054-C1FF93B76180}"/>
              </a:ext>
            </a:extLst>
          </p:cNvPr>
          <p:cNvSpPr txBox="1"/>
          <p:nvPr/>
        </p:nvSpPr>
        <p:spPr>
          <a:xfrm>
            <a:off x="695400" y="1632266"/>
            <a:ext cx="3240360" cy="1531445"/>
          </a:xfrm>
          <a:prstGeom prst="rect">
            <a:avLst/>
          </a:prstGeom>
          <a:noFill/>
        </p:spPr>
        <p:txBody>
          <a:bodyPr wrap="square" rtlCol="0">
            <a:spAutoFit/>
          </a:bodyPr>
          <a:lstStyle/>
          <a:p>
            <a:pPr>
              <a:lnSpc>
                <a:spcPct val="150000"/>
              </a:lnSpc>
            </a:pPr>
            <a:r>
              <a:rPr lang="en-US" sz="1600" b="1" dirty="0"/>
              <a:t>Content: </a:t>
            </a:r>
            <a:r>
              <a:rPr lang="en-US" sz="1600" dirty="0"/>
              <a:t>Follow the step-by-step process outlined in the slides, using the screenshots from OpticStudio software for guidance.</a:t>
            </a:r>
          </a:p>
        </p:txBody>
      </p:sp>
    </p:spTree>
    <p:extLst>
      <p:ext uri="{BB962C8B-B14F-4D97-AF65-F5344CB8AC3E}">
        <p14:creationId xmlns:p14="http://schemas.microsoft.com/office/powerpoint/2010/main" val="410274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96C531-3196-676F-7C04-040FCEF567D9}"/>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4" name="Title 3">
            <a:extLst>
              <a:ext uri="{FF2B5EF4-FFF2-40B4-BE49-F238E27FC236}">
                <a16:creationId xmlns:a16="http://schemas.microsoft.com/office/drawing/2014/main" id="{BDAD05B6-A47B-6A1C-0A97-AD89E0CF1462}"/>
              </a:ext>
            </a:extLst>
          </p:cNvPr>
          <p:cNvSpPr>
            <a:spLocks noGrp="1"/>
          </p:cNvSpPr>
          <p:nvPr>
            <p:ph type="title"/>
          </p:nvPr>
        </p:nvSpPr>
        <p:spPr/>
        <p:txBody>
          <a:bodyPr anchor="ctr"/>
          <a:lstStyle/>
          <a:p>
            <a:r>
              <a:rPr lang="en-US" dirty="0"/>
              <a:t>Specifications</a:t>
            </a:r>
          </a:p>
        </p:txBody>
      </p:sp>
      <p:sp>
        <p:nvSpPr>
          <p:cNvPr id="5" name="Text Placeholder 4">
            <a:extLst>
              <a:ext uri="{FF2B5EF4-FFF2-40B4-BE49-F238E27FC236}">
                <a16:creationId xmlns:a16="http://schemas.microsoft.com/office/drawing/2014/main" id="{254A6A49-4D4F-69F5-B4C8-BA7587455F26}"/>
              </a:ext>
            </a:extLst>
          </p:cNvPr>
          <p:cNvSpPr>
            <a:spLocks noGrp="1"/>
          </p:cNvSpPr>
          <p:nvPr>
            <p:ph type="body" sz="quarter" idx="13"/>
          </p:nvPr>
        </p:nvSpPr>
        <p:spPr>
          <a:xfrm>
            <a:off x="609599" y="1447800"/>
            <a:ext cx="10972799" cy="1261120"/>
          </a:xfrm>
        </p:spPr>
        <p:txBody>
          <a:bodyPr>
            <a:normAutofit/>
          </a:bodyPr>
          <a:lstStyle/>
          <a:p>
            <a:pPr marL="0" indent="0">
              <a:buNone/>
            </a:pPr>
            <a:r>
              <a:rPr lang="en-US" sz="2000" dirty="0"/>
              <a:t>In this tutorial, we will design and optimize an optical system, beginning with an F/5 singlet lens made of SK16 glass, intended for use as a photographic objective. </a:t>
            </a:r>
          </a:p>
          <a:p>
            <a:pPr marL="0" indent="0">
              <a:buNone/>
            </a:pPr>
            <a:r>
              <a:rPr lang="en-US" sz="2000" dirty="0"/>
              <a:t>The final design solution shall meet the following specifications and constraints:</a:t>
            </a:r>
          </a:p>
          <a:p>
            <a:pPr marL="0" indent="0">
              <a:buNone/>
            </a:pPr>
            <a:endParaRPr lang="en-US" sz="2000" dirty="0"/>
          </a:p>
        </p:txBody>
      </p:sp>
      <p:graphicFrame>
        <p:nvGraphicFramePr>
          <p:cNvPr id="6" name="Table 5">
            <a:extLst>
              <a:ext uri="{FF2B5EF4-FFF2-40B4-BE49-F238E27FC236}">
                <a16:creationId xmlns:a16="http://schemas.microsoft.com/office/drawing/2014/main" id="{4A4170D2-54C1-5DFC-9DBE-BE4DADDDA052}"/>
              </a:ext>
            </a:extLst>
          </p:cNvPr>
          <p:cNvGraphicFramePr>
            <a:graphicFrameLocks noGrp="1"/>
          </p:cNvGraphicFramePr>
          <p:nvPr>
            <p:extLst>
              <p:ext uri="{D42A27DB-BD31-4B8C-83A1-F6EECF244321}">
                <p14:modId xmlns:p14="http://schemas.microsoft.com/office/powerpoint/2010/main" val="2929598905"/>
              </p:ext>
            </p:extLst>
          </p:nvPr>
        </p:nvGraphicFramePr>
        <p:xfrm>
          <a:off x="609599" y="3068960"/>
          <a:ext cx="8128000" cy="2580640"/>
        </p:xfrm>
        <a:graphic>
          <a:graphicData uri="http://schemas.openxmlformats.org/drawingml/2006/table">
            <a:tbl>
              <a:tblPr firstRow="1" bandRow="1">
                <a:tableStyleId>{0E3FDE45-AF77-4B5C-9715-49D594BDF05E}</a:tableStyleId>
              </a:tblPr>
              <a:tblGrid>
                <a:gridCol w="2531194">
                  <a:extLst>
                    <a:ext uri="{9D8B030D-6E8A-4147-A177-3AD203B41FA5}">
                      <a16:colId xmlns:a16="http://schemas.microsoft.com/office/drawing/2014/main" val="2166677773"/>
                    </a:ext>
                  </a:extLst>
                </a:gridCol>
                <a:gridCol w="5596806">
                  <a:extLst>
                    <a:ext uri="{9D8B030D-6E8A-4147-A177-3AD203B41FA5}">
                      <a16:colId xmlns:a16="http://schemas.microsoft.com/office/drawing/2014/main" val="1116384932"/>
                    </a:ext>
                  </a:extLst>
                </a:gridCol>
              </a:tblGrid>
              <a:tr h="370840">
                <a:tc>
                  <a:txBody>
                    <a:bodyPr/>
                    <a:lstStyle/>
                    <a:p>
                      <a:r>
                        <a:rPr lang="en-US" dirty="0"/>
                        <a:t>Specification</a:t>
                      </a:r>
                    </a:p>
                  </a:txBody>
                  <a:tcPr/>
                </a:tc>
                <a:tc>
                  <a:txBody>
                    <a:bodyPr/>
                    <a:lstStyle/>
                    <a:p>
                      <a:r>
                        <a:rPr lang="en-US" dirty="0"/>
                        <a:t>Constraint</a:t>
                      </a:r>
                    </a:p>
                  </a:txBody>
                  <a:tcPr/>
                </a:tc>
                <a:extLst>
                  <a:ext uri="{0D108BD9-81ED-4DB2-BD59-A6C34878D82A}">
                    <a16:rowId xmlns:a16="http://schemas.microsoft.com/office/drawing/2014/main" val="3795418027"/>
                  </a:ext>
                </a:extLst>
              </a:tr>
              <a:tr h="370840">
                <a:tc>
                  <a:txBody>
                    <a:bodyPr/>
                    <a:lstStyle/>
                    <a:p>
                      <a:r>
                        <a:rPr lang="en-US" dirty="0"/>
                        <a:t>Focal length</a:t>
                      </a:r>
                    </a:p>
                  </a:txBody>
                  <a:tcPr/>
                </a:tc>
                <a:tc>
                  <a:txBody>
                    <a:bodyPr/>
                    <a:lstStyle/>
                    <a:p>
                      <a:r>
                        <a:rPr lang="en-US" dirty="0"/>
                        <a:t>50 mm</a:t>
                      </a:r>
                    </a:p>
                  </a:txBody>
                  <a:tcPr/>
                </a:tc>
                <a:extLst>
                  <a:ext uri="{0D108BD9-81ED-4DB2-BD59-A6C34878D82A}">
                    <a16:rowId xmlns:a16="http://schemas.microsoft.com/office/drawing/2014/main" val="2081027087"/>
                  </a:ext>
                </a:extLst>
              </a:tr>
              <a:tr h="370840">
                <a:tc>
                  <a:txBody>
                    <a:bodyPr/>
                    <a:lstStyle/>
                    <a:p>
                      <a:r>
                        <a:rPr lang="en-US" dirty="0"/>
                        <a:t>Entrance Pupil Aperture</a:t>
                      </a:r>
                    </a:p>
                  </a:txBody>
                  <a:tcPr/>
                </a:tc>
                <a:tc>
                  <a:txBody>
                    <a:bodyPr/>
                    <a:lstStyle/>
                    <a:p>
                      <a:r>
                        <a:rPr lang="en-US" dirty="0"/>
                        <a:t>10 mm</a:t>
                      </a:r>
                    </a:p>
                  </a:txBody>
                  <a:tcPr/>
                </a:tc>
                <a:extLst>
                  <a:ext uri="{0D108BD9-81ED-4DB2-BD59-A6C34878D82A}">
                    <a16:rowId xmlns:a16="http://schemas.microsoft.com/office/drawing/2014/main" val="4249942010"/>
                  </a:ext>
                </a:extLst>
              </a:tr>
              <a:tr h="370840">
                <a:tc>
                  <a:txBody>
                    <a:bodyPr/>
                    <a:lstStyle/>
                    <a:p>
                      <a:r>
                        <a:rPr lang="en-US" dirty="0"/>
                        <a:t>AFOV</a:t>
                      </a:r>
                    </a:p>
                  </a:txBody>
                  <a:tcPr/>
                </a:tc>
                <a:tc>
                  <a:txBody>
                    <a:bodyPr/>
                    <a:lstStyle/>
                    <a:p>
                      <a:r>
                        <a:rPr lang="en-US" dirty="0"/>
                        <a:t>20 degrees</a:t>
                      </a:r>
                    </a:p>
                  </a:txBody>
                  <a:tcPr/>
                </a:tc>
                <a:extLst>
                  <a:ext uri="{0D108BD9-81ED-4DB2-BD59-A6C34878D82A}">
                    <a16:rowId xmlns:a16="http://schemas.microsoft.com/office/drawing/2014/main" val="1527921721"/>
                  </a:ext>
                </a:extLst>
              </a:tr>
              <a:tr h="255632">
                <a:tc>
                  <a:txBody>
                    <a:bodyPr/>
                    <a:lstStyle/>
                    <a:p>
                      <a:r>
                        <a:rPr lang="en-US" dirty="0"/>
                        <a:t>Wavelength</a:t>
                      </a:r>
                    </a:p>
                  </a:txBody>
                  <a:tcPr/>
                </a:tc>
                <a:tc>
                  <a:txBody>
                    <a:bodyPr/>
                    <a:lstStyle/>
                    <a:p>
                      <a:r>
                        <a:rPr lang="en-US" dirty="0"/>
                        <a:t>F, d, C preset</a:t>
                      </a:r>
                    </a:p>
                  </a:txBody>
                  <a:tcPr/>
                </a:tc>
                <a:extLst>
                  <a:ext uri="{0D108BD9-81ED-4DB2-BD59-A6C34878D82A}">
                    <a16:rowId xmlns:a16="http://schemas.microsoft.com/office/drawing/2014/main" val="3165437805"/>
                  </a:ext>
                </a:extLst>
              </a:tr>
              <a:tr h="255632">
                <a:tc>
                  <a:txBody>
                    <a:bodyPr/>
                    <a:lstStyle/>
                    <a:p>
                      <a:r>
                        <a:rPr lang="en-US" dirty="0"/>
                        <a:t>Object location</a:t>
                      </a:r>
                    </a:p>
                  </a:txBody>
                  <a:tcPr/>
                </a:tc>
                <a:tc>
                  <a:txBody>
                    <a:bodyPr/>
                    <a:lstStyle/>
                    <a:p>
                      <a:r>
                        <a:rPr lang="en-US" dirty="0"/>
                        <a:t>At infinity</a:t>
                      </a:r>
                    </a:p>
                  </a:txBody>
                  <a:tcPr/>
                </a:tc>
                <a:extLst>
                  <a:ext uri="{0D108BD9-81ED-4DB2-BD59-A6C34878D82A}">
                    <a16:rowId xmlns:a16="http://schemas.microsoft.com/office/drawing/2014/main" val="323798020"/>
                  </a:ext>
                </a:extLst>
              </a:tr>
              <a:tr h="255632">
                <a:tc>
                  <a:txBody>
                    <a:bodyPr/>
                    <a:lstStyle/>
                    <a:p>
                      <a:r>
                        <a:rPr lang="en-US" dirty="0"/>
                        <a:t>Optimization criteria</a:t>
                      </a:r>
                    </a:p>
                  </a:txBody>
                  <a:tcPr/>
                </a:tc>
                <a:tc>
                  <a:txBody>
                    <a:bodyPr/>
                    <a:lstStyle/>
                    <a:p>
                      <a:r>
                        <a:rPr lang="en-US" dirty="0"/>
                        <a:t>RMS Spot Size averaged over AFOV</a:t>
                      </a:r>
                    </a:p>
                  </a:txBody>
                  <a:tcPr/>
                </a:tc>
                <a:extLst>
                  <a:ext uri="{0D108BD9-81ED-4DB2-BD59-A6C34878D82A}">
                    <a16:rowId xmlns:a16="http://schemas.microsoft.com/office/drawing/2014/main" val="2806475331"/>
                  </a:ext>
                </a:extLst>
              </a:tr>
            </a:tbl>
          </a:graphicData>
        </a:graphic>
      </p:graphicFrame>
    </p:spTree>
    <p:extLst>
      <p:ext uri="{BB962C8B-B14F-4D97-AF65-F5344CB8AC3E}">
        <p14:creationId xmlns:p14="http://schemas.microsoft.com/office/powerpoint/2010/main" val="412602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C3A17A-E84C-3F94-53C9-E7943FF5583F}"/>
              </a:ext>
            </a:extLst>
          </p:cNvPr>
          <p:cNvPicPr>
            <a:picLocks noChangeAspect="1"/>
          </p:cNvPicPr>
          <p:nvPr/>
        </p:nvPicPr>
        <p:blipFill>
          <a:blip r:embed="rId3"/>
          <a:stretch>
            <a:fillRect/>
          </a:stretch>
        </p:blipFill>
        <p:spPr>
          <a:xfrm>
            <a:off x="4223792" y="1565320"/>
            <a:ext cx="6758599" cy="3924746"/>
          </a:xfrm>
          <a:prstGeom prst="rect">
            <a:avLst/>
          </a:prstGeom>
        </p:spPr>
      </p:pic>
      <p:grpSp>
        <p:nvGrpSpPr>
          <p:cNvPr id="35" name="Group 34">
            <a:extLst>
              <a:ext uri="{FF2B5EF4-FFF2-40B4-BE49-F238E27FC236}">
                <a16:creationId xmlns:a16="http://schemas.microsoft.com/office/drawing/2014/main" id="{E293EF90-FE79-0896-5E30-0BC2EB48EE04}"/>
              </a:ext>
            </a:extLst>
          </p:cNvPr>
          <p:cNvGrpSpPr/>
          <p:nvPr/>
        </p:nvGrpSpPr>
        <p:grpSpPr>
          <a:xfrm>
            <a:off x="0" y="1844824"/>
            <a:ext cx="3899756" cy="642808"/>
            <a:chOff x="0" y="1772816"/>
            <a:chExt cx="3899756" cy="642808"/>
          </a:xfrm>
        </p:grpSpPr>
        <p:sp>
          <p:nvSpPr>
            <p:cNvPr id="28" name="Parallelogram 27">
              <a:extLst>
                <a:ext uri="{FF2B5EF4-FFF2-40B4-BE49-F238E27FC236}">
                  <a16:creationId xmlns:a16="http://schemas.microsoft.com/office/drawing/2014/main" id="{1BAEC1AD-FDD2-E7C6-21EC-2FB55B8BE08A}"/>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2B316527-6305-4C2B-BE5D-1B29E257EA7C}"/>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Slide Number Placeholder 1">
            <a:extLst>
              <a:ext uri="{FF2B5EF4-FFF2-40B4-BE49-F238E27FC236}">
                <a16:creationId xmlns:a16="http://schemas.microsoft.com/office/drawing/2014/main" id="{3EDF760E-2966-1CC6-A32B-145A875F60EC}"/>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7B004CE7-B443-5147-861D-E9F1D7A71EA4}"/>
              </a:ext>
            </a:extLst>
          </p:cNvPr>
          <p:cNvSpPr>
            <a:spLocks noGrp="1"/>
          </p:cNvSpPr>
          <p:nvPr>
            <p:ph type="title"/>
          </p:nvPr>
        </p:nvSpPr>
        <p:spPr/>
        <p:txBody>
          <a:bodyPr anchor="ctr"/>
          <a:lstStyle/>
          <a:p>
            <a:r>
              <a:rPr lang="en-US" dirty="0"/>
              <a:t>Triplet lens design tutorial</a:t>
            </a:r>
          </a:p>
        </p:txBody>
      </p:sp>
      <p:sp>
        <p:nvSpPr>
          <p:cNvPr id="5" name="Text Placeholder 3">
            <a:extLst>
              <a:ext uri="{FF2B5EF4-FFF2-40B4-BE49-F238E27FC236}">
                <a16:creationId xmlns:a16="http://schemas.microsoft.com/office/drawing/2014/main" id="{A0BF9260-7B20-19A6-E20B-594BAC5A04FF}"/>
              </a:ext>
            </a:extLst>
          </p:cNvPr>
          <p:cNvSpPr txBox="1">
            <a:spLocks/>
          </p:cNvSpPr>
          <p:nvPr/>
        </p:nvSpPr>
        <p:spPr>
          <a:xfrm>
            <a:off x="518797" y="2636912"/>
            <a:ext cx="3110135" cy="2304256"/>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lphaLcPeriod"/>
            </a:pPr>
            <a:r>
              <a:rPr lang="en-US" sz="1600" dirty="0"/>
              <a:t>Aperture: 10 mm Entrance Pupil Diameter</a:t>
            </a:r>
          </a:p>
          <a:p>
            <a:pPr marL="342900" indent="-342900">
              <a:buFont typeface="+mj-lt"/>
              <a:buAutoNum type="alphaLcPeriod"/>
            </a:pPr>
            <a:r>
              <a:rPr lang="en-US" sz="1600" dirty="0"/>
              <a:t>Create a 20° half field of view. Choose three points </a:t>
            </a:r>
            <a:r>
              <a:rPr lang="en-US" sz="1600" i="1" dirty="0"/>
              <a:t>e.g.</a:t>
            </a:r>
            <a:r>
              <a:rPr lang="en-US" sz="1600" dirty="0"/>
              <a:t> 0°, 14°, and 20°</a:t>
            </a:r>
          </a:p>
          <a:p>
            <a:pPr marL="342900" indent="-342900">
              <a:buFont typeface="+mj-lt"/>
              <a:buAutoNum type="alphaLcPeriod"/>
            </a:pPr>
            <a:r>
              <a:rPr lang="en-US" sz="1600" dirty="0"/>
              <a:t>Select the F,d,C preset for the wavelengths</a:t>
            </a:r>
          </a:p>
        </p:txBody>
      </p:sp>
      <p:sp>
        <p:nvSpPr>
          <p:cNvPr id="9" name="Oval 8">
            <a:extLst>
              <a:ext uri="{FF2B5EF4-FFF2-40B4-BE49-F238E27FC236}">
                <a16:creationId xmlns:a16="http://schemas.microsoft.com/office/drawing/2014/main" id="{5E623ECF-1E76-7BB6-A4D2-A7F5BFEC2759}"/>
              </a:ext>
            </a:extLst>
          </p:cNvPr>
          <p:cNvSpPr/>
          <p:nvPr/>
        </p:nvSpPr>
        <p:spPr>
          <a:xfrm>
            <a:off x="3935760" y="2564904"/>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a:t>
            </a:r>
          </a:p>
        </p:txBody>
      </p:sp>
      <p:sp>
        <p:nvSpPr>
          <p:cNvPr id="10" name="Oval 9">
            <a:extLst>
              <a:ext uri="{FF2B5EF4-FFF2-40B4-BE49-F238E27FC236}">
                <a16:creationId xmlns:a16="http://schemas.microsoft.com/office/drawing/2014/main" id="{5F05C6CB-1B29-F9A2-33C1-78CB321D4494}"/>
              </a:ext>
            </a:extLst>
          </p:cNvPr>
          <p:cNvSpPr/>
          <p:nvPr/>
        </p:nvSpPr>
        <p:spPr>
          <a:xfrm>
            <a:off x="6600056" y="3140968"/>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a:t>
            </a:r>
          </a:p>
        </p:txBody>
      </p:sp>
      <p:sp>
        <p:nvSpPr>
          <p:cNvPr id="11" name="Oval 10">
            <a:extLst>
              <a:ext uri="{FF2B5EF4-FFF2-40B4-BE49-F238E27FC236}">
                <a16:creationId xmlns:a16="http://schemas.microsoft.com/office/drawing/2014/main" id="{0953BEC2-A934-0DBE-E002-8E97ED8DD8C1}"/>
              </a:ext>
            </a:extLst>
          </p:cNvPr>
          <p:cNvSpPr/>
          <p:nvPr/>
        </p:nvSpPr>
        <p:spPr>
          <a:xfrm>
            <a:off x="5015880" y="4869160"/>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a:t>
            </a:r>
          </a:p>
        </p:txBody>
      </p:sp>
      <p:cxnSp>
        <p:nvCxnSpPr>
          <p:cNvPr id="13" name="Straight Arrow Connector 12">
            <a:extLst>
              <a:ext uri="{FF2B5EF4-FFF2-40B4-BE49-F238E27FC236}">
                <a16:creationId xmlns:a16="http://schemas.microsoft.com/office/drawing/2014/main" id="{426C2A2B-0A50-A8B5-4CF1-15337A9C62F7}"/>
              </a:ext>
            </a:extLst>
          </p:cNvPr>
          <p:cNvCxnSpPr>
            <a:stCxn id="9" idx="6"/>
          </p:cNvCxnSpPr>
          <p:nvPr/>
        </p:nvCxnSpPr>
        <p:spPr>
          <a:xfrm>
            <a:off x="4223792" y="2708920"/>
            <a:ext cx="14240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B03386-D429-AF10-A51D-48976BC3C8BF}"/>
              </a:ext>
            </a:extLst>
          </p:cNvPr>
          <p:cNvCxnSpPr>
            <a:cxnSpLocks/>
            <a:stCxn id="10" idx="0"/>
          </p:cNvCxnSpPr>
          <p:nvPr/>
        </p:nvCxnSpPr>
        <p:spPr>
          <a:xfrm flipV="1">
            <a:off x="6744072" y="2996952"/>
            <a:ext cx="0" cy="144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F7FD6A-A6D8-BDD6-28E8-6FACFC0D3A62}"/>
              </a:ext>
            </a:extLst>
          </p:cNvPr>
          <p:cNvCxnSpPr>
            <a:cxnSpLocks/>
            <a:stCxn id="11" idx="6"/>
          </p:cNvCxnSpPr>
          <p:nvPr/>
        </p:nvCxnSpPr>
        <p:spPr>
          <a:xfrm>
            <a:off x="5303912" y="5013176"/>
            <a:ext cx="14401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DE7E007-172B-B17B-CC31-C64EECC37AEA}"/>
              </a:ext>
            </a:extLst>
          </p:cNvPr>
          <p:cNvSpPr/>
          <p:nvPr/>
        </p:nvSpPr>
        <p:spPr>
          <a:xfrm>
            <a:off x="6168166" y="1682840"/>
            <a:ext cx="252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a:extLst>
              <a:ext uri="{FF2B5EF4-FFF2-40B4-BE49-F238E27FC236}">
                <a16:creationId xmlns:a16="http://schemas.microsoft.com/office/drawing/2014/main" id="{F2030C3E-F7B5-A941-2C99-7BABDB8B64CD}"/>
              </a:ext>
            </a:extLst>
          </p:cNvPr>
          <p:cNvCxnSpPr>
            <a:cxnSpLocks/>
          </p:cNvCxnSpPr>
          <p:nvPr/>
        </p:nvCxnSpPr>
        <p:spPr>
          <a:xfrm>
            <a:off x="6294166" y="1447800"/>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06D094E-A8A5-FF96-A77F-10E38E2FF6CD}"/>
              </a:ext>
            </a:extLst>
          </p:cNvPr>
          <p:cNvSpPr txBox="1"/>
          <p:nvPr/>
        </p:nvSpPr>
        <p:spPr>
          <a:xfrm>
            <a:off x="308171" y="1981562"/>
            <a:ext cx="3219058" cy="369332"/>
          </a:xfrm>
          <a:prstGeom prst="rect">
            <a:avLst/>
          </a:prstGeom>
          <a:noFill/>
        </p:spPr>
        <p:txBody>
          <a:bodyPr wrap="square">
            <a:spAutoFit/>
          </a:bodyPr>
          <a:lstStyle/>
          <a:p>
            <a:pPr marL="0" indent="0">
              <a:buNone/>
            </a:pPr>
            <a:r>
              <a:rPr lang="en-US" sz="1800" b="1" dirty="0"/>
              <a:t>Step 1: </a:t>
            </a:r>
            <a:r>
              <a:rPr lang="en-US" sz="1800" dirty="0"/>
              <a:t>initial system parameters</a:t>
            </a:r>
          </a:p>
        </p:txBody>
      </p:sp>
      <p:pic>
        <p:nvPicPr>
          <p:cNvPr id="40" name="Picture 39" descr="A diagram of a setup&#10;&#10;Description automatically generated">
            <a:extLst>
              <a:ext uri="{FF2B5EF4-FFF2-40B4-BE49-F238E27FC236}">
                <a16:creationId xmlns:a16="http://schemas.microsoft.com/office/drawing/2014/main" id="{FE9C4279-0080-F3E5-E8D5-FAEBA77CF71E}"/>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1" b="13775"/>
          <a:stretch/>
        </p:blipFill>
        <p:spPr>
          <a:xfrm>
            <a:off x="10988660" y="148581"/>
            <a:ext cx="1047783" cy="1004125"/>
          </a:xfrm>
          <a:prstGeom prst="rect">
            <a:avLst/>
          </a:prstGeom>
        </p:spPr>
      </p:pic>
    </p:spTree>
    <p:extLst>
      <p:ext uri="{BB962C8B-B14F-4D97-AF65-F5344CB8AC3E}">
        <p14:creationId xmlns:p14="http://schemas.microsoft.com/office/powerpoint/2010/main" val="3801714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AA72D-901B-DD6B-6153-464F89DF3DDF}"/>
              </a:ext>
            </a:extLst>
          </p:cNvPr>
          <p:cNvPicPr>
            <a:picLocks noChangeAspect="1"/>
          </p:cNvPicPr>
          <p:nvPr/>
        </p:nvPicPr>
        <p:blipFill>
          <a:blip r:embed="rId3"/>
          <a:stretch>
            <a:fillRect/>
          </a:stretch>
        </p:blipFill>
        <p:spPr>
          <a:xfrm>
            <a:off x="4220264" y="1556792"/>
            <a:ext cx="6762125" cy="3921222"/>
          </a:xfrm>
          <a:prstGeom prst="rect">
            <a:avLst/>
          </a:prstGeom>
        </p:spPr>
      </p:pic>
      <p:sp>
        <p:nvSpPr>
          <p:cNvPr id="4" name="Text Placeholder 3">
            <a:extLst>
              <a:ext uri="{FF2B5EF4-FFF2-40B4-BE49-F238E27FC236}">
                <a16:creationId xmlns:a16="http://schemas.microsoft.com/office/drawing/2014/main" id="{F8724ED3-D606-49A0-DCA0-279243F550C8}"/>
              </a:ext>
            </a:extLst>
          </p:cNvPr>
          <p:cNvSpPr txBox="1">
            <a:spLocks/>
          </p:cNvSpPr>
          <p:nvPr/>
        </p:nvSpPr>
        <p:spPr>
          <a:xfrm>
            <a:off x="516193" y="4482698"/>
            <a:ext cx="3380959" cy="1152128"/>
          </a:xfrm>
          <a:prstGeom prst="rect">
            <a:avLst/>
          </a:prstGeom>
          <a:ln>
            <a:solidFill>
              <a:schemeClr val="accent1"/>
            </a:solidFill>
          </a:ln>
        </p:spPr>
        <p:txBody>
          <a:bodyPr anchor="ct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   Further thinking:</a:t>
            </a:r>
          </a:p>
          <a:p>
            <a:pPr marL="0" indent="0">
              <a:buFont typeface="Arial" panose="020B0604020202020204" pitchFamily="34" charset="0"/>
              <a:buNone/>
            </a:pPr>
            <a:r>
              <a:rPr lang="en-US" sz="1600" dirty="0"/>
              <a:t>1. What kind of material is SK16?</a:t>
            </a:r>
          </a:p>
          <a:p>
            <a:pPr marL="0" indent="0">
              <a:buFont typeface="Arial" panose="020B0604020202020204" pitchFamily="34" charset="0"/>
              <a:buNone/>
            </a:pPr>
            <a:r>
              <a:rPr lang="en-US" sz="1600" dirty="0"/>
              <a:t>2. What is a Plano-Convex (PCX) Lens?</a:t>
            </a:r>
          </a:p>
        </p:txBody>
      </p:sp>
      <p:grpSp>
        <p:nvGrpSpPr>
          <p:cNvPr id="17" name="Group 16">
            <a:extLst>
              <a:ext uri="{FF2B5EF4-FFF2-40B4-BE49-F238E27FC236}">
                <a16:creationId xmlns:a16="http://schemas.microsoft.com/office/drawing/2014/main" id="{29332A72-C028-E5D0-CBCD-E8F50A383D12}"/>
              </a:ext>
            </a:extLst>
          </p:cNvPr>
          <p:cNvGrpSpPr/>
          <p:nvPr/>
        </p:nvGrpSpPr>
        <p:grpSpPr>
          <a:xfrm>
            <a:off x="0" y="1772816"/>
            <a:ext cx="3899756" cy="642808"/>
            <a:chOff x="0" y="1772816"/>
            <a:chExt cx="3899756" cy="642808"/>
          </a:xfrm>
        </p:grpSpPr>
        <p:sp>
          <p:nvSpPr>
            <p:cNvPr id="18" name="Parallelogram 17">
              <a:extLst>
                <a:ext uri="{FF2B5EF4-FFF2-40B4-BE49-F238E27FC236}">
                  <a16:creationId xmlns:a16="http://schemas.microsoft.com/office/drawing/2014/main" id="{ED72BA80-8D82-2488-E29F-D2AEB6BE1F11}"/>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0FC90E9-1BC1-BB90-D0A7-207098EA2BC9}"/>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Slide Number Placeholder 1">
            <a:extLst>
              <a:ext uri="{FF2B5EF4-FFF2-40B4-BE49-F238E27FC236}">
                <a16:creationId xmlns:a16="http://schemas.microsoft.com/office/drawing/2014/main" id="{CAF0A971-C1C3-C6DE-8B79-5F9B0E28058F}"/>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0" name="TextBox 29">
            <a:extLst>
              <a:ext uri="{FF2B5EF4-FFF2-40B4-BE49-F238E27FC236}">
                <a16:creationId xmlns:a16="http://schemas.microsoft.com/office/drawing/2014/main" id="{DA5EF450-3F2A-BFE3-89ED-17ACA5787D2A}"/>
              </a:ext>
            </a:extLst>
          </p:cNvPr>
          <p:cNvSpPr txBox="1"/>
          <p:nvPr/>
        </p:nvSpPr>
        <p:spPr>
          <a:xfrm>
            <a:off x="308171" y="1909554"/>
            <a:ext cx="3219058" cy="369332"/>
          </a:xfrm>
          <a:prstGeom prst="rect">
            <a:avLst/>
          </a:prstGeom>
          <a:noFill/>
        </p:spPr>
        <p:txBody>
          <a:bodyPr wrap="square">
            <a:spAutoFit/>
          </a:bodyPr>
          <a:lstStyle/>
          <a:p>
            <a:pPr marL="0" indent="0">
              <a:buNone/>
            </a:pPr>
            <a:r>
              <a:rPr lang="en-US" sz="1800" b="1" dirty="0"/>
              <a:t>Step 2: </a:t>
            </a:r>
            <a:r>
              <a:rPr lang="en-US" dirty="0"/>
              <a:t>L</a:t>
            </a:r>
            <a:r>
              <a:rPr lang="en-US" sz="1800" dirty="0"/>
              <a:t>ens Data</a:t>
            </a:r>
          </a:p>
        </p:txBody>
      </p:sp>
      <p:sp>
        <p:nvSpPr>
          <p:cNvPr id="3" name="Title 2">
            <a:extLst>
              <a:ext uri="{FF2B5EF4-FFF2-40B4-BE49-F238E27FC236}">
                <a16:creationId xmlns:a16="http://schemas.microsoft.com/office/drawing/2014/main" id="{CE152D18-4EBC-4D4F-5DDE-79B9A4CAF8BB}"/>
              </a:ext>
            </a:extLst>
          </p:cNvPr>
          <p:cNvSpPr>
            <a:spLocks noGrp="1"/>
          </p:cNvSpPr>
          <p:nvPr>
            <p:ph type="title"/>
          </p:nvPr>
        </p:nvSpPr>
        <p:spPr/>
        <p:txBody>
          <a:bodyPr anchor="ctr"/>
          <a:lstStyle/>
          <a:p>
            <a:r>
              <a:rPr lang="en-US" dirty="0"/>
              <a:t>Triplet lens design tutorial</a:t>
            </a:r>
          </a:p>
        </p:txBody>
      </p:sp>
      <p:cxnSp>
        <p:nvCxnSpPr>
          <p:cNvPr id="11" name="Straight Arrow Connector 10">
            <a:extLst>
              <a:ext uri="{FF2B5EF4-FFF2-40B4-BE49-F238E27FC236}">
                <a16:creationId xmlns:a16="http://schemas.microsoft.com/office/drawing/2014/main" id="{E90536AD-FFF6-FBE1-7BD9-A593B0290657}"/>
              </a:ext>
            </a:extLst>
          </p:cNvPr>
          <p:cNvCxnSpPr>
            <a:cxnSpLocks/>
          </p:cNvCxnSpPr>
          <p:nvPr/>
        </p:nvCxnSpPr>
        <p:spPr>
          <a:xfrm>
            <a:off x="5681077" y="1447800"/>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9630AB5-8E5E-A2B9-D5BD-5AC19321A12C}"/>
              </a:ext>
            </a:extLst>
          </p:cNvPr>
          <p:cNvSpPr/>
          <p:nvPr/>
        </p:nvSpPr>
        <p:spPr>
          <a:xfrm>
            <a:off x="5591077" y="1682840"/>
            <a:ext cx="180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E6196B-8EC1-50BE-1581-021EE9BA181A}"/>
              </a:ext>
            </a:extLst>
          </p:cNvPr>
          <p:cNvSpPr/>
          <p:nvPr/>
        </p:nvSpPr>
        <p:spPr>
          <a:xfrm>
            <a:off x="6491156" y="1682840"/>
            <a:ext cx="360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A9325C50-7BFA-77D0-ED7C-B7BC5C90E55E}"/>
              </a:ext>
            </a:extLst>
          </p:cNvPr>
          <p:cNvCxnSpPr>
            <a:cxnSpLocks/>
          </p:cNvCxnSpPr>
          <p:nvPr/>
        </p:nvCxnSpPr>
        <p:spPr>
          <a:xfrm>
            <a:off x="6672064" y="1447800"/>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E4E894D0-0277-0B9D-1C84-F47F49FD0ED9}"/>
              </a:ext>
            </a:extLst>
          </p:cNvPr>
          <p:cNvSpPr txBox="1">
            <a:spLocks/>
          </p:cNvSpPr>
          <p:nvPr/>
        </p:nvSpPr>
        <p:spPr>
          <a:xfrm>
            <a:off x="518797" y="2636912"/>
            <a:ext cx="3380959" cy="1152128"/>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To optimize a system, we need a starting point.</a:t>
            </a:r>
          </a:p>
          <a:p>
            <a:pPr marL="0" indent="0">
              <a:buFont typeface="Arial" panose="020B0604020202020204" pitchFamily="34" charset="0"/>
              <a:buNone/>
            </a:pPr>
            <a:r>
              <a:rPr lang="en-US" sz="1600" dirty="0"/>
              <a:t>Let’s begin with a </a:t>
            </a:r>
            <a:r>
              <a:rPr lang="en-US" sz="1600" b="1" dirty="0"/>
              <a:t>3 mm </a:t>
            </a:r>
            <a:r>
              <a:rPr lang="en-US" sz="1600" dirty="0"/>
              <a:t>thick single lens, made from </a:t>
            </a:r>
            <a:r>
              <a:rPr lang="en-US" sz="1600" b="1" dirty="0"/>
              <a:t>SK16</a:t>
            </a:r>
            <a:r>
              <a:rPr lang="en-US" sz="1600" dirty="0"/>
              <a:t> with an </a:t>
            </a:r>
            <a:r>
              <a:rPr lang="en-US" sz="1600" b="1" dirty="0"/>
              <a:t>f/# = 5</a:t>
            </a:r>
            <a:r>
              <a:rPr lang="en-US" sz="1600" dirty="0"/>
              <a:t>.</a:t>
            </a:r>
          </a:p>
        </p:txBody>
      </p:sp>
      <p:sp>
        <p:nvSpPr>
          <p:cNvPr id="21" name="TextBox 20">
            <a:extLst>
              <a:ext uri="{FF2B5EF4-FFF2-40B4-BE49-F238E27FC236}">
                <a16:creationId xmlns:a16="http://schemas.microsoft.com/office/drawing/2014/main" id="{87966394-CACD-6418-BAC7-54EB77E73358}"/>
              </a:ext>
            </a:extLst>
          </p:cNvPr>
          <p:cNvSpPr txBox="1"/>
          <p:nvPr/>
        </p:nvSpPr>
        <p:spPr>
          <a:xfrm>
            <a:off x="9552384" y="2564904"/>
            <a:ext cx="1296144" cy="523220"/>
          </a:xfrm>
          <a:prstGeom prst="rect">
            <a:avLst/>
          </a:prstGeom>
          <a:solidFill>
            <a:schemeClr val="bg1"/>
          </a:solidFill>
          <a:ln>
            <a:solidFill>
              <a:schemeClr val="accent1"/>
            </a:solidFill>
          </a:ln>
        </p:spPr>
        <p:txBody>
          <a:bodyPr wrap="square" rtlCol="0" anchor="ctr">
            <a:spAutoFit/>
          </a:bodyPr>
          <a:lstStyle/>
          <a:p>
            <a:pPr algn="ctr"/>
            <a:r>
              <a:rPr lang="en-US" sz="1400" dirty="0"/>
              <a:t>Geometry and materials data</a:t>
            </a:r>
          </a:p>
        </p:txBody>
      </p:sp>
      <p:cxnSp>
        <p:nvCxnSpPr>
          <p:cNvPr id="23" name="Straight Arrow Connector 22">
            <a:extLst>
              <a:ext uri="{FF2B5EF4-FFF2-40B4-BE49-F238E27FC236}">
                <a16:creationId xmlns:a16="http://schemas.microsoft.com/office/drawing/2014/main" id="{6FB34C9C-4569-C592-45DC-2F2832026080}"/>
              </a:ext>
            </a:extLst>
          </p:cNvPr>
          <p:cNvCxnSpPr>
            <a:cxnSpLocks/>
          </p:cNvCxnSpPr>
          <p:nvPr/>
        </p:nvCxnSpPr>
        <p:spPr>
          <a:xfrm flipH="1">
            <a:off x="10848528" y="2826514"/>
            <a:ext cx="360040" cy="2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98DFCEC-571E-6E36-1E33-F0BF3D7E4521}"/>
              </a:ext>
            </a:extLst>
          </p:cNvPr>
          <p:cNvSpPr txBox="1"/>
          <p:nvPr/>
        </p:nvSpPr>
        <p:spPr>
          <a:xfrm>
            <a:off x="9552384" y="4221088"/>
            <a:ext cx="1296144" cy="523220"/>
          </a:xfrm>
          <a:prstGeom prst="rect">
            <a:avLst/>
          </a:prstGeom>
          <a:solidFill>
            <a:schemeClr val="bg1"/>
          </a:solidFill>
          <a:ln>
            <a:solidFill>
              <a:schemeClr val="accent1"/>
            </a:solidFill>
          </a:ln>
        </p:spPr>
        <p:txBody>
          <a:bodyPr wrap="square" rtlCol="0" anchor="ctr">
            <a:spAutoFit/>
          </a:bodyPr>
          <a:lstStyle/>
          <a:p>
            <a:pPr algn="ctr"/>
            <a:r>
              <a:rPr lang="en-US" sz="1400" dirty="0"/>
              <a:t>Visualize system</a:t>
            </a:r>
          </a:p>
        </p:txBody>
      </p:sp>
      <p:cxnSp>
        <p:nvCxnSpPr>
          <p:cNvPr id="27" name="Straight Arrow Connector 26">
            <a:extLst>
              <a:ext uri="{FF2B5EF4-FFF2-40B4-BE49-F238E27FC236}">
                <a16:creationId xmlns:a16="http://schemas.microsoft.com/office/drawing/2014/main" id="{6C619D95-B472-D341-D5B1-CABF3FFC2EDF}"/>
              </a:ext>
            </a:extLst>
          </p:cNvPr>
          <p:cNvCxnSpPr>
            <a:cxnSpLocks/>
          </p:cNvCxnSpPr>
          <p:nvPr/>
        </p:nvCxnSpPr>
        <p:spPr>
          <a:xfrm flipH="1">
            <a:off x="10848528" y="4482698"/>
            <a:ext cx="360040" cy="2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Parallelogram 4">
            <a:extLst>
              <a:ext uri="{FF2B5EF4-FFF2-40B4-BE49-F238E27FC236}">
                <a16:creationId xmlns:a16="http://schemas.microsoft.com/office/drawing/2014/main" id="{330502A9-734B-7C27-20CD-C3800EA76966}"/>
              </a:ext>
            </a:extLst>
          </p:cNvPr>
          <p:cNvSpPr/>
          <p:nvPr/>
        </p:nvSpPr>
        <p:spPr>
          <a:xfrm>
            <a:off x="171691" y="4244715"/>
            <a:ext cx="689004" cy="475966"/>
          </a:xfrm>
          <a:prstGeom prst="parallelogram">
            <a:avLst>
              <a:gd name="adj" fmla="val 4201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p>
        </p:txBody>
      </p:sp>
      <p:pic>
        <p:nvPicPr>
          <p:cNvPr id="6" name="Picture 5" descr="A diagram of a setup&#10;&#10;Description automatically generated">
            <a:extLst>
              <a:ext uri="{FF2B5EF4-FFF2-40B4-BE49-F238E27FC236}">
                <a16:creationId xmlns:a16="http://schemas.microsoft.com/office/drawing/2014/main" id="{13DCAD48-C5A1-59D3-0D84-B702514EAD9E}"/>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1" b="13775"/>
          <a:stretch/>
        </p:blipFill>
        <p:spPr>
          <a:xfrm>
            <a:off x="10988660" y="148581"/>
            <a:ext cx="1047783" cy="1004125"/>
          </a:xfrm>
          <a:prstGeom prst="rect">
            <a:avLst/>
          </a:prstGeom>
        </p:spPr>
      </p:pic>
    </p:spTree>
    <p:extLst>
      <p:ext uri="{BB962C8B-B14F-4D97-AF65-F5344CB8AC3E}">
        <p14:creationId xmlns:p14="http://schemas.microsoft.com/office/powerpoint/2010/main" val="418655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5A6D40-81CA-53D8-F7A1-49C37FAAC90E}"/>
              </a:ext>
            </a:extLst>
          </p:cNvPr>
          <p:cNvPicPr>
            <a:picLocks noChangeAspect="1"/>
          </p:cNvPicPr>
          <p:nvPr/>
        </p:nvPicPr>
        <p:blipFill rotWithShape="1">
          <a:blip r:embed="rId3"/>
          <a:srcRect b="15350"/>
          <a:stretch/>
        </p:blipFill>
        <p:spPr>
          <a:xfrm>
            <a:off x="4297316" y="1627453"/>
            <a:ext cx="6616499" cy="3660546"/>
          </a:xfrm>
          <a:prstGeom prst="rect">
            <a:avLst/>
          </a:prstGeom>
        </p:spPr>
      </p:pic>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nchor="ctr"/>
          <a:lstStyle/>
          <a:p>
            <a:r>
              <a:rPr lang="en-US" dirty="0"/>
              <a:t>Triplet lens design tutorial</a:t>
            </a:r>
          </a:p>
        </p:txBody>
      </p:sp>
      <p:sp>
        <p:nvSpPr>
          <p:cNvPr id="24" name="Freeform: Shape 23">
            <a:extLst>
              <a:ext uri="{FF2B5EF4-FFF2-40B4-BE49-F238E27FC236}">
                <a16:creationId xmlns:a16="http://schemas.microsoft.com/office/drawing/2014/main" id="{DE9B07DB-CC62-B0E7-516B-55658FECFD8F}"/>
              </a:ext>
            </a:extLst>
          </p:cNvPr>
          <p:cNvSpPr/>
          <p:nvPr/>
        </p:nvSpPr>
        <p:spPr>
          <a:xfrm>
            <a:off x="8783288" y="2492896"/>
            <a:ext cx="337048" cy="2088232"/>
          </a:xfrm>
          <a:custGeom>
            <a:avLst/>
            <a:gdLst>
              <a:gd name="connsiteX0" fmla="*/ 0 w 393107"/>
              <a:gd name="connsiteY0" fmla="*/ 0 h 2435551"/>
              <a:gd name="connsiteX1" fmla="*/ 393107 w 393107"/>
              <a:gd name="connsiteY1" fmla="*/ 1196411 h 2435551"/>
              <a:gd name="connsiteX2" fmla="*/ 0 w 393107"/>
              <a:gd name="connsiteY2" fmla="*/ 2435551 h 2435551"/>
              <a:gd name="connsiteX0" fmla="*/ 0 w 393107"/>
              <a:gd name="connsiteY0" fmla="*/ 0 h 2435551"/>
              <a:gd name="connsiteX1" fmla="*/ 393107 w 393107"/>
              <a:gd name="connsiteY1" fmla="*/ 1196411 h 2435551"/>
              <a:gd name="connsiteX2" fmla="*/ 0 w 393107"/>
              <a:gd name="connsiteY2" fmla="*/ 2435551 h 2435551"/>
              <a:gd name="connsiteX0" fmla="*/ 0 w 393107"/>
              <a:gd name="connsiteY0" fmla="*/ 0 h 2435551"/>
              <a:gd name="connsiteX1" fmla="*/ 393107 w 393107"/>
              <a:gd name="connsiteY1" fmla="*/ 1196411 h 2435551"/>
              <a:gd name="connsiteX2" fmla="*/ 0 w 393107"/>
              <a:gd name="connsiteY2" fmla="*/ 2435551 h 2435551"/>
            </a:gdLst>
            <a:ahLst/>
            <a:cxnLst>
              <a:cxn ang="0">
                <a:pos x="connsiteX0" y="connsiteY0"/>
              </a:cxn>
              <a:cxn ang="0">
                <a:pos x="connsiteX1" y="connsiteY1"/>
              </a:cxn>
              <a:cxn ang="0">
                <a:pos x="connsiteX2" y="connsiteY2"/>
              </a:cxn>
            </a:cxnLst>
            <a:rect l="l" t="t" r="r" b="b"/>
            <a:pathLst>
              <a:path w="393107" h="2435551">
                <a:moveTo>
                  <a:pt x="0" y="0"/>
                </a:moveTo>
                <a:cubicBezTo>
                  <a:pt x="228638" y="367170"/>
                  <a:pt x="393107" y="790486"/>
                  <a:pt x="393107" y="1196411"/>
                </a:cubicBezTo>
                <a:cubicBezTo>
                  <a:pt x="393107" y="1602336"/>
                  <a:pt x="232648" y="2055038"/>
                  <a:pt x="0" y="2435551"/>
                </a:cubicBezTo>
              </a:path>
            </a:pathLst>
          </a:custGeom>
          <a:no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1DBC065-D7CB-9831-1C4B-01A7E045E755}"/>
              </a:ext>
            </a:extLst>
          </p:cNvPr>
          <p:cNvGrpSpPr/>
          <p:nvPr/>
        </p:nvGrpSpPr>
        <p:grpSpPr>
          <a:xfrm>
            <a:off x="0" y="2276872"/>
            <a:ext cx="3899756" cy="642808"/>
            <a:chOff x="0" y="1772816"/>
            <a:chExt cx="3899756" cy="642808"/>
          </a:xfrm>
        </p:grpSpPr>
        <p:sp>
          <p:nvSpPr>
            <p:cNvPr id="10" name="Parallelogram 9">
              <a:extLst>
                <a:ext uri="{FF2B5EF4-FFF2-40B4-BE49-F238E27FC236}">
                  <a16:creationId xmlns:a16="http://schemas.microsoft.com/office/drawing/2014/main" id="{969E6662-D414-5261-525D-229572FADEF4}"/>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0EEE07F-F27C-EBFD-ED96-E19F7A8478B0}"/>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Box 13">
            <a:extLst>
              <a:ext uri="{FF2B5EF4-FFF2-40B4-BE49-F238E27FC236}">
                <a16:creationId xmlns:a16="http://schemas.microsoft.com/office/drawing/2014/main" id="{5B4A4964-BDA7-20C4-206C-0EC44D3DFD97}"/>
              </a:ext>
            </a:extLst>
          </p:cNvPr>
          <p:cNvSpPr txBox="1"/>
          <p:nvPr/>
        </p:nvSpPr>
        <p:spPr>
          <a:xfrm>
            <a:off x="263352" y="2413610"/>
            <a:ext cx="3429684" cy="369332"/>
          </a:xfrm>
          <a:prstGeom prst="rect">
            <a:avLst/>
          </a:prstGeom>
          <a:noFill/>
        </p:spPr>
        <p:txBody>
          <a:bodyPr wrap="square">
            <a:spAutoFit/>
          </a:bodyPr>
          <a:lstStyle/>
          <a:p>
            <a:pPr marL="0" indent="0">
              <a:buNone/>
            </a:pPr>
            <a:r>
              <a:rPr lang="en-US" sz="1800" b="1" dirty="0"/>
              <a:t>Step 3.1 </a:t>
            </a:r>
            <a:r>
              <a:rPr lang="en-US" sz="1800" dirty="0"/>
              <a:t>analyze starting system</a:t>
            </a:r>
          </a:p>
        </p:txBody>
      </p:sp>
      <p:sp>
        <p:nvSpPr>
          <p:cNvPr id="42" name="Text Placeholder 18">
            <a:extLst>
              <a:ext uri="{FF2B5EF4-FFF2-40B4-BE49-F238E27FC236}">
                <a16:creationId xmlns:a16="http://schemas.microsoft.com/office/drawing/2014/main" id="{554D46A5-AC0C-1169-6162-9CDB4917540D}"/>
              </a:ext>
            </a:extLst>
          </p:cNvPr>
          <p:cNvSpPr txBox="1">
            <a:spLocks/>
          </p:cNvSpPr>
          <p:nvPr/>
        </p:nvSpPr>
        <p:spPr>
          <a:xfrm>
            <a:off x="546100" y="3148935"/>
            <a:ext cx="3191756" cy="536799"/>
          </a:xfrm>
          <a:prstGeom prst="rect">
            <a:avLst/>
          </a:prstGeom>
        </p:spPr>
        <p:txBody>
          <a:bodyPr vert="horz" lIns="91440" tIns="45720" rIns="91440" bIns="45720" rtlCol="0" anchor="ct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Expand the Layout view to observe the starting rays.</a:t>
            </a:r>
          </a:p>
        </p:txBody>
      </p:sp>
      <p:sp>
        <p:nvSpPr>
          <p:cNvPr id="16" name="Text Placeholder 3">
            <a:extLst>
              <a:ext uri="{FF2B5EF4-FFF2-40B4-BE49-F238E27FC236}">
                <a16:creationId xmlns:a16="http://schemas.microsoft.com/office/drawing/2014/main" id="{88A6FA4D-1D55-846F-F96E-DA65E1431712}"/>
              </a:ext>
            </a:extLst>
          </p:cNvPr>
          <p:cNvSpPr txBox="1">
            <a:spLocks/>
          </p:cNvSpPr>
          <p:nvPr/>
        </p:nvSpPr>
        <p:spPr>
          <a:xfrm>
            <a:off x="516193" y="4482698"/>
            <a:ext cx="3380959" cy="758800"/>
          </a:xfrm>
          <a:prstGeom prst="rect">
            <a:avLst/>
          </a:prstGeom>
          <a:ln>
            <a:solidFill>
              <a:schemeClr val="accent1"/>
            </a:solidFill>
          </a:ln>
        </p:spPr>
        <p:txBody>
          <a:bodyPr anchor="ct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   What aberration can you identify? Explain the phenomenon.</a:t>
            </a:r>
            <a:endParaRPr lang="en-US" sz="1600" dirty="0"/>
          </a:p>
        </p:txBody>
      </p:sp>
      <p:sp>
        <p:nvSpPr>
          <p:cNvPr id="17" name="Parallelogram 16">
            <a:extLst>
              <a:ext uri="{FF2B5EF4-FFF2-40B4-BE49-F238E27FC236}">
                <a16:creationId xmlns:a16="http://schemas.microsoft.com/office/drawing/2014/main" id="{803512E5-987C-EAF9-67EF-AEF9D0EE76E0}"/>
              </a:ext>
            </a:extLst>
          </p:cNvPr>
          <p:cNvSpPr/>
          <p:nvPr/>
        </p:nvSpPr>
        <p:spPr>
          <a:xfrm>
            <a:off x="171691" y="4244715"/>
            <a:ext cx="689004" cy="475966"/>
          </a:xfrm>
          <a:prstGeom prst="parallelogram">
            <a:avLst>
              <a:gd name="adj" fmla="val 4201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a:t>
            </a:r>
          </a:p>
        </p:txBody>
      </p:sp>
      <p:pic>
        <p:nvPicPr>
          <p:cNvPr id="19" name="Picture 18" descr="A diagram of a diagram&#10;&#10;Description automatically generated">
            <a:extLst>
              <a:ext uri="{FF2B5EF4-FFF2-40B4-BE49-F238E27FC236}">
                <a16:creationId xmlns:a16="http://schemas.microsoft.com/office/drawing/2014/main" id="{6C4382B2-F37A-462F-0661-42B2400DAB2B}"/>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88134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88F765-6F82-503F-8780-0D5DFF507B2F}"/>
              </a:ext>
            </a:extLst>
          </p:cNvPr>
          <p:cNvPicPr>
            <a:picLocks noChangeAspect="1"/>
          </p:cNvPicPr>
          <p:nvPr/>
        </p:nvPicPr>
        <p:blipFill>
          <a:blip r:embed="rId3"/>
          <a:stretch>
            <a:fillRect/>
          </a:stretch>
        </p:blipFill>
        <p:spPr>
          <a:xfrm>
            <a:off x="4223790" y="1557300"/>
            <a:ext cx="6758599" cy="3921221"/>
          </a:xfrm>
          <a:prstGeom prst="rect">
            <a:avLst/>
          </a:prstGeom>
        </p:spPr>
      </p:pic>
      <p:sp>
        <p:nvSpPr>
          <p:cNvPr id="2" name="Slide Number Placeholder 1">
            <a:extLst>
              <a:ext uri="{FF2B5EF4-FFF2-40B4-BE49-F238E27FC236}">
                <a16:creationId xmlns:a16="http://schemas.microsoft.com/office/drawing/2014/main" id="{B624E25C-9DDA-FA8D-7380-8689BC0386BD}"/>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E550DEC8-2209-1978-51BE-325EA415FA95}"/>
              </a:ext>
            </a:extLst>
          </p:cNvPr>
          <p:cNvSpPr>
            <a:spLocks noGrp="1"/>
          </p:cNvSpPr>
          <p:nvPr>
            <p:ph type="title"/>
          </p:nvPr>
        </p:nvSpPr>
        <p:spPr/>
        <p:txBody>
          <a:bodyPr anchor="ctr"/>
          <a:lstStyle/>
          <a:p>
            <a:r>
              <a:rPr lang="en-US" dirty="0"/>
              <a:t>Triplet lens design tutorial</a:t>
            </a:r>
          </a:p>
        </p:txBody>
      </p:sp>
      <p:grpSp>
        <p:nvGrpSpPr>
          <p:cNvPr id="4" name="Group 3">
            <a:extLst>
              <a:ext uri="{FF2B5EF4-FFF2-40B4-BE49-F238E27FC236}">
                <a16:creationId xmlns:a16="http://schemas.microsoft.com/office/drawing/2014/main" id="{8CCDE590-830F-7EAC-4087-DB125A84B4AD}"/>
              </a:ext>
            </a:extLst>
          </p:cNvPr>
          <p:cNvGrpSpPr/>
          <p:nvPr/>
        </p:nvGrpSpPr>
        <p:grpSpPr>
          <a:xfrm>
            <a:off x="0" y="1346032"/>
            <a:ext cx="3899756" cy="642808"/>
            <a:chOff x="0" y="1772816"/>
            <a:chExt cx="3899756" cy="642808"/>
          </a:xfrm>
        </p:grpSpPr>
        <p:sp>
          <p:nvSpPr>
            <p:cNvPr id="5" name="Parallelogram 4">
              <a:extLst>
                <a:ext uri="{FF2B5EF4-FFF2-40B4-BE49-F238E27FC236}">
                  <a16:creationId xmlns:a16="http://schemas.microsoft.com/office/drawing/2014/main" id="{0A845FF2-ED0C-5C18-7A49-8CE845B192D6}"/>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472005CC-3B89-794B-4459-CC6C376BE7A2}"/>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Rectangle 7">
            <a:extLst>
              <a:ext uri="{FF2B5EF4-FFF2-40B4-BE49-F238E27FC236}">
                <a16:creationId xmlns:a16="http://schemas.microsoft.com/office/drawing/2014/main" id="{5A88C848-1E36-203E-5397-6003F7D24389}"/>
              </a:ext>
            </a:extLst>
          </p:cNvPr>
          <p:cNvSpPr/>
          <p:nvPr/>
        </p:nvSpPr>
        <p:spPr>
          <a:xfrm>
            <a:off x="5051904" y="1682840"/>
            <a:ext cx="216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244ADBE-3932-420F-0A9D-BB9092B1AE55}"/>
              </a:ext>
            </a:extLst>
          </p:cNvPr>
          <p:cNvSpPr/>
          <p:nvPr/>
        </p:nvSpPr>
        <p:spPr>
          <a:xfrm>
            <a:off x="6733582" y="1682840"/>
            <a:ext cx="396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
            <a:extLst>
              <a:ext uri="{FF2B5EF4-FFF2-40B4-BE49-F238E27FC236}">
                <a16:creationId xmlns:a16="http://schemas.microsoft.com/office/drawing/2014/main" id="{D0BC104A-CD70-48A3-BB63-9C16CB690DC4}"/>
              </a:ext>
            </a:extLst>
          </p:cNvPr>
          <p:cNvSpPr txBox="1">
            <a:spLocks/>
          </p:cNvSpPr>
          <p:nvPr/>
        </p:nvSpPr>
        <p:spPr>
          <a:xfrm>
            <a:off x="499376" y="2204864"/>
            <a:ext cx="3380959" cy="1584176"/>
          </a:xfrm>
          <a:prstGeom prst="rect">
            <a:avLst/>
          </a:prstGeom>
        </p:spPr>
        <p:txBody>
          <a:bodyPr>
            <a:normAutofit fontScale="925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a. Spot Diagram: </a:t>
            </a:r>
            <a:r>
              <a:rPr lang="en-US" sz="1600" dirty="0"/>
              <a:t>Traces ray bundles through the system to display their distribution on a specific surface.</a:t>
            </a:r>
          </a:p>
          <a:p>
            <a:pPr marL="0" indent="0">
              <a:buFont typeface="Arial" panose="020B0604020202020204" pitchFamily="34" charset="0"/>
              <a:buNone/>
            </a:pPr>
            <a:r>
              <a:rPr lang="en-US" sz="1600" dirty="0"/>
              <a:t>Key observation: </a:t>
            </a:r>
          </a:p>
          <a:p>
            <a:r>
              <a:rPr lang="en-US" sz="1600" dirty="0"/>
              <a:t>Here we have a large spot size which distorts towards the edge of the field. </a:t>
            </a:r>
          </a:p>
        </p:txBody>
      </p:sp>
      <p:sp>
        <p:nvSpPr>
          <p:cNvPr id="14" name="Oval 13">
            <a:extLst>
              <a:ext uri="{FF2B5EF4-FFF2-40B4-BE49-F238E27FC236}">
                <a16:creationId xmlns:a16="http://schemas.microsoft.com/office/drawing/2014/main" id="{0176EBE6-06A3-B88A-3079-CDDE5DE3421C}"/>
              </a:ext>
            </a:extLst>
          </p:cNvPr>
          <p:cNvSpPr/>
          <p:nvPr/>
        </p:nvSpPr>
        <p:spPr>
          <a:xfrm>
            <a:off x="5015888" y="1166163"/>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a:t>
            </a:r>
          </a:p>
        </p:txBody>
      </p:sp>
      <p:cxnSp>
        <p:nvCxnSpPr>
          <p:cNvPr id="16" name="Straight Arrow Connector 15">
            <a:extLst>
              <a:ext uri="{FF2B5EF4-FFF2-40B4-BE49-F238E27FC236}">
                <a16:creationId xmlns:a16="http://schemas.microsoft.com/office/drawing/2014/main" id="{B771D1E4-A973-9293-3884-089F1FDB05C0}"/>
              </a:ext>
            </a:extLst>
          </p:cNvPr>
          <p:cNvCxnSpPr>
            <a:stCxn id="14" idx="4"/>
            <a:endCxn id="8" idx="0"/>
          </p:cNvCxnSpPr>
          <p:nvPr/>
        </p:nvCxnSpPr>
        <p:spPr>
          <a:xfrm>
            <a:off x="5159904" y="1454195"/>
            <a:ext cx="0" cy="2286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D5BBA07-CD61-2F39-4824-B34A55EA701D}"/>
              </a:ext>
            </a:extLst>
          </p:cNvPr>
          <p:cNvSpPr/>
          <p:nvPr/>
        </p:nvSpPr>
        <p:spPr>
          <a:xfrm>
            <a:off x="6816080" y="1166163"/>
            <a:ext cx="288032" cy="2880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a:t>
            </a:r>
          </a:p>
        </p:txBody>
      </p:sp>
      <p:cxnSp>
        <p:nvCxnSpPr>
          <p:cNvPr id="18" name="Straight Arrow Connector 17">
            <a:extLst>
              <a:ext uri="{FF2B5EF4-FFF2-40B4-BE49-F238E27FC236}">
                <a16:creationId xmlns:a16="http://schemas.microsoft.com/office/drawing/2014/main" id="{6E6EC8C2-7F99-A81E-1051-9720766F8BDE}"/>
              </a:ext>
            </a:extLst>
          </p:cNvPr>
          <p:cNvCxnSpPr>
            <a:stCxn id="17" idx="4"/>
          </p:cNvCxnSpPr>
          <p:nvPr/>
        </p:nvCxnSpPr>
        <p:spPr>
          <a:xfrm>
            <a:off x="6960096" y="1454195"/>
            <a:ext cx="0" cy="2286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D2B0F86C-C3C1-8046-9FFA-B8CC76599E28}"/>
              </a:ext>
            </a:extLst>
          </p:cNvPr>
          <p:cNvSpPr txBox="1">
            <a:spLocks/>
          </p:cNvSpPr>
          <p:nvPr/>
        </p:nvSpPr>
        <p:spPr>
          <a:xfrm>
            <a:off x="499375" y="4221088"/>
            <a:ext cx="3380959" cy="1457655"/>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dirty="0"/>
              <a:t>b. Image Simulation</a:t>
            </a:r>
          </a:p>
          <a:p>
            <a:pPr marL="0" indent="0">
              <a:buFont typeface="Arial" panose="020B0604020202020204" pitchFamily="34" charset="0"/>
              <a:buNone/>
            </a:pPr>
            <a:r>
              <a:rPr lang="en-US" sz="1500" dirty="0"/>
              <a:t>Simulates the formation of images by convolving a source bitmap file with an array of Point Spread Functions. </a:t>
            </a:r>
          </a:p>
          <a:p>
            <a:pPr marL="0" indent="0">
              <a:buFont typeface="Arial" panose="020B0604020202020204" pitchFamily="34" charset="0"/>
              <a:buNone/>
            </a:pPr>
            <a:r>
              <a:rPr lang="en-US" sz="1500" b="1" dirty="0">
                <a:solidFill>
                  <a:schemeClr val="accent1"/>
                </a:solidFill>
              </a:rPr>
              <a:t>A useful visualization tool!</a:t>
            </a:r>
          </a:p>
        </p:txBody>
      </p:sp>
      <p:sp>
        <p:nvSpPr>
          <p:cNvPr id="20" name="TextBox 19">
            <a:extLst>
              <a:ext uri="{FF2B5EF4-FFF2-40B4-BE49-F238E27FC236}">
                <a16:creationId xmlns:a16="http://schemas.microsoft.com/office/drawing/2014/main" id="{D4CABE18-4221-65CB-C5AD-B14E1F83B4FB}"/>
              </a:ext>
            </a:extLst>
          </p:cNvPr>
          <p:cNvSpPr txBox="1"/>
          <p:nvPr/>
        </p:nvSpPr>
        <p:spPr>
          <a:xfrm>
            <a:off x="284414" y="1513563"/>
            <a:ext cx="3380959" cy="338554"/>
          </a:xfrm>
          <a:prstGeom prst="rect">
            <a:avLst/>
          </a:prstGeom>
          <a:noFill/>
        </p:spPr>
        <p:txBody>
          <a:bodyPr wrap="square">
            <a:spAutoFit/>
          </a:bodyPr>
          <a:lstStyle/>
          <a:p>
            <a:pPr marL="0" indent="0">
              <a:buNone/>
            </a:pPr>
            <a:r>
              <a:rPr lang="en-US" sz="1600" b="1" dirty="0"/>
              <a:t>Step 3.2 </a:t>
            </a:r>
            <a:r>
              <a:rPr lang="en-US" sz="1600" dirty="0"/>
              <a:t>analyze starting system</a:t>
            </a:r>
          </a:p>
        </p:txBody>
      </p:sp>
      <p:pic>
        <p:nvPicPr>
          <p:cNvPr id="23" name="Picture 22" descr="A diagram of a diagram&#10;&#10;Description automatically generated">
            <a:extLst>
              <a:ext uri="{FF2B5EF4-FFF2-40B4-BE49-F238E27FC236}">
                <a16:creationId xmlns:a16="http://schemas.microsoft.com/office/drawing/2014/main" id="{3860D907-81FC-F244-7DCC-506E1430258F}"/>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46569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A95E8-FC5C-D6B6-36DA-F841B63482A1}"/>
              </a:ext>
            </a:extLst>
          </p:cNvPr>
          <p:cNvPicPr>
            <a:picLocks noChangeAspect="1"/>
          </p:cNvPicPr>
          <p:nvPr/>
        </p:nvPicPr>
        <p:blipFill>
          <a:blip r:embed="rId3"/>
          <a:stretch>
            <a:fillRect/>
          </a:stretch>
        </p:blipFill>
        <p:spPr>
          <a:xfrm>
            <a:off x="4223790" y="1546401"/>
            <a:ext cx="6758599" cy="3919177"/>
          </a:xfrm>
          <a:prstGeom prst="rect">
            <a:avLst/>
          </a:prstGeom>
        </p:spPr>
      </p:pic>
      <p:sp>
        <p:nvSpPr>
          <p:cNvPr id="2" name="Slide Number Placeholder 1">
            <a:extLst>
              <a:ext uri="{FF2B5EF4-FFF2-40B4-BE49-F238E27FC236}">
                <a16:creationId xmlns:a16="http://schemas.microsoft.com/office/drawing/2014/main" id="{4DE851D2-B5B4-9222-2892-0A2A3618AB09}"/>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A6F84399-E107-1E9F-DA17-DA7E4C42DDF7}"/>
              </a:ext>
            </a:extLst>
          </p:cNvPr>
          <p:cNvSpPr>
            <a:spLocks noGrp="1"/>
          </p:cNvSpPr>
          <p:nvPr>
            <p:ph type="title"/>
          </p:nvPr>
        </p:nvSpPr>
        <p:spPr/>
        <p:txBody>
          <a:bodyPr anchor="ctr"/>
          <a:lstStyle/>
          <a:p>
            <a:r>
              <a:rPr lang="en-US" dirty="0"/>
              <a:t>Triplet lens design tutorial</a:t>
            </a:r>
          </a:p>
        </p:txBody>
      </p:sp>
      <p:grpSp>
        <p:nvGrpSpPr>
          <p:cNvPr id="12" name="Group 11">
            <a:extLst>
              <a:ext uri="{FF2B5EF4-FFF2-40B4-BE49-F238E27FC236}">
                <a16:creationId xmlns:a16="http://schemas.microsoft.com/office/drawing/2014/main" id="{82138EBA-2514-424D-97FB-5EF5C0ECDB3E}"/>
              </a:ext>
            </a:extLst>
          </p:cNvPr>
          <p:cNvGrpSpPr/>
          <p:nvPr/>
        </p:nvGrpSpPr>
        <p:grpSpPr>
          <a:xfrm>
            <a:off x="0" y="1124744"/>
            <a:ext cx="3899756" cy="642808"/>
            <a:chOff x="0" y="1772816"/>
            <a:chExt cx="3899756" cy="642808"/>
          </a:xfrm>
        </p:grpSpPr>
        <p:sp>
          <p:nvSpPr>
            <p:cNvPr id="13" name="Parallelogram 12">
              <a:extLst>
                <a:ext uri="{FF2B5EF4-FFF2-40B4-BE49-F238E27FC236}">
                  <a16:creationId xmlns:a16="http://schemas.microsoft.com/office/drawing/2014/main" id="{E840293C-81DC-AA48-6863-E5081CD9660D}"/>
                </a:ext>
              </a:extLst>
            </p:cNvPr>
            <p:cNvSpPr/>
            <p:nvPr/>
          </p:nvSpPr>
          <p:spPr>
            <a:xfrm>
              <a:off x="3539716" y="1772816"/>
              <a:ext cx="360040" cy="642808"/>
            </a:xfrm>
            <a:prstGeom prst="parallelogram">
              <a:avLst>
                <a:gd name="adj" fmla="val 737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AA0B0BD3-0399-3620-49BB-F8A11E538747}"/>
                </a:ext>
              </a:extLst>
            </p:cNvPr>
            <p:cNvSpPr/>
            <p:nvPr/>
          </p:nvSpPr>
          <p:spPr>
            <a:xfrm>
              <a:off x="0" y="1772816"/>
              <a:ext cx="3737855" cy="642808"/>
            </a:xfrm>
            <a:custGeom>
              <a:avLst/>
              <a:gdLst>
                <a:gd name="connsiteX0" fmla="*/ 0 w 3737855"/>
                <a:gd name="connsiteY0" fmla="*/ 0 h 642808"/>
                <a:gd name="connsiteX1" fmla="*/ 3737855 w 3737855"/>
                <a:gd name="connsiteY1" fmla="*/ 0 h 642808"/>
                <a:gd name="connsiteX2" fmla="*/ 3468396 w 3737855"/>
                <a:gd name="connsiteY2" fmla="*/ 642808 h 642808"/>
                <a:gd name="connsiteX3" fmla="*/ 0 w 3737855"/>
                <a:gd name="connsiteY3" fmla="*/ 642808 h 642808"/>
                <a:gd name="connsiteX4" fmla="*/ 0 w 3737855"/>
                <a:gd name="connsiteY4" fmla="*/ 0 h 6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7855" h="642808">
                  <a:moveTo>
                    <a:pt x="0" y="0"/>
                  </a:moveTo>
                  <a:lnTo>
                    <a:pt x="3737855" y="0"/>
                  </a:lnTo>
                  <a:lnTo>
                    <a:pt x="3468396" y="642808"/>
                  </a:lnTo>
                  <a:lnTo>
                    <a:pt x="0" y="642808"/>
                  </a:lnTo>
                  <a:lnTo>
                    <a:pt x="0" y="0"/>
                  </a:lnTo>
                  <a:close/>
                </a:path>
              </a:pathLst>
            </a:cu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Text Placeholder 3">
            <a:extLst>
              <a:ext uri="{FF2B5EF4-FFF2-40B4-BE49-F238E27FC236}">
                <a16:creationId xmlns:a16="http://schemas.microsoft.com/office/drawing/2014/main" id="{6C46FB59-575E-226E-11B0-133E33AD811A}"/>
              </a:ext>
            </a:extLst>
          </p:cNvPr>
          <p:cNvSpPr txBox="1">
            <a:spLocks/>
          </p:cNvSpPr>
          <p:nvPr/>
        </p:nvSpPr>
        <p:spPr>
          <a:xfrm>
            <a:off x="407369" y="1916832"/>
            <a:ext cx="3600399" cy="1789999"/>
          </a:xfrm>
          <a:prstGeom prst="rect">
            <a:avLst/>
          </a:prstGeom>
        </p:spPr>
        <p:txBody>
          <a:bodyPr>
            <a:normAutofit fontScale="92500" lnSpcReduction="1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dirty="0"/>
              <a:t>c. Ray Fan: </a:t>
            </a:r>
            <a:r>
              <a:rPr lang="en-US" sz="1500" dirty="0"/>
              <a:t>Shows ray aberrations as a function of pupil coordinate</a:t>
            </a:r>
          </a:p>
          <a:p>
            <a:pPr marL="0" indent="0">
              <a:buFont typeface="Arial" panose="020B0604020202020204" pitchFamily="34" charset="0"/>
              <a:buNone/>
            </a:pPr>
            <a:r>
              <a:rPr lang="en-US" sz="1500" dirty="0"/>
              <a:t>Key observation: </a:t>
            </a:r>
          </a:p>
          <a:p>
            <a:r>
              <a:rPr lang="en-US" sz="1500" dirty="0"/>
              <a:t>Asymmetry in ray fan plots, especially worsening towards the edge of the pupil, is typical of field curvature and spherical aberrations. The difference between x and y also indicates astigmatism.  </a:t>
            </a:r>
          </a:p>
        </p:txBody>
      </p:sp>
      <p:sp>
        <p:nvSpPr>
          <p:cNvPr id="17" name="Text Placeholder 3">
            <a:extLst>
              <a:ext uri="{FF2B5EF4-FFF2-40B4-BE49-F238E27FC236}">
                <a16:creationId xmlns:a16="http://schemas.microsoft.com/office/drawing/2014/main" id="{A08F7E10-21F6-87A5-A780-4BA5CA97B946}"/>
              </a:ext>
            </a:extLst>
          </p:cNvPr>
          <p:cNvSpPr txBox="1">
            <a:spLocks/>
          </p:cNvSpPr>
          <p:nvPr/>
        </p:nvSpPr>
        <p:spPr>
          <a:xfrm>
            <a:off x="407369" y="3861048"/>
            <a:ext cx="3600400" cy="1961711"/>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d. OPD Fan: </a:t>
            </a:r>
            <a:r>
              <a:rPr lang="en-US" sz="1400" dirty="0"/>
              <a:t>Shows optical path difference as a function of pupil coordinate.</a:t>
            </a:r>
          </a:p>
          <a:p>
            <a:pPr marL="0" indent="0">
              <a:buFont typeface="Arial" panose="020B0604020202020204" pitchFamily="34" charset="0"/>
              <a:buNone/>
            </a:pPr>
            <a:r>
              <a:rPr lang="en-US" sz="1400" dirty="0"/>
              <a:t>Key observation: </a:t>
            </a:r>
          </a:p>
          <a:p>
            <a:r>
              <a:rPr lang="en-US" sz="1400" dirty="0"/>
              <a:t>A large trough in the OPD plot, worsening towards the pupil's edge, typically indicates spherical aberration. Asymmetry in the plot may also suggest the presence of coma. The difference between x and y also indicates astigmatism. </a:t>
            </a:r>
          </a:p>
        </p:txBody>
      </p:sp>
      <p:cxnSp>
        <p:nvCxnSpPr>
          <p:cNvPr id="18" name="Straight Arrow Connector 17">
            <a:extLst>
              <a:ext uri="{FF2B5EF4-FFF2-40B4-BE49-F238E27FC236}">
                <a16:creationId xmlns:a16="http://schemas.microsoft.com/office/drawing/2014/main" id="{35DA935D-6A2C-438D-D7F5-17E4505853E0}"/>
              </a:ext>
            </a:extLst>
          </p:cNvPr>
          <p:cNvCxnSpPr>
            <a:cxnSpLocks/>
          </p:cNvCxnSpPr>
          <p:nvPr/>
        </p:nvCxnSpPr>
        <p:spPr>
          <a:xfrm>
            <a:off x="5447928" y="1447800"/>
            <a:ext cx="0" cy="235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E6231D8-E291-18D1-CE4E-9964632B21D2}"/>
              </a:ext>
            </a:extLst>
          </p:cNvPr>
          <p:cNvSpPr/>
          <p:nvPr/>
        </p:nvSpPr>
        <p:spPr>
          <a:xfrm>
            <a:off x="5267928" y="1682840"/>
            <a:ext cx="324000" cy="3060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58F7D01-0237-75F3-0296-046A819AE53A}"/>
              </a:ext>
            </a:extLst>
          </p:cNvPr>
          <p:cNvSpPr txBox="1"/>
          <p:nvPr/>
        </p:nvSpPr>
        <p:spPr>
          <a:xfrm>
            <a:off x="284414" y="1292275"/>
            <a:ext cx="3380959" cy="338554"/>
          </a:xfrm>
          <a:prstGeom prst="rect">
            <a:avLst/>
          </a:prstGeom>
          <a:noFill/>
        </p:spPr>
        <p:txBody>
          <a:bodyPr wrap="square">
            <a:spAutoFit/>
          </a:bodyPr>
          <a:lstStyle/>
          <a:p>
            <a:pPr marL="0" indent="0">
              <a:buNone/>
            </a:pPr>
            <a:r>
              <a:rPr lang="en-US" sz="1600" b="1" dirty="0"/>
              <a:t>Step 3.3 </a:t>
            </a:r>
            <a:r>
              <a:rPr lang="en-US" sz="1600" dirty="0"/>
              <a:t>analyze starting system</a:t>
            </a:r>
          </a:p>
        </p:txBody>
      </p:sp>
      <p:pic>
        <p:nvPicPr>
          <p:cNvPr id="24" name="Picture 23" descr="A diagram of a diagram&#10;&#10;Description automatically generated">
            <a:extLst>
              <a:ext uri="{FF2B5EF4-FFF2-40B4-BE49-F238E27FC236}">
                <a16:creationId xmlns:a16="http://schemas.microsoft.com/office/drawing/2014/main" id="{EC5B2A09-2337-82D7-A53C-63A4CFB63763}"/>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775" r="12200" b="13775"/>
          <a:stretch/>
        </p:blipFill>
        <p:spPr>
          <a:xfrm>
            <a:off x="10982389" y="142876"/>
            <a:ext cx="1047783" cy="1004125"/>
          </a:xfrm>
          <a:prstGeom prst="rect">
            <a:avLst/>
          </a:prstGeom>
        </p:spPr>
      </p:pic>
    </p:spTree>
    <p:extLst>
      <p:ext uri="{BB962C8B-B14F-4D97-AF65-F5344CB8AC3E}">
        <p14:creationId xmlns:p14="http://schemas.microsoft.com/office/powerpoint/2010/main" val="1201915706"/>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C88DF-AF3A-4DE0-B0D1-24D0C172C2B6}" vid="{7BDE42B0-511C-4B2D-8DA2-9DE13A5A7D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54582C-3F01-4F8D-9460-F0A670A527E2}">
  <ds:schemaRefs>
    <ds:schemaRef ds:uri="4486bbf1-55fc-49d2-af7e-ec287a4789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F5FE876-BBFA-4E5E-8653-4E4CAC43203B}">
  <ds:schemaRefs>
    <ds:schemaRef ds:uri="http://schemas.microsoft.com/sharepoint/v3/contenttype/forms"/>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2024-AER-PowerPoint Template (2)</Template>
  <TotalTime>28441</TotalTime>
  <Words>5425</Words>
  <Application>Microsoft Office PowerPoint</Application>
  <PresentationFormat>Widescreen</PresentationFormat>
  <Paragraphs>423</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Ansys - Slide Master</vt:lpstr>
      <vt:lpstr>PowerPoint Presentation</vt:lpstr>
      <vt:lpstr>Learning objectives</vt:lpstr>
      <vt:lpstr>How to use this tutorial</vt:lpstr>
      <vt:lpstr>Specifications</vt:lpstr>
      <vt:lpstr>Triplet lens design tutorial</vt:lpstr>
      <vt:lpstr>Triplet lens design tutorial</vt:lpstr>
      <vt:lpstr>Triplet lens design tutorial</vt:lpstr>
      <vt:lpstr>Triplet lens design tutorial</vt:lpstr>
      <vt:lpstr>Triplet lens design tutorial</vt:lpstr>
      <vt:lpstr>Identifying aberrations (1)</vt:lpstr>
      <vt:lpstr>Identifying aberrations (2)</vt:lpstr>
      <vt:lpstr>Optimization</vt:lpstr>
      <vt:lpstr>Triplet lens design tutorial</vt:lpstr>
      <vt:lpstr>Triplet lens design tutorial</vt:lpstr>
      <vt:lpstr>PowerPoint Presentation</vt:lpstr>
      <vt:lpstr>Triplet lens design tutorial</vt:lpstr>
      <vt:lpstr>Triplet lens design tutorial</vt:lpstr>
      <vt:lpstr>Triplet lens design tutorial</vt:lpstr>
      <vt:lpstr>Triplet lens design tutorial</vt:lpstr>
      <vt:lpstr>Triplet lens design tutorial</vt:lpstr>
      <vt:lpstr>Triplet lens design tutorial</vt:lpstr>
      <vt:lpstr>Triplet lens design tutorial</vt:lpstr>
      <vt:lpstr>Triplet lens design tutorial</vt:lpstr>
      <vt:lpstr>Summary</vt:lpstr>
      <vt:lpstr>Further support</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Harriet Parnell</dc:creator>
  <cp:lastModifiedBy>Kaitlin Tyler</cp:lastModifiedBy>
  <cp:revision>4</cp:revision>
  <dcterms:created xsi:type="dcterms:W3CDTF">2024-08-19T10:31:23Z</dcterms:created>
  <dcterms:modified xsi:type="dcterms:W3CDTF">2024-11-11T17:09:26Z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