
<file path=[Content_Types].xml><?xml version="1.0" encoding="utf-8"?>
<Types xmlns="http://schemas.openxmlformats.org/package/2006/content-types">
  <Default Extension="fntdata" ContentType="application/x-fontdata"/>
  <Default Extension="gif" ContentType="image/gif"/>
  <Default Extension="glb" ContentType="model/gltf.binary"/>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omments/modernComment_7FD81430_C872C20A.xml" ContentType="application/vnd.ms-powerpoint.comment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38" r:id="rId4"/>
  </p:sldMasterIdLst>
  <p:notesMasterIdLst>
    <p:notesMasterId r:id="rId64"/>
  </p:notesMasterIdLst>
  <p:sldIdLst>
    <p:sldId id="2144867396" r:id="rId5"/>
    <p:sldId id="2144867329" r:id="rId6"/>
    <p:sldId id="2144867330" r:id="rId7"/>
    <p:sldId id="627" r:id="rId8"/>
    <p:sldId id="2144867261" r:id="rId9"/>
    <p:sldId id="2144867280" r:id="rId10"/>
    <p:sldId id="2144867255" r:id="rId11"/>
    <p:sldId id="2144867290" r:id="rId12"/>
    <p:sldId id="2144867287" r:id="rId13"/>
    <p:sldId id="2144867331" r:id="rId14"/>
    <p:sldId id="2144867357" r:id="rId15"/>
    <p:sldId id="2144867366" r:id="rId16"/>
    <p:sldId id="2144867271" r:id="rId17"/>
    <p:sldId id="2144867363" r:id="rId18"/>
    <p:sldId id="2144867362" r:id="rId19"/>
    <p:sldId id="2144867371" r:id="rId20"/>
    <p:sldId id="2144867374" r:id="rId21"/>
    <p:sldId id="2144867292" r:id="rId22"/>
    <p:sldId id="2144867368" r:id="rId23"/>
    <p:sldId id="2144867369" r:id="rId24"/>
    <p:sldId id="2144867364" r:id="rId25"/>
    <p:sldId id="2144867402" r:id="rId26"/>
    <p:sldId id="2144867386" r:id="rId27"/>
    <p:sldId id="2144867404" r:id="rId28"/>
    <p:sldId id="2144867405" r:id="rId29"/>
    <p:sldId id="2144867406" r:id="rId30"/>
    <p:sldId id="2144867407" r:id="rId31"/>
    <p:sldId id="2144867272" r:id="rId32"/>
    <p:sldId id="2144867365" r:id="rId33"/>
    <p:sldId id="2144867408" r:id="rId34"/>
    <p:sldId id="2144867410" r:id="rId35"/>
    <p:sldId id="2144867358" r:id="rId36"/>
    <p:sldId id="2144867311" r:id="rId37"/>
    <p:sldId id="2144867312" r:id="rId38"/>
    <p:sldId id="2144867400" r:id="rId39"/>
    <p:sldId id="2144867376" r:id="rId40"/>
    <p:sldId id="2144867401" r:id="rId41"/>
    <p:sldId id="2144867382" r:id="rId42"/>
    <p:sldId id="2144867397" r:id="rId43"/>
    <p:sldId id="2144867398" r:id="rId44"/>
    <p:sldId id="2144867399" r:id="rId45"/>
    <p:sldId id="2144867359" r:id="rId46"/>
    <p:sldId id="2144867306" r:id="rId47"/>
    <p:sldId id="2144867305" r:id="rId48"/>
    <p:sldId id="2144867319" r:id="rId49"/>
    <p:sldId id="2144867379" r:id="rId50"/>
    <p:sldId id="2144867380" r:id="rId51"/>
    <p:sldId id="2144867324" r:id="rId52"/>
    <p:sldId id="2144867383" r:id="rId53"/>
    <p:sldId id="2144867384" r:id="rId54"/>
    <p:sldId id="2144867395" r:id="rId55"/>
    <p:sldId id="2144867392" r:id="rId56"/>
    <p:sldId id="2144867393" r:id="rId57"/>
    <p:sldId id="2144867391" r:id="rId58"/>
    <p:sldId id="2144867394" r:id="rId59"/>
    <p:sldId id="2144867304" r:id="rId60"/>
    <p:sldId id="2144867284" r:id="rId61"/>
    <p:sldId id="332" r:id="rId62"/>
    <p:sldId id="2144867286" r:id="rId63"/>
  </p:sldIdLst>
  <p:sldSz cx="12192000" cy="6858000"/>
  <p:notesSz cx="6858000" cy="9144000"/>
  <p:embeddedFontLst>
    <p:embeddedFont>
      <p:font typeface="Cambria Math" panose="02040503050406030204" pitchFamily="18" charset="0"/>
      <p:regular r:id="rId6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D7903E5F-D392-4A72-B091-C4362184E5AB}">
          <p14:sldIdLst>
            <p14:sldId id="2144867396"/>
            <p14:sldId id="2144867329"/>
            <p14:sldId id="2144867330"/>
          </p14:sldIdLst>
        </p14:section>
        <p14:section name="Numerical Analysis" id="{41A7FEF9-F147-479E-8B91-97B24B8B4CAA}">
          <p14:sldIdLst>
            <p14:sldId id="627"/>
            <p14:sldId id="2144867261"/>
            <p14:sldId id="2144867280"/>
            <p14:sldId id="2144867255"/>
            <p14:sldId id="2144867290"/>
          </p14:sldIdLst>
        </p14:section>
        <p14:section name="Structural Analysis" id="{CC5B8B70-0D3C-414A-9969-B70C2AB57C19}">
          <p14:sldIdLst>
            <p14:sldId id="2144867287"/>
            <p14:sldId id="2144867331"/>
            <p14:sldId id="2144867357"/>
          </p14:sldIdLst>
        </p14:section>
        <p14:section name="Meshing" id="{B345A5E9-1555-4BD8-B9B3-7DD71382FB8D}">
          <p14:sldIdLst>
            <p14:sldId id="2144867366"/>
            <p14:sldId id="2144867271"/>
            <p14:sldId id="2144867363"/>
            <p14:sldId id="2144867362"/>
            <p14:sldId id="2144867371"/>
            <p14:sldId id="2144867374"/>
            <p14:sldId id="2144867292"/>
            <p14:sldId id="2144867368"/>
            <p14:sldId id="2144867369"/>
            <p14:sldId id="2144867364"/>
            <p14:sldId id="2144867402"/>
            <p14:sldId id="2144867386"/>
            <p14:sldId id="2144867404"/>
            <p14:sldId id="2144867405"/>
            <p14:sldId id="2144867406"/>
            <p14:sldId id="2144867407"/>
          </p14:sldIdLst>
        </p14:section>
        <p14:section name="2D vs 3D" id="{8F5EF2BA-5B20-474C-85BB-256746C575EA}">
          <p14:sldIdLst>
            <p14:sldId id="2144867272"/>
            <p14:sldId id="2144867365"/>
            <p14:sldId id="2144867408"/>
            <p14:sldId id="2144867410"/>
          </p14:sldIdLst>
        </p14:section>
        <p14:section name="2D Analysis" id="{5BBFEE8B-88D2-4C8D-A146-C6843893F6A6}">
          <p14:sldIdLst>
            <p14:sldId id="2144867358"/>
            <p14:sldId id="2144867311"/>
            <p14:sldId id="2144867312"/>
            <p14:sldId id="2144867400"/>
            <p14:sldId id="2144867376"/>
            <p14:sldId id="2144867401"/>
            <p14:sldId id="2144867382"/>
            <p14:sldId id="2144867397"/>
            <p14:sldId id="2144867398"/>
            <p14:sldId id="2144867399"/>
          </p14:sldIdLst>
        </p14:section>
        <p14:section name="3D Analysis" id="{DFFC5895-D990-4AD0-A6D3-F4773001B814}">
          <p14:sldIdLst>
            <p14:sldId id="2144867359"/>
            <p14:sldId id="2144867306"/>
            <p14:sldId id="2144867305"/>
            <p14:sldId id="2144867319"/>
            <p14:sldId id="2144867379"/>
            <p14:sldId id="2144867380"/>
            <p14:sldId id="2144867324"/>
            <p14:sldId id="2144867383"/>
            <p14:sldId id="2144867384"/>
            <p14:sldId id="2144867395"/>
            <p14:sldId id="2144867392"/>
            <p14:sldId id="2144867393"/>
            <p14:sldId id="2144867391"/>
            <p14:sldId id="2144867394"/>
          </p14:sldIdLst>
        </p14:section>
        <p14:section name="Summary" id="{51660110-4385-4E05-BC7B-1441D3318D95}">
          <p14:sldIdLst>
            <p14:sldId id="2144867304"/>
            <p14:sldId id="2144867284"/>
            <p14:sldId id="332"/>
            <p14:sldId id="214486728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911BB01-E617-EEE6-9033-2F99B17E819B}" name="Maria Neves Santos" initials="MS" userId="S::maria.nevessantos@ansys.com::93cb7866-0c10-4727-8e4e-c98906e64de3" providerId="AD"/>
  <p188:author id="{DCF0080B-E3BC-C1EE-670C-7616FC7EC88E}" name="Rasul Abdusalamov" initials="RA" userId="S::e6qyszv34sbsd78w@students.rwth-aachen.de::f60ae164-af12-452d-bb22-9f386b093dfd" providerId="AD"/>
  <p188:author id="{3020640F-9D37-0BB9-CF18-DF95006046ED}" name="Nick Stefani" initials="NS" userId="S::nicola.stefani@ansys.com::59292905-21ab-45c4-9a0f-231bc7ccf392" providerId="AD"/>
  <p188:author id="{05BD2BD0-E8C6-FE4D-E83C-49FD3419DBB9}" name="Janos Plocher" initials="JP" userId="S::janos.plocher@ansys.com::ba7cd727-c325-432c-8863-bb9badcea957" providerId="AD"/>
  <p188:author id="{6839C6F6-1488-72BA-07B8-95934B361D6C}" name="Madhumita Saravana Kumar" initials="MSK" userId="S::madhumita.saravanakumar@ansys.com::9ffa2865-6a19-4249-a78c-e95e8c3ee8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185B"/>
    <a:srgbClr val="F43436"/>
    <a:srgbClr val="9E9E9E"/>
    <a:srgbClr val="00A68F"/>
    <a:srgbClr val="FFFF33"/>
    <a:srgbClr val="AFAF21"/>
    <a:srgbClr val="95951D"/>
    <a:srgbClr val="C52727"/>
    <a:srgbClr val="6262E1"/>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A7A2F2-17AD-4B43-8E4A-48086100FA9B}" v="80" dt="2024-09-24T17:58:35.151"/>
  </p1510:revLst>
</p1510:revInfo>
</file>

<file path=ppt/tableStyles.xml><?xml version="1.0" encoding="utf-8"?>
<a:tblStyleLst xmlns:a="http://schemas.openxmlformats.org/drawingml/2006/main" def="{5C22544A-7EE6-4342-B048-85BDC9FD1C3A}">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210" autoAdjust="0"/>
  </p:normalViewPr>
  <p:slideViewPr>
    <p:cSldViewPr snapToGrid="0">
      <p:cViewPr varScale="1">
        <p:scale>
          <a:sx n="153" d="100"/>
          <a:sy n="153" d="100"/>
        </p:scale>
        <p:origin x="484"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font" Target="fonts/font1.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omments/modernComment_7FD81430_C872C20A.xml><?xml version="1.0" encoding="utf-8"?>
<p188:cmLst xmlns:a="http://schemas.openxmlformats.org/drawingml/2006/main" xmlns:r="http://schemas.openxmlformats.org/officeDocument/2006/relationships" xmlns:p188="http://schemas.microsoft.com/office/powerpoint/2018/8/main">
  <p188:cm id="{5E1A7C46-AF68-4C4A-AF0C-619478F73931}" authorId="{3911BB01-E617-EEE6-9033-2F99B17E819B}" status="resolved" created="2024-08-28T11:20:08.702" complete="100000">
    <pc:sldMkLst xmlns:pc="http://schemas.microsoft.com/office/powerpoint/2013/main/command">
      <pc:docMk/>
      <pc:sldMk cId="3362963978" sldId="2144867376"/>
    </pc:sldMkLst>
    <p188:txBody>
      <a:bodyPr/>
      <a:lstStyle/>
      <a:p>
        <a:r>
          <a:rPr lang="en-US"/>
          <a:t>Update the notes about directional deformation + results w/ 2D analysis</a:t>
        </a:r>
      </a:p>
    </p188:txBody>
  </p188:cm>
</p188: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r>
            <a:rPr lang="en-US" sz="1200" b="1" dirty="0">
              <a:solidFill>
                <a:schemeClr val="tx1"/>
              </a:solidFill>
            </a:rPr>
            <a:t>Pre-processing</a:t>
          </a:r>
          <a:endParaRPr lang="en-DE" sz="1200" b="1">
            <a:solidFill>
              <a:schemeClr val="tx1"/>
            </a:solidFill>
          </a:endParaRPr>
        </a:p>
      </dgm:t>
    </dgm:pt>
    <dgm:pt modelId="{F7ECCCDA-E546-463D-AE2D-BBE0DED8308F}" type="parTrans" cxnId="{AEAF03AA-FD6A-4B8B-895B-EE4A3E080322}">
      <dgm:prSet/>
      <dgm:spPr/>
      <dgm:t>
        <a:bodyPr/>
        <a:lstStyle/>
        <a:p>
          <a:endParaRPr lang="en-DE" sz="600" b="1"/>
        </a:p>
      </dgm:t>
    </dgm:pt>
    <dgm:pt modelId="{308D2EB1-FB92-4AD4-97A3-D2EC1D38AB41}" type="sibTrans" cxnId="{AEAF03AA-FD6A-4B8B-895B-EE4A3E080322}">
      <dgm:prSet/>
      <dgm:spPr/>
      <dgm:t>
        <a:bodyPr/>
        <a:lstStyle/>
        <a:p>
          <a:endParaRPr lang="en-DE" sz="600" b="1"/>
        </a:p>
      </dgm:t>
    </dgm:pt>
    <dgm:pt modelId="{86192DB7-CD74-464A-88AF-E010E04DC3FF}">
      <dgm:prSet phldrT="[Text]" custT="1"/>
      <dgm:spPr>
        <a:solidFill>
          <a:schemeClr val="accent5">
            <a:lumMod val="60000"/>
            <a:lumOff val="40000"/>
          </a:schemeClr>
        </a:solidFill>
      </dgm:spPr>
      <dgm:t>
        <a:bodyPr/>
        <a:lstStyle/>
        <a:p>
          <a:endParaRPr lang="en-DE" sz="1200" b="1">
            <a:solidFill>
              <a:schemeClr val="tx1"/>
            </a:solidFill>
          </a:endParaRPr>
        </a:p>
      </dgm:t>
    </dgm:pt>
    <dgm:pt modelId="{CD4F1A3C-1AF7-4742-BC37-8E020D2F40EE}" type="parTrans" cxnId="{2477FE88-16C9-4437-8204-AB27C293BCF8}">
      <dgm:prSet/>
      <dgm:spPr/>
      <dgm:t>
        <a:bodyPr/>
        <a:lstStyle/>
        <a:p>
          <a:endParaRPr lang="en-DE" sz="600" b="1"/>
        </a:p>
      </dgm:t>
    </dgm:pt>
    <dgm:pt modelId="{0D6E013B-1423-4E1A-BE68-3DD72B50CDA1}" type="sibTrans" cxnId="{2477FE88-16C9-4437-8204-AB27C293BCF8}">
      <dgm:prSet/>
      <dgm:spPr/>
      <dgm:t>
        <a:bodyPr/>
        <a:lstStyle/>
        <a:p>
          <a:endParaRPr lang="en-DE" sz="600" b="1"/>
        </a:p>
      </dgm:t>
    </dgm:pt>
    <dgm:pt modelId="{6126D71E-06CC-4F3D-9EA2-371732C971F6}">
      <dgm:prSet phldrT="[Text]" custT="1"/>
      <dgm:spPr>
        <a:solidFill>
          <a:schemeClr val="accent2"/>
        </a:solidFill>
      </dgm:spPr>
      <dgm:t>
        <a:bodyPr/>
        <a:lstStyle/>
        <a:p>
          <a:r>
            <a:rPr lang="en-US" sz="1200" b="1" dirty="0">
              <a:solidFill>
                <a:schemeClr val="tx1"/>
              </a:solidFill>
            </a:rPr>
            <a:t>Post-processing</a:t>
          </a:r>
          <a:endParaRPr lang="en-DE" sz="1200" b="1">
            <a:solidFill>
              <a:schemeClr val="tx1"/>
            </a:solidFill>
          </a:endParaRPr>
        </a:p>
      </dgm:t>
    </dgm:pt>
    <dgm:pt modelId="{54934816-B6FB-41A6-BB38-4D2CBE8B7A4D}" type="parTrans" cxnId="{A9A71130-0AC6-43F1-A1C0-AF13192D73C0}">
      <dgm:prSet/>
      <dgm:spPr/>
      <dgm:t>
        <a:bodyPr/>
        <a:lstStyle/>
        <a:p>
          <a:endParaRPr lang="en-DE" sz="600" b="1"/>
        </a:p>
      </dgm:t>
    </dgm:pt>
    <dgm:pt modelId="{8A8CE226-2EDA-42D3-96B2-DD9EB7865A31}" type="sibTrans" cxnId="{A9A71130-0AC6-43F1-A1C0-AF13192D73C0}">
      <dgm:prSet/>
      <dgm:spPr/>
      <dgm:t>
        <a:bodyPr/>
        <a:lstStyle/>
        <a:p>
          <a:endParaRPr lang="en-DE" sz="600" b="1"/>
        </a:p>
      </dgm:t>
    </dgm:pt>
    <dgm:pt modelId="{5FBFC782-8A18-42BF-9FE2-86A7E53520C0}">
      <dgm:prSet phldrT="[Text]" custT="1"/>
      <dgm:spPr>
        <a:solidFill>
          <a:schemeClr val="accent6">
            <a:lumMod val="60000"/>
            <a:lumOff val="40000"/>
          </a:schemeClr>
        </a:solidFill>
      </dgm:spPr>
      <dgm:t>
        <a:bodyPr/>
        <a:lstStyle/>
        <a:p>
          <a:r>
            <a:rPr lang="en-US" sz="1200" b="1" dirty="0">
              <a:solidFill>
                <a:schemeClr val="tx1"/>
              </a:solidFill>
            </a:rPr>
            <a:t>Geometry and Material</a:t>
          </a:r>
          <a:endParaRPr lang="en-DE" sz="1200" b="1">
            <a:solidFill>
              <a:schemeClr val="tx1"/>
            </a:solidFill>
          </a:endParaRPr>
        </a:p>
      </dgm:t>
    </dgm:pt>
    <dgm:pt modelId="{746D7E5A-BA14-47CC-A2E5-21719EF5F74F}" type="parTrans" cxnId="{CDB51D22-5385-44C5-808B-CAF8BE84EAA6}">
      <dgm:prSet/>
      <dgm:spPr/>
      <dgm:t>
        <a:bodyPr/>
        <a:lstStyle/>
        <a:p>
          <a:endParaRPr lang="en-DE" sz="600" b="1"/>
        </a:p>
      </dgm:t>
    </dgm:pt>
    <dgm:pt modelId="{6D67D76B-DABE-4C0B-B873-899C304D87B7}" type="sibTrans" cxnId="{CDB51D22-5385-44C5-808B-CAF8BE84EAA6}">
      <dgm:prSet/>
      <dgm:spPr/>
      <dgm:t>
        <a:bodyPr/>
        <a:lstStyle/>
        <a:p>
          <a:endParaRPr lang="en-DE" sz="600" b="1"/>
        </a:p>
      </dgm:t>
    </dgm:pt>
    <dgm:pt modelId="{74785938-3FEE-403C-AFF5-FEDC001DA97B}">
      <dgm:prSet phldrT="[Text]" custT="1"/>
      <dgm:spPr>
        <a:solidFill>
          <a:schemeClr val="accent4">
            <a:lumMod val="60000"/>
            <a:lumOff val="40000"/>
          </a:schemeClr>
        </a:solidFill>
      </dgm:spPr>
      <dgm:t>
        <a:bodyPr/>
        <a:lstStyle/>
        <a:p>
          <a:r>
            <a:rPr lang="en-US" sz="1200" b="1" dirty="0">
              <a:solidFill>
                <a:schemeClr val="tx1"/>
              </a:solidFill>
            </a:rPr>
            <a:t>Validation</a:t>
          </a:r>
          <a:endParaRPr lang="en-DE" sz="1200" b="1">
            <a:solidFill>
              <a:schemeClr val="tx1"/>
            </a:solidFill>
          </a:endParaRPr>
        </a:p>
      </dgm:t>
    </dgm:pt>
    <dgm:pt modelId="{E4C52AB1-8BC1-4EF7-92FC-E9DCFF17992A}" type="parTrans" cxnId="{91B57E6E-60CE-466D-87ED-74A9F1ACD9B8}">
      <dgm:prSet/>
      <dgm:spPr/>
      <dgm:t>
        <a:bodyPr/>
        <a:lstStyle/>
        <a:p>
          <a:endParaRPr lang="en-DE" sz="600" b="1"/>
        </a:p>
      </dgm:t>
    </dgm:pt>
    <dgm:pt modelId="{9AC29AD7-DDAE-4AD8-9EED-575B7A990325}" type="sibTrans" cxnId="{91B57E6E-60CE-466D-87ED-74A9F1ACD9B8}">
      <dgm:prSet/>
      <dgm:spPr/>
      <dgm:t>
        <a:bodyPr/>
        <a:lstStyle/>
        <a:p>
          <a:endParaRPr lang="en-DE" sz="6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1091025" y="197584"/>
          <a:ext cx="2681280" cy="268128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Pre-processing</a:t>
          </a:r>
          <a:endParaRPr lang="en-DE" sz="1200" b="1" kern="1200">
            <a:solidFill>
              <a:schemeClr val="tx1"/>
            </a:solidFill>
          </a:endParaRPr>
        </a:p>
      </dsp:txBody>
      <dsp:txXfrm>
        <a:off x="2489760" y="648295"/>
        <a:ext cx="861840" cy="574560"/>
      </dsp:txXfrm>
    </dsp:sp>
    <dsp:sp modelId="{076A89EF-9AD0-467E-9E7B-6207B0CC2093}">
      <dsp:nvSpPr>
        <dsp:cNvPr id="0" name=""/>
        <dsp:cNvSpPr/>
      </dsp:nvSpPr>
      <dsp:spPr>
        <a:xfrm>
          <a:off x="1114007" y="269085"/>
          <a:ext cx="2681280" cy="268128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DE" sz="1200" b="1" kern="1200">
            <a:solidFill>
              <a:schemeClr val="tx1"/>
            </a:solidFill>
          </a:endParaRPr>
        </a:p>
      </dsp:txBody>
      <dsp:txXfrm>
        <a:off x="2840880" y="1494175"/>
        <a:ext cx="798000" cy="638400"/>
      </dsp:txXfrm>
    </dsp:sp>
    <dsp:sp modelId="{3FCB5E40-C275-4E05-9C8B-A720EA1B4472}">
      <dsp:nvSpPr>
        <dsp:cNvPr id="0" name=""/>
        <dsp:cNvSpPr/>
      </dsp:nvSpPr>
      <dsp:spPr>
        <a:xfrm>
          <a:off x="1053359" y="313135"/>
          <a:ext cx="2681280" cy="268128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Post-processing</a:t>
          </a:r>
          <a:endParaRPr lang="en-DE" sz="1200" b="1" kern="1200">
            <a:solidFill>
              <a:schemeClr val="tx1"/>
            </a:solidFill>
          </a:endParaRPr>
        </a:p>
      </dsp:txBody>
      <dsp:txXfrm>
        <a:off x="2010960" y="2196415"/>
        <a:ext cx="766080" cy="702240"/>
      </dsp:txXfrm>
    </dsp:sp>
    <dsp:sp modelId="{E31F2271-6B44-4751-9350-0B52A3378B1E}">
      <dsp:nvSpPr>
        <dsp:cNvPr id="0" name=""/>
        <dsp:cNvSpPr/>
      </dsp:nvSpPr>
      <dsp:spPr>
        <a:xfrm>
          <a:off x="992711" y="269085"/>
          <a:ext cx="2681280" cy="268128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Validation</a:t>
          </a:r>
          <a:endParaRPr lang="en-DE" sz="1200" b="1" kern="1200">
            <a:solidFill>
              <a:schemeClr val="tx1"/>
            </a:solidFill>
          </a:endParaRPr>
        </a:p>
      </dsp:txBody>
      <dsp:txXfrm>
        <a:off x="1149119" y="1494175"/>
        <a:ext cx="798000" cy="638400"/>
      </dsp:txXfrm>
    </dsp:sp>
    <dsp:sp modelId="{A7A39D14-43B3-43C2-9EC7-2A35C5C21CFE}">
      <dsp:nvSpPr>
        <dsp:cNvPr id="0" name=""/>
        <dsp:cNvSpPr/>
      </dsp:nvSpPr>
      <dsp:spPr>
        <a:xfrm>
          <a:off x="1015694" y="197584"/>
          <a:ext cx="2681280" cy="268128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solidFill>
                <a:schemeClr val="tx1"/>
              </a:solidFill>
            </a:rPr>
            <a:t>Geometry and Material</a:t>
          </a:r>
          <a:endParaRPr lang="en-DE" sz="1200" b="1" kern="1200">
            <a:solidFill>
              <a:schemeClr val="tx1"/>
            </a:solidFill>
          </a:endParaRPr>
        </a:p>
      </dsp:txBody>
      <dsp:txXfrm>
        <a:off x="1436399" y="648295"/>
        <a:ext cx="861840" cy="574560"/>
      </dsp:txXfrm>
    </dsp:sp>
    <dsp:sp modelId="{6D4A8EB9-0439-4DA5-96E1-C044A076E79A}">
      <dsp:nvSpPr>
        <dsp:cNvPr id="0" name=""/>
        <dsp:cNvSpPr/>
      </dsp:nvSpPr>
      <dsp:spPr>
        <a:xfrm>
          <a:off x="924915" y="31600"/>
          <a:ext cx="3013248" cy="3013248"/>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948209" y="103078"/>
          <a:ext cx="3013248" cy="3013248"/>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887376" y="147262"/>
          <a:ext cx="3013248" cy="3013248"/>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826542" y="103078"/>
          <a:ext cx="3013248" cy="3013248"/>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849836" y="31600"/>
          <a:ext cx="3013248" cy="3013248"/>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9/25/2024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Lecture Unit – Introduction to Finite Element Analysis (FEA) with Ansys Mechanical Software– 2D and 3D elements</a:t>
            </a:r>
          </a:p>
          <a:p>
            <a:pPr algn="ctr"/>
            <a:endParaRPr lang="en-US" b="1" i="1" dirty="0"/>
          </a:p>
          <a:p>
            <a:pPr algn="just"/>
            <a:r>
              <a:rPr lang="en-US" dirty="0"/>
              <a:t>In computational Finite Element Analysis (FEA), numerical calculations are used to solve complex engineering problems by breaking down a structure into smaller, finite elements. Each element represents a small portion of the structure, where equations based on physical laws (such as equilibrium, compatibility, and material behavior) are applied. The software assembles these equations into a large system that represents the entire structure. By solving this system of equations, FEA predicts how the structure will respond to various loads, stresses, and boundary conditions, providing detailed insights into its performance and safety.</a:t>
            </a:r>
          </a:p>
          <a:p>
            <a:pPr algn="just"/>
            <a:endParaRPr lang="en-US" b="0" i="0" dirty="0"/>
          </a:p>
          <a:p>
            <a:pPr algn="just"/>
            <a:r>
              <a:rPr lang="en-US" b="0" i="0" dirty="0"/>
              <a:t>In this lecture unit, </a:t>
            </a:r>
            <a:r>
              <a:rPr lang="en-US" b="0" i="1" dirty="0"/>
              <a:t>Introduction to Finite Element Analysis (FEA) with Ansys Mechanical Software, </a:t>
            </a:r>
            <a:r>
              <a:rPr lang="en-US" b="0" i="0" dirty="0"/>
              <a:t>we will particularly study 2D and 3D elements, from transforming a solid model into a FEA model by meshing its geometry to solving the problem with its specific boundary conditions. </a:t>
            </a:r>
          </a:p>
          <a:p>
            <a:pPr algn="just"/>
            <a:endParaRPr lang="en-US" b="0" i="0" dirty="0"/>
          </a:p>
          <a:p>
            <a:pPr algn="just"/>
            <a:r>
              <a:rPr lang="en-US" b="1" i="0" u="sng" dirty="0"/>
              <a:t>Next slide</a:t>
            </a:r>
            <a:r>
              <a:rPr lang="en-US" b="0" i="0" dirty="0"/>
              <a:t>: Intended learning outcomes for this lecture unit, used resources and further information.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Structural Analysis – Basic Equations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solve structural solid mechanics problem requires the three basic equations must be satisfied: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Equilibrium,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Constitutive Laws and </a:t>
            </a:r>
          </a:p>
          <a:p>
            <a:pPr marL="285750" marR="0" lvl="0" indent="-285750" algn="l" defTabSz="914400" rtl="0" eaLnBrk="1" fontAlgn="auto" latinLnBrk="0" hangingPunct="1">
              <a:lnSpc>
                <a:spcPct val="100000"/>
              </a:lnSpc>
              <a:spcBef>
                <a:spcPts val="0"/>
              </a:spcBef>
              <a:spcAft>
                <a:spcPts val="0"/>
              </a:spcAft>
              <a:buClrTx/>
              <a:buSzTx/>
              <a:buFontTx/>
              <a:buAutoNum type="romanLcParenBoth"/>
              <a:tabLst/>
              <a:defRPr/>
            </a:pPr>
            <a:r>
              <a:rPr lang="en-US" dirty="0"/>
              <a:t>Compatibility.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equilibrium</a:t>
            </a:r>
            <a:r>
              <a:rPr lang="en-US" dirty="0"/>
              <a:t> condition for static but also dynamic problem states that the sum of all forces must be zero, i.e. the internal stresses of a component are in equilibrium. Here, the body and surface forces are being considered and linked to the stresses and strains. As will be shown later, three equilibrium conditions define the six components of stress or strain in an infinitesimal element. (Note: In the next couple of slides, the lecture unit will expand on the topic of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constitutive laws </a:t>
            </a:r>
            <a:r>
              <a:rPr lang="en-US" dirty="0"/>
              <a:t>define/approximate the stress-strain relationship of materials (Young’s and bulk modulus, Poisson’s ratio, yielding, hardening, etc.) as a result of an applied force. These relation can be phenomenological (derived from experiments) in nature or derived from first principles (also assumptions or postulates).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compatibility</a:t>
            </a:r>
            <a:r>
              <a:rPr lang="en-US" dirty="0"/>
              <a:t> condition ensures that a continuum body is deformed continuously without creating gaps, meaning compatibility is guaranteed between displacements and strains (i.e. displacements are obtained by integration of the strains). Important to note is that the displacements are considered the first nodal quantitates that are being determined in FEA; stresses and strains are secondary quantities that are expressed based upon the nodal displacements.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b="1" dirty="0"/>
              <a:t>system of equations for a structural analysis</a:t>
            </a:r>
            <a:r>
              <a:rPr lang="en-US" dirty="0"/>
              <a:t> is directly based upon those basic equations and relates the applied force vector </a:t>
            </a:r>
            <a:r>
              <a:rPr lang="en-US" i="1" dirty="0"/>
              <a:t>F</a:t>
            </a:r>
            <a:r>
              <a:rPr lang="en-US" dirty="0"/>
              <a:t> to the stiffness matrix </a:t>
            </a:r>
            <a:r>
              <a:rPr lang="en-US" i="1" dirty="0"/>
              <a:t>K</a:t>
            </a:r>
            <a:r>
              <a:rPr lang="en-US" dirty="0"/>
              <a:t> and displacement vector </a:t>
            </a:r>
            <a:r>
              <a:rPr lang="en-US" i="1" dirty="0"/>
              <a:t>u</a:t>
            </a:r>
            <a:r>
              <a:rPr lang="en-US" dirty="0"/>
              <a:t>. </a:t>
            </a:r>
            <a:r>
              <a:rPr lang="en-US" u="sng" dirty="0"/>
              <a:t>Note</a:t>
            </a:r>
            <a:r>
              <a:rPr lang="en-US" dirty="0"/>
              <a:t>, the use of capital and lowercase letters in this equation is used to denote global or elemental (nodal)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u="sng" dirty="0"/>
              <a:t>Further reading &amp; Equilibrium Condition</a:t>
            </a:r>
            <a:r>
              <a:rPr lang="en-US" dirty="0"/>
              <a:t>: Additional free online courses/lecture notes on material elasticity and stresses and strains are linked. In the next couple of slides, the lecture unit will expand on the topic of equilibrium.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b="0" u="sng" dirty="0">
                <a:solidFill>
                  <a:schemeClr val="accent1"/>
                </a:solidFill>
              </a:rPr>
              <a:t>Next slide</a:t>
            </a:r>
            <a:r>
              <a:rPr lang="en-US" b="0" dirty="0">
                <a:solidFill>
                  <a:schemeClr val="accent1"/>
                </a:solidFill>
              </a:rPr>
              <a:t>: Introduction to nonlinearities and their sources to understand when it’s possible to consider a linear behavior in a solid mechanics problem.</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861111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i="1" dirty="0"/>
              <a:t>Linear and nonlinear FEM – Introduction to nonlinearities and their main sources</a:t>
            </a:r>
          </a:p>
          <a:p>
            <a:pPr algn="ctr"/>
            <a:endParaRPr lang="en-GB" b="1" i="1" dirty="0"/>
          </a:p>
          <a:p>
            <a:pPr marL="171450" indent="-171450" algn="just">
              <a:buFont typeface="Arial" panose="020B0604020202020204" pitchFamily="34" charset="0"/>
              <a:buChar char="•"/>
            </a:pPr>
            <a:r>
              <a:rPr lang="en-GB" b="0" i="0" dirty="0"/>
              <a:t>In this slide, it is briefly discussed the difference between linear and nonlinear FEM, the main sources of linearities and when to decide what is the best approach to use in a project.</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All natural phenomena have some degree of nonlinearity, which can lead to very complex analysis and calculations. In order to simplify some physical problems, especially in solid mechanics field, it is possible to assume a linear comportment of the structures, leading to an approximation that is accurate enough to provide good results.</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The underlying equation for structural FEA is a representation of Hooke’s law, where [K] is the global stiffness matrix, {u} is the displacement vector and {F} is the input load vector. This analysis is linear as long as [K] and {F} are not functions of the displacement. With this assumption, it is necessary to consider that the stiffness matrix is a function of only its original shape.</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However, in real cases, the stiffness matrix of a structure is deeply related to its geometry, the interactions between surfaces or other components and the material properties. These are the three main sources of nonlinearities in a structural analysis. </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Geometry: The change in the shape of the structure can result in change of the wall thickness, the cross-section area and/or the direction of loading. This way, large deformations introduce a nonlinear displacement response.</a:t>
            </a:r>
          </a:p>
          <a:p>
            <a:pPr marL="171450" indent="-171450" algn="just">
              <a:buFont typeface="Arial" panose="020B0604020202020204" pitchFamily="34" charset="0"/>
              <a:buChar char="•"/>
            </a:pPr>
            <a:r>
              <a:rPr lang="en-GB" b="0" i="0" dirty="0"/>
              <a:t>Contact: It is observed contact nonlinearity when different structures (or difference surfaces of the same structure) have relative motion: either they begin to be in contact, or separate, or slide with friction. This discontinuity in the force-displacement response introduces the nonlinearity. </a:t>
            </a:r>
          </a:p>
          <a:p>
            <a:pPr marL="171450" indent="-171450" algn="just">
              <a:buFont typeface="Arial" panose="020B0604020202020204" pitchFamily="34" charset="0"/>
              <a:buChar char="•"/>
            </a:pPr>
            <a:r>
              <a:rPr lang="en-GB" b="0" i="0" dirty="0"/>
              <a:t>Material: As all materials have some level of nonlinear behaviour, it is necessary to understand the stress-strain curve of the wanted material. In the elastic region, where the deformations are small, it is possible to consider a linear analysis. However, in the plastic region, where large deformations occur, the nonlinearities have to be taken into account.</a:t>
            </a:r>
          </a:p>
          <a:p>
            <a:pPr marL="171450" indent="-171450" algn="just">
              <a:buFont typeface="Arial" panose="020B0604020202020204" pitchFamily="34" charset="0"/>
              <a:buChar char="•"/>
            </a:pPr>
            <a:endParaRPr lang="en-GB" b="0" i="0" dirty="0"/>
          </a:p>
          <a:p>
            <a:pPr marL="171450" indent="-171450" algn="just">
              <a:buFont typeface="Arial" panose="020B0604020202020204" pitchFamily="34" charset="0"/>
              <a:buChar char="•"/>
            </a:pPr>
            <a:r>
              <a:rPr lang="en-GB" b="0" i="0" dirty="0"/>
              <a:t>To determine which approach is the most indicated, it is necessary to understand what are the main causes of the nonlinear behaviour – if it is one alone or if there is a combination of factors. That understood, it is essential to question if the application allows a simplification in order to avoid huge errors that can be fatal – for example, with biomedical devices, such as helmets and prothesis. </a:t>
            </a:r>
          </a:p>
          <a:p>
            <a:pPr marL="0" indent="0" algn="just">
              <a:buFont typeface="Arial" panose="020B0604020202020204" pitchFamily="34" charset="0"/>
              <a:buNone/>
            </a:pPr>
            <a:endParaRPr lang="en-GB"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The course “Introduction to Nonlinearities” at Ansys Innovation Space is an interesting bonus to students to understand more about the topics and get some examples.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In the present lecture, only the linear behaviour will be considered, since the introduction of nonlinearities leads to different pre- and post-processing considerations.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13593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Meshing – Overview </a:t>
            </a:r>
          </a:p>
          <a:p>
            <a:pPr algn="ctr"/>
            <a:endParaRPr lang="en-US" dirty="0"/>
          </a:p>
          <a:p>
            <a:pPr marL="171450" indent="-171450" algn="just">
              <a:buFont typeface="Arial" panose="020B0604020202020204" pitchFamily="34" charset="0"/>
              <a:buChar char="•"/>
            </a:pPr>
            <a:r>
              <a:rPr lang="en-US" dirty="0"/>
              <a:t>To create a finite element model, it is necessary to understand the creation of the mesh, which includes various parameters that must be considered. </a:t>
            </a:r>
          </a:p>
          <a:p>
            <a:pPr marL="171450" indent="-171450" algn="just">
              <a:buFont typeface="Arial" panose="020B0604020202020204" pitchFamily="34" charset="0"/>
              <a:buChar char="•"/>
            </a:pPr>
            <a:endParaRPr lang="en-US" dirty="0"/>
          </a:p>
          <a:p>
            <a:pPr marL="171450" indent="-171450" algn="just">
              <a:buFont typeface="Arial" panose="020B0604020202020204" pitchFamily="34" charset="0"/>
              <a:buChar char="•"/>
            </a:pPr>
            <a:r>
              <a:rPr lang="en-US" dirty="0"/>
              <a:t>The first thing is to define the number of the dimensions we’re working with, which leads us to the elements we will use in the project. For a one-dimension simulation, we use beam elements (</a:t>
            </a:r>
            <a:r>
              <a:rPr lang="en-US" u="sng" dirty="0"/>
              <a:t>check previous lecture</a:t>
            </a:r>
            <a:r>
              <a:rPr lang="en-US" u="none" dirty="0"/>
              <a:t> about</a:t>
            </a:r>
            <a:r>
              <a:rPr lang="en-US" dirty="0"/>
              <a:t> 1D elements); for two-dimensional problems, shell elements; and for three-dimensional problems, solid elements. In this lecture, we will focus on 2D and 3D elements, understanding what are the important parameters to consider while creating a finite element model. We will see that it is possible for a model to have a combination of these types of mesh.</a:t>
            </a:r>
          </a:p>
          <a:p>
            <a:pPr marL="171450" indent="-171450" algn="just">
              <a:buFont typeface="Arial" panose="020B0604020202020204" pitchFamily="34" charset="0"/>
              <a:buChar char="•"/>
            </a:pPr>
            <a:endParaRPr lang="en-US" dirty="0"/>
          </a:p>
          <a:p>
            <a:pPr marL="171450" indent="-171450" algn="just">
              <a:buFont typeface="Arial" panose="020B0604020202020204" pitchFamily="34" charset="0"/>
              <a:buChar char="•"/>
            </a:pPr>
            <a:r>
              <a:rPr lang="en-US" dirty="0"/>
              <a:t>With two-dimensional problems, in general, the </a:t>
            </a:r>
            <a:r>
              <a:rPr lang="en-US" b="1" dirty="0"/>
              <a:t>shape</a:t>
            </a:r>
            <a:r>
              <a:rPr lang="en-US" dirty="0"/>
              <a:t> of the elements can be </a:t>
            </a:r>
            <a:r>
              <a:rPr lang="en-US" b="1" dirty="0"/>
              <a:t>triangular</a:t>
            </a:r>
            <a:r>
              <a:rPr lang="en-US" dirty="0"/>
              <a:t> or </a:t>
            </a:r>
            <a:r>
              <a:rPr lang="en-US" b="1" dirty="0"/>
              <a:t>quadrilateral</a:t>
            </a:r>
            <a:r>
              <a:rPr lang="en-US" dirty="0"/>
              <a:t>. In 3D, it is possible to have </a:t>
            </a:r>
            <a:r>
              <a:rPr lang="en-US" b="1" dirty="0"/>
              <a:t>tetrahedral (tet), hexahedral (hex), pyramidal, prismatic (wedge) </a:t>
            </a:r>
            <a:r>
              <a:rPr lang="en-US" dirty="0"/>
              <a:t>and </a:t>
            </a:r>
            <a:r>
              <a:rPr lang="en-US" b="1" dirty="0"/>
              <a:t>polyhedral</a:t>
            </a:r>
            <a:r>
              <a:rPr lang="en-US" dirty="0"/>
              <a:t> shapes, depending on the mesh method. The desirable shape would be the hexahedra, but it can be complex to mesh real-world projects with hex elements. It is suggested to avoid pyramids, but they are also the way to connect meshes that are made of tet and hex elements. We will further discuss the differences of mesh methods and which type of elements they create (</a:t>
            </a:r>
            <a:r>
              <a:rPr lang="en-US" u="sng" dirty="0"/>
              <a:t>check slide </a:t>
            </a:r>
            <a:r>
              <a:rPr lang="en-US" b="1" u="sng" dirty="0"/>
              <a:t>14</a:t>
            </a:r>
            <a:r>
              <a:rPr lang="en-US" b="0" dirty="0"/>
              <a:t>).</a:t>
            </a:r>
            <a:endParaRPr lang="en-US" dirty="0"/>
          </a:p>
          <a:p>
            <a:pPr marL="171450" indent="-171450" algn="just">
              <a:buFont typeface="Arial" panose="020B0604020202020204" pitchFamily="34" charset="0"/>
              <a:buChar char="•"/>
            </a:pPr>
            <a:endParaRPr lang="en-US" dirty="0"/>
          </a:p>
          <a:p>
            <a:pPr marL="171450" indent="-171450" algn="just">
              <a:buFont typeface="Arial" panose="020B0604020202020204" pitchFamily="34" charset="0"/>
              <a:buChar char="•"/>
            </a:pPr>
            <a:r>
              <a:rPr lang="en-US" dirty="0"/>
              <a:t>The </a:t>
            </a:r>
            <a:r>
              <a:rPr lang="en-US" b="1" dirty="0"/>
              <a:t>order of the elements </a:t>
            </a:r>
            <a:r>
              <a:rPr lang="en-US" dirty="0"/>
              <a:t>refers to the number of nodes and its respectively displacement response. </a:t>
            </a:r>
            <a:r>
              <a:rPr lang="en-US" b="1" dirty="0"/>
              <a:t>Linear elements </a:t>
            </a:r>
            <a:r>
              <a:rPr lang="en-US" dirty="0"/>
              <a:t>are characterized by a linear shape function, where the displacement response vary linearly with the distance between the nodes. Usually it is less accurate, specially for curved edges, but it does not request a lot of computational power. The </a:t>
            </a:r>
            <a:r>
              <a:rPr lang="en-US" b="1" dirty="0"/>
              <a:t>quadratic elements</a:t>
            </a:r>
            <a:r>
              <a:rPr lang="en-US" dirty="0"/>
              <a:t>, on the other hand, present displacements that must be interpolated using polynomial function. Because quadratic elements provide a more accurate simulation, it tends to be computationally more expensive, taking more time to run the simulation. We will discuss quadratic elements with more details ahead in the presentation (</a:t>
            </a:r>
            <a:r>
              <a:rPr lang="en-US" u="sng" dirty="0"/>
              <a:t>check slide </a:t>
            </a:r>
            <a:r>
              <a:rPr lang="en-US" b="1" u="sng" dirty="0"/>
              <a:t>13</a:t>
            </a:r>
            <a:r>
              <a:rPr lang="en-US" sz="1100" b="0" dirty="0"/>
              <a:t>) so it is possible to understand how the interpolation works and what are the implications in the variation of displacement and stress distribution.</a:t>
            </a:r>
          </a:p>
          <a:p>
            <a:pPr marL="171450" indent="-171450" algn="just">
              <a:buFont typeface="Arial" panose="020B0604020202020204" pitchFamily="34" charset="0"/>
              <a:buChar char="•"/>
            </a:pPr>
            <a:endParaRPr lang="en-US" sz="1100" b="0" dirty="0"/>
          </a:p>
          <a:p>
            <a:pPr marL="171450" indent="-171450" algn="just">
              <a:buFont typeface="Arial" panose="020B0604020202020204" pitchFamily="34" charset="0"/>
              <a:buChar char="•"/>
            </a:pPr>
            <a:r>
              <a:rPr lang="en-US" sz="1100" b="0" dirty="0"/>
              <a:t>The </a:t>
            </a:r>
            <a:r>
              <a:rPr lang="en-US" sz="1100" b="1" dirty="0"/>
              <a:t>mesh structure </a:t>
            </a:r>
            <a:r>
              <a:rPr lang="en-US" sz="1100" b="0" dirty="0"/>
              <a:t>can be classified in </a:t>
            </a:r>
            <a:r>
              <a:rPr lang="en-US" sz="1100" b="1" dirty="0"/>
              <a:t>structured</a:t>
            </a:r>
            <a:r>
              <a:rPr lang="en-US" sz="1100" b="0" dirty="0"/>
              <a:t> and </a:t>
            </a:r>
            <a:r>
              <a:rPr lang="en-US" sz="1100" b="1" dirty="0"/>
              <a:t>unstructured</a:t>
            </a:r>
            <a:r>
              <a:rPr lang="en-US" sz="1100" b="0" dirty="0"/>
              <a:t>. The difference between the two of them is the regularity and the organization of the cells. A structured mesh has a regular organization, normally with cells in parallel and uniform space between them. It is also easier and faster to generate structured meshes and it is accurate enough for simple geometries. The unstructured mesh, on the other hand, is not regularly organized and has non uniform spacing between the cells. It has good accuracy for complex geometries, specially for regions with drastic variations, such as sharp corners. However, it is computationally more expensive and not so easy to create, as it needs manual adjustments from the costumer. That said, it is possible to see that both structured and unstructured meshes have their advantages and disadvantages, leading us to analyze what is the best approach for the project we are working in. In this lecture, we will focus in structured meshes. </a:t>
            </a:r>
          </a:p>
          <a:p>
            <a:pPr marL="171450" indent="-171450" algn="just">
              <a:buFont typeface="Arial" panose="020B0604020202020204" pitchFamily="34" charset="0"/>
              <a:buChar char="•"/>
            </a:pPr>
            <a:endParaRPr lang="en-US" sz="1100" b="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The mesh method</a:t>
            </a:r>
            <a:r>
              <a:rPr lang="en-US" sz="1100" b="0" dirty="0"/>
              <a:t> is the algorithm used by the software to create the mesh. There are different methods for solid meshing and for surface meshing and they have to be chosen according to the wanted application, considering geometry complexity and computational power. In this lecture, we will focus on the two main types of meshing methods: </a:t>
            </a:r>
            <a:r>
              <a:rPr lang="en-US" sz="1100" b="1" dirty="0"/>
              <a:t>tetrahedral element meshing</a:t>
            </a:r>
            <a:r>
              <a:rPr lang="en-US" sz="1100" b="0" dirty="0"/>
              <a:t> and </a:t>
            </a:r>
            <a:r>
              <a:rPr lang="en-US" sz="1100" b="1" dirty="0"/>
              <a:t>hexahedral element meshing</a:t>
            </a:r>
            <a:r>
              <a:rPr lang="en-US" sz="1100" b="0" dirty="0"/>
              <a:t> (</a:t>
            </a:r>
            <a:r>
              <a:rPr lang="en-US" sz="1100" b="0" u="sng" dirty="0"/>
              <a:t>check slide </a:t>
            </a:r>
            <a:r>
              <a:rPr lang="en-US" sz="1100" b="1" u="sng" dirty="0"/>
              <a:t>14</a:t>
            </a:r>
            <a:r>
              <a:rPr lang="en-US" sz="1100" b="0" dirty="0"/>
              <a:t>). </a:t>
            </a:r>
          </a:p>
          <a:p>
            <a:pPr marL="171450" indent="-171450" algn="just">
              <a:buFont typeface="Arial" panose="020B0604020202020204" pitchFamily="34" charset="0"/>
              <a:buChar char="•"/>
            </a:pPr>
            <a:endParaRPr lang="en-US" sz="1100" b="0" dirty="0"/>
          </a:p>
          <a:p>
            <a:pPr marL="171450" indent="-171450" algn="just">
              <a:buFont typeface="Arial" panose="020B0604020202020204" pitchFamily="34" charset="0"/>
              <a:buChar char="•"/>
            </a:pPr>
            <a:r>
              <a:rPr lang="en-US" sz="1100" b="0" dirty="0"/>
              <a:t>The </a:t>
            </a:r>
            <a:r>
              <a:rPr lang="en-US" sz="1100" b="1" dirty="0"/>
              <a:t>mesh quality </a:t>
            </a:r>
            <a:r>
              <a:rPr lang="en-US" sz="1100" b="0" dirty="0"/>
              <a:t>if defined by various mathematical parameters that can define if a result will be enough accurate (good mesh quality) or not (poor mesh quality). There is a list of criteria of </a:t>
            </a:r>
            <a:r>
              <a:rPr lang="en-US" sz="1100" b="1" dirty="0"/>
              <a:t>mesh metric </a:t>
            </a:r>
            <a:r>
              <a:rPr lang="en-US" sz="1100" b="0" dirty="0"/>
              <a:t>that can be used to determine the mesh quality – for each of them, there is a spectrum, and the parameter must be in a defined range to be considered as valid. This means the details of the model are well represented and there is </a:t>
            </a:r>
            <a:r>
              <a:rPr lang="en-US" sz="1100" b="1" dirty="0"/>
              <a:t>mesh independence </a:t>
            </a:r>
            <a:r>
              <a:rPr lang="en-US" sz="1100" b="0" dirty="0"/>
              <a:t>(</a:t>
            </a:r>
            <a:r>
              <a:rPr lang="en-US" sz="1100" b="0" u="sng" dirty="0"/>
              <a:t>check slide </a:t>
            </a:r>
            <a:r>
              <a:rPr lang="en-US" sz="1100" b="1" u="sng" dirty="0"/>
              <a:t>15</a:t>
            </a:r>
            <a:r>
              <a:rPr lang="en-US" sz="1100" b="0" dirty="0"/>
              <a:t>). Poor mesh quality can lead to convergence difficulties and incorrect physical results. The next slides will discuss what are the metrics used to define the mesh quality (</a:t>
            </a:r>
            <a:r>
              <a:rPr lang="en-US" sz="1100" b="0" u="sng" dirty="0"/>
              <a:t>check slide </a:t>
            </a:r>
            <a:r>
              <a:rPr lang="en-US" sz="1100" b="1" u="sng" dirty="0"/>
              <a:t>16</a:t>
            </a:r>
            <a:r>
              <a:rPr lang="en-US" sz="1100" b="0" dirty="0"/>
              <a:t>).</a:t>
            </a:r>
          </a:p>
          <a:p>
            <a:pPr marL="0" indent="0" algn="just">
              <a:buFont typeface="Arial" panose="020B0604020202020204" pitchFamily="34" charset="0"/>
              <a:buNone/>
            </a:pPr>
            <a:endParaRPr lang="en-US" sz="1100" b="0" dirty="0"/>
          </a:p>
          <a:p>
            <a:pPr marL="171450" indent="-171450" algn="just">
              <a:buFont typeface="Arial" panose="020B0604020202020204" pitchFamily="34" charset="0"/>
              <a:buChar char="•"/>
            </a:pPr>
            <a:r>
              <a:rPr lang="en-US" sz="1100" b="1" u="sng" dirty="0"/>
              <a:t>QUIZ</a:t>
            </a:r>
            <a:r>
              <a:rPr lang="en-US" sz="1100" b="0" dirty="0"/>
              <a:t>: What are the requirements to create a mesh in terms of efficiency and accuracy? </a:t>
            </a:r>
          </a:p>
          <a:p>
            <a:pPr marL="171450" indent="-171450" algn="just">
              <a:buFont typeface="Arial" panose="020B0604020202020204" pitchFamily="34" charset="0"/>
              <a:buChar char="•"/>
            </a:pPr>
            <a:r>
              <a:rPr lang="en-US" sz="1100" b="1" dirty="0"/>
              <a:t>Answer</a:t>
            </a:r>
            <a:r>
              <a:rPr lang="en-US" sz="1100" b="0" dirty="0"/>
              <a:t>: It is necessary to create refine mesh in areas with more complex geometry (more details) and a coarse mesh elsewhere. For that, it is important to choose the right mesh method and analyze the pertinent metrics, for the solution accuracy deteriorates as mesh deviates from ideal shape.</a:t>
            </a:r>
          </a:p>
          <a:p>
            <a:pPr marL="171450" indent="-171450" algn="just">
              <a:buFont typeface="Arial" panose="020B0604020202020204" pitchFamily="34" charset="0"/>
              <a:buChar char="•"/>
            </a:pPr>
            <a:endParaRPr lang="en-US" sz="1100" b="0" dirty="0"/>
          </a:p>
          <a:p>
            <a:pPr marL="171450" indent="-171450" algn="just">
              <a:buFont typeface="Arial" panose="020B0604020202020204" pitchFamily="34" charset="0"/>
              <a:buChar char="•"/>
            </a:pPr>
            <a:r>
              <a:rPr lang="en-US" sz="1100" b="0" dirty="0"/>
              <a:t>As a complementary reading, there is the article “The Fundamentals of FEA Meshing for Structural Analysis”, which discuss briefly how to prepare the geometry for meshing, the types of meshing methods and why is a good mesh important.</a:t>
            </a:r>
          </a:p>
          <a:p>
            <a:pPr marL="171450" indent="-171450" algn="just">
              <a:buFont typeface="Arial" panose="020B0604020202020204" pitchFamily="34" charset="0"/>
              <a:buChar char="•"/>
            </a:pPr>
            <a:endParaRPr lang="en-US" sz="1100" b="0" dirty="0"/>
          </a:p>
          <a:p>
            <a:pPr marL="171450" indent="-171450" algn="just">
              <a:buFont typeface="Arial" panose="020B0604020202020204" pitchFamily="34" charset="0"/>
              <a:buChar char="•"/>
            </a:pPr>
            <a:r>
              <a:rPr lang="en-US" sz="1100" b="1" u="sng" dirty="0"/>
              <a:t>Next slide</a:t>
            </a:r>
            <a:r>
              <a:rPr lang="en-US" sz="1100" b="0" dirty="0"/>
              <a:t>: 5 mesh methods are discussed with a simple geometry (a cylinder) to understand the difference between their generation.</a:t>
            </a:r>
            <a:endParaRPr lang="en-US" dirty="0"/>
          </a:p>
          <a:p>
            <a:pPr marL="171450" indent="-171450" algn="just">
              <a:buFont typeface="Arial" panose="020B0604020202020204" pitchFamily="34" charset="0"/>
              <a:buChar char="•"/>
            </a:pPr>
            <a:endParaRPr lang="en-US" dirty="0"/>
          </a:p>
          <a:p>
            <a:pPr marL="171450" indent="-171450" algn="just">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9835031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Meshing – Element Order</a:t>
            </a:r>
          </a:p>
          <a:p>
            <a:pPr marL="0" indent="0" algn="just">
              <a:buFont typeface="Arial" panose="020B0604020202020204" pitchFamily="34" charset="0"/>
              <a:buNone/>
            </a:pPr>
            <a:endParaRPr lang="en-US" b="0" i="0" dirty="0"/>
          </a:p>
          <a:p>
            <a:pPr marL="171450" indent="-171450" algn="just">
              <a:buFont typeface="Arial" panose="020B0604020202020204" pitchFamily="34" charset="0"/>
              <a:buChar char="•"/>
            </a:pPr>
            <a:r>
              <a:rPr lang="en-US" b="0" i="0" dirty="0"/>
              <a:t>Before talking about what is an element order, it is essential to understand what are the mesh nodes and highlight the possibility of having mid-sides nodes in the mesh. In simple terms, a mesh node is a point with specific spatial coordinates, generally located at the vertices of an element. With multiple nodes, it is possible to create a surface (2D) or a solid (3D) body.</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To control a mesh, it is possible to choose </a:t>
            </a:r>
            <a:r>
              <a:rPr lang="en-US" b="0" i="1" dirty="0"/>
              <a:t>low order </a:t>
            </a:r>
            <a:r>
              <a:rPr lang="en-US" b="0" i="0" dirty="0"/>
              <a:t>elements (</a:t>
            </a:r>
            <a:r>
              <a:rPr lang="en-US" b="1" i="0" dirty="0"/>
              <a:t>linear</a:t>
            </a:r>
            <a:r>
              <a:rPr lang="en-US" b="0" i="0" dirty="0"/>
              <a:t>) or </a:t>
            </a:r>
            <a:r>
              <a:rPr lang="en-US" b="0" i="1" dirty="0"/>
              <a:t>higher order </a:t>
            </a:r>
            <a:r>
              <a:rPr lang="en-US" b="0" i="0" dirty="0"/>
              <a:t>elements (</a:t>
            </a:r>
            <a:r>
              <a:rPr lang="en-US" b="1" i="0" dirty="0"/>
              <a:t>quadratic</a:t>
            </a:r>
            <a:r>
              <a:rPr lang="en-US" b="0" i="0" dirty="0"/>
              <a:t>), according to the presence or absence of the mid-side nodes. In a geometry, the less mid-side nodes, the less degrees of freedom. </a:t>
            </a:r>
          </a:p>
          <a:p>
            <a:pPr marL="171450" indent="-171450" algn="just">
              <a:buFont typeface="Arial" panose="020B0604020202020204" pitchFamily="34" charset="0"/>
              <a:buChar cha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Physical problems can be expressed by mathematical equations, which can be simple descriptions or complex differential equations. The exact solution can not always be achieved using common analytical methods and it is necessary to use a finite element analysis, which obtains an approximate numerical solution by simplifying the model with discrete locations in the computational domain. Once the equations are obtained considering the physics of the problem (strong form), the weak form defines the </a:t>
            </a:r>
            <a:r>
              <a:rPr lang="en-US" b="1" i="0" dirty="0"/>
              <a:t>shape function</a:t>
            </a:r>
            <a:r>
              <a:rPr lang="en-US" b="0" i="0" dirty="0"/>
              <a:t>.</a:t>
            </a:r>
          </a:p>
          <a:p>
            <a:pPr marL="171450" indent="-171450" algn="just">
              <a:buFont typeface="Arial" panose="020B0604020202020204" pitchFamily="34" charset="0"/>
              <a:buChar char="•"/>
            </a:pPr>
            <a:r>
              <a:rPr lang="en-US" b="0" i="0" dirty="0"/>
              <a:t>Linear and quadratic elements are characterized by their shape function. A finite element solver calculates displacements at element’s individual nodes, which are interpolated using different equations. Thus, the solution can be modeled with a linear or a quadratic approximation and can be refined according to the application.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Linear Element </a:t>
            </a:r>
            <a:r>
              <a:rPr lang="en-US" b="0" i="0" dirty="0"/>
              <a:t>option (lower order) removes mid-side nodes of all elements. It usually can not represent complex geometries accurately and it is necessary to use a larger number of elements (a more refined mesh) to match the analytical solution. It is possible to see a chart with the comparison between the exact solution curve and the linear approximation curve.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Quadratic Element </a:t>
            </a:r>
            <a:r>
              <a:rPr lang="en-US" b="0" i="0" dirty="0"/>
              <a:t>option (higher order) keeps the mid-side nodes on all elements. It uses a non-linear (quadratic) approximation, as the displacements between the nodes are interpolated using a higher order polynomial. Although higher order elements represent accurately surfaces and curved edges using fewer elements (less refined mesh), it is computationally more expensive – the simulation takes more time to run. It is also less sensitive to element distortion if compared to linear elements.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It is also possible to set the element order as </a:t>
            </a:r>
            <a:r>
              <a:rPr lang="en-US" b="1" i="0" dirty="0"/>
              <a:t>Program Controlled</a:t>
            </a:r>
            <a:r>
              <a:rPr lang="en-US" b="0" i="0" dirty="0"/>
              <a:t>, which is the default option. For surface bodies and beam models, this option uses lower order (linear) elements. For solid bodies and 2D models, it uses higher order (quadratic) elements.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Several parameters can be controlled in the mesh to fit the model’s physics preferences. To affirm the FE model solves accurately the problem, not only the element order is taken into consideration, but also the mesh method and which type of elements is being used. For example, a hexahedral element with linear approximation is more accurate than a tetrahedral element with quadratic approximation. However, lower order tetrahedral elements will make the model stiff and should not be used.</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mention the eight existing mesh methods and discuss five of them: Automatic, Tetrahedrons, Hex Dominant, Sweep and MultiZone.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11137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 Methods</a:t>
            </a:r>
          </a:p>
          <a:p>
            <a:pPr algn="ctr"/>
            <a:endParaRPr lang="en-US" b="1" i="1" dirty="0"/>
          </a:p>
          <a:p>
            <a:pPr algn="just"/>
            <a:r>
              <a:rPr lang="en-US" b="0" i="0" dirty="0"/>
              <a:t>There are 8 different types of mesh methods on Ansys Workbench platform. In this slides, we will discuss briefly 5 of them, trying to comprehend what is better for the chosen geometry and application. </a:t>
            </a:r>
          </a:p>
          <a:p>
            <a:pPr algn="just"/>
            <a:endParaRPr lang="en-US" b="0" i="0" dirty="0"/>
          </a:p>
          <a:p>
            <a:pPr marL="171450" indent="-171450" algn="just">
              <a:buFont typeface="Arial" panose="020B0604020202020204" pitchFamily="34" charset="0"/>
              <a:buChar char="•"/>
            </a:pPr>
            <a:r>
              <a:rPr lang="en-US" b="0" i="0" dirty="0"/>
              <a:t>The </a:t>
            </a:r>
            <a:r>
              <a:rPr lang="en-US" b="1" i="0" dirty="0"/>
              <a:t>Automatic method </a:t>
            </a:r>
            <a:r>
              <a:rPr lang="en-US" b="0" i="0" dirty="0"/>
              <a:t>attempts to combine </a:t>
            </a:r>
            <a:r>
              <a:rPr lang="en-US" b="1" i="0" dirty="0"/>
              <a:t>Sweep and Patch Conforming Tetrahedron </a:t>
            </a:r>
            <a:r>
              <a:rPr lang="en-US" b="0" i="0" dirty="0"/>
              <a:t>while working with a 3D model. If the body is not sweepable, only the Patch Conforming Tetrahedron method is used. It is possible to check if the body is sweepable or not by right clicking on mesh cell in the tree on “Show Sweepable Bodies”.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Tetrahedrons method </a:t>
            </a:r>
            <a:r>
              <a:rPr lang="en-US" b="0" i="0" dirty="0"/>
              <a:t>generates a mesh composed by tetrahedral elements. It is possible to choose between two different algorithms: </a:t>
            </a:r>
            <a:r>
              <a:rPr lang="en-US" b="1" i="0" dirty="0"/>
              <a:t>Patch Conforming </a:t>
            </a:r>
            <a:r>
              <a:rPr lang="en-US" b="0" i="0" dirty="0"/>
              <a:t>and </a:t>
            </a:r>
            <a:r>
              <a:rPr lang="en-US" b="1" i="0" dirty="0"/>
              <a:t>Patch Independent</a:t>
            </a:r>
            <a:r>
              <a:rPr lang="en-US" b="0" i="0" dirty="0"/>
              <a:t>. The </a:t>
            </a:r>
            <a:r>
              <a:rPr lang="en-US" b="1" i="0" dirty="0"/>
              <a:t>Patch Conforming</a:t>
            </a:r>
            <a:r>
              <a:rPr lang="en-US" b="0" i="0" dirty="0"/>
              <a:t> algorithm is the recommended option for tetrahedral meshing, following a bottom-up approach – it generates the mesh first on the edges, then faces, then volumes. It is possible to use local defeature sizes for more control of the mesh. To guarantee that the mesh is robust, it is necessary to confirm if the mesh face size is smaller than the geometric faces – the default defeature size is set to ½ of the minimum size. The </a:t>
            </a:r>
            <a:r>
              <a:rPr lang="en-US" b="1" i="0" dirty="0"/>
              <a:t>Patch Independent</a:t>
            </a:r>
            <a:r>
              <a:rPr lang="en-US" b="0" i="0" dirty="0"/>
              <a:t> method does not have any advantages and it is considerably slower – it is only worth trying if there is some corruption in the body’s geometry.</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Hex Dominant method </a:t>
            </a:r>
            <a:r>
              <a:rPr lang="en-US" b="0" i="0" dirty="0"/>
              <a:t>generates a mesh made only of hexahedral elements. It is recommended for bodies thar are non-sweepable, instead of choosing tetrahedral methods.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Sweep method</a:t>
            </a:r>
            <a:r>
              <a:rPr lang="en-US" b="0" i="0" dirty="0"/>
              <a:t> generates a mesh with </a:t>
            </a:r>
            <a:r>
              <a:rPr lang="en-US" b="1" i="0" dirty="0"/>
              <a:t>hexahedral and/or wedge elements </a:t>
            </a:r>
            <a:r>
              <a:rPr lang="en-US" b="0" i="0" dirty="0"/>
              <a:t>along the body from a chosen source surface to a target surface. It is necessary that the </a:t>
            </a:r>
            <a:r>
              <a:rPr lang="en-US" b="1" i="0" dirty="0"/>
              <a:t>source</a:t>
            </a:r>
            <a:r>
              <a:rPr lang="en-US" b="0" i="0" dirty="0"/>
              <a:t> and the </a:t>
            </a:r>
            <a:r>
              <a:rPr lang="en-US" b="1" i="0" dirty="0"/>
              <a:t>target surfaces </a:t>
            </a:r>
            <a:r>
              <a:rPr lang="en-US" b="0" i="0" dirty="0"/>
              <a:t>are topologically identical so the mesh can be generated. If the cross section of the body has any interruptions (such as holes or grooves along the length), it is not possible to create the sweep mesh. It is also possible to choose if the Source/Target selection will be either automatic or manually. In automatic selection, the algorithm already determines the best source and target for the body. If we choose to do it manually, it is possible to choose just a source (and the algorithm chooses the best target) or both (source and target). We also can choose how many divisions we want to create along the sweep path, which impacts the way the mesh in structured.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When using </a:t>
            </a:r>
            <a:r>
              <a:rPr lang="en-US" b="1" i="0" dirty="0"/>
              <a:t>MultiZone method </a:t>
            </a:r>
            <a:r>
              <a:rPr lang="en-US" b="0" i="0" dirty="0"/>
              <a:t>it is possible to choose between three different algorithms: </a:t>
            </a:r>
            <a:r>
              <a:rPr lang="en-US" b="1" i="0" dirty="0"/>
              <a:t>Standard, Thin Sweep and Cart Sweep</a:t>
            </a:r>
            <a:r>
              <a:rPr lang="en-US" b="0" i="0" dirty="0"/>
              <a:t>. The </a:t>
            </a:r>
            <a:r>
              <a:rPr lang="en-US" b="1" i="0" dirty="0"/>
              <a:t>default MZ algorithm (Standard) </a:t>
            </a:r>
            <a:r>
              <a:rPr lang="en-US" b="0" i="0" dirty="0"/>
              <a:t>generates automatic hex dominant meshes by surface and volume block decomposition into mappable and sweepable volumes. It is possible to detect blocks with bad angles and automatically cut them to create a better orthogonal mesh. The </a:t>
            </a:r>
            <a:r>
              <a:rPr lang="en-US" b="1" i="0" dirty="0"/>
              <a:t>Thin Sweep </a:t>
            </a:r>
            <a:r>
              <a:rPr lang="en-US" b="0" i="0" dirty="0"/>
              <a:t>creates a 2D blocking and pulls across a thin body to form a 3D mesh (recommended for thin bodies). Finally, the </a:t>
            </a:r>
            <a:r>
              <a:rPr lang="en-US" b="1" i="0" dirty="0"/>
              <a:t>Cart Sweep </a:t>
            </a:r>
            <a:r>
              <a:rPr lang="en-US" b="0" i="0" dirty="0"/>
              <a:t>algorithm uses a cartesian background grid to create an automatic blocking.</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concept of convergence study through mesh refinement and when a mesh is considered independent. We will see that mesh independence is one of the factors for a good mesh, but not the only one. Good geometric representation, analysis of mesh metrics and the process of mesh refinement are also crucial for an efficient and accurate model.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0857260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Meshing – Convergence study and Mesh Independence </a:t>
            </a:r>
          </a:p>
          <a:p>
            <a:pPr algn="ctr"/>
            <a:endParaRPr lang="en-US" b="1" i="1" dirty="0"/>
          </a:p>
          <a:p>
            <a:pPr algn="just"/>
            <a:r>
              <a:rPr lang="en-US" b="0" i="0" dirty="0"/>
              <a:t>To define if we have a good or a bad mesh for our model, it is essential to check some steps, such as:</a:t>
            </a:r>
          </a:p>
          <a:p>
            <a:pPr algn="just"/>
            <a:endParaRPr lang="en-US" b="0" i="0" dirty="0"/>
          </a:p>
          <a:p>
            <a:pPr marL="171450" indent="-171450" algn="just">
              <a:buFont typeface="Arial" panose="020B0604020202020204" pitchFamily="34" charset="0"/>
              <a:buChar char="•"/>
            </a:pPr>
            <a:r>
              <a:rPr lang="en-US" b="0" i="0" dirty="0"/>
              <a:t>A good mesh captures the geometric details well (such as curves, holes and small details). </a:t>
            </a:r>
          </a:p>
          <a:p>
            <a:pPr marL="171450" indent="-171450" algn="just">
              <a:buFont typeface="Arial" panose="020B0604020202020204" pitchFamily="34" charset="0"/>
              <a:buChar char="•"/>
            </a:pPr>
            <a:r>
              <a:rPr lang="en-US" b="0" i="0" dirty="0"/>
              <a:t>The mesh doesn’t alter the solution, i.e. the mesh is independent. </a:t>
            </a:r>
          </a:p>
          <a:p>
            <a:pPr marL="171450" indent="-171450" algn="just">
              <a:buFont typeface="Arial" panose="020B0604020202020204" pitchFamily="34" charset="0"/>
              <a:buChar char="•"/>
            </a:pPr>
            <a:r>
              <a:rPr lang="en-US" b="0" i="0" dirty="0"/>
              <a:t>Some quality criteria are within a correct range (study of mesh metrics).</a:t>
            </a:r>
          </a:p>
          <a:p>
            <a:pPr marL="171450" indent="-171450" algn="just">
              <a:buFont typeface="Arial" panose="020B0604020202020204" pitchFamily="34" charset="0"/>
              <a:buChar char="•"/>
            </a:pPr>
            <a:r>
              <a:rPr lang="en-US" b="0" i="0" dirty="0"/>
              <a:t>The model doesn’t have to be refined at its maximum: A good mesh is coarse where it can be coarse and fine when it needs some refinement. This maintains the good accuracy of the model, but it also does not increase the runtime, which is computationally and financially more efficient. </a:t>
            </a:r>
          </a:p>
          <a:p>
            <a:pPr marL="171450" indent="-171450" algn="just">
              <a:buFont typeface="Arial" panose="020B0604020202020204" pitchFamily="34" charset="0"/>
              <a:buChar char="•"/>
            </a:pPr>
            <a:r>
              <a:rPr lang="en-US" b="0" i="0" dirty="0"/>
              <a:t>With these criteria respected, it is possible to have a good mesh to run the simulation and achieve physically realistic results.</a:t>
            </a:r>
          </a:p>
          <a:p>
            <a:pPr marL="0" indent="0" algn="just">
              <a:buFont typeface="Arial" panose="020B0604020202020204" pitchFamily="34" charset="0"/>
              <a:buNone/>
            </a:pPr>
            <a:endParaRPr lang="en-US" b="0" i="0" dirty="0"/>
          </a:p>
          <a:p>
            <a:pPr marL="0" indent="0" algn="just">
              <a:buFont typeface="Arial" panose="020B0604020202020204" pitchFamily="34" charset="0"/>
              <a:buNone/>
            </a:pPr>
            <a:r>
              <a:rPr lang="en-US" b="0" i="0" dirty="0"/>
              <a:t>But what does “convergence” mean and how do we conduct this study?</a:t>
            </a:r>
          </a:p>
          <a:p>
            <a:pPr marL="0" indent="0" algn="just">
              <a:buFont typeface="Arial" panose="020B0604020202020204" pitchFamily="34" charset="0"/>
              <a:buNone/>
            </a:pPr>
            <a:endParaRPr lang="en-US" b="0" i="0" dirty="0"/>
          </a:p>
          <a:p>
            <a:pPr marL="171450" indent="-171450" algn="just">
              <a:buFont typeface="Arial" panose="020B0604020202020204" pitchFamily="34" charset="0"/>
              <a:buChar char="•"/>
            </a:pPr>
            <a:r>
              <a:rPr lang="en-US" b="0" i="0" dirty="0"/>
              <a:t>The process of convergence consists in decreasing the element size and analyzing its impact in the solution of the underlying partial different equations of the model. </a:t>
            </a:r>
          </a:p>
          <a:p>
            <a:pPr marL="171450" indent="-171450" algn="just">
              <a:buFont typeface="Arial" panose="020B0604020202020204" pitchFamily="34" charset="0"/>
              <a:buChar char="•"/>
            </a:pPr>
            <a:r>
              <a:rPr lang="en-US" b="0" i="0" dirty="0"/>
              <a:t>In general, the smaller the mesh size, the more accurate the solution is. However, this can lead to larger simulations, with a lot of data to store and longer calculation times. Thus, it is important to run convergence studies to find an optimal balance between the model accuracy and the runtimes.</a:t>
            </a:r>
          </a:p>
          <a:p>
            <a:pPr marL="171450" indent="-171450" algn="just">
              <a:buFont typeface="Arial" panose="020B0604020202020204" pitchFamily="34" charset="0"/>
              <a:buChar char="•"/>
            </a:pPr>
            <a:endParaRPr lang="en-US" b="0" i="0" dirty="0"/>
          </a:p>
          <a:p>
            <a:pPr marL="0" indent="0" algn="just">
              <a:buFont typeface="Arial" panose="020B0604020202020204" pitchFamily="34" charset="0"/>
              <a:buNone/>
            </a:pPr>
            <a:r>
              <a:rPr lang="en-US" b="0" i="0" dirty="0"/>
              <a:t>Finally, a mesh is considered as independent when…</a:t>
            </a:r>
          </a:p>
          <a:p>
            <a:pPr marL="0" indent="0" algn="just">
              <a:buFont typeface="Arial" panose="020B0604020202020204" pitchFamily="34" charset="0"/>
              <a:buNone/>
            </a:pPr>
            <a:endParaRPr lang="en-US" b="0" i="0" dirty="0"/>
          </a:p>
          <a:p>
            <a:pPr marL="171450" indent="-171450" algn="just">
              <a:buFont typeface="Arial" panose="020B0604020202020204" pitchFamily="34" charset="0"/>
              <a:buChar char="•"/>
            </a:pPr>
            <a:r>
              <a:rPr lang="en-US" b="0" i="0" dirty="0"/>
              <a:t>It is possible to obtain the converged solution after which mesh refinement does not change the result anymore.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However, before starting the convergence process, it is essential to check if we have a clear understanding of the physics of the problem (e.g. geometry, boundary conditions and material properties).</a:t>
            </a:r>
          </a:p>
          <a:p>
            <a:pPr marL="171450" indent="-171450" algn="just">
              <a:buFont typeface="Arial" panose="020B0604020202020204" pitchFamily="34" charset="0"/>
              <a:buChar char="•"/>
            </a:pPr>
            <a:r>
              <a:rPr lang="en-US" b="0" i="0" dirty="0"/>
              <a:t>Once it is all set and the mesh if finally created, we choose an area of interest (it can be just a specific part of the model or the whole geometry) and we refine its mesh but changing just the mesh size and maintaining element type and order, which assure a fair comparison between the simulations we will run.</a:t>
            </a:r>
          </a:p>
          <a:p>
            <a:pPr marL="171450" indent="-171450" algn="just">
              <a:buFont typeface="Arial" panose="020B0604020202020204" pitchFamily="34" charset="0"/>
              <a:buChar char="•"/>
            </a:pPr>
            <a:r>
              <a:rPr lang="en-US" b="0" i="0" dirty="0"/>
              <a:t>We must choose a result to analyze, e.g. stress values, plastic strain or fatigue life, depending on what is interesting for the application.</a:t>
            </a:r>
          </a:p>
          <a:p>
            <a:pPr marL="171450" indent="-171450" algn="just">
              <a:buFont typeface="Arial" panose="020B0604020202020204" pitchFamily="34" charset="0"/>
              <a:buChar char="•"/>
            </a:pPr>
            <a:r>
              <a:rPr lang="en-US" b="0" i="0" dirty="0"/>
              <a:t>After running at least 3 simulations, it is possible to plot the convergence curve. In the chart stress vs number of nodes, it is possible to observe a point when the increase of nodes does not impact significantly the stress results.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It is shown in this slide a convergence curve with Equivalent von Mises Stress (Y-axis) and the number of mesh nodes (X-axis). This example is part of the analysis of the wrench model which we will discuss on </a:t>
            </a:r>
            <a:r>
              <a:rPr lang="en-US" b="1" i="0" u="sng" dirty="0"/>
              <a:t>slide 46</a:t>
            </a:r>
            <a:r>
              <a:rPr lang="en-US" b="0" i="0" dirty="0"/>
              <a:t>, after the section of 3D elements. </a:t>
            </a:r>
          </a:p>
          <a:p>
            <a:pPr marL="171450" indent="-171450" algn="just">
              <a:buFont typeface="Arial" panose="020B0604020202020204" pitchFamily="34" charset="0"/>
              <a:buChar char="•"/>
            </a:pPr>
            <a:endParaRPr lang="en-US" b="0" i="0" dirty="0"/>
          </a:p>
          <a:p>
            <a:pPr marL="0" indent="0" algn="just">
              <a:buFont typeface="Arial" panose="020B0604020202020204" pitchFamily="34" charset="0"/>
              <a:buNone/>
            </a:pPr>
            <a:r>
              <a:rPr lang="en-US" b="1" i="0" u="sng" dirty="0"/>
              <a:t>Next slide</a:t>
            </a:r>
            <a:r>
              <a:rPr lang="en-US" b="0" i="0" dirty="0"/>
              <a:t>: We will introduce the importance of a good mesh quality and the features in the Ansys Mechanical software that can be used to check it, such as mesh statistics (minimum, maximum and average sizes of elements with its standard deviation) and metric graphs.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789230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Mesh Quality – Statistics, Graph and Mesh Quality Worksheet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There are some ways to verify if the generated mesh is acceptable for the model or not. One of these is to conduct a mesh independence study, as we saw in the previous slide. However, it can take a significant amount of time. To access mesh statistics during and after the mesh generation, there are some tools that can be used.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First, it is necessary to choose a mesh metric – each one is calculated a different way and has its own scale of what is a good or a bad element. We will discuss some of these metrics in the next slide.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Once the mesh metric is chosen, it is possible to check its statistics. The example in the slide shows the statistics for the </a:t>
            </a:r>
            <a:r>
              <a:rPr lang="en-US" i="1" dirty="0"/>
              <a:t>Element Quality </a:t>
            </a:r>
            <a:r>
              <a:rPr lang="en-US" dirty="0"/>
              <a:t>metric, which displays not only the </a:t>
            </a:r>
            <a:r>
              <a:rPr lang="en-US" b="1" i="1" dirty="0"/>
              <a:t>minimum and maximum element sizes</a:t>
            </a:r>
            <a:r>
              <a:rPr lang="en-US" dirty="0"/>
              <a:t>, but also the </a:t>
            </a:r>
            <a:r>
              <a:rPr lang="en-US" b="1" i="1" dirty="0"/>
              <a:t>average element </a:t>
            </a:r>
            <a:r>
              <a:rPr lang="en-US" i="1" dirty="0"/>
              <a:t>size </a:t>
            </a:r>
            <a:r>
              <a:rPr lang="en-US" dirty="0"/>
              <a:t>and the </a:t>
            </a:r>
            <a:r>
              <a:rPr lang="en-US" b="1" i="1" dirty="0"/>
              <a:t>standard deviation</a:t>
            </a:r>
            <a:r>
              <a:rPr lang="en-US" dirty="0"/>
              <a:t>.  Different metrics will display different values for each statistic.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It is also possible to check the </a:t>
            </a:r>
            <a:r>
              <a:rPr lang="en-US" b="1" dirty="0"/>
              <a:t>number of nodes and elements </a:t>
            </a:r>
            <a:r>
              <a:rPr lang="en-US" dirty="0"/>
              <a:t>that were created in the mesh.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a:t>
            </a:r>
            <a:r>
              <a:rPr lang="en-US" b="1" dirty="0"/>
              <a:t>Check Mesh Quality </a:t>
            </a:r>
            <a:r>
              <a:rPr lang="en-US" dirty="0"/>
              <a:t>section, it is possible to activate the automatic shape checking. One may choose between displaying “error and warnings”, just “errors” or to create the Mesh Quality Worksheet. If any of them is set, the algorithm will show the elements that do not fit with the physical requirements of the model (specific error limits). Each quality criteria has its own limits for each type of analysis, which lead the understanding of what is a good mesh to a particular comprehension of the project.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Mesh Quality Worksheet is a table of Physics Preference, which is based in the criteria for shell and solid elements. If any “Error Check” box is enabled, the mesh will be invalidated if failure limits are exceeded in this specific metric – This approach is recommended when the mesh must follow strict standards. The column “Worst” shows the worst metric for the criteria and highlights by color if it is in a “good” (green), “warning” (yellow) or “failure” (red) state.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For the chosen mesh metric, it is created a </a:t>
            </a:r>
            <a:r>
              <a:rPr lang="en-US" b="1" i="1" dirty="0"/>
              <a:t>metric graph</a:t>
            </a:r>
            <a:r>
              <a:rPr lang="en-US" dirty="0"/>
              <a:t>, a histogram where it is possible the element quality distribution – which can be by the number of elements with specific statistics or by the percentage of volume/area. The example in the slide shows that most of the elements have a good element quality (metric closer to 1). If the model has more than one type of element, it be shown in the histogram with bars of different colors. It is possible to control this graph by selecting the types of elements you want to plot, as well as the range on the axis and the number of the bars.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However, it is possible to highlight the reasons why the mesh has its quality affected. It can be a geometric problem, i.e. the model may have smalls edges, sharp angles and/or gaps. The mesh parameters can be incorrect, for example, the model may present large minimum size. Also, the meshing method may not be the most appropriated for the application – Hex dominant meshes, for example, can result in pyramidal elements, which lower the quality of the mesh. Once it is noticed the reasons of the poor mesh quality, it is possible to make the right changes and refine it just the necessary to make the mesh suitable for the project.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It is essential to mention that there is no absolute truth of what is a good mesh quality, since different types of analysis have their own mesh requirements, which must be studied to fit the particularities of the physical model. However, one should pay attention to have a mesh neither with convergence issues nor high calculation times.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sng" dirty="0"/>
              <a:t>Quiz:</a:t>
            </a:r>
            <a:r>
              <a:rPr lang="en-US" dirty="0"/>
              <a:t> What is the impact of mesh quality on the solution?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 solution of a finite element simulation has strict dependency of the mesh quality, once it has impact on project’s accuracy and computational efficiency. In terms of accuracy, a good quality mesh captures the details of the geometric, using elements that are close to an ideal shape as possible. High quality meshes do not need a lot of elements to achieve accurate results – the higher the number of elements, the higher the computational costs in terms of memory and calculation time. Poor mesh quality can also result in convergence difficulties or a bad description of the physics, leading to a wrong conclusion, specially when the model has more complex features, such as material nonlinearities, large deformations or parts in contact. In summary, a good mesh quality gives reliability, prediction robust solutions.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sng" dirty="0"/>
              <a:t>Next slide: </a:t>
            </a:r>
            <a:r>
              <a:rPr lang="en-US" dirty="0"/>
              <a:t>We will discuss in detail four of the mesh quality criteria (Element Quality, Aspect Ratio, Jacobian Ration and Skewness).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97627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 Metrics</a:t>
            </a:r>
          </a:p>
          <a:p>
            <a:pPr algn="ctr"/>
            <a:endParaRPr lang="en-US" b="1" i="1" dirty="0"/>
          </a:p>
          <a:p>
            <a:pPr algn="just"/>
            <a:r>
              <a:rPr lang="en-US" b="0" i="0" dirty="0"/>
              <a:t>The results of a numerical simulation are dependent on the quality of the mesh. To assure the mesh has good quality, there are some criteria to analyze which can be quantified in various ways. In this slide, we will discuss four of these criteria (or </a:t>
            </a:r>
            <a:r>
              <a:rPr lang="en-US" b="0" i="1" dirty="0"/>
              <a:t>metrics</a:t>
            </a:r>
            <a:r>
              <a:rPr lang="en-US" b="0" i="0" dirty="0"/>
              <a:t>): Element Quality, Aspect Ratio, Jacobian Ratio and Skewness.</a:t>
            </a:r>
          </a:p>
          <a:p>
            <a:pPr algn="just"/>
            <a:endParaRPr lang="en-US" b="0" i="0" dirty="0"/>
          </a:p>
          <a:p>
            <a:pPr marL="171450" indent="-171450" algn="just">
              <a:buFont typeface="Arial" panose="020B0604020202020204" pitchFamily="34" charset="0"/>
              <a:buChar char="•"/>
            </a:pPr>
            <a:r>
              <a:rPr lang="en-US" b="0" i="0" dirty="0"/>
              <a:t>The </a:t>
            </a:r>
            <a:r>
              <a:rPr lang="en-US" b="1" i="1" dirty="0"/>
              <a:t>Element Quality </a:t>
            </a:r>
            <a:r>
              <a:rPr lang="en-US" b="0" i="0" dirty="0"/>
              <a:t>metric</a:t>
            </a:r>
            <a:r>
              <a:rPr lang="en-US" b="1" i="1" dirty="0"/>
              <a:t> </a:t>
            </a:r>
            <a:r>
              <a:rPr lang="en-US" b="0" i="0" dirty="0"/>
              <a:t>varies from 0 (worst) to 1 (best), where 0 indicates that the element has a zero area/volume while 1 represents a perfect square (in 2D case) or cube (3D). To calculate this metric, it is necessary to take in consideration the ratio of the volume to the edge length for a given element. In the slide, it is possible to check the equation for 2D and 3D cases. This mesh metric is one of the most used for structural analysis.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1" dirty="0"/>
              <a:t>Aspect Ratio </a:t>
            </a:r>
            <a:r>
              <a:rPr lang="en-US" b="0" i="0" dirty="0"/>
              <a:t>metric varies from 1 (best) to infinite (worst). It is possible to determine the aspect ratio for triangles, quadrilaterals (2D) and tetrahedrons (3D). For 2D models, it represents to length to height ration. For example, for triangles, a value of 1 indicates an equilateral triangle; for quadrilaterals, it indicates a square. In 3D models, it represents the area ratio or the radius ratio of circumscribed/inscribed circle. This metric is also very important for structural analysis. </a:t>
            </a:r>
          </a:p>
          <a:p>
            <a:pPr marL="628650" lvl="1" indent="-171450" algn="just">
              <a:buFont typeface="Arial" panose="020B0604020202020204" pitchFamily="34" charset="0"/>
              <a:buChar char="•"/>
            </a:pPr>
            <a:r>
              <a:rPr lang="en-US" b="0" i="0" dirty="0"/>
              <a:t>In the slide, it is possible to see a representation of a good element (triangle with aspect ratio equal to 1) and a bad element (triangle with aspect ratio equal to 20).</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1" dirty="0"/>
              <a:t>Jacobian Ratio </a:t>
            </a:r>
            <a:r>
              <a:rPr lang="en-US" b="0" i="0" dirty="0"/>
              <a:t>metric ranges from 1 (best) to infinite (worst), but really bad values can appear as -100. It measures the shape of a given element compared to an ideal element based on the determinant of the Jacobian matrix. In this slides, it is possible to check good, bad and failed quadrilateral and rectangular elements under the perspective of the Jacobian Ratio metrics. A good quality mesh presents the Jacobian Ratio between 1 and 10 for the majority of its elements.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Finally, the </a:t>
            </a:r>
            <a:r>
              <a:rPr lang="en-US" b="1" i="0" dirty="0"/>
              <a:t>Skewness</a:t>
            </a:r>
            <a:r>
              <a:rPr lang="en-US" b="0" i="0" dirty="0"/>
              <a:t> metric is one of the most important mesh metrics to study, since it determines how close to ideal (equilateral or equiangular) a face or cell is. It varies from 0 (best) to 1 (worst) and can be calculated by two different methods: equilateral volume deviation and normalized angle deviation. The first one is applied only for triangles and tetrahedrons and its equation is the ration of the difference between the actual and the ideal cell size to the ideal cell size. However, the normalized angle deviation can be applied to all cell and face shapes, but it is frequently used for hexa, prisms and pyramids. In the slide, it is possible to see Ɵmax (maximum angle in the cell), Ɵmin (minimum angle in the cell) and Ɵe (equiangular face/shell angle, which is 60° for tets and 90° for quads and hexas). </a:t>
            </a:r>
          </a:p>
          <a:p>
            <a:pPr marL="628650" lvl="1" indent="-171450" algn="just">
              <a:buFont typeface="Arial" panose="020B0604020202020204" pitchFamily="34" charset="0"/>
              <a:buChar char="•"/>
            </a:pPr>
            <a:r>
              <a:rPr lang="en-US" b="0" i="0" dirty="0"/>
              <a:t>In the slide, it is possible to check the difference a good element (equilateral triangle) and a highly skewed element. </a:t>
            </a:r>
          </a:p>
          <a:p>
            <a:pPr marL="171450" indent="-171450" algn="just">
              <a:buFont typeface="Arial" panose="020B0604020202020204" pitchFamily="34" charset="0"/>
              <a:buChar char="•"/>
            </a:pPr>
            <a:endParaRPr lang="en-US" b="0" i="0" dirty="0"/>
          </a:p>
          <a:p>
            <a:pPr marL="0" indent="0" algn="just">
              <a:buFont typeface="Arial" panose="020B0604020202020204" pitchFamily="34" charset="0"/>
              <a:buNone/>
            </a:pPr>
            <a:r>
              <a:rPr lang="en-US" b="1" i="0" u="sng" dirty="0"/>
              <a:t>Next slide</a:t>
            </a:r>
            <a:r>
              <a:rPr lang="en-US" b="0" i="0" dirty="0"/>
              <a:t>: We will discuss two discretization approaches in finite element analysis that are used to refine the mesh, i.e. increase the solution accuracy. The first approach, h-refinement, refers to the element’s length, while the second one, p-refinement, refers to the order of the polynomial order.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605441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Meshing – Refinement</a:t>
            </a:r>
          </a:p>
          <a:p>
            <a:pPr algn="ctr"/>
            <a:endParaRPr lang="en-US" b="1" i="1" dirty="0"/>
          </a:p>
          <a:p>
            <a:pPr algn="just"/>
            <a:r>
              <a:rPr lang="en-US" b="0" i="0" dirty="0"/>
              <a:t>There are different discretization approaches to refine the mesh of a FE model, i.e. to increase the accuracy of the solution and ensure the numerical convergence. </a:t>
            </a:r>
          </a:p>
          <a:p>
            <a:pPr algn="just"/>
            <a:endParaRPr lang="en-US" b="0" i="0" dirty="0"/>
          </a:p>
          <a:p>
            <a:pPr marL="171450" indent="-171450" algn="just">
              <a:buFont typeface="Arial" panose="020B0604020202020204" pitchFamily="34" charset="0"/>
              <a:buChar char="•"/>
            </a:pPr>
            <a:r>
              <a:rPr lang="en-US" b="0" i="0" dirty="0"/>
              <a:t>The </a:t>
            </a:r>
            <a:r>
              <a:rPr lang="en-US" b="1" i="0" dirty="0"/>
              <a:t>h-refinement</a:t>
            </a:r>
            <a:r>
              <a:rPr lang="en-US" b="0" i="0" dirty="0"/>
              <a:t> refers to the </a:t>
            </a:r>
            <a:r>
              <a:rPr lang="en-US" b="0" i="1" dirty="0"/>
              <a:t>characteristic length </a:t>
            </a:r>
            <a:r>
              <a:rPr lang="en-US" b="0" i="0" dirty="0"/>
              <a:t>of the elements, where the variable “h” is used to specify the step size in numeric integration. By reducing the “h” parameter, this method </a:t>
            </a:r>
            <a:r>
              <a:rPr lang="en-US" b="1" i="0" dirty="0"/>
              <a:t>increases the number </a:t>
            </a:r>
            <a:r>
              <a:rPr lang="en-US" b="0" i="0" dirty="0"/>
              <a:t>of elements in the mesh. For a coarse mesh, with few elements, the stress distribution deviates significantly from the analytical results, sometimes leading to stress jumps, for example. It is necessary to run the simulation several times with finer meshes until the results don’t have significant changes from one simulation to another (achieve numerical convergence).</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a:t>
            </a:r>
            <a:r>
              <a:rPr lang="en-US" b="1" i="0" dirty="0"/>
              <a:t>p-refinement</a:t>
            </a:r>
            <a:r>
              <a:rPr lang="en-US" b="0" i="0" dirty="0"/>
              <a:t> refers to the order of the shape functions, which are increased to improve the accuracy of the solution. The letter “p” stands for polynomial and, as it was seen on </a:t>
            </a:r>
            <a:r>
              <a:rPr lang="en-US" b="0" i="0" u="sng" dirty="0"/>
              <a:t>slide 13</a:t>
            </a:r>
            <a:r>
              <a:rPr lang="en-US" b="0" i="0" dirty="0"/>
              <a:t>, the higher the order of the elements, the more accurate the solution is. However, differently from the h-refinement, this method does not need to change the mesh. To this refinement, the first solution must be run with a first order polynomial shape function. The next solutions may use second or third order polynomial shape function. Again, the model does not need to be refined anymore when the results do not have significant changes from two runs.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sizing controls to provide finer meshes at regions that can be problematic to the solution, e.g. curved areas and details. The size functions to be discussed are adaptative, curvature, proximity and a combination of curvature and proximity.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525603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Meshing – Sizing Control</a:t>
            </a:r>
          </a:p>
          <a:p>
            <a:pPr algn="ctr"/>
            <a:endParaRPr lang="en-US" b="1" i="1" dirty="0"/>
          </a:p>
          <a:p>
            <a:pPr algn="just"/>
            <a:r>
              <a:rPr lang="en-US" b="0" i="0" dirty="0"/>
              <a:t>The </a:t>
            </a:r>
            <a:r>
              <a:rPr lang="en-US" b="1" i="0" dirty="0"/>
              <a:t>Sizing Options </a:t>
            </a:r>
            <a:r>
              <a:rPr lang="en-US" b="0" i="0" dirty="0"/>
              <a:t>provide control over the mesh growth (between small and large sizes), curvature-based refinement (curvature-based sizing) and the number of mesh elements between two geometric entities (proximity-based sizing). Controls for sizing include </a:t>
            </a:r>
            <a:r>
              <a:rPr lang="en-US" b="0" i="1" dirty="0"/>
              <a:t>Element Size</a:t>
            </a:r>
            <a:r>
              <a:rPr lang="en-US" b="0" i="0" dirty="0"/>
              <a:t>, </a:t>
            </a:r>
            <a:r>
              <a:rPr lang="en-US" b="0" i="1" dirty="0"/>
              <a:t>Growth Rate</a:t>
            </a:r>
            <a:r>
              <a:rPr lang="en-US" b="0" i="0" dirty="0"/>
              <a:t>, </a:t>
            </a:r>
            <a:r>
              <a:rPr lang="en-US" b="0" i="1" dirty="0"/>
              <a:t>Maximum Size </a:t>
            </a:r>
            <a:r>
              <a:rPr lang="en-US" b="0" i="0" dirty="0"/>
              <a:t>and </a:t>
            </a:r>
            <a:r>
              <a:rPr lang="en-US" b="0" i="1" dirty="0"/>
              <a:t>Curvature Minimum Size / Proximity Minimum Size</a:t>
            </a:r>
            <a:r>
              <a:rPr lang="en-US" b="0" i="0" dirty="0"/>
              <a:t>.  For example, the Element Size is the global maximum size of the elements.</a:t>
            </a:r>
          </a:p>
          <a:p>
            <a:pPr algn="just"/>
            <a:endParaRPr lang="en-US" b="0" i="0" dirty="0"/>
          </a:p>
          <a:p>
            <a:pPr algn="just"/>
            <a:r>
              <a:rPr lang="en-US" b="0" i="0" dirty="0"/>
              <a:t>In the menu, </a:t>
            </a:r>
            <a:r>
              <a:rPr lang="en-US" b="1" i="0" dirty="0"/>
              <a:t>Use Adaptive Sizing </a:t>
            </a:r>
            <a:r>
              <a:rPr lang="en-US" b="0" i="0" dirty="0"/>
              <a:t>is set to </a:t>
            </a:r>
            <a:r>
              <a:rPr lang="en-US" b="1" i="0" dirty="0"/>
              <a:t>Yes</a:t>
            </a:r>
            <a:r>
              <a:rPr lang="en-US" b="0" i="0" dirty="0"/>
              <a:t>. In this method, there is no automated refinement on curvature or proximity regions. In the first picture, it is possible to check the generated mesh of a dog-bone sample with a hole when the Adaptive Sizing is set to Yes.</a:t>
            </a:r>
          </a:p>
          <a:p>
            <a:pPr algn="just"/>
            <a:endParaRPr lang="en-US" b="0" i="0" dirty="0"/>
          </a:p>
          <a:p>
            <a:pPr algn="just"/>
            <a:r>
              <a:rPr lang="en-US" b="0" i="0" dirty="0"/>
              <a:t>If </a:t>
            </a:r>
            <a:r>
              <a:rPr lang="en-US" b="1" i="0" dirty="0"/>
              <a:t>Use Adaptive Sizing </a:t>
            </a:r>
            <a:r>
              <a:rPr lang="en-US" b="0" i="0" dirty="0"/>
              <a:t>is set to </a:t>
            </a:r>
            <a:r>
              <a:rPr lang="en-US" b="1" i="0" dirty="0"/>
              <a:t>No</a:t>
            </a:r>
            <a:r>
              <a:rPr lang="en-US" b="0" i="0" dirty="0"/>
              <a:t>, there are three possibilities: 1) choose just a curvature-based sizing; 2) choose just a proximity-based sizing; 3) choose to combine curvature and proximity methods.</a:t>
            </a:r>
          </a:p>
          <a:p>
            <a:pPr algn="just"/>
            <a:endParaRPr lang="en-US" b="0" i="0" dirty="0"/>
          </a:p>
          <a:p>
            <a:pPr marL="228600" indent="-228600" algn="just">
              <a:buAutoNum type="arabicParenR"/>
            </a:pPr>
            <a:r>
              <a:rPr lang="en-US" b="0" i="0" dirty="0"/>
              <a:t>If </a:t>
            </a:r>
            <a:r>
              <a:rPr lang="en-US" b="1" i="0" dirty="0"/>
              <a:t>Curvature</a:t>
            </a:r>
            <a:r>
              <a:rPr lang="en-US" b="0" i="0" dirty="0"/>
              <a:t> is set to </a:t>
            </a:r>
            <a:r>
              <a:rPr lang="en-US" b="1" i="0" dirty="0"/>
              <a:t>Yes</a:t>
            </a:r>
            <a:r>
              <a:rPr lang="en-US" b="0" i="0" dirty="0"/>
              <a:t>, the mesher examines curvature on edges and faces, so the current size does not violate the maximum size or the curvature normal angle, which is the maximum allowable angle for an element edge.</a:t>
            </a:r>
          </a:p>
          <a:p>
            <a:pPr marL="228600" indent="-228600" algn="just">
              <a:buAutoNum type="arabicParenR"/>
            </a:pPr>
            <a:r>
              <a:rPr lang="en-US" b="0" i="0" dirty="0"/>
              <a:t>If </a:t>
            </a:r>
            <a:r>
              <a:rPr lang="en-US" b="1" i="0" dirty="0"/>
              <a:t>Proximity</a:t>
            </a:r>
            <a:r>
              <a:rPr lang="en-US" b="0" i="0" dirty="0"/>
              <a:t> is set to </a:t>
            </a:r>
            <a:r>
              <a:rPr lang="en-US" b="1" i="0" dirty="0"/>
              <a:t>Yes</a:t>
            </a:r>
            <a:r>
              <a:rPr lang="en-US" b="0" i="0" dirty="0"/>
              <a:t>, the refinement is based on the minimum number of element layers created in regions with “gaps” between geometric entities. A “gap” can be defined as the internal volume between two faces or the area between two opposing edges of a face. </a:t>
            </a:r>
          </a:p>
          <a:p>
            <a:pPr marL="228600" indent="-228600" algn="just">
              <a:buAutoNum type="arabicParenR"/>
            </a:pPr>
            <a:r>
              <a:rPr lang="en-US" b="0" i="0" dirty="0"/>
              <a:t>If both </a:t>
            </a:r>
            <a:r>
              <a:rPr lang="en-US" b="1" i="0" dirty="0"/>
              <a:t>Curvature</a:t>
            </a:r>
            <a:r>
              <a:rPr lang="en-US" b="0" i="0" dirty="0"/>
              <a:t> </a:t>
            </a:r>
            <a:r>
              <a:rPr lang="en-US" b="1" i="0" dirty="0"/>
              <a:t>and</a:t>
            </a:r>
            <a:r>
              <a:rPr lang="en-US" b="0" i="0" dirty="0"/>
              <a:t> </a:t>
            </a:r>
            <a:r>
              <a:rPr lang="en-US" b="1" i="0" dirty="0"/>
              <a:t>Proximity</a:t>
            </a:r>
            <a:r>
              <a:rPr lang="en-US" b="0" i="0" dirty="0"/>
              <a:t> are set to </a:t>
            </a:r>
            <a:r>
              <a:rPr lang="en-US" b="1" i="0" dirty="0"/>
              <a:t>Yes</a:t>
            </a:r>
            <a:r>
              <a:rPr lang="en-US" b="0" i="0" dirty="0"/>
              <a:t>, the two mentioned analysis are considered in the mesh generation. In the second picture, it is possible to see the same dog-bone specimen when the Curvate &amp; Proximity method is set to Yes.</a:t>
            </a:r>
          </a:p>
          <a:p>
            <a:pPr marL="0" indent="0" algn="just">
              <a:buNone/>
            </a:pPr>
            <a:endParaRPr lang="en-US" b="0" i="0" dirty="0"/>
          </a:p>
          <a:p>
            <a:pPr marL="0" indent="0" algn="just">
              <a:buNone/>
            </a:pPr>
            <a:r>
              <a:rPr lang="en-US" b="0" i="0" dirty="0"/>
              <a:t>In the following slides, we will work with this </a:t>
            </a:r>
            <a:r>
              <a:rPr lang="en-US" b="0" i="0" u="sng" dirty="0"/>
              <a:t>dog-bone specimen</a:t>
            </a:r>
            <a:r>
              <a:rPr lang="en-US" b="0" i="0" dirty="0"/>
              <a:t> in a task to manipulate the quality of the mesh, testing different mesh methods, element orders and sizing controls.</a:t>
            </a:r>
          </a:p>
          <a:p>
            <a:pPr marL="0" indent="0" algn="just">
              <a:buNone/>
            </a:pPr>
            <a:endParaRPr lang="en-US" b="0" i="0" dirty="0"/>
          </a:p>
          <a:p>
            <a:pPr marL="0" indent="0" algn="just">
              <a:buNone/>
            </a:pPr>
            <a:r>
              <a:rPr lang="en-US" b="1" i="0" u="sng" dirty="0"/>
              <a:t>Next slide</a:t>
            </a:r>
            <a:r>
              <a:rPr lang="en-US" b="0" i="0" dirty="0"/>
              <a:t>: We will discuss about the Solver of the Ansys Mechanical tool and the process of getting the results of Deformation and Stress. A difference between Stress Concentration and Stress Singularity will be clarified.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201037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dirty="0">
                <a:solidFill>
                  <a:srgbClr val="CC0000"/>
                </a:solidFill>
              </a:rPr>
              <a:t>Learning Objectives</a:t>
            </a:r>
          </a:p>
          <a:p>
            <a:pPr algn="ctr"/>
            <a:endParaRPr lang="en-US" sz="1200" b="1" i="1" dirty="0">
              <a:solidFill>
                <a:srgbClr val="CC0000"/>
              </a:solidFill>
            </a:endParaRPr>
          </a:p>
          <a:p>
            <a:pPr marL="171450" indent="-171450" algn="l">
              <a:buFont typeface="Arial" panose="020B0604020202020204" pitchFamily="34" charset="0"/>
              <a:buChar char="•"/>
            </a:pPr>
            <a:r>
              <a:rPr lang="en-US" sz="1200" b="0" i="0" dirty="0">
                <a:solidFill>
                  <a:srgbClr val="CC0000"/>
                </a:solidFill>
              </a:rPr>
              <a:t>This lecture unit is aimed at teaching the </a:t>
            </a:r>
            <a:r>
              <a:rPr lang="en-US" sz="1200" b="1" i="0" dirty="0">
                <a:solidFill>
                  <a:srgbClr val="CC0000"/>
                </a:solidFill>
              </a:rPr>
              <a:t>fundamental concepts of FEA in 2D and 3D analyses </a:t>
            </a:r>
            <a:r>
              <a:rPr lang="en-US" sz="1200" b="0" i="0" dirty="0">
                <a:solidFill>
                  <a:srgbClr val="CC0000"/>
                </a:solidFill>
              </a:rPr>
              <a:t>in mechanical engineering and consolidates the understanding by employing the finite element analysis software Ansys Mechanical.</a:t>
            </a:r>
          </a:p>
          <a:p>
            <a:pPr marL="171450" indent="-171450" algn="l">
              <a:buFont typeface="Arial" panose="020B0604020202020204" pitchFamily="34" charset="0"/>
              <a:buChar char="•"/>
            </a:pPr>
            <a:endParaRPr lang="en-US" sz="1200" b="0" i="0" dirty="0">
              <a:solidFill>
                <a:srgbClr val="CC0000"/>
              </a:solidFill>
            </a:endParaRPr>
          </a:p>
          <a:p>
            <a:pPr marL="171450" indent="-171450" algn="l">
              <a:buFont typeface="Arial" panose="020B0604020202020204" pitchFamily="34" charset="0"/>
              <a:buChar char="•"/>
            </a:pPr>
            <a:r>
              <a:rPr lang="en-US" sz="1200" b="0" i="0" dirty="0">
                <a:solidFill>
                  <a:srgbClr val="CC0000"/>
                </a:solidFill>
              </a:rPr>
              <a:t>The resources used in this lecture and for further reading/information are listed and mentioned in specific slides through the lecture.</a:t>
            </a:r>
          </a:p>
          <a:p>
            <a:pPr marL="171450" indent="-171450" algn="l">
              <a:buFont typeface="Arial" panose="020B0604020202020204" pitchFamily="34" charset="0"/>
              <a:buChar char="•"/>
            </a:pPr>
            <a:endParaRPr lang="en-US" sz="1200" b="0" i="0" dirty="0">
              <a:solidFill>
                <a:srgbClr val="CC0000"/>
              </a:solidFill>
            </a:endParaRPr>
          </a:p>
          <a:p>
            <a:pPr marL="171450" indent="-171450" algn="l">
              <a:buFont typeface="Arial" panose="020B0604020202020204" pitchFamily="34" charset="0"/>
              <a:buChar char="•"/>
            </a:pPr>
            <a:r>
              <a:rPr lang="en-US" sz="1200" b="1" i="0" dirty="0">
                <a:solidFill>
                  <a:srgbClr val="CC0000"/>
                </a:solidFill>
              </a:rPr>
              <a:t>In-Built Assessment</a:t>
            </a:r>
            <a:r>
              <a:rPr lang="en-US" sz="1200" b="0" i="0" dirty="0">
                <a:solidFill>
                  <a:srgbClr val="CC0000"/>
                </a:solidFill>
              </a:rPr>
              <a:t>: Through this lecture, there are some moments with quizzes and exercises that are mentioned with the following icons.  </a:t>
            </a:r>
          </a:p>
          <a:p>
            <a:pPr marL="171450" indent="-171450" algn="l">
              <a:buFont typeface="Arial" panose="020B0604020202020204" pitchFamily="34" charset="0"/>
              <a:buChar char="•"/>
            </a:pPr>
            <a:endParaRPr lang="en-US" sz="1200" b="0" i="0" dirty="0">
              <a:solidFill>
                <a:srgbClr val="CC0000"/>
              </a:solidFill>
            </a:endParaRPr>
          </a:p>
          <a:p>
            <a:pPr marL="0" indent="0" algn="l">
              <a:buFont typeface="Arial" panose="020B0604020202020204" pitchFamily="34" charset="0"/>
              <a:buNone/>
            </a:pPr>
            <a:r>
              <a:rPr lang="en-US" sz="1200" b="1" i="0" u="sng" dirty="0">
                <a:solidFill>
                  <a:srgbClr val="CC0000"/>
                </a:solidFill>
              </a:rPr>
              <a:t>Next slide</a:t>
            </a:r>
            <a:r>
              <a:rPr lang="en-US" sz="1200" b="0" i="0" dirty="0">
                <a:solidFill>
                  <a:srgbClr val="CC0000"/>
                </a:solidFill>
              </a:rPr>
              <a:t>: Outline of lecture unit – Briefly presents the topics that will be discussed through the lecture.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Solver – Deformation and Stress</a:t>
            </a:r>
          </a:p>
          <a:p>
            <a:pPr algn="ctr"/>
            <a:endParaRPr lang="en-US" b="1" i="1" dirty="0"/>
          </a:p>
          <a:p>
            <a:pPr algn="just"/>
            <a:r>
              <a:rPr lang="en-US" b="0" i="0" dirty="0"/>
              <a:t>In this slide, we will discuss the steps to obtain deformation and stress using the Ansys solver. </a:t>
            </a:r>
          </a:p>
          <a:p>
            <a:pPr algn="just"/>
            <a:endParaRPr lang="en-US" b="0" i="0" dirty="0"/>
          </a:p>
          <a:p>
            <a:pPr marL="171450" indent="-171450" algn="just">
              <a:buFont typeface="Arial" panose="020B0604020202020204" pitchFamily="34" charset="0"/>
              <a:buChar char="•"/>
            </a:pPr>
            <a:r>
              <a:rPr lang="en-US" b="0" i="0" dirty="0"/>
              <a:t>In the simulation, the displacement DOFs are solved on the nodes, but the stresses and strains are calculated on the integration points. After considering the governing equation, as saw in the </a:t>
            </a:r>
            <a:r>
              <a:rPr lang="en-US" b="0" i="0" u="sng" dirty="0"/>
              <a:t>slide 8 and 10</a:t>
            </a:r>
            <a:r>
              <a:rPr lang="en-US" b="0" i="0" dirty="0"/>
              <a:t>, the first step is the calculation of the displacements on the nodes. The second step is the calculation of the strains on the integration points, where B is the matrix that denotes normal and shear components (strain-displacement matrix). Finally, the stresses are calculated from the strains.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FE models are simplifications of the actual project, leading to an approximate result of the exact solution. Some possible simplifications may include sharp corners in the geometry, the application of point loads/restraints at a single node and the assumption of a linear-elastic regime when it is not recommended – e.g. under large deformations.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These simplifications can cause a divergence in the stress values with the mesh refinement. The regions where the stresses do not converge are called stress singularities. One must not mistake stress singularity with stress concentration, which are regions where the stress concentrates, but still converges to finite values.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However, stress singularities do not necessarily indicate an invalid FE model, since they are local affects. This means that nearby displacements and stresses should be correct, even though they do not reflect the actual stress at specific points. Sometimes, it is not practical or even possible to remove all singularities, so in this case one of the recommended actions is to use the critical engineering judgement.</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In this slide, it is possible to check a simple example of a dog bone model and the difference between the equivalent von Mises stresses between the geometry with round corners (on the left) and with sharp corner (on the right). Both models have the same load and support conditions – fixed support at one end and a distributed force at the other end. The mesh metrics are the same. However, the model with sharp corners presents stress concentrations in the regions around these corners and it is more likable to present stress singularities. The values of minimum, maximum and average stress are displayed just below the images.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To learn more about stress singularities and solving structural simulations using the Ansys Mechanical software, a resource on Ansys Innovation Space is disponible as “Topics in Structural Simulation in Ansys Mechanical”.</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follow an exercise with a </a:t>
            </a:r>
            <a:r>
              <a:rPr lang="en-US" b="0" i="0" u="sng" dirty="0"/>
              <a:t>dog bone specimen</a:t>
            </a:r>
            <a:r>
              <a:rPr lang="en-US" b="0" i="0" dirty="0"/>
              <a:t> to understand how the mesh methods, the element order and the sizing controls (such as size functions and element size) influence the mesh quality.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075174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Dog bone specimen – Problem Statement</a:t>
            </a:r>
          </a:p>
          <a:p>
            <a:pPr algn="ctr"/>
            <a:endParaRPr lang="en-US" b="1" i="1" dirty="0"/>
          </a:p>
          <a:p>
            <a:pPr algn="just"/>
            <a:r>
              <a:rPr lang="en-US" b="0" i="0" dirty="0"/>
              <a:t>This slide shows the problem statement of a dog bone specimen simulation. Dog bone samples are used in tensile strength tests to evaluate the mechanical properties of materials, like metals, polymers or composites. </a:t>
            </a:r>
          </a:p>
          <a:p>
            <a:pPr algn="just"/>
            <a:r>
              <a:rPr lang="en-US" b="0" i="0" dirty="0"/>
              <a:t>The geometry is based in ISO 16630, a primary standard used to describe the hole tension test and its constraints. This test is important to understand how the materials behaves under tensile stress when it has a discontinuity, which can act as a stress concentrator. </a:t>
            </a:r>
          </a:p>
          <a:p>
            <a:pPr algn="just"/>
            <a:endParaRPr lang="en-US" b="0" i="0" dirty="0"/>
          </a:p>
          <a:p>
            <a:pPr algn="just"/>
            <a:r>
              <a:rPr lang="en-US" b="0" i="0" dirty="0"/>
              <a:t>The dimensions are written in the slide to be reproduced if wanted. The file is also available for download. The goal is to change some parameters, as the element order, the meshing methods and the sizing controls (such as the sizing functions and the element size) to analyze how the mesh metrics vary. The chosen mesh metric was Element Quality, which is commonly used in static structural simulations. However, the student can explore the other mesh metrics with the theory presented on </a:t>
            </a:r>
            <a:r>
              <a:rPr lang="en-US" b="1" i="0" u="sng" dirty="0"/>
              <a:t>slide 17</a:t>
            </a:r>
            <a:r>
              <a:rPr lang="en-US" b="0" i="0" dirty="0"/>
              <a:t>.</a:t>
            </a:r>
          </a:p>
          <a:p>
            <a:pPr algn="just"/>
            <a:endParaRPr lang="en-US" b="0" i="0" dirty="0"/>
          </a:p>
          <a:p>
            <a:pPr algn="just"/>
            <a:r>
              <a:rPr lang="en-US" b="0" i="0" dirty="0"/>
              <a:t>The exercise starts with an </a:t>
            </a:r>
            <a:r>
              <a:rPr lang="en-US" b="1" i="0" dirty="0"/>
              <a:t>Automatic mesh </a:t>
            </a:r>
            <a:r>
              <a:rPr lang="en-US" b="0" i="0" dirty="0"/>
              <a:t>and </a:t>
            </a:r>
            <a:r>
              <a:rPr lang="en-US" b="1" i="0" dirty="0"/>
              <a:t>Element Size </a:t>
            </a:r>
            <a:r>
              <a:rPr lang="en-US" b="0" i="0" dirty="0"/>
              <a:t>equals to </a:t>
            </a:r>
            <a:r>
              <a:rPr lang="en-US" b="1" i="0" dirty="0"/>
              <a:t>2.5mm</a:t>
            </a:r>
            <a:r>
              <a:rPr lang="en-US" b="0" i="0" dirty="0"/>
              <a:t>. The mesh method and the element size will be changed in the next slides. </a:t>
            </a:r>
          </a:p>
          <a:p>
            <a:pPr algn="just"/>
            <a:endParaRPr lang="en-US" b="0" i="0" dirty="0"/>
          </a:p>
          <a:p>
            <a:pPr algn="just"/>
            <a:r>
              <a:rPr lang="en-US" b="1" i="0" u="sng" dirty="0"/>
              <a:t>Next slide</a:t>
            </a:r>
            <a:r>
              <a:rPr lang="en-US" b="0" i="0" dirty="0"/>
              <a:t>: After setting the automatic mesh method and the element size, it is possible to see the mesh statistics (minimum, maximum and average element quality, as well as the standard deviation) and the mesh graphs with the respective element types.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92753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 Automatic Mesh Method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In this slide, it is possible to observe the created mesh when one chooses the automatic mesh method with the element size equals to 2.5mm.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As discussed in the </a:t>
            </a:r>
            <a:r>
              <a:rPr lang="en-US" b="0" i="0" u="sng" dirty="0"/>
              <a:t>slide 17</a:t>
            </a:r>
            <a:r>
              <a:rPr lang="en-US" b="0" i="0" dirty="0"/>
              <a:t>, the Element Quality metric rates from 0 (worst) to 1 (best). With the automatic mesh method, the statistics show an average element quality of 0.94845, which is a good value for this metric. There is low standard deviation among the quality of elements.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With the mesh graphs, it is possible to analyze the existing element types in the mesh and their distribution according to the mesh metrics. In this case, there are two element types: HEX20 and WED15, but HEX20 represents almost all the elements of the mesh. By clicking on one of the bars of the histograms, the Ansys Mechanical software will display the respective elements with this specific quality.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HEX20 represents a 20-node hexagonal element, while WED15 is a wedge shape element with 15 nodes. Both are high order (nonlinear/quadratic) elements. The WED15 elements are generated by the condensation of HEX20 elements. To remember what are the element orders, come back to </a:t>
            </a:r>
            <a:r>
              <a:rPr lang="en-US" b="0" i="0" u="sng" dirty="0"/>
              <a:t>slide 13</a:t>
            </a:r>
            <a:r>
              <a:rPr lang="en-US" b="0" i="0" dirty="0"/>
              <a:t>.</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Because of their shape, WED15 elements are not desirable in the mesh, so if there is a considerable number of these elements, the recommendation is to check if they are present in critical areas and, if yes, re-mesh the model.</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sng" dirty="0"/>
              <a:t>Next slide</a:t>
            </a:r>
            <a:r>
              <a:rPr lang="en-US" b="0" i="0" dirty="0"/>
              <a:t>: We will maintain the element size as 2.5mm, but the mesh method will be changed to Hex Dominant. The same analysis of mesh statistics and mesh graph will be made. </a:t>
            </a:r>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39402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 Hex Dominant Mesh Method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second step is to change the mesh method. We will insert a Hex Dominant method and re-generate the mesh with the same element size. This method is usually recommended for bodies which can not be swept.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It is possible to observer that, although there are elements with the maximum element quality (0.99955), the average is 0.69268, lower than the average of the automatic mesh method that we analyzed before. Also, there is significant standard deviation. Opening the Mesh Graph, it shows that there are 4 types of elements: TET10, HEX20, WED15 and PYR13.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TET10 is a 10-node tetrahedral quadratic element, while PYR13 is a pyramidal element with 13 nodes.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Although the most of elements are HEX20, the presence of a significative number of PYR13 elements turns this method as a worse alternative if compared to the automatic mesh method and should not be chosen to further analysis according to this mesh metric.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sng" dirty="0"/>
              <a:t>Next slide</a:t>
            </a:r>
            <a:r>
              <a:rPr lang="en-US" b="0" i="0" dirty="0"/>
              <a:t>: The third and last mesh method will be the Tetrahedrons. Similar analysis will be conducted.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2555006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–Tetrahedrons Mesh Method</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third and last method to be analyzed is the Tetrahedrons, which algorithm was set by default as Patch Conforming. This is a bottom-up approach, where the meshing process starts from the edges, faces and then the volume, well capturing the geometry details. To remember the characteristics of Patch Conforming Method, come back to </a:t>
            </a:r>
            <a:r>
              <a:rPr lang="en-US" b="0" i="0" u="sng" dirty="0"/>
              <a:t>slide 14</a:t>
            </a:r>
            <a:r>
              <a:rPr lang="en-US" b="0" i="0" dirty="0"/>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average element quality is 0.69403, which is slightly higher than the average element quality with Hex Dominant method. Also, the standard deviation is lower, but still greater than the automatic mesh conditions. The only element type that is present in this mesh in TET10.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Among these 3 options, the automatic mesh method gives the best metrics and, consequently, a more accurate analysis. It is important to add that even with simple geometries like this specimen, choosing meshes with PYR13 and WED15 in critical areas can lead to less accurate results when running the simulation. Because of that, the Automatic mesh will be the chosen method to follow the analysis.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sng" dirty="0"/>
              <a:t>Next slide</a:t>
            </a:r>
            <a:r>
              <a:rPr lang="en-US" b="0" i="0" dirty="0"/>
              <a:t>: The second part of the analysis is the element order. It will be shown the differences between the default (Program Controlled), linear (low order elements) and quadratic (high order elements).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0345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 Element Order</a:t>
            </a:r>
          </a:p>
          <a:p>
            <a:pPr marL="171450" marR="0" lvl="0" indent="-1714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second part of the analysis is to change the element order to understand how it affects the element quality. The generated mesh remains with 2.5mm as the element size and the method is set to Automatic. By default, the chosen Element Order is Program Controlled. To remember the differences between the three categories of element order, come back to </a:t>
            </a:r>
            <a:r>
              <a:rPr lang="en-US" b="0" i="0" u="sng" dirty="0"/>
              <a:t>slide 13</a:t>
            </a:r>
            <a:r>
              <a:rPr lang="en-US" b="0" i="0" dirty="0"/>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After choosing the element order, it is possible to analyze detailed statistics, which show not only the number of nodes and element, but also the number of mid-side nodes and how many are the elements of each type.</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In the Program Controlled option, since we are working with a solid body, it will generate high order (quadratic) elements. It is possible to see that this option is identical to the quadratic one. The Linear option shows a lower number of nodes and no mid-side nodes.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*Note: Both linear and quadratic elements are supported for 2D shell models.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sng" dirty="0"/>
              <a:t>Next slide</a:t>
            </a:r>
            <a:r>
              <a:rPr lang="en-US" b="0" i="0" dirty="0"/>
              <a:t>: The third and last part of the analysis are the sizing controls. We will discuss about sizing functions (adaptive, curvature and proximity) and the impact in the mesh metrics when changing the element size.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868471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 Sizing Controls</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last part of this analysis is divided in two different approaches: changing the sizing functions and varying the element size. To remember the basic concepts of sizing functions, come back to the </a:t>
            </a:r>
            <a:r>
              <a:rPr lang="en-US" b="0" i="0" u="sng" dirty="0"/>
              <a:t>slide 19</a:t>
            </a:r>
            <a:r>
              <a:rPr lang="en-US" b="0" i="0" dirty="0"/>
              <a: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t>SIZING FUNCTIONS: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There are several typer of sizing options (e.g. resolution, growth rate, curvature and/or proximity size) and its relevance depends on the sizing controls that is being used. The three sizing functions are </a:t>
            </a:r>
            <a:r>
              <a:rPr lang="en-US" b="1" i="0" dirty="0"/>
              <a:t>adaptive</a:t>
            </a:r>
            <a:r>
              <a:rPr lang="en-US" b="0" i="0" dirty="0"/>
              <a:t>, </a:t>
            </a:r>
            <a:r>
              <a:rPr lang="en-US" b="1" i="0" dirty="0"/>
              <a:t>curvature</a:t>
            </a:r>
            <a:r>
              <a:rPr lang="en-US" b="0" i="0" dirty="0"/>
              <a:t> and </a:t>
            </a:r>
            <a:r>
              <a:rPr lang="en-US" b="1" i="0" dirty="0"/>
              <a:t>proximity</a:t>
            </a:r>
            <a:r>
              <a:rPr lang="en-US" b="0" i="0" dirty="0"/>
              <a:t>, but it is also possible to combine curvature and proximity options. The default method in the Ansys Mechanical tool is setting </a:t>
            </a:r>
            <a:r>
              <a:rPr lang="en-US" b="1" i="0" dirty="0"/>
              <a:t>Adaptive</a:t>
            </a:r>
            <a:r>
              <a:rPr lang="en-US" b="0" i="0" dirty="0"/>
              <a:t> to </a:t>
            </a:r>
            <a:r>
              <a:rPr lang="en-US" b="1" i="0" dirty="0"/>
              <a:t>Yes</a:t>
            </a:r>
            <a:r>
              <a:rPr lang="en-US" b="0" i="0" dirty="0"/>
              <a:t>.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While using the adaptive sizing, it is possible to define the </a:t>
            </a:r>
            <a:r>
              <a:rPr lang="en-US" b="1" i="0" dirty="0"/>
              <a:t>resolution</a:t>
            </a:r>
            <a:r>
              <a:rPr lang="en-US" b="0" i="0" dirty="0"/>
              <a:t>, which controls the mesh distribution. The range of values is 0 to 7, with the mesh resolution changing from coarse (zero) to fine (seven).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Another option that can be controlled is the </a:t>
            </a:r>
            <a:r>
              <a:rPr lang="en-US" b="1" i="0" dirty="0"/>
              <a:t>transition</a:t>
            </a:r>
            <a:r>
              <a:rPr lang="en-US" b="0" i="0" dirty="0"/>
              <a:t>, which affects the rate at which adjacent elements will grow. It can be set to slow (smooth transitions) or fast (abrupt transitions).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t>
            </a:r>
            <a:r>
              <a:rPr lang="en-US" b="1" i="0" dirty="0"/>
              <a:t>Span Angle Center </a:t>
            </a:r>
            <a:r>
              <a:rPr lang="en-US" b="0" i="0" dirty="0"/>
              <a:t>is an option dedicated for curvature-based refinement, i.e. for a curved region, the mesh will subdivide along the curvature until the individual elements span this angle. A coarse mesh around curved areas presents Span Angle between -91° and 60°, while a fine mesh ranges from -36° to 12°.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If the </a:t>
            </a:r>
            <a:r>
              <a:rPr lang="en-US" b="1" i="0" dirty="0"/>
              <a:t>Adaptive Sizing </a:t>
            </a:r>
            <a:r>
              <a:rPr lang="en-US" b="0" i="0" dirty="0"/>
              <a:t>is set to </a:t>
            </a:r>
            <a:r>
              <a:rPr lang="en-US" b="1" i="0" dirty="0"/>
              <a:t>No</a:t>
            </a:r>
            <a:r>
              <a:rPr lang="en-US" b="0" i="0" dirty="0"/>
              <a:t>, there are </a:t>
            </a:r>
            <a:r>
              <a:rPr lang="en-US" b="0" i="0" u="sng" dirty="0"/>
              <a:t>three</a:t>
            </a:r>
            <a:r>
              <a:rPr lang="en-US" b="0" i="0" dirty="0"/>
              <a:t> different possible approaches: 1) Set only </a:t>
            </a:r>
            <a:r>
              <a:rPr lang="en-US" b="1" i="0" dirty="0"/>
              <a:t>Capture Curvature </a:t>
            </a:r>
            <a:r>
              <a:rPr lang="en-US" b="0" i="0" dirty="0"/>
              <a:t>to Yes; 2) Set only </a:t>
            </a:r>
            <a:r>
              <a:rPr lang="en-US" b="1" i="0" dirty="0"/>
              <a:t>Capture Proximity </a:t>
            </a:r>
            <a:r>
              <a:rPr lang="en-US" b="0" i="0" dirty="0"/>
              <a:t>to Yes; 3) Set both Curvature and Proximity to Yes.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When </a:t>
            </a:r>
            <a:r>
              <a:rPr lang="en-US" b="1" i="0" dirty="0"/>
              <a:t>Capture Curvature </a:t>
            </a:r>
            <a:r>
              <a:rPr lang="en-US" b="0" i="0" dirty="0"/>
              <a:t>is set to </a:t>
            </a:r>
            <a:r>
              <a:rPr lang="en-US" b="1" i="0" dirty="0"/>
              <a:t>Yes</a:t>
            </a:r>
            <a:r>
              <a:rPr lang="en-US" b="0" i="0" dirty="0"/>
              <a:t>, it is possible to define 2 different parameters: </a:t>
            </a:r>
            <a:r>
              <a:rPr lang="en-US" b="1" i="0" dirty="0"/>
              <a:t>Curvature Min Size </a:t>
            </a:r>
            <a:r>
              <a:rPr lang="en-US" b="0" i="0" dirty="0"/>
              <a:t>and </a:t>
            </a:r>
            <a:r>
              <a:rPr lang="en-US" b="1" i="0" dirty="0"/>
              <a:t>Curvature Normal Angle</a:t>
            </a:r>
            <a:r>
              <a:rPr lang="en-US" b="0" i="0" dirty="0"/>
              <a:t>.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t>
            </a:r>
            <a:r>
              <a:rPr lang="en-US" b="1" i="0" dirty="0"/>
              <a:t>Curvature Min Size </a:t>
            </a:r>
            <a:r>
              <a:rPr lang="en-US" b="0" i="0" dirty="0"/>
              <a:t>is the minimum element size that is returned to the mesher. If one changes the Element Size, the Curvature Min Size is recalculated.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t>
            </a:r>
            <a:r>
              <a:rPr lang="en-US" b="1" i="0" dirty="0"/>
              <a:t>Curvature Normal Angle </a:t>
            </a:r>
            <a:r>
              <a:rPr lang="en-US" b="0" i="0" dirty="0"/>
              <a:t>is the maximum allowable angle that one element edge is allowed to span given a particular curved region. It is possible to set a value from 0 to 180° or even accept the default – which depends on the type of analysis that is being considered.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When </a:t>
            </a:r>
            <a:r>
              <a:rPr lang="en-US" b="1" i="0" dirty="0"/>
              <a:t>Capture Proximity</a:t>
            </a:r>
            <a:r>
              <a:rPr lang="en-US" b="0" i="0" dirty="0"/>
              <a:t> is set to </a:t>
            </a:r>
            <a:r>
              <a:rPr lang="en-US" b="1" i="0" dirty="0"/>
              <a:t>Yes</a:t>
            </a:r>
            <a:r>
              <a:rPr lang="en-US" b="0" i="0" dirty="0"/>
              <a:t>, it is also possible to define 2 parameters: </a:t>
            </a:r>
            <a:r>
              <a:rPr lang="en-US" b="1" i="0" dirty="0"/>
              <a:t>Proximity Min Size </a:t>
            </a:r>
            <a:r>
              <a:rPr lang="en-US" b="0" i="0" dirty="0"/>
              <a:t>and </a:t>
            </a:r>
            <a:r>
              <a:rPr lang="en-US" b="1" i="0" dirty="0"/>
              <a:t>Proximity Gap Factor</a:t>
            </a:r>
            <a:r>
              <a:rPr lang="en-US" b="0" i="0" dirty="0"/>
              <a:t>.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t>
            </a:r>
            <a:r>
              <a:rPr lang="en-US" b="1" i="0" dirty="0"/>
              <a:t>Proximity Min Size </a:t>
            </a:r>
            <a:r>
              <a:rPr lang="en-US" b="0" i="0" dirty="0"/>
              <a:t>allows the specification of a minimum size to be used in proximity sizing calculations. By default, it is equal to the Curvature Min Size.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a:t>
            </a:r>
            <a:r>
              <a:rPr lang="en-US" b="1" i="0" dirty="0"/>
              <a:t>Proximity Gap Factor </a:t>
            </a:r>
            <a:r>
              <a:rPr lang="en-US" b="0" i="0" dirty="0"/>
              <a:t>is the minimum number of layers of elements that are created in the gaps. It is possible to choose a value between 0 and 100, but the default is 3. It is important to highlight that this is an estimated value and may not be the same in every gap.</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r>
              <a:rPr lang="en-US" b="0" i="0" dirty="0"/>
              <a:t>On the bottom of this slide, there is a link for the Ansys documentation about the sizing options.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r>
              <a:rPr lang="en-US" b="1" i="0" u="sng" dirty="0"/>
              <a:t>Next slide</a:t>
            </a:r>
            <a:r>
              <a:rPr lang="en-US" b="0" i="0" dirty="0"/>
              <a:t>: Besides the mesh size controls the element size plays another important role for the mesh quality.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5515865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Task – Dog bone specimen – </a:t>
            </a:r>
            <a:r>
              <a:rPr lang="en-US" b="1" dirty="0"/>
              <a:t>Element Size vs Element Quality</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0" marR="0" lvl="0" indent="0" algn="just" defTabSz="914400" rtl="0" eaLnBrk="1" fontAlgn="auto" latinLnBrk="0" hangingPunct="1">
              <a:lnSpc>
                <a:spcPct val="100000"/>
              </a:lnSpc>
              <a:spcBef>
                <a:spcPts val="0"/>
              </a:spcBef>
              <a:spcAft>
                <a:spcPts val="0"/>
              </a:spcAft>
              <a:buClrTx/>
              <a:buSzTx/>
              <a:buFontTx/>
              <a:buNone/>
              <a:tabLst/>
              <a:defRPr/>
            </a:pPr>
            <a:r>
              <a:rPr lang="en-US" b="1" i="0" dirty="0"/>
              <a:t>ELEMENT SIZE vs ELEMENT QUALITY:</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Another sizing control is to </a:t>
            </a:r>
            <a:r>
              <a:rPr lang="en-US" b="1" i="0" dirty="0"/>
              <a:t>change the element size </a:t>
            </a:r>
            <a:r>
              <a:rPr lang="en-US" b="0" i="0" dirty="0"/>
              <a:t>and check how it affects the mesh metric. In the graph on the right side of the slide, one can observe how the average element quality decreases when the element size gets greater.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table on the left displays the associated parametric study set up for the Ansys Mechanical software.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ym typeface="Wingdings" panose="05000000000000000000" pitchFamily="2" charset="2"/>
              </a:rPr>
              <a:t> </a:t>
            </a:r>
            <a:r>
              <a:rPr lang="en-US" sz="1200" dirty="0">
                <a:solidFill>
                  <a:srgbClr val="000000"/>
                </a:solidFill>
              </a:rPr>
              <a:t>In general, by</a:t>
            </a: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increasing the element size, the average element quality decreases. Some meshes with certain element sizes can introduce wedge and pyramidal elements, which can decrease the mesh quality.</a:t>
            </a: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r>
              <a:rPr lang="en-US" b="1" i="0" u="sng" dirty="0"/>
              <a:t>Next slide</a:t>
            </a:r>
            <a:r>
              <a:rPr lang="en-US" b="0" i="0" dirty="0"/>
              <a:t>: Now that we had an overview about how to analyze the quality of the generated mesh, we will discuss, with more details, the differences between 2D (plane) and 3D (solid) elements.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0" i="0" dirty="0"/>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9131731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Discretization – 1D, 2D and 3D elements</a:t>
            </a:r>
          </a:p>
          <a:p>
            <a:pPr algn="ctr"/>
            <a:endParaRPr lang="en-US" b="1" i="1" dirty="0"/>
          </a:p>
          <a:p>
            <a:pPr algn="l"/>
            <a:r>
              <a:rPr lang="en-US" b="0" i="0" dirty="0"/>
              <a:t>Depending on the geometry and its complexity as well as the desired (re)solution accuracy (degrees of freedom) and computational time, one must choose between 1D, 2D and 3D elements.</a:t>
            </a:r>
          </a:p>
          <a:p>
            <a:pPr algn="l"/>
            <a:r>
              <a:rPr lang="en-US" b="0" i="0" dirty="0"/>
              <a:t>(*Click*)</a:t>
            </a:r>
          </a:p>
          <a:p>
            <a:pPr algn="l"/>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1D (Line) Elements</a:t>
            </a:r>
            <a:endParaRPr lang="en-US" b="0" i="0" dirty="0"/>
          </a:p>
          <a:p>
            <a:pPr marL="171450" indent="-171450" algn="l">
              <a:buFont typeface="Arial" panose="020B0604020202020204" pitchFamily="34" charset="0"/>
              <a:buChar char="•"/>
            </a:pPr>
            <a:r>
              <a:rPr lang="en-US" b="0" i="0" dirty="0"/>
              <a:t>In this lecture unit, the focus lies on 2D and 3D elements. For further reading/information on the use of 1D elements in FEA, please refer to the lecture unit linked here.</a:t>
            </a:r>
          </a:p>
          <a:p>
            <a:pPr algn="l"/>
            <a:endParaRPr lang="en-US" b="0" i="0" dirty="0"/>
          </a:p>
          <a:p>
            <a:pPr algn="l"/>
            <a:r>
              <a:rPr lang="en-US" b="1" i="0" dirty="0"/>
              <a:t>2D (Plane) Elements</a:t>
            </a:r>
          </a:p>
          <a:p>
            <a:pPr marL="171450" indent="-171450" algn="l">
              <a:buFont typeface="Arial" panose="020B0604020202020204" pitchFamily="34" charset="0"/>
              <a:buChar char="•"/>
            </a:pPr>
            <a:r>
              <a:rPr lang="en-US" b="0" i="0" dirty="0"/>
              <a:t>Some examples for geometries that lend themselves to be represented by 2D elements are plates and sheets as well as thin-walled geometries like cans (see slide).</a:t>
            </a:r>
          </a:p>
          <a:p>
            <a:pPr marL="171450" indent="-171450" algn="l">
              <a:buFont typeface="Arial" panose="020B0604020202020204" pitchFamily="34" charset="0"/>
              <a:buChar char="•"/>
            </a:pPr>
            <a:r>
              <a:rPr lang="en-US" b="0" i="0" dirty="0"/>
              <a:t>Typical 2D elements used to represent these type of structures are shells and membranes.</a:t>
            </a:r>
          </a:p>
          <a:p>
            <a:pPr marL="171450" indent="-171450" algn="l">
              <a:buFont typeface="Arial" panose="020B0604020202020204" pitchFamily="34" charset="0"/>
              <a:buChar char="•"/>
            </a:pPr>
            <a:r>
              <a:rPr lang="en-US" b="0" i="0" dirty="0"/>
              <a:t>FEA representation: Soda Can.</a:t>
            </a:r>
          </a:p>
          <a:p>
            <a:pPr marL="0" indent="0" algn="l">
              <a:buFont typeface="Arial" panose="020B0604020202020204" pitchFamily="34" charset="0"/>
              <a:buNone/>
            </a:pPr>
            <a:endParaRPr lang="en-US" b="0" i="0" dirty="0"/>
          </a:p>
          <a:p>
            <a:pPr algn="l"/>
            <a:r>
              <a:rPr lang="en-US" b="1" i="0" dirty="0"/>
              <a:t>3D (Solid) Elements</a:t>
            </a:r>
          </a:p>
          <a:p>
            <a:pPr marL="171450" indent="-171450" algn="l">
              <a:buFont typeface="Arial" panose="020B0604020202020204" pitchFamily="34" charset="0"/>
              <a:buChar char="•"/>
            </a:pPr>
            <a:r>
              <a:rPr lang="en-US" b="0" i="0" dirty="0"/>
              <a:t>All geometries can be represented by solid 3D elements, however, for simple geometries like beams it might be more computationally efficient to use 1D elements. Likewise, a use of 3D elements for structures with a large ratio between length/width to the thickness (plate-like structures), a large number of elements would be required to ensure sufficient number of elements through the thickness. Thus, 3D elements might not be favorable in regard to the computational effort required. Some examples that lend themselves for the use of solid elements are shown here (bracket and table).</a:t>
            </a:r>
          </a:p>
          <a:p>
            <a:pPr marL="171450" indent="-171450" algn="l">
              <a:buFont typeface="Arial" panose="020B0604020202020204" pitchFamily="34" charset="0"/>
              <a:buChar char="•"/>
            </a:pPr>
            <a:r>
              <a:rPr lang="en-US" b="0" i="0" dirty="0"/>
              <a:t>There is an abundance of elements that can be employed, which are usually </a:t>
            </a:r>
            <a:r>
              <a:rPr lang="en-GB" sz="1200" dirty="0"/>
              <a:t>characterized by </a:t>
            </a:r>
            <a:r>
              <a:rPr lang="en-US" sz="1200" dirty="0"/>
              <a:t>tetrahedral or brick shapes.</a:t>
            </a:r>
            <a:endParaRPr lang="en-US" b="0" i="0" dirty="0"/>
          </a:p>
          <a:p>
            <a:pPr marL="171450" indent="-171450" algn="l">
              <a:buFont typeface="Arial" panose="020B0604020202020204" pitchFamily="34" charset="0"/>
              <a:buChar char="•"/>
            </a:pPr>
            <a:r>
              <a:rPr lang="en-US" b="0" i="0" dirty="0"/>
              <a:t>FEA representation: Cube.</a:t>
            </a:r>
          </a:p>
          <a:p>
            <a:pPr marL="171450" indent="-171450" algn="l">
              <a:buFont typeface="Arial" panose="020B0604020202020204" pitchFamily="34" charset="0"/>
              <a:buChar char="•"/>
            </a:pPr>
            <a:endParaRPr lang="en-US" b="0" i="0" dirty="0"/>
          </a:p>
          <a:p>
            <a:pPr marL="171450" indent="-171450" algn="l">
              <a:buFont typeface="Arial" panose="020B0604020202020204" pitchFamily="34" charset="0"/>
              <a:buChar char="•"/>
            </a:pPr>
            <a:r>
              <a:rPr lang="en-US" b="1" i="0" u="sng" dirty="0"/>
              <a:t>Next slide</a:t>
            </a:r>
            <a:r>
              <a:rPr lang="en-US" b="0" i="0" dirty="0"/>
              <a:t>: We will discuss the differences between shell and solid elements. </a:t>
            </a:r>
          </a:p>
          <a:p>
            <a:pPr marL="0" indent="0" algn="l">
              <a:buFont typeface="Arial" panose="020B0604020202020204" pitchFamily="34" charset="0"/>
              <a:buNone/>
            </a:pPr>
            <a:endParaRPr lang="en-US" b="0" i="0" dirty="0"/>
          </a:p>
          <a:p>
            <a:pPr marL="0" indent="0" algn="l">
              <a:buFont typeface="Arial" panose="020B0604020202020204" pitchFamily="34" charset="0"/>
              <a:buNone/>
            </a:pPr>
            <a:endParaRPr lang="en-US" b="0" i="0" dirty="0"/>
          </a:p>
          <a:p>
            <a:pPr marL="171450" indent="-171450" algn="l">
              <a:buFont typeface="Arial" panose="020B0604020202020204" pitchFamily="34" charset="0"/>
              <a:buChar char="•"/>
            </a:pPr>
            <a:endParaRPr lang="en-US" b="0" i="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7552699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Discretization – 1D, 2D and 3D elements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1D (Line) Elements</a:t>
            </a:r>
          </a:p>
          <a:p>
            <a:r>
              <a:rPr lang="en-US" dirty="0"/>
              <a:t>Typical examples for 3D structures which can be simplified into 1D elements in FEA are beams and trusses as well as springs. The corresponding 1D elements are likewise called beams, bars, truss, rod or links.</a:t>
            </a:r>
          </a:p>
          <a:p>
            <a:r>
              <a:rPr lang="en-US" dirty="0"/>
              <a:t>(*Click*) </a:t>
            </a:r>
          </a:p>
          <a:p>
            <a:pPr marL="171450" indent="-171450">
              <a:buFont typeface="Arial" panose="020B0604020202020204" pitchFamily="34" charset="0"/>
              <a:buChar char="•"/>
            </a:pPr>
            <a:r>
              <a:rPr lang="en-US" dirty="0"/>
              <a:t>Consequently, structures made of such constituents can be modeled using 1D elements, however one must also choose the type of analysis (2D vs 3D) and the DoF necessary to resolve the problem at hand (see next slide). This is linked to the type of element.</a:t>
            </a:r>
          </a:p>
          <a:p>
            <a:pPr marL="285750" indent="-285750">
              <a:buFont typeface="Arial" panose="020B0604020202020204" pitchFamily="34" charset="0"/>
              <a:buChar char="•"/>
            </a:pPr>
            <a:r>
              <a:rPr lang="en-GB" dirty="0"/>
              <a:t>The </a:t>
            </a:r>
            <a:r>
              <a:rPr lang="en-GB" b="1" dirty="0"/>
              <a:t>choice of elements </a:t>
            </a:r>
            <a:r>
              <a:rPr lang="en-GB" dirty="0"/>
              <a:t>is dependent – among others – on:</a:t>
            </a:r>
          </a:p>
          <a:p>
            <a:pPr marL="742950" lvl="1" indent="-285750">
              <a:buFont typeface="Arial" panose="020B0604020202020204" pitchFamily="34" charset="0"/>
              <a:buChar char="•"/>
            </a:pPr>
            <a:r>
              <a:rPr lang="en-GB" b="1" dirty="0"/>
              <a:t>DoF</a:t>
            </a:r>
            <a:r>
              <a:rPr lang="en-GB" dirty="0"/>
              <a:t>: Displacements/rotations in 2D or 3D space</a:t>
            </a:r>
          </a:p>
          <a:p>
            <a:pPr marL="742950" lvl="1" indent="-285750">
              <a:buFont typeface="Arial" panose="020B0604020202020204" pitchFamily="34" charset="0"/>
              <a:buChar char="•"/>
            </a:pPr>
            <a:r>
              <a:rPr lang="en-GB" dirty="0"/>
              <a:t>[</a:t>
            </a:r>
            <a:r>
              <a:rPr lang="en-GB" b="1" dirty="0"/>
              <a:t>Beam elements/theory: </a:t>
            </a:r>
            <a:r>
              <a:rPr lang="en-GB" dirty="0"/>
              <a:t>Timoshenko vs Euler-Bernoulli theory based on slenderness ratio] </a:t>
            </a:r>
          </a:p>
          <a:p>
            <a:pPr marL="742950" lvl="1" indent="-285750">
              <a:buFont typeface="Arial" panose="020B0604020202020204" pitchFamily="34" charset="0"/>
              <a:buChar char="•"/>
            </a:pPr>
            <a:r>
              <a:rPr lang="en-GB" b="1" dirty="0"/>
              <a:t>Material properties: </a:t>
            </a:r>
            <a:r>
              <a:rPr lang="en-GB" dirty="0"/>
              <a:t>Linear vs non-linear (e.g. plasticity). </a:t>
            </a:r>
            <a:r>
              <a:rPr lang="en-US" dirty="0"/>
              <a:t>For non-linear material properties or large strain magnitudes, the aforementioned linear relation between the stiffness, the force and the displacement is not linear for large deformations.</a:t>
            </a:r>
            <a:endParaRPr lang="en-GB" dirty="0"/>
          </a:p>
          <a:p>
            <a:pPr marL="742950" lvl="1" indent="-285750">
              <a:buFont typeface="Arial" panose="020B0604020202020204" pitchFamily="34" charset="0"/>
              <a:buChar char="•"/>
            </a:pPr>
            <a:r>
              <a:rPr lang="en-GB" b="1" dirty="0"/>
              <a:t>Deflection/strain magnitude: </a:t>
            </a:r>
            <a:r>
              <a:rPr lang="en-GB" dirty="0"/>
              <a:t>e.g. geometric non-linearity due to large deformation/rotation</a:t>
            </a:r>
          </a:p>
          <a:p>
            <a:pPr marL="742950" lvl="1" indent="-285750">
              <a:buFont typeface="Arial" panose="020B0604020202020204" pitchFamily="34" charset="0"/>
              <a:buChar char="•"/>
            </a:pPr>
            <a:r>
              <a:rPr lang="en-GB" b="1" dirty="0"/>
              <a:t>(Re-)solution accuracy: </a:t>
            </a:r>
            <a:r>
              <a:rPr lang="en-GB" dirty="0"/>
              <a:t>Elements with larger node number will yield higher solution accuracy (i.e. p-refinement). This in turn will </a:t>
            </a:r>
            <a:r>
              <a:rPr lang="en-US" sz="1400" dirty="0"/>
              <a:t>increases the solution memory requirements.</a:t>
            </a:r>
            <a:endParaRPr lang="en-GB" sz="1050" dirty="0"/>
          </a:p>
          <a:p>
            <a:pPr marL="285750" lvl="1" indent="-285750">
              <a:buFont typeface="Arial" panose="020B0604020202020204" pitchFamily="34" charset="0"/>
              <a:buChar char="•"/>
            </a:pPr>
            <a:r>
              <a:rPr lang="en-GB" dirty="0"/>
              <a:t>The DoF of an element also determines which </a:t>
            </a:r>
            <a:r>
              <a:rPr lang="en-GB" b="1" dirty="0"/>
              <a:t>disciplines</a:t>
            </a:r>
            <a:r>
              <a:rPr lang="en-GB" dirty="0"/>
              <a:t> can be modelled, i.e. structural mechanics, thermal analysis, fluid mechanics, electromechanics, etc. </a:t>
            </a:r>
            <a:endParaRPr lang="en-GB" sz="1050" dirty="0"/>
          </a:p>
          <a:p>
            <a:pPr marL="285750" lvl="1" indent="-285750">
              <a:buFont typeface="Arial" panose="020B0604020202020204" pitchFamily="34" charset="0"/>
              <a:buChar char="•"/>
            </a:pPr>
            <a:r>
              <a:rPr lang="en-GB" dirty="0"/>
              <a:t>One generally aims at running </a:t>
            </a:r>
            <a:r>
              <a:rPr lang="en-GB" b="1" dirty="0"/>
              <a:t>computationally efficient </a:t>
            </a:r>
            <a:r>
              <a:rPr lang="en-GB" dirty="0"/>
              <a:t>simulations; thus, elements should only have the required DoF and features.</a:t>
            </a:r>
          </a:p>
          <a:p>
            <a:pPr marL="2857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In the simulation with 1D elements, </a:t>
            </a:r>
            <a:r>
              <a:rPr lang="en-GB" sz="1200" b="1" dirty="0"/>
              <a:t>lines and curves </a:t>
            </a:r>
            <a:r>
              <a:rPr lang="en-GB" sz="1200" dirty="0"/>
              <a:t>are meshed, which is simple, as only the </a:t>
            </a:r>
            <a:r>
              <a:rPr lang="en-GB" sz="1200" b="1" dirty="0"/>
              <a:t>position and shape </a:t>
            </a:r>
            <a:r>
              <a:rPr lang="en-GB" sz="1200" dirty="0"/>
              <a:t>rather than the volume is considered. Each line element is associated with the </a:t>
            </a:r>
            <a:r>
              <a:rPr lang="en-GB" sz="1200" b="1" dirty="0"/>
              <a:t>cross-section</a:t>
            </a:r>
            <a:r>
              <a:rPr lang="en-GB" sz="1200" dirty="0"/>
              <a:t> of the actual structure.</a:t>
            </a:r>
          </a:p>
          <a:p>
            <a:pPr marL="0" lvl="1" indent="0">
              <a:buFont typeface="Arial" panose="020B0604020202020204" pitchFamily="34" charset="0"/>
              <a:buNone/>
            </a:pPr>
            <a:endParaRPr lang="en-GB" dirty="0"/>
          </a:p>
          <a:p>
            <a:pPr marL="285750" lvl="1" indent="-285750">
              <a:buFont typeface="Arial" panose="020B0604020202020204" pitchFamily="34" charset="0"/>
              <a:buChar char="•"/>
            </a:pPr>
            <a:endParaRPr lang="en-US" b="0" i="0" dirty="0">
              <a:solidFill>
                <a:srgbClr val="444444"/>
              </a:solidFill>
              <a:effectLst/>
            </a:endParaRPr>
          </a:p>
          <a:p>
            <a:pPr marL="0" indent="0">
              <a:buFont typeface="Arial" panose="020B0604020202020204" pitchFamily="34" charset="0"/>
              <a:buNone/>
            </a:pPr>
            <a:r>
              <a:rPr lang="en-US" b="0" i="0" u="sng" dirty="0">
                <a:solidFill>
                  <a:srgbClr val="444444"/>
                </a:solidFill>
                <a:effectLst/>
              </a:rPr>
              <a:t>Note</a:t>
            </a:r>
            <a:r>
              <a:rPr lang="en-US" b="0" i="0" dirty="0">
                <a:solidFill>
                  <a:srgbClr val="444444"/>
                </a:solidFill>
                <a:effectLst/>
              </a:rPr>
              <a:t>: </a:t>
            </a:r>
            <a:r>
              <a:rPr lang="en-US" sz="1200" i="1" dirty="0"/>
              <a:t>A single node would be considered a point element and can for instance be used a mass element.</a:t>
            </a:r>
            <a:endParaRPr lang="en-US" b="0" i="0" dirty="0">
              <a:solidFill>
                <a:srgbClr val="444444"/>
              </a:solidFill>
              <a:effectLst/>
            </a:endParaRPr>
          </a:p>
          <a:p>
            <a:pPr marL="0" indent="0">
              <a:buFont typeface="Arial" panose="020B0604020202020204" pitchFamily="34" charset="0"/>
              <a:buNone/>
            </a:pPr>
            <a:r>
              <a:rPr lang="en-US" b="0" i="0" u="sng" dirty="0">
                <a:solidFill>
                  <a:srgbClr val="444444"/>
                </a:solidFill>
                <a:effectLst/>
              </a:rPr>
              <a:t>Further reading</a:t>
            </a:r>
            <a:r>
              <a:rPr lang="en-US" b="0" i="0" dirty="0">
                <a:solidFill>
                  <a:srgbClr val="444444"/>
                </a:solidFill>
                <a:effectLst/>
              </a:rPr>
              <a:t>: Please see the documentation for the Ansys Mechanical software to find out more on the different element types available, including the DoF, applicable physics, etc.</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997213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r" defTabSz="914400" rtl="0" eaLnBrk="0" fontAlgn="auto" latinLnBrk="0" hangingPunct="0">
              <a:lnSpc>
                <a:spcPct val="100000"/>
              </a:lnSpc>
              <a:spcBef>
                <a:spcPct val="0"/>
              </a:spcBef>
              <a:spcAft>
                <a:spcPct val="0"/>
              </a:spcAft>
              <a:buClrTx/>
              <a:buSzTx/>
              <a:buFontTx/>
              <a:buNone/>
              <a:tabLst/>
              <a:defRPr/>
            </a:pPr>
            <a:fld id="{0E79FD66-A7CF-41BF-AD4F-6D6F5E3643FA}" type="slidenum">
              <a:rPr kumimoji="0" lang="en-GB" sz="1200" b="0" i="0" u="none" strike="noStrike" kern="1200" cap="none" spc="0" normalizeH="0" baseline="0" noProof="0">
                <a:ln>
                  <a:noFill/>
                </a:ln>
                <a:solidFill>
                  <a:prstClr val="black"/>
                </a:solidFill>
                <a:effectLst/>
                <a:uLnTx/>
                <a:uFillTx/>
                <a:latin typeface="Times New Roman" panose="02020603050405020304" pitchFamily="18" charset="0"/>
                <a:ea typeface="+mn-ea"/>
                <a:cs typeface="+mn-cs"/>
              </a:rPr>
              <a:pPr marL="0" marR="0" lvl="0" indent="0" algn="r" defTabSz="914400" rtl="0" eaLnBrk="0" fontAlgn="auto" latinLnBrk="0" hangingPunct="0">
                <a:lnSpc>
                  <a:spcPct val="100000"/>
                </a:lnSpc>
                <a:spcBef>
                  <a:spcPct val="0"/>
                </a:spcBef>
                <a:spcAft>
                  <a:spcPct val="0"/>
                </a:spcAft>
                <a:buClrTx/>
                <a:buSzTx/>
                <a:buFontTx/>
                <a:buNone/>
                <a:tabLst/>
                <a:defRPr/>
              </a:pPr>
              <a:t>3</a:t>
            </a:fld>
            <a:endParaRPr kumimoji="0" lang="en-GB"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r>
              <a:rPr lang="en-GB" sz="900" b="1" i="1" dirty="0"/>
              <a:t>Outline of lecture unit</a:t>
            </a:r>
          </a:p>
          <a:p>
            <a:pPr algn="ctr"/>
            <a:endParaRPr lang="en-GB" sz="900" b="1" i="1" dirty="0"/>
          </a:p>
          <a:p>
            <a:pPr marL="171450" indent="-171450" algn="just">
              <a:buFont typeface="Arial" panose="020B0604020202020204" pitchFamily="34" charset="0"/>
              <a:buChar char="•"/>
            </a:pPr>
            <a:r>
              <a:rPr lang="en-GB" sz="900" b="0" i="0" dirty="0"/>
              <a:t>In this lecture about </a:t>
            </a:r>
            <a:r>
              <a:rPr lang="en-GB" sz="900" b="1" i="0" dirty="0"/>
              <a:t>2D and 3D elements in Finite Element Analysis (FEA)</a:t>
            </a:r>
            <a:r>
              <a:rPr lang="en-GB" sz="900" b="0" i="0" dirty="0"/>
              <a:t>, we will discuss some key topics to achieve a good comprehension in the concepts of </a:t>
            </a:r>
            <a:r>
              <a:rPr lang="en-GB" sz="900" b="1" i="0" dirty="0"/>
              <a:t>Numerical and Structural Analysis</a:t>
            </a:r>
            <a:r>
              <a:rPr lang="en-GB" sz="900" b="0" i="0" dirty="0"/>
              <a:t>, exploring methods for solving engineering problems by following a workflow starting from the physical problem to the final product. However, before understanding how to add the physical conditions and get results for deformation or stress, for example, it is necessary to deepen into the concept of </a:t>
            </a:r>
            <a:r>
              <a:rPr lang="en-GB" sz="900" b="1" i="0" dirty="0"/>
              <a:t>meshing</a:t>
            </a:r>
            <a:r>
              <a:rPr lang="en-GB" sz="900" b="0" i="0" dirty="0"/>
              <a:t> – What are nodes and elements? What shapes and types of elements it is possible to work with? What is the difference between surface and solid elements? How is it possible to get a mesh of a better quality (refine)? </a:t>
            </a:r>
          </a:p>
          <a:p>
            <a:pPr marL="171450" indent="-171450" algn="just">
              <a:buFont typeface="Arial" panose="020B0604020202020204" pitchFamily="34" charset="0"/>
              <a:buChar char="•"/>
            </a:pPr>
            <a:endParaRPr lang="en-GB" sz="900" b="0" i="0" dirty="0"/>
          </a:p>
          <a:p>
            <a:pPr marL="171450" indent="-171450" algn="just">
              <a:buFont typeface="Arial" panose="020B0604020202020204" pitchFamily="34" charset="0"/>
              <a:buChar char="•"/>
            </a:pPr>
            <a:r>
              <a:rPr lang="en-GB" sz="900" b="0" i="0" dirty="0"/>
              <a:t>After that, it will be possible to learn the process of setting </a:t>
            </a:r>
            <a:r>
              <a:rPr lang="en-GB" sz="900" b="1" i="0" dirty="0"/>
              <a:t>boundary conditions </a:t>
            </a:r>
            <a:r>
              <a:rPr lang="en-GB" sz="900" b="0" i="0" dirty="0"/>
              <a:t>and </a:t>
            </a:r>
            <a:r>
              <a:rPr lang="en-GB" sz="900" b="1" i="0" dirty="0"/>
              <a:t>run the simulation </a:t>
            </a:r>
            <a:r>
              <a:rPr lang="en-GB" sz="900" b="0" i="0" dirty="0"/>
              <a:t>by adding an analysis – such as Total Deformation, Equivalent Stress, Force Reaction, etc. In this lecture, we will focus on </a:t>
            </a:r>
            <a:r>
              <a:rPr lang="en-GB" sz="900" b="1" i="0" dirty="0"/>
              <a:t>Static Structural</a:t>
            </a:r>
            <a:r>
              <a:rPr lang="en-GB" sz="900" b="0" i="0" dirty="0"/>
              <a:t> simulations but highlighting the differences between </a:t>
            </a:r>
            <a:r>
              <a:rPr lang="en-GB" sz="900" b="1" i="0" dirty="0"/>
              <a:t>2D and 3D analysis</a:t>
            </a:r>
            <a:r>
              <a:rPr lang="en-GB" sz="900" b="0" i="0" dirty="0"/>
              <a:t>. When is it recommended to choose one over another? What are the differences in the geometry, in the mesh and in the workflow through Ansys Workbench platform? </a:t>
            </a:r>
          </a:p>
          <a:p>
            <a:pPr marL="171450" indent="-171450" algn="just">
              <a:buFont typeface="Arial" panose="020B0604020202020204" pitchFamily="34" charset="0"/>
              <a:buChar char="•"/>
            </a:pPr>
            <a:endParaRPr lang="en-GB" sz="900" b="0" i="0" dirty="0"/>
          </a:p>
          <a:p>
            <a:pPr marL="171450" indent="-171450" algn="just">
              <a:buFont typeface="Arial" panose="020B0604020202020204" pitchFamily="34" charset="0"/>
              <a:buChar char="•"/>
            </a:pPr>
            <a:r>
              <a:rPr lang="en-GB" sz="900" b="0" i="0" dirty="0"/>
              <a:t>This lecture counts with </a:t>
            </a:r>
            <a:r>
              <a:rPr lang="en-GB" sz="900" b="1" i="0" dirty="0"/>
              <a:t>5 exercises to practice </a:t>
            </a:r>
            <a:r>
              <a:rPr lang="en-GB" sz="900" b="0" i="0" dirty="0"/>
              <a:t>the achieved knowledge – one focused on mesh quality, 2 related to 2D analysis and 2 related to 3D analysis. Some slides also count with additional reading to allow the discussion to go further. </a:t>
            </a:r>
          </a:p>
          <a:p>
            <a:pPr algn="just"/>
            <a:endParaRPr lang="en-GB" sz="900" b="0" i="0" dirty="0"/>
          </a:p>
          <a:p>
            <a:pPr algn="just"/>
            <a:r>
              <a:rPr lang="en-GB" sz="900" b="1" i="0" u="sng" dirty="0"/>
              <a:t>Next slide</a:t>
            </a:r>
            <a:r>
              <a:rPr lang="en-GB" sz="900" b="0" i="0" dirty="0"/>
              <a:t>: We will discuss about the differences of experimental, numerical and analytical methods. </a:t>
            </a:r>
          </a:p>
        </p:txBody>
      </p:sp>
    </p:spTree>
    <p:extLst>
      <p:ext uri="{BB962C8B-B14F-4D97-AF65-F5344CB8AC3E}">
        <p14:creationId xmlns:p14="http://schemas.microsoft.com/office/powerpoint/2010/main" val="28638698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Discretization – 1D, 2D and 3D elements</a:t>
            </a:r>
          </a:p>
          <a:p>
            <a:endParaRPr lang="en-US" dirty="0"/>
          </a:p>
          <a:p>
            <a:r>
              <a:rPr lang="en-US" dirty="0"/>
              <a:t>Firstly, it is important to understand that the analyses with 2D and 3D elements are directly related to the Degrees of Freedom (DoFs) of the nodes of the finite elements. Likewise, the nodal DoFs tightly connected to the model dimensions, i.e. translation or rotation in a 1D, 2D or 3D space. </a:t>
            </a:r>
          </a:p>
          <a:p>
            <a:endParaRPr lang="en-US" dirty="0"/>
          </a:p>
          <a:p>
            <a:r>
              <a:rPr lang="en-US" dirty="0"/>
              <a:t>Spaces with 1 dimension are generally used when we’re working with Finite Element Analysis by hand. Because it has just 1 dimension, the nodes can only move along a line, either from A to B or from B to A (i.e. they cannot deviate from the path which is defined by the line/string). In an applied engineering case, in a 1D space, the forces also can only act along the line. We can consider tension or compression, but to model a bending beam, it would be necessary to have another dimension. To go further on 1D models, please check the previous lecture unit, where the theory of one-dimension problems are detailed. </a:t>
            </a:r>
          </a:p>
          <a:p>
            <a:endParaRPr lang="en-US" dirty="0"/>
          </a:p>
          <a:p>
            <a:r>
              <a:rPr lang="en-US" dirty="0"/>
              <a:t>In a 2D space, each node carries 3 DoFs: movement along axis X, movement along axis Y and rotation “in plane”. To solve this type of problem, once now it is possible to translate and rotate in the plane, it is necessary to set the right boundary conditions (loads and supports) to avoid possible non-convergence problems. However, in 2D cases, not only the possibility of movement is considered, but also the internal forces that act in the model – we can mention the normal forces (since it acts normal to the cross-section surface), the shear forces and the in-plane bending. </a:t>
            </a:r>
          </a:p>
          <a:p>
            <a:r>
              <a:rPr lang="en-US" dirty="0"/>
              <a:t>The elements in this case can be tension or compression along x and/or y and in shear, meaning the 3 DoFs lead to 3 stress components, for example.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3D space (with 3 dimensions) there 6 possible movement for each node: not only the movement along X, Y and Z axes, but also the rotation around them. Once the model can rotate around its own axis, we also start talking about torsional moment.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we can mention that the number of possible stresses in 3D does not need to be equal to the number of DoFs. Differently from the 2D space, where the elements have no thickness, in 3D space the stress distribution through thickness is considered – later, we will discuss about the application of thick and thin-walled structures and how to choose the right elements for their analysis. Besides the stress components in 2D space, it is also important to mention the bending around X and Y axes, the out-of-plane shear components and the torsion.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this point, it is crucial to understand that once can also choose the dimension of the elements – i.e. there are 2D and 3D elements. What can be confusing for those who are starting with FEA studies is that analysis in a three-dimensional space can happen either with 2D or 3D elements.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context, 2D elements can be used in 2D or 3D analysis. The 2D elements in a 2D analysis are called surface elements; in a 3D analysis, they are shell elements.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when we talk about 3D elements (solid elements) in a 3D space, there are not 6 DoFs anymore, but 3 in each node. This happens because the rotation is no longer considered, once it is possible to consider bending as a difference in normal stress in any direction – the elements are connected by the so-called pinned connection.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u="sng" dirty="0"/>
              <a:t>Next slide</a:t>
            </a:r>
            <a:r>
              <a:rPr lang="en-US" dirty="0"/>
              <a:t>: We will use a decision tree to understand when to use 2D or 3D elements in either 2D or 3D analysis. In this context it is also crucial to understand what are the differences between surface and shell elements and where they are applied.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97290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Discretization – 1D, 2D and 3D elements</a:t>
            </a:r>
          </a:p>
          <a:p>
            <a:endParaRPr lang="en-US" dirty="0"/>
          </a:p>
          <a:p>
            <a:pPr algn="just"/>
            <a:r>
              <a:rPr lang="en-US" dirty="0"/>
              <a:t>Since we already know that one of the first things to notice is the number of dimensions in space that we are working with, we will deepen into the possibility of using 2D and 3D elements in different types of analyses. In this slide, we have omitted 1D elements, since they will not be used in further explanations. To remember 1D-element analysis, check the previous lecture “Introduction to Finite Element Analysis (1D elements) with Ansys Mechanical”.</a:t>
            </a:r>
          </a:p>
          <a:p>
            <a:pPr algn="just"/>
            <a:endParaRPr lang="en-US" dirty="0"/>
          </a:p>
          <a:p>
            <a:pPr algn="just"/>
            <a:r>
              <a:rPr lang="en-US" dirty="0"/>
              <a:t>For 2D analysis, there is the possibility of working with 2D elements, but not with the solid ones. The 2D elements used for 2D analysis are called surface (or plate) elements and two main assumptions can be applied: the plane stress or the plain strain. The concept of plane stress and plane strain will be further discussed, as well as the axisymmetry These elements primarily model in-plane behavior only and have only translational DoFs. Because of that, they do not consider thickness or bending and are way simpler in terms of complexity and less computationally expensive. </a:t>
            </a:r>
          </a:p>
          <a:p>
            <a:pPr algn="just"/>
            <a:r>
              <a:rPr lang="en-US" dirty="0"/>
              <a:t>There are, of course, positive things about choosing a 2D analysis, because 2D models are easier to design and faster to run. If one understands really well the physical problem and what happens in the other dimension – because, in real life, not just 2 dimensions are considered -, 2D models can be pretty accurate and effective. However, if out-of-plane behavior should be considered, it is necessary to go for a 3D analysis instead.</a:t>
            </a:r>
          </a:p>
          <a:p>
            <a:pPr algn="just"/>
            <a:endParaRPr lang="en-US" dirty="0"/>
          </a:p>
          <a:p>
            <a:pPr algn="just"/>
            <a:r>
              <a:rPr lang="en-US" dirty="0"/>
              <a:t>For 3D analysis, it is possible to use 2D or 3D elements, depending on the application. </a:t>
            </a:r>
          </a:p>
          <a:p>
            <a:pPr algn="just"/>
            <a:r>
              <a:rPr lang="en-US" dirty="0"/>
              <a:t>The 2D elements used in 3D analysis are called shell elements and they model both in-plane and out-of-plane behavior, having both translational and rotational DoFs. Even if it is not physically represented in the geometry, they account thickness and its effects on bending, which makes the analysis more complex and computationally more expensive when compared to surface elements. Thus, shell elements are usually applied for thin-walled structures. </a:t>
            </a:r>
          </a:p>
          <a:p>
            <a:pPr algn="just"/>
            <a:r>
              <a:rPr lang="en-US" dirty="0"/>
              <a:t>The 3D elements used in 3D analysis are called solid elements. This case is more expensive in terms of computational power, because it is necessary to create several elements through the geometry’s thickness to capture the physical reactions. They are usually reserved for problems that cannot be easily solved with 1D or 2D elements, such as thick structures – although they can also be considered using 2D, this is not the most common approach. </a:t>
            </a:r>
          </a:p>
          <a:p>
            <a:pPr algn="just"/>
            <a:endParaRPr lang="en-US" dirty="0"/>
          </a:p>
          <a:p>
            <a:pPr algn="just"/>
            <a:r>
              <a:rPr lang="en-US" dirty="0"/>
              <a:t>In the next slides, we will go through the theory of 2D and 3D elements and practice it with a couple of exercises to understand when to choose 2D or 3D analysis – and which elements should be applied in the mesh.</a:t>
            </a:r>
          </a:p>
          <a:p>
            <a:pPr algn="just"/>
            <a:endParaRPr lang="en-US" dirty="0"/>
          </a:p>
          <a:p>
            <a:pPr algn="just"/>
            <a:r>
              <a:rPr lang="en-US" b="1" u="sng" dirty="0"/>
              <a:t>Next slide</a:t>
            </a:r>
            <a:r>
              <a:rPr lang="en-US" dirty="0"/>
              <a:t>: Theory about 2D elements, with plane stress, plane strain and axisymmetric assumptions.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94572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2D Place Elements – DoF and Theory</a:t>
            </a:r>
          </a:p>
          <a:p>
            <a:pPr algn="ctr"/>
            <a:endParaRPr lang="en-US" b="1" i="1" dirty="0"/>
          </a:p>
          <a:p>
            <a:pPr algn="just"/>
            <a:r>
              <a:rPr lang="en-US" b="0" i="0" dirty="0"/>
              <a:t>In order to </a:t>
            </a:r>
            <a:r>
              <a:rPr lang="en-US" b="1" i="0" dirty="0"/>
              <a:t>simplify 3D solid mechanics problems </a:t>
            </a:r>
            <a:r>
              <a:rPr lang="en-US" b="0" i="0" dirty="0"/>
              <a:t>and treat them as a 2D project, there are some </a:t>
            </a:r>
            <a:r>
              <a:rPr lang="en-US" b="1" i="0" dirty="0"/>
              <a:t>assumptions</a:t>
            </a:r>
            <a:r>
              <a:rPr lang="en-US" b="0" i="0" dirty="0"/>
              <a:t> that can be used according to how the body responds to external loads (stress and strain). These problems are governed by the </a:t>
            </a:r>
            <a:r>
              <a:rPr lang="en-US" b="1" i="0" dirty="0"/>
              <a:t>generalized Hooke’s law</a:t>
            </a:r>
            <a:r>
              <a:rPr lang="en-US" b="0" i="0" dirty="0"/>
              <a:t>, considering small deformations in an isotropic material. It can be written in a matrix notation using the elasticity matrix E. Taking this matrix as the starting point, we will discuss two main assumptions: </a:t>
            </a:r>
            <a:r>
              <a:rPr lang="en-US" b="1" i="0" dirty="0"/>
              <a:t>Plane Strain </a:t>
            </a:r>
            <a:r>
              <a:rPr lang="en-US" b="0" i="0" dirty="0"/>
              <a:t>and </a:t>
            </a:r>
            <a:r>
              <a:rPr lang="en-US" b="1" i="0" dirty="0"/>
              <a:t>Plane Stress</a:t>
            </a:r>
            <a:r>
              <a:rPr lang="en-US" b="0" i="0" dirty="0"/>
              <a:t>. </a:t>
            </a:r>
          </a:p>
          <a:p>
            <a:pPr algn="just"/>
            <a:endParaRPr lang="en-US" b="0" i="0" dirty="0"/>
          </a:p>
          <a:p>
            <a:pPr marL="171450" indent="-171450" algn="just">
              <a:buFont typeface="Arial" panose="020B0604020202020204" pitchFamily="34" charset="0"/>
              <a:buChar char="•"/>
            </a:pPr>
            <a:r>
              <a:rPr lang="en-US" b="1" i="0" dirty="0"/>
              <a:t>Plane Strain</a:t>
            </a:r>
            <a:r>
              <a:rPr lang="en-US" b="0" i="0" dirty="0"/>
              <a:t>: All strains orthogonal to the chosen plane are zero. The out-of-plane stresses are not necessarily zero. This assumptions is often used while working with a thick structure. </a:t>
            </a:r>
          </a:p>
          <a:p>
            <a:pPr marL="171450" indent="-171450" algn="just">
              <a:buFont typeface="Arial" panose="020B0604020202020204" pitchFamily="34" charset="0"/>
              <a:buChar char="•"/>
            </a:pPr>
            <a:r>
              <a:rPr lang="en-US" b="1" i="0" dirty="0"/>
              <a:t>Plain Stress</a:t>
            </a:r>
            <a:r>
              <a:rPr lang="en-US" b="0" i="0" dirty="0"/>
              <a:t>: All stresses acting on the component are in the same plane and the stresses in the orthogonal direction are zero. The out-of-plane strains are not necessarily zero. Generally considered when working with a thin structure. </a:t>
            </a:r>
          </a:p>
          <a:p>
            <a:pPr algn="just"/>
            <a:endParaRPr lang="en-US" b="0" i="0" dirty="0"/>
          </a:p>
          <a:p>
            <a:pPr algn="just"/>
            <a:r>
              <a:rPr lang="en-US" b="0" i="0" dirty="0"/>
              <a:t>Finally, there is another assumption that can be set instead of plane strain/stress behavior for plane elements: the </a:t>
            </a:r>
            <a:r>
              <a:rPr lang="en-US" b="1" i="0" dirty="0"/>
              <a:t>axis symmetry</a:t>
            </a:r>
            <a:r>
              <a:rPr lang="en-US" b="0" i="0" dirty="0"/>
              <a:t>.</a:t>
            </a:r>
          </a:p>
          <a:p>
            <a:pPr algn="just"/>
            <a:endParaRPr lang="en-US" b="0" i="0" dirty="0"/>
          </a:p>
          <a:p>
            <a:pPr marL="171450" indent="-171450" algn="just">
              <a:buFont typeface="Arial" panose="020B0604020202020204" pitchFamily="34" charset="0"/>
              <a:buChar char="•"/>
            </a:pPr>
            <a:r>
              <a:rPr lang="en-US" b="0" i="0" dirty="0"/>
              <a:t>In general terms, symmetry means that a model is identical on both sides of a dividing plane (or line). When only a part of the model is used, additional boundary conditions must be added to avoid non-symmetric results due to the mesh. It means that the out-of-plane displacements and the in-plane rotations have to be zero. </a:t>
            </a:r>
          </a:p>
          <a:p>
            <a:pPr marL="171450" indent="-171450" algn="just">
              <a:buFont typeface="Arial" panose="020B0604020202020204" pitchFamily="34" charset="0"/>
              <a:buChar char="•"/>
            </a:pPr>
            <a:r>
              <a:rPr lang="en-US" b="0" i="0" dirty="0"/>
              <a:t>Why to apply symmetry to a model? It reduces the model itself, such as number of nodes and elements, leading to a lower calculation time – a computationally less expensive simulation. </a:t>
            </a:r>
          </a:p>
          <a:p>
            <a:pPr marL="171450" indent="-171450" algn="just">
              <a:buFont typeface="Arial" panose="020B0604020202020204" pitchFamily="34" charset="0"/>
              <a:buChar char="•"/>
            </a:pPr>
            <a:r>
              <a:rPr lang="en-US" b="0" i="0" dirty="0"/>
              <a:t>Thus, the Axial Symmetry is a type of symmetry where the symmetry is around a given axis. In Ansys environment, draw the geometry in the positive x-y plane where y is used as the axis of symmetry.</a:t>
            </a:r>
          </a:p>
          <a:p>
            <a:pPr marL="171450" indent="-171450" algn="just">
              <a:buFont typeface="Arial" panose="020B0604020202020204" pitchFamily="34" charset="0"/>
              <a:buChar char="•"/>
            </a:pPr>
            <a:endParaRPr lang="en-US" b="0" i="0" dirty="0"/>
          </a:p>
          <a:p>
            <a:pPr marL="0" indent="0" algn="just">
              <a:buFont typeface="Arial" panose="020B0604020202020204" pitchFamily="34" charset="0"/>
              <a:buNone/>
            </a:pPr>
            <a:r>
              <a:rPr lang="en-US" b="1" i="0" u="sng" dirty="0"/>
              <a:t>Next slide</a:t>
            </a:r>
            <a:r>
              <a:rPr lang="en-US" b="0" i="0" dirty="0"/>
              <a:t>: The main exercise of this part of the lecture is the </a:t>
            </a:r>
            <a:r>
              <a:rPr lang="en-US" b="1" i="0" dirty="0"/>
              <a:t>2D plane stress analysis </a:t>
            </a:r>
            <a:r>
              <a:rPr lang="en-US" b="0" i="0" dirty="0"/>
              <a:t>of a </a:t>
            </a:r>
            <a:r>
              <a:rPr lang="en-US" b="1" i="1" dirty="0"/>
              <a:t>beam in bending</a:t>
            </a:r>
            <a:r>
              <a:rPr lang="en-US" b="0" i="0"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172719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Beam in Bending – Problem Statement </a:t>
            </a:r>
          </a:p>
          <a:p>
            <a:pPr algn="ctr"/>
            <a:endParaRPr lang="en-US" b="1" i="1" dirty="0"/>
          </a:p>
          <a:p>
            <a:pPr marL="171450" indent="-171450" algn="just">
              <a:buFont typeface="Arial" panose="020B0604020202020204" pitchFamily="34" charset="0"/>
              <a:buChar char="•"/>
            </a:pPr>
            <a:r>
              <a:rPr lang="en-US" b="0" i="0" dirty="0"/>
              <a:t>In the following slides, we will discuss the resolution of a classic problem of Solid Mechanics: a three-point flexural test. It is shown the drawing with the beam characteristics and the respective boundary conditions.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beam has 1m of length and its cross-section is 100mmx100mm. The considered material is a structural steel.  </a:t>
            </a:r>
          </a:p>
          <a:p>
            <a:pPr marL="171450" indent="-171450" algn="just">
              <a:buFont typeface="Arial" panose="020B0604020202020204" pitchFamily="34" charset="0"/>
              <a:buChar char="•"/>
            </a:pPr>
            <a:r>
              <a:rPr lang="en-US" b="0" i="0" dirty="0"/>
              <a:t>The three-point flexural test consists in 2 fixed supports in each end and a distributed force of 1kN/mm applied vertically in a region of 100mm in the middle of the beam.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goal is to run the simulation using a 2D plane stress condition, determining deformation and stress.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dirty="0"/>
              <a:t>*Note</a:t>
            </a:r>
            <a:r>
              <a:rPr lang="en-US" b="0" i="0" dirty="0"/>
              <a:t>: As we are assuming a 2D model, the thickness is considered as a property, and it is not physically modeled.</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procedure for using either the Ansys Workbench platform or Ansys Mechanical tool to run the simulation, by following the steps of importing the geometry, assigning the material, generating the mesh and defining boundary conditions.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607392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Beam in Bending –  Procedure</a:t>
            </a:r>
          </a:p>
          <a:p>
            <a:pPr marL="171450" indent="-171450" algn="ctr">
              <a:buFont typeface="Arial" panose="020B0604020202020204" pitchFamily="34" charset="0"/>
              <a:buChar char="•"/>
            </a:pPr>
            <a:endParaRPr lang="en-US" b="1" i="1" dirty="0"/>
          </a:p>
          <a:p>
            <a:pPr marL="171450" indent="-171450" algn="just">
              <a:buFont typeface="Arial" panose="020B0604020202020204" pitchFamily="34" charset="0"/>
              <a:buChar char="•"/>
            </a:pPr>
            <a:r>
              <a:rPr lang="en-US" b="0" i="0" dirty="0"/>
              <a:t>To start, after opening Ansys Workbench platform, we should create a </a:t>
            </a:r>
            <a:r>
              <a:rPr lang="en-US" b="1" i="0" dirty="0"/>
              <a:t>Static Structural Analysis</a:t>
            </a:r>
            <a:r>
              <a:rPr lang="en-US" b="0" i="0" dirty="0"/>
              <a:t> (1). Since we are working with Structural Steel (material by default), it is not necessary to edit the Engineering Data section.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Click on </a:t>
            </a:r>
            <a:r>
              <a:rPr lang="en-US" b="1" i="0" dirty="0"/>
              <a:t>Geometry</a:t>
            </a:r>
            <a:r>
              <a:rPr lang="en-US" b="0" i="0" dirty="0"/>
              <a:t> section with the right mouse button (RMB) and go to Properties, setting the </a:t>
            </a:r>
            <a:r>
              <a:rPr lang="en-US" b="1" i="0" dirty="0"/>
              <a:t>Analysis Type to 2D</a:t>
            </a:r>
            <a:r>
              <a:rPr lang="en-US" b="0" i="0" dirty="0"/>
              <a:t> (2). You can either import the geometry (the file is disponible for download) or create a new SpaceClaim or Discovery Geometry and start the sketch (3).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Open the model using Ansys Mechanical and, in the model tree, </a:t>
            </a:r>
            <a:r>
              <a:rPr lang="en-US" b="1" i="0" dirty="0"/>
              <a:t>assign a thickness </a:t>
            </a:r>
            <a:r>
              <a:rPr lang="en-US" b="0" i="0" dirty="0"/>
              <a:t>of 100mm in Geometry (4).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Go to Mesh and generate one using the Automatic Method (5).</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After that, apply the </a:t>
            </a:r>
            <a:r>
              <a:rPr lang="en-US" b="1" i="0" dirty="0"/>
              <a:t>boundary conditions </a:t>
            </a:r>
            <a:r>
              <a:rPr lang="en-US" b="0" i="0" dirty="0"/>
              <a:t>in the Static Structural area of the model tree. Apply the fixed supports on the edges of the opposite sides and the force in the middle of the beam (6).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Choose the </a:t>
            </a:r>
            <a:r>
              <a:rPr lang="en-US" b="1" i="0" dirty="0"/>
              <a:t>Total Deformation, Equivalent Elastic Strain, Normal Stress (X-Axis) </a:t>
            </a:r>
            <a:r>
              <a:rPr lang="en-US" b="0" i="0" dirty="0"/>
              <a:t>and </a:t>
            </a:r>
            <a:r>
              <a:rPr lang="en-US" b="1" i="0" dirty="0"/>
              <a:t>Equivalent von Mises Stress </a:t>
            </a:r>
            <a:r>
              <a:rPr lang="en-US" b="0" i="0" dirty="0"/>
              <a:t>analysis and solve the model (7).</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results concerning the </a:t>
            </a:r>
            <a:r>
              <a:rPr lang="en-US" b="1" i="0" dirty="0"/>
              <a:t>Total Deformation </a:t>
            </a:r>
            <a:r>
              <a:rPr lang="en-US" b="0" i="0" dirty="0"/>
              <a:t>and </a:t>
            </a:r>
            <a:r>
              <a:rPr lang="en-US" b="1" i="0" dirty="0"/>
              <a:t>Equivalent Elastic Strain </a:t>
            </a:r>
            <a:r>
              <a:rPr lang="en-US" b="0" i="0" dirty="0"/>
              <a:t>analysis.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785989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Beam in Bending –  Procedure</a:t>
            </a:r>
          </a:p>
          <a:p>
            <a:pPr marL="171450" indent="-171450" algn="ctr">
              <a:buFont typeface="Arial" panose="020B0604020202020204" pitchFamily="34" charset="0"/>
              <a:buChar char="•"/>
            </a:pPr>
            <a:endParaRPr lang="en-US" b="1" i="1" dirty="0"/>
          </a:p>
          <a:p>
            <a:pPr marL="171450" indent="-171450" algn="just">
              <a:buFont typeface="Arial" panose="020B0604020202020204" pitchFamily="34" charset="0"/>
              <a:buChar char="•"/>
            </a:pPr>
            <a:r>
              <a:rPr lang="en-US" b="0" i="0" dirty="0"/>
              <a:t>To start, after opening Ansys Workbench platform, we should create a </a:t>
            </a:r>
            <a:r>
              <a:rPr lang="en-US" b="1" i="0" dirty="0"/>
              <a:t>Static Structural Analysis</a:t>
            </a:r>
            <a:r>
              <a:rPr lang="en-US" b="0" i="0" dirty="0"/>
              <a:t> (1). Since we are working with Structural Steel (material by default), it is not necessary to edit the Engineering Data section.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Click on </a:t>
            </a:r>
            <a:r>
              <a:rPr lang="en-US" b="1" i="0" dirty="0"/>
              <a:t>Geometry</a:t>
            </a:r>
            <a:r>
              <a:rPr lang="en-US" b="0" i="0" dirty="0"/>
              <a:t> section with the right mouse button (RMB) and go to Properties, setting the </a:t>
            </a:r>
            <a:r>
              <a:rPr lang="en-US" b="1" i="0" dirty="0"/>
              <a:t>Analysis Type to 2D</a:t>
            </a:r>
            <a:r>
              <a:rPr lang="en-US" b="0" i="0" dirty="0"/>
              <a:t> (2). You can either import the geometry (the file is disponible for download) or create a new SpaceClaim or Discovery Geometry and start the sketch (3).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Open the model using Ansys Mechanical software and, in the model tree, </a:t>
            </a:r>
            <a:r>
              <a:rPr lang="en-US" b="1" i="0" dirty="0"/>
              <a:t>assign a thickness </a:t>
            </a:r>
            <a:r>
              <a:rPr lang="en-US" b="0" i="0" dirty="0"/>
              <a:t>of 100mm in Geometry (4).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Go to Mesh and generate one using the Automatic Method (5).</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After that, apply the </a:t>
            </a:r>
            <a:r>
              <a:rPr lang="en-US" b="1" i="0" dirty="0"/>
              <a:t>boundary conditions </a:t>
            </a:r>
            <a:r>
              <a:rPr lang="en-US" b="0" i="0" dirty="0"/>
              <a:t>in the Static Structural area of the model tree. Apply the fixed supports on the edges of the opposite sides and the force in the middle of the beam (6).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Choose the </a:t>
            </a:r>
            <a:r>
              <a:rPr lang="en-US" b="1" i="0" dirty="0"/>
              <a:t>Total Deformation, Equivalent Elastic Strain, Normal Stress (X-Axis) </a:t>
            </a:r>
            <a:r>
              <a:rPr lang="en-US" b="0" i="0" dirty="0"/>
              <a:t>and </a:t>
            </a:r>
            <a:r>
              <a:rPr lang="en-US" b="1" i="0" dirty="0"/>
              <a:t>Equivalent von Mises Stress </a:t>
            </a:r>
            <a:r>
              <a:rPr lang="en-US" b="0" i="0" dirty="0"/>
              <a:t>analysis and solve the model (7).</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results concerning the </a:t>
            </a:r>
            <a:r>
              <a:rPr lang="en-US" b="1" i="0" dirty="0"/>
              <a:t>Total Deformation </a:t>
            </a:r>
            <a:r>
              <a:rPr lang="en-US" b="0" i="0" dirty="0"/>
              <a:t>and </a:t>
            </a:r>
            <a:r>
              <a:rPr lang="en-US" b="1" i="0" dirty="0"/>
              <a:t>Equivalent Elastic Strain </a:t>
            </a:r>
            <a:r>
              <a:rPr lang="en-US" b="0" i="0" dirty="0"/>
              <a:t>analysis.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377856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Beam in Bending – Results: Directional Deformation</a:t>
            </a:r>
          </a:p>
          <a:p>
            <a:pPr algn="ctr"/>
            <a:endParaRPr lang="en-US" b="1" i="1" dirty="0"/>
          </a:p>
          <a:p>
            <a:pPr marL="0" indent="0" algn="just">
              <a:buFont typeface="Arial" panose="020B0604020202020204" pitchFamily="34" charset="0"/>
              <a:buNone/>
            </a:pPr>
            <a:r>
              <a:rPr lang="en-US" b="1" i="0" dirty="0"/>
              <a:t> </a:t>
            </a:r>
            <a:r>
              <a:rPr lang="en-US" b="0" i="0" dirty="0"/>
              <a:t>In a 3-point flexural test, it is necessary to understand the bending mechanics of the beam under the applied load. The beam is supported at two opposite vertices and the load is applied in an edge at the center, which creates a bending moment that is most intense at the center and decreases towards the supports. </a:t>
            </a:r>
          </a:p>
          <a:p>
            <a:pPr marL="0" indent="0" algn="just">
              <a:buFont typeface="Arial" panose="020B0604020202020204" pitchFamily="34" charset="0"/>
              <a:buNone/>
            </a:pPr>
            <a:endParaRPr lang="en-US" b="1" i="0" dirty="0"/>
          </a:p>
          <a:p>
            <a:pPr marL="171450" indent="-171450" algn="just">
              <a:buFont typeface="Arial" panose="020B0604020202020204" pitchFamily="34" charset="0"/>
              <a:buChar char="•"/>
            </a:pPr>
            <a:r>
              <a:rPr lang="en-US" b="0" i="0" dirty="0"/>
              <a:t>As expected, the maximum deformation is in the middle of the beam. The opposite ends of the beam present zero deformation, since it is set fixed supports as boundary conditions. The beam bends into a curve known as “bending curve” or “deflection curve”.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To display the directional deformation along the path, we chose the neutral axis, where there is no strain (no deformation) in the Y direction.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A similar analysis will be conducted to linearized von Mises Stress.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6789638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Beam in Bending – Results: Equivalent von Mises Stress vs Linearized Equivalent Stress</a:t>
            </a:r>
          </a:p>
          <a:p>
            <a:pPr algn="ctr"/>
            <a:endParaRPr lang="en-US" b="1" i="1" dirty="0"/>
          </a:p>
          <a:p>
            <a:pPr marL="171450" indent="-171450" algn="just">
              <a:buFont typeface="Arial" panose="020B0604020202020204" pitchFamily="34" charset="0"/>
              <a:buChar char="•"/>
            </a:pPr>
            <a:r>
              <a:rPr lang="en-US" b="0" i="0" dirty="0"/>
              <a:t>In this analysis, it is possible to highlight the study of the neutral axis, which is an imaginary horizontal line through the center of the beam, where the structure experiences no longitudinal stress during bending. </a:t>
            </a:r>
          </a:p>
          <a:p>
            <a:pPr marL="171450" indent="-171450" algn="just">
              <a:buFont typeface="Arial" panose="020B0604020202020204" pitchFamily="34" charset="0"/>
              <a:buChar char="•"/>
            </a:pPr>
            <a:r>
              <a:rPr lang="en-US" b="0" i="0" dirty="0"/>
              <a:t>Fibers located above the neutral axis are under compressive stress. On the other hand, fibers located below the neutral axis experience tensile stress. Thus, the maximum stress occurs at the furthest points from the neutral axis (at the top and bottom surfaces). </a:t>
            </a:r>
          </a:p>
          <a:p>
            <a:pPr marL="171450" indent="-171450" algn="just">
              <a:buFont typeface="Arial" panose="020B0604020202020204" pitchFamily="34" charset="0"/>
              <a:buChar char="•"/>
            </a:pPr>
            <a:r>
              <a:rPr lang="en-US" b="0" i="0" dirty="0"/>
              <a:t>The stress is zero along the neutral axis.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a 2D analysis of an engineering application with a spherical pressure vessel.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635930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Pressure Vessel – Problem Statement</a:t>
            </a:r>
          </a:p>
          <a:p>
            <a:pPr algn="ctr"/>
            <a:endParaRPr lang="en-US" b="1" i="1" dirty="0"/>
          </a:p>
          <a:p>
            <a:pPr marL="171450" indent="-171450" algn="just">
              <a:buFont typeface="Arial" panose="020B0604020202020204" pitchFamily="34" charset="0"/>
              <a:buChar char="•"/>
            </a:pPr>
            <a:r>
              <a:rPr lang="en-US" b="1" i="0" dirty="0"/>
              <a:t>2D analysis </a:t>
            </a:r>
            <a:r>
              <a:rPr lang="en-US" b="0" i="0" dirty="0"/>
              <a:t>are often conducted with </a:t>
            </a:r>
            <a:r>
              <a:rPr lang="en-US" b="1" i="0" dirty="0"/>
              <a:t>thin-walled structures</a:t>
            </a:r>
            <a:r>
              <a:rPr lang="en-US" b="0" i="0" dirty="0"/>
              <a:t>. A very common example of this application are the </a:t>
            </a:r>
            <a:r>
              <a:rPr lang="en-US" b="1" i="0" dirty="0"/>
              <a:t>pressure vessels</a:t>
            </a:r>
            <a:r>
              <a:rPr lang="en-US" b="0" i="0" dirty="0"/>
              <a:t>, which can appear in different shapes and sizes.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For this exercise, consider a </a:t>
            </a:r>
            <a:r>
              <a:rPr lang="en-US" b="1" i="0" dirty="0"/>
              <a:t>spherical pressure vessel </a:t>
            </a:r>
            <a:r>
              <a:rPr lang="en-US" b="0" i="0" dirty="0"/>
              <a:t>with a </a:t>
            </a:r>
            <a:r>
              <a:rPr lang="en-US" b="1" i="0" dirty="0"/>
              <a:t>cylindrical nozzle </a:t>
            </a:r>
            <a:r>
              <a:rPr lang="en-US" b="0" i="0" dirty="0"/>
              <a:t>made of structural steel. In case you want to design the vessel by yourself, the dimensions are given in millimeters. The CAD file is also available for download and is attached to this lecture.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Run a </a:t>
            </a:r>
            <a:r>
              <a:rPr lang="en-US" b="1" i="0" dirty="0"/>
              <a:t>2D Axisymmetric </a:t>
            </a:r>
            <a:r>
              <a:rPr lang="en-US" b="0" i="0" dirty="0"/>
              <a:t>analysis by defining the </a:t>
            </a:r>
            <a:r>
              <a:rPr lang="en-US" b="1" i="0" dirty="0"/>
              <a:t>internal pressure load as 1.0 MPa </a:t>
            </a:r>
            <a:r>
              <a:rPr lang="en-US" b="0" i="0" dirty="0"/>
              <a:t>and determine </a:t>
            </a:r>
            <a:r>
              <a:rPr lang="en-US" b="0" i="1" dirty="0"/>
              <a:t>Total Deformation</a:t>
            </a:r>
            <a:r>
              <a:rPr lang="en-US" b="0" i="0" dirty="0"/>
              <a:t>, </a:t>
            </a:r>
            <a:r>
              <a:rPr lang="en-US" b="0" i="1" dirty="0"/>
              <a:t>Equivalent</a:t>
            </a:r>
            <a:r>
              <a:rPr lang="en-US" b="0" i="0" dirty="0"/>
              <a:t> and </a:t>
            </a:r>
            <a:r>
              <a:rPr lang="en-US" b="0" i="1" dirty="0"/>
              <a:t>Normal</a:t>
            </a:r>
            <a:r>
              <a:rPr lang="en-US" b="0" i="0" dirty="0"/>
              <a:t> Stresses.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procedure to run a Static Structural analysis on Ansys Workbench platform of the spherical pressure vessel.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558332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Pressure Vessel – Procedure</a:t>
            </a:r>
          </a:p>
          <a:p>
            <a:pPr algn="ctr"/>
            <a:endParaRPr lang="en-US" b="1" i="1" dirty="0"/>
          </a:p>
          <a:p>
            <a:pPr marL="171450" indent="-171450" algn="just">
              <a:buFont typeface="Arial" panose="020B0604020202020204" pitchFamily="34" charset="0"/>
              <a:buChar char="•"/>
            </a:pPr>
            <a:r>
              <a:rPr lang="en-US" b="0" i="0" dirty="0"/>
              <a:t>First of all, create a </a:t>
            </a:r>
            <a:r>
              <a:rPr lang="en-US" b="1" i="0" dirty="0"/>
              <a:t>Static Structural Analysis </a:t>
            </a:r>
            <a:r>
              <a:rPr lang="en-US" b="0" i="0" dirty="0"/>
              <a:t>system in Ansys Workbench platform and </a:t>
            </a:r>
            <a:r>
              <a:rPr lang="en-US" b="1" i="0" dirty="0"/>
              <a:t>import</a:t>
            </a:r>
            <a:r>
              <a:rPr lang="en-US" b="0" i="0" dirty="0"/>
              <a:t> (or create) </a:t>
            </a:r>
            <a:r>
              <a:rPr lang="en-US" b="1" i="0" dirty="0"/>
              <a:t>the geometry</a:t>
            </a:r>
            <a:r>
              <a:rPr lang="en-US" b="0" i="0" dirty="0"/>
              <a:t> (1).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Open the model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in the Ansys Mechanical tool </a:t>
            </a:r>
            <a:r>
              <a:rPr lang="en-US" b="0" i="0" dirty="0"/>
              <a:t>and, in the Model Tree, go to </a:t>
            </a:r>
            <a:r>
              <a:rPr lang="en-US" b="1" i="0" dirty="0"/>
              <a:t>Geometry</a:t>
            </a:r>
            <a:r>
              <a:rPr lang="en-US" b="0" i="0" dirty="0"/>
              <a:t> and change the </a:t>
            </a:r>
            <a:r>
              <a:rPr lang="en-US" b="1" i="0" dirty="0"/>
              <a:t>Dimension</a:t>
            </a:r>
            <a:r>
              <a:rPr lang="en-US" b="0" i="0" dirty="0"/>
              <a:t> to </a:t>
            </a:r>
            <a:r>
              <a:rPr lang="en-US" b="1" i="0" dirty="0"/>
              <a:t>2D</a:t>
            </a:r>
            <a:r>
              <a:rPr lang="en-US" b="0" i="0" dirty="0"/>
              <a:t> and the </a:t>
            </a:r>
            <a:r>
              <a:rPr lang="en-US" b="1" i="0" dirty="0"/>
              <a:t>Behavior</a:t>
            </a:r>
            <a:r>
              <a:rPr lang="en-US" b="0" i="0" dirty="0"/>
              <a:t> to </a:t>
            </a:r>
            <a:r>
              <a:rPr lang="en-US" b="1" i="0" dirty="0"/>
              <a:t>Axisymmetric </a:t>
            </a:r>
            <a:r>
              <a:rPr lang="en-US" b="0" i="0" dirty="0"/>
              <a:t>(2).</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Right click on Model and create a </a:t>
            </a:r>
            <a:r>
              <a:rPr lang="en-US" b="1" i="0" dirty="0"/>
              <a:t>symmetry</a:t>
            </a:r>
            <a:r>
              <a:rPr lang="en-US" b="0" i="0" dirty="0"/>
              <a:t> condition. Set the </a:t>
            </a:r>
            <a:r>
              <a:rPr lang="en-US" b="1" i="0" dirty="0"/>
              <a:t>Type</a:t>
            </a:r>
            <a:r>
              <a:rPr lang="en-US" b="0" i="0" dirty="0"/>
              <a:t> as </a:t>
            </a:r>
            <a:r>
              <a:rPr lang="en-US" b="1" i="0" dirty="0"/>
              <a:t>2D AxiSymmetric</a:t>
            </a:r>
            <a:r>
              <a:rPr lang="en-US" b="0" i="0" dirty="0"/>
              <a:t>, the </a:t>
            </a:r>
            <a:r>
              <a:rPr lang="en-US" b="1" i="0" dirty="0"/>
              <a:t>Number of Repetitions</a:t>
            </a:r>
            <a:r>
              <a:rPr lang="en-US" b="0" i="0" dirty="0"/>
              <a:t> as </a:t>
            </a:r>
            <a:r>
              <a:rPr lang="en-US" b="1" i="0" dirty="0"/>
              <a:t>10</a:t>
            </a:r>
            <a:r>
              <a:rPr lang="en-US" b="0" i="0" dirty="0"/>
              <a:t> and the </a:t>
            </a:r>
            <a:r>
              <a:rPr lang="en-US" b="1" i="0" dirty="0"/>
              <a:t>Angle Variation </a:t>
            </a:r>
            <a:r>
              <a:rPr lang="en-US" b="0" i="0" dirty="0"/>
              <a:t>as </a:t>
            </a:r>
            <a:r>
              <a:rPr lang="en-US" b="1" i="0" dirty="0"/>
              <a:t>10°</a:t>
            </a:r>
            <a:r>
              <a:rPr lang="en-US" b="0" i="0" dirty="0"/>
              <a:t> (degrees) (3).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Generate an </a:t>
            </a:r>
            <a:r>
              <a:rPr lang="en-US" b="1" i="0" dirty="0"/>
              <a:t>Automatic Mesh </a:t>
            </a:r>
            <a:r>
              <a:rPr lang="en-US" b="0" i="0" dirty="0"/>
              <a:t>with element size equals to </a:t>
            </a:r>
            <a:r>
              <a:rPr lang="en-US" b="1" i="0" dirty="0"/>
              <a:t>2.5mm</a:t>
            </a:r>
            <a:r>
              <a:rPr lang="en-US" b="0" i="0" dirty="0"/>
              <a:t>. It is already possible to see the symmetry condition (4).</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Now, proceed to set the boundary and loading conditions for the problem (5).</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how to set the boundary conditions and how to calculate the right loading conditions for this situation. </a:t>
            </a:r>
          </a:p>
          <a:p>
            <a:pPr algn="just"/>
            <a:endParaRPr lang="en-US" b="0" i="0" dirty="0"/>
          </a:p>
          <a:p>
            <a:pPr algn="just"/>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55973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Structural Analysis – Methods for solving engineering problems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solidFill>
                <a:schemeClr val="accent1"/>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dirty="0">
                <a:solidFill>
                  <a:schemeClr val="accent1"/>
                </a:solidFill>
              </a:rPr>
              <a:t>Structural Analyses are</a:t>
            </a:r>
            <a:r>
              <a:rPr lang="en-GB" b="0" dirty="0"/>
              <a:t> carried out to </a:t>
            </a:r>
            <a:r>
              <a:rPr lang="en-GB" b="0" dirty="0">
                <a:solidFill>
                  <a:schemeClr val="accent1"/>
                </a:solidFill>
              </a:rPr>
              <a:t>understand the behaviour </a:t>
            </a:r>
            <a:r>
              <a:rPr lang="en-GB" b="0" dirty="0"/>
              <a:t>of structures </a:t>
            </a:r>
            <a:r>
              <a:rPr lang="en-GB" b="0" dirty="0">
                <a:solidFill>
                  <a:schemeClr val="accent1"/>
                </a:solidFill>
              </a:rPr>
              <a:t>when forces</a:t>
            </a:r>
            <a:r>
              <a:rPr lang="en-GB" b="0" dirty="0"/>
              <a:t> are exerted on them. Two key state variables that help engineers and designers assess the structural performance and behaviour of parts are stresses and strains. To determine those, three methods are at one's disposal: (a) Analytical, (b) numerical and (c) experimental. </a:t>
            </a:r>
            <a:r>
              <a:rPr lang="en-US" b="1" i="1" dirty="0"/>
              <a:t>*Click*</a:t>
            </a:r>
            <a:endParaRPr lang="en-GB"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Experimental methods are methods in which the design is manufactured in real life and tests are then carried out. These methods are required to calibrate and validate simulation models at important phases of development. Experimental methods are generally standardized tests. They are time consuming and can often be very expensive to create and analyze. </a:t>
            </a:r>
            <a:r>
              <a:rPr lang="en-US" b="1" i="1" dirty="0"/>
              <a:t>*Click*</a:t>
            </a:r>
            <a:endParaRPr lang="en-GB" b="1" i="1" dirty="0"/>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Numerical methods are simplified iterative algebraic equations that can be solved by a computer in order to obtain results. Finite Element Method is predominantly used in analyzing engineering problems as can be easily implemented in computers.  In this lecture unit we will be using </a:t>
            </a:r>
            <a:r>
              <a:rPr lang="en-US" b="1" dirty="0"/>
              <a:t>Ansys tool</a:t>
            </a:r>
            <a:r>
              <a:rPr lang="en-US" dirty="0"/>
              <a:t>, which uses finite element methods to solve engineering problems. </a:t>
            </a:r>
            <a:r>
              <a:rPr lang="en-US" b="1" i="1" dirty="0"/>
              <a:t>*Click*</a:t>
            </a:r>
            <a:endParaRPr lang="en-GB" b="1" i="1" dirty="0"/>
          </a:p>
          <a:p>
            <a:pPr marL="171450" indent="-171450">
              <a:buFont typeface="Arial" panose="020B0604020202020204" pitchFamily="34" charset="0"/>
              <a:buChar cha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Analytical solutions are exact and are often performed with hand calculations. Several methods are available in </a:t>
            </a:r>
            <a:r>
              <a:rPr lang="en-GB" sz="1200" b="0" i="0" dirty="0"/>
              <a:t>structural mechanics theory</a:t>
            </a:r>
            <a:r>
              <a:rPr lang="en-US" dirty="0"/>
              <a:t> and will not be the object of this lecture unit. However, these exact solutions can only be found for simple idealized problems while for most engineering problems it would be problematic to be solved analytically because the models are too complex (for example from a geometrical perspective). </a:t>
            </a:r>
            <a:r>
              <a:rPr lang="en-US" b="1" i="1" dirty="0"/>
              <a:t>*Click*</a:t>
            </a:r>
            <a:endParaRPr lang="en-GB" b="1"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this lecture unit we will focus on the numerical and analytical methods.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 the </a:t>
            </a:r>
            <a:r>
              <a:rPr lang="en-US" u="sng" dirty="0"/>
              <a:t>next slide</a:t>
            </a:r>
            <a:r>
              <a:rPr lang="en-US" u="none" dirty="0"/>
              <a:t> </a:t>
            </a:r>
            <a:r>
              <a:rPr lang="en-US" dirty="0"/>
              <a:t>we will specifically look at how FEA compares/compliments analytical solutions.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62434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Pressure Vessel – Procedure</a:t>
            </a:r>
          </a:p>
          <a:p>
            <a:pPr algn="ctr"/>
            <a:endParaRPr lang="en-US" b="1" i="1" dirty="0"/>
          </a:p>
          <a:p>
            <a:pPr marL="171450" indent="-171450" algn="just">
              <a:buFont typeface="Arial" panose="020B0604020202020204" pitchFamily="34" charset="0"/>
              <a:buChar char="•"/>
            </a:pPr>
            <a:r>
              <a:rPr lang="en-US" b="0" i="0" dirty="0"/>
              <a:t>As the first loading condition, add a </a:t>
            </a:r>
            <a:r>
              <a:rPr lang="en-US" b="1" i="0" dirty="0"/>
              <a:t>pressure load </a:t>
            </a:r>
            <a:r>
              <a:rPr lang="en-US" b="0" i="0" dirty="0"/>
              <a:t>(magnitude </a:t>
            </a:r>
            <a:r>
              <a:rPr lang="en-US" b="1" i="0" dirty="0"/>
              <a:t>1.0 MPa</a:t>
            </a:r>
            <a:r>
              <a:rPr lang="en-US" b="0" i="0" dirty="0"/>
              <a:t>) </a:t>
            </a:r>
            <a:r>
              <a:rPr lang="en-US" b="1" i="0" dirty="0"/>
              <a:t>normal</a:t>
            </a:r>
            <a:r>
              <a:rPr lang="en-US" b="0" i="0" dirty="0"/>
              <a:t> to the </a:t>
            </a:r>
            <a:r>
              <a:rPr lang="en-US" b="1" i="1" dirty="0"/>
              <a:t>internal edges </a:t>
            </a:r>
            <a:r>
              <a:rPr lang="en-US" b="0" i="0" dirty="0"/>
              <a:t>of the vessel (6).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If we choose to observe the top view of the vessel, it is possible to see two regions: 1) The internal area under the 1.0 MPa pressure load, and 2) the nozzle top surface, which suffers the reaction of the internal pressure. To define this reaction, we will consider that the same force applied in the internal area of the vessel is equally distributed on the nozzle top surface. </a:t>
            </a:r>
          </a:p>
          <a:p>
            <a:pPr marL="171450" indent="-171450" algn="just">
              <a:buFont typeface="Arial" panose="020B0604020202020204" pitchFamily="34" charset="0"/>
              <a:buChar char="•"/>
            </a:pPr>
            <a:r>
              <a:rPr lang="en-US" b="0" i="0" dirty="0"/>
              <a:t>Using the CAD dimensions given in the problem statement, it is possible to calculate the pressure load to be applied on the nozzle surface. </a:t>
            </a:r>
          </a:p>
          <a:p>
            <a:pPr marL="171450" indent="-171450" algn="just">
              <a:buFont typeface="Arial" panose="020B0604020202020204" pitchFamily="34" charset="0"/>
              <a:buChar char="•"/>
            </a:pPr>
            <a:r>
              <a:rPr lang="en-US" b="0" i="0" dirty="0"/>
              <a:t>We will get a pressure load of magnitude equals to 0.562 MPa, normal to the surface, but in the opposite direction (7).</a:t>
            </a:r>
          </a:p>
          <a:p>
            <a:pPr marL="171450" indent="-171450" algn="just">
              <a:buFont typeface="Arial" panose="020B0604020202020204" pitchFamily="34" charset="0"/>
              <a:buChar char="•"/>
            </a:pPr>
            <a:r>
              <a:rPr lang="en-US" b="0" i="0" dirty="0"/>
              <a:t>Finally, add a displacement condition to the internal edge on the bottom of the vessel, fixing the Y and Z directions, as shown (8).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check the results for Total Deformation, Equivalent and Normal Stresses.</a:t>
            </a:r>
          </a:p>
          <a:p>
            <a:pPr algn="just"/>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6805445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Task – Pressure Vessel – Results</a:t>
            </a:r>
          </a:p>
          <a:p>
            <a:pPr algn="ctr"/>
            <a:endParaRPr lang="en-US" b="1" i="1" dirty="0"/>
          </a:p>
          <a:p>
            <a:pPr algn="just"/>
            <a:r>
              <a:rPr lang="en-US" b="1" i="0" dirty="0"/>
              <a:t>Total Deformation</a:t>
            </a:r>
            <a:r>
              <a:rPr lang="en-US" b="0" i="0" dirty="0"/>
              <a:t>: The highest deformation occurs at the cylindrical nozzle. </a:t>
            </a:r>
          </a:p>
          <a:p>
            <a:pPr algn="just"/>
            <a:r>
              <a:rPr lang="en-US" b="1" i="0" dirty="0"/>
              <a:t>Stresses</a:t>
            </a:r>
            <a:r>
              <a:rPr lang="en-US" b="0" i="0" dirty="0"/>
              <a:t>: Similarly, the highest stresses values happen in the transition of the spherical geometry to the cylindrical nozzle. </a:t>
            </a:r>
          </a:p>
          <a:p>
            <a:pPr algn="just"/>
            <a:endParaRPr lang="en-US" b="0" i="0" dirty="0"/>
          </a:p>
          <a:p>
            <a:pPr algn="just"/>
            <a:r>
              <a:rPr lang="en-US" b="0" i="0" dirty="0"/>
              <a:t>The transition from the spherical part of the vessel to the cylindrical nozzle creates a discontinuity of the geometry, which can cause stress concentrations, amplifying the deformation – once the pressure acts uniformly on the spherical surface, but may interact differently with the nozzle. </a:t>
            </a:r>
          </a:p>
          <a:p>
            <a:pPr algn="just"/>
            <a:endParaRPr lang="en-US" b="0" i="0" dirty="0"/>
          </a:p>
          <a:p>
            <a:pPr algn="just"/>
            <a:r>
              <a:rPr lang="en-US" b="1" i="0" u="sng" dirty="0"/>
              <a:t>Next slide</a:t>
            </a:r>
            <a:r>
              <a:rPr lang="en-US" b="0" i="0" dirty="0"/>
              <a:t>: We will now discuss about 3D element analysis, highlighting the differences between a solid and a FE model.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313709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Solid model and FE model</a:t>
            </a:r>
          </a:p>
          <a:p>
            <a:pPr algn="ctr"/>
            <a:endParaRPr lang="en-US" b="1" i="1" dirty="0"/>
          </a:p>
          <a:p>
            <a:pPr marL="171450" indent="-171450" algn="just">
              <a:buFont typeface="Arial" panose="020B0604020202020204" pitchFamily="34" charset="0"/>
              <a:buChar char="•"/>
            </a:pPr>
            <a:r>
              <a:rPr lang="en-US" b="0" i="0" dirty="0"/>
              <a:t>In this slide, it is explained the differences between a solid model and a finite element (FE) model.</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It is crucial to start the understanding of this topic by the fact that a solid model is not the same thing as a FE model made up of slid elements. *Click*</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A solid model is made of lines, vertices, surfaces and volumes. Ansys uses SURF*** elements to transfer loads applied to the solid model to the FE model, once the boundary conditions must be transformed from the solid geometry to the underlying nodes. *Click twice*</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A FE model is made of nodes and elements and, once you have a solid model, it is easy to obtain the FE one. The boundary conditions and directly applied in the nodes. </a:t>
            </a:r>
          </a:p>
          <a:p>
            <a:pPr marL="171450" indent="-171450" algn="just">
              <a:buFont typeface="Arial" panose="020B0604020202020204" pitchFamily="34" charset="0"/>
              <a:buChar char="•"/>
            </a:pPr>
            <a:r>
              <a:rPr lang="en-US" b="0" i="0" dirty="0"/>
              <a:t>The solid elements we will discuss are SOLID185, SOLID 186 and SOLID 187.  *Click*</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The quadratic element SOLID185 is an 8-node-element, which can be used as a tetrahedral element. It presents 3 degrees of freedom (DoF) – Ux, Uy, Uz. *Click*</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quadratic element SOLID186 is a 20-node-element and also can be used as a tetrahedral element. It presents 3 degrees of freedom (DoF) – Ux, Uy, Uz. *Click*</a:t>
            </a:r>
          </a:p>
          <a:p>
            <a:pPr marL="171450" indent="-171450" algn="just">
              <a:buFont typeface="Arial" panose="020B0604020202020204" pitchFamily="34" charset="0"/>
              <a:buChar char="•"/>
            </a:pPr>
            <a:r>
              <a:rPr lang="en-US" b="0" i="0" dirty="0"/>
              <a:t>The quadratic element SOLID87 is a 10-node-element and always has a tetrahedral shape. It presents 3 degrees of freedom (DoF) – Ux, Uy, Uz.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Later on this lecture, we will work with this </a:t>
            </a:r>
            <a:r>
              <a:rPr lang="en-US" b="1" i="0" dirty="0"/>
              <a:t>bicycle frame </a:t>
            </a:r>
            <a:r>
              <a:rPr lang="en-US" b="0" i="0" dirty="0"/>
              <a:t>geometry to run a </a:t>
            </a:r>
            <a:r>
              <a:rPr lang="en-US" b="1" i="0" dirty="0"/>
              <a:t>3D static structural </a:t>
            </a:r>
            <a:r>
              <a:rPr lang="en-US" b="0" i="0" dirty="0"/>
              <a:t>analysis.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In the </a:t>
            </a:r>
            <a:r>
              <a:rPr lang="en-US" b="0" i="0" u="sng" dirty="0"/>
              <a:t>next slide</a:t>
            </a:r>
            <a:r>
              <a:rPr lang="en-US" b="0" i="0" dirty="0"/>
              <a:t>, it is explained </a:t>
            </a:r>
            <a:r>
              <a:rPr lang="en-US" b="1" dirty="0"/>
              <a:t>Elasticity and Stress-Strain Relationship</a:t>
            </a:r>
            <a:r>
              <a:rPr lang="en-US" dirty="0"/>
              <a:t>, once </a:t>
            </a:r>
            <a:r>
              <a:rPr lang="en-GB" b="0" dirty="0"/>
              <a:t>3D solid elements</a:t>
            </a:r>
            <a:r>
              <a:rPr lang="en-GB" b="1" dirty="0"/>
              <a:t> </a:t>
            </a:r>
            <a:r>
              <a:rPr lang="en-GB" dirty="0"/>
              <a:t>are employed to determine the state of stress.</a:t>
            </a:r>
            <a:endParaRPr lang="en-US" b="0" i="0" dirty="0"/>
          </a:p>
          <a:p>
            <a:pPr marL="171450" indent="-171450" algn="just">
              <a:buFont typeface="Arial" panose="020B0604020202020204" pitchFamily="34" charset="0"/>
              <a:buChar char="•"/>
            </a:pPr>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3359489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3D FEA – Solid Elements (Elasticity and Stress-Strain Relationship)</a:t>
            </a:r>
          </a:p>
          <a:p>
            <a:pPr algn="ctr"/>
            <a:endParaRPr lang="en-US" b="1" i="1" dirty="0"/>
          </a:p>
          <a:p>
            <a:pPr algn="just"/>
            <a:r>
              <a:rPr lang="en-US" b="0" i="0" dirty="0"/>
              <a:t>For any structure that cannot be adequately be represented or simplified using beam and shell elements, 3D solid elements are employed to determine the state of stress. </a:t>
            </a:r>
          </a:p>
          <a:p>
            <a:pPr algn="just"/>
            <a:endParaRPr lang="en-US" b="0" i="0" dirty="0"/>
          </a:p>
          <a:p>
            <a:pPr marL="171450" indent="-171450" algn="just">
              <a:buFont typeface="Arial" panose="020B0604020202020204" pitchFamily="34" charset="0"/>
              <a:buChar char="•"/>
            </a:pPr>
            <a:r>
              <a:rPr lang="en-US" b="1" i="0" dirty="0"/>
              <a:t>Theory of Elasticity</a:t>
            </a:r>
            <a:r>
              <a:rPr lang="en-US" b="0" i="0" dirty="0"/>
              <a:t>: It describes how solid materials deform and respond to external forces, returning to their original shape after the load is removed. The key principles are </a:t>
            </a:r>
            <a:r>
              <a:rPr lang="en-US" b="1" i="0" dirty="0"/>
              <a:t>stress</a:t>
            </a:r>
            <a:r>
              <a:rPr lang="en-US" b="0" i="0" dirty="0"/>
              <a:t> and </a:t>
            </a:r>
            <a:r>
              <a:rPr lang="en-US" b="1" i="0" dirty="0"/>
              <a:t>strain</a:t>
            </a:r>
            <a:r>
              <a:rPr lang="en-US" b="0" i="0" dirty="0"/>
              <a:t>. </a:t>
            </a:r>
          </a:p>
          <a:p>
            <a:pPr marL="171450" indent="-171450" algn="just">
              <a:buFont typeface="Arial" panose="020B0604020202020204" pitchFamily="34" charset="0"/>
              <a:buChar char="•"/>
            </a:pPr>
            <a:r>
              <a:rPr lang="en-US" b="1" i="0" dirty="0"/>
              <a:t>Stress</a:t>
            </a:r>
            <a:r>
              <a:rPr lang="en-US" b="0" i="0" dirty="0"/>
              <a:t> comes from external loads applied to the material and it is usually represented by a tensor with normal stress (</a:t>
            </a:r>
            <a:r>
              <a:rPr lang="el-GR" b="0" i="0" dirty="0"/>
              <a:t>σ</a:t>
            </a:r>
            <a:r>
              <a:rPr lang="en-US" b="0" i="0" dirty="0"/>
              <a:t>) and shear stress (</a:t>
            </a:r>
            <a:r>
              <a:rPr lang="el-GR" b="0" i="0" dirty="0"/>
              <a:t>τ</a:t>
            </a:r>
            <a:r>
              <a:rPr lang="en-US" b="0" i="0" dirty="0"/>
              <a:t>) components. </a:t>
            </a:r>
            <a:r>
              <a:rPr lang="en-US" b="1" i="0" dirty="0"/>
              <a:t>Strain</a:t>
            </a:r>
            <a:r>
              <a:rPr lang="en-US" b="0" i="0" dirty="0"/>
              <a:t> relates the deformation of the material compared to its original length and it is also represented by a tensor with normal strain (</a:t>
            </a:r>
            <a:r>
              <a:rPr lang="az-Cyrl-AZ" b="0" i="0" dirty="0"/>
              <a:t>ԑ</a:t>
            </a:r>
            <a:r>
              <a:rPr lang="en-US" b="0" i="0" dirty="0"/>
              <a:t>) and shear strain (</a:t>
            </a:r>
            <a:r>
              <a:rPr lang="he-IL" b="0" i="0" dirty="0"/>
              <a:t>ץ</a:t>
            </a:r>
            <a:r>
              <a:rPr lang="en-US" b="0" i="0" dirty="0"/>
              <a:t>).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dirty="0"/>
              <a:t>Stress-Strain Relationship</a:t>
            </a:r>
            <a:r>
              <a:rPr lang="en-US" b="0" i="0" dirty="0"/>
              <a:t>: For linear-elastic behavior, the relationship between stress and strain in a material is described by the most fundamental constitutive law – </a:t>
            </a:r>
            <a:r>
              <a:rPr lang="en-US" b="1" i="0" dirty="0"/>
              <a:t>the Hooke’s law</a:t>
            </a:r>
            <a:r>
              <a:rPr lang="en-US" b="0" i="0" dirty="0"/>
              <a:t>, as we previously saw in 2D analysis. The stress tensor is inversely proportional to the strain tensor, where the related constant is the </a:t>
            </a:r>
            <a:r>
              <a:rPr lang="en-US" b="1" i="0" dirty="0"/>
              <a:t>Young’s Modulus </a:t>
            </a:r>
            <a:r>
              <a:rPr lang="en-US" b="0" i="0" dirty="0"/>
              <a:t>(E), a measure of </a:t>
            </a:r>
            <a:r>
              <a:rPr lang="en-US" b="1" i="0" dirty="0"/>
              <a:t>stiffness</a:t>
            </a:r>
            <a:r>
              <a:rPr lang="en-US" b="0" i="0" dirty="0"/>
              <a:t>. In simple words, the Young’s Modulus measures the material’s ability to resist to axial deformation. </a:t>
            </a:r>
          </a:p>
          <a:p>
            <a:pPr marL="628650" lvl="1" indent="-171450" algn="just">
              <a:buFont typeface="Arial" panose="020B0604020202020204" pitchFamily="34" charset="0"/>
              <a:buChar char="•"/>
            </a:pPr>
            <a:r>
              <a:rPr lang="en-US" b="0" i="0" dirty="0"/>
              <a:t>From the Young’s Modulus, it is possible to derive the equations of </a:t>
            </a:r>
            <a:r>
              <a:rPr lang="en-US" b="1" i="0" dirty="0"/>
              <a:t>Shear Modulus</a:t>
            </a:r>
            <a:r>
              <a:rPr lang="en-US" b="0" i="0" dirty="0"/>
              <a:t> (G) and </a:t>
            </a:r>
            <a:r>
              <a:rPr lang="en-US" b="1" i="0" dirty="0"/>
              <a:t>Bulk Modulus </a:t>
            </a:r>
            <a:r>
              <a:rPr lang="en-US" b="0" i="0" dirty="0"/>
              <a:t>(K) using the Poisson’s ratio (</a:t>
            </a:r>
            <a:r>
              <a:rPr lang="el-GR" b="0" i="0" dirty="0"/>
              <a:t>ν</a:t>
            </a:r>
            <a:r>
              <a:rPr lang="en-US" b="0" i="0" dirty="0"/>
              <a:t>), which represents the ratio of transverse strain to axial strain. Thus, the Shear Modulus (G) measures the material’s ability to resist shear deformation, while the Bulk Modulus (K) measures the material’s ability to resist volumetric deformation.</a:t>
            </a:r>
          </a:p>
          <a:p>
            <a:pPr algn="just"/>
            <a:endParaRPr lang="en-US" b="0" i="0" dirty="0"/>
          </a:p>
          <a:p>
            <a:pPr algn="just"/>
            <a:r>
              <a:rPr lang="en-US" b="1" i="0" u="sng" dirty="0"/>
              <a:t>Next slide</a:t>
            </a:r>
            <a:r>
              <a:rPr lang="en-US" b="0" i="0" dirty="0"/>
              <a:t>: We will discuss about displacement field, equilibrium equations and strain-displacement relationship.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187465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gn="ctr"/>
                <a:r>
                  <a:rPr lang="en-US" b="1" dirty="0"/>
                  <a:t>3D FEA – Solid elements (Elasticity and Stress-Strain Relationship)</a:t>
                </a:r>
              </a:p>
              <a:p>
                <a:pPr algn="ctr"/>
                <a:endParaRPr lang="en-US" b="1" dirty="0"/>
              </a:p>
              <a:p>
                <a:pPr marL="171450" indent="-171450" algn="just">
                  <a:buFont typeface="Arial" panose="020B0604020202020204" pitchFamily="34" charset="0"/>
                  <a:buChar char="•"/>
                </a:pPr>
                <a:r>
                  <a:rPr lang="en-US" b="1" i="0" dirty="0"/>
                  <a:t>Displacement Field</a:t>
                </a:r>
                <a:r>
                  <a:rPr lang="en-US" b="0" i="0" dirty="0"/>
                  <a:t>: The displacement field captures the effect of deformation on the body and it is defined by a displacement vector (position in reference to an origin). In other words, the displacement field provides a description of how every point in the material moves as a result of these loads. For a 3D problem, the displacement field can be broken into three components, describing how the material deforms in each spatial direction. </a:t>
                </a:r>
              </a:p>
              <a:p>
                <a:pPr algn="just"/>
                <a:endParaRPr lang="en-US" b="0" i="0" dirty="0"/>
              </a:p>
              <a:p>
                <a:pPr marL="171450" indent="-171450" algn="just">
                  <a:buFont typeface="Arial" panose="020B0604020202020204" pitchFamily="34" charset="0"/>
                  <a:buChar char="•"/>
                </a:pPr>
                <a:r>
                  <a:rPr lang="en-US" b="1" i="0" dirty="0"/>
                  <a:t>Equilibrium Equations</a:t>
                </a:r>
                <a:r>
                  <a:rPr lang="en-US" b="0" i="0" dirty="0"/>
                  <a:t>: In a 3D elastic body, the elastostatic equilibrium equations ensure that the internal stresses balance the external forces and moments. This comes from the principle of equilibrium, where the sum of forces and moments on a material must be zero. </a:t>
                </a:r>
              </a:p>
              <a:p>
                <a:pPr marL="0" marR="0" lvl="0" indent="0" algn="just"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en-US" b="0" i="0" dirty="0" smtClean="0">
                          <a:latin typeface="Cambria Math" panose="02040503050406030204" pitchFamily="18" charset="0"/>
                        </a:rPr>
                        <m:t>∇</m:t>
                      </m:r>
                      <m:r>
                        <a:rPr lang="en-US" b="0" i="0" dirty="0" smtClean="0">
                          <a:latin typeface="Cambria Math" panose="02040503050406030204" pitchFamily="18" charset="0"/>
                        </a:rPr>
                        <m:t>⋅</m:t>
                      </m:r>
                      <m:r>
                        <a:rPr lang="en-US" b="0" i="0" dirty="0" smtClean="0">
                          <a:latin typeface="Cambria Math" panose="02040503050406030204" pitchFamily="18" charset="0"/>
                        </a:rPr>
                        <m:t>𝜎</m:t>
                      </m:r>
                      <m:r>
                        <a:rPr lang="en-US" b="0" i="0" smtClean="0">
                          <a:latin typeface="Cambria Math" panose="02040503050406030204" pitchFamily="18" charset="0"/>
                        </a:rPr>
                        <m:t>+</m:t>
                      </m:r>
                      <m:r>
                        <a:rPr lang="en-US" b="0" i="0" smtClean="0">
                          <a:latin typeface="Cambria Math" panose="02040503050406030204" pitchFamily="18" charset="0"/>
                        </a:rPr>
                        <m:t>𝑏</m:t>
                      </m:r>
                      <m:r>
                        <a:rPr lang="en-US" b="0" i="0" smtClean="0">
                          <a:latin typeface="Cambria Math" panose="02040503050406030204" pitchFamily="18" charset="0"/>
                        </a:rPr>
                        <m:t>=0</m:t>
                      </m:r>
                    </m:oMath>
                  </m:oMathPara>
                </a14:m>
                <a:endParaRPr lang="en-US" b="0" i="0" dirty="0"/>
              </a:p>
              <a:p>
                <a:pPr marL="171450" indent="-171450" algn="just">
                  <a:buFont typeface="Arial" panose="020B0604020202020204" pitchFamily="34" charset="0"/>
                  <a:buChar char="•"/>
                </a:pPr>
                <a:r>
                  <a:rPr lang="en-US" b="0" i="0" dirty="0"/>
                  <a:t>Where </a:t>
                </a:r>
                <a14:m>
                  <m:oMath xmlns:m="http://schemas.openxmlformats.org/officeDocument/2006/math">
                    <m:r>
                      <m:rPr>
                        <m:sty m:val="p"/>
                      </m:rPr>
                      <a:rPr lang="en-US" b="0" i="0" dirty="0" smtClean="0">
                        <a:latin typeface="Cambria Math" panose="02040503050406030204" pitchFamily="18" charset="0"/>
                      </a:rPr>
                      <m:t>∇</m:t>
                    </m:r>
                    <m:r>
                      <a:rPr lang="en-US" b="0" i="0" dirty="0" smtClean="0">
                        <a:latin typeface="Cambria Math" panose="02040503050406030204" pitchFamily="18" charset="0"/>
                      </a:rPr>
                      <m:t>⋅</m:t>
                    </m:r>
                    <m:r>
                      <a:rPr lang="en-US" b="0" i="0" dirty="0" smtClean="0">
                        <a:latin typeface="Cambria Math" panose="02040503050406030204" pitchFamily="18" charset="0"/>
                      </a:rPr>
                      <m:t>𝜎</m:t>
                    </m:r>
                  </m:oMath>
                </a14:m>
                <a:r>
                  <a:rPr lang="en-US" b="0" i="0" dirty="0"/>
                  <a:t> is the divergent of the stress tensor and b the body force vector per unit</a:t>
                </a:r>
                <a:r>
                  <a:rPr lang="en-US" b="0" i="0" baseline="0" dirty="0"/>
                  <a:t> volume. </a:t>
                </a:r>
              </a:p>
              <a:p>
                <a:pPr marL="171450" indent="-171450" algn="just">
                  <a:buFont typeface="Arial" panose="020B0604020202020204" pitchFamily="34" charset="0"/>
                  <a:buChar char="•"/>
                </a:pPr>
                <a:r>
                  <a:rPr lang="en-US" b="0" i="0" baseline="0" dirty="0"/>
                  <a:t>In the previous lecture about </a:t>
                </a:r>
                <a:r>
                  <a:rPr lang="en-US" b="1" i="0" baseline="0" dirty="0"/>
                  <a:t>Finite Element Analysis with 1D Elements</a:t>
                </a:r>
                <a:r>
                  <a:rPr lang="en-US" b="0" i="0" baseline="0" dirty="0"/>
                  <a:t>, the theory of equilibrium is detailed. For further information, check those slides. </a:t>
                </a:r>
                <a:endParaRPr lang="en-US" b="0" i="0" dirty="0"/>
              </a:p>
              <a:p>
                <a:pPr algn="just"/>
                <a:endParaRPr lang="en-US" b="0" i="0" dirty="0"/>
              </a:p>
              <a:p>
                <a:pPr marL="171450" indent="-171450" algn="just">
                  <a:buFont typeface="Arial" panose="020B0604020202020204" pitchFamily="34" charset="0"/>
                  <a:buChar char="•"/>
                </a:pPr>
                <a:r>
                  <a:rPr lang="en-US" b="1" i="0" dirty="0"/>
                  <a:t>Strain-Displacement Relationship</a:t>
                </a:r>
                <a:r>
                  <a:rPr lang="en-US" b="0" i="0" dirty="0"/>
                  <a:t>: The strain field measures how the deformation of the material changes relative to its original dimensions and it can be directly related to the displacement field. </a:t>
                </a:r>
              </a:p>
              <a:p>
                <a:pPr marL="171450" indent="-171450" algn="just">
                  <a:buFont typeface="Arial" panose="020B0604020202020204" pitchFamily="34" charset="0"/>
                  <a:buChar char="•"/>
                </a:pPr>
                <a:r>
                  <a:rPr lang="en-US" b="0" i="0" dirty="0"/>
                  <a:t>For a 3D system, with displacements u, v and w, the relationship between strain and displacement is given by partial derivates that express displacement gradients for small normal (longitudinal </a:t>
                </a:r>
                <a14:m>
                  <m:oMath xmlns:m="http://schemas.openxmlformats.org/officeDocument/2006/math">
                    <m:sSub>
                      <m:sSubPr>
                        <m:ctrlPr>
                          <a:rPr lang="en-US" b="0" i="1" smtClean="0">
                            <a:solidFill>
                              <a:srgbClr val="836967"/>
                            </a:solidFill>
                            <a:latin typeface="Cambria Math" panose="02040503050406030204" pitchFamily="18" charset="0"/>
                          </a:rPr>
                        </m:ctrlPr>
                      </m:sSubPr>
                      <m:e>
                        <m:r>
                          <a:rPr lang="en-US" b="0" i="0" smtClean="0">
                            <a:latin typeface="Cambria Math" panose="02040503050406030204" pitchFamily="18" charset="0"/>
                          </a:rPr>
                          <m:t>𝜀</m:t>
                        </m:r>
                      </m:e>
                      <m:sub>
                        <m:r>
                          <a:rPr lang="en-US" b="0" i="0" smtClean="0">
                            <a:latin typeface="Cambria Math" panose="02040503050406030204" pitchFamily="18" charset="0"/>
                          </a:rPr>
                          <m:t>𝑥𝑥</m:t>
                        </m:r>
                      </m:sub>
                    </m:sSub>
                  </m:oMath>
                </a14:m>
                <a:r>
                  <a:rPr lang="en-US" b="0" i="0" dirty="0"/>
                  <a:t> and transverse </a:t>
                </a:r>
                <a14:m>
                  <m:oMath xmlns:m="http://schemas.openxmlformats.org/officeDocument/2006/math">
                    <m:sSub>
                      <m:sSubPr>
                        <m:ctrlPr>
                          <a:rPr lang="en-US" b="0" i="1" smtClean="0">
                            <a:solidFill>
                              <a:srgbClr val="836967"/>
                            </a:solidFill>
                            <a:latin typeface="Cambria Math" panose="02040503050406030204" pitchFamily="18" charset="0"/>
                          </a:rPr>
                        </m:ctrlPr>
                      </m:sSubPr>
                      <m:e>
                        <m:r>
                          <a:rPr lang="en-US" b="0" i="0" smtClean="0">
                            <a:latin typeface="Cambria Math" panose="02040503050406030204" pitchFamily="18" charset="0"/>
                          </a:rPr>
                          <m:t>𝜀</m:t>
                        </m:r>
                      </m:e>
                      <m:sub>
                        <m:r>
                          <a:rPr lang="en-US" b="0" i="1" smtClean="0">
                            <a:latin typeface="Cambria Math" panose="02040503050406030204" pitchFamily="18" charset="0"/>
                          </a:rPr>
                          <m:t>𝑦𝑦</m:t>
                        </m:r>
                      </m:sub>
                    </m:sSub>
                  </m:oMath>
                </a14:m>
                <a:r>
                  <a:rPr lang="en-US" b="0" i="0" dirty="0"/>
                  <a:t>, </a:t>
                </a:r>
                <a14:m>
                  <m:oMath xmlns:m="http://schemas.openxmlformats.org/officeDocument/2006/math">
                    <m:sSub>
                      <m:sSubPr>
                        <m:ctrlPr>
                          <a:rPr lang="en-US" b="0" i="1" smtClean="0">
                            <a:solidFill>
                              <a:srgbClr val="836967"/>
                            </a:solidFill>
                            <a:latin typeface="Cambria Math" panose="02040503050406030204" pitchFamily="18" charset="0"/>
                          </a:rPr>
                        </m:ctrlPr>
                      </m:sSubPr>
                      <m:e>
                        <m:r>
                          <a:rPr lang="en-US" b="0" i="0" smtClean="0">
                            <a:latin typeface="Cambria Math" panose="02040503050406030204" pitchFamily="18" charset="0"/>
                          </a:rPr>
                          <m:t>𝜀</m:t>
                        </m:r>
                      </m:e>
                      <m:sub>
                        <m:r>
                          <a:rPr lang="en-US" b="0" i="1" smtClean="0">
                            <a:latin typeface="Cambria Math" panose="02040503050406030204" pitchFamily="18" charset="0"/>
                          </a:rPr>
                          <m:t>𝑧𝑧</m:t>
                        </m:r>
                      </m:sub>
                    </m:sSub>
                  </m:oMath>
                </a14:m>
                <a:r>
                  <a:rPr lang="en-US" b="0" i="0" dirty="0"/>
                  <a:t>) and shear (</a:t>
                </a:r>
                <a14:m>
                  <m:oMath xmlns:m="http://schemas.openxmlformats.org/officeDocument/2006/math">
                    <m:sSub>
                      <m:sSubPr>
                        <m:ctrlPr>
                          <a:rPr lang="en-GB" sz="1200" b="0" i="1" smtClean="0">
                            <a:solidFill>
                              <a:schemeClr val="tx1"/>
                            </a:solidFill>
                            <a:latin typeface="Cambria Math" panose="02040503050406030204" pitchFamily="18" charset="0"/>
                            <a:ea typeface="Cambria Math" panose="02040503050406030204" pitchFamily="18" charset="0"/>
                          </a:rPr>
                        </m:ctrlPr>
                      </m:sSubPr>
                      <m:e>
                        <m:r>
                          <a:rPr lang="en-GB" sz="1200" b="0" i="1" smtClean="0">
                            <a:solidFill>
                              <a:schemeClr val="tx1"/>
                            </a:solidFill>
                            <a:latin typeface="Cambria Math" panose="02040503050406030204" pitchFamily="18" charset="0"/>
                            <a:ea typeface="Cambria Math" panose="02040503050406030204" pitchFamily="18" charset="0"/>
                          </a:rPr>
                          <m:t>𝛾</m:t>
                        </m:r>
                      </m:e>
                      <m:sub>
                        <m:r>
                          <a:rPr lang="en-GB" sz="1200" b="0" i="1" smtClean="0">
                            <a:solidFill>
                              <a:schemeClr val="tx1"/>
                            </a:solidFill>
                            <a:latin typeface="Cambria Math" panose="02040503050406030204" pitchFamily="18" charset="0"/>
                            <a:ea typeface="Cambria Math" panose="02040503050406030204" pitchFamily="18" charset="0"/>
                          </a:rPr>
                          <m:t>𝑥𝑦</m:t>
                        </m:r>
                      </m:sub>
                    </m:sSub>
                  </m:oMath>
                </a14:m>
                <a:r>
                  <a:rPr lang="en-US" b="0" i="0" dirty="0"/>
                  <a:t>, </a:t>
                </a:r>
                <a14:m>
                  <m:oMath xmlns:m="http://schemas.openxmlformats.org/officeDocument/2006/math">
                    <m:sSub>
                      <m:sSubPr>
                        <m:ctrlPr>
                          <a:rPr lang="en-GB" sz="1200" b="0" i="1" smtClean="0">
                            <a:solidFill>
                              <a:schemeClr val="tx1"/>
                            </a:solidFill>
                            <a:latin typeface="Cambria Math" panose="02040503050406030204" pitchFamily="18" charset="0"/>
                            <a:ea typeface="Cambria Math" panose="02040503050406030204" pitchFamily="18" charset="0"/>
                          </a:rPr>
                        </m:ctrlPr>
                      </m:sSubPr>
                      <m:e>
                        <m:r>
                          <a:rPr lang="en-GB" sz="1200" b="0" i="1" smtClean="0">
                            <a:solidFill>
                              <a:schemeClr val="tx1"/>
                            </a:solidFill>
                            <a:latin typeface="Cambria Math" panose="02040503050406030204" pitchFamily="18" charset="0"/>
                            <a:ea typeface="Cambria Math" panose="02040503050406030204" pitchFamily="18" charset="0"/>
                          </a:rPr>
                          <m:t>𝛾</m:t>
                        </m:r>
                      </m:e>
                      <m:sub>
                        <m:r>
                          <a:rPr lang="en-GB" sz="1200" b="0" i="1" smtClean="0">
                            <a:solidFill>
                              <a:schemeClr val="tx1"/>
                            </a:solidFill>
                            <a:latin typeface="Cambria Math" panose="02040503050406030204" pitchFamily="18" charset="0"/>
                            <a:ea typeface="Cambria Math" panose="02040503050406030204" pitchFamily="18" charset="0"/>
                          </a:rPr>
                          <m:t>𝑥</m:t>
                        </m:r>
                        <m:r>
                          <a:rPr lang="en-US" sz="1200" b="0" i="1" smtClean="0">
                            <a:solidFill>
                              <a:schemeClr val="tx1"/>
                            </a:solidFill>
                            <a:latin typeface="Cambria Math" panose="02040503050406030204" pitchFamily="18" charset="0"/>
                            <a:ea typeface="Cambria Math" panose="02040503050406030204" pitchFamily="18" charset="0"/>
                          </a:rPr>
                          <m:t>𝑧</m:t>
                        </m:r>
                      </m:sub>
                    </m:sSub>
                  </m:oMath>
                </a14:m>
                <a:r>
                  <a:rPr lang="en-US" b="0" i="0" dirty="0"/>
                  <a:t> and </a:t>
                </a:r>
                <a14:m>
                  <m:oMath xmlns:m="http://schemas.openxmlformats.org/officeDocument/2006/math">
                    <m:sSub>
                      <m:sSubPr>
                        <m:ctrlPr>
                          <a:rPr lang="en-GB" sz="1200" b="0" i="1" smtClean="0">
                            <a:solidFill>
                              <a:schemeClr val="tx1"/>
                            </a:solidFill>
                            <a:latin typeface="Cambria Math" panose="02040503050406030204" pitchFamily="18" charset="0"/>
                            <a:ea typeface="Cambria Math" panose="02040503050406030204" pitchFamily="18" charset="0"/>
                          </a:rPr>
                        </m:ctrlPr>
                      </m:sSubPr>
                      <m:e>
                        <m:r>
                          <a:rPr lang="en-GB" sz="1200" b="0" i="1" smtClean="0">
                            <a:solidFill>
                              <a:schemeClr val="tx1"/>
                            </a:solidFill>
                            <a:latin typeface="Cambria Math" panose="02040503050406030204" pitchFamily="18" charset="0"/>
                            <a:ea typeface="Cambria Math" panose="02040503050406030204" pitchFamily="18" charset="0"/>
                          </a:rPr>
                          <m:t>𝛾</m:t>
                        </m:r>
                      </m:e>
                      <m:sub>
                        <m:r>
                          <a:rPr lang="en-US" sz="1200" b="0" i="1" smtClean="0">
                            <a:solidFill>
                              <a:schemeClr val="tx1"/>
                            </a:solidFill>
                            <a:latin typeface="Cambria Math" panose="02040503050406030204" pitchFamily="18" charset="0"/>
                            <a:ea typeface="Cambria Math" panose="02040503050406030204" pitchFamily="18" charset="0"/>
                          </a:rPr>
                          <m:t>𝑦𝑧</m:t>
                        </m:r>
                      </m:sub>
                    </m:sSub>
                  </m:oMath>
                </a14:m>
                <a:r>
                  <a:rPr lang="en-US" b="0" i="0" dirty="0"/>
                  <a:t>) strains. </a:t>
                </a:r>
              </a:p>
              <a:p>
                <a:pPr marL="171450" indent="-171450" algn="just">
                  <a:buFont typeface="Arial" panose="020B0604020202020204" pitchFamily="34" charset="0"/>
                  <a:buChar char="•"/>
                </a:pPr>
                <a:r>
                  <a:rPr lang="en-US" b="0" i="0" dirty="0"/>
                  <a:t>The strain tensor is symmetric, which means e.g. </a:t>
                </a:r>
                <a14:m>
                  <m:oMath xmlns:m="http://schemas.openxmlformats.org/officeDocument/2006/math">
                    <m:sSub>
                      <m:sSubPr>
                        <m:ctrlPr>
                          <a:rPr lang="en-GB" sz="1200" b="0" i="1" smtClean="0">
                            <a:solidFill>
                              <a:schemeClr val="tx1"/>
                            </a:solidFill>
                            <a:latin typeface="Cambria Math" panose="02040503050406030204" pitchFamily="18" charset="0"/>
                            <a:ea typeface="Cambria Math" panose="02040503050406030204" pitchFamily="18" charset="0"/>
                          </a:rPr>
                        </m:ctrlPr>
                      </m:sSubPr>
                      <m:e>
                        <m:r>
                          <a:rPr lang="en-GB" sz="1200" b="0" i="1" smtClean="0">
                            <a:solidFill>
                              <a:schemeClr val="tx1"/>
                            </a:solidFill>
                            <a:latin typeface="Cambria Math" panose="02040503050406030204" pitchFamily="18" charset="0"/>
                            <a:ea typeface="Cambria Math" panose="02040503050406030204" pitchFamily="18" charset="0"/>
                          </a:rPr>
                          <m:t>𝛾</m:t>
                        </m:r>
                      </m:e>
                      <m:sub>
                        <m:r>
                          <a:rPr lang="en-GB" sz="1200" b="0" i="1" smtClean="0">
                            <a:solidFill>
                              <a:schemeClr val="tx1"/>
                            </a:solidFill>
                            <a:latin typeface="Cambria Math" panose="02040503050406030204" pitchFamily="18" charset="0"/>
                            <a:ea typeface="Cambria Math" panose="02040503050406030204" pitchFamily="18" charset="0"/>
                          </a:rPr>
                          <m:t>𝑥𝑦</m:t>
                        </m:r>
                      </m:sub>
                    </m:sSub>
                  </m:oMath>
                </a14:m>
                <a:r>
                  <a:rPr lang="en-US" b="0" i="0" dirty="0"/>
                  <a:t> = </a:t>
                </a:r>
                <a14:m>
                  <m:oMath xmlns:m="http://schemas.openxmlformats.org/officeDocument/2006/math">
                    <m:sSub>
                      <m:sSubPr>
                        <m:ctrlPr>
                          <a:rPr lang="en-GB" sz="1200" b="0" i="1" smtClean="0">
                            <a:solidFill>
                              <a:schemeClr val="tx1"/>
                            </a:solidFill>
                            <a:latin typeface="Cambria Math" panose="02040503050406030204" pitchFamily="18" charset="0"/>
                            <a:ea typeface="Cambria Math" panose="02040503050406030204" pitchFamily="18" charset="0"/>
                          </a:rPr>
                        </m:ctrlPr>
                      </m:sSubPr>
                      <m:e>
                        <m:r>
                          <a:rPr lang="en-GB" sz="1200" b="0" i="1" smtClean="0">
                            <a:solidFill>
                              <a:schemeClr val="tx1"/>
                            </a:solidFill>
                            <a:latin typeface="Cambria Math" panose="02040503050406030204" pitchFamily="18" charset="0"/>
                            <a:ea typeface="Cambria Math" panose="02040503050406030204" pitchFamily="18" charset="0"/>
                          </a:rPr>
                          <m:t>𝛾</m:t>
                        </m:r>
                      </m:e>
                      <m:sub>
                        <m:r>
                          <a:rPr lang="en-US" sz="1200" b="0" i="1" smtClean="0">
                            <a:solidFill>
                              <a:schemeClr val="tx1"/>
                            </a:solidFill>
                            <a:latin typeface="Cambria Math" panose="02040503050406030204" pitchFamily="18" charset="0"/>
                            <a:ea typeface="Cambria Math" panose="02040503050406030204" pitchFamily="18" charset="0"/>
                          </a:rPr>
                          <m:t>𝑦𝑥</m:t>
                        </m:r>
                      </m:sub>
                    </m:sSub>
                  </m:oMath>
                </a14:m>
                <a:r>
                  <a:rPr lang="en-US" b="0" i="0" dirty="0"/>
                  <a:t>, because the other of differentiation</a:t>
                </a:r>
                <a:r>
                  <a:rPr lang="en-US" b="0" i="0" baseline="0" dirty="0"/>
                  <a:t> does not affect the result. </a:t>
                </a:r>
              </a:p>
              <a:p>
                <a:pPr marL="0" indent="0" algn="just">
                  <a:buFont typeface="Arial" panose="020B0604020202020204" pitchFamily="34" charset="0"/>
                  <a:buNone/>
                </a:pPr>
                <a:endParaRPr lang="en-US" b="0" i="0" baseline="0" dirty="0"/>
              </a:p>
              <a:p>
                <a:pPr marL="0" indent="0" algn="just">
                  <a:buFont typeface="Arial" panose="020B0604020202020204" pitchFamily="34" charset="0"/>
                  <a:buNone/>
                </a:pPr>
                <a:r>
                  <a:rPr lang="en-US" b="1" i="0" u="sng" baseline="0" dirty="0"/>
                  <a:t>Next slide</a:t>
                </a:r>
                <a:r>
                  <a:rPr lang="en-US" b="0" i="0" baseline="0" dirty="0"/>
                  <a:t>: We will run a 3D static structural analysis using the geometry of a simple wrench.</a:t>
                </a:r>
                <a:endParaRPr lang="en-US" b="0" i="0" dirty="0"/>
              </a:p>
            </p:txBody>
          </p:sp>
        </mc:Choice>
        <mc:Fallback xmlns="">
          <p:sp>
            <p:nvSpPr>
              <p:cNvPr id="3" name="Notes Placeholder 2"/>
              <p:cNvSpPr>
                <a:spLocks noGrp="1"/>
              </p:cNvSpPr>
              <p:nvPr>
                <p:ph type="body" idx="1"/>
              </p:nvPr>
            </p:nvSpPr>
            <p:spPr/>
            <p:txBody>
              <a:bodyPr/>
              <a:lstStyle/>
              <a:p>
                <a:pPr algn="ctr"/>
                <a:r>
                  <a:rPr lang="en-US" b="1"/>
                  <a:t>3D FEA – Solid elements (Elasticity and Stress-Strain Relationship)</a:t>
                </a:r>
              </a:p>
              <a:p>
                <a:pPr algn="ctr"/>
                <a:endParaRPr lang="en-US" b="1"/>
              </a:p>
              <a:p>
                <a:pPr marL="171450" indent="-171450" algn="just">
                  <a:buFont typeface="Arial" panose="020B0604020202020204" pitchFamily="34" charset="0"/>
                  <a:buChar char="•"/>
                </a:pPr>
                <a:r>
                  <a:rPr lang="en-US" b="1" i="0"/>
                  <a:t>Displacement Field</a:t>
                </a:r>
                <a:r>
                  <a:rPr lang="en-US" b="0" i="0"/>
                  <a:t>: The displacement field captures the effect of deformation on the body and it is defined by a displacement vector (position in reference to an origin). In other words, the displacement field provides a description of how every point in the material moves as a result of these loads. For a 3D problem, the displacement field can be broken into three components, describing how the material deforms in each spatial direction. </a:t>
                </a:r>
              </a:p>
              <a:p>
                <a:pPr algn="just"/>
                <a:endParaRPr lang="en-US" b="0" i="0"/>
              </a:p>
              <a:p>
                <a:pPr marL="171450" indent="-171450" algn="just">
                  <a:buFont typeface="Arial" panose="020B0604020202020204" pitchFamily="34" charset="0"/>
                  <a:buChar char="•"/>
                </a:pPr>
                <a:r>
                  <a:rPr lang="en-US" b="1" i="0"/>
                  <a:t>Equilibrium Equations</a:t>
                </a:r>
                <a:r>
                  <a:rPr lang="en-US" b="0" i="0"/>
                  <a:t>: In a 3D elastic body, the </a:t>
                </a:r>
                <a:r>
                  <a:rPr lang="en-US" b="0" i="0" err="1"/>
                  <a:t>elastostatic</a:t>
                </a:r>
                <a:r>
                  <a:rPr lang="en-US" b="0" i="0"/>
                  <a:t> equilibrium equations ensure that the internal stresses balance the external forces and moments. This comes from the principle of equilibrium, where the sum of forces and moments on a material must be zero.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b="0" i="0" dirty="0">
                    <a:latin typeface="Cambria Math" panose="02040503050406030204" pitchFamily="18" charset="0"/>
                  </a:rPr>
                  <a:t>∇⋅𝜎</a:t>
                </a:r>
                <a:r>
                  <a:rPr lang="en-US" b="0" i="0">
                    <a:latin typeface="Cambria Math" panose="02040503050406030204" pitchFamily="18" charset="0"/>
                  </a:rPr>
                  <a:t>+𝑏=0</a:t>
                </a:r>
                <a:endParaRPr lang="en-US" b="0" i="0"/>
              </a:p>
              <a:p>
                <a:pPr marL="171450" indent="-171450" algn="just">
                  <a:buFont typeface="Arial" panose="020B0604020202020204" pitchFamily="34" charset="0"/>
                  <a:buChar char="•"/>
                </a:pPr>
                <a:r>
                  <a:rPr lang="en-US" b="0" i="0"/>
                  <a:t>Where </a:t>
                </a:r>
                <a:r>
                  <a:rPr lang="en-US" b="0" i="0" dirty="0">
                    <a:latin typeface="Cambria Math" panose="02040503050406030204" pitchFamily="18" charset="0"/>
                  </a:rPr>
                  <a:t>∇⋅𝜎</a:t>
                </a:r>
                <a:r>
                  <a:rPr lang="en-US" b="0" i="0"/>
                  <a:t> is the divergent of the stress tensor and b the body force vector per unit</a:t>
                </a:r>
                <a:r>
                  <a:rPr lang="en-US" b="0" i="0" baseline="0"/>
                  <a:t> volume. </a:t>
                </a:r>
              </a:p>
              <a:p>
                <a:pPr marL="171450" indent="-171450" algn="just">
                  <a:buFont typeface="Arial" panose="020B0604020202020204" pitchFamily="34" charset="0"/>
                  <a:buChar char="•"/>
                </a:pPr>
                <a:r>
                  <a:rPr lang="en-US" b="0" i="0" baseline="0"/>
                  <a:t>In the previous lecture about </a:t>
                </a:r>
                <a:r>
                  <a:rPr lang="en-US" b="1" i="0" baseline="0"/>
                  <a:t>Finite Element Analysis with 1D Elements</a:t>
                </a:r>
                <a:r>
                  <a:rPr lang="en-US" b="0" i="0" baseline="0"/>
                  <a:t>, the theory of equilibrium is detailed. For further information, check those slides. </a:t>
                </a:r>
                <a:endParaRPr lang="en-US" b="0" i="0"/>
              </a:p>
              <a:p>
                <a:pPr algn="just"/>
                <a:endParaRPr lang="en-US" b="0" i="0"/>
              </a:p>
              <a:p>
                <a:pPr marL="171450" indent="-171450" algn="just">
                  <a:buFont typeface="Arial" panose="020B0604020202020204" pitchFamily="34" charset="0"/>
                  <a:buChar char="•"/>
                </a:pPr>
                <a:r>
                  <a:rPr lang="en-US" b="1" i="0"/>
                  <a:t>Strain-Displacement Relationship</a:t>
                </a:r>
                <a:r>
                  <a:rPr lang="en-US" b="0" i="0"/>
                  <a:t>: The strain field measures how the deformation of the material changes relative to its original dimensions and it can be directly related to the displacement field. </a:t>
                </a:r>
              </a:p>
              <a:p>
                <a:pPr marL="171450" indent="-171450" algn="just">
                  <a:buFont typeface="Arial" panose="020B0604020202020204" pitchFamily="34" charset="0"/>
                  <a:buChar char="•"/>
                </a:pPr>
                <a:r>
                  <a:rPr lang="en-US" b="0" i="0"/>
                  <a:t>For a 3D system, with displacements u, v and w, the relationship between strain and displacement is given by partial derivates that express displacement gradients for small normal (longitudinal </a:t>
                </a:r>
                <a:r>
                  <a:rPr lang="en-US" b="0" i="0">
                    <a:latin typeface="Cambria Math" panose="02040503050406030204" pitchFamily="18" charset="0"/>
                  </a:rPr>
                  <a:t>𝜀</a:t>
                </a:r>
                <a:r>
                  <a:rPr lang="en-US" b="0" i="0">
                    <a:solidFill>
                      <a:srgbClr val="836967"/>
                    </a:solidFill>
                    <a:latin typeface="Cambria Math" panose="02040503050406030204" pitchFamily="18" charset="0"/>
                  </a:rPr>
                  <a:t>_</a:t>
                </a:r>
                <a:r>
                  <a:rPr lang="en-US" b="0" i="0">
                    <a:latin typeface="Cambria Math" panose="02040503050406030204" pitchFamily="18" charset="0"/>
                  </a:rPr>
                  <a:t>𝑥𝑥</a:t>
                </a:r>
                <a:r>
                  <a:rPr lang="en-US" b="0" i="0"/>
                  <a:t> and transverse </a:t>
                </a:r>
                <a:r>
                  <a:rPr lang="en-US" b="0" i="0">
                    <a:latin typeface="Cambria Math" panose="02040503050406030204" pitchFamily="18" charset="0"/>
                  </a:rPr>
                  <a:t>𝜀</a:t>
                </a:r>
                <a:r>
                  <a:rPr lang="en-US" b="0" i="0">
                    <a:solidFill>
                      <a:srgbClr val="836967"/>
                    </a:solidFill>
                    <a:latin typeface="Cambria Math" panose="02040503050406030204" pitchFamily="18" charset="0"/>
                  </a:rPr>
                  <a:t>_</a:t>
                </a:r>
                <a:r>
                  <a:rPr lang="en-US" b="0" i="0">
                    <a:latin typeface="Cambria Math" panose="02040503050406030204" pitchFamily="18" charset="0"/>
                  </a:rPr>
                  <a:t>𝑦𝑦</a:t>
                </a:r>
                <a:r>
                  <a:rPr lang="en-US" b="0" i="0"/>
                  <a:t>, </a:t>
                </a:r>
                <a:r>
                  <a:rPr lang="en-US" b="0" i="0">
                    <a:latin typeface="Cambria Math" panose="02040503050406030204" pitchFamily="18" charset="0"/>
                  </a:rPr>
                  <a:t>𝜀</a:t>
                </a:r>
                <a:r>
                  <a:rPr lang="en-US" b="0" i="0">
                    <a:solidFill>
                      <a:srgbClr val="836967"/>
                    </a:solidFill>
                    <a:latin typeface="Cambria Math" panose="02040503050406030204" pitchFamily="18" charset="0"/>
                  </a:rPr>
                  <a:t>_</a:t>
                </a:r>
                <a:r>
                  <a:rPr lang="en-US" b="0" i="0">
                    <a:latin typeface="Cambria Math" panose="02040503050406030204" pitchFamily="18" charset="0"/>
                  </a:rPr>
                  <a:t>𝑧𝑧</a:t>
                </a:r>
                <a:r>
                  <a:rPr lang="en-US" b="0" i="0"/>
                  <a:t>) and shear (</a:t>
                </a:r>
                <a:r>
                  <a:rPr lang="en-GB" sz="1200" b="0" i="0">
                    <a:solidFill>
                      <a:schemeClr val="tx1"/>
                    </a:solidFill>
                    <a:latin typeface="Cambria Math" panose="02040503050406030204" pitchFamily="18" charset="0"/>
                    <a:ea typeface="Cambria Math" panose="02040503050406030204" pitchFamily="18" charset="0"/>
                  </a:rPr>
                  <a:t>𝛾_𝑥𝑦</a:t>
                </a:r>
                <a:r>
                  <a:rPr lang="en-US" b="0" i="0"/>
                  <a:t>, </a:t>
                </a:r>
                <a:r>
                  <a:rPr lang="en-GB" sz="1200" b="0" i="0">
                    <a:solidFill>
                      <a:schemeClr val="tx1"/>
                    </a:solidFill>
                    <a:latin typeface="Cambria Math" panose="02040503050406030204" pitchFamily="18" charset="0"/>
                    <a:ea typeface="Cambria Math" panose="02040503050406030204" pitchFamily="18" charset="0"/>
                  </a:rPr>
                  <a:t>𝛾_𝑥</a:t>
                </a:r>
                <a:r>
                  <a:rPr lang="en-US" sz="1200" b="0" i="0">
                    <a:solidFill>
                      <a:schemeClr val="tx1"/>
                    </a:solidFill>
                    <a:latin typeface="Cambria Math" panose="02040503050406030204" pitchFamily="18" charset="0"/>
                    <a:ea typeface="Cambria Math" panose="02040503050406030204" pitchFamily="18" charset="0"/>
                  </a:rPr>
                  <a:t>𝑧</a:t>
                </a:r>
                <a:r>
                  <a:rPr lang="en-US" b="0" i="0"/>
                  <a:t> and </a:t>
                </a:r>
                <a:r>
                  <a:rPr lang="en-GB" sz="1200" b="0" i="0">
                    <a:solidFill>
                      <a:schemeClr val="tx1"/>
                    </a:solidFill>
                    <a:latin typeface="Cambria Math" panose="02040503050406030204" pitchFamily="18" charset="0"/>
                    <a:ea typeface="Cambria Math" panose="02040503050406030204" pitchFamily="18" charset="0"/>
                  </a:rPr>
                  <a:t>𝛾_</a:t>
                </a:r>
                <a:r>
                  <a:rPr lang="en-US" sz="1200" b="0" i="0">
                    <a:solidFill>
                      <a:schemeClr val="tx1"/>
                    </a:solidFill>
                    <a:latin typeface="Cambria Math" panose="02040503050406030204" pitchFamily="18" charset="0"/>
                    <a:ea typeface="Cambria Math" panose="02040503050406030204" pitchFamily="18" charset="0"/>
                  </a:rPr>
                  <a:t>𝑦𝑧</a:t>
                </a:r>
                <a:r>
                  <a:rPr lang="en-US" b="0" i="0"/>
                  <a:t>) strains. </a:t>
                </a:r>
              </a:p>
              <a:p>
                <a:pPr marL="171450" indent="-171450" algn="just">
                  <a:buFont typeface="Arial" panose="020B0604020202020204" pitchFamily="34" charset="0"/>
                  <a:buChar char="•"/>
                </a:pPr>
                <a:r>
                  <a:rPr lang="en-US" b="0" i="0"/>
                  <a:t>The strain tensor is symmetric, which means e.g. </a:t>
                </a:r>
                <a:r>
                  <a:rPr lang="en-GB" sz="1200" b="0" i="0">
                    <a:solidFill>
                      <a:schemeClr val="tx1"/>
                    </a:solidFill>
                    <a:latin typeface="Cambria Math" panose="02040503050406030204" pitchFamily="18" charset="0"/>
                    <a:ea typeface="Cambria Math" panose="02040503050406030204" pitchFamily="18" charset="0"/>
                  </a:rPr>
                  <a:t>𝛾_𝑥𝑦</a:t>
                </a:r>
                <a:r>
                  <a:rPr lang="en-US" b="0" i="0"/>
                  <a:t> = </a:t>
                </a:r>
                <a:r>
                  <a:rPr lang="en-GB" sz="1200" b="0" i="0">
                    <a:solidFill>
                      <a:schemeClr val="tx1"/>
                    </a:solidFill>
                    <a:latin typeface="Cambria Math" panose="02040503050406030204" pitchFamily="18" charset="0"/>
                    <a:ea typeface="Cambria Math" panose="02040503050406030204" pitchFamily="18" charset="0"/>
                  </a:rPr>
                  <a:t>𝛾_</a:t>
                </a:r>
                <a:r>
                  <a:rPr lang="en-US" sz="1200" b="0" i="0">
                    <a:solidFill>
                      <a:schemeClr val="tx1"/>
                    </a:solidFill>
                    <a:latin typeface="Cambria Math" panose="02040503050406030204" pitchFamily="18" charset="0"/>
                    <a:ea typeface="Cambria Math" panose="02040503050406030204" pitchFamily="18" charset="0"/>
                  </a:rPr>
                  <a:t>𝑦𝑥</a:t>
                </a:r>
                <a:r>
                  <a:rPr lang="en-US" b="0" i="0"/>
                  <a:t>, because the other of differentiation</a:t>
                </a:r>
                <a:r>
                  <a:rPr lang="en-US" b="0" i="0" baseline="0"/>
                  <a:t> does not affect the result. </a:t>
                </a:r>
              </a:p>
              <a:p>
                <a:pPr marL="0" indent="0" algn="just">
                  <a:buFont typeface="Arial" panose="020B0604020202020204" pitchFamily="34" charset="0"/>
                  <a:buNone/>
                </a:pPr>
                <a:endParaRPr lang="en-US" b="0" i="0" baseline="0"/>
              </a:p>
              <a:p>
                <a:pPr marL="0" indent="0" algn="just">
                  <a:buFont typeface="Arial" panose="020B0604020202020204" pitchFamily="34" charset="0"/>
                  <a:buNone/>
                </a:pPr>
                <a:r>
                  <a:rPr lang="en-US" b="1" i="0" u="sng" baseline="0"/>
                  <a:t>Next slide</a:t>
                </a:r>
                <a:r>
                  <a:rPr lang="en-US" b="0" i="0" baseline="0"/>
                  <a:t>: We will run a 3D static structural analysis using the geometry of a simple wrench.</a:t>
                </a:r>
                <a:endParaRPr lang="en-US" b="0" i="0"/>
              </a:p>
            </p:txBody>
          </p:sp>
        </mc:Fallback>
      </mc:AlternateContent>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6417066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Wrench: 3D Analysis – Problem Statement </a:t>
            </a:r>
          </a:p>
          <a:p>
            <a:pPr algn="ctr"/>
            <a:endParaRPr lang="en-US" b="1" i="1" dirty="0"/>
          </a:p>
          <a:p>
            <a:pPr marL="171450" indent="-171450" algn="just">
              <a:buFont typeface="Arial" panose="020B0604020202020204" pitchFamily="34" charset="0"/>
              <a:buChar char="•"/>
            </a:pPr>
            <a:r>
              <a:rPr lang="en-US" b="0" i="0" dirty="0"/>
              <a:t>The first example of a 3D model simulation is using the geometry of a wrench. The CAD file is available for download.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Consider a wrench, made of cast iron, that is used to tighten up a bolt with a force of 100N. The boundary conditions are shown in the slide – a fixed support in the surfaces inside the head and a distributed force in the back of the shaft. The goal is to conduct a 3D stress analysis, determining maximum deformation and von Mises stress.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To study the mesh quality, we will conduct a parametrization and a mesh convergence study.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workflow to conduct the simulation, starting with choosing the material and importing the geometry.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28042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Wrench: 3D Analysis – Procedure</a:t>
            </a:r>
          </a:p>
          <a:p>
            <a:pPr algn="ctr"/>
            <a:endParaRPr lang="en-US" b="1" i="1" dirty="0"/>
          </a:p>
          <a:p>
            <a:pPr marL="171450" indent="-171450" algn="just">
              <a:buFont typeface="Arial" panose="020B0604020202020204" pitchFamily="34" charset="0"/>
              <a:buChar char="•"/>
            </a:pPr>
            <a:r>
              <a:rPr lang="en-US" b="0" i="0" dirty="0"/>
              <a:t>After opening the Ansys Workbench platform environment, create a </a:t>
            </a:r>
            <a:r>
              <a:rPr lang="en-US" b="1" i="0" dirty="0"/>
              <a:t>Static Structural Analysis </a:t>
            </a:r>
            <a:r>
              <a:rPr lang="en-US" b="0" i="0" dirty="0"/>
              <a:t>(1) and open the Engineering Data. </a:t>
            </a:r>
          </a:p>
          <a:p>
            <a:pPr marL="171450" indent="-171450" algn="just">
              <a:buFont typeface="Arial" panose="020B0604020202020204" pitchFamily="34" charset="0"/>
              <a:buChar char="•"/>
            </a:pPr>
            <a:r>
              <a:rPr lang="en-US" b="0" i="0" dirty="0"/>
              <a:t>In </a:t>
            </a:r>
            <a:r>
              <a:rPr lang="en-US" b="1" i="0" dirty="0"/>
              <a:t>Engineering Data Sources </a:t>
            </a:r>
            <a:r>
              <a:rPr lang="en-US" b="0" i="0" dirty="0"/>
              <a:t>table, look for </a:t>
            </a:r>
            <a:r>
              <a:rPr lang="en-US" b="1" i="0" dirty="0"/>
              <a:t>‘General Materials’ </a:t>
            </a:r>
            <a:r>
              <a:rPr lang="en-US" b="0" i="0" dirty="0"/>
              <a:t>and add </a:t>
            </a:r>
            <a:r>
              <a:rPr lang="en-US" b="1" i="0" dirty="0"/>
              <a:t>Grey Cast Iron</a:t>
            </a:r>
            <a:r>
              <a:rPr lang="en-US" b="0" i="0" dirty="0"/>
              <a:t> by clicking the plus icon (2). </a:t>
            </a:r>
          </a:p>
          <a:p>
            <a:pPr marL="171450" indent="-171450" algn="just">
              <a:buFont typeface="Arial" panose="020B0604020202020204" pitchFamily="34" charset="0"/>
              <a:buChar char="•"/>
            </a:pPr>
            <a:r>
              <a:rPr lang="en-US" b="0" i="0" dirty="0"/>
              <a:t>Go back to the project on the Ansys Workbench platform, </a:t>
            </a:r>
            <a:r>
              <a:rPr lang="en-US" b="1" i="0" dirty="0"/>
              <a:t>import the geometry file </a:t>
            </a:r>
            <a:r>
              <a:rPr lang="en-US" b="0" i="0" dirty="0"/>
              <a:t>that is attached to this document and </a:t>
            </a:r>
            <a:r>
              <a:rPr lang="en-US" b="1" i="0" dirty="0"/>
              <a:t>open the model </a:t>
            </a:r>
            <a:r>
              <a:rPr lang="en-US" b="0" i="0" dirty="0"/>
              <a:t>using the Ansys Mechanical module(3).</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continue with the workflow to run the simulation, explaining about how to assign a material, generate a mesh and apply boundary conditions.</a:t>
            </a:r>
            <a:endParaRPr lang="en-US" b="1" i="1"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5552140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Wrench: 3D Analysis – Procedure </a:t>
            </a:r>
          </a:p>
          <a:p>
            <a:pPr algn="ctr"/>
            <a:endParaRPr lang="en-US" b="1" i="1" dirty="0"/>
          </a:p>
          <a:p>
            <a:pPr marL="171450" indent="-171450" algn="just">
              <a:buFont typeface="Arial" panose="020B0604020202020204" pitchFamily="34" charset="0"/>
              <a:buChar char="•"/>
            </a:pPr>
            <a:r>
              <a:rPr lang="en-US" b="0" i="0" dirty="0"/>
              <a:t>After opening the model in the Ansys Mechanical tool, select the solid geometry in the Model Tree and assign the material that was previously added – Grey Cast Iron (4).</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With that, we can generate the mesh and create the FE model (5). The mesh method that was chosen was the Automatic with an element size equals to 10mm.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In the Model Tree, going to the Static Structural section, insert the specified boundary conditions – a fixed support in the three internal surfaces of the tool head (6) and a distributed force of 100N at the dedicated section at the back of the wrench (7).</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After creating the analysis at the Solution section, we will discuss the results of Total Deformation and Equivalent von Mises Stress. </a:t>
            </a:r>
          </a:p>
          <a:p>
            <a:pPr algn="just"/>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100391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Wrench: 3D Analysis – Total Deformation and Equivalent von Mises Stress results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Total Deformation:</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region that presents no deformation is the tool head, where we defined the fixed support in the internal surfaces. The maximum deformation is localized on the other end of the wrench, where the force is applied. It is possible to see the tendence of deformation in the video on the right top of the slide.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a:t>Equivalent von Mises Stress:</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highest values of equivalent stress are concentrated in the connection between the tool head and the shaft. This can happen because of the abrupt change of the geometry (the cross-sectional areas) where the forces are transmitted from the head to the shaft. The beginning of the wrench shaft experience the combined effects of the applied force at the back and the reaction force of the fixed support. There is also significant bending and shear stresses.</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It is possible to observe that the chosen element size (10 mm) produces a very coarse mesh, causing rough stress distribution. It indicates insufficient mesh refinement, and it is necessary to improve it so the solution can be more accurate.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u="sng" dirty="0"/>
              <a:t>Next slide</a:t>
            </a:r>
            <a:r>
              <a:rPr lang="en-US" b="0" i="0" dirty="0"/>
              <a:t>: A parametrization study will be conduct. The input parameter is the element size and the output parameters are the results of total deformation and equivalent von Mises stress.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657783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Wrench: 3D Analysis – Parametrization study</a:t>
            </a:r>
          </a:p>
          <a:p>
            <a:pPr algn="ctr"/>
            <a:endParaRPr lang="en-US" b="1" i="1" dirty="0"/>
          </a:p>
          <a:p>
            <a:pPr algn="just"/>
            <a:r>
              <a:rPr lang="en-US" b="0" i="0" dirty="0"/>
              <a:t>We saw in the last slides how important it is to have a good mesh quality to achieve accurate solutions. However, the results from the simulation of the wrench model were not optimized, since the mesh was quite coarse. In order to improve the mesh quality by changing the element size, we will conduct a </a:t>
            </a:r>
            <a:r>
              <a:rPr lang="en-US" b="1" i="0" dirty="0"/>
              <a:t>parametrization study </a:t>
            </a:r>
            <a:r>
              <a:rPr lang="en-US" b="0" i="0" dirty="0"/>
              <a:t>to understand how the solution varies. </a:t>
            </a:r>
          </a:p>
          <a:p>
            <a:pPr algn="just"/>
            <a:endParaRPr lang="en-US" b="0" i="0" dirty="0"/>
          </a:p>
          <a:p>
            <a:pPr algn="just"/>
            <a:r>
              <a:rPr lang="en-US" b="0" i="0" dirty="0"/>
              <a:t>To start, still in the Ansys Mechanical interface, choose </a:t>
            </a:r>
            <a:r>
              <a:rPr lang="en-US" b="1" i="0" dirty="0"/>
              <a:t>Element Size as an input parameter </a:t>
            </a:r>
            <a:r>
              <a:rPr lang="en-US" b="0" i="0" dirty="0"/>
              <a:t>by clicking the white box on the left of the name (1). If a blue P appears, this value is already considered as a parameter. At the Results section, repeat it for the </a:t>
            </a:r>
            <a:r>
              <a:rPr lang="en-US" b="1" i="0" dirty="0"/>
              <a:t>maximum</a:t>
            </a:r>
            <a:r>
              <a:rPr lang="en-US" b="0" i="0" dirty="0"/>
              <a:t> values of </a:t>
            </a:r>
            <a:r>
              <a:rPr lang="en-US" b="1" i="0" dirty="0"/>
              <a:t>Total Deformation </a:t>
            </a:r>
            <a:r>
              <a:rPr lang="en-US" b="0" i="0" dirty="0"/>
              <a:t>and</a:t>
            </a:r>
            <a:r>
              <a:rPr lang="en-US" b="1" i="0" dirty="0"/>
              <a:t> Equivalent von Mises Stress </a:t>
            </a:r>
            <a:r>
              <a:rPr lang="en-US" b="0" i="0" dirty="0"/>
              <a:t>(2). </a:t>
            </a:r>
          </a:p>
          <a:p>
            <a:pPr algn="just"/>
            <a:endParaRPr lang="en-US" b="0" i="0" dirty="0"/>
          </a:p>
          <a:p>
            <a:pPr algn="just"/>
            <a:r>
              <a:rPr lang="en-US" b="0" i="0" dirty="0"/>
              <a:t>On the Ansys Workbench environment, a Parameter Set section will appear after defining the input and output parameters for the project. Open this section and duplicate the existing parameter as many times as you want (3). Choose different values for the Mesh Element Size and update the selected design points (4). The equivalent stress and the total deformation results will be calculated. </a:t>
            </a:r>
          </a:p>
          <a:p>
            <a:pPr algn="just"/>
            <a:endParaRPr lang="en-US" b="0" i="0" dirty="0"/>
          </a:p>
          <a:p>
            <a:pPr algn="just"/>
            <a:r>
              <a:rPr lang="en-US" b="0" i="0" dirty="0"/>
              <a:t>Again the Ansys Workbench environment, grab in the Toolbox the </a:t>
            </a:r>
            <a:r>
              <a:rPr lang="en-US" b="1" i="0" dirty="0"/>
              <a:t>Response Surface</a:t>
            </a:r>
            <a:r>
              <a:rPr lang="en-US" b="0" i="0" dirty="0"/>
              <a:t>, which is part of the </a:t>
            </a:r>
            <a:r>
              <a:rPr lang="en-US" b="1" i="0" dirty="0"/>
              <a:t>Design Exploration </a:t>
            </a:r>
            <a:r>
              <a:rPr lang="en-US" b="0" i="0" dirty="0"/>
              <a:t>section (5). </a:t>
            </a:r>
          </a:p>
          <a:p>
            <a:pPr algn="just"/>
            <a:endParaRPr lang="en-US" b="0" i="0" dirty="0"/>
          </a:p>
          <a:p>
            <a:pPr algn="just"/>
            <a:r>
              <a:rPr lang="en-US" b="1" i="0" u="sng" dirty="0"/>
              <a:t>Next slide</a:t>
            </a:r>
            <a:r>
              <a:rPr lang="en-US" b="0" i="0" dirty="0"/>
              <a:t>: We will discuss the graph generated with the previously chosen parameters and compare the differences between the results of Total Deformation and Equivalent von Mises Stress.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48491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Structural Analysis – </a:t>
            </a:r>
            <a:r>
              <a:rPr lang="en-GB" sz="1200" b="1" i="1" dirty="0">
                <a:latin typeface="+mn-lt"/>
              </a:rPr>
              <a:t>Methods for solving engineering problems</a:t>
            </a:r>
          </a:p>
          <a:p>
            <a:pPr algn="ctr"/>
            <a:endParaRPr lang="en-GB" sz="1200" b="1" i="1" dirty="0">
              <a:latin typeface="+mn-lt"/>
            </a:endParaRPr>
          </a:p>
          <a:p>
            <a:pPr marL="171450" indent="-171450" algn="l">
              <a:buFont typeface="Arial" panose="020B0604020202020204" pitchFamily="34" charset="0"/>
              <a:buChar char="•"/>
            </a:pPr>
            <a:r>
              <a:rPr lang="en-GB" sz="1200" b="0" i="0" dirty="0">
                <a:latin typeface="+mn-lt"/>
              </a:rPr>
              <a:t>While analytical solutions can be easily and quickly found for simple geometries and load conditions through simplification and idealization of the problem, numerical methods are required to obtain solutions for complex geometries, loading conditions and material properties (e.g. non-isotropic properties, multi-material composites, etc.) for which analytical solutions are difficult and time-consuming to obtain.</a:t>
            </a:r>
          </a:p>
          <a:p>
            <a:pPr algn="l"/>
            <a:endParaRPr lang="en-GB" sz="1200" b="0" i="0" dirty="0">
              <a:latin typeface="+mn-lt"/>
            </a:endParaRPr>
          </a:p>
          <a:p>
            <a:pPr algn="l"/>
            <a:r>
              <a:rPr lang="en-GB" sz="1200" b="0" i="0" dirty="0">
                <a:latin typeface="+mn-lt"/>
              </a:rPr>
              <a:t>Let’s expand on the question of ‘Why to use FEA’ in the </a:t>
            </a:r>
            <a:r>
              <a:rPr lang="en-GB" sz="1200" b="0" i="0" u="sng" dirty="0">
                <a:latin typeface="+mn-lt"/>
              </a:rPr>
              <a:t>next slide</a:t>
            </a:r>
            <a:r>
              <a:rPr lang="en-GB" sz="1200" b="0" i="0" dirty="0">
                <a:latin typeface="+mn-lt"/>
              </a:rPr>
              <a:t>.</a:t>
            </a:r>
          </a:p>
          <a:p>
            <a:pPr algn="l"/>
            <a:endParaRPr lang="en-DE" b="0" i="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2465070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Wrench: 3D Analysis – Parametrization study</a:t>
            </a:r>
          </a:p>
          <a:p>
            <a:pPr algn="ctr"/>
            <a:endParaRPr lang="en-US" dirty="0"/>
          </a:p>
          <a:p>
            <a:pPr algn="just"/>
            <a:r>
              <a:rPr lang="en-US" b="0" i="0" dirty="0"/>
              <a:t>Open the </a:t>
            </a:r>
            <a:r>
              <a:rPr lang="en-US" b="1" i="0" dirty="0"/>
              <a:t>Design of Experiments </a:t>
            </a:r>
            <a:r>
              <a:rPr lang="en-US" b="0" i="0" dirty="0"/>
              <a:t>in the Response Surface group and, in the </a:t>
            </a:r>
            <a:r>
              <a:rPr lang="en-US" b="1" i="0" dirty="0"/>
              <a:t>Charts</a:t>
            </a:r>
            <a:r>
              <a:rPr lang="en-US" b="0" i="0" dirty="0"/>
              <a:t> section, open </a:t>
            </a:r>
            <a:r>
              <a:rPr lang="en-US" b="1" i="0" dirty="0"/>
              <a:t>Design Points vs Parameter </a:t>
            </a:r>
            <a:r>
              <a:rPr lang="en-US" b="0" i="0" dirty="0"/>
              <a:t>(6). For the </a:t>
            </a:r>
            <a:r>
              <a:rPr lang="en-US" b="1" i="0" u="sng" dirty="0"/>
              <a:t>Y-Axis</a:t>
            </a:r>
            <a:r>
              <a:rPr lang="en-US" b="0" i="0" dirty="0"/>
              <a:t>, choose </a:t>
            </a:r>
            <a:r>
              <a:rPr lang="en-US" b="1" i="0" dirty="0"/>
              <a:t>Equivalent Stress </a:t>
            </a:r>
            <a:r>
              <a:rPr lang="en-US" b="0" i="0" dirty="0"/>
              <a:t>to display on the left and </a:t>
            </a:r>
            <a:r>
              <a:rPr lang="en-US" b="1" i="0" dirty="0"/>
              <a:t>Total Deformation </a:t>
            </a:r>
            <a:r>
              <a:rPr lang="en-US" b="0" i="0" dirty="0"/>
              <a:t>to display on the right. For the </a:t>
            </a:r>
            <a:r>
              <a:rPr lang="en-US" b="1" i="0" u="sng" dirty="0"/>
              <a:t>X-Axis</a:t>
            </a:r>
            <a:r>
              <a:rPr lang="en-US" b="0" i="0" dirty="0"/>
              <a:t>, display the design point – which are the points created with the new values of the mesh element size (7). In this slide, it is possible to see the variation of these results according to the changes of the element size. The stresses are displayed in MPa, and the deformation is expressed in millimeters. </a:t>
            </a:r>
          </a:p>
          <a:p>
            <a:pPr algn="just"/>
            <a:endParaRPr lang="en-US" b="0" i="0" dirty="0"/>
          </a:p>
          <a:p>
            <a:pPr algn="just"/>
            <a:r>
              <a:rPr lang="en-US" b="1" i="0" u="sng" dirty="0"/>
              <a:t>Next slide</a:t>
            </a:r>
            <a:r>
              <a:rPr lang="en-US" b="0" i="0" dirty="0"/>
              <a:t>: A </a:t>
            </a:r>
            <a:r>
              <a:rPr lang="en-US" b="1" i="0" dirty="0"/>
              <a:t>convergence study </a:t>
            </a:r>
            <a:r>
              <a:rPr lang="en-US" b="0" i="0" dirty="0"/>
              <a:t>will the conducted with the </a:t>
            </a:r>
            <a:r>
              <a:rPr lang="en-US" b="0" i="1" dirty="0"/>
              <a:t>number of Mesh Nodes </a:t>
            </a:r>
            <a:r>
              <a:rPr lang="en-US" b="0" i="0" dirty="0"/>
              <a:t>for the X-Axis and the </a:t>
            </a:r>
            <a:r>
              <a:rPr lang="en-US" b="0" i="1" dirty="0"/>
              <a:t>Equivalent Stress </a:t>
            </a:r>
            <a:r>
              <a:rPr lang="en-US" b="0" i="0" dirty="0"/>
              <a:t>for the Y-Axis.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4837366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Wrench: 3D Analysis – Convergence study</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b="1" i="1"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Come back to the model in the Ansys </a:t>
            </a:r>
            <a:r>
              <a:rPr lang="en-US" b="1" i="0" dirty="0"/>
              <a:t>Mechanical</a:t>
            </a:r>
            <a:r>
              <a:rPr lang="en-US" b="0" i="0" dirty="0"/>
              <a:t> software and set the </a:t>
            </a:r>
            <a:r>
              <a:rPr lang="en-US" b="1" i="0" dirty="0"/>
              <a:t>number of Mesh Node</a:t>
            </a:r>
            <a:r>
              <a:rPr lang="en-US" b="0" i="0" dirty="0"/>
              <a:t>s as a parameter. After that, open the </a:t>
            </a:r>
            <a:r>
              <a:rPr lang="en-US" b="1" i="0" dirty="0"/>
              <a:t>Parameters</a:t>
            </a:r>
            <a:r>
              <a:rPr lang="en-US" b="0" i="0" dirty="0"/>
              <a:t> section, go to </a:t>
            </a:r>
            <a:r>
              <a:rPr lang="en-US" b="1" i="0" dirty="0"/>
              <a:t>Charts</a:t>
            </a:r>
            <a:r>
              <a:rPr lang="en-US" b="0" i="0" dirty="0"/>
              <a:t> and choose </a:t>
            </a:r>
            <a:r>
              <a:rPr lang="en-US" b="1" i="0" dirty="0"/>
              <a:t>Parameters</a:t>
            </a:r>
            <a:r>
              <a:rPr lang="en-US" b="0" i="0" dirty="0"/>
              <a:t> </a:t>
            </a:r>
            <a:r>
              <a:rPr lang="en-US" b="1" i="0" dirty="0"/>
              <a:t>Chart</a:t>
            </a:r>
            <a:r>
              <a:rPr lang="en-US" b="0" i="0" dirty="0"/>
              <a:t> (1).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For the </a:t>
            </a:r>
            <a:r>
              <a:rPr lang="en-US" b="1" i="0" u="sng" dirty="0"/>
              <a:t>X-Axis</a:t>
            </a:r>
            <a:r>
              <a:rPr lang="en-US" b="0" i="0" dirty="0"/>
              <a:t>, choose the </a:t>
            </a:r>
            <a:r>
              <a:rPr lang="en-US" b="0" i="1" dirty="0"/>
              <a:t>number of Mesh nodes </a:t>
            </a:r>
            <a:r>
              <a:rPr lang="en-US" b="0" i="0" dirty="0"/>
              <a:t>and, for the </a:t>
            </a:r>
            <a:r>
              <a:rPr lang="en-US" b="1" i="0" u="sng" dirty="0"/>
              <a:t>Y-Axis</a:t>
            </a:r>
            <a:r>
              <a:rPr lang="en-US" b="0" i="0" dirty="0"/>
              <a:t>, choose the </a:t>
            </a:r>
            <a:r>
              <a:rPr lang="en-US" b="0" i="1" dirty="0"/>
              <a:t>Maximum Equivalent Stress </a:t>
            </a:r>
            <a:r>
              <a:rPr lang="en-US" b="0" i="0" dirty="0"/>
              <a:t>results (2).</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Duplicate the design points to recalculate the results. Start with a very coarse mesh (25mm) and refine it to an element size equal to 2.5mm (12 design points total) (3).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chart that will be plotted allows us to proceed with a convergence study. As we saw on </a:t>
            </a:r>
            <a:r>
              <a:rPr lang="en-US" b="0" i="0" u="sng" dirty="0"/>
              <a:t>slide 15</a:t>
            </a:r>
            <a:r>
              <a:rPr lang="en-US" b="0" i="0" dirty="0"/>
              <a:t>, the mesh converges when the stress results do not change significantly when the element size varies. If the model has stress singularities, the curve will show a divergence – to remember the concepts of stress singularities, come back to </a:t>
            </a:r>
            <a:r>
              <a:rPr lang="en-US" b="0" i="0" u="sng" dirty="0"/>
              <a:t>slide 20</a:t>
            </a:r>
            <a:r>
              <a:rPr lang="en-US" b="0" i="0" dirty="0"/>
              <a:t>.</a:t>
            </a:r>
          </a:p>
          <a:p>
            <a:pPr algn="ct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7189290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3D Analysis of a Bike Frame – Problem Statement</a:t>
            </a:r>
          </a:p>
          <a:p>
            <a:pPr algn="ctr"/>
            <a:endParaRPr lang="en-US" b="1" i="1" dirty="0"/>
          </a:p>
          <a:p>
            <a:pPr algn="just"/>
            <a:r>
              <a:rPr lang="en-US" b="0" i="0" dirty="0"/>
              <a:t>Consider the 3D model of a bike frame made of aluminum alloy under specified boundary and loading conditions. </a:t>
            </a:r>
          </a:p>
          <a:p>
            <a:pPr algn="just"/>
            <a:endParaRPr lang="en-US" b="0" i="0" dirty="0"/>
          </a:p>
          <a:p>
            <a:pPr algn="just"/>
            <a:r>
              <a:rPr lang="en-US" b="0" i="0" dirty="0"/>
              <a:t>There are </a:t>
            </a:r>
            <a:r>
              <a:rPr lang="en-US" b="1" i="0" dirty="0"/>
              <a:t>two fixed supports</a:t>
            </a:r>
            <a:r>
              <a:rPr lang="en-US" b="0" i="0" dirty="0"/>
              <a:t>, one at the back fork and the other at the headset. The bike frame is also under the </a:t>
            </a:r>
            <a:r>
              <a:rPr lang="en-US" b="1" i="0" dirty="0"/>
              <a:t>standard earth gravity </a:t>
            </a:r>
            <a:r>
              <a:rPr lang="en-US" b="0" i="0" dirty="0"/>
              <a:t>and the representation of the cyclist is the </a:t>
            </a:r>
            <a:r>
              <a:rPr lang="en-US" b="1" i="0" dirty="0"/>
              <a:t>point mass </a:t>
            </a:r>
            <a:r>
              <a:rPr lang="en-US" b="0" i="0" dirty="0"/>
              <a:t>at the saddle.  Consider a cyclist with 115kg. </a:t>
            </a:r>
          </a:p>
          <a:p>
            <a:pPr algn="just"/>
            <a:endParaRPr lang="en-US" b="0" i="0" dirty="0"/>
          </a:p>
          <a:p>
            <a:pPr algn="just"/>
            <a:r>
              <a:rPr lang="en-US" b="0" i="0" dirty="0"/>
              <a:t>Solving as a 3D analysis, determine the </a:t>
            </a:r>
            <a:r>
              <a:rPr lang="en-US" b="1" i="0" dirty="0"/>
              <a:t>deformation</a:t>
            </a:r>
            <a:r>
              <a:rPr lang="en-US" b="0" i="0" dirty="0"/>
              <a:t> and the </a:t>
            </a:r>
            <a:r>
              <a:rPr lang="en-US" b="1" i="0" dirty="0"/>
              <a:t>equivalent von Mises stress</a:t>
            </a:r>
            <a:r>
              <a:rPr lang="en-US" b="0" i="0" dirty="0"/>
              <a:t>. </a:t>
            </a:r>
          </a:p>
          <a:p>
            <a:pPr algn="just"/>
            <a:endParaRPr lang="en-US" b="0" i="0" dirty="0"/>
          </a:p>
          <a:p>
            <a:pPr algn="just"/>
            <a:r>
              <a:rPr lang="en-US" b="1" i="0" u="sng" dirty="0"/>
              <a:t>Next slide</a:t>
            </a:r>
            <a:r>
              <a:rPr lang="en-US" b="0" i="0" dirty="0"/>
              <a:t>: We will discuss the workflow to run the simulation of this geometry, starting with importing the file, generating the mesh and setting the respective boundary conditions.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3650051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1" i="1" dirty="0"/>
              <a:t>3D Analysis of a Bike Frame – Procedure</a:t>
            </a:r>
          </a:p>
          <a:p>
            <a:pPr algn="ctr"/>
            <a:endParaRPr lang="en-US" dirty="0"/>
          </a:p>
          <a:p>
            <a:pPr marL="171450" indent="-171450" algn="just">
              <a:buFont typeface="Arial" panose="020B0604020202020204" pitchFamily="34" charset="0"/>
              <a:buChar char="•"/>
            </a:pPr>
            <a:r>
              <a:rPr lang="en-US" b="0" i="0" dirty="0"/>
              <a:t>After opening Ansys Workbench platform, create a </a:t>
            </a:r>
            <a:r>
              <a:rPr lang="en-US" b="1" i="0" dirty="0"/>
              <a:t>Static Structural Analysis </a:t>
            </a:r>
            <a:r>
              <a:rPr lang="en-US" b="0" i="0" dirty="0"/>
              <a:t>and open the </a:t>
            </a:r>
            <a:r>
              <a:rPr lang="en-US" b="1" i="0" dirty="0"/>
              <a:t>Engineering Data </a:t>
            </a:r>
            <a:r>
              <a:rPr lang="en-US" b="0" i="0" dirty="0"/>
              <a:t>section (1). In Engineering Data Sources, select the </a:t>
            </a:r>
            <a:r>
              <a:rPr lang="en-US" b="1" i="0" dirty="0"/>
              <a:t>General Materials </a:t>
            </a:r>
            <a:r>
              <a:rPr lang="en-US" b="0" i="0" dirty="0"/>
              <a:t>library and add the </a:t>
            </a:r>
            <a:r>
              <a:rPr lang="en-US" b="1" i="0" dirty="0"/>
              <a:t>Aluminum Alloy </a:t>
            </a:r>
            <a:r>
              <a:rPr lang="en-US" b="0" i="0" dirty="0"/>
              <a:t>(2). Come back to the project, import the geometry (which file is available for download) and open the model.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With the Ansys Mechanical tool open, assign “Aluminum Alloy” as the material for the geometry and </a:t>
            </a:r>
            <a:r>
              <a:rPr lang="en-US" b="1" i="0" dirty="0"/>
              <a:t>generate an Automatic mesh </a:t>
            </a:r>
            <a:r>
              <a:rPr lang="en-US" b="0" i="0" dirty="0"/>
              <a:t>with element size equals to 10mm (3). Apply the </a:t>
            </a:r>
            <a:r>
              <a:rPr lang="en-US" b="1" i="0" dirty="0"/>
              <a:t>boundary conditions</a:t>
            </a:r>
            <a:r>
              <a:rPr lang="en-US" b="0" i="0" dirty="0"/>
              <a:t> previously mentioned (4).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In the model tree, in </a:t>
            </a:r>
            <a:r>
              <a:rPr lang="en-US" b="1" i="0" dirty="0"/>
              <a:t>Static Structural </a:t>
            </a:r>
            <a:r>
              <a:rPr lang="en-US" b="0" i="0" dirty="0"/>
              <a:t>section, add the analysis of </a:t>
            </a:r>
            <a:r>
              <a:rPr lang="en-US" b="1" i="0" dirty="0"/>
              <a:t>Total Deformation </a:t>
            </a:r>
            <a:r>
              <a:rPr lang="en-US" b="0" i="0" dirty="0"/>
              <a:t>and </a:t>
            </a:r>
            <a:r>
              <a:rPr lang="en-US" b="1" i="0" dirty="0"/>
              <a:t>Equivalent von Mises Stress</a:t>
            </a:r>
            <a:r>
              <a:rPr lang="en-US" b="0" i="0" dirty="0"/>
              <a:t>. Run the simulation (5).</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results of deformation and stress that were generated in this analysis.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241383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3D Analysis of a Bike Frame –  Total Deformation and Equivalent von Mises stress results</a:t>
            </a:r>
          </a:p>
          <a:p>
            <a:pPr algn="ctr"/>
            <a:endParaRPr lang="en-US" b="1" i="1" dirty="0"/>
          </a:p>
          <a:p>
            <a:pPr marL="171450" indent="-171450" algn="just">
              <a:buFont typeface="Arial" panose="020B0604020202020204" pitchFamily="34" charset="0"/>
              <a:buChar char="•"/>
            </a:pPr>
            <a:r>
              <a:rPr lang="en-US" b="1" i="0" dirty="0"/>
              <a:t>Total Deformation:</a:t>
            </a:r>
          </a:p>
          <a:p>
            <a:pPr marL="628650" lvl="1" indent="-171450" algn="just">
              <a:buFont typeface="Arial" panose="020B0604020202020204" pitchFamily="34" charset="0"/>
              <a:buChar char="•"/>
            </a:pPr>
            <a:r>
              <a:rPr lang="en-US" b="0" i="0" dirty="0"/>
              <a:t>It is possible to see that the highest deformation is localized on the rear part of the frame. This area has to support traction and compression forces coming from the drivetrain response to the terrain. This results can vary according to the frame design, the weight distribution and the material stiffness, for example. The boundary conditions also influence the model response. </a:t>
            </a:r>
          </a:p>
          <a:p>
            <a:pPr marL="628650" lvl="1" indent="-171450" algn="just">
              <a:buFont typeface="Arial" panose="020B0604020202020204" pitchFamily="34" charset="0"/>
              <a:buChar char="•"/>
            </a:pPr>
            <a:r>
              <a:rPr lang="en-US" b="0" i="0" dirty="0"/>
              <a:t>One may try to set different boundary conditions (different fixed supports and values for the point mass), as well as changing the material (to steel or to carbon fiber, for example), to check how the results can change according to the understanding of the physical problem.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dirty="0"/>
              <a:t>Equivalent von Mises Stress</a:t>
            </a:r>
            <a:r>
              <a:rPr lang="en-US" b="0" i="0" dirty="0"/>
              <a:t>:</a:t>
            </a:r>
          </a:p>
          <a:p>
            <a:pPr marL="628650" lvl="1" indent="-171450" algn="just">
              <a:buFont typeface="Arial" panose="020B0604020202020204" pitchFamily="34" charset="0"/>
              <a:buChar char="•"/>
            </a:pPr>
            <a:r>
              <a:rPr lang="en-US" b="0" i="0" dirty="0"/>
              <a:t>The highest values for von Mises stress are localized in some specific points:</a:t>
            </a:r>
          </a:p>
          <a:p>
            <a:pPr marL="1143000" lvl="2" indent="-228600" algn="just">
              <a:buFont typeface="Arial" panose="020B0604020202020204" pitchFamily="34" charset="0"/>
              <a:buChar char="•"/>
            </a:pPr>
            <a:r>
              <a:rPr lang="en-US" b="0" i="0" dirty="0"/>
              <a:t>On the rear triangle, specially around the junctions where the chain stays connect to the rear dropout and where the seat stays connect to the top tube.</a:t>
            </a:r>
          </a:p>
          <a:p>
            <a:pPr marL="1143000" lvl="2" indent="-228600" algn="just">
              <a:buFont typeface="Arial" panose="020B0604020202020204" pitchFamily="34" charset="0"/>
              <a:buChar char="•"/>
            </a:pPr>
            <a:r>
              <a:rPr lang="en-US" b="0" i="0" dirty="0"/>
              <a:t>On the bottom bracket area, where the tunes connect with the crankset. This region experiences high forces from pedaling and torque, making a point of stress concentration.</a:t>
            </a:r>
          </a:p>
          <a:p>
            <a:pPr marL="1143000" lvl="2" indent="-228600" algn="just">
              <a:buFont typeface="Arial" panose="020B0604020202020204" pitchFamily="34" charset="0"/>
              <a:buChar char="•"/>
            </a:pPr>
            <a:r>
              <a:rPr lang="en-US" b="0" i="0" dirty="0"/>
              <a:t>On the dropout, where the rear wheel is connected, which are subject to stresses from braking and drivetrain torque.</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In real life, the bike frame is subject to dynamic conditions and the static structural analysis may not provide the most accurate results, but one can have an idea of how the structure responds under certain conditions.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We will discuss the workflow to run a modal analysis in order to understand the frequency modes.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473529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3D Analysis of a Bike Frame – Modal Analysis (Frequency Modes)</a:t>
            </a:r>
          </a:p>
          <a:p>
            <a:pPr algn="ctr"/>
            <a:endParaRPr lang="en-US" b="1" i="1" dirty="0"/>
          </a:p>
          <a:p>
            <a:pPr marL="171450" indent="-171450" algn="just">
              <a:buFont typeface="Arial" panose="020B0604020202020204" pitchFamily="34" charset="0"/>
              <a:buChar char="•"/>
            </a:pPr>
            <a:r>
              <a:rPr lang="en-US" b="0" i="0" dirty="0"/>
              <a:t>To run a </a:t>
            </a:r>
            <a:r>
              <a:rPr lang="en-US" b="1" i="0" dirty="0"/>
              <a:t>modal analysis </a:t>
            </a:r>
            <a:r>
              <a:rPr lang="en-US" b="0" i="0" dirty="0"/>
              <a:t>in this example can be important for several reasons. It helps determine the natural frequencies at which the bike frame will tend to vibrate. By knowing them, one can ensure that this geometry will not resonate with external forces that could cause excessive vibrations – and discomfort for the cyclist.</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Also, if any mode of vibration is problematic, it is possible to optimize the design or the material distribution in order to reduce stress concentrations. This is essential not only to ensure the cyclist’s comfort, but also their security, avoiding irreversible deformations and structural failures.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That said, come back to the project tab on Ansys Workbench platform and create a </a:t>
            </a:r>
            <a:r>
              <a:rPr lang="en-US" b="1" i="0" dirty="0"/>
              <a:t>Modal Analysis</a:t>
            </a:r>
            <a:r>
              <a:rPr lang="en-US" b="0" i="0" dirty="0"/>
              <a:t>. Link the solution of the Static Structural to the model of the Modal Analysis and open it (1). Choose the </a:t>
            </a:r>
            <a:r>
              <a:rPr lang="en-US" b="1" i="0" dirty="0"/>
              <a:t>number of frequency modes </a:t>
            </a:r>
            <a:r>
              <a:rPr lang="en-US" b="0" i="0" dirty="0"/>
              <a:t>to be found (2).</a:t>
            </a:r>
          </a:p>
          <a:p>
            <a:pPr marL="171450" indent="-171450" algn="just">
              <a:buFont typeface="Arial" panose="020B0604020202020204" pitchFamily="34" charset="0"/>
              <a:buChar char="•"/>
            </a:pPr>
            <a:r>
              <a:rPr lang="en-US" b="0" i="0" dirty="0"/>
              <a:t>In the model tree, create a Total Deformation analysis for each mode you have found. In this example, we are working with 6 frequency modes, so there will be 6 deformation analysis (3). In each analysis, choose the number of the frequency mode (from 1 to 6, for example), so it is possible to check all the modes (4).</a:t>
            </a:r>
          </a:p>
          <a:p>
            <a:pPr marL="171450" indent="-171450" algn="just">
              <a:buFont typeface="Arial" panose="020B0604020202020204" pitchFamily="34" charset="0"/>
              <a:buChar char="•"/>
            </a:pPr>
            <a:r>
              <a:rPr lang="en-US" b="0" i="0" dirty="0"/>
              <a:t>The animation shows the fourth frequency mode where the maximum deformation is equal to 6.3326mm. The graph plots the value of the frequency and its respective mode of vibration.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u="sng" dirty="0"/>
              <a:t>Next slide</a:t>
            </a:r>
            <a:r>
              <a:rPr lang="en-US" b="0" i="0" dirty="0"/>
              <a:t>: This is the last example of the lecture. After that, we will summarize the topics of the lecture in a few sentences. </a:t>
            </a:r>
          </a:p>
          <a:p>
            <a:pPr algn="just"/>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852909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b="1" i="1" dirty="0"/>
              <a:t>Summary</a:t>
            </a:r>
          </a:p>
          <a:p>
            <a:pPr marL="171450" indent="-171450" algn="just">
              <a:buFont typeface="Arial" panose="020B0604020202020204" pitchFamily="34" charset="0"/>
              <a:buChar char="•"/>
            </a:pPr>
            <a:r>
              <a:rPr lang="en-US" b="0" i="0" dirty="0"/>
              <a:t>Finite element analysis (FEA) is </a:t>
            </a:r>
            <a:r>
              <a:rPr lang="en-US" b="1" i="0" dirty="0"/>
              <a:t>cost effective </a:t>
            </a:r>
            <a:r>
              <a:rPr lang="en-US" b="0" i="0" dirty="0"/>
              <a:t>and </a:t>
            </a:r>
            <a:r>
              <a:rPr lang="en-US" b="1" i="0" dirty="0"/>
              <a:t>saves time </a:t>
            </a:r>
            <a:r>
              <a:rPr lang="en-US" b="0" i="0" dirty="0"/>
              <a:t>from design conception to manufacturing the component. At the core of FEA lies discretization, which means a model is divided into a finite number of small bodies (elements). They can be used as </a:t>
            </a:r>
            <a:r>
              <a:rPr lang="en-US" b="1" i="0" dirty="0"/>
              <a:t>surface or solid elements </a:t>
            </a:r>
            <a:r>
              <a:rPr lang="en-US" b="0" i="0" dirty="0"/>
              <a:t>to develop </a:t>
            </a:r>
            <a:r>
              <a:rPr lang="en-US" b="1" i="0" dirty="0"/>
              <a:t>2D or 3D analysis</a:t>
            </a:r>
            <a:r>
              <a:rPr lang="en-US" b="0" i="0" dirty="0"/>
              <a:t>, respectively. In this lecture, we focus on </a:t>
            </a:r>
            <a:r>
              <a:rPr lang="en-US" b="1" i="0" dirty="0"/>
              <a:t>linear static structural</a:t>
            </a:r>
            <a:r>
              <a:rPr lang="en-US" b="0" i="0" dirty="0"/>
              <a:t> problems using surface and solid elements.</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We discussed about key concepts to generate a mesh, e.g. </a:t>
            </a:r>
            <a:r>
              <a:rPr lang="en-US" b="1" i="0" dirty="0"/>
              <a:t>element shape and order</a:t>
            </a:r>
            <a:r>
              <a:rPr lang="en-US" b="0" i="0" dirty="0"/>
              <a:t>. The choice of inappropriate </a:t>
            </a:r>
            <a:r>
              <a:rPr lang="en-US" b="1" i="0" dirty="0"/>
              <a:t>mesh method </a:t>
            </a:r>
            <a:r>
              <a:rPr lang="en-US" b="0" i="0" dirty="0"/>
              <a:t>can lead to the creation of wedge and pyramidal elements, decreasing the </a:t>
            </a:r>
            <a:r>
              <a:rPr lang="en-US" b="1" i="0" dirty="0"/>
              <a:t>mesh quality </a:t>
            </a:r>
            <a:r>
              <a:rPr lang="en-US" b="0" i="0" dirty="0"/>
              <a:t>– which can be measured by defined </a:t>
            </a:r>
            <a:r>
              <a:rPr lang="en-US" b="1" i="0" dirty="0"/>
              <a:t>mesh metrics</a:t>
            </a:r>
            <a:r>
              <a:rPr lang="en-US" b="0" i="0" dirty="0"/>
              <a:t>. </a:t>
            </a:r>
          </a:p>
          <a:p>
            <a:pPr marL="171450" indent="-171450" algn="just">
              <a:buFont typeface="Arial" panose="020B0604020202020204" pitchFamily="34" charset="0"/>
              <a:buChar char="•"/>
            </a:pPr>
            <a:r>
              <a:rPr lang="en-US" b="0" i="0" dirty="0"/>
              <a:t>The </a:t>
            </a:r>
            <a:r>
              <a:rPr lang="en-US" b="1" i="0" dirty="0"/>
              <a:t>mesh quality </a:t>
            </a:r>
            <a:r>
              <a:rPr lang="en-US" b="0" i="0" dirty="0"/>
              <a:t>is very important to achieve accurate solutions. For more complex geometries, it is often needed to </a:t>
            </a:r>
            <a:r>
              <a:rPr lang="en-US" b="0" i="1" dirty="0"/>
              <a:t>refine the mesh</a:t>
            </a:r>
            <a:r>
              <a:rPr lang="en-US" b="0" i="0" dirty="0"/>
              <a:t>, aiming the so-called </a:t>
            </a:r>
            <a:r>
              <a:rPr lang="en-US" b="1" i="0" dirty="0"/>
              <a:t>mesh independence</a:t>
            </a:r>
            <a:r>
              <a:rPr lang="en-US" b="0" i="0" dirty="0"/>
              <a:t>. For that, a </a:t>
            </a:r>
            <a:r>
              <a:rPr lang="en-US" b="1" i="0" dirty="0"/>
              <a:t>convergence study </a:t>
            </a:r>
            <a:r>
              <a:rPr lang="en-US" b="0" i="0" dirty="0"/>
              <a:t>is conducted – which consists in decreasing the element size to the point the stress results do not change significantly anymore.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0" i="0" dirty="0"/>
              <a:t>For </a:t>
            </a:r>
            <a:r>
              <a:rPr lang="en-US" b="1" i="0" dirty="0"/>
              <a:t>2D models</a:t>
            </a:r>
            <a:r>
              <a:rPr lang="en-US" b="0" i="0" dirty="0"/>
              <a:t>, one dimension is considered significantly smaller than the other two, which may cause differences in the results of stress distribution, once it is not possible to evaluate through-thickness stress in surfaces. This approach is often chosen for </a:t>
            </a:r>
            <a:r>
              <a:rPr lang="en-US" b="1" i="0" dirty="0"/>
              <a:t>thin-walled structures</a:t>
            </a:r>
            <a:r>
              <a:rPr lang="en-US" b="0" i="0" dirty="0"/>
              <a:t>. </a:t>
            </a:r>
          </a:p>
          <a:p>
            <a:pPr marL="171450" indent="-171450" algn="just">
              <a:buFont typeface="Arial" panose="020B0604020202020204" pitchFamily="34" charset="0"/>
              <a:buChar char="•"/>
            </a:pPr>
            <a:endParaRPr lang="en-US" b="0" i="0" dirty="0"/>
          </a:p>
          <a:p>
            <a:pPr marL="171450" indent="-171450" algn="just">
              <a:buFont typeface="Arial" panose="020B0604020202020204" pitchFamily="34" charset="0"/>
              <a:buChar char="•"/>
            </a:pPr>
            <a:r>
              <a:rPr lang="en-US" b="1" i="0" dirty="0"/>
              <a:t>Ansys Mechanical software </a:t>
            </a:r>
            <a:r>
              <a:rPr lang="en-US" b="0" i="0" dirty="0"/>
              <a:t>has been used to solve </a:t>
            </a:r>
            <a:r>
              <a:rPr lang="en-US" b="1" i="0" dirty="0"/>
              <a:t>2D and 3D element </a:t>
            </a:r>
            <a:r>
              <a:rPr lang="en-US" b="0" i="0" dirty="0"/>
              <a:t>problems ranging from a simple (like a dog-bone specimen) to a more complex (like a bicycle frame) system.</a:t>
            </a:r>
          </a:p>
          <a:p>
            <a:pPr algn="ctr"/>
            <a:endParaRPr lang="en-US" b="1" i="1" dirty="0"/>
          </a:p>
          <a:p>
            <a:pPr algn="just"/>
            <a:endParaRPr lang="en-US" b="0" i="0" dirty="0"/>
          </a:p>
          <a:p>
            <a:pPr marL="0" marR="0" lvl="0" indent="0" algn="just" defTabSz="914400" rtl="0" eaLnBrk="1" fontAlgn="auto" latinLnBrk="0" hangingPunct="1">
              <a:lnSpc>
                <a:spcPct val="100000"/>
              </a:lnSpc>
              <a:spcBef>
                <a:spcPts val="0"/>
              </a:spcBef>
              <a:spcAft>
                <a:spcPts val="0"/>
              </a:spcAft>
              <a:buClrTx/>
              <a:buSzTx/>
              <a:buFontTx/>
              <a:buNone/>
              <a:tabLst/>
              <a:defRPr/>
            </a:pPr>
            <a:r>
              <a:rPr lang="en-US" b="1" u="sng" dirty="0"/>
              <a:t>Next slide</a:t>
            </a:r>
            <a:r>
              <a:rPr lang="en-US" dirty="0"/>
              <a:t>: </a:t>
            </a:r>
            <a:r>
              <a:rPr lang="en-GB" dirty="0"/>
              <a:t>Further information and resources to this and other relevant topics are linked in the next slide.</a:t>
            </a:r>
            <a:endParaRPr lang="en-US" dirty="0"/>
          </a:p>
          <a:p>
            <a:pPr algn="just"/>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68184102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9423980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Feedback Survey link for copy-paste method </a:t>
            </a:r>
            <a:r>
              <a:rPr lang="en-US" dirty="0">
                <a:sym typeface="Wingdings" panose="05000000000000000000" pitchFamily="2" charset="2"/>
              </a:rPr>
              <a:t> </a:t>
            </a:r>
            <a:r>
              <a:rPr lang="en-US" dirty="0"/>
              <a:t>https://ansys.typeform.com/to/jcattJI5</a:t>
            </a:r>
          </a:p>
        </p:txBody>
      </p:sp>
      <p:sp>
        <p:nvSpPr>
          <p:cNvPr id="4" name="Slide Number Placeholder 3"/>
          <p:cNvSpPr>
            <a:spLocks noGrp="1"/>
          </p:cNvSpPr>
          <p:nvPr>
            <p:ph type="sldNum" sz="quarter" idx="5"/>
          </p:nvPr>
        </p:nvSpPr>
        <p:spPr/>
        <p:txBody>
          <a:bodyPr/>
          <a:lstStyle/>
          <a:p>
            <a:fld id="{27FDDAD7-A41A-4414-8211-C5E2AC7F93EC}" type="slidenum">
              <a:rPr lang="en-US" smtClean="0"/>
              <a:pPr/>
              <a:t>58</a:t>
            </a:fld>
            <a:endParaRPr lang="en-US" dirty="0"/>
          </a:p>
        </p:txBody>
      </p:sp>
    </p:spTree>
    <p:extLst>
      <p:ext uri="{BB962C8B-B14F-4D97-AF65-F5344CB8AC3E}">
        <p14:creationId xmlns:p14="http://schemas.microsoft.com/office/powerpoint/2010/main" val="2775380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i="1" dirty="0"/>
              <a:t>Finite Element Analysis (FEA) or Method (FEM)</a:t>
            </a:r>
          </a:p>
          <a:p>
            <a:pPr algn="ctr"/>
            <a:endParaRPr lang="en-GB" sz="1200" b="1" i="1" dirty="0">
              <a:latin typeface="+mn-lt"/>
            </a:endParaRPr>
          </a:p>
          <a:p>
            <a:pPr marL="171450" indent="-171450">
              <a:buFont typeface="Arial" panose="020B0604020202020204" pitchFamily="34" charset="0"/>
              <a:buChar char="•"/>
            </a:pPr>
            <a:r>
              <a:rPr lang="en-US" dirty="0"/>
              <a:t>FEM is the </a:t>
            </a:r>
            <a:r>
              <a:rPr lang="en-US" b="1" dirty="0"/>
              <a:t>mathematical method </a:t>
            </a:r>
            <a:r>
              <a:rPr lang="en-US" dirty="0"/>
              <a:t>used to conduct FEAs, in which partial differential equations are solved to </a:t>
            </a:r>
            <a:r>
              <a:rPr lang="en-US" b="1" dirty="0"/>
              <a:t>describe physical phenomena</a:t>
            </a:r>
            <a:r>
              <a:rPr lang="en-US" dirty="0"/>
              <a:t>.</a:t>
            </a:r>
          </a:p>
          <a:p>
            <a:pPr marL="171450" indent="-171450">
              <a:buFont typeface="Arial" panose="020B0604020202020204" pitchFamily="34" charset="0"/>
              <a:buChar char="•"/>
            </a:pPr>
            <a:r>
              <a:rPr lang="en-US" dirty="0"/>
              <a:t>FEA are performed using FEM, which are implemented in </a:t>
            </a:r>
            <a:r>
              <a:rPr lang="en-US" b="1" dirty="0"/>
              <a:t>CAE</a:t>
            </a:r>
            <a:r>
              <a:rPr lang="en-US" dirty="0"/>
              <a:t> (computer-aided engineering) tools, providing a solution for </a:t>
            </a:r>
            <a:r>
              <a:rPr lang="en-US" b="1" dirty="0"/>
              <a:t>virtual prototyping</a:t>
            </a:r>
            <a:r>
              <a:rPr lang="en-US" dirty="0"/>
              <a:t>.</a:t>
            </a:r>
          </a:p>
          <a:p>
            <a:pPr marL="171450" indent="-171450">
              <a:buFont typeface="Arial" panose="020B0604020202020204" pitchFamily="34" charset="0"/>
              <a:buChar char="•"/>
            </a:pPr>
            <a:r>
              <a:rPr lang="en-US" dirty="0"/>
              <a:t>FEA helps to solve </a:t>
            </a:r>
            <a:r>
              <a:rPr lang="en-US" b="1" dirty="0"/>
              <a:t>structural</a:t>
            </a:r>
            <a:r>
              <a:rPr lang="en-US" dirty="0"/>
              <a:t>, </a:t>
            </a:r>
            <a:r>
              <a:rPr lang="en-US" b="1" dirty="0"/>
              <a:t>heat transfer</a:t>
            </a:r>
            <a:r>
              <a:rPr lang="en-US" dirty="0"/>
              <a:t>, </a:t>
            </a:r>
            <a:r>
              <a:rPr lang="en-US" b="1" dirty="0"/>
              <a:t>fluid flow </a:t>
            </a:r>
            <a:r>
              <a:rPr lang="en-US" dirty="0"/>
              <a:t>or </a:t>
            </a:r>
            <a:r>
              <a:rPr lang="en-US" b="1" dirty="0"/>
              <a:t>electromagnetic problems </a:t>
            </a:r>
            <a:r>
              <a:rPr lang="en-US" dirty="0"/>
              <a:t>quickly by exploiting computational power and make </a:t>
            </a:r>
            <a:r>
              <a:rPr lang="en-US" b="1" dirty="0"/>
              <a:t>design changes </a:t>
            </a:r>
            <a:r>
              <a:rPr lang="en-US" dirty="0"/>
              <a:t>early product development stage.</a:t>
            </a:r>
          </a:p>
          <a:p>
            <a:pPr marL="171450" indent="-171450">
              <a:buFont typeface="Arial" panose="020B0604020202020204" pitchFamily="34" charset="0"/>
              <a:buChar char="•"/>
            </a:pPr>
            <a:endParaRPr lang="en-US" dirty="0"/>
          </a:p>
          <a:p>
            <a:pPr marL="0" indent="0" algn="l">
              <a:buFont typeface="Arial" panose="020B0604020202020204" pitchFamily="34" charset="0"/>
              <a:buNone/>
            </a:pPr>
            <a:r>
              <a:rPr lang="en-US" sz="1200" b="1" i="0" dirty="0">
                <a:latin typeface="+mn-lt"/>
              </a:rPr>
              <a:t>FEA enables: </a:t>
            </a:r>
          </a:p>
          <a:p>
            <a:pPr marL="171450" indent="-171450" algn="l">
              <a:buFont typeface="Arial" panose="020B0604020202020204" pitchFamily="34" charset="0"/>
              <a:buChar char="•"/>
            </a:pPr>
            <a:r>
              <a:rPr lang="en-US" sz="1200" b="0" i="0" dirty="0">
                <a:latin typeface="+mn-lt"/>
              </a:rPr>
              <a:t>Innovation – design exploration through parameterization, optimization (e.g. Topology optimization) and general multi-physics simulation. </a:t>
            </a:r>
          </a:p>
          <a:p>
            <a:pPr marL="171450" indent="-171450" algn="l">
              <a:buFont typeface="Arial" panose="020B0604020202020204" pitchFamily="34" charset="0"/>
              <a:buChar char="•"/>
            </a:pPr>
            <a:r>
              <a:rPr lang="en-US" sz="1200" b="0" i="0" dirty="0">
                <a:latin typeface="+mn-lt"/>
              </a:rPr>
              <a:t>Cost reduction – focus in virtual rather than costly physical testing). </a:t>
            </a:r>
          </a:p>
          <a:p>
            <a:pPr marL="171450" indent="-171450" algn="l">
              <a:buFont typeface="Arial" panose="020B0604020202020204" pitchFamily="34" charset="0"/>
              <a:buChar char="•"/>
            </a:pPr>
            <a:r>
              <a:rPr lang="en-US" sz="1200" b="0" i="0" dirty="0">
                <a:latin typeface="+mn-lt"/>
              </a:rPr>
              <a:t>Management of complexity in design and physics. </a:t>
            </a:r>
          </a:p>
          <a:p>
            <a:pPr marL="171450" indent="-171450" algn="l">
              <a:buFont typeface="Arial" panose="020B0604020202020204" pitchFamily="34" charset="0"/>
              <a:buChar char="•"/>
            </a:pPr>
            <a:r>
              <a:rPr lang="en-US" sz="1200" b="0" i="0" dirty="0">
                <a:latin typeface="+mn-lt"/>
              </a:rPr>
              <a:t>Improve quality – validate design and analyze it for various conditions to ensure consistent performance. </a:t>
            </a:r>
          </a:p>
          <a:p>
            <a:pPr marL="171450" indent="-171450" algn="l">
              <a:buFont typeface="Arial" panose="020B0604020202020204" pitchFamily="34" charset="0"/>
              <a:buChar char="•"/>
            </a:pPr>
            <a:r>
              <a:rPr lang="en-US" sz="1200" b="0" i="0" dirty="0">
                <a:latin typeface="+mn-lt"/>
              </a:rPr>
              <a:t>Reduction in cycle time – product-to-market time is reduced as R&amp;D through simulation is significantly faster than through physical testing and design iterations.</a:t>
            </a:r>
          </a:p>
          <a:p>
            <a:pPr marL="171450" indent="-171450" algn="l">
              <a:buFont typeface="Arial" panose="020B0604020202020204" pitchFamily="34" charset="0"/>
              <a:buChar char="•"/>
            </a:pPr>
            <a:r>
              <a:rPr lang="en-US" sz="1200" b="0" i="0" dirty="0">
                <a:latin typeface="+mn-lt"/>
              </a:rPr>
              <a:t>Risk reduction – Identify weak spots, e.g. for repeated/fatigue loading which may not be visible from experimental tests (e.g. crack formation). Note: These presupposes are correct numerical mode; in most cases prototyping is still mandatory.</a:t>
            </a:r>
          </a:p>
          <a:p>
            <a:pPr marL="0" indent="0" algn="l">
              <a:buFont typeface="Arial" panose="020B0604020202020204" pitchFamily="34" charset="0"/>
              <a:buNone/>
            </a:pPr>
            <a:endParaRPr lang="en-GB" sz="1200" b="0" i="0" dirty="0">
              <a:latin typeface="+mn-lt"/>
            </a:endParaRPr>
          </a:p>
          <a:p>
            <a:pPr algn="l"/>
            <a:r>
              <a:rPr lang="en-GB" sz="1200" b="0" i="0" dirty="0">
                <a:latin typeface="+mn-lt"/>
              </a:rPr>
              <a:t>No simulation substitutes physical testing, but it significantly accelerates the time required to reaching to a mature product stage and lowers the likelihood of additional design iterations.</a:t>
            </a:r>
          </a:p>
          <a:p>
            <a:pPr algn="l"/>
            <a:endParaRPr lang="en-GB" sz="1200" b="0" i="0" dirty="0">
              <a:latin typeface="+mn-lt"/>
            </a:endParaRPr>
          </a:p>
          <a:p>
            <a:pPr algn="l"/>
            <a:r>
              <a:rPr lang="en-GB" sz="1200" b="0" i="0" dirty="0">
                <a:latin typeface="+mn-lt"/>
              </a:rPr>
              <a:t>Let’s expand on the question of ‘What FEA is’ in the </a:t>
            </a:r>
            <a:r>
              <a:rPr lang="en-GB" sz="1200" b="0" i="0" u="sng" dirty="0">
                <a:latin typeface="+mn-lt"/>
              </a:rPr>
              <a:t>next slide</a:t>
            </a:r>
            <a:r>
              <a:rPr lang="en-GB" sz="1200" b="0" i="0" dirty="0">
                <a:latin typeface="+mn-lt"/>
              </a:rPr>
              <a: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655857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b="1" i="1" dirty="0"/>
              <a:t>Finite Element Analysis (FEA) or Method (FEM)</a:t>
            </a:r>
          </a:p>
          <a:p>
            <a:pPr algn="ctr"/>
            <a:endParaRPr lang="en-GB" b="1" i="1" dirty="0"/>
          </a:p>
          <a:p>
            <a:pPr algn="l"/>
            <a:endParaRPr lang="en-GB" b="1" i="1" dirty="0"/>
          </a:p>
          <a:p>
            <a:pPr marL="171450" indent="-171450" algn="l">
              <a:buFont typeface="Arial" panose="020B0604020202020204" pitchFamily="34" charset="0"/>
              <a:buChar char="•"/>
            </a:pPr>
            <a:r>
              <a:rPr lang="en-GB" b="0" i="0" dirty="0"/>
              <a:t>FEA is a numerical method </a:t>
            </a:r>
            <a:r>
              <a:rPr lang="en-US" b="0" i="0" dirty="0"/>
              <a:t>that exploits computational power to calculate solutions for a range of different engineering problems (see </a:t>
            </a:r>
            <a:r>
              <a:rPr lang="en-US" b="0" i="0" u="sng" dirty="0"/>
              <a:t>next slide </a:t>
            </a:r>
            <a:r>
              <a:rPr lang="en-US" b="0" i="0" dirty="0"/>
              <a:t>for examples). It offers e.g. good approximate solution to complex problems in the field of solid mechanics (e.g., statics and dynamics).</a:t>
            </a:r>
          </a:p>
          <a:p>
            <a:pPr marL="171450" indent="-171450" algn="l">
              <a:buFont typeface="Arial" panose="020B0604020202020204" pitchFamily="34" charset="0"/>
              <a:buChar char="•"/>
            </a:pPr>
            <a:endParaRPr lang="en-US" b="0" i="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t>At the core of FEA lies </a:t>
            </a:r>
            <a:r>
              <a:rPr lang="en-GB" sz="1200" b="0" dirty="0"/>
              <a:t>the discretization, which means a model is divided into a finite number of smaller bodies or elements that are connected at common points, the so-called nodes. The quality of the approximated solution depends on the size and type of the elements in use. </a:t>
            </a:r>
            <a:r>
              <a:rPr lang="en-GB" sz="1200" b="1" dirty="0"/>
              <a:t>*</a:t>
            </a:r>
            <a:r>
              <a:rPr lang="en-GB" sz="1200" b="1" u="sng" dirty="0"/>
              <a:t>Note</a:t>
            </a:r>
            <a:r>
              <a:rPr lang="en-GB" sz="1200" b="0" u="sng" dirty="0"/>
              <a:t>:</a:t>
            </a:r>
            <a:r>
              <a:rPr lang="en-GB" sz="1200" b="0" u="none" dirty="0"/>
              <a:t> </a:t>
            </a:r>
            <a:r>
              <a:rPr lang="en-GB" sz="1200" b="0" dirty="0"/>
              <a:t>For this lecture unit on 2D/3D analysis, meshing will be dealt with in detail.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t>Each node has a limited number of degrees of freedom (DoFs), so e.g. a continuum solid becomes discretized into a finite number of DoFs, based on the number and type of elements. The more elements and nodes are used to model an object, the higher the accuracy.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t>For each of those elements a set of algebraic equations are solved in an iterative fashion.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t>The governing equations of FEAs are differential equations and boundary conditions which will be addressed in the </a:t>
            </a:r>
            <a:r>
              <a:rPr lang="en-GB" b="0" i="0" u="sng" dirty="0"/>
              <a:t>next slide</a:t>
            </a:r>
            <a:r>
              <a:rPr lang="en-GB" b="0" i="0" dirty="0"/>
              <a:t>.</a:t>
            </a:r>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677373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ctr">
              <a:lnSpc>
                <a:spcPct val="150000"/>
              </a:lnSpc>
              <a:buFont typeface="Arial" panose="020B0604020202020204" pitchFamily="34" charset="0"/>
              <a:buChar char="•"/>
            </a:pPr>
            <a:r>
              <a:rPr lang="en-US" b="1" i="1" dirty="0"/>
              <a:t>Structural Analysis – From Physical Problem to Final Product</a:t>
            </a:r>
          </a:p>
          <a:p>
            <a:pPr marL="171450" indent="-171450" algn="ctr">
              <a:lnSpc>
                <a:spcPct val="150000"/>
              </a:lnSpc>
              <a:buFont typeface="Arial" panose="020B0604020202020204" pitchFamily="34" charset="0"/>
              <a:buChar char="•"/>
            </a:pPr>
            <a:endParaRPr lang="en-GB" b="1" i="1" dirty="0"/>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There exist many physical problems in the field of solid and fluid mechanics as well as thermal (heat transfer) mechanics that can be solved using numerical methods like FEA. </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b="0" dirty="0">
              <a:solidFill>
                <a:schemeClr val="accent1"/>
              </a:solidFill>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Engineering/physical problems and their associated phenomena can be expressed as a numerical model through governing equations and boundary conditions.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b="0" dirty="0"/>
              <a:t>	- Solid Mechanics: e.g. Euler-Bernoulli beam deflection with a fixed end as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GB" b="0" dirty="0"/>
              <a:t>	- Fluid Mechanics: e.g. </a:t>
            </a:r>
            <a:r>
              <a:rPr lang="en-US" b="0" dirty="0"/>
              <a:t>Navier-Stokes motion of viscous fluids with a parallel flow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b="0" dirty="0"/>
              <a:t>	- Thermal Analysis: e.g. </a:t>
            </a:r>
            <a:r>
              <a:rPr lang="en-US" sz="1200" dirty="0"/>
              <a:t>Fourier’s law of heat transfer with a local insulation boundary condition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US" b="0" dirty="0"/>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solidFill>
                  <a:schemeClr val="accent1"/>
                </a:solidFill>
              </a:rPr>
              <a:t>In case of a structural mechanics problem, FEA approximates the displacement of the beam based upon the applied force and the stiffness matrix, which is directly linked to the material’s Young’s modulus. The nodal vector for the displacement is given for some nodes for which a boundary condition is defined (here: fixed end), the other can be determined by creating the inverse of the stiffness matrix (Note: this is an elaborate process to conduct analytically, which is why it lends itself to exploit the computational performance for this purpose). Now, the more elements you use to represent the beam, the more nodal displacements will be calculated along its length and the better you will be able to determine the deflection curve.</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US" b="0" dirty="0">
              <a:solidFill>
                <a:schemeClr val="accent1"/>
              </a:solidFill>
            </a:endParaRPr>
          </a:p>
          <a:p>
            <a:pPr marL="171450" indent="-171450" algn="just">
              <a:buFont typeface="Arial" panose="020B0604020202020204" pitchFamily="34" charset="0"/>
              <a:buChar char="•"/>
            </a:pPr>
            <a:r>
              <a:rPr lang="en-GB" b="0" i="0" dirty="0"/>
              <a:t>The </a:t>
            </a:r>
            <a:r>
              <a:rPr lang="en-GB" b="0" i="0" u="sng" dirty="0"/>
              <a:t>next slide</a:t>
            </a:r>
            <a:r>
              <a:rPr lang="en-GB" b="0" i="0" dirty="0"/>
              <a:t> summarizes what are the steps for a structural analysis.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903674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lnSpc>
                <a:spcPct val="150000"/>
              </a:lnSpc>
            </a:pPr>
            <a:r>
              <a:rPr lang="en-US" b="1" i="1" dirty="0"/>
              <a:t>Structural Analysis – FEA Workflow</a:t>
            </a:r>
          </a:p>
          <a:p>
            <a:pPr algn="ctr">
              <a:lnSpc>
                <a:spcPct val="150000"/>
              </a:lnSpc>
            </a:pPr>
            <a:endParaRPr lang="en-GB" b="1" i="1" dirty="0"/>
          </a:p>
          <a:p>
            <a:pPr marL="0" marR="0" lvl="0" indent="0" algn="l" defTabSz="914400" rtl="0" eaLnBrk="1" fontAlgn="auto" latinLnBrk="0" hangingPunct="1">
              <a:lnSpc>
                <a:spcPct val="150000"/>
              </a:lnSpc>
              <a:spcBef>
                <a:spcPts val="0"/>
              </a:spcBef>
              <a:spcAft>
                <a:spcPts val="0"/>
              </a:spcAft>
              <a:buClrTx/>
              <a:buSzTx/>
              <a:buFontTx/>
              <a:buNone/>
              <a:tabLst/>
              <a:defRPr/>
            </a:pPr>
            <a:r>
              <a:rPr lang="en-GB" b="0" dirty="0">
                <a:solidFill>
                  <a:schemeClr val="accent1"/>
                </a:solidFill>
              </a:rPr>
              <a:t>Structural Analysis </a:t>
            </a:r>
            <a:r>
              <a:rPr lang="en-GB" b="0" dirty="0"/>
              <a:t>is carried out in order to </a:t>
            </a:r>
            <a:r>
              <a:rPr lang="en-GB" b="0" dirty="0">
                <a:solidFill>
                  <a:schemeClr val="accent1"/>
                </a:solidFill>
              </a:rPr>
              <a:t>understand the behaviour </a:t>
            </a:r>
            <a:r>
              <a:rPr lang="en-GB" b="0" dirty="0"/>
              <a:t>of structures </a:t>
            </a:r>
            <a:r>
              <a:rPr lang="en-GB" b="0" dirty="0">
                <a:solidFill>
                  <a:schemeClr val="accent1"/>
                </a:solidFill>
              </a:rPr>
              <a:t>when forces</a:t>
            </a:r>
            <a:r>
              <a:rPr lang="en-GB" b="0" dirty="0"/>
              <a:t> are exerted on them.</a:t>
            </a:r>
          </a:p>
          <a:p>
            <a:pPr>
              <a:lnSpc>
                <a:spcPct val="150000"/>
              </a:lnSpc>
            </a:pPr>
            <a:endParaRPr lang="en-GB" b="0" dirty="0"/>
          </a:p>
          <a:p>
            <a:pPr>
              <a:lnSpc>
                <a:spcPct val="150000"/>
              </a:lnSpc>
            </a:pPr>
            <a:r>
              <a:rPr lang="en-GB" b="0" dirty="0"/>
              <a:t>This </a:t>
            </a:r>
            <a:r>
              <a:rPr lang="en-GB" b="1" dirty="0"/>
              <a:t>structural analysis methodology </a:t>
            </a:r>
            <a:r>
              <a:rPr lang="en-GB" b="0" dirty="0"/>
              <a:t>can be summarised through the following steps:</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800" b="1" i="1" dirty="0"/>
              <a:t>*Click*</a:t>
            </a:r>
            <a:endParaRPr lang="en-GB" sz="200" b="1" i="1" dirty="0"/>
          </a:p>
          <a:p>
            <a:pPr marL="285750" indent="-285750">
              <a:lnSpc>
                <a:spcPct val="150000"/>
              </a:lnSpc>
              <a:buFont typeface="Arial" panose="020B0604020202020204" pitchFamily="34" charset="0"/>
              <a:buChar char="•"/>
            </a:pPr>
            <a:r>
              <a:rPr lang="en-US" b="0" dirty="0"/>
              <a:t>The process starts off with designing the </a:t>
            </a:r>
            <a:r>
              <a:rPr lang="en-US" b="1" dirty="0"/>
              <a:t>geometry</a:t>
            </a:r>
            <a:r>
              <a:rPr lang="en-US" b="0" dirty="0"/>
              <a:t> and defining the material of our structure. </a:t>
            </a:r>
            <a:r>
              <a:rPr lang="en-US" b="1" i="1" dirty="0"/>
              <a:t>*Click*</a:t>
            </a:r>
          </a:p>
          <a:p>
            <a:pPr marL="285750" indent="-285750">
              <a:lnSpc>
                <a:spcPct val="150000"/>
              </a:lnSpc>
              <a:buFont typeface="Arial" panose="020B0604020202020204" pitchFamily="34" charset="0"/>
              <a:buChar char="•"/>
            </a:pPr>
            <a:endParaRPr lang="en-US" b="1" i="1" dirty="0"/>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1" dirty="0"/>
              <a:t>Pre-processing</a:t>
            </a:r>
            <a:r>
              <a:rPr lang="en-US" b="0" dirty="0"/>
              <a:t> involves defining the boundary conditions. These include loading conditions (like force, torsion, etc.) and supports (like fixed, hinged, etc.), and connecting mechanisms. </a:t>
            </a:r>
            <a:r>
              <a:rPr lang="en-US" b="1" i="1" dirty="0"/>
              <a:t>*Click*</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b="0" dirty="0"/>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t>Once the geometry and loading conditions have been setup the appropriate </a:t>
            </a:r>
            <a:r>
              <a:rPr lang="en-US" b="1" dirty="0"/>
              <a:t>method</a:t>
            </a:r>
            <a:r>
              <a:rPr lang="en-US" b="0" dirty="0"/>
              <a:t> to solve the problem needs to be decided. This can be </a:t>
            </a:r>
            <a:r>
              <a:rPr lang="en-US" b="1" dirty="0"/>
              <a:t>analytical </a:t>
            </a:r>
            <a:r>
              <a:rPr lang="en-US" b="0" dirty="0"/>
              <a:t>also known as hand-calculation, which means the exact solution is found for the problem or </a:t>
            </a:r>
            <a:r>
              <a:rPr lang="en-US" b="1" dirty="0"/>
              <a:t>numerical</a:t>
            </a:r>
            <a:r>
              <a:rPr lang="en-US" b="0" dirty="0"/>
              <a:t>, such as the </a:t>
            </a:r>
            <a:r>
              <a:rPr lang="en-US" b="1" dirty="0"/>
              <a:t>Finite Element Method </a:t>
            </a:r>
            <a:r>
              <a:rPr lang="en-US" b="0" dirty="0"/>
              <a:t>which are approximate solution computed by computers. The selection of the method depends on the model complexity and the available resources. </a:t>
            </a:r>
            <a:r>
              <a:rPr lang="en-US" b="1" i="1" dirty="0"/>
              <a:t>*Click*</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b="0" dirty="0"/>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b="0" dirty="0"/>
              <a:t>Once the problem has been solved, we move on to </a:t>
            </a:r>
            <a:r>
              <a:rPr lang="en-US" b="1" dirty="0"/>
              <a:t>postprocessing</a:t>
            </a:r>
            <a:r>
              <a:rPr lang="en-US" b="0" dirty="0"/>
              <a:t>. Here the required outputs like displacement, stress and strain can be gathered and evaluated. </a:t>
            </a:r>
            <a:r>
              <a:rPr lang="en-US" b="1" i="1" dirty="0"/>
              <a:t>*Click*</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US" b="0" dirty="0"/>
          </a:p>
          <a:p>
            <a:pPr marL="285750" indent="-285750">
              <a:lnSpc>
                <a:spcPct val="150000"/>
              </a:lnSpc>
              <a:buFont typeface="Arial" panose="020B0604020202020204" pitchFamily="34" charset="0"/>
              <a:buChar char="•"/>
            </a:pPr>
            <a:r>
              <a:rPr lang="en-US" b="0" dirty="0"/>
              <a:t>The last but important step, which is too often forgotten, is to </a:t>
            </a:r>
            <a:r>
              <a:rPr lang="en-US" b="1" dirty="0"/>
              <a:t>validate</a:t>
            </a:r>
            <a:r>
              <a:rPr lang="en-US" b="0" dirty="0"/>
              <a:t> the resulting outputs and check if they make sense. For example, are the magnitude of the results in the expected range or are they too large or too small, does the analytical solution and numerical solution match? Is the quality of the results predicted from the mesh for the stress/strain gradients observed?</a:t>
            </a:r>
          </a:p>
          <a:p>
            <a:pPr marL="0" indent="0">
              <a:lnSpc>
                <a:spcPct val="150000"/>
              </a:lnSpc>
              <a:buFont typeface="Arial" panose="020B0604020202020204" pitchFamily="34" charset="0"/>
              <a:buNone/>
            </a:pPr>
            <a:endParaRPr lang="en-US" b="0" dirty="0"/>
          </a:p>
          <a:p>
            <a:pPr marL="0" indent="0">
              <a:lnSpc>
                <a:spcPct val="150000"/>
              </a:lnSpc>
              <a:buFont typeface="Arial" panose="020B0604020202020204" pitchFamily="34" charset="0"/>
              <a:buNone/>
            </a:pPr>
            <a:r>
              <a:rPr lang="en-US" b="0" dirty="0"/>
              <a:t>As the wheel schema suggests, this process can be iterative and can take several cycles of repetition before the required end results are met. This can be very different and depend on design requirements, cost constraints, weight limitation, etc.</a:t>
            </a:r>
            <a:endParaRPr lang="en-GB" b="0" dirty="0"/>
          </a:p>
          <a:p>
            <a:endParaRPr lang="en-US" dirty="0"/>
          </a:p>
          <a:p>
            <a:r>
              <a:rPr lang="en-US" dirty="0"/>
              <a:t>In the </a:t>
            </a:r>
            <a:r>
              <a:rPr lang="en-US" u="sng" dirty="0"/>
              <a:t>next slide</a:t>
            </a:r>
            <a:r>
              <a:rPr lang="en-US" dirty="0"/>
              <a:t>, the underlying assumptions and equations of FEA will be discussed.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FDDAD7-A41A-4414-8211-C5E2AC7F93EC}" type="slidenum">
              <a:rPr kumimoji="0" 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69932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pic>
        <p:nvPicPr>
          <p:cNvPr id="5" name="Picture 4">
            <a:extLst>
              <a:ext uri="{FF2B5EF4-FFF2-40B4-BE49-F238E27FC236}">
                <a16:creationId xmlns:a16="http://schemas.microsoft.com/office/drawing/2014/main" id="{1E22E1F6-A7B4-A89B-ACC7-E06E046E24B5}"/>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854199148"/>
      </p:ext>
    </p:extLst>
  </p:cSld>
  <p:clrMapOvr>
    <a:masterClrMapping/>
  </p:clrMapOvr>
  <p:extLst>
    <p:ext uri="{DCECCB84-F9BA-43D5-87BE-67443E8EF086}">
      <p15:sldGuideLst xmlns:p15="http://schemas.microsoft.com/office/powerpoint/2012/main">
        <p15:guide id="3" orient="horz" pos="1584">
          <p15:clr>
            <a:srgbClr val="FBAE40"/>
          </p15:clr>
        </p15:guide>
        <p15:guide id="4" orient="horz" pos="261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dirty="0"/>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021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78348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321836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p:nvSpPr>
        <p:spPr>
          <a:xfrm>
            <a:off x="533400" y="609600"/>
            <a:ext cx="10972800" cy="3322320"/>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2024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topics focused on structures and structural simulations. </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524859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82713732"/>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134367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630549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86D3BBEA-FEC3-CB45-B0C0-91AC9CD795AE}"/>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370743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8867860"/>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dirty="0"/>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85338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dirty="0"/>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36311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dirty="0"/>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23172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7C66E622-A13F-4675-A281-8D8CC6175629}"/>
              </a:ext>
            </a:extLst>
          </p:cNvPr>
          <p:cNvSpPr txBox="1"/>
          <p:nvPr/>
        </p:nvSpPr>
        <p:spPr>
          <a:xfrm>
            <a:off x="7835900" y="6513565"/>
            <a:ext cx="1371600" cy="276999"/>
          </a:xfrm>
          <a:prstGeom prst="rect">
            <a:avLst/>
          </a:prstGeom>
          <a:noFill/>
        </p:spPr>
        <p:txBody>
          <a:bodyPr wrap="square" rtlCol="0">
            <a:spAutoFit/>
          </a:bodyPr>
          <a:lstStyle/>
          <a:p>
            <a:r>
              <a:rPr lang="en-US" sz="1200" dirty="0">
                <a:solidFill>
                  <a:schemeClr val="tx2"/>
                </a:solidFill>
              </a:rPr>
              <a:t>©2024 ANSYS, Inc.</a:t>
            </a:r>
          </a:p>
        </p:txBody>
      </p:sp>
      <p:sp>
        <p:nvSpPr>
          <p:cNvPr id="7" name="Rectangle 6">
            <a:extLst>
              <a:ext uri="{FF2B5EF4-FFF2-40B4-BE49-F238E27FC236}">
                <a16:creationId xmlns:a16="http://schemas.microsoft.com/office/drawing/2014/main" id="{01153244-E925-2B81-5144-D35B47598475}"/>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13">
            <a:extLst>
              <a:ext uri="{FF2B5EF4-FFF2-40B4-BE49-F238E27FC236}">
                <a16:creationId xmlns:a16="http://schemas.microsoft.com/office/drawing/2014/main" id="{72D55DB1-DDF5-8A9F-A5C6-68DEF63B7DA3}"/>
              </a:ext>
              <a:ext uri="{C183D7F6-B498-43B3-948B-1728B52AA6E4}">
                <adec:decorative xmlns:adec="http://schemas.microsoft.com/office/drawing/2017/decorative" val="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3137368660"/>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www.km.rwth-aachen.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hyperlink" Target="https://courses.ansys.com/index.php/courses/intro-to-material-elasticity/?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64.png"/><Relationship Id="rId7" Type="http://schemas.openxmlformats.org/officeDocument/2006/relationships/hyperlink" Target="https://www.ansys.com/academic/educators/education-resources/lecture-stresses-strains-discovery"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www.ansys.com/academic/educators/education-resources/lecture-stresses-strains-discovery?utm_campaign=academic&amp;utm_medium=referral&amp;utm_source=education-resource&amp;utm_content=partner_cross-bu_educator-resource-link_case-study_download_na_en_global&amp;campaignID=7013g000000gv7hAAA" TargetMode="External"/></Relationships>
</file>

<file path=ppt/slides/_rels/slide11.xml.rels><?xml version="1.0" encoding="UTF-8" standalone="yes"?>
<Relationships xmlns="http://schemas.openxmlformats.org/package/2006/relationships"><Relationship Id="rId7" Type="http://schemas.openxmlformats.org/officeDocument/2006/relationships/image" Target="../media/image9.sv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innovationspace.ansys.com/product/structural-nonlinearity/" TargetMode="External"/><Relationship Id="rId4" Type="http://schemas.openxmlformats.org/officeDocument/2006/relationships/image" Target="../media/image65.png"/></Relationships>
</file>

<file path=ppt/slides/_rels/slide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52.png"/><Relationship Id="rId7" Type="http://schemas.openxmlformats.org/officeDocument/2006/relationships/hyperlink" Target="https://www.ansys.com/blog/fundamentals-of-fea-meshing-for-structural-analysi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3.png"/><Relationship Id="rId4" Type="http://schemas.openxmlformats.org/officeDocument/2006/relationships/image" Target="../media/image53.svg"/><Relationship Id="rId9" Type="http://schemas.openxmlformats.org/officeDocument/2006/relationships/image" Target="../media/image9.svg"/></Relationships>
</file>

<file path=ppt/slides/_rels/slide1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7.svg"/></Relationships>
</file>

<file path=ppt/slides/_rels/slide1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5.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svg"/></Relationships>
</file>

<file path=ppt/slides/_rels/slide1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52.png"/><Relationship Id="rId7" Type="http://schemas.openxmlformats.org/officeDocument/2006/relationships/image" Target="../media/image8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53.svg"/><Relationship Id="rId9" Type="http://schemas.openxmlformats.org/officeDocument/2006/relationships/image" Target="../media/image83.png"/></Relationships>
</file>

<file path=ppt/slides/_rels/slide17.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90.png"/><Relationship Id="rId11" Type="http://schemas.openxmlformats.org/officeDocument/2006/relationships/image" Target="../media/image95.png"/><Relationship Id="rId5" Type="http://schemas.openxmlformats.org/officeDocument/2006/relationships/image" Target="../media/image84.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png"/><Relationship Id="rId7"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hyperlink" Target="https://innovationspace.ansys.com/product/numerically-accurate-results/" TargetMode="External"/><Relationship Id="rId4" Type="http://schemas.openxmlformats.org/officeDocument/2006/relationships/image" Target="../media/image9.svg"/><Relationship Id="rId9" Type="http://schemas.openxmlformats.org/officeDocument/2006/relationships/image" Target="../media/image96.png"/></Relationships>
</file>

<file path=ppt/slides/_rels/slide2.xml.rels><?xml version="1.0" encoding="UTF-8" standalone="yes"?>
<Relationships xmlns="http://schemas.openxmlformats.org/package/2006/relationships"><Relationship Id="rId8" Type="http://schemas.openxmlformats.org/officeDocument/2006/relationships/hyperlink" Target="https://courses.ansys.com/" TargetMode="External"/><Relationship Id="rId13" Type="http://schemas.openxmlformats.org/officeDocument/2006/relationships/hyperlink" Target="https://www.km.rwth-aachen.de/cms/KM/Forschung/~bbyagc/Digitaler-PIFEM-Marathon/" TargetMode="External"/><Relationship Id="rId3" Type="http://schemas.openxmlformats.org/officeDocument/2006/relationships/image" Target="../media/image4.png"/><Relationship Id="rId7" Type="http://schemas.openxmlformats.org/officeDocument/2006/relationships/hyperlink" Target="https://www.ansys.com/academic" TargetMode="External"/><Relationship Id="rId12" Type="http://schemas.openxmlformats.org/officeDocument/2006/relationships/hyperlink" Target="https://www.km.rwth-aachen.de/cms/~mpga/km/?lidx=1"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9.svg"/><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hyperlink" Target="https://www.ansys.com/academic/educators/education-resources#t=EducationResourcesTab&amp;sort=relevancy&amp;layout=card"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98.svg"/><Relationship Id="rId13" Type="http://schemas.openxmlformats.org/officeDocument/2006/relationships/image" Target="../media/image104.png"/><Relationship Id="rId3" Type="http://schemas.openxmlformats.org/officeDocument/2006/relationships/image" Target="../media/image100.png"/><Relationship Id="rId7" Type="http://schemas.openxmlformats.org/officeDocument/2006/relationships/image" Target="../media/image97.png"/><Relationship Id="rId12" Type="http://schemas.openxmlformats.org/officeDocument/2006/relationships/image" Target="../media/image99.png"/><Relationship Id="rId17" Type="http://schemas.openxmlformats.org/officeDocument/2006/relationships/image" Target="../media/image108.png"/><Relationship Id="rId2" Type="http://schemas.openxmlformats.org/officeDocument/2006/relationships/notesSlide" Target="../notesSlides/notesSlide20.xml"/><Relationship Id="rId16" Type="http://schemas.openxmlformats.org/officeDocument/2006/relationships/image" Target="../media/image107.png"/><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9.svg"/><Relationship Id="rId5" Type="http://schemas.openxmlformats.org/officeDocument/2006/relationships/image" Target="../media/image102.png"/><Relationship Id="rId15" Type="http://schemas.openxmlformats.org/officeDocument/2006/relationships/image" Target="../media/image106.png"/><Relationship Id="rId10" Type="http://schemas.openxmlformats.org/officeDocument/2006/relationships/image" Target="../media/image8.png"/><Relationship Id="rId4" Type="http://schemas.openxmlformats.org/officeDocument/2006/relationships/image" Target="../media/image101.png"/><Relationship Id="rId9" Type="http://schemas.openxmlformats.org/officeDocument/2006/relationships/hyperlink" Target="https://innovationspace.ansys.com/product/topics-for-structural-simulation-in-ansys-mechanical/" TargetMode="External"/><Relationship Id="rId14" Type="http://schemas.openxmlformats.org/officeDocument/2006/relationships/image" Target="../media/image105.png"/></Relationships>
</file>

<file path=ppt/slides/_rels/slide21.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4.png"/><Relationship Id="rId7" Type="http://schemas.openxmlformats.org/officeDocument/2006/relationships/image" Target="../media/image11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5.svg"/></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3.png"/><Relationship Id="rId7" Type="http://schemas.openxmlformats.org/officeDocument/2006/relationships/image" Target="../media/image11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15.png"/><Relationship Id="rId11" Type="http://schemas.openxmlformats.org/officeDocument/2006/relationships/image" Target="../media/image110.svg"/><Relationship Id="rId5" Type="http://schemas.openxmlformats.org/officeDocument/2006/relationships/image" Target="../media/image84.png"/><Relationship Id="rId10" Type="http://schemas.openxmlformats.org/officeDocument/2006/relationships/image" Target="../media/image109.png"/><Relationship Id="rId4" Type="http://schemas.openxmlformats.org/officeDocument/2006/relationships/image" Target="../media/image114.png"/><Relationship Id="rId9" Type="http://schemas.openxmlformats.org/officeDocument/2006/relationships/image" Target="../media/image5.sv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20.png"/><Relationship Id="rId11" Type="http://schemas.openxmlformats.org/officeDocument/2006/relationships/image" Target="../media/image110.svg"/><Relationship Id="rId5" Type="http://schemas.openxmlformats.org/officeDocument/2006/relationships/image" Target="../media/image119.png"/><Relationship Id="rId10" Type="http://schemas.openxmlformats.org/officeDocument/2006/relationships/image" Target="../media/image109.png"/><Relationship Id="rId4" Type="http://schemas.openxmlformats.org/officeDocument/2006/relationships/image" Target="../media/image118.png"/><Relationship Id="rId9" Type="http://schemas.openxmlformats.org/officeDocument/2006/relationships/image" Target="../media/image5.svg"/></Relationships>
</file>

<file path=ppt/slides/_rels/slide2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22.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25.png"/><Relationship Id="rId5" Type="http://schemas.openxmlformats.org/officeDocument/2006/relationships/image" Target="../media/image124.png"/><Relationship Id="rId10" Type="http://schemas.openxmlformats.org/officeDocument/2006/relationships/image" Target="../media/image110.svg"/><Relationship Id="rId4" Type="http://schemas.openxmlformats.org/officeDocument/2006/relationships/image" Target="../media/image123.png"/><Relationship Id="rId9" Type="http://schemas.openxmlformats.org/officeDocument/2006/relationships/image" Target="../media/image109.png"/></Relationships>
</file>

<file path=ppt/slides/_rels/slide25.xml.rels><?xml version="1.0" encoding="UTF-8" standalone="yes"?>
<Relationships xmlns="http://schemas.openxmlformats.org/package/2006/relationships"><Relationship Id="rId8" Type="http://schemas.openxmlformats.org/officeDocument/2006/relationships/image" Target="../media/image131.png"/><Relationship Id="rId13" Type="http://schemas.openxmlformats.org/officeDocument/2006/relationships/image" Target="../media/image109.png"/><Relationship Id="rId3" Type="http://schemas.openxmlformats.org/officeDocument/2006/relationships/image" Target="../media/image126.png"/><Relationship Id="rId7" Type="http://schemas.openxmlformats.org/officeDocument/2006/relationships/image" Target="../media/image130.png"/><Relationship Id="rId12" Type="http://schemas.openxmlformats.org/officeDocument/2006/relationships/image" Target="../media/image5.sv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29.png"/><Relationship Id="rId11" Type="http://schemas.openxmlformats.org/officeDocument/2006/relationships/image" Target="../media/image4.png"/><Relationship Id="rId5" Type="http://schemas.openxmlformats.org/officeDocument/2006/relationships/image" Target="../media/image128.pn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 Id="rId14" Type="http://schemas.openxmlformats.org/officeDocument/2006/relationships/image" Target="../media/image110.svg"/></Relationships>
</file>

<file path=ppt/slides/_rels/slide26.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image" Target="../media/image134.png"/><Relationship Id="rId7" Type="http://schemas.openxmlformats.org/officeDocument/2006/relationships/image" Target="../media/image138.png"/><Relationship Id="rId12" Type="http://schemas.openxmlformats.org/officeDocument/2006/relationships/image" Target="../media/image110.sv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37.png"/><Relationship Id="rId11" Type="http://schemas.openxmlformats.org/officeDocument/2006/relationships/image" Target="../media/image109.png"/><Relationship Id="rId5" Type="http://schemas.openxmlformats.org/officeDocument/2006/relationships/image" Target="../media/image136.png"/><Relationship Id="rId10" Type="http://schemas.openxmlformats.org/officeDocument/2006/relationships/image" Target="../media/image5.svg"/><Relationship Id="rId4" Type="http://schemas.openxmlformats.org/officeDocument/2006/relationships/image" Target="../media/image135.png"/><Relationship Id="rId9"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110.svg"/><Relationship Id="rId3" Type="http://schemas.openxmlformats.org/officeDocument/2006/relationships/image" Target="../media/image140.png"/><Relationship Id="rId7" Type="http://schemas.openxmlformats.org/officeDocument/2006/relationships/image" Target="../media/image10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41.png"/></Relationships>
</file>

<file path=ppt/slides/_rels/slide28.xml.rels><?xml version="1.0" encoding="UTF-8" standalone="yes"?>
<Relationships xmlns="http://schemas.openxmlformats.org/package/2006/relationships"><Relationship Id="rId8" Type="http://schemas.openxmlformats.org/officeDocument/2006/relationships/image" Target="../media/image146.png"/><Relationship Id="rId13" Type="http://schemas.microsoft.com/office/2007/relationships/hdphoto" Target="../media/hdphoto6.wdp"/><Relationship Id="rId3" Type="http://schemas.openxmlformats.org/officeDocument/2006/relationships/image" Target="../media/image142.png"/><Relationship Id="rId7" Type="http://schemas.openxmlformats.org/officeDocument/2006/relationships/image" Target="../media/image145.png"/><Relationship Id="rId12" Type="http://schemas.openxmlformats.org/officeDocument/2006/relationships/image" Target="../media/image148.png"/><Relationship Id="rId2" Type="http://schemas.openxmlformats.org/officeDocument/2006/relationships/notesSlide" Target="../notesSlides/notesSlide28.xml"/><Relationship Id="rId16" Type="http://schemas.openxmlformats.org/officeDocument/2006/relationships/hyperlink" Target="https://www.ansys.com/academic/educators/education-resources/lecture-fea-1d" TargetMode="External"/><Relationship Id="rId1" Type="http://schemas.openxmlformats.org/officeDocument/2006/relationships/slideLayout" Target="../slideLayouts/slideLayout2.xml"/><Relationship Id="rId6" Type="http://schemas.openxmlformats.org/officeDocument/2006/relationships/image" Target="../media/image3.png"/><Relationship Id="rId11" Type="http://schemas.openxmlformats.org/officeDocument/2006/relationships/image" Target="../media/image47.png"/><Relationship Id="rId5" Type="http://schemas.openxmlformats.org/officeDocument/2006/relationships/image" Target="../media/image144.png"/><Relationship Id="rId15" Type="http://schemas.openxmlformats.org/officeDocument/2006/relationships/image" Target="../media/image150.svg"/><Relationship Id="rId10" Type="http://schemas.openxmlformats.org/officeDocument/2006/relationships/image" Target="../media/image147.png"/><Relationship Id="rId4" Type="http://schemas.openxmlformats.org/officeDocument/2006/relationships/image" Target="../media/image143.png"/><Relationship Id="rId9" Type="http://schemas.microsoft.com/office/2007/relationships/hdphoto" Target="../media/hdphoto5.wdp"/><Relationship Id="rId14" Type="http://schemas.openxmlformats.org/officeDocument/2006/relationships/image" Target="../media/image14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4.svg"/><Relationship Id="rId5" Type="http://schemas.openxmlformats.org/officeDocument/2006/relationships/image" Target="../media/image153.png"/><Relationship Id="rId4" Type="http://schemas.openxmlformats.org/officeDocument/2006/relationships/image" Target="../media/image152.sv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55.png"/><Relationship Id="rId7" Type="http://schemas.openxmlformats.org/officeDocument/2006/relationships/image" Target="../media/image173.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72.png"/><Relationship Id="rId5" Type="http://schemas.openxmlformats.org/officeDocument/2006/relationships/image" Target="../media/image1710.png"/><Relationship Id="rId4" Type="http://schemas.openxmlformats.org/officeDocument/2006/relationships/image" Target="../media/image1700.png"/><Relationship Id="rId9" Type="http://schemas.openxmlformats.org/officeDocument/2006/relationships/image" Target="../media/image175.png"/></Relationships>
</file>

<file path=ppt/slides/_rels/slide3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hyperlink" Target="https://innovationspace.ansys.com/product/planar-approximations-of-a-2d-beam/"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5.svg"/><Relationship Id="rId9" Type="http://schemas.openxmlformats.org/officeDocument/2006/relationships/image" Target="../media/image9.svg"/></Relationships>
</file>

<file path=ppt/slides/_rels/slide34.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image" Target="../media/image156.png"/><Relationship Id="rId7" Type="http://schemas.openxmlformats.org/officeDocument/2006/relationships/image" Target="../media/image160.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159.png"/><Relationship Id="rId5" Type="http://schemas.openxmlformats.org/officeDocument/2006/relationships/image" Target="../media/image158.png"/><Relationship Id="rId4" Type="http://schemas.openxmlformats.org/officeDocument/2006/relationships/image" Target="../media/image157.png"/><Relationship Id="rId9" Type="http://schemas.openxmlformats.org/officeDocument/2006/relationships/image" Target="../media/image162.png"/></Relationships>
</file>

<file path=ppt/slides/_rels/slide35.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166.png"/><Relationship Id="rId5" Type="http://schemas.openxmlformats.org/officeDocument/2006/relationships/image" Target="../media/image165.png"/><Relationship Id="rId10" Type="http://schemas.openxmlformats.org/officeDocument/2006/relationships/image" Target="../media/image170.png"/><Relationship Id="rId4" Type="http://schemas.openxmlformats.org/officeDocument/2006/relationships/image" Target="../media/image164.png"/><Relationship Id="rId9" Type="http://schemas.openxmlformats.org/officeDocument/2006/relationships/image" Target="../media/image169.png"/></Relationships>
</file>

<file path=ppt/slides/_rels/slide36.xml.rels><?xml version="1.0" encoding="UTF-8" standalone="yes"?>
<Relationships xmlns="http://schemas.openxmlformats.org/package/2006/relationships"><Relationship Id="rId8" Type="http://schemas.openxmlformats.org/officeDocument/2006/relationships/image" Target="../media/image179.png"/><Relationship Id="rId3" Type="http://schemas.microsoft.com/office/2018/10/relationships/comments" Target="../comments/modernComment_7FD81430_C872C20A.xml"/><Relationship Id="rId7" Type="http://schemas.openxmlformats.org/officeDocument/2006/relationships/image" Target="../media/image178.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177.png"/><Relationship Id="rId5" Type="http://schemas.openxmlformats.org/officeDocument/2006/relationships/image" Target="../media/image176.png"/><Relationship Id="rId4" Type="http://schemas.openxmlformats.org/officeDocument/2006/relationships/image" Target="../media/image171.png"/></Relationships>
</file>

<file path=ppt/slides/_rels/slide37.xml.rels><?xml version="1.0" encoding="UTF-8" standalone="yes"?>
<Relationships xmlns="http://schemas.openxmlformats.org/package/2006/relationships"><Relationship Id="rId8" Type="http://schemas.openxmlformats.org/officeDocument/2006/relationships/image" Target="../media/image185.png"/><Relationship Id="rId3" Type="http://schemas.openxmlformats.org/officeDocument/2006/relationships/image" Target="../media/image180.png"/><Relationship Id="rId7" Type="http://schemas.openxmlformats.org/officeDocument/2006/relationships/image" Target="../media/image184.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183.png"/><Relationship Id="rId11" Type="http://schemas.openxmlformats.org/officeDocument/2006/relationships/image" Target="../media/image9.svg"/><Relationship Id="rId5" Type="http://schemas.openxmlformats.org/officeDocument/2006/relationships/image" Target="../media/image182.png"/><Relationship Id="rId10" Type="http://schemas.openxmlformats.org/officeDocument/2006/relationships/image" Target="../media/image8.png"/><Relationship Id="rId4" Type="http://schemas.openxmlformats.org/officeDocument/2006/relationships/image" Target="../media/image181.png"/><Relationship Id="rId9" Type="http://schemas.openxmlformats.org/officeDocument/2006/relationships/hyperlink" Target="https://ansyshelp.ansys.com/public/account/secured?returnurl=/Views/Secured/corp/v242/en/wb_sim/ds_linearized_stresses.html" TargetMode="External"/></Relationships>
</file>

<file path=ppt/slides/_rels/slide38.xml.rels><?xml version="1.0" encoding="UTF-8" standalone="yes"?>
<Relationships xmlns="http://schemas.openxmlformats.org/package/2006/relationships"><Relationship Id="rId8" Type="http://schemas.openxmlformats.org/officeDocument/2006/relationships/image" Target="../media/image110.svg"/><Relationship Id="rId13" Type="http://schemas.openxmlformats.org/officeDocument/2006/relationships/image" Target="../media/image186.png"/><Relationship Id="rId3" Type="http://schemas.openxmlformats.org/officeDocument/2006/relationships/slideLayout" Target="../slideLayouts/slideLayout4.xml"/><Relationship Id="rId7" Type="http://schemas.openxmlformats.org/officeDocument/2006/relationships/image" Target="../media/image109.png"/><Relationship Id="rId12" Type="http://schemas.openxmlformats.org/officeDocument/2006/relationships/hyperlink" Target="https://innovationspace.ansys.com/product/stresses-in-pressure-vessels/"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svg"/><Relationship Id="rId11" Type="http://schemas.openxmlformats.org/officeDocument/2006/relationships/image" Target="../media/image9.sv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notesSlide" Target="../notesSlides/notesSlide38.xml"/><Relationship Id="rId9" Type="http://schemas.openxmlformats.org/officeDocument/2006/relationships/hyperlink" Target="https://www.ansys.com/academic/educators/education-resources/static-structural-analysis-using-fea-of-pressure-vessel-with-ansys-mechanical" TargetMode="External"/><Relationship Id="rId14" Type="http://schemas.openxmlformats.org/officeDocument/2006/relationships/image" Target="../media/image187.png"/></Relationships>
</file>

<file path=ppt/slides/_rels/slide39.xml.rels><?xml version="1.0" encoding="UTF-8" standalone="yes"?>
<Relationships xmlns="http://schemas.openxmlformats.org/package/2006/relationships"><Relationship Id="rId8" Type="http://schemas.openxmlformats.org/officeDocument/2006/relationships/image" Target="../media/image188.png"/><Relationship Id="rId13" Type="http://schemas.openxmlformats.org/officeDocument/2006/relationships/image" Target="../media/image193.png"/><Relationship Id="rId3" Type="http://schemas.openxmlformats.org/officeDocument/2006/relationships/image" Target="../media/image4.png"/><Relationship Id="rId7" Type="http://schemas.openxmlformats.org/officeDocument/2006/relationships/image" Target="../media/image156.png"/><Relationship Id="rId12" Type="http://schemas.openxmlformats.org/officeDocument/2006/relationships/image" Target="../media/image192.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110.svg"/><Relationship Id="rId11" Type="http://schemas.openxmlformats.org/officeDocument/2006/relationships/image" Target="../media/image191.png"/><Relationship Id="rId5" Type="http://schemas.openxmlformats.org/officeDocument/2006/relationships/image" Target="../media/image109.png"/><Relationship Id="rId10" Type="http://schemas.openxmlformats.org/officeDocument/2006/relationships/image" Target="../media/image190.png"/><Relationship Id="rId4" Type="http://schemas.openxmlformats.org/officeDocument/2006/relationships/image" Target="../media/image5.svg"/><Relationship Id="rId9" Type="http://schemas.openxmlformats.org/officeDocument/2006/relationships/image" Target="../media/image189.png"/><Relationship Id="rId14" Type="http://schemas.openxmlformats.org/officeDocument/2006/relationships/image" Target="../media/image194.png"/></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40.xml.rels><?xml version="1.0" encoding="UTF-8" standalone="yes"?>
<Relationships xmlns="http://schemas.openxmlformats.org/package/2006/relationships"><Relationship Id="rId8" Type="http://schemas.openxmlformats.org/officeDocument/2006/relationships/image" Target="../media/image200.png"/><Relationship Id="rId13" Type="http://schemas.openxmlformats.org/officeDocument/2006/relationships/image" Target="../media/image5.svg"/><Relationship Id="rId3" Type="http://schemas.openxmlformats.org/officeDocument/2006/relationships/image" Target="../media/image195.png"/><Relationship Id="rId7" Type="http://schemas.openxmlformats.org/officeDocument/2006/relationships/image" Target="../media/image199.png"/><Relationship Id="rId12"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198.png"/><Relationship Id="rId11" Type="http://schemas.openxmlformats.org/officeDocument/2006/relationships/image" Target="../media/image203.png"/><Relationship Id="rId5" Type="http://schemas.openxmlformats.org/officeDocument/2006/relationships/image" Target="../media/image197.png"/><Relationship Id="rId15" Type="http://schemas.openxmlformats.org/officeDocument/2006/relationships/image" Target="../media/image110.svg"/><Relationship Id="rId10" Type="http://schemas.openxmlformats.org/officeDocument/2006/relationships/image" Target="../media/image202.png"/><Relationship Id="rId4" Type="http://schemas.openxmlformats.org/officeDocument/2006/relationships/image" Target="../media/image196.png"/><Relationship Id="rId9" Type="http://schemas.openxmlformats.org/officeDocument/2006/relationships/image" Target="../media/image201.png"/><Relationship Id="rId14" Type="http://schemas.openxmlformats.org/officeDocument/2006/relationships/image" Target="../media/image109.png"/></Relationships>
</file>

<file path=ppt/slides/_rels/slide41.xml.rels><?xml version="1.0" encoding="UTF-8" standalone="yes"?>
<Relationships xmlns="http://schemas.openxmlformats.org/package/2006/relationships"><Relationship Id="rId8" Type="http://schemas.openxmlformats.org/officeDocument/2006/relationships/image" Target="../media/image209.png"/><Relationship Id="rId13" Type="http://schemas.openxmlformats.org/officeDocument/2006/relationships/image" Target="../media/image5.svg"/><Relationship Id="rId3" Type="http://schemas.openxmlformats.org/officeDocument/2006/relationships/image" Target="../media/image204.png"/><Relationship Id="rId7" Type="http://schemas.openxmlformats.org/officeDocument/2006/relationships/image" Target="../media/image208.png"/><Relationship Id="rId12"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207.png"/><Relationship Id="rId11" Type="http://schemas.openxmlformats.org/officeDocument/2006/relationships/image" Target="../media/image212.png"/><Relationship Id="rId5" Type="http://schemas.openxmlformats.org/officeDocument/2006/relationships/image" Target="../media/image206.png"/><Relationship Id="rId15" Type="http://schemas.openxmlformats.org/officeDocument/2006/relationships/image" Target="../media/image110.svg"/><Relationship Id="rId10" Type="http://schemas.openxmlformats.org/officeDocument/2006/relationships/image" Target="../media/image211.png"/><Relationship Id="rId4" Type="http://schemas.openxmlformats.org/officeDocument/2006/relationships/image" Target="../media/image205.png"/><Relationship Id="rId9" Type="http://schemas.openxmlformats.org/officeDocument/2006/relationships/image" Target="../media/image210.png"/><Relationship Id="rId14" Type="http://schemas.openxmlformats.org/officeDocument/2006/relationships/image" Target="../media/image109.png"/></Relationships>
</file>

<file path=ppt/slides/_rels/slide42.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235.png"/><Relationship Id="rId13" Type="http://schemas.openxmlformats.org/officeDocument/2006/relationships/image" Target="../media/image240.png"/><Relationship Id="rId18" Type="http://schemas.openxmlformats.org/officeDocument/2006/relationships/hyperlink" Target="https://innovationspace.ansys.com/product/intro-to-material-elasticity/" TargetMode="External"/><Relationship Id="rId3" Type="http://schemas.openxmlformats.org/officeDocument/2006/relationships/image" Target="../media/image230.png"/><Relationship Id="rId21" Type="http://schemas.openxmlformats.org/officeDocument/2006/relationships/image" Target="../media/image245.png"/><Relationship Id="rId7" Type="http://schemas.openxmlformats.org/officeDocument/2006/relationships/image" Target="../media/image234.png"/><Relationship Id="rId12" Type="http://schemas.openxmlformats.org/officeDocument/2006/relationships/image" Target="../media/image239.png"/><Relationship Id="rId17" Type="http://schemas.openxmlformats.org/officeDocument/2006/relationships/image" Target="../media/image244.png"/><Relationship Id="rId2" Type="http://schemas.openxmlformats.org/officeDocument/2006/relationships/notesSlide" Target="../notesSlides/notesSlide43.xml"/><Relationship Id="rId16" Type="http://schemas.openxmlformats.org/officeDocument/2006/relationships/image" Target="../media/image243.png"/><Relationship Id="rId20" Type="http://schemas.openxmlformats.org/officeDocument/2006/relationships/image" Target="../media/image9.svg"/><Relationship Id="rId1" Type="http://schemas.openxmlformats.org/officeDocument/2006/relationships/slideLayout" Target="../slideLayouts/slideLayout2.xml"/><Relationship Id="rId6" Type="http://schemas.openxmlformats.org/officeDocument/2006/relationships/image" Target="../media/image233.png"/><Relationship Id="rId11" Type="http://schemas.openxmlformats.org/officeDocument/2006/relationships/image" Target="../media/image238.png"/><Relationship Id="rId5" Type="http://schemas.openxmlformats.org/officeDocument/2006/relationships/image" Target="../media/image214.png"/><Relationship Id="rId15" Type="http://schemas.openxmlformats.org/officeDocument/2006/relationships/image" Target="../media/image242.png"/><Relationship Id="rId23" Type="http://schemas.openxmlformats.org/officeDocument/2006/relationships/hyperlink" Target="https://innovationspace.ansys.com/product/linear-elastic-materials/" TargetMode="External"/><Relationship Id="rId10" Type="http://schemas.openxmlformats.org/officeDocument/2006/relationships/image" Target="../media/image237.png"/><Relationship Id="rId19" Type="http://schemas.openxmlformats.org/officeDocument/2006/relationships/image" Target="../media/image8.png"/><Relationship Id="rId4" Type="http://schemas.openxmlformats.org/officeDocument/2006/relationships/image" Target="../media/image231.png"/><Relationship Id="rId9" Type="http://schemas.openxmlformats.org/officeDocument/2006/relationships/image" Target="../media/image236.png"/><Relationship Id="rId14" Type="http://schemas.openxmlformats.org/officeDocument/2006/relationships/image" Target="../media/image241.png"/><Relationship Id="rId22" Type="http://schemas.openxmlformats.org/officeDocument/2006/relationships/image" Target="../media/image246.png"/></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233.png"/><Relationship Id="rId18" Type="http://schemas.openxmlformats.org/officeDocument/2006/relationships/image" Target="../media/image238.png"/><Relationship Id="rId3" Type="http://schemas.openxmlformats.org/officeDocument/2006/relationships/image" Target="../media/image247.png"/><Relationship Id="rId21" Type="http://schemas.openxmlformats.org/officeDocument/2006/relationships/image" Target="../media/image257.png"/><Relationship Id="rId7" Type="http://schemas.openxmlformats.org/officeDocument/2006/relationships/hyperlink" Target="https://innovationspace.ansys.com/product/strain-in-deformation-analysis/" TargetMode="External"/><Relationship Id="rId12" Type="http://schemas.openxmlformats.org/officeDocument/2006/relationships/image" Target="../media/image214.png"/><Relationship Id="rId17" Type="http://schemas.openxmlformats.org/officeDocument/2006/relationships/image" Target="../media/image255.png"/><Relationship Id="rId2" Type="http://schemas.openxmlformats.org/officeDocument/2006/relationships/notesSlide" Target="../notesSlides/notesSlide44.xml"/><Relationship Id="rId16" Type="http://schemas.openxmlformats.org/officeDocument/2006/relationships/image" Target="../media/image254.png"/><Relationship Id="rId20" Type="http://schemas.openxmlformats.org/officeDocument/2006/relationships/image" Target="../media/image240.png"/><Relationship Id="rId1" Type="http://schemas.openxmlformats.org/officeDocument/2006/relationships/slideLayout" Target="../slideLayouts/slideLayout2.xml"/><Relationship Id="rId6" Type="http://schemas.openxmlformats.org/officeDocument/2006/relationships/image" Target="../media/image250.png"/><Relationship Id="rId11" Type="http://schemas.openxmlformats.org/officeDocument/2006/relationships/image" Target="../media/image252.png"/><Relationship Id="rId24" Type="http://schemas.openxmlformats.org/officeDocument/2006/relationships/image" Target="../media/image260.png"/><Relationship Id="rId5" Type="http://schemas.openxmlformats.org/officeDocument/2006/relationships/image" Target="../media/image249.png"/><Relationship Id="rId15" Type="http://schemas.openxmlformats.org/officeDocument/2006/relationships/image" Target="../media/image253.png"/><Relationship Id="rId23" Type="http://schemas.openxmlformats.org/officeDocument/2006/relationships/image" Target="../media/image259.png"/><Relationship Id="rId10" Type="http://schemas.openxmlformats.org/officeDocument/2006/relationships/image" Target="../media/image251.png"/><Relationship Id="rId19" Type="http://schemas.openxmlformats.org/officeDocument/2006/relationships/image" Target="../media/image256.png"/><Relationship Id="rId4" Type="http://schemas.openxmlformats.org/officeDocument/2006/relationships/image" Target="../media/image248.png"/><Relationship Id="rId9" Type="http://schemas.openxmlformats.org/officeDocument/2006/relationships/image" Target="../media/image9.svg"/><Relationship Id="rId14" Type="http://schemas.openxmlformats.org/officeDocument/2006/relationships/image" Target="../media/image234.png"/><Relationship Id="rId22" Type="http://schemas.openxmlformats.org/officeDocument/2006/relationships/image" Target="../media/image258.png"/></Relationships>
</file>

<file path=ppt/slides/_rels/slide45.xml.rels><?xml version="1.0" encoding="UTF-8" standalone="yes"?>
<Relationships xmlns="http://schemas.openxmlformats.org/package/2006/relationships"><Relationship Id="rId8" Type="http://schemas.openxmlformats.org/officeDocument/2006/relationships/image" Target="../media/image110.svg"/><Relationship Id="rId3" Type="http://schemas.microsoft.com/office/2017/06/relationships/model3d" Target="../media/model3d1.glb"/><Relationship Id="rId7" Type="http://schemas.openxmlformats.org/officeDocument/2006/relationships/image" Target="../media/image109.pn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15.png"/></Relationships>
</file>

<file path=ppt/slides/_rels/slide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56.png"/><Relationship Id="rId7" Type="http://schemas.openxmlformats.org/officeDocument/2006/relationships/image" Target="../media/image219.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218.png"/><Relationship Id="rId11" Type="http://schemas.openxmlformats.org/officeDocument/2006/relationships/image" Target="../media/image110.svg"/><Relationship Id="rId5" Type="http://schemas.openxmlformats.org/officeDocument/2006/relationships/image" Target="../media/image217.png"/><Relationship Id="rId10" Type="http://schemas.openxmlformats.org/officeDocument/2006/relationships/image" Target="../media/image109.png"/><Relationship Id="rId4" Type="http://schemas.openxmlformats.org/officeDocument/2006/relationships/image" Target="../media/image216.png"/><Relationship Id="rId9" Type="http://schemas.openxmlformats.org/officeDocument/2006/relationships/image" Target="../media/image5.svg"/></Relationships>
</file>

<file path=ppt/slides/_rels/slide47.xml.rels><?xml version="1.0" encoding="UTF-8" standalone="yes"?>
<Relationships xmlns="http://schemas.openxmlformats.org/package/2006/relationships"><Relationship Id="rId8" Type="http://schemas.openxmlformats.org/officeDocument/2006/relationships/image" Target="../media/image225.png"/><Relationship Id="rId13" Type="http://schemas.openxmlformats.org/officeDocument/2006/relationships/image" Target="../media/image110.svg"/><Relationship Id="rId3" Type="http://schemas.openxmlformats.org/officeDocument/2006/relationships/image" Target="../media/image220.png"/><Relationship Id="rId7" Type="http://schemas.openxmlformats.org/officeDocument/2006/relationships/image" Target="../media/image224.png"/><Relationship Id="rId12" Type="http://schemas.openxmlformats.org/officeDocument/2006/relationships/image" Target="../media/image109.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223.png"/><Relationship Id="rId11" Type="http://schemas.openxmlformats.org/officeDocument/2006/relationships/image" Target="../media/image5.svg"/><Relationship Id="rId5" Type="http://schemas.openxmlformats.org/officeDocument/2006/relationships/image" Target="../media/image222.png"/><Relationship Id="rId10" Type="http://schemas.openxmlformats.org/officeDocument/2006/relationships/image" Target="../media/image4.png"/><Relationship Id="rId4" Type="http://schemas.openxmlformats.org/officeDocument/2006/relationships/image" Target="../media/image221.png"/><Relationship Id="rId9" Type="http://schemas.openxmlformats.org/officeDocument/2006/relationships/image" Target="../media/image226.png"/></Relationships>
</file>

<file path=ppt/slides/_rels/slide48.xml.rels><?xml version="1.0" encoding="UTF-8" standalone="yes"?>
<Relationships xmlns="http://schemas.openxmlformats.org/package/2006/relationships"><Relationship Id="rId8" Type="http://schemas.openxmlformats.org/officeDocument/2006/relationships/image" Target="../media/image232.png"/><Relationship Id="rId13" Type="http://schemas.openxmlformats.org/officeDocument/2006/relationships/image" Target="../media/image109.png"/><Relationship Id="rId3" Type="http://schemas.openxmlformats.org/officeDocument/2006/relationships/slideLayout" Target="../slideLayouts/slideLayout2.xml"/><Relationship Id="rId7" Type="http://schemas.openxmlformats.org/officeDocument/2006/relationships/image" Target="../media/image229.png"/><Relationship Id="rId12" Type="http://schemas.openxmlformats.org/officeDocument/2006/relationships/image" Target="../media/image5.sv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28.png"/><Relationship Id="rId11" Type="http://schemas.openxmlformats.org/officeDocument/2006/relationships/image" Target="../media/image4.png"/><Relationship Id="rId5" Type="http://schemas.openxmlformats.org/officeDocument/2006/relationships/image" Target="../media/image227.png"/><Relationship Id="rId10" Type="http://schemas.openxmlformats.org/officeDocument/2006/relationships/image" Target="../media/image262.png"/><Relationship Id="rId4" Type="http://schemas.openxmlformats.org/officeDocument/2006/relationships/notesSlide" Target="../notesSlides/notesSlide48.xml"/><Relationship Id="rId9" Type="http://schemas.openxmlformats.org/officeDocument/2006/relationships/image" Target="../media/image261.png"/><Relationship Id="rId14" Type="http://schemas.openxmlformats.org/officeDocument/2006/relationships/image" Target="../media/image110.svg"/></Relationships>
</file>

<file path=ppt/slides/_rels/slide49.xml.rels><?xml version="1.0" encoding="UTF-8" standalone="yes"?>
<Relationships xmlns="http://schemas.openxmlformats.org/package/2006/relationships"><Relationship Id="rId8" Type="http://schemas.openxmlformats.org/officeDocument/2006/relationships/image" Target="../media/image268.png"/><Relationship Id="rId13" Type="http://schemas.openxmlformats.org/officeDocument/2006/relationships/image" Target="../media/image110.svg"/><Relationship Id="rId3" Type="http://schemas.openxmlformats.org/officeDocument/2006/relationships/image" Target="../media/image263.png"/><Relationship Id="rId7" Type="http://schemas.openxmlformats.org/officeDocument/2006/relationships/image" Target="../media/image267.png"/><Relationship Id="rId12" Type="http://schemas.openxmlformats.org/officeDocument/2006/relationships/image" Target="../media/image109.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266.png"/><Relationship Id="rId11" Type="http://schemas.openxmlformats.org/officeDocument/2006/relationships/image" Target="../media/image5.svg"/><Relationship Id="rId5" Type="http://schemas.openxmlformats.org/officeDocument/2006/relationships/image" Target="../media/image265.png"/><Relationship Id="rId10" Type="http://schemas.openxmlformats.org/officeDocument/2006/relationships/image" Target="../media/image4.png"/><Relationship Id="rId4" Type="http://schemas.openxmlformats.org/officeDocument/2006/relationships/image" Target="../media/image264.png"/><Relationship Id="rId9" Type="http://schemas.openxmlformats.org/officeDocument/2006/relationships/image" Target="../media/image269.png"/></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0.jpeg"/><Relationship Id="rId18" Type="http://schemas.openxmlformats.org/officeDocument/2006/relationships/image" Target="../media/image26.png"/><Relationship Id="rId3" Type="http://schemas.openxmlformats.org/officeDocument/2006/relationships/image" Target="../media/image11.png"/><Relationship Id="rId21" Type="http://schemas.openxmlformats.org/officeDocument/2006/relationships/image" Target="../media/image28.png"/><Relationship Id="rId7" Type="http://schemas.openxmlformats.org/officeDocument/2006/relationships/image" Target="../media/image17.png"/><Relationship Id="rId12" Type="http://schemas.openxmlformats.org/officeDocument/2006/relationships/image" Target="../media/image19.png"/><Relationship Id="rId17" Type="http://schemas.openxmlformats.org/officeDocument/2006/relationships/image" Target="../media/image25.svg"/><Relationship Id="rId2" Type="http://schemas.openxmlformats.org/officeDocument/2006/relationships/notesSlide" Target="../notesSlides/notesSlide5.xml"/><Relationship Id="rId16" Type="http://schemas.openxmlformats.org/officeDocument/2006/relationships/image" Target="../media/image24.png"/><Relationship Id="rId20"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3.svg"/><Relationship Id="rId10" Type="http://schemas.openxmlformats.org/officeDocument/2006/relationships/image" Target="../media/image20.png"/><Relationship Id="rId19" Type="http://schemas.openxmlformats.org/officeDocument/2006/relationships/image" Target="../media/image27.svg"/><Relationship Id="rId4" Type="http://schemas.openxmlformats.org/officeDocument/2006/relationships/image" Target="../media/image12.svg"/><Relationship Id="rId14" Type="http://schemas.openxmlformats.org/officeDocument/2006/relationships/image" Target="../media/image22.png"/><Relationship Id="rId22" Type="http://schemas.openxmlformats.org/officeDocument/2006/relationships/image" Target="../media/image29.png"/></Relationships>
</file>

<file path=ppt/slides/_rels/slide50.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270.png"/><Relationship Id="rId7"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273.png"/><Relationship Id="rId5" Type="http://schemas.openxmlformats.org/officeDocument/2006/relationships/image" Target="../media/image272.png"/><Relationship Id="rId10" Type="http://schemas.openxmlformats.org/officeDocument/2006/relationships/image" Target="../media/image110.svg"/><Relationship Id="rId4" Type="http://schemas.openxmlformats.org/officeDocument/2006/relationships/image" Target="../media/image271.png"/><Relationship Id="rId9" Type="http://schemas.openxmlformats.org/officeDocument/2006/relationships/image" Target="../media/image109.png"/></Relationships>
</file>

<file path=ppt/slides/_rels/slide5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74.png"/><Relationship Id="rId7" Type="http://schemas.openxmlformats.org/officeDocument/2006/relationships/image" Target="../media/image78.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277.png"/><Relationship Id="rId11" Type="http://schemas.openxmlformats.org/officeDocument/2006/relationships/image" Target="../media/image110.svg"/><Relationship Id="rId5" Type="http://schemas.openxmlformats.org/officeDocument/2006/relationships/image" Target="../media/image276.png"/><Relationship Id="rId10" Type="http://schemas.openxmlformats.org/officeDocument/2006/relationships/image" Target="../media/image109.png"/><Relationship Id="rId4" Type="http://schemas.openxmlformats.org/officeDocument/2006/relationships/image" Target="../media/image275.png"/><Relationship Id="rId9" Type="http://schemas.openxmlformats.org/officeDocument/2006/relationships/image" Target="../media/image5.svg"/></Relationships>
</file>

<file path=ppt/slides/_rels/slide52.xml.rels><?xml version="1.0" encoding="UTF-8" standalone="yes"?>
<Relationships xmlns="http://schemas.openxmlformats.org/package/2006/relationships"><Relationship Id="rId8" Type="http://schemas.openxmlformats.org/officeDocument/2006/relationships/image" Target="../media/image283.png"/><Relationship Id="rId3" Type="http://schemas.openxmlformats.org/officeDocument/2006/relationships/image" Target="../media/image278.png"/><Relationship Id="rId7" Type="http://schemas.openxmlformats.org/officeDocument/2006/relationships/image" Target="../media/image282.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79.png"/></Relationships>
</file>

<file path=ppt/slides/_rels/slide53.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image" Target="../media/image284.png"/><Relationship Id="rId7" Type="http://schemas.openxmlformats.org/officeDocument/2006/relationships/image" Target="../media/image278.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285.png"/><Relationship Id="rId5" Type="http://schemas.openxmlformats.org/officeDocument/2006/relationships/image" Target="../media/image219.png"/><Relationship Id="rId4" Type="http://schemas.openxmlformats.org/officeDocument/2006/relationships/image" Target="../media/image218.png"/></Relationships>
</file>

<file path=ppt/slides/_rels/slide54.xml.rels><?xml version="1.0" encoding="UTF-8" standalone="yes"?>
<Relationships xmlns="http://schemas.openxmlformats.org/package/2006/relationships"><Relationship Id="rId8" Type="http://schemas.openxmlformats.org/officeDocument/2006/relationships/image" Target="../media/image287.png"/><Relationship Id="rId13" Type="http://schemas.openxmlformats.org/officeDocument/2006/relationships/image" Target="../media/image292.png"/><Relationship Id="rId3" Type="http://schemas.microsoft.com/office/2007/relationships/media" Target="../media/media4.mp4"/><Relationship Id="rId7" Type="http://schemas.openxmlformats.org/officeDocument/2006/relationships/image" Target="../media/image286.png"/><Relationship Id="rId12" Type="http://schemas.openxmlformats.org/officeDocument/2006/relationships/image" Target="../media/image291.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notesSlide" Target="../notesSlides/notesSlide54.xml"/><Relationship Id="rId11" Type="http://schemas.openxmlformats.org/officeDocument/2006/relationships/image" Target="../media/image290.png"/><Relationship Id="rId5" Type="http://schemas.openxmlformats.org/officeDocument/2006/relationships/slideLayout" Target="../slideLayouts/slideLayout2.xml"/><Relationship Id="rId10" Type="http://schemas.openxmlformats.org/officeDocument/2006/relationships/image" Target="../media/image289.png"/><Relationship Id="rId4" Type="http://schemas.openxmlformats.org/officeDocument/2006/relationships/video" Target="../media/media4.mp4"/><Relationship Id="rId9" Type="http://schemas.openxmlformats.org/officeDocument/2006/relationships/image" Target="../media/image288.png"/><Relationship Id="rId14" Type="http://schemas.openxmlformats.org/officeDocument/2006/relationships/image" Target="../media/image293.png"/></Relationships>
</file>

<file path=ppt/slides/_rels/slide55.xml.rels><?xml version="1.0" encoding="UTF-8" standalone="yes"?>
<Relationships xmlns="http://schemas.openxmlformats.org/package/2006/relationships"><Relationship Id="rId8" Type="http://schemas.openxmlformats.org/officeDocument/2006/relationships/image" Target="../media/image297.png"/><Relationship Id="rId3" Type="http://schemas.openxmlformats.org/officeDocument/2006/relationships/slideLayout" Target="../slideLayouts/slideLayout2.xml"/><Relationship Id="rId7" Type="http://schemas.openxmlformats.org/officeDocument/2006/relationships/image" Target="../media/image296.png"/><Relationship Id="rId12" Type="http://schemas.openxmlformats.org/officeDocument/2006/relationships/image" Target="../media/image301.png"/><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295.png"/><Relationship Id="rId11" Type="http://schemas.openxmlformats.org/officeDocument/2006/relationships/image" Target="../media/image300.png"/><Relationship Id="rId5" Type="http://schemas.openxmlformats.org/officeDocument/2006/relationships/image" Target="../media/image294.png"/><Relationship Id="rId10" Type="http://schemas.openxmlformats.org/officeDocument/2006/relationships/image" Target="../media/image299.png"/><Relationship Id="rId4" Type="http://schemas.openxmlformats.org/officeDocument/2006/relationships/notesSlide" Target="../notesSlides/notesSlide55.xml"/><Relationship Id="rId9" Type="http://schemas.openxmlformats.org/officeDocument/2006/relationships/image" Target="../media/image298.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hyperlink" Target="https://www.youtube.com/channel/UC7nBCgEhZRsf8HcFMdNi1lQ" TargetMode="Externa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hyperlink" Target="https://https/forum.ansys.com?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 Id="rId4"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9" Type="http://schemas.openxmlformats.org/officeDocument/2006/relationships/image" Target="../media/image9.svg"/></Relationships>
</file>

<file path=ppt/slides/_rels/slide58.xml.rels><?xml version="1.0" encoding="UTF-8" standalone="yes"?>
<Relationships xmlns="http://schemas.openxmlformats.org/package/2006/relationships"><Relationship Id="rId3" Type="http://schemas.openxmlformats.org/officeDocument/2006/relationships/hyperlink" Target="https://ansys.typeform.com/to/jcattJI5"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tags" Target="../tags/tag3.xml"/><Relationship Id="rId21" Type="http://schemas.openxmlformats.org/officeDocument/2006/relationships/image" Target="../media/image43.jpeg"/><Relationship Id="rId7" Type="http://schemas.openxmlformats.org/officeDocument/2006/relationships/slideLayout" Target="../slideLayouts/slideLayout2.xml"/><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tags" Target="../tags/tag2.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3.png"/><Relationship Id="rId24" Type="http://schemas.openxmlformats.org/officeDocument/2006/relationships/image" Target="../media/image45.jpeg"/><Relationship Id="rId5" Type="http://schemas.openxmlformats.org/officeDocument/2006/relationships/tags" Target="../tags/tag5.xml"/><Relationship Id="rId15" Type="http://schemas.openxmlformats.org/officeDocument/2006/relationships/image" Target="../media/image37.png"/><Relationship Id="rId23" Type="http://schemas.microsoft.com/office/2007/relationships/hdphoto" Target="../media/hdphoto1.wdp"/><Relationship Id="rId10" Type="http://schemas.openxmlformats.org/officeDocument/2006/relationships/image" Target="../media/image32.svg"/><Relationship Id="rId19" Type="http://schemas.openxmlformats.org/officeDocument/2006/relationships/image" Target="../media/image41.png"/><Relationship Id="rId4" Type="http://schemas.openxmlformats.org/officeDocument/2006/relationships/tags" Target="../tags/tag4.xml"/><Relationship Id="rId9" Type="http://schemas.openxmlformats.org/officeDocument/2006/relationships/image" Target="../media/image31.png"/><Relationship Id="rId14" Type="http://schemas.openxmlformats.org/officeDocument/2006/relationships/image" Target="../media/image36.svg"/><Relationship Id="rId22" Type="http://schemas.openxmlformats.org/officeDocument/2006/relationships/image" Target="../media/image44.png"/></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7.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8" Type="http://schemas.openxmlformats.org/officeDocument/2006/relationships/image" Target="../media/image49.gif"/><Relationship Id="rId13" Type="http://schemas.openxmlformats.org/officeDocument/2006/relationships/image" Target="../media/image57.png"/><Relationship Id="rId18" Type="http://schemas.openxmlformats.org/officeDocument/2006/relationships/image" Target="../media/image62.png"/><Relationship Id="rId7" Type="http://schemas.openxmlformats.org/officeDocument/2006/relationships/image" Target="../media/image48.gif"/><Relationship Id="rId12" Type="http://schemas.openxmlformats.org/officeDocument/2006/relationships/image" Target="../media/image56.png"/><Relationship Id="rId17" Type="http://schemas.openxmlformats.org/officeDocument/2006/relationships/image" Target="../media/image61.png"/><Relationship Id="rId2" Type="http://schemas.openxmlformats.org/officeDocument/2006/relationships/notesSlide" Target="../notesSlides/notesSlide8.xml"/><Relationship Id="rId16" Type="http://schemas.openxmlformats.org/officeDocument/2006/relationships/image" Target="../media/image60.png"/><Relationship Id="rId1" Type="http://schemas.openxmlformats.org/officeDocument/2006/relationships/slideLayout" Target="../slideLayouts/slideLayout2.xml"/><Relationship Id="rId6" Type="http://schemas.openxmlformats.org/officeDocument/2006/relationships/image" Target="../media/image12.svg"/><Relationship Id="rId11" Type="http://schemas.openxmlformats.org/officeDocument/2006/relationships/image" Target="../media/image55.png"/><Relationship Id="rId5" Type="http://schemas.openxmlformats.org/officeDocument/2006/relationships/image" Target="../media/image11.png"/><Relationship Id="rId15" Type="http://schemas.openxmlformats.org/officeDocument/2006/relationships/image" Target="../media/image59.png"/><Relationship Id="rId10" Type="http://schemas.openxmlformats.org/officeDocument/2006/relationships/image" Target="../media/image54.png"/><Relationship Id="rId4" Type="http://schemas.openxmlformats.org/officeDocument/2006/relationships/image" Target="../media/image50.png"/><Relationship Id="rId9" Type="http://schemas.openxmlformats.org/officeDocument/2006/relationships/image" Target="../media/image50.gif"/><Relationship Id="rId14" Type="http://schemas.openxmlformats.org/officeDocument/2006/relationships/image" Target="../media/image58.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hdphoto" Target="../media/hdphoto2.wdp"/><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image" Target="../media/image47.png"/><Relationship Id="rId5" Type="http://schemas.openxmlformats.org/officeDocument/2006/relationships/diagramLayout" Target="../diagrams/layout1.xml"/><Relationship Id="rId15" Type="http://schemas.microsoft.com/office/2007/relationships/hdphoto" Target="../media/hdphoto3.wdp"/><Relationship Id="rId10" Type="http://schemas.openxmlformats.org/officeDocument/2006/relationships/image" Target="../media/image12.svg"/><Relationship Id="rId4" Type="http://schemas.openxmlformats.org/officeDocument/2006/relationships/diagramData" Target="../diagrams/data1.xml"/><Relationship Id="rId9" Type="http://schemas.openxmlformats.org/officeDocument/2006/relationships/image" Target="../media/image11.png"/><Relationship Id="rId14"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601664" y="914400"/>
            <a:ext cx="5923582" cy="1926192"/>
          </a:xfrm>
        </p:spPr>
        <p:txBody>
          <a:bodyPr>
            <a:normAutofit fontScale="92500"/>
          </a:bodyPr>
          <a:lstStyle/>
          <a:p>
            <a:r>
              <a:rPr lang="en-US" sz="3600" dirty="0"/>
              <a:t>Lecture Unit</a:t>
            </a:r>
            <a:endParaRPr lang="en-US" sz="3600" dirty="0">
              <a:solidFill>
                <a:schemeClr val="accent1"/>
              </a:solidFill>
            </a:endParaRPr>
          </a:p>
          <a:p>
            <a:r>
              <a:rPr lang="en-US" dirty="0"/>
              <a:t>Introduction Finite Element Analysis (FEA) with Ansys Mechanical</a:t>
            </a:r>
            <a:r>
              <a:rPr lang="en-US" baseline="30000" dirty="0"/>
              <a:t>TM</a:t>
            </a:r>
            <a:r>
              <a:rPr lang="en-US" dirty="0"/>
              <a:t> Software– 2D/3D Elements</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3819468"/>
            <a:ext cx="5394325" cy="1239490"/>
          </a:xfrm>
        </p:spPr>
        <p:txBody>
          <a:bodyPr>
            <a:normAutofit fontScale="62500" lnSpcReduction="20000"/>
          </a:bodyPr>
          <a:lstStyle/>
          <a:p>
            <a:r>
              <a:rPr lang="en-US" sz="2600" b="1" dirty="0">
                <a:latin typeface="Calibri"/>
                <a:cs typeface="Calibri"/>
              </a:rPr>
              <a:t>Developed by </a:t>
            </a:r>
          </a:p>
          <a:p>
            <a:r>
              <a:rPr lang="en-US" sz="2600" dirty="0">
                <a:latin typeface="Calibri"/>
                <a:cs typeface="Calibri"/>
              </a:rPr>
              <a:t>Rasul Abdusalamov &amp; </a:t>
            </a:r>
            <a:r>
              <a:rPr lang="en-US" sz="2600" dirty="0"/>
              <a:t>Prof. Dr.-Ing. Mikhail Itskov</a:t>
            </a:r>
          </a:p>
          <a:p>
            <a:r>
              <a:rPr lang="en-US" sz="2600" dirty="0">
                <a:hlinkClick r:id="rId3"/>
              </a:rPr>
              <a:t>http://www.km.rwth-aachen.de/</a:t>
            </a:r>
            <a:r>
              <a:rPr lang="en-US" sz="2600" dirty="0"/>
              <a:t> </a:t>
            </a:r>
          </a:p>
          <a:p>
            <a:r>
              <a:rPr lang="en-US" sz="2600" b="1" dirty="0">
                <a:latin typeface="Calibri"/>
                <a:cs typeface="Calibri"/>
              </a:rPr>
              <a:t>Curated by the Ansys Academic Team</a:t>
            </a:r>
          </a:p>
          <a:p>
            <a:endParaRPr lang="en-US" sz="900" dirty="0">
              <a:solidFill>
                <a:schemeClr val="accent3"/>
              </a:solidFill>
            </a:endParaRPr>
          </a:p>
        </p:txBody>
      </p:sp>
      <p:pic>
        <p:nvPicPr>
          <p:cNvPr id="4" name="Picture 3">
            <a:extLst>
              <a:ext uri="{FF2B5EF4-FFF2-40B4-BE49-F238E27FC236}">
                <a16:creationId xmlns:a16="http://schemas.microsoft.com/office/drawing/2014/main" id="{410F317B-D67D-4DFA-9B90-A5A301EF94C0}"/>
              </a:ext>
            </a:extLst>
          </p:cNvPr>
          <p:cNvPicPr>
            <a:picLocks noChangeAspect="1"/>
          </p:cNvPicPr>
          <p:nvPr/>
        </p:nvPicPr>
        <p:blipFill rotWithShape="1">
          <a:blip r:embed="rId4"/>
          <a:srcRect l="44072" t="18080" r="-801"/>
          <a:stretch/>
        </p:blipFill>
        <p:spPr>
          <a:xfrm>
            <a:off x="5969090" y="1636125"/>
            <a:ext cx="5825746" cy="4732147"/>
          </a:xfrm>
          <a:prstGeom prst="rect">
            <a:avLst/>
          </a:prstGeom>
        </p:spPr>
      </p:pic>
    </p:spTree>
    <p:extLst>
      <p:ext uri="{BB962C8B-B14F-4D97-AF65-F5344CB8AC3E}">
        <p14:creationId xmlns:p14="http://schemas.microsoft.com/office/powerpoint/2010/main" val="41249617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dirty="0"/>
              <a:t>Structural Analysis – FEA Basic Equations</a:t>
            </a:r>
          </a:p>
        </p:txBody>
      </p:sp>
      <p:sp>
        <p:nvSpPr>
          <p:cNvPr id="5" name="Rectangle: Rounded Corners 4">
            <a:extLst>
              <a:ext uri="{FF2B5EF4-FFF2-40B4-BE49-F238E27FC236}">
                <a16:creationId xmlns:a16="http://schemas.microsoft.com/office/drawing/2014/main" id="{2DE73E11-38CF-857C-4EDE-E27BDFF335E6}"/>
              </a:ext>
            </a:extLst>
          </p:cNvPr>
          <p:cNvSpPr/>
          <p:nvPr/>
        </p:nvSpPr>
        <p:spPr>
          <a:xfrm>
            <a:off x="609600" y="1020033"/>
            <a:ext cx="3610707" cy="2264706"/>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BDEA0C55-65C1-79CD-4C3E-22115B61341F}"/>
              </a:ext>
            </a:extLst>
          </p:cNvPr>
          <p:cNvSpPr/>
          <p:nvPr/>
        </p:nvSpPr>
        <p:spPr>
          <a:xfrm>
            <a:off x="4290646" y="994418"/>
            <a:ext cx="3610707" cy="2264706"/>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4F9FB91E-A98F-F29A-BAE4-FAC2E846E7F8}"/>
              </a:ext>
            </a:extLst>
          </p:cNvPr>
          <p:cNvSpPr/>
          <p:nvPr/>
        </p:nvSpPr>
        <p:spPr>
          <a:xfrm>
            <a:off x="7971694" y="994418"/>
            <a:ext cx="3610707" cy="2264706"/>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2" name="Straight Connector 11">
            <a:extLst>
              <a:ext uri="{FF2B5EF4-FFF2-40B4-BE49-F238E27FC236}">
                <a16:creationId xmlns:a16="http://schemas.microsoft.com/office/drawing/2014/main" id="{D28F166A-7EB0-EED5-6D5E-030B25909D47}"/>
              </a:ext>
            </a:extLst>
          </p:cNvPr>
          <p:cNvCxnSpPr/>
          <p:nvPr/>
        </p:nvCxnSpPr>
        <p:spPr>
          <a:xfrm>
            <a:off x="980831"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FC530A4-0915-138F-8D9B-83F13EA86D8F}"/>
              </a:ext>
            </a:extLst>
          </p:cNvPr>
          <p:cNvCxnSpPr/>
          <p:nvPr/>
        </p:nvCxnSpPr>
        <p:spPr>
          <a:xfrm>
            <a:off x="4661269"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FB7309B-784C-15DC-A822-D3F309472A6E}"/>
              </a:ext>
            </a:extLst>
          </p:cNvPr>
          <p:cNvCxnSpPr/>
          <p:nvPr/>
        </p:nvCxnSpPr>
        <p:spPr>
          <a:xfrm>
            <a:off x="8342924"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6" name="Group 35">
            <a:extLst>
              <a:ext uri="{FF2B5EF4-FFF2-40B4-BE49-F238E27FC236}">
                <a16:creationId xmlns:a16="http://schemas.microsoft.com/office/drawing/2014/main" id="{C65E3D57-3701-1A06-773D-B479DE5BF3FF}"/>
              </a:ext>
            </a:extLst>
          </p:cNvPr>
          <p:cNvGrpSpPr/>
          <p:nvPr/>
        </p:nvGrpSpPr>
        <p:grpSpPr>
          <a:xfrm>
            <a:off x="894725" y="1027910"/>
            <a:ext cx="3029927" cy="2034997"/>
            <a:chOff x="914649" y="994416"/>
            <a:chExt cx="3029927" cy="2034997"/>
          </a:xfrm>
        </p:grpSpPr>
        <p:sp>
          <p:nvSpPr>
            <p:cNvPr id="8" name="TextBox 7">
              <a:extLst>
                <a:ext uri="{FF2B5EF4-FFF2-40B4-BE49-F238E27FC236}">
                  <a16:creationId xmlns:a16="http://schemas.microsoft.com/office/drawing/2014/main" id="{15522DB2-D8B1-0A45-3C07-C4418D5EA03E}"/>
                </a:ext>
              </a:extLst>
            </p:cNvPr>
            <p:cNvSpPr txBox="1"/>
            <p:nvPr/>
          </p:nvSpPr>
          <p:spPr>
            <a:xfrm>
              <a:off x="1809660" y="994416"/>
              <a:ext cx="12809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Equilibrium</a:t>
              </a:r>
            </a:p>
          </p:txBody>
        </p:sp>
        <p:sp>
          <p:nvSpPr>
            <p:cNvPr id="15" name="TextBox 14">
              <a:extLst>
                <a:ext uri="{FF2B5EF4-FFF2-40B4-BE49-F238E27FC236}">
                  <a16:creationId xmlns:a16="http://schemas.microsoft.com/office/drawing/2014/main" id="{157FEAC0-9B33-992A-912F-94097F410409}"/>
                </a:ext>
              </a:extLst>
            </p:cNvPr>
            <p:cNvSpPr txBox="1"/>
            <p:nvPr/>
          </p:nvSpPr>
          <p:spPr>
            <a:xfrm>
              <a:off x="914649" y="1552085"/>
              <a:ext cx="3029927" cy="147732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Internal stresses and must be in equilibrium everywhere which presupposes a local equilibrium (i.e. the sum of all forces is zero).  </a:t>
              </a:r>
            </a:p>
          </p:txBody>
        </p:sp>
      </p:grpSp>
      <p:grpSp>
        <p:nvGrpSpPr>
          <p:cNvPr id="29" name="Group 28">
            <a:extLst>
              <a:ext uri="{FF2B5EF4-FFF2-40B4-BE49-F238E27FC236}">
                <a16:creationId xmlns:a16="http://schemas.microsoft.com/office/drawing/2014/main" id="{62B99171-3A59-54D5-4579-AC74C86763EC}"/>
              </a:ext>
            </a:extLst>
          </p:cNvPr>
          <p:cNvGrpSpPr/>
          <p:nvPr/>
        </p:nvGrpSpPr>
        <p:grpSpPr>
          <a:xfrm>
            <a:off x="8168644" y="994416"/>
            <a:ext cx="3275677" cy="1902731"/>
            <a:chOff x="4487600" y="994416"/>
            <a:chExt cx="3275677" cy="1902731"/>
          </a:xfrm>
        </p:grpSpPr>
        <p:sp>
          <p:nvSpPr>
            <p:cNvPr id="9" name="TextBox 8">
              <a:extLst>
                <a:ext uri="{FF2B5EF4-FFF2-40B4-BE49-F238E27FC236}">
                  <a16:creationId xmlns:a16="http://schemas.microsoft.com/office/drawing/2014/main" id="{8F8D4B0F-FD82-D1C6-122E-413A93AEA158}"/>
                </a:ext>
              </a:extLst>
            </p:cNvPr>
            <p:cNvSpPr txBox="1"/>
            <p:nvPr/>
          </p:nvSpPr>
          <p:spPr>
            <a:xfrm>
              <a:off x="5356546" y="994416"/>
              <a:ext cx="146976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Compatibility</a:t>
              </a:r>
            </a:p>
          </p:txBody>
        </p:sp>
        <p:sp>
          <p:nvSpPr>
            <p:cNvPr id="17" name="TextBox 16">
              <a:extLst>
                <a:ext uri="{FF2B5EF4-FFF2-40B4-BE49-F238E27FC236}">
                  <a16:creationId xmlns:a16="http://schemas.microsoft.com/office/drawing/2014/main" id="{F18DE342-94E4-9503-27F8-7A29846928E9}"/>
                </a:ext>
              </a:extLst>
            </p:cNvPr>
            <p:cNvSpPr txBox="1"/>
            <p:nvPr/>
          </p:nvSpPr>
          <p:spPr>
            <a:xfrm>
              <a:off x="4487600" y="1696818"/>
              <a:ext cx="327567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Apart from cracks in a structure, displacements/strains must continuous if the structure is continuous.</a:t>
              </a:r>
            </a:p>
          </p:txBody>
        </p:sp>
      </p:grpSp>
      <p:grpSp>
        <p:nvGrpSpPr>
          <p:cNvPr id="31" name="Group 30">
            <a:extLst>
              <a:ext uri="{FF2B5EF4-FFF2-40B4-BE49-F238E27FC236}">
                <a16:creationId xmlns:a16="http://schemas.microsoft.com/office/drawing/2014/main" id="{043B8C18-8A02-3E50-59F6-8D9253F18DDE}"/>
              </a:ext>
            </a:extLst>
          </p:cNvPr>
          <p:cNvGrpSpPr/>
          <p:nvPr/>
        </p:nvGrpSpPr>
        <p:grpSpPr>
          <a:xfrm>
            <a:off x="4557937" y="1011911"/>
            <a:ext cx="3121466" cy="1850665"/>
            <a:chOff x="8201500" y="994416"/>
            <a:chExt cx="3121466" cy="1850665"/>
          </a:xfrm>
        </p:grpSpPr>
        <p:sp>
          <p:nvSpPr>
            <p:cNvPr id="10" name="TextBox 9">
              <a:extLst>
                <a:ext uri="{FF2B5EF4-FFF2-40B4-BE49-F238E27FC236}">
                  <a16:creationId xmlns:a16="http://schemas.microsoft.com/office/drawing/2014/main" id="{3D5ABAAE-C7D4-AE46-061D-9935EA2CADA5}"/>
                </a:ext>
              </a:extLst>
            </p:cNvPr>
            <p:cNvSpPr txBox="1"/>
            <p:nvPr/>
          </p:nvSpPr>
          <p:spPr>
            <a:xfrm>
              <a:off x="8820554" y="994416"/>
              <a:ext cx="186467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Constitutive Laws</a:t>
              </a:r>
            </a:p>
          </p:txBody>
        </p:sp>
        <p:sp>
          <p:nvSpPr>
            <p:cNvPr id="18" name="TextBox 17">
              <a:extLst>
                <a:ext uri="{FF2B5EF4-FFF2-40B4-BE49-F238E27FC236}">
                  <a16:creationId xmlns:a16="http://schemas.microsoft.com/office/drawing/2014/main" id="{07348889-3911-8356-4BEF-C09137011257}"/>
                </a:ext>
              </a:extLst>
            </p:cNvPr>
            <p:cNvSpPr txBox="1"/>
            <p:nvPr/>
          </p:nvSpPr>
          <p:spPr>
            <a:xfrm>
              <a:off x="8201500" y="1644752"/>
              <a:ext cx="3121466"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The constitutive material behavior (stress-strain and strain-displacement relationship) must be satisfied.</a:t>
              </a:r>
            </a:p>
          </p:txBody>
        </p:sp>
      </p:grpSp>
      <p:sp>
        <p:nvSpPr>
          <p:cNvPr id="4" name="Rectangle 3">
            <a:extLst>
              <a:ext uri="{FF2B5EF4-FFF2-40B4-BE49-F238E27FC236}">
                <a16:creationId xmlns:a16="http://schemas.microsoft.com/office/drawing/2014/main" id="{A18308B8-361A-EDE8-2C12-F8576EDCED86}"/>
              </a:ext>
            </a:extLst>
          </p:cNvPr>
          <p:cNvSpPr/>
          <p:nvPr/>
        </p:nvSpPr>
        <p:spPr>
          <a:xfrm>
            <a:off x="1809660" y="3788034"/>
            <a:ext cx="1200058" cy="914400"/>
          </a:xfrm>
          <a:prstGeom prst="rect">
            <a:avLst/>
          </a:prstGeom>
          <a:solidFill>
            <a:schemeClr val="accent5">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Body and surface forces</a:t>
            </a:r>
          </a:p>
        </p:txBody>
      </p:sp>
      <p:sp>
        <p:nvSpPr>
          <p:cNvPr id="19" name="Rectangle 18">
            <a:extLst>
              <a:ext uri="{FF2B5EF4-FFF2-40B4-BE49-F238E27FC236}">
                <a16:creationId xmlns:a16="http://schemas.microsoft.com/office/drawing/2014/main" id="{79974694-D8E7-043F-D8AF-63DF66415D49}"/>
              </a:ext>
            </a:extLst>
          </p:cNvPr>
          <p:cNvSpPr/>
          <p:nvPr/>
        </p:nvSpPr>
        <p:spPr>
          <a:xfrm>
            <a:off x="8975058" y="3788034"/>
            <a:ext cx="1603974" cy="914400"/>
          </a:xfrm>
          <a:prstGeom prst="rect">
            <a:avLst/>
          </a:prstGeom>
          <a:solidFill>
            <a:schemeClr val="accent5">
              <a:alpha val="7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Displacements</a:t>
            </a:r>
          </a:p>
        </p:txBody>
      </p:sp>
      <p:sp>
        <p:nvSpPr>
          <p:cNvPr id="20" name="Rectangle 19">
            <a:extLst>
              <a:ext uri="{FF2B5EF4-FFF2-40B4-BE49-F238E27FC236}">
                <a16:creationId xmlns:a16="http://schemas.microsoft.com/office/drawing/2014/main" id="{0615B4EC-1AEB-CA39-8D85-2C545527506B}"/>
              </a:ext>
            </a:extLst>
          </p:cNvPr>
          <p:cNvSpPr/>
          <p:nvPr/>
        </p:nvSpPr>
        <p:spPr>
          <a:xfrm>
            <a:off x="3849077" y="4453119"/>
            <a:ext cx="1200058" cy="914400"/>
          </a:xfrm>
          <a:prstGeom prst="rect">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Stresses</a:t>
            </a:r>
          </a:p>
        </p:txBody>
      </p:sp>
      <p:sp>
        <p:nvSpPr>
          <p:cNvPr id="21" name="Rectangle 20">
            <a:extLst>
              <a:ext uri="{FF2B5EF4-FFF2-40B4-BE49-F238E27FC236}">
                <a16:creationId xmlns:a16="http://schemas.microsoft.com/office/drawing/2014/main" id="{B63DCB2F-246E-9EAD-4E37-4C0454C4E309}"/>
              </a:ext>
            </a:extLst>
          </p:cNvPr>
          <p:cNvSpPr/>
          <p:nvPr/>
        </p:nvSpPr>
        <p:spPr>
          <a:xfrm>
            <a:off x="7142866" y="4453119"/>
            <a:ext cx="1200058" cy="914400"/>
          </a:xfrm>
          <a:prstGeom prst="rect">
            <a:avLst/>
          </a:prstGeom>
          <a:solidFill>
            <a:schemeClr val="tx2">
              <a:lumMod val="20000"/>
              <a:lumOff val="8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Strains</a:t>
            </a:r>
          </a:p>
        </p:txBody>
      </p:sp>
      <p:cxnSp>
        <p:nvCxnSpPr>
          <p:cNvPr id="16" name="Connector: Elbow 15">
            <a:extLst>
              <a:ext uri="{FF2B5EF4-FFF2-40B4-BE49-F238E27FC236}">
                <a16:creationId xmlns:a16="http://schemas.microsoft.com/office/drawing/2014/main" id="{13C8AB2B-3B0C-AA04-E0E9-FE7A1DADD3E3}"/>
              </a:ext>
            </a:extLst>
          </p:cNvPr>
          <p:cNvCxnSpPr>
            <a:cxnSpLocks/>
            <a:stCxn id="4" idx="3"/>
            <a:endCxn id="20" idx="1"/>
          </p:cNvCxnSpPr>
          <p:nvPr/>
        </p:nvCxnSpPr>
        <p:spPr>
          <a:xfrm>
            <a:off x="3009718" y="4245234"/>
            <a:ext cx="839359" cy="665085"/>
          </a:xfrm>
          <a:prstGeom prst="bentConnector3">
            <a:avLst>
              <a:gd name="adj1" fmla="val 50000"/>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715A16CC-4F55-DDAD-471C-AAD781E45412}"/>
              </a:ext>
            </a:extLst>
          </p:cNvPr>
          <p:cNvCxnSpPr>
            <a:cxnSpLocks/>
            <a:stCxn id="19" idx="1"/>
            <a:endCxn id="21" idx="3"/>
          </p:cNvCxnSpPr>
          <p:nvPr/>
        </p:nvCxnSpPr>
        <p:spPr>
          <a:xfrm rot="10800000" flipV="1">
            <a:off x="8342924" y="4245233"/>
            <a:ext cx="632134" cy="665085"/>
          </a:xfrm>
          <a:prstGeom prst="bentConnector3">
            <a:avLst>
              <a:gd name="adj1" fmla="val 50000"/>
            </a:avLst>
          </a:prstGeom>
          <a:ln w="3492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59266AA-EE1F-C1EE-66B8-39FEF1783A32}"/>
              </a:ext>
            </a:extLst>
          </p:cNvPr>
          <p:cNvCxnSpPr>
            <a:stCxn id="20" idx="3"/>
            <a:endCxn id="21" idx="1"/>
          </p:cNvCxnSpPr>
          <p:nvPr/>
        </p:nvCxnSpPr>
        <p:spPr>
          <a:xfrm>
            <a:off x="5049135" y="4910319"/>
            <a:ext cx="2093731" cy="0"/>
          </a:xfrm>
          <a:prstGeom prst="straightConnector1">
            <a:avLst/>
          </a:prstGeom>
          <a:ln w="34925">
            <a:headEnd type="triangle"/>
            <a:tailEnd type="triangle"/>
          </a:ln>
        </p:spPr>
        <p:style>
          <a:lnRef idx="1">
            <a:schemeClr val="dk1"/>
          </a:lnRef>
          <a:fillRef idx="0">
            <a:schemeClr val="dk1"/>
          </a:fillRef>
          <a:effectRef idx="0">
            <a:schemeClr val="dk1"/>
          </a:effectRef>
          <a:fontRef idx="minor">
            <a:schemeClr val="tx1"/>
          </a:fontRef>
        </p:style>
      </p:cxnSp>
      <p:sp>
        <p:nvSpPr>
          <p:cNvPr id="34" name="Oval 33">
            <a:extLst>
              <a:ext uri="{FF2B5EF4-FFF2-40B4-BE49-F238E27FC236}">
                <a16:creationId xmlns:a16="http://schemas.microsoft.com/office/drawing/2014/main" id="{37355D0E-CD3C-1544-AB06-83E2B408809D}"/>
              </a:ext>
            </a:extLst>
          </p:cNvPr>
          <p:cNvSpPr>
            <a:spLocks noChangeAspect="1"/>
          </p:cNvSpPr>
          <p:nvPr/>
        </p:nvSpPr>
        <p:spPr>
          <a:xfrm>
            <a:off x="6042000" y="4856319"/>
            <a:ext cx="108000" cy="108000"/>
          </a:xfrm>
          <a:prstGeom prst="ellipse">
            <a:avLst/>
          </a:prstGeom>
          <a:solidFill>
            <a:schemeClr val="bg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7" name="Connector: Elbow 36">
            <a:extLst>
              <a:ext uri="{FF2B5EF4-FFF2-40B4-BE49-F238E27FC236}">
                <a16:creationId xmlns:a16="http://schemas.microsoft.com/office/drawing/2014/main" id="{EC9F4ED8-8514-B802-75AA-5ACCF338DA7C}"/>
              </a:ext>
            </a:extLst>
          </p:cNvPr>
          <p:cNvCxnSpPr>
            <a:cxnSpLocks/>
            <a:stCxn id="5" idx="2"/>
            <a:endCxn id="33" idx="0"/>
          </p:cNvCxnSpPr>
          <p:nvPr/>
        </p:nvCxnSpPr>
        <p:spPr>
          <a:xfrm rot="16200000" flipH="1">
            <a:off x="2471304" y="3228389"/>
            <a:ext cx="897497" cy="1010196"/>
          </a:xfrm>
          <a:prstGeom prst="bentConnector3">
            <a:avLst>
              <a:gd name="adj1" fmla="val 34081"/>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A878183E-5D00-D79C-029C-3BD133E3F75D}"/>
              </a:ext>
            </a:extLst>
          </p:cNvPr>
          <p:cNvCxnSpPr>
            <a:cxnSpLocks/>
            <a:stCxn id="7" idx="2"/>
            <a:endCxn id="35" idx="0"/>
          </p:cNvCxnSpPr>
          <p:nvPr/>
        </p:nvCxnSpPr>
        <p:spPr>
          <a:xfrm rot="5400000">
            <a:off x="8756394" y="3161582"/>
            <a:ext cx="923112" cy="1118197"/>
          </a:xfrm>
          <a:prstGeom prst="bentConnector3">
            <a:avLst>
              <a:gd name="adj1" fmla="val 32459"/>
            </a:avLst>
          </a:prstGeom>
          <a:ln w="28575">
            <a:solidFill>
              <a:schemeClr val="accent5"/>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6B0D07B-23C8-A718-E92B-22755A6DEA37}"/>
              </a:ext>
            </a:extLst>
          </p:cNvPr>
          <p:cNvCxnSpPr>
            <a:cxnSpLocks/>
            <a:stCxn id="6" idx="2"/>
            <a:endCxn id="34" idx="0"/>
          </p:cNvCxnSpPr>
          <p:nvPr/>
        </p:nvCxnSpPr>
        <p:spPr>
          <a:xfrm>
            <a:off x="6096000" y="3259124"/>
            <a:ext cx="0" cy="1597195"/>
          </a:xfrm>
          <a:prstGeom prst="line">
            <a:avLst/>
          </a:prstGeom>
          <a:ln w="285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5022687-9B9A-2558-42F8-5EEE5C963DAD}"/>
              </a:ext>
            </a:extLst>
          </p:cNvPr>
          <p:cNvSpPr txBox="1"/>
          <p:nvPr/>
        </p:nvSpPr>
        <p:spPr>
          <a:xfrm>
            <a:off x="6118670" y="4594987"/>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898A8D"/>
                </a:solidFill>
                <a:effectLst/>
                <a:uLnTx/>
                <a:uFillTx/>
                <a:latin typeface="Calibri" panose="020F0502020204030204"/>
                <a:ea typeface="+mn-ea"/>
                <a:cs typeface="+mn-cs"/>
              </a:rPr>
              <a:t>*</a:t>
            </a:r>
          </a:p>
        </p:txBody>
      </p:sp>
      <p:sp>
        <p:nvSpPr>
          <p:cNvPr id="33" name="Oval 32">
            <a:extLst>
              <a:ext uri="{FF2B5EF4-FFF2-40B4-BE49-F238E27FC236}">
                <a16:creationId xmlns:a16="http://schemas.microsoft.com/office/drawing/2014/main" id="{BC59E3CC-756A-2898-FF3E-EFCE671E568B}"/>
              </a:ext>
            </a:extLst>
          </p:cNvPr>
          <p:cNvSpPr>
            <a:spLocks noChangeAspect="1"/>
          </p:cNvSpPr>
          <p:nvPr/>
        </p:nvSpPr>
        <p:spPr>
          <a:xfrm>
            <a:off x="3371150" y="4182236"/>
            <a:ext cx="108000" cy="108000"/>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38" name="Group 37">
            <a:extLst>
              <a:ext uri="{FF2B5EF4-FFF2-40B4-BE49-F238E27FC236}">
                <a16:creationId xmlns:a16="http://schemas.microsoft.com/office/drawing/2014/main" id="{8DC6AAEA-C0C7-310F-CD1A-E0E24F6F1209}"/>
              </a:ext>
            </a:extLst>
          </p:cNvPr>
          <p:cNvGrpSpPr/>
          <p:nvPr/>
        </p:nvGrpSpPr>
        <p:grpSpPr>
          <a:xfrm>
            <a:off x="306242" y="5296706"/>
            <a:ext cx="11847417" cy="1074397"/>
            <a:chOff x="306242" y="5296706"/>
            <a:chExt cx="11847417" cy="1074397"/>
          </a:xfrm>
        </p:grpSpPr>
        <p:grpSp>
          <p:nvGrpSpPr>
            <p:cNvPr id="76" name="Group 75">
              <a:extLst>
                <a:ext uri="{FF2B5EF4-FFF2-40B4-BE49-F238E27FC236}">
                  <a16:creationId xmlns:a16="http://schemas.microsoft.com/office/drawing/2014/main" id="{D62871C8-B930-E3E8-23A1-C6F08588A3E1}"/>
                </a:ext>
              </a:extLst>
            </p:cNvPr>
            <p:cNvGrpSpPr/>
            <p:nvPr/>
          </p:nvGrpSpPr>
          <p:grpSpPr>
            <a:xfrm>
              <a:off x="5099744" y="5795722"/>
              <a:ext cx="1983363" cy="468369"/>
              <a:chOff x="5099744" y="5795722"/>
              <a:chExt cx="1983363" cy="468369"/>
            </a:xfrm>
          </p:grpSpPr>
          <p:sp>
            <p:nvSpPr>
              <p:cNvPr id="75" name="Rectangle 74">
                <a:extLst>
                  <a:ext uri="{FF2B5EF4-FFF2-40B4-BE49-F238E27FC236}">
                    <a16:creationId xmlns:a16="http://schemas.microsoft.com/office/drawing/2014/main" id="{509666ED-CEC4-ED7D-059F-BCB79C530C37}"/>
                  </a:ext>
                </a:extLst>
              </p:cNvPr>
              <p:cNvSpPr/>
              <p:nvPr/>
            </p:nvSpPr>
            <p:spPr>
              <a:xfrm>
                <a:off x="5234255" y="5799087"/>
                <a:ext cx="466725" cy="46166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4" name="Rectangle 73">
                <a:extLst>
                  <a:ext uri="{FF2B5EF4-FFF2-40B4-BE49-F238E27FC236}">
                    <a16:creationId xmlns:a16="http://schemas.microsoft.com/office/drawing/2014/main" id="{98CC25BD-F491-3BBD-0CF6-3D42039A51FE}"/>
                  </a:ext>
                </a:extLst>
              </p:cNvPr>
              <p:cNvSpPr/>
              <p:nvPr/>
            </p:nvSpPr>
            <p:spPr>
              <a:xfrm>
                <a:off x="6042000" y="5799087"/>
                <a:ext cx="466725" cy="4616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3" name="Rectangle 72">
                <a:extLst>
                  <a:ext uri="{FF2B5EF4-FFF2-40B4-BE49-F238E27FC236}">
                    <a16:creationId xmlns:a16="http://schemas.microsoft.com/office/drawing/2014/main" id="{0EC4A12C-E068-1CDF-78BF-EAC15141F1D6}"/>
                  </a:ext>
                </a:extLst>
              </p:cNvPr>
              <p:cNvSpPr/>
              <p:nvPr/>
            </p:nvSpPr>
            <p:spPr>
              <a:xfrm>
                <a:off x="6505575" y="5802431"/>
                <a:ext cx="466725" cy="461660"/>
              </a:xfrm>
              <a:prstGeom prst="rect">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59951B47-F8AA-5B1B-C6BA-D1130F4E1A18}"/>
                      </a:ext>
                    </a:extLst>
                  </p:cNvPr>
                  <p:cNvSpPr txBox="1"/>
                  <p:nvPr/>
                </p:nvSpPr>
                <p:spPr>
                  <a:xfrm>
                    <a:off x="5099744" y="5795722"/>
                    <a:ext cx="1983363" cy="461665"/>
                  </a:xfrm>
                  <a:prstGeom prst="rect">
                    <a:avLst/>
                  </a:prstGeom>
                  <a:noFill/>
                  <a:ln w="28575">
                    <a:solidFill>
                      <a:schemeClr val="tx1"/>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2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24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𝐅</m:t>
                              </m:r>
                            </m:e>
                          </m:d>
                          <m:r>
                            <a:rPr kumimoji="0" lang="en-US" sz="24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2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24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𝑲</m:t>
                              </m:r>
                            </m:e>
                          </m:d>
                          <m:d>
                            <m:dPr>
                              <m:begChr m:val="{"/>
                              <m:endChr m:val="}"/>
                              <m:ctrlPr>
                                <a:rPr kumimoji="0" lang="en-US" sz="24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2400" b="1"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𝐔</m:t>
                              </m:r>
                            </m:e>
                          </m:d>
                        </m:oMath>
                      </m:oMathPara>
                    </a14:m>
                    <a:endParaRPr kumimoji="0" lang="en-US" sz="24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61" name="TextBox 60">
                    <a:extLst>
                      <a:ext uri="{FF2B5EF4-FFF2-40B4-BE49-F238E27FC236}">
                        <a16:creationId xmlns:a16="http://schemas.microsoft.com/office/drawing/2014/main" id="{59951B47-F8AA-5B1B-C6BA-D1130F4E1A18}"/>
                      </a:ext>
                    </a:extLst>
                  </p:cNvPr>
                  <p:cNvSpPr txBox="1">
                    <a:spLocks noRot="1" noChangeAspect="1" noMove="1" noResize="1" noEditPoints="1" noAdjustHandles="1" noChangeArrowheads="1" noChangeShapeType="1" noTextEdit="1"/>
                  </p:cNvSpPr>
                  <p:nvPr/>
                </p:nvSpPr>
                <p:spPr>
                  <a:xfrm>
                    <a:off x="5099744" y="5795722"/>
                    <a:ext cx="1983363" cy="461665"/>
                  </a:xfrm>
                  <a:prstGeom prst="rect">
                    <a:avLst/>
                  </a:prstGeom>
                  <a:blipFill>
                    <a:blip r:embed="rId3"/>
                    <a:stretch>
                      <a:fillRect/>
                    </a:stretch>
                  </a:blipFill>
                  <a:ln w="28575">
                    <a:solidFill>
                      <a:schemeClr val="tx1"/>
                    </a:solidFill>
                  </a:ln>
                </p:spPr>
                <p:txBody>
                  <a:bodyPr/>
                  <a:lstStyle/>
                  <a:p>
                    <a:r>
                      <a:rPr lang="en-US">
                        <a:noFill/>
                      </a:rPr>
                      <a:t> </a:t>
                    </a:r>
                  </a:p>
                </p:txBody>
              </p:sp>
            </mc:Fallback>
          </mc:AlternateContent>
        </p:grpSp>
        <p:sp>
          <p:nvSpPr>
            <p:cNvPr id="77" name="Left Brace 76">
              <a:extLst>
                <a:ext uri="{FF2B5EF4-FFF2-40B4-BE49-F238E27FC236}">
                  <a16:creationId xmlns:a16="http://schemas.microsoft.com/office/drawing/2014/main" id="{02214515-7F7C-52C8-797F-FD5C25A103DF}"/>
                </a:ext>
              </a:extLst>
            </p:cNvPr>
            <p:cNvSpPr/>
            <p:nvPr/>
          </p:nvSpPr>
          <p:spPr>
            <a:xfrm rot="16200000">
              <a:off x="5879900" y="26406"/>
              <a:ext cx="432200" cy="109728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76751F2F-8809-CAB9-0A4B-31E83C90B07E}"/>
                </a:ext>
              </a:extLst>
            </p:cNvPr>
            <p:cNvSpPr txBox="1"/>
            <p:nvPr/>
          </p:nvSpPr>
          <p:spPr>
            <a:xfrm>
              <a:off x="306242" y="5909438"/>
              <a:ext cx="3846658"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Capital letters generally refer to the global and lowercase letters to the element matrix.</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28" name="Group 27">
              <a:extLst>
                <a:ext uri="{FF2B5EF4-FFF2-40B4-BE49-F238E27FC236}">
                  <a16:creationId xmlns:a16="http://schemas.microsoft.com/office/drawing/2014/main" id="{1E348E43-969F-EE9E-6EEF-13C4731206F3}"/>
                </a:ext>
              </a:extLst>
            </p:cNvPr>
            <p:cNvGrpSpPr/>
            <p:nvPr/>
          </p:nvGrpSpPr>
          <p:grpSpPr>
            <a:xfrm>
              <a:off x="7675572" y="5713094"/>
              <a:ext cx="4478087" cy="640333"/>
              <a:chOff x="7428430" y="5655290"/>
              <a:chExt cx="4693970" cy="640333"/>
            </a:xfrm>
          </p:grpSpPr>
          <p:grpSp>
            <p:nvGrpSpPr>
              <p:cNvPr id="22" name="Group 21">
                <a:extLst>
                  <a:ext uri="{FF2B5EF4-FFF2-40B4-BE49-F238E27FC236}">
                    <a16:creationId xmlns:a16="http://schemas.microsoft.com/office/drawing/2014/main" id="{D1DA1498-7FAA-B21B-A78E-C44C79C89C2A}"/>
                  </a:ext>
                </a:extLst>
              </p:cNvPr>
              <p:cNvGrpSpPr/>
              <p:nvPr/>
            </p:nvGrpSpPr>
            <p:grpSpPr>
              <a:xfrm>
                <a:off x="7428430" y="5655290"/>
                <a:ext cx="4693970" cy="543716"/>
                <a:chOff x="7058648" y="-276420"/>
                <a:chExt cx="4693970" cy="543716"/>
              </a:xfrm>
            </p:grpSpPr>
            <p:sp>
              <p:nvSpPr>
                <p:cNvPr id="23" name="TextBox 22">
                  <a:extLst>
                    <a:ext uri="{FF2B5EF4-FFF2-40B4-BE49-F238E27FC236}">
                      <a16:creationId xmlns:a16="http://schemas.microsoft.com/office/drawing/2014/main" id="{250FA143-1E26-472B-4AAC-8113D12AC579}"/>
                    </a:ext>
                  </a:extLst>
                </p:cNvPr>
                <p:cNvSpPr txBox="1"/>
                <p:nvPr/>
              </p:nvSpPr>
              <p:spPr>
                <a:xfrm>
                  <a:off x="7339427" y="-276420"/>
                  <a:ext cx="4413191"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 Lecture Unit: Stresses and Strains with Ansys Discovery | Ansys</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24" name="Graphic 23" descr="Internet outline">
                  <a:extLst>
                    <a:ext uri="{FF2B5EF4-FFF2-40B4-BE49-F238E27FC236}">
                      <a16:creationId xmlns:a16="http://schemas.microsoft.com/office/drawing/2014/main" id="{B57EB8F7-DC60-07DD-2B61-0D5F1245C8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58648" y="-101138"/>
                  <a:ext cx="362708" cy="368434"/>
                </a:xfrm>
                <a:prstGeom prst="rect">
                  <a:avLst/>
                </a:prstGeom>
              </p:spPr>
            </p:pic>
          </p:grpSp>
          <p:sp>
            <p:nvSpPr>
              <p:cNvPr id="11" name="TextBox 10">
                <a:extLst>
                  <a:ext uri="{FF2B5EF4-FFF2-40B4-BE49-F238E27FC236}">
                    <a16:creationId xmlns:a16="http://schemas.microsoft.com/office/drawing/2014/main" id="{863BCACF-26DB-7479-C422-1DF183AA86C0}"/>
                  </a:ext>
                </a:extLst>
              </p:cNvPr>
              <p:cNvSpPr txBox="1"/>
              <p:nvPr/>
            </p:nvSpPr>
            <p:spPr>
              <a:xfrm>
                <a:off x="7431237" y="5927189"/>
                <a:ext cx="4413191"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7">
                      <a:extLst>
                        <a:ext uri="{A12FA001-AC4F-418D-AE19-62706E023703}">
                          <ahyp:hlinkClr xmlns:ahyp="http://schemas.microsoft.com/office/drawing/2018/hyperlinkcolor" val="tx"/>
                        </a:ext>
                      </a:extLst>
                    </a:hlinkClick>
                  </a:rPr>
                  <a:t>† </a:t>
                </a: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rPr>
                  <a:t>Intro to Material Elasticity - ANSYS Innovation Courses</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grpSp>
      </p:grpSp>
      <p:sp>
        <p:nvSpPr>
          <p:cNvPr id="27" name="TextBox 26">
            <a:extLst>
              <a:ext uri="{FF2B5EF4-FFF2-40B4-BE49-F238E27FC236}">
                <a16:creationId xmlns:a16="http://schemas.microsoft.com/office/drawing/2014/main" id="{EE79C106-98F0-156D-891D-DD1F454F8E4F}"/>
              </a:ext>
            </a:extLst>
          </p:cNvPr>
          <p:cNvSpPr txBox="1"/>
          <p:nvPr/>
        </p:nvSpPr>
        <p:spPr>
          <a:xfrm>
            <a:off x="9752893" y="3211533"/>
            <a:ext cx="32344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898A8D"/>
                </a:solidFill>
                <a:effectLst/>
                <a:uLnTx/>
                <a:uFillTx/>
                <a:latin typeface="Calibri" panose="020F0502020204030204"/>
                <a:ea typeface="+mn-ea"/>
                <a:cs typeface="+mn-cs"/>
              </a:rPr>
              <a:t>†</a:t>
            </a: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41" name="Straight Connector 40">
            <a:extLst>
              <a:ext uri="{FF2B5EF4-FFF2-40B4-BE49-F238E27FC236}">
                <a16:creationId xmlns:a16="http://schemas.microsoft.com/office/drawing/2014/main" id="{05BBB371-965C-B6B9-1A74-58D83D657E5C}"/>
              </a:ext>
            </a:extLst>
          </p:cNvPr>
          <p:cNvCxnSpPr>
            <a:cxnSpLocks/>
            <a:stCxn id="35" idx="2"/>
          </p:cNvCxnSpPr>
          <p:nvPr/>
        </p:nvCxnSpPr>
        <p:spPr>
          <a:xfrm flipH="1">
            <a:off x="6096000" y="4236236"/>
            <a:ext cx="2508851" cy="0"/>
          </a:xfrm>
          <a:prstGeom prst="line">
            <a:avLst/>
          </a:prstGeom>
          <a:ln w="2857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FDD6F02A-28EB-0FEE-40D3-0C8E7CAAB642}"/>
              </a:ext>
            </a:extLst>
          </p:cNvPr>
          <p:cNvSpPr>
            <a:spLocks noChangeAspect="1"/>
          </p:cNvSpPr>
          <p:nvPr/>
        </p:nvSpPr>
        <p:spPr>
          <a:xfrm>
            <a:off x="8604851" y="4182236"/>
            <a:ext cx="108000" cy="108000"/>
          </a:xfrm>
          <a:prstGeom prst="ellipse">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0492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1EF1E0-4849-48AB-9147-BBB39306E7F6}"/>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FF92850-E919-44A6-9C98-C7653CD4EA23}"/>
              </a:ext>
            </a:extLst>
          </p:cNvPr>
          <p:cNvSpPr>
            <a:spLocks noGrp="1"/>
          </p:cNvSpPr>
          <p:nvPr>
            <p:ph type="title"/>
          </p:nvPr>
        </p:nvSpPr>
        <p:spPr/>
        <p:txBody>
          <a:bodyPr/>
          <a:lstStyle/>
          <a:p>
            <a:r>
              <a:rPr lang="en-GB" dirty="0">
                <a:latin typeface="+mn-lt"/>
                <a:cs typeface="Calibri"/>
              </a:rPr>
              <a:t>Structural Analysis </a:t>
            </a:r>
            <a:r>
              <a:rPr lang="en-US" dirty="0">
                <a:latin typeface="Calibri"/>
                <a:cs typeface="Calibri"/>
              </a:rPr>
              <a:t>– Linear and Nonlinear FEM</a:t>
            </a:r>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B49E8F94-9B62-3772-58D1-EB38035CAB6D}"/>
                  </a:ext>
                </a:extLst>
              </p:cNvPr>
              <p:cNvSpPr txBox="1"/>
              <p:nvPr/>
            </p:nvSpPr>
            <p:spPr>
              <a:xfrm>
                <a:off x="9846550" y="2287566"/>
                <a:ext cx="14504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𝑲</m:t>
                          </m:r>
                        </m:e>
                      </m:d>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𝐮</m:t>
                          </m:r>
                        </m:e>
                      </m:d>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𝐅</m:t>
                          </m:r>
                        </m:e>
                      </m:d>
                    </m:oMath>
                  </m:oMathPara>
                </a14:m>
                <a:endPar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4" name="TextBox 3">
                <a:extLst>
                  <a:ext uri="{FF2B5EF4-FFF2-40B4-BE49-F238E27FC236}">
                    <a16:creationId xmlns:a16="http://schemas.microsoft.com/office/drawing/2014/main" id="{B49E8F94-9B62-3772-58D1-EB38035CAB6D}"/>
                  </a:ext>
                </a:extLst>
              </p:cNvPr>
              <p:cNvSpPr txBox="1">
                <a:spLocks noRot="1" noChangeAspect="1" noMove="1" noResize="1" noEditPoints="1" noAdjustHandles="1" noChangeArrowheads="1" noChangeShapeType="1" noTextEdit="1"/>
              </p:cNvSpPr>
              <p:nvPr/>
            </p:nvSpPr>
            <p:spPr>
              <a:xfrm>
                <a:off x="9846550" y="2287566"/>
                <a:ext cx="1450425" cy="369332"/>
              </a:xfrm>
              <a:prstGeom prst="rect">
                <a:avLst/>
              </a:prstGeom>
              <a:blipFill>
                <a:blip r:embed="rId4"/>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1C630619-67CE-7C35-9AAF-E86E572AC357}"/>
              </a:ext>
            </a:extLst>
          </p:cNvPr>
          <p:cNvSpPr txBox="1"/>
          <p:nvPr/>
        </p:nvSpPr>
        <p:spPr>
          <a:xfrm>
            <a:off x="9492358" y="2796237"/>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Stiffness matrix</a:t>
            </a:r>
          </a:p>
        </p:txBody>
      </p:sp>
      <p:sp>
        <p:nvSpPr>
          <p:cNvPr id="7" name="TextBox 6">
            <a:extLst>
              <a:ext uri="{FF2B5EF4-FFF2-40B4-BE49-F238E27FC236}">
                <a16:creationId xmlns:a16="http://schemas.microsoft.com/office/drawing/2014/main" id="{EBB9CE43-AAE1-4ADD-0AFD-BB4D51E1828D}"/>
              </a:ext>
            </a:extLst>
          </p:cNvPr>
          <p:cNvSpPr txBox="1"/>
          <p:nvPr/>
        </p:nvSpPr>
        <p:spPr>
          <a:xfrm>
            <a:off x="10977590" y="2796237"/>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Force vector</a:t>
            </a:r>
          </a:p>
        </p:txBody>
      </p:sp>
      <p:cxnSp>
        <p:nvCxnSpPr>
          <p:cNvPr id="8" name="Straight Arrow Connector 7">
            <a:extLst>
              <a:ext uri="{FF2B5EF4-FFF2-40B4-BE49-F238E27FC236}">
                <a16:creationId xmlns:a16="http://schemas.microsoft.com/office/drawing/2014/main" id="{FC1CAEC2-708C-ADC1-8695-75B25A71885C}"/>
              </a:ext>
            </a:extLst>
          </p:cNvPr>
          <p:cNvCxnSpPr>
            <a:cxnSpLocks/>
            <a:stCxn id="6" idx="0"/>
          </p:cNvCxnSpPr>
          <p:nvPr/>
        </p:nvCxnSpPr>
        <p:spPr>
          <a:xfrm flipV="1">
            <a:off x="9886198" y="2632864"/>
            <a:ext cx="135047" cy="163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DFFF2FD-0FCA-440D-4EDB-C560B998AF04}"/>
              </a:ext>
            </a:extLst>
          </p:cNvPr>
          <p:cNvCxnSpPr>
            <a:cxnSpLocks/>
          </p:cNvCxnSpPr>
          <p:nvPr/>
        </p:nvCxnSpPr>
        <p:spPr>
          <a:xfrm flipH="1" flipV="1">
            <a:off x="10463020" y="2613742"/>
            <a:ext cx="152036" cy="180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5ACDE88-F354-2536-0BEB-821F565259E7}"/>
              </a:ext>
            </a:extLst>
          </p:cNvPr>
          <p:cNvCxnSpPr>
            <a:cxnSpLocks/>
            <a:stCxn id="7" idx="0"/>
          </p:cNvCxnSpPr>
          <p:nvPr/>
        </p:nvCxnSpPr>
        <p:spPr>
          <a:xfrm flipH="1" flipV="1">
            <a:off x="11056831" y="2613365"/>
            <a:ext cx="314599" cy="182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820F555-C1FC-9E69-F4AC-0AC1AA449921}"/>
              </a:ext>
            </a:extLst>
          </p:cNvPr>
          <p:cNvSpPr txBox="1"/>
          <p:nvPr/>
        </p:nvSpPr>
        <p:spPr>
          <a:xfrm>
            <a:off x="10236167" y="2814989"/>
            <a:ext cx="7852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Nodal vector (disp.)</a:t>
            </a:r>
          </a:p>
        </p:txBody>
      </p:sp>
      <p:sp>
        <p:nvSpPr>
          <p:cNvPr id="12" name="TextBox 11">
            <a:extLst>
              <a:ext uri="{FF2B5EF4-FFF2-40B4-BE49-F238E27FC236}">
                <a16:creationId xmlns:a16="http://schemas.microsoft.com/office/drawing/2014/main" id="{E91B87E4-1559-4DA2-57DA-E7CB52EF761C}"/>
              </a:ext>
            </a:extLst>
          </p:cNvPr>
          <p:cNvSpPr txBox="1"/>
          <p:nvPr/>
        </p:nvSpPr>
        <p:spPr>
          <a:xfrm>
            <a:off x="646240" y="990532"/>
            <a:ext cx="10783760" cy="584775"/>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All phenomena we see in nature have some degree of nonlinearity. To simplify various physical problems, it is common to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assume linear relationships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and present a solution that is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sufficiently accurate</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but still an approximation. </a:t>
            </a:r>
          </a:p>
        </p:txBody>
      </p:sp>
      <p:sp>
        <p:nvSpPr>
          <p:cNvPr id="13" name="TextBox 12">
            <a:extLst>
              <a:ext uri="{FF2B5EF4-FFF2-40B4-BE49-F238E27FC236}">
                <a16:creationId xmlns:a16="http://schemas.microsoft.com/office/drawing/2014/main" id="{E309DE98-527C-45E7-6005-B8DC8F07F60C}"/>
              </a:ext>
            </a:extLst>
          </p:cNvPr>
          <p:cNvSpPr txBox="1"/>
          <p:nvPr/>
        </p:nvSpPr>
        <p:spPr>
          <a:xfrm>
            <a:off x="646240" y="1662087"/>
            <a:ext cx="10783760" cy="830997"/>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In the </a:t>
            </a:r>
            <a:r>
              <a:rPr lang="en-GB" sz="1600" dirty="0">
                <a:solidFill>
                  <a:srgbClr val="000000"/>
                </a:solidFill>
                <a:latin typeface="Calibri" panose="020F0502020204030204"/>
              </a:rPr>
              <a:t>underlying</a:t>
            </a:r>
            <a:r>
              <a:rPr kumimoji="0" lang="en-GB" sz="1600" b="0" i="0" u="none" strike="noStrike" kern="1200" cap="none" spc="0" normalizeH="0" noProof="0" dirty="0">
                <a:ln>
                  <a:noFill/>
                </a:ln>
                <a:solidFill>
                  <a:srgbClr val="000000"/>
                </a:solidFill>
                <a:effectLst/>
                <a:uLnTx/>
                <a:uFillTx/>
                <a:latin typeface="Calibri" panose="020F0502020204030204"/>
                <a:ea typeface="+mn-ea"/>
                <a:cs typeface="+mn-cs"/>
              </a:rPr>
              <a:t> system of equations in the linear analyses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it is possible to observe the relation between the force and the displacement, in which the stiffness matrix is constant. However, outside the material’s linear elastic region, </a:t>
            </a:r>
            <a:r>
              <a:rPr kumimoji="0" lang="en-GB" sz="1600" b="0" i="1" u="none" strike="noStrike" kern="1200" cap="none" spc="0" normalizeH="0" baseline="0" noProof="0" dirty="0">
                <a:ln>
                  <a:noFill/>
                </a:ln>
                <a:solidFill>
                  <a:srgbClr val="000000"/>
                </a:solidFill>
                <a:effectLst/>
                <a:uLnTx/>
                <a:uFillTx/>
                <a:latin typeface="Calibri" panose="020F0502020204030204"/>
                <a:ea typeface="+mn-ea"/>
                <a:cs typeface="+mn-cs"/>
              </a:rPr>
              <a:t>for large deformations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the stiffness matrix is no longer constant</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and the linear assumption cannot be applied.</a:t>
            </a:r>
          </a:p>
        </p:txBody>
      </p:sp>
      <p:sp>
        <p:nvSpPr>
          <p:cNvPr id="14" name="TextBox 13">
            <a:extLst>
              <a:ext uri="{FF2B5EF4-FFF2-40B4-BE49-F238E27FC236}">
                <a16:creationId xmlns:a16="http://schemas.microsoft.com/office/drawing/2014/main" id="{6A8AD634-B9CB-43E6-3251-D625C6B1F01F}"/>
              </a:ext>
            </a:extLst>
          </p:cNvPr>
          <p:cNvSpPr txBox="1"/>
          <p:nvPr/>
        </p:nvSpPr>
        <p:spPr>
          <a:xfrm>
            <a:off x="640219" y="2583884"/>
            <a:ext cx="8764556" cy="584775"/>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Since the stiffness matrix is a function of its geometry and material properties, it is possible to highlight three main sources of non-linearity. </a:t>
            </a:r>
          </a:p>
        </p:txBody>
      </p:sp>
      <p:sp>
        <p:nvSpPr>
          <p:cNvPr id="30" name="TextBox 29">
            <a:extLst>
              <a:ext uri="{FF2B5EF4-FFF2-40B4-BE49-F238E27FC236}">
                <a16:creationId xmlns:a16="http://schemas.microsoft.com/office/drawing/2014/main" id="{A2F0F436-84D6-2DEF-E722-D83C88F66774}"/>
              </a:ext>
            </a:extLst>
          </p:cNvPr>
          <p:cNvSpPr txBox="1"/>
          <p:nvPr/>
        </p:nvSpPr>
        <p:spPr>
          <a:xfrm>
            <a:off x="646241" y="5231914"/>
            <a:ext cx="10783759" cy="830997"/>
          </a:xfrm>
          <a:prstGeom prst="rect">
            <a:avLst/>
          </a:prstGeom>
          <a:noFill/>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It is possible that the nonlinearities present in the model are a result of a combination of factors, not just one alone. Thus, it is important to analyse what is the main source of nonlinearity and think carefully, according to the wanted application, if it is possible to simplify the model to a linear comportment.</a:t>
            </a:r>
          </a:p>
        </p:txBody>
      </p:sp>
      <p:grpSp>
        <p:nvGrpSpPr>
          <p:cNvPr id="21" name="Group 20">
            <a:extLst>
              <a:ext uri="{FF2B5EF4-FFF2-40B4-BE49-F238E27FC236}">
                <a16:creationId xmlns:a16="http://schemas.microsoft.com/office/drawing/2014/main" id="{1651D401-3B95-1CF5-2080-DB908E27A245}"/>
              </a:ext>
            </a:extLst>
          </p:cNvPr>
          <p:cNvGrpSpPr/>
          <p:nvPr/>
        </p:nvGrpSpPr>
        <p:grpSpPr>
          <a:xfrm>
            <a:off x="4463861" y="3588695"/>
            <a:ext cx="3610707" cy="1441842"/>
            <a:chOff x="4463861" y="3588695"/>
            <a:chExt cx="3610707" cy="1441842"/>
          </a:xfrm>
        </p:grpSpPr>
        <p:sp>
          <p:nvSpPr>
            <p:cNvPr id="16" name="Rectangle: Rounded Corners 15">
              <a:extLst>
                <a:ext uri="{FF2B5EF4-FFF2-40B4-BE49-F238E27FC236}">
                  <a16:creationId xmlns:a16="http://schemas.microsoft.com/office/drawing/2014/main" id="{7A096722-EAA0-3CCC-A7A8-D906FE508434}"/>
                </a:ext>
              </a:extLst>
            </p:cNvPr>
            <p:cNvSpPr/>
            <p:nvPr/>
          </p:nvSpPr>
          <p:spPr>
            <a:xfrm>
              <a:off x="4463861" y="3588695"/>
              <a:ext cx="3610707" cy="1441842"/>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9" name="Straight Connector 18">
              <a:extLst>
                <a:ext uri="{FF2B5EF4-FFF2-40B4-BE49-F238E27FC236}">
                  <a16:creationId xmlns:a16="http://schemas.microsoft.com/office/drawing/2014/main" id="{BAFC6E8A-5343-E7F8-CE77-54159BE18E26}"/>
                </a:ext>
              </a:extLst>
            </p:cNvPr>
            <p:cNvCxnSpPr/>
            <p:nvPr/>
          </p:nvCxnSpPr>
          <p:spPr>
            <a:xfrm>
              <a:off x="4834484"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A7331F1C-2A68-8E7A-7E1B-8B6D82EC7366}"/>
                </a:ext>
              </a:extLst>
            </p:cNvPr>
            <p:cNvSpPr txBox="1"/>
            <p:nvPr/>
          </p:nvSpPr>
          <p:spPr>
            <a:xfrm>
              <a:off x="5165391" y="3591282"/>
              <a:ext cx="21343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Contact nonlinearity</a:t>
              </a:r>
            </a:p>
          </p:txBody>
        </p:sp>
        <p:sp>
          <p:nvSpPr>
            <p:cNvPr id="32" name="TextBox 31">
              <a:extLst>
                <a:ext uri="{FF2B5EF4-FFF2-40B4-BE49-F238E27FC236}">
                  <a16:creationId xmlns:a16="http://schemas.microsoft.com/office/drawing/2014/main" id="{C3944E0A-B620-785E-DC2B-56977963EA6B}"/>
                </a:ext>
              </a:extLst>
            </p:cNvPr>
            <p:cNvSpPr txBox="1"/>
            <p:nvPr/>
          </p:nvSpPr>
          <p:spPr>
            <a:xfrm>
              <a:off x="4618405" y="4118101"/>
              <a:ext cx="3301621"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Contacts between parts of an assembly can introduce nonlinearity in a model, for example by relative motion or contact loss.</a:t>
              </a:r>
            </a:p>
          </p:txBody>
        </p:sp>
      </p:grpSp>
      <p:grpSp>
        <p:nvGrpSpPr>
          <p:cNvPr id="23" name="Group 22">
            <a:extLst>
              <a:ext uri="{FF2B5EF4-FFF2-40B4-BE49-F238E27FC236}">
                <a16:creationId xmlns:a16="http://schemas.microsoft.com/office/drawing/2014/main" id="{747A0C8B-28ED-6B33-183D-4E26123264E6}"/>
              </a:ext>
            </a:extLst>
          </p:cNvPr>
          <p:cNvGrpSpPr/>
          <p:nvPr/>
        </p:nvGrpSpPr>
        <p:grpSpPr>
          <a:xfrm>
            <a:off x="8144909" y="3588695"/>
            <a:ext cx="3610707" cy="1441842"/>
            <a:chOff x="8144909" y="3588695"/>
            <a:chExt cx="3610707" cy="1441842"/>
          </a:xfrm>
        </p:grpSpPr>
        <p:sp>
          <p:nvSpPr>
            <p:cNvPr id="17" name="Rectangle: Rounded Corners 16">
              <a:extLst>
                <a:ext uri="{FF2B5EF4-FFF2-40B4-BE49-F238E27FC236}">
                  <a16:creationId xmlns:a16="http://schemas.microsoft.com/office/drawing/2014/main" id="{069B40D0-3DF0-8246-8F89-71C1EEC88147}"/>
                </a:ext>
              </a:extLst>
            </p:cNvPr>
            <p:cNvSpPr/>
            <p:nvPr/>
          </p:nvSpPr>
          <p:spPr>
            <a:xfrm>
              <a:off x="8144909" y="3588695"/>
              <a:ext cx="3610707" cy="1441842"/>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20" name="Straight Connector 19">
              <a:extLst>
                <a:ext uri="{FF2B5EF4-FFF2-40B4-BE49-F238E27FC236}">
                  <a16:creationId xmlns:a16="http://schemas.microsoft.com/office/drawing/2014/main" id="{3F97B249-C76D-118C-9426-DA493339A96D}"/>
                </a:ext>
              </a:extLst>
            </p:cNvPr>
            <p:cNvCxnSpPr/>
            <p:nvPr/>
          </p:nvCxnSpPr>
          <p:spPr>
            <a:xfrm>
              <a:off x="8516139"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85A432BD-DADB-A781-1D7F-3C23EBE33A4E}"/>
                </a:ext>
              </a:extLst>
            </p:cNvPr>
            <p:cNvSpPr txBox="1"/>
            <p:nvPr/>
          </p:nvSpPr>
          <p:spPr>
            <a:xfrm>
              <a:off x="8958708" y="3602822"/>
              <a:ext cx="198310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Nonlinear material</a:t>
              </a:r>
            </a:p>
          </p:txBody>
        </p:sp>
        <p:sp>
          <p:nvSpPr>
            <p:cNvPr id="33" name="TextBox 32">
              <a:extLst>
                <a:ext uri="{FF2B5EF4-FFF2-40B4-BE49-F238E27FC236}">
                  <a16:creationId xmlns:a16="http://schemas.microsoft.com/office/drawing/2014/main" id="{0075BA30-6621-8935-BE22-7FFA7B32EED4}"/>
                </a:ext>
              </a:extLst>
            </p:cNvPr>
            <p:cNvSpPr txBox="1"/>
            <p:nvPr/>
          </p:nvSpPr>
          <p:spPr>
            <a:xfrm>
              <a:off x="8328764" y="3990607"/>
              <a:ext cx="3301621"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In the stress-strain curve, when the structure is stressed beyond its elastic limit (linear comportment), plasticity introduces nonlinearities to the model.</a:t>
              </a:r>
            </a:p>
          </p:txBody>
        </p:sp>
      </p:grpSp>
      <p:sp>
        <p:nvSpPr>
          <p:cNvPr id="34" name="TextBox 33">
            <a:extLst>
              <a:ext uri="{FF2B5EF4-FFF2-40B4-BE49-F238E27FC236}">
                <a16:creationId xmlns:a16="http://schemas.microsoft.com/office/drawing/2014/main" id="{813AA32F-570F-92F5-AD53-78C3F807CAEA}"/>
              </a:ext>
            </a:extLst>
          </p:cNvPr>
          <p:cNvSpPr txBox="1"/>
          <p:nvPr/>
        </p:nvSpPr>
        <p:spPr>
          <a:xfrm>
            <a:off x="8383100" y="5929930"/>
            <a:ext cx="3706135"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5"/>
              </a:rPr>
              <a:t>Introduction to nonlinearities –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35" name="Graphic 34" descr="Internet outline">
            <a:extLst>
              <a:ext uri="{FF2B5EF4-FFF2-40B4-BE49-F238E27FC236}">
                <a16:creationId xmlns:a16="http://schemas.microsoft.com/office/drawing/2014/main" id="{336AB560-23EB-98F3-F882-10E2C9A7022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074568" y="5996421"/>
            <a:ext cx="346026" cy="368434"/>
          </a:xfrm>
          <a:prstGeom prst="rect">
            <a:avLst/>
          </a:prstGeom>
        </p:spPr>
      </p:pic>
      <p:grpSp>
        <p:nvGrpSpPr>
          <p:cNvPr id="5" name="Group 4">
            <a:extLst>
              <a:ext uri="{FF2B5EF4-FFF2-40B4-BE49-F238E27FC236}">
                <a16:creationId xmlns:a16="http://schemas.microsoft.com/office/drawing/2014/main" id="{1BEFBCF8-5F27-FD8A-0C36-C9FAD294C4BC}"/>
              </a:ext>
            </a:extLst>
          </p:cNvPr>
          <p:cNvGrpSpPr/>
          <p:nvPr/>
        </p:nvGrpSpPr>
        <p:grpSpPr>
          <a:xfrm>
            <a:off x="782815" y="3614310"/>
            <a:ext cx="3610707" cy="1421731"/>
            <a:chOff x="782815" y="3614310"/>
            <a:chExt cx="3610707" cy="1421731"/>
          </a:xfrm>
        </p:grpSpPr>
        <p:sp>
          <p:nvSpPr>
            <p:cNvPr id="15" name="Rectangle: Rounded Corners 14">
              <a:extLst>
                <a:ext uri="{FF2B5EF4-FFF2-40B4-BE49-F238E27FC236}">
                  <a16:creationId xmlns:a16="http://schemas.microsoft.com/office/drawing/2014/main" id="{E5985375-9A5C-B2BB-4FDE-2521F0336B3B}"/>
                </a:ext>
              </a:extLst>
            </p:cNvPr>
            <p:cNvSpPr/>
            <p:nvPr/>
          </p:nvSpPr>
          <p:spPr>
            <a:xfrm>
              <a:off x="782815" y="3614311"/>
              <a:ext cx="3610707" cy="1421730"/>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8" name="Straight Connector 17">
              <a:extLst>
                <a:ext uri="{FF2B5EF4-FFF2-40B4-BE49-F238E27FC236}">
                  <a16:creationId xmlns:a16="http://schemas.microsoft.com/office/drawing/2014/main" id="{2A99125A-E6F5-EAF3-BFD1-4E564A127CEE}"/>
                </a:ext>
              </a:extLst>
            </p:cNvPr>
            <p:cNvCxnSpPr/>
            <p:nvPr/>
          </p:nvCxnSpPr>
          <p:spPr>
            <a:xfrm>
              <a:off x="1154046" y="395802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4C10623-0724-A6E5-FBED-ED41BFA2963E}"/>
                </a:ext>
              </a:extLst>
            </p:cNvPr>
            <p:cNvSpPr txBox="1"/>
            <p:nvPr/>
          </p:nvSpPr>
          <p:spPr>
            <a:xfrm>
              <a:off x="1573756" y="3614310"/>
              <a:ext cx="1945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Large deformation</a:t>
              </a:r>
            </a:p>
          </p:txBody>
        </p:sp>
        <p:sp>
          <p:nvSpPr>
            <p:cNvPr id="36" name="TextBox 35">
              <a:extLst>
                <a:ext uri="{FF2B5EF4-FFF2-40B4-BE49-F238E27FC236}">
                  <a16:creationId xmlns:a16="http://schemas.microsoft.com/office/drawing/2014/main" id="{A1D16B6D-6A70-6E68-9118-7818768ED87A}"/>
                </a:ext>
              </a:extLst>
            </p:cNvPr>
            <p:cNvSpPr txBox="1"/>
            <p:nvPr/>
          </p:nvSpPr>
          <p:spPr>
            <a:xfrm>
              <a:off x="997402" y="4132378"/>
              <a:ext cx="3196823"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Large deformations can affect load distribution, introducing a nonlinear displacement response.</a:t>
              </a:r>
            </a:p>
          </p:txBody>
        </p:sp>
      </p:grpSp>
    </p:spTree>
    <p:extLst>
      <p:ext uri="{BB962C8B-B14F-4D97-AF65-F5344CB8AC3E}">
        <p14:creationId xmlns:p14="http://schemas.microsoft.com/office/powerpoint/2010/main" val="2853846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par>
                                <p:cTn id="33" presetID="53" presetClass="entr" presetSubtype="16"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par>
                                <p:cTn id="38" presetID="53" presetClass="entr" presetSubtype="16"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1" grpId="0"/>
      <p:bldP spid="12" grpId="0"/>
      <p:bldP spid="13" grpId="0"/>
      <p:bldP spid="14"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p:txBody>
          <a:bodyPr/>
          <a:lstStyle/>
          <a:p>
            <a:r>
              <a:rPr lang="en-US" dirty="0">
                <a:latin typeface="Calibri"/>
                <a:cs typeface="Calibri"/>
              </a:rPr>
              <a:t>Meshing – Overview</a:t>
            </a:r>
            <a:endParaRPr lang="en-US" dirty="0"/>
          </a:p>
        </p:txBody>
      </p:sp>
      <p:grpSp>
        <p:nvGrpSpPr>
          <p:cNvPr id="18" name="Group 17">
            <a:extLst>
              <a:ext uri="{FF2B5EF4-FFF2-40B4-BE49-F238E27FC236}">
                <a16:creationId xmlns:a16="http://schemas.microsoft.com/office/drawing/2014/main" id="{230F09EF-DA4D-044F-9531-A53E22443E24}"/>
              </a:ext>
            </a:extLst>
          </p:cNvPr>
          <p:cNvGrpSpPr/>
          <p:nvPr/>
        </p:nvGrpSpPr>
        <p:grpSpPr>
          <a:xfrm>
            <a:off x="279470" y="1376531"/>
            <a:ext cx="3292474" cy="2193609"/>
            <a:chOff x="279470" y="1376531"/>
            <a:chExt cx="3292474" cy="2193609"/>
          </a:xfrm>
        </p:grpSpPr>
        <p:sp>
          <p:nvSpPr>
            <p:cNvPr id="4" name="Arrow: Pentagon 3">
              <a:extLst>
                <a:ext uri="{FF2B5EF4-FFF2-40B4-BE49-F238E27FC236}">
                  <a16:creationId xmlns:a16="http://schemas.microsoft.com/office/drawing/2014/main" id="{6D24FAC6-74B5-BCAA-870A-90DFF9C1F648}"/>
                </a:ext>
              </a:extLst>
            </p:cNvPr>
            <p:cNvSpPr/>
            <p:nvPr/>
          </p:nvSpPr>
          <p:spPr>
            <a:xfrm>
              <a:off x="1575337" y="2893865"/>
              <a:ext cx="1685925"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8C181019-6805-5823-6D97-0285A6067223}"/>
                </a:ext>
              </a:extLst>
            </p:cNvPr>
            <p:cNvSpPr txBox="1"/>
            <p:nvPr/>
          </p:nvSpPr>
          <p:spPr>
            <a:xfrm>
              <a:off x="279470" y="1379182"/>
              <a:ext cx="14096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Number of dimensions</a:t>
              </a:r>
            </a:p>
          </p:txBody>
        </p:sp>
        <p:cxnSp>
          <p:nvCxnSpPr>
            <p:cNvPr id="21" name="Connector: Elbow 20">
              <a:extLst>
                <a:ext uri="{FF2B5EF4-FFF2-40B4-BE49-F238E27FC236}">
                  <a16:creationId xmlns:a16="http://schemas.microsoft.com/office/drawing/2014/main" id="{D27D5AEB-656F-9603-C9DE-142828465407}"/>
                </a:ext>
              </a:extLst>
            </p:cNvPr>
            <p:cNvCxnSpPr>
              <a:stCxn id="4" idx="1"/>
              <a:endCxn id="8" idx="2"/>
            </p:cNvCxnSpPr>
            <p:nvPr/>
          </p:nvCxnSpPr>
          <p:spPr>
            <a:xfrm rot="10800000">
              <a:off x="984321" y="1963957"/>
              <a:ext cx="591017" cy="1268046"/>
            </a:xfrm>
            <a:prstGeom prst="bentConnector2">
              <a:avLst/>
            </a:prstGeom>
            <a:ln w="19050">
              <a:solidFill>
                <a:schemeClr val="accent1"/>
              </a:solidFill>
              <a:headEnd type="oval" w="med" len="med"/>
              <a:tailEnd type="oval" w="med" len="med"/>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40A5F3B4-026E-35D0-0836-7CADFFFA8ABA}"/>
                </a:ext>
              </a:extLst>
            </p:cNvPr>
            <p:cNvSpPr txBox="1"/>
            <p:nvPr/>
          </p:nvSpPr>
          <p:spPr>
            <a:xfrm>
              <a:off x="1886019" y="1376531"/>
              <a:ext cx="168592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1D</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(Beam elements)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2D</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(Shell elements)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3D</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(Solid elements)</a:t>
              </a:r>
            </a:p>
          </p:txBody>
        </p:sp>
        <p:cxnSp>
          <p:nvCxnSpPr>
            <p:cNvPr id="28" name="Straight Connector 27">
              <a:extLst>
                <a:ext uri="{FF2B5EF4-FFF2-40B4-BE49-F238E27FC236}">
                  <a16:creationId xmlns:a16="http://schemas.microsoft.com/office/drawing/2014/main" id="{47D1BF88-B224-1A93-E5FC-655508AC0785}"/>
                </a:ext>
              </a:extLst>
            </p:cNvPr>
            <p:cNvCxnSpPr>
              <a:cxnSpLocks/>
            </p:cNvCxnSpPr>
            <p:nvPr/>
          </p:nvCxnSpPr>
          <p:spPr>
            <a:xfrm>
              <a:off x="1614785" y="1656445"/>
              <a:ext cx="336550"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B47EAD35-0EF1-6268-082C-17FAFAE4817A}"/>
              </a:ext>
            </a:extLst>
          </p:cNvPr>
          <p:cNvGrpSpPr/>
          <p:nvPr/>
        </p:nvGrpSpPr>
        <p:grpSpPr>
          <a:xfrm>
            <a:off x="6872116" y="1291132"/>
            <a:ext cx="4041542" cy="2271866"/>
            <a:chOff x="6872116" y="1291132"/>
            <a:chExt cx="4041542" cy="2271866"/>
          </a:xfrm>
        </p:grpSpPr>
        <p:sp>
          <p:nvSpPr>
            <p:cNvPr id="14" name="Arrow: Chevron 13">
              <a:extLst>
                <a:ext uri="{FF2B5EF4-FFF2-40B4-BE49-F238E27FC236}">
                  <a16:creationId xmlns:a16="http://schemas.microsoft.com/office/drawing/2014/main" id="{AE750AC2-2C8C-14CE-53F6-E1F0232CBA67}"/>
                </a:ext>
              </a:extLst>
            </p:cNvPr>
            <p:cNvSpPr/>
            <p:nvPr/>
          </p:nvSpPr>
          <p:spPr>
            <a:xfrm>
              <a:off x="6872116" y="2901010"/>
              <a:ext cx="1982261"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9D264E7E-66D4-4A87-5D14-2C4F6EA3665E}"/>
                </a:ext>
              </a:extLst>
            </p:cNvPr>
            <p:cNvSpPr txBox="1"/>
            <p:nvPr/>
          </p:nvSpPr>
          <p:spPr>
            <a:xfrm>
              <a:off x="8554001" y="1291132"/>
              <a:ext cx="1409699"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Mesh method</a:t>
              </a:r>
            </a:p>
          </p:txBody>
        </p:sp>
        <p:cxnSp>
          <p:nvCxnSpPr>
            <p:cNvPr id="123" name="Connector: Elbow 122">
              <a:extLst>
                <a:ext uri="{FF2B5EF4-FFF2-40B4-BE49-F238E27FC236}">
                  <a16:creationId xmlns:a16="http://schemas.microsoft.com/office/drawing/2014/main" id="{0AAC3F3D-5B3F-BCF2-AB9B-E9F726AC7335}"/>
                </a:ext>
              </a:extLst>
            </p:cNvPr>
            <p:cNvCxnSpPr>
              <a:cxnSpLocks/>
              <a:stCxn id="14" idx="0"/>
              <a:endCxn id="15" idx="2"/>
            </p:cNvCxnSpPr>
            <p:nvPr/>
          </p:nvCxnSpPr>
          <p:spPr>
            <a:xfrm rot="5400000" flipH="1" flipV="1">
              <a:off x="7842638" y="1484798"/>
              <a:ext cx="1271324" cy="1561101"/>
            </a:xfrm>
            <a:prstGeom prst="bentConnector3">
              <a:avLst>
                <a:gd name="adj1" fmla="val 5000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8500548C-17E5-E786-5720-C0A60CF67938}"/>
                </a:ext>
              </a:extLst>
            </p:cNvPr>
            <p:cNvSpPr txBox="1"/>
            <p:nvPr/>
          </p:nvSpPr>
          <p:spPr>
            <a:xfrm>
              <a:off x="9358837" y="1627733"/>
              <a:ext cx="155482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Algorithm used by the software to create the mesh</a:t>
              </a:r>
              <a:endPar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135" name="Group 134">
            <a:extLst>
              <a:ext uri="{FF2B5EF4-FFF2-40B4-BE49-F238E27FC236}">
                <a16:creationId xmlns:a16="http://schemas.microsoft.com/office/drawing/2014/main" id="{70DD93B3-67FE-5EFE-EAFA-F633D149E26B}"/>
              </a:ext>
            </a:extLst>
          </p:cNvPr>
          <p:cNvGrpSpPr/>
          <p:nvPr/>
        </p:nvGrpSpPr>
        <p:grpSpPr>
          <a:xfrm>
            <a:off x="8599918" y="5411929"/>
            <a:ext cx="3406691" cy="523745"/>
            <a:chOff x="7029069" y="5192527"/>
            <a:chExt cx="4305055" cy="661859"/>
          </a:xfrm>
        </p:grpSpPr>
        <p:grpSp>
          <p:nvGrpSpPr>
            <p:cNvPr id="136" name="Group 135">
              <a:extLst>
                <a:ext uri="{FF2B5EF4-FFF2-40B4-BE49-F238E27FC236}">
                  <a16:creationId xmlns:a16="http://schemas.microsoft.com/office/drawing/2014/main" id="{B16B8173-8DED-1AE1-8B71-753F6B9EF2A7}"/>
                </a:ext>
              </a:extLst>
            </p:cNvPr>
            <p:cNvGrpSpPr/>
            <p:nvPr/>
          </p:nvGrpSpPr>
          <p:grpSpPr>
            <a:xfrm>
              <a:off x="7029069" y="5192527"/>
              <a:ext cx="4305055" cy="661859"/>
              <a:chOff x="3554440" y="5714214"/>
              <a:chExt cx="4305055" cy="661859"/>
            </a:xfrm>
          </p:grpSpPr>
          <p:sp>
            <p:nvSpPr>
              <p:cNvPr id="138" name="Rectangle 137">
                <a:extLst>
                  <a:ext uri="{FF2B5EF4-FFF2-40B4-BE49-F238E27FC236}">
                    <a16:creationId xmlns:a16="http://schemas.microsoft.com/office/drawing/2014/main" id="{10052A2F-B423-A1A7-D9D8-21C4AA8EDB4D}"/>
                  </a:ext>
                </a:extLst>
              </p:cNvPr>
              <p:cNvSpPr/>
              <p:nvPr/>
            </p:nvSpPr>
            <p:spPr>
              <a:xfrm>
                <a:off x="3554440" y="5714214"/>
                <a:ext cx="4305055" cy="661859"/>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39" name="Graphic 138" descr="Playbook with solid fill">
                <a:extLst>
                  <a:ext uri="{FF2B5EF4-FFF2-40B4-BE49-F238E27FC236}">
                    <a16:creationId xmlns:a16="http://schemas.microsoft.com/office/drawing/2014/main" id="{28705567-82EA-8F56-5289-06071435E98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82092" y="5839280"/>
                <a:ext cx="385895" cy="385895"/>
              </a:xfrm>
              <a:prstGeom prst="rect">
                <a:avLst/>
              </a:prstGeom>
            </p:spPr>
          </p:pic>
        </p:grpSp>
        <p:sp>
          <p:nvSpPr>
            <p:cNvPr id="137" name="TextBox 136">
              <a:extLst>
                <a:ext uri="{FF2B5EF4-FFF2-40B4-BE49-F238E27FC236}">
                  <a16:creationId xmlns:a16="http://schemas.microsoft.com/office/drawing/2014/main" id="{FF3B0957-6AFC-9723-DE2D-AE54F9006E38}"/>
                </a:ext>
              </a:extLst>
            </p:cNvPr>
            <p:cNvSpPr txBox="1"/>
            <p:nvPr/>
          </p:nvSpPr>
          <p:spPr>
            <a:xfrm>
              <a:off x="7524103" y="5250804"/>
              <a:ext cx="3685870" cy="5834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What are the requirements to create a mesh in terms of efficiency and accuracy? </a:t>
              </a:r>
            </a:p>
          </p:txBody>
        </p:sp>
      </p:grpSp>
      <p:grpSp>
        <p:nvGrpSpPr>
          <p:cNvPr id="23" name="Group 22">
            <a:extLst>
              <a:ext uri="{FF2B5EF4-FFF2-40B4-BE49-F238E27FC236}">
                <a16:creationId xmlns:a16="http://schemas.microsoft.com/office/drawing/2014/main" id="{006A0E98-B067-F793-6F3A-C3037FBDE1DE}"/>
              </a:ext>
            </a:extLst>
          </p:cNvPr>
          <p:cNvGrpSpPr/>
          <p:nvPr/>
        </p:nvGrpSpPr>
        <p:grpSpPr>
          <a:xfrm>
            <a:off x="8719499" y="2906330"/>
            <a:ext cx="2662997" cy="2114593"/>
            <a:chOff x="8719499" y="2906330"/>
            <a:chExt cx="2662997" cy="2114593"/>
          </a:xfrm>
        </p:grpSpPr>
        <p:sp>
          <p:nvSpPr>
            <p:cNvPr id="16" name="Arrow: Chevron 15">
              <a:extLst>
                <a:ext uri="{FF2B5EF4-FFF2-40B4-BE49-F238E27FC236}">
                  <a16:creationId xmlns:a16="http://schemas.microsoft.com/office/drawing/2014/main" id="{E0AA0DEE-4814-BD8E-CB5F-04474FDA04C8}"/>
                </a:ext>
              </a:extLst>
            </p:cNvPr>
            <p:cNvSpPr/>
            <p:nvPr/>
          </p:nvSpPr>
          <p:spPr>
            <a:xfrm>
              <a:off x="8719499" y="2906330"/>
              <a:ext cx="1409700"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4220213-EE5B-D1EC-6247-2E5DED4F5724}"/>
                </a:ext>
              </a:extLst>
            </p:cNvPr>
            <p:cNvSpPr txBox="1"/>
            <p:nvPr/>
          </p:nvSpPr>
          <p:spPr>
            <a:xfrm>
              <a:off x="9494637" y="4054746"/>
              <a:ext cx="1409699"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Mesh metrics</a:t>
              </a:r>
            </a:p>
          </p:txBody>
        </p:sp>
        <p:sp>
          <p:nvSpPr>
            <p:cNvPr id="127" name="TextBox 126">
              <a:extLst>
                <a:ext uri="{FF2B5EF4-FFF2-40B4-BE49-F238E27FC236}">
                  <a16:creationId xmlns:a16="http://schemas.microsoft.com/office/drawing/2014/main" id="{DE6BF310-399B-EB60-A543-F1820612E192}"/>
                </a:ext>
              </a:extLst>
            </p:cNvPr>
            <p:cNvSpPr txBox="1"/>
            <p:nvPr/>
          </p:nvSpPr>
          <p:spPr>
            <a:xfrm>
              <a:off x="9158933" y="4374592"/>
              <a:ext cx="222356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The quality of the mesh is defined by mathematical parameters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metrics</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142" name="Connector: Elbow 141">
              <a:extLst>
                <a:ext uri="{FF2B5EF4-FFF2-40B4-BE49-F238E27FC236}">
                  <a16:creationId xmlns:a16="http://schemas.microsoft.com/office/drawing/2014/main" id="{7E5CD20A-AEE5-2740-1639-3C983F876DA5}"/>
                </a:ext>
              </a:extLst>
            </p:cNvPr>
            <p:cNvCxnSpPr>
              <a:stCxn id="16" idx="2"/>
              <a:endCxn id="17" idx="0"/>
            </p:cNvCxnSpPr>
            <p:nvPr/>
          </p:nvCxnSpPr>
          <p:spPr>
            <a:xfrm rot="16200000" flipH="1">
              <a:off x="9485955" y="3341214"/>
              <a:ext cx="486428" cy="940635"/>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5" name="Group 24">
            <a:extLst>
              <a:ext uri="{FF2B5EF4-FFF2-40B4-BE49-F238E27FC236}">
                <a16:creationId xmlns:a16="http://schemas.microsoft.com/office/drawing/2014/main" id="{000B6BF2-E252-1578-54B4-71D943825F1D}"/>
              </a:ext>
            </a:extLst>
          </p:cNvPr>
          <p:cNvGrpSpPr/>
          <p:nvPr/>
        </p:nvGrpSpPr>
        <p:grpSpPr>
          <a:xfrm>
            <a:off x="507407" y="2908154"/>
            <a:ext cx="6518166" cy="3028391"/>
            <a:chOff x="507407" y="2908154"/>
            <a:chExt cx="6518166" cy="3028391"/>
          </a:xfrm>
        </p:grpSpPr>
        <p:sp>
          <p:nvSpPr>
            <p:cNvPr id="5" name="Arrow: Chevron 4">
              <a:extLst>
                <a:ext uri="{FF2B5EF4-FFF2-40B4-BE49-F238E27FC236}">
                  <a16:creationId xmlns:a16="http://schemas.microsoft.com/office/drawing/2014/main" id="{1639A4D5-B61E-83F1-5852-34DFF543B100}"/>
                </a:ext>
              </a:extLst>
            </p:cNvPr>
            <p:cNvSpPr/>
            <p:nvPr/>
          </p:nvSpPr>
          <p:spPr>
            <a:xfrm>
              <a:off x="3090694" y="2908154"/>
              <a:ext cx="3934879"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12" name="Group 11">
              <a:extLst>
                <a:ext uri="{FF2B5EF4-FFF2-40B4-BE49-F238E27FC236}">
                  <a16:creationId xmlns:a16="http://schemas.microsoft.com/office/drawing/2014/main" id="{740D0F87-5B96-1621-8E71-3594C348BA2A}"/>
                </a:ext>
              </a:extLst>
            </p:cNvPr>
            <p:cNvGrpSpPr/>
            <p:nvPr/>
          </p:nvGrpSpPr>
          <p:grpSpPr>
            <a:xfrm>
              <a:off x="507407" y="3570141"/>
              <a:ext cx="4385231" cy="2366404"/>
              <a:chOff x="507407" y="3570141"/>
              <a:chExt cx="4385231" cy="2366404"/>
            </a:xfrm>
          </p:grpSpPr>
          <p:sp>
            <p:nvSpPr>
              <p:cNvPr id="10" name="TextBox 9">
                <a:extLst>
                  <a:ext uri="{FF2B5EF4-FFF2-40B4-BE49-F238E27FC236}">
                    <a16:creationId xmlns:a16="http://schemas.microsoft.com/office/drawing/2014/main" id="{A89414E5-B7D9-A0A1-CB99-CEA58274E684}"/>
                  </a:ext>
                </a:extLst>
              </p:cNvPr>
              <p:cNvSpPr txBox="1"/>
              <p:nvPr/>
            </p:nvSpPr>
            <p:spPr>
              <a:xfrm>
                <a:off x="1884728" y="4135976"/>
                <a:ext cx="143454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Element shape</a:t>
                </a:r>
              </a:p>
            </p:txBody>
          </p:sp>
          <p:grpSp>
            <p:nvGrpSpPr>
              <p:cNvPr id="35" name="Group 34">
                <a:extLst>
                  <a:ext uri="{FF2B5EF4-FFF2-40B4-BE49-F238E27FC236}">
                    <a16:creationId xmlns:a16="http://schemas.microsoft.com/office/drawing/2014/main" id="{FAF5AF53-F5B0-CEE9-D686-4A628B09E76C}"/>
                  </a:ext>
                </a:extLst>
              </p:cNvPr>
              <p:cNvGrpSpPr/>
              <p:nvPr/>
            </p:nvGrpSpPr>
            <p:grpSpPr>
              <a:xfrm>
                <a:off x="2012531" y="4545253"/>
                <a:ext cx="501442" cy="501442"/>
                <a:chOff x="883172" y="4608053"/>
                <a:chExt cx="988959" cy="988959"/>
              </a:xfrm>
            </p:grpSpPr>
            <p:sp>
              <p:nvSpPr>
                <p:cNvPr id="36" name="Rectangle 35">
                  <a:extLst>
                    <a:ext uri="{FF2B5EF4-FFF2-40B4-BE49-F238E27FC236}">
                      <a16:creationId xmlns:a16="http://schemas.microsoft.com/office/drawing/2014/main" id="{C8CA0AC0-98D1-B7C6-E72E-8F0DF52E08B5}"/>
                    </a:ext>
                  </a:extLst>
                </p:cNvPr>
                <p:cNvSpPr/>
                <p:nvPr/>
              </p:nvSpPr>
              <p:spPr>
                <a:xfrm>
                  <a:off x="919748" y="4644629"/>
                  <a:ext cx="915807" cy="915807"/>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02BF06FD-8C56-5B2D-8EE6-EF859C25525C}"/>
                    </a:ext>
                  </a:extLst>
                </p:cNvPr>
                <p:cNvSpPr/>
                <p:nvPr/>
              </p:nvSpPr>
              <p:spPr>
                <a:xfrm>
                  <a:off x="1798979"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8" name="Oval 37">
                  <a:extLst>
                    <a:ext uri="{FF2B5EF4-FFF2-40B4-BE49-F238E27FC236}">
                      <a16:creationId xmlns:a16="http://schemas.microsoft.com/office/drawing/2014/main" id="{5DCDE4D9-EBA2-33B3-DFB9-367E350C1F1F}"/>
                    </a:ext>
                  </a:extLst>
                </p:cNvPr>
                <p:cNvSpPr/>
                <p:nvPr/>
              </p:nvSpPr>
              <p:spPr>
                <a:xfrm>
                  <a:off x="883172"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9" name="Oval 38">
                  <a:extLst>
                    <a:ext uri="{FF2B5EF4-FFF2-40B4-BE49-F238E27FC236}">
                      <a16:creationId xmlns:a16="http://schemas.microsoft.com/office/drawing/2014/main" id="{FDF5430B-4481-A1DF-5C8A-4A468EF54DB6}"/>
                    </a:ext>
                  </a:extLst>
                </p:cNvPr>
                <p:cNvSpPr/>
                <p:nvPr/>
              </p:nvSpPr>
              <p:spPr>
                <a:xfrm>
                  <a:off x="883172"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85E17CB3-AB7B-3E42-FA3E-0C7537EF782B}"/>
                    </a:ext>
                  </a:extLst>
                </p:cNvPr>
                <p:cNvSpPr/>
                <p:nvPr/>
              </p:nvSpPr>
              <p:spPr>
                <a:xfrm>
                  <a:off x="1798979"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3FD3C654-44FC-5A47-85AA-14483BAD3DB9}"/>
                  </a:ext>
                </a:extLst>
              </p:cNvPr>
              <p:cNvGrpSpPr/>
              <p:nvPr/>
            </p:nvGrpSpPr>
            <p:grpSpPr>
              <a:xfrm>
                <a:off x="2612682" y="4545253"/>
                <a:ext cx="620011" cy="501442"/>
                <a:chOff x="2282226" y="4608053"/>
                <a:chExt cx="1222803" cy="988959"/>
              </a:xfrm>
            </p:grpSpPr>
            <p:sp>
              <p:nvSpPr>
                <p:cNvPr id="42" name="Isosceles Triangle 41">
                  <a:extLst>
                    <a:ext uri="{FF2B5EF4-FFF2-40B4-BE49-F238E27FC236}">
                      <a16:creationId xmlns:a16="http://schemas.microsoft.com/office/drawing/2014/main" id="{41070F77-DCCE-6392-8004-D28EBCB6714C}"/>
                    </a:ext>
                  </a:extLst>
                </p:cNvPr>
                <p:cNvSpPr/>
                <p:nvPr/>
              </p:nvSpPr>
              <p:spPr>
                <a:xfrm>
                  <a:off x="2318804" y="4644629"/>
                  <a:ext cx="1149652" cy="915808"/>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3" name="Oval 42">
                  <a:extLst>
                    <a:ext uri="{FF2B5EF4-FFF2-40B4-BE49-F238E27FC236}">
                      <a16:creationId xmlns:a16="http://schemas.microsoft.com/office/drawing/2014/main" id="{521AA485-2DD9-72FC-D7A8-A3B062C9AC06}"/>
                    </a:ext>
                  </a:extLst>
                </p:cNvPr>
                <p:cNvSpPr/>
                <p:nvPr/>
              </p:nvSpPr>
              <p:spPr>
                <a:xfrm>
                  <a:off x="2857051"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4" name="Oval 43">
                  <a:extLst>
                    <a:ext uri="{FF2B5EF4-FFF2-40B4-BE49-F238E27FC236}">
                      <a16:creationId xmlns:a16="http://schemas.microsoft.com/office/drawing/2014/main" id="{8AAA6146-577E-A15A-40F2-6C0FAE5CD443}"/>
                    </a:ext>
                  </a:extLst>
                </p:cNvPr>
                <p:cNvSpPr/>
                <p:nvPr/>
              </p:nvSpPr>
              <p:spPr>
                <a:xfrm>
                  <a:off x="2282226"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5" name="Oval 44">
                  <a:extLst>
                    <a:ext uri="{FF2B5EF4-FFF2-40B4-BE49-F238E27FC236}">
                      <a16:creationId xmlns:a16="http://schemas.microsoft.com/office/drawing/2014/main" id="{192541EA-A75F-4A00-39F0-ECA7F72624AB}"/>
                    </a:ext>
                  </a:extLst>
                </p:cNvPr>
                <p:cNvSpPr/>
                <p:nvPr/>
              </p:nvSpPr>
              <p:spPr>
                <a:xfrm>
                  <a:off x="3431877"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47" name="TextBox 46">
                <a:extLst>
                  <a:ext uri="{FF2B5EF4-FFF2-40B4-BE49-F238E27FC236}">
                    <a16:creationId xmlns:a16="http://schemas.microsoft.com/office/drawing/2014/main" id="{36378862-3E9F-CCB0-21B8-096313E8E096}"/>
                  </a:ext>
                </a:extLst>
              </p:cNvPr>
              <p:cNvSpPr txBox="1"/>
              <p:nvPr/>
            </p:nvSpPr>
            <p:spPr>
              <a:xfrm>
                <a:off x="507407" y="4671050"/>
                <a:ext cx="104077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Quadrilateral</a:t>
                </a:r>
              </a:p>
            </p:txBody>
          </p:sp>
          <p:cxnSp>
            <p:nvCxnSpPr>
              <p:cNvPr id="48" name="Straight Connector 47">
                <a:extLst>
                  <a:ext uri="{FF2B5EF4-FFF2-40B4-BE49-F238E27FC236}">
                    <a16:creationId xmlns:a16="http://schemas.microsoft.com/office/drawing/2014/main" id="{AF48FD74-D597-CA05-9213-AED8819D0D36}"/>
                  </a:ext>
                </a:extLst>
              </p:cNvPr>
              <p:cNvCxnSpPr>
                <a:cxnSpLocks/>
              </p:cNvCxnSpPr>
              <p:nvPr/>
            </p:nvCxnSpPr>
            <p:spPr>
              <a:xfrm>
                <a:off x="1548178" y="4816819"/>
                <a:ext cx="336550"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0F44236-A02D-6E16-28D2-53C32AF56B13}"/>
                  </a:ext>
                </a:extLst>
              </p:cNvPr>
              <p:cNvCxnSpPr>
                <a:cxnSpLocks/>
              </p:cNvCxnSpPr>
              <p:nvPr/>
            </p:nvCxnSpPr>
            <p:spPr>
              <a:xfrm>
                <a:off x="3278930" y="4780661"/>
                <a:ext cx="336550"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91C457C6-6C3D-792B-40E8-98D221D783F3}"/>
                  </a:ext>
                </a:extLst>
              </p:cNvPr>
              <p:cNvSpPr txBox="1"/>
              <p:nvPr/>
            </p:nvSpPr>
            <p:spPr>
              <a:xfrm>
                <a:off x="3680261" y="4642161"/>
                <a:ext cx="803167"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Triangular</a:t>
                </a:r>
              </a:p>
            </p:txBody>
          </p:sp>
          <p:sp>
            <p:nvSpPr>
              <p:cNvPr id="51" name="TextBox 50">
                <a:extLst>
                  <a:ext uri="{FF2B5EF4-FFF2-40B4-BE49-F238E27FC236}">
                    <a16:creationId xmlns:a16="http://schemas.microsoft.com/office/drawing/2014/main" id="{4BF04840-5AD9-A2EB-E5CA-16B66C9B4447}"/>
                  </a:ext>
                </a:extLst>
              </p:cNvPr>
              <p:cNvSpPr txBox="1"/>
              <p:nvPr/>
            </p:nvSpPr>
            <p:spPr>
              <a:xfrm>
                <a:off x="507407" y="5535303"/>
                <a:ext cx="104077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Hexahedral</a:t>
                </a:r>
              </a:p>
            </p:txBody>
          </p:sp>
          <p:cxnSp>
            <p:nvCxnSpPr>
              <p:cNvPr id="52" name="Straight Connector 51">
                <a:extLst>
                  <a:ext uri="{FF2B5EF4-FFF2-40B4-BE49-F238E27FC236}">
                    <a16:creationId xmlns:a16="http://schemas.microsoft.com/office/drawing/2014/main" id="{5F088209-ADF2-BAA6-0EFA-918A217E1061}"/>
                  </a:ext>
                </a:extLst>
              </p:cNvPr>
              <p:cNvCxnSpPr>
                <a:cxnSpLocks/>
              </p:cNvCxnSpPr>
              <p:nvPr/>
            </p:nvCxnSpPr>
            <p:spPr>
              <a:xfrm>
                <a:off x="1548178" y="5681072"/>
                <a:ext cx="336550"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5E66A1A-D84D-DF69-025D-A70E4DC536A1}"/>
                  </a:ext>
                </a:extLst>
              </p:cNvPr>
              <p:cNvCxnSpPr>
                <a:cxnSpLocks/>
              </p:cNvCxnSpPr>
              <p:nvPr/>
            </p:nvCxnSpPr>
            <p:spPr>
              <a:xfrm>
                <a:off x="3314455" y="5659590"/>
                <a:ext cx="336550" cy="0"/>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77A91FDF-A70B-9929-E7B7-EC8858FCA4A3}"/>
                  </a:ext>
                </a:extLst>
              </p:cNvPr>
              <p:cNvSpPr txBox="1"/>
              <p:nvPr/>
            </p:nvSpPr>
            <p:spPr>
              <a:xfrm>
                <a:off x="3715786" y="5521090"/>
                <a:ext cx="898751"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Tetrahedral</a:t>
                </a:r>
              </a:p>
            </p:txBody>
          </p:sp>
          <p:grpSp>
            <p:nvGrpSpPr>
              <p:cNvPr id="55" name="Group 54">
                <a:extLst>
                  <a:ext uri="{FF2B5EF4-FFF2-40B4-BE49-F238E27FC236}">
                    <a16:creationId xmlns:a16="http://schemas.microsoft.com/office/drawing/2014/main" id="{02CBBE6C-7BE8-D6DD-F15F-D6F44242C74A}"/>
                  </a:ext>
                </a:extLst>
              </p:cNvPr>
              <p:cNvGrpSpPr/>
              <p:nvPr/>
            </p:nvGrpSpPr>
            <p:grpSpPr>
              <a:xfrm>
                <a:off x="1971942" y="5324114"/>
                <a:ext cx="619591" cy="612431"/>
                <a:chOff x="1214979" y="4366335"/>
                <a:chExt cx="1045029" cy="1032952"/>
              </a:xfrm>
            </p:grpSpPr>
            <p:sp>
              <p:nvSpPr>
                <p:cNvPr id="56" name="Cube 55">
                  <a:extLst>
                    <a:ext uri="{FF2B5EF4-FFF2-40B4-BE49-F238E27FC236}">
                      <a16:creationId xmlns:a16="http://schemas.microsoft.com/office/drawing/2014/main" id="{2062CEB9-5C7C-18EC-C932-3FAFF301E7EC}"/>
                    </a:ext>
                  </a:extLst>
                </p:cNvPr>
                <p:cNvSpPr/>
                <p:nvPr/>
              </p:nvSpPr>
              <p:spPr>
                <a:xfrm>
                  <a:off x="1233476" y="4380334"/>
                  <a:ext cx="1001486" cy="1001485"/>
                </a:xfrm>
                <a:prstGeom prst="cub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7" name="Oval 56">
                  <a:extLst>
                    <a:ext uri="{FF2B5EF4-FFF2-40B4-BE49-F238E27FC236}">
                      <a16:creationId xmlns:a16="http://schemas.microsoft.com/office/drawing/2014/main" id="{F7781725-8139-DE6B-5C30-CBABBD2D06EC}"/>
                    </a:ext>
                  </a:extLst>
                </p:cNvPr>
                <p:cNvSpPr/>
                <p:nvPr/>
              </p:nvSpPr>
              <p:spPr>
                <a:xfrm flipH="1">
                  <a:off x="1465031" y="4366336"/>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Oval 57">
                  <a:extLst>
                    <a:ext uri="{FF2B5EF4-FFF2-40B4-BE49-F238E27FC236}">
                      <a16:creationId xmlns:a16="http://schemas.microsoft.com/office/drawing/2014/main" id="{B4682E65-F38B-1FAF-ECAC-DDC5217CE621}"/>
                    </a:ext>
                  </a:extLst>
                </p:cNvPr>
                <p:cNvSpPr/>
                <p:nvPr/>
              </p:nvSpPr>
              <p:spPr>
                <a:xfrm flipH="1">
                  <a:off x="1214980" y="4605501"/>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9" name="Oval 58">
                  <a:extLst>
                    <a:ext uri="{FF2B5EF4-FFF2-40B4-BE49-F238E27FC236}">
                      <a16:creationId xmlns:a16="http://schemas.microsoft.com/office/drawing/2014/main" id="{734ED98F-763D-2CA9-7584-F5C2D1DBE0FB}"/>
                    </a:ext>
                  </a:extLst>
                </p:cNvPr>
                <p:cNvSpPr/>
                <p:nvPr/>
              </p:nvSpPr>
              <p:spPr>
                <a:xfrm flipH="1">
                  <a:off x="2194053" y="4366335"/>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0" name="Oval 59">
                  <a:extLst>
                    <a:ext uri="{FF2B5EF4-FFF2-40B4-BE49-F238E27FC236}">
                      <a16:creationId xmlns:a16="http://schemas.microsoft.com/office/drawing/2014/main" id="{E81EFF72-CA7E-BDC7-238D-209DC525662C}"/>
                    </a:ext>
                  </a:extLst>
                </p:cNvPr>
                <p:cNvSpPr/>
                <p:nvPr/>
              </p:nvSpPr>
              <p:spPr>
                <a:xfrm flipH="1">
                  <a:off x="1214979" y="535661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1" name="Oval 60">
                  <a:extLst>
                    <a:ext uri="{FF2B5EF4-FFF2-40B4-BE49-F238E27FC236}">
                      <a16:creationId xmlns:a16="http://schemas.microsoft.com/office/drawing/2014/main" id="{5523B26F-6AC6-8EA3-241C-ADB7B415FE5D}"/>
                    </a:ext>
                  </a:extLst>
                </p:cNvPr>
                <p:cNvSpPr/>
                <p:nvPr/>
              </p:nvSpPr>
              <p:spPr>
                <a:xfrm flipH="1">
                  <a:off x="2216464" y="5106243"/>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2" name="Straight Arrow Connector 61">
                  <a:extLst>
                    <a:ext uri="{FF2B5EF4-FFF2-40B4-BE49-F238E27FC236}">
                      <a16:creationId xmlns:a16="http://schemas.microsoft.com/office/drawing/2014/main" id="{29B80CD3-3F31-98A6-2B97-769F1886CE40}"/>
                    </a:ext>
                  </a:extLst>
                </p:cNvPr>
                <p:cNvCxnSpPr>
                  <a:cxnSpLocks/>
                </p:cNvCxnSpPr>
                <p:nvPr/>
              </p:nvCxnSpPr>
              <p:spPr>
                <a:xfrm flipH="1">
                  <a:off x="1511193" y="5129412"/>
                  <a:ext cx="718458" cy="3"/>
                </a:xfrm>
                <a:prstGeom prst="straightConnector1">
                  <a:avLst/>
                </a:prstGeom>
                <a:ln>
                  <a:prstDash val="dash"/>
                </a:ln>
              </p:spPr>
              <p:style>
                <a:lnRef idx="1">
                  <a:schemeClr val="dk1"/>
                </a:lnRef>
                <a:fillRef idx="0">
                  <a:schemeClr val="dk1"/>
                </a:fillRef>
                <a:effectRef idx="0">
                  <a:schemeClr val="dk1"/>
                </a:effectRef>
                <a:fontRef idx="minor">
                  <a:schemeClr val="tx1"/>
                </a:fontRef>
              </p:style>
            </p:cxnSp>
            <p:cxnSp>
              <p:nvCxnSpPr>
                <p:cNvPr id="63" name="Straight Arrow Connector 62">
                  <a:extLst>
                    <a:ext uri="{FF2B5EF4-FFF2-40B4-BE49-F238E27FC236}">
                      <a16:creationId xmlns:a16="http://schemas.microsoft.com/office/drawing/2014/main" id="{AED5E00A-7123-E6AE-F024-B5721997BE73}"/>
                    </a:ext>
                  </a:extLst>
                </p:cNvPr>
                <p:cNvCxnSpPr>
                  <a:cxnSpLocks/>
                </p:cNvCxnSpPr>
                <p:nvPr/>
              </p:nvCxnSpPr>
              <p:spPr>
                <a:xfrm flipH="1">
                  <a:off x="1260821" y="5118526"/>
                  <a:ext cx="261259" cy="239489"/>
                </a:xfrm>
                <a:prstGeom prst="straightConnector1">
                  <a:avLst/>
                </a:prstGeom>
                <a:ln>
                  <a:prstDash val="dash"/>
                </a:ln>
              </p:spPr>
              <p:style>
                <a:lnRef idx="1">
                  <a:schemeClr val="dk1"/>
                </a:lnRef>
                <a:fillRef idx="0">
                  <a:schemeClr val="dk1"/>
                </a:fillRef>
                <a:effectRef idx="0">
                  <a:schemeClr val="dk1"/>
                </a:effectRef>
                <a:fontRef idx="minor">
                  <a:schemeClr val="tx1"/>
                </a:fontRef>
              </p:style>
            </p:cxnSp>
            <p:sp>
              <p:nvSpPr>
                <p:cNvPr id="64" name="Oval 63">
                  <a:extLst>
                    <a:ext uri="{FF2B5EF4-FFF2-40B4-BE49-F238E27FC236}">
                      <a16:creationId xmlns:a16="http://schemas.microsoft.com/office/drawing/2014/main" id="{1405E238-B7A6-3491-37E4-526EBFB2A733}"/>
                    </a:ext>
                  </a:extLst>
                </p:cNvPr>
                <p:cNvSpPr/>
                <p:nvPr/>
              </p:nvSpPr>
              <p:spPr>
                <a:xfrm flipH="1">
                  <a:off x="1498007" y="5106243"/>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5" name="Straight Arrow Connector 64">
                  <a:extLst>
                    <a:ext uri="{FF2B5EF4-FFF2-40B4-BE49-F238E27FC236}">
                      <a16:creationId xmlns:a16="http://schemas.microsoft.com/office/drawing/2014/main" id="{C99E2ACB-1770-5102-22E5-61E658E2CEB9}"/>
                    </a:ext>
                  </a:extLst>
                </p:cNvPr>
                <p:cNvCxnSpPr/>
                <p:nvPr/>
              </p:nvCxnSpPr>
              <p:spPr>
                <a:xfrm>
                  <a:off x="1490782" y="4368774"/>
                  <a:ext cx="21772" cy="762000"/>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82C0A757-0D98-AC76-6C89-DEB165C29032}"/>
                    </a:ext>
                  </a:extLst>
                </p:cNvPr>
                <p:cNvSpPr/>
                <p:nvPr/>
              </p:nvSpPr>
              <p:spPr>
                <a:xfrm flipH="1">
                  <a:off x="1958730" y="461286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7" name="Oval 66">
                  <a:extLst>
                    <a:ext uri="{FF2B5EF4-FFF2-40B4-BE49-F238E27FC236}">
                      <a16:creationId xmlns:a16="http://schemas.microsoft.com/office/drawing/2014/main" id="{22C3F5B8-F27D-E8DE-C747-E4F5BC60E5DF}"/>
                    </a:ext>
                  </a:extLst>
                </p:cNvPr>
                <p:cNvSpPr/>
                <p:nvPr/>
              </p:nvSpPr>
              <p:spPr>
                <a:xfrm flipH="1">
                  <a:off x="1954567" y="5345408"/>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68" name="Group 67">
                <a:extLst>
                  <a:ext uri="{FF2B5EF4-FFF2-40B4-BE49-F238E27FC236}">
                    <a16:creationId xmlns:a16="http://schemas.microsoft.com/office/drawing/2014/main" id="{B05DE0F2-22C9-4117-F96C-7A9C08801925}"/>
                  </a:ext>
                </a:extLst>
              </p:cNvPr>
              <p:cNvGrpSpPr/>
              <p:nvPr/>
            </p:nvGrpSpPr>
            <p:grpSpPr>
              <a:xfrm>
                <a:off x="2649773" y="5344605"/>
                <a:ext cx="615431" cy="558934"/>
                <a:chOff x="2541434" y="4377859"/>
                <a:chExt cx="1108102" cy="1006378"/>
              </a:xfrm>
            </p:grpSpPr>
            <p:sp>
              <p:nvSpPr>
                <p:cNvPr id="69" name="Isosceles Triangle 68">
                  <a:extLst>
                    <a:ext uri="{FF2B5EF4-FFF2-40B4-BE49-F238E27FC236}">
                      <a16:creationId xmlns:a16="http://schemas.microsoft.com/office/drawing/2014/main" id="{FFC0BCFB-58C2-E596-AF03-BF6CB6406B2D}"/>
                    </a:ext>
                  </a:extLst>
                </p:cNvPr>
                <p:cNvSpPr/>
                <p:nvPr/>
              </p:nvSpPr>
              <p:spPr>
                <a:xfrm>
                  <a:off x="2557743" y="4384302"/>
                  <a:ext cx="1064558" cy="963705"/>
                </a:xfrm>
                <a:prstGeom prst="triangle">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70" name="Straight Arrow Connector 69">
                  <a:extLst>
                    <a:ext uri="{FF2B5EF4-FFF2-40B4-BE49-F238E27FC236}">
                      <a16:creationId xmlns:a16="http://schemas.microsoft.com/office/drawing/2014/main" id="{943C0134-5BD2-0384-21AC-2270CF67E1BF}"/>
                    </a:ext>
                  </a:extLst>
                </p:cNvPr>
                <p:cNvCxnSpPr>
                  <a:cxnSpLocks/>
                </p:cNvCxnSpPr>
                <p:nvPr/>
              </p:nvCxnSpPr>
              <p:spPr>
                <a:xfrm flipH="1">
                  <a:off x="3081399" y="4392061"/>
                  <a:ext cx="11846" cy="683557"/>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F52AF3E1-596D-6580-5DF9-C3B65B202017}"/>
                    </a:ext>
                  </a:extLst>
                </p:cNvPr>
                <p:cNvCxnSpPr>
                  <a:cxnSpLocks/>
                </p:cNvCxnSpPr>
                <p:nvPr/>
              </p:nvCxnSpPr>
              <p:spPr>
                <a:xfrm flipH="1">
                  <a:off x="2571297" y="5053976"/>
                  <a:ext cx="493699" cy="291355"/>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ECF3EDAB-2C7F-E758-F48A-8183E3F9D007}"/>
                    </a:ext>
                  </a:extLst>
                </p:cNvPr>
                <p:cNvCxnSpPr>
                  <a:cxnSpLocks/>
                </p:cNvCxnSpPr>
                <p:nvPr/>
              </p:nvCxnSpPr>
              <p:spPr>
                <a:xfrm>
                  <a:off x="3109819" y="5053977"/>
                  <a:ext cx="503623" cy="302560"/>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3" name="Oval 72">
                  <a:extLst>
                    <a:ext uri="{FF2B5EF4-FFF2-40B4-BE49-F238E27FC236}">
                      <a16:creationId xmlns:a16="http://schemas.microsoft.com/office/drawing/2014/main" id="{EE82DE90-F8B5-2BA4-EF97-8D1364F05260}"/>
                    </a:ext>
                  </a:extLst>
                </p:cNvPr>
                <p:cNvSpPr/>
                <p:nvPr/>
              </p:nvSpPr>
              <p:spPr>
                <a:xfrm flipH="1">
                  <a:off x="3068111" y="5039007"/>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4" name="Oval 73">
                  <a:extLst>
                    <a:ext uri="{FF2B5EF4-FFF2-40B4-BE49-F238E27FC236}">
                      <a16:creationId xmlns:a16="http://schemas.microsoft.com/office/drawing/2014/main" id="{FB6841C3-9709-AEAC-9B1D-3D6D6358C7C9}"/>
                    </a:ext>
                  </a:extLst>
                </p:cNvPr>
                <p:cNvSpPr/>
                <p:nvPr/>
              </p:nvSpPr>
              <p:spPr>
                <a:xfrm flipH="1">
                  <a:off x="3068111" y="4377859"/>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5" name="Oval 74">
                  <a:extLst>
                    <a:ext uri="{FF2B5EF4-FFF2-40B4-BE49-F238E27FC236}">
                      <a16:creationId xmlns:a16="http://schemas.microsoft.com/office/drawing/2014/main" id="{CA1F5754-599B-6D90-3E81-4FBC6D2B85B0}"/>
                    </a:ext>
                  </a:extLst>
                </p:cNvPr>
                <p:cNvSpPr/>
                <p:nvPr/>
              </p:nvSpPr>
              <p:spPr>
                <a:xfrm flipH="1">
                  <a:off x="2541434" y="534156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6" name="Oval 75">
                  <a:extLst>
                    <a:ext uri="{FF2B5EF4-FFF2-40B4-BE49-F238E27FC236}">
                      <a16:creationId xmlns:a16="http://schemas.microsoft.com/office/drawing/2014/main" id="{AC19A662-6036-D33F-90C6-39885FBF6BC0}"/>
                    </a:ext>
                  </a:extLst>
                </p:cNvPr>
                <p:cNvSpPr/>
                <p:nvPr/>
              </p:nvSpPr>
              <p:spPr>
                <a:xfrm flipH="1">
                  <a:off x="3605992" y="534156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154" name="Connector: Elbow 153">
                <a:extLst>
                  <a:ext uri="{FF2B5EF4-FFF2-40B4-BE49-F238E27FC236}">
                    <a16:creationId xmlns:a16="http://schemas.microsoft.com/office/drawing/2014/main" id="{DC4018BE-B580-19CB-4DA5-362EEF9A4E4F}"/>
                  </a:ext>
                </a:extLst>
              </p:cNvPr>
              <p:cNvCxnSpPr>
                <a:stCxn id="5" idx="2"/>
                <a:endCxn id="10" idx="3"/>
              </p:cNvCxnSpPr>
              <p:nvPr/>
            </p:nvCxnSpPr>
            <p:spPr>
              <a:xfrm rot="5400000">
                <a:off x="3738399" y="3151014"/>
                <a:ext cx="735111" cy="1573366"/>
              </a:xfrm>
              <a:prstGeom prst="bentConnector2">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E4ADDC10-2C73-9445-1611-71151870BFA1}"/>
              </a:ext>
            </a:extLst>
          </p:cNvPr>
          <p:cNvGrpSpPr/>
          <p:nvPr/>
        </p:nvGrpSpPr>
        <p:grpSpPr>
          <a:xfrm>
            <a:off x="4892637" y="3570141"/>
            <a:ext cx="3026300" cy="2031644"/>
            <a:chOff x="4892637" y="3570141"/>
            <a:chExt cx="3026300" cy="2031644"/>
          </a:xfrm>
        </p:grpSpPr>
        <p:sp>
          <p:nvSpPr>
            <p:cNvPr id="13" name="TextBox 12">
              <a:extLst>
                <a:ext uri="{FF2B5EF4-FFF2-40B4-BE49-F238E27FC236}">
                  <a16:creationId xmlns:a16="http://schemas.microsoft.com/office/drawing/2014/main" id="{E9A72638-D661-7532-DAC0-746B45337115}"/>
                </a:ext>
              </a:extLst>
            </p:cNvPr>
            <p:cNvSpPr txBox="1"/>
            <p:nvPr/>
          </p:nvSpPr>
          <p:spPr>
            <a:xfrm>
              <a:off x="5428372" y="4135976"/>
              <a:ext cx="162146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Mesh structure</a:t>
              </a:r>
            </a:p>
          </p:txBody>
        </p:sp>
        <p:sp>
          <p:nvSpPr>
            <p:cNvPr id="88" name="TextBox 87">
              <a:extLst>
                <a:ext uri="{FF2B5EF4-FFF2-40B4-BE49-F238E27FC236}">
                  <a16:creationId xmlns:a16="http://schemas.microsoft.com/office/drawing/2014/main" id="{5C4DF79C-D13C-92D4-27C3-B011F2784378}"/>
                </a:ext>
              </a:extLst>
            </p:cNvPr>
            <p:cNvSpPr txBox="1"/>
            <p:nvPr/>
          </p:nvSpPr>
          <p:spPr>
            <a:xfrm>
              <a:off x="5588314" y="5324786"/>
              <a:ext cx="190807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Structured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x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Unstructured</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91" name="Straight Connector 90">
              <a:extLst>
                <a:ext uri="{FF2B5EF4-FFF2-40B4-BE49-F238E27FC236}">
                  <a16:creationId xmlns:a16="http://schemas.microsoft.com/office/drawing/2014/main" id="{6287F981-E2EC-F0B6-97FC-1D569BD950D9}"/>
                </a:ext>
              </a:extLst>
            </p:cNvPr>
            <p:cNvCxnSpPr>
              <a:cxnSpLocks/>
            </p:cNvCxnSpPr>
            <p:nvPr/>
          </p:nvCxnSpPr>
          <p:spPr>
            <a:xfrm flipV="1">
              <a:off x="6512766" y="4911442"/>
              <a:ext cx="0" cy="298304"/>
            </a:xfrm>
            <a:prstGeom prst="line">
              <a:avLst/>
            </a:prstGeom>
            <a:ln w="19050">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BA9040DF-66EC-FBF5-C8A7-9D860183DDD6}"/>
                </a:ext>
              </a:extLst>
            </p:cNvPr>
            <p:cNvSpPr txBox="1"/>
            <p:nvPr/>
          </p:nvSpPr>
          <p:spPr>
            <a:xfrm>
              <a:off x="5489912" y="4394425"/>
              <a:ext cx="242902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How predictable and well defined the location of the nodes are</a:t>
              </a:r>
              <a:endPar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156" name="Connector: Elbow 155">
              <a:extLst>
                <a:ext uri="{FF2B5EF4-FFF2-40B4-BE49-F238E27FC236}">
                  <a16:creationId xmlns:a16="http://schemas.microsoft.com/office/drawing/2014/main" id="{B54451E4-3787-C625-2A6D-5EFD07983B1E}"/>
                </a:ext>
              </a:extLst>
            </p:cNvPr>
            <p:cNvCxnSpPr>
              <a:stCxn id="5" idx="2"/>
              <a:endCxn id="13" idx="1"/>
            </p:cNvCxnSpPr>
            <p:nvPr/>
          </p:nvCxnSpPr>
          <p:spPr>
            <a:xfrm rot="16200000" flipH="1">
              <a:off x="4792949" y="3669829"/>
              <a:ext cx="735111" cy="535735"/>
            </a:xfrm>
            <a:prstGeom prst="bentConnector2">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FB6B5A27-16F9-05B2-ED77-D344FD148AD0}"/>
              </a:ext>
            </a:extLst>
          </p:cNvPr>
          <p:cNvGrpSpPr/>
          <p:nvPr/>
        </p:nvGrpSpPr>
        <p:grpSpPr>
          <a:xfrm>
            <a:off x="4483428" y="252251"/>
            <a:ext cx="3466871" cy="2649455"/>
            <a:chOff x="4483428" y="252251"/>
            <a:chExt cx="3466871" cy="2649455"/>
          </a:xfrm>
        </p:grpSpPr>
        <p:cxnSp>
          <p:nvCxnSpPr>
            <p:cNvPr id="150" name="Connector: Elbow 149">
              <a:extLst>
                <a:ext uri="{FF2B5EF4-FFF2-40B4-BE49-F238E27FC236}">
                  <a16:creationId xmlns:a16="http://schemas.microsoft.com/office/drawing/2014/main" id="{8CE1F87F-0D56-0ACB-3BEC-B69F262D5FC5}"/>
                </a:ext>
              </a:extLst>
            </p:cNvPr>
            <p:cNvCxnSpPr>
              <a:cxnSpLocks/>
            </p:cNvCxnSpPr>
            <p:nvPr/>
          </p:nvCxnSpPr>
          <p:spPr>
            <a:xfrm rot="5400000" flipH="1" flipV="1">
              <a:off x="3414098" y="1510797"/>
              <a:ext cx="2460239" cy="321579"/>
            </a:xfrm>
            <a:prstGeom prst="bentConnector2">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05C23181-D670-5422-40AE-0BBC08252807}"/>
                </a:ext>
              </a:extLst>
            </p:cNvPr>
            <p:cNvGrpSpPr/>
            <p:nvPr/>
          </p:nvGrpSpPr>
          <p:grpSpPr>
            <a:xfrm>
              <a:off x="4791524" y="252251"/>
              <a:ext cx="3158775" cy="2465995"/>
              <a:chOff x="4791524" y="252251"/>
              <a:chExt cx="3158775" cy="2465995"/>
            </a:xfrm>
          </p:grpSpPr>
          <p:sp>
            <p:nvSpPr>
              <p:cNvPr id="178" name="Arc 177">
                <a:extLst>
                  <a:ext uri="{FF2B5EF4-FFF2-40B4-BE49-F238E27FC236}">
                    <a16:creationId xmlns:a16="http://schemas.microsoft.com/office/drawing/2014/main" id="{397AFCE5-255E-3788-EE24-349F44961505}"/>
                  </a:ext>
                </a:extLst>
              </p:cNvPr>
              <p:cNvSpPr/>
              <p:nvPr/>
            </p:nvSpPr>
            <p:spPr>
              <a:xfrm rot="10468146">
                <a:off x="4991359" y="1335515"/>
                <a:ext cx="2940530" cy="1275043"/>
              </a:xfrm>
              <a:prstGeom prst="arc">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48065948-00C3-0D9A-FAA6-E956EF34A424}"/>
                  </a:ext>
                </a:extLst>
              </p:cNvPr>
              <p:cNvGrpSpPr/>
              <p:nvPr/>
            </p:nvGrpSpPr>
            <p:grpSpPr>
              <a:xfrm>
                <a:off x="4791524" y="252251"/>
                <a:ext cx="3158775" cy="2465995"/>
                <a:chOff x="4791524" y="252251"/>
                <a:chExt cx="3158775" cy="2465995"/>
              </a:xfrm>
            </p:grpSpPr>
            <p:sp>
              <p:nvSpPr>
                <p:cNvPr id="172" name="Arc 171">
                  <a:extLst>
                    <a:ext uri="{FF2B5EF4-FFF2-40B4-BE49-F238E27FC236}">
                      <a16:creationId xmlns:a16="http://schemas.microsoft.com/office/drawing/2014/main" id="{B9919BE7-1807-40DE-581C-4F02B904136F}"/>
                    </a:ext>
                  </a:extLst>
                </p:cNvPr>
                <p:cNvSpPr/>
                <p:nvPr/>
              </p:nvSpPr>
              <p:spPr>
                <a:xfrm rot="10468146">
                  <a:off x="4992889" y="369969"/>
                  <a:ext cx="2940530" cy="1275043"/>
                </a:xfrm>
                <a:prstGeom prst="arc">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2E5C9741-2CB1-A910-CEAA-9406AA4CA850}"/>
                    </a:ext>
                  </a:extLst>
                </p:cNvPr>
                <p:cNvGrpSpPr/>
                <p:nvPr/>
              </p:nvGrpSpPr>
              <p:grpSpPr>
                <a:xfrm>
                  <a:off x="4791524" y="252251"/>
                  <a:ext cx="2924419" cy="2465995"/>
                  <a:chOff x="4791524" y="252251"/>
                  <a:chExt cx="2924419" cy="2465995"/>
                </a:xfrm>
              </p:grpSpPr>
              <p:sp>
                <p:nvSpPr>
                  <p:cNvPr id="11" name="TextBox 10">
                    <a:extLst>
                      <a:ext uri="{FF2B5EF4-FFF2-40B4-BE49-F238E27FC236}">
                        <a16:creationId xmlns:a16="http://schemas.microsoft.com/office/drawing/2014/main" id="{415F683D-6A88-CD7B-0B00-037A2D109CE4}"/>
                      </a:ext>
                    </a:extLst>
                  </p:cNvPr>
                  <p:cNvSpPr txBox="1"/>
                  <p:nvPr/>
                </p:nvSpPr>
                <p:spPr>
                  <a:xfrm>
                    <a:off x="4791525" y="252251"/>
                    <a:ext cx="14097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Element order</a:t>
                    </a:r>
                  </a:p>
                </p:txBody>
              </p:sp>
              <p:sp>
                <p:nvSpPr>
                  <p:cNvPr id="87" name="TextBox 86">
                    <a:extLst>
                      <a:ext uri="{FF2B5EF4-FFF2-40B4-BE49-F238E27FC236}">
                        <a16:creationId xmlns:a16="http://schemas.microsoft.com/office/drawing/2014/main" id="{38DE56E8-656B-D09F-2F8B-77E3A8BE1282}"/>
                      </a:ext>
                    </a:extLst>
                  </p:cNvPr>
                  <p:cNvSpPr txBox="1"/>
                  <p:nvPr/>
                </p:nvSpPr>
                <p:spPr>
                  <a:xfrm>
                    <a:off x="4791524" y="504398"/>
                    <a:ext cx="237013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Linear</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(lower order element)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Quadratic</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(higher order element)</a:t>
                    </a:r>
                  </a:p>
                </p:txBody>
              </p:sp>
              <p:cxnSp>
                <p:nvCxnSpPr>
                  <p:cNvPr id="98" name="Straight Connector 97">
                    <a:extLst>
                      <a:ext uri="{FF2B5EF4-FFF2-40B4-BE49-F238E27FC236}">
                        <a16:creationId xmlns:a16="http://schemas.microsoft.com/office/drawing/2014/main" id="{6ECE5D9D-B995-F733-5737-09BC0235B72F}"/>
                      </a:ext>
                    </a:extLst>
                  </p:cNvPr>
                  <p:cNvCxnSpPr>
                    <a:cxnSpLocks/>
                  </p:cNvCxnSpPr>
                  <p:nvPr/>
                </p:nvCxnSpPr>
                <p:spPr>
                  <a:xfrm>
                    <a:off x="4999007" y="1753128"/>
                    <a:ext cx="1513759" cy="7986"/>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A5FA310-CE83-982D-95E0-F2767345D52D}"/>
                      </a:ext>
                    </a:extLst>
                  </p:cNvPr>
                  <p:cNvCxnSpPr>
                    <a:cxnSpLocks/>
                    <a:stCxn id="172" idx="2"/>
                  </p:cNvCxnSpPr>
                  <p:nvPr/>
                </p:nvCxnSpPr>
                <p:spPr>
                  <a:xfrm>
                    <a:off x="4999734" y="1149198"/>
                    <a:ext cx="0" cy="57851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F1EB2727-C29C-9CFC-F483-189089EF5C75}"/>
                      </a:ext>
                    </a:extLst>
                  </p:cNvPr>
                  <p:cNvCxnSpPr>
                    <a:cxnSpLocks/>
                    <a:stCxn id="172" idx="2"/>
                  </p:cNvCxnSpPr>
                  <p:nvPr/>
                </p:nvCxnSpPr>
                <p:spPr>
                  <a:xfrm>
                    <a:off x="4999734" y="1149198"/>
                    <a:ext cx="1513759" cy="49762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7A8D95BF-46FC-383F-8545-1139CC249C1C}"/>
                      </a:ext>
                    </a:extLst>
                  </p:cNvPr>
                  <p:cNvSpPr txBox="1"/>
                  <p:nvPr/>
                </p:nvSpPr>
                <p:spPr>
                  <a:xfrm>
                    <a:off x="6140737" y="1079710"/>
                    <a:ext cx="15752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B71B"/>
                        </a:solidFill>
                        <a:effectLst/>
                        <a:uLnTx/>
                        <a:uFillTx/>
                        <a:latin typeface="Calibri" panose="020F0502020204030204"/>
                        <a:ea typeface="+mn-ea"/>
                        <a:cs typeface="+mn-cs"/>
                      </a:rPr>
                      <a:t>Linear approximation</a:t>
                    </a:r>
                  </a:p>
                </p:txBody>
              </p:sp>
              <p:sp>
                <p:nvSpPr>
                  <p:cNvPr id="117" name="TextBox 116">
                    <a:extLst>
                      <a:ext uri="{FF2B5EF4-FFF2-40B4-BE49-F238E27FC236}">
                        <a16:creationId xmlns:a16="http://schemas.microsoft.com/office/drawing/2014/main" id="{2A5DAB94-E799-9B62-55BE-0D7C5AF1B219}"/>
                      </a:ext>
                    </a:extLst>
                  </p:cNvPr>
                  <p:cNvSpPr txBox="1"/>
                  <p:nvPr/>
                </p:nvSpPr>
                <p:spPr>
                  <a:xfrm>
                    <a:off x="6533027" y="1333107"/>
                    <a:ext cx="96519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4446"/>
                        </a:solidFill>
                        <a:effectLst/>
                        <a:uLnTx/>
                        <a:uFillTx/>
                        <a:latin typeface="Calibri" panose="020F0502020204030204"/>
                        <a:ea typeface="+mn-ea"/>
                        <a:cs typeface="+mn-cs"/>
                      </a:rPr>
                      <a:t>Actual curve</a:t>
                    </a:r>
                  </a:p>
                </p:txBody>
              </p:sp>
              <p:cxnSp>
                <p:nvCxnSpPr>
                  <p:cNvPr id="119" name="Connector: Curved 118">
                    <a:extLst>
                      <a:ext uri="{FF2B5EF4-FFF2-40B4-BE49-F238E27FC236}">
                        <a16:creationId xmlns:a16="http://schemas.microsoft.com/office/drawing/2014/main" id="{5418D1B0-19C9-1125-CF88-34409878E4D3}"/>
                      </a:ext>
                    </a:extLst>
                  </p:cNvPr>
                  <p:cNvCxnSpPr>
                    <a:cxnSpLocks/>
                  </p:cNvCxnSpPr>
                  <p:nvPr/>
                </p:nvCxnSpPr>
                <p:spPr>
                  <a:xfrm flipV="1">
                    <a:off x="5768807" y="1218209"/>
                    <a:ext cx="415574" cy="138499"/>
                  </a:xfrm>
                  <a:prstGeom prst="curvedConnector3">
                    <a:avLst>
                      <a:gd name="adj1" fmla="val 509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1" name="Connector: Curved 120">
                    <a:extLst>
                      <a:ext uri="{FF2B5EF4-FFF2-40B4-BE49-F238E27FC236}">
                        <a16:creationId xmlns:a16="http://schemas.microsoft.com/office/drawing/2014/main" id="{E5DB6B55-B534-7F44-4F7D-7C55BAD57263}"/>
                      </a:ext>
                    </a:extLst>
                  </p:cNvPr>
                  <p:cNvCxnSpPr>
                    <a:cxnSpLocks/>
                  </p:cNvCxnSpPr>
                  <p:nvPr/>
                </p:nvCxnSpPr>
                <p:spPr>
                  <a:xfrm flipV="1">
                    <a:off x="6136635" y="1494076"/>
                    <a:ext cx="415574" cy="138499"/>
                  </a:xfrm>
                  <a:prstGeom prst="curvedConnector3">
                    <a:avLst>
                      <a:gd name="adj1" fmla="val 50905"/>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67" name="Connector: Curved 166">
                    <a:extLst>
                      <a:ext uri="{FF2B5EF4-FFF2-40B4-BE49-F238E27FC236}">
                        <a16:creationId xmlns:a16="http://schemas.microsoft.com/office/drawing/2014/main" id="{4E8AC7FD-C5D1-BF7B-C6A6-28E2F6CD7784}"/>
                      </a:ext>
                    </a:extLst>
                  </p:cNvPr>
                  <p:cNvCxnSpPr>
                    <a:cxnSpLocks/>
                  </p:cNvCxnSpPr>
                  <p:nvPr/>
                </p:nvCxnSpPr>
                <p:spPr>
                  <a:xfrm flipV="1">
                    <a:off x="5302534" y="2211661"/>
                    <a:ext cx="415574" cy="138499"/>
                  </a:xfrm>
                  <a:prstGeom prst="curvedConnector3">
                    <a:avLst>
                      <a:gd name="adj1" fmla="val 50905"/>
                    </a:avLst>
                  </a:prstGeom>
                  <a:ln>
                    <a:tailEnd type="triangle"/>
                  </a:ln>
                </p:spPr>
                <p:style>
                  <a:lnRef idx="1">
                    <a:schemeClr val="accent1"/>
                  </a:lnRef>
                  <a:fillRef idx="0">
                    <a:schemeClr val="accent1"/>
                  </a:fillRef>
                  <a:effectRef idx="0">
                    <a:schemeClr val="accent1"/>
                  </a:effectRef>
                  <a:fontRef idx="minor">
                    <a:schemeClr val="tx1"/>
                  </a:fontRef>
                </p:style>
              </p:cxnSp>
              <p:sp>
                <p:nvSpPr>
                  <p:cNvPr id="169" name="TextBox 168">
                    <a:extLst>
                      <a:ext uri="{FF2B5EF4-FFF2-40B4-BE49-F238E27FC236}">
                        <a16:creationId xmlns:a16="http://schemas.microsoft.com/office/drawing/2014/main" id="{04F09FE9-6FA2-1F29-D0D0-CAAFF14BA63E}"/>
                      </a:ext>
                    </a:extLst>
                  </p:cNvPr>
                  <p:cNvSpPr txBox="1"/>
                  <p:nvPr/>
                </p:nvSpPr>
                <p:spPr>
                  <a:xfrm>
                    <a:off x="5703713" y="2054940"/>
                    <a:ext cx="18199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B71B"/>
                        </a:solidFill>
                        <a:effectLst/>
                        <a:uLnTx/>
                        <a:uFillTx/>
                        <a:latin typeface="Calibri" panose="020F0502020204030204"/>
                        <a:ea typeface="+mn-ea"/>
                        <a:cs typeface="+mn-cs"/>
                      </a:rPr>
                      <a:t>Quadratic approximation</a:t>
                    </a:r>
                  </a:p>
                </p:txBody>
              </p:sp>
              <p:cxnSp>
                <p:nvCxnSpPr>
                  <p:cNvPr id="176" name="Straight Connector 175">
                    <a:extLst>
                      <a:ext uri="{FF2B5EF4-FFF2-40B4-BE49-F238E27FC236}">
                        <a16:creationId xmlns:a16="http://schemas.microsoft.com/office/drawing/2014/main" id="{7574906A-D053-BC3C-4EF1-2C654568ADF4}"/>
                      </a:ext>
                    </a:extLst>
                  </p:cNvPr>
                  <p:cNvCxnSpPr>
                    <a:cxnSpLocks/>
                  </p:cNvCxnSpPr>
                  <p:nvPr/>
                </p:nvCxnSpPr>
                <p:spPr>
                  <a:xfrm>
                    <a:off x="4998204" y="2710260"/>
                    <a:ext cx="1513759" cy="7986"/>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AF7788BC-9057-002B-6D8E-19F06ACA25D5}"/>
                      </a:ext>
                    </a:extLst>
                  </p:cNvPr>
                  <p:cNvCxnSpPr>
                    <a:cxnSpLocks/>
                    <a:stCxn id="178" idx="2"/>
                  </p:cNvCxnSpPr>
                  <p:nvPr/>
                </p:nvCxnSpPr>
                <p:spPr>
                  <a:xfrm>
                    <a:off x="4998204" y="2114744"/>
                    <a:ext cx="0" cy="57851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179" name="Arc 178">
                  <a:extLst>
                    <a:ext uri="{FF2B5EF4-FFF2-40B4-BE49-F238E27FC236}">
                      <a16:creationId xmlns:a16="http://schemas.microsoft.com/office/drawing/2014/main" id="{B0B1A67E-49EE-7DCB-523D-55EFF6F00807}"/>
                    </a:ext>
                  </a:extLst>
                </p:cNvPr>
                <p:cNvSpPr/>
                <p:nvPr/>
              </p:nvSpPr>
              <p:spPr>
                <a:xfrm rot="10468146">
                  <a:off x="5009769" y="1325093"/>
                  <a:ext cx="2940530" cy="1275043"/>
                </a:xfrm>
                <a:prstGeom prst="arc">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grpSp>
      <p:pic>
        <p:nvPicPr>
          <p:cNvPr id="181" name="Picture 180">
            <a:extLst>
              <a:ext uri="{FF2B5EF4-FFF2-40B4-BE49-F238E27FC236}">
                <a16:creationId xmlns:a16="http://schemas.microsoft.com/office/drawing/2014/main" id="{6C1DC7A0-52E1-46C7-8FC1-388BC05C9E4E}"/>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994" b="98618" l="2547" r="99151">
                        <a14:foregroundMark x1="7980" y1="29186" x2="48896" y2="53917"/>
                        <a14:foregroundMark x1="48896" y1="53917" x2="47878" y2="92934"/>
                        <a14:foregroundMark x1="47878" y1="92934" x2="41381" y2="91350"/>
                        <a14:foregroundMark x1="8819" y1="76037" x2="7980" y2="68664"/>
                        <a14:foregroundMark x1="7980" y1="68664" x2="12054" y2="36866"/>
                        <a14:foregroundMark x1="12054" y1="36866" x2="11545" y2="29339"/>
                        <a14:foregroundMark x1="52581" y1="98414" x2="53650" y2="98925"/>
                        <a14:foregroundMark x1="53650" y1="98925" x2="55395" y2="98381"/>
                        <a14:foregroundMark x1="99147" y1="68049" x2="99185" y2="67896"/>
                        <a14:foregroundMark x1="97512" y1="74617" x2="98000" y2="72657"/>
                        <a14:foregroundMark x1="98280" y1="40067" x2="97802" y2="29585"/>
                        <a14:foregroundMark x1="88417" y1="23608" x2="50594" y2="15207"/>
                        <a14:foregroundMark x1="50594" y1="15207" x2="32428" y2="16129"/>
                        <a14:foregroundMark x1="32428" y1="16129" x2="11036" y2="28571"/>
                        <a14:foregroundMark x1="11036" y1="28571" x2="7874" y2="37269"/>
                        <a14:foregroundMark x1="46036" y1="8820" x2="58744" y2="13978"/>
                        <a14:foregroundMark x1="58744" y1="13978" x2="52588" y2="6590"/>
                        <a14:foregroundMark x1="89296" y1="26677" x2="89134" y2="64977"/>
                        <a14:foregroundMark x1="89134" y1="64977" x2="91851" y2="77112"/>
                        <a14:foregroundMark x1="97502" y1="68049" x2="97597" y2="67896"/>
                        <a14:foregroundMark x1="91851" y1="77112" x2="95202" y2="71737"/>
                        <a14:foregroundMark x1="96858" y1="39998" x2="96265" y2="33948"/>
                        <a14:foregroundMark x1="96265" y1="33948" x2="93116" y2="26928"/>
                        <a14:foregroundMark x1="91785" y1="25052" x2="97623" y2="31029"/>
                        <a14:foregroundMark x1="96109" y1="72657" x2="96009" y2="75421"/>
                        <a14:foregroundMark x1="96283" y1="67896" x2="96277" y2="68049"/>
                        <a14:foregroundMark x1="97623" y1="31029" x2="97296" y2="40019"/>
                        <a14:foregroundMark x1="13413" y1="38863" x2="33956" y2="77266"/>
                        <a14:foregroundMark x1="33956" y1="77266" x2="44822" y2="82488"/>
                        <a14:foregroundMark x1="44822" y1="82488" x2="49236" y2="61905"/>
                        <a14:foregroundMark x1="49236" y1="61905" x2="39898" y2="50691"/>
                        <a14:foregroundMark x1="39898" y1="50691" x2="21222" y2="43932"/>
                        <a14:foregroundMark x1="21222" y1="43932" x2="12564" y2="54071"/>
                        <a14:foregroundMark x1="12564" y1="54071" x2="11205" y2="72350"/>
                        <a14:foregroundMark x1="11205" y1="72350" x2="36842" y2="86943"/>
                        <a14:foregroundMark x1="36842" y1="86943" x2="46010" y2="88633"/>
                        <a14:foregroundMark x1="52672" y1="98325" x2="55743" y2="97765"/>
                        <a14:foregroundMark x1="62759" y1="93433" x2="46180" y2="88018"/>
                        <a14:foregroundMark x1="46180" y1="88018" x2="35088" y2="88319"/>
                        <a14:foregroundMark x1="52801" y1="98618" x2="52801" y2="98618"/>
                        <a14:foregroundMark x1="97793" y1="64363" x2="97623" y2="66052"/>
                        <a14:foregroundMark x1="97623" y1="48387" x2="97623" y2="57296"/>
                        <a14:foregroundMark x1="99151" y1="29800" x2="98518" y2="75794"/>
                        <a14:backgroundMark x1="34635" y1="8602" x2="50764" y2="5376"/>
                        <a14:backgroundMark x1="50764" y1="5376" x2="54669" y2="3379"/>
                        <a14:backgroundMark x1="38540" y1="4762" x2="48048" y2="4455"/>
                        <a14:backgroundMark x1="86587" y1="16436" x2="99660" y2="28264"/>
                        <a14:backgroundMark x1="3056" y1="26882" x2="3905" y2="87404"/>
                        <a14:backgroundMark x1="6621" y1="78187" x2="51273" y2="99693"/>
                        <a14:backgroundMark x1="56367" y1="99078" x2="88115" y2="86636"/>
                        <a14:backgroundMark x1="88115" y1="86636" x2="97082" y2="79093"/>
                        <a14:backgroundMark x1="92020" y1="86175" x2="96774" y2="82335"/>
                        <a14:backgroundMark x1="94228" y1="78495" x2="94876" y2="78149"/>
                        <a14:backgroundMark x1="89643" y1="85714" x2="92869" y2="85253"/>
                        <a14:backgroundMark x1="55348" y1="98464" x2="65365" y2="94777"/>
                        <a14:backgroundMark x1="8489" y1="77266" x2="6452" y2="76651"/>
                        <a14:backgroundMark x1="7301" y1="37174" x2="6452" y2="41321"/>
                        <a14:backgroundMark x1="88795" y1="23195" x2="92360" y2="24424"/>
                        <a14:backgroundMark x1="96435" y1="78802" x2="98981" y2="78034"/>
                      </a14:backgroundRemoval>
                    </a14:imgEffect>
                  </a14:imgLayer>
                </a14:imgProps>
              </a:ext>
            </a:extLst>
          </a:blip>
          <a:srcRect r="1844"/>
          <a:stretch/>
        </p:blipFill>
        <p:spPr>
          <a:xfrm>
            <a:off x="10404391" y="2377509"/>
            <a:ext cx="1312665" cy="1478096"/>
          </a:xfrm>
          <a:prstGeom prst="rect">
            <a:avLst/>
          </a:prstGeom>
        </p:spPr>
      </p:pic>
      <p:sp>
        <p:nvSpPr>
          <p:cNvPr id="182" name="TextBox 181">
            <a:extLst>
              <a:ext uri="{FF2B5EF4-FFF2-40B4-BE49-F238E27FC236}">
                <a16:creationId xmlns:a16="http://schemas.microsoft.com/office/drawing/2014/main" id="{A823CA52-75BF-1E83-D8CC-54AD867ABEB2}"/>
              </a:ext>
            </a:extLst>
          </p:cNvPr>
          <p:cNvSpPr txBox="1"/>
          <p:nvPr/>
        </p:nvSpPr>
        <p:spPr>
          <a:xfrm>
            <a:off x="7626408" y="5919710"/>
            <a:ext cx="4565592"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7"/>
              </a:rPr>
              <a:t>The Fundamentals of FEA Meshing for Structural Analysis I Ansys Blog</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183" name="Graphic 182" descr="Internet outline">
            <a:extLst>
              <a:ext uri="{FF2B5EF4-FFF2-40B4-BE49-F238E27FC236}">
                <a16:creationId xmlns:a16="http://schemas.microsoft.com/office/drawing/2014/main" id="{4C19E8ED-8C03-1113-513A-E63A422E44E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50631" y="5935674"/>
            <a:ext cx="346026" cy="368434"/>
          </a:xfrm>
          <a:prstGeom prst="rect">
            <a:avLst/>
          </a:prstGeom>
        </p:spPr>
      </p:pic>
    </p:spTree>
    <p:extLst>
      <p:ext uri="{BB962C8B-B14F-4D97-AF65-F5344CB8AC3E}">
        <p14:creationId xmlns:p14="http://schemas.microsoft.com/office/powerpoint/2010/main" val="244568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81"/>
                                        </p:tgtEl>
                                        <p:attrNameLst>
                                          <p:attrName>style.visibility</p:attrName>
                                        </p:attrNameLst>
                                      </p:cBhvr>
                                      <p:to>
                                        <p:strVal val="visible"/>
                                      </p:to>
                                    </p:set>
                                    <p:animEffect transition="in" filter="fade">
                                      <p:cBhvr>
                                        <p:cTn id="31" dur="1000"/>
                                        <p:tgtEl>
                                          <p:spTgt spid="181"/>
                                        </p:tgtEl>
                                      </p:cBhvr>
                                    </p:animEffect>
                                    <p:anim calcmode="lin" valueType="num">
                                      <p:cBhvr>
                                        <p:cTn id="32" dur="1000" fill="hold"/>
                                        <p:tgtEl>
                                          <p:spTgt spid="181"/>
                                        </p:tgtEl>
                                        <p:attrNameLst>
                                          <p:attrName>ppt_x</p:attrName>
                                        </p:attrNameLst>
                                      </p:cBhvr>
                                      <p:tavLst>
                                        <p:tav tm="0">
                                          <p:val>
                                            <p:strVal val="#ppt_x"/>
                                          </p:val>
                                        </p:tav>
                                        <p:tav tm="100000">
                                          <p:val>
                                            <p:strVal val="#ppt_x"/>
                                          </p:val>
                                        </p:tav>
                                      </p:tavLst>
                                    </p:anim>
                                    <p:anim calcmode="lin" valueType="num">
                                      <p:cBhvr>
                                        <p:cTn id="33"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35"/>
                                        </p:tgtEl>
                                        <p:attrNameLst>
                                          <p:attrName>style.visibility</p:attrName>
                                        </p:attrNameLst>
                                      </p:cBhvr>
                                      <p:to>
                                        <p:strVal val="visible"/>
                                      </p:to>
                                    </p:set>
                                    <p:animEffect transition="in" filter="fade">
                                      <p:cBhvr>
                                        <p:cTn id="38" dur="1000"/>
                                        <p:tgtEl>
                                          <p:spTgt spid="135"/>
                                        </p:tgtEl>
                                      </p:cBhvr>
                                    </p:animEffect>
                                    <p:anim calcmode="lin" valueType="num">
                                      <p:cBhvr>
                                        <p:cTn id="39" dur="1000" fill="hold"/>
                                        <p:tgtEl>
                                          <p:spTgt spid="135"/>
                                        </p:tgtEl>
                                        <p:attrNameLst>
                                          <p:attrName>ppt_x</p:attrName>
                                        </p:attrNameLst>
                                      </p:cBhvr>
                                      <p:tavLst>
                                        <p:tav tm="0">
                                          <p:val>
                                            <p:strVal val="#ppt_x"/>
                                          </p:val>
                                        </p:tav>
                                        <p:tav tm="100000">
                                          <p:val>
                                            <p:strVal val="#ppt_x"/>
                                          </p:val>
                                        </p:tav>
                                      </p:tavLst>
                                    </p:anim>
                                    <p:anim calcmode="lin" valueType="num">
                                      <p:cBhvr>
                                        <p:cTn id="40" dur="10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5DF6FA-1932-4F6E-8C04-25E94F97AF0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16E6B6A2-4021-43EF-9CF8-661932F913F5}"/>
              </a:ext>
            </a:extLst>
          </p:cNvPr>
          <p:cNvSpPr>
            <a:spLocks noGrp="1"/>
          </p:cNvSpPr>
          <p:nvPr>
            <p:ph type="title"/>
          </p:nvPr>
        </p:nvSpPr>
        <p:spPr/>
        <p:txBody>
          <a:bodyPr/>
          <a:lstStyle/>
          <a:p>
            <a:r>
              <a:rPr lang="en-US" dirty="0"/>
              <a:t>Meshing – Element Order</a:t>
            </a:r>
          </a:p>
        </p:txBody>
      </p:sp>
      <p:grpSp>
        <p:nvGrpSpPr>
          <p:cNvPr id="36" name="Group 35">
            <a:extLst>
              <a:ext uri="{FF2B5EF4-FFF2-40B4-BE49-F238E27FC236}">
                <a16:creationId xmlns:a16="http://schemas.microsoft.com/office/drawing/2014/main" id="{F7233485-A5A5-BBD5-0F26-B726B959317B}"/>
              </a:ext>
            </a:extLst>
          </p:cNvPr>
          <p:cNvGrpSpPr/>
          <p:nvPr/>
        </p:nvGrpSpPr>
        <p:grpSpPr>
          <a:xfrm>
            <a:off x="609600" y="851543"/>
            <a:ext cx="11282226" cy="1349677"/>
            <a:chOff x="609600" y="851543"/>
            <a:chExt cx="11282226" cy="1349677"/>
          </a:xfrm>
        </p:grpSpPr>
        <p:pic>
          <p:nvPicPr>
            <p:cNvPr id="5" name="Graphic 4" descr="Cube outline">
              <a:extLst>
                <a:ext uri="{FF2B5EF4-FFF2-40B4-BE49-F238E27FC236}">
                  <a16:creationId xmlns:a16="http://schemas.microsoft.com/office/drawing/2014/main" id="{F7E03010-615F-E75E-9FB4-934E446986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 y="851543"/>
              <a:ext cx="1323975" cy="1323975"/>
            </a:xfrm>
            <a:prstGeom prst="rect">
              <a:avLst/>
            </a:prstGeom>
          </p:spPr>
        </p:pic>
        <p:sp>
          <p:nvSpPr>
            <p:cNvPr id="6" name="Flowchart: Connector 5">
              <a:extLst>
                <a:ext uri="{FF2B5EF4-FFF2-40B4-BE49-F238E27FC236}">
                  <a16:creationId xmlns:a16="http://schemas.microsoft.com/office/drawing/2014/main" id="{1FC007C9-FB07-E194-C1D6-F6992562F7D1}"/>
                </a:ext>
              </a:extLst>
            </p:cNvPr>
            <p:cNvSpPr/>
            <p:nvPr/>
          </p:nvSpPr>
          <p:spPr>
            <a:xfrm>
              <a:off x="1698625" y="119538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 name="Flowchart: Connector 6">
              <a:extLst>
                <a:ext uri="{FF2B5EF4-FFF2-40B4-BE49-F238E27FC236}">
                  <a16:creationId xmlns:a16="http://schemas.microsoft.com/office/drawing/2014/main" id="{012F8712-C38A-6FA0-F9B0-2C5F0B44FBFF}"/>
                </a:ext>
              </a:extLst>
            </p:cNvPr>
            <p:cNvSpPr/>
            <p:nvPr/>
          </p:nvSpPr>
          <p:spPr>
            <a:xfrm>
              <a:off x="1303110" y="985365"/>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Flowchart: Connector 7">
              <a:extLst>
                <a:ext uri="{FF2B5EF4-FFF2-40B4-BE49-F238E27FC236}">
                  <a16:creationId xmlns:a16="http://schemas.microsoft.com/office/drawing/2014/main" id="{BF2CBAA2-9912-0166-BE07-34467AF2FFC3}"/>
                </a:ext>
              </a:extLst>
            </p:cNvPr>
            <p:cNvSpPr/>
            <p:nvPr/>
          </p:nvSpPr>
          <p:spPr>
            <a:xfrm>
              <a:off x="746125" y="112111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Flowchart: Connector 8">
              <a:extLst>
                <a:ext uri="{FF2B5EF4-FFF2-40B4-BE49-F238E27FC236}">
                  <a16:creationId xmlns:a16="http://schemas.microsoft.com/office/drawing/2014/main" id="{C5593AD3-8B25-5D5F-C019-676BD8940DA3}"/>
                </a:ext>
              </a:extLst>
            </p:cNvPr>
            <p:cNvSpPr/>
            <p:nvPr/>
          </p:nvSpPr>
          <p:spPr>
            <a:xfrm>
              <a:off x="1127125" y="1323975"/>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 name="Flowchart: Connector 9">
              <a:extLst>
                <a:ext uri="{FF2B5EF4-FFF2-40B4-BE49-F238E27FC236}">
                  <a16:creationId xmlns:a16="http://schemas.microsoft.com/office/drawing/2014/main" id="{582F78D2-6CC6-0073-9812-3FCB3ED3EF78}"/>
                </a:ext>
              </a:extLst>
            </p:cNvPr>
            <p:cNvSpPr/>
            <p:nvPr/>
          </p:nvSpPr>
          <p:spPr>
            <a:xfrm>
              <a:off x="1727200" y="1828801"/>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 name="Flowchart: Connector 10">
              <a:extLst>
                <a:ext uri="{FF2B5EF4-FFF2-40B4-BE49-F238E27FC236}">
                  <a16:creationId xmlns:a16="http://schemas.microsoft.com/office/drawing/2014/main" id="{FEB44520-4CD0-94FD-5973-35371F4B1348}"/>
                </a:ext>
              </a:extLst>
            </p:cNvPr>
            <p:cNvSpPr/>
            <p:nvPr/>
          </p:nvSpPr>
          <p:spPr>
            <a:xfrm>
              <a:off x="1127125" y="1966913"/>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 name="Flowchart: Connector 11">
              <a:extLst>
                <a:ext uri="{FF2B5EF4-FFF2-40B4-BE49-F238E27FC236}">
                  <a16:creationId xmlns:a16="http://schemas.microsoft.com/office/drawing/2014/main" id="{41BD67DB-DC92-18E7-B89D-3BEC8449BA71}"/>
                </a:ext>
              </a:extLst>
            </p:cNvPr>
            <p:cNvSpPr/>
            <p:nvPr/>
          </p:nvSpPr>
          <p:spPr>
            <a:xfrm>
              <a:off x="746124" y="1752601"/>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Flowchart: Connector 12">
              <a:extLst>
                <a:ext uri="{FF2B5EF4-FFF2-40B4-BE49-F238E27FC236}">
                  <a16:creationId xmlns:a16="http://schemas.microsoft.com/office/drawing/2014/main" id="{55D36E1C-B1DA-52F7-351C-A96431114E3A}"/>
                </a:ext>
              </a:extLst>
            </p:cNvPr>
            <p:cNvSpPr/>
            <p:nvPr/>
          </p:nvSpPr>
          <p:spPr>
            <a:xfrm>
              <a:off x="1382939" y="1263972"/>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Flowchart: Connector 13">
              <a:extLst>
                <a:ext uri="{FF2B5EF4-FFF2-40B4-BE49-F238E27FC236}">
                  <a16:creationId xmlns:a16="http://schemas.microsoft.com/office/drawing/2014/main" id="{035B5048-ED79-4343-4B19-9B3A14961C0E}"/>
                </a:ext>
              </a:extLst>
            </p:cNvPr>
            <p:cNvSpPr/>
            <p:nvPr/>
          </p:nvSpPr>
          <p:spPr>
            <a:xfrm>
              <a:off x="1438728" y="1876426"/>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Flowchart: Connector 14">
              <a:extLst>
                <a:ext uri="{FF2B5EF4-FFF2-40B4-BE49-F238E27FC236}">
                  <a16:creationId xmlns:a16="http://schemas.microsoft.com/office/drawing/2014/main" id="{E020E6DD-216C-B700-764A-99272B654B40}"/>
                </a:ext>
              </a:extLst>
            </p:cNvPr>
            <p:cNvSpPr/>
            <p:nvPr/>
          </p:nvSpPr>
          <p:spPr>
            <a:xfrm>
              <a:off x="1706562" y="1539233"/>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Flowchart: Connector 15">
              <a:extLst>
                <a:ext uri="{FF2B5EF4-FFF2-40B4-BE49-F238E27FC236}">
                  <a16:creationId xmlns:a16="http://schemas.microsoft.com/office/drawing/2014/main" id="{AD93C59C-6A24-4AF4-525A-3ACCCDD34FEA}"/>
                </a:ext>
              </a:extLst>
            </p:cNvPr>
            <p:cNvSpPr/>
            <p:nvPr/>
          </p:nvSpPr>
          <p:spPr>
            <a:xfrm>
              <a:off x="1127125" y="1615433"/>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 name="Flowchart: Connector 16">
              <a:extLst>
                <a:ext uri="{FF2B5EF4-FFF2-40B4-BE49-F238E27FC236}">
                  <a16:creationId xmlns:a16="http://schemas.microsoft.com/office/drawing/2014/main" id="{0FE71CA1-5072-5DCB-1E31-564EF4CCCA08}"/>
                </a:ext>
              </a:extLst>
            </p:cNvPr>
            <p:cNvSpPr/>
            <p:nvPr/>
          </p:nvSpPr>
          <p:spPr>
            <a:xfrm>
              <a:off x="908275" y="1838326"/>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8" name="Flowchart: Connector 17">
              <a:extLst>
                <a:ext uri="{FF2B5EF4-FFF2-40B4-BE49-F238E27FC236}">
                  <a16:creationId xmlns:a16="http://schemas.microsoft.com/office/drawing/2014/main" id="{505DCC2D-7DFE-E910-2809-C7F411053E77}"/>
                </a:ext>
              </a:extLst>
            </p:cNvPr>
            <p:cNvSpPr/>
            <p:nvPr/>
          </p:nvSpPr>
          <p:spPr>
            <a:xfrm>
              <a:off x="743402" y="1501133"/>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9" name="Flowchart: Connector 18">
              <a:extLst>
                <a:ext uri="{FF2B5EF4-FFF2-40B4-BE49-F238E27FC236}">
                  <a16:creationId xmlns:a16="http://schemas.microsoft.com/office/drawing/2014/main" id="{5D14FB05-8C99-9A7D-5807-F08C476CAF5C}"/>
                </a:ext>
              </a:extLst>
            </p:cNvPr>
            <p:cNvSpPr/>
            <p:nvPr/>
          </p:nvSpPr>
          <p:spPr>
            <a:xfrm>
              <a:off x="1047296" y="1042988"/>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0" name="Flowchart: Connector 19">
              <a:extLst>
                <a:ext uri="{FF2B5EF4-FFF2-40B4-BE49-F238E27FC236}">
                  <a16:creationId xmlns:a16="http://schemas.microsoft.com/office/drawing/2014/main" id="{15FC0D0A-B092-42AB-1C87-41417D11F5A2}"/>
                </a:ext>
              </a:extLst>
            </p:cNvPr>
            <p:cNvSpPr/>
            <p:nvPr/>
          </p:nvSpPr>
          <p:spPr>
            <a:xfrm>
              <a:off x="1478642" y="1074908"/>
              <a:ext cx="79829" cy="76200"/>
            </a:xfrm>
            <a:prstGeom prst="flowChartConnector">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1" name="Flowchart: Connector 20">
              <a:extLst>
                <a:ext uri="{FF2B5EF4-FFF2-40B4-BE49-F238E27FC236}">
                  <a16:creationId xmlns:a16="http://schemas.microsoft.com/office/drawing/2014/main" id="{7A3B3392-F551-7467-E39F-75ACA35DEDE9}"/>
                </a:ext>
              </a:extLst>
            </p:cNvPr>
            <p:cNvSpPr/>
            <p:nvPr/>
          </p:nvSpPr>
          <p:spPr>
            <a:xfrm>
              <a:off x="1298347" y="1634965"/>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5B6B67FB-B3F8-7EE2-3E5B-9AC0F6936B9A}"/>
                </a:ext>
              </a:extLst>
            </p:cNvPr>
            <p:cNvGrpSpPr/>
            <p:nvPr/>
          </p:nvGrpSpPr>
          <p:grpSpPr>
            <a:xfrm>
              <a:off x="2278062" y="877246"/>
              <a:ext cx="9613764" cy="1323974"/>
              <a:chOff x="2303916" y="1128241"/>
              <a:chExt cx="9613764" cy="1323974"/>
            </a:xfrm>
          </p:grpSpPr>
          <p:sp>
            <p:nvSpPr>
              <p:cNvPr id="22" name="Rectangle: Rounded Corners 21">
                <a:extLst>
                  <a:ext uri="{FF2B5EF4-FFF2-40B4-BE49-F238E27FC236}">
                    <a16:creationId xmlns:a16="http://schemas.microsoft.com/office/drawing/2014/main" id="{428E199B-7764-9362-78AB-42CDF1551B9E}"/>
                  </a:ext>
                </a:extLst>
              </p:cNvPr>
              <p:cNvSpPr/>
              <p:nvPr/>
            </p:nvSpPr>
            <p:spPr>
              <a:xfrm>
                <a:off x="2303916" y="1128241"/>
                <a:ext cx="9613764" cy="1323974"/>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C97285C2-A710-0137-34AE-CC9791B690A1}"/>
                  </a:ext>
                </a:extLst>
              </p:cNvPr>
              <p:cNvSpPr txBox="1"/>
              <p:nvPr/>
            </p:nvSpPr>
            <p:spPr>
              <a:xfrm>
                <a:off x="2470151" y="1338263"/>
                <a:ext cx="149587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Mesh node</a:t>
                </a:r>
              </a:p>
            </p:txBody>
          </p:sp>
          <p:sp>
            <p:nvSpPr>
              <p:cNvPr id="24" name="TextBox 23">
                <a:extLst>
                  <a:ext uri="{FF2B5EF4-FFF2-40B4-BE49-F238E27FC236}">
                    <a16:creationId xmlns:a16="http://schemas.microsoft.com/office/drawing/2014/main" id="{D672CA03-BEF1-4EEA-4FE2-A7B8E60FF172}"/>
                  </a:ext>
                </a:extLst>
              </p:cNvPr>
              <p:cNvSpPr txBox="1"/>
              <p:nvPr/>
            </p:nvSpPr>
            <p:spPr>
              <a:xfrm>
                <a:off x="4336370" y="1260328"/>
                <a:ext cx="738318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 mesh node is a point with specific spatial coordinates, generally located at the vertices of an element. With multiple nodes, it is possible to create a surface (2D) or a solid (3D).</a:t>
                </a:r>
              </a:p>
            </p:txBody>
          </p:sp>
          <p:sp>
            <p:nvSpPr>
              <p:cNvPr id="25" name="TextBox 24">
                <a:extLst>
                  <a:ext uri="{FF2B5EF4-FFF2-40B4-BE49-F238E27FC236}">
                    <a16:creationId xmlns:a16="http://schemas.microsoft.com/office/drawing/2014/main" id="{D9461AB6-240B-2DC8-61E5-FFF8E145F161}"/>
                  </a:ext>
                </a:extLst>
              </p:cNvPr>
              <p:cNvSpPr txBox="1"/>
              <p:nvPr/>
            </p:nvSpPr>
            <p:spPr>
              <a:xfrm>
                <a:off x="2470151" y="1825110"/>
                <a:ext cx="16598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Mid-side node</a:t>
                </a:r>
              </a:p>
            </p:txBody>
          </p:sp>
          <p:sp>
            <p:nvSpPr>
              <p:cNvPr id="26" name="TextBox 25">
                <a:extLst>
                  <a:ext uri="{FF2B5EF4-FFF2-40B4-BE49-F238E27FC236}">
                    <a16:creationId xmlns:a16="http://schemas.microsoft.com/office/drawing/2014/main" id="{04A1F22B-90E8-7A31-A006-080D685EA18E}"/>
                  </a:ext>
                </a:extLst>
              </p:cNvPr>
              <p:cNvSpPr txBox="1"/>
              <p:nvPr/>
            </p:nvSpPr>
            <p:spPr>
              <a:xfrm>
                <a:off x="4296275" y="1834508"/>
                <a:ext cx="738318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Some high-order elements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have nodes in the mid-points of their edges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but in Ansys default mode they are not shown.</a:t>
                </a:r>
              </a:p>
            </p:txBody>
          </p:sp>
        </p:grpSp>
      </p:grpSp>
      <p:grpSp>
        <p:nvGrpSpPr>
          <p:cNvPr id="37" name="Group 36">
            <a:extLst>
              <a:ext uri="{FF2B5EF4-FFF2-40B4-BE49-F238E27FC236}">
                <a16:creationId xmlns:a16="http://schemas.microsoft.com/office/drawing/2014/main" id="{94CBCFDE-DEF0-EE2B-0875-38DAFDDC7D6F}"/>
              </a:ext>
            </a:extLst>
          </p:cNvPr>
          <p:cNvGrpSpPr/>
          <p:nvPr/>
        </p:nvGrpSpPr>
        <p:grpSpPr>
          <a:xfrm>
            <a:off x="618921" y="2376488"/>
            <a:ext cx="10795839" cy="523220"/>
            <a:chOff x="618921" y="2376488"/>
            <a:chExt cx="10795839" cy="523220"/>
          </a:xfrm>
        </p:grpSpPr>
        <p:sp>
          <p:nvSpPr>
            <p:cNvPr id="28" name="TextBox 27">
              <a:extLst>
                <a:ext uri="{FF2B5EF4-FFF2-40B4-BE49-F238E27FC236}">
                  <a16:creationId xmlns:a16="http://schemas.microsoft.com/office/drawing/2014/main" id="{4F2F4BAD-58EF-056D-2EE5-A1B8EC33A5E5}"/>
                </a:ext>
              </a:extLst>
            </p:cNvPr>
            <p:cNvSpPr txBox="1"/>
            <p:nvPr/>
          </p:nvSpPr>
          <p:spPr>
            <a:xfrm>
              <a:off x="618921" y="2376488"/>
              <a:ext cx="6239079"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It is possible to control a mesh with mid-side nodes (</a:t>
              </a: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quadratic</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or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higher order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elements) or without mid-side nodes (</a:t>
              </a: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linear</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or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lower order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elements). </a:t>
              </a:r>
            </a:p>
          </p:txBody>
        </p:sp>
        <p:sp>
          <p:nvSpPr>
            <p:cNvPr id="29" name="Arrow: Down 28">
              <a:extLst>
                <a:ext uri="{FF2B5EF4-FFF2-40B4-BE49-F238E27FC236}">
                  <a16:creationId xmlns:a16="http://schemas.microsoft.com/office/drawing/2014/main" id="{A02B56DB-0E3A-6FEC-C71F-32DCFD896763}"/>
                </a:ext>
              </a:extLst>
            </p:cNvPr>
            <p:cNvSpPr/>
            <p:nvPr/>
          </p:nvSpPr>
          <p:spPr>
            <a:xfrm>
              <a:off x="7663180" y="2506506"/>
              <a:ext cx="193040" cy="3077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Arrow: Down 29">
              <a:extLst>
                <a:ext uri="{FF2B5EF4-FFF2-40B4-BE49-F238E27FC236}">
                  <a16:creationId xmlns:a16="http://schemas.microsoft.com/office/drawing/2014/main" id="{3B25A9D8-62ED-F40C-FD62-1291D2DB4247}"/>
                </a:ext>
              </a:extLst>
            </p:cNvPr>
            <p:cNvSpPr/>
            <p:nvPr/>
          </p:nvSpPr>
          <p:spPr>
            <a:xfrm>
              <a:off x="9720944" y="2506506"/>
              <a:ext cx="193040" cy="30777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Equals 30">
              <a:extLst>
                <a:ext uri="{FF2B5EF4-FFF2-40B4-BE49-F238E27FC236}">
                  <a16:creationId xmlns:a16="http://schemas.microsoft.com/office/drawing/2014/main" id="{1F42B3BB-4C5E-03D6-39CD-8966C81A3AAD}"/>
                </a:ext>
              </a:extLst>
            </p:cNvPr>
            <p:cNvSpPr/>
            <p:nvPr/>
          </p:nvSpPr>
          <p:spPr>
            <a:xfrm>
              <a:off x="9141824" y="2585543"/>
              <a:ext cx="274320" cy="177913"/>
            </a:xfrm>
            <a:prstGeom prst="mathEqua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349146A0-BB0E-CAA7-4958-7223A3B139CE}"/>
                </a:ext>
              </a:extLst>
            </p:cNvPr>
            <p:cNvSpPr txBox="1"/>
            <p:nvPr/>
          </p:nvSpPr>
          <p:spPr>
            <a:xfrm>
              <a:off x="7856220" y="2536001"/>
              <a:ext cx="1190172"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Mid-side nodes</a:t>
              </a:r>
            </a:p>
          </p:txBody>
        </p:sp>
        <p:sp>
          <p:nvSpPr>
            <p:cNvPr id="33" name="TextBox 32">
              <a:extLst>
                <a:ext uri="{FF2B5EF4-FFF2-40B4-BE49-F238E27FC236}">
                  <a16:creationId xmlns:a16="http://schemas.microsoft.com/office/drawing/2014/main" id="{4418688F-7447-B3BA-5CAE-A1FBCBDA1142}"/>
                </a:ext>
              </a:extLst>
            </p:cNvPr>
            <p:cNvSpPr txBox="1"/>
            <p:nvPr/>
          </p:nvSpPr>
          <p:spPr>
            <a:xfrm>
              <a:off x="9952673" y="2523872"/>
              <a:ext cx="1462087"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Degrees of Freedom</a:t>
              </a:r>
            </a:p>
          </p:txBody>
        </p:sp>
      </p:grpSp>
      <p:sp>
        <p:nvSpPr>
          <p:cNvPr id="80" name="TextBox 79">
            <a:extLst>
              <a:ext uri="{FF2B5EF4-FFF2-40B4-BE49-F238E27FC236}">
                <a16:creationId xmlns:a16="http://schemas.microsoft.com/office/drawing/2014/main" id="{FA9ECE4D-E195-0E3E-F648-CB837D7F1925}"/>
              </a:ext>
            </a:extLst>
          </p:cNvPr>
          <p:cNvSpPr txBox="1"/>
          <p:nvPr/>
        </p:nvSpPr>
        <p:spPr>
          <a:xfrm>
            <a:off x="546099" y="5777632"/>
            <a:ext cx="1131579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Program Controlled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is the default method, which uses linear elements for surface bodies and beam models, but quadratic elements for solid bodies and 2D models. </a:t>
            </a:r>
          </a:p>
        </p:txBody>
      </p:sp>
      <p:grpSp>
        <p:nvGrpSpPr>
          <p:cNvPr id="45" name="Group 44">
            <a:extLst>
              <a:ext uri="{FF2B5EF4-FFF2-40B4-BE49-F238E27FC236}">
                <a16:creationId xmlns:a16="http://schemas.microsoft.com/office/drawing/2014/main" id="{843B7C0C-BC48-3B15-9BC7-4A2E72000984}"/>
              </a:ext>
            </a:extLst>
          </p:cNvPr>
          <p:cNvGrpSpPr/>
          <p:nvPr/>
        </p:nvGrpSpPr>
        <p:grpSpPr>
          <a:xfrm>
            <a:off x="535735" y="3019426"/>
            <a:ext cx="5689804" cy="2643186"/>
            <a:chOff x="535735" y="3019426"/>
            <a:chExt cx="5689804" cy="2643186"/>
          </a:xfrm>
        </p:grpSpPr>
        <p:sp>
          <p:nvSpPr>
            <p:cNvPr id="150" name="Rectangle: Rounded Corners 149">
              <a:extLst>
                <a:ext uri="{FF2B5EF4-FFF2-40B4-BE49-F238E27FC236}">
                  <a16:creationId xmlns:a16="http://schemas.microsoft.com/office/drawing/2014/main" id="{45898F1C-8BCF-B1CE-4473-92B38D1D14E1}"/>
                </a:ext>
              </a:extLst>
            </p:cNvPr>
            <p:cNvSpPr/>
            <p:nvPr/>
          </p:nvSpPr>
          <p:spPr>
            <a:xfrm>
              <a:off x="535735" y="3019426"/>
              <a:ext cx="5492253" cy="2643186"/>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id="{5DA1CB1E-C564-5F4B-E009-F42C13ADC4A5}"/>
                </a:ext>
              </a:extLst>
            </p:cNvPr>
            <p:cNvSpPr/>
            <p:nvPr/>
          </p:nvSpPr>
          <p:spPr>
            <a:xfrm>
              <a:off x="2119003" y="3125351"/>
              <a:ext cx="1991331" cy="2918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Linear Element</a:t>
              </a:r>
            </a:p>
          </p:txBody>
        </p:sp>
        <p:sp>
          <p:nvSpPr>
            <p:cNvPr id="40" name="TextBox 39">
              <a:extLst>
                <a:ext uri="{FF2B5EF4-FFF2-40B4-BE49-F238E27FC236}">
                  <a16:creationId xmlns:a16="http://schemas.microsoft.com/office/drawing/2014/main" id="{54773601-ECEE-AC6D-EA32-1B83462FDCFA}"/>
                </a:ext>
              </a:extLst>
            </p:cNvPr>
            <p:cNvSpPr txBox="1"/>
            <p:nvPr/>
          </p:nvSpPr>
          <p:spPr>
            <a:xfrm>
              <a:off x="1224332" y="3539106"/>
              <a:ext cx="403754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option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removes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mid-side nodes on all elements.</a:t>
              </a:r>
            </a:p>
          </p:txBody>
        </p:sp>
        <p:grpSp>
          <p:nvGrpSpPr>
            <p:cNvPr id="54" name="Group 53">
              <a:extLst>
                <a:ext uri="{FF2B5EF4-FFF2-40B4-BE49-F238E27FC236}">
                  <a16:creationId xmlns:a16="http://schemas.microsoft.com/office/drawing/2014/main" id="{A0640B80-E027-0F3D-9A0E-2F802E383824}"/>
                </a:ext>
              </a:extLst>
            </p:cNvPr>
            <p:cNvGrpSpPr/>
            <p:nvPr/>
          </p:nvGrpSpPr>
          <p:grpSpPr>
            <a:xfrm>
              <a:off x="1498664" y="3947562"/>
              <a:ext cx="1218235" cy="1071268"/>
              <a:chOff x="2404380" y="4433248"/>
              <a:chExt cx="1657203" cy="1457279"/>
            </a:xfrm>
          </p:grpSpPr>
          <p:sp>
            <p:nvSpPr>
              <p:cNvPr id="41" name="Rectangle 40">
                <a:extLst>
                  <a:ext uri="{FF2B5EF4-FFF2-40B4-BE49-F238E27FC236}">
                    <a16:creationId xmlns:a16="http://schemas.microsoft.com/office/drawing/2014/main" id="{62483B2F-44B8-B961-1B89-0901AFD02638}"/>
                  </a:ext>
                </a:extLst>
              </p:cNvPr>
              <p:cNvSpPr/>
              <p:nvPr/>
            </p:nvSpPr>
            <p:spPr>
              <a:xfrm>
                <a:off x="3108521" y="4818633"/>
                <a:ext cx="913147" cy="562198"/>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2" name="Isosceles Triangle 41">
                <a:extLst>
                  <a:ext uri="{FF2B5EF4-FFF2-40B4-BE49-F238E27FC236}">
                    <a16:creationId xmlns:a16="http://schemas.microsoft.com/office/drawing/2014/main" id="{56A5F883-3992-A0DC-B5DC-5B58DD9F5EC8}"/>
                  </a:ext>
                </a:extLst>
              </p:cNvPr>
              <p:cNvSpPr/>
              <p:nvPr/>
            </p:nvSpPr>
            <p:spPr>
              <a:xfrm rot="16200000">
                <a:off x="2495311" y="4767619"/>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3" name="Isosceles Triangle 42">
                <a:extLst>
                  <a:ext uri="{FF2B5EF4-FFF2-40B4-BE49-F238E27FC236}">
                    <a16:creationId xmlns:a16="http://schemas.microsoft.com/office/drawing/2014/main" id="{D42827A4-8D2A-65AE-0947-1D8B778CEE92}"/>
                  </a:ext>
                </a:extLst>
              </p:cNvPr>
              <p:cNvSpPr/>
              <p:nvPr/>
            </p:nvSpPr>
            <p:spPr>
              <a:xfrm rot="5400000">
                <a:off x="2495311" y="5048717"/>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4" name="Isosceles Triangle 43">
                <a:extLst>
                  <a:ext uri="{FF2B5EF4-FFF2-40B4-BE49-F238E27FC236}">
                    <a16:creationId xmlns:a16="http://schemas.microsoft.com/office/drawing/2014/main" id="{7071D964-7326-7AD0-F7A9-7B9D6B32777A}"/>
                  </a:ext>
                </a:extLst>
              </p:cNvPr>
              <p:cNvSpPr/>
              <p:nvPr/>
            </p:nvSpPr>
            <p:spPr>
              <a:xfrm rot="5400000">
                <a:off x="2495310" y="4477511"/>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46" name="Straight Connector 45">
                <a:extLst>
                  <a:ext uri="{FF2B5EF4-FFF2-40B4-BE49-F238E27FC236}">
                    <a16:creationId xmlns:a16="http://schemas.microsoft.com/office/drawing/2014/main" id="{42F54B1E-BFBC-53F4-BF8C-9900940CE11A}"/>
                  </a:ext>
                </a:extLst>
              </p:cNvPr>
              <p:cNvCxnSpPr/>
              <p:nvPr/>
            </p:nvCxnSpPr>
            <p:spPr>
              <a:xfrm>
                <a:off x="3108520" y="4433248"/>
                <a:ext cx="0" cy="145727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Flowchart: Connector 46">
                <a:extLst>
                  <a:ext uri="{FF2B5EF4-FFF2-40B4-BE49-F238E27FC236}">
                    <a16:creationId xmlns:a16="http://schemas.microsoft.com/office/drawing/2014/main" id="{21836047-9A7B-924A-24C9-EC0EB8625369}"/>
                  </a:ext>
                </a:extLst>
              </p:cNvPr>
              <p:cNvSpPr/>
              <p:nvPr/>
            </p:nvSpPr>
            <p:spPr>
              <a:xfrm>
                <a:off x="2404381" y="4505127"/>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8" name="Flowchart: Connector 47">
                <a:extLst>
                  <a:ext uri="{FF2B5EF4-FFF2-40B4-BE49-F238E27FC236}">
                    <a16:creationId xmlns:a16="http://schemas.microsoft.com/office/drawing/2014/main" id="{6BB9A06A-A42F-047B-EA40-0F2B60CDE730}"/>
                  </a:ext>
                </a:extLst>
              </p:cNvPr>
              <p:cNvSpPr/>
              <p:nvPr/>
            </p:nvSpPr>
            <p:spPr>
              <a:xfrm>
                <a:off x="2404380" y="5052622"/>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9" name="Flowchart: Connector 48">
                <a:extLst>
                  <a:ext uri="{FF2B5EF4-FFF2-40B4-BE49-F238E27FC236}">
                    <a16:creationId xmlns:a16="http://schemas.microsoft.com/office/drawing/2014/main" id="{42813B7F-5C43-638B-BC27-F3E5D31D2E0F}"/>
                  </a:ext>
                </a:extLst>
              </p:cNvPr>
              <p:cNvSpPr/>
              <p:nvPr/>
            </p:nvSpPr>
            <p:spPr>
              <a:xfrm>
                <a:off x="2404380" y="5627857"/>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0" name="Flowchart: Connector 49">
                <a:extLst>
                  <a:ext uri="{FF2B5EF4-FFF2-40B4-BE49-F238E27FC236}">
                    <a16:creationId xmlns:a16="http://schemas.microsoft.com/office/drawing/2014/main" id="{F325CA85-E48C-E06F-FE61-11134EA49E40}"/>
                  </a:ext>
                </a:extLst>
              </p:cNvPr>
              <p:cNvSpPr/>
              <p:nvPr/>
            </p:nvSpPr>
            <p:spPr>
              <a:xfrm>
                <a:off x="3068605" y="535173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1" name="Flowchart: Connector 50">
                <a:extLst>
                  <a:ext uri="{FF2B5EF4-FFF2-40B4-BE49-F238E27FC236}">
                    <a16:creationId xmlns:a16="http://schemas.microsoft.com/office/drawing/2014/main" id="{FC8387B1-EEF5-0BEE-4DFC-F783F358E58D}"/>
                  </a:ext>
                </a:extLst>
              </p:cNvPr>
              <p:cNvSpPr/>
              <p:nvPr/>
            </p:nvSpPr>
            <p:spPr>
              <a:xfrm>
                <a:off x="3055639" y="4780213"/>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2" name="Flowchart: Connector 51">
                <a:extLst>
                  <a:ext uri="{FF2B5EF4-FFF2-40B4-BE49-F238E27FC236}">
                    <a16:creationId xmlns:a16="http://schemas.microsoft.com/office/drawing/2014/main" id="{67A3F875-76E0-6442-4748-B992A3813EE9}"/>
                  </a:ext>
                </a:extLst>
              </p:cNvPr>
              <p:cNvSpPr/>
              <p:nvPr/>
            </p:nvSpPr>
            <p:spPr>
              <a:xfrm>
                <a:off x="3981754" y="4786830"/>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Flowchart: Connector 52">
                <a:extLst>
                  <a:ext uri="{FF2B5EF4-FFF2-40B4-BE49-F238E27FC236}">
                    <a16:creationId xmlns:a16="http://schemas.microsoft.com/office/drawing/2014/main" id="{026AB83C-84F8-5D7D-4A6D-4A32F51B9D47}"/>
                  </a:ext>
                </a:extLst>
              </p:cNvPr>
              <p:cNvSpPr/>
              <p:nvPr/>
            </p:nvSpPr>
            <p:spPr>
              <a:xfrm>
                <a:off x="3981754" y="534272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40" name="Group 139">
              <a:extLst>
                <a:ext uri="{FF2B5EF4-FFF2-40B4-BE49-F238E27FC236}">
                  <a16:creationId xmlns:a16="http://schemas.microsoft.com/office/drawing/2014/main" id="{EAD1928E-80AD-848A-1CED-4F3440E7216A}"/>
                </a:ext>
              </a:extLst>
            </p:cNvPr>
            <p:cNvGrpSpPr/>
            <p:nvPr/>
          </p:nvGrpSpPr>
          <p:grpSpPr>
            <a:xfrm>
              <a:off x="3285009" y="3334696"/>
              <a:ext cx="2940530" cy="1391145"/>
              <a:chOff x="-222500" y="3779978"/>
              <a:chExt cx="2940530" cy="1391145"/>
            </a:xfrm>
          </p:grpSpPr>
          <p:grpSp>
            <p:nvGrpSpPr>
              <p:cNvPr id="126" name="Group 125">
                <a:extLst>
                  <a:ext uri="{FF2B5EF4-FFF2-40B4-BE49-F238E27FC236}">
                    <a16:creationId xmlns:a16="http://schemas.microsoft.com/office/drawing/2014/main" id="{40A98071-098C-6DEA-355F-9F5F17D12B60}"/>
                  </a:ext>
                </a:extLst>
              </p:cNvPr>
              <p:cNvGrpSpPr/>
              <p:nvPr/>
            </p:nvGrpSpPr>
            <p:grpSpPr>
              <a:xfrm>
                <a:off x="-216382" y="4489719"/>
                <a:ext cx="2716936" cy="681404"/>
                <a:chOff x="5299934" y="4391583"/>
                <a:chExt cx="2716936" cy="681404"/>
              </a:xfrm>
            </p:grpSpPr>
            <p:cxnSp>
              <p:nvCxnSpPr>
                <p:cNvPr id="111" name="Straight Connector 110">
                  <a:extLst>
                    <a:ext uri="{FF2B5EF4-FFF2-40B4-BE49-F238E27FC236}">
                      <a16:creationId xmlns:a16="http://schemas.microsoft.com/office/drawing/2014/main" id="{D9B95397-F4FC-7515-7743-A0972891ECE5}"/>
                    </a:ext>
                  </a:extLst>
                </p:cNvPr>
                <p:cNvCxnSpPr>
                  <a:cxnSpLocks/>
                </p:cNvCxnSpPr>
                <p:nvPr/>
              </p:nvCxnSpPr>
              <p:spPr>
                <a:xfrm>
                  <a:off x="5299934" y="5065001"/>
                  <a:ext cx="1513759" cy="7986"/>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3493451F-2A6E-C325-E5C1-E0CE8CD4820C}"/>
                    </a:ext>
                  </a:extLst>
                </p:cNvPr>
                <p:cNvCxnSpPr>
                  <a:cxnSpLocks/>
                  <a:stCxn id="121" idx="2"/>
                </p:cNvCxnSpPr>
                <p:nvPr/>
              </p:nvCxnSpPr>
              <p:spPr>
                <a:xfrm>
                  <a:off x="5300661" y="4461071"/>
                  <a:ext cx="0" cy="57851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07165B6-DD9E-34D9-9469-FE21720EC98D}"/>
                    </a:ext>
                  </a:extLst>
                </p:cNvPr>
                <p:cNvCxnSpPr>
                  <a:cxnSpLocks/>
                  <a:stCxn id="121" idx="2"/>
                </p:cNvCxnSpPr>
                <p:nvPr/>
              </p:nvCxnSpPr>
              <p:spPr>
                <a:xfrm>
                  <a:off x="5300661" y="4461071"/>
                  <a:ext cx="1513759" cy="49762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7B51E4F6-FA1A-4D3D-EC07-3B259570E87E}"/>
                    </a:ext>
                  </a:extLst>
                </p:cNvPr>
                <p:cNvSpPr txBox="1"/>
                <p:nvPr/>
              </p:nvSpPr>
              <p:spPr>
                <a:xfrm>
                  <a:off x="6441664" y="4391583"/>
                  <a:ext cx="15752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B71B"/>
                      </a:solidFill>
                      <a:effectLst/>
                      <a:uLnTx/>
                      <a:uFillTx/>
                      <a:latin typeface="Calibri" panose="020F0502020204030204"/>
                      <a:ea typeface="+mn-ea"/>
                      <a:cs typeface="+mn-cs"/>
                    </a:rPr>
                    <a:t>Linear approximation</a:t>
                  </a:r>
                </a:p>
              </p:txBody>
            </p:sp>
            <p:sp>
              <p:nvSpPr>
                <p:cNvPr id="115" name="TextBox 114">
                  <a:extLst>
                    <a:ext uri="{FF2B5EF4-FFF2-40B4-BE49-F238E27FC236}">
                      <a16:creationId xmlns:a16="http://schemas.microsoft.com/office/drawing/2014/main" id="{E306A82F-CB36-1DB4-58A8-763844CD91F1}"/>
                    </a:ext>
                  </a:extLst>
                </p:cNvPr>
                <p:cNvSpPr txBox="1"/>
                <p:nvPr/>
              </p:nvSpPr>
              <p:spPr>
                <a:xfrm>
                  <a:off x="6833954" y="4644980"/>
                  <a:ext cx="96519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4446"/>
                      </a:solidFill>
                      <a:effectLst/>
                      <a:uLnTx/>
                      <a:uFillTx/>
                      <a:latin typeface="Calibri" panose="020F0502020204030204"/>
                      <a:ea typeface="+mn-ea"/>
                      <a:cs typeface="+mn-cs"/>
                    </a:rPr>
                    <a:t>Actual curve</a:t>
                  </a:r>
                </a:p>
              </p:txBody>
            </p:sp>
            <p:cxnSp>
              <p:nvCxnSpPr>
                <p:cNvPr id="116" name="Connector: Curved 115">
                  <a:extLst>
                    <a:ext uri="{FF2B5EF4-FFF2-40B4-BE49-F238E27FC236}">
                      <a16:creationId xmlns:a16="http://schemas.microsoft.com/office/drawing/2014/main" id="{300DD767-8B75-2843-47F6-942FCBB3BFB9}"/>
                    </a:ext>
                  </a:extLst>
                </p:cNvPr>
                <p:cNvCxnSpPr>
                  <a:cxnSpLocks/>
                </p:cNvCxnSpPr>
                <p:nvPr/>
              </p:nvCxnSpPr>
              <p:spPr>
                <a:xfrm flipV="1">
                  <a:off x="6069734" y="4530082"/>
                  <a:ext cx="415574" cy="138499"/>
                </a:xfrm>
                <a:prstGeom prst="curvedConnector3">
                  <a:avLst>
                    <a:gd name="adj1" fmla="val 509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7" name="Connector: Curved 116">
                  <a:extLst>
                    <a:ext uri="{FF2B5EF4-FFF2-40B4-BE49-F238E27FC236}">
                      <a16:creationId xmlns:a16="http://schemas.microsoft.com/office/drawing/2014/main" id="{768D1EBF-EEE7-3BF2-4BAC-B614DA31FB02}"/>
                    </a:ext>
                  </a:extLst>
                </p:cNvPr>
                <p:cNvCxnSpPr>
                  <a:cxnSpLocks/>
                </p:cNvCxnSpPr>
                <p:nvPr/>
              </p:nvCxnSpPr>
              <p:spPr>
                <a:xfrm flipV="1">
                  <a:off x="6437562" y="4805949"/>
                  <a:ext cx="415574" cy="138499"/>
                </a:xfrm>
                <a:prstGeom prst="curvedConnector3">
                  <a:avLst>
                    <a:gd name="adj1" fmla="val 50905"/>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grpSp>
          <p:sp>
            <p:nvSpPr>
              <p:cNvPr id="121" name="Arc 120">
                <a:extLst>
                  <a:ext uri="{FF2B5EF4-FFF2-40B4-BE49-F238E27FC236}">
                    <a16:creationId xmlns:a16="http://schemas.microsoft.com/office/drawing/2014/main" id="{3A3797F2-11BD-38E8-D9FF-CF57608EC7D3}"/>
                  </a:ext>
                </a:extLst>
              </p:cNvPr>
              <p:cNvSpPr/>
              <p:nvPr/>
            </p:nvSpPr>
            <p:spPr>
              <a:xfrm rot="10468146">
                <a:off x="-222500" y="3779978"/>
                <a:ext cx="2940530" cy="1275043"/>
              </a:xfrm>
              <a:prstGeom prst="arc">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142" name="TextBox 141">
              <a:extLst>
                <a:ext uri="{FF2B5EF4-FFF2-40B4-BE49-F238E27FC236}">
                  <a16:creationId xmlns:a16="http://schemas.microsoft.com/office/drawing/2014/main" id="{D56CA787-2D64-AFD9-333F-182AAE974575}"/>
                </a:ext>
              </a:extLst>
            </p:cNvPr>
            <p:cNvSpPr txBox="1"/>
            <p:nvPr/>
          </p:nvSpPr>
          <p:spPr>
            <a:xfrm>
              <a:off x="667177" y="5113155"/>
              <a:ext cx="524424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Lower order elements usually can not represent complex geometries accurately and it is necessary to use a larger number of elements to solve stress gradients.</a:t>
              </a:r>
            </a:p>
          </p:txBody>
        </p:sp>
      </p:grpSp>
      <p:grpSp>
        <p:nvGrpSpPr>
          <p:cNvPr id="81" name="Group 80">
            <a:extLst>
              <a:ext uri="{FF2B5EF4-FFF2-40B4-BE49-F238E27FC236}">
                <a16:creationId xmlns:a16="http://schemas.microsoft.com/office/drawing/2014/main" id="{26265DC9-0C78-AA73-D2E5-3BB368ED87E4}"/>
              </a:ext>
            </a:extLst>
          </p:cNvPr>
          <p:cNvGrpSpPr/>
          <p:nvPr/>
        </p:nvGrpSpPr>
        <p:grpSpPr>
          <a:xfrm>
            <a:off x="6286646" y="3014728"/>
            <a:ext cx="6001903" cy="2643186"/>
            <a:chOff x="6286646" y="3014728"/>
            <a:chExt cx="6001903" cy="2643186"/>
          </a:xfrm>
        </p:grpSpPr>
        <p:sp>
          <p:nvSpPr>
            <p:cNvPr id="151" name="Rectangle: Rounded Corners 150">
              <a:extLst>
                <a:ext uri="{FF2B5EF4-FFF2-40B4-BE49-F238E27FC236}">
                  <a16:creationId xmlns:a16="http://schemas.microsoft.com/office/drawing/2014/main" id="{F549507F-A8EB-6C8F-1910-8E8EB7362BE8}"/>
                </a:ext>
              </a:extLst>
            </p:cNvPr>
            <p:cNvSpPr/>
            <p:nvPr/>
          </p:nvSpPr>
          <p:spPr>
            <a:xfrm>
              <a:off x="6286646" y="3014728"/>
              <a:ext cx="5492253" cy="2643186"/>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id="{C981451E-EAA5-A860-E2EA-196E872AD7CA}"/>
                </a:ext>
              </a:extLst>
            </p:cNvPr>
            <p:cNvSpPr/>
            <p:nvPr/>
          </p:nvSpPr>
          <p:spPr>
            <a:xfrm>
              <a:off x="8037106" y="3126837"/>
              <a:ext cx="1991331" cy="2918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Quadratic Element</a:t>
              </a:r>
            </a:p>
          </p:txBody>
        </p:sp>
        <p:grpSp>
          <p:nvGrpSpPr>
            <p:cNvPr id="78" name="Group 77">
              <a:extLst>
                <a:ext uri="{FF2B5EF4-FFF2-40B4-BE49-F238E27FC236}">
                  <a16:creationId xmlns:a16="http://schemas.microsoft.com/office/drawing/2014/main" id="{F190B51C-AC87-FE67-B4D2-F19B718736B9}"/>
                </a:ext>
              </a:extLst>
            </p:cNvPr>
            <p:cNvGrpSpPr/>
            <p:nvPr/>
          </p:nvGrpSpPr>
          <p:grpSpPr>
            <a:xfrm>
              <a:off x="7424007" y="3933431"/>
              <a:ext cx="1248538" cy="1096530"/>
              <a:chOff x="7757606" y="4324321"/>
              <a:chExt cx="1659297" cy="1457279"/>
            </a:xfrm>
          </p:grpSpPr>
          <p:grpSp>
            <p:nvGrpSpPr>
              <p:cNvPr id="55" name="Group 54">
                <a:extLst>
                  <a:ext uri="{FF2B5EF4-FFF2-40B4-BE49-F238E27FC236}">
                    <a16:creationId xmlns:a16="http://schemas.microsoft.com/office/drawing/2014/main" id="{7B08B8C2-25A5-0E93-833B-2C7B08316ED7}"/>
                  </a:ext>
                </a:extLst>
              </p:cNvPr>
              <p:cNvGrpSpPr/>
              <p:nvPr/>
            </p:nvGrpSpPr>
            <p:grpSpPr>
              <a:xfrm>
                <a:off x="7759700" y="4324321"/>
                <a:ext cx="1657203" cy="1457279"/>
                <a:chOff x="2404380" y="4433248"/>
                <a:chExt cx="1657203" cy="1457279"/>
              </a:xfrm>
            </p:grpSpPr>
            <p:sp>
              <p:nvSpPr>
                <p:cNvPr id="56" name="Rectangle 55">
                  <a:extLst>
                    <a:ext uri="{FF2B5EF4-FFF2-40B4-BE49-F238E27FC236}">
                      <a16:creationId xmlns:a16="http://schemas.microsoft.com/office/drawing/2014/main" id="{4E3D780E-15B6-FDBD-87E6-0F4C2C609D37}"/>
                    </a:ext>
                  </a:extLst>
                </p:cNvPr>
                <p:cNvSpPr/>
                <p:nvPr/>
              </p:nvSpPr>
              <p:spPr>
                <a:xfrm>
                  <a:off x="3108521" y="4818633"/>
                  <a:ext cx="913147" cy="562198"/>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7" name="Isosceles Triangle 56">
                  <a:extLst>
                    <a:ext uri="{FF2B5EF4-FFF2-40B4-BE49-F238E27FC236}">
                      <a16:creationId xmlns:a16="http://schemas.microsoft.com/office/drawing/2014/main" id="{D85A59AE-2348-2521-4F60-739E9C7716D4}"/>
                    </a:ext>
                  </a:extLst>
                </p:cNvPr>
                <p:cNvSpPr/>
                <p:nvPr/>
              </p:nvSpPr>
              <p:spPr>
                <a:xfrm rot="16200000">
                  <a:off x="2495311" y="4767619"/>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Isosceles Triangle 57">
                  <a:extLst>
                    <a:ext uri="{FF2B5EF4-FFF2-40B4-BE49-F238E27FC236}">
                      <a16:creationId xmlns:a16="http://schemas.microsoft.com/office/drawing/2014/main" id="{C3905499-559D-78C4-286E-E0FAA86FC80F}"/>
                    </a:ext>
                  </a:extLst>
                </p:cNvPr>
                <p:cNvSpPr/>
                <p:nvPr/>
              </p:nvSpPr>
              <p:spPr>
                <a:xfrm rot="5400000">
                  <a:off x="2495311" y="5048717"/>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9" name="Isosceles Triangle 58">
                  <a:extLst>
                    <a:ext uri="{FF2B5EF4-FFF2-40B4-BE49-F238E27FC236}">
                      <a16:creationId xmlns:a16="http://schemas.microsoft.com/office/drawing/2014/main" id="{06071B8F-BADC-5913-9719-6A30CE781E05}"/>
                    </a:ext>
                  </a:extLst>
                </p:cNvPr>
                <p:cNvSpPr/>
                <p:nvPr/>
              </p:nvSpPr>
              <p:spPr>
                <a:xfrm rot="5400000">
                  <a:off x="2495310" y="4477511"/>
                  <a:ext cx="562197" cy="664223"/>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0" name="Straight Connector 59">
                  <a:extLst>
                    <a:ext uri="{FF2B5EF4-FFF2-40B4-BE49-F238E27FC236}">
                      <a16:creationId xmlns:a16="http://schemas.microsoft.com/office/drawing/2014/main" id="{B5BE184D-3372-8632-C5CF-10BB21AE0F8A}"/>
                    </a:ext>
                  </a:extLst>
                </p:cNvPr>
                <p:cNvCxnSpPr/>
                <p:nvPr/>
              </p:nvCxnSpPr>
              <p:spPr>
                <a:xfrm>
                  <a:off x="3108520" y="4433248"/>
                  <a:ext cx="0" cy="1457279"/>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Flowchart: Connector 60">
                  <a:extLst>
                    <a:ext uri="{FF2B5EF4-FFF2-40B4-BE49-F238E27FC236}">
                      <a16:creationId xmlns:a16="http://schemas.microsoft.com/office/drawing/2014/main" id="{CBC91798-13E2-7C20-DF20-236D4D372005}"/>
                    </a:ext>
                  </a:extLst>
                </p:cNvPr>
                <p:cNvSpPr/>
                <p:nvPr/>
              </p:nvSpPr>
              <p:spPr>
                <a:xfrm>
                  <a:off x="2404381" y="4505127"/>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2" name="Flowchart: Connector 61">
                  <a:extLst>
                    <a:ext uri="{FF2B5EF4-FFF2-40B4-BE49-F238E27FC236}">
                      <a16:creationId xmlns:a16="http://schemas.microsoft.com/office/drawing/2014/main" id="{C9224EC7-274C-D29A-DD0D-61CA181C0849}"/>
                    </a:ext>
                  </a:extLst>
                </p:cNvPr>
                <p:cNvSpPr/>
                <p:nvPr/>
              </p:nvSpPr>
              <p:spPr>
                <a:xfrm>
                  <a:off x="2404380" y="5052622"/>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3" name="Flowchart: Connector 62">
                  <a:extLst>
                    <a:ext uri="{FF2B5EF4-FFF2-40B4-BE49-F238E27FC236}">
                      <a16:creationId xmlns:a16="http://schemas.microsoft.com/office/drawing/2014/main" id="{A847FC26-E49B-AA9A-3203-2B610A450E09}"/>
                    </a:ext>
                  </a:extLst>
                </p:cNvPr>
                <p:cNvSpPr/>
                <p:nvPr/>
              </p:nvSpPr>
              <p:spPr>
                <a:xfrm>
                  <a:off x="2404380" y="5627857"/>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4" name="Flowchart: Connector 63">
                  <a:extLst>
                    <a:ext uri="{FF2B5EF4-FFF2-40B4-BE49-F238E27FC236}">
                      <a16:creationId xmlns:a16="http://schemas.microsoft.com/office/drawing/2014/main" id="{4C20008B-7D4C-1483-1359-B4C26D7B1988}"/>
                    </a:ext>
                  </a:extLst>
                </p:cNvPr>
                <p:cNvSpPr/>
                <p:nvPr/>
              </p:nvSpPr>
              <p:spPr>
                <a:xfrm>
                  <a:off x="3068605" y="535173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Flowchart: Connector 64">
                  <a:extLst>
                    <a:ext uri="{FF2B5EF4-FFF2-40B4-BE49-F238E27FC236}">
                      <a16:creationId xmlns:a16="http://schemas.microsoft.com/office/drawing/2014/main" id="{22261934-609F-064C-B438-A6A960536CA0}"/>
                    </a:ext>
                  </a:extLst>
                </p:cNvPr>
                <p:cNvSpPr/>
                <p:nvPr/>
              </p:nvSpPr>
              <p:spPr>
                <a:xfrm>
                  <a:off x="3055639" y="4780213"/>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6" name="Flowchart: Connector 65">
                  <a:extLst>
                    <a:ext uri="{FF2B5EF4-FFF2-40B4-BE49-F238E27FC236}">
                      <a16:creationId xmlns:a16="http://schemas.microsoft.com/office/drawing/2014/main" id="{73BDF160-2972-A2FB-6C5E-22F47D50856C}"/>
                    </a:ext>
                  </a:extLst>
                </p:cNvPr>
                <p:cNvSpPr/>
                <p:nvPr/>
              </p:nvSpPr>
              <p:spPr>
                <a:xfrm>
                  <a:off x="3981754" y="4786830"/>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7" name="Flowchart: Connector 66">
                  <a:extLst>
                    <a:ext uri="{FF2B5EF4-FFF2-40B4-BE49-F238E27FC236}">
                      <a16:creationId xmlns:a16="http://schemas.microsoft.com/office/drawing/2014/main" id="{558D3027-FB08-5A06-CC31-1DD5ACD05224}"/>
                    </a:ext>
                  </a:extLst>
                </p:cNvPr>
                <p:cNvSpPr/>
                <p:nvPr/>
              </p:nvSpPr>
              <p:spPr>
                <a:xfrm>
                  <a:off x="3981754" y="534272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68" name="Flowchart: Connector 67">
                <a:extLst>
                  <a:ext uri="{FF2B5EF4-FFF2-40B4-BE49-F238E27FC236}">
                    <a16:creationId xmlns:a16="http://schemas.microsoft.com/office/drawing/2014/main" id="{E420C2B0-F7E7-B084-4B95-29E32D6A1146}"/>
                  </a:ext>
                </a:extLst>
              </p:cNvPr>
              <p:cNvSpPr/>
              <p:nvPr/>
            </p:nvSpPr>
            <p:spPr>
              <a:xfrm>
                <a:off x="8907447" y="4671286"/>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9" name="Flowchart: Connector 68">
                <a:extLst>
                  <a:ext uri="{FF2B5EF4-FFF2-40B4-BE49-F238E27FC236}">
                    <a16:creationId xmlns:a16="http://schemas.microsoft.com/office/drawing/2014/main" id="{9DC3BB3E-159C-280D-9A4A-077557C43799}"/>
                  </a:ext>
                </a:extLst>
              </p:cNvPr>
              <p:cNvSpPr/>
              <p:nvPr/>
            </p:nvSpPr>
            <p:spPr>
              <a:xfrm>
                <a:off x="8900456" y="5234124"/>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0" name="Flowchart: Connector 69">
                <a:extLst>
                  <a:ext uri="{FF2B5EF4-FFF2-40B4-BE49-F238E27FC236}">
                    <a16:creationId xmlns:a16="http://schemas.microsoft.com/office/drawing/2014/main" id="{2C9C56E6-9B83-8ADD-0E25-F5AA034E3ADE}"/>
                  </a:ext>
                </a:extLst>
              </p:cNvPr>
              <p:cNvSpPr/>
              <p:nvPr/>
            </p:nvSpPr>
            <p:spPr>
              <a:xfrm>
                <a:off x="9337074" y="4976422"/>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1" name="Flowchart: Connector 70">
                <a:extLst>
                  <a:ext uri="{FF2B5EF4-FFF2-40B4-BE49-F238E27FC236}">
                    <a16:creationId xmlns:a16="http://schemas.microsoft.com/office/drawing/2014/main" id="{7D338E3A-6152-50DE-F824-49A261859930}"/>
                  </a:ext>
                </a:extLst>
              </p:cNvPr>
              <p:cNvSpPr/>
              <p:nvPr/>
            </p:nvSpPr>
            <p:spPr>
              <a:xfrm>
                <a:off x="7760096" y="5269206"/>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2" name="Flowchart: Connector 71">
                <a:extLst>
                  <a:ext uri="{FF2B5EF4-FFF2-40B4-BE49-F238E27FC236}">
                    <a16:creationId xmlns:a16="http://schemas.microsoft.com/office/drawing/2014/main" id="{FCC1D2C0-1350-E48E-D8C8-FA313AD62652}"/>
                  </a:ext>
                </a:extLst>
              </p:cNvPr>
              <p:cNvSpPr/>
              <p:nvPr/>
            </p:nvSpPr>
            <p:spPr>
              <a:xfrm>
                <a:off x="7757606" y="4690194"/>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3" name="Flowchart: Connector 72">
                <a:extLst>
                  <a:ext uri="{FF2B5EF4-FFF2-40B4-BE49-F238E27FC236}">
                    <a16:creationId xmlns:a16="http://schemas.microsoft.com/office/drawing/2014/main" id="{F8F35D75-6C50-D4F1-3B6F-EA384712A021}"/>
                  </a:ext>
                </a:extLst>
              </p:cNvPr>
              <p:cNvSpPr/>
              <p:nvPr/>
            </p:nvSpPr>
            <p:spPr>
              <a:xfrm>
                <a:off x="8088323" y="5081186"/>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4" name="Flowchart: Connector 73">
                <a:extLst>
                  <a:ext uri="{FF2B5EF4-FFF2-40B4-BE49-F238E27FC236}">
                    <a16:creationId xmlns:a16="http://schemas.microsoft.com/office/drawing/2014/main" id="{C3FE8E0B-44A7-38B9-5F1F-B48BA702801B}"/>
                  </a:ext>
                </a:extLst>
              </p:cNvPr>
              <p:cNvSpPr/>
              <p:nvPr/>
            </p:nvSpPr>
            <p:spPr>
              <a:xfrm>
                <a:off x="8088321" y="4811486"/>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5" name="Flowchart: Connector 74">
                <a:extLst>
                  <a:ext uri="{FF2B5EF4-FFF2-40B4-BE49-F238E27FC236}">
                    <a16:creationId xmlns:a16="http://schemas.microsoft.com/office/drawing/2014/main" id="{47F38F76-4BEB-54CD-C770-471E8EB9541E}"/>
                  </a:ext>
                </a:extLst>
              </p:cNvPr>
              <p:cNvSpPr/>
              <p:nvPr/>
            </p:nvSpPr>
            <p:spPr>
              <a:xfrm>
                <a:off x="8088324" y="5389838"/>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6" name="Flowchart: Connector 75">
                <a:extLst>
                  <a:ext uri="{FF2B5EF4-FFF2-40B4-BE49-F238E27FC236}">
                    <a16:creationId xmlns:a16="http://schemas.microsoft.com/office/drawing/2014/main" id="{7DC15EF3-6B6F-0929-2B65-00492C5646E3}"/>
                  </a:ext>
                </a:extLst>
              </p:cNvPr>
              <p:cNvSpPr/>
              <p:nvPr/>
            </p:nvSpPr>
            <p:spPr>
              <a:xfrm>
                <a:off x="8088322" y="4497025"/>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7" name="Flowchart: Connector 76">
                <a:extLst>
                  <a:ext uri="{FF2B5EF4-FFF2-40B4-BE49-F238E27FC236}">
                    <a16:creationId xmlns:a16="http://schemas.microsoft.com/office/drawing/2014/main" id="{BE02FD55-D145-A93E-5D21-1B5CB0DD81CE}"/>
                  </a:ext>
                </a:extLst>
              </p:cNvPr>
              <p:cNvSpPr/>
              <p:nvPr/>
            </p:nvSpPr>
            <p:spPr>
              <a:xfrm>
                <a:off x="8420709" y="4955270"/>
                <a:ext cx="79829" cy="76200"/>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79" name="TextBox 78">
              <a:extLst>
                <a:ext uri="{FF2B5EF4-FFF2-40B4-BE49-F238E27FC236}">
                  <a16:creationId xmlns:a16="http://schemas.microsoft.com/office/drawing/2014/main" id="{2985EBCD-98F4-9E8C-254F-9B199783C2F3}"/>
                </a:ext>
              </a:extLst>
            </p:cNvPr>
            <p:cNvSpPr txBox="1"/>
            <p:nvPr/>
          </p:nvSpPr>
          <p:spPr>
            <a:xfrm>
              <a:off x="6870746" y="3530791"/>
              <a:ext cx="429111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option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keeps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the mid-side nodes on the elements.</a:t>
              </a:r>
            </a:p>
          </p:txBody>
        </p:sp>
        <p:grpSp>
          <p:nvGrpSpPr>
            <p:cNvPr id="141" name="Group 140">
              <a:extLst>
                <a:ext uri="{FF2B5EF4-FFF2-40B4-BE49-F238E27FC236}">
                  <a16:creationId xmlns:a16="http://schemas.microsoft.com/office/drawing/2014/main" id="{6EF81EC7-E526-A719-3F17-83B6876D79F7}"/>
                </a:ext>
              </a:extLst>
            </p:cNvPr>
            <p:cNvGrpSpPr/>
            <p:nvPr/>
          </p:nvGrpSpPr>
          <p:grpSpPr>
            <a:xfrm>
              <a:off x="9329609" y="3399364"/>
              <a:ext cx="2958940" cy="1393153"/>
              <a:chOff x="5292286" y="4636966"/>
              <a:chExt cx="2958940" cy="1393153"/>
            </a:xfrm>
          </p:grpSpPr>
          <p:sp>
            <p:nvSpPr>
              <p:cNvPr id="120" name="TextBox 119">
                <a:extLst>
                  <a:ext uri="{FF2B5EF4-FFF2-40B4-BE49-F238E27FC236}">
                    <a16:creationId xmlns:a16="http://schemas.microsoft.com/office/drawing/2014/main" id="{185003B4-1070-F352-6EC0-993867342945}"/>
                  </a:ext>
                </a:extLst>
              </p:cNvPr>
              <p:cNvSpPr txBox="1"/>
              <p:nvPr/>
            </p:nvSpPr>
            <p:spPr>
              <a:xfrm>
                <a:off x="6004640" y="5366813"/>
                <a:ext cx="181993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B71B"/>
                    </a:solidFill>
                    <a:effectLst/>
                    <a:uLnTx/>
                    <a:uFillTx/>
                    <a:latin typeface="Calibri" panose="020F0502020204030204"/>
                    <a:ea typeface="+mn-ea"/>
                    <a:cs typeface="+mn-cs"/>
                  </a:rPr>
                  <a:t>Quadratic approximation</a:t>
                </a:r>
              </a:p>
            </p:txBody>
          </p:sp>
          <p:cxnSp>
            <p:nvCxnSpPr>
              <p:cNvPr id="119" name="Connector: Curved 118">
                <a:extLst>
                  <a:ext uri="{FF2B5EF4-FFF2-40B4-BE49-F238E27FC236}">
                    <a16:creationId xmlns:a16="http://schemas.microsoft.com/office/drawing/2014/main" id="{BF66BF03-D4CD-5FB0-88CF-92FE4A260C77}"/>
                  </a:ext>
                </a:extLst>
              </p:cNvPr>
              <p:cNvCxnSpPr>
                <a:cxnSpLocks/>
              </p:cNvCxnSpPr>
              <p:nvPr/>
            </p:nvCxnSpPr>
            <p:spPr>
              <a:xfrm flipV="1">
                <a:off x="5594819" y="5497313"/>
                <a:ext cx="415574" cy="138499"/>
              </a:xfrm>
              <a:prstGeom prst="curvedConnector3">
                <a:avLst>
                  <a:gd name="adj1" fmla="val 509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63FB44AD-27A9-8190-53FD-E5AD48AA5E4D}"/>
                  </a:ext>
                </a:extLst>
              </p:cNvPr>
              <p:cNvCxnSpPr>
                <a:cxnSpLocks/>
              </p:cNvCxnSpPr>
              <p:nvPr/>
            </p:nvCxnSpPr>
            <p:spPr>
              <a:xfrm>
                <a:off x="5299131" y="6022133"/>
                <a:ext cx="1513759" cy="7986"/>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3EC467BF-78F9-2991-F582-672E59E23E0E}"/>
                  </a:ext>
                </a:extLst>
              </p:cNvPr>
              <p:cNvCxnSpPr>
                <a:cxnSpLocks/>
                <a:stCxn id="124" idx="2"/>
              </p:cNvCxnSpPr>
              <p:nvPr/>
            </p:nvCxnSpPr>
            <p:spPr>
              <a:xfrm>
                <a:off x="5299131" y="5426617"/>
                <a:ext cx="0" cy="57851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4" name="Arc 123">
                <a:extLst>
                  <a:ext uri="{FF2B5EF4-FFF2-40B4-BE49-F238E27FC236}">
                    <a16:creationId xmlns:a16="http://schemas.microsoft.com/office/drawing/2014/main" id="{2A5CA61F-7AFD-7B95-3D78-A998A75F8CFE}"/>
                  </a:ext>
                </a:extLst>
              </p:cNvPr>
              <p:cNvSpPr/>
              <p:nvPr/>
            </p:nvSpPr>
            <p:spPr>
              <a:xfrm rot="10468146">
                <a:off x="5292286" y="4647388"/>
                <a:ext cx="2940530" cy="1275043"/>
              </a:xfrm>
              <a:prstGeom prst="arc">
                <a:avLst/>
              </a:prstGeom>
              <a:ln w="19050">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5" name="Arc 124">
                <a:extLst>
                  <a:ext uri="{FF2B5EF4-FFF2-40B4-BE49-F238E27FC236}">
                    <a16:creationId xmlns:a16="http://schemas.microsoft.com/office/drawing/2014/main" id="{13260D3C-A829-71D6-0B72-970DE9DB1A99}"/>
                  </a:ext>
                </a:extLst>
              </p:cNvPr>
              <p:cNvSpPr/>
              <p:nvPr/>
            </p:nvSpPr>
            <p:spPr>
              <a:xfrm rot="10468146">
                <a:off x="5310696" y="4636966"/>
                <a:ext cx="2940530" cy="1275043"/>
              </a:xfrm>
              <a:prstGeom prst="arc">
                <a:avLst/>
              </a:prstGeom>
              <a:ln w="127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143" name="TextBox 142">
              <a:extLst>
                <a:ext uri="{FF2B5EF4-FFF2-40B4-BE49-F238E27FC236}">
                  <a16:creationId xmlns:a16="http://schemas.microsoft.com/office/drawing/2014/main" id="{86984887-2869-EFA1-57FC-10E949ED62A6}"/>
                </a:ext>
              </a:extLst>
            </p:cNvPr>
            <p:cNvSpPr txBox="1"/>
            <p:nvPr/>
          </p:nvSpPr>
          <p:spPr>
            <a:xfrm>
              <a:off x="6331995" y="5150775"/>
              <a:ext cx="5368617"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Although higher order elements represent accurately surfaces and curved edges using fewer elements, it is computationally more expensive.</a:t>
              </a:r>
            </a:p>
          </p:txBody>
        </p:sp>
      </p:grpSp>
    </p:spTree>
    <p:extLst>
      <p:ext uri="{BB962C8B-B14F-4D97-AF65-F5344CB8AC3E}">
        <p14:creationId xmlns:p14="http://schemas.microsoft.com/office/powerpoint/2010/main" val="3074515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p:txBody>
          <a:bodyPr/>
          <a:lstStyle/>
          <a:p>
            <a:r>
              <a:rPr lang="en-US" dirty="0">
                <a:latin typeface="Calibri"/>
                <a:cs typeface="Calibri"/>
              </a:rPr>
              <a:t>Meshing – Mesh Method</a:t>
            </a:r>
            <a:endParaRPr lang="en-US" dirty="0"/>
          </a:p>
        </p:txBody>
      </p:sp>
      <p:grpSp>
        <p:nvGrpSpPr>
          <p:cNvPr id="11" name="Group 10">
            <a:extLst>
              <a:ext uri="{FF2B5EF4-FFF2-40B4-BE49-F238E27FC236}">
                <a16:creationId xmlns:a16="http://schemas.microsoft.com/office/drawing/2014/main" id="{AAE0CC8C-DBF2-04E7-8877-B0EA0691B64F}"/>
              </a:ext>
            </a:extLst>
          </p:cNvPr>
          <p:cNvGrpSpPr/>
          <p:nvPr/>
        </p:nvGrpSpPr>
        <p:grpSpPr>
          <a:xfrm>
            <a:off x="4566786" y="554207"/>
            <a:ext cx="2572109" cy="2607639"/>
            <a:chOff x="4566786" y="554207"/>
            <a:chExt cx="2572109" cy="2607639"/>
          </a:xfrm>
        </p:grpSpPr>
        <p:pic>
          <p:nvPicPr>
            <p:cNvPr id="9" name="Picture 8">
              <a:extLst>
                <a:ext uri="{FF2B5EF4-FFF2-40B4-BE49-F238E27FC236}">
                  <a16:creationId xmlns:a16="http://schemas.microsoft.com/office/drawing/2014/main" id="{9D5E40FA-3FD3-46E9-8036-F6F39C712911}"/>
                </a:ext>
              </a:extLst>
            </p:cNvPr>
            <p:cNvPicPr>
              <a:picLocks noChangeAspect="1"/>
            </p:cNvPicPr>
            <p:nvPr/>
          </p:nvPicPr>
          <p:blipFill>
            <a:blip r:embed="rId3"/>
            <a:stretch>
              <a:fillRect/>
            </a:stretch>
          </p:blipFill>
          <p:spPr>
            <a:xfrm>
              <a:off x="4566786" y="2212203"/>
              <a:ext cx="2524305" cy="949643"/>
            </a:xfrm>
            <a:prstGeom prst="rect">
              <a:avLst/>
            </a:prstGeom>
          </p:spPr>
        </p:pic>
        <p:sp>
          <p:nvSpPr>
            <p:cNvPr id="28" name="TextBox 27">
              <a:extLst>
                <a:ext uri="{FF2B5EF4-FFF2-40B4-BE49-F238E27FC236}">
                  <a16:creationId xmlns:a16="http://schemas.microsoft.com/office/drawing/2014/main" id="{89DAD285-6B96-855B-C140-6557C6B19BB4}"/>
                </a:ext>
              </a:extLst>
            </p:cNvPr>
            <p:cNvSpPr txBox="1"/>
            <p:nvPr/>
          </p:nvSpPr>
          <p:spPr>
            <a:xfrm>
              <a:off x="4566786" y="1014184"/>
              <a:ext cx="2572109"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This method attempts to combine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Sweep</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and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Patch Conforming Tetrahedron</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if working with a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solid model</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If it is not possible to use the method, Patch Conforming Tet is used.</a:t>
              </a:r>
            </a:p>
          </p:txBody>
        </p:sp>
        <p:sp>
          <p:nvSpPr>
            <p:cNvPr id="31" name="Rectangle: Rounded Corners 30">
              <a:extLst>
                <a:ext uri="{FF2B5EF4-FFF2-40B4-BE49-F238E27FC236}">
                  <a16:creationId xmlns:a16="http://schemas.microsoft.com/office/drawing/2014/main" id="{02EC12FD-8753-EF2F-AE6F-1A0706580FCD}"/>
                </a:ext>
              </a:extLst>
            </p:cNvPr>
            <p:cNvSpPr/>
            <p:nvPr/>
          </p:nvSpPr>
          <p:spPr>
            <a:xfrm>
              <a:off x="5086078" y="554207"/>
              <a:ext cx="1533525" cy="343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Automatic</a:t>
              </a:r>
            </a:p>
          </p:txBody>
        </p:sp>
      </p:grpSp>
      <p:grpSp>
        <p:nvGrpSpPr>
          <p:cNvPr id="12" name="Group 11">
            <a:extLst>
              <a:ext uri="{FF2B5EF4-FFF2-40B4-BE49-F238E27FC236}">
                <a16:creationId xmlns:a16="http://schemas.microsoft.com/office/drawing/2014/main" id="{AA8AA04A-23C8-CC08-17A2-7A4AE4C91D5B}"/>
              </a:ext>
            </a:extLst>
          </p:cNvPr>
          <p:cNvGrpSpPr/>
          <p:nvPr/>
        </p:nvGrpSpPr>
        <p:grpSpPr>
          <a:xfrm>
            <a:off x="7933157" y="536261"/>
            <a:ext cx="3541652" cy="2850913"/>
            <a:chOff x="7933157" y="536261"/>
            <a:chExt cx="3541652" cy="2850913"/>
          </a:xfrm>
        </p:grpSpPr>
        <p:pic>
          <p:nvPicPr>
            <p:cNvPr id="17" name="Picture 16">
              <a:extLst>
                <a:ext uri="{FF2B5EF4-FFF2-40B4-BE49-F238E27FC236}">
                  <a16:creationId xmlns:a16="http://schemas.microsoft.com/office/drawing/2014/main" id="{B8098D0F-21BC-B904-3BC7-8D720458D281}"/>
                </a:ext>
              </a:extLst>
            </p:cNvPr>
            <p:cNvPicPr>
              <a:picLocks noChangeAspect="1"/>
            </p:cNvPicPr>
            <p:nvPr/>
          </p:nvPicPr>
          <p:blipFill>
            <a:blip r:embed="rId4"/>
            <a:stretch>
              <a:fillRect/>
            </a:stretch>
          </p:blipFill>
          <p:spPr>
            <a:xfrm>
              <a:off x="8362951" y="2388656"/>
              <a:ext cx="2567618" cy="998518"/>
            </a:xfrm>
            <a:prstGeom prst="rect">
              <a:avLst/>
            </a:prstGeom>
          </p:spPr>
        </p:pic>
        <p:sp>
          <p:nvSpPr>
            <p:cNvPr id="29" name="TextBox 28">
              <a:extLst>
                <a:ext uri="{FF2B5EF4-FFF2-40B4-BE49-F238E27FC236}">
                  <a16:creationId xmlns:a16="http://schemas.microsoft.com/office/drawing/2014/main" id="{6F61272F-FBE6-2475-C5D5-9A27D1A13B80}"/>
                </a:ext>
              </a:extLst>
            </p:cNvPr>
            <p:cNvSpPr txBox="1"/>
            <p:nvPr/>
          </p:nvSpPr>
          <p:spPr>
            <a:xfrm>
              <a:off x="7933157" y="960201"/>
              <a:ext cx="3541652"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If the chosen method is Tetrahedrons, it is possible to use two different algorithms: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Patch Conforming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and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Patch Independent</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The recommended option for this type of meshing is the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Patch Conforming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algorithm – which starts meshing from edges, faces and then moves into volume (bottom-up approach).</a:t>
              </a:r>
            </a:p>
          </p:txBody>
        </p:sp>
        <p:sp>
          <p:nvSpPr>
            <p:cNvPr id="32" name="Rectangle: Rounded Corners 31">
              <a:extLst>
                <a:ext uri="{FF2B5EF4-FFF2-40B4-BE49-F238E27FC236}">
                  <a16:creationId xmlns:a16="http://schemas.microsoft.com/office/drawing/2014/main" id="{8FE203E8-6B4E-FD84-C117-25013AB4D384}"/>
                </a:ext>
              </a:extLst>
            </p:cNvPr>
            <p:cNvSpPr/>
            <p:nvPr/>
          </p:nvSpPr>
          <p:spPr>
            <a:xfrm>
              <a:off x="8937220" y="536261"/>
              <a:ext cx="1533525" cy="343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Tetrahedrons</a:t>
              </a:r>
            </a:p>
          </p:txBody>
        </p:sp>
      </p:grpSp>
      <p:grpSp>
        <p:nvGrpSpPr>
          <p:cNvPr id="13" name="Group 12">
            <a:extLst>
              <a:ext uri="{FF2B5EF4-FFF2-40B4-BE49-F238E27FC236}">
                <a16:creationId xmlns:a16="http://schemas.microsoft.com/office/drawing/2014/main" id="{385DF550-0C85-1214-6CF0-894288822665}"/>
              </a:ext>
            </a:extLst>
          </p:cNvPr>
          <p:cNvGrpSpPr/>
          <p:nvPr/>
        </p:nvGrpSpPr>
        <p:grpSpPr>
          <a:xfrm>
            <a:off x="631645" y="3599244"/>
            <a:ext cx="2868061" cy="2571473"/>
            <a:chOff x="631645" y="3599244"/>
            <a:chExt cx="2868061" cy="2571473"/>
          </a:xfrm>
        </p:grpSpPr>
        <p:pic>
          <p:nvPicPr>
            <p:cNvPr id="16" name="Picture 15">
              <a:extLst>
                <a:ext uri="{FF2B5EF4-FFF2-40B4-BE49-F238E27FC236}">
                  <a16:creationId xmlns:a16="http://schemas.microsoft.com/office/drawing/2014/main" id="{FE281D3E-22AC-D9CF-4AE6-A6FEA12AFC68}"/>
                </a:ext>
              </a:extLst>
            </p:cNvPr>
            <p:cNvPicPr>
              <a:picLocks noChangeAspect="1"/>
            </p:cNvPicPr>
            <p:nvPr/>
          </p:nvPicPr>
          <p:blipFill>
            <a:blip r:embed="rId5"/>
            <a:stretch>
              <a:fillRect/>
            </a:stretch>
          </p:blipFill>
          <p:spPr>
            <a:xfrm>
              <a:off x="717191" y="5294842"/>
              <a:ext cx="2524305" cy="875875"/>
            </a:xfrm>
            <a:prstGeom prst="rect">
              <a:avLst/>
            </a:prstGeom>
          </p:spPr>
        </p:pic>
        <p:sp>
          <p:nvSpPr>
            <p:cNvPr id="33" name="Rectangle: Rounded Corners 32">
              <a:extLst>
                <a:ext uri="{FF2B5EF4-FFF2-40B4-BE49-F238E27FC236}">
                  <a16:creationId xmlns:a16="http://schemas.microsoft.com/office/drawing/2014/main" id="{D78E3FF7-608A-F392-BC97-E30A93CCD6F3}"/>
                </a:ext>
              </a:extLst>
            </p:cNvPr>
            <p:cNvSpPr/>
            <p:nvPr/>
          </p:nvSpPr>
          <p:spPr>
            <a:xfrm>
              <a:off x="1266602" y="3599244"/>
              <a:ext cx="1533525" cy="343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Hex Dominant</a:t>
              </a:r>
            </a:p>
          </p:txBody>
        </p:sp>
        <p:sp>
          <p:nvSpPr>
            <p:cNvPr id="36" name="TextBox 35">
              <a:extLst>
                <a:ext uri="{FF2B5EF4-FFF2-40B4-BE49-F238E27FC236}">
                  <a16:creationId xmlns:a16="http://schemas.microsoft.com/office/drawing/2014/main" id="{3F156371-834A-1F7D-5B3B-8A2A207BD114}"/>
                </a:ext>
              </a:extLst>
            </p:cNvPr>
            <p:cNvSpPr txBox="1"/>
            <p:nvPr/>
          </p:nvSpPr>
          <p:spPr>
            <a:xfrm>
              <a:off x="631645" y="4153435"/>
              <a:ext cx="2868061"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This method creates a mesh made only of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hexahedral elements</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Generally, it is used for solid models that are not sweepable, since hexahedral elements are preferred to tetrahedral elements.</a:t>
              </a:r>
            </a:p>
          </p:txBody>
        </p:sp>
      </p:grpSp>
      <p:grpSp>
        <p:nvGrpSpPr>
          <p:cNvPr id="14" name="Group 13">
            <a:extLst>
              <a:ext uri="{FF2B5EF4-FFF2-40B4-BE49-F238E27FC236}">
                <a16:creationId xmlns:a16="http://schemas.microsoft.com/office/drawing/2014/main" id="{D22B808E-8678-B139-27DF-FB3DCD6A4EDD}"/>
              </a:ext>
            </a:extLst>
          </p:cNvPr>
          <p:cNvGrpSpPr/>
          <p:nvPr/>
        </p:nvGrpSpPr>
        <p:grpSpPr>
          <a:xfrm>
            <a:off x="4022944" y="3511750"/>
            <a:ext cx="3611988" cy="2697902"/>
            <a:chOff x="4022944" y="3511750"/>
            <a:chExt cx="3611988" cy="2697902"/>
          </a:xfrm>
        </p:grpSpPr>
        <p:pic>
          <p:nvPicPr>
            <p:cNvPr id="15" name="Picture 14">
              <a:extLst>
                <a:ext uri="{FF2B5EF4-FFF2-40B4-BE49-F238E27FC236}">
                  <a16:creationId xmlns:a16="http://schemas.microsoft.com/office/drawing/2014/main" id="{CB7B1759-3482-3BF3-56B1-935C98C8DDE3}"/>
                </a:ext>
              </a:extLst>
            </p:cNvPr>
            <p:cNvPicPr>
              <a:picLocks noChangeAspect="1"/>
            </p:cNvPicPr>
            <p:nvPr/>
          </p:nvPicPr>
          <p:blipFill>
            <a:blip r:embed="rId6"/>
            <a:stretch>
              <a:fillRect/>
            </a:stretch>
          </p:blipFill>
          <p:spPr>
            <a:xfrm>
              <a:off x="4566786" y="5243567"/>
              <a:ext cx="2572109" cy="966085"/>
            </a:xfrm>
            <a:prstGeom prst="rect">
              <a:avLst/>
            </a:prstGeom>
          </p:spPr>
        </p:pic>
        <p:sp>
          <p:nvSpPr>
            <p:cNvPr id="34" name="Rectangle: Rounded Corners 33">
              <a:extLst>
                <a:ext uri="{FF2B5EF4-FFF2-40B4-BE49-F238E27FC236}">
                  <a16:creationId xmlns:a16="http://schemas.microsoft.com/office/drawing/2014/main" id="{EF144E57-5D1B-20F1-1DCC-FF1C277C9FBE}"/>
                </a:ext>
              </a:extLst>
            </p:cNvPr>
            <p:cNvSpPr/>
            <p:nvPr/>
          </p:nvSpPr>
          <p:spPr>
            <a:xfrm>
              <a:off x="5114652" y="3511750"/>
              <a:ext cx="1533525" cy="343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Sweep</a:t>
              </a:r>
            </a:p>
          </p:txBody>
        </p:sp>
        <p:sp>
          <p:nvSpPr>
            <p:cNvPr id="37" name="TextBox 36">
              <a:extLst>
                <a:ext uri="{FF2B5EF4-FFF2-40B4-BE49-F238E27FC236}">
                  <a16:creationId xmlns:a16="http://schemas.microsoft.com/office/drawing/2014/main" id="{B721D631-77B7-E6C1-975A-FA5E20F1B9C7}"/>
                </a:ext>
              </a:extLst>
            </p:cNvPr>
            <p:cNvSpPr txBox="1"/>
            <p:nvPr/>
          </p:nvSpPr>
          <p:spPr>
            <a:xfrm>
              <a:off x="4022944" y="3968769"/>
              <a:ext cx="3611988"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This method generates a mesh with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hexahedral and/or wedge elements</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along the body from a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source surface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to a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target surface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(Src/Trg selection), which must be topologically identical. It is not possible to create sweep mesh if the surfaces have interruptions (such as holes and grooves).</a:t>
              </a:r>
            </a:p>
          </p:txBody>
        </p:sp>
      </p:grpSp>
      <p:grpSp>
        <p:nvGrpSpPr>
          <p:cNvPr id="22" name="Group 21">
            <a:extLst>
              <a:ext uri="{FF2B5EF4-FFF2-40B4-BE49-F238E27FC236}">
                <a16:creationId xmlns:a16="http://schemas.microsoft.com/office/drawing/2014/main" id="{A8A3E8A2-DADB-53DA-10D3-4FF384DA17AB}"/>
              </a:ext>
            </a:extLst>
          </p:cNvPr>
          <p:cNvGrpSpPr/>
          <p:nvPr/>
        </p:nvGrpSpPr>
        <p:grpSpPr>
          <a:xfrm>
            <a:off x="631645" y="991485"/>
            <a:ext cx="3637645" cy="2447752"/>
            <a:chOff x="631645" y="991485"/>
            <a:chExt cx="3637645" cy="2447752"/>
          </a:xfrm>
        </p:grpSpPr>
        <p:sp>
          <p:nvSpPr>
            <p:cNvPr id="27" name="Arrow: Right 26">
              <a:extLst>
                <a:ext uri="{FF2B5EF4-FFF2-40B4-BE49-F238E27FC236}">
                  <a16:creationId xmlns:a16="http://schemas.microsoft.com/office/drawing/2014/main" id="{B325BC60-7F31-1565-0F18-772089EE2F18}"/>
                </a:ext>
              </a:extLst>
            </p:cNvPr>
            <p:cNvSpPr/>
            <p:nvPr/>
          </p:nvSpPr>
          <p:spPr>
            <a:xfrm>
              <a:off x="3586795" y="1998722"/>
              <a:ext cx="682495" cy="3170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0" name="Group 19">
              <a:extLst>
                <a:ext uri="{FF2B5EF4-FFF2-40B4-BE49-F238E27FC236}">
                  <a16:creationId xmlns:a16="http://schemas.microsoft.com/office/drawing/2014/main" id="{41ECD0D2-B7F7-C100-915B-FCC10A572EE9}"/>
                </a:ext>
              </a:extLst>
            </p:cNvPr>
            <p:cNvGrpSpPr/>
            <p:nvPr/>
          </p:nvGrpSpPr>
          <p:grpSpPr>
            <a:xfrm>
              <a:off x="631645" y="991485"/>
              <a:ext cx="2572109" cy="2447752"/>
              <a:chOff x="631645" y="991485"/>
              <a:chExt cx="2572109" cy="2447752"/>
            </a:xfrm>
          </p:grpSpPr>
          <p:grpSp>
            <p:nvGrpSpPr>
              <p:cNvPr id="10" name="Group 9">
                <a:extLst>
                  <a:ext uri="{FF2B5EF4-FFF2-40B4-BE49-F238E27FC236}">
                    <a16:creationId xmlns:a16="http://schemas.microsoft.com/office/drawing/2014/main" id="{35B81D62-DB80-C797-C422-4A513E34F6D7}"/>
                  </a:ext>
                </a:extLst>
              </p:cNvPr>
              <p:cNvGrpSpPr/>
              <p:nvPr/>
            </p:nvGrpSpPr>
            <p:grpSpPr>
              <a:xfrm>
                <a:off x="631645" y="991485"/>
                <a:ext cx="2572109" cy="2447752"/>
                <a:chOff x="631645" y="991485"/>
                <a:chExt cx="2572109" cy="2447752"/>
              </a:xfrm>
            </p:grpSpPr>
            <p:pic>
              <p:nvPicPr>
                <p:cNvPr id="5" name="Picture 4">
                  <a:extLst>
                    <a:ext uri="{FF2B5EF4-FFF2-40B4-BE49-F238E27FC236}">
                      <a16:creationId xmlns:a16="http://schemas.microsoft.com/office/drawing/2014/main" id="{BFDEC311-9CBE-0BD3-402E-27D25EF25ADA}"/>
                    </a:ext>
                  </a:extLst>
                </p:cNvPr>
                <p:cNvPicPr>
                  <a:picLocks noChangeAspect="1"/>
                </p:cNvPicPr>
                <p:nvPr/>
              </p:nvPicPr>
              <p:blipFill>
                <a:blip r:embed="rId7"/>
                <a:stretch>
                  <a:fillRect/>
                </a:stretch>
              </p:blipFill>
              <p:spPr>
                <a:xfrm>
                  <a:off x="841017" y="991485"/>
                  <a:ext cx="2177196" cy="2153005"/>
                </a:xfrm>
                <a:prstGeom prst="rect">
                  <a:avLst/>
                </a:prstGeom>
              </p:spPr>
            </p:pic>
            <p:sp>
              <p:nvSpPr>
                <p:cNvPr id="7" name="TextBox 6">
                  <a:extLst>
                    <a:ext uri="{FF2B5EF4-FFF2-40B4-BE49-F238E27FC236}">
                      <a16:creationId xmlns:a16="http://schemas.microsoft.com/office/drawing/2014/main" id="{E1780201-481B-EB2C-A578-941907B4B199}"/>
                    </a:ext>
                  </a:extLst>
                </p:cNvPr>
                <p:cNvSpPr txBox="1"/>
                <p:nvPr/>
              </p:nvSpPr>
              <p:spPr>
                <a:xfrm>
                  <a:off x="631645" y="3162238"/>
                  <a:ext cx="257210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Mesh methods available at Ansys</a:t>
                  </a:r>
                </a:p>
              </p:txBody>
            </p:sp>
          </p:grpSp>
          <p:sp>
            <p:nvSpPr>
              <p:cNvPr id="38" name="Rectangle 37">
                <a:extLst>
                  <a:ext uri="{FF2B5EF4-FFF2-40B4-BE49-F238E27FC236}">
                    <a16:creationId xmlns:a16="http://schemas.microsoft.com/office/drawing/2014/main" id="{2FA0FCA6-DCE6-C453-5F21-F9C0BA1803F5}"/>
                  </a:ext>
                </a:extLst>
              </p:cNvPr>
              <p:cNvSpPr/>
              <p:nvPr/>
            </p:nvSpPr>
            <p:spPr>
              <a:xfrm>
                <a:off x="1790700" y="2067987"/>
                <a:ext cx="1227513" cy="1076503"/>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grpSp>
        <p:nvGrpSpPr>
          <p:cNvPr id="19" name="Group 18">
            <a:extLst>
              <a:ext uri="{FF2B5EF4-FFF2-40B4-BE49-F238E27FC236}">
                <a16:creationId xmlns:a16="http://schemas.microsoft.com/office/drawing/2014/main" id="{B5F889FC-FA34-0681-78EC-7D460605AF9A}"/>
              </a:ext>
            </a:extLst>
          </p:cNvPr>
          <p:cNvGrpSpPr/>
          <p:nvPr/>
        </p:nvGrpSpPr>
        <p:grpSpPr>
          <a:xfrm>
            <a:off x="7933157" y="3551215"/>
            <a:ext cx="3541652" cy="2687100"/>
            <a:chOff x="7933157" y="3551215"/>
            <a:chExt cx="3541652" cy="2687100"/>
          </a:xfrm>
        </p:grpSpPr>
        <p:pic>
          <p:nvPicPr>
            <p:cNvPr id="18" name="Picture 17">
              <a:extLst>
                <a:ext uri="{FF2B5EF4-FFF2-40B4-BE49-F238E27FC236}">
                  <a16:creationId xmlns:a16="http://schemas.microsoft.com/office/drawing/2014/main" id="{ACD71717-F783-F48D-23E4-BA9CF8334779}"/>
                </a:ext>
              </a:extLst>
            </p:cNvPr>
            <p:cNvPicPr>
              <a:picLocks noChangeAspect="1"/>
            </p:cNvPicPr>
            <p:nvPr/>
          </p:nvPicPr>
          <p:blipFill>
            <a:blip r:embed="rId8"/>
            <a:stretch>
              <a:fillRect/>
            </a:stretch>
          </p:blipFill>
          <p:spPr>
            <a:xfrm>
              <a:off x="8464185" y="5288671"/>
              <a:ext cx="2585141" cy="949644"/>
            </a:xfrm>
            <a:prstGeom prst="rect">
              <a:avLst/>
            </a:prstGeom>
          </p:spPr>
        </p:pic>
        <p:sp>
          <p:nvSpPr>
            <p:cNvPr id="35" name="Rectangle: Rounded Corners 34">
              <a:extLst>
                <a:ext uri="{FF2B5EF4-FFF2-40B4-BE49-F238E27FC236}">
                  <a16:creationId xmlns:a16="http://schemas.microsoft.com/office/drawing/2014/main" id="{6CAB689F-E006-D92B-1B6B-A2823B67E918}"/>
                </a:ext>
              </a:extLst>
            </p:cNvPr>
            <p:cNvSpPr/>
            <p:nvPr/>
          </p:nvSpPr>
          <p:spPr>
            <a:xfrm>
              <a:off x="9018567" y="3551215"/>
              <a:ext cx="1533525" cy="34313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MultiZone</a:t>
              </a:r>
            </a:p>
          </p:txBody>
        </p:sp>
        <p:sp>
          <p:nvSpPr>
            <p:cNvPr id="39" name="TextBox 38">
              <a:extLst>
                <a:ext uri="{FF2B5EF4-FFF2-40B4-BE49-F238E27FC236}">
                  <a16:creationId xmlns:a16="http://schemas.microsoft.com/office/drawing/2014/main" id="{A6AAAEF0-D0A4-E7E8-E934-089D77998AF4}"/>
                </a:ext>
              </a:extLst>
            </p:cNvPr>
            <p:cNvSpPr txBox="1"/>
            <p:nvPr/>
          </p:nvSpPr>
          <p:spPr>
            <a:xfrm>
              <a:off x="7933157" y="4006079"/>
              <a:ext cx="3541652"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There are three algorithms used in the MultiZone method: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Standard</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Thin Sweep </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and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Cart Sweep</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 The default algorithm (Standard) generates hex dominant meshes by surface and volume block decomposition into mappable and sweepable volumes.</a:t>
              </a:r>
            </a:p>
          </p:txBody>
        </p:sp>
      </p:grpSp>
    </p:spTree>
    <p:extLst>
      <p:ext uri="{BB962C8B-B14F-4D97-AF65-F5344CB8AC3E}">
        <p14:creationId xmlns:p14="http://schemas.microsoft.com/office/powerpoint/2010/main" val="3110805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D833BC1C-0FEB-016F-AF56-A897F3608985}"/>
              </a:ext>
            </a:extLst>
          </p:cNvPr>
          <p:cNvGrpSpPr/>
          <p:nvPr/>
        </p:nvGrpSpPr>
        <p:grpSpPr>
          <a:xfrm>
            <a:off x="2794672" y="2933918"/>
            <a:ext cx="8891707" cy="1832181"/>
            <a:chOff x="2794672" y="2933918"/>
            <a:chExt cx="8891707" cy="1832181"/>
          </a:xfrm>
        </p:grpSpPr>
        <p:sp>
          <p:nvSpPr>
            <p:cNvPr id="86" name="Rectangle: Rounded Corners 85">
              <a:extLst>
                <a:ext uri="{FF2B5EF4-FFF2-40B4-BE49-F238E27FC236}">
                  <a16:creationId xmlns:a16="http://schemas.microsoft.com/office/drawing/2014/main" id="{BA4FA82C-4D8C-90DC-B473-BD71B5DE5A6D}"/>
                </a:ext>
              </a:extLst>
            </p:cNvPr>
            <p:cNvSpPr/>
            <p:nvPr/>
          </p:nvSpPr>
          <p:spPr>
            <a:xfrm>
              <a:off x="2820124" y="4346811"/>
              <a:ext cx="1968421" cy="3261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83" name="Straight Connector 82">
              <a:extLst>
                <a:ext uri="{FF2B5EF4-FFF2-40B4-BE49-F238E27FC236}">
                  <a16:creationId xmlns:a16="http://schemas.microsoft.com/office/drawing/2014/main" id="{D0E225E3-6B99-647D-B62F-4CE03F0A8199}"/>
                </a:ext>
              </a:extLst>
            </p:cNvPr>
            <p:cNvCxnSpPr/>
            <p:nvPr/>
          </p:nvCxnSpPr>
          <p:spPr>
            <a:xfrm>
              <a:off x="3336764" y="2933918"/>
              <a:ext cx="0" cy="1363963"/>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7D142CD4-7058-C9A0-F72F-29AA1E5FCD0A}"/>
                </a:ext>
              </a:extLst>
            </p:cNvPr>
            <p:cNvSpPr txBox="1"/>
            <p:nvPr/>
          </p:nvSpPr>
          <p:spPr>
            <a:xfrm>
              <a:off x="2794672" y="4356008"/>
              <a:ext cx="202942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A mesh is independent…</a:t>
              </a:r>
            </a:p>
          </p:txBody>
        </p:sp>
        <p:sp>
          <p:nvSpPr>
            <p:cNvPr id="87" name="TextBox 86">
              <a:extLst>
                <a:ext uri="{FF2B5EF4-FFF2-40B4-BE49-F238E27FC236}">
                  <a16:creationId xmlns:a16="http://schemas.microsoft.com/office/drawing/2014/main" id="{6D2540C7-339C-0581-6947-73FE7292681B}"/>
                </a:ext>
              </a:extLst>
            </p:cNvPr>
            <p:cNvSpPr txBox="1"/>
            <p:nvPr/>
          </p:nvSpPr>
          <p:spPr>
            <a:xfrm>
              <a:off x="4913924" y="4273656"/>
              <a:ext cx="6772455" cy="49244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…when it is possible to obtain the converged solution after which mesh refinement does not change the result anymore.</a:t>
              </a:r>
            </a:p>
          </p:txBody>
        </p:sp>
      </p:grpSp>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p:txBody>
          <a:bodyPr/>
          <a:lstStyle/>
          <a:p>
            <a:r>
              <a:rPr lang="en-US" dirty="0">
                <a:latin typeface="Calibri"/>
                <a:cs typeface="Calibri"/>
              </a:rPr>
              <a:t>Meshing – Mesh Independence &amp; Convergence</a:t>
            </a:r>
            <a:endParaRPr lang="en-US" dirty="0"/>
          </a:p>
        </p:txBody>
      </p:sp>
      <p:grpSp>
        <p:nvGrpSpPr>
          <p:cNvPr id="5" name="Group 4">
            <a:extLst>
              <a:ext uri="{FF2B5EF4-FFF2-40B4-BE49-F238E27FC236}">
                <a16:creationId xmlns:a16="http://schemas.microsoft.com/office/drawing/2014/main" id="{8D1558BC-7EC7-F4E7-4C7C-41C6A3D7E74D}"/>
              </a:ext>
            </a:extLst>
          </p:cNvPr>
          <p:cNvGrpSpPr/>
          <p:nvPr/>
        </p:nvGrpSpPr>
        <p:grpSpPr>
          <a:xfrm>
            <a:off x="546100" y="1008365"/>
            <a:ext cx="2675346" cy="959443"/>
            <a:chOff x="546100" y="1008365"/>
            <a:chExt cx="2675346" cy="959443"/>
          </a:xfrm>
        </p:grpSpPr>
        <p:sp>
          <p:nvSpPr>
            <p:cNvPr id="21" name="TextBox 20">
              <a:extLst>
                <a:ext uri="{FF2B5EF4-FFF2-40B4-BE49-F238E27FC236}">
                  <a16:creationId xmlns:a16="http://schemas.microsoft.com/office/drawing/2014/main" id="{FE9601FE-DE0F-9794-DE80-E1A62A755684}"/>
                </a:ext>
              </a:extLst>
            </p:cNvPr>
            <p:cNvSpPr txBox="1"/>
            <p:nvPr/>
          </p:nvSpPr>
          <p:spPr>
            <a:xfrm>
              <a:off x="546100" y="1008365"/>
              <a:ext cx="267534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Geometric representation</a:t>
              </a:r>
            </a:p>
          </p:txBody>
        </p:sp>
        <p:sp>
          <p:nvSpPr>
            <p:cNvPr id="28" name="TextBox 27">
              <a:extLst>
                <a:ext uri="{FF2B5EF4-FFF2-40B4-BE49-F238E27FC236}">
                  <a16:creationId xmlns:a16="http://schemas.microsoft.com/office/drawing/2014/main" id="{10584343-5283-966B-37A4-CB780827DE65}"/>
                </a:ext>
              </a:extLst>
            </p:cNvPr>
            <p:cNvSpPr txBox="1"/>
            <p:nvPr/>
          </p:nvSpPr>
          <p:spPr>
            <a:xfrm>
              <a:off x="586537" y="1444588"/>
              <a:ext cx="255157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All the geometric details are well captured</a:t>
              </a:r>
            </a:p>
          </p:txBody>
        </p:sp>
        <p:cxnSp>
          <p:nvCxnSpPr>
            <p:cNvPr id="40" name="Straight Connector 39">
              <a:extLst>
                <a:ext uri="{FF2B5EF4-FFF2-40B4-BE49-F238E27FC236}">
                  <a16:creationId xmlns:a16="http://schemas.microsoft.com/office/drawing/2014/main" id="{74392242-6E3B-7C13-4962-4595FBF5EF6B}"/>
                </a:ext>
              </a:extLst>
            </p:cNvPr>
            <p:cNvCxnSpPr>
              <a:cxnSpLocks/>
            </p:cNvCxnSpPr>
            <p:nvPr/>
          </p:nvCxnSpPr>
          <p:spPr>
            <a:xfrm>
              <a:off x="566318" y="1351618"/>
              <a:ext cx="2634909"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DBB0D957-19DB-675E-C480-0C83DCCD267C}"/>
              </a:ext>
            </a:extLst>
          </p:cNvPr>
          <p:cNvGrpSpPr/>
          <p:nvPr/>
        </p:nvGrpSpPr>
        <p:grpSpPr>
          <a:xfrm>
            <a:off x="3297654" y="903082"/>
            <a:ext cx="2663631" cy="1139182"/>
            <a:chOff x="3336764" y="912210"/>
            <a:chExt cx="2663631" cy="1139182"/>
          </a:xfrm>
        </p:grpSpPr>
        <p:sp>
          <p:nvSpPr>
            <p:cNvPr id="60" name="Rectangle: Rounded Corners 59">
              <a:extLst>
                <a:ext uri="{FF2B5EF4-FFF2-40B4-BE49-F238E27FC236}">
                  <a16:creationId xmlns:a16="http://schemas.microsoft.com/office/drawing/2014/main" id="{FA98A3E6-5560-3462-8D77-5366DA66EDB6}"/>
                </a:ext>
              </a:extLst>
            </p:cNvPr>
            <p:cNvSpPr/>
            <p:nvPr/>
          </p:nvSpPr>
          <p:spPr>
            <a:xfrm>
              <a:off x="3723537" y="912210"/>
              <a:ext cx="2226641" cy="113918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900CA4A1-3EC7-B6DB-E95B-0022978E9858}"/>
                </a:ext>
              </a:extLst>
            </p:cNvPr>
            <p:cNvSpPr txBox="1"/>
            <p:nvPr/>
          </p:nvSpPr>
          <p:spPr>
            <a:xfrm>
              <a:off x="3616880" y="1008365"/>
              <a:ext cx="237308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Mesh Independence</a:t>
              </a:r>
            </a:p>
          </p:txBody>
        </p:sp>
        <p:sp>
          <p:nvSpPr>
            <p:cNvPr id="29" name="TextBox 28">
              <a:extLst>
                <a:ext uri="{FF2B5EF4-FFF2-40B4-BE49-F238E27FC236}">
                  <a16:creationId xmlns:a16="http://schemas.microsoft.com/office/drawing/2014/main" id="{B2A34F13-ECA4-17FE-AC41-437C0FBA527D}"/>
                </a:ext>
              </a:extLst>
            </p:cNvPr>
            <p:cNvSpPr txBox="1"/>
            <p:nvPr/>
          </p:nvSpPr>
          <p:spPr>
            <a:xfrm>
              <a:off x="3647791" y="1431874"/>
              <a:ext cx="235260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The mesh doesn’t alter the solution (convergence study)</a:t>
              </a:r>
            </a:p>
          </p:txBody>
        </p:sp>
        <p:sp>
          <p:nvSpPr>
            <p:cNvPr id="48" name="Arrow: Down 47">
              <a:extLst>
                <a:ext uri="{FF2B5EF4-FFF2-40B4-BE49-F238E27FC236}">
                  <a16:creationId xmlns:a16="http://schemas.microsoft.com/office/drawing/2014/main" id="{AF96A868-521A-9A90-8980-D8158A652E37}"/>
                </a:ext>
              </a:extLst>
            </p:cNvPr>
            <p:cNvSpPr/>
            <p:nvPr/>
          </p:nvSpPr>
          <p:spPr>
            <a:xfrm rot="16200000">
              <a:off x="3408772" y="1193299"/>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7" name="Group 6">
            <a:extLst>
              <a:ext uri="{FF2B5EF4-FFF2-40B4-BE49-F238E27FC236}">
                <a16:creationId xmlns:a16="http://schemas.microsoft.com/office/drawing/2014/main" id="{98AD54A7-C3C2-A29C-0BAB-14B0150EBE0C}"/>
              </a:ext>
            </a:extLst>
          </p:cNvPr>
          <p:cNvGrpSpPr/>
          <p:nvPr/>
        </p:nvGrpSpPr>
        <p:grpSpPr>
          <a:xfrm>
            <a:off x="5992897" y="1032437"/>
            <a:ext cx="2373086" cy="942036"/>
            <a:chOff x="5992897" y="1032437"/>
            <a:chExt cx="2373086" cy="942036"/>
          </a:xfrm>
        </p:grpSpPr>
        <p:sp>
          <p:nvSpPr>
            <p:cNvPr id="18" name="TextBox 17">
              <a:extLst>
                <a:ext uri="{FF2B5EF4-FFF2-40B4-BE49-F238E27FC236}">
                  <a16:creationId xmlns:a16="http://schemas.microsoft.com/office/drawing/2014/main" id="{966E5B76-F110-9F76-C21E-C01FC1151F15}"/>
                </a:ext>
              </a:extLst>
            </p:cNvPr>
            <p:cNvSpPr txBox="1"/>
            <p:nvPr/>
          </p:nvSpPr>
          <p:spPr>
            <a:xfrm>
              <a:off x="5992897" y="1032437"/>
              <a:ext cx="237308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Mesh Metrics</a:t>
              </a:r>
            </a:p>
          </p:txBody>
        </p:sp>
        <p:sp>
          <p:nvSpPr>
            <p:cNvPr id="30" name="TextBox 29">
              <a:extLst>
                <a:ext uri="{FF2B5EF4-FFF2-40B4-BE49-F238E27FC236}">
                  <a16:creationId xmlns:a16="http://schemas.microsoft.com/office/drawing/2014/main" id="{78B73B9B-C1E9-293D-2C74-0FE953E8A076}"/>
                </a:ext>
              </a:extLst>
            </p:cNvPr>
            <p:cNvSpPr txBox="1"/>
            <p:nvPr/>
          </p:nvSpPr>
          <p:spPr>
            <a:xfrm>
              <a:off x="6106159" y="1451253"/>
              <a:ext cx="21465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The quality criteria are within a correct range</a:t>
              </a:r>
            </a:p>
          </p:txBody>
        </p:sp>
        <p:cxnSp>
          <p:nvCxnSpPr>
            <p:cNvPr id="44" name="Straight Connector 43">
              <a:extLst>
                <a:ext uri="{FF2B5EF4-FFF2-40B4-BE49-F238E27FC236}">
                  <a16:creationId xmlns:a16="http://schemas.microsoft.com/office/drawing/2014/main" id="{0C632745-0E94-5E47-EF9F-9A4F9C8BEA03}"/>
                </a:ext>
              </a:extLst>
            </p:cNvPr>
            <p:cNvCxnSpPr>
              <a:cxnSpLocks/>
            </p:cNvCxnSpPr>
            <p:nvPr/>
          </p:nvCxnSpPr>
          <p:spPr>
            <a:xfrm>
              <a:off x="6451178" y="1369034"/>
              <a:ext cx="14565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9" name="Arrow: Down 48">
              <a:extLst>
                <a:ext uri="{FF2B5EF4-FFF2-40B4-BE49-F238E27FC236}">
                  <a16:creationId xmlns:a16="http://schemas.microsoft.com/office/drawing/2014/main" id="{483901A2-E95B-0CB9-295A-EF9E410CD1FF}"/>
                </a:ext>
              </a:extLst>
            </p:cNvPr>
            <p:cNvSpPr/>
            <p:nvPr/>
          </p:nvSpPr>
          <p:spPr>
            <a:xfrm rot="16200000">
              <a:off x="6126924" y="1182846"/>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4E5BEECA-FF8A-A5AE-6144-5FDBD3BD3F4A}"/>
              </a:ext>
            </a:extLst>
          </p:cNvPr>
          <p:cNvGrpSpPr/>
          <p:nvPr/>
        </p:nvGrpSpPr>
        <p:grpSpPr>
          <a:xfrm>
            <a:off x="8124204" y="1011265"/>
            <a:ext cx="2588863" cy="953857"/>
            <a:chOff x="8124204" y="1011265"/>
            <a:chExt cx="2588863" cy="953857"/>
          </a:xfrm>
        </p:grpSpPr>
        <p:sp>
          <p:nvSpPr>
            <p:cNvPr id="19" name="TextBox 18">
              <a:extLst>
                <a:ext uri="{FF2B5EF4-FFF2-40B4-BE49-F238E27FC236}">
                  <a16:creationId xmlns:a16="http://schemas.microsoft.com/office/drawing/2014/main" id="{526990A3-B7EF-1E60-FF5B-0523B1C4857F}"/>
                </a:ext>
              </a:extLst>
            </p:cNvPr>
            <p:cNvSpPr txBox="1"/>
            <p:nvPr/>
          </p:nvSpPr>
          <p:spPr>
            <a:xfrm>
              <a:off x="8373809" y="1011265"/>
              <a:ext cx="2295447"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Mesh Refinement</a:t>
              </a:r>
            </a:p>
          </p:txBody>
        </p:sp>
        <p:sp>
          <p:nvSpPr>
            <p:cNvPr id="31" name="TextBox 30">
              <a:extLst>
                <a:ext uri="{FF2B5EF4-FFF2-40B4-BE49-F238E27FC236}">
                  <a16:creationId xmlns:a16="http://schemas.microsoft.com/office/drawing/2014/main" id="{A30BFFF3-C7DA-28AF-FBD6-F0C9FA7E9C20}"/>
                </a:ext>
              </a:extLst>
            </p:cNvPr>
            <p:cNvSpPr txBox="1"/>
            <p:nvPr/>
          </p:nvSpPr>
          <p:spPr>
            <a:xfrm>
              <a:off x="8352307" y="1441902"/>
              <a:ext cx="236076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Coarse or fine mesh depending on the complexity </a:t>
              </a:r>
            </a:p>
          </p:txBody>
        </p:sp>
        <p:cxnSp>
          <p:nvCxnSpPr>
            <p:cNvPr id="46" name="Straight Connector 45">
              <a:extLst>
                <a:ext uri="{FF2B5EF4-FFF2-40B4-BE49-F238E27FC236}">
                  <a16:creationId xmlns:a16="http://schemas.microsoft.com/office/drawing/2014/main" id="{7F5996D1-84C2-2BB3-AD58-B447188AF8FA}"/>
                </a:ext>
              </a:extLst>
            </p:cNvPr>
            <p:cNvCxnSpPr>
              <a:cxnSpLocks/>
            </p:cNvCxnSpPr>
            <p:nvPr/>
          </p:nvCxnSpPr>
          <p:spPr>
            <a:xfrm>
              <a:off x="8600265" y="1355406"/>
              <a:ext cx="184253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Arrow: Down 49">
              <a:extLst>
                <a:ext uri="{FF2B5EF4-FFF2-40B4-BE49-F238E27FC236}">
                  <a16:creationId xmlns:a16="http://schemas.microsoft.com/office/drawing/2014/main" id="{CAB50886-02DE-15DF-2473-65CE6C0F7021}"/>
                </a:ext>
              </a:extLst>
            </p:cNvPr>
            <p:cNvSpPr/>
            <p:nvPr/>
          </p:nvSpPr>
          <p:spPr>
            <a:xfrm rot="16200000">
              <a:off x="8196212" y="1182805"/>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FD3B1CBB-A2FD-6724-25E6-5D7BC6EA31A9}"/>
              </a:ext>
            </a:extLst>
          </p:cNvPr>
          <p:cNvGrpSpPr/>
          <p:nvPr/>
        </p:nvGrpSpPr>
        <p:grpSpPr>
          <a:xfrm>
            <a:off x="10627960" y="764800"/>
            <a:ext cx="1414225" cy="889896"/>
            <a:chOff x="10627960" y="764800"/>
            <a:chExt cx="1414225" cy="889896"/>
          </a:xfrm>
        </p:grpSpPr>
        <p:sp>
          <p:nvSpPr>
            <p:cNvPr id="51" name="Arrow: Down 50">
              <a:extLst>
                <a:ext uri="{FF2B5EF4-FFF2-40B4-BE49-F238E27FC236}">
                  <a16:creationId xmlns:a16="http://schemas.microsoft.com/office/drawing/2014/main" id="{19440134-8431-87A8-B588-91C221E21888}"/>
                </a:ext>
              </a:extLst>
            </p:cNvPr>
            <p:cNvSpPr/>
            <p:nvPr/>
          </p:nvSpPr>
          <p:spPr>
            <a:xfrm rot="16200000">
              <a:off x="10699968" y="1182805"/>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2" name="TextBox 51">
              <a:extLst>
                <a:ext uri="{FF2B5EF4-FFF2-40B4-BE49-F238E27FC236}">
                  <a16:creationId xmlns:a16="http://schemas.microsoft.com/office/drawing/2014/main" id="{C5458A43-1551-7B22-6C49-E9B89008D5B7}"/>
                </a:ext>
              </a:extLst>
            </p:cNvPr>
            <p:cNvSpPr txBox="1"/>
            <p:nvPr/>
          </p:nvSpPr>
          <p:spPr>
            <a:xfrm>
              <a:off x="11047898" y="1008365"/>
              <a:ext cx="83830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Good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Mesh</a:t>
              </a:r>
            </a:p>
          </p:txBody>
        </p:sp>
        <p:pic>
          <p:nvPicPr>
            <p:cNvPr id="54" name="Graphic 53" descr="Checkmark with solid fill">
              <a:extLst>
                <a:ext uri="{FF2B5EF4-FFF2-40B4-BE49-F238E27FC236}">
                  <a16:creationId xmlns:a16="http://schemas.microsoft.com/office/drawing/2014/main" id="{4F923123-B54F-9166-26F3-FF56DEC4D38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730223" y="764800"/>
              <a:ext cx="311962" cy="311962"/>
            </a:xfrm>
            <a:prstGeom prst="rect">
              <a:avLst/>
            </a:prstGeom>
          </p:spPr>
        </p:pic>
      </p:grpSp>
      <p:grpSp>
        <p:nvGrpSpPr>
          <p:cNvPr id="32" name="Group 31">
            <a:extLst>
              <a:ext uri="{FF2B5EF4-FFF2-40B4-BE49-F238E27FC236}">
                <a16:creationId xmlns:a16="http://schemas.microsoft.com/office/drawing/2014/main" id="{7A528A73-84BD-71AE-D379-2CD962F37A65}"/>
              </a:ext>
            </a:extLst>
          </p:cNvPr>
          <p:cNvGrpSpPr/>
          <p:nvPr/>
        </p:nvGrpSpPr>
        <p:grpSpPr>
          <a:xfrm>
            <a:off x="2817604" y="1684356"/>
            <a:ext cx="8906875" cy="1325616"/>
            <a:chOff x="2817604" y="1684356"/>
            <a:chExt cx="8906875" cy="1325616"/>
          </a:xfrm>
        </p:grpSpPr>
        <p:sp>
          <p:nvSpPr>
            <p:cNvPr id="65" name="Rectangle: Rounded Corners 64">
              <a:extLst>
                <a:ext uri="{FF2B5EF4-FFF2-40B4-BE49-F238E27FC236}">
                  <a16:creationId xmlns:a16="http://schemas.microsoft.com/office/drawing/2014/main" id="{3A34F284-9B1F-BAC7-9B87-55BA1C99E47D}"/>
                </a:ext>
              </a:extLst>
            </p:cNvPr>
            <p:cNvSpPr/>
            <p:nvPr/>
          </p:nvSpPr>
          <p:spPr>
            <a:xfrm>
              <a:off x="2823319" y="2571056"/>
              <a:ext cx="1811866" cy="326173"/>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4DDDB2F1-8077-5FE6-59F7-8CA0AFDDE7D3}"/>
                </a:ext>
              </a:extLst>
            </p:cNvPr>
            <p:cNvGrpSpPr/>
            <p:nvPr/>
          </p:nvGrpSpPr>
          <p:grpSpPr>
            <a:xfrm>
              <a:off x="2817604" y="1684356"/>
              <a:ext cx="8906875" cy="1325616"/>
              <a:chOff x="2817604" y="1684356"/>
              <a:chExt cx="8906875" cy="1325616"/>
            </a:xfrm>
          </p:grpSpPr>
          <p:cxnSp>
            <p:nvCxnSpPr>
              <p:cNvPr id="62" name="Connector: Elbow 61">
                <a:extLst>
                  <a:ext uri="{FF2B5EF4-FFF2-40B4-BE49-F238E27FC236}">
                    <a16:creationId xmlns:a16="http://schemas.microsoft.com/office/drawing/2014/main" id="{104345D4-35E5-7A9B-EB1B-D936090AF1E5}"/>
                  </a:ext>
                </a:extLst>
              </p:cNvPr>
              <p:cNvCxnSpPr>
                <a:cxnSpLocks/>
                <a:stCxn id="29" idx="1"/>
              </p:cNvCxnSpPr>
              <p:nvPr/>
            </p:nvCxnSpPr>
            <p:spPr>
              <a:xfrm rot="10800000" flipV="1">
                <a:off x="3297655" y="1684356"/>
                <a:ext cx="311027" cy="845836"/>
              </a:xfrm>
              <a:prstGeom prst="bentConnector2">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97178553-A55D-0229-E1A7-7E5A3B6B7749}"/>
                  </a:ext>
                </a:extLst>
              </p:cNvPr>
              <p:cNvSpPr txBox="1"/>
              <p:nvPr/>
            </p:nvSpPr>
            <p:spPr>
              <a:xfrm>
                <a:off x="2817604" y="2571056"/>
                <a:ext cx="181186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What is convergence?</a:t>
                </a:r>
              </a:p>
            </p:txBody>
          </p:sp>
          <p:sp>
            <p:nvSpPr>
              <p:cNvPr id="66" name="TextBox 65">
                <a:extLst>
                  <a:ext uri="{FF2B5EF4-FFF2-40B4-BE49-F238E27FC236}">
                    <a16:creationId xmlns:a16="http://schemas.microsoft.com/office/drawing/2014/main" id="{1B267B90-4863-5C55-8B97-ADEE97252E69}"/>
                  </a:ext>
                </a:extLst>
              </p:cNvPr>
              <p:cNvSpPr txBox="1"/>
              <p:nvPr/>
            </p:nvSpPr>
            <p:spPr>
              <a:xfrm>
                <a:off x="4788549" y="2517529"/>
                <a:ext cx="6935930" cy="49244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The process of convergence consists in decreasing the element size and analyzing its impact in the solution of the underlying partial differential equations.</a:t>
                </a:r>
              </a:p>
            </p:txBody>
          </p:sp>
        </p:grpSp>
      </p:grpSp>
      <p:grpSp>
        <p:nvGrpSpPr>
          <p:cNvPr id="12" name="Group 11">
            <a:extLst>
              <a:ext uri="{FF2B5EF4-FFF2-40B4-BE49-F238E27FC236}">
                <a16:creationId xmlns:a16="http://schemas.microsoft.com/office/drawing/2014/main" id="{4FD1A3A5-38E9-5339-F5C7-0F3FCC9937A9}"/>
              </a:ext>
            </a:extLst>
          </p:cNvPr>
          <p:cNvGrpSpPr/>
          <p:nvPr/>
        </p:nvGrpSpPr>
        <p:grpSpPr>
          <a:xfrm>
            <a:off x="2817604" y="3281530"/>
            <a:ext cx="1402715" cy="598400"/>
            <a:chOff x="2817604" y="3281530"/>
            <a:chExt cx="1402715" cy="598400"/>
          </a:xfrm>
        </p:grpSpPr>
        <p:sp>
          <p:nvSpPr>
            <p:cNvPr id="69" name="Arrow: Pentagon 68">
              <a:extLst>
                <a:ext uri="{FF2B5EF4-FFF2-40B4-BE49-F238E27FC236}">
                  <a16:creationId xmlns:a16="http://schemas.microsoft.com/office/drawing/2014/main" id="{3002C167-7B2B-284D-8F70-6A73F25561D2}"/>
                </a:ext>
              </a:extLst>
            </p:cNvPr>
            <p:cNvSpPr/>
            <p:nvPr/>
          </p:nvSpPr>
          <p:spPr>
            <a:xfrm>
              <a:off x="2817604" y="3281530"/>
              <a:ext cx="1402715" cy="598400"/>
            </a:xfrm>
            <a:prstGeom prst="homeP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1" name="TextBox 70">
              <a:extLst>
                <a:ext uri="{FF2B5EF4-FFF2-40B4-BE49-F238E27FC236}">
                  <a16:creationId xmlns:a16="http://schemas.microsoft.com/office/drawing/2014/main" id="{1503BAF6-DEA4-9D7E-9F4C-0B25DFD37D56}"/>
                </a:ext>
              </a:extLst>
            </p:cNvPr>
            <p:cNvSpPr txBox="1"/>
            <p:nvPr/>
          </p:nvSpPr>
          <p:spPr>
            <a:xfrm>
              <a:off x="2843778" y="3320929"/>
              <a:ext cx="109714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Smaller mesh size</a:t>
              </a:r>
            </a:p>
          </p:txBody>
        </p:sp>
      </p:grpSp>
      <p:grpSp>
        <p:nvGrpSpPr>
          <p:cNvPr id="13" name="Group 12">
            <a:extLst>
              <a:ext uri="{FF2B5EF4-FFF2-40B4-BE49-F238E27FC236}">
                <a16:creationId xmlns:a16="http://schemas.microsoft.com/office/drawing/2014/main" id="{CD9B3C00-4059-D3B9-5DDE-4DC55224517F}"/>
              </a:ext>
            </a:extLst>
          </p:cNvPr>
          <p:cNvGrpSpPr/>
          <p:nvPr/>
        </p:nvGrpSpPr>
        <p:grpSpPr>
          <a:xfrm>
            <a:off x="4037577" y="3272332"/>
            <a:ext cx="1811866" cy="616796"/>
            <a:chOff x="4037577" y="3272332"/>
            <a:chExt cx="1811866" cy="616796"/>
          </a:xfrm>
        </p:grpSpPr>
        <p:sp>
          <p:nvSpPr>
            <p:cNvPr id="70" name="Arrow: Chevron 69">
              <a:extLst>
                <a:ext uri="{FF2B5EF4-FFF2-40B4-BE49-F238E27FC236}">
                  <a16:creationId xmlns:a16="http://schemas.microsoft.com/office/drawing/2014/main" id="{482B76AD-A95C-3901-686E-6C8518CA68FC}"/>
                </a:ext>
              </a:extLst>
            </p:cNvPr>
            <p:cNvSpPr/>
            <p:nvPr/>
          </p:nvSpPr>
          <p:spPr>
            <a:xfrm>
              <a:off x="4037577" y="3272332"/>
              <a:ext cx="1811866" cy="6167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2DC0D93F-2D07-78E1-CC0E-B8DD7BD17F72}"/>
                </a:ext>
              </a:extLst>
            </p:cNvPr>
            <p:cNvSpPr txBox="1"/>
            <p:nvPr/>
          </p:nvSpPr>
          <p:spPr>
            <a:xfrm>
              <a:off x="4292351" y="3320929"/>
              <a:ext cx="136197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More accurate solution</a:t>
              </a:r>
            </a:p>
          </p:txBody>
        </p:sp>
      </p:grpSp>
      <p:grpSp>
        <p:nvGrpSpPr>
          <p:cNvPr id="14" name="Group 13">
            <a:extLst>
              <a:ext uri="{FF2B5EF4-FFF2-40B4-BE49-F238E27FC236}">
                <a16:creationId xmlns:a16="http://schemas.microsoft.com/office/drawing/2014/main" id="{0191E9C4-E53C-ADD0-4F27-3B24AF2E9E05}"/>
              </a:ext>
            </a:extLst>
          </p:cNvPr>
          <p:cNvGrpSpPr/>
          <p:nvPr/>
        </p:nvGrpSpPr>
        <p:grpSpPr>
          <a:xfrm>
            <a:off x="5663366" y="3281530"/>
            <a:ext cx="1653862" cy="607598"/>
            <a:chOff x="5663366" y="3281530"/>
            <a:chExt cx="1653862" cy="607598"/>
          </a:xfrm>
        </p:grpSpPr>
        <p:sp>
          <p:nvSpPr>
            <p:cNvPr id="73" name="Arrow: Chevron 72">
              <a:extLst>
                <a:ext uri="{FF2B5EF4-FFF2-40B4-BE49-F238E27FC236}">
                  <a16:creationId xmlns:a16="http://schemas.microsoft.com/office/drawing/2014/main" id="{E81FFEA5-3EFA-641A-8411-6B3B710620FB}"/>
                </a:ext>
              </a:extLst>
            </p:cNvPr>
            <p:cNvSpPr/>
            <p:nvPr/>
          </p:nvSpPr>
          <p:spPr>
            <a:xfrm>
              <a:off x="5663366" y="3281530"/>
              <a:ext cx="1653862" cy="607598"/>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4" name="TextBox 73">
              <a:extLst>
                <a:ext uri="{FF2B5EF4-FFF2-40B4-BE49-F238E27FC236}">
                  <a16:creationId xmlns:a16="http://schemas.microsoft.com/office/drawing/2014/main" id="{B0DC2BF3-61E5-ABC4-1216-AFDBDC58F883}"/>
                </a:ext>
              </a:extLst>
            </p:cNvPr>
            <p:cNvSpPr txBox="1"/>
            <p:nvPr/>
          </p:nvSpPr>
          <p:spPr>
            <a:xfrm>
              <a:off x="5812375" y="3319120"/>
              <a:ext cx="136197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Larger simulations</a:t>
              </a:r>
            </a:p>
          </p:txBody>
        </p:sp>
      </p:grpSp>
      <p:grpSp>
        <p:nvGrpSpPr>
          <p:cNvPr id="15" name="Group 14">
            <a:extLst>
              <a:ext uri="{FF2B5EF4-FFF2-40B4-BE49-F238E27FC236}">
                <a16:creationId xmlns:a16="http://schemas.microsoft.com/office/drawing/2014/main" id="{C1AF7FDD-CFB1-04C1-AA88-569D78D7FA19}"/>
              </a:ext>
            </a:extLst>
          </p:cNvPr>
          <p:cNvGrpSpPr/>
          <p:nvPr/>
        </p:nvGrpSpPr>
        <p:grpSpPr>
          <a:xfrm>
            <a:off x="7156969" y="3272332"/>
            <a:ext cx="1598850" cy="616796"/>
            <a:chOff x="7156969" y="3272332"/>
            <a:chExt cx="1598850" cy="616796"/>
          </a:xfrm>
        </p:grpSpPr>
        <p:sp>
          <p:nvSpPr>
            <p:cNvPr id="75" name="Arrow: Chevron 74">
              <a:extLst>
                <a:ext uri="{FF2B5EF4-FFF2-40B4-BE49-F238E27FC236}">
                  <a16:creationId xmlns:a16="http://schemas.microsoft.com/office/drawing/2014/main" id="{645AB83B-9C2A-A08F-E902-37274276FC19}"/>
                </a:ext>
              </a:extLst>
            </p:cNvPr>
            <p:cNvSpPr/>
            <p:nvPr/>
          </p:nvSpPr>
          <p:spPr>
            <a:xfrm>
              <a:off x="7156969" y="3272332"/>
              <a:ext cx="1598850" cy="6167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6" name="TextBox 75">
              <a:extLst>
                <a:ext uri="{FF2B5EF4-FFF2-40B4-BE49-F238E27FC236}">
                  <a16:creationId xmlns:a16="http://schemas.microsoft.com/office/drawing/2014/main" id="{7B028390-F9A9-0E0F-AB2D-4A89CA12BD94}"/>
                </a:ext>
              </a:extLst>
            </p:cNvPr>
            <p:cNvSpPr txBox="1"/>
            <p:nvPr/>
          </p:nvSpPr>
          <p:spPr>
            <a:xfrm>
              <a:off x="7275656" y="3328318"/>
              <a:ext cx="136197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Longer runtimes</a:t>
              </a:r>
            </a:p>
          </p:txBody>
        </p:sp>
      </p:grpSp>
      <p:grpSp>
        <p:nvGrpSpPr>
          <p:cNvPr id="16" name="Group 15">
            <a:extLst>
              <a:ext uri="{FF2B5EF4-FFF2-40B4-BE49-F238E27FC236}">
                <a16:creationId xmlns:a16="http://schemas.microsoft.com/office/drawing/2014/main" id="{4C574796-92D7-9455-A87F-5D2EC476D14D}"/>
              </a:ext>
            </a:extLst>
          </p:cNvPr>
          <p:cNvGrpSpPr/>
          <p:nvPr/>
        </p:nvGrpSpPr>
        <p:grpSpPr>
          <a:xfrm>
            <a:off x="8874505" y="3295418"/>
            <a:ext cx="1024126" cy="616796"/>
            <a:chOff x="8874505" y="3295418"/>
            <a:chExt cx="1024126" cy="616796"/>
          </a:xfrm>
        </p:grpSpPr>
        <p:sp>
          <p:nvSpPr>
            <p:cNvPr id="80" name="Oval 79">
              <a:extLst>
                <a:ext uri="{FF2B5EF4-FFF2-40B4-BE49-F238E27FC236}">
                  <a16:creationId xmlns:a16="http://schemas.microsoft.com/office/drawing/2014/main" id="{CB9550FA-67CF-63FE-A7CF-724BFDCAD245}"/>
                </a:ext>
              </a:extLst>
            </p:cNvPr>
            <p:cNvSpPr/>
            <p:nvPr/>
          </p:nvSpPr>
          <p:spPr>
            <a:xfrm>
              <a:off x="8874505" y="3295418"/>
              <a:ext cx="1024125" cy="616796"/>
            </a:xfrm>
            <a:prstGeom prst="ellipse">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9" name="TextBox 78">
              <a:extLst>
                <a:ext uri="{FF2B5EF4-FFF2-40B4-BE49-F238E27FC236}">
                  <a16:creationId xmlns:a16="http://schemas.microsoft.com/office/drawing/2014/main" id="{9E1FCFDF-5018-FDF8-6F41-492D3C0EBCD1}"/>
                </a:ext>
              </a:extLst>
            </p:cNvPr>
            <p:cNvSpPr txBox="1"/>
            <p:nvPr/>
          </p:nvSpPr>
          <p:spPr>
            <a:xfrm>
              <a:off x="8874506" y="3356710"/>
              <a:ext cx="102412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Optimal balance</a:t>
              </a:r>
            </a:p>
          </p:txBody>
        </p:sp>
      </p:grpSp>
      <p:grpSp>
        <p:nvGrpSpPr>
          <p:cNvPr id="33" name="Group 32">
            <a:extLst>
              <a:ext uri="{FF2B5EF4-FFF2-40B4-BE49-F238E27FC236}">
                <a16:creationId xmlns:a16="http://schemas.microsoft.com/office/drawing/2014/main" id="{AE05EABE-96C5-83F7-F264-ED1ED40E0152}"/>
              </a:ext>
            </a:extLst>
          </p:cNvPr>
          <p:cNvGrpSpPr/>
          <p:nvPr/>
        </p:nvGrpSpPr>
        <p:grpSpPr>
          <a:xfrm>
            <a:off x="560266" y="4519877"/>
            <a:ext cx="2283512" cy="1675227"/>
            <a:chOff x="560266" y="4519877"/>
            <a:chExt cx="2283512" cy="1675227"/>
          </a:xfrm>
        </p:grpSpPr>
        <p:cxnSp>
          <p:nvCxnSpPr>
            <p:cNvPr id="106" name="Straight Connector 105">
              <a:extLst>
                <a:ext uri="{FF2B5EF4-FFF2-40B4-BE49-F238E27FC236}">
                  <a16:creationId xmlns:a16="http://schemas.microsoft.com/office/drawing/2014/main" id="{C20CF9D6-2A34-20F0-8F96-038BB3DD5BEE}"/>
                </a:ext>
              </a:extLst>
            </p:cNvPr>
            <p:cNvCxnSpPr>
              <a:cxnSpLocks/>
            </p:cNvCxnSpPr>
            <p:nvPr/>
          </p:nvCxnSpPr>
          <p:spPr>
            <a:xfrm>
              <a:off x="1424779" y="4519877"/>
              <a:ext cx="0" cy="465964"/>
            </a:xfrm>
            <a:prstGeom prst="line">
              <a:avLst/>
            </a:prstGeom>
            <a:ln w="1905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6C658711-531B-4BF8-57BB-E09DD27D8AE1}"/>
                </a:ext>
              </a:extLst>
            </p:cNvPr>
            <p:cNvGrpSpPr/>
            <p:nvPr/>
          </p:nvGrpSpPr>
          <p:grpSpPr>
            <a:xfrm>
              <a:off x="560266" y="4520095"/>
              <a:ext cx="2283512" cy="1675009"/>
              <a:chOff x="560266" y="4520095"/>
              <a:chExt cx="2283512" cy="1675009"/>
            </a:xfrm>
          </p:grpSpPr>
          <p:cxnSp>
            <p:nvCxnSpPr>
              <p:cNvPr id="104" name="Straight Connector 103">
                <a:extLst>
                  <a:ext uri="{FF2B5EF4-FFF2-40B4-BE49-F238E27FC236}">
                    <a16:creationId xmlns:a16="http://schemas.microsoft.com/office/drawing/2014/main" id="{0D02C888-2BC9-04DB-27DA-F102B1E8EDB2}"/>
                  </a:ext>
                </a:extLst>
              </p:cNvPr>
              <p:cNvCxnSpPr>
                <a:cxnSpLocks/>
              </p:cNvCxnSpPr>
              <p:nvPr/>
            </p:nvCxnSpPr>
            <p:spPr>
              <a:xfrm flipH="1">
                <a:off x="1424779" y="4520095"/>
                <a:ext cx="1418999"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4B66FD0A-35C9-739C-39CB-8F7FBED16CDE}"/>
                  </a:ext>
                </a:extLst>
              </p:cNvPr>
              <p:cNvSpPr txBox="1"/>
              <p:nvPr/>
            </p:nvSpPr>
            <p:spPr>
              <a:xfrm>
                <a:off x="560266" y="5102497"/>
                <a:ext cx="2031890" cy="10926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Refine the mesh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in the area of interest by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changing the mesh size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and maintaining element type and order.</a:t>
                </a:r>
              </a:p>
            </p:txBody>
          </p:sp>
        </p:grpSp>
      </p:grpSp>
      <p:grpSp>
        <p:nvGrpSpPr>
          <p:cNvPr id="25" name="Group 24">
            <a:extLst>
              <a:ext uri="{FF2B5EF4-FFF2-40B4-BE49-F238E27FC236}">
                <a16:creationId xmlns:a16="http://schemas.microsoft.com/office/drawing/2014/main" id="{F3AF1BEA-70FB-3911-94E9-087BFCC19AAC}"/>
              </a:ext>
            </a:extLst>
          </p:cNvPr>
          <p:cNvGrpSpPr/>
          <p:nvPr/>
        </p:nvGrpSpPr>
        <p:grpSpPr>
          <a:xfrm>
            <a:off x="2704537" y="5210177"/>
            <a:ext cx="2561171" cy="692497"/>
            <a:chOff x="2704537" y="5210177"/>
            <a:chExt cx="2561171" cy="692497"/>
          </a:xfrm>
        </p:grpSpPr>
        <p:sp>
          <p:nvSpPr>
            <p:cNvPr id="112" name="TextBox 111">
              <a:extLst>
                <a:ext uri="{FF2B5EF4-FFF2-40B4-BE49-F238E27FC236}">
                  <a16:creationId xmlns:a16="http://schemas.microsoft.com/office/drawing/2014/main" id="{050A89A6-FC6D-18BA-6472-9FD22D3329C9}"/>
                </a:ext>
              </a:extLst>
            </p:cNvPr>
            <p:cNvSpPr txBox="1"/>
            <p:nvPr/>
          </p:nvSpPr>
          <p:spPr>
            <a:xfrm>
              <a:off x="3138112" y="5210177"/>
              <a:ext cx="2127596" cy="6924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Choose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result to study</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such as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stress values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plastic strain, fatigue life, etc.</a:t>
              </a:r>
            </a:p>
          </p:txBody>
        </p:sp>
        <p:sp>
          <p:nvSpPr>
            <p:cNvPr id="115" name="Arrow: Down 114">
              <a:extLst>
                <a:ext uri="{FF2B5EF4-FFF2-40B4-BE49-F238E27FC236}">
                  <a16:creationId xmlns:a16="http://schemas.microsoft.com/office/drawing/2014/main" id="{460BB07E-F59D-2540-13B7-E2C3CCBFDB06}"/>
                </a:ext>
              </a:extLst>
            </p:cNvPr>
            <p:cNvSpPr/>
            <p:nvPr/>
          </p:nvSpPr>
          <p:spPr>
            <a:xfrm rot="16200000">
              <a:off x="2776545" y="5374649"/>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26" name="Group 25">
            <a:extLst>
              <a:ext uri="{FF2B5EF4-FFF2-40B4-BE49-F238E27FC236}">
                <a16:creationId xmlns:a16="http://schemas.microsoft.com/office/drawing/2014/main" id="{080EEE2C-56F9-6A33-33F3-615628D422A5}"/>
              </a:ext>
            </a:extLst>
          </p:cNvPr>
          <p:cNvGrpSpPr/>
          <p:nvPr/>
        </p:nvGrpSpPr>
        <p:grpSpPr>
          <a:xfrm>
            <a:off x="5373283" y="5102497"/>
            <a:ext cx="2672116" cy="1092607"/>
            <a:chOff x="5373283" y="5102497"/>
            <a:chExt cx="2672116" cy="1092607"/>
          </a:xfrm>
        </p:grpSpPr>
        <p:sp>
          <p:nvSpPr>
            <p:cNvPr id="113" name="TextBox 112">
              <a:extLst>
                <a:ext uri="{FF2B5EF4-FFF2-40B4-BE49-F238E27FC236}">
                  <a16:creationId xmlns:a16="http://schemas.microsoft.com/office/drawing/2014/main" id="{18BE4E89-DD01-B500-6250-311776825D08}"/>
                </a:ext>
              </a:extLst>
            </p:cNvPr>
            <p:cNvSpPr txBox="1"/>
            <p:nvPr/>
          </p:nvSpPr>
          <p:spPr>
            <a:xfrm>
              <a:off x="5770548" y="5102497"/>
              <a:ext cx="2274851" cy="10926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Compare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results for the various runs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and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plot a convergence curve</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in a chart number of nodes vs stress values, for example.</a:t>
              </a:r>
            </a:p>
          </p:txBody>
        </p:sp>
        <p:sp>
          <p:nvSpPr>
            <p:cNvPr id="116" name="Arrow: Down 115">
              <a:extLst>
                <a:ext uri="{FF2B5EF4-FFF2-40B4-BE49-F238E27FC236}">
                  <a16:creationId xmlns:a16="http://schemas.microsoft.com/office/drawing/2014/main" id="{68C3B01E-704A-EB92-F4BA-D98212318D6A}"/>
                </a:ext>
              </a:extLst>
            </p:cNvPr>
            <p:cNvSpPr/>
            <p:nvPr/>
          </p:nvSpPr>
          <p:spPr>
            <a:xfrm rot="16200000">
              <a:off x="5445291" y="5391488"/>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B140443A-571E-5980-FDA4-A45156232531}"/>
              </a:ext>
            </a:extLst>
          </p:cNvPr>
          <p:cNvGrpSpPr/>
          <p:nvPr/>
        </p:nvGrpSpPr>
        <p:grpSpPr>
          <a:xfrm>
            <a:off x="-2094430" y="1939261"/>
            <a:ext cx="4860688" cy="2151864"/>
            <a:chOff x="-2094430" y="1939261"/>
            <a:chExt cx="4860688" cy="2151864"/>
          </a:xfrm>
        </p:grpSpPr>
        <p:pic>
          <p:nvPicPr>
            <p:cNvPr id="119" name="Picture 118" descr="A black and white image of a bench&#10;&#10;Description automatically generated">
              <a:extLst>
                <a:ext uri="{FF2B5EF4-FFF2-40B4-BE49-F238E27FC236}">
                  <a16:creationId xmlns:a16="http://schemas.microsoft.com/office/drawing/2014/main" id="{66942EB6-4BD1-FB48-B3DB-16191D055D47}"/>
                </a:ext>
              </a:extLst>
            </p:cNvPr>
            <p:cNvPicPr>
              <a:picLocks noChangeAspect="1"/>
            </p:cNvPicPr>
            <p:nvPr/>
          </p:nvPicPr>
          <p:blipFill rotWithShape="1">
            <a:blip r:embed="rId5">
              <a:extLst>
                <a:ext uri="{28A0092B-C50C-407E-A947-70E740481C1C}">
                  <a14:useLocalDpi xmlns:a14="http://schemas.microsoft.com/office/drawing/2010/main" val="0"/>
                </a:ext>
              </a:extLst>
            </a:blip>
            <a:srcRect l="15551" t="41355" r="11494" b="24640"/>
            <a:stretch/>
          </p:blipFill>
          <p:spPr>
            <a:xfrm rot="1421084">
              <a:off x="-1395144" y="1939261"/>
              <a:ext cx="4161402" cy="743312"/>
            </a:xfrm>
            <a:prstGeom prst="rect">
              <a:avLst/>
            </a:prstGeom>
          </p:spPr>
        </p:pic>
        <p:pic>
          <p:nvPicPr>
            <p:cNvPr id="121" name="Picture 120" descr="A long black and white object&#10;&#10;Description automatically generated with medium confidence">
              <a:extLst>
                <a:ext uri="{FF2B5EF4-FFF2-40B4-BE49-F238E27FC236}">
                  <a16:creationId xmlns:a16="http://schemas.microsoft.com/office/drawing/2014/main" id="{3C822F43-C4DA-14AC-68DD-18421010124C}"/>
                </a:ext>
              </a:extLst>
            </p:cNvPr>
            <p:cNvPicPr>
              <a:picLocks noChangeAspect="1"/>
            </p:cNvPicPr>
            <p:nvPr/>
          </p:nvPicPr>
          <p:blipFill rotWithShape="1">
            <a:blip r:embed="rId6">
              <a:extLst>
                <a:ext uri="{28A0092B-C50C-407E-A947-70E740481C1C}">
                  <a14:useLocalDpi xmlns:a14="http://schemas.microsoft.com/office/drawing/2010/main" val="0"/>
                </a:ext>
              </a:extLst>
            </a:blip>
            <a:srcRect l="14378" t="41944" r="10551" b="21636"/>
            <a:stretch/>
          </p:blipFill>
          <p:spPr>
            <a:xfrm rot="1510674">
              <a:off x="-2094430" y="2555082"/>
              <a:ext cx="4765158" cy="885901"/>
            </a:xfrm>
            <a:prstGeom prst="rect">
              <a:avLst/>
            </a:prstGeom>
          </p:spPr>
        </p:pic>
        <p:sp>
          <p:nvSpPr>
            <p:cNvPr id="122" name="TextBox 121">
              <a:extLst>
                <a:ext uri="{FF2B5EF4-FFF2-40B4-BE49-F238E27FC236}">
                  <a16:creationId xmlns:a16="http://schemas.microsoft.com/office/drawing/2014/main" id="{7B4AF566-7EFE-5621-9472-66CB7669D390}"/>
                </a:ext>
              </a:extLst>
            </p:cNvPr>
            <p:cNvSpPr txBox="1"/>
            <p:nvPr/>
          </p:nvSpPr>
          <p:spPr>
            <a:xfrm>
              <a:off x="1730757" y="2380932"/>
              <a:ext cx="88011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Element Size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0.005m</a:t>
              </a:r>
            </a:p>
          </p:txBody>
        </p:sp>
        <p:sp>
          <p:nvSpPr>
            <p:cNvPr id="124" name="TextBox 123">
              <a:extLst>
                <a:ext uri="{FF2B5EF4-FFF2-40B4-BE49-F238E27FC236}">
                  <a16:creationId xmlns:a16="http://schemas.microsoft.com/office/drawing/2014/main" id="{3E30AFDB-73F3-9F6D-9966-0BE97052A406}"/>
                </a:ext>
              </a:extLst>
            </p:cNvPr>
            <p:cNvSpPr txBox="1"/>
            <p:nvPr/>
          </p:nvSpPr>
          <p:spPr>
            <a:xfrm>
              <a:off x="718348" y="3752571"/>
              <a:ext cx="88011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Element Size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0.003m</a:t>
              </a:r>
            </a:p>
          </p:txBody>
        </p:sp>
      </p:grpSp>
      <p:grpSp>
        <p:nvGrpSpPr>
          <p:cNvPr id="27" name="Group 26">
            <a:extLst>
              <a:ext uri="{FF2B5EF4-FFF2-40B4-BE49-F238E27FC236}">
                <a16:creationId xmlns:a16="http://schemas.microsoft.com/office/drawing/2014/main" id="{408BC8B8-BC44-676F-6290-35F34E8C4C6C}"/>
              </a:ext>
            </a:extLst>
          </p:cNvPr>
          <p:cNvGrpSpPr/>
          <p:nvPr/>
        </p:nvGrpSpPr>
        <p:grpSpPr>
          <a:xfrm>
            <a:off x="8133615" y="4844062"/>
            <a:ext cx="3859204" cy="1370219"/>
            <a:chOff x="8133615" y="4844062"/>
            <a:chExt cx="3859204" cy="1370219"/>
          </a:xfrm>
        </p:grpSpPr>
        <p:sp>
          <p:nvSpPr>
            <p:cNvPr id="117" name="Arrow: Down 116">
              <a:extLst>
                <a:ext uri="{FF2B5EF4-FFF2-40B4-BE49-F238E27FC236}">
                  <a16:creationId xmlns:a16="http://schemas.microsoft.com/office/drawing/2014/main" id="{B448B073-6031-DE85-B386-54CCCF69A62B}"/>
                </a:ext>
              </a:extLst>
            </p:cNvPr>
            <p:cNvSpPr/>
            <p:nvPr/>
          </p:nvSpPr>
          <p:spPr>
            <a:xfrm rot="16200000">
              <a:off x="8205623" y="5374648"/>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CF6385E6-E6CB-62E2-E1B3-CA1A6B7DE826}"/>
                </a:ext>
              </a:extLst>
            </p:cNvPr>
            <p:cNvPicPr>
              <a:picLocks noChangeAspect="1"/>
            </p:cNvPicPr>
            <p:nvPr/>
          </p:nvPicPr>
          <p:blipFill>
            <a:blip r:embed="rId7"/>
            <a:stretch>
              <a:fillRect/>
            </a:stretch>
          </p:blipFill>
          <p:spPr>
            <a:xfrm>
              <a:off x="8600265" y="4844062"/>
              <a:ext cx="3392554" cy="1370219"/>
            </a:xfrm>
            <a:prstGeom prst="rect">
              <a:avLst/>
            </a:prstGeom>
          </p:spPr>
        </p:pic>
      </p:grpSp>
    </p:spTree>
    <p:extLst>
      <p:ext uri="{BB962C8B-B14F-4D97-AF65-F5344CB8AC3E}">
        <p14:creationId xmlns:p14="http://schemas.microsoft.com/office/powerpoint/2010/main" val="70970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39657"/>
            <a:ext cx="10972799" cy="845837"/>
          </a:xfrm>
        </p:spPr>
        <p:txBody>
          <a:bodyPr/>
          <a:lstStyle/>
          <a:p>
            <a:r>
              <a:rPr lang="en-US" dirty="0">
                <a:latin typeface="Calibri"/>
                <a:cs typeface="Calibri"/>
              </a:rPr>
              <a:t>Meshing – Mesh Quality</a:t>
            </a:r>
            <a:endParaRPr lang="en-US" dirty="0"/>
          </a:p>
        </p:txBody>
      </p:sp>
      <p:grpSp>
        <p:nvGrpSpPr>
          <p:cNvPr id="119" name="Group 118">
            <a:extLst>
              <a:ext uri="{FF2B5EF4-FFF2-40B4-BE49-F238E27FC236}">
                <a16:creationId xmlns:a16="http://schemas.microsoft.com/office/drawing/2014/main" id="{0F279597-F140-81C3-F234-1A89ACEC3479}"/>
              </a:ext>
            </a:extLst>
          </p:cNvPr>
          <p:cNvGrpSpPr/>
          <p:nvPr/>
        </p:nvGrpSpPr>
        <p:grpSpPr>
          <a:xfrm>
            <a:off x="7700211" y="5541770"/>
            <a:ext cx="4305545" cy="585037"/>
            <a:chOff x="7029069" y="5192527"/>
            <a:chExt cx="4305055" cy="739314"/>
          </a:xfrm>
        </p:grpSpPr>
        <p:grpSp>
          <p:nvGrpSpPr>
            <p:cNvPr id="120" name="Group 119">
              <a:extLst>
                <a:ext uri="{FF2B5EF4-FFF2-40B4-BE49-F238E27FC236}">
                  <a16:creationId xmlns:a16="http://schemas.microsoft.com/office/drawing/2014/main" id="{9391CBA4-D818-6F3E-F628-316201E33E1C}"/>
                </a:ext>
              </a:extLst>
            </p:cNvPr>
            <p:cNvGrpSpPr/>
            <p:nvPr/>
          </p:nvGrpSpPr>
          <p:grpSpPr>
            <a:xfrm>
              <a:off x="7029069" y="5192527"/>
              <a:ext cx="4305055" cy="661859"/>
              <a:chOff x="3554440" y="5714214"/>
              <a:chExt cx="4305055" cy="661859"/>
            </a:xfrm>
          </p:grpSpPr>
          <p:sp>
            <p:nvSpPr>
              <p:cNvPr id="122" name="Rectangle 121">
                <a:extLst>
                  <a:ext uri="{FF2B5EF4-FFF2-40B4-BE49-F238E27FC236}">
                    <a16:creationId xmlns:a16="http://schemas.microsoft.com/office/drawing/2014/main" id="{231C0B48-2D50-D88E-E7A4-05A06A2A2556}"/>
                  </a:ext>
                </a:extLst>
              </p:cNvPr>
              <p:cNvSpPr/>
              <p:nvPr/>
            </p:nvSpPr>
            <p:spPr>
              <a:xfrm>
                <a:off x="3554440" y="5714214"/>
                <a:ext cx="4305055" cy="661859"/>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23" name="Graphic 122" descr="Playbook with solid fill">
                <a:extLst>
                  <a:ext uri="{FF2B5EF4-FFF2-40B4-BE49-F238E27FC236}">
                    <a16:creationId xmlns:a16="http://schemas.microsoft.com/office/drawing/2014/main" id="{E7D2BA59-E61B-0BA7-BC25-9A31D4B5B7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682092" y="5839280"/>
                <a:ext cx="385895" cy="385895"/>
              </a:xfrm>
              <a:prstGeom prst="rect">
                <a:avLst/>
              </a:prstGeom>
            </p:spPr>
          </p:pic>
        </p:grpSp>
        <p:sp>
          <p:nvSpPr>
            <p:cNvPr id="121" name="TextBox 120">
              <a:extLst>
                <a:ext uri="{FF2B5EF4-FFF2-40B4-BE49-F238E27FC236}">
                  <a16:creationId xmlns:a16="http://schemas.microsoft.com/office/drawing/2014/main" id="{22B2309E-9C7E-F5C4-ACFE-43C187E74FAC}"/>
                </a:ext>
              </a:extLst>
            </p:cNvPr>
            <p:cNvSpPr txBox="1"/>
            <p:nvPr/>
          </p:nvSpPr>
          <p:spPr>
            <a:xfrm>
              <a:off x="7542616" y="5348433"/>
              <a:ext cx="3685870" cy="58340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What is the impact of mesh quality on the solution? </a:t>
              </a:r>
            </a:p>
          </p:txBody>
        </p:sp>
      </p:grpSp>
      <p:grpSp>
        <p:nvGrpSpPr>
          <p:cNvPr id="149" name="Group 148">
            <a:extLst>
              <a:ext uri="{FF2B5EF4-FFF2-40B4-BE49-F238E27FC236}">
                <a16:creationId xmlns:a16="http://schemas.microsoft.com/office/drawing/2014/main" id="{21284254-48DD-3A7A-1AC9-F25FB30BBD59}"/>
              </a:ext>
            </a:extLst>
          </p:cNvPr>
          <p:cNvGrpSpPr/>
          <p:nvPr/>
        </p:nvGrpSpPr>
        <p:grpSpPr>
          <a:xfrm>
            <a:off x="665078" y="1071772"/>
            <a:ext cx="2422932" cy="2326291"/>
            <a:chOff x="4384268" y="901565"/>
            <a:chExt cx="2422932" cy="2326291"/>
          </a:xfrm>
        </p:grpSpPr>
        <p:pic>
          <p:nvPicPr>
            <p:cNvPr id="144" name="Picture 143">
              <a:extLst>
                <a:ext uri="{FF2B5EF4-FFF2-40B4-BE49-F238E27FC236}">
                  <a16:creationId xmlns:a16="http://schemas.microsoft.com/office/drawing/2014/main" id="{90D0CCAD-C181-D165-47CB-EEBA71A1A084}"/>
                </a:ext>
              </a:extLst>
            </p:cNvPr>
            <p:cNvPicPr>
              <a:picLocks noChangeAspect="1"/>
            </p:cNvPicPr>
            <p:nvPr/>
          </p:nvPicPr>
          <p:blipFill>
            <a:blip r:embed="rId5"/>
            <a:stretch>
              <a:fillRect/>
            </a:stretch>
          </p:blipFill>
          <p:spPr>
            <a:xfrm>
              <a:off x="4384268" y="901565"/>
              <a:ext cx="2422932" cy="2326291"/>
            </a:xfrm>
            <a:prstGeom prst="rect">
              <a:avLst/>
            </a:prstGeom>
          </p:spPr>
        </p:pic>
        <p:sp>
          <p:nvSpPr>
            <p:cNvPr id="146" name="Rectangle 145">
              <a:extLst>
                <a:ext uri="{FF2B5EF4-FFF2-40B4-BE49-F238E27FC236}">
                  <a16:creationId xmlns:a16="http://schemas.microsoft.com/office/drawing/2014/main" id="{A49A1B19-8DA0-292F-47D8-493FF096D094}"/>
                </a:ext>
              </a:extLst>
            </p:cNvPr>
            <p:cNvSpPr/>
            <p:nvPr/>
          </p:nvSpPr>
          <p:spPr>
            <a:xfrm>
              <a:off x="5596467" y="1654825"/>
              <a:ext cx="1210733" cy="783575"/>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7" name="Rectangle 146">
              <a:extLst>
                <a:ext uri="{FF2B5EF4-FFF2-40B4-BE49-F238E27FC236}">
                  <a16:creationId xmlns:a16="http://schemas.microsoft.com/office/drawing/2014/main" id="{68A5D9D8-BF3C-F9CB-30DA-6E59FDAC75AE}"/>
                </a:ext>
              </a:extLst>
            </p:cNvPr>
            <p:cNvSpPr/>
            <p:nvPr/>
          </p:nvSpPr>
          <p:spPr>
            <a:xfrm>
              <a:off x="5596467" y="2915724"/>
              <a:ext cx="1210733" cy="311616"/>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48" name="Rectangle 147">
              <a:extLst>
                <a:ext uri="{FF2B5EF4-FFF2-40B4-BE49-F238E27FC236}">
                  <a16:creationId xmlns:a16="http://schemas.microsoft.com/office/drawing/2014/main" id="{A8F2C570-304D-6C02-BBA9-4445238F4103}"/>
                </a:ext>
              </a:extLst>
            </p:cNvPr>
            <p:cNvSpPr/>
            <p:nvPr/>
          </p:nvSpPr>
          <p:spPr>
            <a:xfrm>
              <a:off x="5595734" y="1072093"/>
              <a:ext cx="1210733" cy="147825"/>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40853E19-E9FA-C95C-02BD-CC8251ADBD21}"/>
              </a:ext>
            </a:extLst>
          </p:cNvPr>
          <p:cNvGrpSpPr/>
          <p:nvPr/>
        </p:nvGrpSpPr>
        <p:grpSpPr>
          <a:xfrm>
            <a:off x="3282824" y="1987972"/>
            <a:ext cx="3279188" cy="1391733"/>
            <a:chOff x="3282824" y="1987972"/>
            <a:chExt cx="3279188" cy="1391733"/>
          </a:xfrm>
        </p:grpSpPr>
        <p:sp>
          <p:nvSpPr>
            <p:cNvPr id="135" name="Arrow: Down 134">
              <a:extLst>
                <a:ext uri="{FF2B5EF4-FFF2-40B4-BE49-F238E27FC236}">
                  <a16:creationId xmlns:a16="http://schemas.microsoft.com/office/drawing/2014/main" id="{5C38ED1F-6881-5D96-E150-BD2005AEDDCD}"/>
                </a:ext>
              </a:extLst>
            </p:cNvPr>
            <p:cNvSpPr/>
            <p:nvPr/>
          </p:nvSpPr>
          <p:spPr>
            <a:xfrm rot="16200000">
              <a:off x="3377256" y="2372980"/>
              <a:ext cx="216426" cy="405290"/>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58" name="Group 57">
              <a:extLst>
                <a:ext uri="{FF2B5EF4-FFF2-40B4-BE49-F238E27FC236}">
                  <a16:creationId xmlns:a16="http://schemas.microsoft.com/office/drawing/2014/main" id="{214F1346-ED1A-FFE2-FFF0-3E42C25F7B8D}"/>
                </a:ext>
              </a:extLst>
            </p:cNvPr>
            <p:cNvGrpSpPr/>
            <p:nvPr/>
          </p:nvGrpSpPr>
          <p:grpSpPr>
            <a:xfrm>
              <a:off x="3928195" y="1987972"/>
              <a:ext cx="2633817" cy="1391733"/>
              <a:chOff x="609600" y="1053572"/>
              <a:chExt cx="3215602" cy="1699153"/>
            </a:xfrm>
          </p:grpSpPr>
          <p:pic>
            <p:nvPicPr>
              <p:cNvPr id="56" name="Picture 55">
                <a:extLst>
                  <a:ext uri="{FF2B5EF4-FFF2-40B4-BE49-F238E27FC236}">
                    <a16:creationId xmlns:a16="http://schemas.microsoft.com/office/drawing/2014/main" id="{55A9B24D-2D74-6DCA-F270-A2FEE24CD718}"/>
                  </a:ext>
                </a:extLst>
              </p:cNvPr>
              <p:cNvPicPr>
                <a:picLocks noChangeAspect="1"/>
              </p:cNvPicPr>
              <p:nvPr/>
            </p:nvPicPr>
            <p:blipFill>
              <a:blip r:embed="rId6"/>
              <a:stretch>
                <a:fillRect/>
              </a:stretch>
            </p:blipFill>
            <p:spPr>
              <a:xfrm>
                <a:off x="609600" y="1053572"/>
                <a:ext cx="3215602" cy="1699153"/>
              </a:xfrm>
              <a:prstGeom prst="rect">
                <a:avLst/>
              </a:prstGeom>
            </p:spPr>
          </p:pic>
          <p:sp>
            <p:nvSpPr>
              <p:cNvPr id="57" name="Rectangle 56">
                <a:extLst>
                  <a:ext uri="{FF2B5EF4-FFF2-40B4-BE49-F238E27FC236}">
                    <a16:creationId xmlns:a16="http://schemas.microsoft.com/office/drawing/2014/main" id="{AC62BB9B-73CC-6F7A-2CAB-EBC8DE4DEC11}"/>
                  </a:ext>
                </a:extLst>
              </p:cNvPr>
              <p:cNvSpPr/>
              <p:nvPr/>
            </p:nvSpPr>
            <p:spPr>
              <a:xfrm>
                <a:off x="1790700" y="1401148"/>
                <a:ext cx="2034502" cy="1351577"/>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grpSp>
        <p:nvGrpSpPr>
          <p:cNvPr id="6" name="Group 5">
            <a:extLst>
              <a:ext uri="{FF2B5EF4-FFF2-40B4-BE49-F238E27FC236}">
                <a16:creationId xmlns:a16="http://schemas.microsoft.com/office/drawing/2014/main" id="{816622D8-F17F-25FB-A4D0-86C18630AF4D}"/>
              </a:ext>
            </a:extLst>
          </p:cNvPr>
          <p:cNvGrpSpPr/>
          <p:nvPr/>
        </p:nvGrpSpPr>
        <p:grpSpPr>
          <a:xfrm>
            <a:off x="3928195" y="1053931"/>
            <a:ext cx="3219110" cy="677485"/>
            <a:chOff x="3928195" y="1053931"/>
            <a:chExt cx="3219110" cy="677485"/>
          </a:xfrm>
        </p:grpSpPr>
        <p:sp>
          <p:nvSpPr>
            <p:cNvPr id="142" name="Arrow: Down 141">
              <a:extLst>
                <a:ext uri="{FF2B5EF4-FFF2-40B4-BE49-F238E27FC236}">
                  <a16:creationId xmlns:a16="http://schemas.microsoft.com/office/drawing/2014/main" id="{9E6F4DF2-6C4D-27EF-2351-1F1E09A586D7}"/>
                </a:ext>
              </a:extLst>
            </p:cNvPr>
            <p:cNvSpPr/>
            <p:nvPr/>
          </p:nvSpPr>
          <p:spPr>
            <a:xfrm rot="16200000">
              <a:off x="6836447" y="1226720"/>
              <a:ext cx="216426" cy="405290"/>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51" name="Picture 150">
              <a:extLst>
                <a:ext uri="{FF2B5EF4-FFF2-40B4-BE49-F238E27FC236}">
                  <a16:creationId xmlns:a16="http://schemas.microsoft.com/office/drawing/2014/main" id="{05869325-FEC4-7A79-10C3-8EEF41DB3034}"/>
                </a:ext>
              </a:extLst>
            </p:cNvPr>
            <p:cNvPicPr>
              <a:picLocks noChangeAspect="1"/>
            </p:cNvPicPr>
            <p:nvPr/>
          </p:nvPicPr>
          <p:blipFill>
            <a:blip r:embed="rId7"/>
            <a:stretch>
              <a:fillRect/>
            </a:stretch>
          </p:blipFill>
          <p:spPr>
            <a:xfrm>
              <a:off x="3928195" y="1053931"/>
              <a:ext cx="2633818" cy="677485"/>
            </a:xfrm>
            <a:prstGeom prst="rect">
              <a:avLst/>
            </a:prstGeom>
          </p:spPr>
        </p:pic>
        <p:sp>
          <p:nvSpPr>
            <p:cNvPr id="152" name="Rectangle 151">
              <a:extLst>
                <a:ext uri="{FF2B5EF4-FFF2-40B4-BE49-F238E27FC236}">
                  <a16:creationId xmlns:a16="http://schemas.microsoft.com/office/drawing/2014/main" id="{242024FF-CC1E-4C00-15A0-646199537FDB}"/>
                </a:ext>
              </a:extLst>
            </p:cNvPr>
            <p:cNvSpPr/>
            <p:nvPr/>
          </p:nvSpPr>
          <p:spPr>
            <a:xfrm>
              <a:off x="5263822" y="1193159"/>
              <a:ext cx="1298190" cy="538257"/>
            </a:xfrm>
            <a:prstGeom prst="rect">
              <a:avLst/>
            </a:prstGeom>
            <a:noFill/>
            <a:ln w="28575"/>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E986583F-AEEC-D404-2938-48897023ABD0}"/>
              </a:ext>
            </a:extLst>
          </p:cNvPr>
          <p:cNvGrpSpPr/>
          <p:nvPr/>
        </p:nvGrpSpPr>
        <p:grpSpPr>
          <a:xfrm>
            <a:off x="7327308" y="731193"/>
            <a:ext cx="4310569" cy="2660676"/>
            <a:chOff x="7327308" y="731193"/>
            <a:chExt cx="4310569" cy="2660676"/>
          </a:xfrm>
        </p:grpSpPr>
        <p:pic>
          <p:nvPicPr>
            <p:cNvPr id="128" name="Picture 127">
              <a:extLst>
                <a:ext uri="{FF2B5EF4-FFF2-40B4-BE49-F238E27FC236}">
                  <a16:creationId xmlns:a16="http://schemas.microsoft.com/office/drawing/2014/main" id="{7D743737-407A-78C6-067B-179FDD156D61}"/>
                </a:ext>
              </a:extLst>
            </p:cNvPr>
            <p:cNvPicPr>
              <a:picLocks noChangeAspect="1"/>
            </p:cNvPicPr>
            <p:nvPr/>
          </p:nvPicPr>
          <p:blipFill>
            <a:blip r:embed="rId8"/>
            <a:stretch>
              <a:fillRect/>
            </a:stretch>
          </p:blipFill>
          <p:spPr>
            <a:xfrm>
              <a:off x="7327308" y="1066095"/>
              <a:ext cx="4310569" cy="2325774"/>
            </a:xfrm>
            <a:prstGeom prst="rect">
              <a:avLst/>
            </a:prstGeom>
          </p:spPr>
        </p:pic>
        <p:sp>
          <p:nvSpPr>
            <p:cNvPr id="156" name="TextBox 155">
              <a:extLst>
                <a:ext uri="{FF2B5EF4-FFF2-40B4-BE49-F238E27FC236}">
                  <a16:creationId xmlns:a16="http://schemas.microsoft.com/office/drawing/2014/main" id="{CBA359AD-93EA-684D-598C-721D5F8E6424}"/>
                </a:ext>
              </a:extLst>
            </p:cNvPr>
            <p:cNvSpPr txBox="1"/>
            <p:nvPr/>
          </p:nvSpPr>
          <p:spPr>
            <a:xfrm>
              <a:off x="8301626" y="731193"/>
              <a:ext cx="236193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Mesh Quality Worksheet</a:t>
              </a:r>
            </a:p>
          </p:txBody>
        </p:sp>
      </p:grpSp>
      <p:sp>
        <p:nvSpPr>
          <p:cNvPr id="157" name="TextBox 156">
            <a:extLst>
              <a:ext uri="{FF2B5EF4-FFF2-40B4-BE49-F238E27FC236}">
                <a16:creationId xmlns:a16="http://schemas.microsoft.com/office/drawing/2014/main" id="{E96F99F1-D284-DB94-ECDA-517ABDB3511E}"/>
              </a:ext>
            </a:extLst>
          </p:cNvPr>
          <p:cNvSpPr txBox="1"/>
          <p:nvPr/>
        </p:nvSpPr>
        <p:spPr>
          <a:xfrm>
            <a:off x="6810375" y="3790149"/>
            <a:ext cx="4827502" cy="147732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a:ea typeface="+mn-ea"/>
                <a:cs typeface="+mn-cs"/>
              </a:rPr>
              <a:t>Each type of analysis has its different mesh requirements, which means there isn’t a perfect formula to determine whether the FE project has a good mesh quality. It is essential to </a:t>
            </a:r>
            <a:r>
              <a:rPr kumimoji="0" lang="en-US" sz="1500" b="0" i="1" u="none" strike="noStrike" kern="1200" cap="none" spc="0" normalizeH="0" baseline="0" noProof="0" dirty="0">
                <a:ln>
                  <a:noFill/>
                </a:ln>
                <a:solidFill>
                  <a:srgbClr val="000000"/>
                </a:solidFill>
                <a:effectLst/>
                <a:uLnTx/>
                <a:uFillTx/>
                <a:latin typeface="Calibri" panose="020F0502020204030204"/>
                <a:ea typeface="+mn-ea"/>
                <a:cs typeface="+mn-cs"/>
              </a:rPr>
              <a:t>understand the physics </a:t>
            </a:r>
            <a:r>
              <a:rPr kumimoji="0" lang="en-US" sz="1500" b="0" i="0" u="none" strike="noStrike" kern="1200" cap="none" spc="0" normalizeH="0" baseline="0" noProof="0" dirty="0">
                <a:ln>
                  <a:noFill/>
                </a:ln>
                <a:solidFill>
                  <a:srgbClr val="000000"/>
                </a:solidFill>
                <a:effectLst/>
                <a:uLnTx/>
                <a:uFillTx/>
                <a:latin typeface="Calibri" panose="020F0502020204030204"/>
                <a:ea typeface="+mn-ea"/>
                <a:cs typeface="+mn-cs"/>
              </a:rPr>
              <a:t>of the model and its particularities, making sure there is not </a:t>
            </a:r>
            <a:r>
              <a:rPr kumimoji="0" lang="en-US" sz="1500" b="0" i="1" u="none" strike="noStrike" kern="1200" cap="none" spc="0" normalizeH="0" baseline="0" noProof="0" dirty="0">
                <a:ln>
                  <a:noFill/>
                </a:ln>
                <a:solidFill>
                  <a:srgbClr val="000000"/>
                </a:solidFill>
                <a:effectLst/>
                <a:uLnTx/>
                <a:uFillTx/>
                <a:latin typeface="Calibri" panose="020F0502020204030204"/>
                <a:ea typeface="+mn-ea"/>
                <a:cs typeface="+mn-cs"/>
              </a:rPr>
              <a:t>convergence issues </a:t>
            </a:r>
            <a:r>
              <a:rPr kumimoji="0" lang="en-US" sz="1500" b="0" i="0" u="none" strike="noStrike" kern="1200" cap="none" spc="0" normalizeH="0" baseline="0" noProof="0" dirty="0">
                <a:ln>
                  <a:noFill/>
                </a:ln>
                <a:solidFill>
                  <a:srgbClr val="000000"/>
                </a:solidFill>
                <a:effectLst/>
                <a:uLnTx/>
                <a:uFillTx/>
                <a:latin typeface="Calibri" panose="020F0502020204030204"/>
                <a:ea typeface="+mn-ea"/>
                <a:cs typeface="+mn-cs"/>
              </a:rPr>
              <a:t>or </a:t>
            </a:r>
            <a:r>
              <a:rPr kumimoji="0" lang="en-US" sz="1500" b="0" i="1" u="none" strike="noStrike" kern="1200" cap="none" spc="0" normalizeH="0" baseline="0" noProof="0" dirty="0">
                <a:ln>
                  <a:noFill/>
                </a:ln>
                <a:solidFill>
                  <a:srgbClr val="000000"/>
                </a:solidFill>
                <a:effectLst/>
                <a:uLnTx/>
                <a:uFillTx/>
                <a:latin typeface="Calibri" panose="020F0502020204030204"/>
                <a:ea typeface="+mn-ea"/>
                <a:cs typeface="+mn-cs"/>
              </a:rPr>
              <a:t>high calculation times</a:t>
            </a:r>
            <a:r>
              <a:rPr kumimoji="0" lang="en-US" sz="15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grpSp>
        <p:nvGrpSpPr>
          <p:cNvPr id="7" name="Group 6">
            <a:extLst>
              <a:ext uri="{FF2B5EF4-FFF2-40B4-BE49-F238E27FC236}">
                <a16:creationId xmlns:a16="http://schemas.microsoft.com/office/drawing/2014/main" id="{A90A569B-6F0A-043E-ECFA-8BC92043CC90}"/>
              </a:ext>
            </a:extLst>
          </p:cNvPr>
          <p:cNvGrpSpPr/>
          <p:nvPr/>
        </p:nvGrpSpPr>
        <p:grpSpPr>
          <a:xfrm>
            <a:off x="609600" y="3636261"/>
            <a:ext cx="5950054" cy="2402610"/>
            <a:chOff x="609600" y="3636261"/>
            <a:chExt cx="5950054" cy="2402610"/>
          </a:xfrm>
        </p:grpSpPr>
        <p:sp>
          <p:nvSpPr>
            <p:cNvPr id="124" name="TextBox 123">
              <a:extLst>
                <a:ext uri="{FF2B5EF4-FFF2-40B4-BE49-F238E27FC236}">
                  <a16:creationId xmlns:a16="http://schemas.microsoft.com/office/drawing/2014/main" id="{E2E2EA48-2332-8070-320C-C40BDC631A18}"/>
                </a:ext>
              </a:extLst>
            </p:cNvPr>
            <p:cNvSpPr txBox="1"/>
            <p:nvPr/>
          </p:nvSpPr>
          <p:spPr>
            <a:xfrm>
              <a:off x="2817159" y="3636261"/>
              <a:ext cx="133662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Metric Graph</a:t>
              </a:r>
            </a:p>
          </p:txBody>
        </p:sp>
        <p:pic>
          <p:nvPicPr>
            <p:cNvPr id="155" name="Picture 154">
              <a:extLst>
                <a:ext uri="{FF2B5EF4-FFF2-40B4-BE49-F238E27FC236}">
                  <a16:creationId xmlns:a16="http://schemas.microsoft.com/office/drawing/2014/main" id="{44EBAB33-3EA0-E39A-ED01-EF4944CEA7DD}"/>
                </a:ext>
              </a:extLst>
            </p:cNvPr>
            <p:cNvPicPr>
              <a:picLocks noChangeAspect="1"/>
            </p:cNvPicPr>
            <p:nvPr/>
          </p:nvPicPr>
          <p:blipFill>
            <a:blip r:embed="rId9"/>
            <a:stretch>
              <a:fillRect/>
            </a:stretch>
          </p:blipFill>
          <p:spPr>
            <a:xfrm>
              <a:off x="665078" y="3913148"/>
              <a:ext cx="5894576" cy="1483461"/>
            </a:xfrm>
            <a:prstGeom prst="rect">
              <a:avLst/>
            </a:prstGeom>
          </p:spPr>
        </p:pic>
        <p:sp>
          <p:nvSpPr>
            <p:cNvPr id="158" name="TextBox 157">
              <a:extLst>
                <a:ext uri="{FF2B5EF4-FFF2-40B4-BE49-F238E27FC236}">
                  <a16:creationId xmlns:a16="http://schemas.microsoft.com/office/drawing/2014/main" id="{192B0367-82C5-862A-9A9E-D5BF21DE3DC8}"/>
                </a:ext>
              </a:extLst>
            </p:cNvPr>
            <p:cNvSpPr txBox="1"/>
            <p:nvPr/>
          </p:nvSpPr>
          <p:spPr>
            <a:xfrm>
              <a:off x="609600" y="5515651"/>
              <a:ext cx="5950054"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Some factors may affect the quality of the mesh, such as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geometry problems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incorrect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meshing parameters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and/or not appropriate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meshing methods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grpSp>
    </p:spTree>
    <p:extLst>
      <p:ext uri="{BB962C8B-B14F-4D97-AF65-F5344CB8AC3E}">
        <p14:creationId xmlns:p14="http://schemas.microsoft.com/office/powerpoint/2010/main" val="176789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39657"/>
            <a:ext cx="10972799" cy="845837"/>
          </a:xfrm>
        </p:spPr>
        <p:txBody>
          <a:bodyPr/>
          <a:lstStyle/>
          <a:p>
            <a:r>
              <a:rPr lang="en-US" dirty="0">
                <a:latin typeface="Calibri"/>
                <a:cs typeface="Calibri"/>
              </a:rPr>
              <a:t>Meshing – Mesh Metrics</a:t>
            </a:r>
            <a:endParaRPr lang="en-US" dirty="0"/>
          </a:p>
        </p:txBody>
      </p:sp>
      <p:grpSp>
        <p:nvGrpSpPr>
          <p:cNvPr id="4" name="Group 3">
            <a:extLst>
              <a:ext uri="{FF2B5EF4-FFF2-40B4-BE49-F238E27FC236}">
                <a16:creationId xmlns:a16="http://schemas.microsoft.com/office/drawing/2014/main" id="{57BE81D7-F58F-B926-3BCF-4C0115D12C4C}"/>
              </a:ext>
            </a:extLst>
          </p:cNvPr>
          <p:cNvGrpSpPr/>
          <p:nvPr/>
        </p:nvGrpSpPr>
        <p:grpSpPr>
          <a:xfrm>
            <a:off x="28149" y="977416"/>
            <a:ext cx="3049172" cy="5231279"/>
            <a:chOff x="28149" y="977416"/>
            <a:chExt cx="3049172" cy="5231279"/>
          </a:xfrm>
        </p:grpSpPr>
        <p:sp>
          <p:nvSpPr>
            <p:cNvPr id="95" name="Rectangle: Rounded Corners 94">
              <a:extLst>
                <a:ext uri="{FF2B5EF4-FFF2-40B4-BE49-F238E27FC236}">
                  <a16:creationId xmlns:a16="http://schemas.microsoft.com/office/drawing/2014/main" id="{C48E1C1B-3747-681E-467F-26CD5CA891DA}"/>
                </a:ext>
              </a:extLst>
            </p:cNvPr>
            <p:cNvSpPr/>
            <p:nvPr/>
          </p:nvSpPr>
          <p:spPr>
            <a:xfrm>
              <a:off x="99480" y="977416"/>
              <a:ext cx="2967956" cy="5231279"/>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AE0F7806-4FE1-42B8-6F66-57894373C446}"/>
                </a:ext>
              </a:extLst>
            </p:cNvPr>
            <p:cNvSpPr txBox="1"/>
            <p:nvPr/>
          </p:nvSpPr>
          <p:spPr>
            <a:xfrm>
              <a:off x="614798" y="1026448"/>
              <a:ext cx="2024458"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Element Quality</a:t>
              </a:r>
            </a:p>
          </p:txBody>
        </p:sp>
        <p:sp>
          <p:nvSpPr>
            <p:cNvPr id="83" name="TextBox 82">
              <a:extLst>
                <a:ext uri="{FF2B5EF4-FFF2-40B4-BE49-F238E27FC236}">
                  <a16:creationId xmlns:a16="http://schemas.microsoft.com/office/drawing/2014/main" id="{6C0BD055-A56C-E3DE-F7CE-E4751A84D01D}"/>
                </a:ext>
              </a:extLst>
            </p:cNvPr>
            <p:cNvSpPr txBox="1"/>
            <p:nvPr/>
          </p:nvSpPr>
          <p:spPr>
            <a:xfrm>
              <a:off x="214198" y="1613064"/>
              <a:ext cx="2731322" cy="116955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metric varies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from 0 (worst) to 1 (best)</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where 0 indicates the element has a zero area/volume and 1 represents a perfect square (2D) or cube (3D).</a:t>
              </a:r>
            </a:p>
          </p:txBody>
        </p:sp>
        <p:sp>
          <p:nvSpPr>
            <p:cNvPr id="84" name="TextBox 83">
              <a:extLst>
                <a:ext uri="{FF2B5EF4-FFF2-40B4-BE49-F238E27FC236}">
                  <a16:creationId xmlns:a16="http://schemas.microsoft.com/office/drawing/2014/main" id="{37812F26-B5A2-FFFF-E9D2-FCB9D68934BB}"/>
                </a:ext>
              </a:extLst>
            </p:cNvPr>
            <p:cNvSpPr txBox="1"/>
            <p:nvPr/>
          </p:nvSpPr>
          <p:spPr>
            <a:xfrm>
              <a:off x="197130" y="3818255"/>
              <a:ext cx="268095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For 2D quad/tri elements:</a:t>
              </a:r>
            </a:p>
          </p:txBody>
        </p:sp>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04DF911F-F43E-A694-3789-201B97208F5C}"/>
                    </a:ext>
                  </a:extLst>
                </p:cNvPr>
                <p:cNvSpPr txBox="1"/>
                <p:nvPr/>
              </p:nvSpPr>
              <p:spPr>
                <a:xfrm>
                  <a:off x="28149" y="4154797"/>
                  <a:ext cx="2999906" cy="44916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𝑄𝑢𝑎𝑙𝑖𝑡𝑦</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d>
                          <m:dPr>
                            <m:ctrlPr>
                              <a:rPr kumimoji="0" lang="en-US" sz="11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𝑎</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𝑟𝑒𝑎</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nary>
                              <m:naryPr>
                                <m:chr m:val="∑"/>
                                <m:grow m:val="on"/>
                                <m:subHide m:val="on"/>
                                <m:supHide m:val="on"/>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naryPr>
                              <m:sub/>
                              <m:sup/>
                              <m:e>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p>
                                  <m:sSupPr>
                                    <m:ctrlPr>
                                      <a:rPr kumimoji="0" lang="en-US" sz="11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sSup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𝐸</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𝑑𝑔𝑒𝐿𝑒𝑛𝑔𝑡h</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e>
                            </m:nary>
                          </m:e>
                        </m:d>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5" name="TextBox 84">
                  <a:extLst>
                    <a:ext uri="{FF2B5EF4-FFF2-40B4-BE49-F238E27FC236}">
                      <a16:creationId xmlns:a16="http://schemas.microsoft.com/office/drawing/2014/main" id="{04DF911F-F43E-A694-3789-201B97208F5C}"/>
                    </a:ext>
                  </a:extLst>
                </p:cNvPr>
                <p:cNvSpPr txBox="1">
                  <a:spLocks noRot="1" noChangeAspect="1" noMove="1" noResize="1" noEditPoints="1" noAdjustHandles="1" noChangeArrowheads="1" noChangeShapeType="1" noTextEdit="1"/>
                </p:cNvSpPr>
                <p:nvPr/>
              </p:nvSpPr>
              <p:spPr>
                <a:xfrm>
                  <a:off x="28149" y="4154797"/>
                  <a:ext cx="2999906" cy="449162"/>
                </a:xfrm>
                <a:prstGeom prst="rect">
                  <a:avLst/>
                </a:prstGeom>
                <a:blipFill>
                  <a:blip r:embed="rId3"/>
                  <a:stretch>
                    <a:fillRect t="-131507" b="-191781"/>
                  </a:stretch>
                </a:blipFill>
              </p:spPr>
              <p:txBody>
                <a:bodyPr/>
                <a:lstStyle/>
                <a:p>
                  <a:r>
                    <a:rPr lang="en-US">
                      <a:noFill/>
                    </a:rPr>
                    <a:t> </a:t>
                  </a:r>
                </a:p>
              </p:txBody>
            </p:sp>
          </mc:Fallback>
        </mc:AlternateContent>
        <p:sp>
          <p:nvSpPr>
            <p:cNvPr id="86" name="TextBox 85">
              <a:extLst>
                <a:ext uri="{FF2B5EF4-FFF2-40B4-BE49-F238E27FC236}">
                  <a16:creationId xmlns:a16="http://schemas.microsoft.com/office/drawing/2014/main" id="{69C5E1A7-D162-6021-520C-07576CB2676E}"/>
                </a:ext>
              </a:extLst>
            </p:cNvPr>
            <p:cNvSpPr txBox="1"/>
            <p:nvPr/>
          </p:nvSpPr>
          <p:spPr>
            <a:xfrm>
              <a:off x="409071" y="4791014"/>
              <a:ext cx="225706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For 3D brick elements:</a:t>
              </a:r>
            </a:p>
          </p:txBody>
        </p:sp>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B340404A-0EB1-CCF7-D02C-8F3ACB429D4A}"/>
                    </a:ext>
                  </a:extLst>
                </p:cNvPr>
                <p:cNvSpPr txBox="1"/>
                <p:nvPr/>
              </p:nvSpPr>
              <p:spPr>
                <a:xfrm>
                  <a:off x="109365" y="5237282"/>
                  <a:ext cx="2967956" cy="31380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𝑄𝑢𝑎𝑙𝑖𝑡𝑦</m:t>
                        </m:r>
                        <m:r>
                          <a:rPr kumimoji="0" lang="en-US" sz="11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d>
                          <m:dPr>
                            <m:begChr m:val="["/>
                            <m:endChr m:val="]"/>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f>
                              <m:fPr>
                                <m:type m:val="skw"/>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𝑣</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𝑜𝑙𝑢𝑚𝑒</m:t>
                                </m:r>
                              </m:num>
                              <m:den>
                                <m:rad>
                                  <m:radPr>
                                    <m:degHide m:val="on"/>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radPr>
                                  <m:deg/>
                                  <m:e>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d>
                                          <m:dPr>
                                            <m:begChr m:val="["/>
                                            <m:endChr m:val="]"/>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𝛴</m:t>
                                            </m:r>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d>
                                                  <m:d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𝐸</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𝑑𝑔𝑒𝐿𝑒𝑛𝑔𝑡h</m:t>
                                                    </m:r>
                                                  </m:e>
                                                </m:d>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e>
                                        </m:d>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3</m:t>
                                        </m:r>
                                      </m:sup>
                                    </m:sSup>
                                  </m:e>
                                </m:rad>
                              </m:den>
                            </m:f>
                          </m:e>
                        </m:d>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8" name="TextBox 87">
                  <a:extLst>
                    <a:ext uri="{FF2B5EF4-FFF2-40B4-BE49-F238E27FC236}">
                      <a16:creationId xmlns:a16="http://schemas.microsoft.com/office/drawing/2014/main" id="{B340404A-0EB1-CCF7-D02C-8F3ACB429D4A}"/>
                    </a:ext>
                  </a:extLst>
                </p:cNvPr>
                <p:cNvSpPr txBox="1">
                  <a:spLocks noRot="1" noChangeAspect="1" noMove="1" noResize="1" noEditPoints="1" noAdjustHandles="1" noChangeArrowheads="1" noChangeShapeType="1" noTextEdit="1"/>
                </p:cNvSpPr>
                <p:nvPr/>
              </p:nvSpPr>
              <p:spPr>
                <a:xfrm>
                  <a:off x="109365" y="5237282"/>
                  <a:ext cx="2967956" cy="313804"/>
                </a:xfrm>
                <a:prstGeom prst="rect">
                  <a:avLst/>
                </a:prstGeom>
                <a:blipFill>
                  <a:blip r:embed="rId4"/>
                  <a:stretch>
                    <a:fillRect t="-200000" b="-294231"/>
                  </a:stretch>
                </a:blipFill>
              </p:spPr>
              <p:txBody>
                <a:bodyPr/>
                <a:lstStyle/>
                <a:p>
                  <a:r>
                    <a:rPr lang="en-US">
                      <a:noFill/>
                    </a:rPr>
                    <a:t> </a:t>
                  </a:r>
                </a:p>
              </p:txBody>
            </p:sp>
          </mc:Fallback>
        </mc:AlternateContent>
        <p:grpSp>
          <p:nvGrpSpPr>
            <p:cNvPr id="94" name="Group 93">
              <a:extLst>
                <a:ext uri="{FF2B5EF4-FFF2-40B4-BE49-F238E27FC236}">
                  <a16:creationId xmlns:a16="http://schemas.microsoft.com/office/drawing/2014/main" id="{277EEC56-6BE7-0BD6-2284-A0BCBEA747C1}"/>
                </a:ext>
              </a:extLst>
            </p:cNvPr>
            <p:cNvGrpSpPr/>
            <p:nvPr/>
          </p:nvGrpSpPr>
          <p:grpSpPr>
            <a:xfrm>
              <a:off x="197130" y="2964693"/>
              <a:ext cx="2731322" cy="662302"/>
              <a:chOff x="699751" y="2818945"/>
              <a:chExt cx="3294542" cy="521065"/>
            </a:xfrm>
          </p:grpSpPr>
          <p:pic>
            <p:nvPicPr>
              <p:cNvPr id="91" name="Picture 90">
                <a:extLst>
                  <a:ext uri="{FF2B5EF4-FFF2-40B4-BE49-F238E27FC236}">
                    <a16:creationId xmlns:a16="http://schemas.microsoft.com/office/drawing/2014/main" id="{3517FBAB-FC81-5944-F21E-C8FBDBE449E4}"/>
                  </a:ext>
                </a:extLst>
              </p:cNvPr>
              <p:cNvPicPr>
                <a:picLocks noChangeAspect="1"/>
              </p:cNvPicPr>
              <p:nvPr/>
            </p:nvPicPr>
            <p:blipFill rotWithShape="1">
              <a:blip r:embed="rId5"/>
              <a:srcRect b="60985"/>
              <a:stretch/>
            </p:blipFill>
            <p:spPr>
              <a:xfrm>
                <a:off x="775468" y="2818945"/>
                <a:ext cx="3158067" cy="267989"/>
              </a:xfrm>
              <a:prstGeom prst="rect">
                <a:avLst/>
              </a:prstGeom>
            </p:spPr>
          </p:pic>
          <p:sp>
            <p:nvSpPr>
              <p:cNvPr id="92" name="TextBox 91">
                <a:extLst>
                  <a:ext uri="{FF2B5EF4-FFF2-40B4-BE49-F238E27FC236}">
                    <a16:creationId xmlns:a16="http://schemas.microsoft.com/office/drawing/2014/main" id="{82518767-19D0-D5B6-A4D2-5145BB6BCFDB}"/>
                  </a:ext>
                </a:extLst>
              </p:cNvPr>
              <p:cNvSpPr txBox="1"/>
              <p:nvPr/>
            </p:nvSpPr>
            <p:spPr>
              <a:xfrm>
                <a:off x="699751" y="3117458"/>
                <a:ext cx="832716" cy="21544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0 (worst)</a:t>
                </a:r>
              </a:p>
            </p:txBody>
          </p:sp>
          <p:sp>
            <p:nvSpPr>
              <p:cNvPr id="93" name="TextBox 92">
                <a:extLst>
                  <a:ext uri="{FF2B5EF4-FFF2-40B4-BE49-F238E27FC236}">
                    <a16:creationId xmlns:a16="http://schemas.microsoft.com/office/drawing/2014/main" id="{0F517D20-F71B-E3A7-5201-BE025C85F28D}"/>
                  </a:ext>
                </a:extLst>
              </p:cNvPr>
              <p:cNvSpPr txBox="1"/>
              <p:nvPr/>
            </p:nvSpPr>
            <p:spPr>
              <a:xfrm>
                <a:off x="3161577" y="3124566"/>
                <a:ext cx="832716"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1 (best)</a:t>
                </a:r>
              </a:p>
            </p:txBody>
          </p:sp>
        </p:grpSp>
      </p:grpSp>
      <p:grpSp>
        <p:nvGrpSpPr>
          <p:cNvPr id="5" name="Group 4">
            <a:extLst>
              <a:ext uri="{FF2B5EF4-FFF2-40B4-BE49-F238E27FC236}">
                <a16:creationId xmlns:a16="http://schemas.microsoft.com/office/drawing/2014/main" id="{B23F1A8D-6535-C1CB-0617-405F2AF6B7AD}"/>
              </a:ext>
            </a:extLst>
          </p:cNvPr>
          <p:cNvGrpSpPr/>
          <p:nvPr/>
        </p:nvGrpSpPr>
        <p:grpSpPr>
          <a:xfrm>
            <a:off x="3098239" y="977416"/>
            <a:ext cx="2967956" cy="5231279"/>
            <a:chOff x="3098239" y="977416"/>
            <a:chExt cx="2967956" cy="5231279"/>
          </a:xfrm>
        </p:grpSpPr>
        <p:sp>
          <p:nvSpPr>
            <p:cNvPr id="11" name="Rectangle: Rounded Corners 10">
              <a:extLst>
                <a:ext uri="{FF2B5EF4-FFF2-40B4-BE49-F238E27FC236}">
                  <a16:creationId xmlns:a16="http://schemas.microsoft.com/office/drawing/2014/main" id="{2AD1AA2A-77E5-BD54-E451-1E89258A3D3E}"/>
                </a:ext>
              </a:extLst>
            </p:cNvPr>
            <p:cNvSpPr/>
            <p:nvPr/>
          </p:nvSpPr>
          <p:spPr>
            <a:xfrm>
              <a:off x="3098239" y="977416"/>
              <a:ext cx="2967956" cy="5231279"/>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7" name="TextBox 96">
              <a:extLst>
                <a:ext uri="{FF2B5EF4-FFF2-40B4-BE49-F238E27FC236}">
                  <a16:creationId xmlns:a16="http://schemas.microsoft.com/office/drawing/2014/main" id="{CAA52443-396A-927A-4255-4E4674A1B9C6}"/>
                </a:ext>
              </a:extLst>
            </p:cNvPr>
            <p:cNvSpPr txBox="1"/>
            <p:nvPr/>
          </p:nvSpPr>
          <p:spPr>
            <a:xfrm>
              <a:off x="3225903" y="1082517"/>
              <a:ext cx="27432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Aspect Ratio</a:t>
              </a:r>
            </a:p>
          </p:txBody>
        </p:sp>
        <p:sp>
          <p:nvSpPr>
            <p:cNvPr id="98" name="TextBox 97">
              <a:extLst>
                <a:ext uri="{FF2B5EF4-FFF2-40B4-BE49-F238E27FC236}">
                  <a16:creationId xmlns:a16="http://schemas.microsoft.com/office/drawing/2014/main" id="{0E1444EE-FC5D-CFE2-8EB6-577C313AD47B}"/>
                </a:ext>
              </a:extLst>
            </p:cNvPr>
            <p:cNvSpPr txBox="1"/>
            <p:nvPr/>
          </p:nvSpPr>
          <p:spPr>
            <a:xfrm>
              <a:off x="3160162" y="1604024"/>
              <a:ext cx="2808941"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metric ranges from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1 (best)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to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 (worst)</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00" name="TextBox 99">
                  <a:extLst>
                    <a:ext uri="{FF2B5EF4-FFF2-40B4-BE49-F238E27FC236}">
                      <a16:creationId xmlns:a16="http://schemas.microsoft.com/office/drawing/2014/main" id="{300488ED-3282-1CE7-3BBA-8771809A2C33}"/>
                    </a:ext>
                  </a:extLst>
                </p:cNvPr>
                <p:cNvSpPr txBox="1"/>
                <p:nvPr/>
              </p:nvSpPr>
              <p:spPr>
                <a:xfrm>
                  <a:off x="4612022" y="2057250"/>
                  <a:ext cx="1357081" cy="99059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In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2D models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it represents the length to height ratio </a:t>
                  </a:r>
                  <a14:m>
                    <m:oMath xmlns:m="http://schemas.openxmlformats.org/officeDocument/2006/math">
                      <m:f>
                        <m:fPr>
                          <m:type m:val="skw"/>
                          <m:ctrlPr>
                            <a:rPr kumimoji="0" lang="en-US" sz="1400" b="0" i="1" u="none" strike="noStrike" kern="1200" cap="none" spc="0" normalizeH="0" baseline="0" noProof="0" dirty="0" smtClean="0">
                              <a:ln>
                                <a:noFill/>
                              </a:ln>
                              <a:solidFill>
                                <a:srgbClr val="836967"/>
                              </a:solidFill>
                              <a:effectLst/>
                              <a:uLnTx/>
                              <a:uFillTx/>
                              <a:latin typeface="Cambria Math" panose="02040503050406030204" pitchFamily="18" charset="0"/>
                              <a:ea typeface="+mn-ea"/>
                              <a:cs typeface="+mn-cs"/>
                            </a:rPr>
                          </m:ctrlPr>
                        </m:fPr>
                        <m:num>
                          <m:r>
                            <a:rPr kumimoji="0" lang="en-US" sz="14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𝛿</m:t>
                          </m:r>
                          <m:r>
                            <a:rPr kumimoji="0" lang="en-US" sz="14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𝑥</m:t>
                          </m:r>
                        </m:num>
                        <m:den>
                          <m:r>
                            <a:rPr kumimoji="0" lang="en-US" sz="14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𝛿</m:t>
                          </m:r>
                          <m:r>
                            <a:rPr kumimoji="0" lang="en-US" sz="1400" b="0"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𝑦</m:t>
                          </m:r>
                        </m:den>
                      </m:f>
                    </m:oMath>
                  </a14:m>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00" name="TextBox 99">
                  <a:extLst>
                    <a:ext uri="{FF2B5EF4-FFF2-40B4-BE49-F238E27FC236}">
                      <a16:creationId xmlns:a16="http://schemas.microsoft.com/office/drawing/2014/main" id="{300488ED-3282-1CE7-3BBA-8771809A2C33}"/>
                    </a:ext>
                  </a:extLst>
                </p:cNvPr>
                <p:cNvSpPr txBox="1">
                  <a:spLocks noRot="1" noChangeAspect="1" noMove="1" noResize="1" noEditPoints="1" noAdjustHandles="1" noChangeArrowheads="1" noChangeShapeType="1" noTextEdit="1"/>
                </p:cNvSpPr>
                <p:nvPr/>
              </p:nvSpPr>
              <p:spPr>
                <a:xfrm>
                  <a:off x="4612022" y="2057250"/>
                  <a:ext cx="1357081" cy="990592"/>
                </a:xfrm>
                <a:prstGeom prst="rect">
                  <a:avLst/>
                </a:prstGeom>
                <a:blipFill>
                  <a:blip r:embed="rId6"/>
                  <a:stretch>
                    <a:fillRect l="-1351" t="-613" r="-3604" b="-65031"/>
                  </a:stretch>
                </a:blipFill>
              </p:spPr>
              <p:txBody>
                <a:bodyPr/>
                <a:lstStyle/>
                <a:p>
                  <a:r>
                    <a:rPr lang="en-US">
                      <a:noFill/>
                    </a:rPr>
                    <a:t> </a:t>
                  </a:r>
                </a:p>
              </p:txBody>
            </p:sp>
          </mc:Fallback>
        </mc:AlternateContent>
        <p:sp>
          <p:nvSpPr>
            <p:cNvPr id="105" name="TextBox 104">
              <a:extLst>
                <a:ext uri="{FF2B5EF4-FFF2-40B4-BE49-F238E27FC236}">
                  <a16:creationId xmlns:a16="http://schemas.microsoft.com/office/drawing/2014/main" id="{9BE2079E-5B8C-0029-DCFE-C8FCF11983C9}"/>
                </a:ext>
              </a:extLst>
            </p:cNvPr>
            <p:cNvSpPr txBox="1"/>
            <p:nvPr/>
          </p:nvSpPr>
          <p:spPr>
            <a:xfrm>
              <a:off x="3283692" y="4001006"/>
              <a:ext cx="2627621"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In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3D models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it represents the area ratio or the radius ratio of circumscribed/inscribed circle</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110" name="Group 109">
              <a:extLst>
                <a:ext uri="{FF2B5EF4-FFF2-40B4-BE49-F238E27FC236}">
                  <a16:creationId xmlns:a16="http://schemas.microsoft.com/office/drawing/2014/main" id="{EA86369F-180D-6CA7-004A-B5C45A8155D4}"/>
                </a:ext>
              </a:extLst>
            </p:cNvPr>
            <p:cNvGrpSpPr/>
            <p:nvPr/>
          </p:nvGrpSpPr>
          <p:grpSpPr>
            <a:xfrm>
              <a:off x="4039587" y="4874961"/>
              <a:ext cx="1144870" cy="1119068"/>
              <a:chOff x="5408330" y="4153864"/>
              <a:chExt cx="1610383" cy="1574090"/>
            </a:xfrm>
          </p:grpSpPr>
          <p:sp>
            <p:nvSpPr>
              <p:cNvPr id="109" name="Flowchart: Connector 108">
                <a:extLst>
                  <a:ext uri="{FF2B5EF4-FFF2-40B4-BE49-F238E27FC236}">
                    <a16:creationId xmlns:a16="http://schemas.microsoft.com/office/drawing/2014/main" id="{B7EDE251-C340-03AF-CD3F-989231E1228C}"/>
                  </a:ext>
                </a:extLst>
              </p:cNvPr>
              <p:cNvSpPr/>
              <p:nvPr/>
            </p:nvSpPr>
            <p:spPr>
              <a:xfrm>
                <a:off x="5408330" y="4153864"/>
                <a:ext cx="1610383" cy="1574090"/>
              </a:xfrm>
              <a:prstGeom prst="flowChartConnector">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7" name="Isosceles Triangle 106">
                <a:extLst>
                  <a:ext uri="{FF2B5EF4-FFF2-40B4-BE49-F238E27FC236}">
                    <a16:creationId xmlns:a16="http://schemas.microsoft.com/office/drawing/2014/main" id="{BF4BD18A-A1CA-1A6C-69E4-083FDA15FF6E}"/>
                  </a:ext>
                </a:extLst>
              </p:cNvPr>
              <p:cNvSpPr/>
              <p:nvPr/>
            </p:nvSpPr>
            <p:spPr>
              <a:xfrm>
                <a:off x="5531442" y="4153865"/>
                <a:ext cx="1371600" cy="1188720"/>
              </a:xfrm>
              <a:prstGeom prst="triangle">
                <a:avLst/>
              </a:prstGeom>
              <a:solidFill>
                <a:schemeClr val="tx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8" name="Flowchart: Connector 107">
                <a:extLst>
                  <a:ext uri="{FF2B5EF4-FFF2-40B4-BE49-F238E27FC236}">
                    <a16:creationId xmlns:a16="http://schemas.microsoft.com/office/drawing/2014/main" id="{C1715378-FA77-3419-B11D-39CD01EDB14E}"/>
                  </a:ext>
                </a:extLst>
              </p:cNvPr>
              <p:cNvSpPr/>
              <p:nvPr/>
            </p:nvSpPr>
            <p:spPr>
              <a:xfrm>
                <a:off x="5819478" y="4544432"/>
                <a:ext cx="795528" cy="795528"/>
              </a:xfrm>
              <a:prstGeom prst="flowChartConnector">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15" name="Group 114">
              <a:extLst>
                <a:ext uri="{FF2B5EF4-FFF2-40B4-BE49-F238E27FC236}">
                  <a16:creationId xmlns:a16="http://schemas.microsoft.com/office/drawing/2014/main" id="{D6B2284E-F99E-2116-EDC5-D15FCCFCCC2E}"/>
                </a:ext>
              </a:extLst>
            </p:cNvPr>
            <p:cNvGrpSpPr/>
            <p:nvPr/>
          </p:nvGrpSpPr>
          <p:grpSpPr>
            <a:xfrm>
              <a:off x="3292165" y="2977848"/>
              <a:ext cx="2610676" cy="893710"/>
              <a:chOff x="5167365" y="3014786"/>
              <a:chExt cx="2610676" cy="893710"/>
            </a:xfrm>
          </p:grpSpPr>
          <p:sp>
            <p:nvSpPr>
              <p:cNvPr id="111" name="Isosceles Triangle 110">
                <a:extLst>
                  <a:ext uri="{FF2B5EF4-FFF2-40B4-BE49-F238E27FC236}">
                    <a16:creationId xmlns:a16="http://schemas.microsoft.com/office/drawing/2014/main" id="{448F6A27-34A3-7297-5BA6-9B4429967B51}"/>
                  </a:ext>
                </a:extLst>
              </p:cNvPr>
              <p:cNvSpPr/>
              <p:nvPr/>
            </p:nvSpPr>
            <p:spPr>
              <a:xfrm>
                <a:off x="5167365" y="3014786"/>
                <a:ext cx="741799" cy="58651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2" name="Isosceles Triangle 111">
                <a:extLst>
                  <a:ext uri="{FF2B5EF4-FFF2-40B4-BE49-F238E27FC236}">
                    <a16:creationId xmlns:a16="http://schemas.microsoft.com/office/drawing/2014/main" id="{4B086E12-1B2E-87C4-FFD2-F00CCF410449}"/>
                  </a:ext>
                </a:extLst>
              </p:cNvPr>
              <p:cNvSpPr/>
              <p:nvPr/>
            </p:nvSpPr>
            <p:spPr>
              <a:xfrm>
                <a:off x="6298562" y="3423859"/>
                <a:ext cx="1479479" cy="171994"/>
              </a:xfrm>
              <a:prstGeom prst="triangle">
                <a:avLst>
                  <a:gd name="adj" fmla="val 100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3" name="TextBox 112">
                <a:extLst>
                  <a:ext uri="{FF2B5EF4-FFF2-40B4-BE49-F238E27FC236}">
                    <a16:creationId xmlns:a16="http://schemas.microsoft.com/office/drawing/2014/main" id="{6A3B484D-B085-3E3C-3946-72DBF589086F}"/>
                  </a:ext>
                </a:extLst>
              </p:cNvPr>
              <p:cNvSpPr txBox="1"/>
              <p:nvPr/>
            </p:nvSpPr>
            <p:spPr>
              <a:xfrm>
                <a:off x="5407630" y="3631497"/>
                <a:ext cx="261267" cy="27699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sp>
            <p:nvSpPr>
              <p:cNvPr id="114" name="TextBox 113">
                <a:extLst>
                  <a:ext uri="{FF2B5EF4-FFF2-40B4-BE49-F238E27FC236}">
                    <a16:creationId xmlns:a16="http://schemas.microsoft.com/office/drawing/2014/main" id="{513CEE08-9A51-DD5C-1B41-5E344C2A05AF}"/>
                  </a:ext>
                </a:extLst>
              </p:cNvPr>
              <p:cNvSpPr txBox="1"/>
              <p:nvPr/>
            </p:nvSpPr>
            <p:spPr>
              <a:xfrm>
                <a:off x="6964609" y="3615119"/>
                <a:ext cx="358453" cy="27699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20</a:t>
                </a:r>
              </a:p>
            </p:txBody>
          </p:sp>
        </p:grpSp>
        <p:sp>
          <p:nvSpPr>
            <p:cNvPr id="6" name="Rectangle 5">
              <a:extLst>
                <a:ext uri="{FF2B5EF4-FFF2-40B4-BE49-F238E27FC236}">
                  <a16:creationId xmlns:a16="http://schemas.microsoft.com/office/drawing/2014/main" id="{0518F2CF-BFD7-D621-6559-5677BE7CA8AF}"/>
                </a:ext>
              </a:extLst>
            </p:cNvPr>
            <p:cNvSpPr/>
            <p:nvPr/>
          </p:nvSpPr>
          <p:spPr>
            <a:xfrm>
              <a:off x="3466602" y="2303241"/>
              <a:ext cx="924568" cy="16426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51739D9-C73D-302D-DDAB-B4427C2D0A6D}"/>
                    </a:ext>
                  </a:extLst>
                </p:cNvPr>
                <p:cNvSpPr txBox="1"/>
                <p:nvPr/>
              </p:nvSpPr>
              <p:spPr>
                <a:xfrm>
                  <a:off x="3835366" y="2491983"/>
                  <a:ext cx="187039"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𝛿</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7" name="TextBox 6">
                  <a:extLst>
                    <a:ext uri="{FF2B5EF4-FFF2-40B4-BE49-F238E27FC236}">
                      <a16:creationId xmlns:a16="http://schemas.microsoft.com/office/drawing/2014/main" id="{D51739D9-C73D-302D-DDAB-B4427C2D0A6D}"/>
                    </a:ext>
                  </a:extLst>
                </p:cNvPr>
                <p:cNvSpPr txBox="1">
                  <a:spLocks noRot="1" noChangeAspect="1" noMove="1" noResize="1" noEditPoints="1" noAdjustHandles="1" noChangeArrowheads="1" noChangeShapeType="1" noTextEdit="1"/>
                </p:cNvSpPr>
                <p:nvPr/>
              </p:nvSpPr>
              <p:spPr>
                <a:xfrm>
                  <a:off x="3835366" y="2491983"/>
                  <a:ext cx="187039" cy="169277"/>
                </a:xfrm>
                <a:prstGeom prst="rect">
                  <a:avLst/>
                </a:prstGeom>
                <a:blipFill>
                  <a:blip r:embed="rId7"/>
                  <a:stretch>
                    <a:fillRect l="-16129" r="-16129" b="-71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C156378-1D9F-4147-716F-066A0D3E3775}"/>
                    </a:ext>
                  </a:extLst>
                </p:cNvPr>
                <p:cNvSpPr txBox="1"/>
                <p:nvPr/>
              </p:nvSpPr>
              <p:spPr>
                <a:xfrm>
                  <a:off x="3233176" y="2300736"/>
                  <a:ext cx="188385"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𝛿</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 name="TextBox 7">
                  <a:extLst>
                    <a:ext uri="{FF2B5EF4-FFF2-40B4-BE49-F238E27FC236}">
                      <a16:creationId xmlns:a16="http://schemas.microsoft.com/office/drawing/2014/main" id="{BC156378-1D9F-4147-716F-066A0D3E3775}"/>
                    </a:ext>
                  </a:extLst>
                </p:cNvPr>
                <p:cNvSpPr txBox="1">
                  <a:spLocks noRot="1" noChangeAspect="1" noMove="1" noResize="1" noEditPoints="1" noAdjustHandles="1" noChangeArrowheads="1" noChangeShapeType="1" noTextEdit="1"/>
                </p:cNvSpPr>
                <p:nvPr/>
              </p:nvSpPr>
              <p:spPr>
                <a:xfrm>
                  <a:off x="3233176" y="2300736"/>
                  <a:ext cx="188385" cy="169277"/>
                </a:xfrm>
                <a:prstGeom prst="rect">
                  <a:avLst/>
                </a:prstGeom>
                <a:blipFill>
                  <a:blip r:embed="rId8"/>
                  <a:stretch>
                    <a:fillRect l="-25806" r="-25806" b="-35714"/>
                  </a:stretch>
                </a:blipFill>
              </p:spPr>
              <p:txBody>
                <a:bodyPr/>
                <a:lstStyle/>
                <a:p>
                  <a:r>
                    <a:rPr lang="en-US">
                      <a:noFill/>
                    </a:rPr>
                    <a:t> </a:t>
                  </a:r>
                </a:p>
              </p:txBody>
            </p:sp>
          </mc:Fallback>
        </mc:AlternateContent>
      </p:grpSp>
      <p:grpSp>
        <p:nvGrpSpPr>
          <p:cNvPr id="10" name="Group 9">
            <a:extLst>
              <a:ext uri="{FF2B5EF4-FFF2-40B4-BE49-F238E27FC236}">
                <a16:creationId xmlns:a16="http://schemas.microsoft.com/office/drawing/2014/main" id="{41CE5D7B-E38D-992E-BE46-91E0AFB937D4}"/>
              </a:ext>
            </a:extLst>
          </p:cNvPr>
          <p:cNvGrpSpPr/>
          <p:nvPr/>
        </p:nvGrpSpPr>
        <p:grpSpPr>
          <a:xfrm>
            <a:off x="9091529" y="1000842"/>
            <a:ext cx="2967956" cy="5231279"/>
            <a:chOff x="9091529" y="1000842"/>
            <a:chExt cx="2967956" cy="5231279"/>
          </a:xfrm>
        </p:grpSpPr>
        <p:sp>
          <p:nvSpPr>
            <p:cNvPr id="12" name="Rectangle: Rounded Corners 11">
              <a:extLst>
                <a:ext uri="{FF2B5EF4-FFF2-40B4-BE49-F238E27FC236}">
                  <a16:creationId xmlns:a16="http://schemas.microsoft.com/office/drawing/2014/main" id="{F476C47B-5CEB-5EF0-B538-B9813F5A6280}"/>
                </a:ext>
              </a:extLst>
            </p:cNvPr>
            <p:cNvSpPr/>
            <p:nvPr/>
          </p:nvSpPr>
          <p:spPr>
            <a:xfrm>
              <a:off x="9091529" y="1000842"/>
              <a:ext cx="2967956" cy="5231279"/>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TextBox 14">
              <a:extLst>
                <a:ext uri="{FF2B5EF4-FFF2-40B4-BE49-F238E27FC236}">
                  <a16:creationId xmlns:a16="http://schemas.microsoft.com/office/drawing/2014/main" id="{1F7A396C-AC29-C628-6C70-AF40BED448FF}"/>
                </a:ext>
              </a:extLst>
            </p:cNvPr>
            <p:cNvSpPr txBox="1"/>
            <p:nvPr/>
          </p:nvSpPr>
          <p:spPr>
            <a:xfrm>
              <a:off x="9222219" y="1086864"/>
              <a:ext cx="27432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Skewness</a:t>
              </a:r>
            </a:p>
          </p:txBody>
        </p:sp>
        <p:sp>
          <p:nvSpPr>
            <p:cNvPr id="123" name="TextBox 122">
              <a:extLst>
                <a:ext uri="{FF2B5EF4-FFF2-40B4-BE49-F238E27FC236}">
                  <a16:creationId xmlns:a16="http://schemas.microsoft.com/office/drawing/2014/main" id="{C4F3FE61-1335-31C9-2E8A-73D1112B68C2}"/>
                </a:ext>
              </a:extLst>
            </p:cNvPr>
            <p:cNvSpPr txBox="1"/>
            <p:nvPr/>
          </p:nvSpPr>
          <p:spPr>
            <a:xfrm>
              <a:off x="9183704" y="1534626"/>
              <a:ext cx="2808941"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metric ranges from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0 (best)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to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1 (worst)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and determines how close to ideal (equilateral or equiangular) a face or cell is.</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24" name="TextBox 123">
                  <a:extLst>
                    <a:ext uri="{FF2B5EF4-FFF2-40B4-BE49-F238E27FC236}">
                      <a16:creationId xmlns:a16="http://schemas.microsoft.com/office/drawing/2014/main" id="{03FB84CF-A877-1B8D-8B61-460940C56D7F}"/>
                    </a:ext>
                  </a:extLst>
                </p:cNvPr>
                <p:cNvSpPr txBox="1"/>
                <p:nvPr/>
              </p:nvSpPr>
              <p:spPr>
                <a:xfrm>
                  <a:off x="9259762" y="2937865"/>
                  <a:ext cx="2672335" cy="38177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𝑆𝑘𝑒𝑤𝑛𝑒𝑠𝑠</m:t>
                        </m:r>
                        <m:r>
                          <a:rPr kumimoji="0" lang="en-US" sz="1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en-US" sz="12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fPr>
                          <m:num>
                            <m:r>
                              <m:rPr>
                                <m:sty m:val="p"/>
                              </m:rPr>
                              <a:rPr kumimoji="0" lang="en-US" sz="12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OptimalCellSize</m:t>
                            </m:r>
                            <m:r>
                              <a:rPr kumimoji="0" lang="en-US" sz="1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𝐶𝑒𝑙𝑙𝑆𝑖𝑧𝑒</m:t>
                            </m:r>
                          </m:num>
                          <m:den>
                            <m:r>
                              <m:rPr>
                                <m:sty m:val="p"/>
                              </m:rPr>
                              <a:rPr kumimoji="0" lang="en-US" sz="1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OptimalCellSize</m:t>
                            </m:r>
                          </m:den>
                        </m:f>
                      </m:oMath>
                    </m:oMathPara>
                  </a14:m>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4" name="TextBox 123">
                  <a:extLst>
                    <a:ext uri="{FF2B5EF4-FFF2-40B4-BE49-F238E27FC236}">
                      <a16:creationId xmlns:a16="http://schemas.microsoft.com/office/drawing/2014/main" id="{03FB84CF-A877-1B8D-8B61-460940C56D7F}"/>
                    </a:ext>
                  </a:extLst>
                </p:cNvPr>
                <p:cNvSpPr txBox="1">
                  <a:spLocks noRot="1" noChangeAspect="1" noMove="1" noResize="1" noEditPoints="1" noAdjustHandles="1" noChangeArrowheads="1" noChangeShapeType="1" noTextEdit="1"/>
                </p:cNvSpPr>
                <p:nvPr/>
              </p:nvSpPr>
              <p:spPr>
                <a:xfrm>
                  <a:off x="9259762" y="2937865"/>
                  <a:ext cx="2672335" cy="381771"/>
                </a:xfrm>
                <a:prstGeom prst="rect">
                  <a:avLst/>
                </a:prstGeom>
                <a:blipFill>
                  <a:blip r:embed="rId9"/>
                  <a:stretch>
                    <a:fillRect l="-1142" t="-4762" r="-685" b="-17460"/>
                  </a:stretch>
                </a:blipFill>
              </p:spPr>
              <p:txBody>
                <a:bodyPr/>
                <a:lstStyle/>
                <a:p>
                  <a:r>
                    <a:rPr lang="en-US">
                      <a:noFill/>
                    </a:rPr>
                    <a:t> </a:t>
                  </a:r>
                </a:p>
              </p:txBody>
            </p:sp>
          </mc:Fallback>
        </mc:AlternateContent>
        <p:sp>
          <p:nvSpPr>
            <p:cNvPr id="127" name="TextBox 126">
              <a:extLst>
                <a:ext uri="{FF2B5EF4-FFF2-40B4-BE49-F238E27FC236}">
                  <a16:creationId xmlns:a16="http://schemas.microsoft.com/office/drawing/2014/main" id="{4A97CEAC-BAC8-89D6-5D64-07D0D70C785F}"/>
                </a:ext>
              </a:extLst>
            </p:cNvPr>
            <p:cNvSpPr txBox="1"/>
            <p:nvPr/>
          </p:nvSpPr>
          <p:spPr>
            <a:xfrm>
              <a:off x="9259763" y="2552889"/>
              <a:ext cx="267233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Calibri" panose="020F0502020204030204"/>
                  <a:ea typeface="+mn-ea"/>
                  <a:cs typeface="+mn-cs"/>
                </a:rPr>
                <a:t>Equilateral volume </a:t>
              </a:r>
              <a:r>
                <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rPr>
                <a:t>deviation:</a:t>
              </a:r>
              <a:endParaRPr kumimoji="0" lang="en-US" sz="11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8" name="TextBox 127">
              <a:extLst>
                <a:ext uri="{FF2B5EF4-FFF2-40B4-BE49-F238E27FC236}">
                  <a16:creationId xmlns:a16="http://schemas.microsoft.com/office/drawing/2014/main" id="{E7AE30FD-6982-7978-BF73-278591B43F42}"/>
                </a:ext>
              </a:extLst>
            </p:cNvPr>
            <p:cNvSpPr txBox="1"/>
            <p:nvPr/>
          </p:nvSpPr>
          <p:spPr>
            <a:xfrm>
              <a:off x="9231781" y="4425419"/>
              <a:ext cx="267233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Calibri" panose="020F0502020204030204"/>
                  <a:ea typeface="+mn-ea"/>
                  <a:cs typeface="+mn-cs"/>
                </a:rPr>
                <a:t>Normalized angle </a:t>
              </a:r>
              <a:r>
                <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rPr>
                <a:t>deviation:</a:t>
              </a:r>
              <a:endParaRPr kumimoji="0" lang="en-US" sz="11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29" name="TextBox 128">
                  <a:extLst>
                    <a:ext uri="{FF2B5EF4-FFF2-40B4-BE49-F238E27FC236}">
                      <a16:creationId xmlns:a16="http://schemas.microsoft.com/office/drawing/2014/main" id="{3F80AA22-CA49-55CA-E5B6-1522D071CA2C}"/>
                    </a:ext>
                  </a:extLst>
                </p:cNvPr>
                <p:cNvSpPr txBox="1"/>
                <p:nvPr/>
              </p:nvSpPr>
              <p:spPr>
                <a:xfrm>
                  <a:off x="9259762" y="4739670"/>
                  <a:ext cx="2709588" cy="41094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𝑆𝑘𝑒𝑤𝑛𝑒𝑠𝑠</m:t>
                        </m:r>
                        <m:r>
                          <a:rPr kumimoji="0" lang="en-US" sz="12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unc>
                          <m:funcPr>
                            <m:ctrlPr>
                              <a:rPr kumimoji="0" lang="en-US" sz="1200" b="0"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ctrlPr>
                          </m:funcPr>
                          <m:fName>
                            <m:r>
                              <m:rPr>
                                <m:sty m:val="p"/>
                              </m:rP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max</m:t>
                            </m:r>
                          </m:fName>
                          <m:e>
                            <m:d>
                              <m:dPr>
                                <m:begChr m:val="["/>
                                <m:endChr m:val="]"/>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dPr>
                              <m:e>
                                <m:f>
                                  <m:f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fPr>
                                  <m:num>
                                    <m:sSub>
                                      <m:sSub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e>
                                      <m:sub>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𝑚</m:t>
                                        </m:r>
                                        <m:r>
                                          <a:rPr kumimoji="0" lang="en-US" sz="1200" b="0"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𝑎𝑥</m:t>
                                        </m:r>
                                      </m:sub>
                                    </m:sSub>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m:t>
                                    </m:r>
                                    <m:sSub>
                                      <m:sSub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e>
                                      <m:sub>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𝑒</m:t>
                                        </m:r>
                                      </m:sub>
                                    </m:sSub>
                                  </m:num>
                                  <m:den>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180−</m:t>
                                    </m:r>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ⅇ</m:t>
                                    </m:r>
                                  </m:den>
                                </m:f>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m:t>
                                </m:r>
                                <m:f>
                                  <m:f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fPr>
                                  <m:num>
                                    <m:sSub>
                                      <m:sSub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e>
                                      <m:sub>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𝑒</m:t>
                                        </m:r>
                                      </m:sub>
                                    </m:sSub>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m:t>
                                    </m:r>
                                    <m:sSub>
                                      <m:sSubPr>
                                        <m:ctrlPr>
                                          <a:rPr kumimoji="0" lang="en-US" sz="1200" b="0" i="1" u="none" strike="noStrike" kern="1200" cap="none" spc="0" normalizeH="0" baseline="0" noProof="0" dirty="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e>
                                      <m:sub>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𝑚</m:t>
                                        </m:r>
                                        <m:r>
                                          <a:rPr kumimoji="0" lang="en-US" sz="1200" b="0"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𝑖𝑛</m:t>
                                        </m:r>
                                      </m:sub>
                                    </m:sSub>
                                  </m:num>
                                  <m:den>
                                    <m:r>
                                      <a:rPr kumimoji="0" lang="en-US" sz="1200" b="0"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𝜃</m:t>
                                    </m:r>
                                    <m:r>
                                      <a:rPr kumimoji="0" lang="en-US" sz="1200" b="0" i="0" u="none" strike="noStrike" kern="1200" cap="none" spc="0" normalizeH="0" baseline="0" noProof="0" dirty="0">
                                        <a:ln>
                                          <a:noFill/>
                                        </a:ln>
                                        <a:solidFill>
                                          <a:srgbClr val="000000"/>
                                        </a:solidFill>
                                        <a:effectLst/>
                                        <a:uLnTx/>
                                        <a:uFillTx/>
                                        <a:latin typeface="Cambria Math" panose="02040503050406030204" pitchFamily="18" charset="0"/>
                                        <a:ea typeface="+mn-ea"/>
                                        <a:cs typeface="+mn-cs"/>
                                      </a:rPr>
                                      <m:t>ⅇ</m:t>
                                    </m:r>
                                  </m:den>
                                </m:f>
                              </m:e>
                            </m:d>
                          </m:e>
                        </m:func>
                      </m:oMath>
                    </m:oMathPara>
                  </a14:m>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9" name="TextBox 128">
                  <a:extLst>
                    <a:ext uri="{FF2B5EF4-FFF2-40B4-BE49-F238E27FC236}">
                      <a16:creationId xmlns:a16="http://schemas.microsoft.com/office/drawing/2014/main" id="{3F80AA22-CA49-55CA-E5B6-1522D071CA2C}"/>
                    </a:ext>
                  </a:extLst>
                </p:cNvPr>
                <p:cNvSpPr txBox="1">
                  <a:spLocks noRot="1" noChangeAspect="1" noMove="1" noResize="1" noEditPoints="1" noAdjustHandles="1" noChangeArrowheads="1" noChangeShapeType="1" noTextEdit="1"/>
                </p:cNvSpPr>
                <p:nvPr/>
              </p:nvSpPr>
              <p:spPr>
                <a:xfrm>
                  <a:off x="9259762" y="4739670"/>
                  <a:ext cx="2709588" cy="410946"/>
                </a:xfrm>
                <a:prstGeom prst="rect">
                  <a:avLst/>
                </a:prstGeom>
                <a:blipFill>
                  <a:blip r:embed="rId10"/>
                  <a:stretch>
                    <a:fillRect l="-1126" b="-1493"/>
                  </a:stretch>
                </a:blipFill>
              </p:spPr>
              <p:txBody>
                <a:bodyPr/>
                <a:lstStyle/>
                <a:p>
                  <a:r>
                    <a:rPr lang="en-US">
                      <a:noFill/>
                    </a:rPr>
                    <a:t> </a:t>
                  </a:r>
                </a:p>
              </p:txBody>
            </p:sp>
          </mc:Fallback>
        </mc:AlternateContent>
        <p:sp>
          <p:nvSpPr>
            <p:cNvPr id="130" name="Isosceles Triangle 129">
              <a:extLst>
                <a:ext uri="{FF2B5EF4-FFF2-40B4-BE49-F238E27FC236}">
                  <a16:creationId xmlns:a16="http://schemas.microsoft.com/office/drawing/2014/main" id="{FCC0C347-6555-B042-5981-1979C6E734F1}"/>
                </a:ext>
              </a:extLst>
            </p:cNvPr>
            <p:cNvSpPr/>
            <p:nvPr/>
          </p:nvSpPr>
          <p:spPr>
            <a:xfrm>
              <a:off x="9593905" y="5337946"/>
              <a:ext cx="741799" cy="58651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1" name="Isosceles Triangle 130">
              <a:extLst>
                <a:ext uri="{FF2B5EF4-FFF2-40B4-BE49-F238E27FC236}">
                  <a16:creationId xmlns:a16="http://schemas.microsoft.com/office/drawing/2014/main" id="{6793AADC-1898-C36D-4405-EC9021317E4B}"/>
                </a:ext>
              </a:extLst>
            </p:cNvPr>
            <p:cNvSpPr/>
            <p:nvPr/>
          </p:nvSpPr>
          <p:spPr>
            <a:xfrm>
              <a:off x="10720833" y="5337946"/>
              <a:ext cx="1059687" cy="586518"/>
            </a:xfrm>
            <a:prstGeom prst="triangle">
              <a:avLst>
                <a:gd name="adj" fmla="val 8883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42" name="Group 141">
              <a:extLst>
                <a:ext uri="{FF2B5EF4-FFF2-40B4-BE49-F238E27FC236}">
                  <a16:creationId xmlns:a16="http://schemas.microsoft.com/office/drawing/2014/main" id="{A512C4B4-39F0-6E51-F7B1-A5147A54F59B}"/>
                </a:ext>
              </a:extLst>
            </p:cNvPr>
            <p:cNvGrpSpPr/>
            <p:nvPr/>
          </p:nvGrpSpPr>
          <p:grpSpPr>
            <a:xfrm>
              <a:off x="9434008" y="3441450"/>
              <a:ext cx="862960" cy="844980"/>
              <a:chOff x="10242135" y="3546778"/>
              <a:chExt cx="721521" cy="706488"/>
            </a:xfrm>
          </p:grpSpPr>
          <p:grpSp>
            <p:nvGrpSpPr>
              <p:cNvPr id="132" name="Group 131">
                <a:extLst>
                  <a:ext uri="{FF2B5EF4-FFF2-40B4-BE49-F238E27FC236}">
                    <a16:creationId xmlns:a16="http://schemas.microsoft.com/office/drawing/2014/main" id="{622D4505-A14B-D912-9889-CEEFF9222363}"/>
                  </a:ext>
                </a:extLst>
              </p:cNvPr>
              <p:cNvGrpSpPr/>
              <p:nvPr/>
            </p:nvGrpSpPr>
            <p:grpSpPr>
              <a:xfrm>
                <a:off x="10300752" y="3546778"/>
                <a:ext cx="607389" cy="543743"/>
                <a:chOff x="2541239" y="4377859"/>
                <a:chExt cx="1093623" cy="979027"/>
              </a:xfrm>
              <a:solidFill>
                <a:schemeClr val="tx2"/>
              </a:solidFill>
            </p:grpSpPr>
            <p:sp>
              <p:nvSpPr>
                <p:cNvPr id="133" name="Isosceles Triangle 132">
                  <a:extLst>
                    <a:ext uri="{FF2B5EF4-FFF2-40B4-BE49-F238E27FC236}">
                      <a16:creationId xmlns:a16="http://schemas.microsoft.com/office/drawing/2014/main" id="{0E6DEF34-9B79-6222-0DF0-C78D5CE5E877}"/>
                    </a:ext>
                  </a:extLst>
                </p:cNvPr>
                <p:cNvSpPr/>
                <p:nvPr/>
              </p:nvSpPr>
              <p:spPr>
                <a:xfrm>
                  <a:off x="2557743" y="4384302"/>
                  <a:ext cx="1064558" cy="963705"/>
                </a:xfrm>
                <a:prstGeom prst="triangle">
                  <a:avLst/>
                </a:prstGeom>
                <a:solidFill>
                  <a:schemeClr val="bg2">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34" name="Straight Arrow Connector 133">
                  <a:extLst>
                    <a:ext uri="{FF2B5EF4-FFF2-40B4-BE49-F238E27FC236}">
                      <a16:creationId xmlns:a16="http://schemas.microsoft.com/office/drawing/2014/main" id="{2A4679A5-7DA1-7D75-84B7-AE765179DFF9}"/>
                    </a:ext>
                  </a:extLst>
                </p:cNvPr>
                <p:cNvCxnSpPr>
                  <a:cxnSpLocks/>
                </p:cNvCxnSpPr>
                <p:nvPr/>
              </p:nvCxnSpPr>
              <p:spPr>
                <a:xfrm flipH="1">
                  <a:off x="3081399" y="4392061"/>
                  <a:ext cx="11846" cy="683557"/>
                </a:xfrm>
                <a:prstGeom prst="straightConnector1">
                  <a:avLst/>
                </a:prstGeom>
                <a:grpFill/>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476D1635-4CFC-46F0-1AAF-F81302047F4A}"/>
                    </a:ext>
                  </a:extLst>
                </p:cNvPr>
                <p:cNvCxnSpPr>
                  <a:cxnSpLocks/>
                </p:cNvCxnSpPr>
                <p:nvPr/>
              </p:nvCxnSpPr>
              <p:spPr>
                <a:xfrm flipH="1">
                  <a:off x="2571297" y="5053976"/>
                  <a:ext cx="493699" cy="291355"/>
                </a:xfrm>
                <a:prstGeom prst="straightConnector1">
                  <a:avLst/>
                </a:prstGeom>
                <a:grpFill/>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55096B4B-BFB9-72F9-211B-534DE0589F5A}"/>
                    </a:ext>
                  </a:extLst>
                </p:cNvPr>
                <p:cNvCxnSpPr>
                  <a:cxnSpLocks/>
                </p:cNvCxnSpPr>
                <p:nvPr/>
              </p:nvCxnSpPr>
              <p:spPr>
                <a:xfrm>
                  <a:off x="3109819" y="5053977"/>
                  <a:ext cx="503623" cy="302560"/>
                </a:xfrm>
                <a:prstGeom prst="straightConnector1">
                  <a:avLst/>
                </a:prstGeom>
                <a:grpFill/>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7" name="Oval 136">
                  <a:extLst>
                    <a:ext uri="{FF2B5EF4-FFF2-40B4-BE49-F238E27FC236}">
                      <a16:creationId xmlns:a16="http://schemas.microsoft.com/office/drawing/2014/main" id="{86A08115-743B-77C7-273D-70E0C9E5812E}"/>
                    </a:ext>
                  </a:extLst>
                </p:cNvPr>
                <p:cNvSpPr/>
                <p:nvPr/>
              </p:nvSpPr>
              <p:spPr>
                <a:xfrm flipH="1">
                  <a:off x="3068111" y="5039007"/>
                  <a:ext cx="43544" cy="42673"/>
                </a:xfrm>
                <a:prstGeom prst="ellipse">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8" name="Oval 137">
                  <a:extLst>
                    <a:ext uri="{FF2B5EF4-FFF2-40B4-BE49-F238E27FC236}">
                      <a16:creationId xmlns:a16="http://schemas.microsoft.com/office/drawing/2014/main" id="{E5D09096-A29B-5528-FED0-F63D71B902E8}"/>
                    </a:ext>
                  </a:extLst>
                </p:cNvPr>
                <p:cNvSpPr/>
                <p:nvPr/>
              </p:nvSpPr>
              <p:spPr>
                <a:xfrm flipH="1">
                  <a:off x="3068111" y="4377859"/>
                  <a:ext cx="43544" cy="42673"/>
                </a:xfrm>
                <a:prstGeom prst="ellipse">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9" name="Oval 138">
                  <a:extLst>
                    <a:ext uri="{FF2B5EF4-FFF2-40B4-BE49-F238E27FC236}">
                      <a16:creationId xmlns:a16="http://schemas.microsoft.com/office/drawing/2014/main" id="{F65A2877-4F49-93E1-212A-DAA59E718199}"/>
                    </a:ext>
                  </a:extLst>
                </p:cNvPr>
                <p:cNvSpPr/>
                <p:nvPr/>
              </p:nvSpPr>
              <p:spPr>
                <a:xfrm flipH="1">
                  <a:off x="2541239" y="5314213"/>
                  <a:ext cx="43544" cy="42673"/>
                </a:xfrm>
                <a:prstGeom prst="ellipse">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0" name="Oval 139">
                  <a:extLst>
                    <a:ext uri="{FF2B5EF4-FFF2-40B4-BE49-F238E27FC236}">
                      <a16:creationId xmlns:a16="http://schemas.microsoft.com/office/drawing/2014/main" id="{7D189C05-A1C5-3EFE-3748-F16AE97EE8BA}"/>
                    </a:ext>
                  </a:extLst>
                </p:cNvPr>
                <p:cNvSpPr/>
                <p:nvPr/>
              </p:nvSpPr>
              <p:spPr>
                <a:xfrm flipH="1">
                  <a:off x="3591318" y="5313175"/>
                  <a:ext cx="43544" cy="42673"/>
                </a:xfrm>
                <a:prstGeom prst="ellipse">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41" name="Flowchart: Connector 140">
                <a:extLst>
                  <a:ext uri="{FF2B5EF4-FFF2-40B4-BE49-F238E27FC236}">
                    <a16:creationId xmlns:a16="http://schemas.microsoft.com/office/drawing/2014/main" id="{A8C0DDDD-BC3A-3C8C-5660-D7A118B79C82}"/>
                  </a:ext>
                </a:extLst>
              </p:cNvPr>
              <p:cNvSpPr/>
              <p:nvPr/>
            </p:nvSpPr>
            <p:spPr>
              <a:xfrm>
                <a:off x="10242135" y="3548006"/>
                <a:ext cx="721521" cy="705260"/>
              </a:xfrm>
              <a:prstGeom prst="flowChartConnector">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43" name="TextBox 142">
              <a:extLst>
                <a:ext uri="{FF2B5EF4-FFF2-40B4-BE49-F238E27FC236}">
                  <a16:creationId xmlns:a16="http://schemas.microsoft.com/office/drawing/2014/main" id="{99F63765-B876-AC05-DC38-F14FC0B09216}"/>
                </a:ext>
              </a:extLst>
            </p:cNvPr>
            <p:cNvSpPr txBox="1"/>
            <p:nvPr/>
          </p:nvSpPr>
          <p:spPr>
            <a:xfrm>
              <a:off x="10817773" y="3607163"/>
              <a:ext cx="1037689"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Applied only for triangles and tetrahedrons</a:t>
              </a:r>
            </a:p>
          </p:txBody>
        </p:sp>
        <p:sp>
          <p:nvSpPr>
            <p:cNvPr id="144" name="Arrow: Down 143">
              <a:extLst>
                <a:ext uri="{FF2B5EF4-FFF2-40B4-BE49-F238E27FC236}">
                  <a16:creationId xmlns:a16="http://schemas.microsoft.com/office/drawing/2014/main" id="{3072BB33-32E9-6238-571A-3884B4321F96}"/>
                </a:ext>
              </a:extLst>
            </p:cNvPr>
            <p:cNvSpPr/>
            <p:nvPr/>
          </p:nvSpPr>
          <p:spPr>
            <a:xfrm rot="16200000">
              <a:off x="10553470" y="3702701"/>
              <a:ext cx="165033" cy="309049"/>
            </a:xfrm>
            <a:prstGeom prst="downArrow">
              <a:avLst/>
            </a:prstGeom>
            <a:solidFill>
              <a:schemeClr val="accent1"/>
            </a:solidFill>
            <a:ln>
              <a:solidFill>
                <a:schemeClr val="accent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5" name="TextBox 144">
              <a:extLst>
                <a:ext uri="{FF2B5EF4-FFF2-40B4-BE49-F238E27FC236}">
                  <a16:creationId xmlns:a16="http://schemas.microsoft.com/office/drawing/2014/main" id="{DB9CAC3E-1B2D-0C1B-845A-F2DFA31469D5}"/>
                </a:ext>
              </a:extLst>
            </p:cNvPr>
            <p:cNvSpPr txBox="1"/>
            <p:nvPr/>
          </p:nvSpPr>
          <p:spPr>
            <a:xfrm>
              <a:off x="9693087" y="5923292"/>
              <a:ext cx="56208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good</a:t>
              </a:r>
            </a:p>
          </p:txBody>
        </p:sp>
        <p:sp>
          <p:nvSpPr>
            <p:cNvPr id="146" name="TextBox 145">
              <a:extLst>
                <a:ext uri="{FF2B5EF4-FFF2-40B4-BE49-F238E27FC236}">
                  <a16:creationId xmlns:a16="http://schemas.microsoft.com/office/drawing/2014/main" id="{0BF2A2AF-89E2-4CBF-BBE5-A62AE3BCDCB3}"/>
                </a:ext>
              </a:extLst>
            </p:cNvPr>
            <p:cNvSpPr txBox="1"/>
            <p:nvPr/>
          </p:nvSpPr>
          <p:spPr>
            <a:xfrm>
              <a:off x="10661073" y="5923292"/>
              <a:ext cx="1147019"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Highly skewed</a:t>
              </a:r>
            </a:p>
          </p:txBody>
        </p:sp>
      </p:grpSp>
      <p:grpSp>
        <p:nvGrpSpPr>
          <p:cNvPr id="9" name="Group 8">
            <a:extLst>
              <a:ext uri="{FF2B5EF4-FFF2-40B4-BE49-F238E27FC236}">
                <a16:creationId xmlns:a16="http://schemas.microsoft.com/office/drawing/2014/main" id="{57A93BD5-DC5B-B89B-9976-0B0AAB38512E}"/>
              </a:ext>
            </a:extLst>
          </p:cNvPr>
          <p:cNvGrpSpPr/>
          <p:nvPr/>
        </p:nvGrpSpPr>
        <p:grpSpPr>
          <a:xfrm>
            <a:off x="6096000" y="1000843"/>
            <a:ext cx="2967956" cy="5231279"/>
            <a:chOff x="6096000" y="1000843"/>
            <a:chExt cx="2967956" cy="5231279"/>
          </a:xfrm>
        </p:grpSpPr>
        <p:sp>
          <p:nvSpPr>
            <p:cNvPr id="13" name="Rectangle: Rounded Corners 12">
              <a:extLst>
                <a:ext uri="{FF2B5EF4-FFF2-40B4-BE49-F238E27FC236}">
                  <a16:creationId xmlns:a16="http://schemas.microsoft.com/office/drawing/2014/main" id="{5DD1F33B-D7DF-CD8F-A782-81DE6DFFAF7E}"/>
                </a:ext>
              </a:extLst>
            </p:cNvPr>
            <p:cNvSpPr/>
            <p:nvPr/>
          </p:nvSpPr>
          <p:spPr>
            <a:xfrm>
              <a:off x="6096000" y="1000843"/>
              <a:ext cx="2967956" cy="5231279"/>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22" name="Group 121">
              <a:extLst>
                <a:ext uri="{FF2B5EF4-FFF2-40B4-BE49-F238E27FC236}">
                  <a16:creationId xmlns:a16="http://schemas.microsoft.com/office/drawing/2014/main" id="{54E6ED13-FC3B-B755-B020-7573054EFD52}"/>
                </a:ext>
              </a:extLst>
            </p:cNvPr>
            <p:cNvGrpSpPr/>
            <p:nvPr/>
          </p:nvGrpSpPr>
          <p:grpSpPr>
            <a:xfrm>
              <a:off x="6287811" y="3790452"/>
              <a:ext cx="2687029" cy="857357"/>
              <a:chOff x="6199212" y="4137180"/>
              <a:chExt cx="2687029" cy="857357"/>
            </a:xfrm>
          </p:grpSpPr>
          <p:grpSp>
            <p:nvGrpSpPr>
              <p:cNvPr id="53" name="Group 52">
                <a:extLst>
                  <a:ext uri="{FF2B5EF4-FFF2-40B4-BE49-F238E27FC236}">
                    <a16:creationId xmlns:a16="http://schemas.microsoft.com/office/drawing/2014/main" id="{B040A187-D953-5F6D-2187-9E3AE865F93E}"/>
                  </a:ext>
                </a:extLst>
              </p:cNvPr>
              <p:cNvGrpSpPr/>
              <p:nvPr/>
            </p:nvGrpSpPr>
            <p:grpSpPr>
              <a:xfrm>
                <a:off x="6221027" y="4137180"/>
                <a:ext cx="2665214" cy="857357"/>
                <a:chOff x="6260696" y="1650386"/>
                <a:chExt cx="2665214" cy="857357"/>
              </a:xfrm>
            </p:grpSpPr>
            <p:sp>
              <p:nvSpPr>
                <p:cNvPr id="31" name="Rectangle 30">
                  <a:extLst>
                    <a:ext uri="{FF2B5EF4-FFF2-40B4-BE49-F238E27FC236}">
                      <a16:creationId xmlns:a16="http://schemas.microsoft.com/office/drawing/2014/main" id="{ED4411B5-7593-7752-3F7E-16B082BBDBC5}"/>
                    </a:ext>
                  </a:extLst>
                </p:cNvPr>
                <p:cNvSpPr/>
                <p:nvPr/>
              </p:nvSpPr>
              <p:spPr>
                <a:xfrm>
                  <a:off x="6260697" y="1687476"/>
                  <a:ext cx="790229" cy="44418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3" name="Right Triangle 32">
                  <a:extLst>
                    <a:ext uri="{FF2B5EF4-FFF2-40B4-BE49-F238E27FC236}">
                      <a16:creationId xmlns:a16="http://schemas.microsoft.com/office/drawing/2014/main" id="{20B165AF-FDD6-E4DD-793F-52506C842FF5}"/>
                    </a:ext>
                  </a:extLst>
                </p:cNvPr>
                <p:cNvSpPr/>
                <p:nvPr/>
              </p:nvSpPr>
              <p:spPr>
                <a:xfrm rot="10800000">
                  <a:off x="7152811" y="1693842"/>
                  <a:ext cx="602660" cy="431454"/>
                </a:xfrm>
                <a:prstGeom prst="r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49" name="Group 48">
                  <a:extLst>
                    <a:ext uri="{FF2B5EF4-FFF2-40B4-BE49-F238E27FC236}">
                      <a16:creationId xmlns:a16="http://schemas.microsoft.com/office/drawing/2014/main" id="{271AA45A-A522-9E66-453E-D02E4920B375}"/>
                    </a:ext>
                  </a:extLst>
                </p:cNvPr>
                <p:cNvGrpSpPr/>
                <p:nvPr/>
              </p:nvGrpSpPr>
              <p:grpSpPr>
                <a:xfrm>
                  <a:off x="7897547" y="1650386"/>
                  <a:ext cx="1028363" cy="579320"/>
                  <a:chOff x="6738257" y="2347273"/>
                  <a:chExt cx="1028363" cy="579320"/>
                </a:xfrm>
              </p:grpSpPr>
              <p:cxnSp>
                <p:nvCxnSpPr>
                  <p:cNvPr id="35" name="Straight Connector 34">
                    <a:extLst>
                      <a:ext uri="{FF2B5EF4-FFF2-40B4-BE49-F238E27FC236}">
                        <a16:creationId xmlns:a16="http://schemas.microsoft.com/office/drawing/2014/main" id="{21713C0B-93BB-C8D7-2756-766AEA033F71}"/>
                      </a:ext>
                    </a:extLst>
                  </p:cNvPr>
                  <p:cNvCxnSpPr>
                    <a:cxnSpLocks/>
                  </p:cNvCxnSpPr>
                  <p:nvPr/>
                </p:nvCxnSpPr>
                <p:spPr>
                  <a:xfrm flipV="1">
                    <a:off x="6738257" y="2514446"/>
                    <a:ext cx="1028363" cy="240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FA242FC-604E-4E73-1BDC-85E05538D85F}"/>
                      </a:ext>
                    </a:extLst>
                  </p:cNvPr>
                  <p:cNvCxnSpPr>
                    <a:cxnSpLocks/>
                  </p:cNvCxnSpPr>
                  <p:nvPr/>
                </p:nvCxnSpPr>
                <p:spPr>
                  <a:xfrm flipV="1">
                    <a:off x="7465290" y="2514446"/>
                    <a:ext cx="301330" cy="4121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4E9D36E9-1A40-223C-4BCE-BA0FE048A049}"/>
                      </a:ext>
                    </a:extLst>
                  </p:cNvPr>
                  <p:cNvCxnSpPr>
                    <a:cxnSpLocks/>
                  </p:cNvCxnSpPr>
                  <p:nvPr/>
                </p:nvCxnSpPr>
                <p:spPr>
                  <a:xfrm flipH="1" flipV="1">
                    <a:off x="6917871" y="2347274"/>
                    <a:ext cx="547419" cy="57931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960EED2F-0086-D9FA-F652-77961517476A}"/>
                      </a:ext>
                    </a:extLst>
                  </p:cNvPr>
                  <p:cNvCxnSpPr>
                    <a:cxnSpLocks/>
                  </p:cNvCxnSpPr>
                  <p:nvPr/>
                </p:nvCxnSpPr>
                <p:spPr>
                  <a:xfrm flipV="1">
                    <a:off x="6738257" y="2347273"/>
                    <a:ext cx="181390" cy="1912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55E33DF7-3C56-D9ED-565C-1965378D2F6E}"/>
                    </a:ext>
                  </a:extLst>
                </p:cNvPr>
                <p:cNvSpPr txBox="1"/>
                <p:nvPr/>
              </p:nvSpPr>
              <p:spPr>
                <a:xfrm>
                  <a:off x="7382830" y="2261522"/>
                  <a:ext cx="447872" cy="24622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Bad</a:t>
                  </a:r>
                </a:p>
              </p:txBody>
            </p:sp>
            <p:sp>
              <p:nvSpPr>
                <p:cNvPr id="51" name="TextBox 50">
                  <a:extLst>
                    <a:ext uri="{FF2B5EF4-FFF2-40B4-BE49-F238E27FC236}">
                      <a16:creationId xmlns:a16="http://schemas.microsoft.com/office/drawing/2014/main" id="{236C6ACF-C92F-E766-CC11-844D750A8798}"/>
                    </a:ext>
                  </a:extLst>
                </p:cNvPr>
                <p:cNvSpPr txBox="1"/>
                <p:nvPr/>
              </p:nvSpPr>
              <p:spPr>
                <a:xfrm>
                  <a:off x="6260696" y="2261522"/>
                  <a:ext cx="79022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Expected</a:t>
                  </a:r>
                </a:p>
              </p:txBody>
            </p:sp>
            <p:sp>
              <p:nvSpPr>
                <p:cNvPr id="52" name="TextBox 51">
                  <a:extLst>
                    <a:ext uri="{FF2B5EF4-FFF2-40B4-BE49-F238E27FC236}">
                      <a16:creationId xmlns:a16="http://schemas.microsoft.com/office/drawing/2014/main" id="{6F914B3B-495B-F25E-A47E-D6153A0EDA28}"/>
                    </a:ext>
                  </a:extLst>
                </p:cNvPr>
                <p:cNvSpPr txBox="1"/>
                <p:nvPr/>
              </p:nvSpPr>
              <p:spPr>
                <a:xfrm>
                  <a:off x="8034067" y="2257734"/>
                  <a:ext cx="79022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Fail</a:t>
                  </a:r>
                </a:p>
              </p:txBody>
            </p:sp>
          </p:grpSp>
          <p:sp>
            <p:nvSpPr>
              <p:cNvPr id="74" name="Flowchart: Connector 73">
                <a:extLst>
                  <a:ext uri="{FF2B5EF4-FFF2-40B4-BE49-F238E27FC236}">
                    <a16:creationId xmlns:a16="http://schemas.microsoft.com/office/drawing/2014/main" id="{FFADD8F1-15CC-4555-880F-1ACF62FB3E04}"/>
                  </a:ext>
                </a:extLst>
              </p:cNvPr>
              <p:cNvSpPr/>
              <p:nvPr/>
            </p:nvSpPr>
            <p:spPr>
              <a:xfrm>
                <a:off x="6199212" y="4145098"/>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5" name="Flowchart: Connector 74">
                <a:extLst>
                  <a:ext uri="{FF2B5EF4-FFF2-40B4-BE49-F238E27FC236}">
                    <a16:creationId xmlns:a16="http://schemas.microsoft.com/office/drawing/2014/main" id="{83C0607A-1DD5-5F03-AF8B-AB0773AD4B04}"/>
                  </a:ext>
                </a:extLst>
              </p:cNvPr>
              <p:cNvSpPr/>
              <p:nvPr/>
            </p:nvSpPr>
            <p:spPr>
              <a:xfrm>
                <a:off x="6199212" y="4593102"/>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6" name="Flowchart: Connector 75">
                <a:extLst>
                  <a:ext uri="{FF2B5EF4-FFF2-40B4-BE49-F238E27FC236}">
                    <a16:creationId xmlns:a16="http://schemas.microsoft.com/office/drawing/2014/main" id="{E86B1B97-8FEB-EF7E-6F5E-A028004A0E8D}"/>
                  </a:ext>
                </a:extLst>
              </p:cNvPr>
              <p:cNvSpPr/>
              <p:nvPr/>
            </p:nvSpPr>
            <p:spPr>
              <a:xfrm>
                <a:off x="6991672" y="4153905"/>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7" name="Flowchart: Connector 76">
                <a:extLst>
                  <a:ext uri="{FF2B5EF4-FFF2-40B4-BE49-F238E27FC236}">
                    <a16:creationId xmlns:a16="http://schemas.microsoft.com/office/drawing/2014/main" id="{B2CA5099-5AAA-A710-9A8F-703F6B850ECB}"/>
                  </a:ext>
                </a:extLst>
              </p:cNvPr>
              <p:cNvSpPr/>
              <p:nvPr/>
            </p:nvSpPr>
            <p:spPr>
              <a:xfrm>
                <a:off x="6984655" y="4593102"/>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8" name="Flowchart: Connector 77">
                <a:extLst>
                  <a:ext uri="{FF2B5EF4-FFF2-40B4-BE49-F238E27FC236}">
                    <a16:creationId xmlns:a16="http://schemas.microsoft.com/office/drawing/2014/main" id="{9E115691-1A48-DAA4-6AF1-CB8593E5F777}"/>
                  </a:ext>
                </a:extLst>
              </p:cNvPr>
              <p:cNvSpPr/>
              <p:nvPr/>
            </p:nvSpPr>
            <p:spPr>
              <a:xfrm>
                <a:off x="7085569" y="4162363"/>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9" name="Flowchart: Connector 78">
                <a:extLst>
                  <a:ext uri="{FF2B5EF4-FFF2-40B4-BE49-F238E27FC236}">
                    <a16:creationId xmlns:a16="http://schemas.microsoft.com/office/drawing/2014/main" id="{D2A6178F-DB7D-C52E-9462-9E10ECA2F683}"/>
                  </a:ext>
                </a:extLst>
              </p:cNvPr>
              <p:cNvSpPr/>
              <p:nvPr/>
            </p:nvSpPr>
            <p:spPr>
              <a:xfrm>
                <a:off x="7690443" y="4157776"/>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0" name="Flowchart: Connector 79">
                <a:extLst>
                  <a:ext uri="{FF2B5EF4-FFF2-40B4-BE49-F238E27FC236}">
                    <a16:creationId xmlns:a16="http://schemas.microsoft.com/office/drawing/2014/main" id="{FBDA3211-B292-9588-CD57-AFC630C85D37}"/>
                  </a:ext>
                </a:extLst>
              </p:cNvPr>
              <p:cNvSpPr/>
              <p:nvPr/>
            </p:nvSpPr>
            <p:spPr>
              <a:xfrm>
                <a:off x="7689200" y="4589287"/>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1" name="Flowchart: Connector 80">
                <a:extLst>
                  <a:ext uri="{FF2B5EF4-FFF2-40B4-BE49-F238E27FC236}">
                    <a16:creationId xmlns:a16="http://schemas.microsoft.com/office/drawing/2014/main" id="{3DCB72BF-24C2-8D76-EED6-68A88D112806}"/>
                  </a:ext>
                </a:extLst>
              </p:cNvPr>
              <p:cNvSpPr/>
              <p:nvPr/>
            </p:nvSpPr>
            <p:spPr>
              <a:xfrm>
                <a:off x="7389600" y="4381121"/>
                <a:ext cx="45719" cy="45719"/>
              </a:xfrm>
              <a:prstGeom prst="flowChartConnector">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4" name="TextBox 13">
              <a:extLst>
                <a:ext uri="{FF2B5EF4-FFF2-40B4-BE49-F238E27FC236}">
                  <a16:creationId xmlns:a16="http://schemas.microsoft.com/office/drawing/2014/main" id="{E24B2061-B7D1-9090-CF43-C66EEB74377D}"/>
                </a:ext>
              </a:extLst>
            </p:cNvPr>
            <p:cNvSpPr txBox="1"/>
            <p:nvPr/>
          </p:nvSpPr>
          <p:spPr>
            <a:xfrm>
              <a:off x="6193859" y="1082517"/>
              <a:ext cx="27432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Jacobian Ratio</a:t>
              </a:r>
            </a:p>
          </p:txBody>
        </p:sp>
        <mc:AlternateContent xmlns:mc="http://schemas.openxmlformats.org/markup-compatibility/2006" xmlns:a14="http://schemas.microsoft.com/office/drawing/2010/main">
          <mc:Choice Requires="a14">
            <p:sp>
              <p:nvSpPr>
                <p:cNvPr id="59" name="TextBox 58">
                  <a:extLst>
                    <a:ext uri="{FF2B5EF4-FFF2-40B4-BE49-F238E27FC236}">
                      <a16:creationId xmlns:a16="http://schemas.microsoft.com/office/drawing/2014/main" id="{6E933316-B307-6D3A-98AE-9BC94A0FF80F}"/>
                    </a:ext>
                  </a:extLst>
                </p:cNvPr>
                <p:cNvSpPr txBox="1"/>
                <p:nvPr/>
              </p:nvSpPr>
              <p:spPr>
                <a:xfrm>
                  <a:off x="6182559" y="1529659"/>
                  <a:ext cx="2808941" cy="75706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This metric ranges from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1 (best)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to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 (worst),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but really bad values can appear as </a:t>
                  </a:r>
                  <a14:m>
                    <m:oMath xmlns:m="http://schemas.openxmlformats.org/officeDocument/2006/math">
                      <m:r>
                        <a:rPr kumimoji="0" lang="en-US" sz="1400" b="0" i="1" u="none" strike="noStrike" kern="1200" cap="none" spc="0" normalizeH="0" baseline="0" noProof="0" dirty="0" smtClean="0">
                          <a:ln>
                            <a:noFill/>
                          </a:ln>
                          <a:solidFill>
                            <a:srgbClr val="000000"/>
                          </a:solidFill>
                          <a:effectLst/>
                          <a:uLnTx/>
                          <a:uFillTx/>
                          <a:latin typeface="Cambria Math" panose="02040503050406030204" pitchFamily="18" charset="0"/>
                          <a:ea typeface="+mn-ea"/>
                          <a:cs typeface="+mn-cs"/>
                        </a:rPr>
                        <m:t>−100</m:t>
                      </m:r>
                    </m:oMath>
                  </a14:m>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 </a:t>
                  </a:r>
                </a:p>
              </p:txBody>
            </p:sp>
          </mc:Choice>
          <mc:Fallback xmlns="">
            <p:sp>
              <p:nvSpPr>
                <p:cNvPr id="59" name="TextBox 58">
                  <a:extLst>
                    <a:ext uri="{FF2B5EF4-FFF2-40B4-BE49-F238E27FC236}">
                      <a16:creationId xmlns:a16="http://schemas.microsoft.com/office/drawing/2014/main" id="{6E933316-B307-6D3A-98AE-9BC94A0FF80F}"/>
                    </a:ext>
                  </a:extLst>
                </p:cNvPr>
                <p:cNvSpPr txBox="1">
                  <a:spLocks noRot="1" noChangeAspect="1" noMove="1" noResize="1" noEditPoints="1" noAdjustHandles="1" noChangeArrowheads="1" noChangeShapeType="1" noTextEdit="1"/>
                </p:cNvSpPr>
                <p:nvPr/>
              </p:nvSpPr>
              <p:spPr>
                <a:xfrm>
                  <a:off x="6182559" y="1529659"/>
                  <a:ext cx="2808941" cy="757067"/>
                </a:xfrm>
                <a:prstGeom prst="rect">
                  <a:avLst/>
                </a:prstGeom>
                <a:blipFill>
                  <a:blip r:embed="rId11"/>
                  <a:stretch>
                    <a:fillRect l="-651" t="-1613" r="-651" b="-4839"/>
                  </a:stretch>
                </a:blipFill>
              </p:spPr>
              <p:txBody>
                <a:bodyPr/>
                <a:lstStyle/>
                <a:p>
                  <a:r>
                    <a:rPr lang="en-US">
                      <a:noFill/>
                    </a:rPr>
                    <a:t> </a:t>
                  </a:r>
                </a:p>
              </p:txBody>
            </p:sp>
          </mc:Fallback>
        </mc:AlternateContent>
        <p:sp>
          <p:nvSpPr>
            <p:cNvPr id="60" name="TextBox 59">
              <a:extLst>
                <a:ext uri="{FF2B5EF4-FFF2-40B4-BE49-F238E27FC236}">
                  <a16:creationId xmlns:a16="http://schemas.microsoft.com/office/drawing/2014/main" id="{635F7FB6-84E1-CEC6-5844-D6D67E688211}"/>
                </a:ext>
              </a:extLst>
            </p:cNvPr>
            <p:cNvSpPr txBox="1"/>
            <p:nvPr/>
          </p:nvSpPr>
          <p:spPr>
            <a:xfrm>
              <a:off x="6189955" y="2374583"/>
              <a:ext cx="2808941" cy="9541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It is based on the determinant of the Jacobian matrix by comparing the shape of a given element with an ideal one.</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25" name="TextBox 124">
              <a:extLst>
                <a:ext uri="{FF2B5EF4-FFF2-40B4-BE49-F238E27FC236}">
                  <a16:creationId xmlns:a16="http://schemas.microsoft.com/office/drawing/2014/main" id="{5C7BDBE8-991E-F2E1-58F0-FF39C98E1163}"/>
                </a:ext>
              </a:extLst>
            </p:cNvPr>
            <p:cNvSpPr txBox="1"/>
            <p:nvPr/>
          </p:nvSpPr>
          <p:spPr>
            <a:xfrm>
              <a:off x="7002441" y="3377340"/>
              <a:ext cx="115284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Calibri" panose="020F0502020204030204"/>
                  <a:ea typeface="+mn-ea"/>
                  <a:cs typeface="+mn-cs"/>
                </a:rPr>
                <a:t>Quadrilateral</a:t>
              </a:r>
            </a:p>
          </p:txBody>
        </p:sp>
        <p:sp>
          <p:nvSpPr>
            <p:cNvPr id="126" name="TextBox 125">
              <a:extLst>
                <a:ext uri="{FF2B5EF4-FFF2-40B4-BE49-F238E27FC236}">
                  <a16:creationId xmlns:a16="http://schemas.microsoft.com/office/drawing/2014/main" id="{39BE609F-67BD-55A5-28B5-EF5594DBF52C}"/>
                </a:ext>
              </a:extLst>
            </p:cNvPr>
            <p:cNvSpPr txBox="1"/>
            <p:nvPr/>
          </p:nvSpPr>
          <p:spPr>
            <a:xfrm>
              <a:off x="7018004" y="4787460"/>
              <a:ext cx="1152842"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000000"/>
                  </a:solidFill>
                  <a:effectLst/>
                  <a:uLnTx/>
                  <a:uFillTx/>
                  <a:latin typeface="Calibri" panose="020F0502020204030204"/>
                  <a:ea typeface="+mn-ea"/>
                  <a:cs typeface="+mn-cs"/>
                </a:rPr>
                <a:t>Rectangular</a:t>
              </a:r>
            </a:p>
          </p:txBody>
        </p:sp>
        <p:sp>
          <p:nvSpPr>
            <p:cNvPr id="147" name="Rectangle 146">
              <a:extLst>
                <a:ext uri="{FF2B5EF4-FFF2-40B4-BE49-F238E27FC236}">
                  <a16:creationId xmlns:a16="http://schemas.microsoft.com/office/drawing/2014/main" id="{50004CF5-B037-062D-212C-985E67B36C06}"/>
                </a:ext>
              </a:extLst>
            </p:cNvPr>
            <p:cNvSpPr/>
            <p:nvPr/>
          </p:nvSpPr>
          <p:spPr>
            <a:xfrm>
              <a:off x="6302674" y="5163734"/>
              <a:ext cx="616126" cy="346323"/>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60" name="Group 159">
              <a:extLst>
                <a:ext uri="{FF2B5EF4-FFF2-40B4-BE49-F238E27FC236}">
                  <a16:creationId xmlns:a16="http://schemas.microsoft.com/office/drawing/2014/main" id="{44209A9F-BBCA-BC83-E7D6-EBF88A3DE940}"/>
                </a:ext>
              </a:extLst>
            </p:cNvPr>
            <p:cNvGrpSpPr/>
            <p:nvPr/>
          </p:nvGrpSpPr>
          <p:grpSpPr>
            <a:xfrm>
              <a:off x="6981999" y="5197834"/>
              <a:ext cx="928390" cy="315107"/>
              <a:chOff x="6911788" y="185063"/>
              <a:chExt cx="928390" cy="404149"/>
            </a:xfrm>
          </p:grpSpPr>
          <p:cxnSp>
            <p:nvCxnSpPr>
              <p:cNvPr id="149" name="Straight Connector 148">
                <a:extLst>
                  <a:ext uri="{FF2B5EF4-FFF2-40B4-BE49-F238E27FC236}">
                    <a16:creationId xmlns:a16="http://schemas.microsoft.com/office/drawing/2014/main" id="{74190470-8AE3-F2D0-9061-17040ADB6127}"/>
                  </a:ext>
                </a:extLst>
              </p:cNvPr>
              <p:cNvCxnSpPr>
                <a:cxnSpLocks/>
              </p:cNvCxnSpPr>
              <p:nvPr/>
            </p:nvCxnSpPr>
            <p:spPr>
              <a:xfrm>
                <a:off x="6911788" y="186433"/>
                <a:ext cx="0" cy="388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00A5A1F3-7395-A592-88E3-570FECFEAB2A}"/>
                  </a:ext>
                </a:extLst>
              </p:cNvPr>
              <p:cNvCxnSpPr>
                <a:cxnSpLocks/>
                <a:endCxn id="153" idx="0"/>
              </p:cNvCxnSpPr>
              <p:nvPr/>
            </p:nvCxnSpPr>
            <p:spPr>
              <a:xfrm>
                <a:off x="7840178" y="188259"/>
                <a:ext cx="0" cy="400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Freeform: Shape 151">
                <a:extLst>
                  <a:ext uri="{FF2B5EF4-FFF2-40B4-BE49-F238E27FC236}">
                    <a16:creationId xmlns:a16="http://schemas.microsoft.com/office/drawing/2014/main" id="{D5B5CB45-AA20-B3FB-FCFD-C1EEC1F2275D}"/>
                  </a:ext>
                </a:extLst>
              </p:cNvPr>
              <p:cNvSpPr/>
              <p:nvPr/>
            </p:nvSpPr>
            <p:spPr>
              <a:xfrm>
                <a:off x="6911788" y="185063"/>
                <a:ext cx="928389" cy="203665"/>
              </a:xfrm>
              <a:custGeom>
                <a:avLst/>
                <a:gdLst>
                  <a:gd name="connsiteX0" fmla="*/ 0 w 941294"/>
                  <a:gd name="connsiteY0" fmla="*/ 0 h 179294"/>
                  <a:gd name="connsiteX1" fmla="*/ 452718 w 941294"/>
                  <a:gd name="connsiteY1" fmla="*/ 179294 h 179294"/>
                  <a:gd name="connsiteX2" fmla="*/ 941294 w 941294"/>
                  <a:gd name="connsiteY2" fmla="*/ 0 h 179294"/>
                </a:gdLst>
                <a:ahLst/>
                <a:cxnLst>
                  <a:cxn ang="0">
                    <a:pos x="connsiteX0" y="connsiteY0"/>
                  </a:cxn>
                  <a:cxn ang="0">
                    <a:pos x="connsiteX1" y="connsiteY1"/>
                  </a:cxn>
                  <a:cxn ang="0">
                    <a:pos x="connsiteX2" y="connsiteY2"/>
                  </a:cxn>
                </a:cxnLst>
                <a:rect l="l" t="t" r="r" b="b"/>
                <a:pathLst>
                  <a:path w="941294" h="179294">
                    <a:moveTo>
                      <a:pt x="0" y="0"/>
                    </a:moveTo>
                    <a:cubicBezTo>
                      <a:pt x="147918" y="89647"/>
                      <a:pt x="295836" y="179294"/>
                      <a:pt x="452718" y="179294"/>
                    </a:cubicBezTo>
                    <a:cubicBezTo>
                      <a:pt x="609600" y="179294"/>
                      <a:pt x="829982" y="64247"/>
                      <a:pt x="941294" y="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3" name="Freeform: Shape 152">
                <a:extLst>
                  <a:ext uri="{FF2B5EF4-FFF2-40B4-BE49-F238E27FC236}">
                    <a16:creationId xmlns:a16="http://schemas.microsoft.com/office/drawing/2014/main" id="{DBB3DE48-904B-77A9-F74C-68817380AA7F}"/>
                  </a:ext>
                </a:extLst>
              </p:cNvPr>
              <p:cNvSpPr/>
              <p:nvPr/>
            </p:nvSpPr>
            <p:spPr>
              <a:xfrm rot="10800000">
                <a:off x="6911788" y="388728"/>
                <a:ext cx="928390" cy="200484"/>
              </a:xfrm>
              <a:custGeom>
                <a:avLst/>
                <a:gdLst>
                  <a:gd name="connsiteX0" fmla="*/ 0 w 941294"/>
                  <a:gd name="connsiteY0" fmla="*/ 0 h 179294"/>
                  <a:gd name="connsiteX1" fmla="*/ 452718 w 941294"/>
                  <a:gd name="connsiteY1" fmla="*/ 179294 h 179294"/>
                  <a:gd name="connsiteX2" fmla="*/ 941294 w 941294"/>
                  <a:gd name="connsiteY2" fmla="*/ 0 h 179294"/>
                </a:gdLst>
                <a:ahLst/>
                <a:cxnLst>
                  <a:cxn ang="0">
                    <a:pos x="connsiteX0" y="connsiteY0"/>
                  </a:cxn>
                  <a:cxn ang="0">
                    <a:pos x="connsiteX1" y="connsiteY1"/>
                  </a:cxn>
                  <a:cxn ang="0">
                    <a:pos x="connsiteX2" y="connsiteY2"/>
                  </a:cxn>
                </a:cxnLst>
                <a:rect l="l" t="t" r="r" b="b"/>
                <a:pathLst>
                  <a:path w="941294" h="179294">
                    <a:moveTo>
                      <a:pt x="0" y="0"/>
                    </a:moveTo>
                    <a:cubicBezTo>
                      <a:pt x="147918" y="89647"/>
                      <a:pt x="295836" y="179294"/>
                      <a:pt x="452718" y="179294"/>
                    </a:cubicBezTo>
                    <a:cubicBezTo>
                      <a:pt x="609600" y="179294"/>
                      <a:pt x="829982" y="64247"/>
                      <a:pt x="941294" y="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67" name="Group 166">
              <a:extLst>
                <a:ext uri="{FF2B5EF4-FFF2-40B4-BE49-F238E27FC236}">
                  <a16:creationId xmlns:a16="http://schemas.microsoft.com/office/drawing/2014/main" id="{7514F8EF-6EB6-7F7A-BAC3-BDC8A43DC87D}"/>
                </a:ext>
              </a:extLst>
            </p:cNvPr>
            <p:cNvGrpSpPr/>
            <p:nvPr/>
          </p:nvGrpSpPr>
          <p:grpSpPr>
            <a:xfrm>
              <a:off x="7996463" y="5186939"/>
              <a:ext cx="928390" cy="315107"/>
              <a:chOff x="7433684" y="641506"/>
              <a:chExt cx="928390" cy="404149"/>
            </a:xfrm>
          </p:grpSpPr>
          <p:cxnSp>
            <p:nvCxnSpPr>
              <p:cNvPr id="162" name="Straight Connector 161">
                <a:extLst>
                  <a:ext uri="{FF2B5EF4-FFF2-40B4-BE49-F238E27FC236}">
                    <a16:creationId xmlns:a16="http://schemas.microsoft.com/office/drawing/2014/main" id="{B4DC2072-BD87-B766-75A4-D7AEE8B170AD}"/>
                  </a:ext>
                </a:extLst>
              </p:cNvPr>
              <p:cNvCxnSpPr>
                <a:cxnSpLocks/>
              </p:cNvCxnSpPr>
              <p:nvPr/>
            </p:nvCxnSpPr>
            <p:spPr>
              <a:xfrm>
                <a:off x="7433684" y="642876"/>
                <a:ext cx="0" cy="3888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2">
                <a:extLst>
                  <a:ext uri="{FF2B5EF4-FFF2-40B4-BE49-F238E27FC236}">
                    <a16:creationId xmlns:a16="http://schemas.microsoft.com/office/drawing/2014/main" id="{82AC7CE4-A04A-C3A7-468C-D7E3ABE42CE6}"/>
                  </a:ext>
                </a:extLst>
              </p:cNvPr>
              <p:cNvCxnSpPr>
                <a:cxnSpLocks/>
                <a:endCxn id="165" idx="0"/>
              </p:cNvCxnSpPr>
              <p:nvPr/>
            </p:nvCxnSpPr>
            <p:spPr>
              <a:xfrm>
                <a:off x="8362074" y="644702"/>
                <a:ext cx="0" cy="40095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4" name="Freeform: Shape 163">
                <a:extLst>
                  <a:ext uri="{FF2B5EF4-FFF2-40B4-BE49-F238E27FC236}">
                    <a16:creationId xmlns:a16="http://schemas.microsoft.com/office/drawing/2014/main" id="{29BD636B-B096-343B-6AFA-3023CF76BE53}"/>
                  </a:ext>
                </a:extLst>
              </p:cNvPr>
              <p:cNvSpPr/>
              <p:nvPr/>
            </p:nvSpPr>
            <p:spPr>
              <a:xfrm>
                <a:off x="7433684" y="641506"/>
                <a:ext cx="928389" cy="300934"/>
              </a:xfrm>
              <a:custGeom>
                <a:avLst/>
                <a:gdLst>
                  <a:gd name="connsiteX0" fmla="*/ 0 w 941294"/>
                  <a:gd name="connsiteY0" fmla="*/ 0 h 179294"/>
                  <a:gd name="connsiteX1" fmla="*/ 452718 w 941294"/>
                  <a:gd name="connsiteY1" fmla="*/ 179294 h 179294"/>
                  <a:gd name="connsiteX2" fmla="*/ 941294 w 941294"/>
                  <a:gd name="connsiteY2" fmla="*/ 0 h 179294"/>
                </a:gdLst>
                <a:ahLst/>
                <a:cxnLst>
                  <a:cxn ang="0">
                    <a:pos x="connsiteX0" y="connsiteY0"/>
                  </a:cxn>
                  <a:cxn ang="0">
                    <a:pos x="connsiteX1" y="connsiteY1"/>
                  </a:cxn>
                  <a:cxn ang="0">
                    <a:pos x="connsiteX2" y="connsiteY2"/>
                  </a:cxn>
                </a:cxnLst>
                <a:rect l="l" t="t" r="r" b="b"/>
                <a:pathLst>
                  <a:path w="941294" h="179294">
                    <a:moveTo>
                      <a:pt x="0" y="0"/>
                    </a:moveTo>
                    <a:cubicBezTo>
                      <a:pt x="147918" y="89647"/>
                      <a:pt x="295836" y="179294"/>
                      <a:pt x="452718" y="179294"/>
                    </a:cubicBezTo>
                    <a:cubicBezTo>
                      <a:pt x="609600" y="179294"/>
                      <a:pt x="829982" y="64247"/>
                      <a:pt x="941294" y="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5" name="Freeform: Shape 164">
                <a:extLst>
                  <a:ext uri="{FF2B5EF4-FFF2-40B4-BE49-F238E27FC236}">
                    <a16:creationId xmlns:a16="http://schemas.microsoft.com/office/drawing/2014/main" id="{69BA2CB6-EE3E-E5F8-CC3D-4F294FD0B2DB}"/>
                  </a:ext>
                </a:extLst>
              </p:cNvPr>
              <p:cNvSpPr/>
              <p:nvPr/>
            </p:nvSpPr>
            <p:spPr>
              <a:xfrm rot="10800000">
                <a:off x="7433684" y="713853"/>
                <a:ext cx="928390" cy="331802"/>
              </a:xfrm>
              <a:custGeom>
                <a:avLst/>
                <a:gdLst>
                  <a:gd name="connsiteX0" fmla="*/ 0 w 941294"/>
                  <a:gd name="connsiteY0" fmla="*/ 0 h 179294"/>
                  <a:gd name="connsiteX1" fmla="*/ 452718 w 941294"/>
                  <a:gd name="connsiteY1" fmla="*/ 179294 h 179294"/>
                  <a:gd name="connsiteX2" fmla="*/ 941294 w 941294"/>
                  <a:gd name="connsiteY2" fmla="*/ 0 h 179294"/>
                </a:gdLst>
                <a:ahLst/>
                <a:cxnLst>
                  <a:cxn ang="0">
                    <a:pos x="connsiteX0" y="connsiteY0"/>
                  </a:cxn>
                  <a:cxn ang="0">
                    <a:pos x="connsiteX1" y="connsiteY1"/>
                  </a:cxn>
                  <a:cxn ang="0">
                    <a:pos x="connsiteX2" y="connsiteY2"/>
                  </a:cxn>
                </a:cxnLst>
                <a:rect l="l" t="t" r="r" b="b"/>
                <a:pathLst>
                  <a:path w="941294" h="179294">
                    <a:moveTo>
                      <a:pt x="0" y="0"/>
                    </a:moveTo>
                    <a:cubicBezTo>
                      <a:pt x="147918" y="89647"/>
                      <a:pt x="295836" y="179294"/>
                      <a:pt x="452718" y="179294"/>
                    </a:cubicBezTo>
                    <a:cubicBezTo>
                      <a:pt x="609600" y="179294"/>
                      <a:pt x="829982" y="64247"/>
                      <a:pt x="941294" y="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68" name="TextBox 167">
              <a:extLst>
                <a:ext uri="{FF2B5EF4-FFF2-40B4-BE49-F238E27FC236}">
                  <a16:creationId xmlns:a16="http://schemas.microsoft.com/office/drawing/2014/main" id="{AC4B052C-883A-020A-8D65-BEAE134B3889}"/>
                </a:ext>
              </a:extLst>
            </p:cNvPr>
            <p:cNvSpPr txBox="1"/>
            <p:nvPr/>
          </p:nvSpPr>
          <p:spPr>
            <a:xfrm>
              <a:off x="7256480" y="5583282"/>
              <a:ext cx="447872" cy="24622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Bad</a:t>
              </a:r>
            </a:p>
          </p:txBody>
        </p:sp>
        <p:sp>
          <p:nvSpPr>
            <p:cNvPr id="169" name="TextBox 168">
              <a:extLst>
                <a:ext uri="{FF2B5EF4-FFF2-40B4-BE49-F238E27FC236}">
                  <a16:creationId xmlns:a16="http://schemas.microsoft.com/office/drawing/2014/main" id="{65F8F29E-11A8-35DE-FEE1-103AAF9F6E13}"/>
                </a:ext>
              </a:extLst>
            </p:cNvPr>
            <p:cNvSpPr txBox="1"/>
            <p:nvPr/>
          </p:nvSpPr>
          <p:spPr>
            <a:xfrm>
              <a:off x="6261642" y="5583282"/>
              <a:ext cx="79022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Expected</a:t>
              </a:r>
            </a:p>
          </p:txBody>
        </p:sp>
        <p:sp>
          <p:nvSpPr>
            <p:cNvPr id="170" name="TextBox 169">
              <a:extLst>
                <a:ext uri="{FF2B5EF4-FFF2-40B4-BE49-F238E27FC236}">
                  <a16:creationId xmlns:a16="http://schemas.microsoft.com/office/drawing/2014/main" id="{AF048E04-A43C-DA5A-E5E1-4BCF82F826F2}"/>
                </a:ext>
              </a:extLst>
            </p:cNvPr>
            <p:cNvSpPr txBox="1"/>
            <p:nvPr/>
          </p:nvSpPr>
          <p:spPr>
            <a:xfrm>
              <a:off x="8065542" y="5578788"/>
              <a:ext cx="790229" cy="24622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Calibri" panose="020F0502020204030204"/>
                  <a:ea typeface="+mn-ea"/>
                  <a:cs typeface="+mn-cs"/>
                </a:rPr>
                <a:t>Fail</a:t>
              </a:r>
            </a:p>
          </p:txBody>
        </p:sp>
      </p:grpSp>
    </p:spTree>
    <p:extLst>
      <p:ext uri="{BB962C8B-B14F-4D97-AF65-F5344CB8AC3E}">
        <p14:creationId xmlns:p14="http://schemas.microsoft.com/office/powerpoint/2010/main" val="19952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8D449F-9AB2-62E2-4907-26B66610E27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B506C0F-5668-2E37-FD4D-31474FD4ABEC}"/>
              </a:ext>
            </a:extLst>
          </p:cNvPr>
          <p:cNvSpPr>
            <a:spLocks noGrp="1"/>
          </p:cNvSpPr>
          <p:nvPr>
            <p:ph type="title"/>
          </p:nvPr>
        </p:nvSpPr>
        <p:spPr/>
        <p:txBody>
          <a:bodyPr/>
          <a:lstStyle/>
          <a:p>
            <a:r>
              <a:rPr lang="en-US" dirty="0"/>
              <a:t>Meshing – Refinement</a:t>
            </a:r>
          </a:p>
        </p:txBody>
      </p:sp>
      <p:sp>
        <p:nvSpPr>
          <p:cNvPr id="5" name="Text Placeholder 3">
            <a:extLst>
              <a:ext uri="{FF2B5EF4-FFF2-40B4-BE49-F238E27FC236}">
                <a16:creationId xmlns:a16="http://schemas.microsoft.com/office/drawing/2014/main" id="{145A5B17-6011-3624-275A-642689BC1A34}"/>
              </a:ext>
            </a:extLst>
          </p:cNvPr>
          <p:cNvSpPr>
            <a:spLocks noGrp="1"/>
          </p:cNvSpPr>
          <p:nvPr>
            <p:ph type="body" sz="quarter" idx="13"/>
          </p:nvPr>
        </p:nvSpPr>
        <p:spPr>
          <a:xfrm>
            <a:off x="609600" y="1035479"/>
            <a:ext cx="10987150" cy="394845"/>
          </a:xfrm>
        </p:spPr>
        <p:txBody>
          <a:bodyPr>
            <a:normAutofit/>
          </a:bodyPr>
          <a:lstStyle/>
          <a:p>
            <a:pPr marL="0" indent="0" algn="just">
              <a:buNone/>
            </a:pPr>
            <a:r>
              <a:rPr lang="en-GB" sz="1600" dirty="0"/>
              <a:t>In pursuit of increasing the </a:t>
            </a:r>
            <a:r>
              <a:rPr lang="en-GB" sz="1600" b="1" dirty="0"/>
              <a:t>solution accuracy </a:t>
            </a:r>
            <a:r>
              <a:rPr lang="en-GB" sz="1600" dirty="0"/>
              <a:t>and ensuring </a:t>
            </a:r>
            <a:r>
              <a:rPr lang="en-GB" sz="1600" b="1" dirty="0"/>
              <a:t>numerical convergence</a:t>
            </a:r>
            <a:r>
              <a:rPr lang="en-GB" sz="1600" dirty="0"/>
              <a:t>, two discretization approaches can be adopted:</a:t>
            </a:r>
          </a:p>
        </p:txBody>
      </p:sp>
      <p:grpSp>
        <p:nvGrpSpPr>
          <p:cNvPr id="8" name="Group 7">
            <a:extLst>
              <a:ext uri="{FF2B5EF4-FFF2-40B4-BE49-F238E27FC236}">
                <a16:creationId xmlns:a16="http://schemas.microsoft.com/office/drawing/2014/main" id="{2A62E8EC-CA43-DFF4-5092-F017084303C6}"/>
              </a:ext>
            </a:extLst>
          </p:cNvPr>
          <p:cNvGrpSpPr/>
          <p:nvPr/>
        </p:nvGrpSpPr>
        <p:grpSpPr>
          <a:xfrm>
            <a:off x="4980068" y="1649530"/>
            <a:ext cx="2371547" cy="1643016"/>
            <a:chOff x="4980068" y="1649530"/>
            <a:chExt cx="2371547" cy="1643016"/>
          </a:xfrm>
        </p:grpSpPr>
        <p:grpSp>
          <p:nvGrpSpPr>
            <p:cNvPr id="16" name="Group 15">
              <a:extLst>
                <a:ext uri="{FF2B5EF4-FFF2-40B4-BE49-F238E27FC236}">
                  <a16:creationId xmlns:a16="http://schemas.microsoft.com/office/drawing/2014/main" id="{36AFAF63-9DE5-1909-5DAA-2D484B20AC1F}"/>
                </a:ext>
              </a:extLst>
            </p:cNvPr>
            <p:cNvGrpSpPr/>
            <p:nvPr/>
          </p:nvGrpSpPr>
          <p:grpSpPr>
            <a:xfrm>
              <a:off x="5154255" y="1960118"/>
              <a:ext cx="1903586" cy="1015042"/>
              <a:chOff x="4431286" y="2163639"/>
              <a:chExt cx="1903586" cy="1015042"/>
            </a:xfrm>
          </p:grpSpPr>
          <p:cxnSp>
            <p:nvCxnSpPr>
              <p:cNvPr id="23" name="Straight Connector 22">
                <a:extLst>
                  <a:ext uri="{FF2B5EF4-FFF2-40B4-BE49-F238E27FC236}">
                    <a16:creationId xmlns:a16="http://schemas.microsoft.com/office/drawing/2014/main" id="{75BD2EF6-C526-7731-3B44-28CFB5F9CCC0}"/>
                  </a:ext>
                </a:extLst>
              </p:cNvPr>
              <p:cNvCxnSpPr>
                <a:cxnSpLocks/>
              </p:cNvCxnSpPr>
              <p:nvPr/>
            </p:nvCxnSpPr>
            <p:spPr>
              <a:xfrm rot="5400000" flipV="1">
                <a:off x="5830872" y="17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FA6E416-19FB-97DC-CE19-19B04A3F8D81}"/>
                  </a:ext>
                </a:extLst>
              </p:cNvPr>
              <p:cNvCxnSpPr>
                <a:cxnSpLocks/>
              </p:cNvCxnSpPr>
              <p:nvPr/>
            </p:nvCxnSpPr>
            <p:spPr>
              <a:xfrm rot="5400000" flipV="1">
                <a:off x="5830872" y="26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846DBB3-A76B-58BC-4BB6-BC202A27A561}"/>
                  </a:ext>
                </a:extLst>
              </p:cNvPr>
              <p:cNvCxnSpPr>
                <a:cxnSpLocks/>
              </p:cNvCxnSpPr>
              <p:nvPr/>
            </p:nvCxnSpPr>
            <p:spPr>
              <a:xfrm flipV="1">
                <a:off x="6280872" y="221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398E7282-7FF2-E598-2FD5-F742AEED42CA}"/>
                  </a:ext>
                </a:extLst>
              </p:cNvPr>
              <p:cNvSpPr>
                <a:spLocks noChangeAspect="1"/>
              </p:cNvSpPr>
              <p:nvPr/>
            </p:nvSpPr>
            <p:spPr>
              <a:xfrm>
                <a:off x="6226872" y="216363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5AA0584C-3312-59DA-82FF-2D4B00F75F57}"/>
                  </a:ext>
                </a:extLst>
              </p:cNvPr>
              <p:cNvSpPr>
                <a:spLocks noChangeAspect="1"/>
              </p:cNvSpPr>
              <p:nvPr/>
            </p:nvSpPr>
            <p:spPr>
              <a:xfrm>
                <a:off x="6226872"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 name="Straight Connector 5">
                <a:extLst>
                  <a:ext uri="{FF2B5EF4-FFF2-40B4-BE49-F238E27FC236}">
                    <a16:creationId xmlns:a16="http://schemas.microsoft.com/office/drawing/2014/main" id="{21A4C872-01A6-CEF6-C1D1-298590A36A51}"/>
                  </a:ext>
                </a:extLst>
              </p:cNvPr>
              <p:cNvCxnSpPr>
                <a:cxnSpLocks/>
              </p:cNvCxnSpPr>
              <p:nvPr/>
            </p:nvCxnSpPr>
            <p:spPr>
              <a:xfrm flipV="1">
                <a:off x="44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B613A70-561E-0FD6-B76D-81B9695CAE26}"/>
                  </a:ext>
                </a:extLst>
              </p:cNvPr>
              <p:cNvCxnSpPr>
                <a:cxnSpLocks/>
              </p:cNvCxnSpPr>
              <p:nvPr/>
            </p:nvCxnSpPr>
            <p:spPr>
              <a:xfrm rot="5400000" flipV="1">
                <a:off x="4938873" y="17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FFAB073-7D7D-80D7-7412-DFD572B88B25}"/>
                  </a:ext>
                </a:extLst>
              </p:cNvPr>
              <p:cNvCxnSpPr>
                <a:cxnSpLocks/>
              </p:cNvCxnSpPr>
              <p:nvPr/>
            </p:nvCxnSpPr>
            <p:spPr>
              <a:xfrm rot="5400000" flipV="1">
                <a:off x="4938873" y="26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1F86564-C5F7-B0EF-49B5-1B386739511F}"/>
                  </a:ext>
                </a:extLst>
              </p:cNvPr>
              <p:cNvCxnSpPr>
                <a:cxnSpLocks/>
              </p:cNvCxnSpPr>
              <p:nvPr/>
            </p:nvCxnSpPr>
            <p:spPr>
              <a:xfrm flipV="1">
                <a:off x="53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948E6DBE-4945-122F-4C33-39C069D6EF85}"/>
                  </a:ext>
                </a:extLst>
              </p:cNvPr>
              <p:cNvSpPr>
                <a:spLocks noChangeAspect="1"/>
              </p:cNvSpPr>
              <p:nvPr/>
            </p:nvSpPr>
            <p:spPr>
              <a:xfrm>
                <a:off x="4431286" y="217052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56C63BC8-321F-E782-1D84-5550306C181F}"/>
                  </a:ext>
                </a:extLst>
              </p:cNvPr>
              <p:cNvSpPr>
                <a:spLocks noChangeAspect="1"/>
              </p:cNvSpPr>
              <p:nvPr/>
            </p:nvSpPr>
            <p:spPr>
              <a:xfrm>
                <a:off x="5334873" y="217036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F8CB701B-CDFB-CD77-1882-7AB8FD493304}"/>
                  </a:ext>
                </a:extLst>
              </p:cNvPr>
              <p:cNvSpPr>
                <a:spLocks noChangeAspect="1"/>
              </p:cNvSpPr>
              <p:nvPr/>
            </p:nvSpPr>
            <p:spPr>
              <a:xfrm>
                <a:off x="5334873" y="30706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3CEF73CA-1363-4B69-1F7A-2FD59EEC3DD9}"/>
                  </a:ext>
                </a:extLst>
              </p:cNvPr>
              <p:cNvSpPr>
                <a:spLocks noChangeAspect="1"/>
              </p:cNvSpPr>
              <p:nvPr/>
            </p:nvSpPr>
            <p:spPr>
              <a:xfrm>
                <a:off x="4431286"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29" name="TextBox 28">
              <a:extLst>
                <a:ext uri="{FF2B5EF4-FFF2-40B4-BE49-F238E27FC236}">
                  <a16:creationId xmlns:a16="http://schemas.microsoft.com/office/drawing/2014/main" id="{C8CCE63A-14D2-2FF4-9B29-2FC230751A2B}"/>
                </a:ext>
              </a:extLst>
            </p:cNvPr>
            <p:cNvSpPr txBox="1"/>
            <p:nvPr/>
          </p:nvSpPr>
          <p:spPr>
            <a:xfrm>
              <a:off x="5378057" y="1649530"/>
              <a:ext cx="152157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Original Mesh</a:t>
              </a:r>
            </a:p>
          </p:txBody>
        </p:sp>
        <p:sp>
          <p:nvSpPr>
            <p:cNvPr id="81" name="TextBox 80">
              <a:extLst>
                <a:ext uri="{FF2B5EF4-FFF2-40B4-BE49-F238E27FC236}">
                  <a16:creationId xmlns:a16="http://schemas.microsoft.com/office/drawing/2014/main" id="{96981B13-CBF0-283C-E140-3BA555E02A8D}"/>
                </a:ext>
              </a:extLst>
            </p:cNvPr>
            <p:cNvSpPr txBox="1"/>
            <p:nvPr/>
          </p:nvSpPr>
          <p:spPr>
            <a:xfrm>
              <a:off x="4980068" y="3015547"/>
              <a:ext cx="237154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2 x 4-noded quadrilateral elements</a:t>
              </a:r>
            </a:p>
          </p:txBody>
        </p:sp>
      </p:grpSp>
      <p:grpSp>
        <p:nvGrpSpPr>
          <p:cNvPr id="10" name="Group 9">
            <a:extLst>
              <a:ext uri="{FF2B5EF4-FFF2-40B4-BE49-F238E27FC236}">
                <a16:creationId xmlns:a16="http://schemas.microsoft.com/office/drawing/2014/main" id="{D593085A-9A25-CEEC-6D5A-4BC84A98EC64}"/>
              </a:ext>
            </a:extLst>
          </p:cNvPr>
          <p:cNvGrpSpPr/>
          <p:nvPr/>
        </p:nvGrpSpPr>
        <p:grpSpPr>
          <a:xfrm>
            <a:off x="1337933" y="1834195"/>
            <a:ext cx="4040124" cy="3892104"/>
            <a:chOff x="1337933" y="1834195"/>
            <a:chExt cx="4040124" cy="3892104"/>
          </a:xfrm>
        </p:grpSpPr>
        <p:grpSp>
          <p:nvGrpSpPr>
            <p:cNvPr id="30" name="Group 29">
              <a:extLst>
                <a:ext uri="{FF2B5EF4-FFF2-40B4-BE49-F238E27FC236}">
                  <a16:creationId xmlns:a16="http://schemas.microsoft.com/office/drawing/2014/main" id="{D960C36F-8432-7B51-F323-E666BD493F23}"/>
                </a:ext>
              </a:extLst>
            </p:cNvPr>
            <p:cNvGrpSpPr/>
            <p:nvPr/>
          </p:nvGrpSpPr>
          <p:grpSpPr>
            <a:xfrm>
              <a:off x="1579785" y="4365142"/>
              <a:ext cx="1903586" cy="1016091"/>
              <a:chOff x="1569737" y="4651090"/>
              <a:chExt cx="1903586" cy="1016091"/>
            </a:xfrm>
          </p:grpSpPr>
          <p:grpSp>
            <p:nvGrpSpPr>
              <p:cNvPr id="32" name="Group 31">
                <a:extLst>
                  <a:ext uri="{FF2B5EF4-FFF2-40B4-BE49-F238E27FC236}">
                    <a16:creationId xmlns:a16="http://schemas.microsoft.com/office/drawing/2014/main" id="{23CB5876-38C3-127D-1BD8-6B717FC769D1}"/>
                  </a:ext>
                </a:extLst>
              </p:cNvPr>
              <p:cNvGrpSpPr/>
              <p:nvPr/>
            </p:nvGrpSpPr>
            <p:grpSpPr>
              <a:xfrm>
                <a:off x="1569737" y="4652139"/>
                <a:ext cx="1903586" cy="1015042"/>
                <a:chOff x="4431286" y="2163639"/>
                <a:chExt cx="1903586" cy="1015042"/>
              </a:xfrm>
            </p:grpSpPr>
            <p:cxnSp>
              <p:nvCxnSpPr>
                <p:cNvPr id="33" name="Straight Connector 32">
                  <a:extLst>
                    <a:ext uri="{FF2B5EF4-FFF2-40B4-BE49-F238E27FC236}">
                      <a16:creationId xmlns:a16="http://schemas.microsoft.com/office/drawing/2014/main" id="{C5F36688-A1A9-0CC1-2DFB-9220677DA84A}"/>
                    </a:ext>
                  </a:extLst>
                </p:cNvPr>
                <p:cNvCxnSpPr>
                  <a:cxnSpLocks/>
                </p:cNvCxnSpPr>
                <p:nvPr/>
              </p:nvCxnSpPr>
              <p:spPr>
                <a:xfrm rot="5400000" flipV="1">
                  <a:off x="5830872" y="17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D1037A7-8BDA-16B8-6F57-5CFDFD905750}"/>
                    </a:ext>
                  </a:extLst>
                </p:cNvPr>
                <p:cNvCxnSpPr>
                  <a:cxnSpLocks/>
                </p:cNvCxnSpPr>
                <p:nvPr/>
              </p:nvCxnSpPr>
              <p:spPr>
                <a:xfrm rot="5400000" flipV="1">
                  <a:off x="5830872" y="26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00EA135-6927-599C-9F31-F092A478AC51}"/>
                    </a:ext>
                  </a:extLst>
                </p:cNvPr>
                <p:cNvCxnSpPr>
                  <a:cxnSpLocks/>
                </p:cNvCxnSpPr>
                <p:nvPr/>
              </p:nvCxnSpPr>
              <p:spPr>
                <a:xfrm flipV="1">
                  <a:off x="6280872" y="221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D153308C-3280-B885-AC8B-45D7B5845FF3}"/>
                    </a:ext>
                  </a:extLst>
                </p:cNvPr>
                <p:cNvSpPr>
                  <a:spLocks noChangeAspect="1"/>
                </p:cNvSpPr>
                <p:nvPr/>
              </p:nvSpPr>
              <p:spPr>
                <a:xfrm>
                  <a:off x="6226872" y="216363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D7EA5F15-243D-44F0-5EEC-6165D1601A27}"/>
                    </a:ext>
                  </a:extLst>
                </p:cNvPr>
                <p:cNvSpPr>
                  <a:spLocks noChangeAspect="1"/>
                </p:cNvSpPr>
                <p:nvPr/>
              </p:nvSpPr>
              <p:spPr>
                <a:xfrm>
                  <a:off x="6226872"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8" name="Straight Connector 37">
                  <a:extLst>
                    <a:ext uri="{FF2B5EF4-FFF2-40B4-BE49-F238E27FC236}">
                      <a16:creationId xmlns:a16="http://schemas.microsoft.com/office/drawing/2014/main" id="{893768FA-89D4-45B5-BB25-1547F5549757}"/>
                    </a:ext>
                  </a:extLst>
                </p:cNvPr>
                <p:cNvCxnSpPr>
                  <a:cxnSpLocks/>
                </p:cNvCxnSpPr>
                <p:nvPr/>
              </p:nvCxnSpPr>
              <p:spPr>
                <a:xfrm flipV="1">
                  <a:off x="44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25B22F5-8541-D8E1-222C-DBFE3368151A}"/>
                    </a:ext>
                  </a:extLst>
                </p:cNvPr>
                <p:cNvCxnSpPr>
                  <a:cxnSpLocks/>
                </p:cNvCxnSpPr>
                <p:nvPr/>
              </p:nvCxnSpPr>
              <p:spPr>
                <a:xfrm rot="5400000" flipV="1">
                  <a:off x="4938873" y="17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D42C9D3-B73D-EB7B-F8B0-FC547A62D4EE}"/>
                    </a:ext>
                  </a:extLst>
                </p:cNvPr>
                <p:cNvCxnSpPr>
                  <a:cxnSpLocks/>
                </p:cNvCxnSpPr>
                <p:nvPr/>
              </p:nvCxnSpPr>
              <p:spPr>
                <a:xfrm rot="5400000" flipV="1">
                  <a:off x="4938873" y="26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4388D4A-372F-C39D-1BF5-DF02C25F61F8}"/>
                    </a:ext>
                  </a:extLst>
                </p:cNvPr>
                <p:cNvCxnSpPr>
                  <a:cxnSpLocks/>
                </p:cNvCxnSpPr>
                <p:nvPr/>
              </p:nvCxnSpPr>
              <p:spPr>
                <a:xfrm flipV="1">
                  <a:off x="53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39817A79-79F7-61EC-8BC6-8811F6CB91C7}"/>
                    </a:ext>
                  </a:extLst>
                </p:cNvPr>
                <p:cNvSpPr>
                  <a:spLocks noChangeAspect="1"/>
                </p:cNvSpPr>
                <p:nvPr/>
              </p:nvSpPr>
              <p:spPr>
                <a:xfrm>
                  <a:off x="4431286" y="217052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3" name="Oval 42">
                  <a:extLst>
                    <a:ext uri="{FF2B5EF4-FFF2-40B4-BE49-F238E27FC236}">
                      <a16:creationId xmlns:a16="http://schemas.microsoft.com/office/drawing/2014/main" id="{5C1DF30E-B53C-DAC1-B578-B4A08DE032CB}"/>
                    </a:ext>
                  </a:extLst>
                </p:cNvPr>
                <p:cNvSpPr>
                  <a:spLocks noChangeAspect="1"/>
                </p:cNvSpPr>
                <p:nvPr/>
              </p:nvSpPr>
              <p:spPr>
                <a:xfrm>
                  <a:off x="5334873" y="217036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4" name="Oval 43">
                  <a:extLst>
                    <a:ext uri="{FF2B5EF4-FFF2-40B4-BE49-F238E27FC236}">
                      <a16:creationId xmlns:a16="http://schemas.microsoft.com/office/drawing/2014/main" id="{63848097-8E1A-990D-0302-47692B3B725C}"/>
                    </a:ext>
                  </a:extLst>
                </p:cNvPr>
                <p:cNvSpPr>
                  <a:spLocks noChangeAspect="1"/>
                </p:cNvSpPr>
                <p:nvPr/>
              </p:nvSpPr>
              <p:spPr>
                <a:xfrm>
                  <a:off x="5334873" y="30706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5" name="Oval 44">
                  <a:extLst>
                    <a:ext uri="{FF2B5EF4-FFF2-40B4-BE49-F238E27FC236}">
                      <a16:creationId xmlns:a16="http://schemas.microsoft.com/office/drawing/2014/main" id="{CF80287B-0271-233F-D19D-8A3FCE7C4B6B}"/>
                    </a:ext>
                  </a:extLst>
                </p:cNvPr>
                <p:cNvSpPr>
                  <a:spLocks noChangeAspect="1"/>
                </p:cNvSpPr>
                <p:nvPr/>
              </p:nvSpPr>
              <p:spPr>
                <a:xfrm>
                  <a:off x="4431286"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46" name="Straight Connector 45">
                <a:extLst>
                  <a:ext uri="{FF2B5EF4-FFF2-40B4-BE49-F238E27FC236}">
                    <a16:creationId xmlns:a16="http://schemas.microsoft.com/office/drawing/2014/main" id="{9650A722-4459-B13D-D2DC-6C45F4490F93}"/>
                  </a:ext>
                </a:extLst>
              </p:cNvPr>
              <p:cNvCxnSpPr>
                <a:cxnSpLocks/>
              </p:cNvCxnSpPr>
              <p:nvPr/>
            </p:nvCxnSpPr>
            <p:spPr>
              <a:xfrm flipV="1">
                <a:off x="2077324" y="4701575"/>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A5950F4D-30E8-6478-81D9-C5DA1EAF2489}"/>
                  </a:ext>
                </a:extLst>
              </p:cNvPr>
              <p:cNvCxnSpPr>
                <a:cxnSpLocks/>
              </p:cNvCxnSpPr>
              <p:nvPr/>
            </p:nvCxnSpPr>
            <p:spPr>
              <a:xfrm flipV="1">
                <a:off x="2982320" y="4703877"/>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E666287D-405C-4FAF-607B-05DDA26ECBF8}"/>
                  </a:ext>
                </a:extLst>
              </p:cNvPr>
              <p:cNvCxnSpPr>
                <a:cxnSpLocks/>
              </p:cNvCxnSpPr>
              <p:nvPr/>
            </p:nvCxnSpPr>
            <p:spPr>
              <a:xfrm rot="16200000" flipV="1">
                <a:off x="2072329" y="471993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DBEBF1B-2639-CF8F-AAB1-7D459DA719A2}"/>
                  </a:ext>
                </a:extLst>
              </p:cNvPr>
              <p:cNvCxnSpPr>
                <a:cxnSpLocks/>
              </p:cNvCxnSpPr>
              <p:nvPr/>
            </p:nvCxnSpPr>
            <p:spPr>
              <a:xfrm rot="16200000" flipV="1">
                <a:off x="2969323" y="471993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F9F72AB2-EBB1-7358-BA75-FE0E307FC787}"/>
                  </a:ext>
                </a:extLst>
              </p:cNvPr>
              <p:cNvSpPr>
                <a:spLocks noChangeAspect="1"/>
              </p:cNvSpPr>
              <p:nvPr/>
            </p:nvSpPr>
            <p:spPr>
              <a:xfrm>
                <a:off x="2024733" y="46561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1" name="Oval 50">
                <a:extLst>
                  <a:ext uri="{FF2B5EF4-FFF2-40B4-BE49-F238E27FC236}">
                    <a16:creationId xmlns:a16="http://schemas.microsoft.com/office/drawing/2014/main" id="{135F08F7-488F-618F-AFD8-CF71518247C3}"/>
                  </a:ext>
                </a:extLst>
              </p:cNvPr>
              <p:cNvSpPr>
                <a:spLocks noChangeAspect="1"/>
              </p:cNvSpPr>
              <p:nvPr/>
            </p:nvSpPr>
            <p:spPr>
              <a:xfrm>
                <a:off x="2933303" y="465109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2" name="Oval 51">
                <a:extLst>
                  <a:ext uri="{FF2B5EF4-FFF2-40B4-BE49-F238E27FC236}">
                    <a16:creationId xmlns:a16="http://schemas.microsoft.com/office/drawing/2014/main" id="{A53B5414-D63A-8C11-0018-A468B2E36A69}"/>
                  </a:ext>
                </a:extLst>
              </p:cNvPr>
              <p:cNvSpPr>
                <a:spLocks noChangeAspect="1"/>
              </p:cNvSpPr>
              <p:nvPr/>
            </p:nvSpPr>
            <p:spPr>
              <a:xfrm>
                <a:off x="1569737" y="5105512"/>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3" name="Oval 52">
                <a:extLst>
                  <a:ext uri="{FF2B5EF4-FFF2-40B4-BE49-F238E27FC236}">
                    <a16:creationId xmlns:a16="http://schemas.microsoft.com/office/drawing/2014/main" id="{2DC46ADE-D732-8806-6404-2C4187C843F9}"/>
                  </a:ext>
                </a:extLst>
              </p:cNvPr>
              <p:cNvSpPr>
                <a:spLocks noChangeAspect="1"/>
              </p:cNvSpPr>
              <p:nvPr/>
            </p:nvSpPr>
            <p:spPr>
              <a:xfrm>
                <a:off x="2018328" y="5112248"/>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4" name="Oval 53">
                <a:extLst>
                  <a:ext uri="{FF2B5EF4-FFF2-40B4-BE49-F238E27FC236}">
                    <a16:creationId xmlns:a16="http://schemas.microsoft.com/office/drawing/2014/main" id="{747E9717-B592-AA88-649F-A20DCB911C8F}"/>
                  </a:ext>
                </a:extLst>
              </p:cNvPr>
              <p:cNvSpPr>
                <a:spLocks noChangeAspect="1"/>
              </p:cNvSpPr>
              <p:nvPr/>
            </p:nvSpPr>
            <p:spPr>
              <a:xfrm>
                <a:off x="2023324" y="555905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5" name="Oval 54">
                <a:extLst>
                  <a:ext uri="{FF2B5EF4-FFF2-40B4-BE49-F238E27FC236}">
                    <a16:creationId xmlns:a16="http://schemas.microsoft.com/office/drawing/2014/main" id="{2EEF109F-ACB2-430A-D99A-A586A294F7AF}"/>
                  </a:ext>
                </a:extLst>
              </p:cNvPr>
              <p:cNvSpPr>
                <a:spLocks noChangeAspect="1"/>
              </p:cNvSpPr>
              <p:nvPr/>
            </p:nvSpPr>
            <p:spPr>
              <a:xfrm>
                <a:off x="2471916" y="5112248"/>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6" name="Oval 55">
                <a:extLst>
                  <a:ext uri="{FF2B5EF4-FFF2-40B4-BE49-F238E27FC236}">
                    <a16:creationId xmlns:a16="http://schemas.microsoft.com/office/drawing/2014/main" id="{077DECB9-1A7D-48F8-FC38-1B5A203BB762}"/>
                  </a:ext>
                </a:extLst>
              </p:cNvPr>
              <p:cNvSpPr>
                <a:spLocks noChangeAspect="1"/>
              </p:cNvSpPr>
              <p:nvPr/>
            </p:nvSpPr>
            <p:spPr>
              <a:xfrm>
                <a:off x="2928321" y="511757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7" name="Oval 56">
                <a:extLst>
                  <a:ext uri="{FF2B5EF4-FFF2-40B4-BE49-F238E27FC236}">
                    <a16:creationId xmlns:a16="http://schemas.microsoft.com/office/drawing/2014/main" id="{9B8FE6B1-D7BD-6CB5-B9D1-599B167C8158}"/>
                  </a:ext>
                </a:extLst>
              </p:cNvPr>
              <p:cNvSpPr>
                <a:spLocks noChangeAspect="1"/>
              </p:cNvSpPr>
              <p:nvPr/>
            </p:nvSpPr>
            <p:spPr>
              <a:xfrm>
                <a:off x="2933303" y="555742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Oval 57">
                <a:extLst>
                  <a:ext uri="{FF2B5EF4-FFF2-40B4-BE49-F238E27FC236}">
                    <a16:creationId xmlns:a16="http://schemas.microsoft.com/office/drawing/2014/main" id="{FF1A50C1-ED99-2A29-F499-B5E2F70D19CA}"/>
                  </a:ext>
                </a:extLst>
              </p:cNvPr>
              <p:cNvSpPr>
                <a:spLocks noChangeAspect="1"/>
              </p:cNvSpPr>
              <p:nvPr/>
            </p:nvSpPr>
            <p:spPr>
              <a:xfrm>
                <a:off x="3365322" y="512041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83" name="TextBox 82">
              <a:extLst>
                <a:ext uri="{FF2B5EF4-FFF2-40B4-BE49-F238E27FC236}">
                  <a16:creationId xmlns:a16="http://schemas.microsoft.com/office/drawing/2014/main" id="{9E20E25F-4FA7-19ED-A032-C1D1776CD063}"/>
                </a:ext>
              </a:extLst>
            </p:cNvPr>
            <p:cNvSpPr txBox="1"/>
            <p:nvPr/>
          </p:nvSpPr>
          <p:spPr>
            <a:xfrm>
              <a:off x="1404190" y="5449300"/>
              <a:ext cx="237154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8 x 4-noded quadrilateral elements</a:t>
              </a:r>
            </a:p>
          </p:txBody>
        </p:sp>
        <p:grpSp>
          <p:nvGrpSpPr>
            <p:cNvPr id="9" name="Group 8">
              <a:extLst>
                <a:ext uri="{FF2B5EF4-FFF2-40B4-BE49-F238E27FC236}">
                  <a16:creationId xmlns:a16="http://schemas.microsoft.com/office/drawing/2014/main" id="{A1F2ABF7-0724-FBAE-A920-76ADE98DA643}"/>
                </a:ext>
              </a:extLst>
            </p:cNvPr>
            <p:cNvGrpSpPr/>
            <p:nvPr/>
          </p:nvGrpSpPr>
          <p:grpSpPr>
            <a:xfrm>
              <a:off x="1337933" y="1834195"/>
              <a:ext cx="4040124" cy="2069860"/>
              <a:chOff x="1337933" y="1834195"/>
              <a:chExt cx="4040124" cy="2069860"/>
            </a:xfrm>
          </p:grpSpPr>
          <p:sp>
            <p:nvSpPr>
              <p:cNvPr id="31" name="Rectangle: Rounded Corners 30">
                <a:extLst>
                  <a:ext uri="{FF2B5EF4-FFF2-40B4-BE49-F238E27FC236}">
                    <a16:creationId xmlns:a16="http://schemas.microsoft.com/office/drawing/2014/main" id="{882EEA4C-6F0E-BACB-52BF-1A3B2A6AD7FC}"/>
                  </a:ext>
                </a:extLst>
              </p:cNvPr>
              <p:cNvSpPr/>
              <p:nvPr/>
            </p:nvSpPr>
            <p:spPr>
              <a:xfrm>
                <a:off x="1469399" y="3164787"/>
                <a:ext cx="2124359" cy="377059"/>
              </a:xfrm>
              <a:prstGeom prst="roundRect">
                <a:avLst/>
              </a:prstGeom>
              <a:ln>
                <a:solidFill>
                  <a:srgbClr val="FFB7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h-refinement</a:t>
                </a:r>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87" name="Connector: Elbow 86">
                <a:extLst>
                  <a:ext uri="{FF2B5EF4-FFF2-40B4-BE49-F238E27FC236}">
                    <a16:creationId xmlns:a16="http://schemas.microsoft.com/office/drawing/2014/main" id="{27C3F2F2-EF67-D17D-A16A-80336F6C41EB}"/>
                  </a:ext>
                </a:extLst>
              </p:cNvPr>
              <p:cNvCxnSpPr>
                <a:cxnSpLocks/>
                <a:stCxn id="29" idx="1"/>
                <a:endCxn id="31" idx="0"/>
              </p:cNvCxnSpPr>
              <p:nvPr/>
            </p:nvCxnSpPr>
            <p:spPr>
              <a:xfrm rot="10800000" flipV="1">
                <a:off x="2531579" y="1834195"/>
                <a:ext cx="2846478" cy="1330591"/>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78477CDB-8D09-D507-2470-AE0C4F75F5F5}"/>
                  </a:ext>
                </a:extLst>
              </p:cNvPr>
              <p:cNvSpPr txBox="1"/>
              <p:nvPr/>
            </p:nvSpPr>
            <p:spPr>
              <a:xfrm>
                <a:off x="1337933" y="3596278"/>
                <a:ext cx="24168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Increased number of elements</a:t>
                </a:r>
              </a:p>
            </p:txBody>
          </p:sp>
        </p:grpSp>
      </p:grpSp>
      <p:grpSp>
        <p:nvGrpSpPr>
          <p:cNvPr id="11" name="Group 10">
            <a:extLst>
              <a:ext uri="{FF2B5EF4-FFF2-40B4-BE49-F238E27FC236}">
                <a16:creationId xmlns:a16="http://schemas.microsoft.com/office/drawing/2014/main" id="{B84CCC3D-B0A5-A327-CBEB-F0A0AD15BD1F}"/>
              </a:ext>
            </a:extLst>
          </p:cNvPr>
          <p:cNvGrpSpPr/>
          <p:nvPr/>
        </p:nvGrpSpPr>
        <p:grpSpPr>
          <a:xfrm>
            <a:off x="6899627" y="1834196"/>
            <a:ext cx="4337065" cy="3893983"/>
            <a:chOff x="6899627" y="1834196"/>
            <a:chExt cx="4337065" cy="3893983"/>
          </a:xfrm>
        </p:grpSpPr>
        <p:sp>
          <p:nvSpPr>
            <p:cNvPr id="28" name="Rectangle: Rounded Corners 27">
              <a:extLst>
                <a:ext uri="{FF2B5EF4-FFF2-40B4-BE49-F238E27FC236}">
                  <a16:creationId xmlns:a16="http://schemas.microsoft.com/office/drawing/2014/main" id="{2CD837D2-A1A6-EF68-A8AB-5FB274972FB2}"/>
                </a:ext>
              </a:extLst>
            </p:cNvPr>
            <p:cNvSpPr/>
            <p:nvPr/>
          </p:nvSpPr>
          <p:spPr>
            <a:xfrm>
              <a:off x="8618338" y="3164787"/>
              <a:ext cx="2124359" cy="3770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p-refinement</a:t>
              </a:r>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59" name="Group 58">
              <a:extLst>
                <a:ext uri="{FF2B5EF4-FFF2-40B4-BE49-F238E27FC236}">
                  <a16:creationId xmlns:a16="http://schemas.microsoft.com/office/drawing/2014/main" id="{34CC6EAE-0E1E-DD02-734B-FD42DC3E1FC6}"/>
                </a:ext>
              </a:extLst>
            </p:cNvPr>
            <p:cNvGrpSpPr/>
            <p:nvPr/>
          </p:nvGrpSpPr>
          <p:grpSpPr>
            <a:xfrm>
              <a:off x="8722931" y="4285972"/>
              <a:ext cx="1903586" cy="1015042"/>
              <a:chOff x="8712883" y="4571920"/>
              <a:chExt cx="1903586" cy="1015042"/>
            </a:xfrm>
          </p:grpSpPr>
          <p:grpSp>
            <p:nvGrpSpPr>
              <p:cNvPr id="60" name="Group 59">
                <a:extLst>
                  <a:ext uri="{FF2B5EF4-FFF2-40B4-BE49-F238E27FC236}">
                    <a16:creationId xmlns:a16="http://schemas.microsoft.com/office/drawing/2014/main" id="{00241FB3-2DC4-C4CF-B947-56EE6AD4250C}"/>
                  </a:ext>
                </a:extLst>
              </p:cNvPr>
              <p:cNvGrpSpPr/>
              <p:nvPr/>
            </p:nvGrpSpPr>
            <p:grpSpPr>
              <a:xfrm>
                <a:off x="8712883" y="4571920"/>
                <a:ext cx="1903586" cy="1015042"/>
                <a:chOff x="4431286" y="2163639"/>
                <a:chExt cx="1903586" cy="1015042"/>
              </a:xfrm>
            </p:grpSpPr>
            <p:cxnSp>
              <p:nvCxnSpPr>
                <p:cNvPr id="61" name="Straight Connector 60">
                  <a:extLst>
                    <a:ext uri="{FF2B5EF4-FFF2-40B4-BE49-F238E27FC236}">
                      <a16:creationId xmlns:a16="http://schemas.microsoft.com/office/drawing/2014/main" id="{DC3D8E05-05B9-071F-12B1-CA28D122DBE1}"/>
                    </a:ext>
                  </a:extLst>
                </p:cNvPr>
                <p:cNvCxnSpPr>
                  <a:cxnSpLocks/>
                </p:cNvCxnSpPr>
                <p:nvPr/>
              </p:nvCxnSpPr>
              <p:spPr>
                <a:xfrm rot="5400000" flipV="1">
                  <a:off x="5830872" y="17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DD45713-9265-BDBC-F4E6-3F42D894C703}"/>
                    </a:ext>
                  </a:extLst>
                </p:cNvPr>
                <p:cNvCxnSpPr>
                  <a:cxnSpLocks/>
                </p:cNvCxnSpPr>
                <p:nvPr/>
              </p:nvCxnSpPr>
              <p:spPr>
                <a:xfrm rot="5400000" flipV="1">
                  <a:off x="5830872" y="266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919FF150-6F5F-A6CC-5B90-FB0E08DB2872}"/>
                    </a:ext>
                  </a:extLst>
                </p:cNvPr>
                <p:cNvCxnSpPr>
                  <a:cxnSpLocks/>
                </p:cNvCxnSpPr>
                <p:nvPr/>
              </p:nvCxnSpPr>
              <p:spPr>
                <a:xfrm flipV="1">
                  <a:off x="6280872" y="2217796"/>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B8D52F72-6149-04C6-5531-2636F93F2675}"/>
                    </a:ext>
                  </a:extLst>
                </p:cNvPr>
                <p:cNvSpPr>
                  <a:spLocks noChangeAspect="1"/>
                </p:cNvSpPr>
                <p:nvPr/>
              </p:nvSpPr>
              <p:spPr>
                <a:xfrm>
                  <a:off x="6226872" y="216363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Oval 64">
                  <a:extLst>
                    <a:ext uri="{FF2B5EF4-FFF2-40B4-BE49-F238E27FC236}">
                      <a16:creationId xmlns:a16="http://schemas.microsoft.com/office/drawing/2014/main" id="{CAC4696A-13BF-EB95-4F5B-B50BBB36CE5F}"/>
                    </a:ext>
                  </a:extLst>
                </p:cNvPr>
                <p:cNvSpPr>
                  <a:spLocks noChangeAspect="1"/>
                </p:cNvSpPr>
                <p:nvPr/>
              </p:nvSpPr>
              <p:spPr>
                <a:xfrm>
                  <a:off x="6226872"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6" name="Straight Connector 65">
                  <a:extLst>
                    <a:ext uri="{FF2B5EF4-FFF2-40B4-BE49-F238E27FC236}">
                      <a16:creationId xmlns:a16="http://schemas.microsoft.com/office/drawing/2014/main" id="{FB22E252-4D6D-BA3D-0158-77EF03FA3D6D}"/>
                    </a:ext>
                  </a:extLst>
                </p:cNvPr>
                <p:cNvCxnSpPr>
                  <a:cxnSpLocks/>
                </p:cNvCxnSpPr>
                <p:nvPr/>
              </p:nvCxnSpPr>
              <p:spPr>
                <a:xfrm flipV="1">
                  <a:off x="44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82C2BC3C-4A5F-035C-38B6-820CBF27490A}"/>
                    </a:ext>
                  </a:extLst>
                </p:cNvPr>
                <p:cNvCxnSpPr>
                  <a:cxnSpLocks/>
                </p:cNvCxnSpPr>
                <p:nvPr/>
              </p:nvCxnSpPr>
              <p:spPr>
                <a:xfrm rot="5400000" flipV="1">
                  <a:off x="4938873" y="17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E28F1F0-1C31-85A5-6D4E-2F31993AECD1}"/>
                    </a:ext>
                  </a:extLst>
                </p:cNvPr>
                <p:cNvCxnSpPr>
                  <a:cxnSpLocks/>
                </p:cNvCxnSpPr>
                <p:nvPr/>
              </p:nvCxnSpPr>
              <p:spPr>
                <a:xfrm rot="5400000" flipV="1">
                  <a:off x="4938873" y="267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969CCFF5-6733-9708-D0B2-F004B5CE6CF7}"/>
                    </a:ext>
                  </a:extLst>
                </p:cNvPr>
                <p:cNvCxnSpPr>
                  <a:cxnSpLocks/>
                </p:cNvCxnSpPr>
                <p:nvPr/>
              </p:nvCxnSpPr>
              <p:spPr>
                <a:xfrm flipV="1">
                  <a:off x="5388873" y="2224524"/>
                  <a:ext cx="0" cy="90000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70" name="Oval 69">
                  <a:extLst>
                    <a:ext uri="{FF2B5EF4-FFF2-40B4-BE49-F238E27FC236}">
                      <a16:creationId xmlns:a16="http://schemas.microsoft.com/office/drawing/2014/main" id="{BDBED4F2-8B83-7833-0380-D56A27C97B54}"/>
                    </a:ext>
                  </a:extLst>
                </p:cNvPr>
                <p:cNvSpPr>
                  <a:spLocks noChangeAspect="1"/>
                </p:cNvSpPr>
                <p:nvPr/>
              </p:nvSpPr>
              <p:spPr>
                <a:xfrm>
                  <a:off x="4431286" y="217052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1" name="Oval 70">
                  <a:extLst>
                    <a:ext uri="{FF2B5EF4-FFF2-40B4-BE49-F238E27FC236}">
                      <a16:creationId xmlns:a16="http://schemas.microsoft.com/office/drawing/2014/main" id="{1FC3D7F9-C979-BA96-C90D-298C06C4971E}"/>
                    </a:ext>
                  </a:extLst>
                </p:cNvPr>
                <p:cNvSpPr>
                  <a:spLocks noChangeAspect="1"/>
                </p:cNvSpPr>
                <p:nvPr/>
              </p:nvSpPr>
              <p:spPr>
                <a:xfrm>
                  <a:off x="5334873" y="217036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2" name="Oval 71">
                  <a:extLst>
                    <a:ext uri="{FF2B5EF4-FFF2-40B4-BE49-F238E27FC236}">
                      <a16:creationId xmlns:a16="http://schemas.microsoft.com/office/drawing/2014/main" id="{86F4FE97-3E2E-C7A6-B227-7CA10103F596}"/>
                    </a:ext>
                  </a:extLst>
                </p:cNvPr>
                <p:cNvSpPr>
                  <a:spLocks noChangeAspect="1"/>
                </p:cNvSpPr>
                <p:nvPr/>
              </p:nvSpPr>
              <p:spPr>
                <a:xfrm>
                  <a:off x="5334873" y="30706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3" name="Oval 72">
                  <a:extLst>
                    <a:ext uri="{FF2B5EF4-FFF2-40B4-BE49-F238E27FC236}">
                      <a16:creationId xmlns:a16="http://schemas.microsoft.com/office/drawing/2014/main" id="{EB8D649E-9A1E-6EDE-0D55-61901A208649}"/>
                    </a:ext>
                  </a:extLst>
                </p:cNvPr>
                <p:cNvSpPr>
                  <a:spLocks noChangeAspect="1"/>
                </p:cNvSpPr>
                <p:nvPr/>
              </p:nvSpPr>
              <p:spPr>
                <a:xfrm>
                  <a:off x="4431286" y="306395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74" name="Oval 73">
                <a:extLst>
                  <a:ext uri="{FF2B5EF4-FFF2-40B4-BE49-F238E27FC236}">
                    <a16:creationId xmlns:a16="http://schemas.microsoft.com/office/drawing/2014/main" id="{40EA0675-9929-5FA4-CEAF-D800F2E4EEF4}"/>
                  </a:ext>
                </a:extLst>
              </p:cNvPr>
              <p:cNvSpPr>
                <a:spLocks noChangeAspect="1"/>
              </p:cNvSpPr>
              <p:nvPr/>
            </p:nvSpPr>
            <p:spPr>
              <a:xfrm>
                <a:off x="8712883" y="5028803"/>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5" name="Oval 74">
                <a:extLst>
                  <a:ext uri="{FF2B5EF4-FFF2-40B4-BE49-F238E27FC236}">
                    <a16:creationId xmlns:a16="http://schemas.microsoft.com/office/drawing/2014/main" id="{D3770CC6-5744-26BD-2499-7EFCCF0AADCC}"/>
                  </a:ext>
                </a:extLst>
              </p:cNvPr>
              <p:cNvSpPr>
                <a:spLocks noChangeAspect="1"/>
              </p:cNvSpPr>
              <p:nvPr/>
            </p:nvSpPr>
            <p:spPr>
              <a:xfrm>
                <a:off x="9170471" y="458283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6" name="Oval 75">
                <a:extLst>
                  <a:ext uri="{FF2B5EF4-FFF2-40B4-BE49-F238E27FC236}">
                    <a16:creationId xmlns:a16="http://schemas.microsoft.com/office/drawing/2014/main" id="{7A258630-A576-040E-1FF4-B95B177BCA7D}"/>
                  </a:ext>
                </a:extLst>
              </p:cNvPr>
              <p:cNvSpPr>
                <a:spLocks noChangeAspect="1"/>
              </p:cNvSpPr>
              <p:nvPr/>
            </p:nvSpPr>
            <p:spPr>
              <a:xfrm>
                <a:off x="9616470" y="5031154"/>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7" name="Oval 76">
                <a:extLst>
                  <a:ext uri="{FF2B5EF4-FFF2-40B4-BE49-F238E27FC236}">
                    <a16:creationId xmlns:a16="http://schemas.microsoft.com/office/drawing/2014/main" id="{F388208E-18D9-433C-6B3E-B69E1504EA85}"/>
                  </a:ext>
                </a:extLst>
              </p:cNvPr>
              <p:cNvSpPr>
                <a:spLocks noChangeAspect="1"/>
              </p:cNvSpPr>
              <p:nvPr/>
            </p:nvSpPr>
            <p:spPr>
              <a:xfrm>
                <a:off x="9170471" y="5478962"/>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8" name="Oval 77">
                <a:extLst>
                  <a:ext uri="{FF2B5EF4-FFF2-40B4-BE49-F238E27FC236}">
                    <a16:creationId xmlns:a16="http://schemas.microsoft.com/office/drawing/2014/main" id="{EBE08906-11E0-D479-02F4-420357C3E464}"/>
                  </a:ext>
                </a:extLst>
              </p:cNvPr>
              <p:cNvSpPr>
                <a:spLocks noChangeAspect="1"/>
              </p:cNvSpPr>
              <p:nvPr/>
            </p:nvSpPr>
            <p:spPr>
              <a:xfrm>
                <a:off x="10062469" y="4578648"/>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9" name="Oval 78">
                <a:extLst>
                  <a:ext uri="{FF2B5EF4-FFF2-40B4-BE49-F238E27FC236}">
                    <a16:creationId xmlns:a16="http://schemas.microsoft.com/office/drawing/2014/main" id="{402D5F0F-DA71-9532-B8E9-9FF2E34839A0}"/>
                  </a:ext>
                </a:extLst>
              </p:cNvPr>
              <p:cNvSpPr>
                <a:spLocks noChangeAspect="1"/>
              </p:cNvSpPr>
              <p:nvPr/>
            </p:nvSpPr>
            <p:spPr>
              <a:xfrm>
                <a:off x="10508469" y="5035516"/>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0" name="Oval 79">
                <a:extLst>
                  <a:ext uri="{FF2B5EF4-FFF2-40B4-BE49-F238E27FC236}">
                    <a16:creationId xmlns:a16="http://schemas.microsoft.com/office/drawing/2014/main" id="{DC6FCD6B-B1E5-FC30-9013-F48ABDA9B95E}"/>
                  </a:ext>
                </a:extLst>
              </p:cNvPr>
              <p:cNvSpPr>
                <a:spLocks noChangeAspect="1"/>
              </p:cNvSpPr>
              <p:nvPr/>
            </p:nvSpPr>
            <p:spPr>
              <a:xfrm>
                <a:off x="10060676" y="5473340"/>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84" name="TextBox 83">
              <a:extLst>
                <a:ext uri="{FF2B5EF4-FFF2-40B4-BE49-F238E27FC236}">
                  <a16:creationId xmlns:a16="http://schemas.microsoft.com/office/drawing/2014/main" id="{8F7FE22F-988B-9FF1-B1B7-51ACA269B13E}"/>
                </a:ext>
              </a:extLst>
            </p:cNvPr>
            <p:cNvSpPr txBox="1"/>
            <p:nvPr/>
          </p:nvSpPr>
          <p:spPr>
            <a:xfrm>
              <a:off x="8436361" y="5451180"/>
              <a:ext cx="2371547"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2 x 8-noded quadrilateral elements</a:t>
              </a:r>
            </a:p>
          </p:txBody>
        </p:sp>
        <p:cxnSp>
          <p:nvCxnSpPr>
            <p:cNvPr id="85" name="Connector: Elbow 84">
              <a:extLst>
                <a:ext uri="{FF2B5EF4-FFF2-40B4-BE49-F238E27FC236}">
                  <a16:creationId xmlns:a16="http://schemas.microsoft.com/office/drawing/2014/main" id="{C0BFFCDB-17B7-01EF-3A90-3AAC220D728F}"/>
                </a:ext>
              </a:extLst>
            </p:cNvPr>
            <p:cNvCxnSpPr>
              <a:stCxn id="29" idx="3"/>
              <a:endCxn id="28" idx="0"/>
            </p:cNvCxnSpPr>
            <p:nvPr/>
          </p:nvCxnSpPr>
          <p:spPr>
            <a:xfrm>
              <a:off x="6899627" y="1834196"/>
              <a:ext cx="2780891" cy="1330591"/>
            </a:xfrm>
            <a:prstGeom prst="bentConnector2">
              <a:avLst/>
            </a:prstGeom>
            <a:ln w="15875">
              <a:tailEnd type="triangle"/>
            </a:ln>
          </p:spPr>
          <p:style>
            <a:lnRef idx="1">
              <a:schemeClr val="accent1"/>
            </a:lnRef>
            <a:fillRef idx="0">
              <a:schemeClr val="accent1"/>
            </a:fillRef>
            <a:effectRef idx="0">
              <a:schemeClr val="accent1"/>
            </a:effectRef>
            <a:fontRef idx="minor">
              <a:schemeClr val="tx1"/>
            </a:fontRef>
          </p:style>
        </p:cxnSp>
        <p:sp>
          <p:nvSpPr>
            <p:cNvPr id="125" name="TextBox 124">
              <a:extLst>
                <a:ext uri="{FF2B5EF4-FFF2-40B4-BE49-F238E27FC236}">
                  <a16:creationId xmlns:a16="http://schemas.microsoft.com/office/drawing/2014/main" id="{E89307C5-CC56-FD11-A31E-23B35977D7D8}"/>
                </a:ext>
              </a:extLst>
            </p:cNvPr>
            <p:cNvSpPr txBox="1"/>
            <p:nvPr/>
          </p:nvSpPr>
          <p:spPr>
            <a:xfrm>
              <a:off x="8232343" y="3591292"/>
              <a:ext cx="300434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Increased order of the shape functions</a:t>
              </a:r>
            </a:p>
          </p:txBody>
        </p:sp>
      </p:grpSp>
      <p:grpSp>
        <p:nvGrpSpPr>
          <p:cNvPr id="12" name="Group 11">
            <a:extLst>
              <a:ext uri="{FF2B5EF4-FFF2-40B4-BE49-F238E27FC236}">
                <a16:creationId xmlns:a16="http://schemas.microsoft.com/office/drawing/2014/main" id="{868ADEC4-341A-5373-BA22-08AE0344E2E5}"/>
              </a:ext>
            </a:extLst>
          </p:cNvPr>
          <p:cNvGrpSpPr/>
          <p:nvPr/>
        </p:nvGrpSpPr>
        <p:grpSpPr>
          <a:xfrm>
            <a:off x="4160261" y="3882921"/>
            <a:ext cx="4070265" cy="2071382"/>
            <a:chOff x="4160261" y="3882921"/>
            <a:chExt cx="4070265" cy="2071382"/>
          </a:xfrm>
        </p:grpSpPr>
        <p:sp>
          <p:nvSpPr>
            <p:cNvPr id="121" name="Arrow: Right 120">
              <a:extLst>
                <a:ext uri="{FF2B5EF4-FFF2-40B4-BE49-F238E27FC236}">
                  <a16:creationId xmlns:a16="http://schemas.microsoft.com/office/drawing/2014/main" id="{F70E0BC4-D777-C9D0-AC74-DC371CB80B05}"/>
                </a:ext>
              </a:extLst>
            </p:cNvPr>
            <p:cNvSpPr/>
            <p:nvPr/>
          </p:nvSpPr>
          <p:spPr>
            <a:xfrm>
              <a:off x="4160261" y="4720118"/>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028" name="Group 1027">
              <a:extLst>
                <a:ext uri="{FF2B5EF4-FFF2-40B4-BE49-F238E27FC236}">
                  <a16:creationId xmlns:a16="http://schemas.microsoft.com/office/drawing/2014/main" id="{912263F8-E34C-3073-1F70-40B23F419EEE}"/>
                </a:ext>
              </a:extLst>
            </p:cNvPr>
            <p:cNvGrpSpPr/>
            <p:nvPr/>
          </p:nvGrpSpPr>
          <p:grpSpPr>
            <a:xfrm>
              <a:off x="4986753" y="3882921"/>
              <a:ext cx="2358176" cy="2071382"/>
              <a:chOff x="4976705" y="4168869"/>
              <a:chExt cx="2358176" cy="2071382"/>
            </a:xfrm>
          </p:grpSpPr>
          <p:grpSp>
            <p:nvGrpSpPr>
              <p:cNvPr id="120" name="Group 119">
                <a:extLst>
                  <a:ext uri="{FF2B5EF4-FFF2-40B4-BE49-F238E27FC236}">
                    <a16:creationId xmlns:a16="http://schemas.microsoft.com/office/drawing/2014/main" id="{1CC914EB-9927-1A9F-DD9E-FF1381E5DA6A}"/>
                  </a:ext>
                </a:extLst>
              </p:cNvPr>
              <p:cNvGrpSpPr/>
              <p:nvPr/>
            </p:nvGrpSpPr>
            <p:grpSpPr>
              <a:xfrm>
                <a:off x="4976705" y="4168869"/>
                <a:ext cx="2358176" cy="2071382"/>
                <a:chOff x="4675315" y="4147127"/>
                <a:chExt cx="2358176" cy="2071382"/>
              </a:xfrm>
            </p:grpSpPr>
            <p:sp>
              <p:nvSpPr>
                <p:cNvPr id="105" name="TextBox 104">
                  <a:extLst>
                    <a:ext uri="{FF2B5EF4-FFF2-40B4-BE49-F238E27FC236}">
                      <a16:creationId xmlns:a16="http://schemas.microsoft.com/office/drawing/2014/main" id="{E3D552CE-1039-F820-F02F-9AE89BCC86C8}"/>
                    </a:ext>
                  </a:extLst>
                </p:cNvPr>
                <p:cNvSpPr txBox="1"/>
                <p:nvPr/>
              </p:nvSpPr>
              <p:spPr>
                <a:xfrm>
                  <a:off x="5117898" y="5941510"/>
                  <a:ext cx="169809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Number of elements (/)</a:t>
                  </a:r>
                </a:p>
              </p:txBody>
            </p:sp>
            <p:grpSp>
              <p:nvGrpSpPr>
                <p:cNvPr id="116" name="Group 115">
                  <a:extLst>
                    <a:ext uri="{FF2B5EF4-FFF2-40B4-BE49-F238E27FC236}">
                      <a16:creationId xmlns:a16="http://schemas.microsoft.com/office/drawing/2014/main" id="{85892B38-B98D-9D9F-37C6-DF63EB0A42D3}"/>
                    </a:ext>
                  </a:extLst>
                </p:cNvPr>
                <p:cNvGrpSpPr/>
                <p:nvPr/>
              </p:nvGrpSpPr>
              <p:grpSpPr>
                <a:xfrm>
                  <a:off x="4675315" y="4147127"/>
                  <a:ext cx="2358176" cy="1790632"/>
                  <a:chOff x="4675315" y="4147127"/>
                  <a:chExt cx="2358176" cy="1790632"/>
                </a:xfrm>
              </p:grpSpPr>
              <p:sp>
                <p:nvSpPr>
                  <p:cNvPr id="93" name="Freeform: Shape 92">
                    <a:extLst>
                      <a:ext uri="{FF2B5EF4-FFF2-40B4-BE49-F238E27FC236}">
                        <a16:creationId xmlns:a16="http://schemas.microsoft.com/office/drawing/2014/main" id="{A5947365-E1DA-E0FA-C8CB-E982D5FD3736}"/>
                      </a:ext>
                    </a:extLst>
                  </p:cNvPr>
                  <p:cNvSpPr/>
                  <p:nvPr/>
                </p:nvSpPr>
                <p:spPr>
                  <a:xfrm>
                    <a:off x="5058068" y="4463697"/>
                    <a:ext cx="1921163" cy="1330036"/>
                  </a:xfrm>
                  <a:custGeom>
                    <a:avLst/>
                    <a:gdLst>
                      <a:gd name="connsiteX0" fmla="*/ 0 w 1921163"/>
                      <a:gd name="connsiteY0" fmla="*/ 1330036 h 1330036"/>
                      <a:gd name="connsiteX1" fmla="*/ 323272 w 1921163"/>
                      <a:gd name="connsiteY1" fmla="*/ 600363 h 1330036"/>
                      <a:gd name="connsiteX2" fmla="*/ 803563 w 1921163"/>
                      <a:gd name="connsiteY2" fmla="*/ 221673 h 1330036"/>
                      <a:gd name="connsiteX3" fmla="*/ 1394690 w 1921163"/>
                      <a:gd name="connsiteY3" fmla="*/ 36945 h 1330036"/>
                      <a:gd name="connsiteX4" fmla="*/ 1921163 w 1921163"/>
                      <a:gd name="connsiteY4" fmla="*/ 0 h 133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1163" h="1330036">
                        <a:moveTo>
                          <a:pt x="0" y="1330036"/>
                        </a:moveTo>
                        <a:cubicBezTo>
                          <a:pt x="94672" y="1057563"/>
                          <a:pt x="189345" y="785090"/>
                          <a:pt x="323272" y="600363"/>
                        </a:cubicBezTo>
                        <a:cubicBezTo>
                          <a:pt x="457199" y="415636"/>
                          <a:pt x="624993" y="315576"/>
                          <a:pt x="803563" y="221673"/>
                        </a:cubicBezTo>
                        <a:cubicBezTo>
                          <a:pt x="982133" y="127770"/>
                          <a:pt x="1208423" y="73890"/>
                          <a:pt x="1394690" y="36945"/>
                        </a:cubicBezTo>
                        <a:cubicBezTo>
                          <a:pt x="1580957" y="-1"/>
                          <a:pt x="1751060" y="-1"/>
                          <a:pt x="1921163" y="0"/>
                        </a:cubicBezTo>
                      </a:path>
                    </a:pathLst>
                  </a:custGeom>
                  <a:noFill/>
                  <a:ln w="15875">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6" name="Straight Connector 95">
                    <a:extLst>
                      <a:ext uri="{FF2B5EF4-FFF2-40B4-BE49-F238E27FC236}">
                        <a16:creationId xmlns:a16="http://schemas.microsoft.com/office/drawing/2014/main" id="{2F7434D8-4445-DA9C-3BB3-C74CF99DE233}"/>
                      </a:ext>
                    </a:extLst>
                  </p:cNvPr>
                  <p:cNvCxnSpPr>
                    <a:cxnSpLocks/>
                  </p:cNvCxnSpPr>
                  <p:nvPr/>
                </p:nvCxnSpPr>
                <p:spPr>
                  <a:xfrm>
                    <a:off x="4975346" y="4426753"/>
                    <a:ext cx="2009211" cy="0"/>
                  </a:xfrm>
                  <a:prstGeom prst="line">
                    <a:avLst/>
                  </a:prstGeom>
                  <a:ln w="1587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1ACA0052-6700-6DA9-5739-8AC9AF6FE35F}"/>
                      </a:ext>
                    </a:extLst>
                  </p:cNvPr>
                  <p:cNvCxnSpPr/>
                  <p:nvPr/>
                </p:nvCxnSpPr>
                <p:spPr>
                  <a:xfrm flipV="1">
                    <a:off x="4970020" y="4147127"/>
                    <a:ext cx="0" cy="174567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852909C6-D309-0E5D-3D35-129E231D6545}"/>
                      </a:ext>
                    </a:extLst>
                  </p:cNvPr>
                  <p:cNvCxnSpPr>
                    <a:cxnSpLocks/>
                  </p:cNvCxnSpPr>
                  <p:nvPr/>
                </p:nvCxnSpPr>
                <p:spPr>
                  <a:xfrm>
                    <a:off x="4970020" y="5892800"/>
                    <a:ext cx="2063471"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Oval 97">
                    <a:extLst>
                      <a:ext uri="{FF2B5EF4-FFF2-40B4-BE49-F238E27FC236}">
                        <a16:creationId xmlns:a16="http://schemas.microsoft.com/office/drawing/2014/main" id="{DB5839D5-9EAE-6B5A-CFCA-880822D23E37}"/>
                      </a:ext>
                    </a:extLst>
                  </p:cNvPr>
                  <p:cNvSpPr>
                    <a:spLocks noChangeAspect="1"/>
                  </p:cNvSpPr>
                  <p:nvPr/>
                </p:nvSpPr>
                <p:spPr>
                  <a:xfrm>
                    <a:off x="5080949" y="5595057"/>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9" name="Oval 98">
                    <a:extLst>
                      <a:ext uri="{FF2B5EF4-FFF2-40B4-BE49-F238E27FC236}">
                        <a16:creationId xmlns:a16="http://schemas.microsoft.com/office/drawing/2014/main" id="{305FAE34-44CC-1E4E-F977-9A1B6F1740E5}"/>
                      </a:ext>
                    </a:extLst>
                  </p:cNvPr>
                  <p:cNvSpPr>
                    <a:spLocks noChangeAspect="1"/>
                  </p:cNvSpPr>
                  <p:nvPr/>
                </p:nvSpPr>
                <p:spPr>
                  <a:xfrm>
                    <a:off x="5289381" y="5108522"/>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0" name="Oval 99">
                    <a:extLst>
                      <a:ext uri="{FF2B5EF4-FFF2-40B4-BE49-F238E27FC236}">
                        <a16:creationId xmlns:a16="http://schemas.microsoft.com/office/drawing/2014/main" id="{B9739F41-C02F-39FF-5B7A-B9DF49B4BAC3}"/>
                      </a:ext>
                    </a:extLst>
                  </p:cNvPr>
                  <p:cNvSpPr>
                    <a:spLocks noChangeAspect="1"/>
                  </p:cNvSpPr>
                  <p:nvPr/>
                </p:nvSpPr>
                <p:spPr>
                  <a:xfrm>
                    <a:off x="5492891" y="4844781"/>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1" name="Oval 100">
                    <a:extLst>
                      <a:ext uri="{FF2B5EF4-FFF2-40B4-BE49-F238E27FC236}">
                        <a16:creationId xmlns:a16="http://schemas.microsoft.com/office/drawing/2014/main" id="{A0437A38-1882-836F-7845-EDE889A6F105}"/>
                      </a:ext>
                    </a:extLst>
                  </p:cNvPr>
                  <p:cNvSpPr>
                    <a:spLocks noChangeAspect="1"/>
                  </p:cNvSpPr>
                  <p:nvPr/>
                </p:nvSpPr>
                <p:spPr>
                  <a:xfrm>
                    <a:off x="5975794" y="4578114"/>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2" name="Oval 101">
                    <a:extLst>
                      <a:ext uri="{FF2B5EF4-FFF2-40B4-BE49-F238E27FC236}">
                        <a16:creationId xmlns:a16="http://schemas.microsoft.com/office/drawing/2014/main" id="{157C5CCE-A04E-3290-0224-123F1F3ED40B}"/>
                      </a:ext>
                    </a:extLst>
                  </p:cNvPr>
                  <p:cNvSpPr>
                    <a:spLocks noChangeAspect="1"/>
                  </p:cNvSpPr>
                  <p:nvPr/>
                </p:nvSpPr>
                <p:spPr>
                  <a:xfrm>
                    <a:off x="6460731" y="4453726"/>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3" name="Oval 102">
                    <a:extLst>
                      <a:ext uri="{FF2B5EF4-FFF2-40B4-BE49-F238E27FC236}">
                        <a16:creationId xmlns:a16="http://schemas.microsoft.com/office/drawing/2014/main" id="{D7090F37-C578-CE6F-4AE4-88F0C8D20673}"/>
                      </a:ext>
                    </a:extLst>
                  </p:cNvPr>
                  <p:cNvSpPr>
                    <a:spLocks noChangeAspect="1"/>
                  </p:cNvSpPr>
                  <p:nvPr/>
                </p:nvSpPr>
                <p:spPr>
                  <a:xfrm>
                    <a:off x="6907231" y="4422712"/>
                    <a:ext cx="72000" cy="72000"/>
                  </a:xfrm>
                  <a:prstGeom prst="ellips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7" name="TextBox 96">
                    <a:extLst>
                      <a:ext uri="{FF2B5EF4-FFF2-40B4-BE49-F238E27FC236}">
                        <a16:creationId xmlns:a16="http://schemas.microsoft.com/office/drawing/2014/main" id="{5AD15BEE-CA4B-B8D0-EF47-5FEBE182CEB8}"/>
                      </a:ext>
                    </a:extLst>
                  </p:cNvPr>
                  <p:cNvSpPr txBox="1"/>
                  <p:nvPr/>
                </p:nvSpPr>
                <p:spPr>
                  <a:xfrm rot="16200000">
                    <a:off x="3981567" y="4967012"/>
                    <a:ext cx="1664495"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Young’s Modulus (GPa)</a:t>
                    </a:r>
                  </a:p>
                </p:txBody>
              </p:sp>
              <p:cxnSp>
                <p:nvCxnSpPr>
                  <p:cNvPr id="106" name="Straight Arrow Connector 105">
                    <a:extLst>
                      <a:ext uri="{FF2B5EF4-FFF2-40B4-BE49-F238E27FC236}">
                        <a16:creationId xmlns:a16="http://schemas.microsoft.com/office/drawing/2014/main" id="{99A05605-B166-7AE8-014D-07FFBEC3C62C}"/>
                      </a:ext>
                    </a:extLst>
                  </p:cNvPr>
                  <p:cNvCxnSpPr>
                    <a:cxnSpLocks/>
                    <a:stCxn id="98" idx="0"/>
                  </p:cNvCxnSpPr>
                  <p:nvPr/>
                </p:nvCxnSpPr>
                <p:spPr>
                  <a:xfrm flipV="1">
                    <a:off x="5116949" y="5228410"/>
                    <a:ext cx="0" cy="366647"/>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a:extLst>
                      <a:ext uri="{FF2B5EF4-FFF2-40B4-BE49-F238E27FC236}">
                        <a16:creationId xmlns:a16="http://schemas.microsoft.com/office/drawing/2014/main" id="{3E0FA381-EED7-6981-0BFD-0A15197248C0}"/>
                      </a:ext>
                    </a:extLst>
                  </p:cNvPr>
                  <p:cNvCxnSpPr/>
                  <p:nvPr/>
                </p:nvCxnSpPr>
                <p:spPr>
                  <a:xfrm flipV="1">
                    <a:off x="5325381" y="4853803"/>
                    <a:ext cx="0" cy="274912"/>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9953284D-9988-6367-2AFE-4BC200046AF5}"/>
                      </a:ext>
                    </a:extLst>
                  </p:cNvPr>
                  <p:cNvCxnSpPr>
                    <a:cxnSpLocks/>
                  </p:cNvCxnSpPr>
                  <p:nvPr/>
                </p:nvCxnSpPr>
                <p:spPr>
                  <a:xfrm flipV="1">
                    <a:off x="5528891" y="4614114"/>
                    <a:ext cx="0" cy="22392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Straight Arrow Connector 110">
                    <a:extLst>
                      <a:ext uri="{FF2B5EF4-FFF2-40B4-BE49-F238E27FC236}">
                        <a16:creationId xmlns:a16="http://schemas.microsoft.com/office/drawing/2014/main" id="{F1EE5CCD-B3B4-DE2F-16A4-A1508911A5AD}"/>
                      </a:ext>
                    </a:extLst>
                  </p:cNvPr>
                  <p:cNvCxnSpPr>
                    <a:cxnSpLocks/>
                  </p:cNvCxnSpPr>
                  <p:nvPr/>
                </p:nvCxnSpPr>
                <p:spPr>
                  <a:xfrm flipV="1">
                    <a:off x="6011919" y="4453726"/>
                    <a:ext cx="0" cy="172194"/>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B4C9AD8C-A309-A7F1-7A4D-77673E42C550}"/>
                      </a:ext>
                    </a:extLst>
                  </p:cNvPr>
                  <p:cNvCxnSpPr>
                    <a:cxnSpLocks/>
                  </p:cNvCxnSpPr>
                  <p:nvPr/>
                </p:nvCxnSpPr>
                <p:spPr>
                  <a:xfrm flipV="1">
                    <a:off x="6496731" y="4411118"/>
                    <a:ext cx="0" cy="67775"/>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2739F260-31BD-A32B-4107-55B05EA3DA87}"/>
                      </a:ext>
                    </a:extLst>
                  </p:cNvPr>
                  <p:cNvSpPr txBox="1"/>
                  <p:nvPr/>
                </p:nvSpPr>
                <p:spPr>
                  <a:xfrm>
                    <a:off x="5727120" y="4976582"/>
                    <a:ext cx="96051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898A8D"/>
                        </a:solidFill>
                        <a:effectLst/>
                        <a:uLnTx/>
                        <a:uFillTx/>
                        <a:latin typeface="Calibri" panose="020F0502020204030204"/>
                        <a:ea typeface="+mn-ea"/>
                        <a:cs typeface="+mn-cs"/>
                      </a:rPr>
                      <a:t>p-refinement</a:t>
                    </a:r>
                  </a:p>
                </p:txBody>
              </p:sp>
              <p:sp>
                <p:nvSpPr>
                  <p:cNvPr id="117" name="TextBox 116">
                    <a:extLst>
                      <a:ext uri="{FF2B5EF4-FFF2-40B4-BE49-F238E27FC236}">
                        <a16:creationId xmlns:a16="http://schemas.microsoft.com/office/drawing/2014/main" id="{79297CB2-A638-92CA-6071-52DDAB2AD4E6}"/>
                      </a:ext>
                    </a:extLst>
                  </p:cNvPr>
                  <p:cNvSpPr txBox="1"/>
                  <p:nvPr/>
                </p:nvSpPr>
                <p:spPr>
                  <a:xfrm>
                    <a:off x="5719940" y="5210624"/>
                    <a:ext cx="960519"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D29100"/>
                        </a:solidFill>
                        <a:effectLst/>
                        <a:uLnTx/>
                        <a:uFillTx/>
                        <a:latin typeface="Calibri" panose="020F0502020204030204"/>
                        <a:ea typeface="+mn-ea"/>
                        <a:cs typeface="+mn-cs"/>
                      </a:rPr>
                      <a:t>h-refinement</a:t>
                    </a:r>
                  </a:p>
                </p:txBody>
              </p:sp>
              <p:cxnSp>
                <p:nvCxnSpPr>
                  <p:cNvPr id="118" name="Straight Arrow Connector 117">
                    <a:extLst>
                      <a:ext uri="{FF2B5EF4-FFF2-40B4-BE49-F238E27FC236}">
                        <a16:creationId xmlns:a16="http://schemas.microsoft.com/office/drawing/2014/main" id="{6ECDD2B8-DD94-7A33-D23E-675DA0A6F51E}"/>
                      </a:ext>
                    </a:extLst>
                  </p:cNvPr>
                  <p:cNvCxnSpPr>
                    <a:cxnSpLocks/>
                  </p:cNvCxnSpPr>
                  <p:nvPr/>
                </p:nvCxnSpPr>
                <p:spPr>
                  <a:xfrm flipV="1">
                    <a:off x="6680459" y="4969825"/>
                    <a:ext cx="0" cy="22392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C9AB487B-09A8-2C7F-12B2-DD2A18607CA1}"/>
                      </a:ext>
                    </a:extLst>
                  </p:cNvPr>
                  <p:cNvCxnSpPr>
                    <a:cxnSpLocks/>
                  </p:cNvCxnSpPr>
                  <p:nvPr/>
                </p:nvCxnSpPr>
                <p:spPr>
                  <a:xfrm rot="5400000" flipV="1">
                    <a:off x="6733179" y="5235106"/>
                    <a:ext cx="0" cy="223921"/>
                  </a:xfrm>
                  <a:prstGeom prst="straightConnector1">
                    <a:avLst/>
                  </a:prstGeom>
                  <a:ln>
                    <a:solidFill>
                      <a:schemeClr val="accent5"/>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132" name="TextBox 131">
                <a:extLst>
                  <a:ext uri="{FF2B5EF4-FFF2-40B4-BE49-F238E27FC236}">
                    <a16:creationId xmlns:a16="http://schemas.microsoft.com/office/drawing/2014/main" id="{BE095DD3-19EA-F9FB-5C17-D4173E7EF341}"/>
                  </a:ext>
                </a:extLst>
              </p:cNvPr>
              <p:cNvSpPr txBox="1"/>
              <p:nvPr/>
            </p:nvSpPr>
            <p:spPr>
              <a:xfrm>
                <a:off x="5243792" y="4184865"/>
                <a:ext cx="1066318"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1" u="none" strike="noStrike" kern="1200" cap="none" spc="0" normalizeH="0" baseline="0" noProof="0" dirty="0">
                    <a:ln>
                      <a:noFill/>
                    </a:ln>
                    <a:solidFill>
                      <a:srgbClr val="FF0000"/>
                    </a:solidFill>
                    <a:effectLst/>
                    <a:uLnTx/>
                    <a:uFillTx/>
                    <a:latin typeface="Calibri" panose="020F0502020204030204"/>
                    <a:ea typeface="+mn-ea"/>
                    <a:cs typeface="+mn-cs"/>
                  </a:rPr>
                  <a:t>actual stiffness</a:t>
                </a:r>
              </a:p>
            </p:txBody>
          </p:sp>
        </p:grpSp>
        <p:sp>
          <p:nvSpPr>
            <p:cNvPr id="4" name="Arrow: Right 3">
              <a:extLst>
                <a:ext uri="{FF2B5EF4-FFF2-40B4-BE49-F238E27FC236}">
                  <a16:creationId xmlns:a16="http://schemas.microsoft.com/office/drawing/2014/main" id="{119E9CC0-29F7-52F9-AF97-7ABACC9168D5}"/>
                </a:ext>
              </a:extLst>
            </p:cNvPr>
            <p:cNvSpPr/>
            <p:nvPr/>
          </p:nvSpPr>
          <p:spPr>
            <a:xfrm rot="10800000">
              <a:off x="7750400" y="4731901"/>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2946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8D449F-9AB2-62E2-4907-26B66610E27F}"/>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B506C0F-5668-2E37-FD4D-31474FD4ABEC}"/>
              </a:ext>
            </a:extLst>
          </p:cNvPr>
          <p:cNvSpPr>
            <a:spLocks noGrp="1"/>
          </p:cNvSpPr>
          <p:nvPr>
            <p:ph type="title"/>
          </p:nvPr>
        </p:nvSpPr>
        <p:spPr/>
        <p:txBody>
          <a:bodyPr/>
          <a:lstStyle/>
          <a:p>
            <a:r>
              <a:rPr lang="en-US" dirty="0"/>
              <a:t>Meshing – Sizing Control</a:t>
            </a:r>
          </a:p>
        </p:txBody>
      </p:sp>
      <p:sp>
        <p:nvSpPr>
          <p:cNvPr id="18" name="Text Placeholder 3">
            <a:extLst>
              <a:ext uri="{FF2B5EF4-FFF2-40B4-BE49-F238E27FC236}">
                <a16:creationId xmlns:a16="http://schemas.microsoft.com/office/drawing/2014/main" id="{519B2956-6F56-25AA-D654-6EA9C23755AE}"/>
              </a:ext>
            </a:extLst>
          </p:cNvPr>
          <p:cNvSpPr>
            <a:spLocks noGrp="1"/>
          </p:cNvSpPr>
          <p:nvPr>
            <p:ph type="body" sz="quarter" idx="13"/>
          </p:nvPr>
        </p:nvSpPr>
        <p:spPr>
          <a:xfrm>
            <a:off x="616777" y="987056"/>
            <a:ext cx="10987150" cy="746494"/>
          </a:xfrm>
        </p:spPr>
        <p:txBody>
          <a:bodyPr>
            <a:noAutofit/>
          </a:bodyPr>
          <a:lstStyle/>
          <a:p>
            <a:pPr marL="0" indent="0" algn="just">
              <a:buNone/>
            </a:pPr>
            <a:r>
              <a:rPr lang="en-GB" sz="1600" dirty="0"/>
              <a:t>The </a:t>
            </a:r>
            <a:r>
              <a:rPr lang="en-GB" sz="1600" b="1" dirty="0"/>
              <a:t>sizing control </a:t>
            </a:r>
            <a:r>
              <a:rPr lang="en-GB" sz="1600" dirty="0"/>
              <a:t>ensure greater control over the </a:t>
            </a:r>
            <a:r>
              <a:rPr lang="en-GB" sz="1600" i="1" dirty="0"/>
              <a:t>mesh growth </a:t>
            </a:r>
            <a:r>
              <a:rPr lang="en-GB" sz="1600" dirty="0"/>
              <a:t>between small and large element sizes, the </a:t>
            </a:r>
            <a:r>
              <a:rPr lang="en-GB" sz="1600" i="1" dirty="0"/>
              <a:t>curvature-based</a:t>
            </a:r>
            <a:r>
              <a:rPr lang="en-GB" sz="1600" dirty="0"/>
              <a:t> refinement and the number of the elements in the gaps between two geometries (</a:t>
            </a:r>
            <a:r>
              <a:rPr lang="en-GB" sz="1600" i="1" dirty="0"/>
              <a:t>proximity-based</a:t>
            </a:r>
            <a:r>
              <a:rPr lang="en-GB" sz="1600" dirty="0"/>
              <a:t> sizing). The controls for sizing include </a:t>
            </a:r>
            <a:r>
              <a:rPr lang="en-GB" sz="1600" i="1" dirty="0"/>
              <a:t>Element Sizing</a:t>
            </a:r>
            <a:r>
              <a:rPr lang="en-GB" sz="1600" dirty="0"/>
              <a:t>, </a:t>
            </a:r>
            <a:r>
              <a:rPr lang="en-GB" sz="1600" i="1" dirty="0"/>
              <a:t>Growth Rate</a:t>
            </a:r>
            <a:r>
              <a:rPr lang="en-GB" sz="1600" dirty="0"/>
              <a:t>, </a:t>
            </a:r>
            <a:r>
              <a:rPr lang="en-GB" sz="1600" i="1" dirty="0"/>
              <a:t>Maximum Size</a:t>
            </a:r>
            <a:r>
              <a:rPr lang="en-GB" sz="1600" dirty="0"/>
              <a:t>, </a:t>
            </a:r>
            <a:r>
              <a:rPr lang="en-GB" sz="1600" i="1" dirty="0"/>
              <a:t>Curvature Minimum Size </a:t>
            </a:r>
            <a:r>
              <a:rPr lang="en-GB" sz="1600" dirty="0"/>
              <a:t>and </a:t>
            </a:r>
            <a:r>
              <a:rPr lang="en-GB" sz="1600" i="1" dirty="0"/>
              <a:t>Proximity Minimum Size</a:t>
            </a:r>
            <a:r>
              <a:rPr lang="en-GB" sz="1600" dirty="0"/>
              <a:t>. </a:t>
            </a:r>
          </a:p>
        </p:txBody>
      </p:sp>
      <p:grpSp>
        <p:nvGrpSpPr>
          <p:cNvPr id="36" name="Group 35">
            <a:extLst>
              <a:ext uri="{FF2B5EF4-FFF2-40B4-BE49-F238E27FC236}">
                <a16:creationId xmlns:a16="http://schemas.microsoft.com/office/drawing/2014/main" id="{88DEE93E-B519-13FB-9D98-8CCDFC5FC3CF}"/>
              </a:ext>
            </a:extLst>
          </p:cNvPr>
          <p:cNvGrpSpPr/>
          <p:nvPr/>
        </p:nvGrpSpPr>
        <p:grpSpPr>
          <a:xfrm>
            <a:off x="671272" y="4011063"/>
            <a:ext cx="2967956" cy="1789982"/>
            <a:chOff x="671272" y="4011063"/>
            <a:chExt cx="2967956" cy="1789982"/>
          </a:xfrm>
        </p:grpSpPr>
        <p:grpSp>
          <p:nvGrpSpPr>
            <p:cNvPr id="15" name="Group 14">
              <a:extLst>
                <a:ext uri="{FF2B5EF4-FFF2-40B4-BE49-F238E27FC236}">
                  <a16:creationId xmlns:a16="http://schemas.microsoft.com/office/drawing/2014/main" id="{82B68A6F-BFAF-A75F-6DCA-8058ED388CAB}"/>
                </a:ext>
              </a:extLst>
            </p:cNvPr>
            <p:cNvGrpSpPr/>
            <p:nvPr/>
          </p:nvGrpSpPr>
          <p:grpSpPr>
            <a:xfrm>
              <a:off x="671272" y="4011063"/>
              <a:ext cx="2967956" cy="1789982"/>
              <a:chOff x="3117289" y="2873638"/>
              <a:chExt cx="2967956" cy="1789982"/>
            </a:xfrm>
          </p:grpSpPr>
          <p:sp>
            <p:nvSpPr>
              <p:cNvPr id="8" name="Rectangle: Rounded Corners 7">
                <a:extLst>
                  <a:ext uri="{FF2B5EF4-FFF2-40B4-BE49-F238E27FC236}">
                    <a16:creationId xmlns:a16="http://schemas.microsoft.com/office/drawing/2014/main" id="{2B351920-4D34-9BB3-CC89-C983D4021BC1}"/>
                  </a:ext>
                </a:extLst>
              </p:cNvPr>
              <p:cNvSpPr/>
              <p:nvPr/>
            </p:nvSpPr>
            <p:spPr>
              <a:xfrm>
                <a:off x="3117289" y="2873638"/>
                <a:ext cx="2967956" cy="1789982"/>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041743A-2399-A6E5-3BB0-50F4FF2BCFB7}"/>
                  </a:ext>
                </a:extLst>
              </p:cNvPr>
              <p:cNvSpPr txBox="1"/>
              <p:nvPr/>
            </p:nvSpPr>
            <p:spPr>
              <a:xfrm>
                <a:off x="3937116" y="2953425"/>
                <a:ext cx="132830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Curvature</a:t>
                </a:r>
              </a:p>
            </p:txBody>
          </p:sp>
        </p:grpSp>
        <p:sp>
          <p:nvSpPr>
            <p:cNvPr id="20" name="Text Placeholder 3">
              <a:extLst>
                <a:ext uri="{FF2B5EF4-FFF2-40B4-BE49-F238E27FC236}">
                  <a16:creationId xmlns:a16="http://schemas.microsoft.com/office/drawing/2014/main" id="{52374A60-A40E-FDAC-F102-E752AA8EC46D}"/>
                </a:ext>
              </a:extLst>
            </p:cNvPr>
            <p:cNvSpPr txBox="1">
              <a:spLocks/>
            </p:cNvSpPr>
            <p:nvPr/>
          </p:nvSpPr>
          <p:spPr>
            <a:xfrm>
              <a:off x="885102" y="4453245"/>
              <a:ext cx="2540296" cy="114668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 refines meshes at </a:t>
              </a:r>
              <a:r>
                <a:rPr kumimoji="0" lang="en-GB"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curve edges and faces</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ensuring the element size does not violate the maximum size or the curvature normal angle.</a:t>
              </a:r>
            </a:p>
          </p:txBody>
        </p:sp>
      </p:grpSp>
      <p:grpSp>
        <p:nvGrpSpPr>
          <p:cNvPr id="37" name="Group 36">
            <a:extLst>
              <a:ext uri="{FF2B5EF4-FFF2-40B4-BE49-F238E27FC236}">
                <a16:creationId xmlns:a16="http://schemas.microsoft.com/office/drawing/2014/main" id="{B233E017-6607-0D58-E0C2-A48C4997F0ED}"/>
              </a:ext>
            </a:extLst>
          </p:cNvPr>
          <p:cNvGrpSpPr/>
          <p:nvPr/>
        </p:nvGrpSpPr>
        <p:grpSpPr>
          <a:xfrm>
            <a:off x="8338942" y="2084747"/>
            <a:ext cx="2967956" cy="2552212"/>
            <a:chOff x="8338942" y="2084747"/>
            <a:chExt cx="2967956" cy="2552212"/>
          </a:xfrm>
        </p:grpSpPr>
        <p:grpSp>
          <p:nvGrpSpPr>
            <p:cNvPr id="16" name="Group 15">
              <a:extLst>
                <a:ext uri="{FF2B5EF4-FFF2-40B4-BE49-F238E27FC236}">
                  <a16:creationId xmlns:a16="http://schemas.microsoft.com/office/drawing/2014/main" id="{BF2BCD95-8EB2-152E-EA0F-FF729E68A617}"/>
                </a:ext>
              </a:extLst>
            </p:cNvPr>
            <p:cNvGrpSpPr/>
            <p:nvPr/>
          </p:nvGrpSpPr>
          <p:grpSpPr>
            <a:xfrm>
              <a:off x="8338942" y="2084747"/>
              <a:ext cx="2967956" cy="2552212"/>
              <a:chOff x="6111820" y="2873638"/>
              <a:chExt cx="2967956" cy="1789982"/>
            </a:xfrm>
          </p:grpSpPr>
          <p:sp>
            <p:nvSpPr>
              <p:cNvPr id="6" name="Rectangle: Rounded Corners 5">
                <a:extLst>
                  <a:ext uri="{FF2B5EF4-FFF2-40B4-BE49-F238E27FC236}">
                    <a16:creationId xmlns:a16="http://schemas.microsoft.com/office/drawing/2014/main" id="{7DA089D5-231D-7BB5-7E21-5007B7B38917}"/>
                  </a:ext>
                </a:extLst>
              </p:cNvPr>
              <p:cNvSpPr/>
              <p:nvPr/>
            </p:nvSpPr>
            <p:spPr>
              <a:xfrm>
                <a:off x="6111820" y="2873638"/>
                <a:ext cx="2967956" cy="1789982"/>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3019BC30-27F8-50FD-C255-3E00D2880243}"/>
                  </a:ext>
                </a:extLst>
              </p:cNvPr>
              <p:cNvSpPr txBox="1"/>
              <p:nvPr/>
            </p:nvSpPr>
            <p:spPr>
              <a:xfrm>
                <a:off x="6931647" y="2953425"/>
                <a:ext cx="132830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Proximity</a:t>
                </a:r>
              </a:p>
            </p:txBody>
          </p:sp>
        </p:grpSp>
        <p:sp>
          <p:nvSpPr>
            <p:cNvPr id="23" name="Text Placeholder 3">
              <a:extLst>
                <a:ext uri="{FF2B5EF4-FFF2-40B4-BE49-F238E27FC236}">
                  <a16:creationId xmlns:a16="http://schemas.microsoft.com/office/drawing/2014/main" id="{8B36146A-B171-CD0A-71EA-B68DAB96BF56}"/>
                </a:ext>
              </a:extLst>
            </p:cNvPr>
            <p:cNvSpPr txBox="1">
              <a:spLocks/>
            </p:cNvSpPr>
            <p:nvPr/>
          </p:nvSpPr>
          <p:spPr>
            <a:xfrm>
              <a:off x="8552771" y="2541818"/>
              <a:ext cx="2540296" cy="1138848"/>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Refinement is based on the </a:t>
              </a:r>
              <a:r>
                <a:rPr kumimoji="0" lang="en-GB"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minimum number of element layers </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created in regions with “</a:t>
              </a:r>
              <a:r>
                <a:rPr kumimoji="0" lang="en-GB"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gaps</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between geometric entities. </a:t>
              </a:r>
            </a:p>
          </p:txBody>
        </p:sp>
        <p:grpSp>
          <p:nvGrpSpPr>
            <p:cNvPr id="65" name="Group 64">
              <a:extLst>
                <a:ext uri="{FF2B5EF4-FFF2-40B4-BE49-F238E27FC236}">
                  <a16:creationId xmlns:a16="http://schemas.microsoft.com/office/drawing/2014/main" id="{70252227-2BC8-1239-8E97-CB1F5A856592}"/>
                </a:ext>
              </a:extLst>
            </p:cNvPr>
            <p:cNvGrpSpPr/>
            <p:nvPr/>
          </p:nvGrpSpPr>
          <p:grpSpPr>
            <a:xfrm>
              <a:off x="9257383" y="3864035"/>
              <a:ext cx="1131072" cy="589210"/>
              <a:chOff x="9059164" y="3874730"/>
              <a:chExt cx="1131072" cy="589210"/>
            </a:xfrm>
          </p:grpSpPr>
          <p:sp>
            <p:nvSpPr>
              <p:cNvPr id="34" name="Cube 33">
                <a:extLst>
                  <a:ext uri="{FF2B5EF4-FFF2-40B4-BE49-F238E27FC236}">
                    <a16:creationId xmlns:a16="http://schemas.microsoft.com/office/drawing/2014/main" id="{0AE8278E-ECF0-2C6C-D274-93067D5E0E90}"/>
                  </a:ext>
                </a:extLst>
              </p:cNvPr>
              <p:cNvSpPr/>
              <p:nvPr/>
            </p:nvSpPr>
            <p:spPr>
              <a:xfrm>
                <a:off x="9059164" y="3874730"/>
                <a:ext cx="604344" cy="589210"/>
              </a:xfrm>
              <a:prstGeom prst="cub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59" name="Group 58">
                <a:extLst>
                  <a:ext uri="{FF2B5EF4-FFF2-40B4-BE49-F238E27FC236}">
                    <a16:creationId xmlns:a16="http://schemas.microsoft.com/office/drawing/2014/main" id="{2A6B88D7-5D81-2D93-0A58-97DA0C84D823}"/>
                  </a:ext>
                </a:extLst>
              </p:cNvPr>
              <p:cNvGrpSpPr/>
              <p:nvPr/>
            </p:nvGrpSpPr>
            <p:grpSpPr>
              <a:xfrm>
                <a:off x="9899097" y="4013726"/>
                <a:ext cx="291139" cy="418418"/>
                <a:chOff x="5915898" y="3353178"/>
                <a:chExt cx="545263" cy="783641"/>
              </a:xfrm>
            </p:grpSpPr>
            <p:cxnSp>
              <p:nvCxnSpPr>
                <p:cNvPr id="43" name="Straight Connector 42">
                  <a:extLst>
                    <a:ext uri="{FF2B5EF4-FFF2-40B4-BE49-F238E27FC236}">
                      <a16:creationId xmlns:a16="http://schemas.microsoft.com/office/drawing/2014/main" id="{8857EF6F-72FB-9E7A-4B96-E75556BD6723}"/>
                    </a:ext>
                  </a:extLst>
                </p:cNvPr>
                <p:cNvCxnSpPr>
                  <a:cxnSpLocks/>
                </p:cNvCxnSpPr>
                <p:nvPr/>
              </p:nvCxnSpPr>
              <p:spPr>
                <a:xfrm>
                  <a:off x="5921829" y="3581400"/>
                  <a:ext cx="0" cy="381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83E3FC1-2E7C-BC02-CE51-3E4B76F83857}"/>
                    </a:ext>
                  </a:extLst>
                </p:cNvPr>
                <p:cNvCxnSpPr>
                  <a:cxnSpLocks/>
                </p:cNvCxnSpPr>
                <p:nvPr/>
              </p:nvCxnSpPr>
              <p:spPr>
                <a:xfrm flipH="1">
                  <a:off x="5915898" y="3353178"/>
                  <a:ext cx="545263" cy="2355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DCFB8BB0-00FD-52EF-DF75-332F87FABF2B}"/>
                    </a:ext>
                  </a:extLst>
                </p:cNvPr>
                <p:cNvCxnSpPr>
                  <a:cxnSpLocks/>
                </p:cNvCxnSpPr>
                <p:nvPr/>
              </p:nvCxnSpPr>
              <p:spPr>
                <a:xfrm flipH="1" flipV="1">
                  <a:off x="5927761" y="3588765"/>
                  <a:ext cx="533400" cy="1831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2A53CCF-E5DD-A924-E047-1A3F7754DF7A}"/>
                    </a:ext>
                  </a:extLst>
                </p:cNvPr>
                <p:cNvCxnSpPr>
                  <a:cxnSpLocks/>
                </p:cNvCxnSpPr>
                <p:nvPr/>
              </p:nvCxnSpPr>
              <p:spPr>
                <a:xfrm flipH="1" flipV="1">
                  <a:off x="5927761" y="3959665"/>
                  <a:ext cx="533400" cy="1771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50563ED4-F113-7A3C-D986-352DDB37937A}"/>
                    </a:ext>
                  </a:extLst>
                </p:cNvPr>
                <p:cNvCxnSpPr>
                  <a:cxnSpLocks/>
                </p:cNvCxnSpPr>
                <p:nvPr/>
              </p:nvCxnSpPr>
              <p:spPr>
                <a:xfrm>
                  <a:off x="6461161" y="3353178"/>
                  <a:ext cx="0" cy="7836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2" name="Straight Connector 61">
                <a:extLst>
                  <a:ext uri="{FF2B5EF4-FFF2-40B4-BE49-F238E27FC236}">
                    <a16:creationId xmlns:a16="http://schemas.microsoft.com/office/drawing/2014/main" id="{892ACAE4-3016-86DB-8B69-004A03EAF8BE}"/>
                  </a:ext>
                </a:extLst>
              </p:cNvPr>
              <p:cNvCxnSpPr>
                <a:cxnSpLocks/>
              </p:cNvCxnSpPr>
              <p:nvPr/>
            </p:nvCxnSpPr>
            <p:spPr>
              <a:xfrm>
                <a:off x="9541933" y="4233183"/>
                <a:ext cx="327531" cy="0"/>
              </a:xfrm>
              <a:prstGeom prst="line">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pic>
        <p:nvPicPr>
          <p:cNvPr id="38" name="Graphic 37" descr="Internet outline">
            <a:extLst>
              <a:ext uri="{FF2B5EF4-FFF2-40B4-BE49-F238E27FC236}">
                <a16:creationId xmlns:a16="http://schemas.microsoft.com/office/drawing/2014/main" id="{B21C5477-D9D0-8703-66DD-6109C58A19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94167" y="6016563"/>
            <a:ext cx="346026" cy="368434"/>
          </a:xfrm>
          <a:prstGeom prst="rect">
            <a:avLst/>
          </a:prstGeom>
        </p:spPr>
      </p:pic>
      <p:sp>
        <p:nvSpPr>
          <p:cNvPr id="39" name="TextBox 38">
            <a:extLst>
              <a:ext uri="{FF2B5EF4-FFF2-40B4-BE49-F238E27FC236}">
                <a16:creationId xmlns:a16="http://schemas.microsoft.com/office/drawing/2014/main" id="{12B03A0C-F24B-31E0-6316-C6946B1177A8}"/>
              </a:ext>
            </a:extLst>
          </p:cNvPr>
          <p:cNvSpPr txBox="1"/>
          <p:nvPr/>
        </p:nvSpPr>
        <p:spPr>
          <a:xfrm>
            <a:off x="8508874" y="5949228"/>
            <a:ext cx="3657738" cy="368434"/>
          </a:xfrm>
          <a:prstGeom prst="rect">
            <a:avLst/>
          </a:prstGeom>
          <a:noFill/>
        </p:spPr>
        <p:txBody>
          <a:bodyPr wrap="square">
            <a:spAutoFit/>
          </a:bodyPr>
          <a:lstStyle/>
          <a:p>
            <a:pPr marL="0" marR="0" lvl="0" indent="0" algn="l"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5"/>
              </a:rPr>
              <a:t>Numerically Accurate Results I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grpSp>
        <p:nvGrpSpPr>
          <p:cNvPr id="32" name="Group 31">
            <a:extLst>
              <a:ext uri="{FF2B5EF4-FFF2-40B4-BE49-F238E27FC236}">
                <a16:creationId xmlns:a16="http://schemas.microsoft.com/office/drawing/2014/main" id="{20A89C8A-0FA3-7B81-72A6-B9519FDCF1F4}"/>
              </a:ext>
            </a:extLst>
          </p:cNvPr>
          <p:cNvGrpSpPr/>
          <p:nvPr/>
        </p:nvGrpSpPr>
        <p:grpSpPr>
          <a:xfrm>
            <a:off x="671272" y="2084748"/>
            <a:ext cx="7158888" cy="1789982"/>
            <a:chOff x="671272" y="2084748"/>
            <a:chExt cx="7158888" cy="1789982"/>
          </a:xfrm>
        </p:grpSpPr>
        <p:grpSp>
          <p:nvGrpSpPr>
            <p:cNvPr id="14" name="Group 13">
              <a:extLst>
                <a:ext uri="{FF2B5EF4-FFF2-40B4-BE49-F238E27FC236}">
                  <a16:creationId xmlns:a16="http://schemas.microsoft.com/office/drawing/2014/main" id="{EEF044A8-94B1-C90A-15C3-7DF0B3D65ACB}"/>
                </a:ext>
              </a:extLst>
            </p:cNvPr>
            <p:cNvGrpSpPr/>
            <p:nvPr/>
          </p:nvGrpSpPr>
          <p:grpSpPr>
            <a:xfrm>
              <a:off x="671272" y="2084748"/>
              <a:ext cx="2967956" cy="1789982"/>
              <a:chOff x="118530" y="2873638"/>
              <a:chExt cx="2967956" cy="1789982"/>
            </a:xfrm>
          </p:grpSpPr>
          <p:sp>
            <p:nvSpPr>
              <p:cNvPr id="9" name="Rectangle: Rounded Corners 8">
                <a:extLst>
                  <a:ext uri="{FF2B5EF4-FFF2-40B4-BE49-F238E27FC236}">
                    <a16:creationId xmlns:a16="http://schemas.microsoft.com/office/drawing/2014/main" id="{6872F023-B7A5-D86E-A435-9ADF10574C1D}"/>
                  </a:ext>
                </a:extLst>
              </p:cNvPr>
              <p:cNvSpPr/>
              <p:nvPr/>
            </p:nvSpPr>
            <p:spPr>
              <a:xfrm>
                <a:off x="118530" y="2873638"/>
                <a:ext cx="2967956" cy="1789982"/>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58343866-CF09-BAE2-2ABE-653D55B46889}"/>
                  </a:ext>
                </a:extLst>
              </p:cNvPr>
              <p:cNvSpPr txBox="1"/>
              <p:nvPr/>
            </p:nvSpPr>
            <p:spPr>
              <a:xfrm>
                <a:off x="938357" y="2960023"/>
                <a:ext cx="132830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Adaptive</a:t>
                </a:r>
              </a:p>
            </p:txBody>
          </p:sp>
        </p:grpSp>
        <p:sp>
          <p:nvSpPr>
            <p:cNvPr id="19" name="Text Placeholder 3">
              <a:extLst>
                <a:ext uri="{FF2B5EF4-FFF2-40B4-BE49-F238E27FC236}">
                  <a16:creationId xmlns:a16="http://schemas.microsoft.com/office/drawing/2014/main" id="{35E4F694-D4BF-321E-FCFC-76149B2465C5}"/>
                </a:ext>
              </a:extLst>
            </p:cNvPr>
            <p:cNvSpPr txBox="1">
              <a:spLocks/>
            </p:cNvSpPr>
            <p:nvPr/>
          </p:nvSpPr>
          <p:spPr>
            <a:xfrm>
              <a:off x="885102" y="2533979"/>
              <a:ext cx="2540296" cy="1146686"/>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By default, the adaptive sizing is set. In this method, there is </a:t>
              </a:r>
              <a:r>
                <a:rPr kumimoji="0" lang="en-GB" sz="16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 automated refinement</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on curvature or proximity regions.</a:t>
              </a:r>
            </a:p>
          </p:txBody>
        </p:sp>
        <p:sp>
          <p:nvSpPr>
            <p:cNvPr id="21" name="Arrow: Right 20">
              <a:extLst>
                <a:ext uri="{FF2B5EF4-FFF2-40B4-BE49-F238E27FC236}">
                  <a16:creationId xmlns:a16="http://schemas.microsoft.com/office/drawing/2014/main" id="{AC57D881-22A5-CA7F-6222-66693B65430C}"/>
                </a:ext>
              </a:extLst>
            </p:cNvPr>
            <p:cNvSpPr/>
            <p:nvPr/>
          </p:nvSpPr>
          <p:spPr>
            <a:xfrm>
              <a:off x="3506080" y="2869790"/>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28" name="Picture 27">
              <a:extLst>
                <a:ext uri="{FF2B5EF4-FFF2-40B4-BE49-F238E27FC236}">
                  <a16:creationId xmlns:a16="http://schemas.microsoft.com/office/drawing/2014/main" id="{822853E6-1C12-BC1D-C3BE-A8F7F5323E1E}"/>
                </a:ext>
              </a:extLst>
            </p:cNvPr>
            <p:cNvPicPr>
              <a:picLocks noChangeAspect="1"/>
            </p:cNvPicPr>
            <p:nvPr/>
          </p:nvPicPr>
          <p:blipFill rotWithShape="1">
            <a:blip r:embed="rId6"/>
            <a:srcRect b="7258"/>
            <a:stretch/>
          </p:blipFill>
          <p:spPr>
            <a:xfrm>
              <a:off x="4267709" y="2398987"/>
              <a:ext cx="1539450" cy="1227678"/>
            </a:xfrm>
            <a:prstGeom prst="rect">
              <a:avLst/>
            </a:prstGeom>
          </p:spPr>
        </p:pic>
        <p:grpSp>
          <p:nvGrpSpPr>
            <p:cNvPr id="31" name="Group 30">
              <a:extLst>
                <a:ext uri="{FF2B5EF4-FFF2-40B4-BE49-F238E27FC236}">
                  <a16:creationId xmlns:a16="http://schemas.microsoft.com/office/drawing/2014/main" id="{0B75A1C7-3CF1-E9EC-8392-0CB31A8214F4}"/>
                </a:ext>
              </a:extLst>
            </p:cNvPr>
            <p:cNvGrpSpPr/>
            <p:nvPr/>
          </p:nvGrpSpPr>
          <p:grpSpPr>
            <a:xfrm>
              <a:off x="6118246" y="2266162"/>
              <a:ext cx="1711914" cy="1487785"/>
              <a:chOff x="5874219" y="2248646"/>
              <a:chExt cx="2072557" cy="1801212"/>
            </a:xfrm>
          </p:grpSpPr>
          <p:pic>
            <p:nvPicPr>
              <p:cNvPr id="25" name="Picture 24">
                <a:extLst>
                  <a:ext uri="{FF2B5EF4-FFF2-40B4-BE49-F238E27FC236}">
                    <a16:creationId xmlns:a16="http://schemas.microsoft.com/office/drawing/2014/main" id="{6A1BA05E-45B7-0D1E-ECFC-1E0402858FE8}"/>
                  </a:ext>
                </a:extLst>
              </p:cNvPr>
              <p:cNvPicPr>
                <a:picLocks noChangeAspect="1"/>
              </p:cNvPicPr>
              <p:nvPr/>
            </p:nvPicPr>
            <p:blipFill rotWithShape="1">
              <a:blip r:embed="rId7"/>
              <a:srcRect r="21334"/>
              <a:stretch/>
            </p:blipFill>
            <p:spPr>
              <a:xfrm>
                <a:off x="5874220" y="2248646"/>
                <a:ext cx="2072556" cy="1801212"/>
              </a:xfrm>
              <a:prstGeom prst="rect">
                <a:avLst/>
              </a:prstGeom>
            </p:spPr>
          </p:pic>
          <p:sp>
            <p:nvSpPr>
              <p:cNvPr id="30" name="Rectangle 29">
                <a:extLst>
                  <a:ext uri="{FF2B5EF4-FFF2-40B4-BE49-F238E27FC236}">
                    <a16:creationId xmlns:a16="http://schemas.microsoft.com/office/drawing/2014/main" id="{0BF3C340-8587-1B73-CA70-05C44621AC3B}"/>
                  </a:ext>
                </a:extLst>
              </p:cNvPr>
              <p:cNvSpPr/>
              <p:nvPr/>
            </p:nvSpPr>
            <p:spPr>
              <a:xfrm>
                <a:off x="5874219" y="2248646"/>
                <a:ext cx="2072557" cy="1796446"/>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40" name="Straight Arrow Connector 39">
              <a:extLst>
                <a:ext uri="{FF2B5EF4-FFF2-40B4-BE49-F238E27FC236}">
                  <a16:creationId xmlns:a16="http://schemas.microsoft.com/office/drawing/2014/main" id="{0F083586-AA19-4206-C8DF-B243D052DC67}"/>
                </a:ext>
              </a:extLst>
            </p:cNvPr>
            <p:cNvCxnSpPr>
              <a:stCxn id="28" idx="3"/>
              <a:endCxn id="25" idx="1"/>
            </p:cNvCxnSpPr>
            <p:nvPr/>
          </p:nvCxnSpPr>
          <p:spPr>
            <a:xfrm flipV="1">
              <a:off x="5807159" y="3010055"/>
              <a:ext cx="311088" cy="2771"/>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grpSp>
        <p:nvGrpSpPr>
          <p:cNvPr id="41" name="Group 40">
            <a:extLst>
              <a:ext uri="{FF2B5EF4-FFF2-40B4-BE49-F238E27FC236}">
                <a16:creationId xmlns:a16="http://schemas.microsoft.com/office/drawing/2014/main" id="{E2A89BEF-40FF-963E-DFA5-19505CB7534E}"/>
              </a:ext>
            </a:extLst>
          </p:cNvPr>
          <p:cNvGrpSpPr/>
          <p:nvPr/>
        </p:nvGrpSpPr>
        <p:grpSpPr>
          <a:xfrm>
            <a:off x="4177228" y="4382327"/>
            <a:ext cx="7129670" cy="1532621"/>
            <a:chOff x="4177228" y="4382327"/>
            <a:chExt cx="7129670" cy="1532621"/>
          </a:xfrm>
        </p:grpSpPr>
        <p:grpSp>
          <p:nvGrpSpPr>
            <p:cNvPr id="17" name="Group 16">
              <a:extLst>
                <a:ext uri="{FF2B5EF4-FFF2-40B4-BE49-F238E27FC236}">
                  <a16:creationId xmlns:a16="http://schemas.microsoft.com/office/drawing/2014/main" id="{03352A93-E171-32E5-2045-4421568F45FA}"/>
                </a:ext>
              </a:extLst>
            </p:cNvPr>
            <p:cNvGrpSpPr/>
            <p:nvPr/>
          </p:nvGrpSpPr>
          <p:grpSpPr>
            <a:xfrm>
              <a:off x="8338942" y="4705350"/>
              <a:ext cx="2967956" cy="1098358"/>
              <a:chOff x="9106351" y="2873638"/>
              <a:chExt cx="2967956" cy="1789982"/>
            </a:xfrm>
          </p:grpSpPr>
          <p:sp>
            <p:nvSpPr>
              <p:cNvPr id="7" name="Rectangle: Rounded Corners 6">
                <a:extLst>
                  <a:ext uri="{FF2B5EF4-FFF2-40B4-BE49-F238E27FC236}">
                    <a16:creationId xmlns:a16="http://schemas.microsoft.com/office/drawing/2014/main" id="{2318FCD0-86CC-5271-84DE-5F7833098302}"/>
                  </a:ext>
                </a:extLst>
              </p:cNvPr>
              <p:cNvSpPr/>
              <p:nvPr/>
            </p:nvSpPr>
            <p:spPr>
              <a:xfrm>
                <a:off x="9106351" y="2873638"/>
                <a:ext cx="2967956" cy="1789982"/>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A51499B9-632B-526D-C00C-C9BFF7EB4C2D}"/>
                  </a:ext>
                </a:extLst>
              </p:cNvPr>
              <p:cNvSpPr txBox="1"/>
              <p:nvPr/>
            </p:nvSpPr>
            <p:spPr>
              <a:xfrm>
                <a:off x="9503395" y="2953425"/>
                <a:ext cx="2173867"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Curvature &amp; Proximity</a:t>
                </a:r>
              </a:p>
            </p:txBody>
          </p:sp>
        </p:grpSp>
        <p:sp>
          <p:nvSpPr>
            <p:cNvPr id="22" name="Arrow: Right 21">
              <a:extLst>
                <a:ext uri="{FF2B5EF4-FFF2-40B4-BE49-F238E27FC236}">
                  <a16:creationId xmlns:a16="http://schemas.microsoft.com/office/drawing/2014/main" id="{E5C878FF-960C-EF15-699C-3467AB43FDEA}"/>
                </a:ext>
              </a:extLst>
            </p:cNvPr>
            <p:cNvSpPr/>
            <p:nvPr/>
          </p:nvSpPr>
          <p:spPr>
            <a:xfrm rot="10800000">
              <a:off x="8060067" y="5150913"/>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6" name="Text Placeholder 3">
              <a:extLst>
                <a:ext uri="{FF2B5EF4-FFF2-40B4-BE49-F238E27FC236}">
                  <a16:creationId xmlns:a16="http://schemas.microsoft.com/office/drawing/2014/main" id="{5BEF44A6-3421-B475-96FF-EFD7B9414EE3}"/>
                </a:ext>
              </a:extLst>
            </p:cNvPr>
            <p:cNvSpPr txBox="1">
              <a:spLocks/>
            </p:cNvSpPr>
            <p:nvPr/>
          </p:nvSpPr>
          <p:spPr>
            <a:xfrm>
              <a:off x="8552771" y="5150418"/>
              <a:ext cx="2540296" cy="52053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Combines curvature and proximity methods.</a:t>
              </a:r>
            </a:p>
          </p:txBody>
        </p:sp>
        <p:pic>
          <p:nvPicPr>
            <p:cNvPr id="29" name="Picture 28">
              <a:extLst>
                <a:ext uri="{FF2B5EF4-FFF2-40B4-BE49-F238E27FC236}">
                  <a16:creationId xmlns:a16="http://schemas.microsoft.com/office/drawing/2014/main" id="{09AFEE67-CEFA-A037-3127-642A80D0DD42}"/>
                </a:ext>
              </a:extLst>
            </p:cNvPr>
            <p:cNvPicPr>
              <a:picLocks noChangeAspect="1"/>
            </p:cNvPicPr>
            <p:nvPr/>
          </p:nvPicPr>
          <p:blipFill>
            <a:blip r:embed="rId8"/>
            <a:stretch>
              <a:fillRect/>
            </a:stretch>
          </p:blipFill>
          <p:spPr>
            <a:xfrm>
              <a:off x="6171997" y="4626325"/>
              <a:ext cx="1539449" cy="1044626"/>
            </a:xfrm>
            <a:prstGeom prst="rect">
              <a:avLst/>
            </a:prstGeom>
          </p:spPr>
        </p:pic>
        <p:grpSp>
          <p:nvGrpSpPr>
            <p:cNvPr id="35" name="Group 34">
              <a:extLst>
                <a:ext uri="{FF2B5EF4-FFF2-40B4-BE49-F238E27FC236}">
                  <a16:creationId xmlns:a16="http://schemas.microsoft.com/office/drawing/2014/main" id="{C3536A16-9153-FE22-EC30-BAD41F33418A}"/>
                </a:ext>
              </a:extLst>
            </p:cNvPr>
            <p:cNvGrpSpPr/>
            <p:nvPr/>
          </p:nvGrpSpPr>
          <p:grpSpPr>
            <a:xfrm>
              <a:off x="4177228" y="4382327"/>
              <a:ext cx="1694542" cy="1532621"/>
              <a:chOff x="3968700" y="4065926"/>
              <a:chExt cx="2070224" cy="1872405"/>
            </a:xfrm>
          </p:grpSpPr>
          <p:pic>
            <p:nvPicPr>
              <p:cNvPr id="27" name="Picture 26">
                <a:extLst>
                  <a:ext uri="{FF2B5EF4-FFF2-40B4-BE49-F238E27FC236}">
                    <a16:creationId xmlns:a16="http://schemas.microsoft.com/office/drawing/2014/main" id="{ED12FF0B-1963-591F-87E8-6C2339756C18}"/>
                  </a:ext>
                </a:extLst>
              </p:cNvPr>
              <p:cNvPicPr>
                <a:picLocks noChangeAspect="1"/>
              </p:cNvPicPr>
              <p:nvPr/>
            </p:nvPicPr>
            <p:blipFill rotWithShape="1">
              <a:blip r:embed="rId9"/>
              <a:srcRect l="3804" r="23923"/>
              <a:stretch/>
            </p:blipFill>
            <p:spPr>
              <a:xfrm rot="10800000">
                <a:off x="3968701" y="4065926"/>
                <a:ext cx="2070223" cy="1872404"/>
              </a:xfrm>
              <a:prstGeom prst="rect">
                <a:avLst/>
              </a:prstGeom>
            </p:spPr>
          </p:pic>
          <p:sp>
            <p:nvSpPr>
              <p:cNvPr id="33" name="Rectangle 32">
                <a:extLst>
                  <a:ext uri="{FF2B5EF4-FFF2-40B4-BE49-F238E27FC236}">
                    <a16:creationId xmlns:a16="http://schemas.microsoft.com/office/drawing/2014/main" id="{5DA0A868-C823-9B04-3807-03A3483371BF}"/>
                  </a:ext>
                </a:extLst>
              </p:cNvPr>
              <p:cNvSpPr/>
              <p:nvPr/>
            </p:nvSpPr>
            <p:spPr>
              <a:xfrm>
                <a:off x="3968700" y="4065926"/>
                <a:ext cx="2070224" cy="1872405"/>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42" name="Straight Arrow Connector 41">
              <a:extLst>
                <a:ext uri="{FF2B5EF4-FFF2-40B4-BE49-F238E27FC236}">
                  <a16:creationId xmlns:a16="http://schemas.microsoft.com/office/drawing/2014/main" id="{C2EE4B6D-995C-DDDB-CB42-DA0686214F06}"/>
                </a:ext>
              </a:extLst>
            </p:cNvPr>
            <p:cNvCxnSpPr>
              <a:stCxn id="29" idx="1"/>
              <a:endCxn id="33" idx="3"/>
            </p:cNvCxnSpPr>
            <p:nvPr/>
          </p:nvCxnSpPr>
          <p:spPr>
            <a:xfrm flipH="1">
              <a:off x="5871770" y="5148638"/>
              <a:ext cx="300227"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2719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a:ea typeface="+mn-ea"/>
              <a:cs typeface="Calibri" panose="020F0502020204030204" pitchFamily="34" charset="0"/>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dirty="0">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2875443804"/>
              </p:ext>
            </p:extLst>
          </p:nvPr>
        </p:nvGraphicFramePr>
        <p:xfrm>
          <a:off x="957743" y="1580902"/>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dirty="0">
                          <a:solidFill>
                            <a:sysClr val="windowText" lastClr="000000"/>
                          </a:solidFill>
                        </a:rPr>
                        <a:t>Knowledge and Understanding</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Knowledge and understanding of 2D and 3D FEA </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dirty="0">
                          <a:solidFill>
                            <a:sysClr val="windowText" lastClr="000000"/>
                          </a:solidFill>
                        </a:rPr>
                        <a:t>Skills and Abilities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Ability to use the Ansys Mechanical software to set up 2D and 3D structural simulations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dirty="0">
                          <a:solidFill>
                            <a:sysClr val="windowText" lastClr="000000"/>
                          </a:solidFill>
                        </a:rPr>
                        <a:t>Values and Attitudes</a:t>
                      </a:r>
                      <a:endParaRPr lang="en-GB" sz="1400" b="1" i="1" dirty="0">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Awareness of the importance of simulation in engineering design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2" name="Content Placeholder 3">
            <a:extLst>
              <a:ext uri="{FF2B5EF4-FFF2-40B4-BE49-F238E27FC236}">
                <a16:creationId xmlns:a16="http://schemas.microsoft.com/office/drawing/2014/main" id="{D955213C-0DD2-0EF1-CDB3-012EC096971B}"/>
              </a:ext>
            </a:extLst>
          </p:cNvPr>
          <p:cNvSpPr txBox="1">
            <a:spLocks/>
          </p:cNvSpPr>
          <p:nvPr/>
        </p:nvSpPr>
        <p:spPr bwMode="auto">
          <a:xfrm>
            <a:off x="6119026" y="4830552"/>
            <a:ext cx="5115230" cy="13248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In-Built Assessment</a:t>
            </a:r>
            <a:endParaRPr kumimoji="0" lang="en-GB" sz="1600" b="1" i="0" u="none" strike="noStrike" kern="0" cap="none" spc="0" normalizeH="0" baseline="0" noProof="0" dirty="0">
              <a:ln>
                <a:noFill/>
              </a:ln>
              <a:solidFill>
                <a:srgbClr val="0C0C0C"/>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Exercises: </a:t>
            </a:r>
          </a:p>
          <a:p>
            <a:pPr marL="481013" marR="0" lvl="1" indent="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None/>
              <a:tabLst/>
              <a:defRPr/>
            </a:pPr>
            <a:r>
              <a:rPr kumimoji="0" lang="en-GB" sz="105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766763"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Quizzes</a:t>
            </a:r>
          </a:p>
        </p:txBody>
      </p:sp>
      <p:pic>
        <p:nvPicPr>
          <p:cNvPr id="13" name="Graphic 12" descr="Programmer male with solid fill">
            <a:extLst>
              <a:ext uri="{FF2B5EF4-FFF2-40B4-BE49-F238E27FC236}">
                <a16:creationId xmlns:a16="http://schemas.microsoft.com/office/drawing/2014/main" id="{6B162074-14BA-CDC3-3305-4D01CDC073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59937" y="5132470"/>
            <a:ext cx="396000" cy="396000"/>
          </a:xfrm>
          <a:prstGeom prst="rect">
            <a:avLst/>
          </a:prstGeom>
        </p:spPr>
      </p:pic>
      <p:pic>
        <p:nvPicPr>
          <p:cNvPr id="14" name="Graphic 13" descr="Playbook with solid fill">
            <a:extLst>
              <a:ext uri="{FF2B5EF4-FFF2-40B4-BE49-F238E27FC236}">
                <a16:creationId xmlns:a16="http://schemas.microsoft.com/office/drawing/2014/main" id="{F1D2E4CA-518B-AE9C-A8FC-99C1F1770F0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53533" y="5698801"/>
            <a:ext cx="396000" cy="396000"/>
          </a:xfrm>
          <a:prstGeom prst="rect">
            <a:avLst/>
          </a:prstGeom>
        </p:spPr>
      </p:pic>
      <p:sp>
        <p:nvSpPr>
          <p:cNvPr id="15" name="Content Placeholder 3">
            <a:extLst>
              <a:ext uri="{FF2B5EF4-FFF2-40B4-BE49-F238E27FC236}">
                <a16:creationId xmlns:a16="http://schemas.microsoft.com/office/drawing/2014/main" id="{08FFE662-675B-B3D2-B83C-4EA5623C2870}"/>
              </a:ext>
            </a:extLst>
          </p:cNvPr>
          <p:cNvSpPr txBox="1">
            <a:spLocks/>
          </p:cNvSpPr>
          <p:nvPr/>
        </p:nvSpPr>
        <p:spPr bwMode="auto">
          <a:xfrm>
            <a:off x="952128" y="4839447"/>
            <a:ext cx="5066251" cy="1323439"/>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Further reading/information</a:t>
            </a: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7">
                  <a:extLst>
                    <a:ext uri="{A12FA001-AC4F-418D-AE19-62706E023703}">
                      <ahyp:hlinkClr xmlns:ahyp="http://schemas.microsoft.com/office/drawing/2018/hyperlinkcolor" val="tx"/>
                    </a:ext>
                  </a:extLst>
                </a:hlinkClick>
              </a:rPr>
              <a:t>Ansys Academic</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8">
                  <a:extLst>
                    <a:ext uri="{A12FA001-AC4F-418D-AE19-62706E023703}">
                      <ahyp:hlinkClr xmlns:ahyp="http://schemas.microsoft.com/office/drawing/2018/hyperlinkcolor" val="tx"/>
                    </a:ext>
                  </a:extLst>
                </a:hlinkClick>
              </a:rPr>
              <a:t>Ansys Innovation Courses</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766445" marR="0" lvl="1" indent="-285750" algn="l" defTabSz="914400" rtl="0" eaLnBrk="0" fontAlgn="base" latinLnBrk="0" hangingPunct="0">
              <a:lnSpc>
                <a:spcPct val="100000"/>
              </a:lnSpc>
              <a:spcBef>
                <a:spcPct val="20000"/>
              </a:spcBef>
              <a:spcAft>
                <a:spcPct val="2000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9">
                  <a:extLst>
                    <a:ext uri="{A12FA001-AC4F-418D-AE19-62706E023703}">
                      <ahyp:hlinkClr xmlns:ahyp="http://schemas.microsoft.com/office/drawing/2018/hyperlinkcolor" val="tx"/>
                    </a:ext>
                  </a:extLst>
                </a:hlinkClick>
              </a:rPr>
              <a:t>Ansys Education Resources</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16" name="Graphic 15" descr="Internet outline">
            <a:extLst>
              <a:ext uri="{FF2B5EF4-FFF2-40B4-BE49-F238E27FC236}">
                <a16:creationId xmlns:a16="http://schemas.microsoft.com/office/drawing/2014/main" id="{AC25196B-94F0-BCEC-6E55-AE61E8DAF13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476310" y="5427940"/>
            <a:ext cx="533302" cy="541722"/>
          </a:xfrm>
          <a:prstGeom prst="rect">
            <a:avLst/>
          </a:prstGeom>
        </p:spPr>
      </p:pic>
      <p:sp>
        <p:nvSpPr>
          <p:cNvPr id="23" name="Content Placeholder 3">
            <a:extLst>
              <a:ext uri="{FF2B5EF4-FFF2-40B4-BE49-F238E27FC236}">
                <a16:creationId xmlns:a16="http://schemas.microsoft.com/office/drawing/2014/main" id="{0C39C30B-887F-FA6D-2770-C24C2CAFE8BB}"/>
              </a:ext>
            </a:extLst>
          </p:cNvPr>
          <p:cNvSpPr txBox="1">
            <a:spLocks/>
          </p:cNvSpPr>
          <p:nvPr/>
        </p:nvSpPr>
        <p:spPr bwMode="auto">
          <a:xfrm>
            <a:off x="948505" y="3697507"/>
            <a:ext cx="10285751" cy="10080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latin typeface="Calibri" panose="020F0502020204030204"/>
                <a:ea typeface="+mn-ea"/>
                <a:cs typeface="+mn-cs"/>
              </a:rPr>
              <a:t>Resources</a:t>
            </a:r>
          </a:p>
        </p:txBody>
      </p:sp>
      <p:sp>
        <p:nvSpPr>
          <p:cNvPr id="25" name="TextBox 24">
            <a:extLst>
              <a:ext uri="{FF2B5EF4-FFF2-40B4-BE49-F238E27FC236}">
                <a16:creationId xmlns:a16="http://schemas.microsoft.com/office/drawing/2014/main" id="{92455E68-BBD7-6C1A-3E33-32E332948201}"/>
              </a:ext>
            </a:extLst>
          </p:cNvPr>
          <p:cNvSpPr txBox="1"/>
          <p:nvPr/>
        </p:nvSpPr>
        <p:spPr>
          <a:xfrm>
            <a:off x="7431855" y="4002112"/>
            <a:ext cx="6096000" cy="523220"/>
          </a:xfrm>
          <a:prstGeom prst="rect">
            <a:avLst/>
          </a:prstGeom>
          <a:noFill/>
        </p:spPr>
        <p:txBody>
          <a:bodyPr wrap="square">
            <a:spAutoFit/>
          </a:bodyPr>
          <a:lstStyle/>
          <a:p>
            <a:pPr marL="766445" marR="0" lvl="1" indent="-285750" algn="l" defTabSz="914400" rtl="0" eaLnBrk="1" fontAlgn="auto" latinLnBrk="0" hangingPunct="1">
              <a:lnSpc>
                <a:spcPct val="100000"/>
              </a:lnSpc>
              <a:spcBef>
                <a:spcPts val="0"/>
              </a:spcBef>
              <a:spcAft>
                <a:spcPts val="0"/>
              </a:spcAft>
              <a:buClr>
                <a:srgbClr val="FFB71B"/>
              </a:buClr>
              <a:buSzPct val="100000"/>
              <a:buFont typeface="Wingdings" panose="05000000000000000000" pitchFamily="2" charset="2"/>
              <a:buChar char="§"/>
              <a:tabLst/>
              <a:defRP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Software: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Ansys Mechanical</a:t>
            </a:r>
            <a:r>
              <a:rPr lang="en-US" sz="1200" baseline="30000" dirty="0"/>
              <a:t>TM</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 2024 R2</a:t>
            </a:r>
          </a:p>
          <a:p>
            <a:pPr marL="766445" lvl="1" indent="-285750">
              <a:buClr>
                <a:srgbClr val="FFB71B"/>
              </a:buClr>
              <a:buSzPct val="100000"/>
              <a:buFont typeface="Wingdings" panose="05000000000000000000" pitchFamily="2" charset="2"/>
              <a:buChar char="§"/>
            </a:pPr>
            <a:r>
              <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rPr>
              <a:t>Images: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Ansys Inc. </a:t>
            </a:r>
            <a:endParaRPr kumimoji="0" lang="en-GB"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B1449D0A-76F0-9B85-E75C-45244830919D}"/>
              </a:ext>
            </a:extLst>
          </p:cNvPr>
          <p:cNvSpPr txBox="1"/>
          <p:nvPr/>
        </p:nvSpPr>
        <p:spPr>
          <a:xfrm>
            <a:off x="942820" y="3993890"/>
            <a:ext cx="7100172" cy="707886"/>
          </a:xfrm>
          <a:prstGeom prst="rect">
            <a:avLst/>
          </a:prstGeom>
          <a:noFill/>
        </p:spPr>
        <p:txBody>
          <a:bodyPr wrap="square">
            <a:spAutoFit/>
          </a:bodyPr>
          <a:lstStyle/>
          <a:p>
            <a:pPr marL="766445" lvl="1" indent="-285750">
              <a:buClr>
                <a:schemeClr val="accent1"/>
              </a:buClr>
              <a:buSzPct val="100000"/>
              <a:buFont typeface="Wingdings" panose="05000000000000000000" pitchFamily="2" charset="2"/>
              <a:buChar char="§"/>
            </a:pPr>
            <a:r>
              <a:rPr lang="en-GB" sz="1400" dirty="0"/>
              <a:t>Source: </a:t>
            </a:r>
            <a:r>
              <a:rPr lang="en-GB" sz="1200" dirty="0"/>
              <a:t>RWTH Aachen – </a:t>
            </a:r>
            <a:r>
              <a:rPr lang="en-GB" sz="1200" dirty="0">
                <a:hlinkClick r:id="rId12"/>
              </a:rPr>
              <a:t>Department  of Continuum Mechanics</a:t>
            </a:r>
            <a:r>
              <a:rPr lang="en-GB" sz="1200" dirty="0"/>
              <a:t> (</a:t>
            </a:r>
            <a:r>
              <a:rPr lang="en-GB" sz="1200" dirty="0">
                <a:hlinkClick r:id="rId13"/>
              </a:rPr>
              <a:t>PIFEM-Marathon</a:t>
            </a:r>
            <a:r>
              <a:rPr lang="en-GB" sz="1200" dirty="0"/>
              <a:t>)</a:t>
            </a:r>
          </a:p>
          <a:p>
            <a:pPr marL="766445" lvl="1" indent="-285750">
              <a:buClr>
                <a:schemeClr val="accent1"/>
              </a:buClr>
              <a:buSzPct val="100000"/>
              <a:buFont typeface="Wingdings" panose="05000000000000000000" pitchFamily="2" charset="2"/>
              <a:buChar char="§"/>
            </a:pPr>
            <a:r>
              <a:rPr lang="en-GB" sz="1400" dirty="0"/>
              <a:t>Textbook: </a:t>
            </a:r>
            <a:r>
              <a:rPr lang="en-GB" sz="1200" dirty="0"/>
              <a:t>Finite Element Modeling and Simulation with ANSYS Workbench (2</a:t>
            </a:r>
            <a:r>
              <a:rPr lang="en-GB" sz="1200" baseline="30000" dirty="0"/>
              <a:t>nd</a:t>
            </a:r>
            <a:r>
              <a:rPr lang="en-GB" sz="1200" dirty="0"/>
              <a:t> Ed.); Bridge Engineering Handbook: CRC Press, 2000.</a:t>
            </a:r>
            <a:endParaRPr lang="en-GB" sz="1400" dirty="0"/>
          </a:p>
        </p:txBody>
      </p:sp>
      <p:graphicFrame>
        <p:nvGraphicFramePr>
          <p:cNvPr id="6" name="Table 5">
            <a:extLst>
              <a:ext uri="{FF2B5EF4-FFF2-40B4-BE49-F238E27FC236}">
                <a16:creationId xmlns:a16="http://schemas.microsoft.com/office/drawing/2014/main" id="{89DB97DE-52AF-8737-35FE-D08F53823928}"/>
              </a:ext>
            </a:extLst>
          </p:cNvPr>
          <p:cNvGraphicFramePr>
            <a:graphicFrameLocks noGrp="1"/>
          </p:cNvGraphicFramePr>
          <p:nvPr>
            <p:extLst>
              <p:ext uri="{D42A27DB-BD31-4B8C-83A1-F6EECF244321}">
                <p14:modId xmlns:p14="http://schemas.microsoft.com/office/powerpoint/2010/main" val="1333474553"/>
              </p:ext>
            </p:extLst>
          </p:nvPr>
        </p:nvGraphicFramePr>
        <p:xfrm>
          <a:off x="942820" y="808318"/>
          <a:ext cx="10285752" cy="640080"/>
        </p:xfrm>
        <a:graphic>
          <a:graphicData uri="http://schemas.openxmlformats.org/drawingml/2006/table">
            <a:tbl>
              <a:tblPr bandRow="1">
                <a:tableStyleId>{5C22544A-7EE6-4342-B048-85BDC9FD1C3A}</a:tableStyleId>
              </a:tblPr>
              <a:tblGrid>
                <a:gridCol w="2768363">
                  <a:extLst>
                    <a:ext uri="{9D8B030D-6E8A-4147-A177-3AD203B41FA5}">
                      <a16:colId xmlns:a16="http://schemas.microsoft.com/office/drawing/2014/main" val="2450680109"/>
                    </a:ext>
                  </a:extLst>
                </a:gridCol>
                <a:gridCol w="7517389">
                  <a:extLst>
                    <a:ext uri="{9D8B030D-6E8A-4147-A177-3AD203B41FA5}">
                      <a16:colId xmlns:a16="http://schemas.microsoft.com/office/drawing/2014/main" val="2357916095"/>
                    </a:ext>
                  </a:extLst>
                </a:gridCol>
              </a:tblGrid>
              <a:tr h="370840">
                <a:tc>
                  <a:txBody>
                    <a:bodyPr/>
                    <a:lstStyle/>
                    <a:p>
                      <a:r>
                        <a:rPr lang="en-US" sz="1800" b="1" dirty="0"/>
                        <a:t>Ansys software mentioned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indent="0">
                        <a:buFont typeface="Arial" panose="020B0604020202020204" pitchFamily="34" charset="0"/>
                        <a:buNone/>
                      </a:pPr>
                      <a:r>
                        <a:rPr lang="en-US" sz="1800" dirty="0"/>
                        <a:t>Ansys Mechanical</a:t>
                      </a:r>
                      <a:r>
                        <a:rPr lang="en-US" sz="1800" baseline="30000" dirty="0"/>
                        <a:t>TM</a:t>
                      </a:r>
                      <a:r>
                        <a:rPr lang="en-US" sz="1800" baseline="0" dirty="0"/>
                        <a:t>, a </a:t>
                      </a:r>
                      <a:r>
                        <a:rPr lang="en-US" sz="1800" b="0" i="0" kern="1200" dirty="0">
                          <a:solidFill>
                            <a:schemeClr val="dk1"/>
                          </a:solidFill>
                          <a:effectLst/>
                          <a:latin typeface="+mn-lt"/>
                          <a:ea typeface="+mn-ea"/>
                          <a:cs typeface="+mn-cs"/>
                        </a:rPr>
                        <a:t>structural finite element analysis software</a:t>
                      </a:r>
                    </a:p>
                    <a:p>
                      <a:pPr marL="0" indent="0">
                        <a:buFont typeface="Arial" panose="020B0604020202020204" pitchFamily="34" charset="0"/>
                        <a:buNone/>
                      </a:pPr>
                      <a:r>
                        <a:rPr lang="en-US" sz="1800" b="0" i="0" kern="1200" dirty="0">
                          <a:solidFill>
                            <a:schemeClr val="dk1"/>
                          </a:solidFill>
                          <a:effectLst/>
                          <a:latin typeface="+mn-lt"/>
                          <a:ea typeface="+mn-ea"/>
                          <a:cs typeface="+mn-cs"/>
                        </a:rPr>
                        <a:t>Ansys Workbench™, a simulation integration platform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93571220"/>
                  </a:ext>
                </a:extLst>
              </a:tr>
            </a:tbl>
          </a:graphicData>
        </a:graphic>
      </p:graphicFrame>
    </p:spTree>
    <p:extLst>
      <p:ext uri="{BB962C8B-B14F-4D97-AF65-F5344CB8AC3E}">
        <p14:creationId xmlns:p14="http://schemas.microsoft.com/office/powerpoint/2010/main" val="22557304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A5DF6FA-1932-4F6E-8C04-25E94F97AF0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16E6B6A2-4021-43EF-9CF8-661932F913F5}"/>
              </a:ext>
            </a:extLst>
          </p:cNvPr>
          <p:cNvSpPr>
            <a:spLocks noGrp="1"/>
          </p:cNvSpPr>
          <p:nvPr>
            <p:ph type="title"/>
          </p:nvPr>
        </p:nvSpPr>
        <p:spPr/>
        <p:txBody>
          <a:bodyPr/>
          <a:lstStyle/>
          <a:p>
            <a:r>
              <a:rPr lang="en-US" dirty="0"/>
              <a:t>Solver – Deformation and Stress</a:t>
            </a:r>
          </a:p>
        </p:txBody>
      </p:sp>
      <p:grpSp>
        <p:nvGrpSpPr>
          <p:cNvPr id="46" name="Group 45">
            <a:extLst>
              <a:ext uri="{FF2B5EF4-FFF2-40B4-BE49-F238E27FC236}">
                <a16:creationId xmlns:a16="http://schemas.microsoft.com/office/drawing/2014/main" id="{07C60B02-B9ED-D925-DD9B-BA2804CF17C8}"/>
              </a:ext>
            </a:extLst>
          </p:cNvPr>
          <p:cNvGrpSpPr/>
          <p:nvPr/>
        </p:nvGrpSpPr>
        <p:grpSpPr>
          <a:xfrm>
            <a:off x="9012130" y="904078"/>
            <a:ext cx="2648634" cy="1002572"/>
            <a:chOff x="9008182" y="1296923"/>
            <a:chExt cx="2648634" cy="1002572"/>
          </a:xfrm>
        </p:grpSpPr>
        <p:sp>
          <p:nvSpPr>
            <p:cNvPr id="4" name="Rectangle 3">
              <a:extLst>
                <a:ext uri="{FF2B5EF4-FFF2-40B4-BE49-F238E27FC236}">
                  <a16:creationId xmlns:a16="http://schemas.microsoft.com/office/drawing/2014/main" id="{176E7946-D32D-F2CD-0F4C-EEE805AA8DDF}"/>
                </a:ext>
              </a:extLst>
            </p:cNvPr>
            <p:cNvSpPr/>
            <p:nvPr/>
          </p:nvSpPr>
          <p:spPr>
            <a:xfrm>
              <a:off x="9603199" y="1335358"/>
              <a:ext cx="1057594" cy="922005"/>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57E48DA3-8AC9-3D1B-1072-0798A7EEDAB3}"/>
                </a:ext>
              </a:extLst>
            </p:cNvPr>
            <p:cNvSpPr>
              <a:spLocks noChangeAspect="1"/>
            </p:cNvSpPr>
            <p:nvPr/>
          </p:nvSpPr>
          <p:spPr>
            <a:xfrm>
              <a:off x="9564764" y="1296923"/>
              <a:ext cx="76869" cy="768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 name="Oval 9">
              <a:extLst>
                <a:ext uri="{FF2B5EF4-FFF2-40B4-BE49-F238E27FC236}">
                  <a16:creationId xmlns:a16="http://schemas.microsoft.com/office/drawing/2014/main" id="{7F8B0246-0C16-1FB8-3132-B736E8036ABA}"/>
                </a:ext>
              </a:extLst>
            </p:cNvPr>
            <p:cNvSpPr>
              <a:spLocks noChangeAspect="1"/>
            </p:cNvSpPr>
            <p:nvPr/>
          </p:nvSpPr>
          <p:spPr>
            <a:xfrm>
              <a:off x="10622358" y="1296923"/>
              <a:ext cx="76869" cy="768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30C944CD-777C-650D-8083-D2248F85CA51}"/>
                </a:ext>
              </a:extLst>
            </p:cNvPr>
            <p:cNvSpPr>
              <a:spLocks noChangeAspect="1"/>
            </p:cNvSpPr>
            <p:nvPr/>
          </p:nvSpPr>
          <p:spPr>
            <a:xfrm>
              <a:off x="9564764" y="2222626"/>
              <a:ext cx="76869" cy="768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 name="Oval 11">
              <a:extLst>
                <a:ext uri="{FF2B5EF4-FFF2-40B4-BE49-F238E27FC236}">
                  <a16:creationId xmlns:a16="http://schemas.microsoft.com/office/drawing/2014/main" id="{F33E51F0-41A2-EC76-E8D9-246010611570}"/>
                </a:ext>
              </a:extLst>
            </p:cNvPr>
            <p:cNvSpPr>
              <a:spLocks noChangeAspect="1"/>
            </p:cNvSpPr>
            <p:nvPr/>
          </p:nvSpPr>
          <p:spPr>
            <a:xfrm>
              <a:off x="10622358" y="2218928"/>
              <a:ext cx="76869" cy="7686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4D9B4EAA-5FD0-ED3E-B4D7-CFE190AEEE44}"/>
                </a:ext>
              </a:extLst>
            </p:cNvPr>
            <p:cNvSpPr>
              <a:spLocks noChangeAspect="1"/>
            </p:cNvSpPr>
            <p:nvPr/>
          </p:nvSpPr>
          <p:spPr>
            <a:xfrm>
              <a:off x="9906535" y="1623668"/>
              <a:ext cx="76869" cy="7686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570CC277-AF72-29BC-1B50-483E5A2D0475}"/>
                </a:ext>
              </a:extLst>
            </p:cNvPr>
            <p:cNvSpPr>
              <a:spLocks noChangeAspect="1"/>
            </p:cNvSpPr>
            <p:nvPr/>
          </p:nvSpPr>
          <p:spPr>
            <a:xfrm>
              <a:off x="10293467" y="1623668"/>
              <a:ext cx="76869" cy="7686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85F448C2-CA20-E5FA-286B-929C01F5DBB2}"/>
                </a:ext>
              </a:extLst>
            </p:cNvPr>
            <p:cNvSpPr>
              <a:spLocks noChangeAspect="1"/>
            </p:cNvSpPr>
            <p:nvPr/>
          </p:nvSpPr>
          <p:spPr>
            <a:xfrm>
              <a:off x="9906535" y="1950414"/>
              <a:ext cx="76869" cy="7686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73445E57-DE5B-E9C1-9447-6D892052EBC3}"/>
                </a:ext>
              </a:extLst>
            </p:cNvPr>
            <p:cNvSpPr>
              <a:spLocks noChangeAspect="1"/>
            </p:cNvSpPr>
            <p:nvPr/>
          </p:nvSpPr>
          <p:spPr>
            <a:xfrm>
              <a:off x="10294527" y="1950414"/>
              <a:ext cx="76869" cy="76869"/>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8" name="Straight Arrow Connector 17">
              <a:extLst>
                <a:ext uri="{FF2B5EF4-FFF2-40B4-BE49-F238E27FC236}">
                  <a16:creationId xmlns:a16="http://schemas.microsoft.com/office/drawing/2014/main" id="{7A7E56FD-53A5-59A2-D735-77F990D5E27A}"/>
                </a:ext>
              </a:extLst>
            </p:cNvPr>
            <p:cNvCxnSpPr>
              <a:cxnSpLocks/>
            </p:cNvCxnSpPr>
            <p:nvPr/>
          </p:nvCxnSpPr>
          <p:spPr>
            <a:xfrm flipH="1" flipV="1">
              <a:off x="10464189" y="1662103"/>
              <a:ext cx="711842" cy="949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270E529-34E5-7871-7285-2841DC0B82E7}"/>
                </a:ext>
              </a:extLst>
            </p:cNvPr>
            <p:cNvCxnSpPr/>
            <p:nvPr/>
          </p:nvCxnSpPr>
          <p:spPr>
            <a:xfrm flipH="1">
              <a:off x="10464189" y="1834319"/>
              <a:ext cx="711842" cy="11609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1DEA0E3-5AC9-CA56-5F16-ED6490CC2E94}"/>
                </a:ext>
              </a:extLst>
            </p:cNvPr>
            <p:cNvCxnSpPr>
              <a:cxnSpLocks/>
            </p:cNvCxnSpPr>
            <p:nvPr/>
          </p:nvCxnSpPr>
          <p:spPr>
            <a:xfrm flipV="1">
              <a:off x="9013014" y="1370967"/>
              <a:ext cx="516541" cy="3350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EC0EDAE-822D-907A-F53F-B4399690CB74}"/>
                </a:ext>
              </a:extLst>
            </p:cNvPr>
            <p:cNvCxnSpPr>
              <a:cxnSpLocks/>
            </p:cNvCxnSpPr>
            <p:nvPr/>
          </p:nvCxnSpPr>
          <p:spPr>
            <a:xfrm>
              <a:off x="9008182" y="1891852"/>
              <a:ext cx="531591" cy="3120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C129A5DE-1A44-41D7-8D38-BD27DCB2B65C}"/>
                </a:ext>
              </a:extLst>
            </p:cNvPr>
            <p:cNvSpPr txBox="1"/>
            <p:nvPr/>
          </p:nvSpPr>
          <p:spPr>
            <a:xfrm>
              <a:off x="9055918" y="1612846"/>
              <a:ext cx="199661"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u</a:t>
              </a:r>
            </a:p>
          </p:txBody>
        </p:sp>
        <p:sp>
          <p:nvSpPr>
            <p:cNvPr id="28" name="TextBox 27">
              <a:extLst>
                <a:ext uri="{FF2B5EF4-FFF2-40B4-BE49-F238E27FC236}">
                  <a16:creationId xmlns:a16="http://schemas.microsoft.com/office/drawing/2014/main" id="{77C18927-5632-26D3-1A25-CACB022C2EAC}"/>
                </a:ext>
              </a:extLst>
            </p:cNvPr>
            <p:cNvSpPr txBox="1"/>
            <p:nvPr/>
          </p:nvSpPr>
          <p:spPr>
            <a:xfrm>
              <a:off x="11212543" y="1642133"/>
              <a:ext cx="444273"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ɛ, </a:t>
              </a:r>
              <a:r>
                <a:rPr kumimoji="0" lang="el-GR" sz="1400" b="0" i="1" u="none" strike="noStrike" kern="1200" cap="none" spc="0" normalizeH="0" baseline="0" noProof="0">
                  <a:ln>
                    <a:noFill/>
                  </a:ln>
                  <a:solidFill>
                    <a:srgbClr val="000000"/>
                  </a:solidFill>
                  <a:effectLst/>
                  <a:uLnTx/>
                  <a:uFillTx/>
                  <a:latin typeface="Calibri" panose="020F0502020204030204"/>
                  <a:ea typeface="+mn-ea"/>
                  <a:cs typeface="+mn-cs"/>
                </a:rPr>
                <a:t>σ</a:t>
              </a:r>
              <a:endPar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43" name="Group 42">
            <a:extLst>
              <a:ext uri="{FF2B5EF4-FFF2-40B4-BE49-F238E27FC236}">
                <a16:creationId xmlns:a16="http://schemas.microsoft.com/office/drawing/2014/main" id="{CEC10A9B-DE07-A3C6-A857-533D8F24A218}"/>
              </a:ext>
            </a:extLst>
          </p:cNvPr>
          <p:cNvGrpSpPr/>
          <p:nvPr/>
        </p:nvGrpSpPr>
        <p:grpSpPr>
          <a:xfrm>
            <a:off x="634523" y="1095157"/>
            <a:ext cx="1402715" cy="976701"/>
            <a:chOff x="634523" y="1095157"/>
            <a:chExt cx="1402715" cy="976701"/>
          </a:xfrm>
        </p:grpSpPr>
        <p:sp>
          <p:nvSpPr>
            <p:cNvPr id="30" name="Arrow: Pentagon 29">
              <a:extLst>
                <a:ext uri="{FF2B5EF4-FFF2-40B4-BE49-F238E27FC236}">
                  <a16:creationId xmlns:a16="http://schemas.microsoft.com/office/drawing/2014/main" id="{97719A2C-6991-B540-EB95-C911D8DF92D4}"/>
                </a:ext>
              </a:extLst>
            </p:cNvPr>
            <p:cNvSpPr/>
            <p:nvPr/>
          </p:nvSpPr>
          <p:spPr>
            <a:xfrm>
              <a:off x="634523" y="1095157"/>
              <a:ext cx="1402715" cy="598400"/>
            </a:xfrm>
            <a:prstGeom prst="homePlat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68138228-11C2-0913-BC46-AC9FA94AF1CF}"/>
                </a:ext>
              </a:extLst>
            </p:cNvPr>
            <p:cNvSpPr txBox="1"/>
            <p:nvPr/>
          </p:nvSpPr>
          <p:spPr>
            <a:xfrm>
              <a:off x="660697" y="1134556"/>
              <a:ext cx="109714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Governing equations</a:t>
              </a:r>
            </a:p>
          </p:txBody>
        </p: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26CDD1C2-1B64-ED99-491F-C834C6C9912B}"/>
                    </a:ext>
                  </a:extLst>
                </p:cNvPr>
                <p:cNvSpPr txBox="1"/>
                <p:nvPr/>
              </p:nvSpPr>
              <p:spPr>
                <a:xfrm>
                  <a:off x="706693" y="1856414"/>
                  <a:ext cx="1005147"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𝐹</m:t>
                            </m:r>
                          </m:e>
                        </m:d>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𝐾</m:t>
                            </m:r>
                          </m:e>
                        </m:d>
                        <m:d>
                          <m:dPr>
                            <m:begChr m:val="["/>
                            <m:endChr m:val="]"/>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e>
                        </m:d>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49" name="TextBox 48">
                  <a:extLst>
                    <a:ext uri="{FF2B5EF4-FFF2-40B4-BE49-F238E27FC236}">
                      <a16:creationId xmlns:a16="http://schemas.microsoft.com/office/drawing/2014/main" id="{26CDD1C2-1B64-ED99-491F-C834C6C9912B}"/>
                    </a:ext>
                  </a:extLst>
                </p:cNvPr>
                <p:cNvSpPr txBox="1">
                  <a:spLocks noRot="1" noChangeAspect="1" noMove="1" noResize="1" noEditPoints="1" noAdjustHandles="1" noChangeArrowheads="1" noChangeShapeType="1" noTextEdit="1"/>
                </p:cNvSpPr>
                <p:nvPr/>
              </p:nvSpPr>
              <p:spPr>
                <a:xfrm>
                  <a:off x="706693" y="1856414"/>
                  <a:ext cx="1005147" cy="215444"/>
                </a:xfrm>
                <a:prstGeom prst="rect">
                  <a:avLst/>
                </a:prstGeom>
                <a:blipFill>
                  <a:blip r:embed="rId3"/>
                  <a:stretch>
                    <a:fillRect b="-5714"/>
                  </a:stretch>
                </a:blipFill>
              </p:spPr>
              <p:txBody>
                <a:bodyPr/>
                <a:lstStyle/>
                <a:p>
                  <a:r>
                    <a:rPr lang="en-US">
                      <a:noFill/>
                    </a:rPr>
                    <a:t> </a:t>
                  </a:r>
                </a:p>
              </p:txBody>
            </p:sp>
          </mc:Fallback>
        </mc:AlternateContent>
      </p:grpSp>
      <p:grpSp>
        <p:nvGrpSpPr>
          <p:cNvPr id="44" name="Group 43">
            <a:extLst>
              <a:ext uri="{FF2B5EF4-FFF2-40B4-BE49-F238E27FC236}">
                <a16:creationId xmlns:a16="http://schemas.microsoft.com/office/drawing/2014/main" id="{A841B1A7-928B-C1D3-E81D-FA9BD1BB8D22}"/>
              </a:ext>
            </a:extLst>
          </p:cNvPr>
          <p:cNvGrpSpPr/>
          <p:nvPr/>
        </p:nvGrpSpPr>
        <p:grpSpPr>
          <a:xfrm>
            <a:off x="1854495" y="1085959"/>
            <a:ext cx="2384959" cy="985899"/>
            <a:chOff x="1854495" y="1085959"/>
            <a:chExt cx="2384959" cy="985899"/>
          </a:xfrm>
        </p:grpSpPr>
        <p:sp>
          <p:nvSpPr>
            <p:cNvPr id="31" name="Arrow: Chevron 30">
              <a:extLst>
                <a:ext uri="{FF2B5EF4-FFF2-40B4-BE49-F238E27FC236}">
                  <a16:creationId xmlns:a16="http://schemas.microsoft.com/office/drawing/2014/main" id="{07B1C372-3CC5-76A1-E783-8A857D77B256}"/>
                </a:ext>
              </a:extLst>
            </p:cNvPr>
            <p:cNvSpPr/>
            <p:nvPr/>
          </p:nvSpPr>
          <p:spPr>
            <a:xfrm>
              <a:off x="1854495" y="1085959"/>
              <a:ext cx="2384959" cy="6167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7B6C3E48-79C8-D9DB-E8EE-8D44C9706999}"/>
                </a:ext>
              </a:extLst>
            </p:cNvPr>
            <p:cNvSpPr txBox="1"/>
            <p:nvPr/>
          </p:nvSpPr>
          <p:spPr>
            <a:xfrm>
              <a:off x="2115602" y="1143754"/>
              <a:ext cx="189693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Calculate displacement (u) on the nodes</a:t>
              </a:r>
            </a:p>
          </p:txBody>
        </p:sp>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8A75D56C-0335-B7B5-8F16-8B1BB325ECCE}"/>
                    </a:ext>
                  </a:extLst>
                </p:cNvPr>
                <p:cNvSpPr txBox="1"/>
                <p:nvPr/>
              </p:nvSpPr>
              <p:spPr>
                <a:xfrm>
                  <a:off x="2449189" y="1856414"/>
                  <a:ext cx="1182503"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e>
                        </m:d>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p>
                          <m:sSup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d>
                              <m:dPr>
                                <m:begChr m:val="["/>
                                <m:endChr m:val="]"/>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𝐾</m:t>
                                </m:r>
                              </m:e>
                            </m:d>
                          </m:e>
                          <m:sup>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sup>
                        </m:sSup>
                        <m:d>
                          <m:dPr>
                            <m:begChr m:val="["/>
                            <m:endChr m:val="]"/>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𝐹</m:t>
                            </m:r>
                          </m:e>
                        </m:d>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50" name="TextBox 49">
                  <a:extLst>
                    <a:ext uri="{FF2B5EF4-FFF2-40B4-BE49-F238E27FC236}">
                      <a16:creationId xmlns:a16="http://schemas.microsoft.com/office/drawing/2014/main" id="{8A75D56C-0335-B7B5-8F16-8B1BB325ECCE}"/>
                    </a:ext>
                  </a:extLst>
                </p:cNvPr>
                <p:cNvSpPr txBox="1">
                  <a:spLocks noRot="1" noChangeAspect="1" noMove="1" noResize="1" noEditPoints="1" noAdjustHandles="1" noChangeArrowheads="1" noChangeShapeType="1" noTextEdit="1"/>
                </p:cNvSpPr>
                <p:nvPr/>
              </p:nvSpPr>
              <p:spPr>
                <a:xfrm>
                  <a:off x="2449189" y="1856414"/>
                  <a:ext cx="1182503" cy="215444"/>
                </a:xfrm>
                <a:prstGeom prst="rect">
                  <a:avLst/>
                </a:prstGeom>
                <a:blipFill>
                  <a:blip r:embed="rId4"/>
                  <a:stretch>
                    <a:fillRect b="-8571"/>
                  </a:stretch>
                </a:blipFill>
              </p:spPr>
              <p:txBody>
                <a:bodyPr/>
                <a:lstStyle/>
                <a:p>
                  <a:r>
                    <a:rPr lang="en-US">
                      <a:noFill/>
                    </a:rPr>
                    <a:t> </a:t>
                  </a:r>
                </a:p>
              </p:txBody>
            </p:sp>
          </mc:Fallback>
        </mc:AlternateContent>
      </p:grpSp>
      <p:grpSp>
        <p:nvGrpSpPr>
          <p:cNvPr id="45" name="Group 44">
            <a:extLst>
              <a:ext uri="{FF2B5EF4-FFF2-40B4-BE49-F238E27FC236}">
                <a16:creationId xmlns:a16="http://schemas.microsoft.com/office/drawing/2014/main" id="{F4672FD4-7AF7-E955-A262-B9B158614266}"/>
              </a:ext>
            </a:extLst>
          </p:cNvPr>
          <p:cNvGrpSpPr/>
          <p:nvPr/>
        </p:nvGrpSpPr>
        <p:grpSpPr>
          <a:xfrm>
            <a:off x="4037795" y="1074875"/>
            <a:ext cx="2370622" cy="996983"/>
            <a:chOff x="4037795" y="1074875"/>
            <a:chExt cx="2370622" cy="996983"/>
          </a:xfrm>
        </p:grpSpPr>
        <p:sp>
          <p:nvSpPr>
            <p:cNvPr id="39" name="Arrow: Chevron 38">
              <a:extLst>
                <a:ext uri="{FF2B5EF4-FFF2-40B4-BE49-F238E27FC236}">
                  <a16:creationId xmlns:a16="http://schemas.microsoft.com/office/drawing/2014/main" id="{5B0EF432-5EF8-EC1F-5CC2-DEE729E806B5}"/>
                </a:ext>
              </a:extLst>
            </p:cNvPr>
            <p:cNvSpPr/>
            <p:nvPr/>
          </p:nvSpPr>
          <p:spPr>
            <a:xfrm>
              <a:off x="4037795" y="1074875"/>
              <a:ext cx="2370622" cy="6167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A6B64663-FE24-298A-F524-162A47892310}"/>
                </a:ext>
              </a:extLst>
            </p:cNvPr>
            <p:cNvSpPr txBox="1"/>
            <p:nvPr/>
          </p:nvSpPr>
          <p:spPr>
            <a:xfrm>
              <a:off x="4239454" y="1121663"/>
              <a:ext cx="2002856"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Calculate strain </a:t>
              </a: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ɛ</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on the integration points</a:t>
              </a:r>
            </a:p>
          </p:txBody>
        </p:sp>
        <mc:AlternateContent xmlns:mc="http://schemas.openxmlformats.org/markup-compatibility/2006" xmlns:a14="http://schemas.microsoft.com/office/drawing/2010/main">
          <mc:Choice Requires="a14">
            <p:sp>
              <p:nvSpPr>
                <p:cNvPr id="51" name="TextBox 50">
                  <a:extLst>
                    <a:ext uri="{FF2B5EF4-FFF2-40B4-BE49-F238E27FC236}">
                      <a16:creationId xmlns:a16="http://schemas.microsoft.com/office/drawing/2014/main" id="{682A131C-1079-F48E-9E5A-BA85C77E08C3}"/>
                    </a:ext>
                  </a:extLst>
                </p:cNvPr>
                <p:cNvSpPr txBox="1"/>
                <p:nvPr/>
              </p:nvSpPr>
              <p:spPr>
                <a:xfrm>
                  <a:off x="4821842" y="1856414"/>
                  <a:ext cx="802527"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Δ</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𝜀</m:t>
                        </m:r>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𝐵</m:t>
                        </m:r>
                        <m:r>
                          <m:rPr>
                            <m:sty m:val="p"/>
                          </m:rP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Δ</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51" name="TextBox 50">
                  <a:extLst>
                    <a:ext uri="{FF2B5EF4-FFF2-40B4-BE49-F238E27FC236}">
                      <a16:creationId xmlns:a16="http://schemas.microsoft.com/office/drawing/2014/main" id="{682A131C-1079-F48E-9E5A-BA85C77E08C3}"/>
                    </a:ext>
                  </a:extLst>
                </p:cNvPr>
                <p:cNvSpPr txBox="1">
                  <a:spLocks noRot="1" noChangeAspect="1" noMove="1" noResize="1" noEditPoints="1" noAdjustHandles="1" noChangeArrowheads="1" noChangeShapeType="1" noTextEdit="1"/>
                </p:cNvSpPr>
                <p:nvPr/>
              </p:nvSpPr>
              <p:spPr>
                <a:xfrm>
                  <a:off x="4821842" y="1856414"/>
                  <a:ext cx="802527" cy="215444"/>
                </a:xfrm>
                <a:prstGeom prst="rect">
                  <a:avLst/>
                </a:prstGeom>
                <a:blipFill>
                  <a:blip r:embed="rId5"/>
                  <a:stretch>
                    <a:fillRect l="-4545" r="-1515" b="-5714"/>
                  </a:stretch>
                </a:blipFill>
              </p:spPr>
              <p:txBody>
                <a:bodyPr/>
                <a:lstStyle/>
                <a:p>
                  <a:r>
                    <a:rPr lang="en-US">
                      <a:noFill/>
                    </a:rPr>
                    <a:t> </a:t>
                  </a:r>
                </a:p>
              </p:txBody>
            </p:sp>
          </mc:Fallback>
        </mc:AlternateContent>
      </p:grpSp>
      <p:grpSp>
        <p:nvGrpSpPr>
          <p:cNvPr id="48" name="Group 47">
            <a:extLst>
              <a:ext uri="{FF2B5EF4-FFF2-40B4-BE49-F238E27FC236}">
                <a16:creationId xmlns:a16="http://schemas.microsoft.com/office/drawing/2014/main" id="{3A89870B-D3D1-FBF6-4059-E2EEFD362507}"/>
              </a:ext>
            </a:extLst>
          </p:cNvPr>
          <p:cNvGrpSpPr/>
          <p:nvPr/>
        </p:nvGrpSpPr>
        <p:grpSpPr>
          <a:xfrm>
            <a:off x="6217251" y="1076761"/>
            <a:ext cx="2038058" cy="995097"/>
            <a:chOff x="6217251" y="1076761"/>
            <a:chExt cx="2038058" cy="995097"/>
          </a:xfrm>
        </p:grpSpPr>
        <p:sp>
          <p:nvSpPr>
            <p:cNvPr id="36" name="Arrow: Chevron 35">
              <a:extLst>
                <a:ext uri="{FF2B5EF4-FFF2-40B4-BE49-F238E27FC236}">
                  <a16:creationId xmlns:a16="http://schemas.microsoft.com/office/drawing/2014/main" id="{FFA4D55A-30C4-4215-2400-18DC48BFF68A}"/>
                </a:ext>
              </a:extLst>
            </p:cNvPr>
            <p:cNvSpPr/>
            <p:nvPr/>
          </p:nvSpPr>
          <p:spPr>
            <a:xfrm>
              <a:off x="6217251" y="1076761"/>
              <a:ext cx="2038058" cy="6167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8D9F4E35-B17C-46DA-CF81-5169BE98C5A6}"/>
                </a:ext>
              </a:extLst>
            </p:cNvPr>
            <p:cNvSpPr txBox="1"/>
            <p:nvPr/>
          </p:nvSpPr>
          <p:spPr>
            <a:xfrm>
              <a:off x="6443969" y="1143754"/>
              <a:ext cx="1653862"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Calculate stresses </a:t>
              </a:r>
              <a:r>
                <a:rPr kumimoji="0" lang="el-GR" sz="1400" b="1" i="1" u="none" strike="noStrike" kern="1200" cap="none" spc="0" normalizeH="0" baseline="0" noProof="0">
                  <a:ln>
                    <a:noFill/>
                  </a:ln>
                  <a:solidFill>
                    <a:srgbClr val="000000"/>
                  </a:solidFill>
                  <a:effectLst/>
                  <a:uLnTx/>
                  <a:uFillTx/>
                  <a:latin typeface="Calibri" panose="020F0502020204030204"/>
                  <a:ea typeface="+mn-ea"/>
                  <a:cs typeface="+mn-cs"/>
                </a:rPr>
                <a:t>σ</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 from the strains</a:t>
              </a:r>
            </a:p>
          </p:txBody>
        </p: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1366EF6A-ECB4-5C2F-3AE6-E54E935E14FE}"/>
                    </a:ext>
                  </a:extLst>
                </p:cNvPr>
                <p:cNvSpPr txBox="1"/>
                <p:nvPr/>
              </p:nvSpPr>
              <p:spPr>
                <a:xfrm>
                  <a:off x="6892820" y="1856414"/>
                  <a:ext cx="686919" cy="215444"/>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n-US" sz="1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Δ</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𝜀</m:t>
                        </m:r>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m:rPr>
                            <m:sty m:val="p"/>
                          </m:rP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Δ</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52" name="TextBox 51">
                  <a:extLst>
                    <a:ext uri="{FF2B5EF4-FFF2-40B4-BE49-F238E27FC236}">
                      <a16:creationId xmlns:a16="http://schemas.microsoft.com/office/drawing/2014/main" id="{1366EF6A-ECB4-5C2F-3AE6-E54E935E14FE}"/>
                    </a:ext>
                  </a:extLst>
                </p:cNvPr>
                <p:cNvSpPr txBox="1">
                  <a:spLocks noRot="1" noChangeAspect="1" noMove="1" noResize="1" noEditPoints="1" noAdjustHandles="1" noChangeArrowheads="1" noChangeShapeType="1" noTextEdit="1"/>
                </p:cNvSpPr>
                <p:nvPr/>
              </p:nvSpPr>
              <p:spPr>
                <a:xfrm>
                  <a:off x="6892820" y="1856414"/>
                  <a:ext cx="686919" cy="215444"/>
                </a:xfrm>
                <a:prstGeom prst="rect">
                  <a:avLst/>
                </a:prstGeom>
                <a:blipFill>
                  <a:blip r:embed="rId6"/>
                  <a:stretch>
                    <a:fillRect l="-5357" r="-1786" b="-8571"/>
                  </a:stretch>
                </a:blipFill>
              </p:spPr>
              <p:txBody>
                <a:bodyPr/>
                <a:lstStyle/>
                <a:p>
                  <a:r>
                    <a:rPr lang="en-US">
                      <a:noFill/>
                    </a:rPr>
                    <a:t> </a:t>
                  </a:r>
                </a:p>
              </p:txBody>
            </p:sp>
          </mc:Fallback>
        </mc:AlternateContent>
      </p:grpSp>
      <p:grpSp>
        <p:nvGrpSpPr>
          <p:cNvPr id="53" name="Group 52">
            <a:extLst>
              <a:ext uri="{FF2B5EF4-FFF2-40B4-BE49-F238E27FC236}">
                <a16:creationId xmlns:a16="http://schemas.microsoft.com/office/drawing/2014/main" id="{858F121E-C587-C027-CCBD-629E9C4DB955}"/>
              </a:ext>
            </a:extLst>
          </p:cNvPr>
          <p:cNvGrpSpPr/>
          <p:nvPr/>
        </p:nvGrpSpPr>
        <p:grpSpPr>
          <a:xfrm>
            <a:off x="513825" y="2428713"/>
            <a:ext cx="3777321" cy="3401468"/>
            <a:chOff x="513825" y="2428713"/>
            <a:chExt cx="3777321" cy="3401468"/>
          </a:xfrm>
        </p:grpSpPr>
        <p:sp>
          <p:nvSpPr>
            <p:cNvPr id="54" name="Rectangle: Rounded Corners 53">
              <a:extLst>
                <a:ext uri="{FF2B5EF4-FFF2-40B4-BE49-F238E27FC236}">
                  <a16:creationId xmlns:a16="http://schemas.microsoft.com/office/drawing/2014/main" id="{28E12565-5889-17A7-5F51-18FD60F77198}"/>
                </a:ext>
              </a:extLst>
            </p:cNvPr>
            <p:cNvSpPr/>
            <p:nvPr/>
          </p:nvSpPr>
          <p:spPr>
            <a:xfrm>
              <a:off x="571507" y="2428713"/>
              <a:ext cx="3713244" cy="3401468"/>
            </a:xfrm>
            <a:prstGeom prst="roundRect">
              <a:avLst>
                <a:gd name="adj" fmla="val 7553"/>
              </a:avLst>
            </a:prstGeom>
            <a:solidFill>
              <a:srgbClr val="FEF8D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58" name="Group 57">
              <a:extLst>
                <a:ext uri="{FF2B5EF4-FFF2-40B4-BE49-F238E27FC236}">
                  <a16:creationId xmlns:a16="http://schemas.microsoft.com/office/drawing/2014/main" id="{09910539-2DA2-D6A8-5D54-A0434F4BBB60}"/>
                </a:ext>
              </a:extLst>
            </p:cNvPr>
            <p:cNvGrpSpPr/>
            <p:nvPr/>
          </p:nvGrpSpPr>
          <p:grpSpPr>
            <a:xfrm>
              <a:off x="513825" y="2598407"/>
              <a:ext cx="3777321" cy="312475"/>
              <a:chOff x="839419" y="3136674"/>
              <a:chExt cx="3777321" cy="312475"/>
            </a:xfrm>
          </p:grpSpPr>
          <p:sp>
            <p:nvSpPr>
              <p:cNvPr id="55" name="TextBox 54">
                <a:extLst>
                  <a:ext uri="{FF2B5EF4-FFF2-40B4-BE49-F238E27FC236}">
                    <a16:creationId xmlns:a16="http://schemas.microsoft.com/office/drawing/2014/main" id="{C91B4C1E-9AC2-84EA-C4EF-A658CE9D3B0F}"/>
                  </a:ext>
                </a:extLst>
              </p:cNvPr>
              <p:cNvSpPr txBox="1"/>
              <p:nvPr/>
            </p:nvSpPr>
            <p:spPr>
              <a:xfrm>
                <a:off x="839419" y="3141372"/>
                <a:ext cx="191869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Stress singularities</a:t>
                </a:r>
              </a:p>
            </p:txBody>
          </p:sp>
          <p:sp>
            <p:nvSpPr>
              <p:cNvPr id="56" name="TextBox 55">
                <a:extLst>
                  <a:ext uri="{FF2B5EF4-FFF2-40B4-BE49-F238E27FC236}">
                    <a16:creationId xmlns:a16="http://schemas.microsoft.com/office/drawing/2014/main" id="{815AB2D7-FEB1-16C2-927D-F274B3C366EB}"/>
                  </a:ext>
                </a:extLst>
              </p:cNvPr>
              <p:cNvSpPr txBox="1"/>
              <p:nvPr/>
            </p:nvSpPr>
            <p:spPr>
              <a:xfrm>
                <a:off x="2698048" y="3136674"/>
                <a:ext cx="1918692"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Stress concentration</a:t>
                </a:r>
              </a:p>
            </p:txBody>
          </p:sp>
          <p:sp>
            <p:nvSpPr>
              <p:cNvPr id="57" name="Multiplication Sign 56">
                <a:extLst>
                  <a:ext uri="{FF2B5EF4-FFF2-40B4-BE49-F238E27FC236}">
                    <a16:creationId xmlns:a16="http://schemas.microsoft.com/office/drawing/2014/main" id="{40BF96B1-9C8A-1CDB-484C-C9AAFE747980}"/>
                  </a:ext>
                </a:extLst>
              </p:cNvPr>
              <p:cNvSpPr/>
              <p:nvPr/>
            </p:nvSpPr>
            <p:spPr>
              <a:xfrm>
                <a:off x="2599745" y="3217226"/>
                <a:ext cx="228503" cy="190500"/>
              </a:xfrm>
              <a:prstGeom prst="mathMultiply">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87" name="TextBox 86">
              <a:extLst>
                <a:ext uri="{FF2B5EF4-FFF2-40B4-BE49-F238E27FC236}">
                  <a16:creationId xmlns:a16="http://schemas.microsoft.com/office/drawing/2014/main" id="{27804539-420B-0571-11FA-E02B33AD35B9}"/>
                </a:ext>
              </a:extLst>
            </p:cNvPr>
            <p:cNvSpPr txBox="1"/>
            <p:nvPr/>
          </p:nvSpPr>
          <p:spPr>
            <a:xfrm>
              <a:off x="712049" y="3062284"/>
              <a:ext cx="3342104" cy="6924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stress singularity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is a point where there is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no convergence of stresses values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usually tending to infinite.</a:t>
              </a:r>
            </a:p>
          </p:txBody>
        </p:sp>
        <p:sp>
          <p:nvSpPr>
            <p:cNvPr id="90" name="TextBox 89">
              <a:extLst>
                <a:ext uri="{FF2B5EF4-FFF2-40B4-BE49-F238E27FC236}">
                  <a16:creationId xmlns:a16="http://schemas.microsoft.com/office/drawing/2014/main" id="{A84E5272-CB87-4472-61B3-425DC59BFE80}"/>
                </a:ext>
              </a:extLst>
            </p:cNvPr>
            <p:cNvSpPr txBox="1"/>
            <p:nvPr/>
          </p:nvSpPr>
          <p:spPr>
            <a:xfrm>
              <a:off x="717464" y="3830273"/>
              <a:ext cx="3342104" cy="69249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Stress concentrations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on the other hand, are points where stress concentrates, but the values still converge.</a:t>
              </a:r>
            </a:p>
          </p:txBody>
        </p:sp>
        <p:sp>
          <p:nvSpPr>
            <p:cNvPr id="91" name="TextBox 90">
              <a:extLst>
                <a:ext uri="{FF2B5EF4-FFF2-40B4-BE49-F238E27FC236}">
                  <a16:creationId xmlns:a16="http://schemas.microsoft.com/office/drawing/2014/main" id="{EE79A5E8-FB69-CCB5-CAA6-4502A3D9FF69}"/>
                </a:ext>
              </a:extLst>
            </p:cNvPr>
            <p:cNvSpPr txBox="1"/>
            <p:nvPr/>
          </p:nvSpPr>
          <p:spPr>
            <a:xfrm>
              <a:off x="1302695" y="4658569"/>
              <a:ext cx="2811882" cy="109260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The presence of stress singularities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does not</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necessarily mean wrong results, once singularities are local affects. Nearby displacements and stresses should be correct.</a:t>
              </a:r>
            </a:p>
          </p:txBody>
        </p:sp>
        <p:grpSp>
          <p:nvGrpSpPr>
            <p:cNvPr id="97" name="Group 96">
              <a:extLst>
                <a:ext uri="{FF2B5EF4-FFF2-40B4-BE49-F238E27FC236}">
                  <a16:creationId xmlns:a16="http://schemas.microsoft.com/office/drawing/2014/main" id="{5D78C665-9B4B-392C-4210-73323B5F47BA}"/>
                </a:ext>
              </a:extLst>
            </p:cNvPr>
            <p:cNvGrpSpPr/>
            <p:nvPr/>
          </p:nvGrpSpPr>
          <p:grpSpPr>
            <a:xfrm>
              <a:off x="758485" y="4935019"/>
              <a:ext cx="405822" cy="378308"/>
              <a:chOff x="210088" y="4760959"/>
              <a:chExt cx="534845" cy="498584"/>
            </a:xfrm>
          </p:grpSpPr>
          <p:sp>
            <p:nvSpPr>
              <p:cNvPr id="96" name="Isosceles Triangle 95">
                <a:extLst>
                  <a:ext uri="{FF2B5EF4-FFF2-40B4-BE49-F238E27FC236}">
                    <a16:creationId xmlns:a16="http://schemas.microsoft.com/office/drawing/2014/main" id="{02C85DD1-3BFC-9303-FB52-2772770233A1}"/>
                  </a:ext>
                </a:extLst>
              </p:cNvPr>
              <p:cNvSpPr/>
              <p:nvPr/>
            </p:nvSpPr>
            <p:spPr>
              <a:xfrm>
                <a:off x="210088" y="4760959"/>
                <a:ext cx="534845" cy="479908"/>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95" name="Graphic 94" descr="Exclamation mark with solid fill">
                <a:extLst>
                  <a:ext uri="{FF2B5EF4-FFF2-40B4-BE49-F238E27FC236}">
                    <a16:creationId xmlns:a16="http://schemas.microsoft.com/office/drawing/2014/main" id="{B73CC13C-1DCF-D30E-BE27-C502D1985D5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54956" y="4802343"/>
                <a:ext cx="457200" cy="457200"/>
              </a:xfrm>
              <a:prstGeom prst="rect">
                <a:avLst/>
              </a:prstGeom>
            </p:spPr>
          </p:pic>
        </p:grpSp>
      </p:grpSp>
      <p:sp>
        <p:nvSpPr>
          <p:cNvPr id="98" name="TextBox 97">
            <a:extLst>
              <a:ext uri="{FF2B5EF4-FFF2-40B4-BE49-F238E27FC236}">
                <a16:creationId xmlns:a16="http://schemas.microsoft.com/office/drawing/2014/main" id="{F310A1E1-9EC7-166B-9B07-384CF47184E4}"/>
              </a:ext>
            </a:extLst>
          </p:cNvPr>
          <p:cNvSpPr txBox="1"/>
          <p:nvPr/>
        </p:nvSpPr>
        <p:spPr>
          <a:xfrm>
            <a:off x="7146328" y="5923690"/>
            <a:ext cx="4998505"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9"/>
              </a:rPr>
              <a:t>Topics in Structural Simulation in Ansys Mechanical I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99" name="Graphic 98" descr="Internet outline">
            <a:extLst>
              <a:ext uri="{FF2B5EF4-FFF2-40B4-BE49-F238E27FC236}">
                <a16:creationId xmlns:a16="http://schemas.microsoft.com/office/drawing/2014/main" id="{E45FCDE8-4466-CCF1-B5C1-94CF3A5767F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47469" y="5968513"/>
            <a:ext cx="346026" cy="368434"/>
          </a:xfrm>
          <a:prstGeom prst="rect">
            <a:avLst/>
          </a:prstGeom>
        </p:spPr>
      </p:pic>
      <p:sp>
        <p:nvSpPr>
          <p:cNvPr id="122" name="TextBox 121">
            <a:extLst>
              <a:ext uri="{FF2B5EF4-FFF2-40B4-BE49-F238E27FC236}">
                <a16:creationId xmlns:a16="http://schemas.microsoft.com/office/drawing/2014/main" id="{ABBC90D5-CCA9-8AB4-A302-6E520EFC8E6D}"/>
              </a:ext>
            </a:extLst>
          </p:cNvPr>
          <p:cNvSpPr txBox="1"/>
          <p:nvPr/>
        </p:nvSpPr>
        <p:spPr>
          <a:xfrm>
            <a:off x="9606974" y="2919036"/>
            <a:ext cx="2260776" cy="246221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Some simplifications in FE models can cause stress singularities. It is possible to mention the presence of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sharp corners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in the geometry, the application of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point loads/restraints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a single node or the assumption of a linear-elastic model when under large deformations.</a:t>
            </a:r>
          </a:p>
        </p:txBody>
      </p:sp>
      <p:grpSp>
        <p:nvGrpSpPr>
          <p:cNvPr id="24" name="Group 23">
            <a:extLst>
              <a:ext uri="{FF2B5EF4-FFF2-40B4-BE49-F238E27FC236}">
                <a16:creationId xmlns:a16="http://schemas.microsoft.com/office/drawing/2014/main" id="{48543A7C-8EFE-4051-11D0-A2CA0FF6AD39}"/>
              </a:ext>
            </a:extLst>
          </p:cNvPr>
          <p:cNvGrpSpPr/>
          <p:nvPr/>
        </p:nvGrpSpPr>
        <p:grpSpPr>
          <a:xfrm>
            <a:off x="7171725" y="2580218"/>
            <a:ext cx="2134554" cy="3089508"/>
            <a:chOff x="6985639" y="2381657"/>
            <a:chExt cx="2134554" cy="3089508"/>
          </a:xfrm>
        </p:grpSpPr>
        <p:sp>
          <p:nvSpPr>
            <p:cNvPr id="100" name="Double Bracket 99">
              <a:extLst>
                <a:ext uri="{FF2B5EF4-FFF2-40B4-BE49-F238E27FC236}">
                  <a16:creationId xmlns:a16="http://schemas.microsoft.com/office/drawing/2014/main" id="{86712C6C-8177-66F7-41AE-8C7CCB2A9E06}"/>
                </a:ext>
              </a:extLst>
            </p:cNvPr>
            <p:cNvSpPr/>
            <p:nvPr/>
          </p:nvSpPr>
          <p:spPr>
            <a:xfrm>
              <a:off x="7103213" y="2381657"/>
              <a:ext cx="1874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With sharp corners</a:t>
              </a:r>
            </a:p>
          </p:txBody>
        </p:sp>
        <p:grpSp>
          <p:nvGrpSpPr>
            <p:cNvPr id="17" name="Group 16">
              <a:extLst>
                <a:ext uri="{FF2B5EF4-FFF2-40B4-BE49-F238E27FC236}">
                  <a16:creationId xmlns:a16="http://schemas.microsoft.com/office/drawing/2014/main" id="{D8D22171-21C2-1D28-4C50-CF303DE74761}"/>
                </a:ext>
              </a:extLst>
            </p:cNvPr>
            <p:cNvGrpSpPr/>
            <p:nvPr/>
          </p:nvGrpSpPr>
          <p:grpSpPr>
            <a:xfrm>
              <a:off x="6985639" y="2690626"/>
              <a:ext cx="2134553" cy="2409629"/>
              <a:chOff x="6985639" y="2690626"/>
              <a:chExt cx="2134553" cy="2409629"/>
            </a:xfrm>
          </p:grpSpPr>
          <p:pic>
            <p:nvPicPr>
              <p:cNvPr id="6" name="Picture 5">
                <a:extLst>
                  <a:ext uri="{FF2B5EF4-FFF2-40B4-BE49-F238E27FC236}">
                    <a16:creationId xmlns:a16="http://schemas.microsoft.com/office/drawing/2014/main" id="{D6BAAE7F-CE6C-E442-4EFC-2FD4DDCC703D}"/>
                  </a:ext>
                </a:extLst>
              </p:cNvPr>
              <p:cNvPicPr>
                <a:picLocks noChangeAspect="1"/>
              </p:cNvPicPr>
              <p:nvPr/>
            </p:nvPicPr>
            <p:blipFill>
              <a:blip r:embed="rId12"/>
              <a:stretch>
                <a:fillRect/>
              </a:stretch>
            </p:blipFill>
            <p:spPr>
              <a:xfrm>
                <a:off x="8638266" y="2690626"/>
                <a:ext cx="481926" cy="2409629"/>
              </a:xfrm>
              <a:prstGeom prst="rect">
                <a:avLst/>
              </a:prstGeom>
            </p:spPr>
          </p:pic>
          <p:pic>
            <p:nvPicPr>
              <p:cNvPr id="8" name="Picture 7">
                <a:extLst>
                  <a:ext uri="{FF2B5EF4-FFF2-40B4-BE49-F238E27FC236}">
                    <a16:creationId xmlns:a16="http://schemas.microsoft.com/office/drawing/2014/main" id="{9EDE1B99-92C1-9AAB-43C8-A26AB27DDFC8}"/>
                  </a:ext>
                </a:extLst>
              </p:cNvPr>
              <p:cNvPicPr>
                <a:picLocks noChangeAspect="1"/>
              </p:cNvPicPr>
              <p:nvPr/>
            </p:nvPicPr>
            <p:blipFill>
              <a:blip r:embed="rId13"/>
              <a:stretch>
                <a:fillRect/>
              </a:stretch>
            </p:blipFill>
            <p:spPr>
              <a:xfrm>
                <a:off x="6985639" y="2732227"/>
                <a:ext cx="1691172" cy="2347177"/>
              </a:xfrm>
              <a:prstGeom prst="rect">
                <a:avLst/>
              </a:prstGeom>
            </p:spPr>
          </p:pic>
        </p:grpSp>
        <p:pic>
          <p:nvPicPr>
            <p:cNvPr id="22" name="Picture 21">
              <a:extLst>
                <a:ext uri="{FF2B5EF4-FFF2-40B4-BE49-F238E27FC236}">
                  <a16:creationId xmlns:a16="http://schemas.microsoft.com/office/drawing/2014/main" id="{A42B7F4C-210A-2205-6D40-017086E14FE2}"/>
                </a:ext>
              </a:extLst>
            </p:cNvPr>
            <p:cNvPicPr>
              <a:picLocks noChangeAspect="1"/>
            </p:cNvPicPr>
            <p:nvPr/>
          </p:nvPicPr>
          <p:blipFill>
            <a:blip r:embed="rId14"/>
            <a:stretch>
              <a:fillRect/>
            </a:stretch>
          </p:blipFill>
          <p:spPr>
            <a:xfrm>
              <a:off x="7038131" y="5253398"/>
              <a:ext cx="2082062" cy="217767"/>
            </a:xfrm>
            <a:prstGeom prst="rect">
              <a:avLst/>
            </a:prstGeom>
          </p:spPr>
        </p:pic>
      </p:grpSp>
      <p:grpSp>
        <p:nvGrpSpPr>
          <p:cNvPr id="42" name="Group 41">
            <a:extLst>
              <a:ext uri="{FF2B5EF4-FFF2-40B4-BE49-F238E27FC236}">
                <a16:creationId xmlns:a16="http://schemas.microsoft.com/office/drawing/2014/main" id="{18DFCAA3-0405-A072-643D-D1134F7F33AB}"/>
              </a:ext>
            </a:extLst>
          </p:cNvPr>
          <p:cNvGrpSpPr/>
          <p:nvPr/>
        </p:nvGrpSpPr>
        <p:grpSpPr>
          <a:xfrm>
            <a:off x="4600562" y="2580218"/>
            <a:ext cx="2138723" cy="3078561"/>
            <a:chOff x="4591349" y="2381657"/>
            <a:chExt cx="2138723" cy="3078561"/>
          </a:xfrm>
        </p:grpSpPr>
        <p:sp>
          <p:nvSpPr>
            <p:cNvPr id="81" name="Double Bracket 80">
              <a:extLst>
                <a:ext uri="{FF2B5EF4-FFF2-40B4-BE49-F238E27FC236}">
                  <a16:creationId xmlns:a16="http://schemas.microsoft.com/office/drawing/2014/main" id="{A17C01BB-EDA9-7927-CE80-0872DA673CC8}"/>
                </a:ext>
              </a:extLst>
            </p:cNvPr>
            <p:cNvSpPr/>
            <p:nvPr/>
          </p:nvSpPr>
          <p:spPr>
            <a:xfrm>
              <a:off x="4685473" y="2381657"/>
              <a:ext cx="1874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With round corners</a:t>
              </a:r>
            </a:p>
          </p:txBody>
        </p:sp>
        <p:pic>
          <p:nvPicPr>
            <p:cNvPr id="26" name="Picture 25">
              <a:extLst>
                <a:ext uri="{FF2B5EF4-FFF2-40B4-BE49-F238E27FC236}">
                  <a16:creationId xmlns:a16="http://schemas.microsoft.com/office/drawing/2014/main" id="{4213C699-8D81-967C-C0EE-BBCCDCCA8F99}"/>
                </a:ext>
              </a:extLst>
            </p:cNvPr>
            <p:cNvPicPr>
              <a:picLocks noChangeAspect="1"/>
            </p:cNvPicPr>
            <p:nvPr/>
          </p:nvPicPr>
          <p:blipFill>
            <a:blip r:embed="rId15"/>
            <a:stretch>
              <a:fillRect/>
            </a:stretch>
          </p:blipFill>
          <p:spPr>
            <a:xfrm>
              <a:off x="6199340" y="2675481"/>
              <a:ext cx="530732" cy="2460667"/>
            </a:xfrm>
            <a:prstGeom prst="rect">
              <a:avLst/>
            </a:prstGeom>
          </p:spPr>
        </p:pic>
        <p:pic>
          <p:nvPicPr>
            <p:cNvPr id="34" name="Picture 33">
              <a:extLst>
                <a:ext uri="{FF2B5EF4-FFF2-40B4-BE49-F238E27FC236}">
                  <a16:creationId xmlns:a16="http://schemas.microsoft.com/office/drawing/2014/main" id="{F3C82378-DBBB-A684-B42F-4FD2BDEF5FDB}"/>
                </a:ext>
              </a:extLst>
            </p:cNvPr>
            <p:cNvPicPr>
              <a:picLocks noChangeAspect="1"/>
            </p:cNvPicPr>
            <p:nvPr/>
          </p:nvPicPr>
          <p:blipFill>
            <a:blip r:embed="rId16"/>
            <a:stretch>
              <a:fillRect/>
            </a:stretch>
          </p:blipFill>
          <p:spPr>
            <a:xfrm>
              <a:off x="4592769" y="2758353"/>
              <a:ext cx="1606571" cy="2331926"/>
            </a:xfrm>
            <a:prstGeom prst="rect">
              <a:avLst/>
            </a:prstGeom>
          </p:spPr>
        </p:pic>
        <p:pic>
          <p:nvPicPr>
            <p:cNvPr id="41" name="Picture 40">
              <a:extLst>
                <a:ext uri="{FF2B5EF4-FFF2-40B4-BE49-F238E27FC236}">
                  <a16:creationId xmlns:a16="http://schemas.microsoft.com/office/drawing/2014/main" id="{6B320852-2624-7543-BC19-324FDC802D7C}"/>
                </a:ext>
              </a:extLst>
            </p:cNvPr>
            <p:cNvPicPr>
              <a:picLocks noChangeAspect="1"/>
            </p:cNvPicPr>
            <p:nvPr/>
          </p:nvPicPr>
          <p:blipFill>
            <a:blip r:embed="rId17"/>
            <a:stretch>
              <a:fillRect/>
            </a:stretch>
          </p:blipFill>
          <p:spPr>
            <a:xfrm>
              <a:off x="4591349" y="5253398"/>
              <a:ext cx="2062894" cy="206820"/>
            </a:xfrm>
            <a:prstGeom prst="rect">
              <a:avLst/>
            </a:prstGeom>
          </p:spPr>
        </p:pic>
      </p:grpSp>
    </p:spTree>
    <p:extLst>
      <p:ext uri="{BB962C8B-B14F-4D97-AF65-F5344CB8AC3E}">
        <p14:creationId xmlns:p14="http://schemas.microsoft.com/office/powerpoint/2010/main" val="119172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Task – Dog Bone Specimen</a:t>
            </a:r>
          </a:p>
        </p:txBody>
      </p:sp>
      <p:pic>
        <p:nvPicPr>
          <p:cNvPr id="4" name="Graphic 3" descr="Programmer male with solid fill">
            <a:extLst>
              <a:ext uri="{FF2B5EF4-FFF2-40B4-BE49-F238E27FC236}">
                <a16:creationId xmlns:a16="http://schemas.microsoft.com/office/drawing/2014/main" id="{1D49019C-6C2F-EC61-0072-CDDA86F060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0013" y="518285"/>
            <a:ext cx="468000" cy="468000"/>
          </a:xfrm>
          <a:prstGeom prst="rect">
            <a:avLst/>
          </a:prstGeom>
        </p:spPr>
      </p:pic>
      <p:pic>
        <p:nvPicPr>
          <p:cNvPr id="5" name="Graphic 4" descr="Computer outline">
            <a:extLst>
              <a:ext uri="{FF2B5EF4-FFF2-40B4-BE49-F238E27FC236}">
                <a16:creationId xmlns:a16="http://schemas.microsoft.com/office/drawing/2014/main" id="{CA871F09-42D2-3B19-45B0-22E6994D711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07632" y="539461"/>
            <a:ext cx="468000" cy="468000"/>
          </a:xfrm>
          <a:prstGeom prst="rect">
            <a:avLst/>
          </a:prstGeom>
        </p:spPr>
      </p:pic>
      <p:sp>
        <p:nvSpPr>
          <p:cNvPr id="6" name="Text Placeholder 3">
            <a:extLst>
              <a:ext uri="{FF2B5EF4-FFF2-40B4-BE49-F238E27FC236}">
                <a16:creationId xmlns:a16="http://schemas.microsoft.com/office/drawing/2014/main" id="{8608C256-4905-5ED2-48C4-F2DEBCFA4CBB}"/>
              </a:ext>
            </a:extLst>
          </p:cNvPr>
          <p:cNvSpPr txBox="1">
            <a:spLocks/>
          </p:cNvSpPr>
          <p:nvPr/>
        </p:nvSpPr>
        <p:spPr>
          <a:xfrm>
            <a:off x="609600" y="1367368"/>
            <a:ext cx="10972799" cy="117251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Consider this </a:t>
            </a:r>
            <a:r>
              <a:rPr kumimoji="0" lang="en-US" sz="1800" b="1" i="0" u="none" strike="noStrike" kern="1200" cap="none" spc="0" normalizeH="0" baseline="0" dirty="0">
                <a:ln>
                  <a:noFill/>
                </a:ln>
                <a:solidFill>
                  <a:srgbClr val="000000"/>
                </a:solidFill>
                <a:effectLst/>
                <a:uLnTx/>
                <a:uFillTx/>
                <a:latin typeface="Calibri" panose="020F0502020204030204" pitchFamily="34" charset="0"/>
                <a:ea typeface="+mn-ea"/>
                <a:cs typeface="Calibri" panose="020F0502020204030204" pitchFamily="34" charset="0"/>
              </a:rPr>
              <a:t>dog bone specimen</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for a</a:t>
            </a:r>
            <a:r>
              <a:rPr kumimoji="0" lang="en-US" sz="1800" b="0" i="0" u="none" strike="noStrike" kern="1200" cap="none" spc="0" normalizeH="0" noProof="0" dirty="0">
                <a:ln>
                  <a:noFill/>
                </a:ln>
                <a:solidFill>
                  <a:srgbClr val="000000"/>
                </a:solidFill>
                <a:effectLst/>
                <a:uLnTx/>
                <a:uFillTx/>
                <a:latin typeface="Calibri" panose="020F0502020204030204" pitchFamily="34" charset="0"/>
                <a:ea typeface="+mn-ea"/>
                <a:cs typeface="Calibri" panose="020F0502020204030204" pitchFamily="34" charset="0"/>
              </a:rPr>
              <a:t> tensile strength test [1]</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goal is to change the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element order</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meshing methods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and the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sizing controls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to check how they affect the mesh metrics. Start with an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Automatic mesh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and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Element Size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equals to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2.5mm</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lang="en-US" sz="1800" dirty="0">
                <a:solidFill>
                  <a:srgbClr val="000000"/>
                </a:solidFill>
              </a:rPr>
              <a:t>Among the different</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mesh metrics, in</a:t>
            </a:r>
            <a:r>
              <a:rPr kumimoji="0" lang="en-US" sz="1800" b="0" i="0" u="none" strike="noStrike" kern="1200" cap="none" spc="0" normalizeH="0" noProof="0" dirty="0">
                <a:ln>
                  <a:noFill/>
                </a:ln>
                <a:solidFill>
                  <a:srgbClr val="000000"/>
                </a:solidFill>
                <a:effectLst/>
                <a:uLnTx/>
                <a:uFillTx/>
                <a:latin typeface="Calibri" panose="020F0502020204030204" pitchFamily="34" charset="0"/>
                <a:ea typeface="+mn-ea"/>
                <a:cs typeface="Calibri" panose="020F0502020204030204" pitchFamily="34" charset="0"/>
              </a:rPr>
              <a:t> this exercise it will be</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analyzed the</a:t>
            </a:r>
            <a:r>
              <a:rPr kumimoji="0" lang="en-US" sz="1800" b="0" i="0" u="none" strike="noStrike" kern="1200" cap="none" spc="0" normalizeH="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Element Quality</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9" name="TextBox 8">
            <a:extLst>
              <a:ext uri="{FF2B5EF4-FFF2-40B4-BE49-F238E27FC236}">
                <a16:creationId xmlns:a16="http://schemas.microsoft.com/office/drawing/2014/main" id="{616255FE-7101-2138-4724-50E19C9D5179}"/>
              </a:ext>
            </a:extLst>
          </p:cNvPr>
          <p:cNvSpPr txBox="1"/>
          <p:nvPr/>
        </p:nvSpPr>
        <p:spPr>
          <a:xfrm>
            <a:off x="6070600" y="5983449"/>
            <a:ext cx="6121400" cy="276999"/>
          </a:xfrm>
          <a:prstGeom prst="rect">
            <a:avLst/>
          </a:prstGeom>
          <a:noFill/>
        </p:spPr>
        <p:txBody>
          <a:bodyPr wrap="square" rtlCol="0">
            <a:spAutoFit/>
          </a:bodyPr>
          <a:lstStyle/>
          <a:p>
            <a:pPr algn="just">
              <a:defRPr/>
            </a:pPr>
            <a:r>
              <a:rPr lang="en-US" sz="1200" dirty="0">
                <a:solidFill>
                  <a:schemeClr val="accent3"/>
                </a:solidFill>
              </a:rPr>
              <a:t>[1] ISO 527‑1:2019, Plastics — Determination of tensile properties – Part 1: General principles</a:t>
            </a:r>
            <a:r>
              <a:rPr lang="en-GB" sz="1200" i="1" dirty="0">
                <a:solidFill>
                  <a:schemeClr val="accent3"/>
                </a:solidFill>
                <a:latin typeface="Calibri" panose="020F0502020204030204"/>
              </a:rPr>
              <a:t>.</a:t>
            </a:r>
            <a:endParaRPr lang="en-US" sz="1200" dirty="0">
              <a:solidFill>
                <a:schemeClr val="accent3"/>
              </a:solidFill>
            </a:endParaRPr>
          </a:p>
        </p:txBody>
      </p:sp>
      <p:pic>
        <p:nvPicPr>
          <p:cNvPr id="12" name="Picture 11">
            <a:extLst>
              <a:ext uri="{FF2B5EF4-FFF2-40B4-BE49-F238E27FC236}">
                <a16:creationId xmlns:a16="http://schemas.microsoft.com/office/drawing/2014/main" id="{7798D7AC-47B9-2098-439F-518F35C9FD06}"/>
              </a:ext>
            </a:extLst>
          </p:cNvPr>
          <p:cNvPicPr>
            <a:picLocks noChangeAspect="1"/>
          </p:cNvPicPr>
          <p:nvPr/>
        </p:nvPicPr>
        <p:blipFill>
          <a:blip r:embed="rId7"/>
          <a:stretch>
            <a:fillRect/>
          </a:stretch>
        </p:blipFill>
        <p:spPr>
          <a:xfrm>
            <a:off x="609600" y="3375580"/>
            <a:ext cx="5725887" cy="1284423"/>
          </a:xfrm>
          <a:prstGeom prst="rect">
            <a:avLst/>
          </a:prstGeom>
        </p:spPr>
      </p:pic>
      <p:sp>
        <p:nvSpPr>
          <p:cNvPr id="16" name="TextBox 15">
            <a:extLst>
              <a:ext uri="{FF2B5EF4-FFF2-40B4-BE49-F238E27FC236}">
                <a16:creationId xmlns:a16="http://schemas.microsoft.com/office/drawing/2014/main" id="{3D3F3F4A-0AC0-4882-63E2-023915DAB045}"/>
              </a:ext>
            </a:extLst>
          </p:cNvPr>
          <p:cNvSpPr txBox="1"/>
          <p:nvPr/>
        </p:nvSpPr>
        <p:spPr>
          <a:xfrm>
            <a:off x="1709778" y="4882967"/>
            <a:ext cx="3808567"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The CAD file is attached: dogbonespecimen.scdoc  </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51" name="Group 50">
            <a:extLst>
              <a:ext uri="{FF2B5EF4-FFF2-40B4-BE49-F238E27FC236}">
                <a16:creationId xmlns:a16="http://schemas.microsoft.com/office/drawing/2014/main" id="{DCD5317E-7990-2E4C-F5DF-A92D6F6C1A9C}"/>
              </a:ext>
            </a:extLst>
          </p:cNvPr>
          <p:cNvGrpSpPr/>
          <p:nvPr/>
        </p:nvGrpSpPr>
        <p:grpSpPr>
          <a:xfrm>
            <a:off x="7395331" y="3375580"/>
            <a:ext cx="4340656" cy="1201452"/>
            <a:chOff x="7397304" y="3023981"/>
            <a:chExt cx="4340656" cy="1201452"/>
          </a:xfrm>
        </p:grpSpPr>
        <p:pic>
          <p:nvPicPr>
            <p:cNvPr id="18" name="Picture 17">
              <a:extLst>
                <a:ext uri="{FF2B5EF4-FFF2-40B4-BE49-F238E27FC236}">
                  <a16:creationId xmlns:a16="http://schemas.microsoft.com/office/drawing/2014/main" id="{70A37FF1-36DC-070E-3D18-210805BEA12D}"/>
                </a:ext>
              </a:extLst>
            </p:cNvPr>
            <p:cNvPicPr>
              <a:picLocks noChangeAspect="1"/>
            </p:cNvPicPr>
            <p:nvPr/>
          </p:nvPicPr>
          <p:blipFill>
            <a:blip r:embed="rId8"/>
            <a:stretch>
              <a:fillRect/>
            </a:stretch>
          </p:blipFill>
          <p:spPr>
            <a:xfrm>
              <a:off x="7410657" y="3348080"/>
              <a:ext cx="4171741" cy="764917"/>
            </a:xfrm>
            <a:prstGeom prst="rect">
              <a:avLst/>
            </a:prstGeom>
          </p:spPr>
        </p:pic>
        <p:cxnSp>
          <p:nvCxnSpPr>
            <p:cNvPr id="21" name="Straight Arrow Connector 20">
              <a:extLst>
                <a:ext uri="{FF2B5EF4-FFF2-40B4-BE49-F238E27FC236}">
                  <a16:creationId xmlns:a16="http://schemas.microsoft.com/office/drawing/2014/main" id="{334EBA82-C829-931E-166B-5B29407E0FB7}"/>
                </a:ext>
              </a:extLst>
            </p:cNvPr>
            <p:cNvCxnSpPr/>
            <p:nvPr/>
          </p:nvCxnSpPr>
          <p:spPr>
            <a:xfrm>
              <a:off x="7457561" y="4187377"/>
              <a:ext cx="407792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3B31EF1-29B8-A31C-F5E5-171E66C53461}"/>
                </a:ext>
              </a:extLst>
            </p:cNvPr>
            <p:cNvCxnSpPr>
              <a:cxnSpLocks/>
            </p:cNvCxnSpPr>
            <p:nvPr/>
          </p:nvCxnSpPr>
          <p:spPr>
            <a:xfrm>
              <a:off x="11735986" y="3475719"/>
              <a:ext cx="0" cy="57620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A148FAE4-6682-A9C9-12A7-9259E2EC0A66}"/>
                </a:ext>
              </a:extLst>
            </p:cNvPr>
            <p:cNvCxnSpPr>
              <a:cxnSpLocks/>
            </p:cNvCxnSpPr>
            <p:nvPr/>
          </p:nvCxnSpPr>
          <p:spPr>
            <a:xfrm>
              <a:off x="9496526" y="3614796"/>
              <a:ext cx="0" cy="25795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224E7343-C3B1-FBBD-215F-FD9CA023D036}"/>
                </a:ext>
              </a:extLst>
            </p:cNvPr>
            <p:cNvCxnSpPr>
              <a:cxnSpLocks/>
            </p:cNvCxnSpPr>
            <p:nvPr/>
          </p:nvCxnSpPr>
          <p:spPr>
            <a:xfrm flipH="1">
              <a:off x="7457562" y="3357045"/>
              <a:ext cx="58826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60D9ADB-C061-9219-DC26-4D3EA12FB7D1}"/>
                </a:ext>
              </a:extLst>
            </p:cNvPr>
            <p:cNvCxnSpPr/>
            <p:nvPr/>
          </p:nvCxnSpPr>
          <p:spPr>
            <a:xfrm>
              <a:off x="8637494" y="3518647"/>
              <a:ext cx="1797424"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141A508-7E37-81F1-B1B1-C32ECBB6E900}"/>
                </a:ext>
              </a:extLst>
            </p:cNvPr>
            <p:cNvSpPr txBox="1"/>
            <p:nvPr/>
          </p:nvSpPr>
          <p:spPr>
            <a:xfrm>
              <a:off x="9181816" y="3979212"/>
              <a:ext cx="70877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150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4FDCEEC0-DFAB-390C-AB0E-8652B4787C3B}"/>
                </a:ext>
              </a:extLst>
            </p:cNvPr>
            <p:cNvSpPr txBox="1"/>
            <p:nvPr/>
          </p:nvSpPr>
          <p:spPr>
            <a:xfrm>
              <a:off x="7397304" y="3101859"/>
              <a:ext cx="70877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150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F590BE52-B61B-E407-A688-8439FA5136C3}"/>
                </a:ext>
              </a:extLst>
            </p:cNvPr>
            <p:cNvSpPr txBox="1"/>
            <p:nvPr/>
          </p:nvSpPr>
          <p:spPr>
            <a:xfrm rot="16200000">
              <a:off x="11260461" y="3654525"/>
              <a:ext cx="70877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000000"/>
                  </a:solidFill>
                  <a:latin typeface="Calibri" panose="020F0502020204030204"/>
                </a:rPr>
                <a:t>2</a:t>
              </a: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0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F70A0C34-FBB0-9114-CBBC-7CE4E15A2E60}"/>
                </a:ext>
              </a:extLst>
            </p:cNvPr>
            <p:cNvSpPr txBox="1"/>
            <p:nvPr/>
          </p:nvSpPr>
          <p:spPr>
            <a:xfrm>
              <a:off x="9509880" y="3640710"/>
              <a:ext cx="547261"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10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6" name="TextBox 45">
              <a:extLst>
                <a:ext uri="{FF2B5EF4-FFF2-40B4-BE49-F238E27FC236}">
                  <a16:creationId xmlns:a16="http://schemas.microsoft.com/office/drawing/2014/main" id="{BA728860-84B5-508F-9D2A-4EA6E14BAB66}"/>
                </a:ext>
              </a:extLst>
            </p:cNvPr>
            <p:cNvSpPr txBox="1"/>
            <p:nvPr/>
          </p:nvSpPr>
          <p:spPr>
            <a:xfrm>
              <a:off x="9165591" y="3294195"/>
              <a:ext cx="70877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dirty="0">
                  <a:solidFill>
                    <a:srgbClr val="000000"/>
                  </a:solidFill>
                  <a:latin typeface="Calibri" panose="020F0502020204030204"/>
                </a:rPr>
                <a:t>80</a:t>
              </a: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48" name="Straight Arrow Connector 47">
              <a:extLst>
                <a:ext uri="{FF2B5EF4-FFF2-40B4-BE49-F238E27FC236}">
                  <a16:creationId xmlns:a16="http://schemas.microsoft.com/office/drawing/2014/main" id="{FF43318D-7E37-62A3-9F8C-0C5583D19C3D}"/>
                </a:ext>
              </a:extLst>
            </p:cNvPr>
            <p:cNvCxnSpPr/>
            <p:nvPr/>
          </p:nvCxnSpPr>
          <p:spPr>
            <a:xfrm flipH="1">
              <a:off x="8199412" y="3250132"/>
              <a:ext cx="197223" cy="2451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757CEF4-F72D-B0ED-1706-096F55F5DADE}"/>
                </a:ext>
              </a:extLst>
            </p:cNvPr>
            <p:cNvSpPr txBox="1"/>
            <p:nvPr/>
          </p:nvSpPr>
          <p:spPr>
            <a:xfrm>
              <a:off x="8152681" y="3023981"/>
              <a:ext cx="708778" cy="246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noProof="0" dirty="0">
                  <a:solidFill>
                    <a:srgbClr val="000000"/>
                  </a:solidFill>
                  <a:latin typeface="Calibri" panose="020F0502020204030204"/>
                </a:rPr>
                <a:t>R20</a:t>
              </a:r>
              <a:r>
                <a:rPr kumimoji="0" lang="en-US" sz="1000" u="none" strike="noStrike" kern="1200" cap="none" spc="0" normalizeH="0" baseline="0" noProof="0" dirty="0">
                  <a:ln>
                    <a:noFill/>
                  </a:ln>
                  <a:solidFill>
                    <a:srgbClr val="000000"/>
                  </a:solidFill>
                  <a:effectLst/>
                  <a:uLnTx/>
                  <a:uFillTx/>
                  <a:latin typeface="Calibri" panose="020F0502020204030204"/>
                  <a:ea typeface="+mn-ea"/>
                  <a:cs typeface="+mn-cs"/>
                </a:rPr>
                <a:t> mm</a:t>
              </a:r>
              <a:endParaRPr kumimoji="0" lang="en-GB" sz="100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659568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09AC1403-A3D8-3CD7-0D17-4158260A8CE0}"/>
              </a:ext>
            </a:extLst>
          </p:cNvPr>
          <p:cNvPicPr>
            <a:picLocks noChangeAspect="1"/>
          </p:cNvPicPr>
          <p:nvPr/>
        </p:nvPicPr>
        <p:blipFill>
          <a:blip r:embed="rId3"/>
          <a:stretch>
            <a:fillRect/>
          </a:stretch>
        </p:blipFill>
        <p:spPr>
          <a:xfrm>
            <a:off x="1051065" y="4226371"/>
            <a:ext cx="10137197" cy="1748050"/>
          </a:xfrm>
          <a:prstGeom prst="rect">
            <a:avLst/>
          </a:prstGeom>
        </p:spPr>
      </p:pic>
      <p:pic>
        <p:nvPicPr>
          <p:cNvPr id="12" name="Picture 11">
            <a:extLst>
              <a:ext uri="{FF2B5EF4-FFF2-40B4-BE49-F238E27FC236}">
                <a16:creationId xmlns:a16="http://schemas.microsoft.com/office/drawing/2014/main" id="{48170BFC-CD0F-9FAD-899F-503E565B2362}"/>
              </a:ext>
            </a:extLst>
          </p:cNvPr>
          <p:cNvPicPr>
            <a:picLocks noChangeAspect="1"/>
          </p:cNvPicPr>
          <p:nvPr/>
        </p:nvPicPr>
        <p:blipFill>
          <a:blip r:embed="rId4"/>
          <a:stretch>
            <a:fillRect/>
          </a:stretch>
        </p:blipFill>
        <p:spPr>
          <a:xfrm>
            <a:off x="7691316" y="1948332"/>
            <a:ext cx="3027219" cy="770565"/>
          </a:xfrm>
          <a:prstGeom prst="rect">
            <a:avLst/>
          </a:prstGeom>
        </p:spPr>
      </p:pic>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Dog Bone Specimen – Mesh Method</a:t>
            </a:r>
          </a:p>
        </p:txBody>
      </p:sp>
      <p:grpSp>
        <p:nvGrpSpPr>
          <p:cNvPr id="6" name="Group 5">
            <a:extLst>
              <a:ext uri="{FF2B5EF4-FFF2-40B4-BE49-F238E27FC236}">
                <a16:creationId xmlns:a16="http://schemas.microsoft.com/office/drawing/2014/main" id="{6D5BEA90-B98D-57DA-B415-5EA5D39092AF}"/>
              </a:ext>
            </a:extLst>
          </p:cNvPr>
          <p:cNvGrpSpPr/>
          <p:nvPr/>
        </p:nvGrpSpPr>
        <p:grpSpPr>
          <a:xfrm>
            <a:off x="747963" y="1103275"/>
            <a:ext cx="4805112" cy="409647"/>
            <a:chOff x="747963" y="1103275"/>
            <a:chExt cx="4805112" cy="409647"/>
          </a:xfrm>
        </p:grpSpPr>
        <p:grpSp>
          <p:nvGrpSpPr>
            <p:cNvPr id="15" name="Group 14">
              <a:extLst>
                <a:ext uri="{FF2B5EF4-FFF2-40B4-BE49-F238E27FC236}">
                  <a16:creationId xmlns:a16="http://schemas.microsoft.com/office/drawing/2014/main" id="{92ED67A9-EE8F-C911-6366-B1672BEEC547}"/>
                </a:ext>
              </a:extLst>
            </p:cNvPr>
            <p:cNvGrpSpPr/>
            <p:nvPr/>
          </p:nvGrpSpPr>
          <p:grpSpPr>
            <a:xfrm>
              <a:off x="747963" y="1103275"/>
              <a:ext cx="421421" cy="409647"/>
              <a:chOff x="957513" y="1273169"/>
              <a:chExt cx="421421" cy="409647"/>
            </a:xfrm>
          </p:grpSpPr>
          <p:sp>
            <p:nvSpPr>
              <p:cNvPr id="14" name="Diamond 13">
                <a:extLst>
                  <a:ext uri="{FF2B5EF4-FFF2-40B4-BE49-F238E27FC236}">
                    <a16:creationId xmlns:a16="http://schemas.microsoft.com/office/drawing/2014/main" id="{F4B1B866-8E7C-1A65-3A25-94003DB19401}"/>
                  </a:ext>
                </a:extLst>
              </p:cNvPr>
              <p:cNvSpPr/>
              <p:nvPr/>
            </p:nvSpPr>
            <p:spPr>
              <a:xfrm>
                <a:off x="957513" y="1273169"/>
                <a:ext cx="421421" cy="400110"/>
              </a:xfrm>
              <a:prstGeom prst="diamon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02D1F895-A7EB-A570-9817-2B009077EC36}"/>
                  </a:ext>
                </a:extLst>
              </p:cNvPr>
              <p:cNvSpPr txBox="1"/>
              <p:nvPr/>
            </p:nvSpPr>
            <p:spPr>
              <a:xfrm>
                <a:off x="1016854" y="1282706"/>
                <a:ext cx="30274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1</a:t>
                </a:r>
              </a:p>
            </p:txBody>
          </p:sp>
        </p:grpSp>
        <p:sp>
          <p:nvSpPr>
            <p:cNvPr id="18" name="Text Placeholder 3">
              <a:extLst>
                <a:ext uri="{FF2B5EF4-FFF2-40B4-BE49-F238E27FC236}">
                  <a16:creationId xmlns:a16="http://schemas.microsoft.com/office/drawing/2014/main" id="{E11E1123-152F-5E21-50A9-E96582AE2BE5}"/>
                </a:ext>
              </a:extLst>
            </p:cNvPr>
            <p:cNvSpPr txBox="1">
              <a:spLocks/>
            </p:cNvSpPr>
            <p:nvPr/>
          </p:nvSpPr>
          <p:spPr>
            <a:xfrm>
              <a:off x="1228725" y="1173942"/>
              <a:ext cx="4324350" cy="27785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Set the mesh to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Automatic</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and Element Size to 2.5mm.</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grpSp>
        <p:nvGrpSpPr>
          <p:cNvPr id="7" name="Group 6">
            <a:extLst>
              <a:ext uri="{FF2B5EF4-FFF2-40B4-BE49-F238E27FC236}">
                <a16:creationId xmlns:a16="http://schemas.microsoft.com/office/drawing/2014/main" id="{47859FFB-7935-C671-69C9-48A98965C71C}"/>
              </a:ext>
            </a:extLst>
          </p:cNvPr>
          <p:cNvGrpSpPr/>
          <p:nvPr/>
        </p:nvGrpSpPr>
        <p:grpSpPr>
          <a:xfrm>
            <a:off x="7880389" y="896102"/>
            <a:ext cx="2731322" cy="948060"/>
            <a:chOff x="7880389" y="896102"/>
            <a:chExt cx="2731322" cy="948060"/>
          </a:xfrm>
        </p:grpSpPr>
        <p:grpSp>
          <p:nvGrpSpPr>
            <p:cNvPr id="50" name="Group 49">
              <a:extLst>
                <a:ext uri="{FF2B5EF4-FFF2-40B4-BE49-F238E27FC236}">
                  <a16:creationId xmlns:a16="http://schemas.microsoft.com/office/drawing/2014/main" id="{DCDF54DA-59DD-5672-0081-C966277BC03D}"/>
                </a:ext>
              </a:extLst>
            </p:cNvPr>
            <p:cNvGrpSpPr/>
            <p:nvPr/>
          </p:nvGrpSpPr>
          <p:grpSpPr>
            <a:xfrm>
              <a:off x="7880389" y="1181860"/>
              <a:ext cx="2731322" cy="662302"/>
              <a:chOff x="699751" y="2818945"/>
              <a:chExt cx="3294542" cy="521065"/>
            </a:xfrm>
          </p:grpSpPr>
          <p:pic>
            <p:nvPicPr>
              <p:cNvPr id="51" name="Picture 50">
                <a:extLst>
                  <a:ext uri="{FF2B5EF4-FFF2-40B4-BE49-F238E27FC236}">
                    <a16:creationId xmlns:a16="http://schemas.microsoft.com/office/drawing/2014/main" id="{FA586499-5D27-B754-97D5-F9906CC350D0}"/>
                  </a:ext>
                </a:extLst>
              </p:cNvPr>
              <p:cNvPicPr>
                <a:picLocks noChangeAspect="1"/>
              </p:cNvPicPr>
              <p:nvPr/>
            </p:nvPicPr>
            <p:blipFill rotWithShape="1">
              <a:blip r:embed="rId5"/>
              <a:srcRect b="60985"/>
              <a:stretch/>
            </p:blipFill>
            <p:spPr>
              <a:xfrm>
                <a:off x="775468" y="2818945"/>
                <a:ext cx="3158067" cy="267989"/>
              </a:xfrm>
              <a:prstGeom prst="rect">
                <a:avLst/>
              </a:prstGeom>
            </p:spPr>
          </p:pic>
          <p:sp>
            <p:nvSpPr>
              <p:cNvPr id="52" name="TextBox 51">
                <a:extLst>
                  <a:ext uri="{FF2B5EF4-FFF2-40B4-BE49-F238E27FC236}">
                    <a16:creationId xmlns:a16="http://schemas.microsoft.com/office/drawing/2014/main" id="{5D06AB1A-87C3-BECE-32EC-1AAFF5213D52}"/>
                  </a:ext>
                </a:extLst>
              </p:cNvPr>
              <p:cNvSpPr txBox="1"/>
              <p:nvPr/>
            </p:nvSpPr>
            <p:spPr>
              <a:xfrm>
                <a:off x="699751" y="3117458"/>
                <a:ext cx="832716" cy="215444"/>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0 (worst)</a:t>
                </a:r>
              </a:p>
            </p:txBody>
          </p:sp>
          <p:sp>
            <p:nvSpPr>
              <p:cNvPr id="53" name="TextBox 52">
                <a:extLst>
                  <a:ext uri="{FF2B5EF4-FFF2-40B4-BE49-F238E27FC236}">
                    <a16:creationId xmlns:a16="http://schemas.microsoft.com/office/drawing/2014/main" id="{598A0FA7-BEE6-C5B3-E53E-2CFF8F4AA015}"/>
                  </a:ext>
                </a:extLst>
              </p:cNvPr>
              <p:cNvSpPr txBox="1"/>
              <p:nvPr/>
            </p:nvSpPr>
            <p:spPr>
              <a:xfrm>
                <a:off x="3161577" y="3124566"/>
                <a:ext cx="832716"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rPr>
                  <a:t>1 (best)</a:t>
                </a:r>
              </a:p>
            </p:txBody>
          </p:sp>
        </p:grpSp>
        <p:sp>
          <p:nvSpPr>
            <p:cNvPr id="54" name="Text Placeholder 3">
              <a:extLst>
                <a:ext uri="{FF2B5EF4-FFF2-40B4-BE49-F238E27FC236}">
                  <a16:creationId xmlns:a16="http://schemas.microsoft.com/office/drawing/2014/main" id="{5591D0EC-2275-BAE5-AEA5-C0C4B92EF3AA}"/>
                </a:ext>
              </a:extLst>
            </p:cNvPr>
            <p:cNvSpPr txBox="1">
              <a:spLocks/>
            </p:cNvSpPr>
            <p:nvPr/>
          </p:nvSpPr>
          <p:spPr>
            <a:xfrm>
              <a:off x="8340326" y="896102"/>
              <a:ext cx="1926205" cy="321106"/>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Element Quality Metric</a:t>
              </a:r>
              <a:endParaRPr kumimoji="0" lang="en-DE" sz="1200" b="1"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47" name="Text Placeholder 3">
            <a:extLst>
              <a:ext uri="{FF2B5EF4-FFF2-40B4-BE49-F238E27FC236}">
                <a16:creationId xmlns:a16="http://schemas.microsoft.com/office/drawing/2014/main" id="{A2FC78FF-A984-07D2-9209-B2E5B63D0477}"/>
              </a:ext>
            </a:extLst>
          </p:cNvPr>
          <p:cNvSpPr txBox="1">
            <a:spLocks/>
          </p:cNvSpPr>
          <p:nvPr/>
        </p:nvSpPr>
        <p:spPr>
          <a:xfrm>
            <a:off x="953618" y="3585105"/>
            <a:ext cx="4951095" cy="40964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Click on one of the bars in the histogram to display the elements of a specific type and metric.  </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48" name="Oval 47">
            <a:extLst>
              <a:ext uri="{FF2B5EF4-FFF2-40B4-BE49-F238E27FC236}">
                <a16:creationId xmlns:a16="http://schemas.microsoft.com/office/drawing/2014/main" id="{8FFED6C4-B28E-F3C5-CD39-21B39CF33F3A}"/>
              </a:ext>
            </a:extLst>
          </p:cNvPr>
          <p:cNvSpPr/>
          <p:nvPr/>
        </p:nvSpPr>
        <p:spPr>
          <a:xfrm>
            <a:off x="1737728" y="4537856"/>
            <a:ext cx="776871" cy="1146202"/>
          </a:xfrm>
          <a:prstGeom prst="ellipse">
            <a:avLst/>
          </a:prstGeom>
          <a:noFill/>
          <a:ln w="57150">
            <a:solidFill>
              <a:srgbClr val="F434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6" name="Straight Arrow Connector 65">
            <a:extLst>
              <a:ext uri="{FF2B5EF4-FFF2-40B4-BE49-F238E27FC236}">
                <a16:creationId xmlns:a16="http://schemas.microsoft.com/office/drawing/2014/main" id="{36398A8A-B6A4-8EEF-5B25-DB89A467FEE6}"/>
              </a:ext>
            </a:extLst>
          </p:cNvPr>
          <p:cNvCxnSpPr>
            <a:cxnSpLocks/>
          </p:cNvCxnSpPr>
          <p:nvPr/>
        </p:nvCxnSpPr>
        <p:spPr>
          <a:xfrm>
            <a:off x="6193814" y="3720606"/>
            <a:ext cx="4388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DB66B71-C4FE-94D5-A4AA-E978A593A859}"/>
              </a:ext>
            </a:extLst>
          </p:cNvPr>
          <p:cNvPicPr>
            <a:picLocks noChangeAspect="1"/>
          </p:cNvPicPr>
          <p:nvPr/>
        </p:nvPicPr>
        <p:blipFill>
          <a:blip r:embed="rId6"/>
          <a:stretch>
            <a:fillRect/>
          </a:stretch>
        </p:blipFill>
        <p:spPr>
          <a:xfrm>
            <a:off x="953618" y="1893508"/>
            <a:ext cx="5098540" cy="1117019"/>
          </a:xfrm>
          <a:prstGeom prst="rect">
            <a:avLst/>
          </a:prstGeom>
        </p:spPr>
      </p:pic>
      <p:pic>
        <p:nvPicPr>
          <p:cNvPr id="22" name="Picture 21">
            <a:extLst>
              <a:ext uri="{FF2B5EF4-FFF2-40B4-BE49-F238E27FC236}">
                <a16:creationId xmlns:a16="http://schemas.microsoft.com/office/drawing/2014/main" id="{9AC51304-36E8-CA2B-BBC9-E1A2349CCE8C}"/>
              </a:ext>
            </a:extLst>
          </p:cNvPr>
          <p:cNvPicPr>
            <a:picLocks noChangeAspect="1"/>
          </p:cNvPicPr>
          <p:nvPr/>
        </p:nvPicPr>
        <p:blipFill>
          <a:blip r:embed="rId7"/>
          <a:stretch>
            <a:fillRect/>
          </a:stretch>
        </p:blipFill>
        <p:spPr>
          <a:xfrm>
            <a:off x="7209019" y="3172317"/>
            <a:ext cx="4086463" cy="892264"/>
          </a:xfrm>
          <a:prstGeom prst="rect">
            <a:avLst/>
          </a:prstGeom>
        </p:spPr>
      </p:pic>
      <p:pic>
        <p:nvPicPr>
          <p:cNvPr id="8" name="Graphic 7" descr="Programmer male with solid fill">
            <a:extLst>
              <a:ext uri="{FF2B5EF4-FFF2-40B4-BE49-F238E27FC236}">
                <a16:creationId xmlns:a16="http://schemas.microsoft.com/office/drawing/2014/main" id="{3F47D1AD-3025-114D-70CB-0ECBB1F9676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500013" y="518285"/>
            <a:ext cx="468000" cy="468000"/>
          </a:xfrm>
          <a:prstGeom prst="rect">
            <a:avLst/>
          </a:prstGeom>
        </p:spPr>
      </p:pic>
      <p:pic>
        <p:nvPicPr>
          <p:cNvPr id="9" name="Graphic 8" descr="Computer outline">
            <a:extLst>
              <a:ext uri="{FF2B5EF4-FFF2-40B4-BE49-F238E27FC236}">
                <a16:creationId xmlns:a16="http://schemas.microsoft.com/office/drawing/2014/main" id="{D874D107-A86A-9976-B37F-06A8C3314EA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69187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Connector: Curved 20">
            <a:extLst>
              <a:ext uri="{FF2B5EF4-FFF2-40B4-BE49-F238E27FC236}">
                <a16:creationId xmlns:a16="http://schemas.microsoft.com/office/drawing/2014/main" id="{20889486-6778-5F42-18C7-7D9839125B1C}"/>
              </a:ext>
            </a:extLst>
          </p:cNvPr>
          <p:cNvCxnSpPr>
            <a:cxnSpLocks/>
          </p:cNvCxnSpPr>
          <p:nvPr/>
        </p:nvCxnSpPr>
        <p:spPr>
          <a:xfrm rot="16200000" flipV="1">
            <a:off x="8753141" y="4134246"/>
            <a:ext cx="570707" cy="1"/>
          </a:xfrm>
          <a:prstGeom prst="curvedConnector3">
            <a:avLst/>
          </a:prstGeom>
          <a:ln w="28575">
            <a:solidFill>
              <a:srgbClr val="EC7FFE"/>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C88F2D6-89EB-DFFC-937F-6083083994DE}"/>
              </a:ext>
            </a:extLst>
          </p:cNvPr>
          <p:cNvCxnSpPr>
            <a:cxnSpLocks/>
          </p:cNvCxnSpPr>
          <p:nvPr/>
        </p:nvCxnSpPr>
        <p:spPr>
          <a:xfrm>
            <a:off x="6193814" y="3720606"/>
            <a:ext cx="4388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A88301BD-5A92-22BE-FC7E-FE30BF84FA02}"/>
              </a:ext>
            </a:extLst>
          </p:cNvPr>
          <p:cNvSpPr/>
          <p:nvPr/>
        </p:nvSpPr>
        <p:spPr>
          <a:xfrm>
            <a:off x="8670086" y="5511716"/>
            <a:ext cx="245315" cy="406484"/>
          </a:xfrm>
          <a:prstGeom prst="ellipse">
            <a:avLst/>
          </a:prstGeom>
          <a:noFill/>
          <a:ln w="57150">
            <a:solidFill>
              <a:srgbClr val="EC7FF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Dog Bone Specimen – Mesh Method</a:t>
            </a:r>
          </a:p>
        </p:txBody>
      </p:sp>
      <p:grpSp>
        <p:nvGrpSpPr>
          <p:cNvPr id="6" name="Group 5">
            <a:extLst>
              <a:ext uri="{FF2B5EF4-FFF2-40B4-BE49-F238E27FC236}">
                <a16:creationId xmlns:a16="http://schemas.microsoft.com/office/drawing/2014/main" id="{84B41D56-4AEC-E0FB-F5A7-2634EA534867}"/>
              </a:ext>
            </a:extLst>
          </p:cNvPr>
          <p:cNvGrpSpPr/>
          <p:nvPr/>
        </p:nvGrpSpPr>
        <p:grpSpPr>
          <a:xfrm>
            <a:off x="742908" y="1165371"/>
            <a:ext cx="5450906" cy="409647"/>
            <a:chOff x="742908" y="1165371"/>
            <a:chExt cx="5450906" cy="409647"/>
          </a:xfrm>
        </p:grpSpPr>
        <p:sp>
          <p:nvSpPr>
            <p:cNvPr id="18" name="Text Placeholder 3">
              <a:extLst>
                <a:ext uri="{FF2B5EF4-FFF2-40B4-BE49-F238E27FC236}">
                  <a16:creationId xmlns:a16="http://schemas.microsoft.com/office/drawing/2014/main" id="{E11E1123-152F-5E21-50A9-E96582AE2BE5}"/>
                </a:ext>
              </a:extLst>
            </p:cNvPr>
            <p:cNvSpPr txBox="1">
              <a:spLocks/>
            </p:cNvSpPr>
            <p:nvPr/>
          </p:nvSpPr>
          <p:spPr>
            <a:xfrm>
              <a:off x="1242719" y="1236038"/>
              <a:ext cx="4951095" cy="27785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Insert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Hex Dominant</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as the mesh method and update the model.</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29" name="Group 28">
              <a:extLst>
                <a:ext uri="{FF2B5EF4-FFF2-40B4-BE49-F238E27FC236}">
                  <a16:creationId xmlns:a16="http://schemas.microsoft.com/office/drawing/2014/main" id="{D01FE333-2119-95F4-66E0-7E68F3C9AD28}"/>
                </a:ext>
              </a:extLst>
            </p:cNvPr>
            <p:cNvGrpSpPr/>
            <p:nvPr/>
          </p:nvGrpSpPr>
          <p:grpSpPr>
            <a:xfrm>
              <a:off x="742908" y="1165371"/>
              <a:ext cx="421421" cy="409647"/>
              <a:chOff x="957513" y="1273169"/>
              <a:chExt cx="421421" cy="409647"/>
            </a:xfrm>
          </p:grpSpPr>
          <p:sp>
            <p:nvSpPr>
              <p:cNvPr id="30" name="Diamond 29">
                <a:extLst>
                  <a:ext uri="{FF2B5EF4-FFF2-40B4-BE49-F238E27FC236}">
                    <a16:creationId xmlns:a16="http://schemas.microsoft.com/office/drawing/2014/main" id="{AADBA1F3-EB94-91AF-8B7C-0C7898C795D5}"/>
                  </a:ext>
                </a:extLst>
              </p:cNvPr>
              <p:cNvSpPr/>
              <p:nvPr/>
            </p:nvSpPr>
            <p:spPr>
              <a:xfrm>
                <a:off x="957513" y="1273169"/>
                <a:ext cx="421421" cy="400110"/>
              </a:xfrm>
              <a:prstGeom prst="diamon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EC4A0E17-E346-2141-EC11-0500EAD28A5E}"/>
                  </a:ext>
                </a:extLst>
              </p:cNvPr>
              <p:cNvSpPr txBox="1"/>
              <p:nvPr/>
            </p:nvSpPr>
            <p:spPr>
              <a:xfrm>
                <a:off x="1016854" y="1282706"/>
                <a:ext cx="30274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2</a:t>
                </a:r>
              </a:p>
            </p:txBody>
          </p:sp>
        </p:grpSp>
      </p:grpSp>
      <p:sp>
        <p:nvSpPr>
          <p:cNvPr id="10" name="Text Placeholder 3">
            <a:extLst>
              <a:ext uri="{FF2B5EF4-FFF2-40B4-BE49-F238E27FC236}">
                <a16:creationId xmlns:a16="http://schemas.microsoft.com/office/drawing/2014/main" id="{1B81028F-3810-2F71-7B0A-4B56D5D9D236}"/>
              </a:ext>
            </a:extLst>
          </p:cNvPr>
          <p:cNvSpPr txBox="1">
            <a:spLocks/>
          </p:cNvSpPr>
          <p:nvPr/>
        </p:nvSpPr>
        <p:spPr>
          <a:xfrm>
            <a:off x="953618" y="3585105"/>
            <a:ext cx="4951095" cy="40964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There is the creation of pyramidal elements, which are more likely to suffer element distortion in analysis.</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1" name="Text Placeholder 3">
            <a:extLst>
              <a:ext uri="{FF2B5EF4-FFF2-40B4-BE49-F238E27FC236}">
                <a16:creationId xmlns:a16="http://schemas.microsoft.com/office/drawing/2014/main" id="{CEDA6AE9-F635-7EB6-CB4D-DF72CF3DA85D}"/>
              </a:ext>
            </a:extLst>
          </p:cNvPr>
          <p:cNvSpPr txBox="1">
            <a:spLocks/>
          </p:cNvSpPr>
          <p:nvPr/>
        </p:nvSpPr>
        <p:spPr>
          <a:xfrm>
            <a:off x="7138203" y="1236038"/>
            <a:ext cx="4444196" cy="5167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 is possible to observe the average Element Quality </a:t>
            </a:r>
            <a:r>
              <a:rPr kumimoji="0" 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decreased</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in comparison to the Automatic method.</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14" name="Picture 13">
            <a:extLst>
              <a:ext uri="{FF2B5EF4-FFF2-40B4-BE49-F238E27FC236}">
                <a16:creationId xmlns:a16="http://schemas.microsoft.com/office/drawing/2014/main" id="{2E416E62-5CC1-E68A-2F17-82C103675E6D}"/>
              </a:ext>
            </a:extLst>
          </p:cNvPr>
          <p:cNvPicPr>
            <a:picLocks noChangeAspect="1"/>
          </p:cNvPicPr>
          <p:nvPr/>
        </p:nvPicPr>
        <p:blipFill>
          <a:blip r:embed="rId3"/>
          <a:stretch>
            <a:fillRect/>
          </a:stretch>
        </p:blipFill>
        <p:spPr>
          <a:xfrm>
            <a:off x="7807127" y="1926506"/>
            <a:ext cx="3040901" cy="756754"/>
          </a:xfrm>
          <a:prstGeom prst="rect">
            <a:avLst/>
          </a:prstGeom>
        </p:spPr>
      </p:pic>
      <p:pic>
        <p:nvPicPr>
          <p:cNvPr id="16" name="Picture 15">
            <a:extLst>
              <a:ext uri="{FF2B5EF4-FFF2-40B4-BE49-F238E27FC236}">
                <a16:creationId xmlns:a16="http://schemas.microsoft.com/office/drawing/2014/main" id="{B17D72E4-5ACE-15EC-4EDD-65DEDD620F39}"/>
              </a:ext>
            </a:extLst>
          </p:cNvPr>
          <p:cNvPicPr>
            <a:picLocks noChangeAspect="1"/>
          </p:cNvPicPr>
          <p:nvPr/>
        </p:nvPicPr>
        <p:blipFill>
          <a:blip r:embed="rId4"/>
          <a:stretch>
            <a:fillRect/>
          </a:stretch>
        </p:blipFill>
        <p:spPr>
          <a:xfrm>
            <a:off x="1026366" y="4281734"/>
            <a:ext cx="10115681" cy="1750504"/>
          </a:xfrm>
          <a:prstGeom prst="rect">
            <a:avLst/>
          </a:prstGeom>
        </p:spPr>
      </p:pic>
      <p:pic>
        <p:nvPicPr>
          <p:cNvPr id="19" name="Picture 18">
            <a:extLst>
              <a:ext uri="{FF2B5EF4-FFF2-40B4-BE49-F238E27FC236}">
                <a16:creationId xmlns:a16="http://schemas.microsoft.com/office/drawing/2014/main" id="{442B2BFB-4B63-CC20-1E30-20417CC246DA}"/>
              </a:ext>
            </a:extLst>
          </p:cNvPr>
          <p:cNvPicPr>
            <a:picLocks noChangeAspect="1"/>
          </p:cNvPicPr>
          <p:nvPr/>
        </p:nvPicPr>
        <p:blipFill>
          <a:blip r:embed="rId5"/>
          <a:stretch>
            <a:fillRect/>
          </a:stretch>
        </p:blipFill>
        <p:spPr>
          <a:xfrm>
            <a:off x="7462659" y="3177759"/>
            <a:ext cx="3546946" cy="693362"/>
          </a:xfrm>
          <a:prstGeom prst="rect">
            <a:avLst/>
          </a:prstGeom>
        </p:spPr>
      </p:pic>
      <p:pic>
        <p:nvPicPr>
          <p:cNvPr id="22" name="Picture 21">
            <a:extLst>
              <a:ext uri="{FF2B5EF4-FFF2-40B4-BE49-F238E27FC236}">
                <a16:creationId xmlns:a16="http://schemas.microsoft.com/office/drawing/2014/main" id="{C7891830-6119-E0CF-552B-9C85E0277CA8}"/>
              </a:ext>
            </a:extLst>
          </p:cNvPr>
          <p:cNvPicPr>
            <a:picLocks noChangeAspect="1"/>
          </p:cNvPicPr>
          <p:nvPr/>
        </p:nvPicPr>
        <p:blipFill>
          <a:blip r:embed="rId6"/>
          <a:stretch>
            <a:fillRect/>
          </a:stretch>
        </p:blipFill>
        <p:spPr>
          <a:xfrm>
            <a:off x="10187478" y="4005638"/>
            <a:ext cx="1749695" cy="561775"/>
          </a:xfrm>
          <a:prstGeom prst="rect">
            <a:avLst/>
          </a:prstGeom>
        </p:spPr>
      </p:pic>
      <p:pic>
        <p:nvPicPr>
          <p:cNvPr id="25" name="Picture 24">
            <a:extLst>
              <a:ext uri="{FF2B5EF4-FFF2-40B4-BE49-F238E27FC236}">
                <a16:creationId xmlns:a16="http://schemas.microsoft.com/office/drawing/2014/main" id="{25B7AB8E-B2F4-050A-9025-D39EFA415322}"/>
              </a:ext>
            </a:extLst>
          </p:cNvPr>
          <p:cNvPicPr>
            <a:picLocks noChangeAspect="1"/>
          </p:cNvPicPr>
          <p:nvPr/>
        </p:nvPicPr>
        <p:blipFill>
          <a:blip r:embed="rId7"/>
          <a:stretch>
            <a:fillRect/>
          </a:stretch>
        </p:blipFill>
        <p:spPr>
          <a:xfrm>
            <a:off x="869124" y="2058078"/>
            <a:ext cx="5544122" cy="1063771"/>
          </a:xfrm>
          <a:prstGeom prst="rect">
            <a:avLst/>
          </a:prstGeom>
        </p:spPr>
      </p:pic>
      <p:pic>
        <p:nvPicPr>
          <p:cNvPr id="7" name="Graphic 6" descr="Programmer male with solid fill">
            <a:extLst>
              <a:ext uri="{FF2B5EF4-FFF2-40B4-BE49-F238E27FC236}">
                <a16:creationId xmlns:a16="http://schemas.microsoft.com/office/drawing/2014/main" id="{6C448058-FB32-7F27-03B1-83CE5E1C465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500013" y="518285"/>
            <a:ext cx="468000" cy="468000"/>
          </a:xfrm>
          <a:prstGeom prst="rect">
            <a:avLst/>
          </a:prstGeom>
        </p:spPr>
      </p:pic>
      <p:pic>
        <p:nvPicPr>
          <p:cNvPr id="8" name="Graphic 7" descr="Computer outline">
            <a:extLst>
              <a:ext uri="{FF2B5EF4-FFF2-40B4-BE49-F238E27FC236}">
                <a16:creationId xmlns:a16="http://schemas.microsoft.com/office/drawing/2014/main" id="{7CDCDB81-D340-88B5-9BD7-C860275865D3}"/>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1654287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EC282FA-0A6F-E9DE-16A0-7CBDF67623CA}"/>
              </a:ext>
            </a:extLst>
          </p:cNvPr>
          <p:cNvPicPr>
            <a:picLocks noChangeAspect="1"/>
          </p:cNvPicPr>
          <p:nvPr/>
        </p:nvPicPr>
        <p:blipFill>
          <a:blip r:embed="rId3"/>
          <a:stretch>
            <a:fillRect/>
          </a:stretch>
        </p:blipFill>
        <p:spPr>
          <a:xfrm>
            <a:off x="1026366" y="4269892"/>
            <a:ext cx="10440642" cy="1863301"/>
          </a:xfrm>
          <a:prstGeom prst="rect">
            <a:avLst/>
          </a:prstGeom>
        </p:spPr>
      </p:pic>
      <p:pic>
        <p:nvPicPr>
          <p:cNvPr id="14" name="Picture 13">
            <a:extLst>
              <a:ext uri="{FF2B5EF4-FFF2-40B4-BE49-F238E27FC236}">
                <a16:creationId xmlns:a16="http://schemas.microsoft.com/office/drawing/2014/main" id="{C5E10C59-107E-C80B-0AB3-CAC860F95294}"/>
              </a:ext>
            </a:extLst>
          </p:cNvPr>
          <p:cNvPicPr>
            <a:picLocks noChangeAspect="1"/>
          </p:cNvPicPr>
          <p:nvPr/>
        </p:nvPicPr>
        <p:blipFill>
          <a:blip r:embed="rId4"/>
          <a:stretch>
            <a:fillRect/>
          </a:stretch>
        </p:blipFill>
        <p:spPr>
          <a:xfrm>
            <a:off x="7637098" y="1984315"/>
            <a:ext cx="3214788" cy="825419"/>
          </a:xfrm>
          <a:prstGeom prst="rect">
            <a:avLst/>
          </a:prstGeom>
        </p:spPr>
      </p:pic>
      <p:cxnSp>
        <p:nvCxnSpPr>
          <p:cNvPr id="23" name="Straight Arrow Connector 22">
            <a:extLst>
              <a:ext uri="{FF2B5EF4-FFF2-40B4-BE49-F238E27FC236}">
                <a16:creationId xmlns:a16="http://schemas.microsoft.com/office/drawing/2014/main" id="{8C88F2D6-89EB-DFFC-937F-6083083994DE}"/>
              </a:ext>
            </a:extLst>
          </p:cNvPr>
          <p:cNvCxnSpPr>
            <a:cxnSpLocks/>
          </p:cNvCxnSpPr>
          <p:nvPr/>
        </p:nvCxnSpPr>
        <p:spPr>
          <a:xfrm>
            <a:off x="6422414" y="3771063"/>
            <a:ext cx="4388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7" name="Oval 36">
            <a:extLst>
              <a:ext uri="{FF2B5EF4-FFF2-40B4-BE49-F238E27FC236}">
                <a16:creationId xmlns:a16="http://schemas.microsoft.com/office/drawing/2014/main" id="{A88301BD-5A92-22BE-FC7E-FE30BF84FA02}"/>
              </a:ext>
            </a:extLst>
          </p:cNvPr>
          <p:cNvSpPr/>
          <p:nvPr/>
        </p:nvSpPr>
        <p:spPr>
          <a:xfrm>
            <a:off x="8598808" y="4490562"/>
            <a:ext cx="578528" cy="1423693"/>
          </a:xfrm>
          <a:prstGeom prst="ellipse">
            <a:avLst/>
          </a:prstGeom>
          <a:noFill/>
          <a:ln w="57150">
            <a:solidFill>
              <a:srgbClr val="C218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42" name="Connector: Curved 41">
            <a:extLst>
              <a:ext uri="{FF2B5EF4-FFF2-40B4-BE49-F238E27FC236}">
                <a16:creationId xmlns:a16="http://schemas.microsoft.com/office/drawing/2014/main" id="{0798A01E-E06E-D57B-F161-45E08149AEDF}"/>
              </a:ext>
            </a:extLst>
          </p:cNvPr>
          <p:cNvCxnSpPr>
            <a:cxnSpLocks/>
            <a:stCxn id="37" idx="0"/>
          </p:cNvCxnSpPr>
          <p:nvPr/>
        </p:nvCxnSpPr>
        <p:spPr>
          <a:xfrm rot="5400000" flipH="1" flipV="1">
            <a:off x="8657336" y="4090982"/>
            <a:ext cx="630317" cy="168845"/>
          </a:xfrm>
          <a:prstGeom prst="curvedConnector3">
            <a:avLst>
              <a:gd name="adj1" fmla="val 50000"/>
            </a:avLst>
          </a:prstGeom>
          <a:ln w="28575">
            <a:solidFill>
              <a:srgbClr val="C2185B"/>
            </a:solidFill>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31825" y="319534"/>
            <a:ext cx="10972799" cy="845837"/>
          </a:xfrm>
        </p:spPr>
        <p:txBody>
          <a:bodyPr/>
          <a:lstStyle/>
          <a:p>
            <a:r>
              <a:rPr lang="en-US" dirty="0"/>
              <a:t>Dog Bone Specimen – Mesh Method</a:t>
            </a:r>
          </a:p>
        </p:txBody>
      </p:sp>
      <p:grpSp>
        <p:nvGrpSpPr>
          <p:cNvPr id="6" name="Group 5">
            <a:extLst>
              <a:ext uri="{FF2B5EF4-FFF2-40B4-BE49-F238E27FC236}">
                <a16:creationId xmlns:a16="http://schemas.microsoft.com/office/drawing/2014/main" id="{33321DE3-D867-59BB-012B-15F315E47DE2}"/>
              </a:ext>
            </a:extLst>
          </p:cNvPr>
          <p:cNvGrpSpPr/>
          <p:nvPr/>
        </p:nvGrpSpPr>
        <p:grpSpPr>
          <a:xfrm>
            <a:off x="742908" y="1165371"/>
            <a:ext cx="5450906" cy="409647"/>
            <a:chOff x="742908" y="1165371"/>
            <a:chExt cx="5450906" cy="409647"/>
          </a:xfrm>
        </p:grpSpPr>
        <p:sp>
          <p:nvSpPr>
            <p:cNvPr id="18" name="Text Placeholder 3">
              <a:extLst>
                <a:ext uri="{FF2B5EF4-FFF2-40B4-BE49-F238E27FC236}">
                  <a16:creationId xmlns:a16="http://schemas.microsoft.com/office/drawing/2014/main" id="{E11E1123-152F-5E21-50A9-E96582AE2BE5}"/>
                </a:ext>
              </a:extLst>
            </p:cNvPr>
            <p:cNvSpPr txBox="1">
              <a:spLocks/>
            </p:cNvSpPr>
            <p:nvPr/>
          </p:nvSpPr>
          <p:spPr>
            <a:xfrm>
              <a:off x="1242719" y="1236038"/>
              <a:ext cx="4951095" cy="27785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Insert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Tetrahedrons</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as the mesh method and update the model.</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29" name="Group 28">
              <a:extLst>
                <a:ext uri="{FF2B5EF4-FFF2-40B4-BE49-F238E27FC236}">
                  <a16:creationId xmlns:a16="http://schemas.microsoft.com/office/drawing/2014/main" id="{D01FE333-2119-95F4-66E0-7E68F3C9AD28}"/>
                </a:ext>
              </a:extLst>
            </p:cNvPr>
            <p:cNvGrpSpPr/>
            <p:nvPr/>
          </p:nvGrpSpPr>
          <p:grpSpPr>
            <a:xfrm>
              <a:off x="742908" y="1165371"/>
              <a:ext cx="421421" cy="409647"/>
              <a:chOff x="957513" y="1273169"/>
              <a:chExt cx="421421" cy="409647"/>
            </a:xfrm>
          </p:grpSpPr>
          <p:sp>
            <p:nvSpPr>
              <p:cNvPr id="30" name="Diamond 29">
                <a:extLst>
                  <a:ext uri="{FF2B5EF4-FFF2-40B4-BE49-F238E27FC236}">
                    <a16:creationId xmlns:a16="http://schemas.microsoft.com/office/drawing/2014/main" id="{AADBA1F3-EB94-91AF-8B7C-0C7898C795D5}"/>
                  </a:ext>
                </a:extLst>
              </p:cNvPr>
              <p:cNvSpPr/>
              <p:nvPr/>
            </p:nvSpPr>
            <p:spPr>
              <a:xfrm>
                <a:off x="957513" y="1273169"/>
                <a:ext cx="421421" cy="400110"/>
              </a:xfrm>
              <a:prstGeom prst="diamon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EC4A0E17-E346-2141-EC11-0500EAD28A5E}"/>
                  </a:ext>
                </a:extLst>
              </p:cNvPr>
              <p:cNvSpPr txBox="1"/>
              <p:nvPr/>
            </p:nvSpPr>
            <p:spPr>
              <a:xfrm>
                <a:off x="1016854" y="1282706"/>
                <a:ext cx="302741"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3</a:t>
                </a:r>
              </a:p>
            </p:txBody>
          </p:sp>
        </p:grpSp>
      </p:grpSp>
      <p:sp>
        <p:nvSpPr>
          <p:cNvPr id="10" name="Text Placeholder 3">
            <a:extLst>
              <a:ext uri="{FF2B5EF4-FFF2-40B4-BE49-F238E27FC236}">
                <a16:creationId xmlns:a16="http://schemas.microsoft.com/office/drawing/2014/main" id="{1B81028F-3810-2F71-7B0A-4B56D5D9D236}"/>
              </a:ext>
            </a:extLst>
          </p:cNvPr>
          <p:cNvSpPr txBox="1">
            <a:spLocks/>
          </p:cNvSpPr>
          <p:nvPr/>
        </p:nvSpPr>
        <p:spPr>
          <a:xfrm>
            <a:off x="953618" y="3585105"/>
            <a:ext cx="5240196" cy="40964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Although there are only tetrahedral elements, the standard deviation between the metrics is still greater than the automatic mesh.</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1" name="Text Placeholder 3">
            <a:extLst>
              <a:ext uri="{FF2B5EF4-FFF2-40B4-BE49-F238E27FC236}">
                <a16:creationId xmlns:a16="http://schemas.microsoft.com/office/drawing/2014/main" id="{CEDA6AE9-F635-7EB6-CB4D-DF72CF3DA85D}"/>
              </a:ext>
            </a:extLst>
          </p:cNvPr>
          <p:cNvSpPr txBox="1">
            <a:spLocks/>
          </p:cNvSpPr>
          <p:nvPr/>
        </p:nvSpPr>
        <p:spPr>
          <a:xfrm>
            <a:off x="7138203" y="1236038"/>
            <a:ext cx="4444196" cy="5167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 is possible to observe the average Element Quality </a:t>
            </a:r>
            <a:r>
              <a:rPr kumimoji="0" lang="en-US" sz="14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decreased</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in comparison to the Automatic method.</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12" name="Picture 11">
            <a:extLst>
              <a:ext uri="{FF2B5EF4-FFF2-40B4-BE49-F238E27FC236}">
                <a16:creationId xmlns:a16="http://schemas.microsoft.com/office/drawing/2014/main" id="{340C1E04-1FEE-8F95-E02C-08912711D2B5}"/>
              </a:ext>
            </a:extLst>
          </p:cNvPr>
          <p:cNvPicPr>
            <a:picLocks noChangeAspect="1"/>
          </p:cNvPicPr>
          <p:nvPr/>
        </p:nvPicPr>
        <p:blipFill>
          <a:blip r:embed="rId5"/>
          <a:stretch>
            <a:fillRect/>
          </a:stretch>
        </p:blipFill>
        <p:spPr>
          <a:xfrm>
            <a:off x="855558" y="1985900"/>
            <a:ext cx="5436316" cy="992878"/>
          </a:xfrm>
          <a:prstGeom prst="rect">
            <a:avLst/>
          </a:prstGeom>
        </p:spPr>
      </p:pic>
      <p:pic>
        <p:nvPicPr>
          <p:cNvPr id="20" name="Picture 19">
            <a:extLst>
              <a:ext uri="{FF2B5EF4-FFF2-40B4-BE49-F238E27FC236}">
                <a16:creationId xmlns:a16="http://schemas.microsoft.com/office/drawing/2014/main" id="{5BCC013E-BE3E-5617-B2AE-AF180D1B15C8}"/>
              </a:ext>
            </a:extLst>
          </p:cNvPr>
          <p:cNvPicPr>
            <a:picLocks noChangeAspect="1"/>
          </p:cNvPicPr>
          <p:nvPr/>
        </p:nvPicPr>
        <p:blipFill>
          <a:blip r:embed="rId6"/>
          <a:stretch>
            <a:fillRect/>
          </a:stretch>
        </p:blipFill>
        <p:spPr>
          <a:xfrm>
            <a:off x="7413881" y="3117466"/>
            <a:ext cx="3747637" cy="742775"/>
          </a:xfrm>
          <a:prstGeom prst="rect">
            <a:avLst/>
          </a:prstGeom>
        </p:spPr>
      </p:pic>
      <p:pic>
        <p:nvPicPr>
          <p:cNvPr id="7" name="Graphic 6" descr="Programmer male with solid fill">
            <a:extLst>
              <a:ext uri="{FF2B5EF4-FFF2-40B4-BE49-F238E27FC236}">
                <a16:creationId xmlns:a16="http://schemas.microsoft.com/office/drawing/2014/main" id="{F89B2F17-A70F-B99D-1BDA-587E029D9A0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00013" y="518285"/>
            <a:ext cx="468000" cy="468000"/>
          </a:xfrm>
          <a:prstGeom prst="rect">
            <a:avLst/>
          </a:prstGeom>
        </p:spPr>
      </p:pic>
      <p:pic>
        <p:nvPicPr>
          <p:cNvPr id="8" name="Graphic 7" descr="Computer outline">
            <a:extLst>
              <a:ext uri="{FF2B5EF4-FFF2-40B4-BE49-F238E27FC236}">
                <a16:creationId xmlns:a16="http://schemas.microsoft.com/office/drawing/2014/main" id="{A9988E9E-4D1A-0D4F-988E-6B0963AF0BF2}"/>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115519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55C3139-95E2-AA6F-1D69-BD4DA4900B79}"/>
              </a:ext>
            </a:extLst>
          </p:cNvPr>
          <p:cNvPicPr>
            <a:picLocks noChangeAspect="1"/>
          </p:cNvPicPr>
          <p:nvPr/>
        </p:nvPicPr>
        <p:blipFill>
          <a:blip r:embed="rId3"/>
          <a:stretch>
            <a:fillRect/>
          </a:stretch>
        </p:blipFill>
        <p:spPr>
          <a:xfrm>
            <a:off x="4710266" y="3032643"/>
            <a:ext cx="2940437" cy="922002"/>
          </a:xfrm>
          <a:prstGeom prst="rect">
            <a:avLst/>
          </a:prstGeom>
        </p:spPr>
      </p:pic>
      <p:pic>
        <p:nvPicPr>
          <p:cNvPr id="7" name="Picture 6">
            <a:extLst>
              <a:ext uri="{FF2B5EF4-FFF2-40B4-BE49-F238E27FC236}">
                <a16:creationId xmlns:a16="http://schemas.microsoft.com/office/drawing/2014/main" id="{26894FA4-1A3E-4278-F291-CA0F68B568A4}"/>
              </a:ext>
            </a:extLst>
          </p:cNvPr>
          <p:cNvPicPr>
            <a:picLocks noChangeAspect="1"/>
          </p:cNvPicPr>
          <p:nvPr/>
        </p:nvPicPr>
        <p:blipFill>
          <a:blip r:embed="rId4"/>
          <a:stretch>
            <a:fillRect/>
          </a:stretch>
        </p:blipFill>
        <p:spPr>
          <a:xfrm>
            <a:off x="736379" y="3023638"/>
            <a:ext cx="2975534" cy="957935"/>
          </a:xfrm>
          <a:prstGeom prst="rect">
            <a:avLst/>
          </a:prstGeom>
        </p:spPr>
      </p:pic>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Dog Bone Specimen – Element Order</a:t>
            </a:r>
          </a:p>
        </p:txBody>
      </p:sp>
      <p:sp>
        <p:nvSpPr>
          <p:cNvPr id="18" name="Text Placeholder 3">
            <a:extLst>
              <a:ext uri="{FF2B5EF4-FFF2-40B4-BE49-F238E27FC236}">
                <a16:creationId xmlns:a16="http://schemas.microsoft.com/office/drawing/2014/main" id="{E11E1123-152F-5E21-50A9-E96582AE2BE5}"/>
              </a:ext>
            </a:extLst>
          </p:cNvPr>
          <p:cNvSpPr txBox="1">
            <a:spLocks/>
          </p:cNvSpPr>
          <p:nvPr/>
        </p:nvSpPr>
        <p:spPr>
          <a:xfrm>
            <a:off x="4710268" y="1500095"/>
            <a:ext cx="4324350" cy="6782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Set the mesh to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Automatic </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again. In the Defaults group, change the Element Order. The default is Program Controlled.</a:t>
            </a:r>
            <a:endParaRPr kumimoji="0" lang="en-DE" sz="14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9" name="Text Placeholder 3">
            <a:extLst>
              <a:ext uri="{FF2B5EF4-FFF2-40B4-BE49-F238E27FC236}">
                <a16:creationId xmlns:a16="http://schemas.microsoft.com/office/drawing/2014/main" id="{C1759EA6-9F80-8E77-002E-F4F8AB7DF398}"/>
              </a:ext>
            </a:extLst>
          </p:cNvPr>
          <p:cNvSpPr txBox="1">
            <a:spLocks/>
          </p:cNvSpPr>
          <p:nvPr/>
        </p:nvSpPr>
        <p:spPr>
          <a:xfrm>
            <a:off x="1414521" y="2749663"/>
            <a:ext cx="1752011" cy="2829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Program Controlled</a:t>
            </a:r>
            <a:endParaRPr kumimoji="0" lang="en-DE" sz="1400" b="1"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0" name="Text Placeholder 3">
            <a:extLst>
              <a:ext uri="{FF2B5EF4-FFF2-40B4-BE49-F238E27FC236}">
                <a16:creationId xmlns:a16="http://schemas.microsoft.com/office/drawing/2014/main" id="{D8158763-E394-341A-ACA3-7A0E1C2F1228}"/>
              </a:ext>
            </a:extLst>
          </p:cNvPr>
          <p:cNvSpPr txBox="1">
            <a:spLocks/>
          </p:cNvSpPr>
          <p:nvPr/>
        </p:nvSpPr>
        <p:spPr>
          <a:xfrm>
            <a:off x="5396131" y="2751348"/>
            <a:ext cx="1619250" cy="2829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Linear</a:t>
            </a:r>
            <a:endParaRPr kumimoji="0" lang="en-DE" sz="1400" b="1"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1" name="Text Placeholder 3">
            <a:extLst>
              <a:ext uri="{FF2B5EF4-FFF2-40B4-BE49-F238E27FC236}">
                <a16:creationId xmlns:a16="http://schemas.microsoft.com/office/drawing/2014/main" id="{C74F79B1-2E29-490C-13B1-6668DAB7A55C}"/>
              </a:ext>
            </a:extLst>
          </p:cNvPr>
          <p:cNvSpPr txBox="1">
            <a:spLocks/>
          </p:cNvSpPr>
          <p:nvPr/>
        </p:nvSpPr>
        <p:spPr>
          <a:xfrm>
            <a:off x="9288438" y="2740659"/>
            <a:ext cx="1619250" cy="282979"/>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Quadratic</a:t>
            </a:r>
            <a:endParaRPr kumimoji="0" lang="en-DE" sz="1400" b="1"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32" name="Text Placeholder 3">
            <a:extLst>
              <a:ext uri="{FF2B5EF4-FFF2-40B4-BE49-F238E27FC236}">
                <a16:creationId xmlns:a16="http://schemas.microsoft.com/office/drawing/2014/main" id="{B85BAD50-2104-34F4-4365-CF12D3E39043}"/>
              </a:ext>
            </a:extLst>
          </p:cNvPr>
          <p:cNvSpPr txBox="1">
            <a:spLocks/>
          </p:cNvSpPr>
          <p:nvPr/>
        </p:nvSpPr>
        <p:spPr>
          <a:xfrm>
            <a:off x="4622694" y="5620952"/>
            <a:ext cx="1701906" cy="17517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1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 mid-side nodes.</a:t>
            </a:r>
            <a:endParaRPr kumimoji="0" lang="en-DE" sz="11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44" name="Straight Arrow Connector 43">
            <a:extLst>
              <a:ext uri="{FF2B5EF4-FFF2-40B4-BE49-F238E27FC236}">
                <a16:creationId xmlns:a16="http://schemas.microsoft.com/office/drawing/2014/main" id="{CAED620E-F158-9527-5BD5-5A1147E6A5F1}"/>
              </a:ext>
            </a:extLst>
          </p:cNvPr>
          <p:cNvCxnSpPr>
            <a:cxnSpLocks/>
          </p:cNvCxnSpPr>
          <p:nvPr/>
        </p:nvCxnSpPr>
        <p:spPr>
          <a:xfrm>
            <a:off x="4102548" y="1798344"/>
            <a:ext cx="4388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9937FCCE-F946-7E09-5C33-EAC3DBC9CC77}"/>
              </a:ext>
            </a:extLst>
          </p:cNvPr>
          <p:cNvPicPr>
            <a:picLocks noChangeAspect="1"/>
          </p:cNvPicPr>
          <p:nvPr/>
        </p:nvPicPr>
        <p:blipFill>
          <a:blip r:embed="rId5"/>
          <a:stretch>
            <a:fillRect/>
          </a:stretch>
        </p:blipFill>
        <p:spPr>
          <a:xfrm>
            <a:off x="9401980" y="953971"/>
            <a:ext cx="1650467" cy="1444730"/>
          </a:xfrm>
          <a:prstGeom prst="rect">
            <a:avLst/>
          </a:prstGeom>
          <a:effectLst>
            <a:softEdge rad="0"/>
          </a:effectLst>
        </p:spPr>
      </p:pic>
      <p:sp>
        <p:nvSpPr>
          <p:cNvPr id="56" name="Rectangle 55">
            <a:extLst>
              <a:ext uri="{FF2B5EF4-FFF2-40B4-BE49-F238E27FC236}">
                <a16:creationId xmlns:a16="http://schemas.microsoft.com/office/drawing/2014/main" id="{F128E718-A186-6611-603C-2D5CAB16A2AA}"/>
              </a:ext>
            </a:extLst>
          </p:cNvPr>
          <p:cNvSpPr/>
          <p:nvPr/>
        </p:nvSpPr>
        <p:spPr>
          <a:xfrm>
            <a:off x="9401981" y="964057"/>
            <a:ext cx="1659294" cy="1434644"/>
          </a:xfrm>
          <a:prstGeom prst="rect">
            <a:avLst/>
          </a:prstGeom>
          <a:noFill/>
          <a:ln w="38100">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58" name="Connector: Elbow 57">
            <a:extLst>
              <a:ext uri="{FF2B5EF4-FFF2-40B4-BE49-F238E27FC236}">
                <a16:creationId xmlns:a16="http://schemas.microsoft.com/office/drawing/2014/main" id="{A74C009A-FF36-CF81-E880-0DC4E4EE9A70}"/>
              </a:ext>
            </a:extLst>
          </p:cNvPr>
          <p:cNvCxnSpPr>
            <a:cxnSpLocks/>
            <a:stCxn id="56" idx="3"/>
          </p:cNvCxnSpPr>
          <p:nvPr/>
        </p:nvCxnSpPr>
        <p:spPr>
          <a:xfrm>
            <a:off x="11061275" y="1681379"/>
            <a:ext cx="521124" cy="3158346"/>
          </a:xfrm>
          <a:prstGeom prst="bentConnector3">
            <a:avLst>
              <a:gd name="adj1" fmla="val 143867"/>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62" name="Group 61">
            <a:extLst>
              <a:ext uri="{FF2B5EF4-FFF2-40B4-BE49-F238E27FC236}">
                <a16:creationId xmlns:a16="http://schemas.microsoft.com/office/drawing/2014/main" id="{3D02657A-549B-8D99-133C-2E600CD77B36}"/>
              </a:ext>
            </a:extLst>
          </p:cNvPr>
          <p:cNvGrpSpPr/>
          <p:nvPr/>
        </p:nvGrpSpPr>
        <p:grpSpPr>
          <a:xfrm>
            <a:off x="736379" y="1363275"/>
            <a:ext cx="2953162" cy="828791"/>
            <a:chOff x="736379" y="1363275"/>
            <a:chExt cx="2953162" cy="828791"/>
          </a:xfrm>
        </p:grpSpPr>
        <p:pic>
          <p:nvPicPr>
            <p:cNvPr id="61" name="Picture 60">
              <a:extLst>
                <a:ext uri="{FF2B5EF4-FFF2-40B4-BE49-F238E27FC236}">
                  <a16:creationId xmlns:a16="http://schemas.microsoft.com/office/drawing/2014/main" id="{FCFAF6B4-6963-DF52-0286-7046FCC811B2}"/>
                </a:ext>
              </a:extLst>
            </p:cNvPr>
            <p:cNvPicPr>
              <a:picLocks noChangeAspect="1"/>
            </p:cNvPicPr>
            <p:nvPr/>
          </p:nvPicPr>
          <p:blipFill>
            <a:blip r:embed="rId6"/>
            <a:stretch>
              <a:fillRect/>
            </a:stretch>
          </p:blipFill>
          <p:spPr>
            <a:xfrm>
              <a:off x="736379" y="1363275"/>
              <a:ext cx="2953162" cy="828791"/>
            </a:xfrm>
            <a:prstGeom prst="rect">
              <a:avLst/>
            </a:prstGeom>
          </p:spPr>
        </p:pic>
        <p:sp>
          <p:nvSpPr>
            <p:cNvPr id="11" name="Rectangle 10">
              <a:extLst>
                <a:ext uri="{FF2B5EF4-FFF2-40B4-BE49-F238E27FC236}">
                  <a16:creationId xmlns:a16="http://schemas.microsoft.com/office/drawing/2014/main" id="{A19C289E-5EA8-E62A-34B7-576D6EA6A654}"/>
                </a:ext>
              </a:extLst>
            </p:cNvPr>
            <p:cNvSpPr/>
            <p:nvPr/>
          </p:nvSpPr>
          <p:spPr>
            <a:xfrm>
              <a:off x="736380" y="1777671"/>
              <a:ext cx="2953161" cy="225085"/>
            </a:xfrm>
            <a:prstGeom prst="rect">
              <a:avLst/>
            </a:prstGeom>
            <a:noFill/>
            <a:ln w="28575">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pic>
        <p:nvPicPr>
          <p:cNvPr id="69" name="Picture 68">
            <a:extLst>
              <a:ext uri="{FF2B5EF4-FFF2-40B4-BE49-F238E27FC236}">
                <a16:creationId xmlns:a16="http://schemas.microsoft.com/office/drawing/2014/main" id="{D1A9F742-1779-BDD5-272C-3C73EA8C06F1}"/>
              </a:ext>
            </a:extLst>
          </p:cNvPr>
          <p:cNvPicPr>
            <a:picLocks noChangeAspect="1"/>
          </p:cNvPicPr>
          <p:nvPr/>
        </p:nvPicPr>
        <p:blipFill rotWithShape="1">
          <a:blip r:embed="rId7"/>
          <a:srcRect t="1139"/>
          <a:stretch/>
        </p:blipFill>
        <p:spPr>
          <a:xfrm>
            <a:off x="736380" y="4039022"/>
            <a:ext cx="2975534" cy="1759732"/>
          </a:xfrm>
          <a:prstGeom prst="rect">
            <a:avLst/>
          </a:prstGeom>
        </p:spPr>
      </p:pic>
      <p:pic>
        <p:nvPicPr>
          <p:cNvPr id="12" name="Picture 11">
            <a:extLst>
              <a:ext uri="{FF2B5EF4-FFF2-40B4-BE49-F238E27FC236}">
                <a16:creationId xmlns:a16="http://schemas.microsoft.com/office/drawing/2014/main" id="{26E6A22E-2798-ED71-66CD-ED7363BCE478}"/>
              </a:ext>
            </a:extLst>
          </p:cNvPr>
          <p:cNvPicPr>
            <a:picLocks noChangeAspect="1"/>
          </p:cNvPicPr>
          <p:nvPr/>
        </p:nvPicPr>
        <p:blipFill>
          <a:blip r:embed="rId8"/>
          <a:stretch>
            <a:fillRect/>
          </a:stretch>
        </p:blipFill>
        <p:spPr>
          <a:xfrm>
            <a:off x="4710266" y="4065936"/>
            <a:ext cx="2940437" cy="1299456"/>
          </a:xfrm>
          <a:prstGeom prst="rect">
            <a:avLst/>
          </a:prstGeom>
        </p:spPr>
      </p:pic>
      <p:pic>
        <p:nvPicPr>
          <p:cNvPr id="14" name="Picture 13">
            <a:extLst>
              <a:ext uri="{FF2B5EF4-FFF2-40B4-BE49-F238E27FC236}">
                <a16:creationId xmlns:a16="http://schemas.microsoft.com/office/drawing/2014/main" id="{8289C2F1-45B3-01D1-C4E5-43CEB805E7E0}"/>
              </a:ext>
            </a:extLst>
          </p:cNvPr>
          <p:cNvPicPr>
            <a:picLocks noChangeAspect="1"/>
          </p:cNvPicPr>
          <p:nvPr/>
        </p:nvPicPr>
        <p:blipFill>
          <a:blip r:embed="rId9"/>
          <a:stretch>
            <a:fillRect/>
          </a:stretch>
        </p:blipFill>
        <p:spPr>
          <a:xfrm>
            <a:off x="8564856" y="3032643"/>
            <a:ext cx="3017543" cy="965956"/>
          </a:xfrm>
          <a:prstGeom prst="rect">
            <a:avLst/>
          </a:prstGeom>
        </p:spPr>
      </p:pic>
      <p:pic>
        <p:nvPicPr>
          <p:cNvPr id="16" name="Picture 15">
            <a:extLst>
              <a:ext uri="{FF2B5EF4-FFF2-40B4-BE49-F238E27FC236}">
                <a16:creationId xmlns:a16="http://schemas.microsoft.com/office/drawing/2014/main" id="{56EBA145-86ED-62F5-78A6-E0FC8BD3D625}"/>
              </a:ext>
            </a:extLst>
          </p:cNvPr>
          <p:cNvPicPr>
            <a:picLocks noChangeAspect="1"/>
          </p:cNvPicPr>
          <p:nvPr/>
        </p:nvPicPr>
        <p:blipFill>
          <a:blip r:embed="rId10"/>
          <a:stretch>
            <a:fillRect/>
          </a:stretch>
        </p:blipFill>
        <p:spPr>
          <a:xfrm>
            <a:off x="8545816" y="4106077"/>
            <a:ext cx="3036583" cy="1522592"/>
          </a:xfrm>
          <a:prstGeom prst="rect">
            <a:avLst/>
          </a:prstGeom>
        </p:spPr>
      </p:pic>
      <p:pic>
        <p:nvPicPr>
          <p:cNvPr id="6" name="Graphic 5" descr="Programmer male with solid fill">
            <a:extLst>
              <a:ext uri="{FF2B5EF4-FFF2-40B4-BE49-F238E27FC236}">
                <a16:creationId xmlns:a16="http://schemas.microsoft.com/office/drawing/2014/main" id="{88FE1C68-212F-E12C-7920-5D7E47C15C7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500013" y="518285"/>
            <a:ext cx="468000" cy="468000"/>
          </a:xfrm>
          <a:prstGeom prst="rect">
            <a:avLst/>
          </a:prstGeom>
        </p:spPr>
      </p:pic>
      <p:pic>
        <p:nvPicPr>
          <p:cNvPr id="8" name="Graphic 7" descr="Computer outline">
            <a:extLst>
              <a:ext uri="{FF2B5EF4-FFF2-40B4-BE49-F238E27FC236}">
                <a16:creationId xmlns:a16="http://schemas.microsoft.com/office/drawing/2014/main" id="{3961AFF1-9512-35FA-4292-1142E461786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3696024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32" grpId="0"/>
      <p:bldP spid="5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Dog Bone Specimen – Sizing Controls</a:t>
            </a:r>
          </a:p>
        </p:txBody>
      </p:sp>
      <p:sp>
        <p:nvSpPr>
          <p:cNvPr id="45" name="Text Placeholder 3">
            <a:extLst>
              <a:ext uri="{FF2B5EF4-FFF2-40B4-BE49-F238E27FC236}">
                <a16:creationId xmlns:a16="http://schemas.microsoft.com/office/drawing/2014/main" id="{032298FE-6CA8-8D6B-75F4-F8F5473D6741}"/>
              </a:ext>
            </a:extLst>
          </p:cNvPr>
          <p:cNvSpPr txBox="1">
            <a:spLocks/>
          </p:cNvSpPr>
          <p:nvPr/>
        </p:nvSpPr>
        <p:spPr>
          <a:xfrm>
            <a:off x="609600" y="5616340"/>
            <a:ext cx="4924425" cy="42042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By setting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Adaptive Sizing </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to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Yes</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or </a:t>
            </a: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mesh distribution along the geometry changes.</a:t>
            </a:r>
            <a:endParaRPr kumimoji="0" lang="en-DE" sz="1400" b="1"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34" name="Double Bracket 33">
            <a:extLst>
              <a:ext uri="{FF2B5EF4-FFF2-40B4-BE49-F238E27FC236}">
                <a16:creationId xmlns:a16="http://schemas.microsoft.com/office/drawing/2014/main" id="{EAA84F13-4918-F158-9D97-9FC5E14E9A1D}"/>
              </a:ext>
            </a:extLst>
          </p:cNvPr>
          <p:cNvSpPr/>
          <p:nvPr/>
        </p:nvSpPr>
        <p:spPr>
          <a:xfrm>
            <a:off x="7774301" y="1019278"/>
            <a:ext cx="1874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Curvature &amp; Proximity</a:t>
            </a:r>
          </a:p>
        </p:txBody>
      </p:sp>
      <p:sp>
        <p:nvSpPr>
          <p:cNvPr id="33" name="Double Bracket 32">
            <a:extLst>
              <a:ext uri="{FF2B5EF4-FFF2-40B4-BE49-F238E27FC236}">
                <a16:creationId xmlns:a16="http://schemas.microsoft.com/office/drawing/2014/main" id="{7355B095-150A-A504-2EE9-F4A4C5790723}"/>
              </a:ext>
            </a:extLst>
          </p:cNvPr>
          <p:cNvSpPr/>
          <p:nvPr/>
        </p:nvSpPr>
        <p:spPr>
          <a:xfrm>
            <a:off x="1917700" y="1019278"/>
            <a:ext cx="1874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Adaptive</a:t>
            </a:r>
          </a:p>
        </p:txBody>
      </p:sp>
      <p:pic>
        <p:nvPicPr>
          <p:cNvPr id="13" name="Picture 12">
            <a:extLst>
              <a:ext uri="{FF2B5EF4-FFF2-40B4-BE49-F238E27FC236}">
                <a16:creationId xmlns:a16="http://schemas.microsoft.com/office/drawing/2014/main" id="{D9814555-1940-8BB1-AD3F-4C06288FF513}"/>
              </a:ext>
            </a:extLst>
          </p:cNvPr>
          <p:cNvPicPr>
            <a:picLocks noChangeAspect="1"/>
          </p:cNvPicPr>
          <p:nvPr/>
        </p:nvPicPr>
        <p:blipFill>
          <a:blip r:embed="rId3"/>
          <a:stretch>
            <a:fillRect/>
          </a:stretch>
        </p:blipFill>
        <p:spPr>
          <a:xfrm>
            <a:off x="7502158" y="2608715"/>
            <a:ext cx="2828019" cy="817305"/>
          </a:xfrm>
          <a:prstGeom prst="rect">
            <a:avLst/>
          </a:prstGeom>
        </p:spPr>
      </p:pic>
      <p:pic>
        <p:nvPicPr>
          <p:cNvPr id="15" name="Picture 14">
            <a:extLst>
              <a:ext uri="{FF2B5EF4-FFF2-40B4-BE49-F238E27FC236}">
                <a16:creationId xmlns:a16="http://schemas.microsoft.com/office/drawing/2014/main" id="{E58D9418-A4D3-10FA-06C1-010BC80FD194}"/>
              </a:ext>
            </a:extLst>
          </p:cNvPr>
          <p:cNvPicPr>
            <a:picLocks noChangeAspect="1"/>
          </p:cNvPicPr>
          <p:nvPr/>
        </p:nvPicPr>
        <p:blipFill>
          <a:blip r:embed="rId4"/>
          <a:stretch>
            <a:fillRect/>
          </a:stretch>
        </p:blipFill>
        <p:spPr>
          <a:xfrm>
            <a:off x="6268543" y="1374935"/>
            <a:ext cx="5295248" cy="1092828"/>
          </a:xfrm>
          <a:prstGeom prst="rect">
            <a:avLst/>
          </a:prstGeom>
        </p:spPr>
      </p:pic>
      <p:pic>
        <p:nvPicPr>
          <p:cNvPr id="17" name="Picture 16">
            <a:extLst>
              <a:ext uri="{FF2B5EF4-FFF2-40B4-BE49-F238E27FC236}">
                <a16:creationId xmlns:a16="http://schemas.microsoft.com/office/drawing/2014/main" id="{3B9597D6-8455-4E90-6C85-B928234C5576}"/>
              </a:ext>
            </a:extLst>
          </p:cNvPr>
          <p:cNvPicPr>
            <a:picLocks noChangeAspect="1"/>
          </p:cNvPicPr>
          <p:nvPr/>
        </p:nvPicPr>
        <p:blipFill>
          <a:blip r:embed="rId5"/>
          <a:stretch>
            <a:fillRect/>
          </a:stretch>
        </p:blipFill>
        <p:spPr>
          <a:xfrm>
            <a:off x="7505048" y="3506525"/>
            <a:ext cx="2825129" cy="2109815"/>
          </a:xfrm>
          <a:prstGeom prst="rect">
            <a:avLst/>
          </a:prstGeom>
        </p:spPr>
      </p:pic>
      <p:pic>
        <p:nvPicPr>
          <p:cNvPr id="19" name="Picture 18">
            <a:extLst>
              <a:ext uri="{FF2B5EF4-FFF2-40B4-BE49-F238E27FC236}">
                <a16:creationId xmlns:a16="http://schemas.microsoft.com/office/drawing/2014/main" id="{BF999992-6EC6-FDB5-2552-32000430E5C8}"/>
              </a:ext>
            </a:extLst>
          </p:cNvPr>
          <p:cNvPicPr>
            <a:picLocks noChangeAspect="1"/>
          </p:cNvPicPr>
          <p:nvPr/>
        </p:nvPicPr>
        <p:blipFill>
          <a:blip r:embed="rId6"/>
          <a:stretch>
            <a:fillRect/>
          </a:stretch>
        </p:blipFill>
        <p:spPr>
          <a:xfrm>
            <a:off x="417032" y="1461201"/>
            <a:ext cx="5295248" cy="1136833"/>
          </a:xfrm>
          <a:prstGeom prst="rect">
            <a:avLst/>
          </a:prstGeom>
        </p:spPr>
      </p:pic>
      <p:pic>
        <p:nvPicPr>
          <p:cNvPr id="21" name="Picture 20">
            <a:extLst>
              <a:ext uri="{FF2B5EF4-FFF2-40B4-BE49-F238E27FC236}">
                <a16:creationId xmlns:a16="http://schemas.microsoft.com/office/drawing/2014/main" id="{362E63CA-7E70-2B1C-CB41-3FFE0226BC85}"/>
              </a:ext>
            </a:extLst>
          </p:cNvPr>
          <p:cNvPicPr>
            <a:picLocks noChangeAspect="1"/>
          </p:cNvPicPr>
          <p:nvPr/>
        </p:nvPicPr>
        <p:blipFill>
          <a:blip r:embed="rId7"/>
          <a:stretch>
            <a:fillRect/>
          </a:stretch>
        </p:blipFill>
        <p:spPr>
          <a:xfrm>
            <a:off x="1631822" y="2641318"/>
            <a:ext cx="2865669" cy="825077"/>
          </a:xfrm>
          <a:prstGeom prst="rect">
            <a:avLst/>
          </a:prstGeom>
        </p:spPr>
      </p:pic>
      <p:pic>
        <p:nvPicPr>
          <p:cNvPr id="25" name="Picture 24">
            <a:extLst>
              <a:ext uri="{FF2B5EF4-FFF2-40B4-BE49-F238E27FC236}">
                <a16:creationId xmlns:a16="http://schemas.microsoft.com/office/drawing/2014/main" id="{2E4B34CE-BEF1-B9C2-EFDF-97ABBD552E69}"/>
              </a:ext>
            </a:extLst>
          </p:cNvPr>
          <p:cNvPicPr>
            <a:picLocks noChangeAspect="1"/>
          </p:cNvPicPr>
          <p:nvPr/>
        </p:nvPicPr>
        <p:blipFill>
          <a:blip r:embed="rId8"/>
          <a:stretch>
            <a:fillRect/>
          </a:stretch>
        </p:blipFill>
        <p:spPr>
          <a:xfrm>
            <a:off x="1631822" y="3560074"/>
            <a:ext cx="2865669" cy="1779194"/>
          </a:xfrm>
          <a:prstGeom prst="rect">
            <a:avLst/>
          </a:prstGeom>
        </p:spPr>
      </p:pic>
      <p:sp>
        <p:nvSpPr>
          <p:cNvPr id="26" name="Text Placeholder 3">
            <a:extLst>
              <a:ext uri="{FF2B5EF4-FFF2-40B4-BE49-F238E27FC236}">
                <a16:creationId xmlns:a16="http://schemas.microsoft.com/office/drawing/2014/main" id="{E5BD4309-8335-FDEB-0579-AAE152A232C2}"/>
              </a:ext>
            </a:extLst>
          </p:cNvPr>
          <p:cNvSpPr txBox="1">
            <a:spLocks/>
          </p:cNvSpPr>
          <p:nvPr/>
        </p:nvSpPr>
        <p:spPr>
          <a:xfrm>
            <a:off x="5510080" y="3560074"/>
            <a:ext cx="958434" cy="304871"/>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1" u="none" strike="noStrike" kern="1200" cap="none" spc="0" normalizeH="0" baseline="0" noProof="0" dirty="0">
                <a:ln>
                  <a:noFill/>
                </a:ln>
                <a:solidFill>
                  <a:srgbClr val="FFC000"/>
                </a:solidFill>
                <a:effectLst/>
                <a:uLnTx/>
                <a:uFillTx/>
                <a:latin typeface="Calibri" panose="020F0502020204030204" pitchFamily="34" charset="0"/>
                <a:ea typeface="+mn-ea"/>
                <a:cs typeface="Calibri" panose="020F0502020204030204" pitchFamily="34" charset="0"/>
              </a:rPr>
              <a:t>vs</a:t>
            </a:r>
            <a:endParaRPr kumimoji="0" lang="en-DE" sz="1800" b="1" i="1" u="none" strike="noStrike" kern="1200" cap="none" spc="0" normalizeH="0" baseline="0" noProof="0">
              <a:ln>
                <a:noFill/>
              </a:ln>
              <a:solidFill>
                <a:srgbClr val="FFC000"/>
              </a:solidFill>
              <a:effectLst/>
              <a:uLnTx/>
              <a:uFillTx/>
              <a:latin typeface="Calibri" panose="020F0502020204030204" pitchFamily="34" charset="0"/>
              <a:ea typeface="+mn-ea"/>
              <a:cs typeface="Calibri" panose="020F0502020204030204" pitchFamily="34" charset="0"/>
            </a:endParaRPr>
          </a:p>
        </p:txBody>
      </p:sp>
      <p:pic>
        <p:nvPicPr>
          <p:cNvPr id="9" name="Graphic 8" descr="Programmer male with solid fill">
            <a:extLst>
              <a:ext uri="{FF2B5EF4-FFF2-40B4-BE49-F238E27FC236}">
                <a16:creationId xmlns:a16="http://schemas.microsoft.com/office/drawing/2014/main" id="{C5F4BE95-BD4C-153E-28F1-93FC2763A40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500013" y="518285"/>
            <a:ext cx="468000" cy="468000"/>
          </a:xfrm>
          <a:prstGeom prst="rect">
            <a:avLst/>
          </a:prstGeom>
        </p:spPr>
      </p:pic>
      <p:pic>
        <p:nvPicPr>
          <p:cNvPr id="10" name="Graphic 9" descr="Computer outline">
            <a:extLst>
              <a:ext uri="{FF2B5EF4-FFF2-40B4-BE49-F238E27FC236}">
                <a16:creationId xmlns:a16="http://schemas.microsoft.com/office/drawing/2014/main" id="{5B2E1F8F-12CE-443E-9850-79049330C904}"/>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5998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2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6746EEB-9EB5-5515-62BC-DB9A8D40C817}"/>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999D8B8-51E1-7216-D298-EE9DF24DADB1}"/>
              </a:ext>
            </a:extLst>
          </p:cNvPr>
          <p:cNvSpPr>
            <a:spLocks noGrp="1"/>
          </p:cNvSpPr>
          <p:nvPr>
            <p:ph type="title"/>
          </p:nvPr>
        </p:nvSpPr>
        <p:spPr>
          <a:xfrm>
            <a:off x="609600" y="257438"/>
            <a:ext cx="10972799" cy="845837"/>
          </a:xfrm>
        </p:spPr>
        <p:txBody>
          <a:bodyPr/>
          <a:lstStyle/>
          <a:p>
            <a:r>
              <a:rPr lang="en-US" dirty="0"/>
              <a:t>Dog Bone Specimen – Element Size vs Element Quality</a:t>
            </a:r>
          </a:p>
        </p:txBody>
      </p:sp>
      <p:sp>
        <p:nvSpPr>
          <p:cNvPr id="39" name="Double Bracket 38">
            <a:extLst>
              <a:ext uri="{FF2B5EF4-FFF2-40B4-BE49-F238E27FC236}">
                <a16:creationId xmlns:a16="http://schemas.microsoft.com/office/drawing/2014/main" id="{F078C9DA-AFF8-A25D-8250-6EA6838BBAEB}"/>
              </a:ext>
            </a:extLst>
          </p:cNvPr>
          <p:cNvSpPr/>
          <p:nvPr/>
        </p:nvSpPr>
        <p:spPr>
          <a:xfrm>
            <a:off x="4766918" y="1199429"/>
            <a:ext cx="2331912"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Element Size vs Element Quality</a:t>
            </a:r>
          </a:p>
        </p:txBody>
      </p:sp>
      <p:sp>
        <p:nvSpPr>
          <p:cNvPr id="42" name="Text Placeholder 3">
            <a:extLst>
              <a:ext uri="{FF2B5EF4-FFF2-40B4-BE49-F238E27FC236}">
                <a16:creationId xmlns:a16="http://schemas.microsoft.com/office/drawing/2014/main" id="{2232D5AC-7583-3EA0-4C35-D3F282FE5718}"/>
              </a:ext>
            </a:extLst>
          </p:cNvPr>
          <p:cNvSpPr txBox="1">
            <a:spLocks/>
          </p:cNvSpPr>
          <p:nvPr/>
        </p:nvSpPr>
        <p:spPr>
          <a:xfrm>
            <a:off x="2185986" y="5017807"/>
            <a:ext cx="7877175" cy="52203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In general, by</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increasing the element size, the average element quality decreases. Some meshes with certain element sizes can introduce wedge and pyramidal elements, which can decrease the mesh quality.</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13" name="Picture 12">
            <a:extLst>
              <a:ext uri="{FF2B5EF4-FFF2-40B4-BE49-F238E27FC236}">
                <a16:creationId xmlns:a16="http://schemas.microsoft.com/office/drawing/2014/main" id="{F83728AF-AABD-57C4-DD20-A87334F6546A}"/>
              </a:ext>
            </a:extLst>
          </p:cNvPr>
          <p:cNvPicPr>
            <a:picLocks noChangeAspect="1"/>
          </p:cNvPicPr>
          <p:nvPr/>
        </p:nvPicPr>
        <p:blipFill>
          <a:blip r:embed="rId3"/>
          <a:stretch>
            <a:fillRect/>
          </a:stretch>
        </p:blipFill>
        <p:spPr>
          <a:xfrm>
            <a:off x="5720476" y="2156234"/>
            <a:ext cx="5437346" cy="2352932"/>
          </a:xfrm>
          <a:prstGeom prst="rect">
            <a:avLst/>
          </a:prstGeom>
        </p:spPr>
      </p:pic>
      <p:cxnSp>
        <p:nvCxnSpPr>
          <p:cNvPr id="16" name="Straight Arrow Connector 15">
            <a:extLst>
              <a:ext uri="{FF2B5EF4-FFF2-40B4-BE49-F238E27FC236}">
                <a16:creationId xmlns:a16="http://schemas.microsoft.com/office/drawing/2014/main" id="{BDF77AFA-A7CB-275D-04C7-EAEFC70D946C}"/>
              </a:ext>
            </a:extLst>
          </p:cNvPr>
          <p:cNvCxnSpPr>
            <a:cxnSpLocks/>
          </p:cNvCxnSpPr>
          <p:nvPr/>
        </p:nvCxnSpPr>
        <p:spPr>
          <a:xfrm>
            <a:off x="4766918" y="3325450"/>
            <a:ext cx="43886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890E3CD5-D65D-4BF7-4844-030152D77C46}"/>
              </a:ext>
            </a:extLst>
          </p:cNvPr>
          <p:cNvGrpSpPr/>
          <p:nvPr/>
        </p:nvGrpSpPr>
        <p:grpSpPr>
          <a:xfrm>
            <a:off x="1714065" y="2465952"/>
            <a:ext cx="2432485" cy="1733495"/>
            <a:chOff x="1714065" y="2465952"/>
            <a:chExt cx="2432485" cy="1733495"/>
          </a:xfrm>
        </p:grpSpPr>
        <p:pic>
          <p:nvPicPr>
            <p:cNvPr id="15" name="Picture 14">
              <a:extLst>
                <a:ext uri="{FF2B5EF4-FFF2-40B4-BE49-F238E27FC236}">
                  <a16:creationId xmlns:a16="http://schemas.microsoft.com/office/drawing/2014/main" id="{A52122FD-1C0B-2D52-2D31-20BA753E5CA8}"/>
                </a:ext>
              </a:extLst>
            </p:cNvPr>
            <p:cNvPicPr>
              <a:picLocks noChangeAspect="1"/>
            </p:cNvPicPr>
            <p:nvPr/>
          </p:nvPicPr>
          <p:blipFill>
            <a:blip r:embed="rId4"/>
            <a:stretch>
              <a:fillRect/>
            </a:stretch>
          </p:blipFill>
          <p:spPr>
            <a:xfrm>
              <a:off x="1714065" y="2465952"/>
              <a:ext cx="2432485" cy="1733495"/>
            </a:xfrm>
            <a:prstGeom prst="rect">
              <a:avLst/>
            </a:prstGeom>
          </p:spPr>
        </p:pic>
        <p:sp>
          <p:nvSpPr>
            <p:cNvPr id="9" name="Rectangle 8">
              <a:extLst>
                <a:ext uri="{FF2B5EF4-FFF2-40B4-BE49-F238E27FC236}">
                  <a16:creationId xmlns:a16="http://schemas.microsoft.com/office/drawing/2014/main" id="{5F87C72E-CBD7-6488-F3D0-E21C9674A9F8}"/>
                </a:ext>
              </a:extLst>
            </p:cNvPr>
            <p:cNvSpPr/>
            <p:nvPr/>
          </p:nvSpPr>
          <p:spPr>
            <a:xfrm>
              <a:off x="1714065" y="2465952"/>
              <a:ext cx="2432485" cy="1733494"/>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1" name="Graphic 10" descr="Programmer male with solid fill">
            <a:extLst>
              <a:ext uri="{FF2B5EF4-FFF2-40B4-BE49-F238E27FC236}">
                <a16:creationId xmlns:a16="http://schemas.microsoft.com/office/drawing/2014/main" id="{00858FC4-7E69-A99C-5345-6A3DDCC6D27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00013" y="518285"/>
            <a:ext cx="468000" cy="468000"/>
          </a:xfrm>
          <a:prstGeom prst="rect">
            <a:avLst/>
          </a:prstGeom>
        </p:spPr>
      </p:pic>
      <p:pic>
        <p:nvPicPr>
          <p:cNvPr id="12" name="Graphic 11" descr="Computer outline">
            <a:extLst>
              <a:ext uri="{FF2B5EF4-FFF2-40B4-BE49-F238E27FC236}">
                <a16:creationId xmlns:a16="http://schemas.microsoft.com/office/drawing/2014/main" id="{A20FDA5D-9ECA-851A-8479-27092D1459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07632" y="539461"/>
            <a:ext cx="468000" cy="468000"/>
          </a:xfrm>
          <a:prstGeom prst="rect">
            <a:avLst/>
          </a:prstGeom>
        </p:spPr>
      </p:pic>
    </p:spTree>
    <p:extLst>
      <p:ext uri="{BB962C8B-B14F-4D97-AF65-F5344CB8AC3E}">
        <p14:creationId xmlns:p14="http://schemas.microsoft.com/office/powerpoint/2010/main" val="25906762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dirty="0"/>
              <a:t>Meshing – Discretization in 1D, 2D and 3D Elements</a:t>
            </a:r>
          </a:p>
        </p:txBody>
      </p:sp>
      <p:sp>
        <p:nvSpPr>
          <p:cNvPr id="5" name="Rectangle: Rounded Corners 4">
            <a:extLst>
              <a:ext uri="{FF2B5EF4-FFF2-40B4-BE49-F238E27FC236}">
                <a16:creationId xmlns:a16="http://schemas.microsoft.com/office/drawing/2014/main" id="{2DE73E11-38CF-857C-4EDE-E27BDFF335E6}"/>
              </a:ext>
            </a:extLst>
          </p:cNvPr>
          <p:cNvSpPr/>
          <p:nvPr/>
        </p:nvSpPr>
        <p:spPr>
          <a:xfrm>
            <a:off x="609600" y="1020032"/>
            <a:ext cx="3610707" cy="5203181"/>
          </a:xfrm>
          <a:prstGeom prst="round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BDEA0C55-65C1-79CD-4C3E-22115B61341F}"/>
              </a:ext>
            </a:extLst>
          </p:cNvPr>
          <p:cNvSpPr/>
          <p:nvPr/>
        </p:nvSpPr>
        <p:spPr>
          <a:xfrm>
            <a:off x="4290647" y="994417"/>
            <a:ext cx="3610707" cy="5203181"/>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4F9FB91E-A98F-F29A-BAE4-FAC2E846E7F8}"/>
              </a:ext>
            </a:extLst>
          </p:cNvPr>
          <p:cNvSpPr/>
          <p:nvPr/>
        </p:nvSpPr>
        <p:spPr>
          <a:xfrm>
            <a:off x="7971694" y="994417"/>
            <a:ext cx="3610707" cy="5203181"/>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15522DB2-D8B1-0A45-3C07-C4418D5EA03E}"/>
              </a:ext>
            </a:extLst>
          </p:cNvPr>
          <p:cNvSpPr txBox="1"/>
          <p:nvPr/>
        </p:nvSpPr>
        <p:spPr>
          <a:xfrm>
            <a:off x="1671968" y="1004716"/>
            <a:ext cx="14328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1D Elements</a:t>
            </a:r>
          </a:p>
        </p:txBody>
      </p:sp>
      <p:sp>
        <p:nvSpPr>
          <p:cNvPr id="9" name="TextBox 8">
            <a:extLst>
              <a:ext uri="{FF2B5EF4-FFF2-40B4-BE49-F238E27FC236}">
                <a16:creationId xmlns:a16="http://schemas.microsoft.com/office/drawing/2014/main" id="{8F8D4B0F-FD82-D1C6-122E-413A93AEA158}"/>
              </a:ext>
            </a:extLst>
          </p:cNvPr>
          <p:cNvSpPr txBox="1"/>
          <p:nvPr/>
        </p:nvSpPr>
        <p:spPr>
          <a:xfrm>
            <a:off x="5378663" y="983880"/>
            <a:ext cx="13799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2D Elements</a:t>
            </a:r>
          </a:p>
        </p:txBody>
      </p:sp>
      <p:sp>
        <p:nvSpPr>
          <p:cNvPr id="10" name="TextBox 9">
            <a:extLst>
              <a:ext uri="{FF2B5EF4-FFF2-40B4-BE49-F238E27FC236}">
                <a16:creationId xmlns:a16="http://schemas.microsoft.com/office/drawing/2014/main" id="{3D5ABAAE-C7D4-AE46-061D-9935EA2CADA5}"/>
              </a:ext>
            </a:extLst>
          </p:cNvPr>
          <p:cNvSpPr txBox="1"/>
          <p:nvPr/>
        </p:nvSpPr>
        <p:spPr>
          <a:xfrm>
            <a:off x="9087050" y="994415"/>
            <a:ext cx="13799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3D Elements</a:t>
            </a:r>
          </a:p>
        </p:txBody>
      </p:sp>
      <p:cxnSp>
        <p:nvCxnSpPr>
          <p:cNvPr id="12" name="Straight Connector 11">
            <a:extLst>
              <a:ext uri="{FF2B5EF4-FFF2-40B4-BE49-F238E27FC236}">
                <a16:creationId xmlns:a16="http://schemas.microsoft.com/office/drawing/2014/main" id="{D28F166A-7EB0-EED5-6D5E-030B25909D47}"/>
              </a:ext>
            </a:extLst>
          </p:cNvPr>
          <p:cNvCxnSpPr/>
          <p:nvPr/>
        </p:nvCxnSpPr>
        <p:spPr>
          <a:xfrm>
            <a:off x="980831"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FC530A4-0915-138F-8D9B-83F13EA86D8F}"/>
              </a:ext>
            </a:extLst>
          </p:cNvPr>
          <p:cNvCxnSpPr/>
          <p:nvPr/>
        </p:nvCxnSpPr>
        <p:spPr>
          <a:xfrm>
            <a:off x="4661269"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FB7309B-784C-15DC-A822-D3F309472A6E}"/>
              </a:ext>
            </a:extLst>
          </p:cNvPr>
          <p:cNvCxnSpPr/>
          <p:nvPr/>
        </p:nvCxnSpPr>
        <p:spPr>
          <a:xfrm>
            <a:off x="8342924" y="1363748"/>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Arrow: Right 14">
            <a:extLst>
              <a:ext uri="{FF2B5EF4-FFF2-40B4-BE49-F238E27FC236}">
                <a16:creationId xmlns:a16="http://schemas.microsoft.com/office/drawing/2014/main" id="{55A6DEEC-485F-BA0A-D0AB-2F8CC42EF22D}"/>
              </a:ext>
            </a:extLst>
          </p:cNvPr>
          <p:cNvSpPr/>
          <p:nvPr/>
        </p:nvSpPr>
        <p:spPr>
          <a:xfrm rot="5400000">
            <a:off x="2142784" y="2912809"/>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14C383C8-5B02-7ABB-00CA-507397D11F29}"/>
              </a:ext>
            </a:extLst>
          </p:cNvPr>
          <p:cNvSpPr txBox="1"/>
          <p:nvPr/>
        </p:nvSpPr>
        <p:spPr>
          <a:xfrm>
            <a:off x="817337" y="1543870"/>
            <a:ext cx="1340432" cy="116955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Examples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Beam/truss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Spring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8" name="Picture 17">
            <a:extLst>
              <a:ext uri="{FF2B5EF4-FFF2-40B4-BE49-F238E27FC236}">
                <a16:creationId xmlns:a16="http://schemas.microsoft.com/office/drawing/2014/main" id="{737ECFC0-5B45-A7CB-A359-8C3D8BB7D87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288772" y="1708990"/>
            <a:ext cx="1421966" cy="537842"/>
          </a:xfrm>
          <a:prstGeom prst="rect">
            <a:avLst/>
          </a:prstGeom>
        </p:spPr>
      </p:pic>
      <p:pic>
        <p:nvPicPr>
          <p:cNvPr id="20" name="Picture 19">
            <a:extLst>
              <a:ext uri="{FF2B5EF4-FFF2-40B4-BE49-F238E27FC236}">
                <a16:creationId xmlns:a16="http://schemas.microsoft.com/office/drawing/2014/main" id="{263DCBD3-AD07-509C-44BD-548269334E6C}"/>
              </a:ext>
            </a:extLst>
          </p:cNvPr>
          <p:cNvPicPr>
            <a:picLocks noChangeAspect="1"/>
          </p:cNvPicPr>
          <p:nvPr/>
        </p:nvPicPr>
        <p:blipFill>
          <a:blip r:embed="rId4">
            <a:clrChange>
              <a:clrFrom>
                <a:srgbClr val="FFFFFF"/>
              </a:clrFrom>
              <a:clrTo>
                <a:srgbClr val="FFFFFF">
                  <a:alpha val="0"/>
                </a:srgbClr>
              </a:clrTo>
            </a:clrChange>
          </a:blip>
          <a:stretch>
            <a:fillRect/>
          </a:stretch>
        </p:blipFill>
        <p:spPr>
          <a:xfrm rot="21420005">
            <a:off x="2274248" y="2091261"/>
            <a:ext cx="1340432" cy="604535"/>
          </a:xfrm>
          <a:prstGeom prst="rect">
            <a:avLst/>
          </a:prstGeom>
        </p:spPr>
      </p:pic>
      <p:sp>
        <p:nvSpPr>
          <p:cNvPr id="25" name="TextBox 24">
            <a:extLst>
              <a:ext uri="{FF2B5EF4-FFF2-40B4-BE49-F238E27FC236}">
                <a16:creationId xmlns:a16="http://schemas.microsoft.com/office/drawing/2014/main" id="{D66F4CAB-8204-1285-E64F-6BDCA9DD38CF}"/>
              </a:ext>
            </a:extLst>
          </p:cNvPr>
          <p:cNvSpPr txBox="1"/>
          <p:nvPr/>
        </p:nvSpPr>
        <p:spPr>
          <a:xfrm>
            <a:off x="732501" y="3261577"/>
            <a:ext cx="200882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Element Representation </a:t>
            </a:r>
          </a:p>
        </p:txBody>
      </p:sp>
      <p:grpSp>
        <p:nvGrpSpPr>
          <p:cNvPr id="28" name="Group 27">
            <a:extLst>
              <a:ext uri="{FF2B5EF4-FFF2-40B4-BE49-F238E27FC236}">
                <a16:creationId xmlns:a16="http://schemas.microsoft.com/office/drawing/2014/main" id="{E8DB6F22-963E-F8C7-C622-7BCA58CB6D1D}"/>
              </a:ext>
            </a:extLst>
          </p:cNvPr>
          <p:cNvGrpSpPr/>
          <p:nvPr/>
        </p:nvGrpSpPr>
        <p:grpSpPr>
          <a:xfrm>
            <a:off x="1623011" y="3838339"/>
            <a:ext cx="2256735" cy="115298"/>
            <a:chOff x="1211185" y="4052917"/>
            <a:chExt cx="2256735" cy="115298"/>
          </a:xfrm>
        </p:grpSpPr>
        <p:cxnSp>
          <p:nvCxnSpPr>
            <p:cNvPr id="24" name="Straight Connector 23">
              <a:extLst>
                <a:ext uri="{FF2B5EF4-FFF2-40B4-BE49-F238E27FC236}">
                  <a16:creationId xmlns:a16="http://schemas.microsoft.com/office/drawing/2014/main" id="{3E5E10AB-B244-046C-6A7C-BF173EFEA0D6}"/>
                </a:ext>
              </a:extLst>
            </p:cNvPr>
            <p:cNvCxnSpPr/>
            <p:nvPr/>
          </p:nvCxnSpPr>
          <p:spPr>
            <a:xfrm>
              <a:off x="1285065" y="4106917"/>
              <a:ext cx="2122652" cy="0"/>
            </a:xfrm>
            <a:prstGeom prst="line">
              <a:avLst/>
            </a:prstGeom>
            <a:ln w="28575"/>
          </p:spPr>
          <p:style>
            <a:lnRef idx="1">
              <a:schemeClr val="dk1"/>
            </a:lnRef>
            <a:fillRef idx="0">
              <a:schemeClr val="dk1"/>
            </a:fillRef>
            <a:effectRef idx="0">
              <a:schemeClr val="dk1"/>
            </a:effectRef>
            <a:fontRef idx="minor">
              <a:schemeClr val="tx1"/>
            </a:fontRef>
          </p:style>
        </p:cxnSp>
        <p:sp>
          <p:nvSpPr>
            <p:cNvPr id="26" name="Oval 25">
              <a:extLst>
                <a:ext uri="{FF2B5EF4-FFF2-40B4-BE49-F238E27FC236}">
                  <a16:creationId xmlns:a16="http://schemas.microsoft.com/office/drawing/2014/main" id="{45DBDBAA-A459-B93D-4418-FD8B3E258E30}"/>
                </a:ext>
              </a:extLst>
            </p:cNvPr>
            <p:cNvSpPr>
              <a:spLocks noChangeAspect="1"/>
            </p:cNvSpPr>
            <p:nvPr/>
          </p:nvSpPr>
          <p:spPr>
            <a:xfrm>
              <a:off x="1211185" y="405291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CD7183DE-02E6-24E8-7579-05419EC8A852}"/>
                </a:ext>
              </a:extLst>
            </p:cNvPr>
            <p:cNvSpPr>
              <a:spLocks noChangeAspect="1"/>
            </p:cNvSpPr>
            <p:nvPr/>
          </p:nvSpPr>
          <p:spPr>
            <a:xfrm>
              <a:off x="3359920" y="406021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29" name="Arrow: Right 28">
            <a:extLst>
              <a:ext uri="{FF2B5EF4-FFF2-40B4-BE49-F238E27FC236}">
                <a16:creationId xmlns:a16="http://schemas.microsoft.com/office/drawing/2014/main" id="{C1F9C495-8F5C-E8D5-E904-B75AA1DB1325}"/>
              </a:ext>
            </a:extLst>
          </p:cNvPr>
          <p:cNvSpPr/>
          <p:nvPr/>
        </p:nvSpPr>
        <p:spPr>
          <a:xfrm rot="5400000">
            <a:off x="2145655" y="4384598"/>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434850CA-E13E-5C36-37F7-11B2CC877599}"/>
              </a:ext>
            </a:extLst>
          </p:cNvPr>
          <p:cNvSpPr txBox="1"/>
          <p:nvPr/>
        </p:nvSpPr>
        <p:spPr>
          <a:xfrm>
            <a:off x="813797" y="4747121"/>
            <a:ext cx="16364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FEA Representation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Truss Structure </a:t>
            </a:r>
          </a:p>
        </p:txBody>
      </p:sp>
      <p:sp>
        <p:nvSpPr>
          <p:cNvPr id="31" name="Arrow: Right 30">
            <a:extLst>
              <a:ext uri="{FF2B5EF4-FFF2-40B4-BE49-F238E27FC236}">
                <a16:creationId xmlns:a16="http://schemas.microsoft.com/office/drawing/2014/main" id="{6A29B765-3E09-4C6D-0604-B50ECA49D386}"/>
              </a:ext>
            </a:extLst>
          </p:cNvPr>
          <p:cNvSpPr/>
          <p:nvPr/>
        </p:nvSpPr>
        <p:spPr>
          <a:xfrm rot="5400000">
            <a:off x="5849312" y="2611703"/>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93B75C78-B8B7-15B3-93AC-F50772BCC07F}"/>
              </a:ext>
            </a:extLst>
          </p:cNvPr>
          <p:cNvSpPr txBox="1"/>
          <p:nvPr/>
        </p:nvSpPr>
        <p:spPr>
          <a:xfrm>
            <a:off x="4523865" y="1543870"/>
            <a:ext cx="928075"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Examples </a:t>
            </a:r>
            <a:endPar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Plate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Sheet</a:t>
            </a:r>
          </a:p>
        </p:txBody>
      </p:sp>
      <p:sp>
        <p:nvSpPr>
          <p:cNvPr id="33" name="TextBox 32">
            <a:extLst>
              <a:ext uri="{FF2B5EF4-FFF2-40B4-BE49-F238E27FC236}">
                <a16:creationId xmlns:a16="http://schemas.microsoft.com/office/drawing/2014/main" id="{29C3C027-B420-1C64-ABF2-35647F89D8B2}"/>
              </a:ext>
            </a:extLst>
          </p:cNvPr>
          <p:cNvSpPr txBox="1"/>
          <p:nvPr/>
        </p:nvSpPr>
        <p:spPr>
          <a:xfrm>
            <a:off x="4439029" y="2960471"/>
            <a:ext cx="200882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Element Representation </a:t>
            </a:r>
          </a:p>
        </p:txBody>
      </p:sp>
      <p:sp>
        <p:nvSpPr>
          <p:cNvPr id="34" name="Arrow: Right 33">
            <a:extLst>
              <a:ext uri="{FF2B5EF4-FFF2-40B4-BE49-F238E27FC236}">
                <a16:creationId xmlns:a16="http://schemas.microsoft.com/office/drawing/2014/main" id="{AC8EA699-4212-69FF-7BEA-9148B8DBB90C}"/>
              </a:ext>
            </a:extLst>
          </p:cNvPr>
          <p:cNvSpPr/>
          <p:nvPr/>
        </p:nvSpPr>
        <p:spPr>
          <a:xfrm rot="5400000">
            <a:off x="5852183" y="4384598"/>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18AA8999-87BC-B8F0-3572-FE3A9667DFC5}"/>
              </a:ext>
            </a:extLst>
          </p:cNvPr>
          <p:cNvSpPr txBox="1"/>
          <p:nvPr/>
        </p:nvSpPr>
        <p:spPr>
          <a:xfrm>
            <a:off x="4520325" y="4747121"/>
            <a:ext cx="16364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FEA Representation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Soda Can</a:t>
            </a:r>
          </a:p>
        </p:txBody>
      </p:sp>
      <p:sp>
        <p:nvSpPr>
          <p:cNvPr id="36" name="Arrow: Right 35">
            <a:extLst>
              <a:ext uri="{FF2B5EF4-FFF2-40B4-BE49-F238E27FC236}">
                <a16:creationId xmlns:a16="http://schemas.microsoft.com/office/drawing/2014/main" id="{A568F1E2-8CBF-5E95-DA6A-53CF893756CF}"/>
              </a:ext>
            </a:extLst>
          </p:cNvPr>
          <p:cNvSpPr/>
          <p:nvPr/>
        </p:nvSpPr>
        <p:spPr>
          <a:xfrm rot="5400000">
            <a:off x="9543392" y="2842892"/>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4F07C749-B9A6-6E0B-8CCF-76A82AB556E8}"/>
              </a:ext>
            </a:extLst>
          </p:cNvPr>
          <p:cNvSpPr txBox="1"/>
          <p:nvPr/>
        </p:nvSpPr>
        <p:spPr>
          <a:xfrm>
            <a:off x="8215074" y="1543870"/>
            <a:ext cx="1035989" cy="95410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Examples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Bracket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Table</a:t>
            </a:r>
          </a:p>
        </p:txBody>
      </p:sp>
      <p:sp>
        <p:nvSpPr>
          <p:cNvPr id="38" name="TextBox 37">
            <a:extLst>
              <a:ext uri="{FF2B5EF4-FFF2-40B4-BE49-F238E27FC236}">
                <a16:creationId xmlns:a16="http://schemas.microsoft.com/office/drawing/2014/main" id="{F0EAC0A4-A1F1-6D27-6A8E-6C14B06966B3}"/>
              </a:ext>
            </a:extLst>
          </p:cNvPr>
          <p:cNvSpPr txBox="1"/>
          <p:nvPr/>
        </p:nvSpPr>
        <p:spPr>
          <a:xfrm>
            <a:off x="8130238" y="3210659"/>
            <a:ext cx="2008820"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Element Representation </a:t>
            </a:r>
          </a:p>
        </p:txBody>
      </p:sp>
      <p:sp>
        <p:nvSpPr>
          <p:cNvPr id="39" name="Arrow: Right 38">
            <a:extLst>
              <a:ext uri="{FF2B5EF4-FFF2-40B4-BE49-F238E27FC236}">
                <a16:creationId xmlns:a16="http://schemas.microsoft.com/office/drawing/2014/main" id="{F6010EE4-2270-5F4C-614A-BA84ECF8C852}"/>
              </a:ext>
            </a:extLst>
          </p:cNvPr>
          <p:cNvSpPr/>
          <p:nvPr/>
        </p:nvSpPr>
        <p:spPr>
          <a:xfrm rot="5400000">
            <a:off x="9543392" y="4601381"/>
            <a:ext cx="362607" cy="311211"/>
          </a:xfrm>
          <a:prstGeom prst="righ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0" name="TextBox 39">
            <a:extLst>
              <a:ext uri="{FF2B5EF4-FFF2-40B4-BE49-F238E27FC236}">
                <a16:creationId xmlns:a16="http://schemas.microsoft.com/office/drawing/2014/main" id="{11DD8ABA-35C9-6907-915B-338FCC334BC1}"/>
              </a:ext>
            </a:extLst>
          </p:cNvPr>
          <p:cNvSpPr txBox="1"/>
          <p:nvPr/>
        </p:nvSpPr>
        <p:spPr>
          <a:xfrm>
            <a:off x="8211534" y="4963904"/>
            <a:ext cx="1636410"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FEA Representation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Cube</a:t>
            </a:r>
          </a:p>
        </p:txBody>
      </p:sp>
      <p:sp>
        <p:nvSpPr>
          <p:cNvPr id="41" name="TextBox 40">
            <a:extLst>
              <a:ext uri="{FF2B5EF4-FFF2-40B4-BE49-F238E27FC236}">
                <a16:creationId xmlns:a16="http://schemas.microsoft.com/office/drawing/2014/main" id="{391B17DF-DAFA-E105-DB8E-F121DF9BDFC4}"/>
              </a:ext>
            </a:extLst>
          </p:cNvPr>
          <p:cNvSpPr txBox="1"/>
          <p:nvPr/>
        </p:nvSpPr>
        <p:spPr>
          <a:xfrm rot="5400000">
            <a:off x="1275654" y="2531455"/>
            <a:ext cx="3433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a:t>
            </a:r>
          </a:p>
        </p:txBody>
      </p:sp>
      <p:sp>
        <p:nvSpPr>
          <p:cNvPr id="42" name="TextBox 41">
            <a:extLst>
              <a:ext uri="{FF2B5EF4-FFF2-40B4-BE49-F238E27FC236}">
                <a16:creationId xmlns:a16="http://schemas.microsoft.com/office/drawing/2014/main" id="{86FC6E15-5FF0-D3C5-5301-EC45A5F57B3A}"/>
              </a:ext>
            </a:extLst>
          </p:cNvPr>
          <p:cNvSpPr txBox="1"/>
          <p:nvPr/>
        </p:nvSpPr>
        <p:spPr>
          <a:xfrm rot="5400000">
            <a:off x="5087091" y="2451393"/>
            <a:ext cx="3433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a:t>
            </a:r>
          </a:p>
        </p:txBody>
      </p:sp>
      <p:sp>
        <p:nvSpPr>
          <p:cNvPr id="43" name="TextBox 42">
            <a:extLst>
              <a:ext uri="{FF2B5EF4-FFF2-40B4-BE49-F238E27FC236}">
                <a16:creationId xmlns:a16="http://schemas.microsoft.com/office/drawing/2014/main" id="{2D5D3209-BFA2-C144-AB79-9B8C41DB4DAC}"/>
              </a:ext>
            </a:extLst>
          </p:cNvPr>
          <p:cNvSpPr txBox="1"/>
          <p:nvPr/>
        </p:nvSpPr>
        <p:spPr>
          <a:xfrm>
            <a:off x="2450207" y="2904000"/>
            <a:ext cx="77110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simplify</a:t>
            </a:r>
          </a:p>
        </p:txBody>
      </p:sp>
      <p:sp>
        <p:nvSpPr>
          <p:cNvPr id="44" name="TextBox 43">
            <a:extLst>
              <a:ext uri="{FF2B5EF4-FFF2-40B4-BE49-F238E27FC236}">
                <a16:creationId xmlns:a16="http://schemas.microsoft.com/office/drawing/2014/main" id="{84A12E54-9A86-5279-BAD8-453FAF832BB4}"/>
              </a:ext>
            </a:extLst>
          </p:cNvPr>
          <p:cNvSpPr txBox="1"/>
          <p:nvPr/>
        </p:nvSpPr>
        <p:spPr>
          <a:xfrm>
            <a:off x="2505983" y="4332398"/>
            <a:ext cx="5982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apply</a:t>
            </a:r>
          </a:p>
        </p:txBody>
      </p:sp>
      <p:sp>
        <p:nvSpPr>
          <p:cNvPr id="45" name="TextBox 44">
            <a:extLst>
              <a:ext uri="{FF2B5EF4-FFF2-40B4-BE49-F238E27FC236}">
                <a16:creationId xmlns:a16="http://schemas.microsoft.com/office/drawing/2014/main" id="{3D5D8150-4D45-51D3-85F4-9647CE638B82}"/>
              </a:ext>
            </a:extLst>
          </p:cNvPr>
          <p:cNvSpPr txBox="1"/>
          <p:nvPr/>
        </p:nvSpPr>
        <p:spPr>
          <a:xfrm>
            <a:off x="6172798" y="2586005"/>
            <a:ext cx="77110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simplify</a:t>
            </a:r>
          </a:p>
        </p:txBody>
      </p:sp>
      <p:sp>
        <p:nvSpPr>
          <p:cNvPr id="46" name="TextBox 45">
            <a:extLst>
              <a:ext uri="{FF2B5EF4-FFF2-40B4-BE49-F238E27FC236}">
                <a16:creationId xmlns:a16="http://schemas.microsoft.com/office/drawing/2014/main" id="{AC38F6D7-3842-51DD-E774-61762B9BB43B}"/>
              </a:ext>
            </a:extLst>
          </p:cNvPr>
          <p:cNvSpPr txBox="1"/>
          <p:nvPr/>
        </p:nvSpPr>
        <p:spPr>
          <a:xfrm>
            <a:off x="6202284" y="4341045"/>
            <a:ext cx="5982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apply</a:t>
            </a:r>
          </a:p>
        </p:txBody>
      </p:sp>
      <p:sp>
        <p:nvSpPr>
          <p:cNvPr id="47" name="TextBox 46">
            <a:extLst>
              <a:ext uri="{FF2B5EF4-FFF2-40B4-BE49-F238E27FC236}">
                <a16:creationId xmlns:a16="http://schemas.microsoft.com/office/drawing/2014/main" id="{FACEB169-A6D7-B301-8B61-242820464715}"/>
              </a:ext>
            </a:extLst>
          </p:cNvPr>
          <p:cNvSpPr txBox="1"/>
          <p:nvPr/>
        </p:nvSpPr>
        <p:spPr>
          <a:xfrm>
            <a:off x="9880301" y="2784021"/>
            <a:ext cx="77110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simplify</a:t>
            </a:r>
          </a:p>
        </p:txBody>
      </p:sp>
      <p:sp>
        <p:nvSpPr>
          <p:cNvPr id="48" name="TextBox 47">
            <a:extLst>
              <a:ext uri="{FF2B5EF4-FFF2-40B4-BE49-F238E27FC236}">
                <a16:creationId xmlns:a16="http://schemas.microsoft.com/office/drawing/2014/main" id="{A70A692B-2928-0D19-9EF8-B0C6E386FA8F}"/>
              </a:ext>
            </a:extLst>
          </p:cNvPr>
          <p:cNvSpPr txBox="1"/>
          <p:nvPr/>
        </p:nvSpPr>
        <p:spPr>
          <a:xfrm>
            <a:off x="9864292" y="4506577"/>
            <a:ext cx="59824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apply</a:t>
            </a:r>
          </a:p>
        </p:txBody>
      </p:sp>
      <p:pic>
        <p:nvPicPr>
          <p:cNvPr id="50" name="Picture 49">
            <a:extLst>
              <a:ext uri="{FF2B5EF4-FFF2-40B4-BE49-F238E27FC236}">
                <a16:creationId xmlns:a16="http://schemas.microsoft.com/office/drawing/2014/main" id="{4AAFF609-EF54-92AB-BF03-A37F890AF3ED}"/>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5486134" y="1547264"/>
            <a:ext cx="1695808" cy="635928"/>
          </a:xfrm>
          <a:prstGeom prst="rect">
            <a:avLst/>
          </a:prstGeom>
        </p:spPr>
      </p:pic>
      <p:grpSp>
        <p:nvGrpSpPr>
          <p:cNvPr id="115" name="Group 114">
            <a:extLst>
              <a:ext uri="{FF2B5EF4-FFF2-40B4-BE49-F238E27FC236}">
                <a16:creationId xmlns:a16="http://schemas.microsoft.com/office/drawing/2014/main" id="{1ADA4DC6-3CAB-307B-0D7D-5770DA440A04}"/>
              </a:ext>
            </a:extLst>
          </p:cNvPr>
          <p:cNvGrpSpPr/>
          <p:nvPr/>
        </p:nvGrpSpPr>
        <p:grpSpPr>
          <a:xfrm>
            <a:off x="1696891" y="3490545"/>
            <a:ext cx="2094735" cy="307777"/>
            <a:chOff x="1269599" y="3721287"/>
            <a:chExt cx="2094735" cy="307777"/>
          </a:xfrm>
        </p:grpSpPr>
        <p:cxnSp>
          <p:nvCxnSpPr>
            <p:cNvPr id="113" name="Straight Arrow Connector 112">
              <a:extLst>
                <a:ext uri="{FF2B5EF4-FFF2-40B4-BE49-F238E27FC236}">
                  <a16:creationId xmlns:a16="http://schemas.microsoft.com/office/drawing/2014/main" id="{4C5BE5BC-83CB-2BBB-E28A-941BAF7F81DB}"/>
                </a:ext>
              </a:extLst>
            </p:cNvPr>
            <p:cNvCxnSpPr/>
            <p:nvPr/>
          </p:nvCxnSpPr>
          <p:spPr>
            <a:xfrm>
              <a:off x="1269599" y="3961562"/>
              <a:ext cx="2094735" cy="0"/>
            </a:xfrm>
            <a:prstGeom prst="straightConnector1">
              <a:avLst/>
            </a:prstGeom>
            <a:ln>
              <a:solidFill>
                <a:schemeClr val="bg1"/>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CA307064-D6DA-0B31-7774-6B703FD3AC0F}"/>
                </a:ext>
              </a:extLst>
            </p:cNvPr>
            <p:cNvSpPr txBox="1"/>
            <p:nvPr/>
          </p:nvSpPr>
          <p:spPr>
            <a:xfrm>
              <a:off x="2200921" y="3721287"/>
              <a:ext cx="26000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L</a:t>
              </a:r>
            </a:p>
          </p:txBody>
        </p:sp>
      </p:grpSp>
      <p:grpSp>
        <p:nvGrpSpPr>
          <p:cNvPr id="17" name="Group 16">
            <a:extLst>
              <a:ext uri="{FF2B5EF4-FFF2-40B4-BE49-F238E27FC236}">
                <a16:creationId xmlns:a16="http://schemas.microsoft.com/office/drawing/2014/main" id="{02088968-85A1-4585-2161-7C01CBCEE936}"/>
              </a:ext>
            </a:extLst>
          </p:cNvPr>
          <p:cNvGrpSpPr/>
          <p:nvPr/>
        </p:nvGrpSpPr>
        <p:grpSpPr>
          <a:xfrm>
            <a:off x="9968044" y="3395299"/>
            <a:ext cx="1461482" cy="1091661"/>
            <a:chOff x="9284375" y="3173103"/>
            <a:chExt cx="1461482" cy="1091661"/>
          </a:xfrm>
        </p:grpSpPr>
        <p:grpSp>
          <p:nvGrpSpPr>
            <p:cNvPr id="85" name="Group 84">
              <a:extLst>
                <a:ext uri="{FF2B5EF4-FFF2-40B4-BE49-F238E27FC236}">
                  <a16:creationId xmlns:a16="http://schemas.microsoft.com/office/drawing/2014/main" id="{1D115293-A829-75EB-B4B2-BADFFF75388E}"/>
                </a:ext>
              </a:extLst>
            </p:cNvPr>
            <p:cNvGrpSpPr/>
            <p:nvPr/>
          </p:nvGrpSpPr>
          <p:grpSpPr>
            <a:xfrm>
              <a:off x="9284375" y="3280649"/>
              <a:ext cx="985343" cy="984115"/>
              <a:chOff x="10518238" y="3718707"/>
              <a:chExt cx="985343" cy="984115"/>
            </a:xfrm>
          </p:grpSpPr>
          <p:sp>
            <p:nvSpPr>
              <p:cNvPr id="76" name="Cube 75">
                <a:extLst>
                  <a:ext uri="{FF2B5EF4-FFF2-40B4-BE49-F238E27FC236}">
                    <a16:creationId xmlns:a16="http://schemas.microsoft.com/office/drawing/2014/main" id="{D95646CE-EFEC-C612-1D20-34C982645358}"/>
                  </a:ext>
                </a:extLst>
              </p:cNvPr>
              <p:cNvSpPr/>
              <p:nvPr/>
            </p:nvSpPr>
            <p:spPr>
              <a:xfrm>
                <a:off x="10552600" y="3781393"/>
                <a:ext cx="906899" cy="884189"/>
              </a:xfrm>
              <a:prstGeom prst="cube">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8" name="Oval 77">
                <a:extLst>
                  <a:ext uri="{FF2B5EF4-FFF2-40B4-BE49-F238E27FC236}">
                    <a16:creationId xmlns:a16="http://schemas.microsoft.com/office/drawing/2014/main" id="{47E110D1-D4DE-2B1D-3C98-E76B9B8BA8E8}"/>
                  </a:ext>
                </a:extLst>
              </p:cNvPr>
              <p:cNvSpPr>
                <a:spLocks noChangeAspect="1"/>
              </p:cNvSpPr>
              <p:nvPr/>
            </p:nvSpPr>
            <p:spPr>
              <a:xfrm>
                <a:off x="10518238" y="396837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9" name="Oval 78">
                <a:extLst>
                  <a:ext uri="{FF2B5EF4-FFF2-40B4-BE49-F238E27FC236}">
                    <a16:creationId xmlns:a16="http://schemas.microsoft.com/office/drawing/2014/main" id="{ADEE3D6E-BC22-A991-9178-8C501168DA66}"/>
                  </a:ext>
                </a:extLst>
              </p:cNvPr>
              <p:cNvSpPr>
                <a:spLocks noChangeAspect="1"/>
              </p:cNvSpPr>
              <p:nvPr/>
            </p:nvSpPr>
            <p:spPr>
              <a:xfrm>
                <a:off x="10518238" y="458021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0" name="Oval 79">
                <a:extLst>
                  <a:ext uri="{FF2B5EF4-FFF2-40B4-BE49-F238E27FC236}">
                    <a16:creationId xmlns:a16="http://schemas.microsoft.com/office/drawing/2014/main" id="{4C3A19F4-E5D9-EEAD-BB61-A91DB04CC853}"/>
                  </a:ext>
                </a:extLst>
              </p:cNvPr>
              <p:cNvSpPr>
                <a:spLocks noChangeAspect="1"/>
              </p:cNvSpPr>
              <p:nvPr/>
            </p:nvSpPr>
            <p:spPr>
              <a:xfrm>
                <a:off x="11156175" y="4594822"/>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1" name="Oval 80">
                <a:extLst>
                  <a:ext uri="{FF2B5EF4-FFF2-40B4-BE49-F238E27FC236}">
                    <a16:creationId xmlns:a16="http://schemas.microsoft.com/office/drawing/2014/main" id="{87FF9BD3-AAF1-3237-2D56-C01B321152C8}"/>
                  </a:ext>
                </a:extLst>
              </p:cNvPr>
              <p:cNvSpPr>
                <a:spLocks noChangeAspect="1"/>
              </p:cNvSpPr>
              <p:nvPr/>
            </p:nvSpPr>
            <p:spPr>
              <a:xfrm>
                <a:off x="11156175" y="3961081"/>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2" name="Oval 81">
                <a:extLst>
                  <a:ext uri="{FF2B5EF4-FFF2-40B4-BE49-F238E27FC236}">
                    <a16:creationId xmlns:a16="http://schemas.microsoft.com/office/drawing/2014/main" id="{DF882730-881D-8255-9C8B-5E7DF2DEB730}"/>
                  </a:ext>
                </a:extLst>
              </p:cNvPr>
              <p:cNvSpPr>
                <a:spLocks noChangeAspect="1"/>
              </p:cNvSpPr>
              <p:nvPr/>
            </p:nvSpPr>
            <p:spPr>
              <a:xfrm>
                <a:off x="10713607" y="3744153"/>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3" name="Oval 82">
                <a:extLst>
                  <a:ext uri="{FF2B5EF4-FFF2-40B4-BE49-F238E27FC236}">
                    <a16:creationId xmlns:a16="http://schemas.microsoft.com/office/drawing/2014/main" id="{DF7A586D-BE04-D4E1-A5C3-C8A0EB1918ED}"/>
                  </a:ext>
                </a:extLst>
              </p:cNvPr>
              <p:cNvSpPr>
                <a:spLocks noChangeAspect="1"/>
              </p:cNvSpPr>
              <p:nvPr/>
            </p:nvSpPr>
            <p:spPr>
              <a:xfrm>
                <a:off x="11374744" y="371870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4" name="Oval 83">
                <a:extLst>
                  <a:ext uri="{FF2B5EF4-FFF2-40B4-BE49-F238E27FC236}">
                    <a16:creationId xmlns:a16="http://schemas.microsoft.com/office/drawing/2014/main" id="{6D4F8222-ED18-0968-27CD-B790607AFC29}"/>
                  </a:ext>
                </a:extLst>
              </p:cNvPr>
              <p:cNvSpPr>
                <a:spLocks noChangeAspect="1"/>
              </p:cNvSpPr>
              <p:nvPr/>
            </p:nvSpPr>
            <p:spPr>
              <a:xfrm>
                <a:off x="11395581" y="438569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24" name="Group 123">
              <a:extLst>
                <a:ext uri="{FF2B5EF4-FFF2-40B4-BE49-F238E27FC236}">
                  <a16:creationId xmlns:a16="http://schemas.microsoft.com/office/drawing/2014/main" id="{34752CC1-1C28-636B-7048-AA48FFEF4DEA}"/>
                </a:ext>
              </a:extLst>
            </p:cNvPr>
            <p:cNvGrpSpPr/>
            <p:nvPr/>
          </p:nvGrpSpPr>
          <p:grpSpPr>
            <a:xfrm>
              <a:off x="10117681" y="3173103"/>
              <a:ext cx="628176" cy="600772"/>
              <a:chOff x="6584272" y="3134489"/>
              <a:chExt cx="628176" cy="600772"/>
            </a:xfrm>
          </p:grpSpPr>
          <p:cxnSp>
            <p:nvCxnSpPr>
              <p:cNvPr id="125" name="Straight Arrow Connector 124">
                <a:extLst>
                  <a:ext uri="{FF2B5EF4-FFF2-40B4-BE49-F238E27FC236}">
                    <a16:creationId xmlns:a16="http://schemas.microsoft.com/office/drawing/2014/main" id="{3BEDB08C-412C-8AED-3DC9-829F3D71FC3E}"/>
                  </a:ext>
                </a:extLst>
              </p:cNvPr>
              <p:cNvCxnSpPr>
                <a:cxnSpLocks/>
              </p:cNvCxnSpPr>
              <p:nvPr/>
            </p:nvCxnSpPr>
            <p:spPr>
              <a:xfrm flipH="1">
                <a:off x="6584272" y="3359223"/>
                <a:ext cx="356105" cy="376038"/>
              </a:xfrm>
              <a:prstGeom prst="straightConnector1">
                <a:avLst/>
              </a:prstGeom>
              <a:ln>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4276746D-66BF-5C12-8EA0-828D68BA0470}"/>
                  </a:ext>
                </a:extLst>
              </p:cNvPr>
              <p:cNvSpPr txBox="1"/>
              <p:nvPr/>
            </p:nvSpPr>
            <p:spPr>
              <a:xfrm>
                <a:off x="6923586" y="3134489"/>
                <a:ext cx="2888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V</a:t>
                </a:r>
              </a:p>
            </p:txBody>
          </p:sp>
        </p:grpSp>
      </p:grpSp>
      <p:grpSp>
        <p:nvGrpSpPr>
          <p:cNvPr id="11" name="Group 10">
            <a:extLst>
              <a:ext uri="{FF2B5EF4-FFF2-40B4-BE49-F238E27FC236}">
                <a16:creationId xmlns:a16="http://schemas.microsoft.com/office/drawing/2014/main" id="{705C9E6C-B055-0FE4-DA42-98DB4FA2A761}"/>
              </a:ext>
            </a:extLst>
          </p:cNvPr>
          <p:cNvGrpSpPr/>
          <p:nvPr/>
        </p:nvGrpSpPr>
        <p:grpSpPr>
          <a:xfrm>
            <a:off x="5801608" y="3126233"/>
            <a:ext cx="2001303" cy="1272308"/>
            <a:chOff x="5280312" y="3126233"/>
            <a:chExt cx="2001303" cy="1272308"/>
          </a:xfrm>
        </p:grpSpPr>
        <p:sp>
          <p:nvSpPr>
            <p:cNvPr id="63" name="Isosceles Triangle 62">
              <a:extLst>
                <a:ext uri="{FF2B5EF4-FFF2-40B4-BE49-F238E27FC236}">
                  <a16:creationId xmlns:a16="http://schemas.microsoft.com/office/drawing/2014/main" id="{76C642F5-00C4-8299-D459-12DCFB0AD5FF}"/>
                </a:ext>
              </a:extLst>
            </p:cNvPr>
            <p:cNvSpPr/>
            <p:nvPr/>
          </p:nvSpPr>
          <p:spPr>
            <a:xfrm rot="1941198">
              <a:off x="5440082" y="3126233"/>
              <a:ext cx="1038038" cy="888209"/>
            </a:xfrm>
            <a:prstGeom prst="triangle">
              <a:avLst>
                <a:gd name="adj" fmla="val 69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75" name="Group 74">
              <a:extLst>
                <a:ext uri="{FF2B5EF4-FFF2-40B4-BE49-F238E27FC236}">
                  <a16:creationId xmlns:a16="http://schemas.microsoft.com/office/drawing/2014/main" id="{F775C15F-B35D-F283-DBEA-A2D4D1A7FC02}"/>
                </a:ext>
              </a:extLst>
            </p:cNvPr>
            <p:cNvGrpSpPr/>
            <p:nvPr/>
          </p:nvGrpSpPr>
          <p:grpSpPr>
            <a:xfrm>
              <a:off x="5280312" y="3621401"/>
              <a:ext cx="879580" cy="601847"/>
              <a:chOff x="5262558" y="3623749"/>
              <a:chExt cx="879580" cy="601847"/>
            </a:xfrm>
          </p:grpSpPr>
          <p:sp>
            <p:nvSpPr>
              <p:cNvPr id="73" name="Oval 72">
                <a:extLst>
                  <a:ext uri="{FF2B5EF4-FFF2-40B4-BE49-F238E27FC236}">
                    <a16:creationId xmlns:a16="http://schemas.microsoft.com/office/drawing/2014/main" id="{5034C751-02F7-3BA1-34D6-3E1A4792A9DE}"/>
                  </a:ext>
                </a:extLst>
              </p:cNvPr>
              <p:cNvSpPr>
                <a:spLocks noChangeAspect="1"/>
              </p:cNvSpPr>
              <p:nvPr/>
            </p:nvSpPr>
            <p:spPr>
              <a:xfrm rot="20447599">
                <a:off x="5262558" y="362374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9" name="Straight Connector 68">
                <a:extLst>
                  <a:ext uri="{FF2B5EF4-FFF2-40B4-BE49-F238E27FC236}">
                    <a16:creationId xmlns:a16="http://schemas.microsoft.com/office/drawing/2014/main" id="{278C08E5-497D-CDB7-AB7D-73844B931B4D}"/>
                  </a:ext>
                </a:extLst>
              </p:cNvPr>
              <p:cNvCxnSpPr>
                <a:cxnSpLocks/>
                <a:stCxn id="63" idx="4"/>
                <a:endCxn id="73" idx="1"/>
              </p:cNvCxnSpPr>
              <p:nvPr/>
            </p:nvCxnSpPr>
            <p:spPr>
              <a:xfrm flipH="1" flipV="1">
                <a:off x="5267938" y="3654252"/>
                <a:ext cx="874200" cy="571344"/>
              </a:xfrm>
              <a:prstGeom prst="line">
                <a:avLst/>
              </a:prstGeom>
              <a:ln w="28575"/>
            </p:spPr>
            <p:style>
              <a:lnRef idx="1">
                <a:schemeClr val="dk1"/>
              </a:lnRef>
              <a:fillRef idx="0">
                <a:schemeClr val="dk1"/>
              </a:fillRef>
              <a:effectRef idx="0">
                <a:schemeClr val="dk1"/>
              </a:effectRef>
              <a:fontRef idx="minor">
                <a:schemeClr val="tx1"/>
              </a:fontRef>
            </p:style>
          </p:cxnSp>
        </p:grpSp>
        <p:sp>
          <p:nvSpPr>
            <p:cNvPr id="87" name="Isosceles Triangle 86">
              <a:extLst>
                <a:ext uri="{FF2B5EF4-FFF2-40B4-BE49-F238E27FC236}">
                  <a16:creationId xmlns:a16="http://schemas.microsoft.com/office/drawing/2014/main" id="{DF809384-BD4B-D408-FE73-487A603B605D}"/>
                </a:ext>
              </a:extLst>
            </p:cNvPr>
            <p:cNvSpPr/>
            <p:nvPr/>
          </p:nvSpPr>
          <p:spPr>
            <a:xfrm rot="12740019">
              <a:off x="6040118" y="3508407"/>
              <a:ext cx="1060314" cy="890134"/>
            </a:xfrm>
            <a:prstGeom prst="triangle">
              <a:avLst>
                <a:gd name="adj" fmla="val 69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3" name="Straight Connector 92">
              <a:extLst>
                <a:ext uri="{FF2B5EF4-FFF2-40B4-BE49-F238E27FC236}">
                  <a16:creationId xmlns:a16="http://schemas.microsoft.com/office/drawing/2014/main" id="{A5A61488-6037-7F72-2D88-4691800D6152}"/>
                </a:ext>
              </a:extLst>
            </p:cNvPr>
            <p:cNvCxnSpPr>
              <a:cxnSpLocks/>
              <a:stCxn id="87" idx="2"/>
            </p:cNvCxnSpPr>
            <p:nvPr/>
          </p:nvCxnSpPr>
          <p:spPr>
            <a:xfrm flipH="1" flipV="1">
              <a:off x="6391610" y="3333153"/>
              <a:ext cx="864664" cy="527816"/>
            </a:xfrm>
            <a:prstGeom prst="line">
              <a:avLst/>
            </a:prstGeom>
            <a:ln w="28575"/>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64E5BCF7-BD9B-25B5-A22D-9BB1320A643B}"/>
                </a:ext>
              </a:extLst>
            </p:cNvPr>
            <p:cNvCxnSpPr>
              <a:cxnSpLocks/>
              <a:stCxn id="87" idx="2"/>
              <a:endCxn id="87" idx="0"/>
            </p:cNvCxnSpPr>
            <p:nvPr/>
          </p:nvCxnSpPr>
          <p:spPr>
            <a:xfrm flipH="1">
              <a:off x="6157144" y="3860969"/>
              <a:ext cx="1099130" cy="357734"/>
            </a:xfrm>
            <a:prstGeom prst="line">
              <a:avLst/>
            </a:prstGeom>
            <a:ln w="28575"/>
          </p:spPr>
          <p:style>
            <a:lnRef idx="1">
              <a:schemeClr val="dk1"/>
            </a:lnRef>
            <a:fillRef idx="0">
              <a:schemeClr val="dk1"/>
            </a:fillRef>
            <a:effectRef idx="0">
              <a:schemeClr val="dk1"/>
            </a:effectRef>
            <a:fontRef idx="minor">
              <a:schemeClr val="tx1"/>
            </a:fontRef>
          </p:style>
        </p:cxnSp>
        <p:sp>
          <p:nvSpPr>
            <p:cNvPr id="100" name="Oval 99">
              <a:extLst>
                <a:ext uri="{FF2B5EF4-FFF2-40B4-BE49-F238E27FC236}">
                  <a16:creationId xmlns:a16="http://schemas.microsoft.com/office/drawing/2014/main" id="{8D546EB4-76B5-145D-AB4D-0DB670F5C746}"/>
                </a:ext>
              </a:extLst>
            </p:cNvPr>
            <p:cNvSpPr>
              <a:spLocks noChangeAspect="1"/>
            </p:cNvSpPr>
            <p:nvPr/>
          </p:nvSpPr>
          <p:spPr>
            <a:xfrm>
              <a:off x="6109631" y="415387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2" name="Oval 101">
              <a:extLst>
                <a:ext uri="{FF2B5EF4-FFF2-40B4-BE49-F238E27FC236}">
                  <a16:creationId xmlns:a16="http://schemas.microsoft.com/office/drawing/2014/main" id="{810E6B9B-1556-EA04-CE3B-8BE28A0A319C}"/>
                </a:ext>
              </a:extLst>
            </p:cNvPr>
            <p:cNvSpPr>
              <a:spLocks noChangeAspect="1"/>
            </p:cNvSpPr>
            <p:nvPr/>
          </p:nvSpPr>
          <p:spPr>
            <a:xfrm>
              <a:off x="6302440" y="327350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0" name="Oval 109">
              <a:extLst>
                <a:ext uri="{FF2B5EF4-FFF2-40B4-BE49-F238E27FC236}">
                  <a16:creationId xmlns:a16="http://schemas.microsoft.com/office/drawing/2014/main" id="{E375D575-6E84-71F6-9FBB-BD2052A9F5E7}"/>
                </a:ext>
              </a:extLst>
            </p:cNvPr>
            <p:cNvSpPr>
              <a:spLocks noChangeAspect="1"/>
            </p:cNvSpPr>
            <p:nvPr/>
          </p:nvSpPr>
          <p:spPr>
            <a:xfrm>
              <a:off x="7173615" y="3791401"/>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123" name="Group 122">
              <a:extLst>
                <a:ext uri="{FF2B5EF4-FFF2-40B4-BE49-F238E27FC236}">
                  <a16:creationId xmlns:a16="http://schemas.microsoft.com/office/drawing/2014/main" id="{EF0232BB-7072-7AAE-9CBF-827F32896E16}"/>
                </a:ext>
              </a:extLst>
            </p:cNvPr>
            <p:cNvGrpSpPr/>
            <p:nvPr/>
          </p:nvGrpSpPr>
          <p:grpSpPr>
            <a:xfrm>
              <a:off x="6584272" y="3134489"/>
              <a:ext cx="628176" cy="600772"/>
              <a:chOff x="6584272" y="3134489"/>
              <a:chExt cx="628176" cy="600772"/>
            </a:xfrm>
          </p:grpSpPr>
          <p:cxnSp>
            <p:nvCxnSpPr>
              <p:cNvPr id="117" name="Straight Arrow Connector 116">
                <a:extLst>
                  <a:ext uri="{FF2B5EF4-FFF2-40B4-BE49-F238E27FC236}">
                    <a16:creationId xmlns:a16="http://schemas.microsoft.com/office/drawing/2014/main" id="{237CD356-12A4-EA26-F10F-23A39E0F898F}"/>
                  </a:ext>
                </a:extLst>
              </p:cNvPr>
              <p:cNvCxnSpPr>
                <a:cxnSpLocks/>
              </p:cNvCxnSpPr>
              <p:nvPr/>
            </p:nvCxnSpPr>
            <p:spPr>
              <a:xfrm flipH="1">
                <a:off x="6584272" y="3359223"/>
                <a:ext cx="356105" cy="376038"/>
              </a:xfrm>
              <a:prstGeom prst="straightConnector1">
                <a:avLst/>
              </a:prstGeom>
              <a:ln>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7410B5C4-99C8-8DF4-DA5B-544A8B8BF522}"/>
                  </a:ext>
                </a:extLst>
              </p:cNvPr>
              <p:cNvSpPr txBox="1"/>
              <p:nvPr/>
            </p:nvSpPr>
            <p:spPr>
              <a:xfrm>
                <a:off x="6923586" y="3134489"/>
                <a:ext cx="2888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A</a:t>
                </a:r>
              </a:p>
            </p:txBody>
          </p:sp>
        </p:grpSp>
        <p:cxnSp>
          <p:nvCxnSpPr>
            <p:cNvPr id="129" name="Straight Connector 128">
              <a:extLst>
                <a:ext uri="{FF2B5EF4-FFF2-40B4-BE49-F238E27FC236}">
                  <a16:creationId xmlns:a16="http://schemas.microsoft.com/office/drawing/2014/main" id="{74DDEBBF-8E60-9848-35BF-388B01CFC3A5}"/>
                </a:ext>
              </a:extLst>
            </p:cNvPr>
            <p:cNvCxnSpPr>
              <a:cxnSpLocks/>
              <a:stCxn id="73" idx="2"/>
              <a:endCxn id="102" idx="7"/>
            </p:cNvCxnSpPr>
            <p:nvPr/>
          </p:nvCxnSpPr>
          <p:spPr>
            <a:xfrm flipV="1">
              <a:off x="5283318" y="3289321"/>
              <a:ext cx="1111306" cy="403845"/>
            </a:xfrm>
            <a:prstGeom prst="line">
              <a:avLst/>
            </a:prstGeom>
            <a:ln w="28575"/>
          </p:spPr>
          <p:style>
            <a:lnRef idx="1">
              <a:schemeClr val="dk1"/>
            </a:lnRef>
            <a:fillRef idx="0">
              <a:schemeClr val="dk1"/>
            </a:fillRef>
            <a:effectRef idx="0">
              <a:schemeClr val="dk1"/>
            </a:effectRef>
            <a:fontRef idx="minor">
              <a:schemeClr val="tx1"/>
            </a:fontRef>
          </p:style>
        </p:cxnSp>
      </p:grpSp>
      <p:cxnSp>
        <p:nvCxnSpPr>
          <p:cNvPr id="134" name="Straight Connector 133">
            <a:extLst>
              <a:ext uri="{FF2B5EF4-FFF2-40B4-BE49-F238E27FC236}">
                <a16:creationId xmlns:a16="http://schemas.microsoft.com/office/drawing/2014/main" id="{7F19C750-BC9D-D8C7-EC75-D8BCF826DD5E}"/>
              </a:ext>
            </a:extLst>
          </p:cNvPr>
          <p:cNvCxnSpPr>
            <a:cxnSpLocks/>
          </p:cNvCxnSpPr>
          <p:nvPr/>
        </p:nvCxnSpPr>
        <p:spPr>
          <a:xfrm flipV="1">
            <a:off x="1195719" y="5589968"/>
            <a:ext cx="471156" cy="382207"/>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ED923522-73A9-6286-E857-DDF60B8F8439}"/>
              </a:ext>
            </a:extLst>
          </p:cNvPr>
          <p:cNvCxnSpPr>
            <a:cxnSpLocks/>
          </p:cNvCxnSpPr>
          <p:nvPr/>
        </p:nvCxnSpPr>
        <p:spPr>
          <a:xfrm flipV="1">
            <a:off x="2606778" y="5589968"/>
            <a:ext cx="471156" cy="382207"/>
          </a:xfrm>
          <a:prstGeom prst="line">
            <a:avLst/>
          </a:prstGeom>
          <a:ln w="254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E378B0E9-C769-D575-5DFB-B763BF752A36}"/>
              </a:ext>
            </a:extLst>
          </p:cNvPr>
          <p:cNvCxnSpPr>
            <a:cxnSpLocks/>
          </p:cNvCxnSpPr>
          <p:nvPr/>
        </p:nvCxnSpPr>
        <p:spPr>
          <a:xfrm>
            <a:off x="1208424" y="5969460"/>
            <a:ext cx="1398354"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2F78BF36-54E4-9E6E-9FFD-30B5F3346901}"/>
              </a:ext>
            </a:extLst>
          </p:cNvPr>
          <p:cNvCxnSpPr>
            <a:cxnSpLocks/>
          </p:cNvCxnSpPr>
          <p:nvPr/>
        </p:nvCxnSpPr>
        <p:spPr>
          <a:xfrm>
            <a:off x="1666875" y="5589968"/>
            <a:ext cx="1398354" cy="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5A707E7-F8F0-ED36-B76C-FC3B0882686C}"/>
              </a:ext>
            </a:extLst>
          </p:cNvPr>
          <p:cNvCxnSpPr>
            <a:cxnSpLocks/>
          </p:cNvCxnSpPr>
          <p:nvPr/>
        </p:nvCxnSpPr>
        <p:spPr>
          <a:xfrm flipV="1">
            <a:off x="1195719" y="5615581"/>
            <a:ext cx="736300" cy="3457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E9DC3C07-90BB-223B-5493-1DA8F1379B48}"/>
              </a:ext>
            </a:extLst>
          </p:cNvPr>
          <p:cNvCxnSpPr>
            <a:cxnSpLocks/>
          </p:cNvCxnSpPr>
          <p:nvPr/>
        </p:nvCxnSpPr>
        <p:spPr>
          <a:xfrm flipV="1">
            <a:off x="1653158" y="5286634"/>
            <a:ext cx="690898" cy="30333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F2C519BD-B1D9-309D-85CF-F3ED1C904EA7}"/>
              </a:ext>
            </a:extLst>
          </p:cNvPr>
          <p:cNvCxnSpPr>
            <a:cxnSpLocks/>
          </p:cNvCxnSpPr>
          <p:nvPr/>
        </p:nvCxnSpPr>
        <p:spPr>
          <a:xfrm flipH="1" flipV="1">
            <a:off x="1932019" y="5607187"/>
            <a:ext cx="689733" cy="3541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CE15B4FB-D9B4-00FA-78E5-3AB161AE24A4}"/>
              </a:ext>
            </a:extLst>
          </p:cNvPr>
          <p:cNvCxnSpPr>
            <a:cxnSpLocks/>
          </p:cNvCxnSpPr>
          <p:nvPr/>
        </p:nvCxnSpPr>
        <p:spPr>
          <a:xfrm flipH="1" flipV="1">
            <a:off x="2344056" y="5286634"/>
            <a:ext cx="756343" cy="3151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E58B5D2D-AA41-6F8A-F0EA-A6A46AB80B59}"/>
              </a:ext>
            </a:extLst>
          </p:cNvPr>
          <p:cNvCxnSpPr>
            <a:cxnSpLocks/>
          </p:cNvCxnSpPr>
          <p:nvPr/>
        </p:nvCxnSpPr>
        <p:spPr>
          <a:xfrm flipV="1">
            <a:off x="1932019" y="5286634"/>
            <a:ext cx="412037" cy="328947"/>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pic>
        <p:nvPicPr>
          <p:cNvPr id="157" name="Picture 156">
            <a:extLst>
              <a:ext uri="{FF2B5EF4-FFF2-40B4-BE49-F238E27FC236}">
                <a16:creationId xmlns:a16="http://schemas.microsoft.com/office/drawing/2014/main" id="{DCDD3C8B-F04E-AEFF-E52D-B874369C6178}"/>
              </a:ext>
            </a:extLst>
          </p:cNvPr>
          <p:cNvPicPr>
            <a:picLocks noChangeAspect="1"/>
          </p:cNvPicPr>
          <p:nvPr/>
        </p:nvPicPr>
        <p:blipFill rotWithShape="1">
          <a:blip r:embed="rId6"/>
          <a:srcRect l="97153" t="68079" r="683" b="2638"/>
          <a:stretch/>
        </p:blipFill>
        <p:spPr>
          <a:xfrm>
            <a:off x="3474461" y="5231826"/>
            <a:ext cx="301444" cy="765077"/>
          </a:xfrm>
          <a:prstGeom prst="rect">
            <a:avLst/>
          </a:prstGeom>
        </p:spPr>
      </p:pic>
      <p:sp>
        <p:nvSpPr>
          <p:cNvPr id="88" name="TextBox 87">
            <a:extLst>
              <a:ext uri="{FF2B5EF4-FFF2-40B4-BE49-F238E27FC236}">
                <a16:creationId xmlns:a16="http://schemas.microsoft.com/office/drawing/2014/main" id="{63D72EB9-F021-1CCC-3DD4-886EB8E229D6}"/>
              </a:ext>
            </a:extLst>
          </p:cNvPr>
          <p:cNvSpPr txBox="1"/>
          <p:nvPr/>
        </p:nvSpPr>
        <p:spPr>
          <a:xfrm>
            <a:off x="4519323" y="3198067"/>
            <a:ext cx="1297150" cy="523220"/>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Shell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Membrane</a:t>
            </a:r>
          </a:p>
        </p:txBody>
      </p:sp>
      <p:sp>
        <p:nvSpPr>
          <p:cNvPr id="89" name="TextBox 88">
            <a:extLst>
              <a:ext uri="{FF2B5EF4-FFF2-40B4-BE49-F238E27FC236}">
                <a16:creationId xmlns:a16="http://schemas.microsoft.com/office/drawing/2014/main" id="{A8E24742-7036-8C6E-8A0D-B204889E1B2B}"/>
              </a:ext>
            </a:extLst>
          </p:cNvPr>
          <p:cNvSpPr txBox="1"/>
          <p:nvPr/>
        </p:nvSpPr>
        <p:spPr>
          <a:xfrm>
            <a:off x="732280" y="3509482"/>
            <a:ext cx="901209" cy="523220"/>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Beam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Truss</a:t>
            </a:r>
          </a:p>
        </p:txBody>
      </p:sp>
      <p:sp>
        <p:nvSpPr>
          <p:cNvPr id="90" name="TextBox 89">
            <a:extLst>
              <a:ext uri="{FF2B5EF4-FFF2-40B4-BE49-F238E27FC236}">
                <a16:creationId xmlns:a16="http://schemas.microsoft.com/office/drawing/2014/main" id="{D5BF9322-77F8-AAE5-0924-9AAB23CEEBE0}"/>
              </a:ext>
            </a:extLst>
          </p:cNvPr>
          <p:cNvSpPr txBox="1"/>
          <p:nvPr/>
        </p:nvSpPr>
        <p:spPr>
          <a:xfrm>
            <a:off x="8211534" y="3443136"/>
            <a:ext cx="1502078" cy="738664"/>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Hexahedrons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Tetrahedrons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1" u="none" strike="noStrike" kern="1200" cap="none" spc="0" normalizeH="0" baseline="0" noProof="0" dirty="0">
                <a:ln>
                  <a:noFill/>
                </a:ln>
                <a:solidFill>
                  <a:srgbClr val="FFFFFF"/>
                </a:solidFill>
                <a:effectLst/>
                <a:uLnTx/>
                <a:uFillTx/>
                <a:latin typeface="Calibri" panose="020F0502020204030204"/>
                <a:ea typeface="+mn-ea"/>
                <a:cs typeface="+mn-cs"/>
              </a:rPr>
              <a:t>Pentahedrons</a:t>
            </a:r>
          </a:p>
        </p:txBody>
      </p:sp>
      <p:sp>
        <p:nvSpPr>
          <p:cNvPr id="91" name="TextBox 90">
            <a:extLst>
              <a:ext uri="{FF2B5EF4-FFF2-40B4-BE49-F238E27FC236}">
                <a16:creationId xmlns:a16="http://schemas.microsoft.com/office/drawing/2014/main" id="{CDC2ADE8-6B1C-CA54-5F19-F11AF484031B}"/>
              </a:ext>
            </a:extLst>
          </p:cNvPr>
          <p:cNvSpPr txBox="1"/>
          <p:nvPr/>
        </p:nvSpPr>
        <p:spPr>
          <a:xfrm rot="5400000">
            <a:off x="8815368" y="4223246"/>
            <a:ext cx="3433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a:t>
            </a:r>
          </a:p>
        </p:txBody>
      </p:sp>
      <p:cxnSp>
        <p:nvCxnSpPr>
          <p:cNvPr id="21" name="Straight Arrow Connector 20">
            <a:extLst>
              <a:ext uri="{FF2B5EF4-FFF2-40B4-BE49-F238E27FC236}">
                <a16:creationId xmlns:a16="http://schemas.microsoft.com/office/drawing/2014/main" id="{22B1309A-7ECB-1903-0CCE-51046EACA25A}"/>
              </a:ext>
            </a:extLst>
          </p:cNvPr>
          <p:cNvCxnSpPr>
            <a:cxnSpLocks/>
          </p:cNvCxnSpPr>
          <p:nvPr/>
        </p:nvCxnSpPr>
        <p:spPr>
          <a:xfrm>
            <a:off x="9685980" y="3597475"/>
            <a:ext cx="224297" cy="11596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5" name="Picture 94">
            <a:extLst>
              <a:ext uri="{FF2B5EF4-FFF2-40B4-BE49-F238E27FC236}">
                <a16:creationId xmlns:a16="http://schemas.microsoft.com/office/drawing/2014/main" id="{E7733856-7F65-6F7A-48F9-0D3BFA3A0FDD}"/>
              </a:ext>
            </a:extLst>
          </p:cNvPr>
          <p:cNvPicPr>
            <a:picLocks noChangeAspect="1"/>
          </p:cNvPicPr>
          <p:nvPr/>
        </p:nvPicPr>
        <p:blipFill rotWithShape="1">
          <a:blip r:embed="rId7">
            <a:clrChange>
              <a:clrFrom>
                <a:srgbClr val="FFFFFF"/>
              </a:clrFrom>
              <a:clrTo>
                <a:srgbClr val="FFFFFF">
                  <a:alpha val="0"/>
                </a:srgbClr>
              </a:clrTo>
            </a:clrChange>
          </a:blip>
          <a:srcRect l="43058"/>
          <a:stretch/>
        </p:blipFill>
        <p:spPr>
          <a:xfrm>
            <a:off x="9544430" y="5163465"/>
            <a:ext cx="996431" cy="935125"/>
          </a:xfrm>
          <a:prstGeom prst="rect">
            <a:avLst/>
          </a:prstGeom>
        </p:spPr>
      </p:pic>
      <p:pic>
        <p:nvPicPr>
          <p:cNvPr id="52" name="Picture 51" descr="Row of pink cans">
            <a:extLst>
              <a:ext uri="{FF2B5EF4-FFF2-40B4-BE49-F238E27FC236}">
                <a16:creationId xmlns:a16="http://schemas.microsoft.com/office/drawing/2014/main" id="{EDFC0FA7-6AA3-6546-72BC-493C55A8665E}"/>
              </a:ext>
            </a:extLst>
          </p:cNvPr>
          <p:cNvPicPr>
            <a:picLocks noChangeAspect="1"/>
          </p:cNvPicPr>
          <p:nvPr/>
        </p:nvPicPr>
        <p:blipFill rotWithShape="1">
          <a:blip r:embed="rId8">
            <a:duotone>
              <a:prstClr val="black"/>
              <a:srgbClr val="898A8D">
                <a:tint val="45000"/>
                <a:satMod val="400000"/>
              </a:srgbClr>
            </a:duotone>
            <a:extLst>
              <a:ext uri="{BEBA8EAE-BF5A-486C-A8C5-ECC9F3942E4B}">
                <a14:imgProps xmlns:a14="http://schemas.microsoft.com/office/drawing/2010/main">
                  <a14:imgLayer r:embed="rId9">
                    <a14:imgEffect>
                      <a14:backgroundRemoval t="10000" b="91600" l="10000" r="90000">
                        <a14:foregroundMark x1="21750" y1="66600" x2="21900" y2="76300"/>
                        <a14:foregroundMark x1="40700" y1="69200" x2="41700" y2="83150"/>
                        <a14:foregroundMark x1="62900" y1="68200" x2="63250" y2="82550"/>
                        <a14:foregroundMark x1="77600" y1="61600" x2="82850" y2="61450"/>
                        <a14:foregroundMark x1="78600" y1="90650" x2="82700" y2="90650"/>
                        <a14:foregroundMark x1="58400" y1="91100" x2="64650" y2="91000"/>
                        <a14:foregroundMark x1="36450" y1="90900" x2="45450" y2="90900"/>
                        <a14:foregroundMark x1="46800" y1="90500" x2="43550" y2="90900"/>
                        <a14:foregroundMark x1="45550" y1="91250" x2="44950" y2="91500"/>
                        <a14:foregroundMark x1="17550" y1="68800" x2="19050" y2="85250"/>
                        <a14:foregroundMark x1="14550" y1="91100" x2="17800" y2="91100"/>
                        <a14:foregroundMark x1="20900" y1="91250" x2="26650" y2="91250"/>
                        <a14:foregroundMark x1="24250" y1="73800" x2="23150" y2="85750"/>
                        <a14:foregroundMark x1="15300" y1="69950" x2="15650" y2="80400"/>
                        <a14:foregroundMark x1="22500" y1="60700" x2="24150" y2="60700"/>
                        <a14:foregroundMark x1="34600" y1="60950" x2="34350" y2="60950"/>
                        <a14:foregroundMark x1="34500" y1="61350" x2="34500" y2="61350"/>
                        <a14:foregroundMark x1="34500" y1="61350" x2="35950" y2="61350"/>
                        <a14:foregroundMark x1="56650" y1="61350" x2="62900" y2="61100"/>
                        <a14:foregroundMark x1="75350" y1="60950" x2="83350" y2="60700"/>
                        <a14:foregroundMark x1="83350" y1="60700" x2="85450" y2="60700"/>
                        <a14:foregroundMark x1="66400" y1="90750" x2="66250" y2="91600"/>
                        <a14:foregroundMark x1="43950" y1="60950" x2="45300" y2="60950"/>
                        <a14:foregroundMark x1="64750" y1="61200" x2="67000" y2="61200"/>
                        <a14:foregroundMark x1="66400" y1="61100" x2="67500" y2="61100"/>
                        <a14:foregroundMark x1="86450" y1="60850" x2="86800" y2="60850"/>
                        <a14:foregroundMark x1="85700" y1="60850" x2="87200" y2="60850"/>
                        <a14:backgroundMark x1="30250" y1="92350" x2="30250" y2="92350"/>
                      </a14:backgroundRemoval>
                    </a14:imgEffect>
                  </a14:imgLayer>
                </a14:imgProps>
              </a:ext>
              <a:ext uri="{28A0092B-C50C-407E-A947-70E740481C1C}">
                <a14:useLocalDpi xmlns:a14="http://schemas.microsoft.com/office/drawing/2010/main" val="0"/>
              </a:ext>
            </a:extLst>
          </a:blip>
          <a:srcRect l="70662" t="58657" r="7888" b="5244"/>
          <a:stretch/>
        </p:blipFill>
        <p:spPr>
          <a:xfrm>
            <a:off x="7013583" y="1863650"/>
            <a:ext cx="476838" cy="802485"/>
          </a:xfrm>
          <a:prstGeom prst="rect">
            <a:avLst/>
          </a:prstGeom>
        </p:spPr>
      </p:pic>
      <p:pic>
        <p:nvPicPr>
          <p:cNvPr id="54" name="Picture 53">
            <a:extLst>
              <a:ext uri="{FF2B5EF4-FFF2-40B4-BE49-F238E27FC236}">
                <a16:creationId xmlns:a16="http://schemas.microsoft.com/office/drawing/2014/main" id="{78FE446D-1240-A359-F688-DD4A017FA2BB}"/>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5398393" y="5172694"/>
            <a:ext cx="1340534" cy="812813"/>
          </a:xfrm>
          <a:prstGeom prst="rect">
            <a:avLst/>
          </a:prstGeom>
        </p:spPr>
      </p:pic>
      <p:sp>
        <p:nvSpPr>
          <p:cNvPr id="101" name="TextBox 100">
            <a:extLst>
              <a:ext uri="{FF2B5EF4-FFF2-40B4-BE49-F238E27FC236}">
                <a16:creationId xmlns:a16="http://schemas.microsoft.com/office/drawing/2014/main" id="{698CFEEB-A27B-F546-13B2-43A064B2DBDE}"/>
              </a:ext>
            </a:extLst>
          </p:cNvPr>
          <p:cNvSpPr txBox="1"/>
          <p:nvPr/>
        </p:nvSpPr>
        <p:spPr>
          <a:xfrm rot="5400000">
            <a:off x="8805082" y="2587344"/>
            <a:ext cx="34336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rPr>
              <a:t>…</a:t>
            </a:r>
          </a:p>
        </p:txBody>
      </p:sp>
      <p:pic>
        <p:nvPicPr>
          <p:cNvPr id="103" name="Picture 102">
            <a:extLst>
              <a:ext uri="{FF2B5EF4-FFF2-40B4-BE49-F238E27FC236}">
                <a16:creationId xmlns:a16="http://schemas.microsoft.com/office/drawing/2014/main" id="{D80627DF-9315-9B0D-5A4E-1FFF73DC7324}"/>
              </a:ext>
            </a:extLst>
          </p:cNvPr>
          <p:cNvPicPr>
            <a:picLocks noChangeAspect="1"/>
          </p:cNvPicPr>
          <p:nvPr/>
        </p:nvPicPr>
        <p:blipFill>
          <a:blip r:embed="rId11">
            <a:clrChange>
              <a:clrFrom>
                <a:srgbClr val="FFFFFF"/>
              </a:clrFrom>
              <a:clrTo>
                <a:srgbClr val="FFFFFF">
                  <a:alpha val="0"/>
                </a:srgbClr>
              </a:clrTo>
            </a:clrChange>
            <a:duotone>
              <a:prstClr val="black"/>
              <a:schemeClr val="tx2">
                <a:tint val="45000"/>
                <a:satMod val="400000"/>
              </a:schemeClr>
            </a:duotone>
          </a:blip>
          <a:stretch>
            <a:fillRect/>
          </a:stretch>
        </p:blipFill>
        <p:spPr>
          <a:xfrm rot="810333">
            <a:off x="9456433" y="1484000"/>
            <a:ext cx="1388870" cy="776876"/>
          </a:xfrm>
          <a:prstGeom prst="rect">
            <a:avLst/>
          </a:prstGeom>
        </p:spPr>
      </p:pic>
      <p:pic>
        <p:nvPicPr>
          <p:cNvPr id="104" name="Picture 103">
            <a:extLst>
              <a:ext uri="{FF2B5EF4-FFF2-40B4-BE49-F238E27FC236}">
                <a16:creationId xmlns:a16="http://schemas.microsoft.com/office/drawing/2014/main" id="{08795D4B-A4C8-2B24-C1F6-992A8FAA22A2}"/>
              </a:ext>
            </a:extLst>
          </p:cNvPr>
          <p:cNvPicPr>
            <a:picLocks noChangeAspect="1"/>
          </p:cNvPicPr>
          <p:nvPr/>
        </p:nvPicPr>
        <p:blipFill rotWithShape="1">
          <a:blip r:embed="rId6"/>
          <a:srcRect l="97153" t="68079" r="683" b="2638"/>
          <a:stretch/>
        </p:blipFill>
        <p:spPr>
          <a:xfrm>
            <a:off x="7132898" y="5207428"/>
            <a:ext cx="301444" cy="765077"/>
          </a:xfrm>
          <a:prstGeom prst="rect">
            <a:avLst/>
          </a:prstGeom>
        </p:spPr>
      </p:pic>
      <p:pic>
        <p:nvPicPr>
          <p:cNvPr id="105" name="Picture 104">
            <a:extLst>
              <a:ext uri="{FF2B5EF4-FFF2-40B4-BE49-F238E27FC236}">
                <a16:creationId xmlns:a16="http://schemas.microsoft.com/office/drawing/2014/main" id="{CA0A5B14-0D45-FF27-A421-BE7F67591AA7}"/>
              </a:ext>
            </a:extLst>
          </p:cNvPr>
          <p:cNvPicPr>
            <a:picLocks noChangeAspect="1"/>
          </p:cNvPicPr>
          <p:nvPr/>
        </p:nvPicPr>
        <p:blipFill rotWithShape="1">
          <a:blip r:embed="rId6"/>
          <a:srcRect l="97153" t="68079" r="683" b="2638"/>
          <a:stretch/>
        </p:blipFill>
        <p:spPr>
          <a:xfrm>
            <a:off x="10828680" y="5231825"/>
            <a:ext cx="301444" cy="765077"/>
          </a:xfrm>
          <a:prstGeom prst="rect">
            <a:avLst/>
          </a:prstGeom>
        </p:spPr>
      </p:pic>
      <p:pic>
        <p:nvPicPr>
          <p:cNvPr id="1026" name="Picture 2">
            <a:extLst>
              <a:ext uri="{FF2B5EF4-FFF2-40B4-BE49-F238E27FC236}">
                <a16:creationId xmlns:a16="http://schemas.microsoft.com/office/drawing/2014/main" id="{247A8F3D-0B37-0839-D875-64D192D0A1B3}"/>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rcRect l="28270" t="31035" r="34462" b="29733"/>
          <a:stretch/>
        </p:blipFill>
        <p:spPr bwMode="auto">
          <a:xfrm>
            <a:off x="9975312" y="2003348"/>
            <a:ext cx="1235858" cy="731805"/>
          </a:xfrm>
          <a:prstGeom prst="rect">
            <a:avLst/>
          </a:prstGeom>
          <a:noFill/>
          <a:extLst>
            <a:ext uri="{909E8E84-426E-40DD-AFC4-6F175D3DCCD1}">
              <a14:hiddenFill xmlns:a14="http://schemas.microsoft.com/office/drawing/2010/main">
                <a:solidFill>
                  <a:srgbClr val="FFFFFF"/>
                </a:solidFill>
              </a14:hiddenFill>
            </a:ext>
          </a:extLst>
        </p:spPr>
      </p:pic>
      <p:sp>
        <p:nvSpPr>
          <p:cNvPr id="97" name="Rectangle 96">
            <a:extLst>
              <a:ext uri="{FF2B5EF4-FFF2-40B4-BE49-F238E27FC236}">
                <a16:creationId xmlns:a16="http://schemas.microsoft.com/office/drawing/2014/main" id="{0A2E18A7-E303-234F-9783-8695F8C9DA59}"/>
              </a:ext>
            </a:extLst>
          </p:cNvPr>
          <p:cNvSpPr/>
          <p:nvPr/>
        </p:nvSpPr>
        <p:spPr>
          <a:xfrm>
            <a:off x="306949" y="937159"/>
            <a:ext cx="3959673" cy="5512013"/>
          </a:xfrm>
          <a:prstGeom prst="rect">
            <a:avLst/>
          </a:prstGeom>
          <a:solidFill>
            <a:schemeClr val="bg1">
              <a:alpha val="90000"/>
            </a:schemeClr>
          </a:solidFill>
          <a:ln>
            <a:solidFill>
              <a:schemeClr val="bg1">
                <a:alpha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53" name="Group 52">
            <a:extLst>
              <a:ext uri="{FF2B5EF4-FFF2-40B4-BE49-F238E27FC236}">
                <a16:creationId xmlns:a16="http://schemas.microsoft.com/office/drawing/2014/main" id="{32C5EDEB-A1F4-2666-5F4E-EF935874D9BE}"/>
              </a:ext>
            </a:extLst>
          </p:cNvPr>
          <p:cNvGrpSpPr/>
          <p:nvPr/>
        </p:nvGrpSpPr>
        <p:grpSpPr>
          <a:xfrm>
            <a:off x="625152" y="2857291"/>
            <a:ext cx="3557373" cy="1304382"/>
            <a:chOff x="-3629120" y="2693923"/>
            <a:chExt cx="3557373" cy="1304382"/>
          </a:xfrm>
        </p:grpSpPr>
        <p:sp>
          <p:nvSpPr>
            <p:cNvPr id="51" name="Rectangle 50">
              <a:extLst>
                <a:ext uri="{FF2B5EF4-FFF2-40B4-BE49-F238E27FC236}">
                  <a16:creationId xmlns:a16="http://schemas.microsoft.com/office/drawing/2014/main" id="{0BC98021-C073-8982-32FB-373E43C4F52F}"/>
                </a:ext>
              </a:extLst>
            </p:cNvPr>
            <p:cNvSpPr/>
            <p:nvPr/>
          </p:nvSpPr>
          <p:spPr>
            <a:xfrm>
              <a:off x="-3580317" y="2706294"/>
              <a:ext cx="3477713" cy="1292011"/>
            </a:xfrm>
            <a:prstGeom prst="rect">
              <a:avLst/>
            </a:prstGeom>
            <a:solidFill>
              <a:schemeClr val="tx1">
                <a:lumMod val="50000"/>
                <a:lumOff val="50000"/>
              </a:schemeClr>
            </a:solidFill>
            <a:ln>
              <a:solidFill>
                <a:schemeClr val="tx1">
                  <a:lumMod val="50000"/>
                  <a:lumOff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23" name="Group 22">
              <a:extLst>
                <a:ext uri="{FF2B5EF4-FFF2-40B4-BE49-F238E27FC236}">
                  <a16:creationId xmlns:a16="http://schemas.microsoft.com/office/drawing/2014/main" id="{C4073C01-53BF-2475-DC04-A1C62932D4B3}"/>
                </a:ext>
              </a:extLst>
            </p:cNvPr>
            <p:cNvGrpSpPr/>
            <p:nvPr/>
          </p:nvGrpSpPr>
          <p:grpSpPr>
            <a:xfrm>
              <a:off x="-3629120" y="2693923"/>
              <a:ext cx="3557373" cy="1188908"/>
              <a:chOff x="3627309" y="5859610"/>
              <a:chExt cx="3557373" cy="1188908"/>
            </a:xfrm>
          </p:grpSpPr>
          <p:pic>
            <p:nvPicPr>
              <p:cNvPr id="4" name="Graphic 3" descr="Internet outline">
                <a:extLst>
                  <a:ext uri="{FF2B5EF4-FFF2-40B4-BE49-F238E27FC236}">
                    <a16:creationId xmlns:a16="http://schemas.microsoft.com/office/drawing/2014/main" id="{8274803F-39CE-95AA-5F97-F6F51CF7534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148076" y="5859610"/>
                <a:ext cx="523878" cy="557803"/>
              </a:xfrm>
              <a:prstGeom prst="rect">
                <a:avLst/>
              </a:prstGeom>
            </p:spPr>
          </p:pic>
          <p:sp>
            <p:nvSpPr>
              <p:cNvPr id="19" name="TextBox 18">
                <a:extLst>
                  <a:ext uri="{FF2B5EF4-FFF2-40B4-BE49-F238E27FC236}">
                    <a16:creationId xmlns:a16="http://schemas.microsoft.com/office/drawing/2014/main" id="{9994096D-F841-11F7-654F-6C2F97F81FB3}"/>
                  </a:ext>
                </a:extLst>
              </p:cNvPr>
              <p:cNvSpPr txBox="1"/>
              <p:nvPr/>
            </p:nvSpPr>
            <p:spPr>
              <a:xfrm>
                <a:off x="3627309" y="6267855"/>
                <a:ext cx="3557373" cy="780663"/>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hlinkClick r:id="rId16"/>
                  </a:rPr>
                  <a:t>Lecture Unit: Introduction to Finite Element Analysis (1D Elements) with Ansys Mechanical</a:t>
                </a:r>
                <a:endParaRPr kumimoji="0" lang="en-DE" sz="14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260158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CEB2F4F-15C0-5A1F-5F28-2E391C82EB51}"/>
              </a:ext>
            </a:extLst>
          </p:cNvPr>
          <p:cNvSpPr/>
          <p:nvPr/>
        </p:nvSpPr>
        <p:spPr>
          <a:xfrm>
            <a:off x="609599" y="1031303"/>
            <a:ext cx="3610707" cy="2149973"/>
          </a:xfrm>
          <a:prstGeom prst="roundRect">
            <a:avLst/>
          </a:prstGeom>
          <a:ln>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72C7812D-4D1E-A7C8-A3F3-7E38395B2C0D}"/>
              </a:ext>
            </a:extLst>
          </p:cNvPr>
          <p:cNvSpPr txBox="1"/>
          <p:nvPr/>
        </p:nvSpPr>
        <p:spPr>
          <a:xfrm>
            <a:off x="1745823" y="1043058"/>
            <a:ext cx="13799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2D Elements</a:t>
            </a:r>
          </a:p>
        </p:txBody>
      </p:sp>
      <p:cxnSp>
        <p:nvCxnSpPr>
          <p:cNvPr id="10" name="Straight Connector 9">
            <a:extLst>
              <a:ext uri="{FF2B5EF4-FFF2-40B4-BE49-F238E27FC236}">
                <a16:creationId xmlns:a16="http://schemas.microsoft.com/office/drawing/2014/main" id="{AC0013BB-E515-D138-B236-D4C4C6BE8B30}"/>
              </a:ext>
            </a:extLst>
          </p:cNvPr>
          <p:cNvCxnSpPr/>
          <p:nvPr/>
        </p:nvCxnSpPr>
        <p:spPr>
          <a:xfrm>
            <a:off x="980221" y="1400634"/>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11F6728B-882C-3BA2-EF6D-44B0785B7FE3}"/>
              </a:ext>
            </a:extLst>
          </p:cNvPr>
          <p:cNvGrpSpPr/>
          <p:nvPr/>
        </p:nvGrpSpPr>
        <p:grpSpPr>
          <a:xfrm>
            <a:off x="1413692" y="1502880"/>
            <a:ext cx="2001303" cy="1272308"/>
            <a:chOff x="5280312" y="3126233"/>
            <a:chExt cx="2001303" cy="1272308"/>
          </a:xfrm>
        </p:grpSpPr>
        <p:sp>
          <p:nvSpPr>
            <p:cNvPr id="32" name="Isosceles Triangle 31">
              <a:extLst>
                <a:ext uri="{FF2B5EF4-FFF2-40B4-BE49-F238E27FC236}">
                  <a16:creationId xmlns:a16="http://schemas.microsoft.com/office/drawing/2014/main" id="{589B3C5A-2BF2-1C5D-2667-C251025A745C}"/>
                </a:ext>
              </a:extLst>
            </p:cNvPr>
            <p:cNvSpPr/>
            <p:nvPr/>
          </p:nvSpPr>
          <p:spPr>
            <a:xfrm rot="1941198">
              <a:off x="5440082" y="3126233"/>
              <a:ext cx="1038038" cy="888209"/>
            </a:xfrm>
            <a:prstGeom prst="triangle">
              <a:avLst>
                <a:gd name="adj" fmla="val 69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33" name="Group 32">
              <a:extLst>
                <a:ext uri="{FF2B5EF4-FFF2-40B4-BE49-F238E27FC236}">
                  <a16:creationId xmlns:a16="http://schemas.microsoft.com/office/drawing/2014/main" id="{C137CB36-5176-CCC6-4070-D6A5355CDDF6}"/>
                </a:ext>
              </a:extLst>
            </p:cNvPr>
            <p:cNvGrpSpPr/>
            <p:nvPr/>
          </p:nvGrpSpPr>
          <p:grpSpPr>
            <a:xfrm>
              <a:off x="5280312" y="3621401"/>
              <a:ext cx="879580" cy="601847"/>
              <a:chOff x="5262558" y="3623749"/>
              <a:chExt cx="879580" cy="601847"/>
            </a:xfrm>
          </p:grpSpPr>
          <p:sp>
            <p:nvSpPr>
              <p:cNvPr id="47" name="Oval 46">
                <a:extLst>
                  <a:ext uri="{FF2B5EF4-FFF2-40B4-BE49-F238E27FC236}">
                    <a16:creationId xmlns:a16="http://schemas.microsoft.com/office/drawing/2014/main" id="{A849FEF3-828F-57D8-DAEA-3287957F776F}"/>
                  </a:ext>
                </a:extLst>
              </p:cNvPr>
              <p:cNvSpPr>
                <a:spLocks noChangeAspect="1"/>
              </p:cNvSpPr>
              <p:nvPr/>
            </p:nvSpPr>
            <p:spPr>
              <a:xfrm rot="20447599">
                <a:off x="5262558" y="362374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48" name="Straight Connector 47">
                <a:extLst>
                  <a:ext uri="{FF2B5EF4-FFF2-40B4-BE49-F238E27FC236}">
                    <a16:creationId xmlns:a16="http://schemas.microsoft.com/office/drawing/2014/main" id="{FCEBE6B5-E4BE-5841-81D2-5EACF46F86F6}"/>
                  </a:ext>
                </a:extLst>
              </p:cNvPr>
              <p:cNvCxnSpPr>
                <a:cxnSpLocks/>
                <a:stCxn id="32" idx="4"/>
                <a:endCxn id="47" idx="1"/>
              </p:cNvCxnSpPr>
              <p:nvPr/>
            </p:nvCxnSpPr>
            <p:spPr>
              <a:xfrm flipH="1" flipV="1">
                <a:off x="5267938" y="3654252"/>
                <a:ext cx="874200" cy="571344"/>
              </a:xfrm>
              <a:prstGeom prst="line">
                <a:avLst/>
              </a:prstGeom>
              <a:ln w="28575"/>
            </p:spPr>
            <p:style>
              <a:lnRef idx="1">
                <a:schemeClr val="dk1"/>
              </a:lnRef>
              <a:fillRef idx="0">
                <a:schemeClr val="dk1"/>
              </a:fillRef>
              <a:effectRef idx="0">
                <a:schemeClr val="dk1"/>
              </a:effectRef>
              <a:fontRef idx="minor">
                <a:schemeClr val="tx1"/>
              </a:fontRef>
            </p:style>
          </p:cxnSp>
        </p:grpSp>
        <p:sp>
          <p:nvSpPr>
            <p:cNvPr id="34" name="Isosceles Triangle 33">
              <a:extLst>
                <a:ext uri="{FF2B5EF4-FFF2-40B4-BE49-F238E27FC236}">
                  <a16:creationId xmlns:a16="http://schemas.microsoft.com/office/drawing/2014/main" id="{495AA7AB-BAC1-9B51-FD52-B010CF8E1F7D}"/>
                </a:ext>
              </a:extLst>
            </p:cNvPr>
            <p:cNvSpPr/>
            <p:nvPr/>
          </p:nvSpPr>
          <p:spPr>
            <a:xfrm rot="12740019">
              <a:off x="6040118" y="3508407"/>
              <a:ext cx="1060314" cy="890134"/>
            </a:xfrm>
            <a:prstGeom prst="triangle">
              <a:avLst>
                <a:gd name="adj" fmla="val 695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5" name="Straight Connector 34">
              <a:extLst>
                <a:ext uri="{FF2B5EF4-FFF2-40B4-BE49-F238E27FC236}">
                  <a16:creationId xmlns:a16="http://schemas.microsoft.com/office/drawing/2014/main" id="{4BA65B66-51B2-693A-4BA9-E2D3328B9C29}"/>
                </a:ext>
              </a:extLst>
            </p:cNvPr>
            <p:cNvCxnSpPr>
              <a:cxnSpLocks/>
              <a:stCxn id="34" idx="2"/>
            </p:cNvCxnSpPr>
            <p:nvPr/>
          </p:nvCxnSpPr>
          <p:spPr>
            <a:xfrm flipH="1" flipV="1">
              <a:off x="6391610" y="3333153"/>
              <a:ext cx="864664" cy="527816"/>
            </a:xfrm>
            <a:prstGeom prst="line">
              <a:avLst/>
            </a:prstGeom>
            <a:ln w="28575"/>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49DBF274-5039-BA33-CFAB-69A2450D9A41}"/>
                </a:ext>
              </a:extLst>
            </p:cNvPr>
            <p:cNvCxnSpPr>
              <a:cxnSpLocks/>
              <a:stCxn id="34" idx="2"/>
              <a:endCxn id="34" idx="0"/>
            </p:cNvCxnSpPr>
            <p:nvPr/>
          </p:nvCxnSpPr>
          <p:spPr>
            <a:xfrm flipH="1">
              <a:off x="6157144" y="3860969"/>
              <a:ext cx="1099130" cy="357734"/>
            </a:xfrm>
            <a:prstGeom prst="line">
              <a:avLst/>
            </a:prstGeom>
            <a:ln w="28575"/>
          </p:spPr>
          <p:style>
            <a:lnRef idx="1">
              <a:schemeClr val="dk1"/>
            </a:lnRef>
            <a:fillRef idx="0">
              <a:schemeClr val="dk1"/>
            </a:fillRef>
            <a:effectRef idx="0">
              <a:schemeClr val="dk1"/>
            </a:effectRef>
            <a:fontRef idx="minor">
              <a:schemeClr val="tx1"/>
            </a:fontRef>
          </p:style>
        </p:cxnSp>
        <p:sp>
          <p:nvSpPr>
            <p:cNvPr id="37" name="Oval 36">
              <a:extLst>
                <a:ext uri="{FF2B5EF4-FFF2-40B4-BE49-F238E27FC236}">
                  <a16:creationId xmlns:a16="http://schemas.microsoft.com/office/drawing/2014/main" id="{9F30CB35-BC65-AE26-83D8-BE9398F4745D}"/>
                </a:ext>
              </a:extLst>
            </p:cNvPr>
            <p:cNvSpPr>
              <a:spLocks noChangeAspect="1"/>
            </p:cNvSpPr>
            <p:nvPr/>
          </p:nvSpPr>
          <p:spPr>
            <a:xfrm>
              <a:off x="6109631" y="415387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8" name="Oval 37">
              <a:extLst>
                <a:ext uri="{FF2B5EF4-FFF2-40B4-BE49-F238E27FC236}">
                  <a16:creationId xmlns:a16="http://schemas.microsoft.com/office/drawing/2014/main" id="{C39CD9CB-13B6-F528-A242-B0B347589A73}"/>
                </a:ext>
              </a:extLst>
            </p:cNvPr>
            <p:cNvSpPr>
              <a:spLocks noChangeAspect="1"/>
            </p:cNvSpPr>
            <p:nvPr/>
          </p:nvSpPr>
          <p:spPr>
            <a:xfrm>
              <a:off x="6302440" y="3273505"/>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9" name="Oval 38">
              <a:extLst>
                <a:ext uri="{FF2B5EF4-FFF2-40B4-BE49-F238E27FC236}">
                  <a16:creationId xmlns:a16="http://schemas.microsoft.com/office/drawing/2014/main" id="{FF568581-8EE2-B255-9F13-94E003C591EC}"/>
                </a:ext>
              </a:extLst>
            </p:cNvPr>
            <p:cNvSpPr>
              <a:spLocks noChangeAspect="1"/>
            </p:cNvSpPr>
            <p:nvPr/>
          </p:nvSpPr>
          <p:spPr>
            <a:xfrm>
              <a:off x="7173615" y="3791401"/>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40" name="Group 39">
              <a:extLst>
                <a:ext uri="{FF2B5EF4-FFF2-40B4-BE49-F238E27FC236}">
                  <a16:creationId xmlns:a16="http://schemas.microsoft.com/office/drawing/2014/main" id="{E4B9DBEA-7725-7559-9C61-185937DD9EDC}"/>
                </a:ext>
              </a:extLst>
            </p:cNvPr>
            <p:cNvGrpSpPr/>
            <p:nvPr/>
          </p:nvGrpSpPr>
          <p:grpSpPr>
            <a:xfrm>
              <a:off x="6584272" y="3134489"/>
              <a:ext cx="628176" cy="600772"/>
              <a:chOff x="6584272" y="3134489"/>
              <a:chExt cx="628176" cy="600772"/>
            </a:xfrm>
          </p:grpSpPr>
          <p:cxnSp>
            <p:nvCxnSpPr>
              <p:cNvPr id="45" name="Straight Arrow Connector 44">
                <a:extLst>
                  <a:ext uri="{FF2B5EF4-FFF2-40B4-BE49-F238E27FC236}">
                    <a16:creationId xmlns:a16="http://schemas.microsoft.com/office/drawing/2014/main" id="{9B372A4E-67F2-C658-E064-B0D35739045C}"/>
                  </a:ext>
                </a:extLst>
              </p:cNvPr>
              <p:cNvCxnSpPr>
                <a:cxnSpLocks/>
              </p:cNvCxnSpPr>
              <p:nvPr/>
            </p:nvCxnSpPr>
            <p:spPr>
              <a:xfrm flipH="1">
                <a:off x="6584272" y="3359223"/>
                <a:ext cx="356105" cy="376038"/>
              </a:xfrm>
              <a:prstGeom prst="straightConnector1">
                <a:avLst/>
              </a:prstGeom>
              <a:ln>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AC8CF2D-A5DA-EE4A-63D7-CAF4354814DB}"/>
                  </a:ext>
                </a:extLst>
              </p:cNvPr>
              <p:cNvSpPr txBox="1"/>
              <p:nvPr/>
            </p:nvSpPr>
            <p:spPr>
              <a:xfrm>
                <a:off x="6923586" y="3134489"/>
                <a:ext cx="2888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A</a:t>
                </a:r>
              </a:p>
            </p:txBody>
          </p:sp>
        </p:grpSp>
        <p:cxnSp>
          <p:nvCxnSpPr>
            <p:cNvPr id="42" name="Straight Connector 41">
              <a:extLst>
                <a:ext uri="{FF2B5EF4-FFF2-40B4-BE49-F238E27FC236}">
                  <a16:creationId xmlns:a16="http://schemas.microsoft.com/office/drawing/2014/main" id="{7A894A7A-A37E-F128-93A4-63997C33A8E7}"/>
                </a:ext>
              </a:extLst>
            </p:cNvPr>
            <p:cNvCxnSpPr>
              <a:cxnSpLocks/>
              <a:stCxn id="47" idx="2"/>
              <a:endCxn id="38" idx="7"/>
            </p:cNvCxnSpPr>
            <p:nvPr/>
          </p:nvCxnSpPr>
          <p:spPr>
            <a:xfrm flipV="1">
              <a:off x="5283318" y="3289321"/>
              <a:ext cx="1111306" cy="403845"/>
            </a:xfrm>
            <a:prstGeom prst="line">
              <a:avLst/>
            </a:prstGeom>
            <a:ln w="28575"/>
          </p:spPr>
          <p:style>
            <a:lnRef idx="1">
              <a:schemeClr val="dk1"/>
            </a:lnRef>
            <a:fillRef idx="0">
              <a:schemeClr val="dk1"/>
            </a:fillRef>
            <a:effectRef idx="0">
              <a:schemeClr val="dk1"/>
            </a:effectRef>
            <a:fontRef idx="minor">
              <a:schemeClr val="tx1"/>
            </a:fontRef>
          </p:style>
        </p:cxnSp>
      </p:grpSp>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dirty="0"/>
              <a:t>2D Area vs 3D Volume Elements – Overview </a:t>
            </a:r>
          </a:p>
        </p:txBody>
      </p:sp>
      <p:sp>
        <p:nvSpPr>
          <p:cNvPr id="53" name="TextBox 52">
            <a:extLst>
              <a:ext uri="{FF2B5EF4-FFF2-40B4-BE49-F238E27FC236}">
                <a16:creationId xmlns:a16="http://schemas.microsoft.com/office/drawing/2014/main" id="{F7F3A311-EC7E-08A9-DE3C-5709B8EA91C4}"/>
              </a:ext>
            </a:extLst>
          </p:cNvPr>
          <p:cNvSpPr txBox="1"/>
          <p:nvPr/>
        </p:nvSpPr>
        <p:spPr>
          <a:xfrm>
            <a:off x="4574381" y="1764902"/>
            <a:ext cx="7290874" cy="3724096"/>
          </a:xfrm>
          <a:prstGeom prst="rect">
            <a:avLst/>
          </a:prstGeom>
          <a:noFill/>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The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2D elements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are characterized by triangular or quadrilateral shapes.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The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3D elements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are characterized by </a:t>
            </a: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tetrahedral or brick shapes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The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choice of elements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is dependent – among others – on:</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DoF</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Displacements/rotations in 2D or 3D space</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Material properties: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Linear vs non-linear (e.g. plasticity)</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Deflection/strain magnitude: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geometric non-linearity due to large deformation/rotation</a:t>
            </a:r>
          </a:p>
          <a:p>
            <a:pPr marL="7429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(Re-)solution accuracy: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Elements with larger number of nodes will yield higher solution accuracy (i.e. p-refinement)</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The DoF of an element also determines which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disciplines</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 can be modelled, i.e. structural mechanics, thermal analysis, fluid mechanics, electromechanics, etc.</a:t>
            </a: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285750" marR="0" lvl="1"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One generally aims at running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computationally efficient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simulations; thus, elements should only have the required DoF and features.</a:t>
            </a:r>
          </a:p>
          <a:p>
            <a:pPr marL="0" marR="0" lvl="1" indent="0" algn="just" defTabSz="914400" rtl="0" eaLnBrk="1" fontAlgn="auto" latinLnBrk="0" hangingPunct="1">
              <a:lnSpc>
                <a:spcPct val="100000"/>
              </a:lnSpc>
              <a:spcBef>
                <a:spcPts val="0"/>
              </a:spcBef>
              <a:spcAft>
                <a:spcPts val="0"/>
              </a:spcAft>
              <a:buClrTx/>
              <a:buSzTx/>
              <a:buFontTx/>
              <a:buNone/>
              <a:tabLst/>
              <a:defRPr/>
            </a:pPr>
            <a:endParaRPr kumimoji="0" lang="en-GB" sz="7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 name="Rectangle: Rounded Corners 3">
            <a:extLst>
              <a:ext uri="{FF2B5EF4-FFF2-40B4-BE49-F238E27FC236}">
                <a16:creationId xmlns:a16="http://schemas.microsoft.com/office/drawing/2014/main" id="{75BB154B-D50C-2A87-73A8-E791BBDB5B94}"/>
              </a:ext>
            </a:extLst>
          </p:cNvPr>
          <p:cNvSpPr/>
          <p:nvPr/>
        </p:nvSpPr>
        <p:spPr>
          <a:xfrm>
            <a:off x="609599" y="3944924"/>
            <a:ext cx="3610707" cy="2149971"/>
          </a:xfrm>
          <a:prstGeom prst="roundRect">
            <a:avLst/>
          </a:prstGeom>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0B737B12-52F9-C497-F28F-AD38516D554B}"/>
              </a:ext>
            </a:extLst>
          </p:cNvPr>
          <p:cNvSpPr txBox="1"/>
          <p:nvPr/>
        </p:nvSpPr>
        <p:spPr>
          <a:xfrm>
            <a:off x="1745823" y="3944924"/>
            <a:ext cx="13799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3D Elements</a:t>
            </a:r>
          </a:p>
        </p:txBody>
      </p:sp>
      <p:cxnSp>
        <p:nvCxnSpPr>
          <p:cNvPr id="6" name="Straight Connector 5">
            <a:extLst>
              <a:ext uri="{FF2B5EF4-FFF2-40B4-BE49-F238E27FC236}">
                <a16:creationId xmlns:a16="http://schemas.microsoft.com/office/drawing/2014/main" id="{D9B23F95-530D-AFEA-CF8B-00B520F7B733}"/>
              </a:ext>
            </a:extLst>
          </p:cNvPr>
          <p:cNvCxnSpPr/>
          <p:nvPr/>
        </p:nvCxnSpPr>
        <p:spPr>
          <a:xfrm>
            <a:off x="980829" y="4314255"/>
            <a:ext cx="28682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F86ADAB-4E9A-B9CA-C18B-1CA4075B8D4F}"/>
              </a:ext>
            </a:extLst>
          </p:cNvPr>
          <p:cNvSpPr txBox="1"/>
          <p:nvPr/>
        </p:nvSpPr>
        <p:spPr>
          <a:xfrm>
            <a:off x="2187707" y="3273920"/>
            <a:ext cx="49622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panose="020F0502020204030204"/>
                <a:ea typeface="+mn-ea"/>
                <a:cs typeface="+mn-cs"/>
              </a:rPr>
              <a:t>vs</a:t>
            </a:r>
          </a:p>
        </p:txBody>
      </p:sp>
      <p:grpSp>
        <p:nvGrpSpPr>
          <p:cNvPr id="12" name="Group 11">
            <a:extLst>
              <a:ext uri="{FF2B5EF4-FFF2-40B4-BE49-F238E27FC236}">
                <a16:creationId xmlns:a16="http://schemas.microsoft.com/office/drawing/2014/main" id="{63BA29DE-05F2-24CB-938C-B10D38C35DB9}"/>
              </a:ext>
            </a:extLst>
          </p:cNvPr>
          <p:cNvGrpSpPr/>
          <p:nvPr/>
        </p:nvGrpSpPr>
        <p:grpSpPr>
          <a:xfrm>
            <a:off x="1884346" y="4658744"/>
            <a:ext cx="1461482" cy="1091661"/>
            <a:chOff x="9284375" y="3173103"/>
            <a:chExt cx="1461482" cy="1091661"/>
          </a:xfrm>
        </p:grpSpPr>
        <p:grpSp>
          <p:nvGrpSpPr>
            <p:cNvPr id="15" name="Group 14">
              <a:extLst>
                <a:ext uri="{FF2B5EF4-FFF2-40B4-BE49-F238E27FC236}">
                  <a16:creationId xmlns:a16="http://schemas.microsoft.com/office/drawing/2014/main" id="{2A6E8284-E12A-FFAF-D31A-21B27496B72C}"/>
                </a:ext>
              </a:extLst>
            </p:cNvPr>
            <p:cNvGrpSpPr/>
            <p:nvPr/>
          </p:nvGrpSpPr>
          <p:grpSpPr>
            <a:xfrm>
              <a:off x="9284375" y="3280649"/>
              <a:ext cx="985343" cy="984115"/>
              <a:chOff x="10518238" y="3718707"/>
              <a:chExt cx="985343" cy="984115"/>
            </a:xfrm>
          </p:grpSpPr>
          <p:sp>
            <p:nvSpPr>
              <p:cNvPr id="24" name="Cube 23">
                <a:extLst>
                  <a:ext uri="{FF2B5EF4-FFF2-40B4-BE49-F238E27FC236}">
                    <a16:creationId xmlns:a16="http://schemas.microsoft.com/office/drawing/2014/main" id="{06E3DD46-F90E-AF3B-1438-C8CF7EBDD9D2}"/>
                  </a:ext>
                </a:extLst>
              </p:cNvPr>
              <p:cNvSpPr/>
              <p:nvPr/>
            </p:nvSpPr>
            <p:spPr>
              <a:xfrm>
                <a:off x="10552600" y="3781393"/>
                <a:ext cx="906899" cy="884189"/>
              </a:xfrm>
              <a:prstGeom prst="cube">
                <a:avLst/>
              </a:prstGeom>
              <a:solidFill>
                <a:schemeClr val="accent2"/>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5D832B75-1652-36F0-7ABD-68ABC7827380}"/>
                  </a:ext>
                </a:extLst>
              </p:cNvPr>
              <p:cNvSpPr>
                <a:spLocks noChangeAspect="1"/>
              </p:cNvSpPr>
              <p:nvPr/>
            </p:nvSpPr>
            <p:spPr>
              <a:xfrm>
                <a:off x="10518238" y="396837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32EB7CA8-93B6-A473-B316-7183D91A96DF}"/>
                  </a:ext>
                </a:extLst>
              </p:cNvPr>
              <p:cNvSpPr>
                <a:spLocks noChangeAspect="1"/>
              </p:cNvSpPr>
              <p:nvPr/>
            </p:nvSpPr>
            <p:spPr>
              <a:xfrm>
                <a:off x="10518238" y="458021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2EB68B28-A210-9BA8-0BA8-B04D1DD38E53}"/>
                  </a:ext>
                </a:extLst>
              </p:cNvPr>
              <p:cNvSpPr>
                <a:spLocks noChangeAspect="1"/>
              </p:cNvSpPr>
              <p:nvPr/>
            </p:nvSpPr>
            <p:spPr>
              <a:xfrm>
                <a:off x="11156175" y="4594822"/>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1C63F481-45A8-0708-4722-77072DDE7216}"/>
                  </a:ext>
                </a:extLst>
              </p:cNvPr>
              <p:cNvSpPr>
                <a:spLocks noChangeAspect="1"/>
              </p:cNvSpPr>
              <p:nvPr/>
            </p:nvSpPr>
            <p:spPr>
              <a:xfrm>
                <a:off x="11156175" y="3961081"/>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D61153AA-BA68-9A5F-60D0-8CE8086DF91F}"/>
                  </a:ext>
                </a:extLst>
              </p:cNvPr>
              <p:cNvSpPr>
                <a:spLocks noChangeAspect="1"/>
              </p:cNvSpPr>
              <p:nvPr/>
            </p:nvSpPr>
            <p:spPr>
              <a:xfrm>
                <a:off x="10713607" y="3744153"/>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1" name="Oval 40">
                <a:extLst>
                  <a:ext uri="{FF2B5EF4-FFF2-40B4-BE49-F238E27FC236}">
                    <a16:creationId xmlns:a16="http://schemas.microsoft.com/office/drawing/2014/main" id="{C774496A-58F2-275E-3897-93F05997D280}"/>
                  </a:ext>
                </a:extLst>
              </p:cNvPr>
              <p:cNvSpPr>
                <a:spLocks noChangeAspect="1"/>
              </p:cNvSpPr>
              <p:nvPr/>
            </p:nvSpPr>
            <p:spPr>
              <a:xfrm>
                <a:off x="11374744" y="3718707"/>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3" name="Oval 42">
                <a:extLst>
                  <a:ext uri="{FF2B5EF4-FFF2-40B4-BE49-F238E27FC236}">
                    <a16:creationId xmlns:a16="http://schemas.microsoft.com/office/drawing/2014/main" id="{495C412D-CC02-CE22-09CC-C66A7651116A}"/>
                  </a:ext>
                </a:extLst>
              </p:cNvPr>
              <p:cNvSpPr>
                <a:spLocks noChangeAspect="1"/>
              </p:cNvSpPr>
              <p:nvPr/>
            </p:nvSpPr>
            <p:spPr>
              <a:xfrm>
                <a:off x="11395581" y="4385699"/>
                <a:ext cx="108000" cy="108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6" name="Group 15">
              <a:extLst>
                <a:ext uri="{FF2B5EF4-FFF2-40B4-BE49-F238E27FC236}">
                  <a16:creationId xmlns:a16="http://schemas.microsoft.com/office/drawing/2014/main" id="{6815B382-C7D6-8E7B-8457-E8F40CEB4056}"/>
                </a:ext>
              </a:extLst>
            </p:cNvPr>
            <p:cNvGrpSpPr/>
            <p:nvPr/>
          </p:nvGrpSpPr>
          <p:grpSpPr>
            <a:xfrm>
              <a:off x="10117681" y="3173103"/>
              <a:ext cx="628176" cy="600772"/>
              <a:chOff x="6584272" y="3134489"/>
              <a:chExt cx="628176" cy="600772"/>
            </a:xfrm>
          </p:grpSpPr>
          <p:cxnSp>
            <p:nvCxnSpPr>
              <p:cNvPr id="18" name="Straight Arrow Connector 17">
                <a:extLst>
                  <a:ext uri="{FF2B5EF4-FFF2-40B4-BE49-F238E27FC236}">
                    <a16:creationId xmlns:a16="http://schemas.microsoft.com/office/drawing/2014/main" id="{1D00E358-07EA-166D-8D8F-DC707955EAC6}"/>
                  </a:ext>
                </a:extLst>
              </p:cNvPr>
              <p:cNvCxnSpPr>
                <a:cxnSpLocks/>
              </p:cNvCxnSpPr>
              <p:nvPr/>
            </p:nvCxnSpPr>
            <p:spPr>
              <a:xfrm flipH="1">
                <a:off x="6584272" y="3359223"/>
                <a:ext cx="356105" cy="376038"/>
              </a:xfrm>
              <a:prstGeom prst="straightConnector1">
                <a:avLst/>
              </a:prstGeom>
              <a:ln>
                <a:solidFill>
                  <a:schemeClr val="bg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CDF2AFFA-AE82-52C6-B845-870357C5C683}"/>
                  </a:ext>
                </a:extLst>
              </p:cNvPr>
              <p:cNvSpPr txBox="1"/>
              <p:nvPr/>
            </p:nvSpPr>
            <p:spPr>
              <a:xfrm>
                <a:off x="6923586" y="3134489"/>
                <a:ext cx="28886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Calibri" panose="020F0502020204030204"/>
                    <a:ea typeface="+mn-ea"/>
                    <a:cs typeface="+mn-cs"/>
                  </a:rPr>
                  <a:t>V</a:t>
                </a:r>
              </a:p>
            </p:txBody>
          </p:sp>
        </p:grpSp>
      </p:grpSp>
    </p:spTree>
    <p:extLst>
      <p:ext uri="{BB962C8B-B14F-4D97-AF65-F5344CB8AC3E}">
        <p14:creationId xmlns:p14="http://schemas.microsoft.com/office/powerpoint/2010/main" val="2305705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53" grpId="0"/>
      <p:bldP spid="4" grpId="0" animBg="1"/>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dirty="0">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marL="0" marR="0" lvl="0" indent="0" algn="l" defTabSz="914400" rtl="0" eaLnBrk="0" fontAlgn="auto" latinLnBrk="0" hangingPunct="0">
              <a:lnSpc>
                <a:spcPct val="100000"/>
              </a:lnSpc>
              <a:spcBef>
                <a:spcPct val="20000"/>
              </a:spcBef>
              <a:spcAft>
                <a:spcPct val="20000"/>
              </a:spcAft>
              <a:buClr>
                <a:srgbClr val="009B9B"/>
              </a:buClr>
              <a:buSzPct val="80000"/>
              <a:buFont typeface="Wingdings" panose="05000000000000000000" pitchFamily="2" charset="2"/>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5810251" y="1320840"/>
            <a:ext cx="6281505" cy="42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Numerical &amp; Structural Analysis:</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Methods for Solving Engineering Problems</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US"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From Physical Problem to Final Product</a:t>
            </a: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Meshing &amp; Solver:</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Overview in Mesh Quality Methods and Parameters</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Boundary Conditions and Results </a:t>
            </a:r>
          </a:p>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2D Structural Analysis – Plane Elements and Simulation with Thin-Walled Structures</a:t>
            </a:r>
          </a:p>
          <a:p>
            <a:pPr marL="342900" marR="0" lvl="0"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r>
              <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rPr>
              <a:t>3D Structural Analysis – A practical Workflow from Geometry to Analysis and Validation</a:t>
            </a:r>
          </a:p>
          <a:p>
            <a:pPr marL="1085850" marR="0" lvl="1" indent="-342900" algn="l" defTabSz="914400" rtl="0" eaLnBrk="0" fontAlgn="auto" latinLnBrk="0" hangingPunct="0">
              <a:lnSpc>
                <a:spcPct val="100000"/>
              </a:lnSpc>
              <a:spcBef>
                <a:spcPct val="50000"/>
              </a:spcBef>
              <a:spcAft>
                <a:spcPts val="0"/>
              </a:spcAft>
              <a:buClr>
                <a:srgbClr val="FFB71B"/>
              </a:buClr>
              <a:buSzPct val="100000"/>
              <a:buFont typeface="Wingdings" panose="05000000000000000000" pitchFamily="2" charset="2"/>
              <a:buChar char="§"/>
              <a:tabLst/>
              <a:defRPr/>
            </a:pPr>
            <a:endParaRPr kumimoji="0" lang="en-GB" sz="1900" b="0" i="0" u="none" strike="noStrike" kern="1200" cap="none" spc="0" normalizeH="0" baseline="0" noProof="0" dirty="0">
              <a:ln>
                <a:noFill/>
              </a:ln>
              <a:solidFill>
                <a:srgbClr val="000000"/>
              </a:solidFill>
              <a:effectLst/>
              <a:uLnTx/>
              <a:uFillTx/>
              <a:latin typeface="Calibri" panose="020F0502020204030204"/>
              <a:ea typeface="+mn-ea"/>
              <a:cs typeface="Arial" panose="020B0604020202020204" pitchFamily="34" charset="0"/>
            </a:endParaRPr>
          </a:p>
        </p:txBody>
      </p:sp>
      <p:pic>
        <p:nvPicPr>
          <p:cNvPr id="7" name="Picture 6" descr="A close-up of a toy&#10;&#10;Description automatically generated with low confidence">
            <a:extLst>
              <a:ext uri="{FF2B5EF4-FFF2-40B4-BE49-F238E27FC236}">
                <a16:creationId xmlns:a16="http://schemas.microsoft.com/office/drawing/2014/main" id="{A2D386FF-5904-77AD-1606-3126897B42E4}"/>
              </a:ext>
            </a:extLst>
          </p:cNvPr>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00244" y="2641680"/>
            <a:ext cx="5618756" cy="4216320"/>
          </a:xfrm>
          <a:prstGeom prst="rect">
            <a:avLst/>
          </a:prstGeom>
        </p:spPr>
      </p:pic>
    </p:spTree>
    <p:extLst>
      <p:ext uri="{BB962C8B-B14F-4D97-AF65-F5344CB8AC3E}">
        <p14:creationId xmlns:p14="http://schemas.microsoft.com/office/powerpoint/2010/main" val="18257655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Rounded Corners 15">
            <a:extLst>
              <a:ext uri="{FF2B5EF4-FFF2-40B4-BE49-F238E27FC236}">
                <a16:creationId xmlns:a16="http://schemas.microsoft.com/office/drawing/2014/main" id="{4C88CC21-6921-4F6A-46BD-A39A39507160}"/>
              </a:ext>
            </a:extLst>
          </p:cNvPr>
          <p:cNvSpPr/>
          <p:nvPr/>
        </p:nvSpPr>
        <p:spPr>
          <a:xfrm>
            <a:off x="1480882" y="1683746"/>
            <a:ext cx="1424765" cy="315272"/>
          </a:xfrm>
          <a:prstGeom prst="round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dirty="0"/>
              <a:t>Degrees of Freedom – Overview </a:t>
            </a:r>
          </a:p>
        </p:txBody>
      </p:sp>
      <p:sp>
        <p:nvSpPr>
          <p:cNvPr id="4" name="Text Placeholder 3">
            <a:extLst>
              <a:ext uri="{FF2B5EF4-FFF2-40B4-BE49-F238E27FC236}">
                <a16:creationId xmlns:a16="http://schemas.microsoft.com/office/drawing/2014/main" id="{41BE1E54-0012-881B-E890-2515509B7F33}"/>
              </a:ext>
            </a:extLst>
          </p:cNvPr>
          <p:cNvSpPr txBox="1">
            <a:spLocks/>
          </p:cNvSpPr>
          <p:nvPr/>
        </p:nvSpPr>
        <p:spPr>
          <a:xfrm>
            <a:off x="1472277" y="1699583"/>
            <a:ext cx="1433370"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1D space: Line</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6" name="Straight Connector 5">
            <a:extLst>
              <a:ext uri="{FF2B5EF4-FFF2-40B4-BE49-F238E27FC236}">
                <a16:creationId xmlns:a16="http://schemas.microsoft.com/office/drawing/2014/main" id="{C7B4BE22-CA5F-DB77-B58B-5A70D9670373}"/>
              </a:ext>
            </a:extLst>
          </p:cNvPr>
          <p:cNvCxnSpPr>
            <a:cxnSpLocks/>
          </p:cNvCxnSpPr>
          <p:nvPr/>
        </p:nvCxnSpPr>
        <p:spPr>
          <a:xfrm>
            <a:off x="1407212" y="3218196"/>
            <a:ext cx="1539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Oval 6">
            <a:extLst>
              <a:ext uri="{FF2B5EF4-FFF2-40B4-BE49-F238E27FC236}">
                <a16:creationId xmlns:a16="http://schemas.microsoft.com/office/drawing/2014/main" id="{5F3E96B6-C7F3-1279-E563-B9F6E1537CE1}"/>
              </a:ext>
            </a:extLst>
          </p:cNvPr>
          <p:cNvSpPr/>
          <p:nvPr/>
        </p:nvSpPr>
        <p:spPr>
          <a:xfrm>
            <a:off x="1747665" y="3172476"/>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B0E699D2-E51C-484A-2B01-D49C7EBE65D5}"/>
              </a:ext>
            </a:extLst>
          </p:cNvPr>
          <p:cNvSpPr/>
          <p:nvPr/>
        </p:nvSpPr>
        <p:spPr>
          <a:xfrm>
            <a:off x="2522917" y="3172476"/>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a:extLst>
              <a:ext uri="{FF2B5EF4-FFF2-40B4-BE49-F238E27FC236}">
                <a16:creationId xmlns:a16="http://schemas.microsoft.com/office/drawing/2014/main" id="{AC1E5BC9-B9D3-7865-61D9-7A6590008C77}"/>
              </a:ext>
            </a:extLst>
          </p:cNvPr>
          <p:cNvSpPr txBox="1">
            <a:spLocks/>
          </p:cNvSpPr>
          <p:nvPr/>
        </p:nvSpPr>
        <p:spPr>
          <a:xfrm>
            <a:off x="1632128" y="3303900"/>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solidFill>
                  <a:srgbClr val="000000"/>
                </a:solidFill>
              </a:rPr>
              <a:t>A</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0" name="Text Placeholder 3">
            <a:extLst>
              <a:ext uri="{FF2B5EF4-FFF2-40B4-BE49-F238E27FC236}">
                <a16:creationId xmlns:a16="http://schemas.microsoft.com/office/drawing/2014/main" id="{995A9178-E0CD-6CFE-5CED-9CC32D509FA5}"/>
              </a:ext>
            </a:extLst>
          </p:cNvPr>
          <p:cNvSpPr txBox="1">
            <a:spLocks/>
          </p:cNvSpPr>
          <p:nvPr/>
        </p:nvSpPr>
        <p:spPr>
          <a:xfrm>
            <a:off x="2407380" y="3303900"/>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12" name="Straight Arrow Connector 11">
            <a:extLst>
              <a:ext uri="{FF2B5EF4-FFF2-40B4-BE49-F238E27FC236}">
                <a16:creationId xmlns:a16="http://schemas.microsoft.com/office/drawing/2014/main" id="{05D7D204-FEDC-57DC-2AFD-D7A75E914F6F}"/>
              </a:ext>
            </a:extLst>
          </p:cNvPr>
          <p:cNvCxnSpPr/>
          <p:nvPr/>
        </p:nvCxnSpPr>
        <p:spPr>
          <a:xfrm>
            <a:off x="1755616" y="2871819"/>
            <a:ext cx="866692"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8409EB4-04FA-824D-FBBF-31DF731CB6E8}"/>
              </a:ext>
            </a:extLst>
          </p:cNvPr>
          <p:cNvCxnSpPr>
            <a:cxnSpLocks/>
          </p:cNvCxnSpPr>
          <p:nvPr/>
        </p:nvCxnSpPr>
        <p:spPr>
          <a:xfrm flipH="1">
            <a:off x="1755616" y="3000364"/>
            <a:ext cx="85874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CDB6B5B3-6F69-EE85-507B-745F9FC9639E}"/>
              </a:ext>
            </a:extLst>
          </p:cNvPr>
          <p:cNvGrpSpPr/>
          <p:nvPr/>
        </p:nvGrpSpPr>
        <p:grpSpPr>
          <a:xfrm>
            <a:off x="906207" y="3342534"/>
            <a:ext cx="384203" cy="349573"/>
            <a:chOff x="894781" y="2693790"/>
            <a:chExt cx="384203" cy="349573"/>
          </a:xfrm>
        </p:grpSpPr>
        <p:grpSp>
          <p:nvGrpSpPr>
            <p:cNvPr id="27" name="Group 26">
              <a:extLst>
                <a:ext uri="{FF2B5EF4-FFF2-40B4-BE49-F238E27FC236}">
                  <a16:creationId xmlns:a16="http://schemas.microsoft.com/office/drawing/2014/main" id="{7A0BF297-C31C-CEED-D8E2-0880F77C6FBE}"/>
                </a:ext>
              </a:extLst>
            </p:cNvPr>
            <p:cNvGrpSpPr/>
            <p:nvPr/>
          </p:nvGrpSpPr>
          <p:grpSpPr>
            <a:xfrm>
              <a:off x="894781" y="2879696"/>
              <a:ext cx="384203" cy="163667"/>
              <a:chOff x="546100" y="3170249"/>
              <a:chExt cx="384203" cy="163667"/>
            </a:xfrm>
          </p:grpSpPr>
          <p:cxnSp>
            <p:nvCxnSpPr>
              <p:cNvPr id="20" name="Straight Arrow Connector 19">
                <a:extLst>
                  <a:ext uri="{FF2B5EF4-FFF2-40B4-BE49-F238E27FC236}">
                    <a16:creationId xmlns:a16="http://schemas.microsoft.com/office/drawing/2014/main" id="{A0891182-BE60-7815-9BBC-8A038502734C}"/>
                  </a:ext>
                </a:extLst>
              </p:cNvPr>
              <p:cNvCxnSpPr/>
              <p:nvPr/>
            </p:nvCxnSpPr>
            <p:spPr>
              <a:xfrm>
                <a:off x="546100" y="3252083"/>
                <a:ext cx="384203" cy="0"/>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0352770-D7D7-8F5A-420A-E842917569A5}"/>
                  </a:ext>
                </a:extLst>
              </p:cNvPr>
              <p:cNvCxnSpPr/>
              <p:nvPr/>
            </p:nvCxnSpPr>
            <p:spPr>
              <a:xfrm>
                <a:off x="546100" y="3170249"/>
                <a:ext cx="0" cy="163667"/>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8" name="Text Placeholder 3">
              <a:extLst>
                <a:ext uri="{FF2B5EF4-FFF2-40B4-BE49-F238E27FC236}">
                  <a16:creationId xmlns:a16="http://schemas.microsoft.com/office/drawing/2014/main" id="{A0A9C65F-78C3-9526-8C33-BDA52E2AF40C}"/>
                </a:ext>
              </a:extLst>
            </p:cNvPr>
            <p:cNvSpPr txBox="1">
              <a:spLocks/>
            </p:cNvSpPr>
            <p:nvPr/>
          </p:nvSpPr>
          <p:spPr>
            <a:xfrm>
              <a:off x="915396" y="2693790"/>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x</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grpSp>
      <p:sp>
        <p:nvSpPr>
          <p:cNvPr id="30" name="Text Placeholder 3">
            <a:extLst>
              <a:ext uri="{FF2B5EF4-FFF2-40B4-BE49-F238E27FC236}">
                <a16:creationId xmlns:a16="http://schemas.microsoft.com/office/drawing/2014/main" id="{DF6A4AFA-2445-94A5-8E39-1E53C359620D}"/>
              </a:ext>
            </a:extLst>
          </p:cNvPr>
          <p:cNvSpPr txBox="1">
            <a:spLocks/>
          </p:cNvSpPr>
          <p:nvPr/>
        </p:nvSpPr>
        <p:spPr>
          <a:xfrm>
            <a:off x="1002157" y="3739068"/>
            <a:ext cx="2388372"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The nodes can move </a:t>
            </a:r>
            <a:r>
              <a:rPr lang="en-US" sz="1400" i="1" dirty="0">
                <a:solidFill>
                  <a:srgbClr val="000000"/>
                </a:solidFill>
              </a:rPr>
              <a:t>along the line</a:t>
            </a:r>
            <a:r>
              <a:rPr lang="en-US" sz="1400" dirty="0">
                <a:solidFill>
                  <a:srgbClr val="000000"/>
                </a:solidFill>
              </a:rPr>
              <a:t>, but </a:t>
            </a:r>
            <a:r>
              <a:rPr lang="en-US" sz="1400" i="1" dirty="0">
                <a:solidFill>
                  <a:srgbClr val="000000"/>
                </a:solidFill>
              </a:rPr>
              <a:t>not vertically</a:t>
            </a:r>
            <a:r>
              <a:rPr lang="en-US" sz="1400" dirty="0">
                <a:solidFill>
                  <a:srgbClr val="000000"/>
                </a:solidFill>
              </a:rPr>
              <a:t>.</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290" name="Group 289">
            <a:extLst>
              <a:ext uri="{FF2B5EF4-FFF2-40B4-BE49-F238E27FC236}">
                <a16:creationId xmlns:a16="http://schemas.microsoft.com/office/drawing/2014/main" id="{4C4D1CFC-A815-3A98-3FCC-128A987DB599}"/>
              </a:ext>
            </a:extLst>
          </p:cNvPr>
          <p:cNvGrpSpPr/>
          <p:nvPr/>
        </p:nvGrpSpPr>
        <p:grpSpPr>
          <a:xfrm>
            <a:off x="5246774" y="1673661"/>
            <a:ext cx="1442776" cy="316438"/>
            <a:chOff x="5296317" y="1582794"/>
            <a:chExt cx="1442776" cy="316438"/>
          </a:xfrm>
        </p:grpSpPr>
        <p:sp>
          <p:nvSpPr>
            <p:cNvPr id="32" name="Rectangle: Rounded Corners 31">
              <a:extLst>
                <a:ext uri="{FF2B5EF4-FFF2-40B4-BE49-F238E27FC236}">
                  <a16:creationId xmlns:a16="http://schemas.microsoft.com/office/drawing/2014/main" id="{9824CD05-97BF-8365-306C-8A103AA4B005}"/>
                </a:ext>
              </a:extLst>
            </p:cNvPr>
            <p:cNvSpPr/>
            <p:nvPr/>
          </p:nvSpPr>
          <p:spPr>
            <a:xfrm>
              <a:off x="5296317" y="1583960"/>
              <a:ext cx="1424765" cy="315272"/>
            </a:xfrm>
            <a:prstGeom prst="round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 Placeholder 3">
              <a:extLst>
                <a:ext uri="{FF2B5EF4-FFF2-40B4-BE49-F238E27FC236}">
                  <a16:creationId xmlns:a16="http://schemas.microsoft.com/office/drawing/2014/main" id="{73D0A017-6EDF-F71D-AF8C-CAEDC163336A}"/>
                </a:ext>
              </a:extLst>
            </p:cNvPr>
            <p:cNvSpPr txBox="1">
              <a:spLocks/>
            </p:cNvSpPr>
            <p:nvPr/>
          </p:nvSpPr>
          <p:spPr>
            <a:xfrm>
              <a:off x="5305723" y="1582794"/>
              <a:ext cx="1433370"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2D space: Plane</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35" name="Arrow: Right 34">
            <a:extLst>
              <a:ext uri="{FF2B5EF4-FFF2-40B4-BE49-F238E27FC236}">
                <a16:creationId xmlns:a16="http://schemas.microsoft.com/office/drawing/2014/main" id="{AA4AD4CA-4B0F-A13B-93CB-D766B2B9A1D9}"/>
              </a:ext>
            </a:extLst>
          </p:cNvPr>
          <p:cNvSpPr/>
          <p:nvPr/>
        </p:nvSpPr>
        <p:spPr>
          <a:xfrm>
            <a:off x="3012990" y="3149621"/>
            <a:ext cx="260920" cy="137150"/>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3">
            <a:extLst>
              <a:ext uri="{FF2B5EF4-FFF2-40B4-BE49-F238E27FC236}">
                <a16:creationId xmlns:a16="http://schemas.microsoft.com/office/drawing/2014/main" id="{EA6ABBBA-8CF9-2CB2-F0C5-4B67F629CA3E}"/>
              </a:ext>
            </a:extLst>
          </p:cNvPr>
          <p:cNvSpPr txBox="1">
            <a:spLocks/>
          </p:cNvSpPr>
          <p:nvPr/>
        </p:nvSpPr>
        <p:spPr>
          <a:xfrm>
            <a:off x="2946857" y="3254549"/>
            <a:ext cx="331618"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F</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55" name="Straight Connector 54">
            <a:extLst>
              <a:ext uri="{FF2B5EF4-FFF2-40B4-BE49-F238E27FC236}">
                <a16:creationId xmlns:a16="http://schemas.microsoft.com/office/drawing/2014/main" id="{455625CC-6E47-2EAE-AD32-913EE7543F65}"/>
              </a:ext>
            </a:extLst>
          </p:cNvPr>
          <p:cNvCxnSpPr>
            <a:cxnSpLocks/>
          </p:cNvCxnSpPr>
          <p:nvPr/>
        </p:nvCxnSpPr>
        <p:spPr>
          <a:xfrm>
            <a:off x="5231025" y="3175374"/>
            <a:ext cx="1539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Oval 55">
            <a:extLst>
              <a:ext uri="{FF2B5EF4-FFF2-40B4-BE49-F238E27FC236}">
                <a16:creationId xmlns:a16="http://schemas.microsoft.com/office/drawing/2014/main" id="{D4A88FDC-A921-7000-BA68-67CF9844C805}"/>
              </a:ext>
            </a:extLst>
          </p:cNvPr>
          <p:cNvSpPr/>
          <p:nvPr/>
        </p:nvSpPr>
        <p:spPr>
          <a:xfrm>
            <a:off x="5571478" y="3129654"/>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Oval 56">
            <a:extLst>
              <a:ext uri="{FF2B5EF4-FFF2-40B4-BE49-F238E27FC236}">
                <a16:creationId xmlns:a16="http://schemas.microsoft.com/office/drawing/2014/main" id="{048E9034-49D4-24FB-AA5A-9E1AB99C2EA3}"/>
              </a:ext>
            </a:extLst>
          </p:cNvPr>
          <p:cNvSpPr/>
          <p:nvPr/>
        </p:nvSpPr>
        <p:spPr>
          <a:xfrm>
            <a:off x="6346730" y="3129654"/>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Text Placeholder 3">
            <a:extLst>
              <a:ext uri="{FF2B5EF4-FFF2-40B4-BE49-F238E27FC236}">
                <a16:creationId xmlns:a16="http://schemas.microsoft.com/office/drawing/2014/main" id="{462BD746-D382-1FB6-63A2-E587BA8052DC}"/>
              </a:ext>
            </a:extLst>
          </p:cNvPr>
          <p:cNvSpPr txBox="1">
            <a:spLocks/>
          </p:cNvSpPr>
          <p:nvPr/>
        </p:nvSpPr>
        <p:spPr>
          <a:xfrm>
            <a:off x="5431744" y="3262116"/>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solidFill>
                  <a:srgbClr val="000000"/>
                </a:solidFill>
              </a:rPr>
              <a:t>A</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62" name="Text Placeholder 3">
            <a:extLst>
              <a:ext uri="{FF2B5EF4-FFF2-40B4-BE49-F238E27FC236}">
                <a16:creationId xmlns:a16="http://schemas.microsoft.com/office/drawing/2014/main" id="{7E8BA94B-BDC8-3724-3996-940B35C1097C}"/>
              </a:ext>
            </a:extLst>
          </p:cNvPr>
          <p:cNvSpPr txBox="1">
            <a:spLocks/>
          </p:cNvSpPr>
          <p:nvPr/>
        </p:nvSpPr>
        <p:spPr>
          <a:xfrm>
            <a:off x="6221099" y="3272734"/>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73" name="Arrow: Right 72">
            <a:extLst>
              <a:ext uri="{FF2B5EF4-FFF2-40B4-BE49-F238E27FC236}">
                <a16:creationId xmlns:a16="http://schemas.microsoft.com/office/drawing/2014/main" id="{01409A90-6ED3-93AC-B29D-47AE1CAB9F1C}"/>
              </a:ext>
            </a:extLst>
          </p:cNvPr>
          <p:cNvSpPr/>
          <p:nvPr/>
        </p:nvSpPr>
        <p:spPr>
          <a:xfrm rot="13419779">
            <a:off x="6749133" y="3227499"/>
            <a:ext cx="260920" cy="137150"/>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Text Placeholder 3">
            <a:extLst>
              <a:ext uri="{FF2B5EF4-FFF2-40B4-BE49-F238E27FC236}">
                <a16:creationId xmlns:a16="http://schemas.microsoft.com/office/drawing/2014/main" id="{165B964B-5440-C3E0-8CB8-5B2CD75FB75F}"/>
              </a:ext>
            </a:extLst>
          </p:cNvPr>
          <p:cNvSpPr txBox="1">
            <a:spLocks/>
          </p:cNvSpPr>
          <p:nvPr/>
        </p:nvSpPr>
        <p:spPr>
          <a:xfrm>
            <a:off x="6662190" y="3303919"/>
            <a:ext cx="331618"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F</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89" name="Group 88">
            <a:extLst>
              <a:ext uri="{FF2B5EF4-FFF2-40B4-BE49-F238E27FC236}">
                <a16:creationId xmlns:a16="http://schemas.microsoft.com/office/drawing/2014/main" id="{F3CB440A-44CD-25F2-7A42-ADC664197D81}"/>
              </a:ext>
            </a:extLst>
          </p:cNvPr>
          <p:cNvGrpSpPr/>
          <p:nvPr/>
        </p:nvGrpSpPr>
        <p:grpSpPr>
          <a:xfrm>
            <a:off x="4626793" y="2967844"/>
            <a:ext cx="469835" cy="573410"/>
            <a:chOff x="4393086" y="2906056"/>
            <a:chExt cx="469835" cy="573410"/>
          </a:xfrm>
        </p:grpSpPr>
        <p:cxnSp>
          <p:nvCxnSpPr>
            <p:cNvPr id="71" name="Straight Arrow Connector 70">
              <a:extLst>
                <a:ext uri="{FF2B5EF4-FFF2-40B4-BE49-F238E27FC236}">
                  <a16:creationId xmlns:a16="http://schemas.microsoft.com/office/drawing/2014/main" id="{D5C896E2-90F9-6DB3-CE9B-E4AE3D4DC8F3}"/>
                </a:ext>
              </a:extLst>
            </p:cNvPr>
            <p:cNvCxnSpPr/>
            <p:nvPr/>
          </p:nvCxnSpPr>
          <p:spPr>
            <a:xfrm>
              <a:off x="4433414" y="3479466"/>
              <a:ext cx="384203" cy="0"/>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0" name="Text Placeholder 3">
              <a:extLst>
                <a:ext uri="{FF2B5EF4-FFF2-40B4-BE49-F238E27FC236}">
                  <a16:creationId xmlns:a16="http://schemas.microsoft.com/office/drawing/2014/main" id="{E0426C67-74EB-EC79-C09C-6510C5061A63}"/>
                </a:ext>
              </a:extLst>
            </p:cNvPr>
            <p:cNvSpPr txBox="1">
              <a:spLocks/>
            </p:cNvSpPr>
            <p:nvPr/>
          </p:nvSpPr>
          <p:spPr>
            <a:xfrm>
              <a:off x="4659795" y="3210946"/>
              <a:ext cx="203126" cy="2301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x</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cxnSp>
          <p:nvCxnSpPr>
            <p:cNvPr id="75" name="Straight Arrow Connector 74">
              <a:extLst>
                <a:ext uri="{FF2B5EF4-FFF2-40B4-BE49-F238E27FC236}">
                  <a16:creationId xmlns:a16="http://schemas.microsoft.com/office/drawing/2014/main" id="{2687F521-95BC-45AD-3DAE-5E0904A1F692}"/>
                </a:ext>
              </a:extLst>
            </p:cNvPr>
            <p:cNvCxnSpPr>
              <a:cxnSpLocks/>
            </p:cNvCxnSpPr>
            <p:nvPr/>
          </p:nvCxnSpPr>
          <p:spPr>
            <a:xfrm flipV="1">
              <a:off x="4434312" y="3155368"/>
              <a:ext cx="0" cy="324098"/>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7" name="Text Placeholder 3">
              <a:extLst>
                <a:ext uri="{FF2B5EF4-FFF2-40B4-BE49-F238E27FC236}">
                  <a16:creationId xmlns:a16="http://schemas.microsoft.com/office/drawing/2014/main" id="{BD2210C4-949A-A51D-26DC-9EB77DCC57D2}"/>
                </a:ext>
              </a:extLst>
            </p:cNvPr>
            <p:cNvSpPr txBox="1">
              <a:spLocks/>
            </p:cNvSpPr>
            <p:nvPr/>
          </p:nvSpPr>
          <p:spPr>
            <a:xfrm>
              <a:off x="4393086" y="2906056"/>
              <a:ext cx="203126" cy="2301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y</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grpSp>
      <p:sp>
        <p:nvSpPr>
          <p:cNvPr id="83" name="Text Placeholder 3">
            <a:extLst>
              <a:ext uri="{FF2B5EF4-FFF2-40B4-BE49-F238E27FC236}">
                <a16:creationId xmlns:a16="http://schemas.microsoft.com/office/drawing/2014/main" id="{50E4052F-C0EF-089C-8DCC-08D202585CE7}"/>
              </a:ext>
            </a:extLst>
          </p:cNvPr>
          <p:cNvSpPr txBox="1">
            <a:spLocks/>
          </p:cNvSpPr>
          <p:nvPr/>
        </p:nvSpPr>
        <p:spPr>
          <a:xfrm>
            <a:off x="4645638" y="3736782"/>
            <a:ext cx="2790205"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The nodes can </a:t>
            </a:r>
            <a:r>
              <a:rPr lang="en-US" sz="1400" i="1" dirty="0">
                <a:solidFill>
                  <a:srgbClr val="000000"/>
                </a:solidFill>
              </a:rPr>
              <a:t>move along</a:t>
            </a:r>
            <a:r>
              <a:rPr lang="en-US" sz="1400" dirty="0">
                <a:solidFill>
                  <a:srgbClr val="000000"/>
                </a:solidFill>
              </a:rPr>
              <a:t> and </a:t>
            </a:r>
            <a:r>
              <a:rPr lang="en-US" sz="1400" i="1" dirty="0">
                <a:solidFill>
                  <a:srgbClr val="000000"/>
                </a:solidFill>
              </a:rPr>
              <a:t>rotate around </a:t>
            </a:r>
            <a:r>
              <a:rPr lang="en-US" sz="1400" dirty="0">
                <a:solidFill>
                  <a:srgbClr val="000000"/>
                </a:solidFill>
              </a:rPr>
              <a:t>the X and Y axes.</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291" name="Group 290">
            <a:extLst>
              <a:ext uri="{FF2B5EF4-FFF2-40B4-BE49-F238E27FC236}">
                <a16:creationId xmlns:a16="http://schemas.microsoft.com/office/drawing/2014/main" id="{3525D3A1-F7E0-AC75-0688-4F5EEA8E7F0A}"/>
              </a:ext>
            </a:extLst>
          </p:cNvPr>
          <p:cNvGrpSpPr/>
          <p:nvPr/>
        </p:nvGrpSpPr>
        <p:grpSpPr>
          <a:xfrm>
            <a:off x="9223385" y="1680879"/>
            <a:ext cx="1433370" cy="339984"/>
            <a:chOff x="9142124" y="1606817"/>
            <a:chExt cx="1433370" cy="339984"/>
          </a:xfrm>
        </p:grpSpPr>
        <p:sp>
          <p:nvSpPr>
            <p:cNvPr id="84" name="Rectangle: Rounded Corners 83">
              <a:extLst>
                <a:ext uri="{FF2B5EF4-FFF2-40B4-BE49-F238E27FC236}">
                  <a16:creationId xmlns:a16="http://schemas.microsoft.com/office/drawing/2014/main" id="{1872B61E-06FB-C47D-A3FA-ECEDFE77ECA2}"/>
                </a:ext>
              </a:extLst>
            </p:cNvPr>
            <p:cNvSpPr/>
            <p:nvPr/>
          </p:nvSpPr>
          <p:spPr>
            <a:xfrm>
              <a:off x="9142124" y="1606817"/>
              <a:ext cx="1424765" cy="315272"/>
            </a:xfrm>
            <a:prstGeom prst="roundRect">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 Placeholder 3">
              <a:extLst>
                <a:ext uri="{FF2B5EF4-FFF2-40B4-BE49-F238E27FC236}">
                  <a16:creationId xmlns:a16="http://schemas.microsoft.com/office/drawing/2014/main" id="{285B4FC4-755C-698F-CC50-C69AC24DA9D0}"/>
                </a:ext>
              </a:extLst>
            </p:cNvPr>
            <p:cNvSpPr txBox="1">
              <a:spLocks/>
            </p:cNvSpPr>
            <p:nvPr/>
          </p:nvSpPr>
          <p:spPr>
            <a:xfrm>
              <a:off x="9142124" y="1631528"/>
              <a:ext cx="1433370"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3D space: Box</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86" name="Text Placeholder 3">
            <a:extLst>
              <a:ext uri="{FF2B5EF4-FFF2-40B4-BE49-F238E27FC236}">
                <a16:creationId xmlns:a16="http://schemas.microsoft.com/office/drawing/2014/main" id="{66069173-C675-FED3-268A-BB4B61D81213}"/>
              </a:ext>
            </a:extLst>
          </p:cNvPr>
          <p:cNvSpPr txBox="1">
            <a:spLocks/>
          </p:cNvSpPr>
          <p:nvPr/>
        </p:nvSpPr>
        <p:spPr>
          <a:xfrm>
            <a:off x="639181" y="1064527"/>
            <a:ext cx="10972799" cy="267266"/>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t>Degrees of Freedom (DoFs) </a:t>
            </a:r>
            <a:r>
              <a:rPr lang="en-US" sz="1400" dirty="0"/>
              <a:t>can be defined as the possibility to move in a defined direction in space</a:t>
            </a:r>
            <a:r>
              <a:rPr lang="en-US" sz="900" dirty="0"/>
              <a:t>.</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172" name="Group 171">
            <a:extLst>
              <a:ext uri="{FF2B5EF4-FFF2-40B4-BE49-F238E27FC236}">
                <a16:creationId xmlns:a16="http://schemas.microsoft.com/office/drawing/2014/main" id="{2FCC7894-9D11-B6BD-EDB1-E6DE69D75C49}"/>
              </a:ext>
            </a:extLst>
          </p:cNvPr>
          <p:cNvGrpSpPr/>
          <p:nvPr/>
        </p:nvGrpSpPr>
        <p:grpSpPr>
          <a:xfrm>
            <a:off x="8803887" y="3012467"/>
            <a:ext cx="606442" cy="657349"/>
            <a:chOff x="8331948" y="2794110"/>
            <a:chExt cx="606442" cy="657349"/>
          </a:xfrm>
        </p:grpSpPr>
        <p:grpSp>
          <p:nvGrpSpPr>
            <p:cNvPr id="162" name="Group 161">
              <a:extLst>
                <a:ext uri="{FF2B5EF4-FFF2-40B4-BE49-F238E27FC236}">
                  <a16:creationId xmlns:a16="http://schemas.microsoft.com/office/drawing/2014/main" id="{8004F8BA-03DC-6136-D35E-043291463044}"/>
                </a:ext>
              </a:extLst>
            </p:cNvPr>
            <p:cNvGrpSpPr/>
            <p:nvPr/>
          </p:nvGrpSpPr>
          <p:grpSpPr>
            <a:xfrm>
              <a:off x="8331948" y="2794110"/>
              <a:ext cx="606442" cy="657349"/>
              <a:chOff x="4393086" y="2906056"/>
              <a:chExt cx="606442" cy="657349"/>
            </a:xfrm>
          </p:grpSpPr>
          <p:cxnSp>
            <p:nvCxnSpPr>
              <p:cNvPr id="163" name="Straight Arrow Connector 162">
                <a:extLst>
                  <a:ext uri="{FF2B5EF4-FFF2-40B4-BE49-F238E27FC236}">
                    <a16:creationId xmlns:a16="http://schemas.microsoft.com/office/drawing/2014/main" id="{DA693DC2-00EE-C0A1-F552-9ABA82CC118B}"/>
                  </a:ext>
                </a:extLst>
              </p:cNvPr>
              <p:cNvCxnSpPr/>
              <p:nvPr/>
            </p:nvCxnSpPr>
            <p:spPr>
              <a:xfrm>
                <a:off x="4433414" y="3479466"/>
                <a:ext cx="384203" cy="0"/>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4" name="Text Placeholder 3">
                <a:extLst>
                  <a:ext uri="{FF2B5EF4-FFF2-40B4-BE49-F238E27FC236}">
                    <a16:creationId xmlns:a16="http://schemas.microsoft.com/office/drawing/2014/main" id="{44129564-617D-C146-E490-A12D5AE566D5}"/>
                  </a:ext>
                </a:extLst>
              </p:cNvPr>
              <p:cNvSpPr txBox="1">
                <a:spLocks/>
              </p:cNvSpPr>
              <p:nvPr/>
            </p:nvSpPr>
            <p:spPr>
              <a:xfrm>
                <a:off x="4796402" y="3333301"/>
                <a:ext cx="203126" cy="2301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x</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cxnSp>
            <p:nvCxnSpPr>
              <p:cNvPr id="165" name="Straight Arrow Connector 164">
                <a:extLst>
                  <a:ext uri="{FF2B5EF4-FFF2-40B4-BE49-F238E27FC236}">
                    <a16:creationId xmlns:a16="http://schemas.microsoft.com/office/drawing/2014/main" id="{09C8CF18-38D6-BE60-0ACE-9C532817FFEE}"/>
                  </a:ext>
                </a:extLst>
              </p:cNvPr>
              <p:cNvCxnSpPr>
                <a:cxnSpLocks/>
              </p:cNvCxnSpPr>
              <p:nvPr/>
            </p:nvCxnSpPr>
            <p:spPr>
              <a:xfrm flipV="1">
                <a:off x="4434312" y="3155368"/>
                <a:ext cx="0" cy="324098"/>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6" name="Text Placeholder 3">
                <a:extLst>
                  <a:ext uri="{FF2B5EF4-FFF2-40B4-BE49-F238E27FC236}">
                    <a16:creationId xmlns:a16="http://schemas.microsoft.com/office/drawing/2014/main" id="{E57F6421-74BB-B63B-0AB5-ED4F2F0FA31D}"/>
                  </a:ext>
                </a:extLst>
              </p:cNvPr>
              <p:cNvSpPr txBox="1">
                <a:spLocks/>
              </p:cNvSpPr>
              <p:nvPr/>
            </p:nvSpPr>
            <p:spPr>
              <a:xfrm>
                <a:off x="4393086" y="2906056"/>
                <a:ext cx="203126" cy="2301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y</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grpSp>
        <p:cxnSp>
          <p:nvCxnSpPr>
            <p:cNvPr id="167" name="Straight Arrow Connector 166">
              <a:extLst>
                <a:ext uri="{FF2B5EF4-FFF2-40B4-BE49-F238E27FC236}">
                  <a16:creationId xmlns:a16="http://schemas.microsoft.com/office/drawing/2014/main" id="{8CD4D4B1-13A1-4B2E-6652-6ECD78A7A105}"/>
                </a:ext>
              </a:extLst>
            </p:cNvPr>
            <p:cNvCxnSpPr>
              <a:cxnSpLocks/>
            </p:cNvCxnSpPr>
            <p:nvPr/>
          </p:nvCxnSpPr>
          <p:spPr>
            <a:xfrm flipV="1">
              <a:off x="8370464" y="2932440"/>
              <a:ext cx="461322" cy="435080"/>
            </a:xfrm>
            <a:prstGeom prst="straightConnector1">
              <a:avLst/>
            </a:prstGeom>
            <a:ln>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71" name="Text Placeholder 3">
              <a:extLst>
                <a:ext uri="{FF2B5EF4-FFF2-40B4-BE49-F238E27FC236}">
                  <a16:creationId xmlns:a16="http://schemas.microsoft.com/office/drawing/2014/main" id="{AE8ADFD2-4315-9A15-9BA0-882557212331}"/>
                </a:ext>
              </a:extLst>
            </p:cNvPr>
            <p:cNvSpPr txBox="1">
              <a:spLocks/>
            </p:cNvSpPr>
            <p:nvPr/>
          </p:nvSpPr>
          <p:spPr>
            <a:xfrm>
              <a:off x="8612916" y="2803117"/>
              <a:ext cx="203126" cy="230104"/>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rPr>
                <a:t>z</a:t>
              </a:r>
              <a:endParaRPr kumimoji="0" lang="en-DE" sz="12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grpSp>
      <p:sp>
        <p:nvSpPr>
          <p:cNvPr id="248" name="Arrow: Pentagon 247">
            <a:extLst>
              <a:ext uri="{FF2B5EF4-FFF2-40B4-BE49-F238E27FC236}">
                <a16:creationId xmlns:a16="http://schemas.microsoft.com/office/drawing/2014/main" id="{5F068877-1C38-04BC-B19F-162950BA782D}"/>
              </a:ext>
            </a:extLst>
          </p:cNvPr>
          <p:cNvSpPr/>
          <p:nvPr/>
        </p:nvSpPr>
        <p:spPr>
          <a:xfrm>
            <a:off x="6070882" y="4958799"/>
            <a:ext cx="2324100" cy="752475"/>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8" name="Group 297">
            <a:extLst>
              <a:ext uri="{FF2B5EF4-FFF2-40B4-BE49-F238E27FC236}">
                <a16:creationId xmlns:a16="http://schemas.microsoft.com/office/drawing/2014/main" id="{E8224570-2FF0-C380-FA8C-6A19EB005A2A}"/>
              </a:ext>
            </a:extLst>
          </p:cNvPr>
          <p:cNvGrpSpPr/>
          <p:nvPr/>
        </p:nvGrpSpPr>
        <p:grpSpPr>
          <a:xfrm>
            <a:off x="3622957" y="4958798"/>
            <a:ext cx="2324100" cy="752475"/>
            <a:chOff x="3467100" y="4850727"/>
            <a:chExt cx="2324100" cy="752475"/>
          </a:xfrm>
        </p:grpSpPr>
        <p:sp>
          <p:nvSpPr>
            <p:cNvPr id="247" name="Arrow: Pentagon 246">
              <a:extLst>
                <a:ext uri="{FF2B5EF4-FFF2-40B4-BE49-F238E27FC236}">
                  <a16:creationId xmlns:a16="http://schemas.microsoft.com/office/drawing/2014/main" id="{9B569AC5-1885-5EB7-CD29-A9977A915F56}"/>
                </a:ext>
              </a:extLst>
            </p:cNvPr>
            <p:cNvSpPr/>
            <p:nvPr/>
          </p:nvSpPr>
          <p:spPr>
            <a:xfrm rot="10800000">
              <a:off x="3467100" y="4850727"/>
              <a:ext cx="2324100" cy="752475"/>
            </a:xfrm>
            <a:prstGeom prst="homePlate">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9" name="Text Placeholder 3">
              <a:extLst>
                <a:ext uri="{FF2B5EF4-FFF2-40B4-BE49-F238E27FC236}">
                  <a16:creationId xmlns:a16="http://schemas.microsoft.com/office/drawing/2014/main" id="{D8B93868-19D2-606A-8837-C285FECE6CE9}"/>
                </a:ext>
              </a:extLst>
            </p:cNvPr>
            <p:cNvSpPr txBox="1">
              <a:spLocks/>
            </p:cNvSpPr>
            <p:nvPr/>
          </p:nvSpPr>
          <p:spPr>
            <a:xfrm>
              <a:off x="3943351" y="4976913"/>
              <a:ext cx="1592579" cy="5001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Degrees of Freedom</a:t>
              </a:r>
              <a:endParaRPr kumimoji="0" lang="en-DE"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sp>
        <p:nvSpPr>
          <p:cNvPr id="250" name="Text Placeholder 3">
            <a:extLst>
              <a:ext uri="{FF2B5EF4-FFF2-40B4-BE49-F238E27FC236}">
                <a16:creationId xmlns:a16="http://schemas.microsoft.com/office/drawing/2014/main" id="{3FAB71D0-D8CE-DCB4-338D-262A7BC0F239}"/>
              </a:ext>
            </a:extLst>
          </p:cNvPr>
          <p:cNvSpPr txBox="1">
            <a:spLocks/>
          </p:cNvSpPr>
          <p:nvPr/>
        </p:nvSpPr>
        <p:spPr>
          <a:xfrm>
            <a:off x="6336031" y="5081355"/>
            <a:ext cx="1592579" cy="50010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Dimension of the elements</a:t>
            </a:r>
            <a:endParaRPr kumimoji="0" lang="en-DE"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252" name="Connector: Elbow 251">
            <a:extLst>
              <a:ext uri="{FF2B5EF4-FFF2-40B4-BE49-F238E27FC236}">
                <a16:creationId xmlns:a16="http://schemas.microsoft.com/office/drawing/2014/main" id="{3CEAFFFC-59C2-2E19-52C9-51138C6E01FE}"/>
              </a:ext>
            </a:extLst>
          </p:cNvPr>
          <p:cNvCxnSpPr>
            <a:cxnSpLocks/>
            <a:stCxn id="247" idx="3"/>
          </p:cNvCxnSpPr>
          <p:nvPr/>
        </p:nvCxnSpPr>
        <p:spPr>
          <a:xfrm rot="10800000">
            <a:off x="2098767" y="4528457"/>
            <a:ext cx="1524191" cy="806578"/>
          </a:xfrm>
          <a:prstGeom prst="bentConnector3">
            <a:avLst>
              <a:gd name="adj1" fmla="val 100279"/>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266" name="Group 265">
            <a:extLst>
              <a:ext uri="{FF2B5EF4-FFF2-40B4-BE49-F238E27FC236}">
                <a16:creationId xmlns:a16="http://schemas.microsoft.com/office/drawing/2014/main" id="{220CCAF1-EE10-C065-E248-A64FDF1F9083}"/>
              </a:ext>
            </a:extLst>
          </p:cNvPr>
          <p:cNvGrpSpPr/>
          <p:nvPr/>
        </p:nvGrpSpPr>
        <p:grpSpPr>
          <a:xfrm>
            <a:off x="8573637" y="4644973"/>
            <a:ext cx="1592579" cy="315274"/>
            <a:chOff x="8420099" y="4688179"/>
            <a:chExt cx="1592579" cy="315274"/>
          </a:xfrm>
        </p:grpSpPr>
        <p:sp>
          <p:nvSpPr>
            <p:cNvPr id="261" name="Text Placeholder 3">
              <a:extLst>
                <a:ext uri="{FF2B5EF4-FFF2-40B4-BE49-F238E27FC236}">
                  <a16:creationId xmlns:a16="http://schemas.microsoft.com/office/drawing/2014/main" id="{E6A72903-5A84-080D-5221-4BEBF74FC629}"/>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b="1" noProof="0" dirty="0">
                  <a:solidFill>
                    <a:srgbClr val="000000"/>
                  </a:solidFill>
                </a:rPr>
                <a:t>2</a:t>
              </a:r>
              <a:r>
                <a:rPr kumimoji="0" lang="en-US" sz="1600" b="1" i="0" u="none" strike="noStrike" kern="1200" cap="none" spc="0" normalizeH="0" baseline="0" noProof="0" dirty="0">
                  <a:ln>
                    <a:noFill/>
                  </a:ln>
                  <a:solidFill>
                    <a:srgbClr val="000000"/>
                  </a:solidFill>
                  <a:effectLst/>
                  <a:uLnTx/>
                  <a:uFillTx/>
                </a:rPr>
                <a:t>D Elements</a:t>
              </a:r>
              <a:endParaRPr kumimoji="0" lang="en-DE" sz="1600" b="1" i="0" u="none" strike="noStrike" kern="1200" cap="none" spc="0" normalizeH="0" baseline="0" noProof="0" dirty="0">
                <a:ln>
                  <a:noFill/>
                </a:ln>
                <a:solidFill>
                  <a:srgbClr val="000000"/>
                </a:solidFill>
                <a:effectLst/>
                <a:uLnTx/>
                <a:uFillTx/>
              </a:endParaRPr>
            </a:p>
          </p:txBody>
        </p:sp>
        <p:sp>
          <p:nvSpPr>
            <p:cNvPr id="263" name="Rectangle: Rounded Corners 262">
              <a:extLst>
                <a:ext uri="{FF2B5EF4-FFF2-40B4-BE49-F238E27FC236}">
                  <a16:creationId xmlns:a16="http://schemas.microsoft.com/office/drawing/2014/main" id="{999C0224-6CB2-0C23-D0ED-F9A84463BD97}"/>
                </a:ext>
              </a:extLst>
            </p:cNvPr>
            <p:cNvSpPr/>
            <p:nvPr/>
          </p:nvSpPr>
          <p:spPr>
            <a:xfrm>
              <a:off x="8631701" y="4688179"/>
              <a:ext cx="1169375"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5" name="Group 264">
            <a:extLst>
              <a:ext uri="{FF2B5EF4-FFF2-40B4-BE49-F238E27FC236}">
                <a16:creationId xmlns:a16="http://schemas.microsoft.com/office/drawing/2014/main" id="{DA599CB1-5CA9-6F1D-049B-04C784B78F1E}"/>
              </a:ext>
            </a:extLst>
          </p:cNvPr>
          <p:cNvGrpSpPr/>
          <p:nvPr/>
        </p:nvGrpSpPr>
        <p:grpSpPr>
          <a:xfrm>
            <a:off x="8573637" y="5711274"/>
            <a:ext cx="1592579" cy="320183"/>
            <a:chOff x="8418225" y="5265097"/>
            <a:chExt cx="1592579" cy="320183"/>
          </a:xfrm>
        </p:grpSpPr>
        <p:sp>
          <p:nvSpPr>
            <p:cNvPr id="262" name="Text Placeholder 3">
              <a:extLst>
                <a:ext uri="{FF2B5EF4-FFF2-40B4-BE49-F238E27FC236}">
                  <a16:creationId xmlns:a16="http://schemas.microsoft.com/office/drawing/2014/main" id="{655DAE06-76E3-B2FE-52DC-CBD6D3002125}"/>
                </a:ext>
              </a:extLst>
            </p:cNvPr>
            <p:cNvSpPr txBox="1">
              <a:spLocks/>
            </p:cNvSpPr>
            <p:nvPr/>
          </p:nvSpPr>
          <p:spPr>
            <a:xfrm>
              <a:off x="8418225" y="5265097"/>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b="1" dirty="0">
                  <a:solidFill>
                    <a:srgbClr val="000000"/>
                  </a:solidFill>
                </a:rPr>
                <a:t>3</a:t>
              </a:r>
              <a:r>
                <a:rPr kumimoji="0" lang="en-US" sz="1600" b="1" i="0" u="none" strike="noStrike" kern="1200" cap="none" spc="0" normalizeH="0" baseline="0" noProof="0" dirty="0">
                  <a:ln>
                    <a:noFill/>
                  </a:ln>
                  <a:solidFill>
                    <a:srgbClr val="000000"/>
                  </a:solidFill>
                  <a:effectLst/>
                  <a:uLnTx/>
                  <a:uFillTx/>
                </a:rPr>
                <a:t>D Elements</a:t>
              </a:r>
              <a:endParaRPr kumimoji="0" lang="en-DE" sz="1600" b="1" i="0" u="none" strike="noStrike" kern="1200" cap="none" spc="0" normalizeH="0" baseline="0" noProof="0" dirty="0">
                <a:ln>
                  <a:noFill/>
                </a:ln>
                <a:solidFill>
                  <a:srgbClr val="000000"/>
                </a:solidFill>
                <a:effectLst/>
                <a:uLnTx/>
                <a:uFillTx/>
              </a:endParaRPr>
            </a:p>
          </p:txBody>
        </p:sp>
        <p:sp>
          <p:nvSpPr>
            <p:cNvPr id="264" name="Rectangle: Rounded Corners 263">
              <a:extLst>
                <a:ext uri="{FF2B5EF4-FFF2-40B4-BE49-F238E27FC236}">
                  <a16:creationId xmlns:a16="http://schemas.microsoft.com/office/drawing/2014/main" id="{6A046EDF-00DC-70B7-2406-D21683916243}"/>
                </a:ext>
              </a:extLst>
            </p:cNvPr>
            <p:cNvSpPr/>
            <p:nvPr/>
          </p:nvSpPr>
          <p:spPr>
            <a:xfrm>
              <a:off x="8629827" y="5270008"/>
              <a:ext cx="1169375"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68" name="Connector: Elbow 267">
            <a:extLst>
              <a:ext uri="{FF2B5EF4-FFF2-40B4-BE49-F238E27FC236}">
                <a16:creationId xmlns:a16="http://schemas.microsoft.com/office/drawing/2014/main" id="{2D402A9B-03C6-355B-4CF8-D805C0FF2513}"/>
              </a:ext>
            </a:extLst>
          </p:cNvPr>
          <p:cNvCxnSpPr>
            <a:stCxn id="248" idx="3"/>
            <a:endCxn id="263" idx="1"/>
          </p:cNvCxnSpPr>
          <p:nvPr/>
        </p:nvCxnSpPr>
        <p:spPr>
          <a:xfrm flipV="1">
            <a:off x="8394982" y="4802609"/>
            <a:ext cx="390257" cy="532428"/>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70" name="Connector: Elbow 269">
            <a:extLst>
              <a:ext uri="{FF2B5EF4-FFF2-40B4-BE49-F238E27FC236}">
                <a16:creationId xmlns:a16="http://schemas.microsoft.com/office/drawing/2014/main" id="{6E6CF461-8E42-49C0-38B9-AE1FA8D707CC}"/>
              </a:ext>
            </a:extLst>
          </p:cNvPr>
          <p:cNvCxnSpPr>
            <a:stCxn id="248" idx="3"/>
            <a:endCxn id="264" idx="1"/>
          </p:cNvCxnSpPr>
          <p:nvPr/>
        </p:nvCxnSpPr>
        <p:spPr>
          <a:xfrm>
            <a:off x="8394982" y="5335037"/>
            <a:ext cx="390257" cy="538784"/>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271" name="Straight Connector 270">
            <a:extLst>
              <a:ext uri="{FF2B5EF4-FFF2-40B4-BE49-F238E27FC236}">
                <a16:creationId xmlns:a16="http://schemas.microsoft.com/office/drawing/2014/main" id="{9D754ABA-8B24-FE3F-7F75-3D2C95735AC2}"/>
              </a:ext>
            </a:extLst>
          </p:cNvPr>
          <p:cNvCxnSpPr>
            <a:cxnSpLocks/>
          </p:cNvCxnSpPr>
          <p:nvPr/>
        </p:nvCxnSpPr>
        <p:spPr>
          <a:xfrm flipV="1">
            <a:off x="5502371" y="2379166"/>
            <a:ext cx="1483066" cy="591103"/>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05" name="Rectangle: Rounded Corners 304">
            <a:extLst>
              <a:ext uri="{FF2B5EF4-FFF2-40B4-BE49-F238E27FC236}">
                <a16:creationId xmlns:a16="http://schemas.microsoft.com/office/drawing/2014/main" id="{255DE6E9-EECD-0759-D543-392F1610E415}"/>
              </a:ext>
            </a:extLst>
          </p:cNvPr>
          <p:cNvSpPr/>
          <p:nvPr/>
        </p:nvSpPr>
        <p:spPr>
          <a:xfrm>
            <a:off x="691544" y="1529976"/>
            <a:ext cx="2957628" cy="2736557"/>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6" name="Rectangle: Rounded Corners 305">
            <a:extLst>
              <a:ext uri="{FF2B5EF4-FFF2-40B4-BE49-F238E27FC236}">
                <a16:creationId xmlns:a16="http://schemas.microsoft.com/office/drawing/2014/main" id="{20F03267-0F10-3ECE-B932-4CFB75C30D41}"/>
              </a:ext>
            </a:extLst>
          </p:cNvPr>
          <p:cNvSpPr/>
          <p:nvPr/>
        </p:nvSpPr>
        <p:spPr>
          <a:xfrm>
            <a:off x="4468243" y="1553849"/>
            <a:ext cx="2957628" cy="2736557"/>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7" name="Rectangle: Rounded Corners 306">
            <a:extLst>
              <a:ext uri="{FF2B5EF4-FFF2-40B4-BE49-F238E27FC236}">
                <a16:creationId xmlns:a16="http://schemas.microsoft.com/office/drawing/2014/main" id="{EAE87630-3C42-B217-F32F-106BD1C98460}"/>
              </a:ext>
            </a:extLst>
          </p:cNvPr>
          <p:cNvSpPr/>
          <p:nvPr/>
        </p:nvSpPr>
        <p:spPr>
          <a:xfrm>
            <a:off x="8409090" y="1529309"/>
            <a:ext cx="2957628" cy="2736557"/>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a:extLst>
              <a:ext uri="{FF2B5EF4-FFF2-40B4-BE49-F238E27FC236}">
                <a16:creationId xmlns:a16="http://schemas.microsoft.com/office/drawing/2014/main" id="{B683D837-8C3B-955A-798D-F3AE6DDB0255}"/>
              </a:ext>
            </a:extLst>
          </p:cNvPr>
          <p:cNvSpPr/>
          <p:nvPr/>
        </p:nvSpPr>
        <p:spPr>
          <a:xfrm>
            <a:off x="6025339" y="2689748"/>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 Placeholder 3">
            <a:extLst>
              <a:ext uri="{FF2B5EF4-FFF2-40B4-BE49-F238E27FC236}">
                <a16:creationId xmlns:a16="http://schemas.microsoft.com/office/drawing/2014/main" id="{12991E7E-A1C7-9006-838E-9B4ECA1D5B3A}"/>
              </a:ext>
            </a:extLst>
          </p:cNvPr>
          <p:cNvSpPr txBox="1">
            <a:spLocks/>
          </p:cNvSpPr>
          <p:nvPr/>
        </p:nvSpPr>
        <p:spPr>
          <a:xfrm>
            <a:off x="5756123" y="2441824"/>
            <a:ext cx="462280"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solidFill>
                  <a:srgbClr val="000000"/>
                </a:solidFill>
              </a:rPr>
              <a:t>A* </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4" name="Oval 13">
            <a:extLst>
              <a:ext uri="{FF2B5EF4-FFF2-40B4-BE49-F238E27FC236}">
                <a16:creationId xmlns:a16="http://schemas.microsoft.com/office/drawing/2014/main" id="{B0194B7E-7ED3-097B-FD1A-865287696C3B}"/>
              </a:ext>
            </a:extLst>
          </p:cNvPr>
          <p:cNvSpPr/>
          <p:nvPr/>
        </p:nvSpPr>
        <p:spPr>
          <a:xfrm>
            <a:off x="6709516" y="2417286"/>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 Placeholder 3">
            <a:extLst>
              <a:ext uri="{FF2B5EF4-FFF2-40B4-BE49-F238E27FC236}">
                <a16:creationId xmlns:a16="http://schemas.microsoft.com/office/drawing/2014/main" id="{DABCE4B0-7EC1-850A-6A96-BCB248B8BC03}"/>
              </a:ext>
            </a:extLst>
          </p:cNvPr>
          <p:cNvSpPr txBox="1">
            <a:spLocks/>
          </p:cNvSpPr>
          <p:nvPr/>
        </p:nvSpPr>
        <p:spPr>
          <a:xfrm>
            <a:off x="6435890" y="2206843"/>
            <a:ext cx="497646"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a:t>
            </a:r>
            <a:r>
              <a:rPr lang="en-US" sz="1400" b="1" dirty="0">
                <a:solidFill>
                  <a:srgbClr val="000000"/>
                </a:solidFill>
              </a:rPr>
              <a:t>*</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9" name="Text Placeholder 3">
            <a:extLst>
              <a:ext uri="{FF2B5EF4-FFF2-40B4-BE49-F238E27FC236}">
                <a16:creationId xmlns:a16="http://schemas.microsoft.com/office/drawing/2014/main" id="{DBCE6EEE-F433-AA85-93A0-CFE357F1F217}"/>
              </a:ext>
            </a:extLst>
          </p:cNvPr>
          <p:cNvSpPr txBox="1">
            <a:spLocks/>
          </p:cNvSpPr>
          <p:nvPr/>
        </p:nvSpPr>
        <p:spPr>
          <a:xfrm>
            <a:off x="716446" y="2003683"/>
            <a:ext cx="2388372"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a:pPr>
            <a:r>
              <a:rPr lang="en-US" sz="1200" b="1" dirty="0">
                <a:solidFill>
                  <a:srgbClr val="000000"/>
                </a:solidFill>
              </a:rPr>
              <a:t>1 Translation</a:t>
            </a:r>
          </a:p>
          <a:p>
            <a:pPr>
              <a:spcBef>
                <a:spcPts val="0"/>
              </a:spcBef>
              <a:defRPr/>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0 Rotations</a:t>
            </a:r>
          </a:p>
          <a:p>
            <a:pPr>
              <a:spcBef>
                <a:spcPts val="0"/>
              </a:spcBef>
              <a:defRPr/>
            </a:pPr>
            <a:r>
              <a:rPr lang="en-US" sz="1200" b="1" dirty="0">
                <a:solidFill>
                  <a:srgbClr val="000000"/>
                </a:solidFill>
              </a:rPr>
              <a:t>1 Internal Force</a:t>
            </a:r>
            <a:endParaRPr kumimoji="0" lang="en-DE"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1" name="Text Placeholder 3">
            <a:extLst>
              <a:ext uri="{FF2B5EF4-FFF2-40B4-BE49-F238E27FC236}">
                <a16:creationId xmlns:a16="http://schemas.microsoft.com/office/drawing/2014/main" id="{4FD23A8D-451D-7FAA-6AE5-E07E7A38D7D9}"/>
              </a:ext>
            </a:extLst>
          </p:cNvPr>
          <p:cNvSpPr txBox="1">
            <a:spLocks/>
          </p:cNvSpPr>
          <p:nvPr/>
        </p:nvSpPr>
        <p:spPr>
          <a:xfrm>
            <a:off x="4472017" y="1966651"/>
            <a:ext cx="2388372"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a:pPr>
            <a:r>
              <a:rPr lang="en-US" sz="1200" b="1" dirty="0">
                <a:solidFill>
                  <a:srgbClr val="000000"/>
                </a:solidFill>
              </a:rPr>
              <a:t>2 Translation</a:t>
            </a:r>
          </a:p>
          <a:p>
            <a:pPr>
              <a:spcBef>
                <a:spcPts val="0"/>
              </a:spcBef>
              <a:defRPr/>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1 Rotation</a:t>
            </a:r>
          </a:p>
          <a:p>
            <a:pPr>
              <a:spcBef>
                <a:spcPts val="0"/>
              </a:spcBef>
              <a:defRPr/>
            </a:pPr>
            <a:r>
              <a:rPr lang="en-US" sz="1200" b="1" dirty="0">
                <a:solidFill>
                  <a:srgbClr val="000000"/>
                </a:solidFill>
              </a:rPr>
              <a:t>3 Internal Forces</a:t>
            </a:r>
            <a:endParaRPr kumimoji="0" lang="en-DE"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2" name="Text Placeholder 3">
            <a:extLst>
              <a:ext uri="{FF2B5EF4-FFF2-40B4-BE49-F238E27FC236}">
                <a16:creationId xmlns:a16="http://schemas.microsoft.com/office/drawing/2014/main" id="{19AE75D3-6924-E6E5-6F4F-9ABD9361AD3D}"/>
              </a:ext>
            </a:extLst>
          </p:cNvPr>
          <p:cNvSpPr txBox="1">
            <a:spLocks/>
          </p:cNvSpPr>
          <p:nvPr/>
        </p:nvSpPr>
        <p:spPr>
          <a:xfrm>
            <a:off x="8423718" y="2018162"/>
            <a:ext cx="2388372"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defRPr/>
            </a:pPr>
            <a:r>
              <a:rPr lang="en-US" sz="1200" b="1" dirty="0">
                <a:solidFill>
                  <a:srgbClr val="000000"/>
                </a:solidFill>
              </a:rPr>
              <a:t>3 Translation</a:t>
            </a:r>
          </a:p>
          <a:p>
            <a:pPr>
              <a:spcBef>
                <a:spcPts val="0"/>
              </a:spcBef>
              <a:defRPr/>
            </a:pPr>
            <a:r>
              <a:rPr kumimoji="0" lang="en-US"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3 Rotations</a:t>
            </a:r>
          </a:p>
          <a:p>
            <a:pPr>
              <a:spcBef>
                <a:spcPts val="0"/>
              </a:spcBef>
              <a:defRPr/>
            </a:pPr>
            <a:r>
              <a:rPr lang="en-US" sz="1200" b="1" dirty="0">
                <a:solidFill>
                  <a:srgbClr val="000000"/>
                </a:solidFill>
              </a:rPr>
              <a:t>6 Internal Forces</a:t>
            </a:r>
            <a:endParaRPr kumimoji="0" lang="en-DE"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41" name="Straight Connector 40">
            <a:extLst>
              <a:ext uri="{FF2B5EF4-FFF2-40B4-BE49-F238E27FC236}">
                <a16:creationId xmlns:a16="http://schemas.microsoft.com/office/drawing/2014/main" id="{9856B0DB-053F-9FFE-7321-9B2E0A8B597C}"/>
              </a:ext>
            </a:extLst>
          </p:cNvPr>
          <p:cNvCxnSpPr>
            <a:cxnSpLocks/>
          </p:cNvCxnSpPr>
          <p:nvPr/>
        </p:nvCxnSpPr>
        <p:spPr>
          <a:xfrm>
            <a:off x="9390997" y="3178571"/>
            <a:ext cx="1539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Oval 41">
            <a:extLst>
              <a:ext uri="{FF2B5EF4-FFF2-40B4-BE49-F238E27FC236}">
                <a16:creationId xmlns:a16="http://schemas.microsoft.com/office/drawing/2014/main" id="{229D73EA-5658-C6E7-35B7-FF46FD3A65F7}"/>
              </a:ext>
            </a:extLst>
          </p:cNvPr>
          <p:cNvSpPr/>
          <p:nvPr/>
        </p:nvSpPr>
        <p:spPr>
          <a:xfrm>
            <a:off x="9731450" y="3132851"/>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4DF31CE6-DF09-FAE8-78B2-873D0028F09E}"/>
              </a:ext>
            </a:extLst>
          </p:cNvPr>
          <p:cNvSpPr/>
          <p:nvPr/>
        </p:nvSpPr>
        <p:spPr>
          <a:xfrm>
            <a:off x="10506702" y="3132851"/>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 Placeholder 3">
            <a:extLst>
              <a:ext uri="{FF2B5EF4-FFF2-40B4-BE49-F238E27FC236}">
                <a16:creationId xmlns:a16="http://schemas.microsoft.com/office/drawing/2014/main" id="{1D9653AA-88E9-8F34-A39D-3B4B6E2EEEE7}"/>
              </a:ext>
            </a:extLst>
          </p:cNvPr>
          <p:cNvSpPr txBox="1">
            <a:spLocks/>
          </p:cNvSpPr>
          <p:nvPr/>
        </p:nvSpPr>
        <p:spPr>
          <a:xfrm>
            <a:off x="9591716" y="3265313"/>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solidFill>
                  <a:srgbClr val="000000"/>
                </a:solidFill>
              </a:rPr>
              <a:t>A</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45" name="Text Placeholder 3">
            <a:extLst>
              <a:ext uri="{FF2B5EF4-FFF2-40B4-BE49-F238E27FC236}">
                <a16:creationId xmlns:a16="http://schemas.microsoft.com/office/drawing/2014/main" id="{CC0C0BDF-2868-24D8-2E85-710879670E67}"/>
              </a:ext>
            </a:extLst>
          </p:cNvPr>
          <p:cNvSpPr txBox="1">
            <a:spLocks/>
          </p:cNvSpPr>
          <p:nvPr/>
        </p:nvSpPr>
        <p:spPr>
          <a:xfrm>
            <a:off x="10381071" y="3275931"/>
            <a:ext cx="342973"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46" name="Arrow: Right 45">
            <a:extLst>
              <a:ext uri="{FF2B5EF4-FFF2-40B4-BE49-F238E27FC236}">
                <a16:creationId xmlns:a16="http://schemas.microsoft.com/office/drawing/2014/main" id="{E4146A54-960C-192D-D57D-28E13841D0BF}"/>
              </a:ext>
            </a:extLst>
          </p:cNvPr>
          <p:cNvSpPr/>
          <p:nvPr/>
        </p:nvSpPr>
        <p:spPr>
          <a:xfrm rot="13419779">
            <a:off x="10838076" y="3170471"/>
            <a:ext cx="260920" cy="137150"/>
          </a:xfrm>
          <a:prstGeom prst="rightArrow">
            <a:avLst/>
          </a:prstGeom>
          <a:ln>
            <a:solidFill>
              <a:schemeClr val="tx1"/>
            </a:solidFill>
          </a:ln>
          <a:scene3d>
            <a:camera prst="isometricOffAxis1Left">
              <a:rot lat="504287" lon="3537892" rev="256871"/>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7" name="Straight Connector 46">
            <a:extLst>
              <a:ext uri="{FF2B5EF4-FFF2-40B4-BE49-F238E27FC236}">
                <a16:creationId xmlns:a16="http://schemas.microsoft.com/office/drawing/2014/main" id="{484683D0-A767-ADF5-9655-D67936777B70}"/>
              </a:ext>
            </a:extLst>
          </p:cNvPr>
          <p:cNvCxnSpPr>
            <a:cxnSpLocks/>
          </p:cNvCxnSpPr>
          <p:nvPr/>
        </p:nvCxnSpPr>
        <p:spPr>
          <a:xfrm flipV="1">
            <a:off x="9907295" y="2348890"/>
            <a:ext cx="710070" cy="651411"/>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D004F6EC-2489-3FC0-9998-7990F5FC177E}"/>
              </a:ext>
            </a:extLst>
          </p:cNvPr>
          <p:cNvSpPr/>
          <p:nvPr/>
        </p:nvSpPr>
        <p:spPr>
          <a:xfrm>
            <a:off x="10009401" y="2804844"/>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 Placeholder 3">
            <a:extLst>
              <a:ext uri="{FF2B5EF4-FFF2-40B4-BE49-F238E27FC236}">
                <a16:creationId xmlns:a16="http://schemas.microsoft.com/office/drawing/2014/main" id="{8FF3F95B-0C18-A867-9CB4-DC99BFBF24A6}"/>
              </a:ext>
            </a:extLst>
          </p:cNvPr>
          <p:cNvSpPr txBox="1">
            <a:spLocks/>
          </p:cNvSpPr>
          <p:nvPr/>
        </p:nvSpPr>
        <p:spPr>
          <a:xfrm>
            <a:off x="9740185" y="2556920"/>
            <a:ext cx="462280"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b="1" dirty="0">
                <a:solidFill>
                  <a:srgbClr val="000000"/>
                </a:solidFill>
              </a:rPr>
              <a:t>A* </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50" name="Oval 49">
            <a:extLst>
              <a:ext uri="{FF2B5EF4-FFF2-40B4-BE49-F238E27FC236}">
                <a16:creationId xmlns:a16="http://schemas.microsoft.com/office/drawing/2014/main" id="{832E3153-8621-2A4A-39A4-2D985E378F8D}"/>
              </a:ext>
            </a:extLst>
          </p:cNvPr>
          <p:cNvSpPr/>
          <p:nvPr/>
        </p:nvSpPr>
        <p:spPr>
          <a:xfrm>
            <a:off x="10359848" y="2500545"/>
            <a:ext cx="91440" cy="91440"/>
          </a:xfrm>
          <a:prstGeom prst="ellipse">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 Placeholder 3">
            <a:extLst>
              <a:ext uri="{FF2B5EF4-FFF2-40B4-BE49-F238E27FC236}">
                <a16:creationId xmlns:a16="http://schemas.microsoft.com/office/drawing/2014/main" id="{E4D3AE6B-2B68-E48F-DA0D-31DA3063AF39}"/>
              </a:ext>
            </a:extLst>
          </p:cNvPr>
          <p:cNvSpPr txBox="1">
            <a:spLocks/>
          </p:cNvSpPr>
          <p:nvPr/>
        </p:nvSpPr>
        <p:spPr>
          <a:xfrm>
            <a:off x="10368542" y="2535271"/>
            <a:ext cx="497646" cy="31527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a:t>
            </a:r>
            <a:r>
              <a:rPr lang="en-US" sz="1400" b="1" dirty="0">
                <a:solidFill>
                  <a:srgbClr val="000000"/>
                </a:solidFill>
              </a:rPr>
              <a:t>*</a:t>
            </a:r>
            <a:endParaRPr kumimoji="0" lang="en-DE"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63" name="Graphic 62" descr="Refresh outline">
            <a:extLst>
              <a:ext uri="{FF2B5EF4-FFF2-40B4-BE49-F238E27FC236}">
                <a16:creationId xmlns:a16="http://schemas.microsoft.com/office/drawing/2014/main" id="{03C69EA2-D2FE-EB59-AD6B-552D5983475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32649" y="3368823"/>
            <a:ext cx="316379" cy="316379"/>
          </a:xfrm>
          <a:prstGeom prst="rect">
            <a:avLst/>
          </a:prstGeom>
        </p:spPr>
      </p:pic>
      <p:pic>
        <p:nvPicPr>
          <p:cNvPr id="64" name="Graphic 63" descr="Refresh outline">
            <a:extLst>
              <a:ext uri="{FF2B5EF4-FFF2-40B4-BE49-F238E27FC236}">
                <a16:creationId xmlns:a16="http://schemas.microsoft.com/office/drawing/2014/main" id="{66E2A230-A441-2FFF-2C93-4D646E059C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04020" y="3261010"/>
            <a:ext cx="316379" cy="316379"/>
          </a:xfrm>
          <a:prstGeom prst="rect">
            <a:avLst/>
          </a:prstGeom>
          <a:scene3d>
            <a:camera prst="isometricOffAxis2Top">
              <a:rot lat="19002579" lon="3526063" rev="17930814"/>
            </a:camera>
            <a:lightRig rig="threePt" dir="t"/>
          </a:scene3d>
        </p:spPr>
      </p:pic>
      <p:pic>
        <p:nvPicPr>
          <p:cNvPr id="65" name="Graphic 64" descr="Refresh outline">
            <a:extLst>
              <a:ext uri="{FF2B5EF4-FFF2-40B4-BE49-F238E27FC236}">
                <a16:creationId xmlns:a16="http://schemas.microsoft.com/office/drawing/2014/main" id="{4F7F5D85-1D4D-67E7-099A-2A54A580826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992011" y="3239046"/>
            <a:ext cx="236448" cy="236448"/>
          </a:xfrm>
          <a:prstGeom prst="rect">
            <a:avLst/>
          </a:prstGeom>
          <a:scene3d>
            <a:camera prst="isometricOffAxis2Left">
              <a:rot lat="1042011" lon="2504077" rev="288408"/>
            </a:camera>
            <a:lightRig rig="threePt" dir="t"/>
          </a:scene3d>
        </p:spPr>
      </p:pic>
      <p:pic>
        <p:nvPicPr>
          <p:cNvPr id="68" name="Graphic 67" descr="Refresh outline">
            <a:extLst>
              <a:ext uri="{FF2B5EF4-FFF2-40B4-BE49-F238E27FC236}">
                <a16:creationId xmlns:a16="http://schemas.microsoft.com/office/drawing/2014/main" id="{C512EAD8-EA10-74DE-5BDF-B2A52EB2DE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07251" y="3402351"/>
            <a:ext cx="316379" cy="316379"/>
          </a:xfrm>
          <a:prstGeom prst="rect">
            <a:avLst/>
          </a:prstGeom>
          <a:scene3d>
            <a:camera prst="isometricRightUp">
              <a:rot lat="841701" lon="14754343" rev="19656024"/>
            </a:camera>
            <a:lightRig rig="threePt" dir="t"/>
          </a:scene3d>
        </p:spPr>
      </p:pic>
      <p:sp>
        <p:nvSpPr>
          <p:cNvPr id="69" name="Text Placeholder 3">
            <a:extLst>
              <a:ext uri="{FF2B5EF4-FFF2-40B4-BE49-F238E27FC236}">
                <a16:creationId xmlns:a16="http://schemas.microsoft.com/office/drawing/2014/main" id="{2BDBEF8C-750A-6E50-5BB7-641DC76725A0}"/>
              </a:ext>
            </a:extLst>
          </p:cNvPr>
          <p:cNvSpPr txBox="1">
            <a:spLocks/>
          </p:cNvSpPr>
          <p:nvPr/>
        </p:nvSpPr>
        <p:spPr>
          <a:xfrm>
            <a:off x="8492801" y="3739068"/>
            <a:ext cx="2790205" cy="492720"/>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400" dirty="0">
                <a:solidFill>
                  <a:srgbClr val="000000"/>
                </a:solidFill>
              </a:rPr>
              <a:t>The nodes can </a:t>
            </a:r>
            <a:r>
              <a:rPr lang="en-US" sz="1400" i="1" dirty="0">
                <a:solidFill>
                  <a:srgbClr val="000000"/>
                </a:solidFill>
              </a:rPr>
              <a:t>move along</a:t>
            </a:r>
            <a:r>
              <a:rPr lang="en-US" sz="1400" dirty="0">
                <a:solidFill>
                  <a:srgbClr val="000000"/>
                </a:solidFill>
              </a:rPr>
              <a:t> and </a:t>
            </a:r>
            <a:r>
              <a:rPr lang="en-US" sz="1400" i="1" dirty="0">
                <a:solidFill>
                  <a:srgbClr val="000000"/>
                </a:solidFill>
              </a:rPr>
              <a:t>rotate around </a:t>
            </a:r>
            <a:r>
              <a:rPr lang="en-US" sz="1400" dirty="0">
                <a:solidFill>
                  <a:srgbClr val="000000"/>
                </a:solidFill>
              </a:rPr>
              <a:t>the X, Y and Z axes.</a:t>
            </a:r>
            <a:endParaRPr kumimoji="0" lang="en-DE" sz="1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409139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3EA3-7325-43F8-B262-55D54009C44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6DC087D-8667-4462-B55C-31A3EB73B77C}"/>
              </a:ext>
            </a:extLst>
          </p:cNvPr>
          <p:cNvSpPr>
            <a:spLocks noGrp="1"/>
          </p:cNvSpPr>
          <p:nvPr>
            <p:ph type="title"/>
          </p:nvPr>
        </p:nvSpPr>
        <p:spPr/>
        <p:txBody>
          <a:bodyPr/>
          <a:lstStyle/>
          <a:p>
            <a:r>
              <a:rPr lang="en-US" dirty="0"/>
              <a:t>2D and 3D – Analysis and Elements</a:t>
            </a:r>
          </a:p>
        </p:txBody>
      </p:sp>
      <p:sp>
        <p:nvSpPr>
          <p:cNvPr id="175" name="Text Placeholder 7">
            <a:extLst>
              <a:ext uri="{FF2B5EF4-FFF2-40B4-BE49-F238E27FC236}">
                <a16:creationId xmlns:a16="http://schemas.microsoft.com/office/drawing/2014/main" id="{596AF99F-72C2-DD13-DCEC-58AA2D87208A}"/>
              </a:ext>
            </a:extLst>
          </p:cNvPr>
          <p:cNvSpPr>
            <a:spLocks noGrp="1"/>
          </p:cNvSpPr>
          <p:nvPr>
            <p:ph type="body" sz="quarter" idx="13"/>
          </p:nvPr>
        </p:nvSpPr>
        <p:spPr>
          <a:xfrm>
            <a:off x="4847958" y="4383994"/>
            <a:ext cx="3095189" cy="1651236"/>
          </a:xfrm>
        </p:spPr>
        <p:txBody>
          <a:bodyPr>
            <a:normAutofit lnSpcReduction="10000"/>
          </a:bodyPr>
          <a:lstStyle/>
          <a:p>
            <a:pPr algn="just">
              <a:lnSpc>
                <a:spcPct val="110000"/>
              </a:lnSpc>
              <a:spcBef>
                <a:spcPts val="0"/>
              </a:spcBef>
              <a:buClr>
                <a:schemeClr val="accent1"/>
              </a:buClr>
              <a:buFont typeface="Wingdings" panose="05000000000000000000" pitchFamily="2" charset="2"/>
              <a:buChar char="§"/>
            </a:pPr>
            <a:r>
              <a:rPr lang="en-US" sz="1200" dirty="0"/>
              <a:t>Model both </a:t>
            </a:r>
            <a:r>
              <a:rPr lang="en-US" sz="1200" b="1" dirty="0"/>
              <a:t>in-plane and out-of-plane </a:t>
            </a:r>
            <a:r>
              <a:rPr lang="en-US" sz="1200" dirty="0"/>
              <a:t>behavior.</a:t>
            </a:r>
          </a:p>
          <a:p>
            <a:pPr algn="just">
              <a:lnSpc>
                <a:spcPct val="110000"/>
              </a:lnSpc>
              <a:spcBef>
                <a:spcPts val="0"/>
              </a:spcBef>
              <a:buClr>
                <a:schemeClr val="accent1"/>
              </a:buClr>
              <a:buFont typeface="Wingdings" panose="05000000000000000000" pitchFamily="2" charset="2"/>
              <a:buChar char="§"/>
            </a:pPr>
            <a:r>
              <a:rPr lang="en-US" sz="1200" dirty="0"/>
              <a:t>They have both </a:t>
            </a:r>
            <a:r>
              <a:rPr lang="en-US" sz="1200" b="1" dirty="0"/>
              <a:t>translational</a:t>
            </a:r>
            <a:r>
              <a:rPr lang="en-US" sz="1200" dirty="0"/>
              <a:t> and </a:t>
            </a:r>
            <a:r>
              <a:rPr lang="en-US" sz="1200" b="1" dirty="0"/>
              <a:t>rotational</a:t>
            </a:r>
            <a:r>
              <a:rPr lang="en-US" sz="1200" dirty="0"/>
              <a:t> DoFs.</a:t>
            </a:r>
          </a:p>
          <a:p>
            <a:pPr algn="just">
              <a:lnSpc>
                <a:spcPct val="110000"/>
              </a:lnSpc>
              <a:spcBef>
                <a:spcPts val="0"/>
              </a:spcBef>
              <a:buClr>
                <a:schemeClr val="accent1"/>
              </a:buClr>
              <a:buFont typeface="Wingdings" panose="05000000000000000000" pitchFamily="2" charset="2"/>
              <a:buChar char="§"/>
            </a:pPr>
            <a:r>
              <a:rPr lang="en-US" sz="1200" dirty="0"/>
              <a:t>Account for </a:t>
            </a:r>
            <a:r>
              <a:rPr lang="en-US" sz="1200" b="1" dirty="0"/>
              <a:t>thickness</a:t>
            </a:r>
            <a:r>
              <a:rPr lang="en-US" sz="1200" dirty="0"/>
              <a:t> and its effects on bending.</a:t>
            </a:r>
          </a:p>
          <a:p>
            <a:pPr algn="just">
              <a:lnSpc>
                <a:spcPct val="110000"/>
              </a:lnSpc>
              <a:spcBef>
                <a:spcPts val="0"/>
              </a:spcBef>
              <a:buClr>
                <a:schemeClr val="accent1"/>
              </a:buClr>
              <a:buFont typeface="Wingdings" panose="05000000000000000000" pitchFamily="2" charset="2"/>
              <a:buChar char="§"/>
            </a:pPr>
            <a:r>
              <a:rPr lang="en-US" sz="1200" dirty="0"/>
              <a:t>More </a:t>
            </a:r>
            <a:r>
              <a:rPr lang="en-US" sz="1200" b="1" dirty="0"/>
              <a:t>complex</a:t>
            </a:r>
            <a:r>
              <a:rPr lang="en-US" sz="1200" dirty="0"/>
              <a:t>, where bending is important.</a:t>
            </a:r>
          </a:p>
        </p:txBody>
      </p:sp>
      <p:grpSp>
        <p:nvGrpSpPr>
          <p:cNvPr id="85" name="Group 84">
            <a:extLst>
              <a:ext uri="{FF2B5EF4-FFF2-40B4-BE49-F238E27FC236}">
                <a16:creationId xmlns:a16="http://schemas.microsoft.com/office/drawing/2014/main" id="{059A4C09-E70E-7F4C-8ADA-F00F9A7D74B1}"/>
              </a:ext>
            </a:extLst>
          </p:cNvPr>
          <p:cNvGrpSpPr/>
          <p:nvPr/>
        </p:nvGrpSpPr>
        <p:grpSpPr>
          <a:xfrm>
            <a:off x="4027179" y="2390154"/>
            <a:ext cx="1592579" cy="315274"/>
            <a:chOff x="8420099" y="4688179"/>
            <a:chExt cx="1592579" cy="315274"/>
          </a:xfrm>
        </p:grpSpPr>
        <p:sp>
          <p:nvSpPr>
            <p:cNvPr id="87" name="Rectangle: Rounded Corners 86">
              <a:extLst>
                <a:ext uri="{FF2B5EF4-FFF2-40B4-BE49-F238E27FC236}">
                  <a16:creationId xmlns:a16="http://schemas.microsoft.com/office/drawing/2014/main" id="{F7B6CDD2-42FA-6C94-B718-DA3AADC9A35B}"/>
                </a:ext>
              </a:extLst>
            </p:cNvPr>
            <p:cNvSpPr/>
            <p:nvPr/>
          </p:nvSpPr>
          <p:spPr>
            <a:xfrm>
              <a:off x="8631701" y="4688179"/>
              <a:ext cx="1169375" cy="315272"/>
            </a:xfrm>
            <a:prstGeom prst="roundRect">
              <a:avLst/>
            </a:prstGeom>
            <a:solidFill>
              <a:schemeClr val="accent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Text Placeholder 3">
              <a:extLst>
                <a:ext uri="{FF2B5EF4-FFF2-40B4-BE49-F238E27FC236}">
                  <a16:creationId xmlns:a16="http://schemas.microsoft.com/office/drawing/2014/main" id="{08211A4C-471D-D5FD-D66C-92ED4D5A3DDF}"/>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b="1" noProof="0" dirty="0">
                  <a:solidFill>
                    <a:srgbClr val="000000"/>
                  </a:solidFill>
                </a:rPr>
                <a:t>2</a:t>
              </a:r>
              <a:r>
                <a:rPr kumimoji="0" lang="en-US" sz="1600" b="1" i="0" u="none" strike="noStrike" kern="1200" cap="none" spc="0" normalizeH="0" baseline="0" noProof="0" dirty="0">
                  <a:ln>
                    <a:noFill/>
                  </a:ln>
                  <a:solidFill>
                    <a:srgbClr val="000000"/>
                  </a:solidFill>
                  <a:effectLst/>
                  <a:uLnTx/>
                  <a:uFillTx/>
                </a:rPr>
                <a:t>D Elements</a:t>
              </a:r>
              <a:endParaRPr kumimoji="0" lang="en-DE" sz="1600" b="1" i="0" u="none" strike="noStrike" kern="1200" cap="none" spc="0" normalizeH="0" baseline="0" noProof="0" dirty="0">
                <a:ln>
                  <a:noFill/>
                </a:ln>
                <a:solidFill>
                  <a:srgbClr val="000000"/>
                </a:solidFill>
                <a:effectLst/>
                <a:uLnTx/>
                <a:uFillTx/>
              </a:endParaRPr>
            </a:p>
          </p:txBody>
        </p:sp>
      </p:grpSp>
      <p:grpSp>
        <p:nvGrpSpPr>
          <p:cNvPr id="88" name="Group 87">
            <a:extLst>
              <a:ext uri="{FF2B5EF4-FFF2-40B4-BE49-F238E27FC236}">
                <a16:creationId xmlns:a16="http://schemas.microsoft.com/office/drawing/2014/main" id="{EC31422A-21F0-6B72-3FF3-362E1A2C8CED}"/>
              </a:ext>
            </a:extLst>
          </p:cNvPr>
          <p:cNvGrpSpPr/>
          <p:nvPr/>
        </p:nvGrpSpPr>
        <p:grpSpPr>
          <a:xfrm>
            <a:off x="8690215" y="2377702"/>
            <a:ext cx="1592579" cy="320183"/>
            <a:chOff x="8418225" y="5265097"/>
            <a:chExt cx="1592579" cy="320183"/>
          </a:xfrm>
        </p:grpSpPr>
        <p:sp>
          <p:nvSpPr>
            <p:cNvPr id="90" name="Rectangle: Rounded Corners 89">
              <a:extLst>
                <a:ext uri="{FF2B5EF4-FFF2-40B4-BE49-F238E27FC236}">
                  <a16:creationId xmlns:a16="http://schemas.microsoft.com/office/drawing/2014/main" id="{A9F3B866-3C84-E9D6-29AD-DF01137F1A43}"/>
                </a:ext>
              </a:extLst>
            </p:cNvPr>
            <p:cNvSpPr/>
            <p:nvPr/>
          </p:nvSpPr>
          <p:spPr>
            <a:xfrm>
              <a:off x="8629827" y="5270008"/>
              <a:ext cx="1169375" cy="315272"/>
            </a:xfrm>
            <a:prstGeom prst="roundRect">
              <a:avLst/>
            </a:prstGeom>
            <a:solidFill>
              <a:schemeClr val="accent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 Placeholder 3">
              <a:extLst>
                <a:ext uri="{FF2B5EF4-FFF2-40B4-BE49-F238E27FC236}">
                  <a16:creationId xmlns:a16="http://schemas.microsoft.com/office/drawing/2014/main" id="{74AAA769-E9FC-B618-B964-7C339E0A58CC}"/>
                </a:ext>
              </a:extLst>
            </p:cNvPr>
            <p:cNvSpPr txBox="1">
              <a:spLocks/>
            </p:cNvSpPr>
            <p:nvPr/>
          </p:nvSpPr>
          <p:spPr>
            <a:xfrm>
              <a:off x="8418225" y="5265097"/>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b="1" dirty="0">
                  <a:solidFill>
                    <a:srgbClr val="000000"/>
                  </a:solidFill>
                </a:rPr>
                <a:t>3</a:t>
              </a:r>
              <a:r>
                <a:rPr kumimoji="0" lang="en-US" sz="1600" b="1" i="0" u="none" strike="noStrike" kern="1200" cap="none" spc="0" normalizeH="0" baseline="0" noProof="0" dirty="0">
                  <a:ln>
                    <a:noFill/>
                  </a:ln>
                  <a:solidFill>
                    <a:srgbClr val="000000"/>
                  </a:solidFill>
                  <a:effectLst/>
                  <a:uLnTx/>
                  <a:uFillTx/>
                </a:rPr>
                <a:t>D Elements</a:t>
              </a:r>
              <a:endParaRPr kumimoji="0" lang="en-DE" sz="1600" b="1" i="0" u="none" strike="noStrike" kern="1200" cap="none" spc="0" normalizeH="0" baseline="0" noProof="0" dirty="0">
                <a:ln>
                  <a:noFill/>
                </a:ln>
                <a:solidFill>
                  <a:srgbClr val="000000"/>
                </a:solidFill>
                <a:effectLst/>
                <a:uLnTx/>
                <a:uFillTx/>
              </a:endParaRPr>
            </a:p>
          </p:txBody>
        </p:sp>
      </p:grpSp>
      <p:grpSp>
        <p:nvGrpSpPr>
          <p:cNvPr id="93" name="Group 92">
            <a:extLst>
              <a:ext uri="{FF2B5EF4-FFF2-40B4-BE49-F238E27FC236}">
                <a16:creationId xmlns:a16="http://schemas.microsoft.com/office/drawing/2014/main" id="{12DD22F1-36C6-0DF6-D7D9-EB795C885B58}"/>
              </a:ext>
            </a:extLst>
          </p:cNvPr>
          <p:cNvGrpSpPr/>
          <p:nvPr/>
        </p:nvGrpSpPr>
        <p:grpSpPr>
          <a:xfrm>
            <a:off x="2154593" y="3156894"/>
            <a:ext cx="1592579" cy="315274"/>
            <a:chOff x="8420099" y="4688179"/>
            <a:chExt cx="1592579" cy="315274"/>
          </a:xfrm>
        </p:grpSpPr>
        <p:sp>
          <p:nvSpPr>
            <p:cNvPr id="95" name="Rectangle: Rounded Corners 94">
              <a:extLst>
                <a:ext uri="{FF2B5EF4-FFF2-40B4-BE49-F238E27FC236}">
                  <a16:creationId xmlns:a16="http://schemas.microsoft.com/office/drawing/2014/main" id="{0CEC4029-AD5E-6C5F-8A16-3E2E998E0C4F}"/>
                </a:ext>
              </a:extLst>
            </p:cNvPr>
            <p:cNvSpPr/>
            <p:nvPr/>
          </p:nvSpPr>
          <p:spPr>
            <a:xfrm>
              <a:off x="8631701" y="4688179"/>
              <a:ext cx="1169375" cy="315272"/>
            </a:xfrm>
            <a:prstGeom prst="roundRect">
              <a:avLst/>
            </a:prstGeom>
            <a:solidFill>
              <a:schemeClr val="accent1">
                <a:lumMod val="20000"/>
                <a:lumOff val="80000"/>
              </a:schemeClr>
            </a:solidFill>
            <a:ln w="190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Text Placeholder 3">
              <a:extLst>
                <a:ext uri="{FF2B5EF4-FFF2-40B4-BE49-F238E27FC236}">
                  <a16:creationId xmlns:a16="http://schemas.microsoft.com/office/drawing/2014/main" id="{3616E859-0FDA-C580-0344-8EC587A61EDC}"/>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Surface</a:t>
              </a:r>
              <a:endParaRPr kumimoji="0" lang="en-DE"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grpSp>
        <p:nvGrpSpPr>
          <p:cNvPr id="96" name="Group 95">
            <a:extLst>
              <a:ext uri="{FF2B5EF4-FFF2-40B4-BE49-F238E27FC236}">
                <a16:creationId xmlns:a16="http://schemas.microsoft.com/office/drawing/2014/main" id="{6224AB61-F317-4BA2-30AE-ABFB93186568}"/>
              </a:ext>
            </a:extLst>
          </p:cNvPr>
          <p:cNvGrpSpPr/>
          <p:nvPr/>
        </p:nvGrpSpPr>
        <p:grpSpPr>
          <a:xfrm>
            <a:off x="5590556" y="3182736"/>
            <a:ext cx="1592579" cy="315274"/>
            <a:chOff x="8420099" y="4688179"/>
            <a:chExt cx="1592579" cy="315274"/>
          </a:xfrm>
        </p:grpSpPr>
        <p:sp>
          <p:nvSpPr>
            <p:cNvPr id="98" name="Rectangle: Rounded Corners 97">
              <a:extLst>
                <a:ext uri="{FF2B5EF4-FFF2-40B4-BE49-F238E27FC236}">
                  <a16:creationId xmlns:a16="http://schemas.microsoft.com/office/drawing/2014/main" id="{C9618383-68D9-7205-EDD1-C4AA087B3197}"/>
                </a:ext>
              </a:extLst>
            </p:cNvPr>
            <p:cNvSpPr/>
            <p:nvPr/>
          </p:nvSpPr>
          <p:spPr>
            <a:xfrm>
              <a:off x="8631701" y="4688179"/>
              <a:ext cx="1169375" cy="315272"/>
            </a:xfrm>
            <a:prstGeom prst="roundRect">
              <a:avLst/>
            </a:prstGeom>
            <a:solidFill>
              <a:schemeClr val="accent1">
                <a:lumMod val="20000"/>
                <a:lumOff val="80000"/>
              </a:schemeClr>
            </a:solidFill>
            <a:ln w="190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ext Placeholder 3">
              <a:extLst>
                <a:ext uri="{FF2B5EF4-FFF2-40B4-BE49-F238E27FC236}">
                  <a16:creationId xmlns:a16="http://schemas.microsoft.com/office/drawing/2014/main" id="{CF005EA9-ED8D-0EFA-B7AC-69EBA41D793B}"/>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Shell</a:t>
              </a:r>
              <a:endParaRPr kumimoji="0" lang="en-DE" sz="160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grpSp>
        <p:nvGrpSpPr>
          <p:cNvPr id="101" name="Group 100">
            <a:extLst>
              <a:ext uri="{FF2B5EF4-FFF2-40B4-BE49-F238E27FC236}">
                <a16:creationId xmlns:a16="http://schemas.microsoft.com/office/drawing/2014/main" id="{2B749C14-FF57-2340-3052-4C5F916A888E}"/>
              </a:ext>
            </a:extLst>
          </p:cNvPr>
          <p:cNvGrpSpPr/>
          <p:nvPr/>
        </p:nvGrpSpPr>
        <p:grpSpPr>
          <a:xfrm>
            <a:off x="8690214" y="3156896"/>
            <a:ext cx="1592579" cy="315274"/>
            <a:chOff x="8420099" y="4688179"/>
            <a:chExt cx="1592579" cy="315274"/>
          </a:xfrm>
        </p:grpSpPr>
        <p:sp>
          <p:nvSpPr>
            <p:cNvPr id="103" name="Rectangle: Rounded Corners 102">
              <a:extLst>
                <a:ext uri="{FF2B5EF4-FFF2-40B4-BE49-F238E27FC236}">
                  <a16:creationId xmlns:a16="http://schemas.microsoft.com/office/drawing/2014/main" id="{159C1EB7-F425-3BD1-8B55-A41EC79E4CDD}"/>
                </a:ext>
              </a:extLst>
            </p:cNvPr>
            <p:cNvSpPr/>
            <p:nvPr/>
          </p:nvSpPr>
          <p:spPr>
            <a:xfrm>
              <a:off x="8631701" y="4688179"/>
              <a:ext cx="1169375" cy="315272"/>
            </a:xfrm>
            <a:prstGeom prst="roundRect">
              <a:avLst/>
            </a:prstGeom>
            <a:solidFill>
              <a:schemeClr val="accent1">
                <a:lumMod val="20000"/>
                <a:lumOff val="80000"/>
              </a:schemeClr>
            </a:solidFill>
            <a:ln w="19050">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Text Placeholder 3">
              <a:extLst>
                <a:ext uri="{FF2B5EF4-FFF2-40B4-BE49-F238E27FC236}">
                  <a16:creationId xmlns:a16="http://schemas.microsoft.com/office/drawing/2014/main" id="{3DD3D775-946D-E2F8-979B-45F65632FCE0}"/>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Solid</a:t>
              </a:r>
              <a:endParaRPr kumimoji="0" lang="en-DE" sz="160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grpSp>
        <p:nvGrpSpPr>
          <p:cNvPr id="114" name="Group 113">
            <a:extLst>
              <a:ext uri="{FF2B5EF4-FFF2-40B4-BE49-F238E27FC236}">
                <a16:creationId xmlns:a16="http://schemas.microsoft.com/office/drawing/2014/main" id="{A254123F-2F77-4385-D05B-971602055D40}"/>
              </a:ext>
            </a:extLst>
          </p:cNvPr>
          <p:cNvGrpSpPr/>
          <p:nvPr/>
        </p:nvGrpSpPr>
        <p:grpSpPr>
          <a:xfrm>
            <a:off x="1218958" y="3932319"/>
            <a:ext cx="1592579" cy="315274"/>
            <a:chOff x="8420099" y="4688179"/>
            <a:chExt cx="1592579" cy="315274"/>
          </a:xfrm>
        </p:grpSpPr>
        <p:sp>
          <p:nvSpPr>
            <p:cNvPr id="115" name="Text Placeholder 3">
              <a:extLst>
                <a:ext uri="{FF2B5EF4-FFF2-40B4-BE49-F238E27FC236}">
                  <a16:creationId xmlns:a16="http://schemas.microsoft.com/office/drawing/2014/main" id="{D8C9FBD9-7206-BD4C-9744-26B01831111B}"/>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Plane Stress</a:t>
              </a:r>
              <a:endParaRPr kumimoji="0" lang="en-DE"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16" name="Rectangle: Rounded Corners 115">
              <a:extLst>
                <a:ext uri="{FF2B5EF4-FFF2-40B4-BE49-F238E27FC236}">
                  <a16:creationId xmlns:a16="http://schemas.microsoft.com/office/drawing/2014/main" id="{9521A387-832C-CBF5-7530-972E770B7BC5}"/>
                </a:ext>
              </a:extLst>
            </p:cNvPr>
            <p:cNvSpPr/>
            <p:nvPr/>
          </p:nvSpPr>
          <p:spPr>
            <a:xfrm>
              <a:off x="8631701" y="4688179"/>
              <a:ext cx="1169375"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7" name="Group 116">
            <a:extLst>
              <a:ext uri="{FF2B5EF4-FFF2-40B4-BE49-F238E27FC236}">
                <a16:creationId xmlns:a16="http://schemas.microsoft.com/office/drawing/2014/main" id="{203804CB-5EAA-E69F-2AB9-EEC7F492E83E}"/>
              </a:ext>
            </a:extLst>
          </p:cNvPr>
          <p:cNvGrpSpPr/>
          <p:nvPr/>
        </p:nvGrpSpPr>
        <p:grpSpPr>
          <a:xfrm>
            <a:off x="2917338" y="3932319"/>
            <a:ext cx="1592579" cy="315274"/>
            <a:chOff x="8420099" y="4688179"/>
            <a:chExt cx="1592579" cy="315274"/>
          </a:xfrm>
        </p:grpSpPr>
        <p:sp>
          <p:nvSpPr>
            <p:cNvPr id="118" name="Text Placeholder 3">
              <a:extLst>
                <a:ext uri="{FF2B5EF4-FFF2-40B4-BE49-F238E27FC236}">
                  <a16:creationId xmlns:a16="http://schemas.microsoft.com/office/drawing/2014/main" id="{CF6566B5-BF44-BBF4-D704-C0158EE08EE4}"/>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Plane Strain</a:t>
              </a:r>
              <a:endParaRPr kumimoji="0" lang="en-DE"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19" name="Rectangle: Rounded Corners 118">
              <a:extLst>
                <a:ext uri="{FF2B5EF4-FFF2-40B4-BE49-F238E27FC236}">
                  <a16:creationId xmlns:a16="http://schemas.microsoft.com/office/drawing/2014/main" id="{C92B3188-844E-7AC7-80BB-8D0B7BFC5D3B}"/>
                </a:ext>
              </a:extLst>
            </p:cNvPr>
            <p:cNvSpPr/>
            <p:nvPr/>
          </p:nvSpPr>
          <p:spPr>
            <a:xfrm>
              <a:off x="8631701" y="4688179"/>
              <a:ext cx="1169375"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0" name="Group 119">
            <a:extLst>
              <a:ext uri="{FF2B5EF4-FFF2-40B4-BE49-F238E27FC236}">
                <a16:creationId xmlns:a16="http://schemas.microsoft.com/office/drawing/2014/main" id="{E5A769E9-A6FB-5237-0207-E77F5D82BFAD}"/>
              </a:ext>
            </a:extLst>
          </p:cNvPr>
          <p:cNvGrpSpPr/>
          <p:nvPr/>
        </p:nvGrpSpPr>
        <p:grpSpPr>
          <a:xfrm>
            <a:off x="5356150" y="3943525"/>
            <a:ext cx="2078804" cy="315274"/>
            <a:chOff x="8420099" y="4688179"/>
            <a:chExt cx="1592579" cy="315274"/>
          </a:xfrm>
        </p:grpSpPr>
        <p:sp>
          <p:nvSpPr>
            <p:cNvPr id="121" name="Text Placeholder 3">
              <a:extLst>
                <a:ext uri="{FF2B5EF4-FFF2-40B4-BE49-F238E27FC236}">
                  <a16:creationId xmlns:a16="http://schemas.microsoft.com/office/drawing/2014/main" id="{FFDAFF47-5CD5-B396-602C-446A5EB5428F}"/>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Thin structures in 3D</a:t>
              </a:r>
              <a:endParaRPr kumimoji="0" lang="en-DE" sz="1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22" name="Rectangle: Rounded Corners 121">
              <a:extLst>
                <a:ext uri="{FF2B5EF4-FFF2-40B4-BE49-F238E27FC236}">
                  <a16:creationId xmlns:a16="http://schemas.microsoft.com/office/drawing/2014/main" id="{44FC2568-3948-7E23-D50C-9EA13D783FD1}"/>
                </a:ext>
              </a:extLst>
            </p:cNvPr>
            <p:cNvSpPr/>
            <p:nvPr/>
          </p:nvSpPr>
          <p:spPr>
            <a:xfrm>
              <a:off x="8420099" y="4688179"/>
              <a:ext cx="1592579"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8" name="Group 127">
            <a:extLst>
              <a:ext uri="{FF2B5EF4-FFF2-40B4-BE49-F238E27FC236}">
                <a16:creationId xmlns:a16="http://schemas.microsoft.com/office/drawing/2014/main" id="{D3286DE1-4F02-4A97-4941-894A37A67335}"/>
              </a:ext>
            </a:extLst>
          </p:cNvPr>
          <p:cNvGrpSpPr/>
          <p:nvPr/>
        </p:nvGrpSpPr>
        <p:grpSpPr>
          <a:xfrm>
            <a:off x="8389051" y="3931158"/>
            <a:ext cx="2194903" cy="315274"/>
            <a:chOff x="8420099" y="4688179"/>
            <a:chExt cx="1592579" cy="315274"/>
          </a:xfrm>
        </p:grpSpPr>
        <p:sp>
          <p:nvSpPr>
            <p:cNvPr id="129" name="Text Placeholder 3">
              <a:extLst>
                <a:ext uri="{FF2B5EF4-FFF2-40B4-BE49-F238E27FC236}">
                  <a16:creationId xmlns:a16="http://schemas.microsoft.com/office/drawing/2014/main" id="{3FA41043-A956-1AA1-34D3-2D7D732D7479}"/>
                </a:ext>
              </a:extLst>
            </p:cNvPr>
            <p:cNvSpPr txBox="1">
              <a:spLocks/>
            </p:cNvSpPr>
            <p:nvPr/>
          </p:nvSpPr>
          <p:spPr>
            <a:xfrm>
              <a:off x="8420099" y="4688181"/>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noProof="0" dirty="0">
                  <a:solidFill>
                    <a:srgbClr val="000000"/>
                  </a:solidFill>
                </a:rPr>
                <a:t>Thick structures in 3D</a:t>
              </a:r>
              <a:r>
                <a:rPr lang="en-US" sz="1600" noProof="0" dirty="0">
                  <a:solidFill>
                    <a:schemeClr val="tx2">
                      <a:lumMod val="60000"/>
                      <a:lumOff val="40000"/>
                    </a:schemeClr>
                  </a:solidFill>
                </a:rPr>
                <a:t>*</a:t>
              </a:r>
              <a:endParaRPr kumimoji="0" lang="en-DE" sz="1600" b="1" i="0" u="none" strike="noStrike" kern="1200" cap="none" spc="0" normalizeH="0" baseline="0" noProof="0" dirty="0">
                <a:ln>
                  <a:noFill/>
                </a:ln>
                <a:solidFill>
                  <a:schemeClr val="tx2">
                    <a:lumMod val="60000"/>
                    <a:lumOff val="40000"/>
                  </a:schemeClr>
                </a:solidFill>
                <a:effectLst/>
                <a:uLnTx/>
                <a:uFillTx/>
                <a:latin typeface="Calibri" panose="020F0502020204030204" pitchFamily="34" charset="0"/>
                <a:ea typeface="+mn-ea"/>
                <a:cs typeface="Calibri" panose="020F0502020204030204" pitchFamily="34" charset="0"/>
              </a:endParaRPr>
            </a:p>
          </p:txBody>
        </p:sp>
        <p:sp>
          <p:nvSpPr>
            <p:cNvPr id="130" name="Rectangle: Rounded Corners 129">
              <a:extLst>
                <a:ext uri="{FF2B5EF4-FFF2-40B4-BE49-F238E27FC236}">
                  <a16:creationId xmlns:a16="http://schemas.microsoft.com/office/drawing/2014/main" id="{C5A6851F-201A-A6C0-E249-CB1AC053E169}"/>
                </a:ext>
              </a:extLst>
            </p:cNvPr>
            <p:cNvSpPr/>
            <p:nvPr/>
          </p:nvSpPr>
          <p:spPr>
            <a:xfrm>
              <a:off x="8494119" y="4688179"/>
              <a:ext cx="1433347" cy="315272"/>
            </a:xfrm>
            <a:prstGeom prst="roundRect">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132" name="Connector: Elbow 131">
            <a:extLst>
              <a:ext uri="{FF2B5EF4-FFF2-40B4-BE49-F238E27FC236}">
                <a16:creationId xmlns:a16="http://schemas.microsoft.com/office/drawing/2014/main" id="{95D3F870-BCD8-2A38-D077-9BE9F33484BF}"/>
              </a:ext>
            </a:extLst>
          </p:cNvPr>
          <p:cNvCxnSpPr>
            <a:stCxn id="86" idx="2"/>
            <a:endCxn id="95" idx="0"/>
          </p:cNvCxnSpPr>
          <p:nvPr/>
        </p:nvCxnSpPr>
        <p:spPr>
          <a:xfrm rot="5400000">
            <a:off x="3661443" y="1994868"/>
            <a:ext cx="451466" cy="1872586"/>
          </a:xfrm>
          <a:prstGeom prst="bentConnector3">
            <a:avLst>
              <a:gd name="adj1" fmla="val 5329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34" name="Connector: Elbow 133">
            <a:extLst>
              <a:ext uri="{FF2B5EF4-FFF2-40B4-BE49-F238E27FC236}">
                <a16:creationId xmlns:a16="http://schemas.microsoft.com/office/drawing/2014/main" id="{40C2BD3C-6FE9-1F61-E8C1-3A3635ADEBE5}"/>
              </a:ext>
            </a:extLst>
          </p:cNvPr>
          <p:cNvCxnSpPr>
            <a:stCxn id="86" idx="2"/>
            <a:endCxn id="98" idx="0"/>
          </p:cNvCxnSpPr>
          <p:nvPr/>
        </p:nvCxnSpPr>
        <p:spPr>
          <a:xfrm rot="16200000" flipH="1">
            <a:off x="5366503" y="2162393"/>
            <a:ext cx="477308" cy="1563377"/>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87C9D449-E484-0D98-BCB2-9D5A31995C4B}"/>
              </a:ext>
            </a:extLst>
          </p:cNvPr>
          <p:cNvCxnSpPr>
            <a:stCxn id="97" idx="2"/>
            <a:endCxn id="122" idx="0"/>
          </p:cNvCxnSpPr>
          <p:nvPr/>
        </p:nvCxnSpPr>
        <p:spPr>
          <a:xfrm>
            <a:off x="6386846" y="3498010"/>
            <a:ext cx="8706" cy="445515"/>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39" name="Connector: Elbow 138">
            <a:extLst>
              <a:ext uri="{FF2B5EF4-FFF2-40B4-BE49-F238E27FC236}">
                <a16:creationId xmlns:a16="http://schemas.microsoft.com/office/drawing/2014/main" id="{46556E1E-89EB-24B9-5E90-F626770A7069}"/>
              </a:ext>
            </a:extLst>
          </p:cNvPr>
          <p:cNvCxnSpPr>
            <a:stCxn id="94" idx="2"/>
            <a:endCxn id="116" idx="0"/>
          </p:cNvCxnSpPr>
          <p:nvPr/>
        </p:nvCxnSpPr>
        <p:spPr>
          <a:xfrm rot="5400000">
            <a:off x="2252991" y="3234426"/>
            <a:ext cx="460151" cy="935635"/>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1" name="Connector: Elbow 140">
            <a:extLst>
              <a:ext uri="{FF2B5EF4-FFF2-40B4-BE49-F238E27FC236}">
                <a16:creationId xmlns:a16="http://schemas.microsoft.com/office/drawing/2014/main" id="{6FED0400-43F9-56E7-0B2D-41C7A73357BD}"/>
              </a:ext>
            </a:extLst>
          </p:cNvPr>
          <p:cNvCxnSpPr>
            <a:stCxn id="95" idx="2"/>
            <a:endCxn id="119" idx="0"/>
          </p:cNvCxnSpPr>
          <p:nvPr/>
        </p:nvCxnSpPr>
        <p:spPr>
          <a:xfrm rot="16200000" flipH="1">
            <a:off x="3102179" y="3320869"/>
            <a:ext cx="460153" cy="762745"/>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3E33C982-53A1-1029-5FDB-F61A228435E1}"/>
              </a:ext>
            </a:extLst>
          </p:cNvPr>
          <p:cNvCxnSpPr>
            <a:stCxn id="89" idx="2"/>
            <a:endCxn id="103" idx="0"/>
          </p:cNvCxnSpPr>
          <p:nvPr/>
        </p:nvCxnSpPr>
        <p:spPr>
          <a:xfrm flipH="1">
            <a:off x="9486504" y="2692974"/>
            <a:ext cx="1" cy="46392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1C6E3F55-BC80-22BC-6EEC-E25077396DEA}"/>
              </a:ext>
            </a:extLst>
          </p:cNvPr>
          <p:cNvCxnSpPr>
            <a:stCxn id="103" idx="2"/>
            <a:endCxn id="130" idx="0"/>
          </p:cNvCxnSpPr>
          <p:nvPr/>
        </p:nvCxnSpPr>
        <p:spPr>
          <a:xfrm flipH="1">
            <a:off x="9478790" y="3472168"/>
            <a:ext cx="7714" cy="45899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147" name="Group 146">
            <a:extLst>
              <a:ext uri="{FF2B5EF4-FFF2-40B4-BE49-F238E27FC236}">
                <a16:creationId xmlns:a16="http://schemas.microsoft.com/office/drawing/2014/main" id="{E30E0D62-8468-487B-019F-A9F8C8DAD2C5}"/>
              </a:ext>
            </a:extLst>
          </p:cNvPr>
          <p:cNvGrpSpPr/>
          <p:nvPr/>
        </p:nvGrpSpPr>
        <p:grpSpPr>
          <a:xfrm>
            <a:off x="6395553" y="1181844"/>
            <a:ext cx="1592579" cy="320183"/>
            <a:chOff x="8418225" y="5265097"/>
            <a:chExt cx="1592579" cy="320183"/>
          </a:xfrm>
        </p:grpSpPr>
        <p:sp>
          <p:nvSpPr>
            <p:cNvPr id="148" name="Rectangle: Rounded Corners 147">
              <a:extLst>
                <a:ext uri="{FF2B5EF4-FFF2-40B4-BE49-F238E27FC236}">
                  <a16:creationId xmlns:a16="http://schemas.microsoft.com/office/drawing/2014/main" id="{AF31D062-BDA4-F471-3EA1-8FA94A2CB77C}"/>
                </a:ext>
              </a:extLst>
            </p:cNvPr>
            <p:cNvSpPr/>
            <p:nvPr/>
          </p:nvSpPr>
          <p:spPr>
            <a:xfrm>
              <a:off x="8629827" y="5270008"/>
              <a:ext cx="1169375" cy="315272"/>
            </a:xfrm>
            <a:prstGeom prst="roundRect">
              <a:avLst/>
            </a:prstGeom>
            <a:solidFill>
              <a:schemeClr val="accent1"/>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9" name="Text Placeholder 3">
              <a:extLst>
                <a:ext uri="{FF2B5EF4-FFF2-40B4-BE49-F238E27FC236}">
                  <a16:creationId xmlns:a16="http://schemas.microsoft.com/office/drawing/2014/main" id="{A6918450-BF6A-7BCD-4880-8B92F6073CA0}"/>
                </a:ext>
              </a:extLst>
            </p:cNvPr>
            <p:cNvSpPr txBox="1">
              <a:spLocks/>
            </p:cNvSpPr>
            <p:nvPr/>
          </p:nvSpPr>
          <p:spPr>
            <a:xfrm>
              <a:off x="8418225" y="5265097"/>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600" b="1" dirty="0">
                  <a:solidFill>
                    <a:srgbClr val="000000"/>
                  </a:solidFill>
                </a:rPr>
                <a:t>3</a:t>
              </a:r>
              <a:r>
                <a:rPr kumimoji="0" lang="en-US" sz="1600" b="1" i="0" u="none" strike="noStrike" kern="1200" cap="none" spc="0" normalizeH="0" baseline="0" noProof="0" dirty="0">
                  <a:ln>
                    <a:noFill/>
                  </a:ln>
                  <a:solidFill>
                    <a:srgbClr val="000000"/>
                  </a:solidFill>
                  <a:effectLst/>
                  <a:uLnTx/>
                  <a:uFillTx/>
                </a:rPr>
                <a:t>D analysis</a:t>
              </a:r>
              <a:endParaRPr kumimoji="0" lang="en-DE" sz="1600" b="1" i="0" u="none" strike="noStrike" kern="1200" cap="none" spc="0" normalizeH="0" baseline="0" noProof="0" dirty="0">
                <a:ln>
                  <a:noFill/>
                </a:ln>
                <a:solidFill>
                  <a:srgbClr val="000000"/>
                </a:solidFill>
                <a:effectLst/>
                <a:uLnTx/>
                <a:uFillTx/>
              </a:endParaRPr>
            </a:p>
          </p:txBody>
        </p:sp>
      </p:grpSp>
      <p:grpSp>
        <p:nvGrpSpPr>
          <p:cNvPr id="150" name="Group 149">
            <a:extLst>
              <a:ext uri="{FF2B5EF4-FFF2-40B4-BE49-F238E27FC236}">
                <a16:creationId xmlns:a16="http://schemas.microsoft.com/office/drawing/2014/main" id="{D778130C-EEB2-E8F2-22A7-EE83E3D11118}"/>
              </a:ext>
            </a:extLst>
          </p:cNvPr>
          <p:cNvGrpSpPr/>
          <p:nvPr/>
        </p:nvGrpSpPr>
        <p:grpSpPr>
          <a:xfrm>
            <a:off x="1154686" y="1186755"/>
            <a:ext cx="1592579" cy="320183"/>
            <a:chOff x="8418225" y="5265097"/>
            <a:chExt cx="1592579" cy="320183"/>
          </a:xfrm>
        </p:grpSpPr>
        <p:sp>
          <p:nvSpPr>
            <p:cNvPr id="151" name="Rectangle: Rounded Corners 150">
              <a:extLst>
                <a:ext uri="{FF2B5EF4-FFF2-40B4-BE49-F238E27FC236}">
                  <a16:creationId xmlns:a16="http://schemas.microsoft.com/office/drawing/2014/main" id="{58A64CAA-B092-50B8-A246-A4AD03A2048F}"/>
                </a:ext>
              </a:extLst>
            </p:cNvPr>
            <p:cNvSpPr/>
            <p:nvPr/>
          </p:nvSpPr>
          <p:spPr>
            <a:xfrm>
              <a:off x="8629827" y="5270008"/>
              <a:ext cx="1169375" cy="315272"/>
            </a:xfrm>
            <a:prstGeom prst="roundRect">
              <a:avLst/>
            </a:prstGeom>
            <a:solidFill>
              <a:schemeClr val="tx2">
                <a:lumMod val="40000"/>
                <a:lumOff val="60000"/>
              </a:schemeClr>
            </a:solidFill>
            <a:ln w="19050">
              <a:solidFill>
                <a:schemeClr val="tx2">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2" name="Text Placeholder 3">
              <a:extLst>
                <a:ext uri="{FF2B5EF4-FFF2-40B4-BE49-F238E27FC236}">
                  <a16:creationId xmlns:a16="http://schemas.microsoft.com/office/drawing/2014/main" id="{12459B44-58C7-D6A7-535D-D4851E799035}"/>
                </a:ext>
              </a:extLst>
            </p:cNvPr>
            <p:cNvSpPr txBox="1">
              <a:spLocks/>
            </p:cNvSpPr>
            <p:nvPr/>
          </p:nvSpPr>
          <p:spPr>
            <a:xfrm>
              <a:off x="8418225" y="5265097"/>
              <a:ext cx="1592579" cy="315272"/>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srgbClr val="000000"/>
                  </a:solidFill>
                  <a:effectLst/>
                  <a:uLnTx/>
                  <a:uFillTx/>
                </a:rPr>
                <a:t>2D analysis</a:t>
              </a:r>
              <a:endParaRPr kumimoji="0" lang="en-DE" sz="1600" b="1" i="0" u="none" strike="noStrike" kern="1200" cap="none" spc="0" normalizeH="0" baseline="0" noProof="0" dirty="0">
                <a:ln>
                  <a:noFill/>
                </a:ln>
                <a:solidFill>
                  <a:srgbClr val="000000"/>
                </a:solidFill>
                <a:effectLst/>
                <a:uLnTx/>
                <a:uFillTx/>
              </a:endParaRPr>
            </a:p>
          </p:txBody>
        </p:sp>
      </p:grpSp>
      <p:cxnSp>
        <p:nvCxnSpPr>
          <p:cNvPr id="156" name="Connector: Elbow 155">
            <a:extLst>
              <a:ext uri="{FF2B5EF4-FFF2-40B4-BE49-F238E27FC236}">
                <a16:creationId xmlns:a16="http://schemas.microsoft.com/office/drawing/2014/main" id="{F653CC9F-AE6D-FF65-6029-C5DC636C5D20}"/>
              </a:ext>
            </a:extLst>
          </p:cNvPr>
          <p:cNvCxnSpPr>
            <a:stCxn id="149" idx="2"/>
            <a:endCxn id="89" idx="0"/>
          </p:cNvCxnSpPr>
          <p:nvPr/>
        </p:nvCxnSpPr>
        <p:spPr>
          <a:xfrm rot="16200000" flipH="1">
            <a:off x="7898881" y="790078"/>
            <a:ext cx="880586" cy="2294662"/>
          </a:xfrm>
          <a:prstGeom prst="bentConnector3">
            <a:avLst>
              <a:gd name="adj1" fmla="val 50000"/>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Connector: Elbow 158">
            <a:extLst>
              <a:ext uri="{FF2B5EF4-FFF2-40B4-BE49-F238E27FC236}">
                <a16:creationId xmlns:a16="http://schemas.microsoft.com/office/drawing/2014/main" id="{F26BC931-EC19-322C-2493-D52B37ACEE9C}"/>
              </a:ext>
            </a:extLst>
          </p:cNvPr>
          <p:cNvCxnSpPr>
            <a:cxnSpLocks/>
          </p:cNvCxnSpPr>
          <p:nvPr/>
        </p:nvCxnSpPr>
        <p:spPr>
          <a:xfrm rot="16200000" flipH="1">
            <a:off x="2874159" y="509842"/>
            <a:ext cx="888127" cy="2872493"/>
          </a:xfrm>
          <a:prstGeom prst="bentConnector3">
            <a:avLst>
              <a:gd name="adj1" fmla="val 50000"/>
            </a:avLst>
          </a:prstGeom>
          <a:ln w="19050">
            <a:solidFill>
              <a:schemeClr val="bg2">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Connector: Elbow 153">
            <a:extLst>
              <a:ext uri="{FF2B5EF4-FFF2-40B4-BE49-F238E27FC236}">
                <a16:creationId xmlns:a16="http://schemas.microsoft.com/office/drawing/2014/main" id="{77D0225E-73AB-6F7B-C1FD-5AC5DA820B9F}"/>
              </a:ext>
            </a:extLst>
          </p:cNvPr>
          <p:cNvCxnSpPr>
            <a:cxnSpLocks/>
            <a:stCxn id="149" idx="2"/>
            <a:endCxn id="86" idx="0"/>
          </p:cNvCxnSpPr>
          <p:nvPr/>
        </p:nvCxnSpPr>
        <p:spPr>
          <a:xfrm rot="5400000">
            <a:off x="5561136" y="759449"/>
            <a:ext cx="893040" cy="2368374"/>
          </a:xfrm>
          <a:prstGeom prst="bentConnector3">
            <a:avLst>
              <a:gd name="adj1" fmla="val 50000"/>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6" name="Text Placeholder 7">
            <a:extLst>
              <a:ext uri="{FF2B5EF4-FFF2-40B4-BE49-F238E27FC236}">
                <a16:creationId xmlns:a16="http://schemas.microsoft.com/office/drawing/2014/main" id="{5B2D6DAA-4969-E1C6-9024-2D82C661E4A7}"/>
              </a:ext>
            </a:extLst>
          </p:cNvPr>
          <p:cNvSpPr txBox="1">
            <a:spLocks/>
          </p:cNvSpPr>
          <p:nvPr/>
        </p:nvSpPr>
        <p:spPr>
          <a:xfrm>
            <a:off x="1263942" y="4426980"/>
            <a:ext cx="3095189" cy="1233103"/>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600"/>
              </a:spcBef>
              <a:buClr>
                <a:schemeClr val="accent1"/>
              </a:buClr>
              <a:buFont typeface="Wingdings" panose="05000000000000000000" pitchFamily="2" charset="2"/>
              <a:buChar char="§"/>
            </a:pPr>
            <a:r>
              <a:rPr lang="en-US" sz="1200" dirty="0"/>
              <a:t>Primarily model </a:t>
            </a:r>
            <a:r>
              <a:rPr lang="en-US" sz="1200" b="1" dirty="0"/>
              <a:t>in-plane behavior </a:t>
            </a:r>
            <a:r>
              <a:rPr lang="en-US" sz="1200" dirty="0"/>
              <a:t>only.</a:t>
            </a:r>
          </a:p>
          <a:p>
            <a:pPr algn="just">
              <a:lnSpc>
                <a:spcPct val="100000"/>
              </a:lnSpc>
              <a:spcBef>
                <a:spcPts val="600"/>
              </a:spcBef>
              <a:buClr>
                <a:schemeClr val="accent1"/>
              </a:buClr>
              <a:buFont typeface="Wingdings" panose="05000000000000000000" pitchFamily="2" charset="2"/>
              <a:buChar char="§"/>
            </a:pPr>
            <a:r>
              <a:rPr lang="en-US" sz="1200" dirty="0"/>
              <a:t>Typically, they have only </a:t>
            </a:r>
            <a:r>
              <a:rPr lang="en-US" sz="1200" b="1" dirty="0"/>
              <a:t>translational</a:t>
            </a:r>
            <a:r>
              <a:rPr lang="en-US" sz="1200" dirty="0"/>
              <a:t> DoFs.</a:t>
            </a:r>
          </a:p>
          <a:p>
            <a:pPr algn="just">
              <a:lnSpc>
                <a:spcPct val="100000"/>
              </a:lnSpc>
              <a:spcBef>
                <a:spcPts val="600"/>
              </a:spcBef>
              <a:buClr>
                <a:schemeClr val="accent1"/>
              </a:buClr>
              <a:buFont typeface="Wingdings" panose="05000000000000000000" pitchFamily="2" charset="2"/>
              <a:buChar char="§"/>
            </a:pPr>
            <a:r>
              <a:rPr lang="en-US" sz="1200" dirty="0"/>
              <a:t>Do not consider thickness or bending.</a:t>
            </a:r>
          </a:p>
          <a:p>
            <a:pPr algn="just">
              <a:lnSpc>
                <a:spcPct val="100000"/>
              </a:lnSpc>
              <a:spcBef>
                <a:spcPts val="600"/>
              </a:spcBef>
              <a:buClr>
                <a:schemeClr val="accent1"/>
              </a:buClr>
              <a:buFont typeface="Wingdings" panose="05000000000000000000" pitchFamily="2" charset="2"/>
              <a:buChar char="§"/>
            </a:pPr>
            <a:r>
              <a:rPr lang="en-US" sz="1200" b="1" dirty="0"/>
              <a:t>Simpler</a:t>
            </a:r>
            <a:r>
              <a:rPr lang="en-US" sz="1200" dirty="0"/>
              <a:t> and used where only in-plane forces are relevant.</a:t>
            </a:r>
          </a:p>
        </p:txBody>
      </p:sp>
      <p:sp>
        <p:nvSpPr>
          <p:cNvPr id="179" name="Text Placeholder 7">
            <a:extLst>
              <a:ext uri="{FF2B5EF4-FFF2-40B4-BE49-F238E27FC236}">
                <a16:creationId xmlns:a16="http://schemas.microsoft.com/office/drawing/2014/main" id="{E0DC2160-ECF7-BD6E-51B9-0B307EF70678}"/>
              </a:ext>
            </a:extLst>
          </p:cNvPr>
          <p:cNvSpPr txBox="1">
            <a:spLocks/>
          </p:cNvSpPr>
          <p:nvPr/>
        </p:nvSpPr>
        <p:spPr>
          <a:xfrm>
            <a:off x="7191843" y="6093636"/>
            <a:ext cx="4939197" cy="220734"/>
          </a:xfrm>
          <a:prstGeom prst="rect">
            <a:avLst/>
          </a:prstGeom>
        </p:spPr>
        <p:txBody>
          <a:bodyPr vert="horz" lIns="91440" tIns="45720" rIns="91440" bIns="45720" rtlCol="0">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10000"/>
              </a:lnSpc>
              <a:spcBef>
                <a:spcPts val="0"/>
              </a:spcBef>
              <a:buClr>
                <a:schemeClr val="accent1"/>
              </a:buClr>
              <a:buNone/>
            </a:pPr>
            <a:r>
              <a:rPr lang="en-US" sz="1000" dirty="0">
                <a:solidFill>
                  <a:schemeClr val="tx2">
                    <a:lumMod val="60000"/>
                    <a:lumOff val="40000"/>
                  </a:schemeClr>
                </a:solidFill>
              </a:rPr>
              <a:t>*Thick structures </a:t>
            </a:r>
            <a:r>
              <a:rPr lang="en-US" sz="1000" dirty="0">
                <a:solidFill>
                  <a:schemeClr val="tx2">
                    <a:lumMod val="60000"/>
                    <a:lumOff val="40000"/>
                  </a:schemeClr>
                </a:solidFill>
                <a:effectLst/>
                <a:latin typeface="+mn-lt"/>
              </a:rPr>
              <a:t>can also be considered using 2D, but usually solid elements are preferred.</a:t>
            </a:r>
            <a:endParaRPr lang="en-US" sz="1000" dirty="0">
              <a:solidFill>
                <a:schemeClr val="tx2">
                  <a:lumMod val="60000"/>
                  <a:lumOff val="40000"/>
                </a:schemeClr>
              </a:solidFill>
              <a:latin typeface="+mn-lt"/>
            </a:endParaRPr>
          </a:p>
        </p:txBody>
      </p:sp>
    </p:spTree>
    <p:extLst>
      <p:ext uri="{BB962C8B-B14F-4D97-AF65-F5344CB8AC3E}">
        <p14:creationId xmlns:p14="http://schemas.microsoft.com/office/powerpoint/2010/main" val="10161335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D1AAD6D-826F-CC5D-5289-83D048F9628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2BB6B38E-DBD3-4442-0539-98B4FB6D5F68}"/>
              </a:ext>
            </a:extLst>
          </p:cNvPr>
          <p:cNvSpPr>
            <a:spLocks noGrp="1"/>
          </p:cNvSpPr>
          <p:nvPr>
            <p:ph type="title"/>
          </p:nvPr>
        </p:nvSpPr>
        <p:spPr/>
        <p:txBody>
          <a:bodyPr/>
          <a:lstStyle/>
          <a:p>
            <a:r>
              <a:rPr lang="en-US" dirty="0">
                <a:latin typeface="Calibri"/>
                <a:cs typeface="Calibri"/>
              </a:rPr>
              <a:t>2D Elements – DoF and Theory</a:t>
            </a:r>
            <a:endParaRPr lang="en-US" dirty="0"/>
          </a:p>
        </p:txBody>
      </p:sp>
      <p:grpSp>
        <p:nvGrpSpPr>
          <p:cNvPr id="88" name="Group 87">
            <a:extLst>
              <a:ext uri="{FF2B5EF4-FFF2-40B4-BE49-F238E27FC236}">
                <a16:creationId xmlns:a16="http://schemas.microsoft.com/office/drawing/2014/main" id="{C72347A1-F4D2-5947-AB26-B790E5F028B5}"/>
              </a:ext>
            </a:extLst>
          </p:cNvPr>
          <p:cNvGrpSpPr/>
          <p:nvPr/>
        </p:nvGrpSpPr>
        <p:grpSpPr>
          <a:xfrm>
            <a:off x="546100" y="2399584"/>
            <a:ext cx="5497286" cy="1415143"/>
            <a:chOff x="546100" y="2399584"/>
            <a:chExt cx="5497286" cy="1415143"/>
          </a:xfrm>
        </p:grpSpPr>
        <p:sp>
          <p:nvSpPr>
            <p:cNvPr id="30" name="Rectangle: Rounded Corners 29">
              <a:extLst>
                <a:ext uri="{FF2B5EF4-FFF2-40B4-BE49-F238E27FC236}">
                  <a16:creationId xmlns:a16="http://schemas.microsoft.com/office/drawing/2014/main" id="{443E2A53-E91D-BDDE-F804-030EAE39AF77}"/>
                </a:ext>
              </a:extLst>
            </p:cNvPr>
            <p:cNvSpPr/>
            <p:nvPr/>
          </p:nvSpPr>
          <p:spPr>
            <a:xfrm>
              <a:off x="546100" y="2399584"/>
              <a:ext cx="5497286" cy="1415143"/>
            </a:xfrm>
            <a:prstGeom prst="round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3AA5A6AA-6899-B7EB-5CA3-D3DDE3297A08}"/>
                </a:ext>
              </a:extLst>
            </p:cNvPr>
            <p:cNvSpPr txBox="1"/>
            <p:nvPr/>
          </p:nvSpPr>
          <p:spPr>
            <a:xfrm>
              <a:off x="655056" y="2462341"/>
              <a:ext cx="527837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Hooke's law for small elastic deformations in isotropic materials</a:t>
              </a:r>
            </a:p>
          </p:txBody>
        </p:sp>
        <p:pic>
          <p:nvPicPr>
            <p:cNvPr id="5" name="Picture 4">
              <a:extLst>
                <a:ext uri="{FF2B5EF4-FFF2-40B4-BE49-F238E27FC236}">
                  <a16:creationId xmlns:a16="http://schemas.microsoft.com/office/drawing/2014/main" id="{B58D1E33-7345-C167-1A84-BC397193CB22}"/>
                </a:ext>
              </a:extLst>
            </p:cNvPr>
            <p:cNvPicPr>
              <a:picLocks noChangeAspect="1"/>
            </p:cNvPicPr>
            <p:nvPr/>
          </p:nvPicPr>
          <p:blipFill>
            <a:blip r:embed="rId3"/>
            <a:stretch>
              <a:fillRect/>
            </a:stretch>
          </p:blipFill>
          <p:spPr>
            <a:xfrm>
              <a:off x="876133" y="2720404"/>
              <a:ext cx="4836215" cy="1050034"/>
            </a:xfrm>
            <a:prstGeom prst="rect">
              <a:avLst/>
            </a:prstGeom>
          </p:spPr>
        </p:pic>
      </p:grpSp>
      <p:grpSp>
        <p:nvGrpSpPr>
          <p:cNvPr id="89" name="Group 88">
            <a:extLst>
              <a:ext uri="{FF2B5EF4-FFF2-40B4-BE49-F238E27FC236}">
                <a16:creationId xmlns:a16="http://schemas.microsoft.com/office/drawing/2014/main" id="{653261B1-0E1A-B359-53E9-C3D3EFF5C773}"/>
              </a:ext>
            </a:extLst>
          </p:cNvPr>
          <p:cNvGrpSpPr/>
          <p:nvPr/>
        </p:nvGrpSpPr>
        <p:grpSpPr>
          <a:xfrm>
            <a:off x="6043386" y="1586109"/>
            <a:ext cx="5727153" cy="1521047"/>
            <a:chOff x="6043386" y="1586109"/>
            <a:chExt cx="5727153" cy="1521047"/>
          </a:xfrm>
        </p:grpSpPr>
        <p:cxnSp>
          <p:nvCxnSpPr>
            <p:cNvPr id="53" name="Connector: Elbow 52">
              <a:extLst>
                <a:ext uri="{FF2B5EF4-FFF2-40B4-BE49-F238E27FC236}">
                  <a16:creationId xmlns:a16="http://schemas.microsoft.com/office/drawing/2014/main" id="{D6477725-4805-5979-7F1A-9A9533D169EC}"/>
                </a:ext>
              </a:extLst>
            </p:cNvPr>
            <p:cNvCxnSpPr>
              <a:cxnSpLocks/>
              <a:stCxn id="30" idx="3"/>
              <a:endCxn id="8" idx="1"/>
            </p:cNvCxnSpPr>
            <p:nvPr/>
          </p:nvCxnSpPr>
          <p:spPr>
            <a:xfrm flipV="1">
              <a:off x="6043386" y="2391176"/>
              <a:ext cx="729994" cy="715980"/>
            </a:xfrm>
            <a:prstGeom prst="bentConnector3">
              <a:avLst/>
            </a:prstGeom>
            <a:ln w="19050"/>
          </p:spPr>
          <p:style>
            <a:lnRef idx="1">
              <a:schemeClr val="accent1"/>
            </a:lnRef>
            <a:fillRef idx="0">
              <a:schemeClr val="accent1"/>
            </a:fillRef>
            <a:effectRef idx="0">
              <a:schemeClr val="accent1"/>
            </a:effectRef>
            <a:fontRef idx="minor">
              <a:schemeClr val="tx1"/>
            </a:fontRef>
          </p:style>
        </p:cxnSp>
        <p:sp>
          <p:nvSpPr>
            <p:cNvPr id="8" name="Rectangle: Rounded Corners 7">
              <a:extLst>
                <a:ext uri="{FF2B5EF4-FFF2-40B4-BE49-F238E27FC236}">
                  <a16:creationId xmlns:a16="http://schemas.microsoft.com/office/drawing/2014/main" id="{16C0B66B-C931-68AF-6AD8-2736793233FD}"/>
                </a:ext>
              </a:extLst>
            </p:cNvPr>
            <p:cNvSpPr/>
            <p:nvPr/>
          </p:nvSpPr>
          <p:spPr>
            <a:xfrm>
              <a:off x="6773380" y="1887750"/>
              <a:ext cx="4997159" cy="1006852"/>
            </a:xfrm>
            <a:prstGeom prst="roundRect">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194E93B0-979D-F65F-F70F-4C1B2025BC60}"/>
                </a:ext>
              </a:extLst>
            </p:cNvPr>
            <p:cNvSpPr txBox="1"/>
            <p:nvPr/>
          </p:nvSpPr>
          <p:spPr>
            <a:xfrm>
              <a:off x="6773380" y="1586109"/>
              <a:ext cx="131690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Plane Strain</a:t>
              </a:r>
            </a:p>
          </p:txBody>
        </p:sp>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4F9FD25F-1762-F5B5-EB9D-3B6A5DD492CD}"/>
                    </a:ext>
                  </a:extLst>
                </p:cNvPr>
                <p:cNvSpPr txBox="1"/>
                <p:nvPr/>
              </p:nvSpPr>
              <p:spPr>
                <a:xfrm>
                  <a:off x="6914741" y="1991710"/>
                  <a:ext cx="242510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All strains orthogonal to the chosen plane are zero. Considered when working with a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Calibri"/>
                    </a:rPr>
                    <a:t>thick</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 structure. </a:t>
                  </a:r>
                  <a14:m>
                    <m:oMath xmlns:m="http://schemas.openxmlformats.org/officeDocument/2006/math">
                      <m:sSub>
                        <m:sSubPr>
                          <m:ctrlPr>
                            <a:rPr kumimoji="0" lang="en-US" sz="12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𝜎</m:t>
                          </m:r>
                        </m:e>
                        <m:sub>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oMath>
                  </a14:m>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 generally is not zero.</a:t>
                  </a:r>
                </a:p>
              </p:txBody>
            </p:sp>
          </mc:Choice>
          <mc:Fallback xmlns="">
            <p:sp>
              <p:nvSpPr>
                <p:cNvPr id="21" name="TextBox 20">
                  <a:extLst>
                    <a:ext uri="{FF2B5EF4-FFF2-40B4-BE49-F238E27FC236}">
                      <a16:creationId xmlns:a16="http://schemas.microsoft.com/office/drawing/2014/main" id="{4F9FD25F-1762-F5B5-EB9D-3B6A5DD492CD}"/>
                    </a:ext>
                  </a:extLst>
                </p:cNvPr>
                <p:cNvSpPr txBox="1">
                  <a:spLocks noRot="1" noChangeAspect="1" noMove="1" noResize="1" noEditPoints="1" noAdjustHandles="1" noChangeArrowheads="1" noChangeShapeType="1" noTextEdit="1"/>
                </p:cNvSpPr>
                <p:nvPr/>
              </p:nvSpPr>
              <p:spPr>
                <a:xfrm>
                  <a:off x="6914741" y="1991710"/>
                  <a:ext cx="2425105" cy="830997"/>
                </a:xfrm>
                <a:prstGeom prst="rect">
                  <a:avLst/>
                </a:prstGeom>
                <a:blipFill>
                  <a:blip r:embed="rId4"/>
                  <a:stretch>
                    <a:fillRect t="-735" r="-754" b="-5147"/>
                  </a:stretch>
                </a:blipFill>
              </p:spPr>
              <p:txBody>
                <a:bodyPr/>
                <a:lstStyle/>
                <a:p>
                  <a:r>
                    <a:rPr lang="en-US">
                      <a:noFill/>
                    </a:rPr>
                    <a:t> </a:t>
                  </a:r>
                </a:p>
              </p:txBody>
            </p:sp>
          </mc:Fallback>
        </mc:AlternateContent>
        <p:sp>
          <p:nvSpPr>
            <p:cNvPr id="22" name="TextBox 21">
              <a:extLst>
                <a:ext uri="{FF2B5EF4-FFF2-40B4-BE49-F238E27FC236}">
                  <a16:creationId xmlns:a16="http://schemas.microsoft.com/office/drawing/2014/main" id="{834BB437-F6CA-75C9-4224-2D1F7875934E}"/>
                </a:ext>
              </a:extLst>
            </p:cNvPr>
            <p:cNvSpPr txBox="1"/>
            <p:nvPr/>
          </p:nvSpPr>
          <p:spPr>
            <a:xfrm>
              <a:off x="10473822" y="1960039"/>
              <a:ext cx="1144301"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For X-Y-Plane:</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96AAD1-7B2A-6912-D8E4-D6D72633CFD1}"/>
                    </a:ext>
                  </a:extLst>
                </p:cNvPr>
                <p:cNvSpPr txBox="1"/>
                <p:nvPr/>
              </p:nvSpPr>
              <p:spPr>
                <a:xfrm>
                  <a:off x="10060754" y="2249547"/>
                  <a:ext cx="1515389" cy="23243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𝜀</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𝛾</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𝛾</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32" name="TextBox 31">
                  <a:extLst>
                    <a:ext uri="{FF2B5EF4-FFF2-40B4-BE49-F238E27FC236}">
                      <a16:creationId xmlns:a16="http://schemas.microsoft.com/office/drawing/2014/main" id="{D996AAD1-7B2A-6912-D8E4-D6D72633CFD1}"/>
                    </a:ext>
                  </a:extLst>
                </p:cNvPr>
                <p:cNvSpPr txBox="1">
                  <a:spLocks noRot="1" noChangeAspect="1" noMove="1" noResize="1" noEditPoints="1" noAdjustHandles="1" noChangeArrowheads="1" noChangeShapeType="1" noTextEdit="1"/>
                </p:cNvSpPr>
                <p:nvPr/>
              </p:nvSpPr>
              <p:spPr>
                <a:xfrm>
                  <a:off x="10060754" y="2249547"/>
                  <a:ext cx="1515389" cy="232436"/>
                </a:xfrm>
                <a:prstGeom prst="rect">
                  <a:avLst/>
                </a:prstGeom>
                <a:blipFill>
                  <a:blip r:embed="rId5"/>
                  <a:stretch>
                    <a:fillRect r="-803" b="-210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BE810055-7445-A0B6-A95B-CD10FD68080C}"/>
                    </a:ext>
                  </a:extLst>
                </p:cNvPr>
                <p:cNvSpPr txBox="1"/>
                <p:nvPr/>
              </p:nvSpPr>
              <p:spPr>
                <a:xfrm>
                  <a:off x="10464525" y="2498355"/>
                  <a:ext cx="1090619" cy="23243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33" name="TextBox 32">
                  <a:extLst>
                    <a:ext uri="{FF2B5EF4-FFF2-40B4-BE49-F238E27FC236}">
                      <a16:creationId xmlns:a16="http://schemas.microsoft.com/office/drawing/2014/main" id="{BE810055-7445-A0B6-A95B-CD10FD68080C}"/>
                    </a:ext>
                  </a:extLst>
                </p:cNvPr>
                <p:cNvSpPr txBox="1">
                  <a:spLocks noRot="1" noChangeAspect="1" noMove="1" noResize="1" noEditPoints="1" noAdjustHandles="1" noChangeArrowheads="1" noChangeShapeType="1" noTextEdit="1"/>
                </p:cNvSpPr>
                <p:nvPr/>
              </p:nvSpPr>
              <p:spPr>
                <a:xfrm>
                  <a:off x="10464525" y="2498355"/>
                  <a:ext cx="1090619" cy="232436"/>
                </a:xfrm>
                <a:prstGeom prst="rect">
                  <a:avLst/>
                </a:prstGeom>
                <a:blipFill>
                  <a:blip r:embed="rId6"/>
                  <a:stretch>
                    <a:fillRect l="-2235" r="-3352" b="-18421"/>
                  </a:stretch>
                </a:blipFill>
              </p:spPr>
              <p:txBody>
                <a:bodyPr/>
                <a:lstStyle/>
                <a:p>
                  <a:r>
                    <a:rPr lang="en-US">
                      <a:noFill/>
                    </a:rPr>
                    <a:t> </a:t>
                  </a:r>
                </a:p>
              </p:txBody>
            </p:sp>
          </mc:Fallback>
        </mc:AlternateContent>
      </p:grpSp>
      <p:grpSp>
        <p:nvGrpSpPr>
          <p:cNvPr id="90" name="Group 89">
            <a:extLst>
              <a:ext uri="{FF2B5EF4-FFF2-40B4-BE49-F238E27FC236}">
                <a16:creationId xmlns:a16="http://schemas.microsoft.com/office/drawing/2014/main" id="{EA69EE00-B389-C4A9-B839-4C01C93999DD}"/>
              </a:ext>
            </a:extLst>
          </p:cNvPr>
          <p:cNvGrpSpPr/>
          <p:nvPr/>
        </p:nvGrpSpPr>
        <p:grpSpPr>
          <a:xfrm>
            <a:off x="6403338" y="2968876"/>
            <a:ext cx="5367201" cy="1304988"/>
            <a:chOff x="6403338" y="2968876"/>
            <a:chExt cx="5367201" cy="1304988"/>
          </a:xfrm>
        </p:grpSpPr>
        <p:cxnSp>
          <p:nvCxnSpPr>
            <p:cNvPr id="107" name="Straight Connector 106">
              <a:extLst>
                <a:ext uri="{FF2B5EF4-FFF2-40B4-BE49-F238E27FC236}">
                  <a16:creationId xmlns:a16="http://schemas.microsoft.com/office/drawing/2014/main" id="{119FC276-16DD-2F52-E40E-E1B9F7C5F930}"/>
                </a:ext>
              </a:extLst>
            </p:cNvPr>
            <p:cNvCxnSpPr>
              <a:cxnSpLocks/>
              <a:stCxn id="12" idx="1"/>
            </p:cNvCxnSpPr>
            <p:nvPr/>
          </p:nvCxnSpPr>
          <p:spPr>
            <a:xfrm flipH="1">
              <a:off x="6403338" y="3770438"/>
              <a:ext cx="34859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9860A4E-EB1D-93FB-9A17-D6A28126C540}"/>
                </a:ext>
              </a:extLst>
            </p:cNvPr>
            <p:cNvSpPr txBox="1"/>
            <p:nvPr/>
          </p:nvSpPr>
          <p:spPr>
            <a:xfrm>
              <a:off x="6781594" y="2968876"/>
              <a:ext cx="131690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Plane Stress</a:t>
              </a:r>
            </a:p>
          </p:txBody>
        </p:sp>
        <p:sp>
          <p:nvSpPr>
            <p:cNvPr id="12" name="Rectangle: Rounded Corners 11">
              <a:extLst>
                <a:ext uri="{FF2B5EF4-FFF2-40B4-BE49-F238E27FC236}">
                  <a16:creationId xmlns:a16="http://schemas.microsoft.com/office/drawing/2014/main" id="{9398B18C-B1F2-DD9A-593A-63C5CBEDD39D}"/>
                </a:ext>
              </a:extLst>
            </p:cNvPr>
            <p:cNvSpPr/>
            <p:nvPr/>
          </p:nvSpPr>
          <p:spPr>
            <a:xfrm>
              <a:off x="6751933" y="3267012"/>
              <a:ext cx="5018606" cy="1006852"/>
            </a:xfrm>
            <a:prstGeom prst="roundRect">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BDFF8C90-874A-1254-C2B7-0EC6C50E7193}"/>
                    </a:ext>
                  </a:extLst>
                </p:cNvPr>
                <p:cNvSpPr txBox="1"/>
                <p:nvPr/>
              </p:nvSpPr>
              <p:spPr>
                <a:xfrm>
                  <a:off x="6897450" y="3359760"/>
                  <a:ext cx="313551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All stresses acting on the component are in the same plane and the stresses in the orthogonal direction are zero. Considered when working with a </a:t>
                  </a: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Calibri"/>
                    </a:rPr>
                    <a:t>thin</a:t>
                  </a: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 structure. </a:t>
                  </a:r>
                  <a14:m>
                    <m:oMath xmlns:m="http://schemas.openxmlformats.org/officeDocument/2006/math">
                      <m:sSub>
                        <m:sSubPr>
                          <m:ctrlPr>
                            <a:rPr kumimoji="0" lang="en-US" sz="12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𝜀</m:t>
                          </m:r>
                        </m:e>
                        <m:sub>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oMath>
                  </a14:m>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 generally is not zero.</a:t>
                  </a:r>
                </a:p>
              </p:txBody>
            </p:sp>
          </mc:Choice>
          <mc:Fallback xmlns="">
            <p:sp>
              <p:nvSpPr>
                <p:cNvPr id="23" name="TextBox 22">
                  <a:extLst>
                    <a:ext uri="{FF2B5EF4-FFF2-40B4-BE49-F238E27FC236}">
                      <a16:creationId xmlns:a16="http://schemas.microsoft.com/office/drawing/2014/main" id="{BDFF8C90-874A-1254-C2B7-0EC6C50E7193}"/>
                    </a:ext>
                  </a:extLst>
                </p:cNvPr>
                <p:cNvSpPr txBox="1">
                  <a:spLocks noRot="1" noChangeAspect="1" noMove="1" noResize="1" noEditPoints="1" noAdjustHandles="1" noChangeArrowheads="1" noChangeShapeType="1" noTextEdit="1"/>
                </p:cNvSpPr>
                <p:nvPr/>
              </p:nvSpPr>
              <p:spPr>
                <a:xfrm>
                  <a:off x="6897450" y="3359760"/>
                  <a:ext cx="3135510" cy="830997"/>
                </a:xfrm>
                <a:prstGeom prst="rect">
                  <a:avLst/>
                </a:prstGeom>
                <a:blipFill>
                  <a:blip r:embed="rId7"/>
                  <a:stretch>
                    <a:fillRect r="-388" b="-5147"/>
                  </a:stretch>
                </a:blipFill>
              </p:spPr>
              <p:txBody>
                <a:bodyPr/>
                <a:lstStyle/>
                <a:p>
                  <a:r>
                    <a:rPr lang="en-US">
                      <a:noFill/>
                    </a:rPr>
                    <a:t> </a:t>
                  </a:r>
                </a:p>
              </p:txBody>
            </p:sp>
          </mc:Fallback>
        </mc:AlternateContent>
        <p:sp>
          <p:nvSpPr>
            <p:cNvPr id="24" name="TextBox 23">
              <a:extLst>
                <a:ext uri="{FF2B5EF4-FFF2-40B4-BE49-F238E27FC236}">
                  <a16:creationId xmlns:a16="http://schemas.microsoft.com/office/drawing/2014/main" id="{0868AE65-DB1C-378E-3147-AA4783441D26}"/>
                </a:ext>
              </a:extLst>
            </p:cNvPr>
            <p:cNvSpPr txBox="1"/>
            <p:nvPr/>
          </p:nvSpPr>
          <p:spPr>
            <a:xfrm>
              <a:off x="10378162" y="3401849"/>
              <a:ext cx="1144301"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rPr>
                <a:t>For X-Y-Plane:</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D7F605F6-DDEE-D3E3-978F-3B7F9CA6EFE3}"/>
                    </a:ext>
                  </a:extLst>
                </p:cNvPr>
                <p:cNvSpPr txBox="1"/>
                <p:nvPr/>
              </p:nvSpPr>
              <p:spPr>
                <a:xfrm>
                  <a:off x="10060754" y="3657105"/>
                  <a:ext cx="1497846" cy="23243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34" name="TextBox 33">
                  <a:extLst>
                    <a:ext uri="{FF2B5EF4-FFF2-40B4-BE49-F238E27FC236}">
                      <a16:creationId xmlns:a16="http://schemas.microsoft.com/office/drawing/2014/main" id="{D7F605F6-DDEE-D3E3-978F-3B7F9CA6EFE3}"/>
                    </a:ext>
                  </a:extLst>
                </p:cNvPr>
                <p:cNvSpPr txBox="1">
                  <a:spLocks noRot="1" noChangeAspect="1" noMove="1" noResize="1" noEditPoints="1" noAdjustHandles="1" noChangeArrowheads="1" noChangeShapeType="1" noTextEdit="1"/>
                </p:cNvSpPr>
                <p:nvPr/>
              </p:nvSpPr>
              <p:spPr>
                <a:xfrm>
                  <a:off x="10060754" y="3657105"/>
                  <a:ext cx="1497846" cy="232436"/>
                </a:xfrm>
                <a:prstGeom prst="rect">
                  <a:avLst/>
                </a:prstGeom>
                <a:blipFill>
                  <a:blip r:embed="rId8"/>
                  <a:stretch>
                    <a:fillRect l="-1220" r="-2033" b="-184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6424E60E-5453-2AA9-E18D-3EE3AD1D0E53}"/>
                    </a:ext>
                  </a:extLst>
                </p:cNvPr>
                <p:cNvSpPr txBox="1"/>
                <p:nvPr/>
              </p:nvSpPr>
              <p:spPr>
                <a:xfrm>
                  <a:off x="10012248" y="3889541"/>
                  <a:ext cx="1515389" cy="23243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right"/>
                      </m:oMathParaPr>
                      <m:oMath xmlns:m="http://schemas.openxmlformats.org/officeDocument/2006/math">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𝛾</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𝛾</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35" name="TextBox 34">
                  <a:extLst>
                    <a:ext uri="{FF2B5EF4-FFF2-40B4-BE49-F238E27FC236}">
                      <a16:creationId xmlns:a16="http://schemas.microsoft.com/office/drawing/2014/main" id="{6424E60E-5453-2AA9-E18D-3EE3AD1D0E53}"/>
                    </a:ext>
                  </a:extLst>
                </p:cNvPr>
                <p:cNvSpPr txBox="1">
                  <a:spLocks noRot="1" noChangeAspect="1" noMove="1" noResize="1" noEditPoints="1" noAdjustHandles="1" noChangeArrowheads="1" noChangeShapeType="1" noTextEdit="1"/>
                </p:cNvSpPr>
                <p:nvPr/>
              </p:nvSpPr>
              <p:spPr>
                <a:xfrm>
                  <a:off x="10012248" y="3889541"/>
                  <a:ext cx="1515389" cy="232436"/>
                </a:xfrm>
                <a:prstGeom prst="rect">
                  <a:avLst/>
                </a:prstGeom>
                <a:blipFill>
                  <a:blip r:embed="rId9"/>
                  <a:stretch>
                    <a:fillRect r="-3614" b="-21053"/>
                  </a:stretch>
                </a:blipFill>
              </p:spPr>
              <p:txBody>
                <a:bodyPr/>
                <a:lstStyle/>
                <a:p>
                  <a:r>
                    <a:rPr lang="en-US">
                      <a:noFill/>
                    </a:rPr>
                    <a:t> </a:t>
                  </a:r>
                </a:p>
              </p:txBody>
            </p:sp>
          </mc:Fallback>
        </mc:AlternateContent>
      </p:grpSp>
      <p:grpSp>
        <p:nvGrpSpPr>
          <p:cNvPr id="87" name="Group 86">
            <a:extLst>
              <a:ext uri="{FF2B5EF4-FFF2-40B4-BE49-F238E27FC236}">
                <a16:creationId xmlns:a16="http://schemas.microsoft.com/office/drawing/2014/main" id="{E41B2289-B22A-7FCC-6845-E4C72950FFE7}"/>
              </a:ext>
            </a:extLst>
          </p:cNvPr>
          <p:cNvGrpSpPr/>
          <p:nvPr/>
        </p:nvGrpSpPr>
        <p:grpSpPr>
          <a:xfrm>
            <a:off x="861663" y="4631904"/>
            <a:ext cx="1804036" cy="1304205"/>
            <a:chOff x="861663" y="4631904"/>
            <a:chExt cx="1804036" cy="1304205"/>
          </a:xfrm>
        </p:grpSpPr>
        <p:sp>
          <p:nvSpPr>
            <p:cNvPr id="63" name="TextBox 62">
              <a:extLst>
                <a:ext uri="{FF2B5EF4-FFF2-40B4-BE49-F238E27FC236}">
                  <a16:creationId xmlns:a16="http://schemas.microsoft.com/office/drawing/2014/main" id="{FFF9A43B-ABDE-1996-A7B6-6194E9BAD8AB}"/>
                </a:ext>
              </a:extLst>
            </p:cNvPr>
            <p:cNvSpPr txBox="1"/>
            <p:nvPr/>
          </p:nvSpPr>
          <p:spPr>
            <a:xfrm>
              <a:off x="1154718" y="5486014"/>
              <a:ext cx="107732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PLANE182</a:t>
              </a:r>
            </a:p>
          </p:txBody>
        </p:sp>
        <p:grpSp>
          <p:nvGrpSpPr>
            <p:cNvPr id="77" name="Group 76">
              <a:extLst>
                <a:ext uri="{FF2B5EF4-FFF2-40B4-BE49-F238E27FC236}">
                  <a16:creationId xmlns:a16="http://schemas.microsoft.com/office/drawing/2014/main" id="{63361B2E-9D43-63CE-8573-E44A54CA81C6}"/>
                </a:ext>
              </a:extLst>
            </p:cNvPr>
            <p:cNvGrpSpPr/>
            <p:nvPr/>
          </p:nvGrpSpPr>
          <p:grpSpPr>
            <a:xfrm>
              <a:off x="861663" y="4631904"/>
              <a:ext cx="690744" cy="690744"/>
              <a:chOff x="883172" y="4608053"/>
              <a:chExt cx="988959" cy="988959"/>
            </a:xfrm>
          </p:grpSpPr>
          <p:sp>
            <p:nvSpPr>
              <p:cNvPr id="67" name="Rectangle 66">
                <a:extLst>
                  <a:ext uri="{FF2B5EF4-FFF2-40B4-BE49-F238E27FC236}">
                    <a16:creationId xmlns:a16="http://schemas.microsoft.com/office/drawing/2014/main" id="{DDD0C1E4-6881-B23E-32A4-59E3A66F07CD}"/>
                  </a:ext>
                </a:extLst>
              </p:cNvPr>
              <p:cNvSpPr/>
              <p:nvPr/>
            </p:nvSpPr>
            <p:spPr>
              <a:xfrm>
                <a:off x="919748" y="4644629"/>
                <a:ext cx="915807" cy="915807"/>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9" name="Oval 68">
                <a:extLst>
                  <a:ext uri="{FF2B5EF4-FFF2-40B4-BE49-F238E27FC236}">
                    <a16:creationId xmlns:a16="http://schemas.microsoft.com/office/drawing/2014/main" id="{CA22C9F0-3787-181C-A14B-A9D1C3FE9B83}"/>
                  </a:ext>
                </a:extLst>
              </p:cNvPr>
              <p:cNvSpPr/>
              <p:nvPr/>
            </p:nvSpPr>
            <p:spPr>
              <a:xfrm>
                <a:off x="1798979"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0" name="Oval 69">
                <a:extLst>
                  <a:ext uri="{FF2B5EF4-FFF2-40B4-BE49-F238E27FC236}">
                    <a16:creationId xmlns:a16="http://schemas.microsoft.com/office/drawing/2014/main" id="{627A07F8-0E68-976C-DBAC-B66E790D9047}"/>
                  </a:ext>
                </a:extLst>
              </p:cNvPr>
              <p:cNvSpPr/>
              <p:nvPr/>
            </p:nvSpPr>
            <p:spPr>
              <a:xfrm>
                <a:off x="883172"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1" name="Oval 70">
                <a:extLst>
                  <a:ext uri="{FF2B5EF4-FFF2-40B4-BE49-F238E27FC236}">
                    <a16:creationId xmlns:a16="http://schemas.microsoft.com/office/drawing/2014/main" id="{5E27F30E-678E-4580-3169-10A74FBF7A81}"/>
                  </a:ext>
                </a:extLst>
              </p:cNvPr>
              <p:cNvSpPr/>
              <p:nvPr/>
            </p:nvSpPr>
            <p:spPr>
              <a:xfrm>
                <a:off x="883172"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2" name="Oval 71">
                <a:extLst>
                  <a:ext uri="{FF2B5EF4-FFF2-40B4-BE49-F238E27FC236}">
                    <a16:creationId xmlns:a16="http://schemas.microsoft.com/office/drawing/2014/main" id="{5B32A8B4-7ADC-5220-D6FE-8713DEA3AC5B}"/>
                  </a:ext>
                </a:extLst>
              </p:cNvPr>
              <p:cNvSpPr/>
              <p:nvPr/>
            </p:nvSpPr>
            <p:spPr>
              <a:xfrm>
                <a:off x="1798979"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76" name="Group 75">
              <a:extLst>
                <a:ext uri="{FF2B5EF4-FFF2-40B4-BE49-F238E27FC236}">
                  <a16:creationId xmlns:a16="http://schemas.microsoft.com/office/drawing/2014/main" id="{BE5B273F-AEBA-DD5E-18F5-2B3E71E77D46}"/>
                </a:ext>
              </a:extLst>
            </p:cNvPr>
            <p:cNvGrpSpPr/>
            <p:nvPr/>
          </p:nvGrpSpPr>
          <p:grpSpPr>
            <a:xfrm>
              <a:off x="1811625" y="4631904"/>
              <a:ext cx="854074" cy="690744"/>
              <a:chOff x="2282226" y="4608053"/>
              <a:chExt cx="1222803" cy="988959"/>
            </a:xfrm>
          </p:grpSpPr>
          <p:sp>
            <p:nvSpPr>
              <p:cNvPr id="68" name="Isosceles Triangle 67">
                <a:extLst>
                  <a:ext uri="{FF2B5EF4-FFF2-40B4-BE49-F238E27FC236}">
                    <a16:creationId xmlns:a16="http://schemas.microsoft.com/office/drawing/2014/main" id="{4C09C823-303D-0F6A-7098-5F467134792A}"/>
                  </a:ext>
                </a:extLst>
              </p:cNvPr>
              <p:cNvSpPr/>
              <p:nvPr/>
            </p:nvSpPr>
            <p:spPr>
              <a:xfrm>
                <a:off x="2318804" y="4644629"/>
                <a:ext cx="1149652" cy="915808"/>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3" name="Oval 72">
                <a:extLst>
                  <a:ext uri="{FF2B5EF4-FFF2-40B4-BE49-F238E27FC236}">
                    <a16:creationId xmlns:a16="http://schemas.microsoft.com/office/drawing/2014/main" id="{085438A9-2BBE-2D77-9C95-688C3267B256}"/>
                  </a:ext>
                </a:extLst>
              </p:cNvPr>
              <p:cNvSpPr/>
              <p:nvPr/>
            </p:nvSpPr>
            <p:spPr>
              <a:xfrm>
                <a:off x="2857051" y="4608053"/>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4" name="Oval 73">
                <a:extLst>
                  <a:ext uri="{FF2B5EF4-FFF2-40B4-BE49-F238E27FC236}">
                    <a16:creationId xmlns:a16="http://schemas.microsoft.com/office/drawing/2014/main" id="{A7169FFD-77F4-C633-D8C9-56D0CCFEA054}"/>
                  </a:ext>
                </a:extLst>
              </p:cNvPr>
              <p:cNvSpPr/>
              <p:nvPr/>
            </p:nvSpPr>
            <p:spPr>
              <a:xfrm>
                <a:off x="2282226"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5" name="Oval 74">
                <a:extLst>
                  <a:ext uri="{FF2B5EF4-FFF2-40B4-BE49-F238E27FC236}">
                    <a16:creationId xmlns:a16="http://schemas.microsoft.com/office/drawing/2014/main" id="{04FB5C60-6E06-3BA2-F146-D2E6C8240EEA}"/>
                  </a:ext>
                </a:extLst>
              </p:cNvPr>
              <p:cNvSpPr/>
              <p:nvPr/>
            </p:nvSpPr>
            <p:spPr>
              <a:xfrm>
                <a:off x="3431877" y="5523860"/>
                <a:ext cx="73152" cy="73152"/>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78" name="Text Placeholder 3">
              <a:extLst>
                <a:ext uri="{FF2B5EF4-FFF2-40B4-BE49-F238E27FC236}">
                  <a16:creationId xmlns:a16="http://schemas.microsoft.com/office/drawing/2014/main" id="{6A5E867B-89A6-FE8C-1070-EA5AAA9052B1}"/>
                </a:ext>
              </a:extLst>
            </p:cNvPr>
            <p:cNvSpPr txBox="1">
              <a:spLocks/>
            </p:cNvSpPr>
            <p:nvPr/>
          </p:nvSpPr>
          <p:spPr>
            <a:xfrm>
              <a:off x="1124363" y="5707696"/>
              <a:ext cx="1139845" cy="228413"/>
            </a:xfrm>
            <a:prstGeom prst="rect">
              <a:avLst/>
            </a:prstGeom>
          </p:spPr>
          <p:txBody>
            <a:bodyPr vert="horz" lIns="91440" tIns="45720" rIns="91440" bIns="45720" rtlCol="0" anchor="t">
              <a:normAutofit fontScale="77500" lnSpcReduction="2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4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grpSp>
        <p:nvGrpSpPr>
          <p:cNvPr id="91" name="Group 90">
            <a:extLst>
              <a:ext uri="{FF2B5EF4-FFF2-40B4-BE49-F238E27FC236}">
                <a16:creationId xmlns:a16="http://schemas.microsoft.com/office/drawing/2014/main" id="{366E0D45-5770-E39D-ED36-0937AE47E2BF}"/>
              </a:ext>
            </a:extLst>
          </p:cNvPr>
          <p:cNvGrpSpPr/>
          <p:nvPr/>
        </p:nvGrpSpPr>
        <p:grpSpPr>
          <a:xfrm>
            <a:off x="6043386" y="3107156"/>
            <a:ext cx="5759266" cy="2563653"/>
            <a:chOff x="6043386" y="3107156"/>
            <a:chExt cx="5759266" cy="2563653"/>
          </a:xfrm>
        </p:grpSpPr>
        <p:cxnSp>
          <p:nvCxnSpPr>
            <p:cNvPr id="57" name="Connector: Elbow 56">
              <a:extLst>
                <a:ext uri="{FF2B5EF4-FFF2-40B4-BE49-F238E27FC236}">
                  <a16:creationId xmlns:a16="http://schemas.microsoft.com/office/drawing/2014/main" id="{53E65180-CA54-80E7-928A-AC8B5DE849DF}"/>
                </a:ext>
              </a:extLst>
            </p:cNvPr>
            <p:cNvCxnSpPr>
              <a:cxnSpLocks/>
              <a:stCxn id="30" idx="3"/>
              <a:endCxn id="37" idx="1"/>
            </p:cNvCxnSpPr>
            <p:nvPr/>
          </p:nvCxnSpPr>
          <p:spPr>
            <a:xfrm>
              <a:off x="6043386" y="3107156"/>
              <a:ext cx="708547" cy="2060227"/>
            </a:xfrm>
            <a:prstGeom prst="bentConnector3">
              <a:avLst/>
            </a:prstGeom>
            <a:ln w="19050"/>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5F7E07F-6A90-D7D0-09C1-DF2993BF5B02}"/>
                </a:ext>
              </a:extLst>
            </p:cNvPr>
            <p:cNvSpPr txBox="1"/>
            <p:nvPr/>
          </p:nvSpPr>
          <p:spPr>
            <a:xfrm>
              <a:off x="6806654" y="4356481"/>
              <a:ext cx="1712126"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Axis symmetry</a:t>
              </a:r>
            </a:p>
          </p:txBody>
        </p:sp>
        <p:sp>
          <p:nvSpPr>
            <p:cNvPr id="37" name="Rectangle: Rounded Corners 36">
              <a:extLst>
                <a:ext uri="{FF2B5EF4-FFF2-40B4-BE49-F238E27FC236}">
                  <a16:creationId xmlns:a16="http://schemas.microsoft.com/office/drawing/2014/main" id="{EAF8890B-BC1A-8590-D61C-008099DE1ABF}"/>
                </a:ext>
              </a:extLst>
            </p:cNvPr>
            <p:cNvSpPr/>
            <p:nvPr/>
          </p:nvSpPr>
          <p:spPr>
            <a:xfrm>
              <a:off x="6751933" y="4663957"/>
              <a:ext cx="5050719" cy="1006852"/>
            </a:xfrm>
            <a:prstGeom prst="roundRect">
              <a:avLst/>
            </a:prstGeom>
            <a:solidFill>
              <a:schemeClr val="accent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5" name="TextBox 94">
              <a:extLst>
                <a:ext uri="{FF2B5EF4-FFF2-40B4-BE49-F238E27FC236}">
                  <a16:creationId xmlns:a16="http://schemas.microsoft.com/office/drawing/2014/main" id="{B3AD875E-78B2-5103-860B-DC49B7F8DF48}"/>
                </a:ext>
              </a:extLst>
            </p:cNvPr>
            <p:cNvSpPr txBox="1"/>
            <p:nvPr/>
          </p:nvSpPr>
          <p:spPr>
            <a:xfrm>
              <a:off x="6926683" y="4844368"/>
              <a:ext cx="470121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Axisymmetric behavior can be set instead of plane strain/stress behavior for plane elements using y as the symmetry axis. This assumption reduces 3D model to 2D, which decreases the calculation time.</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Calibri"/>
              </a:endParaRPr>
            </a:p>
          </p:txBody>
        </p:sp>
      </p:grpSp>
      <p:sp>
        <p:nvSpPr>
          <p:cNvPr id="121" name="TextBox 120">
            <a:extLst>
              <a:ext uri="{FF2B5EF4-FFF2-40B4-BE49-F238E27FC236}">
                <a16:creationId xmlns:a16="http://schemas.microsoft.com/office/drawing/2014/main" id="{E76A6F30-04DA-66F9-D965-A2F857246929}"/>
              </a:ext>
            </a:extLst>
          </p:cNvPr>
          <p:cNvSpPr txBox="1"/>
          <p:nvPr/>
        </p:nvSpPr>
        <p:spPr>
          <a:xfrm>
            <a:off x="655056" y="943328"/>
            <a:ext cx="1111548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Calibri"/>
              </a:rPr>
              <a:t>In order to simplify 3D solid mechanics problems and treat them as a 2D project, there are some assumptions that can be used according to how the body responds to external loads (stress and strain).</a:t>
            </a:r>
          </a:p>
        </p:txBody>
      </p:sp>
      <p:grpSp>
        <p:nvGrpSpPr>
          <p:cNvPr id="86" name="Group 85">
            <a:extLst>
              <a:ext uri="{FF2B5EF4-FFF2-40B4-BE49-F238E27FC236}">
                <a16:creationId xmlns:a16="http://schemas.microsoft.com/office/drawing/2014/main" id="{B31FD89A-B6AF-D76F-22D0-7EF87916A48A}"/>
              </a:ext>
            </a:extLst>
          </p:cNvPr>
          <p:cNvGrpSpPr/>
          <p:nvPr/>
        </p:nvGrpSpPr>
        <p:grpSpPr>
          <a:xfrm>
            <a:off x="3346592" y="4449598"/>
            <a:ext cx="2319573" cy="1487104"/>
            <a:chOff x="3346592" y="4449598"/>
            <a:chExt cx="2319573" cy="1487104"/>
          </a:xfrm>
        </p:grpSpPr>
        <p:sp>
          <p:nvSpPr>
            <p:cNvPr id="64" name="TextBox 63">
              <a:extLst>
                <a:ext uri="{FF2B5EF4-FFF2-40B4-BE49-F238E27FC236}">
                  <a16:creationId xmlns:a16="http://schemas.microsoft.com/office/drawing/2014/main" id="{5966A4BC-BB9F-F177-EA46-7D4CEC290E5C}"/>
                </a:ext>
              </a:extLst>
            </p:cNvPr>
            <p:cNvSpPr txBox="1"/>
            <p:nvPr/>
          </p:nvSpPr>
          <p:spPr>
            <a:xfrm>
              <a:off x="3941301" y="5462587"/>
              <a:ext cx="108314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Calibri"/>
                </a:rPr>
                <a:t>PLANE183</a:t>
              </a:r>
            </a:p>
          </p:txBody>
        </p:sp>
        <p:sp>
          <p:nvSpPr>
            <p:cNvPr id="79" name="Text Placeholder 3">
              <a:extLst>
                <a:ext uri="{FF2B5EF4-FFF2-40B4-BE49-F238E27FC236}">
                  <a16:creationId xmlns:a16="http://schemas.microsoft.com/office/drawing/2014/main" id="{D5CB717C-6C0C-49B0-642F-BB7FA0CC87E2}"/>
                </a:ext>
              </a:extLst>
            </p:cNvPr>
            <p:cNvSpPr txBox="1">
              <a:spLocks/>
            </p:cNvSpPr>
            <p:nvPr/>
          </p:nvSpPr>
          <p:spPr>
            <a:xfrm>
              <a:off x="3930324" y="5708289"/>
              <a:ext cx="1139845" cy="228413"/>
            </a:xfrm>
            <a:prstGeom prst="rect">
              <a:avLst/>
            </a:prstGeom>
          </p:spPr>
          <p:txBody>
            <a:bodyPr vert="horz" lIns="91440" tIns="45720" rIns="91440" bIns="45720" rtlCol="0" anchor="t">
              <a:normAutofit fontScale="77500" lnSpcReduction="2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8 or 6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58" name="Group 57">
              <a:extLst>
                <a:ext uri="{FF2B5EF4-FFF2-40B4-BE49-F238E27FC236}">
                  <a16:creationId xmlns:a16="http://schemas.microsoft.com/office/drawing/2014/main" id="{DED498E8-3260-304B-670B-47BFD1F96879}"/>
                </a:ext>
              </a:extLst>
            </p:cNvPr>
            <p:cNvGrpSpPr/>
            <p:nvPr/>
          </p:nvGrpSpPr>
          <p:grpSpPr>
            <a:xfrm>
              <a:off x="3346592" y="4449598"/>
              <a:ext cx="1115502" cy="890138"/>
              <a:chOff x="3909404" y="4342913"/>
              <a:chExt cx="1115502" cy="890138"/>
            </a:xfrm>
          </p:grpSpPr>
          <p:sp>
            <p:nvSpPr>
              <p:cNvPr id="4" name="Oval 3">
                <a:extLst>
                  <a:ext uri="{FF2B5EF4-FFF2-40B4-BE49-F238E27FC236}">
                    <a16:creationId xmlns:a16="http://schemas.microsoft.com/office/drawing/2014/main" id="{D5F9DD2C-41C5-F8F2-338A-198E08A48C20}"/>
                  </a:ext>
                </a:extLst>
              </p:cNvPr>
              <p:cNvSpPr/>
              <p:nvPr/>
            </p:nvSpPr>
            <p:spPr>
              <a:xfrm>
                <a:off x="4421120" y="4342913"/>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Oval 5">
                <a:extLst>
                  <a:ext uri="{FF2B5EF4-FFF2-40B4-BE49-F238E27FC236}">
                    <a16:creationId xmlns:a16="http://schemas.microsoft.com/office/drawing/2014/main" id="{392C2144-6521-08BD-2E1B-05CDADC3886C}"/>
                  </a:ext>
                </a:extLst>
              </p:cNvPr>
              <p:cNvSpPr/>
              <p:nvPr/>
            </p:nvSpPr>
            <p:spPr>
              <a:xfrm>
                <a:off x="4018448" y="4409975"/>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5F6F5972-2FB7-825A-7917-D28F81F2EF04}"/>
                  </a:ext>
                </a:extLst>
              </p:cNvPr>
              <p:cNvSpPr/>
              <p:nvPr/>
            </p:nvSpPr>
            <p:spPr>
              <a:xfrm>
                <a:off x="4855128" y="4417978"/>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11A5CCFD-1AFF-E5BC-AB1A-7516C7858A4E}"/>
                  </a:ext>
                </a:extLst>
              </p:cNvPr>
              <p:cNvSpPr/>
              <p:nvPr/>
            </p:nvSpPr>
            <p:spPr>
              <a:xfrm>
                <a:off x="3909404" y="4776716"/>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69769645-EFE8-1B78-9761-6E7C2C78F2D4}"/>
                  </a:ext>
                </a:extLst>
              </p:cNvPr>
              <p:cNvSpPr/>
              <p:nvPr/>
            </p:nvSpPr>
            <p:spPr>
              <a:xfrm>
                <a:off x="4973813" y="4776715"/>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7474830-CD52-3C10-3701-EBBB39151E53}"/>
                  </a:ext>
                </a:extLst>
              </p:cNvPr>
              <p:cNvSpPr/>
              <p:nvPr/>
            </p:nvSpPr>
            <p:spPr>
              <a:xfrm>
                <a:off x="4436681" y="5181958"/>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5042E26C-E78E-4FA5-8577-F56A98AB6E1C}"/>
                  </a:ext>
                </a:extLst>
              </p:cNvPr>
              <p:cNvSpPr/>
              <p:nvPr/>
            </p:nvSpPr>
            <p:spPr>
              <a:xfrm>
                <a:off x="4006677" y="5092350"/>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1BA2B81D-68CD-A207-9753-445AA8B98993}"/>
                  </a:ext>
                </a:extLst>
              </p:cNvPr>
              <p:cNvSpPr/>
              <p:nvPr/>
            </p:nvSpPr>
            <p:spPr>
              <a:xfrm>
                <a:off x="4867036" y="5107190"/>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8" name="Freeform: Shape 47">
                <a:extLst>
                  <a:ext uri="{FF2B5EF4-FFF2-40B4-BE49-F238E27FC236}">
                    <a16:creationId xmlns:a16="http://schemas.microsoft.com/office/drawing/2014/main" id="{83616EB4-E31C-029A-0BA9-4EB65BB5804F}"/>
                  </a:ext>
                </a:extLst>
              </p:cNvPr>
              <p:cNvSpPr/>
              <p:nvPr/>
            </p:nvSpPr>
            <p:spPr>
              <a:xfrm>
                <a:off x="3941301" y="4435522"/>
                <a:ext cx="105260" cy="682388"/>
              </a:xfrm>
              <a:custGeom>
                <a:avLst/>
                <a:gdLst>
                  <a:gd name="connsiteX0" fmla="*/ 143358 w 143358"/>
                  <a:gd name="connsiteY0" fmla="*/ 0 h 682388"/>
                  <a:gd name="connsiteX1" fmla="*/ 57 w 143358"/>
                  <a:gd name="connsiteY1" fmla="*/ 375314 h 682388"/>
                  <a:gd name="connsiteX2" fmla="*/ 129710 w 143358"/>
                  <a:gd name="connsiteY2" fmla="*/ 682388 h 682388"/>
                </a:gdLst>
                <a:ahLst/>
                <a:cxnLst>
                  <a:cxn ang="0">
                    <a:pos x="connsiteX0" y="connsiteY0"/>
                  </a:cxn>
                  <a:cxn ang="0">
                    <a:pos x="connsiteX1" y="connsiteY1"/>
                  </a:cxn>
                  <a:cxn ang="0">
                    <a:pos x="connsiteX2" y="connsiteY2"/>
                  </a:cxn>
                </a:cxnLst>
                <a:rect l="l" t="t" r="r" b="b"/>
                <a:pathLst>
                  <a:path w="143358" h="682388">
                    <a:moveTo>
                      <a:pt x="143358" y="0"/>
                    </a:moveTo>
                    <a:cubicBezTo>
                      <a:pt x="72845" y="130791"/>
                      <a:pt x="2332" y="261583"/>
                      <a:pt x="57" y="375314"/>
                    </a:cubicBezTo>
                    <a:cubicBezTo>
                      <a:pt x="-2218" y="489045"/>
                      <a:pt x="63746" y="585716"/>
                      <a:pt x="129710" y="68238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9" name="Freeform: Shape 48">
                <a:extLst>
                  <a:ext uri="{FF2B5EF4-FFF2-40B4-BE49-F238E27FC236}">
                    <a16:creationId xmlns:a16="http://schemas.microsoft.com/office/drawing/2014/main" id="{B1C5E3C2-F2EE-7EA5-4743-56A37E54B540}"/>
                  </a:ext>
                </a:extLst>
              </p:cNvPr>
              <p:cNvSpPr/>
              <p:nvPr/>
            </p:nvSpPr>
            <p:spPr>
              <a:xfrm>
                <a:off x="4884953" y="4435521"/>
                <a:ext cx="114407" cy="707921"/>
              </a:xfrm>
              <a:custGeom>
                <a:avLst/>
                <a:gdLst>
                  <a:gd name="connsiteX0" fmla="*/ 0 w 150125"/>
                  <a:gd name="connsiteY0" fmla="*/ 0 h 682388"/>
                  <a:gd name="connsiteX1" fmla="*/ 150125 w 150125"/>
                  <a:gd name="connsiteY1" fmla="*/ 382138 h 682388"/>
                  <a:gd name="connsiteX2" fmla="*/ 0 w 150125"/>
                  <a:gd name="connsiteY2" fmla="*/ 682388 h 682388"/>
                </a:gdLst>
                <a:ahLst/>
                <a:cxnLst>
                  <a:cxn ang="0">
                    <a:pos x="connsiteX0" y="connsiteY0"/>
                  </a:cxn>
                  <a:cxn ang="0">
                    <a:pos x="connsiteX1" y="connsiteY1"/>
                  </a:cxn>
                  <a:cxn ang="0">
                    <a:pos x="connsiteX2" y="connsiteY2"/>
                  </a:cxn>
                </a:cxnLst>
                <a:rect l="l" t="t" r="r" b="b"/>
                <a:pathLst>
                  <a:path w="150125" h="682388">
                    <a:moveTo>
                      <a:pt x="0" y="0"/>
                    </a:moveTo>
                    <a:cubicBezTo>
                      <a:pt x="75062" y="134203"/>
                      <a:pt x="150125" y="268407"/>
                      <a:pt x="150125" y="382138"/>
                    </a:cubicBezTo>
                    <a:cubicBezTo>
                      <a:pt x="150125" y="495869"/>
                      <a:pt x="75062" y="589128"/>
                      <a:pt x="0" y="68238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4" name="Freeform: Shape 53">
                <a:extLst>
                  <a:ext uri="{FF2B5EF4-FFF2-40B4-BE49-F238E27FC236}">
                    <a16:creationId xmlns:a16="http://schemas.microsoft.com/office/drawing/2014/main" id="{4CA8B6CE-6812-9845-A1C8-2326CFA9E5D1}"/>
                  </a:ext>
                </a:extLst>
              </p:cNvPr>
              <p:cNvSpPr/>
              <p:nvPr/>
            </p:nvSpPr>
            <p:spPr>
              <a:xfrm>
                <a:off x="4032913" y="4367254"/>
                <a:ext cx="852986" cy="68268"/>
              </a:xfrm>
              <a:custGeom>
                <a:avLst/>
                <a:gdLst>
                  <a:gd name="connsiteX0" fmla="*/ 0 w 852986"/>
                  <a:gd name="connsiteY0" fmla="*/ 68268 h 68268"/>
                  <a:gd name="connsiteX1" fmla="*/ 423081 w 852986"/>
                  <a:gd name="connsiteY1" fmla="*/ 30 h 68268"/>
                  <a:gd name="connsiteX2" fmla="*/ 852986 w 852986"/>
                  <a:gd name="connsiteY2" fmla="*/ 61445 h 68268"/>
                </a:gdLst>
                <a:ahLst/>
                <a:cxnLst>
                  <a:cxn ang="0">
                    <a:pos x="connsiteX0" y="connsiteY0"/>
                  </a:cxn>
                  <a:cxn ang="0">
                    <a:pos x="connsiteX1" y="connsiteY1"/>
                  </a:cxn>
                  <a:cxn ang="0">
                    <a:pos x="connsiteX2" y="connsiteY2"/>
                  </a:cxn>
                </a:cxnLst>
                <a:rect l="l" t="t" r="r" b="b"/>
                <a:pathLst>
                  <a:path w="852986" h="68268">
                    <a:moveTo>
                      <a:pt x="0" y="68268"/>
                    </a:moveTo>
                    <a:cubicBezTo>
                      <a:pt x="140458" y="34717"/>
                      <a:pt x="280917" y="1167"/>
                      <a:pt x="423081" y="30"/>
                    </a:cubicBezTo>
                    <a:cubicBezTo>
                      <a:pt x="565245" y="-1107"/>
                      <a:pt x="709115" y="30169"/>
                      <a:pt x="852986" y="6144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5" name="Freeform: Shape 54">
                <a:extLst>
                  <a:ext uri="{FF2B5EF4-FFF2-40B4-BE49-F238E27FC236}">
                    <a16:creationId xmlns:a16="http://schemas.microsoft.com/office/drawing/2014/main" id="{5F45BF4F-44FD-0454-2C20-9265C94393A9}"/>
                  </a:ext>
                </a:extLst>
              </p:cNvPr>
              <p:cNvSpPr/>
              <p:nvPr/>
            </p:nvSpPr>
            <p:spPr>
              <a:xfrm>
                <a:off x="4032913" y="5124734"/>
                <a:ext cx="839338" cy="75947"/>
              </a:xfrm>
              <a:custGeom>
                <a:avLst/>
                <a:gdLst>
                  <a:gd name="connsiteX0" fmla="*/ 0 w 839338"/>
                  <a:gd name="connsiteY0" fmla="*/ 0 h 95623"/>
                  <a:gd name="connsiteX1" fmla="*/ 416257 w 839338"/>
                  <a:gd name="connsiteY1" fmla="*/ 95535 h 95623"/>
                  <a:gd name="connsiteX2" fmla="*/ 839338 w 839338"/>
                  <a:gd name="connsiteY2" fmla="*/ 13648 h 95623"/>
                </a:gdLst>
                <a:ahLst/>
                <a:cxnLst>
                  <a:cxn ang="0">
                    <a:pos x="connsiteX0" y="connsiteY0"/>
                  </a:cxn>
                  <a:cxn ang="0">
                    <a:pos x="connsiteX1" y="connsiteY1"/>
                  </a:cxn>
                  <a:cxn ang="0">
                    <a:pos x="connsiteX2" y="connsiteY2"/>
                  </a:cxn>
                </a:cxnLst>
                <a:rect l="l" t="t" r="r" b="b"/>
                <a:pathLst>
                  <a:path w="839338" h="95623">
                    <a:moveTo>
                      <a:pt x="0" y="0"/>
                    </a:moveTo>
                    <a:cubicBezTo>
                      <a:pt x="138183" y="46630"/>
                      <a:pt x="276367" y="93260"/>
                      <a:pt x="416257" y="95535"/>
                    </a:cubicBezTo>
                    <a:cubicBezTo>
                      <a:pt x="556147" y="97810"/>
                      <a:pt x="697742" y="55729"/>
                      <a:pt x="839338" y="1364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85" name="Group 84">
              <a:extLst>
                <a:ext uri="{FF2B5EF4-FFF2-40B4-BE49-F238E27FC236}">
                  <a16:creationId xmlns:a16="http://schemas.microsoft.com/office/drawing/2014/main" id="{DB4C7907-8CCD-4D61-BADC-360964E88D59}"/>
                </a:ext>
              </a:extLst>
            </p:cNvPr>
            <p:cNvGrpSpPr/>
            <p:nvPr/>
          </p:nvGrpSpPr>
          <p:grpSpPr>
            <a:xfrm>
              <a:off x="4733529" y="4486322"/>
              <a:ext cx="932636" cy="808640"/>
              <a:chOff x="5039494" y="4475144"/>
              <a:chExt cx="932636" cy="808640"/>
            </a:xfrm>
          </p:grpSpPr>
          <p:sp>
            <p:nvSpPr>
              <p:cNvPr id="61" name="Oval 60">
                <a:extLst>
                  <a:ext uri="{FF2B5EF4-FFF2-40B4-BE49-F238E27FC236}">
                    <a16:creationId xmlns:a16="http://schemas.microsoft.com/office/drawing/2014/main" id="{BD8A452F-012C-CBB2-54F0-7E1DEC6D28B9}"/>
                  </a:ext>
                </a:extLst>
              </p:cNvPr>
              <p:cNvSpPr/>
              <p:nvPr/>
            </p:nvSpPr>
            <p:spPr>
              <a:xfrm>
                <a:off x="5474697" y="4475144"/>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2" name="Oval 61">
                <a:extLst>
                  <a:ext uri="{FF2B5EF4-FFF2-40B4-BE49-F238E27FC236}">
                    <a16:creationId xmlns:a16="http://schemas.microsoft.com/office/drawing/2014/main" id="{C37F4F79-24FF-34D8-58F2-25D3BEF52106}"/>
                  </a:ext>
                </a:extLst>
              </p:cNvPr>
              <p:cNvSpPr/>
              <p:nvPr/>
            </p:nvSpPr>
            <p:spPr>
              <a:xfrm>
                <a:off x="5163120" y="4787058"/>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Oval 64">
                <a:extLst>
                  <a:ext uri="{FF2B5EF4-FFF2-40B4-BE49-F238E27FC236}">
                    <a16:creationId xmlns:a16="http://schemas.microsoft.com/office/drawing/2014/main" id="{8F85F113-17B4-0327-1571-481F5AEFB844}"/>
                  </a:ext>
                </a:extLst>
              </p:cNvPr>
              <p:cNvSpPr/>
              <p:nvPr/>
            </p:nvSpPr>
            <p:spPr>
              <a:xfrm>
                <a:off x="5039494" y="5127690"/>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6" name="Oval 65">
                <a:extLst>
                  <a:ext uri="{FF2B5EF4-FFF2-40B4-BE49-F238E27FC236}">
                    <a16:creationId xmlns:a16="http://schemas.microsoft.com/office/drawing/2014/main" id="{1FD2332A-D083-989E-361F-01EB9EB8E935}"/>
                  </a:ext>
                </a:extLst>
              </p:cNvPr>
              <p:cNvSpPr/>
              <p:nvPr/>
            </p:nvSpPr>
            <p:spPr>
              <a:xfrm>
                <a:off x="5790486" y="4787058"/>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0" name="Oval 79">
                <a:extLst>
                  <a:ext uri="{FF2B5EF4-FFF2-40B4-BE49-F238E27FC236}">
                    <a16:creationId xmlns:a16="http://schemas.microsoft.com/office/drawing/2014/main" id="{F281D5BC-E574-F0A3-F5EA-DAB36E89CF4A}"/>
                  </a:ext>
                </a:extLst>
              </p:cNvPr>
              <p:cNvSpPr/>
              <p:nvPr/>
            </p:nvSpPr>
            <p:spPr>
              <a:xfrm>
                <a:off x="5921037" y="5152366"/>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1" name="Oval 80">
                <a:extLst>
                  <a:ext uri="{FF2B5EF4-FFF2-40B4-BE49-F238E27FC236}">
                    <a16:creationId xmlns:a16="http://schemas.microsoft.com/office/drawing/2014/main" id="{21DA5A3E-6D10-E2A0-6A36-31E74BD85F0A}"/>
                  </a:ext>
                </a:extLst>
              </p:cNvPr>
              <p:cNvSpPr/>
              <p:nvPr/>
            </p:nvSpPr>
            <p:spPr>
              <a:xfrm>
                <a:off x="5474697" y="5232691"/>
                <a:ext cx="51093" cy="5109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2" name="Freeform: Shape 81">
                <a:extLst>
                  <a:ext uri="{FF2B5EF4-FFF2-40B4-BE49-F238E27FC236}">
                    <a16:creationId xmlns:a16="http://schemas.microsoft.com/office/drawing/2014/main" id="{7327DA63-969C-6C3B-D289-B29BF4FABB3C}"/>
                  </a:ext>
                </a:extLst>
              </p:cNvPr>
              <p:cNvSpPr/>
              <p:nvPr/>
            </p:nvSpPr>
            <p:spPr>
              <a:xfrm>
                <a:off x="5068529" y="4503174"/>
                <a:ext cx="422787" cy="629265"/>
              </a:xfrm>
              <a:custGeom>
                <a:avLst/>
                <a:gdLst>
                  <a:gd name="connsiteX0" fmla="*/ 422787 w 422787"/>
                  <a:gd name="connsiteY0" fmla="*/ 0 h 629265"/>
                  <a:gd name="connsiteX1" fmla="*/ 122903 w 422787"/>
                  <a:gd name="connsiteY1" fmla="*/ 309716 h 629265"/>
                  <a:gd name="connsiteX2" fmla="*/ 0 w 422787"/>
                  <a:gd name="connsiteY2" fmla="*/ 629265 h 629265"/>
                </a:gdLst>
                <a:ahLst/>
                <a:cxnLst>
                  <a:cxn ang="0">
                    <a:pos x="connsiteX0" y="connsiteY0"/>
                  </a:cxn>
                  <a:cxn ang="0">
                    <a:pos x="connsiteX1" y="connsiteY1"/>
                  </a:cxn>
                  <a:cxn ang="0">
                    <a:pos x="connsiteX2" y="connsiteY2"/>
                  </a:cxn>
                </a:cxnLst>
                <a:rect l="l" t="t" r="r" b="b"/>
                <a:pathLst>
                  <a:path w="422787" h="629265">
                    <a:moveTo>
                      <a:pt x="422787" y="0"/>
                    </a:moveTo>
                    <a:cubicBezTo>
                      <a:pt x="308077" y="102419"/>
                      <a:pt x="193368" y="204838"/>
                      <a:pt x="122903" y="309716"/>
                    </a:cubicBezTo>
                    <a:cubicBezTo>
                      <a:pt x="52438" y="414594"/>
                      <a:pt x="26219" y="521929"/>
                      <a:pt x="0" y="62926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3" name="Freeform: Shape 82">
                <a:extLst>
                  <a:ext uri="{FF2B5EF4-FFF2-40B4-BE49-F238E27FC236}">
                    <a16:creationId xmlns:a16="http://schemas.microsoft.com/office/drawing/2014/main" id="{736FB998-AA20-8B3E-FCA6-E2C0049209D5}"/>
                  </a:ext>
                </a:extLst>
              </p:cNvPr>
              <p:cNvSpPr/>
              <p:nvPr/>
            </p:nvSpPr>
            <p:spPr>
              <a:xfrm>
                <a:off x="5501148" y="4483510"/>
                <a:ext cx="447368" cy="693174"/>
              </a:xfrm>
              <a:custGeom>
                <a:avLst/>
                <a:gdLst>
                  <a:gd name="connsiteX0" fmla="*/ 0 w 447368"/>
                  <a:gd name="connsiteY0" fmla="*/ 0 h 693174"/>
                  <a:gd name="connsiteX1" fmla="*/ 314633 w 447368"/>
                  <a:gd name="connsiteY1" fmla="*/ 329380 h 693174"/>
                  <a:gd name="connsiteX2" fmla="*/ 447368 w 447368"/>
                  <a:gd name="connsiteY2" fmla="*/ 693174 h 693174"/>
                </a:gdLst>
                <a:ahLst/>
                <a:cxnLst>
                  <a:cxn ang="0">
                    <a:pos x="connsiteX0" y="connsiteY0"/>
                  </a:cxn>
                  <a:cxn ang="0">
                    <a:pos x="connsiteX1" y="connsiteY1"/>
                  </a:cxn>
                  <a:cxn ang="0">
                    <a:pos x="connsiteX2" y="connsiteY2"/>
                  </a:cxn>
                </a:cxnLst>
                <a:rect l="l" t="t" r="r" b="b"/>
                <a:pathLst>
                  <a:path w="447368" h="693174">
                    <a:moveTo>
                      <a:pt x="0" y="0"/>
                    </a:moveTo>
                    <a:cubicBezTo>
                      <a:pt x="120036" y="106925"/>
                      <a:pt x="240072" y="213851"/>
                      <a:pt x="314633" y="329380"/>
                    </a:cubicBezTo>
                    <a:cubicBezTo>
                      <a:pt x="389194" y="444909"/>
                      <a:pt x="418281" y="569041"/>
                      <a:pt x="447368" y="693174"/>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4" name="Freeform: Shape 83">
                <a:extLst>
                  <a:ext uri="{FF2B5EF4-FFF2-40B4-BE49-F238E27FC236}">
                    <a16:creationId xmlns:a16="http://schemas.microsoft.com/office/drawing/2014/main" id="{DBE55D06-C631-753D-228B-F93EFBE9BDF2}"/>
                  </a:ext>
                </a:extLst>
              </p:cNvPr>
              <p:cNvSpPr/>
              <p:nvPr/>
            </p:nvSpPr>
            <p:spPr>
              <a:xfrm>
                <a:off x="5068529" y="5171768"/>
                <a:ext cx="889819" cy="88538"/>
              </a:xfrm>
              <a:custGeom>
                <a:avLst/>
                <a:gdLst>
                  <a:gd name="connsiteX0" fmla="*/ 0 w 889819"/>
                  <a:gd name="connsiteY0" fmla="*/ 0 h 88538"/>
                  <a:gd name="connsiteX1" fmla="*/ 442452 w 889819"/>
                  <a:gd name="connsiteY1" fmla="*/ 88490 h 88538"/>
                  <a:gd name="connsiteX2" fmla="*/ 889819 w 889819"/>
                  <a:gd name="connsiteY2" fmla="*/ 9832 h 88538"/>
                </a:gdLst>
                <a:ahLst/>
                <a:cxnLst>
                  <a:cxn ang="0">
                    <a:pos x="connsiteX0" y="connsiteY0"/>
                  </a:cxn>
                  <a:cxn ang="0">
                    <a:pos x="connsiteX1" y="connsiteY1"/>
                  </a:cxn>
                  <a:cxn ang="0">
                    <a:pos x="connsiteX2" y="connsiteY2"/>
                  </a:cxn>
                </a:cxnLst>
                <a:rect l="l" t="t" r="r" b="b"/>
                <a:pathLst>
                  <a:path w="889819" h="88538">
                    <a:moveTo>
                      <a:pt x="0" y="0"/>
                    </a:moveTo>
                    <a:cubicBezTo>
                      <a:pt x="147074" y="43425"/>
                      <a:pt x="294149" y="86851"/>
                      <a:pt x="442452" y="88490"/>
                    </a:cubicBezTo>
                    <a:cubicBezTo>
                      <a:pt x="590755" y="90129"/>
                      <a:pt x="740287" y="49980"/>
                      <a:pt x="889819" y="9832"/>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spTree>
    <p:extLst>
      <p:ext uri="{BB962C8B-B14F-4D97-AF65-F5344CB8AC3E}">
        <p14:creationId xmlns:p14="http://schemas.microsoft.com/office/powerpoint/2010/main" val="3534457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a:xfrm>
            <a:off x="609599" y="223091"/>
            <a:ext cx="10972799" cy="565364"/>
          </a:xfrm>
        </p:spPr>
        <p:txBody>
          <a:bodyPr/>
          <a:lstStyle/>
          <a:p>
            <a:r>
              <a:rPr lang="en-US" dirty="0"/>
              <a:t>Task – Beam in Bending: 2D Plane Stress Analysis</a:t>
            </a:r>
            <a:endParaRPr lang="en-DE"/>
          </a:p>
        </p:txBody>
      </p:sp>
      <p:sp>
        <p:nvSpPr>
          <p:cNvPr id="4" name="Text Placeholder 3">
            <a:extLst>
              <a:ext uri="{FF2B5EF4-FFF2-40B4-BE49-F238E27FC236}">
                <a16:creationId xmlns:a16="http://schemas.microsoft.com/office/drawing/2014/main" id="{71883C90-9152-D3D9-61D9-E9D09B334FFE}"/>
              </a:ext>
            </a:extLst>
          </p:cNvPr>
          <p:cNvSpPr txBox="1">
            <a:spLocks/>
          </p:cNvSpPr>
          <p:nvPr/>
        </p:nvSpPr>
        <p:spPr>
          <a:xfrm>
            <a:off x="609599" y="1292135"/>
            <a:ext cx="10972799" cy="89855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Consider a beam of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length 1 m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made of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structural steel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under the following loading conditions. The cross-section of the beam is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100mmx100mm</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Solve using a 2D plane stress analysis condition. (Reason: Stress in the z-direction can be assumed to be zero). Determine maximum deformation and stress.</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8" name="Group 7">
            <a:extLst>
              <a:ext uri="{FF2B5EF4-FFF2-40B4-BE49-F238E27FC236}">
                <a16:creationId xmlns:a16="http://schemas.microsoft.com/office/drawing/2014/main" id="{CFAEF22D-667A-1635-437B-32161271C31F}"/>
              </a:ext>
            </a:extLst>
          </p:cNvPr>
          <p:cNvGrpSpPr/>
          <p:nvPr/>
        </p:nvGrpSpPr>
        <p:grpSpPr>
          <a:xfrm>
            <a:off x="880972" y="3024912"/>
            <a:ext cx="10196716" cy="2580335"/>
            <a:chOff x="876853" y="2760361"/>
            <a:chExt cx="10196716" cy="2580335"/>
          </a:xfrm>
        </p:grpSpPr>
        <p:sp>
          <p:nvSpPr>
            <p:cNvPr id="5" name="Rectangle 4">
              <a:extLst>
                <a:ext uri="{FF2B5EF4-FFF2-40B4-BE49-F238E27FC236}">
                  <a16:creationId xmlns:a16="http://schemas.microsoft.com/office/drawing/2014/main" id="{6E0C991F-503B-A7F2-336F-581C179FCE01}"/>
                </a:ext>
              </a:extLst>
            </p:cNvPr>
            <p:cNvSpPr/>
            <p:nvPr/>
          </p:nvSpPr>
          <p:spPr>
            <a:xfrm>
              <a:off x="2850289" y="3625678"/>
              <a:ext cx="6491417" cy="3933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15" name="Group 14">
              <a:extLst>
                <a:ext uri="{FF2B5EF4-FFF2-40B4-BE49-F238E27FC236}">
                  <a16:creationId xmlns:a16="http://schemas.microsoft.com/office/drawing/2014/main" id="{743444A4-61AA-EBA9-60E9-D8AA906FCDDD}"/>
                </a:ext>
              </a:extLst>
            </p:cNvPr>
            <p:cNvGrpSpPr/>
            <p:nvPr/>
          </p:nvGrpSpPr>
          <p:grpSpPr>
            <a:xfrm>
              <a:off x="5568778" y="3217390"/>
              <a:ext cx="914400" cy="413951"/>
              <a:chOff x="5568778" y="3217390"/>
              <a:chExt cx="914400" cy="413951"/>
            </a:xfrm>
          </p:grpSpPr>
          <p:cxnSp>
            <p:nvCxnSpPr>
              <p:cNvPr id="7" name="Straight Connector 6">
                <a:extLst>
                  <a:ext uri="{FF2B5EF4-FFF2-40B4-BE49-F238E27FC236}">
                    <a16:creationId xmlns:a16="http://schemas.microsoft.com/office/drawing/2014/main" id="{93673258-6C10-FFFD-BF82-8C7913EED7BC}"/>
                  </a:ext>
                </a:extLst>
              </p:cNvPr>
              <p:cNvCxnSpPr>
                <a:cxnSpLocks/>
              </p:cNvCxnSpPr>
              <p:nvPr/>
            </p:nvCxnSpPr>
            <p:spPr>
              <a:xfrm>
                <a:off x="5568778" y="3220995"/>
                <a:ext cx="91440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0867C2C-F3B0-4E93-DFAE-F9586AFA8FEE}"/>
                  </a:ext>
                </a:extLst>
              </p:cNvPr>
              <p:cNvCxnSpPr/>
              <p:nvPr/>
            </p:nvCxnSpPr>
            <p:spPr>
              <a:xfrm>
                <a:off x="5568778" y="3220995"/>
                <a:ext cx="0" cy="4046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8F521F09-F8AC-D33E-2B97-99FD6D71773F}"/>
                  </a:ext>
                </a:extLst>
              </p:cNvPr>
              <p:cNvCxnSpPr/>
              <p:nvPr/>
            </p:nvCxnSpPr>
            <p:spPr>
              <a:xfrm>
                <a:off x="5799438" y="3220995"/>
                <a:ext cx="0" cy="4046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A2DD241A-5481-95D6-55E1-CC5E233C8BC9}"/>
                  </a:ext>
                </a:extLst>
              </p:cNvPr>
              <p:cNvCxnSpPr/>
              <p:nvPr/>
            </p:nvCxnSpPr>
            <p:spPr>
              <a:xfrm>
                <a:off x="6021859" y="3217390"/>
                <a:ext cx="0" cy="4046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5298D984-9AAD-5C67-D45D-F1120C6ADF4F}"/>
                  </a:ext>
                </a:extLst>
              </p:cNvPr>
              <p:cNvCxnSpPr/>
              <p:nvPr/>
            </p:nvCxnSpPr>
            <p:spPr>
              <a:xfrm>
                <a:off x="6227805" y="3220995"/>
                <a:ext cx="0" cy="4046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6A19C89-DE97-BD20-F322-DAAF29E601C6}"/>
                  </a:ext>
                </a:extLst>
              </p:cNvPr>
              <p:cNvCxnSpPr/>
              <p:nvPr/>
            </p:nvCxnSpPr>
            <p:spPr>
              <a:xfrm>
                <a:off x="6483178" y="3226658"/>
                <a:ext cx="0" cy="40468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7" name="Straight Arrow Connector 16">
              <a:extLst>
                <a:ext uri="{FF2B5EF4-FFF2-40B4-BE49-F238E27FC236}">
                  <a16:creationId xmlns:a16="http://schemas.microsoft.com/office/drawing/2014/main" id="{D36282AB-69DF-504B-0524-F3F34E0868B8}"/>
                </a:ext>
              </a:extLst>
            </p:cNvPr>
            <p:cNvCxnSpPr>
              <a:cxnSpLocks/>
            </p:cNvCxnSpPr>
            <p:nvPr/>
          </p:nvCxnSpPr>
          <p:spPr>
            <a:xfrm flipV="1">
              <a:off x="2776150" y="5156030"/>
              <a:ext cx="6631461" cy="85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F9E57227-74A8-54E4-CF9F-BCBCEDB376AA}"/>
                </a:ext>
              </a:extLst>
            </p:cNvPr>
            <p:cNvSpPr txBox="1"/>
            <p:nvPr/>
          </p:nvSpPr>
          <p:spPr>
            <a:xfrm>
              <a:off x="5214550" y="4971364"/>
              <a:ext cx="1614616"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1000mm</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D2840122-A565-A3C2-351A-43AFB562FFF3}"/>
                </a:ext>
              </a:extLst>
            </p:cNvPr>
            <p:cNvSpPr txBox="1"/>
            <p:nvPr/>
          </p:nvSpPr>
          <p:spPr>
            <a:xfrm>
              <a:off x="5181598" y="2780182"/>
              <a:ext cx="1614616"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1kN/mm</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25" name="Group 24">
              <a:extLst>
                <a:ext uri="{FF2B5EF4-FFF2-40B4-BE49-F238E27FC236}">
                  <a16:creationId xmlns:a16="http://schemas.microsoft.com/office/drawing/2014/main" id="{1AD8AEED-987F-E34A-5C7D-EFC63C7F4CD8}"/>
                </a:ext>
              </a:extLst>
            </p:cNvPr>
            <p:cNvGrpSpPr/>
            <p:nvPr/>
          </p:nvGrpSpPr>
          <p:grpSpPr>
            <a:xfrm>
              <a:off x="2668846" y="4058496"/>
              <a:ext cx="452446" cy="413978"/>
              <a:chOff x="2668846" y="4058496"/>
              <a:chExt cx="452446" cy="413978"/>
            </a:xfrm>
          </p:grpSpPr>
          <p:sp>
            <p:nvSpPr>
              <p:cNvPr id="21" name="Isosceles Triangle 20">
                <a:extLst>
                  <a:ext uri="{FF2B5EF4-FFF2-40B4-BE49-F238E27FC236}">
                    <a16:creationId xmlns:a16="http://schemas.microsoft.com/office/drawing/2014/main" id="{EDE35E34-7611-A046-A484-1B9A52B2C45D}"/>
                  </a:ext>
                </a:extLst>
              </p:cNvPr>
              <p:cNvSpPr/>
              <p:nvPr/>
            </p:nvSpPr>
            <p:spPr>
              <a:xfrm>
                <a:off x="2682892" y="4058496"/>
                <a:ext cx="334794" cy="290410"/>
              </a:xfrm>
              <a:prstGeom prst="triangl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2" name="Straight Connector 21">
                <a:extLst>
                  <a:ext uri="{FF2B5EF4-FFF2-40B4-BE49-F238E27FC236}">
                    <a16:creationId xmlns:a16="http://schemas.microsoft.com/office/drawing/2014/main" id="{A02859A7-0735-5D3D-201C-3F8282249B4C}"/>
                  </a:ext>
                </a:extLst>
              </p:cNvPr>
              <p:cNvCxnSpPr>
                <a:cxnSpLocks/>
              </p:cNvCxnSpPr>
              <p:nvPr/>
            </p:nvCxnSpPr>
            <p:spPr>
              <a:xfrm>
                <a:off x="2668846" y="4348906"/>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E8426A8-8CBF-298E-423B-45ABEB6C5BD0}"/>
                  </a:ext>
                </a:extLst>
              </p:cNvPr>
              <p:cNvCxnSpPr>
                <a:cxnSpLocks/>
              </p:cNvCxnSpPr>
              <p:nvPr/>
            </p:nvCxnSpPr>
            <p:spPr>
              <a:xfrm>
                <a:off x="2850289" y="4348906"/>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1D3FC2B-8525-B249-91A1-B326B86C6DAE}"/>
                  </a:ext>
                </a:extLst>
              </p:cNvPr>
              <p:cNvCxnSpPr>
                <a:cxnSpLocks/>
              </p:cNvCxnSpPr>
              <p:nvPr/>
            </p:nvCxnSpPr>
            <p:spPr>
              <a:xfrm>
                <a:off x="3017686" y="4340652"/>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6" name="Group 25">
              <a:extLst>
                <a:ext uri="{FF2B5EF4-FFF2-40B4-BE49-F238E27FC236}">
                  <a16:creationId xmlns:a16="http://schemas.microsoft.com/office/drawing/2014/main" id="{4391BED3-6BB8-9347-CF8A-EB9284E82AC2}"/>
                </a:ext>
              </a:extLst>
            </p:cNvPr>
            <p:cNvGrpSpPr/>
            <p:nvPr/>
          </p:nvGrpSpPr>
          <p:grpSpPr>
            <a:xfrm>
              <a:off x="9115483" y="4036512"/>
              <a:ext cx="452446" cy="413978"/>
              <a:chOff x="2668846" y="4058496"/>
              <a:chExt cx="452446" cy="413978"/>
            </a:xfrm>
          </p:grpSpPr>
          <p:sp>
            <p:nvSpPr>
              <p:cNvPr id="27" name="Isosceles Triangle 26">
                <a:extLst>
                  <a:ext uri="{FF2B5EF4-FFF2-40B4-BE49-F238E27FC236}">
                    <a16:creationId xmlns:a16="http://schemas.microsoft.com/office/drawing/2014/main" id="{A8E4E900-F039-73C2-9F8F-419D335D1E91}"/>
                  </a:ext>
                </a:extLst>
              </p:cNvPr>
              <p:cNvSpPr/>
              <p:nvPr/>
            </p:nvSpPr>
            <p:spPr>
              <a:xfrm>
                <a:off x="2682892" y="4058496"/>
                <a:ext cx="334794" cy="290410"/>
              </a:xfrm>
              <a:prstGeom prst="triangl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8" name="Straight Connector 27">
                <a:extLst>
                  <a:ext uri="{FF2B5EF4-FFF2-40B4-BE49-F238E27FC236}">
                    <a16:creationId xmlns:a16="http://schemas.microsoft.com/office/drawing/2014/main" id="{747F2A88-1DCE-1D20-F745-A698934F0711}"/>
                  </a:ext>
                </a:extLst>
              </p:cNvPr>
              <p:cNvCxnSpPr>
                <a:cxnSpLocks/>
              </p:cNvCxnSpPr>
              <p:nvPr/>
            </p:nvCxnSpPr>
            <p:spPr>
              <a:xfrm>
                <a:off x="2668846" y="4348906"/>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994F186-C8DE-ED56-CCF0-E85198A91F4B}"/>
                  </a:ext>
                </a:extLst>
              </p:cNvPr>
              <p:cNvCxnSpPr>
                <a:cxnSpLocks/>
              </p:cNvCxnSpPr>
              <p:nvPr/>
            </p:nvCxnSpPr>
            <p:spPr>
              <a:xfrm>
                <a:off x="2850289" y="4348906"/>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100AE64-1338-D15A-66C5-16EBE6A04021}"/>
                  </a:ext>
                </a:extLst>
              </p:cNvPr>
              <p:cNvCxnSpPr>
                <a:cxnSpLocks/>
              </p:cNvCxnSpPr>
              <p:nvPr/>
            </p:nvCxnSpPr>
            <p:spPr>
              <a:xfrm>
                <a:off x="3017686" y="4340652"/>
                <a:ext cx="103606" cy="1235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2" name="Straight Arrow Connector 31">
              <a:extLst>
                <a:ext uri="{FF2B5EF4-FFF2-40B4-BE49-F238E27FC236}">
                  <a16:creationId xmlns:a16="http://schemas.microsoft.com/office/drawing/2014/main" id="{F37A1730-9DDF-8DFE-68E5-D0D27E15FA6A}"/>
                </a:ext>
              </a:extLst>
            </p:cNvPr>
            <p:cNvCxnSpPr>
              <a:cxnSpLocks/>
            </p:cNvCxnSpPr>
            <p:nvPr/>
          </p:nvCxnSpPr>
          <p:spPr>
            <a:xfrm>
              <a:off x="2772452" y="4720281"/>
              <a:ext cx="279632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2C89D7C7-F698-42B1-BF69-C2AC87656305}"/>
                </a:ext>
              </a:extLst>
            </p:cNvPr>
            <p:cNvSpPr txBox="1"/>
            <p:nvPr/>
          </p:nvSpPr>
          <p:spPr>
            <a:xfrm>
              <a:off x="3525079" y="4509699"/>
              <a:ext cx="1208693"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450mm</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36" name="Straight Arrow Connector 35">
              <a:extLst>
                <a:ext uri="{FF2B5EF4-FFF2-40B4-BE49-F238E27FC236}">
                  <a16:creationId xmlns:a16="http://schemas.microsoft.com/office/drawing/2014/main" id="{DA2B73F3-E518-B859-F9BA-484103FBA716}"/>
                </a:ext>
              </a:extLst>
            </p:cNvPr>
            <p:cNvCxnSpPr>
              <a:cxnSpLocks/>
            </p:cNvCxnSpPr>
            <p:nvPr/>
          </p:nvCxnSpPr>
          <p:spPr>
            <a:xfrm flipV="1">
              <a:off x="6483178" y="4712804"/>
              <a:ext cx="2813748" cy="747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81D81E0-44D7-49D5-DEB1-B61C8163ADE5}"/>
                </a:ext>
              </a:extLst>
            </p:cNvPr>
            <p:cNvSpPr txBox="1"/>
            <p:nvPr/>
          </p:nvSpPr>
          <p:spPr>
            <a:xfrm>
              <a:off x="7335605" y="4502222"/>
              <a:ext cx="1208693"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450mm</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46" name="Group 45">
              <a:extLst>
                <a:ext uri="{FF2B5EF4-FFF2-40B4-BE49-F238E27FC236}">
                  <a16:creationId xmlns:a16="http://schemas.microsoft.com/office/drawing/2014/main" id="{A653C6B6-66A6-A207-F2D2-4C861050B73B}"/>
                </a:ext>
              </a:extLst>
            </p:cNvPr>
            <p:cNvGrpSpPr/>
            <p:nvPr/>
          </p:nvGrpSpPr>
          <p:grpSpPr>
            <a:xfrm>
              <a:off x="876853" y="2760361"/>
              <a:ext cx="1463646" cy="1298135"/>
              <a:chOff x="876853" y="2760361"/>
              <a:chExt cx="1463646" cy="1298135"/>
            </a:xfrm>
          </p:grpSpPr>
          <p:cxnSp>
            <p:nvCxnSpPr>
              <p:cNvPr id="39" name="Straight Arrow Connector 38">
                <a:extLst>
                  <a:ext uri="{FF2B5EF4-FFF2-40B4-BE49-F238E27FC236}">
                    <a16:creationId xmlns:a16="http://schemas.microsoft.com/office/drawing/2014/main" id="{FCD7C925-CCA6-D408-CD71-7AFB5A1C5FA5}"/>
                  </a:ext>
                </a:extLst>
              </p:cNvPr>
              <p:cNvCxnSpPr/>
              <p:nvPr/>
            </p:nvCxnSpPr>
            <p:spPr>
              <a:xfrm>
                <a:off x="1079157" y="3912973"/>
                <a:ext cx="78259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0412BF1A-105D-A1F6-E31E-FBCAC89FCD46}"/>
                  </a:ext>
                </a:extLst>
              </p:cNvPr>
              <p:cNvCxnSpPr/>
              <p:nvPr/>
            </p:nvCxnSpPr>
            <p:spPr>
              <a:xfrm flipV="1">
                <a:off x="1079157" y="3217390"/>
                <a:ext cx="0" cy="69558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42ED7B20-805C-C4A6-B2D9-FE9C4DCA640C}"/>
                  </a:ext>
                </a:extLst>
              </p:cNvPr>
              <p:cNvSpPr txBox="1"/>
              <p:nvPr/>
            </p:nvSpPr>
            <p:spPr>
              <a:xfrm>
                <a:off x="1935891" y="3689164"/>
                <a:ext cx="404608"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x</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16788287-997C-B257-F4BE-07895B442398}"/>
                  </a:ext>
                </a:extLst>
              </p:cNvPr>
              <p:cNvSpPr txBox="1"/>
              <p:nvPr/>
            </p:nvSpPr>
            <p:spPr>
              <a:xfrm>
                <a:off x="876853" y="2760361"/>
                <a:ext cx="404608"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y</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cxnSp>
          <p:nvCxnSpPr>
            <p:cNvPr id="49" name="Straight Arrow Connector 48">
              <a:extLst>
                <a:ext uri="{FF2B5EF4-FFF2-40B4-BE49-F238E27FC236}">
                  <a16:creationId xmlns:a16="http://schemas.microsoft.com/office/drawing/2014/main" id="{6CF7786D-866F-6FE5-2DFF-B2486B5BD33E}"/>
                </a:ext>
              </a:extLst>
            </p:cNvPr>
            <p:cNvCxnSpPr>
              <a:cxnSpLocks/>
            </p:cNvCxnSpPr>
            <p:nvPr/>
          </p:nvCxnSpPr>
          <p:spPr>
            <a:xfrm>
              <a:off x="10008972" y="3582612"/>
              <a:ext cx="0" cy="43642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C8AAF837-1100-74FE-E37D-9B4F93559A28}"/>
                </a:ext>
              </a:extLst>
            </p:cNvPr>
            <p:cNvSpPr txBox="1"/>
            <p:nvPr/>
          </p:nvSpPr>
          <p:spPr>
            <a:xfrm>
              <a:off x="10055910" y="3604052"/>
              <a:ext cx="1017659"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100mm</a:t>
              </a:r>
              <a:endParaRPr kumimoji="0" lang="en-DE"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pic>
        <p:nvPicPr>
          <p:cNvPr id="69" name="Graphic 68" descr="Programmer male with solid fill">
            <a:extLst>
              <a:ext uri="{FF2B5EF4-FFF2-40B4-BE49-F238E27FC236}">
                <a16:creationId xmlns:a16="http://schemas.microsoft.com/office/drawing/2014/main" id="{E4265BC1-9A50-7746-BFC3-BBC33F3FB4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07396" y="467217"/>
            <a:ext cx="468000" cy="468000"/>
          </a:xfrm>
          <a:prstGeom prst="rect">
            <a:avLst/>
          </a:prstGeom>
        </p:spPr>
      </p:pic>
      <p:pic>
        <p:nvPicPr>
          <p:cNvPr id="70" name="Graphic 69" descr="Computer outline">
            <a:extLst>
              <a:ext uri="{FF2B5EF4-FFF2-40B4-BE49-F238E27FC236}">
                <a16:creationId xmlns:a16="http://schemas.microsoft.com/office/drawing/2014/main" id="{1FBF0766-34C1-B7FD-AC09-6F3AFB446E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15015" y="488393"/>
            <a:ext cx="468000" cy="468000"/>
          </a:xfrm>
          <a:prstGeom prst="rect">
            <a:avLst/>
          </a:prstGeom>
        </p:spPr>
      </p:pic>
      <p:cxnSp>
        <p:nvCxnSpPr>
          <p:cNvPr id="16" name="Straight Connector 15">
            <a:extLst>
              <a:ext uri="{FF2B5EF4-FFF2-40B4-BE49-F238E27FC236}">
                <a16:creationId xmlns:a16="http://schemas.microsoft.com/office/drawing/2014/main" id="{EF5C72E1-7D76-7545-07E2-485BA2DD7254}"/>
              </a:ext>
            </a:extLst>
          </p:cNvPr>
          <p:cNvCxnSpPr>
            <a:cxnSpLocks/>
          </p:cNvCxnSpPr>
          <p:nvPr/>
        </p:nvCxnSpPr>
        <p:spPr>
          <a:xfrm>
            <a:off x="5572897" y="4323047"/>
            <a:ext cx="0" cy="58702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7B4CECF-9ABD-A7ED-3B17-4D89B0134CDE}"/>
              </a:ext>
            </a:extLst>
          </p:cNvPr>
          <p:cNvCxnSpPr>
            <a:cxnSpLocks/>
          </p:cNvCxnSpPr>
          <p:nvPr/>
        </p:nvCxnSpPr>
        <p:spPr>
          <a:xfrm>
            <a:off x="6489430" y="4323047"/>
            <a:ext cx="0" cy="58702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A36DC66-3A39-455B-5CA6-CFD49968F3CB}"/>
              </a:ext>
            </a:extLst>
          </p:cNvPr>
          <p:cNvSpPr txBox="1"/>
          <p:nvPr/>
        </p:nvSpPr>
        <p:spPr>
          <a:xfrm>
            <a:off x="7953375" y="5919710"/>
            <a:ext cx="4238626"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7"/>
              </a:rPr>
              <a:t>Planar Approximations of a 2D Beam |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47" name="Graphic 46" descr="Internet outline">
            <a:extLst>
              <a:ext uri="{FF2B5EF4-FFF2-40B4-BE49-F238E27FC236}">
                <a16:creationId xmlns:a16="http://schemas.microsoft.com/office/drawing/2014/main" id="{787616C2-1319-965B-329C-DA20774F3DE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21158" y="5952449"/>
            <a:ext cx="346026" cy="368434"/>
          </a:xfrm>
          <a:prstGeom prst="rect">
            <a:avLst/>
          </a:prstGeom>
        </p:spPr>
      </p:pic>
    </p:spTree>
    <p:extLst>
      <p:ext uri="{BB962C8B-B14F-4D97-AF65-F5344CB8AC3E}">
        <p14:creationId xmlns:p14="http://schemas.microsoft.com/office/powerpoint/2010/main" val="32729493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rrow: Chevron 8">
            <a:extLst>
              <a:ext uri="{FF2B5EF4-FFF2-40B4-BE49-F238E27FC236}">
                <a16:creationId xmlns:a16="http://schemas.microsoft.com/office/drawing/2014/main" id="{ED113B67-53F7-D231-59D8-013CE0F264DC}"/>
              </a:ext>
            </a:extLst>
          </p:cNvPr>
          <p:cNvSpPr/>
          <p:nvPr/>
        </p:nvSpPr>
        <p:spPr>
          <a:xfrm>
            <a:off x="3043023" y="3090860"/>
            <a:ext cx="1990692"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439004FB-E44A-3D50-A25A-E8DF540EC81C}"/>
              </a:ext>
            </a:extLst>
          </p:cNvPr>
          <p:cNvSpPr txBox="1"/>
          <p:nvPr/>
        </p:nvSpPr>
        <p:spPr>
          <a:xfrm>
            <a:off x="1085480" y="4066731"/>
            <a:ext cx="2571188" cy="52322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2. Edit Properties of Geometry and change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Analysis Type to 2D.</a:t>
            </a:r>
            <a:endParaRPr kumimoji="0" lang="en-DE" sz="1300" b="1"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Beam in Bending: 2D Plane Stress Analysis - Procedure</a:t>
            </a:r>
            <a:endParaRPr lang="en-DE"/>
          </a:p>
        </p:txBody>
      </p:sp>
      <p:grpSp>
        <p:nvGrpSpPr>
          <p:cNvPr id="4" name="Group 3">
            <a:extLst>
              <a:ext uri="{FF2B5EF4-FFF2-40B4-BE49-F238E27FC236}">
                <a16:creationId xmlns:a16="http://schemas.microsoft.com/office/drawing/2014/main" id="{A94F2A43-B034-E839-D03C-16AD17386F5D}"/>
              </a:ext>
            </a:extLst>
          </p:cNvPr>
          <p:cNvGrpSpPr/>
          <p:nvPr/>
        </p:nvGrpSpPr>
        <p:grpSpPr>
          <a:xfrm>
            <a:off x="1013262" y="737650"/>
            <a:ext cx="2894885" cy="3022342"/>
            <a:chOff x="1013262" y="737650"/>
            <a:chExt cx="2894885" cy="3022342"/>
          </a:xfrm>
        </p:grpSpPr>
        <p:sp>
          <p:nvSpPr>
            <p:cNvPr id="7" name="Arrow: Pentagon 6">
              <a:extLst>
                <a:ext uri="{FF2B5EF4-FFF2-40B4-BE49-F238E27FC236}">
                  <a16:creationId xmlns:a16="http://schemas.microsoft.com/office/drawing/2014/main" id="{CCA97B54-4E9E-88ED-931A-52B9AA6C2AC7}"/>
                </a:ext>
              </a:extLst>
            </p:cNvPr>
            <p:cNvSpPr/>
            <p:nvPr/>
          </p:nvSpPr>
          <p:spPr>
            <a:xfrm>
              <a:off x="1085481" y="3083717"/>
              <a:ext cx="2146610"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B3BE04E6-B670-5DE2-3D36-5ED894AE32AD}"/>
                </a:ext>
              </a:extLst>
            </p:cNvPr>
            <p:cNvPicPr>
              <a:picLocks noChangeAspect="1"/>
            </p:cNvPicPr>
            <p:nvPr/>
          </p:nvPicPr>
          <p:blipFill rotWithShape="1">
            <a:blip r:embed="rId3"/>
            <a:srcRect t="11642"/>
            <a:stretch/>
          </p:blipFill>
          <p:spPr>
            <a:xfrm>
              <a:off x="1013262" y="737650"/>
              <a:ext cx="1830361" cy="1716873"/>
            </a:xfrm>
            <a:prstGeom prst="rect">
              <a:avLst/>
            </a:prstGeom>
          </p:spPr>
        </p:pic>
        <p:cxnSp>
          <p:nvCxnSpPr>
            <p:cNvPr id="25" name="Connector: Elbow 24">
              <a:extLst>
                <a:ext uri="{FF2B5EF4-FFF2-40B4-BE49-F238E27FC236}">
                  <a16:creationId xmlns:a16="http://schemas.microsoft.com/office/drawing/2014/main" id="{571BC3DA-E20C-0688-AE3E-2881192A23B4}"/>
                </a:ext>
              </a:extLst>
            </p:cNvPr>
            <p:cNvCxnSpPr>
              <a:cxnSpLocks/>
              <a:stCxn id="7" idx="1"/>
              <a:endCxn id="21" idx="1"/>
            </p:cNvCxnSpPr>
            <p:nvPr/>
          </p:nvCxnSpPr>
          <p:spPr>
            <a:xfrm rot="10800000">
              <a:off x="1013263" y="1596087"/>
              <a:ext cx="72219" cy="1825768"/>
            </a:xfrm>
            <a:prstGeom prst="bentConnector3">
              <a:avLst>
                <a:gd name="adj1" fmla="val 416537"/>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89F429A-4C47-C77B-7859-883A058C7CFD}"/>
                </a:ext>
              </a:extLst>
            </p:cNvPr>
            <p:cNvSpPr txBox="1"/>
            <p:nvPr/>
          </p:nvSpPr>
          <p:spPr>
            <a:xfrm>
              <a:off x="1085480" y="2452414"/>
              <a:ext cx="2822667" cy="49244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Create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Static Structural Analysis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System in Ansys Workbench platform.</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56601B14-529B-3D94-FE8E-A317C9CCE4E7}"/>
              </a:ext>
            </a:extLst>
          </p:cNvPr>
          <p:cNvGrpSpPr/>
          <p:nvPr/>
        </p:nvGrpSpPr>
        <p:grpSpPr>
          <a:xfrm>
            <a:off x="3952059" y="1039500"/>
            <a:ext cx="2276855" cy="2058507"/>
            <a:chOff x="3952059" y="1039500"/>
            <a:chExt cx="2276855" cy="2058507"/>
          </a:xfrm>
        </p:grpSpPr>
        <p:sp>
          <p:nvSpPr>
            <p:cNvPr id="44" name="TextBox 43">
              <a:extLst>
                <a:ext uri="{FF2B5EF4-FFF2-40B4-BE49-F238E27FC236}">
                  <a16:creationId xmlns:a16="http://schemas.microsoft.com/office/drawing/2014/main" id="{EECD3A54-B72B-826C-02DA-DCA14B3F0A24}"/>
                </a:ext>
              </a:extLst>
            </p:cNvPr>
            <p:cNvSpPr txBox="1"/>
            <p:nvPr/>
          </p:nvSpPr>
          <p:spPr>
            <a:xfrm>
              <a:off x="3952059" y="1039500"/>
              <a:ext cx="2276855"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3.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Create the geometry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with the specified dimensions. It can be done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in</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Discovery</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46" name="Connector: Elbow 45">
              <a:extLst>
                <a:ext uri="{FF2B5EF4-FFF2-40B4-BE49-F238E27FC236}">
                  <a16:creationId xmlns:a16="http://schemas.microsoft.com/office/drawing/2014/main" id="{17F31807-8E45-0F64-D365-5F5753B42EBF}"/>
                </a:ext>
              </a:extLst>
            </p:cNvPr>
            <p:cNvCxnSpPr>
              <a:cxnSpLocks/>
              <a:endCxn id="44" idx="2"/>
            </p:cNvCxnSpPr>
            <p:nvPr/>
          </p:nvCxnSpPr>
          <p:spPr>
            <a:xfrm rot="16200000" flipV="1">
              <a:off x="4641947" y="2226705"/>
              <a:ext cx="1319843" cy="422761"/>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3D6E68E1-9137-E571-4D95-2E941BDE69F7}"/>
              </a:ext>
            </a:extLst>
          </p:cNvPr>
          <p:cNvGrpSpPr/>
          <p:nvPr/>
        </p:nvGrpSpPr>
        <p:grpSpPr>
          <a:xfrm>
            <a:off x="7231371" y="1018324"/>
            <a:ext cx="4351029" cy="1912448"/>
            <a:chOff x="7231371" y="1018324"/>
            <a:chExt cx="4351029" cy="1912448"/>
          </a:xfrm>
        </p:grpSpPr>
        <p:grpSp>
          <p:nvGrpSpPr>
            <p:cNvPr id="8" name="Group 7">
              <a:extLst>
                <a:ext uri="{FF2B5EF4-FFF2-40B4-BE49-F238E27FC236}">
                  <a16:creationId xmlns:a16="http://schemas.microsoft.com/office/drawing/2014/main" id="{BF8E8F0F-5B12-BB8C-9802-D92C164C2D09}"/>
                </a:ext>
              </a:extLst>
            </p:cNvPr>
            <p:cNvGrpSpPr/>
            <p:nvPr/>
          </p:nvGrpSpPr>
          <p:grpSpPr>
            <a:xfrm>
              <a:off x="7231371" y="1018324"/>
              <a:ext cx="2505597" cy="1912448"/>
              <a:chOff x="7231371" y="1018324"/>
              <a:chExt cx="2505597" cy="1912448"/>
            </a:xfrm>
          </p:grpSpPr>
          <p:pic>
            <p:nvPicPr>
              <p:cNvPr id="50" name="Picture 49">
                <a:extLst>
                  <a:ext uri="{FF2B5EF4-FFF2-40B4-BE49-F238E27FC236}">
                    <a16:creationId xmlns:a16="http://schemas.microsoft.com/office/drawing/2014/main" id="{2232EDEE-2972-224C-6B0F-11F8793F7176}"/>
                  </a:ext>
                </a:extLst>
              </p:cNvPr>
              <p:cNvPicPr>
                <a:picLocks noChangeAspect="1"/>
              </p:cNvPicPr>
              <p:nvPr/>
            </p:nvPicPr>
            <p:blipFill>
              <a:blip r:embed="rId4"/>
              <a:stretch>
                <a:fillRect/>
              </a:stretch>
            </p:blipFill>
            <p:spPr>
              <a:xfrm>
                <a:off x="7345740" y="1018324"/>
                <a:ext cx="2276860" cy="822962"/>
              </a:xfrm>
              <a:prstGeom prst="rect">
                <a:avLst/>
              </a:prstGeom>
            </p:spPr>
          </p:pic>
          <p:pic>
            <p:nvPicPr>
              <p:cNvPr id="51" name="Picture 50">
                <a:extLst>
                  <a:ext uri="{FF2B5EF4-FFF2-40B4-BE49-F238E27FC236}">
                    <a16:creationId xmlns:a16="http://schemas.microsoft.com/office/drawing/2014/main" id="{6FF24B5B-C49E-FA7E-CC6C-B1BFE81D8C31}"/>
                  </a:ext>
                </a:extLst>
              </p:cNvPr>
              <p:cNvPicPr>
                <a:picLocks noChangeAspect="1"/>
              </p:cNvPicPr>
              <p:nvPr/>
            </p:nvPicPr>
            <p:blipFill>
              <a:blip r:embed="rId5"/>
              <a:stretch>
                <a:fillRect/>
              </a:stretch>
            </p:blipFill>
            <p:spPr>
              <a:xfrm>
                <a:off x="7231371" y="2111224"/>
                <a:ext cx="2505597" cy="819548"/>
              </a:xfrm>
              <a:prstGeom prst="rect">
                <a:avLst/>
              </a:prstGeom>
            </p:spPr>
          </p:pic>
          <p:cxnSp>
            <p:nvCxnSpPr>
              <p:cNvPr id="56" name="Straight Connector 55">
                <a:extLst>
                  <a:ext uri="{FF2B5EF4-FFF2-40B4-BE49-F238E27FC236}">
                    <a16:creationId xmlns:a16="http://schemas.microsoft.com/office/drawing/2014/main" id="{4F54D6EE-9041-8E55-B7D6-61034DC12DB8}"/>
                  </a:ext>
                </a:extLst>
              </p:cNvPr>
              <p:cNvCxnSpPr>
                <a:stCxn id="51" idx="0"/>
                <a:endCxn id="50" idx="2"/>
              </p:cNvCxnSpPr>
              <p:nvPr/>
            </p:nvCxnSpPr>
            <p:spPr>
              <a:xfrm flipV="1">
                <a:off x="8484170" y="1841286"/>
                <a:ext cx="0" cy="269938"/>
              </a:xfrm>
              <a:prstGeom prst="line">
                <a:avLst/>
              </a:prstGeom>
              <a:ln w="19050">
                <a:solidFill>
                  <a:srgbClr val="FFB71B"/>
                </a:solidFill>
              </a:ln>
            </p:spPr>
            <p:style>
              <a:lnRef idx="1">
                <a:schemeClr val="accent1"/>
              </a:lnRef>
              <a:fillRef idx="0">
                <a:schemeClr val="accent1"/>
              </a:fillRef>
              <a:effectRef idx="0">
                <a:schemeClr val="accent1"/>
              </a:effectRef>
              <a:fontRef idx="minor">
                <a:schemeClr val="tx1"/>
              </a:fontRef>
            </p:style>
          </p:cxnSp>
        </p:grpSp>
        <p:sp>
          <p:nvSpPr>
            <p:cNvPr id="63" name="TextBox 62">
              <a:extLst>
                <a:ext uri="{FF2B5EF4-FFF2-40B4-BE49-F238E27FC236}">
                  <a16:creationId xmlns:a16="http://schemas.microsoft.com/office/drawing/2014/main" id="{76BFD6CA-E981-01F7-52D1-D72BF0F64001}"/>
                </a:ext>
              </a:extLst>
            </p:cNvPr>
            <p:cNvSpPr txBox="1"/>
            <p:nvPr/>
          </p:nvSpPr>
          <p:spPr>
            <a:xfrm>
              <a:off x="9509915" y="1066448"/>
              <a:ext cx="2072485" cy="95410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4.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Open the model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using Ansys Mechanical software and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assign a thickness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of 100mm.</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pic>
        <p:nvPicPr>
          <p:cNvPr id="16" name="Picture 15">
            <a:extLst>
              <a:ext uri="{FF2B5EF4-FFF2-40B4-BE49-F238E27FC236}">
                <a16:creationId xmlns:a16="http://schemas.microsoft.com/office/drawing/2014/main" id="{AF293B72-2E84-966A-1FB7-54D5BB9D9945}"/>
              </a:ext>
            </a:extLst>
          </p:cNvPr>
          <p:cNvPicPr>
            <a:picLocks noChangeAspect="1"/>
          </p:cNvPicPr>
          <p:nvPr/>
        </p:nvPicPr>
        <p:blipFill>
          <a:blip r:embed="rId6"/>
          <a:stretch>
            <a:fillRect/>
          </a:stretch>
        </p:blipFill>
        <p:spPr>
          <a:xfrm>
            <a:off x="7049902" y="4297266"/>
            <a:ext cx="1734709" cy="819548"/>
          </a:xfrm>
          <a:prstGeom prst="rect">
            <a:avLst/>
          </a:prstGeom>
        </p:spPr>
      </p:pic>
      <p:pic>
        <p:nvPicPr>
          <p:cNvPr id="20" name="Picture 19">
            <a:extLst>
              <a:ext uri="{FF2B5EF4-FFF2-40B4-BE49-F238E27FC236}">
                <a16:creationId xmlns:a16="http://schemas.microsoft.com/office/drawing/2014/main" id="{F37E1191-0AAC-A2D0-C8C4-3DF88642FF08}"/>
              </a:ext>
            </a:extLst>
          </p:cNvPr>
          <p:cNvPicPr>
            <a:picLocks noChangeAspect="1"/>
          </p:cNvPicPr>
          <p:nvPr/>
        </p:nvPicPr>
        <p:blipFill>
          <a:blip r:embed="rId7"/>
          <a:stretch>
            <a:fillRect/>
          </a:stretch>
        </p:blipFill>
        <p:spPr>
          <a:xfrm>
            <a:off x="6826363" y="5291720"/>
            <a:ext cx="4880445" cy="661987"/>
          </a:xfrm>
          <a:prstGeom prst="rect">
            <a:avLst/>
          </a:prstGeom>
        </p:spPr>
      </p:pic>
      <p:sp>
        <p:nvSpPr>
          <p:cNvPr id="22" name="TextBox 21">
            <a:extLst>
              <a:ext uri="{FF2B5EF4-FFF2-40B4-BE49-F238E27FC236}">
                <a16:creationId xmlns:a16="http://schemas.microsoft.com/office/drawing/2014/main" id="{498BEEB8-A4A4-F2B6-484C-20A826B625F4}"/>
              </a:ext>
            </a:extLst>
          </p:cNvPr>
          <p:cNvSpPr txBox="1"/>
          <p:nvPr/>
        </p:nvSpPr>
        <p:spPr>
          <a:xfrm>
            <a:off x="9088964" y="3991154"/>
            <a:ext cx="2493436" cy="116955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Calibri" panose="020F0502020204030204"/>
              </a:rPr>
              <a:t>5</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lang="en-US" sz="1400" dirty="0">
                <a:solidFill>
                  <a:srgbClr val="000000"/>
                </a:solidFill>
                <a:latin typeface="Calibri" panose="020F0502020204030204"/>
              </a:rPr>
              <a:t>Insert a </a:t>
            </a:r>
            <a:r>
              <a:rPr lang="en-US" sz="1400" b="1" dirty="0">
                <a:solidFill>
                  <a:srgbClr val="000000"/>
                </a:solidFill>
                <a:latin typeface="Calibri" panose="020F0502020204030204"/>
              </a:rPr>
              <a:t>Construction Geometry </a:t>
            </a:r>
            <a:r>
              <a:rPr lang="en-US" sz="1400" dirty="0">
                <a:solidFill>
                  <a:srgbClr val="000000"/>
                </a:solidFill>
                <a:latin typeface="Calibri" panose="020F0502020204030204"/>
              </a:rPr>
              <a:t>by right clicking on </a:t>
            </a:r>
            <a:r>
              <a:rPr lang="en-US" sz="1400" b="1" dirty="0">
                <a:solidFill>
                  <a:srgbClr val="000000"/>
                </a:solidFill>
                <a:latin typeface="Calibri" panose="020F0502020204030204"/>
              </a:rPr>
              <a:t>Model</a:t>
            </a:r>
            <a:r>
              <a:rPr lang="en-US" sz="1400" dirty="0">
                <a:solidFill>
                  <a:srgbClr val="000000"/>
                </a:solidFill>
                <a:latin typeface="Calibri" panose="020F0502020204030204"/>
              </a:rPr>
              <a:t>. Choose the </a:t>
            </a:r>
            <a:r>
              <a:rPr lang="en-US" sz="1400" b="1" dirty="0">
                <a:solidFill>
                  <a:srgbClr val="000000"/>
                </a:solidFill>
                <a:latin typeface="Calibri" panose="020F0502020204030204"/>
              </a:rPr>
              <a:t>Path</a:t>
            </a:r>
            <a:r>
              <a:rPr lang="en-US" sz="1400" dirty="0">
                <a:solidFill>
                  <a:srgbClr val="000000"/>
                </a:solidFill>
                <a:latin typeface="Calibri" panose="020F0502020204030204"/>
              </a:rPr>
              <a:t> option and  create a path along the length and half of the width.</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9" name="Arrow: Chevron 38">
            <a:extLst>
              <a:ext uri="{FF2B5EF4-FFF2-40B4-BE49-F238E27FC236}">
                <a16:creationId xmlns:a16="http://schemas.microsoft.com/office/drawing/2014/main" id="{47BA3892-650D-AAFD-A7A1-763FE0A7444E}"/>
              </a:ext>
            </a:extLst>
          </p:cNvPr>
          <p:cNvSpPr/>
          <p:nvPr/>
        </p:nvSpPr>
        <p:spPr>
          <a:xfrm>
            <a:off x="4835671" y="3077420"/>
            <a:ext cx="1990692"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0" name="Arrow: Chevron 39">
            <a:extLst>
              <a:ext uri="{FF2B5EF4-FFF2-40B4-BE49-F238E27FC236}">
                <a16:creationId xmlns:a16="http://schemas.microsoft.com/office/drawing/2014/main" id="{B865C60C-0F2D-20A5-2A5C-E164491F884F}"/>
              </a:ext>
            </a:extLst>
          </p:cNvPr>
          <p:cNvSpPr/>
          <p:nvPr/>
        </p:nvSpPr>
        <p:spPr>
          <a:xfrm>
            <a:off x="6637295" y="3063980"/>
            <a:ext cx="1990692"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1" name="Arrow: Chevron 40">
            <a:extLst>
              <a:ext uri="{FF2B5EF4-FFF2-40B4-BE49-F238E27FC236}">
                <a16:creationId xmlns:a16="http://schemas.microsoft.com/office/drawing/2014/main" id="{C68566E7-E87A-BC7D-F598-EB0A9C8A0A91}"/>
              </a:ext>
            </a:extLst>
          </p:cNvPr>
          <p:cNvSpPr/>
          <p:nvPr/>
        </p:nvSpPr>
        <p:spPr>
          <a:xfrm>
            <a:off x="8477507" y="3063980"/>
            <a:ext cx="1990692"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14" name="Connector: Elbow 13">
            <a:extLst>
              <a:ext uri="{FF2B5EF4-FFF2-40B4-BE49-F238E27FC236}">
                <a16:creationId xmlns:a16="http://schemas.microsoft.com/office/drawing/2014/main" id="{3B26121A-1E50-6C63-F428-2690642CD259}"/>
              </a:ext>
            </a:extLst>
          </p:cNvPr>
          <p:cNvCxnSpPr>
            <a:cxnSpLocks/>
            <a:stCxn id="9" idx="2"/>
            <a:endCxn id="34" idx="0"/>
          </p:cNvCxnSpPr>
          <p:nvPr/>
        </p:nvCxnSpPr>
        <p:spPr>
          <a:xfrm rot="5400000">
            <a:off x="2292784" y="4159848"/>
            <a:ext cx="1987089" cy="1173089"/>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8706D47A-A670-1CAD-65BB-E559E828FB1B}"/>
              </a:ext>
            </a:extLst>
          </p:cNvPr>
          <p:cNvPicPr>
            <a:picLocks noChangeAspect="1"/>
          </p:cNvPicPr>
          <p:nvPr/>
        </p:nvPicPr>
        <p:blipFill>
          <a:blip r:embed="rId8"/>
          <a:stretch>
            <a:fillRect/>
          </a:stretch>
        </p:blipFill>
        <p:spPr>
          <a:xfrm>
            <a:off x="3879496" y="3803656"/>
            <a:ext cx="1990693" cy="2331531"/>
          </a:xfrm>
          <a:prstGeom prst="rect">
            <a:avLst/>
          </a:prstGeom>
        </p:spPr>
      </p:pic>
      <p:pic>
        <p:nvPicPr>
          <p:cNvPr id="34" name="Picture 33">
            <a:extLst>
              <a:ext uri="{FF2B5EF4-FFF2-40B4-BE49-F238E27FC236}">
                <a16:creationId xmlns:a16="http://schemas.microsoft.com/office/drawing/2014/main" id="{ACD10563-8B91-2FD9-85A9-6E78C2DF37DC}"/>
              </a:ext>
            </a:extLst>
          </p:cNvPr>
          <p:cNvPicPr>
            <a:picLocks noChangeAspect="1"/>
          </p:cNvPicPr>
          <p:nvPr/>
        </p:nvPicPr>
        <p:blipFill>
          <a:blip r:embed="rId9"/>
          <a:stretch>
            <a:fillRect/>
          </a:stretch>
        </p:blipFill>
        <p:spPr>
          <a:xfrm>
            <a:off x="976083" y="5739937"/>
            <a:ext cx="3447399" cy="332809"/>
          </a:xfrm>
          <a:prstGeom prst="rect">
            <a:avLst/>
          </a:prstGeom>
        </p:spPr>
      </p:pic>
    </p:spTree>
    <p:extLst>
      <p:ext uri="{BB962C8B-B14F-4D97-AF65-F5344CB8AC3E}">
        <p14:creationId xmlns:p14="http://schemas.microsoft.com/office/powerpoint/2010/main" val="122002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Beam in Bending: 2D Plane Stress Analysis - Procedure</a:t>
            </a:r>
            <a:endParaRPr lang="en-DE"/>
          </a:p>
        </p:txBody>
      </p:sp>
      <p:sp>
        <p:nvSpPr>
          <p:cNvPr id="65" name="TextBox 64">
            <a:extLst>
              <a:ext uri="{FF2B5EF4-FFF2-40B4-BE49-F238E27FC236}">
                <a16:creationId xmlns:a16="http://schemas.microsoft.com/office/drawing/2014/main" id="{CB18EB7B-0155-0570-0528-68AA835D8662}"/>
              </a:ext>
            </a:extLst>
          </p:cNvPr>
          <p:cNvSpPr txBox="1"/>
          <p:nvPr/>
        </p:nvSpPr>
        <p:spPr>
          <a:xfrm>
            <a:off x="1085481" y="4293314"/>
            <a:ext cx="2364517"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5. Generate a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mesh </a:t>
            </a:r>
            <a:r>
              <a:rPr kumimoji="0" lang="en-US" sz="1400" i="0" u="none" strike="noStrike" kern="1200" cap="none" spc="0" normalizeH="0" baseline="0" noProof="0" dirty="0">
                <a:ln>
                  <a:noFill/>
                </a:ln>
                <a:solidFill>
                  <a:srgbClr val="000000"/>
                </a:solidFill>
                <a:effectLst/>
                <a:uLnTx/>
                <a:uFillTx/>
                <a:latin typeface="Calibri" panose="020F0502020204030204"/>
                <a:ea typeface="+mn-ea"/>
                <a:cs typeface="+mn-cs"/>
              </a:rPr>
              <a:t>with element size equals to 10mm</a:t>
            </a:r>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210A7704-6A19-5F73-FF22-CDB48218B91C}"/>
              </a:ext>
            </a:extLst>
          </p:cNvPr>
          <p:cNvGrpSpPr/>
          <p:nvPr/>
        </p:nvGrpSpPr>
        <p:grpSpPr>
          <a:xfrm>
            <a:off x="10758458" y="3099703"/>
            <a:ext cx="1024126" cy="616796"/>
            <a:chOff x="10559460" y="3097677"/>
            <a:chExt cx="1024126" cy="616796"/>
          </a:xfrm>
        </p:grpSpPr>
        <p:sp>
          <p:nvSpPr>
            <p:cNvPr id="89" name="Oval 88">
              <a:extLst>
                <a:ext uri="{FF2B5EF4-FFF2-40B4-BE49-F238E27FC236}">
                  <a16:creationId xmlns:a16="http://schemas.microsoft.com/office/drawing/2014/main" id="{4F0F2AA2-C78F-F111-EBD2-75F697DB3F88}"/>
                </a:ext>
              </a:extLst>
            </p:cNvPr>
            <p:cNvSpPr/>
            <p:nvPr/>
          </p:nvSpPr>
          <p:spPr>
            <a:xfrm>
              <a:off x="10559461" y="3097677"/>
              <a:ext cx="1024125" cy="616796"/>
            </a:xfrm>
            <a:prstGeom prst="ellipse">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0" name="TextBox 89">
              <a:extLst>
                <a:ext uri="{FF2B5EF4-FFF2-40B4-BE49-F238E27FC236}">
                  <a16:creationId xmlns:a16="http://schemas.microsoft.com/office/drawing/2014/main" id="{2C95F2EB-9B30-7957-6CDC-DF6EE68991E5}"/>
                </a:ext>
              </a:extLst>
            </p:cNvPr>
            <p:cNvSpPr txBox="1"/>
            <p:nvPr/>
          </p:nvSpPr>
          <p:spPr>
            <a:xfrm>
              <a:off x="10559460" y="3260822"/>
              <a:ext cx="1024125"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7.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Solve</a:t>
              </a:r>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81" name="TextBox 80">
            <a:extLst>
              <a:ext uri="{FF2B5EF4-FFF2-40B4-BE49-F238E27FC236}">
                <a16:creationId xmlns:a16="http://schemas.microsoft.com/office/drawing/2014/main" id="{0F90EC89-C01E-D331-486B-1D1842CEA6B3}"/>
              </a:ext>
            </a:extLst>
          </p:cNvPr>
          <p:cNvSpPr txBox="1"/>
          <p:nvPr/>
        </p:nvSpPr>
        <p:spPr>
          <a:xfrm>
            <a:off x="2423998" y="1221086"/>
            <a:ext cx="2574280" cy="52322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6. Insert a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fixed support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applied in the following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2 vertices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5" name="Arrow: Pentagon 14">
            <a:extLst>
              <a:ext uri="{FF2B5EF4-FFF2-40B4-BE49-F238E27FC236}">
                <a16:creationId xmlns:a16="http://schemas.microsoft.com/office/drawing/2014/main" id="{5E32E8BF-6163-A6EC-4F5C-826004EC45C1}"/>
              </a:ext>
            </a:extLst>
          </p:cNvPr>
          <p:cNvSpPr/>
          <p:nvPr/>
        </p:nvSpPr>
        <p:spPr>
          <a:xfrm>
            <a:off x="1144104" y="3058267"/>
            <a:ext cx="2146610"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6" name="Arrow: Chevron 15">
            <a:extLst>
              <a:ext uri="{FF2B5EF4-FFF2-40B4-BE49-F238E27FC236}">
                <a16:creationId xmlns:a16="http://schemas.microsoft.com/office/drawing/2014/main" id="{09864CC8-1712-2DB0-FFD2-475F9E77EF9B}"/>
              </a:ext>
            </a:extLst>
          </p:cNvPr>
          <p:cNvSpPr/>
          <p:nvPr/>
        </p:nvSpPr>
        <p:spPr>
          <a:xfrm>
            <a:off x="3089414" y="3065410"/>
            <a:ext cx="2146609"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878A14E3-E827-82C0-142A-0BE477548268}"/>
              </a:ext>
            </a:extLst>
          </p:cNvPr>
          <p:cNvPicPr>
            <a:picLocks noChangeAspect="1"/>
          </p:cNvPicPr>
          <p:nvPr/>
        </p:nvPicPr>
        <p:blipFill>
          <a:blip r:embed="rId3"/>
          <a:stretch>
            <a:fillRect/>
          </a:stretch>
        </p:blipFill>
        <p:spPr>
          <a:xfrm>
            <a:off x="395566" y="4905560"/>
            <a:ext cx="3829560" cy="462507"/>
          </a:xfrm>
          <a:prstGeom prst="rect">
            <a:avLst/>
          </a:prstGeom>
        </p:spPr>
      </p:pic>
      <p:grpSp>
        <p:nvGrpSpPr>
          <p:cNvPr id="27" name="Group 26">
            <a:extLst>
              <a:ext uri="{FF2B5EF4-FFF2-40B4-BE49-F238E27FC236}">
                <a16:creationId xmlns:a16="http://schemas.microsoft.com/office/drawing/2014/main" id="{E173AF20-068F-8322-2F43-FAA2F0A17438}"/>
              </a:ext>
            </a:extLst>
          </p:cNvPr>
          <p:cNvGrpSpPr/>
          <p:nvPr/>
        </p:nvGrpSpPr>
        <p:grpSpPr>
          <a:xfrm>
            <a:off x="1881093" y="1879679"/>
            <a:ext cx="3644952" cy="723309"/>
            <a:chOff x="2195393" y="2060545"/>
            <a:chExt cx="3644952" cy="723309"/>
          </a:xfrm>
        </p:grpSpPr>
        <p:pic>
          <p:nvPicPr>
            <p:cNvPr id="23" name="Picture 22">
              <a:extLst>
                <a:ext uri="{FF2B5EF4-FFF2-40B4-BE49-F238E27FC236}">
                  <a16:creationId xmlns:a16="http://schemas.microsoft.com/office/drawing/2014/main" id="{8395F7EC-B804-11BD-6B21-13E91A1DB611}"/>
                </a:ext>
              </a:extLst>
            </p:cNvPr>
            <p:cNvPicPr>
              <a:picLocks noChangeAspect="1"/>
            </p:cNvPicPr>
            <p:nvPr/>
          </p:nvPicPr>
          <p:blipFill>
            <a:blip r:embed="rId4"/>
            <a:stretch>
              <a:fillRect/>
            </a:stretch>
          </p:blipFill>
          <p:spPr>
            <a:xfrm>
              <a:off x="2195393" y="2341325"/>
              <a:ext cx="3644952" cy="442529"/>
            </a:xfrm>
            <a:prstGeom prst="rect">
              <a:avLst/>
            </a:prstGeom>
          </p:spPr>
        </p:pic>
        <p:pic>
          <p:nvPicPr>
            <p:cNvPr id="26" name="Picture 25">
              <a:extLst>
                <a:ext uri="{FF2B5EF4-FFF2-40B4-BE49-F238E27FC236}">
                  <a16:creationId xmlns:a16="http://schemas.microsoft.com/office/drawing/2014/main" id="{29435BD8-9384-1AAC-8D7D-10DE21290435}"/>
                </a:ext>
              </a:extLst>
            </p:cNvPr>
            <p:cNvPicPr>
              <a:picLocks noChangeAspect="1"/>
            </p:cNvPicPr>
            <p:nvPr/>
          </p:nvPicPr>
          <p:blipFill>
            <a:blip r:embed="rId5"/>
            <a:stretch>
              <a:fillRect/>
            </a:stretch>
          </p:blipFill>
          <p:spPr>
            <a:xfrm>
              <a:off x="2344613" y="2060545"/>
              <a:ext cx="944687" cy="226466"/>
            </a:xfrm>
            <a:prstGeom prst="rect">
              <a:avLst/>
            </a:prstGeom>
          </p:spPr>
        </p:pic>
      </p:grpSp>
      <p:sp>
        <p:nvSpPr>
          <p:cNvPr id="32" name="Arrow: Chevron 31">
            <a:extLst>
              <a:ext uri="{FF2B5EF4-FFF2-40B4-BE49-F238E27FC236}">
                <a16:creationId xmlns:a16="http://schemas.microsoft.com/office/drawing/2014/main" id="{50CF60C4-E685-5463-4DFB-593224CE8709}"/>
              </a:ext>
            </a:extLst>
          </p:cNvPr>
          <p:cNvSpPr/>
          <p:nvPr/>
        </p:nvSpPr>
        <p:spPr>
          <a:xfrm>
            <a:off x="5056901" y="3058266"/>
            <a:ext cx="2146609"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F31F9E5F-E11A-2931-5952-2CD88DD26174}"/>
              </a:ext>
            </a:extLst>
          </p:cNvPr>
          <p:cNvSpPr txBox="1"/>
          <p:nvPr/>
        </p:nvSpPr>
        <p:spPr>
          <a:xfrm>
            <a:off x="6420684" y="5233087"/>
            <a:ext cx="3548189"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Calibri" panose="020F0502020204030204"/>
              </a:rPr>
              <a:t>7</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lang="en-US" sz="1400" dirty="0">
                <a:solidFill>
                  <a:srgbClr val="000000"/>
                </a:solidFill>
                <a:latin typeface="Calibri" panose="020F0502020204030204"/>
              </a:rPr>
              <a:t>For the </a:t>
            </a:r>
            <a:r>
              <a:rPr lang="en-US" sz="1400" b="1" dirty="0">
                <a:solidFill>
                  <a:srgbClr val="000000"/>
                </a:solidFill>
                <a:latin typeface="Calibri" panose="020F0502020204030204"/>
              </a:rPr>
              <a:t>loading condition</a:t>
            </a:r>
            <a:r>
              <a:rPr lang="en-US" sz="1400" dirty="0">
                <a:solidFill>
                  <a:srgbClr val="000000"/>
                </a:solidFill>
                <a:latin typeface="Calibri" panose="020F0502020204030204"/>
              </a:rPr>
              <a:t>, insert a </a:t>
            </a:r>
            <a:r>
              <a:rPr lang="en-US" sz="1400" b="1" dirty="0">
                <a:solidFill>
                  <a:srgbClr val="000000"/>
                </a:solidFill>
                <a:latin typeface="Calibri" panose="020F0502020204030204"/>
              </a:rPr>
              <a:t>force</a:t>
            </a:r>
            <a:r>
              <a:rPr lang="en-US" sz="1400" dirty="0">
                <a:solidFill>
                  <a:srgbClr val="000000"/>
                </a:solidFill>
                <a:latin typeface="Calibri" panose="020F0502020204030204"/>
              </a:rPr>
              <a:t> and define its components. The magnitude in the Y-Axis is </a:t>
            </a:r>
            <a:r>
              <a:rPr lang="en-US" sz="1400" b="1" dirty="0">
                <a:solidFill>
                  <a:srgbClr val="000000"/>
                </a:solidFill>
                <a:latin typeface="Calibri" panose="020F0502020204030204"/>
              </a:rPr>
              <a:t>100kN</a:t>
            </a:r>
            <a:r>
              <a:rPr lang="en-US" sz="1400" dirty="0">
                <a:solidFill>
                  <a:srgbClr val="000000"/>
                </a:solidFill>
                <a:latin typeface="Calibri" panose="020F0502020204030204"/>
              </a:rPr>
              <a:t> in the opposite direction and there are not components in X and Z axes. </a:t>
            </a:r>
            <a:endParaRPr kumimoji="0" lang="en-DE" sz="14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58" name="Group 57">
            <a:extLst>
              <a:ext uri="{FF2B5EF4-FFF2-40B4-BE49-F238E27FC236}">
                <a16:creationId xmlns:a16="http://schemas.microsoft.com/office/drawing/2014/main" id="{EE279F72-4F40-0DF4-B787-842BE10A3228}"/>
              </a:ext>
            </a:extLst>
          </p:cNvPr>
          <p:cNvGrpSpPr/>
          <p:nvPr/>
        </p:nvGrpSpPr>
        <p:grpSpPr>
          <a:xfrm>
            <a:off x="5236023" y="4189820"/>
            <a:ext cx="4048220" cy="1280078"/>
            <a:chOff x="4762803" y="4133350"/>
            <a:chExt cx="4048220" cy="1280078"/>
          </a:xfrm>
        </p:grpSpPr>
        <p:pic>
          <p:nvPicPr>
            <p:cNvPr id="39" name="Picture 38">
              <a:extLst>
                <a:ext uri="{FF2B5EF4-FFF2-40B4-BE49-F238E27FC236}">
                  <a16:creationId xmlns:a16="http://schemas.microsoft.com/office/drawing/2014/main" id="{D8B80382-4CB5-A655-0A71-92C2C7DA10BF}"/>
                </a:ext>
              </a:extLst>
            </p:cNvPr>
            <p:cNvPicPr>
              <a:picLocks noChangeAspect="1"/>
            </p:cNvPicPr>
            <p:nvPr/>
          </p:nvPicPr>
          <p:blipFill>
            <a:blip r:embed="rId6"/>
            <a:stretch>
              <a:fillRect/>
            </a:stretch>
          </p:blipFill>
          <p:spPr>
            <a:xfrm>
              <a:off x="4762803" y="4571177"/>
              <a:ext cx="829193" cy="842251"/>
            </a:xfrm>
            <a:prstGeom prst="rect">
              <a:avLst/>
            </a:prstGeom>
          </p:spPr>
        </p:pic>
        <p:pic>
          <p:nvPicPr>
            <p:cNvPr id="31" name="Picture 30">
              <a:extLst>
                <a:ext uri="{FF2B5EF4-FFF2-40B4-BE49-F238E27FC236}">
                  <a16:creationId xmlns:a16="http://schemas.microsoft.com/office/drawing/2014/main" id="{3968705C-A0BF-2C1A-59B4-332252FBB685}"/>
                </a:ext>
              </a:extLst>
            </p:cNvPr>
            <p:cNvPicPr>
              <a:picLocks noChangeAspect="1"/>
            </p:cNvPicPr>
            <p:nvPr/>
          </p:nvPicPr>
          <p:blipFill>
            <a:blip r:embed="rId7"/>
            <a:stretch>
              <a:fillRect/>
            </a:stretch>
          </p:blipFill>
          <p:spPr>
            <a:xfrm>
              <a:off x="5166071" y="4459366"/>
              <a:ext cx="3644952" cy="493179"/>
            </a:xfrm>
            <a:prstGeom prst="rect">
              <a:avLst/>
            </a:prstGeom>
          </p:spPr>
        </p:pic>
        <p:pic>
          <p:nvPicPr>
            <p:cNvPr id="41" name="Picture 40">
              <a:extLst>
                <a:ext uri="{FF2B5EF4-FFF2-40B4-BE49-F238E27FC236}">
                  <a16:creationId xmlns:a16="http://schemas.microsoft.com/office/drawing/2014/main" id="{974F1ED5-49A3-DCF1-CDF7-BF4A5F3E3747}"/>
                </a:ext>
              </a:extLst>
            </p:cNvPr>
            <p:cNvPicPr>
              <a:picLocks noChangeAspect="1"/>
            </p:cNvPicPr>
            <p:nvPr/>
          </p:nvPicPr>
          <p:blipFill>
            <a:blip r:embed="rId8"/>
            <a:stretch>
              <a:fillRect/>
            </a:stretch>
          </p:blipFill>
          <p:spPr>
            <a:xfrm>
              <a:off x="5264001" y="4133350"/>
              <a:ext cx="1152688" cy="247685"/>
            </a:xfrm>
            <a:prstGeom prst="rect">
              <a:avLst/>
            </a:prstGeom>
          </p:spPr>
        </p:pic>
      </p:grpSp>
      <p:sp>
        <p:nvSpPr>
          <p:cNvPr id="45" name="Arrow: Chevron 44">
            <a:extLst>
              <a:ext uri="{FF2B5EF4-FFF2-40B4-BE49-F238E27FC236}">
                <a16:creationId xmlns:a16="http://schemas.microsoft.com/office/drawing/2014/main" id="{03BB983F-08C9-F221-B6B4-287A59EEBD00}"/>
              </a:ext>
            </a:extLst>
          </p:cNvPr>
          <p:cNvSpPr/>
          <p:nvPr/>
        </p:nvSpPr>
        <p:spPr>
          <a:xfrm>
            <a:off x="7002210" y="3065410"/>
            <a:ext cx="3374383"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48" name="Picture 47">
            <a:extLst>
              <a:ext uri="{FF2B5EF4-FFF2-40B4-BE49-F238E27FC236}">
                <a16:creationId xmlns:a16="http://schemas.microsoft.com/office/drawing/2014/main" id="{DC3A1C95-19BA-FDC8-D5B6-3DFB5F0554B2}"/>
              </a:ext>
            </a:extLst>
          </p:cNvPr>
          <p:cNvPicPr>
            <a:picLocks noChangeAspect="1"/>
          </p:cNvPicPr>
          <p:nvPr/>
        </p:nvPicPr>
        <p:blipFill>
          <a:blip r:embed="rId9"/>
          <a:stretch>
            <a:fillRect/>
          </a:stretch>
        </p:blipFill>
        <p:spPr>
          <a:xfrm>
            <a:off x="7141253" y="956780"/>
            <a:ext cx="2112056" cy="661988"/>
          </a:xfrm>
          <a:prstGeom prst="rect">
            <a:avLst/>
          </a:prstGeom>
        </p:spPr>
      </p:pic>
      <p:pic>
        <p:nvPicPr>
          <p:cNvPr id="55" name="Picture 54">
            <a:extLst>
              <a:ext uri="{FF2B5EF4-FFF2-40B4-BE49-F238E27FC236}">
                <a16:creationId xmlns:a16="http://schemas.microsoft.com/office/drawing/2014/main" id="{463F773F-3B3A-A134-91B8-9789D0879CCE}"/>
              </a:ext>
            </a:extLst>
          </p:cNvPr>
          <p:cNvPicPr>
            <a:picLocks noChangeAspect="1"/>
          </p:cNvPicPr>
          <p:nvPr/>
        </p:nvPicPr>
        <p:blipFill>
          <a:blip r:embed="rId10"/>
          <a:stretch>
            <a:fillRect/>
          </a:stretch>
        </p:blipFill>
        <p:spPr>
          <a:xfrm>
            <a:off x="7141253" y="1680713"/>
            <a:ext cx="2107053" cy="954951"/>
          </a:xfrm>
          <a:prstGeom prst="rect">
            <a:avLst/>
          </a:prstGeom>
        </p:spPr>
      </p:pic>
      <p:sp>
        <p:nvSpPr>
          <p:cNvPr id="57" name="TextBox 56">
            <a:extLst>
              <a:ext uri="{FF2B5EF4-FFF2-40B4-BE49-F238E27FC236}">
                <a16:creationId xmlns:a16="http://schemas.microsoft.com/office/drawing/2014/main" id="{F9061D38-03D9-B115-F301-77011241F24B}"/>
              </a:ext>
            </a:extLst>
          </p:cNvPr>
          <p:cNvSpPr txBox="1"/>
          <p:nvPr/>
        </p:nvSpPr>
        <p:spPr>
          <a:xfrm>
            <a:off x="9475633" y="1291789"/>
            <a:ext cx="2494353" cy="138499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dirty="0">
                <a:solidFill>
                  <a:srgbClr val="000000"/>
                </a:solidFill>
                <a:latin typeface="Calibri" panose="020F0502020204030204"/>
              </a:rPr>
              <a:t>8. Insert two </a:t>
            </a:r>
            <a:r>
              <a:rPr lang="en-US" sz="1400" b="1" dirty="0">
                <a:solidFill>
                  <a:srgbClr val="000000"/>
                </a:solidFill>
                <a:latin typeface="Calibri" panose="020F0502020204030204"/>
              </a:rPr>
              <a:t>Directional Deformation</a:t>
            </a:r>
            <a:r>
              <a:rPr lang="en-US" sz="1400" dirty="0">
                <a:solidFill>
                  <a:srgbClr val="000000"/>
                </a:solidFill>
                <a:latin typeface="Calibri" panose="020F0502020204030204"/>
              </a:rPr>
              <a:t> analyses, both with </a:t>
            </a:r>
            <a:r>
              <a:rPr lang="en-US" sz="1400" b="1" dirty="0">
                <a:solidFill>
                  <a:srgbClr val="000000"/>
                </a:solidFill>
                <a:latin typeface="Calibri" panose="020F0502020204030204"/>
              </a:rPr>
              <a:t>Y-axis</a:t>
            </a:r>
            <a:r>
              <a:rPr lang="en-US" sz="1400" dirty="0">
                <a:solidFill>
                  <a:srgbClr val="000000"/>
                </a:solidFill>
                <a:latin typeface="Calibri" panose="020F0502020204030204"/>
              </a:rPr>
              <a:t> orientation. For the first one, choose the </a:t>
            </a:r>
            <a:r>
              <a:rPr lang="en-US" sz="1400" i="1" dirty="0">
                <a:solidFill>
                  <a:srgbClr val="000000"/>
                </a:solidFill>
                <a:latin typeface="Calibri" panose="020F0502020204030204"/>
              </a:rPr>
              <a:t>Scoping Method</a:t>
            </a:r>
            <a:r>
              <a:rPr lang="en-US" sz="1400" dirty="0">
                <a:solidFill>
                  <a:srgbClr val="000000"/>
                </a:solidFill>
                <a:latin typeface="Calibri" panose="020F0502020204030204"/>
              </a:rPr>
              <a:t> as </a:t>
            </a:r>
            <a:r>
              <a:rPr lang="en-US" sz="1400" b="1" dirty="0">
                <a:solidFill>
                  <a:srgbClr val="000000"/>
                </a:solidFill>
                <a:latin typeface="Calibri" panose="020F0502020204030204"/>
              </a:rPr>
              <a:t>Geometry Selection </a:t>
            </a:r>
            <a:r>
              <a:rPr lang="en-US" sz="1400" dirty="0">
                <a:solidFill>
                  <a:srgbClr val="000000"/>
                </a:solidFill>
                <a:latin typeface="Calibri" panose="020F0502020204030204"/>
              </a:rPr>
              <a:t>and, for the second, </a:t>
            </a:r>
            <a:r>
              <a:rPr lang="en-US" sz="1400" b="1" dirty="0">
                <a:solidFill>
                  <a:srgbClr val="000000"/>
                </a:solidFill>
                <a:latin typeface="Calibri" panose="020F0502020204030204"/>
              </a:rPr>
              <a:t>Path</a:t>
            </a:r>
            <a:r>
              <a:rPr lang="en-US" sz="1400" dirty="0">
                <a:solidFill>
                  <a:srgbClr val="000000"/>
                </a:solidFill>
                <a:latin typeface="Calibri" panose="020F0502020204030204"/>
              </a:rPr>
              <a:t>.</a:t>
            </a:r>
            <a:endParaRPr kumimoji="0" lang="en-DE"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61" name="Connector: Elbow 60">
            <a:extLst>
              <a:ext uri="{FF2B5EF4-FFF2-40B4-BE49-F238E27FC236}">
                <a16:creationId xmlns:a16="http://schemas.microsoft.com/office/drawing/2014/main" id="{723DE5A4-69D2-06B9-F24D-077453E402C6}"/>
              </a:ext>
            </a:extLst>
          </p:cNvPr>
          <p:cNvCxnSpPr>
            <a:stCxn id="15" idx="1"/>
            <a:endCxn id="65" idx="1"/>
          </p:cNvCxnSpPr>
          <p:nvPr/>
        </p:nvCxnSpPr>
        <p:spPr>
          <a:xfrm rot="10800000" flipV="1">
            <a:off x="1085482" y="3396404"/>
            <a:ext cx="58623" cy="1158519"/>
          </a:xfrm>
          <a:prstGeom prst="bentConnector3">
            <a:avLst>
              <a:gd name="adj1" fmla="val 489949"/>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D751679D-D6E6-0B5F-0F52-5349D15757C7}"/>
              </a:ext>
            </a:extLst>
          </p:cNvPr>
          <p:cNvCxnSpPr>
            <a:stCxn id="23" idx="2"/>
            <a:endCxn id="16" idx="0"/>
          </p:cNvCxnSpPr>
          <p:nvPr/>
        </p:nvCxnSpPr>
        <p:spPr>
          <a:xfrm rot="16200000" flipH="1">
            <a:off x="3619184" y="2687372"/>
            <a:ext cx="462422" cy="293653"/>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8A4AF6E7-AC1E-4901-98A1-C6BCBD024D97}"/>
              </a:ext>
            </a:extLst>
          </p:cNvPr>
          <p:cNvCxnSpPr>
            <a:stCxn id="32" idx="2"/>
            <a:endCxn id="31" idx="0"/>
          </p:cNvCxnSpPr>
          <p:nvPr/>
        </p:nvCxnSpPr>
        <p:spPr>
          <a:xfrm rot="16200000" flipH="1">
            <a:off x="6315447" y="3369516"/>
            <a:ext cx="795582" cy="1497058"/>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B60A8A94-90A8-51B5-B11A-5573D217AF4D}"/>
              </a:ext>
            </a:extLst>
          </p:cNvPr>
          <p:cNvCxnSpPr>
            <a:cxnSpLocks/>
            <a:stCxn id="55" idx="1"/>
            <a:endCxn id="45" idx="0"/>
          </p:cNvCxnSpPr>
          <p:nvPr/>
        </p:nvCxnSpPr>
        <p:spPr>
          <a:xfrm rot="10800000" flipH="1" flipV="1">
            <a:off x="7141253" y="2158188"/>
            <a:ext cx="1382652" cy="907221"/>
          </a:xfrm>
          <a:prstGeom prst="bentConnector4">
            <a:avLst>
              <a:gd name="adj1" fmla="val -16533"/>
              <a:gd name="adj2" fmla="val 76315"/>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138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1CBA5AD8-F670-129C-4AB4-BA9520C8A128}"/>
              </a:ext>
            </a:extLst>
          </p:cNvPr>
          <p:cNvPicPr>
            <a:picLocks noChangeAspect="1"/>
          </p:cNvPicPr>
          <p:nvPr/>
        </p:nvPicPr>
        <p:blipFill>
          <a:blip r:embed="rId4"/>
          <a:stretch>
            <a:fillRect/>
          </a:stretch>
        </p:blipFill>
        <p:spPr>
          <a:xfrm>
            <a:off x="295180" y="4082587"/>
            <a:ext cx="1622520" cy="2050275"/>
          </a:xfrm>
          <a:prstGeom prst="rect">
            <a:avLst/>
          </a:prstGeom>
        </p:spPr>
      </p:pic>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Beam in Bending: 2D Plane Stress Analysis - Results</a:t>
            </a:r>
            <a:endParaRPr lang="en-DE"/>
          </a:p>
        </p:txBody>
      </p:sp>
      <p:sp>
        <p:nvSpPr>
          <p:cNvPr id="15" name="Double Bracket 14">
            <a:extLst>
              <a:ext uri="{FF2B5EF4-FFF2-40B4-BE49-F238E27FC236}">
                <a16:creationId xmlns:a16="http://schemas.microsoft.com/office/drawing/2014/main" id="{1FAF986B-9CA0-4FBA-3916-814C65696C5C}"/>
              </a:ext>
            </a:extLst>
          </p:cNvPr>
          <p:cNvSpPr/>
          <p:nvPr/>
        </p:nvSpPr>
        <p:spPr>
          <a:xfrm>
            <a:off x="4504039" y="924940"/>
            <a:ext cx="3183922"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Directional Deformation – Geometry Selection</a:t>
            </a:r>
          </a:p>
        </p:txBody>
      </p:sp>
      <p:sp>
        <p:nvSpPr>
          <p:cNvPr id="6" name="Double Bracket 5">
            <a:extLst>
              <a:ext uri="{FF2B5EF4-FFF2-40B4-BE49-F238E27FC236}">
                <a16:creationId xmlns:a16="http://schemas.microsoft.com/office/drawing/2014/main" id="{D9DF3B3F-C06C-437C-E173-7C6199F1CBFB}"/>
              </a:ext>
            </a:extLst>
          </p:cNvPr>
          <p:cNvSpPr/>
          <p:nvPr/>
        </p:nvSpPr>
        <p:spPr>
          <a:xfrm>
            <a:off x="5003149" y="3958337"/>
            <a:ext cx="2185702"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Directional Deformation – Path</a:t>
            </a:r>
          </a:p>
        </p:txBody>
      </p:sp>
      <p:grpSp>
        <p:nvGrpSpPr>
          <p:cNvPr id="33" name="Group 32">
            <a:extLst>
              <a:ext uri="{FF2B5EF4-FFF2-40B4-BE49-F238E27FC236}">
                <a16:creationId xmlns:a16="http://schemas.microsoft.com/office/drawing/2014/main" id="{1FD53262-0C8A-E47F-AF47-757614A8DC87}"/>
              </a:ext>
            </a:extLst>
          </p:cNvPr>
          <p:cNvGrpSpPr/>
          <p:nvPr/>
        </p:nvGrpSpPr>
        <p:grpSpPr>
          <a:xfrm>
            <a:off x="2324952" y="1154254"/>
            <a:ext cx="7434846" cy="2125105"/>
            <a:chOff x="2324952" y="1154254"/>
            <a:chExt cx="7434846" cy="2125105"/>
          </a:xfrm>
        </p:grpSpPr>
        <p:pic>
          <p:nvPicPr>
            <p:cNvPr id="32" name="Picture 31">
              <a:extLst>
                <a:ext uri="{FF2B5EF4-FFF2-40B4-BE49-F238E27FC236}">
                  <a16:creationId xmlns:a16="http://schemas.microsoft.com/office/drawing/2014/main" id="{05893538-0E38-D3F0-6555-B27C0DD022CF}"/>
                </a:ext>
              </a:extLst>
            </p:cNvPr>
            <p:cNvPicPr>
              <a:picLocks noChangeAspect="1"/>
            </p:cNvPicPr>
            <p:nvPr/>
          </p:nvPicPr>
          <p:blipFill>
            <a:blip r:embed="rId5"/>
            <a:stretch>
              <a:fillRect/>
            </a:stretch>
          </p:blipFill>
          <p:spPr>
            <a:xfrm>
              <a:off x="2324952" y="1154254"/>
              <a:ext cx="1595115" cy="2125105"/>
            </a:xfrm>
            <a:prstGeom prst="rect">
              <a:avLst/>
            </a:prstGeom>
          </p:spPr>
        </p:pic>
        <p:pic>
          <p:nvPicPr>
            <p:cNvPr id="10" name="Picture 9">
              <a:extLst>
                <a:ext uri="{FF2B5EF4-FFF2-40B4-BE49-F238E27FC236}">
                  <a16:creationId xmlns:a16="http://schemas.microsoft.com/office/drawing/2014/main" id="{F66156C1-B8B7-4271-A351-92B150592FCF}"/>
                </a:ext>
              </a:extLst>
            </p:cNvPr>
            <p:cNvPicPr>
              <a:picLocks noChangeAspect="1"/>
            </p:cNvPicPr>
            <p:nvPr/>
          </p:nvPicPr>
          <p:blipFill>
            <a:blip r:embed="rId6"/>
            <a:stretch>
              <a:fillRect/>
            </a:stretch>
          </p:blipFill>
          <p:spPr>
            <a:xfrm>
              <a:off x="3273727" y="1929706"/>
              <a:ext cx="6486071" cy="1325711"/>
            </a:xfrm>
            <a:prstGeom prst="rect">
              <a:avLst/>
            </a:prstGeom>
          </p:spPr>
        </p:pic>
      </p:grpSp>
      <p:pic>
        <p:nvPicPr>
          <p:cNvPr id="21" name="Picture 20">
            <a:extLst>
              <a:ext uri="{FF2B5EF4-FFF2-40B4-BE49-F238E27FC236}">
                <a16:creationId xmlns:a16="http://schemas.microsoft.com/office/drawing/2014/main" id="{D9359688-BD9A-18A0-1B9E-B7D52B371DAE}"/>
              </a:ext>
            </a:extLst>
          </p:cNvPr>
          <p:cNvPicPr>
            <a:picLocks noChangeAspect="1"/>
          </p:cNvPicPr>
          <p:nvPr/>
        </p:nvPicPr>
        <p:blipFill>
          <a:blip r:embed="rId7"/>
          <a:stretch>
            <a:fillRect/>
          </a:stretch>
        </p:blipFill>
        <p:spPr>
          <a:xfrm>
            <a:off x="1403142" y="4672139"/>
            <a:ext cx="6874440" cy="1318087"/>
          </a:xfrm>
          <a:prstGeom prst="rect">
            <a:avLst/>
          </a:prstGeom>
        </p:spPr>
      </p:pic>
      <p:grpSp>
        <p:nvGrpSpPr>
          <p:cNvPr id="40" name="Group 39">
            <a:extLst>
              <a:ext uri="{FF2B5EF4-FFF2-40B4-BE49-F238E27FC236}">
                <a16:creationId xmlns:a16="http://schemas.microsoft.com/office/drawing/2014/main" id="{953507AC-6622-F525-6D75-6B0098EF52F2}"/>
              </a:ext>
            </a:extLst>
          </p:cNvPr>
          <p:cNvGrpSpPr/>
          <p:nvPr/>
        </p:nvGrpSpPr>
        <p:grpSpPr>
          <a:xfrm>
            <a:off x="8450184" y="4418497"/>
            <a:ext cx="3554575" cy="1465279"/>
            <a:chOff x="8643257" y="4334029"/>
            <a:chExt cx="3216001" cy="1325711"/>
          </a:xfrm>
        </p:grpSpPr>
        <p:pic>
          <p:nvPicPr>
            <p:cNvPr id="38" name="Picture 37">
              <a:extLst>
                <a:ext uri="{FF2B5EF4-FFF2-40B4-BE49-F238E27FC236}">
                  <a16:creationId xmlns:a16="http://schemas.microsoft.com/office/drawing/2014/main" id="{17B3A013-54B0-28B6-F833-36D8D06E54AA}"/>
                </a:ext>
              </a:extLst>
            </p:cNvPr>
            <p:cNvPicPr>
              <a:picLocks noChangeAspect="1"/>
            </p:cNvPicPr>
            <p:nvPr/>
          </p:nvPicPr>
          <p:blipFill>
            <a:blip r:embed="rId8"/>
            <a:stretch>
              <a:fillRect/>
            </a:stretch>
          </p:blipFill>
          <p:spPr>
            <a:xfrm>
              <a:off x="8643257" y="4334029"/>
              <a:ext cx="3216000" cy="1325711"/>
            </a:xfrm>
            <a:prstGeom prst="rect">
              <a:avLst/>
            </a:prstGeom>
          </p:spPr>
        </p:pic>
        <p:sp>
          <p:nvSpPr>
            <p:cNvPr id="27" name="Rectangle 26">
              <a:extLst>
                <a:ext uri="{FF2B5EF4-FFF2-40B4-BE49-F238E27FC236}">
                  <a16:creationId xmlns:a16="http://schemas.microsoft.com/office/drawing/2014/main" id="{9210DAF3-83F5-4E15-9A27-DD4F155AA819}"/>
                </a:ext>
              </a:extLst>
            </p:cNvPr>
            <p:cNvSpPr/>
            <p:nvPr/>
          </p:nvSpPr>
          <p:spPr>
            <a:xfrm>
              <a:off x="8643258" y="4334029"/>
              <a:ext cx="3216000" cy="132571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362963978"/>
      </p:ext>
    </p:extLst>
  </p:cSld>
  <p:clrMapOvr>
    <a:masterClrMapping/>
  </p:clrMapOvr>
  <p:extLst>
    <p:ext uri="{6950BFC3-D8DA-4A85-94F7-54DA5524770B}">
      <p188:commentRel xmlns:p188="http://schemas.microsoft.com/office/powerpoint/2018/8/main" r:id="rId3"/>
    </p:ext>
  </p:extLs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Beam in Bending: 2D Plane Stress Analysis - Results</a:t>
            </a:r>
            <a:endParaRPr lang="en-DE"/>
          </a:p>
        </p:txBody>
      </p:sp>
      <p:sp>
        <p:nvSpPr>
          <p:cNvPr id="15" name="Double Bracket 14">
            <a:extLst>
              <a:ext uri="{FF2B5EF4-FFF2-40B4-BE49-F238E27FC236}">
                <a16:creationId xmlns:a16="http://schemas.microsoft.com/office/drawing/2014/main" id="{1FAF986B-9CA0-4FBA-3916-814C65696C5C}"/>
              </a:ext>
            </a:extLst>
          </p:cNvPr>
          <p:cNvSpPr/>
          <p:nvPr/>
        </p:nvSpPr>
        <p:spPr>
          <a:xfrm>
            <a:off x="5003149" y="897975"/>
            <a:ext cx="2185702"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dirty="0">
                <a:solidFill>
                  <a:srgbClr val="000000"/>
                </a:solidFill>
                <a:latin typeface="Calibri" panose="020F0502020204030204"/>
              </a:rPr>
              <a:t>Equivalent von Mises Stress</a:t>
            </a:r>
            <a:endPar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 name="Double Bracket 5">
            <a:extLst>
              <a:ext uri="{FF2B5EF4-FFF2-40B4-BE49-F238E27FC236}">
                <a16:creationId xmlns:a16="http://schemas.microsoft.com/office/drawing/2014/main" id="{D9DF3B3F-C06C-437C-E173-7C6199F1CBFB}"/>
              </a:ext>
            </a:extLst>
          </p:cNvPr>
          <p:cNvSpPr/>
          <p:nvPr/>
        </p:nvSpPr>
        <p:spPr>
          <a:xfrm>
            <a:off x="4456507" y="3871669"/>
            <a:ext cx="3278985"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Linearized Stress – Equivalent von Mises Stress</a:t>
            </a:r>
          </a:p>
        </p:txBody>
      </p:sp>
      <p:grpSp>
        <p:nvGrpSpPr>
          <p:cNvPr id="40" name="Group 39">
            <a:extLst>
              <a:ext uri="{FF2B5EF4-FFF2-40B4-BE49-F238E27FC236}">
                <a16:creationId xmlns:a16="http://schemas.microsoft.com/office/drawing/2014/main" id="{D7AB2E6A-9F06-756E-6DF8-3E737EBFD59E}"/>
              </a:ext>
            </a:extLst>
          </p:cNvPr>
          <p:cNvGrpSpPr/>
          <p:nvPr/>
        </p:nvGrpSpPr>
        <p:grpSpPr>
          <a:xfrm>
            <a:off x="8128381" y="3816744"/>
            <a:ext cx="3841605" cy="1648563"/>
            <a:chOff x="8128381" y="4334029"/>
            <a:chExt cx="3841605" cy="1648563"/>
          </a:xfrm>
        </p:grpSpPr>
        <p:pic>
          <p:nvPicPr>
            <p:cNvPr id="39" name="Picture 38">
              <a:extLst>
                <a:ext uri="{FF2B5EF4-FFF2-40B4-BE49-F238E27FC236}">
                  <a16:creationId xmlns:a16="http://schemas.microsoft.com/office/drawing/2014/main" id="{301CA1D9-74F9-AF2E-BCE2-4CCF5F359735}"/>
                </a:ext>
              </a:extLst>
            </p:cNvPr>
            <p:cNvPicPr>
              <a:picLocks noChangeAspect="1"/>
            </p:cNvPicPr>
            <p:nvPr/>
          </p:nvPicPr>
          <p:blipFill>
            <a:blip r:embed="rId3"/>
            <a:stretch>
              <a:fillRect/>
            </a:stretch>
          </p:blipFill>
          <p:spPr>
            <a:xfrm>
              <a:off x="8128381" y="4334029"/>
              <a:ext cx="3841605" cy="1648563"/>
            </a:xfrm>
            <a:prstGeom prst="rect">
              <a:avLst/>
            </a:prstGeom>
          </p:spPr>
        </p:pic>
        <p:sp>
          <p:nvSpPr>
            <p:cNvPr id="27" name="Rectangle 26">
              <a:extLst>
                <a:ext uri="{FF2B5EF4-FFF2-40B4-BE49-F238E27FC236}">
                  <a16:creationId xmlns:a16="http://schemas.microsoft.com/office/drawing/2014/main" id="{9210DAF3-83F5-4E15-9A27-DD4F155AA819}"/>
                </a:ext>
              </a:extLst>
            </p:cNvPr>
            <p:cNvSpPr/>
            <p:nvPr/>
          </p:nvSpPr>
          <p:spPr>
            <a:xfrm>
              <a:off x="8128381" y="4334029"/>
              <a:ext cx="3841605" cy="1648563"/>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2" name="Group 31">
            <a:extLst>
              <a:ext uri="{FF2B5EF4-FFF2-40B4-BE49-F238E27FC236}">
                <a16:creationId xmlns:a16="http://schemas.microsoft.com/office/drawing/2014/main" id="{2AA3CDF8-2059-29C3-ABB6-13E617C3D235}"/>
              </a:ext>
            </a:extLst>
          </p:cNvPr>
          <p:cNvGrpSpPr/>
          <p:nvPr/>
        </p:nvGrpSpPr>
        <p:grpSpPr>
          <a:xfrm>
            <a:off x="2046090" y="1074205"/>
            <a:ext cx="7494187" cy="2122090"/>
            <a:chOff x="2046090" y="1074205"/>
            <a:chExt cx="7494187" cy="2122090"/>
          </a:xfrm>
        </p:grpSpPr>
        <p:pic>
          <p:nvPicPr>
            <p:cNvPr id="31" name="Picture 30">
              <a:extLst>
                <a:ext uri="{FF2B5EF4-FFF2-40B4-BE49-F238E27FC236}">
                  <a16:creationId xmlns:a16="http://schemas.microsoft.com/office/drawing/2014/main" id="{1C6A9E9B-2544-7530-5169-28F3474931BC}"/>
                </a:ext>
              </a:extLst>
            </p:cNvPr>
            <p:cNvPicPr>
              <a:picLocks noChangeAspect="1"/>
            </p:cNvPicPr>
            <p:nvPr/>
          </p:nvPicPr>
          <p:blipFill>
            <a:blip r:embed="rId4"/>
            <a:stretch>
              <a:fillRect/>
            </a:stretch>
          </p:blipFill>
          <p:spPr>
            <a:xfrm>
              <a:off x="2046090" y="1074205"/>
              <a:ext cx="1715952" cy="2103252"/>
            </a:xfrm>
            <a:prstGeom prst="rect">
              <a:avLst/>
            </a:prstGeom>
          </p:spPr>
        </p:pic>
        <p:pic>
          <p:nvPicPr>
            <p:cNvPr id="9" name="Picture 8">
              <a:extLst>
                <a:ext uri="{FF2B5EF4-FFF2-40B4-BE49-F238E27FC236}">
                  <a16:creationId xmlns:a16="http://schemas.microsoft.com/office/drawing/2014/main" id="{6FB7F0A8-AB60-0A02-7391-05301AC7A126}"/>
                </a:ext>
              </a:extLst>
            </p:cNvPr>
            <p:cNvPicPr>
              <a:picLocks noChangeAspect="1"/>
            </p:cNvPicPr>
            <p:nvPr/>
          </p:nvPicPr>
          <p:blipFill>
            <a:blip r:embed="rId5"/>
            <a:stretch>
              <a:fillRect/>
            </a:stretch>
          </p:blipFill>
          <p:spPr>
            <a:xfrm>
              <a:off x="3289300" y="1946099"/>
              <a:ext cx="6250977" cy="1250196"/>
            </a:xfrm>
            <a:prstGeom prst="rect">
              <a:avLst/>
            </a:prstGeom>
          </p:spPr>
        </p:pic>
      </p:grpSp>
      <p:grpSp>
        <p:nvGrpSpPr>
          <p:cNvPr id="37" name="Group 36">
            <a:extLst>
              <a:ext uri="{FF2B5EF4-FFF2-40B4-BE49-F238E27FC236}">
                <a16:creationId xmlns:a16="http://schemas.microsoft.com/office/drawing/2014/main" id="{5E4FC76F-DA48-44C4-42F6-B02429EEA1FA}"/>
              </a:ext>
            </a:extLst>
          </p:cNvPr>
          <p:cNvGrpSpPr/>
          <p:nvPr/>
        </p:nvGrpSpPr>
        <p:grpSpPr>
          <a:xfrm>
            <a:off x="246328" y="3754106"/>
            <a:ext cx="7489164" cy="2290504"/>
            <a:chOff x="246328" y="3754106"/>
            <a:chExt cx="7489164" cy="2290504"/>
          </a:xfrm>
        </p:grpSpPr>
        <p:pic>
          <p:nvPicPr>
            <p:cNvPr id="34" name="Picture 33">
              <a:extLst>
                <a:ext uri="{FF2B5EF4-FFF2-40B4-BE49-F238E27FC236}">
                  <a16:creationId xmlns:a16="http://schemas.microsoft.com/office/drawing/2014/main" id="{12CC3761-58A4-8855-659E-B2A48B692382}"/>
                </a:ext>
              </a:extLst>
            </p:cNvPr>
            <p:cNvPicPr>
              <a:picLocks noChangeAspect="1"/>
            </p:cNvPicPr>
            <p:nvPr/>
          </p:nvPicPr>
          <p:blipFill>
            <a:blip r:embed="rId6"/>
            <a:stretch>
              <a:fillRect/>
            </a:stretch>
          </p:blipFill>
          <p:spPr>
            <a:xfrm>
              <a:off x="246328" y="3754106"/>
              <a:ext cx="1768404" cy="2290504"/>
            </a:xfrm>
            <a:prstGeom prst="rect">
              <a:avLst/>
            </a:prstGeom>
          </p:spPr>
        </p:pic>
        <p:pic>
          <p:nvPicPr>
            <p:cNvPr id="36" name="Picture 35">
              <a:extLst>
                <a:ext uri="{FF2B5EF4-FFF2-40B4-BE49-F238E27FC236}">
                  <a16:creationId xmlns:a16="http://schemas.microsoft.com/office/drawing/2014/main" id="{9C8A54BA-918A-6B09-8E72-C1C6540E1F3C}"/>
                </a:ext>
              </a:extLst>
            </p:cNvPr>
            <p:cNvPicPr>
              <a:picLocks noChangeAspect="1"/>
            </p:cNvPicPr>
            <p:nvPr/>
          </p:nvPicPr>
          <p:blipFill rotWithShape="1">
            <a:blip r:embed="rId7"/>
            <a:srcRect t="15457"/>
            <a:stretch/>
          </p:blipFill>
          <p:spPr>
            <a:xfrm>
              <a:off x="1130530" y="4576787"/>
              <a:ext cx="6604962" cy="1306115"/>
            </a:xfrm>
            <a:prstGeom prst="rect">
              <a:avLst/>
            </a:prstGeom>
          </p:spPr>
        </p:pic>
      </p:grpSp>
      <p:grpSp>
        <p:nvGrpSpPr>
          <p:cNvPr id="46" name="Group 45">
            <a:extLst>
              <a:ext uri="{FF2B5EF4-FFF2-40B4-BE49-F238E27FC236}">
                <a16:creationId xmlns:a16="http://schemas.microsoft.com/office/drawing/2014/main" id="{AE072481-0302-5E96-333C-D0832D0806DA}"/>
              </a:ext>
            </a:extLst>
          </p:cNvPr>
          <p:cNvGrpSpPr/>
          <p:nvPr/>
        </p:nvGrpSpPr>
        <p:grpSpPr>
          <a:xfrm>
            <a:off x="8128381" y="5552125"/>
            <a:ext cx="3841605" cy="553615"/>
            <a:chOff x="8128381" y="5624570"/>
            <a:chExt cx="3841605" cy="553615"/>
          </a:xfrm>
        </p:grpSpPr>
        <p:pic>
          <p:nvPicPr>
            <p:cNvPr id="42" name="Picture 41">
              <a:extLst>
                <a:ext uri="{FF2B5EF4-FFF2-40B4-BE49-F238E27FC236}">
                  <a16:creationId xmlns:a16="http://schemas.microsoft.com/office/drawing/2014/main" id="{DE29D92A-3ED9-9EA5-7C84-69E8D7CD1B56}"/>
                </a:ext>
              </a:extLst>
            </p:cNvPr>
            <p:cNvPicPr>
              <a:picLocks noChangeAspect="1"/>
            </p:cNvPicPr>
            <p:nvPr/>
          </p:nvPicPr>
          <p:blipFill>
            <a:blip r:embed="rId8"/>
            <a:stretch>
              <a:fillRect/>
            </a:stretch>
          </p:blipFill>
          <p:spPr>
            <a:xfrm>
              <a:off x="8128381" y="5624570"/>
              <a:ext cx="3841605" cy="553615"/>
            </a:xfrm>
            <a:prstGeom prst="rect">
              <a:avLst/>
            </a:prstGeom>
          </p:spPr>
        </p:pic>
        <p:sp>
          <p:nvSpPr>
            <p:cNvPr id="45" name="Rectangle 44">
              <a:extLst>
                <a:ext uri="{FF2B5EF4-FFF2-40B4-BE49-F238E27FC236}">
                  <a16:creationId xmlns:a16="http://schemas.microsoft.com/office/drawing/2014/main" id="{065D0227-CA52-ED1E-CB0A-8D3C292D1298}"/>
                </a:ext>
              </a:extLst>
            </p:cNvPr>
            <p:cNvSpPr/>
            <p:nvPr/>
          </p:nvSpPr>
          <p:spPr>
            <a:xfrm>
              <a:off x="8128381" y="5624570"/>
              <a:ext cx="3841605" cy="55361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7" name="Group 46">
            <a:extLst>
              <a:ext uri="{FF2B5EF4-FFF2-40B4-BE49-F238E27FC236}">
                <a16:creationId xmlns:a16="http://schemas.microsoft.com/office/drawing/2014/main" id="{38884EA9-2A37-0716-1D42-DBFCBEA51D4B}"/>
              </a:ext>
            </a:extLst>
          </p:cNvPr>
          <p:cNvGrpSpPr/>
          <p:nvPr/>
        </p:nvGrpSpPr>
        <p:grpSpPr>
          <a:xfrm>
            <a:off x="1660821" y="6377526"/>
            <a:ext cx="3005027" cy="413038"/>
            <a:chOff x="8976869" y="-160431"/>
            <a:chExt cx="3005027" cy="413038"/>
          </a:xfrm>
        </p:grpSpPr>
        <p:sp>
          <p:nvSpPr>
            <p:cNvPr id="48" name="TextBox 47">
              <a:extLst>
                <a:ext uri="{FF2B5EF4-FFF2-40B4-BE49-F238E27FC236}">
                  <a16:creationId xmlns:a16="http://schemas.microsoft.com/office/drawing/2014/main" id="{E57E7328-2B87-8C62-6588-EB409F535459}"/>
                </a:ext>
              </a:extLst>
            </p:cNvPr>
            <p:cNvSpPr txBox="1"/>
            <p:nvPr/>
          </p:nvSpPr>
          <p:spPr>
            <a:xfrm>
              <a:off x="9077478" y="-160431"/>
              <a:ext cx="2904418"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9">
                    <a:extLst>
                      <a:ext uri="{A12FA001-AC4F-418D-AE19-62706E023703}">
                        <ahyp:hlinkClr xmlns:ahyp="http://schemas.microsoft.com/office/drawing/2018/hyperlinkcolor" val="tx"/>
                      </a:ext>
                    </a:extLst>
                  </a:hlinkClick>
                </a:rPr>
                <a:t>Product Documentation (ansys.com)</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49" name="Graphic 48" descr="Internet outline">
              <a:extLst>
                <a:ext uri="{FF2B5EF4-FFF2-40B4-BE49-F238E27FC236}">
                  <a16:creationId xmlns:a16="http://schemas.microsoft.com/office/drawing/2014/main" id="{27DA10FA-C027-6361-BBA2-31A08A43FE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976869" y="-115827"/>
              <a:ext cx="362708" cy="368434"/>
            </a:xfrm>
            <a:prstGeom prst="rect">
              <a:avLst/>
            </a:prstGeom>
          </p:spPr>
        </p:pic>
      </p:grpSp>
    </p:spTree>
    <p:extLst>
      <p:ext uri="{BB962C8B-B14F-4D97-AF65-F5344CB8AC3E}">
        <p14:creationId xmlns:p14="http://schemas.microsoft.com/office/powerpoint/2010/main" val="230399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a:xfrm>
            <a:off x="609599" y="223091"/>
            <a:ext cx="10972799" cy="565364"/>
          </a:xfrm>
        </p:spPr>
        <p:txBody>
          <a:bodyPr/>
          <a:lstStyle/>
          <a:p>
            <a:r>
              <a:rPr lang="en-US" dirty="0"/>
              <a:t>Pressure Vessel – Problem Statement</a:t>
            </a:r>
            <a:endParaRPr lang="en-DE"/>
          </a:p>
        </p:txBody>
      </p:sp>
      <p:sp>
        <p:nvSpPr>
          <p:cNvPr id="4" name="Text Placeholder 3">
            <a:extLst>
              <a:ext uri="{FF2B5EF4-FFF2-40B4-BE49-F238E27FC236}">
                <a16:creationId xmlns:a16="http://schemas.microsoft.com/office/drawing/2014/main" id="{71883C90-9152-D3D9-61D9-E9D09B334FFE}"/>
              </a:ext>
            </a:extLst>
          </p:cNvPr>
          <p:cNvSpPr txBox="1">
            <a:spLocks/>
          </p:cNvSpPr>
          <p:nvPr/>
        </p:nvSpPr>
        <p:spPr>
          <a:xfrm>
            <a:off x="584470" y="1104261"/>
            <a:ext cx="10972799" cy="831633"/>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Consider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spherical pressure vessel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with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cylindrical nozzle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made of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structural steel</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dimensions are given in millimeters. Run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2D Axisymmetric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analysis by defining the internal pressure load as 1.0 MPa. Determine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Total Deformation</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Equivalent</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and </a:t>
            </a:r>
            <a:r>
              <a:rPr kumimoji="0" lang="en-US" sz="18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Normal stresses</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DE"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69" name="Graphic 68" descr="Programmer male with solid fill">
            <a:extLst>
              <a:ext uri="{FF2B5EF4-FFF2-40B4-BE49-F238E27FC236}">
                <a16:creationId xmlns:a16="http://schemas.microsoft.com/office/drawing/2014/main" id="{E4265BC1-9A50-7746-BFC3-BBC33F3FB4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01986" y="103499"/>
            <a:ext cx="468000" cy="468000"/>
          </a:xfrm>
          <a:prstGeom prst="rect">
            <a:avLst/>
          </a:prstGeom>
        </p:spPr>
      </p:pic>
      <p:pic>
        <p:nvPicPr>
          <p:cNvPr id="70" name="Graphic 69" descr="Computer outline">
            <a:extLst>
              <a:ext uri="{FF2B5EF4-FFF2-40B4-BE49-F238E27FC236}">
                <a16:creationId xmlns:a16="http://schemas.microsoft.com/office/drawing/2014/main" id="{1FBF0766-34C1-B7FD-AC09-6F3AFB446EC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09605" y="124675"/>
            <a:ext cx="468000" cy="468000"/>
          </a:xfrm>
          <a:prstGeom prst="rect">
            <a:avLst/>
          </a:prstGeom>
        </p:spPr>
      </p:pic>
      <p:sp>
        <p:nvSpPr>
          <p:cNvPr id="6" name="TextBox 5">
            <a:extLst>
              <a:ext uri="{FF2B5EF4-FFF2-40B4-BE49-F238E27FC236}">
                <a16:creationId xmlns:a16="http://schemas.microsoft.com/office/drawing/2014/main" id="{CD1C9892-4601-48FC-6ED6-F2CE0896332C}"/>
              </a:ext>
            </a:extLst>
          </p:cNvPr>
          <p:cNvSpPr txBox="1"/>
          <p:nvPr/>
        </p:nvSpPr>
        <p:spPr>
          <a:xfrm>
            <a:off x="5465785" y="5707735"/>
            <a:ext cx="6687009"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highlight>
                  <a:srgbClr val="FFFFFF"/>
                </a:highlight>
                <a:uLnTx/>
                <a:uFillTx/>
                <a:latin typeface="Calibri" panose="020F0502020204030204"/>
                <a:ea typeface="+mn-ea"/>
                <a:cs typeface="+mn-cs"/>
                <a:hlinkClick r:id="rId9"/>
              </a:rPr>
              <a:t>Static structural analysis using FEA of pressure vessel with Ansys Mechanical | Ansys Education Resources</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13" name="Graphic 12" descr="Internet outline">
            <a:extLst>
              <a:ext uri="{FF2B5EF4-FFF2-40B4-BE49-F238E27FC236}">
                <a16:creationId xmlns:a16="http://schemas.microsoft.com/office/drawing/2014/main" id="{98A37E31-BD64-53B6-6F41-E321D5D0EFB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125632" y="5891952"/>
            <a:ext cx="346026" cy="368434"/>
          </a:xfrm>
          <a:prstGeom prst="rect">
            <a:avLst/>
          </a:prstGeom>
        </p:spPr>
      </p:pic>
      <p:sp>
        <p:nvSpPr>
          <p:cNvPr id="19" name="TextBox 18">
            <a:extLst>
              <a:ext uri="{FF2B5EF4-FFF2-40B4-BE49-F238E27FC236}">
                <a16:creationId xmlns:a16="http://schemas.microsoft.com/office/drawing/2014/main" id="{8540138C-15F1-4483-7E65-15A35595E775}"/>
              </a:ext>
            </a:extLst>
          </p:cNvPr>
          <p:cNvSpPr txBox="1"/>
          <p:nvPr/>
        </p:nvSpPr>
        <p:spPr>
          <a:xfrm>
            <a:off x="5467287" y="5942747"/>
            <a:ext cx="6687009" cy="368434"/>
          </a:xfrm>
          <a:prstGeom prst="rect">
            <a:avLst/>
          </a:prstGeom>
          <a:noFill/>
        </p:spPr>
        <p:txBody>
          <a:bodyPr wrap="square">
            <a:spAutoFit/>
          </a:bodyPr>
          <a:lstStyle/>
          <a:p>
            <a:pPr marL="0" marR="0" lvl="0" indent="0" algn="l"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highlight>
                  <a:srgbClr val="FFFFFF"/>
                </a:highlight>
                <a:uLnTx/>
                <a:uFillTx/>
                <a:latin typeface="Calibri" panose="020F0502020204030204"/>
                <a:ea typeface="+mn-ea"/>
                <a:cs typeface="+mn-cs"/>
                <a:hlinkClick r:id="rId12"/>
              </a:rPr>
              <a:t>Stresses in Pressure Vessels|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grpSp>
        <p:nvGrpSpPr>
          <p:cNvPr id="37" name="Group 36">
            <a:extLst>
              <a:ext uri="{FF2B5EF4-FFF2-40B4-BE49-F238E27FC236}">
                <a16:creationId xmlns:a16="http://schemas.microsoft.com/office/drawing/2014/main" id="{C37AB2FC-4131-76AE-AE50-0126A1C7BA66}"/>
              </a:ext>
            </a:extLst>
          </p:cNvPr>
          <p:cNvGrpSpPr/>
          <p:nvPr/>
        </p:nvGrpSpPr>
        <p:grpSpPr>
          <a:xfrm>
            <a:off x="2923013" y="2330365"/>
            <a:ext cx="2255502" cy="3235503"/>
            <a:chOff x="1186774" y="2330273"/>
            <a:chExt cx="2548647" cy="3656017"/>
          </a:xfrm>
        </p:grpSpPr>
        <p:pic>
          <p:nvPicPr>
            <p:cNvPr id="7" name="Picture 6">
              <a:extLst>
                <a:ext uri="{FF2B5EF4-FFF2-40B4-BE49-F238E27FC236}">
                  <a16:creationId xmlns:a16="http://schemas.microsoft.com/office/drawing/2014/main" id="{08912D14-1020-106C-C9AC-AFAFB0149428}"/>
                </a:ext>
              </a:extLst>
            </p:cNvPr>
            <p:cNvPicPr>
              <a:picLocks noChangeAspect="1"/>
            </p:cNvPicPr>
            <p:nvPr/>
          </p:nvPicPr>
          <p:blipFill>
            <a:blip r:embed="rId13"/>
            <a:stretch>
              <a:fillRect/>
            </a:stretch>
          </p:blipFill>
          <p:spPr>
            <a:xfrm>
              <a:off x="1917700" y="2430941"/>
              <a:ext cx="1686803" cy="3555349"/>
            </a:xfrm>
            <a:prstGeom prst="rect">
              <a:avLst/>
            </a:prstGeom>
          </p:spPr>
        </p:pic>
        <p:cxnSp>
          <p:nvCxnSpPr>
            <p:cNvPr id="9" name="Straight Arrow Connector 8">
              <a:extLst>
                <a:ext uri="{FF2B5EF4-FFF2-40B4-BE49-F238E27FC236}">
                  <a16:creationId xmlns:a16="http://schemas.microsoft.com/office/drawing/2014/main" id="{262C5EAA-32CA-7C92-0EB9-27509DBCA408}"/>
                </a:ext>
              </a:extLst>
            </p:cNvPr>
            <p:cNvCxnSpPr>
              <a:cxnSpLocks/>
            </p:cNvCxnSpPr>
            <p:nvPr/>
          </p:nvCxnSpPr>
          <p:spPr>
            <a:xfrm flipV="1">
              <a:off x="1874157" y="3672480"/>
              <a:ext cx="1415142" cy="7270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5D8C33D7-B9D8-8854-AB2E-E3D1C1390A85}"/>
                </a:ext>
              </a:extLst>
            </p:cNvPr>
            <p:cNvCxnSpPr>
              <a:cxnSpLocks/>
            </p:cNvCxnSpPr>
            <p:nvPr/>
          </p:nvCxnSpPr>
          <p:spPr>
            <a:xfrm>
              <a:off x="1886857" y="4400340"/>
              <a:ext cx="1402442" cy="44627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C72B9FC-4545-8A34-66EE-D8C8FB2D1547}"/>
                </a:ext>
              </a:extLst>
            </p:cNvPr>
            <p:cNvCxnSpPr>
              <a:cxnSpLocks/>
            </p:cNvCxnSpPr>
            <p:nvPr/>
          </p:nvCxnSpPr>
          <p:spPr>
            <a:xfrm>
              <a:off x="1886857" y="2430941"/>
              <a:ext cx="0" cy="3555349"/>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0651EA82-10A4-82FC-8238-8682A869A7D7}"/>
                </a:ext>
              </a:extLst>
            </p:cNvPr>
            <p:cNvCxnSpPr/>
            <p:nvPr/>
          </p:nvCxnSpPr>
          <p:spPr>
            <a:xfrm>
              <a:off x="1898441" y="2914960"/>
              <a:ext cx="4209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6BDE12A8-0492-19B5-5E93-7E0B7E7A0B35}"/>
                </a:ext>
              </a:extLst>
            </p:cNvPr>
            <p:cNvCxnSpPr/>
            <p:nvPr/>
          </p:nvCxnSpPr>
          <p:spPr>
            <a:xfrm>
              <a:off x="1874157" y="2551221"/>
              <a:ext cx="5733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29F0484-012F-2730-5EA4-815D27E83480}"/>
                </a:ext>
              </a:extLst>
            </p:cNvPr>
            <p:cNvCxnSpPr>
              <a:cxnSpLocks/>
            </p:cNvCxnSpPr>
            <p:nvPr/>
          </p:nvCxnSpPr>
          <p:spPr>
            <a:xfrm flipH="1" flipV="1">
              <a:off x="1186774" y="4399550"/>
              <a:ext cx="2548647" cy="791"/>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Text Placeholder 3">
              <a:extLst>
                <a:ext uri="{FF2B5EF4-FFF2-40B4-BE49-F238E27FC236}">
                  <a16:creationId xmlns:a16="http://schemas.microsoft.com/office/drawing/2014/main" id="{AAD30740-DA72-226F-71B1-00ECAB233534}"/>
                </a:ext>
              </a:extLst>
            </p:cNvPr>
            <p:cNvSpPr txBox="1">
              <a:spLocks/>
            </p:cNvSpPr>
            <p:nvPr/>
          </p:nvSpPr>
          <p:spPr>
            <a:xfrm rot="19935369">
              <a:off x="2241273" y="3829351"/>
              <a:ext cx="578294" cy="22015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R200</a:t>
              </a:r>
              <a:endParaRPr kumimoji="0" lang="en-DE"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7" name="Text Placeholder 3">
              <a:extLst>
                <a:ext uri="{FF2B5EF4-FFF2-40B4-BE49-F238E27FC236}">
                  <a16:creationId xmlns:a16="http://schemas.microsoft.com/office/drawing/2014/main" id="{D8D2C3B4-FC3D-060F-6532-46AB6A5E59CC}"/>
                </a:ext>
              </a:extLst>
            </p:cNvPr>
            <p:cNvSpPr txBox="1">
              <a:spLocks/>
            </p:cNvSpPr>
            <p:nvPr/>
          </p:nvSpPr>
          <p:spPr>
            <a:xfrm rot="1115545">
              <a:off x="2239447" y="4600487"/>
              <a:ext cx="615782" cy="22015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R180</a:t>
              </a:r>
              <a:endParaRPr kumimoji="0" lang="en-DE"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8" name="Text Placeholder 3">
              <a:extLst>
                <a:ext uri="{FF2B5EF4-FFF2-40B4-BE49-F238E27FC236}">
                  <a16:creationId xmlns:a16="http://schemas.microsoft.com/office/drawing/2014/main" id="{18C3F77C-E6A5-BFFE-6F53-8B150E60D028}"/>
                </a:ext>
              </a:extLst>
            </p:cNvPr>
            <p:cNvSpPr txBox="1">
              <a:spLocks/>
            </p:cNvSpPr>
            <p:nvPr/>
          </p:nvSpPr>
          <p:spPr>
            <a:xfrm>
              <a:off x="1850767" y="2670705"/>
              <a:ext cx="516260" cy="22015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R30</a:t>
              </a:r>
              <a:endParaRPr kumimoji="0" lang="en-DE"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9" name="Text Placeholder 3">
              <a:extLst>
                <a:ext uri="{FF2B5EF4-FFF2-40B4-BE49-F238E27FC236}">
                  <a16:creationId xmlns:a16="http://schemas.microsoft.com/office/drawing/2014/main" id="{D3D99772-2119-29CD-DF79-2B927A292FF2}"/>
                </a:ext>
              </a:extLst>
            </p:cNvPr>
            <p:cNvSpPr txBox="1">
              <a:spLocks/>
            </p:cNvSpPr>
            <p:nvPr/>
          </p:nvSpPr>
          <p:spPr>
            <a:xfrm>
              <a:off x="1850767" y="2330273"/>
              <a:ext cx="516260" cy="22015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R50</a:t>
              </a:r>
              <a:endParaRPr kumimoji="0" lang="en-DE"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cxnSp>
          <p:nvCxnSpPr>
            <p:cNvPr id="31" name="Straight Arrow Connector 30">
              <a:extLst>
                <a:ext uri="{FF2B5EF4-FFF2-40B4-BE49-F238E27FC236}">
                  <a16:creationId xmlns:a16="http://schemas.microsoft.com/office/drawing/2014/main" id="{D8A1C177-9B1E-0A5A-615E-A6350D5CECA2}"/>
                </a:ext>
              </a:extLst>
            </p:cNvPr>
            <p:cNvCxnSpPr>
              <a:cxnSpLocks/>
            </p:cNvCxnSpPr>
            <p:nvPr/>
          </p:nvCxnSpPr>
          <p:spPr>
            <a:xfrm>
              <a:off x="2528840" y="2508844"/>
              <a:ext cx="0" cy="520018"/>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4" name="Text Placeholder 3">
              <a:extLst>
                <a:ext uri="{FF2B5EF4-FFF2-40B4-BE49-F238E27FC236}">
                  <a16:creationId xmlns:a16="http://schemas.microsoft.com/office/drawing/2014/main" id="{6DBEACCB-FDA4-434C-EE33-807DD5DD01B0}"/>
                </a:ext>
              </a:extLst>
            </p:cNvPr>
            <p:cNvSpPr txBox="1">
              <a:spLocks/>
            </p:cNvSpPr>
            <p:nvPr/>
          </p:nvSpPr>
          <p:spPr>
            <a:xfrm>
              <a:off x="2523929" y="2641644"/>
              <a:ext cx="606240" cy="220158"/>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35</a:t>
              </a:r>
              <a:endParaRPr kumimoji="0" lang="en-DE" sz="12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cxnSp>
        <p:nvCxnSpPr>
          <p:cNvPr id="40" name="Straight Arrow Connector 39">
            <a:extLst>
              <a:ext uri="{FF2B5EF4-FFF2-40B4-BE49-F238E27FC236}">
                <a16:creationId xmlns:a16="http://schemas.microsoft.com/office/drawing/2014/main" id="{1D12008E-2E72-0B7E-EB9E-3CB8BC6FCBD1}"/>
              </a:ext>
            </a:extLst>
          </p:cNvPr>
          <p:cNvCxnSpPr>
            <a:cxnSpLocks/>
          </p:cNvCxnSpPr>
          <p:nvPr/>
        </p:nvCxnSpPr>
        <p:spPr>
          <a:xfrm>
            <a:off x="5963674" y="3959777"/>
            <a:ext cx="8353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42" name="20240820-1446-11.0281758">
            <a:hlinkClick r:id="" action="ppaction://media"/>
            <a:extLst>
              <a:ext uri="{FF2B5EF4-FFF2-40B4-BE49-F238E27FC236}">
                <a16:creationId xmlns:a16="http://schemas.microsoft.com/office/drawing/2014/main" id="{1F81ADAF-19C8-B34E-1D53-C8B0DD1DB84F}"/>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7282996" y="1895473"/>
            <a:ext cx="2438400" cy="3717925"/>
          </a:xfrm>
          <a:prstGeom prst="rect">
            <a:avLst/>
          </a:prstGeom>
        </p:spPr>
      </p:pic>
    </p:spTree>
    <p:extLst>
      <p:ext uri="{BB962C8B-B14F-4D97-AF65-F5344CB8AC3E}">
        <p14:creationId xmlns:p14="http://schemas.microsoft.com/office/powerpoint/2010/main" val="38087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33"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2"/>
                </p:tgtEl>
              </p:cMediaNode>
            </p:video>
            <p:seq concurrent="1" nextAc="seek">
              <p:cTn id="8" restart="whenNotActive" fill="hold" evtFilter="cancelBubble" nodeType="interactiveSeq">
                <p:stCondLst>
                  <p:cond evt="onClick" delay="0">
                    <p:tgtEl>
                      <p:spTgt spid="4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2"/>
                                        </p:tgtEl>
                                      </p:cBhvr>
                                    </p:cmd>
                                  </p:childTnLst>
                                </p:cTn>
                              </p:par>
                            </p:childTnLst>
                          </p:cTn>
                        </p:par>
                      </p:childTnLst>
                    </p:cTn>
                  </p:par>
                </p:childTnLst>
              </p:cTn>
              <p:nextCondLst>
                <p:cond evt="onClick" delay="0">
                  <p:tgtEl>
                    <p:spTgt spid="42"/>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a:xfrm>
            <a:off x="609599" y="223091"/>
            <a:ext cx="10972799" cy="565364"/>
          </a:xfrm>
        </p:spPr>
        <p:txBody>
          <a:bodyPr/>
          <a:lstStyle/>
          <a:p>
            <a:r>
              <a:rPr lang="en-US" dirty="0"/>
              <a:t>Pressure Vessel – Procedure </a:t>
            </a:r>
            <a:endParaRPr lang="en-DE"/>
          </a:p>
        </p:txBody>
      </p:sp>
      <p:pic>
        <p:nvPicPr>
          <p:cNvPr id="69" name="Graphic 68" descr="Programmer male with solid fill">
            <a:extLst>
              <a:ext uri="{FF2B5EF4-FFF2-40B4-BE49-F238E27FC236}">
                <a16:creationId xmlns:a16="http://schemas.microsoft.com/office/drawing/2014/main" id="{E4265BC1-9A50-7746-BFC3-BBC33F3FB4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510253" y="455130"/>
            <a:ext cx="468000" cy="468000"/>
          </a:xfrm>
          <a:prstGeom prst="rect">
            <a:avLst/>
          </a:prstGeom>
        </p:spPr>
      </p:pic>
      <p:pic>
        <p:nvPicPr>
          <p:cNvPr id="70" name="Graphic 69" descr="Computer outline">
            <a:extLst>
              <a:ext uri="{FF2B5EF4-FFF2-40B4-BE49-F238E27FC236}">
                <a16:creationId xmlns:a16="http://schemas.microsoft.com/office/drawing/2014/main" id="{1FBF0766-34C1-B7FD-AC09-6F3AFB446EC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17872" y="476306"/>
            <a:ext cx="468000" cy="468000"/>
          </a:xfrm>
          <a:prstGeom prst="rect">
            <a:avLst/>
          </a:prstGeom>
        </p:spPr>
      </p:pic>
      <p:grpSp>
        <p:nvGrpSpPr>
          <p:cNvPr id="60" name="Group 59">
            <a:extLst>
              <a:ext uri="{FF2B5EF4-FFF2-40B4-BE49-F238E27FC236}">
                <a16:creationId xmlns:a16="http://schemas.microsoft.com/office/drawing/2014/main" id="{9A9DF7E3-2560-DFF5-8F7D-901B79F76B2D}"/>
              </a:ext>
            </a:extLst>
          </p:cNvPr>
          <p:cNvGrpSpPr/>
          <p:nvPr/>
        </p:nvGrpSpPr>
        <p:grpSpPr>
          <a:xfrm>
            <a:off x="855946" y="886871"/>
            <a:ext cx="2894885" cy="3022342"/>
            <a:chOff x="855946" y="886871"/>
            <a:chExt cx="2894885" cy="3022342"/>
          </a:xfrm>
        </p:grpSpPr>
        <p:pic>
          <p:nvPicPr>
            <p:cNvPr id="18" name="Picture 17">
              <a:extLst>
                <a:ext uri="{FF2B5EF4-FFF2-40B4-BE49-F238E27FC236}">
                  <a16:creationId xmlns:a16="http://schemas.microsoft.com/office/drawing/2014/main" id="{B1A976C0-827C-B92E-2499-E96E2D6731E6}"/>
                </a:ext>
              </a:extLst>
            </p:cNvPr>
            <p:cNvPicPr>
              <a:picLocks noChangeAspect="1"/>
            </p:cNvPicPr>
            <p:nvPr/>
          </p:nvPicPr>
          <p:blipFill rotWithShape="1">
            <a:blip r:embed="rId7"/>
            <a:srcRect t="11642"/>
            <a:stretch/>
          </p:blipFill>
          <p:spPr>
            <a:xfrm>
              <a:off x="855946" y="886871"/>
              <a:ext cx="1830361" cy="1716873"/>
            </a:xfrm>
            <a:prstGeom prst="rect">
              <a:avLst/>
            </a:prstGeom>
          </p:spPr>
        </p:pic>
        <p:sp>
          <p:nvSpPr>
            <p:cNvPr id="16" name="Arrow: Pentagon 15">
              <a:extLst>
                <a:ext uri="{FF2B5EF4-FFF2-40B4-BE49-F238E27FC236}">
                  <a16:creationId xmlns:a16="http://schemas.microsoft.com/office/drawing/2014/main" id="{D1CB81F2-AEAD-C11C-ADC3-21F751DE8CFE}"/>
                </a:ext>
              </a:extLst>
            </p:cNvPr>
            <p:cNvSpPr/>
            <p:nvPr/>
          </p:nvSpPr>
          <p:spPr>
            <a:xfrm>
              <a:off x="928165" y="3232938"/>
              <a:ext cx="1685925"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20" name="Connector: Elbow 19">
              <a:extLst>
                <a:ext uri="{FF2B5EF4-FFF2-40B4-BE49-F238E27FC236}">
                  <a16:creationId xmlns:a16="http://schemas.microsoft.com/office/drawing/2014/main" id="{304D6409-2B8F-6826-CFD4-13580D65A796}"/>
                </a:ext>
              </a:extLst>
            </p:cNvPr>
            <p:cNvCxnSpPr>
              <a:stCxn id="16" idx="1"/>
              <a:endCxn id="18" idx="1"/>
            </p:cNvCxnSpPr>
            <p:nvPr/>
          </p:nvCxnSpPr>
          <p:spPr>
            <a:xfrm rot="10800000">
              <a:off x="855947" y="1745308"/>
              <a:ext cx="72219" cy="1825768"/>
            </a:xfrm>
            <a:prstGeom prst="bentConnector3">
              <a:avLst>
                <a:gd name="adj1" fmla="val 416537"/>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B2DC2247-754B-1CE6-9462-B2CD528D9B35}"/>
                </a:ext>
              </a:extLst>
            </p:cNvPr>
            <p:cNvSpPr txBox="1"/>
            <p:nvPr/>
          </p:nvSpPr>
          <p:spPr>
            <a:xfrm>
              <a:off x="928164" y="2480632"/>
              <a:ext cx="2822667" cy="69249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Create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Static Structural Analysis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System in Ansys Workbench platform and import the geometry.</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66" name="Group 65">
            <a:extLst>
              <a:ext uri="{FF2B5EF4-FFF2-40B4-BE49-F238E27FC236}">
                <a16:creationId xmlns:a16="http://schemas.microsoft.com/office/drawing/2014/main" id="{DD2CCA4C-C207-8846-55AA-C6ACEC6A621B}"/>
              </a:ext>
            </a:extLst>
          </p:cNvPr>
          <p:cNvGrpSpPr/>
          <p:nvPr/>
        </p:nvGrpSpPr>
        <p:grpSpPr>
          <a:xfrm>
            <a:off x="8205216" y="908047"/>
            <a:ext cx="3597402" cy="2981283"/>
            <a:chOff x="8205216" y="908047"/>
            <a:chExt cx="3597402" cy="2981283"/>
          </a:xfrm>
        </p:grpSpPr>
        <p:pic>
          <p:nvPicPr>
            <p:cNvPr id="45" name="Picture 44">
              <a:extLst>
                <a:ext uri="{FF2B5EF4-FFF2-40B4-BE49-F238E27FC236}">
                  <a16:creationId xmlns:a16="http://schemas.microsoft.com/office/drawing/2014/main" id="{90B3B8C3-E8CB-D179-051A-34867B3E42E0}"/>
                </a:ext>
              </a:extLst>
            </p:cNvPr>
            <p:cNvPicPr>
              <a:picLocks noChangeAspect="1"/>
            </p:cNvPicPr>
            <p:nvPr/>
          </p:nvPicPr>
          <p:blipFill>
            <a:blip r:embed="rId8"/>
            <a:stretch>
              <a:fillRect/>
            </a:stretch>
          </p:blipFill>
          <p:spPr>
            <a:xfrm>
              <a:off x="10601878" y="1535165"/>
              <a:ext cx="1142375" cy="1810786"/>
            </a:xfrm>
            <a:prstGeom prst="rect">
              <a:avLst/>
            </a:prstGeom>
          </p:spPr>
        </p:pic>
        <p:sp>
          <p:nvSpPr>
            <p:cNvPr id="33" name="Arrow: Chevron 32">
              <a:extLst>
                <a:ext uri="{FF2B5EF4-FFF2-40B4-BE49-F238E27FC236}">
                  <a16:creationId xmlns:a16="http://schemas.microsoft.com/office/drawing/2014/main" id="{5E4CCC56-A0E3-0079-3975-707F8A4C3259}"/>
                </a:ext>
              </a:extLst>
            </p:cNvPr>
            <p:cNvSpPr/>
            <p:nvPr/>
          </p:nvSpPr>
          <p:spPr>
            <a:xfrm>
              <a:off x="8205216" y="3227342"/>
              <a:ext cx="2433277"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47" name="Picture 46">
              <a:extLst>
                <a:ext uri="{FF2B5EF4-FFF2-40B4-BE49-F238E27FC236}">
                  <a16:creationId xmlns:a16="http://schemas.microsoft.com/office/drawing/2014/main" id="{340BFFDA-7EC7-22EE-0BA9-AEC386145445}"/>
                </a:ext>
              </a:extLst>
            </p:cNvPr>
            <p:cNvPicPr>
              <a:picLocks noChangeAspect="1"/>
            </p:cNvPicPr>
            <p:nvPr/>
          </p:nvPicPr>
          <p:blipFill>
            <a:blip r:embed="rId9"/>
            <a:stretch>
              <a:fillRect/>
            </a:stretch>
          </p:blipFill>
          <p:spPr>
            <a:xfrm>
              <a:off x="9359325" y="1980149"/>
              <a:ext cx="1242553" cy="512623"/>
            </a:xfrm>
            <a:prstGeom prst="rect">
              <a:avLst/>
            </a:prstGeom>
          </p:spPr>
        </p:pic>
        <p:cxnSp>
          <p:nvCxnSpPr>
            <p:cNvPr id="49" name="Connector: Elbow 48">
              <a:extLst>
                <a:ext uri="{FF2B5EF4-FFF2-40B4-BE49-F238E27FC236}">
                  <a16:creationId xmlns:a16="http://schemas.microsoft.com/office/drawing/2014/main" id="{D27558A8-2E24-58A0-A87A-0C9EC258CA06}"/>
                </a:ext>
              </a:extLst>
            </p:cNvPr>
            <p:cNvCxnSpPr>
              <a:stCxn id="33" idx="0"/>
              <a:endCxn id="47" idx="1"/>
            </p:cNvCxnSpPr>
            <p:nvPr/>
          </p:nvCxnSpPr>
          <p:spPr>
            <a:xfrm rot="5400000" flipH="1" flipV="1">
              <a:off x="8812401" y="2680419"/>
              <a:ext cx="990881" cy="102967"/>
            </a:xfrm>
            <a:prstGeom prst="bentConnector2">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571AF586-713F-0E56-31B6-CFC83FE89120}"/>
                </a:ext>
              </a:extLst>
            </p:cNvPr>
            <p:cNvSpPr txBox="1"/>
            <p:nvPr/>
          </p:nvSpPr>
          <p:spPr>
            <a:xfrm>
              <a:off x="10091534" y="908047"/>
              <a:ext cx="1711084" cy="49244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5. Proceed to set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boundary conditions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67" name="Group 66">
            <a:extLst>
              <a:ext uri="{FF2B5EF4-FFF2-40B4-BE49-F238E27FC236}">
                <a16:creationId xmlns:a16="http://schemas.microsoft.com/office/drawing/2014/main" id="{037FF3AF-2292-E9E7-2D83-754DE00D858E}"/>
              </a:ext>
            </a:extLst>
          </p:cNvPr>
          <p:cNvGrpSpPr/>
          <p:nvPr/>
        </p:nvGrpSpPr>
        <p:grpSpPr>
          <a:xfrm>
            <a:off x="6287160" y="3227342"/>
            <a:ext cx="4421614" cy="2579466"/>
            <a:chOff x="6287160" y="3227342"/>
            <a:chExt cx="4421614" cy="2579466"/>
          </a:xfrm>
        </p:grpSpPr>
        <p:grpSp>
          <p:nvGrpSpPr>
            <p:cNvPr id="65" name="Group 64">
              <a:extLst>
                <a:ext uri="{FF2B5EF4-FFF2-40B4-BE49-F238E27FC236}">
                  <a16:creationId xmlns:a16="http://schemas.microsoft.com/office/drawing/2014/main" id="{09D4877C-99D8-68E7-198F-B89415E45C31}"/>
                </a:ext>
              </a:extLst>
            </p:cNvPr>
            <p:cNvGrpSpPr/>
            <p:nvPr/>
          </p:nvGrpSpPr>
          <p:grpSpPr>
            <a:xfrm>
              <a:off x="6287160" y="3227342"/>
              <a:ext cx="2954525" cy="2569393"/>
              <a:chOff x="6287160" y="3227342"/>
              <a:chExt cx="2954525" cy="2569393"/>
            </a:xfrm>
          </p:grpSpPr>
          <p:pic>
            <p:nvPicPr>
              <p:cNvPr id="11" name="Picture 10">
                <a:extLst>
                  <a:ext uri="{FF2B5EF4-FFF2-40B4-BE49-F238E27FC236}">
                    <a16:creationId xmlns:a16="http://schemas.microsoft.com/office/drawing/2014/main" id="{1C552F8A-B8BD-41C5-1386-8AD974D58E11}"/>
                  </a:ext>
                </a:extLst>
              </p:cNvPr>
              <p:cNvPicPr>
                <a:picLocks noChangeAspect="1"/>
              </p:cNvPicPr>
              <p:nvPr/>
            </p:nvPicPr>
            <p:blipFill>
              <a:blip r:embed="rId10"/>
              <a:stretch>
                <a:fillRect/>
              </a:stretch>
            </p:blipFill>
            <p:spPr>
              <a:xfrm>
                <a:off x="7161095" y="4292571"/>
                <a:ext cx="2080590" cy="631351"/>
              </a:xfrm>
              <a:prstGeom prst="rect">
                <a:avLst/>
              </a:prstGeom>
            </p:spPr>
          </p:pic>
          <p:sp>
            <p:nvSpPr>
              <p:cNvPr id="31" name="Arrow: Chevron 30">
                <a:extLst>
                  <a:ext uri="{FF2B5EF4-FFF2-40B4-BE49-F238E27FC236}">
                    <a16:creationId xmlns:a16="http://schemas.microsoft.com/office/drawing/2014/main" id="{C1D53CE8-F5A3-BE65-43A4-61A1B997702D}"/>
                  </a:ext>
                </a:extLst>
              </p:cNvPr>
              <p:cNvSpPr/>
              <p:nvPr/>
            </p:nvSpPr>
            <p:spPr>
              <a:xfrm>
                <a:off x="6287160" y="3227342"/>
                <a:ext cx="2075169"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403FCCFD-2133-7994-D987-FDCE7524C779}"/>
                  </a:ext>
                </a:extLst>
              </p:cNvPr>
              <p:cNvSpPr txBox="1"/>
              <p:nvPr/>
            </p:nvSpPr>
            <p:spPr>
              <a:xfrm>
                <a:off x="7155320" y="5104238"/>
                <a:ext cx="2080590"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4. Generate an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Automatic Mesh</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with element size equals to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2.5mm</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43" name="Connector: Elbow 42">
                <a:extLst>
                  <a:ext uri="{FF2B5EF4-FFF2-40B4-BE49-F238E27FC236}">
                    <a16:creationId xmlns:a16="http://schemas.microsoft.com/office/drawing/2014/main" id="{15462853-8759-A402-14B3-F7D588CB80D0}"/>
                  </a:ext>
                </a:extLst>
              </p:cNvPr>
              <p:cNvCxnSpPr>
                <a:stCxn id="31" idx="2"/>
                <a:endCxn id="11" idx="0"/>
              </p:cNvCxnSpPr>
              <p:nvPr/>
            </p:nvCxnSpPr>
            <p:spPr>
              <a:xfrm rot="16200000" flipH="1">
                <a:off x="7478699" y="3569879"/>
                <a:ext cx="403241" cy="1042142"/>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53" name="Picture 52">
              <a:extLst>
                <a:ext uri="{FF2B5EF4-FFF2-40B4-BE49-F238E27FC236}">
                  <a16:creationId xmlns:a16="http://schemas.microsoft.com/office/drawing/2014/main" id="{D049FD95-72E1-B7D0-998B-93AF856977E4}"/>
                </a:ext>
              </a:extLst>
            </p:cNvPr>
            <p:cNvPicPr>
              <a:picLocks noChangeAspect="1"/>
            </p:cNvPicPr>
            <p:nvPr/>
          </p:nvPicPr>
          <p:blipFill>
            <a:blip r:embed="rId11"/>
            <a:stretch>
              <a:fillRect/>
            </a:stretch>
          </p:blipFill>
          <p:spPr>
            <a:xfrm>
              <a:off x="9731110" y="4042582"/>
              <a:ext cx="977664" cy="1764226"/>
            </a:xfrm>
            <a:prstGeom prst="rect">
              <a:avLst/>
            </a:prstGeom>
          </p:spPr>
        </p:pic>
      </p:grpSp>
      <p:grpSp>
        <p:nvGrpSpPr>
          <p:cNvPr id="63" name="Group 62">
            <a:extLst>
              <a:ext uri="{FF2B5EF4-FFF2-40B4-BE49-F238E27FC236}">
                <a16:creationId xmlns:a16="http://schemas.microsoft.com/office/drawing/2014/main" id="{6A3D0757-5A28-0ED9-2B89-FB9F57DCFCB6}"/>
              </a:ext>
            </a:extLst>
          </p:cNvPr>
          <p:cNvGrpSpPr/>
          <p:nvPr/>
        </p:nvGrpSpPr>
        <p:grpSpPr>
          <a:xfrm>
            <a:off x="928164" y="3247227"/>
            <a:ext cx="5281876" cy="2656269"/>
            <a:chOff x="928164" y="3247227"/>
            <a:chExt cx="5281876" cy="2656269"/>
          </a:xfrm>
        </p:grpSpPr>
        <p:sp>
          <p:nvSpPr>
            <p:cNvPr id="22" name="TextBox 21">
              <a:extLst>
                <a:ext uri="{FF2B5EF4-FFF2-40B4-BE49-F238E27FC236}">
                  <a16:creationId xmlns:a16="http://schemas.microsoft.com/office/drawing/2014/main" id="{487AD3E4-AF42-5FC9-2463-FC6AA1675B64}"/>
                </a:ext>
              </a:extLst>
            </p:cNvPr>
            <p:cNvSpPr txBox="1"/>
            <p:nvPr/>
          </p:nvSpPr>
          <p:spPr>
            <a:xfrm>
              <a:off x="4129450" y="4610834"/>
              <a:ext cx="2080590" cy="129266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2. Open the model in the Ansys Mechanical tool, go to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Geometry</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change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Dimension</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to </a:t>
              </a:r>
              <a:r>
                <a:rPr kumimoji="0" lang="en-US" sz="1300" b="1" i="1" u="none" strike="noStrike" kern="1200" cap="none" spc="0" normalizeH="0" baseline="0" noProof="0" dirty="0">
                  <a:ln>
                    <a:noFill/>
                  </a:ln>
                  <a:solidFill>
                    <a:srgbClr val="000000"/>
                  </a:solidFill>
                  <a:effectLst/>
                  <a:uLnTx/>
                  <a:uFillTx/>
                  <a:latin typeface="Calibri" panose="020F0502020204030204"/>
                  <a:ea typeface="+mn-ea"/>
                  <a:cs typeface="+mn-cs"/>
                </a:rPr>
                <a:t>2D</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Behavior</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to </a:t>
              </a:r>
              <a:r>
                <a:rPr kumimoji="0" lang="en-US" sz="1300" b="1" i="1" u="none" strike="noStrike" kern="1200" cap="none" spc="0" normalizeH="0" baseline="0" noProof="0" dirty="0">
                  <a:ln>
                    <a:noFill/>
                  </a:ln>
                  <a:solidFill>
                    <a:srgbClr val="000000"/>
                  </a:solidFill>
                  <a:effectLst/>
                  <a:uLnTx/>
                  <a:uFillTx/>
                  <a:latin typeface="Calibri" panose="020F0502020204030204"/>
                  <a:ea typeface="+mn-ea"/>
                  <a:cs typeface="+mn-cs"/>
                </a:rPr>
                <a:t>Axisymmetric</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61" name="Group 60">
              <a:extLst>
                <a:ext uri="{FF2B5EF4-FFF2-40B4-BE49-F238E27FC236}">
                  <a16:creationId xmlns:a16="http://schemas.microsoft.com/office/drawing/2014/main" id="{35E2820E-40D3-7372-60E5-142820A97D22}"/>
                </a:ext>
              </a:extLst>
            </p:cNvPr>
            <p:cNvGrpSpPr/>
            <p:nvPr/>
          </p:nvGrpSpPr>
          <p:grpSpPr>
            <a:xfrm>
              <a:off x="928164" y="3247227"/>
              <a:ext cx="3595949" cy="2500524"/>
              <a:chOff x="928164" y="3247227"/>
              <a:chExt cx="3595949" cy="2500524"/>
            </a:xfrm>
          </p:grpSpPr>
          <p:sp>
            <p:nvSpPr>
              <p:cNvPr id="17" name="Arrow: Chevron 16">
                <a:extLst>
                  <a:ext uri="{FF2B5EF4-FFF2-40B4-BE49-F238E27FC236}">
                    <a16:creationId xmlns:a16="http://schemas.microsoft.com/office/drawing/2014/main" id="{56D4143C-D6C8-CFBE-25AC-8DBFDD1A5AC3}"/>
                  </a:ext>
                </a:extLst>
              </p:cNvPr>
              <p:cNvSpPr/>
              <p:nvPr/>
            </p:nvSpPr>
            <p:spPr>
              <a:xfrm>
                <a:off x="2443522" y="3247227"/>
                <a:ext cx="2080591"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27" name="Connector: Elbow 26">
                <a:extLst>
                  <a:ext uri="{FF2B5EF4-FFF2-40B4-BE49-F238E27FC236}">
                    <a16:creationId xmlns:a16="http://schemas.microsoft.com/office/drawing/2014/main" id="{AD788693-F7C9-03EA-AC40-721BB011ADD5}"/>
                  </a:ext>
                </a:extLst>
              </p:cNvPr>
              <p:cNvCxnSpPr>
                <a:cxnSpLocks/>
                <a:stCxn id="17" idx="2"/>
                <a:endCxn id="7" idx="0"/>
              </p:cNvCxnSpPr>
              <p:nvPr/>
            </p:nvCxnSpPr>
            <p:spPr>
              <a:xfrm rot="5400000">
                <a:off x="2574910" y="3788022"/>
                <a:ext cx="622218" cy="864605"/>
              </a:xfrm>
              <a:prstGeom prst="bentConnector3">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28EFDC98-A029-5708-D7D6-267DE94878A1}"/>
                  </a:ext>
                </a:extLst>
              </p:cNvPr>
              <p:cNvGrpSpPr/>
              <p:nvPr/>
            </p:nvGrpSpPr>
            <p:grpSpPr>
              <a:xfrm>
                <a:off x="928164" y="4531433"/>
                <a:ext cx="3051104" cy="1216318"/>
                <a:chOff x="928164" y="4531433"/>
                <a:chExt cx="3051104" cy="1216318"/>
              </a:xfrm>
            </p:grpSpPr>
            <p:pic>
              <p:nvPicPr>
                <p:cNvPr id="7" name="Picture 6">
                  <a:extLst>
                    <a:ext uri="{FF2B5EF4-FFF2-40B4-BE49-F238E27FC236}">
                      <a16:creationId xmlns:a16="http://schemas.microsoft.com/office/drawing/2014/main" id="{1B15BB3F-66DA-9A99-BFB7-3A39331ABD0A}"/>
                    </a:ext>
                  </a:extLst>
                </p:cNvPr>
                <p:cNvPicPr>
                  <a:picLocks noChangeAspect="1"/>
                </p:cNvPicPr>
                <p:nvPr/>
              </p:nvPicPr>
              <p:blipFill>
                <a:blip r:embed="rId12"/>
                <a:stretch>
                  <a:fillRect/>
                </a:stretch>
              </p:blipFill>
              <p:spPr>
                <a:xfrm>
                  <a:off x="928164" y="4531433"/>
                  <a:ext cx="3051104" cy="1216318"/>
                </a:xfrm>
                <a:prstGeom prst="rect">
                  <a:avLst/>
                </a:prstGeom>
              </p:spPr>
            </p:pic>
            <p:sp>
              <p:nvSpPr>
                <p:cNvPr id="54" name="Rectangle 53">
                  <a:extLst>
                    <a:ext uri="{FF2B5EF4-FFF2-40B4-BE49-F238E27FC236}">
                      <a16:creationId xmlns:a16="http://schemas.microsoft.com/office/drawing/2014/main" id="{FFB86A98-C795-F83D-8FF4-CB37BD4033AE}"/>
                    </a:ext>
                  </a:extLst>
                </p:cNvPr>
                <p:cNvSpPr/>
                <p:nvPr/>
              </p:nvSpPr>
              <p:spPr>
                <a:xfrm>
                  <a:off x="928164" y="4842387"/>
                  <a:ext cx="3051104" cy="15731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F88A27FB-505D-D5A2-FA5A-2D00B94A6BF4}"/>
                    </a:ext>
                  </a:extLst>
                </p:cNvPr>
                <p:cNvSpPr/>
                <p:nvPr/>
              </p:nvSpPr>
              <p:spPr>
                <a:xfrm>
                  <a:off x="928164" y="5461157"/>
                  <a:ext cx="3051104" cy="15731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grpSp>
      <p:grpSp>
        <p:nvGrpSpPr>
          <p:cNvPr id="64" name="Group 63">
            <a:extLst>
              <a:ext uri="{FF2B5EF4-FFF2-40B4-BE49-F238E27FC236}">
                <a16:creationId xmlns:a16="http://schemas.microsoft.com/office/drawing/2014/main" id="{13E6EEE8-1309-0034-5DEC-5BEDA4A254B6}"/>
              </a:ext>
            </a:extLst>
          </p:cNvPr>
          <p:cNvGrpSpPr/>
          <p:nvPr/>
        </p:nvGrpSpPr>
        <p:grpSpPr>
          <a:xfrm>
            <a:off x="4143723" y="1050711"/>
            <a:ext cx="4775104" cy="2838619"/>
            <a:chOff x="4143723" y="1050711"/>
            <a:chExt cx="4775104" cy="2838619"/>
          </a:xfrm>
        </p:grpSpPr>
        <p:sp>
          <p:nvSpPr>
            <p:cNvPr id="30" name="TextBox 29">
              <a:extLst>
                <a:ext uri="{FF2B5EF4-FFF2-40B4-BE49-F238E27FC236}">
                  <a16:creationId xmlns:a16="http://schemas.microsoft.com/office/drawing/2014/main" id="{7E86947D-9743-94EE-B2A8-73F7EA2C024C}"/>
                </a:ext>
              </a:extLst>
            </p:cNvPr>
            <p:cNvSpPr txBox="1"/>
            <p:nvPr/>
          </p:nvSpPr>
          <p:spPr>
            <a:xfrm>
              <a:off x="6838237" y="1187970"/>
              <a:ext cx="2080590" cy="129266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Add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Symmetry</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condition and set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Type</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2D Axisymmetric</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Set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Number of Repetitions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10</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the angle variation as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10°</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62" name="Group 61">
              <a:extLst>
                <a:ext uri="{FF2B5EF4-FFF2-40B4-BE49-F238E27FC236}">
                  <a16:creationId xmlns:a16="http://schemas.microsoft.com/office/drawing/2014/main" id="{12223C2A-EA75-65F2-9247-02F5492D3BEC}"/>
                </a:ext>
              </a:extLst>
            </p:cNvPr>
            <p:cNvGrpSpPr/>
            <p:nvPr/>
          </p:nvGrpSpPr>
          <p:grpSpPr>
            <a:xfrm>
              <a:off x="4143723" y="1050711"/>
              <a:ext cx="2531859" cy="2838619"/>
              <a:chOff x="4143723" y="1050711"/>
              <a:chExt cx="2531859" cy="2838619"/>
            </a:xfrm>
          </p:grpSpPr>
          <p:sp>
            <p:nvSpPr>
              <p:cNvPr id="25" name="Arrow: Chevron 24">
                <a:extLst>
                  <a:ext uri="{FF2B5EF4-FFF2-40B4-BE49-F238E27FC236}">
                    <a16:creationId xmlns:a16="http://schemas.microsoft.com/office/drawing/2014/main" id="{168D7F21-2DD7-9A06-CC1C-68D80A3E5D4D}"/>
                  </a:ext>
                </a:extLst>
              </p:cNvPr>
              <p:cNvSpPr/>
              <p:nvPr/>
            </p:nvSpPr>
            <p:spPr>
              <a:xfrm>
                <a:off x="4369358" y="3227342"/>
                <a:ext cx="2080590"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29" name="Connector: Elbow 28">
                <a:extLst>
                  <a:ext uri="{FF2B5EF4-FFF2-40B4-BE49-F238E27FC236}">
                    <a16:creationId xmlns:a16="http://schemas.microsoft.com/office/drawing/2014/main" id="{14BA94B8-DCF9-0E1B-D1A3-BFA720B1A48C}"/>
                  </a:ext>
                </a:extLst>
              </p:cNvPr>
              <p:cNvCxnSpPr>
                <a:cxnSpLocks/>
                <a:stCxn id="25" idx="0"/>
                <a:endCxn id="9" idx="2"/>
              </p:cNvCxnSpPr>
              <p:nvPr/>
            </p:nvCxnSpPr>
            <p:spPr>
              <a:xfrm rot="5400000" flipH="1" flipV="1">
                <a:off x="4958826" y="2776516"/>
                <a:ext cx="736156" cy="165497"/>
              </a:xfrm>
              <a:prstGeom prst="bentConnector3">
                <a:avLst>
                  <a:gd name="adj1" fmla="val 51335"/>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2AC2D498-6260-5201-B89E-640180A80BB9}"/>
                  </a:ext>
                </a:extLst>
              </p:cNvPr>
              <p:cNvGrpSpPr/>
              <p:nvPr/>
            </p:nvGrpSpPr>
            <p:grpSpPr>
              <a:xfrm>
                <a:off x="4143723" y="1050711"/>
                <a:ext cx="2531859" cy="1440475"/>
                <a:chOff x="4143723" y="1050711"/>
                <a:chExt cx="2531859" cy="1440475"/>
              </a:xfrm>
            </p:grpSpPr>
            <p:pic>
              <p:nvPicPr>
                <p:cNvPr id="9" name="Picture 8">
                  <a:extLst>
                    <a:ext uri="{FF2B5EF4-FFF2-40B4-BE49-F238E27FC236}">
                      <a16:creationId xmlns:a16="http://schemas.microsoft.com/office/drawing/2014/main" id="{C9979864-DA84-2F0F-6E20-B61A1AC77EE1}"/>
                    </a:ext>
                  </a:extLst>
                </p:cNvPr>
                <p:cNvPicPr>
                  <a:picLocks noChangeAspect="1"/>
                </p:cNvPicPr>
                <p:nvPr/>
              </p:nvPicPr>
              <p:blipFill>
                <a:blip r:embed="rId13"/>
                <a:stretch>
                  <a:fillRect/>
                </a:stretch>
              </p:blipFill>
              <p:spPr>
                <a:xfrm>
                  <a:off x="4143723" y="1700855"/>
                  <a:ext cx="2531859" cy="790331"/>
                </a:xfrm>
                <a:prstGeom prst="rect">
                  <a:avLst/>
                </a:prstGeom>
              </p:spPr>
            </p:pic>
            <p:pic>
              <p:nvPicPr>
                <p:cNvPr id="24" name="Picture 23">
                  <a:extLst>
                    <a:ext uri="{FF2B5EF4-FFF2-40B4-BE49-F238E27FC236}">
                      <a16:creationId xmlns:a16="http://schemas.microsoft.com/office/drawing/2014/main" id="{AB3C6A0F-A90B-B005-4A5F-30ADC989757A}"/>
                    </a:ext>
                  </a:extLst>
                </p:cNvPr>
                <p:cNvPicPr>
                  <a:picLocks noChangeAspect="1"/>
                </p:cNvPicPr>
                <p:nvPr/>
              </p:nvPicPr>
              <p:blipFill>
                <a:blip r:embed="rId14"/>
                <a:stretch>
                  <a:fillRect/>
                </a:stretch>
              </p:blipFill>
              <p:spPr>
                <a:xfrm>
                  <a:off x="4143723" y="1050711"/>
                  <a:ext cx="2531859" cy="556572"/>
                </a:xfrm>
                <a:prstGeom prst="rect">
                  <a:avLst/>
                </a:prstGeom>
              </p:spPr>
            </p:pic>
            <p:sp>
              <p:nvSpPr>
                <p:cNvPr id="57" name="Rectangle 56">
                  <a:extLst>
                    <a:ext uri="{FF2B5EF4-FFF2-40B4-BE49-F238E27FC236}">
                      <a16:creationId xmlns:a16="http://schemas.microsoft.com/office/drawing/2014/main" id="{EA64DEA3-DF47-37FF-1223-11953B510DE9}"/>
                    </a:ext>
                  </a:extLst>
                </p:cNvPr>
                <p:cNvSpPr/>
                <p:nvPr/>
              </p:nvSpPr>
              <p:spPr>
                <a:xfrm>
                  <a:off x="5409652" y="1050711"/>
                  <a:ext cx="406129" cy="439363"/>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22C895BD-BCFA-005F-CF13-88841C023627}"/>
                    </a:ext>
                  </a:extLst>
                </p:cNvPr>
                <p:cNvSpPr/>
                <p:nvPr/>
              </p:nvSpPr>
              <p:spPr>
                <a:xfrm>
                  <a:off x="4166293" y="1855294"/>
                  <a:ext cx="2509289" cy="473493"/>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grpSp>
    </p:spTree>
    <p:extLst>
      <p:ext uri="{BB962C8B-B14F-4D97-AF65-F5344CB8AC3E}">
        <p14:creationId xmlns:p14="http://schemas.microsoft.com/office/powerpoint/2010/main" val="213940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dirty="0">
                <a:latin typeface="+mn-lt"/>
              </a:rPr>
              <a:t>Numerical Analysis </a:t>
            </a:r>
            <a:r>
              <a:rPr lang="en-US" sz="2400" dirty="0"/>
              <a:t>– </a:t>
            </a:r>
            <a:r>
              <a:rPr lang="en-GB" sz="2400" dirty="0">
                <a:latin typeface="+mn-lt"/>
              </a:rPr>
              <a:t>Methods for Solving Engineering Problems</a:t>
            </a:r>
            <a:endParaRPr lang="en-GB" dirty="0"/>
          </a:p>
        </p:txBody>
      </p:sp>
      <p:sp>
        <p:nvSpPr>
          <p:cNvPr id="19" name="Text Placeholder 3">
            <a:extLst>
              <a:ext uri="{FF2B5EF4-FFF2-40B4-BE49-F238E27FC236}">
                <a16:creationId xmlns:a16="http://schemas.microsoft.com/office/drawing/2014/main" id="{7EEBEFF5-3492-E8F2-B6B2-BF648C27A857}"/>
              </a:ext>
            </a:extLst>
          </p:cNvPr>
          <p:cNvSpPr>
            <a:spLocks noGrp="1"/>
          </p:cNvSpPr>
          <p:nvPr>
            <p:ph type="body" sz="quarter" idx="13"/>
          </p:nvPr>
        </p:nvSpPr>
        <p:spPr>
          <a:xfrm>
            <a:off x="8054716" y="1137033"/>
            <a:ext cx="3766462" cy="4838654"/>
          </a:xfrm>
        </p:spPr>
        <p:txBody>
          <a:bodyPr>
            <a:normAutofit/>
          </a:bodyPr>
          <a:lstStyle/>
          <a:p>
            <a:pPr marL="0" indent="0" algn="ctr">
              <a:buNone/>
            </a:pPr>
            <a:r>
              <a:rPr lang="en-GB" sz="1800" b="1" dirty="0"/>
              <a:t>Analytical Methods</a:t>
            </a:r>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r>
              <a:rPr lang="en-GB" sz="1800" dirty="0"/>
              <a:t>Different methodologies available</a:t>
            </a:r>
          </a:p>
          <a:p>
            <a:pPr marL="0" indent="0" algn="ctr">
              <a:buNone/>
            </a:pPr>
            <a:endParaRPr lang="en-GB" sz="3600" dirty="0"/>
          </a:p>
          <a:p>
            <a:pPr marL="0" indent="0" algn="ctr">
              <a:buNone/>
            </a:pPr>
            <a:r>
              <a:rPr lang="en-GB" sz="1800" dirty="0"/>
              <a:t>Used mainly for simple </a:t>
            </a:r>
            <a:r>
              <a:rPr lang="en-GB" sz="1800" b="1" dirty="0"/>
              <a:t>idealized</a:t>
            </a:r>
            <a:r>
              <a:rPr lang="en-GB" sz="1800" dirty="0">
                <a:solidFill>
                  <a:schemeClr val="accent1"/>
                </a:solidFill>
              </a:rPr>
              <a:t> </a:t>
            </a:r>
            <a:r>
              <a:rPr lang="en-GB" sz="1800" dirty="0"/>
              <a:t>cases</a:t>
            </a:r>
          </a:p>
          <a:p>
            <a:pPr marL="0" indent="0" algn="ctr">
              <a:buNone/>
            </a:pPr>
            <a:endParaRPr lang="en-GB" sz="3600" dirty="0"/>
          </a:p>
          <a:p>
            <a:pPr marL="0" indent="0" algn="ctr">
              <a:buNone/>
            </a:pPr>
            <a:r>
              <a:rPr lang="en-GB" sz="1800" b="1" dirty="0"/>
              <a:t>Time-consuming</a:t>
            </a:r>
            <a:r>
              <a:rPr lang="en-GB" sz="1800" dirty="0">
                <a:solidFill>
                  <a:schemeClr val="accent1"/>
                </a:solidFill>
              </a:rPr>
              <a:t> </a:t>
            </a:r>
            <a:r>
              <a:rPr lang="en-GB" sz="1800" dirty="0"/>
              <a:t>approach for complex problems </a:t>
            </a:r>
          </a:p>
          <a:p>
            <a:pPr marL="0" indent="0" algn="ctr">
              <a:buNone/>
            </a:pPr>
            <a:endParaRPr lang="en-GB" sz="1800" dirty="0"/>
          </a:p>
          <a:p>
            <a:pPr marL="0" indent="0" algn="ctr">
              <a:buNone/>
            </a:pPr>
            <a:endParaRPr lang="en-GB" sz="1800" dirty="0"/>
          </a:p>
        </p:txBody>
      </p:sp>
      <p:grpSp>
        <p:nvGrpSpPr>
          <p:cNvPr id="6" name="Group 5">
            <a:extLst>
              <a:ext uri="{FF2B5EF4-FFF2-40B4-BE49-F238E27FC236}">
                <a16:creationId xmlns:a16="http://schemas.microsoft.com/office/drawing/2014/main" id="{34B7ADD1-9DD7-4E3F-8DF2-17DCFE2574E2}"/>
              </a:ext>
            </a:extLst>
          </p:cNvPr>
          <p:cNvGrpSpPr/>
          <p:nvPr/>
        </p:nvGrpSpPr>
        <p:grpSpPr>
          <a:xfrm>
            <a:off x="4211052" y="1137033"/>
            <a:ext cx="3766463" cy="4572000"/>
            <a:chOff x="4187820" y="1489957"/>
            <a:chExt cx="3766463" cy="4572000"/>
          </a:xfrm>
        </p:grpSpPr>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4187820" y="1489957"/>
              <a:ext cx="3766463"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Numerical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Finite Element Analysis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is predominant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Iterative</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algorithm suitable for computers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Fast</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solutions to complex problems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2561" y="1711066"/>
              <a:ext cx="1826832" cy="1826832"/>
            </a:xfrm>
            <a:prstGeom prst="rect">
              <a:avLst/>
            </a:prstGeom>
          </p:spPr>
        </p:pic>
      </p:grpSp>
      <p:grpSp>
        <p:nvGrpSpPr>
          <p:cNvPr id="15" name="Group 14">
            <a:extLst>
              <a:ext uri="{FF2B5EF4-FFF2-40B4-BE49-F238E27FC236}">
                <a16:creationId xmlns:a16="http://schemas.microsoft.com/office/drawing/2014/main" id="{210F0515-D702-3F1B-4ABE-5DF5D33A401E}"/>
              </a:ext>
            </a:extLst>
          </p:cNvPr>
          <p:cNvGrpSpPr/>
          <p:nvPr/>
        </p:nvGrpSpPr>
        <p:grpSpPr>
          <a:xfrm>
            <a:off x="284897" y="1138431"/>
            <a:ext cx="3766463" cy="4838654"/>
            <a:chOff x="8496507" y="1489957"/>
            <a:chExt cx="3766463" cy="4838654"/>
          </a:xfrm>
        </p:grpSpPr>
        <p:sp>
          <p:nvSpPr>
            <p:cNvPr id="16" name="Text Placeholder 3">
              <a:extLst>
                <a:ext uri="{FF2B5EF4-FFF2-40B4-BE49-F238E27FC236}">
                  <a16:creationId xmlns:a16="http://schemas.microsoft.com/office/drawing/2014/main" id="{6DEE239B-CE8C-A8AC-60BF-F9E09A9E0703}"/>
                </a:ext>
              </a:extLst>
            </p:cNvPr>
            <p:cNvSpPr txBox="1">
              <a:spLocks/>
            </p:cNvSpPr>
            <p:nvPr/>
          </p:nvSpPr>
          <p:spPr>
            <a:xfrm>
              <a:off x="8496507" y="1489957"/>
              <a:ext cx="3766463" cy="48386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Experimental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Prerequisite</a:t>
              </a:r>
              <a:r>
                <a:rPr kumimoji="0" lang="en-GB" sz="18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rPr>
                <a:t>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to many numerical simulations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Follow standardized</a:t>
              </a:r>
              <a:r>
                <a:rPr kumimoji="0" lang="en-GB" sz="18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rPr>
                <a:t>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test regimes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3600" b="0" i="0" u="none" strike="noStrike" kern="1200" cap="none" spc="0" normalizeH="0" baseline="0" noProof="0" dirty="0">
                <a:ln>
                  <a:noFill/>
                </a:ln>
                <a:solidFill>
                  <a:srgbClr val="FFB71B"/>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Time- and cost-consuming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approach to data acquisition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18" name="Graphic 17" descr="Scientist female outline">
              <a:extLst>
                <a:ext uri="{FF2B5EF4-FFF2-40B4-BE49-F238E27FC236}">
                  <a16:creationId xmlns:a16="http://schemas.microsoft.com/office/drawing/2014/main" id="{21952828-5CAF-E033-29F7-0EF5A3F12A9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463080" y="1709098"/>
              <a:ext cx="1828800" cy="1828800"/>
            </a:xfrm>
            <a:prstGeom prst="rect">
              <a:avLst/>
            </a:prstGeom>
          </p:spPr>
        </p:pic>
      </p:grpSp>
      <p:pic>
        <p:nvPicPr>
          <p:cNvPr id="20" name="Graphic 19" descr="Signature with solid fill">
            <a:extLst>
              <a:ext uri="{FF2B5EF4-FFF2-40B4-BE49-F238E27FC236}">
                <a16:creationId xmlns:a16="http://schemas.microsoft.com/office/drawing/2014/main" id="{BF2730D3-9BC3-79A3-4674-46F896FAB12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029238" y="1575189"/>
            <a:ext cx="1500887" cy="1500887"/>
          </a:xfrm>
          <a:prstGeom prst="rect">
            <a:avLst/>
          </a:prstGeom>
        </p:spPr>
      </p:pic>
      <p:sp>
        <p:nvSpPr>
          <p:cNvPr id="11" name="Rectangle: Rounded Corners 10">
            <a:extLst>
              <a:ext uri="{FF2B5EF4-FFF2-40B4-BE49-F238E27FC236}">
                <a16:creationId xmlns:a16="http://schemas.microsoft.com/office/drawing/2014/main" id="{FA4BCE4A-8035-4ED9-EE09-9F457D822F7C}"/>
              </a:ext>
            </a:extLst>
          </p:cNvPr>
          <p:cNvSpPr/>
          <p:nvPr/>
        </p:nvSpPr>
        <p:spPr>
          <a:xfrm>
            <a:off x="4211053" y="947956"/>
            <a:ext cx="7696050" cy="5318620"/>
          </a:xfrm>
          <a:prstGeom prst="roundRect">
            <a:avLst>
              <a:gd name="adj" fmla="val 8949"/>
            </a:avLst>
          </a:prstGeom>
          <a:noFill/>
          <a:ln w="28575">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04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10" end="1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uiExpand="1" build="p"/>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a:xfrm>
            <a:off x="609599" y="223091"/>
            <a:ext cx="10972799" cy="565364"/>
          </a:xfrm>
        </p:spPr>
        <p:txBody>
          <a:bodyPr/>
          <a:lstStyle/>
          <a:p>
            <a:r>
              <a:rPr lang="en-US" dirty="0"/>
              <a:t>Pressure Vessel – Procedure </a:t>
            </a:r>
            <a:endParaRPr lang="en-DE"/>
          </a:p>
        </p:txBody>
      </p:sp>
      <p:grpSp>
        <p:nvGrpSpPr>
          <p:cNvPr id="86" name="Group 85">
            <a:extLst>
              <a:ext uri="{FF2B5EF4-FFF2-40B4-BE49-F238E27FC236}">
                <a16:creationId xmlns:a16="http://schemas.microsoft.com/office/drawing/2014/main" id="{16367BC3-86DE-60F5-4BEB-B7EA5807A9A0}"/>
              </a:ext>
            </a:extLst>
          </p:cNvPr>
          <p:cNvGrpSpPr/>
          <p:nvPr/>
        </p:nvGrpSpPr>
        <p:grpSpPr>
          <a:xfrm>
            <a:off x="1103482" y="995246"/>
            <a:ext cx="4356201" cy="2406463"/>
            <a:chOff x="1103482" y="995246"/>
            <a:chExt cx="4356201" cy="2406463"/>
          </a:xfrm>
        </p:grpSpPr>
        <p:pic>
          <p:nvPicPr>
            <p:cNvPr id="5" name="Picture 4">
              <a:extLst>
                <a:ext uri="{FF2B5EF4-FFF2-40B4-BE49-F238E27FC236}">
                  <a16:creationId xmlns:a16="http://schemas.microsoft.com/office/drawing/2014/main" id="{757CE2D4-FE85-4326-5744-BFEA63B8F3CC}"/>
                </a:ext>
              </a:extLst>
            </p:cNvPr>
            <p:cNvPicPr>
              <a:picLocks noChangeAspect="1"/>
            </p:cNvPicPr>
            <p:nvPr/>
          </p:nvPicPr>
          <p:blipFill>
            <a:blip r:embed="rId3"/>
            <a:stretch>
              <a:fillRect/>
            </a:stretch>
          </p:blipFill>
          <p:spPr>
            <a:xfrm>
              <a:off x="1430008" y="995246"/>
              <a:ext cx="1369151" cy="2273307"/>
            </a:xfrm>
            <a:prstGeom prst="rect">
              <a:avLst/>
            </a:prstGeom>
          </p:spPr>
        </p:pic>
        <p:pic>
          <p:nvPicPr>
            <p:cNvPr id="8" name="Picture 7">
              <a:extLst>
                <a:ext uri="{FF2B5EF4-FFF2-40B4-BE49-F238E27FC236}">
                  <a16:creationId xmlns:a16="http://schemas.microsoft.com/office/drawing/2014/main" id="{DD0E6393-5333-4512-B697-8F201CB26A84}"/>
                </a:ext>
              </a:extLst>
            </p:cNvPr>
            <p:cNvPicPr>
              <a:picLocks noChangeAspect="1"/>
            </p:cNvPicPr>
            <p:nvPr/>
          </p:nvPicPr>
          <p:blipFill>
            <a:blip r:embed="rId4"/>
            <a:stretch>
              <a:fillRect/>
            </a:stretch>
          </p:blipFill>
          <p:spPr>
            <a:xfrm>
              <a:off x="1103482" y="2228777"/>
              <a:ext cx="903010" cy="218742"/>
            </a:xfrm>
            <a:prstGeom prst="rect">
              <a:avLst/>
            </a:prstGeom>
          </p:spPr>
        </p:pic>
        <p:pic>
          <p:nvPicPr>
            <p:cNvPr id="12" name="Picture 11">
              <a:extLst>
                <a:ext uri="{FF2B5EF4-FFF2-40B4-BE49-F238E27FC236}">
                  <a16:creationId xmlns:a16="http://schemas.microsoft.com/office/drawing/2014/main" id="{CCBF80F3-133B-502D-1622-2BB36775AC19}"/>
                </a:ext>
              </a:extLst>
            </p:cNvPr>
            <p:cNvPicPr>
              <a:picLocks noChangeAspect="1"/>
            </p:cNvPicPr>
            <p:nvPr/>
          </p:nvPicPr>
          <p:blipFill>
            <a:blip r:embed="rId5"/>
            <a:stretch>
              <a:fillRect/>
            </a:stretch>
          </p:blipFill>
          <p:spPr>
            <a:xfrm>
              <a:off x="3321628" y="1012805"/>
              <a:ext cx="2138055" cy="1214576"/>
            </a:xfrm>
            <a:prstGeom prst="rect">
              <a:avLst/>
            </a:prstGeom>
          </p:spPr>
        </p:pic>
        <p:sp>
          <p:nvSpPr>
            <p:cNvPr id="13" name="TextBox 12">
              <a:extLst>
                <a:ext uri="{FF2B5EF4-FFF2-40B4-BE49-F238E27FC236}">
                  <a16:creationId xmlns:a16="http://schemas.microsoft.com/office/drawing/2014/main" id="{E48F2EE8-5BC0-0116-6C9B-C8076A8134DA}"/>
                </a:ext>
              </a:extLst>
            </p:cNvPr>
            <p:cNvSpPr txBox="1"/>
            <p:nvPr/>
          </p:nvSpPr>
          <p:spPr>
            <a:xfrm>
              <a:off x="3036674" y="2509157"/>
              <a:ext cx="2423009" cy="89255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6. In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internal edges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of the pressure vessel, add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pressure load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normal</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to the surface with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1 MPa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of magnitude.</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87" name="Group 86">
            <a:extLst>
              <a:ext uri="{FF2B5EF4-FFF2-40B4-BE49-F238E27FC236}">
                <a16:creationId xmlns:a16="http://schemas.microsoft.com/office/drawing/2014/main" id="{1778DDBB-191C-F3A5-5A29-2DEA893B7B2B}"/>
              </a:ext>
            </a:extLst>
          </p:cNvPr>
          <p:cNvGrpSpPr/>
          <p:nvPr/>
        </p:nvGrpSpPr>
        <p:grpSpPr>
          <a:xfrm>
            <a:off x="1124520" y="3686039"/>
            <a:ext cx="4539335" cy="2519514"/>
            <a:chOff x="1124520" y="3686039"/>
            <a:chExt cx="4539335" cy="2519514"/>
          </a:xfrm>
        </p:grpSpPr>
        <p:grpSp>
          <p:nvGrpSpPr>
            <p:cNvPr id="19" name="Group 18">
              <a:extLst>
                <a:ext uri="{FF2B5EF4-FFF2-40B4-BE49-F238E27FC236}">
                  <a16:creationId xmlns:a16="http://schemas.microsoft.com/office/drawing/2014/main" id="{C3BEA12F-704D-30AD-D4E2-BA925F029226}"/>
                </a:ext>
              </a:extLst>
            </p:cNvPr>
            <p:cNvGrpSpPr/>
            <p:nvPr/>
          </p:nvGrpSpPr>
          <p:grpSpPr>
            <a:xfrm>
              <a:off x="1124520" y="4883421"/>
              <a:ext cx="1053991" cy="1053991"/>
              <a:chOff x="6263148" y="1116897"/>
              <a:chExt cx="1828800" cy="1828800"/>
            </a:xfrm>
          </p:grpSpPr>
          <p:sp>
            <p:nvSpPr>
              <p:cNvPr id="14" name="Oval 13">
                <a:extLst>
                  <a:ext uri="{FF2B5EF4-FFF2-40B4-BE49-F238E27FC236}">
                    <a16:creationId xmlns:a16="http://schemas.microsoft.com/office/drawing/2014/main" id="{EC1886CF-328C-560E-B3D6-12513BAE70C9}"/>
                  </a:ext>
                </a:extLst>
              </p:cNvPr>
              <p:cNvSpPr/>
              <p:nvPr/>
            </p:nvSpPr>
            <p:spPr>
              <a:xfrm>
                <a:off x="6263148" y="1116897"/>
                <a:ext cx="1828800" cy="1828800"/>
              </a:xfrm>
              <a:prstGeom prst="ellipse">
                <a:avLst/>
              </a:prstGeom>
              <a:solidFill>
                <a:srgbClr val="002060"/>
              </a:solidFill>
              <a:ln>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Oval 14">
                <a:extLst>
                  <a:ext uri="{FF2B5EF4-FFF2-40B4-BE49-F238E27FC236}">
                    <a16:creationId xmlns:a16="http://schemas.microsoft.com/office/drawing/2014/main" id="{ECE5F3F9-5D3D-75BE-EC82-5BB03B582F4C}"/>
                  </a:ext>
                </a:extLst>
              </p:cNvPr>
              <p:cNvSpPr/>
              <p:nvPr/>
            </p:nvSpPr>
            <p:spPr>
              <a:xfrm>
                <a:off x="6491748" y="1345497"/>
                <a:ext cx="1371600" cy="13716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28" name="TextBox 27">
              <a:extLst>
                <a:ext uri="{FF2B5EF4-FFF2-40B4-BE49-F238E27FC236}">
                  <a16:creationId xmlns:a16="http://schemas.microsoft.com/office/drawing/2014/main" id="{A8997342-C535-FF23-992B-AD507E7E1ED8}"/>
                </a:ext>
              </a:extLst>
            </p:cNvPr>
            <p:cNvSpPr txBox="1"/>
            <p:nvPr/>
          </p:nvSpPr>
          <p:spPr>
            <a:xfrm>
              <a:off x="2510469" y="4352969"/>
              <a:ext cx="3110650" cy="492443"/>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This blue region represents the pressure load on the nozzle top surface.</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35" name="Connector: Elbow 34">
              <a:extLst>
                <a:ext uri="{FF2B5EF4-FFF2-40B4-BE49-F238E27FC236}">
                  <a16:creationId xmlns:a16="http://schemas.microsoft.com/office/drawing/2014/main" id="{80C6C79F-688B-A9EE-A397-DCC39A43982E}"/>
                </a:ext>
              </a:extLst>
            </p:cNvPr>
            <p:cNvCxnSpPr>
              <a:stCxn id="14" idx="0"/>
              <a:endCxn id="28" idx="1"/>
            </p:cNvCxnSpPr>
            <p:nvPr/>
          </p:nvCxnSpPr>
          <p:spPr>
            <a:xfrm rot="5400000" flipH="1" flipV="1">
              <a:off x="1938877" y="4311830"/>
              <a:ext cx="284230" cy="858953"/>
            </a:xfrm>
            <a:prstGeom prst="bentConnector2">
              <a:avLst/>
            </a:prstGeom>
            <a:ln w="1905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AD2B3A6B-E6B9-23BD-35D2-C37B0339E7C1}"/>
                </a:ext>
              </a:extLst>
            </p:cNvPr>
            <p:cNvSpPr txBox="1"/>
            <p:nvPr/>
          </p:nvSpPr>
          <p:spPr>
            <a:xfrm>
              <a:off x="2553205" y="5061874"/>
              <a:ext cx="3110650" cy="69249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As a reaction, the force applied in the internal surface of the vessel is distributed on the nozzle top.</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52" name="Straight Arrow Connector 51">
              <a:extLst>
                <a:ext uri="{FF2B5EF4-FFF2-40B4-BE49-F238E27FC236}">
                  <a16:creationId xmlns:a16="http://schemas.microsoft.com/office/drawing/2014/main" id="{785EAF64-2DD3-DFBC-B619-4C022B5199F4}"/>
                </a:ext>
              </a:extLst>
            </p:cNvPr>
            <p:cNvCxnSpPr>
              <a:stCxn id="15" idx="6"/>
              <a:endCxn id="36" idx="1"/>
            </p:cNvCxnSpPr>
            <p:nvPr/>
          </p:nvCxnSpPr>
          <p:spPr>
            <a:xfrm flipV="1">
              <a:off x="2046762" y="5408123"/>
              <a:ext cx="506443" cy="229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3C87A81-E877-55E9-6AEA-719A41F88C56}"/>
                </a:ext>
              </a:extLst>
            </p:cNvPr>
            <p:cNvSpPr txBox="1"/>
            <p:nvPr/>
          </p:nvSpPr>
          <p:spPr>
            <a:xfrm>
              <a:off x="1235604" y="5943943"/>
              <a:ext cx="812731" cy="2616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rPr>
                <a:t>Top view</a:t>
              </a:r>
              <a:endParaRPr kumimoji="0" lang="en-DE" sz="11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57" name="Straight Arrow Connector 56">
              <a:extLst>
                <a:ext uri="{FF2B5EF4-FFF2-40B4-BE49-F238E27FC236}">
                  <a16:creationId xmlns:a16="http://schemas.microsoft.com/office/drawing/2014/main" id="{88247E3D-990C-D0DB-532E-0CB03A457A36}"/>
                </a:ext>
              </a:extLst>
            </p:cNvPr>
            <p:cNvCxnSpPr>
              <a:cxnSpLocks/>
            </p:cNvCxnSpPr>
            <p:nvPr/>
          </p:nvCxnSpPr>
          <p:spPr>
            <a:xfrm>
              <a:off x="4124674" y="3686039"/>
              <a:ext cx="0" cy="4789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89" name="Group 88">
            <a:extLst>
              <a:ext uri="{FF2B5EF4-FFF2-40B4-BE49-F238E27FC236}">
                <a16:creationId xmlns:a16="http://schemas.microsoft.com/office/drawing/2014/main" id="{FB7979D1-F309-2674-0DE0-A840F06041F6}"/>
              </a:ext>
            </a:extLst>
          </p:cNvPr>
          <p:cNvGrpSpPr/>
          <p:nvPr/>
        </p:nvGrpSpPr>
        <p:grpSpPr>
          <a:xfrm>
            <a:off x="6776354" y="3703361"/>
            <a:ext cx="4527329" cy="2325485"/>
            <a:chOff x="6776354" y="3703361"/>
            <a:chExt cx="4527329" cy="2325485"/>
          </a:xfrm>
        </p:grpSpPr>
        <p:pic>
          <p:nvPicPr>
            <p:cNvPr id="77" name="Picture 76">
              <a:extLst>
                <a:ext uri="{FF2B5EF4-FFF2-40B4-BE49-F238E27FC236}">
                  <a16:creationId xmlns:a16="http://schemas.microsoft.com/office/drawing/2014/main" id="{A73E7676-84A6-25E6-86A7-69E804900FAF}"/>
                </a:ext>
              </a:extLst>
            </p:cNvPr>
            <p:cNvPicPr>
              <a:picLocks noChangeAspect="1"/>
            </p:cNvPicPr>
            <p:nvPr/>
          </p:nvPicPr>
          <p:blipFill>
            <a:blip r:embed="rId6"/>
            <a:stretch>
              <a:fillRect/>
            </a:stretch>
          </p:blipFill>
          <p:spPr>
            <a:xfrm>
              <a:off x="7524345" y="4001493"/>
              <a:ext cx="1186217" cy="2027353"/>
            </a:xfrm>
            <a:prstGeom prst="rect">
              <a:avLst/>
            </a:prstGeom>
          </p:spPr>
        </p:pic>
        <p:pic>
          <p:nvPicPr>
            <p:cNvPr id="79" name="Picture 78">
              <a:extLst>
                <a:ext uri="{FF2B5EF4-FFF2-40B4-BE49-F238E27FC236}">
                  <a16:creationId xmlns:a16="http://schemas.microsoft.com/office/drawing/2014/main" id="{25760BB0-8781-6675-7A03-97CC4B8E0608}"/>
                </a:ext>
              </a:extLst>
            </p:cNvPr>
            <p:cNvPicPr>
              <a:picLocks noChangeAspect="1"/>
            </p:cNvPicPr>
            <p:nvPr/>
          </p:nvPicPr>
          <p:blipFill>
            <a:blip r:embed="rId7"/>
            <a:stretch>
              <a:fillRect/>
            </a:stretch>
          </p:blipFill>
          <p:spPr>
            <a:xfrm>
              <a:off x="6776354" y="4905860"/>
              <a:ext cx="1492835" cy="312027"/>
            </a:xfrm>
            <a:prstGeom prst="rect">
              <a:avLst/>
            </a:prstGeom>
          </p:spPr>
        </p:pic>
        <p:sp>
          <p:nvSpPr>
            <p:cNvPr id="80" name="TextBox 79">
              <a:extLst>
                <a:ext uri="{FF2B5EF4-FFF2-40B4-BE49-F238E27FC236}">
                  <a16:creationId xmlns:a16="http://schemas.microsoft.com/office/drawing/2014/main" id="{9225A51B-C1CA-1961-1BEA-9BA9B5F4555C}"/>
                </a:ext>
              </a:extLst>
            </p:cNvPr>
            <p:cNvSpPr txBox="1"/>
            <p:nvPr/>
          </p:nvSpPr>
          <p:spPr>
            <a:xfrm>
              <a:off x="9063525" y="4366232"/>
              <a:ext cx="2240158" cy="89255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8. Add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displacement</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on the edge at the bottom of the vessel, fixing the Y and Z dimensions.</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82" name="Picture 81">
              <a:extLst>
                <a:ext uri="{FF2B5EF4-FFF2-40B4-BE49-F238E27FC236}">
                  <a16:creationId xmlns:a16="http://schemas.microsoft.com/office/drawing/2014/main" id="{7671A99A-58A6-1A35-5232-89D96391D42F}"/>
                </a:ext>
              </a:extLst>
            </p:cNvPr>
            <p:cNvPicPr>
              <a:picLocks noChangeAspect="1"/>
            </p:cNvPicPr>
            <p:nvPr/>
          </p:nvPicPr>
          <p:blipFill>
            <a:blip r:embed="rId8"/>
            <a:stretch>
              <a:fillRect/>
            </a:stretch>
          </p:blipFill>
          <p:spPr>
            <a:xfrm>
              <a:off x="9169309" y="5371306"/>
              <a:ext cx="2134374" cy="572637"/>
            </a:xfrm>
            <a:prstGeom prst="rect">
              <a:avLst/>
            </a:prstGeom>
          </p:spPr>
        </p:pic>
        <p:cxnSp>
          <p:nvCxnSpPr>
            <p:cNvPr id="83" name="Straight Arrow Connector 82">
              <a:extLst>
                <a:ext uri="{FF2B5EF4-FFF2-40B4-BE49-F238E27FC236}">
                  <a16:creationId xmlns:a16="http://schemas.microsoft.com/office/drawing/2014/main" id="{53066600-2D97-A53E-3236-4E7D8AA5B9D0}"/>
                </a:ext>
              </a:extLst>
            </p:cNvPr>
            <p:cNvCxnSpPr>
              <a:cxnSpLocks/>
            </p:cNvCxnSpPr>
            <p:nvPr/>
          </p:nvCxnSpPr>
          <p:spPr>
            <a:xfrm>
              <a:off x="10085463" y="3703361"/>
              <a:ext cx="0" cy="4789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88" name="Group 87">
            <a:extLst>
              <a:ext uri="{FF2B5EF4-FFF2-40B4-BE49-F238E27FC236}">
                <a16:creationId xmlns:a16="http://schemas.microsoft.com/office/drawing/2014/main" id="{FB06FA36-F444-5E8D-32AC-776FCC0ABBE1}"/>
              </a:ext>
            </a:extLst>
          </p:cNvPr>
          <p:cNvGrpSpPr/>
          <p:nvPr/>
        </p:nvGrpSpPr>
        <p:grpSpPr>
          <a:xfrm>
            <a:off x="5663855" y="969963"/>
            <a:ext cx="5639828" cy="4438160"/>
            <a:chOff x="5663855" y="969963"/>
            <a:chExt cx="5639828" cy="4438160"/>
          </a:xfrm>
        </p:grpSpPr>
        <p:sp>
          <p:nvSpPr>
            <p:cNvPr id="59" name="TextBox 58">
              <a:extLst>
                <a:ext uri="{FF2B5EF4-FFF2-40B4-BE49-F238E27FC236}">
                  <a16:creationId xmlns:a16="http://schemas.microsoft.com/office/drawing/2014/main" id="{0177583F-75BC-5080-FD7C-FC3F7573429B}"/>
                </a:ext>
              </a:extLst>
            </p:cNvPr>
            <p:cNvSpPr txBox="1"/>
            <p:nvPr/>
          </p:nvSpPr>
          <p:spPr>
            <a:xfrm>
              <a:off x="9020017" y="2741368"/>
              <a:ext cx="2283666" cy="89255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7. Calculate the pressure load to be applied in the nozzle top by using the given dimensions in the problem statement.</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67" name="Picture 66">
              <a:extLst>
                <a:ext uri="{FF2B5EF4-FFF2-40B4-BE49-F238E27FC236}">
                  <a16:creationId xmlns:a16="http://schemas.microsoft.com/office/drawing/2014/main" id="{E1EE25AC-9CF2-2C89-4FA5-30FCF00D8BC5}"/>
                </a:ext>
              </a:extLst>
            </p:cNvPr>
            <p:cNvPicPr>
              <a:picLocks noChangeAspect="1"/>
            </p:cNvPicPr>
            <p:nvPr/>
          </p:nvPicPr>
          <p:blipFill>
            <a:blip r:embed="rId9"/>
            <a:stretch>
              <a:fillRect/>
            </a:stretch>
          </p:blipFill>
          <p:spPr>
            <a:xfrm>
              <a:off x="7575046" y="969963"/>
              <a:ext cx="966940" cy="2168434"/>
            </a:xfrm>
            <a:prstGeom prst="rect">
              <a:avLst/>
            </a:prstGeom>
          </p:spPr>
        </p:pic>
        <p:pic>
          <p:nvPicPr>
            <p:cNvPr id="71" name="Picture 70">
              <a:extLst>
                <a:ext uri="{FF2B5EF4-FFF2-40B4-BE49-F238E27FC236}">
                  <a16:creationId xmlns:a16="http://schemas.microsoft.com/office/drawing/2014/main" id="{44ADBC48-E773-C089-DCE7-9FFFDE4EEDEC}"/>
                </a:ext>
              </a:extLst>
            </p:cNvPr>
            <p:cNvPicPr>
              <a:picLocks noChangeAspect="1"/>
            </p:cNvPicPr>
            <p:nvPr/>
          </p:nvPicPr>
          <p:blipFill>
            <a:blip r:embed="rId10"/>
            <a:stretch>
              <a:fillRect/>
            </a:stretch>
          </p:blipFill>
          <p:spPr>
            <a:xfrm>
              <a:off x="6732319" y="2072101"/>
              <a:ext cx="1385135" cy="238372"/>
            </a:xfrm>
            <a:prstGeom prst="rect">
              <a:avLst/>
            </a:prstGeom>
          </p:spPr>
        </p:pic>
        <p:pic>
          <p:nvPicPr>
            <p:cNvPr id="73" name="Picture 72">
              <a:extLst>
                <a:ext uri="{FF2B5EF4-FFF2-40B4-BE49-F238E27FC236}">
                  <a16:creationId xmlns:a16="http://schemas.microsoft.com/office/drawing/2014/main" id="{E0300B66-364B-64E4-5436-7019D7486529}"/>
                </a:ext>
              </a:extLst>
            </p:cNvPr>
            <p:cNvPicPr>
              <a:picLocks noChangeAspect="1"/>
            </p:cNvPicPr>
            <p:nvPr/>
          </p:nvPicPr>
          <p:blipFill>
            <a:blip r:embed="rId11"/>
            <a:stretch>
              <a:fillRect/>
            </a:stretch>
          </p:blipFill>
          <p:spPr>
            <a:xfrm>
              <a:off x="9020017" y="995246"/>
              <a:ext cx="2154686" cy="1474576"/>
            </a:xfrm>
            <a:prstGeom prst="rect">
              <a:avLst/>
            </a:prstGeom>
          </p:spPr>
        </p:pic>
        <p:cxnSp>
          <p:nvCxnSpPr>
            <p:cNvPr id="85" name="Connector: Elbow 84">
              <a:extLst>
                <a:ext uri="{FF2B5EF4-FFF2-40B4-BE49-F238E27FC236}">
                  <a16:creationId xmlns:a16="http://schemas.microsoft.com/office/drawing/2014/main" id="{2CC7B574-F037-975E-E517-61CA209C9B53}"/>
                </a:ext>
              </a:extLst>
            </p:cNvPr>
            <p:cNvCxnSpPr>
              <a:stCxn id="36" idx="3"/>
              <a:endCxn id="71" idx="1"/>
            </p:cNvCxnSpPr>
            <p:nvPr/>
          </p:nvCxnSpPr>
          <p:spPr>
            <a:xfrm flipV="1">
              <a:off x="5663855" y="2191287"/>
              <a:ext cx="1068464" cy="3216836"/>
            </a:xfrm>
            <a:prstGeom prst="bentConnector3">
              <a:avLst/>
            </a:prstGeom>
            <a:ln w="19050">
              <a:solidFill>
                <a:srgbClr val="FFC000"/>
              </a:solidFill>
              <a:tailEnd type="triangle"/>
            </a:ln>
          </p:spPr>
          <p:style>
            <a:lnRef idx="1">
              <a:schemeClr val="accent1"/>
            </a:lnRef>
            <a:fillRef idx="0">
              <a:schemeClr val="accent1"/>
            </a:fillRef>
            <a:effectRef idx="0">
              <a:schemeClr val="accent1"/>
            </a:effectRef>
            <a:fontRef idx="minor">
              <a:schemeClr val="tx1"/>
            </a:fontRef>
          </p:style>
        </p:cxnSp>
      </p:grpSp>
      <p:pic>
        <p:nvPicPr>
          <p:cNvPr id="4" name="Graphic 3" descr="Programmer male with solid fill">
            <a:extLst>
              <a:ext uri="{FF2B5EF4-FFF2-40B4-BE49-F238E27FC236}">
                <a16:creationId xmlns:a16="http://schemas.microsoft.com/office/drawing/2014/main" id="{77C5CB1F-9B12-FB67-C149-B1506442B93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510253" y="455130"/>
            <a:ext cx="468000" cy="468000"/>
          </a:xfrm>
          <a:prstGeom prst="rect">
            <a:avLst/>
          </a:prstGeom>
        </p:spPr>
      </p:pic>
      <p:pic>
        <p:nvPicPr>
          <p:cNvPr id="6" name="Graphic 5" descr="Computer outline">
            <a:extLst>
              <a:ext uri="{FF2B5EF4-FFF2-40B4-BE49-F238E27FC236}">
                <a16:creationId xmlns:a16="http://schemas.microsoft.com/office/drawing/2014/main" id="{2667942B-AB02-F22A-B828-DEE90B1C3CD2}"/>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873779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a:xfrm>
            <a:off x="609599" y="223091"/>
            <a:ext cx="10972799" cy="565364"/>
          </a:xfrm>
        </p:spPr>
        <p:txBody>
          <a:bodyPr/>
          <a:lstStyle/>
          <a:p>
            <a:r>
              <a:rPr lang="en-US" dirty="0"/>
              <a:t>Pressure Vessel – Results </a:t>
            </a:r>
            <a:endParaRPr lang="en-DE"/>
          </a:p>
        </p:txBody>
      </p:sp>
      <p:grpSp>
        <p:nvGrpSpPr>
          <p:cNvPr id="42" name="Group 41">
            <a:extLst>
              <a:ext uri="{FF2B5EF4-FFF2-40B4-BE49-F238E27FC236}">
                <a16:creationId xmlns:a16="http://schemas.microsoft.com/office/drawing/2014/main" id="{113EAA25-8C08-ACC4-FCD1-49A5E59E165F}"/>
              </a:ext>
            </a:extLst>
          </p:cNvPr>
          <p:cNvGrpSpPr/>
          <p:nvPr/>
        </p:nvGrpSpPr>
        <p:grpSpPr>
          <a:xfrm>
            <a:off x="609600" y="1451812"/>
            <a:ext cx="3053327" cy="3914438"/>
            <a:chOff x="609600" y="1451812"/>
            <a:chExt cx="3053327" cy="3914438"/>
          </a:xfrm>
        </p:grpSpPr>
        <p:sp>
          <p:nvSpPr>
            <p:cNvPr id="6" name="Double Bracket 5">
              <a:extLst>
                <a:ext uri="{FF2B5EF4-FFF2-40B4-BE49-F238E27FC236}">
                  <a16:creationId xmlns:a16="http://schemas.microsoft.com/office/drawing/2014/main" id="{99CEA3A9-5BA1-7A81-EF0D-786D20B2D0BA}"/>
                </a:ext>
              </a:extLst>
            </p:cNvPr>
            <p:cNvSpPr/>
            <p:nvPr/>
          </p:nvSpPr>
          <p:spPr>
            <a:xfrm>
              <a:off x="980378" y="1451812"/>
              <a:ext cx="1874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Total Deformation [mm]</a:t>
              </a:r>
            </a:p>
          </p:txBody>
        </p:sp>
        <p:grpSp>
          <p:nvGrpSpPr>
            <p:cNvPr id="16" name="Group 15">
              <a:extLst>
                <a:ext uri="{FF2B5EF4-FFF2-40B4-BE49-F238E27FC236}">
                  <a16:creationId xmlns:a16="http://schemas.microsoft.com/office/drawing/2014/main" id="{2C31A1F4-4187-97C7-E950-059E4009476D}"/>
                </a:ext>
              </a:extLst>
            </p:cNvPr>
            <p:cNvGrpSpPr/>
            <p:nvPr/>
          </p:nvGrpSpPr>
          <p:grpSpPr>
            <a:xfrm>
              <a:off x="760941" y="2108673"/>
              <a:ext cx="2901986" cy="2849216"/>
              <a:chOff x="387314" y="1853677"/>
              <a:chExt cx="2901986" cy="2849216"/>
            </a:xfrm>
          </p:grpSpPr>
          <p:pic>
            <p:nvPicPr>
              <p:cNvPr id="9" name="Picture 8">
                <a:extLst>
                  <a:ext uri="{FF2B5EF4-FFF2-40B4-BE49-F238E27FC236}">
                    <a16:creationId xmlns:a16="http://schemas.microsoft.com/office/drawing/2014/main" id="{55DB5407-1EAD-015E-4DF4-9D61D95145F9}"/>
                  </a:ext>
                </a:extLst>
              </p:cNvPr>
              <p:cNvPicPr>
                <a:picLocks noChangeAspect="1"/>
              </p:cNvPicPr>
              <p:nvPr/>
            </p:nvPicPr>
            <p:blipFill>
              <a:blip r:embed="rId3"/>
              <a:stretch>
                <a:fillRect/>
              </a:stretch>
            </p:blipFill>
            <p:spPr>
              <a:xfrm>
                <a:off x="1561963" y="1853677"/>
                <a:ext cx="1727337" cy="2849216"/>
              </a:xfrm>
              <a:prstGeom prst="rect">
                <a:avLst/>
              </a:prstGeom>
            </p:spPr>
          </p:pic>
          <p:pic>
            <p:nvPicPr>
              <p:cNvPr id="11" name="Picture 10">
                <a:extLst>
                  <a:ext uri="{FF2B5EF4-FFF2-40B4-BE49-F238E27FC236}">
                    <a16:creationId xmlns:a16="http://schemas.microsoft.com/office/drawing/2014/main" id="{E0D22C8D-B96D-8ED9-29D7-6BF2C2B22BD5}"/>
                  </a:ext>
                </a:extLst>
              </p:cNvPr>
              <p:cNvPicPr>
                <a:picLocks noChangeAspect="1"/>
              </p:cNvPicPr>
              <p:nvPr/>
            </p:nvPicPr>
            <p:blipFill>
              <a:blip r:embed="rId4"/>
              <a:stretch>
                <a:fillRect/>
              </a:stretch>
            </p:blipFill>
            <p:spPr>
              <a:xfrm>
                <a:off x="387314" y="2056775"/>
                <a:ext cx="1174649" cy="2443020"/>
              </a:xfrm>
              <a:prstGeom prst="rect">
                <a:avLst/>
              </a:prstGeom>
            </p:spPr>
          </p:pic>
        </p:grpSp>
        <p:pic>
          <p:nvPicPr>
            <p:cNvPr id="18" name="Picture 17">
              <a:extLst>
                <a:ext uri="{FF2B5EF4-FFF2-40B4-BE49-F238E27FC236}">
                  <a16:creationId xmlns:a16="http://schemas.microsoft.com/office/drawing/2014/main" id="{5FB6A75A-F7CE-1224-3E66-09C077454F0A}"/>
                </a:ext>
              </a:extLst>
            </p:cNvPr>
            <p:cNvPicPr>
              <a:picLocks noChangeAspect="1"/>
            </p:cNvPicPr>
            <p:nvPr/>
          </p:nvPicPr>
          <p:blipFill>
            <a:blip r:embed="rId5"/>
            <a:stretch>
              <a:fillRect/>
            </a:stretch>
          </p:blipFill>
          <p:spPr>
            <a:xfrm>
              <a:off x="609600" y="5123772"/>
              <a:ext cx="2816475" cy="242478"/>
            </a:xfrm>
            <a:prstGeom prst="rect">
              <a:avLst/>
            </a:prstGeom>
          </p:spPr>
        </p:pic>
      </p:grpSp>
      <p:grpSp>
        <p:nvGrpSpPr>
          <p:cNvPr id="43" name="Group 42">
            <a:extLst>
              <a:ext uri="{FF2B5EF4-FFF2-40B4-BE49-F238E27FC236}">
                <a16:creationId xmlns:a16="http://schemas.microsoft.com/office/drawing/2014/main" id="{5214F7AF-B058-26D4-85D9-42CBCC8B08E6}"/>
              </a:ext>
            </a:extLst>
          </p:cNvPr>
          <p:cNvGrpSpPr/>
          <p:nvPr/>
        </p:nvGrpSpPr>
        <p:grpSpPr>
          <a:xfrm>
            <a:off x="4404325" y="1444646"/>
            <a:ext cx="3380279" cy="3945003"/>
            <a:chOff x="4404325" y="1444646"/>
            <a:chExt cx="3380279" cy="3945003"/>
          </a:xfrm>
        </p:grpSpPr>
        <p:sp>
          <p:nvSpPr>
            <p:cNvPr id="4" name="Double Bracket 3">
              <a:extLst>
                <a:ext uri="{FF2B5EF4-FFF2-40B4-BE49-F238E27FC236}">
                  <a16:creationId xmlns:a16="http://schemas.microsoft.com/office/drawing/2014/main" id="{DA6C67C3-8BC8-40D9-A521-748C7E6E54CE}"/>
                </a:ext>
              </a:extLst>
            </p:cNvPr>
            <p:cNvSpPr/>
            <p:nvPr/>
          </p:nvSpPr>
          <p:spPr>
            <a:xfrm>
              <a:off x="4832316" y="1444646"/>
              <a:ext cx="2527363"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Equivalent Stress | von Mises Stress</a:t>
              </a:r>
            </a:p>
          </p:txBody>
        </p:sp>
        <p:grpSp>
          <p:nvGrpSpPr>
            <p:cNvPr id="32" name="Group 31">
              <a:extLst>
                <a:ext uri="{FF2B5EF4-FFF2-40B4-BE49-F238E27FC236}">
                  <a16:creationId xmlns:a16="http://schemas.microsoft.com/office/drawing/2014/main" id="{E1AF4646-A9C1-9A4C-F8A6-5A9467E742DE}"/>
                </a:ext>
              </a:extLst>
            </p:cNvPr>
            <p:cNvGrpSpPr/>
            <p:nvPr/>
          </p:nvGrpSpPr>
          <p:grpSpPr>
            <a:xfrm>
              <a:off x="4404325" y="2108673"/>
              <a:ext cx="3380279" cy="2824576"/>
              <a:chOff x="4404324" y="1853677"/>
              <a:chExt cx="3380279" cy="2824576"/>
            </a:xfrm>
          </p:grpSpPr>
          <p:pic>
            <p:nvPicPr>
              <p:cNvPr id="23" name="Picture 22">
                <a:extLst>
                  <a:ext uri="{FF2B5EF4-FFF2-40B4-BE49-F238E27FC236}">
                    <a16:creationId xmlns:a16="http://schemas.microsoft.com/office/drawing/2014/main" id="{8E6816B8-8EC5-AABE-C310-AB9E0365A8FD}"/>
                  </a:ext>
                </a:extLst>
              </p:cNvPr>
              <p:cNvPicPr>
                <a:picLocks noChangeAspect="1"/>
              </p:cNvPicPr>
              <p:nvPr/>
            </p:nvPicPr>
            <p:blipFill>
              <a:blip r:embed="rId6"/>
              <a:stretch>
                <a:fillRect/>
              </a:stretch>
            </p:blipFill>
            <p:spPr>
              <a:xfrm>
                <a:off x="4404324" y="2056775"/>
                <a:ext cx="2367463" cy="2443020"/>
              </a:xfrm>
              <a:prstGeom prst="rect">
                <a:avLst/>
              </a:prstGeom>
            </p:spPr>
          </p:pic>
          <p:pic>
            <p:nvPicPr>
              <p:cNvPr id="21" name="Picture 20">
                <a:extLst>
                  <a:ext uri="{FF2B5EF4-FFF2-40B4-BE49-F238E27FC236}">
                    <a16:creationId xmlns:a16="http://schemas.microsoft.com/office/drawing/2014/main" id="{A42A2163-DC84-493B-D2E4-CF8B55C7BBFD}"/>
                  </a:ext>
                </a:extLst>
              </p:cNvPr>
              <p:cNvPicPr>
                <a:picLocks noChangeAspect="1"/>
              </p:cNvPicPr>
              <p:nvPr/>
            </p:nvPicPr>
            <p:blipFill>
              <a:blip r:embed="rId7"/>
              <a:stretch>
                <a:fillRect/>
              </a:stretch>
            </p:blipFill>
            <p:spPr>
              <a:xfrm>
                <a:off x="6095998" y="1853677"/>
                <a:ext cx="1688605" cy="2824576"/>
              </a:xfrm>
              <a:prstGeom prst="rect">
                <a:avLst/>
              </a:prstGeom>
            </p:spPr>
          </p:pic>
        </p:grpSp>
        <p:pic>
          <p:nvPicPr>
            <p:cNvPr id="25" name="Picture 24">
              <a:extLst>
                <a:ext uri="{FF2B5EF4-FFF2-40B4-BE49-F238E27FC236}">
                  <a16:creationId xmlns:a16="http://schemas.microsoft.com/office/drawing/2014/main" id="{F8602505-2BA3-70CD-92F5-1B3B4A4B1F35}"/>
                </a:ext>
              </a:extLst>
            </p:cNvPr>
            <p:cNvPicPr>
              <a:picLocks noChangeAspect="1"/>
            </p:cNvPicPr>
            <p:nvPr/>
          </p:nvPicPr>
          <p:blipFill>
            <a:blip r:embed="rId8"/>
            <a:stretch>
              <a:fillRect/>
            </a:stretch>
          </p:blipFill>
          <p:spPr>
            <a:xfrm>
              <a:off x="4687761" y="5136347"/>
              <a:ext cx="2816475" cy="253302"/>
            </a:xfrm>
            <a:prstGeom prst="rect">
              <a:avLst/>
            </a:prstGeom>
          </p:spPr>
        </p:pic>
      </p:grpSp>
      <p:grpSp>
        <p:nvGrpSpPr>
          <p:cNvPr id="44" name="Group 43">
            <a:extLst>
              <a:ext uri="{FF2B5EF4-FFF2-40B4-BE49-F238E27FC236}">
                <a16:creationId xmlns:a16="http://schemas.microsoft.com/office/drawing/2014/main" id="{E15FA9B4-E47C-CCC7-9576-C1DF1F75552C}"/>
              </a:ext>
            </a:extLst>
          </p:cNvPr>
          <p:cNvGrpSpPr/>
          <p:nvPr/>
        </p:nvGrpSpPr>
        <p:grpSpPr>
          <a:xfrm>
            <a:off x="8464882" y="1451812"/>
            <a:ext cx="3583059" cy="3931548"/>
            <a:chOff x="8464882" y="1451812"/>
            <a:chExt cx="3583059" cy="3931548"/>
          </a:xfrm>
        </p:grpSpPr>
        <p:grpSp>
          <p:nvGrpSpPr>
            <p:cNvPr id="31" name="Group 30">
              <a:extLst>
                <a:ext uri="{FF2B5EF4-FFF2-40B4-BE49-F238E27FC236}">
                  <a16:creationId xmlns:a16="http://schemas.microsoft.com/office/drawing/2014/main" id="{4FFF070D-52C0-2E03-6E21-93105EE3FB84}"/>
                </a:ext>
              </a:extLst>
            </p:cNvPr>
            <p:cNvGrpSpPr/>
            <p:nvPr/>
          </p:nvGrpSpPr>
          <p:grpSpPr>
            <a:xfrm>
              <a:off x="8464882" y="2096353"/>
              <a:ext cx="3583059" cy="2849216"/>
              <a:chOff x="8740350" y="1853677"/>
              <a:chExt cx="3583059" cy="2849216"/>
            </a:xfrm>
          </p:grpSpPr>
          <p:pic>
            <p:nvPicPr>
              <p:cNvPr id="30" name="Picture 29">
                <a:extLst>
                  <a:ext uri="{FF2B5EF4-FFF2-40B4-BE49-F238E27FC236}">
                    <a16:creationId xmlns:a16="http://schemas.microsoft.com/office/drawing/2014/main" id="{0E06580B-7EE8-B226-B3AD-42AA2C9AC11A}"/>
                  </a:ext>
                </a:extLst>
              </p:cNvPr>
              <p:cNvPicPr>
                <a:picLocks noChangeAspect="1"/>
              </p:cNvPicPr>
              <p:nvPr/>
            </p:nvPicPr>
            <p:blipFill>
              <a:blip r:embed="rId9"/>
              <a:stretch>
                <a:fillRect/>
              </a:stretch>
            </p:blipFill>
            <p:spPr>
              <a:xfrm>
                <a:off x="8740350" y="2056775"/>
                <a:ext cx="1997711" cy="2525057"/>
              </a:xfrm>
              <a:prstGeom prst="rect">
                <a:avLst/>
              </a:prstGeom>
            </p:spPr>
          </p:pic>
          <p:pic>
            <p:nvPicPr>
              <p:cNvPr id="27" name="Picture 26">
                <a:extLst>
                  <a:ext uri="{FF2B5EF4-FFF2-40B4-BE49-F238E27FC236}">
                    <a16:creationId xmlns:a16="http://schemas.microsoft.com/office/drawing/2014/main" id="{3D3EC34B-E1A9-091B-B67D-23DF98F34781}"/>
                  </a:ext>
                </a:extLst>
              </p:cNvPr>
              <p:cNvPicPr>
                <a:picLocks noChangeAspect="1"/>
              </p:cNvPicPr>
              <p:nvPr/>
            </p:nvPicPr>
            <p:blipFill>
              <a:blip r:embed="rId10"/>
              <a:stretch>
                <a:fillRect/>
              </a:stretch>
            </p:blipFill>
            <p:spPr>
              <a:xfrm>
                <a:off x="10680563" y="1853677"/>
                <a:ext cx="1642846" cy="2849216"/>
              </a:xfrm>
              <a:prstGeom prst="rect">
                <a:avLst/>
              </a:prstGeom>
            </p:spPr>
          </p:pic>
        </p:grpSp>
        <p:sp>
          <p:nvSpPr>
            <p:cNvPr id="33" name="Double Bracket 32">
              <a:extLst>
                <a:ext uri="{FF2B5EF4-FFF2-40B4-BE49-F238E27FC236}">
                  <a16:creationId xmlns:a16="http://schemas.microsoft.com/office/drawing/2014/main" id="{2A3B3F4D-7E02-A399-4999-C28F8E974DCD}"/>
                </a:ext>
              </a:extLst>
            </p:cNvPr>
            <p:cNvSpPr/>
            <p:nvPr/>
          </p:nvSpPr>
          <p:spPr>
            <a:xfrm>
              <a:off x="9044764" y="1451812"/>
              <a:ext cx="2108646"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Normal Stress – X-Axis [MPa]</a:t>
              </a:r>
            </a:p>
          </p:txBody>
        </p:sp>
        <p:pic>
          <p:nvPicPr>
            <p:cNvPr id="37" name="Picture 36">
              <a:extLst>
                <a:ext uri="{FF2B5EF4-FFF2-40B4-BE49-F238E27FC236}">
                  <a16:creationId xmlns:a16="http://schemas.microsoft.com/office/drawing/2014/main" id="{C043C319-7BC5-1600-5B74-D0E186A9C536}"/>
                </a:ext>
              </a:extLst>
            </p:cNvPr>
            <p:cNvPicPr>
              <a:picLocks noChangeAspect="1"/>
            </p:cNvPicPr>
            <p:nvPr/>
          </p:nvPicPr>
          <p:blipFill>
            <a:blip r:embed="rId11"/>
            <a:stretch>
              <a:fillRect/>
            </a:stretch>
          </p:blipFill>
          <p:spPr>
            <a:xfrm>
              <a:off x="8765924" y="5142636"/>
              <a:ext cx="2816475" cy="240724"/>
            </a:xfrm>
            <a:prstGeom prst="rect">
              <a:avLst/>
            </a:prstGeom>
          </p:spPr>
        </p:pic>
      </p:grpSp>
      <p:cxnSp>
        <p:nvCxnSpPr>
          <p:cNvPr id="39" name="Straight Connector 38">
            <a:extLst>
              <a:ext uri="{FF2B5EF4-FFF2-40B4-BE49-F238E27FC236}">
                <a16:creationId xmlns:a16="http://schemas.microsoft.com/office/drawing/2014/main" id="{5FBCF585-933A-E1BF-2354-633AC9D32D6A}"/>
              </a:ext>
            </a:extLst>
          </p:cNvPr>
          <p:cNvCxnSpPr>
            <a:cxnSpLocks/>
          </p:cNvCxnSpPr>
          <p:nvPr/>
        </p:nvCxnSpPr>
        <p:spPr>
          <a:xfrm>
            <a:off x="4027713" y="1170215"/>
            <a:ext cx="0" cy="4304893"/>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3C3B423-44EA-66DF-6F41-1714E3DD9ECD}"/>
              </a:ext>
            </a:extLst>
          </p:cNvPr>
          <p:cNvCxnSpPr>
            <a:cxnSpLocks/>
          </p:cNvCxnSpPr>
          <p:nvPr/>
        </p:nvCxnSpPr>
        <p:spPr>
          <a:xfrm>
            <a:off x="8109857" y="1170215"/>
            <a:ext cx="0" cy="4304893"/>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pic>
        <p:nvPicPr>
          <p:cNvPr id="5" name="Graphic 4" descr="Programmer male with solid fill">
            <a:extLst>
              <a:ext uri="{FF2B5EF4-FFF2-40B4-BE49-F238E27FC236}">
                <a16:creationId xmlns:a16="http://schemas.microsoft.com/office/drawing/2014/main" id="{E5884428-A461-B8CB-86F1-0699F43B13B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510253" y="455130"/>
            <a:ext cx="468000" cy="468000"/>
          </a:xfrm>
          <a:prstGeom prst="rect">
            <a:avLst/>
          </a:prstGeom>
        </p:spPr>
      </p:pic>
      <p:pic>
        <p:nvPicPr>
          <p:cNvPr id="7" name="Graphic 6" descr="Computer outline">
            <a:extLst>
              <a:ext uri="{FF2B5EF4-FFF2-40B4-BE49-F238E27FC236}">
                <a16:creationId xmlns:a16="http://schemas.microsoft.com/office/drawing/2014/main" id="{B81EEEB8-200C-45F6-4713-F429120B04C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25192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Group 160">
            <a:extLst>
              <a:ext uri="{FF2B5EF4-FFF2-40B4-BE49-F238E27FC236}">
                <a16:creationId xmlns:a16="http://schemas.microsoft.com/office/drawing/2014/main" id="{DBE535A1-9A77-22D7-83BD-FD95D1F3A897}"/>
              </a:ext>
            </a:extLst>
          </p:cNvPr>
          <p:cNvGrpSpPr/>
          <p:nvPr/>
        </p:nvGrpSpPr>
        <p:grpSpPr>
          <a:xfrm>
            <a:off x="391885" y="3099533"/>
            <a:ext cx="11475051" cy="3006162"/>
            <a:chOff x="391885" y="3099533"/>
            <a:chExt cx="11475051" cy="3006162"/>
          </a:xfrm>
        </p:grpSpPr>
        <p:sp>
          <p:nvSpPr>
            <p:cNvPr id="55" name="Rectangle: Rounded Corners 54">
              <a:extLst>
                <a:ext uri="{FF2B5EF4-FFF2-40B4-BE49-F238E27FC236}">
                  <a16:creationId xmlns:a16="http://schemas.microsoft.com/office/drawing/2014/main" id="{6C0356A5-2163-A435-56C5-3BFE2167D592}"/>
                </a:ext>
              </a:extLst>
            </p:cNvPr>
            <p:cNvSpPr/>
            <p:nvPr/>
          </p:nvSpPr>
          <p:spPr>
            <a:xfrm>
              <a:off x="397417" y="3099533"/>
              <a:ext cx="11469519" cy="3006162"/>
            </a:xfrm>
            <a:prstGeom prst="roundRect">
              <a:avLst>
                <a:gd name="adj" fmla="val 4204"/>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2" name="Text Placeholder 3">
              <a:extLst>
                <a:ext uri="{FF2B5EF4-FFF2-40B4-BE49-F238E27FC236}">
                  <a16:creationId xmlns:a16="http://schemas.microsoft.com/office/drawing/2014/main" id="{C6C9D511-AE98-71B8-8C64-262AC72D5B18}"/>
                </a:ext>
              </a:extLst>
            </p:cNvPr>
            <p:cNvSpPr txBox="1">
              <a:spLocks/>
            </p:cNvSpPr>
            <p:nvPr/>
          </p:nvSpPr>
          <p:spPr>
            <a:xfrm>
              <a:off x="391885" y="3430922"/>
              <a:ext cx="2144482" cy="489857"/>
            </a:xfrm>
            <a:prstGeom prst="rect">
              <a:avLst/>
            </a:prstGeom>
          </p:spPr>
          <p:txBody>
            <a:bodyPr vert="horz" lIns="91440" tIns="45720" rIns="91440" bIns="45720" rtlCol="0" anchor="t">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Calibri"/>
                </a:rPr>
                <a:t>FE model </a:t>
              </a:r>
              <a:endPar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4" name="Text Placeholder 3">
              <a:extLst>
                <a:ext uri="{FF2B5EF4-FFF2-40B4-BE49-F238E27FC236}">
                  <a16:creationId xmlns:a16="http://schemas.microsoft.com/office/drawing/2014/main" id="{901F9DD4-823E-2F94-209D-D157AB69DB7C}"/>
                </a:ext>
              </a:extLst>
            </p:cNvPr>
            <p:cNvSpPr txBox="1">
              <a:spLocks/>
            </p:cNvSpPr>
            <p:nvPr/>
          </p:nvSpPr>
          <p:spPr>
            <a:xfrm>
              <a:off x="1495425" y="5426075"/>
              <a:ext cx="1631950" cy="336550"/>
            </a:xfrm>
            <a:prstGeom prst="rect">
              <a:avLst/>
            </a:prstGeom>
          </p:spPr>
          <p:txBody>
            <a:bodyPr vert="horz" lIns="91440" tIns="45720" rIns="91440" bIns="45720" rtlCol="0"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alibri"/>
                  <a:ea typeface="+mn-ea"/>
                  <a:cs typeface="Calibri"/>
                </a:rPr>
                <a:t>SOLID185</a:t>
              </a:r>
              <a:endPar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49" name="Text Placeholder 3">
              <a:extLst>
                <a:ext uri="{FF2B5EF4-FFF2-40B4-BE49-F238E27FC236}">
                  <a16:creationId xmlns:a16="http://schemas.microsoft.com/office/drawing/2014/main" id="{90D98006-22F0-3522-BAE8-979CEE432D8B}"/>
                </a:ext>
              </a:extLst>
            </p:cNvPr>
            <p:cNvSpPr txBox="1">
              <a:spLocks/>
            </p:cNvSpPr>
            <p:nvPr/>
          </p:nvSpPr>
          <p:spPr>
            <a:xfrm>
              <a:off x="1506538" y="5768975"/>
              <a:ext cx="1631950" cy="327025"/>
            </a:xfrm>
            <a:prstGeom prst="rect">
              <a:avLst/>
            </a:prstGeom>
          </p:spPr>
          <p:txBody>
            <a:bodyPr vert="horz" lIns="91440" tIns="45720" rIns="91440" bIns="45720" rtlCol="0" anchor="t">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8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2" name="Text Placeholder 3">
              <a:extLst>
                <a:ext uri="{FF2B5EF4-FFF2-40B4-BE49-F238E27FC236}">
                  <a16:creationId xmlns:a16="http://schemas.microsoft.com/office/drawing/2014/main" id="{9354420A-A835-2C29-BCEA-8AF12E35C1FB}"/>
                </a:ext>
              </a:extLst>
            </p:cNvPr>
            <p:cNvSpPr txBox="1">
              <a:spLocks/>
            </p:cNvSpPr>
            <p:nvPr/>
          </p:nvSpPr>
          <p:spPr>
            <a:xfrm>
              <a:off x="2553983" y="3428044"/>
              <a:ext cx="7154468" cy="672027"/>
            </a:xfrm>
            <a:prstGeom prst="rect">
              <a:avLst/>
            </a:prstGeom>
          </p:spPr>
          <p:txBody>
            <a:bodyPr vert="horz" lIns="91440" tIns="45720" rIns="91440" bIns="45720" rtlCol="0"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The FE model, made of nodes and elements, can be easily obtained from a solid model. Its boundary conditions are directly applied in the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6" name="Text Placeholder 3">
              <a:extLst>
                <a:ext uri="{FF2B5EF4-FFF2-40B4-BE49-F238E27FC236}">
                  <a16:creationId xmlns:a16="http://schemas.microsoft.com/office/drawing/2014/main" id="{D4E81B70-2CB3-C62C-D4FA-6CD8A583EFF7}"/>
                </a:ext>
              </a:extLst>
            </p:cNvPr>
            <p:cNvSpPr txBox="1">
              <a:spLocks/>
            </p:cNvSpPr>
            <p:nvPr/>
          </p:nvSpPr>
          <p:spPr>
            <a:xfrm>
              <a:off x="5428784" y="5403663"/>
              <a:ext cx="1631950" cy="336550"/>
            </a:xfrm>
            <a:prstGeom prst="rect">
              <a:avLst/>
            </a:prstGeom>
          </p:spPr>
          <p:txBody>
            <a:bodyPr vert="horz" lIns="91440" tIns="45720" rIns="91440" bIns="45720" rtlCol="0"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alibri"/>
                  <a:ea typeface="+mn-ea"/>
                  <a:cs typeface="Calibri"/>
                </a:rPr>
                <a:t>SOLID186</a:t>
              </a:r>
              <a:endPar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7" name="Text Placeholder 3">
              <a:extLst>
                <a:ext uri="{FF2B5EF4-FFF2-40B4-BE49-F238E27FC236}">
                  <a16:creationId xmlns:a16="http://schemas.microsoft.com/office/drawing/2014/main" id="{ED20BC7F-1D24-FA74-DFAB-0487294BFE1C}"/>
                </a:ext>
              </a:extLst>
            </p:cNvPr>
            <p:cNvSpPr txBox="1">
              <a:spLocks/>
            </p:cNvSpPr>
            <p:nvPr/>
          </p:nvSpPr>
          <p:spPr>
            <a:xfrm>
              <a:off x="9104406" y="5392457"/>
              <a:ext cx="1631950" cy="336550"/>
            </a:xfrm>
            <a:prstGeom prst="rect">
              <a:avLst/>
            </a:prstGeom>
          </p:spPr>
          <p:txBody>
            <a:bodyPr vert="horz" lIns="91440" tIns="45720" rIns="91440" bIns="45720" rtlCol="0"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srgbClr val="000000"/>
                  </a:solidFill>
                  <a:effectLst/>
                  <a:uLnTx/>
                  <a:uFillTx/>
                  <a:latin typeface="Calibri"/>
                  <a:ea typeface="+mn-ea"/>
                  <a:cs typeface="Calibri"/>
                </a:rPr>
                <a:t>SOLID187</a:t>
              </a:r>
              <a:endParaRPr kumimoji="0" lang="en-US" sz="20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40" name="Group 39">
              <a:extLst>
                <a:ext uri="{FF2B5EF4-FFF2-40B4-BE49-F238E27FC236}">
                  <a16:creationId xmlns:a16="http://schemas.microsoft.com/office/drawing/2014/main" id="{B28A4745-E756-561F-3700-AA0211766DC7}"/>
                </a:ext>
              </a:extLst>
            </p:cNvPr>
            <p:cNvGrpSpPr/>
            <p:nvPr/>
          </p:nvGrpSpPr>
          <p:grpSpPr>
            <a:xfrm>
              <a:off x="1214979" y="4359867"/>
              <a:ext cx="1045029" cy="1039420"/>
              <a:chOff x="1214979" y="4359867"/>
              <a:chExt cx="1045029" cy="1039420"/>
            </a:xfrm>
          </p:grpSpPr>
          <p:sp>
            <p:nvSpPr>
              <p:cNvPr id="27" name="Cube 26">
                <a:extLst>
                  <a:ext uri="{FF2B5EF4-FFF2-40B4-BE49-F238E27FC236}">
                    <a16:creationId xmlns:a16="http://schemas.microsoft.com/office/drawing/2014/main" id="{AA41C984-5D49-D3C7-E720-51EEC3F48C55}"/>
                  </a:ext>
                </a:extLst>
              </p:cNvPr>
              <p:cNvSpPr/>
              <p:nvPr/>
            </p:nvSpPr>
            <p:spPr>
              <a:xfrm>
                <a:off x="1233476" y="4380334"/>
                <a:ext cx="1001486" cy="1001485"/>
              </a:xfrm>
              <a:prstGeom prst="cub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F3D82103-40D8-3FF8-C133-05991AA8F4B6}"/>
                  </a:ext>
                </a:extLst>
              </p:cNvPr>
              <p:cNvSpPr/>
              <p:nvPr/>
            </p:nvSpPr>
            <p:spPr>
              <a:xfrm flipH="1">
                <a:off x="1465031" y="4366336"/>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Oval 29">
                <a:extLst>
                  <a:ext uri="{FF2B5EF4-FFF2-40B4-BE49-F238E27FC236}">
                    <a16:creationId xmlns:a16="http://schemas.microsoft.com/office/drawing/2014/main" id="{8993C4BD-4CD9-394C-CB93-FD7CAB58245F}"/>
                  </a:ext>
                </a:extLst>
              </p:cNvPr>
              <p:cNvSpPr/>
              <p:nvPr/>
            </p:nvSpPr>
            <p:spPr>
              <a:xfrm flipH="1">
                <a:off x="1214980" y="4605501"/>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Oval 30">
                <a:extLst>
                  <a:ext uri="{FF2B5EF4-FFF2-40B4-BE49-F238E27FC236}">
                    <a16:creationId xmlns:a16="http://schemas.microsoft.com/office/drawing/2014/main" id="{5F7429D1-98CC-DB5B-A0BC-905989C10A19}"/>
                  </a:ext>
                </a:extLst>
              </p:cNvPr>
              <p:cNvSpPr/>
              <p:nvPr/>
            </p:nvSpPr>
            <p:spPr>
              <a:xfrm flipH="1">
                <a:off x="2205917" y="4359867"/>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4" name="Oval 33">
                <a:extLst>
                  <a:ext uri="{FF2B5EF4-FFF2-40B4-BE49-F238E27FC236}">
                    <a16:creationId xmlns:a16="http://schemas.microsoft.com/office/drawing/2014/main" id="{9683A58E-BF3F-8D63-6AA5-3D4FC91743CD}"/>
                  </a:ext>
                </a:extLst>
              </p:cNvPr>
              <p:cNvSpPr/>
              <p:nvPr/>
            </p:nvSpPr>
            <p:spPr>
              <a:xfrm flipH="1">
                <a:off x="1214979" y="535661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5" name="Oval 34">
                <a:extLst>
                  <a:ext uri="{FF2B5EF4-FFF2-40B4-BE49-F238E27FC236}">
                    <a16:creationId xmlns:a16="http://schemas.microsoft.com/office/drawing/2014/main" id="{DFDD8C7A-24B8-E247-6AD1-F1032B3DF3CB}"/>
                  </a:ext>
                </a:extLst>
              </p:cNvPr>
              <p:cNvSpPr/>
              <p:nvPr/>
            </p:nvSpPr>
            <p:spPr>
              <a:xfrm flipH="1">
                <a:off x="2216464" y="5106243"/>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9" name="Straight Arrow Connector 38">
                <a:extLst>
                  <a:ext uri="{FF2B5EF4-FFF2-40B4-BE49-F238E27FC236}">
                    <a16:creationId xmlns:a16="http://schemas.microsoft.com/office/drawing/2014/main" id="{16A7E611-C0E7-C706-6563-118DBCDFC4CE}"/>
                  </a:ext>
                </a:extLst>
              </p:cNvPr>
              <p:cNvCxnSpPr>
                <a:cxnSpLocks/>
              </p:cNvCxnSpPr>
              <p:nvPr/>
            </p:nvCxnSpPr>
            <p:spPr>
              <a:xfrm flipH="1">
                <a:off x="1511193" y="5129412"/>
                <a:ext cx="718458" cy="3"/>
              </a:xfrm>
              <a:prstGeom prst="straightConnector1">
                <a:avLst/>
              </a:prstGeom>
              <a:ln>
                <a:prstDash val="dash"/>
              </a:ln>
            </p:spPr>
            <p:style>
              <a:lnRef idx="1">
                <a:schemeClr val="dk1"/>
              </a:lnRef>
              <a:fillRef idx="0">
                <a:schemeClr val="dk1"/>
              </a:fillRef>
              <a:effectRef idx="0">
                <a:schemeClr val="dk1"/>
              </a:effectRef>
              <a:fontRef idx="minor">
                <a:schemeClr val="tx1"/>
              </a:fontRef>
            </p:style>
          </p:cxnSp>
          <p:cxnSp>
            <p:nvCxnSpPr>
              <p:cNvPr id="42" name="Straight Arrow Connector 41">
                <a:extLst>
                  <a:ext uri="{FF2B5EF4-FFF2-40B4-BE49-F238E27FC236}">
                    <a16:creationId xmlns:a16="http://schemas.microsoft.com/office/drawing/2014/main" id="{D6ADCD0B-A46F-6B51-B823-5D4D7585030B}"/>
                  </a:ext>
                </a:extLst>
              </p:cNvPr>
              <p:cNvCxnSpPr>
                <a:cxnSpLocks/>
              </p:cNvCxnSpPr>
              <p:nvPr/>
            </p:nvCxnSpPr>
            <p:spPr>
              <a:xfrm flipH="1">
                <a:off x="1260821" y="5118526"/>
                <a:ext cx="261259" cy="239489"/>
              </a:xfrm>
              <a:prstGeom prst="straightConnector1">
                <a:avLst/>
              </a:prstGeom>
              <a:ln>
                <a:prstDash val="dash"/>
              </a:ln>
            </p:spPr>
            <p:style>
              <a:lnRef idx="1">
                <a:schemeClr val="dk1"/>
              </a:lnRef>
              <a:fillRef idx="0">
                <a:schemeClr val="dk1"/>
              </a:fillRef>
              <a:effectRef idx="0">
                <a:schemeClr val="dk1"/>
              </a:effectRef>
              <a:fontRef idx="minor">
                <a:schemeClr val="tx1"/>
              </a:fontRef>
            </p:style>
          </p:cxnSp>
          <p:sp>
            <p:nvSpPr>
              <p:cNvPr id="43" name="Oval 42">
                <a:extLst>
                  <a:ext uri="{FF2B5EF4-FFF2-40B4-BE49-F238E27FC236}">
                    <a16:creationId xmlns:a16="http://schemas.microsoft.com/office/drawing/2014/main" id="{6B0FB3BF-D336-0423-8052-0AEC7420CCFF}"/>
                  </a:ext>
                </a:extLst>
              </p:cNvPr>
              <p:cNvSpPr/>
              <p:nvPr/>
            </p:nvSpPr>
            <p:spPr>
              <a:xfrm flipH="1">
                <a:off x="1498007" y="5106243"/>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45" name="Straight Arrow Connector 44">
                <a:extLst>
                  <a:ext uri="{FF2B5EF4-FFF2-40B4-BE49-F238E27FC236}">
                    <a16:creationId xmlns:a16="http://schemas.microsoft.com/office/drawing/2014/main" id="{F69D1F8E-8685-A8BC-C273-2DAF5F491CD1}"/>
                  </a:ext>
                </a:extLst>
              </p:cNvPr>
              <p:cNvCxnSpPr/>
              <p:nvPr/>
            </p:nvCxnSpPr>
            <p:spPr>
              <a:xfrm>
                <a:off x="1490782" y="4368774"/>
                <a:ext cx="21772" cy="762000"/>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E5FB8799-50C5-CBFE-2D51-834BD498660B}"/>
                  </a:ext>
                </a:extLst>
              </p:cNvPr>
              <p:cNvSpPr/>
              <p:nvPr/>
            </p:nvSpPr>
            <p:spPr>
              <a:xfrm flipH="1">
                <a:off x="1958730" y="4612864"/>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0" name="Oval 19">
                <a:extLst>
                  <a:ext uri="{FF2B5EF4-FFF2-40B4-BE49-F238E27FC236}">
                    <a16:creationId xmlns:a16="http://schemas.microsoft.com/office/drawing/2014/main" id="{70DA3D16-64D3-95EA-9AE2-13A6600A8D4B}"/>
                  </a:ext>
                </a:extLst>
              </p:cNvPr>
              <p:cNvSpPr/>
              <p:nvPr/>
            </p:nvSpPr>
            <p:spPr>
              <a:xfrm flipH="1">
                <a:off x="1958730" y="5356613"/>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41" name="Group 40">
              <a:extLst>
                <a:ext uri="{FF2B5EF4-FFF2-40B4-BE49-F238E27FC236}">
                  <a16:creationId xmlns:a16="http://schemas.microsoft.com/office/drawing/2014/main" id="{7E5F82A6-926D-2E60-7F1C-03C87256125F}"/>
                </a:ext>
              </a:extLst>
            </p:cNvPr>
            <p:cNvGrpSpPr/>
            <p:nvPr/>
          </p:nvGrpSpPr>
          <p:grpSpPr>
            <a:xfrm>
              <a:off x="2535971" y="4359867"/>
              <a:ext cx="1104775" cy="1009476"/>
              <a:chOff x="2535971" y="4359867"/>
              <a:chExt cx="1104775" cy="1009476"/>
            </a:xfrm>
          </p:grpSpPr>
          <p:sp>
            <p:nvSpPr>
              <p:cNvPr id="21" name="Isosceles Triangle 20">
                <a:extLst>
                  <a:ext uri="{FF2B5EF4-FFF2-40B4-BE49-F238E27FC236}">
                    <a16:creationId xmlns:a16="http://schemas.microsoft.com/office/drawing/2014/main" id="{7C0D44C1-F355-38A6-271D-175E3588A2CD}"/>
                  </a:ext>
                </a:extLst>
              </p:cNvPr>
              <p:cNvSpPr/>
              <p:nvPr/>
            </p:nvSpPr>
            <p:spPr>
              <a:xfrm>
                <a:off x="2557743" y="4384302"/>
                <a:ext cx="1064558" cy="963705"/>
              </a:xfrm>
              <a:prstGeom prst="triangle">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25" name="Straight Arrow Connector 24">
                <a:extLst>
                  <a:ext uri="{FF2B5EF4-FFF2-40B4-BE49-F238E27FC236}">
                    <a16:creationId xmlns:a16="http://schemas.microsoft.com/office/drawing/2014/main" id="{EB600B09-08AA-0906-CAF1-252E17FA1C38}"/>
                  </a:ext>
                </a:extLst>
              </p:cNvPr>
              <p:cNvCxnSpPr>
                <a:cxnSpLocks/>
              </p:cNvCxnSpPr>
              <p:nvPr/>
            </p:nvCxnSpPr>
            <p:spPr>
              <a:xfrm flipH="1">
                <a:off x="3081399" y="4392061"/>
                <a:ext cx="11846" cy="683557"/>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1DFCC7A-8047-AA95-DB13-59877BF3D616}"/>
                  </a:ext>
                </a:extLst>
              </p:cNvPr>
              <p:cNvCxnSpPr>
                <a:cxnSpLocks/>
              </p:cNvCxnSpPr>
              <p:nvPr/>
            </p:nvCxnSpPr>
            <p:spPr>
              <a:xfrm flipH="1">
                <a:off x="2571297" y="5053976"/>
                <a:ext cx="493699" cy="291355"/>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8CD906E-9444-9BD5-6BBF-CCBB4DB19CBF}"/>
                  </a:ext>
                </a:extLst>
              </p:cNvPr>
              <p:cNvCxnSpPr>
                <a:cxnSpLocks/>
              </p:cNvCxnSpPr>
              <p:nvPr/>
            </p:nvCxnSpPr>
            <p:spPr>
              <a:xfrm>
                <a:off x="3109819" y="5053977"/>
                <a:ext cx="503623" cy="302560"/>
              </a:xfrm>
              <a:prstGeom prst="straightConnector1">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560A2912-B4AF-C358-2248-733577D636C2}"/>
                  </a:ext>
                </a:extLst>
              </p:cNvPr>
              <p:cNvSpPr/>
              <p:nvPr/>
            </p:nvSpPr>
            <p:spPr>
              <a:xfrm flipH="1">
                <a:off x="3058563" y="5024109"/>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3" name="Oval 32">
                <a:extLst>
                  <a:ext uri="{FF2B5EF4-FFF2-40B4-BE49-F238E27FC236}">
                    <a16:creationId xmlns:a16="http://schemas.microsoft.com/office/drawing/2014/main" id="{48A9FAB6-9BF9-A968-AEF9-AC04F0ADB0AD}"/>
                  </a:ext>
                </a:extLst>
              </p:cNvPr>
              <p:cNvSpPr/>
              <p:nvPr/>
            </p:nvSpPr>
            <p:spPr>
              <a:xfrm flipH="1">
                <a:off x="3064996" y="4359867"/>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7" name="Oval 36">
                <a:extLst>
                  <a:ext uri="{FF2B5EF4-FFF2-40B4-BE49-F238E27FC236}">
                    <a16:creationId xmlns:a16="http://schemas.microsoft.com/office/drawing/2014/main" id="{C59435F4-5A53-8925-116F-061D8727E853}"/>
                  </a:ext>
                </a:extLst>
              </p:cNvPr>
              <p:cNvSpPr/>
              <p:nvPr/>
            </p:nvSpPr>
            <p:spPr>
              <a:xfrm flipH="1">
                <a:off x="2535971" y="5326670"/>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8" name="Oval 37">
                <a:extLst>
                  <a:ext uri="{FF2B5EF4-FFF2-40B4-BE49-F238E27FC236}">
                    <a16:creationId xmlns:a16="http://schemas.microsoft.com/office/drawing/2014/main" id="{4D314158-7F57-7134-3182-137B692AE916}"/>
                  </a:ext>
                </a:extLst>
              </p:cNvPr>
              <p:cNvSpPr/>
              <p:nvPr/>
            </p:nvSpPr>
            <p:spPr>
              <a:xfrm flipH="1">
                <a:off x="3597202" y="5326670"/>
                <a:ext cx="43544" cy="42673"/>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48" name="Text Placeholder 3">
              <a:extLst>
                <a:ext uri="{FF2B5EF4-FFF2-40B4-BE49-F238E27FC236}">
                  <a16:creationId xmlns:a16="http://schemas.microsoft.com/office/drawing/2014/main" id="{2064C293-1D2E-1A66-9BFB-4B738BC468D8}"/>
                </a:ext>
              </a:extLst>
            </p:cNvPr>
            <p:cNvSpPr txBox="1">
              <a:spLocks/>
            </p:cNvSpPr>
            <p:nvPr/>
          </p:nvSpPr>
          <p:spPr>
            <a:xfrm>
              <a:off x="5517684" y="5746563"/>
              <a:ext cx="1631950" cy="327025"/>
            </a:xfrm>
            <a:prstGeom prst="rect">
              <a:avLst/>
            </a:prstGeom>
          </p:spPr>
          <p:txBody>
            <a:bodyPr vert="horz" lIns="91440" tIns="45720" rIns="91440" bIns="45720" rtlCol="0" anchor="t">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20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50" name="Text Placeholder 3">
              <a:extLst>
                <a:ext uri="{FF2B5EF4-FFF2-40B4-BE49-F238E27FC236}">
                  <a16:creationId xmlns:a16="http://schemas.microsoft.com/office/drawing/2014/main" id="{AF330442-5C71-837A-1B01-B4E74C649EDA}"/>
                </a:ext>
              </a:extLst>
            </p:cNvPr>
            <p:cNvSpPr txBox="1">
              <a:spLocks/>
            </p:cNvSpPr>
            <p:nvPr/>
          </p:nvSpPr>
          <p:spPr>
            <a:xfrm>
              <a:off x="9104125" y="5735356"/>
              <a:ext cx="1631950" cy="327025"/>
            </a:xfrm>
            <a:prstGeom prst="rect">
              <a:avLst/>
            </a:prstGeom>
          </p:spPr>
          <p:txBody>
            <a:bodyPr vert="horz" lIns="91440" tIns="45720" rIns="91440" bIns="45720" rtlCol="0" anchor="t">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10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81" name="Group 80">
              <a:extLst>
                <a:ext uri="{FF2B5EF4-FFF2-40B4-BE49-F238E27FC236}">
                  <a16:creationId xmlns:a16="http://schemas.microsoft.com/office/drawing/2014/main" id="{9B0C4448-54DD-7D99-4089-73AFE8F6331B}"/>
                </a:ext>
              </a:extLst>
            </p:cNvPr>
            <p:cNvGrpSpPr/>
            <p:nvPr/>
          </p:nvGrpSpPr>
          <p:grpSpPr>
            <a:xfrm>
              <a:off x="6420538" y="4286289"/>
              <a:ext cx="1201378" cy="1055275"/>
              <a:chOff x="4170743" y="2426895"/>
              <a:chExt cx="3164553" cy="2779703"/>
            </a:xfrm>
          </p:grpSpPr>
          <p:sp>
            <p:nvSpPr>
              <p:cNvPr id="82" name="Oval 81">
                <a:extLst>
                  <a:ext uri="{FF2B5EF4-FFF2-40B4-BE49-F238E27FC236}">
                    <a16:creationId xmlns:a16="http://schemas.microsoft.com/office/drawing/2014/main" id="{FCE181F5-2E18-DE1B-A1F1-B3F56816EDF2}"/>
                  </a:ext>
                </a:extLst>
              </p:cNvPr>
              <p:cNvSpPr/>
              <p:nvPr/>
            </p:nvSpPr>
            <p:spPr>
              <a:xfrm>
                <a:off x="5633832" y="2426895"/>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3" name="Oval 82">
                <a:extLst>
                  <a:ext uri="{FF2B5EF4-FFF2-40B4-BE49-F238E27FC236}">
                    <a16:creationId xmlns:a16="http://schemas.microsoft.com/office/drawing/2014/main" id="{EA967CE2-45AC-DEFF-6A23-515AEDD9807D}"/>
                  </a:ext>
                </a:extLst>
              </p:cNvPr>
              <p:cNvSpPr/>
              <p:nvPr/>
            </p:nvSpPr>
            <p:spPr>
              <a:xfrm>
                <a:off x="4590222" y="352114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4" name="Oval 83">
                <a:extLst>
                  <a:ext uri="{FF2B5EF4-FFF2-40B4-BE49-F238E27FC236}">
                    <a16:creationId xmlns:a16="http://schemas.microsoft.com/office/drawing/2014/main" id="{9A1F9590-090F-F17F-CC08-F04EBAC6AD57}"/>
                  </a:ext>
                </a:extLst>
              </p:cNvPr>
              <p:cNvSpPr/>
              <p:nvPr/>
            </p:nvSpPr>
            <p:spPr>
              <a:xfrm>
                <a:off x="4170743" y="4676951"/>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5" name="Oval 84">
                <a:extLst>
                  <a:ext uri="{FF2B5EF4-FFF2-40B4-BE49-F238E27FC236}">
                    <a16:creationId xmlns:a16="http://schemas.microsoft.com/office/drawing/2014/main" id="{E9BA4BE1-08D1-1263-2919-DE526887CE23}"/>
                  </a:ext>
                </a:extLst>
              </p:cNvPr>
              <p:cNvSpPr/>
              <p:nvPr/>
            </p:nvSpPr>
            <p:spPr>
              <a:xfrm>
                <a:off x="6718955" y="352114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6" name="Oval 85">
                <a:extLst>
                  <a:ext uri="{FF2B5EF4-FFF2-40B4-BE49-F238E27FC236}">
                    <a16:creationId xmlns:a16="http://schemas.microsoft.com/office/drawing/2014/main" id="{D02FAECF-99F1-52AD-9A36-78670AD6E88B}"/>
                  </a:ext>
                </a:extLst>
              </p:cNvPr>
              <p:cNvSpPr/>
              <p:nvPr/>
            </p:nvSpPr>
            <p:spPr>
              <a:xfrm>
                <a:off x="7161931" y="4760680"/>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7" name="Oval 86">
                <a:extLst>
                  <a:ext uri="{FF2B5EF4-FFF2-40B4-BE49-F238E27FC236}">
                    <a16:creationId xmlns:a16="http://schemas.microsoft.com/office/drawing/2014/main" id="{60EF22E8-5B7C-6815-B061-B4F7F398D4C1}"/>
                  </a:ext>
                </a:extLst>
              </p:cNvPr>
              <p:cNvSpPr/>
              <p:nvPr/>
            </p:nvSpPr>
            <p:spPr>
              <a:xfrm>
                <a:off x="5647442" y="503323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8" name="Freeform: Shape 87">
                <a:extLst>
                  <a:ext uri="{FF2B5EF4-FFF2-40B4-BE49-F238E27FC236}">
                    <a16:creationId xmlns:a16="http://schemas.microsoft.com/office/drawing/2014/main" id="{906E3F2B-727E-E036-7B23-94463E535D93}"/>
                  </a:ext>
                </a:extLst>
              </p:cNvPr>
              <p:cNvSpPr/>
              <p:nvPr/>
            </p:nvSpPr>
            <p:spPr>
              <a:xfrm>
                <a:off x="4269262" y="2491166"/>
                <a:ext cx="1434572" cy="2201899"/>
              </a:xfrm>
              <a:custGeom>
                <a:avLst/>
                <a:gdLst>
                  <a:gd name="connsiteX0" fmla="*/ 422787 w 422787"/>
                  <a:gd name="connsiteY0" fmla="*/ 0 h 629265"/>
                  <a:gd name="connsiteX1" fmla="*/ 122903 w 422787"/>
                  <a:gd name="connsiteY1" fmla="*/ 309716 h 629265"/>
                  <a:gd name="connsiteX2" fmla="*/ 0 w 422787"/>
                  <a:gd name="connsiteY2" fmla="*/ 629265 h 629265"/>
                </a:gdLst>
                <a:ahLst/>
                <a:cxnLst>
                  <a:cxn ang="0">
                    <a:pos x="connsiteX0" y="connsiteY0"/>
                  </a:cxn>
                  <a:cxn ang="0">
                    <a:pos x="connsiteX1" y="connsiteY1"/>
                  </a:cxn>
                  <a:cxn ang="0">
                    <a:pos x="connsiteX2" y="connsiteY2"/>
                  </a:cxn>
                </a:cxnLst>
                <a:rect l="l" t="t" r="r" b="b"/>
                <a:pathLst>
                  <a:path w="422787" h="629265">
                    <a:moveTo>
                      <a:pt x="422787" y="0"/>
                    </a:moveTo>
                    <a:cubicBezTo>
                      <a:pt x="308077" y="102419"/>
                      <a:pt x="193368" y="204838"/>
                      <a:pt x="122903" y="309716"/>
                    </a:cubicBezTo>
                    <a:cubicBezTo>
                      <a:pt x="52438" y="414594"/>
                      <a:pt x="26219" y="521929"/>
                      <a:pt x="0" y="62926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9" name="Freeform: Shape 88">
                <a:extLst>
                  <a:ext uri="{FF2B5EF4-FFF2-40B4-BE49-F238E27FC236}">
                    <a16:creationId xmlns:a16="http://schemas.microsoft.com/office/drawing/2014/main" id="{D6B03347-B26B-73FC-B742-EAA21504F04C}"/>
                  </a:ext>
                </a:extLst>
              </p:cNvPr>
              <p:cNvSpPr/>
              <p:nvPr/>
            </p:nvSpPr>
            <p:spPr>
              <a:xfrm>
                <a:off x="5737194" y="2491166"/>
                <a:ext cx="1517977" cy="2352028"/>
              </a:xfrm>
              <a:custGeom>
                <a:avLst/>
                <a:gdLst>
                  <a:gd name="connsiteX0" fmla="*/ 0 w 447368"/>
                  <a:gd name="connsiteY0" fmla="*/ 0 h 693174"/>
                  <a:gd name="connsiteX1" fmla="*/ 314633 w 447368"/>
                  <a:gd name="connsiteY1" fmla="*/ 329380 h 693174"/>
                  <a:gd name="connsiteX2" fmla="*/ 447368 w 447368"/>
                  <a:gd name="connsiteY2" fmla="*/ 693174 h 693174"/>
                </a:gdLst>
                <a:ahLst/>
                <a:cxnLst>
                  <a:cxn ang="0">
                    <a:pos x="connsiteX0" y="connsiteY0"/>
                  </a:cxn>
                  <a:cxn ang="0">
                    <a:pos x="connsiteX1" y="connsiteY1"/>
                  </a:cxn>
                  <a:cxn ang="0">
                    <a:pos x="connsiteX2" y="connsiteY2"/>
                  </a:cxn>
                </a:cxnLst>
                <a:rect l="l" t="t" r="r" b="b"/>
                <a:pathLst>
                  <a:path w="447368" h="693174">
                    <a:moveTo>
                      <a:pt x="0" y="0"/>
                    </a:moveTo>
                    <a:cubicBezTo>
                      <a:pt x="120036" y="106925"/>
                      <a:pt x="240072" y="213851"/>
                      <a:pt x="314633" y="329380"/>
                    </a:cubicBezTo>
                    <a:cubicBezTo>
                      <a:pt x="389194" y="444909"/>
                      <a:pt x="418281" y="569041"/>
                      <a:pt x="447368" y="693174"/>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0" name="Freeform: Shape 89">
                <a:extLst>
                  <a:ext uri="{FF2B5EF4-FFF2-40B4-BE49-F238E27FC236}">
                    <a16:creationId xmlns:a16="http://schemas.microsoft.com/office/drawing/2014/main" id="{7632A882-6636-A77C-E2A6-8746EF1CB240}"/>
                  </a:ext>
                </a:extLst>
              </p:cNvPr>
              <p:cNvSpPr/>
              <p:nvPr/>
            </p:nvSpPr>
            <p:spPr>
              <a:xfrm>
                <a:off x="4269262" y="4826513"/>
                <a:ext cx="3019269" cy="300421"/>
              </a:xfrm>
              <a:custGeom>
                <a:avLst/>
                <a:gdLst>
                  <a:gd name="connsiteX0" fmla="*/ 0 w 889819"/>
                  <a:gd name="connsiteY0" fmla="*/ 0 h 88538"/>
                  <a:gd name="connsiteX1" fmla="*/ 442452 w 889819"/>
                  <a:gd name="connsiteY1" fmla="*/ 88490 h 88538"/>
                  <a:gd name="connsiteX2" fmla="*/ 889819 w 889819"/>
                  <a:gd name="connsiteY2" fmla="*/ 9832 h 88538"/>
                </a:gdLst>
                <a:ahLst/>
                <a:cxnLst>
                  <a:cxn ang="0">
                    <a:pos x="connsiteX0" y="connsiteY0"/>
                  </a:cxn>
                  <a:cxn ang="0">
                    <a:pos x="connsiteX1" y="connsiteY1"/>
                  </a:cxn>
                  <a:cxn ang="0">
                    <a:pos x="connsiteX2" y="connsiteY2"/>
                  </a:cxn>
                </a:cxnLst>
                <a:rect l="l" t="t" r="r" b="b"/>
                <a:pathLst>
                  <a:path w="889819" h="88538">
                    <a:moveTo>
                      <a:pt x="0" y="0"/>
                    </a:moveTo>
                    <a:cubicBezTo>
                      <a:pt x="147074" y="43425"/>
                      <a:pt x="294149" y="86851"/>
                      <a:pt x="442452" y="88490"/>
                    </a:cubicBezTo>
                    <a:cubicBezTo>
                      <a:pt x="590755" y="90129"/>
                      <a:pt x="740287" y="49980"/>
                      <a:pt x="889819" y="9832"/>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1" name="Oval 90">
                <a:extLst>
                  <a:ext uri="{FF2B5EF4-FFF2-40B4-BE49-F238E27FC236}">
                    <a16:creationId xmlns:a16="http://schemas.microsoft.com/office/drawing/2014/main" id="{AFBB8E84-C131-EBD5-3882-4B4233869092}"/>
                  </a:ext>
                </a:extLst>
              </p:cNvPr>
              <p:cNvSpPr/>
              <p:nvPr/>
            </p:nvSpPr>
            <p:spPr>
              <a:xfrm>
                <a:off x="5633832" y="4092152"/>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2" name="Oval 91">
                <a:extLst>
                  <a:ext uri="{FF2B5EF4-FFF2-40B4-BE49-F238E27FC236}">
                    <a16:creationId xmlns:a16="http://schemas.microsoft.com/office/drawing/2014/main" id="{2D361377-6F75-CC1C-CB4A-C6230BC3CCAC}"/>
                  </a:ext>
                </a:extLst>
              </p:cNvPr>
              <p:cNvSpPr/>
              <p:nvPr/>
            </p:nvSpPr>
            <p:spPr>
              <a:xfrm>
                <a:off x="4899865" y="4372650"/>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3" name="Oval 92">
                <a:extLst>
                  <a:ext uri="{FF2B5EF4-FFF2-40B4-BE49-F238E27FC236}">
                    <a16:creationId xmlns:a16="http://schemas.microsoft.com/office/drawing/2014/main" id="{B588E056-728C-6EDD-A0EA-3BAEDADFCF7F}"/>
                  </a:ext>
                </a:extLst>
              </p:cNvPr>
              <p:cNvSpPr/>
              <p:nvPr/>
            </p:nvSpPr>
            <p:spPr>
              <a:xfrm>
                <a:off x="6379633" y="4369408"/>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4" name="Oval 93">
                <a:extLst>
                  <a:ext uri="{FF2B5EF4-FFF2-40B4-BE49-F238E27FC236}">
                    <a16:creationId xmlns:a16="http://schemas.microsoft.com/office/drawing/2014/main" id="{58157D63-3718-BCD7-EB80-95ED2934F436}"/>
                  </a:ext>
                </a:extLst>
              </p:cNvPr>
              <p:cNvSpPr/>
              <p:nvPr/>
            </p:nvSpPr>
            <p:spPr>
              <a:xfrm>
                <a:off x="5640637" y="3301175"/>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95" name="Straight Connector 94">
                <a:extLst>
                  <a:ext uri="{FF2B5EF4-FFF2-40B4-BE49-F238E27FC236}">
                    <a16:creationId xmlns:a16="http://schemas.microsoft.com/office/drawing/2014/main" id="{A1BA9064-7179-8CB6-9F8F-FB257571F212}"/>
                  </a:ext>
                </a:extLst>
              </p:cNvPr>
              <p:cNvCxnSpPr>
                <a:cxnSpLocks/>
                <a:stCxn id="82" idx="4"/>
                <a:endCxn id="91" idx="4"/>
              </p:cNvCxnSpPr>
              <p:nvPr/>
            </p:nvCxnSpPr>
            <p:spPr>
              <a:xfrm>
                <a:off x="5720515" y="2600260"/>
                <a:ext cx="0" cy="1665257"/>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96" name="Freeform: Shape 95">
                <a:extLst>
                  <a:ext uri="{FF2B5EF4-FFF2-40B4-BE49-F238E27FC236}">
                    <a16:creationId xmlns:a16="http://schemas.microsoft.com/office/drawing/2014/main" id="{5CA5A872-4109-C7A4-3C05-9F927CEBBAB6}"/>
                  </a:ext>
                </a:extLst>
              </p:cNvPr>
              <p:cNvSpPr/>
              <p:nvPr/>
            </p:nvSpPr>
            <p:spPr>
              <a:xfrm>
                <a:off x="4241021" y="4175456"/>
                <a:ext cx="1475381" cy="598498"/>
              </a:xfrm>
              <a:custGeom>
                <a:avLst/>
                <a:gdLst>
                  <a:gd name="connsiteX0" fmla="*/ 1497821 w 1497821"/>
                  <a:gd name="connsiteY0" fmla="*/ 0 h 566591"/>
                  <a:gd name="connsiteX1" fmla="*/ 740496 w 1497821"/>
                  <a:gd name="connsiteY1" fmla="*/ 252442 h 566591"/>
                  <a:gd name="connsiteX2" fmla="*/ 0 w 1497821"/>
                  <a:gd name="connsiteY2" fmla="*/ 566591 h 566591"/>
                </a:gdLst>
                <a:ahLst/>
                <a:cxnLst>
                  <a:cxn ang="0">
                    <a:pos x="connsiteX0" y="connsiteY0"/>
                  </a:cxn>
                  <a:cxn ang="0">
                    <a:pos x="connsiteX1" y="connsiteY1"/>
                  </a:cxn>
                  <a:cxn ang="0">
                    <a:pos x="connsiteX2" y="connsiteY2"/>
                  </a:cxn>
                </a:cxnLst>
                <a:rect l="l" t="t" r="r" b="b"/>
                <a:pathLst>
                  <a:path w="1497821" h="566591">
                    <a:moveTo>
                      <a:pt x="1497821" y="0"/>
                    </a:moveTo>
                    <a:cubicBezTo>
                      <a:pt x="1243977" y="79005"/>
                      <a:pt x="990133" y="158010"/>
                      <a:pt x="740496" y="252442"/>
                    </a:cubicBezTo>
                    <a:cubicBezTo>
                      <a:pt x="490859" y="346874"/>
                      <a:pt x="245429" y="456732"/>
                      <a:pt x="0" y="566591"/>
                    </a:cubicBezTo>
                  </a:path>
                </a:pathLst>
              </a:cu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BE1B9136-1EDD-C605-47A8-5D9B89A35337}"/>
                  </a:ext>
                </a:extLst>
              </p:cNvPr>
              <p:cNvSpPr/>
              <p:nvPr/>
            </p:nvSpPr>
            <p:spPr>
              <a:xfrm>
                <a:off x="5732074" y="4175455"/>
                <a:ext cx="1527027" cy="682646"/>
              </a:xfrm>
              <a:custGeom>
                <a:avLst/>
                <a:gdLst>
                  <a:gd name="connsiteX0" fmla="*/ 0 w 1542700"/>
                  <a:gd name="connsiteY0" fmla="*/ 0 h 673178"/>
                  <a:gd name="connsiteX1" fmla="*/ 757326 w 1542700"/>
                  <a:gd name="connsiteY1" fmla="*/ 274881 h 673178"/>
                  <a:gd name="connsiteX2" fmla="*/ 1542700 w 1542700"/>
                  <a:gd name="connsiteY2" fmla="*/ 673178 h 673178"/>
                </a:gdLst>
                <a:ahLst/>
                <a:cxnLst>
                  <a:cxn ang="0">
                    <a:pos x="connsiteX0" y="connsiteY0"/>
                  </a:cxn>
                  <a:cxn ang="0">
                    <a:pos x="connsiteX1" y="connsiteY1"/>
                  </a:cxn>
                  <a:cxn ang="0">
                    <a:pos x="connsiteX2" y="connsiteY2"/>
                  </a:cxn>
                </a:cxnLst>
                <a:rect l="l" t="t" r="r" b="b"/>
                <a:pathLst>
                  <a:path w="1542700" h="673178">
                    <a:moveTo>
                      <a:pt x="0" y="0"/>
                    </a:moveTo>
                    <a:cubicBezTo>
                      <a:pt x="250104" y="81342"/>
                      <a:pt x="500209" y="162685"/>
                      <a:pt x="757326" y="274881"/>
                    </a:cubicBezTo>
                    <a:cubicBezTo>
                      <a:pt x="1014443" y="387077"/>
                      <a:pt x="1278571" y="530127"/>
                      <a:pt x="1542700" y="673178"/>
                    </a:cubicBezTo>
                  </a:path>
                </a:pathLst>
              </a:cu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98" name="Group 97">
              <a:extLst>
                <a:ext uri="{FF2B5EF4-FFF2-40B4-BE49-F238E27FC236}">
                  <a16:creationId xmlns:a16="http://schemas.microsoft.com/office/drawing/2014/main" id="{C62ED9E0-6F35-1175-9D8D-74E867828989}"/>
                </a:ext>
              </a:extLst>
            </p:cNvPr>
            <p:cNvGrpSpPr/>
            <p:nvPr/>
          </p:nvGrpSpPr>
          <p:grpSpPr>
            <a:xfrm>
              <a:off x="4860088" y="4188163"/>
              <a:ext cx="1325077" cy="1172170"/>
              <a:chOff x="1244946" y="2308254"/>
              <a:chExt cx="3251669" cy="2876444"/>
            </a:xfrm>
          </p:grpSpPr>
          <p:sp>
            <p:nvSpPr>
              <p:cNvPr id="99" name="Oval 98">
                <a:extLst>
                  <a:ext uri="{FF2B5EF4-FFF2-40B4-BE49-F238E27FC236}">
                    <a16:creationId xmlns:a16="http://schemas.microsoft.com/office/drawing/2014/main" id="{CA8622F0-1D48-8E5B-1481-E3133E2542EF}"/>
                  </a:ext>
                </a:extLst>
              </p:cNvPr>
              <p:cNvSpPr/>
              <p:nvPr/>
            </p:nvSpPr>
            <p:spPr>
              <a:xfrm>
                <a:off x="2568206" y="2784932"/>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0" name="Oval 99">
                <a:extLst>
                  <a:ext uri="{FF2B5EF4-FFF2-40B4-BE49-F238E27FC236}">
                    <a16:creationId xmlns:a16="http://schemas.microsoft.com/office/drawing/2014/main" id="{4600594E-F25E-C0DA-28F9-DD4C48EBE5A3}"/>
                  </a:ext>
                </a:extLst>
              </p:cNvPr>
              <p:cNvSpPr/>
              <p:nvPr/>
            </p:nvSpPr>
            <p:spPr>
              <a:xfrm>
                <a:off x="1361896" y="2960253"/>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1" name="Oval 100">
                <a:extLst>
                  <a:ext uri="{FF2B5EF4-FFF2-40B4-BE49-F238E27FC236}">
                    <a16:creationId xmlns:a16="http://schemas.microsoft.com/office/drawing/2014/main" id="{89057404-008D-7276-E486-D29B98B93ECB}"/>
                  </a:ext>
                </a:extLst>
              </p:cNvPr>
              <p:cNvSpPr/>
              <p:nvPr/>
            </p:nvSpPr>
            <p:spPr>
              <a:xfrm>
                <a:off x="3701610" y="2940970"/>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2" name="Oval 101">
                <a:extLst>
                  <a:ext uri="{FF2B5EF4-FFF2-40B4-BE49-F238E27FC236}">
                    <a16:creationId xmlns:a16="http://schemas.microsoft.com/office/drawing/2014/main" id="{FB4F3044-2EB8-AC7F-2DF1-509A6DEF1F26}"/>
                  </a:ext>
                </a:extLst>
              </p:cNvPr>
              <p:cNvSpPr/>
              <p:nvPr/>
            </p:nvSpPr>
            <p:spPr>
              <a:xfrm>
                <a:off x="1244946" y="3890479"/>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3" name="Oval 102">
                <a:extLst>
                  <a:ext uri="{FF2B5EF4-FFF2-40B4-BE49-F238E27FC236}">
                    <a16:creationId xmlns:a16="http://schemas.microsoft.com/office/drawing/2014/main" id="{223EA970-94F3-56EA-1F5F-C8B8333F260C}"/>
                  </a:ext>
                </a:extLst>
              </p:cNvPr>
              <p:cNvSpPr/>
              <p:nvPr/>
            </p:nvSpPr>
            <p:spPr>
              <a:xfrm>
                <a:off x="3837215" y="3886107"/>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4" name="Oval 103">
                <a:extLst>
                  <a:ext uri="{FF2B5EF4-FFF2-40B4-BE49-F238E27FC236}">
                    <a16:creationId xmlns:a16="http://schemas.microsoft.com/office/drawing/2014/main" id="{EC9E9AF7-C42B-C04A-9CB4-AE5752716449}"/>
                  </a:ext>
                </a:extLst>
              </p:cNvPr>
              <p:cNvSpPr/>
              <p:nvPr/>
            </p:nvSpPr>
            <p:spPr>
              <a:xfrm>
                <a:off x="2542252" y="5045851"/>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5" name="Oval 104">
                <a:extLst>
                  <a:ext uri="{FF2B5EF4-FFF2-40B4-BE49-F238E27FC236}">
                    <a16:creationId xmlns:a16="http://schemas.microsoft.com/office/drawing/2014/main" id="{DA8439F4-51DD-938B-DE34-869AC8F3C549}"/>
                  </a:ext>
                </a:extLst>
              </p:cNvPr>
              <p:cNvSpPr/>
              <p:nvPr/>
            </p:nvSpPr>
            <p:spPr>
              <a:xfrm>
                <a:off x="1368679" y="4836453"/>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6" name="Oval 105">
                <a:extLst>
                  <a:ext uri="{FF2B5EF4-FFF2-40B4-BE49-F238E27FC236}">
                    <a16:creationId xmlns:a16="http://schemas.microsoft.com/office/drawing/2014/main" id="{B80D5F0B-42BF-6479-8B7C-BDE39AB41C90}"/>
                  </a:ext>
                </a:extLst>
              </p:cNvPr>
              <p:cNvSpPr/>
              <p:nvPr/>
            </p:nvSpPr>
            <p:spPr>
              <a:xfrm>
                <a:off x="3740726" y="4878669"/>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7" name="Freeform: Shape 106">
                <a:extLst>
                  <a:ext uri="{FF2B5EF4-FFF2-40B4-BE49-F238E27FC236}">
                    <a16:creationId xmlns:a16="http://schemas.microsoft.com/office/drawing/2014/main" id="{7A93B7A6-CAF7-AC75-ACA9-6FEF1C585F9D}"/>
                  </a:ext>
                </a:extLst>
              </p:cNvPr>
              <p:cNvSpPr/>
              <p:nvPr/>
            </p:nvSpPr>
            <p:spPr>
              <a:xfrm>
                <a:off x="1319234" y="3035926"/>
                <a:ext cx="118868" cy="1854379"/>
              </a:xfrm>
              <a:custGeom>
                <a:avLst/>
                <a:gdLst>
                  <a:gd name="connsiteX0" fmla="*/ 143358 w 143358"/>
                  <a:gd name="connsiteY0" fmla="*/ 0 h 682388"/>
                  <a:gd name="connsiteX1" fmla="*/ 57 w 143358"/>
                  <a:gd name="connsiteY1" fmla="*/ 375314 h 682388"/>
                  <a:gd name="connsiteX2" fmla="*/ 129710 w 143358"/>
                  <a:gd name="connsiteY2" fmla="*/ 682388 h 682388"/>
                </a:gdLst>
                <a:ahLst/>
                <a:cxnLst>
                  <a:cxn ang="0">
                    <a:pos x="connsiteX0" y="connsiteY0"/>
                  </a:cxn>
                  <a:cxn ang="0">
                    <a:pos x="connsiteX1" y="connsiteY1"/>
                  </a:cxn>
                  <a:cxn ang="0">
                    <a:pos x="connsiteX2" y="connsiteY2"/>
                  </a:cxn>
                </a:cxnLst>
                <a:rect l="l" t="t" r="r" b="b"/>
                <a:pathLst>
                  <a:path w="143358" h="682388">
                    <a:moveTo>
                      <a:pt x="143358" y="0"/>
                    </a:moveTo>
                    <a:cubicBezTo>
                      <a:pt x="72845" y="130791"/>
                      <a:pt x="2332" y="261583"/>
                      <a:pt x="57" y="375314"/>
                    </a:cubicBezTo>
                    <a:cubicBezTo>
                      <a:pt x="-2218" y="489045"/>
                      <a:pt x="63746" y="585716"/>
                      <a:pt x="129710" y="68238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7DA66CED-C5D3-F911-CAAB-663C671B1ACD}"/>
                  </a:ext>
                </a:extLst>
              </p:cNvPr>
              <p:cNvSpPr/>
              <p:nvPr/>
            </p:nvSpPr>
            <p:spPr>
              <a:xfrm>
                <a:off x="3787258" y="3035923"/>
                <a:ext cx="124675" cy="1956064"/>
              </a:xfrm>
              <a:custGeom>
                <a:avLst/>
                <a:gdLst>
                  <a:gd name="connsiteX0" fmla="*/ 0 w 150125"/>
                  <a:gd name="connsiteY0" fmla="*/ 0 h 682388"/>
                  <a:gd name="connsiteX1" fmla="*/ 150125 w 150125"/>
                  <a:gd name="connsiteY1" fmla="*/ 382138 h 682388"/>
                  <a:gd name="connsiteX2" fmla="*/ 0 w 150125"/>
                  <a:gd name="connsiteY2" fmla="*/ 682388 h 682388"/>
                </a:gdLst>
                <a:ahLst/>
                <a:cxnLst>
                  <a:cxn ang="0">
                    <a:pos x="connsiteX0" y="connsiteY0"/>
                  </a:cxn>
                  <a:cxn ang="0">
                    <a:pos x="connsiteX1" y="connsiteY1"/>
                  </a:cxn>
                  <a:cxn ang="0">
                    <a:pos x="connsiteX2" y="connsiteY2"/>
                  </a:cxn>
                </a:cxnLst>
                <a:rect l="l" t="t" r="r" b="b"/>
                <a:pathLst>
                  <a:path w="150125" h="682388">
                    <a:moveTo>
                      <a:pt x="0" y="0"/>
                    </a:moveTo>
                    <a:cubicBezTo>
                      <a:pt x="75062" y="134203"/>
                      <a:pt x="150125" y="268407"/>
                      <a:pt x="150125" y="382138"/>
                    </a:cubicBezTo>
                    <a:cubicBezTo>
                      <a:pt x="150125" y="495869"/>
                      <a:pt x="75062" y="589128"/>
                      <a:pt x="0" y="68238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AB497A55-7382-C026-90AA-C7FAA07CD74D}"/>
                  </a:ext>
                </a:extLst>
              </p:cNvPr>
              <p:cNvSpPr/>
              <p:nvPr/>
            </p:nvSpPr>
            <p:spPr>
              <a:xfrm>
                <a:off x="1413164" y="2850405"/>
                <a:ext cx="2336465" cy="182326"/>
              </a:xfrm>
              <a:custGeom>
                <a:avLst/>
                <a:gdLst>
                  <a:gd name="connsiteX0" fmla="*/ 0 w 852986"/>
                  <a:gd name="connsiteY0" fmla="*/ 68268 h 68268"/>
                  <a:gd name="connsiteX1" fmla="*/ 423081 w 852986"/>
                  <a:gd name="connsiteY1" fmla="*/ 30 h 68268"/>
                  <a:gd name="connsiteX2" fmla="*/ 852986 w 852986"/>
                  <a:gd name="connsiteY2" fmla="*/ 61445 h 68268"/>
                </a:gdLst>
                <a:ahLst/>
                <a:cxnLst>
                  <a:cxn ang="0">
                    <a:pos x="connsiteX0" y="connsiteY0"/>
                  </a:cxn>
                  <a:cxn ang="0">
                    <a:pos x="connsiteX1" y="connsiteY1"/>
                  </a:cxn>
                  <a:cxn ang="0">
                    <a:pos x="connsiteX2" y="connsiteY2"/>
                  </a:cxn>
                </a:cxnLst>
                <a:rect l="l" t="t" r="r" b="b"/>
                <a:pathLst>
                  <a:path w="852986" h="68268">
                    <a:moveTo>
                      <a:pt x="0" y="68268"/>
                    </a:moveTo>
                    <a:cubicBezTo>
                      <a:pt x="140458" y="34717"/>
                      <a:pt x="280917" y="1167"/>
                      <a:pt x="423081" y="30"/>
                    </a:cubicBezTo>
                    <a:cubicBezTo>
                      <a:pt x="565245" y="-1107"/>
                      <a:pt x="709115" y="30169"/>
                      <a:pt x="852986" y="6144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0" name="Freeform: Shape 109">
                <a:extLst>
                  <a:ext uri="{FF2B5EF4-FFF2-40B4-BE49-F238E27FC236}">
                    <a16:creationId xmlns:a16="http://schemas.microsoft.com/office/drawing/2014/main" id="{31511279-13C2-57E5-247F-3D4541D76607}"/>
                  </a:ext>
                </a:extLst>
              </p:cNvPr>
              <p:cNvSpPr/>
              <p:nvPr/>
            </p:nvSpPr>
            <p:spPr>
              <a:xfrm>
                <a:off x="1431605" y="4936898"/>
                <a:ext cx="2309121" cy="178377"/>
              </a:xfrm>
              <a:custGeom>
                <a:avLst/>
                <a:gdLst>
                  <a:gd name="connsiteX0" fmla="*/ 0 w 839338"/>
                  <a:gd name="connsiteY0" fmla="*/ 0 h 95623"/>
                  <a:gd name="connsiteX1" fmla="*/ 416257 w 839338"/>
                  <a:gd name="connsiteY1" fmla="*/ 95535 h 95623"/>
                  <a:gd name="connsiteX2" fmla="*/ 839338 w 839338"/>
                  <a:gd name="connsiteY2" fmla="*/ 13648 h 95623"/>
                </a:gdLst>
                <a:ahLst/>
                <a:cxnLst>
                  <a:cxn ang="0">
                    <a:pos x="connsiteX0" y="connsiteY0"/>
                  </a:cxn>
                  <a:cxn ang="0">
                    <a:pos x="connsiteX1" y="connsiteY1"/>
                  </a:cxn>
                  <a:cxn ang="0">
                    <a:pos x="connsiteX2" y="connsiteY2"/>
                  </a:cxn>
                </a:cxnLst>
                <a:rect l="l" t="t" r="r" b="b"/>
                <a:pathLst>
                  <a:path w="839338" h="95623">
                    <a:moveTo>
                      <a:pt x="0" y="0"/>
                    </a:moveTo>
                    <a:cubicBezTo>
                      <a:pt x="138183" y="46630"/>
                      <a:pt x="276367" y="93260"/>
                      <a:pt x="416257" y="95535"/>
                    </a:cubicBezTo>
                    <a:cubicBezTo>
                      <a:pt x="556147" y="97810"/>
                      <a:pt x="697742" y="55729"/>
                      <a:pt x="839338" y="13648"/>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1" name="Oval 110">
                <a:extLst>
                  <a:ext uri="{FF2B5EF4-FFF2-40B4-BE49-F238E27FC236}">
                    <a16:creationId xmlns:a16="http://schemas.microsoft.com/office/drawing/2014/main" id="{F985CDC8-AA4A-12FE-F2A4-CADFB3521A0D}"/>
                  </a:ext>
                </a:extLst>
              </p:cNvPr>
              <p:cNvSpPr/>
              <p:nvPr/>
            </p:nvSpPr>
            <p:spPr>
              <a:xfrm>
                <a:off x="1665014" y="2627603"/>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2" name="Oval 111">
                <a:extLst>
                  <a:ext uri="{FF2B5EF4-FFF2-40B4-BE49-F238E27FC236}">
                    <a16:creationId xmlns:a16="http://schemas.microsoft.com/office/drawing/2014/main" id="{8020C156-6D7A-11BD-9047-B08239BEE1D7}"/>
                  </a:ext>
                </a:extLst>
              </p:cNvPr>
              <p:cNvSpPr/>
              <p:nvPr/>
            </p:nvSpPr>
            <p:spPr>
              <a:xfrm>
                <a:off x="2004020" y="2404801"/>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3" name="Oval 112">
                <a:extLst>
                  <a:ext uri="{FF2B5EF4-FFF2-40B4-BE49-F238E27FC236}">
                    <a16:creationId xmlns:a16="http://schemas.microsoft.com/office/drawing/2014/main" id="{5ECD07CE-BE09-DD51-2451-520C7BBF93C2}"/>
                  </a:ext>
                </a:extLst>
              </p:cNvPr>
              <p:cNvSpPr/>
              <p:nvPr/>
            </p:nvSpPr>
            <p:spPr>
              <a:xfrm>
                <a:off x="2985031" y="2308254"/>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4" name="Oval 113">
                <a:extLst>
                  <a:ext uri="{FF2B5EF4-FFF2-40B4-BE49-F238E27FC236}">
                    <a16:creationId xmlns:a16="http://schemas.microsoft.com/office/drawing/2014/main" id="{2C939C87-718C-560C-6F47-783E851830A8}"/>
                  </a:ext>
                </a:extLst>
              </p:cNvPr>
              <p:cNvSpPr/>
              <p:nvPr/>
            </p:nvSpPr>
            <p:spPr>
              <a:xfrm>
                <a:off x="4036571" y="2431160"/>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5" name="Oval 114">
                <a:extLst>
                  <a:ext uri="{FF2B5EF4-FFF2-40B4-BE49-F238E27FC236}">
                    <a16:creationId xmlns:a16="http://schemas.microsoft.com/office/drawing/2014/main" id="{C74E794C-5BC5-DA5A-5816-12EF8FE7018A}"/>
                  </a:ext>
                </a:extLst>
              </p:cNvPr>
              <p:cNvSpPr/>
              <p:nvPr/>
            </p:nvSpPr>
            <p:spPr>
              <a:xfrm>
                <a:off x="3833142" y="2656351"/>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6" name="Oval 115">
                <a:extLst>
                  <a:ext uri="{FF2B5EF4-FFF2-40B4-BE49-F238E27FC236}">
                    <a16:creationId xmlns:a16="http://schemas.microsoft.com/office/drawing/2014/main" id="{82B93701-2E2A-5806-3574-E9B902DAE0BE}"/>
                  </a:ext>
                </a:extLst>
              </p:cNvPr>
              <p:cNvSpPr/>
              <p:nvPr/>
            </p:nvSpPr>
            <p:spPr>
              <a:xfrm>
                <a:off x="4357768" y="3622628"/>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7" name="Oval 116">
                <a:extLst>
                  <a:ext uri="{FF2B5EF4-FFF2-40B4-BE49-F238E27FC236}">
                    <a16:creationId xmlns:a16="http://schemas.microsoft.com/office/drawing/2014/main" id="{5C39118B-AE3A-5F23-949F-50632EE7590B}"/>
                  </a:ext>
                </a:extLst>
              </p:cNvPr>
              <p:cNvSpPr/>
              <p:nvPr/>
            </p:nvSpPr>
            <p:spPr>
              <a:xfrm>
                <a:off x="4332762" y="4581127"/>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8" name="Oval 117">
                <a:extLst>
                  <a:ext uri="{FF2B5EF4-FFF2-40B4-BE49-F238E27FC236}">
                    <a16:creationId xmlns:a16="http://schemas.microsoft.com/office/drawing/2014/main" id="{7512D53F-9425-BCBC-AA4D-CFA6D4A4AFB2}"/>
                  </a:ext>
                </a:extLst>
              </p:cNvPr>
              <p:cNvSpPr/>
              <p:nvPr/>
            </p:nvSpPr>
            <p:spPr>
              <a:xfrm>
                <a:off x="4077390" y="4776722"/>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9" name="Freeform: Shape 118">
                <a:extLst>
                  <a:ext uri="{FF2B5EF4-FFF2-40B4-BE49-F238E27FC236}">
                    <a16:creationId xmlns:a16="http://schemas.microsoft.com/office/drawing/2014/main" id="{3505D252-98F7-3D27-8318-D853A367EA29}"/>
                  </a:ext>
                </a:extLst>
              </p:cNvPr>
              <p:cNvSpPr/>
              <p:nvPr/>
            </p:nvSpPr>
            <p:spPr>
              <a:xfrm>
                <a:off x="3740727" y="4646815"/>
                <a:ext cx="673331" cy="295867"/>
              </a:xfrm>
              <a:custGeom>
                <a:avLst/>
                <a:gdLst>
                  <a:gd name="connsiteX0" fmla="*/ 623454 w 623454"/>
                  <a:gd name="connsiteY0" fmla="*/ 0 h 274320"/>
                  <a:gd name="connsiteX1" fmla="*/ 349134 w 623454"/>
                  <a:gd name="connsiteY1" fmla="*/ 191192 h 274320"/>
                  <a:gd name="connsiteX2" fmla="*/ 0 w 623454"/>
                  <a:gd name="connsiteY2" fmla="*/ 274320 h 274320"/>
                </a:gdLst>
                <a:ahLst/>
                <a:cxnLst>
                  <a:cxn ang="0">
                    <a:pos x="connsiteX0" y="connsiteY0"/>
                  </a:cxn>
                  <a:cxn ang="0">
                    <a:pos x="connsiteX1" y="connsiteY1"/>
                  </a:cxn>
                  <a:cxn ang="0">
                    <a:pos x="connsiteX2" y="connsiteY2"/>
                  </a:cxn>
                </a:cxnLst>
                <a:rect l="l" t="t" r="r" b="b"/>
                <a:pathLst>
                  <a:path w="623454" h="274320">
                    <a:moveTo>
                      <a:pt x="623454" y="0"/>
                    </a:moveTo>
                    <a:cubicBezTo>
                      <a:pt x="538248" y="72736"/>
                      <a:pt x="453043" y="145472"/>
                      <a:pt x="349134" y="191192"/>
                    </a:cubicBezTo>
                    <a:cubicBezTo>
                      <a:pt x="245225" y="236912"/>
                      <a:pt x="122612" y="255616"/>
                      <a:pt x="0" y="27432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0" name="Oval 119">
                <a:extLst>
                  <a:ext uri="{FF2B5EF4-FFF2-40B4-BE49-F238E27FC236}">
                    <a16:creationId xmlns:a16="http://schemas.microsoft.com/office/drawing/2014/main" id="{D59C9501-1B4F-0ACF-24B3-0F600C68960B}"/>
                  </a:ext>
                </a:extLst>
              </p:cNvPr>
              <p:cNvSpPr/>
              <p:nvPr/>
            </p:nvSpPr>
            <p:spPr>
              <a:xfrm>
                <a:off x="2014149" y="3591184"/>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1" name="Oval 120">
                <a:extLst>
                  <a:ext uri="{FF2B5EF4-FFF2-40B4-BE49-F238E27FC236}">
                    <a16:creationId xmlns:a16="http://schemas.microsoft.com/office/drawing/2014/main" id="{359B214E-4B06-7D19-8EA5-F50B76E7CA63}"/>
                  </a:ext>
                </a:extLst>
              </p:cNvPr>
              <p:cNvSpPr/>
              <p:nvPr/>
            </p:nvSpPr>
            <p:spPr>
              <a:xfrm>
                <a:off x="2152996" y="4442280"/>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2" name="Oval 121">
                <a:extLst>
                  <a:ext uri="{FF2B5EF4-FFF2-40B4-BE49-F238E27FC236}">
                    <a16:creationId xmlns:a16="http://schemas.microsoft.com/office/drawing/2014/main" id="{C496876F-7FB6-91A5-6AF4-C16C247E9E30}"/>
                  </a:ext>
                </a:extLst>
              </p:cNvPr>
              <p:cNvSpPr/>
              <p:nvPr/>
            </p:nvSpPr>
            <p:spPr>
              <a:xfrm>
                <a:off x="1734438" y="4589336"/>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3" name="Freeform: Shape 122">
                <a:extLst>
                  <a:ext uri="{FF2B5EF4-FFF2-40B4-BE49-F238E27FC236}">
                    <a16:creationId xmlns:a16="http://schemas.microsoft.com/office/drawing/2014/main" id="{14DD76F6-BCD6-3B6C-F2AE-C904F581EF4A}"/>
                  </a:ext>
                </a:extLst>
              </p:cNvPr>
              <p:cNvSpPr/>
              <p:nvPr/>
            </p:nvSpPr>
            <p:spPr>
              <a:xfrm>
                <a:off x="1421476" y="4497185"/>
                <a:ext cx="789709" cy="390699"/>
              </a:xfrm>
              <a:custGeom>
                <a:avLst/>
                <a:gdLst>
                  <a:gd name="connsiteX0" fmla="*/ 789709 w 789709"/>
                  <a:gd name="connsiteY0" fmla="*/ 0 h 390699"/>
                  <a:gd name="connsiteX1" fmla="*/ 374073 w 789709"/>
                  <a:gd name="connsiteY1" fmla="*/ 157942 h 390699"/>
                  <a:gd name="connsiteX2" fmla="*/ 0 w 789709"/>
                  <a:gd name="connsiteY2" fmla="*/ 390699 h 390699"/>
                </a:gdLst>
                <a:ahLst/>
                <a:cxnLst>
                  <a:cxn ang="0">
                    <a:pos x="connsiteX0" y="connsiteY0"/>
                  </a:cxn>
                  <a:cxn ang="0">
                    <a:pos x="connsiteX1" y="connsiteY1"/>
                  </a:cxn>
                  <a:cxn ang="0">
                    <a:pos x="connsiteX2" y="connsiteY2"/>
                  </a:cxn>
                </a:cxnLst>
                <a:rect l="l" t="t" r="r" b="b"/>
                <a:pathLst>
                  <a:path w="789709" h="390699">
                    <a:moveTo>
                      <a:pt x="789709" y="0"/>
                    </a:moveTo>
                    <a:cubicBezTo>
                      <a:pt x="647700" y="46413"/>
                      <a:pt x="505691" y="92826"/>
                      <a:pt x="374073" y="157942"/>
                    </a:cubicBezTo>
                    <a:cubicBezTo>
                      <a:pt x="242455" y="223058"/>
                      <a:pt x="121227" y="306878"/>
                      <a:pt x="0" y="390699"/>
                    </a:cubicBezTo>
                  </a:path>
                </a:pathLst>
              </a:cu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4" name="Oval 123">
                <a:extLst>
                  <a:ext uri="{FF2B5EF4-FFF2-40B4-BE49-F238E27FC236}">
                    <a16:creationId xmlns:a16="http://schemas.microsoft.com/office/drawing/2014/main" id="{DC0DD0F1-E893-F8CA-B49A-7B1AB3CD988F}"/>
                  </a:ext>
                </a:extLst>
              </p:cNvPr>
              <p:cNvSpPr/>
              <p:nvPr/>
            </p:nvSpPr>
            <p:spPr>
              <a:xfrm>
                <a:off x="3219875" y="4442821"/>
                <a:ext cx="138847" cy="138847"/>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5" name="Freeform: Shape 124">
                <a:extLst>
                  <a:ext uri="{FF2B5EF4-FFF2-40B4-BE49-F238E27FC236}">
                    <a16:creationId xmlns:a16="http://schemas.microsoft.com/office/drawing/2014/main" id="{FA44A6CA-3260-997F-AFD2-60275A187EC3}"/>
                  </a:ext>
                </a:extLst>
              </p:cNvPr>
              <p:cNvSpPr/>
              <p:nvPr/>
            </p:nvSpPr>
            <p:spPr>
              <a:xfrm>
                <a:off x="2211185" y="4488873"/>
                <a:ext cx="2194560" cy="149629"/>
              </a:xfrm>
              <a:custGeom>
                <a:avLst/>
                <a:gdLst>
                  <a:gd name="connsiteX0" fmla="*/ 0 w 2194560"/>
                  <a:gd name="connsiteY0" fmla="*/ 0 h 149629"/>
                  <a:gd name="connsiteX1" fmla="*/ 1097280 w 2194560"/>
                  <a:gd name="connsiteY1" fmla="*/ 16625 h 149629"/>
                  <a:gd name="connsiteX2" fmla="*/ 2194560 w 2194560"/>
                  <a:gd name="connsiteY2" fmla="*/ 149629 h 149629"/>
                </a:gdLst>
                <a:ahLst/>
                <a:cxnLst>
                  <a:cxn ang="0">
                    <a:pos x="connsiteX0" y="connsiteY0"/>
                  </a:cxn>
                  <a:cxn ang="0">
                    <a:pos x="connsiteX1" y="connsiteY1"/>
                  </a:cxn>
                  <a:cxn ang="0">
                    <a:pos x="connsiteX2" y="connsiteY2"/>
                  </a:cxn>
                </a:cxnLst>
                <a:rect l="l" t="t" r="r" b="b"/>
                <a:pathLst>
                  <a:path w="2194560" h="149629">
                    <a:moveTo>
                      <a:pt x="0" y="0"/>
                    </a:moveTo>
                    <a:lnTo>
                      <a:pt x="1097280" y="16625"/>
                    </a:lnTo>
                    <a:cubicBezTo>
                      <a:pt x="1463040" y="41563"/>
                      <a:pt x="1828800" y="95596"/>
                      <a:pt x="2194560" y="149629"/>
                    </a:cubicBezTo>
                  </a:path>
                </a:pathLst>
              </a:cu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6" name="Freeform: Shape 125">
                <a:extLst>
                  <a:ext uri="{FF2B5EF4-FFF2-40B4-BE49-F238E27FC236}">
                    <a16:creationId xmlns:a16="http://schemas.microsoft.com/office/drawing/2014/main" id="{37D4D445-AC95-49CA-F424-78967CECA3AF}"/>
                  </a:ext>
                </a:extLst>
              </p:cNvPr>
              <p:cNvSpPr/>
              <p:nvPr/>
            </p:nvSpPr>
            <p:spPr>
              <a:xfrm>
                <a:off x="1429789" y="2468880"/>
                <a:ext cx="640080" cy="556953"/>
              </a:xfrm>
              <a:custGeom>
                <a:avLst/>
                <a:gdLst>
                  <a:gd name="connsiteX0" fmla="*/ 0 w 640080"/>
                  <a:gd name="connsiteY0" fmla="*/ 556953 h 556953"/>
                  <a:gd name="connsiteX1" fmla="*/ 290946 w 640080"/>
                  <a:gd name="connsiteY1" fmla="*/ 232756 h 556953"/>
                  <a:gd name="connsiteX2" fmla="*/ 640080 w 640080"/>
                  <a:gd name="connsiteY2" fmla="*/ 0 h 556953"/>
                </a:gdLst>
                <a:ahLst/>
                <a:cxnLst>
                  <a:cxn ang="0">
                    <a:pos x="connsiteX0" y="connsiteY0"/>
                  </a:cxn>
                  <a:cxn ang="0">
                    <a:pos x="connsiteX1" y="connsiteY1"/>
                  </a:cxn>
                  <a:cxn ang="0">
                    <a:pos x="connsiteX2" y="connsiteY2"/>
                  </a:cxn>
                </a:cxnLst>
                <a:rect l="l" t="t" r="r" b="b"/>
                <a:pathLst>
                  <a:path w="640080" h="556953">
                    <a:moveTo>
                      <a:pt x="0" y="556953"/>
                    </a:moveTo>
                    <a:cubicBezTo>
                      <a:pt x="92133" y="441267"/>
                      <a:pt x="184266" y="325581"/>
                      <a:pt x="290946" y="232756"/>
                    </a:cubicBezTo>
                    <a:cubicBezTo>
                      <a:pt x="397626" y="139931"/>
                      <a:pt x="518853" y="69965"/>
                      <a:pt x="640080" y="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7" name="Freeform: Shape 126">
                <a:extLst>
                  <a:ext uri="{FF2B5EF4-FFF2-40B4-BE49-F238E27FC236}">
                    <a16:creationId xmlns:a16="http://schemas.microsoft.com/office/drawing/2014/main" id="{979E3A1A-C983-2080-7479-AFF45691D785}"/>
                  </a:ext>
                </a:extLst>
              </p:cNvPr>
              <p:cNvSpPr/>
              <p:nvPr/>
            </p:nvSpPr>
            <p:spPr>
              <a:xfrm>
                <a:off x="2069869" y="2377188"/>
                <a:ext cx="2036618" cy="116630"/>
              </a:xfrm>
              <a:custGeom>
                <a:avLst/>
                <a:gdLst>
                  <a:gd name="connsiteX0" fmla="*/ 0 w 2036618"/>
                  <a:gd name="connsiteY0" fmla="*/ 91692 h 116630"/>
                  <a:gd name="connsiteX1" fmla="*/ 980902 w 2036618"/>
                  <a:gd name="connsiteY1" fmla="*/ 252 h 116630"/>
                  <a:gd name="connsiteX2" fmla="*/ 2036618 w 2036618"/>
                  <a:gd name="connsiteY2" fmla="*/ 116630 h 116630"/>
                </a:gdLst>
                <a:ahLst/>
                <a:cxnLst>
                  <a:cxn ang="0">
                    <a:pos x="connsiteX0" y="connsiteY0"/>
                  </a:cxn>
                  <a:cxn ang="0">
                    <a:pos x="connsiteX1" y="connsiteY1"/>
                  </a:cxn>
                  <a:cxn ang="0">
                    <a:pos x="connsiteX2" y="connsiteY2"/>
                  </a:cxn>
                </a:cxnLst>
                <a:rect l="l" t="t" r="r" b="b"/>
                <a:pathLst>
                  <a:path w="2036618" h="116630">
                    <a:moveTo>
                      <a:pt x="0" y="91692"/>
                    </a:moveTo>
                    <a:cubicBezTo>
                      <a:pt x="320733" y="43894"/>
                      <a:pt x="641466" y="-3904"/>
                      <a:pt x="980902" y="252"/>
                    </a:cubicBezTo>
                    <a:cubicBezTo>
                      <a:pt x="1320338" y="4408"/>
                      <a:pt x="1678478" y="60519"/>
                      <a:pt x="2036618" y="11663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8" name="Freeform: Shape 127">
                <a:extLst>
                  <a:ext uri="{FF2B5EF4-FFF2-40B4-BE49-F238E27FC236}">
                    <a16:creationId xmlns:a16="http://schemas.microsoft.com/office/drawing/2014/main" id="{1F18DFAB-6289-51A9-5427-5CE2EE11C3ED}"/>
                  </a:ext>
                </a:extLst>
              </p:cNvPr>
              <p:cNvSpPr/>
              <p:nvPr/>
            </p:nvSpPr>
            <p:spPr>
              <a:xfrm>
                <a:off x="3749040" y="2477193"/>
                <a:ext cx="357447" cy="565265"/>
              </a:xfrm>
              <a:custGeom>
                <a:avLst/>
                <a:gdLst>
                  <a:gd name="connsiteX0" fmla="*/ 357447 w 357447"/>
                  <a:gd name="connsiteY0" fmla="*/ 0 h 565265"/>
                  <a:gd name="connsiteX1" fmla="*/ 157942 w 357447"/>
                  <a:gd name="connsiteY1" fmla="*/ 241069 h 565265"/>
                  <a:gd name="connsiteX2" fmla="*/ 0 w 357447"/>
                  <a:gd name="connsiteY2" fmla="*/ 565265 h 565265"/>
                </a:gdLst>
                <a:ahLst/>
                <a:cxnLst>
                  <a:cxn ang="0">
                    <a:pos x="connsiteX0" y="connsiteY0"/>
                  </a:cxn>
                  <a:cxn ang="0">
                    <a:pos x="connsiteX1" y="connsiteY1"/>
                  </a:cxn>
                  <a:cxn ang="0">
                    <a:pos x="connsiteX2" y="connsiteY2"/>
                  </a:cxn>
                </a:cxnLst>
                <a:rect l="l" t="t" r="r" b="b"/>
                <a:pathLst>
                  <a:path w="357447" h="565265">
                    <a:moveTo>
                      <a:pt x="357447" y="0"/>
                    </a:moveTo>
                    <a:cubicBezTo>
                      <a:pt x="287481" y="73429"/>
                      <a:pt x="217516" y="146858"/>
                      <a:pt x="157942" y="241069"/>
                    </a:cubicBezTo>
                    <a:cubicBezTo>
                      <a:pt x="98368" y="335280"/>
                      <a:pt x="49184" y="450272"/>
                      <a:pt x="0" y="56526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29" name="Freeform: Shape 128">
                <a:extLst>
                  <a:ext uri="{FF2B5EF4-FFF2-40B4-BE49-F238E27FC236}">
                    <a16:creationId xmlns:a16="http://schemas.microsoft.com/office/drawing/2014/main" id="{F7F60A43-2F73-F378-8CC2-80B52B0025DD}"/>
                  </a:ext>
                </a:extLst>
              </p:cNvPr>
              <p:cNvSpPr/>
              <p:nvPr/>
            </p:nvSpPr>
            <p:spPr>
              <a:xfrm>
                <a:off x="4123112" y="2485503"/>
                <a:ext cx="312675" cy="2205768"/>
              </a:xfrm>
              <a:custGeom>
                <a:avLst/>
                <a:gdLst>
                  <a:gd name="connsiteX0" fmla="*/ 0 w 360747"/>
                  <a:gd name="connsiteY0" fmla="*/ 0 h 2161310"/>
                  <a:gd name="connsiteX1" fmla="*/ 340822 w 360747"/>
                  <a:gd name="connsiteY1" fmla="*/ 1188720 h 2161310"/>
                  <a:gd name="connsiteX2" fmla="*/ 290945 w 360747"/>
                  <a:gd name="connsiteY2" fmla="*/ 2161310 h 2161310"/>
                </a:gdLst>
                <a:ahLst/>
                <a:cxnLst>
                  <a:cxn ang="0">
                    <a:pos x="connsiteX0" y="connsiteY0"/>
                  </a:cxn>
                  <a:cxn ang="0">
                    <a:pos x="connsiteX1" y="connsiteY1"/>
                  </a:cxn>
                  <a:cxn ang="0">
                    <a:pos x="connsiteX2" y="connsiteY2"/>
                  </a:cxn>
                </a:cxnLst>
                <a:rect l="l" t="t" r="r" b="b"/>
                <a:pathLst>
                  <a:path w="360747" h="2161310">
                    <a:moveTo>
                      <a:pt x="0" y="0"/>
                    </a:moveTo>
                    <a:cubicBezTo>
                      <a:pt x="146165" y="414251"/>
                      <a:pt x="292331" y="828502"/>
                      <a:pt x="340822" y="1188720"/>
                    </a:cubicBezTo>
                    <a:cubicBezTo>
                      <a:pt x="389313" y="1548938"/>
                      <a:pt x="340129" y="1855124"/>
                      <a:pt x="290945" y="2161310"/>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0" name="Freeform: Shape 129">
                <a:extLst>
                  <a:ext uri="{FF2B5EF4-FFF2-40B4-BE49-F238E27FC236}">
                    <a16:creationId xmlns:a16="http://schemas.microsoft.com/office/drawing/2014/main" id="{57F20B06-96BD-835E-8CCB-B95462A1A8A0}"/>
                  </a:ext>
                </a:extLst>
              </p:cNvPr>
              <p:cNvSpPr/>
              <p:nvPr/>
            </p:nvSpPr>
            <p:spPr>
              <a:xfrm>
                <a:off x="2065384" y="2468880"/>
                <a:ext cx="145801" cy="2061556"/>
              </a:xfrm>
              <a:custGeom>
                <a:avLst/>
                <a:gdLst>
                  <a:gd name="connsiteX0" fmla="*/ 12798 w 145801"/>
                  <a:gd name="connsiteY0" fmla="*/ 0 h 2061556"/>
                  <a:gd name="connsiteX1" fmla="*/ 12798 w 145801"/>
                  <a:gd name="connsiteY1" fmla="*/ 1180407 h 2061556"/>
                  <a:gd name="connsiteX2" fmla="*/ 145801 w 145801"/>
                  <a:gd name="connsiteY2" fmla="*/ 2061556 h 2061556"/>
                </a:gdLst>
                <a:ahLst/>
                <a:cxnLst>
                  <a:cxn ang="0">
                    <a:pos x="connsiteX0" y="connsiteY0"/>
                  </a:cxn>
                  <a:cxn ang="0">
                    <a:pos x="connsiteX1" y="connsiteY1"/>
                  </a:cxn>
                  <a:cxn ang="0">
                    <a:pos x="connsiteX2" y="connsiteY2"/>
                  </a:cxn>
                </a:cxnLst>
                <a:rect l="l" t="t" r="r" b="b"/>
                <a:pathLst>
                  <a:path w="145801" h="2061556">
                    <a:moveTo>
                      <a:pt x="12798" y="0"/>
                    </a:moveTo>
                    <a:cubicBezTo>
                      <a:pt x="1714" y="418407"/>
                      <a:pt x="-9369" y="836814"/>
                      <a:pt x="12798" y="1180407"/>
                    </a:cubicBezTo>
                    <a:cubicBezTo>
                      <a:pt x="34965" y="1524000"/>
                      <a:pt x="90383" y="1792778"/>
                      <a:pt x="145801" y="2061556"/>
                    </a:cubicBezTo>
                  </a:path>
                </a:pathLst>
              </a:custGeom>
              <a:noFill/>
              <a:ln>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31" name="Group 130">
              <a:extLst>
                <a:ext uri="{FF2B5EF4-FFF2-40B4-BE49-F238E27FC236}">
                  <a16:creationId xmlns:a16="http://schemas.microsoft.com/office/drawing/2014/main" id="{1D85890A-A32A-AC76-A73A-C5533DD8B94A}"/>
                </a:ext>
              </a:extLst>
            </p:cNvPr>
            <p:cNvGrpSpPr/>
            <p:nvPr/>
          </p:nvGrpSpPr>
          <p:grpSpPr>
            <a:xfrm>
              <a:off x="9293814" y="4284743"/>
              <a:ext cx="1201378" cy="1055275"/>
              <a:chOff x="4170743" y="2426895"/>
              <a:chExt cx="3164553" cy="2779703"/>
            </a:xfrm>
          </p:grpSpPr>
          <p:sp>
            <p:nvSpPr>
              <p:cNvPr id="132" name="Oval 131">
                <a:extLst>
                  <a:ext uri="{FF2B5EF4-FFF2-40B4-BE49-F238E27FC236}">
                    <a16:creationId xmlns:a16="http://schemas.microsoft.com/office/drawing/2014/main" id="{4EDDD234-3635-CF45-6183-5006429AC9A8}"/>
                  </a:ext>
                </a:extLst>
              </p:cNvPr>
              <p:cNvSpPr/>
              <p:nvPr/>
            </p:nvSpPr>
            <p:spPr>
              <a:xfrm>
                <a:off x="5633832" y="2426895"/>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3" name="Oval 132">
                <a:extLst>
                  <a:ext uri="{FF2B5EF4-FFF2-40B4-BE49-F238E27FC236}">
                    <a16:creationId xmlns:a16="http://schemas.microsoft.com/office/drawing/2014/main" id="{C5AE07DA-2E63-F432-CD15-52527B4AA99B}"/>
                  </a:ext>
                </a:extLst>
              </p:cNvPr>
              <p:cNvSpPr/>
              <p:nvPr/>
            </p:nvSpPr>
            <p:spPr>
              <a:xfrm>
                <a:off x="4590222" y="352114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4" name="Oval 133">
                <a:extLst>
                  <a:ext uri="{FF2B5EF4-FFF2-40B4-BE49-F238E27FC236}">
                    <a16:creationId xmlns:a16="http://schemas.microsoft.com/office/drawing/2014/main" id="{44CE36CE-12A4-B419-A7CF-68B33F71D5A2}"/>
                  </a:ext>
                </a:extLst>
              </p:cNvPr>
              <p:cNvSpPr/>
              <p:nvPr/>
            </p:nvSpPr>
            <p:spPr>
              <a:xfrm>
                <a:off x="4170743" y="4676951"/>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5" name="Oval 134">
                <a:extLst>
                  <a:ext uri="{FF2B5EF4-FFF2-40B4-BE49-F238E27FC236}">
                    <a16:creationId xmlns:a16="http://schemas.microsoft.com/office/drawing/2014/main" id="{C93FDD25-4017-B1B4-00CA-87DD7B34EC13}"/>
                  </a:ext>
                </a:extLst>
              </p:cNvPr>
              <p:cNvSpPr/>
              <p:nvPr/>
            </p:nvSpPr>
            <p:spPr>
              <a:xfrm>
                <a:off x="6718955" y="352114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6" name="Oval 135">
                <a:extLst>
                  <a:ext uri="{FF2B5EF4-FFF2-40B4-BE49-F238E27FC236}">
                    <a16:creationId xmlns:a16="http://schemas.microsoft.com/office/drawing/2014/main" id="{87F4C2CF-E990-EEE8-5F97-3E128D9BE710}"/>
                  </a:ext>
                </a:extLst>
              </p:cNvPr>
              <p:cNvSpPr/>
              <p:nvPr/>
            </p:nvSpPr>
            <p:spPr>
              <a:xfrm>
                <a:off x="7161931" y="4760680"/>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7" name="Oval 136">
                <a:extLst>
                  <a:ext uri="{FF2B5EF4-FFF2-40B4-BE49-F238E27FC236}">
                    <a16:creationId xmlns:a16="http://schemas.microsoft.com/office/drawing/2014/main" id="{A14736F6-0D10-9DE4-9B1C-6550FD020254}"/>
                  </a:ext>
                </a:extLst>
              </p:cNvPr>
              <p:cNvSpPr/>
              <p:nvPr/>
            </p:nvSpPr>
            <p:spPr>
              <a:xfrm>
                <a:off x="5647442" y="5033233"/>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8" name="Freeform: Shape 137">
                <a:extLst>
                  <a:ext uri="{FF2B5EF4-FFF2-40B4-BE49-F238E27FC236}">
                    <a16:creationId xmlns:a16="http://schemas.microsoft.com/office/drawing/2014/main" id="{EED6ED33-4611-04F6-ADAA-82021AB26878}"/>
                  </a:ext>
                </a:extLst>
              </p:cNvPr>
              <p:cNvSpPr/>
              <p:nvPr/>
            </p:nvSpPr>
            <p:spPr>
              <a:xfrm>
                <a:off x="4269262" y="2491166"/>
                <a:ext cx="1434572" cy="2201899"/>
              </a:xfrm>
              <a:custGeom>
                <a:avLst/>
                <a:gdLst>
                  <a:gd name="connsiteX0" fmla="*/ 422787 w 422787"/>
                  <a:gd name="connsiteY0" fmla="*/ 0 h 629265"/>
                  <a:gd name="connsiteX1" fmla="*/ 122903 w 422787"/>
                  <a:gd name="connsiteY1" fmla="*/ 309716 h 629265"/>
                  <a:gd name="connsiteX2" fmla="*/ 0 w 422787"/>
                  <a:gd name="connsiteY2" fmla="*/ 629265 h 629265"/>
                </a:gdLst>
                <a:ahLst/>
                <a:cxnLst>
                  <a:cxn ang="0">
                    <a:pos x="connsiteX0" y="connsiteY0"/>
                  </a:cxn>
                  <a:cxn ang="0">
                    <a:pos x="connsiteX1" y="connsiteY1"/>
                  </a:cxn>
                  <a:cxn ang="0">
                    <a:pos x="connsiteX2" y="connsiteY2"/>
                  </a:cxn>
                </a:cxnLst>
                <a:rect l="l" t="t" r="r" b="b"/>
                <a:pathLst>
                  <a:path w="422787" h="629265">
                    <a:moveTo>
                      <a:pt x="422787" y="0"/>
                    </a:moveTo>
                    <a:cubicBezTo>
                      <a:pt x="308077" y="102419"/>
                      <a:pt x="193368" y="204838"/>
                      <a:pt x="122903" y="309716"/>
                    </a:cubicBezTo>
                    <a:cubicBezTo>
                      <a:pt x="52438" y="414594"/>
                      <a:pt x="26219" y="521929"/>
                      <a:pt x="0" y="629265"/>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39" name="Freeform: Shape 138">
                <a:extLst>
                  <a:ext uri="{FF2B5EF4-FFF2-40B4-BE49-F238E27FC236}">
                    <a16:creationId xmlns:a16="http://schemas.microsoft.com/office/drawing/2014/main" id="{5DD00A9C-C428-6CE3-3CC1-594E77575119}"/>
                  </a:ext>
                </a:extLst>
              </p:cNvPr>
              <p:cNvSpPr/>
              <p:nvPr/>
            </p:nvSpPr>
            <p:spPr>
              <a:xfrm>
                <a:off x="5737194" y="2491166"/>
                <a:ext cx="1517977" cy="2352028"/>
              </a:xfrm>
              <a:custGeom>
                <a:avLst/>
                <a:gdLst>
                  <a:gd name="connsiteX0" fmla="*/ 0 w 447368"/>
                  <a:gd name="connsiteY0" fmla="*/ 0 h 693174"/>
                  <a:gd name="connsiteX1" fmla="*/ 314633 w 447368"/>
                  <a:gd name="connsiteY1" fmla="*/ 329380 h 693174"/>
                  <a:gd name="connsiteX2" fmla="*/ 447368 w 447368"/>
                  <a:gd name="connsiteY2" fmla="*/ 693174 h 693174"/>
                </a:gdLst>
                <a:ahLst/>
                <a:cxnLst>
                  <a:cxn ang="0">
                    <a:pos x="connsiteX0" y="connsiteY0"/>
                  </a:cxn>
                  <a:cxn ang="0">
                    <a:pos x="connsiteX1" y="connsiteY1"/>
                  </a:cxn>
                  <a:cxn ang="0">
                    <a:pos x="connsiteX2" y="connsiteY2"/>
                  </a:cxn>
                </a:cxnLst>
                <a:rect l="l" t="t" r="r" b="b"/>
                <a:pathLst>
                  <a:path w="447368" h="693174">
                    <a:moveTo>
                      <a:pt x="0" y="0"/>
                    </a:moveTo>
                    <a:cubicBezTo>
                      <a:pt x="120036" y="106925"/>
                      <a:pt x="240072" y="213851"/>
                      <a:pt x="314633" y="329380"/>
                    </a:cubicBezTo>
                    <a:cubicBezTo>
                      <a:pt x="389194" y="444909"/>
                      <a:pt x="418281" y="569041"/>
                      <a:pt x="447368" y="693174"/>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0" name="Freeform: Shape 139">
                <a:extLst>
                  <a:ext uri="{FF2B5EF4-FFF2-40B4-BE49-F238E27FC236}">
                    <a16:creationId xmlns:a16="http://schemas.microsoft.com/office/drawing/2014/main" id="{AF7022F4-790F-2C92-2A9F-A600E6AA8CAF}"/>
                  </a:ext>
                </a:extLst>
              </p:cNvPr>
              <p:cNvSpPr/>
              <p:nvPr/>
            </p:nvSpPr>
            <p:spPr>
              <a:xfrm>
                <a:off x="4269262" y="4826513"/>
                <a:ext cx="3019269" cy="300421"/>
              </a:xfrm>
              <a:custGeom>
                <a:avLst/>
                <a:gdLst>
                  <a:gd name="connsiteX0" fmla="*/ 0 w 889819"/>
                  <a:gd name="connsiteY0" fmla="*/ 0 h 88538"/>
                  <a:gd name="connsiteX1" fmla="*/ 442452 w 889819"/>
                  <a:gd name="connsiteY1" fmla="*/ 88490 h 88538"/>
                  <a:gd name="connsiteX2" fmla="*/ 889819 w 889819"/>
                  <a:gd name="connsiteY2" fmla="*/ 9832 h 88538"/>
                </a:gdLst>
                <a:ahLst/>
                <a:cxnLst>
                  <a:cxn ang="0">
                    <a:pos x="connsiteX0" y="connsiteY0"/>
                  </a:cxn>
                  <a:cxn ang="0">
                    <a:pos x="connsiteX1" y="connsiteY1"/>
                  </a:cxn>
                  <a:cxn ang="0">
                    <a:pos x="connsiteX2" y="connsiteY2"/>
                  </a:cxn>
                </a:cxnLst>
                <a:rect l="l" t="t" r="r" b="b"/>
                <a:pathLst>
                  <a:path w="889819" h="88538">
                    <a:moveTo>
                      <a:pt x="0" y="0"/>
                    </a:moveTo>
                    <a:cubicBezTo>
                      <a:pt x="147074" y="43425"/>
                      <a:pt x="294149" y="86851"/>
                      <a:pt x="442452" y="88490"/>
                    </a:cubicBezTo>
                    <a:cubicBezTo>
                      <a:pt x="590755" y="90129"/>
                      <a:pt x="740287" y="49980"/>
                      <a:pt x="889819" y="9832"/>
                    </a:cubicBez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1" name="Oval 140">
                <a:extLst>
                  <a:ext uri="{FF2B5EF4-FFF2-40B4-BE49-F238E27FC236}">
                    <a16:creationId xmlns:a16="http://schemas.microsoft.com/office/drawing/2014/main" id="{DF4DDC0F-09B9-85AE-8608-E8C29F79CC0B}"/>
                  </a:ext>
                </a:extLst>
              </p:cNvPr>
              <p:cNvSpPr/>
              <p:nvPr/>
            </p:nvSpPr>
            <p:spPr>
              <a:xfrm>
                <a:off x="5633832" y="4092152"/>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2" name="Oval 141">
                <a:extLst>
                  <a:ext uri="{FF2B5EF4-FFF2-40B4-BE49-F238E27FC236}">
                    <a16:creationId xmlns:a16="http://schemas.microsoft.com/office/drawing/2014/main" id="{120C0DA4-0CB2-BE1F-EEF8-E8E2240E5FC4}"/>
                  </a:ext>
                </a:extLst>
              </p:cNvPr>
              <p:cNvSpPr/>
              <p:nvPr/>
            </p:nvSpPr>
            <p:spPr>
              <a:xfrm>
                <a:off x="4899865" y="4372650"/>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3" name="Oval 142">
                <a:extLst>
                  <a:ext uri="{FF2B5EF4-FFF2-40B4-BE49-F238E27FC236}">
                    <a16:creationId xmlns:a16="http://schemas.microsoft.com/office/drawing/2014/main" id="{CF938894-96AE-7A63-238C-A197EA11B833}"/>
                  </a:ext>
                </a:extLst>
              </p:cNvPr>
              <p:cNvSpPr/>
              <p:nvPr/>
            </p:nvSpPr>
            <p:spPr>
              <a:xfrm>
                <a:off x="6379633" y="4369408"/>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4" name="Oval 143">
                <a:extLst>
                  <a:ext uri="{FF2B5EF4-FFF2-40B4-BE49-F238E27FC236}">
                    <a16:creationId xmlns:a16="http://schemas.microsoft.com/office/drawing/2014/main" id="{ECFCD2D0-DB97-52B4-B2C2-E6C6129F48F9}"/>
                  </a:ext>
                </a:extLst>
              </p:cNvPr>
              <p:cNvSpPr/>
              <p:nvPr/>
            </p:nvSpPr>
            <p:spPr>
              <a:xfrm>
                <a:off x="5640637" y="3301175"/>
                <a:ext cx="173365" cy="173365"/>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45" name="Straight Connector 144">
                <a:extLst>
                  <a:ext uri="{FF2B5EF4-FFF2-40B4-BE49-F238E27FC236}">
                    <a16:creationId xmlns:a16="http://schemas.microsoft.com/office/drawing/2014/main" id="{A3911E4B-C306-F316-C860-8C1754EDA9B0}"/>
                  </a:ext>
                </a:extLst>
              </p:cNvPr>
              <p:cNvCxnSpPr>
                <a:cxnSpLocks/>
                <a:stCxn id="132" idx="4"/>
                <a:endCxn id="141" idx="4"/>
              </p:cNvCxnSpPr>
              <p:nvPr/>
            </p:nvCxnSpPr>
            <p:spPr>
              <a:xfrm>
                <a:off x="5720515" y="2600260"/>
                <a:ext cx="0" cy="1665257"/>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46" name="Freeform: Shape 145">
                <a:extLst>
                  <a:ext uri="{FF2B5EF4-FFF2-40B4-BE49-F238E27FC236}">
                    <a16:creationId xmlns:a16="http://schemas.microsoft.com/office/drawing/2014/main" id="{5EE9325F-AFA5-A25D-2F26-D0784BCC2C76}"/>
                  </a:ext>
                </a:extLst>
              </p:cNvPr>
              <p:cNvSpPr/>
              <p:nvPr/>
            </p:nvSpPr>
            <p:spPr>
              <a:xfrm>
                <a:off x="4241021" y="4175456"/>
                <a:ext cx="1475381" cy="598498"/>
              </a:xfrm>
              <a:custGeom>
                <a:avLst/>
                <a:gdLst>
                  <a:gd name="connsiteX0" fmla="*/ 1497821 w 1497821"/>
                  <a:gd name="connsiteY0" fmla="*/ 0 h 566591"/>
                  <a:gd name="connsiteX1" fmla="*/ 740496 w 1497821"/>
                  <a:gd name="connsiteY1" fmla="*/ 252442 h 566591"/>
                  <a:gd name="connsiteX2" fmla="*/ 0 w 1497821"/>
                  <a:gd name="connsiteY2" fmla="*/ 566591 h 566591"/>
                </a:gdLst>
                <a:ahLst/>
                <a:cxnLst>
                  <a:cxn ang="0">
                    <a:pos x="connsiteX0" y="connsiteY0"/>
                  </a:cxn>
                  <a:cxn ang="0">
                    <a:pos x="connsiteX1" y="connsiteY1"/>
                  </a:cxn>
                  <a:cxn ang="0">
                    <a:pos x="connsiteX2" y="connsiteY2"/>
                  </a:cxn>
                </a:cxnLst>
                <a:rect l="l" t="t" r="r" b="b"/>
                <a:pathLst>
                  <a:path w="1497821" h="566591">
                    <a:moveTo>
                      <a:pt x="1497821" y="0"/>
                    </a:moveTo>
                    <a:cubicBezTo>
                      <a:pt x="1243977" y="79005"/>
                      <a:pt x="990133" y="158010"/>
                      <a:pt x="740496" y="252442"/>
                    </a:cubicBezTo>
                    <a:cubicBezTo>
                      <a:pt x="490859" y="346874"/>
                      <a:pt x="245429" y="456732"/>
                      <a:pt x="0" y="566591"/>
                    </a:cubicBezTo>
                  </a:path>
                </a:pathLst>
              </a:cu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7" name="Freeform: Shape 146">
                <a:extLst>
                  <a:ext uri="{FF2B5EF4-FFF2-40B4-BE49-F238E27FC236}">
                    <a16:creationId xmlns:a16="http://schemas.microsoft.com/office/drawing/2014/main" id="{D421617B-DDC0-4025-671B-95730770DC68}"/>
                  </a:ext>
                </a:extLst>
              </p:cNvPr>
              <p:cNvSpPr/>
              <p:nvPr/>
            </p:nvSpPr>
            <p:spPr>
              <a:xfrm>
                <a:off x="5732074" y="4175455"/>
                <a:ext cx="1527027" cy="682646"/>
              </a:xfrm>
              <a:custGeom>
                <a:avLst/>
                <a:gdLst>
                  <a:gd name="connsiteX0" fmla="*/ 0 w 1542700"/>
                  <a:gd name="connsiteY0" fmla="*/ 0 h 673178"/>
                  <a:gd name="connsiteX1" fmla="*/ 757326 w 1542700"/>
                  <a:gd name="connsiteY1" fmla="*/ 274881 h 673178"/>
                  <a:gd name="connsiteX2" fmla="*/ 1542700 w 1542700"/>
                  <a:gd name="connsiteY2" fmla="*/ 673178 h 673178"/>
                </a:gdLst>
                <a:ahLst/>
                <a:cxnLst>
                  <a:cxn ang="0">
                    <a:pos x="connsiteX0" y="connsiteY0"/>
                  </a:cxn>
                  <a:cxn ang="0">
                    <a:pos x="connsiteX1" y="connsiteY1"/>
                  </a:cxn>
                  <a:cxn ang="0">
                    <a:pos x="connsiteX2" y="connsiteY2"/>
                  </a:cxn>
                </a:cxnLst>
                <a:rect l="l" t="t" r="r" b="b"/>
                <a:pathLst>
                  <a:path w="1542700" h="673178">
                    <a:moveTo>
                      <a:pt x="0" y="0"/>
                    </a:moveTo>
                    <a:cubicBezTo>
                      <a:pt x="250104" y="81342"/>
                      <a:pt x="500209" y="162685"/>
                      <a:pt x="757326" y="274881"/>
                    </a:cubicBezTo>
                    <a:cubicBezTo>
                      <a:pt x="1014443" y="387077"/>
                      <a:pt x="1278571" y="530127"/>
                      <a:pt x="1542700" y="673178"/>
                    </a:cubicBezTo>
                  </a:path>
                </a:pathLst>
              </a:custGeom>
              <a:noFill/>
              <a:ln w="9525">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48" name="Oval 147">
              <a:extLst>
                <a:ext uri="{FF2B5EF4-FFF2-40B4-BE49-F238E27FC236}">
                  <a16:creationId xmlns:a16="http://schemas.microsoft.com/office/drawing/2014/main" id="{361C8A81-C071-A0C4-E50C-004276CC0B30}"/>
                </a:ext>
              </a:extLst>
            </p:cNvPr>
            <p:cNvSpPr/>
            <p:nvPr/>
          </p:nvSpPr>
          <p:spPr>
            <a:xfrm>
              <a:off x="3063790" y="4359867"/>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9" name="Oval 148">
              <a:extLst>
                <a:ext uri="{FF2B5EF4-FFF2-40B4-BE49-F238E27FC236}">
                  <a16:creationId xmlns:a16="http://schemas.microsoft.com/office/drawing/2014/main" id="{EC97BBBD-5FAD-23A6-90CD-19E6AE66DFBA}"/>
                </a:ext>
              </a:extLst>
            </p:cNvPr>
            <p:cNvSpPr/>
            <p:nvPr/>
          </p:nvSpPr>
          <p:spPr>
            <a:xfrm>
              <a:off x="3055395" y="5018011"/>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0" name="Oval 149">
              <a:extLst>
                <a:ext uri="{FF2B5EF4-FFF2-40B4-BE49-F238E27FC236}">
                  <a16:creationId xmlns:a16="http://schemas.microsoft.com/office/drawing/2014/main" id="{90CE2E70-B37A-F0CD-60EB-EB850E01B75C}"/>
                </a:ext>
              </a:extLst>
            </p:cNvPr>
            <p:cNvSpPr/>
            <p:nvPr/>
          </p:nvSpPr>
          <p:spPr>
            <a:xfrm>
              <a:off x="2533319" y="5316521"/>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1" name="Oval 150">
              <a:extLst>
                <a:ext uri="{FF2B5EF4-FFF2-40B4-BE49-F238E27FC236}">
                  <a16:creationId xmlns:a16="http://schemas.microsoft.com/office/drawing/2014/main" id="{DCCE971C-2306-C2DD-6037-FE02FD8D7FF4}"/>
                </a:ext>
              </a:extLst>
            </p:cNvPr>
            <p:cNvSpPr/>
            <p:nvPr/>
          </p:nvSpPr>
          <p:spPr>
            <a:xfrm>
              <a:off x="3586439" y="5312065"/>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2" name="Oval 151">
              <a:extLst>
                <a:ext uri="{FF2B5EF4-FFF2-40B4-BE49-F238E27FC236}">
                  <a16:creationId xmlns:a16="http://schemas.microsoft.com/office/drawing/2014/main" id="{2BC2C47A-87B8-0ED2-7911-0CFA2AAAF72A}"/>
                </a:ext>
              </a:extLst>
            </p:cNvPr>
            <p:cNvSpPr/>
            <p:nvPr/>
          </p:nvSpPr>
          <p:spPr>
            <a:xfrm>
              <a:off x="1208310" y="5353528"/>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3" name="Oval 152">
              <a:extLst>
                <a:ext uri="{FF2B5EF4-FFF2-40B4-BE49-F238E27FC236}">
                  <a16:creationId xmlns:a16="http://schemas.microsoft.com/office/drawing/2014/main" id="{6417AD05-5E6A-826A-5AD0-A6168DD9D140}"/>
                </a:ext>
              </a:extLst>
            </p:cNvPr>
            <p:cNvSpPr/>
            <p:nvPr/>
          </p:nvSpPr>
          <p:spPr>
            <a:xfrm>
              <a:off x="1961195" y="5349993"/>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4" name="Oval 153">
              <a:extLst>
                <a:ext uri="{FF2B5EF4-FFF2-40B4-BE49-F238E27FC236}">
                  <a16:creationId xmlns:a16="http://schemas.microsoft.com/office/drawing/2014/main" id="{6432A77E-ED53-F685-F1FF-264F737B8067}"/>
                </a:ext>
              </a:extLst>
            </p:cNvPr>
            <p:cNvSpPr/>
            <p:nvPr/>
          </p:nvSpPr>
          <p:spPr>
            <a:xfrm>
              <a:off x="2207309" y="5098950"/>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5" name="Oval 154">
              <a:extLst>
                <a:ext uri="{FF2B5EF4-FFF2-40B4-BE49-F238E27FC236}">
                  <a16:creationId xmlns:a16="http://schemas.microsoft.com/office/drawing/2014/main" id="{90FA3DAB-5924-33EA-0FF8-EEE866679189}"/>
                </a:ext>
              </a:extLst>
            </p:cNvPr>
            <p:cNvSpPr/>
            <p:nvPr/>
          </p:nvSpPr>
          <p:spPr>
            <a:xfrm>
              <a:off x="1950385" y="4604446"/>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6" name="Oval 155">
              <a:extLst>
                <a:ext uri="{FF2B5EF4-FFF2-40B4-BE49-F238E27FC236}">
                  <a16:creationId xmlns:a16="http://schemas.microsoft.com/office/drawing/2014/main" id="{5ACEBDF0-2D25-3F44-586F-51C767E13978}"/>
                </a:ext>
              </a:extLst>
            </p:cNvPr>
            <p:cNvSpPr/>
            <p:nvPr/>
          </p:nvSpPr>
          <p:spPr>
            <a:xfrm>
              <a:off x="1207343" y="4597842"/>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7" name="Oval 156">
              <a:extLst>
                <a:ext uri="{FF2B5EF4-FFF2-40B4-BE49-F238E27FC236}">
                  <a16:creationId xmlns:a16="http://schemas.microsoft.com/office/drawing/2014/main" id="{E316C21A-CEEC-A261-EDC3-6118EC9892E2}"/>
                </a:ext>
              </a:extLst>
            </p:cNvPr>
            <p:cNvSpPr/>
            <p:nvPr/>
          </p:nvSpPr>
          <p:spPr>
            <a:xfrm>
              <a:off x="1490392" y="5094660"/>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8" name="Oval 157">
              <a:extLst>
                <a:ext uri="{FF2B5EF4-FFF2-40B4-BE49-F238E27FC236}">
                  <a16:creationId xmlns:a16="http://schemas.microsoft.com/office/drawing/2014/main" id="{D1771BA6-AE13-ED21-D0CB-55662C8032BC}"/>
                </a:ext>
              </a:extLst>
            </p:cNvPr>
            <p:cNvSpPr/>
            <p:nvPr/>
          </p:nvSpPr>
          <p:spPr>
            <a:xfrm>
              <a:off x="1456320" y="4352992"/>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9" name="Oval 158">
              <a:extLst>
                <a:ext uri="{FF2B5EF4-FFF2-40B4-BE49-F238E27FC236}">
                  <a16:creationId xmlns:a16="http://schemas.microsoft.com/office/drawing/2014/main" id="{A2D8EEFE-05C1-D294-AECE-3165FCDBC7E7}"/>
                </a:ext>
              </a:extLst>
            </p:cNvPr>
            <p:cNvSpPr/>
            <p:nvPr/>
          </p:nvSpPr>
          <p:spPr>
            <a:xfrm>
              <a:off x="2199398" y="4345045"/>
              <a:ext cx="56581" cy="56581"/>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160" name="Group 159">
            <a:extLst>
              <a:ext uri="{FF2B5EF4-FFF2-40B4-BE49-F238E27FC236}">
                <a16:creationId xmlns:a16="http://schemas.microsoft.com/office/drawing/2014/main" id="{2A1DBD8A-64C1-69AC-FBA6-244FA22FF0CA}"/>
              </a:ext>
            </a:extLst>
          </p:cNvPr>
          <p:cNvGrpSpPr/>
          <p:nvPr/>
        </p:nvGrpSpPr>
        <p:grpSpPr>
          <a:xfrm>
            <a:off x="386211" y="1710002"/>
            <a:ext cx="11480724" cy="1302870"/>
            <a:chOff x="386211" y="1710002"/>
            <a:chExt cx="11480724" cy="1302870"/>
          </a:xfrm>
        </p:grpSpPr>
        <p:sp>
          <p:nvSpPr>
            <p:cNvPr id="15" name="Rectangle: Rounded Corners 14">
              <a:extLst>
                <a:ext uri="{FF2B5EF4-FFF2-40B4-BE49-F238E27FC236}">
                  <a16:creationId xmlns:a16="http://schemas.microsoft.com/office/drawing/2014/main" id="{F92828C5-30F5-EFDE-0ED5-87CFE9142B96}"/>
                </a:ext>
              </a:extLst>
            </p:cNvPr>
            <p:cNvSpPr/>
            <p:nvPr/>
          </p:nvSpPr>
          <p:spPr>
            <a:xfrm>
              <a:off x="386211" y="1710003"/>
              <a:ext cx="11480724" cy="1302869"/>
            </a:xfrm>
            <a:prstGeom prst="roundRect">
              <a:avLst>
                <a:gd name="adj" fmla="val 4204"/>
              </a:avLst>
            </a:prstGeom>
            <a:solidFill>
              <a:schemeClr val="accent6">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9" name="Text Placeholder 3">
              <a:extLst>
                <a:ext uri="{FF2B5EF4-FFF2-40B4-BE49-F238E27FC236}">
                  <a16:creationId xmlns:a16="http://schemas.microsoft.com/office/drawing/2014/main" id="{89582BC3-8843-4F70-6218-6D78436F71F1}"/>
                </a:ext>
              </a:extLst>
            </p:cNvPr>
            <p:cNvSpPr txBox="1">
              <a:spLocks/>
            </p:cNvSpPr>
            <p:nvPr/>
          </p:nvSpPr>
          <p:spPr>
            <a:xfrm>
              <a:off x="604156" y="1848011"/>
              <a:ext cx="1730827" cy="391886"/>
            </a:xfrm>
            <a:prstGeom prst="rect">
              <a:avLst/>
            </a:prstGeom>
          </p:spPr>
          <p:txBody>
            <a:bodyPr vert="horz" lIns="91440" tIns="45720" rIns="91440" bIns="45720" rtlCol="0" anchor="t">
              <a:normAutofit lnSpcReduction="10000"/>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Calibri"/>
                </a:rPr>
                <a:t>Solid model</a:t>
              </a:r>
              <a:endPar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1" name="Text Placeholder 3">
              <a:extLst>
                <a:ext uri="{FF2B5EF4-FFF2-40B4-BE49-F238E27FC236}">
                  <a16:creationId xmlns:a16="http://schemas.microsoft.com/office/drawing/2014/main" id="{A347525B-DE8B-C9E5-60C4-BD862A19AAB6}"/>
                </a:ext>
              </a:extLst>
            </p:cNvPr>
            <p:cNvSpPr txBox="1">
              <a:spLocks/>
            </p:cNvSpPr>
            <p:nvPr/>
          </p:nvSpPr>
          <p:spPr>
            <a:xfrm>
              <a:off x="2509997" y="2074173"/>
              <a:ext cx="6734488" cy="672027"/>
            </a:xfrm>
            <a:prstGeom prst="rect">
              <a:avLst/>
            </a:prstGeom>
          </p:spPr>
          <p:txBody>
            <a:bodyPr vert="horz" lIns="91440" tIns="45720" rIns="91440" bIns="45720" rtlCol="0" anchor="t">
              <a:no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Calibri"/>
                </a:rPr>
                <a:t>A model made of line, vertices, surfaces and volumes, which boundary conditions must be transformed from the solid geometry to the underlying nodes.</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53" name="Picture 52" descr="A white metal frame with black background&#10;&#10;Description automatically generated">
              <a:extLst>
                <a:ext uri="{FF2B5EF4-FFF2-40B4-BE49-F238E27FC236}">
                  <a16:creationId xmlns:a16="http://schemas.microsoft.com/office/drawing/2014/main" id="{CD24DACB-8121-8C58-D14C-40BB83E4973D}"/>
                </a:ext>
              </a:extLst>
            </p:cNvPr>
            <p:cNvPicPr>
              <a:picLocks noChangeAspect="1"/>
            </p:cNvPicPr>
            <p:nvPr/>
          </p:nvPicPr>
          <p:blipFill rotWithShape="1">
            <a:blip r:embed="rId3">
              <a:extLst>
                <a:ext uri="{28A0092B-C50C-407E-A947-70E740481C1C}">
                  <a14:useLocalDpi xmlns:a14="http://schemas.microsoft.com/office/drawing/2010/main" val="0"/>
                </a:ext>
              </a:extLst>
            </a:blip>
            <a:srcRect l="12532" t="30833" r="11176" b="24495"/>
            <a:stretch/>
          </p:blipFill>
          <p:spPr>
            <a:xfrm>
              <a:off x="9538037" y="1710002"/>
              <a:ext cx="2225083" cy="1302870"/>
            </a:xfrm>
            <a:prstGeom prst="rect">
              <a:avLst/>
            </a:prstGeom>
          </p:spPr>
        </p:pic>
      </p:grpSp>
      <p:sp>
        <p:nvSpPr>
          <p:cNvPr id="13" name="Rectangle: Rounded Corners 12">
            <a:extLst>
              <a:ext uri="{FF2B5EF4-FFF2-40B4-BE49-F238E27FC236}">
                <a16:creationId xmlns:a16="http://schemas.microsoft.com/office/drawing/2014/main" id="{A0CA91B4-81CF-F182-7902-4BF583521B40}"/>
              </a:ext>
            </a:extLst>
          </p:cNvPr>
          <p:cNvSpPr/>
          <p:nvPr/>
        </p:nvSpPr>
        <p:spPr>
          <a:xfrm>
            <a:off x="2611676" y="958828"/>
            <a:ext cx="7468347" cy="48583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AD1AAD6D-826F-CC5D-5289-83D048F9628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2BB6B38E-DBD3-4442-0539-98B4FB6D5F68}"/>
              </a:ext>
            </a:extLst>
          </p:cNvPr>
          <p:cNvSpPr>
            <a:spLocks noGrp="1"/>
          </p:cNvSpPr>
          <p:nvPr>
            <p:ph type="title"/>
          </p:nvPr>
        </p:nvSpPr>
        <p:spPr/>
        <p:txBody>
          <a:bodyPr/>
          <a:lstStyle/>
          <a:p>
            <a:r>
              <a:rPr lang="en-US" dirty="0">
                <a:latin typeface="Calibri"/>
                <a:cs typeface="Calibri"/>
              </a:rPr>
              <a:t>3D FEA – Solid model and FE model</a:t>
            </a:r>
            <a:endParaRPr lang="en-US" dirty="0"/>
          </a:p>
        </p:txBody>
      </p:sp>
      <p:sp>
        <p:nvSpPr>
          <p:cNvPr id="4" name="Text Placeholder 3">
            <a:extLst>
              <a:ext uri="{FF2B5EF4-FFF2-40B4-BE49-F238E27FC236}">
                <a16:creationId xmlns:a16="http://schemas.microsoft.com/office/drawing/2014/main" id="{667ABD04-754B-AC5C-A09B-8E6776E14EB6}"/>
              </a:ext>
            </a:extLst>
          </p:cNvPr>
          <p:cNvSpPr>
            <a:spLocks noGrp="1"/>
          </p:cNvSpPr>
          <p:nvPr>
            <p:ph type="body" sz="quarter" idx="13"/>
          </p:nvPr>
        </p:nvSpPr>
        <p:spPr>
          <a:xfrm>
            <a:off x="2612570" y="1012372"/>
            <a:ext cx="1730827" cy="391886"/>
          </a:xfrm>
        </p:spPr>
        <p:txBody>
          <a:bodyPr vert="horz" lIns="91440" tIns="45720" rIns="91440" bIns="45720" rtlCol="0" anchor="t">
            <a:normAutofit lnSpcReduction="10000"/>
          </a:bodyPr>
          <a:lstStyle/>
          <a:p>
            <a:pPr marL="0" indent="0" algn="ctr">
              <a:buNone/>
            </a:pPr>
            <a:r>
              <a:rPr lang="en-US" dirty="0">
                <a:latin typeface="Calibri"/>
                <a:cs typeface="Calibri"/>
              </a:rPr>
              <a:t>Solid model</a:t>
            </a:r>
            <a:endParaRPr lang="en-US" dirty="0"/>
          </a:p>
        </p:txBody>
      </p:sp>
      <p:sp>
        <p:nvSpPr>
          <p:cNvPr id="8" name="Not Equal 7">
            <a:extLst>
              <a:ext uri="{FF2B5EF4-FFF2-40B4-BE49-F238E27FC236}">
                <a16:creationId xmlns:a16="http://schemas.microsoft.com/office/drawing/2014/main" id="{DC9E8A06-0B28-3FD9-F3BC-0CA9F6389FF2}"/>
              </a:ext>
            </a:extLst>
          </p:cNvPr>
          <p:cNvSpPr/>
          <p:nvPr/>
        </p:nvSpPr>
        <p:spPr>
          <a:xfrm>
            <a:off x="4338251" y="1017988"/>
            <a:ext cx="1012371" cy="381000"/>
          </a:xfrm>
          <a:prstGeom prst="mathNotEqual">
            <a:avLst/>
          </a:prstGeom>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0" name="Text Placeholder 3">
            <a:extLst>
              <a:ext uri="{FF2B5EF4-FFF2-40B4-BE49-F238E27FC236}">
                <a16:creationId xmlns:a16="http://schemas.microsoft.com/office/drawing/2014/main" id="{C58F61F0-533B-B991-956F-A5D3067F1A5B}"/>
              </a:ext>
            </a:extLst>
          </p:cNvPr>
          <p:cNvSpPr txBox="1">
            <a:spLocks/>
          </p:cNvSpPr>
          <p:nvPr/>
        </p:nvSpPr>
        <p:spPr>
          <a:xfrm>
            <a:off x="5355771" y="1012372"/>
            <a:ext cx="4833253" cy="489857"/>
          </a:xfrm>
          <a:prstGeom prst="rect">
            <a:avLst/>
          </a:prstGeom>
        </p:spPr>
        <p:txBody>
          <a:bodyPr vert="horz" lIns="91440" tIns="45720" rIns="91440" bIns="45720" rtlCol="0" anchor="t">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0000"/>
                </a:solidFill>
                <a:effectLst/>
                <a:uLnTx/>
                <a:uFillTx/>
                <a:latin typeface="Calibri"/>
                <a:ea typeface="+mn-ea"/>
                <a:cs typeface="Calibri"/>
              </a:rPr>
              <a:t>FE model made up of solid elements</a:t>
            </a:r>
            <a:endPar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23" name="Arrow: Right 22">
            <a:extLst>
              <a:ext uri="{FF2B5EF4-FFF2-40B4-BE49-F238E27FC236}">
                <a16:creationId xmlns:a16="http://schemas.microsoft.com/office/drawing/2014/main" id="{75B3DDC3-8035-A400-E0FB-47DC2E142A22}"/>
              </a:ext>
            </a:extLst>
          </p:cNvPr>
          <p:cNvSpPr/>
          <p:nvPr/>
        </p:nvSpPr>
        <p:spPr>
          <a:xfrm rot="5400000">
            <a:off x="1002643" y="2959786"/>
            <a:ext cx="656984" cy="250052"/>
          </a:xfrm>
          <a:prstGeom prst="rightArrow">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 name="Rectangle 1">
            <a:extLst>
              <a:ext uri="{FF2B5EF4-FFF2-40B4-BE49-F238E27FC236}">
                <a16:creationId xmlns:a16="http://schemas.microsoft.com/office/drawing/2014/main" id="{4EF15EB4-7233-01C3-7844-85CB73835E5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063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build="p"/>
      <p:bldP spid="8" grpId="0" animBg="1"/>
      <p:bldP spid="10" grpId="0"/>
      <p:bldP spid="2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D37B03-011B-CF31-5A91-B0B3E6FB145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3B67E38-EC07-01C7-4C58-35EB4ADD63E1}"/>
              </a:ext>
            </a:extLst>
          </p:cNvPr>
          <p:cNvSpPr>
            <a:spLocks noGrp="1"/>
          </p:cNvSpPr>
          <p:nvPr>
            <p:ph type="title"/>
          </p:nvPr>
        </p:nvSpPr>
        <p:spPr/>
        <p:txBody>
          <a:bodyPr/>
          <a:lstStyle/>
          <a:p>
            <a:r>
              <a:rPr lang="en-US" dirty="0"/>
              <a:t>3D FEA – Solid elements </a:t>
            </a:r>
            <a:r>
              <a:rPr lang="en-US" sz="2400" dirty="0"/>
              <a:t>(Elasticity and Stress-Strain Relationship)</a:t>
            </a:r>
            <a:endParaRPr lang="en-US" dirty="0"/>
          </a:p>
        </p:txBody>
      </p:sp>
      <p:sp>
        <p:nvSpPr>
          <p:cNvPr id="4" name="Text Placeholder 3">
            <a:extLst>
              <a:ext uri="{FF2B5EF4-FFF2-40B4-BE49-F238E27FC236}">
                <a16:creationId xmlns:a16="http://schemas.microsoft.com/office/drawing/2014/main" id="{51E676A2-19E8-7381-6708-3DEC310A7508}"/>
              </a:ext>
            </a:extLst>
          </p:cNvPr>
          <p:cNvSpPr>
            <a:spLocks noGrp="1"/>
          </p:cNvSpPr>
          <p:nvPr>
            <p:ph type="body" sz="quarter" idx="13"/>
          </p:nvPr>
        </p:nvSpPr>
        <p:spPr>
          <a:xfrm>
            <a:off x="669792" y="972970"/>
            <a:ext cx="10972799" cy="629856"/>
          </a:xfrm>
        </p:spPr>
        <p:txBody>
          <a:bodyPr>
            <a:normAutofit/>
          </a:bodyPr>
          <a:lstStyle/>
          <a:p>
            <a:pPr marL="0" indent="0">
              <a:buNone/>
            </a:pPr>
            <a:r>
              <a:rPr lang="en-GB" sz="1800" dirty="0"/>
              <a:t>For any structure that cannot be adequately be represented or simplified using beam and shell elements, </a:t>
            </a:r>
            <a:r>
              <a:rPr lang="en-GB" sz="1800" b="1" dirty="0"/>
              <a:t>3D solid elements </a:t>
            </a:r>
            <a:r>
              <a:rPr lang="en-GB" sz="1800" dirty="0"/>
              <a:t>are employed to determine the state of stress.</a:t>
            </a:r>
            <a:endParaRPr lang="en-US" sz="1800" dirty="0"/>
          </a:p>
        </p:txBody>
      </p:sp>
      <p:grpSp>
        <p:nvGrpSpPr>
          <p:cNvPr id="39" name="Group 38">
            <a:extLst>
              <a:ext uri="{FF2B5EF4-FFF2-40B4-BE49-F238E27FC236}">
                <a16:creationId xmlns:a16="http://schemas.microsoft.com/office/drawing/2014/main" id="{88AF1240-5E21-4EDF-B005-CCDBC7FA2A7C}"/>
              </a:ext>
            </a:extLst>
          </p:cNvPr>
          <p:cNvGrpSpPr/>
          <p:nvPr/>
        </p:nvGrpSpPr>
        <p:grpSpPr>
          <a:xfrm>
            <a:off x="6594104" y="2231186"/>
            <a:ext cx="5359953" cy="3542295"/>
            <a:chOff x="6594104" y="2231186"/>
            <a:chExt cx="5359953" cy="3542295"/>
          </a:xfrm>
        </p:grpSpPr>
        <mc:AlternateContent xmlns:mc="http://schemas.openxmlformats.org/markup-compatibility/2006" xmlns:a14="http://schemas.microsoft.com/office/drawing/2010/main">
          <mc:Choice Requires="a14">
            <p:sp>
              <p:nvSpPr>
                <p:cNvPr id="98" name="TextBox 97">
                  <a:extLst>
                    <a:ext uri="{FF2B5EF4-FFF2-40B4-BE49-F238E27FC236}">
                      <a16:creationId xmlns:a16="http://schemas.microsoft.com/office/drawing/2014/main" id="{28DDBCCF-CA87-1DBB-7D0A-AE7EC55501BD}"/>
                    </a:ext>
                  </a:extLst>
                </p:cNvPr>
                <p:cNvSpPr txBox="1"/>
                <p:nvPr/>
              </p:nvSpPr>
              <p:spPr>
                <a:xfrm>
                  <a:off x="8971275" y="5311816"/>
                  <a:ext cx="1208408"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2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𝝈</m:t>
                        </m:r>
                        <m:r>
                          <a:rPr kumimoji="0" lang="en-GB" sz="2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2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𝑬</m:t>
                        </m:r>
                        <m:r>
                          <a:rPr kumimoji="0" lang="en-GB" sz="2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𝜺</m:t>
                        </m:r>
                      </m:oMath>
                    </m:oMathPara>
                  </a14:m>
                  <a:endParaRPr kumimoji="0" lang="en-US" sz="24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98" name="TextBox 97">
                  <a:extLst>
                    <a:ext uri="{FF2B5EF4-FFF2-40B4-BE49-F238E27FC236}">
                      <a16:creationId xmlns:a16="http://schemas.microsoft.com/office/drawing/2014/main" id="{28DDBCCF-CA87-1DBB-7D0A-AE7EC55501BD}"/>
                    </a:ext>
                  </a:extLst>
                </p:cNvPr>
                <p:cNvSpPr txBox="1">
                  <a:spLocks noRot="1" noChangeAspect="1" noMove="1" noResize="1" noEditPoints="1" noAdjustHandles="1" noChangeArrowheads="1" noChangeShapeType="1" noTextEdit="1"/>
                </p:cNvSpPr>
                <p:nvPr/>
              </p:nvSpPr>
              <p:spPr>
                <a:xfrm>
                  <a:off x="8971275" y="5311816"/>
                  <a:ext cx="1208408" cy="461665"/>
                </a:xfrm>
                <a:prstGeom prst="rect">
                  <a:avLst/>
                </a:prstGeom>
                <a:blipFill>
                  <a:blip r:embed="rId3"/>
                  <a:stretch>
                    <a:fillRect/>
                  </a:stretch>
                </a:blipFill>
              </p:spPr>
              <p:txBody>
                <a:bodyPr/>
                <a:lstStyle/>
                <a:p>
                  <a:r>
                    <a:rPr lang="en-US">
                      <a:noFill/>
                    </a:rPr>
                    <a:t> </a:t>
                  </a:r>
                </a:p>
              </p:txBody>
            </p:sp>
          </mc:Fallback>
        </mc:AlternateContent>
        <p:grpSp>
          <p:nvGrpSpPr>
            <p:cNvPr id="38" name="Group 37">
              <a:extLst>
                <a:ext uri="{FF2B5EF4-FFF2-40B4-BE49-F238E27FC236}">
                  <a16:creationId xmlns:a16="http://schemas.microsoft.com/office/drawing/2014/main" id="{ABC2E2AA-FA38-3AE5-F1B4-ACC190EDD933}"/>
                </a:ext>
              </a:extLst>
            </p:cNvPr>
            <p:cNvGrpSpPr/>
            <p:nvPr/>
          </p:nvGrpSpPr>
          <p:grpSpPr>
            <a:xfrm>
              <a:off x="6594104" y="2231186"/>
              <a:ext cx="5359953" cy="3445962"/>
              <a:chOff x="6594104" y="2231186"/>
              <a:chExt cx="5359953" cy="3445962"/>
            </a:xfrm>
          </p:grpSpPr>
          <p:sp>
            <p:nvSpPr>
              <p:cNvPr id="110" name="Freeform: Shape 109">
                <a:extLst>
                  <a:ext uri="{FF2B5EF4-FFF2-40B4-BE49-F238E27FC236}">
                    <a16:creationId xmlns:a16="http://schemas.microsoft.com/office/drawing/2014/main" id="{E96B84DE-26D0-15EF-2395-36DCB890A322}"/>
                  </a:ext>
                </a:extLst>
              </p:cNvPr>
              <p:cNvSpPr/>
              <p:nvPr/>
            </p:nvSpPr>
            <p:spPr>
              <a:xfrm>
                <a:off x="9902314" y="3543548"/>
                <a:ext cx="1796143" cy="2133600"/>
              </a:xfrm>
              <a:custGeom>
                <a:avLst/>
                <a:gdLst>
                  <a:gd name="connsiteX0" fmla="*/ 0 w 1796143"/>
                  <a:gd name="connsiteY0" fmla="*/ 2133600 h 2133600"/>
                  <a:gd name="connsiteX1" fmla="*/ 10886 w 1796143"/>
                  <a:gd name="connsiteY1" fmla="*/ 1905000 h 2133600"/>
                  <a:gd name="connsiteX2" fmla="*/ 1480457 w 1796143"/>
                  <a:gd name="connsiteY2" fmla="*/ 1338943 h 2133600"/>
                  <a:gd name="connsiteX3" fmla="*/ 1480457 w 1796143"/>
                  <a:gd name="connsiteY3" fmla="*/ 0 h 2133600"/>
                  <a:gd name="connsiteX4" fmla="*/ 1796143 w 1796143"/>
                  <a:gd name="connsiteY4" fmla="*/ 21772 h 2133600"/>
                  <a:gd name="connsiteX5" fmla="*/ 1796143 w 1796143"/>
                  <a:gd name="connsiteY5" fmla="*/ 1230086 h 2133600"/>
                  <a:gd name="connsiteX6" fmla="*/ 174171 w 1796143"/>
                  <a:gd name="connsiteY6" fmla="*/ 2122714 h 2133600"/>
                  <a:gd name="connsiteX7" fmla="*/ 0 w 1796143"/>
                  <a:gd name="connsiteY7" fmla="*/ 213360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6143" h="2133600">
                    <a:moveTo>
                      <a:pt x="0" y="2133600"/>
                    </a:moveTo>
                    <a:lnTo>
                      <a:pt x="10886" y="1905000"/>
                    </a:lnTo>
                    <a:lnTo>
                      <a:pt x="1480457" y="1338943"/>
                    </a:lnTo>
                    <a:lnTo>
                      <a:pt x="1480457" y="0"/>
                    </a:lnTo>
                    <a:lnTo>
                      <a:pt x="1796143" y="21772"/>
                    </a:lnTo>
                    <a:lnTo>
                      <a:pt x="1796143" y="1230086"/>
                    </a:lnTo>
                    <a:lnTo>
                      <a:pt x="174171" y="2122714"/>
                    </a:lnTo>
                    <a:lnTo>
                      <a:pt x="0" y="2133600"/>
                    </a:lnTo>
                    <a:close/>
                  </a:path>
                </a:pathLst>
              </a:custGeom>
              <a:solidFill>
                <a:schemeClr val="accent4">
                  <a:alpha val="50000"/>
                </a:schemeClr>
              </a:solidFill>
              <a:ln>
                <a:solidFill>
                  <a:schemeClr val="accent4">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9" name="Freeform: Shape 108">
                <a:extLst>
                  <a:ext uri="{FF2B5EF4-FFF2-40B4-BE49-F238E27FC236}">
                    <a16:creationId xmlns:a16="http://schemas.microsoft.com/office/drawing/2014/main" id="{3F598D56-AA70-437C-99C3-45203CB0FEA7}"/>
                  </a:ext>
                </a:extLst>
              </p:cNvPr>
              <p:cNvSpPr/>
              <p:nvPr/>
            </p:nvSpPr>
            <p:spPr>
              <a:xfrm>
                <a:off x="7257085" y="3347605"/>
                <a:ext cx="4027715" cy="2318657"/>
              </a:xfrm>
              <a:custGeom>
                <a:avLst/>
                <a:gdLst>
                  <a:gd name="connsiteX0" fmla="*/ 2612572 w 4027715"/>
                  <a:gd name="connsiteY0" fmla="*/ 2318657 h 2318657"/>
                  <a:gd name="connsiteX1" fmla="*/ 2416629 w 4027715"/>
                  <a:gd name="connsiteY1" fmla="*/ 2318657 h 2318657"/>
                  <a:gd name="connsiteX2" fmla="*/ 2427515 w 4027715"/>
                  <a:gd name="connsiteY2" fmla="*/ 2100943 h 2318657"/>
                  <a:gd name="connsiteX3" fmla="*/ 0 w 4027715"/>
                  <a:gd name="connsiteY3" fmla="*/ 1251857 h 2318657"/>
                  <a:gd name="connsiteX4" fmla="*/ 0 w 4027715"/>
                  <a:gd name="connsiteY4" fmla="*/ 0 h 2318657"/>
                  <a:gd name="connsiteX5" fmla="*/ 4027715 w 4027715"/>
                  <a:gd name="connsiteY5" fmla="*/ 0 h 2318657"/>
                  <a:gd name="connsiteX6" fmla="*/ 4027715 w 4027715"/>
                  <a:gd name="connsiteY6" fmla="*/ 1534886 h 2318657"/>
                  <a:gd name="connsiteX7" fmla="*/ 2645229 w 4027715"/>
                  <a:gd name="connsiteY7" fmla="*/ 2068286 h 2318657"/>
                  <a:gd name="connsiteX8" fmla="*/ 2612572 w 4027715"/>
                  <a:gd name="connsiteY8" fmla="*/ 2318657 h 231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7715" h="2318657">
                    <a:moveTo>
                      <a:pt x="2612572" y="2318657"/>
                    </a:moveTo>
                    <a:lnTo>
                      <a:pt x="2416629" y="2318657"/>
                    </a:lnTo>
                    <a:lnTo>
                      <a:pt x="2427515" y="2100943"/>
                    </a:lnTo>
                    <a:lnTo>
                      <a:pt x="0" y="1251857"/>
                    </a:lnTo>
                    <a:lnTo>
                      <a:pt x="0" y="0"/>
                    </a:lnTo>
                    <a:lnTo>
                      <a:pt x="4027715" y="0"/>
                    </a:lnTo>
                    <a:lnTo>
                      <a:pt x="4027715" y="1534886"/>
                    </a:lnTo>
                    <a:lnTo>
                      <a:pt x="2645229" y="2068286"/>
                    </a:lnTo>
                    <a:lnTo>
                      <a:pt x="2612572" y="2318657"/>
                    </a:lnTo>
                    <a:close/>
                  </a:path>
                </a:pathLst>
              </a:custGeom>
              <a:solidFill>
                <a:schemeClr val="accent6">
                  <a:alpha val="50000"/>
                </a:schemeClr>
              </a:solidFill>
              <a:ln>
                <a:solidFill>
                  <a:schemeClr val="accent6">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8" name="Freeform: Shape 107">
                <a:extLst>
                  <a:ext uri="{FF2B5EF4-FFF2-40B4-BE49-F238E27FC236}">
                    <a16:creationId xmlns:a16="http://schemas.microsoft.com/office/drawing/2014/main" id="{8B741836-4D77-7CA2-E513-6A5B01440B6E}"/>
                  </a:ext>
                </a:extLst>
              </p:cNvPr>
              <p:cNvSpPr/>
              <p:nvPr/>
            </p:nvSpPr>
            <p:spPr>
              <a:xfrm>
                <a:off x="6701914" y="3543548"/>
                <a:ext cx="2601686" cy="2122714"/>
              </a:xfrm>
              <a:custGeom>
                <a:avLst/>
                <a:gdLst>
                  <a:gd name="connsiteX0" fmla="*/ 2569028 w 2601686"/>
                  <a:gd name="connsiteY0" fmla="*/ 2122714 h 2122714"/>
                  <a:gd name="connsiteX1" fmla="*/ 2373086 w 2601686"/>
                  <a:gd name="connsiteY1" fmla="*/ 2122714 h 2122714"/>
                  <a:gd name="connsiteX2" fmla="*/ 0 w 2601686"/>
                  <a:gd name="connsiteY2" fmla="*/ 1164772 h 2122714"/>
                  <a:gd name="connsiteX3" fmla="*/ 0 w 2601686"/>
                  <a:gd name="connsiteY3" fmla="*/ 0 h 2122714"/>
                  <a:gd name="connsiteX4" fmla="*/ 337457 w 2601686"/>
                  <a:gd name="connsiteY4" fmla="*/ 10886 h 2122714"/>
                  <a:gd name="connsiteX5" fmla="*/ 337457 w 2601686"/>
                  <a:gd name="connsiteY5" fmla="*/ 1132114 h 2122714"/>
                  <a:gd name="connsiteX6" fmla="*/ 2601686 w 2601686"/>
                  <a:gd name="connsiteY6" fmla="*/ 1905000 h 2122714"/>
                  <a:gd name="connsiteX7" fmla="*/ 2569028 w 2601686"/>
                  <a:gd name="connsiteY7" fmla="*/ 2122714 h 212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1686" h="2122714">
                    <a:moveTo>
                      <a:pt x="2569028" y="2122714"/>
                    </a:moveTo>
                    <a:lnTo>
                      <a:pt x="2373086" y="2122714"/>
                    </a:lnTo>
                    <a:lnTo>
                      <a:pt x="0" y="1164772"/>
                    </a:lnTo>
                    <a:lnTo>
                      <a:pt x="0" y="0"/>
                    </a:lnTo>
                    <a:lnTo>
                      <a:pt x="337457" y="10886"/>
                    </a:lnTo>
                    <a:lnTo>
                      <a:pt x="337457" y="1132114"/>
                    </a:lnTo>
                    <a:lnTo>
                      <a:pt x="2601686" y="1905000"/>
                    </a:lnTo>
                    <a:lnTo>
                      <a:pt x="2569028" y="2122714"/>
                    </a:lnTo>
                    <a:close/>
                  </a:path>
                </a:pathLst>
              </a:custGeom>
              <a:solidFill>
                <a:schemeClr val="accent2">
                  <a:alpha val="50000"/>
                </a:schemeClr>
              </a:solidFill>
              <a:ln>
                <a:solidFill>
                  <a:schemeClr val="accent2">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93" name="TextBox 92">
                <a:extLst>
                  <a:ext uri="{FF2B5EF4-FFF2-40B4-BE49-F238E27FC236}">
                    <a16:creationId xmlns:a16="http://schemas.microsoft.com/office/drawing/2014/main" id="{9DE25FB1-4F71-649F-0E30-C30DF0078351}"/>
                  </a:ext>
                </a:extLst>
              </p:cNvPr>
              <p:cNvSpPr txBox="1"/>
              <p:nvPr/>
            </p:nvSpPr>
            <p:spPr>
              <a:xfrm>
                <a:off x="8167009" y="2231186"/>
                <a:ext cx="2358531"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alibri" panose="020F0502020204030204"/>
                    <a:ea typeface="+mn-ea"/>
                    <a:cs typeface="+mn-cs"/>
                  </a:rPr>
                  <a:t>Stress-Strain Relationship</a:t>
                </a:r>
              </a:p>
            </p:txBody>
          </p:sp>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F1B60E6B-A5DE-44E2-2E5B-5EDBBC6862C4}"/>
                      </a:ext>
                    </a:extLst>
                  </p:cNvPr>
                  <p:cNvSpPr txBox="1"/>
                  <p:nvPr/>
                </p:nvSpPr>
                <p:spPr>
                  <a:xfrm>
                    <a:off x="6594104" y="3276822"/>
                    <a:ext cx="5359953" cy="166891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eqArrPr>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𝑧𝑥</m:t>
                                    </m:r>
                                  </m:sub>
                                </m:sSub>
                              </m:e>
                            </m:eqArr>
                          </m:e>
                        </m:d>
                        <m:r>
                          <a:rPr kumimoji="0" lang="en-GB" sz="14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𝐸</m:t>
                            </m:r>
                          </m:num>
                          <m:den>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𝜈</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)(1−2</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𝜈</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den>
                        </m:f>
                        <m:d>
                          <m:dPr>
                            <m:begChr m:val="["/>
                            <m:endChr m:val="]"/>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m>
                              <m:mPr>
                                <m:mcs>
                                  <m:mc>
                                    <m:mcPr>
                                      <m:count m:val="6"/>
                                      <m:mcJc m:val="center"/>
                                    </m:mcPr>
                                  </m:mc>
                                </m:mcs>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mPr>
                              <m:m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mr>
                              <m:m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mr>
                              <m:m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mr>
                              <m:m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f>
                                    <m:f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1−2</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num>
                                    <m:den>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2</m:t>
                                      </m:r>
                                    </m:den>
                                  </m:f>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mr>
                              <m:m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f>
                                    <m:f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1−2</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num>
                                    <m:den>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den>
                                  </m:f>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mr>
                              <m:m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e>
                                <m:e>
                                  <m:f>
                                    <m:f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1−2</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𝜈</m:t>
                                      </m:r>
                                    </m:num>
                                    <m:den>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den>
                                  </m:f>
                                </m:e>
                              </m:mr>
                            </m:m>
                          </m:e>
                        </m:d>
                      </m:oMath>
                    </a14:m>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14:m>
                      <m:oMath xmlns:m="http://schemas.openxmlformats.org/officeDocument/2006/math">
                        <m:d>
                          <m:dPr>
                            <m:begChr m:val="["/>
                            <m:endChr m:val="]"/>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eqArrPr>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𝑦𝑧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𝑧𝑥</m:t>
                                    </m:r>
                                  </m:sub>
                                </m:sSub>
                              </m:e>
                            </m:eqArr>
                          </m:e>
                        </m:d>
                      </m:oMath>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97" name="TextBox 96">
                    <a:extLst>
                      <a:ext uri="{FF2B5EF4-FFF2-40B4-BE49-F238E27FC236}">
                        <a16:creationId xmlns:a16="http://schemas.microsoft.com/office/drawing/2014/main" id="{F1B60E6B-A5DE-44E2-2E5B-5EDBBC6862C4}"/>
                      </a:ext>
                    </a:extLst>
                  </p:cNvPr>
                  <p:cNvSpPr txBox="1">
                    <a:spLocks noRot="1" noChangeAspect="1" noMove="1" noResize="1" noEditPoints="1" noAdjustHandles="1" noChangeArrowheads="1" noChangeShapeType="1" noTextEdit="1"/>
                  </p:cNvSpPr>
                  <p:nvPr/>
                </p:nvSpPr>
                <p:spPr>
                  <a:xfrm>
                    <a:off x="6594104" y="3276822"/>
                    <a:ext cx="5359953" cy="1668918"/>
                  </a:xfrm>
                  <a:prstGeom prst="rect">
                    <a:avLst/>
                  </a:prstGeom>
                  <a:blipFill>
                    <a:blip r:embed="rId4"/>
                    <a:stretch>
                      <a:fillRect/>
                    </a:stretch>
                  </a:blipFill>
                </p:spPr>
                <p:txBody>
                  <a:bodyPr/>
                  <a:lstStyle/>
                  <a:p>
                    <a:r>
                      <a:rPr lang="en-US">
                        <a:noFill/>
                      </a:rPr>
                      <a:t> </a:t>
                    </a:r>
                  </a:p>
                </p:txBody>
              </p:sp>
            </mc:Fallback>
          </mc:AlternateContent>
          <p:sp>
            <p:nvSpPr>
              <p:cNvPr id="114" name="TextBox 113">
                <a:extLst>
                  <a:ext uri="{FF2B5EF4-FFF2-40B4-BE49-F238E27FC236}">
                    <a16:creationId xmlns:a16="http://schemas.microsoft.com/office/drawing/2014/main" id="{A482AFB6-2BF3-3082-75D0-322A0EBC3E14}"/>
                  </a:ext>
                </a:extLst>
              </p:cNvPr>
              <p:cNvSpPr txBox="1"/>
              <p:nvPr/>
            </p:nvSpPr>
            <p:spPr>
              <a:xfrm>
                <a:off x="7834411" y="2483606"/>
                <a:ext cx="29383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For linear-elastic behaviour, the most fundamental </a:t>
                </a:r>
                <a:r>
                  <a:rPr kumimoji="0" lang="en-GB" sz="1200" b="1" i="0" u="none" strike="noStrike" kern="1200" cap="none" spc="0" normalizeH="0" baseline="0" noProof="0" dirty="0">
                    <a:ln>
                      <a:noFill/>
                    </a:ln>
                    <a:solidFill>
                      <a:srgbClr val="000000"/>
                    </a:solidFill>
                    <a:effectLst/>
                    <a:uLnTx/>
                    <a:uFillTx/>
                    <a:latin typeface="Calibri" panose="020F0502020204030204"/>
                    <a:ea typeface="+mn-ea"/>
                    <a:cs typeface="+mn-cs"/>
                  </a:rPr>
                  <a:t>constitutive law</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 called Hooke’s law, is considered</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grpSp>
        <p:nvGrpSpPr>
          <p:cNvPr id="34" name="Group 33">
            <a:extLst>
              <a:ext uri="{FF2B5EF4-FFF2-40B4-BE49-F238E27FC236}">
                <a16:creationId xmlns:a16="http://schemas.microsoft.com/office/drawing/2014/main" id="{2B0CE665-83A2-BBD9-CF99-F90335577614}"/>
              </a:ext>
            </a:extLst>
          </p:cNvPr>
          <p:cNvGrpSpPr/>
          <p:nvPr/>
        </p:nvGrpSpPr>
        <p:grpSpPr>
          <a:xfrm>
            <a:off x="555055" y="1775532"/>
            <a:ext cx="2493101" cy="4295231"/>
            <a:chOff x="555055" y="1775532"/>
            <a:chExt cx="2493101" cy="4295231"/>
          </a:xfrm>
        </p:grpSpPr>
        <p:grpSp>
          <p:nvGrpSpPr>
            <p:cNvPr id="54" name="Group 53">
              <a:extLst>
                <a:ext uri="{FF2B5EF4-FFF2-40B4-BE49-F238E27FC236}">
                  <a16:creationId xmlns:a16="http://schemas.microsoft.com/office/drawing/2014/main" id="{63F903F6-6A88-FD83-251F-7ACBD3E47363}"/>
                </a:ext>
              </a:extLst>
            </p:cNvPr>
            <p:cNvGrpSpPr>
              <a:grpSpLocks noChangeAspect="1"/>
            </p:cNvGrpSpPr>
            <p:nvPr/>
          </p:nvGrpSpPr>
          <p:grpSpPr>
            <a:xfrm>
              <a:off x="768182" y="3565362"/>
              <a:ext cx="1864954" cy="1872000"/>
              <a:chOff x="3676046" y="3065024"/>
              <a:chExt cx="2801076" cy="2811664"/>
            </a:xfrm>
          </p:grpSpPr>
          <p:grpSp>
            <p:nvGrpSpPr>
              <p:cNvPr id="50" name="Group 49">
                <a:extLst>
                  <a:ext uri="{FF2B5EF4-FFF2-40B4-BE49-F238E27FC236}">
                    <a16:creationId xmlns:a16="http://schemas.microsoft.com/office/drawing/2014/main" id="{1CA69282-F47B-6730-F227-FD2E26B5F3ED}"/>
                  </a:ext>
                </a:extLst>
              </p:cNvPr>
              <p:cNvGrpSpPr/>
              <p:nvPr/>
            </p:nvGrpSpPr>
            <p:grpSpPr>
              <a:xfrm>
                <a:off x="3676046" y="3321187"/>
                <a:ext cx="2751069" cy="2408471"/>
                <a:chOff x="2557003" y="3249455"/>
                <a:chExt cx="2751069" cy="2408471"/>
              </a:xfrm>
            </p:grpSpPr>
            <p:grpSp>
              <p:nvGrpSpPr>
                <p:cNvPr id="44" name="Group 43">
                  <a:extLst>
                    <a:ext uri="{FF2B5EF4-FFF2-40B4-BE49-F238E27FC236}">
                      <a16:creationId xmlns:a16="http://schemas.microsoft.com/office/drawing/2014/main" id="{029D35DA-89CF-49AE-E767-6B40A5AA2026}"/>
                    </a:ext>
                  </a:extLst>
                </p:cNvPr>
                <p:cNvGrpSpPr/>
                <p:nvPr/>
              </p:nvGrpSpPr>
              <p:grpSpPr>
                <a:xfrm>
                  <a:off x="2557003" y="3249455"/>
                  <a:ext cx="2751069" cy="2370835"/>
                  <a:chOff x="4760744" y="3124200"/>
                  <a:chExt cx="2751069" cy="2370835"/>
                </a:xfrm>
              </p:grpSpPr>
              <p:cxnSp>
                <p:nvCxnSpPr>
                  <p:cNvPr id="35" name="Straight Arrow Connector 34">
                    <a:extLst>
                      <a:ext uri="{FF2B5EF4-FFF2-40B4-BE49-F238E27FC236}">
                        <a16:creationId xmlns:a16="http://schemas.microsoft.com/office/drawing/2014/main" id="{A5DE6AFF-0A90-B75C-172C-D4C758559755}"/>
                      </a:ext>
                    </a:extLst>
                  </p:cNvPr>
                  <p:cNvCxnSpPr/>
                  <p:nvPr/>
                </p:nvCxnSpPr>
                <p:spPr>
                  <a:xfrm flipV="1">
                    <a:off x="5812971" y="3124200"/>
                    <a:ext cx="0" cy="15118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3ADFFC36-EA0D-9EC5-8BD2-183ACF0197D6}"/>
                      </a:ext>
                    </a:extLst>
                  </p:cNvPr>
                  <p:cNvCxnSpPr>
                    <a:cxnSpLocks/>
                    <a:endCxn id="53" idx="1"/>
                  </p:cNvCxnSpPr>
                  <p:nvPr/>
                </p:nvCxnSpPr>
                <p:spPr>
                  <a:xfrm flipH="1">
                    <a:off x="4760744" y="4625001"/>
                    <a:ext cx="1052161" cy="8700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449C6DF6-7AC4-BC62-9F34-FD90AADC88D9}"/>
                      </a:ext>
                    </a:extLst>
                  </p:cNvPr>
                  <p:cNvCxnSpPr>
                    <a:cxnSpLocks/>
                  </p:cNvCxnSpPr>
                  <p:nvPr/>
                </p:nvCxnSpPr>
                <p:spPr>
                  <a:xfrm>
                    <a:off x="5812906" y="4636806"/>
                    <a:ext cx="1698907" cy="5279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66F076DF-CBAD-7606-28AA-0FD35A887364}"/>
                    </a:ext>
                  </a:extLst>
                </p:cNvPr>
                <p:cNvGrpSpPr>
                  <a:grpSpLocks noChangeAspect="1"/>
                </p:cNvGrpSpPr>
                <p:nvPr/>
              </p:nvGrpSpPr>
              <p:grpSpPr>
                <a:xfrm>
                  <a:off x="2845393" y="3515023"/>
                  <a:ext cx="2112767" cy="2142903"/>
                  <a:chOff x="2403786" y="1854640"/>
                  <a:chExt cx="1799537" cy="1825203"/>
                </a:xfrm>
              </p:grpSpPr>
              <p:grpSp>
                <p:nvGrpSpPr>
                  <p:cNvPr id="6" name="Group 5">
                    <a:extLst>
                      <a:ext uri="{FF2B5EF4-FFF2-40B4-BE49-F238E27FC236}">
                        <a16:creationId xmlns:a16="http://schemas.microsoft.com/office/drawing/2014/main" id="{49DFBC25-C2D9-0603-34B2-41224A561B4E}"/>
                      </a:ext>
                    </a:extLst>
                  </p:cNvPr>
                  <p:cNvGrpSpPr>
                    <a:grpSpLocks noChangeAspect="1"/>
                  </p:cNvGrpSpPr>
                  <p:nvPr/>
                </p:nvGrpSpPr>
                <p:grpSpPr>
                  <a:xfrm>
                    <a:off x="2403787" y="1854640"/>
                    <a:ext cx="1799536" cy="1825203"/>
                    <a:chOff x="4205123" y="3126172"/>
                    <a:chExt cx="2596478" cy="2633509"/>
                  </a:xfrm>
                </p:grpSpPr>
                <p:pic>
                  <p:nvPicPr>
                    <p:cNvPr id="32" name="Picture 31">
                      <a:extLst>
                        <a:ext uri="{FF2B5EF4-FFF2-40B4-BE49-F238E27FC236}">
                          <a16:creationId xmlns:a16="http://schemas.microsoft.com/office/drawing/2014/main" id="{F1E91CF8-C482-54AD-4D76-2420B0EAFB62}"/>
                        </a:ext>
                      </a:extLst>
                    </p:cNvPr>
                    <p:cNvPicPr>
                      <a:picLocks noChangeAspect="1"/>
                    </p:cNvPicPr>
                    <p:nvPr/>
                  </p:nvPicPr>
                  <p:blipFill>
                    <a:blip r:embed="rId5">
                      <a:clrChange>
                        <a:clrFrom>
                          <a:srgbClr val="FFFFFF"/>
                        </a:clrFrom>
                        <a:clrTo>
                          <a:srgbClr val="FFFFFF">
                            <a:alpha val="0"/>
                          </a:srgbClr>
                        </a:clrTo>
                      </a:clrChange>
                      <a:duotone>
                        <a:schemeClr val="accent3">
                          <a:shade val="45000"/>
                          <a:satMod val="135000"/>
                        </a:schemeClr>
                        <a:prstClr val="white"/>
                      </a:duotone>
                    </a:blip>
                    <a:stretch>
                      <a:fillRect/>
                    </a:stretch>
                  </p:blipFill>
                  <p:spPr>
                    <a:xfrm>
                      <a:off x="4205123" y="3248116"/>
                      <a:ext cx="2313961" cy="2511565"/>
                    </a:xfrm>
                    <a:prstGeom prst="rect">
                      <a:avLst/>
                    </a:prstGeom>
                  </p:spPr>
                </p:pic>
                <p:grpSp>
                  <p:nvGrpSpPr>
                    <p:cNvPr id="9" name="Group 8">
                      <a:extLst>
                        <a:ext uri="{FF2B5EF4-FFF2-40B4-BE49-F238E27FC236}">
                          <a16:creationId xmlns:a16="http://schemas.microsoft.com/office/drawing/2014/main" id="{F39E7F61-C2C0-3912-E50D-4F65F4E89539}"/>
                        </a:ext>
                      </a:extLst>
                    </p:cNvPr>
                    <p:cNvGrpSpPr/>
                    <p:nvPr/>
                  </p:nvGrpSpPr>
                  <p:grpSpPr>
                    <a:xfrm>
                      <a:off x="6078369" y="4355589"/>
                      <a:ext cx="345680" cy="535136"/>
                      <a:chOff x="5701553" y="3927945"/>
                      <a:chExt cx="345680" cy="535136"/>
                    </a:xfrm>
                  </p:grpSpPr>
                  <p:cxnSp>
                    <p:nvCxnSpPr>
                      <p:cNvPr id="27" name="Straight Arrow Connector 26">
                        <a:extLst>
                          <a:ext uri="{FF2B5EF4-FFF2-40B4-BE49-F238E27FC236}">
                            <a16:creationId xmlns:a16="http://schemas.microsoft.com/office/drawing/2014/main" id="{42786DD9-C4F6-A593-EDB9-3CE1DC949389}"/>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A2F739C6-663C-9649-FAD6-D2D3495B485A}"/>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FD5149D0-F02E-2BB9-C8C0-B20E39CD4FD9}"/>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8FC76592-55B3-F5E0-EC67-89E15A4E49E4}"/>
                        </a:ext>
                      </a:extLst>
                    </p:cNvPr>
                    <p:cNvGrpSpPr/>
                    <p:nvPr/>
                  </p:nvGrpSpPr>
                  <p:grpSpPr>
                    <a:xfrm>
                      <a:off x="5422334" y="3390216"/>
                      <a:ext cx="345680" cy="541640"/>
                      <a:chOff x="5701553" y="3927945"/>
                      <a:chExt cx="345680" cy="541640"/>
                    </a:xfrm>
                  </p:grpSpPr>
                  <p:cxnSp>
                    <p:nvCxnSpPr>
                      <p:cNvPr id="24" name="Straight Arrow Connector 23">
                        <a:extLst>
                          <a:ext uri="{FF2B5EF4-FFF2-40B4-BE49-F238E27FC236}">
                            <a16:creationId xmlns:a16="http://schemas.microsoft.com/office/drawing/2014/main" id="{BB97A47B-12B9-BD8B-B374-7BB4705F0A56}"/>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41A8D3A-8D92-AC0D-9722-A39E4E4C5E9C}"/>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FA826D2-420C-D81B-258D-461819CD6E5C}"/>
                          </a:ext>
                        </a:extLst>
                      </p:cNvPr>
                      <p:cNvCxnSpPr>
                        <a:cxnSpLocks/>
                      </p:cNvCxnSpPr>
                      <p:nvPr/>
                    </p:nvCxnSpPr>
                    <p:spPr>
                      <a:xfrm rot="10800000" flipH="1" flipV="1">
                        <a:off x="5701553" y="4360254"/>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78955F29-DAB3-0D98-33F1-5CF5A0DB1E24}"/>
                        </a:ext>
                      </a:extLst>
                    </p:cNvPr>
                    <p:cNvGrpSpPr/>
                    <p:nvPr/>
                  </p:nvGrpSpPr>
                  <p:grpSpPr>
                    <a:xfrm>
                      <a:off x="4797036" y="4473993"/>
                      <a:ext cx="583619" cy="635394"/>
                      <a:chOff x="5463614" y="3927945"/>
                      <a:chExt cx="583619" cy="635394"/>
                    </a:xfrm>
                  </p:grpSpPr>
                  <p:cxnSp>
                    <p:nvCxnSpPr>
                      <p:cNvPr id="21" name="Straight Arrow Connector 20">
                        <a:extLst>
                          <a:ext uri="{FF2B5EF4-FFF2-40B4-BE49-F238E27FC236}">
                            <a16:creationId xmlns:a16="http://schemas.microsoft.com/office/drawing/2014/main" id="{1A74B8FE-362D-9250-912D-B2D778869A22}"/>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AA90FB0-3D15-975D-0525-0E6A049378BE}"/>
                          </a:ext>
                        </a:extLst>
                      </p:cNvPr>
                      <p:cNvCxnSpPr>
                        <a:cxnSpLocks/>
                      </p:cNvCxnSpPr>
                      <p:nvPr/>
                    </p:nvCxnSpPr>
                    <p:spPr>
                      <a:xfrm rot="10800000" flipV="1">
                        <a:off x="5463614" y="4344677"/>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4CBDEA4-B797-E3DE-D06C-BBC4A70AC738}"/>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09208BF-7475-B85D-545C-C6C2109E7CE4}"/>
                            </a:ext>
                          </a:extLst>
                        </p:cNvPr>
                        <p:cNvSpPr txBox="1"/>
                        <p:nvPr/>
                      </p:nvSpPr>
                      <p:spPr>
                        <a:xfrm>
                          <a:off x="5943404" y="4861231"/>
                          <a:ext cx="518001"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US"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309208BF-7475-B85D-545C-C6C2109E7CE4}"/>
                            </a:ext>
                          </a:extLst>
                        </p:cNvPr>
                        <p:cNvSpPr txBox="1">
                          <a:spLocks noRot="1" noChangeAspect="1" noMove="1" noResize="1" noEditPoints="1" noAdjustHandles="1" noChangeArrowheads="1" noChangeShapeType="1" noTextEdit="1"/>
                        </p:cNvSpPr>
                        <p:nvPr/>
                      </p:nvSpPr>
                      <p:spPr>
                        <a:xfrm>
                          <a:off x="5943404" y="4861231"/>
                          <a:ext cx="518001" cy="378240"/>
                        </a:xfrm>
                        <a:prstGeom prst="rect">
                          <a:avLst/>
                        </a:prstGeom>
                        <a:blipFill>
                          <a:blip r:embed="rId6"/>
                          <a:stretch>
                            <a:fillRect r="-8696" b="-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D4B25E07-BE10-2FE1-0806-0CA8F44CE66F}"/>
                            </a:ext>
                          </a:extLst>
                        </p:cNvPr>
                        <p:cNvSpPr txBox="1"/>
                        <p:nvPr/>
                      </p:nvSpPr>
                      <p:spPr>
                        <a:xfrm>
                          <a:off x="4495419" y="5012941"/>
                          <a:ext cx="517999"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D4B25E07-BE10-2FE1-0806-0CA8F44CE66F}"/>
                            </a:ext>
                          </a:extLst>
                        </p:cNvPr>
                        <p:cNvSpPr txBox="1">
                          <a:spLocks noRot="1" noChangeAspect="1" noMove="1" noResize="1" noEditPoints="1" noAdjustHandles="1" noChangeArrowheads="1" noChangeShapeType="1" noTextEdit="1"/>
                        </p:cNvSpPr>
                        <p:nvPr/>
                      </p:nvSpPr>
                      <p:spPr>
                        <a:xfrm>
                          <a:off x="4495419" y="5012941"/>
                          <a:ext cx="517999" cy="378240"/>
                        </a:xfrm>
                        <a:prstGeom prst="rect">
                          <a:avLst/>
                        </a:prstGeom>
                        <a:blipFill>
                          <a:blip r:embed="rId7"/>
                          <a:stretch>
                            <a:fillRect r="-8696" b="-393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A77C47D5-3B32-6D8A-70AF-111CA3EE3261}"/>
                            </a:ext>
                          </a:extLst>
                        </p:cNvPr>
                        <p:cNvSpPr txBox="1"/>
                        <p:nvPr/>
                      </p:nvSpPr>
                      <p:spPr>
                        <a:xfrm>
                          <a:off x="4789791" y="3155443"/>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4" name="TextBox 13">
                          <a:extLst>
                            <a:ext uri="{FF2B5EF4-FFF2-40B4-BE49-F238E27FC236}">
                              <a16:creationId xmlns:a16="http://schemas.microsoft.com/office/drawing/2014/main" id="{A77C47D5-3B32-6D8A-70AF-111CA3EE3261}"/>
                            </a:ext>
                          </a:extLst>
                        </p:cNvPr>
                        <p:cNvSpPr txBox="1">
                          <a:spLocks noRot="1" noChangeAspect="1" noMove="1" noResize="1" noEditPoints="1" noAdjustHandles="1" noChangeArrowheads="1" noChangeShapeType="1" noTextEdit="1"/>
                        </p:cNvSpPr>
                        <p:nvPr/>
                      </p:nvSpPr>
                      <p:spPr>
                        <a:xfrm>
                          <a:off x="4789791" y="3155443"/>
                          <a:ext cx="518001" cy="402511"/>
                        </a:xfrm>
                        <a:prstGeom prst="rect">
                          <a:avLst/>
                        </a:prstGeom>
                        <a:blipFill>
                          <a:blip r:embed="rId8"/>
                          <a:stretch>
                            <a:fillRect r="-14894" b="-47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A5538126-42FD-3EBF-1DA8-C33BF7B30437}"/>
                            </a:ext>
                          </a:extLst>
                        </p:cNvPr>
                        <p:cNvSpPr txBox="1"/>
                        <p:nvPr/>
                      </p:nvSpPr>
                      <p:spPr>
                        <a:xfrm>
                          <a:off x="6283600" y="4134327"/>
                          <a:ext cx="518001"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𝒙𝒛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5" name="TextBox 14">
                          <a:extLst>
                            <a:ext uri="{FF2B5EF4-FFF2-40B4-BE49-F238E27FC236}">
                              <a16:creationId xmlns:a16="http://schemas.microsoft.com/office/drawing/2014/main" id="{A5538126-42FD-3EBF-1DA8-C33BF7B30437}"/>
                            </a:ext>
                          </a:extLst>
                        </p:cNvPr>
                        <p:cNvSpPr txBox="1">
                          <a:spLocks noRot="1" noChangeAspect="1" noMove="1" noResize="1" noEditPoints="1" noAdjustHandles="1" noChangeArrowheads="1" noChangeShapeType="1" noTextEdit="1"/>
                        </p:cNvSpPr>
                        <p:nvPr/>
                      </p:nvSpPr>
                      <p:spPr>
                        <a:xfrm>
                          <a:off x="6283600" y="4134327"/>
                          <a:ext cx="518001" cy="378240"/>
                        </a:xfrm>
                        <a:prstGeom prst="rect">
                          <a:avLst/>
                        </a:prstGeom>
                        <a:blipFill>
                          <a:blip r:embed="rId9"/>
                          <a:stretch>
                            <a:fillRect r="-28261" b="-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A1E0F8D-1FE3-26BB-527C-6384026B19CB}"/>
                            </a:ext>
                          </a:extLst>
                        </p:cNvPr>
                        <p:cNvSpPr txBox="1"/>
                        <p:nvPr/>
                      </p:nvSpPr>
                      <p:spPr>
                        <a:xfrm>
                          <a:off x="5858800" y="3831806"/>
                          <a:ext cx="518001" cy="6672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𝒙𝒚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6" name="TextBox 15">
                          <a:extLst>
                            <a:ext uri="{FF2B5EF4-FFF2-40B4-BE49-F238E27FC236}">
                              <a16:creationId xmlns:a16="http://schemas.microsoft.com/office/drawing/2014/main" id="{4A1E0F8D-1FE3-26BB-527C-6384026B19CB}"/>
                            </a:ext>
                          </a:extLst>
                        </p:cNvPr>
                        <p:cNvSpPr txBox="1">
                          <a:spLocks noRot="1" noChangeAspect="1" noMove="1" noResize="1" noEditPoints="1" noAdjustHandles="1" noChangeArrowheads="1" noChangeShapeType="1" noTextEdit="1"/>
                        </p:cNvSpPr>
                        <p:nvPr/>
                      </p:nvSpPr>
                      <p:spPr>
                        <a:xfrm>
                          <a:off x="5858800" y="3831806"/>
                          <a:ext cx="518001" cy="667280"/>
                        </a:xfrm>
                        <a:prstGeom prst="rect">
                          <a:avLst/>
                        </a:prstGeom>
                        <a:blipFill>
                          <a:blip r:embed="rId10"/>
                          <a:stretch>
                            <a:fillRect r="-3404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A233F2CB-19FF-E4E0-BCBA-48C7FAA0C8E9}"/>
                            </a:ext>
                          </a:extLst>
                        </p:cNvPr>
                        <p:cNvSpPr txBox="1"/>
                        <p:nvPr/>
                      </p:nvSpPr>
                      <p:spPr>
                        <a:xfrm>
                          <a:off x="5131845" y="4998656"/>
                          <a:ext cx="517999"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𝒛𝒙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7" name="TextBox 16">
                          <a:extLst>
                            <a:ext uri="{FF2B5EF4-FFF2-40B4-BE49-F238E27FC236}">
                              <a16:creationId xmlns:a16="http://schemas.microsoft.com/office/drawing/2014/main" id="{A233F2CB-19FF-E4E0-BCBA-48C7FAA0C8E9}"/>
                            </a:ext>
                          </a:extLst>
                        </p:cNvPr>
                        <p:cNvSpPr txBox="1">
                          <a:spLocks noRot="1" noChangeAspect="1" noMove="1" noResize="1" noEditPoints="1" noAdjustHandles="1" noChangeArrowheads="1" noChangeShapeType="1" noTextEdit="1"/>
                        </p:cNvSpPr>
                        <p:nvPr/>
                      </p:nvSpPr>
                      <p:spPr>
                        <a:xfrm>
                          <a:off x="5131845" y="4998656"/>
                          <a:ext cx="517999" cy="378240"/>
                        </a:xfrm>
                        <a:prstGeom prst="rect">
                          <a:avLst/>
                        </a:prstGeom>
                        <a:blipFill>
                          <a:blip r:embed="rId11"/>
                          <a:stretch>
                            <a:fillRect r="-26087" b="-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6BEFCDF-4BC5-08CF-699A-67DFF77EA1FD}"/>
                            </a:ext>
                          </a:extLst>
                        </p:cNvPr>
                        <p:cNvSpPr txBox="1"/>
                        <p:nvPr/>
                      </p:nvSpPr>
                      <p:spPr>
                        <a:xfrm>
                          <a:off x="4755040" y="3957865"/>
                          <a:ext cx="517999"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𝒛𝒚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8" name="TextBox 17">
                          <a:extLst>
                            <a:ext uri="{FF2B5EF4-FFF2-40B4-BE49-F238E27FC236}">
                              <a16:creationId xmlns:a16="http://schemas.microsoft.com/office/drawing/2014/main" id="{36BEFCDF-4BC5-08CF-699A-67DFF77EA1FD}"/>
                            </a:ext>
                          </a:extLst>
                        </p:cNvPr>
                        <p:cNvSpPr txBox="1">
                          <a:spLocks noRot="1" noChangeAspect="1" noMove="1" noResize="1" noEditPoints="1" noAdjustHandles="1" noChangeArrowheads="1" noChangeShapeType="1" noTextEdit="1"/>
                        </p:cNvSpPr>
                        <p:nvPr/>
                      </p:nvSpPr>
                      <p:spPr>
                        <a:xfrm>
                          <a:off x="4755040" y="3957865"/>
                          <a:ext cx="517999" cy="402511"/>
                        </a:xfrm>
                        <a:prstGeom prst="rect">
                          <a:avLst/>
                        </a:prstGeom>
                        <a:blipFill>
                          <a:blip r:embed="rId12"/>
                          <a:stretch>
                            <a:fillRect r="-34783" b="-47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68D14917-336E-F7E1-2EBD-8FC7F271DD24}"/>
                            </a:ext>
                          </a:extLst>
                        </p:cNvPr>
                        <p:cNvSpPr txBox="1"/>
                        <p:nvPr/>
                      </p:nvSpPr>
                      <p:spPr>
                        <a:xfrm>
                          <a:off x="5250514" y="3747537"/>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19" name="TextBox 18">
                          <a:extLst>
                            <a:ext uri="{FF2B5EF4-FFF2-40B4-BE49-F238E27FC236}">
                              <a16:creationId xmlns:a16="http://schemas.microsoft.com/office/drawing/2014/main" id="{68D14917-336E-F7E1-2EBD-8FC7F271DD24}"/>
                            </a:ext>
                          </a:extLst>
                        </p:cNvPr>
                        <p:cNvSpPr txBox="1">
                          <a:spLocks noRot="1" noChangeAspect="1" noMove="1" noResize="1" noEditPoints="1" noAdjustHandles="1" noChangeArrowheads="1" noChangeShapeType="1" noTextEdit="1"/>
                        </p:cNvSpPr>
                        <p:nvPr/>
                      </p:nvSpPr>
                      <p:spPr>
                        <a:xfrm>
                          <a:off x="5250514" y="3747537"/>
                          <a:ext cx="518001" cy="402511"/>
                        </a:xfrm>
                        <a:prstGeom prst="rect">
                          <a:avLst/>
                        </a:prstGeom>
                        <a:blipFill>
                          <a:blip r:embed="rId13"/>
                          <a:stretch>
                            <a:fillRect r="-32609" b="-47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99C397A-B332-EBB8-218B-0D668A5F0692}"/>
                            </a:ext>
                          </a:extLst>
                        </p:cNvPr>
                        <p:cNvSpPr txBox="1"/>
                        <p:nvPr/>
                      </p:nvSpPr>
                      <p:spPr>
                        <a:xfrm>
                          <a:off x="5650587" y="3126172"/>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20" name="TextBox 19">
                          <a:extLst>
                            <a:ext uri="{FF2B5EF4-FFF2-40B4-BE49-F238E27FC236}">
                              <a16:creationId xmlns:a16="http://schemas.microsoft.com/office/drawing/2014/main" id="{A99C397A-B332-EBB8-218B-0D668A5F0692}"/>
                            </a:ext>
                          </a:extLst>
                        </p:cNvPr>
                        <p:cNvSpPr txBox="1">
                          <a:spLocks noRot="1" noChangeAspect="1" noMove="1" noResize="1" noEditPoints="1" noAdjustHandles="1" noChangeArrowheads="1" noChangeShapeType="1" noTextEdit="1"/>
                        </p:cNvSpPr>
                        <p:nvPr/>
                      </p:nvSpPr>
                      <p:spPr>
                        <a:xfrm>
                          <a:off x="5650587" y="3126172"/>
                          <a:ext cx="518001" cy="402511"/>
                        </a:xfrm>
                        <a:prstGeom prst="rect">
                          <a:avLst/>
                        </a:prstGeom>
                        <a:blipFill>
                          <a:blip r:embed="rId14"/>
                          <a:stretch>
                            <a:fillRect r="-32609" b="-47222"/>
                          </a:stretch>
                        </a:blipFill>
                      </p:spPr>
                      <p:txBody>
                        <a:bodyPr/>
                        <a:lstStyle/>
                        <a:p>
                          <a:r>
                            <a:rPr lang="en-US">
                              <a:noFill/>
                            </a:rPr>
                            <a:t> </a:t>
                          </a:r>
                        </a:p>
                      </p:txBody>
                    </p:sp>
                  </mc:Fallback>
                </mc:AlternateContent>
              </p:grpSp>
              <p:sp>
                <p:nvSpPr>
                  <p:cNvPr id="7" name="Rectangle 6">
                    <a:extLst>
                      <a:ext uri="{FF2B5EF4-FFF2-40B4-BE49-F238E27FC236}">
                        <a16:creationId xmlns:a16="http://schemas.microsoft.com/office/drawing/2014/main" id="{A401BD9C-DB9F-62E0-5F42-F6E83B25B3D2}"/>
                      </a:ext>
                    </a:extLst>
                  </p:cNvPr>
                  <p:cNvSpPr/>
                  <p:nvPr/>
                </p:nvSpPr>
                <p:spPr>
                  <a:xfrm>
                    <a:off x="2403786" y="3533746"/>
                    <a:ext cx="230181" cy="1445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sp>
            <p:nvSpPr>
              <p:cNvPr id="51" name="TextBox 50">
                <a:extLst>
                  <a:ext uri="{FF2B5EF4-FFF2-40B4-BE49-F238E27FC236}">
                    <a16:creationId xmlns:a16="http://schemas.microsoft.com/office/drawing/2014/main" id="{3AAEE790-E549-445A-5649-930BDEB7ED97}"/>
                  </a:ext>
                </a:extLst>
              </p:cNvPr>
              <p:cNvSpPr txBox="1"/>
              <p:nvPr/>
            </p:nvSpPr>
            <p:spPr>
              <a:xfrm>
                <a:off x="4734170" y="3065024"/>
                <a:ext cx="4303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err="1">
                    <a:ln>
                      <a:noFill/>
                    </a:ln>
                    <a:solidFill>
                      <a:srgbClr val="000000"/>
                    </a:solidFill>
                    <a:effectLst/>
                    <a:uLnTx/>
                    <a:uFillTx/>
                    <a:latin typeface="Calibri" panose="020F0502020204030204"/>
                    <a:ea typeface="+mn-ea"/>
                    <a:cs typeface="+mn-cs"/>
                  </a:rPr>
                  <a:t>y,v</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2" name="TextBox 51">
                <a:extLst>
                  <a:ext uri="{FF2B5EF4-FFF2-40B4-BE49-F238E27FC236}">
                    <a16:creationId xmlns:a16="http://schemas.microsoft.com/office/drawing/2014/main" id="{61FE303D-61B3-DB90-BD50-620D561369AE}"/>
                  </a:ext>
                </a:extLst>
              </p:cNvPr>
              <p:cNvSpPr txBox="1"/>
              <p:nvPr/>
            </p:nvSpPr>
            <p:spPr>
              <a:xfrm>
                <a:off x="6016740" y="5312459"/>
                <a:ext cx="4603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err="1">
                    <a:ln>
                      <a:noFill/>
                    </a:ln>
                    <a:solidFill>
                      <a:srgbClr val="000000"/>
                    </a:solidFill>
                    <a:effectLst/>
                    <a:uLnTx/>
                    <a:uFillTx/>
                    <a:latin typeface="Calibri" panose="020F0502020204030204"/>
                    <a:ea typeface="+mn-ea"/>
                    <a:cs typeface="+mn-cs"/>
                  </a:rPr>
                  <a:t>x,u</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3" name="TextBox 52">
                <a:extLst>
                  <a:ext uri="{FF2B5EF4-FFF2-40B4-BE49-F238E27FC236}">
                    <a16:creationId xmlns:a16="http://schemas.microsoft.com/office/drawing/2014/main" id="{FD270AC9-60F2-0A11-DF83-F81CC973ECE2}"/>
                  </a:ext>
                </a:extLst>
              </p:cNvPr>
              <p:cNvSpPr txBox="1"/>
              <p:nvPr/>
            </p:nvSpPr>
            <p:spPr>
              <a:xfrm>
                <a:off x="3676046" y="5507356"/>
                <a:ext cx="4988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err="1">
                    <a:ln>
                      <a:noFill/>
                    </a:ln>
                    <a:solidFill>
                      <a:srgbClr val="000000"/>
                    </a:solidFill>
                    <a:effectLst/>
                    <a:uLnTx/>
                    <a:uFillTx/>
                    <a:latin typeface="Calibri" panose="020F0502020204030204"/>
                    <a:ea typeface="+mn-ea"/>
                    <a:cs typeface="+mn-cs"/>
                  </a:rPr>
                  <a:t>z,w</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80" name="Group 79">
              <a:extLst>
                <a:ext uri="{FF2B5EF4-FFF2-40B4-BE49-F238E27FC236}">
                  <a16:creationId xmlns:a16="http://schemas.microsoft.com/office/drawing/2014/main" id="{681EACB2-66C6-FF4C-A301-0D9014E674EC}"/>
                </a:ext>
              </a:extLst>
            </p:cNvPr>
            <p:cNvGrpSpPr>
              <a:grpSpLocks noChangeAspect="1"/>
            </p:cNvGrpSpPr>
            <p:nvPr/>
          </p:nvGrpSpPr>
          <p:grpSpPr>
            <a:xfrm>
              <a:off x="847555" y="1775532"/>
              <a:ext cx="1688637" cy="1692000"/>
              <a:chOff x="687394" y="2343837"/>
              <a:chExt cx="2443125" cy="2448000"/>
            </a:xfrm>
          </p:grpSpPr>
          <p:grpSp>
            <p:nvGrpSpPr>
              <p:cNvPr id="71" name="Group 70">
                <a:extLst>
                  <a:ext uri="{FF2B5EF4-FFF2-40B4-BE49-F238E27FC236}">
                    <a16:creationId xmlns:a16="http://schemas.microsoft.com/office/drawing/2014/main" id="{EC85BDF6-2AC4-D2DB-E0A7-F06027311492}"/>
                  </a:ext>
                </a:extLst>
              </p:cNvPr>
              <p:cNvGrpSpPr/>
              <p:nvPr/>
            </p:nvGrpSpPr>
            <p:grpSpPr>
              <a:xfrm>
                <a:off x="1156033" y="4266590"/>
                <a:ext cx="1064388" cy="273979"/>
                <a:chOff x="8218714" y="2935050"/>
                <a:chExt cx="1262742" cy="386424"/>
              </a:xfrm>
            </p:grpSpPr>
            <p:cxnSp>
              <p:nvCxnSpPr>
                <p:cNvPr id="65" name="Straight Connector 64">
                  <a:extLst>
                    <a:ext uri="{FF2B5EF4-FFF2-40B4-BE49-F238E27FC236}">
                      <a16:creationId xmlns:a16="http://schemas.microsoft.com/office/drawing/2014/main" id="{D970A5EA-B403-7297-4416-578DFA585880}"/>
                    </a:ext>
                  </a:extLst>
                </p:cNvPr>
                <p:cNvCxnSpPr/>
                <p:nvPr/>
              </p:nvCxnSpPr>
              <p:spPr>
                <a:xfrm flipH="1">
                  <a:off x="8218714" y="2950269"/>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BCF4D79B-417B-0C0C-4295-37D5F6F8727D}"/>
                    </a:ext>
                  </a:extLst>
                </p:cNvPr>
                <p:cNvCxnSpPr/>
                <p:nvPr/>
              </p:nvCxnSpPr>
              <p:spPr>
                <a:xfrm flipH="1">
                  <a:off x="8436849" y="2952142"/>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923111CB-D8A2-0511-2356-CD4763555E39}"/>
                    </a:ext>
                  </a:extLst>
                </p:cNvPr>
                <p:cNvCxnSpPr/>
                <p:nvPr/>
              </p:nvCxnSpPr>
              <p:spPr>
                <a:xfrm flipH="1">
                  <a:off x="8634054" y="2939867"/>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40989580-1224-6BB0-972A-C06357BAF5C4}"/>
                    </a:ext>
                  </a:extLst>
                </p:cNvPr>
                <p:cNvCxnSpPr/>
                <p:nvPr/>
              </p:nvCxnSpPr>
              <p:spPr>
                <a:xfrm flipH="1">
                  <a:off x="8829155" y="2935050"/>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3F0FDD7D-CD76-052C-AD84-DC1B3A3D9F69}"/>
                    </a:ext>
                  </a:extLst>
                </p:cNvPr>
                <p:cNvCxnSpPr/>
                <p:nvPr/>
              </p:nvCxnSpPr>
              <p:spPr>
                <a:xfrm flipH="1">
                  <a:off x="9036825" y="2945785"/>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0673D94C-B186-0B4C-86AA-C70CEA85B9E5}"/>
                    </a:ext>
                  </a:extLst>
                </p:cNvPr>
                <p:cNvCxnSpPr/>
                <p:nvPr/>
              </p:nvCxnSpPr>
              <p:spPr>
                <a:xfrm flipH="1">
                  <a:off x="9252856" y="2945785"/>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9564CFD1-C4E9-6DC3-BD4D-A53A1D4A068A}"/>
                  </a:ext>
                </a:extLst>
              </p:cNvPr>
              <p:cNvGrpSpPr>
                <a:grpSpLocks noChangeAspect="1"/>
              </p:cNvGrpSpPr>
              <p:nvPr/>
            </p:nvGrpSpPr>
            <p:grpSpPr>
              <a:xfrm>
                <a:off x="687394" y="2343837"/>
                <a:ext cx="2443125" cy="2448000"/>
                <a:chOff x="5955453" y="2674964"/>
                <a:chExt cx="3003936" cy="3009935"/>
              </a:xfrm>
            </p:grpSpPr>
            <p:grpSp>
              <p:nvGrpSpPr>
                <p:cNvPr id="61" name="Group 60">
                  <a:extLst>
                    <a:ext uri="{FF2B5EF4-FFF2-40B4-BE49-F238E27FC236}">
                      <a16:creationId xmlns:a16="http://schemas.microsoft.com/office/drawing/2014/main" id="{7A6E17EE-8E48-73DE-8755-8DF67FEB089F}"/>
                    </a:ext>
                  </a:extLst>
                </p:cNvPr>
                <p:cNvGrpSpPr/>
                <p:nvPr/>
              </p:nvGrpSpPr>
              <p:grpSpPr>
                <a:xfrm>
                  <a:off x="5955453" y="2674964"/>
                  <a:ext cx="2944459" cy="3009935"/>
                  <a:chOff x="5955453" y="2674964"/>
                  <a:chExt cx="2944459" cy="3009935"/>
                </a:xfrm>
              </p:grpSpPr>
              <p:cxnSp>
                <p:nvCxnSpPr>
                  <p:cNvPr id="55" name="Straight Arrow Connector 54">
                    <a:extLst>
                      <a:ext uri="{FF2B5EF4-FFF2-40B4-BE49-F238E27FC236}">
                        <a16:creationId xmlns:a16="http://schemas.microsoft.com/office/drawing/2014/main" id="{203B2207-A4BB-ED71-2179-B5333C444BD3}"/>
                      </a:ext>
                    </a:extLst>
                  </p:cNvPr>
                  <p:cNvCxnSpPr/>
                  <p:nvPr/>
                </p:nvCxnSpPr>
                <p:spPr>
                  <a:xfrm flipV="1">
                    <a:off x="7201070" y="2931127"/>
                    <a:ext cx="0" cy="15118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C1DF6748-1F90-3DB5-57CB-3F3ED5F216F8}"/>
                      </a:ext>
                    </a:extLst>
                  </p:cNvPr>
                  <p:cNvCxnSpPr>
                    <a:cxnSpLocks/>
                  </p:cNvCxnSpPr>
                  <p:nvPr/>
                </p:nvCxnSpPr>
                <p:spPr>
                  <a:xfrm flipH="1">
                    <a:off x="5955453" y="4431928"/>
                    <a:ext cx="1245552" cy="103110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9D9F890C-7ECA-9D4B-FE23-02AB6DC11494}"/>
                      </a:ext>
                    </a:extLst>
                  </p:cNvPr>
                  <p:cNvCxnSpPr>
                    <a:cxnSpLocks/>
                  </p:cNvCxnSpPr>
                  <p:nvPr/>
                </p:nvCxnSpPr>
                <p:spPr>
                  <a:xfrm>
                    <a:off x="7201005" y="4443733"/>
                    <a:ext cx="1698907" cy="5279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706B24CE-7754-EA35-3CC2-8509B7AD4BA6}"/>
                      </a:ext>
                    </a:extLst>
                  </p:cNvPr>
                  <p:cNvSpPr txBox="1"/>
                  <p:nvPr/>
                </p:nvSpPr>
                <p:spPr>
                  <a:xfrm>
                    <a:off x="7206967" y="2674964"/>
                    <a:ext cx="2872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y</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9" name="TextBox 58">
                    <a:extLst>
                      <a:ext uri="{FF2B5EF4-FFF2-40B4-BE49-F238E27FC236}">
                        <a16:creationId xmlns:a16="http://schemas.microsoft.com/office/drawing/2014/main" id="{371CA1D5-C0F8-FE32-A254-817B6AE2986A}"/>
                      </a:ext>
                    </a:extLst>
                  </p:cNvPr>
                  <p:cNvSpPr txBox="1"/>
                  <p:nvPr/>
                </p:nvSpPr>
                <p:spPr>
                  <a:xfrm>
                    <a:off x="8615860" y="4932871"/>
                    <a:ext cx="2840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x</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0" name="TextBox 59">
                    <a:extLst>
                      <a:ext uri="{FF2B5EF4-FFF2-40B4-BE49-F238E27FC236}">
                        <a16:creationId xmlns:a16="http://schemas.microsoft.com/office/drawing/2014/main" id="{9EF9782A-F28C-5D59-904A-277CB52DC145}"/>
                      </a:ext>
                    </a:extLst>
                  </p:cNvPr>
                  <p:cNvSpPr txBox="1"/>
                  <p:nvPr/>
                </p:nvSpPr>
                <p:spPr>
                  <a:xfrm>
                    <a:off x="6016941" y="5315567"/>
                    <a:ext cx="27603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z</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62" name="Freeform: Shape 61">
                  <a:extLst>
                    <a:ext uri="{FF2B5EF4-FFF2-40B4-BE49-F238E27FC236}">
                      <a16:creationId xmlns:a16="http://schemas.microsoft.com/office/drawing/2014/main" id="{7ADA252B-5040-1D64-997B-AF9638DF7304}"/>
                    </a:ext>
                  </a:extLst>
                </p:cNvPr>
                <p:cNvSpPr/>
                <p:nvPr/>
              </p:nvSpPr>
              <p:spPr>
                <a:xfrm>
                  <a:off x="6345863" y="3679371"/>
                  <a:ext cx="2613526" cy="1559138"/>
                </a:xfrm>
                <a:custGeom>
                  <a:avLst/>
                  <a:gdLst>
                    <a:gd name="connsiteX0" fmla="*/ 751623 w 2613526"/>
                    <a:gd name="connsiteY0" fmla="*/ 1556658 h 1559138"/>
                    <a:gd name="connsiteX1" fmla="*/ 425051 w 2613526"/>
                    <a:gd name="connsiteY1" fmla="*/ 1447800 h 1559138"/>
                    <a:gd name="connsiteX2" fmla="*/ 337966 w 2613526"/>
                    <a:gd name="connsiteY2" fmla="*/ 1371600 h 1559138"/>
                    <a:gd name="connsiteX3" fmla="*/ 272651 w 2613526"/>
                    <a:gd name="connsiteY3" fmla="*/ 1328058 h 1559138"/>
                    <a:gd name="connsiteX4" fmla="*/ 207337 w 2613526"/>
                    <a:gd name="connsiteY4" fmla="*/ 1262743 h 1559138"/>
                    <a:gd name="connsiteX5" fmla="*/ 142023 w 2613526"/>
                    <a:gd name="connsiteY5" fmla="*/ 1208315 h 1559138"/>
                    <a:gd name="connsiteX6" fmla="*/ 98480 w 2613526"/>
                    <a:gd name="connsiteY6" fmla="*/ 1132115 h 1559138"/>
                    <a:gd name="connsiteX7" fmla="*/ 65823 w 2613526"/>
                    <a:gd name="connsiteY7" fmla="*/ 1088572 h 1559138"/>
                    <a:gd name="connsiteX8" fmla="*/ 11394 w 2613526"/>
                    <a:gd name="connsiteY8" fmla="*/ 947058 h 1559138"/>
                    <a:gd name="connsiteX9" fmla="*/ 11394 w 2613526"/>
                    <a:gd name="connsiteY9" fmla="*/ 751115 h 1559138"/>
                    <a:gd name="connsiteX10" fmla="*/ 54937 w 2613526"/>
                    <a:gd name="connsiteY10" fmla="*/ 664029 h 1559138"/>
                    <a:gd name="connsiteX11" fmla="*/ 87594 w 2613526"/>
                    <a:gd name="connsiteY11" fmla="*/ 478972 h 1559138"/>
                    <a:gd name="connsiteX12" fmla="*/ 185566 w 2613526"/>
                    <a:gd name="connsiteY12" fmla="*/ 337458 h 1559138"/>
                    <a:gd name="connsiteX13" fmla="*/ 305308 w 2613526"/>
                    <a:gd name="connsiteY13" fmla="*/ 250372 h 1559138"/>
                    <a:gd name="connsiteX14" fmla="*/ 555680 w 2613526"/>
                    <a:gd name="connsiteY14" fmla="*/ 130629 h 1559138"/>
                    <a:gd name="connsiteX15" fmla="*/ 653651 w 2613526"/>
                    <a:gd name="connsiteY15" fmla="*/ 87086 h 1559138"/>
                    <a:gd name="connsiteX16" fmla="*/ 1622480 w 2613526"/>
                    <a:gd name="connsiteY16" fmla="*/ 32658 h 1559138"/>
                    <a:gd name="connsiteX17" fmla="*/ 2025251 w 2613526"/>
                    <a:gd name="connsiteY17" fmla="*/ 0 h 1559138"/>
                    <a:gd name="connsiteX18" fmla="*/ 2471566 w 2613526"/>
                    <a:gd name="connsiteY18" fmla="*/ 10886 h 1559138"/>
                    <a:gd name="connsiteX19" fmla="*/ 2515108 w 2613526"/>
                    <a:gd name="connsiteY19" fmla="*/ 43543 h 1559138"/>
                    <a:gd name="connsiteX20" fmla="*/ 2558651 w 2613526"/>
                    <a:gd name="connsiteY20" fmla="*/ 141515 h 1559138"/>
                    <a:gd name="connsiteX21" fmla="*/ 2591308 w 2613526"/>
                    <a:gd name="connsiteY21" fmla="*/ 206829 h 1559138"/>
                    <a:gd name="connsiteX22" fmla="*/ 2602194 w 2613526"/>
                    <a:gd name="connsiteY22" fmla="*/ 293915 h 1559138"/>
                    <a:gd name="connsiteX23" fmla="*/ 2613080 w 2613526"/>
                    <a:gd name="connsiteY23" fmla="*/ 370115 h 1559138"/>
                    <a:gd name="connsiteX24" fmla="*/ 2580423 w 2613526"/>
                    <a:gd name="connsiteY24" fmla="*/ 500743 h 1559138"/>
                    <a:gd name="connsiteX25" fmla="*/ 2449794 w 2613526"/>
                    <a:gd name="connsiteY25" fmla="*/ 631372 h 1559138"/>
                    <a:gd name="connsiteX26" fmla="*/ 2275623 w 2613526"/>
                    <a:gd name="connsiteY26" fmla="*/ 718458 h 1559138"/>
                    <a:gd name="connsiteX27" fmla="*/ 2188537 w 2613526"/>
                    <a:gd name="connsiteY27" fmla="*/ 762000 h 1559138"/>
                    <a:gd name="connsiteX28" fmla="*/ 2090566 w 2613526"/>
                    <a:gd name="connsiteY28" fmla="*/ 838200 h 1559138"/>
                    <a:gd name="connsiteX29" fmla="*/ 1992594 w 2613526"/>
                    <a:gd name="connsiteY29" fmla="*/ 925286 h 1559138"/>
                    <a:gd name="connsiteX30" fmla="*/ 1894623 w 2613526"/>
                    <a:gd name="connsiteY30" fmla="*/ 990600 h 1559138"/>
                    <a:gd name="connsiteX31" fmla="*/ 1763994 w 2613526"/>
                    <a:gd name="connsiteY31" fmla="*/ 1164772 h 1559138"/>
                    <a:gd name="connsiteX32" fmla="*/ 1720451 w 2613526"/>
                    <a:gd name="connsiteY32" fmla="*/ 1219200 h 1559138"/>
                    <a:gd name="connsiteX33" fmla="*/ 1622480 w 2613526"/>
                    <a:gd name="connsiteY33" fmla="*/ 1349829 h 1559138"/>
                    <a:gd name="connsiteX34" fmla="*/ 1502737 w 2613526"/>
                    <a:gd name="connsiteY34" fmla="*/ 1393372 h 1559138"/>
                    <a:gd name="connsiteX35" fmla="*/ 1274137 w 2613526"/>
                    <a:gd name="connsiteY35" fmla="*/ 1415143 h 1559138"/>
                    <a:gd name="connsiteX36" fmla="*/ 1176166 w 2613526"/>
                    <a:gd name="connsiteY36" fmla="*/ 1426029 h 1559138"/>
                    <a:gd name="connsiteX37" fmla="*/ 1067308 w 2613526"/>
                    <a:gd name="connsiteY37" fmla="*/ 1469572 h 1559138"/>
                    <a:gd name="connsiteX38" fmla="*/ 1023766 w 2613526"/>
                    <a:gd name="connsiteY38" fmla="*/ 1491343 h 1559138"/>
                    <a:gd name="connsiteX39" fmla="*/ 914908 w 2613526"/>
                    <a:gd name="connsiteY39" fmla="*/ 1513115 h 1559138"/>
                    <a:gd name="connsiteX40" fmla="*/ 871366 w 2613526"/>
                    <a:gd name="connsiteY40" fmla="*/ 1524000 h 1559138"/>
                    <a:gd name="connsiteX41" fmla="*/ 751623 w 2613526"/>
                    <a:gd name="connsiteY41" fmla="*/ 1556658 h 155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13526" h="1559138">
                      <a:moveTo>
                        <a:pt x="751623" y="1556658"/>
                      </a:moveTo>
                      <a:cubicBezTo>
                        <a:pt x="677237" y="1543958"/>
                        <a:pt x="499898" y="1496231"/>
                        <a:pt x="425051" y="1447800"/>
                      </a:cubicBezTo>
                      <a:cubicBezTo>
                        <a:pt x="392667" y="1426846"/>
                        <a:pt x="368296" y="1395431"/>
                        <a:pt x="337966" y="1371600"/>
                      </a:cubicBezTo>
                      <a:cubicBezTo>
                        <a:pt x="317391" y="1355434"/>
                        <a:pt x="292752" y="1344809"/>
                        <a:pt x="272651" y="1328058"/>
                      </a:cubicBezTo>
                      <a:cubicBezTo>
                        <a:pt x="248998" y="1308347"/>
                        <a:pt x="230034" y="1283548"/>
                        <a:pt x="207337" y="1262743"/>
                      </a:cubicBezTo>
                      <a:cubicBezTo>
                        <a:pt x="186446" y="1243593"/>
                        <a:pt x="162062" y="1228354"/>
                        <a:pt x="142023" y="1208315"/>
                      </a:cubicBezTo>
                      <a:cubicBezTo>
                        <a:pt x="122044" y="1188337"/>
                        <a:pt x="112712" y="1154887"/>
                        <a:pt x="98480" y="1132115"/>
                      </a:cubicBezTo>
                      <a:cubicBezTo>
                        <a:pt x="88864" y="1116730"/>
                        <a:pt x="73548" y="1104988"/>
                        <a:pt x="65823" y="1088572"/>
                      </a:cubicBezTo>
                      <a:cubicBezTo>
                        <a:pt x="44303" y="1042842"/>
                        <a:pt x="11394" y="947058"/>
                        <a:pt x="11394" y="947058"/>
                      </a:cubicBezTo>
                      <a:cubicBezTo>
                        <a:pt x="3434" y="875422"/>
                        <a:pt x="-9676" y="822751"/>
                        <a:pt x="11394" y="751115"/>
                      </a:cubicBezTo>
                      <a:cubicBezTo>
                        <a:pt x="20552" y="719979"/>
                        <a:pt x="40423" y="693058"/>
                        <a:pt x="54937" y="664029"/>
                      </a:cubicBezTo>
                      <a:cubicBezTo>
                        <a:pt x="65823" y="602343"/>
                        <a:pt x="67786" y="538396"/>
                        <a:pt x="87594" y="478972"/>
                      </a:cubicBezTo>
                      <a:cubicBezTo>
                        <a:pt x="100086" y="441495"/>
                        <a:pt x="145084" y="369265"/>
                        <a:pt x="185566" y="337458"/>
                      </a:cubicBezTo>
                      <a:cubicBezTo>
                        <a:pt x="224374" y="306966"/>
                        <a:pt x="260784" y="271666"/>
                        <a:pt x="305308" y="250372"/>
                      </a:cubicBezTo>
                      <a:lnTo>
                        <a:pt x="555680" y="130629"/>
                      </a:lnTo>
                      <a:cubicBezTo>
                        <a:pt x="588039" y="115461"/>
                        <a:pt x="620994" y="101600"/>
                        <a:pt x="653651" y="87086"/>
                      </a:cubicBezTo>
                      <a:cubicBezTo>
                        <a:pt x="1016908" y="-74362"/>
                        <a:pt x="715904" y="43989"/>
                        <a:pt x="1622480" y="32658"/>
                      </a:cubicBezTo>
                      <a:cubicBezTo>
                        <a:pt x="1778072" y="14353"/>
                        <a:pt x="1864396" y="0"/>
                        <a:pt x="2025251" y="0"/>
                      </a:cubicBezTo>
                      <a:cubicBezTo>
                        <a:pt x="2174067" y="0"/>
                        <a:pt x="2322794" y="7257"/>
                        <a:pt x="2471566" y="10886"/>
                      </a:cubicBezTo>
                      <a:cubicBezTo>
                        <a:pt x="2486080" y="21772"/>
                        <a:pt x="2503301" y="29768"/>
                        <a:pt x="2515108" y="43543"/>
                      </a:cubicBezTo>
                      <a:cubicBezTo>
                        <a:pt x="2527718" y="58255"/>
                        <a:pt x="2552409" y="127782"/>
                        <a:pt x="2558651" y="141515"/>
                      </a:cubicBezTo>
                      <a:cubicBezTo>
                        <a:pt x="2568723" y="163674"/>
                        <a:pt x="2580422" y="185058"/>
                        <a:pt x="2591308" y="206829"/>
                      </a:cubicBezTo>
                      <a:cubicBezTo>
                        <a:pt x="2594937" y="235858"/>
                        <a:pt x="2598328" y="264917"/>
                        <a:pt x="2602194" y="293915"/>
                      </a:cubicBezTo>
                      <a:cubicBezTo>
                        <a:pt x="2605585" y="319348"/>
                        <a:pt x="2615766" y="344598"/>
                        <a:pt x="2613080" y="370115"/>
                      </a:cubicBezTo>
                      <a:cubicBezTo>
                        <a:pt x="2608382" y="414751"/>
                        <a:pt x="2598652" y="459729"/>
                        <a:pt x="2580423" y="500743"/>
                      </a:cubicBezTo>
                      <a:cubicBezTo>
                        <a:pt x="2565629" y="534030"/>
                        <a:pt x="2475445" y="615758"/>
                        <a:pt x="2449794" y="631372"/>
                      </a:cubicBezTo>
                      <a:cubicBezTo>
                        <a:pt x="2394348" y="665122"/>
                        <a:pt x="2333680" y="689430"/>
                        <a:pt x="2275623" y="718458"/>
                      </a:cubicBezTo>
                      <a:cubicBezTo>
                        <a:pt x="2246594" y="732972"/>
                        <a:pt x="2214155" y="742075"/>
                        <a:pt x="2188537" y="762000"/>
                      </a:cubicBezTo>
                      <a:cubicBezTo>
                        <a:pt x="2155880" y="787400"/>
                        <a:pt x="2122349" y="811714"/>
                        <a:pt x="2090566" y="838200"/>
                      </a:cubicBezTo>
                      <a:cubicBezTo>
                        <a:pt x="2056999" y="866172"/>
                        <a:pt x="2027084" y="898460"/>
                        <a:pt x="1992594" y="925286"/>
                      </a:cubicBezTo>
                      <a:cubicBezTo>
                        <a:pt x="1961613" y="949382"/>
                        <a:pt x="1921723" y="962209"/>
                        <a:pt x="1894623" y="990600"/>
                      </a:cubicBezTo>
                      <a:cubicBezTo>
                        <a:pt x="1844514" y="1043095"/>
                        <a:pt x="1809330" y="1108103"/>
                        <a:pt x="1763994" y="1164772"/>
                      </a:cubicBezTo>
                      <a:cubicBezTo>
                        <a:pt x="1749480" y="1182915"/>
                        <a:pt x="1734117" y="1200410"/>
                        <a:pt x="1720451" y="1219200"/>
                      </a:cubicBezTo>
                      <a:cubicBezTo>
                        <a:pt x="1694023" y="1255539"/>
                        <a:pt x="1658097" y="1321336"/>
                        <a:pt x="1622480" y="1349829"/>
                      </a:cubicBezTo>
                      <a:cubicBezTo>
                        <a:pt x="1613504" y="1357010"/>
                        <a:pt x="1508183" y="1392565"/>
                        <a:pt x="1502737" y="1393372"/>
                      </a:cubicBezTo>
                      <a:cubicBezTo>
                        <a:pt x="1427019" y="1404590"/>
                        <a:pt x="1350214" y="1406690"/>
                        <a:pt x="1274137" y="1415143"/>
                      </a:cubicBezTo>
                      <a:lnTo>
                        <a:pt x="1176166" y="1426029"/>
                      </a:lnTo>
                      <a:cubicBezTo>
                        <a:pt x="1139880" y="1440543"/>
                        <a:pt x="1102263" y="1452094"/>
                        <a:pt x="1067308" y="1469572"/>
                      </a:cubicBezTo>
                      <a:cubicBezTo>
                        <a:pt x="1052794" y="1476829"/>
                        <a:pt x="1039369" y="1486885"/>
                        <a:pt x="1023766" y="1491343"/>
                      </a:cubicBezTo>
                      <a:cubicBezTo>
                        <a:pt x="988185" y="1501509"/>
                        <a:pt x="950808" y="1504140"/>
                        <a:pt x="914908" y="1513115"/>
                      </a:cubicBezTo>
                      <a:cubicBezTo>
                        <a:pt x="900394" y="1516743"/>
                        <a:pt x="886211" y="1522144"/>
                        <a:pt x="871366" y="1524000"/>
                      </a:cubicBezTo>
                      <a:cubicBezTo>
                        <a:pt x="828009" y="1529419"/>
                        <a:pt x="826009" y="1569358"/>
                        <a:pt x="751623" y="1556658"/>
                      </a:cubicBezTo>
                      <a:close/>
                    </a:path>
                  </a:pathLst>
                </a:custGeom>
                <a:ln w="3492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73" name="Straight Arrow Connector 72">
                <a:extLst>
                  <a:ext uri="{FF2B5EF4-FFF2-40B4-BE49-F238E27FC236}">
                    <a16:creationId xmlns:a16="http://schemas.microsoft.com/office/drawing/2014/main" id="{ACA8558E-5FD9-25E3-4F57-ACA5D767F2BB}"/>
                  </a:ext>
                </a:extLst>
              </p:cNvPr>
              <p:cNvCxnSpPr/>
              <p:nvPr/>
            </p:nvCxnSpPr>
            <p:spPr>
              <a:xfrm>
                <a:off x="2080367" y="2819646"/>
                <a:ext cx="56357" cy="36309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D5A3E345-A011-32A7-3412-822AEAB89A52}"/>
                  </a:ext>
                </a:extLst>
              </p:cNvPr>
              <p:cNvCxnSpPr>
                <a:cxnSpLocks/>
              </p:cNvCxnSpPr>
              <p:nvPr/>
            </p:nvCxnSpPr>
            <p:spPr>
              <a:xfrm flipH="1">
                <a:off x="2363364" y="2840275"/>
                <a:ext cx="32647" cy="34247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602F7189-7AB8-C5AD-95A9-B44E9096707F}"/>
                  </a:ext>
                </a:extLst>
              </p:cNvPr>
              <p:cNvCxnSpPr>
                <a:cxnSpLocks/>
              </p:cNvCxnSpPr>
              <p:nvPr/>
            </p:nvCxnSpPr>
            <p:spPr>
              <a:xfrm flipH="1">
                <a:off x="2588268" y="2785927"/>
                <a:ext cx="94064" cy="37480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53D2145C-5DD7-86B0-0C1F-DC3089B375CF}"/>
                  </a:ext>
                </a:extLst>
              </p:cNvPr>
              <p:cNvCxnSpPr>
                <a:cxnSpLocks/>
              </p:cNvCxnSpPr>
              <p:nvPr/>
            </p:nvCxnSpPr>
            <p:spPr>
              <a:xfrm flipH="1">
                <a:off x="2804092" y="2834424"/>
                <a:ext cx="187679" cy="33785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82" name="Picture 81">
              <a:extLst>
                <a:ext uri="{FF2B5EF4-FFF2-40B4-BE49-F238E27FC236}">
                  <a16:creationId xmlns:a16="http://schemas.microsoft.com/office/drawing/2014/main" id="{D1C661A2-58D4-296E-6BFD-F5DDEA3655F2}"/>
                </a:ext>
              </a:extLst>
            </p:cNvPr>
            <p:cNvPicPr>
              <a:picLocks noChangeAspect="1"/>
            </p:cNvPicPr>
            <p:nvPr/>
          </p:nvPicPr>
          <p:blipFill>
            <a:blip r:embed="rId5">
              <a:clrChange>
                <a:clrFrom>
                  <a:srgbClr val="FFFFFF"/>
                </a:clrFrom>
                <a:clrTo>
                  <a:srgbClr val="FFFFFF">
                    <a:alpha val="0"/>
                  </a:srgbClr>
                </a:clrTo>
              </a:clrChange>
              <a:duotone>
                <a:schemeClr val="accent3">
                  <a:shade val="45000"/>
                  <a:satMod val="135000"/>
                </a:schemeClr>
                <a:prstClr val="white"/>
              </a:duotone>
            </a:blip>
            <a:stretch>
              <a:fillRect/>
            </a:stretch>
          </p:blipFill>
          <p:spPr>
            <a:xfrm>
              <a:off x="1604973" y="2664357"/>
              <a:ext cx="199005" cy="216000"/>
            </a:xfrm>
            <a:prstGeom prst="rect">
              <a:avLst/>
            </a:prstGeom>
          </p:spPr>
        </p:pic>
        <p:cxnSp>
          <p:nvCxnSpPr>
            <p:cNvPr id="84" name="Connector: Curved 83">
              <a:extLst>
                <a:ext uri="{FF2B5EF4-FFF2-40B4-BE49-F238E27FC236}">
                  <a16:creationId xmlns:a16="http://schemas.microsoft.com/office/drawing/2014/main" id="{75630F61-A1B2-466F-1CA4-0A8A15326030}"/>
                </a:ext>
              </a:extLst>
            </p:cNvPr>
            <p:cNvCxnSpPr>
              <a:cxnSpLocks/>
              <a:stCxn id="82" idx="3"/>
            </p:cNvCxnSpPr>
            <p:nvPr/>
          </p:nvCxnSpPr>
          <p:spPr>
            <a:xfrm>
              <a:off x="1803978" y="2772357"/>
              <a:ext cx="543221" cy="1518891"/>
            </a:xfrm>
            <a:prstGeom prst="curvedConnector2">
              <a:avLst/>
            </a:prstGeom>
            <a:ln w="2222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811CE5D5-F09C-4D2D-83DA-2AF9112917FC}"/>
                </a:ext>
              </a:extLst>
            </p:cNvPr>
            <p:cNvSpPr txBox="1"/>
            <p:nvPr/>
          </p:nvSpPr>
          <p:spPr>
            <a:xfrm>
              <a:off x="555055" y="5609098"/>
              <a:ext cx="249310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This is a depiction of the state of stress in a random 3D elastic body.</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79" name="TextBox 78">
                  <a:extLst>
                    <a:ext uri="{FF2B5EF4-FFF2-40B4-BE49-F238E27FC236}">
                      <a16:creationId xmlns:a16="http://schemas.microsoft.com/office/drawing/2014/main" id="{7FDA5B61-8039-CC54-3447-B10A5648F343}"/>
                    </a:ext>
                  </a:extLst>
                </p:cNvPr>
                <p:cNvSpPr txBox="1"/>
                <p:nvPr/>
              </p:nvSpPr>
              <p:spPr>
                <a:xfrm>
                  <a:off x="1058644" y="2058442"/>
                  <a:ext cx="54322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t>Γ</m:t>
                            </m:r>
                          </m:e>
                          <m:sub>
                            <m:r>
                              <a:rPr kumimoji="0" lang="el-GR" sz="1800" b="0" i="1" u="none" strike="noStrike" kern="1200" cap="none" spc="0" normalizeH="0" baseline="0" noProof="0" smtClean="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t>𝜎</m:t>
                            </m:r>
                          </m:sub>
                        </m:sSub>
                      </m:oMath>
                    </m:oMathPara>
                  </a14:m>
                  <a:endParaRPr kumimoji="0" lang="en-US" sz="1800" b="0" i="0" u="none" strike="noStrike" kern="1200" cap="none" spc="0" normalizeH="0" baseline="0" noProof="0" dirty="0">
                    <a:ln>
                      <a:noFill/>
                    </a:ln>
                    <a:solidFill>
                      <a:srgbClr val="D29100">
                        <a:lumMod val="75000"/>
                      </a:srgbClr>
                    </a:solidFill>
                    <a:effectLst/>
                    <a:uLnTx/>
                    <a:uFillTx/>
                    <a:latin typeface="Calibri" panose="020F0502020204030204"/>
                    <a:ea typeface="+mn-ea"/>
                    <a:cs typeface="+mn-cs"/>
                  </a:endParaRPr>
                </a:p>
              </p:txBody>
            </p:sp>
          </mc:Choice>
          <mc:Fallback xmlns="">
            <p:sp>
              <p:nvSpPr>
                <p:cNvPr id="79" name="TextBox 78">
                  <a:extLst>
                    <a:ext uri="{FF2B5EF4-FFF2-40B4-BE49-F238E27FC236}">
                      <a16:creationId xmlns:a16="http://schemas.microsoft.com/office/drawing/2014/main" id="{7FDA5B61-8039-CC54-3447-B10A5648F343}"/>
                    </a:ext>
                  </a:extLst>
                </p:cNvPr>
                <p:cNvSpPr txBox="1">
                  <a:spLocks noRot="1" noChangeAspect="1" noMove="1" noResize="1" noEditPoints="1" noAdjustHandles="1" noChangeArrowheads="1" noChangeShapeType="1" noTextEdit="1"/>
                </p:cNvSpPr>
                <p:nvPr/>
              </p:nvSpPr>
              <p:spPr>
                <a:xfrm>
                  <a:off x="1058644" y="2058442"/>
                  <a:ext cx="543221" cy="369332"/>
                </a:xfrm>
                <a:prstGeom prst="rect">
                  <a:avLst/>
                </a:prstGeom>
                <a:blipFill>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615CFE7-3266-31EE-BDC3-AFDAF7104387}"/>
                    </a:ext>
                  </a:extLst>
                </p:cNvPr>
                <p:cNvSpPr txBox="1"/>
                <p:nvPr/>
              </p:nvSpPr>
              <p:spPr>
                <a:xfrm>
                  <a:off x="1802915" y="3144838"/>
                  <a:ext cx="42227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Γ</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sub>
                        </m:sSub>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1" name="TextBox 80">
                  <a:extLst>
                    <a:ext uri="{FF2B5EF4-FFF2-40B4-BE49-F238E27FC236}">
                      <a16:creationId xmlns:a16="http://schemas.microsoft.com/office/drawing/2014/main" id="{4615CFE7-3266-31EE-BDC3-AFDAF7104387}"/>
                    </a:ext>
                  </a:extLst>
                </p:cNvPr>
                <p:cNvSpPr txBox="1">
                  <a:spLocks noRot="1" noChangeAspect="1" noMove="1" noResize="1" noEditPoints="1" noAdjustHandles="1" noChangeArrowheads="1" noChangeShapeType="1" noTextEdit="1"/>
                </p:cNvSpPr>
                <p:nvPr/>
              </p:nvSpPr>
              <p:spPr>
                <a:xfrm>
                  <a:off x="1802915" y="3144838"/>
                  <a:ext cx="422273" cy="369332"/>
                </a:xfrm>
                <a:prstGeom prst="rect">
                  <a:avLst/>
                </a:prstGeom>
                <a:blipFill>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3" name="TextBox 82">
                  <a:extLst>
                    <a:ext uri="{FF2B5EF4-FFF2-40B4-BE49-F238E27FC236}">
                      <a16:creationId xmlns:a16="http://schemas.microsoft.com/office/drawing/2014/main" id="{73CFA571-FF76-89D4-7F51-E919776BBDA5}"/>
                    </a:ext>
                  </a:extLst>
                </p:cNvPr>
                <p:cNvSpPr txBox="1"/>
                <p:nvPr/>
              </p:nvSpPr>
              <p:spPr>
                <a:xfrm>
                  <a:off x="2422919" y="1849134"/>
                  <a:ext cx="38883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𝑝</m:t>
                        </m:r>
                      </m:oMath>
                    </m:oMathPara>
                  </a14:m>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mc:Choice>
          <mc:Fallback xmlns="">
            <p:sp>
              <p:nvSpPr>
                <p:cNvPr id="83" name="TextBox 82">
                  <a:extLst>
                    <a:ext uri="{FF2B5EF4-FFF2-40B4-BE49-F238E27FC236}">
                      <a16:creationId xmlns:a16="http://schemas.microsoft.com/office/drawing/2014/main" id="{73CFA571-FF76-89D4-7F51-E919776BBDA5}"/>
                    </a:ext>
                  </a:extLst>
                </p:cNvPr>
                <p:cNvSpPr txBox="1">
                  <a:spLocks noRot="1" noChangeAspect="1" noMove="1" noResize="1" noEditPoints="1" noAdjustHandles="1" noChangeArrowheads="1" noChangeShapeType="1" noTextEdit="1"/>
                </p:cNvSpPr>
                <p:nvPr/>
              </p:nvSpPr>
              <p:spPr>
                <a:xfrm>
                  <a:off x="2422919" y="1849134"/>
                  <a:ext cx="388839" cy="369332"/>
                </a:xfrm>
                <a:prstGeom prst="rect">
                  <a:avLst/>
                </a:prstGeom>
                <a:blipFill>
                  <a:blip r:embed="rId17"/>
                  <a:stretch>
                    <a:fillRect b="-6557"/>
                  </a:stretch>
                </a:blipFill>
              </p:spPr>
              <p:txBody>
                <a:bodyPr/>
                <a:lstStyle/>
                <a:p>
                  <a:r>
                    <a:rPr lang="en-US">
                      <a:noFill/>
                    </a:rPr>
                    <a:t> </a:t>
                  </a:r>
                </a:p>
              </p:txBody>
            </p:sp>
          </mc:Fallback>
        </mc:AlternateContent>
      </p:grpSp>
      <p:sp>
        <p:nvSpPr>
          <p:cNvPr id="8" name="TextBox 7">
            <a:extLst>
              <a:ext uri="{FF2B5EF4-FFF2-40B4-BE49-F238E27FC236}">
                <a16:creationId xmlns:a16="http://schemas.microsoft.com/office/drawing/2014/main" id="{9498EBFF-731B-FA45-7CF5-6813FAC19303}"/>
              </a:ext>
            </a:extLst>
          </p:cNvPr>
          <p:cNvSpPr txBox="1"/>
          <p:nvPr/>
        </p:nvSpPr>
        <p:spPr>
          <a:xfrm>
            <a:off x="7953374" y="5759657"/>
            <a:ext cx="4238626"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18"/>
              </a:rPr>
              <a:t>Introduction to Material Elasticity | Ansys Innovation Course</a:t>
            </a:r>
            <a:endParaRPr kumimoji="0" lang="en-DE" sz="1200" b="0" i="0" u="none" strike="noStrike" kern="1200" cap="none" spc="0" normalizeH="0" baseline="0" noProof="0">
              <a:ln>
                <a:noFill/>
              </a:ln>
              <a:solidFill>
                <a:srgbClr val="898A8D"/>
              </a:solidFill>
              <a:effectLst/>
              <a:uLnTx/>
              <a:uFillTx/>
              <a:latin typeface="Calibri" panose="020F0502020204030204"/>
              <a:ea typeface="+mn-ea"/>
              <a:cs typeface="+mn-cs"/>
            </a:endParaRPr>
          </a:p>
        </p:txBody>
      </p:sp>
      <p:pic>
        <p:nvPicPr>
          <p:cNvPr id="30" name="Graphic 29" descr="Internet outline">
            <a:extLst>
              <a:ext uri="{FF2B5EF4-FFF2-40B4-BE49-F238E27FC236}">
                <a16:creationId xmlns:a16="http://schemas.microsoft.com/office/drawing/2014/main" id="{DB310E7A-DBEB-1270-CBA2-A627DE6C3FAD}"/>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7721158" y="5952449"/>
            <a:ext cx="346026" cy="368434"/>
          </a:xfrm>
          <a:prstGeom prst="rect">
            <a:avLst/>
          </a:prstGeom>
        </p:spPr>
      </p:pic>
      <p:grpSp>
        <p:nvGrpSpPr>
          <p:cNvPr id="37" name="Group 36">
            <a:extLst>
              <a:ext uri="{FF2B5EF4-FFF2-40B4-BE49-F238E27FC236}">
                <a16:creationId xmlns:a16="http://schemas.microsoft.com/office/drawing/2014/main" id="{E37DEB65-8A35-7FB1-BF7C-F0D08D278150}"/>
              </a:ext>
            </a:extLst>
          </p:cNvPr>
          <p:cNvGrpSpPr/>
          <p:nvPr/>
        </p:nvGrpSpPr>
        <p:grpSpPr>
          <a:xfrm>
            <a:off x="3132314" y="2170871"/>
            <a:ext cx="3303241" cy="2541555"/>
            <a:chOff x="3132314" y="2170871"/>
            <a:chExt cx="3303241" cy="2541555"/>
          </a:xfrm>
        </p:grpSpPr>
        <mc:AlternateContent xmlns:mc="http://schemas.openxmlformats.org/markup-compatibility/2006" xmlns:a14="http://schemas.microsoft.com/office/drawing/2010/main">
          <mc:Choice Requires="a14">
            <p:sp>
              <p:nvSpPr>
                <p:cNvPr id="88" name="TextBox 87">
                  <a:extLst>
                    <a:ext uri="{FF2B5EF4-FFF2-40B4-BE49-F238E27FC236}">
                      <a16:creationId xmlns:a16="http://schemas.microsoft.com/office/drawing/2014/main" id="{58E7AA1F-0B25-0802-D6E2-20C17E97E44F}"/>
                    </a:ext>
                  </a:extLst>
                </p:cNvPr>
                <p:cNvSpPr txBox="1"/>
                <p:nvPr/>
              </p:nvSpPr>
              <p:spPr>
                <a:xfrm>
                  <a:off x="3132314" y="3419700"/>
                  <a:ext cx="1474685" cy="129272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dPr>
                          <m:e>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𝑖𝑗</m:t>
                                </m:r>
                              </m:sub>
                            </m:sSub>
                          </m:e>
                        </m:d>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eqArrPr>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𝜏</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𝑧𝑥</m:t>
                                    </m:r>
                                  </m:sub>
                                </m:sSub>
                              </m:e>
                            </m:eqArr>
                          </m:e>
                        </m:d>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8" name="TextBox 87">
                  <a:extLst>
                    <a:ext uri="{FF2B5EF4-FFF2-40B4-BE49-F238E27FC236}">
                      <a16:creationId xmlns:a16="http://schemas.microsoft.com/office/drawing/2014/main" id="{58E7AA1F-0B25-0802-D6E2-20C17E97E44F}"/>
                    </a:ext>
                  </a:extLst>
                </p:cNvPr>
                <p:cNvSpPr txBox="1">
                  <a:spLocks noRot="1" noChangeAspect="1" noMove="1" noResize="1" noEditPoints="1" noAdjustHandles="1" noChangeArrowheads="1" noChangeShapeType="1" noTextEdit="1"/>
                </p:cNvSpPr>
                <p:nvPr/>
              </p:nvSpPr>
              <p:spPr>
                <a:xfrm>
                  <a:off x="3132314" y="3419700"/>
                  <a:ext cx="1474685" cy="1292726"/>
                </a:xfrm>
                <a:prstGeom prst="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9" name="TextBox 88">
                  <a:extLst>
                    <a:ext uri="{FF2B5EF4-FFF2-40B4-BE49-F238E27FC236}">
                      <a16:creationId xmlns:a16="http://schemas.microsoft.com/office/drawing/2014/main" id="{73B87028-F9E5-9AFB-E4C5-2C2D74771124}"/>
                    </a:ext>
                  </a:extLst>
                </p:cNvPr>
                <p:cNvSpPr txBox="1"/>
                <p:nvPr/>
              </p:nvSpPr>
              <p:spPr>
                <a:xfrm>
                  <a:off x="4480744" y="3414783"/>
                  <a:ext cx="1474685" cy="129420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dPr>
                          <m:e>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𝑖𝑗</m:t>
                                </m:r>
                              </m:sub>
                            </m:sSub>
                          </m:e>
                        </m:d>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d>
                          <m:dPr>
                            <m:begChr m:val="["/>
                            <m:endChr m:val="]"/>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eqArr>
                              <m:eqArr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eqArrPr>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𝑥𝑦</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𝑦𝑧</m:t>
                                    </m:r>
                                  </m:sub>
                                </m:sSub>
                              </m:e>
                              <m:e>
                                <m:sSub>
                                  <m:sSubPr>
                                    <m:ctrlP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DE"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𝑧𝑥</m:t>
                                    </m:r>
                                  </m:sub>
                                </m:sSub>
                              </m:e>
                            </m:eqArr>
                          </m:e>
                        </m:d>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89" name="TextBox 88">
                  <a:extLst>
                    <a:ext uri="{FF2B5EF4-FFF2-40B4-BE49-F238E27FC236}">
                      <a16:creationId xmlns:a16="http://schemas.microsoft.com/office/drawing/2014/main" id="{73B87028-F9E5-9AFB-E4C5-2C2D74771124}"/>
                    </a:ext>
                  </a:extLst>
                </p:cNvPr>
                <p:cNvSpPr txBox="1">
                  <a:spLocks noRot="1" noChangeAspect="1" noMove="1" noResize="1" noEditPoints="1" noAdjustHandles="1" noChangeArrowheads="1" noChangeShapeType="1" noTextEdit="1"/>
                </p:cNvSpPr>
                <p:nvPr/>
              </p:nvSpPr>
              <p:spPr>
                <a:xfrm>
                  <a:off x="4480744" y="3414783"/>
                  <a:ext cx="1474685" cy="1294200"/>
                </a:xfrm>
                <a:prstGeom prst="rect">
                  <a:avLst/>
                </a:prstGeom>
                <a:blipFill>
                  <a:blip r:embed="rId22"/>
                  <a:stretch>
                    <a:fillRect/>
                  </a:stretch>
                </a:blipFill>
              </p:spPr>
              <p:txBody>
                <a:bodyPr/>
                <a:lstStyle/>
                <a:p>
                  <a:r>
                    <a:rPr lang="en-US">
                      <a:noFill/>
                    </a:rPr>
                    <a:t> </a:t>
                  </a:r>
                </a:p>
              </p:txBody>
            </p:sp>
          </mc:Fallback>
        </mc:AlternateContent>
        <p:sp>
          <p:nvSpPr>
            <p:cNvPr id="92" name="TextBox 91">
              <a:extLst>
                <a:ext uri="{FF2B5EF4-FFF2-40B4-BE49-F238E27FC236}">
                  <a16:creationId xmlns:a16="http://schemas.microsoft.com/office/drawing/2014/main" id="{C7CCF51A-A30E-23F0-BBF7-AA310EA7A96C}"/>
                </a:ext>
              </a:extLst>
            </p:cNvPr>
            <p:cNvSpPr txBox="1"/>
            <p:nvPr/>
          </p:nvSpPr>
          <p:spPr>
            <a:xfrm>
              <a:off x="3914130" y="2170871"/>
              <a:ext cx="1799339"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alibri" panose="020F0502020204030204"/>
                  <a:ea typeface="+mn-ea"/>
                  <a:cs typeface="+mn-cs"/>
                </a:rPr>
                <a:t>Theory of Elasticity</a:t>
              </a:r>
            </a:p>
          </p:txBody>
        </p:sp>
        <p:sp>
          <p:nvSpPr>
            <p:cNvPr id="111" name="TextBox 110">
              <a:extLst>
                <a:ext uri="{FF2B5EF4-FFF2-40B4-BE49-F238E27FC236}">
                  <a16:creationId xmlns:a16="http://schemas.microsoft.com/office/drawing/2014/main" id="{2FDC7349-0B2F-C80D-FC46-2253729D2FE0}"/>
                </a:ext>
              </a:extLst>
            </p:cNvPr>
            <p:cNvSpPr txBox="1"/>
            <p:nvPr/>
          </p:nvSpPr>
          <p:spPr>
            <a:xfrm>
              <a:off x="3384155" y="2465644"/>
              <a:ext cx="293837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The property of solid material to </a:t>
              </a:r>
              <a:r>
                <a:rPr kumimoji="0" lang="en-GB" sz="1200" b="1" i="0" u="none" strike="noStrike" kern="1200" cap="none" spc="0" normalizeH="0" baseline="0" noProof="0" dirty="0">
                  <a:ln>
                    <a:noFill/>
                  </a:ln>
                  <a:solidFill>
                    <a:srgbClr val="FFB71B"/>
                  </a:solidFill>
                  <a:effectLst/>
                  <a:uLnTx/>
                  <a:uFillTx/>
                  <a:latin typeface="Calibri" panose="020F0502020204030204"/>
                  <a:ea typeface="+mn-ea"/>
                  <a:cs typeface="+mn-cs"/>
                </a:rPr>
                <a:t>deform</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 under external </a:t>
              </a:r>
              <a:r>
                <a:rPr kumimoji="0" lang="en-GB" sz="1200" b="1" i="0" u="none" strike="noStrike" kern="1200" cap="none" spc="0" normalizeH="0" baseline="0" noProof="0" dirty="0">
                  <a:ln>
                    <a:noFill/>
                  </a:ln>
                  <a:solidFill>
                    <a:srgbClr val="D29100"/>
                  </a:solidFill>
                  <a:effectLst/>
                  <a:uLnTx/>
                  <a:uFillTx/>
                  <a:latin typeface="Calibri" panose="020F0502020204030204"/>
                  <a:ea typeface="+mn-ea"/>
                  <a:cs typeface="+mn-cs"/>
                </a:rPr>
                <a:t>force</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 and return to its original shape after load is removed </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12" name="TextBox 111">
              <a:extLst>
                <a:ext uri="{FF2B5EF4-FFF2-40B4-BE49-F238E27FC236}">
                  <a16:creationId xmlns:a16="http://schemas.microsoft.com/office/drawing/2014/main" id="{438C9AF2-45F3-6A81-641C-796B8B0F078B}"/>
                </a:ext>
              </a:extLst>
            </p:cNvPr>
            <p:cNvSpPr txBox="1"/>
            <p:nvPr/>
          </p:nvSpPr>
          <p:spPr>
            <a:xfrm>
              <a:off x="3831245" y="3122933"/>
              <a:ext cx="62228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0" normalizeH="0" baseline="0" noProof="0" dirty="0">
                  <a:ln>
                    <a:noFill/>
                  </a:ln>
                  <a:solidFill>
                    <a:srgbClr val="D29100"/>
                  </a:solidFill>
                  <a:effectLst/>
                  <a:uLnTx/>
                  <a:uFillTx/>
                  <a:latin typeface="Calibri" panose="020F0502020204030204"/>
                  <a:ea typeface="+mn-ea"/>
                  <a:cs typeface="+mn-cs"/>
                </a:rPr>
                <a:t>Stress</a:t>
              </a:r>
              <a:endParaRPr kumimoji="0" lang="en-US" sz="1400" b="1" i="1" u="none" strike="noStrike" kern="1200" cap="none" spc="0" normalizeH="0" baseline="0" noProof="0" dirty="0">
                <a:ln>
                  <a:noFill/>
                </a:ln>
                <a:solidFill>
                  <a:srgbClr val="D29100"/>
                </a:solidFill>
                <a:effectLst/>
                <a:uLnTx/>
                <a:uFillTx/>
                <a:latin typeface="Calibri" panose="020F0502020204030204"/>
                <a:ea typeface="+mn-ea"/>
                <a:cs typeface="+mn-cs"/>
              </a:endParaRPr>
            </a:p>
          </p:txBody>
        </p:sp>
        <p:sp>
          <p:nvSpPr>
            <p:cNvPr id="113" name="TextBox 112">
              <a:extLst>
                <a:ext uri="{FF2B5EF4-FFF2-40B4-BE49-F238E27FC236}">
                  <a16:creationId xmlns:a16="http://schemas.microsoft.com/office/drawing/2014/main" id="{9D332250-5ADC-FF42-1904-2CFD7CDA5780}"/>
                </a:ext>
              </a:extLst>
            </p:cNvPr>
            <p:cNvSpPr txBox="1"/>
            <p:nvPr/>
          </p:nvSpPr>
          <p:spPr>
            <a:xfrm>
              <a:off x="5184935" y="3115040"/>
              <a:ext cx="62709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0" normalizeH="0" baseline="0" noProof="0" dirty="0">
                  <a:ln>
                    <a:noFill/>
                  </a:ln>
                  <a:solidFill>
                    <a:srgbClr val="FFB71B"/>
                  </a:solidFill>
                  <a:effectLst/>
                  <a:uLnTx/>
                  <a:uFillTx/>
                  <a:latin typeface="Calibri" panose="020F0502020204030204"/>
                  <a:ea typeface="+mn-ea"/>
                  <a:cs typeface="+mn-cs"/>
                </a:rPr>
                <a:t>Strain</a:t>
              </a:r>
              <a:endParaRPr kumimoji="0" lang="en-US" sz="1400" b="1" i="1" u="none" strike="noStrike" kern="1200" cap="none" spc="0" normalizeH="0" baseline="0" noProof="0" dirty="0">
                <a:ln>
                  <a:noFill/>
                </a:ln>
                <a:solidFill>
                  <a:srgbClr val="FFB71B"/>
                </a:solidFill>
                <a:effectLst/>
                <a:uLnTx/>
                <a:uFillTx/>
                <a:latin typeface="Calibri" panose="020F0502020204030204"/>
                <a:ea typeface="+mn-ea"/>
                <a:cs typeface="+mn-cs"/>
              </a:endParaRPr>
            </a:p>
          </p:txBody>
        </p:sp>
        <p:sp>
          <p:nvSpPr>
            <p:cNvPr id="31" name="Arrow: Right 30">
              <a:extLst>
                <a:ext uri="{FF2B5EF4-FFF2-40B4-BE49-F238E27FC236}">
                  <a16:creationId xmlns:a16="http://schemas.microsoft.com/office/drawing/2014/main" id="{6B6F74E2-C839-D031-C120-3E469F13E56F}"/>
                </a:ext>
              </a:extLst>
            </p:cNvPr>
            <p:cNvSpPr/>
            <p:nvPr/>
          </p:nvSpPr>
          <p:spPr>
            <a:xfrm>
              <a:off x="5955429" y="3974793"/>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33" name="TextBox 32">
            <a:extLst>
              <a:ext uri="{FF2B5EF4-FFF2-40B4-BE49-F238E27FC236}">
                <a16:creationId xmlns:a16="http://schemas.microsoft.com/office/drawing/2014/main" id="{CE90B0E5-5515-4FDA-C590-EE9C386DC346}"/>
              </a:ext>
            </a:extLst>
          </p:cNvPr>
          <p:cNvSpPr txBox="1"/>
          <p:nvPr/>
        </p:nvSpPr>
        <p:spPr>
          <a:xfrm>
            <a:off x="8131534" y="5990521"/>
            <a:ext cx="4238626" cy="368434"/>
          </a:xfrm>
          <a:prstGeom prst="rect">
            <a:avLst/>
          </a:prstGeom>
          <a:noFill/>
        </p:spPr>
        <p:txBody>
          <a:bodyPr wrap="square">
            <a:spAutoFit/>
          </a:bodyPr>
          <a:lstStyle/>
          <a:p>
            <a:pPr marL="0" marR="0" lvl="0" indent="0" algn="l"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23"/>
              </a:rPr>
              <a:t>Linear Elastic Material |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014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D37B03-011B-CF31-5A91-B0B3E6FB145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83B67E38-EC07-01C7-4C58-35EB4ADD63E1}"/>
              </a:ext>
            </a:extLst>
          </p:cNvPr>
          <p:cNvSpPr>
            <a:spLocks noGrp="1"/>
          </p:cNvSpPr>
          <p:nvPr>
            <p:ph type="title"/>
          </p:nvPr>
        </p:nvSpPr>
        <p:spPr/>
        <p:txBody>
          <a:bodyPr/>
          <a:lstStyle/>
          <a:p>
            <a:r>
              <a:rPr lang="en-US" dirty="0"/>
              <a:t>3D FEA – Solid elements </a:t>
            </a:r>
            <a:r>
              <a:rPr lang="en-US" sz="2400" dirty="0"/>
              <a:t>(Elasticity and Stress-Strain Relationship)</a:t>
            </a:r>
            <a:endParaRPr lang="en-US" dirty="0"/>
          </a:p>
        </p:txBody>
      </p:sp>
      <p:grpSp>
        <p:nvGrpSpPr>
          <p:cNvPr id="5" name="Group 4">
            <a:extLst>
              <a:ext uri="{FF2B5EF4-FFF2-40B4-BE49-F238E27FC236}">
                <a16:creationId xmlns:a16="http://schemas.microsoft.com/office/drawing/2014/main" id="{99752F52-62FD-370A-7D25-9ACB645F5771}"/>
              </a:ext>
            </a:extLst>
          </p:cNvPr>
          <p:cNvGrpSpPr/>
          <p:nvPr/>
        </p:nvGrpSpPr>
        <p:grpSpPr>
          <a:xfrm>
            <a:off x="3438793" y="842511"/>
            <a:ext cx="3695095" cy="1811513"/>
            <a:chOff x="3438793" y="842511"/>
            <a:chExt cx="3695095" cy="1811513"/>
          </a:xfrm>
        </p:grpSpPr>
        <p:sp>
          <p:nvSpPr>
            <p:cNvPr id="7" name="TextBox 6">
              <a:extLst>
                <a:ext uri="{FF2B5EF4-FFF2-40B4-BE49-F238E27FC236}">
                  <a16:creationId xmlns:a16="http://schemas.microsoft.com/office/drawing/2014/main" id="{69641BB4-206C-B50B-0CC0-E7ECFB8058B3}"/>
                </a:ext>
              </a:extLst>
            </p:cNvPr>
            <p:cNvSpPr txBox="1"/>
            <p:nvPr/>
          </p:nvSpPr>
          <p:spPr>
            <a:xfrm>
              <a:off x="4391001" y="842511"/>
              <a:ext cx="179068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alibri" panose="020F0502020204030204"/>
                  <a:ea typeface="+mn-ea"/>
                  <a:cs typeface="+mn-cs"/>
                </a:rPr>
                <a:t>Displacement Field</a:t>
              </a:r>
            </a:p>
          </p:txBody>
        </p:sp>
        <p:sp>
          <p:nvSpPr>
            <p:cNvPr id="10" name="TextBox 9">
              <a:extLst>
                <a:ext uri="{FF2B5EF4-FFF2-40B4-BE49-F238E27FC236}">
                  <a16:creationId xmlns:a16="http://schemas.microsoft.com/office/drawing/2014/main" id="{21489E5D-065D-7054-08E5-ADD8CBAF6FDC}"/>
                </a:ext>
              </a:extLst>
            </p:cNvPr>
            <p:cNvSpPr txBox="1"/>
            <p:nvPr/>
          </p:nvSpPr>
          <p:spPr>
            <a:xfrm>
              <a:off x="3438793" y="1181065"/>
              <a:ext cx="369509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The displacement field captures the effect of </a:t>
              </a:r>
              <a:r>
                <a:rPr kumimoji="0" lang="en-GB" sz="1200" b="1" i="0" u="none" strike="noStrike" kern="1200" cap="none" spc="0" normalizeH="0" baseline="0" noProof="0" dirty="0">
                  <a:ln>
                    <a:noFill/>
                  </a:ln>
                  <a:solidFill>
                    <a:srgbClr val="FFB71B"/>
                  </a:solidFill>
                  <a:effectLst/>
                  <a:uLnTx/>
                  <a:uFillTx/>
                  <a:latin typeface="Calibri" panose="020F0502020204030204"/>
                  <a:ea typeface="+mn-ea"/>
                  <a:cs typeface="+mn-cs"/>
                </a:rPr>
                <a:t>deformation</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 on the body and is defined by a displacement vector (position in reference to an origin)</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97C12EAA-95CE-152F-444E-A1CB85C05B9F}"/>
                    </a:ext>
                  </a:extLst>
                </p:cNvPr>
                <p:cNvSpPr txBox="1"/>
                <p:nvPr/>
              </p:nvSpPr>
              <p:spPr>
                <a:xfrm>
                  <a:off x="4165635" y="1876952"/>
                  <a:ext cx="2016049" cy="77707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d>
                          <m:dPr>
                            <m:begChr m:val="["/>
                            <m:endChr m:val="]"/>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dPr>
                          <m:e>
                            <m:eqArr>
                              <m:eqArr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eqArr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𝑥</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𝑣</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𝑥</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e>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𝑤</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𝑥</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e>
                            </m:eqArr>
                          </m:e>
                        </m:d>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d>
                          <m:dPr>
                            <m:begChr m:val="["/>
                            <m:endChr m:val="]"/>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dPr>
                          <m:e>
                            <m:eqArr>
                              <m:eqArr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eqArrPr>
                              <m:e>
                                <m:sSub>
                                  <m:sSub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1</m:t>
                                    </m:r>
                                  </m:sub>
                                </m:sSub>
                              </m:e>
                              <m:e>
                                <m:sSub>
                                  <m:sSub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1</m:t>
                                    </m:r>
                                  </m:sub>
                                </m:sSub>
                              </m:e>
                              <m:e>
                                <m:sSub>
                                  <m:sSub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3</m:t>
                                    </m:r>
                                  </m:sub>
                                </m:sSub>
                              </m:e>
                            </m:eqArr>
                          </m:e>
                        </m:d>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97C12EAA-95CE-152F-444E-A1CB85C05B9F}"/>
                    </a:ext>
                  </a:extLst>
                </p:cNvPr>
                <p:cNvSpPr txBox="1">
                  <a:spLocks noRot="1" noChangeAspect="1" noMove="1" noResize="1" noEditPoints="1" noAdjustHandles="1" noChangeArrowheads="1" noChangeShapeType="1" noTextEdit="1"/>
                </p:cNvSpPr>
                <p:nvPr/>
              </p:nvSpPr>
              <p:spPr>
                <a:xfrm>
                  <a:off x="4165635" y="1876952"/>
                  <a:ext cx="2016049" cy="777072"/>
                </a:xfrm>
                <a:prstGeom prst="rect">
                  <a:avLst/>
                </a:prstGeom>
                <a:blipFill>
                  <a:blip r:embed="rId3"/>
                  <a:stretch>
                    <a:fillRect/>
                  </a:stretch>
                </a:blipFill>
              </p:spPr>
              <p:txBody>
                <a:bodyPr/>
                <a:lstStyle/>
                <a:p>
                  <a:r>
                    <a:rPr lang="en-US">
                      <a:noFill/>
                    </a:rPr>
                    <a:t> </a:t>
                  </a:r>
                </a:p>
              </p:txBody>
            </p:sp>
          </mc:Fallback>
        </mc:AlternateContent>
      </p:grpSp>
      <p:grpSp>
        <p:nvGrpSpPr>
          <p:cNvPr id="9" name="Group 8">
            <a:extLst>
              <a:ext uri="{FF2B5EF4-FFF2-40B4-BE49-F238E27FC236}">
                <a16:creationId xmlns:a16="http://schemas.microsoft.com/office/drawing/2014/main" id="{621BE3F0-C93C-CF54-65CA-3F21F998EA94}"/>
              </a:ext>
            </a:extLst>
          </p:cNvPr>
          <p:cNvGrpSpPr/>
          <p:nvPr/>
        </p:nvGrpSpPr>
        <p:grpSpPr>
          <a:xfrm>
            <a:off x="6933687" y="1992731"/>
            <a:ext cx="4463644" cy="3095110"/>
            <a:chOff x="6933687" y="1992731"/>
            <a:chExt cx="4463644" cy="3095110"/>
          </a:xfrm>
        </p:grpSpPr>
        <p:sp>
          <p:nvSpPr>
            <p:cNvPr id="8" name="TextBox 7">
              <a:extLst>
                <a:ext uri="{FF2B5EF4-FFF2-40B4-BE49-F238E27FC236}">
                  <a16:creationId xmlns:a16="http://schemas.microsoft.com/office/drawing/2014/main" id="{44B03ADC-E94A-169C-5962-2E4BD818E797}"/>
                </a:ext>
              </a:extLst>
            </p:cNvPr>
            <p:cNvSpPr txBox="1"/>
            <p:nvPr/>
          </p:nvSpPr>
          <p:spPr>
            <a:xfrm>
              <a:off x="8078323" y="1992731"/>
              <a:ext cx="301396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alibri" panose="020F0502020204030204"/>
                  <a:ea typeface="+mn-ea"/>
                  <a:cs typeface="+mn-cs"/>
                </a:rPr>
                <a:t>Strain-Displacement Relationship</a:t>
              </a:r>
            </a:p>
          </p:txBody>
        </p:sp>
        <p:sp>
          <p:nvSpPr>
            <p:cNvPr id="11" name="TextBox 10">
              <a:extLst>
                <a:ext uri="{FF2B5EF4-FFF2-40B4-BE49-F238E27FC236}">
                  <a16:creationId xmlns:a16="http://schemas.microsoft.com/office/drawing/2014/main" id="{BB7A0B07-DB9E-379C-149C-E263496C23E1}"/>
                </a:ext>
              </a:extLst>
            </p:cNvPr>
            <p:cNvSpPr txBox="1"/>
            <p:nvPr/>
          </p:nvSpPr>
          <p:spPr>
            <a:xfrm>
              <a:off x="8021134" y="2272664"/>
              <a:ext cx="305742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The partial derivatives express </a:t>
              </a:r>
              <a:r>
                <a:rPr kumimoji="0" lang="en-GB" sz="1200" b="1" i="0" u="none" strike="noStrike" kern="1200" cap="none" spc="0" normalizeH="0" baseline="0" noProof="0" dirty="0">
                  <a:ln>
                    <a:noFill/>
                  </a:ln>
                  <a:solidFill>
                    <a:srgbClr val="000000"/>
                  </a:solidFill>
                  <a:effectLst/>
                  <a:uLnTx/>
                  <a:uFillTx/>
                  <a:latin typeface="Calibri" panose="020F0502020204030204"/>
                  <a:ea typeface="+mn-ea"/>
                  <a:cs typeface="+mn-cs"/>
                </a:rPr>
                <a:t>displacement gradients </a:t>
              </a: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(rate of change in displacement) for small normal and shear strains</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C9C66EE-6CB9-8A08-9ED4-EC763946DA01}"/>
                    </a:ext>
                  </a:extLst>
                </p:cNvPr>
                <p:cNvSpPr txBox="1"/>
                <p:nvPr/>
              </p:nvSpPr>
              <p:spPr>
                <a:xfrm>
                  <a:off x="8244922" y="3023870"/>
                  <a:ext cx="2556124" cy="4331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𝑥</m:t>
                          </m:r>
                        </m:sub>
                      </m:s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𝑢</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den>
                      </m:f>
                    </m:oMath>
                  </a14:m>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14:m>
                    <m:oMath xmlns:m="http://schemas.openxmlformats.org/officeDocument/2006/math">
                      <m:sSub>
                        <m:sSub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sub>
                      </m:s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𝑣</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sub>
                      </m:s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𝑤</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oMath>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3" name="TextBox 12">
                  <a:extLst>
                    <a:ext uri="{FF2B5EF4-FFF2-40B4-BE49-F238E27FC236}">
                      <a16:creationId xmlns:a16="http://schemas.microsoft.com/office/drawing/2014/main" id="{CC9C66EE-6CB9-8A08-9ED4-EC763946DA01}"/>
                    </a:ext>
                  </a:extLst>
                </p:cNvPr>
                <p:cNvSpPr txBox="1">
                  <a:spLocks noRot="1" noChangeAspect="1" noMove="1" noResize="1" noEditPoints="1" noAdjustHandles="1" noChangeArrowheads="1" noChangeShapeType="1" noTextEdit="1"/>
                </p:cNvSpPr>
                <p:nvPr/>
              </p:nvSpPr>
              <p:spPr>
                <a:xfrm>
                  <a:off x="8244922" y="3023870"/>
                  <a:ext cx="2556124" cy="4331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85D2C66-F977-2767-268D-F376F9B86282}"/>
                    </a:ext>
                  </a:extLst>
                </p:cNvPr>
                <p:cNvSpPr txBox="1"/>
                <p:nvPr/>
              </p:nvSpPr>
              <p:spPr>
                <a:xfrm>
                  <a:off x="7648636" y="3486670"/>
                  <a:ext cx="3748695" cy="4331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𝑥𝑦</m:t>
                          </m:r>
                        </m:sub>
                      </m:sSub>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𝑣</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den>
                      </m:f>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oMath>
                  </a14:m>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a:r>
                  <a14:m>
                    <m:oMath xmlns:m="http://schemas.openxmlformats.org/officeDocument/2006/math">
                      <m:sSub>
                        <m:sSub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sub>
                      </m:s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𝑤</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𝑣</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 </m:t>
                      </m:r>
                      <m:sSub>
                        <m:sSubPr>
                          <m:ctrlP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𝛾</m:t>
                          </m:r>
                        </m:e>
                        <m: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𝑥</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sub>
                      </m:sSub>
                      <m:r>
                        <a:rPr kumimoji="0" lang="en-GB"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𝑢</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GB"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𝑤</m:t>
                          </m:r>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den>
                      </m:f>
                    </m:oMath>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4" name="TextBox 13">
                  <a:extLst>
                    <a:ext uri="{FF2B5EF4-FFF2-40B4-BE49-F238E27FC236}">
                      <a16:creationId xmlns:a16="http://schemas.microsoft.com/office/drawing/2014/main" id="{585D2C66-F977-2767-268D-F376F9B86282}"/>
                    </a:ext>
                  </a:extLst>
                </p:cNvPr>
                <p:cNvSpPr txBox="1">
                  <a:spLocks noRot="1" noChangeAspect="1" noMove="1" noResize="1" noEditPoints="1" noAdjustHandles="1" noChangeArrowheads="1" noChangeShapeType="1" noTextEdit="1"/>
                </p:cNvSpPr>
                <p:nvPr/>
              </p:nvSpPr>
              <p:spPr>
                <a:xfrm>
                  <a:off x="7648636" y="3486670"/>
                  <a:ext cx="3748695" cy="4331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723052B-5952-6EF4-7DA1-FEA1AE4F3F9C}"/>
                    </a:ext>
                  </a:extLst>
                </p:cNvPr>
                <p:cNvSpPr txBox="1"/>
                <p:nvPr/>
              </p:nvSpPr>
              <p:spPr>
                <a:xfrm>
                  <a:off x="7648636" y="4430482"/>
                  <a:ext cx="3748694" cy="65735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𝜺</m:t>
                          </m:r>
                        </m:e>
                        <m:sub>
                          <m:r>
                            <a:rPr kumimoji="0" lang="en-US"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𝒊𝒋</m:t>
                          </m:r>
                        </m:sub>
                      </m:sSub>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f>
                        <m:fPr>
                          <m:ctrlP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𝟏</m:t>
                          </m:r>
                        </m:num>
                        <m:den>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𝟐</m:t>
                          </m:r>
                        </m:den>
                      </m:f>
                      <m:d>
                        <m:dPr>
                          <m:ctrlP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dPr>
                        <m:e>
                          <m:f>
                            <m:fPr>
                              <m:ctrlP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𝒖</m:t>
                                  </m:r>
                                </m:e>
                                <m:sub>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𝒊</m:t>
                                  </m:r>
                                </m:sub>
                              </m:sSub>
                            </m:num>
                            <m:den>
                              <m: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𝒙</m:t>
                                  </m:r>
                                </m:e>
                                <m:sub>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𝒋</m:t>
                                  </m:r>
                                </m:sub>
                              </m:sSub>
                            </m:den>
                          </m:f>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f>
                            <m:fPr>
                              <m:ctrlP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GB"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𝒖</m:t>
                                  </m:r>
                                </m:e>
                                <m:sub>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𝒋</m:t>
                                  </m:r>
                                </m:sub>
                              </m:sSub>
                            </m:num>
                            <m:den>
                              <m:r>
                                <a:rPr kumimoji="0" lang="en-US" sz="20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𝒙</m:t>
                                  </m:r>
                                </m:e>
                                <m:sub>
                                  <m:r>
                                    <a:rPr kumimoji="0" lang="en-GB" sz="20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𝒊</m:t>
                                  </m:r>
                                </m:sub>
                              </m:sSub>
                            </m:den>
                          </m:f>
                        </m:e>
                      </m:d>
                    </m:oMath>
                  </a14:m>
                  <a:r>
                    <a:rPr kumimoji="0" lang="en-US" sz="2000" b="1" i="1"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n-US" sz="1600" b="0" i="1" u="none" strike="noStrike" kern="1200" cap="none" spc="0" normalizeH="0" baseline="0" noProof="0" dirty="0">
                      <a:ln>
                        <a:noFill/>
                      </a:ln>
                      <a:solidFill>
                        <a:srgbClr val="000000"/>
                      </a:solidFill>
                      <a:effectLst/>
                      <a:uLnTx/>
                      <a:uFillTx/>
                      <a:latin typeface="Calibri" panose="020F0502020204030204"/>
                      <a:ea typeface="+mn-ea"/>
                      <a:cs typeface="+mn-cs"/>
                    </a:rPr>
                    <a:t>i, j   = 1,2,3</a:t>
                  </a:r>
                </a:p>
              </p:txBody>
            </p:sp>
          </mc:Choice>
          <mc:Fallback xmlns="">
            <p:sp>
              <p:nvSpPr>
                <p:cNvPr id="15" name="TextBox 14">
                  <a:extLst>
                    <a:ext uri="{FF2B5EF4-FFF2-40B4-BE49-F238E27FC236}">
                      <a16:creationId xmlns:a16="http://schemas.microsoft.com/office/drawing/2014/main" id="{E723052B-5952-6EF4-7DA1-FEA1AE4F3F9C}"/>
                    </a:ext>
                  </a:extLst>
                </p:cNvPr>
                <p:cNvSpPr txBox="1">
                  <a:spLocks noRot="1" noChangeAspect="1" noMove="1" noResize="1" noEditPoints="1" noAdjustHandles="1" noChangeArrowheads="1" noChangeShapeType="1" noTextEdit="1"/>
                </p:cNvSpPr>
                <p:nvPr/>
              </p:nvSpPr>
              <p:spPr>
                <a:xfrm>
                  <a:off x="7648636" y="4430482"/>
                  <a:ext cx="3748694" cy="657359"/>
                </a:xfrm>
                <a:prstGeom prst="rect">
                  <a:avLst/>
                </a:prstGeom>
                <a:blipFill>
                  <a:blip r:embed="rId6"/>
                  <a:stretch>
                    <a:fillRect/>
                  </a:stretch>
                </a:blipFill>
              </p:spPr>
              <p:txBody>
                <a:bodyPr/>
                <a:lstStyle/>
                <a:p>
                  <a:r>
                    <a:rPr lang="en-US">
                      <a:noFill/>
                    </a:rPr>
                    <a:t> </a:t>
                  </a:r>
                </a:p>
              </p:txBody>
            </p:sp>
          </mc:Fallback>
        </mc:AlternateContent>
        <p:sp>
          <p:nvSpPr>
            <p:cNvPr id="16" name="Right Brace 15">
              <a:extLst>
                <a:ext uri="{FF2B5EF4-FFF2-40B4-BE49-F238E27FC236}">
                  <a16:creationId xmlns:a16="http://schemas.microsoft.com/office/drawing/2014/main" id="{875D0587-7F0E-DCBF-E1A1-B57AF3793CC2}"/>
                </a:ext>
              </a:extLst>
            </p:cNvPr>
            <p:cNvSpPr/>
            <p:nvPr/>
          </p:nvSpPr>
          <p:spPr>
            <a:xfrm rot="5400000">
              <a:off x="9325755" y="2388184"/>
              <a:ext cx="369332" cy="3399414"/>
            </a:xfrm>
            <a:prstGeom prst="rightBrace">
              <a:avLst>
                <a:gd name="adj1" fmla="val 8333"/>
                <a:gd name="adj2" fmla="val 6397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7" name="Arrow: Right 16">
              <a:extLst>
                <a:ext uri="{FF2B5EF4-FFF2-40B4-BE49-F238E27FC236}">
                  <a16:creationId xmlns:a16="http://schemas.microsoft.com/office/drawing/2014/main" id="{48C42747-2885-EFCD-0F5C-1DE66141FF65}"/>
                </a:ext>
              </a:extLst>
            </p:cNvPr>
            <p:cNvSpPr/>
            <p:nvPr/>
          </p:nvSpPr>
          <p:spPr>
            <a:xfrm>
              <a:off x="6933687" y="3154749"/>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DDA299E7-8913-5A90-8EF1-1EC241A9A711}"/>
              </a:ext>
            </a:extLst>
          </p:cNvPr>
          <p:cNvSpPr txBox="1"/>
          <p:nvPr/>
        </p:nvSpPr>
        <p:spPr>
          <a:xfrm>
            <a:off x="7953375" y="5919710"/>
            <a:ext cx="4238626" cy="368434"/>
          </a:xfrm>
          <a:prstGeom prst="rect">
            <a:avLst/>
          </a:prstGeom>
          <a:noFill/>
        </p:spPr>
        <p:txBody>
          <a:bodyPr wrap="square">
            <a:spAutoFit/>
          </a:bodyPr>
          <a:lstStyle/>
          <a:p>
            <a:pPr marL="0" marR="0" lvl="0" indent="0" algn="ctr" defTabSz="914400" rtl="0" eaLnBrk="1" fontAlgn="auto" latinLnBrk="0" hangingPunct="1">
              <a:lnSpc>
                <a:spcPct val="17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898A8D"/>
                </a:solidFill>
                <a:effectLst/>
                <a:uLnTx/>
                <a:uFillTx/>
                <a:latin typeface="Calibri" panose="020F0502020204030204"/>
                <a:ea typeface="+mn-ea"/>
                <a:cs typeface="+mn-cs"/>
                <a:hlinkClick r:id="rId7"/>
              </a:rPr>
              <a:t>Strain in Deformation Analysis | Ansys Innovation Course</a:t>
            </a:r>
            <a:endParaRPr kumimoji="0" lang="en-DE" sz="1200" b="0" i="0" u="none" strike="noStrike" kern="1200" cap="none" spc="0" normalizeH="0" baseline="0" noProof="0" dirty="0">
              <a:ln>
                <a:noFill/>
              </a:ln>
              <a:solidFill>
                <a:srgbClr val="898A8D"/>
              </a:solidFill>
              <a:effectLst/>
              <a:uLnTx/>
              <a:uFillTx/>
              <a:latin typeface="Calibri" panose="020F0502020204030204"/>
              <a:ea typeface="+mn-ea"/>
              <a:cs typeface="+mn-cs"/>
            </a:endParaRPr>
          </a:p>
        </p:txBody>
      </p:sp>
      <p:pic>
        <p:nvPicPr>
          <p:cNvPr id="19" name="Graphic 18" descr="Internet outline">
            <a:extLst>
              <a:ext uri="{FF2B5EF4-FFF2-40B4-BE49-F238E27FC236}">
                <a16:creationId xmlns:a16="http://schemas.microsoft.com/office/drawing/2014/main" id="{E8919720-96E6-F65C-1B3E-C1C6E1CEFAE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80362" y="5974195"/>
            <a:ext cx="346026" cy="368434"/>
          </a:xfrm>
          <a:prstGeom prst="rect">
            <a:avLst/>
          </a:prstGeom>
        </p:spPr>
      </p:pic>
      <p:grpSp>
        <p:nvGrpSpPr>
          <p:cNvPr id="6" name="Group 5">
            <a:extLst>
              <a:ext uri="{FF2B5EF4-FFF2-40B4-BE49-F238E27FC236}">
                <a16:creationId xmlns:a16="http://schemas.microsoft.com/office/drawing/2014/main" id="{5AC103F3-8719-8032-7B0F-4DDD9F0AA3DC}"/>
              </a:ext>
            </a:extLst>
          </p:cNvPr>
          <p:cNvGrpSpPr/>
          <p:nvPr/>
        </p:nvGrpSpPr>
        <p:grpSpPr>
          <a:xfrm>
            <a:off x="3638993" y="3108278"/>
            <a:ext cx="3294694" cy="2924905"/>
            <a:chOff x="3638993" y="3108278"/>
            <a:chExt cx="3294694" cy="2924905"/>
          </a:xfrm>
        </p:grpSpPr>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5A8C1B4C-EA44-8B75-481C-7DB10B97B976}"/>
                    </a:ext>
                  </a:extLst>
                </p:cNvPr>
                <p:cNvSpPr txBox="1"/>
                <p:nvPr/>
              </p:nvSpPr>
              <p:spPr>
                <a:xfrm>
                  <a:off x="3646174" y="4583940"/>
                  <a:ext cx="3039555" cy="1449243"/>
                </a:xfrm>
                <a:prstGeom prst="rect">
                  <a:avLst/>
                </a:prstGeom>
                <a:noFill/>
              </p:spPr>
              <p:txBody>
                <a:bodyPr wrap="square">
                  <a:spAutoFit/>
                </a:bodyPr>
                <a:lstStyle/>
                <a:p>
                  <a:pPr marL="457200" marR="0" lvl="1"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𝑥𝑥</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1" i="1" u="none" strike="noStrike" kern="1200" cap="none" spc="0" normalizeH="0" baseline="0" noProof="0" dirty="0">
                    <a:ln>
                      <a:noFill/>
                    </a:ln>
                    <a:solidFill>
                      <a:srgbClr val="000000"/>
                    </a:solidFill>
                    <a:effectLst/>
                    <a:uLnTx/>
                    <a:uFillTx/>
                    <a:latin typeface="Cambria Math" panose="02040503050406030204" pitchFamily="18" charset="0"/>
                    <a:ea typeface="+mn-ea"/>
                    <a:cs typeface="+mn-cs"/>
                  </a:endParaRPr>
                </a:p>
                <a:p>
                  <a:pPr marL="457200" marR="0" lvl="1"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457200" marR="0" lvl="1"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𝑥𝑧</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𝑥</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𝑦</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f>
                          <m:f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sSub>
                              <m:sSubPr>
                                <m:ctrlP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𝜎</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𝑧</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num>
                          <m:den>
                            <m:r>
                              <a:rPr kumimoji="0" lang="en-US" sz="14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den>
                        </m:f>
                        <m:r>
                          <a:rPr kumimoji="0" lang="en-US" sz="14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𝑏</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𝑧</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=0</m:t>
                        </m:r>
                      </m:oMath>
                    </m:oMathPara>
                  </a14:m>
                  <a:endPar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20" name="TextBox 19">
                  <a:extLst>
                    <a:ext uri="{FF2B5EF4-FFF2-40B4-BE49-F238E27FC236}">
                      <a16:creationId xmlns:a16="http://schemas.microsoft.com/office/drawing/2014/main" id="{5A8C1B4C-EA44-8B75-481C-7DB10B97B976}"/>
                    </a:ext>
                  </a:extLst>
                </p:cNvPr>
                <p:cNvSpPr txBox="1">
                  <a:spLocks noRot="1" noChangeAspect="1" noMove="1" noResize="1" noEditPoints="1" noAdjustHandles="1" noChangeArrowheads="1" noChangeShapeType="1" noTextEdit="1"/>
                </p:cNvSpPr>
                <p:nvPr/>
              </p:nvSpPr>
              <p:spPr>
                <a:xfrm>
                  <a:off x="3646174" y="4583940"/>
                  <a:ext cx="3039555" cy="1449243"/>
                </a:xfrm>
                <a:prstGeom prst="rect">
                  <a:avLst/>
                </a:prstGeom>
                <a:blipFill>
                  <a:blip r:embed="rId10"/>
                  <a:stretch>
                    <a:fillRect/>
                  </a:stretch>
                </a:blipFill>
              </p:spPr>
              <p:txBody>
                <a:bodyPr/>
                <a:lstStyle/>
                <a:p>
                  <a:r>
                    <a:rPr lang="en-US">
                      <a:noFill/>
                    </a:rPr>
                    <a:t> </a:t>
                  </a:r>
                </a:p>
              </p:txBody>
            </p:sp>
          </mc:Fallback>
        </mc:AlternateContent>
        <p:sp>
          <p:nvSpPr>
            <p:cNvPr id="21" name="TextBox 20">
              <a:extLst>
                <a:ext uri="{FF2B5EF4-FFF2-40B4-BE49-F238E27FC236}">
                  <a16:creationId xmlns:a16="http://schemas.microsoft.com/office/drawing/2014/main" id="{FFE967FC-9B4D-C694-BA53-B2B48A1F7EDC}"/>
                </a:ext>
              </a:extLst>
            </p:cNvPr>
            <p:cNvSpPr txBox="1"/>
            <p:nvPr/>
          </p:nvSpPr>
          <p:spPr>
            <a:xfrm>
              <a:off x="4280167" y="3594843"/>
              <a:ext cx="2040174"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00000"/>
                  </a:solidFill>
                  <a:effectLst/>
                  <a:uLnTx/>
                  <a:uFillTx/>
                  <a:latin typeface="Calibri" panose="020F0502020204030204"/>
                  <a:ea typeface="+mn-ea"/>
                  <a:cs typeface="+mn-cs"/>
                </a:rPr>
                <a:t>Equilibrium Equations</a:t>
              </a:r>
            </a:p>
          </p:txBody>
        </p:sp>
        <p:sp>
          <p:nvSpPr>
            <p:cNvPr id="23" name="TextBox 22">
              <a:extLst>
                <a:ext uri="{FF2B5EF4-FFF2-40B4-BE49-F238E27FC236}">
                  <a16:creationId xmlns:a16="http://schemas.microsoft.com/office/drawing/2014/main" id="{866EEFDE-2CBA-2E18-0F37-FCFC93657D12}"/>
                </a:ext>
              </a:extLst>
            </p:cNvPr>
            <p:cNvSpPr txBox="1"/>
            <p:nvPr/>
          </p:nvSpPr>
          <p:spPr>
            <a:xfrm>
              <a:off x="3638993" y="3940626"/>
              <a:ext cx="329469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For elastostatic problems 3 equilibrium conditions with stresses and body forces must be satisfied</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D88FB9FD-D6F4-5F60-943B-BAD99F9EE204}"/>
                    </a:ext>
                  </a:extLst>
                </p:cNvPr>
                <p:cNvSpPr txBox="1"/>
                <p:nvPr/>
              </p:nvSpPr>
              <p:spPr>
                <a:xfrm>
                  <a:off x="4630380" y="3108278"/>
                  <a:ext cx="1472198" cy="369332"/>
                </a:xfrm>
                <a:prstGeom prst="rect">
                  <a:avLst/>
                </a:prstGeom>
                <a:solidFill>
                  <a:schemeClr val="accent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kumimoji="0" lang="el-GR"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Γ</m:t>
                        </m:r>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Γ</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sub>
                        </m:s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b>
                          <m:sSubPr>
                            <m:ctrlPr>
                              <a:rPr kumimoji="0" lang="en-GB" sz="1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Γ</m:t>
                            </m:r>
                          </m:e>
                          <m:sub>
                            <m:r>
                              <a:rPr kumimoji="0" lang="el-GR"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𝜎</m:t>
                            </m:r>
                          </m:sub>
                        </m:sSub>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24" name="TextBox 23">
                  <a:extLst>
                    <a:ext uri="{FF2B5EF4-FFF2-40B4-BE49-F238E27FC236}">
                      <a16:creationId xmlns:a16="http://schemas.microsoft.com/office/drawing/2014/main" id="{D88FB9FD-D6F4-5F60-943B-BAD99F9EE204}"/>
                    </a:ext>
                  </a:extLst>
                </p:cNvPr>
                <p:cNvSpPr txBox="1">
                  <a:spLocks noRot="1" noChangeAspect="1" noMove="1" noResize="1" noEditPoints="1" noAdjustHandles="1" noChangeArrowheads="1" noChangeShapeType="1" noTextEdit="1"/>
                </p:cNvSpPr>
                <p:nvPr/>
              </p:nvSpPr>
              <p:spPr>
                <a:xfrm>
                  <a:off x="4630380" y="3108278"/>
                  <a:ext cx="1472198" cy="369332"/>
                </a:xfrm>
                <a:prstGeom prst="rect">
                  <a:avLst/>
                </a:prstGeom>
                <a:blipFill>
                  <a:blip r:embed="rId11"/>
                  <a:stretch>
                    <a:fillRect/>
                  </a:stretch>
                </a:blipFill>
              </p:spPr>
              <p:txBody>
                <a:bodyPr/>
                <a:lstStyle/>
                <a:p>
                  <a:r>
                    <a:rPr lang="en-US">
                      <a:noFill/>
                    </a:rPr>
                    <a:t> </a:t>
                  </a:r>
                </a:p>
              </p:txBody>
            </p:sp>
          </mc:Fallback>
        </mc:AlternateContent>
      </p:grpSp>
      <p:grpSp>
        <p:nvGrpSpPr>
          <p:cNvPr id="4" name="Group 3">
            <a:extLst>
              <a:ext uri="{FF2B5EF4-FFF2-40B4-BE49-F238E27FC236}">
                <a16:creationId xmlns:a16="http://schemas.microsoft.com/office/drawing/2014/main" id="{837DE722-1AC4-F1C1-9439-1FFB0D5296DE}"/>
              </a:ext>
            </a:extLst>
          </p:cNvPr>
          <p:cNvGrpSpPr/>
          <p:nvPr/>
        </p:nvGrpSpPr>
        <p:grpSpPr>
          <a:xfrm>
            <a:off x="535897" y="1331870"/>
            <a:ext cx="2493101" cy="4295231"/>
            <a:chOff x="535897" y="1331870"/>
            <a:chExt cx="2493101" cy="4295231"/>
          </a:xfrm>
        </p:grpSpPr>
        <p:grpSp>
          <p:nvGrpSpPr>
            <p:cNvPr id="25" name="Group 24">
              <a:extLst>
                <a:ext uri="{FF2B5EF4-FFF2-40B4-BE49-F238E27FC236}">
                  <a16:creationId xmlns:a16="http://schemas.microsoft.com/office/drawing/2014/main" id="{19A7404F-9EC2-8D27-F50B-7FA3CD8A4857}"/>
                </a:ext>
              </a:extLst>
            </p:cNvPr>
            <p:cNvGrpSpPr>
              <a:grpSpLocks noChangeAspect="1"/>
            </p:cNvGrpSpPr>
            <p:nvPr/>
          </p:nvGrpSpPr>
          <p:grpSpPr>
            <a:xfrm>
              <a:off x="749024" y="3121700"/>
              <a:ext cx="1864954" cy="1872000"/>
              <a:chOff x="3676046" y="3065024"/>
              <a:chExt cx="2801076" cy="2811664"/>
            </a:xfrm>
          </p:grpSpPr>
          <p:grpSp>
            <p:nvGrpSpPr>
              <p:cNvPr id="26" name="Group 25">
                <a:extLst>
                  <a:ext uri="{FF2B5EF4-FFF2-40B4-BE49-F238E27FC236}">
                    <a16:creationId xmlns:a16="http://schemas.microsoft.com/office/drawing/2014/main" id="{D6F29A3A-B8B3-AA03-3714-F897EF92A2E0}"/>
                  </a:ext>
                </a:extLst>
              </p:cNvPr>
              <p:cNvGrpSpPr/>
              <p:nvPr/>
            </p:nvGrpSpPr>
            <p:grpSpPr>
              <a:xfrm>
                <a:off x="3676046" y="3321187"/>
                <a:ext cx="2751069" cy="2408471"/>
                <a:chOff x="2557003" y="3249455"/>
                <a:chExt cx="2751069" cy="2408471"/>
              </a:xfrm>
            </p:grpSpPr>
            <p:grpSp>
              <p:nvGrpSpPr>
                <p:cNvPr id="30" name="Group 29">
                  <a:extLst>
                    <a:ext uri="{FF2B5EF4-FFF2-40B4-BE49-F238E27FC236}">
                      <a16:creationId xmlns:a16="http://schemas.microsoft.com/office/drawing/2014/main" id="{2DABCCBE-A924-519B-A2EA-D388F9244666}"/>
                    </a:ext>
                  </a:extLst>
                </p:cNvPr>
                <p:cNvGrpSpPr/>
                <p:nvPr/>
              </p:nvGrpSpPr>
              <p:grpSpPr>
                <a:xfrm>
                  <a:off x="2557003" y="3249455"/>
                  <a:ext cx="2751069" cy="2370835"/>
                  <a:chOff x="4760744" y="3124200"/>
                  <a:chExt cx="2751069" cy="2370835"/>
                </a:xfrm>
              </p:grpSpPr>
              <p:cxnSp>
                <p:nvCxnSpPr>
                  <p:cNvPr id="56" name="Straight Arrow Connector 55">
                    <a:extLst>
                      <a:ext uri="{FF2B5EF4-FFF2-40B4-BE49-F238E27FC236}">
                        <a16:creationId xmlns:a16="http://schemas.microsoft.com/office/drawing/2014/main" id="{5DA1E32A-D490-C312-A264-D6D806D03317}"/>
                      </a:ext>
                    </a:extLst>
                  </p:cNvPr>
                  <p:cNvCxnSpPr/>
                  <p:nvPr/>
                </p:nvCxnSpPr>
                <p:spPr>
                  <a:xfrm flipV="1">
                    <a:off x="5812971" y="3124200"/>
                    <a:ext cx="0" cy="15118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03AC3A05-DAB8-2EBB-8FF9-AC99E2BA42A4}"/>
                      </a:ext>
                    </a:extLst>
                  </p:cNvPr>
                  <p:cNvCxnSpPr>
                    <a:cxnSpLocks/>
                    <a:endCxn id="29" idx="1"/>
                  </p:cNvCxnSpPr>
                  <p:nvPr/>
                </p:nvCxnSpPr>
                <p:spPr>
                  <a:xfrm flipH="1">
                    <a:off x="4760744" y="4625001"/>
                    <a:ext cx="1052161" cy="87003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38DC2578-FAD3-8A4D-1B59-01D59F6B0C1D}"/>
                      </a:ext>
                    </a:extLst>
                  </p:cNvPr>
                  <p:cNvCxnSpPr>
                    <a:cxnSpLocks/>
                  </p:cNvCxnSpPr>
                  <p:nvPr/>
                </p:nvCxnSpPr>
                <p:spPr>
                  <a:xfrm>
                    <a:off x="5812906" y="4636806"/>
                    <a:ext cx="1698907" cy="5279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5DEC769D-39E6-192F-766D-5CEC7EA8583B}"/>
                    </a:ext>
                  </a:extLst>
                </p:cNvPr>
                <p:cNvGrpSpPr>
                  <a:grpSpLocks noChangeAspect="1"/>
                </p:cNvGrpSpPr>
                <p:nvPr/>
              </p:nvGrpSpPr>
              <p:grpSpPr>
                <a:xfrm>
                  <a:off x="2845393" y="3515023"/>
                  <a:ext cx="2112767" cy="2142903"/>
                  <a:chOff x="2403786" y="1854640"/>
                  <a:chExt cx="1799537" cy="1825203"/>
                </a:xfrm>
              </p:grpSpPr>
              <p:grpSp>
                <p:nvGrpSpPr>
                  <p:cNvPr id="32" name="Group 31">
                    <a:extLst>
                      <a:ext uri="{FF2B5EF4-FFF2-40B4-BE49-F238E27FC236}">
                        <a16:creationId xmlns:a16="http://schemas.microsoft.com/office/drawing/2014/main" id="{1920B14B-5742-EA18-38C9-F1D1B6430D61}"/>
                      </a:ext>
                    </a:extLst>
                  </p:cNvPr>
                  <p:cNvGrpSpPr>
                    <a:grpSpLocks noChangeAspect="1"/>
                  </p:cNvGrpSpPr>
                  <p:nvPr/>
                </p:nvGrpSpPr>
                <p:grpSpPr>
                  <a:xfrm>
                    <a:off x="2403787" y="1854640"/>
                    <a:ext cx="1799536" cy="1825203"/>
                    <a:chOff x="4205123" y="3126172"/>
                    <a:chExt cx="2596478" cy="2633509"/>
                  </a:xfrm>
                </p:grpSpPr>
                <p:pic>
                  <p:nvPicPr>
                    <p:cNvPr id="34" name="Picture 33">
                      <a:extLst>
                        <a:ext uri="{FF2B5EF4-FFF2-40B4-BE49-F238E27FC236}">
                          <a16:creationId xmlns:a16="http://schemas.microsoft.com/office/drawing/2014/main" id="{E57ADD15-ECD1-BE2A-BDC0-3F378F04FDB3}"/>
                        </a:ext>
                      </a:extLst>
                    </p:cNvPr>
                    <p:cNvPicPr>
                      <a:picLocks noChangeAspect="1"/>
                    </p:cNvPicPr>
                    <p:nvPr/>
                  </p:nvPicPr>
                  <p:blipFill>
                    <a:blip r:embed="rId12">
                      <a:clrChange>
                        <a:clrFrom>
                          <a:srgbClr val="FFFFFF"/>
                        </a:clrFrom>
                        <a:clrTo>
                          <a:srgbClr val="FFFFFF">
                            <a:alpha val="0"/>
                          </a:srgbClr>
                        </a:clrTo>
                      </a:clrChange>
                      <a:duotone>
                        <a:schemeClr val="accent3">
                          <a:shade val="45000"/>
                          <a:satMod val="135000"/>
                        </a:schemeClr>
                        <a:prstClr val="white"/>
                      </a:duotone>
                    </a:blip>
                    <a:stretch>
                      <a:fillRect/>
                    </a:stretch>
                  </p:blipFill>
                  <p:spPr>
                    <a:xfrm>
                      <a:off x="4205123" y="3248116"/>
                      <a:ext cx="2313961" cy="2511565"/>
                    </a:xfrm>
                    <a:prstGeom prst="rect">
                      <a:avLst/>
                    </a:prstGeom>
                  </p:spPr>
                </p:pic>
                <p:grpSp>
                  <p:nvGrpSpPr>
                    <p:cNvPr id="35" name="Group 34">
                      <a:extLst>
                        <a:ext uri="{FF2B5EF4-FFF2-40B4-BE49-F238E27FC236}">
                          <a16:creationId xmlns:a16="http://schemas.microsoft.com/office/drawing/2014/main" id="{760BCDE2-C08E-934B-4FAD-76565355EDC7}"/>
                        </a:ext>
                      </a:extLst>
                    </p:cNvPr>
                    <p:cNvGrpSpPr/>
                    <p:nvPr/>
                  </p:nvGrpSpPr>
                  <p:grpSpPr>
                    <a:xfrm>
                      <a:off x="6078369" y="4355589"/>
                      <a:ext cx="345680" cy="535136"/>
                      <a:chOff x="5701553" y="3927945"/>
                      <a:chExt cx="345680" cy="535136"/>
                    </a:xfrm>
                  </p:grpSpPr>
                  <p:cxnSp>
                    <p:nvCxnSpPr>
                      <p:cNvPr id="53" name="Straight Arrow Connector 52">
                        <a:extLst>
                          <a:ext uri="{FF2B5EF4-FFF2-40B4-BE49-F238E27FC236}">
                            <a16:creationId xmlns:a16="http://schemas.microsoft.com/office/drawing/2014/main" id="{52D2455E-1F0E-6FBA-BEB9-2824DE150A22}"/>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4607D8E8-4955-D941-45AF-DCC49D692B69}"/>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5A0ACA11-8A0F-181C-888D-CEE260DE6452}"/>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EF646CD2-691C-BEB2-8DBE-DEB129560DC2}"/>
                        </a:ext>
                      </a:extLst>
                    </p:cNvPr>
                    <p:cNvGrpSpPr/>
                    <p:nvPr/>
                  </p:nvGrpSpPr>
                  <p:grpSpPr>
                    <a:xfrm>
                      <a:off x="5422334" y="3390216"/>
                      <a:ext cx="345680" cy="541640"/>
                      <a:chOff x="5701553" y="3927945"/>
                      <a:chExt cx="345680" cy="541640"/>
                    </a:xfrm>
                  </p:grpSpPr>
                  <p:cxnSp>
                    <p:nvCxnSpPr>
                      <p:cNvPr id="50" name="Straight Arrow Connector 49">
                        <a:extLst>
                          <a:ext uri="{FF2B5EF4-FFF2-40B4-BE49-F238E27FC236}">
                            <a16:creationId xmlns:a16="http://schemas.microsoft.com/office/drawing/2014/main" id="{0239BB1C-B61C-1519-EF5F-8CDC45298F82}"/>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184FAAA-4AA3-6285-D647-3508473CF08D}"/>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65D7B484-F3CF-E08F-8EBF-A45B0409CEEC}"/>
                          </a:ext>
                        </a:extLst>
                      </p:cNvPr>
                      <p:cNvCxnSpPr>
                        <a:cxnSpLocks/>
                      </p:cNvCxnSpPr>
                      <p:nvPr/>
                    </p:nvCxnSpPr>
                    <p:spPr>
                      <a:xfrm rot="10800000" flipH="1" flipV="1">
                        <a:off x="5701553" y="4360254"/>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9455C1F6-037D-E7C4-C831-43555EAEC3AD}"/>
                        </a:ext>
                      </a:extLst>
                    </p:cNvPr>
                    <p:cNvGrpSpPr/>
                    <p:nvPr/>
                  </p:nvGrpSpPr>
                  <p:grpSpPr>
                    <a:xfrm>
                      <a:off x="4797036" y="4473993"/>
                      <a:ext cx="583619" cy="635394"/>
                      <a:chOff x="5463614" y="3927945"/>
                      <a:chExt cx="583619" cy="635394"/>
                    </a:xfrm>
                  </p:grpSpPr>
                  <p:cxnSp>
                    <p:nvCxnSpPr>
                      <p:cNvPr id="47" name="Straight Arrow Connector 46">
                        <a:extLst>
                          <a:ext uri="{FF2B5EF4-FFF2-40B4-BE49-F238E27FC236}">
                            <a16:creationId xmlns:a16="http://schemas.microsoft.com/office/drawing/2014/main" id="{9D90EF9B-8CF9-0941-83C3-7CF97B07F85A}"/>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C4EABA2-6D24-23D1-226E-08CCE2340808}"/>
                          </a:ext>
                        </a:extLst>
                      </p:cNvPr>
                      <p:cNvCxnSpPr>
                        <a:cxnSpLocks/>
                      </p:cNvCxnSpPr>
                      <p:nvPr/>
                    </p:nvCxnSpPr>
                    <p:spPr>
                      <a:xfrm rot="10800000" flipV="1">
                        <a:off x="5463614" y="4344677"/>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04579D76-85E7-C42D-8BA0-174EEC9AEA47}"/>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791379AF-A6B1-3F67-E579-63C5EA71AB7B}"/>
                            </a:ext>
                          </a:extLst>
                        </p:cNvPr>
                        <p:cNvSpPr txBox="1"/>
                        <p:nvPr/>
                      </p:nvSpPr>
                      <p:spPr>
                        <a:xfrm>
                          <a:off x="5943404" y="4861231"/>
                          <a:ext cx="518001"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US"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38" name="TextBox 37">
                          <a:extLst>
                            <a:ext uri="{FF2B5EF4-FFF2-40B4-BE49-F238E27FC236}">
                              <a16:creationId xmlns:a16="http://schemas.microsoft.com/office/drawing/2014/main" id="{791379AF-A6B1-3F67-E579-63C5EA71AB7B}"/>
                            </a:ext>
                          </a:extLst>
                        </p:cNvPr>
                        <p:cNvSpPr txBox="1">
                          <a:spLocks noRot="1" noChangeAspect="1" noMove="1" noResize="1" noEditPoints="1" noAdjustHandles="1" noChangeArrowheads="1" noChangeShapeType="1" noTextEdit="1"/>
                        </p:cNvSpPr>
                        <p:nvPr/>
                      </p:nvSpPr>
                      <p:spPr>
                        <a:xfrm>
                          <a:off x="5943404" y="4861231"/>
                          <a:ext cx="518001" cy="378240"/>
                        </a:xfrm>
                        <a:prstGeom prst="rect">
                          <a:avLst/>
                        </a:prstGeom>
                        <a:blipFill>
                          <a:blip r:embed="rId13"/>
                          <a:stretch>
                            <a:fillRect r="-8696" b="-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E4EC0CE9-0771-6FC9-EC86-CE8AAB95D31A}"/>
                            </a:ext>
                          </a:extLst>
                        </p:cNvPr>
                        <p:cNvSpPr txBox="1"/>
                        <p:nvPr/>
                      </p:nvSpPr>
                      <p:spPr>
                        <a:xfrm>
                          <a:off x="4495419" y="5012941"/>
                          <a:ext cx="517999"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39" name="TextBox 38">
                          <a:extLst>
                            <a:ext uri="{FF2B5EF4-FFF2-40B4-BE49-F238E27FC236}">
                              <a16:creationId xmlns:a16="http://schemas.microsoft.com/office/drawing/2014/main" id="{E4EC0CE9-0771-6FC9-EC86-CE8AAB95D31A}"/>
                            </a:ext>
                          </a:extLst>
                        </p:cNvPr>
                        <p:cNvSpPr txBox="1">
                          <a:spLocks noRot="1" noChangeAspect="1" noMove="1" noResize="1" noEditPoints="1" noAdjustHandles="1" noChangeArrowheads="1" noChangeShapeType="1" noTextEdit="1"/>
                        </p:cNvSpPr>
                        <p:nvPr/>
                      </p:nvSpPr>
                      <p:spPr>
                        <a:xfrm>
                          <a:off x="4495419" y="5012941"/>
                          <a:ext cx="517999" cy="378240"/>
                        </a:xfrm>
                        <a:prstGeom prst="rect">
                          <a:avLst/>
                        </a:prstGeom>
                        <a:blipFill>
                          <a:blip r:embed="rId14"/>
                          <a:stretch>
                            <a:fillRect r="-8696" b="-393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B081E551-595F-F598-690D-C2CD4D32706B}"/>
                            </a:ext>
                          </a:extLst>
                        </p:cNvPr>
                        <p:cNvSpPr txBox="1"/>
                        <p:nvPr/>
                      </p:nvSpPr>
                      <p:spPr>
                        <a:xfrm>
                          <a:off x="4789791" y="3155443"/>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𝝈</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0" name="TextBox 39">
                          <a:extLst>
                            <a:ext uri="{FF2B5EF4-FFF2-40B4-BE49-F238E27FC236}">
                              <a16:creationId xmlns:a16="http://schemas.microsoft.com/office/drawing/2014/main" id="{B081E551-595F-F598-690D-C2CD4D32706B}"/>
                            </a:ext>
                          </a:extLst>
                        </p:cNvPr>
                        <p:cNvSpPr txBox="1">
                          <a:spLocks noRot="1" noChangeAspect="1" noMove="1" noResize="1" noEditPoints="1" noAdjustHandles="1" noChangeArrowheads="1" noChangeShapeType="1" noTextEdit="1"/>
                        </p:cNvSpPr>
                        <p:nvPr/>
                      </p:nvSpPr>
                      <p:spPr>
                        <a:xfrm>
                          <a:off x="4789791" y="3155443"/>
                          <a:ext cx="518001" cy="402511"/>
                        </a:xfrm>
                        <a:prstGeom prst="rect">
                          <a:avLst/>
                        </a:prstGeom>
                        <a:blipFill>
                          <a:blip r:embed="rId15"/>
                          <a:stretch>
                            <a:fillRect r="-17391" b="-5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3CA283B9-1D0D-1933-919B-DEE0AABCE063}"/>
                            </a:ext>
                          </a:extLst>
                        </p:cNvPr>
                        <p:cNvSpPr txBox="1"/>
                        <p:nvPr/>
                      </p:nvSpPr>
                      <p:spPr>
                        <a:xfrm>
                          <a:off x="6283600" y="4134327"/>
                          <a:ext cx="518001"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𝒙𝒛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1" name="TextBox 40">
                          <a:extLst>
                            <a:ext uri="{FF2B5EF4-FFF2-40B4-BE49-F238E27FC236}">
                              <a16:creationId xmlns:a16="http://schemas.microsoft.com/office/drawing/2014/main" id="{3CA283B9-1D0D-1933-919B-DEE0AABCE063}"/>
                            </a:ext>
                          </a:extLst>
                        </p:cNvPr>
                        <p:cNvSpPr txBox="1">
                          <a:spLocks noRot="1" noChangeAspect="1" noMove="1" noResize="1" noEditPoints="1" noAdjustHandles="1" noChangeArrowheads="1" noChangeShapeType="1" noTextEdit="1"/>
                        </p:cNvSpPr>
                        <p:nvPr/>
                      </p:nvSpPr>
                      <p:spPr>
                        <a:xfrm>
                          <a:off x="6283600" y="4134327"/>
                          <a:ext cx="518001" cy="378240"/>
                        </a:xfrm>
                        <a:prstGeom prst="rect">
                          <a:avLst/>
                        </a:prstGeom>
                        <a:blipFill>
                          <a:blip r:embed="rId16"/>
                          <a:stretch>
                            <a:fillRect r="-28261" b="-393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TextBox 41">
                          <a:extLst>
                            <a:ext uri="{FF2B5EF4-FFF2-40B4-BE49-F238E27FC236}">
                              <a16:creationId xmlns:a16="http://schemas.microsoft.com/office/drawing/2014/main" id="{203170CB-5291-445D-669B-5EA400074823}"/>
                            </a:ext>
                          </a:extLst>
                        </p:cNvPr>
                        <p:cNvSpPr txBox="1"/>
                        <p:nvPr/>
                      </p:nvSpPr>
                      <p:spPr>
                        <a:xfrm>
                          <a:off x="5858800" y="3831806"/>
                          <a:ext cx="518001" cy="66728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𝒙𝒚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2" name="TextBox 41">
                          <a:extLst>
                            <a:ext uri="{FF2B5EF4-FFF2-40B4-BE49-F238E27FC236}">
                              <a16:creationId xmlns:a16="http://schemas.microsoft.com/office/drawing/2014/main" id="{203170CB-5291-445D-669B-5EA400074823}"/>
                            </a:ext>
                          </a:extLst>
                        </p:cNvPr>
                        <p:cNvSpPr txBox="1">
                          <a:spLocks noRot="1" noChangeAspect="1" noMove="1" noResize="1" noEditPoints="1" noAdjustHandles="1" noChangeArrowheads="1" noChangeShapeType="1" noTextEdit="1"/>
                        </p:cNvSpPr>
                        <p:nvPr/>
                      </p:nvSpPr>
                      <p:spPr>
                        <a:xfrm>
                          <a:off x="5858800" y="3831806"/>
                          <a:ext cx="518001" cy="667280"/>
                        </a:xfrm>
                        <a:prstGeom prst="rect">
                          <a:avLst/>
                        </a:prstGeom>
                        <a:blipFill>
                          <a:blip r:embed="rId17"/>
                          <a:stretch>
                            <a:fillRect r="-369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179A3052-147C-01D1-83C8-467EE1CC58A6}"/>
                            </a:ext>
                          </a:extLst>
                        </p:cNvPr>
                        <p:cNvSpPr txBox="1"/>
                        <p:nvPr/>
                      </p:nvSpPr>
                      <p:spPr>
                        <a:xfrm>
                          <a:off x="5131845" y="4998656"/>
                          <a:ext cx="517999" cy="37824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𝒛𝒙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3" name="TextBox 42">
                          <a:extLst>
                            <a:ext uri="{FF2B5EF4-FFF2-40B4-BE49-F238E27FC236}">
                              <a16:creationId xmlns:a16="http://schemas.microsoft.com/office/drawing/2014/main" id="{179A3052-147C-01D1-83C8-467EE1CC58A6}"/>
                            </a:ext>
                          </a:extLst>
                        </p:cNvPr>
                        <p:cNvSpPr txBox="1">
                          <a:spLocks noRot="1" noChangeAspect="1" noMove="1" noResize="1" noEditPoints="1" noAdjustHandles="1" noChangeArrowheads="1" noChangeShapeType="1" noTextEdit="1"/>
                        </p:cNvSpPr>
                        <p:nvPr/>
                      </p:nvSpPr>
                      <p:spPr>
                        <a:xfrm>
                          <a:off x="5131845" y="4998656"/>
                          <a:ext cx="517999" cy="378240"/>
                        </a:xfrm>
                        <a:prstGeom prst="rect">
                          <a:avLst/>
                        </a:prstGeom>
                        <a:blipFill>
                          <a:blip r:embed="rId18"/>
                          <a:stretch>
                            <a:fillRect r="-26087" b="-352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C3D85276-704F-BE87-B9F8-87BC9E510305}"/>
                            </a:ext>
                          </a:extLst>
                        </p:cNvPr>
                        <p:cNvSpPr txBox="1"/>
                        <p:nvPr/>
                      </p:nvSpPr>
                      <p:spPr>
                        <a:xfrm>
                          <a:off x="4755040" y="3957865"/>
                          <a:ext cx="517999"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𝒛𝒚</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4" name="TextBox 43">
                          <a:extLst>
                            <a:ext uri="{FF2B5EF4-FFF2-40B4-BE49-F238E27FC236}">
                              <a16:creationId xmlns:a16="http://schemas.microsoft.com/office/drawing/2014/main" id="{C3D85276-704F-BE87-B9F8-87BC9E510305}"/>
                            </a:ext>
                          </a:extLst>
                        </p:cNvPr>
                        <p:cNvSpPr txBox="1">
                          <a:spLocks noRot="1" noChangeAspect="1" noMove="1" noResize="1" noEditPoints="1" noAdjustHandles="1" noChangeArrowheads="1" noChangeShapeType="1" noTextEdit="1"/>
                        </p:cNvSpPr>
                        <p:nvPr/>
                      </p:nvSpPr>
                      <p:spPr>
                        <a:xfrm>
                          <a:off x="4755040" y="3957865"/>
                          <a:ext cx="517999" cy="402511"/>
                        </a:xfrm>
                        <a:prstGeom prst="rect">
                          <a:avLst/>
                        </a:prstGeom>
                        <a:blipFill>
                          <a:blip r:embed="rId19"/>
                          <a:stretch>
                            <a:fillRect r="-34783" b="-47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Box 44">
                          <a:extLst>
                            <a:ext uri="{FF2B5EF4-FFF2-40B4-BE49-F238E27FC236}">
                              <a16:creationId xmlns:a16="http://schemas.microsoft.com/office/drawing/2014/main" id="{F965BF36-9C13-3CB4-2808-762E0D885F42}"/>
                            </a:ext>
                          </a:extLst>
                        </p:cNvPr>
                        <p:cNvSpPr txBox="1"/>
                        <p:nvPr/>
                      </p:nvSpPr>
                      <p:spPr>
                        <a:xfrm>
                          <a:off x="5250514" y="3747537"/>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m:t>
                                    </m:r>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𝒙</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5" name="TextBox 44">
                          <a:extLst>
                            <a:ext uri="{FF2B5EF4-FFF2-40B4-BE49-F238E27FC236}">
                              <a16:creationId xmlns:a16="http://schemas.microsoft.com/office/drawing/2014/main" id="{F965BF36-9C13-3CB4-2808-762E0D885F42}"/>
                            </a:ext>
                          </a:extLst>
                        </p:cNvPr>
                        <p:cNvSpPr txBox="1">
                          <a:spLocks noRot="1" noChangeAspect="1" noMove="1" noResize="1" noEditPoints="1" noAdjustHandles="1" noChangeArrowheads="1" noChangeShapeType="1" noTextEdit="1"/>
                        </p:cNvSpPr>
                        <p:nvPr/>
                      </p:nvSpPr>
                      <p:spPr>
                        <a:xfrm>
                          <a:off x="5250514" y="3747537"/>
                          <a:ext cx="518001" cy="402511"/>
                        </a:xfrm>
                        <a:prstGeom prst="rect">
                          <a:avLst/>
                        </a:prstGeom>
                        <a:blipFill>
                          <a:blip r:embed="rId20"/>
                          <a:stretch>
                            <a:fillRect r="-32609" b="-472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TextBox 45">
                          <a:extLst>
                            <a:ext uri="{FF2B5EF4-FFF2-40B4-BE49-F238E27FC236}">
                              <a16:creationId xmlns:a16="http://schemas.microsoft.com/office/drawing/2014/main" id="{035D71EB-5755-A9E9-3AB1-0BB5AD0D3822}"/>
                            </a:ext>
                          </a:extLst>
                        </p:cNvPr>
                        <p:cNvSpPr txBox="1"/>
                        <p:nvPr/>
                      </p:nvSpPr>
                      <p:spPr>
                        <a:xfrm>
                          <a:off x="5650587" y="3126172"/>
                          <a:ext cx="518001" cy="40251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DE" sz="14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Times New Roman" panose="02020603050405020304" pitchFamily="18" charset="0"/>
                                      </a:rPr>
                                      <m:t>𝝉</m:t>
                                    </m:r>
                                  </m:e>
                                  <m:sub>
                                    <m:r>
                                      <a:rPr kumimoji="0" lang="en-GB" sz="1400" b="1" i="1" u="none" strike="noStrike" kern="1200" cap="none" spc="0" normalizeH="0" baseline="0" noProof="0" smtClean="0">
                                        <a:ln>
                                          <a:noFill/>
                                        </a:ln>
                                        <a:solidFill>
                                          <a:srgbClr val="000000"/>
                                        </a:solidFill>
                                        <a:effectLst/>
                                        <a:uLnTx/>
                                        <a:uFillTx/>
                                        <a:latin typeface="Cambria Math" panose="02040503050406030204" pitchFamily="18" charset="0"/>
                                        <a:ea typeface="Calibri" panose="020F0502020204030204" pitchFamily="34" charset="0"/>
                                        <a:cs typeface="Times New Roman" panose="02020603050405020304" pitchFamily="18" charset="0"/>
                                      </a:rPr>
                                      <m:t>𝒚𝒛</m:t>
                                    </m:r>
                                  </m:sub>
                                </m:sSub>
                              </m:oMath>
                            </m:oMathPara>
                          </a14:m>
                          <a:endParaRPr kumimoji="0" lang="en-DE" sz="1400" b="1" i="0" u="none" strike="noStrike" kern="1200" cap="none" spc="0" normalizeH="0" baseline="0" noProof="0">
                            <a:ln>
                              <a:noFill/>
                            </a:ln>
                            <a:solidFill>
                              <a:srgbClr val="000000"/>
                            </a:solidFill>
                            <a:effectLst/>
                            <a:uLnTx/>
                            <a:uFillTx/>
                            <a:latin typeface="Calibri" panose="020F0502020204030204"/>
                            <a:ea typeface="+mn-ea"/>
                            <a:cs typeface="+mn-cs"/>
                          </a:endParaRPr>
                        </a:p>
                      </p:txBody>
                    </p:sp>
                  </mc:Choice>
                  <mc:Fallback xmlns="">
                    <p:sp>
                      <p:nvSpPr>
                        <p:cNvPr id="46" name="TextBox 45">
                          <a:extLst>
                            <a:ext uri="{FF2B5EF4-FFF2-40B4-BE49-F238E27FC236}">
                              <a16:creationId xmlns:a16="http://schemas.microsoft.com/office/drawing/2014/main" id="{035D71EB-5755-A9E9-3AB1-0BB5AD0D3822}"/>
                            </a:ext>
                          </a:extLst>
                        </p:cNvPr>
                        <p:cNvSpPr txBox="1">
                          <a:spLocks noRot="1" noChangeAspect="1" noMove="1" noResize="1" noEditPoints="1" noAdjustHandles="1" noChangeArrowheads="1" noChangeShapeType="1" noTextEdit="1"/>
                        </p:cNvSpPr>
                        <p:nvPr/>
                      </p:nvSpPr>
                      <p:spPr>
                        <a:xfrm>
                          <a:off x="5650587" y="3126172"/>
                          <a:ext cx="518001" cy="402511"/>
                        </a:xfrm>
                        <a:prstGeom prst="rect">
                          <a:avLst/>
                        </a:prstGeom>
                        <a:blipFill>
                          <a:blip r:embed="rId21"/>
                          <a:stretch>
                            <a:fillRect r="-32609" b="-47222"/>
                          </a:stretch>
                        </a:blipFill>
                      </p:spPr>
                      <p:txBody>
                        <a:bodyPr/>
                        <a:lstStyle/>
                        <a:p>
                          <a:r>
                            <a:rPr lang="en-US">
                              <a:noFill/>
                            </a:rPr>
                            <a:t> </a:t>
                          </a:r>
                        </a:p>
                      </p:txBody>
                    </p:sp>
                  </mc:Fallback>
                </mc:AlternateContent>
              </p:grpSp>
              <p:sp>
                <p:nvSpPr>
                  <p:cNvPr id="33" name="Rectangle 32">
                    <a:extLst>
                      <a:ext uri="{FF2B5EF4-FFF2-40B4-BE49-F238E27FC236}">
                        <a16:creationId xmlns:a16="http://schemas.microsoft.com/office/drawing/2014/main" id="{58EDE0D1-9EF0-F193-7028-31C5B3BFBA09}"/>
                      </a:ext>
                    </a:extLst>
                  </p:cNvPr>
                  <p:cNvSpPr/>
                  <p:nvPr/>
                </p:nvSpPr>
                <p:spPr>
                  <a:xfrm>
                    <a:off x="2403786" y="3533746"/>
                    <a:ext cx="230181" cy="1445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sp>
            <p:nvSpPr>
              <p:cNvPr id="27" name="TextBox 26">
                <a:extLst>
                  <a:ext uri="{FF2B5EF4-FFF2-40B4-BE49-F238E27FC236}">
                    <a16:creationId xmlns:a16="http://schemas.microsoft.com/office/drawing/2014/main" id="{1FE903A6-FEF0-811D-82C3-62A0BA446F0F}"/>
                  </a:ext>
                </a:extLst>
              </p:cNvPr>
              <p:cNvSpPr txBox="1"/>
              <p:nvPr/>
            </p:nvSpPr>
            <p:spPr>
              <a:xfrm>
                <a:off x="4734170" y="3065024"/>
                <a:ext cx="4303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y,v</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A9C55DF7-96EC-AE3D-FAE9-7061A207A4B3}"/>
                  </a:ext>
                </a:extLst>
              </p:cNvPr>
              <p:cNvSpPr txBox="1"/>
              <p:nvPr/>
            </p:nvSpPr>
            <p:spPr>
              <a:xfrm>
                <a:off x="6016740" y="5312459"/>
                <a:ext cx="4603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x,u</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FCD12986-59D9-111B-CB62-475C72456655}"/>
                  </a:ext>
                </a:extLst>
              </p:cNvPr>
              <p:cNvSpPr txBox="1"/>
              <p:nvPr/>
            </p:nvSpPr>
            <p:spPr>
              <a:xfrm>
                <a:off x="3676046" y="5507356"/>
                <a:ext cx="49885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z,w</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59" name="Group 58">
              <a:extLst>
                <a:ext uri="{FF2B5EF4-FFF2-40B4-BE49-F238E27FC236}">
                  <a16:creationId xmlns:a16="http://schemas.microsoft.com/office/drawing/2014/main" id="{8AAFD691-8F6A-1F3F-8F98-503A4E1BA34E}"/>
                </a:ext>
              </a:extLst>
            </p:cNvPr>
            <p:cNvGrpSpPr>
              <a:grpSpLocks noChangeAspect="1"/>
            </p:cNvGrpSpPr>
            <p:nvPr/>
          </p:nvGrpSpPr>
          <p:grpSpPr>
            <a:xfrm>
              <a:off x="828397" y="1331870"/>
              <a:ext cx="1688637" cy="1692000"/>
              <a:chOff x="687394" y="2343837"/>
              <a:chExt cx="2443125" cy="2448000"/>
            </a:xfrm>
          </p:grpSpPr>
          <p:grpSp>
            <p:nvGrpSpPr>
              <p:cNvPr id="60" name="Group 59">
                <a:extLst>
                  <a:ext uri="{FF2B5EF4-FFF2-40B4-BE49-F238E27FC236}">
                    <a16:creationId xmlns:a16="http://schemas.microsoft.com/office/drawing/2014/main" id="{6BA1CC3D-07E4-E8E8-BC06-4DD20A3625FB}"/>
                  </a:ext>
                </a:extLst>
              </p:cNvPr>
              <p:cNvGrpSpPr/>
              <p:nvPr/>
            </p:nvGrpSpPr>
            <p:grpSpPr>
              <a:xfrm>
                <a:off x="1156033" y="4266590"/>
                <a:ext cx="1064388" cy="273979"/>
                <a:chOff x="8218714" y="2935050"/>
                <a:chExt cx="1262742" cy="386424"/>
              </a:xfrm>
            </p:grpSpPr>
            <p:cxnSp>
              <p:nvCxnSpPr>
                <p:cNvPr id="74" name="Straight Connector 73">
                  <a:extLst>
                    <a:ext uri="{FF2B5EF4-FFF2-40B4-BE49-F238E27FC236}">
                      <a16:creationId xmlns:a16="http://schemas.microsoft.com/office/drawing/2014/main" id="{531ACA00-A10C-223F-E369-D4EA5BA3406E}"/>
                    </a:ext>
                  </a:extLst>
                </p:cNvPr>
                <p:cNvCxnSpPr/>
                <p:nvPr/>
              </p:nvCxnSpPr>
              <p:spPr>
                <a:xfrm flipH="1">
                  <a:off x="8218714" y="2950269"/>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90E249D7-DC8C-5DC3-01A6-CAB80FB4D12E}"/>
                    </a:ext>
                  </a:extLst>
                </p:cNvPr>
                <p:cNvCxnSpPr/>
                <p:nvPr/>
              </p:nvCxnSpPr>
              <p:spPr>
                <a:xfrm flipH="1">
                  <a:off x="8436849" y="2952142"/>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1A9747C8-48F9-7998-2039-F49ACD2DD297}"/>
                    </a:ext>
                  </a:extLst>
                </p:cNvPr>
                <p:cNvCxnSpPr/>
                <p:nvPr/>
              </p:nvCxnSpPr>
              <p:spPr>
                <a:xfrm flipH="1">
                  <a:off x="8634054" y="2939867"/>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FCF9CFCE-390E-0F45-B8CE-F2AC198A0039}"/>
                    </a:ext>
                  </a:extLst>
                </p:cNvPr>
                <p:cNvCxnSpPr/>
                <p:nvPr/>
              </p:nvCxnSpPr>
              <p:spPr>
                <a:xfrm flipH="1">
                  <a:off x="8829155" y="2935050"/>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427069C5-8F74-2592-7B11-6E2D0F7F6D28}"/>
                    </a:ext>
                  </a:extLst>
                </p:cNvPr>
                <p:cNvCxnSpPr/>
                <p:nvPr/>
              </p:nvCxnSpPr>
              <p:spPr>
                <a:xfrm flipH="1">
                  <a:off x="9036825" y="2945785"/>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1C1D0B16-C2CA-6DEE-9DBD-B6CBF95D7B8B}"/>
                    </a:ext>
                  </a:extLst>
                </p:cNvPr>
                <p:cNvCxnSpPr/>
                <p:nvPr/>
              </p:nvCxnSpPr>
              <p:spPr>
                <a:xfrm flipH="1">
                  <a:off x="9252856" y="2945785"/>
                  <a:ext cx="228600" cy="36933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 name="Group 60">
                <a:extLst>
                  <a:ext uri="{FF2B5EF4-FFF2-40B4-BE49-F238E27FC236}">
                    <a16:creationId xmlns:a16="http://schemas.microsoft.com/office/drawing/2014/main" id="{588ABBDB-1CED-0C92-F113-06C8BC1B6E8C}"/>
                  </a:ext>
                </a:extLst>
              </p:cNvPr>
              <p:cNvGrpSpPr>
                <a:grpSpLocks noChangeAspect="1"/>
              </p:cNvGrpSpPr>
              <p:nvPr/>
            </p:nvGrpSpPr>
            <p:grpSpPr>
              <a:xfrm>
                <a:off x="687394" y="2343837"/>
                <a:ext cx="2443125" cy="2448000"/>
                <a:chOff x="5955453" y="2674964"/>
                <a:chExt cx="3003936" cy="3009935"/>
              </a:xfrm>
            </p:grpSpPr>
            <p:grpSp>
              <p:nvGrpSpPr>
                <p:cNvPr id="66" name="Group 65">
                  <a:extLst>
                    <a:ext uri="{FF2B5EF4-FFF2-40B4-BE49-F238E27FC236}">
                      <a16:creationId xmlns:a16="http://schemas.microsoft.com/office/drawing/2014/main" id="{80FA08A0-A33D-E0B0-826A-977EB68A6645}"/>
                    </a:ext>
                  </a:extLst>
                </p:cNvPr>
                <p:cNvGrpSpPr/>
                <p:nvPr/>
              </p:nvGrpSpPr>
              <p:grpSpPr>
                <a:xfrm>
                  <a:off x="5955453" y="2674964"/>
                  <a:ext cx="2944459" cy="3009935"/>
                  <a:chOff x="5955453" y="2674964"/>
                  <a:chExt cx="2944459" cy="3009935"/>
                </a:xfrm>
              </p:grpSpPr>
              <p:cxnSp>
                <p:nvCxnSpPr>
                  <p:cNvPr id="68" name="Straight Arrow Connector 67">
                    <a:extLst>
                      <a:ext uri="{FF2B5EF4-FFF2-40B4-BE49-F238E27FC236}">
                        <a16:creationId xmlns:a16="http://schemas.microsoft.com/office/drawing/2014/main" id="{1BE449EF-D75B-235F-6805-4CCA082C2C54}"/>
                      </a:ext>
                    </a:extLst>
                  </p:cNvPr>
                  <p:cNvCxnSpPr/>
                  <p:nvPr/>
                </p:nvCxnSpPr>
                <p:spPr>
                  <a:xfrm flipV="1">
                    <a:off x="7201070" y="2931127"/>
                    <a:ext cx="0" cy="151188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B3EC57D6-609E-1978-9DAD-38F2F7C26E6F}"/>
                      </a:ext>
                    </a:extLst>
                  </p:cNvPr>
                  <p:cNvCxnSpPr>
                    <a:cxnSpLocks/>
                  </p:cNvCxnSpPr>
                  <p:nvPr/>
                </p:nvCxnSpPr>
                <p:spPr>
                  <a:xfrm flipH="1">
                    <a:off x="5955453" y="4431928"/>
                    <a:ext cx="1245552" cy="103110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C1358096-818B-231E-9647-60B9D184AAF9}"/>
                      </a:ext>
                    </a:extLst>
                  </p:cNvPr>
                  <p:cNvCxnSpPr>
                    <a:cxnSpLocks/>
                  </p:cNvCxnSpPr>
                  <p:nvPr/>
                </p:nvCxnSpPr>
                <p:spPr>
                  <a:xfrm>
                    <a:off x="7201005" y="4443733"/>
                    <a:ext cx="1698907" cy="52794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2839787A-56BD-6260-EEAE-A2AE74B0FBEC}"/>
                      </a:ext>
                    </a:extLst>
                  </p:cNvPr>
                  <p:cNvSpPr txBox="1"/>
                  <p:nvPr/>
                </p:nvSpPr>
                <p:spPr>
                  <a:xfrm>
                    <a:off x="7206967" y="2674964"/>
                    <a:ext cx="28725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y</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2" name="TextBox 71">
                    <a:extLst>
                      <a:ext uri="{FF2B5EF4-FFF2-40B4-BE49-F238E27FC236}">
                        <a16:creationId xmlns:a16="http://schemas.microsoft.com/office/drawing/2014/main" id="{B2C5BD0E-B001-E57A-9933-F175CDCC7640}"/>
                      </a:ext>
                    </a:extLst>
                  </p:cNvPr>
                  <p:cNvSpPr txBox="1"/>
                  <p:nvPr/>
                </p:nvSpPr>
                <p:spPr>
                  <a:xfrm>
                    <a:off x="8615860" y="4932871"/>
                    <a:ext cx="2840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x</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73" name="TextBox 72">
                    <a:extLst>
                      <a:ext uri="{FF2B5EF4-FFF2-40B4-BE49-F238E27FC236}">
                        <a16:creationId xmlns:a16="http://schemas.microsoft.com/office/drawing/2014/main" id="{008A74A9-E093-6CFD-0F2A-52663E88F2C2}"/>
                      </a:ext>
                    </a:extLst>
                  </p:cNvPr>
                  <p:cNvSpPr txBox="1"/>
                  <p:nvPr/>
                </p:nvSpPr>
                <p:spPr>
                  <a:xfrm>
                    <a:off x="6016941" y="5315567"/>
                    <a:ext cx="27603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000000"/>
                        </a:solidFill>
                        <a:effectLst/>
                        <a:uLnTx/>
                        <a:uFillTx/>
                        <a:latin typeface="Calibri" panose="020F0502020204030204"/>
                        <a:ea typeface="+mn-ea"/>
                        <a:cs typeface="+mn-cs"/>
                      </a:rPr>
                      <a:t>z</a:t>
                    </a:r>
                    <a:endParaRPr kumimoji="0" lang="en-US" sz="18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67" name="Freeform: Shape 66">
                  <a:extLst>
                    <a:ext uri="{FF2B5EF4-FFF2-40B4-BE49-F238E27FC236}">
                      <a16:creationId xmlns:a16="http://schemas.microsoft.com/office/drawing/2014/main" id="{D0CCD8EF-9FA4-61E0-C452-BBA33BB16CF4}"/>
                    </a:ext>
                  </a:extLst>
                </p:cNvPr>
                <p:cNvSpPr/>
                <p:nvPr/>
              </p:nvSpPr>
              <p:spPr>
                <a:xfrm>
                  <a:off x="6345863" y="3679371"/>
                  <a:ext cx="2613526" cy="1559138"/>
                </a:xfrm>
                <a:custGeom>
                  <a:avLst/>
                  <a:gdLst>
                    <a:gd name="connsiteX0" fmla="*/ 751623 w 2613526"/>
                    <a:gd name="connsiteY0" fmla="*/ 1556658 h 1559138"/>
                    <a:gd name="connsiteX1" fmla="*/ 425051 w 2613526"/>
                    <a:gd name="connsiteY1" fmla="*/ 1447800 h 1559138"/>
                    <a:gd name="connsiteX2" fmla="*/ 337966 w 2613526"/>
                    <a:gd name="connsiteY2" fmla="*/ 1371600 h 1559138"/>
                    <a:gd name="connsiteX3" fmla="*/ 272651 w 2613526"/>
                    <a:gd name="connsiteY3" fmla="*/ 1328058 h 1559138"/>
                    <a:gd name="connsiteX4" fmla="*/ 207337 w 2613526"/>
                    <a:gd name="connsiteY4" fmla="*/ 1262743 h 1559138"/>
                    <a:gd name="connsiteX5" fmla="*/ 142023 w 2613526"/>
                    <a:gd name="connsiteY5" fmla="*/ 1208315 h 1559138"/>
                    <a:gd name="connsiteX6" fmla="*/ 98480 w 2613526"/>
                    <a:gd name="connsiteY6" fmla="*/ 1132115 h 1559138"/>
                    <a:gd name="connsiteX7" fmla="*/ 65823 w 2613526"/>
                    <a:gd name="connsiteY7" fmla="*/ 1088572 h 1559138"/>
                    <a:gd name="connsiteX8" fmla="*/ 11394 w 2613526"/>
                    <a:gd name="connsiteY8" fmla="*/ 947058 h 1559138"/>
                    <a:gd name="connsiteX9" fmla="*/ 11394 w 2613526"/>
                    <a:gd name="connsiteY9" fmla="*/ 751115 h 1559138"/>
                    <a:gd name="connsiteX10" fmla="*/ 54937 w 2613526"/>
                    <a:gd name="connsiteY10" fmla="*/ 664029 h 1559138"/>
                    <a:gd name="connsiteX11" fmla="*/ 87594 w 2613526"/>
                    <a:gd name="connsiteY11" fmla="*/ 478972 h 1559138"/>
                    <a:gd name="connsiteX12" fmla="*/ 185566 w 2613526"/>
                    <a:gd name="connsiteY12" fmla="*/ 337458 h 1559138"/>
                    <a:gd name="connsiteX13" fmla="*/ 305308 w 2613526"/>
                    <a:gd name="connsiteY13" fmla="*/ 250372 h 1559138"/>
                    <a:gd name="connsiteX14" fmla="*/ 555680 w 2613526"/>
                    <a:gd name="connsiteY14" fmla="*/ 130629 h 1559138"/>
                    <a:gd name="connsiteX15" fmla="*/ 653651 w 2613526"/>
                    <a:gd name="connsiteY15" fmla="*/ 87086 h 1559138"/>
                    <a:gd name="connsiteX16" fmla="*/ 1622480 w 2613526"/>
                    <a:gd name="connsiteY16" fmla="*/ 32658 h 1559138"/>
                    <a:gd name="connsiteX17" fmla="*/ 2025251 w 2613526"/>
                    <a:gd name="connsiteY17" fmla="*/ 0 h 1559138"/>
                    <a:gd name="connsiteX18" fmla="*/ 2471566 w 2613526"/>
                    <a:gd name="connsiteY18" fmla="*/ 10886 h 1559138"/>
                    <a:gd name="connsiteX19" fmla="*/ 2515108 w 2613526"/>
                    <a:gd name="connsiteY19" fmla="*/ 43543 h 1559138"/>
                    <a:gd name="connsiteX20" fmla="*/ 2558651 w 2613526"/>
                    <a:gd name="connsiteY20" fmla="*/ 141515 h 1559138"/>
                    <a:gd name="connsiteX21" fmla="*/ 2591308 w 2613526"/>
                    <a:gd name="connsiteY21" fmla="*/ 206829 h 1559138"/>
                    <a:gd name="connsiteX22" fmla="*/ 2602194 w 2613526"/>
                    <a:gd name="connsiteY22" fmla="*/ 293915 h 1559138"/>
                    <a:gd name="connsiteX23" fmla="*/ 2613080 w 2613526"/>
                    <a:gd name="connsiteY23" fmla="*/ 370115 h 1559138"/>
                    <a:gd name="connsiteX24" fmla="*/ 2580423 w 2613526"/>
                    <a:gd name="connsiteY24" fmla="*/ 500743 h 1559138"/>
                    <a:gd name="connsiteX25" fmla="*/ 2449794 w 2613526"/>
                    <a:gd name="connsiteY25" fmla="*/ 631372 h 1559138"/>
                    <a:gd name="connsiteX26" fmla="*/ 2275623 w 2613526"/>
                    <a:gd name="connsiteY26" fmla="*/ 718458 h 1559138"/>
                    <a:gd name="connsiteX27" fmla="*/ 2188537 w 2613526"/>
                    <a:gd name="connsiteY27" fmla="*/ 762000 h 1559138"/>
                    <a:gd name="connsiteX28" fmla="*/ 2090566 w 2613526"/>
                    <a:gd name="connsiteY28" fmla="*/ 838200 h 1559138"/>
                    <a:gd name="connsiteX29" fmla="*/ 1992594 w 2613526"/>
                    <a:gd name="connsiteY29" fmla="*/ 925286 h 1559138"/>
                    <a:gd name="connsiteX30" fmla="*/ 1894623 w 2613526"/>
                    <a:gd name="connsiteY30" fmla="*/ 990600 h 1559138"/>
                    <a:gd name="connsiteX31" fmla="*/ 1763994 w 2613526"/>
                    <a:gd name="connsiteY31" fmla="*/ 1164772 h 1559138"/>
                    <a:gd name="connsiteX32" fmla="*/ 1720451 w 2613526"/>
                    <a:gd name="connsiteY32" fmla="*/ 1219200 h 1559138"/>
                    <a:gd name="connsiteX33" fmla="*/ 1622480 w 2613526"/>
                    <a:gd name="connsiteY33" fmla="*/ 1349829 h 1559138"/>
                    <a:gd name="connsiteX34" fmla="*/ 1502737 w 2613526"/>
                    <a:gd name="connsiteY34" fmla="*/ 1393372 h 1559138"/>
                    <a:gd name="connsiteX35" fmla="*/ 1274137 w 2613526"/>
                    <a:gd name="connsiteY35" fmla="*/ 1415143 h 1559138"/>
                    <a:gd name="connsiteX36" fmla="*/ 1176166 w 2613526"/>
                    <a:gd name="connsiteY36" fmla="*/ 1426029 h 1559138"/>
                    <a:gd name="connsiteX37" fmla="*/ 1067308 w 2613526"/>
                    <a:gd name="connsiteY37" fmla="*/ 1469572 h 1559138"/>
                    <a:gd name="connsiteX38" fmla="*/ 1023766 w 2613526"/>
                    <a:gd name="connsiteY38" fmla="*/ 1491343 h 1559138"/>
                    <a:gd name="connsiteX39" fmla="*/ 914908 w 2613526"/>
                    <a:gd name="connsiteY39" fmla="*/ 1513115 h 1559138"/>
                    <a:gd name="connsiteX40" fmla="*/ 871366 w 2613526"/>
                    <a:gd name="connsiteY40" fmla="*/ 1524000 h 1559138"/>
                    <a:gd name="connsiteX41" fmla="*/ 751623 w 2613526"/>
                    <a:gd name="connsiteY41" fmla="*/ 1556658 h 155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13526" h="1559138">
                      <a:moveTo>
                        <a:pt x="751623" y="1556658"/>
                      </a:moveTo>
                      <a:cubicBezTo>
                        <a:pt x="677237" y="1543958"/>
                        <a:pt x="499898" y="1496231"/>
                        <a:pt x="425051" y="1447800"/>
                      </a:cubicBezTo>
                      <a:cubicBezTo>
                        <a:pt x="392667" y="1426846"/>
                        <a:pt x="368296" y="1395431"/>
                        <a:pt x="337966" y="1371600"/>
                      </a:cubicBezTo>
                      <a:cubicBezTo>
                        <a:pt x="317391" y="1355434"/>
                        <a:pt x="292752" y="1344809"/>
                        <a:pt x="272651" y="1328058"/>
                      </a:cubicBezTo>
                      <a:cubicBezTo>
                        <a:pt x="248998" y="1308347"/>
                        <a:pt x="230034" y="1283548"/>
                        <a:pt x="207337" y="1262743"/>
                      </a:cubicBezTo>
                      <a:cubicBezTo>
                        <a:pt x="186446" y="1243593"/>
                        <a:pt x="162062" y="1228354"/>
                        <a:pt x="142023" y="1208315"/>
                      </a:cubicBezTo>
                      <a:cubicBezTo>
                        <a:pt x="122044" y="1188337"/>
                        <a:pt x="112712" y="1154887"/>
                        <a:pt x="98480" y="1132115"/>
                      </a:cubicBezTo>
                      <a:cubicBezTo>
                        <a:pt x="88864" y="1116730"/>
                        <a:pt x="73548" y="1104988"/>
                        <a:pt x="65823" y="1088572"/>
                      </a:cubicBezTo>
                      <a:cubicBezTo>
                        <a:pt x="44303" y="1042842"/>
                        <a:pt x="11394" y="947058"/>
                        <a:pt x="11394" y="947058"/>
                      </a:cubicBezTo>
                      <a:cubicBezTo>
                        <a:pt x="3434" y="875422"/>
                        <a:pt x="-9676" y="822751"/>
                        <a:pt x="11394" y="751115"/>
                      </a:cubicBezTo>
                      <a:cubicBezTo>
                        <a:pt x="20552" y="719979"/>
                        <a:pt x="40423" y="693058"/>
                        <a:pt x="54937" y="664029"/>
                      </a:cubicBezTo>
                      <a:cubicBezTo>
                        <a:pt x="65823" y="602343"/>
                        <a:pt x="67786" y="538396"/>
                        <a:pt x="87594" y="478972"/>
                      </a:cubicBezTo>
                      <a:cubicBezTo>
                        <a:pt x="100086" y="441495"/>
                        <a:pt x="145084" y="369265"/>
                        <a:pt x="185566" y="337458"/>
                      </a:cubicBezTo>
                      <a:cubicBezTo>
                        <a:pt x="224374" y="306966"/>
                        <a:pt x="260784" y="271666"/>
                        <a:pt x="305308" y="250372"/>
                      </a:cubicBezTo>
                      <a:lnTo>
                        <a:pt x="555680" y="130629"/>
                      </a:lnTo>
                      <a:cubicBezTo>
                        <a:pt x="588039" y="115461"/>
                        <a:pt x="620994" y="101600"/>
                        <a:pt x="653651" y="87086"/>
                      </a:cubicBezTo>
                      <a:cubicBezTo>
                        <a:pt x="1016908" y="-74362"/>
                        <a:pt x="715904" y="43989"/>
                        <a:pt x="1622480" y="32658"/>
                      </a:cubicBezTo>
                      <a:cubicBezTo>
                        <a:pt x="1778072" y="14353"/>
                        <a:pt x="1864396" y="0"/>
                        <a:pt x="2025251" y="0"/>
                      </a:cubicBezTo>
                      <a:cubicBezTo>
                        <a:pt x="2174067" y="0"/>
                        <a:pt x="2322794" y="7257"/>
                        <a:pt x="2471566" y="10886"/>
                      </a:cubicBezTo>
                      <a:cubicBezTo>
                        <a:pt x="2486080" y="21772"/>
                        <a:pt x="2503301" y="29768"/>
                        <a:pt x="2515108" y="43543"/>
                      </a:cubicBezTo>
                      <a:cubicBezTo>
                        <a:pt x="2527718" y="58255"/>
                        <a:pt x="2552409" y="127782"/>
                        <a:pt x="2558651" y="141515"/>
                      </a:cubicBezTo>
                      <a:cubicBezTo>
                        <a:pt x="2568723" y="163674"/>
                        <a:pt x="2580422" y="185058"/>
                        <a:pt x="2591308" y="206829"/>
                      </a:cubicBezTo>
                      <a:cubicBezTo>
                        <a:pt x="2594937" y="235858"/>
                        <a:pt x="2598328" y="264917"/>
                        <a:pt x="2602194" y="293915"/>
                      </a:cubicBezTo>
                      <a:cubicBezTo>
                        <a:pt x="2605585" y="319348"/>
                        <a:pt x="2615766" y="344598"/>
                        <a:pt x="2613080" y="370115"/>
                      </a:cubicBezTo>
                      <a:cubicBezTo>
                        <a:pt x="2608382" y="414751"/>
                        <a:pt x="2598652" y="459729"/>
                        <a:pt x="2580423" y="500743"/>
                      </a:cubicBezTo>
                      <a:cubicBezTo>
                        <a:pt x="2565629" y="534030"/>
                        <a:pt x="2475445" y="615758"/>
                        <a:pt x="2449794" y="631372"/>
                      </a:cubicBezTo>
                      <a:cubicBezTo>
                        <a:pt x="2394348" y="665122"/>
                        <a:pt x="2333680" y="689430"/>
                        <a:pt x="2275623" y="718458"/>
                      </a:cubicBezTo>
                      <a:cubicBezTo>
                        <a:pt x="2246594" y="732972"/>
                        <a:pt x="2214155" y="742075"/>
                        <a:pt x="2188537" y="762000"/>
                      </a:cubicBezTo>
                      <a:cubicBezTo>
                        <a:pt x="2155880" y="787400"/>
                        <a:pt x="2122349" y="811714"/>
                        <a:pt x="2090566" y="838200"/>
                      </a:cubicBezTo>
                      <a:cubicBezTo>
                        <a:pt x="2056999" y="866172"/>
                        <a:pt x="2027084" y="898460"/>
                        <a:pt x="1992594" y="925286"/>
                      </a:cubicBezTo>
                      <a:cubicBezTo>
                        <a:pt x="1961613" y="949382"/>
                        <a:pt x="1921723" y="962209"/>
                        <a:pt x="1894623" y="990600"/>
                      </a:cubicBezTo>
                      <a:cubicBezTo>
                        <a:pt x="1844514" y="1043095"/>
                        <a:pt x="1809330" y="1108103"/>
                        <a:pt x="1763994" y="1164772"/>
                      </a:cubicBezTo>
                      <a:cubicBezTo>
                        <a:pt x="1749480" y="1182915"/>
                        <a:pt x="1734117" y="1200410"/>
                        <a:pt x="1720451" y="1219200"/>
                      </a:cubicBezTo>
                      <a:cubicBezTo>
                        <a:pt x="1694023" y="1255539"/>
                        <a:pt x="1658097" y="1321336"/>
                        <a:pt x="1622480" y="1349829"/>
                      </a:cubicBezTo>
                      <a:cubicBezTo>
                        <a:pt x="1613504" y="1357010"/>
                        <a:pt x="1508183" y="1392565"/>
                        <a:pt x="1502737" y="1393372"/>
                      </a:cubicBezTo>
                      <a:cubicBezTo>
                        <a:pt x="1427019" y="1404590"/>
                        <a:pt x="1350214" y="1406690"/>
                        <a:pt x="1274137" y="1415143"/>
                      </a:cubicBezTo>
                      <a:lnTo>
                        <a:pt x="1176166" y="1426029"/>
                      </a:lnTo>
                      <a:cubicBezTo>
                        <a:pt x="1139880" y="1440543"/>
                        <a:pt x="1102263" y="1452094"/>
                        <a:pt x="1067308" y="1469572"/>
                      </a:cubicBezTo>
                      <a:cubicBezTo>
                        <a:pt x="1052794" y="1476829"/>
                        <a:pt x="1039369" y="1486885"/>
                        <a:pt x="1023766" y="1491343"/>
                      </a:cubicBezTo>
                      <a:cubicBezTo>
                        <a:pt x="988185" y="1501509"/>
                        <a:pt x="950808" y="1504140"/>
                        <a:pt x="914908" y="1513115"/>
                      </a:cubicBezTo>
                      <a:cubicBezTo>
                        <a:pt x="900394" y="1516743"/>
                        <a:pt x="886211" y="1522144"/>
                        <a:pt x="871366" y="1524000"/>
                      </a:cubicBezTo>
                      <a:cubicBezTo>
                        <a:pt x="828009" y="1529419"/>
                        <a:pt x="826009" y="1569358"/>
                        <a:pt x="751623" y="1556658"/>
                      </a:cubicBezTo>
                      <a:close/>
                    </a:path>
                  </a:pathLst>
                </a:custGeom>
                <a:ln w="34925">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62" name="Straight Arrow Connector 61">
                <a:extLst>
                  <a:ext uri="{FF2B5EF4-FFF2-40B4-BE49-F238E27FC236}">
                    <a16:creationId xmlns:a16="http://schemas.microsoft.com/office/drawing/2014/main" id="{D8918812-2AC9-B3D7-B6FE-69F114CD3F8E}"/>
                  </a:ext>
                </a:extLst>
              </p:cNvPr>
              <p:cNvCxnSpPr/>
              <p:nvPr/>
            </p:nvCxnSpPr>
            <p:spPr>
              <a:xfrm>
                <a:off x="2080367" y="2819646"/>
                <a:ext cx="56357" cy="36309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A7AABE8E-8791-CE3C-8140-025AAB725AAA}"/>
                  </a:ext>
                </a:extLst>
              </p:cNvPr>
              <p:cNvCxnSpPr>
                <a:cxnSpLocks/>
              </p:cNvCxnSpPr>
              <p:nvPr/>
            </p:nvCxnSpPr>
            <p:spPr>
              <a:xfrm flipH="1">
                <a:off x="2363364" y="2840275"/>
                <a:ext cx="32647" cy="34247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7A1F58E1-3C93-BCAD-9C69-3AF4777BF4B8}"/>
                  </a:ext>
                </a:extLst>
              </p:cNvPr>
              <p:cNvCxnSpPr>
                <a:cxnSpLocks/>
              </p:cNvCxnSpPr>
              <p:nvPr/>
            </p:nvCxnSpPr>
            <p:spPr>
              <a:xfrm flipH="1">
                <a:off x="2588268" y="2785927"/>
                <a:ext cx="94064" cy="37480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B4A95D32-4915-595C-4E6A-FF0D25F4738F}"/>
                  </a:ext>
                </a:extLst>
              </p:cNvPr>
              <p:cNvCxnSpPr>
                <a:cxnSpLocks/>
              </p:cNvCxnSpPr>
              <p:nvPr/>
            </p:nvCxnSpPr>
            <p:spPr>
              <a:xfrm flipH="1">
                <a:off x="2804092" y="2834424"/>
                <a:ext cx="187679" cy="33785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84" name="Picture 83">
              <a:extLst>
                <a:ext uri="{FF2B5EF4-FFF2-40B4-BE49-F238E27FC236}">
                  <a16:creationId xmlns:a16="http://schemas.microsoft.com/office/drawing/2014/main" id="{A018D5CC-7DC0-9FAE-D11D-7188569FBB28}"/>
                </a:ext>
              </a:extLst>
            </p:cNvPr>
            <p:cNvPicPr>
              <a:picLocks noChangeAspect="1"/>
            </p:cNvPicPr>
            <p:nvPr/>
          </p:nvPicPr>
          <p:blipFill>
            <a:blip r:embed="rId12">
              <a:clrChange>
                <a:clrFrom>
                  <a:srgbClr val="FFFFFF"/>
                </a:clrFrom>
                <a:clrTo>
                  <a:srgbClr val="FFFFFF">
                    <a:alpha val="0"/>
                  </a:srgbClr>
                </a:clrTo>
              </a:clrChange>
              <a:duotone>
                <a:schemeClr val="accent3">
                  <a:shade val="45000"/>
                  <a:satMod val="135000"/>
                </a:schemeClr>
                <a:prstClr val="white"/>
              </a:duotone>
            </a:blip>
            <a:stretch>
              <a:fillRect/>
            </a:stretch>
          </p:blipFill>
          <p:spPr>
            <a:xfrm>
              <a:off x="1585815" y="2220695"/>
              <a:ext cx="199005" cy="216000"/>
            </a:xfrm>
            <a:prstGeom prst="rect">
              <a:avLst/>
            </a:prstGeom>
          </p:spPr>
        </p:pic>
        <p:cxnSp>
          <p:nvCxnSpPr>
            <p:cNvPr id="94" name="Connector: Curved 93">
              <a:extLst>
                <a:ext uri="{FF2B5EF4-FFF2-40B4-BE49-F238E27FC236}">
                  <a16:creationId xmlns:a16="http://schemas.microsoft.com/office/drawing/2014/main" id="{AE0EE940-4D02-23AA-F768-EC8ED89C4D98}"/>
                </a:ext>
              </a:extLst>
            </p:cNvPr>
            <p:cNvCxnSpPr>
              <a:cxnSpLocks/>
              <a:stCxn id="84" idx="3"/>
            </p:cNvCxnSpPr>
            <p:nvPr/>
          </p:nvCxnSpPr>
          <p:spPr>
            <a:xfrm>
              <a:off x="1784820" y="2328695"/>
              <a:ext cx="543221" cy="1518891"/>
            </a:xfrm>
            <a:prstGeom prst="curvedConnector2">
              <a:avLst/>
            </a:prstGeom>
            <a:ln w="2222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406A5167-42AF-097E-6A90-3FDE438B882D}"/>
                </a:ext>
              </a:extLst>
            </p:cNvPr>
            <p:cNvSpPr txBox="1"/>
            <p:nvPr/>
          </p:nvSpPr>
          <p:spPr>
            <a:xfrm>
              <a:off x="535897" y="5165436"/>
              <a:ext cx="249310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This is a depiction of the state of stress in a random 3D elastic body.</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28" name="TextBox 127">
                  <a:extLst>
                    <a:ext uri="{FF2B5EF4-FFF2-40B4-BE49-F238E27FC236}">
                      <a16:creationId xmlns:a16="http://schemas.microsoft.com/office/drawing/2014/main" id="{08755607-169B-AFF1-4D18-13104174370F}"/>
                    </a:ext>
                  </a:extLst>
                </p:cNvPr>
                <p:cNvSpPr txBox="1"/>
                <p:nvPr/>
              </p:nvSpPr>
              <p:spPr>
                <a:xfrm>
                  <a:off x="1039486" y="1614780"/>
                  <a:ext cx="543221"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t>Γ</m:t>
                            </m:r>
                          </m:e>
                          <m:sub>
                            <m:r>
                              <a:rPr kumimoji="0" lang="el-GR" sz="1800" b="0" i="1" u="none" strike="noStrike" kern="1200" cap="none" spc="0" normalizeH="0" baseline="0" noProof="0" smtClean="0">
                                <a:ln>
                                  <a:noFill/>
                                </a:ln>
                                <a:solidFill>
                                  <a:srgbClr val="D29100">
                                    <a:lumMod val="75000"/>
                                  </a:srgbClr>
                                </a:solidFill>
                                <a:effectLst/>
                                <a:uLnTx/>
                                <a:uFillTx/>
                                <a:latin typeface="Cambria Math" panose="02040503050406030204" pitchFamily="18" charset="0"/>
                                <a:ea typeface="Cambria Math" panose="02040503050406030204" pitchFamily="18" charset="0"/>
                                <a:cs typeface="+mn-cs"/>
                              </a:rPr>
                              <m:t>𝜎</m:t>
                            </m:r>
                          </m:sub>
                        </m:sSub>
                      </m:oMath>
                    </m:oMathPara>
                  </a14:m>
                  <a:endParaRPr kumimoji="0" lang="en-US" sz="1800" b="0" i="0" u="none" strike="noStrike" kern="1200" cap="none" spc="0" normalizeH="0" baseline="0" noProof="0" dirty="0">
                    <a:ln>
                      <a:noFill/>
                    </a:ln>
                    <a:solidFill>
                      <a:srgbClr val="D29100">
                        <a:lumMod val="75000"/>
                      </a:srgbClr>
                    </a:solidFill>
                    <a:effectLst/>
                    <a:uLnTx/>
                    <a:uFillTx/>
                    <a:latin typeface="Calibri" panose="020F0502020204030204"/>
                    <a:ea typeface="+mn-ea"/>
                    <a:cs typeface="+mn-cs"/>
                  </a:endParaRPr>
                </a:p>
              </p:txBody>
            </p:sp>
          </mc:Choice>
          <mc:Fallback xmlns="">
            <p:sp>
              <p:nvSpPr>
                <p:cNvPr id="128" name="TextBox 127">
                  <a:extLst>
                    <a:ext uri="{FF2B5EF4-FFF2-40B4-BE49-F238E27FC236}">
                      <a16:creationId xmlns:a16="http://schemas.microsoft.com/office/drawing/2014/main" id="{08755607-169B-AFF1-4D18-13104174370F}"/>
                    </a:ext>
                  </a:extLst>
                </p:cNvPr>
                <p:cNvSpPr txBox="1">
                  <a:spLocks noRot="1" noChangeAspect="1" noMove="1" noResize="1" noEditPoints="1" noAdjustHandles="1" noChangeArrowheads="1" noChangeShapeType="1" noTextEdit="1"/>
                </p:cNvSpPr>
                <p:nvPr/>
              </p:nvSpPr>
              <p:spPr>
                <a:xfrm>
                  <a:off x="1039486" y="1614780"/>
                  <a:ext cx="543221" cy="369332"/>
                </a:xfrm>
                <a:prstGeom prst="rect">
                  <a:avLst/>
                </a:prstGeom>
                <a:blipFill>
                  <a:blip r:embed="rId2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9" name="TextBox 128">
                  <a:extLst>
                    <a:ext uri="{FF2B5EF4-FFF2-40B4-BE49-F238E27FC236}">
                      <a16:creationId xmlns:a16="http://schemas.microsoft.com/office/drawing/2014/main" id="{6FD4BD02-9107-779F-7568-EE58BEDDCFE6}"/>
                    </a:ext>
                  </a:extLst>
                </p:cNvPr>
                <p:cNvSpPr txBox="1"/>
                <p:nvPr/>
              </p:nvSpPr>
              <p:spPr>
                <a:xfrm>
                  <a:off x="1783757" y="2701176"/>
                  <a:ext cx="42227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m:rPr>
                                <m:sty m:val="p"/>
                              </m:rPr>
                              <a:rPr kumimoji="0" lang="el-GR" sz="1800" b="0"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Γ</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𝑢</m:t>
                            </m:r>
                          </m:sub>
                        </m:sSub>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9" name="TextBox 128">
                  <a:extLst>
                    <a:ext uri="{FF2B5EF4-FFF2-40B4-BE49-F238E27FC236}">
                      <a16:creationId xmlns:a16="http://schemas.microsoft.com/office/drawing/2014/main" id="{6FD4BD02-9107-779F-7568-EE58BEDDCFE6}"/>
                    </a:ext>
                  </a:extLst>
                </p:cNvPr>
                <p:cNvSpPr txBox="1">
                  <a:spLocks noRot="1" noChangeAspect="1" noMove="1" noResize="1" noEditPoints="1" noAdjustHandles="1" noChangeArrowheads="1" noChangeShapeType="1" noTextEdit="1"/>
                </p:cNvSpPr>
                <p:nvPr/>
              </p:nvSpPr>
              <p:spPr>
                <a:xfrm>
                  <a:off x="1783757" y="2701176"/>
                  <a:ext cx="422273" cy="369332"/>
                </a:xfrm>
                <a:prstGeom prst="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6" name="TextBox 155">
                  <a:extLst>
                    <a:ext uri="{FF2B5EF4-FFF2-40B4-BE49-F238E27FC236}">
                      <a16:creationId xmlns:a16="http://schemas.microsoft.com/office/drawing/2014/main" id="{32F7964B-628A-2552-2E12-0C21DBC6CC65}"/>
                    </a:ext>
                  </a:extLst>
                </p:cNvPr>
                <p:cNvSpPr txBox="1"/>
                <p:nvPr/>
              </p:nvSpPr>
              <p:spPr>
                <a:xfrm>
                  <a:off x="2403761" y="1405472"/>
                  <a:ext cx="388839"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𝑝</m:t>
                        </m:r>
                      </m:oMath>
                    </m:oMathPara>
                  </a14:m>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mc:Choice>
          <mc:Fallback xmlns="">
            <p:sp>
              <p:nvSpPr>
                <p:cNvPr id="156" name="TextBox 155">
                  <a:extLst>
                    <a:ext uri="{FF2B5EF4-FFF2-40B4-BE49-F238E27FC236}">
                      <a16:creationId xmlns:a16="http://schemas.microsoft.com/office/drawing/2014/main" id="{32F7964B-628A-2552-2E12-0C21DBC6CC65}"/>
                    </a:ext>
                  </a:extLst>
                </p:cNvPr>
                <p:cNvSpPr txBox="1">
                  <a:spLocks noRot="1" noChangeAspect="1" noMove="1" noResize="1" noEditPoints="1" noAdjustHandles="1" noChangeArrowheads="1" noChangeShapeType="1" noTextEdit="1"/>
                </p:cNvSpPr>
                <p:nvPr/>
              </p:nvSpPr>
              <p:spPr>
                <a:xfrm>
                  <a:off x="2403761" y="1405472"/>
                  <a:ext cx="388839" cy="369332"/>
                </a:xfrm>
                <a:prstGeom prst="rect">
                  <a:avLst/>
                </a:prstGeom>
                <a:blipFill>
                  <a:blip r:embed="rId24"/>
                  <a:stretch>
                    <a:fillRect b="-6667"/>
                  </a:stretch>
                </a:blipFill>
              </p:spPr>
              <p:txBody>
                <a:bodyPr/>
                <a:lstStyle/>
                <a:p>
                  <a:r>
                    <a:rPr lang="en-US">
                      <a:noFill/>
                    </a:rPr>
                    <a:t> </a:t>
                  </a:r>
                </a:p>
              </p:txBody>
            </p:sp>
          </mc:Fallback>
        </mc:AlternateContent>
      </p:grpSp>
    </p:spTree>
    <p:extLst>
      <p:ext uri="{BB962C8B-B14F-4D97-AF65-F5344CB8AC3E}">
        <p14:creationId xmlns:p14="http://schemas.microsoft.com/office/powerpoint/2010/main" val="284511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F92C7B9-B0C4-98AF-DBEC-4C3735C805EC}"/>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9CD65560-A6F2-2205-D89F-74B9D068EB34}"/>
              </a:ext>
            </a:extLst>
          </p:cNvPr>
          <p:cNvSpPr>
            <a:spLocks noGrp="1"/>
          </p:cNvSpPr>
          <p:nvPr>
            <p:ph type="title"/>
          </p:nvPr>
        </p:nvSpPr>
        <p:spPr/>
        <p:txBody>
          <a:bodyPr/>
          <a:lstStyle/>
          <a:p>
            <a:r>
              <a:rPr lang="en-US" dirty="0"/>
              <a:t>Wrench: 3D Stress Analysis – Problem Statement</a:t>
            </a:r>
            <a:endParaRPr lang="en-DE"/>
          </a:p>
        </p:txBody>
      </p:sp>
      <p:sp>
        <p:nvSpPr>
          <p:cNvPr id="4" name="Text Placeholder 3">
            <a:extLst>
              <a:ext uri="{FF2B5EF4-FFF2-40B4-BE49-F238E27FC236}">
                <a16:creationId xmlns:a16="http://schemas.microsoft.com/office/drawing/2014/main" id="{71883C90-9152-D3D9-61D9-E9D09B334FFE}"/>
              </a:ext>
            </a:extLst>
          </p:cNvPr>
          <p:cNvSpPr txBox="1">
            <a:spLocks/>
          </p:cNvSpPr>
          <p:nvPr/>
        </p:nvSpPr>
        <p:spPr>
          <a:xfrm>
            <a:off x="609599" y="1078524"/>
            <a:ext cx="10972799" cy="84583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Consider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wrench</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that is used to tighten up a bolt with a force of 100N. It is made of cast iron under the following loading conditions. Solve using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3D stress analysis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condition. Determine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maximum deformation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and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von Mises stress</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Furthermore, conduct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mesh-convergence</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study and determined the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mesh quality</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5" name="Group 4">
            <a:extLst>
              <a:ext uri="{FF2B5EF4-FFF2-40B4-BE49-F238E27FC236}">
                <a16:creationId xmlns:a16="http://schemas.microsoft.com/office/drawing/2014/main" id="{C4173D9B-8DC9-EC9E-A7B1-FE92AAF2944E}"/>
              </a:ext>
            </a:extLst>
          </p:cNvPr>
          <p:cNvGrpSpPr/>
          <p:nvPr/>
        </p:nvGrpSpPr>
        <p:grpSpPr>
          <a:xfrm>
            <a:off x="1176619" y="3194692"/>
            <a:ext cx="9644349" cy="3051219"/>
            <a:chOff x="1176619" y="3194692"/>
            <a:chExt cx="9644349" cy="3051219"/>
          </a:xfrm>
        </p:grpSpPr>
        <mc:AlternateContent xmlns:mc="http://schemas.openxmlformats.org/markup-compatibility/2006">
          <mc:Choice xmlns:am3d="http://schemas.microsoft.com/office/drawing/2017/model3d" Requires="am3d">
            <p:graphicFrame>
              <p:nvGraphicFramePr>
                <p:cNvPr id="16" name="3D Model 15">
                  <a:extLst>
                    <a:ext uri="{FF2B5EF4-FFF2-40B4-BE49-F238E27FC236}">
                      <a16:creationId xmlns:a16="http://schemas.microsoft.com/office/drawing/2014/main" id="{23A2565C-A85C-FC2A-7FC9-8D9F60CE3909}"/>
                    </a:ext>
                  </a:extLst>
                </p:cNvPr>
                <p:cNvGraphicFramePr>
                  <a:graphicFrameLocks noChangeAspect="1"/>
                </p:cNvGraphicFramePr>
                <p:nvPr/>
              </p:nvGraphicFramePr>
              <p:xfrm>
                <a:off x="1176619" y="3194692"/>
                <a:ext cx="6303845" cy="2284918"/>
              </p:xfrm>
              <a:graphic>
                <a:graphicData uri="http://schemas.microsoft.com/office/drawing/2017/model3d">
                  <am3d:model3d r:embed="rId3">
                    <am3d:spPr>
                      <a:xfrm>
                        <a:off x="0" y="0"/>
                        <a:ext cx="6303845" cy="2284918"/>
                      </a:xfrm>
                      <a:prstGeom prst="rect">
                        <a:avLst/>
                      </a:prstGeom>
                    </am3d:spPr>
                    <am3d:camera>
                      <am3d:pos x="0" y="0" z="47960729"/>
                      <am3d:up dx="0" dy="36000000" dz="0"/>
                      <am3d:lookAt x="0" y="0" z="0"/>
                      <am3d:perspective fov="2700000"/>
                    </am3d:camera>
                    <am3d:trans>
                      <am3d:meterPerModelUnit n="5080573" d="1000000"/>
                      <am3d:preTrans dx="3167273" dy="705575" dz="1204671"/>
                      <am3d:scale>
                        <am3d:sx n="1000000" d="1000000"/>
                        <am3d:sy n="1000000" d="1000000"/>
                        <am3d:sz n="1000000" d="1000000"/>
                      </am3d:scale>
                      <am3d:rot ax="3905571" ay="-304669" az="10152487"/>
                      <am3d:postTrans dx="0" dy="0" dz="0"/>
                    </am3d:trans>
                    <am3d:raster rName="Office3DRenderer" rVer="16.0.8326">
                      <am3d:blip r:embed="rId4"/>
                    </am3d:raster>
                    <am3d:objViewport viewportSz="672146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6" name="3D Model 15">
                  <a:extLst>
                    <a:ext uri="{FF2B5EF4-FFF2-40B4-BE49-F238E27FC236}">
                      <a16:creationId xmlns:a16="http://schemas.microsoft.com/office/drawing/2014/main" id="{23A2565C-A85C-FC2A-7FC9-8D9F60CE3909}"/>
                    </a:ext>
                  </a:extLst>
                </p:cNvPr>
                <p:cNvPicPr>
                  <a:picLocks noGrp="1" noRot="1" noChangeAspect="1" noMove="1" noResize="1" noEditPoints="1" noAdjustHandles="1" noChangeArrowheads="1" noChangeShapeType="1" noCrop="1"/>
                </p:cNvPicPr>
                <p:nvPr/>
              </p:nvPicPr>
              <p:blipFill>
                <a:blip r:embed="rId4"/>
                <a:stretch>
                  <a:fillRect/>
                </a:stretch>
              </p:blipFill>
              <p:spPr>
                <a:xfrm>
                  <a:off x="1176619" y="3194692"/>
                  <a:ext cx="6303845" cy="2284918"/>
                </a:xfrm>
                <a:prstGeom prst="rect">
                  <a:avLst/>
                </a:prstGeom>
              </p:spPr>
            </p:pic>
          </mc:Fallback>
        </mc:AlternateContent>
        <p:grpSp>
          <p:nvGrpSpPr>
            <p:cNvPr id="33" name="Group 32">
              <a:extLst>
                <a:ext uri="{FF2B5EF4-FFF2-40B4-BE49-F238E27FC236}">
                  <a16:creationId xmlns:a16="http://schemas.microsoft.com/office/drawing/2014/main" id="{96100CFB-C1B4-B258-2CA0-0F2283D77115}"/>
                </a:ext>
              </a:extLst>
            </p:cNvPr>
            <p:cNvGrpSpPr/>
            <p:nvPr/>
          </p:nvGrpSpPr>
          <p:grpSpPr>
            <a:xfrm>
              <a:off x="8123279" y="3886719"/>
              <a:ext cx="2697689" cy="745015"/>
              <a:chOff x="7527850" y="3886719"/>
              <a:chExt cx="2697689" cy="745015"/>
            </a:xfrm>
          </p:grpSpPr>
          <p:sp>
            <p:nvSpPr>
              <p:cNvPr id="19" name="Rectangle: Rounded Corners 18">
                <a:extLst>
                  <a:ext uri="{FF2B5EF4-FFF2-40B4-BE49-F238E27FC236}">
                    <a16:creationId xmlns:a16="http://schemas.microsoft.com/office/drawing/2014/main" id="{38BE4987-5EEC-DFCB-9164-8F14A4A54405}"/>
                  </a:ext>
                </a:extLst>
              </p:cNvPr>
              <p:cNvSpPr/>
              <p:nvPr/>
            </p:nvSpPr>
            <p:spPr>
              <a:xfrm>
                <a:off x="7527851" y="3941136"/>
                <a:ext cx="478465" cy="260498"/>
              </a:xfrm>
              <a:prstGeom prst="roundRect">
                <a:avLst/>
              </a:prstGeom>
              <a:solidFill>
                <a:srgbClr val="F6652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7" name="Rectangle: Rounded Corners 46">
                <a:extLst>
                  <a:ext uri="{FF2B5EF4-FFF2-40B4-BE49-F238E27FC236}">
                    <a16:creationId xmlns:a16="http://schemas.microsoft.com/office/drawing/2014/main" id="{CC799B90-96A6-69AB-0515-9121E2D0CDB3}"/>
                  </a:ext>
                </a:extLst>
              </p:cNvPr>
              <p:cNvSpPr/>
              <p:nvPr/>
            </p:nvSpPr>
            <p:spPr>
              <a:xfrm>
                <a:off x="7527850" y="4316819"/>
                <a:ext cx="478465" cy="260498"/>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E8F8A7E2-D9E3-802E-628B-9A88388CFCC9}"/>
                  </a:ext>
                </a:extLst>
              </p:cNvPr>
              <p:cNvSpPr txBox="1"/>
              <p:nvPr/>
            </p:nvSpPr>
            <p:spPr>
              <a:xfrm>
                <a:off x="8102009" y="3886719"/>
                <a:ext cx="69910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rPr>
                  <a:t>Force</a:t>
                </a: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8" name="TextBox 47">
                <a:extLst>
                  <a:ext uri="{FF2B5EF4-FFF2-40B4-BE49-F238E27FC236}">
                    <a16:creationId xmlns:a16="http://schemas.microsoft.com/office/drawing/2014/main" id="{F95ED70C-B888-1BB8-BDA2-FD58C38E76F3}"/>
                  </a:ext>
                </a:extLst>
              </p:cNvPr>
              <p:cNvSpPr txBox="1"/>
              <p:nvPr/>
            </p:nvSpPr>
            <p:spPr>
              <a:xfrm>
                <a:off x="8102009" y="4262402"/>
                <a:ext cx="212353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mn-cs"/>
                  </a:rPr>
                  <a:t>Boundary conditions</a:t>
                </a: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54" name="TextBox 53">
              <a:extLst>
                <a:ext uri="{FF2B5EF4-FFF2-40B4-BE49-F238E27FC236}">
                  <a16:creationId xmlns:a16="http://schemas.microsoft.com/office/drawing/2014/main" id="{FDCEB2C4-1C0B-BF7F-42A7-4517610E8125}"/>
                </a:ext>
              </a:extLst>
            </p:cNvPr>
            <p:cNvSpPr txBox="1"/>
            <p:nvPr/>
          </p:nvSpPr>
          <p:spPr>
            <a:xfrm>
              <a:off x="3035658" y="5968912"/>
              <a:ext cx="3028196"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The CAD file is attached: Wrench.scdoc  </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pic>
        <p:nvPicPr>
          <p:cNvPr id="6" name="Graphic 5" descr="Programmer male with solid fill">
            <a:extLst>
              <a:ext uri="{FF2B5EF4-FFF2-40B4-BE49-F238E27FC236}">
                <a16:creationId xmlns:a16="http://schemas.microsoft.com/office/drawing/2014/main" id="{D4C74E7B-AF4B-3570-7C84-E26058852D2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510253" y="455130"/>
            <a:ext cx="468000" cy="468000"/>
          </a:xfrm>
          <a:prstGeom prst="rect">
            <a:avLst/>
          </a:prstGeom>
        </p:spPr>
      </p:pic>
      <p:pic>
        <p:nvPicPr>
          <p:cNvPr id="7" name="Graphic 6" descr="Computer outline">
            <a:extLst>
              <a:ext uri="{FF2B5EF4-FFF2-40B4-BE49-F238E27FC236}">
                <a16:creationId xmlns:a16="http://schemas.microsoft.com/office/drawing/2014/main" id="{754CD2A2-0B0C-9353-D08C-FAFE951B976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4270797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Wrench: 3D Stress Analysis – Procedure </a:t>
            </a:r>
            <a:endParaRPr lang="en-DE"/>
          </a:p>
        </p:txBody>
      </p:sp>
      <p:grpSp>
        <p:nvGrpSpPr>
          <p:cNvPr id="4" name="Group 3">
            <a:extLst>
              <a:ext uri="{FF2B5EF4-FFF2-40B4-BE49-F238E27FC236}">
                <a16:creationId xmlns:a16="http://schemas.microsoft.com/office/drawing/2014/main" id="{667562C3-4422-D69A-0AAB-F72372455268}"/>
              </a:ext>
            </a:extLst>
          </p:cNvPr>
          <p:cNvGrpSpPr/>
          <p:nvPr/>
        </p:nvGrpSpPr>
        <p:grpSpPr>
          <a:xfrm>
            <a:off x="749731" y="730397"/>
            <a:ext cx="3444324" cy="2382622"/>
            <a:chOff x="749731" y="730397"/>
            <a:chExt cx="3444324" cy="2382622"/>
          </a:xfrm>
        </p:grpSpPr>
        <p:sp>
          <p:nvSpPr>
            <p:cNvPr id="7" name="Arrow: Pentagon 6">
              <a:extLst>
                <a:ext uri="{FF2B5EF4-FFF2-40B4-BE49-F238E27FC236}">
                  <a16:creationId xmlns:a16="http://schemas.microsoft.com/office/drawing/2014/main" id="{CCA97B54-4E9E-88ED-931A-52B9AA6C2AC7}"/>
                </a:ext>
              </a:extLst>
            </p:cNvPr>
            <p:cNvSpPr/>
            <p:nvPr/>
          </p:nvSpPr>
          <p:spPr>
            <a:xfrm>
              <a:off x="1318611" y="2436744"/>
              <a:ext cx="1685925"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B3BE04E6-B670-5DE2-3D36-5ED894AE32AD}"/>
                </a:ext>
              </a:extLst>
            </p:cNvPr>
            <p:cNvPicPr>
              <a:picLocks noChangeAspect="1"/>
            </p:cNvPicPr>
            <p:nvPr/>
          </p:nvPicPr>
          <p:blipFill rotWithShape="1">
            <a:blip r:embed="rId3"/>
            <a:srcRect t="11642"/>
            <a:stretch/>
          </p:blipFill>
          <p:spPr>
            <a:xfrm>
              <a:off x="749731" y="730397"/>
              <a:ext cx="1830361" cy="1716873"/>
            </a:xfrm>
            <a:prstGeom prst="rect">
              <a:avLst/>
            </a:prstGeom>
          </p:spPr>
        </p:pic>
        <p:cxnSp>
          <p:nvCxnSpPr>
            <p:cNvPr id="25" name="Connector: Elbow 24">
              <a:extLst>
                <a:ext uri="{FF2B5EF4-FFF2-40B4-BE49-F238E27FC236}">
                  <a16:creationId xmlns:a16="http://schemas.microsoft.com/office/drawing/2014/main" id="{571BC3DA-E20C-0688-AE3E-2881192A23B4}"/>
                </a:ext>
              </a:extLst>
            </p:cNvPr>
            <p:cNvCxnSpPr>
              <a:stCxn id="7" idx="1"/>
              <a:endCxn id="21" idx="1"/>
            </p:cNvCxnSpPr>
            <p:nvPr/>
          </p:nvCxnSpPr>
          <p:spPr>
            <a:xfrm rot="10800000">
              <a:off x="749731" y="1588834"/>
              <a:ext cx="568880" cy="1186048"/>
            </a:xfrm>
            <a:prstGeom prst="bentConnector3">
              <a:avLst>
                <a:gd name="adj1" fmla="val 140184"/>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389F429A-4C47-C77B-7859-883A058C7CFD}"/>
                </a:ext>
              </a:extLst>
            </p:cNvPr>
            <p:cNvSpPr txBox="1"/>
            <p:nvPr/>
          </p:nvSpPr>
          <p:spPr>
            <a:xfrm>
              <a:off x="2478517" y="1138095"/>
              <a:ext cx="1715538" cy="89255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Create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Static Structural Analysis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System in Ansys Workbench platform</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6EF51D8B-402E-0EC3-DB35-90A0288D5D9D}"/>
              </a:ext>
            </a:extLst>
          </p:cNvPr>
          <p:cNvGrpSpPr/>
          <p:nvPr/>
        </p:nvGrpSpPr>
        <p:grpSpPr>
          <a:xfrm>
            <a:off x="1279306" y="2447270"/>
            <a:ext cx="5881385" cy="3722235"/>
            <a:chOff x="1279306" y="2447270"/>
            <a:chExt cx="5881385" cy="3722235"/>
          </a:xfrm>
        </p:grpSpPr>
        <p:sp>
          <p:nvSpPr>
            <p:cNvPr id="9" name="Arrow: Chevron 8">
              <a:extLst>
                <a:ext uri="{FF2B5EF4-FFF2-40B4-BE49-F238E27FC236}">
                  <a16:creationId xmlns:a16="http://schemas.microsoft.com/office/drawing/2014/main" id="{ED113B67-53F7-D231-59D8-013CE0F264DC}"/>
                </a:ext>
              </a:extLst>
            </p:cNvPr>
            <p:cNvSpPr/>
            <p:nvPr/>
          </p:nvSpPr>
          <p:spPr>
            <a:xfrm>
              <a:off x="2813187" y="2447270"/>
              <a:ext cx="2914136"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id="{439004FB-E44A-3D50-A25A-E8DF540EC81C}"/>
                </a:ext>
              </a:extLst>
            </p:cNvPr>
            <p:cNvSpPr txBox="1"/>
            <p:nvPr/>
          </p:nvSpPr>
          <p:spPr>
            <a:xfrm>
              <a:off x="4643581" y="4016122"/>
              <a:ext cx="2517110" cy="181588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2. Open the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Engineering Materials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and select ‘General Materials’ in the Engineering Data Source table. Then, add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Grey Cast Iron</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to your Engineering Data by clicking the plus icon and close the engineering data table.</a:t>
              </a:r>
              <a:endParaRPr kumimoji="0" lang="en-DE" sz="13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7FCD94F2-0B94-D1E9-752A-DCCB8AA32E1E}"/>
                </a:ext>
              </a:extLst>
            </p:cNvPr>
            <p:cNvPicPr>
              <a:picLocks noChangeAspect="1"/>
            </p:cNvPicPr>
            <p:nvPr/>
          </p:nvPicPr>
          <p:blipFill>
            <a:blip r:embed="rId4"/>
            <a:stretch>
              <a:fillRect/>
            </a:stretch>
          </p:blipFill>
          <p:spPr>
            <a:xfrm>
              <a:off x="1279306" y="3488294"/>
              <a:ext cx="3167463" cy="457245"/>
            </a:xfrm>
            <a:prstGeom prst="rect">
              <a:avLst/>
            </a:prstGeom>
          </p:spPr>
        </p:pic>
        <p:pic>
          <p:nvPicPr>
            <p:cNvPr id="8" name="Picture 7">
              <a:extLst>
                <a:ext uri="{FF2B5EF4-FFF2-40B4-BE49-F238E27FC236}">
                  <a16:creationId xmlns:a16="http://schemas.microsoft.com/office/drawing/2014/main" id="{D20A575C-EA58-31DC-8A22-1A8D3A927B98}"/>
                </a:ext>
              </a:extLst>
            </p:cNvPr>
            <p:cNvPicPr>
              <a:picLocks noChangeAspect="1"/>
            </p:cNvPicPr>
            <p:nvPr/>
          </p:nvPicPr>
          <p:blipFill>
            <a:blip r:embed="rId5"/>
            <a:stretch>
              <a:fillRect/>
            </a:stretch>
          </p:blipFill>
          <p:spPr>
            <a:xfrm>
              <a:off x="1285158" y="4016122"/>
              <a:ext cx="3183058" cy="2153383"/>
            </a:xfrm>
            <a:prstGeom prst="rect">
              <a:avLst/>
            </a:prstGeom>
          </p:spPr>
        </p:pic>
        <p:cxnSp>
          <p:nvCxnSpPr>
            <p:cNvPr id="14" name="Connector: Elbow 13">
              <a:extLst>
                <a:ext uri="{FF2B5EF4-FFF2-40B4-BE49-F238E27FC236}">
                  <a16:creationId xmlns:a16="http://schemas.microsoft.com/office/drawing/2014/main" id="{DDA75483-FEC7-69EA-53DC-78B1E7F5FA21}"/>
                </a:ext>
              </a:extLst>
            </p:cNvPr>
            <p:cNvCxnSpPr>
              <a:stCxn id="9" idx="2"/>
              <a:endCxn id="6" idx="0"/>
            </p:cNvCxnSpPr>
            <p:nvPr/>
          </p:nvCxnSpPr>
          <p:spPr>
            <a:xfrm rot="5400000">
              <a:off x="3294380" y="2677916"/>
              <a:ext cx="379036" cy="1241720"/>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A54919C3-F2B1-08F3-037D-96D5401A5B06}"/>
              </a:ext>
            </a:extLst>
          </p:cNvPr>
          <p:cNvGrpSpPr/>
          <p:nvPr/>
        </p:nvGrpSpPr>
        <p:grpSpPr>
          <a:xfrm>
            <a:off x="5504731" y="928610"/>
            <a:ext cx="5402111" cy="4681287"/>
            <a:chOff x="5504731" y="928610"/>
            <a:chExt cx="5402111" cy="4681287"/>
          </a:xfrm>
        </p:grpSpPr>
        <p:sp>
          <p:nvSpPr>
            <p:cNvPr id="16" name="TextBox 15">
              <a:extLst>
                <a:ext uri="{FF2B5EF4-FFF2-40B4-BE49-F238E27FC236}">
                  <a16:creationId xmlns:a16="http://schemas.microsoft.com/office/drawing/2014/main" id="{DBCBE3B4-357D-E501-7A2E-FE4F4A1FF0FA}"/>
                </a:ext>
              </a:extLst>
            </p:cNvPr>
            <p:cNvSpPr txBox="1"/>
            <p:nvPr/>
          </p:nvSpPr>
          <p:spPr>
            <a:xfrm>
              <a:off x="5504731" y="1138095"/>
              <a:ext cx="2635652" cy="1169551"/>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Import the wrench geometry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Wrench.scdoc</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that is attached to this document and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open the model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using the Ansys Mechanical module. </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26" name="Picture 25">
              <a:extLst>
                <a:ext uri="{FF2B5EF4-FFF2-40B4-BE49-F238E27FC236}">
                  <a16:creationId xmlns:a16="http://schemas.microsoft.com/office/drawing/2014/main" id="{531B3122-3A46-854F-EC03-6AC1C039B30E}"/>
                </a:ext>
              </a:extLst>
            </p:cNvPr>
            <p:cNvPicPr>
              <a:picLocks noChangeAspect="1"/>
            </p:cNvPicPr>
            <p:nvPr/>
          </p:nvPicPr>
          <p:blipFill>
            <a:blip r:embed="rId6"/>
            <a:stretch>
              <a:fillRect/>
            </a:stretch>
          </p:blipFill>
          <p:spPr>
            <a:xfrm>
              <a:off x="9085656" y="928610"/>
              <a:ext cx="1685560" cy="2116418"/>
            </a:xfrm>
            <a:prstGeom prst="rect">
              <a:avLst/>
            </a:prstGeom>
          </p:spPr>
        </p:pic>
        <p:sp>
          <p:nvSpPr>
            <p:cNvPr id="29" name="Arrow: Chevron 28">
              <a:extLst>
                <a:ext uri="{FF2B5EF4-FFF2-40B4-BE49-F238E27FC236}">
                  <a16:creationId xmlns:a16="http://schemas.microsoft.com/office/drawing/2014/main" id="{48C44E90-6103-51C8-05F1-40B9637B8E7D}"/>
                </a:ext>
              </a:extLst>
            </p:cNvPr>
            <p:cNvSpPr/>
            <p:nvPr/>
          </p:nvSpPr>
          <p:spPr>
            <a:xfrm>
              <a:off x="5530987" y="2447270"/>
              <a:ext cx="2914136"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30" name="Picture 29">
              <a:extLst>
                <a:ext uri="{FF2B5EF4-FFF2-40B4-BE49-F238E27FC236}">
                  <a16:creationId xmlns:a16="http://schemas.microsoft.com/office/drawing/2014/main" id="{E25A48BE-829C-746E-D4F0-3F76CDA0DB7E}"/>
                </a:ext>
              </a:extLst>
            </p:cNvPr>
            <p:cNvPicPr>
              <a:picLocks noChangeAspect="1"/>
            </p:cNvPicPr>
            <p:nvPr/>
          </p:nvPicPr>
          <p:blipFill>
            <a:blip r:embed="rId7"/>
            <a:stretch>
              <a:fillRect/>
            </a:stretch>
          </p:blipFill>
          <p:spPr>
            <a:xfrm>
              <a:off x="9158329" y="3134658"/>
              <a:ext cx="1748513" cy="2475239"/>
            </a:xfrm>
            <a:prstGeom prst="rect">
              <a:avLst/>
            </a:prstGeom>
          </p:spPr>
        </p:pic>
        <p:cxnSp>
          <p:nvCxnSpPr>
            <p:cNvPr id="32" name="Connector: Elbow 31">
              <a:extLst>
                <a:ext uri="{FF2B5EF4-FFF2-40B4-BE49-F238E27FC236}">
                  <a16:creationId xmlns:a16="http://schemas.microsoft.com/office/drawing/2014/main" id="{2240B3A0-3D66-1C55-2785-9265BAD1E0FE}"/>
                </a:ext>
              </a:extLst>
            </p:cNvPr>
            <p:cNvCxnSpPr>
              <a:stCxn id="29" idx="2"/>
              <a:endCxn id="26" idx="1"/>
            </p:cNvCxnSpPr>
            <p:nvPr/>
          </p:nvCxnSpPr>
          <p:spPr>
            <a:xfrm rot="5400000" flipH="1" flipV="1">
              <a:off x="7392887" y="1416490"/>
              <a:ext cx="1122439" cy="2263098"/>
            </a:xfrm>
            <a:prstGeom prst="bentConnector4">
              <a:avLst>
                <a:gd name="adj1" fmla="val -20366"/>
                <a:gd name="adj2" fmla="val 85848"/>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11" name="Graphic 10" descr="Programmer male with solid fill">
            <a:extLst>
              <a:ext uri="{FF2B5EF4-FFF2-40B4-BE49-F238E27FC236}">
                <a16:creationId xmlns:a16="http://schemas.microsoft.com/office/drawing/2014/main" id="{C7D82A24-4597-F255-83AA-0721DE8EEB3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510253" y="455130"/>
            <a:ext cx="468000" cy="468000"/>
          </a:xfrm>
          <a:prstGeom prst="rect">
            <a:avLst/>
          </a:prstGeom>
        </p:spPr>
      </p:pic>
      <p:pic>
        <p:nvPicPr>
          <p:cNvPr id="12" name="Graphic 11" descr="Computer outline">
            <a:extLst>
              <a:ext uri="{FF2B5EF4-FFF2-40B4-BE49-F238E27FC236}">
                <a16:creationId xmlns:a16="http://schemas.microsoft.com/office/drawing/2014/main" id="{7BD6778A-2A2B-2B9F-F906-914354BDBE1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3259469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5F3BB32-3C11-46C2-3965-BEA39E963836}"/>
              </a:ext>
            </a:extLst>
          </p:cNvPr>
          <p:cNvGrpSpPr/>
          <p:nvPr/>
        </p:nvGrpSpPr>
        <p:grpSpPr>
          <a:xfrm>
            <a:off x="1412320" y="881566"/>
            <a:ext cx="5967398" cy="2349440"/>
            <a:chOff x="1412320" y="881566"/>
            <a:chExt cx="5967398" cy="2349440"/>
          </a:xfrm>
        </p:grpSpPr>
        <p:pic>
          <p:nvPicPr>
            <p:cNvPr id="40" name="Picture 39">
              <a:extLst>
                <a:ext uri="{FF2B5EF4-FFF2-40B4-BE49-F238E27FC236}">
                  <a16:creationId xmlns:a16="http://schemas.microsoft.com/office/drawing/2014/main" id="{8E08A5EF-2A73-8C68-0673-4DCDEADA285E}"/>
                </a:ext>
              </a:extLst>
            </p:cNvPr>
            <p:cNvPicPr>
              <a:picLocks noChangeAspect="1"/>
            </p:cNvPicPr>
            <p:nvPr/>
          </p:nvPicPr>
          <p:blipFill rotWithShape="1">
            <a:blip r:embed="rId3"/>
            <a:srcRect l="2199" t="18993"/>
            <a:stretch/>
          </p:blipFill>
          <p:spPr>
            <a:xfrm rot="3077542">
              <a:off x="614065" y="1679821"/>
              <a:ext cx="2308042" cy="711531"/>
            </a:xfrm>
            <a:prstGeom prst="rect">
              <a:avLst/>
            </a:prstGeom>
          </p:spPr>
        </p:pic>
        <p:sp>
          <p:nvSpPr>
            <p:cNvPr id="16" name="TextBox 15">
              <a:extLst>
                <a:ext uri="{FF2B5EF4-FFF2-40B4-BE49-F238E27FC236}">
                  <a16:creationId xmlns:a16="http://schemas.microsoft.com/office/drawing/2014/main" id="{DBCBE3B4-357D-E501-7A2E-FE4F4A1FF0FA}"/>
                </a:ext>
              </a:extLst>
            </p:cNvPr>
            <p:cNvSpPr txBox="1"/>
            <p:nvPr/>
          </p:nvSpPr>
          <p:spPr>
            <a:xfrm>
              <a:off x="2512022" y="1254223"/>
              <a:ext cx="1865361" cy="9541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5.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Generate a mesh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with the automatic method and an element size of 10 mm</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22" name="Group 21">
              <a:extLst>
                <a:ext uri="{FF2B5EF4-FFF2-40B4-BE49-F238E27FC236}">
                  <a16:creationId xmlns:a16="http://schemas.microsoft.com/office/drawing/2014/main" id="{492EC78C-DC7F-4850-3A2E-A91083E4B99F}"/>
                </a:ext>
              </a:extLst>
            </p:cNvPr>
            <p:cNvGrpSpPr/>
            <p:nvPr/>
          </p:nvGrpSpPr>
          <p:grpSpPr>
            <a:xfrm>
              <a:off x="5007211" y="1086717"/>
              <a:ext cx="2372507" cy="1160150"/>
              <a:chOff x="1503957" y="1018324"/>
              <a:chExt cx="2372507" cy="1160150"/>
            </a:xfrm>
          </p:grpSpPr>
          <p:pic>
            <p:nvPicPr>
              <p:cNvPr id="18" name="Picture 17">
                <a:extLst>
                  <a:ext uri="{FF2B5EF4-FFF2-40B4-BE49-F238E27FC236}">
                    <a16:creationId xmlns:a16="http://schemas.microsoft.com/office/drawing/2014/main" id="{07CCEF92-91EF-A480-8C29-B685E897DB2E}"/>
                  </a:ext>
                </a:extLst>
              </p:cNvPr>
              <p:cNvPicPr>
                <a:picLocks noChangeAspect="1"/>
              </p:cNvPicPr>
              <p:nvPr/>
            </p:nvPicPr>
            <p:blipFill>
              <a:blip r:embed="rId4"/>
              <a:stretch>
                <a:fillRect/>
              </a:stretch>
            </p:blipFill>
            <p:spPr>
              <a:xfrm>
                <a:off x="1503957" y="1018324"/>
                <a:ext cx="2372507" cy="1160150"/>
              </a:xfrm>
              <a:prstGeom prst="rect">
                <a:avLst/>
              </a:prstGeom>
            </p:spPr>
          </p:pic>
          <p:sp>
            <p:nvSpPr>
              <p:cNvPr id="20" name="Rectangle 19">
                <a:extLst>
                  <a:ext uri="{FF2B5EF4-FFF2-40B4-BE49-F238E27FC236}">
                    <a16:creationId xmlns:a16="http://schemas.microsoft.com/office/drawing/2014/main" id="{09DBDFE8-EA29-6D4F-A67D-DD3AF686EBDD}"/>
                  </a:ext>
                </a:extLst>
              </p:cNvPr>
              <p:cNvSpPr/>
              <p:nvPr/>
            </p:nvSpPr>
            <p:spPr>
              <a:xfrm>
                <a:off x="1572986" y="1752599"/>
                <a:ext cx="2303478" cy="103415"/>
              </a:xfrm>
              <a:prstGeom prst="rect">
                <a:avLst/>
              </a:prstGeom>
              <a:noFill/>
              <a:ln w="28575">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38" name="Connector: Elbow 37">
              <a:extLst>
                <a:ext uri="{FF2B5EF4-FFF2-40B4-BE49-F238E27FC236}">
                  <a16:creationId xmlns:a16="http://schemas.microsoft.com/office/drawing/2014/main" id="{AA5706E2-E015-CDB6-1C9A-601D84ED16FC}"/>
                </a:ext>
              </a:extLst>
            </p:cNvPr>
            <p:cNvCxnSpPr>
              <a:cxnSpLocks/>
              <a:endCxn id="18" idx="1"/>
            </p:cNvCxnSpPr>
            <p:nvPr/>
          </p:nvCxnSpPr>
          <p:spPr>
            <a:xfrm rot="5400000" flipH="1" flipV="1">
              <a:off x="4387952" y="1956903"/>
              <a:ext cx="909370" cy="329148"/>
            </a:xfrm>
            <a:prstGeom prst="bentConnector2">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8" name="Arrow: Chevron 57">
              <a:extLst>
                <a:ext uri="{FF2B5EF4-FFF2-40B4-BE49-F238E27FC236}">
                  <a16:creationId xmlns:a16="http://schemas.microsoft.com/office/drawing/2014/main" id="{6703EE91-6705-6440-C93A-5FE39D68DD68}"/>
                </a:ext>
              </a:extLst>
            </p:cNvPr>
            <p:cNvSpPr/>
            <p:nvPr/>
          </p:nvSpPr>
          <p:spPr>
            <a:xfrm>
              <a:off x="3370008" y="2569018"/>
              <a:ext cx="2409715"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sp>
        <p:nvSpPr>
          <p:cNvPr id="2" name="Slide Number Placeholder 1">
            <a:extLst>
              <a:ext uri="{FF2B5EF4-FFF2-40B4-BE49-F238E27FC236}">
                <a16:creationId xmlns:a16="http://schemas.microsoft.com/office/drawing/2014/main" id="{D98C74BE-2C40-8FDB-3D9B-104971C6CA1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710A37-57F2-D965-976A-316248BFA76F}"/>
              </a:ext>
            </a:extLst>
          </p:cNvPr>
          <p:cNvSpPr>
            <a:spLocks noGrp="1"/>
          </p:cNvSpPr>
          <p:nvPr>
            <p:ph type="title"/>
          </p:nvPr>
        </p:nvSpPr>
        <p:spPr/>
        <p:txBody>
          <a:bodyPr/>
          <a:lstStyle/>
          <a:p>
            <a:r>
              <a:rPr lang="en-US" dirty="0"/>
              <a:t>Wrench: 3D Stress Analysis – Procedure </a:t>
            </a:r>
            <a:endParaRPr lang="en-DE"/>
          </a:p>
        </p:txBody>
      </p:sp>
      <p:grpSp>
        <p:nvGrpSpPr>
          <p:cNvPr id="4" name="Group 3">
            <a:extLst>
              <a:ext uri="{FF2B5EF4-FFF2-40B4-BE49-F238E27FC236}">
                <a16:creationId xmlns:a16="http://schemas.microsoft.com/office/drawing/2014/main" id="{1FCC2748-B980-608F-AC0E-45152FB4F8CE}"/>
              </a:ext>
            </a:extLst>
          </p:cNvPr>
          <p:cNvGrpSpPr/>
          <p:nvPr/>
        </p:nvGrpSpPr>
        <p:grpSpPr>
          <a:xfrm>
            <a:off x="701504" y="2561875"/>
            <a:ext cx="3773110" cy="3023373"/>
            <a:chOff x="701504" y="2561875"/>
            <a:chExt cx="3773110" cy="3023373"/>
          </a:xfrm>
        </p:grpSpPr>
        <p:sp>
          <p:nvSpPr>
            <p:cNvPr id="7" name="Arrow: Pentagon 6">
              <a:extLst>
                <a:ext uri="{FF2B5EF4-FFF2-40B4-BE49-F238E27FC236}">
                  <a16:creationId xmlns:a16="http://schemas.microsoft.com/office/drawing/2014/main" id="{CCA97B54-4E9E-88ED-931A-52B9AA6C2AC7}"/>
                </a:ext>
              </a:extLst>
            </p:cNvPr>
            <p:cNvSpPr/>
            <p:nvPr/>
          </p:nvSpPr>
          <p:spPr>
            <a:xfrm>
              <a:off x="796682" y="2561875"/>
              <a:ext cx="2743200"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389F429A-4C47-C77B-7859-883A058C7CFD}"/>
                </a:ext>
              </a:extLst>
            </p:cNvPr>
            <p:cNvSpPr txBox="1"/>
            <p:nvPr/>
          </p:nvSpPr>
          <p:spPr>
            <a:xfrm>
              <a:off x="701504" y="3403839"/>
              <a:ext cx="2743199"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4. Select the solid geometry in the Model Tree and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assign ‘Grey Cast Iron’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to the wrench.</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15" name="Connector: Elbow 14">
              <a:extLst>
                <a:ext uri="{FF2B5EF4-FFF2-40B4-BE49-F238E27FC236}">
                  <a16:creationId xmlns:a16="http://schemas.microsoft.com/office/drawing/2014/main" id="{86860E98-C8F4-79B1-B822-259B31A5B855}"/>
                </a:ext>
              </a:extLst>
            </p:cNvPr>
            <p:cNvCxnSpPr>
              <a:stCxn id="7" idx="1"/>
              <a:endCxn id="5" idx="1"/>
            </p:cNvCxnSpPr>
            <p:nvPr/>
          </p:nvCxnSpPr>
          <p:spPr>
            <a:xfrm rot="10800000" flipV="1">
              <a:off x="709974" y="2900013"/>
              <a:ext cx="86709" cy="2057458"/>
            </a:xfrm>
            <a:prstGeom prst="bentConnector3">
              <a:avLst>
                <a:gd name="adj1" fmla="val 363640"/>
              </a:avLst>
            </a:prstGeom>
            <a:ln w="19050">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B8D343AB-595D-02DD-1151-425DAC9AE425}"/>
                </a:ext>
              </a:extLst>
            </p:cNvPr>
            <p:cNvGrpSpPr/>
            <p:nvPr/>
          </p:nvGrpSpPr>
          <p:grpSpPr>
            <a:xfrm>
              <a:off x="709973" y="4326932"/>
              <a:ext cx="3764641" cy="1258316"/>
              <a:chOff x="1231901" y="4201800"/>
              <a:chExt cx="4541881" cy="1518105"/>
            </a:xfrm>
          </p:grpSpPr>
          <p:pic>
            <p:nvPicPr>
              <p:cNvPr id="5" name="Picture 4">
                <a:extLst>
                  <a:ext uri="{FF2B5EF4-FFF2-40B4-BE49-F238E27FC236}">
                    <a16:creationId xmlns:a16="http://schemas.microsoft.com/office/drawing/2014/main" id="{0B2C30AC-BA7F-A343-DC54-C0AFD4868B1C}"/>
                  </a:ext>
                </a:extLst>
              </p:cNvPr>
              <p:cNvPicPr>
                <a:picLocks noChangeAspect="1"/>
              </p:cNvPicPr>
              <p:nvPr/>
            </p:nvPicPr>
            <p:blipFill rotWithShape="1">
              <a:blip r:embed="rId5"/>
              <a:srcRect t="813"/>
              <a:stretch/>
            </p:blipFill>
            <p:spPr>
              <a:xfrm>
                <a:off x="1231901" y="4205132"/>
                <a:ext cx="1471772" cy="1514773"/>
              </a:xfrm>
              <a:prstGeom prst="rect">
                <a:avLst/>
              </a:prstGeom>
            </p:spPr>
          </p:pic>
          <p:pic>
            <p:nvPicPr>
              <p:cNvPr id="10" name="Picture 9">
                <a:extLst>
                  <a:ext uri="{FF2B5EF4-FFF2-40B4-BE49-F238E27FC236}">
                    <a16:creationId xmlns:a16="http://schemas.microsoft.com/office/drawing/2014/main" id="{DDCC7B05-6540-9FF0-9C9D-7AF25C7805C1}"/>
                  </a:ext>
                </a:extLst>
              </p:cNvPr>
              <p:cNvPicPr>
                <a:picLocks noChangeAspect="1"/>
              </p:cNvPicPr>
              <p:nvPr/>
            </p:nvPicPr>
            <p:blipFill>
              <a:blip r:embed="rId6"/>
              <a:stretch>
                <a:fillRect/>
              </a:stretch>
            </p:blipFill>
            <p:spPr>
              <a:xfrm>
                <a:off x="2865132" y="4201800"/>
                <a:ext cx="2908650" cy="1514773"/>
              </a:xfrm>
              <a:prstGeom prst="rect">
                <a:avLst/>
              </a:prstGeom>
            </p:spPr>
          </p:pic>
          <p:sp>
            <p:nvSpPr>
              <p:cNvPr id="24" name="Rectangle 23">
                <a:extLst>
                  <a:ext uri="{FF2B5EF4-FFF2-40B4-BE49-F238E27FC236}">
                    <a16:creationId xmlns:a16="http://schemas.microsoft.com/office/drawing/2014/main" id="{69A8EAFD-BB0A-1077-FA40-5BF0EEFCD59F}"/>
                  </a:ext>
                </a:extLst>
              </p:cNvPr>
              <p:cNvSpPr/>
              <p:nvPr/>
            </p:nvSpPr>
            <p:spPr>
              <a:xfrm>
                <a:off x="2944586" y="5252357"/>
                <a:ext cx="2829196" cy="261257"/>
              </a:xfrm>
              <a:prstGeom prst="rect">
                <a:avLst/>
              </a:prstGeom>
              <a:noFill/>
              <a:ln w="38100">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grpSp>
        <p:nvGrpSpPr>
          <p:cNvPr id="11" name="Group 10">
            <a:extLst>
              <a:ext uri="{FF2B5EF4-FFF2-40B4-BE49-F238E27FC236}">
                <a16:creationId xmlns:a16="http://schemas.microsoft.com/office/drawing/2014/main" id="{2C806488-4B62-037B-93BD-6D9355FB34B0}"/>
              </a:ext>
            </a:extLst>
          </p:cNvPr>
          <p:cNvGrpSpPr/>
          <p:nvPr/>
        </p:nvGrpSpPr>
        <p:grpSpPr>
          <a:xfrm>
            <a:off x="7866510" y="967925"/>
            <a:ext cx="3825181" cy="2270225"/>
            <a:chOff x="7866510" y="967925"/>
            <a:chExt cx="3825181" cy="2270225"/>
          </a:xfrm>
        </p:grpSpPr>
        <p:grpSp>
          <p:nvGrpSpPr>
            <p:cNvPr id="9" name="Group 8">
              <a:extLst>
                <a:ext uri="{FF2B5EF4-FFF2-40B4-BE49-F238E27FC236}">
                  <a16:creationId xmlns:a16="http://schemas.microsoft.com/office/drawing/2014/main" id="{FEE4DDC0-E9F1-4401-DAE2-6D0FC83BF4FD}"/>
                </a:ext>
              </a:extLst>
            </p:cNvPr>
            <p:cNvGrpSpPr/>
            <p:nvPr/>
          </p:nvGrpSpPr>
          <p:grpSpPr>
            <a:xfrm>
              <a:off x="7866510" y="967925"/>
              <a:ext cx="3635476" cy="2270225"/>
              <a:chOff x="7866510" y="967925"/>
              <a:chExt cx="3635476" cy="2270225"/>
            </a:xfrm>
          </p:grpSpPr>
          <p:pic>
            <p:nvPicPr>
              <p:cNvPr id="64" name="Picture 63">
                <a:extLst>
                  <a:ext uri="{FF2B5EF4-FFF2-40B4-BE49-F238E27FC236}">
                    <a16:creationId xmlns:a16="http://schemas.microsoft.com/office/drawing/2014/main" id="{5DE131B3-756B-BF9A-0D7A-ACBB83BA268D}"/>
                  </a:ext>
                </a:extLst>
              </p:cNvPr>
              <p:cNvPicPr>
                <a:picLocks noChangeAspect="1"/>
              </p:cNvPicPr>
              <p:nvPr/>
            </p:nvPicPr>
            <p:blipFill>
              <a:blip r:embed="rId7"/>
              <a:stretch>
                <a:fillRect/>
              </a:stretch>
            </p:blipFill>
            <p:spPr>
              <a:xfrm>
                <a:off x="7866510" y="967925"/>
                <a:ext cx="3635476" cy="1647538"/>
              </a:xfrm>
              <a:prstGeom prst="rect">
                <a:avLst/>
              </a:prstGeom>
            </p:spPr>
          </p:pic>
          <p:sp>
            <p:nvSpPr>
              <p:cNvPr id="45" name="Arrow: Chevron 44">
                <a:extLst>
                  <a:ext uri="{FF2B5EF4-FFF2-40B4-BE49-F238E27FC236}">
                    <a16:creationId xmlns:a16="http://schemas.microsoft.com/office/drawing/2014/main" id="{A3E3C574-3C34-7339-02E9-94C7B73B2D4A}"/>
                  </a:ext>
                </a:extLst>
              </p:cNvPr>
              <p:cNvSpPr/>
              <p:nvPr/>
            </p:nvSpPr>
            <p:spPr>
              <a:xfrm>
                <a:off x="7866510" y="2576162"/>
                <a:ext cx="2409715"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68" name="Connector: Elbow 67">
                <a:extLst>
                  <a:ext uri="{FF2B5EF4-FFF2-40B4-BE49-F238E27FC236}">
                    <a16:creationId xmlns:a16="http://schemas.microsoft.com/office/drawing/2014/main" id="{1C3D3FFA-DC03-A0EE-65FF-E3F61822EDF1}"/>
                  </a:ext>
                </a:extLst>
              </p:cNvPr>
              <p:cNvCxnSpPr>
                <a:stCxn id="45" idx="3"/>
                <a:endCxn id="64" idx="3"/>
              </p:cNvCxnSpPr>
              <p:nvPr/>
            </p:nvCxnSpPr>
            <p:spPr>
              <a:xfrm flipV="1">
                <a:off x="10276225" y="1791694"/>
                <a:ext cx="1225761" cy="1115462"/>
              </a:xfrm>
              <a:prstGeom prst="bentConnector3">
                <a:avLst>
                  <a:gd name="adj1" fmla="val 118650"/>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8FCBEDF0-B6F2-E6F2-FF56-63E6DF87F194}"/>
                </a:ext>
              </a:extLst>
            </p:cNvPr>
            <p:cNvSpPr txBox="1"/>
            <p:nvPr/>
          </p:nvSpPr>
          <p:spPr>
            <a:xfrm>
              <a:off x="9534871" y="1030282"/>
              <a:ext cx="2156820"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7.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Apply a force of 100N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at the dedicated section at the back of the wrench </a:t>
              </a:r>
              <a:endParaRPr kumimoji="0" lang="en-DE" sz="1300" b="1"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BE7663A7-87BD-1543-1D76-D1204FA8F2CF}"/>
              </a:ext>
            </a:extLst>
          </p:cNvPr>
          <p:cNvGrpSpPr/>
          <p:nvPr/>
        </p:nvGrpSpPr>
        <p:grpSpPr>
          <a:xfrm>
            <a:off x="5626669" y="2569018"/>
            <a:ext cx="5460658" cy="3550903"/>
            <a:chOff x="5626669" y="2569018"/>
            <a:chExt cx="5460658" cy="3550903"/>
          </a:xfrm>
        </p:grpSpPr>
        <p:pic>
          <p:nvPicPr>
            <p:cNvPr id="43" name="Picture 42">
              <a:extLst>
                <a:ext uri="{FF2B5EF4-FFF2-40B4-BE49-F238E27FC236}">
                  <a16:creationId xmlns:a16="http://schemas.microsoft.com/office/drawing/2014/main" id="{61C5E15E-7DC7-7963-366D-3E1257F97EA8}"/>
                </a:ext>
              </a:extLst>
            </p:cNvPr>
            <p:cNvPicPr>
              <a:picLocks noChangeAspect="1"/>
            </p:cNvPicPr>
            <p:nvPr/>
          </p:nvPicPr>
          <p:blipFill>
            <a:blip r:embed="rId8"/>
            <a:stretch>
              <a:fillRect/>
            </a:stretch>
          </p:blipFill>
          <p:spPr>
            <a:xfrm>
              <a:off x="8178676" y="4062180"/>
              <a:ext cx="2908651" cy="1580088"/>
            </a:xfrm>
            <a:prstGeom prst="rect">
              <a:avLst/>
            </a:prstGeom>
          </p:spPr>
        </p:pic>
        <p:sp>
          <p:nvSpPr>
            <p:cNvPr id="42" name="TextBox 41">
              <a:extLst>
                <a:ext uri="{FF2B5EF4-FFF2-40B4-BE49-F238E27FC236}">
                  <a16:creationId xmlns:a16="http://schemas.microsoft.com/office/drawing/2014/main" id="{439004FB-E44A-3D50-A25A-E8DF540EC81C}"/>
                </a:ext>
              </a:extLst>
            </p:cNvPr>
            <p:cNvSpPr txBox="1"/>
            <p:nvPr/>
          </p:nvSpPr>
          <p:spPr>
            <a:xfrm>
              <a:off x="7112148" y="3435233"/>
              <a:ext cx="2900333" cy="52322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6. Apply a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fixed boundary condition</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at the tool head (internal faces)</a:t>
              </a:r>
              <a:endParaRPr kumimoji="0" lang="en-DE" sz="1300" b="1"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4" name="Arrow: Chevron 33">
              <a:extLst>
                <a:ext uri="{FF2B5EF4-FFF2-40B4-BE49-F238E27FC236}">
                  <a16:creationId xmlns:a16="http://schemas.microsoft.com/office/drawing/2014/main" id="{4CE6F74A-6A12-D628-11A8-04E7550E9BA1}"/>
                </a:ext>
              </a:extLst>
            </p:cNvPr>
            <p:cNvSpPr/>
            <p:nvPr/>
          </p:nvSpPr>
          <p:spPr>
            <a:xfrm>
              <a:off x="5626669" y="2569018"/>
              <a:ext cx="2409715"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35" name="Picture 34">
              <a:extLst>
                <a:ext uri="{FF2B5EF4-FFF2-40B4-BE49-F238E27FC236}">
                  <a16:creationId xmlns:a16="http://schemas.microsoft.com/office/drawing/2014/main" id="{95AE745F-71F4-98A5-6740-4F41EDB77683}"/>
                </a:ext>
              </a:extLst>
            </p:cNvPr>
            <p:cNvPicPr>
              <a:picLocks noChangeAspect="1"/>
            </p:cNvPicPr>
            <p:nvPr/>
          </p:nvPicPr>
          <p:blipFill rotWithShape="1">
            <a:blip r:embed="rId9"/>
            <a:srcRect r="57427"/>
            <a:stretch/>
          </p:blipFill>
          <p:spPr>
            <a:xfrm>
              <a:off x="5786179" y="4184945"/>
              <a:ext cx="1785081" cy="1494874"/>
            </a:xfrm>
            <a:prstGeom prst="rect">
              <a:avLst/>
            </a:prstGeom>
          </p:spPr>
        </p:pic>
        <p:pic>
          <p:nvPicPr>
            <p:cNvPr id="36" name="Picture 35">
              <a:extLst>
                <a:ext uri="{FF2B5EF4-FFF2-40B4-BE49-F238E27FC236}">
                  <a16:creationId xmlns:a16="http://schemas.microsoft.com/office/drawing/2014/main" id="{F6009B6A-3F3D-D220-6849-F722752FC44F}"/>
                </a:ext>
              </a:extLst>
            </p:cNvPr>
            <p:cNvPicPr>
              <a:picLocks noChangeAspect="1"/>
            </p:cNvPicPr>
            <p:nvPr/>
          </p:nvPicPr>
          <p:blipFill rotWithShape="1">
            <a:blip r:embed="rId9"/>
            <a:srcRect l="43477"/>
            <a:stretch/>
          </p:blipFill>
          <p:spPr>
            <a:xfrm>
              <a:off x="6875445" y="5069837"/>
              <a:ext cx="1664820" cy="1050084"/>
            </a:xfrm>
            <a:prstGeom prst="rect">
              <a:avLst/>
            </a:prstGeom>
          </p:spPr>
        </p:pic>
        <p:cxnSp>
          <p:nvCxnSpPr>
            <p:cNvPr id="53" name="Straight Connector 52">
              <a:extLst>
                <a:ext uri="{FF2B5EF4-FFF2-40B4-BE49-F238E27FC236}">
                  <a16:creationId xmlns:a16="http://schemas.microsoft.com/office/drawing/2014/main" id="{2891EA83-E3A1-26A1-C0FD-00B372A2D416}"/>
                </a:ext>
              </a:extLst>
            </p:cNvPr>
            <p:cNvCxnSpPr>
              <a:cxnSpLocks/>
              <a:stCxn id="34" idx="2"/>
              <a:endCxn id="35" idx="0"/>
            </p:cNvCxnSpPr>
            <p:nvPr/>
          </p:nvCxnSpPr>
          <p:spPr>
            <a:xfrm>
              <a:off x="6666030" y="3231006"/>
              <a:ext cx="12690" cy="953939"/>
            </a:xfrm>
            <a:prstGeom prst="line">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pic>
        <p:nvPicPr>
          <p:cNvPr id="12" name="Graphic 11" descr="Programmer male with solid fill">
            <a:extLst>
              <a:ext uri="{FF2B5EF4-FFF2-40B4-BE49-F238E27FC236}">
                <a16:creationId xmlns:a16="http://schemas.microsoft.com/office/drawing/2014/main" id="{5949B6C1-4986-0BAD-68F9-7A5C4482F27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510253" y="455130"/>
            <a:ext cx="468000" cy="468000"/>
          </a:xfrm>
          <a:prstGeom prst="rect">
            <a:avLst/>
          </a:prstGeom>
        </p:spPr>
      </p:pic>
      <p:pic>
        <p:nvPicPr>
          <p:cNvPr id="13" name="Graphic 12" descr="Computer outline">
            <a:extLst>
              <a:ext uri="{FF2B5EF4-FFF2-40B4-BE49-F238E27FC236}">
                <a16:creationId xmlns:a16="http://schemas.microsoft.com/office/drawing/2014/main" id="{0162DAA5-081A-BA70-FE5F-6F57A1AE861A}"/>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21183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dirty="0"/>
              <a:t>Wrench: 3D Stress Analysis – Results</a:t>
            </a:r>
            <a:endParaRPr lang="en-DE"/>
          </a:p>
        </p:txBody>
      </p:sp>
      <p:grpSp>
        <p:nvGrpSpPr>
          <p:cNvPr id="4" name="Group 3">
            <a:extLst>
              <a:ext uri="{FF2B5EF4-FFF2-40B4-BE49-F238E27FC236}">
                <a16:creationId xmlns:a16="http://schemas.microsoft.com/office/drawing/2014/main" id="{707E1F84-68AB-61B0-77E2-1F938A1996F6}"/>
              </a:ext>
            </a:extLst>
          </p:cNvPr>
          <p:cNvGrpSpPr/>
          <p:nvPr/>
        </p:nvGrpSpPr>
        <p:grpSpPr>
          <a:xfrm>
            <a:off x="546100" y="975917"/>
            <a:ext cx="11295021" cy="2519276"/>
            <a:chOff x="546100" y="975917"/>
            <a:chExt cx="11295021" cy="2519276"/>
          </a:xfrm>
        </p:grpSpPr>
        <p:sp>
          <p:nvSpPr>
            <p:cNvPr id="8" name="Double Bracket 7">
              <a:extLst>
                <a:ext uri="{FF2B5EF4-FFF2-40B4-BE49-F238E27FC236}">
                  <a16:creationId xmlns:a16="http://schemas.microsoft.com/office/drawing/2014/main" id="{42646EB4-E098-54AD-3AFA-8748B748E014}"/>
                </a:ext>
              </a:extLst>
            </p:cNvPr>
            <p:cNvSpPr/>
            <p:nvPr/>
          </p:nvSpPr>
          <p:spPr>
            <a:xfrm>
              <a:off x="4946120" y="975917"/>
              <a:ext cx="2299760"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Total Deformation [mm]</a:t>
              </a:r>
            </a:p>
          </p:txBody>
        </p:sp>
        <p:pic>
          <p:nvPicPr>
            <p:cNvPr id="21" name="Picture 20">
              <a:extLst>
                <a:ext uri="{FF2B5EF4-FFF2-40B4-BE49-F238E27FC236}">
                  <a16:creationId xmlns:a16="http://schemas.microsoft.com/office/drawing/2014/main" id="{F4B2E270-01EF-420B-948F-E7CA1CDA72A1}"/>
                </a:ext>
              </a:extLst>
            </p:cNvPr>
            <p:cNvPicPr>
              <a:picLocks noChangeAspect="1"/>
            </p:cNvPicPr>
            <p:nvPr/>
          </p:nvPicPr>
          <p:blipFill>
            <a:blip r:embed="rId5"/>
            <a:stretch>
              <a:fillRect/>
            </a:stretch>
          </p:blipFill>
          <p:spPr>
            <a:xfrm>
              <a:off x="546100" y="1238732"/>
              <a:ext cx="1039021" cy="2256461"/>
            </a:xfrm>
            <a:prstGeom prst="rect">
              <a:avLst/>
            </a:prstGeom>
          </p:spPr>
        </p:pic>
        <p:pic>
          <p:nvPicPr>
            <p:cNvPr id="23" name="Picture 22">
              <a:extLst>
                <a:ext uri="{FF2B5EF4-FFF2-40B4-BE49-F238E27FC236}">
                  <a16:creationId xmlns:a16="http://schemas.microsoft.com/office/drawing/2014/main" id="{36238253-91AF-ED8F-FC6B-744C941FFCFC}"/>
                </a:ext>
              </a:extLst>
            </p:cNvPr>
            <p:cNvPicPr>
              <a:picLocks noChangeAspect="1"/>
            </p:cNvPicPr>
            <p:nvPr/>
          </p:nvPicPr>
          <p:blipFill>
            <a:blip r:embed="rId6"/>
            <a:stretch>
              <a:fillRect/>
            </a:stretch>
          </p:blipFill>
          <p:spPr>
            <a:xfrm>
              <a:off x="1347154" y="1864775"/>
              <a:ext cx="4117974" cy="1564225"/>
            </a:xfrm>
            <a:prstGeom prst="rect">
              <a:avLst/>
            </a:prstGeom>
          </p:spPr>
        </p:pic>
        <p:pic>
          <p:nvPicPr>
            <p:cNvPr id="25" name="20240801-1619-23.8985411">
              <a:hlinkClick r:id="" action="ppaction://media"/>
              <a:extLst>
                <a:ext uri="{FF2B5EF4-FFF2-40B4-BE49-F238E27FC236}">
                  <a16:creationId xmlns:a16="http://schemas.microsoft.com/office/drawing/2014/main" id="{A8E2D8C7-3A1B-BD7A-9480-5D851DDDFF1E}"/>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567446" y="1645287"/>
              <a:ext cx="5273675" cy="1849906"/>
            </a:xfrm>
            <a:prstGeom prst="rect">
              <a:avLst/>
            </a:prstGeom>
          </p:spPr>
        </p:pic>
      </p:grpSp>
      <p:grpSp>
        <p:nvGrpSpPr>
          <p:cNvPr id="6" name="Group 5">
            <a:extLst>
              <a:ext uri="{FF2B5EF4-FFF2-40B4-BE49-F238E27FC236}">
                <a16:creationId xmlns:a16="http://schemas.microsoft.com/office/drawing/2014/main" id="{474F6E38-99B9-A928-7C10-FF7F6B58683B}"/>
              </a:ext>
            </a:extLst>
          </p:cNvPr>
          <p:cNvGrpSpPr/>
          <p:nvPr/>
        </p:nvGrpSpPr>
        <p:grpSpPr>
          <a:xfrm>
            <a:off x="546100" y="3654117"/>
            <a:ext cx="11423886" cy="2605698"/>
            <a:chOff x="546100" y="3654117"/>
            <a:chExt cx="11423886" cy="2605698"/>
          </a:xfrm>
        </p:grpSpPr>
        <p:grpSp>
          <p:nvGrpSpPr>
            <p:cNvPr id="5" name="Group 4">
              <a:extLst>
                <a:ext uri="{FF2B5EF4-FFF2-40B4-BE49-F238E27FC236}">
                  <a16:creationId xmlns:a16="http://schemas.microsoft.com/office/drawing/2014/main" id="{69E394F7-604B-B23F-AAC1-88071EF43614}"/>
                </a:ext>
              </a:extLst>
            </p:cNvPr>
            <p:cNvGrpSpPr/>
            <p:nvPr/>
          </p:nvGrpSpPr>
          <p:grpSpPr>
            <a:xfrm>
              <a:off x="546100" y="3654117"/>
              <a:ext cx="11423886" cy="2571282"/>
              <a:chOff x="546100" y="3654117"/>
              <a:chExt cx="11423886" cy="2571282"/>
            </a:xfrm>
          </p:grpSpPr>
          <p:sp>
            <p:nvSpPr>
              <p:cNvPr id="18" name="TextBox 17">
                <a:extLst>
                  <a:ext uri="{FF2B5EF4-FFF2-40B4-BE49-F238E27FC236}">
                    <a16:creationId xmlns:a16="http://schemas.microsoft.com/office/drawing/2014/main" id="{85F30847-B957-545C-9CF9-8E9BB538888E}"/>
                  </a:ext>
                </a:extLst>
              </p:cNvPr>
              <p:cNvSpPr txBox="1"/>
              <p:nvPr/>
            </p:nvSpPr>
            <p:spPr>
              <a:xfrm>
                <a:off x="8350486" y="5809901"/>
                <a:ext cx="3619500" cy="41549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050" b="1" i="1" u="none" strike="noStrike" kern="1200" cap="none" spc="0" normalizeH="0" baseline="0" noProof="0" dirty="0">
                    <a:ln>
                      <a:noFill/>
                    </a:ln>
                    <a:solidFill>
                      <a:srgbClr val="000000"/>
                    </a:solidFill>
                    <a:effectLst/>
                    <a:uLnTx/>
                    <a:uFillTx/>
                    <a:latin typeface="Calibri" panose="020F0502020204030204"/>
                    <a:ea typeface="+mn-ea"/>
                    <a:cs typeface="+mn-cs"/>
                  </a:rPr>
                  <a:t>Note: </a:t>
                </a:r>
                <a:r>
                  <a:rPr kumimoji="0" lang="en-US" sz="1050" b="0" i="1" u="none" strike="noStrike" kern="1200" cap="none" spc="0" normalizeH="0" baseline="0" noProof="0" dirty="0">
                    <a:ln>
                      <a:noFill/>
                    </a:ln>
                    <a:solidFill>
                      <a:srgbClr val="000000"/>
                    </a:solidFill>
                    <a:effectLst/>
                    <a:uLnTx/>
                    <a:uFillTx/>
                    <a:latin typeface="Calibri" panose="020F0502020204030204"/>
                    <a:ea typeface="+mn-ea"/>
                    <a:cs typeface="+mn-cs"/>
                  </a:rPr>
                  <a:t>This analysis was conducted with the automatic meshing method and an element size of 10 mm.</a:t>
                </a:r>
                <a:endParaRPr kumimoji="0" lang="en-GB" sz="105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9" name="Double Bracket 18">
                <a:extLst>
                  <a:ext uri="{FF2B5EF4-FFF2-40B4-BE49-F238E27FC236}">
                    <a16:creationId xmlns:a16="http://schemas.microsoft.com/office/drawing/2014/main" id="{A2CCF307-5A0B-339F-BF8D-6DFFA0BA9715}"/>
                  </a:ext>
                </a:extLst>
              </p:cNvPr>
              <p:cNvSpPr/>
              <p:nvPr/>
            </p:nvSpPr>
            <p:spPr>
              <a:xfrm>
                <a:off x="4546846" y="3654117"/>
                <a:ext cx="3098307"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Equivalent von Mises Stress [MPa]</a:t>
                </a:r>
              </a:p>
            </p:txBody>
          </p:sp>
          <p:pic>
            <p:nvPicPr>
              <p:cNvPr id="27" name="Picture 26">
                <a:extLst>
                  <a:ext uri="{FF2B5EF4-FFF2-40B4-BE49-F238E27FC236}">
                    <a16:creationId xmlns:a16="http://schemas.microsoft.com/office/drawing/2014/main" id="{BFC9F00B-6888-931C-EDF2-54251FAA756A}"/>
                  </a:ext>
                </a:extLst>
              </p:cNvPr>
              <p:cNvPicPr>
                <a:picLocks noChangeAspect="1"/>
              </p:cNvPicPr>
              <p:nvPr/>
            </p:nvPicPr>
            <p:blipFill>
              <a:blip r:embed="rId8"/>
              <a:stretch>
                <a:fillRect/>
              </a:stretch>
            </p:blipFill>
            <p:spPr>
              <a:xfrm>
                <a:off x="546100" y="3923882"/>
                <a:ext cx="1434013" cy="2256461"/>
              </a:xfrm>
              <a:prstGeom prst="rect">
                <a:avLst/>
              </a:prstGeom>
            </p:spPr>
          </p:pic>
          <p:pic>
            <p:nvPicPr>
              <p:cNvPr id="29" name="Picture 28">
                <a:extLst>
                  <a:ext uri="{FF2B5EF4-FFF2-40B4-BE49-F238E27FC236}">
                    <a16:creationId xmlns:a16="http://schemas.microsoft.com/office/drawing/2014/main" id="{8791D11F-184D-ED52-2435-B298DCC2616C}"/>
                  </a:ext>
                </a:extLst>
              </p:cNvPr>
              <p:cNvPicPr>
                <a:picLocks noChangeAspect="1"/>
              </p:cNvPicPr>
              <p:nvPr/>
            </p:nvPicPr>
            <p:blipFill rotWithShape="1">
              <a:blip r:embed="rId9"/>
              <a:srcRect l="2748" t="17318" r="1063"/>
              <a:stretch/>
            </p:blipFill>
            <p:spPr>
              <a:xfrm>
                <a:off x="1347154" y="4515338"/>
                <a:ext cx="4393065" cy="1230836"/>
              </a:xfrm>
              <a:prstGeom prst="rect">
                <a:avLst/>
              </a:prstGeom>
            </p:spPr>
          </p:pic>
          <p:sp>
            <p:nvSpPr>
              <p:cNvPr id="32" name="Rectangle 31">
                <a:extLst>
                  <a:ext uri="{FF2B5EF4-FFF2-40B4-BE49-F238E27FC236}">
                    <a16:creationId xmlns:a16="http://schemas.microsoft.com/office/drawing/2014/main" id="{B3B7119B-B01D-05DE-55AF-9DF211992095}"/>
                  </a:ext>
                </a:extLst>
              </p:cNvPr>
              <p:cNvSpPr/>
              <p:nvPr/>
            </p:nvSpPr>
            <p:spPr>
              <a:xfrm rot="20987714">
                <a:off x="2127916" y="4624754"/>
                <a:ext cx="680517" cy="715694"/>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5" name="Picture 34">
                <a:extLst>
                  <a:ext uri="{FF2B5EF4-FFF2-40B4-BE49-F238E27FC236}">
                    <a16:creationId xmlns:a16="http://schemas.microsoft.com/office/drawing/2014/main" id="{B152213E-79AA-DAA8-1701-A04C933E2151}"/>
                  </a:ext>
                </a:extLst>
              </p:cNvPr>
              <p:cNvPicPr>
                <a:picLocks noChangeAspect="1"/>
              </p:cNvPicPr>
              <p:nvPr/>
            </p:nvPicPr>
            <p:blipFill>
              <a:blip r:embed="rId10"/>
              <a:stretch>
                <a:fillRect/>
              </a:stretch>
            </p:blipFill>
            <p:spPr>
              <a:xfrm rot="20934009">
                <a:off x="6373112" y="4265032"/>
                <a:ext cx="1875966" cy="1497076"/>
              </a:xfrm>
              <a:prstGeom prst="rect">
                <a:avLst/>
              </a:prstGeom>
            </p:spPr>
          </p:pic>
          <p:sp>
            <p:nvSpPr>
              <p:cNvPr id="33" name="Rectangle 32">
                <a:extLst>
                  <a:ext uri="{FF2B5EF4-FFF2-40B4-BE49-F238E27FC236}">
                    <a16:creationId xmlns:a16="http://schemas.microsoft.com/office/drawing/2014/main" id="{DF41DDFE-1966-E9BE-822D-A53063509B4E}"/>
                  </a:ext>
                </a:extLst>
              </p:cNvPr>
              <p:cNvSpPr/>
              <p:nvPr/>
            </p:nvSpPr>
            <p:spPr>
              <a:xfrm rot="20987714">
                <a:off x="6368435" y="4246743"/>
                <a:ext cx="1890013" cy="1544681"/>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0CFF9C70-A4E8-951B-1496-D82570803373}"/>
                  </a:ext>
                </a:extLst>
              </p:cNvPr>
              <p:cNvSpPr txBox="1"/>
              <p:nvPr/>
            </p:nvSpPr>
            <p:spPr>
              <a:xfrm>
                <a:off x="9261789" y="4411456"/>
                <a:ext cx="2297812"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panose="020F0502020204030204"/>
                    <a:ea typeface="+mn-ea"/>
                    <a:cs typeface="+mn-cs"/>
                  </a:rPr>
                  <a:t>Very coarse and rough stress distribution across elements indicates insufficient mesh refinement</a:t>
                </a:r>
                <a:endPar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37" name="Arrow: Right 36">
                <a:extLst>
                  <a:ext uri="{FF2B5EF4-FFF2-40B4-BE49-F238E27FC236}">
                    <a16:creationId xmlns:a16="http://schemas.microsoft.com/office/drawing/2014/main" id="{225C25BD-6203-6AA5-7D47-B52F11097A51}"/>
                  </a:ext>
                </a:extLst>
              </p:cNvPr>
              <p:cNvSpPr/>
              <p:nvPr/>
            </p:nvSpPr>
            <p:spPr>
              <a:xfrm>
                <a:off x="8694975" y="4689245"/>
                <a:ext cx="480126" cy="26147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30" name="Freeform: Shape 29">
              <a:extLst>
                <a:ext uri="{FF2B5EF4-FFF2-40B4-BE49-F238E27FC236}">
                  <a16:creationId xmlns:a16="http://schemas.microsoft.com/office/drawing/2014/main" id="{26A91AE2-473D-3ED3-E142-7EEE91F9F688}"/>
                </a:ext>
              </a:extLst>
            </p:cNvPr>
            <p:cNvSpPr/>
            <p:nvPr/>
          </p:nvSpPr>
          <p:spPr>
            <a:xfrm rot="20972553">
              <a:off x="2880527" y="4225091"/>
              <a:ext cx="3505200" cy="2034724"/>
            </a:xfrm>
            <a:custGeom>
              <a:avLst/>
              <a:gdLst>
                <a:gd name="connsiteX0" fmla="*/ 0 w 3505200"/>
                <a:gd name="connsiteY0" fmla="*/ 0 h 2571750"/>
                <a:gd name="connsiteX1" fmla="*/ 3505200 w 3505200"/>
                <a:gd name="connsiteY1" fmla="*/ 628650 h 2571750"/>
                <a:gd name="connsiteX2" fmla="*/ 3505200 w 3505200"/>
                <a:gd name="connsiteY2" fmla="*/ 2571750 h 2571750"/>
                <a:gd name="connsiteX3" fmla="*/ 9525 w 3505200"/>
                <a:gd name="connsiteY3" fmla="*/ 933450 h 2571750"/>
                <a:gd name="connsiteX4" fmla="*/ 0 w 3505200"/>
                <a:gd name="connsiteY4" fmla="*/ 0 h 257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5200" h="2571750">
                  <a:moveTo>
                    <a:pt x="0" y="0"/>
                  </a:moveTo>
                  <a:lnTo>
                    <a:pt x="3505200" y="628650"/>
                  </a:lnTo>
                  <a:lnTo>
                    <a:pt x="3505200" y="2571750"/>
                  </a:lnTo>
                  <a:lnTo>
                    <a:pt x="9525" y="933450"/>
                  </a:lnTo>
                  <a:lnTo>
                    <a:pt x="0" y="0"/>
                  </a:lnTo>
                  <a:close/>
                </a:path>
              </a:pathLst>
            </a:custGeom>
            <a:solidFill>
              <a:schemeClr val="accent1">
                <a:lumMod val="40000"/>
                <a:lumOff val="60000"/>
                <a:alpha val="50000"/>
              </a:schemeClr>
            </a:solidFill>
            <a:ln>
              <a:solidFill>
                <a:schemeClr val="accent1">
                  <a:lumMod val="40000"/>
                  <a:lumOff val="6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pic>
        <p:nvPicPr>
          <p:cNvPr id="7" name="Graphic 6" descr="Programmer male with solid fill">
            <a:extLst>
              <a:ext uri="{FF2B5EF4-FFF2-40B4-BE49-F238E27FC236}">
                <a16:creationId xmlns:a16="http://schemas.microsoft.com/office/drawing/2014/main" id="{4B3B7A17-FC6E-1BA3-57EE-02AB0E641F3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510253" y="455130"/>
            <a:ext cx="468000" cy="468000"/>
          </a:xfrm>
          <a:prstGeom prst="rect">
            <a:avLst/>
          </a:prstGeom>
        </p:spPr>
      </p:pic>
      <p:pic>
        <p:nvPicPr>
          <p:cNvPr id="11" name="Graphic 10" descr="Computer outline">
            <a:extLst>
              <a:ext uri="{FF2B5EF4-FFF2-40B4-BE49-F238E27FC236}">
                <a16:creationId xmlns:a16="http://schemas.microsoft.com/office/drawing/2014/main" id="{70DBFE14-8C83-E721-88CC-7340BF24096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3006670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25"/>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dirty="0"/>
              <a:t>Wrench: 3D Stress Analysis – Parametrization</a:t>
            </a:r>
            <a:endParaRPr lang="en-DE"/>
          </a:p>
        </p:txBody>
      </p:sp>
      <p:grpSp>
        <p:nvGrpSpPr>
          <p:cNvPr id="4" name="Group 3">
            <a:extLst>
              <a:ext uri="{FF2B5EF4-FFF2-40B4-BE49-F238E27FC236}">
                <a16:creationId xmlns:a16="http://schemas.microsoft.com/office/drawing/2014/main" id="{08792AC6-AD71-5472-D4A1-8042D4250DEB}"/>
              </a:ext>
            </a:extLst>
          </p:cNvPr>
          <p:cNvGrpSpPr/>
          <p:nvPr/>
        </p:nvGrpSpPr>
        <p:grpSpPr>
          <a:xfrm>
            <a:off x="609600" y="1030609"/>
            <a:ext cx="2716886" cy="2378391"/>
            <a:chOff x="609600" y="1030609"/>
            <a:chExt cx="2716886" cy="2378391"/>
          </a:xfrm>
        </p:grpSpPr>
        <p:pic>
          <p:nvPicPr>
            <p:cNvPr id="6" name="Picture 5">
              <a:extLst>
                <a:ext uri="{FF2B5EF4-FFF2-40B4-BE49-F238E27FC236}">
                  <a16:creationId xmlns:a16="http://schemas.microsoft.com/office/drawing/2014/main" id="{3454215F-A850-AAF4-347F-3FEC81F9A315}"/>
                </a:ext>
              </a:extLst>
            </p:cNvPr>
            <p:cNvPicPr>
              <a:picLocks noChangeAspect="1"/>
            </p:cNvPicPr>
            <p:nvPr/>
          </p:nvPicPr>
          <p:blipFill>
            <a:blip r:embed="rId3"/>
            <a:stretch>
              <a:fillRect/>
            </a:stretch>
          </p:blipFill>
          <p:spPr>
            <a:xfrm>
              <a:off x="665953" y="2112946"/>
              <a:ext cx="2573326" cy="1296054"/>
            </a:xfrm>
            <a:prstGeom prst="rect">
              <a:avLst/>
            </a:prstGeom>
          </p:spPr>
        </p:pic>
        <p:sp>
          <p:nvSpPr>
            <p:cNvPr id="12" name="TextBox 11">
              <a:extLst>
                <a:ext uri="{FF2B5EF4-FFF2-40B4-BE49-F238E27FC236}">
                  <a16:creationId xmlns:a16="http://schemas.microsoft.com/office/drawing/2014/main" id="{24FB1612-4490-F178-B2DD-08A0B3E2C9C5}"/>
                </a:ext>
              </a:extLst>
            </p:cNvPr>
            <p:cNvSpPr txBox="1"/>
            <p:nvPr/>
          </p:nvSpPr>
          <p:spPr>
            <a:xfrm>
              <a:off x="609600" y="1030609"/>
              <a:ext cx="2716886" cy="492443"/>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Select the box on the left side of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Element Size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to set it as a parameter. </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17" name="Straight Arrow Connector 16">
              <a:extLst>
                <a:ext uri="{FF2B5EF4-FFF2-40B4-BE49-F238E27FC236}">
                  <a16:creationId xmlns:a16="http://schemas.microsoft.com/office/drawing/2014/main" id="{3730AD41-C293-F3F0-8AB0-B2C00871FF9E}"/>
                </a:ext>
              </a:extLst>
            </p:cNvPr>
            <p:cNvCxnSpPr>
              <a:cxnSpLocks/>
            </p:cNvCxnSpPr>
            <p:nvPr/>
          </p:nvCxnSpPr>
          <p:spPr>
            <a:xfrm>
              <a:off x="1921773" y="1614249"/>
              <a:ext cx="0" cy="381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B4BF2216-5AA1-B590-3AF1-F256CE435D79}"/>
              </a:ext>
            </a:extLst>
          </p:cNvPr>
          <p:cNvGrpSpPr/>
          <p:nvPr/>
        </p:nvGrpSpPr>
        <p:grpSpPr>
          <a:xfrm>
            <a:off x="648499" y="3806095"/>
            <a:ext cx="2716886" cy="2204336"/>
            <a:chOff x="648499" y="3806095"/>
            <a:chExt cx="2716886" cy="2204336"/>
          </a:xfrm>
        </p:grpSpPr>
        <p:pic>
          <p:nvPicPr>
            <p:cNvPr id="7" name="Picture 6">
              <a:extLst>
                <a:ext uri="{FF2B5EF4-FFF2-40B4-BE49-F238E27FC236}">
                  <a16:creationId xmlns:a16="http://schemas.microsoft.com/office/drawing/2014/main" id="{CF66BBF0-04ED-16B5-C938-851D9301E49A}"/>
                </a:ext>
              </a:extLst>
            </p:cNvPr>
            <p:cNvPicPr>
              <a:picLocks noChangeAspect="1"/>
            </p:cNvPicPr>
            <p:nvPr/>
          </p:nvPicPr>
          <p:blipFill>
            <a:blip r:embed="rId4"/>
            <a:stretch>
              <a:fillRect/>
            </a:stretch>
          </p:blipFill>
          <p:spPr>
            <a:xfrm>
              <a:off x="714261" y="4957956"/>
              <a:ext cx="2507564" cy="478831"/>
            </a:xfrm>
            <a:prstGeom prst="rect">
              <a:avLst/>
            </a:prstGeom>
          </p:spPr>
        </p:pic>
        <p:pic>
          <p:nvPicPr>
            <p:cNvPr id="11" name="Picture 10">
              <a:extLst>
                <a:ext uri="{FF2B5EF4-FFF2-40B4-BE49-F238E27FC236}">
                  <a16:creationId xmlns:a16="http://schemas.microsoft.com/office/drawing/2014/main" id="{10B2BB01-9D2D-7C0E-1931-BEEE97F80861}"/>
                </a:ext>
              </a:extLst>
            </p:cNvPr>
            <p:cNvPicPr>
              <a:picLocks noChangeAspect="1"/>
            </p:cNvPicPr>
            <p:nvPr/>
          </p:nvPicPr>
          <p:blipFill>
            <a:blip r:embed="rId5"/>
            <a:stretch>
              <a:fillRect/>
            </a:stretch>
          </p:blipFill>
          <p:spPr>
            <a:xfrm>
              <a:off x="714261" y="5539035"/>
              <a:ext cx="2507564" cy="471396"/>
            </a:xfrm>
            <a:prstGeom prst="rect">
              <a:avLst/>
            </a:prstGeom>
          </p:spPr>
        </p:pic>
        <p:sp>
          <p:nvSpPr>
            <p:cNvPr id="13" name="TextBox 12">
              <a:extLst>
                <a:ext uri="{FF2B5EF4-FFF2-40B4-BE49-F238E27FC236}">
                  <a16:creationId xmlns:a16="http://schemas.microsoft.com/office/drawing/2014/main" id="{AAD09C3C-9947-8A04-A4E1-EDCF5E8ED04E}"/>
                </a:ext>
              </a:extLst>
            </p:cNvPr>
            <p:cNvSpPr txBox="1"/>
            <p:nvPr/>
          </p:nvSpPr>
          <p:spPr>
            <a:xfrm>
              <a:off x="648499" y="3806095"/>
              <a:ext cx="2716886"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2. At the Results section, repeat it for the maximum values of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Total Deformation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and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Equivalent Stress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24" name="Straight Arrow Connector 23">
              <a:extLst>
                <a:ext uri="{FF2B5EF4-FFF2-40B4-BE49-F238E27FC236}">
                  <a16:creationId xmlns:a16="http://schemas.microsoft.com/office/drawing/2014/main" id="{F2FFEBED-BA51-6D54-20C1-F474354B4B9E}"/>
                </a:ext>
              </a:extLst>
            </p:cNvPr>
            <p:cNvCxnSpPr>
              <a:cxnSpLocks/>
            </p:cNvCxnSpPr>
            <p:nvPr/>
          </p:nvCxnSpPr>
          <p:spPr>
            <a:xfrm>
              <a:off x="1904300" y="4498592"/>
              <a:ext cx="0" cy="381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F6F65ABB-BFB8-BE10-89E7-79E1BEA0DF28}"/>
              </a:ext>
            </a:extLst>
          </p:cNvPr>
          <p:cNvGrpSpPr/>
          <p:nvPr/>
        </p:nvGrpSpPr>
        <p:grpSpPr>
          <a:xfrm>
            <a:off x="4084437" y="994418"/>
            <a:ext cx="3037122" cy="5016013"/>
            <a:chOff x="4084437" y="994418"/>
            <a:chExt cx="3037122" cy="5016013"/>
          </a:xfrm>
        </p:grpSpPr>
        <p:pic>
          <p:nvPicPr>
            <p:cNvPr id="26" name="Picture 25">
              <a:extLst>
                <a:ext uri="{FF2B5EF4-FFF2-40B4-BE49-F238E27FC236}">
                  <a16:creationId xmlns:a16="http://schemas.microsoft.com/office/drawing/2014/main" id="{F76E91A0-B0DA-7440-E069-E1470B8964E4}"/>
                </a:ext>
              </a:extLst>
            </p:cNvPr>
            <p:cNvPicPr>
              <a:picLocks noChangeAspect="1"/>
            </p:cNvPicPr>
            <p:nvPr/>
          </p:nvPicPr>
          <p:blipFill>
            <a:blip r:embed="rId6"/>
            <a:stretch>
              <a:fillRect/>
            </a:stretch>
          </p:blipFill>
          <p:spPr>
            <a:xfrm>
              <a:off x="4869489" y="994418"/>
              <a:ext cx="1345164" cy="1730909"/>
            </a:xfrm>
            <a:prstGeom prst="rect">
              <a:avLst/>
            </a:prstGeom>
          </p:spPr>
        </p:pic>
        <p:sp>
          <p:nvSpPr>
            <p:cNvPr id="28" name="TextBox 27">
              <a:extLst>
                <a:ext uri="{FF2B5EF4-FFF2-40B4-BE49-F238E27FC236}">
                  <a16:creationId xmlns:a16="http://schemas.microsoft.com/office/drawing/2014/main" id="{0F57F46B-D849-2938-7CE5-99D49D90D5BF}"/>
                </a:ext>
              </a:extLst>
            </p:cNvPr>
            <p:cNvSpPr txBox="1"/>
            <p:nvPr/>
          </p:nvSpPr>
          <p:spPr>
            <a:xfrm>
              <a:off x="4084437" y="2888086"/>
              <a:ext cx="3037122" cy="892552"/>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Parameter Set</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tab will appear in the menu. Open in and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duplicate the parameter</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to create as many as you want to analyze.</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5F7A79A7-81E9-E575-5CB7-5A03CD50ADFE}"/>
                </a:ext>
              </a:extLst>
            </p:cNvPr>
            <p:cNvPicPr>
              <a:picLocks noChangeAspect="1"/>
            </p:cNvPicPr>
            <p:nvPr/>
          </p:nvPicPr>
          <p:blipFill>
            <a:blip r:embed="rId7"/>
            <a:stretch>
              <a:fillRect/>
            </a:stretch>
          </p:blipFill>
          <p:spPr>
            <a:xfrm>
              <a:off x="4621186" y="4190877"/>
              <a:ext cx="1963624" cy="1819554"/>
            </a:xfrm>
            <a:prstGeom prst="rect">
              <a:avLst/>
            </a:prstGeom>
          </p:spPr>
        </p:pic>
        <p:cxnSp>
          <p:nvCxnSpPr>
            <p:cNvPr id="34" name="Straight Arrow Connector 33">
              <a:extLst>
                <a:ext uri="{FF2B5EF4-FFF2-40B4-BE49-F238E27FC236}">
                  <a16:creationId xmlns:a16="http://schemas.microsoft.com/office/drawing/2014/main" id="{DD9CBC97-9D00-1D5D-9ED8-1A1894F2D027}"/>
                </a:ext>
              </a:extLst>
            </p:cNvPr>
            <p:cNvCxnSpPr>
              <a:cxnSpLocks/>
            </p:cNvCxnSpPr>
            <p:nvPr/>
          </p:nvCxnSpPr>
          <p:spPr>
            <a:xfrm>
              <a:off x="5602998" y="3667574"/>
              <a:ext cx="0" cy="381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C4DBFD03-4CF3-6086-0D92-819D8D70AB75}"/>
              </a:ext>
            </a:extLst>
          </p:cNvPr>
          <p:cNvGrpSpPr/>
          <p:nvPr/>
        </p:nvGrpSpPr>
        <p:grpSpPr>
          <a:xfrm>
            <a:off x="7819174" y="994418"/>
            <a:ext cx="3987772" cy="2403546"/>
            <a:chOff x="7819174" y="994418"/>
            <a:chExt cx="3987772" cy="2403546"/>
          </a:xfrm>
        </p:grpSpPr>
        <p:pic>
          <p:nvPicPr>
            <p:cNvPr id="39" name="Picture 38">
              <a:extLst>
                <a:ext uri="{FF2B5EF4-FFF2-40B4-BE49-F238E27FC236}">
                  <a16:creationId xmlns:a16="http://schemas.microsoft.com/office/drawing/2014/main" id="{F1FB8577-3BB8-E482-4CB1-5A681A902AAD}"/>
                </a:ext>
              </a:extLst>
            </p:cNvPr>
            <p:cNvPicPr>
              <a:picLocks noChangeAspect="1"/>
            </p:cNvPicPr>
            <p:nvPr/>
          </p:nvPicPr>
          <p:blipFill>
            <a:blip r:embed="rId8"/>
            <a:stretch>
              <a:fillRect/>
            </a:stretch>
          </p:blipFill>
          <p:spPr>
            <a:xfrm>
              <a:off x="7819174" y="2187570"/>
              <a:ext cx="3987772" cy="1210394"/>
            </a:xfrm>
            <a:prstGeom prst="rect">
              <a:avLst/>
            </a:prstGeom>
          </p:spPr>
        </p:pic>
        <p:sp>
          <p:nvSpPr>
            <p:cNvPr id="40" name="TextBox 39">
              <a:extLst>
                <a:ext uri="{FF2B5EF4-FFF2-40B4-BE49-F238E27FC236}">
                  <a16:creationId xmlns:a16="http://schemas.microsoft.com/office/drawing/2014/main" id="{B2805F9D-294C-714D-E284-2935ACCDF349}"/>
                </a:ext>
              </a:extLst>
            </p:cNvPr>
            <p:cNvSpPr txBox="1"/>
            <p:nvPr/>
          </p:nvSpPr>
          <p:spPr>
            <a:xfrm>
              <a:off x="8043721" y="994418"/>
              <a:ext cx="3538678"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4. Choose different values for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Mesh Element Size</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update the selected design points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The stress and deformation results will be calculated.</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41" name="Straight Arrow Connector 40">
              <a:extLst>
                <a:ext uri="{FF2B5EF4-FFF2-40B4-BE49-F238E27FC236}">
                  <a16:creationId xmlns:a16="http://schemas.microsoft.com/office/drawing/2014/main" id="{0AE89E1C-E53A-5681-1FD1-9A578CFF271D}"/>
                </a:ext>
              </a:extLst>
            </p:cNvPr>
            <p:cNvCxnSpPr>
              <a:cxnSpLocks/>
            </p:cNvCxnSpPr>
            <p:nvPr/>
          </p:nvCxnSpPr>
          <p:spPr>
            <a:xfrm>
              <a:off x="9813060" y="1723106"/>
              <a:ext cx="0" cy="381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id="{8C8D44B5-59CF-16B9-B38F-99A75B79F48A}"/>
              </a:ext>
            </a:extLst>
          </p:cNvPr>
          <p:cNvGrpSpPr/>
          <p:nvPr/>
        </p:nvGrpSpPr>
        <p:grpSpPr>
          <a:xfrm>
            <a:off x="8450235" y="3751881"/>
            <a:ext cx="2866521" cy="2098627"/>
            <a:chOff x="8450235" y="3751881"/>
            <a:chExt cx="2866521" cy="2098627"/>
          </a:xfrm>
        </p:grpSpPr>
        <p:pic>
          <p:nvPicPr>
            <p:cNvPr id="43" name="Picture 42">
              <a:extLst>
                <a:ext uri="{FF2B5EF4-FFF2-40B4-BE49-F238E27FC236}">
                  <a16:creationId xmlns:a16="http://schemas.microsoft.com/office/drawing/2014/main" id="{336DBC71-527C-F2E3-79AF-33B0024DCBE4}"/>
                </a:ext>
              </a:extLst>
            </p:cNvPr>
            <p:cNvPicPr>
              <a:picLocks noChangeAspect="1"/>
            </p:cNvPicPr>
            <p:nvPr/>
          </p:nvPicPr>
          <p:blipFill>
            <a:blip r:embed="rId9"/>
            <a:stretch>
              <a:fillRect/>
            </a:stretch>
          </p:blipFill>
          <p:spPr>
            <a:xfrm>
              <a:off x="8923586" y="4957956"/>
              <a:ext cx="1778948" cy="892552"/>
            </a:xfrm>
            <a:prstGeom prst="rect">
              <a:avLst/>
            </a:prstGeom>
          </p:spPr>
        </p:pic>
        <p:sp>
          <p:nvSpPr>
            <p:cNvPr id="44" name="TextBox 43">
              <a:extLst>
                <a:ext uri="{FF2B5EF4-FFF2-40B4-BE49-F238E27FC236}">
                  <a16:creationId xmlns:a16="http://schemas.microsoft.com/office/drawing/2014/main" id="{52A395D3-25A1-6198-08E5-AEE7DC281AAF}"/>
                </a:ext>
              </a:extLst>
            </p:cNvPr>
            <p:cNvSpPr txBox="1"/>
            <p:nvPr/>
          </p:nvSpPr>
          <p:spPr>
            <a:xfrm>
              <a:off x="8450235" y="3751881"/>
              <a:ext cx="2866521" cy="692497"/>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5. Grab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Response Surface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in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Design Exploration</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region </a:t>
              </a:r>
              <a:r>
                <a:rPr lang="en-US" sz="1300" dirty="0">
                  <a:solidFill>
                    <a:srgbClr val="000000"/>
                  </a:solidFill>
                  <a:latin typeface="Calibri" panose="020F0502020204030204"/>
                </a:rPr>
                <a:t>in  the Ansys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Workbench platform.</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46" name="Straight Arrow Connector 45">
              <a:extLst>
                <a:ext uri="{FF2B5EF4-FFF2-40B4-BE49-F238E27FC236}">
                  <a16:creationId xmlns:a16="http://schemas.microsoft.com/office/drawing/2014/main" id="{7F3FCF20-ECE0-1806-BE6C-3A720CE9B89D}"/>
                </a:ext>
              </a:extLst>
            </p:cNvPr>
            <p:cNvCxnSpPr>
              <a:cxnSpLocks/>
            </p:cNvCxnSpPr>
            <p:nvPr/>
          </p:nvCxnSpPr>
          <p:spPr>
            <a:xfrm>
              <a:off x="9853260" y="4308091"/>
              <a:ext cx="0" cy="38100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pic>
        <p:nvPicPr>
          <p:cNvPr id="16" name="Graphic 15" descr="Programmer male with solid fill">
            <a:extLst>
              <a:ext uri="{FF2B5EF4-FFF2-40B4-BE49-F238E27FC236}">
                <a16:creationId xmlns:a16="http://schemas.microsoft.com/office/drawing/2014/main" id="{8529B98F-204C-6D71-C8AB-B7D7221070E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510253" y="455130"/>
            <a:ext cx="468000" cy="468000"/>
          </a:xfrm>
          <a:prstGeom prst="rect">
            <a:avLst/>
          </a:prstGeom>
        </p:spPr>
      </p:pic>
      <p:pic>
        <p:nvPicPr>
          <p:cNvPr id="18" name="Graphic 17" descr="Computer outline">
            <a:extLst>
              <a:ext uri="{FF2B5EF4-FFF2-40B4-BE49-F238E27FC236}">
                <a16:creationId xmlns:a16="http://schemas.microsoft.com/office/drawing/2014/main" id="{0490AD6B-58DC-41E3-AA93-C19BDD13308D}"/>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302475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Rounded Corners 75">
            <a:extLst>
              <a:ext uri="{FF2B5EF4-FFF2-40B4-BE49-F238E27FC236}">
                <a16:creationId xmlns:a16="http://schemas.microsoft.com/office/drawing/2014/main" id="{23591BEF-C792-45BC-87FE-442125D6EAA9}"/>
              </a:ext>
            </a:extLst>
          </p:cNvPr>
          <p:cNvSpPr/>
          <p:nvPr/>
        </p:nvSpPr>
        <p:spPr>
          <a:xfrm>
            <a:off x="600087" y="4709916"/>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00" name="Rectangle: Rounded Corners 99">
            <a:extLst>
              <a:ext uri="{FF2B5EF4-FFF2-40B4-BE49-F238E27FC236}">
                <a16:creationId xmlns:a16="http://schemas.microsoft.com/office/drawing/2014/main" id="{5616D5BD-6280-4DC9-8DFB-CA31BC891FDD}"/>
              </a:ext>
            </a:extLst>
          </p:cNvPr>
          <p:cNvSpPr/>
          <p:nvPr/>
        </p:nvSpPr>
        <p:spPr>
          <a:xfrm>
            <a:off x="600087" y="2583424"/>
            <a:ext cx="2158594" cy="1413199"/>
          </a:xfrm>
          <a:prstGeom prst="round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600087" y="4755652"/>
            <a:ext cx="2158594" cy="345008"/>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Numerical Methods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772" y="4903637"/>
            <a:ext cx="1344873" cy="1344873"/>
          </a:xfrm>
          <a:prstGeom prst="rect">
            <a:avLst/>
          </a:prstGeom>
        </p:spPr>
      </p:pic>
      <p:sp>
        <p:nvSpPr>
          <p:cNvPr id="6" name="Slide Number Placeholder 1">
            <a:extLst>
              <a:ext uri="{FF2B5EF4-FFF2-40B4-BE49-F238E27FC236}">
                <a16:creationId xmlns:a16="http://schemas.microsoft.com/office/drawing/2014/main" id="{F41DFCF6-A1BD-55F5-C57D-011E085DEF3B}"/>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dirty="0">
                <a:latin typeface="+mn-lt"/>
              </a:rPr>
              <a:t>Numerical Analysis </a:t>
            </a:r>
            <a:r>
              <a:rPr lang="en-US" sz="2400" dirty="0"/>
              <a:t>– </a:t>
            </a:r>
            <a:r>
              <a:rPr lang="en-GB" sz="2400" dirty="0">
                <a:latin typeface="+mn-lt"/>
              </a:rPr>
              <a:t>Methods for Solving Engineering Problems</a:t>
            </a:r>
            <a:endParaRPr lang="en-GB" dirty="0"/>
          </a:p>
        </p:txBody>
      </p:sp>
      <p:sp>
        <p:nvSpPr>
          <p:cNvPr id="4" name="Text Placeholder 3">
            <a:extLst>
              <a:ext uri="{FF2B5EF4-FFF2-40B4-BE49-F238E27FC236}">
                <a16:creationId xmlns:a16="http://schemas.microsoft.com/office/drawing/2014/main" id="{B09B99C6-C03B-404D-8063-04883F1A8691}"/>
              </a:ext>
            </a:extLst>
          </p:cNvPr>
          <p:cNvSpPr>
            <a:spLocks noGrp="1"/>
          </p:cNvSpPr>
          <p:nvPr>
            <p:ph type="body" sz="quarter" idx="13"/>
          </p:nvPr>
        </p:nvSpPr>
        <p:spPr>
          <a:xfrm>
            <a:off x="600087" y="2650534"/>
            <a:ext cx="2158594" cy="417543"/>
          </a:xfrm>
        </p:spPr>
        <p:txBody>
          <a:bodyPr>
            <a:normAutofit/>
          </a:bodyPr>
          <a:lstStyle/>
          <a:p>
            <a:pPr marL="0" indent="0" algn="ctr">
              <a:buNone/>
            </a:pPr>
            <a:r>
              <a:rPr lang="en-GB" sz="1800" b="1" dirty="0"/>
              <a:t>Analytical Methods</a:t>
            </a:r>
            <a:endParaRPr lang="en-GB" sz="1800" dirty="0"/>
          </a:p>
        </p:txBody>
      </p:sp>
      <p:pic>
        <p:nvPicPr>
          <p:cNvPr id="7" name="Graphic 6" descr="Signature with solid fill">
            <a:extLst>
              <a:ext uri="{FF2B5EF4-FFF2-40B4-BE49-F238E27FC236}">
                <a16:creationId xmlns:a16="http://schemas.microsoft.com/office/drawing/2014/main" id="{44EAC288-5AC1-4B79-8FC5-6599E89732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8187" y="2863056"/>
            <a:ext cx="1126160" cy="1126160"/>
          </a:xfrm>
          <a:prstGeom prst="rect">
            <a:avLst/>
          </a:prstGeom>
        </p:spPr>
      </p:pic>
      <p:pic>
        <p:nvPicPr>
          <p:cNvPr id="20" name="Graphic 19" descr="Badge Tick outline">
            <a:extLst>
              <a:ext uri="{FF2B5EF4-FFF2-40B4-BE49-F238E27FC236}">
                <a16:creationId xmlns:a16="http://schemas.microsoft.com/office/drawing/2014/main" id="{51AC4053-3C56-4537-8BF2-B2CEC09AEC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62114" y="2346914"/>
            <a:ext cx="648000" cy="648000"/>
          </a:xfrm>
          <a:prstGeom prst="rect">
            <a:avLst/>
          </a:prstGeom>
        </p:spPr>
      </p:pic>
      <p:grpSp>
        <p:nvGrpSpPr>
          <p:cNvPr id="21" name="Group 20">
            <a:extLst>
              <a:ext uri="{FF2B5EF4-FFF2-40B4-BE49-F238E27FC236}">
                <a16:creationId xmlns:a16="http://schemas.microsoft.com/office/drawing/2014/main" id="{E3983A79-5F7B-4047-B0AC-F291DA11FFB6}"/>
              </a:ext>
            </a:extLst>
          </p:cNvPr>
          <p:cNvGrpSpPr/>
          <p:nvPr/>
        </p:nvGrpSpPr>
        <p:grpSpPr>
          <a:xfrm>
            <a:off x="3861044" y="2836287"/>
            <a:ext cx="2293862" cy="1023669"/>
            <a:chOff x="5711524" y="801644"/>
            <a:chExt cx="2893052" cy="881609"/>
          </a:xfrm>
        </p:grpSpPr>
        <p:grpSp>
          <p:nvGrpSpPr>
            <p:cNvPr id="22" name="Group 21">
              <a:extLst>
                <a:ext uri="{FF2B5EF4-FFF2-40B4-BE49-F238E27FC236}">
                  <a16:creationId xmlns:a16="http://schemas.microsoft.com/office/drawing/2014/main" id="{C35CBB78-1CFD-463F-A1FE-9AA0E138A1F6}"/>
                </a:ext>
              </a:extLst>
            </p:cNvPr>
            <p:cNvGrpSpPr/>
            <p:nvPr/>
          </p:nvGrpSpPr>
          <p:grpSpPr>
            <a:xfrm>
              <a:off x="5711524" y="801644"/>
              <a:ext cx="2822691" cy="881609"/>
              <a:chOff x="5510245" y="2060707"/>
              <a:chExt cx="2822691" cy="881609"/>
            </a:xfrm>
          </p:grpSpPr>
          <p:cxnSp>
            <p:nvCxnSpPr>
              <p:cNvPr id="24" name="Straight Connector 23">
                <a:extLst>
                  <a:ext uri="{FF2B5EF4-FFF2-40B4-BE49-F238E27FC236}">
                    <a16:creationId xmlns:a16="http://schemas.microsoft.com/office/drawing/2014/main" id="{C15811C6-AE6A-4E50-9FB4-FA80490D1482}"/>
                  </a:ext>
                </a:extLst>
              </p:cNvPr>
              <p:cNvCxnSpPr/>
              <p:nvPr/>
            </p:nvCxnSpPr>
            <p:spPr>
              <a:xfrm>
                <a:off x="5751873" y="2758752"/>
                <a:ext cx="257907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A44F00E-3061-4C7D-8BFF-5B56773B145A}"/>
                      </a:ext>
                    </a:extLst>
                  </p:cNvPr>
                  <p:cNvSpPr txBox="1"/>
                  <p:nvPr/>
                </p:nvSpPr>
                <p:spPr>
                  <a:xfrm>
                    <a:off x="6201793" y="2060707"/>
                    <a:ext cx="250093" cy="4767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1" u="none" strike="noStrike" kern="1200" cap="none" spc="0" normalizeH="0" baseline="0" noProof="0" smtClean="0">
                              <a:ln>
                                <a:noFill/>
                              </a:ln>
                              <a:solidFill>
                                <a:srgbClr val="0070C0"/>
                              </a:solidFill>
                              <a:effectLst/>
                              <a:uLnTx/>
                              <a:uFillTx/>
                              <a:latin typeface="Cambria Math" panose="02040503050406030204" pitchFamily="18" charset="0"/>
                              <a:ea typeface="Cambria Math" panose="02040503050406030204" pitchFamily="18" charset="0"/>
                              <a:cs typeface="+mn-cs"/>
                            </a:rPr>
                            <m:t>𝑀</m:t>
                          </m:r>
                        </m:oMath>
                      </m:oMathPara>
                    </a14:m>
                    <a:endParaRPr kumimoji="0" lang="en-DE" sz="1800" b="0" i="0" u="none" strike="noStrike" kern="1200" cap="none" spc="0" normalizeH="0" baseline="0" noProof="0">
                      <a:ln>
                        <a:noFill/>
                      </a:ln>
                      <a:solidFill>
                        <a:srgbClr val="0070C0"/>
                      </a:solidFill>
                      <a:effectLst/>
                      <a:uLnTx/>
                      <a:uFillTx/>
                      <a:latin typeface="Calibri" panose="020F0502020204030204"/>
                      <a:ea typeface="+mn-ea"/>
                      <a:cs typeface="+mn-cs"/>
                    </a:endParaRPr>
                  </a:p>
                </p:txBody>
              </p:sp>
            </mc:Choice>
            <mc:Fallback xmlns="">
              <p:sp>
                <p:nvSpPr>
                  <p:cNvPr id="25" name="TextBox 24">
                    <a:extLst>
                      <a:ext uri="{FF2B5EF4-FFF2-40B4-BE49-F238E27FC236}">
                        <a16:creationId xmlns:a16="http://schemas.microsoft.com/office/drawing/2014/main" id="{BA44F00E-3061-4C7D-8BFF-5B56773B145A}"/>
                      </a:ext>
                    </a:extLst>
                  </p:cNvPr>
                  <p:cNvSpPr txBox="1">
                    <a:spLocks noRot="1" noChangeAspect="1" noMove="1" noResize="1" noEditPoints="1" noAdjustHandles="1" noChangeArrowheads="1" noChangeShapeType="1" noTextEdit="1"/>
                  </p:cNvSpPr>
                  <p:nvPr/>
                </p:nvSpPr>
                <p:spPr>
                  <a:xfrm>
                    <a:off x="6201793" y="2060707"/>
                    <a:ext cx="250093" cy="476714"/>
                  </a:xfrm>
                  <a:prstGeom prst="rect">
                    <a:avLst/>
                  </a:prstGeom>
                  <a:blipFill>
                    <a:blip r:embed="rId10"/>
                    <a:stretch>
                      <a:fillRect r="-84848"/>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7E92D2FD-10F4-4516-8C3E-45AAEFBB802B}"/>
                  </a:ext>
                </a:extLst>
              </p:cNvPr>
              <p:cNvSpPr/>
              <p:nvPr/>
            </p:nvSpPr>
            <p:spPr>
              <a:xfrm>
                <a:off x="5755336" y="2544651"/>
                <a:ext cx="2577600" cy="206357"/>
              </a:xfrm>
              <a:prstGeom prst="rect">
                <a:avLst/>
              </a:prstGeom>
              <a:solidFill>
                <a:srgbClr val="FF0000">
                  <a:alpha val="20000"/>
                </a:srgbClr>
              </a:solidFill>
              <a:ln>
                <a:solidFill>
                  <a:srgbClr val="FF000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888CB952-A638-422B-9C58-0A65657131F3}"/>
                  </a:ext>
                </a:extLst>
              </p:cNvPr>
              <p:cNvGrpSpPr/>
              <p:nvPr/>
            </p:nvGrpSpPr>
            <p:grpSpPr>
              <a:xfrm rot="16200000" flipV="1">
                <a:off x="5336192" y="2531110"/>
                <a:ext cx="585259" cy="237154"/>
                <a:chOff x="2628901" y="5562600"/>
                <a:chExt cx="1563521" cy="159842"/>
              </a:xfrm>
            </p:grpSpPr>
            <p:cxnSp>
              <p:nvCxnSpPr>
                <p:cNvPr id="30" name="Straight Connector 29">
                  <a:extLst>
                    <a:ext uri="{FF2B5EF4-FFF2-40B4-BE49-F238E27FC236}">
                      <a16:creationId xmlns:a16="http://schemas.microsoft.com/office/drawing/2014/main" id="{F6EC6116-D98A-4CF5-ADE1-8AD53FEAA4C3}"/>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8D9AFDC0-7962-47A0-917E-85E2D369E599}"/>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869DE78B-D6A7-4123-ADEE-209DB8F46F22}"/>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9B35B1BB-93AD-46FE-8341-8C335D9CBE6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8E68C5A9-9188-4831-BE8F-0BC1CF634D8C}"/>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A8545A73-498B-4DA5-8CD3-88EB6F6E7834}"/>
                      </a:ext>
                    </a:extLst>
                  </p:cNvPr>
                  <p:cNvSpPr txBox="1"/>
                  <p:nvPr/>
                </p:nvSpPr>
                <p:spPr>
                  <a:xfrm>
                    <a:off x="7667283" y="2180855"/>
                    <a:ext cx="250093" cy="47671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𝑄</m:t>
                          </m:r>
                        </m:oMath>
                      </m:oMathPara>
                    </a14:m>
                    <a:endParaRPr kumimoji="0" lang="en-DE" sz="1800" b="0" i="0" u="none" strike="noStrike" kern="1200" cap="none" spc="0" normalizeH="0" baseline="0" noProof="0">
                      <a:ln>
                        <a:noFill/>
                      </a:ln>
                      <a:solidFill>
                        <a:srgbClr val="FF0000"/>
                      </a:solidFill>
                      <a:effectLst/>
                      <a:uLnTx/>
                      <a:uFillTx/>
                      <a:latin typeface="Calibri" panose="020F0502020204030204"/>
                      <a:ea typeface="+mn-ea"/>
                      <a:cs typeface="+mn-cs"/>
                    </a:endParaRPr>
                  </a:p>
                </p:txBody>
              </p:sp>
            </mc:Choice>
            <mc:Fallback xmlns="">
              <p:sp>
                <p:nvSpPr>
                  <p:cNvPr id="28" name="TextBox 27">
                    <a:extLst>
                      <a:ext uri="{FF2B5EF4-FFF2-40B4-BE49-F238E27FC236}">
                        <a16:creationId xmlns:a16="http://schemas.microsoft.com/office/drawing/2014/main" id="{A8545A73-498B-4DA5-8CD3-88EB6F6E7834}"/>
                      </a:ext>
                    </a:extLst>
                  </p:cNvPr>
                  <p:cNvSpPr txBox="1">
                    <a:spLocks noRot="1" noChangeAspect="1" noMove="1" noResize="1" noEditPoints="1" noAdjustHandles="1" noChangeArrowheads="1" noChangeShapeType="1" noTextEdit="1"/>
                  </p:cNvSpPr>
                  <p:nvPr/>
                </p:nvSpPr>
                <p:spPr>
                  <a:xfrm>
                    <a:off x="7667283" y="2180855"/>
                    <a:ext cx="250093" cy="476714"/>
                  </a:xfrm>
                  <a:prstGeom prst="rect">
                    <a:avLst/>
                  </a:prstGeom>
                  <a:blipFill>
                    <a:blip r:embed="rId11"/>
                    <a:stretch>
                      <a:fillRect l="-6250" r="-81250"/>
                    </a:stretch>
                  </a:blipFill>
                </p:spPr>
                <p:txBody>
                  <a:bodyPr/>
                  <a:lstStyle/>
                  <a:p>
                    <a:r>
                      <a:rPr lang="en-US">
                        <a:noFill/>
                      </a:rPr>
                      <a:t> </a:t>
                    </a:r>
                  </a:p>
                </p:txBody>
              </p:sp>
            </mc:Fallback>
          </mc:AlternateContent>
          <p:sp>
            <p:nvSpPr>
              <p:cNvPr id="29" name="Right Triangle 28">
                <a:extLst>
                  <a:ext uri="{FF2B5EF4-FFF2-40B4-BE49-F238E27FC236}">
                    <a16:creationId xmlns:a16="http://schemas.microsoft.com/office/drawing/2014/main" id="{18876F2D-19A5-4109-98A2-60F0F55A01D8}"/>
                  </a:ext>
                </a:extLst>
              </p:cNvPr>
              <p:cNvSpPr/>
              <p:nvPr/>
            </p:nvSpPr>
            <p:spPr>
              <a:xfrm>
                <a:off x="5759994" y="2302995"/>
                <a:ext cx="2570955" cy="440896"/>
              </a:xfrm>
              <a:prstGeom prst="rtTriangle">
                <a:avLst/>
              </a:prstGeom>
              <a:solidFill>
                <a:srgbClr val="0070C0">
                  <a:alpha val="20000"/>
                </a:srgbClr>
              </a:solidFill>
              <a:ln>
                <a:solidFill>
                  <a:srgbClr val="0070C0">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3" name="Arrow: Down 22">
              <a:extLst>
                <a:ext uri="{FF2B5EF4-FFF2-40B4-BE49-F238E27FC236}">
                  <a16:creationId xmlns:a16="http://schemas.microsoft.com/office/drawing/2014/main" id="{051D7D08-CEA0-4854-99B1-5CC627ABD8E6}"/>
                </a:ext>
              </a:extLst>
            </p:cNvPr>
            <p:cNvSpPr/>
            <p:nvPr/>
          </p:nvSpPr>
          <p:spPr>
            <a:xfrm>
              <a:off x="8434176" y="1218686"/>
              <a:ext cx="170400" cy="25835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53" name="Group 52">
            <a:extLst>
              <a:ext uri="{FF2B5EF4-FFF2-40B4-BE49-F238E27FC236}">
                <a16:creationId xmlns:a16="http://schemas.microsoft.com/office/drawing/2014/main" id="{19E9D566-669A-4650-9DBE-C67D17EBCE02}"/>
              </a:ext>
            </a:extLst>
          </p:cNvPr>
          <p:cNvGrpSpPr/>
          <p:nvPr/>
        </p:nvGrpSpPr>
        <p:grpSpPr>
          <a:xfrm>
            <a:off x="4704623" y="1125207"/>
            <a:ext cx="975851" cy="768402"/>
            <a:chOff x="5804933" y="2452295"/>
            <a:chExt cx="1223329" cy="894141"/>
          </a:xfrm>
        </p:grpSpPr>
        <p:grpSp>
          <p:nvGrpSpPr>
            <p:cNvPr id="42" name="Group 41">
              <a:extLst>
                <a:ext uri="{FF2B5EF4-FFF2-40B4-BE49-F238E27FC236}">
                  <a16:creationId xmlns:a16="http://schemas.microsoft.com/office/drawing/2014/main" id="{E18D3BEA-0F1A-45EA-A55C-C96FC962D7F7}"/>
                </a:ext>
              </a:extLst>
            </p:cNvPr>
            <p:cNvGrpSpPr>
              <a:grpSpLocks noChangeAspect="1"/>
            </p:cNvGrpSpPr>
            <p:nvPr/>
          </p:nvGrpSpPr>
          <p:grpSpPr>
            <a:xfrm>
              <a:off x="5804933" y="2452295"/>
              <a:ext cx="1223329" cy="894141"/>
              <a:chOff x="4397115" y="3469729"/>
              <a:chExt cx="2804757" cy="2050020"/>
            </a:xfrm>
          </p:grpSpPr>
          <p:sp>
            <p:nvSpPr>
              <p:cNvPr id="43" name="Flowchart: Process 42">
                <a:extLst>
                  <a:ext uri="{FF2B5EF4-FFF2-40B4-BE49-F238E27FC236}">
                    <a16:creationId xmlns:a16="http://schemas.microsoft.com/office/drawing/2014/main" id="{7F12A039-8E54-4606-8971-3A233EB5151B}"/>
                  </a:ext>
                </a:extLst>
              </p:cNvPr>
              <p:cNvSpPr/>
              <p:nvPr/>
            </p:nvSpPr>
            <p:spPr>
              <a:xfrm>
                <a:off x="4397115" y="3469729"/>
                <a:ext cx="1272208" cy="1200641"/>
              </a:xfrm>
              <a:prstGeom prst="flowChartProcess">
                <a:avLst/>
              </a:prstGeom>
              <a:solidFill>
                <a:schemeClr val="tx2"/>
              </a:solidFill>
              <a:ln>
                <a:solidFill>
                  <a:schemeClr val="bg1"/>
                </a:solidFill>
              </a:ln>
              <a:scene3d>
                <a:camera prst="isometricOffAxis1Right"/>
                <a:lightRig rig="threePt" dir="t"/>
              </a:scene3d>
              <a:sp3d extrusionH="336550" contourW="12700">
                <a:extrusionClr>
                  <a:schemeClr val="bg2"/>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4" name="Flowchart: Process 43">
                <a:extLst>
                  <a:ext uri="{FF2B5EF4-FFF2-40B4-BE49-F238E27FC236}">
                    <a16:creationId xmlns:a16="http://schemas.microsoft.com/office/drawing/2014/main" id="{973F9B96-37DA-43DC-BEA0-276FE910B239}"/>
                  </a:ext>
                </a:extLst>
              </p:cNvPr>
              <p:cNvSpPr>
                <a:spLocks noChangeAspect="1"/>
              </p:cNvSpPr>
              <p:nvPr/>
            </p:nvSpPr>
            <p:spPr>
              <a:xfrm>
                <a:off x="6481870" y="4799747"/>
                <a:ext cx="720002" cy="720002"/>
              </a:xfrm>
              <a:prstGeom prst="flowChartProcess">
                <a:avLst/>
              </a:prstGeom>
              <a:solidFill>
                <a:schemeClr val="accent1"/>
              </a:solidFill>
              <a:scene3d>
                <a:camera prst="isometricOffAxis1Right"/>
                <a:lightRig rig="threePt" dir="t"/>
              </a:scene3d>
              <a:sp3d extrusionH="1447800" contourW="12700">
                <a:extrusionClr>
                  <a:schemeClr val="accent1"/>
                </a:extrusionClr>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52" name="Arrow: Down 51">
              <a:extLst>
                <a:ext uri="{FF2B5EF4-FFF2-40B4-BE49-F238E27FC236}">
                  <a16:creationId xmlns:a16="http://schemas.microsoft.com/office/drawing/2014/main" id="{6AEE1134-0AD3-42C9-9F19-EDA0B3A13E51}"/>
                </a:ext>
              </a:extLst>
            </p:cNvPr>
            <p:cNvSpPr/>
            <p:nvPr/>
          </p:nvSpPr>
          <p:spPr>
            <a:xfrm>
              <a:off x="6772211" y="2798432"/>
              <a:ext cx="127142" cy="20216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85" name="Group 84">
            <a:extLst>
              <a:ext uri="{FF2B5EF4-FFF2-40B4-BE49-F238E27FC236}">
                <a16:creationId xmlns:a16="http://schemas.microsoft.com/office/drawing/2014/main" id="{5FD22C7A-E074-4854-BE46-D44D771C3E56}"/>
              </a:ext>
            </a:extLst>
          </p:cNvPr>
          <p:cNvGrpSpPr/>
          <p:nvPr/>
        </p:nvGrpSpPr>
        <p:grpSpPr>
          <a:xfrm>
            <a:off x="3888878" y="4984182"/>
            <a:ext cx="2304862" cy="992692"/>
            <a:chOff x="6859393" y="1107583"/>
            <a:chExt cx="1624125" cy="610762"/>
          </a:xfrm>
        </p:grpSpPr>
        <p:pic>
          <p:nvPicPr>
            <p:cNvPr id="57" name="Picture 2">
              <a:extLst>
                <a:ext uri="{FF2B5EF4-FFF2-40B4-BE49-F238E27FC236}">
                  <a16:creationId xmlns:a16="http://schemas.microsoft.com/office/drawing/2014/main" id="{3DB02213-7416-4D3C-ABC4-1C90F75B8EB0}"/>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17418" t="42019" r="17708" b="39573"/>
            <a:stretch/>
          </p:blipFill>
          <p:spPr bwMode="auto">
            <a:xfrm>
              <a:off x="6958366" y="1268081"/>
              <a:ext cx="1515751" cy="450264"/>
            </a:xfrm>
            <a:prstGeom prst="rect">
              <a:avLst/>
            </a:prstGeom>
            <a:noFill/>
            <a:extLst>
              <a:ext uri="{909E8E84-426E-40DD-AFC4-6F175D3DCCD1}">
                <a14:hiddenFill xmlns:a14="http://schemas.microsoft.com/office/drawing/2010/main">
                  <a:solidFill>
                    <a:srgbClr val="FFFFFF"/>
                  </a:solidFill>
                </a14:hiddenFill>
              </a:ext>
            </a:extLst>
          </p:spPr>
        </p:pic>
        <p:sp>
          <p:nvSpPr>
            <p:cNvPr id="60" name="Arrow: Down 59">
              <a:extLst>
                <a:ext uri="{FF2B5EF4-FFF2-40B4-BE49-F238E27FC236}">
                  <a16:creationId xmlns:a16="http://schemas.microsoft.com/office/drawing/2014/main" id="{F8B979A4-3398-4443-A937-3027095CBAAD}"/>
                </a:ext>
              </a:extLst>
            </p:cNvPr>
            <p:cNvSpPr/>
            <p:nvPr/>
          </p:nvSpPr>
          <p:spPr>
            <a:xfrm>
              <a:off x="8393193" y="1107583"/>
              <a:ext cx="90325" cy="171907"/>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1" name="Rectangle 60">
              <a:extLst>
                <a:ext uri="{FF2B5EF4-FFF2-40B4-BE49-F238E27FC236}">
                  <a16:creationId xmlns:a16="http://schemas.microsoft.com/office/drawing/2014/main" id="{503E0C03-69A5-4749-BFA4-5FD0092E8005}"/>
                </a:ext>
              </a:extLst>
            </p:cNvPr>
            <p:cNvSpPr/>
            <p:nvPr/>
          </p:nvSpPr>
          <p:spPr>
            <a:xfrm rot="5400000" flipH="1" flipV="1">
              <a:off x="7569834" y="694643"/>
              <a:ext cx="273623" cy="1467720"/>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3" name="Group 62">
              <a:extLst>
                <a:ext uri="{FF2B5EF4-FFF2-40B4-BE49-F238E27FC236}">
                  <a16:creationId xmlns:a16="http://schemas.microsoft.com/office/drawing/2014/main" id="{C3A30318-A07B-48BF-B3F9-A4D21AF2F5F5}"/>
                </a:ext>
              </a:extLst>
            </p:cNvPr>
            <p:cNvGrpSpPr/>
            <p:nvPr/>
          </p:nvGrpSpPr>
          <p:grpSpPr>
            <a:xfrm rot="16200000" flipV="1">
              <a:off x="6691826" y="1399653"/>
              <a:ext cx="446033" cy="110899"/>
              <a:chOff x="2628901" y="5562600"/>
              <a:chExt cx="1563521" cy="159842"/>
            </a:xfrm>
          </p:grpSpPr>
          <p:cxnSp>
            <p:nvCxnSpPr>
              <p:cNvPr id="64" name="Straight Connector 63">
                <a:extLst>
                  <a:ext uri="{FF2B5EF4-FFF2-40B4-BE49-F238E27FC236}">
                    <a16:creationId xmlns:a16="http://schemas.microsoft.com/office/drawing/2014/main" id="{3426B9B5-D10E-46BF-B3AF-5957990E10E7}"/>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7872D4CA-58A6-4D90-BDBF-FAF8F5CEA565}"/>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9AA6AF35-2690-47F7-88FA-DB45FE7671E8}"/>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C602F115-7048-41B4-8DE5-636E5CF973C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1990A1F9-EC8D-49A3-8395-CBB3D1C2B9BB}"/>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97" name="Group 96">
            <a:extLst>
              <a:ext uri="{FF2B5EF4-FFF2-40B4-BE49-F238E27FC236}">
                <a16:creationId xmlns:a16="http://schemas.microsoft.com/office/drawing/2014/main" id="{D3809987-A44D-4043-ABDD-123D223FA10C}"/>
              </a:ext>
            </a:extLst>
          </p:cNvPr>
          <p:cNvGrpSpPr/>
          <p:nvPr/>
        </p:nvGrpSpPr>
        <p:grpSpPr>
          <a:xfrm>
            <a:off x="7767672" y="2617933"/>
            <a:ext cx="1795272" cy="1298003"/>
            <a:chOff x="2665045" y="4163988"/>
            <a:chExt cx="1795272" cy="1298003"/>
          </a:xfrm>
        </p:grpSpPr>
        <p:pic>
          <p:nvPicPr>
            <p:cNvPr id="92" name="Picture 91" descr="Complex math formulas on a blackboard">
              <a:extLst>
                <a:ext uri="{FF2B5EF4-FFF2-40B4-BE49-F238E27FC236}">
                  <a16:creationId xmlns:a16="http://schemas.microsoft.com/office/drawing/2014/main" id="{AC35C451-ACF9-4A33-A962-D5E81C160C2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665045" y="4202296"/>
              <a:ext cx="1727968" cy="1259695"/>
            </a:xfrm>
            <a:prstGeom prst="rect">
              <a:avLst/>
            </a:prstGeom>
          </p:spPr>
        </p:pic>
        <p:pic>
          <p:nvPicPr>
            <p:cNvPr id="87" name="Graphic 86" descr="Brainstorm outline">
              <a:extLst>
                <a:ext uri="{FF2B5EF4-FFF2-40B4-BE49-F238E27FC236}">
                  <a16:creationId xmlns:a16="http://schemas.microsoft.com/office/drawing/2014/main" id="{1E8C8FC9-C389-4D2C-BE03-5038C8DC9D3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45917" y="4547591"/>
              <a:ext cx="914400" cy="914400"/>
            </a:xfrm>
            <a:prstGeom prst="rect">
              <a:avLst/>
            </a:prstGeom>
          </p:spPr>
        </p:pic>
        <p:pic>
          <p:nvPicPr>
            <p:cNvPr id="94" name="Graphic 93" descr="Explosion outline">
              <a:extLst>
                <a:ext uri="{FF2B5EF4-FFF2-40B4-BE49-F238E27FC236}">
                  <a16:creationId xmlns:a16="http://schemas.microsoft.com/office/drawing/2014/main" id="{17AACE16-5F53-452D-880C-E91ADF0D0432}"/>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723405" y="4163988"/>
              <a:ext cx="914400" cy="914400"/>
            </a:xfrm>
            <a:prstGeom prst="rect">
              <a:avLst/>
            </a:prstGeom>
          </p:spPr>
        </p:pic>
      </p:grpSp>
      <p:sp>
        <p:nvSpPr>
          <p:cNvPr id="96" name="TextBox 95">
            <a:extLst>
              <a:ext uri="{FF2B5EF4-FFF2-40B4-BE49-F238E27FC236}">
                <a16:creationId xmlns:a16="http://schemas.microsoft.com/office/drawing/2014/main" id="{5A7C7699-517D-4A8B-A692-7D7D54E0AF8B}"/>
              </a:ext>
            </a:extLst>
          </p:cNvPr>
          <p:cNvSpPr txBox="1"/>
          <p:nvPr/>
        </p:nvSpPr>
        <p:spPr>
          <a:xfrm>
            <a:off x="1526650" y="1028752"/>
            <a:ext cx="18294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Engineering Problem</a:t>
            </a:r>
          </a:p>
        </p:txBody>
      </p:sp>
      <p:pic>
        <p:nvPicPr>
          <p:cNvPr id="99" name="Graphic 98" descr="Badge Tick outline">
            <a:extLst>
              <a:ext uri="{FF2B5EF4-FFF2-40B4-BE49-F238E27FC236}">
                <a16:creationId xmlns:a16="http://schemas.microsoft.com/office/drawing/2014/main" id="{D52C2ED5-34D7-4C3D-9029-3AE9B2E5F72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53364" y="4322000"/>
            <a:ext cx="648000" cy="648000"/>
          </a:xfrm>
          <a:prstGeom prst="rect">
            <a:avLst/>
          </a:prstGeom>
        </p:spPr>
      </p:pic>
      <p:pic>
        <p:nvPicPr>
          <p:cNvPr id="102" name="Graphic 101" descr="Badge Tick outline">
            <a:extLst>
              <a:ext uri="{FF2B5EF4-FFF2-40B4-BE49-F238E27FC236}">
                <a16:creationId xmlns:a16="http://schemas.microsoft.com/office/drawing/2014/main" id="{B19A65B9-49EF-4073-ABBC-FC094F5EE8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959116" y="4322000"/>
            <a:ext cx="648000" cy="648000"/>
          </a:xfrm>
          <a:prstGeom prst="rect">
            <a:avLst/>
          </a:prstGeom>
        </p:spPr>
      </p:pic>
      <p:grpSp>
        <p:nvGrpSpPr>
          <p:cNvPr id="107" name="Group 106">
            <a:extLst>
              <a:ext uri="{FF2B5EF4-FFF2-40B4-BE49-F238E27FC236}">
                <a16:creationId xmlns:a16="http://schemas.microsoft.com/office/drawing/2014/main" id="{EAF5DD46-AC34-41BA-82BD-3A6FAF2AE755}"/>
              </a:ext>
            </a:extLst>
          </p:cNvPr>
          <p:cNvGrpSpPr/>
          <p:nvPr/>
        </p:nvGrpSpPr>
        <p:grpSpPr>
          <a:xfrm>
            <a:off x="9946587" y="2353873"/>
            <a:ext cx="648000" cy="648000"/>
            <a:chOff x="7836947" y="4624861"/>
            <a:chExt cx="648000" cy="648000"/>
          </a:xfrm>
        </p:grpSpPr>
        <p:pic>
          <p:nvPicPr>
            <p:cNvPr id="103" name="Graphic 102" descr="Badge Tick outline">
              <a:extLst>
                <a:ext uri="{FF2B5EF4-FFF2-40B4-BE49-F238E27FC236}">
                  <a16:creationId xmlns:a16="http://schemas.microsoft.com/office/drawing/2014/main" id="{0E6BBFF1-8651-4EC9-AE81-CA71AE3309B4}"/>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836947" y="4624861"/>
              <a:ext cx="648000" cy="648000"/>
            </a:xfrm>
            <a:prstGeom prst="rect">
              <a:avLst/>
            </a:prstGeom>
          </p:spPr>
        </p:pic>
        <p:sp>
          <p:nvSpPr>
            <p:cNvPr id="104" name="Oval 103">
              <a:extLst>
                <a:ext uri="{FF2B5EF4-FFF2-40B4-BE49-F238E27FC236}">
                  <a16:creationId xmlns:a16="http://schemas.microsoft.com/office/drawing/2014/main" id="{5A21DA31-923F-43CF-A0C3-101DC0A1C29C}"/>
                </a:ext>
              </a:extLst>
            </p:cNvPr>
            <p:cNvSpPr>
              <a:spLocks noChangeAspect="1"/>
            </p:cNvSpPr>
            <p:nvPr/>
          </p:nvSpPr>
          <p:spPr>
            <a:xfrm>
              <a:off x="8034947" y="4822861"/>
              <a:ext cx="252000" cy="2520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DF08ECFF-FB85-4F21-B794-842574022370}"/>
                    </a:ext>
                  </a:extLst>
                </p:cNvPr>
                <p:cNvSpPr txBox="1"/>
                <p:nvPr/>
              </p:nvSpPr>
              <p:spPr>
                <a:xfrm>
                  <a:off x="7958083" y="4760674"/>
                  <a:ext cx="40267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m:t>
                        </m:r>
                      </m:oMath>
                    </m:oMathPara>
                  </a14:m>
                  <a:endParaRPr kumimoji="0" lang="en-US" sz="1800" b="0" i="0" u="none" strike="noStrike" kern="1200" cap="none" spc="0" normalizeH="0" baseline="0" noProof="0" dirty="0">
                    <a:ln>
                      <a:noFill/>
                    </a:ln>
                    <a:solidFill>
                      <a:srgbClr val="FF0000"/>
                    </a:solidFill>
                    <a:effectLst/>
                    <a:uLnTx/>
                    <a:uFillTx/>
                    <a:latin typeface="Calibri" panose="020F0502020204030204"/>
                    <a:ea typeface="+mn-ea"/>
                    <a:cs typeface="+mn-cs"/>
                  </a:endParaRPr>
                </a:p>
              </p:txBody>
            </p:sp>
          </mc:Choice>
          <mc:Fallback xmlns="">
            <p:sp>
              <p:nvSpPr>
                <p:cNvPr id="106" name="TextBox 105">
                  <a:extLst>
                    <a:ext uri="{FF2B5EF4-FFF2-40B4-BE49-F238E27FC236}">
                      <a16:creationId xmlns:a16="http://schemas.microsoft.com/office/drawing/2014/main" id="{DF08ECFF-FB85-4F21-B794-842574022370}"/>
                    </a:ext>
                  </a:extLst>
                </p:cNvPr>
                <p:cNvSpPr txBox="1">
                  <a:spLocks noRot="1" noChangeAspect="1" noMove="1" noResize="1" noEditPoints="1" noAdjustHandles="1" noChangeArrowheads="1" noChangeShapeType="1" noTextEdit="1"/>
                </p:cNvSpPr>
                <p:nvPr/>
              </p:nvSpPr>
              <p:spPr>
                <a:xfrm>
                  <a:off x="7958083" y="4760674"/>
                  <a:ext cx="402674" cy="369332"/>
                </a:xfrm>
                <a:prstGeom prst="rect">
                  <a:avLst/>
                </a:prstGeom>
                <a:blipFill>
                  <a:blip r:embed="rId20"/>
                  <a:stretch>
                    <a:fillRect/>
                  </a:stretch>
                </a:blipFill>
              </p:spPr>
              <p:txBody>
                <a:bodyPr/>
                <a:lstStyle/>
                <a:p>
                  <a:r>
                    <a:rPr lang="en-US">
                      <a:noFill/>
                    </a:rPr>
                    <a:t> </a:t>
                  </a:r>
                </a:p>
              </p:txBody>
            </p:sp>
          </mc:Fallback>
        </mc:AlternateContent>
      </p:grpSp>
      <p:grpSp>
        <p:nvGrpSpPr>
          <p:cNvPr id="111" name="Group 110">
            <a:extLst>
              <a:ext uri="{FF2B5EF4-FFF2-40B4-BE49-F238E27FC236}">
                <a16:creationId xmlns:a16="http://schemas.microsoft.com/office/drawing/2014/main" id="{81DAC0AA-5C6C-437D-80A2-E074A87F6A38}"/>
              </a:ext>
            </a:extLst>
          </p:cNvPr>
          <p:cNvGrpSpPr/>
          <p:nvPr/>
        </p:nvGrpSpPr>
        <p:grpSpPr>
          <a:xfrm rot="16200000">
            <a:off x="7011609" y="-2154953"/>
            <a:ext cx="737316" cy="8197701"/>
            <a:chOff x="797344" y="3061546"/>
            <a:chExt cx="472138" cy="15528427"/>
          </a:xfrm>
        </p:grpSpPr>
        <p:grpSp>
          <p:nvGrpSpPr>
            <p:cNvPr id="108" name="Group 107">
              <a:extLst>
                <a:ext uri="{FF2B5EF4-FFF2-40B4-BE49-F238E27FC236}">
                  <a16:creationId xmlns:a16="http://schemas.microsoft.com/office/drawing/2014/main" id="{4E44613A-77C0-4675-95FD-76E4BB362471}"/>
                </a:ext>
              </a:extLst>
            </p:cNvPr>
            <p:cNvGrpSpPr/>
            <p:nvPr/>
          </p:nvGrpSpPr>
          <p:grpSpPr>
            <a:xfrm>
              <a:off x="805718" y="3061546"/>
              <a:ext cx="463764" cy="15486884"/>
              <a:chOff x="270794" y="1420609"/>
              <a:chExt cx="463764" cy="24969549"/>
            </a:xfrm>
          </p:grpSpPr>
          <p:sp>
            <p:nvSpPr>
              <p:cNvPr id="13" name="Right Triangle 12">
                <a:extLst>
                  <a:ext uri="{FF2B5EF4-FFF2-40B4-BE49-F238E27FC236}">
                    <a16:creationId xmlns:a16="http://schemas.microsoft.com/office/drawing/2014/main" id="{5E69CCFC-F982-4662-8865-8AFBBB556BF4}"/>
                  </a:ext>
                </a:extLst>
              </p:cNvPr>
              <p:cNvSpPr>
                <a:spLocks noChangeAspect="1"/>
              </p:cNvSpPr>
              <p:nvPr/>
            </p:nvSpPr>
            <p:spPr>
              <a:xfrm>
                <a:off x="284525" y="1420609"/>
                <a:ext cx="450033" cy="24969549"/>
              </a:xfrm>
              <a:prstGeom prst="rtTriangle">
                <a:avLst/>
              </a:prstGeom>
              <a:gradFill flip="none" rotWithShape="1">
                <a:gsLst>
                  <a:gs pos="0">
                    <a:schemeClr val="accent1">
                      <a:lumMod val="5000"/>
                      <a:lumOff val="95000"/>
                    </a:schemeClr>
                  </a:gs>
                  <a:gs pos="31000">
                    <a:schemeClr val="accent1">
                      <a:lumMod val="20000"/>
                      <a:lumOff val="80000"/>
                    </a:schemeClr>
                  </a:gs>
                  <a:gs pos="64000">
                    <a:schemeClr val="accent1">
                      <a:lumMod val="60000"/>
                      <a:lumOff val="40000"/>
                    </a:schemeClr>
                  </a:gs>
                  <a:gs pos="98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7E570E9-A793-4E61-AA53-72F39528C68E}"/>
                  </a:ext>
                </a:extLst>
              </p:cNvPr>
              <p:cNvSpPr txBox="1"/>
              <p:nvPr/>
            </p:nvSpPr>
            <p:spPr>
              <a:xfrm rot="5400000">
                <a:off x="-1198876" y="14062290"/>
                <a:ext cx="3136424" cy="1970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Complexity</a:t>
                </a:r>
              </a:p>
            </p:txBody>
          </p:sp>
        </p:grpSp>
        <p:sp>
          <p:nvSpPr>
            <p:cNvPr id="109" name="TextBox 108">
              <a:extLst>
                <a:ext uri="{FF2B5EF4-FFF2-40B4-BE49-F238E27FC236}">
                  <a16:creationId xmlns:a16="http://schemas.microsoft.com/office/drawing/2014/main" id="{7F29E742-DE7C-44A1-A0E4-0CFD4DC45F4C}"/>
                </a:ext>
              </a:extLst>
            </p:cNvPr>
            <p:cNvSpPr txBox="1"/>
            <p:nvPr/>
          </p:nvSpPr>
          <p:spPr>
            <a:xfrm rot="5400000">
              <a:off x="486735" y="3511947"/>
              <a:ext cx="798593" cy="177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low</a:t>
              </a:r>
            </a:p>
          </p:txBody>
        </p:sp>
        <p:sp>
          <p:nvSpPr>
            <p:cNvPr id="110" name="TextBox 109">
              <a:extLst>
                <a:ext uri="{FF2B5EF4-FFF2-40B4-BE49-F238E27FC236}">
                  <a16:creationId xmlns:a16="http://schemas.microsoft.com/office/drawing/2014/main" id="{71EB6F38-0331-409F-A665-44D62887BFDE}"/>
                </a:ext>
              </a:extLst>
            </p:cNvPr>
            <p:cNvSpPr txBox="1"/>
            <p:nvPr/>
          </p:nvSpPr>
          <p:spPr>
            <a:xfrm rot="5400000">
              <a:off x="452497" y="18057656"/>
              <a:ext cx="887259" cy="1773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high</a:t>
              </a:r>
            </a:p>
          </p:txBody>
        </p:sp>
      </p:grpSp>
      <p:grpSp>
        <p:nvGrpSpPr>
          <p:cNvPr id="117" name="Group 116">
            <a:extLst>
              <a:ext uri="{FF2B5EF4-FFF2-40B4-BE49-F238E27FC236}">
                <a16:creationId xmlns:a16="http://schemas.microsoft.com/office/drawing/2014/main" id="{C01F1AB2-B43D-41CB-82E7-ED6E75D7C453}"/>
              </a:ext>
            </a:extLst>
          </p:cNvPr>
          <p:cNvGrpSpPr/>
          <p:nvPr/>
        </p:nvGrpSpPr>
        <p:grpSpPr>
          <a:xfrm>
            <a:off x="8169108" y="734780"/>
            <a:ext cx="1024841" cy="1306258"/>
            <a:chOff x="5484314" y="4402775"/>
            <a:chExt cx="1024841" cy="1306258"/>
          </a:xfrm>
        </p:grpSpPr>
        <p:sp>
          <p:nvSpPr>
            <p:cNvPr id="116" name="Rectangle 115">
              <a:extLst>
                <a:ext uri="{FF2B5EF4-FFF2-40B4-BE49-F238E27FC236}">
                  <a16:creationId xmlns:a16="http://schemas.microsoft.com/office/drawing/2014/main" id="{8425529A-FFA1-4798-AB7E-7E20AB4ABA2E}"/>
                </a:ext>
              </a:extLst>
            </p:cNvPr>
            <p:cNvSpPr>
              <a:spLocks noChangeAspect="1"/>
            </p:cNvSpPr>
            <p:nvPr/>
          </p:nvSpPr>
          <p:spPr>
            <a:xfrm>
              <a:off x="5575181" y="4809033"/>
              <a:ext cx="900000" cy="900000"/>
            </a:xfrm>
            <a:prstGeom prst="rect">
              <a:avLst/>
            </a:prstGeom>
            <a:solidFill>
              <a:schemeClr val="accent3"/>
            </a:solidFill>
            <a:ln>
              <a:noFill/>
            </a:ln>
            <a:scene3d>
              <a:camera prst="isometricTopUp">
                <a:rot lat="19873831" lon="18245444" rev="4404000"/>
              </a:camera>
              <a:lightRig rig="threePt" dir="t"/>
            </a:scene3d>
            <a:sp3d extrusionH="165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113" name="Picture 112">
              <a:extLst>
                <a:ext uri="{FF2B5EF4-FFF2-40B4-BE49-F238E27FC236}">
                  <a16:creationId xmlns:a16="http://schemas.microsoft.com/office/drawing/2014/main" id="{FB251C9C-41D6-4E6F-877D-C2083B1CF7E2}"/>
                </a:ext>
              </a:extLst>
            </p:cNvPr>
            <p:cNvPicPr>
              <a:picLocks noChangeAspect="1"/>
            </p:cNvPicPr>
            <p:nvPr/>
          </p:nvPicPr>
          <p:blipFill>
            <a:blip r:embed="rId21">
              <a:clrChange>
                <a:clrFrom>
                  <a:srgbClr val="FFFFFF"/>
                </a:clrFrom>
                <a:clrTo>
                  <a:srgbClr val="FFFFFF">
                    <a:alpha val="0"/>
                  </a:srgbClr>
                </a:clrTo>
              </a:clrChange>
              <a:duotone>
                <a:prstClr val="black"/>
                <a:schemeClr val="accent1">
                  <a:tint val="45000"/>
                  <a:satMod val="400000"/>
                </a:schemeClr>
              </a:duotone>
            </a:blip>
            <a:stretch>
              <a:fillRect/>
            </a:stretch>
          </p:blipFill>
          <p:spPr>
            <a:xfrm>
              <a:off x="5484314" y="4502080"/>
              <a:ext cx="1024841" cy="1034286"/>
            </a:xfrm>
            <a:prstGeom prst="rect">
              <a:avLst/>
            </a:prstGeom>
          </p:spPr>
        </p:pic>
        <p:sp>
          <p:nvSpPr>
            <p:cNvPr id="114" name="Rectangle 113">
              <a:extLst>
                <a:ext uri="{FF2B5EF4-FFF2-40B4-BE49-F238E27FC236}">
                  <a16:creationId xmlns:a16="http://schemas.microsoft.com/office/drawing/2014/main" id="{EFFD8E6D-E5D3-424E-9737-B5AD43A39CC5}"/>
                </a:ext>
              </a:extLst>
            </p:cNvPr>
            <p:cNvSpPr>
              <a:spLocks noChangeAspect="1"/>
            </p:cNvSpPr>
            <p:nvPr/>
          </p:nvSpPr>
          <p:spPr>
            <a:xfrm>
              <a:off x="5707816" y="4402775"/>
              <a:ext cx="648000" cy="648000"/>
            </a:xfrm>
            <a:prstGeom prst="rect">
              <a:avLst/>
            </a:prstGeom>
            <a:solidFill>
              <a:srgbClr val="FF0000">
                <a:alpha val="50000"/>
              </a:srgbClr>
            </a:solidFill>
            <a:ln>
              <a:noFill/>
            </a:ln>
            <a:scene3d>
              <a:camera prst="isometricTopUp">
                <a:rot lat="19873831" lon="18245444" rev="452345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15" name="Arrow: Down 114">
              <a:extLst>
                <a:ext uri="{FF2B5EF4-FFF2-40B4-BE49-F238E27FC236}">
                  <a16:creationId xmlns:a16="http://schemas.microsoft.com/office/drawing/2014/main" id="{0EDE0B8F-3B29-4D31-B97A-226C9D4355DB}"/>
                </a:ext>
              </a:extLst>
            </p:cNvPr>
            <p:cNvSpPr/>
            <p:nvPr/>
          </p:nvSpPr>
          <p:spPr>
            <a:xfrm>
              <a:off x="5991398" y="4543272"/>
              <a:ext cx="101421" cy="173731"/>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DE"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126" name="Group 125">
            <a:extLst>
              <a:ext uri="{FF2B5EF4-FFF2-40B4-BE49-F238E27FC236}">
                <a16:creationId xmlns:a16="http://schemas.microsoft.com/office/drawing/2014/main" id="{2E5F92D8-418D-44B3-B1D6-1CEA1B961540}"/>
              </a:ext>
            </a:extLst>
          </p:cNvPr>
          <p:cNvGrpSpPr/>
          <p:nvPr/>
        </p:nvGrpSpPr>
        <p:grpSpPr>
          <a:xfrm>
            <a:off x="7403942" y="4513321"/>
            <a:ext cx="2323710" cy="1830230"/>
            <a:chOff x="7557985" y="4013726"/>
            <a:chExt cx="2323710" cy="1830230"/>
          </a:xfrm>
        </p:grpSpPr>
        <p:pic>
          <p:nvPicPr>
            <p:cNvPr id="118" name="Picture 117">
              <a:extLst>
                <a:ext uri="{FF2B5EF4-FFF2-40B4-BE49-F238E27FC236}">
                  <a16:creationId xmlns:a16="http://schemas.microsoft.com/office/drawing/2014/main" id="{482DB215-14F3-4936-ACE1-12280C2AF61A}"/>
                </a:ext>
              </a:extLst>
            </p:cNvPr>
            <p:cNvPicPr>
              <a:picLocks noChangeAspect="1"/>
            </p:cNvPicPr>
            <p:nvPr/>
          </p:nvPicPr>
          <p:blipFill rotWithShape="1">
            <a:blip r:embed="rId22"/>
            <a:srcRect l="49375" t="8889" r="11950" b="13980"/>
            <a:stretch/>
          </p:blipFill>
          <p:spPr>
            <a:xfrm>
              <a:off x="7557985" y="4251755"/>
              <a:ext cx="1419270" cy="1592201"/>
            </a:xfrm>
            <a:prstGeom prst="rect">
              <a:avLst/>
            </a:prstGeom>
          </p:spPr>
        </p:pic>
        <p:pic>
          <p:nvPicPr>
            <p:cNvPr id="119" name="Picture 118">
              <a:extLst>
                <a:ext uri="{FF2B5EF4-FFF2-40B4-BE49-F238E27FC236}">
                  <a16:creationId xmlns:a16="http://schemas.microsoft.com/office/drawing/2014/main" id="{DDCA6B78-E4A9-44D4-94EC-DAF9C8F1C525}"/>
                </a:ext>
              </a:extLst>
            </p:cNvPr>
            <p:cNvPicPr>
              <a:picLocks noChangeAspect="1"/>
            </p:cNvPicPr>
            <p:nvPr/>
          </p:nvPicPr>
          <p:blipFill rotWithShape="1">
            <a:blip r:embed="rId22"/>
            <a:srcRect l="70159" t="34752" r="22447" b="47651"/>
            <a:stretch/>
          </p:blipFill>
          <p:spPr>
            <a:xfrm>
              <a:off x="9086797" y="4013726"/>
              <a:ext cx="794898" cy="1064076"/>
            </a:xfrm>
            <a:prstGeom prst="rect">
              <a:avLst/>
            </a:prstGeom>
            <a:ln>
              <a:solidFill>
                <a:srgbClr val="FF0000"/>
              </a:solidFill>
            </a:ln>
          </p:spPr>
        </p:pic>
        <p:sp>
          <p:nvSpPr>
            <p:cNvPr id="120" name="Rectangle 119">
              <a:extLst>
                <a:ext uri="{FF2B5EF4-FFF2-40B4-BE49-F238E27FC236}">
                  <a16:creationId xmlns:a16="http://schemas.microsoft.com/office/drawing/2014/main" id="{F8D4490C-1DB6-4533-BF57-78D014C27B76}"/>
                </a:ext>
              </a:extLst>
            </p:cNvPr>
            <p:cNvSpPr/>
            <p:nvPr/>
          </p:nvSpPr>
          <p:spPr>
            <a:xfrm>
              <a:off x="8298193" y="4816461"/>
              <a:ext cx="286154" cy="33266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22" name="Straight Connector 121">
              <a:extLst>
                <a:ext uri="{FF2B5EF4-FFF2-40B4-BE49-F238E27FC236}">
                  <a16:creationId xmlns:a16="http://schemas.microsoft.com/office/drawing/2014/main" id="{C3990EB8-79DC-4C4B-87DE-B14D109A4A33}"/>
                </a:ext>
              </a:extLst>
            </p:cNvPr>
            <p:cNvCxnSpPr/>
            <p:nvPr/>
          </p:nvCxnSpPr>
          <p:spPr>
            <a:xfrm flipV="1">
              <a:off x="8584347" y="4013726"/>
              <a:ext cx="502450" cy="80273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D6BAD997-DD7B-42A5-8575-926C42C652E4}"/>
                </a:ext>
              </a:extLst>
            </p:cNvPr>
            <p:cNvCxnSpPr>
              <a:cxnSpLocks/>
            </p:cNvCxnSpPr>
            <p:nvPr/>
          </p:nvCxnSpPr>
          <p:spPr>
            <a:xfrm flipV="1">
              <a:off x="8593453" y="5077802"/>
              <a:ext cx="493344" cy="7132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D7597624-BB0E-4416-92DB-23876594DAA7}"/>
              </a:ext>
            </a:extLst>
          </p:cNvPr>
          <p:cNvCxnSpPr/>
          <p:nvPr/>
        </p:nvCxnSpPr>
        <p:spPr>
          <a:xfrm>
            <a:off x="589051" y="2354219"/>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26A8FB91-FFCD-40B2-AF0F-5499576E8252}"/>
              </a:ext>
            </a:extLst>
          </p:cNvPr>
          <p:cNvCxnSpPr/>
          <p:nvPr/>
        </p:nvCxnSpPr>
        <p:spPr>
          <a:xfrm>
            <a:off x="558651" y="4319653"/>
            <a:ext cx="1086813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E087387E-5798-4894-9168-E4956C2832FF}"/>
              </a:ext>
            </a:extLst>
          </p:cNvPr>
          <p:cNvCxnSpPr>
            <a:cxnSpLocks/>
          </p:cNvCxnSpPr>
          <p:nvPr/>
        </p:nvCxnSpPr>
        <p:spPr>
          <a:xfrm>
            <a:off x="3281417" y="1048882"/>
            <a:ext cx="0" cy="524912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870941BF-1E5A-4814-A50B-AE2B9EBB3B52}"/>
              </a:ext>
            </a:extLst>
          </p:cNvPr>
          <p:cNvCxnSpPr>
            <a:cxnSpLocks/>
          </p:cNvCxnSpPr>
          <p:nvPr/>
        </p:nvCxnSpPr>
        <p:spPr>
          <a:xfrm>
            <a:off x="6910114" y="2352186"/>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3192247-D433-48FE-AD49-7C46F3FCBBEE}"/>
              </a:ext>
            </a:extLst>
          </p:cNvPr>
          <p:cNvCxnSpPr>
            <a:cxnSpLocks/>
          </p:cNvCxnSpPr>
          <p:nvPr/>
        </p:nvCxnSpPr>
        <p:spPr>
          <a:xfrm>
            <a:off x="10602883" y="2346914"/>
            <a:ext cx="0" cy="389632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997DD3DD-BD66-4140-9D04-86D1C5F0CF79}"/>
              </a:ext>
            </a:extLst>
          </p:cNvPr>
          <p:cNvSpPr txBox="1"/>
          <p:nvPr/>
        </p:nvSpPr>
        <p:spPr>
          <a:xfrm>
            <a:off x="10917406" y="3099877"/>
            <a:ext cx="3674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86" name="TextBox 85">
            <a:extLst>
              <a:ext uri="{FF2B5EF4-FFF2-40B4-BE49-F238E27FC236}">
                <a16:creationId xmlns:a16="http://schemas.microsoft.com/office/drawing/2014/main" id="{388B5F46-294D-4A03-9EC3-D939B0936B71}"/>
              </a:ext>
            </a:extLst>
          </p:cNvPr>
          <p:cNvSpPr txBox="1"/>
          <p:nvPr/>
        </p:nvSpPr>
        <p:spPr>
          <a:xfrm>
            <a:off x="10917406" y="5216460"/>
            <a:ext cx="36740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cxnSp>
        <p:nvCxnSpPr>
          <p:cNvPr id="79" name="Straight Connector 78">
            <a:extLst>
              <a:ext uri="{FF2B5EF4-FFF2-40B4-BE49-F238E27FC236}">
                <a16:creationId xmlns:a16="http://schemas.microsoft.com/office/drawing/2014/main" id="{4E0D7FED-FA6A-43DB-8FCB-08B8739DAC3B}"/>
              </a:ext>
            </a:extLst>
          </p:cNvPr>
          <p:cNvCxnSpPr>
            <a:cxnSpLocks/>
          </p:cNvCxnSpPr>
          <p:nvPr/>
        </p:nvCxnSpPr>
        <p:spPr>
          <a:xfrm>
            <a:off x="702749" y="1080124"/>
            <a:ext cx="2581019" cy="12657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FC8A1C0E-06B7-48DD-B096-DF903FB320BE}"/>
              </a:ext>
            </a:extLst>
          </p:cNvPr>
          <p:cNvSpPr txBox="1"/>
          <p:nvPr/>
        </p:nvSpPr>
        <p:spPr>
          <a:xfrm>
            <a:off x="324000" y="1625757"/>
            <a:ext cx="1829471"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Solution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sng" strike="noStrike" kern="1200" cap="none" spc="0" normalizeH="0" baseline="0" noProof="0" dirty="0">
                <a:ln>
                  <a:noFill/>
                </a:ln>
                <a:solidFill>
                  <a:srgbClr val="000000"/>
                </a:solidFill>
                <a:effectLst/>
                <a:uLnTx/>
                <a:uFillTx/>
                <a:latin typeface="Calibri" panose="020F0502020204030204"/>
                <a:ea typeface="+mn-ea"/>
                <a:cs typeface="+mn-cs"/>
              </a:rPr>
              <a:t>Method</a:t>
            </a:r>
          </a:p>
        </p:txBody>
      </p:sp>
    </p:spTree>
    <p:extLst>
      <p:ext uri="{BB962C8B-B14F-4D97-AF65-F5344CB8AC3E}">
        <p14:creationId xmlns:p14="http://schemas.microsoft.com/office/powerpoint/2010/main" val="30122989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dirty="0"/>
              <a:t>Wrench: 3D Stress Analysis – Parametrization</a:t>
            </a:r>
            <a:endParaRPr lang="en-DE"/>
          </a:p>
        </p:txBody>
      </p:sp>
      <p:grpSp>
        <p:nvGrpSpPr>
          <p:cNvPr id="4" name="Group 3">
            <a:extLst>
              <a:ext uri="{FF2B5EF4-FFF2-40B4-BE49-F238E27FC236}">
                <a16:creationId xmlns:a16="http://schemas.microsoft.com/office/drawing/2014/main" id="{73F75549-9CA1-7AD6-72BA-A6B8A49B3184}"/>
              </a:ext>
            </a:extLst>
          </p:cNvPr>
          <p:cNvGrpSpPr/>
          <p:nvPr/>
        </p:nvGrpSpPr>
        <p:grpSpPr>
          <a:xfrm>
            <a:off x="758372" y="994418"/>
            <a:ext cx="5544802" cy="4490396"/>
            <a:chOff x="758372" y="994418"/>
            <a:chExt cx="5544802" cy="4490396"/>
          </a:xfrm>
        </p:grpSpPr>
        <p:pic>
          <p:nvPicPr>
            <p:cNvPr id="47" name="Picture 46">
              <a:extLst>
                <a:ext uri="{FF2B5EF4-FFF2-40B4-BE49-F238E27FC236}">
                  <a16:creationId xmlns:a16="http://schemas.microsoft.com/office/drawing/2014/main" id="{C123E384-31F5-2362-844B-873584658737}"/>
                </a:ext>
              </a:extLst>
            </p:cNvPr>
            <p:cNvPicPr>
              <a:picLocks noChangeAspect="1"/>
            </p:cNvPicPr>
            <p:nvPr/>
          </p:nvPicPr>
          <p:blipFill>
            <a:blip r:embed="rId3"/>
            <a:stretch>
              <a:fillRect/>
            </a:stretch>
          </p:blipFill>
          <p:spPr>
            <a:xfrm>
              <a:off x="3410588" y="1642470"/>
              <a:ext cx="2293181" cy="1793385"/>
            </a:xfrm>
            <a:prstGeom prst="rect">
              <a:avLst/>
            </a:prstGeom>
          </p:spPr>
        </p:pic>
        <p:pic>
          <p:nvPicPr>
            <p:cNvPr id="50" name="Picture 49">
              <a:extLst>
                <a:ext uri="{FF2B5EF4-FFF2-40B4-BE49-F238E27FC236}">
                  <a16:creationId xmlns:a16="http://schemas.microsoft.com/office/drawing/2014/main" id="{E25A96B3-CEF2-C9F7-C71E-5A4F5C443B89}"/>
                </a:ext>
              </a:extLst>
            </p:cNvPr>
            <p:cNvPicPr>
              <a:picLocks noChangeAspect="1"/>
            </p:cNvPicPr>
            <p:nvPr/>
          </p:nvPicPr>
          <p:blipFill>
            <a:blip r:embed="rId4"/>
            <a:stretch>
              <a:fillRect/>
            </a:stretch>
          </p:blipFill>
          <p:spPr>
            <a:xfrm>
              <a:off x="758372" y="1642470"/>
              <a:ext cx="2318656" cy="3842344"/>
            </a:xfrm>
            <a:prstGeom prst="rect">
              <a:avLst/>
            </a:prstGeom>
          </p:spPr>
        </p:pic>
        <p:sp>
          <p:nvSpPr>
            <p:cNvPr id="51" name="TextBox 50">
              <a:extLst>
                <a:ext uri="{FF2B5EF4-FFF2-40B4-BE49-F238E27FC236}">
                  <a16:creationId xmlns:a16="http://schemas.microsoft.com/office/drawing/2014/main" id="{5ACD9246-06F2-ADA4-8664-97B10F32EEEA}"/>
                </a:ext>
              </a:extLst>
            </p:cNvPr>
            <p:cNvSpPr txBox="1"/>
            <p:nvPr/>
          </p:nvSpPr>
          <p:spPr>
            <a:xfrm>
              <a:off x="2748365" y="994418"/>
              <a:ext cx="3554809" cy="49244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6. Open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Design of Experiments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and, in the Charts option, open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Design Points vs Parameter</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53" name="Connector: Elbow 52">
              <a:extLst>
                <a:ext uri="{FF2B5EF4-FFF2-40B4-BE49-F238E27FC236}">
                  <a16:creationId xmlns:a16="http://schemas.microsoft.com/office/drawing/2014/main" id="{DAB9C982-8E3C-1E92-289D-6F548DF3C696}"/>
                </a:ext>
              </a:extLst>
            </p:cNvPr>
            <p:cNvCxnSpPr>
              <a:stCxn id="50" idx="0"/>
              <a:endCxn id="51" idx="1"/>
            </p:cNvCxnSpPr>
            <p:nvPr/>
          </p:nvCxnSpPr>
          <p:spPr>
            <a:xfrm rot="5400000" flipH="1" flipV="1">
              <a:off x="2132117" y="1026223"/>
              <a:ext cx="401830" cy="830665"/>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6" name="Group 5">
            <a:extLst>
              <a:ext uri="{FF2B5EF4-FFF2-40B4-BE49-F238E27FC236}">
                <a16:creationId xmlns:a16="http://schemas.microsoft.com/office/drawing/2014/main" id="{F9BC9960-1886-C1CF-CBAF-41A2D13AF93A}"/>
              </a:ext>
            </a:extLst>
          </p:cNvPr>
          <p:cNvGrpSpPr/>
          <p:nvPr/>
        </p:nvGrpSpPr>
        <p:grpSpPr>
          <a:xfrm>
            <a:off x="3410588" y="2619952"/>
            <a:ext cx="7320319" cy="3288472"/>
            <a:chOff x="3410588" y="2619952"/>
            <a:chExt cx="7320319" cy="3288472"/>
          </a:xfrm>
        </p:grpSpPr>
        <p:pic>
          <p:nvPicPr>
            <p:cNvPr id="56" name="Picture 55">
              <a:extLst>
                <a:ext uri="{FF2B5EF4-FFF2-40B4-BE49-F238E27FC236}">
                  <a16:creationId xmlns:a16="http://schemas.microsoft.com/office/drawing/2014/main" id="{E10DD70F-6DA6-E00E-85DD-4BA78C81795E}"/>
                </a:ext>
              </a:extLst>
            </p:cNvPr>
            <p:cNvPicPr>
              <a:picLocks noChangeAspect="1"/>
            </p:cNvPicPr>
            <p:nvPr/>
          </p:nvPicPr>
          <p:blipFill>
            <a:blip r:embed="rId5"/>
            <a:stretch>
              <a:fillRect/>
            </a:stretch>
          </p:blipFill>
          <p:spPr>
            <a:xfrm>
              <a:off x="3410588" y="3751734"/>
              <a:ext cx="7307619" cy="2156690"/>
            </a:xfrm>
            <a:prstGeom prst="rect">
              <a:avLst/>
            </a:prstGeom>
          </p:spPr>
        </p:pic>
        <p:cxnSp>
          <p:nvCxnSpPr>
            <p:cNvPr id="58" name="Connector: Elbow 57">
              <a:extLst>
                <a:ext uri="{FF2B5EF4-FFF2-40B4-BE49-F238E27FC236}">
                  <a16:creationId xmlns:a16="http://schemas.microsoft.com/office/drawing/2014/main" id="{4003110D-237B-88A9-302D-23C7BB1DF8DF}"/>
                </a:ext>
              </a:extLst>
            </p:cNvPr>
            <p:cNvCxnSpPr>
              <a:stCxn id="49" idx="3"/>
              <a:endCxn id="56" idx="3"/>
            </p:cNvCxnSpPr>
            <p:nvPr/>
          </p:nvCxnSpPr>
          <p:spPr>
            <a:xfrm>
              <a:off x="10718207" y="2619952"/>
              <a:ext cx="12700" cy="2210127"/>
            </a:xfrm>
            <a:prstGeom prst="bentConnector3">
              <a:avLst>
                <a:gd name="adj1" fmla="val 1800000"/>
              </a:avLst>
            </a:prstGeom>
            <a:ln w="28575">
              <a:tailEnd type="triangle"/>
            </a:ln>
          </p:spPr>
          <p:style>
            <a:lnRef idx="1">
              <a:schemeClr val="accent1"/>
            </a:lnRef>
            <a:fillRef idx="0">
              <a:schemeClr val="accent1"/>
            </a:fillRef>
            <a:effectRef idx="0">
              <a:schemeClr val="accent1"/>
            </a:effectRef>
            <a:fontRef idx="minor">
              <a:schemeClr val="tx1"/>
            </a:fontRef>
          </p:style>
        </p:cxnSp>
      </p:grpSp>
      <p:grpSp>
        <p:nvGrpSpPr>
          <p:cNvPr id="5" name="Group 4">
            <a:extLst>
              <a:ext uri="{FF2B5EF4-FFF2-40B4-BE49-F238E27FC236}">
                <a16:creationId xmlns:a16="http://schemas.microsoft.com/office/drawing/2014/main" id="{4361B37E-9804-D704-CA27-6BC2FC62914C}"/>
              </a:ext>
            </a:extLst>
          </p:cNvPr>
          <p:cNvGrpSpPr/>
          <p:nvPr/>
        </p:nvGrpSpPr>
        <p:grpSpPr>
          <a:xfrm>
            <a:off x="6275974" y="995280"/>
            <a:ext cx="5019003" cy="2440575"/>
            <a:chOff x="6275974" y="995280"/>
            <a:chExt cx="5019003" cy="2440575"/>
          </a:xfrm>
        </p:grpSpPr>
        <p:pic>
          <p:nvPicPr>
            <p:cNvPr id="49" name="Picture 48">
              <a:extLst>
                <a:ext uri="{FF2B5EF4-FFF2-40B4-BE49-F238E27FC236}">
                  <a16:creationId xmlns:a16="http://schemas.microsoft.com/office/drawing/2014/main" id="{34189067-DFC3-A225-1507-0CF39EFA6C46}"/>
                </a:ext>
              </a:extLst>
            </p:cNvPr>
            <p:cNvPicPr>
              <a:picLocks noChangeAspect="1"/>
            </p:cNvPicPr>
            <p:nvPr/>
          </p:nvPicPr>
          <p:blipFill>
            <a:blip r:embed="rId6"/>
            <a:stretch>
              <a:fillRect/>
            </a:stretch>
          </p:blipFill>
          <p:spPr>
            <a:xfrm>
              <a:off x="7511741" y="1804049"/>
              <a:ext cx="3206466" cy="1631806"/>
            </a:xfrm>
            <a:prstGeom prst="rect">
              <a:avLst/>
            </a:prstGeom>
          </p:spPr>
        </p:pic>
        <p:sp>
          <p:nvSpPr>
            <p:cNvPr id="54" name="TextBox 53">
              <a:extLst>
                <a:ext uri="{FF2B5EF4-FFF2-40B4-BE49-F238E27FC236}">
                  <a16:creationId xmlns:a16="http://schemas.microsoft.com/office/drawing/2014/main" id="{AFD76652-51A2-CD4D-6B2A-E57C63B35FA8}"/>
                </a:ext>
              </a:extLst>
            </p:cNvPr>
            <p:cNvSpPr txBox="1"/>
            <p:nvPr/>
          </p:nvSpPr>
          <p:spPr>
            <a:xfrm>
              <a:off x="6934971" y="995280"/>
              <a:ext cx="4360006"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7. For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Y-Axis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choose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Equivalent Stress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to display on the left and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Total Deformation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to display on the right. For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X-Axis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display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design points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59" name="Straight Arrow Connector 58">
              <a:extLst>
                <a:ext uri="{FF2B5EF4-FFF2-40B4-BE49-F238E27FC236}">
                  <a16:creationId xmlns:a16="http://schemas.microsoft.com/office/drawing/2014/main" id="{6CF2C1A8-C115-8156-20EB-9D8EEF7B891E}"/>
                </a:ext>
              </a:extLst>
            </p:cNvPr>
            <p:cNvCxnSpPr>
              <a:cxnSpLocks/>
            </p:cNvCxnSpPr>
            <p:nvPr/>
          </p:nvCxnSpPr>
          <p:spPr>
            <a:xfrm>
              <a:off x="6275974" y="2594674"/>
              <a:ext cx="65899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pic>
        <p:nvPicPr>
          <p:cNvPr id="7" name="Graphic 6" descr="Programmer male with solid fill">
            <a:extLst>
              <a:ext uri="{FF2B5EF4-FFF2-40B4-BE49-F238E27FC236}">
                <a16:creationId xmlns:a16="http://schemas.microsoft.com/office/drawing/2014/main" id="{61E87AE3-F606-A156-5E74-665554540BF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10253" y="455130"/>
            <a:ext cx="468000" cy="468000"/>
          </a:xfrm>
          <a:prstGeom prst="rect">
            <a:avLst/>
          </a:prstGeom>
        </p:spPr>
      </p:pic>
      <p:pic>
        <p:nvPicPr>
          <p:cNvPr id="8" name="Graphic 7" descr="Computer outline">
            <a:extLst>
              <a:ext uri="{FF2B5EF4-FFF2-40B4-BE49-F238E27FC236}">
                <a16:creationId xmlns:a16="http://schemas.microsoft.com/office/drawing/2014/main" id="{B244D1A2-E37B-4351-8F05-9C09CF8C141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339954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68694A-AF25-F641-8E3C-C5C8FA033C4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020D32E1-0AFF-ECD7-E7D2-C737BC968E98}"/>
              </a:ext>
            </a:extLst>
          </p:cNvPr>
          <p:cNvSpPr>
            <a:spLocks noGrp="1"/>
          </p:cNvSpPr>
          <p:nvPr>
            <p:ph type="title"/>
          </p:nvPr>
        </p:nvSpPr>
        <p:spPr/>
        <p:txBody>
          <a:bodyPr/>
          <a:lstStyle/>
          <a:p>
            <a:r>
              <a:rPr lang="en-US" dirty="0"/>
              <a:t>Wrench: 3D Stress Analysis – Convergence Study</a:t>
            </a:r>
            <a:endParaRPr lang="en-DE"/>
          </a:p>
        </p:txBody>
      </p:sp>
      <p:grpSp>
        <p:nvGrpSpPr>
          <p:cNvPr id="4" name="Group 3">
            <a:extLst>
              <a:ext uri="{FF2B5EF4-FFF2-40B4-BE49-F238E27FC236}">
                <a16:creationId xmlns:a16="http://schemas.microsoft.com/office/drawing/2014/main" id="{25439281-D16D-BB97-7D68-3C6CD8082EF2}"/>
              </a:ext>
            </a:extLst>
          </p:cNvPr>
          <p:cNvGrpSpPr/>
          <p:nvPr/>
        </p:nvGrpSpPr>
        <p:grpSpPr>
          <a:xfrm>
            <a:off x="709119" y="1155581"/>
            <a:ext cx="5386137" cy="1265697"/>
            <a:chOff x="709119" y="1155581"/>
            <a:chExt cx="5386137" cy="1265697"/>
          </a:xfrm>
        </p:grpSpPr>
        <p:sp>
          <p:nvSpPr>
            <p:cNvPr id="17" name="TextBox 16">
              <a:extLst>
                <a:ext uri="{FF2B5EF4-FFF2-40B4-BE49-F238E27FC236}">
                  <a16:creationId xmlns:a16="http://schemas.microsoft.com/office/drawing/2014/main" id="{7253CAE7-32BD-279D-AFF4-EB53B90A1C26}"/>
                </a:ext>
              </a:extLst>
            </p:cNvPr>
            <p:cNvSpPr txBox="1"/>
            <p:nvPr/>
          </p:nvSpPr>
          <p:spPr>
            <a:xfrm>
              <a:off x="3377920" y="1155581"/>
              <a:ext cx="2717336" cy="492443"/>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In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Parameters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section, open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Charts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choose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Parameters Chart</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20" name="Group 19">
              <a:extLst>
                <a:ext uri="{FF2B5EF4-FFF2-40B4-BE49-F238E27FC236}">
                  <a16:creationId xmlns:a16="http://schemas.microsoft.com/office/drawing/2014/main" id="{0DB7726B-3990-4D67-6DF4-ED1D7E1F6F83}"/>
                </a:ext>
              </a:extLst>
            </p:cNvPr>
            <p:cNvGrpSpPr/>
            <p:nvPr/>
          </p:nvGrpSpPr>
          <p:grpSpPr>
            <a:xfrm>
              <a:off x="709119" y="1160965"/>
              <a:ext cx="2438836" cy="1260313"/>
              <a:chOff x="744631" y="947889"/>
              <a:chExt cx="2438836" cy="1260313"/>
            </a:xfrm>
          </p:grpSpPr>
          <p:pic>
            <p:nvPicPr>
              <p:cNvPr id="11" name="Picture 10">
                <a:extLst>
                  <a:ext uri="{FF2B5EF4-FFF2-40B4-BE49-F238E27FC236}">
                    <a16:creationId xmlns:a16="http://schemas.microsoft.com/office/drawing/2014/main" id="{1CF8B762-BCC2-AFC0-8727-B3EA5BFA8464}"/>
                  </a:ext>
                </a:extLst>
              </p:cNvPr>
              <p:cNvPicPr>
                <a:picLocks noChangeAspect="1"/>
              </p:cNvPicPr>
              <p:nvPr/>
            </p:nvPicPr>
            <p:blipFill>
              <a:blip r:embed="rId3"/>
              <a:stretch>
                <a:fillRect/>
              </a:stretch>
            </p:blipFill>
            <p:spPr>
              <a:xfrm>
                <a:off x="744631" y="947889"/>
                <a:ext cx="2438836" cy="1260313"/>
              </a:xfrm>
              <a:prstGeom prst="rect">
                <a:avLst/>
              </a:prstGeom>
            </p:spPr>
          </p:pic>
          <p:sp>
            <p:nvSpPr>
              <p:cNvPr id="19" name="Rectangle 18">
                <a:extLst>
                  <a:ext uri="{FF2B5EF4-FFF2-40B4-BE49-F238E27FC236}">
                    <a16:creationId xmlns:a16="http://schemas.microsoft.com/office/drawing/2014/main" id="{523BF4B0-88B3-DA12-20C6-34BC77B202C3}"/>
                  </a:ext>
                </a:extLst>
              </p:cNvPr>
              <p:cNvSpPr/>
              <p:nvPr/>
            </p:nvSpPr>
            <p:spPr>
              <a:xfrm>
                <a:off x="744631" y="2108200"/>
                <a:ext cx="1129325" cy="100002"/>
              </a:xfrm>
              <a:prstGeom prst="rect">
                <a:avLst/>
              </a:prstGeom>
              <a:no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nvGrpSpPr>
            <p:cNvPr id="22" name="Group 21">
              <a:extLst>
                <a:ext uri="{FF2B5EF4-FFF2-40B4-BE49-F238E27FC236}">
                  <a16:creationId xmlns:a16="http://schemas.microsoft.com/office/drawing/2014/main" id="{BA609653-28A4-83A8-F191-F5C7090FA154}"/>
                </a:ext>
              </a:extLst>
            </p:cNvPr>
            <p:cNvGrpSpPr/>
            <p:nvPr/>
          </p:nvGrpSpPr>
          <p:grpSpPr>
            <a:xfrm>
              <a:off x="3301164" y="1928834"/>
              <a:ext cx="1449813" cy="492444"/>
              <a:chOff x="3502566" y="1612910"/>
              <a:chExt cx="1755103" cy="596139"/>
            </a:xfrm>
          </p:grpSpPr>
          <p:pic>
            <p:nvPicPr>
              <p:cNvPr id="13" name="Picture 12">
                <a:extLst>
                  <a:ext uri="{FF2B5EF4-FFF2-40B4-BE49-F238E27FC236}">
                    <a16:creationId xmlns:a16="http://schemas.microsoft.com/office/drawing/2014/main" id="{9364E4E0-C353-C191-BB37-74AE751F3905}"/>
                  </a:ext>
                </a:extLst>
              </p:cNvPr>
              <p:cNvPicPr>
                <a:picLocks noChangeAspect="1"/>
              </p:cNvPicPr>
              <p:nvPr/>
            </p:nvPicPr>
            <p:blipFill rotWithShape="1">
              <a:blip r:embed="rId4"/>
              <a:srcRect t="7074"/>
              <a:stretch/>
            </p:blipFill>
            <p:spPr>
              <a:xfrm>
                <a:off x="3502566" y="1612910"/>
                <a:ext cx="1755103" cy="596139"/>
              </a:xfrm>
              <a:prstGeom prst="rect">
                <a:avLst/>
              </a:prstGeom>
            </p:spPr>
          </p:pic>
          <p:sp>
            <p:nvSpPr>
              <p:cNvPr id="21" name="Rectangle 20">
                <a:extLst>
                  <a:ext uri="{FF2B5EF4-FFF2-40B4-BE49-F238E27FC236}">
                    <a16:creationId xmlns:a16="http://schemas.microsoft.com/office/drawing/2014/main" id="{C407921D-9582-E4BA-0DB2-EA3929323EFD}"/>
                  </a:ext>
                </a:extLst>
              </p:cNvPr>
              <p:cNvSpPr/>
              <p:nvPr/>
            </p:nvSpPr>
            <p:spPr>
              <a:xfrm>
                <a:off x="3505200" y="2058198"/>
                <a:ext cx="1721556" cy="126201"/>
              </a:xfrm>
              <a:prstGeom prst="rect">
                <a:avLst/>
              </a:prstGeom>
              <a:no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grpSp>
        <p:nvGrpSpPr>
          <p:cNvPr id="5" name="Group 4">
            <a:extLst>
              <a:ext uri="{FF2B5EF4-FFF2-40B4-BE49-F238E27FC236}">
                <a16:creationId xmlns:a16="http://schemas.microsoft.com/office/drawing/2014/main" id="{5A304DBB-0938-E1D2-C18E-67FF2CA40EB7}"/>
              </a:ext>
            </a:extLst>
          </p:cNvPr>
          <p:cNvGrpSpPr/>
          <p:nvPr/>
        </p:nvGrpSpPr>
        <p:grpSpPr>
          <a:xfrm>
            <a:off x="5120688" y="1203587"/>
            <a:ext cx="6702079" cy="1092607"/>
            <a:chOff x="5120688" y="1203587"/>
            <a:chExt cx="6702079" cy="1092607"/>
          </a:xfrm>
        </p:grpSpPr>
        <p:cxnSp>
          <p:nvCxnSpPr>
            <p:cNvPr id="16" name="Straight Arrow Connector 15">
              <a:extLst>
                <a:ext uri="{FF2B5EF4-FFF2-40B4-BE49-F238E27FC236}">
                  <a16:creationId xmlns:a16="http://schemas.microsoft.com/office/drawing/2014/main" id="{0A57CD61-6649-73AF-6889-B6E83782FDF3}"/>
                </a:ext>
              </a:extLst>
            </p:cNvPr>
            <p:cNvCxnSpPr>
              <a:cxnSpLocks/>
            </p:cNvCxnSpPr>
            <p:nvPr/>
          </p:nvCxnSpPr>
          <p:spPr>
            <a:xfrm>
              <a:off x="5120688" y="2120194"/>
              <a:ext cx="65899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336C15F-BB3E-3C17-0611-1B3192A16487}"/>
                </a:ext>
              </a:extLst>
            </p:cNvPr>
            <p:cNvGrpSpPr/>
            <p:nvPr/>
          </p:nvGrpSpPr>
          <p:grpSpPr>
            <a:xfrm>
              <a:off x="6249502" y="1231400"/>
              <a:ext cx="3196939" cy="1036982"/>
              <a:chOff x="7753472" y="1117440"/>
              <a:chExt cx="3196939" cy="1036982"/>
            </a:xfrm>
          </p:grpSpPr>
          <p:pic>
            <p:nvPicPr>
              <p:cNvPr id="15" name="Picture 14">
                <a:extLst>
                  <a:ext uri="{FF2B5EF4-FFF2-40B4-BE49-F238E27FC236}">
                    <a16:creationId xmlns:a16="http://schemas.microsoft.com/office/drawing/2014/main" id="{E2B39926-107E-4038-3753-CBA4EF6082A8}"/>
                  </a:ext>
                </a:extLst>
              </p:cNvPr>
              <p:cNvPicPr>
                <a:picLocks noChangeAspect="1"/>
              </p:cNvPicPr>
              <p:nvPr/>
            </p:nvPicPr>
            <p:blipFill>
              <a:blip r:embed="rId5"/>
              <a:stretch>
                <a:fillRect/>
              </a:stretch>
            </p:blipFill>
            <p:spPr>
              <a:xfrm>
                <a:off x="7753472" y="1117440"/>
                <a:ext cx="3196939" cy="1036982"/>
              </a:xfrm>
              <a:prstGeom prst="rect">
                <a:avLst/>
              </a:prstGeom>
            </p:spPr>
          </p:pic>
          <p:sp>
            <p:nvSpPr>
              <p:cNvPr id="23" name="Rectangle 22">
                <a:extLst>
                  <a:ext uri="{FF2B5EF4-FFF2-40B4-BE49-F238E27FC236}">
                    <a16:creationId xmlns:a16="http://schemas.microsoft.com/office/drawing/2014/main" id="{3EEAC3F0-0638-C2E6-503F-E984FBF11975}"/>
                  </a:ext>
                </a:extLst>
              </p:cNvPr>
              <p:cNvSpPr/>
              <p:nvPr/>
            </p:nvSpPr>
            <p:spPr>
              <a:xfrm>
                <a:off x="8029351" y="1644111"/>
                <a:ext cx="2921060" cy="148334"/>
              </a:xfrm>
              <a:prstGeom prst="rect">
                <a:avLst/>
              </a:prstGeom>
              <a:no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0E315EE-7F75-71E5-8903-E34A8E536FAF}"/>
                  </a:ext>
                </a:extLst>
              </p:cNvPr>
              <p:cNvSpPr/>
              <p:nvPr/>
            </p:nvSpPr>
            <p:spPr>
              <a:xfrm>
                <a:off x="8029351" y="1891966"/>
                <a:ext cx="2921060" cy="148334"/>
              </a:xfrm>
              <a:prstGeom prst="rect">
                <a:avLst/>
              </a:prstGeom>
              <a:noFill/>
              <a:ln w="19050">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26" name="TextBox 25">
              <a:extLst>
                <a:ext uri="{FF2B5EF4-FFF2-40B4-BE49-F238E27FC236}">
                  <a16:creationId xmlns:a16="http://schemas.microsoft.com/office/drawing/2014/main" id="{8BD2AC1E-345A-0491-9504-7E8F3FB323B0}"/>
                </a:ext>
              </a:extLst>
            </p:cNvPr>
            <p:cNvSpPr txBox="1"/>
            <p:nvPr/>
          </p:nvSpPr>
          <p:spPr>
            <a:xfrm>
              <a:off x="9614800" y="1203587"/>
              <a:ext cx="2207967" cy="109260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2. For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X-Axis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choose the number of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Mesh Nodes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and, for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Y-Axis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choose the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Maximum Equivalent Stress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results.</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089F0B99-ACA8-E908-FC53-A845E6E6D467}"/>
              </a:ext>
            </a:extLst>
          </p:cNvPr>
          <p:cNvGrpSpPr/>
          <p:nvPr/>
        </p:nvGrpSpPr>
        <p:grpSpPr>
          <a:xfrm>
            <a:off x="619593" y="2905608"/>
            <a:ext cx="4231221" cy="3086239"/>
            <a:chOff x="619593" y="2905608"/>
            <a:chExt cx="4231221" cy="3086239"/>
          </a:xfrm>
        </p:grpSpPr>
        <p:pic>
          <p:nvPicPr>
            <p:cNvPr id="43" name="Picture 42">
              <a:extLst>
                <a:ext uri="{FF2B5EF4-FFF2-40B4-BE49-F238E27FC236}">
                  <a16:creationId xmlns:a16="http://schemas.microsoft.com/office/drawing/2014/main" id="{ECD3A11B-A79C-63BA-F796-72CEE52FEAE5}"/>
                </a:ext>
              </a:extLst>
            </p:cNvPr>
            <p:cNvPicPr>
              <a:picLocks noChangeAspect="1"/>
            </p:cNvPicPr>
            <p:nvPr/>
          </p:nvPicPr>
          <p:blipFill>
            <a:blip r:embed="rId6"/>
            <a:stretch>
              <a:fillRect/>
            </a:stretch>
          </p:blipFill>
          <p:spPr>
            <a:xfrm>
              <a:off x="709120" y="2905608"/>
              <a:ext cx="4062980" cy="2000529"/>
            </a:xfrm>
            <a:prstGeom prst="rect">
              <a:avLst/>
            </a:prstGeom>
          </p:spPr>
        </p:pic>
        <p:sp>
          <p:nvSpPr>
            <p:cNvPr id="27" name="TextBox 26">
              <a:extLst>
                <a:ext uri="{FF2B5EF4-FFF2-40B4-BE49-F238E27FC236}">
                  <a16:creationId xmlns:a16="http://schemas.microsoft.com/office/drawing/2014/main" id="{B7DD32BF-D9F0-B1FB-19C7-8F84FF079FDA}"/>
                </a:ext>
              </a:extLst>
            </p:cNvPr>
            <p:cNvSpPr txBox="1"/>
            <p:nvPr/>
          </p:nvSpPr>
          <p:spPr>
            <a:xfrm>
              <a:off x="619593" y="5099295"/>
              <a:ext cx="4231221" cy="89255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Start with a very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coarse mesh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(25mm) and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refine</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the mesh to an element size equal to 2.5mm by duplicating design points. The output parameters are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mesh nodes</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and the </a:t>
              </a:r>
              <a:r>
                <a:rPr kumimoji="0" lang="en-US" sz="1300" b="0" i="1" u="none" strike="noStrike" kern="1200" cap="none" spc="0" normalizeH="0" baseline="0" noProof="0" dirty="0">
                  <a:ln>
                    <a:noFill/>
                  </a:ln>
                  <a:solidFill>
                    <a:srgbClr val="000000"/>
                  </a:solidFill>
                  <a:effectLst/>
                  <a:uLnTx/>
                  <a:uFillTx/>
                  <a:latin typeface="Calibri" panose="020F0502020204030204"/>
                  <a:ea typeface="+mn-ea"/>
                  <a:cs typeface="+mn-cs"/>
                </a:rPr>
                <a:t>maximum equivalent stress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values.</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7" name="Group 6">
            <a:extLst>
              <a:ext uri="{FF2B5EF4-FFF2-40B4-BE49-F238E27FC236}">
                <a16:creationId xmlns:a16="http://schemas.microsoft.com/office/drawing/2014/main" id="{F183720B-1224-6186-2518-DCDBC3B63814}"/>
              </a:ext>
            </a:extLst>
          </p:cNvPr>
          <p:cNvGrpSpPr/>
          <p:nvPr/>
        </p:nvGrpSpPr>
        <p:grpSpPr>
          <a:xfrm>
            <a:off x="5151150" y="2822865"/>
            <a:ext cx="6532929" cy="3193084"/>
            <a:chOff x="5151150" y="2822865"/>
            <a:chExt cx="6532929" cy="3193084"/>
          </a:xfrm>
        </p:grpSpPr>
        <p:pic>
          <p:nvPicPr>
            <p:cNvPr id="36" name="Picture 35">
              <a:extLst>
                <a:ext uri="{FF2B5EF4-FFF2-40B4-BE49-F238E27FC236}">
                  <a16:creationId xmlns:a16="http://schemas.microsoft.com/office/drawing/2014/main" id="{0C6BDCC3-02E3-5553-F50C-67898CCE6E8E}"/>
                </a:ext>
              </a:extLst>
            </p:cNvPr>
            <p:cNvPicPr>
              <a:picLocks noChangeAspect="1"/>
            </p:cNvPicPr>
            <p:nvPr/>
          </p:nvPicPr>
          <p:blipFill>
            <a:blip r:embed="rId7"/>
            <a:stretch>
              <a:fillRect/>
            </a:stretch>
          </p:blipFill>
          <p:spPr>
            <a:xfrm>
              <a:off x="6189197" y="2822865"/>
              <a:ext cx="5403120" cy="2182267"/>
            </a:xfrm>
            <a:prstGeom prst="rect">
              <a:avLst/>
            </a:prstGeom>
          </p:spPr>
        </p:pic>
        <p:sp>
          <p:nvSpPr>
            <p:cNvPr id="28" name="TextBox 27">
              <a:extLst>
                <a:ext uri="{FF2B5EF4-FFF2-40B4-BE49-F238E27FC236}">
                  <a16:creationId xmlns:a16="http://schemas.microsoft.com/office/drawing/2014/main" id="{3DE2821A-5B48-71E7-91B5-743D785110D4}"/>
                </a:ext>
              </a:extLst>
            </p:cNvPr>
            <p:cNvSpPr txBox="1"/>
            <p:nvPr/>
          </p:nvSpPr>
          <p:spPr>
            <a:xfrm>
              <a:off x="6189197" y="5123397"/>
              <a:ext cx="5494882" cy="89255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4. The study led to a convergence of stress result to a finite value. After reaching 10000 elements, the mesh does not need to be refined anymore. Thus, for an accurate solution, one should choose an element size equal to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2mm</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(5 times less than the initial guess). </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39" name="Straight Connector 38">
              <a:extLst>
                <a:ext uri="{FF2B5EF4-FFF2-40B4-BE49-F238E27FC236}">
                  <a16:creationId xmlns:a16="http://schemas.microsoft.com/office/drawing/2014/main" id="{1C6A99F9-8090-869D-62DB-B59295C82646}"/>
                </a:ext>
              </a:extLst>
            </p:cNvPr>
            <p:cNvCxnSpPr>
              <a:cxnSpLocks/>
            </p:cNvCxnSpPr>
            <p:nvPr/>
          </p:nvCxnSpPr>
          <p:spPr>
            <a:xfrm>
              <a:off x="7903697" y="3115960"/>
              <a:ext cx="0" cy="1568054"/>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0B7C370E-6B0B-7433-2608-BCBA2A81C651}"/>
                </a:ext>
              </a:extLst>
            </p:cNvPr>
            <p:cNvCxnSpPr>
              <a:cxnSpLocks/>
            </p:cNvCxnSpPr>
            <p:nvPr/>
          </p:nvCxnSpPr>
          <p:spPr>
            <a:xfrm>
              <a:off x="5151150" y="3968044"/>
              <a:ext cx="65899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pic>
        <p:nvPicPr>
          <p:cNvPr id="8" name="Graphic 7" descr="Programmer male with solid fill">
            <a:extLst>
              <a:ext uri="{FF2B5EF4-FFF2-40B4-BE49-F238E27FC236}">
                <a16:creationId xmlns:a16="http://schemas.microsoft.com/office/drawing/2014/main" id="{0016494D-9271-0D91-E99B-573404E6651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510253" y="455130"/>
            <a:ext cx="468000" cy="468000"/>
          </a:xfrm>
          <a:prstGeom prst="rect">
            <a:avLst/>
          </a:prstGeom>
        </p:spPr>
      </p:pic>
      <p:pic>
        <p:nvPicPr>
          <p:cNvPr id="12" name="Graphic 11" descr="Computer outline">
            <a:extLst>
              <a:ext uri="{FF2B5EF4-FFF2-40B4-BE49-F238E27FC236}">
                <a16:creationId xmlns:a16="http://schemas.microsoft.com/office/drawing/2014/main" id="{A1B50383-9AC5-BBF7-4F2E-20D22310F48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017872" y="476306"/>
            <a:ext cx="468000" cy="468000"/>
          </a:xfrm>
          <a:prstGeom prst="rect">
            <a:avLst/>
          </a:prstGeom>
        </p:spPr>
      </p:pic>
    </p:spTree>
    <p:extLst>
      <p:ext uri="{BB962C8B-B14F-4D97-AF65-F5344CB8AC3E}">
        <p14:creationId xmlns:p14="http://schemas.microsoft.com/office/powerpoint/2010/main" val="2144744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F19CD5-4DCD-5CED-F611-C5DD55A68614}"/>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le 2">
            <a:extLst>
              <a:ext uri="{FF2B5EF4-FFF2-40B4-BE49-F238E27FC236}">
                <a16:creationId xmlns:a16="http://schemas.microsoft.com/office/drawing/2014/main" id="{818F9FFD-F6EC-9082-4146-5433F5620709}"/>
              </a:ext>
            </a:extLst>
          </p:cNvPr>
          <p:cNvSpPr>
            <a:spLocks noGrp="1"/>
          </p:cNvSpPr>
          <p:nvPr>
            <p:ph type="title"/>
          </p:nvPr>
        </p:nvSpPr>
        <p:spPr/>
        <p:txBody>
          <a:bodyPr/>
          <a:lstStyle/>
          <a:p>
            <a:r>
              <a:rPr lang="en-US" dirty="0"/>
              <a:t>Bike frame: 3D Analysis – Problem Statement</a:t>
            </a:r>
            <a:endParaRPr lang="en-DE"/>
          </a:p>
        </p:txBody>
      </p:sp>
      <p:sp>
        <p:nvSpPr>
          <p:cNvPr id="15" name="Text Placeholder 3">
            <a:extLst>
              <a:ext uri="{FF2B5EF4-FFF2-40B4-BE49-F238E27FC236}">
                <a16:creationId xmlns:a16="http://schemas.microsoft.com/office/drawing/2014/main" id="{48878F60-6905-319C-28B3-7592E90AD6CA}"/>
              </a:ext>
            </a:extLst>
          </p:cNvPr>
          <p:cNvSpPr txBox="1">
            <a:spLocks/>
          </p:cNvSpPr>
          <p:nvPr/>
        </p:nvSpPr>
        <p:spPr>
          <a:xfrm>
            <a:off x="609601" y="994418"/>
            <a:ext cx="10972799" cy="579877"/>
          </a:xfrm>
          <a:prstGeom prst="rect">
            <a:avLst/>
          </a:prstGeom>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Consider the bike frame below. It is made of aluminum alloy under the following conditions. The cyclist’s weight is 115 kg. Solve using a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3D stress analysis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condition. Determine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maximum deformation </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and </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von Mises stress</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a:t>
            </a:r>
            <a:endParaRPr kumimoji="0" lang="en-DE" sz="1800" b="0" i="0" u="none" strike="noStrike" kern="1200" cap="none" spc="0" normalizeH="0" baseline="0" noProof="0">
              <a:ln>
                <a:noFill/>
              </a:ln>
              <a:solidFill>
                <a:srgbClr val="000000"/>
              </a:solidFill>
              <a:effectLst/>
              <a:uLnTx/>
              <a:uFillTx/>
              <a:latin typeface="Calibri" panose="020F0502020204030204" pitchFamily="34" charset="0"/>
              <a:ea typeface="+mn-ea"/>
              <a:cs typeface="Calibri" panose="020F0502020204030204" pitchFamily="34" charset="0"/>
            </a:endParaRPr>
          </a:p>
        </p:txBody>
      </p:sp>
      <p:grpSp>
        <p:nvGrpSpPr>
          <p:cNvPr id="3" name="Group 2">
            <a:extLst>
              <a:ext uri="{FF2B5EF4-FFF2-40B4-BE49-F238E27FC236}">
                <a16:creationId xmlns:a16="http://schemas.microsoft.com/office/drawing/2014/main" id="{47DF9C05-71C1-57E4-7008-0FEA6513E02E}"/>
              </a:ext>
            </a:extLst>
          </p:cNvPr>
          <p:cNvGrpSpPr/>
          <p:nvPr/>
        </p:nvGrpSpPr>
        <p:grpSpPr>
          <a:xfrm>
            <a:off x="609601" y="1961664"/>
            <a:ext cx="8945316" cy="4242065"/>
            <a:chOff x="609601" y="1961664"/>
            <a:chExt cx="8945316" cy="4242065"/>
          </a:xfrm>
        </p:grpSpPr>
        <p:sp>
          <p:nvSpPr>
            <p:cNvPr id="52" name="TextBox 51">
              <a:extLst>
                <a:ext uri="{FF2B5EF4-FFF2-40B4-BE49-F238E27FC236}">
                  <a16:creationId xmlns:a16="http://schemas.microsoft.com/office/drawing/2014/main" id="{BFBFF79B-D817-C081-7C5C-264243E6B881}"/>
                </a:ext>
              </a:extLst>
            </p:cNvPr>
            <p:cNvSpPr txBox="1"/>
            <p:nvPr/>
          </p:nvSpPr>
          <p:spPr>
            <a:xfrm>
              <a:off x="609601" y="5926730"/>
              <a:ext cx="3108987" cy="27699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Note: </a:t>
              </a:r>
              <a:r>
                <a:rPr kumimoji="0" lang="en-US" sz="1200" b="0" i="1" u="none" strike="noStrike" kern="1200" cap="none" spc="0" normalizeH="0" baseline="0" noProof="0" dirty="0">
                  <a:ln>
                    <a:noFill/>
                  </a:ln>
                  <a:solidFill>
                    <a:srgbClr val="000000"/>
                  </a:solidFill>
                  <a:effectLst/>
                  <a:uLnTx/>
                  <a:uFillTx/>
                  <a:latin typeface="Calibri" panose="020F0502020204030204"/>
                  <a:ea typeface="+mn-ea"/>
                  <a:cs typeface="+mn-cs"/>
                </a:rPr>
                <a:t>The CAD file is attached: bikeframe.scdoc  </a:t>
              </a:r>
              <a:endParaRPr kumimoji="0" lang="en-GB" sz="1200" b="0" i="1"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nvGrpSpPr>
            <p:cNvPr id="87" name="Group 86">
              <a:extLst>
                <a:ext uri="{FF2B5EF4-FFF2-40B4-BE49-F238E27FC236}">
                  <a16:creationId xmlns:a16="http://schemas.microsoft.com/office/drawing/2014/main" id="{043D5663-65DE-D389-1E9C-C6A3DD8D15D6}"/>
                </a:ext>
              </a:extLst>
            </p:cNvPr>
            <p:cNvGrpSpPr/>
            <p:nvPr/>
          </p:nvGrpSpPr>
          <p:grpSpPr>
            <a:xfrm>
              <a:off x="2637082" y="2085673"/>
              <a:ext cx="6917835" cy="3523671"/>
              <a:chOff x="2606986" y="1775013"/>
              <a:chExt cx="6917835" cy="3523671"/>
            </a:xfrm>
          </p:grpSpPr>
          <p:pic>
            <p:nvPicPr>
              <p:cNvPr id="67" name="Picture 66">
                <a:extLst>
                  <a:ext uri="{FF2B5EF4-FFF2-40B4-BE49-F238E27FC236}">
                    <a16:creationId xmlns:a16="http://schemas.microsoft.com/office/drawing/2014/main" id="{C62849C8-B2BC-07F5-3C82-CDE533863C71}"/>
                  </a:ext>
                </a:extLst>
              </p:cNvPr>
              <p:cNvPicPr>
                <a:picLocks noChangeAspect="1"/>
              </p:cNvPicPr>
              <p:nvPr/>
            </p:nvPicPr>
            <p:blipFill rotWithShape="1">
              <a:blip r:embed="rId3"/>
              <a:srcRect t="7800" r="2530" b="4049"/>
              <a:stretch/>
            </p:blipFill>
            <p:spPr>
              <a:xfrm>
                <a:off x="3671657" y="2434879"/>
                <a:ext cx="5053062" cy="2829872"/>
              </a:xfrm>
              <a:prstGeom prst="rect">
                <a:avLst/>
              </a:prstGeom>
            </p:spPr>
          </p:pic>
          <p:pic>
            <p:nvPicPr>
              <p:cNvPr id="16" name="Picture 15">
                <a:extLst>
                  <a:ext uri="{FF2B5EF4-FFF2-40B4-BE49-F238E27FC236}">
                    <a16:creationId xmlns:a16="http://schemas.microsoft.com/office/drawing/2014/main" id="{0B0A3A13-22DF-C7CC-BB96-BBDAF1BAA8DD}"/>
                  </a:ext>
                </a:extLst>
              </p:cNvPr>
              <p:cNvPicPr>
                <a:picLocks noChangeAspect="1"/>
              </p:cNvPicPr>
              <p:nvPr/>
            </p:nvPicPr>
            <p:blipFill rotWithShape="1">
              <a:blip r:embed="rId4"/>
              <a:srcRect t="23070" r="24432"/>
              <a:stretch/>
            </p:blipFill>
            <p:spPr>
              <a:xfrm>
                <a:off x="8787178" y="3015559"/>
                <a:ext cx="694705" cy="978782"/>
              </a:xfrm>
              <a:prstGeom prst="rect">
                <a:avLst/>
              </a:prstGeom>
            </p:spPr>
          </p:pic>
          <p:sp>
            <p:nvSpPr>
              <p:cNvPr id="21" name="Rectangle 20">
                <a:extLst>
                  <a:ext uri="{FF2B5EF4-FFF2-40B4-BE49-F238E27FC236}">
                    <a16:creationId xmlns:a16="http://schemas.microsoft.com/office/drawing/2014/main" id="{954ADC3E-90AB-E951-2185-0EEB523BD456}"/>
                  </a:ext>
                </a:extLst>
              </p:cNvPr>
              <p:cNvSpPr/>
              <p:nvPr/>
            </p:nvSpPr>
            <p:spPr>
              <a:xfrm rot="25959">
                <a:off x="8782563" y="3057812"/>
                <a:ext cx="742258" cy="937721"/>
              </a:xfrm>
              <a:prstGeom prst="rect">
                <a:avLst/>
              </a:prstGeom>
              <a:noFill/>
              <a:ln w="25400">
                <a:solidFill>
                  <a:srgbClr val="626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74" name="Group 73">
                <a:extLst>
                  <a:ext uri="{FF2B5EF4-FFF2-40B4-BE49-F238E27FC236}">
                    <a16:creationId xmlns:a16="http://schemas.microsoft.com/office/drawing/2014/main" id="{52E5547E-A7F9-9E4D-0AB8-CF5ADD39E55F}"/>
                  </a:ext>
                </a:extLst>
              </p:cNvPr>
              <p:cNvGrpSpPr/>
              <p:nvPr/>
            </p:nvGrpSpPr>
            <p:grpSpPr>
              <a:xfrm>
                <a:off x="2606986" y="3958175"/>
                <a:ext cx="1531729" cy="1340509"/>
                <a:chOff x="2818899" y="3942073"/>
                <a:chExt cx="1531729" cy="1340509"/>
              </a:xfrm>
            </p:grpSpPr>
            <p:pic>
              <p:nvPicPr>
                <p:cNvPr id="6" name="Picture 5">
                  <a:extLst>
                    <a:ext uri="{FF2B5EF4-FFF2-40B4-BE49-F238E27FC236}">
                      <a16:creationId xmlns:a16="http://schemas.microsoft.com/office/drawing/2014/main" id="{81AB1D23-FD59-4D13-184A-3CA256A4243B}"/>
                    </a:ext>
                  </a:extLst>
                </p:cNvPr>
                <p:cNvPicPr>
                  <a:picLocks noChangeAspect="1"/>
                </p:cNvPicPr>
                <p:nvPr/>
              </p:nvPicPr>
              <p:blipFill rotWithShape="1">
                <a:blip r:embed="rId5"/>
                <a:srcRect l="4317" b="12516"/>
                <a:stretch/>
              </p:blipFill>
              <p:spPr>
                <a:xfrm>
                  <a:off x="2818899" y="3942073"/>
                  <a:ext cx="827948" cy="856466"/>
                </a:xfrm>
                <a:prstGeom prst="rect">
                  <a:avLst/>
                </a:prstGeom>
              </p:spPr>
            </p:pic>
            <p:sp>
              <p:nvSpPr>
                <p:cNvPr id="29" name="Oval 28">
                  <a:extLst>
                    <a:ext uri="{FF2B5EF4-FFF2-40B4-BE49-F238E27FC236}">
                      <a16:creationId xmlns:a16="http://schemas.microsoft.com/office/drawing/2014/main" id="{F9CDB986-B181-A64F-9B3E-3463BC63C4D5}"/>
                    </a:ext>
                  </a:extLst>
                </p:cNvPr>
                <p:cNvSpPr/>
                <p:nvPr/>
              </p:nvSpPr>
              <p:spPr>
                <a:xfrm>
                  <a:off x="3733346" y="4632722"/>
                  <a:ext cx="617282" cy="649860"/>
                </a:xfrm>
                <a:prstGeom prst="ellipse">
                  <a:avLst/>
                </a:prstGeom>
                <a:noFill/>
                <a:ln w="57150">
                  <a:solidFill>
                    <a:srgbClr val="6262E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39A7A21D-318A-E957-87F4-E1ED174A3A26}"/>
                    </a:ext>
                  </a:extLst>
                </p:cNvPr>
                <p:cNvSpPr/>
                <p:nvPr/>
              </p:nvSpPr>
              <p:spPr>
                <a:xfrm>
                  <a:off x="2828332" y="3942073"/>
                  <a:ext cx="803111" cy="825893"/>
                </a:xfrm>
                <a:prstGeom prst="rect">
                  <a:avLst/>
                </a:prstGeom>
                <a:noFill/>
                <a:ln w="38100">
                  <a:solidFill>
                    <a:srgbClr val="6262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2" name="Connector: Elbow 31">
                  <a:extLst>
                    <a:ext uri="{FF2B5EF4-FFF2-40B4-BE49-F238E27FC236}">
                      <a16:creationId xmlns:a16="http://schemas.microsoft.com/office/drawing/2014/main" id="{2FEE1CCF-4CD3-6086-8DE8-04E7921DD013}"/>
                    </a:ext>
                  </a:extLst>
                </p:cNvPr>
                <p:cNvCxnSpPr>
                  <a:stCxn id="29" idx="0"/>
                  <a:endCxn id="30" idx="3"/>
                </p:cNvCxnSpPr>
                <p:nvPr/>
              </p:nvCxnSpPr>
              <p:spPr>
                <a:xfrm rot="16200000" flipV="1">
                  <a:off x="3697864" y="4288599"/>
                  <a:ext cx="277702" cy="410544"/>
                </a:xfrm>
                <a:prstGeom prst="bentConnector2">
                  <a:avLst/>
                </a:prstGeom>
                <a:ln w="28575">
                  <a:solidFill>
                    <a:srgbClr val="6262E1"/>
                  </a:solidFill>
                  <a:tailEnd type="triangle"/>
                </a:ln>
              </p:spPr>
              <p:style>
                <a:lnRef idx="1">
                  <a:schemeClr val="accent1"/>
                </a:lnRef>
                <a:fillRef idx="0">
                  <a:schemeClr val="accent1"/>
                </a:fillRef>
                <a:effectRef idx="0">
                  <a:schemeClr val="accent1"/>
                </a:effectRef>
                <a:fontRef idx="minor">
                  <a:schemeClr val="tx1"/>
                </a:fontRef>
              </p:style>
            </p:cxnSp>
          </p:grpSp>
          <p:sp>
            <p:nvSpPr>
              <p:cNvPr id="39" name="Oval 38">
                <a:extLst>
                  <a:ext uri="{FF2B5EF4-FFF2-40B4-BE49-F238E27FC236}">
                    <a16:creationId xmlns:a16="http://schemas.microsoft.com/office/drawing/2014/main" id="{B44C0219-6FC6-C598-FEAC-201DDC10527F}"/>
                  </a:ext>
                </a:extLst>
              </p:cNvPr>
              <p:cNvSpPr/>
              <p:nvPr/>
            </p:nvSpPr>
            <p:spPr>
              <a:xfrm>
                <a:off x="7700825" y="2615512"/>
                <a:ext cx="533713" cy="555123"/>
              </a:xfrm>
              <a:prstGeom prst="ellipse">
                <a:avLst/>
              </a:prstGeom>
              <a:noFill/>
              <a:ln w="57150">
                <a:solidFill>
                  <a:srgbClr val="6262E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41" name="Connector: Elbow 40">
                <a:extLst>
                  <a:ext uri="{FF2B5EF4-FFF2-40B4-BE49-F238E27FC236}">
                    <a16:creationId xmlns:a16="http://schemas.microsoft.com/office/drawing/2014/main" id="{A90EBB1B-A7E0-A365-5DB5-34C30A715096}"/>
                  </a:ext>
                </a:extLst>
              </p:cNvPr>
              <p:cNvCxnSpPr>
                <a:cxnSpLocks/>
                <a:stCxn id="39" idx="6"/>
                <a:endCxn id="21" idx="1"/>
              </p:cNvCxnSpPr>
              <p:nvPr/>
            </p:nvCxnSpPr>
            <p:spPr>
              <a:xfrm>
                <a:off x="8234538" y="2893074"/>
                <a:ext cx="548036" cy="630797"/>
              </a:xfrm>
              <a:prstGeom prst="bentConnector3">
                <a:avLst/>
              </a:prstGeom>
              <a:ln w="28575">
                <a:solidFill>
                  <a:srgbClr val="6262E1"/>
                </a:solidFill>
                <a:tailEnd type="triangle"/>
              </a:ln>
            </p:spPr>
            <p:style>
              <a:lnRef idx="1">
                <a:schemeClr val="accent1"/>
              </a:lnRef>
              <a:fillRef idx="0">
                <a:schemeClr val="accent1"/>
              </a:fillRef>
              <a:effectRef idx="0">
                <a:schemeClr val="accent1"/>
              </a:effectRef>
              <a:fontRef idx="minor">
                <a:schemeClr val="tx1"/>
              </a:fontRef>
            </p:style>
          </p:cxnSp>
          <p:sp>
            <p:nvSpPr>
              <p:cNvPr id="44" name="Oval 43">
                <a:extLst>
                  <a:ext uri="{FF2B5EF4-FFF2-40B4-BE49-F238E27FC236}">
                    <a16:creationId xmlns:a16="http://schemas.microsoft.com/office/drawing/2014/main" id="{9D04EB82-8BB0-8CAE-7CCD-3A5FEA5A3085}"/>
                  </a:ext>
                </a:extLst>
              </p:cNvPr>
              <p:cNvSpPr/>
              <p:nvPr/>
            </p:nvSpPr>
            <p:spPr>
              <a:xfrm>
                <a:off x="5713881" y="2400946"/>
                <a:ext cx="539080" cy="512313"/>
              </a:xfrm>
              <a:prstGeom prst="ellipse">
                <a:avLst/>
              </a:prstGeom>
              <a:noFill/>
              <a:ln w="57150">
                <a:solidFill>
                  <a:srgbClr val="C5272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72" name="Group 71">
                <a:extLst>
                  <a:ext uri="{FF2B5EF4-FFF2-40B4-BE49-F238E27FC236}">
                    <a16:creationId xmlns:a16="http://schemas.microsoft.com/office/drawing/2014/main" id="{410E17C9-81EB-0D68-A8F7-5E0A81871452}"/>
                  </a:ext>
                </a:extLst>
              </p:cNvPr>
              <p:cNvGrpSpPr/>
              <p:nvPr/>
            </p:nvGrpSpPr>
            <p:grpSpPr>
              <a:xfrm>
                <a:off x="3869181" y="1881254"/>
                <a:ext cx="1034899" cy="1134305"/>
                <a:chOff x="3869181" y="1881254"/>
                <a:chExt cx="1034899" cy="1134305"/>
              </a:xfrm>
            </p:grpSpPr>
            <p:pic>
              <p:nvPicPr>
                <p:cNvPr id="43" name="Picture 42">
                  <a:extLst>
                    <a:ext uri="{FF2B5EF4-FFF2-40B4-BE49-F238E27FC236}">
                      <a16:creationId xmlns:a16="http://schemas.microsoft.com/office/drawing/2014/main" id="{D5EC173B-C559-29D6-5E43-DA90689FE62B}"/>
                    </a:ext>
                  </a:extLst>
                </p:cNvPr>
                <p:cNvPicPr>
                  <a:picLocks noChangeAspect="1"/>
                </p:cNvPicPr>
                <p:nvPr/>
              </p:nvPicPr>
              <p:blipFill rotWithShape="1">
                <a:blip r:embed="rId6"/>
                <a:srcRect t="9631"/>
                <a:stretch/>
              </p:blipFill>
              <p:spPr>
                <a:xfrm>
                  <a:off x="3873352" y="1922830"/>
                  <a:ext cx="1030728" cy="1092729"/>
                </a:xfrm>
                <a:prstGeom prst="rect">
                  <a:avLst/>
                </a:prstGeom>
              </p:spPr>
            </p:pic>
            <p:sp>
              <p:nvSpPr>
                <p:cNvPr id="45" name="Rectangle 44">
                  <a:extLst>
                    <a:ext uri="{FF2B5EF4-FFF2-40B4-BE49-F238E27FC236}">
                      <a16:creationId xmlns:a16="http://schemas.microsoft.com/office/drawing/2014/main" id="{0939D322-8313-B2D3-89BD-765E5D3BC945}"/>
                    </a:ext>
                  </a:extLst>
                </p:cNvPr>
                <p:cNvSpPr/>
                <p:nvPr/>
              </p:nvSpPr>
              <p:spPr>
                <a:xfrm>
                  <a:off x="3869181" y="1881254"/>
                  <a:ext cx="1030728" cy="1125661"/>
                </a:xfrm>
                <a:prstGeom prst="rect">
                  <a:avLst/>
                </a:prstGeom>
                <a:noFill/>
                <a:ln w="38100">
                  <a:solidFill>
                    <a:srgbClr val="C5272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47" name="Connector: Elbow 46">
                <a:extLst>
                  <a:ext uri="{FF2B5EF4-FFF2-40B4-BE49-F238E27FC236}">
                    <a16:creationId xmlns:a16="http://schemas.microsoft.com/office/drawing/2014/main" id="{643678E5-321F-69AB-C32D-7C5CD4F00CC2}"/>
                  </a:ext>
                </a:extLst>
              </p:cNvPr>
              <p:cNvCxnSpPr>
                <a:cxnSpLocks/>
                <a:stCxn id="44" idx="0"/>
                <a:endCxn id="45" idx="3"/>
              </p:cNvCxnSpPr>
              <p:nvPr/>
            </p:nvCxnSpPr>
            <p:spPr>
              <a:xfrm rot="16200000" flipH="1" flipV="1">
                <a:off x="5420095" y="1880759"/>
                <a:ext cx="43139" cy="1083512"/>
              </a:xfrm>
              <a:prstGeom prst="bentConnector4">
                <a:avLst>
                  <a:gd name="adj1" fmla="val -529915"/>
                  <a:gd name="adj2" fmla="val 62438"/>
                </a:avLst>
              </a:prstGeom>
              <a:ln w="28575">
                <a:solidFill>
                  <a:srgbClr val="C52727"/>
                </a:solidFill>
                <a:tailEnd type="triangle"/>
              </a:ln>
            </p:spPr>
            <p:style>
              <a:lnRef idx="1">
                <a:schemeClr val="accent1"/>
              </a:lnRef>
              <a:fillRef idx="0">
                <a:schemeClr val="accent1"/>
              </a:fillRef>
              <a:effectRef idx="0">
                <a:schemeClr val="accent1"/>
              </a:effectRef>
              <a:fontRef idx="minor">
                <a:schemeClr val="tx1"/>
              </a:fontRef>
            </p:style>
          </p:cxnSp>
          <p:pic>
            <p:nvPicPr>
              <p:cNvPr id="54" name="Picture 53">
                <a:extLst>
                  <a:ext uri="{FF2B5EF4-FFF2-40B4-BE49-F238E27FC236}">
                    <a16:creationId xmlns:a16="http://schemas.microsoft.com/office/drawing/2014/main" id="{FF1420B1-0013-67B3-E22C-09851C7616D0}"/>
                  </a:ext>
                </a:extLst>
              </p:cNvPr>
              <p:cNvPicPr>
                <a:picLocks noChangeAspect="1"/>
              </p:cNvPicPr>
              <p:nvPr/>
            </p:nvPicPr>
            <p:blipFill>
              <a:blip r:embed="rId7"/>
              <a:stretch>
                <a:fillRect/>
              </a:stretch>
            </p:blipFill>
            <p:spPr>
              <a:xfrm>
                <a:off x="6695960" y="1775013"/>
                <a:ext cx="863235" cy="863235"/>
              </a:xfrm>
              <a:prstGeom prst="rect">
                <a:avLst/>
              </a:prstGeom>
            </p:spPr>
          </p:pic>
          <p:sp>
            <p:nvSpPr>
              <p:cNvPr id="55" name="Oval 54">
                <a:extLst>
                  <a:ext uri="{FF2B5EF4-FFF2-40B4-BE49-F238E27FC236}">
                    <a16:creationId xmlns:a16="http://schemas.microsoft.com/office/drawing/2014/main" id="{D200D3F1-BE5F-5880-54B8-5B6EED7DF919}"/>
                  </a:ext>
                </a:extLst>
              </p:cNvPr>
              <p:cNvSpPr/>
              <p:nvPr/>
            </p:nvSpPr>
            <p:spPr>
              <a:xfrm>
                <a:off x="5916107" y="3773843"/>
                <a:ext cx="426502" cy="444051"/>
              </a:xfrm>
              <a:prstGeom prst="ellipse">
                <a:avLst/>
              </a:prstGeom>
              <a:noFill/>
              <a:ln w="57150">
                <a:solidFill>
                  <a:srgbClr val="FFFF3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81B44263-D63B-F88F-5277-2BB1627DB52F}"/>
                  </a:ext>
                </a:extLst>
              </p:cNvPr>
              <p:cNvSpPr/>
              <p:nvPr/>
            </p:nvSpPr>
            <p:spPr>
              <a:xfrm>
                <a:off x="6779589" y="1777159"/>
                <a:ext cx="779606" cy="861089"/>
              </a:xfrm>
              <a:prstGeom prst="rect">
                <a:avLst/>
              </a:prstGeom>
              <a:noFill/>
              <a:ln w="38100">
                <a:solidFill>
                  <a:srgbClr val="FFFF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58" name="Connector: Elbow 57">
                <a:extLst>
                  <a:ext uri="{FF2B5EF4-FFF2-40B4-BE49-F238E27FC236}">
                    <a16:creationId xmlns:a16="http://schemas.microsoft.com/office/drawing/2014/main" id="{79E9CBE7-5504-04B5-8581-5EC191E349F8}"/>
                  </a:ext>
                </a:extLst>
              </p:cNvPr>
              <p:cNvCxnSpPr>
                <a:cxnSpLocks/>
                <a:stCxn id="55" idx="6"/>
                <a:endCxn id="54" idx="1"/>
              </p:cNvCxnSpPr>
              <p:nvPr/>
            </p:nvCxnSpPr>
            <p:spPr>
              <a:xfrm flipV="1">
                <a:off x="6342609" y="2206631"/>
                <a:ext cx="353351" cy="1789238"/>
              </a:xfrm>
              <a:prstGeom prst="bentConnector3">
                <a:avLst/>
              </a:prstGeom>
              <a:ln w="28575">
                <a:solidFill>
                  <a:srgbClr val="FFFF33"/>
                </a:solidFill>
                <a:tailEnd type="triangle"/>
              </a:ln>
            </p:spPr>
            <p:style>
              <a:lnRef idx="1">
                <a:schemeClr val="accent1"/>
              </a:lnRef>
              <a:fillRef idx="0">
                <a:schemeClr val="accent1"/>
              </a:fillRef>
              <a:effectRef idx="0">
                <a:schemeClr val="accent1"/>
              </a:effectRef>
              <a:fontRef idx="minor">
                <a:schemeClr val="tx1"/>
              </a:fontRef>
            </p:style>
          </p:cxnSp>
        </p:grpSp>
        <p:pic>
          <p:nvPicPr>
            <p:cNvPr id="65" name="Picture 64">
              <a:extLst>
                <a:ext uri="{FF2B5EF4-FFF2-40B4-BE49-F238E27FC236}">
                  <a16:creationId xmlns:a16="http://schemas.microsoft.com/office/drawing/2014/main" id="{9B6ECE1B-7468-F8BC-2D31-2FB5C6E80E52}"/>
                </a:ext>
              </a:extLst>
            </p:cNvPr>
            <p:cNvPicPr>
              <a:picLocks noChangeAspect="1"/>
            </p:cNvPicPr>
            <p:nvPr/>
          </p:nvPicPr>
          <p:blipFill>
            <a:blip r:embed="rId8"/>
            <a:stretch>
              <a:fillRect/>
            </a:stretch>
          </p:blipFill>
          <p:spPr>
            <a:xfrm>
              <a:off x="632732" y="1961664"/>
              <a:ext cx="2261680" cy="717649"/>
            </a:xfrm>
            <a:prstGeom prst="rect">
              <a:avLst/>
            </a:prstGeom>
          </p:spPr>
        </p:pic>
      </p:grpSp>
    </p:spTree>
    <p:extLst>
      <p:ext uri="{BB962C8B-B14F-4D97-AF65-F5344CB8AC3E}">
        <p14:creationId xmlns:p14="http://schemas.microsoft.com/office/powerpoint/2010/main" val="25504051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F19CD5-4DCD-5CED-F611-C5DD55A68614}"/>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le 2">
            <a:extLst>
              <a:ext uri="{FF2B5EF4-FFF2-40B4-BE49-F238E27FC236}">
                <a16:creationId xmlns:a16="http://schemas.microsoft.com/office/drawing/2014/main" id="{818F9FFD-F6EC-9082-4146-5433F5620709}"/>
              </a:ext>
            </a:extLst>
          </p:cNvPr>
          <p:cNvSpPr>
            <a:spLocks noGrp="1"/>
          </p:cNvSpPr>
          <p:nvPr>
            <p:ph type="title"/>
          </p:nvPr>
        </p:nvSpPr>
        <p:spPr/>
        <p:txBody>
          <a:bodyPr/>
          <a:lstStyle/>
          <a:p>
            <a:r>
              <a:rPr lang="en-US" dirty="0"/>
              <a:t>Bike frame: 3D Analysis – Procedure</a:t>
            </a:r>
            <a:endParaRPr lang="en-DE"/>
          </a:p>
        </p:txBody>
      </p:sp>
      <p:grpSp>
        <p:nvGrpSpPr>
          <p:cNvPr id="11" name="Group 10">
            <a:extLst>
              <a:ext uri="{FF2B5EF4-FFF2-40B4-BE49-F238E27FC236}">
                <a16:creationId xmlns:a16="http://schemas.microsoft.com/office/drawing/2014/main" id="{B066298B-180C-0D1D-6DF5-73F7211C9B31}"/>
              </a:ext>
            </a:extLst>
          </p:cNvPr>
          <p:cNvGrpSpPr/>
          <p:nvPr/>
        </p:nvGrpSpPr>
        <p:grpSpPr>
          <a:xfrm>
            <a:off x="1201704" y="2904470"/>
            <a:ext cx="5309163" cy="3310758"/>
            <a:chOff x="1201704" y="2904470"/>
            <a:chExt cx="5309163" cy="3310758"/>
          </a:xfrm>
        </p:grpSpPr>
        <p:pic>
          <p:nvPicPr>
            <p:cNvPr id="9" name="Picture 8">
              <a:extLst>
                <a:ext uri="{FF2B5EF4-FFF2-40B4-BE49-F238E27FC236}">
                  <a16:creationId xmlns:a16="http://schemas.microsoft.com/office/drawing/2014/main" id="{5C78DC05-DE27-05D1-61EC-89FC9BBBF133}"/>
                </a:ext>
              </a:extLst>
            </p:cNvPr>
            <p:cNvPicPr>
              <a:picLocks noChangeAspect="1"/>
            </p:cNvPicPr>
            <p:nvPr/>
          </p:nvPicPr>
          <p:blipFill>
            <a:blip r:embed="rId3"/>
            <a:stretch>
              <a:fillRect/>
            </a:stretch>
          </p:blipFill>
          <p:spPr>
            <a:xfrm>
              <a:off x="1201704" y="4036718"/>
              <a:ext cx="3042408" cy="330928"/>
            </a:xfrm>
            <a:prstGeom prst="rect">
              <a:avLst/>
            </a:prstGeom>
          </p:spPr>
        </p:pic>
        <p:sp>
          <p:nvSpPr>
            <p:cNvPr id="4" name="Arrow: Chevron 3">
              <a:extLst>
                <a:ext uri="{FF2B5EF4-FFF2-40B4-BE49-F238E27FC236}">
                  <a16:creationId xmlns:a16="http://schemas.microsoft.com/office/drawing/2014/main" id="{BC71F399-338F-35F5-8ADE-C413625A20DC}"/>
                </a:ext>
              </a:extLst>
            </p:cNvPr>
            <p:cNvSpPr/>
            <p:nvPr/>
          </p:nvSpPr>
          <p:spPr>
            <a:xfrm>
              <a:off x="2673057" y="2904470"/>
              <a:ext cx="2751668"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10" name="Connector: Elbow 9">
              <a:extLst>
                <a:ext uri="{FF2B5EF4-FFF2-40B4-BE49-F238E27FC236}">
                  <a16:creationId xmlns:a16="http://schemas.microsoft.com/office/drawing/2014/main" id="{ECA7EE16-FCDD-1733-164C-0E18A77D3E19}"/>
                </a:ext>
              </a:extLst>
            </p:cNvPr>
            <p:cNvCxnSpPr/>
            <p:nvPr/>
          </p:nvCxnSpPr>
          <p:spPr>
            <a:xfrm rot="5400000">
              <a:off x="3154250" y="3135116"/>
              <a:ext cx="379036" cy="1241720"/>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B2366EC1-794C-89A4-6069-5AA478B72B25}"/>
                </a:ext>
              </a:extLst>
            </p:cNvPr>
            <p:cNvPicPr>
              <a:picLocks noChangeAspect="1"/>
            </p:cNvPicPr>
            <p:nvPr/>
          </p:nvPicPr>
          <p:blipFill>
            <a:blip r:embed="rId4"/>
            <a:stretch>
              <a:fillRect/>
            </a:stretch>
          </p:blipFill>
          <p:spPr>
            <a:xfrm>
              <a:off x="1201704" y="4550284"/>
              <a:ext cx="1325997" cy="1664944"/>
            </a:xfrm>
            <a:prstGeom prst="rect">
              <a:avLst/>
            </a:prstGeom>
          </p:spPr>
        </p:pic>
        <p:pic>
          <p:nvPicPr>
            <p:cNvPr id="18" name="Picture 17">
              <a:extLst>
                <a:ext uri="{FF2B5EF4-FFF2-40B4-BE49-F238E27FC236}">
                  <a16:creationId xmlns:a16="http://schemas.microsoft.com/office/drawing/2014/main" id="{191969BF-FB45-16A1-515F-30FC16765221}"/>
                </a:ext>
              </a:extLst>
            </p:cNvPr>
            <p:cNvPicPr>
              <a:picLocks noChangeAspect="1"/>
            </p:cNvPicPr>
            <p:nvPr/>
          </p:nvPicPr>
          <p:blipFill>
            <a:blip r:embed="rId5"/>
            <a:stretch>
              <a:fillRect/>
            </a:stretch>
          </p:blipFill>
          <p:spPr>
            <a:xfrm>
              <a:off x="2986324" y="4550284"/>
              <a:ext cx="1162343" cy="1645442"/>
            </a:xfrm>
            <a:prstGeom prst="rect">
              <a:avLst/>
            </a:prstGeom>
          </p:spPr>
        </p:pic>
        <p:cxnSp>
          <p:nvCxnSpPr>
            <p:cNvPr id="20" name="Straight Arrow Connector 19">
              <a:extLst>
                <a:ext uri="{FF2B5EF4-FFF2-40B4-BE49-F238E27FC236}">
                  <a16:creationId xmlns:a16="http://schemas.microsoft.com/office/drawing/2014/main" id="{219B97CC-E2E6-A745-4837-608079E7BA28}"/>
                </a:ext>
              </a:extLst>
            </p:cNvPr>
            <p:cNvCxnSpPr>
              <a:cxnSpLocks/>
            </p:cNvCxnSpPr>
            <p:nvPr/>
          </p:nvCxnSpPr>
          <p:spPr>
            <a:xfrm>
              <a:off x="2641126" y="5634207"/>
              <a:ext cx="44656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DCCDD26-23BC-3C2F-F82B-9E500E45F51A}"/>
                </a:ext>
              </a:extLst>
            </p:cNvPr>
            <p:cNvSpPr txBox="1"/>
            <p:nvPr/>
          </p:nvSpPr>
          <p:spPr>
            <a:xfrm>
              <a:off x="4357537" y="4307005"/>
              <a:ext cx="2153330" cy="1600438"/>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2. In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Engineering Materials</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add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Aluminum Alloy</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 to the Engineering Data. Import the geometry </a:t>
              </a:r>
              <a:r>
                <a:rPr kumimoji="0" lang="en-US" sz="1400" b="0" i="1" u="none" strike="noStrike" kern="1200" cap="none" spc="0" normalizeH="0" baseline="0" noProof="0" dirty="0">
                  <a:ln>
                    <a:noFill/>
                  </a:ln>
                  <a:solidFill>
                    <a:srgbClr val="000000"/>
                  </a:solidFill>
                  <a:effectLst/>
                  <a:uLnTx/>
                  <a:uFillTx/>
                  <a:latin typeface="Calibri" panose="020F0502020204030204"/>
                  <a:ea typeface="+mn-ea"/>
                  <a:cs typeface="+mn-cs"/>
                </a:rPr>
                <a:t>bikeframe.dsco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and open the model using the Ansys Mechanical software.</a:t>
              </a:r>
              <a:endParaRPr kumimoji="0" lang="en-DE" sz="13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12" name="Group 11">
            <a:extLst>
              <a:ext uri="{FF2B5EF4-FFF2-40B4-BE49-F238E27FC236}">
                <a16:creationId xmlns:a16="http://schemas.microsoft.com/office/drawing/2014/main" id="{399882AE-766D-E886-CC38-9A26F20575B7}"/>
              </a:ext>
            </a:extLst>
          </p:cNvPr>
          <p:cNvGrpSpPr/>
          <p:nvPr/>
        </p:nvGrpSpPr>
        <p:grpSpPr>
          <a:xfrm>
            <a:off x="5169798" y="715011"/>
            <a:ext cx="5696240" cy="2847322"/>
            <a:chOff x="5169798" y="715011"/>
            <a:chExt cx="5696240" cy="2847322"/>
          </a:xfrm>
        </p:grpSpPr>
        <p:pic>
          <p:nvPicPr>
            <p:cNvPr id="6" name="Picture 5">
              <a:extLst>
                <a:ext uri="{FF2B5EF4-FFF2-40B4-BE49-F238E27FC236}">
                  <a16:creationId xmlns:a16="http://schemas.microsoft.com/office/drawing/2014/main" id="{0F646EED-1AAB-7762-E963-FAAC5AD673CB}"/>
                </a:ext>
              </a:extLst>
            </p:cNvPr>
            <p:cNvPicPr>
              <a:picLocks noChangeAspect="1"/>
            </p:cNvPicPr>
            <p:nvPr/>
          </p:nvPicPr>
          <p:blipFill rotWithShape="1">
            <a:blip r:embed="rId6"/>
            <a:srcRect l="5082"/>
            <a:stretch/>
          </p:blipFill>
          <p:spPr>
            <a:xfrm>
              <a:off x="5169798" y="715011"/>
              <a:ext cx="3247707" cy="1866334"/>
            </a:xfrm>
            <a:prstGeom prst="rect">
              <a:avLst/>
            </a:prstGeom>
          </p:spPr>
        </p:pic>
        <p:cxnSp>
          <p:nvCxnSpPr>
            <p:cNvPr id="24" name="Connector: Elbow 23">
              <a:extLst>
                <a:ext uri="{FF2B5EF4-FFF2-40B4-BE49-F238E27FC236}">
                  <a16:creationId xmlns:a16="http://schemas.microsoft.com/office/drawing/2014/main" id="{C986CEBB-4BB5-0A3B-142E-B0C866CFD38E}"/>
                </a:ext>
              </a:extLst>
            </p:cNvPr>
            <p:cNvCxnSpPr>
              <a:cxnSpLocks/>
              <a:endCxn id="6" idx="1"/>
            </p:cNvCxnSpPr>
            <p:nvPr/>
          </p:nvCxnSpPr>
          <p:spPr>
            <a:xfrm rot="16200000" flipV="1">
              <a:off x="4991078" y="1826898"/>
              <a:ext cx="1245766" cy="888326"/>
            </a:xfrm>
            <a:prstGeom prst="bentConnector4">
              <a:avLst>
                <a:gd name="adj1" fmla="val 12546"/>
                <a:gd name="adj2" fmla="val 125734"/>
              </a:avLst>
            </a:prstGeom>
            <a:ln w="19050">
              <a:solidFill>
                <a:srgbClr val="FFC00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24D6307-D6AF-DB80-AEFE-16A21CF03624}"/>
                </a:ext>
              </a:extLst>
            </p:cNvPr>
            <p:cNvSpPr txBox="1"/>
            <p:nvPr/>
          </p:nvSpPr>
          <p:spPr>
            <a:xfrm>
              <a:off x="8555496" y="1240058"/>
              <a:ext cx="2310542" cy="115416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Assign ‘Aluminum Alloy’ to the geometry and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generate a mesh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with the automatic method and an element size of 10 mm.</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8" name="Arrow: Chevron 37">
              <a:extLst>
                <a:ext uri="{FF2B5EF4-FFF2-40B4-BE49-F238E27FC236}">
                  <a16:creationId xmlns:a16="http://schemas.microsoft.com/office/drawing/2014/main" id="{278D24FA-A464-3A2F-A9F4-D8B773595A7C}"/>
                </a:ext>
              </a:extLst>
            </p:cNvPr>
            <p:cNvSpPr/>
            <p:nvPr/>
          </p:nvSpPr>
          <p:spPr>
            <a:xfrm>
              <a:off x="5237531" y="2900345"/>
              <a:ext cx="2751668"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13" name="Group 12">
            <a:extLst>
              <a:ext uri="{FF2B5EF4-FFF2-40B4-BE49-F238E27FC236}">
                <a16:creationId xmlns:a16="http://schemas.microsoft.com/office/drawing/2014/main" id="{BAADE6BE-80C2-05EE-F5C1-BE3FFA55C21F}"/>
              </a:ext>
            </a:extLst>
          </p:cNvPr>
          <p:cNvGrpSpPr/>
          <p:nvPr/>
        </p:nvGrpSpPr>
        <p:grpSpPr>
          <a:xfrm>
            <a:off x="7238469" y="2906746"/>
            <a:ext cx="4376247" cy="2915959"/>
            <a:chOff x="7238469" y="2906746"/>
            <a:chExt cx="4376247" cy="2915959"/>
          </a:xfrm>
        </p:grpSpPr>
        <p:sp>
          <p:nvSpPr>
            <p:cNvPr id="25" name="Arrow: Chevron 24">
              <a:extLst>
                <a:ext uri="{FF2B5EF4-FFF2-40B4-BE49-F238E27FC236}">
                  <a16:creationId xmlns:a16="http://schemas.microsoft.com/office/drawing/2014/main" id="{74A44ED9-989F-74D9-E26D-78FAD207C4B1}"/>
                </a:ext>
              </a:extLst>
            </p:cNvPr>
            <p:cNvSpPr/>
            <p:nvPr/>
          </p:nvSpPr>
          <p:spPr>
            <a:xfrm>
              <a:off x="7797850" y="2906746"/>
              <a:ext cx="2025943"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ABD4AB93-F152-477E-79F4-6CB9012231A9}"/>
                </a:ext>
              </a:extLst>
            </p:cNvPr>
            <p:cNvPicPr>
              <a:picLocks noChangeAspect="1"/>
            </p:cNvPicPr>
            <p:nvPr/>
          </p:nvPicPr>
          <p:blipFill rotWithShape="1">
            <a:blip r:embed="rId7"/>
            <a:srcRect t="7800" r="2530" b="4049"/>
            <a:stretch/>
          </p:blipFill>
          <p:spPr>
            <a:xfrm>
              <a:off x="8676590" y="4177263"/>
              <a:ext cx="2938126" cy="1645442"/>
            </a:xfrm>
            <a:prstGeom prst="rect">
              <a:avLst/>
            </a:prstGeom>
          </p:spPr>
        </p:pic>
        <p:cxnSp>
          <p:nvCxnSpPr>
            <p:cNvPr id="40" name="Connector: Elbow 39">
              <a:extLst>
                <a:ext uri="{FF2B5EF4-FFF2-40B4-BE49-F238E27FC236}">
                  <a16:creationId xmlns:a16="http://schemas.microsoft.com/office/drawing/2014/main" id="{022575F2-2AFE-B7FC-F2F9-E7967775AEA3}"/>
                </a:ext>
              </a:extLst>
            </p:cNvPr>
            <p:cNvCxnSpPr>
              <a:stCxn id="25" idx="2"/>
              <a:endCxn id="27" idx="0"/>
            </p:cNvCxnSpPr>
            <p:nvPr/>
          </p:nvCxnSpPr>
          <p:spPr>
            <a:xfrm rot="16200000" flipH="1">
              <a:off x="9091225" y="3122834"/>
              <a:ext cx="608529" cy="1500328"/>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F8FAF7D4-DD44-1092-F99C-73537C563A77}"/>
                </a:ext>
              </a:extLst>
            </p:cNvPr>
            <p:cNvSpPr txBox="1"/>
            <p:nvPr/>
          </p:nvSpPr>
          <p:spPr>
            <a:xfrm>
              <a:off x="7238469" y="4298533"/>
              <a:ext cx="1931597" cy="73866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4. Apply the </a:t>
              </a: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boundary conditions </a:t>
              </a: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previously mentioned. </a:t>
              </a:r>
              <a:endParaRPr kumimoji="0" lang="en-DE" sz="1300" b="1"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43" name="Oval 42">
            <a:extLst>
              <a:ext uri="{FF2B5EF4-FFF2-40B4-BE49-F238E27FC236}">
                <a16:creationId xmlns:a16="http://schemas.microsoft.com/office/drawing/2014/main" id="{F34AC636-99B6-FEF6-546F-0DEB6CDE41E4}"/>
              </a:ext>
            </a:extLst>
          </p:cNvPr>
          <p:cNvSpPr/>
          <p:nvPr/>
        </p:nvSpPr>
        <p:spPr>
          <a:xfrm>
            <a:off x="10159205" y="2951937"/>
            <a:ext cx="1024125" cy="616796"/>
          </a:xfrm>
          <a:prstGeom prst="ellipse">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5. Solve</a:t>
            </a:r>
          </a:p>
        </p:txBody>
      </p:sp>
      <p:grpSp>
        <p:nvGrpSpPr>
          <p:cNvPr id="7" name="Group 6">
            <a:extLst>
              <a:ext uri="{FF2B5EF4-FFF2-40B4-BE49-F238E27FC236}">
                <a16:creationId xmlns:a16="http://schemas.microsoft.com/office/drawing/2014/main" id="{3A253381-3BDB-B7E4-301A-EE232EF8F149}"/>
              </a:ext>
            </a:extLst>
          </p:cNvPr>
          <p:cNvGrpSpPr/>
          <p:nvPr/>
        </p:nvGrpSpPr>
        <p:grpSpPr>
          <a:xfrm>
            <a:off x="609601" y="929445"/>
            <a:ext cx="3266935" cy="2640774"/>
            <a:chOff x="609601" y="929445"/>
            <a:chExt cx="3266935" cy="2640774"/>
          </a:xfrm>
        </p:grpSpPr>
        <p:sp>
          <p:nvSpPr>
            <p:cNvPr id="3" name="Arrow: Pentagon 2">
              <a:extLst>
                <a:ext uri="{FF2B5EF4-FFF2-40B4-BE49-F238E27FC236}">
                  <a16:creationId xmlns:a16="http://schemas.microsoft.com/office/drawing/2014/main" id="{FCFF8AF9-682E-D4E6-210F-D0C7FC88BA18}"/>
                </a:ext>
              </a:extLst>
            </p:cNvPr>
            <p:cNvSpPr/>
            <p:nvPr/>
          </p:nvSpPr>
          <p:spPr>
            <a:xfrm>
              <a:off x="1178481" y="2893944"/>
              <a:ext cx="1685925"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B3D1BD77-0BE5-196F-707A-DB44E309DB14}"/>
                </a:ext>
              </a:extLst>
            </p:cNvPr>
            <p:cNvPicPr>
              <a:picLocks noChangeAspect="1"/>
            </p:cNvPicPr>
            <p:nvPr/>
          </p:nvPicPr>
          <p:blipFill rotWithShape="1">
            <a:blip r:embed="rId8"/>
            <a:srcRect t="11642"/>
            <a:stretch/>
          </p:blipFill>
          <p:spPr>
            <a:xfrm>
              <a:off x="609601" y="929445"/>
              <a:ext cx="1830361" cy="1716873"/>
            </a:xfrm>
            <a:prstGeom prst="rect">
              <a:avLst/>
            </a:prstGeom>
          </p:spPr>
        </p:pic>
        <p:sp>
          <p:nvSpPr>
            <p:cNvPr id="30" name="TextBox 29">
              <a:extLst>
                <a:ext uri="{FF2B5EF4-FFF2-40B4-BE49-F238E27FC236}">
                  <a16:creationId xmlns:a16="http://schemas.microsoft.com/office/drawing/2014/main" id="{3DBB674D-8942-E1A4-5889-64DDB0C9B9BF}"/>
                </a:ext>
              </a:extLst>
            </p:cNvPr>
            <p:cNvSpPr txBox="1"/>
            <p:nvPr/>
          </p:nvSpPr>
          <p:spPr>
            <a:xfrm>
              <a:off x="2290268" y="1351832"/>
              <a:ext cx="1586268" cy="89255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Create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Static Structural Analysis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System in Ansys Workbench platform</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cxnSp>
          <p:nvCxnSpPr>
            <p:cNvPr id="46" name="Connector: Elbow 45">
              <a:extLst>
                <a:ext uri="{FF2B5EF4-FFF2-40B4-BE49-F238E27FC236}">
                  <a16:creationId xmlns:a16="http://schemas.microsoft.com/office/drawing/2014/main" id="{BAA47A88-E65E-3F75-5825-A78028006EDD}"/>
                </a:ext>
              </a:extLst>
            </p:cNvPr>
            <p:cNvCxnSpPr>
              <a:stCxn id="3" idx="1"/>
              <a:endCxn id="5" idx="1"/>
            </p:cNvCxnSpPr>
            <p:nvPr/>
          </p:nvCxnSpPr>
          <p:spPr>
            <a:xfrm rot="10800000">
              <a:off x="609601" y="1787882"/>
              <a:ext cx="568880" cy="1444200"/>
            </a:xfrm>
            <a:prstGeom prst="bentConnector3">
              <a:avLst>
                <a:gd name="adj1" fmla="val 140184"/>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59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F19CD5-4DCD-5CED-F611-C5DD55A68614}"/>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le 2">
            <a:extLst>
              <a:ext uri="{FF2B5EF4-FFF2-40B4-BE49-F238E27FC236}">
                <a16:creationId xmlns:a16="http://schemas.microsoft.com/office/drawing/2014/main" id="{818F9FFD-F6EC-9082-4146-5433F5620709}"/>
              </a:ext>
            </a:extLst>
          </p:cNvPr>
          <p:cNvSpPr>
            <a:spLocks noGrp="1"/>
          </p:cNvSpPr>
          <p:nvPr>
            <p:ph type="title"/>
          </p:nvPr>
        </p:nvSpPr>
        <p:spPr/>
        <p:txBody>
          <a:bodyPr/>
          <a:lstStyle/>
          <a:p>
            <a:r>
              <a:rPr lang="en-US" dirty="0"/>
              <a:t>Bike frame: 3D Analysis – Results</a:t>
            </a:r>
            <a:endParaRPr lang="en-DE"/>
          </a:p>
        </p:txBody>
      </p:sp>
      <p:grpSp>
        <p:nvGrpSpPr>
          <p:cNvPr id="3" name="Group 2">
            <a:extLst>
              <a:ext uri="{FF2B5EF4-FFF2-40B4-BE49-F238E27FC236}">
                <a16:creationId xmlns:a16="http://schemas.microsoft.com/office/drawing/2014/main" id="{89A16DA5-0820-5968-9214-058604ED6DDB}"/>
              </a:ext>
            </a:extLst>
          </p:cNvPr>
          <p:cNvGrpSpPr/>
          <p:nvPr/>
        </p:nvGrpSpPr>
        <p:grpSpPr>
          <a:xfrm>
            <a:off x="995235" y="975917"/>
            <a:ext cx="10165175" cy="2548607"/>
            <a:chOff x="995235" y="975917"/>
            <a:chExt cx="10165175" cy="2548607"/>
          </a:xfrm>
        </p:grpSpPr>
        <p:grpSp>
          <p:nvGrpSpPr>
            <p:cNvPr id="25" name="Group 24">
              <a:extLst>
                <a:ext uri="{FF2B5EF4-FFF2-40B4-BE49-F238E27FC236}">
                  <a16:creationId xmlns:a16="http://schemas.microsoft.com/office/drawing/2014/main" id="{A25B9BB0-D079-F282-78AE-F7AADC886F01}"/>
                </a:ext>
              </a:extLst>
            </p:cNvPr>
            <p:cNvGrpSpPr/>
            <p:nvPr/>
          </p:nvGrpSpPr>
          <p:grpSpPr>
            <a:xfrm>
              <a:off x="995235" y="1568177"/>
              <a:ext cx="3819292" cy="1855513"/>
              <a:chOff x="295751" y="1429554"/>
              <a:chExt cx="4453790" cy="2163769"/>
            </a:xfrm>
          </p:grpSpPr>
          <p:pic>
            <p:nvPicPr>
              <p:cNvPr id="11" name="Picture 10">
                <a:extLst>
                  <a:ext uri="{FF2B5EF4-FFF2-40B4-BE49-F238E27FC236}">
                    <a16:creationId xmlns:a16="http://schemas.microsoft.com/office/drawing/2014/main" id="{BCF20BA8-4E18-B10F-58D8-A7D1F327F3BC}"/>
                  </a:ext>
                </a:extLst>
              </p:cNvPr>
              <p:cNvPicPr>
                <a:picLocks noChangeAspect="1"/>
              </p:cNvPicPr>
              <p:nvPr/>
            </p:nvPicPr>
            <p:blipFill>
              <a:blip r:embed="rId7"/>
              <a:stretch>
                <a:fillRect/>
              </a:stretch>
            </p:blipFill>
            <p:spPr>
              <a:xfrm>
                <a:off x="295751" y="1429554"/>
                <a:ext cx="884362" cy="2163769"/>
              </a:xfrm>
              <a:prstGeom prst="rect">
                <a:avLst/>
              </a:prstGeom>
            </p:spPr>
          </p:pic>
          <p:pic>
            <p:nvPicPr>
              <p:cNvPr id="16" name="Picture 15">
                <a:extLst>
                  <a:ext uri="{FF2B5EF4-FFF2-40B4-BE49-F238E27FC236}">
                    <a16:creationId xmlns:a16="http://schemas.microsoft.com/office/drawing/2014/main" id="{14835448-D526-C173-DB1F-C096698BA214}"/>
                  </a:ext>
                </a:extLst>
              </p:cNvPr>
              <p:cNvPicPr>
                <a:picLocks noChangeAspect="1"/>
              </p:cNvPicPr>
              <p:nvPr/>
            </p:nvPicPr>
            <p:blipFill rotWithShape="1">
              <a:blip r:embed="rId8"/>
              <a:srcRect l="1839" t="8267" r="2189" b="4016"/>
              <a:stretch/>
            </p:blipFill>
            <p:spPr>
              <a:xfrm>
                <a:off x="1180113" y="1595018"/>
                <a:ext cx="3569428" cy="1964267"/>
              </a:xfrm>
              <a:prstGeom prst="rect">
                <a:avLst/>
              </a:prstGeom>
            </p:spPr>
          </p:pic>
        </p:grpSp>
        <p:sp>
          <p:nvSpPr>
            <p:cNvPr id="22" name="Double Bracket 21">
              <a:extLst>
                <a:ext uri="{FF2B5EF4-FFF2-40B4-BE49-F238E27FC236}">
                  <a16:creationId xmlns:a16="http://schemas.microsoft.com/office/drawing/2014/main" id="{C817A220-105D-E027-C2D9-B63B7660B9A6}"/>
                </a:ext>
              </a:extLst>
            </p:cNvPr>
            <p:cNvSpPr/>
            <p:nvPr/>
          </p:nvSpPr>
          <p:spPr>
            <a:xfrm>
              <a:off x="4946120" y="975917"/>
              <a:ext cx="2299760"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Total Deformation [mm]</a:t>
              </a:r>
            </a:p>
          </p:txBody>
        </p:sp>
        <p:pic>
          <p:nvPicPr>
            <p:cNvPr id="23" name="20240805-0738-47.0849937">
              <a:hlinkClick r:id="" action="ppaction://media"/>
              <a:extLst>
                <a:ext uri="{FF2B5EF4-FFF2-40B4-BE49-F238E27FC236}">
                  <a16:creationId xmlns:a16="http://schemas.microsoft.com/office/drawing/2014/main" id="{E7FFE7A6-3E0A-5873-EEEA-68A9CC42C89E}"/>
                </a:ext>
              </a:extLst>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385211" y="1639558"/>
              <a:ext cx="4775199" cy="1884966"/>
            </a:xfrm>
            <a:prstGeom prst="rect">
              <a:avLst/>
            </a:prstGeom>
          </p:spPr>
        </p:pic>
      </p:grpSp>
      <p:grpSp>
        <p:nvGrpSpPr>
          <p:cNvPr id="4" name="Group 3">
            <a:extLst>
              <a:ext uri="{FF2B5EF4-FFF2-40B4-BE49-F238E27FC236}">
                <a16:creationId xmlns:a16="http://schemas.microsoft.com/office/drawing/2014/main" id="{61A83064-0B93-30A7-0E02-1595488B3700}"/>
              </a:ext>
            </a:extLst>
          </p:cNvPr>
          <p:cNvGrpSpPr/>
          <p:nvPr/>
        </p:nvGrpSpPr>
        <p:grpSpPr>
          <a:xfrm>
            <a:off x="1007988" y="3654117"/>
            <a:ext cx="10008080" cy="2436297"/>
            <a:chOff x="1007988" y="3654117"/>
            <a:chExt cx="10008080" cy="2436297"/>
          </a:xfrm>
        </p:grpSpPr>
        <p:pic>
          <p:nvPicPr>
            <p:cNvPr id="17" name="20240802-1528-21.1875437">
              <a:hlinkClick r:id="" action="ppaction://media"/>
              <a:extLst>
                <a:ext uri="{FF2B5EF4-FFF2-40B4-BE49-F238E27FC236}">
                  <a16:creationId xmlns:a16="http://schemas.microsoft.com/office/drawing/2014/main" id="{940259C2-3321-822D-37A8-FBEBEAE8FEF2}"/>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007988" y="4205448"/>
              <a:ext cx="4552160" cy="1884966"/>
            </a:xfrm>
            <a:prstGeom prst="rect">
              <a:avLst/>
            </a:prstGeom>
          </p:spPr>
        </p:pic>
        <p:sp>
          <p:nvSpPr>
            <p:cNvPr id="24" name="Double Bracket 23">
              <a:extLst>
                <a:ext uri="{FF2B5EF4-FFF2-40B4-BE49-F238E27FC236}">
                  <a16:creationId xmlns:a16="http://schemas.microsoft.com/office/drawing/2014/main" id="{09E65929-EAD5-E18C-7C3F-B28459D6F655}"/>
                </a:ext>
              </a:extLst>
            </p:cNvPr>
            <p:cNvSpPr/>
            <p:nvPr/>
          </p:nvSpPr>
          <p:spPr>
            <a:xfrm>
              <a:off x="4546846" y="3654117"/>
              <a:ext cx="3098307" cy="248500"/>
            </a:xfrm>
            <a:prstGeom prst="bracketPair">
              <a:avLst/>
            </a:prstGeom>
            <a:solidFill>
              <a:schemeClr val="bg1">
                <a:lumMod val="85000"/>
              </a:schemeClr>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Equivalent von Mises Stress [MPa]</a:t>
              </a:r>
            </a:p>
          </p:txBody>
        </p:sp>
        <p:pic>
          <p:nvPicPr>
            <p:cNvPr id="31" name="Picture 30">
              <a:extLst>
                <a:ext uri="{FF2B5EF4-FFF2-40B4-BE49-F238E27FC236}">
                  <a16:creationId xmlns:a16="http://schemas.microsoft.com/office/drawing/2014/main" id="{08F80C48-D17D-4F66-065D-21892BE110FC}"/>
                </a:ext>
              </a:extLst>
            </p:cNvPr>
            <p:cNvPicPr>
              <a:picLocks noChangeAspect="1"/>
            </p:cNvPicPr>
            <p:nvPr/>
          </p:nvPicPr>
          <p:blipFill>
            <a:blip r:embed="rId11"/>
            <a:stretch>
              <a:fillRect/>
            </a:stretch>
          </p:blipFill>
          <p:spPr>
            <a:xfrm>
              <a:off x="7466521" y="5643439"/>
              <a:ext cx="2860507" cy="426941"/>
            </a:xfrm>
            <a:prstGeom prst="rect">
              <a:avLst/>
            </a:prstGeom>
          </p:spPr>
        </p:pic>
        <p:cxnSp>
          <p:nvCxnSpPr>
            <p:cNvPr id="34" name="Straight Arrow Connector 33">
              <a:extLst>
                <a:ext uri="{FF2B5EF4-FFF2-40B4-BE49-F238E27FC236}">
                  <a16:creationId xmlns:a16="http://schemas.microsoft.com/office/drawing/2014/main" id="{C91AB41A-8968-3798-5691-42A162C8ED21}"/>
                </a:ext>
              </a:extLst>
            </p:cNvPr>
            <p:cNvCxnSpPr>
              <a:cxnSpLocks/>
            </p:cNvCxnSpPr>
            <p:nvPr/>
          </p:nvCxnSpPr>
          <p:spPr>
            <a:xfrm>
              <a:off x="5646159" y="5075605"/>
              <a:ext cx="73905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F9036418-E770-07A2-CA98-FDF6F2C44936}"/>
                </a:ext>
              </a:extLst>
            </p:cNvPr>
            <p:cNvPicPr>
              <a:picLocks noChangeAspect="1"/>
            </p:cNvPicPr>
            <p:nvPr/>
          </p:nvPicPr>
          <p:blipFill>
            <a:blip r:embed="rId12"/>
            <a:stretch>
              <a:fillRect/>
            </a:stretch>
          </p:blipFill>
          <p:spPr>
            <a:xfrm>
              <a:off x="8149083" y="4359910"/>
              <a:ext cx="1495385" cy="1266127"/>
            </a:xfrm>
            <a:prstGeom prst="rect">
              <a:avLst/>
            </a:prstGeom>
          </p:spPr>
        </p:pic>
        <p:grpSp>
          <p:nvGrpSpPr>
            <p:cNvPr id="42" name="Group 41">
              <a:extLst>
                <a:ext uri="{FF2B5EF4-FFF2-40B4-BE49-F238E27FC236}">
                  <a16:creationId xmlns:a16="http://schemas.microsoft.com/office/drawing/2014/main" id="{E57DC163-56BE-FD48-9882-32015A8E625A}"/>
                </a:ext>
              </a:extLst>
            </p:cNvPr>
            <p:cNvGrpSpPr/>
            <p:nvPr/>
          </p:nvGrpSpPr>
          <p:grpSpPr>
            <a:xfrm>
              <a:off x="6916366" y="4359910"/>
              <a:ext cx="1100309" cy="1276399"/>
              <a:chOff x="6652634" y="4328242"/>
              <a:chExt cx="1145854" cy="1316513"/>
            </a:xfrm>
          </p:grpSpPr>
          <p:pic>
            <p:nvPicPr>
              <p:cNvPr id="27" name="Picture 26">
                <a:extLst>
                  <a:ext uri="{FF2B5EF4-FFF2-40B4-BE49-F238E27FC236}">
                    <a16:creationId xmlns:a16="http://schemas.microsoft.com/office/drawing/2014/main" id="{EE5C4597-CE58-8FCF-6261-B0823E7B2006}"/>
                  </a:ext>
                </a:extLst>
              </p:cNvPr>
              <p:cNvPicPr>
                <a:picLocks noChangeAspect="1"/>
              </p:cNvPicPr>
              <p:nvPr/>
            </p:nvPicPr>
            <p:blipFill>
              <a:blip r:embed="rId13"/>
              <a:stretch>
                <a:fillRect/>
              </a:stretch>
            </p:blipFill>
            <p:spPr>
              <a:xfrm>
                <a:off x="6652634" y="4328242"/>
                <a:ext cx="1145854" cy="1316513"/>
              </a:xfrm>
              <a:prstGeom prst="rect">
                <a:avLst/>
              </a:prstGeom>
            </p:spPr>
          </p:pic>
          <p:sp>
            <p:nvSpPr>
              <p:cNvPr id="32" name="Rectangle 31">
                <a:extLst>
                  <a:ext uri="{FF2B5EF4-FFF2-40B4-BE49-F238E27FC236}">
                    <a16:creationId xmlns:a16="http://schemas.microsoft.com/office/drawing/2014/main" id="{C1B759F2-85EE-B988-EAA7-F5013AE3BAD3}"/>
                  </a:ext>
                </a:extLst>
              </p:cNvPr>
              <p:cNvSpPr/>
              <p:nvPr/>
            </p:nvSpPr>
            <p:spPr>
              <a:xfrm>
                <a:off x="6769119" y="4341326"/>
                <a:ext cx="1029369" cy="1131289"/>
              </a:xfrm>
              <a:prstGeom prst="rect">
                <a:avLst/>
              </a:prstGeom>
              <a:noFill/>
              <a:ln w="38100">
                <a:solidFill>
                  <a:srgbClr val="00A6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33" name="Rectangle 32">
              <a:extLst>
                <a:ext uri="{FF2B5EF4-FFF2-40B4-BE49-F238E27FC236}">
                  <a16:creationId xmlns:a16="http://schemas.microsoft.com/office/drawing/2014/main" id="{B9DBFBFF-2B87-A2C4-5129-CD264A210025}"/>
                </a:ext>
              </a:extLst>
            </p:cNvPr>
            <p:cNvSpPr/>
            <p:nvPr/>
          </p:nvSpPr>
          <p:spPr>
            <a:xfrm>
              <a:off x="8140370" y="4359910"/>
              <a:ext cx="1495385" cy="1099621"/>
            </a:xfrm>
            <a:prstGeom prst="rect">
              <a:avLst/>
            </a:prstGeom>
            <a:noFill/>
            <a:ln w="38100">
              <a:solidFill>
                <a:srgbClr val="00A6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pic>
          <p:nvPicPr>
            <p:cNvPr id="37" name="Picture 36">
              <a:extLst>
                <a:ext uri="{FF2B5EF4-FFF2-40B4-BE49-F238E27FC236}">
                  <a16:creationId xmlns:a16="http://schemas.microsoft.com/office/drawing/2014/main" id="{1A98760D-6244-5183-F03E-388A3E52300F}"/>
                </a:ext>
              </a:extLst>
            </p:cNvPr>
            <p:cNvPicPr>
              <a:picLocks noChangeAspect="1"/>
            </p:cNvPicPr>
            <p:nvPr/>
          </p:nvPicPr>
          <p:blipFill>
            <a:blip r:embed="rId14"/>
            <a:stretch>
              <a:fillRect/>
            </a:stretch>
          </p:blipFill>
          <p:spPr>
            <a:xfrm>
              <a:off x="9745173" y="4366095"/>
              <a:ext cx="1270895" cy="1093436"/>
            </a:xfrm>
            <a:prstGeom prst="rect">
              <a:avLst/>
            </a:prstGeom>
          </p:spPr>
        </p:pic>
        <p:sp>
          <p:nvSpPr>
            <p:cNvPr id="38" name="Rectangle 37">
              <a:extLst>
                <a:ext uri="{FF2B5EF4-FFF2-40B4-BE49-F238E27FC236}">
                  <a16:creationId xmlns:a16="http://schemas.microsoft.com/office/drawing/2014/main" id="{440DBF61-9214-D5E4-5847-C4336FA9CB33}"/>
                </a:ext>
              </a:extLst>
            </p:cNvPr>
            <p:cNvSpPr/>
            <p:nvPr/>
          </p:nvSpPr>
          <p:spPr>
            <a:xfrm>
              <a:off x="9745173" y="4359910"/>
              <a:ext cx="1270895" cy="1099621"/>
            </a:xfrm>
            <a:prstGeom prst="rect">
              <a:avLst/>
            </a:prstGeom>
            <a:noFill/>
            <a:ln w="38100">
              <a:solidFill>
                <a:srgbClr val="00A6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736827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17"/>
                </p:tgtEl>
              </p:cMediaNode>
            </p:video>
            <p:video>
              <p:cMediaNode vol="80000">
                <p:cTn id="12" fill="hold" display="0">
                  <p:stCondLst>
                    <p:cond delay="indefinite"/>
                  </p:stCondLst>
                </p:cTn>
                <p:tgtEl>
                  <p:spTgt spid="23"/>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F19CD5-4DCD-5CED-F611-C5DD55A68614}"/>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8" name="Title 2">
            <a:extLst>
              <a:ext uri="{FF2B5EF4-FFF2-40B4-BE49-F238E27FC236}">
                <a16:creationId xmlns:a16="http://schemas.microsoft.com/office/drawing/2014/main" id="{818F9FFD-F6EC-9082-4146-5433F5620709}"/>
              </a:ext>
            </a:extLst>
          </p:cNvPr>
          <p:cNvSpPr>
            <a:spLocks noGrp="1"/>
          </p:cNvSpPr>
          <p:nvPr>
            <p:ph type="title"/>
          </p:nvPr>
        </p:nvSpPr>
        <p:spPr/>
        <p:txBody>
          <a:bodyPr/>
          <a:lstStyle/>
          <a:p>
            <a:r>
              <a:rPr lang="en-US" dirty="0"/>
              <a:t>Bike frame: 3D Analysis – Modal Analysis</a:t>
            </a:r>
            <a:endParaRPr lang="en-DE"/>
          </a:p>
        </p:txBody>
      </p:sp>
      <p:grpSp>
        <p:nvGrpSpPr>
          <p:cNvPr id="3" name="Group 2">
            <a:extLst>
              <a:ext uri="{FF2B5EF4-FFF2-40B4-BE49-F238E27FC236}">
                <a16:creationId xmlns:a16="http://schemas.microsoft.com/office/drawing/2014/main" id="{EA56A6CC-4512-DAFF-B21E-9B2102EF2295}"/>
              </a:ext>
            </a:extLst>
          </p:cNvPr>
          <p:cNvGrpSpPr/>
          <p:nvPr/>
        </p:nvGrpSpPr>
        <p:grpSpPr>
          <a:xfrm>
            <a:off x="1178477" y="917837"/>
            <a:ext cx="3211488" cy="2848153"/>
            <a:chOff x="1178477" y="917837"/>
            <a:chExt cx="3211488" cy="2848153"/>
          </a:xfrm>
        </p:grpSpPr>
        <p:pic>
          <p:nvPicPr>
            <p:cNvPr id="4" name="Picture 3">
              <a:extLst>
                <a:ext uri="{FF2B5EF4-FFF2-40B4-BE49-F238E27FC236}">
                  <a16:creationId xmlns:a16="http://schemas.microsoft.com/office/drawing/2014/main" id="{A64D203C-459D-6118-40B2-3C583A36DF08}"/>
                </a:ext>
              </a:extLst>
            </p:cNvPr>
            <p:cNvPicPr>
              <a:picLocks noChangeAspect="1"/>
            </p:cNvPicPr>
            <p:nvPr/>
          </p:nvPicPr>
          <p:blipFill>
            <a:blip r:embed="rId5"/>
            <a:stretch>
              <a:fillRect/>
            </a:stretch>
          </p:blipFill>
          <p:spPr>
            <a:xfrm>
              <a:off x="1178481" y="917837"/>
              <a:ext cx="2273079" cy="1256821"/>
            </a:xfrm>
            <a:prstGeom prst="rect">
              <a:avLst/>
            </a:prstGeom>
          </p:spPr>
        </p:pic>
        <p:sp>
          <p:nvSpPr>
            <p:cNvPr id="5" name="Arrow: Pentagon 4">
              <a:extLst>
                <a:ext uri="{FF2B5EF4-FFF2-40B4-BE49-F238E27FC236}">
                  <a16:creationId xmlns:a16="http://schemas.microsoft.com/office/drawing/2014/main" id="{2D00FF6C-2D10-9A45-87E5-337FBEFF8C92}"/>
                </a:ext>
              </a:extLst>
            </p:cNvPr>
            <p:cNvSpPr/>
            <p:nvPr/>
          </p:nvSpPr>
          <p:spPr>
            <a:xfrm>
              <a:off x="1178478" y="3089715"/>
              <a:ext cx="2751668" cy="676275"/>
            </a:xfrm>
            <a:prstGeom prst="homePlate">
              <a:avLst/>
            </a:prstGeom>
            <a:ln>
              <a:solidFill>
                <a:srgbClr val="FFB71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7" name="Connector: Elbow 6">
              <a:extLst>
                <a:ext uri="{FF2B5EF4-FFF2-40B4-BE49-F238E27FC236}">
                  <a16:creationId xmlns:a16="http://schemas.microsoft.com/office/drawing/2014/main" id="{B862BD24-52DB-B674-FCF0-58A332B4B043}"/>
                </a:ext>
              </a:extLst>
            </p:cNvPr>
            <p:cNvCxnSpPr>
              <a:cxnSpLocks/>
              <a:stCxn id="5" idx="1"/>
              <a:endCxn id="4" idx="1"/>
            </p:cNvCxnSpPr>
            <p:nvPr/>
          </p:nvCxnSpPr>
          <p:spPr>
            <a:xfrm rot="10800000" flipH="1">
              <a:off x="1178477" y="1546249"/>
              <a:ext cx="3" cy="1881605"/>
            </a:xfrm>
            <a:prstGeom prst="bentConnector3">
              <a:avLst>
                <a:gd name="adj1" fmla="val -7620000000"/>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D52485B-E70F-F57A-FC72-376D6AD86B6F}"/>
                </a:ext>
              </a:extLst>
            </p:cNvPr>
            <p:cNvSpPr txBox="1"/>
            <p:nvPr/>
          </p:nvSpPr>
          <p:spPr>
            <a:xfrm>
              <a:off x="1178478" y="2247613"/>
              <a:ext cx="3211487" cy="89255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1. Create a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Modal Analysis </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System in Ansys Workbench platform and link the solution of the Static Structural to the model of the Modal.</a:t>
              </a:r>
              <a:endParaRPr kumimoji="0" lang="en-DE" sz="13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47A534C6-64F6-6C88-94D6-07D2BAC6F576}"/>
              </a:ext>
            </a:extLst>
          </p:cNvPr>
          <p:cNvGrpSpPr/>
          <p:nvPr/>
        </p:nvGrpSpPr>
        <p:grpSpPr>
          <a:xfrm>
            <a:off x="939191" y="3089715"/>
            <a:ext cx="5577734" cy="2893097"/>
            <a:chOff x="939191" y="3089715"/>
            <a:chExt cx="5577734" cy="2893097"/>
          </a:xfrm>
        </p:grpSpPr>
        <p:sp>
          <p:nvSpPr>
            <p:cNvPr id="12" name="Arrow: Chevron 11">
              <a:extLst>
                <a:ext uri="{FF2B5EF4-FFF2-40B4-BE49-F238E27FC236}">
                  <a16:creationId xmlns:a16="http://schemas.microsoft.com/office/drawing/2014/main" id="{8AB10B5B-2B48-1B5D-9DC8-0FC0A1DA7EFB}"/>
                </a:ext>
              </a:extLst>
            </p:cNvPr>
            <p:cNvSpPr/>
            <p:nvPr/>
          </p:nvSpPr>
          <p:spPr>
            <a:xfrm>
              <a:off x="3765257" y="3089715"/>
              <a:ext cx="2751668"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26" name="Picture 25">
              <a:extLst>
                <a:ext uri="{FF2B5EF4-FFF2-40B4-BE49-F238E27FC236}">
                  <a16:creationId xmlns:a16="http://schemas.microsoft.com/office/drawing/2014/main" id="{102983B5-E001-A658-5BB4-9643339D08A8}"/>
                </a:ext>
              </a:extLst>
            </p:cNvPr>
            <p:cNvPicPr>
              <a:picLocks noChangeAspect="1"/>
            </p:cNvPicPr>
            <p:nvPr/>
          </p:nvPicPr>
          <p:blipFill>
            <a:blip r:embed="rId6"/>
            <a:stretch>
              <a:fillRect/>
            </a:stretch>
          </p:blipFill>
          <p:spPr>
            <a:xfrm>
              <a:off x="939191" y="4314199"/>
              <a:ext cx="2751657" cy="1668613"/>
            </a:xfrm>
            <a:prstGeom prst="rect">
              <a:avLst/>
            </a:prstGeom>
          </p:spPr>
        </p:pic>
        <p:sp>
          <p:nvSpPr>
            <p:cNvPr id="35" name="TextBox 34">
              <a:extLst>
                <a:ext uri="{FF2B5EF4-FFF2-40B4-BE49-F238E27FC236}">
                  <a16:creationId xmlns:a16="http://schemas.microsoft.com/office/drawing/2014/main" id="{38ED4DCB-A4AC-B650-A0E5-9978EA95C408}"/>
                </a:ext>
              </a:extLst>
            </p:cNvPr>
            <p:cNvSpPr txBox="1"/>
            <p:nvPr/>
          </p:nvSpPr>
          <p:spPr>
            <a:xfrm>
              <a:off x="3998897" y="4542964"/>
              <a:ext cx="2284387"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2. In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Analysis Setting</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define the maximum number of modes to be found. </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cxnSp>
          <p:nvCxnSpPr>
            <p:cNvPr id="42" name="Connector: Elbow 41">
              <a:extLst>
                <a:ext uri="{FF2B5EF4-FFF2-40B4-BE49-F238E27FC236}">
                  <a16:creationId xmlns:a16="http://schemas.microsoft.com/office/drawing/2014/main" id="{515793BB-3E38-CEE8-3B31-AB8134DF9386}"/>
                </a:ext>
              </a:extLst>
            </p:cNvPr>
            <p:cNvCxnSpPr>
              <a:stCxn id="12" idx="2"/>
              <a:endCxn id="35" idx="0"/>
            </p:cNvCxnSpPr>
            <p:nvPr/>
          </p:nvCxnSpPr>
          <p:spPr>
            <a:xfrm rot="16200000" flipH="1">
              <a:off x="4662712" y="4064584"/>
              <a:ext cx="791261" cy="165497"/>
            </a:xfrm>
            <a:prstGeom prst="bentConnector3">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F30EE437-9AE7-49FF-36FE-728E1886BAB2}"/>
                </a:ext>
              </a:extLst>
            </p:cNvPr>
            <p:cNvGrpSpPr/>
            <p:nvPr/>
          </p:nvGrpSpPr>
          <p:grpSpPr>
            <a:xfrm>
              <a:off x="4146946" y="5334224"/>
              <a:ext cx="1949054" cy="473950"/>
              <a:chOff x="4146946" y="5334224"/>
              <a:chExt cx="1949054" cy="473950"/>
            </a:xfrm>
          </p:grpSpPr>
          <p:pic>
            <p:nvPicPr>
              <p:cNvPr id="30" name="Picture 29">
                <a:extLst>
                  <a:ext uri="{FF2B5EF4-FFF2-40B4-BE49-F238E27FC236}">
                    <a16:creationId xmlns:a16="http://schemas.microsoft.com/office/drawing/2014/main" id="{4DE5F038-6906-B044-266B-DD5143DAB379}"/>
                  </a:ext>
                </a:extLst>
              </p:cNvPr>
              <p:cNvPicPr>
                <a:picLocks noChangeAspect="1"/>
              </p:cNvPicPr>
              <p:nvPr/>
            </p:nvPicPr>
            <p:blipFill>
              <a:blip r:embed="rId7"/>
              <a:stretch>
                <a:fillRect/>
              </a:stretch>
            </p:blipFill>
            <p:spPr>
              <a:xfrm>
                <a:off x="4146946" y="5334224"/>
                <a:ext cx="1949054" cy="473950"/>
              </a:xfrm>
              <a:prstGeom prst="rect">
                <a:avLst/>
              </a:prstGeom>
            </p:spPr>
          </p:pic>
          <p:sp>
            <p:nvSpPr>
              <p:cNvPr id="55" name="Rectangle 54">
                <a:extLst>
                  <a:ext uri="{FF2B5EF4-FFF2-40B4-BE49-F238E27FC236}">
                    <a16:creationId xmlns:a16="http://schemas.microsoft.com/office/drawing/2014/main" id="{834C5890-59F2-C52A-46C0-02D1875BA1C8}"/>
                  </a:ext>
                </a:extLst>
              </p:cNvPr>
              <p:cNvSpPr/>
              <p:nvPr/>
            </p:nvSpPr>
            <p:spPr>
              <a:xfrm>
                <a:off x="4146946" y="5442857"/>
                <a:ext cx="1949054" cy="130629"/>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grpSp>
      <p:grpSp>
        <p:nvGrpSpPr>
          <p:cNvPr id="9" name="Group 8">
            <a:extLst>
              <a:ext uri="{FF2B5EF4-FFF2-40B4-BE49-F238E27FC236}">
                <a16:creationId xmlns:a16="http://schemas.microsoft.com/office/drawing/2014/main" id="{AC22A205-AAAE-BC76-96AD-3094FAED4AEA}"/>
              </a:ext>
            </a:extLst>
          </p:cNvPr>
          <p:cNvGrpSpPr/>
          <p:nvPr/>
        </p:nvGrpSpPr>
        <p:grpSpPr>
          <a:xfrm>
            <a:off x="5347306" y="888895"/>
            <a:ext cx="3525761" cy="2869951"/>
            <a:chOff x="5347306" y="888895"/>
            <a:chExt cx="3525761" cy="2869951"/>
          </a:xfrm>
        </p:grpSpPr>
        <p:sp>
          <p:nvSpPr>
            <p:cNvPr id="36" name="Arrow: Chevron 35">
              <a:extLst>
                <a:ext uri="{FF2B5EF4-FFF2-40B4-BE49-F238E27FC236}">
                  <a16:creationId xmlns:a16="http://schemas.microsoft.com/office/drawing/2014/main" id="{EE356F1D-54B4-8B77-87D8-2723AB7213EE}"/>
                </a:ext>
              </a:extLst>
            </p:cNvPr>
            <p:cNvSpPr/>
            <p:nvPr/>
          </p:nvSpPr>
          <p:spPr>
            <a:xfrm>
              <a:off x="6352034" y="3096858"/>
              <a:ext cx="2521033" cy="661988"/>
            </a:xfrm>
            <a:prstGeom prst="chevron">
              <a:avLst/>
            </a:pr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50" name="TextBox 49">
              <a:extLst>
                <a:ext uri="{FF2B5EF4-FFF2-40B4-BE49-F238E27FC236}">
                  <a16:creationId xmlns:a16="http://schemas.microsoft.com/office/drawing/2014/main" id="{3DB84A6A-2F21-C465-D1CA-4180E0A798F2}"/>
                </a:ext>
              </a:extLst>
            </p:cNvPr>
            <p:cNvSpPr txBox="1"/>
            <p:nvPr/>
          </p:nvSpPr>
          <p:spPr>
            <a:xfrm>
              <a:off x="5347306" y="2247613"/>
              <a:ext cx="2069384"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3. In </a:t>
              </a:r>
              <a:r>
                <a:rPr kumimoji="0" lang="en-US" sz="1300" b="1" i="0" u="none" strike="noStrike" kern="1200" cap="none" spc="0" normalizeH="0" baseline="0" noProof="0" dirty="0">
                  <a:ln>
                    <a:noFill/>
                  </a:ln>
                  <a:solidFill>
                    <a:srgbClr val="000000"/>
                  </a:solidFill>
                  <a:effectLst/>
                  <a:uLnTx/>
                  <a:uFillTx/>
                  <a:latin typeface="Calibri" panose="020F0502020204030204"/>
                  <a:ea typeface="+mn-ea"/>
                  <a:cs typeface="+mn-cs"/>
                </a:rPr>
                <a:t>Solution</a:t>
              </a: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 create a Total Deformation analysis for each mode you have found.</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nvGrpSpPr>
            <p:cNvPr id="60" name="Group 59">
              <a:extLst>
                <a:ext uri="{FF2B5EF4-FFF2-40B4-BE49-F238E27FC236}">
                  <a16:creationId xmlns:a16="http://schemas.microsoft.com/office/drawing/2014/main" id="{116BFAC1-59C4-BAF3-6E53-26F829A2BC10}"/>
                </a:ext>
              </a:extLst>
            </p:cNvPr>
            <p:cNvGrpSpPr/>
            <p:nvPr/>
          </p:nvGrpSpPr>
          <p:grpSpPr>
            <a:xfrm>
              <a:off x="5457103" y="888895"/>
              <a:ext cx="3283339" cy="1279395"/>
              <a:chOff x="7802036" y="1105584"/>
              <a:chExt cx="3283339" cy="1279395"/>
            </a:xfrm>
          </p:grpSpPr>
          <p:grpSp>
            <p:nvGrpSpPr>
              <p:cNvPr id="47" name="Group 46">
                <a:extLst>
                  <a:ext uri="{FF2B5EF4-FFF2-40B4-BE49-F238E27FC236}">
                    <a16:creationId xmlns:a16="http://schemas.microsoft.com/office/drawing/2014/main" id="{E6C11BB7-2B95-763C-7352-BC5757105966}"/>
                  </a:ext>
                </a:extLst>
              </p:cNvPr>
              <p:cNvGrpSpPr/>
              <p:nvPr/>
            </p:nvGrpSpPr>
            <p:grpSpPr>
              <a:xfrm>
                <a:off x="7802037" y="1105584"/>
                <a:ext cx="1636476" cy="1279394"/>
                <a:chOff x="8261053" y="1090159"/>
                <a:chExt cx="1636476" cy="1279394"/>
              </a:xfrm>
            </p:grpSpPr>
            <p:pic>
              <p:nvPicPr>
                <p:cNvPr id="44" name="Picture 43">
                  <a:extLst>
                    <a:ext uri="{FF2B5EF4-FFF2-40B4-BE49-F238E27FC236}">
                      <a16:creationId xmlns:a16="http://schemas.microsoft.com/office/drawing/2014/main" id="{9D3F0BD4-D410-AD37-9CA6-C55EA58B3ED4}"/>
                    </a:ext>
                  </a:extLst>
                </p:cNvPr>
                <p:cNvPicPr>
                  <a:picLocks noChangeAspect="1"/>
                </p:cNvPicPr>
                <p:nvPr/>
              </p:nvPicPr>
              <p:blipFill>
                <a:blip r:embed="rId8"/>
                <a:stretch>
                  <a:fillRect/>
                </a:stretch>
              </p:blipFill>
              <p:spPr>
                <a:xfrm>
                  <a:off x="8261053" y="1090159"/>
                  <a:ext cx="1636475" cy="500503"/>
                </a:xfrm>
                <a:prstGeom prst="rect">
                  <a:avLst/>
                </a:prstGeom>
              </p:spPr>
            </p:pic>
            <p:pic>
              <p:nvPicPr>
                <p:cNvPr id="46" name="Picture 45">
                  <a:extLst>
                    <a:ext uri="{FF2B5EF4-FFF2-40B4-BE49-F238E27FC236}">
                      <a16:creationId xmlns:a16="http://schemas.microsoft.com/office/drawing/2014/main" id="{A426CA5D-58A8-94A7-121D-B0EDF30BC178}"/>
                    </a:ext>
                  </a:extLst>
                </p:cNvPr>
                <p:cNvPicPr>
                  <a:picLocks noChangeAspect="1"/>
                </p:cNvPicPr>
                <p:nvPr/>
              </p:nvPicPr>
              <p:blipFill>
                <a:blip r:embed="rId9"/>
                <a:stretch>
                  <a:fillRect/>
                </a:stretch>
              </p:blipFill>
              <p:spPr>
                <a:xfrm>
                  <a:off x="8261056" y="1686403"/>
                  <a:ext cx="1636473" cy="683150"/>
                </a:xfrm>
                <a:prstGeom prst="rect">
                  <a:avLst/>
                </a:prstGeom>
              </p:spPr>
            </p:pic>
          </p:grpSp>
          <p:pic>
            <p:nvPicPr>
              <p:cNvPr id="52" name="Picture 51">
                <a:extLst>
                  <a:ext uri="{FF2B5EF4-FFF2-40B4-BE49-F238E27FC236}">
                    <a16:creationId xmlns:a16="http://schemas.microsoft.com/office/drawing/2014/main" id="{4A286A8F-C041-CC43-8D26-FEDE0B9000FE}"/>
                  </a:ext>
                </a:extLst>
              </p:cNvPr>
              <p:cNvPicPr>
                <a:picLocks noChangeAspect="1"/>
              </p:cNvPicPr>
              <p:nvPr/>
            </p:nvPicPr>
            <p:blipFill>
              <a:blip r:embed="rId10"/>
              <a:stretch>
                <a:fillRect/>
              </a:stretch>
            </p:blipFill>
            <p:spPr>
              <a:xfrm>
                <a:off x="9519086" y="1105584"/>
                <a:ext cx="1566289" cy="1279394"/>
              </a:xfrm>
              <a:prstGeom prst="rect">
                <a:avLst/>
              </a:prstGeom>
            </p:spPr>
          </p:pic>
          <p:sp>
            <p:nvSpPr>
              <p:cNvPr id="57" name="Rectangle 56">
                <a:extLst>
                  <a:ext uri="{FF2B5EF4-FFF2-40B4-BE49-F238E27FC236}">
                    <a16:creationId xmlns:a16="http://schemas.microsoft.com/office/drawing/2014/main" id="{6867C085-5C1A-834B-FE1C-D54FEA896F81}"/>
                  </a:ext>
                </a:extLst>
              </p:cNvPr>
              <p:cNvSpPr/>
              <p:nvPr/>
            </p:nvSpPr>
            <p:spPr>
              <a:xfrm>
                <a:off x="7802037" y="1353184"/>
                <a:ext cx="1636475" cy="130629"/>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821C85D9-074C-20EC-4B69-9B9F7FFA2D06}"/>
                  </a:ext>
                </a:extLst>
              </p:cNvPr>
              <p:cNvSpPr/>
              <p:nvPr/>
            </p:nvSpPr>
            <p:spPr>
              <a:xfrm>
                <a:off x="7802036" y="2304243"/>
                <a:ext cx="1636475" cy="80736"/>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9" name="Rectangle 58">
                <a:extLst>
                  <a:ext uri="{FF2B5EF4-FFF2-40B4-BE49-F238E27FC236}">
                    <a16:creationId xmlns:a16="http://schemas.microsoft.com/office/drawing/2014/main" id="{9CF3E340-7ACC-33AC-430D-D664E9436D84}"/>
                  </a:ext>
                </a:extLst>
              </p:cNvPr>
              <p:cNvSpPr/>
              <p:nvPr/>
            </p:nvSpPr>
            <p:spPr>
              <a:xfrm>
                <a:off x="9761622" y="1745281"/>
                <a:ext cx="1251898" cy="155708"/>
              </a:xfrm>
              <a:prstGeom prst="rect">
                <a:avLst/>
              </a:prstGeom>
              <a:noFill/>
              <a:ln w="2857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cxnSp>
          <p:nvCxnSpPr>
            <p:cNvPr id="66" name="Connector: Elbow 65">
              <a:extLst>
                <a:ext uri="{FF2B5EF4-FFF2-40B4-BE49-F238E27FC236}">
                  <a16:creationId xmlns:a16="http://schemas.microsoft.com/office/drawing/2014/main" id="{9AAB92C1-4CC1-9829-7315-4343CDF50F84}"/>
                </a:ext>
              </a:extLst>
            </p:cNvPr>
            <p:cNvCxnSpPr>
              <a:cxnSpLocks/>
              <a:stCxn id="36" idx="0"/>
              <a:endCxn id="59" idx="3"/>
            </p:cNvCxnSpPr>
            <p:nvPr/>
          </p:nvCxnSpPr>
          <p:spPr>
            <a:xfrm rot="5400000" flipH="1" flipV="1">
              <a:off x="7312614" y="1740886"/>
              <a:ext cx="1490412" cy="1221533"/>
            </a:xfrm>
            <a:prstGeom prst="bentConnector4">
              <a:avLst>
                <a:gd name="adj1" fmla="val 47388"/>
                <a:gd name="adj2" fmla="val 118714"/>
              </a:avLst>
            </a:prstGeom>
            <a:ln w="1905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0" name="Group 9">
            <a:extLst>
              <a:ext uri="{FF2B5EF4-FFF2-40B4-BE49-F238E27FC236}">
                <a16:creationId xmlns:a16="http://schemas.microsoft.com/office/drawing/2014/main" id="{C710EEE3-7800-8C8D-DBEF-976652339013}"/>
              </a:ext>
            </a:extLst>
          </p:cNvPr>
          <p:cNvGrpSpPr/>
          <p:nvPr/>
        </p:nvGrpSpPr>
        <p:grpSpPr>
          <a:xfrm>
            <a:off x="9177875" y="1843339"/>
            <a:ext cx="2591806" cy="2265869"/>
            <a:chOff x="9177875" y="1843339"/>
            <a:chExt cx="2591806" cy="2265869"/>
          </a:xfrm>
        </p:grpSpPr>
        <p:pic>
          <p:nvPicPr>
            <p:cNvPr id="67" name="20240805-0805-37.1823020">
              <a:hlinkClick r:id="" action="ppaction://media"/>
              <a:extLst>
                <a:ext uri="{FF2B5EF4-FFF2-40B4-BE49-F238E27FC236}">
                  <a16:creationId xmlns:a16="http://schemas.microsoft.com/office/drawing/2014/main" id="{8C233A47-2B58-E5A9-C62B-7C71509FE0DE}"/>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9177875" y="2340871"/>
              <a:ext cx="2591806" cy="1768337"/>
            </a:xfrm>
            <a:prstGeom prst="rect">
              <a:avLst/>
            </a:prstGeom>
          </p:spPr>
        </p:pic>
        <p:sp>
          <p:nvSpPr>
            <p:cNvPr id="69" name="TextBox 68">
              <a:extLst>
                <a:ext uri="{FF2B5EF4-FFF2-40B4-BE49-F238E27FC236}">
                  <a16:creationId xmlns:a16="http://schemas.microsoft.com/office/drawing/2014/main" id="{C189670C-1F20-A1CB-BD45-C896FEE36F33}"/>
                </a:ext>
              </a:extLst>
            </p:cNvPr>
            <p:cNvSpPr txBox="1"/>
            <p:nvPr/>
          </p:nvSpPr>
          <p:spPr>
            <a:xfrm>
              <a:off x="9485354" y="1843339"/>
              <a:ext cx="2069384" cy="29238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4. Analyze each mode.</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28930BE9-428F-6391-48FF-9FACC1E63D2D}"/>
              </a:ext>
            </a:extLst>
          </p:cNvPr>
          <p:cNvGrpSpPr/>
          <p:nvPr/>
        </p:nvGrpSpPr>
        <p:grpSpPr>
          <a:xfrm>
            <a:off x="7034150" y="4593547"/>
            <a:ext cx="5241716" cy="1316013"/>
            <a:chOff x="7034150" y="4593547"/>
            <a:chExt cx="5241716" cy="1316013"/>
          </a:xfrm>
        </p:grpSpPr>
        <p:pic>
          <p:nvPicPr>
            <p:cNvPr id="62" name="Picture 61">
              <a:extLst>
                <a:ext uri="{FF2B5EF4-FFF2-40B4-BE49-F238E27FC236}">
                  <a16:creationId xmlns:a16="http://schemas.microsoft.com/office/drawing/2014/main" id="{40F594D6-2FB8-649B-3ABC-9919A9B64594}"/>
                </a:ext>
              </a:extLst>
            </p:cNvPr>
            <p:cNvPicPr>
              <a:picLocks noChangeAspect="1"/>
            </p:cNvPicPr>
            <p:nvPr/>
          </p:nvPicPr>
          <p:blipFill rotWithShape="1">
            <a:blip r:embed="rId12"/>
            <a:srcRect l="3748"/>
            <a:stretch/>
          </p:blipFill>
          <p:spPr>
            <a:xfrm>
              <a:off x="7034150" y="4593547"/>
              <a:ext cx="3268874" cy="1316013"/>
            </a:xfrm>
            <a:prstGeom prst="rect">
              <a:avLst/>
            </a:prstGeom>
          </p:spPr>
        </p:pic>
        <p:sp>
          <p:nvSpPr>
            <p:cNvPr id="70" name="TextBox 69">
              <a:extLst>
                <a:ext uri="{FF2B5EF4-FFF2-40B4-BE49-F238E27FC236}">
                  <a16:creationId xmlns:a16="http://schemas.microsoft.com/office/drawing/2014/main" id="{B8E676E0-9DFE-1B52-F03C-893DB3C3E47F}"/>
                </a:ext>
              </a:extLst>
            </p:cNvPr>
            <p:cNvSpPr txBox="1"/>
            <p:nvPr/>
          </p:nvSpPr>
          <p:spPr>
            <a:xfrm>
              <a:off x="10206482" y="4905304"/>
              <a:ext cx="2069384" cy="6924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a:ea typeface="+mn-ea"/>
                  <a:cs typeface="+mn-cs"/>
                </a:rPr>
                <a:t>The graph plots the frequency and its respective mode.</a:t>
              </a:r>
              <a:endParaRPr kumimoji="0" lang="en-DE" sz="130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057227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67"/>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715FF61-6A5D-8DC9-C6CB-69A2A49CF0C4}"/>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E9C17B9-BBE0-BBC3-F91D-6C5D8570E170}"/>
              </a:ext>
            </a:extLst>
          </p:cNvPr>
          <p:cNvSpPr>
            <a:spLocks noGrp="1"/>
          </p:cNvSpPr>
          <p:nvPr>
            <p:ph type="title"/>
          </p:nvPr>
        </p:nvSpPr>
        <p:spPr/>
        <p:txBody>
          <a:bodyPr/>
          <a:lstStyle/>
          <a:p>
            <a:r>
              <a:rPr lang="en-GB" dirty="0"/>
              <a:t>Summary</a:t>
            </a:r>
            <a:endParaRPr lang="en-US" dirty="0"/>
          </a:p>
        </p:txBody>
      </p:sp>
      <p:sp>
        <p:nvSpPr>
          <p:cNvPr id="4" name="Text Placeholder 3">
            <a:extLst>
              <a:ext uri="{FF2B5EF4-FFF2-40B4-BE49-F238E27FC236}">
                <a16:creationId xmlns:a16="http://schemas.microsoft.com/office/drawing/2014/main" id="{6EC7D6CE-AF2D-DA50-E737-A03238FCEB43}"/>
              </a:ext>
            </a:extLst>
          </p:cNvPr>
          <p:cNvSpPr>
            <a:spLocks noGrp="1"/>
          </p:cNvSpPr>
          <p:nvPr>
            <p:ph type="body" sz="quarter" idx="13"/>
          </p:nvPr>
        </p:nvSpPr>
        <p:spPr>
          <a:xfrm>
            <a:off x="609600" y="994418"/>
            <a:ext cx="11217310" cy="4843674"/>
          </a:xfrm>
        </p:spPr>
        <p:txBody>
          <a:bodyPr>
            <a:noAutofit/>
          </a:bodyPr>
          <a:lstStyle/>
          <a:p>
            <a:pPr algn="just">
              <a:buClr>
                <a:schemeClr val="accent1"/>
              </a:buClr>
              <a:buFont typeface="Wingdings" panose="05000000000000000000" pitchFamily="2" charset="2"/>
              <a:buChar char="§"/>
            </a:pPr>
            <a:r>
              <a:rPr lang="en-US" sz="1900" dirty="0"/>
              <a:t>Finite element analysis (FEA) is </a:t>
            </a:r>
            <a:r>
              <a:rPr lang="en-US" sz="1900" b="1" dirty="0"/>
              <a:t>cost effective </a:t>
            </a:r>
            <a:r>
              <a:rPr lang="en-US" sz="1900" dirty="0"/>
              <a:t>and </a:t>
            </a:r>
            <a:r>
              <a:rPr lang="en-US" sz="1900" b="1" dirty="0"/>
              <a:t>saves time </a:t>
            </a:r>
            <a:r>
              <a:rPr lang="en-US" sz="1900" dirty="0"/>
              <a:t>from design conception to manufacturing the component. </a:t>
            </a:r>
          </a:p>
          <a:p>
            <a:pPr algn="just">
              <a:buClr>
                <a:schemeClr val="accent1"/>
              </a:buClr>
              <a:buFont typeface="Wingdings" panose="05000000000000000000" pitchFamily="2" charset="2"/>
              <a:buChar char="§"/>
            </a:pPr>
            <a:r>
              <a:rPr lang="en-US" sz="1900" dirty="0"/>
              <a:t>At the core of FEA lies the </a:t>
            </a:r>
            <a:r>
              <a:rPr lang="en-US" sz="1900" b="1" dirty="0"/>
              <a:t>discretization</a:t>
            </a:r>
            <a:r>
              <a:rPr lang="en-US" sz="1900" dirty="0"/>
              <a:t>, which means a model is divided into a finite number of smaller bodies (elements). They can be used as </a:t>
            </a:r>
            <a:r>
              <a:rPr lang="en-US" sz="1900" b="1" dirty="0"/>
              <a:t>surface</a:t>
            </a:r>
            <a:r>
              <a:rPr lang="en-US" sz="1900" dirty="0"/>
              <a:t> or </a:t>
            </a:r>
            <a:r>
              <a:rPr lang="en-US" sz="1900" b="1" dirty="0"/>
              <a:t>solid</a:t>
            </a:r>
            <a:r>
              <a:rPr lang="en-US" sz="1900" dirty="0"/>
              <a:t> </a:t>
            </a:r>
            <a:r>
              <a:rPr lang="en-US" sz="1900" b="1" dirty="0"/>
              <a:t>elements</a:t>
            </a:r>
            <a:r>
              <a:rPr lang="en-US" sz="1900" dirty="0"/>
              <a:t> to develop </a:t>
            </a:r>
            <a:r>
              <a:rPr lang="en-US" sz="1900" b="1" dirty="0"/>
              <a:t>2D or 3D analysis</a:t>
            </a:r>
            <a:r>
              <a:rPr lang="en-US" sz="1900" dirty="0"/>
              <a:t>, respectively. </a:t>
            </a:r>
          </a:p>
          <a:p>
            <a:pPr algn="just">
              <a:buClr>
                <a:schemeClr val="accent1"/>
              </a:buClr>
              <a:buFont typeface="Wingdings" panose="05000000000000000000" pitchFamily="2" charset="2"/>
              <a:buChar char="§"/>
            </a:pPr>
            <a:r>
              <a:rPr lang="en-US" sz="1900" dirty="0"/>
              <a:t>In this lecture, we discussed the key concepts to generate a </a:t>
            </a:r>
            <a:r>
              <a:rPr lang="en-US" sz="1900" b="1" dirty="0"/>
              <a:t>mesh</a:t>
            </a:r>
            <a:r>
              <a:rPr lang="en-US" sz="1900" dirty="0"/>
              <a:t>, e.g. element </a:t>
            </a:r>
            <a:r>
              <a:rPr lang="en-US" sz="1900" i="1" dirty="0"/>
              <a:t>shape</a:t>
            </a:r>
            <a:r>
              <a:rPr lang="en-US" sz="1900" dirty="0"/>
              <a:t> and </a:t>
            </a:r>
            <a:r>
              <a:rPr lang="en-US" sz="1900" i="1" dirty="0"/>
              <a:t>order</a:t>
            </a:r>
            <a:r>
              <a:rPr lang="en-US" sz="1900" dirty="0"/>
              <a:t>. The choice of inappropriate </a:t>
            </a:r>
            <a:r>
              <a:rPr lang="en-US" sz="1900" b="1" dirty="0"/>
              <a:t>mesh method </a:t>
            </a:r>
            <a:r>
              <a:rPr lang="en-US" sz="1900" dirty="0"/>
              <a:t>can lead to the creation of wedge and pyramidal elements, decreasing the </a:t>
            </a:r>
            <a:r>
              <a:rPr lang="en-US" sz="1900" b="1" dirty="0"/>
              <a:t>mesh quality</a:t>
            </a:r>
            <a:r>
              <a:rPr lang="en-US" sz="1900" dirty="0"/>
              <a:t>. </a:t>
            </a:r>
          </a:p>
          <a:p>
            <a:pPr algn="just">
              <a:buClr>
                <a:schemeClr val="accent1"/>
              </a:buClr>
              <a:buFont typeface="Wingdings" panose="05000000000000000000" pitchFamily="2" charset="2"/>
              <a:buChar char="§"/>
            </a:pPr>
            <a:r>
              <a:rPr lang="en-US" sz="1900" dirty="0"/>
              <a:t>The </a:t>
            </a:r>
            <a:r>
              <a:rPr lang="en-US" sz="1900" b="1" dirty="0"/>
              <a:t>mesh quality</a:t>
            </a:r>
            <a:r>
              <a:rPr lang="en-US" sz="1900" dirty="0"/>
              <a:t> is very important to achieve accurate solutions. For more complex geometries, it is often needed to refine the mesh, aiming the so-called </a:t>
            </a:r>
            <a:r>
              <a:rPr lang="en-US" sz="1900" b="1" dirty="0"/>
              <a:t>mesh independence</a:t>
            </a:r>
            <a:r>
              <a:rPr lang="en-US" sz="1900" dirty="0"/>
              <a:t>. For that, a </a:t>
            </a:r>
            <a:r>
              <a:rPr lang="en-US" sz="1900" b="1" dirty="0"/>
              <a:t>convergence study</a:t>
            </a:r>
            <a:r>
              <a:rPr lang="en-US" sz="1900" dirty="0"/>
              <a:t> is conducted. </a:t>
            </a:r>
          </a:p>
          <a:p>
            <a:pPr algn="just">
              <a:buClr>
                <a:schemeClr val="accent1"/>
              </a:buClr>
              <a:buFont typeface="Wingdings" panose="05000000000000000000" pitchFamily="2" charset="2"/>
              <a:buChar char="§"/>
            </a:pPr>
            <a:r>
              <a:rPr lang="en-US" sz="1900" b="1" dirty="0"/>
              <a:t>2D elements </a:t>
            </a:r>
            <a:r>
              <a:rPr lang="en-US" sz="1900" dirty="0"/>
              <a:t>can be differentiated into </a:t>
            </a:r>
            <a:r>
              <a:rPr lang="en-US" sz="1900" b="1" dirty="0"/>
              <a:t>plane-strain</a:t>
            </a:r>
            <a:r>
              <a:rPr lang="en-US" sz="1900" dirty="0"/>
              <a:t> as well as </a:t>
            </a:r>
            <a:r>
              <a:rPr lang="en-US" sz="1900" b="1" dirty="0"/>
              <a:t>plane-stress</a:t>
            </a:r>
            <a:r>
              <a:rPr lang="en-US" sz="1900" dirty="0"/>
              <a:t> elements and are considered when dealing with </a:t>
            </a:r>
            <a:r>
              <a:rPr lang="en-US" sz="1900" b="1" dirty="0"/>
              <a:t>thick</a:t>
            </a:r>
            <a:r>
              <a:rPr lang="en-US" sz="1900" dirty="0"/>
              <a:t> and </a:t>
            </a:r>
            <a:r>
              <a:rPr lang="en-US" sz="1900" b="1" dirty="0"/>
              <a:t>thin</a:t>
            </a:r>
            <a:r>
              <a:rPr lang="en-US" sz="1900" dirty="0"/>
              <a:t> structures, respectively.</a:t>
            </a:r>
          </a:p>
          <a:p>
            <a:pPr algn="just">
              <a:buClr>
                <a:schemeClr val="accent1"/>
              </a:buClr>
              <a:buFont typeface="Wingdings" panose="05000000000000000000" pitchFamily="2" charset="2"/>
              <a:buChar char="§"/>
            </a:pPr>
            <a:r>
              <a:rPr lang="en-US" sz="1900" b="1" dirty="0"/>
              <a:t>2D elements </a:t>
            </a:r>
            <a:r>
              <a:rPr lang="en-US" sz="1900" dirty="0"/>
              <a:t>can be used to simulate </a:t>
            </a:r>
            <a:r>
              <a:rPr lang="en-US" sz="1900" b="1" dirty="0"/>
              <a:t>simple structures </a:t>
            </a:r>
            <a:r>
              <a:rPr lang="en-US" sz="1900" dirty="0"/>
              <a:t>in </a:t>
            </a:r>
            <a:r>
              <a:rPr lang="en-US" sz="1900" b="1" dirty="0"/>
              <a:t>2D and 3D space, </a:t>
            </a:r>
            <a:r>
              <a:rPr lang="en-US" sz="1900" dirty="0"/>
              <a:t>whereas</a:t>
            </a:r>
            <a:r>
              <a:rPr lang="en-US" sz="1900" b="1" dirty="0"/>
              <a:t> 3D elements </a:t>
            </a:r>
            <a:r>
              <a:rPr lang="en-US" sz="1900" dirty="0"/>
              <a:t>are used analyze more </a:t>
            </a:r>
            <a:r>
              <a:rPr lang="en-US" sz="1900" b="1" dirty="0"/>
              <a:t>complex structures </a:t>
            </a:r>
            <a:r>
              <a:rPr lang="en-US" sz="1900" dirty="0"/>
              <a:t>(i.e. cannot be accurately represented by 2D elements) in </a:t>
            </a:r>
            <a:r>
              <a:rPr lang="en-US" sz="1900" b="1" dirty="0"/>
              <a:t>3D space </a:t>
            </a:r>
            <a:r>
              <a:rPr lang="en-US" sz="1900" dirty="0"/>
              <a:t>only.</a:t>
            </a:r>
          </a:p>
          <a:p>
            <a:pPr algn="just">
              <a:buClr>
                <a:schemeClr val="accent1"/>
              </a:buClr>
              <a:buFont typeface="Wingdings" panose="05000000000000000000" pitchFamily="2" charset="2"/>
              <a:buChar char="§"/>
            </a:pPr>
            <a:r>
              <a:rPr lang="en-US" sz="1900" b="1" i="1" dirty="0"/>
              <a:t>Ansys Mechanical software </a:t>
            </a:r>
            <a:r>
              <a:rPr lang="en-US" sz="1900" dirty="0"/>
              <a:t>has been used to solve </a:t>
            </a:r>
            <a:r>
              <a:rPr lang="en-US" sz="1900" b="1" dirty="0"/>
              <a:t>2D and 3D element </a:t>
            </a:r>
            <a:r>
              <a:rPr lang="en-US" sz="1900" dirty="0"/>
              <a:t>problems ranging from a simple (e.g. dog-bone specimen) to a more complex (e.g. bicycle frame) system.</a:t>
            </a:r>
          </a:p>
        </p:txBody>
      </p:sp>
    </p:spTree>
    <p:extLst>
      <p:ext uri="{BB962C8B-B14F-4D97-AF65-F5344CB8AC3E}">
        <p14:creationId xmlns:p14="http://schemas.microsoft.com/office/powerpoint/2010/main" val="14629585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20426CA-80CA-46A3-85D1-6404D891A7AE}"/>
              </a:ext>
            </a:extLst>
          </p:cNvPr>
          <p:cNvSpPr txBox="1"/>
          <p:nvPr/>
        </p:nvSpPr>
        <p:spPr>
          <a:xfrm>
            <a:off x="273050" y="1243779"/>
            <a:ext cx="11645900" cy="3699474"/>
          </a:xfrm>
          <a:prstGeom prst="rect">
            <a:avLst/>
          </a:prstGeom>
          <a:noFill/>
        </p:spPr>
        <p:txBody>
          <a:bodyPr wrap="square">
            <a:spAutoFit/>
          </a:bodyPr>
          <a:lstStyle/>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FFB71B"/>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Ansys Academic | Simulation Software for Educators, Researchers and Students</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a:t>
            </a:r>
            <a:endPar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 action="ppaction://noaction"/>
            </a:endParaRPr>
          </a:p>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 action="ppaction://noaction"/>
              </a:rPr>
              <a:t>Ansys Innovation Courses</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 Free to Access to courses covering a variety of physics and software. </a:t>
            </a:r>
          </a:p>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rId4"/>
              </a:rPr>
              <a:t>Ansys Education Resources</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Specifically developed for Educators.</a:t>
            </a:r>
          </a:p>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rId5"/>
              </a:rPr>
              <a:t>Ansys Discovery Forum</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Learn Discovery through video-tutorials.</a:t>
            </a:r>
          </a:p>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rId6"/>
              </a:rPr>
              <a:t>Ansys Learning Forum</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Ask questions to the Ansys Community!</a:t>
            </a:r>
          </a:p>
          <a:p>
            <a:pPr marL="742950" marR="0" lvl="1" indent="-285750" algn="l" defTabSz="914400" rtl="0" eaLnBrk="1" fontAlgn="auto" latinLnBrk="0" hangingPunct="1">
              <a:lnSpc>
                <a:spcPct val="200000"/>
              </a:lnSpc>
              <a:spcBef>
                <a:spcPts val="0"/>
              </a:spcBef>
              <a:spcAft>
                <a:spcPts val="0"/>
              </a:spcAft>
              <a:buClr>
                <a:srgbClr val="FFB71B"/>
              </a:buClr>
              <a:buSzPct val="100000"/>
              <a:buFont typeface="Wingdings" panose="05000000000000000000" pitchFamily="2" charset="2"/>
              <a:buChar char="§"/>
              <a:tabLst/>
              <a:defRPr/>
            </a:pP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hlinkClick r:id="rId7"/>
              </a:rPr>
              <a:t>Ansys Learning </a:t>
            </a:r>
            <a:r>
              <a:rPr kumimoji="0" lang="en-GB" sz="2000" b="0" i="0" u="none" strike="noStrike" kern="1200" cap="none" spc="0" normalizeH="0" baseline="0" noProof="0" dirty="0">
                <a:ln>
                  <a:noFill/>
                </a:ln>
                <a:solidFill>
                  <a:srgbClr val="000000"/>
                </a:solidFill>
                <a:effectLst/>
                <a:uLnTx/>
                <a:uFillTx/>
                <a:latin typeface="Calibri" panose="020F0502020204030204"/>
                <a:ea typeface="+mn-ea"/>
                <a:cs typeface="+mn-cs"/>
              </a:rPr>
              <a:t>: Ansys YouTube Channel with dedicated video playlists.</a:t>
            </a:r>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dirty="0"/>
              <a:t>Further Information and Resources</a:t>
            </a:r>
          </a:p>
        </p:txBody>
      </p:sp>
      <p:pic>
        <p:nvPicPr>
          <p:cNvPr id="17" name="Graphic 16" descr="Internet outline">
            <a:extLst>
              <a:ext uri="{FF2B5EF4-FFF2-40B4-BE49-F238E27FC236}">
                <a16:creationId xmlns:a16="http://schemas.microsoft.com/office/drawing/2014/main" id="{72AA70DB-D91F-4703-B979-337D218CE36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679700" y="2665509"/>
            <a:ext cx="3131301" cy="3180735"/>
          </a:xfrm>
          <a:prstGeom prst="rect">
            <a:avLst/>
          </a:prstGeom>
        </p:spPr>
      </p:pic>
    </p:spTree>
    <p:extLst>
      <p:ext uri="{BB962C8B-B14F-4D97-AF65-F5344CB8AC3E}">
        <p14:creationId xmlns:p14="http://schemas.microsoft.com/office/powerpoint/2010/main" val="32492879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427E022B-FE81-ED35-763B-4712D8DAA3DF}"/>
              </a:ext>
            </a:extLst>
          </p:cNvPr>
          <p:cNvSpPr>
            <a:spLocks noGrp="1"/>
          </p:cNvSpPr>
          <p:nvPr>
            <p:ph type="sldNum" sz="quarter" idx="11"/>
          </p:nvPr>
        </p:nvSpPr>
        <p:spPr/>
        <p:txBody>
          <a:bodyPr/>
          <a:lstStyle/>
          <a:p>
            <a:fld id="{1909D2FC-EBC3-4E88-8B9A-2F52EBFF7A54}" type="slidenum">
              <a:rPr lang="en-US" smtClean="0"/>
              <a:pPr/>
              <a:t>58</a:t>
            </a:fld>
            <a:endParaRPr lang="en-US" dirty="0"/>
          </a:p>
        </p:txBody>
      </p:sp>
      <p:sp>
        <p:nvSpPr>
          <p:cNvPr id="7" name="Title 6">
            <a:extLst>
              <a:ext uri="{FF2B5EF4-FFF2-40B4-BE49-F238E27FC236}">
                <a16:creationId xmlns:a16="http://schemas.microsoft.com/office/drawing/2014/main" id="{7E1306FB-F93B-8452-6232-77942F503C56}"/>
              </a:ext>
            </a:extLst>
          </p:cNvPr>
          <p:cNvSpPr>
            <a:spLocks noGrp="1"/>
          </p:cNvSpPr>
          <p:nvPr>
            <p:ph type="title"/>
          </p:nvPr>
        </p:nvSpPr>
        <p:spPr/>
        <p:txBody>
          <a:bodyPr/>
          <a:lstStyle/>
          <a:p>
            <a:r>
              <a:rPr lang="en-US" sz="2800" dirty="0"/>
              <a:t>Ansys Education Resources Feedback Survey</a:t>
            </a:r>
          </a:p>
        </p:txBody>
      </p:sp>
      <p:sp>
        <p:nvSpPr>
          <p:cNvPr id="8" name="Text Placeholder 7">
            <a:extLst>
              <a:ext uri="{FF2B5EF4-FFF2-40B4-BE49-F238E27FC236}">
                <a16:creationId xmlns:a16="http://schemas.microsoft.com/office/drawing/2014/main" id="{531724FE-09A4-3FAE-49A4-6C67FB2F3656}"/>
              </a:ext>
            </a:extLst>
          </p:cNvPr>
          <p:cNvSpPr>
            <a:spLocks noGrp="1"/>
          </p:cNvSpPr>
          <p:nvPr>
            <p:ph type="body" sz="quarter" idx="13"/>
          </p:nvPr>
        </p:nvSpPr>
        <p:spPr>
          <a:xfrm>
            <a:off x="609599" y="1447800"/>
            <a:ext cx="10972799" cy="2133600"/>
          </a:xfrm>
        </p:spPr>
        <p:txBody>
          <a:bodyPr>
            <a:normAutofit/>
          </a:bodyPr>
          <a:lstStyle/>
          <a:p>
            <a:pPr marL="0" indent="0">
              <a:buNone/>
            </a:pPr>
            <a:r>
              <a:rPr lang="en-US" sz="2000" dirty="0"/>
              <a:t>Here at Ansys, we rely on your feedback to ensure the educational content we create is up-to-date and fits your teaching needs. </a:t>
            </a:r>
          </a:p>
          <a:p>
            <a:pPr marL="0" indent="0">
              <a:buNone/>
            </a:pPr>
            <a:endParaRPr lang="en-US" sz="2000" dirty="0"/>
          </a:p>
          <a:p>
            <a:pPr marL="0" indent="0">
              <a:buNone/>
            </a:pPr>
            <a:r>
              <a:rPr lang="en-US" sz="2000" dirty="0"/>
              <a:t>Please click the link below to fill out a short survey (~7 minutes) to help us continue to support academics around the world utilizing Ansys tools in the classroom. </a:t>
            </a:r>
          </a:p>
          <a:p>
            <a:pPr marL="0" indent="0">
              <a:buNone/>
            </a:pPr>
            <a:endParaRPr lang="en-US" sz="2000" dirty="0"/>
          </a:p>
          <a:p>
            <a:pPr marL="0" indent="0">
              <a:buNone/>
            </a:pPr>
            <a:endParaRPr lang="en-US" sz="2000" dirty="0"/>
          </a:p>
        </p:txBody>
      </p:sp>
      <p:sp>
        <p:nvSpPr>
          <p:cNvPr id="2" name="Rectangle: Rounded Corners 1">
            <a:hlinkClick r:id="rId3"/>
            <a:extLst>
              <a:ext uri="{FF2B5EF4-FFF2-40B4-BE49-F238E27FC236}">
                <a16:creationId xmlns:a16="http://schemas.microsoft.com/office/drawing/2014/main" id="{91DF5177-BC49-BC1E-0E57-8C70AA24C9A7}"/>
              </a:ext>
            </a:extLst>
          </p:cNvPr>
          <p:cNvSpPr/>
          <p:nvPr/>
        </p:nvSpPr>
        <p:spPr>
          <a:xfrm>
            <a:off x="3524249" y="4419600"/>
            <a:ext cx="5143502" cy="8382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b="1" dirty="0"/>
              <a:t>Feedback Survey Link</a:t>
            </a:r>
          </a:p>
        </p:txBody>
      </p:sp>
    </p:spTree>
    <p:extLst>
      <p:ext uri="{BB962C8B-B14F-4D97-AF65-F5344CB8AC3E}">
        <p14:creationId xmlns:p14="http://schemas.microsoft.com/office/powerpoint/2010/main" val="38811905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1481478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D1EE67-93D6-2E3D-AA22-4A8E5852893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EF5498C5-65C9-3C72-D00E-E28B2FDF5988}"/>
              </a:ext>
            </a:extLst>
          </p:cNvPr>
          <p:cNvSpPr>
            <a:spLocks noGrp="1"/>
          </p:cNvSpPr>
          <p:nvPr>
            <p:ph type="title"/>
          </p:nvPr>
        </p:nvSpPr>
        <p:spPr/>
        <p:txBody>
          <a:bodyPr/>
          <a:lstStyle/>
          <a:p>
            <a:r>
              <a:rPr lang="en-GB" dirty="0">
                <a:latin typeface="+mn-lt"/>
              </a:rPr>
              <a:t>Numerical Analysis </a:t>
            </a:r>
            <a:r>
              <a:rPr lang="en-US" sz="2400" dirty="0"/>
              <a:t>– </a:t>
            </a:r>
            <a:r>
              <a:rPr lang="en-GB" sz="2400" dirty="0"/>
              <a:t>Finite Element Analysis (FEA) and Method (FEM)</a:t>
            </a:r>
            <a:endParaRPr lang="en-US" dirty="0"/>
          </a:p>
        </p:txBody>
      </p:sp>
      <p:sp>
        <p:nvSpPr>
          <p:cNvPr id="4" name="Text Placeholder 3">
            <a:extLst>
              <a:ext uri="{FF2B5EF4-FFF2-40B4-BE49-F238E27FC236}">
                <a16:creationId xmlns:a16="http://schemas.microsoft.com/office/drawing/2014/main" id="{75B606B8-B64D-3A78-F267-A1CCD525180A}"/>
              </a:ext>
            </a:extLst>
          </p:cNvPr>
          <p:cNvSpPr>
            <a:spLocks noGrp="1"/>
          </p:cNvSpPr>
          <p:nvPr>
            <p:ph type="body" sz="quarter" idx="13"/>
          </p:nvPr>
        </p:nvSpPr>
        <p:spPr>
          <a:xfrm>
            <a:off x="609601" y="1161338"/>
            <a:ext cx="8435645" cy="2159945"/>
          </a:xfrm>
        </p:spPr>
        <p:txBody>
          <a:bodyPr>
            <a:normAutofit/>
          </a:bodyPr>
          <a:lstStyle/>
          <a:p>
            <a:pPr algn="just"/>
            <a:r>
              <a:rPr lang="en-US" sz="1800" dirty="0"/>
              <a:t>FEM is the </a:t>
            </a:r>
            <a:r>
              <a:rPr lang="en-US" sz="1800" b="1" dirty="0"/>
              <a:t>mathematical method </a:t>
            </a:r>
            <a:r>
              <a:rPr lang="en-US" sz="1800" dirty="0"/>
              <a:t>used to conduct a FEA, in which partial differential equations are solved to </a:t>
            </a:r>
            <a:r>
              <a:rPr lang="en-US" sz="1800" b="1" dirty="0"/>
              <a:t>describe physical phenomena</a:t>
            </a:r>
            <a:r>
              <a:rPr lang="en-US" sz="1800" dirty="0"/>
              <a:t>.</a:t>
            </a:r>
          </a:p>
          <a:p>
            <a:pPr algn="just"/>
            <a:r>
              <a:rPr lang="en-US" sz="1800" dirty="0"/>
              <a:t>FEA are performed using FEM, which are implemented in </a:t>
            </a:r>
            <a:r>
              <a:rPr lang="en-US" sz="1800" b="1" dirty="0"/>
              <a:t>CAE</a:t>
            </a:r>
            <a:r>
              <a:rPr lang="en-US" sz="1800" dirty="0"/>
              <a:t> (computer-aided engineering) tools, providing a solution for </a:t>
            </a:r>
            <a:r>
              <a:rPr lang="en-US" sz="1800" b="1" dirty="0"/>
              <a:t>virtual prototyping</a:t>
            </a:r>
            <a:r>
              <a:rPr lang="en-US" sz="1800" dirty="0"/>
              <a:t>.</a:t>
            </a:r>
          </a:p>
          <a:p>
            <a:pPr algn="just"/>
            <a:r>
              <a:rPr lang="en-US" sz="1800" dirty="0"/>
              <a:t>FEA helps to solve </a:t>
            </a:r>
            <a:r>
              <a:rPr lang="en-US" sz="1800" b="1" dirty="0"/>
              <a:t>structural</a:t>
            </a:r>
            <a:r>
              <a:rPr lang="en-US" sz="1800" dirty="0"/>
              <a:t>, </a:t>
            </a:r>
            <a:r>
              <a:rPr lang="en-US" sz="1800" b="1" dirty="0"/>
              <a:t>heat transfer</a:t>
            </a:r>
            <a:r>
              <a:rPr lang="en-US" sz="1800" dirty="0"/>
              <a:t>, </a:t>
            </a:r>
            <a:r>
              <a:rPr lang="en-US" sz="1800" b="1" dirty="0"/>
              <a:t>fluid flow </a:t>
            </a:r>
            <a:r>
              <a:rPr lang="en-US" sz="1800" dirty="0"/>
              <a:t>or </a:t>
            </a:r>
            <a:r>
              <a:rPr lang="en-US" sz="1800" b="1" dirty="0"/>
              <a:t>electromagnetic problems </a:t>
            </a:r>
            <a:r>
              <a:rPr lang="en-US" sz="1800" dirty="0"/>
              <a:t>quickly by exploiting computational power and make </a:t>
            </a:r>
            <a:r>
              <a:rPr lang="en-US" sz="1800" b="1" dirty="0"/>
              <a:t>design changes </a:t>
            </a:r>
            <a:r>
              <a:rPr lang="en-US" sz="1800" dirty="0"/>
              <a:t>early product development stage.</a:t>
            </a:r>
          </a:p>
        </p:txBody>
      </p:sp>
      <p:grpSp>
        <p:nvGrpSpPr>
          <p:cNvPr id="6" name="Group 5">
            <a:extLst>
              <a:ext uri="{FF2B5EF4-FFF2-40B4-BE49-F238E27FC236}">
                <a16:creationId xmlns:a16="http://schemas.microsoft.com/office/drawing/2014/main" id="{C709DCC9-8DD1-A203-9DD3-5F038E1A7803}"/>
              </a:ext>
            </a:extLst>
          </p:cNvPr>
          <p:cNvGrpSpPr>
            <a:grpSpLocks noChangeAspect="1"/>
          </p:cNvGrpSpPr>
          <p:nvPr/>
        </p:nvGrpSpPr>
        <p:grpSpPr>
          <a:xfrm>
            <a:off x="188112" y="3542754"/>
            <a:ext cx="11446157" cy="2787207"/>
            <a:chOff x="-1095109" y="2676687"/>
            <a:chExt cx="13914939" cy="3655729"/>
          </a:xfrm>
        </p:grpSpPr>
        <p:cxnSp>
          <p:nvCxnSpPr>
            <p:cNvPr id="8" name="Straight Connector 7">
              <a:extLst>
                <a:ext uri="{FF2B5EF4-FFF2-40B4-BE49-F238E27FC236}">
                  <a16:creationId xmlns:a16="http://schemas.microsoft.com/office/drawing/2014/main" id="{9B773E55-F961-B1BA-2F1B-09CDF8534522}"/>
                </a:ext>
              </a:extLst>
            </p:cNvPr>
            <p:cNvCxnSpPr>
              <a:cxnSpLocks/>
              <a:endCxn id="16" idx="0"/>
            </p:cNvCxnSpPr>
            <p:nvPr/>
          </p:nvCxnSpPr>
          <p:spPr>
            <a:xfrm>
              <a:off x="7061342" y="3134899"/>
              <a:ext cx="879632" cy="1144705"/>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B55DF41-3D0F-3E92-3FF6-12A6B23EE743}"/>
                </a:ext>
              </a:extLst>
            </p:cNvPr>
            <p:cNvCxnSpPr>
              <a:cxnSpLocks/>
              <a:endCxn id="18" idx="0"/>
            </p:cNvCxnSpPr>
            <p:nvPr/>
          </p:nvCxnSpPr>
          <p:spPr>
            <a:xfrm flipH="1">
              <a:off x="1694224" y="3204575"/>
              <a:ext cx="2720586" cy="136951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91E3CA2-DD64-FD7C-06D1-DDB7EC312D32}"/>
                </a:ext>
              </a:extLst>
            </p:cNvPr>
            <p:cNvGrpSpPr/>
            <p:nvPr/>
          </p:nvGrpSpPr>
          <p:grpSpPr>
            <a:xfrm>
              <a:off x="10027476" y="2676687"/>
              <a:ext cx="1754033" cy="1634546"/>
              <a:chOff x="10340988" y="4758045"/>
              <a:chExt cx="1754033" cy="1634546"/>
            </a:xfrm>
          </p:grpSpPr>
          <p:sp>
            <p:nvSpPr>
              <p:cNvPr id="29" name="Rectangle 28">
                <a:extLst>
                  <a:ext uri="{FF2B5EF4-FFF2-40B4-BE49-F238E27FC236}">
                    <a16:creationId xmlns:a16="http://schemas.microsoft.com/office/drawing/2014/main" id="{5D4DF4CC-B4F9-7F79-82C7-D4337533949C}"/>
                  </a:ext>
                </a:extLst>
              </p:cNvPr>
              <p:cNvSpPr/>
              <p:nvPr>
                <p:custDataLst>
                  <p:tags r:id="rId6"/>
                </p:custDataLst>
              </p:nvPr>
            </p:nvSpPr>
            <p:spPr>
              <a:xfrm>
                <a:off x="10340988" y="5478190"/>
                <a:ext cx="1754033" cy="914401"/>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eliminate</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risk</a:t>
                </a:r>
              </a:p>
            </p:txBody>
          </p:sp>
          <p:pic>
            <p:nvPicPr>
              <p:cNvPr id="30" name="Graphic 29" descr="Siren">
                <a:extLst>
                  <a:ext uri="{FF2B5EF4-FFF2-40B4-BE49-F238E27FC236}">
                    <a16:creationId xmlns:a16="http://schemas.microsoft.com/office/drawing/2014/main" id="{23A53DFE-51B8-C2F2-30B7-D7175C9E7B9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644818" y="4758045"/>
                <a:ext cx="822960" cy="822961"/>
              </a:xfrm>
              <a:prstGeom prst="rect">
                <a:avLst/>
              </a:prstGeom>
            </p:spPr>
          </p:pic>
        </p:grpSp>
        <p:sp>
          <p:nvSpPr>
            <p:cNvPr id="11" name="Rectangle 10">
              <a:extLst>
                <a:ext uri="{FF2B5EF4-FFF2-40B4-BE49-F238E27FC236}">
                  <a16:creationId xmlns:a16="http://schemas.microsoft.com/office/drawing/2014/main" id="{1EAC753B-8431-E790-739D-D5DA2347A84B}"/>
                </a:ext>
              </a:extLst>
            </p:cNvPr>
            <p:cNvSpPr/>
            <p:nvPr>
              <p:custDataLst>
                <p:tags r:id="rId1"/>
              </p:custDataLst>
            </p:nvPr>
          </p:nvSpPr>
          <p:spPr>
            <a:xfrm>
              <a:off x="7263277" y="5055543"/>
              <a:ext cx="1754033" cy="914400"/>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increase</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quality</a:t>
              </a:r>
            </a:p>
          </p:txBody>
        </p:sp>
        <p:sp>
          <p:nvSpPr>
            <p:cNvPr id="12" name="Rectangle 11">
              <a:extLst>
                <a:ext uri="{FF2B5EF4-FFF2-40B4-BE49-F238E27FC236}">
                  <a16:creationId xmlns:a16="http://schemas.microsoft.com/office/drawing/2014/main" id="{B39692A0-AA13-3A14-04A2-5D70E618BAAF}"/>
                </a:ext>
              </a:extLst>
            </p:cNvPr>
            <p:cNvSpPr/>
            <p:nvPr>
              <p:custDataLst>
                <p:tags r:id="rId2"/>
              </p:custDataLst>
            </p:nvPr>
          </p:nvSpPr>
          <p:spPr>
            <a:xfrm>
              <a:off x="-1095109" y="3570384"/>
              <a:ext cx="1754033" cy="914401"/>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drive</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innovation</a:t>
              </a:r>
            </a:p>
          </p:txBody>
        </p:sp>
        <p:sp>
          <p:nvSpPr>
            <p:cNvPr id="13" name="Rectangle 12">
              <a:extLst>
                <a:ext uri="{FF2B5EF4-FFF2-40B4-BE49-F238E27FC236}">
                  <a16:creationId xmlns:a16="http://schemas.microsoft.com/office/drawing/2014/main" id="{33CE01AB-C5CD-9B2A-B47C-49AC6A401497}"/>
                </a:ext>
              </a:extLst>
            </p:cNvPr>
            <p:cNvSpPr/>
            <p:nvPr>
              <p:custDataLst>
                <p:tags r:id="rId3"/>
              </p:custDataLst>
            </p:nvPr>
          </p:nvSpPr>
          <p:spPr>
            <a:xfrm>
              <a:off x="967483" y="5447064"/>
              <a:ext cx="1754033" cy="408505"/>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reduce</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 costs</a:t>
              </a:r>
            </a:p>
          </p:txBody>
        </p:sp>
        <p:pic>
          <p:nvPicPr>
            <p:cNvPr id="14" name="Graphic 13" descr="Maze">
              <a:extLst>
                <a:ext uri="{FF2B5EF4-FFF2-40B4-BE49-F238E27FC236}">
                  <a16:creationId xmlns:a16="http://schemas.microsoft.com/office/drawing/2014/main" id="{35668494-4D03-07BF-B80D-3F7A544C061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64825" y="4691084"/>
              <a:ext cx="822960" cy="822961"/>
            </a:xfrm>
            <a:prstGeom prst="rect">
              <a:avLst/>
            </a:prstGeom>
          </p:spPr>
        </p:pic>
        <p:grpSp>
          <p:nvGrpSpPr>
            <p:cNvPr id="15" name="Group 14">
              <a:extLst>
                <a:ext uri="{FF2B5EF4-FFF2-40B4-BE49-F238E27FC236}">
                  <a16:creationId xmlns:a16="http://schemas.microsoft.com/office/drawing/2014/main" id="{D817932A-840F-EFF9-A45D-A3685414885D}"/>
                </a:ext>
              </a:extLst>
            </p:cNvPr>
            <p:cNvGrpSpPr/>
            <p:nvPr/>
          </p:nvGrpSpPr>
          <p:grpSpPr>
            <a:xfrm>
              <a:off x="9083734" y="4726523"/>
              <a:ext cx="2122845" cy="1605893"/>
              <a:chOff x="9693340" y="2631023"/>
              <a:chExt cx="2122845" cy="1605893"/>
            </a:xfrm>
          </p:grpSpPr>
          <p:sp>
            <p:nvSpPr>
              <p:cNvPr id="27" name="Rectangle 26">
                <a:extLst>
                  <a:ext uri="{FF2B5EF4-FFF2-40B4-BE49-F238E27FC236}">
                    <a16:creationId xmlns:a16="http://schemas.microsoft.com/office/drawing/2014/main" id="{B095D1BE-E668-9338-6F8C-D8E5AC419DFB}"/>
                  </a:ext>
                </a:extLst>
              </p:cNvPr>
              <p:cNvSpPr/>
              <p:nvPr>
                <p:custDataLst>
                  <p:tags r:id="rId5"/>
                </p:custDataLst>
              </p:nvPr>
            </p:nvSpPr>
            <p:spPr>
              <a:xfrm>
                <a:off x="9693340" y="3322515"/>
                <a:ext cx="2122845" cy="914401"/>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lower</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 </a:t>
                </a:r>
                <a:b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design cycle time</a:t>
                </a:r>
              </a:p>
            </p:txBody>
          </p:sp>
          <p:pic>
            <p:nvPicPr>
              <p:cNvPr id="28" name="Graphic 27" descr="Stopwatch">
                <a:extLst>
                  <a:ext uri="{FF2B5EF4-FFF2-40B4-BE49-F238E27FC236}">
                    <a16:creationId xmlns:a16="http://schemas.microsoft.com/office/drawing/2014/main" id="{70D8FBE0-95DA-23F8-C36C-6925C508C62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25602" y="2631023"/>
                <a:ext cx="822960" cy="822960"/>
              </a:xfrm>
              <a:prstGeom prst="rect">
                <a:avLst/>
              </a:prstGeom>
            </p:spPr>
          </p:pic>
        </p:grpSp>
        <p:pic>
          <p:nvPicPr>
            <p:cNvPr id="16" name="Graphic 15" descr="Wreath">
              <a:extLst>
                <a:ext uri="{FF2B5EF4-FFF2-40B4-BE49-F238E27FC236}">
                  <a16:creationId xmlns:a16="http://schemas.microsoft.com/office/drawing/2014/main" id="{9F6C2587-8C61-FD82-FB8E-444B13B1986A}"/>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529493" y="4279605"/>
              <a:ext cx="822960" cy="822959"/>
            </a:xfrm>
            <a:prstGeom prst="rect">
              <a:avLst/>
            </a:prstGeom>
          </p:spPr>
        </p:pic>
        <p:pic>
          <p:nvPicPr>
            <p:cNvPr id="17" name="Graphic 16" descr="Chevron arrows">
              <a:extLst>
                <a:ext uri="{FF2B5EF4-FFF2-40B4-BE49-F238E27FC236}">
                  <a16:creationId xmlns:a16="http://schemas.microsoft.com/office/drawing/2014/main" id="{01A51F87-98FB-239E-2CD8-8CE4BAD25A7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23555" y="2824028"/>
              <a:ext cx="822960" cy="822960"/>
            </a:xfrm>
            <a:prstGeom prst="rect">
              <a:avLst/>
            </a:prstGeom>
          </p:spPr>
        </p:pic>
        <p:pic>
          <p:nvPicPr>
            <p:cNvPr id="18" name="Graphic 17" descr="Tag">
              <a:extLst>
                <a:ext uri="{FF2B5EF4-FFF2-40B4-BE49-F238E27FC236}">
                  <a16:creationId xmlns:a16="http://schemas.microsoft.com/office/drawing/2014/main" id="{D4D4BE3A-5216-F6B8-50AB-CB2B197FCAB0}"/>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282744" y="4574089"/>
              <a:ext cx="822960" cy="822960"/>
            </a:xfrm>
            <a:prstGeom prst="rect">
              <a:avLst/>
            </a:prstGeom>
          </p:spPr>
        </p:pic>
        <p:pic>
          <p:nvPicPr>
            <p:cNvPr id="19" name="Picture 18" descr="A close-up of a toy&#10;&#10;Description automatically generated with low confidence">
              <a:extLst>
                <a:ext uri="{FF2B5EF4-FFF2-40B4-BE49-F238E27FC236}">
                  <a16:creationId xmlns:a16="http://schemas.microsoft.com/office/drawing/2014/main" id="{687D2E24-36C4-6A82-62F7-534AA91A3209}"/>
                </a:ext>
              </a:extLst>
            </p:cNvPr>
            <p:cNvPicPr>
              <a:picLocks noChangeAspect="1"/>
            </p:cNvPicPr>
            <p:nvPr/>
          </p:nvPicPr>
          <p:blipFill>
            <a:blip r:embed="rId21">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600" y="2980928"/>
              <a:ext cx="2089755" cy="1568153"/>
            </a:xfrm>
            <a:prstGeom prst="rect">
              <a:avLst/>
            </a:prstGeom>
          </p:spPr>
        </p:pic>
        <p:pic>
          <p:nvPicPr>
            <p:cNvPr id="20" name="Picture 4" descr="C:\PowerPoint\Frames\Blade-off.jpg">
              <a:extLst>
                <a:ext uri="{FF2B5EF4-FFF2-40B4-BE49-F238E27FC236}">
                  <a16:creationId xmlns:a16="http://schemas.microsoft.com/office/drawing/2014/main" id="{E125C8C2-B361-7EE3-08DE-FC3B75357D8E}"/>
                </a:ext>
              </a:extLst>
            </p:cNvPr>
            <p:cNvPicPr>
              <a:picLocks noChangeAspect="1" noChangeArrowheads="1"/>
            </p:cNvPicPr>
            <p:nvPr/>
          </p:nvPicPr>
          <p:blipFill>
            <a:blip r:embed="rId22" cstate="print">
              <a:extLst>
                <a:ext uri="{BEBA8EAE-BF5A-486C-A8C5-ECC9F3942E4B}">
                  <a14:imgProps xmlns:a14="http://schemas.microsoft.com/office/drawing/2010/main">
                    <a14:imgLayer r:embed="rId23">
                      <a14:imgEffect>
                        <a14:backgroundRemoval t="8046" b="93966" l="5365" r="69528">
                          <a14:foregroundMark x1="27468" y1="90230" x2="27468" y2="90230"/>
                          <a14:foregroundMark x1="25966" y1="93966" x2="25966" y2="93966"/>
                          <a14:foregroundMark x1="36481" y1="8046" x2="36481" y2="8046"/>
                          <a14:foregroundMark x1="5579" y1="58046" x2="5579" y2="58046"/>
                          <a14:foregroundMark x1="69528" y1="38506" x2="69528" y2="38506"/>
                        </a14:backgroundRemoval>
                      </a14:imgEffect>
                    </a14:imgLayer>
                  </a14:imgProps>
                </a:ext>
              </a:extLst>
            </a:blip>
            <a:srcRect r="24163"/>
            <a:stretch>
              <a:fillRect/>
            </a:stretch>
          </p:blipFill>
          <p:spPr bwMode="auto">
            <a:xfrm>
              <a:off x="11421680" y="4471852"/>
              <a:ext cx="1398150" cy="1377608"/>
            </a:xfrm>
            <a:prstGeom prst="rect">
              <a:avLst/>
            </a:prstGeom>
            <a:noFill/>
          </p:spPr>
        </p:pic>
        <p:cxnSp>
          <p:nvCxnSpPr>
            <p:cNvPr id="21" name="Straight Connector 20">
              <a:extLst>
                <a:ext uri="{FF2B5EF4-FFF2-40B4-BE49-F238E27FC236}">
                  <a16:creationId xmlns:a16="http://schemas.microsoft.com/office/drawing/2014/main" id="{4328377A-C23B-2E2A-89BA-30F72835AE76}"/>
                </a:ext>
              </a:extLst>
            </p:cNvPr>
            <p:cNvCxnSpPr>
              <a:cxnSpLocks/>
            </p:cNvCxnSpPr>
            <p:nvPr/>
          </p:nvCxnSpPr>
          <p:spPr>
            <a:xfrm flipH="1">
              <a:off x="1449649" y="2981583"/>
              <a:ext cx="2979763" cy="27769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9F539FD-42EB-517F-D7EB-7618A87D0DB0}"/>
                </a:ext>
              </a:extLst>
            </p:cNvPr>
            <p:cNvCxnSpPr>
              <a:cxnSpLocks/>
              <a:endCxn id="14" idx="0"/>
            </p:cNvCxnSpPr>
            <p:nvPr/>
          </p:nvCxnSpPr>
          <p:spPr>
            <a:xfrm flipH="1">
              <a:off x="4176305" y="2958160"/>
              <a:ext cx="1020502" cy="1732924"/>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52CE9AE-496D-FE4F-C1C7-93A9C16E1344}"/>
                </a:ext>
              </a:extLst>
            </p:cNvPr>
            <p:cNvCxnSpPr>
              <a:cxnSpLocks/>
            </p:cNvCxnSpPr>
            <p:nvPr/>
          </p:nvCxnSpPr>
          <p:spPr>
            <a:xfrm>
              <a:off x="7678887" y="2981583"/>
              <a:ext cx="2539009" cy="357382"/>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AD5D008-0A48-746F-D524-2635B7D7070F}"/>
                </a:ext>
              </a:extLst>
            </p:cNvPr>
            <p:cNvCxnSpPr>
              <a:cxnSpLocks/>
              <a:endCxn id="28" idx="0"/>
            </p:cNvCxnSpPr>
            <p:nvPr/>
          </p:nvCxnSpPr>
          <p:spPr>
            <a:xfrm>
              <a:off x="7734908" y="3328649"/>
              <a:ext cx="2292569" cy="1397873"/>
            </a:xfrm>
            <a:prstGeom prst="line">
              <a:avLst/>
            </a:prstGeom>
            <a:ln w="19050">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25" name="Picture 24" descr="A picture containing sky, green, aircraft, colorful&#10;&#10;Description automatically generated">
              <a:extLst>
                <a:ext uri="{FF2B5EF4-FFF2-40B4-BE49-F238E27FC236}">
                  <a16:creationId xmlns:a16="http://schemas.microsoft.com/office/drawing/2014/main" id="{26F2E675-B845-2DC7-9EBB-C9FC3FDA9FAC}"/>
                </a:ext>
              </a:extLst>
            </p:cNvPr>
            <p:cNvPicPr>
              <a:picLocks noChangeAspect="1"/>
            </p:cNvPicPr>
            <p:nvPr/>
          </p:nvPicPr>
          <p:blipFill>
            <a:blip r:embed="rId2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flipH="1">
              <a:off x="5068741" y="4393541"/>
              <a:ext cx="2122847" cy="1592982"/>
            </a:xfrm>
            <a:prstGeom prst="rect">
              <a:avLst/>
            </a:prstGeom>
          </p:spPr>
        </p:pic>
        <p:sp>
          <p:nvSpPr>
            <p:cNvPr id="26" name="Rectangle 25">
              <a:extLst>
                <a:ext uri="{FF2B5EF4-FFF2-40B4-BE49-F238E27FC236}">
                  <a16:creationId xmlns:a16="http://schemas.microsoft.com/office/drawing/2014/main" id="{E7453D9F-BF54-8D41-F13B-35B22EA0B757}"/>
                </a:ext>
              </a:extLst>
            </p:cNvPr>
            <p:cNvSpPr/>
            <p:nvPr>
              <p:custDataLst>
                <p:tags r:id="rId4"/>
              </p:custDataLst>
            </p:nvPr>
          </p:nvSpPr>
          <p:spPr>
            <a:xfrm>
              <a:off x="3354192" y="5418016"/>
              <a:ext cx="1754033" cy="914399"/>
            </a:xfrm>
            <a:prstGeom prst="rect">
              <a:avLst/>
            </a:prstGeom>
            <a:effectLst/>
          </p:spPr>
          <p:txBody>
            <a:bodyPr wrap="square" lIns="0" anchor="ctr">
              <a:noAutofit/>
            </a:bodyPr>
            <a:lstStyle/>
            <a:p>
              <a:pPr marL="0" marR="0" lvl="0" indent="0" algn="ctr" defTabSz="685800" rtl="0" eaLnBrk="1" fontAlgn="auto" latinLnBrk="0" hangingPunct="1">
                <a:lnSpc>
                  <a:spcPct val="100000"/>
                </a:lnSpc>
                <a:spcBef>
                  <a:spcPts val="720"/>
                </a:spcBef>
                <a:spcAft>
                  <a:spcPts val="0"/>
                </a:spcAft>
                <a:buClrTx/>
                <a:buSzTx/>
                <a:buFontTx/>
                <a:buNone/>
                <a:tabLst/>
                <a:defRPr>
                  <a:effectLst/>
                </a:defRPr>
              </a:pPr>
              <a: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manage </a:t>
              </a:r>
              <a:br>
                <a:rPr kumimoji="0" lang="en-US" sz="1800" b="0"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b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Arial"/>
                  <a:cs typeface="Calibri" panose="020F0502020204030204" pitchFamily="34" charset="0"/>
                </a:rPr>
                <a:t>complexity</a:t>
              </a:r>
            </a:p>
          </p:txBody>
        </p:sp>
        <p:sp>
          <p:nvSpPr>
            <p:cNvPr id="7" name="Rectangle: Rounded Corners 6">
              <a:extLst>
                <a:ext uri="{FF2B5EF4-FFF2-40B4-BE49-F238E27FC236}">
                  <a16:creationId xmlns:a16="http://schemas.microsoft.com/office/drawing/2014/main" id="{54745D29-BA75-1C00-CF46-7F43DA939444}"/>
                </a:ext>
              </a:extLst>
            </p:cNvPr>
            <p:cNvSpPr/>
            <p:nvPr/>
          </p:nvSpPr>
          <p:spPr>
            <a:xfrm>
              <a:off x="4161703" y="2814103"/>
              <a:ext cx="3668559" cy="5758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700" b="1" i="0" u="none" strike="noStrike" kern="1200" cap="none" spc="0" normalizeH="0" baseline="0" noProof="0" dirty="0">
                  <a:ln>
                    <a:noFill/>
                  </a:ln>
                  <a:solidFill>
                    <a:srgbClr val="000000"/>
                  </a:solidFill>
                  <a:effectLst/>
                  <a:uLnTx/>
                  <a:uFillTx/>
                  <a:latin typeface="Calibri" panose="020F0502020204030204"/>
                  <a:ea typeface="+mn-ea"/>
                  <a:cs typeface="+mn-cs"/>
                </a:rPr>
                <a:t>FEA-simulations enable you to</a:t>
              </a:r>
            </a:p>
          </p:txBody>
        </p:sp>
      </p:grpSp>
      <p:grpSp>
        <p:nvGrpSpPr>
          <p:cNvPr id="52" name="Group 51">
            <a:extLst>
              <a:ext uri="{FF2B5EF4-FFF2-40B4-BE49-F238E27FC236}">
                <a16:creationId xmlns:a16="http://schemas.microsoft.com/office/drawing/2014/main" id="{5A26390C-D078-01A4-B55E-4BECB82A13D1}"/>
              </a:ext>
            </a:extLst>
          </p:cNvPr>
          <p:cNvGrpSpPr/>
          <p:nvPr/>
        </p:nvGrpSpPr>
        <p:grpSpPr>
          <a:xfrm>
            <a:off x="9337333" y="1274399"/>
            <a:ext cx="2515476" cy="1163590"/>
            <a:chOff x="8590984" y="1153832"/>
            <a:chExt cx="2515476" cy="1163590"/>
          </a:xfrm>
        </p:grpSpPr>
        <p:sp>
          <p:nvSpPr>
            <p:cNvPr id="51" name="Rectangle: Rounded Corners 50">
              <a:extLst>
                <a:ext uri="{FF2B5EF4-FFF2-40B4-BE49-F238E27FC236}">
                  <a16:creationId xmlns:a16="http://schemas.microsoft.com/office/drawing/2014/main" id="{5696168D-75B2-3316-DCA8-FF7E3E2BD8C0}"/>
                </a:ext>
              </a:extLst>
            </p:cNvPr>
            <p:cNvSpPr/>
            <p:nvPr/>
          </p:nvSpPr>
          <p:spPr>
            <a:xfrm>
              <a:off x="8590984" y="1153832"/>
              <a:ext cx="2515476" cy="116359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8273FED3-096F-852F-AD0E-65778E6DBEF4}"/>
                </a:ext>
              </a:extLst>
            </p:cNvPr>
            <p:cNvSpPr txBox="1"/>
            <p:nvPr/>
          </p:nvSpPr>
          <p:spPr>
            <a:xfrm>
              <a:off x="8674475" y="1240214"/>
              <a:ext cx="104951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inite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E</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lement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nalysis</a:t>
              </a:r>
            </a:p>
          </p:txBody>
        </p:sp>
        <p:sp>
          <p:nvSpPr>
            <p:cNvPr id="46" name="TextBox 45">
              <a:extLst>
                <a:ext uri="{FF2B5EF4-FFF2-40B4-BE49-F238E27FC236}">
                  <a16:creationId xmlns:a16="http://schemas.microsoft.com/office/drawing/2014/main" id="{5E4DCA8D-213D-F4E7-FBC2-934E9156D03C}"/>
                </a:ext>
              </a:extLst>
            </p:cNvPr>
            <p:cNvSpPr txBox="1"/>
            <p:nvPr/>
          </p:nvSpPr>
          <p:spPr>
            <a:xfrm>
              <a:off x="9988677" y="1240214"/>
              <a:ext cx="1049518"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inite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E</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lement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B71B"/>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srgbClr val="FFFFFF"/>
                  </a:solidFill>
                  <a:effectLst/>
                  <a:uLnTx/>
                  <a:uFillTx/>
                  <a:latin typeface="Calibri" panose="020F0502020204030204"/>
                  <a:ea typeface="+mn-ea"/>
                  <a:cs typeface="+mn-cs"/>
                </a:rPr>
                <a:t>ethod</a:t>
              </a:r>
            </a:p>
          </p:txBody>
        </p:sp>
        <p:cxnSp>
          <p:nvCxnSpPr>
            <p:cNvPr id="48" name="Straight Connector 47">
              <a:extLst>
                <a:ext uri="{FF2B5EF4-FFF2-40B4-BE49-F238E27FC236}">
                  <a16:creationId xmlns:a16="http://schemas.microsoft.com/office/drawing/2014/main" id="{B3A154D0-2B3B-600E-19C1-3E20876D578D}"/>
                </a:ext>
              </a:extLst>
            </p:cNvPr>
            <p:cNvCxnSpPr>
              <a:cxnSpLocks/>
            </p:cNvCxnSpPr>
            <p:nvPr/>
          </p:nvCxnSpPr>
          <p:spPr>
            <a:xfrm>
              <a:off x="9856335" y="1257970"/>
              <a:ext cx="0" cy="9398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8" name="Arrow: Down 57">
            <a:extLst>
              <a:ext uri="{FF2B5EF4-FFF2-40B4-BE49-F238E27FC236}">
                <a16:creationId xmlns:a16="http://schemas.microsoft.com/office/drawing/2014/main" id="{2E4747A8-8D7C-36E1-9042-5557E036F1D5}"/>
              </a:ext>
            </a:extLst>
          </p:cNvPr>
          <p:cNvSpPr/>
          <p:nvPr/>
        </p:nvSpPr>
        <p:spPr>
          <a:xfrm>
            <a:off x="5853684" y="3073400"/>
            <a:ext cx="242316" cy="504915"/>
          </a:xfrm>
          <a:prstGeom prst="down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1322E0D-542C-3FE1-89E5-03FD9C7B5076}"/>
              </a:ext>
            </a:extLst>
          </p:cNvPr>
          <p:cNvSpPr txBox="1"/>
          <p:nvPr/>
        </p:nvSpPr>
        <p:spPr>
          <a:xfrm>
            <a:off x="10735026" y="2426505"/>
            <a:ext cx="101788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Numerical technique</a:t>
            </a:r>
          </a:p>
        </p:txBody>
      </p:sp>
      <p:sp>
        <p:nvSpPr>
          <p:cNvPr id="32" name="TextBox 31">
            <a:extLst>
              <a:ext uri="{FF2B5EF4-FFF2-40B4-BE49-F238E27FC236}">
                <a16:creationId xmlns:a16="http://schemas.microsoft.com/office/drawing/2014/main" id="{AE4E8387-2EA0-559F-7C5A-20B89E776E10}"/>
              </a:ext>
            </a:extLst>
          </p:cNvPr>
          <p:cNvSpPr txBox="1"/>
          <p:nvPr/>
        </p:nvSpPr>
        <p:spPr>
          <a:xfrm>
            <a:off x="9436640" y="2433500"/>
            <a:ext cx="101788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Type of analysis</a:t>
            </a:r>
          </a:p>
        </p:txBody>
      </p:sp>
    </p:spTree>
    <p:extLst>
      <p:ext uri="{BB962C8B-B14F-4D97-AF65-F5344CB8AC3E}">
        <p14:creationId xmlns:p14="http://schemas.microsoft.com/office/powerpoint/2010/main" val="411589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71EF1E0-4849-48AB-9147-BBB39306E7F6}"/>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CFF92850-E919-44A6-9C98-C7653CD4EA23}"/>
              </a:ext>
            </a:extLst>
          </p:cNvPr>
          <p:cNvSpPr>
            <a:spLocks noGrp="1"/>
          </p:cNvSpPr>
          <p:nvPr>
            <p:ph type="title"/>
          </p:nvPr>
        </p:nvSpPr>
        <p:spPr/>
        <p:txBody>
          <a:bodyPr/>
          <a:lstStyle/>
          <a:p>
            <a:r>
              <a:rPr lang="en-GB" dirty="0">
                <a:latin typeface="+mn-lt"/>
              </a:rPr>
              <a:t>Numerical Analysis </a:t>
            </a:r>
            <a:r>
              <a:rPr lang="en-US" sz="2400" dirty="0"/>
              <a:t>– </a:t>
            </a:r>
            <a:r>
              <a:rPr lang="en-GB" sz="2400" dirty="0"/>
              <a:t>Finite Element Analysis (FEA) and Method (FEM)</a:t>
            </a:r>
            <a:endParaRPr lang="en-US" dirty="0"/>
          </a:p>
        </p:txBody>
      </p:sp>
      <p:sp>
        <p:nvSpPr>
          <p:cNvPr id="4" name="Text Placeholder 3">
            <a:extLst>
              <a:ext uri="{FF2B5EF4-FFF2-40B4-BE49-F238E27FC236}">
                <a16:creationId xmlns:a16="http://schemas.microsoft.com/office/drawing/2014/main" id="{BDA8256F-4FEF-4130-9AAA-4A3824329FE6}"/>
              </a:ext>
            </a:extLst>
          </p:cNvPr>
          <p:cNvSpPr>
            <a:spLocks noGrp="1"/>
          </p:cNvSpPr>
          <p:nvPr>
            <p:ph type="body" sz="quarter" idx="13"/>
          </p:nvPr>
        </p:nvSpPr>
        <p:spPr>
          <a:xfrm>
            <a:off x="601102" y="1592150"/>
            <a:ext cx="6541677" cy="1109767"/>
          </a:xfrm>
        </p:spPr>
        <p:txBody>
          <a:bodyPr>
            <a:normAutofit/>
          </a:bodyPr>
          <a:lstStyle/>
          <a:p>
            <a:pPr algn="just"/>
            <a:r>
              <a:rPr lang="en-GB" sz="1800" dirty="0"/>
              <a:t>FEM is a </a:t>
            </a:r>
            <a:r>
              <a:rPr lang="en-GB" sz="1800" b="1" dirty="0"/>
              <a:t>numerical method </a:t>
            </a:r>
            <a:r>
              <a:rPr lang="en-GB" sz="1800" dirty="0"/>
              <a:t>that exploits computational power to calculate solutions for a range of different engineering problems, offering </a:t>
            </a:r>
            <a:r>
              <a:rPr lang="en-GB" sz="1800" b="1" dirty="0"/>
              <a:t>good approximate solution </a:t>
            </a:r>
            <a:r>
              <a:rPr lang="en-GB" sz="1800" dirty="0"/>
              <a:t>to complex problems in the field of e.g. </a:t>
            </a:r>
            <a:r>
              <a:rPr lang="en-GB" sz="1800" b="1" dirty="0"/>
              <a:t>solid mechanics </a:t>
            </a:r>
            <a:r>
              <a:rPr lang="en-GB" sz="1800" dirty="0"/>
              <a:t>(e.g., statics and dynamics).</a:t>
            </a:r>
          </a:p>
        </p:txBody>
      </p:sp>
      <p:pic>
        <p:nvPicPr>
          <p:cNvPr id="8" name="Picture 7">
            <a:extLst>
              <a:ext uri="{FF2B5EF4-FFF2-40B4-BE49-F238E27FC236}">
                <a16:creationId xmlns:a16="http://schemas.microsoft.com/office/drawing/2014/main" id="{765EC917-EEFF-477B-A4F3-62EC2B757FA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58" b="91024" l="987" r="95970">
                        <a14:foregroundMark x1="4770" y1="75736" x2="6414" y2="47265"/>
                        <a14:foregroundMark x1="1151" y1="83731" x2="1563" y2="80224"/>
                        <a14:foregroundMark x1="5839" y1="89762" x2="11842" y2="91164"/>
                        <a14:foregroundMark x1="90954" y1="20757" x2="95148" y2="17532"/>
                        <a14:foregroundMark x1="95148" y1="17532" x2="95970" y2="16129"/>
                      </a14:backgroundRemoval>
                    </a14:imgEffect>
                  </a14:imgLayer>
                </a14:imgProps>
              </a:ext>
            </a:extLst>
          </a:blip>
          <a:stretch>
            <a:fillRect/>
          </a:stretch>
        </p:blipFill>
        <p:spPr>
          <a:xfrm>
            <a:off x="7395430" y="2815238"/>
            <a:ext cx="4259546" cy="2497579"/>
          </a:xfrm>
          <a:prstGeom prst="rect">
            <a:avLst/>
          </a:prstGeom>
        </p:spPr>
      </p:pic>
      <p:pic>
        <p:nvPicPr>
          <p:cNvPr id="10" name="Picture 9">
            <a:extLst>
              <a:ext uri="{FF2B5EF4-FFF2-40B4-BE49-F238E27FC236}">
                <a16:creationId xmlns:a16="http://schemas.microsoft.com/office/drawing/2014/main" id="{165D988F-327B-4067-B03E-A2BB11ABA34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7404588" y="605702"/>
            <a:ext cx="4379365" cy="2449634"/>
          </a:xfrm>
          <a:prstGeom prst="rect">
            <a:avLst/>
          </a:prstGeom>
        </p:spPr>
      </p:pic>
      <p:sp>
        <p:nvSpPr>
          <p:cNvPr id="11" name="Arrow: Right 10">
            <a:extLst>
              <a:ext uri="{FF2B5EF4-FFF2-40B4-BE49-F238E27FC236}">
                <a16:creationId xmlns:a16="http://schemas.microsoft.com/office/drawing/2014/main" id="{B5729382-6696-4A8D-9487-3D16E15772DB}"/>
              </a:ext>
            </a:extLst>
          </p:cNvPr>
          <p:cNvSpPr/>
          <p:nvPr/>
        </p:nvSpPr>
        <p:spPr>
          <a:xfrm rot="5400000">
            <a:off x="9454765" y="2478264"/>
            <a:ext cx="682495" cy="3170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35" name="Straight Arrow Connector 34">
            <a:extLst>
              <a:ext uri="{FF2B5EF4-FFF2-40B4-BE49-F238E27FC236}">
                <a16:creationId xmlns:a16="http://schemas.microsoft.com/office/drawing/2014/main" id="{28111F11-BC9E-4838-9165-9F8981B62350}"/>
              </a:ext>
            </a:extLst>
          </p:cNvPr>
          <p:cNvCxnSpPr>
            <a:cxnSpLocks/>
          </p:cNvCxnSpPr>
          <p:nvPr/>
        </p:nvCxnSpPr>
        <p:spPr>
          <a:xfrm>
            <a:off x="8608853" y="3666309"/>
            <a:ext cx="1035437" cy="146254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B16083C4-3AF3-6E37-C602-1E95D564BD58}"/>
              </a:ext>
            </a:extLst>
          </p:cNvPr>
          <p:cNvGrpSpPr/>
          <p:nvPr/>
        </p:nvGrpSpPr>
        <p:grpSpPr>
          <a:xfrm>
            <a:off x="9321502" y="4291749"/>
            <a:ext cx="2000423" cy="1792061"/>
            <a:chOff x="9321502" y="4291749"/>
            <a:chExt cx="2000423" cy="1792061"/>
          </a:xfrm>
        </p:grpSpPr>
        <p:cxnSp>
          <p:nvCxnSpPr>
            <p:cNvPr id="13" name="Straight Connector 12">
              <a:extLst>
                <a:ext uri="{FF2B5EF4-FFF2-40B4-BE49-F238E27FC236}">
                  <a16:creationId xmlns:a16="http://schemas.microsoft.com/office/drawing/2014/main" id="{1AD1D1B1-0F72-4239-8216-F7ED0FC94C87}"/>
                </a:ext>
              </a:extLst>
            </p:cNvPr>
            <p:cNvCxnSpPr/>
            <p:nvPr/>
          </p:nvCxnSpPr>
          <p:spPr>
            <a:xfrm flipV="1">
              <a:off x="9651080" y="4701931"/>
              <a:ext cx="606583" cy="1013988"/>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DB460E0-979D-40BD-AC6B-4077223C1BD6}"/>
                </a:ext>
              </a:extLst>
            </p:cNvPr>
            <p:cNvCxnSpPr>
              <a:cxnSpLocks/>
            </p:cNvCxnSpPr>
            <p:nvPr/>
          </p:nvCxnSpPr>
          <p:spPr>
            <a:xfrm flipH="1" flipV="1">
              <a:off x="10257663" y="4701931"/>
              <a:ext cx="633742" cy="1013988"/>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DCC3E24-4159-4D98-BDE5-681DF939F34D}"/>
                </a:ext>
              </a:extLst>
            </p:cNvPr>
            <p:cNvCxnSpPr>
              <a:cxnSpLocks/>
            </p:cNvCxnSpPr>
            <p:nvPr/>
          </p:nvCxnSpPr>
          <p:spPr>
            <a:xfrm flipH="1">
              <a:off x="9637501" y="5715919"/>
              <a:ext cx="1253904" cy="0"/>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E34F7D7-E6D4-4703-855F-E2D27C3C10E5}"/>
                </a:ext>
              </a:extLst>
            </p:cNvPr>
            <p:cNvCxnSpPr>
              <a:cxnSpLocks/>
            </p:cNvCxnSpPr>
            <p:nvPr/>
          </p:nvCxnSpPr>
          <p:spPr>
            <a:xfrm flipH="1" flipV="1">
              <a:off x="10264453" y="4701931"/>
              <a:ext cx="62242" cy="804594"/>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FC6F14-5665-498B-9775-A2CB86057F7D}"/>
                </a:ext>
              </a:extLst>
            </p:cNvPr>
            <p:cNvCxnSpPr>
              <a:cxnSpLocks/>
            </p:cNvCxnSpPr>
            <p:nvPr/>
          </p:nvCxnSpPr>
          <p:spPr>
            <a:xfrm flipH="1" flipV="1">
              <a:off x="10330090" y="5502344"/>
              <a:ext cx="568105" cy="213575"/>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A25EE27-9918-496C-8328-57DB4799E9A7}"/>
                </a:ext>
              </a:extLst>
            </p:cNvPr>
            <p:cNvCxnSpPr>
              <a:cxnSpLocks/>
            </p:cNvCxnSpPr>
            <p:nvPr/>
          </p:nvCxnSpPr>
          <p:spPr>
            <a:xfrm flipH="1">
              <a:off x="9651080" y="5502343"/>
              <a:ext cx="675615" cy="213575"/>
            </a:xfrm>
            <a:prstGeom prst="line">
              <a:avLst/>
            </a:prstGeom>
            <a:ln w="28575">
              <a:solidFill>
                <a:srgbClr val="5843D7"/>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2852FE83-9504-4026-B1F4-85FE1DF3E83F}"/>
                </a:ext>
              </a:extLst>
            </p:cNvPr>
            <p:cNvSpPr txBox="1"/>
            <p:nvPr/>
          </p:nvSpPr>
          <p:spPr>
            <a:xfrm>
              <a:off x="9321502" y="5806811"/>
              <a:ext cx="188590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Element type: Tetrahedron</a:t>
              </a:r>
            </a:p>
          </p:txBody>
        </p:sp>
        <p:sp>
          <p:nvSpPr>
            <p:cNvPr id="39" name="Oval 38">
              <a:extLst>
                <a:ext uri="{FF2B5EF4-FFF2-40B4-BE49-F238E27FC236}">
                  <a16:creationId xmlns:a16="http://schemas.microsoft.com/office/drawing/2014/main" id="{F34382A0-3144-4536-BBAB-8237A37DCDBD}"/>
                </a:ext>
              </a:extLst>
            </p:cNvPr>
            <p:cNvSpPr>
              <a:spLocks noChangeAspect="1"/>
            </p:cNvSpPr>
            <p:nvPr/>
          </p:nvSpPr>
          <p:spPr>
            <a:xfrm>
              <a:off x="9590291" y="566191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0" name="Oval 39">
              <a:extLst>
                <a:ext uri="{FF2B5EF4-FFF2-40B4-BE49-F238E27FC236}">
                  <a16:creationId xmlns:a16="http://schemas.microsoft.com/office/drawing/2014/main" id="{E0C63203-644B-42D5-9166-EC4D394251EF}"/>
                </a:ext>
              </a:extLst>
            </p:cNvPr>
            <p:cNvSpPr>
              <a:spLocks noChangeAspect="1"/>
            </p:cNvSpPr>
            <p:nvPr/>
          </p:nvSpPr>
          <p:spPr>
            <a:xfrm>
              <a:off x="10203663" y="4661081"/>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1" name="Oval 40">
              <a:extLst>
                <a:ext uri="{FF2B5EF4-FFF2-40B4-BE49-F238E27FC236}">
                  <a16:creationId xmlns:a16="http://schemas.microsoft.com/office/drawing/2014/main" id="{84104673-5DEC-439B-9FC7-5FD20AF0B44B}"/>
                </a:ext>
              </a:extLst>
            </p:cNvPr>
            <p:cNvSpPr>
              <a:spLocks noChangeAspect="1"/>
            </p:cNvSpPr>
            <p:nvPr/>
          </p:nvSpPr>
          <p:spPr>
            <a:xfrm>
              <a:off x="10817921" y="5648769"/>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0" name="Oval 59">
              <a:extLst>
                <a:ext uri="{FF2B5EF4-FFF2-40B4-BE49-F238E27FC236}">
                  <a16:creationId xmlns:a16="http://schemas.microsoft.com/office/drawing/2014/main" id="{38E6E3F7-0EF2-4765-936D-C98A24F5F913}"/>
                </a:ext>
              </a:extLst>
            </p:cNvPr>
            <p:cNvSpPr>
              <a:spLocks noChangeAspect="1"/>
            </p:cNvSpPr>
            <p:nvPr/>
          </p:nvSpPr>
          <p:spPr>
            <a:xfrm>
              <a:off x="10245145" y="5432527"/>
              <a:ext cx="108000" cy="108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78" name="Straight Arrow Connector 77">
              <a:extLst>
                <a:ext uri="{FF2B5EF4-FFF2-40B4-BE49-F238E27FC236}">
                  <a16:creationId xmlns:a16="http://schemas.microsoft.com/office/drawing/2014/main" id="{2B4216CB-B787-4C54-A52A-19DC5AD80D32}"/>
                </a:ext>
              </a:extLst>
            </p:cNvPr>
            <p:cNvCxnSpPr>
              <a:cxnSpLocks/>
              <a:stCxn id="82" idx="1"/>
              <a:endCxn id="40" idx="6"/>
            </p:cNvCxnSpPr>
            <p:nvPr/>
          </p:nvCxnSpPr>
          <p:spPr>
            <a:xfrm flipH="1">
              <a:off x="10311663" y="4430249"/>
              <a:ext cx="498583" cy="2848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66D711F0-C014-4C41-82D4-92E5BB23CEF7}"/>
                </a:ext>
              </a:extLst>
            </p:cNvPr>
            <p:cNvSpPr txBox="1"/>
            <p:nvPr/>
          </p:nvSpPr>
          <p:spPr>
            <a:xfrm>
              <a:off x="10810246" y="4291749"/>
              <a:ext cx="511679"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srgbClr val="000000"/>
                  </a:solidFill>
                  <a:effectLst/>
                  <a:uLnTx/>
                  <a:uFillTx/>
                  <a:latin typeface="Calibri" panose="020F0502020204030204"/>
                  <a:ea typeface="+mn-ea"/>
                  <a:cs typeface="+mn-cs"/>
                </a:rPr>
                <a:t>node</a:t>
              </a:r>
            </a:p>
          </p:txBody>
        </p:sp>
      </p:grpSp>
      <p:sp>
        <p:nvSpPr>
          <p:cNvPr id="7" name="Text Placeholder 3">
            <a:extLst>
              <a:ext uri="{FF2B5EF4-FFF2-40B4-BE49-F238E27FC236}">
                <a16:creationId xmlns:a16="http://schemas.microsoft.com/office/drawing/2014/main" id="{E7B03CC5-FBE4-3F10-BFA7-084D124ABD71}"/>
              </a:ext>
            </a:extLst>
          </p:cNvPr>
          <p:cNvSpPr txBox="1">
            <a:spLocks/>
          </p:cNvSpPr>
          <p:nvPr/>
        </p:nvSpPr>
        <p:spPr>
          <a:xfrm>
            <a:off x="591944" y="2801946"/>
            <a:ext cx="6541677" cy="1328721"/>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the core of FEM lies the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discretization</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which means a model is divided into a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finite</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number of smaller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bodies or elements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that are connected at common points, the so-called</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nodes</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 The quality of the solution depends on the size and type of the used elements.</a:t>
            </a:r>
          </a:p>
        </p:txBody>
      </p:sp>
      <p:sp>
        <p:nvSpPr>
          <p:cNvPr id="9" name="Text Placeholder 3">
            <a:extLst>
              <a:ext uri="{FF2B5EF4-FFF2-40B4-BE49-F238E27FC236}">
                <a16:creationId xmlns:a16="http://schemas.microsoft.com/office/drawing/2014/main" id="{94C2058F-DACC-6DFB-27BE-FADF7901396D}"/>
              </a:ext>
            </a:extLst>
          </p:cNvPr>
          <p:cNvSpPr txBox="1">
            <a:spLocks/>
          </p:cNvSpPr>
          <p:nvPr/>
        </p:nvSpPr>
        <p:spPr>
          <a:xfrm>
            <a:off x="600009" y="4230696"/>
            <a:ext cx="6541677" cy="909621"/>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Each node has a limited number of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degrees of freedom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(DoFs), so e.g. a continuum solid becomes discretized into a finite number of DoFs, based on the number and type of elements.</a:t>
            </a:r>
          </a:p>
          <a:p>
            <a:pPr marL="228600" marR="0" lvl="0" indent="-228600" algn="l" defTabSz="914400" rtl="0" eaLnBrk="1" fontAlgn="auto" latinLnBrk="0" hangingPunct="1">
              <a:lnSpc>
                <a:spcPct val="9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p:txBody>
      </p:sp>
      <p:sp>
        <p:nvSpPr>
          <p:cNvPr id="12" name="Text Placeholder 3">
            <a:extLst>
              <a:ext uri="{FF2B5EF4-FFF2-40B4-BE49-F238E27FC236}">
                <a16:creationId xmlns:a16="http://schemas.microsoft.com/office/drawing/2014/main" id="{A50A62B7-AE10-E237-07B3-98911BD03422}"/>
              </a:ext>
            </a:extLst>
          </p:cNvPr>
          <p:cNvSpPr txBox="1">
            <a:spLocks/>
          </p:cNvSpPr>
          <p:nvPr/>
        </p:nvSpPr>
        <p:spPr>
          <a:xfrm>
            <a:off x="576068" y="5145276"/>
            <a:ext cx="6541677" cy="611493"/>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For each of those elements a set of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algebraic equations </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are solved in an </a:t>
            </a:r>
            <a:r>
              <a:rPr kumimoji="0" lang="en-GB" sz="1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iterative fashion</a:t>
            </a: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p>
        </p:txBody>
      </p:sp>
    </p:spTree>
    <p:extLst>
      <p:ext uri="{BB962C8B-B14F-4D97-AF65-F5344CB8AC3E}">
        <p14:creationId xmlns:p14="http://schemas.microsoft.com/office/powerpoint/2010/main" val="3474018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1" grpId="0" animBg="1"/>
      <p:bldP spid="7" grpId="0"/>
      <p:bldP spid="9"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a:extLst>
              <a:ext uri="{FF2B5EF4-FFF2-40B4-BE49-F238E27FC236}">
                <a16:creationId xmlns:a16="http://schemas.microsoft.com/office/drawing/2014/main" id="{F8C8B9C0-E296-1CD9-3EEF-140F7BBCFDBA}"/>
              </a:ext>
            </a:extLst>
          </p:cNvPr>
          <p:cNvCxnSpPr>
            <a:cxnSpLocks/>
            <a:stCxn id="6" idx="4"/>
          </p:cNvCxnSpPr>
          <p:nvPr/>
        </p:nvCxnSpPr>
        <p:spPr>
          <a:xfrm>
            <a:off x="1830931" y="1613296"/>
            <a:ext cx="0" cy="42788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6" name="Rectangle: Rounded Corners 25">
                <a:extLst>
                  <a:ext uri="{FF2B5EF4-FFF2-40B4-BE49-F238E27FC236}">
                    <a16:creationId xmlns:a16="http://schemas.microsoft.com/office/drawing/2014/main" id="{51830B25-1D35-386D-27D7-629072B9C2AC}"/>
                  </a:ext>
                </a:extLst>
              </p:cNvPr>
              <p:cNvSpPr/>
              <p:nvPr/>
            </p:nvSpPr>
            <p:spPr>
              <a:xfrm>
                <a:off x="3418317" y="2377031"/>
                <a:ext cx="5355508" cy="3848277"/>
              </a:xfrm>
              <a:prstGeom prst="round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800" b="0" i="1" u="none" strike="noStrike" kern="1200" cap="none" spc="0" normalizeH="0" baseline="0" noProof="0" smtClean="0">
                              <a:ln>
                                <a:noFill/>
                              </a:ln>
                              <a:solidFill>
                                <a:srgbClr val="FFFFFF"/>
                              </a:solidFill>
                              <a:effectLst/>
                              <a:uLnTx/>
                              <a:uFillTx/>
                              <a:latin typeface="Cambria Math" panose="02040503050406030204" pitchFamily="18" charset="0"/>
                              <a:ea typeface="+mn-ea"/>
                              <a:cs typeface="+mn-cs"/>
                            </a:rPr>
                          </m:ctrlPr>
                        </m:fPr>
                        <m:num>
                          <m:sSup>
                            <m:sSup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sSupPr>
                            <m:e>
                              <m:r>
                                <m:rPr>
                                  <m:sty m:val="p"/>
                                </m:rPr>
                                <a:rPr kumimoji="0" lang="en-US" sz="1800" b="0" i="0"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e>
                            <m:sup>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num>
                        <m:den>
                          <m:r>
                            <m:rPr>
                              <m:sty m:val="p"/>
                            </m:rPr>
                            <a:rPr kumimoji="0" lang="en-US" sz="1800" b="0" i="0"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sSup>
                            <m:sSup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sSupPr>
                            <m:e>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𝑥</m:t>
                              </m:r>
                            </m:e>
                            <m:sup>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den>
                      </m:f>
                      <m:d>
                        <m:d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dPr>
                        <m:e>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𝐸𝐼</m:t>
                          </m:r>
                          <m:f>
                            <m:f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fPr>
                            <m:num>
                              <m:sSup>
                                <m:sSup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sSupPr>
                                <m:e>
                                  <m:r>
                                    <m:rPr>
                                      <m:sty m:val="p"/>
                                    </m:rPr>
                                    <a:rPr kumimoji="0" lang="en-US" sz="1800" b="0" i="0"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e>
                                <m:sup>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𝑤</m:t>
                              </m:r>
                            </m:num>
                            <m:den>
                              <m:r>
                                <m:rPr>
                                  <m:sty m:val="p"/>
                                </m:rPr>
                                <a:rPr kumimoji="0" lang="en-US" sz="1800" b="0" i="0"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d</m:t>
                              </m:r>
                              <m:sSup>
                                <m:sSupPr>
                                  <m:ctrlP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n-ea"/>
                                      <a:cs typeface="+mn-cs"/>
                                    </a:rPr>
                                  </m:ctrlPr>
                                </m:sSupPr>
                                <m:e>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𝑥</m:t>
                                  </m:r>
                                </m:e>
                                <m:sup>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2</m:t>
                                  </m:r>
                                </m:sup>
                              </m:sSup>
                            </m:den>
                          </m:f>
                        </m:e>
                      </m:d>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m:t>
                      </m:r>
                      <m:r>
                        <a:rPr kumimoji="0" lang="en-US" sz="1800" b="0" i="1" u="none" strike="noStrike" kern="1200" cap="none" spc="0" normalizeH="0" baseline="0" noProof="0">
                          <a:ln>
                            <a:noFill/>
                          </a:ln>
                          <a:solidFill>
                            <a:srgbClr val="FFFFFF"/>
                          </a:solidFill>
                          <a:effectLst/>
                          <a:uLnTx/>
                          <a:uFillTx/>
                          <a:latin typeface="Cambria Math" panose="02040503050406030204" pitchFamily="18" charset="0"/>
                          <a:ea typeface="Montserrat Light" panose="00000400000000000000" pitchFamily="2" charset="0"/>
                          <a:cs typeface="Montserrat Light" panose="00000400000000000000" pitchFamily="2" charset="0"/>
                        </a:rPr>
                        <m:t>𝑞</m:t>
                      </m:r>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26" name="Rectangle: Rounded Corners 25">
                <a:extLst>
                  <a:ext uri="{FF2B5EF4-FFF2-40B4-BE49-F238E27FC236}">
                    <a16:creationId xmlns:a16="http://schemas.microsoft.com/office/drawing/2014/main" id="{51830B25-1D35-386D-27D7-629072B9C2AC}"/>
                  </a:ext>
                </a:extLst>
              </p:cNvPr>
              <p:cNvSpPr>
                <a:spLocks noRot="1" noChangeAspect="1" noMove="1" noResize="1" noEditPoints="1" noAdjustHandles="1" noChangeArrowheads="1" noChangeShapeType="1" noTextEdit="1"/>
              </p:cNvSpPr>
              <p:nvPr/>
            </p:nvSpPr>
            <p:spPr>
              <a:xfrm>
                <a:off x="3418317" y="2377031"/>
                <a:ext cx="5355508" cy="3848277"/>
              </a:xfrm>
              <a:prstGeom prst="roundRect">
                <a:avLst/>
              </a:prstGeom>
              <a:blipFill>
                <a:blip r:embed="rId4"/>
                <a:stretch>
                  <a:fillRect/>
                </a:stretch>
              </a:blipFill>
              <a:ln w="19050">
                <a:solidFill>
                  <a:schemeClr val="tx1"/>
                </a:solidFill>
              </a:ln>
            </p:spPr>
            <p:txBody>
              <a:bodyPr/>
              <a:lstStyle/>
              <a:p>
                <a:r>
                  <a:rPr lang="en-US">
                    <a:noFill/>
                  </a:rPr>
                  <a:t> </a:t>
                </a:r>
              </a:p>
            </p:txBody>
          </p:sp>
        </mc:Fallback>
      </mc:AlternateContent>
      <p:sp>
        <p:nvSpPr>
          <p:cNvPr id="2" name="Slide Number Placeholder 1">
            <a:extLst>
              <a:ext uri="{FF2B5EF4-FFF2-40B4-BE49-F238E27FC236}">
                <a16:creationId xmlns:a16="http://schemas.microsoft.com/office/drawing/2014/main" id="{8C4846DD-FAAB-2765-04AA-964D9E327105}"/>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DF93700A-77B2-E395-5103-19E053E852C5}"/>
              </a:ext>
            </a:extLst>
          </p:cNvPr>
          <p:cNvSpPr>
            <a:spLocks noGrp="1"/>
          </p:cNvSpPr>
          <p:nvPr>
            <p:ph type="title"/>
          </p:nvPr>
        </p:nvSpPr>
        <p:spPr/>
        <p:txBody>
          <a:bodyPr/>
          <a:lstStyle/>
          <a:p>
            <a:r>
              <a:rPr lang="en-GB" dirty="0">
                <a:latin typeface="+mn-lt"/>
              </a:rPr>
              <a:t>Numerical Analysis </a:t>
            </a:r>
            <a:r>
              <a:rPr lang="en-US" sz="2400" dirty="0"/>
              <a:t>– From Physical Problem to Final Product</a:t>
            </a:r>
            <a:endParaRPr lang="en-US" dirty="0"/>
          </a:p>
        </p:txBody>
      </p:sp>
      <p:sp>
        <p:nvSpPr>
          <p:cNvPr id="5" name="Arrow: Right 4">
            <a:extLst>
              <a:ext uri="{FF2B5EF4-FFF2-40B4-BE49-F238E27FC236}">
                <a16:creationId xmlns:a16="http://schemas.microsoft.com/office/drawing/2014/main" id="{E7539CFC-3E3E-7C8B-A5B5-B2AEF5F5E2F3}"/>
              </a:ext>
            </a:extLst>
          </p:cNvPr>
          <p:cNvSpPr/>
          <p:nvPr/>
        </p:nvSpPr>
        <p:spPr>
          <a:xfrm>
            <a:off x="609601" y="1162228"/>
            <a:ext cx="10972798" cy="4846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Parallelogram 5">
            <a:extLst>
              <a:ext uri="{FF2B5EF4-FFF2-40B4-BE49-F238E27FC236}">
                <a16:creationId xmlns:a16="http://schemas.microsoft.com/office/drawing/2014/main" id="{7F7E6261-BEA0-16A4-3CAB-EC1CD4D61428}"/>
              </a:ext>
            </a:extLst>
          </p:cNvPr>
          <p:cNvSpPr/>
          <p:nvPr/>
        </p:nvSpPr>
        <p:spPr>
          <a:xfrm>
            <a:off x="615292" y="1195791"/>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Physical Problem</a:t>
            </a:r>
          </a:p>
        </p:txBody>
      </p:sp>
      <p:sp>
        <p:nvSpPr>
          <p:cNvPr id="7" name="Parallelogram 6">
            <a:extLst>
              <a:ext uri="{FF2B5EF4-FFF2-40B4-BE49-F238E27FC236}">
                <a16:creationId xmlns:a16="http://schemas.microsoft.com/office/drawing/2014/main" id="{BD6ACB92-7515-CC21-44C3-92DF85E31908}"/>
              </a:ext>
            </a:extLst>
          </p:cNvPr>
          <p:cNvSpPr/>
          <p:nvPr/>
        </p:nvSpPr>
        <p:spPr>
          <a:xfrm>
            <a:off x="3418316" y="1193924"/>
            <a:ext cx="2431277" cy="417505"/>
          </a:xfrm>
          <a:prstGeom prst="parallelogram">
            <a:avLst>
              <a:gd name="adj" fmla="val 59146"/>
            </a:avLst>
          </a:prstGeom>
          <a:gradFill flip="none" rotWithShape="1">
            <a:gsLst>
              <a:gs pos="0">
                <a:schemeClr val="accent4">
                  <a:lumMod val="60000"/>
                  <a:lumOff val="40000"/>
                </a:schemeClr>
              </a:gs>
              <a:gs pos="26000">
                <a:schemeClr val="accent2"/>
              </a:gs>
              <a:gs pos="51000">
                <a:schemeClr val="accent5">
                  <a:lumMod val="40000"/>
                  <a:lumOff val="60000"/>
                </a:schemeClr>
              </a:gs>
              <a:gs pos="74000">
                <a:schemeClr val="accent5">
                  <a:lumMod val="60000"/>
                  <a:lumOff val="40000"/>
                </a:schemeClr>
              </a:gs>
              <a:gs pos="100000">
                <a:schemeClr val="accent6"/>
              </a:gs>
            </a:gsLst>
            <a:lin ang="108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Numerical Model</a:t>
            </a:r>
          </a:p>
        </p:txBody>
      </p:sp>
      <p:sp>
        <p:nvSpPr>
          <p:cNvPr id="8" name="Parallelogram 7">
            <a:extLst>
              <a:ext uri="{FF2B5EF4-FFF2-40B4-BE49-F238E27FC236}">
                <a16:creationId xmlns:a16="http://schemas.microsoft.com/office/drawing/2014/main" id="{C265BB0D-871B-BB9E-A6CF-C95AB7A64C00}"/>
              </a:ext>
            </a:extLst>
          </p:cNvPr>
          <p:cNvSpPr/>
          <p:nvPr/>
        </p:nvSpPr>
        <p:spPr>
          <a:xfrm>
            <a:off x="6221340" y="1193924"/>
            <a:ext cx="2733226"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Physical Prototype</a:t>
            </a:r>
          </a:p>
        </p:txBody>
      </p:sp>
      <p:sp>
        <p:nvSpPr>
          <p:cNvPr id="9" name="Parallelogram 8">
            <a:extLst>
              <a:ext uri="{FF2B5EF4-FFF2-40B4-BE49-F238E27FC236}">
                <a16:creationId xmlns:a16="http://schemas.microsoft.com/office/drawing/2014/main" id="{A572D1DF-F750-34ED-22DA-59AF8679A6B2}"/>
              </a:ext>
            </a:extLst>
          </p:cNvPr>
          <p:cNvSpPr/>
          <p:nvPr/>
        </p:nvSpPr>
        <p:spPr>
          <a:xfrm>
            <a:off x="9326313" y="1193924"/>
            <a:ext cx="1941324"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Final Product</a:t>
            </a:r>
          </a:p>
        </p:txBody>
      </p:sp>
      <p:pic>
        <p:nvPicPr>
          <p:cNvPr id="27" name="Graphic 26" descr="Internet outline">
            <a:extLst>
              <a:ext uri="{FF2B5EF4-FFF2-40B4-BE49-F238E27FC236}">
                <a16:creationId xmlns:a16="http://schemas.microsoft.com/office/drawing/2014/main" id="{1B3D98C0-AE47-B01B-18AA-3BC10B4EE0A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65142" y="723239"/>
            <a:ext cx="537624" cy="537624"/>
          </a:xfrm>
          <a:prstGeom prst="rect">
            <a:avLst/>
          </a:prstGeom>
        </p:spPr>
      </p:pic>
      <p:pic>
        <p:nvPicPr>
          <p:cNvPr id="10" name="Picture 9" descr="A pair of scissors&#10;&#10;Description automatically generated with medium confidence">
            <a:extLst>
              <a:ext uri="{FF2B5EF4-FFF2-40B4-BE49-F238E27FC236}">
                <a16:creationId xmlns:a16="http://schemas.microsoft.com/office/drawing/2014/main" id="{97E0425A-DCC7-6803-4296-1E125EFEBB9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1468" y="2184793"/>
            <a:ext cx="1832172" cy="993613"/>
          </a:xfrm>
          <a:prstGeom prst="rect">
            <a:avLst/>
          </a:prstGeom>
        </p:spPr>
      </p:pic>
      <p:pic>
        <p:nvPicPr>
          <p:cNvPr id="12" name="Picture 11" descr="A picture containing chart&#10;&#10;Description automatically generated">
            <a:extLst>
              <a:ext uri="{FF2B5EF4-FFF2-40B4-BE49-F238E27FC236}">
                <a16:creationId xmlns:a16="http://schemas.microsoft.com/office/drawing/2014/main" id="{B322DAF0-7BB4-48F4-DA90-9B6DCDEBB9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468" y="3595913"/>
            <a:ext cx="1832172" cy="1025722"/>
          </a:xfrm>
          <a:prstGeom prst="rect">
            <a:avLst/>
          </a:prstGeom>
        </p:spPr>
      </p:pic>
      <p:sp>
        <p:nvSpPr>
          <p:cNvPr id="29" name="Parallelogram 28">
            <a:extLst>
              <a:ext uri="{FF2B5EF4-FFF2-40B4-BE49-F238E27FC236}">
                <a16:creationId xmlns:a16="http://schemas.microsoft.com/office/drawing/2014/main" id="{1FDB4F28-A0F8-96ED-F47D-F6071B64DD8C}"/>
              </a:ext>
            </a:extLst>
          </p:cNvPr>
          <p:cNvSpPr/>
          <p:nvPr/>
        </p:nvSpPr>
        <p:spPr>
          <a:xfrm>
            <a:off x="609597" y="3178407"/>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F</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luid </a:t>
            </a: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M</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echanics</a:t>
            </a:r>
          </a:p>
        </p:txBody>
      </p:sp>
      <p:pic>
        <p:nvPicPr>
          <p:cNvPr id="22" name="Picture 21" descr="A picture containing sky&#10;&#10;Description automatically generated">
            <a:extLst>
              <a:ext uri="{FF2B5EF4-FFF2-40B4-BE49-F238E27FC236}">
                <a16:creationId xmlns:a16="http://schemas.microsoft.com/office/drawing/2014/main" id="{CD916848-9C85-3D30-9D92-DDEC049818A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1467" y="5070624"/>
            <a:ext cx="1832172" cy="961505"/>
          </a:xfrm>
          <a:prstGeom prst="rect">
            <a:avLst/>
          </a:prstGeom>
        </p:spPr>
      </p:pic>
      <p:sp>
        <p:nvSpPr>
          <p:cNvPr id="43" name="TextBox 42">
            <a:extLst>
              <a:ext uri="{FF2B5EF4-FFF2-40B4-BE49-F238E27FC236}">
                <a16:creationId xmlns:a16="http://schemas.microsoft.com/office/drawing/2014/main" id="{EBD04A4C-7C6A-0A75-D6BB-2E3D601DF757}"/>
              </a:ext>
            </a:extLst>
          </p:cNvPr>
          <p:cNvSpPr txBox="1"/>
          <p:nvPr/>
        </p:nvSpPr>
        <p:spPr>
          <a:xfrm rot="5400000">
            <a:off x="1686689" y="6017493"/>
            <a:ext cx="277091"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a:t>
            </a:r>
          </a:p>
        </p:txBody>
      </p:sp>
      <p:sp>
        <p:nvSpPr>
          <p:cNvPr id="25" name="TextBox 24">
            <a:extLst>
              <a:ext uri="{FF2B5EF4-FFF2-40B4-BE49-F238E27FC236}">
                <a16:creationId xmlns:a16="http://schemas.microsoft.com/office/drawing/2014/main" id="{036BC749-B351-7998-626F-E500095DE44F}"/>
              </a:ext>
            </a:extLst>
          </p:cNvPr>
          <p:cNvSpPr txBox="1"/>
          <p:nvPr/>
        </p:nvSpPr>
        <p:spPr>
          <a:xfrm>
            <a:off x="805978" y="2130811"/>
            <a:ext cx="80502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a:ln>
                  <a:noFill/>
                </a:ln>
                <a:solidFill>
                  <a:srgbClr val="000000"/>
                </a:solidFill>
                <a:effectLst/>
                <a:uLnTx/>
                <a:uFillTx/>
                <a:latin typeface="Calibri" panose="020F0502020204030204"/>
                <a:ea typeface="+mn-ea"/>
                <a:cs typeface="+mn-cs"/>
              </a:rPr>
              <a:t>e.g. bracket</a:t>
            </a:r>
          </a:p>
        </p:txBody>
      </p:sp>
      <p:sp>
        <p:nvSpPr>
          <p:cNvPr id="44" name="TextBox 43">
            <a:extLst>
              <a:ext uri="{FF2B5EF4-FFF2-40B4-BE49-F238E27FC236}">
                <a16:creationId xmlns:a16="http://schemas.microsoft.com/office/drawing/2014/main" id="{230D8D35-0433-839D-2A0B-FBE8E24AB540}"/>
              </a:ext>
            </a:extLst>
          </p:cNvPr>
          <p:cNvSpPr txBox="1"/>
          <p:nvPr/>
        </p:nvSpPr>
        <p:spPr>
          <a:xfrm>
            <a:off x="803797" y="3563832"/>
            <a:ext cx="639919"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a:ln>
                  <a:noFill/>
                </a:ln>
                <a:solidFill>
                  <a:srgbClr val="000000"/>
                </a:solidFill>
                <a:effectLst/>
                <a:uLnTx/>
                <a:uFillTx/>
                <a:latin typeface="Calibri" panose="020F0502020204030204"/>
                <a:ea typeface="+mn-ea"/>
                <a:cs typeface="+mn-cs"/>
              </a:rPr>
              <a:t>e.g. pipe</a:t>
            </a:r>
          </a:p>
        </p:txBody>
      </p:sp>
      <p:sp>
        <p:nvSpPr>
          <p:cNvPr id="45" name="TextBox 44">
            <a:extLst>
              <a:ext uri="{FF2B5EF4-FFF2-40B4-BE49-F238E27FC236}">
                <a16:creationId xmlns:a16="http://schemas.microsoft.com/office/drawing/2014/main" id="{650DED58-32E3-5FCA-2401-EABA490B44BF}"/>
              </a:ext>
            </a:extLst>
          </p:cNvPr>
          <p:cNvSpPr txBox="1"/>
          <p:nvPr/>
        </p:nvSpPr>
        <p:spPr>
          <a:xfrm>
            <a:off x="805978" y="4994292"/>
            <a:ext cx="893193"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1" i="1" u="none" strike="noStrike" kern="1200" cap="none" spc="0" normalizeH="0" baseline="0" noProof="0" dirty="0">
                <a:ln>
                  <a:noFill/>
                </a:ln>
                <a:solidFill>
                  <a:srgbClr val="000000"/>
                </a:solidFill>
                <a:effectLst/>
                <a:uLnTx/>
                <a:uFillTx/>
                <a:latin typeface="Calibri" panose="020F0502020204030204"/>
                <a:ea typeface="+mn-ea"/>
                <a:cs typeface="+mn-cs"/>
              </a:rPr>
              <a:t>e.g. heat sink</a:t>
            </a:r>
          </a:p>
        </p:txBody>
      </p:sp>
      <p:sp>
        <p:nvSpPr>
          <p:cNvPr id="52" name="TextBox 51">
            <a:extLst>
              <a:ext uri="{FF2B5EF4-FFF2-40B4-BE49-F238E27FC236}">
                <a16:creationId xmlns:a16="http://schemas.microsoft.com/office/drawing/2014/main" id="{CCA64FD3-B9B9-E879-1C89-BF85DB5743FF}"/>
              </a:ext>
            </a:extLst>
          </p:cNvPr>
          <p:cNvSpPr txBox="1"/>
          <p:nvPr/>
        </p:nvSpPr>
        <p:spPr>
          <a:xfrm>
            <a:off x="5135127" y="2368311"/>
            <a:ext cx="192174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Physical principles</a:t>
            </a:r>
          </a:p>
        </p:txBody>
      </p:sp>
      <p:cxnSp>
        <p:nvCxnSpPr>
          <p:cNvPr id="53" name="Straight Connector 52">
            <a:extLst>
              <a:ext uri="{FF2B5EF4-FFF2-40B4-BE49-F238E27FC236}">
                <a16:creationId xmlns:a16="http://schemas.microsoft.com/office/drawing/2014/main" id="{4D03263E-E2DE-148F-52F5-5847C96335D5}"/>
              </a:ext>
            </a:extLst>
          </p:cNvPr>
          <p:cNvCxnSpPr>
            <a:cxnSpLocks/>
          </p:cNvCxnSpPr>
          <p:nvPr/>
        </p:nvCxnSpPr>
        <p:spPr>
          <a:xfrm>
            <a:off x="3758834" y="2752367"/>
            <a:ext cx="46370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Oval 62">
            <a:extLst>
              <a:ext uri="{FF2B5EF4-FFF2-40B4-BE49-F238E27FC236}">
                <a16:creationId xmlns:a16="http://schemas.microsoft.com/office/drawing/2014/main" id="{D062E6C6-E798-7EBA-66FD-C46B2DF9047A}"/>
              </a:ext>
            </a:extLst>
          </p:cNvPr>
          <p:cNvSpPr>
            <a:spLocks noChangeAspect="1"/>
          </p:cNvSpPr>
          <p:nvPr/>
        </p:nvSpPr>
        <p:spPr>
          <a:xfrm>
            <a:off x="2841434" y="3333159"/>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4" name="Oval 63">
            <a:extLst>
              <a:ext uri="{FF2B5EF4-FFF2-40B4-BE49-F238E27FC236}">
                <a16:creationId xmlns:a16="http://schemas.microsoft.com/office/drawing/2014/main" id="{A9C35882-AE2C-3D50-D3D1-18B0022979A7}"/>
              </a:ext>
            </a:extLst>
          </p:cNvPr>
          <p:cNvSpPr>
            <a:spLocks noChangeAspect="1"/>
          </p:cNvSpPr>
          <p:nvPr/>
        </p:nvSpPr>
        <p:spPr>
          <a:xfrm>
            <a:off x="2841434" y="477638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5" name="Oval 64">
            <a:extLst>
              <a:ext uri="{FF2B5EF4-FFF2-40B4-BE49-F238E27FC236}">
                <a16:creationId xmlns:a16="http://schemas.microsoft.com/office/drawing/2014/main" id="{BB0BDAA5-8A5A-F2A5-4FC0-8E9F8A263A35}"/>
              </a:ext>
            </a:extLst>
          </p:cNvPr>
          <p:cNvSpPr>
            <a:spLocks noChangeAspect="1"/>
          </p:cNvSpPr>
          <p:nvPr/>
        </p:nvSpPr>
        <p:spPr>
          <a:xfrm>
            <a:off x="3372879" y="4196090"/>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67" name="Connector: Elbow 66">
            <a:extLst>
              <a:ext uri="{FF2B5EF4-FFF2-40B4-BE49-F238E27FC236}">
                <a16:creationId xmlns:a16="http://schemas.microsoft.com/office/drawing/2014/main" id="{A9FFC919-C67C-677E-48BD-331DBA4C62F5}"/>
              </a:ext>
            </a:extLst>
          </p:cNvPr>
          <p:cNvCxnSpPr>
            <a:stCxn id="62" idx="6"/>
            <a:endCxn id="65" idx="2"/>
          </p:cNvCxnSpPr>
          <p:nvPr/>
        </p:nvCxnSpPr>
        <p:spPr>
          <a:xfrm>
            <a:off x="2959050" y="1966141"/>
            <a:ext cx="413829" cy="2283949"/>
          </a:xfrm>
          <a:prstGeom prst="bentConnector3">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8" name="Connector: Elbow 67">
            <a:extLst>
              <a:ext uri="{FF2B5EF4-FFF2-40B4-BE49-F238E27FC236}">
                <a16:creationId xmlns:a16="http://schemas.microsoft.com/office/drawing/2014/main" id="{4E58EE95-C6DD-A460-BA18-C698BE9671AF}"/>
              </a:ext>
            </a:extLst>
          </p:cNvPr>
          <p:cNvCxnSpPr>
            <a:cxnSpLocks/>
            <a:stCxn id="64" idx="6"/>
            <a:endCxn id="65" idx="2"/>
          </p:cNvCxnSpPr>
          <p:nvPr/>
        </p:nvCxnSpPr>
        <p:spPr>
          <a:xfrm flipV="1">
            <a:off x="2949434" y="4250090"/>
            <a:ext cx="423445" cy="580297"/>
          </a:xfrm>
          <a:prstGeom prst="bentConnector3">
            <a:avLst>
              <a:gd name="adj1" fmla="val 50000"/>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1" name="Connector: Elbow 70">
            <a:extLst>
              <a:ext uri="{FF2B5EF4-FFF2-40B4-BE49-F238E27FC236}">
                <a16:creationId xmlns:a16="http://schemas.microsoft.com/office/drawing/2014/main" id="{C4F5BC79-B384-D981-334D-881C62B7F881}"/>
              </a:ext>
            </a:extLst>
          </p:cNvPr>
          <p:cNvCxnSpPr>
            <a:cxnSpLocks/>
            <a:stCxn id="63" idx="6"/>
            <a:endCxn id="65" idx="2"/>
          </p:cNvCxnSpPr>
          <p:nvPr/>
        </p:nvCxnSpPr>
        <p:spPr>
          <a:xfrm>
            <a:off x="2949434" y="3387159"/>
            <a:ext cx="423445" cy="862931"/>
          </a:xfrm>
          <a:prstGeom prst="bentConnector3">
            <a:avLst>
              <a:gd name="adj1" fmla="val 50000"/>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50B64552-7F0A-B6C6-7B5D-1781CE35A234}"/>
              </a:ext>
            </a:extLst>
          </p:cNvPr>
          <p:cNvCxnSpPr>
            <a:cxnSpLocks/>
          </p:cNvCxnSpPr>
          <p:nvPr/>
        </p:nvCxnSpPr>
        <p:spPr>
          <a:xfrm rot="5400000" flipH="1" flipV="1">
            <a:off x="2408833" y="5585546"/>
            <a:ext cx="1510319" cy="3"/>
          </a:xfrm>
          <a:prstGeom prst="bentConnector3">
            <a:avLst>
              <a:gd name="adj1" fmla="val 50000"/>
            </a:avLst>
          </a:prstGeom>
          <a:ln w="15875">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79" name="Rectangle: Rounded Corners 78">
            <a:extLst>
              <a:ext uri="{FF2B5EF4-FFF2-40B4-BE49-F238E27FC236}">
                <a16:creationId xmlns:a16="http://schemas.microsoft.com/office/drawing/2014/main" id="{22C39E27-83D8-608F-F7EE-A64DE66532BB}"/>
              </a:ext>
            </a:extLst>
          </p:cNvPr>
          <p:cNvSpPr/>
          <p:nvPr/>
        </p:nvSpPr>
        <p:spPr>
          <a:xfrm>
            <a:off x="9232949" y="2376560"/>
            <a:ext cx="2349449" cy="3848276"/>
          </a:xfrm>
          <a:prstGeom prst="roundRect">
            <a:avLst>
              <a:gd name="adj" fmla="val 25709"/>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0" name="Oval 79">
            <a:extLst>
              <a:ext uri="{FF2B5EF4-FFF2-40B4-BE49-F238E27FC236}">
                <a16:creationId xmlns:a16="http://schemas.microsoft.com/office/drawing/2014/main" id="{09822B19-CBEB-9E15-EDA2-829C6436578E}"/>
              </a:ext>
            </a:extLst>
          </p:cNvPr>
          <p:cNvSpPr>
            <a:spLocks noChangeAspect="1"/>
          </p:cNvSpPr>
          <p:nvPr/>
        </p:nvSpPr>
        <p:spPr>
          <a:xfrm>
            <a:off x="4565015" y="1546710"/>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81" name="Oval 80">
            <a:extLst>
              <a:ext uri="{FF2B5EF4-FFF2-40B4-BE49-F238E27FC236}">
                <a16:creationId xmlns:a16="http://schemas.microsoft.com/office/drawing/2014/main" id="{644E59DF-1DEC-1579-721E-DE15F355F931}"/>
              </a:ext>
            </a:extLst>
          </p:cNvPr>
          <p:cNvSpPr>
            <a:spLocks noChangeAspect="1"/>
          </p:cNvSpPr>
          <p:nvPr/>
        </p:nvSpPr>
        <p:spPr>
          <a:xfrm>
            <a:off x="10353673" y="2322560"/>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82" name="Connector: Elbow 81">
            <a:extLst>
              <a:ext uri="{FF2B5EF4-FFF2-40B4-BE49-F238E27FC236}">
                <a16:creationId xmlns:a16="http://schemas.microsoft.com/office/drawing/2014/main" id="{3D408994-502C-ADE9-EDB8-EFDCE97FCF1A}"/>
              </a:ext>
            </a:extLst>
          </p:cNvPr>
          <p:cNvCxnSpPr>
            <a:cxnSpLocks/>
            <a:stCxn id="80" idx="4"/>
            <a:endCxn id="81" idx="0"/>
          </p:cNvCxnSpPr>
          <p:nvPr/>
        </p:nvCxnSpPr>
        <p:spPr>
          <a:xfrm rot="16200000" flipH="1">
            <a:off x="7179419" y="-905694"/>
            <a:ext cx="667850" cy="5788658"/>
          </a:xfrm>
          <a:prstGeom prst="bentConnector3">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0" name="TextBox 89">
                <a:extLst>
                  <a:ext uri="{FF2B5EF4-FFF2-40B4-BE49-F238E27FC236}">
                    <a16:creationId xmlns:a16="http://schemas.microsoft.com/office/drawing/2014/main" id="{A00B7D08-540F-6C00-4343-DDD742F5E63A}"/>
                  </a:ext>
                </a:extLst>
              </p:cNvPr>
              <p:cNvSpPr txBox="1"/>
              <p:nvPr/>
            </p:nvSpPr>
            <p:spPr>
              <a:xfrm>
                <a:off x="9680505" y="3972401"/>
                <a:ext cx="14504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1"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𝑲</m:t>
                          </m:r>
                        </m:e>
                      </m:d>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𝐮</m:t>
                          </m:r>
                        </m:e>
                      </m:d>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𝐅</m:t>
                          </m:r>
                        </m:e>
                      </m:d>
                    </m:oMath>
                  </m:oMathPara>
                </a14:m>
                <a:endPar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90" name="TextBox 89">
                <a:extLst>
                  <a:ext uri="{FF2B5EF4-FFF2-40B4-BE49-F238E27FC236}">
                    <a16:creationId xmlns:a16="http://schemas.microsoft.com/office/drawing/2014/main" id="{A00B7D08-540F-6C00-4343-DDD742F5E63A}"/>
                  </a:ext>
                </a:extLst>
              </p:cNvPr>
              <p:cNvSpPr txBox="1">
                <a:spLocks noRot="1" noChangeAspect="1" noMove="1" noResize="1" noEditPoints="1" noAdjustHandles="1" noChangeArrowheads="1" noChangeShapeType="1" noTextEdit="1"/>
              </p:cNvSpPr>
              <p:nvPr/>
            </p:nvSpPr>
            <p:spPr>
              <a:xfrm>
                <a:off x="9680505" y="3972401"/>
                <a:ext cx="1450425"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00E5408B-AD27-E3BA-5683-BC4781544ED5}"/>
                  </a:ext>
                </a:extLst>
              </p:cNvPr>
              <p:cNvSpPr txBox="1"/>
              <p:nvPr/>
            </p:nvSpPr>
            <p:spPr>
              <a:xfrm>
                <a:off x="9547814" y="5525435"/>
                <a:ext cx="167465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d>
                        <m:dPr>
                          <m:begChr m:val="{"/>
                          <m:endChr m:val="}"/>
                          <m:ctrlPr>
                            <a:rPr kumimoji="0" lang="en-US"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𝐮</m:t>
                          </m:r>
                        </m:e>
                      </m:d>
                      <m:r>
                        <a:rPr kumimoji="0" lang="en-US" sz="18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begChr m:val="["/>
                          <m:endChr m:val=""/>
                          <m:ctrlPr>
                            <a:rPr kumimoji="0" lang="en-US" sz="18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sSup>
                            <m:sSupPr>
                              <m:ctrlPr>
                                <a:rPr kumimoji="0" lang="en-US" sz="1800" b="1"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sSupPr>
                            <m:e>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𝐊</m:t>
                                  </m:r>
                                </m:e>
                              </m:d>
                            </m:e>
                            <m:sup>
                              <m:r>
                                <a:rPr kumimoji="0" lang="en-US" sz="18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sup>
                          </m:sSup>
                          <m:d>
                            <m:dPr>
                              <m:begChr m:val="{"/>
                              <m:endChr m:val="}"/>
                              <m:ctrlPr>
                                <a:rPr kumimoji="0" lang="en-US" sz="1800" b="1"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800" b="1"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𝐅</m:t>
                              </m:r>
                            </m:e>
                          </m:d>
                        </m:e>
                      </m:d>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92" name="TextBox 91">
                <a:extLst>
                  <a:ext uri="{FF2B5EF4-FFF2-40B4-BE49-F238E27FC236}">
                    <a16:creationId xmlns:a16="http://schemas.microsoft.com/office/drawing/2014/main" id="{00E5408B-AD27-E3BA-5683-BC4781544ED5}"/>
                  </a:ext>
                </a:extLst>
              </p:cNvPr>
              <p:cNvSpPr txBox="1">
                <a:spLocks noRot="1" noChangeAspect="1" noMove="1" noResize="1" noEditPoints="1" noAdjustHandles="1" noChangeArrowheads="1" noChangeShapeType="1" noTextEdit="1"/>
              </p:cNvSpPr>
              <p:nvPr/>
            </p:nvSpPr>
            <p:spPr>
              <a:xfrm>
                <a:off x="9547814" y="5525435"/>
                <a:ext cx="1674657" cy="369332"/>
              </a:xfrm>
              <a:prstGeom prst="rect">
                <a:avLst/>
              </a:prstGeom>
              <a:blipFill>
                <a:blip r:embed="rId11"/>
                <a:stretch>
                  <a:fillRect t="-126230" b="-1885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55C18F4B-CC21-D99A-0488-D7F0C90642A4}"/>
                  </a:ext>
                </a:extLst>
              </p:cNvPr>
              <p:cNvSpPr txBox="1"/>
              <p:nvPr/>
            </p:nvSpPr>
            <p:spPr>
              <a:xfrm rot="5400000">
                <a:off x="10153482" y="5170324"/>
                <a:ext cx="50446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8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94" name="TextBox 93">
                <a:extLst>
                  <a:ext uri="{FF2B5EF4-FFF2-40B4-BE49-F238E27FC236}">
                    <a16:creationId xmlns:a16="http://schemas.microsoft.com/office/drawing/2014/main" id="{55C18F4B-CC21-D99A-0488-D7F0C90642A4}"/>
                  </a:ext>
                </a:extLst>
              </p:cNvPr>
              <p:cNvSpPr txBox="1">
                <a:spLocks noRot="1" noChangeAspect="1" noMove="1" noResize="1" noEditPoints="1" noAdjustHandles="1" noChangeArrowheads="1" noChangeShapeType="1" noTextEdit="1"/>
              </p:cNvSpPr>
              <p:nvPr/>
            </p:nvSpPr>
            <p:spPr>
              <a:xfrm rot="5400000">
                <a:off x="10153482" y="5170324"/>
                <a:ext cx="504468" cy="369332"/>
              </a:xfrm>
              <a:prstGeom prst="rect">
                <a:avLst/>
              </a:prstGeom>
              <a:blipFill>
                <a:blip r:embed="rId12"/>
                <a:stretch>
                  <a:fillRect/>
                </a:stretch>
              </a:blipFill>
            </p:spPr>
            <p:txBody>
              <a:bodyPr/>
              <a:lstStyle/>
              <a:p>
                <a:r>
                  <a:rPr lang="en-US">
                    <a:noFill/>
                  </a:rPr>
                  <a:t> </a:t>
                </a:r>
              </a:p>
            </p:txBody>
          </p:sp>
        </mc:Fallback>
      </mc:AlternateContent>
      <p:cxnSp>
        <p:nvCxnSpPr>
          <p:cNvPr id="95" name="Straight Connector 94">
            <a:extLst>
              <a:ext uri="{FF2B5EF4-FFF2-40B4-BE49-F238E27FC236}">
                <a16:creationId xmlns:a16="http://schemas.microsoft.com/office/drawing/2014/main" id="{27AB1468-1518-EF93-E85D-3CB6EA350552}"/>
              </a:ext>
            </a:extLst>
          </p:cNvPr>
          <p:cNvCxnSpPr>
            <a:cxnSpLocks/>
          </p:cNvCxnSpPr>
          <p:nvPr/>
        </p:nvCxnSpPr>
        <p:spPr>
          <a:xfrm>
            <a:off x="9414452" y="3032597"/>
            <a:ext cx="19825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D9D82CEC-B1AA-EE15-69D8-77E53CD7FE63}"/>
              </a:ext>
            </a:extLst>
          </p:cNvPr>
          <p:cNvSpPr txBox="1"/>
          <p:nvPr/>
        </p:nvSpPr>
        <p:spPr>
          <a:xfrm>
            <a:off x="9293339" y="2420424"/>
            <a:ext cx="2228667"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System of algebraic equations</a:t>
            </a:r>
          </a:p>
        </p:txBody>
      </p:sp>
      <p:sp>
        <p:nvSpPr>
          <p:cNvPr id="103" name="Rectangle: Rounded Corners 102">
            <a:extLst>
              <a:ext uri="{FF2B5EF4-FFF2-40B4-BE49-F238E27FC236}">
                <a16:creationId xmlns:a16="http://schemas.microsoft.com/office/drawing/2014/main" id="{0620261E-A8AF-0003-BF25-0460F3DC6384}"/>
              </a:ext>
            </a:extLst>
          </p:cNvPr>
          <p:cNvSpPr/>
          <p:nvPr/>
        </p:nvSpPr>
        <p:spPr>
          <a:xfrm>
            <a:off x="4710362" y="2843978"/>
            <a:ext cx="2733964"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Governing equations</a:t>
            </a:r>
          </a:p>
        </p:txBody>
      </p:sp>
      <p:sp>
        <p:nvSpPr>
          <p:cNvPr id="104" name="Rectangle: Rounded Corners 103">
            <a:extLst>
              <a:ext uri="{FF2B5EF4-FFF2-40B4-BE49-F238E27FC236}">
                <a16:creationId xmlns:a16="http://schemas.microsoft.com/office/drawing/2014/main" id="{2A608690-1D02-5B6C-47C0-64E48C71C141}"/>
              </a:ext>
            </a:extLst>
          </p:cNvPr>
          <p:cNvSpPr/>
          <p:nvPr/>
        </p:nvSpPr>
        <p:spPr>
          <a:xfrm>
            <a:off x="4710362" y="4753382"/>
            <a:ext cx="2733964"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Boundary conditions</a:t>
            </a:r>
          </a:p>
        </p:txBody>
      </p:sp>
      <p:grpSp>
        <p:nvGrpSpPr>
          <p:cNvPr id="111" name="Group 110">
            <a:extLst>
              <a:ext uri="{FF2B5EF4-FFF2-40B4-BE49-F238E27FC236}">
                <a16:creationId xmlns:a16="http://schemas.microsoft.com/office/drawing/2014/main" id="{36E83BC0-759B-7154-AA86-07DDAF90FA8E}"/>
              </a:ext>
            </a:extLst>
          </p:cNvPr>
          <p:cNvGrpSpPr/>
          <p:nvPr/>
        </p:nvGrpSpPr>
        <p:grpSpPr>
          <a:xfrm>
            <a:off x="3490862" y="3531046"/>
            <a:ext cx="1681872" cy="970856"/>
            <a:chOff x="3638641" y="3338730"/>
            <a:chExt cx="1681872" cy="970856"/>
          </a:xfrm>
        </p:grpSpPr>
        <p:sp>
          <p:nvSpPr>
            <p:cNvPr id="101" name="TextBox 100">
              <a:extLst>
                <a:ext uri="{FF2B5EF4-FFF2-40B4-BE49-F238E27FC236}">
                  <a16:creationId xmlns:a16="http://schemas.microsoft.com/office/drawing/2014/main" id="{B65E827D-BDA6-132C-5DE5-6EC33D34EDC6}"/>
                </a:ext>
              </a:extLst>
            </p:cNvPr>
            <p:cNvSpPr txBox="1"/>
            <p:nvPr/>
          </p:nvSpPr>
          <p:spPr>
            <a:xfrm>
              <a:off x="3638641" y="3338730"/>
              <a:ext cx="168187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Euler-Bernoulli beam deflection</a:t>
              </a:r>
            </a:p>
          </p:txBody>
        </p:sp>
        <mc:AlternateContent xmlns:mc="http://schemas.openxmlformats.org/markup-compatibility/2006" xmlns:a14="http://schemas.microsoft.com/office/drawing/2010/main">
          <mc:Choice Requires="a14">
            <p:sp>
              <p:nvSpPr>
                <p:cNvPr id="110" name="TextBox 109">
                  <a:extLst>
                    <a:ext uri="{FF2B5EF4-FFF2-40B4-BE49-F238E27FC236}">
                      <a16:creationId xmlns:a16="http://schemas.microsoft.com/office/drawing/2014/main" id="{AC56AB8A-F789-986F-133A-10251151B40C}"/>
                    </a:ext>
                  </a:extLst>
                </p:cNvPr>
                <p:cNvSpPr txBox="1"/>
                <p:nvPr/>
              </p:nvSpPr>
              <p:spPr>
                <a:xfrm>
                  <a:off x="3740119" y="3833430"/>
                  <a:ext cx="1470753" cy="47615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num>
                          <m:den>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den>
                        </m:f>
                        <m:d>
                          <m:d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𝐸𝐼</m:t>
                            </m:r>
                            <m:f>
                              <m:f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𝑤</m:t>
                                </m:r>
                              </m:num>
                              <m:den>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den>
                            </m:f>
                          </m:e>
                        </m:d>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𝑞</m:t>
                        </m:r>
                      </m:oMath>
                    </m:oMathPara>
                  </a14:m>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10" name="TextBox 109">
                  <a:extLst>
                    <a:ext uri="{FF2B5EF4-FFF2-40B4-BE49-F238E27FC236}">
                      <a16:creationId xmlns:a16="http://schemas.microsoft.com/office/drawing/2014/main" id="{AC56AB8A-F789-986F-133A-10251151B40C}"/>
                    </a:ext>
                  </a:extLst>
                </p:cNvPr>
                <p:cNvSpPr txBox="1">
                  <a:spLocks noRot="1" noChangeAspect="1" noMove="1" noResize="1" noEditPoints="1" noAdjustHandles="1" noChangeArrowheads="1" noChangeShapeType="1" noTextEdit="1"/>
                </p:cNvSpPr>
                <p:nvPr/>
              </p:nvSpPr>
              <p:spPr>
                <a:xfrm>
                  <a:off x="3740119" y="3833430"/>
                  <a:ext cx="1470753" cy="476156"/>
                </a:xfrm>
                <a:prstGeom prst="rect">
                  <a:avLst/>
                </a:prstGeom>
                <a:blipFill>
                  <a:blip r:embed="rId13"/>
                  <a:stretch>
                    <a:fillRect/>
                  </a:stretch>
                </a:blipFill>
              </p:spPr>
              <p:txBody>
                <a:bodyPr/>
                <a:lstStyle/>
                <a:p>
                  <a:r>
                    <a:rPr lang="en-US">
                      <a:noFill/>
                    </a:rPr>
                    <a:t> </a:t>
                  </a:r>
                </a:p>
              </p:txBody>
            </p:sp>
          </mc:Fallback>
        </mc:AlternateContent>
      </p:grpSp>
      <p:sp>
        <p:nvSpPr>
          <p:cNvPr id="118" name="Parallelogram 117">
            <a:extLst>
              <a:ext uri="{FF2B5EF4-FFF2-40B4-BE49-F238E27FC236}">
                <a16:creationId xmlns:a16="http://schemas.microsoft.com/office/drawing/2014/main" id="{36DAFDA1-857A-A102-D5BC-0ACA1F3C423F}"/>
              </a:ext>
            </a:extLst>
          </p:cNvPr>
          <p:cNvSpPr/>
          <p:nvPr/>
        </p:nvSpPr>
        <p:spPr>
          <a:xfrm>
            <a:off x="3935949" y="3238079"/>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SM</a:t>
            </a:r>
          </a:p>
        </p:txBody>
      </p:sp>
      <p:grpSp>
        <p:nvGrpSpPr>
          <p:cNvPr id="123" name="Group 122">
            <a:extLst>
              <a:ext uri="{FF2B5EF4-FFF2-40B4-BE49-F238E27FC236}">
                <a16:creationId xmlns:a16="http://schemas.microsoft.com/office/drawing/2014/main" id="{87DA339B-EE64-3B6C-231F-0F6683B57B93}"/>
              </a:ext>
            </a:extLst>
          </p:cNvPr>
          <p:cNvGrpSpPr/>
          <p:nvPr/>
        </p:nvGrpSpPr>
        <p:grpSpPr>
          <a:xfrm>
            <a:off x="5062945" y="3232819"/>
            <a:ext cx="2460332" cy="1260371"/>
            <a:chOff x="5081419" y="3326825"/>
            <a:chExt cx="2460332" cy="1260371"/>
          </a:xfrm>
        </p:grpSpPr>
        <p:sp>
          <p:nvSpPr>
            <p:cNvPr id="113" name="TextBox 112">
              <a:extLst>
                <a:ext uri="{FF2B5EF4-FFF2-40B4-BE49-F238E27FC236}">
                  <a16:creationId xmlns:a16="http://schemas.microsoft.com/office/drawing/2014/main" id="{FE8E942C-16D9-D277-7EDC-D36194D1CB05}"/>
                </a:ext>
              </a:extLst>
            </p:cNvPr>
            <p:cNvSpPr txBox="1"/>
            <p:nvPr/>
          </p:nvSpPr>
          <p:spPr>
            <a:xfrm>
              <a:off x="5425838" y="3632990"/>
              <a:ext cx="168187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Navier-Stokes motion of viscous fluids</a:t>
              </a:r>
            </a:p>
          </p:txBody>
        </p:sp>
        <p:sp>
          <p:nvSpPr>
            <p:cNvPr id="119" name="Parallelogram 118">
              <a:extLst>
                <a:ext uri="{FF2B5EF4-FFF2-40B4-BE49-F238E27FC236}">
                  <a16:creationId xmlns:a16="http://schemas.microsoft.com/office/drawing/2014/main" id="{57558899-B5B7-1250-0951-F44BE1F3961B}"/>
                </a:ext>
              </a:extLst>
            </p:cNvPr>
            <p:cNvSpPr/>
            <p:nvPr/>
          </p:nvSpPr>
          <p:spPr>
            <a:xfrm>
              <a:off x="5846548" y="332682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FM</a:t>
              </a:r>
            </a:p>
          </p:txBody>
        </p:sp>
        <mc:AlternateContent xmlns:mc="http://schemas.openxmlformats.org/markup-compatibility/2006" xmlns:a14="http://schemas.microsoft.com/office/drawing/2010/main">
          <mc:Choice Requires="a14">
            <p:sp>
              <p:nvSpPr>
                <p:cNvPr id="122" name="TextBox 121">
                  <a:extLst>
                    <a:ext uri="{FF2B5EF4-FFF2-40B4-BE49-F238E27FC236}">
                      <a16:creationId xmlns:a16="http://schemas.microsoft.com/office/drawing/2014/main" id="{09D02B24-0586-0A53-3DFA-D04B8D98F3AF}"/>
                    </a:ext>
                  </a:extLst>
                </p:cNvPr>
                <p:cNvSpPr txBox="1"/>
                <p:nvPr/>
              </p:nvSpPr>
              <p:spPr>
                <a:xfrm>
                  <a:off x="5081419" y="4144318"/>
                  <a:ext cx="2460332" cy="44287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u</m:t>
                            </m:r>
                          </m:num>
                          <m:den>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𝑡</m:t>
                            </m:r>
                          </m:den>
                        </m:f>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d>
                          <m:d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u</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e>
                        </m:d>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u</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𝜈</m:t>
                        </m:r>
                        <m:sSup>
                          <m:sSup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pPr>
                          <m:e>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u</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f>
                          <m:fPr>
                            <m:ctrlP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fPr>
                          <m:num>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1</m:t>
                            </m:r>
                          </m:num>
                          <m:den>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𝜌</m:t>
                            </m:r>
                          </m:den>
                        </m:f>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𝑝</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𝑔</m:t>
                        </m:r>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2" name="TextBox 121">
                  <a:extLst>
                    <a:ext uri="{FF2B5EF4-FFF2-40B4-BE49-F238E27FC236}">
                      <a16:creationId xmlns:a16="http://schemas.microsoft.com/office/drawing/2014/main" id="{09D02B24-0586-0A53-3DFA-D04B8D98F3AF}"/>
                    </a:ext>
                  </a:extLst>
                </p:cNvPr>
                <p:cNvSpPr txBox="1">
                  <a:spLocks noRot="1" noChangeAspect="1" noMove="1" noResize="1" noEditPoints="1" noAdjustHandles="1" noChangeArrowheads="1" noChangeShapeType="1" noTextEdit="1"/>
                </p:cNvSpPr>
                <p:nvPr/>
              </p:nvSpPr>
              <p:spPr>
                <a:xfrm>
                  <a:off x="5081419" y="4144318"/>
                  <a:ext cx="2460332" cy="442878"/>
                </a:xfrm>
                <a:prstGeom prst="rect">
                  <a:avLst/>
                </a:prstGeom>
                <a:blipFill>
                  <a:blip r:embed="rId14"/>
                  <a:stretch>
                    <a:fillRect/>
                  </a:stretch>
                </a:blipFill>
              </p:spPr>
              <p:txBody>
                <a:bodyPr/>
                <a:lstStyle/>
                <a:p>
                  <a:r>
                    <a:rPr lang="en-US">
                      <a:noFill/>
                    </a:rPr>
                    <a:t> </a:t>
                  </a:r>
                </a:p>
              </p:txBody>
            </p:sp>
          </mc:Fallback>
        </mc:AlternateContent>
      </p:grpSp>
      <p:grpSp>
        <p:nvGrpSpPr>
          <p:cNvPr id="130" name="Group 129">
            <a:extLst>
              <a:ext uri="{FF2B5EF4-FFF2-40B4-BE49-F238E27FC236}">
                <a16:creationId xmlns:a16="http://schemas.microsoft.com/office/drawing/2014/main" id="{2DAAEC4B-41CC-0F46-8C1F-B907D6EF522A}"/>
              </a:ext>
            </a:extLst>
          </p:cNvPr>
          <p:cNvGrpSpPr/>
          <p:nvPr/>
        </p:nvGrpSpPr>
        <p:grpSpPr>
          <a:xfrm>
            <a:off x="7161184" y="3238079"/>
            <a:ext cx="1681872" cy="1219934"/>
            <a:chOff x="7161184" y="3332085"/>
            <a:chExt cx="1681872" cy="1219934"/>
          </a:xfrm>
        </p:grpSpPr>
        <p:sp>
          <p:nvSpPr>
            <p:cNvPr id="116" name="TextBox 115">
              <a:extLst>
                <a:ext uri="{FF2B5EF4-FFF2-40B4-BE49-F238E27FC236}">
                  <a16:creationId xmlns:a16="http://schemas.microsoft.com/office/drawing/2014/main" id="{18EA190B-3E74-E602-1BAC-270CC5715601}"/>
                </a:ext>
              </a:extLst>
            </p:cNvPr>
            <p:cNvSpPr txBox="1"/>
            <p:nvPr/>
          </p:nvSpPr>
          <p:spPr>
            <a:xfrm>
              <a:off x="7161184" y="3632990"/>
              <a:ext cx="168187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Fourier’s law of heat transfer</a:t>
              </a:r>
            </a:p>
          </p:txBody>
        </p:sp>
        <p:sp>
          <p:nvSpPr>
            <p:cNvPr id="120" name="Parallelogram 119">
              <a:extLst>
                <a:ext uri="{FF2B5EF4-FFF2-40B4-BE49-F238E27FC236}">
                  <a16:creationId xmlns:a16="http://schemas.microsoft.com/office/drawing/2014/main" id="{B092FE7F-3745-987D-3957-B0FE3ABC064D}"/>
                </a:ext>
              </a:extLst>
            </p:cNvPr>
            <p:cNvSpPr/>
            <p:nvPr/>
          </p:nvSpPr>
          <p:spPr>
            <a:xfrm>
              <a:off x="7600896" y="333208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TA</a:t>
              </a:r>
            </a:p>
          </p:txBody>
        </p:sp>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AF3148EA-95DD-2379-E2BE-FC57A09CA003}"/>
                    </a:ext>
                  </a:extLst>
                </p:cNvPr>
                <p:cNvSpPr txBox="1"/>
                <p:nvPr/>
              </p:nvSpPr>
              <p:spPr>
                <a:xfrm>
                  <a:off x="7523277" y="4138316"/>
                  <a:ext cx="957685" cy="41370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1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sSub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𝑞</m:t>
                            </m:r>
                          </m:e>
                          <m:sub>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sub>
                        </m:sSub>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𝑘</m:t>
                        </m:r>
                        <m:f>
                          <m:fPr>
                            <m:ctrlPr>
                              <a:rPr kumimoji="0" lang="en-US" sz="11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fPr>
                          <m:num>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𝑑𝑇</m:t>
                            </m:r>
                          </m:num>
                          <m:den>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𝑑𝑥</m:t>
                            </m:r>
                          </m:den>
                        </m:f>
                      </m:oMath>
                    </m:oMathPara>
                  </a14:m>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5" name="TextBox 124">
                  <a:extLst>
                    <a:ext uri="{FF2B5EF4-FFF2-40B4-BE49-F238E27FC236}">
                      <a16:creationId xmlns:a16="http://schemas.microsoft.com/office/drawing/2014/main" id="{AF3148EA-95DD-2379-E2BE-FC57A09CA003}"/>
                    </a:ext>
                  </a:extLst>
                </p:cNvPr>
                <p:cNvSpPr txBox="1">
                  <a:spLocks noRot="1" noChangeAspect="1" noMove="1" noResize="1" noEditPoints="1" noAdjustHandles="1" noChangeArrowheads="1" noChangeShapeType="1" noTextEdit="1"/>
                </p:cNvSpPr>
                <p:nvPr/>
              </p:nvSpPr>
              <p:spPr>
                <a:xfrm>
                  <a:off x="7523277" y="4138316"/>
                  <a:ext cx="957685" cy="413703"/>
                </a:xfrm>
                <a:prstGeom prst="rect">
                  <a:avLst/>
                </a:prstGeom>
                <a:blipFill>
                  <a:blip r:embed="rId15"/>
                  <a:stretch>
                    <a:fillRect/>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27" name="TextBox 126">
                <a:extLst>
                  <a:ext uri="{FF2B5EF4-FFF2-40B4-BE49-F238E27FC236}">
                    <a16:creationId xmlns:a16="http://schemas.microsoft.com/office/drawing/2014/main" id="{E1780F3C-F903-7482-847B-7CEF7F70C0B2}"/>
                  </a:ext>
                </a:extLst>
              </p:cNvPr>
              <p:cNvSpPr txBox="1"/>
              <p:nvPr/>
            </p:nvSpPr>
            <p:spPr>
              <a:xfrm>
                <a:off x="7359659" y="5710101"/>
                <a:ext cx="1284919" cy="4920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US" sz="1100" b="0" i="0"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sSub>
                        <m:sSub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d>
                            <m:dPr>
                              <m:begChr m:val=""/>
                              <m:endChr m:val="|"/>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𝑘</m:t>
                              </m:r>
                              <m:f>
                                <m:f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𝑑𝑇</m:t>
                                  </m:r>
                                </m:num>
                                <m:den>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𝑑𝑥</m:t>
                                  </m:r>
                                </m:den>
                              </m:f>
                            </m:e>
                          </m:d>
                        </m:e>
                        <m:sub>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sub>
                      </m:sSub>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oMath>
                  </m:oMathPara>
                </a14:m>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27" name="TextBox 126">
                <a:extLst>
                  <a:ext uri="{FF2B5EF4-FFF2-40B4-BE49-F238E27FC236}">
                    <a16:creationId xmlns:a16="http://schemas.microsoft.com/office/drawing/2014/main" id="{E1780F3C-F903-7482-847B-7CEF7F70C0B2}"/>
                  </a:ext>
                </a:extLst>
              </p:cNvPr>
              <p:cNvSpPr txBox="1">
                <a:spLocks noRot="1" noChangeAspect="1" noMove="1" noResize="1" noEditPoints="1" noAdjustHandles="1" noChangeArrowheads="1" noChangeShapeType="1" noTextEdit="1"/>
              </p:cNvSpPr>
              <p:nvPr/>
            </p:nvSpPr>
            <p:spPr>
              <a:xfrm>
                <a:off x="7359659" y="5710101"/>
                <a:ext cx="1284919" cy="492058"/>
              </a:xfrm>
              <a:prstGeom prst="rect">
                <a:avLst/>
              </a:prstGeom>
              <a:blipFill>
                <a:blip r:embed="rId16"/>
                <a:stretch>
                  <a:fillRect l="-9005" t="-168750" r="-7109" b="-240000"/>
                </a:stretch>
              </a:blipFill>
            </p:spPr>
            <p:txBody>
              <a:bodyPr/>
              <a:lstStyle/>
              <a:p>
                <a:r>
                  <a:rPr lang="en-US">
                    <a:noFill/>
                  </a:rPr>
                  <a:t> </a:t>
                </a:r>
              </a:p>
            </p:txBody>
          </p:sp>
        </mc:Fallback>
      </mc:AlternateContent>
      <p:sp>
        <p:nvSpPr>
          <p:cNvPr id="128" name="TextBox 127">
            <a:extLst>
              <a:ext uri="{FF2B5EF4-FFF2-40B4-BE49-F238E27FC236}">
                <a16:creationId xmlns:a16="http://schemas.microsoft.com/office/drawing/2014/main" id="{1B826911-F47B-4746-F337-9CDAE1BF6D84}"/>
              </a:ext>
            </a:extLst>
          </p:cNvPr>
          <p:cNvSpPr txBox="1"/>
          <p:nvPr/>
        </p:nvSpPr>
        <p:spPr>
          <a:xfrm>
            <a:off x="7214866" y="5437057"/>
            <a:ext cx="168187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Insulation at x=0</a:t>
            </a:r>
          </a:p>
        </p:txBody>
      </p:sp>
      <p:sp>
        <p:nvSpPr>
          <p:cNvPr id="129" name="Parallelogram 128">
            <a:extLst>
              <a:ext uri="{FF2B5EF4-FFF2-40B4-BE49-F238E27FC236}">
                <a16:creationId xmlns:a16="http://schemas.microsoft.com/office/drawing/2014/main" id="{14047EAA-018C-DA4A-154E-7D8E357AE84D}"/>
              </a:ext>
            </a:extLst>
          </p:cNvPr>
          <p:cNvSpPr/>
          <p:nvPr/>
        </p:nvSpPr>
        <p:spPr>
          <a:xfrm>
            <a:off x="7654578" y="5136152"/>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TA</a:t>
            </a:r>
          </a:p>
        </p:txBody>
      </p:sp>
      <p:grpSp>
        <p:nvGrpSpPr>
          <p:cNvPr id="131" name="Group 130">
            <a:extLst>
              <a:ext uri="{FF2B5EF4-FFF2-40B4-BE49-F238E27FC236}">
                <a16:creationId xmlns:a16="http://schemas.microsoft.com/office/drawing/2014/main" id="{9721EC4B-EE57-CED8-585F-90D364AE19E3}"/>
              </a:ext>
            </a:extLst>
          </p:cNvPr>
          <p:cNvGrpSpPr/>
          <p:nvPr/>
        </p:nvGrpSpPr>
        <p:grpSpPr>
          <a:xfrm>
            <a:off x="5282114" y="5138012"/>
            <a:ext cx="1681872" cy="583164"/>
            <a:chOff x="5425838" y="3326825"/>
            <a:chExt cx="1681872" cy="583164"/>
          </a:xfrm>
        </p:grpSpPr>
        <p:sp>
          <p:nvSpPr>
            <p:cNvPr id="132" name="TextBox 131">
              <a:extLst>
                <a:ext uri="{FF2B5EF4-FFF2-40B4-BE49-F238E27FC236}">
                  <a16:creationId xmlns:a16="http://schemas.microsoft.com/office/drawing/2014/main" id="{E6219DCD-208B-C1E9-F67E-460619D1C28F}"/>
                </a:ext>
              </a:extLst>
            </p:cNvPr>
            <p:cNvSpPr txBox="1"/>
            <p:nvPr/>
          </p:nvSpPr>
          <p:spPr>
            <a:xfrm>
              <a:off x="5425838" y="3632990"/>
              <a:ext cx="168187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Parallel flow</a:t>
              </a:r>
            </a:p>
          </p:txBody>
        </p:sp>
        <p:sp>
          <p:nvSpPr>
            <p:cNvPr id="133" name="Parallelogram 132">
              <a:extLst>
                <a:ext uri="{FF2B5EF4-FFF2-40B4-BE49-F238E27FC236}">
                  <a16:creationId xmlns:a16="http://schemas.microsoft.com/office/drawing/2014/main" id="{60E12C3F-70A0-4EDA-7848-91AD3383F11D}"/>
                </a:ext>
              </a:extLst>
            </p:cNvPr>
            <p:cNvSpPr/>
            <p:nvPr/>
          </p:nvSpPr>
          <p:spPr>
            <a:xfrm>
              <a:off x="5846548" y="332682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FM</a:t>
              </a:r>
            </a:p>
          </p:txBody>
        </p:sp>
      </p:grpSp>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7E783A16-9380-BC1C-2B66-785FF43EEF82}"/>
                  </a:ext>
                </a:extLst>
              </p:cNvPr>
              <p:cNvSpPr txBox="1"/>
              <p:nvPr/>
            </p:nvSpPr>
            <p:spPr>
              <a:xfrm>
                <a:off x="5303206" y="5714366"/>
                <a:ext cx="1854766" cy="46102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f>
                        <m:fPr>
                          <m:ctrlPr>
                            <a:rPr kumimoji="0" lang="en-US" sz="1100" b="0" i="1" u="none" strike="noStrike" kern="1200" cap="none" spc="0" normalizeH="0" baseline="0" noProof="0" smtClean="0">
                              <a:ln>
                                <a:noFill/>
                              </a:ln>
                              <a:solidFill>
                                <a:srgbClr val="836967"/>
                              </a:solidFill>
                              <a:effectLst/>
                              <a:uLnTx/>
                              <a:uFillTx/>
                              <a:latin typeface="Cambria Math" panose="02040503050406030204" pitchFamily="18" charset="0"/>
                              <a:ea typeface="+mn-ea"/>
                              <a:cs typeface="+mn-cs"/>
                            </a:rPr>
                          </m:ctrlPr>
                        </m:fPr>
                        <m:num>
                          <m:sSup>
                            <m:sSupPr>
                              <m:ctrlPr>
                                <a:rPr kumimoji="0" lang="en-US" sz="11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sSupPr>
                            <m:e>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num>
                        <m:den>
                          <m:r>
                            <m:rPr>
                              <m:sty m:val="p"/>
                            </m:rP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d</m:t>
                          </m:r>
                          <m:sSup>
                            <m:sSupPr>
                              <m:ctrlPr>
                                <a:rPr kumimoji="0" lang="en-US" sz="1100" b="0" i="1" u="none" strike="noStrike" kern="1200" cap="none" spc="0" normalizeH="0" baseline="0" noProof="0">
                                  <a:ln>
                                    <a:noFill/>
                                  </a:ln>
                                  <a:solidFill>
                                    <a:srgbClr val="836967"/>
                                  </a:solidFill>
                                  <a:effectLst/>
                                  <a:uLnTx/>
                                  <a:uFillTx/>
                                  <a:latin typeface="Cambria Math" panose="02040503050406030204" pitchFamily="18" charset="0"/>
                                  <a:ea typeface="+mn-ea"/>
                                  <a:cs typeface="+mn-cs"/>
                                </a:rPr>
                              </m:ctrlPr>
                            </m:sSup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𝑦</m:t>
                              </m:r>
                            </m:e>
                            <m:sup>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2</m:t>
                              </m:r>
                            </m:sup>
                          </m:sSup>
                        </m:den>
                      </m:f>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d>
                        <m:d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e>
                      </m:d>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𝑢</m:t>
                      </m:r>
                      <m:d>
                        <m:d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1</m:t>
                          </m:r>
                        </m:e>
                      </m:d>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oMath>
                  </m:oMathPara>
                </a14:m>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36" name="TextBox 135">
                <a:extLst>
                  <a:ext uri="{FF2B5EF4-FFF2-40B4-BE49-F238E27FC236}">
                    <a16:creationId xmlns:a16="http://schemas.microsoft.com/office/drawing/2014/main" id="{7E783A16-9380-BC1C-2B66-785FF43EEF82}"/>
                  </a:ext>
                </a:extLst>
              </p:cNvPr>
              <p:cNvSpPr txBox="1">
                <a:spLocks noRot="1" noChangeAspect="1" noMove="1" noResize="1" noEditPoints="1" noAdjustHandles="1" noChangeArrowheads="1" noChangeShapeType="1" noTextEdit="1"/>
              </p:cNvSpPr>
              <p:nvPr/>
            </p:nvSpPr>
            <p:spPr>
              <a:xfrm>
                <a:off x="5303206" y="5714366"/>
                <a:ext cx="1854766" cy="461024"/>
              </a:xfrm>
              <a:prstGeom prst="rect">
                <a:avLst/>
              </a:prstGeom>
              <a:blipFill>
                <a:blip r:embed="rId17"/>
                <a:stretch>
                  <a:fillRect/>
                </a:stretch>
              </a:blipFill>
            </p:spPr>
            <p:txBody>
              <a:bodyPr/>
              <a:lstStyle/>
              <a:p>
                <a:r>
                  <a:rPr lang="en-US">
                    <a:noFill/>
                  </a:rPr>
                  <a:t> </a:t>
                </a:r>
              </a:p>
            </p:txBody>
          </p:sp>
        </mc:Fallback>
      </mc:AlternateContent>
      <p:sp>
        <p:nvSpPr>
          <p:cNvPr id="138" name="TextBox 137">
            <a:extLst>
              <a:ext uri="{FF2B5EF4-FFF2-40B4-BE49-F238E27FC236}">
                <a16:creationId xmlns:a16="http://schemas.microsoft.com/office/drawing/2014/main" id="{4409989C-CEA3-A12B-37F2-4B76487AF441}"/>
              </a:ext>
            </a:extLst>
          </p:cNvPr>
          <p:cNvSpPr txBox="1"/>
          <p:nvPr/>
        </p:nvSpPr>
        <p:spPr>
          <a:xfrm>
            <a:off x="3479010" y="5442015"/>
            <a:ext cx="168187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Calibri" panose="020F0502020204030204"/>
                <a:ea typeface="+mn-ea"/>
                <a:cs typeface="+mn-cs"/>
              </a:rPr>
              <a:t>Fixed end</a:t>
            </a:r>
          </a:p>
        </p:txBody>
      </p:sp>
      <p:sp>
        <p:nvSpPr>
          <p:cNvPr id="140" name="Parallelogram 139">
            <a:extLst>
              <a:ext uri="{FF2B5EF4-FFF2-40B4-BE49-F238E27FC236}">
                <a16:creationId xmlns:a16="http://schemas.microsoft.com/office/drawing/2014/main" id="{A8EBDAB7-6F9A-3A76-8994-55808B698C9A}"/>
              </a:ext>
            </a:extLst>
          </p:cNvPr>
          <p:cNvSpPr/>
          <p:nvPr/>
        </p:nvSpPr>
        <p:spPr>
          <a:xfrm>
            <a:off x="3924097" y="5149048"/>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SM</a:t>
            </a:r>
          </a:p>
        </p:txBody>
      </p:sp>
      <mc:AlternateContent xmlns:mc="http://schemas.openxmlformats.org/markup-compatibility/2006" xmlns:a14="http://schemas.microsoft.com/office/drawing/2010/main">
        <mc:Choice Requires="a14">
          <p:sp>
            <p:nvSpPr>
              <p:cNvPr id="142" name="TextBox 141">
                <a:extLst>
                  <a:ext uri="{FF2B5EF4-FFF2-40B4-BE49-F238E27FC236}">
                    <a16:creationId xmlns:a16="http://schemas.microsoft.com/office/drawing/2014/main" id="{22F5E1F5-E70C-5355-7006-5707F11C0CDB}"/>
                  </a:ext>
                </a:extLst>
              </p:cNvPr>
              <p:cNvSpPr txBox="1"/>
              <p:nvPr/>
            </p:nvSpPr>
            <p:spPr>
              <a:xfrm>
                <a:off x="3527852" y="5677854"/>
                <a:ext cx="1625015" cy="49205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US" sz="11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d>
                            <m:dPr>
                              <m:begChr m:val=""/>
                              <m:endChr m:val="|"/>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𝑤</m:t>
                              </m:r>
                            </m:e>
                          </m:d>
                        </m:e>
                        <m:sub>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sub>
                      </m:sSub>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sSub>
                        <m:sSub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sSubPr>
                        <m:e>
                          <m:d>
                            <m:dPr>
                              <m:begChr m:val=""/>
                              <m:endChr m:val="|"/>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dPr>
                            <m:e>
                              <m:f>
                                <m:fPr>
                                  <m:ctrlP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ctrlPr>
                                </m:fPr>
                                <m:num>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𝑤</m:t>
                                  </m:r>
                                </m:num>
                                <m:den>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m:t>
                                  </m:r>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den>
                              </m:f>
                            </m:e>
                          </m:d>
                        </m:e>
                        <m:sub>
                          <m:r>
                            <a:rPr kumimoji="0" lang="en-US" sz="1100" b="0" i="1" u="none" strike="noStrike" kern="1200" cap="none" spc="0" normalizeH="0" baseline="0" noProof="0">
                              <a:ln>
                                <a:noFill/>
                              </a:ln>
                              <a:solidFill>
                                <a:srgbClr val="000000"/>
                              </a:solidFill>
                              <a:effectLst/>
                              <a:uLnTx/>
                              <a:uFillTx/>
                              <a:latin typeface="Cambria Math" panose="02040503050406030204" pitchFamily="18" charset="0"/>
                              <a:ea typeface="+mn-ea"/>
                              <a:cs typeface="+mn-cs"/>
                            </a:rPr>
                            <m:t>𝑥</m:t>
                          </m:r>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sub>
                      </m:sSub>
                      <m:r>
                        <a:rPr kumimoji="0" lang="en-US" sz="1100" b="0" i="0" u="none" strike="noStrike" kern="1200" cap="none" spc="0" normalizeH="0" baseline="0" noProof="0">
                          <a:ln>
                            <a:noFill/>
                          </a:ln>
                          <a:solidFill>
                            <a:srgbClr val="000000"/>
                          </a:solidFill>
                          <a:effectLst/>
                          <a:uLnTx/>
                          <a:uFillTx/>
                          <a:latin typeface="Cambria Math" panose="02040503050406030204" pitchFamily="18" charset="0"/>
                          <a:ea typeface="+mn-ea"/>
                          <a:cs typeface="+mn-cs"/>
                        </a:rPr>
                        <m:t>=0</m:t>
                      </m:r>
                    </m:oMath>
                  </m:oMathPara>
                </a14:m>
                <a:endParaRPr kumimoji="0" lang="en-US" sz="11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mc:Choice>
        <mc:Fallback xmlns="">
          <p:sp>
            <p:nvSpPr>
              <p:cNvPr id="142" name="TextBox 141">
                <a:extLst>
                  <a:ext uri="{FF2B5EF4-FFF2-40B4-BE49-F238E27FC236}">
                    <a16:creationId xmlns:a16="http://schemas.microsoft.com/office/drawing/2014/main" id="{22F5E1F5-E70C-5355-7006-5707F11C0CDB}"/>
                  </a:ext>
                </a:extLst>
              </p:cNvPr>
              <p:cNvSpPr txBox="1">
                <a:spLocks noRot="1" noChangeAspect="1" noMove="1" noResize="1" noEditPoints="1" noAdjustHandles="1" noChangeArrowheads="1" noChangeShapeType="1" noTextEdit="1"/>
              </p:cNvSpPr>
              <p:nvPr/>
            </p:nvSpPr>
            <p:spPr>
              <a:xfrm>
                <a:off x="3527852" y="5677854"/>
                <a:ext cx="1625015" cy="492058"/>
              </a:xfrm>
              <a:prstGeom prst="rect">
                <a:avLst/>
              </a:prstGeom>
              <a:blipFill>
                <a:blip r:embed="rId18"/>
                <a:stretch>
                  <a:fillRect l="-13534" t="-166667" r="-9398" b="-235802"/>
                </a:stretch>
              </a:blipFill>
            </p:spPr>
            <p:txBody>
              <a:bodyPr/>
              <a:lstStyle/>
              <a:p>
                <a:r>
                  <a:rPr lang="en-US">
                    <a:noFill/>
                  </a:rPr>
                  <a:t> </a:t>
                </a:r>
              </a:p>
            </p:txBody>
          </p:sp>
        </mc:Fallback>
      </mc:AlternateContent>
      <p:sp>
        <p:nvSpPr>
          <p:cNvPr id="143" name="Parallelogram 142">
            <a:extLst>
              <a:ext uri="{FF2B5EF4-FFF2-40B4-BE49-F238E27FC236}">
                <a16:creationId xmlns:a16="http://schemas.microsoft.com/office/drawing/2014/main" id="{83C156ED-0858-C192-CE95-9AAD3E398914}"/>
              </a:ext>
            </a:extLst>
          </p:cNvPr>
          <p:cNvSpPr/>
          <p:nvPr/>
        </p:nvSpPr>
        <p:spPr>
          <a:xfrm>
            <a:off x="10036878" y="3541245"/>
            <a:ext cx="805030" cy="3009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SM</a:t>
            </a:r>
          </a:p>
        </p:txBody>
      </p:sp>
      <p:sp>
        <p:nvSpPr>
          <p:cNvPr id="144" name="Oval 143">
            <a:extLst>
              <a:ext uri="{FF2B5EF4-FFF2-40B4-BE49-F238E27FC236}">
                <a16:creationId xmlns:a16="http://schemas.microsoft.com/office/drawing/2014/main" id="{CAA6DCB0-18D8-55BC-E47C-1423326E0DCE}"/>
              </a:ext>
            </a:extLst>
          </p:cNvPr>
          <p:cNvSpPr>
            <a:spLocks noChangeAspect="1"/>
          </p:cNvSpPr>
          <p:nvPr/>
        </p:nvSpPr>
        <p:spPr>
          <a:xfrm>
            <a:off x="8719825" y="419110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5" name="Oval 144">
            <a:extLst>
              <a:ext uri="{FF2B5EF4-FFF2-40B4-BE49-F238E27FC236}">
                <a16:creationId xmlns:a16="http://schemas.microsoft.com/office/drawing/2014/main" id="{1894110F-0DAD-3904-01AD-F5297D346560}"/>
              </a:ext>
            </a:extLst>
          </p:cNvPr>
          <p:cNvSpPr>
            <a:spLocks noChangeAspect="1"/>
          </p:cNvSpPr>
          <p:nvPr/>
        </p:nvSpPr>
        <p:spPr>
          <a:xfrm>
            <a:off x="9178949" y="4191107"/>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cxnSp>
        <p:nvCxnSpPr>
          <p:cNvPr id="147" name="Straight Arrow Connector 146">
            <a:extLst>
              <a:ext uri="{FF2B5EF4-FFF2-40B4-BE49-F238E27FC236}">
                <a16:creationId xmlns:a16="http://schemas.microsoft.com/office/drawing/2014/main" id="{113ACB69-CA4D-9E93-3EAC-5A52BE967A09}"/>
              </a:ext>
            </a:extLst>
          </p:cNvPr>
          <p:cNvCxnSpPr>
            <a:stCxn id="144" idx="6"/>
            <a:endCxn id="145" idx="2"/>
          </p:cNvCxnSpPr>
          <p:nvPr/>
        </p:nvCxnSpPr>
        <p:spPr>
          <a:xfrm>
            <a:off x="8827825" y="4245107"/>
            <a:ext cx="351124" cy="0"/>
          </a:xfrm>
          <a:prstGeom prst="straightConnector1">
            <a:avLst/>
          </a:prstGeom>
          <a:ln w="571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48" name="Rectangle: Rounded Corners 147">
            <a:extLst>
              <a:ext uri="{FF2B5EF4-FFF2-40B4-BE49-F238E27FC236}">
                <a16:creationId xmlns:a16="http://schemas.microsoft.com/office/drawing/2014/main" id="{00EAE80E-B5CE-EC7F-2FA5-CA11D4263844}"/>
              </a:ext>
            </a:extLst>
          </p:cNvPr>
          <p:cNvSpPr/>
          <p:nvPr/>
        </p:nvSpPr>
        <p:spPr>
          <a:xfrm>
            <a:off x="9314783" y="3118015"/>
            <a:ext cx="2140721" cy="302409"/>
          </a:xfrm>
          <a:prstGeom prst="roundRect">
            <a:avLst/>
          </a:prstGeom>
          <a:solidFill>
            <a:schemeClr val="accent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FEA approximate</a:t>
            </a:r>
          </a:p>
        </p:txBody>
      </p:sp>
      <p:sp>
        <p:nvSpPr>
          <p:cNvPr id="149" name="TextBox 148">
            <a:extLst>
              <a:ext uri="{FF2B5EF4-FFF2-40B4-BE49-F238E27FC236}">
                <a16:creationId xmlns:a16="http://schemas.microsoft.com/office/drawing/2014/main" id="{B8398A4A-EBEF-032C-A73E-B8C8CE0DF872}"/>
              </a:ext>
            </a:extLst>
          </p:cNvPr>
          <p:cNvSpPr txBox="1"/>
          <p:nvPr/>
        </p:nvSpPr>
        <p:spPr>
          <a:xfrm>
            <a:off x="9326313" y="4481072"/>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Stiffness matrix</a:t>
            </a:r>
          </a:p>
        </p:txBody>
      </p:sp>
      <p:sp>
        <p:nvSpPr>
          <p:cNvPr id="150" name="TextBox 149">
            <a:extLst>
              <a:ext uri="{FF2B5EF4-FFF2-40B4-BE49-F238E27FC236}">
                <a16:creationId xmlns:a16="http://schemas.microsoft.com/office/drawing/2014/main" id="{07F73A7E-887C-A9C6-F070-2461FFE26788}"/>
              </a:ext>
            </a:extLst>
          </p:cNvPr>
          <p:cNvSpPr txBox="1"/>
          <p:nvPr/>
        </p:nvSpPr>
        <p:spPr>
          <a:xfrm>
            <a:off x="10056364" y="4478901"/>
            <a:ext cx="7852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Nodal vector (disp.)</a:t>
            </a:r>
          </a:p>
        </p:txBody>
      </p:sp>
      <p:sp>
        <p:nvSpPr>
          <p:cNvPr id="152" name="TextBox 151">
            <a:extLst>
              <a:ext uri="{FF2B5EF4-FFF2-40B4-BE49-F238E27FC236}">
                <a16:creationId xmlns:a16="http://schemas.microsoft.com/office/drawing/2014/main" id="{1C605DFE-93A6-8671-8B4B-4E254977F1C6}"/>
              </a:ext>
            </a:extLst>
          </p:cNvPr>
          <p:cNvSpPr txBox="1"/>
          <p:nvPr/>
        </p:nvSpPr>
        <p:spPr>
          <a:xfrm>
            <a:off x="10811545" y="4481072"/>
            <a:ext cx="7876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Force vector</a:t>
            </a:r>
          </a:p>
        </p:txBody>
      </p:sp>
      <p:cxnSp>
        <p:nvCxnSpPr>
          <p:cNvPr id="154" name="Straight Arrow Connector 153">
            <a:extLst>
              <a:ext uri="{FF2B5EF4-FFF2-40B4-BE49-F238E27FC236}">
                <a16:creationId xmlns:a16="http://schemas.microsoft.com/office/drawing/2014/main" id="{E2E33895-B66A-E6AE-F8DE-A9734A169E7F}"/>
              </a:ext>
            </a:extLst>
          </p:cNvPr>
          <p:cNvCxnSpPr>
            <a:stCxn id="149" idx="0"/>
          </p:cNvCxnSpPr>
          <p:nvPr/>
        </p:nvCxnSpPr>
        <p:spPr>
          <a:xfrm flipV="1">
            <a:off x="9720153" y="4317699"/>
            <a:ext cx="135047" cy="1633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3AA15F36-CFB6-5B32-A1AA-F22A6EF36CB9}"/>
              </a:ext>
            </a:extLst>
          </p:cNvPr>
          <p:cNvCxnSpPr>
            <a:cxnSpLocks/>
            <a:stCxn id="150" idx="0"/>
          </p:cNvCxnSpPr>
          <p:nvPr/>
        </p:nvCxnSpPr>
        <p:spPr>
          <a:xfrm flipH="1" flipV="1">
            <a:off x="10296975" y="4298577"/>
            <a:ext cx="152036" cy="18032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40C8DB3A-A84D-C3B1-86A4-79BB841277EA}"/>
              </a:ext>
            </a:extLst>
          </p:cNvPr>
          <p:cNvCxnSpPr>
            <a:cxnSpLocks/>
            <a:stCxn id="152" idx="0"/>
          </p:cNvCxnSpPr>
          <p:nvPr/>
        </p:nvCxnSpPr>
        <p:spPr>
          <a:xfrm flipH="1" flipV="1">
            <a:off x="10890786" y="4298200"/>
            <a:ext cx="314599" cy="182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Parallelogram 27">
            <a:extLst>
              <a:ext uri="{FF2B5EF4-FFF2-40B4-BE49-F238E27FC236}">
                <a16:creationId xmlns:a16="http://schemas.microsoft.com/office/drawing/2014/main" id="{64E564DB-C4F4-1DCE-CD25-83A3D2C6F89F}"/>
              </a:ext>
            </a:extLst>
          </p:cNvPr>
          <p:cNvSpPr/>
          <p:nvPr/>
        </p:nvSpPr>
        <p:spPr>
          <a:xfrm>
            <a:off x="609597" y="1747983"/>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S</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olid </a:t>
            </a: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M</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echanics</a:t>
            </a:r>
          </a:p>
        </p:txBody>
      </p:sp>
      <p:sp>
        <p:nvSpPr>
          <p:cNvPr id="62" name="Oval 61">
            <a:extLst>
              <a:ext uri="{FF2B5EF4-FFF2-40B4-BE49-F238E27FC236}">
                <a16:creationId xmlns:a16="http://schemas.microsoft.com/office/drawing/2014/main" id="{4606E6DB-BD17-6C1C-D342-FECDE51A2D77}"/>
              </a:ext>
            </a:extLst>
          </p:cNvPr>
          <p:cNvSpPr>
            <a:spLocks noChangeAspect="1"/>
          </p:cNvSpPr>
          <p:nvPr/>
        </p:nvSpPr>
        <p:spPr>
          <a:xfrm>
            <a:off x="2851050" y="1912141"/>
            <a:ext cx="108000" cy="10800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1" name="Parallelogram 30">
            <a:extLst>
              <a:ext uri="{FF2B5EF4-FFF2-40B4-BE49-F238E27FC236}">
                <a16:creationId xmlns:a16="http://schemas.microsoft.com/office/drawing/2014/main" id="{19E6F222-D82A-2A24-DCE1-9C57EF9B3FD4}"/>
              </a:ext>
            </a:extLst>
          </p:cNvPr>
          <p:cNvSpPr/>
          <p:nvPr/>
        </p:nvSpPr>
        <p:spPr>
          <a:xfrm>
            <a:off x="581915" y="4621635"/>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T</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hermal </a:t>
            </a:r>
            <a:r>
              <a:rPr kumimoji="0" lang="en-US" sz="1600" b="1" i="0" u="sng" strike="noStrike" kern="1200" cap="none" spc="0" normalizeH="0" baseline="0" noProof="0" dirty="0">
                <a:ln>
                  <a:noFill/>
                </a:ln>
                <a:solidFill>
                  <a:srgbClr val="000000"/>
                </a:solidFill>
                <a:effectLst/>
                <a:uLnTx/>
                <a:uFillTx/>
                <a:latin typeface="Calibri" panose="020F0502020204030204"/>
                <a:ea typeface="+mn-ea"/>
                <a:cs typeface="+mn-cs"/>
              </a:rPr>
              <a:t>A</a:t>
            </a:r>
            <a:r>
              <a:rPr kumimoji="0" lang="en-US" sz="1600" b="1" i="0" u="none" strike="noStrike" kern="1200" cap="none" spc="0" normalizeH="0" baseline="0" noProof="0" dirty="0">
                <a:ln>
                  <a:noFill/>
                </a:ln>
                <a:solidFill>
                  <a:srgbClr val="000000"/>
                </a:solidFill>
                <a:effectLst/>
                <a:uLnTx/>
                <a:uFillTx/>
                <a:latin typeface="Calibri" panose="020F0502020204030204"/>
                <a:ea typeface="+mn-ea"/>
                <a:cs typeface="+mn-cs"/>
              </a:rPr>
              <a:t>nalysis</a:t>
            </a:r>
          </a:p>
        </p:txBody>
      </p:sp>
    </p:spTree>
    <p:extLst>
      <p:ext uri="{BB962C8B-B14F-4D97-AF65-F5344CB8AC3E}">
        <p14:creationId xmlns:p14="http://schemas.microsoft.com/office/powerpoint/2010/main" val="21032125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a:extLst>
              <a:ext uri="{FF2B5EF4-FFF2-40B4-BE49-F238E27FC236}">
                <a16:creationId xmlns:a16="http://schemas.microsoft.com/office/drawing/2014/main" id="{AAD5CB86-BDA4-C32C-AC54-AB4B1C53BF2B}"/>
              </a:ext>
            </a:extLst>
          </p:cNvPr>
          <p:cNvGrpSpPr/>
          <p:nvPr/>
        </p:nvGrpSpPr>
        <p:grpSpPr>
          <a:xfrm>
            <a:off x="3046569" y="5237961"/>
            <a:ext cx="1761997" cy="1077219"/>
            <a:chOff x="2477406" y="5307893"/>
            <a:chExt cx="1761997" cy="1077219"/>
          </a:xfrm>
        </p:grpSpPr>
        <p:pic>
          <p:nvPicPr>
            <p:cNvPr id="32" name="Picture 31">
              <a:extLst>
                <a:ext uri="{FF2B5EF4-FFF2-40B4-BE49-F238E27FC236}">
                  <a16:creationId xmlns:a16="http://schemas.microsoft.com/office/drawing/2014/main" id="{38CD034A-C6B6-4517-BF1B-5079F952D28C}"/>
                </a:ext>
              </a:extLst>
            </p:cNvPr>
            <p:cNvPicPr>
              <a:picLocks noChangeAspect="1"/>
            </p:cNvPicPr>
            <p:nvPr/>
          </p:nvPicPr>
          <p:blipFill rotWithShape="1">
            <a:blip r:embed="rId3"/>
            <a:srcRect l="44072" t="18080" r="-801" b="20263"/>
            <a:stretch/>
          </p:blipFill>
          <p:spPr>
            <a:xfrm>
              <a:off x="2477406" y="5307893"/>
              <a:ext cx="1761997" cy="1077219"/>
            </a:xfrm>
            <a:prstGeom prst="rect">
              <a:avLst/>
            </a:prstGeom>
          </p:spPr>
        </p:pic>
        <p:sp>
          <p:nvSpPr>
            <p:cNvPr id="33" name="Rectangle 32">
              <a:extLst>
                <a:ext uri="{FF2B5EF4-FFF2-40B4-BE49-F238E27FC236}">
                  <a16:creationId xmlns:a16="http://schemas.microsoft.com/office/drawing/2014/main" id="{5B0DEEE7-D943-7E80-5A9F-54F066767263}"/>
                </a:ext>
              </a:extLst>
            </p:cNvPr>
            <p:cNvSpPr/>
            <p:nvPr/>
          </p:nvSpPr>
          <p:spPr>
            <a:xfrm>
              <a:off x="3842327" y="6077527"/>
              <a:ext cx="397076" cy="30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30" name="Freeform: Shape 29">
            <a:extLst>
              <a:ext uri="{FF2B5EF4-FFF2-40B4-BE49-F238E27FC236}">
                <a16:creationId xmlns:a16="http://schemas.microsoft.com/office/drawing/2014/main" id="{4D18D4C1-B9C5-5D11-6DA4-5992D6E81B01}"/>
              </a:ext>
            </a:extLst>
          </p:cNvPr>
          <p:cNvSpPr/>
          <p:nvPr/>
        </p:nvSpPr>
        <p:spPr>
          <a:xfrm>
            <a:off x="3469246" y="1356126"/>
            <a:ext cx="3871499" cy="3223831"/>
          </a:xfrm>
          <a:custGeom>
            <a:avLst/>
            <a:gdLst>
              <a:gd name="connsiteX0" fmla="*/ 49809 w 3928931"/>
              <a:gd name="connsiteY0" fmla="*/ 223292 h 3223831"/>
              <a:gd name="connsiteX1" fmla="*/ 733299 w 3928931"/>
              <a:gd name="connsiteY1" fmla="*/ 1017619 h 3223831"/>
              <a:gd name="connsiteX2" fmla="*/ 1342899 w 3928931"/>
              <a:gd name="connsiteY2" fmla="*/ 3132747 h 3223831"/>
              <a:gd name="connsiteX3" fmla="*/ 3845954 w 3928931"/>
              <a:gd name="connsiteY3" fmla="*/ 2707874 h 3223831"/>
              <a:gd name="connsiteX4" fmla="*/ 3236354 w 3928931"/>
              <a:gd name="connsiteY4" fmla="*/ 1516383 h 3223831"/>
              <a:gd name="connsiteX5" fmla="*/ 2303481 w 3928931"/>
              <a:gd name="connsiteY5" fmla="*/ 1368601 h 3223831"/>
              <a:gd name="connsiteX6" fmla="*/ 1832427 w 3928931"/>
              <a:gd name="connsiteY6" fmla="*/ 795947 h 3223831"/>
              <a:gd name="connsiteX7" fmla="*/ 2063336 w 3928931"/>
              <a:gd name="connsiteY7" fmla="*/ 214056 h 3223831"/>
              <a:gd name="connsiteX8" fmla="*/ 1278245 w 3928931"/>
              <a:gd name="connsiteY8" fmla="*/ 1619 h 3223831"/>
              <a:gd name="connsiteX9" fmla="*/ 188354 w 3928931"/>
              <a:gd name="connsiteY9" fmla="*/ 121692 h 3223831"/>
              <a:gd name="connsiteX10" fmla="*/ 49809 w 3928931"/>
              <a:gd name="connsiteY10" fmla="*/ 223292 h 3223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8931" h="3223831">
                <a:moveTo>
                  <a:pt x="49809" y="223292"/>
                </a:moveTo>
                <a:cubicBezTo>
                  <a:pt x="140633" y="372613"/>
                  <a:pt x="517784" y="532710"/>
                  <a:pt x="733299" y="1017619"/>
                </a:cubicBezTo>
                <a:cubicBezTo>
                  <a:pt x="948814" y="1502528"/>
                  <a:pt x="824123" y="2851038"/>
                  <a:pt x="1342899" y="3132747"/>
                </a:cubicBezTo>
                <a:cubicBezTo>
                  <a:pt x="1861675" y="3414456"/>
                  <a:pt x="3530378" y="2977268"/>
                  <a:pt x="3845954" y="2707874"/>
                </a:cubicBezTo>
                <a:cubicBezTo>
                  <a:pt x="4161530" y="2438480"/>
                  <a:pt x="3493433" y="1739595"/>
                  <a:pt x="3236354" y="1516383"/>
                </a:cubicBezTo>
                <a:cubicBezTo>
                  <a:pt x="2979275" y="1293171"/>
                  <a:pt x="2537469" y="1488674"/>
                  <a:pt x="2303481" y="1368601"/>
                </a:cubicBezTo>
                <a:cubicBezTo>
                  <a:pt x="2069493" y="1248528"/>
                  <a:pt x="1872451" y="988371"/>
                  <a:pt x="1832427" y="795947"/>
                </a:cubicBezTo>
                <a:cubicBezTo>
                  <a:pt x="1792403" y="603523"/>
                  <a:pt x="2155700" y="346444"/>
                  <a:pt x="2063336" y="214056"/>
                </a:cubicBezTo>
                <a:cubicBezTo>
                  <a:pt x="1970972" y="81668"/>
                  <a:pt x="1590742" y="17013"/>
                  <a:pt x="1278245" y="1619"/>
                </a:cubicBezTo>
                <a:cubicBezTo>
                  <a:pt x="965748" y="-13775"/>
                  <a:pt x="391554" y="84746"/>
                  <a:pt x="188354" y="121692"/>
                </a:cubicBezTo>
                <a:cubicBezTo>
                  <a:pt x="-14846" y="158637"/>
                  <a:pt x="-41015" y="73971"/>
                  <a:pt x="49809" y="223292"/>
                </a:cubicBezTo>
                <a:close/>
              </a:path>
            </a:pathLst>
          </a:custGeom>
          <a:gradFill>
            <a:gsLst>
              <a:gs pos="39000">
                <a:schemeClr val="accent4">
                  <a:lumMod val="60000"/>
                  <a:lumOff val="40000"/>
                  <a:alpha val="40000"/>
                </a:schemeClr>
              </a:gs>
              <a:gs pos="57000">
                <a:schemeClr val="accent2">
                  <a:alpha val="40000"/>
                </a:schemeClr>
              </a:gs>
              <a:gs pos="66000">
                <a:schemeClr val="accent5">
                  <a:lumMod val="40000"/>
                  <a:lumOff val="60000"/>
                  <a:alpha val="40000"/>
                </a:schemeClr>
              </a:gs>
              <a:gs pos="81000">
                <a:schemeClr val="accent5">
                  <a:lumMod val="60000"/>
                  <a:lumOff val="40000"/>
                  <a:alpha val="40000"/>
                </a:schemeClr>
              </a:gs>
              <a:gs pos="100000">
                <a:schemeClr val="accent6">
                  <a:alpha val="40000"/>
                </a:schemeClr>
              </a:gs>
            </a:gsLst>
            <a:lin ang="10800000" scaled="1"/>
          </a:gradFill>
          <a:ln>
            <a:solidFill>
              <a:schemeClr val="bg1">
                <a:lumMod val="95000"/>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9" name="Oval 18">
            <a:extLst>
              <a:ext uri="{FF2B5EF4-FFF2-40B4-BE49-F238E27FC236}">
                <a16:creationId xmlns:a16="http://schemas.microsoft.com/office/drawing/2014/main" id="{F3741727-C559-F1C0-E7DF-DA3158B92A1D}"/>
              </a:ext>
            </a:extLst>
          </p:cNvPr>
          <p:cNvSpPr>
            <a:spLocks noChangeAspect="1"/>
          </p:cNvSpPr>
          <p:nvPr/>
        </p:nvSpPr>
        <p:spPr>
          <a:xfrm>
            <a:off x="4692001" y="2659776"/>
            <a:ext cx="2808000" cy="2808000"/>
          </a:xfrm>
          <a:prstGeom prst="ellipse">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2" name="Slide Number Placeholder 1">
            <a:extLst>
              <a:ext uri="{FF2B5EF4-FFF2-40B4-BE49-F238E27FC236}">
                <a16:creationId xmlns:a16="http://schemas.microsoft.com/office/drawing/2014/main" id="{6585C348-0182-19DB-6782-6AF4558906E8}"/>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D23093-2AB0-F74C-B865-1A12A15B650E}" type="slidenum">
              <a:rPr kumimoji="0" lang="en-US" sz="1200" b="0" i="0" u="none" strike="noStrike" kern="1200" cap="none" spc="0" normalizeH="0" baseline="0" noProof="0" smtClean="0">
                <a:ln>
                  <a:noFill/>
                </a:ln>
                <a:solidFill>
                  <a:srgbClr val="FFFFFF">
                    <a:lumMod val="65000"/>
                  </a:srgbClr>
                </a:solidFill>
                <a:effectLst/>
                <a:uLnTx/>
                <a:uFillTx/>
                <a:latin typeface="Calibri" panose="020F0502020204030204" pitchFamily="34" charset="0"/>
                <a:ea typeface="+mn-ea"/>
                <a:cs typeface="Calibri" panose="020F050202020403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FFFFFF">
                  <a:lumMod val="65000"/>
                </a:srgbClr>
              </a:solidFill>
              <a:effectLst/>
              <a:uLnTx/>
              <a:uFillTx/>
              <a:latin typeface="Calibri" panose="020F0502020204030204" pitchFamily="34" charset="0"/>
              <a:ea typeface="+mn-ea"/>
              <a:cs typeface="Calibri" panose="020F0502020204030204" pitchFamily="34" charset="0"/>
            </a:endParaRPr>
          </a:p>
        </p:txBody>
      </p:sp>
      <p:sp>
        <p:nvSpPr>
          <p:cNvPr id="3" name="Title 2">
            <a:extLst>
              <a:ext uri="{FF2B5EF4-FFF2-40B4-BE49-F238E27FC236}">
                <a16:creationId xmlns:a16="http://schemas.microsoft.com/office/drawing/2014/main" id="{DF93700A-77B2-E395-5103-19E053E852C5}"/>
              </a:ext>
            </a:extLst>
          </p:cNvPr>
          <p:cNvSpPr>
            <a:spLocks noGrp="1"/>
          </p:cNvSpPr>
          <p:nvPr>
            <p:ph type="title"/>
          </p:nvPr>
        </p:nvSpPr>
        <p:spPr/>
        <p:txBody>
          <a:bodyPr/>
          <a:lstStyle/>
          <a:p>
            <a:r>
              <a:rPr lang="en-US" dirty="0"/>
              <a:t>Structural Analysis – FEA Workflow</a:t>
            </a:r>
          </a:p>
        </p:txBody>
      </p:sp>
      <p:sp>
        <p:nvSpPr>
          <p:cNvPr id="5" name="Arrow: Right 4">
            <a:extLst>
              <a:ext uri="{FF2B5EF4-FFF2-40B4-BE49-F238E27FC236}">
                <a16:creationId xmlns:a16="http://schemas.microsoft.com/office/drawing/2014/main" id="{E7539CFC-3E3E-7C8B-A5B5-B2AEF5F5E2F3}"/>
              </a:ext>
            </a:extLst>
          </p:cNvPr>
          <p:cNvSpPr/>
          <p:nvPr/>
        </p:nvSpPr>
        <p:spPr>
          <a:xfrm>
            <a:off x="609601" y="1162228"/>
            <a:ext cx="10972798" cy="484632"/>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6" name="Parallelogram 5">
            <a:extLst>
              <a:ext uri="{FF2B5EF4-FFF2-40B4-BE49-F238E27FC236}">
                <a16:creationId xmlns:a16="http://schemas.microsoft.com/office/drawing/2014/main" id="{7F7E6261-BEA0-16A4-3CAB-EC1CD4D61428}"/>
              </a:ext>
            </a:extLst>
          </p:cNvPr>
          <p:cNvSpPr/>
          <p:nvPr/>
        </p:nvSpPr>
        <p:spPr>
          <a:xfrm>
            <a:off x="615292" y="1195791"/>
            <a:ext cx="2431277"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Physical Problem</a:t>
            </a:r>
          </a:p>
        </p:txBody>
      </p:sp>
      <p:sp>
        <p:nvSpPr>
          <p:cNvPr id="7" name="Parallelogram 6">
            <a:extLst>
              <a:ext uri="{FF2B5EF4-FFF2-40B4-BE49-F238E27FC236}">
                <a16:creationId xmlns:a16="http://schemas.microsoft.com/office/drawing/2014/main" id="{BD6ACB92-7515-CC21-44C3-92DF85E31908}"/>
              </a:ext>
            </a:extLst>
          </p:cNvPr>
          <p:cNvSpPr/>
          <p:nvPr/>
        </p:nvSpPr>
        <p:spPr>
          <a:xfrm>
            <a:off x="3418316" y="1193924"/>
            <a:ext cx="2431277" cy="417505"/>
          </a:xfrm>
          <a:prstGeom prst="parallelogram">
            <a:avLst>
              <a:gd name="adj" fmla="val 59146"/>
            </a:avLst>
          </a:prstGeom>
          <a:gradFill flip="none" rotWithShape="1">
            <a:gsLst>
              <a:gs pos="0">
                <a:schemeClr val="accent4">
                  <a:lumMod val="60000"/>
                  <a:lumOff val="40000"/>
                </a:schemeClr>
              </a:gs>
              <a:gs pos="26000">
                <a:schemeClr val="accent2"/>
              </a:gs>
              <a:gs pos="51000">
                <a:schemeClr val="accent5">
                  <a:lumMod val="40000"/>
                  <a:lumOff val="60000"/>
                </a:schemeClr>
              </a:gs>
              <a:gs pos="74000">
                <a:schemeClr val="accent5">
                  <a:lumMod val="60000"/>
                  <a:lumOff val="40000"/>
                </a:schemeClr>
              </a:gs>
              <a:gs pos="100000">
                <a:schemeClr val="accent6"/>
              </a:gs>
            </a:gsLst>
            <a:lin ang="10800000" scaled="1"/>
            <a:tileRect/>
          </a:gra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Numerical Model</a:t>
            </a:r>
          </a:p>
        </p:txBody>
      </p:sp>
      <p:sp>
        <p:nvSpPr>
          <p:cNvPr id="8" name="Parallelogram 7">
            <a:extLst>
              <a:ext uri="{FF2B5EF4-FFF2-40B4-BE49-F238E27FC236}">
                <a16:creationId xmlns:a16="http://schemas.microsoft.com/office/drawing/2014/main" id="{C265BB0D-871B-BB9E-A6CF-C95AB7A64C00}"/>
              </a:ext>
            </a:extLst>
          </p:cNvPr>
          <p:cNvSpPr/>
          <p:nvPr/>
        </p:nvSpPr>
        <p:spPr>
          <a:xfrm>
            <a:off x="6221340" y="1193924"/>
            <a:ext cx="2733226"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Physical Prototype</a:t>
            </a:r>
          </a:p>
        </p:txBody>
      </p:sp>
      <p:sp>
        <p:nvSpPr>
          <p:cNvPr id="9" name="Parallelogram 8">
            <a:extLst>
              <a:ext uri="{FF2B5EF4-FFF2-40B4-BE49-F238E27FC236}">
                <a16:creationId xmlns:a16="http://schemas.microsoft.com/office/drawing/2014/main" id="{A572D1DF-F750-34ED-22DA-59AF8679A6B2}"/>
              </a:ext>
            </a:extLst>
          </p:cNvPr>
          <p:cNvSpPr/>
          <p:nvPr/>
        </p:nvSpPr>
        <p:spPr>
          <a:xfrm>
            <a:off x="9326313" y="1193924"/>
            <a:ext cx="1941324" cy="417505"/>
          </a:xfrm>
          <a:prstGeom prst="parallelogram">
            <a:avLst>
              <a:gd name="adj" fmla="val 59146"/>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Final Product</a:t>
            </a:r>
          </a:p>
        </p:txBody>
      </p:sp>
      <p:graphicFrame>
        <p:nvGraphicFramePr>
          <p:cNvPr id="13" name="Diagram 12">
            <a:extLst>
              <a:ext uri="{FF2B5EF4-FFF2-40B4-BE49-F238E27FC236}">
                <a16:creationId xmlns:a16="http://schemas.microsoft.com/office/drawing/2014/main" id="{5D4D211C-8464-0B89-EC1B-0AF2F2910441}"/>
              </a:ext>
            </a:extLst>
          </p:cNvPr>
          <p:cNvGraphicFramePr>
            <a:graphicFrameLocks noChangeAspect="1"/>
          </p:cNvGraphicFramePr>
          <p:nvPr/>
        </p:nvGraphicFramePr>
        <p:xfrm>
          <a:off x="3702000" y="2467776"/>
          <a:ext cx="4788000" cy="3192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TextBox 13">
            <a:extLst>
              <a:ext uri="{FF2B5EF4-FFF2-40B4-BE49-F238E27FC236}">
                <a16:creationId xmlns:a16="http://schemas.microsoft.com/office/drawing/2014/main" id="{27DF352A-AB6F-E06B-8A0F-611F6C417966}"/>
              </a:ext>
            </a:extLst>
          </p:cNvPr>
          <p:cNvSpPr txBox="1"/>
          <p:nvPr/>
        </p:nvSpPr>
        <p:spPr>
          <a:xfrm>
            <a:off x="7340745" y="2376766"/>
            <a:ext cx="2666177"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Boundary conditions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supports, forces, etc.) and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analysis type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structural, modal, thermal, etc. analysis)</a:t>
            </a:r>
          </a:p>
        </p:txBody>
      </p:sp>
      <p:sp>
        <p:nvSpPr>
          <p:cNvPr id="15" name="TextBox 14">
            <a:extLst>
              <a:ext uri="{FF2B5EF4-FFF2-40B4-BE49-F238E27FC236}">
                <a16:creationId xmlns:a16="http://schemas.microsoft.com/office/drawing/2014/main" id="{34746B6E-D219-F0DB-C0D0-A8F178B0520A}"/>
              </a:ext>
            </a:extLst>
          </p:cNvPr>
          <p:cNvSpPr txBox="1"/>
          <p:nvPr/>
        </p:nvSpPr>
        <p:spPr>
          <a:xfrm>
            <a:off x="2085227" y="2376766"/>
            <a:ext cx="2666177"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CAD-geometry</a:t>
            </a:r>
            <a:r>
              <a:rPr kumimoji="0" lang="en-GB" sz="1600" b="0" i="0" u="none" strike="noStrike" kern="1200" cap="none" spc="0" normalizeH="0" baseline="0" noProof="0" dirty="0">
                <a:ln>
                  <a:noFill/>
                </a:ln>
                <a:solidFill>
                  <a:srgbClr val="FFB71B"/>
                </a:solidFill>
                <a:effectLst/>
                <a:uLnTx/>
                <a:uFillTx/>
                <a:latin typeface="Calibri" panose="020F0502020204030204"/>
                <a:ea typeface="+mn-ea"/>
                <a:cs typeface="+mn-cs"/>
              </a:rPr>
              <a:t>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shape, cross-sections, assemblies) and </a:t>
            </a: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material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steel, rubber, wood, etc.)</a:t>
            </a:r>
            <a:r>
              <a:rPr kumimoji="0" lang="en-GB" sz="1600" b="0" i="0" u="none" strike="noStrike" kern="1200" cap="none" spc="0" normalizeH="0" baseline="0" noProof="0" dirty="0">
                <a:ln>
                  <a:noFill/>
                </a:ln>
                <a:solidFill>
                  <a:srgbClr val="FFB71B"/>
                </a:solidFill>
                <a:effectLst/>
                <a:uLnTx/>
                <a:uFillTx/>
                <a:latin typeface="Calibri" panose="020F0502020204030204"/>
                <a:ea typeface="+mn-ea"/>
                <a:cs typeface="+mn-cs"/>
              </a:rPr>
              <a:t> </a:t>
            </a:r>
            <a:endPar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AC710516-F2B2-F35C-0D68-73C8E327F1C5}"/>
              </a:ext>
            </a:extLst>
          </p:cNvPr>
          <p:cNvSpPr txBox="1"/>
          <p:nvPr/>
        </p:nvSpPr>
        <p:spPr>
          <a:xfrm>
            <a:off x="7850999" y="3866727"/>
            <a:ext cx="3334237"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Numerical solution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(i.e. approximation) to the system of equations at selected points obtained using </a:t>
            </a:r>
            <a:r>
              <a:rPr kumimoji="0" lang="en-GB" sz="1600" b="1" i="0" u="none" strike="noStrike" kern="1200" cap="none" spc="0" normalizeH="0" baseline="0" noProof="0" dirty="0">
                <a:ln>
                  <a:noFill/>
                </a:ln>
                <a:solidFill>
                  <a:srgbClr val="FFB71B"/>
                </a:solidFill>
                <a:effectLst/>
                <a:uLnTx/>
                <a:uFillTx/>
                <a:latin typeface="Calibri" panose="020F0502020204030204"/>
                <a:ea typeface="+mn-ea"/>
                <a:cs typeface="+mn-cs"/>
              </a:rPr>
              <a:t>FEA </a:t>
            </a:r>
          </a:p>
        </p:txBody>
      </p:sp>
      <p:sp>
        <p:nvSpPr>
          <p:cNvPr id="17" name="TextBox 16">
            <a:extLst>
              <a:ext uri="{FF2B5EF4-FFF2-40B4-BE49-F238E27FC236}">
                <a16:creationId xmlns:a16="http://schemas.microsoft.com/office/drawing/2014/main" id="{F8A51931-21D4-2161-9ED0-FC9E12893F7E}"/>
              </a:ext>
            </a:extLst>
          </p:cNvPr>
          <p:cNvSpPr txBox="1"/>
          <p:nvPr/>
        </p:nvSpPr>
        <p:spPr>
          <a:xfrm>
            <a:off x="1834616" y="4183890"/>
            <a:ext cx="2506387" cy="107721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Sanity check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(i.e.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do the results match the expectation, are the results plausible?)</a:t>
            </a:r>
          </a:p>
        </p:txBody>
      </p:sp>
      <p:sp>
        <p:nvSpPr>
          <p:cNvPr id="18" name="TextBox 17">
            <a:extLst>
              <a:ext uri="{FF2B5EF4-FFF2-40B4-BE49-F238E27FC236}">
                <a16:creationId xmlns:a16="http://schemas.microsoft.com/office/drawing/2014/main" id="{CB4A19EE-05C5-B507-52CD-63EF17500B59}"/>
              </a:ext>
            </a:extLst>
          </p:cNvPr>
          <p:cNvSpPr txBox="1"/>
          <p:nvPr/>
        </p:nvSpPr>
        <p:spPr>
          <a:xfrm>
            <a:off x="4239403" y="5705893"/>
            <a:ext cx="3845636"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Calibri" panose="020F0502020204030204"/>
                <a:ea typeface="+mn-ea"/>
                <a:cs typeface="+mn-cs"/>
              </a:rPr>
              <a:t>Evaluation of outputs/state variables </a:t>
            </a:r>
            <a:r>
              <a:rPr kumimoji="0" lang="en-GB" sz="1600" b="0" i="0" u="none" strike="noStrike" kern="1200" cap="none" spc="0" normalizeH="0" baseline="0" noProof="0" dirty="0">
                <a:ln>
                  <a:noFill/>
                </a:ln>
                <a:solidFill>
                  <a:srgbClr val="000000"/>
                </a:solidFill>
                <a:effectLst/>
                <a:uLnTx/>
                <a:uFillTx/>
                <a:latin typeface="Calibri" panose="020F0502020204030204"/>
                <a:ea typeface="+mn-ea"/>
                <a:cs typeface="+mn-cs"/>
              </a:rPr>
              <a:t>(e.g. displacement, stresses and strains)</a:t>
            </a:r>
          </a:p>
        </p:txBody>
      </p:sp>
      <p:pic>
        <p:nvPicPr>
          <p:cNvPr id="27" name="Graphic 26" descr="Internet outline">
            <a:extLst>
              <a:ext uri="{FF2B5EF4-FFF2-40B4-BE49-F238E27FC236}">
                <a16:creationId xmlns:a16="http://schemas.microsoft.com/office/drawing/2014/main" id="{1B3D98C0-AE47-B01B-18AA-3BC10B4EE0A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365142" y="723239"/>
            <a:ext cx="537624" cy="537624"/>
          </a:xfrm>
          <a:prstGeom prst="rect">
            <a:avLst/>
          </a:prstGeom>
        </p:spPr>
      </p:pic>
      <p:pic>
        <p:nvPicPr>
          <p:cNvPr id="35" name="Picture 34">
            <a:extLst>
              <a:ext uri="{FF2B5EF4-FFF2-40B4-BE49-F238E27FC236}">
                <a16:creationId xmlns:a16="http://schemas.microsoft.com/office/drawing/2014/main" id="{4024EB85-81AB-96BF-A276-692264216547}"/>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265910" y="2513798"/>
            <a:ext cx="1819317" cy="1017650"/>
          </a:xfrm>
          <a:prstGeom prst="rect">
            <a:avLst/>
          </a:prstGeom>
        </p:spPr>
      </p:pic>
      <p:pic>
        <p:nvPicPr>
          <p:cNvPr id="36" name="Picture 35">
            <a:extLst>
              <a:ext uri="{FF2B5EF4-FFF2-40B4-BE49-F238E27FC236}">
                <a16:creationId xmlns:a16="http://schemas.microsoft.com/office/drawing/2014/main" id="{B6D4F282-7EC5-1498-7B19-34EC43BF2D1B}"/>
              </a:ext>
            </a:extLst>
          </p:cNvPr>
          <p:cNvPicPr>
            <a:picLocks noChangeAspect="1"/>
          </p:cNvPicPr>
          <p:nvPr/>
        </p:nvPicPr>
        <p:blipFill>
          <a:blip r:embed="rId12">
            <a:extLst>
              <a:ext uri="{BEBA8EAE-BF5A-486C-A8C5-ECC9F3942E4B}">
                <a14:imgProps xmlns:a14="http://schemas.microsoft.com/office/drawing/2010/main">
                  <a14:imgLayer r:embed="rId13">
                    <a14:imgEffect>
                      <a14:backgroundRemoval t="9958" b="91024" l="987" r="95970">
                        <a14:foregroundMark x1="4770" y1="75736" x2="6414" y2="47265"/>
                        <a14:foregroundMark x1="1151" y1="83731" x2="1563" y2="80224"/>
                        <a14:foregroundMark x1="5839" y1="89762" x2="11842" y2="91164"/>
                        <a14:foregroundMark x1="90954" y1="20757" x2="95148" y2="17532"/>
                        <a14:foregroundMark x1="95148" y1="17532" x2="95970" y2="16129"/>
                      </a14:backgroundRemoval>
                    </a14:imgEffect>
                  </a14:imgLayer>
                </a14:imgProps>
              </a:ext>
            </a:extLst>
          </a:blip>
          <a:stretch>
            <a:fillRect/>
          </a:stretch>
        </p:blipFill>
        <p:spPr>
          <a:xfrm>
            <a:off x="8490000" y="4815976"/>
            <a:ext cx="1844335" cy="1081423"/>
          </a:xfrm>
          <a:prstGeom prst="rect">
            <a:avLst/>
          </a:prstGeom>
        </p:spPr>
      </p:pic>
      <p:pic>
        <p:nvPicPr>
          <p:cNvPr id="40" name="Picture 39">
            <a:extLst>
              <a:ext uri="{FF2B5EF4-FFF2-40B4-BE49-F238E27FC236}">
                <a16:creationId xmlns:a16="http://schemas.microsoft.com/office/drawing/2014/main" id="{8F8326DC-7042-5E57-2BA9-CAF3E8034C2D}"/>
              </a:ext>
            </a:extLst>
          </p:cNvPr>
          <p:cNvPicPr>
            <a:picLocks noChangeAspect="1"/>
          </p:cNvPicPr>
          <p:nvPr/>
        </p:nvPicPr>
        <p:blipFill>
          <a:blip r:embed="rId14">
            <a:extLst>
              <a:ext uri="{BEBA8EAE-BF5A-486C-A8C5-ECC9F3942E4B}">
                <a14:imgProps xmlns:a14="http://schemas.microsoft.com/office/drawing/2010/main">
                  <a14:imgLayer r:embed="rId15">
                    <a14:imgEffect>
                      <a14:backgroundRemoval t="6544" b="91946" l="9352" r="96019">
                        <a14:foregroundMark x1="9352" y1="81376" x2="9815" y2="68792"/>
                        <a14:foregroundMark x1="19167" y1="38758" x2="21852" y2="41107"/>
                        <a14:foregroundMark x1="19259" y1="40604" x2="18796" y2="45134"/>
                        <a14:foregroundMark x1="12963" y1="79027" x2="14537" y2="73154"/>
                        <a14:foregroundMark x1="86389" y1="8893" x2="91759" y2="6711"/>
                        <a14:foregroundMark x1="96019" y1="6711" x2="96019" y2="11409"/>
                        <a14:foregroundMark x1="15000" y1="90772" x2="15926" y2="90436"/>
                        <a14:foregroundMark x1="19074" y1="89765" x2="20741" y2="88591"/>
                        <a14:foregroundMark x1="19907" y1="89933" x2="17870" y2="91946"/>
                      </a14:backgroundRemoval>
                    </a14:imgEffect>
                  </a14:imgLayer>
                </a14:imgProps>
              </a:ext>
            </a:extLst>
          </a:blip>
          <a:stretch>
            <a:fillRect/>
          </a:stretch>
        </p:blipFill>
        <p:spPr>
          <a:xfrm>
            <a:off x="9930086" y="2474772"/>
            <a:ext cx="1952008" cy="1077219"/>
          </a:xfrm>
          <a:prstGeom prst="rect">
            <a:avLst/>
          </a:prstGeom>
        </p:spPr>
      </p:pic>
      <p:sp>
        <p:nvSpPr>
          <p:cNvPr id="48" name="TextBox 47">
            <a:extLst>
              <a:ext uri="{FF2B5EF4-FFF2-40B4-BE49-F238E27FC236}">
                <a16:creationId xmlns:a16="http://schemas.microsoft.com/office/drawing/2014/main" id="{A9223734-341A-D37A-B5ED-6027FB743B3C}"/>
              </a:ext>
            </a:extLst>
          </p:cNvPr>
          <p:cNvSpPr txBox="1"/>
          <p:nvPr/>
        </p:nvSpPr>
        <p:spPr>
          <a:xfrm>
            <a:off x="6321742" y="4079826"/>
            <a:ext cx="116538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000000"/>
                </a:solidFill>
                <a:effectLst/>
                <a:uLnTx/>
                <a:uFillTx/>
                <a:latin typeface="Calibri" panose="020F0502020204030204"/>
                <a:ea typeface="+mn-ea"/>
                <a:cs typeface="+mn-cs"/>
              </a:rPr>
              <a:t>Mathematical model</a:t>
            </a:r>
            <a:endParaRPr kumimoji="0" lang="en-DE" sz="1200" b="1"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D3F8DFF9-69C1-017C-D9D0-30C306093B20}"/>
              </a:ext>
            </a:extLst>
          </p:cNvPr>
          <p:cNvSpPr txBox="1"/>
          <p:nvPr/>
        </p:nvSpPr>
        <p:spPr>
          <a:xfrm>
            <a:off x="2417173" y="1680423"/>
            <a:ext cx="153817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1" u="none" strike="noStrike" kern="1200" cap="none" spc="0" normalizeH="0" baseline="0" noProof="0" dirty="0">
                <a:ln>
                  <a:noFill/>
                </a:ln>
                <a:solidFill>
                  <a:srgbClr val="000000"/>
                </a:solidFill>
                <a:effectLst/>
                <a:uLnTx/>
                <a:uFillTx/>
                <a:latin typeface="Calibri" panose="020F0502020204030204"/>
                <a:ea typeface="+mn-ea"/>
                <a:cs typeface="+mn-cs"/>
              </a:rPr>
              <a:t>Physical principles</a:t>
            </a:r>
          </a:p>
        </p:txBody>
      </p:sp>
      <p:cxnSp>
        <p:nvCxnSpPr>
          <p:cNvPr id="37" name="Straight Arrow Connector 36">
            <a:extLst>
              <a:ext uri="{FF2B5EF4-FFF2-40B4-BE49-F238E27FC236}">
                <a16:creationId xmlns:a16="http://schemas.microsoft.com/office/drawing/2014/main" id="{3953FB39-243F-E687-E62E-80FA8BB1A4AC}"/>
              </a:ext>
            </a:extLst>
          </p:cNvPr>
          <p:cNvCxnSpPr>
            <a:cxnSpLocks/>
          </p:cNvCxnSpPr>
          <p:nvPr/>
        </p:nvCxnSpPr>
        <p:spPr>
          <a:xfrm flipV="1">
            <a:off x="3221164" y="1431902"/>
            <a:ext cx="0" cy="2485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Rounded Corners 37">
            <a:extLst>
              <a:ext uri="{FF2B5EF4-FFF2-40B4-BE49-F238E27FC236}">
                <a16:creationId xmlns:a16="http://schemas.microsoft.com/office/drawing/2014/main" id="{DA350265-F423-EF98-40FE-372CC32BC322}"/>
              </a:ext>
            </a:extLst>
          </p:cNvPr>
          <p:cNvSpPr/>
          <p:nvPr/>
        </p:nvSpPr>
        <p:spPr>
          <a:xfrm>
            <a:off x="2417174" y="1680423"/>
            <a:ext cx="1538177" cy="32422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999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2.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3.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4.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5.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ags/tag6.xml><?xml version="1.0" encoding="utf-8"?>
<p:tagLst xmlns:a="http://schemas.openxmlformats.org/drawingml/2006/main" xmlns:r="http://schemas.openxmlformats.org/officeDocument/2006/relationships" xmlns:p="http://schemas.openxmlformats.org/presentationml/2006/main">
  <p:tag name="BAINBULLETSACTIVATED" val="True"/>
  <p:tag name="BAINBULLETSLEVELSFINGERPRINT" val="790845985"/>
</p:tagLst>
</file>

<file path=ppt/theme/theme1.xml><?xml version="1.0" encoding="utf-8"?>
<a:theme xmlns:a="http://schemas.openxmlformats.org/drawingml/2006/main" name="1_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4 Lumerical PPT Template" id="{7949F72E-39CC-4556-802F-462072E10E63}" vid="{E690E6E0-CF67-456E-A2BD-8C44E7B7C4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9A0DA31F6FAA43A54F5A72F840126F" ma:contentTypeVersion="17" ma:contentTypeDescription="Create a new document." ma:contentTypeScope="" ma:versionID="c4a4fec007d1d35697ecd854b8ffb575">
  <xsd:schema xmlns:xsd="http://www.w3.org/2001/XMLSchema" xmlns:xs="http://www.w3.org/2001/XMLSchema" xmlns:p="http://schemas.microsoft.com/office/2006/metadata/properties" xmlns:ns1="http://schemas.microsoft.com/sharepoint/v3" xmlns:ns2="dccfda38-9b01-43e9-bac8-3cc6edefc404" xmlns:ns3="ef569204-1236-45fc-be2c-d60ab550bce9" targetNamespace="http://schemas.microsoft.com/office/2006/metadata/properties" ma:root="true" ma:fieldsID="b4163c0007a15d4855ca7b0298fbbfcf" ns1:_="" ns2:_="" ns3:_="">
    <xsd:import namespace="http://schemas.microsoft.com/sharepoint/v3"/>
    <xsd:import namespace="dccfda38-9b01-43e9-bac8-3cc6edefc404"/>
    <xsd:import namespace="ef569204-1236-45fc-be2c-d60ab550b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1:_ip_UnifiedCompliancePolicyProperties" minOccurs="0"/>
                <xsd:element ref="ns1:_ip_UnifiedCompliancePolicyUIAction" minOccurs="0"/>
                <xsd:element ref="ns2:MediaServiceAutoKeyPoints" minOccurs="0"/>
                <xsd:element ref="ns2:MediaServiceKeyPoints" minOccurs="0"/>
                <xsd:element ref="ns2:MediaServiceDateTake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cfda38-9b01-43e9-bac8-3cc6edefc4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77fdc98-976f-47ef-a042-6a241b1a97a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f569204-1236-45fc-be2c-d60ab550bce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295b8a9d-52bb-4edb-8c5e-3875d0ca21ff}" ma:internalName="TaxCatchAll" ma:showField="CatchAllData" ma:web="ef569204-1236-45fc-be2c-d60ab550bce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ef569204-1236-45fc-be2c-d60ab550bce9" xsi:nil="true"/>
    <lcf76f155ced4ddcb4097134ff3c332f xmlns="dccfda38-9b01-43e9-bac8-3cc6edefc40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BA54ACF-93EC-4C31-9672-CE65A6C139D5}">
  <ds:schemaRefs>
    <ds:schemaRef ds:uri="dccfda38-9b01-43e9-bac8-3cc6edefc404"/>
    <ds:schemaRef ds:uri="ef569204-1236-45fc-be2c-d60ab550bce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3.xml><?xml version="1.0" encoding="utf-8"?>
<ds:datastoreItem xmlns:ds="http://schemas.openxmlformats.org/officeDocument/2006/customXml" ds:itemID="{AC54582C-3F01-4F8D-9460-F0A670A527E2}">
  <ds:schemaRefs>
    <ds:schemaRef ds:uri="http://purl.org/dc/terms/"/>
    <ds:schemaRef ds:uri="http://schemas.microsoft.com/sharepoint/v3"/>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http://schemas.microsoft.com/office/2006/metadata/properties"/>
    <ds:schemaRef ds:uri="http://schemas.openxmlformats.org/package/2006/metadata/core-properties"/>
    <ds:schemaRef ds:uri="ef569204-1236-45fc-be2c-d60ab550bce9"/>
    <ds:schemaRef ds:uri="dccfda38-9b01-43e9-bac8-3cc6edefc404"/>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LectureUnit1_Structural Analysis of Beams_2022_AER_Discovery</Template>
  <TotalTime>779</TotalTime>
  <Words>23878</Words>
  <Application>Microsoft Office PowerPoint</Application>
  <PresentationFormat>Widescreen</PresentationFormat>
  <Paragraphs>1616</Paragraphs>
  <Slides>59</Slides>
  <Notes>58</Notes>
  <HiddenSlides>0</HiddenSlides>
  <MMClips>5</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Wingdings</vt:lpstr>
      <vt:lpstr>Times New Roman</vt:lpstr>
      <vt:lpstr>Cambria Math</vt:lpstr>
      <vt:lpstr>Courier New</vt:lpstr>
      <vt:lpstr>Arial</vt:lpstr>
      <vt:lpstr>Calibri</vt:lpstr>
      <vt:lpstr>1_Ansys - Slide Master</vt:lpstr>
      <vt:lpstr>PowerPoint Presentation</vt:lpstr>
      <vt:lpstr>Learning objectives for this Lecture Unit</vt:lpstr>
      <vt:lpstr>Outline of Lecture Unit</vt:lpstr>
      <vt:lpstr>Numerical Analysis – Methods for Solving Engineering Problems</vt:lpstr>
      <vt:lpstr>Numerical Analysis – Methods for Solving Engineering Problems</vt:lpstr>
      <vt:lpstr>Numerical Analysis – Finite Element Analysis (FEA) and Method (FEM)</vt:lpstr>
      <vt:lpstr>Numerical Analysis – Finite Element Analysis (FEA) and Method (FEM)</vt:lpstr>
      <vt:lpstr>Numerical Analysis – From Physical Problem to Final Product</vt:lpstr>
      <vt:lpstr>Structural Analysis – FEA Workflow</vt:lpstr>
      <vt:lpstr>Structural Analysis – FEA Basic Equations</vt:lpstr>
      <vt:lpstr>Structural Analysis – Linear and Nonlinear FEM</vt:lpstr>
      <vt:lpstr>Meshing – Overview</vt:lpstr>
      <vt:lpstr>Meshing – Element Order</vt:lpstr>
      <vt:lpstr>Meshing – Mesh Method</vt:lpstr>
      <vt:lpstr>Meshing – Mesh Independence &amp; Convergence</vt:lpstr>
      <vt:lpstr>Meshing – Mesh Quality</vt:lpstr>
      <vt:lpstr>Meshing – Mesh Metrics</vt:lpstr>
      <vt:lpstr>Meshing – Refinement</vt:lpstr>
      <vt:lpstr>Meshing – Sizing Control</vt:lpstr>
      <vt:lpstr>Solver – Deformation and Stress</vt:lpstr>
      <vt:lpstr>Task – Dog Bone Specimen</vt:lpstr>
      <vt:lpstr>Dog Bone Specimen – Mesh Method</vt:lpstr>
      <vt:lpstr>Dog Bone Specimen – Mesh Method</vt:lpstr>
      <vt:lpstr>Dog Bone Specimen – Mesh Method</vt:lpstr>
      <vt:lpstr>Dog Bone Specimen – Element Order</vt:lpstr>
      <vt:lpstr>Dog Bone Specimen – Sizing Controls</vt:lpstr>
      <vt:lpstr>Dog Bone Specimen – Element Size vs Element Quality</vt:lpstr>
      <vt:lpstr>Meshing – Discretization in 1D, 2D and 3D Elements</vt:lpstr>
      <vt:lpstr>2D Area vs 3D Volume Elements – Overview </vt:lpstr>
      <vt:lpstr>Degrees of Freedom – Overview </vt:lpstr>
      <vt:lpstr>2D and 3D – Analysis and Elements</vt:lpstr>
      <vt:lpstr>2D Elements – DoF and Theory</vt:lpstr>
      <vt:lpstr>Task – Beam in Bending: 2D Plane Stress Analysis</vt:lpstr>
      <vt:lpstr>Beam in Bending: 2D Plane Stress Analysis - Procedure</vt:lpstr>
      <vt:lpstr>Beam in Bending: 2D Plane Stress Analysis - Procedure</vt:lpstr>
      <vt:lpstr>Beam in Bending: 2D Plane Stress Analysis - Results</vt:lpstr>
      <vt:lpstr>Beam in Bending: 2D Plane Stress Analysis - Results</vt:lpstr>
      <vt:lpstr>Pressure Vessel – Problem Statement</vt:lpstr>
      <vt:lpstr>Pressure Vessel – Procedure </vt:lpstr>
      <vt:lpstr>Pressure Vessel – Procedure </vt:lpstr>
      <vt:lpstr>Pressure Vessel – Results </vt:lpstr>
      <vt:lpstr>3D FEA – Solid model and FE model</vt:lpstr>
      <vt:lpstr>3D FEA – Solid elements (Elasticity and Stress-Strain Relationship)</vt:lpstr>
      <vt:lpstr>3D FEA – Solid elements (Elasticity and Stress-Strain Relationship)</vt:lpstr>
      <vt:lpstr>Wrench: 3D Stress Analysis – Problem Statement</vt:lpstr>
      <vt:lpstr>Wrench: 3D Stress Analysis – Procedure </vt:lpstr>
      <vt:lpstr>Wrench: 3D Stress Analysis – Procedure </vt:lpstr>
      <vt:lpstr>Wrench: 3D Stress Analysis – Results</vt:lpstr>
      <vt:lpstr>Wrench: 3D Stress Analysis – Parametrization</vt:lpstr>
      <vt:lpstr>Wrench: 3D Stress Analysis – Parametrization</vt:lpstr>
      <vt:lpstr>Wrench: 3D Stress Analysis – Convergence Study</vt:lpstr>
      <vt:lpstr>Bike frame: 3D Analysis – Problem Statement</vt:lpstr>
      <vt:lpstr>Bike frame: 3D Analysis – Procedure</vt:lpstr>
      <vt:lpstr>Bike frame: 3D Analysis – Results</vt:lpstr>
      <vt:lpstr>Bike frame: 3D Analysis – Modal Analysis</vt:lpstr>
      <vt:lpstr>Summary</vt:lpstr>
      <vt:lpstr>Further Information and Resources</vt:lpstr>
      <vt:lpstr>Ansys Education Resources Feedback Survey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Stefani</dc:creator>
  <cp:lastModifiedBy>Kaitlin Tyler</cp:lastModifiedBy>
  <cp:revision>3</cp:revision>
  <dcterms:created xsi:type="dcterms:W3CDTF">2021-12-14T08:00:07Z</dcterms:created>
  <dcterms:modified xsi:type="dcterms:W3CDTF">2024-09-25T13:47:56Z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0x010100699A0DA31F6FAA43A54F5A72F840126F</vt:lpwstr>
  </property>
  <property fmtid="{D5CDD505-2E9C-101B-9397-08002B2CF9AE}" pid="3" name="MediaServiceImageTags">
    <vt:lpwstr/>
  </property>
</Properties>
</file>