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28"/>
  </p:notesMasterIdLst>
  <p:sldIdLst>
    <p:sldId id="256" r:id="rId5"/>
    <p:sldId id="286" r:id="rId6"/>
    <p:sldId id="576" r:id="rId7"/>
    <p:sldId id="577" r:id="rId8"/>
    <p:sldId id="603" r:id="rId9"/>
    <p:sldId id="579" r:id="rId10"/>
    <p:sldId id="580" r:id="rId11"/>
    <p:sldId id="581" r:id="rId12"/>
    <p:sldId id="290" r:id="rId13"/>
    <p:sldId id="599" r:id="rId14"/>
    <p:sldId id="585" r:id="rId15"/>
    <p:sldId id="586" r:id="rId16"/>
    <p:sldId id="590" r:id="rId17"/>
    <p:sldId id="606" r:id="rId18"/>
    <p:sldId id="600" r:id="rId19"/>
    <p:sldId id="593" r:id="rId20"/>
    <p:sldId id="594" r:id="rId21"/>
    <p:sldId id="595" r:id="rId22"/>
    <p:sldId id="607" r:id="rId23"/>
    <p:sldId id="597" r:id="rId24"/>
    <p:sldId id="598" r:id="rId25"/>
    <p:sldId id="285"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16C33-0042-45CD-ADF7-7E115EF2BC72}" v="39" dt="2024-01-09T20:55:38.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9846" autoAdjust="0"/>
  </p:normalViewPr>
  <p:slideViewPr>
    <p:cSldViewPr showGuides="1">
      <p:cViewPr varScale="1">
        <p:scale>
          <a:sx n="68" d="100"/>
          <a:sy n="68" d="100"/>
        </p:scale>
        <p:origin x="1262" y="67"/>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7F0FA1A-A0CB-42EA-AA44-B2F6A4685D20}" type="slidenum">
              <a:rPr lang="en-GB" sz="1200" b="0">
                <a:latin typeface="Times New Roman" panose="02020603050405020304" pitchFamily="18" charset="0"/>
              </a:rPr>
              <a:pPr>
                <a:spcBef>
                  <a:spcPct val="0"/>
                </a:spcBef>
                <a:spcAft>
                  <a:spcPct val="0"/>
                </a:spcAft>
                <a:buClrTx/>
                <a:buSzTx/>
                <a:buFontTx/>
                <a:buNone/>
              </a:pPr>
              <a:t>10</a:t>
            </a:fld>
            <a:endParaRPr lang="en-GB" sz="1200" b="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Polymers </a:t>
            </a:r>
          </a:p>
          <a:p>
            <a:endParaRPr lang="en-GB" sz="900" dirty="0"/>
          </a:p>
          <a:p>
            <a:r>
              <a:rPr lang="en-GB" sz="900" dirty="0"/>
              <a:t>The Granta EduPack Polymers database has a Browse window that looks like this. Opening the tree-like organization of the material classification allows records to be accessed. Records can also be found by the use of the Search facility. Both Browse and Search are described fully in Lecture Unit 1.</a:t>
            </a:r>
          </a:p>
          <a:p>
            <a:endParaRPr lang="pt-PT" sz="900" dirty="0"/>
          </a:p>
          <a:p>
            <a:r>
              <a:rPr lang="pt-PT" sz="900" dirty="0"/>
              <a:t>We’ll start with the Polymers subset available from Material Universe. Browsing will show you that there are 927 polymer records available for searching and selecting.</a:t>
            </a:r>
          </a:p>
          <a:p>
            <a:endParaRPr lang="pt-PT" sz="900" dirty="0"/>
          </a:p>
          <a:p>
            <a:r>
              <a:rPr lang="pt-PT" sz="900" dirty="0"/>
              <a:t>You can Search for polymer names - either their’scientific’ name or their trademark.</a:t>
            </a:r>
          </a:p>
          <a:p>
            <a:endParaRPr lang="pt-PT" sz="900" dirty="0"/>
          </a:p>
          <a:p>
            <a:r>
              <a:rPr lang="pt-PT" sz="900" dirty="0"/>
              <a:t>Searching for ‘Teflon’, one record will be found – that for PTFE, its basic polymer. Opening this record will show all the information available for PTFE.</a:t>
            </a:r>
          </a:p>
          <a:p>
            <a:endParaRPr lang="pt-PT" sz="900" dirty="0"/>
          </a:p>
          <a:p>
            <a:r>
              <a:rPr lang="pt-PT" sz="900" baseline="0" dirty="0"/>
              <a:t>. In MaterialUniverse, only the folder-level record contains the word ‘Teflon’ It tells you that it is called PTFE. </a:t>
            </a:r>
            <a:r>
              <a:rPr lang="pt-PT" sz="900" dirty="0"/>
              <a:t>A PTFE record in the Material Universe looks like this and can be found by searching for ‘PTFE’. It provides</a:t>
            </a:r>
            <a:r>
              <a:rPr lang="pt-PT" sz="900" baseline="0" dirty="0"/>
              <a:t> further links at the bottom.</a:t>
            </a:r>
            <a:endParaRPr lang="pt-PT" sz="900" dirty="0"/>
          </a:p>
          <a:p>
            <a:endParaRPr lang="pt-PT" sz="900" dirty="0"/>
          </a:p>
          <a:p>
            <a:r>
              <a:rPr lang="pt-PT" sz="900" dirty="0"/>
              <a:t>It starts with some general properties, composition, mechanical properties, thermal, processing, etc. With durability and some eco-propeties in the end, followed by notes and links to the other datatables: Process Universe and Global Polymers Plastics, for example.</a:t>
            </a:r>
          </a:p>
          <a:p>
            <a:endParaRPr lang="pt-PT" sz="900" dirty="0"/>
          </a:p>
          <a:p>
            <a:r>
              <a:rPr lang="pt-PT" sz="900" dirty="0"/>
              <a:t>In the record you can also find a lot of information on chemical resistance to specific environments (next slide).</a:t>
            </a:r>
            <a:endParaRPr lang="en-GB" sz="900" dirty="0"/>
          </a:p>
          <a:p>
            <a:endParaRPr lang="en-GB" sz="900" dirty="0"/>
          </a:p>
        </p:txBody>
      </p:sp>
    </p:spTree>
    <p:extLst>
      <p:ext uri="{BB962C8B-B14F-4D97-AF65-F5344CB8AC3E}">
        <p14:creationId xmlns:p14="http://schemas.microsoft.com/office/powerpoint/2010/main" val="151762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ChemRes data</a:t>
            </a:r>
          </a:p>
          <a:p>
            <a:endParaRPr lang="en-GB" dirty="0"/>
          </a:p>
          <a:p>
            <a:r>
              <a:rPr lang="en-GB" dirty="0"/>
              <a:t>The ChemRes data is immense. Here is an Excerpt of properties from A to C</a:t>
            </a:r>
            <a:r>
              <a:rPr lang="en-GB" baseline="0" dirty="0"/>
              <a:t>.</a:t>
            </a:r>
            <a:endParaRPr lang="en-GB"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9F26D913-FBFF-4BE8-8F08-807E0E29CB57}" type="slidenum">
              <a:rPr lang="en-GB" sz="1200" b="0">
                <a:latin typeface="Times New Roman" panose="02020603050405020304" pitchFamily="18" charset="0"/>
              </a:rPr>
              <a:pPr>
                <a:spcBef>
                  <a:spcPct val="0"/>
                </a:spcBef>
                <a:spcAft>
                  <a:spcPct val="0"/>
                </a:spcAft>
                <a:buClrTx/>
                <a:buSzTx/>
                <a:buFontTx/>
                <a:buNone/>
              </a:pPr>
              <a:t>11</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343394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Comparing the data</a:t>
            </a:r>
          </a:p>
          <a:p>
            <a:endParaRPr lang="pt-PT" dirty="0"/>
          </a:p>
          <a:p>
            <a:r>
              <a:rPr lang="pt-PT" dirty="0"/>
              <a:t>So what are the differences between the different datatables? What can you find in each of them?</a:t>
            </a:r>
          </a:p>
          <a:p>
            <a:endParaRPr lang="pt-PT" dirty="0"/>
          </a:p>
          <a:p>
            <a:r>
              <a:rPr lang="pt-PT" dirty="0"/>
              <a:t>A first guidance is given in this slide. As a starting point, a generic datatable like Material Universe can be helpful, moving on to Global Polymers Plastics datatables for further, more specific producer information.</a:t>
            </a:r>
          </a:p>
          <a:p>
            <a:endParaRPr lang="pt-PT" dirty="0"/>
          </a:p>
          <a:p>
            <a:r>
              <a:rPr lang="pt-PT" dirty="0"/>
              <a:t>Global Polymers Plastics contains valuable information for the student development a design-build project or the designer looking for a particular grade of polymer for his/her product.</a:t>
            </a:r>
          </a:p>
          <a:p>
            <a:endParaRPr lang="pt-PT"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AD4B82B-DB38-47EF-B11B-20AB9FB9F943}" type="slidenum">
              <a:rPr lang="en-GB" sz="1200" b="0">
                <a:latin typeface="Times New Roman" panose="02020603050405020304" pitchFamily="18" charset="0"/>
              </a:rPr>
              <a:pPr>
                <a:spcBef>
                  <a:spcPct val="0"/>
                </a:spcBef>
                <a:spcAft>
                  <a:spcPct val="0"/>
                </a:spcAft>
                <a:buClrTx/>
                <a:buSzTx/>
                <a:buFontTx/>
                <a:buNone/>
              </a:pPr>
              <a:t>12</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413459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Global Polymers Plastics datatable</a:t>
            </a:r>
          </a:p>
          <a:p>
            <a:endParaRPr lang="pt-PT" dirty="0"/>
          </a:p>
          <a:p>
            <a:r>
              <a:rPr lang="pt-PT" dirty="0"/>
              <a:t>The Global Polymers Plastics datatable is organized by producer, but the number of producers is so vast that the browse window shows up in alphabetical order, for enhanced browsing. Opening up the folders step by step will eventually let you reach one particular record for a specific polymer, as shown.</a:t>
            </a:r>
            <a:endParaRPr lang="en-GB"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00DD677B-6DDD-4286-8EF6-3E5B38722C5B}" type="slidenum">
              <a:rPr lang="en-GB" sz="1200" b="0">
                <a:latin typeface="Times New Roman" panose="02020603050405020304" pitchFamily="18" charset="0"/>
              </a:rPr>
              <a:pPr>
                <a:spcBef>
                  <a:spcPct val="0"/>
                </a:spcBef>
                <a:spcAft>
                  <a:spcPct val="0"/>
                </a:spcAft>
                <a:buClrTx/>
                <a:buSzTx/>
                <a:buFontTx/>
                <a:buNone/>
              </a:pPr>
              <a:t>13</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93728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Global Polymers Plastics search: Plexiglas</a:t>
            </a:r>
          </a:p>
          <a:p>
            <a:endParaRPr lang="pt-PT" dirty="0"/>
          </a:p>
          <a:p>
            <a:r>
              <a:rPr lang="pt-PT" dirty="0"/>
              <a:t>Searching for a ‘Plexiglas’ in Global Polymers Plastics will yield a total of 69 single polymer records.</a:t>
            </a:r>
          </a:p>
          <a:p>
            <a:endParaRPr lang="pt-PT" dirty="0"/>
          </a:p>
          <a:p>
            <a:r>
              <a:rPr lang="pt-PT" dirty="0"/>
              <a:t>But again, noting that ‘Plexiglas’ is a trademark, one should try other keywords like PMMA or Acrylic, to try and find what you want, just like choosing the appropriate keywords in a web search engine.</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3495CAD-53A7-430D-AAA1-36F219E90CFC}" type="slidenum">
              <a:rPr lang="en-GB" sz="1200" b="0">
                <a:latin typeface="Times New Roman" panose="02020603050405020304" pitchFamily="18" charset="0"/>
              </a:rPr>
              <a:pPr>
                <a:spcBef>
                  <a:spcPct val="0"/>
                </a:spcBef>
                <a:spcAft>
                  <a:spcPct val="0"/>
                </a:spcAft>
                <a:buClrTx/>
                <a:buSzTx/>
                <a:buFontTx/>
                <a:buNone/>
              </a:pPr>
              <a:t>14</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112893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Features</a:t>
            </a:r>
          </a:p>
          <a:p>
            <a:endParaRPr lang="en-GB" dirty="0"/>
          </a:p>
          <a:p>
            <a:r>
              <a:rPr lang="en-GB" dirty="0"/>
              <a:t>This is what a</a:t>
            </a:r>
            <a:r>
              <a:rPr lang="en-GB" baseline="0" dirty="0"/>
              <a:t> Global Polymers Plastics </a:t>
            </a:r>
            <a:r>
              <a:rPr lang="en-GB" dirty="0"/>
              <a:t>record looks like - the one for a particular grade of Plexiglas.</a:t>
            </a:r>
          </a:p>
          <a:p>
            <a:endParaRPr lang="pt-PT" dirty="0"/>
          </a:p>
          <a:p>
            <a:r>
              <a:rPr lang="pt-PT" dirty="0"/>
              <a:t>You can see a lot of information, some of which you would also find on a Material Universe record, and some are unique to this record. In this particular record, see for instance the data on “Injection” with numerous details on processing parameters for this Plexiglas. Other records in Global Polymers Plastics will have other features, depending on the producer.</a:t>
            </a:r>
          </a:p>
          <a:p>
            <a:endParaRPr lang="pt-PT" dirty="0"/>
          </a:p>
          <a:p>
            <a:r>
              <a:rPr lang="pt-PT" dirty="0"/>
              <a:t>At the end of the record, a link to the PDF version of the Prospector website datasheet for this record can be accessed. In this particular case, all the data follows ASTM standards. In other cases ISO can be accessible through these links.</a:t>
            </a:r>
            <a:endParaRPr lang="en-GB"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0249F685-A357-47A1-8C8D-A6E1AC11C3BD}" type="slidenum">
              <a:rPr lang="en-GB" sz="1200" b="0">
                <a:latin typeface="Times New Roman" panose="02020603050405020304" pitchFamily="18" charset="0"/>
              </a:rPr>
              <a:pPr>
                <a:spcBef>
                  <a:spcPct val="0"/>
                </a:spcBef>
                <a:spcAft>
                  <a:spcPct val="0"/>
                </a:spcAft>
                <a:buClrTx/>
                <a:buSzTx/>
                <a:buFontTx/>
                <a:buNone/>
              </a:pPr>
              <a:t>15</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105945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C3A192F-54A6-4121-B9ED-5B2D1529E1CD}" type="slidenum">
              <a:rPr lang="en-GB" sz="1200" b="0">
                <a:latin typeface="Times New Roman" panose="02020603050405020304" pitchFamily="18" charset="0"/>
              </a:rPr>
              <a:pPr>
                <a:spcBef>
                  <a:spcPct val="0"/>
                </a:spcBef>
                <a:spcAft>
                  <a:spcPct val="0"/>
                </a:spcAft>
                <a:buClrTx/>
                <a:buSzTx/>
                <a:buFontTx/>
                <a:buNone/>
              </a:pPr>
              <a:t>16</a:t>
            </a:fld>
            <a:endParaRPr lang="en-GB" sz="1200" b="0" dirty="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92075" y="746125"/>
            <a:ext cx="6615113" cy="3721100"/>
          </a:xfrm>
          <a:ln/>
        </p:spPr>
      </p:sp>
      <p:sp>
        <p:nvSpPr>
          <p:cNvPr id="49156" name="Rectangle 3"/>
          <p:cNvSpPr>
            <a:spLocks noGrp="1" noChangeArrowheads="1"/>
          </p:cNvSpPr>
          <p:nvPr>
            <p:ph type="body" idx="1"/>
          </p:nvPr>
        </p:nvSpPr>
        <p:spPr>
          <a:xfrm>
            <a:off x="906463" y="4718050"/>
            <a:ext cx="498475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sz="900" b="1" i="1" dirty="0"/>
              <a:t>So how can we use this database?</a:t>
            </a:r>
          </a:p>
          <a:p>
            <a:endParaRPr lang="en-GB" sz="900" dirty="0"/>
          </a:p>
          <a:p>
            <a:r>
              <a:rPr lang="en-GB" sz="900" dirty="0"/>
              <a:t>The </a:t>
            </a:r>
            <a:r>
              <a:rPr lang="en-GB" sz="900" b="1" dirty="0"/>
              <a:t>MaterialUniverse</a:t>
            </a:r>
            <a:r>
              <a:rPr lang="en-GB" sz="900" dirty="0"/>
              <a:t> data table is designed for primary materials selection exercises. Use the </a:t>
            </a:r>
            <a:r>
              <a:rPr lang="en-GB" sz="900" b="1" dirty="0"/>
              <a:t>Global Polymers Plastics </a:t>
            </a:r>
            <a:r>
              <a:rPr lang="en-GB" sz="900" dirty="0"/>
              <a:t>data-tables for finding specific grades and for selection of possible vendors. </a:t>
            </a:r>
          </a:p>
          <a:p>
            <a:endParaRPr lang="en-GB" sz="300" dirty="0"/>
          </a:p>
          <a:p>
            <a:r>
              <a:rPr lang="en-GB" sz="900" dirty="0"/>
              <a:t>The strength of the </a:t>
            </a:r>
            <a:r>
              <a:rPr lang="en-GB" sz="900" b="1" dirty="0"/>
              <a:t>MaterialUniverse</a:t>
            </a:r>
            <a:r>
              <a:rPr lang="en-GB" sz="900" dirty="0"/>
              <a:t> database is for materials selection at the resin-filler level. Only one generic grade exists for each common resin-filler combination. Every material can be compared with every other material because there are no holes in the data – the datasheets are complete – and all the data are reported on the same scale.</a:t>
            </a:r>
          </a:p>
          <a:p>
            <a:endParaRPr lang="en-GB" sz="200" dirty="0"/>
          </a:p>
          <a:p>
            <a:r>
              <a:rPr lang="en-GB" sz="900" dirty="0"/>
              <a:t>The strength of </a:t>
            </a:r>
            <a:r>
              <a:rPr lang="en-GB" sz="900" b="1" dirty="0"/>
              <a:t>Global Polymers Plastics </a:t>
            </a:r>
            <a:r>
              <a:rPr lang="en-GB" sz="900" dirty="0"/>
              <a:t>is the breadth of coverage – Over 870 suppliers list materials in Global Polymers Plastics. Global Polymers Plastics is excellent for North American usage, where ASTM standards pre-dominate. However, comparability between Global Polymers Plastics grades is relatively poor. The Global Polymers Plastics datasheets are not complete, meaning that a rigorous approach to selection is not possible.</a:t>
            </a:r>
          </a:p>
        </p:txBody>
      </p:sp>
    </p:spTree>
    <p:extLst>
      <p:ext uri="{BB962C8B-B14F-4D97-AF65-F5344CB8AC3E}">
        <p14:creationId xmlns:p14="http://schemas.microsoft.com/office/powerpoint/2010/main" val="391111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9F79CD0-D9D6-4281-BECD-148CCC681F9B}" type="slidenum">
              <a:rPr lang="en-GB" sz="1200" b="0">
                <a:latin typeface="Times New Roman" panose="02020603050405020304" pitchFamily="18" charset="0"/>
              </a:rPr>
              <a:pPr>
                <a:spcBef>
                  <a:spcPct val="0"/>
                </a:spcBef>
                <a:spcAft>
                  <a:spcPct val="0"/>
                </a:spcAft>
                <a:buClrTx/>
                <a:buSzTx/>
                <a:buFontTx/>
                <a:buNone/>
              </a:pPr>
              <a:t>17</a:t>
            </a:fld>
            <a:endParaRPr lang="en-GB" sz="1200" b="0" dirty="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79488" y="4716463"/>
            <a:ext cx="4911725" cy="446563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sz="900" b="1" i="1" dirty="0">
                <a:solidFill>
                  <a:srgbClr val="FF0000"/>
                </a:solidFill>
              </a:rPr>
              <a:t>Selecting polymers for a gear train</a:t>
            </a:r>
          </a:p>
          <a:p>
            <a:endParaRPr lang="pt-PT" sz="900" dirty="0">
              <a:solidFill>
                <a:srgbClr val="FF0000"/>
              </a:solidFill>
            </a:endParaRPr>
          </a:p>
          <a:p>
            <a:r>
              <a:rPr lang="pt-PT" sz="900" dirty="0"/>
              <a:t>Here is an example of what can be done with the data tables. Here are the objectives and constraints to find polymers for a gear train.</a:t>
            </a:r>
          </a:p>
        </p:txBody>
      </p:sp>
    </p:spTree>
    <p:extLst>
      <p:ext uri="{BB962C8B-B14F-4D97-AF65-F5344CB8AC3E}">
        <p14:creationId xmlns:p14="http://schemas.microsoft.com/office/powerpoint/2010/main" val="394594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The influence of fillers</a:t>
            </a:r>
          </a:p>
          <a:p>
            <a:endParaRPr lang="pt-PT" dirty="0"/>
          </a:p>
          <a:p>
            <a:r>
              <a:rPr lang="pt-PT" dirty="0"/>
              <a:t>One other way in which this database can be used is in helping develop a deeper understanding around the facts that the data shows!</a:t>
            </a:r>
          </a:p>
          <a:p>
            <a:endParaRPr lang="pt-PT" dirty="0"/>
          </a:p>
          <a:p>
            <a:r>
              <a:rPr lang="pt-PT" dirty="0"/>
              <a:t>One example can be see in the next slide: understanding the influence of fillers in the mechanical behavior of polymers.</a:t>
            </a:r>
          </a:p>
          <a:p>
            <a:endParaRPr lang="pt-PT" dirty="0"/>
          </a:p>
          <a:p>
            <a:r>
              <a:rPr lang="pt-PT" dirty="0"/>
              <a:t>What you see in this plot is a number of PP grades with different filler types, of which some particular fillers are coloured differently: in green talc filled grades, in red calcium carbonate filled grades and in orange glass fiber filled grades, in different volume fractions.</a:t>
            </a:r>
          </a:p>
          <a:p>
            <a:endParaRPr lang="pt-PT" dirty="0"/>
          </a:p>
          <a:p>
            <a:r>
              <a:rPr lang="pt-PT" dirty="0"/>
              <a:t>You can immediately see that all the fillers increase the stiffness of the blend, while strength shows varying behaviors, depending on the filler. This is a good lead into the microstructure of each of these materials, paving the way for a fruitful discussion on ways to improve mechanical behavior of polymers, or looking at micrographs of broken specimens of each of the materials and analysing what is the influence of the filler, the characteristics of the interface filler-polymer, and so on.</a:t>
            </a:r>
          </a:p>
          <a:p>
            <a:endParaRPr lang="pt-PT" dirty="0"/>
          </a:p>
          <a:p>
            <a:r>
              <a:rPr lang="pt-PT" dirty="0"/>
              <a:t>Graphs like these have much more impact than tables filled with numbers, and they remain longer in students’ memory.</a:t>
            </a:r>
          </a:p>
          <a:p>
            <a:endParaRPr lang="pt-PT" dirty="0"/>
          </a:p>
          <a:p>
            <a:r>
              <a:rPr lang="pt-PT" dirty="0"/>
              <a:t>But this is not all the database can help with in teaching support.</a:t>
            </a:r>
          </a:p>
          <a:p>
            <a:r>
              <a:rPr lang="pt-PT" dirty="0"/>
              <a:t>If the built-in polymer grades and composites aren’t the ones you want, you can build your own virtual materials, using the Hybrid Synthesizer tool.</a:t>
            </a:r>
            <a:endParaRPr lang="en-GB"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EB3B9CC-7889-473E-A89B-B4E614B4277A}" type="slidenum">
              <a:rPr lang="en-GB" sz="1200" b="0">
                <a:latin typeface="Times New Roman" panose="02020603050405020304" pitchFamily="18" charset="0"/>
              </a:rPr>
              <a:pPr>
                <a:spcBef>
                  <a:spcPct val="0"/>
                </a:spcBef>
                <a:spcAft>
                  <a:spcPct val="0"/>
                </a:spcAft>
                <a:buClrTx/>
                <a:buSzTx/>
                <a:buFontTx/>
                <a:buNone/>
              </a:pPr>
              <a:t>18</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70349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Hybrid synthesizer</a:t>
            </a:r>
          </a:p>
          <a:p>
            <a:endParaRPr lang="pt-PT" dirty="0"/>
          </a:p>
          <a:p>
            <a:r>
              <a:rPr lang="pt-PT" dirty="0"/>
              <a:t>The Synthesizer tool helps you model new particle - or fiber-reinforced polymers, foams and sandwich structures, and compare their physical, mechanical, thermal and electrical behavior with the existing materials in the database.</a:t>
            </a:r>
          </a:p>
          <a:p>
            <a:endParaRPr lang="pt-PT" dirty="0"/>
          </a:p>
          <a:p>
            <a:r>
              <a:rPr lang="pt-PT" dirty="0"/>
              <a:t>Further information is available from Lecture Unit Hybrid Synthesizer of this lecture series, but a very brief summary of what the tool can do is seen in this plot.</a:t>
            </a:r>
          </a:p>
          <a:p>
            <a:endParaRPr lang="pt-PT" dirty="0"/>
          </a:p>
          <a:p>
            <a:r>
              <a:rPr lang="pt-PT" dirty="0"/>
              <a:t>Here you can see the modeling (the orange dots) of sandwich panels with Aluminium 6061 T4 face sheets with PVC foam core, on a plot of flexural modulus versus density. If a panel of this material is loaded in bending, its performance surpasses the performance of both face and core materials, effectively bridging the gap between the two materials.</a:t>
            </a:r>
          </a:p>
          <a:p>
            <a:endParaRPr lang="en-GB" dirty="0"/>
          </a:p>
          <a:p>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8D57F3-C044-40DD-9255-3EB756CA4C8B}" type="slidenum">
              <a:rPr lang="en-GB">
                <a:latin typeface="Times New Roman" panose="02020603050405020304" pitchFamily="18" charset="0"/>
              </a:rPr>
              <a:pPr>
                <a:spcBef>
                  <a:spcPct val="0"/>
                </a:spcBef>
              </a:pPr>
              <a:t>19</a:t>
            </a:fld>
            <a:endParaRPr lang="en-GB" dirty="0">
              <a:latin typeface="Times New Roman" panose="02020603050405020304" pitchFamily="18" charset="0"/>
            </a:endParaRPr>
          </a:p>
        </p:txBody>
      </p:sp>
    </p:spTree>
    <p:extLst>
      <p:ext uri="{BB962C8B-B14F-4D97-AF65-F5344CB8AC3E}">
        <p14:creationId xmlns:p14="http://schemas.microsoft.com/office/powerpoint/2010/main" val="417679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The Eco Audit tool</a:t>
            </a:r>
          </a:p>
          <a:p>
            <a:endParaRPr lang="pt-PT" dirty="0"/>
          </a:p>
          <a:p>
            <a:r>
              <a:rPr lang="pt-PT" dirty="0"/>
              <a:t>Another useful tool is the Eco Audit tool. This tool allows you to assess the environmental impact of products in different phases of life, and compare “what-if” scenarios very quickly, at an early design phase.</a:t>
            </a:r>
          </a:p>
          <a:p>
            <a:endParaRPr lang="pt-PT" dirty="0"/>
          </a:p>
          <a:p>
            <a:r>
              <a:rPr lang="pt-PT" dirty="0"/>
              <a:t>Again, further information is available from Lecture Unit 12 of this lecture series, but a very brief summary of what the tool can do is seen in this plot.</a:t>
            </a:r>
          </a:p>
          <a:p>
            <a:endParaRPr lang="pt-PT" dirty="0"/>
          </a:p>
          <a:p>
            <a:r>
              <a:rPr lang="pt-PT" dirty="0"/>
              <a:t>Different materials and manufacturing processes, together with different recycled material contents are compared, for a bottle of water. The output is displayed in the form of Energy consumption and CO2 emissions, and useful tips are given to tackle each of the phases of life.</a:t>
            </a:r>
          </a:p>
          <a:p>
            <a:endParaRPr lang="pt-PT" dirty="0"/>
          </a:p>
          <a:p>
            <a:r>
              <a:rPr lang="pt-PT" dirty="0"/>
              <a:t>The tool provides the opportunity for in-class discussion of different scenarios and to roughly assess what are the influences of particular design decisions in the entire life cycle of products.</a:t>
            </a:r>
          </a:p>
          <a:p>
            <a:endParaRPr lang="pt-PT" dirty="0"/>
          </a:p>
          <a:p>
            <a:r>
              <a:rPr lang="pt-PT" dirty="0"/>
              <a:t>So this brings us to the end of our presentation. Some final remarks can be seen on the coming slide, with some take-away ideas.</a:t>
            </a:r>
            <a:endParaRPr lang="en-GB"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9DAF289-739A-4A2B-AACA-0FF66C7ACBF3}" type="slidenum">
              <a:rPr lang="en-GB" sz="1200" b="0">
                <a:latin typeface="Times New Roman" panose="02020603050405020304" pitchFamily="18" charset="0"/>
              </a:rPr>
              <a:pPr>
                <a:spcBef>
                  <a:spcPct val="0"/>
                </a:spcBef>
                <a:spcAft>
                  <a:spcPct val="0"/>
                </a:spcAft>
                <a:buClrTx/>
                <a:buSzTx/>
                <a:buFontTx/>
                <a:buNone/>
              </a:pPr>
              <a:t>20</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359812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E733C4DF-253C-4D48-A104-8D4BF35A5D97}" type="slidenum">
              <a:rPr lang="en-GB" sz="1200" b="0">
                <a:latin typeface="Times New Roman" panose="02020603050405020304" pitchFamily="18" charset="0"/>
              </a:rPr>
              <a:pPr>
                <a:spcBef>
                  <a:spcPct val="0"/>
                </a:spcBef>
                <a:spcAft>
                  <a:spcPct val="0"/>
                </a:spcAft>
                <a:buClrTx/>
                <a:buSzTx/>
                <a:buFontTx/>
                <a:buNone/>
              </a:pPr>
              <a:t>21</a:t>
            </a:fld>
            <a:endParaRPr lang="en-GB" sz="1200" b="0"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Summary</a:t>
            </a:r>
          </a:p>
        </p:txBody>
      </p:sp>
    </p:spTree>
    <p:extLst>
      <p:ext uri="{BB962C8B-B14F-4D97-AF65-F5344CB8AC3E}">
        <p14:creationId xmlns:p14="http://schemas.microsoft.com/office/powerpoint/2010/main" val="1393294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CACA5FE-9267-4C98-B0BE-3944A2627432}" type="slidenum">
              <a:rPr lang="en-GB" sz="1200" b="0">
                <a:latin typeface="Times New Roman" panose="02020603050405020304" pitchFamily="18" charset="0"/>
              </a:rPr>
              <a:pPr>
                <a:spcBef>
                  <a:spcPct val="0"/>
                </a:spcBef>
                <a:spcAft>
                  <a:spcPct val="0"/>
                </a:spcAft>
                <a:buClrTx/>
                <a:buSzTx/>
                <a:buFontTx/>
                <a:buNone/>
              </a:pPr>
              <a:t>3</a:t>
            </a:fld>
            <a:endParaRPr lang="en-GB" sz="1200" b="0" dirty="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polymer edition</a:t>
            </a:r>
          </a:p>
          <a:p>
            <a:endParaRPr lang="en-GB" sz="900" dirty="0"/>
          </a:p>
          <a:p>
            <a:r>
              <a:rPr lang="en-GB" sz="900" dirty="0"/>
              <a:t>This Unit introduces the Granta EduPack Polymers Database.</a:t>
            </a:r>
          </a:p>
          <a:p>
            <a:endParaRPr lang="en-GB" sz="900" dirty="0"/>
          </a:p>
          <a:p>
            <a:r>
              <a:rPr lang="en-GB" sz="900" dirty="0"/>
              <a:t>We will talk briefly about the importance of plastics in today’s world as a motivation for the presentation of the database itself.</a:t>
            </a:r>
          </a:p>
          <a:p>
            <a:endParaRPr lang="pt-PT" sz="900" dirty="0"/>
          </a:p>
          <a:p>
            <a:r>
              <a:rPr lang="pt-PT" sz="900" dirty="0"/>
              <a:t>We will then present the contents of the database and possible ways of using it.</a:t>
            </a:r>
            <a:endParaRPr lang="en-GB" sz="900" dirty="0"/>
          </a:p>
        </p:txBody>
      </p:sp>
    </p:spTree>
    <p:extLst>
      <p:ext uri="{BB962C8B-B14F-4D97-AF65-F5344CB8AC3E}">
        <p14:creationId xmlns:p14="http://schemas.microsoft.com/office/powerpoint/2010/main" val="82522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Polymers today</a:t>
            </a:r>
          </a:p>
          <a:p>
            <a:endParaRPr lang="pt-PT" dirty="0"/>
          </a:p>
          <a:p>
            <a:r>
              <a:rPr lang="pt-PT" dirty="0"/>
              <a:t>Polymers are very important in the world economy.</a:t>
            </a:r>
          </a:p>
          <a:p>
            <a:endParaRPr lang="pt-PT" dirty="0"/>
          </a:p>
          <a:p>
            <a:r>
              <a:rPr lang="pt-PT" dirty="0"/>
              <a:t>The plot shows annual world production (in tonnes per year) of several engineering materials. Oil and coal are shown on the left for comparison purposes only.</a:t>
            </a:r>
          </a:p>
          <a:p>
            <a:endParaRPr lang="pt-PT" dirty="0"/>
          </a:p>
          <a:p>
            <a:r>
              <a:rPr lang="pt-PT" dirty="0"/>
              <a:t>One can see that polymers come second only to steel, among the metals.</a:t>
            </a:r>
          </a:p>
          <a:p>
            <a:endParaRPr lang="pt-PT" dirty="0"/>
          </a:p>
          <a:p>
            <a:r>
              <a:rPr lang="pt-PT" dirty="0"/>
              <a:t>However, polymers are not very dense, so a plot of annual world production in terms of volme would show polymers even more prominently!</a:t>
            </a:r>
            <a:endParaRPr lang="en-GB"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7C21D11B-135D-45F6-85A6-07BAA771A078}" type="slidenum">
              <a:rPr lang="en-GB" sz="1200" b="0">
                <a:latin typeface="Times New Roman" panose="02020603050405020304" pitchFamily="18" charset="0"/>
              </a:rPr>
              <a:pPr>
                <a:spcBef>
                  <a:spcPct val="0"/>
                </a:spcBef>
                <a:spcAft>
                  <a:spcPct val="0"/>
                </a:spcAft>
                <a:buClrTx/>
                <a:buSzTx/>
                <a:buFontTx/>
                <a:buNone/>
              </a:pPr>
              <a:t>4</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37509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pt-PT" b="1" i="1" dirty="0"/>
              <a:t>Polymers are also farily recent materials</a:t>
            </a:r>
          </a:p>
          <a:p>
            <a:endParaRPr lang="pt-PT" dirty="0"/>
          </a:p>
          <a:p>
            <a:r>
              <a:rPr lang="pt-PT" dirty="0"/>
              <a:t>The plot shows the materials in use by Man at the beginning of the last century (1900) in a graph of yield strength versus Young’s modulus.</a:t>
            </a:r>
          </a:p>
          <a:p>
            <a:endParaRPr lang="pt-PT" dirty="0"/>
          </a:p>
          <a:p>
            <a:r>
              <a:rPr lang="pt-PT" dirty="0"/>
              <a:t>There were some ceramics and glasses, some metals (in red) a few natural materials, but polymers were still not in current use, except for natural rubber and cellulose-based synthetic polymers, the seed for what was to come.</a:t>
            </a:r>
          </a:p>
          <a:p>
            <a:endParaRPr lang="pt-PT" dirty="0"/>
          </a:p>
          <a:p>
            <a:r>
              <a:rPr lang="pt-PT" dirty="0"/>
              <a:t>If we jump 100 years into the present, the previous picture changes drastically, thanks mainly to the development of polymers. Elastomers, foams, polymers and composites now cover most of the plot and are present in every aspect of our lives.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5</a:t>
            </a:fld>
            <a:endParaRPr lang="en-GB" dirty="0"/>
          </a:p>
        </p:txBody>
      </p:sp>
    </p:spTree>
    <p:extLst>
      <p:ext uri="{BB962C8B-B14F-4D97-AF65-F5344CB8AC3E}">
        <p14:creationId xmlns:p14="http://schemas.microsoft.com/office/powerpoint/2010/main" val="33563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Polymer facts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93C2DD7-345D-4274-851A-632275E01023}" type="slidenum">
              <a:rPr lang="en-GB" sz="1200" b="0">
                <a:latin typeface="Times New Roman" panose="02020603050405020304" pitchFamily="18" charset="0"/>
              </a:rPr>
              <a:pPr>
                <a:spcBef>
                  <a:spcPct val="0"/>
                </a:spcBef>
                <a:spcAft>
                  <a:spcPct val="0"/>
                </a:spcAft>
                <a:buClrTx/>
                <a:buSzTx/>
                <a:buFontTx/>
                <a:buNone/>
              </a:pPr>
              <a:t>6</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99281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Environmental impact</a:t>
            </a:r>
          </a:p>
          <a:p>
            <a:endParaRPr lang="pt-PT" dirty="0"/>
          </a:p>
          <a:p>
            <a:r>
              <a:rPr lang="pt-PT" dirty="0"/>
              <a:t>Because of their pervasive use, they do have an impact on the environment, but this is true for every material.</a:t>
            </a:r>
          </a:p>
          <a:p>
            <a:endParaRPr lang="pt-PT" dirty="0"/>
          </a:p>
          <a:p>
            <a:r>
              <a:rPr lang="pt-PT" dirty="0"/>
              <a:t>The plot shows the embodied energy of the most common polymers versus their recyled volume fraction on average today. Low carbon steel and concrete are depicted for comparison purposes.</a:t>
            </a:r>
          </a:p>
          <a:p>
            <a:endParaRPr lang="pt-PT" dirty="0"/>
          </a:p>
          <a:p>
            <a:r>
              <a:rPr lang="pt-PT" dirty="0"/>
              <a:t>Good materials should appear near the bottom right of this plot, and sure enough, some polymers do (like PET and PE). Biopolymers appear more to the left because most of them are biodegradable, rendering the question of recylcing somewhat meaningless.</a:t>
            </a:r>
          </a:p>
          <a:p>
            <a:endParaRPr lang="pt-PT" dirty="0"/>
          </a:p>
          <a:p>
            <a:r>
              <a:rPr lang="pt-PT" dirty="0"/>
              <a:t>After this brief introduction of polymers, let us now look into Granta EduPack Polymer Database.</a:t>
            </a:r>
            <a:endParaRPr lang="en-GB"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373754C4-16E1-4167-B181-845248F48DB0}" type="slidenum">
              <a:rPr lang="en-GB" sz="1200" b="0">
                <a:latin typeface="Times New Roman" panose="02020603050405020304" pitchFamily="18" charset="0"/>
              </a:rPr>
              <a:pPr>
                <a:spcBef>
                  <a:spcPct val="0"/>
                </a:spcBef>
                <a:spcAft>
                  <a:spcPct val="0"/>
                </a:spcAft>
                <a:buClrTx/>
                <a:buSzTx/>
                <a:buFontTx/>
                <a:buNone/>
              </a:pPr>
              <a:t>7</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86139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F90CF84A-64C4-4F2A-B9F4-7D935B0DFFC3}" type="slidenum">
              <a:rPr lang="en-GB" sz="1200" b="0">
                <a:latin typeface="Times New Roman" panose="02020603050405020304" pitchFamily="18" charset="0"/>
              </a:rPr>
              <a:pPr>
                <a:spcBef>
                  <a:spcPct val="0"/>
                </a:spcBef>
                <a:spcAft>
                  <a:spcPct val="0"/>
                </a:spcAft>
                <a:buClrTx/>
                <a:buSzTx/>
                <a:buFontTx/>
                <a:buNone/>
              </a:pPr>
              <a:t>8</a:t>
            </a:fld>
            <a:endParaRPr lang="en-GB" sz="1200" b="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92075" y="746125"/>
            <a:ext cx="6615113" cy="3721100"/>
          </a:xfrm>
          <a:ln/>
        </p:spPr>
      </p:sp>
      <p:sp>
        <p:nvSpPr>
          <p:cNvPr id="36868" name="Rectangle 3"/>
          <p:cNvSpPr>
            <a:spLocks noGrp="1" noChangeArrowheads="1"/>
          </p:cNvSpPr>
          <p:nvPr>
            <p:ph type="body" idx="1"/>
          </p:nvPr>
        </p:nvSpPr>
        <p:spPr>
          <a:xfrm>
            <a:off x="906463" y="4718050"/>
            <a:ext cx="498475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ctr"/>
            <a:r>
              <a:rPr lang="pt-PT" sz="800" b="1" i="1" dirty="0"/>
              <a:t>Level 3 polymer data tables</a:t>
            </a:r>
          </a:p>
          <a:p>
            <a:pPr marL="228600" indent="-228600"/>
            <a:endParaRPr lang="pt-PT" sz="800" dirty="0"/>
          </a:p>
          <a:p>
            <a:pPr marL="228600" indent="-228600"/>
            <a:r>
              <a:rPr lang="pt-PT" sz="800" dirty="0"/>
              <a:t>The Granta EduPack Polymer Database is a level 3 database, in which a subset of the Material Universe for Polymers has been set, containing over 900 polymer records. For these records,</a:t>
            </a:r>
            <a:r>
              <a:rPr lang="en-GB" sz="800" dirty="0"/>
              <a:t> </a:t>
            </a:r>
            <a:r>
              <a:rPr lang="en-GB" sz="800" b="1" dirty="0">
                <a:solidFill>
                  <a:srgbClr val="A50021"/>
                </a:solidFill>
              </a:rPr>
              <a:t>ChemRes</a:t>
            </a:r>
            <a:r>
              <a:rPr lang="en-GB" sz="800" dirty="0"/>
              <a:t> data adds around 190 attributes to the Polymer records in the MaterialUniverse table. These attributes detail the relative resistance of each polymer to various chemical environments.</a:t>
            </a:r>
          </a:p>
          <a:p>
            <a:pPr marL="228600" indent="-228600"/>
            <a:endParaRPr lang="en-GB" sz="800" dirty="0"/>
          </a:p>
          <a:p>
            <a:pPr marL="228600" indent="-228600"/>
            <a:r>
              <a:rPr lang="en-GB" sz="800" dirty="0"/>
              <a:t>The chemical resistance data in this module is reproduced under license from RAPRA Technology Ltd, Shawbury. It was accumulated by RAPRA from a wide variety of sources over many years of research. It is presented in the form of a compilation of value judgements based, wherever possible, on quantitative data available in the public domain. </a:t>
            </a:r>
          </a:p>
          <a:p>
            <a:pPr marL="228600" indent="-228600"/>
            <a:endParaRPr lang="en-GB" sz="200" dirty="0"/>
          </a:p>
          <a:p>
            <a:pPr marL="228600" indent="-228600"/>
            <a:r>
              <a:rPr lang="en-GB" sz="800" dirty="0"/>
              <a:t>The </a:t>
            </a:r>
            <a:r>
              <a:rPr lang="en-GB" sz="800" b="1" dirty="0">
                <a:solidFill>
                  <a:srgbClr val="A50021"/>
                </a:solidFill>
              </a:rPr>
              <a:t>Global Polymers Plastics </a:t>
            </a:r>
            <a:r>
              <a:rPr lang="en-GB" sz="800" dirty="0"/>
              <a:t>module is a database of over 105,000 datasheets for specific plastic resin grades from around 870 suppliers worldwide. The database contains around 69</a:t>
            </a:r>
            <a:r>
              <a:rPr lang="en-GB" sz="800" baseline="0" dirty="0"/>
              <a:t> </a:t>
            </a:r>
            <a:r>
              <a:rPr lang="en-GB" sz="800" dirty="0"/>
              <a:t>000 ASTM datasheets, around 48 000 ISO grade datasheets.</a:t>
            </a:r>
          </a:p>
        </p:txBody>
      </p:sp>
    </p:spTree>
    <p:extLst>
      <p:ext uri="{BB962C8B-B14F-4D97-AF65-F5344CB8AC3E}">
        <p14:creationId xmlns:p14="http://schemas.microsoft.com/office/powerpoint/2010/main" val="403989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pt-PT" b="1" i="1" dirty="0"/>
              <a:t>Granta EduPack Aerospace Database structure</a:t>
            </a:r>
          </a:p>
          <a:p>
            <a:endParaRPr lang="pt-PT" dirty="0"/>
          </a:p>
          <a:p>
            <a:r>
              <a:rPr lang="pt-PT" dirty="0"/>
              <a:t>The structure of the database is very similar to the others of EduPack Level 3, although the wealth of data is sometimes overwhelming.</a:t>
            </a:r>
          </a:p>
          <a:p>
            <a:endParaRPr lang="pt-PT" dirty="0"/>
          </a:p>
          <a:p>
            <a:r>
              <a:rPr lang="pt-PT" dirty="0"/>
              <a:t>It relies on the proven MaterialUniverse, ProcessUniverse, Shape and Structural sections data-tables linked together, plus the MMPDS and MILL-HDBK-17 data-tables connected to the Material.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256856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4" name="TextBox 3">
            <a:extLst>
              <a:ext uri="{FF2B5EF4-FFF2-40B4-BE49-F238E27FC236}">
                <a16:creationId xmlns:a16="http://schemas.microsoft.com/office/drawing/2014/main" id="{3973B039-7F57-08F9-6BEC-C66B6447D12E}"/>
              </a:ext>
            </a:extLst>
          </p:cNvPr>
          <p:cNvSpPr txBox="1"/>
          <p:nvPr userDrawn="1"/>
        </p:nvSpPr>
        <p:spPr>
          <a:xfrm>
            <a:off x="250825"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90600"/>
            <a:ext cx="5394325" cy="1449388"/>
          </a:xfrm>
        </p:spPr>
        <p:txBody>
          <a:bodyPr/>
          <a:lstStyle/>
          <a:p>
            <a:r>
              <a:rPr lang="en-US" sz="3200" b="1" dirty="0"/>
              <a:t>The Polymer Database</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90600"/>
          </a:xfrm>
        </p:spPr>
        <p:txBody>
          <a:bodyPr>
            <a:normAutofit fontScale="92500" lnSpcReduction="10000"/>
          </a:bodyPr>
          <a:lstStyle/>
          <a:p>
            <a:r>
              <a:rPr lang="en-US" sz="1700" dirty="0"/>
              <a:t>Mike Ashby</a:t>
            </a:r>
          </a:p>
          <a:p>
            <a:r>
              <a:rPr lang="en-US" sz="1700" dirty="0"/>
              <a:t>Department of Engineering, </a:t>
            </a:r>
          </a:p>
          <a:p>
            <a:r>
              <a:rPr lang="en-US" sz="1700" dirty="0"/>
              <a:t>University of Cambridge</a:t>
            </a:r>
          </a:p>
          <a:p>
            <a:endParaRPr lang="en-US" dirty="0">
              <a:solidFill>
                <a:schemeClr val="accent3"/>
              </a:solidFill>
            </a:endParaRPr>
          </a:p>
        </p:txBody>
      </p:sp>
      <p:pic>
        <p:nvPicPr>
          <p:cNvPr id="4" name="Picture 9">
            <a:extLst>
              <a:ext uri="{FF2B5EF4-FFF2-40B4-BE49-F238E27FC236}">
                <a16:creationId xmlns:a16="http://schemas.microsoft.com/office/drawing/2014/main" id="{483DF8D8-8C2A-4821-B80E-8BC9E361C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548762"/>
            <a:ext cx="4559884" cy="278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6">
            <a:extLst>
              <a:ext uri="{FF2B5EF4-FFF2-40B4-BE49-F238E27FC236}">
                <a16:creationId xmlns:a16="http://schemas.microsoft.com/office/drawing/2014/main" id="{7638C845-7505-4130-94C9-C8BD53D78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6396037" y="990600"/>
            <a:ext cx="2548889" cy="180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EEAE9A52-5498-4FDA-9FBE-39401B233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799" y="1137299"/>
            <a:ext cx="2004881" cy="15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The polymers in </a:t>
            </a:r>
            <a:r>
              <a:rPr lang="en-GB" dirty="0" err="1">
                <a:latin typeface="+mn-lt"/>
              </a:rPr>
              <a:t>MaterialUniverse</a:t>
            </a:r>
            <a:endParaRPr lang="en-GB" dirty="0">
              <a:latin typeface="+mn-lt"/>
            </a:endParaRPr>
          </a:p>
        </p:txBody>
      </p:sp>
      <p:sp>
        <p:nvSpPr>
          <p:cNvPr id="3" name="Slide Number Placeholder 2">
            <a:extLst>
              <a:ext uri="{FF2B5EF4-FFF2-40B4-BE49-F238E27FC236}">
                <a16:creationId xmlns:a16="http://schemas.microsoft.com/office/drawing/2014/main" id="{4FC49BDF-3F08-4A82-A6B6-61B064971B86}"/>
              </a:ext>
            </a:extLst>
          </p:cNvPr>
          <p:cNvSpPr>
            <a:spLocks noGrp="1"/>
          </p:cNvSpPr>
          <p:nvPr>
            <p:ph type="sldNum" sz="quarter" idx="11"/>
          </p:nvPr>
        </p:nvSpPr>
        <p:spPr/>
        <p:txBody>
          <a:bodyPr/>
          <a:lstStyle/>
          <a:p>
            <a:fld id="{F0D23093-2AB0-F74C-B865-1A12A15B650E}" type="slidenum">
              <a:rPr lang="en-US" smtClean="0"/>
              <a:pPr/>
              <a:t>10</a:t>
            </a:fld>
            <a:endParaRPr lang="en-US" dirty="0"/>
          </a:p>
        </p:txBody>
      </p:sp>
      <p:pic>
        <p:nvPicPr>
          <p:cNvPr id="10" name="Picture 9">
            <a:extLst>
              <a:ext uri="{FF2B5EF4-FFF2-40B4-BE49-F238E27FC236}">
                <a16:creationId xmlns:a16="http://schemas.microsoft.com/office/drawing/2014/main" id="{8C23CCDB-EABA-E295-80BC-BC16FA4DD93D}"/>
              </a:ext>
            </a:extLst>
          </p:cNvPr>
          <p:cNvPicPr>
            <a:picLocks noChangeAspect="1"/>
          </p:cNvPicPr>
          <p:nvPr/>
        </p:nvPicPr>
        <p:blipFill>
          <a:blip r:embed="rId3"/>
          <a:stretch>
            <a:fillRect/>
          </a:stretch>
        </p:blipFill>
        <p:spPr>
          <a:xfrm>
            <a:off x="428017" y="1655195"/>
            <a:ext cx="2387723" cy="3378374"/>
          </a:xfrm>
          <a:prstGeom prst="rect">
            <a:avLst/>
          </a:prstGeom>
          <a:ln>
            <a:solidFill>
              <a:schemeClr val="tx1"/>
            </a:solidFill>
          </a:ln>
        </p:spPr>
      </p:pic>
      <p:pic>
        <p:nvPicPr>
          <p:cNvPr id="12" name="Picture 11">
            <a:extLst>
              <a:ext uri="{FF2B5EF4-FFF2-40B4-BE49-F238E27FC236}">
                <a16:creationId xmlns:a16="http://schemas.microsoft.com/office/drawing/2014/main" id="{637384A7-F16A-1FE0-A9AC-E151A4D3C6BF}"/>
              </a:ext>
            </a:extLst>
          </p:cNvPr>
          <p:cNvPicPr>
            <a:picLocks noChangeAspect="1"/>
          </p:cNvPicPr>
          <p:nvPr/>
        </p:nvPicPr>
        <p:blipFill>
          <a:blip r:embed="rId4"/>
          <a:stretch>
            <a:fillRect/>
          </a:stretch>
        </p:blipFill>
        <p:spPr>
          <a:xfrm>
            <a:off x="2971800" y="1655195"/>
            <a:ext cx="4663440" cy="4149322"/>
          </a:xfrm>
          <a:prstGeom prst="rect">
            <a:avLst/>
          </a:prstGeom>
          <a:ln>
            <a:solidFill>
              <a:schemeClr val="tx1"/>
            </a:solidFill>
          </a:ln>
        </p:spPr>
      </p:pic>
      <p:pic>
        <p:nvPicPr>
          <p:cNvPr id="14" name="Picture 13">
            <a:extLst>
              <a:ext uri="{FF2B5EF4-FFF2-40B4-BE49-F238E27FC236}">
                <a16:creationId xmlns:a16="http://schemas.microsoft.com/office/drawing/2014/main" id="{AD921414-9181-E6F9-EB82-91592DC17102}"/>
              </a:ext>
            </a:extLst>
          </p:cNvPr>
          <p:cNvPicPr>
            <a:picLocks noChangeAspect="1"/>
          </p:cNvPicPr>
          <p:nvPr/>
        </p:nvPicPr>
        <p:blipFill>
          <a:blip r:embed="rId5"/>
          <a:stretch>
            <a:fillRect/>
          </a:stretch>
        </p:blipFill>
        <p:spPr>
          <a:xfrm>
            <a:off x="7071360" y="2091190"/>
            <a:ext cx="4663440" cy="4157210"/>
          </a:xfrm>
          <a:prstGeom prst="rect">
            <a:avLst/>
          </a:prstGeom>
          <a:ln>
            <a:solidFill>
              <a:schemeClr val="tx1"/>
            </a:solidFill>
          </a:ln>
        </p:spPr>
      </p:pic>
      <p:sp>
        <p:nvSpPr>
          <p:cNvPr id="20" name="TextBox 19">
            <a:extLst>
              <a:ext uri="{FF2B5EF4-FFF2-40B4-BE49-F238E27FC236}">
                <a16:creationId xmlns:a16="http://schemas.microsoft.com/office/drawing/2014/main" id="{14CF9949-3DCF-C9F8-71E2-16CF799EC3AB}"/>
              </a:ext>
            </a:extLst>
          </p:cNvPr>
          <p:cNvSpPr txBox="1"/>
          <p:nvPr/>
        </p:nvSpPr>
        <p:spPr>
          <a:xfrm>
            <a:off x="3581400" y="1266952"/>
            <a:ext cx="2875339" cy="369332"/>
          </a:xfrm>
          <a:prstGeom prst="rect">
            <a:avLst/>
          </a:prstGeom>
          <a:noFill/>
        </p:spPr>
        <p:txBody>
          <a:bodyPr wrap="none" rtlCol="0">
            <a:spAutoFit/>
          </a:bodyPr>
          <a:lstStyle/>
          <a:p>
            <a:r>
              <a:rPr lang="en-GB" b="1" dirty="0"/>
              <a:t>Folder-level record for PTFE:</a:t>
            </a:r>
          </a:p>
        </p:txBody>
      </p:sp>
      <p:sp>
        <p:nvSpPr>
          <p:cNvPr id="21" name="TextBox 20">
            <a:extLst>
              <a:ext uri="{FF2B5EF4-FFF2-40B4-BE49-F238E27FC236}">
                <a16:creationId xmlns:a16="http://schemas.microsoft.com/office/drawing/2014/main" id="{3FC53981-B04E-9F03-8358-5842B67A4E58}"/>
              </a:ext>
            </a:extLst>
          </p:cNvPr>
          <p:cNvSpPr txBox="1"/>
          <p:nvPr/>
        </p:nvSpPr>
        <p:spPr>
          <a:xfrm>
            <a:off x="8001000" y="1586738"/>
            <a:ext cx="3125920" cy="369332"/>
          </a:xfrm>
          <a:prstGeom prst="rect">
            <a:avLst/>
          </a:prstGeom>
          <a:noFill/>
        </p:spPr>
        <p:txBody>
          <a:bodyPr wrap="none" rtlCol="0">
            <a:spAutoFit/>
          </a:bodyPr>
          <a:lstStyle/>
          <a:p>
            <a:r>
              <a:rPr lang="en-GB" b="1" dirty="0"/>
              <a:t>Data record for PTFE (unfilled):</a:t>
            </a:r>
          </a:p>
        </p:txBody>
      </p:sp>
      <p:cxnSp>
        <p:nvCxnSpPr>
          <p:cNvPr id="26" name="Straight Connector 25">
            <a:extLst>
              <a:ext uri="{FF2B5EF4-FFF2-40B4-BE49-F238E27FC236}">
                <a16:creationId xmlns:a16="http://schemas.microsoft.com/office/drawing/2014/main" id="{8135F725-D605-51CA-3DF2-315FB0C19C89}"/>
              </a:ext>
            </a:extLst>
          </p:cNvPr>
          <p:cNvCxnSpPr>
            <a:cxnSpLocks/>
          </p:cNvCxnSpPr>
          <p:nvPr/>
        </p:nvCxnSpPr>
        <p:spPr>
          <a:xfrm flipH="1">
            <a:off x="271957" y="3810000"/>
            <a:ext cx="2741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08C5A8-8253-1B75-9167-57A69A5D7229}"/>
              </a:ext>
            </a:extLst>
          </p:cNvPr>
          <p:cNvCxnSpPr>
            <a:cxnSpLocks/>
          </p:cNvCxnSpPr>
          <p:nvPr/>
        </p:nvCxnSpPr>
        <p:spPr>
          <a:xfrm flipV="1">
            <a:off x="271957" y="1451618"/>
            <a:ext cx="16421" cy="23583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A57857-7581-A844-A3BA-46FBD58992F5}"/>
              </a:ext>
            </a:extLst>
          </p:cNvPr>
          <p:cNvCxnSpPr>
            <a:cxnSpLocks/>
            <a:endCxn id="20" idx="1"/>
          </p:cNvCxnSpPr>
          <p:nvPr/>
        </p:nvCxnSpPr>
        <p:spPr>
          <a:xfrm>
            <a:off x="288378" y="1451618"/>
            <a:ext cx="329302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AF765A-BCB7-5E2F-AF8D-803ABBA759F2}"/>
              </a:ext>
            </a:extLst>
          </p:cNvPr>
          <p:cNvCxnSpPr>
            <a:cxnSpLocks/>
          </p:cNvCxnSpPr>
          <p:nvPr/>
        </p:nvCxnSpPr>
        <p:spPr>
          <a:xfrm flipH="1">
            <a:off x="76200" y="3657600"/>
            <a:ext cx="5334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28AAEE-3ECF-874E-D6ED-97F96A8514AC}"/>
              </a:ext>
            </a:extLst>
          </p:cNvPr>
          <p:cNvCxnSpPr>
            <a:cxnSpLocks/>
          </p:cNvCxnSpPr>
          <p:nvPr/>
        </p:nvCxnSpPr>
        <p:spPr>
          <a:xfrm flipV="1">
            <a:off x="76200" y="1096207"/>
            <a:ext cx="0" cy="25613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D12221-203E-2B27-B367-920E7049144A}"/>
              </a:ext>
            </a:extLst>
          </p:cNvPr>
          <p:cNvCxnSpPr>
            <a:cxnSpLocks/>
          </p:cNvCxnSpPr>
          <p:nvPr/>
        </p:nvCxnSpPr>
        <p:spPr>
          <a:xfrm flipV="1">
            <a:off x="76200" y="1085604"/>
            <a:ext cx="960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83E2F47-2AC3-1057-48CC-1698808BDF1A}"/>
              </a:ext>
            </a:extLst>
          </p:cNvPr>
          <p:cNvCxnSpPr>
            <a:cxnSpLocks/>
          </p:cNvCxnSpPr>
          <p:nvPr/>
        </p:nvCxnSpPr>
        <p:spPr>
          <a:xfrm>
            <a:off x="9677400" y="1085604"/>
            <a:ext cx="0" cy="4808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76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w="9525"/>
        </p:spPr>
        <p:txBody>
          <a:bodyPr/>
          <a:lstStyle/>
          <a:p>
            <a:r>
              <a:rPr lang="pt-PT" dirty="0">
                <a:latin typeface="+mn-lt"/>
              </a:rPr>
              <a:t>ChemRes data for PTFE</a:t>
            </a:r>
            <a:endParaRPr lang="en-GB" dirty="0">
              <a:latin typeface="+mn-lt"/>
            </a:endParaRPr>
          </a:p>
        </p:txBody>
      </p:sp>
      <p:sp>
        <p:nvSpPr>
          <p:cNvPr id="9224" name="Rectangle 6"/>
          <p:cNvSpPr>
            <a:spLocks noChangeArrowheads="1"/>
          </p:cNvSpPr>
          <p:nvPr/>
        </p:nvSpPr>
        <p:spPr bwMode="auto">
          <a:xfrm>
            <a:off x="1282699" y="2590800"/>
            <a:ext cx="51064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sz="1800" dirty="0">
                <a:latin typeface="+mn-lt"/>
              </a:rPr>
              <a:t>188 additional attributes detailing the relative resistance of each polymer to various chemical environments</a:t>
            </a:r>
          </a:p>
        </p:txBody>
      </p:sp>
      <p:sp>
        <p:nvSpPr>
          <p:cNvPr id="4" name="Slide Number Placeholder 3">
            <a:extLst>
              <a:ext uri="{FF2B5EF4-FFF2-40B4-BE49-F238E27FC236}">
                <a16:creationId xmlns:a16="http://schemas.microsoft.com/office/drawing/2014/main" id="{40FE982D-5D60-4A3B-933A-5B605B29A76C}"/>
              </a:ext>
            </a:extLst>
          </p:cNvPr>
          <p:cNvSpPr>
            <a:spLocks noGrp="1"/>
          </p:cNvSpPr>
          <p:nvPr>
            <p:ph type="sldNum" sz="quarter" idx="11"/>
          </p:nvPr>
        </p:nvSpPr>
        <p:spPr/>
        <p:txBody>
          <a:bodyPr/>
          <a:lstStyle/>
          <a:p>
            <a:fld id="{F0D23093-2AB0-F74C-B865-1A12A15B650E}" type="slidenum">
              <a:rPr lang="en-US" smtClean="0"/>
              <a:pPr/>
              <a:t>11</a:t>
            </a:fld>
            <a:endParaRPr lang="en-US" dirty="0"/>
          </a:p>
        </p:txBody>
      </p:sp>
      <p:pic>
        <p:nvPicPr>
          <p:cNvPr id="6" name="Picture 5">
            <a:extLst>
              <a:ext uri="{FF2B5EF4-FFF2-40B4-BE49-F238E27FC236}">
                <a16:creationId xmlns:a16="http://schemas.microsoft.com/office/drawing/2014/main" id="{E9EBF71F-15DD-7E7B-6CA3-8E65E00D64ED}"/>
              </a:ext>
            </a:extLst>
          </p:cNvPr>
          <p:cNvPicPr>
            <a:picLocks noChangeAspect="1"/>
          </p:cNvPicPr>
          <p:nvPr/>
        </p:nvPicPr>
        <p:blipFill>
          <a:blip r:embed="rId3"/>
          <a:stretch>
            <a:fillRect/>
          </a:stretch>
        </p:blipFill>
        <p:spPr>
          <a:xfrm>
            <a:off x="7010400" y="228600"/>
            <a:ext cx="3777581" cy="5943600"/>
          </a:xfrm>
          <a:prstGeom prst="rect">
            <a:avLst/>
          </a:prstGeom>
          <a:ln>
            <a:solidFill>
              <a:schemeClr val="tx1"/>
            </a:solidFill>
          </a:ln>
        </p:spPr>
      </p:pic>
    </p:spTree>
    <p:extLst>
      <p:ext uri="{BB962C8B-B14F-4D97-AF65-F5344CB8AC3E}">
        <p14:creationId xmlns:p14="http://schemas.microsoft.com/office/powerpoint/2010/main" val="235471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1" y="148581"/>
            <a:ext cx="11353799" cy="845837"/>
          </a:xfrm>
          <a:ln w="9525"/>
        </p:spPr>
        <p:txBody>
          <a:bodyPr/>
          <a:lstStyle/>
          <a:p>
            <a:r>
              <a:rPr lang="en-GB" dirty="0"/>
              <a:t>MaterialUniverse and Global Polymers Plastics compared</a:t>
            </a:r>
          </a:p>
        </p:txBody>
      </p:sp>
      <p:graphicFrame>
        <p:nvGraphicFramePr>
          <p:cNvPr id="7" name="Table 6"/>
          <p:cNvGraphicFramePr>
            <a:graphicFrameLocks noGrp="1"/>
          </p:cNvGraphicFramePr>
          <p:nvPr>
            <p:extLst>
              <p:ext uri="{D42A27DB-BD31-4B8C-83A1-F6EECF244321}">
                <p14:modId xmlns:p14="http://schemas.microsoft.com/office/powerpoint/2010/main" val="3280463223"/>
              </p:ext>
            </p:extLst>
          </p:nvPr>
        </p:nvGraphicFramePr>
        <p:xfrm>
          <a:off x="2682536" y="1900656"/>
          <a:ext cx="6826928" cy="3302348"/>
        </p:xfrm>
        <a:graphic>
          <a:graphicData uri="http://schemas.openxmlformats.org/drawingml/2006/table">
            <a:tbl>
              <a:tblPr firstRow="1" firstCol="1" bandRow="1">
                <a:tableStyleId>{F2DE63D5-997A-4646-A377-4702673A728D}</a:tableStyleId>
              </a:tblPr>
              <a:tblGrid>
                <a:gridCol w="2617914">
                  <a:extLst>
                    <a:ext uri="{9D8B030D-6E8A-4147-A177-3AD203B41FA5}">
                      <a16:colId xmlns:a16="http://schemas.microsoft.com/office/drawing/2014/main" val="20000"/>
                    </a:ext>
                  </a:extLst>
                </a:gridCol>
                <a:gridCol w="1887552">
                  <a:extLst>
                    <a:ext uri="{9D8B030D-6E8A-4147-A177-3AD203B41FA5}">
                      <a16:colId xmlns:a16="http://schemas.microsoft.com/office/drawing/2014/main" val="20001"/>
                    </a:ext>
                  </a:extLst>
                </a:gridCol>
                <a:gridCol w="2321462">
                  <a:extLst>
                    <a:ext uri="{9D8B030D-6E8A-4147-A177-3AD203B41FA5}">
                      <a16:colId xmlns:a16="http://schemas.microsoft.com/office/drawing/2014/main" val="20003"/>
                    </a:ext>
                  </a:extLst>
                </a:gridCol>
              </a:tblGrid>
              <a:tr h="778923">
                <a:tc>
                  <a:txBody>
                    <a:bodyPr/>
                    <a:lstStyle/>
                    <a:p>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MaterialUniverse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Global Polymers Plastics</a:t>
                      </a: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685">
                <a:tc>
                  <a:txBody>
                    <a:bodyPr/>
                    <a:lstStyle/>
                    <a:p>
                      <a:r>
                        <a:rPr lang="en-GB" sz="1600" dirty="0"/>
                        <a:t>Grade type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Generic</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Specific</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4685">
                <a:tc>
                  <a:txBody>
                    <a:bodyPr/>
                    <a:lstStyle/>
                    <a:p>
                      <a:r>
                        <a:rPr lang="en-GB" sz="1600" dirty="0"/>
                        <a:t>Number of grades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t>974</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105899</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4685">
                <a:tc>
                  <a:txBody>
                    <a:bodyPr/>
                    <a:lstStyle/>
                    <a:p>
                      <a:r>
                        <a:rPr lang="en-GB" sz="1600" dirty="0"/>
                        <a:t>Normalized properties?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YES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4685">
                <a:tc>
                  <a:txBody>
                    <a:bodyPr/>
                    <a:lstStyle/>
                    <a:p>
                      <a:r>
                        <a:rPr lang="en-GB" sz="1600" dirty="0"/>
                        <a:t>Complete datasheets?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YES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4685">
                <a:tc>
                  <a:txBody>
                    <a:bodyPr/>
                    <a:lstStyle/>
                    <a:p>
                      <a:r>
                        <a:rPr lang="en-GB" sz="1600" dirty="0"/>
                        <a:t>Main standards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not applicable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ASTM/ISO</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A6A7269-46C7-4700-A4F6-100E748E89A6}"/>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876592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ln w="9525"/>
        </p:spPr>
        <p:txBody>
          <a:bodyPr/>
          <a:lstStyle/>
          <a:p>
            <a:r>
              <a:rPr lang="pt-PT" dirty="0"/>
              <a:t>The Global Polymers Plastics datatable</a:t>
            </a:r>
            <a:endParaRPr lang="en-GB" dirty="0"/>
          </a:p>
        </p:txBody>
      </p:sp>
      <p:sp>
        <p:nvSpPr>
          <p:cNvPr id="2" name="Slide Number Placeholder 1">
            <a:extLst>
              <a:ext uri="{FF2B5EF4-FFF2-40B4-BE49-F238E27FC236}">
                <a16:creationId xmlns:a16="http://schemas.microsoft.com/office/drawing/2014/main" id="{C3FBCE5A-0A8E-41FA-8036-DAD6F4A91BAC}"/>
              </a:ext>
            </a:extLst>
          </p:cNvPr>
          <p:cNvSpPr>
            <a:spLocks noGrp="1"/>
          </p:cNvSpPr>
          <p:nvPr>
            <p:ph type="sldNum" sz="quarter" idx="11"/>
          </p:nvPr>
        </p:nvSpPr>
        <p:spPr/>
        <p:txBody>
          <a:bodyPr/>
          <a:lstStyle/>
          <a:p>
            <a:fld id="{F0D23093-2AB0-F74C-B865-1A12A15B650E}" type="slidenum">
              <a:rPr lang="en-US" smtClean="0"/>
              <a:pPr/>
              <a:t>13</a:t>
            </a:fld>
            <a:endParaRPr lang="en-US" dirty="0"/>
          </a:p>
        </p:txBody>
      </p:sp>
      <p:pic>
        <p:nvPicPr>
          <p:cNvPr id="4" name="Picture 3">
            <a:extLst>
              <a:ext uri="{FF2B5EF4-FFF2-40B4-BE49-F238E27FC236}">
                <a16:creationId xmlns:a16="http://schemas.microsoft.com/office/drawing/2014/main" id="{66F1F5C6-29D6-12BD-D42B-593E63211A44}"/>
              </a:ext>
            </a:extLst>
          </p:cNvPr>
          <p:cNvPicPr>
            <a:picLocks noChangeAspect="1"/>
          </p:cNvPicPr>
          <p:nvPr/>
        </p:nvPicPr>
        <p:blipFill>
          <a:blip r:embed="rId3"/>
          <a:stretch>
            <a:fillRect/>
          </a:stretch>
        </p:blipFill>
        <p:spPr>
          <a:xfrm>
            <a:off x="1996864" y="838200"/>
            <a:ext cx="8198271" cy="5486682"/>
          </a:xfrm>
          <a:prstGeom prst="rect">
            <a:avLst/>
          </a:prstGeom>
          <a:ln>
            <a:solidFill>
              <a:schemeClr val="tx1"/>
            </a:solidFill>
          </a:ln>
        </p:spPr>
      </p:pic>
    </p:spTree>
    <p:extLst>
      <p:ext uri="{BB962C8B-B14F-4D97-AF65-F5344CB8AC3E}">
        <p14:creationId xmlns:p14="http://schemas.microsoft.com/office/powerpoint/2010/main" val="3136482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ln w="9525"/>
        </p:spPr>
        <p:txBody>
          <a:bodyPr/>
          <a:lstStyle/>
          <a:p>
            <a:r>
              <a:rPr lang="pt-PT" dirty="0">
                <a:latin typeface="+mn-lt"/>
              </a:rPr>
              <a:t>Searching for Plexiglas in Global Polymers Plastics </a:t>
            </a:r>
            <a:endParaRPr lang="en-GB" dirty="0">
              <a:latin typeface="+mn-lt"/>
            </a:endParaRPr>
          </a:p>
        </p:txBody>
      </p:sp>
      <p:sp>
        <p:nvSpPr>
          <p:cNvPr id="3" name="Slide Number Placeholder 2">
            <a:extLst>
              <a:ext uri="{FF2B5EF4-FFF2-40B4-BE49-F238E27FC236}">
                <a16:creationId xmlns:a16="http://schemas.microsoft.com/office/drawing/2014/main" id="{BBD12E1F-0B51-4681-8304-6C04AADDC15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pic>
        <p:nvPicPr>
          <p:cNvPr id="7" name="Picture 6">
            <a:extLst>
              <a:ext uri="{FF2B5EF4-FFF2-40B4-BE49-F238E27FC236}">
                <a16:creationId xmlns:a16="http://schemas.microsoft.com/office/drawing/2014/main" id="{4A8B70A2-067B-7A4F-EB6A-8EFB6ADD1735}"/>
              </a:ext>
            </a:extLst>
          </p:cNvPr>
          <p:cNvPicPr>
            <a:picLocks noChangeAspect="1"/>
          </p:cNvPicPr>
          <p:nvPr/>
        </p:nvPicPr>
        <p:blipFill>
          <a:blip r:embed="rId3"/>
          <a:stretch>
            <a:fillRect/>
          </a:stretch>
        </p:blipFill>
        <p:spPr>
          <a:xfrm>
            <a:off x="642027" y="1905000"/>
            <a:ext cx="2835928" cy="2743200"/>
          </a:xfrm>
          <a:prstGeom prst="rect">
            <a:avLst/>
          </a:prstGeom>
          <a:ln>
            <a:solidFill>
              <a:schemeClr val="tx1"/>
            </a:solidFill>
          </a:ln>
        </p:spPr>
      </p:pic>
      <p:sp>
        <p:nvSpPr>
          <p:cNvPr id="9" name="TextBox 8">
            <a:extLst>
              <a:ext uri="{FF2B5EF4-FFF2-40B4-BE49-F238E27FC236}">
                <a16:creationId xmlns:a16="http://schemas.microsoft.com/office/drawing/2014/main" id="{C946B184-B999-CF6D-B9A9-0A2DDB5ABBE9}"/>
              </a:ext>
            </a:extLst>
          </p:cNvPr>
          <p:cNvSpPr txBox="1"/>
          <p:nvPr/>
        </p:nvSpPr>
        <p:spPr>
          <a:xfrm>
            <a:off x="546100" y="1295400"/>
            <a:ext cx="2882900" cy="381000"/>
          </a:xfrm>
          <a:prstGeom prst="rect">
            <a:avLst/>
          </a:prstGeom>
          <a:noFill/>
        </p:spPr>
        <p:txBody>
          <a:bodyPr wrap="square" rtlCol="0">
            <a:spAutoFit/>
          </a:bodyPr>
          <a:lstStyle/>
          <a:p>
            <a:pPr algn="ctr"/>
            <a:r>
              <a:rPr lang="en-US" dirty="0"/>
              <a:t>Tradename search count</a:t>
            </a:r>
          </a:p>
        </p:txBody>
      </p:sp>
      <p:pic>
        <p:nvPicPr>
          <p:cNvPr id="13" name="Picture 12">
            <a:extLst>
              <a:ext uri="{FF2B5EF4-FFF2-40B4-BE49-F238E27FC236}">
                <a16:creationId xmlns:a16="http://schemas.microsoft.com/office/drawing/2014/main" id="{8FD02927-5BDC-2085-C2A2-E619AC47DE1C}"/>
              </a:ext>
            </a:extLst>
          </p:cNvPr>
          <p:cNvPicPr>
            <a:picLocks noChangeAspect="1"/>
          </p:cNvPicPr>
          <p:nvPr/>
        </p:nvPicPr>
        <p:blipFill>
          <a:blip r:embed="rId4"/>
          <a:stretch>
            <a:fillRect/>
          </a:stretch>
        </p:blipFill>
        <p:spPr>
          <a:xfrm>
            <a:off x="4674454" y="1905000"/>
            <a:ext cx="2843092" cy="2743200"/>
          </a:xfrm>
          <a:prstGeom prst="rect">
            <a:avLst/>
          </a:prstGeom>
          <a:ln>
            <a:solidFill>
              <a:schemeClr val="tx1"/>
            </a:solidFill>
          </a:ln>
        </p:spPr>
      </p:pic>
      <p:sp>
        <p:nvSpPr>
          <p:cNvPr id="14" name="TextBox 13">
            <a:extLst>
              <a:ext uri="{FF2B5EF4-FFF2-40B4-BE49-F238E27FC236}">
                <a16:creationId xmlns:a16="http://schemas.microsoft.com/office/drawing/2014/main" id="{FCF83E44-930E-B04F-FA34-2F3ED2C8A1AA}"/>
              </a:ext>
            </a:extLst>
          </p:cNvPr>
          <p:cNvSpPr txBox="1"/>
          <p:nvPr/>
        </p:nvSpPr>
        <p:spPr>
          <a:xfrm>
            <a:off x="4654550" y="1296498"/>
            <a:ext cx="2882900" cy="381000"/>
          </a:xfrm>
          <a:prstGeom prst="rect">
            <a:avLst/>
          </a:prstGeom>
          <a:noFill/>
        </p:spPr>
        <p:txBody>
          <a:bodyPr wrap="square" rtlCol="0">
            <a:spAutoFit/>
          </a:bodyPr>
          <a:lstStyle/>
          <a:p>
            <a:pPr algn="ctr"/>
            <a:r>
              <a:rPr lang="en-US" dirty="0"/>
              <a:t>Specific compound</a:t>
            </a:r>
          </a:p>
        </p:txBody>
      </p:sp>
      <p:pic>
        <p:nvPicPr>
          <p:cNvPr id="16" name="Picture 15">
            <a:extLst>
              <a:ext uri="{FF2B5EF4-FFF2-40B4-BE49-F238E27FC236}">
                <a16:creationId xmlns:a16="http://schemas.microsoft.com/office/drawing/2014/main" id="{4E8C67BB-C2D5-C1B2-5CEE-1BE6D36FB250}"/>
              </a:ext>
            </a:extLst>
          </p:cNvPr>
          <p:cNvPicPr>
            <a:picLocks noChangeAspect="1"/>
          </p:cNvPicPr>
          <p:nvPr/>
        </p:nvPicPr>
        <p:blipFill>
          <a:blip r:embed="rId5"/>
          <a:stretch>
            <a:fillRect/>
          </a:stretch>
        </p:blipFill>
        <p:spPr>
          <a:xfrm>
            <a:off x="8714045" y="1905000"/>
            <a:ext cx="2789175" cy="2743200"/>
          </a:xfrm>
          <a:prstGeom prst="rect">
            <a:avLst/>
          </a:prstGeom>
          <a:ln>
            <a:solidFill>
              <a:schemeClr val="tx1"/>
            </a:solidFill>
          </a:ln>
        </p:spPr>
      </p:pic>
      <p:sp>
        <p:nvSpPr>
          <p:cNvPr id="17" name="TextBox 16">
            <a:extLst>
              <a:ext uri="{FF2B5EF4-FFF2-40B4-BE49-F238E27FC236}">
                <a16:creationId xmlns:a16="http://schemas.microsoft.com/office/drawing/2014/main" id="{05BDBC98-F82B-F6E3-12C9-64E6D4F0D275}"/>
              </a:ext>
            </a:extLst>
          </p:cNvPr>
          <p:cNvSpPr txBox="1"/>
          <p:nvPr/>
        </p:nvSpPr>
        <p:spPr>
          <a:xfrm>
            <a:off x="8667182" y="1295400"/>
            <a:ext cx="2882900" cy="381000"/>
          </a:xfrm>
          <a:prstGeom prst="rect">
            <a:avLst/>
          </a:prstGeom>
          <a:noFill/>
        </p:spPr>
        <p:txBody>
          <a:bodyPr wrap="square" rtlCol="0">
            <a:spAutoFit/>
          </a:bodyPr>
          <a:lstStyle/>
          <a:p>
            <a:pPr algn="ctr"/>
            <a:r>
              <a:rPr lang="en-US" dirty="0"/>
              <a:t>General compound</a:t>
            </a:r>
          </a:p>
        </p:txBody>
      </p:sp>
      <p:sp>
        <p:nvSpPr>
          <p:cNvPr id="18" name="Arrow: Right 17">
            <a:extLst>
              <a:ext uri="{FF2B5EF4-FFF2-40B4-BE49-F238E27FC236}">
                <a16:creationId xmlns:a16="http://schemas.microsoft.com/office/drawing/2014/main" id="{F51A7EE4-6259-2989-38C8-AADDFC5DD880}"/>
              </a:ext>
            </a:extLst>
          </p:cNvPr>
          <p:cNvSpPr/>
          <p:nvPr/>
        </p:nvSpPr>
        <p:spPr>
          <a:xfrm>
            <a:off x="3200400" y="2971800"/>
            <a:ext cx="15240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78E3F5C-A530-52AD-7B73-567BD12DA8D9}"/>
              </a:ext>
            </a:extLst>
          </p:cNvPr>
          <p:cNvSpPr/>
          <p:nvPr/>
        </p:nvSpPr>
        <p:spPr>
          <a:xfrm>
            <a:off x="7353796" y="2971800"/>
            <a:ext cx="15240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EE0A7D-934A-0877-58D9-1CEA26A77150}"/>
              </a:ext>
            </a:extLst>
          </p:cNvPr>
          <p:cNvSpPr txBox="1"/>
          <p:nvPr/>
        </p:nvSpPr>
        <p:spPr>
          <a:xfrm>
            <a:off x="3009900" y="5458522"/>
            <a:ext cx="6172200" cy="461665"/>
          </a:xfrm>
          <a:prstGeom prst="rect">
            <a:avLst/>
          </a:prstGeom>
          <a:noFill/>
        </p:spPr>
        <p:txBody>
          <a:bodyPr wrap="square" rtlCol="0">
            <a:spAutoFit/>
          </a:bodyPr>
          <a:lstStyle/>
          <a:p>
            <a:pPr algn="ctr"/>
            <a:r>
              <a:rPr lang="en-US" sz="2400" dirty="0"/>
              <a:t>Search term influences number of results!</a:t>
            </a:r>
          </a:p>
        </p:txBody>
      </p:sp>
    </p:spTree>
    <p:extLst>
      <p:ext uri="{BB962C8B-B14F-4D97-AF65-F5344CB8AC3E}">
        <p14:creationId xmlns:p14="http://schemas.microsoft.com/office/powerpoint/2010/main" val="69507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w="9525"/>
        </p:spPr>
        <p:txBody>
          <a:bodyPr/>
          <a:lstStyle/>
          <a:p>
            <a:r>
              <a:rPr lang="pt-PT" dirty="0">
                <a:latin typeface="+mn-lt"/>
              </a:rPr>
              <a:t>Features of a Global Polymers Plastics record (PMMA)</a:t>
            </a:r>
            <a:endParaRPr lang="en-GB" dirty="0">
              <a:latin typeface="+mn-lt"/>
            </a:endParaRPr>
          </a:p>
        </p:txBody>
      </p:sp>
      <p:sp>
        <p:nvSpPr>
          <p:cNvPr id="2" name="Slide Number Placeholder 1">
            <a:extLst>
              <a:ext uri="{FF2B5EF4-FFF2-40B4-BE49-F238E27FC236}">
                <a16:creationId xmlns:a16="http://schemas.microsoft.com/office/drawing/2014/main" id="{A9B3CC3D-F11A-413F-A7FD-190DF95F8DC7}"/>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15" name="TextBox 14">
            <a:extLst>
              <a:ext uri="{FF2B5EF4-FFF2-40B4-BE49-F238E27FC236}">
                <a16:creationId xmlns:a16="http://schemas.microsoft.com/office/drawing/2014/main" id="{CD806097-51AF-4D8E-A15E-4CE59EA188B2}"/>
              </a:ext>
            </a:extLst>
          </p:cNvPr>
          <p:cNvSpPr txBox="1"/>
          <p:nvPr/>
        </p:nvSpPr>
        <p:spPr>
          <a:xfrm>
            <a:off x="8915400" y="5410200"/>
            <a:ext cx="2570704"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sz="1600" dirty="0"/>
              <a:t>Requires Prospector account</a:t>
            </a:r>
          </a:p>
        </p:txBody>
      </p:sp>
      <p:pic>
        <p:nvPicPr>
          <p:cNvPr id="5" name="Picture 4">
            <a:extLst>
              <a:ext uri="{FF2B5EF4-FFF2-40B4-BE49-F238E27FC236}">
                <a16:creationId xmlns:a16="http://schemas.microsoft.com/office/drawing/2014/main" id="{80BF8940-F143-3A68-7079-C48EBA1187B7}"/>
              </a:ext>
            </a:extLst>
          </p:cNvPr>
          <p:cNvPicPr>
            <a:picLocks noChangeAspect="1"/>
          </p:cNvPicPr>
          <p:nvPr/>
        </p:nvPicPr>
        <p:blipFill>
          <a:blip r:embed="rId3"/>
          <a:stretch>
            <a:fillRect/>
          </a:stretch>
        </p:blipFill>
        <p:spPr>
          <a:xfrm>
            <a:off x="457200" y="871689"/>
            <a:ext cx="8179220" cy="3492679"/>
          </a:xfrm>
          <a:prstGeom prst="rect">
            <a:avLst/>
          </a:prstGeom>
          <a:ln>
            <a:solidFill>
              <a:schemeClr val="tx1"/>
            </a:solidFill>
          </a:ln>
        </p:spPr>
      </p:pic>
      <p:pic>
        <p:nvPicPr>
          <p:cNvPr id="10" name="Picture 9">
            <a:extLst>
              <a:ext uri="{FF2B5EF4-FFF2-40B4-BE49-F238E27FC236}">
                <a16:creationId xmlns:a16="http://schemas.microsoft.com/office/drawing/2014/main" id="{324B4B5F-5A56-0EF6-05E2-C5DCD7F8CE22}"/>
              </a:ext>
            </a:extLst>
          </p:cNvPr>
          <p:cNvPicPr>
            <a:picLocks noChangeAspect="1"/>
          </p:cNvPicPr>
          <p:nvPr/>
        </p:nvPicPr>
        <p:blipFill>
          <a:blip r:embed="rId4"/>
          <a:stretch>
            <a:fillRect/>
          </a:stretch>
        </p:blipFill>
        <p:spPr>
          <a:xfrm>
            <a:off x="5334000" y="3486051"/>
            <a:ext cx="5740695" cy="1924149"/>
          </a:xfrm>
          <a:prstGeom prst="rect">
            <a:avLst/>
          </a:prstGeom>
          <a:ln>
            <a:solidFill>
              <a:schemeClr val="tx1"/>
            </a:solidFill>
          </a:ln>
        </p:spPr>
      </p:pic>
      <p:sp>
        <p:nvSpPr>
          <p:cNvPr id="9" name="Oval 9">
            <a:extLst>
              <a:ext uri="{FF2B5EF4-FFF2-40B4-BE49-F238E27FC236}">
                <a16:creationId xmlns:a16="http://schemas.microsoft.com/office/drawing/2014/main" id="{55A62547-5D57-48E1-8191-378569FDA6A3}"/>
              </a:ext>
            </a:extLst>
          </p:cNvPr>
          <p:cNvSpPr>
            <a:spLocks noChangeArrowheads="1"/>
          </p:cNvSpPr>
          <p:nvPr/>
        </p:nvSpPr>
        <p:spPr bwMode="auto">
          <a:xfrm>
            <a:off x="8458200" y="4706413"/>
            <a:ext cx="1311090" cy="314419"/>
          </a:xfrm>
          <a:prstGeom prst="ellipse">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Tree>
    <p:extLst>
      <p:ext uri="{BB962C8B-B14F-4D97-AF65-F5344CB8AC3E}">
        <p14:creationId xmlns:p14="http://schemas.microsoft.com/office/powerpoint/2010/main" val="3558962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Using the polymer modules</a:t>
            </a:r>
          </a:p>
        </p:txBody>
      </p:sp>
      <p:sp>
        <p:nvSpPr>
          <p:cNvPr id="488452" name="Rectangle 4"/>
          <p:cNvSpPr>
            <a:spLocks noChangeArrowheads="1"/>
          </p:cNvSpPr>
          <p:nvPr/>
        </p:nvSpPr>
        <p:spPr bwMode="auto">
          <a:xfrm>
            <a:off x="1706563" y="1106488"/>
            <a:ext cx="84375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50000"/>
              </a:spcBef>
              <a:buClr>
                <a:schemeClr val="accent1"/>
              </a:buClr>
              <a:buSzPct val="115000"/>
              <a:buFont typeface="Wingdings" panose="05000000000000000000" pitchFamily="2" charset="2"/>
              <a:buChar char="§"/>
            </a:pPr>
            <a:r>
              <a:rPr lang="en-US" sz="1800" dirty="0">
                <a:latin typeface="+mn-lt"/>
              </a:rPr>
              <a:t> </a:t>
            </a:r>
            <a:r>
              <a:rPr lang="en-GB" sz="1800" dirty="0">
                <a:latin typeface="+mn-lt"/>
              </a:rPr>
              <a:t>MaterialUniverse</a:t>
            </a:r>
            <a:endParaRPr lang="en-US" sz="1800" dirty="0">
              <a:latin typeface="+mn-lt"/>
            </a:endParaRPr>
          </a:p>
          <a:p>
            <a:pPr lvl="1" algn="l">
              <a:spcBef>
                <a:spcPct val="50000"/>
              </a:spcBef>
              <a:buClr>
                <a:schemeClr val="tx1"/>
              </a:buClr>
              <a:buSzPct val="115000"/>
              <a:buFontTx/>
              <a:buNone/>
            </a:pPr>
            <a:r>
              <a:rPr lang="en-GB" sz="1800" b="0" dirty="0">
                <a:latin typeface="+mn-lt"/>
              </a:rPr>
              <a:t>Designed for primary, broad materials selection. Enables generic candidates (resin and filler type) to be easily identified.</a:t>
            </a:r>
          </a:p>
        </p:txBody>
      </p:sp>
      <p:sp>
        <p:nvSpPr>
          <p:cNvPr id="488453" name="Rectangle 5"/>
          <p:cNvSpPr>
            <a:spLocks noChangeArrowheads="1"/>
          </p:cNvSpPr>
          <p:nvPr/>
        </p:nvSpPr>
        <p:spPr bwMode="auto">
          <a:xfrm>
            <a:off x="1717676" y="2535238"/>
            <a:ext cx="84375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50000"/>
              </a:spcBef>
              <a:buClr>
                <a:schemeClr val="accent1"/>
              </a:buClr>
              <a:buSzPct val="115000"/>
              <a:buFont typeface="Wingdings" panose="05000000000000000000" pitchFamily="2" charset="2"/>
              <a:buChar char="§"/>
            </a:pPr>
            <a:r>
              <a:rPr lang="en-US" sz="1800" dirty="0">
                <a:latin typeface="+mn-lt"/>
              </a:rPr>
              <a:t> </a:t>
            </a:r>
            <a:r>
              <a:rPr lang="en-GB" sz="1800" dirty="0">
                <a:latin typeface="+mn-lt"/>
              </a:rPr>
              <a:t>Global Polymers Plastics</a:t>
            </a:r>
            <a:endParaRPr lang="en-US" sz="1800" dirty="0">
              <a:latin typeface="+mn-lt"/>
            </a:endParaRPr>
          </a:p>
          <a:p>
            <a:pPr lvl="1" algn="l">
              <a:spcBef>
                <a:spcPct val="50000"/>
              </a:spcBef>
              <a:buClr>
                <a:schemeClr val="tx1"/>
              </a:buClr>
              <a:buSzPct val="115000"/>
              <a:buFontTx/>
              <a:buNone/>
            </a:pPr>
            <a:r>
              <a:rPr lang="en-GB" sz="1800" b="0" dirty="0">
                <a:latin typeface="+mn-lt"/>
              </a:rPr>
              <a:t>Once the resin and filler type are known these can be used to find specific commercial grades and possible vendors. </a:t>
            </a:r>
          </a:p>
        </p:txBody>
      </p:sp>
      <p:grpSp>
        <p:nvGrpSpPr>
          <p:cNvPr id="5" name="Group 4">
            <a:extLst>
              <a:ext uri="{FF2B5EF4-FFF2-40B4-BE49-F238E27FC236}">
                <a16:creationId xmlns:a16="http://schemas.microsoft.com/office/drawing/2014/main" id="{F4C4D645-CFD3-4D85-BA0E-26888F4CE9C5}"/>
              </a:ext>
            </a:extLst>
          </p:cNvPr>
          <p:cNvGrpSpPr/>
          <p:nvPr/>
        </p:nvGrpSpPr>
        <p:grpSpPr>
          <a:xfrm>
            <a:off x="6328384" y="3956051"/>
            <a:ext cx="3975231" cy="2105191"/>
            <a:chOff x="5185383" y="3956050"/>
            <a:chExt cx="3975231" cy="2105191"/>
          </a:xfrm>
        </p:grpSpPr>
        <p:sp>
          <p:nvSpPr>
            <p:cNvPr id="38" name="Isosceles Triangle 37">
              <a:extLst>
                <a:ext uri="{FF2B5EF4-FFF2-40B4-BE49-F238E27FC236}">
                  <a16:creationId xmlns:a16="http://schemas.microsoft.com/office/drawing/2014/main" id="{4F8EF6D6-8A5E-4465-AF22-8398F2EF45E0}"/>
                </a:ext>
              </a:extLst>
            </p:cNvPr>
            <p:cNvSpPr/>
            <p:nvPr/>
          </p:nvSpPr>
          <p:spPr>
            <a:xfrm rot="5400000">
              <a:off x="6851223" y="4916083"/>
              <a:ext cx="1763331" cy="302342"/>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4" name="Rectangle: Rounded Corners 43">
              <a:extLst>
                <a:ext uri="{FF2B5EF4-FFF2-40B4-BE49-F238E27FC236}">
                  <a16:creationId xmlns:a16="http://schemas.microsoft.com/office/drawing/2014/main" id="{39511ECD-952D-4748-B38C-E32F781131B6}"/>
                </a:ext>
              </a:extLst>
            </p:cNvPr>
            <p:cNvSpPr/>
            <p:nvPr/>
          </p:nvSpPr>
          <p:spPr>
            <a:xfrm>
              <a:off x="5185383" y="3956050"/>
              <a:ext cx="2396335" cy="2105191"/>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5" name="TextBox 44">
              <a:extLst>
                <a:ext uri="{FF2B5EF4-FFF2-40B4-BE49-F238E27FC236}">
                  <a16:creationId xmlns:a16="http://schemas.microsoft.com/office/drawing/2014/main" id="{02B56CD9-109C-4A7A-AB92-CAA27C4DC1E1}"/>
                </a:ext>
              </a:extLst>
            </p:cNvPr>
            <p:cNvSpPr txBox="1"/>
            <p:nvPr/>
          </p:nvSpPr>
          <p:spPr>
            <a:xfrm>
              <a:off x="5185383" y="4038167"/>
              <a:ext cx="2396335" cy="306801"/>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schemeClr val="accent1"/>
                  </a:solidFill>
                  <a:cs typeface="Arial" panose="020B0604020202020204" pitchFamily="34" charset="0"/>
                </a:rPr>
                <a:t>STAGE 2</a:t>
              </a:r>
            </a:p>
          </p:txBody>
        </p:sp>
        <p:sp>
          <p:nvSpPr>
            <p:cNvPr id="46" name="TextBox 45">
              <a:extLst>
                <a:ext uri="{FF2B5EF4-FFF2-40B4-BE49-F238E27FC236}">
                  <a16:creationId xmlns:a16="http://schemas.microsoft.com/office/drawing/2014/main" id="{825A3214-8B00-4638-97C0-E31514282800}"/>
                </a:ext>
              </a:extLst>
            </p:cNvPr>
            <p:cNvSpPr txBox="1"/>
            <p:nvPr/>
          </p:nvSpPr>
          <p:spPr>
            <a:xfrm>
              <a:off x="5185383" y="4402989"/>
              <a:ext cx="2396335" cy="738664"/>
            </a:xfrm>
            <a:prstGeom prst="rect">
              <a:avLst/>
            </a:prstGeom>
            <a:solidFill>
              <a:schemeClr val="accent2"/>
            </a:solidFill>
            <a:ln w="19050">
              <a:noFill/>
            </a:ln>
          </p:spPr>
          <p:txBody>
            <a:bodyPr wrap="square" rtlCol="0">
              <a:spAutoFit/>
            </a:bodyPr>
            <a:lstStyle/>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Identify</a:t>
              </a:r>
            </a:p>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Commercial</a:t>
              </a:r>
            </a:p>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Grades</a:t>
              </a:r>
            </a:p>
          </p:txBody>
        </p:sp>
        <p:sp>
          <p:nvSpPr>
            <p:cNvPr id="47" name="TextBox 46">
              <a:extLst>
                <a:ext uri="{FF2B5EF4-FFF2-40B4-BE49-F238E27FC236}">
                  <a16:creationId xmlns:a16="http://schemas.microsoft.com/office/drawing/2014/main" id="{6D1EB3E6-566F-4840-B413-0E803157A577}"/>
                </a:ext>
              </a:extLst>
            </p:cNvPr>
            <p:cNvSpPr txBox="1"/>
            <p:nvPr/>
          </p:nvSpPr>
          <p:spPr>
            <a:xfrm>
              <a:off x="5185383" y="5342694"/>
              <a:ext cx="2396335" cy="307777"/>
            </a:xfrm>
            <a:prstGeom prst="rect">
              <a:avLst/>
            </a:prstGeom>
            <a:noFill/>
          </p:spPr>
          <p:txBody>
            <a:bodyPr wrap="square" rtlCol="0">
              <a:spAutoFit/>
            </a:bodyPr>
            <a:lstStyle/>
            <a:p>
              <a:pPr algn="ctr" eaLnBrk="1" fontAlgn="auto" hangingPunct="1">
                <a:spcBef>
                  <a:spcPts val="0"/>
                </a:spcBef>
                <a:spcAft>
                  <a:spcPts val="0"/>
                </a:spcAft>
                <a:buClrTx/>
                <a:buSzTx/>
              </a:pPr>
              <a:r>
                <a:rPr lang="en-GB" sz="1400" dirty="0">
                  <a:solidFill>
                    <a:schemeClr val="bg1"/>
                  </a:solidFill>
                  <a:cs typeface="Arial" panose="020B0604020202020204" pitchFamily="34" charset="0"/>
                </a:rPr>
                <a:t>Global Polymers Plastics</a:t>
              </a:r>
            </a:p>
          </p:txBody>
        </p:sp>
        <p:sp>
          <p:nvSpPr>
            <p:cNvPr id="48" name="Rectangle: Rounded Corners 47">
              <a:extLst>
                <a:ext uri="{FF2B5EF4-FFF2-40B4-BE49-F238E27FC236}">
                  <a16:creationId xmlns:a16="http://schemas.microsoft.com/office/drawing/2014/main" id="{209C4E5F-A371-4536-A630-354089207459}"/>
                </a:ext>
              </a:extLst>
            </p:cNvPr>
            <p:cNvSpPr/>
            <p:nvPr/>
          </p:nvSpPr>
          <p:spPr>
            <a:xfrm>
              <a:off x="7943783" y="4532758"/>
              <a:ext cx="1216831" cy="1068992"/>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9" name="TextBox 48">
              <a:extLst>
                <a:ext uri="{FF2B5EF4-FFF2-40B4-BE49-F238E27FC236}">
                  <a16:creationId xmlns:a16="http://schemas.microsoft.com/office/drawing/2014/main" id="{D92D96B5-817C-496B-ABFB-DC6B8756EFA9}"/>
                </a:ext>
              </a:extLst>
            </p:cNvPr>
            <p:cNvSpPr txBox="1"/>
            <p:nvPr/>
          </p:nvSpPr>
          <p:spPr>
            <a:xfrm>
              <a:off x="8014702" y="4796793"/>
              <a:ext cx="1074991" cy="529929"/>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prstClr val="black"/>
                  </a:solidFill>
                  <a:cs typeface="Arial" panose="020B0604020202020204" pitchFamily="34" charset="0"/>
                </a:rPr>
                <a:t>Contact Suppliers</a:t>
              </a:r>
            </a:p>
          </p:txBody>
        </p:sp>
      </p:grpSp>
      <p:grpSp>
        <p:nvGrpSpPr>
          <p:cNvPr id="4" name="Group 3">
            <a:extLst>
              <a:ext uri="{FF2B5EF4-FFF2-40B4-BE49-F238E27FC236}">
                <a16:creationId xmlns:a16="http://schemas.microsoft.com/office/drawing/2014/main" id="{DB29F509-C98E-4FC4-A3D4-1CC0F6AB94D1}"/>
              </a:ext>
            </a:extLst>
          </p:cNvPr>
          <p:cNvGrpSpPr/>
          <p:nvPr/>
        </p:nvGrpSpPr>
        <p:grpSpPr>
          <a:xfrm>
            <a:off x="1808200" y="3956051"/>
            <a:ext cx="4475398" cy="2105191"/>
            <a:chOff x="665200" y="3956050"/>
            <a:chExt cx="4475398" cy="2105191"/>
          </a:xfrm>
        </p:grpSpPr>
        <p:sp>
          <p:nvSpPr>
            <p:cNvPr id="37" name="Isosceles Triangle 36">
              <a:extLst>
                <a:ext uri="{FF2B5EF4-FFF2-40B4-BE49-F238E27FC236}">
                  <a16:creationId xmlns:a16="http://schemas.microsoft.com/office/drawing/2014/main" id="{2F9EBEC3-619E-442D-A321-945DB069A2AE}"/>
                </a:ext>
              </a:extLst>
            </p:cNvPr>
            <p:cNvSpPr/>
            <p:nvPr/>
          </p:nvSpPr>
          <p:spPr>
            <a:xfrm rot="5400000">
              <a:off x="1836305" y="4962924"/>
              <a:ext cx="914487" cy="222089"/>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39" name="Isosceles Triangle 38">
              <a:extLst>
                <a:ext uri="{FF2B5EF4-FFF2-40B4-BE49-F238E27FC236}">
                  <a16:creationId xmlns:a16="http://schemas.microsoft.com/office/drawing/2014/main" id="{A9B5C07E-AB13-4302-B66B-B3615A264969}"/>
                </a:ext>
              </a:extLst>
            </p:cNvPr>
            <p:cNvSpPr/>
            <p:nvPr/>
          </p:nvSpPr>
          <p:spPr>
            <a:xfrm rot="5400000">
              <a:off x="4107761" y="4895573"/>
              <a:ext cx="1763331" cy="302342"/>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0" name="Rectangle: Rounded Corners 39">
              <a:extLst>
                <a:ext uri="{FF2B5EF4-FFF2-40B4-BE49-F238E27FC236}">
                  <a16:creationId xmlns:a16="http://schemas.microsoft.com/office/drawing/2014/main" id="{44B47F58-4804-48E0-B9C0-270B5A21800D}"/>
                </a:ext>
              </a:extLst>
            </p:cNvPr>
            <p:cNvSpPr/>
            <p:nvPr/>
          </p:nvSpPr>
          <p:spPr>
            <a:xfrm>
              <a:off x="2441921" y="3956050"/>
              <a:ext cx="2396335" cy="2105191"/>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1" name="TextBox 40">
              <a:extLst>
                <a:ext uri="{FF2B5EF4-FFF2-40B4-BE49-F238E27FC236}">
                  <a16:creationId xmlns:a16="http://schemas.microsoft.com/office/drawing/2014/main" id="{1A46F370-8C4B-4DC9-A1A2-88F0D54E37EF}"/>
                </a:ext>
              </a:extLst>
            </p:cNvPr>
            <p:cNvSpPr txBox="1"/>
            <p:nvPr/>
          </p:nvSpPr>
          <p:spPr>
            <a:xfrm>
              <a:off x="2441921" y="4038167"/>
              <a:ext cx="2396335" cy="306801"/>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schemeClr val="accent1"/>
                  </a:solidFill>
                  <a:cs typeface="Arial" panose="020B0604020202020204" pitchFamily="34" charset="0"/>
                </a:rPr>
                <a:t>STAGE 1</a:t>
              </a:r>
            </a:p>
          </p:txBody>
        </p:sp>
        <p:sp>
          <p:nvSpPr>
            <p:cNvPr id="42" name="TextBox 41">
              <a:extLst>
                <a:ext uri="{FF2B5EF4-FFF2-40B4-BE49-F238E27FC236}">
                  <a16:creationId xmlns:a16="http://schemas.microsoft.com/office/drawing/2014/main" id="{874A0364-7A8F-48EC-BB7C-5EFD9A7C82C4}"/>
                </a:ext>
              </a:extLst>
            </p:cNvPr>
            <p:cNvSpPr txBox="1"/>
            <p:nvPr/>
          </p:nvSpPr>
          <p:spPr>
            <a:xfrm>
              <a:off x="2441921" y="4402989"/>
              <a:ext cx="2396335" cy="738664"/>
            </a:xfrm>
            <a:prstGeom prst="rect">
              <a:avLst/>
            </a:prstGeom>
            <a:solidFill>
              <a:schemeClr val="accent2"/>
            </a:solidFill>
            <a:ln w="19050">
              <a:noFill/>
            </a:ln>
          </p:spPr>
          <p:txBody>
            <a:bodyPr wrap="square" rtlCol="0">
              <a:spAutoFit/>
            </a:bodyPr>
            <a:lstStyle/>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Identify</a:t>
              </a:r>
            </a:p>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Resin/Filler</a:t>
              </a:r>
            </a:p>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Options</a:t>
              </a:r>
            </a:p>
          </p:txBody>
        </p:sp>
        <p:sp>
          <p:nvSpPr>
            <p:cNvPr id="43" name="TextBox 42">
              <a:extLst>
                <a:ext uri="{FF2B5EF4-FFF2-40B4-BE49-F238E27FC236}">
                  <a16:creationId xmlns:a16="http://schemas.microsoft.com/office/drawing/2014/main" id="{F77AC605-728A-4B6D-A9B9-B884A7DDE1B4}"/>
                </a:ext>
              </a:extLst>
            </p:cNvPr>
            <p:cNvSpPr txBox="1"/>
            <p:nvPr/>
          </p:nvSpPr>
          <p:spPr>
            <a:xfrm>
              <a:off x="2441921" y="5342694"/>
              <a:ext cx="2396335" cy="529929"/>
            </a:xfrm>
            <a:prstGeom prst="rect">
              <a:avLst/>
            </a:prstGeom>
            <a:noFill/>
          </p:spPr>
          <p:txBody>
            <a:bodyPr wrap="square" rtlCol="0">
              <a:spAutoFit/>
            </a:bodyPr>
            <a:lstStyle/>
            <a:p>
              <a:pPr algn="ctr" eaLnBrk="1" fontAlgn="auto" hangingPunct="1">
                <a:spcBef>
                  <a:spcPts val="0"/>
                </a:spcBef>
                <a:spcAft>
                  <a:spcPts val="0"/>
                </a:spcAft>
                <a:buClrTx/>
                <a:buSzTx/>
              </a:pPr>
              <a:r>
                <a:rPr lang="en-GB" sz="1400" dirty="0">
                  <a:solidFill>
                    <a:schemeClr val="bg1"/>
                  </a:solidFill>
                  <a:cs typeface="Arial" panose="020B0604020202020204" pitchFamily="34" charset="0"/>
                </a:rPr>
                <a:t>Granta MaterialUniverse</a:t>
              </a:r>
            </a:p>
            <a:p>
              <a:pPr algn="ctr" eaLnBrk="1" fontAlgn="auto" hangingPunct="1">
                <a:spcBef>
                  <a:spcPts val="0"/>
                </a:spcBef>
                <a:spcAft>
                  <a:spcPts val="0"/>
                </a:spcAft>
                <a:buClrTx/>
                <a:buSzTx/>
              </a:pPr>
              <a:r>
                <a:rPr lang="en-GB" sz="1400" dirty="0">
                  <a:solidFill>
                    <a:schemeClr val="bg1"/>
                  </a:solidFill>
                  <a:cs typeface="Arial" panose="020B0604020202020204" pitchFamily="34" charset="0"/>
                </a:rPr>
                <a:t>RAPRA ChemRes </a:t>
              </a:r>
            </a:p>
          </p:txBody>
        </p:sp>
        <p:sp>
          <p:nvSpPr>
            <p:cNvPr id="50" name="Rectangle: Rounded Corners 49">
              <a:extLst>
                <a:ext uri="{FF2B5EF4-FFF2-40B4-BE49-F238E27FC236}">
                  <a16:creationId xmlns:a16="http://schemas.microsoft.com/office/drawing/2014/main" id="{E05272FF-1866-4694-B88C-4DA04175995D}"/>
                </a:ext>
              </a:extLst>
            </p:cNvPr>
            <p:cNvSpPr/>
            <p:nvPr/>
          </p:nvSpPr>
          <p:spPr>
            <a:xfrm>
              <a:off x="665200" y="4532585"/>
              <a:ext cx="1517307" cy="1068992"/>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51" name="TextBox 50">
              <a:extLst>
                <a:ext uri="{FF2B5EF4-FFF2-40B4-BE49-F238E27FC236}">
                  <a16:creationId xmlns:a16="http://schemas.microsoft.com/office/drawing/2014/main" id="{A8FB01D2-558D-4BC7-AFEC-1527B96437F2}"/>
                </a:ext>
              </a:extLst>
            </p:cNvPr>
            <p:cNvSpPr txBox="1"/>
            <p:nvPr/>
          </p:nvSpPr>
          <p:spPr>
            <a:xfrm>
              <a:off x="665200" y="4796620"/>
              <a:ext cx="1517304" cy="529929"/>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prstClr val="black"/>
                  </a:solidFill>
                  <a:cs typeface="Arial" panose="020B0604020202020204" pitchFamily="34" charset="0"/>
                </a:rPr>
                <a:t>Design Requirements</a:t>
              </a:r>
            </a:p>
          </p:txBody>
        </p:sp>
      </p:grpSp>
      <p:sp>
        <p:nvSpPr>
          <p:cNvPr id="2" name="Slide Number Placeholder 1">
            <a:extLst>
              <a:ext uri="{FF2B5EF4-FFF2-40B4-BE49-F238E27FC236}">
                <a16:creationId xmlns:a16="http://schemas.microsoft.com/office/drawing/2014/main" id="{1367753C-F38A-481D-A34B-B14322F49E8E}"/>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313558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8453"/>
                                        </p:tgtEl>
                                        <p:attrNameLst>
                                          <p:attrName>style.visibility</p:attrName>
                                        </p:attrNameLst>
                                      </p:cBhvr>
                                      <p:to>
                                        <p:strVal val="visible"/>
                                      </p:to>
                                    </p:set>
                                    <p:animEffect transition="in" filter="wipe(left)">
                                      <p:cBhvr>
                                        <p:cTn id="7" dur="500"/>
                                        <p:tgtEl>
                                          <p:spTgt spid="488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ln w="9525"/>
        </p:spPr>
        <p:txBody>
          <a:bodyPr/>
          <a:lstStyle/>
          <a:p>
            <a:r>
              <a:rPr lang="en-US" dirty="0">
                <a:latin typeface="+mn-lt"/>
              </a:rPr>
              <a:t>Selection example: polymers for a gear train</a:t>
            </a:r>
            <a:endParaRPr lang="en-GB" dirty="0">
              <a:latin typeface="+mn-lt"/>
            </a:endParaRPr>
          </a:p>
        </p:txBody>
      </p:sp>
      <p:sp>
        <p:nvSpPr>
          <p:cNvPr id="22530" name="Content Placeholder 3"/>
          <p:cNvSpPr>
            <a:spLocks noGrp="1"/>
          </p:cNvSpPr>
          <p:nvPr>
            <p:ph type="body" sz="quarter" idx="13"/>
          </p:nvPr>
        </p:nvSpPr>
        <p:spPr>
          <a:xfrm>
            <a:off x="609599" y="1447800"/>
            <a:ext cx="7772401" cy="4572000"/>
          </a:xfrm>
          <a:prstGeom prst="rect">
            <a:avLst/>
          </a:prstGeom>
        </p:spPr>
        <p:txBody>
          <a:bodyPr/>
          <a:lstStyle/>
          <a:p>
            <a:r>
              <a:rPr lang="pt-PT" b="0" dirty="0">
                <a:latin typeface="+mn-lt"/>
              </a:rPr>
              <a:t>The scenario:</a:t>
            </a:r>
          </a:p>
          <a:p>
            <a:pPr lvl="1">
              <a:buFont typeface="Wingdings" panose="05000000000000000000" pitchFamily="2" charset="2"/>
              <a:buChar char="§"/>
            </a:pPr>
            <a:r>
              <a:rPr lang="pt-PT" sz="2000" b="0" dirty="0">
                <a:latin typeface="+mn-lt"/>
              </a:rPr>
              <a:t>Select a polymer for a power-drill gear train</a:t>
            </a:r>
          </a:p>
          <a:p>
            <a:pPr lvl="1">
              <a:buFont typeface="Wingdings" panose="05000000000000000000" pitchFamily="2" charset="2"/>
              <a:buChar char="§"/>
            </a:pPr>
            <a:r>
              <a:rPr lang="pt-PT" sz="2000" b="0" dirty="0">
                <a:latin typeface="+mn-lt"/>
              </a:rPr>
              <a:t>It must be light and cheap</a:t>
            </a:r>
          </a:p>
          <a:p>
            <a:pPr lvl="1">
              <a:buFont typeface="Wingdings" panose="05000000000000000000" pitchFamily="2" charset="2"/>
              <a:buChar char="§"/>
            </a:pPr>
            <a:r>
              <a:rPr lang="pt-PT" sz="2000" b="0" dirty="0">
                <a:latin typeface="+mn-lt"/>
              </a:rPr>
              <a:t>Should have good mechanical properties, resist to moderate temperatures and work with lubricating oil</a:t>
            </a:r>
            <a:endParaRPr lang="pt-PT" b="0" dirty="0">
              <a:latin typeface="+mn-lt"/>
            </a:endParaRPr>
          </a:p>
          <a:p>
            <a:r>
              <a:rPr lang="pt-PT" b="0" dirty="0">
                <a:latin typeface="+mn-lt"/>
              </a:rPr>
              <a:t>Some design requirements:</a:t>
            </a:r>
          </a:p>
          <a:p>
            <a:pPr lvl="1">
              <a:buFont typeface="Wingdings" panose="05000000000000000000" pitchFamily="2" charset="2"/>
              <a:buChar char="§"/>
            </a:pPr>
            <a:r>
              <a:rPr lang="en-GB" sz="2000" b="0" dirty="0">
                <a:latin typeface="+mn-lt"/>
              </a:rPr>
              <a:t>Density &lt; 1500 kg/m3</a:t>
            </a:r>
          </a:p>
          <a:p>
            <a:pPr lvl="1">
              <a:buFont typeface="Wingdings" panose="05000000000000000000" pitchFamily="2" charset="2"/>
              <a:buChar char="§"/>
            </a:pPr>
            <a:r>
              <a:rPr lang="en-GB" sz="2000" b="0" dirty="0">
                <a:latin typeface="+mn-lt"/>
              </a:rPr>
              <a:t>Price &lt; 5 $/kg</a:t>
            </a:r>
          </a:p>
          <a:p>
            <a:pPr lvl="1">
              <a:buFont typeface="Wingdings" panose="05000000000000000000" pitchFamily="2" charset="2"/>
              <a:buChar char="§"/>
            </a:pPr>
            <a:r>
              <a:rPr lang="en-GB" sz="2000" b="0" dirty="0">
                <a:latin typeface="+mn-lt"/>
              </a:rPr>
              <a:t>Thermoplastic, semi-crystalline, unfilled</a:t>
            </a:r>
          </a:p>
          <a:p>
            <a:pPr lvl="1">
              <a:buFont typeface="Wingdings" panose="05000000000000000000" pitchFamily="2" charset="2"/>
              <a:buChar char="§"/>
            </a:pPr>
            <a:r>
              <a:rPr lang="en-GB" sz="2000" b="0" dirty="0">
                <a:latin typeface="+mn-lt"/>
              </a:rPr>
              <a:t>Maximum service temperature &lt; 250ºC</a:t>
            </a:r>
          </a:p>
          <a:p>
            <a:pPr lvl="1">
              <a:buFont typeface="Wingdings" panose="05000000000000000000" pitchFamily="2" charset="2"/>
              <a:buChar char="§"/>
            </a:pPr>
            <a:r>
              <a:rPr lang="en-GB" sz="2000" b="0" dirty="0">
                <a:latin typeface="+mn-lt"/>
              </a:rPr>
              <a:t>Some resistance to lubricating oil</a:t>
            </a:r>
          </a:p>
        </p:txBody>
      </p:sp>
      <p:grpSp>
        <p:nvGrpSpPr>
          <p:cNvPr id="22532" name="Group 7"/>
          <p:cNvGrpSpPr>
            <a:grpSpLocks/>
          </p:cNvGrpSpPr>
          <p:nvPr/>
        </p:nvGrpSpPr>
        <p:grpSpPr bwMode="auto">
          <a:xfrm>
            <a:off x="8610600" y="2822971"/>
            <a:ext cx="3152775" cy="3028950"/>
            <a:chOff x="5568670" y="1149910"/>
            <a:chExt cx="3153148" cy="3028492"/>
          </a:xfrm>
        </p:grpSpPr>
        <p:pic>
          <p:nvPicPr>
            <p:cNvPr id="22540" name="Picture 2" descr="http://www2.dupont.com/Plastics/en_US/assets/edmag/img083/ed0830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869" y="1149910"/>
              <a:ext cx="2952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9"/>
            <p:cNvSpPr>
              <a:spLocks noChangeArrowheads="1"/>
            </p:cNvSpPr>
            <p:nvPr/>
          </p:nvSpPr>
          <p:spPr bwMode="auto">
            <a:xfrm>
              <a:off x="5568670" y="4009125"/>
              <a:ext cx="3153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en-GB" sz="500" dirty="0">
                  <a:solidFill>
                    <a:schemeClr val="bg1"/>
                  </a:solidFill>
                  <a:latin typeface="+mn-lt"/>
                </a:rPr>
                <a:t>http://www2.dupont.com/Plastics/en_US/Knowledge_Center/engg_design_mag/ed083/ed08305.html</a:t>
              </a:r>
            </a:p>
          </p:txBody>
        </p:sp>
      </p:grpSp>
      <p:grpSp>
        <p:nvGrpSpPr>
          <p:cNvPr id="22533" name="Group 6"/>
          <p:cNvGrpSpPr>
            <a:grpSpLocks/>
          </p:cNvGrpSpPr>
          <p:nvPr/>
        </p:nvGrpSpPr>
        <p:grpSpPr bwMode="auto">
          <a:xfrm>
            <a:off x="9385300" y="390921"/>
            <a:ext cx="2143125" cy="2292429"/>
            <a:chOff x="7527464" y="1061350"/>
            <a:chExt cx="2143125" cy="2293412"/>
          </a:xfrm>
        </p:grpSpPr>
        <p:pic>
          <p:nvPicPr>
            <p:cNvPr id="22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464" y="10613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9" name="Rectangle 5"/>
            <p:cNvSpPr>
              <a:spLocks noChangeArrowheads="1"/>
            </p:cNvSpPr>
            <p:nvPr/>
          </p:nvSpPr>
          <p:spPr bwMode="auto">
            <a:xfrm>
              <a:off x="7612217" y="3170017"/>
              <a:ext cx="1869423" cy="1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sz="600" b="0" dirty="0">
                  <a:latin typeface="+mn-lt"/>
                </a:rPr>
                <a:t>http://hometools.onsugar.com/Power-Drill-12485056</a:t>
              </a:r>
            </a:p>
          </p:txBody>
        </p:sp>
      </p:grpSp>
      <p:sp>
        <p:nvSpPr>
          <p:cNvPr id="22534" name="Right Arrow 11"/>
          <p:cNvSpPr>
            <a:spLocks noChangeArrowheads="1"/>
          </p:cNvSpPr>
          <p:nvPr/>
        </p:nvSpPr>
        <p:spPr bwMode="auto">
          <a:xfrm rot="-3822607">
            <a:off x="8839889" y="1233981"/>
            <a:ext cx="1790329" cy="733663"/>
          </a:xfrm>
          <a:prstGeom prst="rightArrow">
            <a:avLst>
              <a:gd name="adj1" fmla="val 50000"/>
              <a:gd name="adj2" fmla="val 114264"/>
            </a:avLst>
          </a:prstGeom>
          <a:solidFill>
            <a:schemeClr val="accent1">
              <a:lumMod val="20000"/>
              <a:lumOff val="80000"/>
            </a:schemeClr>
          </a:solidFill>
          <a:ln w="9525" algn="ctr">
            <a:solidFill>
              <a:schemeClr val="accent2">
                <a:lumMod val="50000"/>
              </a:schemeClr>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grpSp>
        <p:nvGrpSpPr>
          <p:cNvPr id="16" name="Group 15"/>
          <p:cNvGrpSpPr>
            <a:grpSpLocks/>
          </p:cNvGrpSpPr>
          <p:nvPr/>
        </p:nvGrpSpPr>
        <p:grpSpPr bwMode="auto">
          <a:xfrm>
            <a:off x="3048000" y="5356893"/>
            <a:ext cx="4226704" cy="517921"/>
            <a:chOff x="3340359" y="5505478"/>
            <a:chExt cx="4226228" cy="1150110"/>
          </a:xfrm>
        </p:grpSpPr>
        <p:sp>
          <p:nvSpPr>
            <p:cNvPr id="17" name="Bent Arrow 16"/>
            <p:cNvSpPr/>
            <p:nvPr/>
          </p:nvSpPr>
          <p:spPr bwMode="auto">
            <a:xfrm flipV="1">
              <a:off x="3340359" y="5505478"/>
              <a:ext cx="1166682" cy="820149"/>
            </a:xfrm>
            <a:prstGeom prst="bentArrow">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a:spAutoFit/>
            </a:bodyPr>
            <a:lstStyle/>
            <a:p>
              <a:pPr eaLnBrk="0" hangingPunct="0">
                <a:spcBef>
                  <a:spcPct val="20000"/>
                </a:spcBef>
                <a:spcAft>
                  <a:spcPct val="20000"/>
                </a:spcAft>
                <a:buClr>
                  <a:srgbClr val="009B9B"/>
                </a:buClr>
                <a:buSzPct val="80000"/>
                <a:buFont typeface="Wingdings" pitchFamily="2" charset="2"/>
                <a:buNone/>
                <a:defRPr/>
              </a:pPr>
              <a:endParaRPr lang="en-GB" dirty="0"/>
            </a:p>
          </p:txBody>
        </p:sp>
        <p:sp>
          <p:nvSpPr>
            <p:cNvPr id="22537" name="Rectangle 17"/>
            <p:cNvSpPr>
              <a:spLocks noChangeArrowheads="1"/>
            </p:cNvSpPr>
            <p:nvPr/>
          </p:nvSpPr>
          <p:spPr bwMode="auto">
            <a:xfrm>
              <a:off x="4614518" y="5630402"/>
              <a:ext cx="2952069" cy="102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0" lvl="1" algn="l">
                <a:buClr>
                  <a:srgbClr val="47722A"/>
                </a:buClr>
                <a:buSzPct val="100000"/>
              </a:pPr>
              <a:r>
                <a:rPr lang="pt-PT" sz="2400" dirty="0">
                  <a:solidFill>
                    <a:srgbClr val="000000"/>
                  </a:solidFill>
                  <a:latin typeface="+mn-lt"/>
                  <a:sym typeface="Symbol" panose="05050102010706020507" pitchFamily="18" charset="2"/>
                </a:rPr>
                <a:t>Granta EduPack</a:t>
              </a:r>
              <a:endParaRPr lang="en-GB" sz="2000" b="0" dirty="0">
                <a:latin typeface="+mn-lt"/>
              </a:endParaRPr>
            </a:p>
          </p:txBody>
        </p:sp>
      </p:grpSp>
      <p:sp>
        <p:nvSpPr>
          <p:cNvPr id="2" name="Slide Number Placeholder 1">
            <a:extLst>
              <a:ext uri="{FF2B5EF4-FFF2-40B4-BE49-F238E27FC236}">
                <a16:creationId xmlns:a16="http://schemas.microsoft.com/office/drawing/2014/main" id="{7CBD0EFC-0D7D-4613-90A9-5D5E1E884037}"/>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80986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ln w="9525"/>
        </p:spPr>
        <p:txBody>
          <a:bodyPr/>
          <a:lstStyle/>
          <a:p>
            <a:r>
              <a:rPr lang="en-GB" dirty="0">
                <a:latin typeface="+mn-lt"/>
              </a:rPr>
              <a:t>Understanding the influence of fillers</a:t>
            </a:r>
          </a:p>
        </p:txBody>
      </p:sp>
      <p:pic>
        <p:nvPicPr>
          <p:cNvPr id="8" name="Picture 3">
            <a:extLst>
              <a:ext uri="{FF2B5EF4-FFF2-40B4-BE49-F238E27FC236}">
                <a16:creationId xmlns:a16="http://schemas.microsoft.com/office/drawing/2014/main" id="{604ECEF0-E576-4889-A1DE-28AD24EAB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76771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BE1DC80A-8924-4111-9E06-B509476D4C87}"/>
              </a:ext>
            </a:extLst>
          </p:cNvPr>
          <p:cNvGrpSpPr>
            <a:grpSpLocks/>
          </p:cNvGrpSpPr>
          <p:nvPr/>
        </p:nvGrpSpPr>
        <p:grpSpPr bwMode="auto">
          <a:xfrm>
            <a:off x="3805238" y="2588497"/>
            <a:ext cx="5835881" cy="2868789"/>
            <a:chOff x="2656113" y="2766920"/>
            <a:chExt cx="5835090" cy="2868716"/>
          </a:xfrm>
        </p:grpSpPr>
        <p:sp>
          <p:nvSpPr>
            <p:cNvPr id="10" name="Right Arrow 2">
              <a:extLst>
                <a:ext uri="{FF2B5EF4-FFF2-40B4-BE49-F238E27FC236}">
                  <a16:creationId xmlns:a16="http://schemas.microsoft.com/office/drawing/2014/main" id="{056310A9-693F-4E3A-93A8-7DF549BC2172}"/>
                </a:ext>
              </a:extLst>
            </p:cNvPr>
            <p:cNvSpPr>
              <a:spLocks noChangeArrowheads="1"/>
            </p:cNvSpPr>
            <p:nvPr/>
          </p:nvSpPr>
          <p:spPr bwMode="auto">
            <a:xfrm rot="19622151">
              <a:off x="6419500" y="2766920"/>
              <a:ext cx="2071703" cy="733644"/>
            </a:xfrm>
            <a:prstGeom prst="rightArrow">
              <a:avLst>
                <a:gd name="adj1" fmla="val 50000"/>
                <a:gd name="adj2" fmla="val 49994"/>
              </a:avLst>
            </a:prstGeom>
            <a:solidFill>
              <a:srgbClr val="FFB71B"/>
            </a:solidFill>
            <a:ln w="9525" algn="ctr">
              <a:solidFill>
                <a:srgbClr val="000000"/>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
          <p:nvSpPr>
            <p:cNvPr id="11" name="Right Arrow 5">
              <a:extLst>
                <a:ext uri="{FF2B5EF4-FFF2-40B4-BE49-F238E27FC236}">
                  <a16:creationId xmlns:a16="http://schemas.microsoft.com/office/drawing/2014/main" id="{8C255B49-9DD8-499F-9B2F-CF8F29D1CA8D}"/>
                </a:ext>
              </a:extLst>
            </p:cNvPr>
            <p:cNvSpPr>
              <a:spLocks noChangeArrowheads="1"/>
            </p:cNvSpPr>
            <p:nvPr/>
          </p:nvSpPr>
          <p:spPr bwMode="auto">
            <a:xfrm rot="980831">
              <a:off x="3032499" y="3845314"/>
              <a:ext cx="1525726" cy="733644"/>
            </a:xfrm>
            <a:prstGeom prst="rightArrow">
              <a:avLst>
                <a:gd name="adj1" fmla="val 50000"/>
                <a:gd name="adj2" fmla="val 50000"/>
              </a:avLst>
            </a:prstGeom>
            <a:solidFill>
              <a:srgbClr val="D9D8D6"/>
            </a:solidFill>
            <a:ln w="9525" algn="ctr">
              <a:solidFill>
                <a:srgbClr val="000000"/>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
          <p:nvSpPr>
            <p:cNvPr id="12" name="Right Arrow 6">
              <a:extLst>
                <a:ext uri="{FF2B5EF4-FFF2-40B4-BE49-F238E27FC236}">
                  <a16:creationId xmlns:a16="http://schemas.microsoft.com/office/drawing/2014/main" id="{388A8DEE-7FF3-43E2-892C-9F83B0D8C760}"/>
                </a:ext>
              </a:extLst>
            </p:cNvPr>
            <p:cNvSpPr>
              <a:spLocks noChangeArrowheads="1"/>
            </p:cNvSpPr>
            <p:nvPr/>
          </p:nvSpPr>
          <p:spPr bwMode="auto">
            <a:xfrm>
              <a:off x="2656113" y="4901992"/>
              <a:ext cx="2245417" cy="733644"/>
            </a:xfrm>
            <a:prstGeom prst="rightArrow">
              <a:avLst>
                <a:gd name="adj1" fmla="val 50000"/>
                <a:gd name="adj2" fmla="val 50000"/>
              </a:avLst>
            </a:prstGeom>
            <a:solidFill>
              <a:schemeClr val="bg1">
                <a:lumMod val="50000"/>
              </a:schemeClr>
            </a:solidFill>
            <a:ln w="9525" algn="ctr">
              <a:solidFill>
                <a:srgbClr val="898A8D"/>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grpSp>
      <p:sp>
        <p:nvSpPr>
          <p:cNvPr id="2" name="Slide Number Placeholder 1">
            <a:extLst>
              <a:ext uri="{FF2B5EF4-FFF2-40B4-BE49-F238E27FC236}">
                <a16:creationId xmlns:a16="http://schemas.microsoft.com/office/drawing/2014/main" id="{046FE7C7-D1B6-46FD-9926-A1B4A7C77E9C}"/>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54344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2"/>
          <p:cNvSpPr>
            <a:spLocks noGrp="1"/>
          </p:cNvSpPr>
          <p:nvPr>
            <p:ph type="title"/>
          </p:nvPr>
        </p:nvSpPr>
        <p:spPr>
          <a:ln w="9525"/>
        </p:spPr>
        <p:txBody>
          <a:bodyPr/>
          <a:lstStyle/>
          <a:p>
            <a:r>
              <a:rPr lang="en-GB" dirty="0">
                <a:latin typeface="+mn-lt"/>
              </a:rPr>
              <a:t>The Synthesizer tool</a:t>
            </a:r>
          </a:p>
        </p:txBody>
      </p:sp>
      <p:sp>
        <p:nvSpPr>
          <p:cNvPr id="46082" name="Content Placeholder 1"/>
          <p:cNvSpPr>
            <a:spLocks noGrp="1"/>
          </p:cNvSpPr>
          <p:nvPr>
            <p:ph type="body" sz="quarter" idx="13"/>
          </p:nvPr>
        </p:nvSpPr>
        <p:spPr>
          <a:xfrm>
            <a:off x="457200" y="1143000"/>
            <a:ext cx="5334000" cy="4572000"/>
          </a:xfrm>
          <a:prstGeom prst="rect">
            <a:avLst/>
          </a:prstGeom>
        </p:spPr>
        <p:txBody>
          <a:bodyPr>
            <a:normAutofit lnSpcReduction="10000"/>
          </a:bodyPr>
          <a:lstStyle/>
          <a:p>
            <a:r>
              <a:rPr lang="en-GB" sz="2000" b="0" dirty="0">
                <a:latin typeface="+mn-lt"/>
              </a:rPr>
              <a:t>If you want to model new composites you can use the Hybrid Synthesizer tool included in Granta EduPack Polymer Database</a:t>
            </a:r>
          </a:p>
          <a:p>
            <a:endParaRPr lang="en-GB" sz="2000" b="0" dirty="0">
              <a:latin typeface="+mn-lt"/>
            </a:endParaRPr>
          </a:p>
          <a:p>
            <a:r>
              <a:rPr lang="pt-PT" sz="2000" b="0" dirty="0">
                <a:latin typeface="+mn-lt"/>
              </a:rPr>
              <a:t>This tool helps you create virtual composites and compare them with those available in the database for a number of physical, mechanical, thermal and electrical properties</a:t>
            </a:r>
          </a:p>
          <a:p>
            <a:endParaRPr lang="pt-PT" sz="2000" b="0" dirty="0">
              <a:latin typeface="+mn-lt"/>
            </a:endParaRPr>
          </a:p>
          <a:p>
            <a:r>
              <a:rPr lang="pt-PT" sz="2000" b="0" dirty="0">
                <a:latin typeface="+mn-lt"/>
              </a:rPr>
              <a:t>Build your own foams, sandwich structures or composite laminates</a:t>
            </a:r>
          </a:p>
          <a:p>
            <a:endParaRPr lang="pt-PT" sz="2000" b="0" dirty="0">
              <a:latin typeface="+mn-lt"/>
            </a:endParaRPr>
          </a:p>
          <a:p>
            <a:r>
              <a:rPr lang="pt-PT" sz="2000" b="0" dirty="0">
                <a:latin typeface="+mn-lt"/>
              </a:rPr>
              <a:t>Further information is available from Lecture Unit Hybrid synthesizer</a:t>
            </a:r>
            <a:endParaRPr lang="en-GB" sz="2000" b="0" dirty="0">
              <a:latin typeface="+mn-lt"/>
            </a:endParaRPr>
          </a:p>
        </p:txBody>
      </p:sp>
      <p:sp>
        <p:nvSpPr>
          <p:cNvPr id="3" name="Slide Number Placeholder 2">
            <a:extLst>
              <a:ext uri="{FF2B5EF4-FFF2-40B4-BE49-F238E27FC236}">
                <a16:creationId xmlns:a16="http://schemas.microsoft.com/office/drawing/2014/main" id="{F9730A7C-75E8-4A01-9C40-6C2192E87948}"/>
              </a:ext>
            </a:extLst>
          </p:cNvPr>
          <p:cNvSpPr>
            <a:spLocks noGrp="1"/>
          </p:cNvSpPr>
          <p:nvPr>
            <p:ph type="sldNum" sz="quarter" idx="11"/>
          </p:nvPr>
        </p:nvSpPr>
        <p:spPr/>
        <p:txBody>
          <a:bodyPr/>
          <a:lstStyle/>
          <a:p>
            <a:fld id="{F0D23093-2AB0-F74C-B865-1A12A15B650E}" type="slidenum">
              <a:rPr lang="en-US" smtClean="0"/>
              <a:pPr/>
              <a:t>19</a:t>
            </a:fld>
            <a:endParaRPr lang="en-US" dirty="0"/>
          </a:p>
        </p:txBody>
      </p:sp>
      <p:pic>
        <p:nvPicPr>
          <p:cNvPr id="4" name="Picture 3">
            <a:extLst>
              <a:ext uri="{FF2B5EF4-FFF2-40B4-BE49-F238E27FC236}">
                <a16:creationId xmlns:a16="http://schemas.microsoft.com/office/drawing/2014/main" id="{E2BE9F6A-2FE4-152C-CA88-5D96E6FA0E7A}"/>
              </a:ext>
            </a:extLst>
          </p:cNvPr>
          <p:cNvPicPr>
            <a:picLocks noChangeAspect="1"/>
          </p:cNvPicPr>
          <p:nvPr/>
        </p:nvPicPr>
        <p:blipFill>
          <a:blip r:embed="rId3"/>
          <a:stretch>
            <a:fillRect/>
          </a:stretch>
        </p:blipFill>
        <p:spPr>
          <a:xfrm>
            <a:off x="5791200" y="762000"/>
            <a:ext cx="6400800" cy="5061258"/>
          </a:xfrm>
          <a:prstGeom prst="rect">
            <a:avLst/>
          </a:prstGeom>
          <a:ln>
            <a:solidFill>
              <a:schemeClr val="tx1"/>
            </a:solidFill>
          </a:ln>
        </p:spPr>
      </p:pic>
      <p:sp>
        <p:nvSpPr>
          <p:cNvPr id="5" name="AutoShape 10">
            <a:extLst>
              <a:ext uri="{FF2B5EF4-FFF2-40B4-BE49-F238E27FC236}">
                <a16:creationId xmlns:a16="http://schemas.microsoft.com/office/drawing/2014/main" id="{C39B3430-30E1-0D46-9D50-97C881792E4E}"/>
              </a:ext>
            </a:extLst>
          </p:cNvPr>
          <p:cNvSpPr>
            <a:spLocks noChangeArrowheads="1"/>
          </p:cNvSpPr>
          <p:nvPr/>
        </p:nvSpPr>
        <p:spPr bwMode="auto">
          <a:xfrm flipH="1">
            <a:off x="6931135" y="4239351"/>
            <a:ext cx="698875" cy="1046956"/>
          </a:xfrm>
          <a:prstGeom prst="rtTriangl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6" name="Text Box 11">
            <a:extLst>
              <a:ext uri="{FF2B5EF4-FFF2-40B4-BE49-F238E27FC236}">
                <a16:creationId xmlns:a16="http://schemas.microsoft.com/office/drawing/2014/main" id="{0E40F0C5-2AFC-C4CB-2AA9-0AB168EDF8FA}"/>
              </a:ext>
            </a:extLst>
          </p:cNvPr>
          <p:cNvSpPr txBox="1">
            <a:spLocks noChangeArrowheads="1"/>
          </p:cNvSpPr>
          <p:nvPr/>
        </p:nvSpPr>
        <p:spPr bwMode="auto">
          <a:xfrm>
            <a:off x="6400800" y="4608841"/>
            <a:ext cx="7287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latin typeface="+mn-lt"/>
              </a:rPr>
              <a:t>Slope 3</a:t>
            </a:r>
          </a:p>
        </p:txBody>
      </p:sp>
      <p:graphicFrame>
        <p:nvGraphicFramePr>
          <p:cNvPr id="7" name="Object 14">
            <a:extLst>
              <a:ext uri="{FF2B5EF4-FFF2-40B4-BE49-F238E27FC236}">
                <a16:creationId xmlns:a16="http://schemas.microsoft.com/office/drawing/2014/main" id="{AE9BFD78-6843-84DD-FBCA-592095F7DD21}"/>
              </a:ext>
            </a:extLst>
          </p:cNvPr>
          <p:cNvGraphicFramePr>
            <a:graphicFrameLocks noChangeAspect="1"/>
          </p:cNvGraphicFramePr>
          <p:nvPr>
            <p:extLst>
              <p:ext uri="{D42A27DB-BD31-4B8C-83A1-F6EECF244321}">
                <p14:modId xmlns:p14="http://schemas.microsoft.com/office/powerpoint/2010/main" val="2663324936"/>
              </p:ext>
            </p:extLst>
          </p:nvPr>
        </p:nvGraphicFramePr>
        <p:xfrm>
          <a:off x="6342184" y="3865865"/>
          <a:ext cx="938388" cy="571500"/>
        </p:xfrm>
        <a:graphic>
          <a:graphicData uri="http://schemas.openxmlformats.org/presentationml/2006/ole">
            <mc:AlternateContent xmlns:mc="http://schemas.openxmlformats.org/markup-compatibility/2006">
              <mc:Choice xmlns:v="urn:schemas-microsoft-com:vml" Requires="v">
                <p:oleObj name="Equation" r:id="rId4" imgW="812447" imgH="495085" progId="Equation.3">
                  <p:embed/>
                </p:oleObj>
              </mc:Choice>
              <mc:Fallback>
                <p:oleObj name="Equation" r:id="rId4" imgW="812447" imgH="495085" progId="Equation.3">
                  <p:embed/>
                  <p:pic>
                    <p:nvPicPr>
                      <p:cNvPr id="7" name="Object 14">
                        <a:extLst>
                          <a:ext uri="{FF2B5EF4-FFF2-40B4-BE49-F238E27FC236}">
                            <a16:creationId xmlns:a16="http://schemas.microsoft.com/office/drawing/2014/main" id="{AE9BFD78-6843-84DD-FBCA-592095F7D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184" y="3865865"/>
                        <a:ext cx="938388" cy="571500"/>
                      </a:xfrm>
                      <a:prstGeom prst="rect">
                        <a:avLst/>
                      </a:prstGeom>
                      <a:noFill/>
                      <a:ln>
                        <a:solidFill>
                          <a:schemeClr val="accent1"/>
                        </a:solidFill>
                      </a:ln>
                      <a:effectLst/>
                    </p:spPr>
                  </p:pic>
                </p:oleObj>
              </mc:Fallback>
            </mc:AlternateContent>
          </a:graphicData>
        </a:graphic>
      </p:graphicFrame>
      <p:sp>
        <p:nvSpPr>
          <p:cNvPr id="8" name="Line 15">
            <a:extLst>
              <a:ext uri="{FF2B5EF4-FFF2-40B4-BE49-F238E27FC236}">
                <a16:creationId xmlns:a16="http://schemas.microsoft.com/office/drawing/2014/main" id="{A2841B98-D36A-ECBC-5AF0-EC91B0393410}"/>
              </a:ext>
            </a:extLst>
          </p:cNvPr>
          <p:cNvSpPr>
            <a:spLocks noChangeShapeType="1"/>
          </p:cNvSpPr>
          <p:nvPr/>
        </p:nvSpPr>
        <p:spPr bwMode="auto">
          <a:xfrm flipH="1" flipV="1">
            <a:off x="8286516" y="1277637"/>
            <a:ext cx="787547" cy="66040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9" name="Text Box 16">
            <a:extLst>
              <a:ext uri="{FF2B5EF4-FFF2-40B4-BE49-F238E27FC236}">
                <a16:creationId xmlns:a16="http://schemas.microsoft.com/office/drawing/2014/main" id="{A2D5D47A-91EC-33AF-2CC8-65ECF7E05AEB}"/>
              </a:ext>
            </a:extLst>
          </p:cNvPr>
          <p:cNvSpPr txBox="1">
            <a:spLocks noChangeArrowheads="1"/>
          </p:cNvSpPr>
          <p:nvPr/>
        </p:nvSpPr>
        <p:spPr bwMode="auto">
          <a:xfrm>
            <a:off x="6924705" y="955085"/>
            <a:ext cx="1286116" cy="584200"/>
          </a:xfrm>
          <a:prstGeom prst="rect">
            <a:avLst/>
          </a:prstGeom>
          <a:solidFill>
            <a:schemeClr val="bg1"/>
          </a:solidFill>
          <a:ln w="9525">
            <a:solidFill>
              <a:schemeClr val="accent1"/>
            </a:solidFill>
            <a:miter lim="800000"/>
            <a:headEnd/>
            <a:tailEnd/>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Enhanced</a:t>
            </a:r>
          </a:p>
          <a:p>
            <a:pPr algn="ctr">
              <a:spcBef>
                <a:spcPct val="0"/>
              </a:spcBef>
              <a:spcAft>
                <a:spcPct val="0"/>
              </a:spcAft>
            </a:pPr>
            <a:r>
              <a:rPr lang="en-GB" sz="1600" dirty="0">
                <a:latin typeface="+mn-lt"/>
              </a:rPr>
              <a:t>performance</a:t>
            </a:r>
          </a:p>
        </p:txBody>
      </p:sp>
      <p:sp>
        <p:nvSpPr>
          <p:cNvPr id="10" name="TextBox 9">
            <a:extLst>
              <a:ext uri="{FF2B5EF4-FFF2-40B4-BE49-F238E27FC236}">
                <a16:creationId xmlns:a16="http://schemas.microsoft.com/office/drawing/2014/main" id="{BD9A2A4E-FFDB-F317-ABCC-9FBA3D64E3AE}"/>
              </a:ext>
            </a:extLst>
          </p:cNvPr>
          <p:cNvSpPr txBox="1"/>
          <p:nvPr/>
        </p:nvSpPr>
        <p:spPr>
          <a:xfrm>
            <a:off x="6415088" y="3144248"/>
            <a:ext cx="1045094"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Optimize</a:t>
            </a:r>
          </a:p>
        </p:txBody>
      </p:sp>
      <p:cxnSp>
        <p:nvCxnSpPr>
          <p:cNvPr id="11" name="Straight Arrow Connector 10">
            <a:extLst>
              <a:ext uri="{FF2B5EF4-FFF2-40B4-BE49-F238E27FC236}">
                <a16:creationId xmlns:a16="http://schemas.microsoft.com/office/drawing/2014/main" id="{81435899-B8AF-989A-11DC-FC5BA779BF39}"/>
              </a:ext>
            </a:extLst>
          </p:cNvPr>
          <p:cNvCxnSpPr>
            <a:cxnSpLocks/>
            <a:stCxn id="10" idx="3"/>
          </p:cNvCxnSpPr>
          <p:nvPr/>
        </p:nvCxnSpPr>
        <p:spPr bwMode="auto">
          <a:xfrm>
            <a:off x="7460182" y="3328914"/>
            <a:ext cx="540818" cy="270674"/>
          </a:xfrm>
          <a:prstGeom prst="straightConnector1">
            <a:avLst/>
          </a:prstGeom>
          <a:no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797649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about relevant polymer materials datasets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find data for polymer material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the variety of polymers available for applications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ent Placeholder 3">
            <a:extLst>
              <a:ext uri="{FF2B5EF4-FFF2-40B4-BE49-F238E27FC236}">
                <a16:creationId xmlns:a16="http://schemas.microsoft.com/office/drawing/2014/main" id="{892D47FB-F401-C479-2477-7339394E8679}"/>
              </a:ext>
            </a:extLst>
          </p:cNvPr>
          <p:cNvSpPr txBox="1">
            <a:spLocks/>
          </p:cNvSpPr>
          <p:nvPr/>
        </p:nvSpPr>
        <p:spPr bwMode="auto">
          <a:xfrm>
            <a:off x="957742" y="3733800"/>
            <a:ext cx="10276514" cy="1740733"/>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36575" lvl="1">
              <a:lnSpc>
                <a:spcPct val="150000"/>
              </a:lnSpc>
              <a:buClr>
                <a:schemeClr val="accent1"/>
              </a:buClr>
              <a:buSzPct val="100000"/>
              <a:buFont typeface="Wingdings" panose="05000000000000000000" pitchFamily="2" charset="2"/>
              <a:buChar char="§"/>
            </a:pPr>
            <a:r>
              <a:rPr lang="en-GB" sz="1600" dirty="0"/>
              <a:t>Software: </a:t>
            </a:r>
            <a:r>
              <a:rPr lang="en-GB" sz="1600" i="1" dirty="0">
                <a:hlinkClick r:id="rId3"/>
              </a:rPr>
              <a:t>Ansys Granta EduPack </a:t>
            </a:r>
            <a:r>
              <a:rPr lang="en-GB" sz="1600" i="1" dirty="0"/>
              <a:t>Polymer Database </a:t>
            </a:r>
            <a:endParaRPr lang="en-GB" sz="1600" b="1" dirty="0"/>
          </a:p>
          <a:p>
            <a:pPr marL="536575" lvl="1">
              <a:lnSpc>
                <a:spcPct val="150000"/>
              </a:lnSpc>
              <a:buClr>
                <a:schemeClr val="accent1"/>
              </a:buClr>
              <a:buSzPct val="100000"/>
              <a:buFont typeface="Wingdings" panose="05000000000000000000" pitchFamily="2" charset="2"/>
              <a:buChar char="§"/>
            </a:pPr>
            <a:r>
              <a:rPr lang="en-GB" sz="1600" b="0" dirty="0"/>
              <a:t>A number of </a:t>
            </a:r>
            <a:r>
              <a:rPr lang="en-GB" sz="1600" b="0" i="1" dirty="0"/>
              <a:t>Advanced Industrial Case Studies </a:t>
            </a:r>
            <a:r>
              <a:rPr lang="en-GB" sz="1600" b="0" dirty="0"/>
              <a:t>available via the </a:t>
            </a:r>
            <a:r>
              <a:rPr lang="en-GB" sz="1600" b="0" dirty="0">
                <a:hlinkClick r:id="rId4"/>
              </a:rPr>
              <a:t>Ansys Education Resources </a:t>
            </a:r>
            <a:r>
              <a:rPr lang="en-GB" sz="1600" b="0" dirty="0"/>
              <a:t>Website</a:t>
            </a:r>
            <a:endParaRPr lang="en-US" sz="1600" kern="0" dirty="0">
              <a:solidFill>
                <a:prstClr val="black"/>
              </a:solidFill>
            </a:endParaRPr>
          </a:p>
          <a:p>
            <a:pPr marL="536575" lvl="1">
              <a:lnSpc>
                <a:spcPct val="150000"/>
              </a:lnSpc>
              <a:buClr>
                <a:schemeClr val="accent1"/>
              </a:buClr>
              <a:buSzPct val="100000"/>
              <a:buFont typeface="Wingdings" panose="05000000000000000000" pitchFamily="2" charset="2"/>
              <a:buChar char="§"/>
            </a:pPr>
            <a:endParaRPr lang="en-GB" sz="1600" b="0" dirty="0"/>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ln w="9525"/>
        </p:spPr>
        <p:txBody>
          <a:bodyPr/>
          <a:lstStyle/>
          <a:p>
            <a:r>
              <a:rPr lang="pt-PT">
                <a:latin typeface="+mn-lt"/>
              </a:rPr>
              <a:t>The Eco Audit tool</a:t>
            </a:r>
            <a:endParaRPr lang="en-GB" dirty="0">
              <a:latin typeface="+mn-lt"/>
            </a:endParaRPr>
          </a:p>
        </p:txBody>
      </p:sp>
      <p:sp>
        <p:nvSpPr>
          <p:cNvPr id="2" name="Content Placeholder 1"/>
          <p:cNvSpPr>
            <a:spLocks noGrp="1"/>
          </p:cNvSpPr>
          <p:nvPr>
            <p:ph type="body" sz="quarter" idx="13"/>
          </p:nvPr>
        </p:nvSpPr>
        <p:spPr>
          <a:xfrm>
            <a:off x="2121053" y="1387248"/>
            <a:ext cx="8313417" cy="4572000"/>
          </a:xfrm>
          <a:prstGeom prst="rect">
            <a:avLst/>
          </a:prstGeom>
        </p:spPr>
        <p:txBody>
          <a:bodyPr/>
          <a:lstStyle/>
          <a:p>
            <a:pPr>
              <a:defRPr/>
            </a:pPr>
            <a:r>
              <a:rPr lang="en-GB" sz="2000" b="0" dirty="0">
                <a:latin typeface="+mn-lt"/>
              </a:rPr>
              <a:t>You can assess the environmental impact of products with the Eco Audit tool included in Granta EduPack Polymer Database</a:t>
            </a:r>
          </a:p>
          <a:p>
            <a:pPr>
              <a:defRPr/>
            </a:pPr>
            <a:endParaRPr lang="pt-PT" sz="2000" b="0" dirty="0">
              <a:latin typeface="+mn-lt"/>
            </a:endParaRPr>
          </a:p>
          <a:p>
            <a:pPr>
              <a:defRPr/>
            </a:pPr>
            <a:r>
              <a:rPr lang="pt-PT" sz="2000" b="0" dirty="0">
                <a:latin typeface="+mn-lt"/>
              </a:rPr>
              <a:t>Compare the influence of using different polymers and manufacturing processes on the various phases of life of a product</a:t>
            </a:r>
          </a:p>
          <a:p>
            <a:pPr marL="0" indent="0">
              <a:buNone/>
              <a:defRPr/>
            </a:pPr>
            <a:endParaRPr lang="pt-PT" sz="2000" b="0" dirty="0">
              <a:latin typeface="+mn-lt"/>
            </a:endParaRPr>
          </a:p>
          <a:p>
            <a:pPr>
              <a:defRPr/>
            </a:pPr>
            <a:r>
              <a:rPr lang="pt-PT" sz="2000" b="0" dirty="0">
                <a:latin typeface="+mn-lt"/>
              </a:rPr>
              <a:t>Further information is available from Lecture Unit 12 of this series</a:t>
            </a:r>
            <a:endParaRPr lang="en-GB" sz="2000" b="0" dirty="0">
              <a:latin typeface="+mn-lt"/>
            </a:endParaRPr>
          </a:p>
        </p:txBody>
      </p:sp>
      <p:grpSp>
        <p:nvGrpSpPr>
          <p:cNvPr id="4" name="Group 3">
            <a:extLst>
              <a:ext uri="{FF2B5EF4-FFF2-40B4-BE49-F238E27FC236}">
                <a16:creationId xmlns:a16="http://schemas.microsoft.com/office/drawing/2014/main" id="{8D62834F-90B5-41C3-AD91-39AD42D8D406}"/>
              </a:ext>
            </a:extLst>
          </p:cNvPr>
          <p:cNvGrpSpPr/>
          <p:nvPr/>
        </p:nvGrpSpPr>
        <p:grpSpPr>
          <a:xfrm>
            <a:off x="1272363" y="571499"/>
            <a:ext cx="9090837" cy="5387749"/>
            <a:chOff x="1219200" y="571499"/>
            <a:chExt cx="9090837" cy="5387749"/>
          </a:xfrm>
        </p:grpSpPr>
        <p:sp>
          <p:nvSpPr>
            <p:cNvPr id="3" name="Rectangle 2">
              <a:extLst>
                <a:ext uri="{FF2B5EF4-FFF2-40B4-BE49-F238E27FC236}">
                  <a16:creationId xmlns:a16="http://schemas.microsoft.com/office/drawing/2014/main" id="{7ACE60FB-16FD-4F47-A593-12C94FF7DECA}"/>
                </a:ext>
              </a:extLst>
            </p:cNvPr>
            <p:cNvSpPr/>
            <p:nvPr/>
          </p:nvSpPr>
          <p:spPr>
            <a:xfrm>
              <a:off x="1371600" y="571499"/>
              <a:ext cx="8915400" cy="5387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26205F8-6280-4F5C-BA11-D667C82A6181}"/>
                </a:ext>
              </a:extLst>
            </p:cNvPr>
            <p:cNvGrpSpPr>
              <a:grpSpLocks/>
            </p:cNvGrpSpPr>
            <p:nvPr/>
          </p:nvGrpSpPr>
          <p:grpSpPr bwMode="auto">
            <a:xfrm>
              <a:off x="1219200" y="571499"/>
              <a:ext cx="9090837" cy="5352897"/>
              <a:chOff x="130629" y="858819"/>
              <a:chExt cx="9686611" cy="5703906"/>
            </a:xfrm>
          </p:grpSpPr>
          <p:sp>
            <p:nvSpPr>
              <p:cNvPr id="28" name="Rectangle 28">
                <a:extLst>
                  <a:ext uri="{FF2B5EF4-FFF2-40B4-BE49-F238E27FC236}">
                    <a16:creationId xmlns:a16="http://schemas.microsoft.com/office/drawing/2014/main" id="{FAB6A04C-36C0-45A1-883F-F039C92A56D4}"/>
                  </a:ext>
                </a:extLst>
              </p:cNvPr>
              <p:cNvSpPr>
                <a:spLocks noChangeArrowheads="1"/>
              </p:cNvSpPr>
              <p:nvPr/>
            </p:nvSpPr>
            <p:spPr bwMode="auto">
              <a:xfrm>
                <a:off x="130629" y="858819"/>
                <a:ext cx="9686611" cy="393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pic>
            <p:nvPicPr>
              <p:cNvPr id="29" name="Picture 4">
                <a:extLst>
                  <a:ext uri="{FF2B5EF4-FFF2-40B4-BE49-F238E27FC236}">
                    <a16:creationId xmlns:a16="http://schemas.microsoft.com/office/drawing/2014/main" id="{051B42C1-16AA-41B4-886A-53E384948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3724275"/>
                <a:ext cx="39719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3">
                <a:extLst>
                  <a:ext uri="{FF2B5EF4-FFF2-40B4-BE49-F238E27FC236}">
                    <a16:creationId xmlns:a16="http://schemas.microsoft.com/office/drawing/2014/main" id="{CA55AF94-2570-4219-A9DD-9F2A86D646F5}"/>
                  </a:ext>
                </a:extLst>
              </p:cNvPr>
              <p:cNvSpPr>
                <a:spLocks noChangeArrowheads="1"/>
              </p:cNvSpPr>
              <p:nvPr/>
            </p:nvSpPr>
            <p:spPr bwMode="auto">
              <a:xfrm>
                <a:off x="7043252" y="1623061"/>
                <a:ext cx="2530475" cy="2627614"/>
              </a:xfrm>
              <a:prstGeom prst="roundRect">
                <a:avLst>
                  <a:gd name="adj" fmla="val 3884"/>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10000"/>
                  </a:spcBef>
                </a:pPr>
                <a:r>
                  <a:rPr lang="en-GB" dirty="0">
                    <a:latin typeface="+mn-lt"/>
                  </a:rPr>
                  <a:t>Can explore:</a:t>
                </a:r>
              </a:p>
              <a:p>
                <a:pPr algn="l">
                  <a:buClr>
                    <a:schemeClr val="accent1"/>
                  </a:buClr>
                  <a:buSzPct val="110000"/>
                  <a:buFont typeface="Wingdings" panose="05000000000000000000" pitchFamily="2" charset="2"/>
                  <a:buChar char="§"/>
                </a:pPr>
                <a:r>
                  <a:rPr lang="en-GB" dirty="0">
                    <a:latin typeface="+mn-lt"/>
                  </a:rPr>
                  <a:t>  Material choice</a:t>
                </a:r>
              </a:p>
              <a:p>
                <a:pPr algn="l">
                  <a:buClr>
                    <a:schemeClr val="accent1"/>
                  </a:buClr>
                  <a:buSzPct val="110000"/>
                  <a:buFont typeface="Wingdings" panose="05000000000000000000" pitchFamily="2" charset="2"/>
                  <a:buChar char="§"/>
                </a:pPr>
                <a:r>
                  <a:rPr lang="en-GB" dirty="0">
                    <a:latin typeface="+mn-lt"/>
                  </a:rPr>
                  <a:t>  Recycle content</a:t>
                </a:r>
              </a:p>
              <a:p>
                <a:pPr algn="l">
                  <a:buClr>
                    <a:schemeClr val="accent1"/>
                  </a:buClr>
                  <a:buSzPct val="110000"/>
                  <a:buFont typeface="Wingdings" panose="05000000000000000000" pitchFamily="2" charset="2"/>
                  <a:buChar char="§"/>
                </a:pPr>
                <a:r>
                  <a:rPr lang="en-GB" dirty="0">
                    <a:latin typeface="+mn-lt"/>
                  </a:rPr>
                  <a:t>  Transport mode</a:t>
                </a:r>
              </a:p>
              <a:p>
                <a:pPr algn="l">
                  <a:buClr>
                    <a:schemeClr val="accent1"/>
                  </a:buClr>
                  <a:buSzPct val="110000"/>
                  <a:buFont typeface="Wingdings" panose="05000000000000000000" pitchFamily="2" charset="2"/>
                  <a:buChar char="§"/>
                </a:pPr>
                <a:r>
                  <a:rPr lang="en-GB" dirty="0">
                    <a:latin typeface="+mn-lt"/>
                  </a:rPr>
                  <a:t>  Transport distance</a:t>
                </a:r>
              </a:p>
              <a:p>
                <a:pPr algn="l">
                  <a:buClr>
                    <a:schemeClr val="accent1"/>
                  </a:buClr>
                  <a:buSzPct val="110000"/>
                  <a:buFont typeface="Wingdings" panose="05000000000000000000" pitchFamily="2" charset="2"/>
                  <a:buChar char="§"/>
                </a:pPr>
                <a:r>
                  <a:rPr lang="en-GB" dirty="0">
                    <a:latin typeface="+mn-lt"/>
                  </a:rPr>
                  <a:t>  Use pattern</a:t>
                </a:r>
              </a:p>
              <a:p>
                <a:pPr algn="l">
                  <a:buClr>
                    <a:schemeClr val="accent1"/>
                  </a:buClr>
                  <a:buSzPct val="110000"/>
                  <a:buFont typeface="Wingdings" panose="05000000000000000000" pitchFamily="2" charset="2"/>
                  <a:buChar char="§"/>
                </a:pPr>
                <a:r>
                  <a:rPr lang="en-GB" dirty="0">
                    <a:latin typeface="+mn-lt"/>
                  </a:rPr>
                  <a:t>  Electric energy mix         </a:t>
                </a:r>
              </a:p>
              <a:p>
                <a:pPr algn="l">
                  <a:buClr>
                    <a:schemeClr val="accent1"/>
                  </a:buClr>
                  <a:buSzPct val="110000"/>
                  <a:buFont typeface="Wingdings" panose="05000000000000000000" pitchFamily="2" charset="2"/>
                  <a:buChar char="§"/>
                </a:pPr>
                <a:r>
                  <a:rPr lang="en-GB" dirty="0">
                    <a:latin typeface="+mn-lt"/>
                  </a:rPr>
                  <a:t>  End of life choice </a:t>
                </a:r>
              </a:p>
            </p:txBody>
          </p:sp>
          <p:sp>
            <p:nvSpPr>
              <p:cNvPr id="32" name="AutoShape 3">
                <a:extLst>
                  <a:ext uri="{FF2B5EF4-FFF2-40B4-BE49-F238E27FC236}">
                    <a16:creationId xmlns:a16="http://schemas.microsoft.com/office/drawing/2014/main" id="{DA39E3D3-22E6-428C-A401-11AE7C810CD5}"/>
                  </a:ext>
                </a:extLst>
              </p:cNvPr>
              <p:cNvSpPr>
                <a:spLocks noChangeArrowheads="1"/>
              </p:cNvSpPr>
              <p:nvPr/>
            </p:nvSpPr>
            <p:spPr bwMode="auto">
              <a:xfrm>
                <a:off x="7055952" y="4466294"/>
                <a:ext cx="2505075" cy="611450"/>
              </a:xfrm>
              <a:prstGeom prst="roundRect">
                <a:avLst>
                  <a:gd name="adj" fmla="val 15792"/>
                </a:avLst>
              </a:prstGeom>
              <a:solidFill>
                <a:schemeClr val="bg1"/>
              </a:solidFill>
              <a:ln w="19050">
                <a:solidFill>
                  <a:schemeClr val="accent1"/>
                </a:solidFill>
                <a:round/>
                <a:headEnd/>
                <a:tailEnd/>
              </a:ln>
            </p:spPr>
            <p:txBody>
              <a:bodyPr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dirty="0">
                    <a:latin typeface="+mn-lt"/>
                  </a:rPr>
                  <a:t>Many projects </a:t>
                </a:r>
                <a:r>
                  <a:rPr lang="en-GB" dirty="0">
                    <a:solidFill>
                      <a:schemeClr val="accent1"/>
                    </a:solidFill>
                    <a:latin typeface="+mn-lt"/>
                  </a:rPr>
                  <a:t>available as project files.</a:t>
                </a:r>
              </a:p>
            </p:txBody>
          </p:sp>
          <p:pic>
            <p:nvPicPr>
              <p:cNvPr id="33" name="Picture 14">
                <a:extLst>
                  <a:ext uri="{FF2B5EF4-FFF2-40B4-BE49-F238E27FC236}">
                    <a16:creationId xmlns:a16="http://schemas.microsoft.com/office/drawing/2014/main" id="{A061BE1F-DCFC-453B-8F3A-7D44DD918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575" y="858819"/>
                <a:ext cx="401796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18">
                <a:extLst>
                  <a:ext uri="{FF2B5EF4-FFF2-40B4-BE49-F238E27FC236}">
                    <a16:creationId xmlns:a16="http://schemas.microsoft.com/office/drawing/2014/main" id="{6DCC7E18-942E-49A6-BC41-D37C1640C8A2}"/>
                  </a:ext>
                </a:extLst>
              </p:cNvPr>
              <p:cNvGrpSpPr>
                <a:grpSpLocks/>
              </p:cNvGrpSpPr>
              <p:nvPr/>
            </p:nvGrpSpPr>
            <p:grpSpPr bwMode="auto">
              <a:xfrm>
                <a:off x="1163286" y="1609999"/>
                <a:ext cx="936625" cy="1312863"/>
                <a:chOff x="148" y="988"/>
                <a:chExt cx="590" cy="827"/>
              </a:xfrm>
            </p:grpSpPr>
            <p:pic>
              <p:nvPicPr>
                <p:cNvPr id="47" name="Picture 77">
                  <a:extLst>
                    <a:ext uri="{FF2B5EF4-FFF2-40B4-BE49-F238E27FC236}">
                      <a16:creationId xmlns:a16="http://schemas.microsoft.com/office/drawing/2014/main" id="{F62AFFF8-DC80-44CF-A2C3-8DD03044B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 y="988"/>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20">
                  <a:extLst>
                    <a:ext uri="{FF2B5EF4-FFF2-40B4-BE49-F238E27FC236}">
                      <a16:creationId xmlns:a16="http://schemas.microsoft.com/office/drawing/2014/main" id="{91869DB5-7175-4E30-BFB8-8A417EBF1ED1}"/>
                    </a:ext>
                  </a:extLst>
                </p:cNvPr>
                <p:cNvSpPr>
                  <a:spLocks noChangeArrowheads="1"/>
                </p:cNvSpPr>
                <p:nvPr/>
              </p:nvSpPr>
              <p:spPr bwMode="auto">
                <a:xfrm>
                  <a:off x="160" y="1200"/>
                  <a:ext cx="168" cy="376"/>
                </a:xfrm>
                <a:prstGeom prst="rect">
                  <a:avLst/>
                </a:prstGeom>
                <a:solidFill>
                  <a:srgbClr val="10BC6E">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49" name="Text Box 21">
                  <a:extLst>
                    <a:ext uri="{FF2B5EF4-FFF2-40B4-BE49-F238E27FC236}">
                      <a16:creationId xmlns:a16="http://schemas.microsoft.com/office/drawing/2014/main" id="{FF733482-A16E-4739-AFBD-1EE38BDEDD46}"/>
                    </a:ext>
                  </a:extLst>
                </p:cNvPr>
                <p:cNvSpPr txBox="1">
                  <a:spLocks noChangeArrowheads="1"/>
                </p:cNvSpPr>
                <p:nvPr/>
              </p:nvSpPr>
              <p:spPr bwMode="auto">
                <a:xfrm>
                  <a:off x="312" y="1270"/>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50" name="Text Box 22">
                  <a:extLst>
                    <a:ext uri="{FF2B5EF4-FFF2-40B4-BE49-F238E27FC236}">
                      <a16:creationId xmlns:a16="http://schemas.microsoft.com/office/drawing/2014/main" id="{A8B9A9C2-4563-4A1B-9D47-C10AFA75BBDE}"/>
                    </a:ext>
                  </a:extLst>
                </p:cNvPr>
                <p:cNvSpPr txBox="1">
                  <a:spLocks noChangeArrowheads="1"/>
                </p:cNvSpPr>
                <p:nvPr/>
              </p:nvSpPr>
              <p:spPr bwMode="auto">
                <a:xfrm>
                  <a:off x="148" y="1629"/>
                  <a:ext cx="55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a:latin typeface="+mn-lt"/>
                    </a:rPr>
                    <a:t>Virgin PET</a:t>
                  </a:r>
                </a:p>
              </p:txBody>
            </p:sp>
          </p:grpSp>
          <p:grpSp>
            <p:nvGrpSpPr>
              <p:cNvPr id="35" name="Group 23">
                <a:extLst>
                  <a:ext uri="{FF2B5EF4-FFF2-40B4-BE49-F238E27FC236}">
                    <a16:creationId xmlns:a16="http://schemas.microsoft.com/office/drawing/2014/main" id="{5F3846B0-CC16-495D-9994-4BCC4EDE4A9C}"/>
                  </a:ext>
                </a:extLst>
              </p:cNvPr>
              <p:cNvGrpSpPr>
                <a:grpSpLocks/>
              </p:cNvGrpSpPr>
              <p:nvPr/>
            </p:nvGrpSpPr>
            <p:grpSpPr bwMode="auto">
              <a:xfrm>
                <a:off x="1182336" y="3176862"/>
                <a:ext cx="692150" cy="912813"/>
                <a:chOff x="208" y="2256"/>
                <a:chExt cx="436" cy="575"/>
              </a:xfrm>
            </p:grpSpPr>
            <p:sp>
              <p:nvSpPr>
                <p:cNvPr id="44" name="Rectangle 25">
                  <a:extLst>
                    <a:ext uri="{FF2B5EF4-FFF2-40B4-BE49-F238E27FC236}">
                      <a16:creationId xmlns:a16="http://schemas.microsoft.com/office/drawing/2014/main" id="{5CD04816-CBC2-46FB-B6FF-142E35353D02}"/>
                    </a:ext>
                  </a:extLst>
                </p:cNvPr>
                <p:cNvSpPr>
                  <a:spLocks noChangeArrowheads="1"/>
                </p:cNvSpPr>
                <p:nvPr/>
              </p:nvSpPr>
              <p:spPr bwMode="auto">
                <a:xfrm>
                  <a:off x="208" y="2256"/>
                  <a:ext cx="168" cy="376"/>
                </a:xfrm>
                <a:prstGeom prst="rect">
                  <a:avLst/>
                </a:prstGeom>
                <a:solidFill>
                  <a:srgbClr val="C3C30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45" name="Text Box 26">
                  <a:extLst>
                    <a:ext uri="{FF2B5EF4-FFF2-40B4-BE49-F238E27FC236}">
                      <a16:creationId xmlns:a16="http://schemas.microsoft.com/office/drawing/2014/main" id="{F702B03A-B0D9-43BE-AB66-BB0FDD93AFDB}"/>
                    </a:ext>
                  </a:extLst>
                </p:cNvPr>
                <p:cNvSpPr txBox="1">
                  <a:spLocks noChangeArrowheads="1"/>
                </p:cNvSpPr>
                <p:nvPr/>
              </p:nvSpPr>
              <p:spPr bwMode="auto">
                <a:xfrm>
                  <a:off x="352" y="2350"/>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46" name="Text Box 27">
                  <a:extLst>
                    <a:ext uri="{FF2B5EF4-FFF2-40B4-BE49-F238E27FC236}">
                      <a16:creationId xmlns:a16="http://schemas.microsoft.com/office/drawing/2014/main" id="{2C5D63B3-F4C1-4C0A-8047-DB64B5FA0D0A}"/>
                    </a:ext>
                  </a:extLst>
                </p:cNvPr>
                <p:cNvSpPr txBox="1">
                  <a:spLocks noChangeArrowheads="1"/>
                </p:cNvSpPr>
                <p:nvPr/>
              </p:nvSpPr>
              <p:spPr bwMode="auto">
                <a:xfrm>
                  <a:off x="296" y="2645"/>
                  <a:ext cx="34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a:latin typeface="+mn-lt"/>
                    </a:rPr>
                    <a:t>Glass</a:t>
                  </a:r>
                </a:p>
              </p:txBody>
            </p:sp>
          </p:grpSp>
          <p:grpSp>
            <p:nvGrpSpPr>
              <p:cNvPr id="36" name="Group 28">
                <a:extLst>
                  <a:ext uri="{FF2B5EF4-FFF2-40B4-BE49-F238E27FC236}">
                    <a16:creationId xmlns:a16="http://schemas.microsoft.com/office/drawing/2014/main" id="{06F40F2D-499B-435A-9C30-2E1E30F8C959}"/>
                  </a:ext>
                </a:extLst>
              </p:cNvPr>
              <p:cNvGrpSpPr>
                <a:grpSpLocks/>
              </p:cNvGrpSpPr>
              <p:nvPr/>
            </p:nvGrpSpPr>
            <p:grpSpPr bwMode="auto">
              <a:xfrm>
                <a:off x="1085499" y="4005537"/>
                <a:ext cx="1079500" cy="1312863"/>
                <a:chOff x="323" y="3346"/>
                <a:chExt cx="680" cy="827"/>
              </a:xfrm>
            </p:grpSpPr>
            <p:pic>
              <p:nvPicPr>
                <p:cNvPr id="40" name="Picture 77">
                  <a:extLst>
                    <a:ext uri="{FF2B5EF4-FFF2-40B4-BE49-F238E27FC236}">
                      <a16:creationId xmlns:a16="http://schemas.microsoft.com/office/drawing/2014/main" id="{A51884C8-E80F-4CD1-BCB5-1CD00FCC8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 y="3346"/>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30">
                  <a:extLst>
                    <a:ext uri="{FF2B5EF4-FFF2-40B4-BE49-F238E27FC236}">
                      <a16:creationId xmlns:a16="http://schemas.microsoft.com/office/drawing/2014/main" id="{023E2E67-C414-480A-A711-3D4331F4BDF6}"/>
                    </a:ext>
                  </a:extLst>
                </p:cNvPr>
                <p:cNvSpPr>
                  <a:spLocks noChangeArrowheads="1"/>
                </p:cNvSpPr>
                <p:nvPr/>
              </p:nvSpPr>
              <p:spPr bwMode="auto">
                <a:xfrm>
                  <a:off x="392" y="3558"/>
                  <a:ext cx="168" cy="376"/>
                </a:xfrm>
                <a:prstGeom prst="rect">
                  <a:avLst/>
                </a:prstGeom>
                <a:solidFill>
                  <a:srgbClr val="AF3C1D">
                    <a:alpha val="7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42" name="Text Box 31">
                  <a:extLst>
                    <a:ext uri="{FF2B5EF4-FFF2-40B4-BE49-F238E27FC236}">
                      <a16:creationId xmlns:a16="http://schemas.microsoft.com/office/drawing/2014/main" id="{1F314EA5-6853-41C3-AB5A-C9EE7C886000}"/>
                    </a:ext>
                  </a:extLst>
                </p:cNvPr>
                <p:cNvSpPr txBox="1">
                  <a:spLocks noChangeArrowheads="1"/>
                </p:cNvSpPr>
                <p:nvPr/>
              </p:nvSpPr>
              <p:spPr bwMode="auto">
                <a:xfrm>
                  <a:off x="544" y="3628"/>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43" name="Text Box 32">
                  <a:extLst>
                    <a:ext uri="{FF2B5EF4-FFF2-40B4-BE49-F238E27FC236}">
                      <a16:creationId xmlns:a16="http://schemas.microsoft.com/office/drawing/2014/main" id="{ED9A56D2-F540-44B5-B4CA-5530066C0480}"/>
                    </a:ext>
                  </a:extLst>
                </p:cNvPr>
                <p:cNvSpPr txBox="1">
                  <a:spLocks noChangeArrowheads="1"/>
                </p:cNvSpPr>
                <p:nvPr/>
              </p:nvSpPr>
              <p:spPr bwMode="auto">
                <a:xfrm>
                  <a:off x="323" y="3987"/>
                  <a:ext cx="68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a:latin typeface="+mn-lt"/>
                    </a:rPr>
                    <a:t>Recycled PET</a:t>
                  </a:r>
                </a:p>
              </p:txBody>
            </p:sp>
          </p:grpSp>
          <p:pic>
            <p:nvPicPr>
              <p:cNvPr id="37" name="Picture 38">
                <a:extLst>
                  <a:ext uri="{FF2B5EF4-FFF2-40B4-BE49-F238E27FC236}">
                    <a16:creationId xmlns:a16="http://schemas.microsoft.com/office/drawing/2014/main" id="{3DF17931-A04C-44B7-838C-9613D242E7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7274" y="2962462"/>
                <a:ext cx="373732" cy="9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4">
                <a:extLst>
                  <a:ext uri="{FF2B5EF4-FFF2-40B4-BE49-F238E27FC236}">
                    <a16:creationId xmlns:a16="http://schemas.microsoft.com/office/drawing/2014/main" id="{48FA9A28-F899-4545-8899-9300C4667E94}"/>
                  </a:ext>
                </a:extLst>
              </p:cNvPr>
              <p:cNvSpPr>
                <a:spLocks noChangeArrowheads="1"/>
              </p:cNvSpPr>
              <p:nvPr/>
            </p:nvSpPr>
            <p:spPr bwMode="auto">
              <a:xfrm>
                <a:off x="1806370" y="4383815"/>
                <a:ext cx="149705" cy="461172"/>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39" name="Oval 35">
                <a:extLst>
                  <a:ext uri="{FF2B5EF4-FFF2-40B4-BE49-F238E27FC236}">
                    <a16:creationId xmlns:a16="http://schemas.microsoft.com/office/drawing/2014/main" id="{D01A02C5-4EEB-49A5-B633-72481AA16E6F}"/>
                  </a:ext>
                </a:extLst>
              </p:cNvPr>
              <p:cNvSpPr>
                <a:spLocks noChangeArrowheads="1"/>
              </p:cNvSpPr>
              <p:nvPr/>
            </p:nvSpPr>
            <p:spPr bwMode="auto">
              <a:xfrm>
                <a:off x="1751740" y="3208877"/>
                <a:ext cx="245929" cy="659212"/>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grpSp>
      </p:grpSp>
      <p:sp>
        <p:nvSpPr>
          <p:cNvPr id="5" name="Slide Number Placeholder 4">
            <a:extLst>
              <a:ext uri="{FF2B5EF4-FFF2-40B4-BE49-F238E27FC236}">
                <a16:creationId xmlns:a16="http://schemas.microsoft.com/office/drawing/2014/main" id="{A222A0A4-4589-4FB3-8926-2EAB831E547E}"/>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2010821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ln w="9525"/>
        </p:spPr>
        <p:txBody>
          <a:bodyPr/>
          <a:lstStyle/>
          <a:p>
            <a:r>
              <a:rPr lang="en-GB" dirty="0"/>
              <a:t>Summary</a:t>
            </a:r>
          </a:p>
        </p:txBody>
      </p:sp>
      <p:sp>
        <p:nvSpPr>
          <p:cNvPr id="26626" name="Content Placeholder 2"/>
          <p:cNvSpPr>
            <a:spLocks noGrp="1"/>
          </p:cNvSpPr>
          <p:nvPr>
            <p:ph type="body" sz="quarter" idx="13"/>
          </p:nvPr>
        </p:nvSpPr>
        <p:spPr>
          <a:prstGeom prst="rect">
            <a:avLst/>
          </a:prstGeom>
        </p:spPr>
        <p:txBody>
          <a:bodyPr/>
          <a:lstStyle/>
          <a:p>
            <a:r>
              <a:rPr lang="pt-PT" sz="1800" b="0" dirty="0">
                <a:latin typeface="+mn-lt"/>
              </a:rPr>
              <a:t>Polymers account for a significant share of the materials in use today</a:t>
            </a:r>
          </a:p>
          <a:p>
            <a:r>
              <a:rPr lang="pt-PT" sz="1800" b="0" dirty="0">
                <a:latin typeface="+mn-lt"/>
              </a:rPr>
              <a:t>Producers are constantly developing new formulae and new blends</a:t>
            </a:r>
          </a:p>
          <a:p>
            <a:r>
              <a:rPr lang="pt-PT" sz="1800" b="0" dirty="0">
                <a:latin typeface="+mn-lt"/>
              </a:rPr>
              <a:t>The amount of polymers available is growing rapidly</a:t>
            </a:r>
          </a:p>
          <a:p>
            <a:r>
              <a:rPr lang="pt-PT" sz="1800" dirty="0">
                <a:latin typeface="+mn-lt"/>
              </a:rPr>
              <a:t>Global Polymers Plastics </a:t>
            </a:r>
            <a:r>
              <a:rPr lang="pt-PT" sz="1800" b="0" dirty="0">
                <a:latin typeface="+mn-lt"/>
              </a:rPr>
              <a:t>data-table provides up-to-date producers information on over 101 000 individual polymer grades</a:t>
            </a:r>
          </a:p>
          <a:p>
            <a:r>
              <a:rPr lang="pt-PT" sz="1800" b="0" dirty="0">
                <a:latin typeface="+mn-lt"/>
              </a:rPr>
              <a:t>Granta EduPack Polymer Database offers a structured database with very detailed information from producers</a:t>
            </a:r>
          </a:p>
          <a:p>
            <a:r>
              <a:rPr lang="pt-PT" sz="1800" b="0" dirty="0">
                <a:latin typeface="+mn-lt"/>
              </a:rPr>
              <a:t>The data can be used for browsing, searching or systematic selection, but also to trigger </a:t>
            </a:r>
            <a:r>
              <a:rPr lang="pt-PT" sz="1800" i="1" dirty="0">
                <a:latin typeface="+mn-lt"/>
              </a:rPr>
              <a:t>understanding</a:t>
            </a:r>
          </a:p>
        </p:txBody>
      </p:sp>
      <p:sp>
        <p:nvSpPr>
          <p:cNvPr id="2" name="Slide Number Placeholder 1">
            <a:extLst>
              <a:ext uri="{FF2B5EF4-FFF2-40B4-BE49-F238E27FC236}">
                <a16:creationId xmlns:a16="http://schemas.microsoft.com/office/drawing/2014/main" id="{066C31F8-A78D-4580-868B-B35497292D11}"/>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117503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wipe(left)">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wipe(left)">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wipe(left)">
                                      <p:cBhvr>
                                        <p:cTn id="22" dur="500"/>
                                        <p:tgtEl>
                                          <p:spTgt spid="266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Effect transition="in" filter="wipe(left)">
                                      <p:cBhvr>
                                        <p:cTn id="27"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ln w="9525"/>
        </p:spPr>
        <p:txBody>
          <a:bodyPr/>
          <a:lstStyle/>
          <a:p>
            <a:r>
              <a:rPr lang="en-GB" dirty="0">
                <a:latin typeface="+mn-lt"/>
              </a:rPr>
              <a:t>Outline of the lecture unit</a:t>
            </a:r>
          </a:p>
        </p:txBody>
      </p:sp>
      <p:sp>
        <p:nvSpPr>
          <p:cNvPr id="228355" name="Text Box 1027"/>
          <p:cNvSpPr txBox="1">
            <a:spLocks noChangeArrowheads="1"/>
          </p:cNvSpPr>
          <p:nvPr/>
        </p:nvSpPr>
        <p:spPr bwMode="auto">
          <a:xfrm>
            <a:off x="6064268" y="3393758"/>
            <a:ext cx="3919769"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342900" indent="-342900" algn="l">
              <a:spcBef>
                <a:spcPct val="100000"/>
              </a:spcBef>
              <a:spcAft>
                <a:spcPct val="0"/>
              </a:spcAft>
              <a:buClr>
                <a:srgbClr val="FFB71B"/>
              </a:buClr>
              <a:buSzPct val="100000"/>
              <a:buFont typeface="Wingdings" panose="05000000000000000000" pitchFamily="2" charset="2"/>
              <a:buChar char="§"/>
            </a:pPr>
            <a:r>
              <a:rPr lang="en-GB" sz="2000" b="0" dirty="0">
                <a:latin typeface="+mn-lt"/>
              </a:rPr>
              <a:t>Content and use of the database</a:t>
            </a:r>
            <a:endParaRPr lang="en-GB" sz="2000" dirty="0">
              <a:latin typeface="+mn-lt"/>
            </a:endParaRPr>
          </a:p>
        </p:txBody>
      </p:sp>
      <p:sp>
        <p:nvSpPr>
          <p:cNvPr id="4101" name="Rectangle 1031"/>
          <p:cNvSpPr>
            <a:spLocks noChangeArrowheads="1"/>
          </p:cNvSpPr>
          <p:nvPr/>
        </p:nvSpPr>
        <p:spPr bwMode="auto">
          <a:xfrm>
            <a:off x="10864850" y="6324601"/>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4102" name="Text Box 1036"/>
          <p:cNvSpPr txBox="1">
            <a:spLocks noChangeArrowheads="1"/>
          </p:cNvSpPr>
          <p:nvPr/>
        </p:nvSpPr>
        <p:spPr bwMode="auto">
          <a:xfrm>
            <a:off x="6064267" y="2277744"/>
            <a:ext cx="358615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spcBef>
                <a:spcPct val="100000"/>
              </a:spcBef>
              <a:spcAft>
                <a:spcPct val="0"/>
              </a:spcAft>
              <a:buClr>
                <a:srgbClr val="FFB71B"/>
              </a:buClr>
              <a:buSzPct val="100000"/>
              <a:buFont typeface="Wingdings" panose="05000000000000000000" pitchFamily="2" charset="2"/>
              <a:buChar char="§"/>
            </a:pPr>
            <a:r>
              <a:rPr lang="en-GB" sz="2000" b="0" dirty="0">
                <a:latin typeface="+mn-lt"/>
              </a:rPr>
              <a:t>Why are polymers important</a:t>
            </a:r>
            <a:r>
              <a:rPr lang="pt-PT" sz="2000" b="0" dirty="0">
                <a:latin typeface="+mn-lt"/>
              </a:rPr>
              <a:t>?</a:t>
            </a:r>
            <a:endParaRPr lang="en-GB" sz="2000" b="0" dirty="0">
              <a:latin typeface="+mn-lt"/>
            </a:endParaRPr>
          </a:p>
        </p:txBody>
      </p:sp>
      <p:sp>
        <p:nvSpPr>
          <p:cNvPr id="228365" name="Text Box 1037"/>
          <p:cNvSpPr txBox="1">
            <a:spLocks noChangeArrowheads="1"/>
          </p:cNvSpPr>
          <p:nvPr/>
        </p:nvSpPr>
        <p:spPr bwMode="auto">
          <a:xfrm>
            <a:off x="6064267" y="2835751"/>
            <a:ext cx="447594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spcBef>
                <a:spcPct val="100000"/>
              </a:spcBef>
              <a:spcAft>
                <a:spcPct val="0"/>
              </a:spcAft>
              <a:buClr>
                <a:srgbClr val="FFB71B"/>
              </a:buClr>
              <a:buSzPct val="100000"/>
              <a:buFont typeface="Wingdings" panose="05000000000000000000" pitchFamily="2" charset="2"/>
              <a:buChar char="§"/>
            </a:pPr>
            <a:r>
              <a:rPr lang="en-GB" sz="2000" b="0" dirty="0">
                <a:latin typeface="+mn-lt"/>
              </a:rPr>
              <a:t>The Granta EduPack Polymer database</a:t>
            </a:r>
            <a:endParaRPr lang="en-GB" sz="2000" dirty="0">
              <a:latin typeface="+mn-lt"/>
            </a:endParaRPr>
          </a:p>
        </p:txBody>
      </p:sp>
      <p:pic>
        <p:nvPicPr>
          <p:cNvPr id="10" name="Picture 26"/>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2065335" y="1541475"/>
            <a:ext cx="198596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6" y="2759088"/>
            <a:ext cx="3552825"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297" y="1655775"/>
            <a:ext cx="15621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9224F6C-D3BD-4BAC-929D-2D03EFEF2982}"/>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253999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ln w="9525"/>
        </p:spPr>
        <p:txBody>
          <a:bodyPr/>
          <a:lstStyle/>
          <a:p>
            <a:r>
              <a:rPr lang="pt-PT" dirty="0">
                <a:latin typeface="+mn-lt"/>
              </a:rPr>
              <a:t>Polymers in today’s world</a:t>
            </a:r>
            <a:endParaRPr lang="en-GB" dirty="0">
              <a:latin typeface="+mn-lt"/>
            </a:endParaRPr>
          </a:p>
        </p:txBody>
      </p:sp>
      <p:sp>
        <p:nvSpPr>
          <p:cNvPr id="3" name="TextBox 2"/>
          <p:cNvSpPr txBox="1"/>
          <p:nvPr/>
        </p:nvSpPr>
        <p:spPr>
          <a:xfrm>
            <a:off x="9144000" y="1132953"/>
            <a:ext cx="2769833" cy="369332"/>
          </a:xfrm>
          <a:prstGeom prst="rect">
            <a:avLst/>
          </a:prstGeom>
          <a:solidFill>
            <a:schemeClr val="bg1"/>
          </a:solidFill>
          <a:ln w="28575">
            <a:solidFill>
              <a:schemeClr val="accent3"/>
            </a:solidFill>
          </a:ln>
        </p:spPr>
        <p:txBody>
          <a:bodyPr wrap="square" rtlCol="0">
            <a:spAutoFit/>
          </a:bodyPr>
          <a:lstStyle/>
          <a:p>
            <a:pPr algn="ctr"/>
            <a:r>
              <a:rPr lang="en-GB" dirty="0"/>
              <a:t>Annual World Production</a:t>
            </a:r>
          </a:p>
        </p:txBody>
      </p:sp>
      <p:sp>
        <p:nvSpPr>
          <p:cNvPr id="4" name="Slide Number Placeholder 3">
            <a:extLst>
              <a:ext uri="{FF2B5EF4-FFF2-40B4-BE49-F238E27FC236}">
                <a16:creationId xmlns:a16="http://schemas.microsoft.com/office/drawing/2014/main" id="{82DA6208-4747-4369-881D-5D32AA491C2F}"/>
              </a:ext>
            </a:extLst>
          </p:cNvPr>
          <p:cNvSpPr>
            <a:spLocks noGrp="1"/>
          </p:cNvSpPr>
          <p:nvPr>
            <p:ph type="sldNum" sz="quarter" idx="11"/>
          </p:nvPr>
        </p:nvSpPr>
        <p:spPr/>
        <p:txBody>
          <a:bodyPr/>
          <a:lstStyle/>
          <a:p>
            <a:fld id="{F0D23093-2AB0-F74C-B865-1A12A15B650E}" type="slidenum">
              <a:rPr lang="en-US" smtClean="0"/>
              <a:pPr/>
              <a:t>4</a:t>
            </a:fld>
            <a:endParaRPr lang="en-US" dirty="0"/>
          </a:p>
        </p:txBody>
      </p:sp>
      <p:grpSp>
        <p:nvGrpSpPr>
          <p:cNvPr id="11" name="Group 10">
            <a:extLst>
              <a:ext uri="{FF2B5EF4-FFF2-40B4-BE49-F238E27FC236}">
                <a16:creationId xmlns:a16="http://schemas.microsoft.com/office/drawing/2014/main" id="{B41F6511-6269-3116-F58B-BF32C3B43DE2}"/>
              </a:ext>
            </a:extLst>
          </p:cNvPr>
          <p:cNvGrpSpPr/>
          <p:nvPr/>
        </p:nvGrpSpPr>
        <p:grpSpPr>
          <a:xfrm>
            <a:off x="2590800" y="1007388"/>
            <a:ext cx="6400800" cy="5061258"/>
            <a:chOff x="2590800" y="1007388"/>
            <a:chExt cx="6400800" cy="5061258"/>
          </a:xfrm>
        </p:grpSpPr>
        <p:pic>
          <p:nvPicPr>
            <p:cNvPr id="8" name="Picture 7">
              <a:extLst>
                <a:ext uri="{FF2B5EF4-FFF2-40B4-BE49-F238E27FC236}">
                  <a16:creationId xmlns:a16="http://schemas.microsoft.com/office/drawing/2014/main" id="{55AB06F6-7268-C406-5D8B-A0B4E661BE4A}"/>
                </a:ext>
              </a:extLst>
            </p:cNvPr>
            <p:cNvPicPr>
              <a:picLocks noChangeAspect="1"/>
            </p:cNvPicPr>
            <p:nvPr/>
          </p:nvPicPr>
          <p:blipFill>
            <a:blip r:embed="rId3"/>
            <a:stretch>
              <a:fillRect/>
            </a:stretch>
          </p:blipFill>
          <p:spPr>
            <a:xfrm>
              <a:off x="2590800" y="1007388"/>
              <a:ext cx="6400800" cy="5061258"/>
            </a:xfrm>
            <a:prstGeom prst="rect">
              <a:avLst/>
            </a:prstGeom>
            <a:ln>
              <a:solidFill>
                <a:schemeClr val="tx1"/>
              </a:solidFill>
            </a:ln>
          </p:spPr>
        </p:pic>
        <p:sp>
          <p:nvSpPr>
            <p:cNvPr id="10" name="Rectangle 9">
              <a:extLst>
                <a:ext uri="{FF2B5EF4-FFF2-40B4-BE49-F238E27FC236}">
                  <a16:creationId xmlns:a16="http://schemas.microsoft.com/office/drawing/2014/main" id="{A2EF4A95-DAB6-60FB-00C8-D643F8EDEDAC}"/>
                </a:ext>
              </a:extLst>
            </p:cNvPr>
            <p:cNvSpPr/>
            <p:nvPr/>
          </p:nvSpPr>
          <p:spPr>
            <a:xfrm>
              <a:off x="3289300" y="5815727"/>
              <a:ext cx="56261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B0D6936-DBA1-2BFF-7FB0-E9F4B299ED80}"/>
              </a:ext>
            </a:extLst>
          </p:cNvPr>
          <p:cNvSpPr txBox="1"/>
          <p:nvPr/>
        </p:nvSpPr>
        <p:spPr>
          <a:xfrm>
            <a:off x="3289300" y="5799222"/>
            <a:ext cx="1358900" cy="261610"/>
          </a:xfrm>
          <a:prstGeom prst="rect">
            <a:avLst/>
          </a:prstGeom>
          <a:noFill/>
        </p:spPr>
        <p:txBody>
          <a:bodyPr wrap="square" rtlCol="0">
            <a:spAutoFit/>
          </a:bodyPr>
          <a:lstStyle/>
          <a:p>
            <a:pPr algn="ctr"/>
            <a:r>
              <a:rPr lang="en-US" sz="1100" dirty="0"/>
              <a:t>Ceramics &amp; Glasses</a:t>
            </a:r>
          </a:p>
        </p:txBody>
      </p:sp>
      <p:sp>
        <p:nvSpPr>
          <p:cNvPr id="12" name="TextBox 11">
            <a:extLst>
              <a:ext uri="{FF2B5EF4-FFF2-40B4-BE49-F238E27FC236}">
                <a16:creationId xmlns:a16="http://schemas.microsoft.com/office/drawing/2014/main" id="{DFBCBA67-C36A-4691-9E3E-2272456A4DE1}"/>
              </a:ext>
            </a:extLst>
          </p:cNvPr>
          <p:cNvSpPr txBox="1"/>
          <p:nvPr/>
        </p:nvSpPr>
        <p:spPr>
          <a:xfrm>
            <a:off x="4784793" y="5815727"/>
            <a:ext cx="1358900" cy="261610"/>
          </a:xfrm>
          <a:prstGeom prst="rect">
            <a:avLst/>
          </a:prstGeom>
          <a:noFill/>
        </p:spPr>
        <p:txBody>
          <a:bodyPr wrap="square" rtlCol="0">
            <a:spAutoFit/>
          </a:bodyPr>
          <a:lstStyle/>
          <a:p>
            <a:pPr algn="ctr"/>
            <a:r>
              <a:rPr lang="en-US" sz="1100" dirty="0"/>
              <a:t>Hybrid Materials</a:t>
            </a:r>
          </a:p>
        </p:txBody>
      </p:sp>
      <p:sp>
        <p:nvSpPr>
          <p:cNvPr id="13" name="TextBox 12">
            <a:extLst>
              <a:ext uri="{FF2B5EF4-FFF2-40B4-BE49-F238E27FC236}">
                <a16:creationId xmlns:a16="http://schemas.microsoft.com/office/drawing/2014/main" id="{BBEC0AE5-467C-DCBE-A8EE-F2EFDACFB6AC}"/>
              </a:ext>
            </a:extLst>
          </p:cNvPr>
          <p:cNvSpPr txBox="1"/>
          <p:nvPr/>
        </p:nvSpPr>
        <p:spPr>
          <a:xfrm>
            <a:off x="6096000" y="5824167"/>
            <a:ext cx="1433546" cy="253916"/>
          </a:xfrm>
          <a:prstGeom prst="rect">
            <a:avLst/>
          </a:prstGeom>
          <a:noFill/>
        </p:spPr>
        <p:txBody>
          <a:bodyPr wrap="square" rtlCol="0">
            <a:spAutoFit/>
          </a:bodyPr>
          <a:lstStyle/>
          <a:p>
            <a:pPr algn="ctr"/>
            <a:r>
              <a:rPr lang="en-US" sz="1050" dirty="0"/>
              <a:t>Polymers &amp; Elastomers</a:t>
            </a:r>
          </a:p>
        </p:txBody>
      </p:sp>
      <p:sp>
        <p:nvSpPr>
          <p:cNvPr id="14" name="TextBox 13">
            <a:extLst>
              <a:ext uri="{FF2B5EF4-FFF2-40B4-BE49-F238E27FC236}">
                <a16:creationId xmlns:a16="http://schemas.microsoft.com/office/drawing/2014/main" id="{F5B30C62-9A7C-5693-E19C-0B0DECC66F9A}"/>
              </a:ext>
            </a:extLst>
          </p:cNvPr>
          <p:cNvSpPr txBox="1"/>
          <p:nvPr/>
        </p:nvSpPr>
        <p:spPr>
          <a:xfrm>
            <a:off x="7608077" y="5819196"/>
            <a:ext cx="1358900" cy="261610"/>
          </a:xfrm>
          <a:prstGeom prst="rect">
            <a:avLst/>
          </a:prstGeom>
          <a:noFill/>
        </p:spPr>
        <p:txBody>
          <a:bodyPr wrap="square" rtlCol="0">
            <a:spAutoFit/>
          </a:bodyPr>
          <a:lstStyle/>
          <a:p>
            <a:pPr algn="ctr"/>
            <a:r>
              <a:rPr lang="en-US" sz="1100" dirty="0"/>
              <a:t>Metals &amp; Alloys</a:t>
            </a:r>
          </a:p>
        </p:txBody>
      </p:sp>
      <p:sp>
        <p:nvSpPr>
          <p:cNvPr id="15" name="Rectangle 14">
            <a:extLst>
              <a:ext uri="{FF2B5EF4-FFF2-40B4-BE49-F238E27FC236}">
                <a16:creationId xmlns:a16="http://schemas.microsoft.com/office/drawing/2014/main" id="{BAF673DE-310D-9B0C-A371-C5CECDAA1B38}"/>
              </a:ext>
            </a:extLst>
          </p:cNvPr>
          <p:cNvSpPr/>
          <p:nvPr/>
        </p:nvSpPr>
        <p:spPr>
          <a:xfrm>
            <a:off x="6096000" y="838200"/>
            <a:ext cx="1433546" cy="5334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12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diagram of a structure&#10;&#10;Description automatically generated">
            <a:extLst>
              <a:ext uri="{FF2B5EF4-FFF2-40B4-BE49-F238E27FC236}">
                <a16:creationId xmlns:a16="http://schemas.microsoft.com/office/drawing/2014/main" id="{D608710D-211D-CAD4-0911-32349853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4" y="1600197"/>
            <a:ext cx="6400813" cy="3657607"/>
          </a:xfrm>
          <a:prstGeom prst="rect">
            <a:avLst/>
          </a:prstGeom>
        </p:spPr>
      </p:pic>
      <p:sp>
        <p:nvSpPr>
          <p:cNvPr id="2" name="Title 1"/>
          <p:cNvSpPr>
            <a:spLocks noGrp="1"/>
          </p:cNvSpPr>
          <p:nvPr>
            <p:ph type="title"/>
          </p:nvPr>
        </p:nvSpPr>
        <p:spPr/>
        <p:txBody>
          <a:bodyPr/>
          <a:lstStyle/>
          <a:p>
            <a:r>
              <a:rPr lang="pt-PT" dirty="0"/>
              <a:t>Polymers are fairly recent</a:t>
            </a:r>
            <a:endParaRPr lang="en-GB" dirty="0"/>
          </a:p>
        </p:txBody>
      </p:sp>
      <p:sp>
        <p:nvSpPr>
          <p:cNvPr id="3" name="Slide Number Placeholder 2">
            <a:extLst>
              <a:ext uri="{FF2B5EF4-FFF2-40B4-BE49-F238E27FC236}">
                <a16:creationId xmlns:a16="http://schemas.microsoft.com/office/drawing/2014/main" id="{0749F281-48F0-4444-A04D-1FF84ABC9943}"/>
              </a:ext>
            </a:extLst>
          </p:cNvPr>
          <p:cNvSpPr>
            <a:spLocks noGrp="1"/>
          </p:cNvSpPr>
          <p:nvPr>
            <p:ph type="sldNum" sz="quarter" idx="11"/>
          </p:nvPr>
        </p:nvSpPr>
        <p:spPr/>
        <p:txBody>
          <a:bodyPr/>
          <a:lstStyle/>
          <a:p>
            <a:fld id="{F0D23093-2AB0-F74C-B865-1A12A15B650E}" type="slidenum">
              <a:rPr lang="en-US" smtClean="0"/>
              <a:pPr/>
              <a:t>5</a:t>
            </a:fld>
            <a:endParaRPr lang="en-US" dirty="0"/>
          </a:p>
        </p:txBody>
      </p:sp>
      <p:pic>
        <p:nvPicPr>
          <p:cNvPr id="28" name="Picture 27" descr="A diagram of different types of matter&#10;&#10;Description automatically generated">
            <a:extLst>
              <a:ext uri="{FF2B5EF4-FFF2-40B4-BE49-F238E27FC236}">
                <a16:creationId xmlns:a16="http://schemas.microsoft.com/office/drawing/2014/main" id="{73CAF3BC-ECED-E330-C7FE-C50E5C02A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94" y="1600197"/>
            <a:ext cx="6400813" cy="3657607"/>
          </a:xfrm>
          <a:prstGeom prst="rect">
            <a:avLst/>
          </a:prstGeom>
        </p:spPr>
      </p:pic>
      <p:pic>
        <p:nvPicPr>
          <p:cNvPr id="18" name="Picture 17" descr="A diagram of different colors and shapes&#10;&#10;Description automatically generated">
            <a:extLst>
              <a:ext uri="{FF2B5EF4-FFF2-40B4-BE49-F238E27FC236}">
                <a16:creationId xmlns:a16="http://schemas.microsoft.com/office/drawing/2014/main" id="{165FC159-18EC-37F6-60B2-894487581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594" y="1600197"/>
            <a:ext cx="6400813" cy="3657607"/>
          </a:xfrm>
          <a:prstGeom prst="rect">
            <a:avLst/>
          </a:prstGeom>
        </p:spPr>
      </p:pic>
    </p:spTree>
    <p:extLst>
      <p:ext uri="{BB962C8B-B14F-4D97-AF65-F5344CB8AC3E}">
        <p14:creationId xmlns:p14="http://schemas.microsoft.com/office/powerpoint/2010/main" val="6289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ln w="9525"/>
        </p:spPr>
        <p:txBody>
          <a:bodyPr/>
          <a:lstStyle/>
          <a:p>
            <a:r>
              <a:rPr lang="pt-PT" dirty="0">
                <a:latin typeface="+mn-lt"/>
              </a:rPr>
              <a:t>Polymers are important</a:t>
            </a:r>
            <a:endParaRPr lang="en-GB" dirty="0">
              <a:latin typeface="+mn-lt"/>
            </a:endParaRPr>
          </a:p>
        </p:txBody>
      </p:sp>
      <p:sp>
        <p:nvSpPr>
          <p:cNvPr id="10" name="Content Placeholder 1"/>
          <p:cNvSpPr txBox="1">
            <a:spLocks/>
          </p:cNvSpPr>
          <p:nvPr/>
        </p:nvSpPr>
        <p:spPr>
          <a:xfrm>
            <a:off x="1720049" y="1295400"/>
            <a:ext cx="7554898" cy="4154488"/>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rgbClr val="FFB71B"/>
              </a:buClr>
              <a:buSzPct val="100000"/>
              <a:defRPr/>
            </a:pPr>
            <a:r>
              <a:rPr lang="pt-PT" sz="2000" b="0" kern="0" dirty="0"/>
              <a:t>Polymers have evolved from the materials of throw-away products to serious engineering materials enabling weight-saving structures</a:t>
            </a:r>
          </a:p>
          <a:p>
            <a:pPr>
              <a:defRPr/>
            </a:pPr>
            <a:endParaRPr lang="pt-PT" sz="2000" b="0" kern="0" dirty="0"/>
          </a:p>
          <a:p>
            <a:pPr>
              <a:buClr>
                <a:srgbClr val="FFB71B"/>
              </a:buClr>
              <a:buSzPct val="100000"/>
              <a:defRPr/>
            </a:pPr>
            <a:r>
              <a:rPr lang="pt-PT" sz="2000" b="0" kern="0" dirty="0"/>
              <a:t>200~300kg of cars are now made of polymers</a:t>
            </a:r>
          </a:p>
          <a:p>
            <a:pPr marL="361950" lvl="1" indent="-361950">
              <a:buNone/>
              <a:defRPr/>
            </a:pPr>
            <a:r>
              <a:rPr lang="pt-PT" sz="2000" b="0" kern="0" dirty="0"/>
              <a:t>	(10-20% of weight on average for a saloon)</a:t>
            </a:r>
          </a:p>
          <a:p>
            <a:pPr marL="361950" lvl="1" indent="-361950">
              <a:buNone/>
              <a:defRPr/>
            </a:pPr>
            <a:endParaRPr lang="pt-PT" sz="2000" b="0" kern="0" dirty="0"/>
          </a:p>
          <a:p>
            <a:pPr marL="342900" lvl="1" indent="-342900">
              <a:buClr>
                <a:srgbClr val="FFB71B"/>
              </a:buClr>
              <a:buSzPct val="100000"/>
              <a:buFont typeface="Wingdings" pitchFamily="2" charset="2"/>
              <a:buChar char="§"/>
              <a:defRPr/>
            </a:pPr>
            <a:r>
              <a:rPr lang="pt-PT" sz="2000" b="0" kern="0" dirty="0"/>
              <a:t>Composites rely heavily on polymers</a:t>
            </a:r>
          </a:p>
          <a:p>
            <a:pPr marL="361950" lvl="1" indent="-361950">
              <a:defRPr/>
            </a:pPr>
            <a:endParaRPr lang="pt-PT" sz="2000" b="0" kern="0" dirty="0"/>
          </a:p>
          <a:p>
            <a:pPr>
              <a:buClr>
                <a:srgbClr val="FFB71B"/>
              </a:buClr>
              <a:buSzPct val="100000"/>
              <a:defRPr/>
            </a:pPr>
            <a:r>
              <a:rPr lang="pt-PT" sz="2000" b="0" kern="0" dirty="0"/>
              <a:t>A Boeing 787 has 36 ton of polymer composites</a:t>
            </a:r>
          </a:p>
          <a:p>
            <a:pPr marL="361950" indent="-361950">
              <a:buNone/>
              <a:defRPr/>
            </a:pPr>
            <a:r>
              <a:rPr lang="pt-PT" sz="2000" b="0" kern="0" dirty="0"/>
              <a:t>	(50% of air-frame weight )</a:t>
            </a:r>
          </a:p>
        </p:txBody>
      </p:sp>
      <p:grpSp>
        <p:nvGrpSpPr>
          <p:cNvPr id="7" name="Group 6"/>
          <p:cNvGrpSpPr>
            <a:grpSpLocks/>
          </p:cNvGrpSpPr>
          <p:nvPr/>
        </p:nvGrpSpPr>
        <p:grpSpPr bwMode="auto">
          <a:xfrm>
            <a:off x="7846196" y="4608218"/>
            <a:ext cx="2857500" cy="1265237"/>
            <a:chOff x="6864719" y="4104167"/>
            <a:chExt cx="2857500" cy="1265276"/>
          </a:xfrm>
        </p:grpSpPr>
        <p:pic>
          <p:nvPicPr>
            <p:cNvPr id="7176" name="Picture 2" descr="http://upload.wikimedia.org/wikipedia/commons/thumb/1/15/All_Nippon_Airways_Boeing_787-8_Dreamliner_JA801A_OKJ_in_flight.jpg/300px-All_Nippon_Airways_Boeing_787-8_Dreamliner_JA801A_OKJ_in_flight.jpg"/>
            <p:cNvPicPr>
              <a:picLocks noChangeAspect="1" noChangeArrowheads="1"/>
            </p:cNvPicPr>
            <p:nvPr/>
          </p:nvPicPr>
          <p:blipFill>
            <a:blip r:embed="rId3">
              <a:extLst>
                <a:ext uri="{28A0092B-C50C-407E-A947-70E740481C1C}">
                  <a14:useLocalDpi xmlns:a14="http://schemas.microsoft.com/office/drawing/2010/main" val="0"/>
                </a:ext>
              </a:extLst>
            </a:blip>
            <a:srcRect t="14671" b="14671"/>
            <a:stretch>
              <a:fillRect/>
            </a:stretch>
          </p:blipFill>
          <p:spPr bwMode="auto">
            <a:xfrm>
              <a:off x="6864719" y="4104167"/>
              <a:ext cx="2857500" cy="12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3"/>
            <p:cNvSpPr>
              <a:spLocks noChangeArrowheads="1"/>
            </p:cNvSpPr>
            <p:nvPr/>
          </p:nvSpPr>
          <p:spPr bwMode="auto">
            <a:xfrm>
              <a:off x="6864719" y="5184777"/>
              <a:ext cx="28575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en-GB" sz="600" b="0" dirty="0">
                  <a:solidFill>
                    <a:schemeClr val="bg1"/>
                  </a:solidFill>
                  <a:latin typeface="+mn-lt"/>
                </a:rPr>
                <a:t>http://en.wikipedia.org/wiki/Boeing_787_Dreamliner#Specifications</a:t>
              </a:r>
            </a:p>
          </p:txBody>
        </p:sp>
      </p:grpSp>
      <p:pic>
        <p:nvPicPr>
          <p:cNvPr id="11"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89" y="2559548"/>
            <a:ext cx="222371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7A879C0-2153-481C-9F1F-4AFF84CCFCDF}"/>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424412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left)">
                                      <p:cBhvr>
                                        <p:cTn id="15" dur="500"/>
                                        <p:tgtEl>
                                          <p:spTgt spid="10">
                                            <p:txEl>
                                              <p:pRg st="3" end="3"/>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wipe(left)">
                                      <p:cBhvr>
                                        <p:cTn id="24" dur="5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left)">
                                      <p:cBhvr>
                                        <p:cTn id="29" dur="500"/>
                                        <p:tgtEl>
                                          <p:spTgt spid="10">
                                            <p:txEl>
                                              <p:pRg st="7" end="7"/>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wipe(left)">
                                      <p:cBhvr>
                                        <p:cTn id="33" dur="500"/>
                                        <p:tgtEl>
                                          <p:spTgt spid="10">
                                            <p:txEl>
                                              <p:pRg st="8" end="8"/>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2"/>
          <p:cNvSpPr>
            <a:spLocks noGrp="1"/>
          </p:cNvSpPr>
          <p:nvPr>
            <p:ph type="title"/>
          </p:nvPr>
        </p:nvSpPr>
        <p:spPr>
          <a:ln w="9525"/>
        </p:spPr>
        <p:txBody>
          <a:bodyPr/>
          <a:lstStyle/>
          <a:p>
            <a:r>
              <a:rPr lang="pt-PT" dirty="0"/>
              <a:t>Polymers have an impact on the environment</a:t>
            </a:r>
            <a:endParaRPr lang="en-GB" dirty="0"/>
          </a:p>
        </p:txBody>
      </p:sp>
      <p:sp>
        <p:nvSpPr>
          <p:cNvPr id="8195" name="Content Placeholder 1"/>
          <p:cNvSpPr>
            <a:spLocks noGrp="1"/>
          </p:cNvSpPr>
          <p:nvPr>
            <p:ph type="body" sz="quarter" idx="13"/>
          </p:nvPr>
        </p:nvSpPr>
        <p:spPr>
          <a:prstGeom prst="rect">
            <a:avLst/>
          </a:prstGeom>
        </p:spPr>
        <p:txBody>
          <a:bodyPr/>
          <a:lstStyle/>
          <a:p>
            <a:pPr marL="0" indent="0" algn="ctr">
              <a:buNone/>
            </a:pPr>
            <a:r>
              <a:rPr lang="pt-PT"/>
              <a:t>... just like any other material ...</a:t>
            </a:r>
            <a:endParaRPr lang="en-GB" dirty="0"/>
          </a:p>
        </p:txBody>
      </p:sp>
      <p:pic>
        <p:nvPicPr>
          <p:cNvPr id="2" name="Picture 1">
            <a:extLst>
              <a:ext uri="{FF2B5EF4-FFF2-40B4-BE49-F238E27FC236}">
                <a16:creationId xmlns:a16="http://schemas.microsoft.com/office/drawing/2014/main" id="{5C0E47D2-1937-4FFE-98B8-D84E316F60CB}"/>
              </a:ext>
            </a:extLst>
          </p:cNvPr>
          <p:cNvPicPr>
            <a:picLocks noChangeAspect="1"/>
          </p:cNvPicPr>
          <p:nvPr/>
        </p:nvPicPr>
        <p:blipFill>
          <a:blip r:embed="rId3"/>
          <a:stretch>
            <a:fillRect/>
          </a:stretch>
        </p:blipFill>
        <p:spPr>
          <a:xfrm>
            <a:off x="1981200" y="770937"/>
            <a:ext cx="7829202" cy="5316125"/>
          </a:xfrm>
          <a:prstGeom prst="rect">
            <a:avLst/>
          </a:prstGeom>
        </p:spPr>
      </p:pic>
      <p:sp>
        <p:nvSpPr>
          <p:cNvPr id="3" name="Slide Number Placeholder 2">
            <a:extLst>
              <a:ext uri="{FF2B5EF4-FFF2-40B4-BE49-F238E27FC236}">
                <a16:creationId xmlns:a16="http://schemas.microsoft.com/office/drawing/2014/main" id="{82FAB175-50F3-4E8B-82C0-01FA27DCE6B5}"/>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72832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Level 3 Polymer data tables</a:t>
            </a:r>
          </a:p>
        </p:txBody>
      </p:sp>
      <p:sp>
        <p:nvSpPr>
          <p:cNvPr id="486405" name="Rectangle 5"/>
          <p:cNvSpPr>
            <a:spLocks noChangeArrowheads="1"/>
          </p:cNvSpPr>
          <p:nvPr/>
        </p:nvSpPr>
        <p:spPr bwMode="auto">
          <a:xfrm>
            <a:off x="738126" y="3992258"/>
            <a:ext cx="8717598"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buClr>
                <a:schemeClr val="accent1"/>
              </a:buClr>
              <a:buSzPct val="115000"/>
              <a:buFont typeface="Wingdings" panose="05000000000000000000" pitchFamily="2" charset="2"/>
              <a:buChar char="§"/>
            </a:pPr>
            <a:r>
              <a:rPr lang="en-US" sz="1800" dirty="0">
                <a:latin typeface="+mn-lt"/>
              </a:rPr>
              <a:t>Global Polymers Plastics</a:t>
            </a:r>
          </a:p>
          <a:p>
            <a:pPr lvl="1" algn="l">
              <a:buClr>
                <a:schemeClr val="tx1"/>
              </a:buClr>
              <a:buSzPct val="115000"/>
              <a:buFontTx/>
              <a:buNone/>
            </a:pPr>
            <a:r>
              <a:rPr lang="en-GB" sz="1800" dirty="0">
                <a:latin typeface="+mn-lt"/>
              </a:rPr>
              <a:t>105,000+ plastics property datasheets from around 870 suppliers including 68,000+ datasheets listing ASTM standard properties, around 48,000 ISO grade datasheets. </a:t>
            </a:r>
          </a:p>
        </p:txBody>
      </p:sp>
      <p:sp>
        <p:nvSpPr>
          <p:cNvPr id="22" name="Rectangle 4"/>
          <p:cNvSpPr>
            <a:spLocks noChangeArrowheads="1"/>
          </p:cNvSpPr>
          <p:nvPr/>
        </p:nvSpPr>
        <p:spPr bwMode="auto">
          <a:xfrm>
            <a:off x="762000" y="1219200"/>
            <a:ext cx="467391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buClr>
                <a:schemeClr val="accent1"/>
              </a:buClr>
              <a:buSzPct val="115000"/>
              <a:buFont typeface="Wingdings" panose="05000000000000000000" pitchFamily="2" charset="2"/>
              <a:buChar char="§"/>
            </a:pPr>
            <a:r>
              <a:rPr lang="en-GB" sz="1800" dirty="0">
                <a:latin typeface="+mn-lt"/>
              </a:rPr>
              <a:t>MaterialUniverse</a:t>
            </a:r>
          </a:p>
          <a:p>
            <a:pPr marL="457200" lvl="1" indent="0" algn="l">
              <a:buClr>
                <a:srgbClr val="666633"/>
              </a:buClr>
              <a:buSzPct val="115000"/>
            </a:pPr>
            <a:r>
              <a:rPr lang="en-GB" sz="1800" dirty="0">
                <a:latin typeface="+mn-lt"/>
              </a:rPr>
              <a:t>900+ polymer records Polymer records contain </a:t>
            </a:r>
            <a:r>
              <a:rPr lang="en-GB" sz="1800" dirty="0">
                <a:solidFill>
                  <a:schemeClr val="accent1"/>
                </a:solidFill>
                <a:latin typeface="+mn-lt"/>
              </a:rPr>
              <a:t>ChemRes</a:t>
            </a:r>
            <a:r>
              <a:rPr lang="en-GB" sz="1800" dirty="0">
                <a:latin typeface="+mn-lt"/>
              </a:rPr>
              <a:t> data, 180+ additional attributes detailing the relative resistance of each polymer to various chemical environments.</a:t>
            </a:r>
          </a:p>
        </p:txBody>
      </p:sp>
      <p:sp>
        <p:nvSpPr>
          <p:cNvPr id="2" name="Slide Number Placeholder 1">
            <a:extLst>
              <a:ext uri="{FF2B5EF4-FFF2-40B4-BE49-F238E27FC236}">
                <a16:creationId xmlns:a16="http://schemas.microsoft.com/office/drawing/2014/main" id="{5A13D0FD-4AC0-49FE-AF68-289A38AD8CA0}"/>
              </a:ext>
            </a:extLst>
          </p:cNvPr>
          <p:cNvSpPr>
            <a:spLocks noGrp="1"/>
          </p:cNvSpPr>
          <p:nvPr>
            <p:ph type="sldNum" sz="quarter" idx="11"/>
          </p:nvPr>
        </p:nvSpPr>
        <p:spPr/>
        <p:txBody>
          <a:bodyPr/>
          <a:lstStyle/>
          <a:p>
            <a:fld id="{F0D23093-2AB0-F74C-B865-1A12A15B650E}" type="slidenum">
              <a:rPr lang="en-US" smtClean="0"/>
              <a:pPr/>
              <a:t>8</a:t>
            </a:fld>
            <a:endParaRPr lang="en-US" dirty="0"/>
          </a:p>
        </p:txBody>
      </p:sp>
      <p:pic>
        <p:nvPicPr>
          <p:cNvPr id="5" name="Picture 4">
            <a:extLst>
              <a:ext uri="{FF2B5EF4-FFF2-40B4-BE49-F238E27FC236}">
                <a16:creationId xmlns:a16="http://schemas.microsoft.com/office/drawing/2014/main" id="{A9055C59-DBCB-0C18-D4D3-01A933361619}"/>
              </a:ext>
            </a:extLst>
          </p:cNvPr>
          <p:cNvPicPr>
            <a:picLocks noChangeAspect="1"/>
          </p:cNvPicPr>
          <p:nvPr/>
        </p:nvPicPr>
        <p:blipFill>
          <a:blip r:embed="rId3"/>
          <a:stretch>
            <a:fillRect/>
          </a:stretch>
        </p:blipFill>
        <p:spPr>
          <a:xfrm>
            <a:off x="5791200" y="966819"/>
            <a:ext cx="5486400" cy="3197812"/>
          </a:xfrm>
          <a:prstGeom prst="rect">
            <a:avLst/>
          </a:prstGeom>
          <a:ln>
            <a:solidFill>
              <a:schemeClr val="tx1"/>
            </a:solidFill>
          </a:ln>
        </p:spPr>
      </p:pic>
    </p:spTree>
    <p:extLst>
      <p:ext uri="{BB962C8B-B14F-4D97-AF65-F5344CB8AC3E}">
        <p14:creationId xmlns:p14="http://schemas.microsoft.com/office/powerpoint/2010/main" val="418958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5"/>
                                        </p:tgtEl>
                                        <p:attrNameLst>
                                          <p:attrName>style.visibility</p:attrName>
                                        </p:attrNameLst>
                                      </p:cBhvr>
                                      <p:to>
                                        <p:strVal val="visible"/>
                                      </p:to>
                                    </p:set>
                                    <p:animEffect transition="in" filter="wipe(left)">
                                      <p:cBhvr>
                                        <p:cTn id="7" dur="500"/>
                                        <p:tgtEl>
                                          <p:spTgt spid="48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a:xfrm>
            <a:off x="1278977" y="6542844"/>
            <a:ext cx="2743200" cy="247724"/>
          </a:xfrm>
        </p:spPr>
        <p:txBody>
          <a:bodyPr/>
          <a:lstStyle/>
          <a:p>
            <a:fld id="{F0D23093-2AB0-F74C-B865-1A12A15B650E}" type="slidenum">
              <a:rPr lang="en-US" smtClean="0">
                <a:latin typeface="+mn-lt"/>
              </a:rPr>
              <a:pPr/>
              <a:t>9</a:t>
            </a:fld>
            <a:endParaRPr lang="en-US" dirty="0">
              <a:latin typeface="+mn-lt"/>
            </a:endParaRPr>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GB" dirty="0">
                <a:latin typeface="+mn-lt"/>
              </a:rPr>
              <a:t>Granta EduPack Polymer Database structure</a:t>
            </a:r>
            <a:endParaRPr lang="en-US" dirty="0">
              <a:latin typeface="+mn-lt"/>
            </a:endParaRP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2955377" y="1143694"/>
            <a:ext cx="7391400" cy="4418772"/>
            <a:chOff x="1742" y="964"/>
            <a:chExt cx="2896" cy="2328"/>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964"/>
              <a:ext cx="2896" cy="2328"/>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851" y="996"/>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5"/>
                  </a:solidFill>
                  <a:latin typeface="+mn-lt"/>
                </a:rPr>
                <a:t>The </a:t>
              </a:r>
            </a:p>
            <a:p>
              <a:pPr algn="ctr">
                <a:spcBef>
                  <a:spcPct val="0"/>
                </a:spcBef>
                <a:spcAft>
                  <a:spcPct val="0"/>
                </a:spcAft>
              </a:pPr>
              <a:r>
                <a:rPr lang="en-GB" b="1" i="1" dirty="0">
                  <a:solidFill>
                    <a:schemeClr val="accent5"/>
                  </a:solidFill>
                  <a:latin typeface="+mn-lt"/>
                </a:rPr>
                <a:t>database</a:t>
              </a: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023204" y="3298222"/>
            <a:ext cx="3285340" cy="423863"/>
            <a:chOff x="2171" y="2135"/>
            <a:chExt cx="2092" cy="267"/>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171" y="2135"/>
              <a:ext cx="209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65" y="2169"/>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42" name="Group 41">
            <a:extLst>
              <a:ext uri="{FF2B5EF4-FFF2-40B4-BE49-F238E27FC236}">
                <a16:creationId xmlns:a16="http://schemas.microsoft.com/office/drawing/2014/main" id="{4395791E-9AAA-42EB-B84F-0301A049E502}"/>
              </a:ext>
            </a:extLst>
          </p:cNvPr>
          <p:cNvGrpSpPr/>
          <p:nvPr/>
        </p:nvGrpSpPr>
        <p:grpSpPr>
          <a:xfrm>
            <a:off x="4924158" y="4082188"/>
            <a:ext cx="1485900" cy="1155700"/>
            <a:chOff x="5438775" y="4141788"/>
            <a:chExt cx="1485900" cy="1155700"/>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5565775" y="41417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5438775" y="44450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43" name="Group 42">
            <a:extLst>
              <a:ext uri="{FF2B5EF4-FFF2-40B4-BE49-F238E27FC236}">
                <a16:creationId xmlns:a16="http://schemas.microsoft.com/office/drawing/2014/main" id="{8D3522B5-B46F-49E4-BFBD-DB742F5829A8}"/>
              </a:ext>
            </a:extLst>
          </p:cNvPr>
          <p:cNvGrpSpPr/>
          <p:nvPr/>
        </p:nvGrpSpPr>
        <p:grpSpPr>
          <a:xfrm>
            <a:off x="6932266" y="1542105"/>
            <a:ext cx="1485900" cy="1155700"/>
            <a:chOff x="5438775" y="1576388"/>
            <a:chExt cx="1485900" cy="1155700"/>
          </a:xfrm>
        </p:grpSpPr>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5" name="Group 14">
            <a:extLst>
              <a:ext uri="{FF2B5EF4-FFF2-40B4-BE49-F238E27FC236}">
                <a16:creationId xmlns:a16="http://schemas.microsoft.com/office/drawing/2014/main" id="{09FEA7F7-5254-467A-9EA3-BB8CA7F74FEF}"/>
              </a:ext>
            </a:extLst>
          </p:cNvPr>
          <p:cNvGrpSpPr/>
          <p:nvPr/>
        </p:nvGrpSpPr>
        <p:grpSpPr>
          <a:xfrm>
            <a:off x="3536682" y="2558368"/>
            <a:ext cx="1512888" cy="1435100"/>
            <a:chOff x="4124326" y="2711452"/>
            <a:chExt cx="1512888" cy="1435100"/>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4124326" y="2711452"/>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4225926" y="3136902"/>
              <a:ext cx="1282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41" name="Group 40">
            <a:extLst>
              <a:ext uri="{FF2B5EF4-FFF2-40B4-BE49-F238E27FC236}">
                <a16:creationId xmlns:a16="http://schemas.microsoft.com/office/drawing/2014/main" id="{69D3A03E-6A2A-4120-8F70-34FD9BA75013}"/>
              </a:ext>
            </a:extLst>
          </p:cNvPr>
          <p:cNvGrpSpPr/>
          <p:nvPr/>
        </p:nvGrpSpPr>
        <p:grpSpPr>
          <a:xfrm>
            <a:off x="8284816" y="2503942"/>
            <a:ext cx="1512888" cy="1435100"/>
            <a:chOff x="6791327" y="2711450"/>
            <a:chExt cx="1512888" cy="1435100"/>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6791327" y="2711450"/>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6816727" y="3136900"/>
              <a:ext cx="1485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44" name="Group 43">
            <a:extLst>
              <a:ext uri="{FF2B5EF4-FFF2-40B4-BE49-F238E27FC236}">
                <a16:creationId xmlns:a16="http://schemas.microsoft.com/office/drawing/2014/main" id="{AA3F3015-F9A5-4AE6-A636-016FB01B7D02}"/>
              </a:ext>
            </a:extLst>
          </p:cNvPr>
          <p:cNvGrpSpPr/>
          <p:nvPr/>
        </p:nvGrpSpPr>
        <p:grpSpPr>
          <a:xfrm>
            <a:off x="6938616" y="4082188"/>
            <a:ext cx="1485900" cy="1155700"/>
            <a:chOff x="5438775" y="1576388"/>
            <a:chExt cx="1485900" cy="1155700"/>
          </a:xfrm>
        </p:grpSpPr>
        <p:sp>
          <p:nvSpPr>
            <p:cNvPr id="45" name="Oval 18">
              <a:extLst>
                <a:ext uri="{FF2B5EF4-FFF2-40B4-BE49-F238E27FC236}">
                  <a16:creationId xmlns:a16="http://schemas.microsoft.com/office/drawing/2014/main" id="{D6493469-BC7B-4BF0-8EEE-A69B28EAC9CC}"/>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6" name="Text Box 19">
              <a:extLst>
                <a:ext uri="{FF2B5EF4-FFF2-40B4-BE49-F238E27FC236}">
                  <a16:creationId xmlns:a16="http://schemas.microsoft.com/office/drawing/2014/main" id="{4C381739-457B-46CA-A300-B27C5B743D51}"/>
                </a:ext>
              </a:extLst>
            </p:cNvPr>
            <p:cNvSpPr txBox="1">
              <a:spLocks noChangeArrowheads="1"/>
            </p:cNvSpPr>
            <p:nvPr/>
          </p:nvSpPr>
          <p:spPr bwMode="auto">
            <a:xfrm>
              <a:off x="5438775" y="1817617"/>
              <a:ext cx="1485900" cy="6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Structural Sections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47" name="Group 46">
            <a:extLst>
              <a:ext uri="{FF2B5EF4-FFF2-40B4-BE49-F238E27FC236}">
                <a16:creationId xmlns:a16="http://schemas.microsoft.com/office/drawing/2014/main" id="{716E1BA3-D94F-4158-9EA3-0EC21D1C6322}"/>
              </a:ext>
            </a:extLst>
          </p:cNvPr>
          <p:cNvGrpSpPr/>
          <p:nvPr/>
        </p:nvGrpSpPr>
        <p:grpSpPr>
          <a:xfrm>
            <a:off x="4924158" y="1546256"/>
            <a:ext cx="1485900" cy="1155700"/>
            <a:chOff x="5438775" y="1576388"/>
            <a:chExt cx="1485900" cy="1155700"/>
          </a:xfrm>
        </p:grpSpPr>
        <p:sp>
          <p:nvSpPr>
            <p:cNvPr id="48" name="Oval 18">
              <a:extLst>
                <a:ext uri="{FF2B5EF4-FFF2-40B4-BE49-F238E27FC236}">
                  <a16:creationId xmlns:a16="http://schemas.microsoft.com/office/drawing/2014/main" id="{EF0D23D1-97DE-4D01-BF7F-099FE2CFE1F9}"/>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9">
              <a:extLst>
                <a:ext uri="{FF2B5EF4-FFF2-40B4-BE49-F238E27FC236}">
                  <a16:creationId xmlns:a16="http://schemas.microsoft.com/office/drawing/2014/main" id="{2A879043-4D95-4BAD-9F24-E5DD2807500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Shape</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cxnSp>
        <p:nvCxnSpPr>
          <p:cNvPr id="51" name="Straight Connector 50">
            <a:extLst>
              <a:ext uri="{FF2B5EF4-FFF2-40B4-BE49-F238E27FC236}">
                <a16:creationId xmlns:a16="http://schemas.microsoft.com/office/drawing/2014/main" id="{7C707E25-3F05-451B-A209-7E7614F3A035}"/>
              </a:ext>
            </a:extLst>
          </p:cNvPr>
          <p:cNvCxnSpPr>
            <a:stCxn id="48" idx="3"/>
            <a:endCxn id="17" idx="7"/>
          </p:cNvCxnSpPr>
          <p:nvPr/>
        </p:nvCxnSpPr>
        <p:spPr>
          <a:xfrm flipH="1">
            <a:off x="4828013" y="2532708"/>
            <a:ext cx="401693" cy="235826"/>
          </a:xfrm>
          <a:prstGeom prst="line">
            <a:avLst/>
          </a:prstGeom>
          <a:ln w="38100">
            <a:solidFill>
              <a:srgbClr val="898A8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9AFFA9-6501-44E1-82C5-66697E4DBE13}"/>
              </a:ext>
            </a:extLst>
          </p:cNvPr>
          <p:cNvCxnSpPr>
            <a:stCxn id="17" idx="5"/>
            <a:endCxn id="11" idx="1"/>
          </p:cNvCxnSpPr>
          <p:nvPr/>
        </p:nvCxnSpPr>
        <p:spPr>
          <a:xfrm>
            <a:off x="4828013" y="3783302"/>
            <a:ext cx="401693" cy="46813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674A52-EE94-457F-B475-9F2AD9767AEE}"/>
              </a:ext>
            </a:extLst>
          </p:cNvPr>
          <p:cNvCxnSpPr>
            <a:cxnSpLocks/>
            <a:stCxn id="13" idx="3"/>
          </p:cNvCxnSpPr>
          <p:nvPr/>
        </p:nvCxnSpPr>
        <p:spPr>
          <a:xfrm flipH="1">
            <a:off x="4990955" y="2528557"/>
            <a:ext cx="2246859" cy="48931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EFE2D2-B7B4-4945-B709-EF90AC37E0DB}"/>
              </a:ext>
            </a:extLst>
          </p:cNvPr>
          <p:cNvCxnSpPr>
            <a:cxnSpLocks/>
            <a:stCxn id="45" idx="1"/>
          </p:cNvCxnSpPr>
          <p:nvPr/>
        </p:nvCxnSpPr>
        <p:spPr>
          <a:xfrm flipH="1" flipV="1">
            <a:off x="4990955" y="3605079"/>
            <a:ext cx="2253209" cy="64635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870F27-FF38-40F8-BABA-494D218690CF}"/>
              </a:ext>
            </a:extLst>
          </p:cNvPr>
          <p:cNvCxnSpPr>
            <a:stCxn id="13" idx="5"/>
            <a:endCxn id="28" idx="1"/>
          </p:cNvCxnSpPr>
          <p:nvPr/>
        </p:nvCxnSpPr>
        <p:spPr>
          <a:xfrm>
            <a:off x="8099918" y="2528557"/>
            <a:ext cx="406455" cy="1855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D794E8-38AD-426C-B720-8F91999E1E5D}"/>
              </a:ext>
            </a:extLst>
          </p:cNvPr>
          <p:cNvCxnSpPr>
            <a:stCxn id="45" idx="7"/>
            <a:endCxn id="28" idx="3"/>
          </p:cNvCxnSpPr>
          <p:nvPr/>
        </p:nvCxnSpPr>
        <p:spPr>
          <a:xfrm flipV="1">
            <a:off x="8106268" y="3728876"/>
            <a:ext cx="400105" cy="5225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8D4F38-7017-4089-9C82-30BE2A62955E}"/>
              </a:ext>
            </a:extLst>
          </p:cNvPr>
          <p:cNvCxnSpPr>
            <a:cxnSpLocks/>
            <a:stCxn id="48" idx="5"/>
          </p:cNvCxnSpPr>
          <p:nvPr/>
        </p:nvCxnSpPr>
        <p:spPr>
          <a:xfrm>
            <a:off x="6091810" y="2532708"/>
            <a:ext cx="2246323" cy="41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7A83AA-94B8-40B8-BA19-44AEBFD5B621}"/>
              </a:ext>
            </a:extLst>
          </p:cNvPr>
          <p:cNvCxnSpPr>
            <a:cxnSpLocks/>
            <a:stCxn id="11" idx="7"/>
          </p:cNvCxnSpPr>
          <p:nvPr/>
        </p:nvCxnSpPr>
        <p:spPr>
          <a:xfrm flipV="1">
            <a:off x="6091810" y="3578576"/>
            <a:ext cx="2274329" cy="6728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7B7720A-AC7A-4582-9ECC-49D39CDC84D6}"/>
              </a:ext>
            </a:extLst>
          </p:cNvPr>
          <p:cNvCxnSpPr>
            <a:cxnSpLocks/>
          </p:cNvCxnSpPr>
          <p:nvPr/>
        </p:nvCxnSpPr>
        <p:spPr>
          <a:xfrm flipH="1">
            <a:off x="6270358" y="4669261"/>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AEDD-128B-4F8C-9D90-5E7205BB1F0B}"/>
              </a:ext>
            </a:extLst>
          </p:cNvPr>
          <p:cNvCxnSpPr>
            <a:cxnSpLocks/>
          </p:cNvCxnSpPr>
          <p:nvPr/>
        </p:nvCxnSpPr>
        <p:spPr>
          <a:xfrm flipH="1">
            <a:off x="6270358" y="2127254"/>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66FA13B-F186-461E-A9E8-37CA8D713FE3}"/>
              </a:ext>
            </a:extLst>
          </p:cNvPr>
          <p:cNvGrpSpPr/>
          <p:nvPr/>
        </p:nvGrpSpPr>
        <p:grpSpPr>
          <a:xfrm>
            <a:off x="1201623" y="2773088"/>
            <a:ext cx="2335059" cy="998289"/>
            <a:chOff x="379846" y="2773084"/>
            <a:chExt cx="2335059" cy="998289"/>
          </a:xfrm>
        </p:grpSpPr>
        <p:sp>
          <p:nvSpPr>
            <p:cNvPr id="80" name="Oval 79">
              <a:extLst>
                <a:ext uri="{FF2B5EF4-FFF2-40B4-BE49-F238E27FC236}">
                  <a16:creationId xmlns:a16="http://schemas.microsoft.com/office/drawing/2014/main" id="{05E1FAFF-779A-4AC7-B513-4E84CDA38EBF}"/>
                </a:ext>
              </a:extLst>
            </p:cNvPr>
            <p:cNvSpPr/>
            <p:nvPr/>
          </p:nvSpPr>
          <p:spPr>
            <a:xfrm>
              <a:off x="379846" y="2773084"/>
              <a:ext cx="2019581" cy="998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25000"/>
                </a:spcAft>
                <a:buClrTx/>
                <a:buSzTx/>
                <a:buFontTx/>
                <a:buNone/>
              </a:pPr>
              <a:r>
                <a:rPr lang="en-GB" sz="1200" b="1" dirty="0">
                  <a:solidFill>
                    <a:schemeClr val="tx1"/>
                  </a:solidFill>
                </a:rPr>
                <a:t>Global Polymers Plastics</a:t>
              </a:r>
            </a:p>
            <a:p>
              <a:pPr algn="ctr">
                <a:spcBef>
                  <a:spcPct val="0"/>
                </a:spcBef>
                <a:spcAft>
                  <a:spcPct val="25000"/>
                </a:spcAft>
                <a:buClrTx/>
                <a:buSzTx/>
                <a:buFontTx/>
                <a:buNone/>
              </a:pPr>
              <a:r>
                <a:rPr lang="en-GB" sz="1000" b="1" dirty="0">
                  <a:solidFill>
                    <a:schemeClr val="tx1"/>
                  </a:solidFill>
                </a:rPr>
                <a:t>102,000+ polymers</a:t>
              </a:r>
            </a:p>
          </p:txBody>
        </p:sp>
        <p:cxnSp>
          <p:nvCxnSpPr>
            <p:cNvPr id="84" name="Straight Connector 83">
              <a:extLst>
                <a:ext uri="{FF2B5EF4-FFF2-40B4-BE49-F238E27FC236}">
                  <a16:creationId xmlns:a16="http://schemas.microsoft.com/office/drawing/2014/main" id="{227EC49D-98F0-484E-B15D-88D048EE0775}"/>
                </a:ext>
              </a:extLst>
            </p:cNvPr>
            <p:cNvCxnSpPr>
              <a:cxnSpLocks/>
              <a:stCxn id="17" idx="2"/>
              <a:endCxn id="80" idx="6"/>
            </p:cNvCxnSpPr>
            <p:nvPr/>
          </p:nvCxnSpPr>
          <p:spPr>
            <a:xfrm flipH="1" flipV="1">
              <a:off x="2399427" y="3272229"/>
              <a:ext cx="315478" cy="36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D57A9AA-2231-4C47-A5F1-39EF82FFC3D6}"/>
              </a:ext>
            </a:extLst>
          </p:cNvPr>
          <p:cNvGrpSpPr/>
          <p:nvPr/>
        </p:nvGrpSpPr>
        <p:grpSpPr>
          <a:xfrm>
            <a:off x="1126577" y="2286000"/>
            <a:ext cx="3971635" cy="2209796"/>
            <a:chOff x="304800" y="914400"/>
            <a:chExt cx="3971635" cy="5029192"/>
          </a:xfrm>
        </p:grpSpPr>
        <p:sp>
          <p:nvSpPr>
            <p:cNvPr id="78" name="Rectangle: Rounded Corners 77">
              <a:extLst>
                <a:ext uri="{FF2B5EF4-FFF2-40B4-BE49-F238E27FC236}">
                  <a16:creationId xmlns:a16="http://schemas.microsoft.com/office/drawing/2014/main" id="{A9C9BD63-FC45-4E51-B2C2-6B22AD3F775E}"/>
                </a:ext>
              </a:extLst>
            </p:cNvPr>
            <p:cNvSpPr/>
            <p:nvPr/>
          </p:nvSpPr>
          <p:spPr>
            <a:xfrm>
              <a:off x="304800" y="914400"/>
              <a:ext cx="3971635" cy="502919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4">
              <a:extLst>
                <a:ext uri="{FF2B5EF4-FFF2-40B4-BE49-F238E27FC236}">
                  <a16:creationId xmlns:a16="http://schemas.microsoft.com/office/drawing/2014/main" id="{4F780C9E-427F-44EA-974A-0A6616E86FDF}"/>
                </a:ext>
              </a:extLst>
            </p:cNvPr>
            <p:cNvSpPr txBox="1">
              <a:spLocks noChangeArrowheads="1"/>
            </p:cNvSpPr>
            <p:nvPr/>
          </p:nvSpPr>
          <p:spPr bwMode="auto">
            <a:xfrm>
              <a:off x="401931" y="4254299"/>
              <a:ext cx="1888686" cy="76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400" b="1" i="1" dirty="0">
                  <a:solidFill>
                    <a:schemeClr val="accent1"/>
                  </a:solidFill>
                  <a:latin typeface="+mn-lt"/>
                </a:rPr>
                <a:t>Polymer </a:t>
              </a:r>
              <a:br>
                <a:rPr lang="en-GB" sz="1400" b="1" i="1" dirty="0">
                  <a:solidFill>
                    <a:schemeClr val="accent1"/>
                  </a:solidFill>
                  <a:latin typeface="+mn-lt"/>
                </a:rPr>
              </a:br>
              <a:r>
                <a:rPr lang="en-GB" sz="1400" b="1" i="1" dirty="0">
                  <a:solidFill>
                    <a:schemeClr val="accent1"/>
                  </a:solidFill>
                  <a:latin typeface="+mn-lt"/>
                </a:rPr>
                <a:t>Database</a:t>
              </a:r>
            </a:p>
            <a:p>
              <a:pPr algn="ctr">
                <a:spcBef>
                  <a:spcPct val="0"/>
                </a:spcBef>
                <a:spcAft>
                  <a:spcPct val="0"/>
                </a:spcAft>
              </a:pPr>
              <a:r>
                <a:rPr lang="en-GB" sz="1400" b="1" i="1" dirty="0">
                  <a:solidFill>
                    <a:schemeClr val="accent1"/>
                  </a:solidFill>
                  <a:latin typeface="+mn-lt"/>
                </a:rPr>
                <a:t>Specific Data</a:t>
              </a:r>
            </a:p>
          </p:txBody>
        </p:sp>
      </p:grpSp>
    </p:spTree>
    <p:extLst>
      <p:ext uri="{BB962C8B-B14F-4D97-AF65-F5344CB8AC3E}">
        <p14:creationId xmlns:p14="http://schemas.microsoft.com/office/powerpoint/2010/main" val="407130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22" presetClass="entr" presetSubtype="2"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right)">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90E19-A4C8-493B-B970-3F906DADD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1461</TotalTime>
  <Words>3285</Words>
  <Application>Microsoft Office PowerPoint</Application>
  <PresentationFormat>Widescreen</PresentationFormat>
  <Paragraphs>400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Ansys - Slide Master</vt:lpstr>
      <vt:lpstr>PowerPoint Presentation</vt:lpstr>
      <vt:lpstr>Learning objectives for this lecture unit</vt:lpstr>
      <vt:lpstr>Outline of the lecture unit</vt:lpstr>
      <vt:lpstr>Polymers in today’s world</vt:lpstr>
      <vt:lpstr>Polymers are fairly recent</vt:lpstr>
      <vt:lpstr>Polymers are important</vt:lpstr>
      <vt:lpstr>Polymers have an impact on the environment</vt:lpstr>
      <vt:lpstr>Level 3 Polymer data tables</vt:lpstr>
      <vt:lpstr>Granta EduPack Polymer Database structure</vt:lpstr>
      <vt:lpstr>The polymers in MaterialUniverse</vt:lpstr>
      <vt:lpstr>ChemRes data for PTFE</vt:lpstr>
      <vt:lpstr>MaterialUniverse and Global Polymers Plastics compared</vt:lpstr>
      <vt:lpstr>The Global Polymers Plastics datatable</vt:lpstr>
      <vt:lpstr>Searching for Plexiglas in Global Polymers Plastics </vt:lpstr>
      <vt:lpstr>Features of a Global Polymers Plastics record (PMMA)</vt:lpstr>
      <vt:lpstr>Using the polymer modules</vt:lpstr>
      <vt:lpstr>Selection example: polymers for a gear train</vt:lpstr>
      <vt:lpstr>Understanding the influence of fillers</vt:lpstr>
      <vt:lpstr>The Synthesizer tool</vt:lpstr>
      <vt:lpstr>The Eco Audit tool</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10</cp:revision>
  <dcterms:created xsi:type="dcterms:W3CDTF">2021-07-09T14:32:30Z</dcterms:created>
  <dcterms:modified xsi:type="dcterms:W3CDTF">2024-02-05T17:11:37Z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