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3"/>
  </p:notesMasterIdLst>
  <p:sldIdLst>
    <p:sldId id="256"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1" r:id="rId30"/>
    <p:sldId id="285" r:id="rId31"/>
    <p:sldId id="25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1CEB07-F5D1-4288-872D-83DF8FD35F6C}" v="1" dt="2024-01-09T20:55:04.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77474" autoAdjust="0"/>
  </p:normalViewPr>
  <p:slideViewPr>
    <p:cSldViewPr showGuides="1">
      <p:cViewPr varScale="1">
        <p:scale>
          <a:sx n="66" d="100"/>
          <a:sy n="66" d="100"/>
        </p:scale>
        <p:origin x="1330" y="58"/>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PowerPoint Lecture Units For 2024</a:t>
            </a:r>
          </a:p>
          <a:p>
            <a:endParaRPr lang="en-GB" sz="1200" dirty="0"/>
          </a:p>
          <a:p>
            <a:r>
              <a:rPr lang="en-GB" sz="1200" dirty="0"/>
              <a:t>The Lecture Units developed for teaching in connection with Granta EduPack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altLang="en-US" sz="1200" b="1" i="1" dirty="0">
                <a:latin typeface="+mn-lt"/>
                <a:cs typeface="Times New Roman" pitchFamily="18" charset="0"/>
              </a:rPr>
              <a:t>Functionality</a:t>
            </a:r>
          </a:p>
          <a:p>
            <a:pPr algn="ctr"/>
            <a:endParaRPr lang="en-GB" altLang="en-US" sz="1200" b="1" dirty="0">
              <a:latin typeface="+mn-lt"/>
              <a:cs typeface="Times New Roman" pitchFamily="18" charset="0"/>
            </a:endParaRPr>
          </a:p>
          <a:p>
            <a:r>
              <a:rPr lang="en-GB" altLang="en-US" sz="1200" dirty="0">
                <a:latin typeface="+mn-lt"/>
                <a:cs typeface="Times New Roman" pitchFamily="18" charset="0"/>
              </a:rPr>
              <a:t>What determines product value? </a:t>
            </a:r>
            <a:r>
              <a:rPr lang="en-GB" altLang="en-US" sz="1200" b="1" dirty="0">
                <a:latin typeface="+mn-lt"/>
                <a:cs typeface="Times New Roman" pitchFamily="18" charset="0"/>
              </a:rPr>
              <a:t>Functionality,</a:t>
            </a:r>
            <a:r>
              <a:rPr lang="en-GB" altLang="en-US" sz="1200" dirty="0">
                <a:latin typeface="+mn-lt"/>
                <a:cs typeface="Times New Roman" pitchFamily="18" charset="0"/>
              </a:rPr>
              <a:t> provided by sound technical design, clearly plays a role. The requirements pyramid shown here has this as its base: the product must work properly, be safe and economical. </a:t>
            </a:r>
            <a:endParaRPr lang="en-GB" alt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dirty="0"/>
          </a:p>
        </p:txBody>
      </p:sp>
    </p:spTree>
    <p:extLst>
      <p:ext uri="{BB962C8B-B14F-4D97-AF65-F5344CB8AC3E}">
        <p14:creationId xmlns:p14="http://schemas.microsoft.com/office/powerpoint/2010/main" val="2957721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altLang="en-US" sz="1200" b="1" i="1" dirty="0">
                <a:latin typeface="+mn-lt"/>
                <a:cs typeface="Times New Roman" pitchFamily="18" charset="0"/>
              </a:rPr>
              <a:t>Usability</a:t>
            </a:r>
          </a:p>
          <a:p>
            <a:pPr algn="ctr">
              <a:spcBef>
                <a:spcPts val="600"/>
              </a:spcBef>
            </a:pPr>
            <a:endParaRPr lang="en-GB" altLang="en-US" sz="1200" b="1" dirty="0">
              <a:latin typeface="+mn-lt"/>
              <a:cs typeface="Times New Roman" pitchFamily="18" charset="0"/>
            </a:endParaRPr>
          </a:p>
          <a:p>
            <a:pPr>
              <a:spcBef>
                <a:spcPts val="600"/>
              </a:spcBef>
            </a:pPr>
            <a:r>
              <a:rPr lang="en-GB" altLang="en-US" sz="1200" dirty="0">
                <a:latin typeface="+mn-lt"/>
                <a:cs typeface="Times New Roman" pitchFamily="18" charset="0"/>
              </a:rPr>
              <a:t>Functionality alone is not enough: the product must be easy to understand and operate, and these are questions of </a:t>
            </a:r>
            <a:r>
              <a:rPr lang="en-GB" altLang="en-US" sz="1200" b="1" dirty="0">
                <a:latin typeface="+mn-lt"/>
                <a:cs typeface="Times New Roman" pitchFamily="18" charset="0"/>
              </a:rPr>
              <a:t>usability</a:t>
            </a:r>
            <a:r>
              <a:rPr lang="en-GB" altLang="en-US" sz="1200" dirty="0">
                <a:latin typeface="+mn-lt"/>
                <a:cs typeface="Times New Roman" pitchFamily="18" charset="0"/>
              </a:rPr>
              <a:t>, the second tier of the figure. This has three aspects, listed here.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dirty="0"/>
          </a:p>
        </p:txBody>
      </p:sp>
    </p:spTree>
    <p:extLst>
      <p:ext uri="{BB962C8B-B14F-4D97-AF65-F5344CB8AC3E}">
        <p14:creationId xmlns:p14="http://schemas.microsoft.com/office/powerpoint/2010/main" val="760989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latin typeface="+mn-lt"/>
                <a:cs typeface="Arial" charset="0"/>
              </a:rPr>
              <a:t>Usability</a:t>
            </a:r>
          </a:p>
          <a:p>
            <a:endParaRPr lang="en-GB" sz="1200" dirty="0">
              <a:latin typeface="+mn-lt"/>
              <a:cs typeface="Arial" charset="0"/>
            </a:endParaRPr>
          </a:p>
          <a:p>
            <a:r>
              <a:rPr lang="en-GB" sz="1200" dirty="0">
                <a:latin typeface="+mn-lt"/>
                <a:cs typeface="Arial" charset="0"/>
              </a:rPr>
              <a:t>Aspects of usability are classified here following the broad families listed on the previous frame.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dirty="0"/>
          </a:p>
        </p:txBody>
      </p:sp>
    </p:spTree>
    <p:extLst>
      <p:ext uri="{BB962C8B-B14F-4D97-AF65-F5344CB8AC3E}">
        <p14:creationId xmlns:p14="http://schemas.microsoft.com/office/powerpoint/2010/main" val="77788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mn-lt"/>
                <a:cs typeface="Arial" charset="0"/>
              </a:rPr>
              <a:t>Examples</a:t>
            </a:r>
          </a:p>
          <a:p>
            <a:endParaRPr lang="en-GB" sz="1200" dirty="0">
              <a:latin typeface="+mn-lt"/>
              <a:cs typeface="Arial" charset="0"/>
            </a:endParaRPr>
          </a:p>
          <a:p>
            <a:r>
              <a:rPr lang="en-GB" sz="1200" dirty="0">
                <a:latin typeface="+mn-lt"/>
                <a:cs typeface="Arial" charset="0"/>
              </a:rPr>
              <a:t>Examples of design to provide usability to compensate for impaired hand and wrist actions. </a:t>
            </a:r>
            <a:endParaRPr lang="en-US" dirty="0">
              <a:latin typeface="+mn-lt"/>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3682160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latin typeface="+mn-lt"/>
                <a:cs typeface="Arial" charset="0"/>
              </a:rPr>
              <a:t>Product personality</a:t>
            </a:r>
          </a:p>
          <a:p>
            <a:pPr algn="ctr"/>
            <a:endParaRPr lang="en-GB" sz="1200" b="1" dirty="0">
              <a:latin typeface="+mn-lt"/>
              <a:cs typeface="Arial" charset="0"/>
            </a:endParaRPr>
          </a:p>
          <a:p>
            <a:r>
              <a:rPr lang="en-GB" sz="1200" dirty="0">
                <a:latin typeface="+mn-lt"/>
                <a:cs typeface="Arial" charset="0"/>
              </a:rPr>
              <a:t>We are interested here in product personality and the ways in which materials contribute to it. It is a question of aesthetics, associations and perceptions.</a:t>
            </a:r>
          </a:p>
          <a:p>
            <a:r>
              <a:rPr lang="en-GB" sz="1200" dirty="0">
                <a:latin typeface="+mn-lt"/>
                <a:cs typeface="Arial" charset="0"/>
              </a:rPr>
              <a:t>  </a:t>
            </a:r>
          </a:p>
          <a:p>
            <a:r>
              <a:rPr lang="en-GB" sz="1200" dirty="0">
                <a:latin typeface="+mn-lt"/>
                <a:cs typeface="Arial" charset="0"/>
              </a:rPr>
              <a:t>Anaesthetics dull the five senses</a:t>
            </a:r>
            <a:r>
              <a:rPr lang="en-GB" sz="1200" dirty="0">
                <a:solidFill>
                  <a:srgbClr val="990000"/>
                </a:solidFill>
                <a:latin typeface="+mn-lt"/>
                <a:cs typeface="Arial" charset="0"/>
              </a:rPr>
              <a:t>. </a:t>
            </a:r>
            <a:r>
              <a:rPr lang="en-GB" sz="1200" b="1" dirty="0">
                <a:solidFill>
                  <a:srgbClr val="CC0000"/>
                </a:solidFill>
                <a:latin typeface="+mn-lt"/>
                <a:cs typeface="Arial" charset="0"/>
              </a:rPr>
              <a:t>Aesthetics</a:t>
            </a:r>
            <a:r>
              <a:rPr lang="en-GB" sz="1200" dirty="0">
                <a:latin typeface="+mn-lt"/>
                <a:cs typeface="Arial" charset="0"/>
              </a:rPr>
              <a:t> stimulate them. I will use the word here to mean just that: the reaction of the five senses. Thus, aesthetics refers to colour, form, feel, texture, sound, smell and taste.</a:t>
            </a:r>
          </a:p>
          <a:p>
            <a:r>
              <a:rPr lang="en-GB" sz="1200" b="1" i="1" dirty="0">
                <a:solidFill>
                  <a:srgbClr val="990000"/>
                </a:solidFill>
                <a:latin typeface="+mn-lt"/>
                <a:cs typeface="Arial" charset="0"/>
              </a:rPr>
              <a:t>  </a:t>
            </a:r>
          </a:p>
          <a:p>
            <a:r>
              <a:rPr lang="en-GB" sz="1200" b="1" dirty="0">
                <a:solidFill>
                  <a:srgbClr val="CC0000"/>
                </a:solidFill>
                <a:latin typeface="+mn-lt"/>
                <a:cs typeface="Arial" charset="0"/>
              </a:rPr>
              <a:t>Associations</a:t>
            </a:r>
            <a:r>
              <a:rPr lang="en-GB" sz="1200" dirty="0">
                <a:solidFill>
                  <a:srgbClr val="CC0000"/>
                </a:solidFill>
                <a:latin typeface="+mn-lt"/>
                <a:cs typeface="Arial" charset="0"/>
              </a:rPr>
              <a:t>:</a:t>
            </a:r>
            <a:r>
              <a:rPr lang="en-GB" sz="1200" dirty="0">
                <a:latin typeface="+mn-lt"/>
                <a:cs typeface="Arial" charset="0"/>
              </a:rPr>
              <a:t> what does the product suggest or remind you of? Wealth? A Rolls Royce is designed to do just that. Military hardware? SUVs like Land Rover exploit the form and colour of military vehicles to suggest ruggedness. Aerospace? American cars of the 1970s derived their styling from aircraft and rockets. Assigning associations is not controversial – most people would agree with those interpretations.</a:t>
            </a:r>
          </a:p>
          <a:p>
            <a:r>
              <a:rPr lang="en-GB" sz="1200" b="1" dirty="0">
                <a:solidFill>
                  <a:srgbClr val="CC0000"/>
                </a:solidFill>
                <a:latin typeface="+mn-lt"/>
                <a:cs typeface="Arial" charset="0"/>
              </a:rPr>
              <a:t>  </a:t>
            </a:r>
          </a:p>
          <a:p>
            <a:r>
              <a:rPr lang="en-GB" sz="1200" b="1" dirty="0">
                <a:solidFill>
                  <a:srgbClr val="CC0000"/>
                </a:solidFill>
                <a:latin typeface="+mn-lt"/>
                <a:cs typeface="Arial" charset="0"/>
              </a:rPr>
              <a:t>Perceptions</a:t>
            </a:r>
            <a:r>
              <a:rPr lang="en-GB" sz="1200" dirty="0">
                <a:latin typeface="+mn-lt"/>
                <a:cs typeface="Arial" charset="0"/>
              </a:rPr>
              <a:t> are another matter. What are your feelings about the product? Does it strike you as feminine or masculine – and do you like it if it does? Is it desirably rugged or undesirably threatening? Attractively playful or just silly? Here different users perceive products differently; the skilful designer creates associations and perceptions that appeal to the user group for which the product is intended.</a:t>
            </a:r>
            <a:r>
              <a:rPr lang="en-GB" sz="1400" dirty="0">
                <a:latin typeface="+mn-lt"/>
                <a:cs typeface="Arial" charset="0"/>
              </a:rPr>
              <a:t> </a:t>
            </a:r>
            <a:endParaRPr lang="en-US" dirty="0">
              <a:latin typeface="+mn-lt"/>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3829652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mn-lt"/>
                <a:cs typeface="Arial" charset="0"/>
              </a:rPr>
              <a:t>Material Personalities</a:t>
            </a:r>
          </a:p>
          <a:p>
            <a:endParaRPr lang="en-GB" sz="1200" dirty="0">
              <a:latin typeface="+mn-lt"/>
              <a:cs typeface="Arial" charset="0"/>
            </a:endParaRPr>
          </a:p>
          <a:p>
            <a:r>
              <a:rPr lang="en-GB" sz="1200" dirty="0">
                <a:latin typeface="+mn-lt"/>
                <a:cs typeface="Arial" charset="0"/>
              </a:rPr>
              <a:t>Materials contribute to </a:t>
            </a:r>
            <a:r>
              <a:rPr lang="en-GB" sz="1200" b="1" dirty="0">
                <a:solidFill>
                  <a:srgbClr val="CC0000"/>
                </a:solidFill>
                <a:latin typeface="+mn-lt"/>
                <a:cs typeface="Arial" charset="0"/>
              </a:rPr>
              <a:t>product personality</a:t>
            </a:r>
            <a:r>
              <a:rPr lang="en-GB" sz="1200" dirty="0">
                <a:latin typeface="+mn-lt"/>
                <a:cs typeface="Arial" charset="0"/>
              </a:rPr>
              <a:t>, but can the material itself be said to have a personality? At first sight – no. A material is like an actor – it can take on many characters; it really depends on how it is used. The overhead lists three examples in which a material, when used in different ways, carries different associations and perceptions.</a:t>
            </a:r>
          </a:p>
          <a:p>
            <a:endParaRPr lang="en-GB" sz="1200" dirty="0">
              <a:latin typeface="+mn-lt"/>
              <a:cs typeface="Arial" charset="0"/>
            </a:endParaRPr>
          </a:p>
          <a:p>
            <a:r>
              <a:rPr lang="en-GB" sz="1200" dirty="0">
                <a:latin typeface="+mn-lt"/>
                <a:cs typeface="Arial" charset="0"/>
              </a:rPr>
              <a:t>But wait. The image in the lower part of this frame show a product with a solemn and – one hopes – dignified function. Polished hardwood, bronze fittings seem appropriate to the occasion on which it is to be used. But if I told you that this one was made of plastic – of expanded polystyrene – would you feel the same about it? The character would change to something which feels cheap and less respected.</a:t>
            </a:r>
          </a:p>
          <a:p>
            <a:endParaRPr lang="en-GB" sz="1200" dirty="0">
              <a:latin typeface="+mn-lt"/>
              <a:cs typeface="Arial" charset="0"/>
            </a:endParaRPr>
          </a:p>
          <a:p>
            <a:r>
              <a:rPr lang="en-GB" sz="1200" dirty="0">
                <a:latin typeface="+mn-lt"/>
                <a:cs typeface="Arial" charset="0"/>
              </a:rPr>
              <a:t>So materials do, it seems, have a personality – a shy one, to be coaxed out by the designer. The next overhead gives some examples.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dirty="0"/>
          </a:p>
        </p:txBody>
      </p:sp>
    </p:spTree>
    <p:extLst>
      <p:ext uri="{BB962C8B-B14F-4D97-AF65-F5344CB8AC3E}">
        <p14:creationId xmlns:p14="http://schemas.microsoft.com/office/powerpoint/2010/main" val="3989348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Material Moods</a:t>
            </a:r>
          </a:p>
          <a:p>
            <a:endParaRPr lang="en-GB" dirty="0"/>
          </a:p>
          <a:p>
            <a:r>
              <a:rPr lang="en-GB" dirty="0"/>
              <a:t>The overhead gives examples of aesthetics, associations and perceptions of material classes. The perceptions are, as explained earlier, a matter of background, culture and taste – one possible set is listed here. With that background we shall examine some products to see how materials have been used.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dirty="0"/>
          </a:p>
        </p:txBody>
      </p:sp>
    </p:spTree>
    <p:extLst>
      <p:ext uri="{BB962C8B-B14F-4D97-AF65-F5344CB8AC3E}">
        <p14:creationId xmlns:p14="http://schemas.microsoft.com/office/powerpoint/2010/main" val="4154584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Perceptions (2)</a:t>
            </a:r>
          </a:p>
          <a:p>
            <a:endParaRPr lang="en-GB" dirty="0"/>
          </a:p>
          <a:p>
            <a:r>
              <a:rPr lang="en-GB" dirty="0"/>
              <a:t>This and the next two frames illustrate, in an extreme way, how products can be redesigned to create different associations and perceptions. Here are 5 familiar products, all designed in a conventional way. (Source: The KOODI CODE, U. of Arts and Design, Helsinki, Finland).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dirty="0"/>
          </a:p>
        </p:txBody>
      </p:sp>
    </p:spTree>
    <p:extLst>
      <p:ext uri="{BB962C8B-B14F-4D97-AF65-F5344CB8AC3E}">
        <p14:creationId xmlns:p14="http://schemas.microsoft.com/office/powerpoint/2010/main" val="827984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Perceptions (2)</a:t>
            </a:r>
          </a:p>
          <a:p>
            <a:endParaRPr lang="en-GB" dirty="0"/>
          </a:p>
          <a:p>
            <a:r>
              <a:rPr lang="en-GB" dirty="0"/>
              <a:t>Here the same products are redesigned to appeal to a different consumer group – one seeking friendly, light-hearted associations. (Source: The KOODI CODE, U. of Arts and Design, Helsinki, Finland).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dirty="0"/>
          </a:p>
        </p:txBody>
      </p:sp>
    </p:spTree>
    <p:extLst>
      <p:ext uri="{BB962C8B-B14F-4D97-AF65-F5344CB8AC3E}">
        <p14:creationId xmlns:p14="http://schemas.microsoft.com/office/powerpoint/2010/main" val="852303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Perceptions (3)</a:t>
            </a:r>
          </a:p>
          <a:p>
            <a:endParaRPr lang="en-GB" dirty="0"/>
          </a:p>
          <a:p>
            <a:r>
              <a:rPr lang="en-GB" dirty="0"/>
              <a:t>Here are the same products again, redesigned to suggest robust, military-strength, no-nonsense functionality. (Source: The KOODI CODE, U. of Arts and Design, Helsinki, Finland).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dirty="0"/>
          </a:p>
        </p:txBody>
      </p:sp>
    </p:spTree>
    <p:extLst>
      <p:ext uri="{BB962C8B-B14F-4D97-AF65-F5344CB8AC3E}">
        <p14:creationId xmlns:p14="http://schemas.microsoft.com/office/powerpoint/2010/main" val="155309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444050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Case studies (1)</a:t>
            </a:r>
          </a:p>
          <a:p>
            <a:endParaRPr lang="en-GB" dirty="0"/>
          </a:p>
          <a:p>
            <a:r>
              <a:rPr lang="en-GB" dirty="0"/>
              <a:t>Here is an example of designs to create associations and perceptions.</a:t>
            </a:r>
          </a:p>
          <a:p>
            <a:endParaRPr lang="en-GB" dirty="0"/>
          </a:p>
          <a:p>
            <a:r>
              <a:rPr lang="en-GB" dirty="0"/>
              <a:t>The lamp on the left is designed for the office (the where?), will be used by executives (who?), and probably remain on all day (when?). Aesthetics, associations and perceptions are listed. To achieve these, the designer has used pressed steel, powder coated – the same materials that computer cases are made from. </a:t>
            </a:r>
          </a:p>
          <a:p>
            <a:endParaRPr lang="en-GB" dirty="0"/>
          </a:p>
          <a:p>
            <a:r>
              <a:rPr lang="en-GB" dirty="0"/>
              <a:t>The lamp on the right has the same technical specification as that on the left, but in every other way it is different. It is intended for a child’s bedroom (when folded it acts as a night-light), and for intermittent use only. This context has led the designer to develop a different set of aesthetics (curved form, pastel colours), associations (nature, cartoon characters... ) and perceptions (funny, playful… ). To do this he or she has chosen translucent, injection moulded, acrylic as the principal material.</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dirty="0"/>
          </a:p>
        </p:txBody>
      </p:sp>
    </p:spTree>
    <p:extLst>
      <p:ext uri="{BB962C8B-B14F-4D97-AF65-F5344CB8AC3E}">
        <p14:creationId xmlns:p14="http://schemas.microsoft.com/office/powerpoint/2010/main" val="2048935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i="1" dirty="0">
                <a:latin typeface="+mn-lt"/>
              </a:rPr>
              <a:t> </a:t>
            </a:r>
            <a:r>
              <a:rPr lang="en-GB" sz="1400" b="1" i="1" dirty="0">
                <a:latin typeface="+mn-lt"/>
              </a:rPr>
              <a:t>Case studies (2)</a:t>
            </a:r>
          </a:p>
          <a:p>
            <a:pPr algn="ctr"/>
            <a:endParaRPr lang="en-GB" sz="1400" dirty="0">
              <a:latin typeface="+mn-lt"/>
            </a:endParaRPr>
          </a:p>
          <a:p>
            <a:r>
              <a:rPr lang="en-GB" sz="1200" dirty="0">
                <a:latin typeface="+mn-lt"/>
              </a:rPr>
              <a:t>A second pair of products – this time electronic – are shown here. Those on the left aim at the perception of high tech, sophisticated Design (with a capital D). The organ-pipe shape suggests music, hence culture, sophistication. It is achieved through the use of brushed aluminium, black enamel and black nylon webbing. </a:t>
            </a:r>
          </a:p>
          <a:p>
            <a:endParaRPr lang="en-GB" sz="1200" dirty="0">
              <a:latin typeface="+mn-lt"/>
            </a:endParaRPr>
          </a:p>
          <a:p>
            <a:r>
              <a:rPr lang="en-GB" sz="1200" dirty="0">
                <a:latin typeface="+mn-lt"/>
              </a:rPr>
              <a:t>The radios on the right have a styling that is now 45 years old. The aesthetics (soft shapes and materials, muted colours), the associations (hand-crafted, upholstered furniture, leather handbags), and the perceptions (durable, comfortable, straightforward design) are achieved through the use of leather, suede and wood.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dirty="0"/>
          </a:p>
        </p:txBody>
      </p:sp>
    </p:spTree>
    <p:extLst>
      <p:ext uri="{BB962C8B-B14F-4D97-AF65-F5344CB8AC3E}">
        <p14:creationId xmlns:p14="http://schemas.microsoft.com/office/powerpoint/2010/main" val="924645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latin typeface="+mn-lt"/>
              </a:rPr>
              <a:t>Case studies (3)</a:t>
            </a:r>
          </a:p>
          <a:p>
            <a:pPr algn="ctr"/>
            <a:endParaRPr lang="en-GB" sz="1200" dirty="0">
              <a:latin typeface="+mn-lt"/>
            </a:endParaRPr>
          </a:p>
          <a:p>
            <a:r>
              <a:rPr lang="en-GB" sz="1200" dirty="0">
                <a:latin typeface="+mn-lt"/>
              </a:rPr>
              <a:t>Here is a third example: it is a small (and very cheap) 12 volt compressor designed as an emergency tool for motorists. What associations and perceptions are the designer trying to create? What, in a word, is he trying to say? The next two frames analyse the sources</a:t>
            </a:r>
            <a:r>
              <a:rPr lang="en-GB" sz="1400" dirty="0">
                <a:latin typeface="+mn-lt"/>
              </a:rPr>
              <a: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dirty="0"/>
          </a:p>
        </p:txBody>
      </p:sp>
    </p:spTree>
    <p:extLst>
      <p:ext uri="{BB962C8B-B14F-4D97-AF65-F5344CB8AC3E}">
        <p14:creationId xmlns:p14="http://schemas.microsoft.com/office/powerpoint/2010/main" val="389180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buClr>
                <a:srgbClr val="777777"/>
              </a:buClr>
            </a:pPr>
            <a:r>
              <a:rPr lang="en-GB" sz="1200" b="1" i="1" dirty="0">
                <a:latin typeface="+mn-lt"/>
              </a:rPr>
              <a:t>Visual associations: “Industrial-strength” gear</a:t>
            </a:r>
          </a:p>
          <a:p>
            <a:pPr algn="ctr">
              <a:buClr>
                <a:srgbClr val="777777"/>
              </a:buClr>
            </a:pPr>
            <a:endParaRPr lang="en-GB" sz="1200" b="1" dirty="0">
              <a:latin typeface="+mn-lt"/>
            </a:endParaRPr>
          </a:p>
          <a:p>
            <a:pPr>
              <a:buClr>
                <a:srgbClr val="777777"/>
              </a:buClr>
            </a:pPr>
            <a:r>
              <a:rPr lang="en-GB" sz="1200" dirty="0">
                <a:latin typeface="+mn-lt"/>
              </a:rPr>
              <a:t>Here are four products that epitomize “industrial strength” design:</a:t>
            </a:r>
          </a:p>
          <a:p>
            <a:pPr>
              <a:buClr>
                <a:srgbClr val="777777"/>
              </a:buClr>
              <a:buSzPct val="120000"/>
              <a:buFont typeface="Wingdings" pitchFamily="2" charset="2"/>
              <a:buChar char="§"/>
            </a:pPr>
            <a:r>
              <a:rPr lang="en-GB" sz="1200" dirty="0">
                <a:latin typeface="+mn-lt"/>
              </a:rPr>
              <a:t> The carrying-case of a power tool</a:t>
            </a:r>
          </a:p>
          <a:p>
            <a:pPr>
              <a:buClr>
                <a:srgbClr val="777777"/>
              </a:buClr>
              <a:buSzPct val="120000"/>
              <a:buFont typeface="Wingdings" pitchFamily="2" charset="2"/>
              <a:buChar char="§"/>
            </a:pPr>
            <a:r>
              <a:rPr lang="en-GB" sz="1200" dirty="0">
                <a:latin typeface="+mn-lt"/>
              </a:rPr>
              <a:t> A professional hammer drill</a:t>
            </a:r>
          </a:p>
          <a:p>
            <a:pPr>
              <a:buClr>
                <a:srgbClr val="777777"/>
              </a:buClr>
              <a:buSzPct val="120000"/>
              <a:buFont typeface="Wingdings" pitchFamily="2" charset="2"/>
              <a:buChar char="§"/>
            </a:pPr>
            <a:r>
              <a:rPr lang="en-GB" sz="1200" dirty="0">
                <a:latin typeface="+mn-lt"/>
              </a:rPr>
              <a:t> A fork-lift truck</a:t>
            </a:r>
          </a:p>
          <a:p>
            <a:pPr>
              <a:buClr>
                <a:srgbClr val="777777"/>
              </a:buClr>
              <a:buSzPct val="120000"/>
              <a:buFont typeface="Wingdings" pitchFamily="2" charset="2"/>
              <a:buChar char="§"/>
            </a:pPr>
            <a:r>
              <a:rPr lang="en-GB" sz="1200" dirty="0">
                <a:latin typeface="+mn-lt"/>
              </a:rPr>
              <a:t> A robust off-road vehicle</a:t>
            </a:r>
          </a:p>
          <a:p>
            <a:pPr>
              <a:buClr>
                <a:srgbClr val="777777"/>
              </a:buClr>
            </a:pPr>
            <a:endParaRPr lang="en-GB" sz="1200" dirty="0">
              <a:latin typeface="+mn-lt"/>
            </a:endParaRPr>
          </a:p>
          <a:p>
            <a:pPr>
              <a:buClr>
                <a:srgbClr val="777777"/>
              </a:buClr>
            </a:pPr>
            <a:r>
              <a:rPr lang="en-GB" sz="1200" dirty="0">
                <a:latin typeface="+mn-lt"/>
              </a:rPr>
              <a:t>They have certain </a:t>
            </a:r>
            <a:r>
              <a:rPr lang="en-GB" sz="1200" b="1" dirty="0">
                <a:latin typeface="+mn-lt"/>
              </a:rPr>
              <a:t>features</a:t>
            </a:r>
            <a:r>
              <a:rPr lang="en-GB" sz="1200" dirty="0">
                <a:latin typeface="+mn-lt"/>
              </a:rPr>
              <a:t> in common: </a:t>
            </a:r>
          </a:p>
          <a:p>
            <a:pPr>
              <a:buClr>
                <a:srgbClr val="777777"/>
              </a:buClr>
              <a:buSzPct val="120000"/>
              <a:buFont typeface="Wingdings" pitchFamily="2" charset="2"/>
              <a:buChar char="§"/>
            </a:pPr>
            <a:r>
              <a:rPr lang="en-GB" sz="1200" dirty="0">
                <a:latin typeface="+mn-lt"/>
              </a:rPr>
              <a:t> Angular, straight-edged forms</a:t>
            </a:r>
          </a:p>
          <a:p>
            <a:pPr>
              <a:buClr>
                <a:srgbClr val="777777"/>
              </a:buClr>
              <a:buSzPct val="120000"/>
              <a:buFont typeface="Wingdings" pitchFamily="2" charset="2"/>
              <a:buChar char="§"/>
            </a:pPr>
            <a:r>
              <a:rPr lang="en-GB" sz="1200" dirty="0">
                <a:latin typeface="+mn-lt"/>
              </a:rPr>
              <a:t> Repeated horizontal</a:t>
            </a:r>
          </a:p>
          <a:p>
            <a:pPr>
              <a:buClr>
                <a:srgbClr val="777777"/>
              </a:buClr>
              <a:buSzPct val="120000"/>
              <a:buFont typeface="Wingdings" pitchFamily="2" charset="2"/>
              <a:buChar char="§"/>
            </a:pPr>
            <a:r>
              <a:rPr lang="en-GB" sz="1200" dirty="0">
                <a:latin typeface="+mn-lt"/>
              </a:rPr>
              <a:t> Upward-converging diagonals</a:t>
            </a:r>
          </a:p>
          <a:p>
            <a:pPr>
              <a:buClr>
                <a:srgbClr val="777777"/>
              </a:buClr>
              <a:buSzPct val="120000"/>
              <a:buFont typeface="Wingdings" pitchFamily="2" charset="2"/>
              <a:buChar char="§"/>
            </a:pPr>
            <a:r>
              <a:rPr lang="en-GB" sz="1200" dirty="0">
                <a:latin typeface="+mn-lt"/>
              </a:rPr>
              <a:t> Subdued </a:t>
            </a:r>
            <a:r>
              <a:rPr lang="en-GB" sz="1200" dirty="0" err="1">
                <a:latin typeface="+mn-lt"/>
              </a:rPr>
              <a:t>color</a:t>
            </a:r>
            <a:endParaRPr lang="en-GB" sz="1200" dirty="0">
              <a:latin typeface="+mn-lt"/>
            </a:endParaRPr>
          </a:p>
          <a:p>
            <a:pPr>
              <a:buClr>
                <a:srgbClr val="777777"/>
              </a:buClr>
              <a:buSzPct val="120000"/>
              <a:buFont typeface="Wingdings" pitchFamily="2" charset="2"/>
              <a:buChar char="§"/>
            </a:pPr>
            <a:r>
              <a:rPr lang="en-GB" sz="1200" dirty="0">
                <a:latin typeface="+mn-lt"/>
              </a:rPr>
              <a:t> Use of texture to create contrasts</a:t>
            </a:r>
          </a:p>
          <a:p>
            <a:pPr>
              <a:buClr>
                <a:srgbClr val="777777"/>
              </a:buClr>
              <a:buSzPct val="120000"/>
              <a:buFont typeface="Wingdings" pitchFamily="2" charset="2"/>
              <a:buChar char="§"/>
            </a:pPr>
            <a:r>
              <a:rPr lang="en-GB" sz="1200" dirty="0">
                <a:latin typeface="+mn-lt"/>
              </a:rPr>
              <a:t> Minimal decoration</a:t>
            </a:r>
          </a:p>
          <a:p>
            <a:pPr>
              <a:buClr>
                <a:srgbClr val="777777"/>
              </a:buClr>
              <a:buSzPct val="120000"/>
              <a:buFont typeface="Wingdings" pitchFamily="2" charset="2"/>
              <a:buNone/>
            </a:pPr>
            <a:endParaRPr lang="en-GB" sz="1200" dirty="0">
              <a:latin typeface="+mn-lt"/>
            </a:endParaRPr>
          </a:p>
          <a:p>
            <a:pPr>
              <a:buClr>
                <a:srgbClr val="777777"/>
              </a:buClr>
              <a:buSzPct val="120000"/>
              <a:buFont typeface="Wingdings" pitchFamily="2" charset="2"/>
              <a:buNone/>
            </a:pPr>
            <a:r>
              <a:rPr lang="en-GB" sz="1200" dirty="0">
                <a:latin typeface="+mn-lt"/>
              </a:rPr>
              <a:t>Now let us return to the compressor (next frame)</a:t>
            </a:r>
            <a:endParaRPr lang="en-US" dirty="0">
              <a:latin typeface="+mn-lt"/>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dirty="0"/>
          </a:p>
        </p:txBody>
      </p:sp>
    </p:spTree>
    <p:extLst>
      <p:ext uri="{BB962C8B-B14F-4D97-AF65-F5344CB8AC3E}">
        <p14:creationId xmlns:p14="http://schemas.microsoft.com/office/powerpoint/2010/main" val="1857256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latin typeface="+mn-lt"/>
              </a:rPr>
              <a:t>Visual associations: the little pump</a:t>
            </a:r>
          </a:p>
          <a:p>
            <a:pPr algn="ctr"/>
            <a:endParaRPr lang="en-GB" sz="1200" dirty="0">
              <a:latin typeface="+mn-lt"/>
            </a:endParaRPr>
          </a:p>
          <a:p>
            <a:r>
              <a:rPr lang="en-GB" sz="1200" dirty="0">
                <a:latin typeface="+mn-lt"/>
              </a:rPr>
              <a:t>The compressor uses exactly the design features listed on the previous frame. The associations are those of power tools and commercial or military vehicles, the perceptions are those of robustness and fitness for purpose. The message is: </a:t>
            </a:r>
            <a:r>
              <a:rPr lang="en-GB" sz="1200" i="1" dirty="0">
                <a:latin typeface="+mn-lt"/>
              </a:rPr>
              <a:t>this is not a toy, it is a serious bit of kit.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dirty="0"/>
          </a:p>
        </p:txBody>
      </p:sp>
    </p:spTree>
    <p:extLst>
      <p:ext uri="{BB962C8B-B14F-4D97-AF65-F5344CB8AC3E}">
        <p14:creationId xmlns:p14="http://schemas.microsoft.com/office/powerpoint/2010/main" val="3022839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altLang="en-US" sz="1200" b="1" i="1" dirty="0">
                <a:latin typeface="+mn-lt"/>
              </a:rPr>
              <a:t>What to take away from this unit (1)</a:t>
            </a:r>
          </a:p>
          <a:p>
            <a:pPr algn="ctr"/>
            <a:endParaRPr lang="en-GB" altLang="en-US" sz="1200" dirty="0">
              <a:latin typeface="+mn-lt"/>
            </a:endParaRPr>
          </a:p>
          <a:p>
            <a:pPr>
              <a:buClr>
                <a:srgbClr val="666633"/>
              </a:buClr>
            </a:pPr>
            <a:r>
              <a:rPr lang="en-GB" altLang="en-US" sz="1200" dirty="0">
                <a:latin typeface="+mn-lt"/>
              </a:rPr>
              <a:t>What messages can be drawn from all this? The first is a way to think about product design:</a:t>
            </a:r>
          </a:p>
          <a:p>
            <a:pPr>
              <a:buClr>
                <a:srgbClr val="666633"/>
              </a:buClr>
            </a:pPr>
            <a:endParaRPr lang="en-GB" altLang="en-US" sz="1200" dirty="0">
              <a:latin typeface="+mn-lt"/>
            </a:endParaRPr>
          </a:p>
          <a:p>
            <a:pPr>
              <a:buClr>
                <a:srgbClr val="666633"/>
              </a:buClr>
              <a:buSzPct val="120000"/>
              <a:buFont typeface="Wingdings" pitchFamily="2" charset="2"/>
              <a:buChar char="§"/>
            </a:pPr>
            <a:r>
              <a:rPr lang="en-GB" altLang="en-US" sz="1200" b="1" dirty="0">
                <a:latin typeface="+mn-lt"/>
              </a:rPr>
              <a:t> Context</a:t>
            </a:r>
            <a:r>
              <a:rPr lang="en-GB" altLang="en-US" sz="1200" dirty="0">
                <a:latin typeface="+mn-lt"/>
              </a:rPr>
              <a:t>: who is it designed for, and why?</a:t>
            </a:r>
          </a:p>
          <a:p>
            <a:pPr>
              <a:buClr>
                <a:srgbClr val="666633"/>
              </a:buClr>
              <a:buSzPct val="120000"/>
              <a:buFont typeface="Wingdings" pitchFamily="2" charset="2"/>
              <a:buChar char="§"/>
            </a:pPr>
            <a:endParaRPr lang="en-GB" altLang="en-US" sz="1200" dirty="0">
              <a:latin typeface="+mn-lt"/>
            </a:endParaRPr>
          </a:p>
          <a:p>
            <a:pPr>
              <a:buClr>
                <a:srgbClr val="666633"/>
              </a:buClr>
              <a:buSzPct val="120000"/>
              <a:buFont typeface="Wingdings" pitchFamily="2" charset="2"/>
              <a:buChar char="§"/>
            </a:pPr>
            <a:r>
              <a:rPr lang="en-GB" altLang="en-US" sz="1200" dirty="0">
                <a:latin typeface="+mn-lt"/>
              </a:rPr>
              <a:t> </a:t>
            </a:r>
            <a:r>
              <a:rPr lang="en-GB" altLang="en-US" sz="1200" b="1" dirty="0">
                <a:latin typeface="+mn-lt"/>
              </a:rPr>
              <a:t>Product character</a:t>
            </a:r>
            <a:r>
              <a:rPr lang="en-GB" altLang="en-US" sz="1200" dirty="0">
                <a:latin typeface="+mn-lt"/>
              </a:rPr>
              <a:t>: is it functional? Is it usable? Does is give satisfaction – at least to the consumers at which it is aimed?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25</a:t>
            </a:fld>
            <a:endParaRPr lang="en-US" dirty="0"/>
          </a:p>
        </p:txBody>
      </p:sp>
    </p:spTree>
    <p:extLst>
      <p:ext uri="{BB962C8B-B14F-4D97-AF65-F5344CB8AC3E}">
        <p14:creationId xmlns:p14="http://schemas.microsoft.com/office/powerpoint/2010/main" val="1780797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altLang="en-US" sz="1200" b="1" i="1" dirty="0">
                <a:latin typeface="+mn-lt"/>
              </a:rPr>
              <a:t>What to take away from this unit (2)</a:t>
            </a:r>
          </a:p>
          <a:p>
            <a:pPr algn="ctr"/>
            <a:endParaRPr lang="en-GB" altLang="en-US" sz="1200" b="1" dirty="0">
              <a:latin typeface="+mn-lt"/>
            </a:endParaRPr>
          </a:p>
          <a:p>
            <a:r>
              <a:rPr lang="en-GB" altLang="en-US" sz="1200" dirty="0">
                <a:latin typeface="+mn-lt"/>
              </a:rPr>
              <a:t>What are the further messages? It is rewarding to train yourself to analyse products – particularly those that appeal to you. </a:t>
            </a:r>
          </a:p>
          <a:p>
            <a:pPr>
              <a:buClr>
                <a:srgbClr val="777777"/>
              </a:buClr>
              <a:buSzPct val="120000"/>
              <a:buFont typeface="Wingdings" pitchFamily="2" charset="2"/>
              <a:buChar char="§"/>
            </a:pPr>
            <a:r>
              <a:rPr lang="en-GB" altLang="en-US" sz="1200" b="1" dirty="0">
                <a:latin typeface="+mn-lt"/>
              </a:rPr>
              <a:t> Aesthetics</a:t>
            </a:r>
            <a:r>
              <a:rPr lang="en-GB" altLang="en-US" sz="1200" dirty="0">
                <a:latin typeface="+mn-lt"/>
              </a:rPr>
              <a:t>: what materials, </a:t>
            </a:r>
            <a:r>
              <a:rPr lang="en-GB" altLang="en-US" sz="1200" dirty="0" err="1">
                <a:latin typeface="+mn-lt"/>
              </a:rPr>
              <a:t>colors</a:t>
            </a:r>
            <a:r>
              <a:rPr lang="en-GB" altLang="en-US" sz="1200" dirty="0">
                <a:latin typeface="+mn-lt"/>
              </a:rPr>
              <a:t>, forms has the designer used, and why?</a:t>
            </a:r>
          </a:p>
          <a:p>
            <a:pPr>
              <a:buClr>
                <a:srgbClr val="777777"/>
              </a:buClr>
              <a:buSzPct val="120000"/>
              <a:buFont typeface="Wingdings" pitchFamily="2" charset="2"/>
              <a:buChar char="§"/>
            </a:pPr>
            <a:r>
              <a:rPr lang="en-GB" altLang="en-US" sz="1200" dirty="0">
                <a:latin typeface="+mn-lt"/>
              </a:rPr>
              <a:t> </a:t>
            </a:r>
            <a:r>
              <a:rPr lang="en-GB" altLang="en-US" sz="1200" b="1" dirty="0">
                <a:latin typeface="+mn-lt"/>
              </a:rPr>
              <a:t>Associations</a:t>
            </a:r>
            <a:r>
              <a:rPr lang="en-GB" altLang="en-US" sz="1200" dirty="0">
                <a:latin typeface="+mn-lt"/>
              </a:rPr>
              <a:t>: what does the product suggest? What do you think of when you look at it or pick it up?</a:t>
            </a:r>
          </a:p>
          <a:p>
            <a:pPr>
              <a:buClr>
                <a:srgbClr val="777777"/>
              </a:buClr>
              <a:buSzPct val="120000"/>
              <a:buFont typeface="Wingdings" pitchFamily="2" charset="2"/>
              <a:buChar char="§"/>
            </a:pPr>
            <a:r>
              <a:rPr lang="en-GB" altLang="en-US" sz="1200" dirty="0">
                <a:latin typeface="+mn-lt"/>
              </a:rPr>
              <a:t> </a:t>
            </a:r>
            <a:r>
              <a:rPr lang="en-GB" altLang="en-US" sz="1200" b="1" dirty="0">
                <a:latin typeface="+mn-lt"/>
              </a:rPr>
              <a:t>Perceptions</a:t>
            </a:r>
            <a:r>
              <a:rPr lang="en-GB" altLang="en-US" sz="1200" dirty="0">
                <a:latin typeface="+mn-lt"/>
              </a:rPr>
              <a:t>: what is your reaction to the product? If you like or dislike it, why?</a:t>
            </a:r>
          </a:p>
          <a:p>
            <a:pPr>
              <a:buClr>
                <a:srgbClr val="777777"/>
              </a:buClr>
              <a:buSzPct val="120000"/>
              <a:buFont typeface="Wingdings" pitchFamily="2" charset="2"/>
              <a:buChar char="§"/>
            </a:pPr>
            <a:r>
              <a:rPr lang="en-GB" altLang="en-US" sz="1200" dirty="0">
                <a:latin typeface="+mn-lt"/>
              </a:rPr>
              <a:t> And finally: what is the </a:t>
            </a:r>
            <a:r>
              <a:rPr lang="en-GB" altLang="en-US" sz="1200" b="1" dirty="0">
                <a:latin typeface="+mn-lt"/>
              </a:rPr>
              <a:t>designer trying to say</a:t>
            </a:r>
            <a:r>
              <a:rPr lang="en-GB" altLang="en-US" sz="1200" dirty="0">
                <a:latin typeface="+mn-lt"/>
              </a:rPr>
              <a: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26</a:t>
            </a:fld>
            <a:endParaRPr lang="en-US" dirty="0"/>
          </a:p>
        </p:txBody>
      </p:sp>
    </p:spTree>
    <p:extLst>
      <p:ext uri="{BB962C8B-B14F-4D97-AF65-F5344CB8AC3E}">
        <p14:creationId xmlns:p14="http://schemas.microsoft.com/office/powerpoint/2010/main" val="1631302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27</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Materials in Industrial Design</a:t>
            </a:r>
          </a:p>
          <a:p>
            <a:endParaRPr lang="en-GB" sz="1200" dirty="0">
              <a:latin typeface="Arial" charset="0"/>
              <a:cs typeface="Arial" charset="0"/>
            </a:endParaRPr>
          </a:p>
          <a:p>
            <a:r>
              <a:rPr lang="en-GB" sz="1200" dirty="0">
                <a:latin typeface="Arial" charset="0"/>
                <a:cs typeface="Arial" charset="0"/>
              </a:rPr>
              <a:t>This Lecture Unit is about materials and how they are used in Industrial Design. By the end of the lecture you will have learnt about why Industrial Design in important, what is it what gives a product its character, how to make charts of sensory properties, and how to create associations and perceptions in design.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dirty="0"/>
          </a:p>
        </p:txBody>
      </p:sp>
    </p:spTree>
    <p:extLst>
      <p:ext uri="{BB962C8B-B14F-4D97-AF65-F5344CB8AC3E}">
        <p14:creationId xmlns:p14="http://schemas.microsoft.com/office/powerpoint/2010/main" val="41585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sz="1200" b="1" i="1" dirty="0">
                <a:latin typeface="Arial" charset="0"/>
              </a:rPr>
              <a:t>Product value</a:t>
            </a:r>
          </a:p>
          <a:p>
            <a:pPr algn="ctr">
              <a:spcBef>
                <a:spcPts val="600"/>
              </a:spcBef>
            </a:pPr>
            <a:endParaRPr lang="en-GB" sz="1200" b="1" dirty="0">
              <a:latin typeface="Arial" charset="0"/>
            </a:endParaRPr>
          </a:p>
          <a:p>
            <a:pPr>
              <a:spcBef>
                <a:spcPts val="600"/>
              </a:spcBef>
            </a:pPr>
            <a:r>
              <a:rPr lang="en-GB" sz="1200" dirty="0">
                <a:latin typeface="Arial" charset="0"/>
              </a:rPr>
              <a:t>This Unit concerns Industrial Design – the aspect of design that relates to the </a:t>
            </a:r>
            <a:r>
              <a:rPr lang="en-GB" sz="1200" b="1" dirty="0">
                <a:latin typeface="Arial" charset="0"/>
              </a:rPr>
              <a:t>visual,</a:t>
            </a:r>
            <a:r>
              <a:rPr lang="en-GB" sz="1200" dirty="0">
                <a:latin typeface="Arial" charset="0"/>
              </a:rPr>
              <a:t> </a:t>
            </a:r>
            <a:r>
              <a:rPr lang="en-GB" sz="1200" b="1" dirty="0">
                <a:latin typeface="Arial" charset="0"/>
              </a:rPr>
              <a:t>tactile</a:t>
            </a:r>
            <a:r>
              <a:rPr lang="en-GB" sz="1200" dirty="0">
                <a:latin typeface="Arial" charset="0"/>
              </a:rPr>
              <a:t>, and </a:t>
            </a:r>
            <a:r>
              <a:rPr lang="en-GB" sz="1200" b="1" dirty="0">
                <a:latin typeface="Arial" charset="0"/>
              </a:rPr>
              <a:t>aesthetic</a:t>
            </a:r>
            <a:r>
              <a:rPr lang="en-GB" sz="1200" dirty="0">
                <a:latin typeface="Arial" charset="0"/>
              </a:rPr>
              <a:t> qualities of a product. Successful products use materials not only to fulfil a function, but also to provide satisfaction. The pens on the left cost 8 Euros each. Those on the right cost about 3000 Euros. Do they write 375 times better? Unlikely – those on the left write perfectly well. Yet there is a market for the expensive pens. Why? It is a question of </a:t>
            </a:r>
            <a:r>
              <a:rPr lang="en-GB" sz="1200" b="1" dirty="0">
                <a:latin typeface="Arial" charset="0"/>
              </a:rPr>
              <a:t>aesthetics, associations </a:t>
            </a:r>
            <a:r>
              <a:rPr lang="en-GB" sz="1200" dirty="0">
                <a:latin typeface="Arial" charset="0"/>
              </a:rPr>
              <a:t>and</a:t>
            </a:r>
            <a:r>
              <a:rPr lang="en-GB" sz="1200" b="1" dirty="0">
                <a:latin typeface="Arial" charset="0"/>
              </a:rPr>
              <a:t> perceptions,</a:t>
            </a:r>
            <a:r>
              <a:rPr lang="en-GB" sz="1200" dirty="0">
                <a:latin typeface="Arial" charset="0"/>
              </a:rPr>
              <a:t> words that are explained in a moment. Our interest is in exploring how materials are used to provide these. We start by examining the ingredients of product design, shown on the next slide.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122033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latin typeface="Arial" charset="0"/>
              </a:rPr>
              <a:t>Importance of Industrial Design</a:t>
            </a:r>
          </a:p>
          <a:p>
            <a:endParaRPr lang="en-GB" sz="1200" dirty="0">
              <a:latin typeface="Arial" charset="0"/>
            </a:endParaRPr>
          </a:p>
          <a:p>
            <a:pPr>
              <a:spcBef>
                <a:spcPct val="0"/>
              </a:spcBef>
              <a:buClr>
                <a:srgbClr val="666633"/>
              </a:buClr>
              <a:buSzPct val="115000"/>
              <a:buFont typeface="Wingdings" pitchFamily="2" charset="2"/>
              <a:buNone/>
            </a:pPr>
            <a:r>
              <a:rPr lang="en-GB" sz="1200" dirty="0">
                <a:latin typeface="Arial" charset="0"/>
              </a:rPr>
              <a:t>Products are part of our environment. Products that give pleasure, explicit or sub-conscious, enhance our environment.</a:t>
            </a:r>
          </a:p>
          <a:p>
            <a:pPr>
              <a:spcBef>
                <a:spcPct val="0"/>
              </a:spcBef>
              <a:buClr>
                <a:srgbClr val="CC0000"/>
              </a:buClr>
              <a:buSzPct val="115000"/>
              <a:buFont typeface="Wingdings" pitchFamily="2" charset="2"/>
              <a:buChar char="§"/>
            </a:pPr>
            <a:endParaRPr lang="en-GB" sz="1200" dirty="0">
              <a:latin typeface="Arial" charset="0"/>
            </a:endParaRPr>
          </a:p>
          <a:p>
            <a:r>
              <a:rPr lang="en-GB" sz="1200" dirty="0">
                <a:latin typeface="Arial" charset="0"/>
              </a:rPr>
              <a:t>The room you are currently in has a certain feel to it. This is a combined effort of </a:t>
            </a:r>
            <a:r>
              <a:rPr lang="en-GB" sz="1200" dirty="0" err="1">
                <a:latin typeface="Arial" charset="0"/>
              </a:rPr>
              <a:t>color</a:t>
            </a:r>
            <a:r>
              <a:rPr lang="en-GB" sz="1200" dirty="0">
                <a:latin typeface="Arial" charset="0"/>
              </a:rPr>
              <a:t>, texture, lay-out, and lighting. All of which combine to give an overall impression of a place or space.</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1611354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sz="1200" b="1" i="1" dirty="0">
                <a:latin typeface="Arial" charset="0"/>
              </a:rPr>
              <a:t>Product design</a:t>
            </a:r>
          </a:p>
          <a:p>
            <a:pPr algn="ctr">
              <a:spcBef>
                <a:spcPts val="600"/>
              </a:spcBef>
            </a:pPr>
            <a:endParaRPr lang="en-GB" sz="1200" b="1" dirty="0">
              <a:latin typeface="Arial" charset="0"/>
            </a:endParaRPr>
          </a:p>
          <a:p>
            <a:pPr>
              <a:spcBef>
                <a:spcPts val="600"/>
              </a:spcBef>
            </a:pPr>
            <a:r>
              <a:rPr lang="en-GB" sz="1200" dirty="0">
                <a:latin typeface="Arial" charset="0"/>
              </a:rPr>
              <a:t>What are the ingredients of a successful product? First, its </a:t>
            </a:r>
            <a:r>
              <a:rPr lang="en-GB" sz="1200" b="1" dirty="0">
                <a:latin typeface="Arial" charset="0"/>
              </a:rPr>
              <a:t>functionality</a:t>
            </a:r>
            <a:r>
              <a:rPr lang="en-GB" sz="1200" dirty="0">
                <a:latin typeface="Arial" charset="0"/>
              </a:rPr>
              <a:t>: the product must work well, be safe and economical. Second, its </a:t>
            </a:r>
            <a:r>
              <a:rPr lang="en-GB" sz="1200" b="1" dirty="0">
                <a:latin typeface="Arial" charset="0"/>
              </a:rPr>
              <a:t>usability</a:t>
            </a:r>
            <a:r>
              <a:rPr lang="en-GB" sz="1200" dirty="0">
                <a:latin typeface="Arial" charset="0"/>
              </a:rPr>
              <a:t>: good functionality is not much use if the consumer for whom the product is intended is unable to make it work. Functionality and usability alone are not enough. To succeed in today’s markets, in which many nearly identical products compete, the product must give </a:t>
            </a:r>
            <a:r>
              <a:rPr lang="en-GB" sz="1200" b="1" dirty="0">
                <a:latin typeface="Arial" charset="0"/>
              </a:rPr>
              <a:t>satisfaction</a:t>
            </a:r>
            <a:r>
              <a:rPr lang="en-GB" sz="1200" dirty="0">
                <a:latin typeface="Arial" charset="0"/>
              </a:rPr>
              <a:t>; be life-enhancing. And here these three words appear again – satisfaction has to do with aesthetics, associations and perceptions. Product design, then, requires a combination of technical and industrial design.</a:t>
            </a:r>
          </a:p>
          <a:p>
            <a:pPr>
              <a:spcBef>
                <a:spcPts val="600"/>
              </a:spcBef>
            </a:pPr>
            <a:endParaRPr lang="en-GB" sz="1200" dirty="0">
              <a:latin typeface="Arial" charset="0"/>
            </a:endParaRPr>
          </a:p>
          <a:p>
            <a:pPr>
              <a:spcBef>
                <a:spcPts val="600"/>
              </a:spcBef>
            </a:pPr>
            <a:r>
              <a:rPr lang="en-GB" sz="1200" dirty="0">
                <a:latin typeface="Arial" charset="0"/>
                <a:cs typeface="Times New Roman" pitchFamily="18" charset="0"/>
              </a:rPr>
              <a:t>The lower part of the pyramid tends to be called “Technical design”, the upper part, “Industrial design” suggesting that they are separate activities. It is better to think of think of all three tiers as part of a single process that we shall call “Product design”. </a:t>
            </a:r>
          </a:p>
          <a:p>
            <a:pPr>
              <a:spcBef>
                <a:spcPts val="600"/>
              </a:spcBef>
            </a:pPr>
            <a:endParaRPr lang="en-GB" sz="1200" dirty="0">
              <a:latin typeface="Arial"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368246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altLang="en-US" sz="1200" b="1" i="1" dirty="0">
                <a:latin typeface="+mn-lt"/>
              </a:rPr>
              <a:t>Building product character (1) : Context</a:t>
            </a:r>
          </a:p>
          <a:p>
            <a:pPr algn="ctr">
              <a:spcBef>
                <a:spcPts val="600"/>
              </a:spcBef>
            </a:pPr>
            <a:endParaRPr lang="en-GB" altLang="en-US" sz="1200" b="1" dirty="0">
              <a:latin typeface="+mn-lt"/>
            </a:endParaRPr>
          </a:p>
          <a:p>
            <a:pPr>
              <a:spcBef>
                <a:spcPts val="600"/>
              </a:spcBef>
            </a:pPr>
            <a:r>
              <a:rPr lang="en-GB" altLang="en-US" sz="1200" dirty="0">
                <a:latin typeface="+mn-lt"/>
              </a:rPr>
              <a:t>So let us examine what gives a product its character. The </a:t>
            </a:r>
            <a:r>
              <a:rPr lang="en-GB" altLang="en-US" sz="1200" b="1" dirty="0">
                <a:latin typeface="+mn-lt"/>
              </a:rPr>
              <a:t>product</a:t>
            </a:r>
            <a:r>
              <a:rPr lang="en-GB" altLang="en-US" sz="1200" dirty="0">
                <a:latin typeface="+mn-lt"/>
              </a:rPr>
              <a:t> – central circle in this diagram – performs a function for which a market need exists. The first step is to characterize this market, seeking answers to five questions that establish the </a:t>
            </a:r>
            <a:r>
              <a:rPr lang="en-GB" altLang="en-US" sz="1200" b="1" dirty="0">
                <a:latin typeface="+mn-lt"/>
              </a:rPr>
              <a:t>context</a:t>
            </a:r>
            <a:r>
              <a:rPr lang="en-GB" altLang="en-US" sz="1200" dirty="0">
                <a:latin typeface="+mn-lt"/>
              </a:rPr>
              <a:t>:   </a:t>
            </a:r>
          </a:p>
          <a:p>
            <a:pPr>
              <a:spcBef>
                <a:spcPts val="600"/>
              </a:spcBef>
              <a:buClr>
                <a:srgbClr val="777777"/>
              </a:buClr>
              <a:buSzPct val="120000"/>
              <a:buFont typeface="Wingdings" pitchFamily="2" charset="2"/>
              <a:buChar char="§"/>
            </a:pPr>
            <a:r>
              <a:rPr lang="en-GB" altLang="en-US" sz="1200" b="1" dirty="0">
                <a:latin typeface="+mn-lt"/>
              </a:rPr>
              <a:t> Who? </a:t>
            </a:r>
          </a:p>
          <a:p>
            <a:pPr>
              <a:spcBef>
                <a:spcPts val="600"/>
              </a:spcBef>
              <a:buClr>
                <a:srgbClr val="777777"/>
              </a:buClr>
              <a:buSzPct val="120000"/>
              <a:buFont typeface="Wingdings" pitchFamily="2" charset="2"/>
              <a:buChar char="§"/>
            </a:pPr>
            <a:r>
              <a:rPr lang="en-GB" altLang="en-US" sz="1200" b="1" dirty="0">
                <a:latin typeface="+mn-lt"/>
              </a:rPr>
              <a:t> What? </a:t>
            </a:r>
          </a:p>
          <a:p>
            <a:pPr>
              <a:spcBef>
                <a:spcPts val="600"/>
              </a:spcBef>
              <a:buClr>
                <a:srgbClr val="777777"/>
              </a:buClr>
              <a:buSzPct val="120000"/>
              <a:buFont typeface="Wingdings" pitchFamily="2" charset="2"/>
              <a:buChar char="§"/>
            </a:pPr>
            <a:r>
              <a:rPr lang="en-GB" altLang="en-US" sz="1200" b="1" dirty="0">
                <a:latin typeface="+mn-lt"/>
              </a:rPr>
              <a:t> Where? </a:t>
            </a:r>
          </a:p>
          <a:p>
            <a:pPr>
              <a:spcBef>
                <a:spcPts val="600"/>
              </a:spcBef>
              <a:buClr>
                <a:srgbClr val="777777"/>
              </a:buClr>
              <a:buSzPct val="120000"/>
              <a:buFont typeface="Wingdings" pitchFamily="2" charset="2"/>
              <a:buChar char="§"/>
            </a:pPr>
            <a:r>
              <a:rPr lang="en-GB" altLang="en-US" sz="1200" b="1" dirty="0">
                <a:latin typeface="+mn-lt"/>
              </a:rPr>
              <a:t> Why? </a:t>
            </a:r>
          </a:p>
          <a:p>
            <a:pPr>
              <a:spcBef>
                <a:spcPts val="600"/>
              </a:spcBef>
              <a:buClr>
                <a:srgbClr val="777777"/>
              </a:buClr>
              <a:buSzPct val="120000"/>
              <a:buFont typeface="Wingdings" pitchFamily="2" charset="2"/>
              <a:buChar char="§"/>
            </a:pPr>
            <a:r>
              <a:rPr lang="en-GB" altLang="en-US" sz="1200" b="1" dirty="0">
                <a:latin typeface="+mn-lt"/>
              </a:rPr>
              <a:t> When?</a:t>
            </a:r>
            <a:r>
              <a:rPr lang="en-GB" altLang="en-US" sz="1200" dirty="0">
                <a:latin typeface="+mn-lt"/>
              </a:rPr>
              <a:t> </a:t>
            </a:r>
          </a:p>
          <a:p>
            <a:pPr>
              <a:spcBef>
                <a:spcPts val="600"/>
              </a:spcBef>
            </a:pPr>
            <a:r>
              <a:rPr lang="en-GB" altLang="en-US" sz="1200" dirty="0">
                <a:latin typeface="+mn-lt"/>
              </a:rPr>
              <a:t>The next frame elaborates.</a:t>
            </a:r>
            <a:endParaRPr lang="en-US" dirty="0">
              <a:latin typeface="+mn-lt"/>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382069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sz="1400" b="1" i="1" dirty="0">
                <a:latin typeface="+mn-lt"/>
              </a:rPr>
              <a:t>Establishing context</a:t>
            </a:r>
          </a:p>
          <a:p>
            <a:pPr algn="ctr">
              <a:spcBef>
                <a:spcPts val="600"/>
              </a:spcBef>
            </a:pPr>
            <a:endParaRPr lang="en-GB" sz="1400" b="1" dirty="0">
              <a:latin typeface="+mn-lt"/>
            </a:endParaRPr>
          </a:p>
          <a:p>
            <a:pPr>
              <a:spcBef>
                <a:spcPts val="600"/>
              </a:spcBef>
            </a:pPr>
            <a:r>
              <a:rPr lang="en-GB" sz="1200" dirty="0">
                <a:latin typeface="+mn-lt"/>
              </a:rPr>
              <a:t>So, let us examine what gives a product its character. The </a:t>
            </a:r>
            <a:r>
              <a:rPr lang="en-GB" sz="1200" b="1" dirty="0">
                <a:latin typeface="+mn-lt"/>
              </a:rPr>
              <a:t>product</a:t>
            </a:r>
            <a:r>
              <a:rPr lang="en-GB" sz="1200" dirty="0">
                <a:latin typeface="+mn-lt"/>
              </a:rPr>
              <a:t> – central circle in this diagram – performs a function for which a market need exists. The first step is to characterise this market, seeking answers to five questions that establish the </a:t>
            </a:r>
            <a:r>
              <a:rPr lang="en-GB" sz="1200" b="1" dirty="0">
                <a:latin typeface="+mn-lt"/>
              </a:rPr>
              <a:t>context</a:t>
            </a:r>
            <a:r>
              <a:rPr lang="en-GB" sz="1200" dirty="0">
                <a:latin typeface="+mn-lt"/>
              </a:rPr>
              <a:t>: </a:t>
            </a:r>
          </a:p>
          <a:p>
            <a:pPr>
              <a:spcBef>
                <a:spcPts val="600"/>
              </a:spcBef>
            </a:pPr>
            <a:r>
              <a:rPr lang="en-GB" sz="1200" dirty="0">
                <a:latin typeface="+mn-lt"/>
              </a:rPr>
              <a:t> </a:t>
            </a:r>
          </a:p>
          <a:p>
            <a:pPr>
              <a:spcBef>
                <a:spcPts val="600"/>
              </a:spcBef>
            </a:pPr>
            <a:r>
              <a:rPr lang="en-GB" sz="1200" b="1" dirty="0">
                <a:latin typeface="+mn-lt"/>
              </a:rPr>
              <a:t>Who?</a:t>
            </a:r>
            <a:r>
              <a:rPr lang="en-GB" sz="1200" dirty="0">
                <a:latin typeface="+mn-lt"/>
              </a:rPr>
              <a:t> Who are the target consumers – men, women, children, the elderly, those with disabilities?</a:t>
            </a:r>
          </a:p>
          <a:p>
            <a:pPr>
              <a:spcBef>
                <a:spcPts val="600"/>
              </a:spcBef>
            </a:pPr>
            <a:r>
              <a:rPr lang="en-GB" sz="1200" b="1" dirty="0">
                <a:latin typeface="+mn-lt"/>
              </a:rPr>
              <a:t>What?</a:t>
            </a:r>
            <a:r>
              <a:rPr lang="en-GB" sz="1200" dirty="0">
                <a:latin typeface="+mn-lt"/>
              </a:rPr>
              <a:t> What functionality will the product require?</a:t>
            </a:r>
          </a:p>
          <a:p>
            <a:pPr>
              <a:spcBef>
                <a:spcPts val="600"/>
              </a:spcBef>
            </a:pPr>
            <a:r>
              <a:rPr lang="en-GB" sz="1200" b="1" dirty="0">
                <a:latin typeface="+mn-lt"/>
              </a:rPr>
              <a:t>Where?</a:t>
            </a:r>
            <a:r>
              <a:rPr lang="en-GB" sz="1200" dirty="0">
                <a:latin typeface="+mn-lt"/>
              </a:rPr>
              <a:t> Will the product be used in the home, the office, indoors, outside…..?</a:t>
            </a:r>
          </a:p>
          <a:p>
            <a:pPr>
              <a:spcBef>
                <a:spcPts val="600"/>
              </a:spcBef>
            </a:pPr>
            <a:r>
              <a:rPr lang="en-GB" sz="1200" b="1" dirty="0">
                <a:latin typeface="+mn-lt"/>
              </a:rPr>
              <a:t>When?</a:t>
            </a:r>
            <a:r>
              <a:rPr lang="en-GB" sz="1200" dirty="0">
                <a:latin typeface="+mn-lt"/>
              </a:rPr>
              <a:t> When will the product be used: continuously or only occasionally? During the day or at night?</a:t>
            </a:r>
          </a:p>
          <a:p>
            <a:pPr>
              <a:spcBef>
                <a:spcPts val="600"/>
              </a:spcBef>
            </a:pPr>
            <a:r>
              <a:rPr lang="en-GB" sz="1200" b="1" dirty="0">
                <a:latin typeface="+mn-lt"/>
              </a:rPr>
              <a:t>Why?</a:t>
            </a:r>
            <a:r>
              <a:rPr lang="en-GB" sz="1200" dirty="0">
                <a:latin typeface="+mn-lt"/>
              </a:rPr>
              <a:t> Does the product fill a basic need, is it a life-style statement, is it bought to enhance self-image….?</a:t>
            </a:r>
          </a:p>
          <a:p>
            <a:pPr>
              <a:spcBef>
                <a:spcPts val="600"/>
              </a:spcBef>
            </a:pPr>
            <a:endParaRPr lang="en-GB" sz="1200" dirty="0">
              <a:latin typeface="+mn-lt"/>
            </a:endParaRPr>
          </a:p>
          <a:p>
            <a:pPr>
              <a:spcBef>
                <a:spcPts val="600"/>
              </a:spcBef>
            </a:pPr>
            <a:r>
              <a:rPr lang="en-GB" sz="1200" dirty="0">
                <a:latin typeface="+mn-lt"/>
              </a:rPr>
              <a:t>The answers to these questions do not “design” the product, but they define the context, and inform or influence all the decisions that follow: they set the mood.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291256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pPr>
            <a:r>
              <a:rPr lang="en-GB" altLang="en-US" sz="1200" b="1" i="1" dirty="0">
                <a:latin typeface="+mn-lt"/>
              </a:rPr>
              <a:t>Building product character (2) : Product physiology and psychology</a:t>
            </a:r>
          </a:p>
          <a:p>
            <a:pPr algn="ctr">
              <a:spcBef>
                <a:spcPts val="600"/>
              </a:spcBef>
            </a:pPr>
            <a:endParaRPr lang="en-GB" sz="1200" dirty="0">
              <a:latin typeface="+mn-lt"/>
            </a:endParaRPr>
          </a:p>
          <a:p>
            <a:pPr>
              <a:spcBef>
                <a:spcPts val="600"/>
              </a:spcBef>
            </a:pPr>
            <a:r>
              <a:rPr lang="en-GB" sz="1200" dirty="0">
                <a:latin typeface="+mn-lt"/>
              </a:rPr>
              <a:t>Back to product character. Products are made of </a:t>
            </a:r>
            <a:r>
              <a:rPr lang="en-GB" sz="1200" b="1" dirty="0">
                <a:latin typeface="+mn-lt"/>
              </a:rPr>
              <a:t>materials</a:t>
            </a:r>
            <a:r>
              <a:rPr lang="en-GB" sz="1200" dirty="0">
                <a:latin typeface="+mn-lt"/>
              </a:rPr>
              <a:t>, shaped by </a:t>
            </a:r>
            <a:r>
              <a:rPr lang="en-GB" sz="1200" b="1" dirty="0">
                <a:latin typeface="+mn-lt"/>
              </a:rPr>
              <a:t>processes</a:t>
            </a:r>
            <a:r>
              <a:rPr lang="en-GB" sz="1200" dirty="0">
                <a:latin typeface="+mn-lt"/>
              </a:rPr>
              <a:t>, shown on the left. They provide the flesh and bones, so to speak; they create what you might call the </a:t>
            </a:r>
            <a:r>
              <a:rPr lang="en-GB" sz="1200" b="1" i="1" dirty="0">
                <a:latin typeface="+mn-lt"/>
              </a:rPr>
              <a:t>physiology</a:t>
            </a:r>
            <a:r>
              <a:rPr lang="en-GB" sz="1200" dirty="0">
                <a:latin typeface="+mn-lt"/>
              </a:rPr>
              <a:t> of the product. </a:t>
            </a:r>
            <a:r>
              <a:rPr lang="en-GB" sz="1200" b="1" dirty="0">
                <a:latin typeface="+mn-lt"/>
              </a:rPr>
              <a:t>Usability</a:t>
            </a:r>
            <a:r>
              <a:rPr lang="en-GB" sz="1200" dirty="0">
                <a:latin typeface="+mn-lt"/>
              </a:rPr>
              <a:t>, as we have said, is important. It is a question of matching the product to the physical and mental capabilities of the user. And finally there is </a:t>
            </a:r>
            <a:r>
              <a:rPr lang="en-GB" sz="1200" b="1" dirty="0">
                <a:latin typeface="+mn-lt"/>
              </a:rPr>
              <a:t>personality</a:t>
            </a:r>
            <a:r>
              <a:rPr lang="en-GB" sz="1200" dirty="0">
                <a:latin typeface="+mn-lt"/>
              </a:rPr>
              <a:t> – the visual and tactile qualities of the product, its associations and they way it is perceived. They create what you might call the </a:t>
            </a:r>
            <a:r>
              <a:rPr lang="en-GB" sz="1200" b="1" i="1" dirty="0">
                <a:latin typeface="+mn-lt"/>
              </a:rPr>
              <a:t>psychology</a:t>
            </a:r>
            <a:r>
              <a:rPr lang="en-GB" sz="1200" dirty="0">
                <a:latin typeface="+mn-lt"/>
              </a:rPr>
              <a:t> of the product. The whole combination create the </a:t>
            </a:r>
            <a:r>
              <a:rPr lang="en-GB" sz="1200" b="1" dirty="0">
                <a:latin typeface="+mn-lt"/>
              </a:rPr>
              <a:t>product character.</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410337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©2024 ANSYS, Inc.</a:t>
            </a:r>
          </a:p>
        </p:txBody>
      </p:sp>
      <p:sp>
        <p:nvSpPr>
          <p:cNvPr id="2" name="TextBox 1">
            <a:extLst>
              <a:ext uri="{FF2B5EF4-FFF2-40B4-BE49-F238E27FC236}">
                <a16:creationId xmlns:a16="http://schemas.microsoft.com/office/drawing/2014/main" id="{A20A2B3B-B322-975F-87E6-29C681DD1BB8}"/>
              </a:ext>
            </a:extLst>
          </p:cNvPr>
          <p:cNvSpPr txBox="1"/>
          <p:nvPr userDrawn="1"/>
        </p:nvSpPr>
        <p:spPr>
          <a:xfrm>
            <a:off x="228600" y="6461610"/>
            <a:ext cx="6096000" cy="307777"/>
          </a:xfrm>
          <a:prstGeom prst="rect">
            <a:avLst/>
          </a:prstGeom>
          <a:noFill/>
        </p:spPr>
        <p:txBody>
          <a:bodyPr wrap="square">
            <a:spAutoFit/>
          </a:bodyPr>
          <a:lstStyle/>
          <a:p>
            <a:r>
              <a:rPr lang="en-US" sz="1400" dirty="0">
                <a:solidFill>
                  <a:schemeClr val="bg1">
                    <a:lumMod val="50000"/>
                  </a:schemeClr>
                </a:solidFill>
              </a:rPr>
              <a:t>Created with Ansys Granta EduPack 2024R1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2024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©2024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oleObject" Target="../embeddings/oleObject4.bin"/><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www.ansys.com/academic/educators/education-resources/poster-industrial-design?utm_campaign=academic&amp;utm_medium=referral&amp;utm_source=education-resource&amp;utm_content=partner_cross-bu_educator-resource-link_case-study_download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8.wmf"/><Relationship Id="rId5" Type="http://schemas.openxmlformats.org/officeDocument/2006/relationships/oleObject" Target="../embeddings/oleObject8.bin"/><Relationship Id="rId4" Type="http://schemas.openxmlformats.org/officeDocument/2006/relationships/image" Target="../media/image37.wmf"/></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a:bodyPr>
          <a:lstStyle/>
          <a:p>
            <a:pPr marL="0" indent="0">
              <a:buFont typeface="Arial" panose="020B0604020202020204" pitchFamily="34" charset="0"/>
              <a:buNone/>
            </a:pPr>
            <a:r>
              <a:rPr lang="en-US" sz="3200" b="1" dirty="0"/>
              <a:t>Materials in Industrial Design:</a:t>
            </a:r>
          </a:p>
          <a:p>
            <a:pPr marL="0" indent="0">
              <a:buFont typeface="Arial" panose="020B0604020202020204" pitchFamily="34" charset="0"/>
              <a:buNone/>
            </a:pPr>
            <a:r>
              <a:rPr lang="en-US" sz="2400" b="0" dirty="0"/>
              <a:t>Why do consumers buy products?</a:t>
            </a:r>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5394325" cy="914400"/>
          </a:xfrm>
        </p:spPr>
        <p:txBody>
          <a:bodyPr>
            <a:normAutofit fontScale="77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Mike Ashby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Department of Engineering,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University of Cambridge</a:t>
            </a:r>
            <a:endParaRPr kumimoji="0" lang="en-US" sz="21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endParaRPr lang="en-US" dirty="0">
              <a:solidFill>
                <a:schemeClr val="accent3"/>
              </a:solidFill>
            </a:endParaRPr>
          </a:p>
        </p:txBody>
      </p:sp>
      <p:pic>
        <p:nvPicPr>
          <p:cNvPr id="4" name="Picture 3">
            <a:extLst>
              <a:ext uri="{FF2B5EF4-FFF2-40B4-BE49-F238E27FC236}">
                <a16:creationId xmlns:a16="http://schemas.microsoft.com/office/drawing/2014/main" id="{916F6E19-AE88-4359-85BC-6160D5DC6B3A}"/>
              </a:ext>
            </a:extLst>
          </p:cNvPr>
          <p:cNvPicPr>
            <a:picLocks noChangeAspect="1"/>
          </p:cNvPicPr>
          <p:nvPr/>
        </p:nvPicPr>
        <p:blipFill>
          <a:blip r:embed="rId3"/>
          <a:stretch>
            <a:fillRect/>
          </a:stretch>
        </p:blipFill>
        <p:spPr>
          <a:xfrm>
            <a:off x="6400800" y="3657600"/>
            <a:ext cx="3352800" cy="2223361"/>
          </a:xfrm>
          <a:prstGeom prst="rect">
            <a:avLst/>
          </a:prstGeom>
        </p:spPr>
      </p:pic>
      <p:pic>
        <p:nvPicPr>
          <p:cNvPr id="5" name="Picture 4">
            <a:extLst>
              <a:ext uri="{FF2B5EF4-FFF2-40B4-BE49-F238E27FC236}">
                <a16:creationId xmlns:a16="http://schemas.microsoft.com/office/drawing/2014/main" id="{AA95838D-AC8C-45E3-89BD-9913871C2FA5}"/>
              </a:ext>
            </a:extLst>
          </p:cNvPr>
          <p:cNvPicPr>
            <a:picLocks noChangeAspect="1"/>
          </p:cNvPicPr>
          <p:nvPr/>
        </p:nvPicPr>
        <p:blipFill>
          <a:blip r:embed="rId4"/>
          <a:stretch>
            <a:fillRect/>
          </a:stretch>
        </p:blipFill>
        <p:spPr>
          <a:xfrm>
            <a:off x="6400800" y="914399"/>
            <a:ext cx="3352800" cy="2415153"/>
          </a:xfrm>
          <a:prstGeom prst="rect">
            <a:avLst/>
          </a:prstGeom>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altLang="en-US" dirty="0"/>
              <a:t>Technical and industrial design</a:t>
            </a:r>
            <a:endParaRPr lang="en-US" dirty="0"/>
          </a:p>
        </p:txBody>
      </p:sp>
      <p:sp>
        <p:nvSpPr>
          <p:cNvPr id="4" name="AutoShape 3">
            <a:extLst>
              <a:ext uri="{FF2B5EF4-FFF2-40B4-BE49-F238E27FC236}">
                <a16:creationId xmlns:a16="http://schemas.microsoft.com/office/drawing/2014/main" id="{D4D0848C-8B6C-47E2-85FF-916B99FFB043}"/>
              </a:ext>
            </a:extLst>
          </p:cNvPr>
          <p:cNvSpPr>
            <a:spLocks noChangeArrowheads="1"/>
          </p:cNvSpPr>
          <p:nvPr/>
        </p:nvSpPr>
        <p:spPr bwMode="auto">
          <a:xfrm>
            <a:off x="7394352" y="3216918"/>
            <a:ext cx="400050" cy="227013"/>
          </a:xfrm>
          <a:prstGeom prst="rightArrow">
            <a:avLst>
              <a:gd name="adj1" fmla="val 50000"/>
              <a:gd name="adj2" fmla="val 44056"/>
            </a:avLst>
          </a:prstGeom>
          <a:solidFill>
            <a:schemeClr val="bg1"/>
          </a:solidFill>
          <a:ln w="28575">
            <a:solidFill>
              <a:schemeClr val="accent1"/>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en-GB" altLang="en-US" sz="2000" dirty="0">
              <a:latin typeface="+mn-lt"/>
            </a:endParaRPr>
          </a:p>
        </p:txBody>
      </p:sp>
      <p:sp>
        <p:nvSpPr>
          <p:cNvPr id="5" name="Text Box 4">
            <a:extLst>
              <a:ext uri="{FF2B5EF4-FFF2-40B4-BE49-F238E27FC236}">
                <a16:creationId xmlns:a16="http://schemas.microsoft.com/office/drawing/2014/main" id="{DA15B184-FD9B-4139-996A-E1C4EF56CDA2}"/>
              </a:ext>
            </a:extLst>
          </p:cNvPr>
          <p:cNvSpPr txBox="1">
            <a:spLocks noChangeArrowheads="1"/>
          </p:cNvSpPr>
          <p:nvPr/>
        </p:nvSpPr>
        <p:spPr bwMode="auto">
          <a:xfrm>
            <a:off x="7836145" y="2949314"/>
            <a:ext cx="2479974" cy="6463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altLang="en-US" b="1" i="1" dirty="0">
                <a:latin typeface="+mn-lt"/>
              </a:rPr>
              <a:t>Product must work,</a:t>
            </a:r>
          </a:p>
          <a:p>
            <a:pPr algn="ctr">
              <a:spcBef>
                <a:spcPts val="0"/>
              </a:spcBef>
              <a:spcAft>
                <a:spcPts val="0"/>
              </a:spcAft>
            </a:pPr>
            <a:r>
              <a:rPr lang="en-GB" altLang="en-US" b="1" i="1" dirty="0">
                <a:latin typeface="+mn-lt"/>
              </a:rPr>
              <a:t> be safe and economical</a:t>
            </a:r>
            <a:endParaRPr lang="en-GB" altLang="en-US" i="1" dirty="0">
              <a:latin typeface="+mn-lt"/>
            </a:endParaRPr>
          </a:p>
        </p:txBody>
      </p:sp>
      <p:grpSp>
        <p:nvGrpSpPr>
          <p:cNvPr id="6" name="Group 5">
            <a:extLst>
              <a:ext uri="{FF2B5EF4-FFF2-40B4-BE49-F238E27FC236}">
                <a16:creationId xmlns:a16="http://schemas.microsoft.com/office/drawing/2014/main" id="{42D74561-1758-408F-8049-E1A42FA88434}"/>
              </a:ext>
            </a:extLst>
          </p:cNvPr>
          <p:cNvGrpSpPr>
            <a:grpSpLocks/>
          </p:cNvGrpSpPr>
          <p:nvPr/>
        </p:nvGrpSpPr>
        <p:grpSpPr bwMode="auto">
          <a:xfrm>
            <a:off x="2663603" y="4344043"/>
            <a:ext cx="7753351" cy="1312863"/>
            <a:chOff x="812" y="2418"/>
            <a:chExt cx="4884" cy="827"/>
          </a:xfrm>
        </p:grpSpPr>
        <p:sp>
          <p:nvSpPr>
            <p:cNvPr id="7" name="Text Box 6">
              <a:extLst>
                <a:ext uri="{FF2B5EF4-FFF2-40B4-BE49-F238E27FC236}">
                  <a16:creationId xmlns:a16="http://schemas.microsoft.com/office/drawing/2014/main" id="{A894EC0E-82E8-450F-8796-4AE73126328B}"/>
                </a:ext>
              </a:extLst>
            </p:cNvPr>
            <p:cNvSpPr txBox="1">
              <a:spLocks noChangeArrowheads="1"/>
            </p:cNvSpPr>
            <p:nvPr/>
          </p:nvSpPr>
          <p:spPr bwMode="auto">
            <a:xfrm>
              <a:off x="812" y="2418"/>
              <a:ext cx="3020" cy="81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342900" indent="-342900" algn="l">
                <a:spcBef>
                  <a:spcPct val="45000"/>
                </a:spcBef>
                <a:spcAft>
                  <a:spcPts val="0"/>
                </a:spcAft>
                <a:buClr>
                  <a:srgbClr val="FFB71B"/>
                </a:buClr>
                <a:buFont typeface="Wingdings" panose="05000000000000000000" pitchFamily="2" charset="2"/>
                <a:buChar char="§"/>
              </a:pPr>
              <a:r>
                <a:rPr lang="en-GB" altLang="en-US" sz="2000" dirty="0">
                  <a:latin typeface="+mn-lt"/>
                </a:rPr>
                <a:t>  Sound technical design</a:t>
              </a:r>
            </a:p>
            <a:p>
              <a:pPr marL="342900" indent="-342900" algn="l">
                <a:spcBef>
                  <a:spcPct val="45000"/>
                </a:spcBef>
                <a:spcAft>
                  <a:spcPts val="0"/>
                </a:spcAft>
                <a:buClr>
                  <a:srgbClr val="FFB71B"/>
                </a:buClr>
                <a:buFont typeface="Wingdings" panose="05000000000000000000" pitchFamily="2" charset="2"/>
                <a:buChar char="§"/>
              </a:pPr>
              <a:r>
                <a:rPr lang="en-GB" altLang="en-US" sz="2000" dirty="0">
                  <a:latin typeface="+mn-lt"/>
                </a:rPr>
                <a:t>  Proper choice of materials</a:t>
              </a:r>
            </a:p>
            <a:p>
              <a:pPr marL="342900" indent="-342900" algn="l">
                <a:spcBef>
                  <a:spcPct val="45000"/>
                </a:spcBef>
                <a:spcAft>
                  <a:spcPts val="0"/>
                </a:spcAft>
                <a:buClr>
                  <a:srgbClr val="FFB71B"/>
                </a:buClr>
                <a:buFont typeface="Wingdings" panose="05000000000000000000" pitchFamily="2" charset="2"/>
                <a:buChar char="§"/>
              </a:pPr>
              <a:r>
                <a:rPr lang="en-GB" altLang="en-US" sz="2000" dirty="0">
                  <a:latin typeface="+mn-lt"/>
                </a:rPr>
                <a:t>  Proper choice of manufacturing process</a:t>
              </a:r>
            </a:p>
          </p:txBody>
        </p:sp>
        <p:sp>
          <p:nvSpPr>
            <p:cNvPr id="8" name="Text Box 7">
              <a:extLst>
                <a:ext uri="{FF2B5EF4-FFF2-40B4-BE49-F238E27FC236}">
                  <a16:creationId xmlns:a16="http://schemas.microsoft.com/office/drawing/2014/main" id="{17F57F66-A8DE-4D4F-A200-9286916257D6}"/>
                </a:ext>
              </a:extLst>
            </p:cNvPr>
            <p:cNvSpPr txBox="1">
              <a:spLocks noChangeArrowheads="1"/>
            </p:cNvSpPr>
            <p:nvPr/>
          </p:nvSpPr>
          <p:spPr bwMode="auto">
            <a:xfrm>
              <a:off x="3932" y="2719"/>
              <a:ext cx="1764" cy="2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spcAft>
                  <a:spcPts val="0"/>
                </a:spcAft>
              </a:pPr>
              <a:r>
                <a:rPr lang="en-US" altLang="en-US" sz="2000" dirty="0">
                  <a:latin typeface="+mn-lt"/>
                </a:rPr>
                <a:t>Plenty of tools to do this</a:t>
              </a:r>
            </a:p>
          </p:txBody>
        </p:sp>
        <p:sp>
          <p:nvSpPr>
            <p:cNvPr id="9" name="AutoShape 8">
              <a:extLst>
                <a:ext uri="{FF2B5EF4-FFF2-40B4-BE49-F238E27FC236}">
                  <a16:creationId xmlns:a16="http://schemas.microsoft.com/office/drawing/2014/main" id="{3FD75455-A740-416F-A34D-CCB53D3BBD5D}"/>
                </a:ext>
              </a:extLst>
            </p:cNvPr>
            <p:cNvSpPr>
              <a:spLocks/>
            </p:cNvSpPr>
            <p:nvPr/>
          </p:nvSpPr>
          <p:spPr bwMode="auto">
            <a:xfrm>
              <a:off x="3783" y="2445"/>
              <a:ext cx="144" cy="800"/>
            </a:xfrm>
            <a:prstGeom prst="rightBrace">
              <a:avLst>
                <a:gd name="adj1" fmla="val 46296"/>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Aft>
                  <a:spcPts val="0"/>
                </a:spcAft>
              </a:pPr>
              <a:endParaRPr lang="en-GB" altLang="en-US" sz="2000" dirty="0">
                <a:latin typeface="+mn-lt"/>
              </a:endParaRPr>
            </a:p>
          </p:txBody>
        </p:sp>
      </p:grpSp>
      <p:grpSp>
        <p:nvGrpSpPr>
          <p:cNvPr id="10" name="Group 9">
            <a:extLst>
              <a:ext uri="{FF2B5EF4-FFF2-40B4-BE49-F238E27FC236}">
                <a16:creationId xmlns:a16="http://schemas.microsoft.com/office/drawing/2014/main" id="{DE955764-80F6-47A8-89E3-1B2161E28542}"/>
              </a:ext>
            </a:extLst>
          </p:cNvPr>
          <p:cNvGrpSpPr>
            <a:grpSpLocks/>
          </p:cNvGrpSpPr>
          <p:nvPr/>
        </p:nvGrpSpPr>
        <p:grpSpPr bwMode="auto">
          <a:xfrm>
            <a:off x="3863752" y="994418"/>
            <a:ext cx="3594100" cy="2709863"/>
            <a:chOff x="1504" y="676"/>
            <a:chExt cx="2264" cy="1707"/>
          </a:xfrm>
        </p:grpSpPr>
        <p:sp>
          <p:nvSpPr>
            <p:cNvPr id="11" name="AutoShape 10">
              <a:extLst>
                <a:ext uri="{FF2B5EF4-FFF2-40B4-BE49-F238E27FC236}">
                  <a16:creationId xmlns:a16="http://schemas.microsoft.com/office/drawing/2014/main" id="{9786C604-FCD6-4224-9964-C53C49410D78}"/>
                </a:ext>
              </a:extLst>
            </p:cNvPr>
            <p:cNvSpPr>
              <a:spLocks noChangeArrowheads="1"/>
            </p:cNvSpPr>
            <p:nvPr/>
          </p:nvSpPr>
          <p:spPr bwMode="auto">
            <a:xfrm>
              <a:off x="2131" y="676"/>
              <a:ext cx="1014" cy="755"/>
            </a:xfrm>
            <a:prstGeom prst="triangle">
              <a:avLst>
                <a:gd name="adj" fmla="val 50000"/>
              </a:avLst>
            </a:prstGeom>
            <a:noFill/>
            <a:ln w="28575">
              <a:solidFill>
                <a:srgbClr val="FFB71B"/>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Aft>
                  <a:spcPts val="0"/>
                </a:spcAft>
              </a:pPr>
              <a:r>
                <a:rPr lang="en-US" altLang="en-US" sz="2000" b="1" dirty="0">
                  <a:solidFill>
                    <a:srgbClr val="373A36"/>
                  </a:solidFill>
                  <a:latin typeface="+mn-lt"/>
                </a:rPr>
                <a:t>Satis-</a:t>
              </a:r>
            </a:p>
            <a:p>
              <a:pPr algn="ctr">
                <a:spcAft>
                  <a:spcPts val="0"/>
                </a:spcAft>
              </a:pPr>
              <a:r>
                <a:rPr lang="en-US" altLang="en-US" sz="2000" b="1" dirty="0">
                  <a:solidFill>
                    <a:srgbClr val="373A36"/>
                  </a:solidFill>
                  <a:latin typeface="+mn-lt"/>
                </a:rPr>
                <a:t>faction</a:t>
              </a:r>
              <a:endParaRPr lang="en-US" altLang="en-US" sz="2000" dirty="0">
                <a:solidFill>
                  <a:srgbClr val="373A36"/>
                </a:solidFill>
                <a:latin typeface="+mn-lt"/>
              </a:endParaRPr>
            </a:p>
          </p:txBody>
        </p:sp>
        <p:sp>
          <p:nvSpPr>
            <p:cNvPr id="12" name="AutoShape 11">
              <a:extLst>
                <a:ext uri="{FF2B5EF4-FFF2-40B4-BE49-F238E27FC236}">
                  <a16:creationId xmlns:a16="http://schemas.microsoft.com/office/drawing/2014/main" id="{D44018AF-2520-482A-916F-C0080A592B8C}"/>
                </a:ext>
              </a:extLst>
            </p:cNvPr>
            <p:cNvSpPr>
              <a:spLocks noChangeArrowheads="1"/>
            </p:cNvSpPr>
            <p:nvPr/>
          </p:nvSpPr>
          <p:spPr bwMode="auto">
            <a:xfrm flipH="1" flipV="1">
              <a:off x="1833" y="1475"/>
              <a:ext cx="1606" cy="412"/>
            </a:xfrm>
            <a:custGeom>
              <a:avLst/>
              <a:gdLst>
                <a:gd name="T0" fmla="*/ 1475 w 21600"/>
                <a:gd name="T1" fmla="*/ 206 h 21600"/>
                <a:gd name="T2" fmla="*/ 803 w 21600"/>
                <a:gd name="T3" fmla="*/ 412 h 21600"/>
                <a:gd name="T4" fmla="*/ 131 w 21600"/>
                <a:gd name="T5" fmla="*/ 206 h 21600"/>
                <a:gd name="T6" fmla="*/ 803 w 21600"/>
                <a:gd name="T7" fmla="*/ 0 h 21600"/>
                <a:gd name="T8" fmla="*/ 0 60000 65536"/>
                <a:gd name="T9" fmla="*/ 0 60000 65536"/>
                <a:gd name="T10" fmla="*/ 0 60000 65536"/>
                <a:gd name="T11" fmla="*/ 0 60000 65536"/>
                <a:gd name="T12" fmla="*/ 3551 w 21600"/>
                <a:gd name="T13" fmla="*/ 3565 h 21600"/>
                <a:gd name="T14" fmla="*/ 18049 w 21600"/>
                <a:gd name="T15" fmla="*/ 18035 h 21600"/>
              </a:gdLst>
              <a:ahLst/>
              <a:cxnLst>
                <a:cxn ang="T8">
                  <a:pos x="T0" y="T1"/>
                </a:cxn>
                <a:cxn ang="T9">
                  <a:pos x="T2" y="T3"/>
                </a:cxn>
                <a:cxn ang="T10">
                  <a:pos x="T4" y="T5"/>
                </a:cxn>
                <a:cxn ang="T11">
                  <a:pos x="T6" y="T7"/>
                </a:cxn>
              </a:cxnLst>
              <a:rect l="T12" t="T13" r="T14" b="T15"/>
              <a:pathLst>
                <a:path w="21600" h="21600">
                  <a:moveTo>
                    <a:pt x="0" y="0"/>
                  </a:moveTo>
                  <a:lnTo>
                    <a:pt x="3514" y="21600"/>
                  </a:lnTo>
                  <a:lnTo>
                    <a:pt x="18086" y="21600"/>
                  </a:lnTo>
                  <a:lnTo>
                    <a:pt x="21600" y="0"/>
                  </a:lnTo>
                  <a:lnTo>
                    <a:pt x="0" y="0"/>
                  </a:lnTo>
                  <a:close/>
                </a:path>
              </a:pathLst>
            </a:custGeom>
            <a:noFill/>
            <a:ln w="28575">
              <a:solidFill>
                <a:srgbClr val="FFB71B"/>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Aft>
                  <a:spcPts val="0"/>
                </a:spcAft>
              </a:pPr>
              <a:r>
                <a:rPr lang="en-US" altLang="en-US" sz="2000" b="1" dirty="0">
                  <a:solidFill>
                    <a:srgbClr val="373A36"/>
                  </a:solidFill>
                  <a:latin typeface="+mn-lt"/>
                </a:rPr>
                <a:t>Usability</a:t>
              </a:r>
              <a:endParaRPr lang="en-US" altLang="en-US" sz="2000" dirty="0">
                <a:solidFill>
                  <a:srgbClr val="373A36"/>
                </a:solidFill>
                <a:latin typeface="+mn-lt"/>
              </a:endParaRPr>
            </a:p>
          </p:txBody>
        </p:sp>
        <p:sp>
          <p:nvSpPr>
            <p:cNvPr id="13" name="AutoShape 12">
              <a:extLst>
                <a:ext uri="{FF2B5EF4-FFF2-40B4-BE49-F238E27FC236}">
                  <a16:creationId xmlns:a16="http://schemas.microsoft.com/office/drawing/2014/main" id="{D6C9BCA6-7511-489E-862A-374E15C460CA}"/>
                </a:ext>
              </a:extLst>
            </p:cNvPr>
            <p:cNvSpPr>
              <a:spLocks noChangeArrowheads="1"/>
            </p:cNvSpPr>
            <p:nvPr/>
          </p:nvSpPr>
          <p:spPr bwMode="auto">
            <a:xfrm flipH="1" flipV="1">
              <a:off x="1504" y="1935"/>
              <a:ext cx="2264" cy="448"/>
            </a:xfrm>
            <a:custGeom>
              <a:avLst/>
              <a:gdLst>
                <a:gd name="T0" fmla="*/ 2118 w 21600"/>
                <a:gd name="T1" fmla="*/ 224 h 21600"/>
                <a:gd name="T2" fmla="*/ 1132 w 21600"/>
                <a:gd name="T3" fmla="*/ 448 h 21600"/>
                <a:gd name="T4" fmla="*/ 146 w 21600"/>
                <a:gd name="T5" fmla="*/ 224 h 21600"/>
                <a:gd name="T6" fmla="*/ 1132 w 21600"/>
                <a:gd name="T7" fmla="*/ 0 h 21600"/>
                <a:gd name="T8" fmla="*/ 0 60000 65536"/>
                <a:gd name="T9" fmla="*/ 0 60000 65536"/>
                <a:gd name="T10" fmla="*/ 0 60000 65536"/>
                <a:gd name="T11" fmla="*/ 0 60000 65536"/>
                <a:gd name="T12" fmla="*/ 3196 w 21600"/>
                <a:gd name="T13" fmla="*/ 3182 h 21600"/>
                <a:gd name="T14" fmla="*/ 18404 w 21600"/>
                <a:gd name="T15" fmla="*/ 18418 h 21600"/>
              </a:gdLst>
              <a:ahLst/>
              <a:cxnLst>
                <a:cxn ang="T8">
                  <a:pos x="T0" y="T1"/>
                </a:cxn>
                <a:cxn ang="T9">
                  <a:pos x="T2" y="T3"/>
                </a:cxn>
                <a:cxn ang="T10">
                  <a:pos x="T4" y="T5"/>
                </a:cxn>
                <a:cxn ang="T11">
                  <a:pos x="T6" y="T7"/>
                </a:cxn>
              </a:cxnLst>
              <a:rect l="T12" t="T13" r="T14" b="T15"/>
              <a:pathLst>
                <a:path w="21600" h="21600">
                  <a:moveTo>
                    <a:pt x="0" y="0"/>
                  </a:moveTo>
                  <a:lnTo>
                    <a:pt x="2789" y="21600"/>
                  </a:lnTo>
                  <a:lnTo>
                    <a:pt x="18811" y="21600"/>
                  </a:lnTo>
                  <a:lnTo>
                    <a:pt x="21600" y="0"/>
                  </a:lnTo>
                  <a:lnTo>
                    <a:pt x="0" y="0"/>
                  </a:lnTo>
                  <a:close/>
                </a:path>
              </a:pathLst>
            </a:custGeom>
            <a:solidFill>
              <a:srgbClr val="D9D8D6"/>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Aft>
                  <a:spcPts val="0"/>
                </a:spcAft>
              </a:pPr>
              <a:r>
                <a:rPr lang="en-US" altLang="en-US" sz="2000" b="1" dirty="0">
                  <a:solidFill>
                    <a:srgbClr val="373A36"/>
                  </a:solidFill>
                  <a:latin typeface="+mn-lt"/>
                </a:rPr>
                <a:t>Functionality</a:t>
              </a:r>
              <a:endParaRPr lang="en-US" altLang="en-US" sz="2000" dirty="0">
                <a:solidFill>
                  <a:srgbClr val="373A36"/>
                </a:solidFill>
                <a:latin typeface="+mn-lt"/>
              </a:endParaRPr>
            </a:p>
          </p:txBody>
        </p:sp>
      </p:grpSp>
    </p:spTree>
    <p:extLst>
      <p:ext uri="{BB962C8B-B14F-4D97-AF65-F5344CB8AC3E}">
        <p14:creationId xmlns:p14="http://schemas.microsoft.com/office/powerpoint/2010/main" val="51565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altLang="en-US" dirty="0"/>
              <a:t>Usability (“ergonomics”)</a:t>
            </a:r>
            <a:endParaRPr lang="en-US" dirty="0"/>
          </a:p>
        </p:txBody>
      </p:sp>
      <p:sp>
        <p:nvSpPr>
          <p:cNvPr id="14" name="AutoShape 3">
            <a:extLst>
              <a:ext uri="{FF2B5EF4-FFF2-40B4-BE49-F238E27FC236}">
                <a16:creationId xmlns:a16="http://schemas.microsoft.com/office/drawing/2014/main" id="{97332165-3A20-4322-9EFD-1AA033B7F057}"/>
              </a:ext>
            </a:extLst>
          </p:cNvPr>
          <p:cNvSpPr>
            <a:spLocks noChangeArrowheads="1"/>
          </p:cNvSpPr>
          <p:nvPr/>
        </p:nvSpPr>
        <p:spPr bwMode="auto">
          <a:xfrm>
            <a:off x="6959377" y="2321569"/>
            <a:ext cx="400050" cy="227012"/>
          </a:xfrm>
          <a:prstGeom prst="rightArrow">
            <a:avLst>
              <a:gd name="adj1" fmla="val 50000"/>
              <a:gd name="adj2" fmla="val 44056"/>
            </a:avLst>
          </a:prstGeom>
          <a:solidFill>
            <a:schemeClr val="bg1"/>
          </a:solidFill>
          <a:ln w="28575">
            <a:solidFill>
              <a:schemeClr val="accent1"/>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Aft>
                <a:spcPts val="0"/>
              </a:spcAft>
            </a:pPr>
            <a:endParaRPr lang="en-GB" altLang="en-US" sz="2000" dirty="0">
              <a:latin typeface="+mn-lt"/>
            </a:endParaRPr>
          </a:p>
        </p:txBody>
      </p:sp>
      <p:sp>
        <p:nvSpPr>
          <p:cNvPr id="15" name="Text Box 4">
            <a:extLst>
              <a:ext uri="{FF2B5EF4-FFF2-40B4-BE49-F238E27FC236}">
                <a16:creationId xmlns:a16="http://schemas.microsoft.com/office/drawing/2014/main" id="{BEFE2BA6-52D1-409E-B07F-2FC552B04969}"/>
              </a:ext>
            </a:extLst>
          </p:cNvPr>
          <p:cNvSpPr txBox="1">
            <a:spLocks noChangeArrowheads="1"/>
          </p:cNvSpPr>
          <p:nvPr/>
        </p:nvSpPr>
        <p:spPr bwMode="auto">
          <a:xfrm>
            <a:off x="7495365" y="2092066"/>
            <a:ext cx="2328010" cy="6463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altLang="en-US" b="1" i="1" dirty="0">
                <a:latin typeface="+mn-lt"/>
              </a:rPr>
              <a:t>Product must be easy</a:t>
            </a:r>
          </a:p>
          <a:p>
            <a:pPr algn="ctr">
              <a:spcBef>
                <a:spcPts val="0"/>
              </a:spcBef>
              <a:spcAft>
                <a:spcPts val="0"/>
              </a:spcAft>
            </a:pPr>
            <a:r>
              <a:rPr lang="en-GB" altLang="en-US" b="1" i="1" dirty="0">
                <a:latin typeface="+mn-lt"/>
              </a:rPr>
              <a:t>to understand and use</a:t>
            </a:r>
            <a:endParaRPr lang="en-GB" altLang="en-US" i="1" dirty="0">
              <a:latin typeface="+mn-lt"/>
            </a:endParaRPr>
          </a:p>
        </p:txBody>
      </p:sp>
      <p:grpSp>
        <p:nvGrpSpPr>
          <p:cNvPr id="16" name="Group 5">
            <a:extLst>
              <a:ext uri="{FF2B5EF4-FFF2-40B4-BE49-F238E27FC236}">
                <a16:creationId xmlns:a16="http://schemas.microsoft.com/office/drawing/2014/main" id="{23530B1A-3D94-4370-815D-926EEB0C1468}"/>
              </a:ext>
            </a:extLst>
          </p:cNvPr>
          <p:cNvGrpSpPr>
            <a:grpSpLocks/>
          </p:cNvGrpSpPr>
          <p:nvPr/>
        </p:nvGrpSpPr>
        <p:grpSpPr bwMode="auto">
          <a:xfrm>
            <a:off x="3863752" y="994419"/>
            <a:ext cx="3594100" cy="2709862"/>
            <a:chOff x="1502" y="678"/>
            <a:chExt cx="2264" cy="1707"/>
          </a:xfrm>
        </p:grpSpPr>
        <p:sp>
          <p:nvSpPr>
            <p:cNvPr id="17" name="AutoShape 6">
              <a:extLst>
                <a:ext uri="{FF2B5EF4-FFF2-40B4-BE49-F238E27FC236}">
                  <a16:creationId xmlns:a16="http://schemas.microsoft.com/office/drawing/2014/main" id="{E3542EC1-18E4-4CC7-8AD8-9EA1E0B01DE7}"/>
                </a:ext>
              </a:extLst>
            </p:cNvPr>
            <p:cNvSpPr>
              <a:spLocks noChangeArrowheads="1"/>
            </p:cNvSpPr>
            <p:nvPr/>
          </p:nvSpPr>
          <p:spPr bwMode="auto">
            <a:xfrm>
              <a:off x="2129" y="678"/>
              <a:ext cx="1014" cy="755"/>
            </a:xfrm>
            <a:prstGeom prst="triangle">
              <a:avLst>
                <a:gd name="adj" fmla="val 50000"/>
              </a:avLst>
            </a:prstGeom>
            <a:noFill/>
            <a:ln w="28575">
              <a:solidFill>
                <a:srgbClr val="FFB71B"/>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US" altLang="en-US" sz="2000" b="1" dirty="0">
                  <a:solidFill>
                    <a:srgbClr val="373A36"/>
                  </a:solidFill>
                  <a:latin typeface="+mn-lt"/>
                </a:rPr>
                <a:t>Satis-</a:t>
              </a:r>
            </a:p>
            <a:p>
              <a:pPr algn="ctr">
                <a:spcBef>
                  <a:spcPts val="0"/>
                </a:spcBef>
                <a:spcAft>
                  <a:spcPts val="0"/>
                </a:spcAft>
              </a:pPr>
              <a:r>
                <a:rPr lang="en-US" altLang="en-US" sz="2000" b="1" dirty="0">
                  <a:solidFill>
                    <a:srgbClr val="373A36"/>
                  </a:solidFill>
                  <a:latin typeface="+mn-lt"/>
                </a:rPr>
                <a:t>faction</a:t>
              </a:r>
              <a:endParaRPr lang="en-US" altLang="en-US" sz="2000" dirty="0">
                <a:solidFill>
                  <a:srgbClr val="373A36"/>
                </a:solidFill>
                <a:latin typeface="+mn-lt"/>
              </a:endParaRPr>
            </a:p>
          </p:txBody>
        </p:sp>
        <p:sp>
          <p:nvSpPr>
            <p:cNvPr id="18" name="AutoShape 7">
              <a:extLst>
                <a:ext uri="{FF2B5EF4-FFF2-40B4-BE49-F238E27FC236}">
                  <a16:creationId xmlns:a16="http://schemas.microsoft.com/office/drawing/2014/main" id="{5B0B9C6B-A7E4-48B1-B257-6F293AC2B1CF}"/>
                </a:ext>
              </a:extLst>
            </p:cNvPr>
            <p:cNvSpPr>
              <a:spLocks noChangeArrowheads="1"/>
            </p:cNvSpPr>
            <p:nvPr/>
          </p:nvSpPr>
          <p:spPr bwMode="auto">
            <a:xfrm flipH="1" flipV="1">
              <a:off x="1831" y="1477"/>
              <a:ext cx="1606" cy="412"/>
            </a:xfrm>
            <a:custGeom>
              <a:avLst/>
              <a:gdLst>
                <a:gd name="T0" fmla="*/ 1475 w 21600"/>
                <a:gd name="T1" fmla="*/ 206 h 21600"/>
                <a:gd name="T2" fmla="*/ 803 w 21600"/>
                <a:gd name="T3" fmla="*/ 412 h 21600"/>
                <a:gd name="T4" fmla="*/ 131 w 21600"/>
                <a:gd name="T5" fmla="*/ 206 h 21600"/>
                <a:gd name="T6" fmla="*/ 803 w 21600"/>
                <a:gd name="T7" fmla="*/ 0 h 21600"/>
                <a:gd name="T8" fmla="*/ 0 60000 65536"/>
                <a:gd name="T9" fmla="*/ 0 60000 65536"/>
                <a:gd name="T10" fmla="*/ 0 60000 65536"/>
                <a:gd name="T11" fmla="*/ 0 60000 65536"/>
                <a:gd name="T12" fmla="*/ 3551 w 21600"/>
                <a:gd name="T13" fmla="*/ 3565 h 21600"/>
                <a:gd name="T14" fmla="*/ 18049 w 21600"/>
                <a:gd name="T15" fmla="*/ 18035 h 21600"/>
              </a:gdLst>
              <a:ahLst/>
              <a:cxnLst>
                <a:cxn ang="T8">
                  <a:pos x="T0" y="T1"/>
                </a:cxn>
                <a:cxn ang="T9">
                  <a:pos x="T2" y="T3"/>
                </a:cxn>
                <a:cxn ang="T10">
                  <a:pos x="T4" y="T5"/>
                </a:cxn>
                <a:cxn ang="T11">
                  <a:pos x="T6" y="T7"/>
                </a:cxn>
              </a:cxnLst>
              <a:rect l="T12" t="T13" r="T14" b="T15"/>
              <a:pathLst>
                <a:path w="21600" h="21600">
                  <a:moveTo>
                    <a:pt x="0" y="0"/>
                  </a:moveTo>
                  <a:lnTo>
                    <a:pt x="3514" y="21600"/>
                  </a:lnTo>
                  <a:lnTo>
                    <a:pt x="18086" y="21600"/>
                  </a:lnTo>
                  <a:lnTo>
                    <a:pt x="21600" y="0"/>
                  </a:lnTo>
                  <a:lnTo>
                    <a:pt x="0" y="0"/>
                  </a:lnTo>
                  <a:close/>
                </a:path>
              </a:pathLst>
            </a:custGeom>
            <a:solidFill>
              <a:srgbClr val="D9D8D6"/>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US" altLang="en-US" sz="2000" b="1" dirty="0">
                  <a:latin typeface="+mn-lt"/>
                </a:rPr>
                <a:t>Usability</a:t>
              </a:r>
              <a:endParaRPr lang="en-US" altLang="en-US" sz="2000" dirty="0">
                <a:latin typeface="+mn-lt"/>
              </a:endParaRPr>
            </a:p>
          </p:txBody>
        </p:sp>
        <p:sp>
          <p:nvSpPr>
            <p:cNvPr id="19" name="AutoShape 8">
              <a:extLst>
                <a:ext uri="{FF2B5EF4-FFF2-40B4-BE49-F238E27FC236}">
                  <a16:creationId xmlns:a16="http://schemas.microsoft.com/office/drawing/2014/main" id="{EA58BF79-55AC-45E1-806B-B2ED4409E321}"/>
                </a:ext>
              </a:extLst>
            </p:cNvPr>
            <p:cNvSpPr>
              <a:spLocks noChangeArrowheads="1"/>
            </p:cNvSpPr>
            <p:nvPr/>
          </p:nvSpPr>
          <p:spPr bwMode="auto">
            <a:xfrm flipH="1" flipV="1">
              <a:off x="1502" y="1937"/>
              <a:ext cx="2264" cy="448"/>
            </a:xfrm>
            <a:custGeom>
              <a:avLst/>
              <a:gdLst>
                <a:gd name="T0" fmla="*/ 2118 w 21600"/>
                <a:gd name="T1" fmla="*/ 224 h 21600"/>
                <a:gd name="T2" fmla="*/ 1132 w 21600"/>
                <a:gd name="T3" fmla="*/ 448 h 21600"/>
                <a:gd name="T4" fmla="*/ 146 w 21600"/>
                <a:gd name="T5" fmla="*/ 224 h 21600"/>
                <a:gd name="T6" fmla="*/ 1132 w 21600"/>
                <a:gd name="T7" fmla="*/ 0 h 21600"/>
                <a:gd name="T8" fmla="*/ 0 60000 65536"/>
                <a:gd name="T9" fmla="*/ 0 60000 65536"/>
                <a:gd name="T10" fmla="*/ 0 60000 65536"/>
                <a:gd name="T11" fmla="*/ 0 60000 65536"/>
                <a:gd name="T12" fmla="*/ 3196 w 21600"/>
                <a:gd name="T13" fmla="*/ 3182 h 21600"/>
                <a:gd name="T14" fmla="*/ 18404 w 21600"/>
                <a:gd name="T15" fmla="*/ 18418 h 21600"/>
              </a:gdLst>
              <a:ahLst/>
              <a:cxnLst>
                <a:cxn ang="T8">
                  <a:pos x="T0" y="T1"/>
                </a:cxn>
                <a:cxn ang="T9">
                  <a:pos x="T2" y="T3"/>
                </a:cxn>
                <a:cxn ang="T10">
                  <a:pos x="T4" y="T5"/>
                </a:cxn>
                <a:cxn ang="T11">
                  <a:pos x="T6" y="T7"/>
                </a:cxn>
              </a:cxnLst>
              <a:rect l="T12" t="T13" r="T14" b="T15"/>
              <a:pathLst>
                <a:path w="21600" h="21600">
                  <a:moveTo>
                    <a:pt x="0" y="0"/>
                  </a:moveTo>
                  <a:lnTo>
                    <a:pt x="2789" y="21600"/>
                  </a:lnTo>
                  <a:lnTo>
                    <a:pt x="18811" y="21600"/>
                  </a:lnTo>
                  <a:lnTo>
                    <a:pt x="21600" y="0"/>
                  </a:lnTo>
                  <a:lnTo>
                    <a:pt x="0" y="0"/>
                  </a:lnTo>
                  <a:close/>
                </a:path>
              </a:pathLst>
            </a:custGeom>
            <a:noFill/>
            <a:ln w="28575">
              <a:solidFill>
                <a:srgbClr val="FFB71B"/>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US" altLang="en-US" sz="2000" b="1" dirty="0">
                  <a:solidFill>
                    <a:srgbClr val="373A36"/>
                  </a:solidFill>
                  <a:latin typeface="+mn-lt"/>
                </a:rPr>
                <a:t>Functionality</a:t>
              </a:r>
              <a:endParaRPr lang="en-US" altLang="en-US" sz="2000" dirty="0">
                <a:solidFill>
                  <a:srgbClr val="373A36"/>
                </a:solidFill>
                <a:latin typeface="+mn-lt"/>
              </a:endParaRPr>
            </a:p>
          </p:txBody>
        </p:sp>
      </p:grpSp>
      <p:grpSp>
        <p:nvGrpSpPr>
          <p:cNvPr id="20" name="Group 9">
            <a:extLst>
              <a:ext uri="{FF2B5EF4-FFF2-40B4-BE49-F238E27FC236}">
                <a16:creationId xmlns:a16="http://schemas.microsoft.com/office/drawing/2014/main" id="{5E17A09E-AB0B-4DD8-9B6E-861BEEEC926B}"/>
              </a:ext>
            </a:extLst>
          </p:cNvPr>
          <p:cNvGrpSpPr>
            <a:grpSpLocks/>
          </p:cNvGrpSpPr>
          <p:nvPr/>
        </p:nvGrpSpPr>
        <p:grpSpPr bwMode="auto">
          <a:xfrm>
            <a:off x="2212752" y="3951929"/>
            <a:ext cx="7275517" cy="1554161"/>
            <a:chOff x="462" y="2604"/>
            <a:chExt cx="4583" cy="979"/>
          </a:xfrm>
        </p:grpSpPr>
        <p:sp>
          <p:nvSpPr>
            <p:cNvPr id="21" name="Text Box 10">
              <a:extLst>
                <a:ext uri="{FF2B5EF4-FFF2-40B4-BE49-F238E27FC236}">
                  <a16:creationId xmlns:a16="http://schemas.microsoft.com/office/drawing/2014/main" id="{267B3BEC-B802-4955-8B24-C7398455E3F1}"/>
                </a:ext>
              </a:extLst>
            </p:cNvPr>
            <p:cNvSpPr txBox="1">
              <a:spLocks noChangeArrowheads="1"/>
            </p:cNvSpPr>
            <p:nvPr/>
          </p:nvSpPr>
          <p:spPr bwMode="auto">
            <a:xfrm>
              <a:off x="462" y="2604"/>
              <a:ext cx="3411" cy="97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25000"/>
                </a:spcBef>
                <a:spcAft>
                  <a:spcPts val="0"/>
                </a:spcAft>
              </a:pPr>
              <a:r>
                <a:rPr lang="en-GB" altLang="en-US" sz="2000" dirty="0">
                  <a:latin typeface="+mn-lt"/>
                </a:rPr>
                <a:t>Three aspects</a:t>
              </a:r>
            </a:p>
            <a:p>
              <a:pPr marL="342900" indent="-342900" algn="l">
                <a:spcBef>
                  <a:spcPct val="25000"/>
                </a:spcBef>
                <a:spcAft>
                  <a:spcPts val="0"/>
                </a:spcAft>
                <a:buClr>
                  <a:srgbClr val="FFB71B"/>
                </a:buClr>
                <a:buFont typeface="Wingdings" panose="05000000000000000000" pitchFamily="2" charset="2"/>
                <a:buChar char="§"/>
              </a:pPr>
              <a:r>
                <a:rPr lang="en-GB" altLang="en-US" sz="2000" dirty="0">
                  <a:latin typeface="+mn-lt"/>
                </a:rPr>
                <a:t>  Interaction with the </a:t>
              </a:r>
              <a:r>
                <a:rPr lang="en-GB" altLang="en-US" sz="2000" b="1" dirty="0">
                  <a:solidFill>
                    <a:schemeClr val="accent1"/>
                  </a:solidFill>
                  <a:latin typeface="+mn-lt"/>
                </a:rPr>
                <a:t>human body</a:t>
              </a:r>
              <a:r>
                <a:rPr lang="en-GB" altLang="en-US" sz="2000" dirty="0">
                  <a:solidFill>
                    <a:schemeClr val="accent1"/>
                  </a:solidFill>
                  <a:latin typeface="+mn-lt"/>
                </a:rPr>
                <a:t> </a:t>
              </a:r>
              <a:r>
                <a:rPr lang="en-GB" altLang="en-US" sz="2000" dirty="0">
                  <a:latin typeface="+mn-lt"/>
                </a:rPr>
                <a:t>- biometrics</a:t>
              </a:r>
            </a:p>
            <a:p>
              <a:pPr marL="342900" indent="-342900" algn="l">
                <a:spcBef>
                  <a:spcPct val="25000"/>
                </a:spcBef>
                <a:spcAft>
                  <a:spcPts val="0"/>
                </a:spcAft>
                <a:buClr>
                  <a:srgbClr val="FFB71B"/>
                </a:buClr>
                <a:buFont typeface="Wingdings" panose="05000000000000000000" pitchFamily="2" charset="2"/>
                <a:buChar char="§"/>
              </a:pPr>
              <a:r>
                <a:rPr lang="en-GB" altLang="en-US" sz="2000" dirty="0">
                  <a:latin typeface="+mn-lt"/>
                </a:rPr>
                <a:t>  Interaction with the </a:t>
              </a:r>
              <a:r>
                <a:rPr lang="en-GB" altLang="en-US" sz="2000" b="1" dirty="0">
                  <a:solidFill>
                    <a:schemeClr val="accent1"/>
                  </a:solidFill>
                  <a:latin typeface="+mn-lt"/>
                </a:rPr>
                <a:t>mind</a:t>
              </a:r>
              <a:r>
                <a:rPr lang="en-GB" altLang="en-US" sz="2000" b="1" dirty="0">
                  <a:solidFill>
                    <a:srgbClr val="A50021"/>
                  </a:solidFill>
                  <a:latin typeface="+mn-lt"/>
                </a:rPr>
                <a:t> </a:t>
              </a:r>
              <a:r>
                <a:rPr lang="en-GB" altLang="en-US" sz="2000" dirty="0">
                  <a:latin typeface="+mn-lt"/>
                </a:rPr>
                <a:t>- intelligibility </a:t>
              </a:r>
            </a:p>
            <a:p>
              <a:pPr marL="342900" indent="-342900" algn="l">
                <a:spcBef>
                  <a:spcPct val="25000"/>
                </a:spcBef>
                <a:spcAft>
                  <a:spcPts val="0"/>
                </a:spcAft>
                <a:buClr>
                  <a:srgbClr val="FFB71B"/>
                </a:buClr>
                <a:buFont typeface="Wingdings" panose="05000000000000000000" pitchFamily="2" charset="2"/>
                <a:buChar char="§"/>
              </a:pPr>
              <a:r>
                <a:rPr lang="en-GB" altLang="en-US" sz="2000" dirty="0">
                  <a:latin typeface="+mn-lt"/>
                </a:rPr>
                <a:t>  Interaction with the human </a:t>
              </a:r>
              <a:r>
                <a:rPr lang="en-GB" altLang="en-US" sz="2000" b="1" dirty="0">
                  <a:solidFill>
                    <a:schemeClr val="accent1"/>
                  </a:solidFill>
                  <a:latin typeface="+mn-lt"/>
                </a:rPr>
                <a:t>environment</a:t>
              </a:r>
            </a:p>
          </p:txBody>
        </p:sp>
        <p:sp>
          <p:nvSpPr>
            <p:cNvPr id="22" name="AutoShape 11">
              <a:extLst>
                <a:ext uri="{FF2B5EF4-FFF2-40B4-BE49-F238E27FC236}">
                  <a16:creationId xmlns:a16="http://schemas.microsoft.com/office/drawing/2014/main" id="{7656CB13-1ED7-411E-B659-01D3E6DC3397}"/>
                </a:ext>
              </a:extLst>
            </p:cNvPr>
            <p:cNvSpPr>
              <a:spLocks/>
            </p:cNvSpPr>
            <p:nvPr/>
          </p:nvSpPr>
          <p:spPr bwMode="auto">
            <a:xfrm>
              <a:off x="3709" y="2815"/>
              <a:ext cx="161" cy="768"/>
            </a:xfrm>
            <a:prstGeom prst="rightBrace">
              <a:avLst>
                <a:gd name="adj1" fmla="val 39752"/>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Aft>
                  <a:spcPts val="0"/>
                </a:spcAft>
              </a:pPr>
              <a:endParaRPr lang="en-GB" altLang="en-US" sz="2000" dirty="0">
                <a:latin typeface="+mn-lt"/>
              </a:endParaRPr>
            </a:p>
          </p:txBody>
        </p:sp>
        <p:sp>
          <p:nvSpPr>
            <p:cNvPr id="23" name="Text Box 12">
              <a:extLst>
                <a:ext uri="{FF2B5EF4-FFF2-40B4-BE49-F238E27FC236}">
                  <a16:creationId xmlns:a16="http://schemas.microsoft.com/office/drawing/2014/main" id="{3451DC09-66B6-4EB3-9EB9-E61DE7CB80C4}"/>
                </a:ext>
              </a:extLst>
            </p:cNvPr>
            <p:cNvSpPr txBox="1">
              <a:spLocks noChangeArrowheads="1"/>
            </p:cNvSpPr>
            <p:nvPr/>
          </p:nvSpPr>
          <p:spPr bwMode="auto">
            <a:xfrm>
              <a:off x="4000" y="3073"/>
              <a:ext cx="1045" cy="2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spcAft>
                  <a:spcPts val="0"/>
                </a:spcAft>
              </a:pPr>
              <a:r>
                <a:rPr lang="en-US" altLang="en-US" sz="2000" dirty="0">
                  <a:latin typeface="+mn-lt"/>
                </a:rPr>
                <a:t>Current topics</a:t>
              </a:r>
            </a:p>
          </p:txBody>
        </p:sp>
      </p:grpSp>
    </p:spTree>
    <p:extLst>
      <p:ext uri="{BB962C8B-B14F-4D97-AF65-F5344CB8AC3E}">
        <p14:creationId xmlns:p14="http://schemas.microsoft.com/office/powerpoint/2010/main" val="202767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Usability (“ergonomics”)</a:t>
            </a:r>
            <a:endParaRPr lang="en-US" dirty="0"/>
          </a:p>
        </p:txBody>
      </p:sp>
      <p:grpSp>
        <p:nvGrpSpPr>
          <p:cNvPr id="4" name="Group 3">
            <a:extLst>
              <a:ext uri="{FF2B5EF4-FFF2-40B4-BE49-F238E27FC236}">
                <a16:creationId xmlns:a16="http://schemas.microsoft.com/office/drawing/2014/main" id="{4C1DCEC3-5D44-4515-A584-EB41FAC88BF0}"/>
              </a:ext>
            </a:extLst>
          </p:cNvPr>
          <p:cNvGrpSpPr>
            <a:grpSpLocks/>
          </p:cNvGrpSpPr>
          <p:nvPr/>
        </p:nvGrpSpPr>
        <p:grpSpPr bwMode="auto">
          <a:xfrm>
            <a:off x="1807672" y="2573438"/>
            <a:ext cx="1372552" cy="1283677"/>
            <a:chOff x="332" y="1723"/>
            <a:chExt cx="943" cy="876"/>
          </a:xfrm>
        </p:grpSpPr>
        <p:sp>
          <p:nvSpPr>
            <p:cNvPr id="5" name="Oval 4">
              <a:extLst>
                <a:ext uri="{FF2B5EF4-FFF2-40B4-BE49-F238E27FC236}">
                  <a16:creationId xmlns:a16="http://schemas.microsoft.com/office/drawing/2014/main" id="{5A4E18E9-E758-4D2F-8548-2CC43285DC45}"/>
                </a:ext>
              </a:extLst>
            </p:cNvPr>
            <p:cNvSpPr>
              <a:spLocks noChangeArrowheads="1"/>
            </p:cNvSpPr>
            <p:nvPr/>
          </p:nvSpPr>
          <p:spPr bwMode="auto">
            <a:xfrm>
              <a:off x="332" y="1723"/>
              <a:ext cx="914" cy="876"/>
            </a:xfrm>
            <a:prstGeom prst="ellipse">
              <a:avLst/>
            </a:prstGeom>
            <a:solidFill>
              <a:schemeClr val="bg1"/>
            </a:solidFill>
            <a:ln w="38100">
              <a:solidFill>
                <a:srgbClr val="FFB71B"/>
              </a:solidFill>
              <a:round/>
              <a:headEnd/>
              <a:tailEnd/>
            </a:ln>
          </p:spPr>
          <p:txBody>
            <a:bodyPr wrap="none" anchor="ctr"/>
            <a:lstStyle/>
            <a:p>
              <a:endParaRPr lang="en-GB" sz="2000" dirty="0"/>
            </a:p>
          </p:txBody>
        </p:sp>
        <p:sp>
          <p:nvSpPr>
            <p:cNvPr id="6" name="Text Box 5">
              <a:extLst>
                <a:ext uri="{FF2B5EF4-FFF2-40B4-BE49-F238E27FC236}">
                  <a16:creationId xmlns:a16="http://schemas.microsoft.com/office/drawing/2014/main" id="{56E9FF7A-DD99-43EA-9D2C-763236E6173D}"/>
                </a:ext>
              </a:extLst>
            </p:cNvPr>
            <p:cNvSpPr txBox="1">
              <a:spLocks noChangeArrowheads="1"/>
            </p:cNvSpPr>
            <p:nvPr/>
          </p:nvSpPr>
          <p:spPr bwMode="auto">
            <a:xfrm>
              <a:off x="344" y="2029"/>
              <a:ext cx="931"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sz="2000" b="1" dirty="0">
                  <a:solidFill>
                    <a:srgbClr val="373A36"/>
                  </a:solidFill>
                  <a:latin typeface="+mn-lt"/>
                </a:rPr>
                <a:t>  Usability</a:t>
              </a:r>
              <a:endParaRPr lang="en-GB" sz="2000" dirty="0">
                <a:solidFill>
                  <a:srgbClr val="373A36"/>
                </a:solidFill>
                <a:latin typeface="+mn-lt"/>
              </a:endParaRPr>
            </a:p>
          </p:txBody>
        </p:sp>
      </p:grpSp>
      <p:grpSp>
        <p:nvGrpSpPr>
          <p:cNvPr id="7" name="Group 6">
            <a:extLst>
              <a:ext uri="{FF2B5EF4-FFF2-40B4-BE49-F238E27FC236}">
                <a16:creationId xmlns:a16="http://schemas.microsoft.com/office/drawing/2014/main" id="{F39637CD-DBF9-4380-BC51-A022E0C66139}"/>
              </a:ext>
            </a:extLst>
          </p:cNvPr>
          <p:cNvGrpSpPr>
            <a:grpSpLocks/>
          </p:cNvGrpSpPr>
          <p:nvPr/>
        </p:nvGrpSpPr>
        <p:grpSpPr bwMode="auto">
          <a:xfrm>
            <a:off x="3193074" y="1012174"/>
            <a:ext cx="5699854" cy="2193681"/>
            <a:chOff x="1240" y="691"/>
            <a:chExt cx="3590" cy="1497"/>
          </a:xfrm>
        </p:grpSpPr>
        <p:sp>
          <p:nvSpPr>
            <p:cNvPr id="8" name="Text Box 7">
              <a:extLst>
                <a:ext uri="{FF2B5EF4-FFF2-40B4-BE49-F238E27FC236}">
                  <a16:creationId xmlns:a16="http://schemas.microsoft.com/office/drawing/2014/main" id="{BD0BB82E-EAC9-4AF4-A842-8F36D5F2155D}"/>
                </a:ext>
              </a:extLst>
            </p:cNvPr>
            <p:cNvSpPr txBox="1">
              <a:spLocks noChangeArrowheads="1"/>
            </p:cNvSpPr>
            <p:nvPr/>
          </p:nvSpPr>
          <p:spPr bwMode="auto">
            <a:xfrm>
              <a:off x="2422" y="911"/>
              <a:ext cx="1183"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GB" sz="1600" b="1" dirty="0">
                  <a:latin typeface="+mn-lt"/>
                </a:rPr>
                <a:t>Bio-metric</a:t>
              </a:r>
            </a:p>
            <a:p>
              <a:pPr algn="l">
                <a:spcBef>
                  <a:spcPts val="0"/>
                </a:spcBef>
                <a:spcAft>
                  <a:spcPts val="0"/>
                </a:spcAft>
              </a:pPr>
              <a:endParaRPr lang="en-GB" sz="1600" b="1" dirty="0">
                <a:latin typeface="+mn-lt"/>
              </a:endParaRPr>
            </a:p>
            <a:p>
              <a:pPr algn="l">
                <a:spcBef>
                  <a:spcPts val="0"/>
                </a:spcBef>
                <a:spcAft>
                  <a:spcPts val="0"/>
                </a:spcAft>
              </a:pPr>
              <a:endParaRPr lang="en-GB" sz="1600" b="1" dirty="0">
                <a:latin typeface="+mn-lt"/>
              </a:endParaRPr>
            </a:p>
            <a:p>
              <a:pPr algn="l">
                <a:spcBef>
                  <a:spcPts val="0"/>
                </a:spcBef>
                <a:spcAft>
                  <a:spcPts val="0"/>
                </a:spcAft>
              </a:pPr>
              <a:r>
                <a:rPr lang="en-GB" sz="1600" b="1" dirty="0">
                  <a:latin typeface="+mn-lt"/>
                </a:rPr>
                <a:t>Bio-mechanical</a:t>
              </a:r>
              <a:endParaRPr lang="en-GB" sz="1400" dirty="0">
                <a:latin typeface="+mn-lt"/>
              </a:endParaRPr>
            </a:p>
          </p:txBody>
        </p:sp>
        <p:sp>
          <p:nvSpPr>
            <p:cNvPr id="9" name="Text Box 8">
              <a:extLst>
                <a:ext uri="{FF2B5EF4-FFF2-40B4-BE49-F238E27FC236}">
                  <a16:creationId xmlns:a16="http://schemas.microsoft.com/office/drawing/2014/main" id="{F54197C5-3164-4DDA-A6AE-5D0564012D4C}"/>
                </a:ext>
              </a:extLst>
            </p:cNvPr>
            <p:cNvSpPr txBox="1">
              <a:spLocks noChangeArrowheads="1"/>
            </p:cNvSpPr>
            <p:nvPr/>
          </p:nvSpPr>
          <p:spPr bwMode="auto">
            <a:xfrm>
              <a:off x="1390" y="1074"/>
              <a:ext cx="721"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GB" sz="1400" b="1" dirty="0">
                  <a:latin typeface="+mn-lt"/>
                </a:rPr>
                <a:t> </a:t>
              </a:r>
              <a:r>
                <a:rPr lang="en-GB" sz="1600" b="1" dirty="0">
                  <a:latin typeface="+mn-lt"/>
                </a:rPr>
                <a:t>Physical</a:t>
              </a:r>
            </a:p>
            <a:p>
              <a:pPr algn="l">
                <a:spcBef>
                  <a:spcPts val="0"/>
                </a:spcBef>
                <a:spcAft>
                  <a:spcPts val="0"/>
                </a:spcAft>
              </a:pPr>
              <a:r>
                <a:rPr lang="en-GB" sz="1600" b="1" dirty="0">
                  <a:latin typeface="+mn-lt"/>
                </a:rPr>
                <a:t> matching</a:t>
              </a:r>
              <a:endParaRPr lang="en-GB" sz="2000" b="1" dirty="0">
                <a:latin typeface="+mn-lt"/>
              </a:endParaRPr>
            </a:p>
          </p:txBody>
        </p:sp>
        <p:sp>
          <p:nvSpPr>
            <p:cNvPr id="10" name="Line 9">
              <a:extLst>
                <a:ext uri="{FF2B5EF4-FFF2-40B4-BE49-F238E27FC236}">
                  <a16:creationId xmlns:a16="http://schemas.microsoft.com/office/drawing/2014/main" id="{D7A39869-E278-4810-818B-FA2DD487D04F}"/>
                </a:ext>
              </a:extLst>
            </p:cNvPr>
            <p:cNvSpPr>
              <a:spLocks noChangeShapeType="1"/>
            </p:cNvSpPr>
            <p:nvPr/>
          </p:nvSpPr>
          <p:spPr bwMode="auto">
            <a:xfrm flipV="1">
              <a:off x="1240" y="1216"/>
              <a:ext cx="196" cy="972"/>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pPr>
                <a:spcBef>
                  <a:spcPts val="0"/>
                </a:spcBef>
                <a:spcAft>
                  <a:spcPts val="0"/>
                </a:spcAft>
              </a:pPr>
              <a:endParaRPr lang="en-GB" sz="2000" dirty="0"/>
            </a:p>
          </p:txBody>
        </p:sp>
        <p:grpSp>
          <p:nvGrpSpPr>
            <p:cNvPr id="11" name="Group 10">
              <a:extLst>
                <a:ext uri="{FF2B5EF4-FFF2-40B4-BE49-F238E27FC236}">
                  <a16:creationId xmlns:a16="http://schemas.microsoft.com/office/drawing/2014/main" id="{5F3877C1-82AD-48B3-BB82-713BA2C4E4C0}"/>
                </a:ext>
              </a:extLst>
            </p:cNvPr>
            <p:cNvGrpSpPr>
              <a:grpSpLocks/>
            </p:cNvGrpSpPr>
            <p:nvPr/>
          </p:nvGrpSpPr>
          <p:grpSpPr bwMode="auto">
            <a:xfrm>
              <a:off x="2156" y="976"/>
              <a:ext cx="244" cy="478"/>
              <a:chOff x="1634" y="2029"/>
              <a:chExt cx="521" cy="578"/>
            </a:xfrm>
          </p:grpSpPr>
          <p:sp>
            <p:nvSpPr>
              <p:cNvPr id="13" name="Line 11">
                <a:extLst>
                  <a:ext uri="{FF2B5EF4-FFF2-40B4-BE49-F238E27FC236}">
                    <a16:creationId xmlns:a16="http://schemas.microsoft.com/office/drawing/2014/main" id="{EE0300AA-C1D3-412C-82CC-42C57C0D0D00}"/>
                  </a:ext>
                </a:extLst>
              </p:cNvPr>
              <p:cNvSpPr>
                <a:spLocks noChangeShapeType="1"/>
              </p:cNvSpPr>
              <p:nvPr/>
            </p:nvSpPr>
            <p:spPr bwMode="auto">
              <a:xfrm>
                <a:off x="1634" y="2301"/>
                <a:ext cx="513" cy="30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pPr>
                  <a:spcBef>
                    <a:spcPts val="0"/>
                  </a:spcBef>
                  <a:spcAft>
                    <a:spcPts val="0"/>
                  </a:spcAft>
                </a:pPr>
                <a:endParaRPr lang="en-GB" sz="2000" dirty="0"/>
              </a:p>
            </p:txBody>
          </p:sp>
          <p:sp>
            <p:nvSpPr>
              <p:cNvPr id="14" name="Line 12">
                <a:extLst>
                  <a:ext uri="{FF2B5EF4-FFF2-40B4-BE49-F238E27FC236}">
                    <a16:creationId xmlns:a16="http://schemas.microsoft.com/office/drawing/2014/main" id="{BF09F35B-0294-4221-865F-BA5981D5B83B}"/>
                  </a:ext>
                </a:extLst>
              </p:cNvPr>
              <p:cNvSpPr>
                <a:spLocks noChangeShapeType="1"/>
              </p:cNvSpPr>
              <p:nvPr/>
            </p:nvSpPr>
            <p:spPr bwMode="auto">
              <a:xfrm flipV="1">
                <a:off x="1636" y="2029"/>
                <a:ext cx="519" cy="25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pPr>
                  <a:spcBef>
                    <a:spcPts val="0"/>
                  </a:spcBef>
                  <a:spcAft>
                    <a:spcPts val="0"/>
                  </a:spcAft>
                </a:pPr>
                <a:endParaRPr lang="en-GB" sz="2000" dirty="0"/>
              </a:p>
            </p:txBody>
          </p:sp>
        </p:grpSp>
        <p:sp>
          <p:nvSpPr>
            <p:cNvPr id="12" name="Text Box 13">
              <a:extLst>
                <a:ext uri="{FF2B5EF4-FFF2-40B4-BE49-F238E27FC236}">
                  <a16:creationId xmlns:a16="http://schemas.microsoft.com/office/drawing/2014/main" id="{F1A7E0C5-D698-4141-BC29-A936B6F6EA69}"/>
                </a:ext>
              </a:extLst>
            </p:cNvPr>
            <p:cNvSpPr txBox="1">
              <a:spLocks noChangeArrowheads="1"/>
            </p:cNvSpPr>
            <p:nvPr/>
          </p:nvSpPr>
          <p:spPr bwMode="auto">
            <a:xfrm>
              <a:off x="3520" y="691"/>
              <a:ext cx="1310" cy="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GB" sz="1600" dirty="0">
                  <a:latin typeface="+mn-lt"/>
                </a:rPr>
                <a:t>Scale, movement, </a:t>
              </a:r>
            </a:p>
            <a:p>
              <a:pPr algn="l">
                <a:spcBef>
                  <a:spcPts val="0"/>
                </a:spcBef>
                <a:spcAft>
                  <a:spcPts val="0"/>
                </a:spcAft>
              </a:pPr>
              <a:r>
                <a:rPr lang="en-GB" sz="1600" dirty="0">
                  <a:latin typeface="+mn-lt"/>
                </a:rPr>
                <a:t>posture, work height </a:t>
              </a:r>
            </a:p>
            <a:p>
              <a:pPr algn="l">
                <a:spcBef>
                  <a:spcPts val="0"/>
                </a:spcBef>
                <a:spcAft>
                  <a:spcPts val="0"/>
                </a:spcAft>
              </a:pPr>
              <a:endParaRPr lang="en-GB" sz="1600" dirty="0">
                <a:latin typeface="+mn-lt"/>
              </a:endParaRPr>
            </a:p>
            <a:p>
              <a:pPr algn="l">
                <a:spcBef>
                  <a:spcPts val="0"/>
                </a:spcBef>
                <a:spcAft>
                  <a:spcPts val="0"/>
                </a:spcAft>
              </a:pPr>
              <a:r>
                <a:rPr lang="en-GB" sz="1600" dirty="0">
                  <a:latin typeface="+mn-lt"/>
                </a:rPr>
                <a:t>Force (&lt;230 N, lifting), </a:t>
              </a:r>
            </a:p>
            <a:p>
              <a:pPr algn="l">
                <a:spcBef>
                  <a:spcPts val="0"/>
                </a:spcBef>
                <a:spcAft>
                  <a:spcPts val="0"/>
                </a:spcAft>
              </a:pPr>
              <a:r>
                <a:rPr lang="en-GB" sz="1600" dirty="0">
                  <a:latin typeface="+mn-lt"/>
                </a:rPr>
                <a:t>Energy (&lt;230 watts)</a:t>
              </a:r>
            </a:p>
            <a:p>
              <a:pPr algn="l">
                <a:spcBef>
                  <a:spcPts val="0"/>
                </a:spcBef>
                <a:spcAft>
                  <a:spcPts val="0"/>
                </a:spcAft>
              </a:pPr>
              <a:r>
                <a:rPr lang="en-GB" sz="1600" dirty="0">
                  <a:latin typeface="+mn-lt"/>
                </a:rPr>
                <a:t>Attention span</a:t>
              </a:r>
            </a:p>
            <a:p>
              <a:pPr algn="l">
                <a:spcBef>
                  <a:spcPts val="0"/>
                </a:spcBef>
                <a:spcAft>
                  <a:spcPts val="0"/>
                </a:spcAft>
              </a:pPr>
              <a:endParaRPr lang="en-GB" sz="1600" dirty="0">
                <a:latin typeface="+mn-lt"/>
              </a:endParaRPr>
            </a:p>
          </p:txBody>
        </p:sp>
      </p:grpSp>
      <p:grpSp>
        <p:nvGrpSpPr>
          <p:cNvPr id="15" name="Group 14">
            <a:extLst>
              <a:ext uri="{FF2B5EF4-FFF2-40B4-BE49-F238E27FC236}">
                <a16:creationId xmlns:a16="http://schemas.microsoft.com/office/drawing/2014/main" id="{5612915E-CEDD-4A39-A3A8-CC69140FAE97}"/>
              </a:ext>
            </a:extLst>
          </p:cNvPr>
          <p:cNvGrpSpPr>
            <a:grpSpLocks/>
          </p:cNvGrpSpPr>
          <p:nvPr/>
        </p:nvGrpSpPr>
        <p:grpSpPr bwMode="auto">
          <a:xfrm>
            <a:off x="3187335" y="2332484"/>
            <a:ext cx="6361113" cy="2061796"/>
            <a:chOff x="1236" y="1592"/>
            <a:chExt cx="4007" cy="1407"/>
          </a:xfrm>
        </p:grpSpPr>
        <p:sp>
          <p:nvSpPr>
            <p:cNvPr id="16" name="Line 15">
              <a:extLst>
                <a:ext uri="{FF2B5EF4-FFF2-40B4-BE49-F238E27FC236}">
                  <a16:creationId xmlns:a16="http://schemas.microsoft.com/office/drawing/2014/main" id="{9FEE0AB4-FBBC-45AF-B22C-D2290D5AF671}"/>
                </a:ext>
              </a:extLst>
            </p:cNvPr>
            <p:cNvSpPr>
              <a:spLocks noChangeShapeType="1"/>
            </p:cNvSpPr>
            <p:nvPr/>
          </p:nvSpPr>
          <p:spPr bwMode="auto">
            <a:xfrm flipV="1">
              <a:off x="1236" y="2210"/>
              <a:ext cx="217" cy="0"/>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grpSp>
          <p:nvGrpSpPr>
            <p:cNvPr id="17" name="Group 16">
              <a:extLst>
                <a:ext uri="{FF2B5EF4-FFF2-40B4-BE49-F238E27FC236}">
                  <a16:creationId xmlns:a16="http://schemas.microsoft.com/office/drawing/2014/main" id="{BEC096E3-8BA2-4568-9FB7-90211C3E2545}"/>
                </a:ext>
              </a:extLst>
            </p:cNvPr>
            <p:cNvGrpSpPr>
              <a:grpSpLocks/>
            </p:cNvGrpSpPr>
            <p:nvPr/>
          </p:nvGrpSpPr>
          <p:grpSpPr bwMode="auto">
            <a:xfrm>
              <a:off x="2216" y="1952"/>
              <a:ext cx="212" cy="460"/>
              <a:chOff x="1634" y="2061"/>
              <a:chExt cx="521" cy="578"/>
            </a:xfrm>
          </p:grpSpPr>
          <p:sp>
            <p:nvSpPr>
              <p:cNvPr id="25" name="Line 17">
                <a:extLst>
                  <a:ext uri="{FF2B5EF4-FFF2-40B4-BE49-F238E27FC236}">
                    <a16:creationId xmlns:a16="http://schemas.microsoft.com/office/drawing/2014/main" id="{B6E55066-9297-42F8-BFA1-F8E11E709FD0}"/>
                  </a:ext>
                </a:extLst>
              </p:cNvPr>
              <p:cNvSpPr>
                <a:spLocks noChangeShapeType="1"/>
              </p:cNvSpPr>
              <p:nvPr/>
            </p:nvSpPr>
            <p:spPr bwMode="auto">
              <a:xfrm>
                <a:off x="1634" y="2333"/>
                <a:ext cx="513" cy="30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26" name="Line 18">
                <a:extLst>
                  <a:ext uri="{FF2B5EF4-FFF2-40B4-BE49-F238E27FC236}">
                    <a16:creationId xmlns:a16="http://schemas.microsoft.com/office/drawing/2014/main" id="{39C935B5-9051-44B3-A52B-C0D243E47E11}"/>
                  </a:ext>
                </a:extLst>
              </p:cNvPr>
              <p:cNvSpPr>
                <a:spLocks noChangeShapeType="1"/>
              </p:cNvSpPr>
              <p:nvPr/>
            </p:nvSpPr>
            <p:spPr bwMode="auto">
              <a:xfrm flipV="1">
                <a:off x="1636" y="2061"/>
                <a:ext cx="519" cy="25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grpSp>
        <p:grpSp>
          <p:nvGrpSpPr>
            <p:cNvPr id="18" name="Group 19">
              <a:extLst>
                <a:ext uri="{FF2B5EF4-FFF2-40B4-BE49-F238E27FC236}">
                  <a16:creationId xmlns:a16="http://schemas.microsoft.com/office/drawing/2014/main" id="{8AB0DFC1-62DF-42FE-9CAB-9E7AFD9B5D20}"/>
                </a:ext>
              </a:extLst>
            </p:cNvPr>
            <p:cNvGrpSpPr>
              <a:grpSpLocks/>
            </p:cNvGrpSpPr>
            <p:nvPr/>
          </p:nvGrpSpPr>
          <p:grpSpPr bwMode="auto">
            <a:xfrm>
              <a:off x="3532" y="1592"/>
              <a:ext cx="1711" cy="1407"/>
              <a:chOff x="3532" y="1592"/>
              <a:chExt cx="1711" cy="1407"/>
            </a:xfrm>
          </p:grpSpPr>
          <p:sp>
            <p:nvSpPr>
              <p:cNvPr id="21" name="Text Box 20">
                <a:extLst>
                  <a:ext uri="{FF2B5EF4-FFF2-40B4-BE49-F238E27FC236}">
                    <a16:creationId xmlns:a16="http://schemas.microsoft.com/office/drawing/2014/main" id="{ED4CE655-7717-454E-B61A-4A2C4A44AE86}"/>
                  </a:ext>
                </a:extLst>
              </p:cNvPr>
              <p:cNvSpPr txBox="1">
                <a:spLocks noChangeArrowheads="1"/>
              </p:cNvSpPr>
              <p:nvPr/>
            </p:nvSpPr>
            <p:spPr bwMode="auto">
              <a:xfrm>
                <a:off x="3532" y="1592"/>
                <a:ext cx="1282" cy="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endParaRPr lang="en-GB" sz="1600" dirty="0">
                  <a:latin typeface="+mn-lt"/>
                </a:endParaRPr>
              </a:p>
              <a:p>
                <a:pPr algn="l">
                  <a:spcBef>
                    <a:spcPts val="0"/>
                  </a:spcBef>
                  <a:spcAft>
                    <a:spcPts val="0"/>
                  </a:spcAft>
                </a:pPr>
                <a:r>
                  <a:rPr lang="en-GB" sz="1600" dirty="0">
                    <a:latin typeface="+mn-lt"/>
                  </a:rPr>
                  <a:t>Text, </a:t>
                </a:r>
              </a:p>
              <a:p>
                <a:pPr algn="l">
                  <a:spcBef>
                    <a:spcPts val="0"/>
                  </a:spcBef>
                  <a:spcAft>
                    <a:spcPts val="0"/>
                  </a:spcAft>
                </a:pPr>
                <a:r>
                  <a:rPr lang="en-GB" sz="1600" dirty="0">
                    <a:latin typeface="+mn-lt"/>
                  </a:rPr>
                  <a:t>Symbols</a:t>
                </a:r>
              </a:p>
              <a:p>
                <a:pPr algn="l">
                  <a:spcBef>
                    <a:spcPts val="0"/>
                  </a:spcBef>
                  <a:spcAft>
                    <a:spcPts val="0"/>
                  </a:spcAft>
                </a:pPr>
                <a:endParaRPr lang="en-GB" sz="1600" dirty="0">
                  <a:latin typeface="+mn-lt"/>
                </a:endParaRPr>
              </a:p>
              <a:p>
                <a:pPr algn="l">
                  <a:spcBef>
                    <a:spcPts val="0"/>
                  </a:spcBef>
                  <a:spcAft>
                    <a:spcPts val="0"/>
                  </a:spcAft>
                </a:pPr>
                <a:r>
                  <a:rPr lang="en-GB" sz="1600" dirty="0">
                    <a:latin typeface="+mn-lt"/>
                  </a:rPr>
                  <a:t>Embossed keys, knobs</a:t>
                </a:r>
              </a:p>
              <a:p>
                <a:pPr algn="l">
                  <a:spcBef>
                    <a:spcPts val="0"/>
                  </a:spcBef>
                  <a:spcAft>
                    <a:spcPts val="0"/>
                  </a:spcAft>
                </a:pPr>
                <a:r>
                  <a:rPr lang="en-GB" sz="1600" dirty="0">
                    <a:latin typeface="+mn-lt"/>
                  </a:rPr>
                  <a:t>Audible signals</a:t>
                </a:r>
              </a:p>
              <a:p>
                <a:pPr algn="l">
                  <a:spcBef>
                    <a:spcPts val="0"/>
                  </a:spcBef>
                  <a:spcAft>
                    <a:spcPts val="0"/>
                  </a:spcAft>
                </a:pPr>
                <a:r>
                  <a:rPr lang="en-GB" sz="1600" dirty="0">
                    <a:latin typeface="+mn-lt"/>
                  </a:rPr>
                  <a:t>Visual signals</a:t>
                </a:r>
              </a:p>
              <a:p>
                <a:pPr algn="l">
                  <a:spcBef>
                    <a:spcPts val="0"/>
                  </a:spcBef>
                  <a:spcAft>
                    <a:spcPts val="0"/>
                  </a:spcAft>
                </a:pPr>
                <a:endParaRPr lang="en-GB" sz="1600" dirty="0">
                  <a:latin typeface="+mn-lt"/>
                </a:endParaRPr>
              </a:p>
            </p:txBody>
          </p:sp>
          <p:pic>
            <p:nvPicPr>
              <p:cNvPr id="22" name="Picture 21">
                <a:extLst>
                  <a:ext uri="{FF2B5EF4-FFF2-40B4-BE49-F238E27FC236}">
                    <a16:creationId xmlns:a16="http://schemas.microsoft.com/office/drawing/2014/main" id="{061651F5-ED5E-4C70-BC1C-7446C4D8C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 y="1771"/>
                <a:ext cx="154"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615307D0-B71B-40ED-8051-1608A8F16E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2" y="1762"/>
                <a:ext cx="248"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F964B839-B22F-4BB3-B7B2-7C87F0EFAA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 y="1766"/>
                <a:ext cx="481"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24">
              <a:extLst>
                <a:ext uri="{FF2B5EF4-FFF2-40B4-BE49-F238E27FC236}">
                  <a16:creationId xmlns:a16="http://schemas.microsoft.com/office/drawing/2014/main" id="{8B99DB72-3028-4D88-BF1F-C61EA0983C67}"/>
                </a:ext>
              </a:extLst>
            </p:cNvPr>
            <p:cNvSpPr txBox="1">
              <a:spLocks noChangeArrowheads="1"/>
            </p:cNvSpPr>
            <p:nvPr/>
          </p:nvSpPr>
          <p:spPr bwMode="auto">
            <a:xfrm>
              <a:off x="1470" y="1986"/>
              <a:ext cx="75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1600" b="1" dirty="0">
                  <a:latin typeface="+mn-lt"/>
                </a:rPr>
                <a:t>Information</a:t>
              </a:r>
            </a:p>
            <a:p>
              <a:pPr>
                <a:spcBef>
                  <a:spcPts val="0"/>
                </a:spcBef>
                <a:spcAft>
                  <a:spcPts val="0"/>
                </a:spcAft>
              </a:pPr>
              <a:r>
                <a:rPr lang="en-GB" sz="1600" b="1" dirty="0">
                  <a:latin typeface="+mn-lt"/>
                </a:rPr>
                <a:t>transfer</a:t>
              </a:r>
              <a:endParaRPr lang="en-GB" sz="2000" dirty="0">
                <a:latin typeface="+mn-lt"/>
              </a:endParaRPr>
            </a:p>
          </p:txBody>
        </p:sp>
        <p:sp>
          <p:nvSpPr>
            <p:cNvPr id="20" name="Text Box 25">
              <a:extLst>
                <a:ext uri="{FF2B5EF4-FFF2-40B4-BE49-F238E27FC236}">
                  <a16:creationId xmlns:a16="http://schemas.microsoft.com/office/drawing/2014/main" id="{45290BC8-EA0B-4945-BC21-8EDA11683901}"/>
                </a:ext>
              </a:extLst>
            </p:cNvPr>
            <p:cNvSpPr txBox="1">
              <a:spLocks noChangeArrowheads="1"/>
            </p:cNvSpPr>
            <p:nvPr/>
          </p:nvSpPr>
          <p:spPr bwMode="auto">
            <a:xfrm>
              <a:off x="2489" y="1841"/>
              <a:ext cx="660"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1600" b="1" dirty="0">
                  <a:latin typeface="+mn-lt"/>
                </a:rPr>
                <a:t>Operation</a:t>
              </a:r>
            </a:p>
            <a:p>
              <a:pPr>
                <a:spcBef>
                  <a:spcPts val="0"/>
                </a:spcBef>
                <a:spcAft>
                  <a:spcPts val="0"/>
                </a:spcAft>
              </a:pPr>
              <a:endParaRPr lang="en-GB" sz="1600" b="1" dirty="0">
                <a:latin typeface="+mn-lt"/>
              </a:endParaRPr>
            </a:p>
            <a:p>
              <a:pPr>
                <a:spcBef>
                  <a:spcPts val="0"/>
                </a:spcBef>
                <a:spcAft>
                  <a:spcPts val="0"/>
                </a:spcAft>
              </a:pPr>
              <a:endParaRPr lang="en-GB" sz="1600" b="1" dirty="0">
                <a:latin typeface="+mn-lt"/>
              </a:endParaRPr>
            </a:p>
            <a:p>
              <a:pPr>
                <a:spcBef>
                  <a:spcPts val="0"/>
                </a:spcBef>
                <a:spcAft>
                  <a:spcPts val="0"/>
                </a:spcAft>
              </a:pPr>
              <a:r>
                <a:rPr lang="en-GB" sz="1600" b="1" dirty="0">
                  <a:latin typeface="+mn-lt"/>
                </a:rPr>
                <a:t>Feedback</a:t>
              </a:r>
              <a:endParaRPr lang="en-GB" sz="2000" dirty="0">
                <a:latin typeface="+mn-lt"/>
              </a:endParaRPr>
            </a:p>
          </p:txBody>
        </p:sp>
      </p:grpSp>
      <p:grpSp>
        <p:nvGrpSpPr>
          <p:cNvPr id="27" name="Group 26">
            <a:extLst>
              <a:ext uri="{FF2B5EF4-FFF2-40B4-BE49-F238E27FC236}">
                <a16:creationId xmlns:a16="http://schemas.microsoft.com/office/drawing/2014/main" id="{AB1D17D6-09F7-4EA2-9E86-B52408A21554}"/>
              </a:ext>
            </a:extLst>
          </p:cNvPr>
          <p:cNvGrpSpPr>
            <a:grpSpLocks/>
          </p:cNvGrpSpPr>
          <p:nvPr/>
        </p:nvGrpSpPr>
        <p:grpSpPr bwMode="auto">
          <a:xfrm>
            <a:off x="3200400" y="3284984"/>
            <a:ext cx="6221042" cy="2277207"/>
            <a:chOff x="1244" y="2242"/>
            <a:chExt cx="3919" cy="1554"/>
          </a:xfrm>
        </p:grpSpPr>
        <p:sp>
          <p:nvSpPr>
            <p:cNvPr id="28" name="Line 27">
              <a:extLst>
                <a:ext uri="{FF2B5EF4-FFF2-40B4-BE49-F238E27FC236}">
                  <a16:creationId xmlns:a16="http://schemas.microsoft.com/office/drawing/2014/main" id="{EA3947A2-8A70-4F69-93FE-7E406445CA56}"/>
                </a:ext>
              </a:extLst>
            </p:cNvPr>
            <p:cNvSpPr>
              <a:spLocks noChangeShapeType="1"/>
            </p:cNvSpPr>
            <p:nvPr/>
          </p:nvSpPr>
          <p:spPr bwMode="auto">
            <a:xfrm>
              <a:off x="1244" y="2242"/>
              <a:ext cx="173" cy="902"/>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grpSp>
          <p:nvGrpSpPr>
            <p:cNvPr id="29" name="Group 28">
              <a:extLst>
                <a:ext uri="{FF2B5EF4-FFF2-40B4-BE49-F238E27FC236}">
                  <a16:creationId xmlns:a16="http://schemas.microsoft.com/office/drawing/2014/main" id="{4194E6D6-5272-4026-98BC-A4FF55A1A053}"/>
                </a:ext>
              </a:extLst>
            </p:cNvPr>
            <p:cNvGrpSpPr>
              <a:grpSpLocks/>
            </p:cNvGrpSpPr>
            <p:nvPr/>
          </p:nvGrpSpPr>
          <p:grpSpPr bwMode="auto">
            <a:xfrm>
              <a:off x="1384" y="2683"/>
              <a:ext cx="3779" cy="1113"/>
              <a:chOff x="1384" y="2683"/>
              <a:chExt cx="3779" cy="1113"/>
            </a:xfrm>
          </p:grpSpPr>
          <p:grpSp>
            <p:nvGrpSpPr>
              <p:cNvPr id="30" name="Group 29">
                <a:extLst>
                  <a:ext uri="{FF2B5EF4-FFF2-40B4-BE49-F238E27FC236}">
                    <a16:creationId xmlns:a16="http://schemas.microsoft.com/office/drawing/2014/main" id="{222EBF29-218F-48BB-A4AD-C278A03246CC}"/>
                  </a:ext>
                </a:extLst>
              </p:cNvPr>
              <p:cNvGrpSpPr>
                <a:grpSpLocks/>
              </p:cNvGrpSpPr>
              <p:nvPr/>
            </p:nvGrpSpPr>
            <p:grpSpPr bwMode="auto">
              <a:xfrm>
                <a:off x="2336" y="2825"/>
                <a:ext cx="115" cy="807"/>
                <a:chOff x="1634" y="2029"/>
                <a:chExt cx="521" cy="578"/>
              </a:xfrm>
            </p:grpSpPr>
            <p:sp>
              <p:nvSpPr>
                <p:cNvPr id="34" name="Line 30">
                  <a:extLst>
                    <a:ext uri="{FF2B5EF4-FFF2-40B4-BE49-F238E27FC236}">
                      <a16:creationId xmlns:a16="http://schemas.microsoft.com/office/drawing/2014/main" id="{BF8A551A-D5AA-425B-B36B-934303012AC0}"/>
                    </a:ext>
                  </a:extLst>
                </p:cNvPr>
                <p:cNvSpPr>
                  <a:spLocks noChangeShapeType="1"/>
                </p:cNvSpPr>
                <p:nvPr/>
              </p:nvSpPr>
              <p:spPr bwMode="auto">
                <a:xfrm>
                  <a:off x="1634" y="2301"/>
                  <a:ext cx="513" cy="30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35" name="Line 31">
                  <a:extLst>
                    <a:ext uri="{FF2B5EF4-FFF2-40B4-BE49-F238E27FC236}">
                      <a16:creationId xmlns:a16="http://schemas.microsoft.com/office/drawing/2014/main" id="{23A4075D-77DA-447E-92E1-1B179EBF22AD}"/>
                    </a:ext>
                  </a:extLst>
                </p:cNvPr>
                <p:cNvSpPr>
                  <a:spLocks noChangeShapeType="1"/>
                </p:cNvSpPr>
                <p:nvPr/>
              </p:nvSpPr>
              <p:spPr bwMode="auto">
                <a:xfrm flipV="1">
                  <a:off x="1636" y="2029"/>
                  <a:ext cx="519" cy="256"/>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grpSp>
          <p:sp>
            <p:nvSpPr>
              <p:cNvPr id="31" name="Text Box 32">
                <a:extLst>
                  <a:ext uri="{FF2B5EF4-FFF2-40B4-BE49-F238E27FC236}">
                    <a16:creationId xmlns:a16="http://schemas.microsoft.com/office/drawing/2014/main" id="{928538CE-D177-4388-A992-9D2CA62691D1}"/>
                  </a:ext>
                </a:extLst>
              </p:cNvPr>
              <p:cNvSpPr txBox="1">
                <a:spLocks noChangeArrowheads="1"/>
              </p:cNvSpPr>
              <p:nvPr/>
            </p:nvSpPr>
            <p:spPr bwMode="auto">
              <a:xfrm>
                <a:off x="1384" y="3074"/>
                <a:ext cx="900"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1600" b="1" dirty="0">
                    <a:latin typeface="+mn-lt"/>
                  </a:rPr>
                  <a:t>Environmental</a:t>
                </a:r>
              </a:p>
              <a:p>
                <a:pPr>
                  <a:spcBef>
                    <a:spcPts val="0"/>
                  </a:spcBef>
                  <a:spcAft>
                    <a:spcPts val="0"/>
                  </a:spcAft>
                </a:pPr>
                <a:r>
                  <a:rPr lang="en-GB" sz="1600" b="1" dirty="0">
                    <a:latin typeface="+mn-lt"/>
                  </a:rPr>
                  <a:t>  disturbance</a:t>
                </a:r>
              </a:p>
            </p:txBody>
          </p:sp>
          <p:sp>
            <p:nvSpPr>
              <p:cNvPr id="32" name="Text Box 33">
                <a:extLst>
                  <a:ext uri="{FF2B5EF4-FFF2-40B4-BE49-F238E27FC236}">
                    <a16:creationId xmlns:a16="http://schemas.microsoft.com/office/drawing/2014/main" id="{C91E67AE-BC28-443F-9817-D7E08EE36299}"/>
                  </a:ext>
                </a:extLst>
              </p:cNvPr>
              <p:cNvSpPr txBox="1">
                <a:spLocks noChangeArrowheads="1"/>
              </p:cNvSpPr>
              <p:nvPr/>
            </p:nvSpPr>
            <p:spPr bwMode="auto">
              <a:xfrm>
                <a:off x="2474" y="2683"/>
                <a:ext cx="766"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300"/>
                  </a:spcBef>
                  <a:spcAft>
                    <a:spcPts val="300"/>
                  </a:spcAft>
                </a:pPr>
                <a:r>
                  <a:rPr lang="en-GB" sz="1600" b="1" dirty="0">
                    <a:latin typeface="+mn-lt"/>
                  </a:rPr>
                  <a:t>Noise</a:t>
                </a:r>
              </a:p>
              <a:p>
                <a:pPr algn="l">
                  <a:spcBef>
                    <a:spcPts val="300"/>
                  </a:spcBef>
                  <a:spcAft>
                    <a:spcPts val="300"/>
                  </a:spcAft>
                </a:pPr>
                <a:r>
                  <a:rPr lang="en-GB" sz="1600" b="1" dirty="0">
                    <a:latin typeface="+mn-lt"/>
                  </a:rPr>
                  <a:t>Vibration</a:t>
                </a:r>
              </a:p>
              <a:p>
                <a:pPr algn="l">
                  <a:spcBef>
                    <a:spcPts val="300"/>
                  </a:spcBef>
                  <a:spcAft>
                    <a:spcPts val="300"/>
                  </a:spcAft>
                </a:pPr>
                <a:r>
                  <a:rPr lang="en-GB" sz="1600" b="1" dirty="0">
                    <a:latin typeface="+mn-lt"/>
                  </a:rPr>
                  <a:t>Illumination</a:t>
                </a:r>
              </a:p>
              <a:p>
                <a:pPr algn="l">
                  <a:spcBef>
                    <a:spcPts val="300"/>
                  </a:spcBef>
                  <a:spcAft>
                    <a:spcPts val="300"/>
                  </a:spcAft>
                </a:pPr>
                <a:r>
                  <a:rPr lang="en-GB" sz="1600" b="1" dirty="0">
                    <a:latin typeface="+mn-lt"/>
                  </a:rPr>
                  <a:t>Climate</a:t>
                </a:r>
              </a:p>
              <a:p>
                <a:pPr algn="l">
                  <a:spcBef>
                    <a:spcPts val="300"/>
                  </a:spcBef>
                  <a:spcAft>
                    <a:spcPts val="300"/>
                  </a:spcAft>
                </a:pPr>
                <a:r>
                  <a:rPr lang="en-GB" sz="1600" b="1" dirty="0">
                    <a:latin typeface="+mn-lt"/>
                  </a:rPr>
                  <a:t>Toxicity</a:t>
                </a:r>
                <a:endParaRPr lang="en-GB" sz="2000" dirty="0">
                  <a:latin typeface="+mn-lt"/>
                </a:endParaRPr>
              </a:p>
            </p:txBody>
          </p:sp>
          <p:sp>
            <p:nvSpPr>
              <p:cNvPr id="33" name="Text Box 34">
                <a:extLst>
                  <a:ext uri="{FF2B5EF4-FFF2-40B4-BE49-F238E27FC236}">
                    <a16:creationId xmlns:a16="http://schemas.microsoft.com/office/drawing/2014/main" id="{7D01955B-8F5C-42CD-8CA6-D82FB7050FC7}"/>
                  </a:ext>
                </a:extLst>
              </p:cNvPr>
              <p:cNvSpPr txBox="1">
                <a:spLocks noChangeArrowheads="1"/>
              </p:cNvSpPr>
              <p:nvPr/>
            </p:nvSpPr>
            <p:spPr bwMode="auto">
              <a:xfrm>
                <a:off x="3559" y="2837"/>
                <a:ext cx="1604"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GB" sz="1600" dirty="0">
                    <a:latin typeface="+mn-lt"/>
                  </a:rPr>
                  <a:t>30DB &lt; noise level &lt; 80DB</a:t>
                </a:r>
              </a:p>
              <a:p>
                <a:pPr algn="l">
                  <a:spcBef>
                    <a:spcPts val="0"/>
                  </a:spcBef>
                  <a:spcAft>
                    <a:spcPts val="0"/>
                  </a:spcAft>
                </a:pPr>
                <a:r>
                  <a:rPr lang="en-GB" sz="1600" dirty="0">
                    <a:latin typeface="+mn-lt"/>
                  </a:rPr>
                  <a:t>Acceleration &lt; 0.2 m/s</a:t>
                </a:r>
                <a:r>
                  <a:rPr lang="en-GB" sz="1600" baseline="30000" dirty="0">
                    <a:latin typeface="+mn-lt"/>
                  </a:rPr>
                  <a:t>2</a:t>
                </a:r>
              </a:p>
              <a:p>
                <a:pPr algn="l">
                  <a:spcBef>
                    <a:spcPts val="0"/>
                  </a:spcBef>
                  <a:spcAft>
                    <a:spcPts val="0"/>
                  </a:spcAft>
                </a:pPr>
                <a:r>
                  <a:rPr lang="en-GB" sz="1600" dirty="0">
                    <a:latin typeface="+mn-lt"/>
                  </a:rPr>
                  <a:t>Light 200 - 3000 lumens</a:t>
                </a:r>
              </a:p>
              <a:p>
                <a:pPr algn="l">
                  <a:spcBef>
                    <a:spcPts val="0"/>
                  </a:spcBef>
                  <a:spcAft>
                    <a:spcPts val="0"/>
                  </a:spcAft>
                </a:pPr>
                <a:r>
                  <a:rPr lang="en-GB" sz="1600" dirty="0">
                    <a:latin typeface="+mn-lt"/>
                  </a:rPr>
                  <a:t>Temp, humidity within limits</a:t>
                </a:r>
              </a:p>
              <a:p>
                <a:pPr algn="l">
                  <a:spcBef>
                    <a:spcPts val="0"/>
                  </a:spcBef>
                  <a:spcAft>
                    <a:spcPts val="0"/>
                  </a:spcAft>
                </a:pPr>
                <a:r>
                  <a:rPr lang="en-GB" sz="1600" dirty="0">
                    <a:latin typeface="+mn-lt"/>
                  </a:rPr>
                  <a:t>No toxicity</a:t>
                </a:r>
              </a:p>
            </p:txBody>
          </p:sp>
        </p:grpSp>
      </p:grpSp>
    </p:spTree>
    <p:extLst>
      <p:ext uri="{BB962C8B-B14F-4D97-AF65-F5344CB8AC3E}">
        <p14:creationId xmlns:p14="http://schemas.microsoft.com/office/powerpoint/2010/main" val="169448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Examples of bio-mechanical matching </a:t>
            </a:r>
            <a:endParaRPr lang="en-US" dirty="0"/>
          </a:p>
        </p:txBody>
      </p:sp>
      <p:graphicFrame>
        <p:nvGraphicFramePr>
          <p:cNvPr id="4" name="Object 3">
            <a:extLst>
              <a:ext uri="{FF2B5EF4-FFF2-40B4-BE49-F238E27FC236}">
                <a16:creationId xmlns:a16="http://schemas.microsoft.com/office/drawing/2014/main" id="{38975162-BED6-4D23-86D6-123179AAEB3B}"/>
              </a:ext>
            </a:extLst>
          </p:cNvPr>
          <p:cNvGraphicFramePr>
            <a:graphicFrameLocks noChangeAspect="1"/>
          </p:cNvGraphicFramePr>
          <p:nvPr/>
        </p:nvGraphicFramePr>
        <p:xfrm>
          <a:off x="1841989" y="1094641"/>
          <a:ext cx="2857500" cy="2101362"/>
        </p:xfrm>
        <a:graphic>
          <a:graphicData uri="http://schemas.openxmlformats.org/presentationml/2006/ole">
            <mc:AlternateContent xmlns:mc="http://schemas.openxmlformats.org/markup-compatibility/2006">
              <mc:Choice xmlns:v="urn:schemas-microsoft-com:vml" Requires="v">
                <p:oleObj name="Bitmap Image" r:id="rId3" imgW="2857899" imgH="2276793" progId="Paint.Picture">
                  <p:embed/>
                </p:oleObj>
              </mc:Choice>
              <mc:Fallback>
                <p:oleObj name="Bitmap Image" r:id="rId3" imgW="2857899" imgH="2276793" progId="Paint.Picture">
                  <p:embed/>
                  <p:pic>
                    <p:nvPicPr>
                      <p:cNvPr id="4" name="Object 3">
                        <a:extLst>
                          <a:ext uri="{FF2B5EF4-FFF2-40B4-BE49-F238E27FC236}">
                            <a16:creationId xmlns:a16="http://schemas.microsoft.com/office/drawing/2014/main" id="{38975162-BED6-4D23-86D6-123179AAEB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989" y="1094641"/>
                        <a:ext cx="2857500" cy="210136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8DB61CAF-0B37-493E-9D48-361AB30C4004}"/>
              </a:ext>
            </a:extLst>
          </p:cNvPr>
          <p:cNvGraphicFramePr>
            <a:graphicFrameLocks noChangeAspect="1"/>
          </p:cNvGraphicFramePr>
          <p:nvPr/>
        </p:nvGraphicFramePr>
        <p:xfrm>
          <a:off x="7829550" y="888022"/>
          <a:ext cx="2857500" cy="2356338"/>
        </p:xfrm>
        <a:graphic>
          <a:graphicData uri="http://schemas.openxmlformats.org/presentationml/2006/ole">
            <mc:AlternateContent xmlns:mc="http://schemas.openxmlformats.org/markup-compatibility/2006">
              <mc:Choice xmlns:v="urn:schemas-microsoft-com:vml" Requires="v">
                <p:oleObj name="Bitmap Image" r:id="rId5" imgW="2857899" imgH="2553056" progId="Paint.Picture">
                  <p:embed/>
                </p:oleObj>
              </mc:Choice>
              <mc:Fallback>
                <p:oleObj name="Bitmap Image" r:id="rId5" imgW="2857899" imgH="2553056" progId="Paint.Picture">
                  <p:embed/>
                  <p:pic>
                    <p:nvPicPr>
                      <p:cNvPr id="5" name="Object 4">
                        <a:extLst>
                          <a:ext uri="{FF2B5EF4-FFF2-40B4-BE49-F238E27FC236}">
                            <a16:creationId xmlns:a16="http://schemas.microsoft.com/office/drawing/2014/main" id="{8DB61CAF-0B37-493E-9D48-361AB30C40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9550" y="888022"/>
                        <a:ext cx="2857500" cy="23563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BEB839DA-757C-4BB1-80C1-C517CECC704E}"/>
              </a:ext>
            </a:extLst>
          </p:cNvPr>
          <p:cNvGraphicFramePr>
            <a:graphicFrameLocks noChangeAspect="1"/>
          </p:cNvGraphicFramePr>
          <p:nvPr/>
        </p:nvGraphicFramePr>
        <p:xfrm>
          <a:off x="4737589" y="4085491"/>
          <a:ext cx="2857500" cy="1424354"/>
        </p:xfrm>
        <a:graphic>
          <a:graphicData uri="http://schemas.openxmlformats.org/presentationml/2006/ole">
            <mc:AlternateContent xmlns:mc="http://schemas.openxmlformats.org/markup-compatibility/2006">
              <mc:Choice xmlns:v="urn:schemas-microsoft-com:vml" Requires="v">
                <p:oleObj name="Bitmap Image" r:id="rId7" imgW="2857899" imgH="1542857" progId="Paint.Picture">
                  <p:embed/>
                </p:oleObj>
              </mc:Choice>
              <mc:Fallback>
                <p:oleObj name="Bitmap Image" r:id="rId7" imgW="2857899" imgH="1542857" progId="Paint.Picture">
                  <p:embed/>
                  <p:pic>
                    <p:nvPicPr>
                      <p:cNvPr id="6" name="Object 5">
                        <a:extLst>
                          <a:ext uri="{FF2B5EF4-FFF2-40B4-BE49-F238E27FC236}">
                            <a16:creationId xmlns:a16="http://schemas.microsoft.com/office/drawing/2014/main" id="{BEB839DA-757C-4BB1-80C1-C517CECC70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7589" y="4085491"/>
                        <a:ext cx="2857500" cy="14243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BF0A3AD7-CF60-4465-8E4C-8A752E4B49D7}"/>
              </a:ext>
            </a:extLst>
          </p:cNvPr>
          <p:cNvGraphicFramePr>
            <a:graphicFrameLocks noChangeAspect="1"/>
          </p:cNvGraphicFramePr>
          <p:nvPr/>
        </p:nvGraphicFramePr>
        <p:xfrm>
          <a:off x="7677150" y="3568211"/>
          <a:ext cx="2857500" cy="2523392"/>
        </p:xfrm>
        <a:graphic>
          <a:graphicData uri="http://schemas.openxmlformats.org/presentationml/2006/ole">
            <mc:AlternateContent xmlns:mc="http://schemas.openxmlformats.org/markup-compatibility/2006">
              <mc:Choice xmlns:v="urn:schemas-microsoft-com:vml" Requires="v">
                <p:oleObj name="Bitmap Image" r:id="rId9" imgW="2857899" imgH="2734057" progId="Paint.Picture">
                  <p:embed/>
                </p:oleObj>
              </mc:Choice>
              <mc:Fallback>
                <p:oleObj name="Bitmap Image" r:id="rId9" imgW="2857899" imgH="2734057" progId="Paint.Picture">
                  <p:embed/>
                  <p:pic>
                    <p:nvPicPr>
                      <p:cNvPr id="7" name="Object 6">
                        <a:extLst>
                          <a:ext uri="{FF2B5EF4-FFF2-40B4-BE49-F238E27FC236}">
                            <a16:creationId xmlns:a16="http://schemas.microsoft.com/office/drawing/2014/main" id="{BF0A3AD7-CF60-4465-8E4C-8A752E4B49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7150" y="3568211"/>
                        <a:ext cx="2857500" cy="25233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35AF618F-21FE-441D-AE96-3E8215C7EEBB}"/>
              </a:ext>
            </a:extLst>
          </p:cNvPr>
          <p:cNvGraphicFramePr>
            <a:graphicFrameLocks noChangeAspect="1"/>
          </p:cNvGraphicFramePr>
          <p:nvPr/>
        </p:nvGraphicFramePr>
        <p:xfrm>
          <a:off x="4838701" y="1103435"/>
          <a:ext cx="2857500" cy="2083777"/>
        </p:xfrm>
        <a:graphic>
          <a:graphicData uri="http://schemas.openxmlformats.org/presentationml/2006/ole">
            <mc:AlternateContent xmlns:mc="http://schemas.openxmlformats.org/markup-compatibility/2006">
              <mc:Choice xmlns:v="urn:schemas-microsoft-com:vml" Requires="v">
                <p:oleObj name="Bitmap Image" r:id="rId11" imgW="2857899" imgH="2257740" progId="Paint.Picture">
                  <p:embed/>
                </p:oleObj>
              </mc:Choice>
              <mc:Fallback>
                <p:oleObj name="Bitmap Image" r:id="rId11" imgW="2857899" imgH="2257740" progId="Paint.Picture">
                  <p:embed/>
                  <p:pic>
                    <p:nvPicPr>
                      <p:cNvPr id="8" name="Object 7">
                        <a:extLst>
                          <a:ext uri="{FF2B5EF4-FFF2-40B4-BE49-F238E27FC236}">
                            <a16:creationId xmlns:a16="http://schemas.microsoft.com/office/drawing/2014/main" id="{35AF618F-21FE-441D-AE96-3E8215C7EEB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38701" y="1103435"/>
                        <a:ext cx="2857500" cy="2083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1A2EA8DD-B9A3-469C-BE9A-38AB314C13D6}"/>
              </a:ext>
            </a:extLst>
          </p:cNvPr>
          <p:cNvGraphicFramePr>
            <a:graphicFrameLocks noChangeAspect="1"/>
          </p:cNvGraphicFramePr>
          <p:nvPr/>
        </p:nvGraphicFramePr>
        <p:xfrm>
          <a:off x="1771650" y="3429000"/>
          <a:ext cx="2857500" cy="2497015"/>
        </p:xfrm>
        <a:graphic>
          <a:graphicData uri="http://schemas.openxmlformats.org/presentationml/2006/ole">
            <mc:AlternateContent xmlns:mc="http://schemas.openxmlformats.org/markup-compatibility/2006">
              <mc:Choice xmlns:v="urn:schemas-microsoft-com:vml" Requires="v">
                <p:oleObj name="Bitmap Image" r:id="rId13" imgW="2857899" imgH="2704762" progId="Paint.Picture">
                  <p:embed/>
                </p:oleObj>
              </mc:Choice>
              <mc:Fallback>
                <p:oleObj name="Bitmap Image" r:id="rId13" imgW="2857899" imgH="2704762" progId="Paint.Picture">
                  <p:embed/>
                  <p:pic>
                    <p:nvPicPr>
                      <p:cNvPr id="9" name="Object 8">
                        <a:extLst>
                          <a:ext uri="{FF2B5EF4-FFF2-40B4-BE49-F238E27FC236}">
                            <a16:creationId xmlns:a16="http://schemas.microsoft.com/office/drawing/2014/main" id="{1A2EA8DD-B9A3-469C-BE9A-38AB314C13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71650" y="3429000"/>
                        <a:ext cx="2857500" cy="24970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20834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Product personality</a:t>
            </a:r>
            <a:endParaRPr lang="en-US" dirty="0"/>
          </a:p>
        </p:txBody>
      </p:sp>
      <p:sp>
        <p:nvSpPr>
          <p:cNvPr id="4" name="Oval 3">
            <a:extLst>
              <a:ext uri="{FF2B5EF4-FFF2-40B4-BE49-F238E27FC236}">
                <a16:creationId xmlns:a16="http://schemas.microsoft.com/office/drawing/2014/main" id="{58E2E4B7-E18A-40E1-970D-88C4EDF1E635}"/>
              </a:ext>
            </a:extLst>
          </p:cNvPr>
          <p:cNvSpPr>
            <a:spLocks noChangeArrowheads="1"/>
          </p:cNvSpPr>
          <p:nvPr/>
        </p:nvSpPr>
        <p:spPr bwMode="auto">
          <a:xfrm>
            <a:off x="2207568" y="2376674"/>
            <a:ext cx="1491762" cy="1403838"/>
          </a:xfrm>
          <a:prstGeom prst="ellipse">
            <a:avLst/>
          </a:prstGeom>
          <a:solidFill>
            <a:schemeClr val="bg1"/>
          </a:solidFill>
          <a:ln w="28575">
            <a:solidFill>
              <a:srgbClr val="FFB71B"/>
            </a:solidFill>
            <a:round/>
            <a:headEnd/>
            <a:tailEnd/>
          </a:ln>
        </p:spPr>
        <p:txBody>
          <a:bodyPr wrap="none" anchor="ctr"/>
          <a:lstStyle/>
          <a:p>
            <a:endParaRPr lang="en-GB" sz="2000" dirty="0"/>
          </a:p>
        </p:txBody>
      </p:sp>
      <p:sp>
        <p:nvSpPr>
          <p:cNvPr id="5" name="Text Box 4">
            <a:extLst>
              <a:ext uri="{FF2B5EF4-FFF2-40B4-BE49-F238E27FC236}">
                <a16:creationId xmlns:a16="http://schemas.microsoft.com/office/drawing/2014/main" id="{9F5E8933-4879-4274-8190-D620FD21DCF9}"/>
              </a:ext>
            </a:extLst>
          </p:cNvPr>
          <p:cNvSpPr txBox="1">
            <a:spLocks noChangeArrowheads="1"/>
          </p:cNvSpPr>
          <p:nvPr/>
        </p:nvSpPr>
        <p:spPr bwMode="auto">
          <a:xfrm>
            <a:off x="2182656" y="2716644"/>
            <a:ext cx="1592874" cy="70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98" tIns="42535" rIns="84598" bIns="4253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r>
              <a:rPr lang="en-GB" sz="2000" b="1" dirty="0">
                <a:solidFill>
                  <a:srgbClr val="373A36"/>
                </a:solidFill>
                <a:latin typeface="+mn-lt"/>
              </a:rPr>
              <a:t>Product personality</a:t>
            </a:r>
          </a:p>
        </p:txBody>
      </p:sp>
      <p:grpSp>
        <p:nvGrpSpPr>
          <p:cNvPr id="6" name="Group 5">
            <a:extLst>
              <a:ext uri="{FF2B5EF4-FFF2-40B4-BE49-F238E27FC236}">
                <a16:creationId xmlns:a16="http://schemas.microsoft.com/office/drawing/2014/main" id="{616AB45A-38CF-44E1-BE2E-C61A1E9F0CD1}"/>
              </a:ext>
            </a:extLst>
          </p:cNvPr>
          <p:cNvGrpSpPr>
            <a:grpSpLocks/>
          </p:cNvGrpSpPr>
          <p:nvPr/>
        </p:nvGrpSpPr>
        <p:grpSpPr bwMode="auto">
          <a:xfrm>
            <a:off x="3747688" y="2410381"/>
            <a:ext cx="6310560" cy="1569427"/>
            <a:chOff x="1366" y="1645"/>
            <a:chExt cx="3975" cy="1071"/>
          </a:xfrm>
        </p:grpSpPr>
        <p:sp>
          <p:nvSpPr>
            <p:cNvPr id="7" name="Line 6">
              <a:extLst>
                <a:ext uri="{FF2B5EF4-FFF2-40B4-BE49-F238E27FC236}">
                  <a16:creationId xmlns:a16="http://schemas.microsoft.com/office/drawing/2014/main" id="{334D18B4-5620-48AA-9E78-CCE9348ED251}"/>
                </a:ext>
              </a:extLst>
            </p:cNvPr>
            <p:cNvSpPr>
              <a:spLocks noChangeShapeType="1"/>
            </p:cNvSpPr>
            <p:nvPr/>
          </p:nvSpPr>
          <p:spPr bwMode="auto">
            <a:xfrm flipV="1">
              <a:off x="1366" y="2086"/>
              <a:ext cx="200" cy="4"/>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8" name="Text Box 7">
              <a:extLst>
                <a:ext uri="{FF2B5EF4-FFF2-40B4-BE49-F238E27FC236}">
                  <a16:creationId xmlns:a16="http://schemas.microsoft.com/office/drawing/2014/main" id="{625C4511-787B-4870-A557-6D57174C2C5E}"/>
                </a:ext>
              </a:extLst>
            </p:cNvPr>
            <p:cNvSpPr txBox="1">
              <a:spLocks noChangeArrowheads="1"/>
            </p:cNvSpPr>
            <p:nvPr/>
          </p:nvSpPr>
          <p:spPr bwMode="auto">
            <a:xfrm>
              <a:off x="1576" y="1956"/>
              <a:ext cx="949"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2000" b="1" dirty="0">
                  <a:latin typeface="+mn-lt"/>
                </a:rPr>
                <a:t>Associations</a:t>
              </a:r>
              <a:endParaRPr lang="en-GB" sz="2000" dirty="0">
                <a:latin typeface="+mn-lt"/>
              </a:endParaRPr>
            </a:p>
            <a:p>
              <a:pPr>
                <a:spcBef>
                  <a:spcPts val="0"/>
                </a:spcBef>
                <a:spcAft>
                  <a:spcPts val="0"/>
                </a:spcAft>
              </a:pPr>
              <a:endParaRPr lang="en-GB" sz="1400" dirty="0">
                <a:latin typeface="+mn-lt"/>
              </a:endParaRPr>
            </a:p>
          </p:txBody>
        </p:sp>
        <p:grpSp>
          <p:nvGrpSpPr>
            <p:cNvPr id="9" name="Group 8">
              <a:extLst>
                <a:ext uri="{FF2B5EF4-FFF2-40B4-BE49-F238E27FC236}">
                  <a16:creationId xmlns:a16="http://schemas.microsoft.com/office/drawing/2014/main" id="{B0A8E101-2C54-4ADA-B07A-E3C28D5D983C}"/>
                </a:ext>
              </a:extLst>
            </p:cNvPr>
            <p:cNvGrpSpPr>
              <a:grpSpLocks/>
            </p:cNvGrpSpPr>
            <p:nvPr/>
          </p:nvGrpSpPr>
          <p:grpSpPr bwMode="auto">
            <a:xfrm>
              <a:off x="2887" y="1688"/>
              <a:ext cx="373" cy="752"/>
              <a:chOff x="2318" y="966"/>
              <a:chExt cx="253" cy="536"/>
            </a:xfrm>
          </p:grpSpPr>
          <p:sp>
            <p:nvSpPr>
              <p:cNvPr id="12" name="Line 9">
                <a:extLst>
                  <a:ext uri="{FF2B5EF4-FFF2-40B4-BE49-F238E27FC236}">
                    <a16:creationId xmlns:a16="http://schemas.microsoft.com/office/drawing/2014/main" id="{1091A49F-5A36-40CD-94E8-3945758E1AC7}"/>
                  </a:ext>
                </a:extLst>
              </p:cNvPr>
              <p:cNvSpPr>
                <a:spLocks noChangeShapeType="1"/>
              </p:cNvSpPr>
              <p:nvPr/>
            </p:nvSpPr>
            <p:spPr bwMode="auto">
              <a:xfrm flipV="1">
                <a:off x="2318" y="966"/>
                <a:ext cx="242" cy="297"/>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sp>
            <p:nvSpPr>
              <p:cNvPr id="13" name="Line 10">
                <a:extLst>
                  <a:ext uri="{FF2B5EF4-FFF2-40B4-BE49-F238E27FC236}">
                    <a16:creationId xmlns:a16="http://schemas.microsoft.com/office/drawing/2014/main" id="{2ADE084D-8D35-4AE6-B0A3-24D4BA25996A}"/>
                  </a:ext>
                </a:extLst>
              </p:cNvPr>
              <p:cNvSpPr>
                <a:spLocks noChangeShapeType="1"/>
              </p:cNvSpPr>
              <p:nvPr/>
            </p:nvSpPr>
            <p:spPr bwMode="auto">
              <a:xfrm>
                <a:off x="2323" y="1272"/>
                <a:ext cx="248" cy="230"/>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grpSp>
        <p:sp>
          <p:nvSpPr>
            <p:cNvPr id="10" name="Rectangle 11">
              <a:extLst>
                <a:ext uri="{FF2B5EF4-FFF2-40B4-BE49-F238E27FC236}">
                  <a16:creationId xmlns:a16="http://schemas.microsoft.com/office/drawing/2014/main" id="{DA7648D6-DAD7-40A6-84FB-3B499B8EA99A}"/>
                </a:ext>
              </a:extLst>
            </p:cNvPr>
            <p:cNvSpPr>
              <a:spLocks noChangeArrowheads="1"/>
            </p:cNvSpPr>
            <p:nvPr/>
          </p:nvSpPr>
          <p:spPr bwMode="auto">
            <a:xfrm>
              <a:off x="3399" y="1645"/>
              <a:ext cx="1942"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ts val="0"/>
                </a:spcBef>
                <a:spcAft>
                  <a:spcPts val="0"/>
                </a:spcAft>
                <a:tabLst>
                  <a:tab pos="1406804" algn="l"/>
                </a:tabLst>
              </a:pPr>
              <a:r>
                <a:rPr lang="en-GB" sz="1600" dirty="0"/>
                <a:t>Wealth  	(Rolls Royce)</a:t>
              </a:r>
            </a:p>
            <a:p>
              <a:pPr>
                <a:spcBef>
                  <a:spcPts val="0"/>
                </a:spcBef>
                <a:spcAft>
                  <a:spcPts val="0"/>
                </a:spcAft>
                <a:tabLst>
                  <a:tab pos="1406804" algn="l"/>
                </a:tabLst>
              </a:pPr>
              <a:r>
                <a:rPr lang="en-GB" sz="1600" dirty="0"/>
                <a:t>Military hardware	(Land Rover)</a:t>
              </a:r>
            </a:p>
            <a:p>
              <a:pPr>
                <a:spcBef>
                  <a:spcPts val="0"/>
                </a:spcBef>
                <a:spcAft>
                  <a:spcPts val="0"/>
                </a:spcAft>
                <a:tabLst>
                  <a:tab pos="1406804" algn="l"/>
                </a:tabLst>
              </a:pPr>
              <a:r>
                <a:rPr lang="en-GB" sz="1600" dirty="0"/>
                <a:t>Aerospace 	(many US cars)</a:t>
              </a:r>
            </a:p>
            <a:p>
              <a:pPr>
                <a:spcBef>
                  <a:spcPts val="0"/>
                </a:spcBef>
                <a:spcAft>
                  <a:spcPts val="0"/>
                </a:spcAft>
                <a:tabLst>
                  <a:tab pos="1406804" algn="l"/>
                </a:tabLst>
              </a:pPr>
              <a:r>
                <a:rPr lang="en-GB" sz="1600" dirty="0"/>
                <a:t>Plants/animals 	(VW Beetle)</a:t>
              </a:r>
            </a:p>
            <a:p>
              <a:pPr>
                <a:spcBef>
                  <a:spcPts val="0"/>
                </a:spcBef>
                <a:spcAft>
                  <a:spcPts val="0"/>
                </a:spcAft>
                <a:tabLst>
                  <a:tab pos="1406804" algn="l"/>
                </a:tabLst>
              </a:pPr>
              <a:r>
                <a:rPr lang="en-GB" sz="1600" dirty="0"/>
                <a:t>Children’s toys 	(Smart)</a:t>
              </a:r>
            </a:p>
            <a:p>
              <a:pPr>
                <a:spcBef>
                  <a:spcPts val="0"/>
                </a:spcBef>
                <a:spcAft>
                  <a:spcPts val="0"/>
                </a:spcAft>
                <a:tabLst>
                  <a:tab pos="1406804" algn="l"/>
                </a:tabLst>
              </a:pPr>
              <a:endParaRPr lang="en-GB" sz="1600" dirty="0"/>
            </a:p>
          </p:txBody>
        </p:sp>
        <p:sp>
          <p:nvSpPr>
            <p:cNvPr id="11" name="Text Box 12">
              <a:extLst>
                <a:ext uri="{FF2B5EF4-FFF2-40B4-BE49-F238E27FC236}">
                  <a16:creationId xmlns:a16="http://schemas.microsoft.com/office/drawing/2014/main" id="{2DDACE7C-2057-4950-99D6-5C69CE480909}"/>
                </a:ext>
              </a:extLst>
            </p:cNvPr>
            <p:cNvSpPr txBox="1">
              <a:spLocks noChangeArrowheads="1"/>
            </p:cNvSpPr>
            <p:nvPr/>
          </p:nvSpPr>
          <p:spPr bwMode="auto">
            <a:xfrm>
              <a:off x="1432" y="2179"/>
              <a:ext cx="146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b="1" i="1" dirty="0">
                  <a:latin typeface="+mn-lt"/>
                </a:rPr>
                <a:t>What does it remind you of ?</a:t>
              </a:r>
              <a:endParaRPr lang="en-US" sz="1400" b="1" dirty="0">
                <a:latin typeface="+mn-lt"/>
              </a:endParaRPr>
            </a:p>
          </p:txBody>
        </p:sp>
      </p:grpSp>
      <p:grpSp>
        <p:nvGrpSpPr>
          <p:cNvPr id="14" name="Group 21">
            <a:extLst>
              <a:ext uri="{FF2B5EF4-FFF2-40B4-BE49-F238E27FC236}">
                <a16:creationId xmlns:a16="http://schemas.microsoft.com/office/drawing/2014/main" id="{87A736B8-DAA3-4405-8354-C433060CD482}"/>
              </a:ext>
            </a:extLst>
          </p:cNvPr>
          <p:cNvGrpSpPr>
            <a:grpSpLocks/>
          </p:cNvGrpSpPr>
          <p:nvPr/>
        </p:nvGrpSpPr>
        <p:grpSpPr bwMode="auto">
          <a:xfrm>
            <a:off x="3519087" y="1021193"/>
            <a:ext cx="5525966" cy="1525465"/>
            <a:chOff x="1222" y="697"/>
            <a:chExt cx="3481" cy="1041"/>
          </a:xfrm>
        </p:grpSpPr>
        <p:sp>
          <p:nvSpPr>
            <p:cNvPr id="15" name="Text Box 22">
              <a:extLst>
                <a:ext uri="{FF2B5EF4-FFF2-40B4-BE49-F238E27FC236}">
                  <a16:creationId xmlns:a16="http://schemas.microsoft.com/office/drawing/2014/main" id="{B71EBE02-2BC1-46CF-B809-4A2FECBB3481}"/>
                </a:ext>
              </a:extLst>
            </p:cNvPr>
            <p:cNvSpPr txBox="1">
              <a:spLocks noChangeArrowheads="1"/>
            </p:cNvSpPr>
            <p:nvPr/>
          </p:nvSpPr>
          <p:spPr bwMode="auto">
            <a:xfrm>
              <a:off x="1514" y="905"/>
              <a:ext cx="86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98" tIns="42535" rIns="84598" bIns="4253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spcAft>
                  <a:spcPts val="0"/>
                </a:spcAft>
              </a:pPr>
              <a:r>
                <a:rPr lang="en-GB" sz="2000" b="1" dirty="0">
                  <a:latin typeface="+mn-lt"/>
                </a:rPr>
                <a:t>Aesthetics</a:t>
              </a:r>
              <a:endParaRPr lang="en-GB" sz="1400" dirty="0">
                <a:latin typeface="+mn-lt"/>
              </a:endParaRPr>
            </a:p>
          </p:txBody>
        </p:sp>
        <p:sp>
          <p:nvSpPr>
            <p:cNvPr id="16" name="Text Box 23">
              <a:extLst>
                <a:ext uri="{FF2B5EF4-FFF2-40B4-BE49-F238E27FC236}">
                  <a16:creationId xmlns:a16="http://schemas.microsoft.com/office/drawing/2014/main" id="{D844F46E-F44F-48FF-8C98-3B2E1BB3B3E0}"/>
                </a:ext>
              </a:extLst>
            </p:cNvPr>
            <p:cNvSpPr txBox="1">
              <a:spLocks noChangeArrowheads="1"/>
            </p:cNvSpPr>
            <p:nvPr/>
          </p:nvSpPr>
          <p:spPr bwMode="auto">
            <a:xfrm>
              <a:off x="3394" y="697"/>
              <a:ext cx="1309" cy="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98" tIns="42535" rIns="84598" bIns="4253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Aft>
                  <a:spcPts val="0"/>
                </a:spcAft>
              </a:pPr>
              <a:r>
                <a:rPr lang="en-GB" sz="1600" dirty="0">
                  <a:latin typeface="+mn-lt"/>
                </a:rPr>
                <a:t>Colour, transparency</a:t>
              </a:r>
            </a:p>
            <a:p>
              <a:pPr algn="l">
                <a:spcAft>
                  <a:spcPts val="0"/>
                </a:spcAft>
              </a:pPr>
              <a:r>
                <a:rPr lang="en-GB" sz="1600" dirty="0">
                  <a:latin typeface="+mn-lt"/>
                </a:rPr>
                <a:t>Form</a:t>
              </a:r>
            </a:p>
            <a:p>
              <a:pPr algn="l">
                <a:spcAft>
                  <a:spcPts val="0"/>
                </a:spcAft>
              </a:pPr>
              <a:r>
                <a:rPr lang="en-GB" sz="1600" dirty="0">
                  <a:latin typeface="+mn-lt"/>
                </a:rPr>
                <a:t>Feel, texture</a:t>
              </a:r>
            </a:p>
            <a:p>
              <a:pPr algn="l">
                <a:spcAft>
                  <a:spcPts val="0"/>
                </a:spcAft>
              </a:pPr>
              <a:r>
                <a:rPr lang="en-GB" sz="1600" dirty="0">
                  <a:latin typeface="+mn-lt"/>
                </a:rPr>
                <a:t>Taste, smell</a:t>
              </a:r>
            </a:p>
            <a:p>
              <a:pPr algn="l">
                <a:spcAft>
                  <a:spcPts val="0"/>
                </a:spcAft>
              </a:pPr>
              <a:r>
                <a:rPr lang="en-GB" sz="1600" dirty="0">
                  <a:latin typeface="+mn-lt"/>
                </a:rPr>
                <a:t>Sound</a:t>
              </a:r>
            </a:p>
          </p:txBody>
        </p:sp>
        <p:sp>
          <p:nvSpPr>
            <p:cNvPr id="17" name="Line 24">
              <a:extLst>
                <a:ext uri="{FF2B5EF4-FFF2-40B4-BE49-F238E27FC236}">
                  <a16:creationId xmlns:a16="http://schemas.microsoft.com/office/drawing/2014/main" id="{345873CD-B5C5-4E74-8F57-DC208A3F3E77}"/>
                </a:ext>
              </a:extLst>
            </p:cNvPr>
            <p:cNvSpPr>
              <a:spLocks noChangeShapeType="1"/>
            </p:cNvSpPr>
            <p:nvPr/>
          </p:nvSpPr>
          <p:spPr bwMode="auto">
            <a:xfrm flipV="1">
              <a:off x="1222" y="1137"/>
              <a:ext cx="285" cy="601"/>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grpSp>
          <p:nvGrpSpPr>
            <p:cNvPr id="18" name="Group 25">
              <a:extLst>
                <a:ext uri="{FF2B5EF4-FFF2-40B4-BE49-F238E27FC236}">
                  <a16:creationId xmlns:a16="http://schemas.microsoft.com/office/drawing/2014/main" id="{28BF2965-DB79-42DE-AADE-82153F806C7E}"/>
                </a:ext>
              </a:extLst>
            </p:cNvPr>
            <p:cNvGrpSpPr>
              <a:grpSpLocks/>
            </p:cNvGrpSpPr>
            <p:nvPr/>
          </p:nvGrpSpPr>
          <p:grpSpPr bwMode="auto">
            <a:xfrm>
              <a:off x="2886" y="807"/>
              <a:ext cx="454" cy="536"/>
              <a:chOff x="2318" y="966"/>
              <a:chExt cx="253" cy="536"/>
            </a:xfrm>
          </p:grpSpPr>
          <p:sp>
            <p:nvSpPr>
              <p:cNvPr id="20" name="Line 26">
                <a:extLst>
                  <a:ext uri="{FF2B5EF4-FFF2-40B4-BE49-F238E27FC236}">
                    <a16:creationId xmlns:a16="http://schemas.microsoft.com/office/drawing/2014/main" id="{70EB945A-65B7-4489-B25F-3813B8C4D70C}"/>
                  </a:ext>
                </a:extLst>
              </p:cNvPr>
              <p:cNvSpPr>
                <a:spLocks noChangeShapeType="1"/>
              </p:cNvSpPr>
              <p:nvPr/>
            </p:nvSpPr>
            <p:spPr bwMode="auto">
              <a:xfrm flipV="1">
                <a:off x="2318" y="966"/>
                <a:ext cx="242" cy="297"/>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sp>
            <p:nvSpPr>
              <p:cNvPr id="21" name="Line 27">
                <a:extLst>
                  <a:ext uri="{FF2B5EF4-FFF2-40B4-BE49-F238E27FC236}">
                    <a16:creationId xmlns:a16="http://schemas.microsoft.com/office/drawing/2014/main" id="{5DBA10A6-B537-4B9F-BF8E-169AE2DD8C4D}"/>
                  </a:ext>
                </a:extLst>
              </p:cNvPr>
              <p:cNvSpPr>
                <a:spLocks noChangeShapeType="1"/>
              </p:cNvSpPr>
              <p:nvPr/>
            </p:nvSpPr>
            <p:spPr bwMode="auto">
              <a:xfrm>
                <a:off x="2323" y="1272"/>
                <a:ext cx="248" cy="230"/>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grpSp>
        <p:sp>
          <p:nvSpPr>
            <p:cNvPr id="19" name="Text Box 28">
              <a:extLst>
                <a:ext uri="{FF2B5EF4-FFF2-40B4-BE49-F238E27FC236}">
                  <a16:creationId xmlns:a16="http://schemas.microsoft.com/office/drawing/2014/main" id="{1B0BED03-C867-4A51-8E3D-F23D1B8E2453}"/>
                </a:ext>
              </a:extLst>
            </p:cNvPr>
            <p:cNvSpPr txBox="1">
              <a:spLocks noChangeArrowheads="1"/>
            </p:cNvSpPr>
            <p:nvPr/>
          </p:nvSpPr>
          <p:spPr bwMode="auto">
            <a:xfrm>
              <a:off x="1517" y="1093"/>
              <a:ext cx="141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Aft>
                  <a:spcPts val="0"/>
                </a:spcAft>
              </a:pPr>
              <a:r>
                <a:rPr lang="en-US" sz="1400" b="1" i="1" dirty="0">
                  <a:latin typeface="+mn-lt"/>
                </a:rPr>
                <a:t>The reaction of the 5 senses</a:t>
              </a:r>
              <a:endParaRPr lang="en-US" sz="1400" b="1" dirty="0">
                <a:latin typeface="+mn-lt"/>
              </a:endParaRPr>
            </a:p>
          </p:txBody>
        </p:sp>
      </p:grpSp>
      <p:pic>
        <p:nvPicPr>
          <p:cNvPr id="22" name="Picture 29">
            <a:extLst>
              <a:ext uri="{FF2B5EF4-FFF2-40B4-BE49-F238E27FC236}">
                <a16:creationId xmlns:a16="http://schemas.microsoft.com/office/drawing/2014/main" id="{9AA6777D-B128-413A-B081-EB9668BCE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148" y="3897743"/>
            <a:ext cx="2523392" cy="174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0">
            <a:extLst>
              <a:ext uri="{FF2B5EF4-FFF2-40B4-BE49-F238E27FC236}">
                <a16:creationId xmlns:a16="http://schemas.microsoft.com/office/drawing/2014/main" id="{F70CFBA7-ECE6-4EC4-9039-32A3C9082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4433" y="4231850"/>
            <a:ext cx="1896208" cy="11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1">
            <a:extLst>
              <a:ext uri="{FF2B5EF4-FFF2-40B4-BE49-F238E27FC236}">
                <a16:creationId xmlns:a16="http://schemas.microsoft.com/office/drawing/2014/main" id="{22B5026A-05D4-40F8-B1DC-B2A9B36A83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087" y="4375459"/>
            <a:ext cx="2829658" cy="76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2">
            <a:extLst>
              <a:ext uri="{FF2B5EF4-FFF2-40B4-BE49-F238E27FC236}">
                <a16:creationId xmlns:a16="http://schemas.microsoft.com/office/drawing/2014/main" id="{D7F28AF5-6352-484F-A900-7AE949CD99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9507" y="4249436"/>
            <a:ext cx="1839057" cy="107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3">
            <a:extLst>
              <a:ext uri="{FF2B5EF4-FFF2-40B4-BE49-F238E27FC236}">
                <a16:creationId xmlns:a16="http://schemas.microsoft.com/office/drawing/2014/main" id="{71464224-7CA7-4595-89BB-430094A274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5737" y="4140998"/>
            <a:ext cx="2061796" cy="123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3">
            <a:extLst>
              <a:ext uri="{FF2B5EF4-FFF2-40B4-BE49-F238E27FC236}">
                <a16:creationId xmlns:a16="http://schemas.microsoft.com/office/drawing/2014/main" id="{39940351-E7E2-4E77-A41A-BB99FEDA1086}"/>
              </a:ext>
            </a:extLst>
          </p:cNvPr>
          <p:cNvGrpSpPr>
            <a:grpSpLocks/>
          </p:cNvGrpSpPr>
          <p:nvPr/>
        </p:nvGrpSpPr>
        <p:grpSpPr bwMode="auto">
          <a:xfrm>
            <a:off x="3554257" y="3490366"/>
            <a:ext cx="6862895" cy="2603989"/>
            <a:chOff x="1244" y="2382"/>
            <a:chExt cx="4323" cy="1777"/>
          </a:xfrm>
        </p:grpSpPr>
        <p:sp>
          <p:nvSpPr>
            <p:cNvPr id="28" name="Line 14">
              <a:extLst>
                <a:ext uri="{FF2B5EF4-FFF2-40B4-BE49-F238E27FC236}">
                  <a16:creationId xmlns:a16="http://schemas.microsoft.com/office/drawing/2014/main" id="{A4AD5522-AC49-4F02-BD70-579728856021}"/>
                </a:ext>
              </a:extLst>
            </p:cNvPr>
            <p:cNvSpPr>
              <a:spLocks noChangeShapeType="1"/>
            </p:cNvSpPr>
            <p:nvPr/>
          </p:nvSpPr>
          <p:spPr bwMode="auto">
            <a:xfrm>
              <a:off x="1244" y="2382"/>
              <a:ext cx="314" cy="738"/>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29" name="Text Box 15">
              <a:extLst>
                <a:ext uri="{FF2B5EF4-FFF2-40B4-BE49-F238E27FC236}">
                  <a16:creationId xmlns:a16="http://schemas.microsoft.com/office/drawing/2014/main" id="{65AB7C7C-5DC3-4793-93D8-661F8D062F0C}"/>
                </a:ext>
              </a:extLst>
            </p:cNvPr>
            <p:cNvSpPr txBox="1">
              <a:spLocks noChangeArrowheads="1"/>
            </p:cNvSpPr>
            <p:nvPr/>
          </p:nvSpPr>
          <p:spPr bwMode="auto">
            <a:xfrm>
              <a:off x="1505" y="3072"/>
              <a:ext cx="90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2000" b="1" dirty="0">
                  <a:latin typeface="+mn-lt"/>
                </a:rPr>
                <a:t>Perceptions</a:t>
              </a:r>
              <a:endParaRPr lang="en-GB" sz="2000" dirty="0">
                <a:latin typeface="+mn-lt"/>
              </a:endParaRPr>
            </a:p>
            <a:p>
              <a:pPr>
                <a:spcBef>
                  <a:spcPts val="0"/>
                </a:spcBef>
                <a:spcAft>
                  <a:spcPts val="0"/>
                </a:spcAft>
              </a:pPr>
              <a:endParaRPr lang="en-GB" sz="1400" dirty="0">
                <a:latin typeface="+mn-lt"/>
              </a:endParaRPr>
            </a:p>
          </p:txBody>
        </p:sp>
        <p:grpSp>
          <p:nvGrpSpPr>
            <p:cNvPr id="30" name="Group 16">
              <a:extLst>
                <a:ext uri="{FF2B5EF4-FFF2-40B4-BE49-F238E27FC236}">
                  <a16:creationId xmlns:a16="http://schemas.microsoft.com/office/drawing/2014/main" id="{C87D4C23-25C6-4188-9C00-35F8F2BDA909}"/>
                </a:ext>
              </a:extLst>
            </p:cNvPr>
            <p:cNvGrpSpPr>
              <a:grpSpLocks/>
            </p:cNvGrpSpPr>
            <p:nvPr/>
          </p:nvGrpSpPr>
          <p:grpSpPr bwMode="auto">
            <a:xfrm>
              <a:off x="2913" y="2651"/>
              <a:ext cx="379" cy="1167"/>
              <a:chOff x="2318" y="966"/>
              <a:chExt cx="253" cy="536"/>
            </a:xfrm>
          </p:grpSpPr>
          <p:sp>
            <p:nvSpPr>
              <p:cNvPr id="33" name="Line 17">
                <a:extLst>
                  <a:ext uri="{FF2B5EF4-FFF2-40B4-BE49-F238E27FC236}">
                    <a16:creationId xmlns:a16="http://schemas.microsoft.com/office/drawing/2014/main" id="{C227E73A-F9CC-49F4-B560-4D01B3864C2C}"/>
                  </a:ext>
                </a:extLst>
              </p:cNvPr>
              <p:cNvSpPr>
                <a:spLocks noChangeShapeType="1"/>
              </p:cNvSpPr>
              <p:nvPr/>
            </p:nvSpPr>
            <p:spPr bwMode="auto">
              <a:xfrm flipV="1">
                <a:off x="2318" y="966"/>
                <a:ext cx="242" cy="297"/>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sp>
            <p:nvSpPr>
              <p:cNvPr id="34" name="Line 18">
                <a:extLst>
                  <a:ext uri="{FF2B5EF4-FFF2-40B4-BE49-F238E27FC236}">
                    <a16:creationId xmlns:a16="http://schemas.microsoft.com/office/drawing/2014/main" id="{69EFFFD3-7CB1-438F-9363-D3842731DAB1}"/>
                  </a:ext>
                </a:extLst>
              </p:cNvPr>
              <p:cNvSpPr>
                <a:spLocks noChangeShapeType="1"/>
              </p:cNvSpPr>
              <p:nvPr/>
            </p:nvSpPr>
            <p:spPr bwMode="auto">
              <a:xfrm>
                <a:off x="2323" y="1272"/>
                <a:ext cx="248" cy="230"/>
              </a:xfrm>
              <a:prstGeom prst="line">
                <a:avLst/>
              </a:prstGeom>
              <a:noFill/>
              <a:ln w="28575">
                <a:solidFill>
                  <a:srgbClr val="FFB71B"/>
                </a:solidFill>
                <a:round/>
                <a:headEnd/>
                <a:tailEnd/>
              </a:ln>
              <a:extLst>
                <a:ext uri="{909E8E84-426E-40DD-AFC4-6F175D3DCCD1}">
                  <a14:hiddenFill xmlns:a14="http://schemas.microsoft.com/office/drawing/2010/main">
                    <a:noFill/>
                  </a14:hiddenFill>
                </a:ext>
              </a:extLst>
            </p:spPr>
            <p:txBody>
              <a:bodyPr lIns="84598" tIns="42535" rIns="84598" bIns="42535">
                <a:spAutoFit/>
              </a:bodyPr>
              <a:lstStyle/>
              <a:p>
                <a:endParaRPr lang="en-GB" sz="2000" dirty="0"/>
              </a:p>
            </p:txBody>
          </p:sp>
        </p:grpSp>
        <p:sp>
          <p:nvSpPr>
            <p:cNvPr id="31" name="Text Box 20">
              <a:extLst>
                <a:ext uri="{FF2B5EF4-FFF2-40B4-BE49-F238E27FC236}">
                  <a16:creationId xmlns:a16="http://schemas.microsoft.com/office/drawing/2014/main" id="{F810B9DC-3A81-4F70-B73B-6F5D353C69F2}"/>
                </a:ext>
              </a:extLst>
            </p:cNvPr>
            <p:cNvSpPr txBox="1">
              <a:spLocks noChangeArrowheads="1"/>
            </p:cNvSpPr>
            <p:nvPr/>
          </p:nvSpPr>
          <p:spPr bwMode="auto">
            <a:xfrm>
              <a:off x="1417" y="3295"/>
              <a:ext cx="142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b="1" i="1" dirty="0">
                  <a:latin typeface="+mn-lt"/>
                </a:rPr>
                <a:t>How does it make you feel ?</a:t>
              </a:r>
              <a:endParaRPr lang="en-US" sz="1400" b="1" dirty="0">
                <a:latin typeface="+mn-lt"/>
              </a:endParaRPr>
            </a:p>
          </p:txBody>
        </p:sp>
        <p:sp>
          <p:nvSpPr>
            <p:cNvPr id="32" name="Rectangle 19">
              <a:extLst>
                <a:ext uri="{FF2B5EF4-FFF2-40B4-BE49-F238E27FC236}">
                  <a16:creationId xmlns:a16="http://schemas.microsoft.com/office/drawing/2014/main" id="{F561F71E-F0A0-4B8D-B8B4-34139DDDA547}"/>
                </a:ext>
              </a:extLst>
            </p:cNvPr>
            <p:cNvSpPr>
              <a:spLocks noChangeArrowheads="1"/>
            </p:cNvSpPr>
            <p:nvPr/>
          </p:nvSpPr>
          <p:spPr bwMode="auto">
            <a:xfrm>
              <a:off x="3395" y="2584"/>
              <a:ext cx="2172" cy="1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spcBef>
                  <a:spcPts val="0"/>
                </a:spcBef>
                <a:spcAft>
                  <a:spcPts val="0"/>
                </a:spcAft>
              </a:pPr>
              <a:r>
                <a:rPr lang="en-GB" sz="1600" dirty="0"/>
                <a:t>Playful -- Silly</a:t>
              </a:r>
            </a:p>
            <a:p>
              <a:pPr algn="l">
                <a:spcBef>
                  <a:spcPts val="0"/>
                </a:spcBef>
                <a:spcAft>
                  <a:spcPts val="0"/>
                </a:spcAft>
              </a:pPr>
              <a:r>
                <a:rPr lang="en-GB" sz="1600" dirty="0"/>
                <a:t>Responsible -- Irresponsible</a:t>
              </a:r>
            </a:p>
            <a:p>
              <a:pPr algn="l">
                <a:spcBef>
                  <a:spcPts val="0"/>
                </a:spcBef>
                <a:spcAft>
                  <a:spcPts val="0"/>
                </a:spcAft>
              </a:pPr>
              <a:r>
                <a:rPr lang="en-GB" sz="1600" dirty="0"/>
                <a:t>Feminine – Masculine</a:t>
              </a:r>
            </a:p>
            <a:p>
              <a:pPr algn="l">
                <a:spcBef>
                  <a:spcPts val="0"/>
                </a:spcBef>
                <a:spcAft>
                  <a:spcPts val="0"/>
                </a:spcAft>
              </a:pPr>
              <a:r>
                <a:rPr lang="en-GB" sz="1600" dirty="0"/>
                <a:t>Rugged -- Threatening</a:t>
              </a:r>
            </a:p>
            <a:p>
              <a:pPr algn="l">
                <a:spcBef>
                  <a:spcPts val="0"/>
                </a:spcBef>
                <a:spcAft>
                  <a:spcPts val="0"/>
                </a:spcAft>
              </a:pPr>
              <a:endParaRPr lang="en-GB" sz="1600" dirty="0"/>
            </a:p>
            <a:p>
              <a:pPr algn="l">
                <a:spcBef>
                  <a:spcPts val="0"/>
                </a:spcBef>
                <a:spcAft>
                  <a:spcPts val="0"/>
                </a:spcAft>
              </a:pPr>
              <a:r>
                <a:rPr lang="en-GB" sz="1600" b="1" i="1" dirty="0"/>
                <a:t>And - if you owned it ...</a:t>
              </a:r>
            </a:p>
            <a:p>
              <a:pPr algn="l">
                <a:spcBef>
                  <a:spcPts val="0"/>
                </a:spcBef>
                <a:spcAft>
                  <a:spcPts val="0"/>
                </a:spcAft>
              </a:pPr>
              <a:r>
                <a:rPr lang="en-GB" sz="1600" dirty="0"/>
                <a:t>Proud -- Disappointed</a:t>
              </a:r>
            </a:p>
            <a:p>
              <a:pPr algn="l">
                <a:spcBef>
                  <a:spcPts val="0"/>
                </a:spcBef>
                <a:spcAft>
                  <a:spcPts val="0"/>
                </a:spcAft>
              </a:pPr>
              <a:r>
                <a:rPr lang="en-GB" sz="1600" dirty="0"/>
                <a:t>Life-enhancing -- Life diminishing</a:t>
              </a:r>
            </a:p>
            <a:p>
              <a:pPr algn="l">
                <a:spcBef>
                  <a:spcPts val="0"/>
                </a:spcBef>
                <a:spcAft>
                  <a:spcPts val="0"/>
                </a:spcAft>
              </a:pPr>
              <a:r>
                <a:rPr lang="en-GB" sz="1600" dirty="0"/>
                <a:t>Really cool – Absolute rubbish </a:t>
              </a:r>
            </a:p>
          </p:txBody>
        </p:sp>
      </p:grpSp>
    </p:spTree>
    <p:extLst>
      <p:ext uri="{BB962C8B-B14F-4D97-AF65-F5344CB8AC3E}">
        <p14:creationId xmlns:p14="http://schemas.microsoft.com/office/powerpoint/2010/main" val="17426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Material personalities</a:t>
            </a:r>
            <a:endParaRPr lang="en-US" dirty="0"/>
          </a:p>
        </p:txBody>
      </p:sp>
      <p:sp>
        <p:nvSpPr>
          <p:cNvPr id="4" name="Rectangle 3">
            <a:extLst>
              <a:ext uri="{FF2B5EF4-FFF2-40B4-BE49-F238E27FC236}">
                <a16:creationId xmlns:a16="http://schemas.microsoft.com/office/drawing/2014/main" id="{223D5E72-134E-40D5-8E26-64241B2CD977}"/>
              </a:ext>
            </a:extLst>
          </p:cNvPr>
          <p:cNvSpPr>
            <a:spLocks noChangeArrowheads="1"/>
          </p:cNvSpPr>
          <p:nvPr/>
        </p:nvSpPr>
        <p:spPr bwMode="auto">
          <a:xfrm>
            <a:off x="5497390" y="2924944"/>
            <a:ext cx="1197220" cy="62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2000" dirty="0"/>
          </a:p>
        </p:txBody>
      </p:sp>
      <p:sp>
        <p:nvSpPr>
          <p:cNvPr id="6" name="Text Box 5">
            <a:extLst>
              <a:ext uri="{FF2B5EF4-FFF2-40B4-BE49-F238E27FC236}">
                <a16:creationId xmlns:a16="http://schemas.microsoft.com/office/drawing/2014/main" id="{B35EA889-CB30-4C73-A2FD-61AE54272660}"/>
              </a:ext>
            </a:extLst>
          </p:cNvPr>
          <p:cNvSpPr txBox="1">
            <a:spLocks noChangeArrowheads="1"/>
          </p:cNvSpPr>
          <p:nvPr/>
        </p:nvSpPr>
        <p:spPr bwMode="auto">
          <a:xfrm>
            <a:off x="2327973" y="833056"/>
            <a:ext cx="59398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2000" b="1" dirty="0">
                <a:latin typeface="+mn-lt"/>
              </a:rPr>
              <a:t>NO intrinsic personality</a:t>
            </a:r>
            <a:r>
              <a:rPr lang="en-US" sz="2000" i="1" dirty="0">
                <a:latin typeface="+mn-lt"/>
              </a:rPr>
              <a:t>?</a:t>
            </a:r>
            <a:r>
              <a:rPr lang="en-US" sz="2000" dirty="0">
                <a:latin typeface="+mn-lt"/>
              </a:rPr>
              <a:t> </a:t>
            </a:r>
          </a:p>
          <a:p>
            <a:pPr algn="l">
              <a:spcBef>
                <a:spcPts val="0"/>
              </a:spcBef>
              <a:spcAft>
                <a:spcPts val="0"/>
              </a:spcAft>
            </a:pPr>
            <a:r>
              <a:rPr lang="en-US" sz="2000" dirty="0">
                <a:latin typeface="+mn-lt"/>
              </a:rPr>
              <a:t>- materials acquire one through the way they are used?</a:t>
            </a:r>
          </a:p>
        </p:txBody>
      </p:sp>
      <p:sp>
        <p:nvSpPr>
          <p:cNvPr id="7" name="Text Box 9">
            <a:extLst>
              <a:ext uri="{FF2B5EF4-FFF2-40B4-BE49-F238E27FC236}">
                <a16:creationId xmlns:a16="http://schemas.microsoft.com/office/drawing/2014/main" id="{0E2B9F64-EE1E-40EC-B9F5-4F4B09BB56D4}"/>
              </a:ext>
            </a:extLst>
          </p:cNvPr>
          <p:cNvSpPr txBox="1">
            <a:spLocks noChangeArrowheads="1"/>
          </p:cNvSpPr>
          <p:nvPr/>
        </p:nvSpPr>
        <p:spPr bwMode="auto">
          <a:xfrm>
            <a:off x="2308713" y="1569417"/>
            <a:ext cx="38529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2000" b="1" dirty="0">
                <a:latin typeface="+mn-lt"/>
              </a:rPr>
              <a:t>Wood </a:t>
            </a:r>
            <a:r>
              <a:rPr lang="en-US" sz="2000" dirty="0">
                <a:latin typeface="+mn-lt"/>
              </a:rPr>
              <a:t>	</a:t>
            </a:r>
            <a:r>
              <a:rPr lang="en-US" sz="1600" dirty="0">
                <a:latin typeface="+mn-lt"/>
              </a:rPr>
              <a:t>in fine furniture – </a:t>
            </a:r>
            <a:r>
              <a:rPr lang="en-US" sz="1600" i="1" dirty="0">
                <a:latin typeface="+mn-lt"/>
              </a:rPr>
              <a:t>craftsmanship </a:t>
            </a:r>
            <a:endParaRPr lang="en-US" sz="1600" dirty="0">
              <a:latin typeface="+mn-lt"/>
            </a:endParaRPr>
          </a:p>
          <a:p>
            <a:pPr algn="l">
              <a:spcBef>
                <a:spcPts val="0"/>
              </a:spcBef>
              <a:spcAft>
                <a:spcPts val="0"/>
              </a:spcAft>
            </a:pPr>
            <a:r>
              <a:rPr lang="en-US" sz="1600" dirty="0">
                <a:latin typeface="+mn-lt"/>
              </a:rPr>
              <a:t>	in railway sleepers – </a:t>
            </a:r>
            <a:r>
              <a:rPr lang="en-US" sz="1600" i="1" dirty="0">
                <a:latin typeface="+mn-lt"/>
              </a:rPr>
              <a:t>cheap utility</a:t>
            </a:r>
            <a:endParaRPr lang="en-US" sz="2000" dirty="0">
              <a:latin typeface="+mn-lt"/>
            </a:endParaRPr>
          </a:p>
        </p:txBody>
      </p:sp>
      <p:sp>
        <p:nvSpPr>
          <p:cNvPr id="8" name="Text Box 10">
            <a:extLst>
              <a:ext uri="{FF2B5EF4-FFF2-40B4-BE49-F238E27FC236}">
                <a16:creationId xmlns:a16="http://schemas.microsoft.com/office/drawing/2014/main" id="{B76F9B5D-D028-40D3-AA0C-7117E3662114}"/>
              </a:ext>
            </a:extLst>
          </p:cNvPr>
          <p:cNvSpPr txBox="1">
            <a:spLocks noChangeArrowheads="1"/>
          </p:cNvSpPr>
          <p:nvPr/>
        </p:nvSpPr>
        <p:spPr bwMode="auto">
          <a:xfrm>
            <a:off x="2308715" y="2272801"/>
            <a:ext cx="42035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2000" b="1" dirty="0">
                <a:latin typeface="+mn-lt"/>
              </a:rPr>
              <a:t>Gold</a:t>
            </a:r>
            <a:r>
              <a:rPr lang="en-US" sz="2000" dirty="0">
                <a:latin typeface="+mn-lt"/>
              </a:rPr>
              <a:t>	</a:t>
            </a:r>
            <a:r>
              <a:rPr lang="en-US" sz="1600" dirty="0">
                <a:latin typeface="+mn-lt"/>
              </a:rPr>
              <a:t>in jewelry – </a:t>
            </a:r>
            <a:r>
              <a:rPr lang="en-US" sz="1600" i="1" dirty="0">
                <a:latin typeface="+mn-lt"/>
              </a:rPr>
              <a:t>luxury, wealth</a:t>
            </a:r>
          </a:p>
          <a:p>
            <a:pPr algn="l">
              <a:spcBef>
                <a:spcPts val="0"/>
              </a:spcBef>
              <a:spcAft>
                <a:spcPts val="0"/>
              </a:spcAft>
            </a:pPr>
            <a:r>
              <a:rPr lang="en-US" sz="1600" dirty="0">
                <a:latin typeface="+mn-lt"/>
              </a:rPr>
              <a:t>	in micro-circuits – </a:t>
            </a:r>
            <a:r>
              <a:rPr lang="en-US" sz="1600" i="1" dirty="0">
                <a:latin typeface="+mn-lt"/>
              </a:rPr>
              <a:t>technical efficiency</a:t>
            </a:r>
            <a:endParaRPr lang="en-US" sz="2000" dirty="0">
              <a:latin typeface="+mn-lt"/>
            </a:endParaRPr>
          </a:p>
        </p:txBody>
      </p:sp>
      <p:sp>
        <p:nvSpPr>
          <p:cNvPr id="9" name="Text Box 11">
            <a:extLst>
              <a:ext uri="{FF2B5EF4-FFF2-40B4-BE49-F238E27FC236}">
                <a16:creationId xmlns:a16="http://schemas.microsoft.com/office/drawing/2014/main" id="{89C24174-6842-4978-B69E-5C9CCF2CFBDD}"/>
              </a:ext>
            </a:extLst>
          </p:cNvPr>
          <p:cNvSpPr txBox="1">
            <a:spLocks noChangeArrowheads="1"/>
          </p:cNvSpPr>
          <p:nvPr/>
        </p:nvSpPr>
        <p:spPr bwMode="auto">
          <a:xfrm>
            <a:off x="2290710" y="3014286"/>
            <a:ext cx="44218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2000" b="1" dirty="0">
                <a:latin typeface="+mn-lt"/>
              </a:rPr>
              <a:t>Glass</a:t>
            </a:r>
            <a:r>
              <a:rPr lang="en-US" sz="2000" dirty="0">
                <a:latin typeface="+mn-lt"/>
              </a:rPr>
              <a:t>	</a:t>
            </a:r>
            <a:r>
              <a:rPr lang="en-US" sz="1600" dirty="0">
                <a:latin typeface="+mn-lt"/>
              </a:rPr>
              <a:t>in a camera lens – </a:t>
            </a:r>
            <a:r>
              <a:rPr lang="en-US" sz="1600" i="1" dirty="0">
                <a:latin typeface="+mn-lt"/>
              </a:rPr>
              <a:t>precision engineering</a:t>
            </a:r>
            <a:endParaRPr lang="en-US" sz="1600" dirty="0">
              <a:latin typeface="+mn-lt"/>
            </a:endParaRPr>
          </a:p>
          <a:p>
            <a:pPr algn="l">
              <a:spcBef>
                <a:spcPts val="0"/>
              </a:spcBef>
              <a:spcAft>
                <a:spcPts val="0"/>
              </a:spcAft>
            </a:pPr>
            <a:r>
              <a:rPr lang="en-US" sz="1600" dirty="0">
                <a:latin typeface="+mn-lt"/>
              </a:rPr>
              <a:t>	in beer bottle – </a:t>
            </a:r>
            <a:r>
              <a:rPr lang="en-US" sz="1600" i="1" dirty="0">
                <a:latin typeface="+mn-lt"/>
              </a:rPr>
              <a:t>disposable packaging</a:t>
            </a:r>
            <a:endParaRPr lang="en-US" sz="1600" dirty="0">
              <a:latin typeface="+mn-lt"/>
            </a:endParaRPr>
          </a:p>
        </p:txBody>
      </p:sp>
      <p:grpSp>
        <p:nvGrpSpPr>
          <p:cNvPr id="10" name="Group 14">
            <a:extLst>
              <a:ext uri="{FF2B5EF4-FFF2-40B4-BE49-F238E27FC236}">
                <a16:creationId xmlns:a16="http://schemas.microsoft.com/office/drawing/2014/main" id="{F21826CD-543B-4CF2-8827-B8CD188BA57A}"/>
              </a:ext>
            </a:extLst>
          </p:cNvPr>
          <p:cNvGrpSpPr>
            <a:grpSpLocks/>
          </p:cNvGrpSpPr>
          <p:nvPr/>
        </p:nvGrpSpPr>
        <p:grpSpPr bwMode="auto">
          <a:xfrm>
            <a:off x="2037618" y="3880375"/>
            <a:ext cx="7070480" cy="2045677"/>
            <a:chOff x="259" y="2624"/>
            <a:chExt cx="4454" cy="1396"/>
          </a:xfrm>
        </p:grpSpPr>
        <p:grpSp>
          <p:nvGrpSpPr>
            <p:cNvPr id="11" name="Group 6">
              <a:extLst>
                <a:ext uri="{FF2B5EF4-FFF2-40B4-BE49-F238E27FC236}">
                  <a16:creationId xmlns:a16="http://schemas.microsoft.com/office/drawing/2014/main" id="{254F5AE8-8A76-423F-9631-0E2C9DB72922}"/>
                </a:ext>
              </a:extLst>
            </p:cNvPr>
            <p:cNvGrpSpPr>
              <a:grpSpLocks/>
            </p:cNvGrpSpPr>
            <p:nvPr/>
          </p:nvGrpSpPr>
          <p:grpSpPr bwMode="auto">
            <a:xfrm>
              <a:off x="1167" y="2624"/>
              <a:ext cx="3546" cy="1396"/>
              <a:chOff x="771" y="2624"/>
              <a:chExt cx="3546" cy="1396"/>
            </a:xfrm>
          </p:grpSpPr>
          <p:pic>
            <p:nvPicPr>
              <p:cNvPr id="13" name="Picture 7">
                <a:extLst>
                  <a:ext uri="{FF2B5EF4-FFF2-40B4-BE49-F238E27FC236}">
                    <a16:creationId xmlns:a16="http://schemas.microsoft.com/office/drawing/2014/main" id="{9C72752E-FD6D-430E-8F69-F87D8C878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 y="2624"/>
                <a:ext cx="3126"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4" name="Text Box 8">
                <a:extLst>
                  <a:ext uri="{FF2B5EF4-FFF2-40B4-BE49-F238E27FC236}">
                    <a16:creationId xmlns:a16="http://schemas.microsoft.com/office/drawing/2014/main" id="{77E70944-3B33-4E87-B936-97D6FFD928B9}"/>
                  </a:ext>
                </a:extLst>
              </p:cNvPr>
              <p:cNvSpPr txBox="1">
                <a:spLocks noChangeArrowheads="1"/>
              </p:cNvSpPr>
              <p:nvPr/>
            </p:nvSpPr>
            <p:spPr bwMode="auto">
              <a:xfrm>
                <a:off x="771" y="2644"/>
                <a:ext cx="1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endParaRPr lang="en-GB" dirty="0"/>
              </a:p>
            </p:txBody>
          </p:sp>
        </p:grpSp>
        <p:sp>
          <p:nvSpPr>
            <p:cNvPr id="12" name="Rectangle 12">
              <a:extLst>
                <a:ext uri="{FF2B5EF4-FFF2-40B4-BE49-F238E27FC236}">
                  <a16:creationId xmlns:a16="http://schemas.microsoft.com/office/drawing/2014/main" id="{66F9147A-9B5F-4215-A481-808B5BB697A6}"/>
                </a:ext>
              </a:extLst>
            </p:cNvPr>
            <p:cNvSpPr>
              <a:spLocks noChangeArrowheads="1"/>
            </p:cNvSpPr>
            <p:nvPr/>
          </p:nvSpPr>
          <p:spPr bwMode="auto">
            <a:xfrm>
              <a:off x="259" y="2675"/>
              <a:ext cx="1221"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a:r>
                <a:rPr lang="en-US" dirty="0"/>
                <a:t>Made of polished walnut ?</a:t>
              </a:r>
              <a:endParaRPr lang="en-GB" dirty="0"/>
            </a:p>
          </p:txBody>
        </p:sp>
      </p:grpSp>
      <p:sp>
        <p:nvSpPr>
          <p:cNvPr id="15" name="Rectangle 13">
            <a:extLst>
              <a:ext uri="{FF2B5EF4-FFF2-40B4-BE49-F238E27FC236}">
                <a16:creationId xmlns:a16="http://schemas.microsoft.com/office/drawing/2014/main" id="{83F21308-96E3-4914-B75B-E0F65439B58A}"/>
              </a:ext>
            </a:extLst>
          </p:cNvPr>
          <p:cNvSpPr>
            <a:spLocks noChangeArrowheads="1"/>
          </p:cNvSpPr>
          <p:nvPr/>
        </p:nvSpPr>
        <p:spPr bwMode="auto">
          <a:xfrm>
            <a:off x="2008311" y="4703922"/>
            <a:ext cx="19387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a:spcBef>
                <a:spcPts val="0"/>
              </a:spcBef>
              <a:spcAft>
                <a:spcPts val="0"/>
              </a:spcAft>
            </a:pPr>
            <a:r>
              <a:rPr lang="en-US" dirty="0"/>
              <a:t>Or made of polystyrene foam – recycled yoghurt pots ?</a:t>
            </a:r>
            <a:endParaRPr lang="en-GB" dirty="0"/>
          </a:p>
        </p:txBody>
      </p:sp>
    </p:spTree>
    <p:extLst>
      <p:ext uri="{BB962C8B-B14F-4D97-AF65-F5344CB8AC3E}">
        <p14:creationId xmlns:p14="http://schemas.microsoft.com/office/powerpoint/2010/main" val="185676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folHlink"/>
                                      </p:to>
                                    </p:animClr>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folHlink"/>
                                      </p:to>
                                    </p:animClr>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Material moods</a:t>
            </a:r>
            <a:endParaRPr lang="en-US" dirty="0"/>
          </a:p>
        </p:txBody>
      </p:sp>
      <p:grpSp>
        <p:nvGrpSpPr>
          <p:cNvPr id="6" name="Group 5">
            <a:extLst>
              <a:ext uri="{FF2B5EF4-FFF2-40B4-BE49-F238E27FC236}">
                <a16:creationId xmlns:a16="http://schemas.microsoft.com/office/drawing/2014/main" id="{5FDCFC88-5C62-421A-8912-4B2D9A375EE7}"/>
              </a:ext>
            </a:extLst>
          </p:cNvPr>
          <p:cNvGrpSpPr>
            <a:grpSpLocks/>
          </p:cNvGrpSpPr>
          <p:nvPr/>
        </p:nvGrpSpPr>
        <p:grpSpPr bwMode="auto">
          <a:xfrm>
            <a:off x="2494194" y="949096"/>
            <a:ext cx="6066081" cy="890954"/>
            <a:chOff x="605" y="631"/>
            <a:chExt cx="3821" cy="608"/>
          </a:xfrm>
        </p:grpSpPr>
        <p:sp>
          <p:nvSpPr>
            <p:cNvPr id="7" name="Text Box 6">
              <a:extLst>
                <a:ext uri="{FF2B5EF4-FFF2-40B4-BE49-F238E27FC236}">
                  <a16:creationId xmlns:a16="http://schemas.microsoft.com/office/drawing/2014/main" id="{E7CB11E6-94F9-4652-A830-B54D75E1E08D}"/>
                </a:ext>
              </a:extLst>
            </p:cNvPr>
            <p:cNvSpPr txBox="1">
              <a:spLocks noChangeArrowheads="1"/>
            </p:cNvSpPr>
            <p:nvPr/>
          </p:nvSpPr>
          <p:spPr bwMode="auto">
            <a:xfrm>
              <a:off x="1343" y="672"/>
              <a:ext cx="3083"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40" tIns="45720" rIns="91440" bIns="4572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1600" b="1" dirty="0">
                  <a:solidFill>
                    <a:srgbClr val="FFB71B"/>
                  </a:solidFill>
                  <a:latin typeface="+mn-lt"/>
                </a:rPr>
                <a:t>Aesthetics:</a:t>
              </a:r>
              <a:r>
                <a:rPr lang="en-US" sz="1600" dirty="0">
                  <a:latin typeface="+mn-lt"/>
                </a:rPr>
                <a:t> tactile, warm, textured, it ages well</a:t>
              </a:r>
            </a:p>
            <a:p>
              <a:pPr algn="l">
                <a:spcBef>
                  <a:spcPts val="0"/>
                </a:spcBef>
                <a:spcAft>
                  <a:spcPts val="0"/>
                </a:spcAft>
              </a:pPr>
              <a:r>
                <a:rPr lang="en-US" sz="1600" b="1" dirty="0">
                  <a:solidFill>
                    <a:srgbClr val="FFB71B"/>
                  </a:solidFill>
                  <a:latin typeface="+mn-lt"/>
                </a:rPr>
                <a:t>Associations</a:t>
              </a:r>
              <a:r>
                <a:rPr lang="en-US" sz="1600" dirty="0">
                  <a:solidFill>
                    <a:srgbClr val="FFB71B"/>
                  </a:solidFill>
                  <a:latin typeface="+mn-lt"/>
                </a:rPr>
                <a:t> </a:t>
              </a:r>
              <a:r>
                <a:rPr lang="en-US" sz="1600" dirty="0">
                  <a:latin typeface="+mn-lt"/>
                </a:rPr>
                <a:t>of fine furniture, musical instruments</a:t>
              </a:r>
            </a:p>
            <a:p>
              <a:pPr algn="l">
                <a:spcBef>
                  <a:spcPts val="0"/>
                </a:spcBef>
                <a:spcAft>
                  <a:spcPts val="0"/>
                </a:spcAft>
              </a:pPr>
              <a:r>
                <a:rPr lang="en-US" sz="1600" b="1" dirty="0">
                  <a:solidFill>
                    <a:srgbClr val="FFB71B"/>
                  </a:solidFill>
                  <a:latin typeface="+mn-lt"/>
                </a:rPr>
                <a:t>Perceptions</a:t>
              </a:r>
              <a:r>
                <a:rPr lang="en-US" sz="1600" dirty="0">
                  <a:solidFill>
                    <a:srgbClr val="FFB71B"/>
                  </a:solidFill>
                  <a:latin typeface="+mn-lt"/>
                </a:rPr>
                <a:t> </a:t>
              </a:r>
              <a:r>
                <a:rPr lang="en-US" sz="1600" dirty="0">
                  <a:latin typeface="+mn-lt"/>
                </a:rPr>
                <a:t>of craftsmanship, tradition, heritage, quality</a:t>
              </a:r>
              <a:endParaRPr lang="en-US" sz="2000" dirty="0">
                <a:latin typeface="+mn-lt"/>
              </a:endParaRPr>
            </a:p>
          </p:txBody>
        </p:sp>
        <p:sp>
          <p:nvSpPr>
            <p:cNvPr id="8" name="Text Box 7">
              <a:extLst>
                <a:ext uri="{FF2B5EF4-FFF2-40B4-BE49-F238E27FC236}">
                  <a16:creationId xmlns:a16="http://schemas.microsoft.com/office/drawing/2014/main" id="{151E6D80-6472-4F27-9AB1-6B1AF5504486}"/>
                </a:ext>
              </a:extLst>
            </p:cNvPr>
            <p:cNvSpPr txBox="1">
              <a:spLocks noChangeArrowheads="1"/>
            </p:cNvSpPr>
            <p:nvPr/>
          </p:nvSpPr>
          <p:spPr bwMode="auto">
            <a:xfrm>
              <a:off x="605" y="631"/>
              <a:ext cx="597"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sz="2000" b="1" dirty="0">
                  <a:latin typeface="+mn-lt"/>
                </a:rPr>
                <a:t>Wood,</a:t>
              </a:r>
            </a:p>
            <a:p>
              <a:pPr>
                <a:spcBef>
                  <a:spcPts val="0"/>
                </a:spcBef>
                <a:spcAft>
                  <a:spcPts val="0"/>
                </a:spcAft>
              </a:pPr>
              <a:r>
                <a:rPr lang="en-US" sz="2000" b="1" dirty="0">
                  <a:latin typeface="+mn-lt"/>
                </a:rPr>
                <a:t>leather</a:t>
              </a:r>
              <a:endParaRPr lang="en-US" sz="2000" dirty="0">
                <a:latin typeface="+mn-lt"/>
              </a:endParaRPr>
            </a:p>
          </p:txBody>
        </p:sp>
      </p:grpSp>
      <p:grpSp>
        <p:nvGrpSpPr>
          <p:cNvPr id="9" name="Group 8">
            <a:extLst>
              <a:ext uri="{FF2B5EF4-FFF2-40B4-BE49-F238E27FC236}">
                <a16:creationId xmlns:a16="http://schemas.microsoft.com/office/drawing/2014/main" id="{6B7429B4-C6B9-4628-9057-2F7C79403436}"/>
              </a:ext>
            </a:extLst>
          </p:cNvPr>
          <p:cNvGrpSpPr>
            <a:grpSpLocks/>
          </p:cNvGrpSpPr>
          <p:nvPr/>
        </p:nvGrpSpPr>
        <p:grpSpPr bwMode="auto">
          <a:xfrm>
            <a:off x="2525087" y="2154896"/>
            <a:ext cx="6298096" cy="830873"/>
            <a:chOff x="624" y="1452"/>
            <a:chExt cx="3967" cy="567"/>
          </a:xfrm>
        </p:grpSpPr>
        <p:sp>
          <p:nvSpPr>
            <p:cNvPr id="10" name="Text Box 9">
              <a:extLst>
                <a:ext uri="{FF2B5EF4-FFF2-40B4-BE49-F238E27FC236}">
                  <a16:creationId xmlns:a16="http://schemas.microsoft.com/office/drawing/2014/main" id="{5591BFB9-273E-436F-A477-3F65443ACBF9}"/>
                </a:ext>
              </a:extLst>
            </p:cNvPr>
            <p:cNvSpPr txBox="1">
              <a:spLocks noChangeArrowheads="1"/>
            </p:cNvSpPr>
            <p:nvPr/>
          </p:nvSpPr>
          <p:spPr bwMode="auto">
            <a:xfrm>
              <a:off x="624" y="1478"/>
              <a:ext cx="57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sz="2000" b="1" dirty="0">
                  <a:latin typeface="+mn-lt"/>
                </a:rPr>
                <a:t>Metals</a:t>
              </a:r>
              <a:endParaRPr lang="en-US" sz="2000" dirty="0">
                <a:latin typeface="+mn-lt"/>
              </a:endParaRPr>
            </a:p>
          </p:txBody>
        </p:sp>
        <p:sp>
          <p:nvSpPr>
            <p:cNvPr id="11" name="Text Box 10">
              <a:extLst>
                <a:ext uri="{FF2B5EF4-FFF2-40B4-BE49-F238E27FC236}">
                  <a16:creationId xmlns:a16="http://schemas.microsoft.com/office/drawing/2014/main" id="{D1E2BA2F-D964-4080-81C4-93B07F837251}"/>
                </a:ext>
              </a:extLst>
            </p:cNvPr>
            <p:cNvSpPr txBox="1">
              <a:spLocks noChangeArrowheads="1"/>
            </p:cNvSpPr>
            <p:nvPr/>
          </p:nvSpPr>
          <p:spPr bwMode="auto">
            <a:xfrm>
              <a:off x="1367" y="1452"/>
              <a:ext cx="3224"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40" tIns="45720" rIns="91440" bIns="4572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1600" b="1" dirty="0">
                  <a:solidFill>
                    <a:srgbClr val="FFB71B"/>
                  </a:solidFill>
                  <a:latin typeface="+mn-lt"/>
                </a:rPr>
                <a:t>Aesthetics:</a:t>
              </a:r>
              <a:r>
                <a:rPr lang="en-US" sz="1600" dirty="0">
                  <a:latin typeface="+mn-lt"/>
                </a:rPr>
                <a:t> cold, clean, hard, stiff, strong, often ages well</a:t>
              </a:r>
            </a:p>
            <a:p>
              <a:pPr algn="l">
                <a:spcBef>
                  <a:spcPts val="0"/>
                </a:spcBef>
                <a:spcAft>
                  <a:spcPts val="0"/>
                </a:spcAft>
              </a:pPr>
              <a:r>
                <a:rPr lang="en-US" sz="1600" b="1" dirty="0">
                  <a:solidFill>
                    <a:srgbClr val="FFB71B"/>
                  </a:solidFill>
                  <a:latin typeface="+mn-lt"/>
                </a:rPr>
                <a:t>Associations</a:t>
              </a:r>
              <a:r>
                <a:rPr lang="en-US" sz="1600" dirty="0">
                  <a:solidFill>
                    <a:srgbClr val="FFB71B"/>
                  </a:solidFill>
                  <a:latin typeface="+mn-lt"/>
                </a:rPr>
                <a:t> </a:t>
              </a:r>
              <a:r>
                <a:rPr lang="en-US" sz="1600" dirty="0">
                  <a:latin typeface="+mn-lt"/>
                </a:rPr>
                <a:t>of machinery, precision instruments, weapons</a:t>
              </a:r>
            </a:p>
            <a:p>
              <a:pPr algn="l">
                <a:spcBef>
                  <a:spcPts val="0"/>
                </a:spcBef>
                <a:spcAft>
                  <a:spcPts val="0"/>
                </a:spcAft>
              </a:pPr>
              <a:r>
                <a:rPr lang="en-US" sz="1600" b="1" dirty="0">
                  <a:solidFill>
                    <a:srgbClr val="FFB71B"/>
                  </a:solidFill>
                  <a:latin typeface="+mn-lt"/>
                </a:rPr>
                <a:t>Perceptions</a:t>
              </a:r>
              <a:r>
                <a:rPr lang="en-US" sz="1600" dirty="0">
                  <a:solidFill>
                    <a:srgbClr val="FFB71B"/>
                  </a:solidFill>
                  <a:latin typeface="+mn-lt"/>
                </a:rPr>
                <a:t> </a:t>
              </a:r>
              <a:r>
                <a:rPr lang="en-US" sz="1600" dirty="0">
                  <a:latin typeface="+mn-lt"/>
                </a:rPr>
                <a:t>of strength, precision, durability, quality</a:t>
              </a:r>
            </a:p>
          </p:txBody>
        </p:sp>
      </p:grpSp>
      <p:grpSp>
        <p:nvGrpSpPr>
          <p:cNvPr id="12" name="Group 11">
            <a:extLst>
              <a:ext uri="{FF2B5EF4-FFF2-40B4-BE49-F238E27FC236}">
                <a16:creationId xmlns:a16="http://schemas.microsoft.com/office/drawing/2014/main" id="{79CC17F8-F037-4210-9E21-87F7D88EDEF8}"/>
              </a:ext>
            </a:extLst>
          </p:cNvPr>
          <p:cNvGrpSpPr>
            <a:grpSpLocks/>
          </p:cNvGrpSpPr>
          <p:nvPr/>
        </p:nvGrpSpPr>
        <p:grpSpPr bwMode="auto">
          <a:xfrm>
            <a:off x="2310165" y="3422451"/>
            <a:ext cx="7039109" cy="830873"/>
            <a:chOff x="534" y="2304"/>
            <a:chExt cx="4434" cy="567"/>
          </a:xfrm>
        </p:grpSpPr>
        <p:sp>
          <p:nvSpPr>
            <p:cNvPr id="13" name="Text Box 12">
              <a:extLst>
                <a:ext uri="{FF2B5EF4-FFF2-40B4-BE49-F238E27FC236}">
                  <a16:creationId xmlns:a16="http://schemas.microsoft.com/office/drawing/2014/main" id="{467F064E-44EC-43B2-962A-30B63F0114C9}"/>
                </a:ext>
              </a:extLst>
            </p:cNvPr>
            <p:cNvSpPr txBox="1">
              <a:spLocks noChangeArrowheads="1"/>
            </p:cNvSpPr>
            <p:nvPr/>
          </p:nvSpPr>
          <p:spPr bwMode="auto">
            <a:xfrm>
              <a:off x="534" y="2309"/>
              <a:ext cx="731"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sz="2000" b="1" dirty="0">
                  <a:latin typeface="+mn-lt"/>
                </a:rPr>
                <a:t>Ceramics</a:t>
              </a:r>
            </a:p>
            <a:p>
              <a:pPr>
                <a:spcBef>
                  <a:spcPts val="0"/>
                </a:spcBef>
                <a:spcAft>
                  <a:spcPts val="0"/>
                </a:spcAft>
              </a:pPr>
              <a:r>
                <a:rPr lang="en-US" sz="2000" b="1" dirty="0">
                  <a:latin typeface="+mn-lt"/>
                </a:rPr>
                <a:t>and glass</a:t>
              </a:r>
              <a:endParaRPr lang="en-US" sz="2000" dirty="0">
                <a:latin typeface="+mn-lt"/>
              </a:endParaRPr>
            </a:p>
          </p:txBody>
        </p:sp>
        <p:sp>
          <p:nvSpPr>
            <p:cNvPr id="14" name="Text Box 13">
              <a:extLst>
                <a:ext uri="{FF2B5EF4-FFF2-40B4-BE49-F238E27FC236}">
                  <a16:creationId xmlns:a16="http://schemas.microsoft.com/office/drawing/2014/main" id="{39506C69-9183-4BBF-AD74-529FAA3F61E8}"/>
                </a:ext>
              </a:extLst>
            </p:cNvPr>
            <p:cNvSpPr txBox="1">
              <a:spLocks noChangeArrowheads="1"/>
            </p:cNvSpPr>
            <p:nvPr/>
          </p:nvSpPr>
          <p:spPr bwMode="auto">
            <a:xfrm>
              <a:off x="1403" y="2304"/>
              <a:ext cx="3565"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40" tIns="45720" rIns="91440" bIns="4572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0"/>
                </a:spcBef>
                <a:spcAft>
                  <a:spcPts val="0"/>
                </a:spcAft>
              </a:pPr>
              <a:r>
                <a:rPr lang="en-US" sz="1600" b="1" dirty="0">
                  <a:solidFill>
                    <a:srgbClr val="FFB71B"/>
                  </a:solidFill>
                  <a:latin typeface="+mn-lt"/>
                </a:rPr>
                <a:t>Aesthetics:</a:t>
              </a:r>
              <a:r>
                <a:rPr lang="en-US" sz="1600" dirty="0">
                  <a:latin typeface="+mn-lt"/>
                </a:rPr>
                <a:t> hard, abrasion resistant, permanence of color, fragility</a:t>
              </a:r>
            </a:p>
            <a:p>
              <a:pPr algn="l">
                <a:spcBef>
                  <a:spcPts val="0"/>
                </a:spcBef>
                <a:spcAft>
                  <a:spcPts val="0"/>
                </a:spcAft>
              </a:pPr>
              <a:r>
                <a:rPr lang="en-US" sz="1600" b="1" dirty="0">
                  <a:solidFill>
                    <a:srgbClr val="FFB71B"/>
                  </a:solidFill>
                  <a:latin typeface="+mn-lt"/>
                </a:rPr>
                <a:t>Associations</a:t>
              </a:r>
              <a:r>
                <a:rPr lang="en-US" sz="1600" dirty="0">
                  <a:solidFill>
                    <a:srgbClr val="FFB71B"/>
                  </a:solidFill>
                  <a:latin typeface="+mn-lt"/>
                </a:rPr>
                <a:t> </a:t>
              </a:r>
              <a:r>
                <a:rPr lang="en-US" sz="1600" dirty="0">
                  <a:latin typeface="+mn-lt"/>
                </a:rPr>
                <a:t>of culture, luxury, sophistication</a:t>
              </a:r>
            </a:p>
            <a:p>
              <a:pPr algn="l">
                <a:spcBef>
                  <a:spcPts val="0"/>
                </a:spcBef>
                <a:spcAft>
                  <a:spcPts val="0"/>
                </a:spcAft>
              </a:pPr>
              <a:r>
                <a:rPr lang="en-US" sz="1600" b="1" dirty="0">
                  <a:solidFill>
                    <a:srgbClr val="FFB71B"/>
                  </a:solidFill>
                  <a:latin typeface="+mn-lt"/>
                </a:rPr>
                <a:t>Perceptions</a:t>
              </a:r>
              <a:r>
                <a:rPr lang="en-US" sz="1600" dirty="0">
                  <a:solidFill>
                    <a:srgbClr val="FFB71B"/>
                  </a:solidFill>
                  <a:latin typeface="+mn-lt"/>
                </a:rPr>
                <a:t> </a:t>
              </a:r>
              <a:r>
                <a:rPr lang="en-US" sz="1600" dirty="0">
                  <a:latin typeface="+mn-lt"/>
                </a:rPr>
                <a:t>of refinement, quality</a:t>
              </a:r>
            </a:p>
          </p:txBody>
        </p:sp>
      </p:grpSp>
      <p:grpSp>
        <p:nvGrpSpPr>
          <p:cNvPr id="15" name="Group 14">
            <a:extLst>
              <a:ext uri="{FF2B5EF4-FFF2-40B4-BE49-F238E27FC236}">
                <a16:creationId xmlns:a16="http://schemas.microsoft.com/office/drawing/2014/main" id="{AF66385B-EDF5-46AB-B5ED-779851F5AD84}"/>
              </a:ext>
            </a:extLst>
          </p:cNvPr>
          <p:cNvGrpSpPr>
            <a:grpSpLocks/>
          </p:cNvGrpSpPr>
          <p:nvPr/>
        </p:nvGrpSpPr>
        <p:grpSpPr bwMode="auto">
          <a:xfrm>
            <a:off x="2336552" y="4725811"/>
            <a:ext cx="7447468" cy="1077058"/>
            <a:chOff x="505" y="3062"/>
            <a:chExt cx="4692" cy="735"/>
          </a:xfrm>
        </p:grpSpPr>
        <p:sp>
          <p:nvSpPr>
            <p:cNvPr id="16" name="Text Box 15">
              <a:extLst>
                <a:ext uri="{FF2B5EF4-FFF2-40B4-BE49-F238E27FC236}">
                  <a16:creationId xmlns:a16="http://schemas.microsoft.com/office/drawing/2014/main" id="{4D92AE44-67C9-4914-865E-C886D3AE9CD4}"/>
                </a:ext>
              </a:extLst>
            </p:cNvPr>
            <p:cNvSpPr txBox="1">
              <a:spLocks noChangeArrowheads="1"/>
            </p:cNvSpPr>
            <p:nvPr/>
          </p:nvSpPr>
          <p:spPr bwMode="auto">
            <a:xfrm>
              <a:off x="505" y="3066"/>
              <a:ext cx="73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sz="2000" b="1" dirty="0">
                  <a:latin typeface="+mn-lt"/>
                </a:rPr>
                <a:t>Polymers</a:t>
              </a:r>
              <a:endParaRPr lang="en-US" sz="2000" dirty="0">
                <a:latin typeface="+mn-lt"/>
              </a:endParaRPr>
            </a:p>
          </p:txBody>
        </p:sp>
        <p:sp>
          <p:nvSpPr>
            <p:cNvPr id="17" name="Text Box 16">
              <a:extLst>
                <a:ext uri="{FF2B5EF4-FFF2-40B4-BE49-F238E27FC236}">
                  <a16:creationId xmlns:a16="http://schemas.microsoft.com/office/drawing/2014/main" id="{7E4A2BF1-3A90-442D-9D3E-F2C16EFB8E19}"/>
                </a:ext>
              </a:extLst>
            </p:cNvPr>
            <p:cNvSpPr txBox="1">
              <a:spLocks noChangeArrowheads="1"/>
            </p:cNvSpPr>
            <p:nvPr/>
          </p:nvSpPr>
          <p:spPr bwMode="auto">
            <a:xfrm>
              <a:off x="1373" y="3062"/>
              <a:ext cx="3824"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40" tIns="45720" rIns="91440" bIns="4572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600" b="1" dirty="0">
                  <a:solidFill>
                    <a:srgbClr val="FFB71B"/>
                  </a:solidFill>
                  <a:latin typeface="+mn-lt"/>
                </a:rPr>
                <a:t>“Cheap plastic imitation”</a:t>
              </a:r>
              <a:r>
                <a:rPr lang="en-US" sz="1600" b="1" dirty="0">
                  <a:latin typeface="+mn-lt"/>
                </a:rPr>
                <a:t> </a:t>
              </a:r>
            </a:p>
            <a:p>
              <a:pPr algn="l">
                <a:spcBef>
                  <a:spcPts val="0"/>
                </a:spcBef>
                <a:spcAft>
                  <a:spcPts val="0"/>
                </a:spcAft>
              </a:pPr>
              <a:r>
                <a:rPr lang="en-US" sz="1600" b="1" dirty="0">
                  <a:solidFill>
                    <a:srgbClr val="FFB71B"/>
                  </a:solidFill>
                  <a:latin typeface="+mn-lt"/>
                </a:rPr>
                <a:t>Aesthetics:</a:t>
              </a:r>
              <a:r>
                <a:rPr lang="en-US" sz="1600" dirty="0">
                  <a:latin typeface="+mn-lt"/>
                </a:rPr>
                <a:t> colorful, warm, soft, smooth, flexible, do not age gracefully</a:t>
              </a:r>
            </a:p>
            <a:p>
              <a:pPr algn="l">
                <a:spcBef>
                  <a:spcPts val="0"/>
                </a:spcBef>
                <a:spcAft>
                  <a:spcPts val="0"/>
                </a:spcAft>
              </a:pPr>
              <a:r>
                <a:rPr lang="en-US" sz="1600" b="1" dirty="0">
                  <a:solidFill>
                    <a:srgbClr val="FFB71B"/>
                  </a:solidFill>
                  <a:latin typeface="+mn-lt"/>
                </a:rPr>
                <a:t>Associations</a:t>
              </a:r>
              <a:r>
                <a:rPr lang="en-US" sz="1600" dirty="0">
                  <a:solidFill>
                    <a:srgbClr val="FFB71B"/>
                  </a:solidFill>
                  <a:latin typeface="+mn-lt"/>
                </a:rPr>
                <a:t> </a:t>
              </a:r>
              <a:r>
                <a:rPr lang="en-US" sz="1600" dirty="0">
                  <a:latin typeface="+mn-lt"/>
                </a:rPr>
                <a:t>of mass production, substitutes for metals, glass, wood</a:t>
              </a:r>
            </a:p>
            <a:p>
              <a:pPr algn="l">
                <a:spcBef>
                  <a:spcPts val="0"/>
                </a:spcBef>
                <a:spcAft>
                  <a:spcPts val="0"/>
                </a:spcAft>
              </a:pPr>
              <a:r>
                <a:rPr lang="en-US" sz="1600" b="1" dirty="0">
                  <a:solidFill>
                    <a:srgbClr val="FFB71B"/>
                  </a:solidFill>
                  <a:latin typeface="+mn-lt"/>
                </a:rPr>
                <a:t>Perceptions</a:t>
              </a:r>
              <a:r>
                <a:rPr lang="en-US" sz="1600" dirty="0">
                  <a:solidFill>
                    <a:srgbClr val="666633"/>
                  </a:solidFill>
                  <a:latin typeface="+mn-lt"/>
                </a:rPr>
                <a:t>:</a:t>
              </a:r>
              <a:r>
                <a:rPr lang="en-US" sz="1600" dirty="0">
                  <a:latin typeface="+mn-lt"/>
                </a:rPr>
                <a:t> deceptive, cheap, imitation ….but adaptable.</a:t>
              </a:r>
            </a:p>
          </p:txBody>
        </p:sp>
      </p:grpSp>
    </p:spTree>
    <p:extLst>
      <p:ext uri="{BB962C8B-B14F-4D97-AF65-F5344CB8AC3E}">
        <p14:creationId xmlns:p14="http://schemas.microsoft.com/office/powerpoint/2010/main" val="239982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subTnLst>
                                    <p:animClr clrSpc="rgb" dir="cw">
                                      <p:cBhvr override="childStyle">
                                        <p:cTn dur="1" fill="hold" display="0" masterRel="nextClick" afterEffect="1"/>
                                        <p:tgtEl>
                                          <p:spTgt spid="12"/>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Five products: redesign them for a new market</a:t>
            </a:r>
            <a:endParaRPr lang="en-US" dirty="0"/>
          </a:p>
        </p:txBody>
      </p:sp>
      <p:pic>
        <p:nvPicPr>
          <p:cNvPr id="4" name="Picture 3">
            <a:extLst>
              <a:ext uri="{FF2B5EF4-FFF2-40B4-BE49-F238E27FC236}">
                <a16:creationId xmlns:a16="http://schemas.microsoft.com/office/drawing/2014/main" id="{7F8B677C-FBE9-4CC9-AAEC-572734414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784" y="1049789"/>
            <a:ext cx="3041650" cy="2165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C908BB36-D174-442E-8693-73CBAF0C6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6248" y="3390254"/>
            <a:ext cx="2522538" cy="26924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EEEF2D02-1BFE-453B-913A-A9F2E1BCB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2209" y="982208"/>
            <a:ext cx="2362200" cy="21431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EEE11968-206F-4471-91C5-0130ADC093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4260" y="982208"/>
            <a:ext cx="2109788" cy="24511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7">
            <a:extLst>
              <a:ext uri="{FF2B5EF4-FFF2-40B4-BE49-F238E27FC236}">
                <a16:creationId xmlns:a16="http://schemas.microsoft.com/office/drawing/2014/main" id="{3ADB3403-19B9-48EC-881B-3453135FDF39}"/>
              </a:ext>
            </a:extLst>
          </p:cNvPr>
          <p:cNvSpPr txBox="1">
            <a:spLocks noChangeArrowheads="1"/>
          </p:cNvSpPr>
          <p:nvPr/>
        </p:nvSpPr>
        <p:spPr bwMode="auto">
          <a:xfrm>
            <a:off x="1497241" y="3032256"/>
            <a:ext cx="972254"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dirty="0">
                <a:latin typeface="+mn-lt"/>
              </a:rPr>
              <a:t>Hairdryer</a:t>
            </a:r>
            <a:endParaRPr lang="en-US" sz="2000" dirty="0">
              <a:latin typeface="+mn-lt"/>
            </a:endParaRPr>
          </a:p>
        </p:txBody>
      </p:sp>
      <p:sp>
        <p:nvSpPr>
          <p:cNvPr id="9" name="Text Box 8">
            <a:extLst>
              <a:ext uri="{FF2B5EF4-FFF2-40B4-BE49-F238E27FC236}">
                <a16:creationId xmlns:a16="http://schemas.microsoft.com/office/drawing/2014/main" id="{1533FF26-BCB0-494B-AAFA-710F2F7B9FE8}"/>
              </a:ext>
            </a:extLst>
          </p:cNvPr>
          <p:cNvSpPr txBox="1">
            <a:spLocks noChangeArrowheads="1"/>
          </p:cNvSpPr>
          <p:nvPr/>
        </p:nvSpPr>
        <p:spPr bwMode="auto">
          <a:xfrm>
            <a:off x="5561960" y="3032255"/>
            <a:ext cx="521168"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dirty="0">
                <a:latin typeface="+mn-lt"/>
              </a:rPr>
              <a:t>Iron</a:t>
            </a:r>
            <a:endParaRPr lang="en-US" sz="2000" dirty="0">
              <a:latin typeface="+mn-lt"/>
            </a:endParaRPr>
          </a:p>
        </p:txBody>
      </p:sp>
      <p:sp>
        <p:nvSpPr>
          <p:cNvPr id="10" name="Text Box 9">
            <a:extLst>
              <a:ext uri="{FF2B5EF4-FFF2-40B4-BE49-F238E27FC236}">
                <a16:creationId xmlns:a16="http://schemas.microsoft.com/office/drawing/2014/main" id="{5E6C9227-DCE0-467B-87E3-E9B8B28130A9}"/>
              </a:ext>
            </a:extLst>
          </p:cNvPr>
          <p:cNvSpPr txBox="1">
            <a:spLocks noChangeArrowheads="1"/>
          </p:cNvSpPr>
          <p:nvPr/>
        </p:nvSpPr>
        <p:spPr bwMode="auto">
          <a:xfrm>
            <a:off x="8398348" y="3017969"/>
            <a:ext cx="746743"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dirty="0">
                <a:latin typeface="+mn-lt"/>
              </a:rPr>
              <a:t>Shaver</a:t>
            </a:r>
            <a:endParaRPr lang="en-US" sz="2000" dirty="0">
              <a:latin typeface="+mn-lt"/>
            </a:endParaRPr>
          </a:p>
        </p:txBody>
      </p:sp>
      <p:grpSp>
        <p:nvGrpSpPr>
          <p:cNvPr id="11" name="Group 10">
            <a:extLst>
              <a:ext uri="{FF2B5EF4-FFF2-40B4-BE49-F238E27FC236}">
                <a16:creationId xmlns:a16="http://schemas.microsoft.com/office/drawing/2014/main" id="{12799D4C-062D-42BD-9CF6-965DCB8417DC}"/>
              </a:ext>
            </a:extLst>
          </p:cNvPr>
          <p:cNvGrpSpPr>
            <a:grpSpLocks/>
          </p:cNvGrpSpPr>
          <p:nvPr/>
        </p:nvGrpSpPr>
        <p:grpSpPr bwMode="auto">
          <a:xfrm>
            <a:off x="2134866" y="3322673"/>
            <a:ext cx="3373438" cy="2686050"/>
            <a:chOff x="312" y="2290"/>
            <a:chExt cx="2125" cy="1692"/>
          </a:xfrm>
        </p:grpSpPr>
        <p:pic>
          <p:nvPicPr>
            <p:cNvPr id="12" name="Picture 11">
              <a:extLst>
                <a:ext uri="{FF2B5EF4-FFF2-40B4-BE49-F238E27FC236}">
                  <a16:creationId xmlns:a16="http://schemas.microsoft.com/office/drawing/2014/main" id="{278A5E91-99A0-4723-BDEC-B4F9555558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 y="2290"/>
              <a:ext cx="2010" cy="16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3983F8E0-7228-4F8D-AAA9-593E286EFF83}"/>
                </a:ext>
              </a:extLst>
            </p:cNvPr>
            <p:cNvSpPr>
              <a:spLocks noChangeArrowheads="1"/>
            </p:cNvSpPr>
            <p:nvPr/>
          </p:nvSpPr>
          <p:spPr bwMode="auto">
            <a:xfrm>
              <a:off x="312" y="2304"/>
              <a:ext cx="160" cy="1520"/>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grpSp>
      <p:sp>
        <p:nvSpPr>
          <p:cNvPr id="14" name="Text Box 13">
            <a:extLst>
              <a:ext uri="{FF2B5EF4-FFF2-40B4-BE49-F238E27FC236}">
                <a16:creationId xmlns:a16="http://schemas.microsoft.com/office/drawing/2014/main" id="{FDA1D7F6-4F0F-43EA-8F1E-55B506B850EB}"/>
              </a:ext>
            </a:extLst>
          </p:cNvPr>
          <p:cNvSpPr txBox="1">
            <a:spLocks noChangeArrowheads="1"/>
          </p:cNvSpPr>
          <p:nvPr/>
        </p:nvSpPr>
        <p:spPr bwMode="auto">
          <a:xfrm>
            <a:off x="2296545" y="5632655"/>
            <a:ext cx="791948"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dirty="0">
                <a:latin typeface="+mn-lt"/>
              </a:rPr>
              <a:t>Toaster</a:t>
            </a:r>
            <a:endParaRPr lang="en-US" sz="2000" dirty="0">
              <a:latin typeface="+mn-lt"/>
            </a:endParaRPr>
          </a:p>
        </p:txBody>
      </p:sp>
      <p:sp>
        <p:nvSpPr>
          <p:cNvPr id="15" name="Text Box 14">
            <a:extLst>
              <a:ext uri="{FF2B5EF4-FFF2-40B4-BE49-F238E27FC236}">
                <a16:creationId xmlns:a16="http://schemas.microsoft.com/office/drawing/2014/main" id="{CBF6C4F2-B63D-41AA-BBF9-7A9C6FDF0A5B}"/>
              </a:ext>
            </a:extLst>
          </p:cNvPr>
          <p:cNvSpPr txBox="1">
            <a:spLocks noChangeArrowheads="1"/>
          </p:cNvSpPr>
          <p:nvPr/>
        </p:nvSpPr>
        <p:spPr bwMode="auto">
          <a:xfrm>
            <a:off x="6372698" y="5642105"/>
            <a:ext cx="663387"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dirty="0">
                <a:latin typeface="+mn-lt"/>
              </a:rPr>
              <a:t>Mixer</a:t>
            </a:r>
            <a:endParaRPr lang="en-US" sz="2000" dirty="0">
              <a:latin typeface="+mn-lt"/>
            </a:endParaRPr>
          </a:p>
        </p:txBody>
      </p:sp>
      <p:sp>
        <p:nvSpPr>
          <p:cNvPr id="16" name="Text Box 17">
            <a:extLst>
              <a:ext uri="{FF2B5EF4-FFF2-40B4-BE49-F238E27FC236}">
                <a16:creationId xmlns:a16="http://schemas.microsoft.com/office/drawing/2014/main" id="{3DCAF938-C6A2-427D-A246-706107106C63}"/>
              </a:ext>
            </a:extLst>
          </p:cNvPr>
          <p:cNvSpPr txBox="1">
            <a:spLocks noChangeArrowheads="1"/>
          </p:cNvSpPr>
          <p:nvPr/>
        </p:nvSpPr>
        <p:spPr bwMode="auto">
          <a:xfrm>
            <a:off x="3342138" y="644975"/>
            <a:ext cx="4708918"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dirty="0">
                <a:latin typeface="+mn-lt"/>
              </a:rPr>
              <a:t>The KOODI CODE, U. of Arts and Design, Helsinki</a:t>
            </a:r>
          </a:p>
        </p:txBody>
      </p:sp>
    </p:spTree>
    <p:extLst>
      <p:ext uri="{BB962C8B-B14F-4D97-AF65-F5344CB8AC3E}">
        <p14:creationId xmlns:p14="http://schemas.microsoft.com/office/powerpoint/2010/main" val="2122123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Redesign 1: Cuddlesome</a:t>
            </a:r>
            <a:endParaRPr lang="en-US" dirty="0"/>
          </a:p>
        </p:txBody>
      </p:sp>
      <p:sp>
        <p:nvSpPr>
          <p:cNvPr id="4" name="Text Box 3">
            <a:extLst>
              <a:ext uri="{FF2B5EF4-FFF2-40B4-BE49-F238E27FC236}">
                <a16:creationId xmlns:a16="http://schemas.microsoft.com/office/drawing/2014/main" id="{5D7DF5AA-E5AF-4570-BA7A-FE7A5D02CFD1}"/>
              </a:ext>
            </a:extLst>
          </p:cNvPr>
          <p:cNvSpPr txBox="1">
            <a:spLocks noChangeArrowheads="1"/>
          </p:cNvSpPr>
          <p:nvPr/>
        </p:nvSpPr>
        <p:spPr bwMode="auto">
          <a:xfrm>
            <a:off x="3200400" y="1844824"/>
            <a:ext cx="18415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endParaRPr lang="en-GB" dirty="0">
              <a:latin typeface="+mn-lt"/>
            </a:endParaRPr>
          </a:p>
        </p:txBody>
      </p:sp>
      <p:grpSp>
        <p:nvGrpSpPr>
          <p:cNvPr id="5" name="Group 15">
            <a:extLst>
              <a:ext uri="{FF2B5EF4-FFF2-40B4-BE49-F238E27FC236}">
                <a16:creationId xmlns:a16="http://schemas.microsoft.com/office/drawing/2014/main" id="{825D79DD-887A-460A-AED6-E21608A8F9F2}"/>
              </a:ext>
            </a:extLst>
          </p:cNvPr>
          <p:cNvGrpSpPr>
            <a:grpSpLocks/>
          </p:cNvGrpSpPr>
          <p:nvPr/>
        </p:nvGrpSpPr>
        <p:grpSpPr bwMode="auto">
          <a:xfrm>
            <a:off x="1914526" y="641499"/>
            <a:ext cx="2708275" cy="2411413"/>
            <a:chOff x="230" y="730"/>
            <a:chExt cx="1706" cy="1519"/>
          </a:xfrm>
        </p:grpSpPr>
        <p:pic>
          <p:nvPicPr>
            <p:cNvPr id="6" name="Picture 4">
              <a:extLst>
                <a:ext uri="{FF2B5EF4-FFF2-40B4-BE49-F238E27FC236}">
                  <a16:creationId xmlns:a16="http://schemas.microsoft.com/office/drawing/2014/main" id="{A1D02406-AB39-4F39-AC3E-26437829E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 y="730"/>
              <a:ext cx="1706" cy="139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9">
              <a:extLst>
                <a:ext uri="{FF2B5EF4-FFF2-40B4-BE49-F238E27FC236}">
                  <a16:creationId xmlns:a16="http://schemas.microsoft.com/office/drawing/2014/main" id="{14197110-B2CC-4E48-851E-6BA8166D7234}"/>
                </a:ext>
              </a:extLst>
            </p:cNvPr>
            <p:cNvSpPr txBox="1">
              <a:spLocks noChangeArrowheads="1"/>
            </p:cNvSpPr>
            <p:nvPr/>
          </p:nvSpPr>
          <p:spPr bwMode="auto">
            <a:xfrm>
              <a:off x="297" y="2055"/>
              <a:ext cx="982"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400" dirty="0">
                  <a:latin typeface="+mn-lt"/>
                </a:rPr>
                <a:t>TURBO-PUFF dryer</a:t>
              </a:r>
              <a:endParaRPr lang="en-US" dirty="0">
                <a:latin typeface="+mn-lt"/>
              </a:endParaRPr>
            </a:p>
          </p:txBody>
        </p:sp>
      </p:grpSp>
      <p:grpSp>
        <p:nvGrpSpPr>
          <p:cNvPr id="8" name="Group 19">
            <a:extLst>
              <a:ext uri="{FF2B5EF4-FFF2-40B4-BE49-F238E27FC236}">
                <a16:creationId xmlns:a16="http://schemas.microsoft.com/office/drawing/2014/main" id="{1E824185-A121-41D4-8B13-F8430CD5C8C8}"/>
              </a:ext>
            </a:extLst>
          </p:cNvPr>
          <p:cNvGrpSpPr>
            <a:grpSpLocks/>
          </p:cNvGrpSpPr>
          <p:nvPr/>
        </p:nvGrpSpPr>
        <p:grpSpPr bwMode="auto">
          <a:xfrm>
            <a:off x="4684838" y="403437"/>
            <a:ext cx="2946400" cy="2674937"/>
            <a:chOff x="2115" y="575"/>
            <a:chExt cx="1856" cy="1685"/>
          </a:xfrm>
        </p:grpSpPr>
        <p:pic>
          <p:nvPicPr>
            <p:cNvPr id="9" name="Picture 5">
              <a:extLst>
                <a:ext uri="{FF2B5EF4-FFF2-40B4-BE49-F238E27FC236}">
                  <a16:creationId xmlns:a16="http://schemas.microsoft.com/office/drawing/2014/main" id="{9D8B4724-66BF-443C-8DBC-70F21CEEF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 y="575"/>
              <a:ext cx="1856" cy="168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0">
              <a:extLst>
                <a:ext uri="{FF2B5EF4-FFF2-40B4-BE49-F238E27FC236}">
                  <a16:creationId xmlns:a16="http://schemas.microsoft.com/office/drawing/2014/main" id="{1CB4AD2C-4CD1-4124-B26B-586E7E1CA510}"/>
                </a:ext>
              </a:extLst>
            </p:cNvPr>
            <p:cNvSpPr txBox="1">
              <a:spLocks noChangeArrowheads="1"/>
            </p:cNvSpPr>
            <p:nvPr/>
          </p:nvSpPr>
          <p:spPr bwMode="auto">
            <a:xfrm>
              <a:off x="2330" y="2055"/>
              <a:ext cx="526"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400" dirty="0">
                  <a:latin typeface="+mn-lt"/>
                </a:rPr>
                <a:t>HISS iron</a:t>
              </a:r>
              <a:endParaRPr lang="en-US" dirty="0">
                <a:latin typeface="+mn-lt"/>
              </a:endParaRPr>
            </a:p>
          </p:txBody>
        </p:sp>
      </p:grpSp>
      <p:grpSp>
        <p:nvGrpSpPr>
          <p:cNvPr id="11" name="Group 16">
            <a:extLst>
              <a:ext uri="{FF2B5EF4-FFF2-40B4-BE49-F238E27FC236}">
                <a16:creationId xmlns:a16="http://schemas.microsoft.com/office/drawing/2014/main" id="{BD136834-D907-4AE0-89C2-4D28EC3F4F47}"/>
              </a:ext>
            </a:extLst>
          </p:cNvPr>
          <p:cNvGrpSpPr>
            <a:grpSpLocks/>
          </p:cNvGrpSpPr>
          <p:nvPr/>
        </p:nvGrpSpPr>
        <p:grpSpPr bwMode="auto">
          <a:xfrm>
            <a:off x="7661275" y="562249"/>
            <a:ext cx="2667000" cy="2474913"/>
            <a:chOff x="3960" y="690"/>
            <a:chExt cx="1680" cy="1559"/>
          </a:xfrm>
        </p:grpSpPr>
        <p:pic>
          <p:nvPicPr>
            <p:cNvPr id="12" name="Picture 6">
              <a:extLst>
                <a:ext uri="{FF2B5EF4-FFF2-40B4-BE49-F238E27FC236}">
                  <a16:creationId xmlns:a16="http://schemas.microsoft.com/office/drawing/2014/main" id="{3E6437CE-09E1-4C20-ADD1-CD1DD8503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0" y="690"/>
              <a:ext cx="1680" cy="126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11">
              <a:extLst>
                <a:ext uri="{FF2B5EF4-FFF2-40B4-BE49-F238E27FC236}">
                  <a16:creationId xmlns:a16="http://schemas.microsoft.com/office/drawing/2014/main" id="{7295D9BC-C844-4530-9A61-35829F9B4824}"/>
                </a:ext>
              </a:extLst>
            </p:cNvPr>
            <p:cNvSpPr txBox="1">
              <a:spLocks noChangeArrowheads="1"/>
            </p:cNvSpPr>
            <p:nvPr/>
          </p:nvSpPr>
          <p:spPr bwMode="auto">
            <a:xfrm>
              <a:off x="4156" y="2055"/>
              <a:ext cx="879"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400" dirty="0">
                  <a:latin typeface="+mn-lt"/>
                </a:rPr>
                <a:t>LOLLIPOP shaver</a:t>
              </a:r>
              <a:endParaRPr lang="en-US" dirty="0">
                <a:latin typeface="+mn-lt"/>
              </a:endParaRPr>
            </a:p>
          </p:txBody>
        </p:sp>
      </p:grpSp>
      <p:grpSp>
        <p:nvGrpSpPr>
          <p:cNvPr id="14" name="Group 17">
            <a:extLst>
              <a:ext uri="{FF2B5EF4-FFF2-40B4-BE49-F238E27FC236}">
                <a16:creationId xmlns:a16="http://schemas.microsoft.com/office/drawing/2014/main" id="{CAE8FA3E-0610-455F-A23E-88D9D94ED1AB}"/>
              </a:ext>
            </a:extLst>
          </p:cNvPr>
          <p:cNvGrpSpPr>
            <a:grpSpLocks/>
          </p:cNvGrpSpPr>
          <p:nvPr/>
        </p:nvGrpSpPr>
        <p:grpSpPr bwMode="auto">
          <a:xfrm>
            <a:off x="2422997" y="3169173"/>
            <a:ext cx="3006725" cy="2794000"/>
            <a:chOff x="583" y="2392"/>
            <a:chExt cx="1894" cy="1760"/>
          </a:xfrm>
        </p:grpSpPr>
        <p:pic>
          <p:nvPicPr>
            <p:cNvPr id="15" name="Picture 7">
              <a:extLst>
                <a:ext uri="{FF2B5EF4-FFF2-40B4-BE49-F238E27FC236}">
                  <a16:creationId xmlns:a16="http://schemas.microsoft.com/office/drawing/2014/main" id="{7DA7DEC4-0429-4A97-BD13-9E966D76C9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 y="2392"/>
              <a:ext cx="1618" cy="176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2">
              <a:extLst>
                <a:ext uri="{FF2B5EF4-FFF2-40B4-BE49-F238E27FC236}">
                  <a16:creationId xmlns:a16="http://schemas.microsoft.com/office/drawing/2014/main" id="{5D8FB08D-6B5C-4268-A8F8-A6A68A3742BA}"/>
                </a:ext>
              </a:extLst>
            </p:cNvPr>
            <p:cNvSpPr txBox="1">
              <a:spLocks noChangeArrowheads="1"/>
            </p:cNvSpPr>
            <p:nvPr/>
          </p:nvSpPr>
          <p:spPr bwMode="auto">
            <a:xfrm>
              <a:off x="1724" y="3647"/>
              <a:ext cx="753"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400" dirty="0">
                  <a:latin typeface="+mn-lt"/>
                </a:rPr>
                <a:t>PIGGY toaster</a:t>
              </a:r>
              <a:endParaRPr lang="en-US" dirty="0">
                <a:latin typeface="+mn-lt"/>
              </a:endParaRPr>
            </a:p>
          </p:txBody>
        </p:sp>
      </p:grpSp>
      <p:grpSp>
        <p:nvGrpSpPr>
          <p:cNvPr id="17" name="Group 18">
            <a:extLst>
              <a:ext uri="{FF2B5EF4-FFF2-40B4-BE49-F238E27FC236}">
                <a16:creationId xmlns:a16="http://schemas.microsoft.com/office/drawing/2014/main" id="{9BC34B47-E7D7-4BA6-A8A1-5E770280FDBB}"/>
              </a:ext>
            </a:extLst>
          </p:cNvPr>
          <p:cNvGrpSpPr>
            <a:grpSpLocks/>
          </p:cNvGrpSpPr>
          <p:nvPr/>
        </p:nvGrpSpPr>
        <p:grpSpPr bwMode="auto">
          <a:xfrm>
            <a:off x="5965572" y="2977023"/>
            <a:ext cx="3184525" cy="3124200"/>
            <a:chOff x="2923" y="2256"/>
            <a:chExt cx="2006" cy="1968"/>
          </a:xfrm>
        </p:grpSpPr>
        <p:pic>
          <p:nvPicPr>
            <p:cNvPr id="18" name="Picture 8">
              <a:extLst>
                <a:ext uri="{FF2B5EF4-FFF2-40B4-BE49-F238E27FC236}">
                  <a16:creationId xmlns:a16="http://schemas.microsoft.com/office/drawing/2014/main" id="{478D1170-B553-4202-BF6A-E33F056A7C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5" y="2256"/>
              <a:ext cx="1794" cy="196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3">
              <a:extLst>
                <a:ext uri="{FF2B5EF4-FFF2-40B4-BE49-F238E27FC236}">
                  <a16:creationId xmlns:a16="http://schemas.microsoft.com/office/drawing/2014/main" id="{A2591EEF-0EAE-4049-B9BF-E206F4AE63AF}"/>
                </a:ext>
              </a:extLst>
            </p:cNvPr>
            <p:cNvSpPr txBox="1">
              <a:spLocks noChangeArrowheads="1"/>
            </p:cNvSpPr>
            <p:nvPr/>
          </p:nvSpPr>
          <p:spPr bwMode="auto">
            <a:xfrm>
              <a:off x="2923" y="3647"/>
              <a:ext cx="799"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400" dirty="0">
                  <a:latin typeface="+mn-lt"/>
                </a:rPr>
                <a:t>JELLIMIX mixer</a:t>
              </a:r>
              <a:endParaRPr lang="en-US" dirty="0">
                <a:latin typeface="+mn-lt"/>
              </a:endParaRPr>
            </a:p>
          </p:txBody>
        </p:sp>
      </p:grpSp>
      <p:sp>
        <p:nvSpPr>
          <p:cNvPr id="20" name="Text Box 20">
            <a:extLst>
              <a:ext uri="{FF2B5EF4-FFF2-40B4-BE49-F238E27FC236}">
                <a16:creationId xmlns:a16="http://schemas.microsoft.com/office/drawing/2014/main" id="{7AF858A0-EAD6-4F0E-895C-8A8D538C57E8}"/>
              </a:ext>
            </a:extLst>
          </p:cNvPr>
          <p:cNvSpPr txBox="1">
            <a:spLocks noChangeArrowheads="1"/>
          </p:cNvSpPr>
          <p:nvPr/>
        </p:nvSpPr>
        <p:spPr bwMode="auto">
          <a:xfrm>
            <a:off x="9334400" y="5719325"/>
            <a:ext cx="2451312" cy="2308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900" dirty="0">
                <a:latin typeface="+mn-lt"/>
              </a:rPr>
              <a:t>The KOODI CODE, U. of Arts and Design, Helsinki</a:t>
            </a:r>
          </a:p>
        </p:txBody>
      </p:sp>
    </p:spTree>
    <p:extLst>
      <p:ext uri="{BB962C8B-B14F-4D97-AF65-F5344CB8AC3E}">
        <p14:creationId xmlns:p14="http://schemas.microsoft.com/office/powerpoint/2010/main" val="276961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latin typeface="+mn-lt"/>
              </a:rPr>
              <a:pPr/>
              <a:t>19</a:t>
            </a:fld>
            <a:endParaRPr lang="en-US" dirty="0">
              <a:latin typeface="+mn-lt"/>
            </a:endParaRPr>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latin typeface="+mn-lt"/>
              </a:rPr>
              <a:t>Redesign 2: Ruggedized</a:t>
            </a:r>
            <a:endParaRPr lang="en-US" dirty="0">
              <a:latin typeface="+mn-lt"/>
            </a:endParaRPr>
          </a:p>
        </p:txBody>
      </p:sp>
      <p:grpSp>
        <p:nvGrpSpPr>
          <p:cNvPr id="4" name="Group 18">
            <a:extLst>
              <a:ext uri="{FF2B5EF4-FFF2-40B4-BE49-F238E27FC236}">
                <a16:creationId xmlns:a16="http://schemas.microsoft.com/office/drawing/2014/main" id="{1D837F4E-4B3A-49A9-8FD1-2C18C2BAAF20}"/>
              </a:ext>
            </a:extLst>
          </p:cNvPr>
          <p:cNvGrpSpPr>
            <a:grpSpLocks/>
          </p:cNvGrpSpPr>
          <p:nvPr/>
        </p:nvGrpSpPr>
        <p:grpSpPr bwMode="auto">
          <a:xfrm>
            <a:off x="6528048" y="3077083"/>
            <a:ext cx="3068637" cy="3044825"/>
            <a:chOff x="3187" y="2301"/>
            <a:chExt cx="1933" cy="1918"/>
          </a:xfrm>
        </p:grpSpPr>
        <p:pic>
          <p:nvPicPr>
            <p:cNvPr id="5" name="Picture 3">
              <a:extLst>
                <a:ext uri="{FF2B5EF4-FFF2-40B4-BE49-F238E27FC236}">
                  <a16:creationId xmlns:a16="http://schemas.microsoft.com/office/drawing/2014/main" id="{5D276BBE-37F8-420F-A7F2-EE187C1D7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 y="2301"/>
              <a:ext cx="1617" cy="191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8">
              <a:extLst>
                <a:ext uri="{FF2B5EF4-FFF2-40B4-BE49-F238E27FC236}">
                  <a16:creationId xmlns:a16="http://schemas.microsoft.com/office/drawing/2014/main" id="{B1CC257C-7E44-4271-876E-61D0B98627C8}"/>
                </a:ext>
              </a:extLst>
            </p:cNvPr>
            <p:cNvSpPr txBox="1">
              <a:spLocks noChangeArrowheads="1"/>
            </p:cNvSpPr>
            <p:nvPr/>
          </p:nvSpPr>
          <p:spPr bwMode="auto">
            <a:xfrm>
              <a:off x="3187" y="3845"/>
              <a:ext cx="1231" cy="1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dirty="0">
                  <a:latin typeface="+mn-lt"/>
                </a:rPr>
                <a:t>KALASHNIKOV mixer</a:t>
              </a:r>
              <a:endParaRPr lang="en-US" dirty="0">
                <a:latin typeface="+mn-lt"/>
              </a:endParaRPr>
            </a:p>
          </p:txBody>
        </p:sp>
      </p:grpSp>
      <p:grpSp>
        <p:nvGrpSpPr>
          <p:cNvPr id="7" name="Group 19">
            <a:extLst>
              <a:ext uri="{FF2B5EF4-FFF2-40B4-BE49-F238E27FC236}">
                <a16:creationId xmlns:a16="http://schemas.microsoft.com/office/drawing/2014/main" id="{230B3E84-F20D-4F0E-A011-3C12A4E35C58}"/>
              </a:ext>
            </a:extLst>
          </p:cNvPr>
          <p:cNvGrpSpPr>
            <a:grpSpLocks/>
          </p:cNvGrpSpPr>
          <p:nvPr/>
        </p:nvGrpSpPr>
        <p:grpSpPr bwMode="auto">
          <a:xfrm>
            <a:off x="2149724" y="3265171"/>
            <a:ext cx="3622675" cy="2498726"/>
            <a:chOff x="429" y="2412"/>
            <a:chExt cx="2282" cy="1574"/>
          </a:xfrm>
        </p:grpSpPr>
        <p:pic>
          <p:nvPicPr>
            <p:cNvPr id="8" name="Picture 7">
              <a:extLst>
                <a:ext uri="{FF2B5EF4-FFF2-40B4-BE49-F238E27FC236}">
                  <a16:creationId xmlns:a16="http://schemas.microsoft.com/office/drawing/2014/main" id="{B957F244-9994-4947-A736-B18213A3D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 y="2412"/>
              <a:ext cx="2190" cy="140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9">
              <a:extLst>
                <a:ext uri="{FF2B5EF4-FFF2-40B4-BE49-F238E27FC236}">
                  <a16:creationId xmlns:a16="http://schemas.microsoft.com/office/drawing/2014/main" id="{3C41F713-556C-4351-8AD8-C982C8D7E141}"/>
                </a:ext>
              </a:extLst>
            </p:cNvPr>
            <p:cNvSpPr txBox="1">
              <a:spLocks noChangeArrowheads="1"/>
            </p:cNvSpPr>
            <p:nvPr/>
          </p:nvSpPr>
          <p:spPr bwMode="auto">
            <a:xfrm>
              <a:off x="429" y="3792"/>
              <a:ext cx="1446"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dirty="0">
                  <a:latin typeface="+mn-lt"/>
                </a:rPr>
                <a:t>JUNKERS FRONT LINE toaster</a:t>
              </a:r>
              <a:endParaRPr lang="en-US" dirty="0">
                <a:latin typeface="+mn-lt"/>
              </a:endParaRPr>
            </a:p>
          </p:txBody>
        </p:sp>
      </p:grpSp>
      <p:grpSp>
        <p:nvGrpSpPr>
          <p:cNvPr id="10" name="Group 14">
            <a:extLst>
              <a:ext uri="{FF2B5EF4-FFF2-40B4-BE49-F238E27FC236}">
                <a16:creationId xmlns:a16="http://schemas.microsoft.com/office/drawing/2014/main" id="{D5E17BA0-F270-4FDA-B3E4-8C2A4DF0900F}"/>
              </a:ext>
            </a:extLst>
          </p:cNvPr>
          <p:cNvGrpSpPr>
            <a:grpSpLocks/>
          </p:cNvGrpSpPr>
          <p:nvPr/>
        </p:nvGrpSpPr>
        <p:grpSpPr bwMode="auto">
          <a:xfrm>
            <a:off x="1668773" y="726446"/>
            <a:ext cx="3344862" cy="2563813"/>
            <a:chOff x="141" y="738"/>
            <a:chExt cx="2107" cy="1615"/>
          </a:xfrm>
        </p:grpSpPr>
        <p:pic>
          <p:nvPicPr>
            <p:cNvPr id="11" name="Picture 4">
              <a:extLst>
                <a:ext uri="{FF2B5EF4-FFF2-40B4-BE49-F238E27FC236}">
                  <a16:creationId xmlns:a16="http://schemas.microsoft.com/office/drawing/2014/main" id="{4C490076-AC03-4927-99D3-9CFDD3FCA7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 y="738"/>
              <a:ext cx="2107" cy="139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0">
              <a:extLst>
                <a:ext uri="{FF2B5EF4-FFF2-40B4-BE49-F238E27FC236}">
                  <a16:creationId xmlns:a16="http://schemas.microsoft.com/office/drawing/2014/main" id="{31C32957-BCAA-41C2-8108-8AD95A24978A}"/>
                </a:ext>
              </a:extLst>
            </p:cNvPr>
            <p:cNvSpPr txBox="1">
              <a:spLocks noChangeArrowheads="1"/>
            </p:cNvSpPr>
            <p:nvPr/>
          </p:nvSpPr>
          <p:spPr bwMode="auto">
            <a:xfrm>
              <a:off x="249" y="2159"/>
              <a:ext cx="1378"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dirty="0">
                  <a:latin typeface="+mn-lt"/>
                </a:rPr>
                <a:t> M/95 heavy duty hairdryer</a:t>
              </a:r>
              <a:endParaRPr lang="en-US" dirty="0">
                <a:latin typeface="+mn-lt"/>
              </a:endParaRPr>
            </a:p>
          </p:txBody>
        </p:sp>
      </p:grpSp>
      <p:grpSp>
        <p:nvGrpSpPr>
          <p:cNvPr id="13" name="Group 15">
            <a:extLst>
              <a:ext uri="{FF2B5EF4-FFF2-40B4-BE49-F238E27FC236}">
                <a16:creationId xmlns:a16="http://schemas.microsoft.com/office/drawing/2014/main" id="{C568DC2F-63A3-4AF7-9FB9-FDEFF5DFA23B}"/>
              </a:ext>
            </a:extLst>
          </p:cNvPr>
          <p:cNvGrpSpPr>
            <a:grpSpLocks/>
          </p:cNvGrpSpPr>
          <p:nvPr/>
        </p:nvGrpSpPr>
        <p:grpSpPr bwMode="auto">
          <a:xfrm>
            <a:off x="4975474" y="546746"/>
            <a:ext cx="2765425" cy="2862263"/>
            <a:chOff x="2209" y="550"/>
            <a:chExt cx="1742" cy="1803"/>
          </a:xfrm>
        </p:grpSpPr>
        <p:pic>
          <p:nvPicPr>
            <p:cNvPr id="14" name="Picture 5">
              <a:extLst>
                <a:ext uri="{FF2B5EF4-FFF2-40B4-BE49-F238E27FC236}">
                  <a16:creationId xmlns:a16="http://schemas.microsoft.com/office/drawing/2014/main" id="{044FDB74-3B58-4DA4-BEF9-8357E0D58B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 y="550"/>
              <a:ext cx="1742" cy="168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11">
              <a:extLst>
                <a:ext uri="{FF2B5EF4-FFF2-40B4-BE49-F238E27FC236}">
                  <a16:creationId xmlns:a16="http://schemas.microsoft.com/office/drawing/2014/main" id="{C923C793-44EC-47DC-96A8-8464DCDEE7B6}"/>
                </a:ext>
              </a:extLst>
            </p:cNvPr>
            <p:cNvSpPr txBox="1">
              <a:spLocks noChangeArrowheads="1"/>
            </p:cNvSpPr>
            <p:nvPr/>
          </p:nvSpPr>
          <p:spPr bwMode="auto">
            <a:xfrm>
              <a:off x="2468" y="2159"/>
              <a:ext cx="938"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dirty="0">
                  <a:latin typeface="+mn-lt"/>
                </a:rPr>
                <a:t>BOLT ACTION iron</a:t>
              </a:r>
              <a:endParaRPr lang="en-US" dirty="0">
                <a:latin typeface="+mn-lt"/>
              </a:endParaRPr>
            </a:p>
          </p:txBody>
        </p:sp>
      </p:grpSp>
      <p:grpSp>
        <p:nvGrpSpPr>
          <p:cNvPr id="16" name="Group 16">
            <a:extLst>
              <a:ext uri="{FF2B5EF4-FFF2-40B4-BE49-F238E27FC236}">
                <a16:creationId xmlns:a16="http://schemas.microsoft.com/office/drawing/2014/main" id="{F039D7E3-6D2B-4766-8151-229A68DD9B8C}"/>
              </a:ext>
            </a:extLst>
          </p:cNvPr>
          <p:cNvGrpSpPr>
            <a:grpSpLocks/>
          </p:cNvGrpSpPr>
          <p:nvPr/>
        </p:nvGrpSpPr>
        <p:grpSpPr bwMode="auto">
          <a:xfrm>
            <a:off x="7912410" y="746633"/>
            <a:ext cx="2305050" cy="2412999"/>
            <a:chOff x="4074" y="833"/>
            <a:chExt cx="1452" cy="1520"/>
          </a:xfrm>
        </p:grpSpPr>
        <p:pic>
          <p:nvPicPr>
            <p:cNvPr id="17" name="Picture 6">
              <a:extLst>
                <a:ext uri="{FF2B5EF4-FFF2-40B4-BE49-F238E27FC236}">
                  <a16:creationId xmlns:a16="http://schemas.microsoft.com/office/drawing/2014/main" id="{A73E3280-F2E9-4108-B9FE-52B7B04045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4" y="833"/>
              <a:ext cx="1452" cy="118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2">
              <a:extLst>
                <a:ext uri="{FF2B5EF4-FFF2-40B4-BE49-F238E27FC236}">
                  <a16:creationId xmlns:a16="http://schemas.microsoft.com/office/drawing/2014/main" id="{F074F01F-05E1-4C12-BD1E-BA4EF5AE0068}"/>
                </a:ext>
              </a:extLst>
            </p:cNvPr>
            <p:cNvSpPr txBox="1">
              <a:spLocks noChangeArrowheads="1"/>
            </p:cNvSpPr>
            <p:nvPr/>
          </p:nvSpPr>
          <p:spPr bwMode="auto">
            <a:xfrm>
              <a:off x="4451" y="2159"/>
              <a:ext cx="836" cy="19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dirty="0">
                  <a:latin typeface="+mn-lt"/>
                </a:rPr>
                <a:t>STEALTH shaver</a:t>
              </a:r>
              <a:endParaRPr lang="en-US" dirty="0">
                <a:latin typeface="+mn-lt"/>
              </a:endParaRPr>
            </a:p>
          </p:txBody>
        </p:sp>
      </p:grpSp>
      <p:sp>
        <p:nvSpPr>
          <p:cNvPr id="19" name="Text Box 20">
            <a:extLst>
              <a:ext uri="{FF2B5EF4-FFF2-40B4-BE49-F238E27FC236}">
                <a16:creationId xmlns:a16="http://schemas.microsoft.com/office/drawing/2014/main" id="{83010867-4F0C-4ECA-8F27-33DC153641C4}"/>
              </a:ext>
            </a:extLst>
          </p:cNvPr>
          <p:cNvSpPr txBox="1">
            <a:spLocks noChangeArrowheads="1"/>
          </p:cNvSpPr>
          <p:nvPr/>
        </p:nvSpPr>
        <p:spPr bwMode="auto">
          <a:xfrm>
            <a:off x="9158534" y="5718683"/>
            <a:ext cx="2451312" cy="2308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900" dirty="0">
                <a:latin typeface="+mn-lt"/>
              </a:rPr>
              <a:t>The KOODI CODE, U. of Arts and Design, Helsinki</a:t>
            </a:r>
          </a:p>
        </p:txBody>
      </p:sp>
    </p:spTree>
    <p:extLst>
      <p:ext uri="{BB962C8B-B14F-4D97-AF65-F5344CB8AC3E}">
        <p14:creationId xmlns:p14="http://schemas.microsoft.com/office/powerpoint/2010/main" val="151754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GB" dirty="0"/>
              <a:t>Learning objectives for this lecture unit</a:t>
            </a:r>
            <a:endParaRPr lang="en-US" dirty="0"/>
          </a:p>
        </p:txBody>
      </p:sp>
      <p:graphicFrame>
        <p:nvGraphicFramePr>
          <p:cNvPr id="6" name="Table 5">
            <a:extLst>
              <a:ext uri="{FF2B5EF4-FFF2-40B4-BE49-F238E27FC236}">
                <a16:creationId xmlns:a16="http://schemas.microsoft.com/office/drawing/2014/main" id="{1396CEED-1C35-4DC8-853C-AFF45D646151}"/>
              </a:ext>
            </a:extLst>
          </p:cNvPr>
          <p:cNvGraphicFramePr>
            <a:graphicFrameLocks noGrp="1"/>
          </p:cNvGraphicFramePr>
          <p:nvPr/>
        </p:nvGraphicFramePr>
        <p:xfrm>
          <a:off x="957742" y="123462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Understanding of Industrial Design attributes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Ability to </a:t>
                      </a:r>
                      <a:r>
                        <a:rPr lang="en-GB" sz="1400" kern="1200" dirty="0" err="1">
                          <a:solidFill>
                            <a:schemeClr val="dk1"/>
                          </a:solidFill>
                          <a:effectLst/>
                          <a:latin typeface="+mn-lt"/>
                          <a:ea typeface="+mn-ea"/>
                          <a:cs typeface="+mn-cs"/>
                        </a:rPr>
                        <a:t>analyze</a:t>
                      </a:r>
                      <a:r>
                        <a:rPr lang="en-GB" sz="1400" kern="1200" dirty="0">
                          <a:solidFill>
                            <a:schemeClr val="dk1"/>
                          </a:solidFill>
                          <a:effectLst/>
                          <a:latin typeface="+mn-lt"/>
                          <a:ea typeface="+mn-ea"/>
                          <a:cs typeface="+mn-cs"/>
                        </a:rPr>
                        <a:t> product character</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Reflection on product value, character and personality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3">
            <a:extLst>
              <a:ext uri="{FF2B5EF4-FFF2-40B4-BE49-F238E27FC236}">
                <a16:creationId xmlns:a16="http://schemas.microsoft.com/office/drawing/2014/main" id="{BF266830-4A4A-4400-BB79-4EAD969F0B1C}"/>
              </a:ext>
            </a:extLst>
          </p:cNvPr>
          <p:cNvSpPr txBox="1">
            <a:spLocks/>
          </p:cNvSpPr>
          <p:nvPr/>
        </p:nvSpPr>
        <p:spPr bwMode="auto">
          <a:xfrm>
            <a:off x="957741" y="3637549"/>
            <a:ext cx="10276514" cy="1803571"/>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latin typeface="Calibri"/>
                <a:cs typeface="Calibri"/>
              </a:rPr>
              <a:t>Resources</a:t>
            </a:r>
            <a:endParaRPr lang="en-GB" sz="1800" b="1" i="0" u="none" strike="noStrike" kern="0" cap="none" spc="0" normalizeH="0" baseline="0" noProof="0" dirty="0">
              <a:ln>
                <a:noFill/>
              </a:ln>
              <a:solidFill>
                <a:srgbClr val="0C0C0C"/>
              </a:solidFill>
              <a:effectLst/>
              <a:uLnTx/>
              <a:uFillTx/>
              <a:latin typeface="Calibri"/>
              <a:cs typeface="Calibri"/>
            </a:endParaRPr>
          </a:p>
          <a:p>
            <a:pPr marL="552450" indent="-285750" algn="l">
              <a:buClr>
                <a:schemeClr val="accent1"/>
              </a:buClr>
              <a:buSzPct val="100000"/>
              <a:buFont typeface="Wingdings" panose="05000000000000000000" pitchFamily="2" charset="2"/>
              <a:buChar char="§"/>
              <a:defRPr/>
            </a:pPr>
            <a:r>
              <a:rPr kumimoji="0" lang="en-GB" sz="1400" i="0" u="none" strike="noStrike" kern="0" cap="none" spc="0" normalizeH="0" baseline="0" noProof="0" dirty="0">
                <a:ln>
                  <a:noFill/>
                </a:ln>
                <a:effectLst/>
                <a:uLnTx/>
                <a:uFillTx/>
                <a:latin typeface="Calibri"/>
                <a:cs typeface="Calibri"/>
              </a:rPr>
              <a:t>Text:</a:t>
            </a:r>
            <a:r>
              <a:rPr lang="en-GB" sz="1400" kern="0" dirty="0">
                <a:latin typeface="Calibri"/>
                <a:cs typeface="Calibri"/>
              </a:rPr>
              <a:t>  </a:t>
            </a:r>
            <a:r>
              <a:rPr kumimoji="0" lang="en-GB" sz="1400" i="0" u="none" strike="noStrike" kern="0" cap="none" spc="0" normalizeH="0" baseline="0" noProof="0" dirty="0">
                <a:ln>
                  <a:noFill/>
                </a:ln>
                <a:effectLst/>
                <a:uLnTx/>
                <a:uFillTx/>
                <a:latin typeface="Calibri"/>
                <a:cs typeface="Calibri"/>
              </a:rPr>
              <a:t> </a:t>
            </a:r>
            <a:r>
              <a:rPr kumimoji="0" lang="en-GB" sz="1400" b="0" i="0" u="none" strike="noStrike" kern="0" cap="none" spc="0" normalizeH="0" baseline="0" noProof="0" dirty="0">
                <a:ln>
                  <a:noFill/>
                </a:ln>
                <a:effectLst/>
                <a:uLnTx/>
                <a:uFillTx/>
                <a:latin typeface="Calibri"/>
                <a:cs typeface="Calibri"/>
              </a:rPr>
              <a:t>“Materials and Design, the Art and Science of Materials Selection in Product Design”, 2nd edition, by Mike Ashby and Kara Johnson,</a:t>
            </a:r>
            <a:r>
              <a:rPr lang="en-GB" sz="1400" b="0" kern="0" dirty="0">
                <a:latin typeface="Calibri"/>
                <a:cs typeface="Calibri"/>
              </a:rPr>
              <a:t> </a:t>
            </a:r>
            <a:r>
              <a:rPr kumimoji="0" lang="en-GB" sz="1400" b="0" i="0" u="none" strike="noStrike" kern="0" cap="none" spc="0" normalizeH="0" baseline="0" noProof="0" dirty="0">
                <a:ln>
                  <a:noFill/>
                </a:ln>
                <a:effectLst/>
                <a:uLnTx/>
                <a:uFillTx/>
                <a:latin typeface="Calibri"/>
                <a:cs typeface="Calibri"/>
              </a:rPr>
              <a:t> Butterworth Heinemann, Oxford UK, 2010.</a:t>
            </a:r>
            <a:endParaRPr lang="en-GB" sz="1400" b="0" i="0" u="none" strike="noStrike" kern="0" cap="none" spc="0" normalizeH="0" baseline="0" noProof="0" dirty="0">
              <a:ln>
                <a:noFill/>
              </a:ln>
              <a:effectLst/>
              <a:uLnTx/>
              <a:uFillTx/>
              <a:latin typeface="Calibri"/>
              <a:cs typeface="Calibri"/>
            </a:endParaRPr>
          </a:p>
          <a:p>
            <a:pPr marL="552450" indent="-285750" algn="l">
              <a:buClr>
                <a:schemeClr val="accent1"/>
              </a:buClr>
              <a:buSzPct val="100000"/>
              <a:buFont typeface="Wingdings" panose="05000000000000000000" pitchFamily="2" charset="2"/>
              <a:buChar char="§"/>
              <a:defRPr/>
            </a:pPr>
            <a:r>
              <a:rPr kumimoji="0" lang="en-GB" sz="1400" i="0" u="none" strike="noStrike" kern="0" cap="none" spc="0" normalizeH="0" baseline="0" noProof="0" dirty="0">
                <a:ln>
                  <a:noFill/>
                </a:ln>
                <a:effectLst/>
                <a:uLnTx/>
                <a:uFillTx/>
                <a:latin typeface="Calibri"/>
                <a:cs typeface="Calibri"/>
              </a:rPr>
              <a:t>Text:</a:t>
            </a:r>
            <a:r>
              <a:rPr lang="en-GB" sz="1400" kern="0" dirty="0">
                <a:latin typeface="Calibri"/>
                <a:cs typeface="Calibri"/>
              </a:rPr>
              <a:t> </a:t>
            </a:r>
            <a:r>
              <a:rPr kumimoji="0" lang="en-GB" sz="1400" i="0" u="none" strike="noStrike" kern="0" cap="none" spc="0" normalizeH="0" baseline="0" noProof="0" dirty="0">
                <a:ln>
                  <a:noFill/>
                </a:ln>
                <a:effectLst/>
                <a:uLnTx/>
                <a:uFillTx/>
                <a:latin typeface="Calibri"/>
                <a:cs typeface="Calibri"/>
              </a:rPr>
              <a:t> </a:t>
            </a:r>
            <a:r>
              <a:rPr kumimoji="0" lang="en-GB" sz="1400" b="0" i="0" u="none" strike="noStrike" kern="0" cap="none" spc="0" normalizeH="0" baseline="0" noProof="0" dirty="0">
                <a:ln>
                  <a:noFill/>
                </a:ln>
                <a:effectLst/>
                <a:uLnTx/>
                <a:uFillTx/>
                <a:latin typeface="Calibri"/>
                <a:cs typeface="Calibri"/>
              </a:rPr>
              <a:t>“Materials Selection in Mechanical Design”,</a:t>
            </a:r>
            <a:r>
              <a:rPr lang="en-GB" sz="1400" b="0" kern="0" dirty="0">
                <a:latin typeface="Calibri"/>
                <a:cs typeface="Calibri"/>
              </a:rPr>
              <a:t> </a:t>
            </a:r>
            <a:r>
              <a:rPr kumimoji="0" lang="en-GB" sz="1400" b="0" i="0" u="none" strike="noStrike" kern="0" cap="none" spc="0" normalizeH="0" baseline="0" noProof="0" dirty="0">
                <a:ln>
                  <a:noFill/>
                </a:ln>
                <a:effectLst/>
                <a:uLnTx/>
                <a:uFillTx/>
                <a:latin typeface="Calibri"/>
                <a:cs typeface="Calibri"/>
              </a:rPr>
              <a:t> 4th Edition by M.F. Ashby Butterworth Heinemann, Oxford, 2011, Chapter 16.</a:t>
            </a:r>
            <a:endParaRPr lang="en-GB" sz="1400" b="0" i="0" u="none" strike="noStrike" kern="0" cap="none" spc="0" normalizeH="0" baseline="0" noProof="0" dirty="0">
              <a:ln>
                <a:noFill/>
              </a:ln>
              <a:effectLst/>
              <a:uLnTx/>
              <a:uFillTx/>
              <a:latin typeface="Calibri"/>
              <a:cs typeface="Calibri"/>
            </a:endParaRPr>
          </a:p>
          <a:p>
            <a:pPr marL="552450" indent="-285750" algn="l">
              <a:buClr>
                <a:schemeClr val="accent1"/>
              </a:buClr>
              <a:buSzPct val="100000"/>
              <a:buFont typeface="Wingdings" panose="05000000000000000000" pitchFamily="2" charset="2"/>
              <a:buChar char="§"/>
              <a:defRPr/>
            </a:pPr>
            <a:r>
              <a:rPr kumimoji="0" lang="en-GB" sz="1400" i="0" u="none" strike="noStrike" kern="0" cap="none" spc="0" normalizeH="0" baseline="0" noProof="0" dirty="0">
                <a:ln>
                  <a:noFill/>
                </a:ln>
                <a:effectLst/>
                <a:uLnTx/>
                <a:uFillTx/>
                <a:latin typeface="Calibri"/>
                <a:cs typeface="Calibri"/>
              </a:rPr>
              <a:t>Poster: </a:t>
            </a:r>
            <a:r>
              <a:rPr kumimoji="0" lang="en-GB" sz="1400" b="0" i="0" u="none" strike="noStrike" kern="0" cap="none" spc="0" normalizeH="0" baseline="0" noProof="0" dirty="0">
                <a:ln>
                  <a:noFill/>
                </a:ln>
                <a:effectLst/>
                <a:uLnTx/>
                <a:uFillTx/>
                <a:latin typeface="Calibri"/>
                <a:cs typeface="Calibri"/>
                <a:hlinkClick r:id="rId3"/>
              </a:rPr>
              <a:t>Industrial Design</a:t>
            </a:r>
            <a:endParaRPr lang="en-GB" sz="1400" b="0" i="0" u="none" strike="noStrike" kern="0" cap="none" spc="0" normalizeH="0" baseline="0" noProof="0" dirty="0">
              <a:ln>
                <a:noFill/>
              </a:ln>
              <a:effectLst/>
              <a:uLnTx/>
              <a:uFillTx/>
              <a:latin typeface="Calibri"/>
              <a:cs typeface="Calibri"/>
            </a:endParaRP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lang="en-US" sz="1400" b="0" i="0" u="none" strike="noStrike" kern="0" cap="none" spc="0" normalizeH="0" baseline="0" noProof="0" dirty="0">
              <a:ln>
                <a:noFill/>
              </a:ln>
              <a:effectLst/>
              <a:uLnTx/>
              <a:uFillTx/>
              <a:latin typeface="Calibri"/>
              <a:cs typeface="Calibri"/>
            </a:endParaRPr>
          </a:p>
        </p:txBody>
      </p:sp>
    </p:spTree>
    <p:extLst>
      <p:ext uri="{BB962C8B-B14F-4D97-AF65-F5344CB8AC3E}">
        <p14:creationId xmlns:p14="http://schemas.microsoft.com/office/powerpoint/2010/main" val="2903841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z="1400" smtClean="0">
                <a:latin typeface="+mn-lt"/>
              </a:rPr>
              <a:pPr/>
              <a:t>20</a:t>
            </a:fld>
            <a:endParaRPr lang="en-US" sz="1400" dirty="0">
              <a:latin typeface="+mn-lt"/>
            </a:endParaRPr>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a:xfrm>
            <a:off x="609601" y="116632"/>
            <a:ext cx="10972799" cy="845837"/>
          </a:xfrm>
        </p:spPr>
        <p:txBody>
          <a:bodyPr/>
          <a:lstStyle/>
          <a:p>
            <a:r>
              <a:rPr lang="en-GB" sz="3600" dirty="0">
                <a:latin typeface="+mn-lt"/>
              </a:rPr>
              <a:t>Creating associations and perceptions</a:t>
            </a:r>
            <a:endParaRPr lang="en-US" sz="3600" dirty="0">
              <a:latin typeface="+mn-lt"/>
            </a:endParaRPr>
          </a:p>
        </p:txBody>
      </p:sp>
      <p:sp>
        <p:nvSpPr>
          <p:cNvPr id="4" name="Text Box 3">
            <a:extLst>
              <a:ext uri="{FF2B5EF4-FFF2-40B4-BE49-F238E27FC236}">
                <a16:creationId xmlns:a16="http://schemas.microsoft.com/office/drawing/2014/main" id="{96C29E69-613D-426D-981B-2A62532EF32A}"/>
              </a:ext>
            </a:extLst>
          </p:cNvPr>
          <p:cNvSpPr txBox="1">
            <a:spLocks noChangeArrowheads="1"/>
          </p:cNvSpPr>
          <p:nvPr/>
        </p:nvSpPr>
        <p:spPr bwMode="auto">
          <a:xfrm>
            <a:off x="3062675" y="3665184"/>
            <a:ext cx="19685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spcAft>
                <a:spcPct val="20000"/>
              </a:spcAft>
            </a:pPr>
            <a:r>
              <a:rPr lang="en-GB" b="1" dirty="0">
                <a:latin typeface="+mn-lt"/>
              </a:rPr>
              <a:t> Desk lamp.</a:t>
            </a:r>
          </a:p>
        </p:txBody>
      </p:sp>
      <p:grpSp>
        <p:nvGrpSpPr>
          <p:cNvPr id="5" name="Group 4">
            <a:extLst>
              <a:ext uri="{FF2B5EF4-FFF2-40B4-BE49-F238E27FC236}">
                <a16:creationId xmlns:a16="http://schemas.microsoft.com/office/drawing/2014/main" id="{70F86EE2-B1A9-41D9-8D52-020E63E46420}"/>
              </a:ext>
            </a:extLst>
          </p:cNvPr>
          <p:cNvGrpSpPr>
            <a:grpSpLocks/>
          </p:cNvGrpSpPr>
          <p:nvPr/>
        </p:nvGrpSpPr>
        <p:grpSpPr bwMode="auto">
          <a:xfrm>
            <a:off x="3092451" y="620688"/>
            <a:ext cx="2525713" cy="3035300"/>
            <a:chOff x="730" y="668"/>
            <a:chExt cx="1591" cy="1912"/>
          </a:xfrm>
        </p:grpSpPr>
        <p:sp>
          <p:nvSpPr>
            <p:cNvPr id="6" name="Text Box 5">
              <a:extLst>
                <a:ext uri="{FF2B5EF4-FFF2-40B4-BE49-F238E27FC236}">
                  <a16:creationId xmlns:a16="http://schemas.microsoft.com/office/drawing/2014/main" id="{225328E0-B440-4810-A084-753E32138DF3}"/>
                </a:ext>
              </a:extLst>
            </p:cNvPr>
            <p:cNvSpPr txBox="1">
              <a:spLocks noChangeArrowheads="1"/>
            </p:cNvSpPr>
            <p:nvPr/>
          </p:nvSpPr>
          <p:spPr bwMode="auto">
            <a:xfrm>
              <a:off x="730" y="668"/>
              <a:ext cx="1591" cy="191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endParaRPr lang="en-AU" sz="1050" dirty="0">
                <a:latin typeface="+mn-lt"/>
              </a:endParaRPr>
            </a:p>
          </p:txBody>
        </p:sp>
        <p:graphicFrame>
          <p:nvGraphicFramePr>
            <p:cNvPr id="7" name="Object 6">
              <a:extLst>
                <a:ext uri="{FF2B5EF4-FFF2-40B4-BE49-F238E27FC236}">
                  <a16:creationId xmlns:a16="http://schemas.microsoft.com/office/drawing/2014/main" id="{C2A889BC-A0DF-4765-82EB-F3613B9F8A3C}"/>
                </a:ext>
              </a:extLst>
            </p:cNvPr>
            <p:cNvGraphicFramePr>
              <a:graphicFrameLocks noChangeAspect="1"/>
            </p:cNvGraphicFramePr>
            <p:nvPr/>
          </p:nvGraphicFramePr>
          <p:xfrm>
            <a:off x="800" y="693"/>
            <a:ext cx="1464" cy="1849"/>
          </p:xfrm>
          <a:graphic>
            <a:graphicData uri="http://schemas.openxmlformats.org/presentationml/2006/ole">
              <mc:AlternateContent xmlns:mc="http://schemas.openxmlformats.org/markup-compatibility/2006">
                <mc:Choice xmlns:v="urn:schemas-microsoft-com:vml" Requires="v">
                  <p:oleObj name="Document" r:id="rId3" imgW="2325624" imgH="2935224" progId="Word.Document.8">
                    <p:embed/>
                  </p:oleObj>
                </mc:Choice>
                <mc:Fallback>
                  <p:oleObj name="Document" r:id="rId3" imgW="2325624" imgH="2935224" progId="Word.Document.8">
                    <p:embed/>
                    <p:pic>
                      <p:nvPicPr>
                        <p:cNvPr id="7" name="Object 6">
                          <a:extLst>
                            <a:ext uri="{FF2B5EF4-FFF2-40B4-BE49-F238E27FC236}">
                              <a16:creationId xmlns:a16="http://schemas.microsoft.com/office/drawing/2014/main" id="{C2A889BC-A0DF-4765-82EB-F3613B9F8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 y="693"/>
                          <a:ext cx="1464" cy="184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 name="Text Box 7">
            <a:extLst>
              <a:ext uri="{FF2B5EF4-FFF2-40B4-BE49-F238E27FC236}">
                <a16:creationId xmlns:a16="http://schemas.microsoft.com/office/drawing/2014/main" id="{9BD43994-7427-4CB1-A47F-76633498B562}"/>
              </a:ext>
            </a:extLst>
          </p:cNvPr>
          <p:cNvSpPr txBox="1">
            <a:spLocks noChangeArrowheads="1"/>
          </p:cNvSpPr>
          <p:nvPr/>
        </p:nvSpPr>
        <p:spPr bwMode="auto">
          <a:xfrm>
            <a:off x="1653090" y="812362"/>
            <a:ext cx="1142942" cy="110799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dirty="0">
                <a:latin typeface="+mn-lt"/>
              </a:rPr>
              <a:t>Context</a:t>
            </a:r>
            <a:endParaRPr lang="en-US" dirty="0">
              <a:latin typeface="+mn-lt"/>
            </a:endParaRPr>
          </a:p>
          <a:p>
            <a:pPr>
              <a:spcBef>
                <a:spcPts val="0"/>
              </a:spcBef>
              <a:spcAft>
                <a:spcPts val="0"/>
              </a:spcAft>
            </a:pPr>
            <a:r>
              <a:rPr lang="en-US" sz="1600" b="1" i="1" dirty="0">
                <a:latin typeface="+mn-lt"/>
              </a:rPr>
              <a:t>The office</a:t>
            </a:r>
          </a:p>
          <a:p>
            <a:pPr>
              <a:spcBef>
                <a:spcPts val="0"/>
              </a:spcBef>
              <a:spcAft>
                <a:spcPts val="0"/>
              </a:spcAft>
            </a:pPr>
            <a:r>
              <a:rPr lang="en-US" sz="1600" b="1" i="1" dirty="0">
                <a:latin typeface="+mn-lt"/>
              </a:rPr>
              <a:t>Continuous</a:t>
            </a:r>
          </a:p>
          <a:p>
            <a:pPr>
              <a:spcBef>
                <a:spcPts val="0"/>
              </a:spcBef>
              <a:spcAft>
                <a:spcPts val="0"/>
              </a:spcAft>
            </a:pPr>
            <a:r>
              <a:rPr lang="en-US" sz="1600" b="1" i="1" dirty="0">
                <a:latin typeface="+mn-lt"/>
              </a:rPr>
              <a:t>use…..</a:t>
            </a:r>
          </a:p>
        </p:txBody>
      </p:sp>
      <p:sp>
        <p:nvSpPr>
          <p:cNvPr id="9" name="Text Box 8">
            <a:extLst>
              <a:ext uri="{FF2B5EF4-FFF2-40B4-BE49-F238E27FC236}">
                <a16:creationId xmlns:a16="http://schemas.microsoft.com/office/drawing/2014/main" id="{81069B53-F891-4631-A97C-6C587A2782BF}"/>
              </a:ext>
            </a:extLst>
          </p:cNvPr>
          <p:cNvSpPr txBox="1">
            <a:spLocks noChangeArrowheads="1"/>
          </p:cNvSpPr>
          <p:nvPr/>
        </p:nvSpPr>
        <p:spPr bwMode="auto">
          <a:xfrm>
            <a:off x="2173363" y="4004189"/>
            <a:ext cx="3652370"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GB" sz="1600" b="1" dirty="0">
                <a:latin typeface="+mn-lt"/>
              </a:rPr>
              <a:t>Aesthetics</a:t>
            </a:r>
            <a:r>
              <a:rPr lang="en-GB" sz="1600" b="1" dirty="0">
                <a:solidFill>
                  <a:schemeClr val="accent3"/>
                </a:solidFill>
                <a:latin typeface="+mn-lt"/>
              </a:rPr>
              <a:t>:</a:t>
            </a:r>
            <a:r>
              <a:rPr lang="en-GB" sz="1600" dirty="0">
                <a:solidFill>
                  <a:schemeClr val="accent3"/>
                </a:solidFill>
                <a:latin typeface="+mn-lt"/>
              </a:rPr>
              <a:t> colour cream, angular metallic shape, smooth texture, heavy.</a:t>
            </a:r>
            <a:endParaRPr lang="en-US" sz="1600" dirty="0">
              <a:solidFill>
                <a:schemeClr val="accent3"/>
              </a:solidFill>
              <a:latin typeface="+mn-lt"/>
            </a:endParaRPr>
          </a:p>
        </p:txBody>
      </p:sp>
      <p:sp>
        <p:nvSpPr>
          <p:cNvPr id="10" name="Text Box 9">
            <a:extLst>
              <a:ext uri="{FF2B5EF4-FFF2-40B4-BE49-F238E27FC236}">
                <a16:creationId xmlns:a16="http://schemas.microsoft.com/office/drawing/2014/main" id="{C151C052-806D-427C-AA36-0FBF6504868E}"/>
              </a:ext>
            </a:extLst>
          </p:cNvPr>
          <p:cNvSpPr txBox="1">
            <a:spLocks noChangeArrowheads="1"/>
          </p:cNvSpPr>
          <p:nvPr/>
        </p:nvSpPr>
        <p:spPr bwMode="auto">
          <a:xfrm>
            <a:off x="2153238" y="4571177"/>
            <a:ext cx="3657600"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GB" sz="1600" b="1" dirty="0">
                <a:latin typeface="+mn-lt"/>
              </a:rPr>
              <a:t>Associations:</a:t>
            </a:r>
            <a:r>
              <a:rPr lang="en-GB" sz="1600" dirty="0">
                <a:latin typeface="+mn-lt"/>
              </a:rPr>
              <a:t>  </a:t>
            </a:r>
            <a:r>
              <a:rPr lang="en-GB" sz="1600" dirty="0">
                <a:solidFill>
                  <a:schemeClr val="accent3"/>
                </a:solidFill>
                <a:latin typeface="+mn-lt"/>
              </a:rPr>
              <a:t>Colour and form like that of computer consoles and keyboards.</a:t>
            </a:r>
            <a:endParaRPr lang="en-US" sz="1600" dirty="0">
              <a:solidFill>
                <a:schemeClr val="accent3"/>
              </a:solidFill>
              <a:latin typeface="+mn-lt"/>
            </a:endParaRPr>
          </a:p>
        </p:txBody>
      </p:sp>
      <p:sp>
        <p:nvSpPr>
          <p:cNvPr id="11" name="Text Box 10">
            <a:extLst>
              <a:ext uri="{FF2B5EF4-FFF2-40B4-BE49-F238E27FC236}">
                <a16:creationId xmlns:a16="http://schemas.microsoft.com/office/drawing/2014/main" id="{09B6CE00-3CE9-4780-8FA5-2EAA119491DA}"/>
              </a:ext>
            </a:extLst>
          </p:cNvPr>
          <p:cNvSpPr txBox="1">
            <a:spLocks noChangeArrowheads="1"/>
          </p:cNvSpPr>
          <p:nvPr/>
        </p:nvSpPr>
        <p:spPr bwMode="auto">
          <a:xfrm>
            <a:off x="2186575" y="5088952"/>
            <a:ext cx="3632200"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spcAft>
                <a:spcPct val="20000"/>
              </a:spcAft>
            </a:pPr>
            <a:r>
              <a:rPr lang="en-GB" sz="1600" b="1" dirty="0">
                <a:latin typeface="+mn-lt"/>
              </a:rPr>
              <a:t>Perceptions:</a:t>
            </a:r>
            <a:r>
              <a:rPr lang="en-GB" sz="1600" dirty="0">
                <a:latin typeface="+mn-lt"/>
              </a:rPr>
              <a:t> </a:t>
            </a:r>
            <a:r>
              <a:rPr lang="en-GB" sz="1600" dirty="0">
                <a:solidFill>
                  <a:schemeClr val="accent3"/>
                </a:solidFill>
                <a:latin typeface="+mn-lt"/>
              </a:rPr>
              <a:t>Subdued, modern, efficient; rugged, fit for purpose</a:t>
            </a:r>
            <a:endParaRPr lang="en-US" sz="2000" dirty="0">
              <a:solidFill>
                <a:schemeClr val="accent3"/>
              </a:solidFill>
              <a:latin typeface="+mn-lt"/>
            </a:endParaRPr>
          </a:p>
        </p:txBody>
      </p:sp>
      <p:sp>
        <p:nvSpPr>
          <p:cNvPr id="12" name="Text Box 11">
            <a:extLst>
              <a:ext uri="{FF2B5EF4-FFF2-40B4-BE49-F238E27FC236}">
                <a16:creationId xmlns:a16="http://schemas.microsoft.com/office/drawing/2014/main" id="{FB4101EC-5333-47F8-955D-8D35A6BFDA7C}"/>
              </a:ext>
            </a:extLst>
          </p:cNvPr>
          <p:cNvSpPr txBox="1">
            <a:spLocks noChangeArrowheads="1"/>
          </p:cNvSpPr>
          <p:nvPr/>
        </p:nvSpPr>
        <p:spPr bwMode="auto">
          <a:xfrm>
            <a:off x="9099568" y="812362"/>
            <a:ext cx="1219693" cy="135421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dirty="0">
                <a:latin typeface="+mn-lt"/>
              </a:rPr>
              <a:t>Context</a:t>
            </a:r>
            <a:endParaRPr lang="en-US" dirty="0">
              <a:latin typeface="+mn-lt"/>
            </a:endParaRPr>
          </a:p>
          <a:p>
            <a:pPr>
              <a:spcBef>
                <a:spcPts val="0"/>
              </a:spcBef>
              <a:spcAft>
                <a:spcPts val="0"/>
              </a:spcAft>
            </a:pPr>
            <a:r>
              <a:rPr lang="en-US" sz="1600" b="1" i="1" dirty="0">
                <a:latin typeface="+mn-lt"/>
              </a:rPr>
              <a:t>Children</a:t>
            </a:r>
          </a:p>
          <a:p>
            <a:pPr>
              <a:spcBef>
                <a:spcPts val="0"/>
              </a:spcBef>
              <a:spcAft>
                <a:spcPts val="0"/>
              </a:spcAft>
            </a:pPr>
            <a:r>
              <a:rPr lang="en-US" sz="1600" b="1" i="1" dirty="0">
                <a:latin typeface="+mn-lt"/>
              </a:rPr>
              <a:t>Bedroom</a:t>
            </a:r>
          </a:p>
          <a:p>
            <a:pPr>
              <a:spcBef>
                <a:spcPts val="0"/>
              </a:spcBef>
              <a:spcAft>
                <a:spcPts val="0"/>
              </a:spcAft>
            </a:pPr>
            <a:r>
              <a:rPr lang="en-US" sz="1600" b="1" i="1" dirty="0">
                <a:latin typeface="+mn-lt"/>
              </a:rPr>
              <a:t>Intermittent</a:t>
            </a:r>
          </a:p>
          <a:p>
            <a:pPr>
              <a:spcBef>
                <a:spcPts val="0"/>
              </a:spcBef>
              <a:spcAft>
                <a:spcPts val="0"/>
              </a:spcAft>
            </a:pPr>
            <a:r>
              <a:rPr lang="en-US" sz="1600" b="1" i="1" dirty="0">
                <a:latin typeface="+mn-lt"/>
              </a:rPr>
              <a:t>use ….</a:t>
            </a:r>
          </a:p>
        </p:txBody>
      </p:sp>
      <p:grpSp>
        <p:nvGrpSpPr>
          <p:cNvPr id="13" name="Group 12">
            <a:extLst>
              <a:ext uri="{FF2B5EF4-FFF2-40B4-BE49-F238E27FC236}">
                <a16:creationId xmlns:a16="http://schemas.microsoft.com/office/drawing/2014/main" id="{FD6651B4-3383-4C1B-AFFF-B22B4E622E23}"/>
              </a:ext>
            </a:extLst>
          </p:cNvPr>
          <p:cNvGrpSpPr>
            <a:grpSpLocks/>
          </p:cNvGrpSpPr>
          <p:nvPr/>
        </p:nvGrpSpPr>
        <p:grpSpPr bwMode="auto">
          <a:xfrm>
            <a:off x="6184901" y="652638"/>
            <a:ext cx="2576513" cy="3605213"/>
            <a:chOff x="3098" y="581"/>
            <a:chExt cx="1623" cy="2271"/>
          </a:xfrm>
        </p:grpSpPr>
        <p:grpSp>
          <p:nvGrpSpPr>
            <p:cNvPr id="14" name="Group 13">
              <a:extLst>
                <a:ext uri="{FF2B5EF4-FFF2-40B4-BE49-F238E27FC236}">
                  <a16:creationId xmlns:a16="http://schemas.microsoft.com/office/drawing/2014/main" id="{6DD572D5-0E2E-4BB8-A38C-B6D1A3C2F531}"/>
                </a:ext>
              </a:extLst>
            </p:cNvPr>
            <p:cNvGrpSpPr>
              <a:grpSpLocks/>
            </p:cNvGrpSpPr>
            <p:nvPr/>
          </p:nvGrpSpPr>
          <p:grpSpPr bwMode="auto">
            <a:xfrm>
              <a:off x="3098" y="581"/>
              <a:ext cx="1623" cy="2271"/>
              <a:chOff x="3188" y="921"/>
              <a:chExt cx="1623" cy="2271"/>
            </a:xfrm>
          </p:grpSpPr>
          <p:grpSp>
            <p:nvGrpSpPr>
              <p:cNvPr id="16" name="Group 14">
                <a:extLst>
                  <a:ext uri="{FF2B5EF4-FFF2-40B4-BE49-F238E27FC236}">
                    <a16:creationId xmlns:a16="http://schemas.microsoft.com/office/drawing/2014/main" id="{4E6DF7CF-74D5-4075-8608-836A6EE969C9}"/>
                  </a:ext>
                </a:extLst>
              </p:cNvPr>
              <p:cNvGrpSpPr>
                <a:grpSpLocks/>
              </p:cNvGrpSpPr>
              <p:nvPr/>
            </p:nvGrpSpPr>
            <p:grpSpPr bwMode="auto">
              <a:xfrm>
                <a:off x="3188" y="921"/>
                <a:ext cx="1623" cy="2271"/>
                <a:chOff x="6390" y="1522"/>
                <a:chExt cx="4057" cy="5678"/>
              </a:xfrm>
            </p:grpSpPr>
            <p:grpSp>
              <p:nvGrpSpPr>
                <p:cNvPr id="18" name="Group 15">
                  <a:extLst>
                    <a:ext uri="{FF2B5EF4-FFF2-40B4-BE49-F238E27FC236}">
                      <a16:creationId xmlns:a16="http://schemas.microsoft.com/office/drawing/2014/main" id="{95C156D0-63E5-41AC-9E63-C3D557920210}"/>
                    </a:ext>
                  </a:extLst>
                </p:cNvPr>
                <p:cNvGrpSpPr>
                  <a:grpSpLocks/>
                </p:cNvGrpSpPr>
                <p:nvPr/>
              </p:nvGrpSpPr>
              <p:grpSpPr bwMode="auto">
                <a:xfrm>
                  <a:off x="6419" y="1522"/>
                  <a:ext cx="4028" cy="4674"/>
                  <a:chOff x="6509" y="1387"/>
                  <a:chExt cx="4028" cy="4674"/>
                </a:xfrm>
              </p:grpSpPr>
              <p:sp>
                <p:nvSpPr>
                  <p:cNvPr id="20" name="Text Box 16">
                    <a:extLst>
                      <a:ext uri="{FF2B5EF4-FFF2-40B4-BE49-F238E27FC236}">
                        <a16:creationId xmlns:a16="http://schemas.microsoft.com/office/drawing/2014/main" id="{102B0CBA-0274-44ED-9B5C-FC03CAD0E017}"/>
                      </a:ext>
                    </a:extLst>
                  </p:cNvPr>
                  <p:cNvSpPr txBox="1">
                    <a:spLocks noChangeArrowheads="1"/>
                  </p:cNvSpPr>
                  <p:nvPr/>
                </p:nvSpPr>
                <p:spPr bwMode="auto">
                  <a:xfrm>
                    <a:off x="6509" y="1387"/>
                    <a:ext cx="4028" cy="4674"/>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endParaRPr lang="en-AU" sz="1050" dirty="0">
                      <a:latin typeface="+mn-lt"/>
                    </a:endParaRPr>
                  </a:p>
                </p:txBody>
              </p:sp>
              <p:sp>
                <p:nvSpPr>
                  <p:cNvPr id="21" name="Text Box 17">
                    <a:extLst>
                      <a:ext uri="{FF2B5EF4-FFF2-40B4-BE49-F238E27FC236}">
                        <a16:creationId xmlns:a16="http://schemas.microsoft.com/office/drawing/2014/main" id="{82E53446-D433-4F83-8211-FA7FE7971661}"/>
                      </a:ext>
                    </a:extLst>
                  </p:cNvPr>
                  <p:cNvSpPr txBox="1">
                    <a:spLocks noChangeArrowheads="1"/>
                  </p:cNvSpPr>
                  <p:nvPr/>
                </p:nvSpPr>
                <p:spPr bwMode="auto">
                  <a:xfrm>
                    <a:off x="8962" y="1387"/>
                    <a:ext cx="1435" cy="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endParaRPr lang="en-AU" sz="1050" dirty="0">
                      <a:latin typeface="+mn-lt"/>
                    </a:endParaRPr>
                  </a:p>
                </p:txBody>
              </p:sp>
            </p:grpSp>
            <p:sp>
              <p:nvSpPr>
                <p:cNvPr id="19" name="Text Box 18">
                  <a:extLst>
                    <a:ext uri="{FF2B5EF4-FFF2-40B4-BE49-F238E27FC236}">
                      <a16:creationId xmlns:a16="http://schemas.microsoft.com/office/drawing/2014/main" id="{F1CD8EB3-23E9-40B9-9527-119A543F73D9}"/>
                    </a:ext>
                  </a:extLst>
                </p:cNvPr>
                <p:cNvSpPr txBox="1">
                  <a:spLocks noChangeArrowheads="1"/>
                </p:cNvSpPr>
                <p:nvPr/>
              </p:nvSpPr>
              <p:spPr bwMode="auto">
                <a:xfrm>
                  <a:off x="6390" y="6285"/>
                  <a:ext cx="3930" cy="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endParaRPr lang="en-GB" sz="1050" dirty="0">
                    <a:latin typeface="+mn-lt"/>
                  </a:endParaRPr>
                </a:p>
              </p:txBody>
            </p:sp>
          </p:grpSp>
          <p:graphicFrame>
            <p:nvGraphicFramePr>
              <p:cNvPr id="17" name="Object 19">
                <a:extLst>
                  <a:ext uri="{FF2B5EF4-FFF2-40B4-BE49-F238E27FC236}">
                    <a16:creationId xmlns:a16="http://schemas.microsoft.com/office/drawing/2014/main" id="{7E44ADBC-71A9-4C6E-B1C7-BD6CC9497B6E}"/>
                  </a:ext>
                </a:extLst>
              </p:cNvPr>
              <p:cNvGraphicFramePr>
                <a:graphicFrameLocks noChangeAspect="1"/>
              </p:cNvGraphicFramePr>
              <p:nvPr/>
            </p:nvGraphicFramePr>
            <p:xfrm>
              <a:off x="3267" y="952"/>
              <a:ext cx="1482" cy="1807"/>
            </p:xfrm>
            <a:graphic>
              <a:graphicData uri="http://schemas.openxmlformats.org/presentationml/2006/ole">
                <mc:AlternateContent xmlns:mc="http://schemas.openxmlformats.org/markup-compatibility/2006">
                  <mc:Choice xmlns:v="urn:schemas-microsoft-com:vml" Requires="v">
                    <p:oleObj name="Document" r:id="rId5" imgW="2353056" imgH="2868168" progId="Word.Document.8">
                      <p:embed/>
                    </p:oleObj>
                  </mc:Choice>
                  <mc:Fallback>
                    <p:oleObj name="Document" r:id="rId5" imgW="2353056" imgH="2868168" progId="Word.Document.8">
                      <p:embed/>
                      <p:pic>
                        <p:nvPicPr>
                          <p:cNvPr id="17" name="Object 19">
                            <a:extLst>
                              <a:ext uri="{FF2B5EF4-FFF2-40B4-BE49-F238E27FC236}">
                                <a16:creationId xmlns:a16="http://schemas.microsoft.com/office/drawing/2014/main" id="{7E44ADBC-71A9-4C6E-B1C7-BD6CC9497B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7" y="952"/>
                            <a:ext cx="1482" cy="180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5" name="Text Box 20">
              <a:extLst>
                <a:ext uri="{FF2B5EF4-FFF2-40B4-BE49-F238E27FC236}">
                  <a16:creationId xmlns:a16="http://schemas.microsoft.com/office/drawing/2014/main" id="{D9220F1A-ABFF-4CAC-8E0A-E75CCEF0E84E}"/>
                </a:ext>
              </a:extLst>
            </p:cNvPr>
            <p:cNvSpPr txBox="1">
              <a:spLocks noChangeArrowheads="1"/>
            </p:cNvSpPr>
            <p:nvPr/>
          </p:nvSpPr>
          <p:spPr bwMode="auto">
            <a:xfrm>
              <a:off x="3113" y="2462"/>
              <a:ext cx="1169" cy="23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b="1" dirty="0">
                  <a:latin typeface="+mn-lt"/>
                </a:rPr>
                <a:t>Lamp, </a:t>
              </a:r>
              <a:r>
                <a:rPr lang="en-GB" dirty="0">
                  <a:latin typeface="+mn-lt"/>
                </a:rPr>
                <a:t>same spec.</a:t>
              </a:r>
              <a:endParaRPr lang="en-US" dirty="0">
                <a:latin typeface="+mn-lt"/>
              </a:endParaRPr>
            </a:p>
          </p:txBody>
        </p:sp>
      </p:grpSp>
      <p:sp>
        <p:nvSpPr>
          <p:cNvPr id="22" name="Text Box 21">
            <a:extLst>
              <a:ext uri="{FF2B5EF4-FFF2-40B4-BE49-F238E27FC236}">
                <a16:creationId xmlns:a16="http://schemas.microsoft.com/office/drawing/2014/main" id="{D2712AC6-BBD7-43CA-8CF8-86B3DBADEEE8}"/>
              </a:ext>
            </a:extLst>
          </p:cNvPr>
          <p:cNvSpPr txBox="1">
            <a:spLocks noChangeArrowheads="1"/>
          </p:cNvSpPr>
          <p:nvPr/>
        </p:nvSpPr>
        <p:spPr bwMode="auto">
          <a:xfrm>
            <a:off x="6310313" y="4039939"/>
            <a:ext cx="3630612"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GB" sz="1600" b="1" dirty="0">
                <a:latin typeface="+mn-lt"/>
              </a:rPr>
              <a:t>Aesthetics:</a:t>
            </a:r>
            <a:r>
              <a:rPr lang="en-GB" sz="1600" dirty="0">
                <a:latin typeface="+mn-lt"/>
              </a:rPr>
              <a:t> </a:t>
            </a:r>
            <a:r>
              <a:rPr lang="en-GB" sz="1600" dirty="0">
                <a:solidFill>
                  <a:schemeClr val="accent3"/>
                </a:solidFill>
                <a:latin typeface="+mn-lt"/>
              </a:rPr>
              <a:t>Pastel colours, smooth curves, translucent, light</a:t>
            </a:r>
            <a:endParaRPr lang="en-US" sz="1600" dirty="0">
              <a:solidFill>
                <a:schemeClr val="accent3"/>
              </a:solidFill>
              <a:latin typeface="+mn-lt"/>
            </a:endParaRPr>
          </a:p>
        </p:txBody>
      </p:sp>
      <p:sp>
        <p:nvSpPr>
          <p:cNvPr id="23" name="Text Box 22">
            <a:extLst>
              <a:ext uri="{FF2B5EF4-FFF2-40B4-BE49-F238E27FC236}">
                <a16:creationId xmlns:a16="http://schemas.microsoft.com/office/drawing/2014/main" id="{72F39183-8ED9-4402-B2D7-84F175A5C602}"/>
              </a:ext>
            </a:extLst>
          </p:cNvPr>
          <p:cNvSpPr txBox="1">
            <a:spLocks noChangeArrowheads="1"/>
          </p:cNvSpPr>
          <p:nvPr/>
        </p:nvSpPr>
        <p:spPr bwMode="auto">
          <a:xfrm>
            <a:off x="6289675" y="4570164"/>
            <a:ext cx="3348038"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GB" sz="1600" b="1" dirty="0">
                <a:latin typeface="+mn-lt"/>
              </a:rPr>
              <a:t>Associations:</a:t>
            </a:r>
            <a:r>
              <a:rPr lang="en-GB" sz="1600" dirty="0">
                <a:latin typeface="+mn-lt"/>
              </a:rPr>
              <a:t> </a:t>
            </a:r>
            <a:r>
              <a:rPr lang="en-GB" sz="1600" dirty="0">
                <a:solidFill>
                  <a:schemeClr val="accent3"/>
                </a:solidFill>
                <a:latin typeface="+mn-lt"/>
              </a:rPr>
              <a:t>Form derived from nature, cartoons, comic strips.</a:t>
            </a:r>
            <a:endParaRPr lang="en-US" sz="1600" dirty="0">
              <a:solidFill>
                <a:schemeClr val="accent3"/>
              </a:solidFill>
              <a:latin typeface="+mn-lt"/>
            </a:endParaRPr>
          </a:p>
        </p:txBody>
      </p:sp>
      <p:sp>
        <p:nvSpPr>
          <p:cNvPr id="24" name="Text Box 23">
            <a:extLst>
              <a:ext uri="{FF2B5EF4-FFF2-40B4-BE49-F238E27FC236}">
                <a16:creationId xmlns:a16="http://schemas.microsoft.com/office/drawing/2014/main" id="{21AB228E-AA3C-42F8-8F92-EE0ACDF5923E}"/>
              </a:ext>
            </a:extLst>
          </p:cNvPr>
          <p:cNvSpPr txBox="1">
            <a:spLocks noChangeArrowheads="1"/>
          </p:cNvSpPr>
          <p:nvPr/>
        </p:nvSpPr>
        <p:spPr bwMode="auto">
          <a:xfrm>
            <a:off x="6311900" y="5183175"/>
            <a:ext cx="3850157"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spcAft>
                <a:spcPct val="20000"/>
              </a:spcAft>
            </a:pPr>
            <a:r>
              <a:rPr lang="en-GB" sz="1600" b="1" dirty="0">
                <a:latin typeface="+mn-lt"/>
              </a:rPr>
              <a:t>Perceptions:</a:t>
            </a:r>
            <a:r>
              <a:rPr lang="en-GB" sz="1600" dirty="0">
                <a:latin typeface="+mn-lt"/>
              </a:rPr>
              <a:t> </a:t>
            </a:r>
            <a:r>
              <a:rPr lang="en-GB" sz="1600" dirty="0">
                <a:solidFill>
                  <a:schemeClr val="accent3"/>
                </a:solidFill>
                <a:latin typeface="+mn-lt"/>
              </a:rPr>
              <a:t>Funny, playful, cheerful, clever.</a:t>
            </a:r>
            <a:endParaRPr lang="en-US" sz="1600" dirty="0">
              <a:solidFill>
                <a:schemeClr val="accent3"/>
              </a:solidFill>
              <a:latin typeface="+mn-lt"/>
            </a:endParaRPr>
          </a:p>
        </p:txBody>
      </p:sp>
      <p:sp>
        <p:nvSpPr>
          <p:cNvPr id="25" name="Text Box 24">
            <a:extLst>
              <a:ext uri="{FF2B5EF4-FFF2-40B4-BE49-F238E27FC236}">
                <a16:creationId xmlns:a16="http://schemas.microsoft.com/office/drawing/2014/main" id="{D6C584BF-55F3-41E8-9541-F9BA5BA3D71F}"/>
              </a:ext>
            </a:extLst>
          </p:cNvPr>
          <p:cNvSpPr txBox="1">
            <a:spLocks noChangeArrowheads="1"/>
          </p:cNvSpPr>
          <p:nvPr/>
        </p:nvSpPr>
        <p:spPr bwMode="auto">
          <a:xfrm>
            <a:off x="2205634" y="5642638"/>
            <a:ext cx="3327321"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1600" b="1" i="1" dirty="0">
                <a:latin typeface="+mn-lt"/>
              </a:rPr>
              <a:t>but also</a:t>
            </a:r>
            <a:r>
              <a:rPr lang="en-GB" sz="1600" dirty="0">
                <a:latin typeface="+mn-lt"/>
              </a:rPr>
              <a:t>: </a:t>
            </a:r>
            <a:r>
              <a:rPr lang="en-GB" sz="1600" dirty="0">
                <a:solidFill>
                  <a:schemeClr val="accent3"/>
                </a:solidFill>
                <a:latin typeface="+mn-lt"/>
              </a:rPr>
              <a:t>dull, impersonal, suggesting </a:t>
            </a:r>
          </a:p>
          <a:p>
            <a:pPr algn="l"/>
            <a:r>
              <a:rPr lang="en-GB" sz="1600" dirty="0">
                <a:solidFill>
                  <a:schemeClr val="accent3"/>
                </a:solidFill>
                <a:latin typeface="+mn-lt"/>
              </a:rPr>
              <a:t>the work-place </a:t>
            </a:r>
            <a:endParaRPr lang="en-GB" sz="1050" dirty="0">
              <a:solidFill>
                <a:schemeClr val="accent3"/>
              </a:solidFill>
              <a:latin typeface="+mn-lt"/>
            </a:endParaRPr>
          </a:p>
        </p:txBody>
      </p:sp>
      <p:sp>
        <p:nvSpPr>
          <p:cNvPr id="26" name="Text Box 25">
            <a:extLst>
              <a:ext uri="{FF2B5EF4-FFF2-40B4-BE49-F238E27FC236}">
                <a16:creationId xmlns:a16="http://schemas.microsoft.com/office/drawing/2014/main" id="{C2AA220B-D2CB-40E1-A7FB-34798046BE7E}"/>
              </a:ext>
            </a:extLst>
          </p:cNvPr>
          <p:cNvSpPr txBox="1">
            <a:spLocks noChangeArrowheads="1"/>
          </p:cNvSpPr>
          <p:nvPr/>
        </p:nvSpPr>
        <p:spPr bwMode="auto">
          <a:xfrm>
            <a:off x="6330000" y="5629501"/>
            <a:ext cx="3418885"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b="1" i="1" dirty="0">
                <a:latin typeface="+mn-lt"/>
              </a:rPr>
              <a:t>but also</a:t>
            </a:r>
            <a:r>
              <a:rPr lang="en-GB" sz="1600" dirty="0">
                <a:latin typeface="+mn-lt"/>
              </a:rPr>
              <a:t>: </a:t>
            </a:r>
            <a:r>
              <a:rPr lang="en-GB" sz="1600" dirty="0">
                <a:solidFill>
                  <a:schemeClr val="accent3"/>
                </a:solidFill>
                <a:latin typeface="+mn-lt"/>
              </a:rPr>
              <a:t>eccentric,  frivolous, a bit silly</a:t>
            </a:r>
          </a:p>
        </p:txBody>
      </p:sp>
      <p:sp>
        <p:nvSpPr>
          <p:cNvPr id="27" name="Text Box 26">
            <a:extLst>
              <a:ext uri="{FF2B5EF4-FFF2-40B4-BE49-F238E27FC236}">
                <a16:creationId xmlns:a16="http://schemas.microsoft.com/office/drawing/2014/main" id="{096DA79B-872A-4DF7-A68C-FB9322CCD12E}"/>
              </a:ext>
            </a:extLst>
          </p:cNvPr>
          <p:cNvSpPr txBox="1">
            <a:spLocks noChangeArrowheads="1"/>
          </p:cNvSpPr>
          <p:nvPr/>
        </p:nvSpPr>
        <p:spPr bwMode="auto">
          <a:xfrm>
            <a:off x="1684532" y="2226785"/>
            <a:ext cx="1090235" cy="166199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dirty="0">
                <a:latin typeface="+mn-lt"/>
              </a:rPr>
              <a:t>Materials</a:t>
            </a:r>
            <a:endParaRPr lang="en-US" dirty="0">
              <a:latin typeface="+mn-lt"/>
            </a:endParaRPr>
          </a:p>
          <a:p>
            <a:pPr>
              <a:spcBef>
                <a:spcPts val="0"/>
              </a:spcBef>
              <a:spcAft>
                <a:spcPts val="0"/>
              </a:spcAft>
            </a:pPr>
            <a:r>
              <a:rPr lang="en-US" sz="1600" b="1" i="1" dirty="0">
                <a:latin typeface="+mn-lt"/>
              </a:rPr>
              <a:t>Pressed </a:t>
            </a:r>
          </a:p>
          <a:p>
            <a:pPr>
              <a:spcBef>
                <a:spcPts val="0"/>
              </a:spcBef>
              <a:spcAft>
                <a:spcPts val="0"/>
              </a:spcAft>
            </a:pPr>
            <a:r>
              <a:rPr lang="en-US" sz="1600" b="1" i="1" dirty="0">
                <a:latin typeface="+mn-lt"/>
              </a:rPr>
              <a:t>steel</a:t>
            </a:r>
          </a:p>
          <a:p>
            <a:pPr>
              <a:spcBef>
                <a:spcPts val="0"/>
              </a:spcBef>
              <a:spcAft>
                <a:spcPts val="0"/>
              </a:spcAft>
            </a:pPr>
            <a:r>
              <a:rPr lang="en-US" sz="1600" b="1" i="1" dirty="0">
                <a:latin typeface="+mn-lt"/>
              </a:rPr>
              <a:t>Powder</a:t>
            </a:r>
          </a:p>
          <a:p>
            <a:pPr>
              <a:spcBef>
                <a:spcPts val="0"/>
              </a:spcBef>
              <a:spcAft>
                <a:spcPts val="0"/>
              </a:spcAft>
            </a:pPr>
            <a:r>
              <a:rPr lang="en-US" sz="1600" b="1" i="1" dirty="0">
                <a:latin typeface="+mn-lt"/>
              </a:rPr>
              <a:t>coated</a:t>
            </a:r>
            <a:endParaRPr lang="en-US" sz="1600" b="1" dirty="0">
              <a:latin typeface="+mn-lt"/>
            </a:endParaRPr>
          </a:p>
          <a:p>
            <a:pPr>
              <a:spcBef>
                <a:spcPts val="0"/>
              </a:spcBef>
              <a:spcAft>
                <a:spcPts val="0"/>
              </a:spcAft>
            </a:pPr>
            <a:endParaRPr lang="en-GB" sz="2000" dirty="0">
              <a:latin typeface="+mn-lt"/>
            </a:endParaRPr>
          </a:p>
        </p:txBody>
      </p:sp>
      <p:sp>
        <p:nvSpPr>
          <p:cNvPr id="28" name="Text Box 27">
            <a:extLst>
              <a:ext uri="{FF2B5EF4-FFF2-40B4-BE49-F238E27FC236}">
                <a16:creationId xmlns:a16="http://schemas.microsoft.com/office/drawing/2014/main" id="{54CD74B0-B64F-4774-8B3B-522BBD514310}"/>
              </a:ext>
            </a:extLst>
          </p:cNvPr>
          <p:cNvSpPr txBox="1">
            <a:spLocks noChangeArrowheads="1"/>
          </p:cNvSpPr>
          <p:nvPr/>
        </p:nvSpPr>
        <p:spPr bwMode="auto">
          <a:xfrm>
            <a:off x="9061698" y="2393771"/>
            <a:ext cx="1171159" cy="110799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dirty="0">
                <a:latin typeface="+mn-lt"/>
              </a:rPr>
              <a:t>Materials</a:t>
            </a:r>
            <a:endParaRPr lang="en-US" dirty="0">
              <a:latin typeface="+mn-lt"/>
            </a:endParaRPr>
          </a:p>
          <a:p>
            <a:pPr>
              <a:spcBef>
                <a:spcPts val="0"/>
              </a:spcBef>
              <a:spcAft>
                <a:spcPts val="0"/>
              </a:spcAft>
            </a:pPr>
            <a:r>
              <a:rPr lang="en-US" sz="1600" b="1" i="1" dirty="0">
                <a:latin typeface="+mn-lt"/>
              </a:rPr>
              <a:t>injection </a:t>
            </a:r>
          </a:p>
          <a:p>
            <a:pPr>
              <a:spcBef>
                <a:spcPts val="0"/>
              </a:spcBef>
              <a:spcAft>
                <a:spcPts val="0"/>
              </a:spcAft>
            </a:pPr>
            <a:r>
              <a:rPr lang="en-US" sz="1600" b="1" i="1" dirty="0">
                <a:latin typeface="+mn-lt"/>
              </a:rPr>
              <a:t>molded acrylic</a:t>
            </a:r>
            <a:endParaRPr lang="en-US" sz="1600" b="1" dirty="0">
              <a:latin typeface="+mn-lt"/>
            </a:endParaRPr>
          </a:p>
        </p:txBody>
      </p:sp>
    </p:spTree>
    <p:extLst>
      <p:ext uri="{BB962C8B-B14F-4D97-AF65-F5344CB8AC3E}">
        <p14:creationId xmlns:p14="http://schemas.microsoft.com/office/powerpoint/2010/main" val="383584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up)">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utoUpdateAnimBg="0"/>
      <p:bldP spid="12"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Materials create associations and perceptions</a:t>
            </a:r>
            <a:endParaRPr lang="en-US" dirty="0"/>
          </a:p>
        </p:txBody>
      </p:sp>
      <p:grpSp>
        <p:nvGrpSpPr>
          <p:cNvPr id="4" name="Group 3">
            <a:extLst>
              <a:ext uri="{FF2B5EF4-FFF2-40B4-BE49-F238E27FC236}">
                <a16:creationId xmlns:a16="http://schemas.microsoft.com/office/drawing/2014/main" id="{0F4F7645-CC66-4AF9-AADF-582B8B954956}"/>
              </a:ext>
            </a:extLst>
          </p:cNvPr>
          <p:cNvGrpSpPr/>
          <p:nvPr/>
        </p:nvGrpSpPr>
        <p:grpSpPr>
          <a:xfrm>
            <a:off x="3052370" y="781253"/>
            <a:ext cx="2677804" cy="3017388"/>
            <a:chOff x="1444625" y="859518"/>
            <a:chExt cx="2911466" cy="3280682"/>
          </a:xfrm>
        </p:grpSpPr>
        <p:pic>
          <p:nvPicPr>
            <p:cNvPr id="5" name="Picture 4">
              <a:extLst>
                <a:ext uri="{FF2B5EF4-FFF2-40B4-BE49-F238E27FC236}">
                  <a16:creationId xmlns:a16="http://schemas.microsoft.com/office/drawing/2014/main" id="{52D279E2-9654-4584-8373-CB81A6BBA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1027113"/>
              <a:ext cx="2416175" cy="31130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a:extLst>
                <a:ext uri="{FF2B5EF4-FFF2-40B4-BE49-F238E27FC236}">
                  <a16:creationId xmlns:a16="http://schemas.microsoft.com/office/drawing/2014/main" id="{85BC1C13-BA0B-4F66-9D95-0B537AADC530}"/>
                </a:ext>
              </a:extLst>
            </p:cNvPr>
            <p:cNvSpPr txBox="1">
              <a:spLocks noChangeArrowheads="1"/>
            </p:cNvSpPr>
            <p:nvPr/>
          </p:nvSpPr>
          <p:spPr bwMode="auto">
            <a:xfrm>
              <a:off x="2489191" y="859518"/>
              <a:ext cx="1866900" cy="36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spcAft>
                  <a:spcPct val="20000"/>
                </a:spcAft>
              </a:pPr>
              <a:r>
                <a:rPr lang="en-GB" b="1" dirty="0">
                  <a:latin typeface="+mn-lt"/>
                </a:rPr>
                <a:t>Bang &amp; Olufsen</a:t>
              </a:r>
              <a:endParaRPr lang="en-GB" sz="1600" dirty="0">
                <a:latin typeface="+mn-lt"/>
              </a:endParaRPr>
            </a:p>
            <a:p>
              <a:pPr algn="l">
                <a:spcBef>
                  <a:spcPct val="50000"/>
                </a:spcBef>
                <a:spcAft>
                  <a:spcPct val="20000"/>
                </a:spcAft>
              </a:pPr>
              <a:endParaRPr lang="en-GB" sz="1600" dirty="0">
                <a:latin typeface="+mn-lt"/>
              </a:endParaRPr>
            </a:p>
            <a:p>
              <a:pPr algn="l">
                <a:spcBef>
                  <a:spcPct val="50000"/>
                </a:spcBef>
                <a:spcAft>
                  <a:spcPct val="20000"/>
                </a:spcAft>
              </a:pPr>
              <a:endParaRPr lang="en-GB" sz="1600" dirty="0">
                <a:latin typeface="+mn-lt"/>
              </a:endParaRPr>
            </a:p>
            <a:p>
              <a:pPr algn="l">
                <a:spcBef>
                  <a:spcPct val="50000"/>
                </a:spcBef>
                <a:spcAft>
                  <a:spcPct val="20000"/>
                </a:spcAft>
              </a:pPr>
              <a:endParaRPr lang="en-GB" sz="1600" dirty="0">
                <a:latin typeface="+mn-lt"/>
              </a:endParaRPr>
            </a:p>
          </p:txBody>
        </p:sp>
      </p:grpSp>
      <p:sp>
        <p:nvSpPr>
          <p:cNvPr id="7" name="Text Box 6">
            <a:extLst>
              <a:ext uri="{FF2B5EF4-FFF2-40B4-BE49-F238E27FC236}">
                <a16:creationId xmlns:a16="http://schemas.microsoft.com/office/drawing/2014/main" id="{5809F018-AB48-4ADB-BECD-571ACD4C3BE9}"/>
              </a:ext>
            </a:extLst>
          </p:cNvPr>
          <p:cNvSpPr txBox="1">
            <a:spLocks noChangeArrowheads="1"/>
          </p:cNvSpPr>
          <p:nvPr/>
        </p:nvSpPr>
        <p:spPr bwMode="auto">
          <a:xfrm>
            <a:off x="4163176" y="2434219"/>
            <a:ext cx="184731" cy="40011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en-US" sz="2000" dirty="0">
              <a:latin typeface="+mn-lt"/>
            </a:endParaRPr>
          </a:p>
        </p:txBody>
      </p:sp>
      <p:sp>
        <p:nvSpPr>
          <p:cNvPr id="8" name="Text Box 7">
            <a:extLst>
              <a:ext uri="{FF2B5EF4-FFF2-40B4-BE49-F238E27FC236}">
                <a16:creationId xmlns:a16="http://schemas.microsoft.com/office/drawing/2014/main" id="{FDC2E0B3-73D7-4A52-A7A8-49C48776F20D}"/>
              </a:ext>
            </a:extLst>
          </p:cNvPr>
          <p:cNvSpPr txBox="1">
            <a:spLocks noChangeArrowheads="1"/>
          </p:cNvSpPr>
          <p:nvPr/>
        </p:nvSpPr>
        <p:spPr bwMode="auto">
          <a:xfrm>
            <a:off x="1778751" y="3901604"/>
            <a:ext cx="4014788"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1600" b="1" dirty="0">
                <a:latin typeface="+mn-lt"/>
              </a:rPr>
              <a:t>Aesthetics:</a:t>
            </a:r>
            <a:r>
              <a:rPr lang="en-GB" sz="1600" dirty="0">
                <a:latin typeface="+mn-lt"/>
              </a:rPr>
              <a:t> </a:t>
            </a:r>
            <a:r>
              <a:rPr lang="en-GB" sz="1600" dirty="0">
                <a:solidFill>
                  <a:schemeClr val="accent3"/>
                </a:solidFill>
                <a:latin typeface="+mn-lt"/>
              </a:rPr>
              <a:t>use of primitives; brushed metal, black/matt finishes</a:t>
            </a:r>
            <a:endParaRPr lang="en-US" sz="1600" dirty="0">
              <a:solidFill>
                <a:schemeClr val="accent3"/>
              </a:solidFill>
              <a:latin typeface="+mn-lt"/>
            </a:endParaRPr>
          </a:p>
        </p:txBody>
      </p:sp>
      <p:sp>
        <p:nvSpPr>
          <p:cNvPr id="9" name="Text Box 8">
            <a:extLst>
              <a:ext uri="{FF2B5EF4-FFF2-40B4-BE49-F238E27FC236}">
                <a16:creationId xmlns:a16="http://schemas.microsoft.com/office/drawing/2014/main" id="{49793692-67B3-464D-A67A-4E647BA5339B}"/>
              </a:ext>
            </a:extLst>
          </p:cNvPr>
          <p:cNvSpPr txBox="1">
            <a:spLocks noChangeArrowheads="1"/>
          </p:cNvSpPr>
          <p:nvPr/>
        </p:nvSpPr>
        <p:spPr bwMode="auto">
          <a:xfrm>
            <a:off x="1732715" y="4458464"/>
            <a:ext cx="4016375"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1600" b="1" dirty="0">
                <a:latin typeface="+mn-lt"/>
              </a:rPr>
              <a:t>Associations:</a:t>
            </a:r>
            <a:r>
              <a:rPr lang="en-GB" sz="1600" dirty="0">
                <a:latin typeface="+mn-lt"/>
              </a:rPr>
              <a:t>  </a:t>
            </a:r>
            <a:r>
              <a:rPr lang="en-GB" sz="1600" dirty="0">
                <a:solidFill>
                  <a:schemeClr val="accent3"/>
                </a:solidFill>
                <a:latin typeface="+mn-lt"/>
              </a:rPr>
              <a:t>Organ pipes, the Arts, Music and  Culture</a:t>
            </a:r>
            <a:endParaRPr lang="en-US" sz="1600" dirty="0">
              <a:solidFill>
                <a:schemeClr val="accent3"/>
              </a:solidFill>
              <a:latin typeface="+mn-lt"/>
            </a:endParaRPr>
          </a:p>
        </p:txBody>
      </p:sp>
      <p:sp>
        <p:nvSpPr>
          <p:cNvPr id="10" name="Text Box 9">
            <a:extLst>
              <a:ext uri="{FF2B5EF4-FFF2-40B4-BE49-F238E27FC236}">
                <a16:creationId xmlns:a16="http://schemas.microsoft.com/office/drawing/2014/main" id="{581878D1-1271-46EA-A809-5AD9827EBA25}"/>
              </a:ext>
            </a:extLst>
          </p:cNvPr>
          <p:cNvSpPr txBox="1">
            <a:spLocks noChangeArrowheads="1"/>
          </p:cNvSpPr>
          <p:nvPr/>
        </p:nvSpPr>
        <p:spPr bwMode="auto">
          <a:xfrm>
            <a:off x="1769226" y="5015324"/>
            <a:ext cx="4127500" cy="83099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GB" sz="1600" b="1" dirty="0">
                <a:latin typeface="+mn-lt"/>
              </a:rPr>
              <a:t>Perceptions:</a:t>
            </a:r>
            <a:r>
              <a:rPr lang="en-GB" sz="1600" dirty="0">
                <a:latin typeface="+mn-lt"/>
              </a:rPr>
              <a:t> </a:t>
            </a:r>
            <a:r>
              <a:rPr lang="en-GB" sz="1600" dirty="0">
                <a:solidFill>
                  <a:schemeClr val="accent3"/>
                </a:solidFill>
                <a:latin typeface="+mn-lt"/>
              </a:rPr>
              <a:t>High tech, advanced, sophisticated. Symbol of discerning taste.  “Only the best is good enough”.</a:t>
            </a:r>
            <a:endParaRPr lang="en-US" sz="1600" dirty="0">
              <a:solidFill>
                <a:schemeClr val="accent3"/>
              </a:solidFill>
              <a:latin typeface="+mn-lt"/>
            </a:endParaRPr>
          </a:p>
        </p:txBody>
      </p:sp>
      <p:sp>
        <p:nvSpPr>
          <p:cNvPr id="11" name="Text Box 17">
            <a:extLst>
              <a:ext uri="{FF2B5EF4-FFF2-40B4-BE49-F238E27FC236}">
                <a16:creationId xmlns:a16="http://schemas.microsoft.com/office/drawing/2014/main" id="{2AA4F1E3-5A8B-47B6-8FAD-BDA503585470}"/>
              </a:ext>
            </a:extLst>
          </p:cNvPr>
          <p:cNvSpPr txBox="1">
            <a:spLocks noChangeArrowheads="1"/>
          </p:cNvSpPr>
          <p:nvPr/>
        </p:nvSpPr>
        <p:spPr bwMode="auto">
          <a:xfrm>
            <a:off x="6096751" y="4500643"/>
            <a:ext cx="4114800"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sz="1600" b="1" dirty="0">
                <a:latin typeface="+mn-lt"/>
              </a:rPr>
              <a:t>Associations:</a:t>
            </a:r>
            <a:r>
              <a:rPr lang="en-GB" sz="1600" dirty="0">
                <a:latin typeface="+mn-lt"/>
              </a:rPr>
              <a:t>  </a:t>
            </a:r>
            <a:r>
              <a:rPr lang="en-GB" sz="1600" dirty="0">
                <a:solidFill>
                  <a:schemeClr val="accent3"/>
                </a:solidFill>
                <a:latin typeface="+mn-lt"/>
              </a:rPr>
              <a:t>Handcrafted furniture and fittings, unashamedly retro.</a:t>
            </a:r>
            <a:endParaRPr lang="en-US" sz="1600" dirty="0">
              <a:solidFill>
                <a:schemeClr val="accent3"/>
              </a:solidFill>
              <a:latin typeface="+mn-lt"/>
            </a:endParaRPr>
          </a:p>
        </p:txBody>
      </p:sp>
      <p:sp>
        <p:nvSpPr>
          <p:cNvPr id="12" name="Text Box 18">
            <a:extLst>
              <a:ext uri="{FF2B5EF4-FFF2-40B4-BE49-F238E27FC236}">
                <a16:creationId xmlns:a16="http://schemas.microsoft.com/office/drawing/2014/main" id="{9744C37E-CAA2-480F-908C-0512427CAE9F}"/>
              </a:ext>
            </a:extLst>
          </p:cNvPr>
          <p:cNvSpPr txBox="1">
            <a:spLocks noChangeArrowheads="1"/>
          </p:cNvSpPr>
          <p:nvPr/>
        </p:nvSpPr>
        <p:spPr bwMode="auto">
          <a:xfrm>
            <a:off x="6109452" y="5110794"/>
            <a:ext cx="3967946" cy="5970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
              </a:spcBef>
            </a:pPr>
            <a:r>
              <a:rPr lang="en-GB" sz="1600" b="1" dirty="0">
                <a:latin typeface="+mn-lt"/>
              </a:rPr>
              <a:t>Perceptions:</a:t>
            </a:r>
            <a:r>
              <a:rPr lang="en-GB" sz="1600" dirty="0">
                <a:latin typeface="+mn-lt"/>
              </a:rPr>
              <a:t> </a:t>
            </a:r>
            <a:r>
              <a:rPr lang="en-GB" sz="1600" dirty="0">
                <a:solidFill>
                  <a:schemeClr val="accent3"/>
                </a:solidFill>
                <a:latin typeface="+mn-lt"/>
              </a:rPr>
              <a:t>Old style craftsmanship, durable</a:t>
            </a:r>
          </a:p>
          <a:p>
            <a:pPr>
              <a:spcBef>
                <a:spcPct val="5000"/>
              </a:spcBef>
            </a:pPr>
            <a:r>
              <a:rPr lang="en-GB" sz="1600" dirty="0">
                <a:solidFill>
                  <a:schemeClr val="accent3"/>
                </a:solidFill>
                <a:latin typeface="+mn-lt"/>
              </a:rPr>
              <a:t>reassuring, non-technical design</a:t>
            </a:r>
            <a:endParaRPr lang="en-US" sz="1600" dirty="0">
              <a:solidFill>
                <a:schemeClr val="accent3"/>
              </a:solidFill>
              <a:latin typeface="+mn-lt"/>
            </a:endParaRPr>
          </a:p>
        </p:txBody>
      </p:sp>
      <p:sp>
        <p:nvSpPr>
          <p:cNvPr id="13" name="Text Box 19">
            <a:extLst>
              <a:ext uri="{FF2B5EF4-FFF2-40B4-BE49-F238E27FC236}">
                <a16:creationId xmlns:a16="http://schemas.microsoft.com/office/drawing/2014/main" id="{6B0C253A-443B-4EEF-A133-F78CA8A8C73C}"/>
              </a:ext>
            </a:extLst>
          </p:cNvPr>
          <p:cNvSpPr txBox="1">
            <a:spLocks noChangeArrowheads="1"/>
          </p:cNvSpPr>
          <p:nvPr/>
        </p:nvSpPr>
        <p:spPr bwMode="auto">
          <a:xfrm>
            <a:off x="6109452" y="3890492"/>
            <a:ext cx="4238625"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pPr>
            <a:r>
              <a:rPr lang="en-GB" sz="1600" b="1" dirty="0">
                <a:latin typeface="+mn-lt"/>
              </a:rPr>
              <a:t>Aesthetics:</a:t>
            </a:r>
            <a:r>
              <a:rPr lang="en-GB" sz="1600" dirty="0">
                <a:latin typeface="+mn-lt"/>
              </a:rPr>
              <a:t> </a:t>
            </a:r>
            <a:r>
              <a:rPr lang="en-GB" sz="1600" dirty="0">
                <a:solidFill>
                  <a:schemeClr val="accent3"/>
                </a:solidFill>
                <a:latin typeface="+mn-lt"/>
              </a:rPr>
              <a:t>soft shape and material, muted colour.</a:t>
            </a:r>
            <a:endParaRPr lang="en-US" sz="1600" dirty="0">
              <a:solidFill>
                <a:schemeClr val="accent3"/>
              </a:solidFill>
              <a:latin typeface="+mn-lt"/>
            </a:endParaRPr>
          </a:p>
        </p:txBody>
      </p:sp>
      <p:sp>
        <p:nvSpPr>
          <p:cNvPr id="14" name="Rectangle 20">
            <a:extLst>
              <a:ext uri="{FF2B5EF4-FFF2-40B4-BE49-F238E27FC236}">
                <a16:creationId xmlns:a16="http://schemas.microsoft.com/office/drawing/2014/main" id="{747E61B8-F543-430D-A80B-E233A7411BB6}"/>
              </a:ext>
            </a:extLst>
          </p:cNvPr>
          <p:cNvSpPr>
            <a:spLocks noChangeArrowheads="1"/>
          </p:cNvSpPr>
          <p:nvPr/>
        </p:nvSpPr>
        <p:spPr bwMode="auto">
          <a:xfrm>
            <a:off x="1732715" y="2290263"/>
            <a:ext cx="1428596" cy="120032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spcAft>
                <a:spcPts val="0"/>
              </a:spcAft>
            </a:pPr>
            <a:r>
              <a:rPr lang="en-US" b="1" dirty="0"/>
              <a:t>Materials:</a:t>
            </a:r>
          </a:p>
          <a:p>
            <a:pPr>
              <a:spcBef>
                <a:spcPts val="0"/>
              </a:spcBef>
              <a:spcAft>
                <a:spcPts val="0"/>
              </a:spcAft>
            </a:pPr>
            <a:r>
              <a:rPr lang="en-US" i="1" dirty="0"/>
              <a:t>Brushed </a:t>
            </a:r>
          </a:p>
          <a:p>
            <a:pPr>
              <a:spcBef>
                <a:spcPts val="0"/>
              </a:spcBef>
              <a:spcAft>
                <a:spcPts val="0"/>
              </a:spcAft>
            </a:pPr>
            <a:r>
              <a:rPr lang="en-US" i="1" dirty="0"/>
              <a:t>aluminum,</a:t>
            </a:r>
          </a:p>
          <a:p>
            <a:pPr>
              <a:spcBef>
                <a:spcPts val="0"/>
              </a:spcBef>
              <a:spcAft>
                <a:spcPts val="0"/>
              </a:spcAft>
            </a:pPr>
            <a:r>
              <a:rPr lang="en-US" i="1" dirty="0"/>
              <a:t>Black enamel</a:t>
            </a:r>
          </a:p>
        </p:txBody>
      </p:sp>
      <p:sp>
        <p:nvSpPr>
          <p:cNvPr id="15" name="Rectangle 15">
            <a:extLst>
              <a:ext uri="{FF2B5EF4-FFF2-40B4-BE49-F238E27FC236}">
                <a16:creationId xmlns:a16="http://schemas.microsoft.com/office/drawing/2014/main" id="{AF8981B5-33BF-4690-A579-1724C53692F1}"/>
              </a:ext>
            </a:extLst>
          </p:cNvPr>
          <p:cNvSpPr>
            <a:spLocks noChangeArrowheads="1"/>
          </p:cNvSpPr>
          <p:nvPr/>
        </p:nvSpPr>
        <p:spPr bwMode="auto">
          <a:xfrm>
            <a:off x="9089189" y="2300015"/>
            <a:ext cx="1249362" cy="120032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ts val="0"/>
              </a:spcBef>
              <a:spcAft>
                <a:spcPts val="0"/>
              </a:spcAft>
            </a:pPr>
            <a:r>
              <a:rPr lang="en-US" b="1" dirty="0"/>
              <a:t>Materials:</a:t>
            </a:r>
          </a:p>
          <a:p>
            <a:pPr>
              <a:spcBef>
                <a:spcPts val="0"/>
              </a:spcBef>
              <a:spcAft>
                <a:spcPts val="0"/>
              </a:spcAft>
            </a:pPr>
            <a:r>
              <a:rPr lang="en-US" i="1" dirty="0"/>
              <a:t>Wood, </a:t>
            </a:r>
          </a:p>
          <a:p>
            <a:pPr>
              <a:spcBef>
                <a:spcPts val="0"/>
              </a:spcBef>
              <a:spcAft>
                <a:spcPts val="0"/>
              </a:spcAft>
            </a:pPr>
            <a:r>
              <a:rPr lang="en-US" i="1" dirty="0"/>
              <a:t>leather,</a:t>
            </a:r>
          </a:p>
          <a:p>
            <a:pPr>
              <a:spcBef>
                <a:spcPts val="0"/>
              </a:spcBef>
              <a:spcAft>
                <a:spcPts val="0"/>
              </a:spcAft>
            </a:pPr>
            <a:r>
              <a:rPr lang="en-US" i="1" dirty="0"/>
              <a:t>suede</a:t>
            </a:r>
          </a:p>
        </p:txBody>
      </p:sp>
      <p:sp>
        <p:nvSpPr>
          <p:cNvPr id="16" name="Text Box 23">
            <a:extLst>
              <a:ext uri="{FF2B5EF4-FFF2-40B4-BE49-F238E27FC236}">
                <a16:creationId xmlns:a16="http://schemas.microsoft.com/office/drawing/2014/main" id="{19DAF6AF-9C8D-4220-95F6-B42AF284D014}"/>
              </a:ext>
            </a:extLst>
          </p:cNvPr>
          <p:cNvSpPr txBox="1">
            <a:spLocks noChangeArrowheads="1"/>
          </p:cNvSpPr>
          <p:nvPr/>
        </p:nvSpPr>
        <p:spPr bwMode="auto">
          <a:xfrm>
            <a:off x="1775020" y="1034021"/>
            <a:ext cx="1582484" cy="120032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dirty="0">
                <a:latin typeface="+mn-lt"/>
              </a:rPr>
              <a:t>Context</a:t>
            </a:r>
          </a:p>
          <a:p>
            <a:pPr>
              <a:spcBef>
                <a:spcPts val="0"/>
              </a:spcBef>
              <a:spcAft>
                <a:spcPts val="0"/>
              </a:spcAft>
            </a:pPr>
            <a:r>
              <a:rPr lang="en-US" i="1" dirty="0">
                <a:latin typeface="+mn-lt"/>
              </a:rPr>
              <a:t>Contemporary</a:t>
            </a:r>
          </a:p>
          <a:p>
            <a:pPr>
              <a:spcBef>
                <a:spcPts val="0"/>
              </a:spcBef>
              <a:spcAft>
                <a:spcPts val="0"/>
              </a:spcAft>
            </a:pPr>
            <a:r>
              <a:rPr lang="en-US" i="1" dirty="0">
                <a:latin typeface="+mn-lt"/>
              </a:rPr>
              <a:t>drawing-room,</a:t>
            </a:r>
          </a:p>
          <a:p>
            <a:pPr>
              <a:spcBef>
                <a:spcPts val="0"/>
              </a:spcBef>
              <a:spcAft>
                <a:spcPts val="0"/>
              </a:spcAft>
            </a:pPr>
            <a:r>
              <a:rPr lang="en-US" i="1" dirty="0">
                <a:latin typeface="+mn-lt"/>
              </a:rPr>
              <a:t>Board room</a:t>
            </a:r>
          </a:p>
        </p:txBody>
      </p:sp>
      <p:sp>
        <p:nvSpPr>
          <p:cNvPr id="17" name="Text Box 24">
            <a:extLst>
              <a:ext uri="{FF2B5EF4-FFF2-40B4-BE49-F238E27FC236}">
                <a16:creationId xmlns:a16="http://schemas.microsoft.com/office/drawing/2014/main" id="{94384AFE-C4ED-475F-9666-3E8FE1AC50C3}"/>
              </a:ext>
            </a:extLst>
          </p:cNvPr>
          <p:cNvSpPr txBox="1">
            <a:spLocks noChangeArrowheads="1"/>
          </p:cNvSpPr>
          <p:nvPr/>
        </p:nvSpPr>
        <p:spPr bwMode="auto">
          <a:xfrm>
            <a:off x="9089189" y="985424"/>
            <a:ext cx="1416050" cy="120032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US" b="1" i="1" dirty="0">
                <a:latin typeface="+mn-lt"/>
              </a:rPr>
              <a:t>Context</a:t>
            </a:r>
            <a:r>
              <a:rPr lang="en-US" i="1" dirty="0">
                <a:latin typeface="+mn-lt"/>
              </a:rPr>
              <a:t> Older people, </a:t>
            </a:r>
          </a:p>
          <a:p>
            <a:pPr>
              <a:spcBef>
                <a:spcPts val="0"/>
              </a:spcBef>
              <a:spcAft>
                <a:spcPts val="0"/>
              </a:spcAft>
            </a:pPr>
            <a:r>
              <a:rPr lang="en-US" i="1" dirty="0">
                <a:latin typeface="+mn-lt"/>
              </a:rPr>
              <a:t>bedrooms</a:t>
            </a:r>
          </a:p>
        </p:txBody>
      </p:sp>
      <p:sp>
        <p:nvSpPr>
          <p:cNvPr id="18" name="Text Box 26">
            <a:extLst>
              <a:ext uri="{FF2B5EF4-FFF2-40B4-BE49-F238E27FC236}">
                <a16:creationId xmlns:a16="http://schemas.microsoft.com/office/drawing/2014/main" id="{5B6E538A-2576-4D7D-8A20-5ACED53D8A7F}"/>
              </a:ext>
            </a:extLst>
          </p:cNvPr>
          <p:cNvSpPr txBox="1">
            <a:spLocks noChangeArrowheads="1"/>
          </p:cNvSpPr>
          <p:nvPr/>
        </p:nvSpPr>
        <p:spPr bwMode="auto">
          <a:xfrm>
            <a:off x="1774751" y="5818406"/>
            <a:ext cx="3893695"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1600" b="1" i="1" dirty="0">
                <a:latin typeface="+mn-lt"/>
              </a:rPr>
              <a:t>but also</a:t>
            </a:r>
            <a:r>
              <a:rPr lang="en-GB" sz="1600" dirty="0">
                <a:latin typeface="+mn-lt"/>
              </a:rPr>
              <a:t>: </a:t>
            </a:r>
            <a:r>
              <a:rPr lang="en-GB" sz="1600" dirty="0">
                <a:solidFill>
                  <a:schemeClr val="accent3"/>
                </a:solidFill>
                <a:latin typeface="+mn-lt"/>
              </a:rPr>
              <a:t>Design with a capital </a:t>
            </a:r>
            <a:r>
              <a:rPr lang="en-GB" sz="1600" b="1" i="1" dirty="0">
                <a:solidFill>
                  <a:schemeClr val="accent3"/>
                </a:solidFill>
                <a:latin typeface="+mn-lt"/>
              </a:rPr>
              <a:t>D</a:t>
            </a:r>
            <a:r>
              <a:rPr lang="en-GB" sz="1600" dirty="0">
                <a:solidFill>
                  <a:schemeClr val="accent3"/>
                </a:solidFill>
                <a:latin typeface="+mn-lt"/>
              </a:rPr>
              <a:t>; overstated </a:t>
            </a:r>
            <a:endParaRPr lang="en-GB" sz="2000" dirty="0">
              <a:solidFill>
                <a:schemeClr val="accent3"/>
              </a:solidFill>
              <a:latin typeface="+mn-lt"/>
            </a:endParaRPr>
          </a:p>
        </p:txBody>
      </p:sp>
      <p:sp>
        <p:nvSpPr>
          <p:cNvPr id="19" name="Text Box 27">
            <a:extLst>
              <a:ext uri="{FF2B5EF4-FFF2-40B4-BE49-F238E27FC236}">
                <a16:creationId xmlns:a16="http://schemas.microsoft.com/office/drawing/2014/main" id="{D2E793C5-43F5-4AC4-95D4-2BBA49C6B25E}"/>
              </a:ext>
            </a:extLst>
          </p:cNvPr>
          <p:cNvSpPr txBox="1">
            <a:spLocks noChangeArrowheads="1"/>
          </p:cNvSpPr>
          <p:nvPr/>
        </p:nvSpPr>
        <p:spPr bwMode="auto">
          <a:xfrm>
            <a:off x="6109451" y="5733256"/>
            <a:ext cx="3686479" cy="3385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1600" b="1" i="1" dirty="0">
                <a:latin typeface="+mn-lt"/>
              </a:rPr>
              <a:t>but also</a:t>
            </a:r>
            <a:r>
              <a:rPr lang="en-GB" sz="1600" dirty="0">
                <a:latin typeface="+mn-lt"/>
              </a:rPr>
              <a:t>: </a:t>
            </a:r>
            <a:r>
              <a:rPr lang="en-GB" sz="1600" dirty="0">
                <a:solidFill>
                  <a:schemeClr val="accent3"/>
                </a:solidFill>
                <a:latin typeface="+mn-lt"/>
              </a:rPr>
              <a:t>mumsy – like a hand-bag</a:t>
            </a:r>
            <a:endParaRPr lang="en-GB" sz="1050" dirty="0">
              <a:solidFill>
                <a:schemeClr val="accent3"/>
              </a:solidFill>
              <a:latin typeface="+mn-lt"/>
            </a:endParaRPr>
          </a:p>
        </p:txBody>
      </p:sp>
      <p:grpSp>
        <p:nvGrpSpPr>
          <p:cNvPr id="20" name="Group 1">
            <a:extLst>
              <a:ext uri="{FF2B5EF4-FFF2-40B4-BE49-F238E27FC236}">
                <a16:creationId xmlns:a16="http://schemas.microsoft.com/office/drawing/2014/main" id="{52A3F025-C240-4FF3-AAD2-DA43288F2AA6}"/>
              </a:ext>
            </a:extLst>
          </p:cNvPr>
          <p:cNvGrpSpPr>
            <a:grpSpLocks/>
          </p:cNvGrpSpPr>
          <p:nvPr/>
        </p:nvGrpSpPr>
        <p:grpSpPr bwMode="auto">
          <a:xfrm>
            <a:off x="6243934" y="732458"/>
            <a:ext cx="2607728" cy="2736042"/>
            <a:chOff x="4626764" y="905061"/>
            <a:chExt cx="2834486" cy="2974339"/>
          </a:xfrm>
        </p:grpSpPr>
        <p:sp>
          <p:nvSpPr>
            <p:cNvPr id="21" name="Text Box 16">
              <a:extLst>
                <a:ext uri="{FF2B5EF4-FFF2-40B4-BE49-F238E27FC236}">
                  <a16:creationId xmlns:a16="http://schemas.microsoft.com/office/drawing/2014/main" id="{A031D014-28B8-480D-A727-1BFBB5B0CF7C}"/>
                </a:ext>
              </a:extLst>
            </p:cNvPr>
            <p:cNvSpPr txBox="1">
              <a:spLocks noChangeArrowheads="1"/>
            </p:cNvSpPr>
            <p:nvPr/>
          </p:nvSpPr>
          <p:spPr bwMode="auto">
            <a:xfrm>
              <a:off x="5468018" y="905061"/>
              <a:ext cx="925765" cy="3692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GB" b="1" dirty="0">
                  <a:latin typeface="+mn-lt"/>
                </a:rPr>
                <a:t>Roberts</a:t>
              </a:r>
              <a:endParaRPr lang="en-US" b="1" dirty="0">
                <a:latin typeface="+mn-lt"/>
              </a:endParaRPr>
            </a:p>
          </p:txBody>
        </p:sp>
        <p:pic>
          <p:nvPicPr>
            <p:cNvPr id="22" name="Picture 24">
              <a:extLst>
                <a:ext uri="{FF2B5EF4-FFF2-40B4-BE49-F238E27FC236}">
                  <a16:creationId xmlns:a16="http://schemas.microsoft.com/office/drawing/2014/main" id="{168F8D6C-DFBC-42DD-8626-403E3FD58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764" y="1251400"/>
              <a:ext cx="2834486" cy="2628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3" name="Straight Connector 22">
            <a:extLst>
              <a:ext uri="{FF2B5EF4-FFF2-40B4-BE49-F238E27FC236}">
                <a16:creationId xmlns:a16="http://schemas.microsoft.com/office/drawing/2014/main" id="{5111E2D3-5956-43DB-8B4F-1FC6A23E9674}"/>
              </a:ext>
            </a:extLst>
          </p:cNvPr>
          <p:cNvCxnSpPr>
            <a:cxnSpLocks/>
          </p:cNvCxnSpPr>
          <p:nvPr/>
        </p:nvCxnSpPr>
        <p:spPr bwMode="auto">
          <a:xfrm>
            <a:off x="5896726" y="915805"/>
            <a:ext cx="0" cy="5156005"/>
          </a:xfrm>
          <a:prstGeom prst="line">
            <a:avLst/>
          </a:prstGeom>
          <a:ln>
            <a:solidFill>
              <a:schemeClr val="bg1">
                <a:lumMod val="7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1524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utoUpdateAnimBg="0"/>
      <p:bldP spid="12" grpId="0" autoUpdateAnimBg="0"/>
      <p:bldP spid="13" grpId="0" autoUpdateAnimBg="0"/>
      <p:bldP spid="14" grpId="0"/>
      <p:bldP spid="15" grpId="0"/>
      <p:bldP spid="16" grpId="0" autoUpdateAnimBg="0"/>
      <p:bldP spid="17" grpId="0" autoUpdateAnimBg="0"/>
      <p:bldP spid="18" grpId="0" autoUpdateAnimBg="0"/>
      <p:bldP spid="1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Case study: cheap compressor</a:t>
            </a:r>
            <a:endParaRPr lang="en-US" dirty="0"/>
          </a:p>
        </p:txBody>
      </p:sp>
      <p:pic>
        <p:nvPicPr>
          <p:cNvPr id="4" name="Picture 3">
            <a:extLst>
              <a:ext uri="{FF2B5EF4-FFF2-40B4-BE49-F238E27FC236}">
                <a16:creationId xmlns:a16="http://schemas.microsoft.com/office/drawing/2014/main" id="{2B979EF0-B610-4AF2-8F96-E2382F4FE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0866" y="548680"/>
            <a:ext cx="4230268" cy="3060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a:extLst>
              <a:ext uri="{FF2B5EF4-FFF2-40B4-BE49-F238E27FC236}">
                <a16:creationId xmlns:a16="http://schemas.microsoft.com/office/drawing/2014/main" id="{5A6D8E4D-8F76-4365-A801-5811ABC9E1B9}"/>
              </a:ext>
            </a:extLst>
          </p:cNvPr>
          <p:cNvGrpSpPr>
            <a:grpSpLocks noChangeAspect="1"/>
          </p:cNvGrpSpPr>
          <p:nvPr/>
        </p:nvGrpSpPr>
        <p:grpSpPr>
          <a:xfrm>
            <a:off x="1848855" y="2904530"/>
            <a:ext cx="8555083" cy="3060000"/>
            <a:chOff x="290513" y="3200400"/>
            <a:chExt cx="9502384" cy="3398838"/>
          </a:xfrm>
        </p:grpSpPr>
        <p:pic>
          <p:nvPicPr>
            <p:cNvPr id="6" name="Picture 4">
              <a:extLst>
                <a:ext uri="{FF2B5EF4-FFF2-40B4-BE49-F238E27FC236}">
                  <a16:creationId xmlns:a16="http://schemas.microsoft.com/office/drawing/2014/main" id="{536A4FD7-70A2-42B0-9FD3-1D2309EA9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3200400"/>
              <a:ext cx="2695575" cy="3352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a:extLst>
                <a:ext uri="{FF2B5EF4-FFF2-40B4-BE49-F238E27FC236}">
                  <a16:creationId xmlns:a16="http://schemas.microsoft.com/office/drawing/2014/main" id="{79EF3BC1-F5C1-4BDF-9DE1-C5F94136DE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7311" y="3510738"/>
              <a:ext cx="2695586" cy="30885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 Box 6">
            <a:extLst>
              <a:ext uri="{FF2B5EF4-FFF2-40B4-BE49-F238E27FC236}">
                <a16:creationId xmlns:a16="http://schemas.microsoft.com/office/drawing/2014/main" id="{75B13E3F-53A1-4DA6-9EEB-41C7B57653F5}"/>
              </a:ext>
            </a:extLst>
          </p:cNvPr>
          <p:cNvSpPr txBox="1">
            <a:spLocks noChangeArrowheads="1"/>
          </p:cNvSpPr>
          <p:nvPr/>
        </p:nvSpPr>
        <p:spPr bwMode="auto">
          <a:xfrm>
            <a:off x="4528554" y="3772606"/>
            <a:ext cx="3159135" cy="1891287"/>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lnSpc>
                <a:spcPct val="150000"/>
              </a:lnSpc>
              <a:spcBef>
                <a:spcPts val="0"/>
              </a:spcBef>
              <a:spcAft>
                <a:spcPts val="0"/>
              </a:spcAft>
            </a:pPr>
            <a:r>
              <a:rPr lang="en-US" sz="2000" dirty="0">
                <a:latin typeface="+mn-lt"/>
              </a:rPr>
              <a:t>What aesthetics?</a:t>
            </a:r>
          </a:p>
          <a:p>
            <a:pPr algn="l">
              <a:lnSpc>
                <a:spcPct val="150000"/>
              </a:lnSpc>
              <a:spcBef>
                <a:spcPts val="0"/>
              </a:spcBef>
              <a:spcAft>
                <a:spcPts val="0"/>
              </a:spcAft>
            </a:pPr>
            <a:r>
              <a:rPr lang="en-US" sz="2000" dirty="0">
                <a:latin typeface="+mn-lt"/>
              </a:rPr>
              <a:t>What associations?</a:t>
            </a:r>
          </a:p>
          <a:p>
            <a:pPr algn="l">
              <a:lnSpc>
                <a:spcPct val="150000"/>
              </a:lnSpc>
              <a:spcBef>
                <a:spcPts val="0"/>
              </a:spcBef>
              <a:spcAft>
                <a:spcPts val="0"/>
              </a:spcAft>
            </a:pPr>
            <a:r>
              <a:rPr lang="en-US" sz="2000" dirty="0">
                <a:latin typeface="+mn-lt"/>
              </a:rPr>
              <a:t>What perceptions?</a:t>
            </a:r>
          </a:p>
          <a:p>
            <a:pPr algn="l">
              <a:lnSpc>
                <a:spcPct val="150000"/>
              </a:lnSpc>
              <a:spcBef>
                <a:spcPts val="0"/>
              </a:spcBef>
              <a:spcAft>
                <a:spcPts val="0"/>
              </a:spcAft>
            </a:pPr>
            <a:r>
              <a:rPr lang="en-US" sz="2000" dirty="0">
                <a:latin typeface="+mn-lt"/>
              </a:rPr>
              <a:t>What is the designer saying?</a:t>
            </a:r>
          </a:p>
        </p:txBody>
      </p:sp>
    </p:spTree>
    <p:extLst>
      <p:ext uri="{BB962C8B-B14F-4D97-AF65-F5344CB8AC3E}">
        <p14:creationId xmlns:p14="http://schemas.microsoft.com/office/powerpoint/2010/main" val="39651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23</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Robust “industrial strength” mood</a:t>
            </a:r>
            <a:endParaRPr lang="en-US" dirty="0"/>
          </a:p>
        </p:txBody>
      </p:sp>
      <p:pic>
        <p:nvPicPr>
          <p:cNvPr id="4" name="Picture 3">
            <a:extLst>
              <a:ext uri="{FF2B5EF4-FFF2-40B4-BE49-F238E27FC236}">
                <a16:creationId xmlns:a16="http://schemas.microsoft.com/office/drawing/2014/main" id="{658D7B6F-2306-477F-BA58-0A4D1F0255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787" y="709779"/>
            <a:ext cx="2699318" cy="19970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FA87C359-CC0A-454D-9391-73288C3998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9072" y="834440"/>
            <a:ext cx="2373439" cy="176493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CF7E1B06-1CF0-4BC1-B76C-19E114520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2323" y="3444290"/>
            <a:ext cx="4147029" cy="215714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23">
            <a:extLst>
              <a:ext uri="{FF2B5EF4-FFF2-40B4-BE49-F238E27FC236}">
                <a16:creationId xmlns:a16="http://schemas.microsoft.com/office/drawing/2014/main" id="{383D1E1F-02E8-45EE-BE6E-4EBC16E59750}"/>
              </a:ext>
            </a:extLst>
          </p:cNvPr>
          <p:cNvGrpSpPr>
            <a:grpSpLocks/>
          </p:cNvGrpSpPr>
          <p:nvPr/>
        </p:nvGrpSpPr>
        <p:grpSpPr bwMode="auto">
          <a:xfrm>
            <a:off x="981371" y="631240"/>
            <a:ext cx="3570252" cy="2099470"/>
            <a:chOff x="2884" y="544"/>
            <a:chExt cx="2476" cy="1456"/>
          </a:xfrm>
        </p:grpSpPr>
        <p:sp>
          <p:nvSpPr>
            <p:cNvPr id="8" name="Line 24">
              <a:extLst>
                <a:ext uri="{FF2B5EF4-FFF2-40B4-BE49-F238E27FC236}">
                  <a16:creationId xmlns:a16="http://schemas.microsoft.com/office/drawing/2014/main" id="{7E472F35-33D4-4941-89A0-275D0FCC9E3F}"/>
                </a:ext>
              </a:extLst>
            </p:cNvPr>
            <p:cNvSpPr>
              <a:spLocks noChangeShapeType="1"/>
            </p:cNvSpPr>
            <p:nvPr/>
          </p:nvSpPr>
          <p:spPr bwMode="auto">
            <a:xfrm flipV="1">
              <a:off x="3056" y="1544"/>
              <a:ext cx="2304" cy="32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Line 25">
              <a:extLst>
                <a:ext uri="{FF2B5EF4-FFF2-40B4-BE49-F238E27FC236}">
                  <a16:creationId xmlns:a16="http://schemas.microsoft.com/office/drawing/2014/main" id="{ED0659A9-1F1B-4BB2-BBEC-40A83462655C}"/>
                </a:ext>
              </a:extLst>
            </p:cNvPr>
            <p:cNvSpPr>
              <a:spLocks noChangeShapeType="1"/>
            </p:cNvSpPr>
            <p:nvPr/>
          </p:nvSpPr>
          <p:spPr bwMode="auto">
            <a:xfrm flipV="1">
              <a:off x="2984" y="824"/>
              <a:ext cx="2376" cy="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Line 26">
              <a:extLst>
                <a:ext uri="{FF2B5EF4-FFF2-40B4-BE49-F238E27FC236}">
                  <a16:creationId xmlns:a16="http://schemas.microsoft.com/office/drawing/2014/main" id="{FFC97836-C6EB-465A-858F-E667FFB0D8D2}"/>
                </a:ext>
              </a:extLst>
            </p:cNvPr>
            <p:cNvSpPr>
              <a:spLocks noChangeShapeType="1"/>
            </p:cNvSpPr>
            <p:nvPr/>
          </p:nvSpPr>
          <p:spPr bwMode="auto">
            <a:xfrm flipV="1">
              <a:off x="2884" y="928"/>
              <a:ext cx="2408" cy="1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 name="Line 27">
              <a:extLst>
                <a:ext uri="{FF2B5EF4-FFF2-40B4-BE49-F238E27FC236}">
                  <a16:creationId xmlns:a16="http://schemas.microsoft.com/office/drawing/2014/main" id="{7514D193-67F9-4253-B190-652ABB4EFE1C}"/>
                </a:ext>
              </a:extLst>
            </p:cNvPr>
            <p:cNvSpPr>
              <a:spLocks noChangeShapeType="1"/>
            </p:cNvSpPr>
            <p:nvPr/>
          </p:nvSpPr>
          <p:spPr bwMode="auto">
            <a:xfrm>
              <a:off x="3448" y="600"/>
              <a:ext cx="160" cy="1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2" name="Line 28">
              <a:extLst>
                <a:ext uri="{FF2B5EF4-FFF2-40B4-BE49-F238E27FC236}">
                  <a16:creationId xmlns:a16="http://schemas.microsoft.com/office/drawing/2014/main" id="{573B2183-2AB1-48CB-9028-43636904C6E2}"/>
                </a:ext>
              </a:extLst>
            </p:cNvPr>
            <p:cNvSpPr>
              <a:spLocks noChangeShapeType="1"/>
            </p:cNvSpPr>
            <p:nvPr/>
          </p:nvSpPr>
          <p:spPr bwMode="auto">
            <a:xfrm flipH="1">
              <a:off x="4656" y="552"/>
              <a:ext cx="168" cy="144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3" name="Line 29">
              <a:extLst>
                <a:ext uri="{FF2B5EF4-FFF2-40B4-BE49-F238E27FC236}">
                  <a16:creationId xmlns:a16="http://schemas.microsoft.com/office/drawing/2014/main" id="{784AFCB8-D742-4575-9310-73D13F968855}"/>
                </a:ext>
              </a:extLst>
            </p:cNvPr>
            <p:cNvSpPr>
              <a:spLocks noChangeShapeType="1"/>
            </p:cNvSpPr>
            <p:nvPr/>
          </p:nvSpPr>
          <p:spPr bwMode="auto">
            <a:xfrm>
              <a:off x="3888" y="544"/>
              <a:ext cx="304" cy="73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 name="Line 30">
              <a:extLst>
                <a:ext uri="{FF2B5EF4-FFF2-40B4-BE49-F238E27FC236}">
                  <a16:creationId xmlns:a16="http://schemas.microsoft.com/office/drawing/2014/main" id="{0B6F4FDC-1EC6-4C79-A33E-BBDAAB46F739}"/>
                </a:ext>
              </a:extLst>
            </p:cNvPr>
            <p:cNvSpPr>
              <a:spLocks noChangeShapeType="1"/>
            </p:cNvSpPr>
            <p:nvPr/>
          </p:nvSpPr>
          <p:spPr bwMode="auto">
            <a:xfrm flipH="1">
              <a:off x="4168" y="552"/>
              <a:ext cx="440" cy="7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pic>
        <p:nvPicPr>
          <p:cNvPr id="15" name="Picture 31">
            <a:extLst>
              <a:ext uri="{FF2B5EF4-FFF2-40B4-BE49-F238E27FC236}">
                <a16:creationId xmlns:a16="http://schemas.microsoft.com/office/drawing/2014/main" id="{9986E626-78A8-418D-AB09-FB2CFC2D6D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4955" y="3068960"/>
            <a:ext cx="3330889" cy="295598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32">
            <a:extLst>
              <a:ext uri="{FF2B5EF4-FFF2-40B4-BE49-F238E27FC236}">
                <a16:creationId xmlns:a16="http://schemas.microsoft.com/office/drawing/2014/main" id="{B6295AC9-55A1-4B55-9145-65C22F537D10}"/>
              </a:ext>
            </a:extLst>
          </p:cNvPr>
          <p:cNvGrpSpPr>
            <a:grpSpLocks/>
          </p:cNvGrpSpPr>
          <p:nvPr/>
        </p:nvGrpSpPr>
        <p:grpSpPr bwMode="auto">
          <a:xfrm>
            <a:off x="1257141" y="2892745"/>
            <a:ext cx="4037442" cy="3287631"/>
            <a:chOff x="136" y="1912"/>
            <a:chExt cx="2800" cy="2280"/>
          </a:xfrm>
        </p:grpSpPr>
        <p:sp>
          <p:nvSpPr>
            <p:cNvPr id="17" name="Line 33">
              <a:extLst>
                <a:ext uri="{FF2B5EF4-FFF2-40B4-BE49-F238E27FC236}">
                  <a16:creationId xmlns:a16="http://schemas.microsoft.com/office/drawing/2014/main" id="{802D3476-D656-41D5-B142-488BC1090C79}"/>
                </a:ext>
              </a:extLst>
            </p:cNvPr>
            <p:cNvSpPr>
              <a:spLocks noChangeShapeType="1"/>
            </p:cNvSpPr>
            <p:nvPr/>
          </p:nvSpPr>
          <p:spPr bwMode="auto">
            <a:xfrm flipV="1">
              <a:off x="232" y="2312"/>
              <a:ext cx="2544" cy="5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8" name="Line 34">
              <a:extLst>
                <a:ext uri="{FF2B5EF4-FFF2-40B4-BE49-F238E27FC236}">
                  <a16:creationId xmlns:a16="http://schemas.microsoft.com/office/drawing/2014/main" id="{81BB2231-56D1-4520-9766-5FB813AABC2E}"/>
                </a:ext>
              </a:extLst>
            </p:cNvPr>
            <p:cNvSpPr>
              <a:spLocks noChangeShapeType="1"/>
            </p:cNvSpPr>
            <p:nvPr/>
          </p:nvSpPr>
          <p:spPr bwMode="auto">
            <a:xfrm flipV="1">
              <a:off x="288" y="3464"/>
              <a:ext cx="2472" cy="47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9" name="Line 35">
              <a:extLst>
                <a:ext uri="{FF2B5EF4-FFF2-40B4-BE49-F238E27FC236}">
                  <a16:creationId xmlns:a16="http://schemas.microsoft.com/office/drawing/2014/main" id="{5BE98850-0716-4358-A886-61C6B4E334E0}"/>
                </a:ext>
              </a:extLst>
            </p:cNvPr>
            <p:cNvSpPr>
              <a:spLocks noChangeShapeType="1"/>
            </p:cNvSpPr>
            <p:nvPr/>
          </p:nvSpPr>
          <p:spPr bwMode="auto">
            <a:xfrm flipV="1">
              <a:off x="296" y="3520"/>
              <a:ext cx="2640" cy="52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0" name="Line 36">
              <a:extLst>
                <a:ext uri="{FF2B5EF4-FFF2-40B4-BE49-F238E27FC236}">
                  <a16:creationId xmlns:a16="http://schemas.microsoft.com/office/drawing/2014/main" id="{14740FAA-F5AA-415C-B895-8DD93718CAD8}"/>
                </a:ext>
              </a:extLst>
            </p:cNvPr>
            <p:cNvSpPr>
              <a:spLocks noChangeShapeType="1"/>
            </p:cNvSpPr>
            <p:nvPr/>
          </p:nvSpPr>
          <p:spPr bwMode="auto">
            <a:xfrm flipV="1">
              <a:off x="184" y="3056"/>
              <a:ext cx="2560" cy="36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1" name="Line 37">
              <a:extLst>
                <a:ext uri="{FF2B5EF4-FFF2-40B4-BE49-F238E27FC236}">
                  <a16:creationId xmlns:a16="http://schemas.microsoft.com/office/drawing/2014/main" id="{3E6D74C3-723E-4ED8-9C0E-E8BAF5AA98DD}"/>
                </a:ext>
              </a:extLst>
            </p:cNvPr>
            <p:cNvSpPr>
              <a:spLocks noChangeShapeType="1"/>
            </p:cNvSpPr>
            <p:nvPr/>
          </p:nvSpPr>
          <p:spPr bwMode="auto">
            <a:xfrm flipH="1">
              <a:off x="984" y="2008"/>
              <a:ext cx="264" cy="216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2" name="Line 38">
              <a:extLst>
                <a:ext uri="{FF2B5EF4-FFF2-40B4-BE49-F238E27FC236}">
                  <a16:creationId xmlns:a16="http://schemas.microsoft.com/office/drawing/2014/main" id="{9A75D845-3133-422F-9C63-C80C63A363E1}"/>
                </a:ext>
              </a:extLst>
            </p:cNvPr>
            <p:cNvSpPr>
              <a:spLocks noChangeShapeType="1"/>
            </p:cNvSpPr>
            <p:nvPr/>
          </p:nvSpPr>
          <p:spPr bwMode="auto">
            <a:xfrm flipH="1">
              <a:off x="552" y="2032"/>
              <a:ext cx="264" cy="216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3" name="Line 39">
              <a:extLst>
                <a:ext uri="{FF2B5EF4-FFF2-40B4-BE49-F238E27FC236}">
                  <a16:creationId xmlns:a16="http://schemas.microsoft.com/office/drawing/2014/main" id="{234368B9-F428-4FFE-9C3F-DEC103EAF2E5}"/>
                </a:ext>
              </a:extLst>
            </p:cNvPr>
            <p:cNvSpPr>
              <a:spLocks noChangeShapeType="1"/>
            </p:cNvSpPr>
            <p:nvPr/>
          </p:nvSpPr>
          <p:spPr bwMode="auto">
            <a:xfrm>
              <a:off x="1696" y="1912"/>
              <a:ext cx="368" cy="21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4" name="Line 40">
              <a:extLst>
                <a:ext uri="{FF2B5EF4-FFF2-40B4-BE49-F238E27FC236}">
                  <a16:creationId xmlns:a16="http://schemas.microsoft.com/office/drawing/2014/main" id="{0DDADA57-AE61-4167-96C5-C87DE5BD8ED6}"/>
                </a:ext>
              </a:extLst>
            </p:cNvPr>
            <p:cNvSpPr>
              <a:spLocks noChangeShapeType="1"/>
            </p:cNvSpPr>
            <p:nvPr/>
          </p:nvSpPr>
          <p:spPr bwMode="auto">
            <a:xfrm flipV="1">
              <a:off x="136" y="2912"/>
              <a:ext cx="2800" cy="39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25" name="Group 6">
            <a:extLst>
              <a:ext uri="{FF2B5EF4-FFF2-40B4-BE49-F238E27FC236}">
                <a16:creationId xmlns:a16="http://schemas.microsoft.com/office/drawing/2014/main" id="{60E1CE65-7A49-4D86-87F3-F88CE9BD698D}"/>
              </a:ext>
            </a:extLst>
          </p:cNvPr>
          <p:cNvGrpSpPr>
            <a:grpSpLocks/>
          </p:cNvGrpSpPr>
          <p:nvPr/>
        </p:nvGrpSpPr>
        <p:grpSpPr bwMode="auto">
          <a:xfrm>
            <a:off x="6736273" y="2682290"/>
            <a:ext cx="4279688" cy="3114598"/>
            <a:chOff x="2488" y="1824"/>
            <a:chExt cx="3136" cy="2240"/>
          </a:xfrm>
        </p:grpSpPr>
        <p:sp>
          <p:nvSpPr>
            <p:cNvPr id="26" name="Line 7">
              <a:extLst>
                <a:ext uri="{FF2B5EF4-FFF2-40B4-BE49-F238E27FC236}">
                  <a16:creationId xmlns:a16="http://schemas.microsoft.com/office/drawing/2014/main" id="{0E76DEFD-EBCB-4D18-8E37-2F9A72141BCC}"/>
                </a:ext>
              </a:extLst>
            </p:cNvPr>
            <p:cNvSpPr>
              <a:spLocks noChangeShapeType="1"/>
            </p:cNvSpPr>
            <p:nvPr/>
          </p:nvSpPr>
          <p:spPr bwMode="auto">
            <a:xfrm flipH="1">
              <a:off x="3616" y="2112"/>
              <a:ext cx="840" cy="17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7" name="Line 8">
              <a:extLst>
                <a:ext uri="{FF2B5EF4-FFF2-40B4-BE49-F238E27FC236}">
                  <a16:creationId xmlns:a16="http://schemas.microsoft.com/office/drawing/2014/main" id="{D8E50828-1BBD-462A-B074-68FBF7906A0B}"/>
                </a:ext>
              </a:extLst>
            </p:cNvPr>
            <p:cNvSpPr>
              <a:spLocks noChangeShapeType="1"/>
            </p:cNvSpPr>
            <p:nvPr/>
          </p:nvSpPr>
          <p:spPr bwMode="auto">
            <a:xfrm>
              <a:off x="4352" y="2104"/>
              <a:ext cx="304" cy="179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8" name="Line 9">
              <a:extLst>
                <a:ext uri="{FF2B5EF4-FFF2-40B4-BE49-F238E27FC236}">
                  <a16:creationId xmlns:a16="http://schemas.microsoft.com/office/drawing/2014/main" id="{F098E031-507A-4356-927A-128468E5C36E}"/>
                </a:ext>
              </a:extLst>
            </p:cNvPr>
            <p:cNvSpPr>
              <a:spLocks noChangeShapeType="1"/>
            </p:cNvSpPr>
            <p:nvPr/>
          </p:nvSpPr>
          <p:spPr bwMode="auto">
            <a:xfrm flipV="1">
              <a:off x="2488" y="2912"/>
              <a:ext cx="3104" cy="12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9" name="Line 10">
              <a:extLst>
                <a:ext uri="{FF2B5EF4-FFF2-40B4-BE49-F238E27FC236}">
                  <a16:creationId xmlns:a16="http://schemas.microsoft.com/office/drawing/2014/main" id="{B4B896A3-CB43-4958-B0D5-FF130B402103}"/>
                </a:ext>
              </a:extLst>
            </p:cNvPr>
            <p:cNvSpPr>
              <a:spLocks noChangeShapeType="1"/>
            </p:cNvSpPr>
            <p:nvPr/>
          </p:nvSpPr>
          <p:spPr bwMode="auto">
            <a:xfrm flipV="1">
              <a:off x="2512" y="2280"/>
              <a:ext cx="3112" cy="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0" name="Line 11">
              <a:extLst>
                <a:ext uri="{FF2B5EF4-FFF2-40B4-BE49-F238E27FC236}">
                  <a16:creationId xmlns:a16="http://schemas.microsoft.com/office/drawing/2014/main" id="{484E26F0-8375-43C4-AD22-841181AA98E0}"/>
                </a:ext>
              </a:extLst>
            </p:cNvPr>
            <p:cNvSpPr>
              <a:spLocks noChangeShapeType="1"/>
            </p:cNvSpPr>
            <p:nvPr/>
          </p:nvSpPr>
          <p:spPr bwMode="auto">
            <a:xfrm flipV="1">
              <a:off x="2488" y="3424"/>
              <a:ext cx="3104" cy="7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 name="Line 12">
              <a:extLst>
                <a:ext uri="{FF2B5EF4-FFF2-40B4-BE49-F238E27FC236}">
                  <a16:creationId xmlns:a16="http://schemas.microsoft.com/office/drawing/2014/main" id="{2A9520EE-8F27-4FBB-B662-455840E22E45}"/>
                </a:ext>
              </a:extLst>
            </p:cNvPr>
            <p:cNvSpPr>
              <a:spLocks noChangeShapeType="1"/>
            </p:cNvSpPr>
            <p:nvPr/>
          </p:nvSpPr>
          <p:spPr bwMode="auto">
            <a:xfrm flipH="1">
              <a:off x="2764" y="1824"/>
              <a:ext cx="324" cy="224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2" name="Line 13">
              <a:extLst>
                <a:ext uri="{FF2B5EF4-FFF2-40B4-BE49-F238E27FC236}">
                  <a16:creationId xmlns:a16="http://schemas.microsoft.com/office/drawing/2014/main" id="{40D25EAA-052B-4AE3-BA85-169C98CD8F73}"/>
                </a:ext>
              </a:extLst>
            </p:cNvPr>
            <p:cNvSpPr>
              <a:spLocks noChangeShapeType="1"/>
            </p:cNvSpPr>
            <p:nvPr/>
          </p:nvSpPr>
          <p:spPr bwMode="auto">
            <a:xfrm>
              <a:off x="3624" y="1936"/>
              <a:ext cx="568" cy="210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33" name="Group 47">
            <a:extLst>
              <a:ext uri="{FF2B5EF4-FFF2-40B4-BE49-F238E27FC236}">
                <a16:creationId xmlns:a16="http://schemas.microsoft.com/office/drawing/2014/main" id="{01F2684B-2ABD-4877-B5F9-5DAB19214231}"/>
              </a:ext>
            </a:extLst>
          </p:cNvPr>
          <p:cNvGrpSpPr>
            <a:grpSpLocks/>
          </p:cNvGrpSpPr>
          <p:nvPr/>
        </p:nvGrpSpPr>
        <p:grpSpPr bwMode="auto">
          <a:xfrm rot="183163">
            <a:off x="10273312" y="3750257"/>
            <a:ext cx="376533" cy="1557299"/>
            <a:chOff x="5072" y="2520"/>
            <a:chExt cx="176" cy="1080"/>
          </a:xfrm>
        </p:grpSpPr>
        <p:sp>
          <p:nvSpPr>
            <p:cNvPr id="34" name="Line 42">
              <a:extLst>
                <a:ext uri="{FF2B5EF4-FFF2-40B4-BE49-F238E27FC236}">
                  <a16:creationId xmlns:a16="http://schemas.microsoft.com/office/drawing/2014/main" id="{EF30475E-9B87-41F5-B01C-B2A12162DBE4}"/>
                </a:ext>
              </a:extLst>
            </p:cNvPr>
            <p:cNvSpPr>
              <a:spLocks noChangeShapeType="1"/>
            </p:cNvSpPr>
            <p:nvPr/>
          </p:nvSpPr>
          <p:spPr bwMode="auto">
            <a:xfrm>
              <a:off x="5072" y="2520"/>
              <a:ext cx="0" cy="108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5" name="Line 43">
              <a:extLst>
                <a:ext uri="{FF2B5EF4-FFF2-40B4-BE49-F238E27FC236}">
                  <a16:creationId xmlns:a16="http://schemas.microsoft.com/office/drawing/2014/main" id="{CD595921-1843-4AF1-99DA-A61CC765A51C}"/>
                </a:ext>
              </a:extLst>
            </p:cNvPr>
            <p:cNvSpPr>
              <a:spLocks noChangeShapeType="1"/>
            </p:cNvSpPr>
            <p:nvPr/>
          </p:nvSpPr>
          <p:spPr bwMode="auto">
            <a:xfrm>
              <a:off x="5116" y="2520"/>
              <a:ext cx="0" cy="108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6" name="Line 44">
              <a:extLst>
                <a:ext uri="{FF2B5EF4-FFF2-40B4-BE49-F238E27FC236}">
                  <a16:creationId xmlns:a16="http://schemas.microsoft.com/office/drawing/2014/main" id="{74092753-A240-443A-B306-AAABFE4B4DCD}"/>
                </a:ext>
              </a:extLst>
            </p:cNvPr>
            <p:cNvSpPr>
              <a:spLocks noChangeShapeType="1"/>
            </p:cNvSpPr>
            <p:nvPr/>
          </p:nvSpPr>
          <p:spPr bwMode="auto">
            <a:xfrm>
              <a:off x="5160" y="2520"/>
              <a:ext cx="0" cy="108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7" name="Line 45">
              <a:extLst>
                <a:ext uri="{FF2B5EF4-FFF2-40B4-BE49-F238E27FC236}">
                  <a16:creationId xmlns:a16="http://schemas.microsoft.com/office/drawing/2014/main" id="{FD14D5A5-DEFB-422B-90B6-5FBF3E378FD1}"/>
                </a:ext>
              </a:extLst>
            </p:cNvPr>
            <p:cNvSpPr>
              <a:spLocks noChangeShapeType="1"/>
            </p:cNvSpPr>
            <p:nvPr/>
          </p:nvSpPr>
          <p:spPr bwMode="auto">
            <a:xfrm>
              <a:off x="5204" y="2520"/>
              <a:ext cx="0" cy="108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8" name="Line 46">
              <a:extLst>
                <a:ext uri="{FF2B5EF4-FFF2-40B4-BE49-F238E27FC236}">
                  <a16:creationId xmlns:a16="http://schemas.microsoft.com/office/drawing/2014/main" id="{E58B1494-369F-4920-AF06-80770016311F}"/>
                </a:ext>
              </a:extLst>
            </p:cNvPr>
            <p:cNvSpPr>
              <a:spLocks noChangeShapeType="1"/>
            </p:cNvSpPr>
            <p:nvPr/>
          </p:nvSpPr>
          <p:spPr bwMode="auto">
            <a:xfrm>
              <a:off x="5248" y="2520"/>
              <a:ext cx="0" cy="108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39" name="Group 14">
            <a:extLst>
              <a:ext uri="{FF2B5EF4-FFF2-40B4-BE49-F238E27FC236}">
                <a16:creationId xmlns:a16="http://schemas.microsoft.com/office/drawing/2014/main" id="{A396A54B-64E1-4DF6-BB07-BE4F77B09535}"/>
              </a:ext>
            </a:extLst>
          </p:cNvPr>
          <p:cNvGrpSpPr>
            <a:grpSpLocks/>
          </p:cNvGrpSpPr>
          <p:nvPr/>
        </p:nvGrpSpPr>
        <p:grpSpPr bwMode="auto">
          <a:xfrm>
            <a:off x="7366737" y="620879"/>
            <a:ext cx="3766356" cy="2180218"/>
            <a:chOff x="272" y="552"/>
            <a:chExt cx="2612" cy="1512"/>
          </a:xfrm>
        </p:grpSpPr>
        <p:sp>
          <p:nvSpPr>
            <p:cNvPr id="40" name="Line 15">
              <a:extLst>
                <a:ext uri="{FF2B5EF4-FFF2-40B4-BE49-F238E27FC236}">
                  <a16:creationId xmlns:a16="http://schemas.microsoft.com/office/drawing/2014/main" id="{05365E46-8F19-48B3-9F2A-7E22C05D98FE}"/>
                </a:ext>
              </a:extLst>
            </p:cNvPr>
            <p:cNvSpPr>
              <a:spLocks noChangeShapeType="1"/>
            </p:cNvSpPr>
            <p:nvPr/>
          </p:nvSpPr>
          <p:spPr bwMode="auto">
            <a:xfrm flipV="1">
              <a:off x="272" y="608"/>
              <a:ext cx="2392" cy="37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1" name="Line 16">
              <a:extLst>
                <a:ext uri="{FF2B5EF4-FFF2-40B4-BE49-F238E27FC236}">
                  <a16:creationId xmlns:a16="http://schemas.microsoft.com/office/drawing/2014/main" id="{8CB126C7-AD2E-4D98-9F4D-B91F5A0E9C86}"/>
                </a:ext>
              </a:extLst>
            </p:cNvPr>
            <p:cNvSpPr>
              <a:spLocks noChangeShapeType="1"/>
            </p:cNvSpPr>
            <p:nvPr/>
          </p:nvSpPr>
          <p:spPr bwMode="auto">
            <a:xfrm flipV="1">
              <a:off x="384" y="704"/>
              <a:ext cx="2376" cy="37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2" name="Line 17">
              <a:extLst>
                <a:ext uri="{FF2B5EF4-FFF2-40B4-BE49-F238E27FC236}">
                  <a16:creationId xmlns:a16="http://schemas.microsoft.com/office/drawing/2014/main" id="{5C7EDA14-5E04-4C3E-BED1-3631893E3CB0}"/>
                </a:ext>
              </a:extLst>
            </p:cNvPr>
            <p:cNvSpPr>
              <a:spLocks noChangeShapeType="1"/>
            </p:cNvSpPr>
            <p:nvPr/>
          </p:nvSpPr>
          <p:spPr bwMode="auto">
            <a:xfrm flipV="1">
              <a:off x="684" y="1456"/>
              <a:ext cx="2192" cy="44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3" name="Line 18">
              <a:extLst>
                <a:ext uri="{FF2B5EF4-FFF2-40B4-BE49-F238E27FC236}">
                  <a16:creationId xmlns:a16="http://schemas.microsoft.com/office/drawing/2014/main" id="{E8A400D7-20C6-4CA7-9CF3-0708924EFFFA}"/>
                </a:ext>
              </a:extLst>
            </p:cNvPr>
            <p:cNvSpPr>
              <a:spLocks noChangeShapeType="1"/>
            </p:cNvSpPr>
            <p:nvPr/>
          </p:nvSpPr>
          <p:spPr bwMode="auto">
            <a:xfrm flipV="1">
              <a:off x="528" y="952"/>
              <a:ext cx="2356" cy="3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4" name="Line 19">
              <a:extLst>
                <a:ext uri="{FF2B5EF4-FFF2-40B4-BE49-F238E27FC236}">
                  <a16:creationId xmlns:a16="http://schemas.microsoft.com/office/drawing/2014/main" id="{FE5E2901-B899-4AFD-9442-44AD23D7539F}"/>
                </a:ext>
              </a:extLst>
            </p:cNvPr>
            <p:cNvSpPr>
              <a:spLocks noChangeShapeType="1"/>
            </p:cNvSpPr>
            <p:nvPr/>
          </p:nvSpPr>
          <p:spPr bwMode="auto">
            <a:xfrm>
              <a:off x="2184" y="552"/>
              <a:ext cx="0" cy="133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5" name="Line 20">
              <a:extLst>
                <a:ext uri="{FF2B5EF4-FFF2-40B4-BE49-F238E27FC236}">
                  <a16:creationId xmlns:a16="http://schemas.microsoft.com/office/drawing/2014/main" id="{348FC7AD-D262-49D1-9418-5409B38AB6D5}"/>
                </a:ext>
              </a:extLst>
            </p:cNvPr>
            <p:cNvSpPr>
              <a:spLocks noChangeShapeType="1"/>
            </p:cNvSpPr>
            <p:nvPr/>
          </p:nvSpPr>
          <p:spPr bwMode="auto">
            <a:xfrm>
              <a:off x="1000" y="728"/>
              <a:ext cx="0" cy="133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6" name="Line 21">
              <a:extLst>
                <a:ext uri="{FF2B5EF4-FFF2-40B4-BE49-F238E27FC236}">
                  <a16:creationId xmlns:a16="http://schemas.microsoft.com/office/drawing/2014/main" id="{25456853-0AFB-49CD-A896-038FBEF6300F}"/>
                </a:ext>
              </a:extLst>
            </p:cNvPr>
            <p:cNvSpPr>
              <a:spLocks noChangeShapeType="1"/>
            </p:cNvSpPr>
            <p:nvPr/>
          </p:nvSpPr>
          <p:spPr bwMode="auto">
            <a:xfrm>
              <a:off x="2016" y="584"/>
              <a:ext cx="0" cy="133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7" name="Line 22">
              <a:extLst>
                <a:ext uri="{FF2B5EF4-FFF2-40B4-BE49-F238E27FC236}">
                  <a16:creationId xmlns:a16="http://schemas.microsoft.com/office/drawing/2014/main" id="{13B5E4DD-9928-4812-B978-5E8E70F91159}"/>
                </a:ext>
              </a:extLst>
            </p:cNvPr>
            <p:cNvSpPr>
              <a:spLocks noChangeShapeType="1"/>
            </p:cNvSpPr>
            <p:nvPr/>
          </p:nvSpPr>
          <p:spPr bwMode="auto">
            <a:xfrm flipV="1">
              <a:off x="684" y="1264"/>
              <a:ext cx="2200" cy="40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48" name="Group 55">
            <a:extLst>
              <a:ext uri="{FF2B5EF4-FFF2-40B4-BE49-F238E27FC236}">
                <a16:creationId xmlns:a16="http://schemas.microsoft.com/office/drawing/2014/main" id="{BD553EAC-9417-4CD6-8C3E-F4CF972E61FC}"/>
              </a:ext>
            </a:extLst>
          </p:cNvPr>
          <p:cNvGrpSpPr>
            <a:grpSpLocks/>
          </p:cNvGrpSpPr>
          <p:nvPr/>
        </p:nvGrpSpPr>
        <p:grpSpPr bwMode="auto">
          <a:xfrm>
            <a:off x="8503387" y="816143"/>
            <a:ext cx="1268910" cy="514773"/>
            <a:chOff x="3864" y="627"/>
            <a:chExt cx="880" cy="357"/>
          </a:xfrm>
        </p:grpSpPr>
        <p:sp>
          <p:nvSpPr>
            <p:cNvPr id="49" name="Line 49">
              <a:extLst>
                <a:ext uri="{FF2B5EF4-FFF2-40B4-BE49-F238E27FC236}">
                  <a16:creationId xmlns:a16="http://schemas.microsoft.com/office/drawing/2014/main" id="{DF7182F4-0CD9-4799-8A90-9F060DE15223}"/>
                </a:ext>
              </a:extLst>
            </p:cNvPr>
            <p:cNvSpPr>
              <a:spLocks noChangeShapeType="1"/>
            </p:cNvSpPr>
            <p:nvPr/>
          </p:nvSpPr>
          <p:spPr bwMode="auto">
            <a:xfrm>
              <a:off x="3864" y="648"/>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0" name="Line 50">
              <a:extLst>
                <a:ext uri="{FF2B5EF4-FFF2-40B4-BE49-F238E27FC236}">
                  <a16:creationId xmlns:a16="http://schemas.microsoft.com/office/drawing/2014/main" id="{DD444628-B699-428D-84F4-DB780B441522}"/>
                </a:ext>
              </a:extLst>
            </p:cNvPr>
            <p:cNvSpPr>
              <a:spLocks noChangeShapeType="1"/>
            </p:cNvSpPr>
            <p:nvPr/>
          </p:nvSpPr>
          <p:spPr bwMode="auto">
            <a:xfrm>
              <a:off x="3906" y="641"/>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1" name="Line 51">
              <a:extLst>
                <a:ext uri="{FF2B5EF4-FFF2-40B4-BE49-F238E27FC236}">
                  <a16:creationId xmlns:a16="http://schemas.microsoft.com/office/drawing/2014/main" id="{AC40E161-AAE2-49B9-89ED-C051794C3172}"/>
                </a:ext>
              </a:extLst>
            </p:cNvPr>
            <p:cNvSpPr>
              <a:spLocks noChangeShapeType="1"/>
            </p:cNvSpPr>
            <p:nvPr/>
          </p:nvSpPr>
          <p:spPr bwMode="auto">
            <a:xfrm>
              <a:off x="3948" y="636"/>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2" name="Line 52">
              <a:extLst>
                <a:ext uri="{FF2B5EF4-FFF2-40B4-BE49-F238E27FC236}">
                  <a16:creationId xmlns:a16="http://schemas.microsoft.com/office/drawing/2014/main" id="{22E0D904-7756-4F47-BE54-A6F9CD8FBF78}"/>
                </a:ext>
              </a:extLst>
            </p:cNvPr>
            <p:cNvSpPr>
              <a:spLocks noChangeShapeType="1"/>
            </p:cNvSpPr>
            <p:nvPr/>
          </p:nvSpPr>
          <p:spPr bwMode="auto">
            <a:xfrm>
              <a:off x="4031" y="633"/>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3" name="Line 53">
              <a:extLst>
                <a:ext uri="{FF2B5EF4-FFF2-40B4-BE49-F238E27FC236}">
                  <a16:creationId xmlns:a16="http://schemas.microsoft.com/office/drawing/2014/main" id="{C066E090-7DB7-43D5-BCF1-7EFFAA9C3987}"/>
                </a:ext>
              </a:extLst>
            </p:cNvPr>
            <p:cNvSpPr>
              <a:spLocks noChangeShapeType="1"/>
            </p:cNvSpPr>
            <p:nvPr/>
          </p:nvSpPr>
          <p:spPr bwMode="auto">
            <a:xfrm>
              <a:off x="3989" y="636"/>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4" name="Line 54">
              <a:extLst>
                <a:ext uri="{FF2B5EF4-FFF2-40B4-BE49-F238E27FC236}">
                  <a16:creationId xmlns:a16="http://schemas.microsoft.com/office/drawing/2014/main" id="{333FA723-9C04-4FA8-BEFF-C996E09383B5}"/>
                </a:ext>
              </a:extLst>
            </p:cNvPr>
            <p:cNvSpPr>
              <a:spLocks noChangeShapeType="1"/>
            </p:cNvSpPr>
            <p:nvPr/>
          </p:nvSpPr>
          <p:spPr bwMode="auto">
            <a:xfrm>
              <a:off x="4072" y="627"/>
              <a:ext cx="672"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55" name="Text Box 41">
            <a:extLst>
              <a:ext uri="{FF2B5EF4-FFF2-40B4-BE49-F238E27FC236}">
                <a16:creationId xmlns:a16="http://schemas.microsoft.com/office/drawing/2014/main" id="{8108A27D-D575-4F8A-8E01-5E4D2467EF4F}"/>
              </a:ext>
            </a:extLst>
          </p:cNvPr>
          <p:cNvSpPr txBox="1">
            <a:spLocks noChangeArrowheads="1"/>
          </p:cNvSpPr>
          <p:nvPr/>
        </p:nvSpPr>
        <p:spPr bwMode="auto">
          <a:xfrm>
            <a:off x="4369682" y="1141615"/>
            <a:ext cx="3573350" cy="2647391"/>
          </a:xfrm>
          <a:prstGeom prst="rect">
            <a:avLst/>
          </a:prstGeom>
          <a:noFill/>
          <a:ln w="28575">
            <a:noFill/>
            <a:miter lim="800000"/>
            <a:headEnd/>
            <a:tailEnd/>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lnSpc>
                <a:spcPct val="150000"/>
              </a:lnSpc>
              <a:spcBef>
                <a:spcPts val="0"/>
              </a:spcBef>
              <a:spcAft>
                <a:spcPts val="600"/>
              </a:spcAft>
              <a:buClr>
                <a:schemeClr val="accent1"/>
              </a:buClr>
              <a:buSzPct val="100000"/>
              <a:buFont typeface="Wingdings" pitchFamily="2" charset="2"/>
              <a:buChar char="§"/>
            </a:pPr>
            <a:r>
              <a:rPr lang="en-GB" sz="1600" dirty="0">
                <a:latin typeface="+mn-lt"/>
              </a:rPr>
              <a:t>  Angular, straight-edged forms</a:t>
            </a:r>
          </a:p>
          <a:p>
            <a:pPr algn="l">
              <a:lnSpc>
                <a:spcPct val="150000"/>
              </a:lnSpc>
              <a:spcBef>
                <a:spcPts val="0"/>
              </a:spcBef>
              <a:spcAft>
                <a:spcPts val="600"/>
              </a:spcAft>
              <a:buClr>
                <a:schemeClr val="accent1"/>
              </a:buClr>
              <a:buSzPct val="100000"/>
              <a:buFont typeface="Wingdings" pitchFamily="2" charset="2"/>
              <a:buChar char="§"/>
            </a:pPr>
            <a:r>
              <a:rPr lang="en-GB" sz="1600" dirty="0">
                <a:latin typeface="+mn-lt"/>
              </a:rPr>
              <a:t>  Repeated horizontal</a:t>
            </a:r>
          </a:p>
          <a:p>
            <a:pPr algn="l">
              <a:lnSpc>
                <a:spcPct val="150000"/>
              </a:lnSpc>
              <a:spcBef>
                <a:spcPts val="0"/>
              </a:spcBef>
              <a:spcAft>
                <a:spcPts val="600"/>
              </a:spcAft>
              <a:buClr>
                <a:schemeClr val="accent1"/>
              </a:buClr>
              <a:buSzPct val="100000"/>
              <a:buFont typeface="Wingdings" pitchFamily="2" charset="2"/>
              <a:buChar char="§"/>
            </a:pPr>
            <a:r>
              <a:rPr lang="en-GB" sz="1600" dirty="0">
                <a:latin typeface="+mn-lt"/>
              </a:rPr>
              <a:t>  Upward-converging diagonals</a:t>
            </a:r>
          </a:p>
          <a:p>
            <a:pPr algn="l">
              <a:lnSpc>
                <a:spcPct val="150000"/>
              </a:lnSpc>
              <a:spcBef>
                <a:spcPts val="0"/>
              </a:spcBef>
              <a:spcAft>
                <a:spcPts val="600"/>
              </a:spcAft>
              <a:buClr>
                <a:schemeClr val="accent1"/>
              </a:buClr>
              <a:buSzPct val="100000"/>
              <a:buFont typeface="Wingdings" pitchFamily="2" charset="2"/>
              <a:buChar char="§"/>
            </a:pPr>
            <a:r>
              <a:rPr lang="en-GB" sz="1600" dirty="0">
                <a:latin typeface="+mn-lt"/>
              </a:rPr>
              <a:t>  Subdued color</a:t>
            </a:r>
          </a:p>
          <a:p>
            <a:pPr algn="l">
              <a:lnSpc>
                <a:spcPct val="150000"/>
              </a:lnSpc>
              <a:spcBef>
                <a:spcPts val="0"/>
              </a:spcBef>
              <a:spcAft>
                <a:spcPts val="600"/>
              </a:spcAft>
              <a:buClr>
                <a:schemeClr val="accent1"/>
              </a:buClr>
              <a:buSzPct val="100000"/>
              <a:buFont typeface="Wingdings" pitchFamily="2" charset="2"/>
              <a:buChar char="§"/>
            </a:pPr>
            <a:r>
              <a:rPr lang="en-GB" sz="1600" dirty="0">
                <a:latin typeface="+mn-lt"/>
              </a:rPr>
              <a:t>  Use of texture to create contrasts    </a:t>
            </a:r>
          </a:p>
          <a:p>
            <a:pPr algn="l">
              <a:lnSpc>
                <a:spcPct val="150000"/>
              </a:lnSpc>
              <a:spcBef>
                <a:spcPts val="0"/>
              </a:spcBef>
              <a:spcAft>
                <a:spcPts val="600"/>
              </a:spcAft>
              <a:buClr>
                <a:schemeClr val="accent1"/>
              </a:buClr>
              <a:buSzPct val="100000"/>
              <a:buFont typeface="Wingdings" pitchFamily="2" charset="2"/>
              <a:buChar char="§"/>
            </a:pPr>
            <a:r>
              <a:rPr lang="en-GB" sz="1600" dirty="0">
                <a:latin typeface="+mn-lt"/>
              </a:rPr>
              <a:t>  Minimal decoration</a:t>
            </a:r>
          </a:p>
        </p:txBody>
      </p:sp>
      <p:grpSp>
        <p:nvGrpSpPr>
          <p:cNvPr id="56" name="Group 61">
            <a:extLst>
              <a:ext uri="{FF2B5EF4-FFF2-40B4-BE49-F238E27FC236}">
                <a16:creationId xmlns:a16="http://schemas.microsoft.com/office/drawing/2014/main" id="{D8A07D94-01A9-489B-8540-C856B0F403D8}"/>
              </a:ext>
            </a:extLst>
          </p:cNvPr>
          <p:cNvGrpSpPr>
            <a:grpSpLocks/>
          </p:cNvGrpSpPr>
          <p:nvPr/>
        </p:nvGrpSpPr>
        <p:grpSpPr bwMode="auto">
          <a:xfrm>
            <a:off x="1467146" y="1486904"/>
            <a:ext cx="2660386" cy="735391"/>
            <a:chOff x="474" y="1095"/>
            <a:chExt cx="1845" cy="510"/>
          </a:xfrm>
        </p:grpSpPr>
        <p:sp>
          <p:nvSpPr>
            <p:cNvPr id="57" name="Line 57">
              <a:extLst>
                <a:ext uri="{FF2B5EF4-FFF2-40B4-BE49-F238E27FC236}">
                  <a16:creationId xmlns:a16="http://schemas.microsoft.com/office/drawing/2014/main" id="{B4964F9A-BD6D-4DB1-8C56-D56223BD7DB2}"/>
                </a:ext>
              </a:extLst>
            </p:cNvPr>
            <p:cNvSpPr>
              <a:spLocks noChangeShapeType="1"/>
            </p:cNvSpPr>
            <p:nvPr/>
          </p:nvSpPr>
          <p:spPr bwMode="auto">
            <a:xfrm flipV="1">
              <a:off x="492" y="1410"/>
              <a:ext cx="1827" cy="195"/>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8" name="Line 58">
              <a:extLst>
                <a:ext uri="{FF2B5EF4-FFF2-40B4-BE49-F238E27FC236}">
                  <a16:creationId xmlns:a16="http://schemas.microsoft.com/office/drawing/2014/main" id="{5B54CA4D-20F5-4116-8969-D577FB42ACC4}"/>
                </a:ext>
              </a:extLst>
            </p:cNvPr>
            <p:cNvSpPr>
              <a:spLocks noChangeShapeType="1"/>
            </p:cNvSpPr>
            <p:nvPr/>
          </p:nvSpPr>
          <p:spPr bwMode="auto">
            <a:xfrm flipV="1">
              <a:off x="484" y="1303"/>
              <a:ext cx="1827" cy="159"/>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59" name="Line 59">
              <a:extLst>
                <a:ext uri="{FF2B5EF4-FFF2-40B4-BE49-F238E27FC236}">
                  <a16:creationId xmlns:a16="http://schemas.microsoft.com/office/drawing/2014/main" id="{8AE6C109-AF61-47E1-ADBC-15F43EBD5030}"/>
                </a:ext>
              </a:extLst>
            </p:cNvPr>
            <p:cNvSpPr>
              <a:spLocks noChangeShapeType="1"/>
            </p:cNvSpPr>
            <p:nvPr/>
          </p:nvSpPr>
          <p:spPr bwMode="auto">
            <a:xfrm flipV="1">
              <a:off x="479" y="1205"/>
              <a:ext cx="1833" cy="111"/>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60" name="Line 60">
              <a:extLst>
                <a:ext uri="{FF2B5EF4-FFF2-40B4-BE49-F238E27FC236}">
                  <a16:creationId xmlns:a16="http://schemas.microsoft.com/office/drawing/2014/main" id="{5FA34773-6852-451E-9D7C-5AB3DA7970D9}"/>
                </a:ext>
              </a:extLst>
            </p:cNvPr>
            <p:cNvSpPr>
              <a:spLocks noChangeShapeType="1"/>
            </p:cNvSpPr>
            <p:nvPr/>
          </p:nvSpPr>
          <p:spPr bwMode="auto">
            <a:xfrm flipV="1">
              <a:off x="474" y="1095"/>
              <a:ext cx="1836" cy="81"/>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108674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up)">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a:xfrm>
            <a:off x="435386" y="6528452"/>
            <a:ext cx="2743200" cy="247724"/>
          </a:xfrm>
        </p:spPr>
        <p:txBody>
          <a:bodyPr/>
          <a:lstStyle/>
          <a:p>
            <a:fld id="{F0D23093-2AB0-F74C-B865-1A12A15B650E}" type="slidenum">
              <a:rPr lang="en-US" smtClean="0"/>
              <a:pPr/>
              <a:t>24</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The low-cost air compressor</a:t>
            </a:r>
            <a:endParaRPr lang="en-US" dirty="0"/>
          </a:p>
        </p:txBody>
      </p:sp>
      <p:pic>
        <p:nvPicPr>
          <p:cNvPr id="4" name="Picture 3">
            <a:extLst>
              <a:ext uri="{FF2B5EF4-FFF2-40B4-BE49-F238E27FC236}">
                <a16:creationId xmlns:a16="http://schemas.microsoft.com/office/drawing/2014/main" id="{87C4DF3A-50F5-4C95-8164-471D99A6D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578" y="678334"/>
            <a:ext cx="4400234" cy="318294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C022480E-9ABC-401A-B27F-9257BCA96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968" y="2549769"/>
            <a:ext cx="2680875" cy="33345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AD12F4D0-D609-4354-994A-079C11544D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6812" y="3089733"/>
            <a:ext cx="2680875" cy="27945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a:extLst>
              <a:ext uri="{FF2B5EF4-FFF2-40B4-BE49-F238E27FC236}">
                <a16:creationId xmlns:a16="http://schemas.microsoft.com/office/drawing/2014/main" id="{373850A7-12F0-4D0E-AB35-5B2F9E536EE4}"/>
              </a:ext>
            </a:extLst>
          </p:cNvPr>
          <p:cNvGrpSpPr>
            <a:grpSpLocks/>
          </p:cNvGrpSpPr>
          <p:nvPr/>
        </p:nvGrpSpPr>
        <p:grpSpPr bwMode="auto">
          <a:xfrm>
            <a:off x="853454" y="1876669"/>
            <a:ext cx="3031378" cy="4357606"/>
            <a:chOff x="96" y="1560"/>
            <a:chExt cx="1704" cy="2760"/>
          </a:xfrm>
        </p:grpSpPr>
        <p:sp>
          <p:nvSpPr>
            <p:cNvPr id="8" name="Line 7">
              <a:extLst>
                <a:ext uri="{FF2B5EF4-FFF2-40B4-BE49-F238E27FC236}">
                  <a16:creationId xmlns:a16="http://schemas.microsoft.com/office/drawing/2014/main" id="{647ABE52-4CD9-4266-9F5E-A8855FA333A2}"/>
                </a:ext>
              </a:extLst>
            </p:cNvPr>
            <p:cNvSpPr>
              <a:spLocks noChangeShapeType="1"/>
            </p:cNvSpPr>
            <p:nvPr/>
          </p:nvSpPr>
          <p:spPr bwMode="auto">
            <a:xfrm flipH="1">
              <a:off x="280" y="1560"/>
              <a:ext cx="352" cy="256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Line 8">
              <a:extLst>
                <a:ext uri="{FF2B5EF4-FFF2-40B4-BE49-F238E27FC236}">
                  <a16:creationId xmlns:a16="http://schemas.microsoft.com/office/drawing/2014/main" id="{CED7BEF6-FB46-4C3F-93F5-48A2615BAC28}"/>
                </a:ext>
              </a:extLst>
            </p:cNvPr>
            <p:cNvSpPr>
              <a:spLocks noChangeShapeType="1"/>
            </p:cNvSpPr>
            <p:nvPr/>
          </p:nvSpPr>
          <p:spPr bwMode="auto">
            <a:xfrm>
              <a:off x="1160" y="1600"/>
              <a:ext cx="152" cy="272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Line 9">
              <a:extLst>
                <a:ext uri="{FF2B5EF4-FFF2-40B4-BE49-F238E27FC236}">
                  <a16:creationId xmlns:a16="http://schemas.microsoft.com/office/drawing/2014/main" id="{EECD21E7-27AA-4721-BCF7-94E522EA5AF3}"/>
                </a:ext>
              </a:extLst>
            </p:cNvPr>
            <p:cNvSpPr>
              <a:spLocks noChangeShapeType="1"/>
            </p:cNvSpPr>
            <p:nvPr/>
          </p:nvSpPr>
          <p:spPr bwMode="auto">
            <a:xfrm>
              <a:off x="96" y="2152"/>
              <a:ext cx="1704" cy="16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 name="Line 10">
              <a:extLst>
                <a:ext uri="{FF2B5EF4-FFF2-40B4-BE49-F238E27FC236}">
                  <a16:creationId xmlns:a16="http://schemas.microsoft.com/office/drawing/2014/main" id="{783699EE-8B96-4B1A-9FED-5A3F7CF6BA1B}"/>
                </a:ext>
              </a:extLst>
            </p:cNvPr>
            <p:cNvSpPr>
              <a:spLocks noChangeShapeType="1"/>
            </p:cNvSpPr>
            <p:nvPr/>
          </p:nvSpPr>
          <p:spPr bwMode="auto">
            <a:xfrm>
              <a:off x="96" y="3864"/>
              <a:ext cx="1600" cy="30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12" name="Group 11">
            <a:extLst>
              <a:ext uri="{FF2B5EF4-FFF2-40B4-BE49-F238E27FC236}">
                <a16:creationId xmlns:a16="http://schemas.microsoft.com/office/drawing/2014/main" id="{3E7FBF93-4004-41B6-A5A2-1E2E250CAB9F}"/>
              </a:ext>
            </a:extLst>
          </p:cNvPr>
          <p:cNvGrpSpPr>
            <a:grpSpLocks/>
          </p:cNvGrpSpPr>
          <p:nvPr/>
        </p:nvGrpSpPr>
        <p:grpSpPr bwMode="auto">
          <a:xfrm>
            <a:off x="9440286" y="2424568"/>
            <a:ext cx="1553581" cy="3612392"/>
            <a:chOff x="4776" y="2128"/>
            <a:chExt cx="984" cy="2088"/>
          </a:xfrm>
        </p:grpSpPr>
        <p:sp>
          <p:nvSpPr>
            <p:cNvPr id="13" name="Line 12">
              <a:extLst>
                <a:ext uri="{FF2B5EF4-FFF2-40B4-BE49-F238E27FC236}">
                  <a16:creationId xmlns:a16="http://schemas.microsoft.com/office/drawing/2014/main" id="{43645674-BDCB-467C-8BB7-361A160B1435}"/>
                </a:ext>
              </a:extLst>
            </p:cNvPr>
            <p:cNvSpPr>
              <a:spLocks noChangeShapeType="1"/>
            </p:cNvSpPr>
            <p:nvPr/>
          </p:nvSpPr>
          <p:spPr bwMode="auto">
            <a:xfrm flipV="1">
              <a:off x="4984" y="2128"/>
              <a:ext cx="248" cy="208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 name="Line 13">
              <a:extLst>
                <a:ext uri="{FF2B5EF4-FFF2-40B4-BE49-F238E27FC236}">
                  <a16:creationId xmlns:a16="http://schemas.microsoft.com/office/drawing/2014/main" id="{1972F629-3191-416E-A4A6-AA574572FAE5}"/>
                </a:ext>
              </a:extLst>
            </p:cNvPr>
            <p:cNvSpPr>
              <a:spLocks noChangeShapeType="1"/>
            </p:cNvSpPr>
            <p:nvPr/>
          </p:nvSpPr>
          <p:spPr bwMode="auto">
            <a:xfrm flipH="1" flipV="1">
              <a:off x="5600" y="2128"/>
              <a:ext cx="56" cy="2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 name="Line 14">
              <a:extLst>
                <a:ext uri="{FF2B5EF4-FFF2-40B4-BE49-F238E27FC236}">
                  <a16:creationId xmlns:a16="http://schemas.microsoft.com/office/drawing/2014/main" id="{1AC371E2-70C8-44C4-9822-941AD0AACEE5}"/>
                </a:ext>
              </a:extLst>
            </p:cNvPr>
            <p:cNvSpPr>
              <a:spLocks noChangeShapeType="1"/>
            </p:cNvSpPr>
            <p:nvPr/>
          </p:nvSpPr>
          <p:spPr bwMode="auto">
            <a:xfrm flipV="1">
              <a:off x="5048" y="2592"/>
              <a:ext cx="712" cy="2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6" name="Line 15">
              <a:extLst>
                <a:ext uri="{FF2B5EF4-FFF2-40B4-BE49-F238E27FC236}">
                  <a16:creationId xmlns:a16="http://schemas.microsoft.com/office/drawing/2014/main" id="{FC43338A-22D3-4232-A56C-808154FC16E2}"/>
                </a:ext>
              </a:extLst>
            </p:cNvPr>
            <p:cNvSpPr>
              <a:spLocks noChangeShapeType="1"/>
            </p:cNvSpPr>
            <p:nvPr/>
          </p:nvSpPr>
          <p:spPr bwMode="auto">
            <a:xfrm flipV="1">
              <a:off x="4776" y="3920"/>
              <a:ext cx="984" cy="29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17" name="Group 16">
            <a:extLst>
              <a:ext uri="{FF2B5EF4-FFF2-40B4-BE49-F238E27FC236}">
                <a16:creationId xmlns:a16="http://schemas.microsoft.com/office/drawing/2014/main" id="{84E14F6D-34BE-4D58-A70E-9FEB8550A05E}"/>
              </a:ext>
            </a:extLst>
          </p:cNvPr>
          <p:cNvGrpSpPr>
            <a:grpSpLocks/>
          </p:cNvGrpSpPr>
          <p:nvPr/>
        </p:nvGrpSpPr>
        <p:grpSpPr bwMode="auto">
          <a:xfrm>
            <a:off x="3795451" y="608484"/>
            <a:ext cx="4749158" cy="3422930"/>
            <a:chOff x="1648" y="520"/>
            <a:chExt cx="2904" cy="2104"/>
          </a:xfrm>
        </p:grpSpPr>
        <p:grpSp>
          <p:nvGrpSpPr>
            <p:cNvPr id="18" name="Group 17">
              <a:extLst>
                <a:ext uri="{FF2B5EF4-FFF2-40B4-BE49-F238E27FC236}">
                  <a16:creationId xmlns:a16="http://schemas.microsoft.com/office/drawing/2014/main" id="{A1292D12-3181-46CA-A137-8F575BBCF6B4}"/>
                </a:ext>
              </a:extLst>
            </p:cNvPr>
            <p:cNvGrpSpPr>
              <a:grpSpLocks/>
            </p:cNvGrpSpPr>
            <p:nvPr/>
          </p:nvGrpSpPr>
          <p:grpSpPr bwMode="auto">
            <a:xfrm>
              <a:off x="1648" y="520"/>
              <a:ext cx="2904" cy="2096"/>
              <a:chOff x="1648" y="520"/>
              <a:chExt cx="2904" cy="2096"/>
            </a:xfrm>
          </p:grpSpPr>
          <p:sp>
            <p:nvSpPr>
              <p:cNvPr id="21" name="Line 18">
                <a:extLst>
                  <a:ext uri="{FF2B5EF4-FFF2-40B4-BE49-F238E27FC236}">
                    <a16:creationId xmlns:a16="http://schemas.microsoft.com/office/drawing/2014/main" id="{CC6878B9-B975-4AF7-84CD-E99A932555D8}"/>
                  </a:ext>
                </a:extLst>
              </p:cNvPr>
              <p:cNvSpPr>
                <a:spLocks noChangeShapeType="1"/>
              </p:cNvSpPr>
              <p:nvPr/>
            </p:nvSpPr>
            <p:spPr bwMode="auto">
              <a:xfrm>
                <a:off x="1736" y="2415"/>
                <a:ext cx="2816"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2" name="Line 19">
                <a:extLst>
                  <a:ext uri="{FF2B5EF4-FFF2-40B4-BE49-F238E27FC236}">
                    <a16:creationId xmlns:a16="http://schemas.microsoft.com/office/drawing/2014/main" id="{B8ACA151-1A1D-4696-934E-A35EBD08E837}"/>
                  </a:ext>
                </a:extLst>
              </p:cNvPr>
              <p:cNvSpPr>
                <a:spLocks noChangeShapeType="1"/>
              </p:cNvSpPr>
              <p:nvPr/>
            </p:nvSpPr>
            <p:spPr bwMode="auto">
              <a:xfrm>
                <a:off x="1648" y="727"/>
                <a:ext cx="2816"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3" name="Line 20">
                <a:extLst>
                  <a:ext uri="{FF2B5EF4-FFF2-40B4-BE49-F238E27FC236}">
                    <a16:creationId xmlns:a16="http://schemas.microsoft.com/office/drawing/2014/main" id="{1117437F-83BD-4D43-8A81-9CDC588BD237}"/>
                  </a:ext>
                </a:extLst>
              </p:cNvPr>
              <p:cNvSpPr>
                <a:spLocks noChangeShapeType="1"/>
              </p:cNvSpPr>
              <p:nvPr/>
            </p:nvSpPr>
            <p:spPr bwMode="auto">
              <a:xfrm flipH="1">
                <a:off x="4216" y="551"/>
                <a:ext cx="0" cy="19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4" name="Line 21">
                <a:extLst>
                  <a:ext uri="{FF2B5EF4-FFF2-40B4-BE49-F238E27FC236}">
                    <a16:creationId xmlns:a16="http://schemas.microsoft.com/office/drawing/2014/main" id="{1613CD41-E599-4474-8798-56AF296D1CCF}"/>
                  </a:ext>
                </a:extLst>
              </p:cNvPr>
              <p:cNvSpPr>
                <a:spLocks noChangeShapeType="1"/>
              </p:cNvSpPr>
              <p:nvPr/>
            </p:nvSpPr>
            <p:spPr bwMode="auto">
              <a:xfrm flipH="1">
                <a:off x="1920" y="520"/>
                <a:ext cx="0" cy="209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19" name="Line 22">
              <a:extLst>
                <a:ext uri="{FF2B5EF4-FFF2-40B4-BE49-F238E27FC236}">
                  <a16:creationId xmlns:a16="http://schemas.microsoft.com/office/drawing/2014/main" id="{82BFFE08-3AEB-4114-9BEA-2AFF171F7347}"/>
                </a:ext>
              </a:extLst>
            </p:cNvPr>
            <p:cNvSpPr>
              <a:spLocks noChangeShapeType="1"/>
            </p:cNvSpPr>
            <p:nvPr/>
          </p:nvSpPr>
          <p:spPr bwMode="auto">
            <a:xfrm flipH="1">
              <a:off x="1784" y="559"/>
              <a:ext cx="520" cy="193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0" name="Line 23">
              <a:extLst>
                <a:ext uri="{FF2B5EF4-FFF2-40B4-BE49-F238E27FC236}">
                  <a16:creationId xmlns:a16="http://schemas.microsoft.com/office/drawing/2014/main" id="{23388115-7D1C-4F19-9D69-C29B98C5D980}"/>
                </a:ext>
              </a:extLst>
            </p:cNvPr>
            <p:cNvSpPr>
              <a:spLocks noChangeShapeType="1"/>
            </p:cNvSpPr>
            <p:nvPr/>
          </p:nvSpPr>
          <p:spPr bwMode="auto">
            <a:xfrm>
              <a:off x="3072" y="520"/>
              <a:ext cx="368" cy="210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25" name="Text Box 24">
            <a:extLst>
              <a:ext uri="{FF2B5EF4-FFF2-40B4-BE49-F238E27FC236}">
                <a16:creationId xmlns:a16="http://schemas.microsoft.com/office/drawing/2014/main" id="{D8708E0D-578D-4BC1-8566-4B1948A893B7}"/>
              </a:ext>
            </a:extLst>
          </p:cNvPr>
          <p:cNvSpPr txBox="1">
            <a:spLocks noChangeArrowheads="1"/>
          </p:cNvSpPr>
          <p:nvPr/>
        </p:nvSpPr>
        <p:spPr bwMode="auto">
          <a:xfrm>
            <a:off x="6027141" y="4936466"/>
            <a:ext cx="183146" cy="36471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endParaRPr lang="en-GB" dirty="0"/>
          </a:p>
        </p:txBody>
      </p:sp>
      <p:grpSp>
        <p:nvGrpSpPr>
          <p:cNvPr id="26" name="Group 32">
            <a:extLst>
              <a:ext uri="{FF2B5EF4-FFF2-40B4-BE49-F238E27FC236}">
                <a16:creationId xmlns:a16="http://schemas.microsoft.com/office/drawing/2014/main" id="{4545F8A3-2AFF-43A1-8899-91C6D96D00B4}"/>
              </a:ext>
            </a:extLst>
          </p:cNvPr>
          <p:cNvGrpSpPr>
            <a:grpSpLocks/>
          </p:cNvGrpSpPr>
          <p:nvPr/>
        </p:nvGrpSpPr>
        <p:grpSpPr bwMode="auto">
          <a:xfrm>
            <a:off x="6208451" y="2399184"/>
            <a:ext cx="2551409" cy="429445"/>
            <a:chOff x="3120" y="1616"/>
            <a:chExt cx="1616" cy="272"/>
          </a:xfrm>
        </p:grpSpPr>
        <p:sp>
          <p:nvSpPr>
            <p:cNvPr id="27" name="Line 26">
              <a:extLst>
                <a:ext uri="{FF2B5EF4-FFF2-40B4-BE49-F238E27FC236}">
                  <a16:creationId xmlns:a16="http://schemas.microsoft.com/office/drawing/2014/main" id="{5D1E2A8C-4BB7-4469-8F8A-B9932E851A69}"/>
                </a:ext>
              </a:extLst>
            </p:cNvPr>
            <p:cNvSpPr>
              <a:spLocks noChangeShapeType="1"/>
            </p:cNvSpPr>
            <p:nvPr/>
          </p:nvSpPr>
          <p:spPr bwMode="auto">
            <a:xfrm>
              <a:off x="3120" y="1616"/>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8" name="Line 27">
              <a:extLst>
                <a:ext uri="{FF2B5EF4-FFF2-40B4-BE49-F238E27FC236}">
                  <a16:creationId xmlns:a16="http://schemas.microsoft.com/office/drawing/2014/main" id="{01CA6580-2823-4EBA-AD6C-C2EC5199654A}"/>
                </a:ext>
              </a:extLst>
            </p:cNvPr>
            <p:cNvSpPr>
              <a:spLocks noChangeShapeType="1"/>
            </p:cNvSpPr>
            <p:nvPr/>
          </p:nvSpPr>
          <p:spPr bwMode="auto">
            <a:xfrm>
              <a:off x="3120" y="1670"/>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9" name="Line 28">
              <a:extLst>
                <a:ext uri="{FF2B5EF4-FFF2-40B4-BE49-F238E27FC236}">
                  <a16:creationId xmlns:a16="http://schemas.microsoft.com/office/drawing/2014/main" id="{E0AA4C52-0A93-4C2C-884F-0AA21AB5BEBB}"/>
                </a:ext>
              </a:extLst>
            </p:cNvPr>
            <p:cNvSpPr>
              <a:spLocks noChangeShapeType="1"/>
            </p:cNvSpPr>
            <p:nvPr/>
          </p:nvSpPr>
          <p:spPr bwMode="auto">
            <a:xfrm>
              <a:off x="3120" y="1724"/>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0" name="Line 29">
              <a:extLst>
                <a:ext uri="{FF2B5EF4-FFF2-40B4-BE49-F238E27FC236}">
                  <a16:creationId xmlns:a16="http://schemas.microsoft.com/office/drawing/2014/main" id="{E3878EA7-020A-4E34-8DD6-ABA7F7CB0933}"/>
                </a:ext>
              </a:extLst>
            </p:cNvPr>
            <p:cNvSpPr>
              <a:spLocks noChangeShapeType="1"/>
            </p:cNvSpPr>
            <p:nvPr/>
          </p:nvSpPr>
          <p:spPr bwMode="auto">
            <a:xfrm>
              <a:off x="3120" y="1779"/>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 name="Line 30">
              <a:extLst>
                <a:ext uri="{FF2B5EF4-FFF2-40B4-BE49-F238E27FC236}">
                  <a16:creationId xmlns:a16="http://schemas.microsoft.com/office/drawing/2014/main" id="{23D76D1A-9F9D-4C13-81F6-4DE2936277B5}"/>
                </a:ext>
              </a:extLst>
            </p:cNvPr>
            <p:cNvSpPr>
              <a:spLocks noChangeShapeType="1"/>
            </p:cNvSpPr>
            <p:nvPr/>
          </p:nvSpPr>
          <p:spPr bwMode="auto">
            <a:xfrm>
              <a:off x="3120" y="1833"/>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2" name="Line 31">
              <a:extLst>
                <a:ext uri="{FF2B5EF4-FFF2-40B4-BE49-F238E27FC236}">
                  <a16:creationId xmlns:a16="http://schemas.microsoft.com/office/drawing/2014/main" id="{5CBF6634-6BFB-4A31-A511-169F94E88423}"/>
                </a:ext>
              </a:extLst>
            </p:cNvPr>
            <p:cNvSpPr>
              <a:spLocks noChangeShapeType="1"/>
            </p:cNvSpPr>
            <p:nvPr/>
          </p:nvSpPr>
          <p:spPr bwMode="auto">
            <a:xfrm>
              <a:off x="3120" y="1888"/>
              <a:ext cx="161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33" name="Group 37">
            <a:extLst>
              <a:ext uri="{FF2B5EF4-FFF2-40B4-BE49-F238E27FC236}">
                <a16:creationId xmlns:a16="http://schemas.microsoft.com/office/drawing/2014/main" id="{C9932460-47C9-44F7-8DDB-1F5A7A647540}"/>
              </a:ext>
            </a:extLst>
          </p:cNvPr>
          <p:cNvGrpSpPr>
            <a:grpSpLocks/>
          </p:cNvGrpSpPr>
          <p:nvPr/>
        </p:nvGrpSpPr>
        <p:grpSpPr bwMode="auto">
          <a:xfrm>
            <a:off x="4989251" y="671984"/>
            <a:ext cx="151569" cy="3271364"/>
            <a:chOff x="2352" y="528"/>
            <a:chExt cx="96" cy="2072"/>
          </a:xfrm>
        </p:grpSpPr>
        <p:sp>
          <p:nvSpPr>
            <p:cNvPr id="34" name="Line 33">
              <a:extLst>
                <a:ext uri="{FF2B5EF4-FFF2-40B4-BE49-F238E27FC236}">
                  <a16:creationId xmlns:a16="http://schemas.microsoft.com/office/drawing/2014/main" id="{3AA38853-DDB7-4EA4-B7E9-F99754EABB1F}"/>
                </a:ext>
              </a:extLst>
            </p:cNvPr>
            <p:cNvSpPr>
              <a:spLocks noChangeShapeType="1"/>
            </p:cNvSpPr>
            <p:nvPr/>
          </p:nvSpPr>
          <p:spPr bwMode="auto">
            <a:xfrm flipV="1">
              <a:off x="2352" y="528"/>
              <a:ext cx="0" cy="207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5" name="Line 34">
              <a:extLst>
                <a:ext uri="{FF2B5EF4-FFF2-40B4-BE49-F238E27FC236}">
                  <a16:creationId xmlns:a16="http://schemas.microsoft.com/office/drawing/2014/main" id="{F2B0B77F-CC0D-40BA-AE13-2833F9B7FAD4}"/>
                </a:ext>
              </a:extLst>
            </p:cNvPr>
            <p:cNvSpPr>
              <a:spLocks noChangeShapeType="1"/>
            </p:cNvSpPr>
            <p:nvPr/>
          </p:nvSpPr>
          <p:spPr bwMode="auto">
            <a:xfrm flipV="1">
              <a:off x="2384" y="528"/>
              <a:ext cx="0" cy="207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6" name="Line 35">
              <a:extLst>
                <a:ext uri="{FF2B5EF4-FFF2-40B4-BE49-F238E27FC236}">
                  <a16:creationId xmlns:a16="http://schemas.microsoft.com/office/drawing/2014/main" id="{CD7ED257-C393-459B-B2AB-2A84E96F34BD}"/>
                </a:ext>
              </a:extLst>
            </p:cNvPr>
            <p:cNvSpPr>
              <a:spLocks noChangeShapeType="1"/>
            </p:cNvSpPr>
            <p:nvPr/>
          </p:nvSpPr>
          <p:spPr bwMode="auto">
            <a:xfrm flipV="1">
              <a:off x="2416" y="528"/>
              <a:ext cx="0" cy="207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7" name="Line 36">
              <a:extLst>
                <a:ext uri="{FF2B5EF4-FFF2-40B4-BE49-F238E27FC236}">
                  <a16:creationId xmlns:a16="http://schemas.microsoft.com/office/drawing/2014/main" id="{DAC8C48C-61E8-46B6-94A4-C0281A27D0A7}"/>
                </a:ext>
              </a:extLst>
            </p:cNvPr>
            <p:cNvSpPr>
              <a:spLocks noChangeShapeType="1"/>
            </p:cNvSpPr>
            <p:nvPr/>
          </p:nvSpPr>
          <p:spPr bwMode="auto">
            <a:xfrm flipV="1">
              <a:off x="2448" y="528"/>
              <a:ext cx="0" cy="207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38" name="Text Box 25">
            <a:extLst>
              <a:ext uri="{FF2B5EF4-FFF2-40B4-BE49-F238E27FC236}">
                <a16:creationId xmlns:a16="http://schemas.microsoft.com/office/drawing/2014/main" id="{222699DE-5EC8-4E54-B5C5-DE01E26F0E2F}"/>
              </a:ext>
            </a:extLst>
          </p:cNvPr>
          <p:cNvSpPr txBox="1">
            <a:spLocks noChangeArrowheads="1"/>
          </p:cNvSpPr>
          <p:nvPr/>
        </p:nvSpPr>
        <p:spPr bwMode="auto">
          <a:xfrm>
            <a:off x="4228173" y="4067871"/>
            <a:ext cx="4027627" cy="19389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30000"/>
              </a:spcBef>
              <a:buClr>
                <a:schemeClr val="accent1"/>
              </a:buClr>
              <a:buSzPct val="100000"/>
              <a:buFont typeface="Wingdings" pitchFamily="2" charset="2"/>
              <a:buChar char="§"/>
            </a:pPr>
            <a:r>
              <a:rPr lang="en-GB" sz="1600" dirty="0">
                <a:latin typeface="+mn-lt"/>
              </a:rPr>
              <a:t>  Angular, straight-edged forms</a:t>
            </a:r>
          </a:p>
          <a:p>
            <a:pPr algn="l">
              <a:spcBef>
                <a:spcPct val="30000"/>
              </a:spcBef>
              <a:buClr>
                <a:schemeClr val="accent1"/>
              </a:buClr>
              <a:buSzPct val="100000"/>
              <a:buFont typeface="Wingdings" pitchFamily="2" charset="2"/>
              <a:buChar char="§"/>
            </a:pPr>
            <a:r>
              <a:rPr lang="en-GB" sz="1600" dirty="0">
                <a:latin typeface="+mn-lt"/>
              </a:rPr>
              <a:t>  Repeated horizontal</a:t>
            </a:r>
          </a:p>
          <a:p>
            <a:pPr algn="l">
              <a:spcBef>
                <a:spcPct val="30000"/>
              </a:spcBef>
              <a:buClr>
                <a:schemeClr val="accent1"/>
              </a:buClr>
              <a:buSzPct val="100000"/>
              <a:buFont typeface="Wingdings" pitchFamily="2" charset="2"/>
              <a:buChar char="§"/>
            </a:pPr>
            <a:r>
              <a:rPr lang="en-GB" sz="1600" dirty="0">
                <a:latin typeface="+mn-lt"/>
              </a:rPr>
              <a:t>  Upward-converging diagonals</a:t>
            </a:r>
          </a:p>
          <a:p>
            <a:pPr algn="l">
              <a:spcBef>
                <a:spcPct val="30000"/>
              </a:spcBef>
              <a:buClr>
                <a:schemeClr val="accent1"/>
              </a:buClr>
              <a:buSzPct val="100000"/>
              <a:buFont typeface="Wingdings" pitchFamily="2" charset="2"/>
              <a:buChar char="§"/>
            </a:pPr>
            <a:r>
              <a:rPr lang="en-GB" sz="1600" dirty="0">
                <a:latin typeface="+mn-lt"/>
              </a:rPr>
              <a:t>  Subdued color</a:t>
            </a:r>
          </a:p>
          <a:p>
            <a:pPr algn="l">
              <a:spcBef>
                <a:spcPct val="30000"/>
              </a:spcBef>
              <a:buClr>
                <a:schemeClr val="accent1"/>
              </a:buClr>
              <a:buSzPct val="100000"/>
              <a:buFont typeface="Wingdings" pitchFamily="2" charset="2"/>
              <a:buChar char="§"/>
            </a:pPr>
            <a:r>
              <a:rPr lang="en-GB" sz="1600" dirty="0">
                <a:latin typeface="+mn-lt"/>
              </a:rPr>
              <a:t>  Use of texture to create contrasts    </a:t>
            </a:r>
          </a:p>
          <a:p>
            <a:pPr algn="l">
              <a:spcBef>
                <a:spcPct val="30000"/>
              </a:spcBef>
              <a:buClr>
                <a:schemeClr val="accent1"/>
              </a:buClr>
              <a:buSzPct val="100000"/>
              <a:buFont typeface="Wingdings" pitchFamily="2" charset="2"/>
              <a:buChar char="§"/>
            </a:pPr>
            <a:r>
              <a:rPr lang="en-GB" sz="1600" dirty="0">
                <a:latin typeface="+mn-lt"/>
              </a:rPr>
              <a:t>  Minimal decoration</a:t>
            </a:r>
          </a:p>
        </p:txBody>
      </p:sp>
    </p:spTree>
    <p:extLst>
      <p:ext uri="{BB962C8B-B14F-4D97-AF65-F5344CB8AC3E}">
        <p14:creationId xmlns:p14="http://schemas.microsoft.com/office/powerpoint/2010/main" val="165374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25</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US" dirty="0"/>
              <a:t>Summary</a:t>
            </a:r>
          </a:p>
        </p:txBody>
      </p:sp>
      <p:sp>
        <p:nvSpPr>
          <p:cNvPr id="4" name="Text Box 3">
            <a:extLst>
              <a:ext uri="{FF2B5EF4-FFF2-40B4-BE49-F238E27FC236}">
                <a16:creationId xmlns:a16="http://schemas.microsoft.com/office/drawing/2014/main" id="{A67C52F1-1047-424C-B70F-A537C3008106}"/>
              </a:ext>
            </a:extLst>
          </p:cNvPr>
          <p:cNvSpPr txBox="1">
            <a:spLocks noChangeArrowheads="1"/>
          </p:cNvSpPr>
          <p:nvPr/>
        </p:nvSpPr>
        <p:spPr bwMode="auto">
          <a:xfrm>
            <a:off x="2119653" y="4471257"/>
            <a:ext cx="4692650" cy="641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GB" altLang="en-US" dirty="0"/>
              <a:t>(3)  The element of satisfaction is central to contemporary product design</a:t>
            </a:r>
          </a:p>
        </p:txBody>
      </p:sp>
      <p:grpSp>
        <p:nvGrpSpPr>
          <p:cNvPr id="5" name="Group 4">
            <a:extLst>
              <a:ext uri="{FF2B5EF4-FFF2-40B4-BE49-F238E27FC236}">
                <a16:creationId xmlns:a16="http://schemas.microsoft.com/office/drawing/2014/main" id="{8BE39B00-A5F4-4338-AEAE-190FE4C67ABA}"/>
              </a:ext>
            </a:extLst>
          </p:cNvPr>
          <p:cNvGrpSpPr>
            <a:grpSpLocks/>
          </p:cNvGrpSpPr>
          <p:nvPr/>
        </p:nvGrpSpPr>
        <p:grpSpPr bwMode="auto">
          <a:xfrm>
            <a:off x="7104112" y="1558927"/>
            <a:ext cx="3806825" cy="2868612"/>
            <a:chOff x="1640" y="2052"/>
            <a:chExt cx="2064" cy="1556"/>
          </a:xfrm>
          <a:solidFill>
            <a:schemeClr val="bg1"/>
          </a:solidFill>
        </p:grpSpPr>
        <p:sp>
          <p:nvSpPr>
            <p:cNvPr id="6" name="AutoShape 5">
              <a:extLst>
                <a:ext uri="{FF2B5EF4-FFF2-40B4-BE49-F238E27FC236}">
                  <a16:creationId xmlns:a16="http://schemas.microsoft.com/office/drawing/2014/main" id="{F8487235-CCDD-4A78-9BF3-4AC0951BCF87}"/>
                </a:ext>
              </a:extLst>
            </p:cNvPr>
            <p:cNvSpPr>
              <a:spLocks noChangeArrowheads="1"/>
            </p:cNvSpPr>
            <p:nvPr/>
          </p:nvSpPr>
          <p:spPr bwMode="auto">
            <a:xfrm>
              <a:off x="2212" y="2052"/>
              <a:ext cx="924" cy="688"/>
            </a:xfrm>
            <a:prstGeom prst="triangle">
              <a:avLst>
                <a:gd name="adj" fmla="val 50000"/>
              </a:avLst>
            </a:prstGeom>
            <a:solidFill>
              <a:schemeClr val="bg1"/>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ts val="0"/>
                </a:spcBef>
                <a:spcAft>
                  <a:spcPts val="0"/>
                </a:spcAft>
              </a:pPr>
              <a:r>
                <a:rPr lang="en-US" altLang="en-US" b="1" dirty="0">
                  <a:solidFill>
                    <a:srgbClr val="373A36"/>
                  </a:solidFill>
                </a:rPr>
                <a:t>Satis-</a:t>
              </a:r>
            </a:p>
            <a:p>
              <a:pPr algn="ctr">
                <a:spcBef>
                  <a:spcPts val="0"/>
                </a:spcBef>
                <a:spcAft>
                  <a:spcPts val="0"/>
                </a:spcAft>
              </a:pPr>
              <a:r>
                <a:rPr lang="en-US" altLang="en-US" b="1" dirty="0">
                  <a:solidFill>
                    <a:srgbClr val="373A36"/>
                  </a:solidFill>
                </a:rPr>
                <a:t>faction</a:t>
              </a:r>
              <a:endParaRPr lang="en-US" altLang="en-US" dirty="0">
                <a:solidFill>
                  <a:srgbClr val="373A36"/>
                </a:solidFill>
              </a:endParaRPr>
            </a:p>
          </p:txBody>
        </p:sp>
        <p:sp>
          <p:nvSpPr>
            <p:cNvPr id="7" name="AutoShape 6">
              <a:extLst>
                <a:ext uri="{FF2B5EF4-FFF2-40B4-BE49-F238E27FC236}">
                  <a16:creationId xmlns:a16="http://schemas.microsoft.com/office/drawing/2014/main" id="{490D604B-9DFF-4EEE-9743-E90B18C286C6}"/>
                </a:ext>
              </a:extLst>
            </p:cNvPr>
            <p:cNvSpPr>
              <a:spLocks noChangeArrowheads="1"/>
            </p:cNvSpPr>
            <p:nvPr/>
          </p:nvSpPr>
          <p:spPr bwMode="auto">
            <a:xfrm flipH="1" flipV="1">
              <a:off x="1940" y="2780"/>
              <a:ext cx="1464" cy="376"/>
            </a:xfrm>
            <a:custGeom>
              <a:avLst/>
              <a:gdLst>
                <a:gd name="G0" fmla="+- 3514 0 0"/>
                <a:gd name="G1" fmla="+- 21600 0 3514"/>
                <a:gd name="G2" fmla="*/ 3514 1 2"/>
                <a:gd name="G3" fmla="+- 21600 0 G2"/>
                <a:gd name="G4" fmla="+/ 3514 21600 2"/>
                <a:gd name="G5" fmla="+/ G1 0 2"/>
                <a:gd name="G6" fmla="*/ 21600 21600 3514"/>
                <a:gd name="G7" fmla="*/ G6 1 2"/>
                <a:gd name="G8" fmla="+- 21600 0 G7"/>
                <a:gd name="G9" fmla="*/ 21600 1 2"/>
                <a:gd name="G10" fmla="+- 3514 0 G9"/>
                <a:gd name="G11" fmla="?: G10 G8 0"/>
                <a:gd name="G12" fmla="?: G10 G7 21600"/>
                <a:gd name="T0" fmla="*/ 19843 w 21600"/>
                <a:gd name="T1" fmla="*/ 10800 h 21600"/>
                <a:gd name="T2" fmla="*/ 10800 w 21600"/>
                <a:gd name="T3" fmla="*/ 21600 h 21600"/>
                <a:gd name="T4" fmla="*/ 1757 w 21600"/>
                <a:gd name="T5" fmla="*/ 10800 h 21600"/>
                <a:gd name="T6" fmla="*/ 10800 w 21600"/>
                <a:gd name="T7" fmla="*/ 0 h 21600"/>
                <a:gd name="T8" fmla="*/ 3557 w 21600"/>
                <a:gd name="T9" fmla="*/ 3557 h 21600"/>
                <a:gd name="T10" fmla="*/ 18043 w 21600"/>
                <a:gd name="T11" fmla="*/ 18043 h 21600"/>
              </a:gdLst>
              <a:ahLst/>
              <a:cxnLst>
                <a:cxn ang="0">
                  <a:pos x="T0" y="T1"/>
                </a:cxn>
                <a:cxn ang="0">
                  <a:pos x="T2" y="T3"/>
                </a:cxn>
                <a:cxn ang="0">
                  <a:pos x="T4" y="T5"/>
                </a:cxn>
                <a:cxn ang="0">
                  <a:pos x="T6" y="T7"/>
                </a:cxn>
              </a:cxnLst>
              <a:rect l="T8" t="T9" r="T10" b="T11"/>
              <a:pathLst>
                <a:path w="21600" h="21600">
                  <a:moveTo>
                    <a:pt x="0" y="0"/>
                  </a:moveTo>
                  <a:lnTo>
                    <a:pt x="3514" y="21600"/>
                  </a:lnTo>
                  <a:lnTo>
                    <a:pt x="18086" y="21600"/>
                  </a:lnTo>
                  <a:lnTo>
                    <a:pt x="21600" y="0"/>
                  </a:lnTo>
                  <a:close/>
                </a:path>
              </a:pathLst>
            </a:custGeom>
            <a:solidFill>
              <a:schemeClr val="bg1"/>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spcBef>
                  <a:spcPts val="0"/>
                </a:spcBef>
                <a:spcAft>
                  <a:spcPts val="0"/>
                </a:spcAft>
              </a:pPr>
              <a:r>
                <a:rPr lang="en-US" altLang="en-US" b="1" dirty="0">
                  <a:solidFill>
                    <a:srgbClr val="373A36"/>
                  </a:solidFill>
                </a:rPr>
                <a:t>Usability</a:t>
              </a:r>
              <a:endParaRPr lang="en-US" altLang="en-US" dirty="0">
                <a:solidFill>
                  <a:srgbClr val="373A36"/>
                </a:solidFill>
              </a:endParaRPr>
            </a:p>
          </p:txBody>
        </p:sp>
        <p:sp>
          <p:nvSpPr>
            <p:cNvPr id="8" name="AutoShape 7">
              <a:extLst>
                <a:ext uri="{FF2B5EF4-FFF2-40B4-BE49-F238E27FC236}">
                  <a16:creationId xmlns:a16="http://schemas.microsoft.com/office/drawing/2014/main" id="{10788358-0B17-4860-A4CD-D1A1C836DEBA}"/>
                </a:ext>
              </a:extLst>
            </p:cNvPr>
            <p:cNvSpPr>
              <a:spLocks noChangeArrowheads="1"/>
            </p:cNvSpPr>
            <p:nvPr/>
          </p:nvSpPr>
          <p:spPr bwMode="auto">
            <a:xfrm flipH="1" flipV="1">
              <a:off x="1640" y="3200"/>
              <a:ext cx="2064" cy="408"/>
            </a:xfrm>
            <a:custGeom>
              <a:avLst/>
              <a:gdLst>
                <a:gd name="G0" fmla="+- 2789 0 0"/>
                <a:gd name="G1" fmla="+- 21600 0 2789"/>
                <a:gd name="G2" fmla="*/ 2789 1 2"/>
                <a:gd name="G3" fmla="+- 21600 0 G2"/>
                <a:gd name="G4" fmla="+/ 2789 21600 2"/>
                <a:gd name="G5" fmla="+/ G1 0 2"/>
                <a:gd name="G6" fmla="*/ 21600 21600 2789"/>
                <a:gd name="G7" fmla="*/ G6 1 2"/>
                <a:gd name="G8" fmla="+- 21600 0 G7"/>
                <a:gd name="G9" fmla="*/ 21600 1 2"/>
                <a:gd name="G10" fmla="+- 2789 0 G9"/>
                <a:gd name="G11" fmla="?: G10 G8 0"/>
                <a:gd name="G12" fmla="?: G10 G7 21600"/>
                <a:gd name="T0" fmla="*/ 20205 w 21600"/>
                <a:gd name="T1" fmla="*/ 10800 h 21600"/>
                <a:gd name="T2" fmla="*/ 10800 w 21600"/>
                <a:gd name="T3" fmla="*/ 21600 h 21600"/>
                <a:gd name="T4" fmla="*/ 1395 w 21600"/>
                <a:gd name="T5" fmla="*/ 10800 h 21600"/>
                <a:gd name="T6" fmla="*/ 10800 w 21600"/>
                <a:gd name="T7" fmla="*/ 0 h 21600"/>
                <a:gd name="T8" fmla="*/ 3195 w 21600"/>
                <a:gd name="T9" fmla="*/ 3195 h 21600"/>
                <a:gd name="T10" fmla="*/ 18405 w 21600"/>
                <a:gd name="T11" fmla="*/ 18405 h 21600"/>
              </a:gdLst>
              <a:ahLst/>
              <a:cxnLst>
                <a:cxn ang="0">
                  <a:pos x="T0" y="T1"/>
                </a:cxn>
                <a:cxn ang="0">
                  <a:pos x="T2" y="T3"/>
                </a:cxn>
                <a:cxn ang="0">
                  <a:pos x="T4" y="T5"/>
                </a:cxn>
                <a:cxn ang="0">
                  <a:pos x="T6" y="T7"/>
                </a:cxn>
              </a:cxnLst>
              <a:rect l="T8" t="T9" r="T10" b="T11"/>
              <a:pathLst>
                <a:path w="21600" h="21600">
                  <a:moveTo>
                    <a:pt x="0" y="0"/>
                  </a:moveTo>
                  <a:lnTo>
                    <a:pt x="2789" y="21600"/>
                  </a:lnTo>
                  <a:lnTo>
                    <a:pt x="18811" y="21600"/>
                  </a:lnTo>
                  <a:lnTo>
                    <a:pt x="21600" y="0"/>
                  </a:lnTo>
                  <a:close/>
                </a:path>
              </a:pathLst>
            </a:custGeom>
            <a:solidFill>
              <a:schemeClr val="bg1"/>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spcBef>
                  <a:spcPts val="0"/>
                </a:spcBef>
                <a:spcAft>
                  <a:spcPts val="0"/>
                </a:spcAft>
              </a:pPr>
              <a:r>
                <a:rPr lang="en-US" altLang="en-US" b="1" dirty="0">
                  <a:solidFill>
                    <a:srgbClr val="373A36"/>
                  </a:solidFill>
                </a:rPr>
                <a:t>Functionality</a:t>
              </a:r>
              <a:endParaRPr lang="en-US" altLang="en-US" dirty="0">
                <a:solidFill>
                  <a:srgbClr val="373A36"/>
                </a:solidFill>
              </a:endParaRPr>
            </a:p>
          </p:txBody>
        </p:sp>
      </p:grpSp>
      <p:sp>
        <p:nvSpPr>
          <p:cNvPr id="9" name="Text Box 8">
            <a:extLst>
              <a:ext uri="{FF2B5EF4-FFF2-40B4-BE49-F238E27FC236}">
                <a16:creationId xmlns:a16="http://schemas.microsoft.com/office/drawing/2014/main" id="{058364BA-D7DD-4FE6-B2D3-3BB93958B286}"/>
              </a:ext>
            </a:extLst>
          </p:cNvPr>
          <p:cNvSpPr txBox="1">
            <a:spLocks noChangeArrowheads="1"/>
          </p:cNvSpPr>
          <p:nvPr/>
        </p:nvSpPr>
        <p:spPr bwMode="auto">
          <a:xfrm>
            <a:off x="2116138" y="1397666"/>
            <a:ext cx="469265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GB" altLang="en-US" dirty="0"/>
              <a:t>(1)  See product as a whole</a:t>
            </a:r>
          </a:p>
        </p:txBody>
      </p:sp>
      <p:sp>
        <p:nvSpPr>
          <p:cNvPr id="10" name="Text Box 9">
            <a:extLst>
              <a:ext uri="{FF2B5EF4-FFF2-40B4-BE49-F238E27FC236}">
                <a16:creationId xmlns:a16="http://schemas.microsoft.com/office/drawing/2014/main" id="{3E48FE43-9EA1-4285-9737-A8902E5A88E2}"/>
              </a:ext>
            </a:extLst>
          </p:cNvPr>
          <p:cNvSpPr txBox="1">
            <a:spLocks noChangeArrowheads="1"/>
          </p:cNvSpPr>
          <p:nvPr/>
        </p:nvSpPr>
        <p:spPr bwMode="auto">
          <a:xfrm>
            <a:off x="2116138" y="2266303"/>
            <a:ext cx="4692650" cy="170303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50000"/>
              </a:lnSpc>
              <a:spcBef>
                <a:spcPts val="0"/>
              </a:spcBef>
              <a:spcAft>
                <a:spcPts val="0"/>
              </a:spcAft>
            </a:pPr>
            <a:r>
              <a:rPr lang="en-GB" altLang="en-US" dirty="0"/>
              <a:t>(2)  Think of it in more than one way</a:t>
            </a:r>
          </a:p>
          <a:p>
            <a:pPr algn="l">
              <a:lnSpc>
                <a:spcPct val="150000"/>
              </a:lnSpc>
              <a:spcBef>
                <a:spcPts val="0"/>
              </a:spcBef>
              <a:spcAft>
                <a:spcPts val="0"/>
              </a:spcAft>
              <a:buClr>
                <a:schemeClr val="accent1"/>
              </a:buClr>
              <a:buSzPct val="115000"/>
              <a:buFont typeface="Wingdings" pitchFamily="2" charset="2"/>
              <a:buChar char="§"/>
            </a:pPr>
            <a:r>
              <a:rPr lang="en-GB" altLang="en-US" dirty="0"/>
              <a:t>  What does the product do?</a:t>
            </a:r>
          </a:p>
          <a:p>
            <a:pPr algn="l">
              <a:lnSpc>
                <a:spcPct val="150000"/>
              </a:lnSpc>
              <a:spcBef>
                <a:spcPts val="0"/>
              </a:spcBef>
              <a:spcAft>
                <a:spcPts val="0"/>
              </a:spcAft>
              <a:buClr>
                <a:schemeClr val="accent1"/>
              </a:buClr>
              <a:buSzPct val="115000"/>
              <a:buFont typeface="Wingdings" pitchFamily="2" charset="2"/>
              <a:buChar char="§"/>
            </a:pPr>
            <a:r>
              <a:rPr lang="en-GB" altLang="en-US" dirty="0"/>
              <a:t>  Who will use it?  Where?  When?  Why?</a:t>
            </a:r>
          </a:p>
          <a:p>
            <a:pPr algn="l">
              <a:lnSpc>
                <a:spcPct val="150000"/>
              </a:lnSpc>
              <a:spcBef>
                <a:spcPts val="0"/>
              </a:spcBef>
              <a:spcAft>
                <a:spcPts val="0"/>
              </a:spcAft>
              <a:buClr>
                <a:schemeClr val="accent1"/>
              </a:buClr>
              <a:buSzPct val="115000"/>
              <a:buFont typeface="Wingdings" pitchFamily="2" charset="2"/>
              <a:buChar char="§"/>
            </a:pPr>
            <a:r>
              <a:rPr lang="en-GB" altLang="en-US" dirty="0"/>
              <a:t>  What are their aspirations, self-image…?</a:t>
            </a:r>
          </a:p>
        </p:txBody>
      </p:sp>
    </p:spTree>
    <p:extLst>
      <p:ext uri="{BB962C8B-B14F-4D97-AF65-F5344CB8AC3E}">
        <p14:creationId xmlns:p14="http://schemas.microsoft.com/office/powerpoint/2010/main" val="378248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1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26</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US" dirty="0"/>
              <a:t>Summary</a:t>
            </a:r>
          </a:p>
        </p:txBody>
      </p:sp>
      <p:sp>
        <p:nvSpPr>
          <p:cNvPr id="4" name="Text Box 3">
            <a:extLst>
              <a:ext uri="{FF2B5EF4-FFF2-40B4-BE49-F238E27FC236}">
                <a16:creationId xmlns:a16="http://schemas.microsoft.com/office/drawing/2014/main" id="{EDA4AEBC-DABB-4DC5-91DE-D0ABC29639B6}"/>
              </a:ext>
            </a:extLst>
          </p:cNvPr>
          <p:cNvSpPr txBox="1">
            <a:spLocks noChangeArrowheads="1"/>
          </p:cNvSpPr>
          <p:nvPr/>
        </p:nvSpPr>
        <p:spPr bwMode="auto">
          <a:xfrm>
            <a:off x="2099297" y="1196702"/>
            <a:ext cx="8045450" cy="3667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55000"/>
              </a:spcBef>
            </a:pPr>
            <a:r>
              <a:rPr lang="en-GB" altLang="en-US" dirty="0"/>
              <a:t>Train yourself - look at products and ask:</a:t>
            </a:r>
          </a:p>
        </p:txBody>
      </p:sp>
      <p:sp>
        <p:nvSpPr>
          <p:cNvPr id="5" name="Rectangle 4">
            <a:extLst>
              <a:ext uri="{FF2B5EF4-FFF2-40B4-BE49-F238E27FC236}">
                <a16:creationId xmlns:a16="http://schemas.microsoft.com/office/drawing/2014/main" id="{BE238812-D96E-45FD-BAC7-5885D58F4D9A}"/>
              </a:ext>
            </a:extLst>
          </p:cNvPr>
          <p:cNvSpPr>
            <a:spLocks noChangeArrowheads="1"/>
          </p:cNvSpPr>
          <p:nvPr/>
        </p:nvSpPr>
        <p:spPr bwMode="auto">
          <a:xfrm>
            <a:off x="2135560" y="4797152"/>
            <a:ext cx="5015732"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5000"/>
              </a:spcBef>
              <a:buClr>
                <a:schemeClr val="accent1"/>
              </a:buClr>
              <a:buSzPct val="115000"/>
              <a:buFont typeface="Wingdings" pitchFamily="2" charset="2"/>
              <a:buChar char="§"/>
            </a:pPr>
            <a:r>
              <a:rPr lang="en-GB" altLang="en-US" dirty="0"/>
              <a:t>  And finally: </a:t>
            </a:r>
            <a:r>
              <a:rPr lang="en-GB" altLang="en-US" b="1" dirty="0"/>
              <a:t>what was the designer trying to say</a:t>
            </a:r>
            <a:r>
              <a:rPr lang="en-GB" altLang="en-US" dirty="0"/>
              <a:t>?</a:t>
            </a:r>
          </a:p>
        </p:txBody>
      </p:sp>
      <p:sp>
        <p:nvSpPr>
          <p:cNvPr id="6" name="Text Box 5">
            <a:extLst>
              <a:ext uri="{FF2B5EF4-FFF2-40B4-BE49-F238E27FC236}">
                <a16:creationId xmlns:a16="http://schemas.microsoft.com/office/drawing/2014/main" id="{32DBEC24-6AFA-4BAF-A3BC-133A355100D0}"/>
              </a:ext>
            </a:extLst>
          </p:cNvPr>
          <p:cNvSpPr txBox="1">
            <a:spLocks noChangeArrowheads="1"/>
          </p:cNvSpPr>
          <p:nvPr/>
        </p:nvSpPr>
        <p:spPr bwMode="auto">
          <a:xfrm>
            <a:off x="2172071" y="2741340"/>
            <a:ext cx="66294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5000"/>
              </a:spcBef>
              <a:buClr>
                <a:schemeClr val="accent1"/>
              </a:buClr>
              <a:buSzPct val="115000"/>
              <a:buFont typeface="Wingdings" pitchFamily="2" charset="2"/>
              <a:buChar char="§"/>
            </a:pPr>
            <a:r>
              <a:rPr lang="en-GB" altLang="en-US" dirty="0"/>
              <a:t>  What </a:t>
            </a:r>
            <a:r>
              <a:rPr lang="en-GB" altLang="en-US" b="1" dirty="0"/>
              <a:t>associations</a:t>
            </a:r>
            <a:r>
              <a:rPr lang="en-GB" altLang="en-US" dirty="0"/>
              <a:t>? How did the designer do it? Why? </a:t>
            </a:r>
          </a:p>
        </p:txBody>
      </p:sp>
      <p:sp>
        <p:nvSpPr>
          <p:cNvPr id="7" name="Text Box 6">
            <a:extLst>
              <a:ext uri="{FF2B5EF4-FFF2-40B4-BE49-F238E27FC236}">
                <a16:creationId xmlns:a16="http://schemas.microsoft.com/office/drawing/2014/main" id="{28621574-6361-4B6A-927C-2E9A0C306E01}"/>
              </a:ext>
            </a:extLst>
          </p:cNvPr>
          <p:cNvSpPr txBox="1">
            <a:spLocks noChangeArrowheads="1"/>
          </p:cNvSpPr>
          <p:nvPr/>
        </p:nvSpPr>
        <p:spPr bwMode="auto">
          <a:xfrm>
            <a:off x="2172071" y="3501753"/>
            <a:ext cx="6503988" cy="92333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buClr>
                <a:schemeClr val="accent1"/>
              </a:buClr>
              <a:buSzPct val="115000"/>
              <a:buFont typeface="Wingdings" pitchFamily="2" charset="2"/>
              <a:buChar char="§"/>
            </a:pPr>
            <a:r>
              <a:rPr lang="en-GB" altLang="en-US" dirty="0"/>
              <a:t>  What </a:t>
            </a:r>
            <a:r>
              <a:rPr lang="en-GB" altLang="en-US" b="1" dirty="0"/>
              <a:t>perceptions</a:t>
            </a:r>
            <a:r>
              <a:rPr lang="en-GB" altLang="en-US" dirty="0"/>
              <a:t>? What made you feel that way? </a:t>
            </a:r>
          </a:p>
          <a:p>
            <a:pPr algn="l">
              <a:buClr>
                <a:srgbClr val="CC0000"/>
              </a:buClr>
              <a:buSzPct val="115000"/>
              <a:buFont typeface="Wingdings" pitchFamily="2" charset="2"/>
              <a:buNone/>
            </a:pPr>
            <a:r>
              <a:rPr lang="en-GB" altLang="en-US" dirty="0"/>
              <a:t>    How (intentionally or unintentionally) did the designer do it?</a:t>
            </a:r>
          </a:p>
          <a:p>
            <a:endParaRPr lang="en-GB" altLang="en-US" dirty="0"/>
          </a:p>
        </p:txBody>
      </p:sp>
      <p:sp>
        <p:nvSpPr>
          <p:cNvPr id="8" name="Text Box 7">
            <a:extLst>
              <a:ext uri="{FF2B5EF4-FFF2-40B4-BE49-F238E27FC236}">
                <a16:creationId xmlns:a16="http://schemas.microsoft.com/office/drawing/2014/main" id="{1643A892-5D35-490F-9FA4-A4EC61BAE423}"/>
              </a:ext>
            </a:extLst>
          </p:cNvPr>
          <p:cNvSpPr txBox="1">
            <a:spLocks noChangeArrowheads="1"/>
          </p:cNvSpPr>
          <p:nvPr/>
        </p:nvSpPr>
        <p:spPr bwMode="auto">
          <a:xfrm>
            <a:off x="2172071" y="1995214"/>
            <a:ext cx="2631490"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5000"/>
              </a:spcBef>
              <a:buClr>
                <a:schemeClr val="accent1"/>
              </a:buClr>
              <a:buSzPct val="115000"/>
              <a:buFont typeface="Wingdings" pitchFamily="2" charset="2"/>
              <a:buChar char="§"/>
            </a:pPr>
            <a:r>
              <a:rPr lang="en-GB" altLang="en-US" dirty="0"/>
              <a:t>  What </a:t>
            </a:r>
            <a:r>
              <a:rPr lang="en-GB" altLang="en-US" b="1" dirty="0"/>
              <a:t>aesthetics</a:t>
            </a:r>
            <a:r>
              <a:rPr lang="en-GB" altLang="en-US" dirty="0"/>
              <a:t>? Why?</a:t>
            </a:r>
          </a:p>
        </p:txBody>
      </p:sp>
    </p:spTree>
    <p:extLst>
      <p:ext uri="{BB962C8B-B14F-4D97-AF65-F5344CB8AC3E}">
        <p14:creationId xmlns:p14="http://schemas.microsoft.com/office/powerpoint/2010/main" val="37577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27</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Lecture unit series</a:t>
            </a:r>
          </a:p>
        </p:txBody>
      </p:sp>
      <p:sp>
        <p:nvSpPr>
          <p:cNvPr id="5" name="TextBox 4">
            <a:extLst>
              <a:ext uri="{FF2B5EF4-FFF2-40B4-BE49-F238E27FC236}">
                <a16:creationId xmlns:a16="http://schemas.microsoft.com/office/drawing/2014/main" id="{686FA503-9976-4E6C-BEDA-E87D9E0937F5}"/>
              </a:ext>
            </a:extLst>
          </p:cNvPr>
          <p:cNvSpPr txBox="1"/>
          <p:nvPr/>
        </p:nvSpPr>
        <p:spPr>
          <a:xfrm>
            <a:off x="377192" y="687631"/>
            <a:ext cx="11814808" cy="369332"/>
          </a:xfrm>
          <a:prstGeom prst="rect">
            <a:avLst/>
          </a:prstGeom>
          <a:noFill/>
        </p:spPr>
        <p:txBody>
          <a:bodyPr wrap="square" rtlCol="0">
            <a:spAutoFit/>
          </a:bodyPr>
          <a:lstStyle/>
          <a:p>
            <a:r>
              <a:rPr lang="en-US" dirty="0"/>
              <a:t>PowerPoint lecture units, as well as many other types of resources, can be found in the Ansys Education Resources webpage.</a:t>
            </a:r>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Exploring Critical Materials using Ansys Granta EduPack</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Built Environment: </a:t>
                      </a:r>
                      <a:r>
                        <a:rPr lang="en-GB" sz="1400" b="0" baseline="0" dirty="0">
                          <a:solidFill>
                            <a:schemeClr val="tx1"/>
                          </a:solidFill>
                          <a:latin typeface="Calibri" panose="020F0502020204030204" pitchFamily="34" charset="0"/>
                          <a:cs typeface="Calibri" panose="020F0502020204030204" pitchFamily="34" charset="0"/>
                        </a:rPr>
                        <a:t>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2830721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28</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Outline of the lecture unit</a:t>
            </a:r>
            <a:endParaRPr lang="en-US" dirty="0"/>
          </a:p>
        </p:txBody>
      </p:sp>
      <p:sp>
        <p:nvSpPr>
          <p:cNvPr id="4" name="Rectangle 5">
            <a:extLst>
              <a:ext uri="{FF2B5EF4-FFF2-40B4-BE49-F238E27FC236}">
                <a16:creationId xmlns:a16="http://schemas.microsoft.com/office/drawing/2014/main" id="{E1E07FEA-B99F-4924-B606-8291349B03E3}"/>
              </a:ext>
            </a:extLst>
          </p:cNvPr>
          <p:cNvSpPr>
            <a:spLocks noChangeArrowheads="1"/>
          </p:cNvSpPr>
          <p:nvPr/>
        </p:nvSpPr>
        <p:spPr bwMode="auto">
          <a:xfrm>
            <a:off x="5463188" y="2069799"/>
            <a:ext cx="4602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0000"/>
              <a:buFont typeface="Wingdings" panose="05000000000000000000" pitchFamily="2" charset="2"/>
              <a:buChar char="§"/>
            </a:pPr>
            <a:r>
              <a:rPr lang="en-GB" b="1" dirty="0"/>
              <a:t>Why is Industrial Design important?</a:t>
            </a:r>
            <a:endParaRPr lang="en-US" b="1" dirty="0"/>
          </a:p>
        </p:txBody>
      </p:sp>
      <p:sp>
        <p:nvSpPr>
          <p:cNvPr id="5" name="Rectangle 7">
            <a:extLst>
              <a:ext uri="{FF2B5EF4-FFF2-40B4-BE49-F238E27FC236}">
                <a16:creationId xmlns:a16="http://schemas.microsoft.com/office/drawing/2014/main" id="{A481E334-335F-4E02-9FAB-3749162492FE}"/>
              </a:ext>
            </a:extLst>
          </p:cNvPr>
          <p:cNvSpPr>
            <a:spLocks noChangeArrowheads="1"/>
          </p:cNvSpPr>
          <p:nvPr/>
        </p:nvSpPr>
        <p:spPr bwMode="auto">
          <a:xfrm>
            <a:off x="5463188" y="2609600"/>
            <a:ext cx="4602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0000"/>
              <a:buFont typeface="Wingdings" panose="05000000000000000000" pitchFamily="2" charset="2"/>
              <a:buChar char="§"/>
            </a:pPr>
            <a:r>
              <a:rPr lang="en-GB" b="1" dirty="0"/>
              <a:t>What gives a product its character?</a:t>
            </a:r>
            <a:endParaRPr lang="en-US" b="1" dirty="0"/>
          </a:p>
        </p:txBody>
      </p:sp>
      <p:sp>
        <p:nvSpPr>
          <p:cNvPr id="6" name="Rectangle 8">
            <a:extLst>
              <a:ext uri="{FF2B5EF4-FFF2-40B4-BE49-F238E27FC236}">
                <a16:creationId xmlns:a16="http://schemas.microsoft.com/office/drawing/2014/main" id="{4D1B1030-C4BC-4DB1-8BEA-895A2ADB08CC}"/>
              </a:ext>
            </a:extLst>
          </p:cNvPr>
          <p:cNvSpPr>
            <a:spLocks noChangeArrowheads="1"/>
          </p:cNvSpPr>
          <p:nvPr/>
        </p:nvSpPr>
        <p:spPr bwMode="auto">
          <a:xfrm>
            <a:off x="5477762" y="3116943"/>
            <a:ext cx="47622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ct val="50000"/>
              </a:spcBef>
              <a:spcAft>
                <a:spcPct val="35000"/>
              </a:spcAft>
              <a:buClr>
                <a:schemeClr val="accent1"/>
              </a:buClr>
              <a:buSzPct val="100000"/>
              <a:buFont typeface="Wingdings" panose="05000000000000000000" pitchFamily="2" charset="2"/>
              <a:buChar char="§"/>
            </a:pPr>
            <a:r>
              <a:rPr lang="en-GB" b="1" dirty="0"/>
              <a:t>Making charts for sensory properties</a:t>
            </a:r>
            <a:endParaRPr lang="en-US" b="1" dirty="0"/>
          </a:p>
        </p:txBody>
      </p:sp>
      <p:sp>
        <p:nvSpPr>
          <p:cNvPr id="7" name="Rectangle 9">
            <a:extLst>
              <a:ext uri="{FF2B5EF4-FFF2-40B4-BE49-F238E27FC236}">
                <a16:creationId xmlns:a16="http://schemas.microsoft.com/office/drawing/2014/main" id="{E4A2F8C6-802D-44DD-8FEE-5CBB3A8487A3}"/>
              </a:ext>
            </a:extLst>
          </p:cNvPr>
          <p:cNvSpPr>
            <a:spLocks noChangeArrowheads="1"/>
          </p:cNvSpPr>
          <p:nvPr/>
        </p:nvSpPr>
        <p:spPr bwMode="auto">
          <a:xfrm>
            <a:off x="5477762" y="3578497"/>
            <a:ext cx="56227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spcBef>
                <a:spcPct val="50000"/>
              </a:spcBef>
              <a:spcAft>
                <a:spcPct val="35000"/>
              </a:spcAft>
              <a:buClr>
                <a:schemeClr val="accent1"/>
              </a:buClr>
              <a:buSzPct val="100000"/>
              <a:buFont typeface="Wingdings" pitchFamily="2" charset="2"/>
              <a:buChar char="§"/>
            </a:pPr>
            <a:r>
              <a:rPr lang="en-GB" b="1" dirty="0"/>
              <a:t>   Design: creating associations and perceptions</a:t>
            </a:r>
            <a:endParaRPr lang="en-US" b="1" dirty="0"/>
          </a:p>
        </p:txBody>
      </p:sp>
      <p:pic>
        <p:nvPicPr>
          <p:cNvPr id="8" name="Picture 7">
            <a:extLst>
              <a:ext uri="{FF2B5EF4-FFF2-40B4-BE49-F238E27FC236}">
                <a16:creationId xmlns:a16="http://schemas.microsoft.com/office/drawing/2014/main" id="{9B5F8C4C-A3CD-4082-9EE1-758F42BB6377}"/>
              </a:ext>
            </a:extLst>
          </p:cNvPr>
          <p:cNvPicPr>
            <a:picLocks noChangeAspect="1"/>
          </p:cNvPicPr>
          <p:nvPr/>
        </p:nvPicPr>
        <p:blipFill>
          <a:blip r:embed="rId3"/>
          <a:stretch>
            <a:fillRect/>
          </a:stretch>
        </p:blipFill>
        <p:spPr>
          <a:xfrm>
            <a:off x="1919536" y="3645024"/>
            <a:ext cx="2877561" cy="1908213"/>
          </a:xfrm>
          <a:prstGeom prst="rect">
            <a:avLst/>
          </a:prstGeom>
        </p:spPr>
      </p:pic>
      <p:pic>
        <p:nvPicPr>
          <p:cNvPr id="9" name="Picture 8">
            <a:extLst>
              <a:ext uri="{FF2B5EF4-FFF2-40B4-BE49-F238E27FC236}">
                <a16:creationId xmlns:a16="http://schemas.microsoft.com/office/drawing/2014/main" id="{D638DAD5-BDA0-46AF-A824-7590BC10A11E}"/>
              </a:ext>
            </a:extLst>
          </p:cNvPr>
          <p:cNvPicPr>
            <a:picLocks noChangeAspect="1"/>
          </p:cNvPicPr>
          <p:nvPr/>
        </p:nvPicPr>
        <p:blipFill>
          <a:blip r:embed="rId4"/>
          <a:stretch>
            <a:fillRect/>
          </a:stretch>
        </p:blipFill>
        <p:spPr>
          <a:xfrm>
            <a:off x="1919535" y="1311575"/>
            <a:ext cx="2877561" cy="2072820"/>
          </a:xfrm>
          <a:prstGeom prst="rect">
            <a:avLst/>
          </a:prstGeom>
        </p:spPr>
      </p:pic>
    </p:spTree>
    <p:extLst>
      <p:ext uri="{BB962C8B-B14F-4D97-AF65-F5344CB8AC3E}">
        <p14:creationId xmlns:p14="http://schemas.microsoft.com/office/powerpoint/2010/main" val="40165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Product value</a:t>
            </a:r>
            <a:endParaRPr lang="en-US" dirty="0"/>
          </a:p>
        </p:txBody>
      </p:sp>
      <p:sp>
        <p:nvSpPr>
          <p:cNvPr id="4" name="Text Box 3">
            <a:extLst>
              <a:ext uri="{FF2B5EF4-FFF2-40B4-BE49-F238E27FC236}">
                <a16:creationId xmlns:a16="http://schemas.microsoft.com/office/drawing/2014/main" id="{E11EEBB6-4728-49D5-AEE0-2D3CF7E728F9}"/>
              </a:ext>
            </a:extLst>
          </p:cNvPr>
          <p:cNvSpPr txBox="1">
            <a:spLocks noChangeArrowheads="1"/>
          </p:cNvSpPr>
          <p:nvPr/>
        </p:nvSpPr>
        <p:spPr bwMode="auto">
          <a:xfrm>
            <a:off x="1775520" y="791186"/>
            <a:ext cx="8248650" cy="92333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dirty="0">
                <a:latin typeface="+mn-lt"/>
              </a:rPr>
              <a:t>A product has a	 </a:t>
            </a:r>
            <a:r>
              <a:rPr lang="en-GB" b="1" dirty="0">
                <a:latin typeface="+mn-lt"/>
              </a:rPr>
              <a:t>cost</a:t>
            </a:r>
            <a:r>
              <a:rPr lang="en-GB" dirty="0">
                <a:latin typeface="+mn-lt"/>
              </a:rPr>
              <a:t>    </a:t>
            </a:r>
            <a:r>
              <a:rPr lang="en-GB" dirty="0">
                <a:solidFill>
                  <a:schemeClr val="accent3"/>
                </a:solidFill>
                <a:latin typeface="+mn-lt"/>
              </a:rPr>
              <a:t>C	</a:t>
            </a:r>
            <a:r>
              <a:rPr lang="en-GB" sz="1600" i="1" dirty="0">
                <a:solidFill>
                  <a:schemeClr val="accent3"/>
                </a:solidFill>
                <a:latin typeface="+mn-lt"/>
              </a:rPr>
              <a:t>the true </a:t>
            </a:r>
            <a:r>
              <a:rPr lang="en-GB" sz="1600" b="1" i="1" dirty="0">
                <a:solidFill>
                  <a:schemeClr val="accent3"/>
                </a:solidFill>
                <a:latin typeface="+mn-lt"/>
              </a:rPr>
              <a:t>cost</a:t>
            </a:r>
            <a:r>
              <a:rPr lang="en-GB" sz="1600" i="1" dirty="0">
                <a:solidFill>
                  <a:schemeClr val="accent3"/>
                </a:solidFill>
                <a:latin typeface="+mn-lt"/>
              </a:rPr>
              <a:t> of manufacture, marketing etc.</a:t>
            </a:r>
            <a:r>
              <a:rPr lang="en-GB" dirty="0">
                <a:solidFill>
                  <a:schemeClr val="accent3"/>
                </a:solidFill>
                <a:latin typeface="+mn-lt"/>
              </a:rPr>
              <a:t> </a:t>
            </a:r>
          </a:p>
          <a:p>
            <a:pPr algn="l"/>
            <a:r>
              <a:rPr lang="en-GB" dirty="0">
                <a:latin typeface="+mn-lt"/>
              </a:rPr>
              <a:t>		 </a:t>
            </a:r>
            <a:r>
              <a:rPr lang="en-GB" b="1" dirty="0">
                <a:latin typeface="+mn-lt"/>
              </a:rPr>
              <a:t>price</a:t>
            </a:r>
            <a:r>
              <a:rPr lang="en-GB" dirty="0">
                <a:solidFill>
                  <a:srgbClr val="CC0000"/>
                </a:solidFill>
                <a:latin typeface="+mn-lt"/>
              </a:rPr>
              <a:t>  </a:t>
            </a:r>
            <a:r>
              <a:rPr lang="en-GB" dirty="0">
                <a:latin typeface="+mn-lt"/>
              </a:rPr>
              <a:t> </a:t>
            </a:r>
            <a:r>
              <a:rPr lang="en-GB" dirty="0">
                <a:solidFill>
                  <a:schemeClr val="accent3"/>
                </a:solidFill>
                <a:latin typeface="+mn-lt"/>
              </a:rPr>
              <a:t>P	</a:t>
            </a:r>
            <a:r>
              <a:rPr lang="en-GB" sz="1600" i="1" dirty="0">
                <a:solidFill>
                  <a:schemeClr val="accent3"/>
                </a:solidFill>
                <a:latin typeface="+mn-lt"/>
              </a:rPr>
              <a:t>the </a:t>
            </a:r>
            <a:r>
              <a:rPr lang="en-GB" sz="1600" b="1" i="1" dirty="0">
                <a:solidFill>
                  <a:schemeClr val="accent3"/>
                </a:solidFill>
                <a:latin typeface="+mn-lt"/>
              </a:rPr>
              <a:t>price</a:t>
            </a:r>
            <a:r>
              <a:rPr lang="en-GB" sz="1600" i="1" dirty="0">
                <a:solidFill>
                  <a:schemeClr val="accent3"/>
                </a:solidFill>
                <a:latin typeface="+mn-lt"/>
              </a:rPr>
              <a:t> at which it is offered to the consumer</a:t>
            </a:r>
          </a:p>
          <a:p>
            <a:pPr algn="l"/>
            <a:r>
              <a:rPr lang="en-GB" dirty="0">
                <a:latin typeface="+mn-lt"/>
              </a:rPr>
              <a:t>		 </a:t>
            </a:r>
            <a:r>
              <a:rPr lang="en-GB" b="1" dirty="0">
                <a:latin typeface="+mn-lt"/>
              </a:rPr>
              <a:t>value</a:t>
            </a:r>
            <a:r>
              <a:rPr lang="en-GB" dirty="0">
                <a:latin typeface="+mn-lt"/>
              </a:rPr>
              <a:t>  </a:t>
            </a:r>
            <a:r>
              <a:rPr lang="en-GB" dirty="0">
                <a:solidFill>
                  <a:schemeClr val="accent3"/>
                </a:solidFill>
                <a:latin typeface="+mn-lt"/>
              </a:rPr>
              <a:t>V	</a:t>
            </a:r>
            <a:r>
              <a:rPr lang="en-GB" sz="1600" i="1" dirty="0">
                <a:solidFill>
                  <a:schemeClr val="accent3"/>
                </a:solidFill>
                <a:latin typeface="+mn-lt"/>
              </a:rPr>
              <a:t>what the consumer thinks it is </a:t>
            </a:r>
            <a:r>
              <a:rPr lang="en-GB" sz="1600" b="1" i="1" dirty="0">
                <a:solidFill>
                  <a:schemeClr val="accent3"/>
                </a:solidFill>
                <a:latin typeface="+mn-lt"/>
              </a:rPr>
              <a:t>worth</a:t>
            </a:r>
            <a:endParaRPr lang="en-GB" sz="1600" dirty="0">
              <a:solidFill>
                <a:schemeClr val="accent3"/>
              </a:solidFill>
              <a:latin typeface="+mn-lt"/>
            </a:endParaRPr>
          </a:p>
        </p:txBody>
      </p:sp>
      <p:sp>
        <p:nvSpPr>
          <p:cNvPr id="5" name="Text Box 5">
            <a:extLst>
              <a:ext uri="{FF2B5EF4-FFF2-40B4-BE49-F238E27FC236}">
                <a16:creationId xmlns:a16="http://schemas.microsoft.com/office/drawing/2014/main" id="{725029CB-1BFA-45E6-869D-71A7FD2C5361}"/>
              </a:ext>
            </a:extLst>
          </p:cNvPr>
          <p:cNvSpPr txBox="1">
            <a:spLocks noChangeArrowheads="1"/>
          </p:cNvSpPr>
          <p:nvPr/>
        </p:nvSpPr>
        <p:spPr bwMode="auto">
          <a:xfrm>
            <a:off x="2296221" y="4797152"/>
            <a:ext cx="7248203" cy="40011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i="1" dirty="0">
                <a:latin typeface="+mn-lt"/>
              </a:rPr>
              <a:t>What determines    </a:t>
            </a:r>
            <a:r>
              <a:rPr lang="en-GB" sz="2000" b="1" dirty="0">
                <a:latin typeface="+mn-lt"/>
              </a:rPr>
              <a:t>cost </a:t>
            </a:r>
            <a:r>
              <a:rPr lang="en-GB" sz="2000" dirty="0">
                <a:latin typeface="+mn-lt"/>
              </a:rPr>
              <a:t>? 	 </a:t>
            </a:r>
            <a:r>
              <a:rPr lang="en-GB" i="1" dirty="0">
                <a:latin typeface="+mn-lt"/>
              </a:rPr>
              <a:t>Technical design, materials, processes, labour</a:t>
            </a:r>
            <a:endParaRPr lang="en-GB" sz="2000" dirty="0">
              <a:solidFill>
                <a:srgbClr val="C70F44"/>
              </a:solidFill>
              <a:latin typeface="+mn-lt"/>
            </a:endParaRPr>
          </a:p>
        </p:txBody>
      </p:sp>
      <p:grpSp>
        <p:nvGrpSpPr>
          <p:cNvPr id="6" name="Group 5">
            <a:extLst>
              <a:ext uri="{FF2B5EF4-FFF2-40B4-BE49-F238E27FC236}">
                <a16:creationId xmlns:a16="http://schemas.microsoft.com/office/drawing/2014/main" id="{9EAB5B69-95DC-4BCF-90B8-A1CD6DFFD014}"/>
              </a:ext>
            </a:extLst>
          </p:cNvPr>
          <p:cNvGrpSpPr/>
          <p:nvPr/>
        </p:nvGrpSpPr>
        <p:grpSpPr>
          <a:xfrm>
            <a:off x="1775520" y="1920911"/>
            <a:ext cx="3037408" cy="2778125"/>
            <a:chOff x="530225" y="1903413"/>
            <a:chExt cx="3037408" cy="2778125"/>
          </a:xfrm>
        </p:grpSpPr>
        <p:pic>
          <p:nvPicPr>
            <p:cNvPr id="7" name="Picture 16">
              <a:extLst>
                <a:ext uri="{FF2B5EF4-FFF2-40B4-BE49-F238E27FC236}">
                  <a16:creationId xmlns:a16="http://schemas.microsoft.com/office/drawing/2014/main" id="{A067FBA1-7E46-4DE4-BD06-FCE9CC496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97433" y="1903413"/>
              <a:ext cx="2870200" cy="27781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7">
              <a:extLst>
                <a:ext uri="{FF2B5EF4-FFF2-40B4-BE49-F238E27FC236}">
                  <a16:creationId xmlns:a16="http://schemas.microsoft.com/office/drawing/2014/main" id="{01EF6938-3E4A-4755-9157-6794D4E29923}"/>
                </a:ext>
              </a:extLst>
            </p:cNvPr>
            <p:cNvSpPr txBox="1">
              <a:spLocks noChangeArrowheads="1"/>
            </p:cNvSpPr>
            <p:nvPr/>
          </p:nvSpPr>
          <p:spPr bwMode="auto">
            <a:xfrm>
              <a:off x="530225" y="3907409"/>
              <a:ext cx="1563954"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i="1" dirty="0">
                  <a:latin typeface="+mn-lt"/>
                </a:rPr>
                <a:t>My Parker pens, </a:t>
              </a:r>
            </a:p>
            <a:p>
              <a:r>
                <a:rPr lang="en-GB" sz="1600" i="1" dirty="0">
                  <a:latin typeface="+mn-lt"/>
                </a:rPr>
                <a:t>8 euros each</a:t>
              </a:r>
              <a:endParaRPr lang="en-GB" dirty="0">
                <a:latin typeface="+mn-lt"/>
              </a:endParaRPr>
            </a:p>
          </p:txBody>
        </p:sp>
      </p:grpSp>
      <p:grpSp>
        <p:nvGrpSpPr>
          <p:cNvPr id="9" name="Group 8">
            <a:extLst>
              <a:ext uri="{FF2B5EF4-FFF2-40B4-BE49-F238E27FC236}">
                <a16:creationId xmlns:a16="http://schemas.microsoft.com/office/drawing/2014/main" id="{8DFF8B84-CF1D-4495-B05B-BBB5845D3AC4}"/>
              </a:ext>
            </a:extLst>
          </p:cNvPr>
          <p:cNvGrpSpPr/>
          <p:nvPr/>
        </p:nvGrpSpPr>
        <p:grpSpPr>
          <a:xfrm>
            <a:off x="6883347" y="2010850"/>
            <a:ext cx="3255000" cy="2700000"/>
            <a:chOff x="6107112" y="1844675"/>
            <a:chExt cx="3255000" cy="2700000"/>
          </a:xfrm>
        </p:grpSpPr>
        <p:pic>
          <p:nvPicPr>
            <p:cNvPr id="10" name="Picture 18">
              <a:extLst>
                <a:ext uri="{FF2B5EF4-FFF2-40B4-BE49-F238E27FC236}">
                  <a16:creationId xmlns:a16="http://schemas.microsoft.com/office/drawing/2014/main" id="{24326CF9-EC1A-46E6-A8CE-9A1E6C462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112" y="1844675"/>
              <a:ext cx="2700000" cy="2700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9">
              <a:extLst>
                <a:ext uri="{FF2B5EF4-FFF2-40B4-BE49-F238E27FC236}">
                  <a16:creationId xmlns:a16="http://schemas.microsoft.com/office/drawing/2014/main" id="{8D3314EB-98C4-4B97-A67B-34060C27FFEF}"/>
                </a:ext>
              </a:extLst>
            </p:cNvPr>
            <p:cNvSpPr txBox="1">
              <a:spLocks noChangeArrowheads="1"/>
            </p:cNvSpPr>
            <p:nvPr/>
          </p:nvSpPr>
          <p:spPr bwMode="auto">
            <a:xfrm>
              <a:off x="7457112" y="3809535"/>
              <a:ext cx="1905000" cy="5810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i="1" dirty="0">
                  <a:latin typeface="+mn-lt"/>
                </a:rPr>
                <a:t>Parker special edition 3000 euros</a:t>
              </a:r>
              <a:endParaRPr lang="en-GB" dirty="0">
                <a:latin typeface="+mn-lt"/>
              </a:endParaRPr>
            </a:p>
          </p:txBody>
        </p:sp>
      </p:grpSp>
      <p:sp>
        <p:nvSpPr>
          <p:cNvPr id="12" name="Rectangle 20">
            <a:extLst>
              <a:ext uri="{FF2B5EF4-FFF2-40B4-BE49-F238E27FC236}">
                <a16:creationId xmlns:a16="http://schemas.microsoft.com/office/drawing/2014/main" id="{26BDFFF3-FC13-4476-A028-5CBE32FBB65F}"/>
              </a:ext>
            </a:extLst>
          </p:cNvPr>
          <p:cNvSpPr>
            <a:spLocks noChangeArrowheads="1"/>
          </p:cNvSpPr>
          <p:nvPr/>
        </p:nvSpPr>
        <p:spPr bwMode="auto">
          <a:xfrm>
            <a:off x="4766836" y="3309973"/>
            <a:ext cx="2132013" cy="5810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i="1" dirty="0"/>
              <a:t>Do they write 375 times better ?</a:t>
            </a:r>
          </a:p>
        </p:txBody>
      </p:sp>
      <p:sp>
        <p:nvSpPr>
          <p:cNvPr id="13" name="Text Box 4">
            <a:extLst>
              <a:ext uri="{FF2B5EF4-FFF2-40B4-BE49-F238E27FC236}">
                <a16:creationId xmlns:a16="http://schemas.microsoft.com/office/drawing/2014/main" id="{66F9649B-9F93-4E36-B2C3-6ED4C9CEC283}"/>
              </a:ext>
            </a:extLst>
          </p:cNvPr>
          <p:cNvSpPr txBox="1">
            <a:spLocks noChangeArrowheads="1"/>
          </p:cNvSpPr>
          <p:nvPr/>
        </p:nvSpPr>
        <p:spPr bwMode="auto">
          <a:xfrm>
            <a:off x="3998084" y="2053588"/>
            <a:ext cx="3300455" cy="707886"/>
          </a:xfrm>
          <a:prstGeom prst="rect">
            <a:avLst/>
          </a:prstGeom>
          <a:solidFill>
            <a:srgbClr val="D9D8D6"/>
          </a:solidFill>
          <a:ln w="19050">
            <a:solidFill>
              <a:srgbClr val="FFB71B"/>
            </a:solidFill>
            <a:miter lim="800000"/>
            <a:headEnd/>
            <a:tailEnd/>
          </a:ln>
          <a:effec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2000" dirty="0">
                <a:latin typeface="+mn-lt"/>
              </a:rPr>
              <a:t>Product success requires that</a:t>
            </a:r>
            <a:r>
              <a:rPr lang="en-GB" dirty="0">
                <a:latin typeface="+mn-lt"/>
              </a:rPr>
              <a:t> </a:t>
            </a:r>
            <a:endParaRPr lang="en-GB" sz="1000" dirty="0">
              <a:latin typeface="+mn-lt"/>
            </a:endParaRPr>
          </a:p>
          <a:p>
            <a:r>
              <a:rPr lang="en-GB" sz="2000" dirty="0">
                <a:latin typeface="+mn-lt"/>
              </a:rPr>
              <a:t>C &lt; P &lt; V</a:t>
            </a:r>
            <a:endParaRPr lang="en-GB" dirty="0">
              <a:latin typeface="+mn-lt"/>
            </a:endParaRPr>
          </a:p>
        </p:txBody>
      </p:sp>
      <p:sp>
        <p:nvSpPr>
          <p:cNvPr id="14" name="Text Box 23">
            <a:extLst>
              <a:ext uri="{FF2B5EF4-FFF2-40B4-BE49-F238E27FC236}">
                <a16:creationId xmlns:a16="http://schemas.microsoft.com/office/drawing/2014/main" id="{923F246E-89BF-47B0-9E34-A99B7593F22D}"/>
              </a:ext>
            </a:extLst>
          </p:cNvPr>
          <p:cNvSpPr txBox="1">
            <a:spLocks noChangeArrowheads="1"/>
          </p:cNvSpPr>
          <p:nvPr/>
        </p:nvSpPr>
        <p:spPr bwMode="auto">
          <a:xfrm>
            <a:off x="2447163" y="5437488"/>
            <a:ext cx="6673173" cy="70788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solidFill>
                  <a:srgbClr val="CC0000"/>
                </a:solidFill>
                <a:latin typeface="+mn-lt"/>
              </a:rPr>
              <a:t>                            </a:t>
            </a:r>
            <a:r>
              <a:rPr lang="en-GB" sz="2000" b="1" dirty="0">
                <a:latin typeface="+mn-lt"/>
              </a:rPr>
              <a:t>value </a:t>
            </a:r>
            <a:r>
              <a:rPr lang="en-GB" sz="2000" dirty="0">
                <a:latin typeface="+mn-lt"/>
              </a:rPr>
              <a:t>?	 </a:t>
            </a:r>
            <a:r>
              <a:rPr lang="en-GB" i="1" dirty="0">
                <a:latin typeface="+mn-lt"/>
              </a:rPr>
              <a:t>Both technical and industrial design;  </a:t>
            </a:r>
          </a:p>
          <a:p>
            <a:pPr algn="l"/>
            <a:r>
              <a:rPr lang="en-GB" sz="2000" dirty="0">
                <a:latin typeface="+mn-lt"/>
              </a:rPr>
              <a:t>		</a:t>
            </a:r>
            <a:r>
              <a:rPr lang="en-GB" b="1" i="1" dirty="0">
                <a:solidFill>
                  <a:srgbClr val="A50021"/>
                </a:solidFill>
                <a:latin typeface="+mn-lt"/>
              </a:rPr>
              <a:t>	 </a:t>
            </a:r>
            <a:r>
              <a:rPr lang="en-GB" b="1" i="1" dirty="0">
                <a:solidFill>
                  <a:sysClr val="windowText" lastClr="000000"/>
                </a:solidFill>
                <a:latin typeface="+mn-lt"/>
              </a:rPr>
              <a:t>-- aesthetics, associations, perceptions</a:t>
            </a:r>
            <a:endParaRPr lang="en-GB" sz="2000" dirty="0">
              <a:solidFill>
                <a:sysClr val="windowText" lastClr="000000"/>
              </a:solidFill>
              <a:latin typeface="+mn-lt"/>
            </a:endParaRPr>
          </a:p>
        </p:txBody>
      </p:sp>
      <p:sp>
        <p:nvSpPr>
          <p:cNvPr id="15" name="Text Box 24">
            <a:extLst>
              <a:ext uri="{FF2B5EF4-FFF2-40B4-BE49-F238E27FC236}">
                <a16:creationId xmlns:a16="http://schemas.microsoft.com/office/drawing/2014/main" id="{5E2472A7-6062-4040-BDBF-065B79E2BB8B}"/>
              </a:ext>
            </a:extLst>
          </p:cNvPr>
          <p:cNvSpPr txBox="1">
            <a:spLocks noChangeArrowheads="1"/>
          </p:cNvSpPr>
          <p:nvPr/>
        </p:nvSpPr>
        <p:spPr bwMode="auto">
          <a:xfrm>
            <a:off x="2447163" y="5117320"/>
            <a:ext cx="4571123" cy="40011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solidFill>
                  <a:srgbClr val="CC0000"/>
                </a:solidFill>
                <a:latin typeface="+mn-lt"/>
              </a:rPr>
              <a:t>                            </a:t>
            </a:r>
            <a:r>
              <a:rPr lang="en-GB" sz="2000" b="1" dirty="0">
                <a:latin typeface="+mn-lt"/>
              </a:rPr>
              <a:t>price </a:t>
            </a:r>
            <a:r>
              <a:rPr lang="en-GB" sz="2000" dirty="0">
                <a:latin typeface="+mn-lt"/>
              </a:rPr>
              <a:t>? 	</a:t>
            </a:r>
            <a:r>
              <a:rPr lang="en-GB" i="1" dirty="0">
                <a:latin typeface="+mn-lt"/>
              </a:rPr>
              <a:t>Cost plus margin</a:t>
            </a:r>
            <a:endParaRPr lang="en-GB" sz="2000" dirty="0">
              <a:solidFill>
                <a:srgbClr val="C70F44"/>
              </a:solidFill>
              <a:latin typeface="+mn-lt"/>
            </a:endParaRPr>
          </a:p>
        </p:txBody>
      </p:sp>
    </p:spTree>
    <p:extLst>
      <p:ext uri="{BB962C8B-B14F-4D97-AF65-F5344CB8AC3E}">
        <p14:creationId xmlns:p14="http://schemas.microsoft.com/office/powerpoint/2010/main" val="406728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utoUpdateAnimBg="0"/>
      <p:bldP spid="12" grpId="0" autoUpdateAnimBg="0"/>
      <p:bldP spid="13" grpId="0" animBg="1" autoUpdateAnimBg="0"/>
      <p:bldP spid="14" grpId="0" autoUpdateAnimBg="0"/>
      <p:bldP spid="1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Why does Industrial Design (ID) matter ?</a:t>
            </a:r>
            <a:endParaRPr lang="en-US" dirty="0"/>
          </a:p>
        </p:txBody>
      </p:sp>
      <p:sp>
        <p:nvSpPr>
          <p:cNvPr id="4" name="Text Box 4">
            <a:extLst>
              <a:ext uri="{FF2B5EF4-FFF2-40B4-BE49-F238E27FC236}">
                <a16:creationId xmlns:a16="http://schemas.microsoft.com/office/drawing/2014/main" id="{94A1C69C-A63A-4712-9DDC-C849BB5153DD}"/>
              </a:ext>
            </a:extLst>
          </p:cNvPr>
          <p:cNvSpPr txBox="1">
            <a:spLocks noChangeArrowheads="1"/>
          </p:cNvSpPr>
          <p:nvPr/>
        </p:nvSpPr>
        <p:spPr bwMode="auto">
          <a:xfrm>
            <a:off x="2567608" y="1884576"/>
            <a:ext cx="64579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buSzPct val="110000"/>
              <a:buFontTx/>
              <a:buChar char="•"/>
            </a:pPr>
            <a:r>
              <a:rPr lang="en-GB" sz="2000" dirty="0">
                <a:solidFill>
                  <a:srgbClr val="FF0000"/>
                </a:solidFill>
                <a:latin typeface="+mn-lt"/>
              </a:rPr>
              <a:t>  In a crowded market ID allows</a:t>
            </a:r>
            <a:r>
              <a:rPr lang="en-GB" sz="2000" b="1" dirty="0">
                <a:solidFill>
                  <a:srgbClr val="FF0000"/>
                </a:solidFill>
                <a:latin typeface="+mn-lt"/>
              </a:rPr>
              <a:t> </a:t>
            </a:r>
            <a:r>
              <a:rPr lang="en-GB" sz="2000" dirty="0">
                <a:solidFill>
                  <a:srgbClr val="FF0000"/>
                </a:solidFill>
                <a:latin typeface="+mn-lt"/>
              </a:rPr>
              <a:t>differentiation</a:t>
            </a:r>
          </a:p>
          <a:p>
            <a:pPr algn="l">
              <a:buSzPct val="110000"/>
            </a:pPr>
            <a:r>
              <a:rPr lang="en-GB" sz="2000" b="1" dirty="0">
                <a:solidFill>
                  <a:srgbClr val="FF0000"/>
                </a:solidFill>
                <a:latin typeface="+mn-lt"/>
              </a:rPr>
              <a:t>   </a:t>
            </a:r>
            <a:r>
              <a:rPr lang="en-GB" sz="2000" dirty="0">
                <a:solidFill>
                  <a:srgbClr val="FF0000"/>
                </a:solidFill>
                <a:latin typeface="+mn-lt"/>
              </a:rPr>
              <a:t> and consumer-group targeting</a:t>
            </a:r>
          </a:p>
        </p:txBody>
      </p:sp>
      <p:sp>
        <p:nvSpPr>
          <p:cNvPr id="5" name="Text Box 5">
            <a:extLst>
              <a:ext uri="{FF2B5EF4-FFF2-40B4-BE49-F238E27FC236}">
                <a16:creationId xmlns:a16="http://schemas.microsoft.com/office/drawing/2014/main" id="{7C6E1740-063D-44C5-AEE6-DADDA308D71C}"/>
              </a:ext>
            </a:extLst>
          </p:cNvPr>
          <p:cNvSpPr txBox="1">
            <a:spLocks noChangeArrowheads="1"/>
          </p:cNvSpPr>
          <p:nvPr/>
        </p:nvSpPr>
        <p:spPr bwMode="auto">
          <a:xfrm>
            <a:off x="2567608" y="1524055"/>
            <a:ext cx="5273367"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400" b="1" dirty="0">
                <a:latin typeface="+mn-lt"/>
              </a:rPr>
              <a:t>Product maturity and market saturation</a:t>
            </a:r>
          </a:p>
        </p:txBody>
      </p:sp>
      <p:grpSp>
        <p:nvGrpSpPr>
          <p:cNvPr id="6" name="Group 6">
            <a:extLst>
              <a:ext uri="{FF2B5EF4-FFF2-40B4-BE49-F238E27FC236}">
                <a16:creationId xmlns:a16="http://schemas.microsoft.com/office/drawing/2014/main" id="{ACC148DF-A580-4D84-9FF3-D18800718E82}"/>
              </a:ext>
            </a:extLst>
          </p:cNvPr>
          <p:cNvGrpSpPr>
            <a:grpSpLocks/>
          </p:cNvGrpSpPr>
          <p:nvPr/>
        </p:nvGrpSpPr>
        <p:grpSpPr bwMode="auto">
          <a:xfrm>
            <a:off x="2567608" y="2743573"/>
            <a:ext cx="3965575" cy="1101726"/>
            <a:chOff x="577" y="1738"/>
            <a:chExt cx="2498" cy="694"/>
          </a:xfrm>
        </p:grpSpPr>
        <p:sp>
          <p:nvSpPr>
            <p:cNvPr id="7" name="Text Box 7">
              <a:extLst>
                <a:ext uri="{FF2B5EF4-FFF2-40B4-BE49-F238E27FC236}">
                  <a16:creationId xmlns:a16="http://schemas.microsoft.com/office/drawing/2014/main" id="{09CB19B9-DC03-4AB9-9C57-BBAEE275C3AC}"/>
                </a:ext>
              </a:extLst>
            </p:cNvPr>
            <p:cNvSpPr txBox="1">
              <a:spLocks noChangeArrowheads="1"/>
            </p:cNvSpPr>
            <p:nvPr/>
          </p:nvSpPr>
          <p:spPr bwMode="auto">
            <a:xfrm>
              <a:off x="592" y="1986"/>
              <a:ext cx="2483"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solidFill>
                    <a:srgbClr val="FF0000"/>
                  </a:solidFill>
                  <a:latin typeface="+mn-lt"/>
                </a:rPr>
                <a:t>•  </a:t>
              </a:r>
              <a:r>
                <a:rPr lang="en-GB" sz="2000" dirty="0">
                  <a:solidFill>
                    <a:srgbClr val="FF0000"/>
                  </a:solidFill>
                  <a:latin typeface="+mn-lt"/>
                </a:rPr>
                <a:t>ID creates corporate image</a:t>
              </a:r>
            </a:p>
            <a:p>
              <a:pPr algn="l"/>
              <a:r>
                <a:rPr lang="en-GB" sz="2000" b="1" dirty="0">
                  <a:solidFill>
                    <a:srgbClr val="FF0000"/>
                  </a:solidFill>
                  <a:latin typeface="+mn-lt"/>
                </a:rPr>
                <a:t>•  </a:t>
              </a:r>
              <a:r>
                <a:rPr lang="en-GB" sz="2000" dirty="0">
                  <a:solidFill>
                    <a:srgbClr val="FF0000"/>
                  </a:solidFill>
                  <a:latin typeface="+mn-lt"/>
                </a:rPr>
                <a:t>ID creates brand loyalty</a:t>
              </a:r>
            </a:p>
          </p:txBody>
        </p:sp>
        <p:sp>
          <p:nvSpPr>
            <p:cNvPr id="8" name="Text Box 8">
              <a:extLst>
                <a:ext uri="{FF2B5EF4-FFF2-40B4-BE49-F238E27FC236}">
                  <a16:creationId xmlns:a16="http://schemas.microsoft.com/office/drawing/2014/main" id="{D3DED0EF-3041-4BE7-AE03-67B680700373}"/>
                </a:ext>
              </a:extLst>
            </p:cNvPr>
            <p:cNvSpPr txBox="1">
              <a:spLocks noChangeArrowheads="1"/>
            </p:cNvSpPr>
            <p:nvPr/>
          </p:nvSpPr>
          <p:spPr bwMode="auto">
            <a:xfrm>
              <a:off x="577" y="1738"/>
              <a:ext cx="1345" cy="25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latin typeface="+mn-lt"/>
                </a:rPr>
                <a:t>Corporate identity</a:t>
              </a:r>
            </a:p>
          </p:txBody>
        </p:sp>
      </p:grpSp>
      <p:grpSp>
        <p:nvGrpSpPr>
          <p:cNvPr id="9" name="Group 9">
            <a:extLst>
              <a:ext uri="{FF2B5EF4-FFF2-40B4-BE49-F238E27FC236}">
                <a16:creationId xmlns:a16="http://schemas.microsoft.com/office/drawing/2014/main" id="{7E054FD7-EA7C-4A6E-81C8-44D877B09535}"/>
              </a:ext>
            </a:extLst>
          </p:cNvPr>
          <p:cNvGrpSpPr>
            <a:grpSpLocks/>
          </p:cNvGrpSpPr>
          <p:nvPr/>
        </p:nvGrpSpPr>
        <p:grpSpPr bwMode="auto">
          <a:xfrm>
            <a:off x="2567608" y="4077075"/>
            <a:ext cx="4605338" cy="844551"/>
            <a:chOff x="411" y="3135"/>
            <a:chExt cx="2901" cy="532"/>
          </a:xfrm>
        </p:grpSpPr>
        <p:sp>
          <p:nvSpPr>
            <p:cNvPr id="10" name="Text Box 10">
              <a:extLst>
                <a:ext uri="{FF2B5EF4-FFF2-40B4-BE49-F238E27FC236}">
                  <a16:creationId xmlns:a16="http://schemas.microsoft.com/office/drawing/2014/main" id="{70A18476-4560-4FD4-BCA6-F2D07F9046BD}"/>
                </a:ext>
              </a:extLst>
            </p:cNvPr>
            <p:cNvSpPr txBox="1">
              <a:spLocks noChangeArrowheads="1"/>
            </p:cNvSpPr>
            <p:nvPr/>
          </p:nvSpPr>
          <p:spPr bwMode="auto">
            <a:xfrm>
              <a:off x="418" y="3415"/>
              <a:ext cx="289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solidFill>
                    <a:srgbClr val="FF0000"/>
                  </a:solidFill>
                  <a:latin typeface="+mn-lt"/>
                </a:rPr>
                <a:t>•  </a:t>
              </a:r>
              <a:r>
                <a:rPr lang="en-GB" sz="2000" dirty="0">
                  <a:solidFill>
                    <a:srgbClr val="FF0000"/>
                  </a:solidFill>
                  <a:latin typeface="+mn-lt"/>
                </a:rPr>
                <a:t>ID contributes to quality of life                                    </a:t>
              </a:r>
            </a:p>
          </p:txBody>
        </p:sp>
        <p:sp>
          <p:nvSpPr>
            <p:cNvPr id="11" name="Text Box 11">
              <a:extLst>
                <a:ext uri="{FF2B5EF4-FFF2-40B4-BE49-F238E27FC236}">
                  <a16:creationId xmlns:a16="http://schemas.microsoft.com/office/drawing/2014/main" id="{7A198FB5-287C-4306-8167-378625EDB9C6}"/>
                </a:ext>
              </a:extLst>
            </p:cNvPr>
            <p:cNvSpPr txBox="1">
              <a:spLocks noChangeArrowheads="1"/>
            </p:cNvSpPr>
            <p:nvPr/>
          </p:nvSpPr>
          <p:spPr bwMode="auto">
            <a:xfrm>
              <a:off x="411" y="3135"/>
              <a:ext cx="2780" cy="25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latin typeface="+mn-lt"/>
                </a:rPr>
                <a:t>The environment, in the broadest sense</a:t>
              </a:r>
            </a:p>
          </p:txBody>
        </p:sp>
      </p:grpSp>
      <p:sp>
        <p:nvSpPr>
          <p:cNvPr id="12" name="Text Box 4">
            <a:extLst>
              <a:ext uri="{FF2B5EF4-FFF2-40B4-BE49-F238E27FC236}">
                <a16:creationId xmlns:a16="http://schemas.microsoft.com/office/drawing/2014/main" id="{27D84BAA-3B02-4DA6-B6A1-0AFD9A0EE867}"/>
              </a:ext>
            </a:extLst>
          </p:cNvPr>
          <p:cNvSpPr txBox="1">
            <a:spLocks noChangeArrowheads="1"/>
          </p:cNvSpPr>
          <p:nvPr/>
        </p:nvSpPr>
        <p:spPr bwMode="auto">
          <a:xfrm>
            <a:off x="2567608" y="1884576"/>
            <a:ext cx="6457950" cy="707886"/>
          </a:xfrm>
          <a:prstGeom prst="rect">
            <a:avLst/>
          </a:prstGeom>
          <a:solidFill>
            <a:schemeClr val="bg1"/>
          </a:solid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buSzPct val="110000"/>
              <a:buFontTx/>
              <a:buChar char="•"/>
            </a:pPr>
            <a:r>
              <a:rPr lang="en-GB" sz="2000" dirty="0">
                <a:latin typeface="+mn-lt"/>
              </a:rPr>
              <a:t>  In a crowded market ID allows</a:t>
            </a:r>
            <a:r>
              <a:rPr lang="en-GB" sz="2000" b="1" dirty="0">
                <a:latin typeface="+mn-lt"/>
              </a:rPr>
              <a:t> </a:t>
            </a:r>
            <a:r>
              <a:rPr lang="en-GB" sz="2000" dirty="0">
                <a:latin typeface="+mn-lt"/>
              </a:rPr>
              <a:t>differentiation</a:t>
            </a:r>
          </a:p>
          <a:p>
            <a:pPr algn="l">
              <a:buSzPct val="110000"/>
            </a:pPr>
            <a:r>
              <a:rPr lang="en-GB" sz="2000" b="1" dirty="0">
                <a:latin typeface="+mn-lt"/>
              </a:rPr>
              <a:t>   </a:t>
            </a:r>
            <a:r>
              <a:rPr lang="en-GB" sz="2000" dirty="0">
                <a:latin typeface="+mn-lt"/>
              </a:rPr>
              <a:t> and consumer-group targeting</a:t>
            </a:r>
          </a:p>
        </p:txBody>
      </p:sp>
      <p:sp>
        <p:nvSpPr>
          <p:cNvPr id="13" name="Text Box 7">
            <a:extLst>
              <a:ext uri="{FF2B5EF4-FFF2-40B4-BE49-F238E27FC236}">
                <a16:creationId xmlns:a16="http://schemas.microsoft.com/office/drawing/2014/main" id="{01F5D78C-1523-4754-8876-4A3E3CA15E98}"/>
              </a:ext>
            </a:extLst>
          </p:cNvPr>
          <p:cNvSpPr txBox="1">
            <a:spLocks noChangeArrowheads="1"/>
          </p:cNvSpPr>
          <p:nvPr/>
        </p:nvSpPr>
        <p:spPr bwMode="auto">
          <a:xfrm>
            <a:off x="2567608" y="3137271"/>
            <a:ext cx="3941763" cy="707886"/>
          </a:xfrm>
          <a:prstGeom prst="rect">
            <a:avLst/>
          </a:prstGeom>
          <a:solidFill>
            <a:schemeClr val="bg1"/>
          </a:solid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latin typeface="+mn-lt"/>
              </a:rPr>
              <a:t>•  </a:t>
            </a:r>
            <a:r>
              <a:rPr lang="en-GB" sz="2000" dirty="0">
                <a:latin typeface="+mn-lt"/>
              </a:rPr>
              <a:t>ID creates corporate image</a:t>
            </a:r>
          </a:p>
          <a:p>
            <a:pPr algn="l"/>
            <a:r>
              <a:rPr lang="en-GB" sz="2000" b="1" dirty="0">
                <a:latin typeface="+mn-lt"/>
              </a:rPr>
              <a:t>•  </a:t>
            </a:r>
            <a:r>
              <a:rPr lang="en-GB" sz="2000" dirty="0">
                <a:latin typeface="+mn-lt"/>
              </a:rPr>
              <a:t>ID creates brand loyalty</a:t>
            </a:r>
          </a:p>
        </p:txBody>
      </p:sp>
      <p:sp>
        <p:nvSpPr>
          <p:cNvPr id="14" name="Text Box 10">
            <a:extLst>
              <a:ext uri="{FF2B5EF4-FFF2-40B4-BE49-F238E27FC236}">
                <a16:creationId xmlns:a16="http://schemas.microsoft.com/office/drawing/2014/main" id="{11A2E8F0-4181-4C55-9D18-853DD7FA0692}"/>
              </a:ext>
            </a:extLst>
          </p:cNvPr>
          <p:cNvSpPr txBox="1">
            <a:spLocks noChangeArrowheads="1"/>
          </p:cNvSpPr>
          <p:nvPr/>
        </p:nvSpPr>
        <p:spPr bwMode="auto">
          <a:xfrm>
            <a:off x="2567608" y="4520970"/>
            <a:ext cx="4594225" cy="400110"/>
          </a:xfrm>
          <a:prstGeom prst="rect">
            <a:avLst/>
          </a:prstGeom>
          <a:solidFill>
            <a:schemeClr val="bg1"/>
          </a:solid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GB" sz="2000" b="1" dirty="0">
                <a:latin typeface="+mn-lt"/>
              </a:rPr>
              <a:t>•  </a:t>
            </a:r>
            <a:r>
              <a:rPr lang="en-GB" sz="2000" dirty="0">
                <a:latin typeface="+mn-lt"/>
              </a:rPr>
              <a:t>ID contributes to quality of life                                    </a:t>
            </a:r>
          </a:p>
        </p:txBody>
      </p:sp>
    </p:spTree>
    <p:extLst>
      <p:ext uri="{BB962C8B-B14F-4D97-AF65-F5344CB8AC3E}">
        <p14:creationId xmlns:p14="http://schemas.microsoft.com/office/powerpoint/2010/main" val="31822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latin typeface="+mn-lt"/>
              </a:rPr>
              <a:pPr/>
              <a:t>6</a:t>
            </a:fld>
            <a:endParaRPr lang="en-US" dirty="0">
              <a:latin typeface="+mn-lt"/>
            </a:endParaRPr>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latin typeface="+mn-lt"/>
              </a:rPr>
              <a:t>Product design </a:t>
            </a:r>
            <a:endParaRPr lang="en-US" dirty="0">
              <a:latin typeface="+mn-lt"/>
            </a:endParaRPr>
          </a:p>
        </p:txBody>
      </p:sp>
      <p:grpSp>
        <p:nvGrpSpPr>
          <p:cNvPr id="4" name="Group 3">
            <a:extLst>
              <a:ext uri="{FF2B5EF4-FFF2-40B4-BE49-F238E27FC236}">
                <a16:creationId xmlns:a16="http://schemas.microsoft.com/office/drawing/2014/main" id="{080A3803-EFF1-48F1-816F-703FFCEB1E58}"/>
              </a:ext>
            </a:extLst>
          </p:cNvPr>
          <p:cNvGrpSpPr/>
          <p:nvPr/>
        </p:nvGrpSpPr>
        <p:grpSpPr>
          <a:xfrm>
            <a:off x="6631906" y="1208553"/>
            <a:ext cx="2430449" cy="2120900"/>
            <a:chOff x="5148463" y="1131093"/>
            <a:chExt cx="2430449" cy="2120900"/>
          </a:xfrm>
        </p:grpSpPr>
        <p:sp>
          <p:nvSpPr>
            <p:cNvPr id="5" name="Text Box 8">
              <a:extLst>
                <a:ext uri="{FF2B5EF4-FFF2-40B4-BE49-F238E27FC236}">
                  <a16:creationId xmlns:a16="http://schemas.microsoft.com/office/drawing/2014/main" id="{73886B04-89B5-460E-A005-B48759484564}"/>
                </a:ext>
              </a:extLst>
            </p:cNvPr>
            <p:cNvSpPr txBox="1">
              <a:spLocks noChangeArrowheads="1"/>
            </p:cNvSpPr>
            <p:nvPr/>
          </p:nvSpPr>
          <p:spPr bwMode="auto">
            <a:xfrm flipH="1">
              <a:off x="5514928" y="1977395"/>
              <a:ext cx="206398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GB" sz="1600" i="1" dirty="0">
                  <a:latin typeface="+mn-lt"/>
                </a:rPr>
                <a:t>Unfamiliar territory</a:t>
              </a:r>
            </a:p>
          </p:txBody>
        </p:sp>
        <p:sp>
          <p:nvSpPr>
            <p:cNvPr id="6" name="AutoShape 7">
              <a:extLst>
                <a:ext uri="{FF2B5EF4-FFF2-40B4-BE49-F238E27FC236}">
                  <a16:creationId xmlns:a16="http://schemas.microsoft.com/office/drawing/2014/main" id="{672DC3B6-4C2B-466B-87BD-DBBFF368DA73}"/>
                </a:ext>
              </a:extLst>
            </p:cNvPr>
            <p:cNvSpPr>
              <a:spLocks/>
            </p:cNvSpPr>
            <p:nvPr/>
          </p:nvSpPr>
          <p:spPr bwMode="auto">
            <a:xfrm rot="19640967" flipH="1">
              <a:off x="5148463" y="1131093"/>
              <a:ext cx="268288" cy="2120900"/>
            </a:xfrm>
            <a:prstGeom prst="leftBrace">
              <a:avLst>
                <a:gd name="adj1" fmla="val 87354"/>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7" name="Group 6">
            <a:extLst>
              <a:ext uri="{FF2B5EF4-FFF2-40B4-BE49-F238E27FC236}">
                <a16:creationId xmlns:a16="http://schemas.microsoft.com/office/drawing/2014/main" id="{B58C3608-6BB2-4AE4-82FB-E73DEA6E758A}"/>
              </a:ext>
            </a:extLst>
          </p:cNvPr>
          <p:cNvGrpSpPr/>
          <p:nvPr/>
        </p:nvGrpSpPr>
        <p:grpSpPr>
          <a:xfrm>
            <a:off x="2472656" y="1245860"/>
            <a:ext cx="2681290" cy="4356100"/>
            <a:chOff x="1065213" y="1054100"/>
            <a:chExt cx="2681290" cy="4356100"/>
          </a:xfrm>
        </p:grpSpPr>
        <p:grpSp>
          <p:nvGrpSpPr>
            <p:cNvPr id="8" name="Group 3">
              <a:extLst>
                <a:ext uri="{FF2B5EF4-FFF2-40B4-BE49-F238E27FC236}">
                  <a16:creationId xmlns:a16="http://schemas.microsoft.com/office/drawing/2014/main" id="{55B3E5B4-069C-454F-994B-32C8CAEC9CDA}"/>
                </a:ext>
              </a:extLst>
            </p:cNvPr>
            <p:cNvGrpSpPr>
              <a:grpSpLocks/>
            </p:cNvGrpSpPr>
            <p:nvPr/>
          </p:nvGrpSpPr>
          <p:grpSpPr bwMode="auto">
            <a:xfrm>
              <a:off x="1065213" y="3182938"/>
              <a:ext cx="1344613" cy="2227262"/>
              <a:chOff x="671" y="2005"/>
              <a:chExt cx="847" cy="1403"/>
            </a:xfrm>
          </p:grpSpPr>
          <p:sp>
            <p:nvSpPr>
              <p:cNvPr id="12" name="Text Box 4">
                <a:extLst>
                  <a:ext uri="{FF2B5EF4-FFF2-40B4-BE49-F238E27FC236}">
                    <a16:creationId xmlns:a16="http://schemas.microsoft.com/office/drawing/2014/main" id="{AED9CA87-5ED0-4734-991E-11F6C38D4AFB}"/>
                  </a:ext>
                </a:extLst>
              </p:cNvPr>
              <p:cNvSpPr txBox="1">
                <a:spLocks noChangeArrowheads="1"/>
              </p:cNvSpPr>
              <p:nvPr/>
            </p:nvSpPr>
            <p:spPr bwMode="auto">
              <a:xfrm>
                <a:off x="671" y="2434"/>
                <a:ext cx="700"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b="1" dirty="0">
                    <a:latin typeface="+mn-lt"/>
                  </a:rPr>
                  <a:t>Technical </a:t>
                </a:r>
              </a:p>
              <a:p>
                <a:pPr algn="ctr">
                  <a:spcBef>
                    <a:spcPts val="0"/>
                  </a:spcBef>
                  <a:spcAft>
                    <a:spcPts val="0"/>
                  </a:spcAft>
                </a:pPr>
                <a:r>
                  <a:rPr lang="en-GB" b="1" dirty="0">
                    <a:latin typeface="+mn-lt"/>
                  </a:rPr>
                  <a:t>design</a:t>
                </a:r>
                <a:endParaRPr lang="en-GB" dirty="0">
                  <a:latin typeface="+mn-lt"/>
                </a:endParaRPr>
              </a:p>
            </p:txBody>
          </p:sp>
          <p:sp>
            <p:nvSpPr>
              <p:cNvPr id="13" name="AutoShape 5">
                <a:extLst>
                  <a:ext uri="{FF2B5EF4-FFF2-40B4-BE49-F238E27FC236}">
                    <a16:creationId xmlns:a16="http://schemas.microsoft.com/office/drawing/2014/main" id="{F0058E49-BC41-44E6-A27D-91FCB125E2FA}"/>
                  </a:ext>
                </a:extLst>
              </p:cNvPr>
              <p:cNvSpPr>
                <a:spLocks/>
              </p:cNvSpPr>
              <p:nvPr/>
            </p:nvSpPr>
            <p:spPr bwMode="auto">
              <a:xfrm rot="1973370">
                <a:off x="1360" y="2005"/>
                <a:ext cx="158" cy="1403"/>
              </a:xfrm>
              <a:prstGeom prst="leftBrace">
                <a:avLst>
                  <a:gd name="adj1" fmla="val 73998"/>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grpSp>
        <p:grpSp>
          <p:nvGrpSpPr>
            <p:cNvPr id="9" name="Group 6">
              <a:extLst>
                <a:ext uri="{FF2B5EF4-FFF2-40B4-BE49-F238E27FC236}">
                  <a16:creationId xmlns:a16="http://schemas.microsoft.com/office/drawing/2014/main" id="{B683A570-FB20-43CE-829F-5C9B322DCC40}"/>
                </a:ext>
              </a:extLst>
            </p:cNvPr>
            <p:cNvGrpSpPr>
              <a:grpSpLocks/>
            </p:cNvGrpSpPr>
            <p:nvPr/>
          </p:nvGrpSpPr>
          <p:grpSpPr bwMode="auto">
            <a:xfrm>
              <a:off x="2435227" y="1054100"/>
              <a:ext cx="1311276" cy="2379663"/>
              <a:chOff x="1534" y="664"/>
              <a:chExt cx="826" cy="1499"/>
            </a:xfrm>
          </p:grpSpPr>
          <p:sp>
            <p:nvSpPr>
              <p:cNvPr id="10" name="AutoShape 7">
                <a:extLst>
                  <a:ext uri="{FF2B5EF4-FFF2-40B4-BE49-F238E27FC236}">
                    <a16:creationId xmlns:a16="http://schemas.microsoft.com/office/drawing/2014/main" id="{3F546272-B078-434C-97DC-5628A7FF0189}"/>
                  </a:ext>
                </a:extLst>
              </p:cNvPr>
              <p:cNvSpPr>
                <a:spLocks/>
              </p:cNvSpPr>
              <p:nvPr/>
            </p:nvSpPr>
            <p:spPr bwMode="auto">
              <a:xfrm rot="1959033">
                <a:off x="2217" y="664"/>
                <a:ext cx="143" cy="1499"/>
              </a:xfrm>
              <a:prstGeom prst="leftBrace">
                <a:avLst>
                  <a:gd name="adj1" fmla="val 87354"/>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sp>
            <p:nvSpPr>
              <p:cNvPr id="11" name="Text Box 8">
                <a:extLst>
                  <a:ext uri="{FF2B5EF4-FFF2-40B4-BE49-F238E27FC236}">
                    <a16:creationId xmlns:a16="http://schemas.microsoft.com/office/drawing/2014/main" id="{DFDAA291-6188-4A6A-A26F-60F6166044EA}"/>
                  </a:ext>
                </a:extLst>
              </p:cNvPr>
              <p:cNvSpPr txBox="1">
                <a:spLocks noChangeArrowheads="1"/>
              </p:cNvSpPr>
              <p:nvPr/>
            </p:nvSpPr>
            <p:spPr bwMode="auto">
              <a:xfrm>
                <a:off x="1534" y="1132"/>
                <a:ext cx="722"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b="1" dirty="0">
                    <a:latin typeface="+mn-lt"/>
                  </a:rPr>
                  <a:t>Industrial </a:t>
                </a:r>
              </a:p>
              <a:p>
                <a:pPr algn="ctr">
                  <a:spcBef>
                    <a:spcPts val="0"/>
                  </a:spcBef>
                  <a:spcAft>
                    <a:spcPts val="0"/>
                  </a:spcAft>
                </a:pPr>
                <a:r>
                  <a:rPr lang="en-GB" b="1" dirty="0">
                    <a:latin typeface="+mn-lt"/>
                  </a:rPr>
                  <a:t>design</a:t>
                </a:r>
                <a:endParaRPr lang="en-GB" dirty="0">
                  <a:latin typeface="+mn-lt"/>
                </a:endParaRPr>
              </a:p>
            </p:txBody>
          </p:sp>
        </p:grpSp>
      </p:grpSp>
      <p:grpSp>
        <p:nvGrpSpPr>
          <p:cNvPr id="14" name="Group 9">
            <a:extLst>
              <a:ext uri="{FF2B5EF4-FFF2-40B4-BE49-F238E27FC236}">
                <a16:creationId xmlns:a16="http://schemas.microsoft.com/office/drawing/2014/main" id="{70510BF6-3240-42D2-8D41-DBB4C3802E3E}"/>
              </a:ext>
            </a:extLst>
          </p:cNvPr>
          <p:cNvGrpSpPr>
            <a:grpSpLocks/>
          </p:cNvGrpSpPr>
          <p:nvPr/>
        </p:nvGrpSpPr>
        <p:grpSpPr bwMode="auto">
          <a:xfrm flipH="1">
            <a:off x="3081187" y="937389"/>
            <a:ext cx="1357313" cy="4751387"/>
            <a:chOff x="3777" y="501"/>
            <a:chExt cx="855" cy="2993"/>
          </a:xfrm>
        </p:grpSpPr>
        <p:sp>
          <p:nvSpPr>
            <p:cNvPr id="15" name="AutoShape 10">
              <a:extLst>
                <a:ext uri="{FF2B5EF4-FFF2-40B4-BE49-F238E27FC236}">
                  <a16:creationId xmlns:a16="http://schemas.microsoft.com/office/drawing/2014/main" id="{D8B7A7E6-659F-4C71-A8E4-AFC2BD75B2F5}"/>
                </a:ext>
              </a:extLst>
            </p:cNvPr>
            <p:cNvSpPr>
              <a:spLocks/>
            </p:cNvSpPr>
            <p:nvPr/>
          </p:nvSpPr>
          <p:spPr bwMode="auto">
            <a:xfrm rot="19624687" flipH="1">
              <a:off x="3777" y="501"/>
              <a:ext cx="184" cy="2993"/>
            </a:xfrm>
            <a:prstGeom prst="leftBrace">
              <a:avLst>
                <a:gd name="adj1" fmla="val 135553"/>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sp>
          <p:nvSpPr>
            <p:cNvPr id="16" name="Text Box 11">
              <a:extLst>
                <a:ext uri="{FF2B5EF4-FFF2-40B4-BE49-F238E27FC236}">
                  <a16:creationId xmlns:a16="http://schemas.microsoft.com/office/drawing/2014/main" id="{9EA82737-51FC-4560-836C-7A07E90A769B}"/>
                </a:ext>
              </a:extLst>
            </p:cNvPr>
            <p:cNvSpPr txBox="1">
              <a:spLocks noChangeArrowheads="1"/>
            </p:cNvSpPr>
            <p:nvPr/>
          </p:nvSpPr>
          <p:spPr bwMode="auto">
            <a:xfrm>
              <a:off x="4011" y="1726"/>
              <a:ext cx="621"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b="1" dirty="0">
                  <a:latin typeface="+mn-lt"/>
                </a:rPr>
                <a:t>Product </a:t>
              </a:r>
            </a:p>
            <a:p>
              <a:pPr algn="ctr">
                <a:spcBef>
                  <a:spcPts val="0"/>
                </a:spcBef>
                <a:spcAft>
                  <a:spcPts val="0"/>
                </a:spcAft>
              </a:pPr>
              <a:r>
                <a:rPr lang="en-GB" b="1" dirty="0">
                  <a:latin typeface="+mn-lt"/>
                </a:rPr>
                <a:t>design</a:t>
              </a:r>
            </a:p>
          </p:txBody>
        </p:sp>
      </p:grpSp>
      <p:sp>
        <p:nvSpPr>
          <p:cNvPr id="17" name="AutoShape 17">
            <a:extLst>
              <a:ext uri="{FF2B5EF4-FFF2-40B4-BE49-F238E27FC236}">
                <a16:creationId xmlns:a16="http://schemas.microsoft.com/office/drawing/2014/main" id="{37F9BADA-0D3C-44FD-9850-DBC17F079BD6}"/>
              </a:ext>
            </a:extLst>
          </p:cNvPr>
          <p:cNvSpPr>
            <a:spLocks noChangeArrowheads="1"/>
          </p:cNvSpPr>
          <p:nvPr/>
        </p:nvSpPr>
        <p:spPr bwMode="auto">
          <a:xfrm flipH="1" flipV="1">
            <a:off x="4007768" y="3385810"/>
            <a:ext cx="3830638" cy="9826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557 w 21600"/>
              <a:gd name="T13" fmla="*/ 3557 h 21600"/>
              <a:gd name="T14" fmla="*/ 18043 w 21600"/>
              <a:gd name="T15" fmla="*/ 18043 h 21600"/>
            </a:gdLst>
            <a:ahLst/>
            <a:cxnLst>
              <a:cxn ang="T8">
                <a:pos x="T0" y="T1"/>
              </a:cxn>
              <a:cxn ang="T9">
                <a:pos x="T2" y="T3"/>
              </a:cxn>
              <a:cxn ang="T10">
                <a:pos x="T4" y="T5"/>
              </a:cxn>
              <a:cxn ang="T11">
                <a:pos x="T6" y="T7"/>
              </a:cxn>
            </a:cxnLst>
            <a:rect l="T12" t="T13" r="T14" b="T15"/>
            <a:pathLst>
              <a:path w="21600" h="21600">
                <a:moveTo>
                  <a:pt x="0" y="0"/>
                </a:moveTo>
                <a:lnTo>
                  <a:pt x="3514" y="21600"/>
                </a:lnTo>
                <a:lnTo>
                  <a:pt x="18086" y="21600"/>
                </a:lnTo>
                <a:lnTo>
                  <a:pt x="21600" y="0"/>
                </a:lnTo>
                <a:lnTo>
                  <a:pt x="0" y="0"/>
                </a:lnTo>
                <a:close/>
              </a:path>
            </a:pathLst>
          </a:custGeom>
          <a:solidFill>
            <a:schemeClr val="bg1"/>
          </a:solidFill>
          <a:ln w="28575">
            <a:solidFill>
              <a:srgbClr val="FFB71B"/>
            </a:solidFill>
            <a:miter lim="800000"/>
            <a:headEnd/>
            <a:tailEnd/>
          </a:ln>
          <a:effectLst/>
        </p:spPr>
        <p:txBody>
          <a:bodyPr rot="10800000" wrap="none" anchor="ctr"/>
          <a:lstStyle/>
          <a:p>
            <a:pPr algn="ctr">
              <a:spcBef>
                <a:spcPts val="0"/>
              </a:spcBef>
              <a:spcAft>
                <a:spcPts val="0"/>
              </a:spcAft>
            </a:pPr>
            <a:r>
              <a:rPr lang="en-US" sz="2000" b="1" dirty="0"/>
              <a:t>Usability</a:t>
            </a:r>
            <a:endParaRPr lang="en-US" b="1" dirty="0"/>
          </a:p>
          <a:p>
            <a:pPr algn="ctr">
              <a:spcBef>
                <a:spcPts val="0"/>
              </a:spcBef>
              <a:spcAft>
                <a:spcPts val="0"/>
              </a:spcAft>
            </a:pPr>
            <a:r>
              <a:rPr lang="en-US" sz="1600" i="1" dirty="0"/>
              <a:t>Product must be easy </a:t>
            </a:r>
          </a:p>
          <a:p>
            <a:pPr algn="ctr">
              <a:spcBef>
                <a:spcPts val="0"/>
              </a:spcBef>
              <a:spcAft>
                <a:spcPts val="0"/>
              </a:spcAft>
            </a:pPr>
            <a:r>
              <a:rPr lang="en-US" sz="1600" i="1" dirty="0"/>
              <a:t>understand and use</a:t>
            </a:r>
            <a:endParaRPr lang="en-US" dirty="0"/>
          </a:p>
        </p:txBody>
      </p:sp>
      <p:sp>
        <p:nvSpPr>
          <p:cNvPr id="18" name="AutoShape 18">
            <a:extLst>
              <a:ext uri="{FF2B5EF4-FFF2-40B4-BE49-F238E27FC236}">
                <a16:creationId xmlns:a16="http://schemas.microsoft.com/office/drawing/2014/main" id="{1510084C-4B69-4869-BFB2-0D3697D968EF}"/>
              </a:ext>
            </a:extLst>
          </p:cNvPr>
          <p:cNvSpPr>
            <a:spLocks noChangeArrowheads="1"/>
          </p:cNvSpPr>
          <p:nvPr/>
        </p:nvSpPr>
        <p:spPr bwMode="auto">
          <a:xfrm flipH="1" flipV="1">
            <a:off x="3223543" y="4484360"/>
            <a:ext cx="5399088" cy="1066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195 w 21600"/>
              <a:gd name="T13" fmla="*/ 3195 h 21600"/>
              <a:gd name="T14" fmla="*/ 18405 w 21600"/>
              <a:gd name="T15" fmla="*/ 18405 h 21600"/>
            </a:gdLst>
            <a:ahLst/>
            <a:cxnLst>
              <a:cxn ang="T8">
                <a:pos x="T0" y="T1"/>
              </a:cxn>
              <a:cxn ang="T9">
                <a:pos x="T2" y="T3"/>
              </a:cxn>
              <a:cxn ang="T10">
                <a:pos x="T4" y="T5"/>
              </a:cxn>
              <a:cxn ang="T11">
                <a:pos x="T6" y="T7"/>
              </a:cxn>
            </a:cxnLst>
            <a:rect l="T12" t="T13" r="T14" b="T15"/>
            <a:pathLst>
              <a:path w="21600" h="21600">
                <a:moveTo>
                  <a:pt x="0" y="0"/>
                </a:moveTo>
                <a:lnTo>
                  <a:pt x="2789" y="21600"/>
                </a:lnTo>
                <a:lnTo>
                  <a:pt x="18811" y="21600"/>
                </a:lnTo>
                <a:lnTo>
                  <a:pt x="21600" y="0"/>
                </a:lnTo>
                <a:lnTo>
                  <a:pt x="0" y="0"/>
                </a:lnTo>
                <a:close/>
              </a:path>
            </a:pathLst>
          </a:custGeom>
          <a:solidFill>
            <a:schemeClr val="bg1"/>
          </a:solidFill>
          <a:ln w="28575">
            <a:solidFill>
              <a:srgbClr val="FFB71B"/>
            </a:solidFill>
            <a:miter lim="800000"/>
            <a:headEnd/>
            <a:tailEnd/>
          </a:ln>
          <a:effectLst/>
        </p:spPr>
        <p:txBody>
          <a:bodyPr rot="10800000" wrap="none" anchor="ctr"/>
          <a:lstStyle/>
          <a:p>
            <a:pPr algn="ctr">
              <a:spcBef>
                <a:spcPts val="0"/>
              </a:spcBef>
              <a:spcAft>
                <a:spcPts val="0"/>
              </a:spcAft>
            </a:pPr>
            <a:r>
              <a:rPr lang="en-US" sz="2000" b="1" dirty="0"/>
              <a:t>Functionality</a:t>
            </a:r>
            <a:endParaRPr lang="en-US" b="1" dirty="0"/>
          </a:p>
          <a:p>
            <a:pPr algn="ctr">
              <a:spcBef>
                <a:spcPts val="0"/>
              </a:spcBef>
              <a:spcAft>
                <a:spcPts val="0"/>
              </a:spcAft>
            </a:pPr>
            <a:r>
              <a:rPr lang="en-US" sz="1600" i="1" dirty="0"/>
              <a:t>Product must work, be safe, economical</a:t>
            </a:r>
            <a:endParaRPr lang="en-US" dirty="0"/>
          </a:p>
        </p:txBody>
      </p:sp>
      <p:grpSp>
        <p:nvGrpSpPr>
          <p:cNvPr id="19" name="Group 18">
            <a:extLst>
              <a:ext uri="{FF2B5EF4-FFF2-40B4-BE49-F238E27FC236}">
                <a16:creationId xmlns:a16="http://schemas.microsoft.com/office/drawing/2014/main" id="{ABA42A35-A63C-4021-A406-801E8E2EC6FA}"/>
              </a:ext>
            </a:extLst>
          </p:cNvPr>
          <p:cNvGrpSpPr>
            <a:grpSpLocks/>
          </p:cNvGrpSpPr>
          <p:nvPr/>
        </p:nvGrpSpPr>
        <p:grpSpPr bwMode="auto">
          <a:xfrm>
            <a:off x="4720556" y="1468110"/>
            <a:ext cx="2416175" cy="2044700"/>
            <a:chOff x="3313113" y="1276350"/>
            <a:chExt cx="2416175" cy="2044700"/>
          </a:xfrm>
        </p:grpSpPr>
        <p:sp>
          <p:nvSpPr>
            <p:cNvPr id="20" name="AutoShape 16">
              <a:extLst>
                <a:ext uri="{FF2B5EF4-FFF2-40B4-BE49-F238E27FC236}">
                  <a16:creationId xmlns:a16="http://schemas.microsoft.com/office/drawing/2014/main" id="{72FBDDDE-9EC2-4D6B-BCEF-F6AF16FDD8A1}"/>
                </a:ext>
              </a:extLst>
            </p:cNvPr>
            <p:cNvSpPr>
              <a:spLocks noChangeArrowheads="1"/>
            </p:cNvSpPr>
            <p:nvPr/>
          </p:nvSpPr>
          <p:spPr bwMode="auto">
            <a:xfrm>
              <a:off x="3313113" y="1276350"/>
              <a:ext cx="2416175" cy="1800225"/>
            </a:xfrm>
            <a:prstGeom prst="triangle">
              <a:avLst>
                <a:gd name="adj" fmla="val 50000"/>
              </a:avLst>
            </a:prstGeom>
            <a:solidFill>
              <a:schemeClr val="bg1"/>
            </a:solidFill>
            <a:ln w="28575">
              <a:solidFill>
                <a:srgbClr val="FFB7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TextBox 1">
              <a:extLst>
                <a:ext uri="{FF2B5EF4-FFF2-40B4-BE49-F238E27FC236}">
                  <a16:creationId xmlns:a16="http://schemas.microsoft.com/office/drawing/2014/main" id="{A5E7BBEF-A628-47E5-8B1F-4470132676C7}"/>
                </a:ext>
              </a:extLst>
            </p:cNvPr>
            <p:cNvSpPr txBox="1">
              <a:spLocks noChangeArrowheads="1"/>
            </p:cNvSpPr>
            <p:nvPr/>
          </p:nvSpPr>
          <p:spPr bwMode="auto">
            <a:xfrm>
              <a:off x="3690623" y="1843722"/>
              <a:ext cx="1678280" cy="14773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US" sz="2000" b="1" dirty="0" err="1">
                  <a:latin typeface="+mn-lt"/>
                </a:rPr>
                <a:t>Satis</a:t>
              </a:r>
              <a:r>
                <a:rPr lang="en-US" sz="2000" b="1" dirty="0">
                  <a:latin typeface="+mn-lt"/>
                </a:rPr>
                <a:t>-</a:t>
              </a:r>
            </a:p>
            <a:p>
              <a:pPr algn="ctr">
                <a:spcBef>
                  <a:spcPts val="0"/>
                </a:spcBef>
                <a:spcAft>
                  <a:spcPts val="0"/>
                </a:spcAft>
              </a:pPr>
              <a:r>
                <a:rPr lang="en-US" sz="2000" b="1" dirty="0">
                  <a:latin typeface="+mn-lt"/>
                </a:rPr>
                <a:t>faction</a:t>
              </a:r>
            </a:p>
            <a:p>
              <a:pPr algn="ctr">
                <a:spcBef>
                  <a:spcPts val="0"/>
                </a:spcBef>
                <a:spcAft>
                  <a:spcPts val="0"/>
                </a:spcAft>
              </a:pPr>
              <a:r>
                <a:rPr lang="en-US" sz="1600" i="1" dirty="0">
                  <a:latin typeface="+mn-lt"/>
                </a:rPr>
                <a:t>Product must be </a:t>
              </a:r>
            </a:p>
            <a:p>
              <a:pPr algn="ctr">
                <a:spcBef>
                  <a:spcPts val="0"/>
                </a:spcBef>
                <a:spcAft>
                  <a:spcPts val="0"/>
                </a:spcAft>
              </a:pPr>
              <a:r>
                <a:rPr lang="en-US" sz="1600" i="1" dirty="0">
                  <a:latin typeface="+mn-lt"/>
                </a:rPr>
                <a:t>life-enhancing</a:t>
              </a:r>
              <a:endParaRPr lang="en-US" sz="1600" dirty="0">
                <a:latin typeface="+mn-lt"/>
              </a:endParaRPr>
            </a:p>
            <a:p>
              <a:endParaRPr lang="en-GB" dirty="0">
                <a:latin typeface="+mn-lt"/>
              </a:endParaRPr>
            </a:p>
          </p:txBody>
        </p:sp>
      </p:grpSp>
      <p:sp>
        <p:nvSpPr>
          <p:cNvPr id="22" name="Text Box 5">
            <a:extLst>
              <a:ext uri="{FF2B5EF4-FFF2-40B4-BE49-F238E27FC236}">
                <a16:creationId xmlns:a16="http://schemas.microsoft.com/office/drawing/2014/main" id="{02AB932B-EE84-43DE-9FEB-F86F238C4556}"/>
              </a:ext>
            </a:extLst>
          </p:cNvPr>
          <p:cNvSpPr txBox="1">
            <a:spLocks noChangeArrowheads="1"/>
          </p:cNvSpPr>
          <p:nvPr/>
        </p:nvSpPr>
        <p:spPr bwMode="auto">
          <a:xfrm>
            <a:off x="6660644" y="1146567"/>
            <a:ext cx="3979862" cy="83612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ts val="1000"/>
              </a:spcBef>
            </a:pPr>
            <a:r>
              <a:rPr lang="en-GB" sz="2000" i="1" dirty="0">
                <a:latin typeface="+mn-lt"/>
              </a:rPr>
              <a:t> Three facets</a:t>
            </a:r>
          </a:p>
          <a:p>
            <a:pPr marL="342900" indent="-342900" algn="l">
              <a:spcBef>
                <a:spcPts val="1000"/>
              </a:spcBef>
              <a:buClr>
                <a:srgbClr val="FFB71B"/>
              </a:buClr>
              <a:buFont typeface="Wingdings" panose="05000000000000000000" pitchFamily="2" charset="2"/>
              <a:buChar char="§"/>
            </a:pPr>
            <a:r>
              <a:rPr lang="en-GB" sz="2000" b="1" dirty="0">
                <a:latin typeface="+mn-lt"/>
              </a:rPr>
              <a:t>Aesthetics</a:t>
            </a:r>
            <a:r>
              <a:rPr lang="en-GB" sz="2000" dirty="0">
                <a:latin typeface="+mn-lt"/>
              </a:rPr>
              <a:t> </a:t>
            </a:r>
            <a:endParaRPr lang="en-GB" sz="1600" dirty="0">
              <a:latin typeface="+mn-lt"/>
            </a:endParaRPr>
          </a:p>
        </p:txBody>
      </p:sp>
      <p:sp>
        <p:nvSpPr>
          <p:cNvPr id="23" name="Text Box 6">
            <a:extLst>
              <a:ext uri="{FF2B5EF4-FFF2-40B4-BE49-F238E27FC236}">
                <a16:creationId xmlns:a16="http://schemas.microsoft.com/office/drawing/2014/main" id="{01C36E5D-1A10-49E3-A230-CCD60E03FB1A}"/>
              </a:ext>
            </a:extLst>
          </p:cNvPr>
          <p:cNvSpPr txBox="1">
            <a:spLocks noChangeArrowheads="1"/>
          </p:cNvSpPr>
          <p:nvPr/>
        </p:nvSpPr>
        <p:spPr bwMode="auto">
          <a:xfrm>
            <a:off x="6947027" y="2020093"/>
            <a:ext cx="2404772" cy="400110"/>
          </a:xfrm>
          <a:prstGeom prst="rect">
            <a:avLst/>
          </a:prstGeom>
          <a:solidFill>
            <a:schemeClr val="bg1"/>
          </a:solidFill>
          <a:ln>
            <a:noFill/>
          </a:ln>
          <a:effec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342900" indent="-342900" algn="l">
              <a:spcBef>
                <a:spcPct val="60000"/>
              </a:spcBef>
              <a:buClr>
                <a:srgbClr val="FFB71B"/>
              </a:buClr>
              <a:buFont typeface="Wingdings" panose="05000000000000000000" pitchFamily="2" charset="2"/>
              <a:buChar char="§"/>
            </a:pPr>
            <a:r>
              <a:rPr lang="en-GB" sz="2000" b="1" dirty="0">
                <a:latin typeface="+mn-lt"/>
              </a:rPr>
              <a:t>Associations</a:t>
            </a:r>
            <a:r>
              <a:rPr lang="en-GB" sz="2000" dirty="0">
                <a:latin typeface="+mn-lt"/>
              </a:rPr>
              <a:t> </a:t>
            </a:r>
            <a:r>
              <a:rPr lang="en-GB" sz="1600" dirty="0">
                <a:latin typeface="+mn-lt"/>
              </a:rPr>
              <a:t> </a:t>
            </a:r>
          </a:p>
        </p:txBody>
      </p:sp>
      <p:sp>
        <p:nvSpPr>
          <p:cNvPr id="24" name="Text Box 7">
            <a:extLst>
              <a:ext uri="{FF2B5EF4-FFF2-40B4-BE49-F238E27FC236}">
                <a16:creationId xmlns:a16="http://schemas.microsoft.com/office/drawing/2014/main" id="{41BAACBD-B587-4DBE-9C5F-BB7F4858F6D3}"/>
              </a:ext>
            </a:extLst>
          </p:cNvPr>
          <p:cNvSpPr txBox="1">
            <a:spLocks noChangeArrowheads="1"/>
          </p:cNvSpPr>
          <p:nvPr/>
        </p:nvSpPr>
        <p:spPr bwMode="auto">
          <a:xfrm>
            <a:off x="7257968" y="2449579"/>
            <a:ext cx="1934376" cy="40011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342900" indent="-342900">
              <a:spcBef>
                <a:spcPct val="50000"/>
              </a:spcBef>
              <a:buClr>
                <a:srgbClr val="FFB71B"/>
              </a:buClr>
              <a:buFont typeface="Wingdings" panose="05000000000000000000" pitchFamily="2" charset="2"/>
              <a:buChar char="§"/>
            </a:pPr>
            <a:r>
              <a:rPr lang="en-GB" sz="2000" b="1" dirty="0">
                <a:latin typeface="+mn-lt"/>
              </a:rPr>
              <a:t>Perceptions</a:t>
            </a:r>
            <a:r>
              <a:rPr lang="en-GB" sz="2000" dirty="0">
                <a:latin typeface="+mn-lt"/>
              </a:rPr>
              <a:t> </a:t>
            </a:r>
            <a:r>
              <a:rPr lang="en-GB" sz="1600" dirty="0">
                <a:latin typeface="+mn-lt"/>
              </a:rPr>
              <a:t>  </a:t>
            </a:r>
          </a:p>
        </p:txBody>
      </p:sp>
      <p:grpSp>
        <p:nvGrpSpPr>
          <p:cNvPr id="25" name="Group 6">
            <a:extLst>
              <a:ext uri="{FF2B5EF4-FFF2-40B4-BE49-F238E27FC236}">
                <a16:creationId xmlns:a16="http://schemas.microsoft.com/office/drawing/2014/main" id="{4DF1050B-568E-4F59-BEB2-37A4EC00AD59}"/>
              </a:ext>
            </a:extLst>
          </p:cNvPr>
          <p:cNvGrpSpPr>
            <a:grpSpLocks/>
          </p:cNvGrpSpPr>
          <p:nvPr/>
        </p:nvGrpSpPr>
        <p:grpSpPr bwMode="auto">
          <a:xfrm flipH="1">
            <a:off x="7925702" y="3186301"/>
            <a:ext cx="2425707" cy="2379663"/>
            <a:chOff x="880" y="664"/>
            <a:chExt cx="1528" cy="1499"/>
          </a:xfrm>
        </p:grpSpPr>
        <p:sp>
          <p:nvSpPr>
            <p:cNvPr id="26" name="AutoShape 7">
              <a:extLst>
                <a:ext uri="{FF2B5EF4-FFF2-40B4-BE49-F238E27FC236}">
                  <a16:creationId xmlns:a16="http://schemas.microsoft.com/office/drawing/2014/main" id="{A9A44634-E475-4203-95A1-2B86AEE93DE9}"/>
                </a:ext>
              </a:extLst>
            </p:cNvPr>
            <p:cNvSpPr>
              <a:spLocks/>
            </p:cNvSpPr>
            <p:nvPr/>
          </p:nvSpPr>
          <p:spPr bwMode="auto">
            <a:xfrm rot="1959033">
              <a:off x="2217" y="664"/>
              <a:ext cx="143" cy="1499"/>
            </a:xfrm>
            <a:prstGeom prst="leftBrace">
              <a:avLst>
                <a:gd name="adj1" fmla="val 87354"/>
                <a:gd name="adj2" fmla="val 50000"/>
              </a:avLst>
            </a:prstGeom>
            <a:noFill/>
            <a:ln w="28575">
              <a:solidFill>
                <a:srgbClr val="373A3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sp>
          <p:nvSpPr>
            <p:cNvPr id="27" name="Text Box 8">
              <a:extLst>
                <a:ext uri="{FF2B5EF4-FFF2-40B4-BE49-F238E27FC236}">
                  <a16:creationId xmlns:a16="http://schemas.microsoft.com/office/drawing/2014/main" id="{6444D054-CE7C-4EF1-8930-C8E8BAABF835}"/>
                </a:ext>
              </a:extLst>
            </p:cNvPr>
            <p:cNvSpPr txBox="1">
              <a:spLocks noChangeArrowheads="1"/>
            </p:cNvSpPr>
            <p:nvPr/>
          </p:nvSpPr>
          <p:spPr bwMode="auto">
            <a:xfrm>
              <a:off x="880" y="1128"/>
              <a:ext cx="1528"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i="1" dirty="0">
                  <a:latin typeface="+mn-lt"/>
                </a:rPr>
                <a:t>Familiar engineering</a:t>
              </a:r>
            </a:p>
            <a:p>
              <a:pPr algn="ctr">
                <a:spcBef>
                  <a:spcPts val="0"/>
                </a:spcBef>
                <a:spcAft>
                  <a:spcPts val="0"/>
                </a:spcAft>
              </a:pPr>
              <a:r>
                <a:rPr lang="en-GB" i="1" dirty="0">
                  <a:latin typeface="+mn-lt"/>
                </a:rPr>
                <a:t>concepts</a:t>
              </a:r>
            </a:p>
          </p:txBody>
        </p:sp>
      </p:grpSp>
      <p:sp>
        <p:nvSpPr>
          <p:cNvPr id="28" name="Rectangle 27">
            <a:extLst>
              <a:ext uri="{FF2B5EF4-FFF2-40B4-BE49-F238E27FC236}">
                <a16:creationId xmlns:a16="http://schemas.microsoft.com/office/drawing/2014/main" id="{9B72519F-8336-4470-A238-D7935D94A597}"/>
              </a:ext>
            </a:extLst>
          </p:cNvPr>
          <p:cNvSpPr/>
          <p:nvPr/>
        </p:nvSpPr>
        <p:spPr bwMode="auto">
          <a:xfrm>
            <a:off x="6947027" y="2035482"/>
            <a:ext cx="2528949" cy="429486"/>
          </a:xfrm>
          <a:prstGeom prst="rect">
            <a:avLst/>
          </a:prstGeom>
          <a:no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4472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75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18" grpId="0" animBg="1" autoUpdateAnimBg="0"/>
      <p:bldP spid="22" grpId="0"/>
      <p:bldP spid="23"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altLang="en-US" dirty="0"/>
              <a:t>What gives a product its character?</a:t>
            </a:r>
            <a:endParaRPr lang="en-US" dirty="0"/>
          </a:p>
        </p:txBody>
      </p:sp>
      <p:sp>
        <p:nvSpPr>
          <p:cNvPr id="4" name="Rectangle 3">
            <a:extLst>
              <a:ext uri="{FF2B5EF4-FFF2-40B4-BE49-F238E27FC236}">
                <a16:creationId xmlns:a16="http://schemas.microsoft.com/office/drawing/2014/main" id="{814DCCD3-7BA7-46AF-8740-7E6D81F3A74A}"/>
              </a:ext>
            </a:extLst>
          </p:cNvPr>
          <p:cNvSpPr>
            <a:spLocks noChangeArrowheads="1"/>
          </p:cNvSpPr>
          <p:nvPr/>
        </p:nvSpPr>
        <p:spPr bwMode="auto">
          <a:xfrm>
            <a:off x="5438776" y="1673226"/>
            <a:ext cx="119221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en-GB" altLang="en-US" dirty="0"/>
          </a:p>
        </p:txBody>
      </p:sp>
      <p:sp>
        <p:nvSpPr>
          <p:cNvPr id="5" name="Rectangle 4">
            <a:extLst>
              <a:ext uri="{FF2B5EF4-FFF2-40B4-BE49-F238E27FC236}">
                <a16:creationId xmlns:a16="http://schemas.microsoft.com/office/drawing/2014/main" id="{C36338EA-A137-4C0D-9055-B66DA513F9ED}"/>
              </a:ext>
            </a:extLst>
          </p:cNvPr>
          <p:cNvSpPr>
            <a:spLocks noChangeArrowheads="1"/>
          </p:cNvSpPr>
          <p:nvPr/>
        </p:nvSpPr>
        <p:spPr bwMode="auto">
          <a:xfrm>
            <a:off x="5395914" y="3130551"/>
            <a:ext cx="1196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en-GB" altLang="en-US" dirty="0"/>
          </a:p>
        </p:txBody>
      </p:sp>
      <p:grpSp>
        <p:nvGrpSpPr>
          <p:cNvPr id="6" name="Group 6">
            <a:extLst>
              <a:ext uri="{FF2B5EF4-FFF2-40B4-BE49-F238E27FC236}">
                <a16:creationId xmlns:a16="http://schemas.microsoft.com/office/drawing/2014/main" id="{6023F99B-DF7A-4FB3-AD2B-8F471C2CE6BF}"/>
              </a:ext>
            </a:extLst>
          </p:cNvPr>
          <p:cNvGrpSpPr>
            <a:grpSpLocks/>
          </p:cNvGrpSpPr>
          <p:nvPr/>
        </p:nvGrpSpPr>
        <p:grpSpPr bwMode="auto">
          <a:xfrm>
            <a:off x="5316538" y="1223964"/>
            <a:ext cx="1409700" cy="2205037"/>
            <a:chOff x="2389" y="771"/>
            <a:chExt cx="888" cy="1389"/>
          </a:xfrm>
        </p:grpSpPr>
        <p:sp>
          <p:nvSpPr>
            <p:cNvPr id="7" name="Line 7">
              <a:extLst>
                <a:ext uri="{FF2B5EF4-FFF2-40B4-BE49-F238E27FC236}">
                  <a16:creationId xmlns:a16="http://schemas.microsoft.com/office/drawing/2014/main" id="{B244FBC1-9588-40A4-B486-05E11BEC0E1A}"/>
                </a:ext>
              </a:extLst>
            </p:cNvPr>
            <p:cNvSpPr>
              <a:spLocks noChangeShapeType="1"/>
            </p:cNvSpPr>
            <p:nvPr/>
          </p:nvSpPr>
          <p:spPr bwMode="auto">
            <a:xfrm flipV="1">
              <a:off x="2840" y="1208"/>
              <a:ext cx="0" cy="952"/>
            </a:xfrm>
            <a:prstGeom prst="line">
              <a:avLst/>
            </a:prstGeom>
            <a:noFill/>
            <a:ln w="28575">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sz="2000" dirty="0"/>
            </a:p>
          </p:txBody>
        </p:sp>
        <p:grpSp>
          <p:nvGrpSpPr>
            <p:cNvPr id="8" name="Group 8">
              <a:extLst>
                <a:ext uri="{FF2B5EF4-FFF2-40B4-BE49-F238E27FC236}">
                  <a16:creationId xmlns:a16="http://schemas.microsoft.com/office/drawing/2014/main" id="{6B559AC3-BAB2-4AF7-91BC-F9A5185D36F2}"/>
                </a:ext>
              </a:extLst>
            </p:cNvPr>
            <p:cNvGrpSpPr>
              <a:grpSpLocks/>
            </p:cNvGrpSpPr>
            <p:nvPr/>
          </p:nvGrpSpPr>
          <p:grpSpPr bwMode="auto">
            <a:xfrm>
              <a:off x="2389" y="771"/>
              <a:ext cx="888" cy="833"/>
              <a:chOff x="2389" y="771"/>
              <a:chExt cx="888" cy="833"/>
            </a:xfrm>
          </p:grpSpPr>
          <p:sp>
            <p:nvSpPr>
              <p:cNvPr id="9" name="Oval 9">
                <a:extLst>
                  <a:ext uri="{FF2B5EF4-FFF2-40B4-BE49-F238E27FC236}">
                    <a16:creationId xmlns:a16="http://schemas.microsoft.com/office/drawing/2014/main" id="{CE7BE275-FFB5-440B-BDC3-2E21E7CCB1EE}"/>
                  </a:ext>
                </a:extLst>
              </p:cNvPr>
              <p:cNvSpPr>
                <a:spLocks noChangeArrowheads="1"/>
              </p:cNvSpPr>
              <p:nvPr/>
            </p:nvSpPr>
            <p:spPr bwMode="auto">
              <a:xfrm>
                <a:off x="2389" y="771"/>
                <a:ext cx="888" cy="833"/>
              </a:xfrm>
              <a:prstGeom prst="ellipse">
                <a:avLst/>
              </a:prstGeom>
              <a:solidFill>
                <a:schemeClr val="bg1"/>
              </a:solidFill>
              <a:ln w="28575">
                <a:solidFill>
                  <a:srgbClr val="FFB71B"/>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endParaRPr lang="en-GB" altLang="en-US" sz="2000" dirty="0">
                  <a:latin typeface="+mn-lt"/>
                </a:endParaRPr>
              </a:p>
            </p:txBody>
          </p:sp>
          <p:sp>
            <p:nvSpPr>
              <p:cNvPr id="10" name="Rectangle 10">
                <a:extLst>
                  <a:ext uri="{FF2B5EF4-FFF2-40B4-BE49-F238E27FC236}">
                    <a16:creationId xmlns:a16="http://schemas.microsoft.com/office/drawing/2014/main" id="{5E2FA131-1150-4EAC-BEE5-13A98FE64AD8}"/>
                  </a:ext>
                </a:extLst>
              </p:cNvPr>
              <p:cNvSpPr>
                <a:spLocks noChangeArrowheads="1"/>
              </p:cNvSpPr>
              <p:nvPr/>
            </p:nvSpPr>
            <p:spPr bwMode="auto">
              <a:xfrm>
                <a:off x="2491" y="890"/>
                <a:ext cx="688" cy="659"/>
              </a:xfrm>
              <a:prstGeom prst="rect">
                <a:avLst/>
              </a:prstGeom>
              <a:noFill/>
              <a:ln>
                <a:noFill/>
              </a:ln>
              <a:extLst>
                <a:ext uri="{909E8E84-426E-40DD-AFC4-6F175D3DCCD1}">
                  <a14:hiddenFill xmlns:a14="http://schemas.microsoft.com/office/drawing/2010/main">
                    <a:solidFill>
                      <a:srgbClr val="EBFFFF"/>
                    </a:solidFill>
                  </a14:hiddenFill>
                </a:ext>
                <a:ext uri="{91240B29-F687-4F45-9708-019B960494DF}">
                  <a14:hiddenLine xmlns:a14="http://schemas.microsoft.com/office/drawing/2010/main" w="9525">
                    <a:solidFill>
                      <a:srgbClr val="0099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altLang="en-US" sz="1600" dirty="0">
                    <a:latin typeface="+mn-lt"/>
                  </a:rPr>
                  <a:t>Who, what</a:t>
                </a:r>
              </a:p>
              <a:p>
                <a:pPr algn="ctr">
                  <a:spcBef>
                    <a:spcPts val="0"/>
                  </a:spcBef>
                  <a:spcAft>
                    <a:spcPts val="0"/>
                  </a:spcAft>
                </a:pPr>
                <a:r>
                  <a:rPr lang="en-GB" altLang="en-US" sz="2000" b="1" dirty="0">
                    <a:latin typeface="+mn-lt"/>
                  </a:rPr>
                  <a:t>Context</a:t>
                </a:r>
              </a:p>
              <a:p>
                <a:pPr algn="ctr">
                  <a:spcBef>
                    <a:spcPts val="0"/>
                  </a:spcBef>
                  <a:spcAft>
                    <a:spcPts val="0"/>
                  </a:spcAft>
                </a:pPr>
                <a:r>
                  <a:rPr lang="en-GB" altLang="en-US" sz="1600" dirty="0">
                    <a:latin typeface="+mn-lt"/>
                  </a:rPr>
                  <a:t>where, when</a:t>
                </a:r>
              </a:p>
              <a:p>
                <a:pPr algn="ctr">
                  <a:spcBef>
                    <a:spcPts val="0"/>
                  </a:spcBef>
                  <a:spcAft>
                    <a:spcPts val="0"/>
                  </a:spcAft>
                </a:pPr>
                <a:r>
                  <a:rPr lang="en-GB" altLang="en-US" sz="1600" dirty="0">
                    <a:latin typeface="+mn-lt"/>
                  </a:rPr>
                  <a:t>why</a:t>
                </a:r>
              </a:p>
            </p:txBody>
          </p:sp>
        </p:grpSp>
      </p:grpSp>
      <p:grpSp>
        <p:nvGrpSpPr>
          <p:cNvPr id="11" name="Group 11">
            <a:extLst>
              <a:ext uri="{FF2B5EF4-FFF2-40B4-BE49-F238E27FC236}">
                <a16:creationId xmlns:a16="http://schemas.microsoft.com/office/drawing/2014/main" id="{A305B7FC-111F-443E-923F-7ADAAB50A8C5}"/>
              </a:ext>
            </a:extLst>
          </p:cNvPr>
          <p:cNvGrpSpPr>
            <a:grpSpLocks/>
          </p:cNvGrpSpPr>
          <p:nvPr/>
        </p:nvGrpSpPr>
        <p:grpSpPr bwMode="auto">
          <a:xfrm>
            <a:off x="5316538" y="2786064"/>
            <a:ext cx="1409700" cy="1322387"/>
            <a:chOff x="2389" y="1755"/>
            <a:chExt cx="888" cy="833"/>
          </a:xfrm>
        </p:grpSpPr>
        <p:sp>
          <p:nvSpPr>
            <p:cNvPr id="12" name="Oval 12">
              <a:extLst>
                <a:ext uri="{FF2B5EF4-FFF2-40B4-BE49-F238E27FC236}">
                  <a16:creationId xmlns:a16="http://schemas.microsoft.com/office/drawing/2014/main" id="{D649D264-B755-481F-B2C7-121368F1CB50}"/>
                </a:ext>
              </a:extLst>
            </p:cNvPr>
            <p:cNvSpPr>
              <a:spLocks noChangeArrowheads="1"/>
            </p:cNvSpPr>
            <p:nvPr/>
          </p:nvSpPr>
          <p:spPr bwMode="auto">
            <a:xfrm>
              <a:off x="2389" y="1755"/>
              <a:ext cx="888" cy="833"/>
            </a:xfrm>
            <a:prstGeom prst="ellipse">
              <a:avLst/>
            </a:prstGeom>
            <a:solidFill>
              <a:srgbClr val="D9D8D6"/>
            </a:solidFill>
            <a:ln w="28575">
              <a:solidFill>
                <a:srgbClr val="373A36"/>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endParaRPr lang="en-GB" altLang="en-US" sz="2000" dirty="0">
                <a:latin typeface="+mn-lt"/>
              </a:endParaRPr>
            </a:p>
          </p:txBody>
        </p:sp>
        <p:sp>
          <p:nvSpPr>
            <p:cNvPr id="13" name="Rectangle 13">
              <a:extLst>
                <a:ext uri="{FF2B5EF4-FFF2-40B4-BE49-F238E27FC236}">
                  <a16:creationId xmlns:a16="http://schemas.microsoft.com/office/drawing/2014/main" id="{26941A8A-D6CA-4CE4-88BE-75CB0DC0DE61}"/>
                </a:ext>
              </a:extLst>
            </p:cNvPr>
            <p:cNvSpPr>
              <a:spLocks noChangeArrowheads="1"/>
            </p:cNvSpPr>
            <p:nvPr/>
          </p:nvSpPr>
          <p:spPr bwMode="auto">
            <a:xfrm>
              <a:off x="2522" y="1967"/>
              <a:ext cx="63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spcBef>
                  <a:spcPts val="0"/>
                </a:spcBef>
                <a:spcAft>
                  <a:spcPts val="0"/>
                </a:spcAft>
              </a:pPr>
              <a:r>
                <a:rPr lang="en-GB" altLang="en-US" sz="2400" b="1" dirty="0">
                  <a:solidFill>
                    <a:srgbClr val="373A36"/>
                  </a:solidFill>
                  <a:latin typeface="+mn-lt"/>
                </a:rPr>
                <a:t>Product</a:t>
              </a:r>
              <a:endParaRPr lang="en-GB" altLang="en-US" sz="2000" b="1" dirty="0">
                <a:solidFill>
                  <a:srgbClr val="373A36"/>
                </a:solidFill>
                <a:latin typeface="+mn-lt"/>
              </a:endParaRPr>
            </a:p>
            <a:p>
              <a:pPr algn="ctr">
                <a:spcBef>
                  <a:spcPts val="0"/>
                </a:spcBef>
                <a:spcAft>
                  <a:spcPts val="0"/>
                </a:spcAft>
              </a:pPr>
              <a:r>
                <a:rPr lang="en-GB" altLang="en-US" sz="2400" b="1" dirty="0">
                  <a:solidFill>
                    <a:srgbClr val="373A36"/>
                  </a:solidFill>
                  <a:latin typeface="+mn-lt"/>
                </a:rPr>
                <a:t>design</a:t>
              </a:r>
            </a:p>
          </p:txBody>
        </p:sp>
      </p:grpSp>
    </p:spTree>
    <p:extLst>
      <p:ext uri="{BB962C8B-B14F-4D97-AF65-F5344CB8AC3E}">
        <p14:creationId xmlns:p14="http://schemas.microsoft.com/office/powerpoint/2010/main" val="231808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Establishing the context</a:t>
            </a:r>
            <a:endParaRPr lang="en-US" dirty="0"/>
          </a:p>
        </p:txBody>
      </p:sp>
      <p:sp>
        <p:nvSpPr>
          <p:cNvPr id="4" name="Oval 2">
            <a:extLst>
              <a:ext uri="{FF2B5EF4-FFF2-40B4-BE49-F238E27FC236}">
                <a16:creationId xmlns:a16="http://schemas.microsoft.com/office/drawing/2014/main" id="{8AF0D45C-1016-44F7-9785-9D548BC3F938}"/>
              </a:ext>
            </a:extLst>
          </p:cNvPr>
          <p:cNvSpPr>
            <a:spLocks noChangeArrowheads="1"/>
          </p:cNvSpPr>
          <p:nvPr/>
        </p:nvSpPr>
        <p:spPr bwMode="auto">
          <a:xfrm>
            <a:off x="1343472" y="2678112"/>
            <a:ext cx="1530350" cy="1501775"/>
          </a:xfrm>
          <a:prstGeom prst="ellipse">
            <a:avLst/>
          </a:prstGeom>
          <a:solidFill>
            <a:schemeClr val="bg1"/>
          </a:solidFill>
          <a:ln w="28575">
            <a:solidFill>
              <a:srgbClr val="FFB71B"/>
            </a:solidFill>
            <a:round/>
            <a:headEnd/>
            <a:tailEnd/>
          </a:ln>
          <a:effectLst/>
        </p:spPr>
        <p:txBody>
          <a:bodyPr wrap="none" anchor="ctr"/>
          <a:lstStyle/>
          <a:p>
            <a:pPr>
              <a:spcAft>
                <a:spcPts val="0"/>
              </a:spcAft>
            </a:pPr>
            <a:endParaRPr lang="en-GB" sz="2000" dirty="0"/>
          </a:p>
        </p:txBody>
      </p:sp>
      <p:sp>
        <p:nvSpPr>
          <p:cNvPr id="5" name="Text Box 3">
            <a:extLst>
              <a:ext uri="{FF2B5EF4-FFF2-40B4-BE49-F238E27FC236}">
                <a16:creationId xmlns:a16="http://schemas.microsoft.com/office/drawing/2014/main" id="{3DB748BD-4B11-49A6-9CE8-0DB7DC59478B}"/>
              </a:ext>
            </a:extLst>
          </p:cNvPr>
          <p:cNvSpPr txBox="1">
            <a:spLocks noChangeArrowheads="1"/>
          </p:cNvSpPr>
          <p:nvPr/>
        </p:nvSpPr>
        <p:spPr bwMode="auto">
          <a:xfrm>
            <a:off x="1419672" y="3175326"/>
            <a:ext cx="14541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50000"/>
              </a:spcBef>
              <a:spcAft>
                <a:spcPts val="0"/>
              </a:spcAft>
            </a:pPr>
            <a:r>
              <a:rPr lang="en-GB" sz="2800" b="1" dirty="0">
                <a:solidFill>
                  <a:srgbClr val="373A36"/>
                </a:solidFill>
                <a:latin typeface="+mn-lt"/>
              </a:rPr>
              <a:t>Context</a:t>
            </a:r>
            <a:endParaRPr lang="en-GB" sz="2800" dirty="0">
              <a:solidFill>
                <a:srgbClr val="373A36"/>
              </a:solidFill>
              <a:latin typeface="+mn-lt"/>
            </a:endParaRPr>
          </a:p>
        </p:txBody>
      </p:sp>
      <p:grpSp>
        <p:nvGrpSpPr>
          <p:cNvPr id="6" name="Group 5">
            <a:extLst>
              <a:ext uri="{FF2B5EF4-FFF2-40B4-BE49-F238E27FC236}">
                <a16:creationId xmlns:a16="http://schemas.microsoft.com/office/drawing/2014/main" id="{CE922F06-4A82-4E52-95B0-4F4E8EB60C4E}"/>
              </a:ext>
            </a:extLst>
          </p:cNvPr>
          <p:cNvGrpSpPr/>
          <p:nvPr/>
        </p:nvGrpSpPr>
        <p:grpSpPr>
          <a:xfrm>
            <a:off x="2853186" y="1324869"/>
            <a:ext cx="1426562" cy="4227311"/>
            <a:chOff x="2697163" y="1147071"/>
            <a:chExt cx="1426562" cy="4227311"/>
          </a:xfrm>
        </p:grpSpPr>
        <p:sp>
          <p:nvSpPr>
            <p:cNvPr id="7" name="Line 4">
              <a:extLst>
                <a:ext uri="{FF2B5EF4-FFF2-40B4-BE49-F238E27FC236}">
                  <a16:creationId xmlns:a16="http://schemas.microsoft.com/office/drawing/2014/main" id="{6EBFC1B1-898F-4EDB-A82A-8BBAAEE51F7A}"/>
                </a:ext>
              </a:extLst>
            </p:cNvPr>
            <p:cNvSpPr>
              <a:spLocks noChangeShapeType="1"/>
            </p:cNvSpPr>
            <p:nvPr/>
          </p:nvSpPr>
          <p:spPr bwMode="auto">
            <a:xfrm flipV="1">
              <a:off x="2722563" y="1784350"/>
              <a:ext cx="482600" cy="1082675"/>
            </a:xfrm>
            <a:prstGeom prst="line">
              <a:avLst/>
            </a:prstGeom>
            <a:noFill/>
            <a:ln w="28575">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sp>
          <p:nvSpPr>
            <p:cNvPr id="8" name="Line 5">
              <a:extLst>
                <a:ext uri="{FF2B5EF4-FFF2-40B4-BE49-F238E27FC236}">
                  <a16:creationId xmlns:a16="http://schemas.microsoft.com/office/drawing/2014/main" id="{96F98833-8086-49C7-A86C-C0B105DAEA13}"/>
                </a:ext>
              </a:extLst>
            </p:cNvPr>
            <p:cNvSpPr>
              <a:spLocks noChangeShapeType="1"/>
            </p:cNvSpPr>
            <p:nvPr/>
          </p:nvSpPr>
          <p:spPr bwMode="auto">
            <a:xfrm>
              <a:off x="2697163" y="3743325"/>
              <a:ext cx="452437" cy="1155700"/>
            </a:xfrm>
            <a:prstGeom prst="line">
              <a:avLst/>
            </a:prstGeom>
            <a:noFill/>
            <a:ln w="28575">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sp>
          <p:nvSpPr>
            <p:cNvPr id="9" name="Rectangle 6">
              <a:extLst>
                <a:ext uri="{FF2B5EF4-FFF2-40B4-BE49-F238E27FC236}">
                  <a16:creationId xmlns:a16="http://schemas.microsoft.com/office/drawing/2014/main" id="{1A32FA1D-9486-494F-A479-CA99E8FB34F5}"/>
                </a:ext>
              </a:extLst>
            </p:cNvPr>
            <p:cNvSpPr>
              <a:spLocks noChangeArrowheads="1"/>
            </p:cNvSpPr>
            <p:nvPr/>
          </p:nvSpPr>
          <p:spPr bwMode="auto">
            <a:xfrm>
              <a:off x="3135313" y="1147071"/>
              <a:ext cx="988412" cy="4227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0">
                <a:spcBef>
                  <a:spcPct val="0"/>
                </a:spcBef>
                <a:spcAft>
                  <a:spcPct val="15000"/>
                </a:spcAft>
                <a:buClrTx/>
                <a:buSzTx/>
              </a:pPr>
              <a:r>
                <a:rPr lang="en-GB" b="1" dirty="0">
                  <a:solidFill>
                    <a:srgbClr val="0C0C0C"/>
                  </a:solidFill>
                </a:rPr>
                <a:t>Who?</a:t>
              </a:r>
            </a:p>
            <a:p>
              <a:pPr lvl="0">
                <a:spcBef>
                  <a:spcPct val="0"/>
                </a:spcBef>
                <a:spcAft>
                  <a:spcPct val="15000"/>
                </a:spcAft>
                <a:buClrTx/>
                <a:buSzTx/>
              </a:pPr>
              <a:endParaRPr lang="en-GB" sz="2000" dirty="0">
                <a:solidFill>
                  <a:srgbClr val="0C0C0C"/>
                </a:solidFill>
              </a:endParaRPr>
            </a:p>
            <a:p>
              <a:pPr lvl="0">
                <a:spcBef>
                  <a:spcPct val="0"/>
                </a:spcBef>
                <a:spcAft>
                  <a:spcPct val="15000"/>
                </a:spcAft>
                <a:buClrTx/>
                <a:buSzTx/>
              </a:pPr>
              <a:endParaRPr lang="en-GB" dirty="0">
                <a:solidFill>
                  <a:srgbClr val="0C0C0C"/>
                </a:solidFill>
              </a:endParaRPr>
            </a:p>
            <a:p>
              <a:pPr lvl="0">
                <a:spcBef>
                  <a:spcPct val="0"/>
                </a:spcBef>
                <a:spcAft>
                  <a:spcPct val="15000"/>
                </a:spcAft>
                <a:buClrTx/>
                <a:buSzTx/>
              </a:pPr>
              <a:r>
                <a:rPr lang="en-GB" b="1" dirty="0">
                  <a:solidFill>
                    <a:srgbClr val="0C0C0C"/>
                  </a:solidFill>
                </a:rPr>
                <a:t>What ?</a:t>
              </a:r>
              <a:endParaRPr lang="en-GB" dirty="0">
                <a:solidFill>
                  <a:srgbClr val="0C0C0C"/>
                </a:solidFill>
              </a:endParaRPr>
            </a:p>
            <a:p>
              <a:pPr lvl="0">
                <a:spcBef>
                  <a:spcPct val="0"/>
                </a:spcBef>
                <a:spcAft>
                  <a:spcPct val="15000"/>
                </a:spcAft>
                <a:buClrTx/>
                <a:buSzTx/>
              </a:pPr>
              <a:endParaRPr lang="en-GB" dirty="0">
                <a:solidFill>
                  <a:srgbClr val="0C0C0C"/>
                </a:solidFill>
              </a:endParaRPr>
            </a:p>
            <a:p>
              <a:pPr lvl="0">
                <a:spcBef>
                  <a:spcPct val="0"/>
                </a:spcBef>
                <a:spcAft>
                  <a:spcPct val="15000"/>
                </a:spcAft>
                <a:buClrTx/>
                <a:buSzTx/>
              </a:pPr>
              <a:endParaRPr lang="en-GB" dirty="0">
                <a:solidFill>
                  <a:srgbClr val="0C0C0C"/>
                </a:solidFill>
              </a:endParaRPr>
            </a:p>
            <a:p>
              <a:pPr lvl="0">
                <a:spcBef>
                  <a:spcPct val="0"/>
                </a:spcBef>
                <a:spcAft>
                  <a:spcPct val="15000"/>
                </a:spcAft>
                <a:buClrTx/>
                <a:buSzTx/>
              </a:pPr>
              <a:r>
                <a:rPr lang="en-GB" b="1" dirty="0">
                  <a:solidFill>
                    <a:srgbClr val="0C0C0C"/>
                  </a:solidFill>
                </a:rPr>
                <a:t>Where ?</a:t>
              </a:r>
            </a:p>
            <a:p>
              <a:pPr lvl="0">
                <a:spcBef>
                  <a:spcPct val="0"/>
                </a:spcBef>
                <a:spcAft>
                  <a:spcPct val="15000"/>
                </a:spcAft>
                <a:buClrTx/>
                <a:buSzTx/>
              </a:pPr>
              <a:endParaRPr lang="en-GB" b="1" dirty="0">
                <a:solidFill>
                  <a:srgbClr val="0C0C0C"/>
                </a:solidFill>
              </a:endParaRPr>
            </a:p>
            <a:p>
              <a:pPr lvl="0">
                <a:spcBef>
                  <a:spcPct val="0"/>
                </a:spcBef>
                <a:spcAft>
                  <a:spcPct val="15000"/>
                </a:spcAft>
                <a:buClrTx/>
                <a:buSzTx/>
              </a:pPr>
              <a:endParaRPr lang="en-GB" b="1" dirty="0">
                <a:solidFill>
                  <a:srgbClr val="0C0C0C"/>
                </a:solidFill>
              </a:endParaRPr>
            </a:p>
            <a:p>
              <a:pPr lvl="0">
                <a:spcBef>
                  <a:spcPct val="0"/>
                </a:spcBef>
                <a:spcAft>
                  <a:spcPct val="15000"/>
                </a:spcAft>
                <a:buClrTx/>
                <a:buSzTx/>
              </a:pPr>
              <a:r>
                <a:rPr lang="en-GB" b="1" dirty="0">
                  <a:solidFill>
                    <a:srgbClr val="0C0C0C"/>
                  </a:solidFill>
                </a:rPr>
                <a:t>When ?</a:t>
              </a:r>
            </a:p>
            <a:p>
              <a:pPr lvl="0">
                <a:spcBef>
                  <a:spcPct val="0"/>
                </a:spcBef>
                <a:spcAft>
                  <a:spcPct val="15000"/>
                </a:spcAft>
                <a:buClrTx/>
                <a:buSzTx/>
              </a:pPr>
              <a:endParaRPr lang="en-GB" b="1" dirty="0">
                <a:solidFill>
                  <a:srgbClr val="0C0C0C"/>
                </a:solidFill>
              </a:endParaRPr>
            </a:p>
            <a:p>
              <a:pPr lvl="0">
                <a:spcBef>
                  <a:spcPct val="0"/>
                </a:spcBef>
                <a:spcAft>
                  <a:spcPct val="15000"/>
                </a:spcAft>
                <a:buClrTx/>
                <a:buSzTx/>
              </a:pPr>
              <a:endParaRPr lang="en-GB" b="1" dirty="0">
                <a:solidFill>
                  <a:srgbClr val="0C0C0C"/>
                </a:solidFill>
              </a:endParaRPr>
            </a:p>
            <a:p>
              <a:pPr lvl="0">
                <a:spcBef>
                  <a:spcPct val="0"/>
                </a:spcBef>
                <a:spcAft>
                  <a:spcPct val="15000"/>
                </a:spcAft>
                <a:buClrTx/>
                <a:buSzTx/>
              </a:pPr>
              <a:r>
                <a:rPr lang="en-GB" b="1" dirty="0">
                  <a:solidFill>
                    <a:srgbClr val="0C0C0C"/>
                  </a:solidFill>
                </a:rPr>
                <a:t> Why?</a:t>
              </a:r>
              <a:endParaRPr lang="en-GB" b="1" dirty="0"/>
            </a:p>
          </p:txBody>
        </p:sp>
      </p:grpSp>
      <p:grpSp>
        <p:nvGrpSpPr>
          <p:cNvPr id="10" name="Group 7">
            <a:extLst>
              <a:ext uri="{FF2B5EF4-FFF2-40B4-BE49-F238E27FC236}">
                <a16:creationId xmlns:a16="http://schemas.microsoft.com/office/drawing/2014/main" id="{7F99F627-3C04-48F8-ACC1-280213A87F7C}"/>
              </a:ext>
            </a:extLst>
          </p:cNvPr>
          <p:cNvGrpSpPr>
            <a:grpSpLocks/>
          </p:cNvGrpSpPr>
          <p:nvPr/>
        </p:nvGrpSpPr>
        <p:grpSpPr bwMode="auto">
          <a:xfrm>
            <a:off x="4277172" y="2251018"/>
            <a:ext cx="2840038" cy="554038"/>
            <a:chOff x="2628" y="812"/>
            <a:chExt cx="1789" cy="349"/>
          </a:xfrm>
        </p:grpSpPr>
        <p:sp>
          <p:nvSpPr>
            <p:cNvPr id="11" name="Text Box 8">
              <a:extLst>
                <a:ext uri="{FF2B5EF4-FFF2-40B4-BE49-F238E27FC236}">
                  <a16:creationId xmlns:a16="http://schemas.microsoft.com/office/drawing/2014/main" id="{D63660E2-A79D-4F22-A7A6-49BBD89B2E69}"/>
                </a:ext>
              </a:extLst>
            </p:cNvPr>
            <p:cNvSpPr txBox="1">
              <a:spLocks noChangeArrowheads="1"/>
            </p:cNvSpPr>
            <p:nvPr/>
          </p:nvSpPr>
          <p:spPr bwMode="auto">
            <a:xfrm>
              <a:off x="2983" y="879"/>
              <a:ext cx="143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10000"/>
                </a:spcBef>
                <a:spcAft>
                  <a:spcPts val="0"/>
                </a:spcAft>
              </a:pPr>
              <a:r>
                <a:rPr lang="en-GB" dirty="0">
                  <a:latin typeface="+mn-lt"/>
                </a:rPr>
                <a:t> Functionality?</a:t>
              </a:r>
            </a:p>
          </p:txBody>
        </p:sp>
        <p:grpSp>
          <p:nvGrpSpPr>
            <p:cNvPr id="12" name="Group 9">
              <a:extLst>
                <a:ext uri="{FF2B5EF4-FFF2-40B4-BE49-F238E27FC236}">
                  <a16:creationId xmlns:a16="http://schemas.microsoft.com/office/drawing/2014/main" id="{C0BB456C-1350-432E-B13B-19A2CA3B5E15}"/>
                </a:ext>
              </a:extLst>
            </p:cNvPr>
            <p:cNvGrpSpPr>
              <a:grpSpLocks/>
            </p:cNvGrpSpPr>
            <p:nvPr/>
          </p:nvGrpSpPr>
          <p:grpSpPr bwMode="auto">
            <a:xfrm>
              <a:off x="2628" y="812"/>
              <a:ext cx="351" cy="349"/>
              <a:chOff x="2532" y="854"/>
              <a:chExt cx="351" cy="421"/>
            </a:xfrm>
          </p:grpSpPr>
          <p:sp>
            <p:nvSpPr>
              <p:cNvPr id="13" name="Line 10">
                <a:extLst>
                  <a:ext uri="{FF2B5EF4-FFF2-40B4-BE49-F238E27FC236}">
                    <a16:creationId xmlns:a16="http://schemas.microsoft.com/office/drawing/2014/main" id="{87963EE4-E47D-4A7E-9651-B65BE6E217EC}"/>
                  </a:ext>
                </a:extLst>
              </p:cNvPr>
              <p:cNvSpPr>
                <a:spLocks noChangeShapeType="1"/>
              </p:cNvSpPr>
              <p:nvPr/>
            </p:nvSpPr>
            <p:spPr bwMode="auto">
              <a:xfrm flipV="1">
                <a:off x="2536" y="854"/>
                <a:ext cx="336" cy="198"/>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sp>
            <p:nvSpPr>
              <p:cNvPr id="14" name="Line 11">
                <a:extLst>
                  <a:ext uri="{FF2B5EF4-FFF2-40B4-BE49-F238E27FC236}">
                    <a16:creationId xmlns:a16="http://schemas.microsoft.com/office/drawing/2014/main" id="{31C37B2E-BFD5-418D-8517-B61B3F21177A}"/>
                  </a:ext>
                </a:extLst>
              </p:cNvPr>
              <p:cNvSpPr>
                <a:spLocks noChangeShapeType="1"/>
              </p:cNvSpPr>
              <p:nvPr/>
            </p:nvSpPr>
            <p:spPr bwMode="auto">
              <a:xfrm>
                <a:off x="2532" y="1065"/>
                <a:ext cx="351" cy="210"/>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grpSp>
      </p:grpSp>
      <p:grpSp>
        <p:nvGrpSpPr>
          <p:cNvPr id="15" name="Group 12">
            <a:extLst>
              <a:ext uri="{FF2B5EF4-FFF2-40B4-BE49-F238E27FC236}">
                <a16:creationId xmlns:a16="http://schemas.microsoft.com/office/drawing/2014/main" id="{BA9E1539-68E0-4D95-8AC3-11AC73C87BA9}"/>
              </a:ext>
            </a:extLst>
          </p:cNvPr>
          <p:cNvGrpSpPr>
            <a:grpSpLocks/>
          </p:cNvGrpSpPr>
          <p:nvPr/>
        </p:nvGrpSpPr>
        <p:grpSpPr bwMode="auto">
          <a:xfrm>
            <a:off x="4200974" y="1098890"/>
            <a:ext cx="3282951" cy="979488"/>
            <a:chOff x="2604" y="1290"/>
            <a:chExt cx="2068" cy="617"/>
          </a:xfrm>
        </p:grpSpPr>
        <p:sp>
          <p:nvSpPr>
            <p:cNvPr id="16" name="Text Box 13">
              <a:extLst>
                <a:ext uri="{FF2B5EF4-FFF2-40B4-BE49-F238E27FC236}">
                  <a16:creationId xmlns:a16="http://schemas.microsoft.com/office/drawing/2014/main" id="{B5657EBA-F5B2-4704-BBA3-4E6E610DF2F0}"/>
                </a:ext>
              </a:extLst>
            </p:cNvPr>
            <p:cNvSpPr txBox="1">
              <a:spLocks noChangeArrowheads="1"/>
            </p:cNvSpPr>
            <p:nvPr/>
          </p:nvSpPr>
          <p:spPr bwMode="auto">
            <a:xfrm>
              <a:off x="3007" y="1290"/>
              <a:ext cx="1665" cy="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10000"/>
                </a:spcBef>
                <a:spcAft>
                  <a:spcPts val="0"/>
                </a:spcAft>
              </a:pPr>
              <a:r>
                <a:rPr lang="en-GB" dirty="0">
                  <a:latin typeface="+mn-lt"/>
                </a:rPr>
                <a:t>Men / Women</a:t>
              </a:r>
            </a:p>
            <a:p>
              <a:pPr algn="l">
                <a:spcBef>
                  <a:spcPct val="10000"/>
                </a:spcBef>
                <a:spcAft>
                  <a:spcPts val="0"/>
                </a:spcAft>
              </a:pPr>
              <a:r>
                <a:rPr lang="en-GB" dirty="0">
                  <a:latin typeface="+mn-lt"/>
                </a:rPr>
                <a:t>Children / Elderly</a:t>
              </a:r>
            </a:p>
            <a:p>
              <a:pPr algn="l">
                <a:spcBef>
                  <a:spcPct val="10000"/>
                </a:spcBef>
                <a:spcAft>
                  <a:spcPts val="0"/>
                </a:spcAft>
              </a:pPr>
              <a:r>
                <a:rPr lang="en-GB" dirty="0">
                  <a:latin typeface="+mn-lt"/>
                </a:rPr>
                <a:t>Sportsmen / Disabled ...</a:t>
              </a:r>
            </a:p>
          </p:txBody>
        </p:sp>
        <p:grpSp>
          <p:nvGrpSpPr>
            <p:cNvPr id="17" name="Group 14">
              <a:extLst>
                <a:ext uri="{FF2B5EF4-FFF2-40B4-BE49-F238E27FC236}">
                  <a16:creationId xmlns:a16="http://schemas.microsoft.com/office/drawing/2014/main" id="{19BB2AA5-8F76-492A-A6DA-039F80495969}"/>
                </a:ext>
              </a:extLst>
            </p:cNvPr>
            <p:cNvGrpSpPr>
              <a:grpSpLocks/>
            </p:cNvGrpSpPr>
            <p:nvPr/>
          </p:nvGrpSpPr>
          <p:grpSpPr bwMode="auto">
            <a:xfrm>
              <a:off x="2604" y="1380"/>
              <a:ext cx="351" cy="293"/>
              <a:chOff x="2532" y="854"/>
              <a:chExt cx="351" cy="421"/>
            </a:xfrm>
          </p:grpSpPr>
          <p:sp>
            <p:nvSpPr>
              <p:cNvPr id="18" name="Line 15">
                <a:extLst>
                  <a:ext uri="{FF2B5EF4-FFF2-40B4-BE49-F238E27FC236}">
                    <a16:creationId xmlns:a16="http://schemas.microsoft.com/office/drawing/2014/main" id="{BB4FAD98-56DA-47A2-BCE0-4C3B960D45A2}"/>
                  </a:ext>
                </a:extLst>
              </p:cNvPr>
              <p:cNvSpPr>
                <a:spLocks noChangeShapeType="1"/>
              </p:cNvSpPr>
              <p:nvPr/>
            </p:nvSpPr>
            <p:spPr bwMode="auto">
              <a:xfrm flipV="1">
                <a:off x="2536" y="854"/>
                <a:ext cx="336" cy="198"/>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sp>
            <p:nvSpPr>
              <p:cNvPr id="19" name="Line 16">
                <a:extLst>
                  <a:ext uri="{FF2B5EF4-FFF2-40B4-BE49-F238E27FC236}">
                    <a16:creationId xmlns:a16="http://schemas.microsoft.com/office/drawing/2014/main" id="{FF235FBC-49CE-43FA-801D-74B1AB17BA6C}"/>
                  </a:ext>
                </a:extLst>
              </p:cNvPr>
              <p:cNvSpPr>
                <a:spLocks noChangeShapeType="1"/>
              </p:cNvSpPr>
              <p:nvPr/>
            </p:nvSpPr>
            <p:spPr bwMode="auto">
              <a:xfrm>
                <a:off x="2532" y="1065"/>
                <a:ext cx="351" cy="210"/>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grpSp>
      </p:grpSp>
      <p:grpSp>
        <p:nvGrpSpPr>
          <p:cNvPr id="20" name="Group 17">
            <a:extLst>
              <a:ext uri="{FF2B5EF4-FFF2-40B4-BE49-F238E27FC236}">
                <a16:creationId xmlns:a16="http://schemas.microsoft.com/office/drawing/2014/main" id="{1643672B-7AD1-4B9A-8757-5BAC9E69E31F}"/>
              </a:ext>
            </a:extLst>
          </p:cNvPr>
          <p:cNvGrpSpPr>
            <a:grpSpLocks/>
          </p:cNvGrpSpPr>
          <p:nvPr/>
        </p:nvGrpSpPr>
        <p:grpSpPr bwMode="auto">
          <a:xfrm>
            <a:off x="4302573" y="3165474"/>
            <a:ext cx="2874963" cy="674688"/>
            <a:chOff x="2612" y="1882"/>
            <a:chExt cx="1811" cy="425"/>
          </a:xfrm>
        </p:grpSpPr>
        <p:sp>
          <p:nvSpPr>
            <p:cNvPr id="21" name="Text Box 18">
              <a:extLst>
                <a:ext uri="{FF2B5EF4-FFF2-40B4-BE49-F238E27FC236}">
                  <a16:creationId xmlns:a16="http://schemas.microsoft.com/office/drawing/2014/main" id="{64B21B53-514F-468F-8A06-646E5D5904A2}"/>
                </a:ext>
              </a:extLst>
            </p:cNvPr>
            <p:cNvSpPr txBox="1">
              <a:spLocks noChangeArrowheads="1"/>
            </p:cNvSpPr>
            <p:nvPr/>
          </p:nvSpPr>
          <p:spPr bwMode="auto">
            <a:xfrm>
              <a:off x="3015" y="1882"/>
              <a:ext cx="1408"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10000"/>
                </a:spcBef>
                <a:spcAft>
                  <a:spcPts val="0"/>
                </a:spcAft>
              </a:pPr>
              <a:r>
                <a:rPr lang="en-GB" dirty="0">
                  <a:latin typeface="+mn-lt"/>
                </a:rPr>
                <a:t>Home / Office</a:t>
              </a:r>
            </a:p>
            <a:p>
              <a:pPr algn="l">
                <a:spcBef>
                  <a:spcPct val="10000"/>
                </a:spcBef>
                <a:spcAft>
                  <a:spcPts val="0"/>
                </a:spcAft>
              </a:pPr>
              <a:r>
                <a:rPr lang="en-GB" dirty="0">
                  <a:latin typeface="+mn-lt"/>
                </a:rPr>
                <a:t>Europe / Africa...</a:t>
              </a:r>
            </a:p>
          </p:txBody>
        </p:sp>
        <p:grpSp>
          <p:nvGrpSpPr>
            <p:cNvPr id="22" name="Group 19">
              <a:extLst>
                <a:ext uri="{FF2B5EF4-FFF2-40B4-BE49-F238E27FC236}">
                  <a16:creationId xmlns:a16="http://schemas.microsoft.com/office/drawing/2014/main" id="{1A09525D-9118-44CD-A7D9-17B81712B123}"/>
                </a:ext>
              </a:extLst>
            </p:cNvPr>
            <p:cNvGrpSpPr>
              <a:grpSpLocks/>
            </p:cNvGrpSpPr>
            <p:nvPr/>
          </p:nvGrpSpPr>
          <p:grpSpPr bwMode="auto">
            <a:xfrm>
              <a:off x="2612" y="1908"/>
              <a:ext cx="351" cy="293"/>
              <a:chOff x="2532" y="854"/>
              <a:chExt cx="351" cy="421"/>
            </a:xfrm>
          </p:grpSpPr>
          <p:sp>
            <p:nvSpPr>
              <p:cNvPr id="23" name="Line 20">
                <a:extLst>
                  <a:ext uri="{FF2B5EF4-FFF2-40B4-BE49-F238E27FC236}">
                    <a16:creationId xmlns:a16="http://schemas.microsoft.com/office/drawing/2014/main" id="{44BDBCF4-682B-4B87-99DA-EE447F77A596}"/>
                  </a:ext>
                </a:extLst>
              </p:cNvPr>
              <p:cNvSpPr>
                <a:spLocks noChangeShapeType="1"/>
              </p:cNvSpPr>
              <p:nvPr/>
            </p:nvSpPr>
            <p:spPr bwMode="auto">
              <a:xfrm flipV="1">
                <a:off x="2536" y="854"/>
                <a:ext cx="336" cy="198"/>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sp>
            <p:nvSpPr>
              <p:cNvPr id="24" name="Line 21">
                <a:extLst>
                  <a:ext uri="{FF2B5EF4-FFF2-40B4-BE49-F238E27FC236}">
                    <a16:creationId xmlns:a16="http://schemas.microsoft.com/office/drawing/2014/main" id="{5DE353C2-0E47-4B93-A491-E663D7E8F43B}"/>
                  </a:ext>
                </a:extLst>
              </p:cNvPr>
              <p:cNvSpPr>
                <a:spLocks noChangeShapeType="1"/>
              </p:cNvSpPr>
              <p:nvPr/>
            </p:nvSpPr>
            <p:spPr bwMode="auto">
              <a:xfrm>
                <a:off x="2532" y="1065"/>
                <a:ext cx="351" cy="210"/>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grpSp>
      </p:grpSp>
      <p:grpSp>
        <p:nvGrpSpPr>
          <p:cNvPr id="25" name="Group 22">
            <a:extLst>
              <a:ext uri="{FF2B5EF4-FFF2-40B4-BE49-F238E27FC236}">
                <a16:creationId xmlns:a16="http://schemas.microsoft.com/office/drawing/2014/main" id="{0191A702-8E57-4BE6-84B8-61372033D5A0}"/>
              </a:ext>
            </a:extLst>
          </p:cNvPr>
          <p:cNvGrpSpPr>
            <a:grpSpLocks/>
          </p:cNvGrpSpPr>
          <p:nvPr/>
        </p:nvGrpSpPr>
        <p:grpSpPr bwMode="auto">
          <a:xfrm>
            <a:off x="4277174" y="5104722"/>
            <a:ext cx="3346451" cy="674688"/>
            <a:chOff x="2628" y="2410"/>
            <a:chExt cx="2108" cy="425"/>
          </a:xfrm>
        </p:grpSpPr>
        <p:sp>
          <p:nvSpPr>
            <p:cNvPr id="26" name="Text Box 23">
              <a:extLst>
                <a:ext uri="{FF2B5EF4-FFF2-40B4-BE49-F238E27FC236}">
                  <a16:creationId xmlns:a16="http://schemas.microsoft.com/office/drawing/2014/main" id="{6E5491F0-D19A-483C-87D5-5F53DC6096C2}"/>
                </a:ext>
              </a:extLst>
            </p:cNvPr>
            <p:cNvSpPr txBox="1">
              <a:spLocks noChangeArrowheads="1"/>
            </p:cNvSpPr>
            <p:nvPr/>
          </p:nvSpPr>
          <p:spPr bwMode="auto">
            <a:xfrm>
              <a:off x="3031" y="2410"/>
              <a:ext cx="1705"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10000"/>
                </a:spcBef>
                <a:spcAft>
                  <a:spcPts val="0"/>
                </a:spcAft>
              </a:pPr>
              <a:r>
                <a:rPr lang="en-GB" dirty="0">
                  <a:latin typeface="+mn-lt"/>
                </a:rPr>
                <a:t>To fill a basic need</a:t>
              </a:r>
            </a:p>
            <a:p>
              <a:pPr algn="l">
                <a:spcBef>
                  <a:spcPct val="10000"/>
                </a:spcBef>
                <a:spcAft>
                  <a:spcPts val="0"/>
                </a:spcAft>
              </a:pPr>
              <a:r>
                <a:rPr lang="en-GB" dirty="0">
                  <a:latin typeface="+mn-lt"/>
                </a:rPr>
                <a:t>To meet an aspiration ...</a:t>
              </a:r>
            </a:p>
          </p:txBody>
        </p:sp>
        <p:grpSp>
          <p:nvGrpSpPr>
            <p:cNvPr id="27" name="Group 24">
              <a:extLst>
                <a:ext uri="{FF2B5EF4-FFF2-40B4-BE49-F238E27FC236}">
                  <a16:creationId xmlns:a16="http://schemas.microsoft.com/office/drawing/2014/main" id="{02020EE6-7023-4748-B5DC-94AED92C37AC}"/>
                </a:ext>
              </a:extLst>
            </p:cNvPr>
            <p:cNvGrpSpPr>
              <a:grpSpLocks/>
            </p:cNvGrpSpPr>
            <p:nvPr/>
          </p:nvGrpSpPr>
          <p:grpSpPr bwMode="auto">
            <a:xfrm>
              <a:off x="2628" y="2428"/>
              <a:ext cx="351" cy="293"/>
              <a:chOff x="2532" y="854"/>
              <a:chExt cx="351" cy="421"/>
            </a:xfrm>
          </p:grpSpPr>
          <p:sp>
            <p:nvSpPr>
              <p:cNvPr id="28" name="Line 25">
                <a:extLst>
                  <a:ext uri="{FF2B5EF4-FFF2-40B4-BE49-F238E27FC236}">
                    <a16:creationId xmlns:a16="http://schemas.microsoft.com/office/drawing/2014/main" id="{44C5BB36-0FD9-4E54-A043-F64C9AACEF64}"/>
                  </a:ext>
                </a:extLst>
              </p:cNvPr>
              <p:cNvSpPr>
                <a:spLocks noChangeShapeType="1"/>
              </p:cNvSpPr>
              <p:nvPr/>
            </p:nvSpPr>
            <p:spPr bwMode="auto">
              <a:xfrm flipV="1">
                <a:off x="2536" y="854"/>
                <a:ext cx="336" cy="198"/>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sp>
            <p:nvSpPr>
              <p:cNvPr id="29" name="Line 26">
                <a:extLst>
                  <a:ext uri="{FF2B5EF4-FFF2-40B4-BE49-F238E27FC236}">
                    <a16:creationId xmlns:a16="http://schemas.microsoft.com/office/drawing/2014/main" id="{0F0FBEC4-5AD5-4ECA-87C0-6A0DD77DE93E}"/>
                  </a:ext>
                </a:extLst>
              </p:cNvPr>
              <p:cNvSpPr>
                <a:spLocks noChangeShapeType="1"/>
              </p:cNvSpPr>
              <p:nvPr/>
            </p:nvSpPr>
            <p:spPr bwMode="auto">
              <a:xfrm>
                <a:off x="2532" y="1065"/>
                <a:ext cx="351" cy="210"/>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grpSp>
      </p:grpSp>
      <p:grpSp>
        <p:nvGrpSpPr>
          <p:cNvPr id="30" name="Group 27">
            <a:extLst>
              <a:ext uri="{FF2B5EF4-FFF2-40B4-BE49-F238E27FC236}">
                <a16:creationId xmlns:a16="http://schemas.microsoft.com/office/drawing/2014/main" id="{2C28CA54-7B6D-496D-93DE-A94F6074EFCA}"/>
              </a:ext>
            </a:extLst>
          </p:cNvPr>
          <p:cNvGrpSpPr>
            <a:grpSpLocks/>
          </p:cNvGrpSpPr>
          <p:nvPr/>
        </p:nvGrpSpPr>
        <p:grpSpPr bwMode="auto">
          <a:xfrm>
            <a:off x="4302573" y="4168618"/>
            <a:ext cx="3497263" cy="674688"/>
            <a:chOff x="2620" y="2954"/>
            <a:chExt cx="2203" cy="425"/>
          </a:xfrm>
        </p:grpSpPr>
        <p:sp>
          <p:nvSpPr>
            <p:cNvPr id="31" name="Text Box 28">
              <a:extLst>
                <a:ext uri="{FF2B5EF4-FFF2-40B4-BE49-F238E27FC236}">
                  <a16:creationId xmlns:a16="http://schemas.microsoft.com/office/drawing/2014/main" id="{5B8272E2-9D9A-4093-A1BD-B735B8AC1FAF}"/>
                </a:ext>
              </a:extLst>
            </p:cNvPr>
            <p:cNvSpPr txBox="1">
              <a:spLocks noChangeArrowheads="1"/>
            </p:cNvSpPr>
            <p:nvPr/>
          </p:nvSpPr>
          <p:spPr bwMode="auto">
            <a:xfrm>
              <a:off x="3023" y="2954"/>
              <a:ext cx="1800"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Bef>
                  <a:spcPct val="10000"/>
                </a:spcBef>
                <a:spcAft>
                  <a:spcPts val="0"/>
                </a:spcAft>
              </a:pPr>
              <a:r>
                <a:rPr lang="en-GB" dirty="0">
                  <a:latin typeface="+mn-lt"/>
                </a:rPr>
                <a:t>Day / Night</a:t>
              </a:r>
            </a:p>
            <a:p>
              <a:pPr algn="l">
                <a:spcBef>
                  <a:spcPct val="10000"/>
                </a:spcBef>
                <a:spcAft>
                  <a:spcPts val="0"/>
                </a:spcAft>
              </a:pPr>
              <a:r>
                <a:rPr lang="en-GB" dirty="0">
                  <a:latin typeface="+mn-lt"/>
                </a:rPr>
                <a:t>Occasionally / All the time...</a:t>
              </a:r>
            </a:p>
          </p:txBody>
        </p:sp>
        <p:grpSp>
          <p:nvGrpSpPr>
            <p:cNvPr id="32" name="Group 29">
              <a:extLst>
                <a:ext uri="{FF2B5EF4-FFF2-40B4-BE49-F238E27FC236}">
                  <a16:creationId xmlns:a16="http://schemas.microsoft.com/office/drawing/2014/main" id="{D628E6FE-A1A7-470A-B831-CB2223522546}"/>
                </a:ext>
              </a:extLst>
            </p:cNvPr>
            <p:cNvGrpSpPr>
              <a:grpSpLocks/>
            </p:cNvGrpSpPr>
            <p:nvPr/>
          </p:nvGrpSpPr>
          <p:grpSpPr bwMode="auto">
            <a:xfrm>
              <a:off x="2620" y="2988"/>
              <a:ext cx="351" cy="293"/>
              <a:chOff x="2532" y="854"/>
              <a:chExt cx="351" cy="421"/>
            </a:xfrm>
          </p:grpSpPr>
          <p:sp>
            <p:nvSpPr>
              <p:cNvPr id="33" name="Line 30">
                <a:extLst>
                  <a:ext uri="{FF2B5EF4-FFF2-40B4-BE49-F238E27FC236}">
                    <a16:creationId xmlns:a16="http://schemas.microsoft.com/office/drawing/2014/main" id="{1B56B57A-4F4D-4C85-A443-FED0D5A26845}"/>
                  </a:ext>
                </a:extLst>
              </p:cNvPr>
              <p:cNvSpPr>
                <a:spLocks noChangeShapeType="1"/>
              </p:cNvSpPr>
              <p:nvPr/>
            </p:nvSpPr>
            <p:spPr bwMode="auto">
              <a:xfrm flipV="1">
                <a:off x="2536" y="854"/>
                <a:ext cx="336" cy="198"/>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sp>
            <p:nvSpPr>
              <p:cNvPr id="34" name="Line 31">
                <a:extLst>
                  <a:ext uri="{FF2B5EF4-FFF2-40B4-BE49-F238E27FC236}">
                    <a16:creationId xmlns:a16="http://schemas.microsoft.com/office/drawing/2014/main" id="{9B8C59EC-FFCE-499C-9FAF-A91D12EDA1B4}"/>
                  </a:ext>
                </a:extLst>
              </p:cNvPr>
              <p:cNvSpPr>
                <a:spLocks noChangeShapeType="1"/>
              </p:cNvSpPr>
              <p:nvPr/>
            </p:nvSpPr>
            <p:spPr bwMode="auto">
              <a:xfrm>
                <a:off x="2532" y="1065"/>
                <a:ext cx="351" cy="210"/>
              </a:xfrm>
              <a:prstGeom prst="line">
                <a:avLst/>
              </a:prstGeom>
              <a:noFill/>
              <a:ln w="19050">
                <a:solidFill>
                  <a:srgbClr val="FFB7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ts val="0"/>
                  </a:spcAft>
                </a:pPr>
                <a:endParaRPr lang="en-GB" sz="2000" dirty="0"/>
              </a:p>
            </p:txBody>
          </p:sp>
        </p:grpSp>
      </p:grpSp>
      <p:sp>
        <p:nvSpPr>
          <p:cNvPr id="35" name="Text Box 33">
            <a:extLst>
              <a:ext uri="{FF2B5EF4-FFF2-40B4-BE49-F238E27FC236}">
                <a16:creationId xmlns:a16="http://schemas.microsoft.com/office/drawing/2014/main" id="{31A07854-5C0C-4F39-A420-D4F94D63A762}"/>
              </a:ext>
            </a:extLst>
          </p:cNvPr>
          <p:cNvSpPr txBox="1">
            <a:spLocks noChangeArrowheads="1"/>
          </p:cNvSpPr>
          <p:nvPr/>
        </p:nvSpPr>
        <p:spPr bwMode="auto">
          <a:xfrm>
            <a:off x="8688288" y="3271777"/>
            <a:ext cx="2371418" cy="400110"/>
          </a:xfrm>
          <a:prstGeom prst="rect">
            <a:avLst/>
          </a:prstGeom>
          <a:solidFill>
            <a:schemeClr val="accent1"/>
          </a:solidFill>
          <a:ln>
            <a:noFill/>
          </a:ln>
          <a:effec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spcAft>
                <a:spcPct val="25000"/>
              </a:spcAft>
            </a:pPr>
            <a:r>
              <a:rPr lang="en-US" sz="2000" dirty="0">
                <a:latin typeface="+mn-lt"/>
              </a:rPr>
              <a:t>These set the </a:t>
            </a:r>
            <a:r>
              <a:rPr lang="en-US" sz="2000" b="1" dirty="0">
                <a:solidFill>
                  <a:sysClr val="windowText" lastClr="000000"/>
                </a:solidFill>
                <a:latin typeface="+mn-lt"/>
              </a:rPr>
              <a:t>MOOD</a:t>
            </a:r>
          </a:p>
        </p:txBody>
      </p:sp>
    </p:spTree>
    <p:extLst>
      <p:ext uri="{BB962C8B-B14F-4D97-AF65-F5344CB8AC3E}">
        <p14:creationId xmlns:p14="http://schemas.microsoft.com/office/powerpoint/2010/main" val="346796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6B106-CCB2-497A-8763-14D5EA56FF3D}"/>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3" name="Title 2">
            <a:extLst>
              <a:ext uri="{FF2B5EF4-FFF2-40B4-BE49-F238E27FC236}">
                <a16:creationId xmlns:a16="http://schemas.microsoft.com/office/drawing/2014/main" id="{8556ABB9-1723-4060-B0D6-ABB4BDB14FEB}"/>
              </a:ext>
            </a:extLst>
          </p:cNvPr>
          <p:cNvSpPr>
            <a:spLocks noGrp="1"/>
          </p:cNvSpPr>
          <p:nvPr>
            <p:ph type="title"/>
          </p:nvPr>
        </p:nvSpPr>
        <p:spPr/>
        <p:txBody>
          <a:bodyPr/>
          <a:lstStyle/>
          <a:p>
            <a:r>
              <a:rPr lang="en-GB" dirty="0"/>
              <a:t>What gives a product its character?</a:t>
            </a:r>
            <a:endParaRPr lang="en-US" dirty="0"/>
          </a:p>
        </p:txBody>
      </p:sp>
      <p:grpSp>
        <p:nvGrpSpPr>
          <p:cNvPr id="552" name="Group 551">
            <a:extLst>
              <a:ext uri="{FF2B5EF4-FFF2-40B4-BE49-F238E27FC236}">
                <a16:creationId xmlns:a16="http://schemas.microsoft.com/office/drawing/2014/main" id="{8DBC0CB8-76B8-4468-A821-703139C4CD92}"/>
              </a:ext>
            </a:extLst>
          </p:cNvPr>
          <p:cNvGrpSpPr/>
          <p:nvPr/>
        </p:nvGrpSpPr>
        <p:grpSpPr>
          <a:xfrm>
            <a:off x="6052067" y="1915354"/>
            <a:ext cx="2409607" cy="4007156"/>
            <a:chOff x="6052067" y="1915354"/>
            <a:chExt cx="2409607" cy="4007156"/>
          </a:xfrm>
          <a:solidFill>
            <a:srgbClr val="D9D8D6"/>
          </a:solidFill>
        </p:grpSpPr>
        <p:grpSp>
          <p:nvGrpSpPr>
            <p:cNvPr id="6" name="Group 248">
              <a:extLst>
                <a:ext uri="{FF2B5EF4-FFF2-40B4-BE49-F238E27FC236}">
                  <a16:creationId xmlns:a16="http://schemas.microsoft.com/office/drawing/2014/main" id="{0489E889-E3A9-4A9A-9D4A-37F4C838447E}"/>
                </a:ext>
              </a:extLst>
            </p:cNvPr>
            <p:cNvGrpSpPr>
              <a:grpSpLocks/>
            </p:cNvGrpSpPr>
            <p:nvPr/>
          </p:nvGrpSpPr>
          <p:grpSpPr bwMode="auto">
            <a:xfrm>
              <a:off x="6389986" y="5317672"/>
              <a:ext cx="2071688" cy="604838"/>
              <a:chOff x="3110" y="3393"/>
              <a:chExt cx="1305" cy="381"/>
            </a:xfrm>
            <a:grpFill/>
          </p:grpSpPr>
          <p:sp>
            <p:nvSpPr>
              <p:cNvPr id="7" name="Rectangle 249">
                <a:extLst>
                  <a:ext uri="{FF2B5EF4-FFF2-40B4-BE49-F238E27FC236}">
                    <a16:creationId xmlns:a16="http://schemas.microsoft.com/office/drawing/2014/main" id="{90ED1E43-6F01-44DD-A0FC-74BFD1EF3304}"/>
                  </a:ext>
                </a:extLst>
              </p:cNvPr>
              <p:cNvSpPr>
                <a:spLocks noChangeArrowheads="1"/>
              </p:cNvSpPr>
              <p:nvPr/>
            </p:nvSpPr>
            <p:spPr bwMode="auto">
              <a:xfrm>
                <a:off x="3190" y="3590"/>
                <a:ext cx="1122"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spcAft>
                    <a:spcPts val="0"/>
                  </a:spcAft>
                </a:pPr>
                <a:endParaRPr lang="en-GB" dirty="0"/>
              </a:p>
            </p:txBody>
          </p:sp>
          <p:sp>
            <p:nvSpPr>
              <p:cNvPr id="8" name="Rectangle 250">
                <a:extLst>
                  <a:ext uri="{FF2B5EF4-FFF2-40B4-BE49-F238E27FC236}">
                    <a16:creationId xmlns:a16="http://schemas.microsoft.com/office/drawing/2014/main" id="{8DA935DF-A8C0-4BDC-9E88-DDAEAF7ACDAE}"/>
                  </a:ext>
                </a:extLst>
              </p:cNvPr>
              <p:cNvSpPr>
                <a:spLocks noChangeArrowheads="1"/>
              </p:cNvSpPr>
              <p:nvPr/>
            </p:nvSpPr>
            <p:spPr bwMode="auto">
              <a:xfrm>
                <a:off x="3110" y="3600"/>
                <a:ext cx="130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ts val="0"/>
                  </a:spcBef>
                  <a:spcAft>
                    <a:spcPts val="0"/>
                  </a:spcAft>
                </a:pPr>
                <a:r>
                  <a:rPr lang="en-GB" b="1" i="1" dirty="0"/>
                  <a:t>Product “psychology”</a:t>
                </a:r>
              </a:p>
            </p:txBody>
          </p:sp>
          <p:grpSp>
            <p:nvGrpSpPr>
              <p:cNvPr id="9" name="Group 251">
                <a:extLst>
                  <a:ext uri="{FF2B5EF4-FFF2-40B4-BE49-F238E27FC236}">
                    <a16:creationId xmlns:a16="http://schemas.microsoft.com/office/drawing/2014/main" id="{315D5E97-3332-49AD-A0B5-0802EA4D1D07}"/>
                  </a:ext>
                </a:extLst>
              </p:cNvPr>
              <p:cNvGrpSpPr>
                <a:grpSpLocks/>
              </p:cNvGrpSpPr>
              <p:nvPr/>
            </p:nvGrpSpPr>
            <p:grpSpPr bwMode="auto">
              <a:xfrm>
                <a:off x="3877" y="3393"/>
                <a:ext cx="142" cy="199"/>
                <a:chOff x="3754" y="3156"/>
                <a:chExt cx="142" cy="199"/>
              </a:xfrm>
              <a:grpFill/>
            </p:grpSpPr>
            <p:sp>
              <p:nvSpPr>
                <p:cNvPr id="10" name="Freeform 252">
                  <a:extLst>
                    <a:ext uri="{FF2B5EF4-FFF2-40B4-BE49-F238E27FC236}">
                      <a16:creationId xmlns:a16="http://schemas.microsoft.com/office/drawing/2014/main" id="{F0EC580E-9E80-4D63-BF2F-80153A63BF77}"/>
                    </a:ext>
                  </a:extLst>
                </p:cNvPr>
                <p:cNvSpPr>
                  <a:spLocks/>
                </p:cNvSpPr>
                <p:nvPr/>
              </p:nvSpPr>
              <p:spPr bwMode="auto">
                <a:xfrm>
                  <a:off x="3806" y="3230"/>
                  <a:ext cx="90" cy="125"/>
                </a:xfrm>
                <a:custGeom>
                  <a:avLst/>
                  <a:gdLst>
                    <a:gd name="T0" fmla="*/ 6 w 180"/>
                    <a:gd name="T1" fmla="*/ 8 h 249"/>
                    <a:gd name="T2" fmla="*/ 6 w 180"/>
                    <a:gd name="T3" fmla="*/ 8 h 249"/>
                    <a:gd name="T4" fmla="*/ 1 w 180"/>
                    <a:gd name="T5" fmla="*/ 0 h 249"/>
                    <a:gd name="T6" fmla="*/ 0 w 180"/>
                    <a:gd name="T7" fmla="*/ 1 h 249"/>
                    <a:gd name="T8" fmla="*/ 6 w 180"/>
                    <a:gd name="T9" fmla="*/ 8 h 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249">
                      <a:moveTo>
                        <a:pt x="167" y="249"/>
                      </a:moveTo>
                      <a:lnTo>
                        <a:pt x="180" y="233"/>
                      </a:lnTo>
                      <a:lnTo>
                        <a:pt x="13" y="0"/>
                      </a:lnTo>
                      <a:lnTo>
                        <a:pt x="0" y="15"/>
                      </a:lnTo>
                      <a:lnTo>
                        <a:pt x="167" y="249"/>
                      </a:lnTo>
                      <a:close/>
                    </a:path>
                  </a:pathLst>
                </a:custGeom>
                <a:grpFill/>
                <a:ln w="9525">
                  <a:solidFill>
                    <a:schemeClr val="accent1"/>
                  </a:solidFill>
                  <a:round/>
                  <a:headEnd/>
                  <a:tailEnd/>
                </a:ln>
              </p:spPr>
              <p:txBody>
                <a:bodyPr/>
                <a:lstStyle/>
                <a:p>
                  <a:pPr algn="ctr">
                    <a:spcBef>
                      <a:spcPts val="0"/>
                    </a:spcBef>
                    <a:spcAft>
                      <a:spcPts val="0"/>
                    </a:spcAft>
                  </a:pPr>
                  <a:endParaRPr lang="en-GB" dirty="0"/>
                </a:p>
              </p:txBody>
            </p:sp>
            <p:sp>
              <p:nvSpPr>
                <p:cNvPr id="11" name="Freeform 253">
                  <a:extLst>
                    <a:ext uri="{FF2B5EF4-FFF2-40B4-BE49-F238E27FC236}">
                      <a16:creationId xmlns:a16="http://schemas.microsoft.com/office/drawing/2014/main" id="{A7BEDC61-2C59-4F36-8A60-843C1AED026A}"/>
                    </a:ext>
                  </a:extLst>
                </p:cNvPr>
                <p:cNvSpPr>
                  <a:spLocks/>
                </p:cNvSpPr>
                <p:nvPr/>
              </p:nvSpPr>
              <p:spPr bwMode="auto">
                <a:xfrm>
                  <a:off x="3754" y="3156"/>
                  <a:ext cx="74" cy="91"/>
                </a:xfrm>
                <a:custGeom>
                  <a:avLst/>
                  <a:gdLst>
                    <a:gd name="T0" fmla="*/ 5 w 147"/>
                    <a:gd name="T1" fmla="*/ 5 h 182"/>
                    <a:gd name="T2" fmla="*/ 0 w 147"/>
                    <a:gd name="T3" fmla="*/ 0 h 182"/>
                    <a:gd name="T4" fmla="*/ 3 w 147"/>
                    <a:gd name="T5" fmla="*/ 6 h 182"/>
                    <a:gd name="T6" fmla="*/ 5 w 147"/>
                    <a:gd name="T7" fmla="*/ 5 h 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82">
                      <a:moveTo>
                        <a:pt x="147" y="136"/>
                      </a:moveTo>
                      <a:lnTo>
                        <a:pt x="0" y="0"/>
                      </a:lnTo>
                      <a:lnTo>
                        <a:pt x="82" y="182"/>
                      </a:lnTo>
                      <a:lnTo>
                        <a:pt x="147" y="136"/>
                      </a:lnTo>
                      <a:close/>
                    </a:path>
                  </a:pathLst>
                </a:custGeom>
                <a:grpFill/>
                <a:ln w="9525">
                  <a:solidFill>
                    <a:schemeClr val="accent1"/>
                  </a:solidFill>
                  <a:round/>
                  <a:headEnd/>
                  <a:tailEnd/>
                </a:ln>
              </p:spPr>
              <p:txBody>
                <a:bodyPr/>
                <a:lstStyle/>
                <a:p>
                  <a:pPr algn="ctr">
                    <a:spcBef>
                      <a:spcPts val="0"/>
                    </a:spcBef>
                    <a:spcAft>
                      <a:spcPts val="0"/>
                    </a:spcAft>
                  </a:pPr>
                  <a:endParaRPr lang="en-GB" dirty="0"/>
                </a:p>
              </p:txBody>
            </p:sp>
          </p:grpSp>
        </p:grpSp>
        <p:sp>
          <p:nvSpPr>
            <p:cNvPr id="549" name="Oval 548">
              <a:extLst>
                <a:ext uri="{FF2B5EF4-FFF2-40B4-BE49-F238E27FC236}">
                  <a16:creationId xmlns:a16="http://schemas.microsoft.com/office/drawing/2014/main" id="{E4A90D82-BA36-4F0A-8B1C-06750E2FD6C6}"/>
                </a:ext>
              </a:extLst>
            </p:cNvPr>
            <p:cNvSpPr/>
            <p:nvPr/>
          </p:nvSpPr>
          <p:spPr>
            <a:xfrm rot="854582">
              <a:off x="6052067" y="1915354"/>
              <a:ext cx="2128309" cy="3611218"/>
            </a:xfrm>
            <a:prstGeom prst="ellipse">
              <a:avLst/>
            </a:prstGeom>
            <a:grpFill/>
            <a:ln w="28575">
              <a:solidFill>
                <a:srgbClr val="FFB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4">
            <a:extLst>
              <a:ext uri="{FF2B5EF4-FFF2-40B4-BE49-F238E27FC236}">
                <a16:creationId xmlns:a16="http://schemas.microsoft.com/office/drawing/2014/main" id="{51F1DEB3-56B4-46BB-A763-6C6602A0B4DF}"/>
              </a:ext>
            </a:extLst>
          </p:cNvPr>
          <p:cNvGrpSpPr>
            <a:grpSpLocks/>
          </p:cNvGrpSpPr>
          <p:nvPr/>
        </p:nvGrpSpPr>
        <p:grpSpPr bwMode="auto">
          <a:xfrm>
            <a:off x="5712122" y="1771650"/>
            <a:ext cx="2319338" cy="2882900"/>
            <a:chOff x="2832" y="1184"/>
            <a:chExt cx="1461" cy="1816"/>
          </a:xfrm>
        </p:grpSpPr>
        <p:sp>
          <p:nvSpPr>
            <p:cNvPr id="257" name="Line 255">
              <a:extLst>
                <a:ext uri="{FF2B5EF4-FFF2-40B4-BE49-F238E27FC236}">
                  <a16:creationId xmlns:a16="http://schemas.microsoft.com/office/drawing/2014/main" id="{6C60A095-B6F8-4F2A-A59B-8CC5D9F461CD}"/>
                </a:ext>
              </a:extLst>
            </p:cNvPr>
            <p:cNvSpPr>
              <a:spLocks noChangeShapeType="1"/>
            </p:cNvSpPr>
            <p:nvPr/>
          </p:nvSpPr>
          <p:spPr bwMode="auto">
            <a:xfrm flipV="1">
              <a:off x="3560" y="1848"/>
              <a:ext cx="296" cy="115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sp>
          <p:nvSpPr>
            <p:cNvPr id="258" name="Line 256">
              <a:extLst>
                <a:ext uri="{FF2B5EF4-FFF2-40B4-BE49-F238E27FC236}">
                  <a16:creationId xmlns:a16="http://schemas.microsoft.com/office/drawing/2014/main" id="{6774BBF0-7161-42E5-8B62-B80C4897549D}"/>
                </a:ext>
              </a:extLst>
            </p:cNvPr>
            <p:cNvSpPr>
              <a:spLocks noChangeShapeType="1"/>
            </p:cNvSpPr>
            <p:nvPr/>
          </p:nvSpPr>
          <p:spPr bwMode="auto">
            <a:xfrm flipV="1">
              <a:off x="2840" y="1816"/>
              <a:ext cx="1008"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sp>
          <p:nvSpPr>
            <p:cNvPr id="259" name="Line 257">
              <a:extLst>
                <a:ext uri="{FF2B5EF4-FFF2-40B4-BE49-F238E27FC236}">
                  <a16:creationId xmlns:a16="http://schemas.microsoft.com/office/drawing/2014/main" id="{DAF85578-D386-4B72-AF9B-1743A72FDAC0}"/>
                </a:ext>
              </a:extLst>
            </p:cNvPr>
            <p:cNvSpPr>
              <a:spLocks noChangeShapeType="1"/>
            </p:cNvSpPr>
            <p:nvPr/>
          </p:nvSpPr>
          <p:spPr bwMode="auto">
            <a:xfrm>
              <a:off x="2832" y="1184"/>
              <a:ext cx="1000" cy="6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grpSp>
          <p:nvGrpSpPr>
            <p:cNvPr id="260" name="Group 258">
              <a:extLst>
                <a:ext uri="{FF2B5EF4-FFF2-40B4-BE49-F238E27FC236}">
                  <a16:creationId xmlns:a16="http://schemas.microsoft.com/office/drawing/2014/main" id="{2E78973C-3484-46B5-89C1-204B1079A67F}"/>
                </a:ext>
              </a:extLst>
            </p:cNvPr>
            <p:cNvGrpSpPr>
              <a:grpSpLocks/>
            </p:cNvGrpSpPr>
            <p:nvPr/>
          </p:nvGrpSpPr>
          <p:grpSpPr bwMode="auto">
            <a:xfrm>
              <a:off x="3405" y="1386"/>
              <a:ext cx="888" cy="855"/>
              <a:chOff x="3405" y="1386"/>
              <a:chExt cx="888" cy="855"/>
            </a:xfrm>
          </p:grpSpPr>
          <p:sp>
            <p:nvSpPr>
              <p:cNvPr id="261" name="Oval 259">
                <a:extLst>
                  <a:ext uri="{FF2B5EF4-FFF2-40B4-BE49-F238E27FC236}">
                    <a16:creationId xmlns:a16="http://schemas.microsoft.com/office/drawing/2014/main" id="{9B34EE62-013A-4F39-8A12-BF0BFE662204}"/>
                  </a:ext>
                </a:extLst>
              </p:cNvPr>
              <p:cNvSpPr>
                <a:spLocks noChangeArrowheads="1"/>
              </p:cNvSpPr>
              <p:nvPr/>
            </p:nvSpPr>
            <p:spPr bwMode="auto">
              <a:xfrm>
                <a:off x="3405" y="1408"/>
                <a:ext cx="888" cy="833"/>
              </a:xfrm>
              <a:prstGeom prst="ellipse">
                <a:avLst/>
              </a:prstGeom>
              <a:solidFill>
                <a:schemeClr val="bg1"/>
              </a:solidFill>
              <a:ln w="28575">
                <a:solidFill>
                  <a:srgbClr val="FFB71B"/>
                </a:solidFill>
                <a:round/>
                <a:headEnd/>
                <a:tailEnd/>
              </a:ln>
            </p:spPr>
            <p:txBody>
              <a:bodyPr/>
              <a:lstStyle/>
              <a:p>
                <a:pPr algn="ctr">
                  <a:spcBef>
                    <a:spcPts val="0"/>
                  </a:spcBef>
                  <a:spcAft>
                    <a:spcPts val="0"/>
                  </a:spcAft>
                </a:pPr>
                <a:endParaRPr lang="en-GB" dirty="0"/>
              </a:p>
            </p:txBody>
          </p:sp>
          <p:sp>
            <p:nvSpPr>
              <p:cNvPr id="262" name="Rectangle 260">
                <a:extLst>
                  <a:ext uri="{FF2B5EF4-FFF2-40B4-BE49-F238E27FC236}">
                    <a16:creationId xmlns:a16="http://schemas.microsoft.com/office/drawing/2014/main" id="{428AE550-8D83-46A1-A2B5-32DF4FEC6138}"/>
                  </a:ext>
                </a:extLst>
              </p:cNvPr>
              <p:cNvSpPr>
                <a:spLocks noChangeArrowheads="1"/>
              </p:cNvSpPr>
              <p:nvPr/>
            </p:nvSpPr>
            <p:spPr bwMode="auto">
              <a:xfrm>
                <a:off x="3537" y="1386"/>
                <a:ext cx="672"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algn="ctr">
                  <a:lnSpc>
                    <a:spcPct val="90000"/>
                  </a:lnSpc>
                  <a:spcBef>
                    <a:spcPct val="0"/>
                  </a:spcBef>
                  <a:spcAft>
                    <a:spcPct val="0"/>
                  </a:spcAft>
                  <a:buClrTx/>
                  <a:buSzTx/>
                </a:pPr>
                <a:endParaRPr lang="en-GB" sz="1400" dirty="0">
                  <a:solidFill>
                    <a:srgbClr val="373A36"/>
                  </a:solidFill>
                </a:endParaRPr>
              </a:p>
              <a:p>
                <a:pPr lvl="0" algn="ctr">
                  <a:lnSpc>
                    <a:spcPct val="90000"/>
                  </a:lnSpc>
                  <a:spcBef>
                    <a:spcPct val="0"/>
                  </a:spcBef>
                  <a:spcAft>
                    <a:spcPct val="0"/>
                  </a:spcAft>
                  <a:buClrTx/>
                  <a:buSzTx/>
                </a:pPr>
                <a:r>
                  <a:rPr lang="en-GB" sz="1400" dirty="0">
                    <a:solidFill>
                      <a:srgbClr val="373A36"/>
                    </a:solidFill>
                  </a:rPr>
                  <a:t>Aesthetics</a:t>
                </a:r>
              </a:p>
              <a:p>
                <a:pPr lvl="0" algn="ctr">
                  <a:lnSpc>
                    <a:spcPct val="90000"/>
                  </a:lnSpc>
                  <a:spcBef>
                    <a:spcPct val="0"/>
                  </a:spcBef>
                  <a:spcAft>
                    <a:spcPct val="0"/>
                  </a:spcAft>
                  <a:buClrTx/>
                  <a:buSzTx/>
                </a:pPr>
                <a:r>
                  <a:rPr lang="en-GB" sz="1400" dirty="0">
                    <a:solidFill>
                      <a:srgbClr val="373A36"/>
                    </a:solidFill>
                  </a:rPr>
                  <a:t>Associations</a:t>
                </a:r>
                <a:endParaRPr lang="en-GB" b="1" dirty="0">
                  <a:solidFill>
                    <a:srgbClr val="373A36"/>
                  </a:solidFill>
                </a:endParaRPr>
              </a:p>
              <a:p>
                <a:pPr lvl="0" algn="ctr">
                  <a:spcBef>
                    <a:spcPct val="0"/>
                  </a:spcBef>
                  <a:spcAft>
                    <a:spcPct val="0"/>
                  </a:spcAft>
                  <a:buClrTx/>
                  <a:buSzTx/>
                </a:pPr>
                <a:r>
                  <a:rPr lang="en-GB" b="1" dirty="0">
                    <a:solidFill>
                      <a:srgbClr val="373A36"/>
                    </a:solidFill>
                  </a:rPr>
                  <a:t>Personality</a:t>
                </a:r>
              </a:p>
              <a:p>
                <a:pPr lvl="0" algn="ctr">
                  <a:spcBef>
                    <a:spcPct val="0"/>
                  </a:spcBef>
                  <a:spcAft>
                    <a:spcPct val="0"/>
                  </a:spcAft>
                  <a:buClrTx/>
                  <a:buSzTx/>
                </a:pPr>
                <a:r>
                  <a:rPr lang="en-GB" sz="1400" dirty="0">
                    <a:solidFill>
                      <a:srgbClr val="373A36"/>
                    </a:solidFill>
                  </a:rPr>
                  <a:t>Perceptions</a:t>
                </a:r>
              </a:p>
            </p:txBody>
          </p:sp>
        </p:grpSp>
      </p:grpSp>
      <p:grpSp>
        <p:nvGrpSpPr>
          <p:cNvPr id="263" name="Group 261">
            <a:extLst>
              <a:ext uri="{FF2B5EF4-FFF2-40B4-BE49-F238E27FC236}">
                <a16:creationId xmlns:a16="http://schemas.microsoft.com/office/drawing/2014/main" id="{BABB47F2-E8C6-4885-8FFB-CA3CA640B06A}"/>
              </a:ext>
            </a:extLst>
          </p:cNvPr>
          <p:cNvGrpSpPr>
            <a:grpSpLocks/>
          </p:cNvGrpSpPr>
          <p:nvPr/>
        </p:nvGrpSpPr>
        <p:grpSpPr bwMode="auto">
          <a:xfrm>
            <a:off x="4505622" y="3333750"/>
            <a:ext cx="3073400" cy="1930400"/>
            <a:chOff x="2072" y="2168"/>
            <a:chExt cx="1936" cy="1216"/>
          </a:xfrm>
        </p:grpSpPr>
        <p:sp>
          <p:nvSpPr>
            <p:cNvPr id="264" name="Line 262">
              <a:extLst>
                <a:ext uri="{FF2B5EF4-FFF2-40B4-BE49-F238E27FC236}">
                  <a16:creationId xmlns:a16="http://schemas.microsoft.com/office/drawing/2014/main" id="{0EC18510-162F-44B7-A0F0-0F59F3285992}"/>
                </a:ext>
              </a:extLst>
            </p:cNvPr>
            <p:cNvSpPr>
              <a:spLocks noChangeShapeType="1"/>
            </p:cNvSpPr>
            <p:nvPr/>
          </p:nvSpPr>
          <p:spPr bwMode="auto">
            <a:xfrm>
              <a:off x="2840" y="2168"/>
              <a:ext cx="704" cy="8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sp>
          <p:nvSpPr>
            <p:cNvPr id="265" name="Line 263">
              <a:extLst>
                <a:ext uri="{FF2B5EF4-FFF2-40B4-BE49-F238E27FC236}">
                  <a16:creationId xmlns:a16="http://schemas.microsoft.com/office/drawing/2014/main" id="{4BC63D71-4A86-4296-AE41-2E4259431B42}"/>
                </a:ext>
              </a:extLst>
            </p:cNvPr>
            <p:cNvSpPr>
              <a:spLocks noChangeShapeType="1"/>
            </p:cNvSpPr>
            <p:nvPr/>
          </p:nvSpPr>
          <p:spPr bwMode="auto">
            <a:xfrm flipV="1">
              <a:off x="2072" y="3000"/>
              <a:ext cx="14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grpSp>
          <p:nvGrpSpPr>
            <p:cNvPr id="266" name="Group 264">
              <a:extLst>
                <a:ext uri="{FF2B5EF4-FFF2-40B4-BE49-F238E27FC236}">
                  <a16:creationId xmlns:a16="http://schemas.microsoft.com/office/drawing/2014/main" id="{4F4B1579-5CEA-4B5D-8261-1AAC46C8BB56}"/>
                </a:ext>
              </a:extLst>
            </p:cNvPr>
            <p:cNvGrpSpPr>
              <a:grpSpLocks/>
            </p:cNvGrpSpPr>
            <p:nvPr/>
          </p:nvGrpSpPr>
          <p:grpSpPr bwMode="auto">
            <a:xfrm>
              <a:off x="3120" y="2551"/>
              <a:ext cx="888" cy="833"/>
              <a:chOff x="3120" y="2551"/>
              <a:chExt cx="888" cy="833"/>
            </a:xfrm>
          </p:grpSpPr>
          <p:sp>
            <p:nvSpPr>
              <p:cNvPr id="267" name="Oval 265">
                <a:extLst>
                  <a:ext uri="{FF2B5EF4-FFF2-40B4-BE49-F238E27FC236}">
                    <a16:creationId xmlns:a16="http://schemas.microsoft.com/office/drawing/2014/main" id="{AC980D09-1A2F-4B5E-84EC-741991925465}"/>
                  </a:ext>
                </a:extLst>
              </p:cNvPr>
              <p:cNvSpPr>
                <a:spLocks noChangeArrowheads="1"/>
              </p:cNvSpPr>
              <p:nvPr/>
            </p:nvSpPr>
            <p:spPr bwMode="auto">
              <a:xfrm>
                <a:off x="3120" y="2551"/>
                <a:ext cx="888" cy="833"/>
              </a:xfrm>
              <a:prstGeom prst="ellipse">
                <a:avLst/>
              </a:prstGeom>
              <a:solidFill>
                <a:schemeClr val="bg1"/>
              </a:solidFill>
              <a:ln w="28575">
                <a:solidFill>
                  <a:srgbClr val="FFB71B"/>
                </a:solidFill>
                <a:round/>
                <a:headEnd/>
                <a:tailEnd/>
              </a:ln>
            </p:spPr>
            <p:txBody>
              <a:bodyPr/>
              <a:lstStyle/>
              <a:p>
                <a:pPr algn="ctr">
                  <a:spcBef>
                    <a:spcPts val="0"/>
                  </a:spcBef>
                  <a:spcAft>
                    <a:spcPts val="0"/>
                  </a:spcAft>
                </a:pPr>
                <a:endParaRPr lang="en-GB" dirty="0"/>
              </a:p>
            </p:txBody>
          </p:sp>
          <p:sp>
            <p:nvSpPr>
              <p:cNvPr id="268" name="Rectangle 266">
                <a:extLst>
                  <a:ext uri="{FF2B5EF4-FFF2-40B4-BE49-F238E27FC236}">
                    <a16:creationId xmlns:a16="http://schemas.microsoft.com/office/drawing/2014/main" id="{C983833A-F075-4A96-9307-C6F3DF8BCE44}"/>
                  </a:ext>
                </a:extLst>
              </p:cNvPr>
              <p:cNvSpPr>
                <a:spLocks noChangeArrowheads="1"/>
              </p:cNvSpPr>
              <p:nvPr/>
            </p:nvSpPr>
            <p:spPr bwMode="auto">
              <a:xfrm>
                <a:off x="3249" y="2736"/>
                <a:ext cx="66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algn="ctr">
                  <a:spcBef>
                    <a:spcPct val="0"/>
                  </a:spcBef>
                  <a:spcAft>
                    <a:spcPct val="0"/>
                  </a:spcAft>
                  <a:buClrTx/>
                  <a:buSzTx/>
                </a:pPr>
                <a:r>
                  <a:rPr lang="en-GB" sz="1400" dirty="0">
                    <a:solidFill>
                      <a:srgbClr val="373A36"/>
                    </a:solidFill>
                  </a:rPr>
                  <a:t>Biometrics</a:t>
                </a:r>
                <a:endParaRPr lang="en-GB" b="1" dirty="0">
                  <a:solidFill>
                    <a:srgbClr val="373A36"/>
                  </a:solidFill>
                </a:endParaRPr>
              </a:p>
              <a:p>
                <a:pPr lvl="0" algn="ctr">
                  <a:spcBef>
                    <a:spcPct val="0"/>
                  </a:spcBef>
                  <a:spcAft>
                    <a:spcPct val="0"/>
                  </a:spcAft>
                  <a:buClrTx/>
                  <a:buSzTx/>
                </a:pPr>
                <a:r>
                  <a:rPr lang="en-GB" b="1" dirty="0">
                    <a:solidFill>
                      <a:srgbClr val="373A36"/>
                    </a:solidFill>
                  </a:rPr>
                  <a:t>Usability</a:t>
                </a:r>
              </a:p>
              <a:p>
                <a:pPr lvl="0" algn="ctr">
                  <a:spcBef>
                    <a:spcPct val="0"/>
                  </a:spcBef>
                  <a:spcAft>
                    <a:spcPct val="0"/>
                  </a:spcAft>
                  <a:buClrTx/>
                  <a:buSzTx/>
                </a:pPr>
                <a:r>
                  <a:rPr lang="en-GB" sz="1400" dirty="0">
                    <a:solidFill>
                      <a:srgbClr val="373A36"/>
                    </a:solidFill>
                  </a:rPr>
                  <a:t>Bio-mechanics</a:t>
                </a:r>
              </a:p>
            </p:txBody>
          </p:sp>
        </p:grpSp>
      </p:grpSp>
      <p:grpSp>
        <p:nvGrpSpPr>
          <p:cNvPr id="551" name="Group 550">
            <a:extLst>
              <a:ext uri="{FF2B5EF4-FFF2-40B4-BE49-F238E27FC236}">
                <a16:creationId xmlns:a16="http://schemas.microsoft.com/office/drawing/2014/main" id="{168F5824-925A-4828-82E1-4CFD023E0D06}"/>
              </a:ext>
            </a:extLst>
          </p:cNvPr>
          <p:cNvGrpSpPr/>
          <p:nvPr/>
        </p:nvGrpSpPr>
        <p:grpSpPr>
          <a:xfrm>
            <a:off x="3022570" y="1915354"/>
            <a:ext cx="2367990" cy="4000406"/>
            <a:chOff x="3022570" y="1915354"/>
            <a:chExt cx="2367990" cy="4000406"/>
          </a:xfrm>
        </p:grpSpPr>
        <p:sp>
          <p:nvSpPr>
            <p:cNvPr id="550" name="Oval 549">
              <a:extLst>
                <a:ext uri="{FF2B5EF4-FFF2-40B4-BE49-F238E27FC236}">
                  <a16:creationId xmlns:a16="http://schemas.microsoft.com/office/drawing/2014/main" id="{16FA4C3A-542F-4281-A2F5-931CD250436F}"/>
                </a:ext>
              </a:extLst>
            </p:cNvPr>
            <p:cNvSpPr/>
            <p:nvPr/>
          </p:nvSpPr>
          <p:spPr>
            <a:xfrm rot="20745418" flipV="1">
              <a:off x="3262251" y="1915354"/>
              <a:ext cx="2128309" cy="3611218"/>
            </a:xfrm>
            <a:prstGeom prst="ellipse">
              <a:avLst/>
            </a:prstGeom>
            <a:solidFill>
              <a:srgbClr val="D9D8D6"/>
            </a:solidFill>
            <a:ln w="28575">
              <a:solidFill>
                <a:srgbClr val="FFB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1" name="Group 513">
              <a:extLst>
                <a:ext uri="{FF2B5EF4-FFF2-40B4-BE49-F238E27FC236}">
                  <a16:creationId xmlns:a16="http://schemas.microsoft.com/office/drawing/2014/main" id="{5249A12A-4E57-460A-97A1-0A3A8D5B59D9}"/>
                </a:ext>
              </a:extLst>
            </p:cNvPr>
            <p:cNvGrpSpPr>
              <a:grpSpLocks/>
            </p:cNvGrpSpPr>
            <p:nvPr/>
          </p:nvGrpSpPr>
          <p:grpSpPr bwMode="auto">
            <a:xfrm>
              <a:off x="3022570" y="5306160"/>
              <a:ext cx="2033588" cy="609600"/>
              <a:chOff x="1332" y="3384"/>
              <a:chExt cx="1281" cy="384"/>
            </a:xfrm>
          </p:grpSpPr>
          <p:sp>
            <p:nvSpPr>
              <p:cNvPr id="272" name="Rectangle 514">
                <a:extLst>
                  <a:ext uri="{FF2B5EF4-FFF2-40B4-BE49-F238E27FC236}">
                    <a16:creationId xmlns:a16="http://schemas.microsoft.com/office/drawing/2014/main" id="{4606EE47-4340-4500-929F-DFB1A5965E0A}"/>
                  </a:ext>
                </a:extLst>
              </p:cNvPr>
              <p:cNvSpPr>
                <a:spLocks noChangeArrowheads="1"/>
              </p:cNvSpPr>
              <p:nvPr/>
            </p:nvSpPr>
            <p:spPr bwMode="auto">
              <a:xfrm>
                <a:off x="1332" y="3594"/>
                <a:ext cx="1281" cy="174"/>
              </a:xfrm>
              <a:prstGeom prst="rect">
                <a:avLst/>
              </a:prstGeom>
              <a:noFill/>
              <a:ln>
                <a:noFill/>
              </a:ln>
              <a:extLst>
                <a:ext uri="{909E8E84-426E-40DD-AFC4-6F175D3DCCD1}">
                  <a14:hiddenFill xmlns:a14="http://schemas.microsoft.com/office/drawing/2010/main">
                    <a:solidFill>
                      <a:srgbClr val="EBFFFF"/>
                    </a:solidFill>
                  </a14:hiddenFill>
                </a:ext>
                <a:ext uri="{91240B29-F687-4F45-9708-019B960494DF}">
                  <a14:hiddenLine xmlns:a14="http://schemas.microsoft.com/office/drawing/2010/main" w="9525">
                    <a:solidFill>
                      <a:srgbClr val="009900"/>
                    </a:solidFill>
                    <a:miter lim="800000"/>
                    <a:headEnd/>
                    <a:tailEnd/>
                  </a14:hiddenLine>
                </a:ext>
              </a:extLst>
            </p:spPr>
            <p:txBody>
              <a:bodyPr wrap="none" lIns="0" tIns="0" rIns="0" bIns="0">
                <a:spAutoFit/>
              </a:bodyPr>
              <a:lstStyle/>
              <a:p>
                <a:pPr algn="ctr">
                  <a:spcBef>
                    <a:spcPts val="0"/>
                  </a:spcBef>
                  <a:spcAft>
                    <a:spcPts val="0"/>
                  </a:spcAft>
                </a:pPr>
                <a:r>
                  <a:rPr lang="en-GB" b="1" i="1" dirty="0"/>
                  <a:t>Product “physiology”</a:t>
                </a:r>
              </a:p>
            </p:txBody>
          </p:sp>
          <p:grpSp>
            <p:nvGrpSpPr>
              <p:cNvPr id="273" name="Group 515">
                <a:extLst>
                  <a:ext uri="{FF2B5EF4-FFF2-40B4-BE49-F238E27FC236}">
                    <a16:creationId xmlns:a16="http://schemas.microsoft.com/office/drawing/2014/main" id="{F8D58DAD-6750-45D5-9EF9-22108493F0A9}"/>
                  </a:ext>
                </a:extLst>
              </p:cNvPr>
              <p:cNvGrpSpPr>
                <a:grpSpLocks/>
              </p:cNvGrpSpPr>
              <p:nvPr/>
            </p:nvGrpSpPr>
            <p:grpSpPr bwMode="auto">
              <a:xfrm>
                <a:off x="1680" y="3384"/>
                <a:ext cx="136" cy="187"/>
                <a:chOff x="1782" y="3166"/>
                <a:chExt cx="136" cy="187"/>
              </a:xfrm>
            </p:grpSpPr>
            <p:sp>
              <p:nvSpPr>
                <p:cNvPr id="274" name="Freeform 516">
                  <a:extLst>
                    <a:ext uri="{FF2B5EF4-FFF2-40B4-BE49-F238E27FC236}">
                      <a16:creationId xmlns:a16="http://schemas.microsoft.com/office/drawing/2014/main" id="{380BFEAB-3153-4002-8C85-D67187A64A31}"/>
                    </a:ext>
                  </a:extLst>
                </p:cNvPr>
                <p:cNvSpPr>
                  <a:spLocks/>
                </p:cNvSpPr>
                <p:nvPr/>
              </p:nvSpPr>
              <p:spPr bwMode="auto">
                <a:xfrm>
                  <a:off x="1782" y="3240"/>
                  <a:ext cx="83" cy="113"/>
                </a:xfrm>
                <a:custGeom>
                  <a:avLst/>
                  <a:gdLst>
                    <a:gd name="T0" fmla="*/ 0 w 167"/>
                    <a:gd name="T1" fmla="*/ 7 h 225"/>
                    <a:gd name="T2" fmla="*/ 0 w 167"/>
                    <a:gd name="T3" fmla="*/ 8 h 225"/>
                    <a:gd name="T4" fmla="*/ 5 w 167"/>
                    <a:gd name="T5" fmla="*/ 1 h 225"/>
                    <a:gd name="T6" fmla="*/ 4 w 167"/>
                    <a:gd name="T7" fmla="*/ 0 h 225"/>
                    <a:gd name="T8" fmla="*/ 0 w 167"/>
                    <a:gd name="T9" fmla="*/ 7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 h="225">
                      <a:moveTo>
                        <a:pt x="0" y="210"/>
                      </a:moveTo>
                      <a:lnTo>
                        <a:pt x="13" y="225"/>
                      </a:lnTo>
                      <a:lnTo>
                        <a:pt x="167" y="15"/>
                      </a:lnTo>
                      <a:lnTo>
                        <a:pt x="154" y="0"/>
                      </a:lnTo>
                      <a:lnTo>
                        <a:pt x="0" y="210"/>
                      </a:lnTo>
                      <a:close/>
                    </a:path>
                  </a:pathLst>
                </a:custGeom>
                <a:solidFill>
                  <a:schemeClr val="accent1"/>
                </a:solidFill>
                <a:ln w="9525">
                  <a:solidFill>
                    <a:schemeClr val="accent1"/>
                  </a:solidFill>
                  <a:round/>
                  <a:headEnd/>
                  <a:tailEnd/>
                </a:ln>
              </p:spPr>
              <p:txBody>
                <a:bodyPr/>
                <a:lstStyle/>
                <a:p>
                  <a:pPr algn="ctr">
                    <a:spcBef>
                      <a:spcPts val="0"/>
                    </a:spcBef>
                    <a:spcAft>
                      <a:spcPts val="0"/>
                    </a:spcAft>
                  </a:pPr>
                  <a:endParaRPr lang="en-GB" dirty="0"/>
                </a:p>
              </p:txBody>
            </p:sp>
            <p:sp>
              <p:nvSpPr>
                <p:cNvPr id="275" name="Freeform 517">
                  <a:extLst>
                    <a:ext uri="{FF2B5EF4-FFF2-40B4-BE49-F238E27FC236}">
                      <a16:creationId xmlns:a16="http://schemas.microsoft.com/office/drawing/2014/main" id="{3DCC9E97-B361-449D-99DC-A887CB8CEBAE}"/>
                    </a:ext>
                  </a:extLst>
                </p:cNvPr>
                <p:cNvSpPr>
                  <a:spLocks/>
                </p:cNvSpPr>
                <p:nvPr/>
              </p:nvSpPr>
              <p:spPr bwMode="auto">
                <a:xfrm>
                  <a:off x="1845" y="3166"/>
                  <a:ext cx="73" cy="91"/>
                </a:xfrm>
                <a:custGeom>
                  <a:avLst/>
                  <a:gdLst>
                    <a:gd name="T0" fmla="*/ 2 w 147"/>
                    <a:gd name="T1" fmla="*/ 6 h 182"/>
                    <a:gd name="T2" fmla="*/ 4 w 147"/>
                    <a:gd name="T3" fmla="*/ 0 h 182"/>
                    <a:gd name="T4" fmla="*/ 0 w 147"/>
                    <a:gd name="T5" fmla="*/ 5 h 182"/>
                    <a:gd name="T6" fmla="*/ 2 w 147"/>
                    <a:gd name="T7" fmla="*/ 6 h 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82">
                      <a:moveTo>
                        <a:pt x="65" y="182"/>
                      </a:moveTo>
                      <a:lnTo>
                        <a:pt x="147" y="0"/>
                      </a:lnTo>
                      <a:lnTo>
                        <a:pt x="0" y="136"/>
                      </a:lnTo>
                      <a:lnTo>
                        <a:pt x="65" y="182"/>
                      </a:lnTo>
                      <a:close/>
                    </a:path>
                  </a:pathLst>
                </a:custGeom>
                <a:solidFill>
                  <a:schemeClr val="accent1"/>
                </a:solidFill>
                <a:ln w="9525">
                  <a:solidFill>
                    <a:schemeClr val="accent1"/>
                  </a:solidFill>
                  <a:round/>
                  <a:headEnd/>
                  <a:tailEnd/>
                </a:ln>
              </p:spPr>
              <p:txBody>
                <a:bodyPr/>
                <a:lstStyle/>
                <a:p>
                  <a:pPr algn="ctr">
                    <a:spcBef>
                      <a:spcPts val="0"/>
                    </a:spcBef>
                    <a:spcAft>
                      <a:spcPts val="0"/>
                    </a:spcAft>
                  </a:pPr>
                  <a:endParaRPr lang="en-GB" dirty="0"/>
                </a:p>
              </p:txBody>
            </p:sp>
          </p:grpSp>
        </p:grpSp>
      </p:grpSp>
      <p:grpSp>
        <p:nvGrpSpPr>
          <p:cNvPr id="520" name="Group 518">
            <a:extLst>
              <a:ext uri="{FF2B5EF4-FFF2-40B4-BE49-F238E27FC236}">
                <a16:creationId xmlns:a16="http://schemas.microsoft.com/office/drawing/2014/main" id="{67435560-177D-4AAE-B789-B58C23906C3B}"/>
              </a:ext>
            </a:extLst>
          </p:cNvPr>
          <p:cNvGrpSpPr>
            <a:grpSpLocks/>
          </p:cNvGrpSpPr>
          <p:nvPr/>
        </p:nvGrpSpPr>
        <p:grpSpPr bwMode="auto">
          <a:xfrm>
            <a:off x="3400722" y="1784351"/>
            <a:ext cx="2336800" cy="3479800"/>
            <a:chOff x="1376" y="1192"/>
            <a:chExt cx="1472" cy="2192"/>
          </a:xfrm>
        </p:grpSpPr>
        <p:sp>
          <p:nvSpPr>
            <p:cNvPr id="521" name="Line 519">
              <a:extLst>
                <a:ext uri="{FF2B5EF4-FFF2-40B4-BE49-F238E27FC236}">
                  <a16:creationId xmlns:a16="http://schemas.microsoft.com/office/drawing/2014/main" id="{5569E108-B2CE-40D7-B469-CCFB85178D30}"/>
                </a:ext>
              </a:extLst>
            </p:cNvPr>
            <p:cNvSpPr>
              <a:spLocks noChangeShapeType="1"/>
            </p:cNvSpPr>
            <p:nvPr/>
          </p:nvSpPr>
          <p:spPr bwMode="auto">
            <a:xfrm flipV="1">
              <a:off x="1792" y="1192"/>
              <a:ext cx="1056" cy="65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spAutoFit/>
            </a:bodyPr>
            <a:lstStyle/>
            <a:p>
              <a:pPr algn="ctr">
                <a:spcBef>
                  <a:spcPts val="0"/>
                </a:spcBef>
                <a:spcAft>
                  <a:spcPts val="0"/>
                </a:spcAft>
              </a:pPr>
              <a:endParaRPr lang="en-GB" dirty="0"/>
            </a:p>
          </p:txBody>
        </p:sp>
        <p:grpSp>
          <p:nvGrpSpPr>
            <p:cNvPr id="522" name="Group 520">
              <a:extLst>
                <a:ext uri="{FF2B5EF4-FFF2-40B4-BE49-F238E27FC236}">
                  <a16:creationId xmlns:a16="http://schemas.microsoft.com/office/drawing/2014/main" id="{2E81C563-F0A1-4619-98A0-A5981718DF18}"/>
                </a:ext>
              </a:extLst>
            </p:cNvPr>
            <p:cNvGrpSpPr>
              <a:grpSpLocks/>
            </p:cNvGrpSpPr>
            <p:nvPr/>
          </p:nvGrpSpPr>
          <p:grpSpPr bwMode="auto">
            <a:xfrm>
              <a:off x="1376" y="1408"/>
              <a:ext cx="1464" cy="1976"/>
              <a:chOff x="1376" y="1408"/>
              <a:chExt cx="1464" cy="1976"/>
            </a:xfrm>
          </p:grpSpPr>
          <p:sp>
            <p:nvSpPr>
              <p:cNvPr id="523" name="Line 521">
                <a:extLst>
                  <a:ext uri="{FF2B5EF4-FFF2-40B4-BE49-F238E27FC236}">
                    <a16:creationId xmlns:a16="http://schemas.microsoft.com/office/drawing/2014/main" id="{ABDB7FC3-7D7C-40E1-A717-17B1A9073ABA}"/>
                  </a:ext>
                </a:extLst>
              </p:cNvPr>
              <p:cNvSpPr>
                <a:spLocks noChangeShapeType="1"/>
              </p:cNvSpPr>
              <p:nvPr/>
            </p:nvSpPr>
            <p:spPr bwMode="auto">
              <a:xfrm flipV="1">
                <a:off x="2088" y="2184"/>
                <a:ext cx="752" cy="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sp>
            <p:nvSpPr>
              <p:cNvPr id="524" name="Line 522">
                <a:extLst>
                  <a:ext uri="{FF2B5EF4-FFF2-40B4-BE49-F238E27FC236}">
                    <a16:creationId xmlns:a16="http://schemas.microsoft.com/office/drawing/2014/main" id="{5B9CAECA-57AD-4D35-8DD8-68545E382600}"/>
                  </a:ext>
                </a:extLst>
              </p:cNvPr>
              <p:cNvSpPr>
                <a:spLocks noChangeShapeType="1"/>
              </p:cNvSpPr>
              <p:nvPr/>
            </p:nvSpPr>
            <p:spPr bwMode="auto">
              <a:xfrm>
                <a:off x="1824" y="1864"/>
                <a:ext cx="1016"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sp>
            <p:nvSpPr>
              <p:cNvPr id="525" name="Line 523">
                <a:extLst>
                  <a:ext uri="{FF2B5EF4-FFF2-40B4-BE49-F238E27FC236}">
                    <a16:creationId xmlns:a16="http://schemas.microsoft.com/office/drawing/2014/main" id="{35929B01-62F9-4B82-BEBD-6CF3814948B5}"/>
                  </a:ext>
                </a:extLst>
              </p:cNvPr>
              <p:cNvSpPr>
                <a:spLocks noChangeShapeType="1"/>
              </p:cNvSpPr>
              <p:nvPr/>
            </p:nvSpPr>
            <p:spPr bwMode="auto">
              <a:xfrm flipH="1" flipV="1">
                <a:off x="1792" y="1832"/>
                <a:ext cx="280" cy="116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grpSp>
            <p:nvGrpSpPr>
              <p:cNvPr id="526" name="Group 524">
                <a:extLst>
                  <a:ext uri="{FF2B5EF4-FFF2-40B4-BE49-F238E27FC236}">
                    <a16:creationId xmlns:a16="http://schemas.microsoft.com/office/drawing/2014/main" id="{89A134F5-7523-46F2-8F9F-2B50B4B2DD72}"/>
                  </a:ext>
                </a:extLst>
              </p:cNvPr>
              <p:cNvGrpSpPr>
                <a:grpSpLocks/>
              </p:cNvGrpSpPr>
              <p:nvPr/>
            </p:nvGrpSpPr>
            <p:grpSpPr bwMode="auto">
              <a:xfrm>
                <a:off x="1376" y="1408"/>
                <a:ext cx="860" cy="866"/>
                <a:chOff x="1376" y="1408"/>
                <a:chExt cx="860" cy="866"/>
              </a:xfrm>
            </p:grpSpPr>
            <p:sp>
              <p:nvSpPr>
                <p:cNvPr id="530" name="Oval 525">
                  <a:extLst>
                    <a:ext uri="{FF2B5EF4-FFF2-40B4-BE49-F238E27FC236}">
                      <a16:creationId xmlns:a16="http://schemas.microsoft.com/office/drawing/2014/main" id="{DE1438C8-0591-4A33-9B96-233C764E4790}"/>
                    </a:ext>
                  </a:extLst>
                </p:cNvPr>
                <p:cNvSpPr>
                  <a:spLocks noChangeArrowheads="1"/>
                </p:cNvSpPr>
                <p:nvPr/>
              </p:nvSpPr>
              <p:spPr bwMode="auto">
                <a:xfrm>
                  <a:off x="1376" y="1408"/>
                  <a:ext cx="860" cy="833"/>
                </a:xfrm>
                <a:prstGeom prst="ellipse">
                  <a:avLst/>
                </a:prstGeom>
                <a:solidFill>
                  <a:schemeClr val="bg1"/>
                </a:solidFill>
                <a:ln w="28575">
                  <a:solidFill>
                    <a:srgbClr val="FFB71B"/>
                  </a:solidFill>
                  <a:round/>
                  <a:headEnd/>
                  <a:tailEnd/>
                </a:ln>
              </p:spPr>
              <p:txBody>
                <a:bodyPr/>
                <a:lstStyle/>
                <a:p>
                  <a:pPr algn="ctr">
                    <a:spcBef>
                      <a:spcPts val="0"/>
                    </a:spcBef>
                    <a:spcAft>
                      <a:spcPts val="0"/>
                    </a:spcAft>
                  </a:pPr>
                  <a:endParaRPr lang="en-GB" dirty="0"/>
                </a:p>
              </p:txBody>
            </p:sp>
            <p:sp>
              <p:nvSpPr>
                <p:cNvPr id="531" name="Rectangle 526">
                  <a:extLst>
                    <a:ext uri="{FF2B5EF4-FFF2-40B4-BE49-F238E27FC236}">
                      <a16:creationId xmlns:a16="http://schemas.microsoft.com/office/drawing/2014/main" id="{A223D3D7-0490-449A-A952-639208F78863}"/>
                    </a:ext>
                  </a:extLst>
                </p:cNvPr>
                <p:cNvSpPr>
                  <a:spLocks noChangeArrowheads="1"/>
                </p:cNvSpPr>
                <p:nvPr/>
              </p:nvSpPr>
              <p:spPr bwMode="auto">
                <a:xfrm>
                  <a:off x="1527" y="1502"/>
                  <a:ext cx="570"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algn="ctr">
                    <a:lnSpc>
                      <a:spcPct val="80000"/>
                    </a:lnSpc>
                    <a:spcBef>
                      <a:spcPct val="0"/>
                    </a:spcBef>
                    <a:spcAft>
                      <a:spcPct val="0"/>
                    </a:spcAft>
                    <a:buClrTx/>
                    <a:buSzTx/>
                  </a:pPr>
                  <a:r>
                    <a:rPr lang="en-GB" sz="1400" dirty="0">
                      <a:solidFill>
                        <a:srgbClr val="000000"/>
                      </a:solidFill>
                    </a:rPr>
                    <a:t>Metals, </a:t>
                  </a:r>
                </a:p>
                <a:p>
                  <a:pPr lvl="0" algn="ctr">
                    <a:lnSpc>
                      <a:spcPct val="80000"/>
                    </a:lnSpc>
                    <a:spcBef>
                      <a:spcPct val="0"/>
                    </a:spcBef>
                    <a:spcAft>
                      <a:spcPct val="0"/>
                    </a:spcAft>
                    <a:buClrTx/>
                    <a:buSzTx/>
                  </a:pPr>
                  <a:r>
                    <a:rPr lang="en-GB" sz="1400" dirty="0">
                      <a:solidFill>
                        <a:srgbClr val="000000"/>
                      </a:solidFill>
                    </a:rPr>
                    <a:t>ceramics</a:t>
                  </a:r>
                  <a:endParaRPr lang="en-GB" b="1" dirty="0">
                    <a:solidFill>
                      <a:srgbClr val="000000"/>
                    </a:solidFill>
                  </a:endParaRPr>
                </a:p>
                <a:p>
                  <a:pPr lvl="0" algn="ctr">
                    <a:spcBef>
                      <a:spcPct val="0"/>
                    </a:spcBef>
                    <a:spcAft>
                      <a:spcPct val="0"/>
                    </a:spcAft>
                    <a:buClrTx/>
                    <a:buSzTx/>
                  </a:pPr>
                  <a:r>
                    <a:rPr lang="en-GB" b="1" dirty="0">
                      <a:solidFill>
                        <a:srgbClr val="000000"/>
                      </a:solidFill>
                    </a:rPr>
                    <a:t>Materials</a:t>
                  </a:r>
                </a:p>
                <a:p>
                  <a:pPr lvl="0" algn="ctr">
                    <a:lnSpc>
                      <a:spcPct val="90000"/>
                    </a:lnSpc>
                    <a:spcBef>
                      <a:spcPct val="0"/>
                    </a:spcBef>
                    <a:spcAft>
                      <a:spcPct val="0"/>
                    </a:spcAft>
                    <a:buClrTx/>
                    <a:buSzTx/>
                  </a:pPr>
                  <a:r>
                    <a:rPr lang="en-GB" sz="1400" dirty="0">
                      <a:solidFill>
                        <a:srgbClr val="373A36"/>
                      </a:solidFill>
                    </a:rPr>
                    <a:t>polymers</a:t>
                  </a:r>
                  <a:r>
                    <a:rPr lang="en-GB" sz="1400" dirty="0">
                      <a:solidFill>
                        <a:srgbClr val="000000"/>
                      </a:solidFill>
                    </a:rPr>
                    <a:t>, </a:t>
                  </a:r>
                </a:p>
                <a:p>
                  <a:pPr lvl="0" algn="ctr">
                    <a:lnSpc>
                      <a:spcPct val="90000"/>
                    </a:lnSpc>
                    <a:spcBef>
                      <a:spcPct val="0"/>
                    </a:spcBef>
                    <a:spcAft>
                      <a:spcPct val="0"/>
                    </a:spcAft>
                    <a:buClrTx/>
                    <a:buSzTx/>
                  </a:pPr>
                  <a:r>
                    <a:rPr lang="en-GB" sz="1400" dirty="0">
                      <a:solidFill>
                        <a:srgbClr val="000000"/>
                      </a:solidFill>
                    </a:rPr>
                    <a:t>composites</a:t>
                  </a:r>
                  <a:endParaRPr lang="en-GB" sz="1400" dirty="0">
                    <a:solidFill>
                      <a:srgbClr val="0C0C0C"/>
                    </a:solidFill>
                  </a:endParaRPr>
                </a:p>
                <a:p>
                  <a:pPr algn="ctr">
                    <a:spcBef>
                      <a:spcPts val="0"/>
                    </a:spcBef>
                    <a:spcAft>
                      <a:spcPts val="0"/>
                    </a:spcAft>
                  </a:pPr>
                  <a:endParaRPr lang="en-GB" sz="1400" dirty="0"/>
                </a:p>
              </p:txBody>
            </p:sp>
          </p:grpSp>
          <p:grpSp>
            <p:nvGrpSpPr>
              <p:cNvPr id="527" name="Group 527">
                <a:extLst>
                  <a:ext uri="{FF2B5EF4-FFF2-40B4-BE49-F238E27FC236}">
                    <a16:creationId xmlns:a16="http://schemas.microsoft.com/office/drawing/2014/main" id="{1330A178-D54B-46A6-A34D-96915128BB5A}"/>
                  </a:ext>
                </a:extLst>
              </p:cNvPr>
              <p:cNvGrpSpPr>
                <a:grpSpLocks/>
              </p:cNvGrpSpPr>
              <p:nvPr/>
            </p:nvGrpSpPr>
            <p:grpSpPr bwMode="auto">
              <a:xfrm>
                <a:off x="1640" y="2551"/>
                <a:ext cx="888" cy="833"/>
                <a:chOff x="1640" y="2551"/>
                <a:chExt cx="888" cy="833"/>
              </a:xfrm>
            </p:grpSpPr>
            <p:sp>
              <p:nvSpPr>
                <p:cNvPr id="528" name="Oval 528">
                  <a:extLst>
                    <a:ext uri="{FF2B5EF4-FFF2-40B4-BE49-F238E27FC236}">
                      <a16:creationId xmlns:a16="http://schemas.microsoft.com/office/drawing/2014/main" id="{174C5A77-8A71-469D-94F7-A9B13F847DBA}"/>
                    </a:ext>
                  </a:extLst>
                </p:cNvPr>
                <p:cNvSpPr>
                  <a:spLocks noChangeArrowheads="1"/>
                </p:cNvSpPr>
                <p:nvPr/>
              </p:nvSpPr>
              <p:spPr bwMode="auto">
                <a:xfrm>
                  <a:off x="1640" y="2551"/>
                  <a:ext cx="888" cy="833"/>
                </a:xfrm>
                <a:prstGeom prst="ellipse">
                  <a:avLst/>
                </a:prstGeom>
                <a:solidFill>
                  <a:schemeClr val="bg1"/>
                </a:solidFill>
                <a:ln w="28575">
                  <a:solidFill>
                    <a:srgbClr val="FFB71B"/>
                  </a:solidFill>
                  <a:round/>
                  <a:headEnd/>
                  <a:tailEnd/>
                </a:ln>
              </p:spPr>
              <p:txBody>
                <a:bodyPr/>
                <a:lstStyle/>
                <a:p>
                  <a:pPr algn="ctr">
                    <a:spcBef>
                      <a:spcPts val="0"/>
                    </a:spcBef>
                    <a:spcAft>
                      <a:spcPts val="0"/>
                    </a:spcAft>
                  </a:pPr>
                  <a:endParaRPr lang="en-GB" dirty="0"/>
                </a:p>
              </p:txBody>
            </p:sp>
            <p:sp>
              <p:nvSpPr>
                <p:cNvPr id="529" name="Rectangle 529">
                  <a:extLst>
                    <a:ext uri="{FF2B5EF4-FFF2-40B4-BE49-F238E27FC236}">
                      <a16:creationId xmlns:a16="http://schemas.microsoft.com/office/drawing/2014/main" id="{1F197DE5-4A80-4ABC-A940-5BE68AAF5D8A}"/>
                    </a:ext>
                  </a:extLst>
                </p:cNvPr>
                <p:cNvSpPr>
                  <a:spLocks noChangeArrowheads="1"/>
                </p:cNvSpPr>
                <p:nvPr/>
              </p:nvSpPr>
              <p:spPr bwMode="auto">
                <a:xfrm>
                  <a:off x="1784" y="2655"/>
                  <a:ext cx="584"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lvl="0" algn="ctr">
                    <a:lnSpc>
                      <a:spcPct val="90000"/>
                    </a:lnSpc>
                    <a:spcBef>
                      <a:spcPct val="0"/>
                    </a:spcBef>
                    <a:spcAft>
                      <a:spcPct val="0"/>
                    </a:spcAft>
                    <a:buClrTx/>
                    <a:buSzTx/>
                  </a:pPr>
                  <a:r>
                    <a:rPr lang="en-GB" sz="1400" dirty="0">
                      <a:solidFill>
                        <a:srgbClr val="373A36"/>
                      </a:solidFill>
                    </a:rPr>
                    <a:t>Shaping</a:t>
                  </a:r>
                </a:p>
                <a:p>
                  <a:pPr lvl="0" algn="ctr">
                    <a:lnSpc>
                      <a:spcPct val="90000"/>
                    </a:lnSpc>
                    <a:spcBef>
                      <a:spcPct val="0"/>
                    </a:spcBef>
                    <a:spcAft>
                      <a:spcPct val="0"/>
                    </a:spcAft>
                    <a:buClrTx/>
                    <a:buSzTx/>
                  </a:pPr>
                  <a:r>
                    <a:rPr lang="en-GB" sz="1400" dirty="0">
                      <a:solidFill>
                        <a:srgbClr val="373A36"/>
                      </a:solidFill>
                    </a:rPr>
                    <a:t>joining</a:t>
                  </a:r>
                  <a:endParaRPr lang="en-GB" b="1" dirty="0">
                    <a:solidFill>
                      <a:srgbClr val="373A36"/>
                    </a:solidFill>
                  </a:endParaRPr>
                </a:p>
                <a:p>
                  <a:pPr lvl="0" algn="ctr">
                    <a:spcBef>
                      <a:spcPct val="0"/>
                    </a:spcBef>
                    <a:spcAft>
                      <a:spcPct val="0"/>
                    </a:spcAft>
                    <a:buClrTx/>
                    <a:buSzTx/>
                  </a:pPr>
                  <a:r>
                    <a:rPr lang="en-GB" b="1" dirty="0">
                      <a:solidFill>
                        <a:srgbClr val="373A36"/>
                      </a:solidFill>
                    </a:rPr>
                    <a:t>Processes</a:t>
                  </a:r>
                </a:p>
                <a:p>
                  <a:pPr lvl="0" algn="ctr">
                    <a:lnSpc>
                      <a:spcPct val="90000"/>
                    </a:lnSpc>
                    <a:spcBef>
                      <a:spcPct val="0"/>
                    </a:spcBef>
                    <a:spcAft>
                      <a:spcPct val="0"/>
                    </a:spcAft>
                    <a:buClrTx/>
                    <a:buSzTx/>
                  </a:pPr>
                  <a:r>
                    <a:rPr lang="en-GB" sz="1400" dirty="0">
                      <a:solidFill>
                        <a:srgbClr val="373A36"/>
                      </a:solidFill>
                    </a:rPr>
                    <a:t>surface</a:t>
                  </a:r>
                </a:p>
                <a:p>
                  <a:pPr lvl="0" algn="ctr">
                    <a:lnSpc>
                      <a:spcPct val="90000"/>
                    </a:lnSpc>
                    <a:spcBef>
                      <a:spcPct val="0"/>
                    </a:spcBef>
                    <a:spcAft>
                      <a:spcPct val="0"/>
                    </a:spcAft>
                    <a:buClrTx/>
                    <a:buSzTx/>
                  </a:pPr>
                  <a:r>
                    <a:rPr lang="en-GB" sz="1400" dirty="0">
                      <a:solidFill>
                        <a:srgbClr val="373A36"/>
                      </a:solidFill>
                    </a:rPr>
                    <a:t>treatment</a:t>
                  </a:r>
                </a:p>
              </p:txBody>
            </p:sp>
          </p:grpSp>
        </p:grpSp>
      </p:grpSp>
      <p:sp>
        <p:nvSpPr>
          <p:cNvPr id="532" name="Rectangle 531">
            <a:extLst>
              <a:ext uri="{FF2B5EF4-FFF2-40B4-BE49-F238E27FC236}">
                <a16:creationId xmlns:a16="http://schemas.microsoft.com/office/drawing/2014/main" id="{A9D514BE-3FFD-47C9-9FAF-161DBD9635AA}"/>
              </a:ext>
            </a:extLst>
          </p:cNvPr>
          <p:cNvSpPr>
            <a:spLocks noChangeArrowheads="1"/>
          </p:cNvSpPr>
          <p:nvPr/>
        </p:nvSpPr>
        <p:spPr bwMode="auto">
          <a:xfrm>
            <a:off x="6688436" y="1735139"/>
            <a:ext cx="50482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spcAft>
                <a:spcPts val="0"/>
              </a:spcAft>
            </a:pPr>
            <a:endParaRPr lang="en-GB" dirty="0"/>
          </a:p>
        </p:txBody>
      </p:sp>
      <p:sp>
        <p:nvSpPr>
          <p:cNvPr id="533" name="Rectangle 532">
            <a:extLst>
              <a:ext uri="{FF2B5EF4-FFF2-40B4-BE49-F238E27FC236}">
                <a16:creationId xmlns:a16="http://schemas.microsoft.com/office/drawing/2014/main" id="{BA298207-DE8B-43B2-BE7A-7458808E9748}"/>
              </a:ext>
            </a:extLst>
          </p:cNvPr>
          <p:cNvSpPr>
            <a:spLocks noChangeArrowheads="1"/>
          </p:cNvSpPr>
          <p:nvPr/>
        </p:nvSpPr>
        <p:spPr bwMode="auto">
          <a:xfrm>
            <a:off x="5131098" y="1565276"/>
            <a:ext cx="119221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spcAft>
                <a:spcPts val="0"/>
              </a:spcAft>
            </a:pPr>
            <a:endParaRPr lang="en-GB" dirty="0"/>
          </a:p>
        </p:txBody>
      </p:sp>
      <p:sp>
        <p:nvSpPr>
          <p:cNvPr id="534" name="Rectangle 533">
            <a:extLst>
              <a:ext uri="{FF2B5EF4-FFF2-40B4-BE49-F238E27FC236}">
                <a16:creationId xmlns:a16="http://schemas.microsoft.com/office/drawing/2014/main" id="{1D3B6411-48C4-4A13-A79D-1854ABEAA17B}"/>
              </a:ext>
            </a:extLst>
          </p:cNvPr>
          <p:cNvSpPr>
            <a:spLocks noChangeArrowheads="1"/>
          </p:cNvSpPr>
          <p:nvPr/>
        </p:nvSpPr>
        <p:spPr bwMode="auto">
          <a:xfrm>
            <a:off x="5088236" y="3022601"/>
            <a:ext cx="1196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spcAft>
                <a:spcPts val="0"/>
              </a:spcAft>
            </a:pPr>
            <a:endParaRPr lang="en-GB" dirty="0"/>
          </a:p>
        </p:txBody>
      </p:sp>
      <p:sp>
        <p:nvSpPr>
          <p:cNvPr id="535" name="Rectangle 534">
            <a:extLst>
              <a:ext uri="{FF2B5EF4-FFF2-40B4-BE49-F238E27FC236}">
                <a16:creationId xmlns:a16="http://schemas.microsoft.com/office/drawing/2014/main" id="{83BA8B44-2A7E-4CCE-B36B-AED985FB7A4A}"/>
              </a:ext>
            </a:extLst>
          </p:cNvPr>
          <p:cNvSpPr>
            <a:spLocks noChangeArrowheads="1"/>
          </p:cNvSpPr>
          <p:nvPr/>
        </p:nvSpPr>
        <p:spPr bwMode="auto">
          <a:xfrm>
            <a:off x="4107160" y="4005263"/>
            <a:ext cx="1173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spcAft>
                <a:spcPts val="0"/>
              </a:spcAft>
            </a:pPr>
            <a:endParaRPr lang="en-GB" dirty="0"/>
          </a:p>
        </p:txBody>
      </p:sp>
      <p:grpSp>
        <p:nvGrpSpPr>
          <p:cNvPr id="536" name="Group 535">
            <a:extLst>
              <a:ext uri="{FF2B5EF4-FFF2-40B4-BE49-F238E27FC236}">
                <a16:creationId xmlns:a16="http://schemas.microsoft.com/office/drawing/2014/main" id="{4B583429-0ED5-4F06-AAB0-4B40E4AE6651}"/>
              </a:ext>
            </a:extLst>
          </p:cNvPr>
          <p:cNvGrpSpPr>
            <a:grpSpLocks/>
          </p:cNvGrpSpPr>
          <p:nvPr/>
        </p:nvGrpSpPr>
        <p:grpSpPr bwMode="auto">
          <a:xfrm>
            <a:off x="2927648" y="879475"/>
            <a:ext cx="5643563" cy="5099050"/>
            <a:chOff x="1078" y="622"/>
            <a:chExt cx="3555" cy="3212"/>
          </a:xfrm>
        </p:grpSpPr>
        <p:sp>
          <p:nvSpPr>
            <p:cNvPr id="537" name="Text Box 536">
              <a:extLst>
                <a:ext uri="{FF2B5EF4-FFF2-40B4-BE49-F238E27FC236}">
                  <a16:creationId xmlns:a16="http://schemas.microsoft.com/office/drawing/2014/main" id="{8E986B57-CB23-43CF-A4BF-E814BFCF5586}"/>
                </a:ext>
              </a:extLst>
            </p:cNvPr>
            <p:cNvSpPr txBox="1">
              <a:spLocks noChangeArrowheads="1"/>
            </p:cNvSpPr>
            <p:nvPr/>
          </p:nvSpPr>
          <p:spPr bwMode="auto">
            <a:xfrm>
              <a:off x="1197" y="676"/>
              <a:ext cx="1005"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ts val="0"/>
                </a:spcBef>
                <a:spcAft>
                  <a:spcPts val="0"/>
                </a:spcAft>
              </a:pPr>
              <a:r>
                <a:rPr lang="en-GB" sz="2000" i="1" dirty="0"/>
                <a:t> </a:t>
              </a:r>
              <a:r>
                <a:rPr lang="en-GB" sz="2000" b="1" i="1" dirty="0"/>
                <a:t>Product</a:t>
              </a:r>
            </a:p>
            <a:p>
              <a:pPr>
                <a:spcBef>
                  <a:spcPts val="0"/>
                </a:spcBef>
                <a:spcAft>
                  <a:spcPts val="0"/>
                </a:spcAft>
              </a:pPr>
              <a:r>
                <a:rPr lang="en-GB" sz="2000" b="1" i="1" dirty="0"/>
                <a:t>“character”</a:t>
              </a:r>
              <a:endParaRPr lang="en-GB" sz="2000" b="1" dirty="0"/>
            </a:p>
          </p:txBody>
        </p:sp>
        <p:sp>
          <p:nvSpPr>
            <p:cNvPr id="538" name="AutoShape 537">
              <a:extLst>
                <a:ext uri="{FF2B5EF4-FFF2-40B4-BE49-F238E27FC236}">
                  <a16:creationId xmlns:a16="http://schemas.microsoft.com/office/drawing/2014/main" id="{F733494F-F854-44A8-90D2-DBD9F05D5DBD}"/>
                </a:ext>
              </a:extLst>
            </p:cNvPr>
            <p:cNvSpPr>
              <a:spLocks noChangeArrowheads="1"/>
            </p:cNvSpPr>
            <p:nvPr/>
          </p:nvSpPr>
          <p:spPr bwMode="auto">
            <a:xfrm>
              <a:off x="1078" y="622"/>
              <a:ext cx="3555" cy="3212"/>
            </a:xfrm>
            <a:prstGeom prst="roundRect">
              <a:avLst>
                <a:gd name="adj" fmla="val 5810"/>
              </a:avLst>
            </a:prstGeom>
            <a:noFill/>
            <a:ln w="28575">
              <a:solidFill>
                <a:schemeClr val="accent3"/>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ts val="0"/>
                </a:spcBef>
                <a:spcAft>
                  <a:spcPts val="0"/>
                </a:spcAft>
              </a:pPr>
              <a:endParaRPr lang="en-GB" dirty="0"/>
            </a:p>
          </p:txBody>
        </p:sp>
      </p:grpSp>
      <p:grpSp>
        <p:nvGrpSpPr>
          <p:cNvPr id="539" name="Group 539">
            <a:extLst>
              <a:ext uri="{FF2B5EF4-FFF2-40B4-BE49-F238E27FC236}">
                <a16:creationId xmlns:a16="http://schemas.microsoft.com/office/drawing/2014/main" id="{B021863E-5A8E-411C-9807-FF0F77C65095}"/>
              </a:ext>
            </a:extLst>
          </p:cNvPr>
          <p:cNvGrpSpPr>
            <a:grpSpLocks/>
          </p:cNvGrpSpPr>
          <p:nvPr/>
        </p:nvGrpSpPr>
        <p:grpSpPr bwMode="auto">
          <a:xfrm>
            <a:off x="5008860" y="1116014"/>
            <a:ext cx="1409700" cy="2884487"/>
            <a:chOff x="2389" y="771"/>
            <a:chExt cx="888" cy="1817"/>
          </a:xfrm>
        </p:grpSpPr>
        <p:grpSp>
          <p:nvGrpSpPr>
            <p:cNvPr id="540" name="Group 540">
              <a:extLst>
                <a:ext uri="{FF2B5EF4-FFF2-40B4-BE49-F238E27FC236}">
                  <a16:creationId xmlns:a16="http://schemas.microsoft.com/office/drawing/2014/main" id="{5C9AE827-CDED-4017-8E05-6070FF70497B}"/>
                </a:ext>
              </a:extLst>
            </p:cNvPr>
            <p:cNvGrpSpPr>
              <a:grpSpLocks/>
            </p:cNvGrpSpPr>
            <p:nvPr/>
          </p:nvGrpSpPr>
          <p:grpSpPr bwMode="auto">
            <a:xfrm>
              <a:off x="2389" y="771"/>
              <a:ext cx="888" cy="1389"/>
              <a:chOff x="2389" y="771"/>
              <a:chExt cx="888" cy="1389"/>
            </a:xfrm>
          </p:grpSpPr>
          <p:sp>
            <p:nvSpPr>
              <p:cNvPr id="543" name="Line 541">
                <a:extLst>
                  <a:ext uri="{FF2B5EF4-FFF2-40B4-BE49-F238E27FC236}">
                    <a16:creationId xmlns:a16="http://schemas.microsoft.com/office/drawing/2014/main" id="{9D98C65D-318C-4AA0-92CF-28BDDC0D7F41}"/>
                  </a:ext>
                </a:extLst>
              </p:cNvPr>
              <p:cNvSpPr>
                <a:spLocks noChangeShapeType="1"/>
              </p:cNvSpPr>
              <p:nvPr/>
            </p:nvSpPr>
            <p:spPr bwMode="auto">
              <a:xfrm flipV="1">
                <a:off x="2840" y="1208"/>
                <a:ext cx="0" cy="95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a:spcBef>
                    <a:spcPts val="0"/>
                  </a:spcBef>
                  <a:spcAft>
                    <a:spcPts val="0"/>
                  </a:spcAft>
                </a:pPr>
                <a:endParaRPr lang="en-GB" dirty="0"/>
              </a:p>
            </p:txBody>
          </p:sp>
          <p:grpSp>
            <p:nvGrpSpPr>
              <p:cNvPr id="544" name="Group 542">
                <a:extLst>
                  <a:ext uri="{FF2B5EF4-FFF2-40B4-BE49-F238E27FC236}">
                    <a16:creationId xmlns:a16="http://schemas.microsoft.com/office/drawing/2014/main" id="{E344A110-331A-418C-8F78-16812C0E3B54}"/>
                  </a:ext>
                </a:extLst>
              </p:cNvPr>
              <p:cNvGrpSpPr>
                <a:grpSpLocks/>
              </p:cNvGrpSpPr>
              <p:nvPr/>
            </p:nvGrpSpPr>
            <p:grpSpPr bwMode="auto">
              <a:xfrm>
                <a:off x="2389" y="771"/>
                <a:ext cx="888" cy="833"/>
                <a:chOff x="2389" y="771"/>
                <a:chExt cx="888" cy="833"/>
              </a:xfrm>
            </p:grpSpPr>
            <p:sp>
              <p:nvSpPr>
                <p:cNvPr id="545" name="Oval 543">
                  <a:extLst>
                    <a:ext uri="{FF2B5EF4-FFF2-40B4-BE49-F238E27FC236}">
                      <a16:creationId xmlns:a16="http://schemas.microsoft.com/office/drawing/2014/main" id="{D9C80824-5AC5-44D8-82D7-26A43E86C7EE}"/>
                    </a:ext>
                  </a:extLst>
                </p:cNvPr>
                <p:cNvSpPr>
                  <a:spLocks noChangeArrowheads="1"/>
                </p:cNvSpPr>
                <p:nvPr/>
              </p:nvSpPr>
              <p:spPr bwMode="auto">
                <a:xfrm>
                  <a:off x="2389" y="771"/>
                  <a:ext cx="888" cy="833"/>
                </a:xfrm>
                <a:prstGeom prst="ellipse">
                  <a:avLst/>
                </a:prstGeom>
                <a:solidFill>
                  <a:schemeClr val="bg1"/>
                </a:solidFill>
                <a:ln w="28575">
                  <a:solidFill>
                    <a:srgbClr val="FFB71B"/>
                  </a:solidFill>
                  <a:round/>
                  <a:headEnd/>
                  <a:tailEnd/>
                </a:ln>
              </p:spPr>
              <p:txBody>
                <a:bodyPr/>
                <a:lstStyle/>
                <a:p>
                  <a:pPr algn="ctr">
                    <a:spcBef>
                      <a:spcPts val="0"/>
                    </a:spcBef>
                    <a:spcAft>
                      <a:spcPts val="0"/>
                    </a:spcAft>
                  </a:pPr>
                  <a:endParaRPr lang="en-GB" dirty="0"/>
                </a:p>
              </p:txBody>
            </p:sp>
            <p:sp>
              <p:nvSpPr>
                <p:cNvPr id="546" name="Rectangle 544">
                  <a:extLst>
                    <a:ext uri="{FF2B5EF4-FFF2-40B4-BE49-F238E27FC236}">
                      <a16:creationId xmlns:a16="http://schemas.microsoft.com/office/drawing/2014/main" id="{56528D87-DABE-4B13-994C-BFA35763C735}"/>
                    </a:ext>
                  </a:extLst>
                </p:cNvPr>
                <p:cNvSpPr>
                  <a:spLocks noChangeArrowheads="1"/>
                </p:cNvSpPr>
                <p:nvPr/>
              </p:nvSpPr>
              <p:spPr bwMode="auto">
                <a:xfrm>
                  <a:off x="2534" y="919"/>
                  <a:ext cx="601"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ts val="0"/>
                    </a:spcBef>
                    <a:spcAft>
                      <a:spcPts val="0"/>
                    </a:spcAft>
                  </a:pPr>
                  <a:r>
                    <a:rPr lang="en-GB" sz="1400" dirty="0">
                      <a:solidFill>
                        <a:srgbClr val="373A36"/>
                      </a:solidFill>
                    </a:rPr>
                    <a:t>Who, what</a:t>
                  </a:r>
                </a:p>
                <a:p>
                  <a:pPr algn="ctr">
                    <a:spcBef>
                      <a:spcPts val="0"/>
                    </a:spcBef>
                    <a:spcAft>
                      <a:spcPts val="0"/>
                    </a:spcAft>
                  </a:pPr>
                  <a:r>
                    <a:rPr lang="en-GB" b="1" dirty="0">
                      <a:solidFill>
                        <a:srgbClr val="373A36"/>
                      </a:solidFill>
                    </a:rPr>
                    <a:t>Context</a:t>
                  </a:r>
                </a:p>
                <a:p>
                  <a:pPr algn="ctr">
                    <a:spcBef>
                      <a:spcPts val="0"/>
                    </a:spcBef>
                    <a:spcAft>
                      <a:spcPts val="0"/>
                    </a:spcAft>
                  </a:pPr>
                  <a:r>
                    <a:rPr lang="en-GB" sz="1400" dirty="0">
                      <a:solidFill>
                        <a:srgbClr val="373A36"/>
                      </a:solidFill>
                    </a:rPr>
                    <a:t>where, when</a:t>
                  </a:r>
                </a:p>
                <a:p>
                  <a:pPr algn="ctr">
                    <a:spcBef>
                      <a:spcPts val="0"/>
                    </a:spcBef>
                    <a:spcAft>
                      <a:spcPts val="0"/>
                    </a:spcAft>
                  </a:pPr>
                  <a:r>
                    <a:rPr lang="en-GB" sz="1400" dirty="0">
                      <a:solidFill>
                        <a:srgbClr val="373A36"/>
                      </a:solidFill>
                    </a:rPr>
                    <a:t>why</a:t>
                  </a:r>
                </a:p>
              </p:txBody>
            </p:sp>
          </p:grpSp>
        </p:grpSp>
        <p:sp>
          <p:nvSpPr>
            <p:cNvPr id="541" name="Oval 545">
              <a:extLst>
                <a:ext uri="{FF2B5EF4-FFF2-40B4-BE49-F238E27FC236}">
                  <a16:creationId xmlns:a16="http://schemas.microsoft.com/office/drawing/2014/main" id="{6CD94CC0-287D-4598-BD38-60C330AEE065}"/>
                </a:ext>
              </a:extLst>
            </p:cNvPr>
            <p:cNvSpPr>
              <a:spLocks noChangeArrowheads="1"/>
            </p:cNvSpPr>
            <p:nvPr/>
          </p:nvSpPr>
          <p:spPr bwMode="auto">
            <a:xfrm>
              <a:off x="2389" y="1755"/>
              <a:ext cx="888" cy="833"/>
            </a:xfrm>
            <a:prstGeom prst="ellipse">
              <a:avLst/>
            </a:prstGeom>
            <a:solidFill>
              <a:srgbClr val="FFB71B"/>
            </a:solidFill>
            <a:ln w="28575">
              <a:solidFill>
                <a:schemeClr val="accent4"/>
              </a:solidFill>
              <a:round/>
              <a:headEnd/>
              <a:tailEnd/>
            </a:ln>
          </p:spPr>
          <p:txBody>
            <a:bodyPr/>
            <a:lstStyle/>
            <a:p>
              <a:pPr algn="ctr">
                <a:spcBef>
                  <a:spcPts val="0"/>
                </a:spcBef>
                <a:spcAft>
                  <a:spcPts val="0"/>
                </a:spcAft>
              </a:pPr>
              <a:endParaRPr lang="en-GB" dirty="0"/>
            </a:p>
          </p:txBody>
        </p:sp>
        <p:sp>
          <p:nvSpPr>
            <p:cNvPr id="542" name="Rectangle 546">
              <a:extLst>
                <a:ext uri="{FF2B5EF4-FFF2-40B4-BE49-F238E27FC236}">
                  <a16:creationId xmlns:a16="http://schemas.microsoft.com/office/drawing/2014/main" id="{9B0D11A5-6796-4A6E-AAA4-FBF63D7E7E39}"/>
                </a:ext>
              </a:extLst>
            </p:cNvPr>
            <p:cNvSpPr>
              <a:spLocks noChangeArrowheads="1"/>
            </p:cNvSpPr>
            <p:nvPr/>
          </p:nvSpPr>
          <p:spPr bwMode="auto">
            <a:xfrm>
              <a:off x="2438" y="1967"/>
              <a:ext cx="795" cy="44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spcAft>
                  <a:spcPts val="0"/>
                </a:spcAft>
              </a:pPr>
              <a:r>
                <a:rPr lang="en-GB" sz="2000" b="1" dirty="0">
                  <a:solidFill>
                    <a:srgbClr val="373A36"/>
                  </a:solidFill>
                </a:rPr>
                <a:t>Product</a:t>
              </a:r>
            </a:p>
            <a:p>
              <a:pPr algn="ctr">
                <a:spcBef>
                  <a:spcPts val="0"/>
                </a:spcBef>
                <a:spcAft>
                  <a:spcPts val="0"/>
                </a:spcAft>
              </a:pPr>
              <a:r>
                <a:rPr lang="en-GB" sz="2000" b="1" dirty="0">
                  <a:solidFill>
                    <a:srgbClr val="373A36"/>
                  </a:solidFill>
                </a:rPr>
                <a:t>design</a:t>
              </a:r>
            </a:p>
          </p:txBody>
        </p:sp>
      </p:grpSp>
    </p:spTree>
    <p:extLst>
      <p:ext uri="{BB962C8B-B14F-4D97-AF65-F5344CB8AC3E}">
        <p14:creationId xmlns:p14="http://schemas.microsoft.com/office/powerpoint/2010/main" val="303247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animEffect transition="in" filter="wipe(right)">
                                      <p:cBhvr>
                                        <p:cTn id="7" dur="500"/>
                                        <p:tgtEl>
                                          <p:spTgt spid="5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3"/>
                                        </p:tgtEl>
                                        <p:attrNameLst>
                                          <p:attrName>style.visibility</p:attrName>
                                        </p:attrNameLst>
                                      </p:cBhvr>
                                      <p:to>
                                        <p:strVal val="visible"/>
                                      </p:to>
                                    </p:set>
                                    <p:animEffect transition="in" filter="wipe(left)">
                                      <p:cBhvr>
                                        <p:cTn id="16" dur="500"/>
                                        <p:tgtEl>
                                          <p:spTgt spid="26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6"/>
                                        </p:tgtEl>
                                        <p:attrNameLst>
                                          <p:attrName>style.visibility</p:attrName>
                                        </p:attrNameLst>
                                      </p:cBhvr>
                                      <p:to>
                                        <p:strVal val="visible"/>
                                      </p:to>
                                    </p:set>
                                    <p:animEffect transition="in" filter="wipe(left)">
                                      <p:cBhvr>
                                        <p:cTn id="21" dur="500"/>
                                        <p:tgtEl>
                                          <p:spTgt spid="25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5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36"/>
                                        </p:tgtEl>
                                        <p:attrNameLst>
                                          <p:attrName>style.visibility</p:attrName>
                                        </p:attrNameLst>
                                      </p:cBhvr>
                                      <p:to>
                                        <p:strVal val="visible"/>
                                      </p:to>
                                    </p:set>
                                    <p:animEffect transition="in" filter="wipe(up)">
                                      <p:cBhvr>
                                        <p:cTn id="30" dur="500"/>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79530da-eb58-45a1-b44d-5d0396db0f15" xsi:nil="true"/>
    <lcf76f155ced4ddcb4097134ff3c332f xmlns="45d63596-94bc-482e-bb03-76c9c5a9ca3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C16F4617E70E42BF979136613A924D" ma:contentTypeVersion="14" ma:contentTypeDescription="Create a new document." ma:contentTypeScope="" ma:versionID="38f09061d0bec6a644cfacabd20569a8">
  <xsd:schema xmlns:xsd="http://www.w3.org/2001/XMLSchema" xmlns:xs="http://www.w3.org/2001/XMLSchema" xmlns:p="http://schemas.microsoft.com/office/2006/metadata/properties" xmlns:ns1="http://schemas.microsoft.com/sharepoint/v3" xmlns:ns2="45d63596-94bc-482e-bb03-76c9c5a9ca38" xmlns:ns3="d79530da-eb58-45a1-b44d-5d0396db0f15" targetNamespace="http://schemas.microsoft.com/office/2006/metadata/properties" ma:root="true" ma:fieldsID="5b296e881f3641694bd3da58069fc3ca" ns1:_="" ns2:_="" ns3:_="">
    <xsd:import namespace="http://schemas.microsoft.com/sharepoint/v3"/>
    <xsd:import namespace="45d63596-94bc-482e-bb03-76c9c5a9ca38"/>
    <xsd:import namespace="d79530da-eb58-45a1-b44d-5d0396db0f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d63596-94bc-482e-bb03-76c9c5a9c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7fdc98-976f-47ef-a042-6a241b1a97a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9530da-eb58-45a1-b44d-5d0396db0f1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90055e-509c-4426-9086-45bb502b5030}" ma:internalName="TaxCatchAll" ma:showField="CatchAllData" ma:web="d79530da-eb58-45a1-b44d-5d0396db0f1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 ds:uri="4486bbf1-55fc-49d2-af7e-ec287a4789b3"/>
    <ds:schemaRef ds:uri="http://schemas.microsoft.com/sharepoint/v3"/>
    <ds:schemaRef ds:uri="d79530da-eb58-45a1-b44d-5d0396db0f15"/>
    <ds:schemaRef ds:uri="45d63596-94bc-482e-bb03-76c9c5a9ca38"/>
  </ds:schemaRefs>
</ds:datastoreItem>
</file>

<file path=customXml/itemProps2.xml><?xml version="1.0" encoding="utf-8"?>
<ds:datastoreItem xmlns:ds="http://schemas.openxmlformats.org/officeDocument/2006/customXml" ds:itemID="{8766833A-5711-4010-AAD0-B95DC68C18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d63596-94bc-482e-bb03-76c9c5a9ca38"/>
    <ds:schemaRef ds:uri="d79530da-eb58-45a1-b44d-5d0396db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5FE876-BBFA-4E5E-8653-4E4CAC4320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AER EduPack Template-PPT 4</Template>
  <TotalTime>41</TotalTime>
  <Words>4229</Words>
  <Application>Microsoft Office PowerPoint</Application>
  <PresentationFormat>Widescreen</PresentationFormat>
  <Paragraphs>612</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Ansys - Slide Master</vt:lpstr>
      <vt:lpstr>PowerPoint Presentation</vt:lpstr>
      <vt:lpstr>Learning objectives for this lecture unit</vt:lpstr>
      <vt:lpstr>Outline of the lecture unit</vt:lpstr>
      <vt:lpstr>Product value</vt:lpstr>
      <vt:lpstr>Why does Industrial Design (ID) matter ?</vt:lpstr>
      <vt:lpstr>Product design </vt:lpstr>
      <vt:lpstr>What gives a product its character?</vt:lpstr>
      <vt:lpstr>Establishing the context</vt:lpstr>
      <vt:lpstr>What gives a product its character?</vt:lpstr>
      <vt:lpstr>Technical and industrial design</vt:lpstr>
      <vt:lpstr>Usability (“ergonomics”)</vt:lpstr>
      <vt:lpstr>Usability (“ergonomics”)</vt:lpstr>
      <vt:lpstr>Examples of bio-mechanical matching </vt:lpstr>
      <vt:lpstr>Product personality</vt:lpstr>
      <vt:lpstr>Material personalities</vt:lpstr>
      <vt:lpstr>Material moods</vt:lpstr>
      <vt:lpstr>Five products: redesign them for a new market</vt:lpstr>
      <vt:lpstr>Redesign 1: Cuddlesome</vt:lpstr>
      <vt:lpstr>Redesign 2: Ruggedized</vt:lpstr>
      <vt:lpstr>Creating associations and perceptions</vt:lpstr>
      <vt:lpstr>Materials create associations and perceptions</vt:lpstr>
      <vt:lpstr>Case study: cheap compressor</vt:lpstr>
      <vt:lpstr>Robust “industrial strength” mood</vt:lpstr>
      <vt:lpstr>The low-cost air compressor</vt:lpstr>
      <vt:lpstr>Summary</vt:lpstr>
      <vt:lpstr>Summary</vt:lpstr>
      <vt:lpstr>Lecture unit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6</cp:revision>
  <dcterms:created xsi:type="dcterms:W3CDTF">2021-07-09T11:09:27Z</dcterms:created>
  <dcterms:modified xsi:type="dcterms:W3CDTF">2024-02-05T16:58:55Z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0x01010059C16F4617E70E42BF979136613A924D</vt:lpwstr>
  </property>
  <property fmtid="{D5CDD505-2E9C-101B-9397-08002B2CF9AE}" pid="3" name="MediaServiceImageTags">
    <vt:lpwstr/>
  </property>
</Properties>
</file>