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4"/>
  </p:notesMasterIdLst>
  <p:sldIdLst>
    <p:sldId id="256" r:id="rId5"/>
    <p:sldId id="286" r:id="rId6"/>
    <p:sldId id="287" r:id="rId7"/>
    <p:sldId id="288" r:id="rId8"/>
    <p:sldId id="289" r:id="rId9"/>
    <p:sldId id="290" r:id="rId10"/>
    <p:sldId id="291" r:id="rId11"/>
    <p:sldId id="292" r:id="rId12"/>
    <p:sldId id="312" r:id="rId13"/>
    <p:sldId id="313" r:id="rId14"/>
    <p:sldId id="314" r:id="rId15"/>
    <p:sldId id="315" r:id="rId16"/>
    <p:sldId id="298" r:id="rId17"/>
    <p:sldId id="299" r:id="rId18"/>
    <p:sldId id="300" r:id="rId19"/>
    <p:sldId id="316" r:id="rId20"/>
    <p:sldId id="302" r:id="rId21"/>
    <p:sldId id="311" r:id="rId22"/>
    <p:sldId id="317" r:id="rId23"/>
    <p:sldId id="310" r:id="rId24"/>
    <p:sldId id="303" r:id="rId25"/>
    <p:sldId id="304" r:id="rId26"/>
    <p:sldId id="305" r:id="rId27"/>
    <p:sldId id="306" r:id="rId28"/>
    <p:sldId id="307" r:id="rId29"/>
    <p:sldId id="308" r:id="rId30"/>
    <p:sldId id="309" r:id="rId31"/>
    <p:sldId id="318" r:id="rId32"/>
    <p:sldId id="2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3C2D1-0218-4EEB-9E32-47D84857F653}" v="1" dt="2024-01-09T20:54:38.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0815" autoAdjust="0"/>
  </p:normalViewPr>
  <p:slideViewPr>
    <p:cSldViewPr showGuides="1">
      <p:cViewPr varScale="1">
        <p:scale>
          <a:sx n="69" d="100"/>
          <a:sy n="69" d="100"/>
        </p:scale>
        <p:origin x="1234" y="67"/>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oyalsocietypublishing.org/doi/10.1098/rspa.2016.072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3 Bioengineering</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is a screenshot taken from the homepage of Granta EduPack Bioengineering-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total there are 4261 materials and 250 processes, as well as more advanced tools including the Engineering Solver; the Enhanced Eco Audit; and the Hybrid Synthesizer.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database has been designed for more advanced students, so that is can support real design project work.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209993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2 Bioengineering datasheet- tendon</a:t>
            </a:r>
          </a:p>
          <a:p>
            <a:pPr algn="ct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 example of a record in level 2 of the Bioengineering database is shown here. The record, here tendon, contains a description of the material as well as list of properties that are further categorized into different sections. An image of a tendon is shown; and s</a:t>
            </a:r>
            <a:r>
              <a:rPr lang="en-GB" altLang="en-US" dirty="0"/>
              <a:t>tress-strain curves are provided where behaviour is strongly non-linear. The properties in the record will depend on the sources. Material properties for biological materials come from many different sources, and references used are indicated in the record itself for clarity.</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293382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Level 2 Bioengineering datasheet- silicone</a:t>
            </a:r>
            <a:endParaRPr lang="en-GB" b="1" dirty="0"/>
          </a:p>
          <a:p>
            <a:endParaRPr lang="en-GB" dirty="0"/>
          </a:p>
          <a:p>
            <a:r>
              <a:rPr lang="en-GB" altLang="en-US" dirty="0"/>
              <a:t>A second example of a record in level 2 of the Bioengineering database is provided here. In this case, silicone, unlike tendon, is a man-made material. This record contains additional properties such as price and bio-data information. All engineering records in the database have a similar format.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365101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 Property Chart- modulus and strength</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highlight>
                  <a:srgbClr val="FFFF00"/>
                </a:highlight>
              </a:rPr>
              <a:t>To show how Level 2 of the Bioengineering database can be used to introduce biomaterial properties, a series of charts will be displayed. </a:t>
            </a:r>
          </a:p>
          <a:p>
            <a:endParaRPr lang="en-US" altLang="en-US" sz="1200" dirty="0"/>
          </a:p>
          <a:p>
            <a:r>
              <a:rPr lang="en-US" altLang="en-US" sz="1200" dirty="0"/>
              <a:t>This slide shows the tensile strength of </a:t>
            </a:r>
            <a:r>
              <a:rPr lang="en-US" altLang="en-US" sz="1200" b="1" dirty="0">
                <a:solidFill>
                  <a:srgbClr val="CC0000"/>
                </a:solidFill>
              </a:rPr>
              <a:t>engineering materials</a:t>
            </a:r>
            <a:r>
              <a:rPr lang="en-US" altLang="en-US" sz="1200" dirty="0"/>
              <a:t> plotted against Young’s modulus. Each small bubble encloses the range of a single material. The large envelopes enclose material classes: metals and alloys, polymers, elastomers, technical ceramics, glasses, non-technical ceramics, man-made fibers and foams.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89996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 Property Chart- modulus and strength</a:t>
            </a:r>
            <a:endParaRPr lang="en-GB" b="1" dirty="0"/>
          </a:p>
          <a:p>
            <a:endParaRPr lang="en-GB" dirty="0"/>
          </a:p>
          <a:p>
            <a:r>
              <a:rPr lang="en-US" altLang="en-US" sz="1200" dirty="0"/>
              <a:t>This second chart shows the same properties that appear on the previous frame under the same scale on both axis, but in this case for </a:t>
            </a:r>
            <a:r>
              <a:rPr lang="en-US" altLang="en-US" sz="1200" b="1" dirty="0">
                <a:solidFill>
                  <a:srgbClr val="CC0000"/>
                </a:solidFill>
              </a:rPr>
              <a:t>natural materials</a:t>
            </a:r>
            <a:r>
              <a:rPr lang="en-US" altLang="en-US" sz="1200" dirty="0"/>
              <a:t>. Charts like these allow a direct comparison of the properties of natural and man-made materials. </a:t>
            </a:r>
          </a:p>
          <a:p>
            <a:endParaRPr lang="en-US" altLang="en-US" sz="1200" dirty="0"/>
          </a:p>
          <a:p>
            <a:r>
              <a:rPr lang="en-US" altLang="en-US" sz="1200" dirty="0"/>
              <a:t>Again, the little bubbles describe single materials while the larger envelopes show which category the material is in, including soft tissue, mineralized tissue, fibers and wood-like materials. </a:t>
            </a:r>
          </a:p>
          <a:p>
            <a:endParaRPr lang="en-US" altLang="en-US" sz="1200" dirty="0"/>
          </a:p>
          <a:p>
            <a:r>
              <a:rPr lang="en-US" altLang="en-US" sz="1200" dirty="0"/>
              <a:t>This second chart reveals that nature is able to synthesize materials with properties that cover a range almost as large as those of the engineering materials we use today.</a:t>
            </a:r>
            <a:endParaRPr lang="en-GB" altLang="en-US" sz="1200" dirty="0"/>
          </a:p>
          <a:p>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28564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 Property Chart- stored elastic energy</a:t>
            </a:r>
            <a:endParaRPr lang="en-GB" b="1" dirty="0"/>
          </a:p>
          <a:p>
            <a:endParaRPr lang="en-GB" altLang="en-US" sz="1200" dirty="0">
              <a:highlight>
                <a:srgbClr val="FFFF00"/>
              </a:highlight>
            </a:endParaRPr>
          </a:p>
          <a:p>
            <a:r>
              <a:rPr lang="en-GB" altLang="en-US" sz="1200" dirty="0">
                <a:highlight>
                  <a:srgbClr val="FFFF00"/>
                </a:highlight>
              </a:rPr>
              <a:t>This chart compares elastic </a:t>
            </a:r>
            <a:r>
              <a:rPr lang="en-GB" altLang="en-US" sz="1200" b="1" dirty="0">
                <a:solidFill>
                  <a:srgbClr val="CC0000"/>
                </a:solidFill>
                <a:highlight>
                  <a:srgbClr val="FFFF00"/>
                </a:highlight>
              </a:rPr>
              <a:t>energy storage</a:t>
            </a:r>
            <a:r>
              <a:rPr lang="en-GB" altLang="en-US" sz="1200" dirty="0">
                <a:highlight>
                  <a:srgbClr val="FFFF00"/>
                </a:highlight>
              </a:rPr>
              <a:t> and density. It </a:t>
            </a:r>
            <a:r>
              <a:rPr lang="en-GB" altLang="en-US" sz="1200" b="1" dirty="0">
                <a:highlight>
                  <a:srgbClr val="FFFF00"/>
                </a:highlight>
              </a:rPr>
              <a:t>displays the remarkable properties of natural materials. </a:t>
            </a:r>
            <a:r>
              <a:rPr lang="en-GB" altLang="en-US" sz="1200" dirty="0">
                <a:highlight>
                  <a:srgbClr val="FFFF00"/>
                </a:highlight>
              </a:rPr>
              <a:t>As you can see, such materials have evolved with particularly good values of both. Spider and silkworm silk excel by both criteria. </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93777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Level 3 Bioengineering datasheet- silicone</a:t>
            </a:r>
            <a:endParaRPr lang="en-GB" b="1" dirty="0"/>
          </a:p>
          <a:p>
            <a:endParaRPr lang="en-GB" dirty="0"/>
          </a:p>
          <a:p>
            <a:r>
              <a:rPr lang="en-GB" dirty="0"/>
              <a:t>Here is a record of Silicone at level 3 of the bioengineering database. It contains more properties than at level 2 (as shown previously). It has a section on </a:t>
            </a:r>
            <a:r>
              <a:rPr lang="en-GB" b="1" dirty="0"/>
              <a:t>Healthcare and Food </a:t>
            </a:r>
            <a:r>
              <a:rPr lang="en-GB" dirty="0"/>
              <a:t>where attributes  such food contact, medical grades, medical tradenames and healthcare applications as well as sterilizability and guidance for MRI safety are highlighted. It also contains a link to access the ASM Medical Materials Database.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342827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 Property Chart- modulus and strength</a:t>
            </a:r>
            <a:endParaRPr lang="en-GB" b="1" dirty="0"/>
          </a:p>
          <a:p>
            <a:endParaRPr lang="en-GB" dirty="0"/>
          </a:p>
          <a:p>
            <a:r>
              <a:rPr lang="en-GB" dirty="0"/>
              <a:t>A chart of Tensile Strength vs Young’s modulus is plotted using all materials present in the level 3 Bioengineering database. Both natural and synthetic materials can be plotted in the same chart for easy comparison. In contrast to the charts plotted in level 2, there is a higher number of materials and grades represented here.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366071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Medical Device Record</a:t>
            </a:r>
            <a:endParaRPr lang="en-US" b="0" dirty="0"/>
          </a:p>
          <a:p>
            <a:endParaRPr lang="en-US" b="0" dirty="0"/>
          </a:p>
          <a:p>
            <a:r>
              <a:rPr lang="en-US" b="0" dirty="0"/>
              <a:t>An example record from the </a:t>
            </a:r>
            <a:r>
              <a:rPr lang="en-US" b="0" i="1" dirty="0"/>
              <a:t>Medical Devices</a:t>
            </a:r>
            <a:r>
              <a:rPr lang="en-US" b="0" i="0" dirty="0"/>
              <a:t> datatable is shown here, specifically for a </a:t>
            </a:r>
            <a:r>
              <a:rPr lang="en-US" b="0" i="1" dirty="0"/>
              <a:t>Bare Metal Stent</a:t>
            </a:r>
            <a:r>
              <a:rPr lang="en-US" b="0" i="0" dirty="0"/>
              <a:t>. </a:t>
            </a:r>
          </a:p>
          <a:p>
            <a:endParaRPr lang="en-US" b="0" i="0" dirty="0"/>
          </a:p>
          <a:p>
            <a:r>
              <a:rPr lang="en-US" b="0" i="0" dirty="0"/>
              <a:t>All </a:t>
            </a:r>
            <a:r>
              <a:rPr lang="en-US" b="0" i="1" dirty="0"/>
              <a:t>Medical Device</a:t>
            </a:r>
            <a:r>
              <a:rPr lang="en-US" b="0" i="0" dirty="0"/>
              <a:t> records start with an image followed by information about its application, classification and design requirements </a:t>
            </a:r>
            <a:r>
              <a:rPr lang="en-US" b="0" i="1" dirty="0"/>
              <a:t>etc</a:t>
            </a:r>
            <a:r>
              <a:rPr lang="en-US" b="0" i="0" dirty="0"/>
              <a:t>. </a:t>
            </a:r>
          </a:p>
          <a:p>
            <a:endParaRPr lang="en-US" b="0" i="0" dirty="0"/>
          </a:p>
          <a:p>
            <a:r>
              <a:rPr lang="en-US" b="0" i="0" dirty="0"/>
              <a:t>Links to relevant datatables are shown. </a:t>
            </a:r>
            <a:endParaRPr lang="en-US" b="1" i="1"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263175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FDA Approved Example Record</a:t>
            </a:r>
            <a:endParaRPr lang="en-US" b="0" dirty="0"/>
          </a:p>
          <a:p>
            <a:endParaRPr lang="en-US" b="0" dirty="0"/>
          </a:p>
          <a:p>
            <a:r>
              <a:rPr lang="en-US" b="0" dirty="0"/>
              <a:t>An example record from the </a:t>
            </a:r>
            <a:r>
              <a:rPr lang="en-US" b="0" i="1" dirty="0"/>
              <a:t>FDA Approved Examples</a:t>
            </a:r>
            <a:r>
              <a:rPr lang="en-US" b="0" i="0" dirty="0"/>
              <a:t> datatable is shown here, specifically for a </a:t>
            </a:r>
            <a:r>
              <a:rPr lang="en-US" b="0" i="1" dirty="0"/>
              <a:t>BioMimics 3D Vascular Stent.</a:t>
            </a:r>
            <a:r>
              <a:rPr lang="en-US" b="0" i="0" dirty="0"/>
              <a:t> This was one of the relevant records which can be easily linked to the generic medical device bare metal stent shown on the previous slide.  </a:t>
            </a:r>
          </a:p>
          <a:p>
            <a:endParaRPr lang="en-US" b="0" i="0" dirty="0"/>
          </a:p>
          <a:p>
            <a:r>
              <a:rPr lang="en-US" b="0" i="1" dirty="0"/>
              <a:t>FDA Approved Example </a:t>
            </a:r>
            <a:r>
              <a:rPr lang="en-US" b="0" i="0" dirty="0"/>
              <a:t>contain specific, real-life information on a medical device which is currently on the market. </a:t>
            </a:r>
          </a:p>
          <a:p>
            <a:endParaRPr lang="en-US" b="0" i="0" dirty="0"/>
          </a:p>
          <a:p>
            <a:r>
              <a:rPr lang="en-US" b="0" i="0" dirty="0"/>
              <a:t>Links to relevant datatables are shown at the end. </a:t>
            </a:r>
            <a:endParaRPr lang="en-US" b="1" i="1"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42154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Prof. Mike Ashby but other texts are also referred to in the Science Notes.</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229552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Ashby’s Materials Selection Methodology</a:t>
            </a:r>
          </a:p>
          <a:p>
            <a:endParaRPr lang="en-US" dirty="0"/>
          </a:p>
          <a:p>
            <a:r>
              <a:rPr lang="en-US" dirty="0"/>
              <a:t>Granta EduPack can provide a systematic approach for materials selection </a:t>
            </a:r>
            <a:r>
              <a:rPr lang="en-US" i="1" dirty="0"/>
              <a:t>i.e.</a:t>
            </a:r>
            <a:r>
              <a:rPr lang="en-US" i="0" dirty="0"/>
              <a:t> screening and subsequent ranking based on material performance indices.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You can identify materials that meet your bioengineering design requirements and study top-ranking alternatives against an objective or the trade-off between two objectives. This enables an informed material choice based on the widest range of available information, while maintaining traceability to facilitate critical discussions about decisions. Above is a schematic description of a typical selection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Four advanced case studies are shown here, all of which are explored in the following slides.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2215424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1. Advanced Case Study- Porous Scaffolds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This case study investigates hybrid materials for scaffolds in bone tissue engineering. Implants are modeled using the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Synthesizer tool</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200" b="0" dirty="0" err="1">
                <a:effectLst/>
                <a:latin typeface="Arial" panose="020B0604020202020204" pitchFamily="34" charset="0"/>
                <a:ea typeface="Times New Roman" panose="02020603050405020304" pitchFamily="18" charset="0"/>
                <a:cs typeface="Times New Roman" panose="02020603050405020304" pitchFamily="18" charset="0"/>
              </a:rPr>
              <a:t>bioceramic</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 foams with a range of porosities. The resulting materials can be compared to human tissue and biomaterials in property charts.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Link to the resource can be found here: https://www.grantadesign.com/teachingresources/caspsben17/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3682032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2. Advanced Case Study- Suture Anchor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This case study investigates candidate materials for a suture anchor implant. As shown above, the objective is to minimize cost under a set of constraints, typical for biomedical implants.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Details of the selection procedure can be found in the following link: https://www.grantadesign.com/teachingresources/cassaien15/.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78474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3. Advanced Case Study- Total Hip Replacement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t>This case study investigates the optimum materials for a total hip replacement, with a specific look at the roles of the main material classes in the implant. Metal alloys for structural integrity, ceramics for minimizing wear in the articulating surfaces or polymers as a lightweight alternative. All under the constraints of biocompatibility. </a:t>
            </a:r>
          </a:p>
          <a:p>
            <a:endParaRPr lang="en-GB" dirty="0"/>
          </a:p>
          <a:p>
            <a:r>
              <a:rPr lang="en-GB" dirty="0"/>
              <a:t>Full details can be found here: https://www.grantadesign.com/teachingresources/casbjren18/.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289579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4. Advanced Case Study- Health vs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t>This case study explores various aspects of materials and waste in the healthcare sector. It includes both materials selection for performance and clinical requirements as well as environmental consequences of disposable material and waste. For realism, there are easy links out to an external resource, the ASM Medical Materials </a:t>
            </a:r>
            <a:r>
              <a:rPr lang="en-GB" dirty="0" err="1"/>
              <a:t>Database</a:t>
            </a:r>
            <a:r>
              <a:rPr lang="en-GB" baseline="30000" dirty="0" err="1"/>
              <a:t>TM</a:t>
            </a:r>
            <a:r>
              <a:rPr lang="en-GB" baseline="0" dirty="0"/>
              <a:t> which contains over 60,000 approved medical devices. </a:t>
            </a:r>
          </a:p>
          <a:p>
            <a:endParaRPr lang="en-GB" baseline="0" dirty="0"/>
          </a:p>
          <a:p>
            <a:r>
              <a:rPr lang="en-GB" dirty="0"/>
              <a:t>Full details can be found here: https://www.grantadesign.com/teachingresources/casbmwen19/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2027063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 Overview</a:t>
            </a:r>
            <a:endParaRPr lang="en-US" b="0" dirty="0"/>
          </a:p>
          <a:p>
            <a:endParaRPr lang="en-US" b="0" dirty="0"/>
          </a:p>
          <a:p>
            <a:r>
              <a:rPr lang="en-GB" b="0" dirty="0"/>
              <a:t>So far, we have seen two databases within Granta EduPack which are used for undergraduate teaching. </a:t>
            </a:r>
          </a:p>
          <a:p>
            <a:endParaRPr lang="en-GB" b="0" dirty="0"/>
          </a:p>
          <a:p>
            <a:r>
              <a:rPr lang="en-GB" b="0" dirty="0"/>
              <a:t>Granta Selector is a more advanced version of EduPack and an industry-standard tool for materials selection and graphical analysis of materials properties. Usual for engineers and designers of medical devices. </a:t>
            </a:r>
          </a:p>
          <a:p>
            <a:endParaRPr lang="en-GB" b="0" dirty="0"/>
          </a:p>
          <a:p>
            <a:r>
              <a:rPr lang="en-GB" b="0" dirty="0"/>
              <a:t>Granta Mi is the corporate web-based platform used to handle more extensive material information.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141752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Arial" charset="0"/>
                <a:cs typeface="Arial" charset="0"/>
              </a:rPr>
              <a:t>This brief introduction to the </a:t>
            </a:r>
            <a:r>
              <a:rPr lang="en-GB" altLang="en-US" sz="1200" b="1" dirty="0">
                <a:solidFill>
                  <a:srgbClr val="CC0000"/>
                </a:solidFill>
                <a:latin typeface="Arial" charset="0"/>
                <a:cs typeface="Arial" charset="0"/>
              </a:rPr>
              <a:t>Granta EduPack Bioengineering database</a:t>
            </a:r>
            <a:r>
              <a:rPr lang="en-GB" altLang="en-US" sz="1200" dirty="0">
                <a:latin typeface="Arial" charset="0"/>
                <a:cs typeface="Arial" charset="0"/>
              </a:rPr>
              <a:t> gives a </a:t>
            </a:r>
            <a:r>
              <a:rPr lang="en-GB" altLang="en-US" sz="1200" dirty="0" err="1">
                <a:latin typeface="Arial" charset="0"/>
                <a:cs typeface="Arial" charset="0"/>
              </a:rPr>
              <a:t>flavor</a:t>
            </a:r>
            <a:r>
              <a:rPr lang="en-GB" altLang="en-US" sz="1200" dirty="0">
                <a:latin typeface="Arial" charset="0"/>
                <a:cs typeface="Arial" charset="0"/>
              </a:rPr>
              <a:t> of how it can be used to explore the properties of natural materials and compare them with those of man-made materials. It provides a tool to engage the interest of students, with supporting exercises and project work.</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dirty="0"/>
          </a:p>
        </p:txBody>
      </p:sp>
    </p:spTree>
    <p:extLst>
      <p:ext uri="{BB962C8B-B14F-4D97-AF65-F5344CB8AC3E}">
        <p14:creationId xmlns:p14="http://schemas.microsoft.com/office/powerpoint/2010/main" val="616103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28</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i="0" dirty="0"/>
              <a:t>Outline</a:t>
            </a:r>
          </a:p>
          <a:p>
            <a:pPr algn="l"/>
            <a:endParaRPr lang="en-GB" sz="1200" i="0" dirty="0"/>
          </a:p>
          <a:p>
            <a:r>
              <a:rPr lang="en-GB" altLang="en-US" sz="1200" dirty="0">
                <a:latin typeface="Arial" charset="0"/>
                <a:cs typeface="Arial" charset="0"/>
              </a:rPr>
              <a:t>Outline as described above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233224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bioengineering?</a:t>
            </a:r>
            <a:endParaRPr lang="en-US" b="0" dirty="0"/>
          </a:p>
          <a:p>
            <a:endParaRPr lang="en-GB" b="1" dirty="0"/>
          </a:p>
          <a:p>
            <a:r>
              <a:rPr lang="en-GB" b="0" dirty="0"/>
              <a:t>Bioengineering, or Biomedical Engineering, is a relatively new branch of applied science, which first appeared as an educational program during the 1950s. Combining two main schools of thought, engineering and the life sciences, the Whitaker Foundation defines it above. </a:t>
            </a:r>
          </a:p>
          <a:p>
            <a:endParaRPr lang="en-GB" b="0" dirty="0"/>
          </a:p>
          <a:p>
            <a:r>
              <a:rPr lang="en-GB" b="0" dirty="0"/>
              <a:t>The application of concepts and methods from each of the combined fields can be used to develop new technologies, which promote human health, as well as provide inspiration from the natural world (</a:t>
            </a:r>
            <a:r>
              <a:rPr lang="en-GB" b="0" i="1" dirty="0"/>
              <a:t>e.g.</a:t>
            </a:r>
            <a:r>
              <a:rPr lang="en-GB" b="0" i="0" dirty="0"/>
              <a:t> biomimetics). An example of a nature-inspired </a:t>
            </a:r>
            <a:r>
              <a:rPr lang="en-GB" b="0" dirty="0"/>
              <a:t>turbine blade can be found here: </a:t>
            </a:r>
            <a:r>
              <a:rPr lang="en-GB" dirty="0">
                <a:hlinkClick r:id="rId3"/>
              </a:rPr>
              <a:t>https://royalsocietypublishing.org/doi/10.1098/rspa.2016.0726</a:t>
            </a:r>
            <a:endParaRPr lang="en-GB" b="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118390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Specialist areas within bioengineering</a:t>
            </a:r>
          </a:p>
          <a:p>
            <a:endParaRPr lang="en-US" dirty="0"/>
          </a:p>
          <a:p>
            <a:r>
              <a:rPr lang="en-US" b="0" dirty="0"/>
              <a:t>Bioengineering is a rapidly evolving, interdisciplinary field with specialist areas that include: </a:t>
            </a:r>
          </a:p>
          <a:p>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Electrical Engineering in the form of robotics, devices, photonics and signal and image processing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Computer Science and Engineering in the form of computation biology, AI and robotics</a:t>
            </a:r>
          </a:p>
          <a:p>
            <a:pPr marL="171450" indent="-171450">
              <a:buFont typeface="Arial" panose="020B0604020202020204" pitchFamily="34" charset="0"/>
              <a:buChar char="•"/>
            </a:pPr>
            <a:r>
              <a:rPr lang="en-GB" baseline="0" dirty="0"/>
              <a:t>Mathematics and Statistics in the form of Data manipulation, virtual reality, statistics, simulations and optimisation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Chemical Engineering in the form of biotechnology, nanoparticles, interfaces and polymers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Physics in the form of Biophysics and Photonics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Chemistry and Biochemistry in the form of Nanotechnology, Biophysical and Material Chemistry along with surface 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Biology and Neurobiology in the form of Computational, molecular and cellular biology and Physiology</a:t>
            </a:r>
          </a:p>
          <a:p>
            <a:pPr marL="171450" indent="-171450">
              <a:buFont typeface="Arial" panose="020B0604020202020204" pitchFamily="34" charset="0"/>
              <a:buChar char="•"/>
            </a:pPr>
            <a:r>
              <a:rPr lang="en-GB" baseline="0" dirty="0"/>
              <a:t>Materials Science and Engineering in the form of Biomimetics, Biomaterials, Materials characterisation and polymers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Mechanical Engineering in the form of Biological systems, prosthetics and medical devices</a:t>
            </a:r>
          </a:p>
          <a:p>
            <a:endParaRPr lang="en-US" b="0" dirty="0"/>
          </a:p>
          <a:p>
            <a:r>
              <a:rPr lang="en-US" b="1" dirty="0"/>
              <a:t>Biomaterials</a:t>
            </a:r>
          </a:p>
          <a:p>
            <a:endParaRPr lang="en-US" b="1" dirty="0"/>
          </a:p>
          <a:p>
            <a:r>
              <a:rPr lang="en-US" dirty="0"/>
              <a:t>The modern field of biomaterials combines medicine, biology, physics, and chemistry, and more recent influences from tissue engineering and materials science. It has grown significantly in the past decade due to discoveries in tissue engineering, regenerative medicine, and more. </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289261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in Bioengineering- family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Biomaterials may be natural or synthetic and are used in medical applications to support, enhance, or replace damaged tissue or a biological function. </a:t>
            </a:r>
          </a:p>
          <a:p>
            <a:endParaRPr lang="en-GB" dirty="0"/>
          </a:p>
          <a:p>
            <a:r>
              <a:rPr lang="en-GB" dirty="0"/>
              <a:t>Metals, ceramics, polymers, glass, and even living cells and tissue can all be used in creating a biomaterial. They can be reengineered into </a:t>
            </a:r>
            <a:r>
              <a:rPr lang="en-GB" dirty="0" err="1"/>
              <a:t>molded</a:t>
            </a:r>
            <a:r>
              <a:rPr lang="en-GB" dirty="0"/>
              <a:t> or machines parts, coatings, </a:t>
            </a:r>
            <a:r>
              <a:rPr lang="en-GB" dirty="0" err="1"/>
              <a:t>fibers</a:t>
            </a:r>
            <a:r>
              <a:rPr lang="en-GB" dirty="0"/>
              <a:t>, films, foams, and fabrics for use in biomedical products and devices. These may include heart valves, hip joint replacements, dental implants, or contact lenses. They often are biodegradable, and some are bio-absorbable, meaning they are eliminated gradually from the body after fulfilling a function.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60156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in Bioengineering- application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are some examples of where biomaterials are used within medicine. </a:t>
            </a:r>
            <a:r>
              <a:rPr lang="en-US" dirty="0"/>
              <a:t>This does not account for home healthcare </a:t>
            </a:r>
            <a:r>
              <a:rPr lang="en-US" i="1" dirty="0"/>
              <a:t>i.e.</a:t>
            </a:r>
            <a:r>
              <a:rPr lang="en-US" i="0" dirty="0"/>
              <a:t> prescription packaging. </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188802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Granta EduPack</a:t>
            </a:r>
            <a:endParaRPr lang="en-US" b="0" dirty="0"/>
          </a:p>
          <a:p>
            <a:endParaRPr lang="en-US" b="0" dirty="0"/>
          </a:p>
          <a:p>
            <a:r>
              <a:rPr lang="en-US" b="0" dirty="0"/>
              <a:t>There are two databases within Granta EduPack, which are relevant for bioengineering.</a:t>
            </a:r>
          </a:p>
          <a:p>
            <a:endParaRPr lang="en-US" b="0" dirty="0"/>
          </a:p>
          <a:p>
            <a:pPr marL="228600" indent="-228600">
              <a:buFont typeface="+mj-lt"/>
              <a:buAutoNum type="arabicPeriod"/>
            </a:pPr>
            <a:r>
              <a:rPr lang="en-US" b="0" dirty="0"/>
              <a:t>Level 2 Bioengineering</a:t>
            </a:r>
          </a:p>
          <a:p>
            <a:pPr marL="228600" indent="-228600">
              <a:buFont typeface="+mj-lt"/>
              <a:buAutoNum type="arabicPeriod"/>
            </a:pPr>
            <a:r>
              <a:rPr lang="en-US" b="0" dirty="0"/>
              <a:t>Level 3 Bioengineering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67110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2 Bioengineering</a:t>
            </a:r>
          </a:p>
          <a:p>
            <a:endParaRPr lang="en-US" b="0" dirty="0"/>
          </a:p>
          <a:p>
            <a:r>
              <a:rPr lang="en-US" b="0" dirty="0"/>
              <a:t>Here is a screenshot taken from the homepage of Granta EduPack Bioengineering- Level 2</a:t>
            </a:r>
          </a:p>
          <a:p>
            <a:endParaRPr lang="en-US" b="0" dirty="0"/>
          </a:p>
          <a:p>
            <a:r>
              <a:rPr lang="en-US" b="0" dirty="0"/>
              <a:t>In total there are 321 materials and 116 processes. There is also an Eco Audit tool, which allows students to assess the environmental impact of materials choice through the early design stages. </a:t>
            </a:r>
          </a:p>
          <a:p>
            <a:endParaRPr lang="en-US" b="0" dirty="0"/>
          </a:p>
          <a:p>
            <a:r>
              <a:rPr lang="en-US" b="0" dirty="0"/>
              <a:t>There are seven subsets, including ‘All materials’, which can be easily filtered from the home screen. A short description of each is shown above. </a:t>
            </a:r>
          </a:p>
          <a:p>
            <a:endParaRPr lang="en-US" b="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3897289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75F60193-004B-87C4-9CF6-0BB107E7183E}"/>
              </a:ext>
            </a:extLst>
          </p:cNvPr>
          <p:cNvSpPr txBox="1"/>
          <p:nvPr userDrawn="1"/>
        </p:nvSpPr>
        <p:spPr>
          <a:xfrm>
            <a:off x="374343" y="6477000"/>
            <a:ext cx="3962400" cy="338554"/>
          </a:xfrm>
          <a:prstGeom prst="rect">
            <a:avLst/>
          </a:prstGeom>
          <a:noFill/>
        </p:spPr>
        <p:txBody>
          <a:bodyPr wrap="square" rtlCol="0">
            <a:spAutoFit/>
          </a:bodyPr>
          <a:lstStyle/>
          <a:p>
            <a:r>
              <a:rPr lang="en-US" sz="16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8.jpe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6.jpg"/><Relationship Id="rId4" Type="http://schemas.openxmlformats.org/officeDocument/2006/relationships/image" Target="../media/image105.png"/></Relationships>
</file>

<file path=ppt/slides/_rels/slide2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7.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7.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2" y="1102790"/>
            <a:ext cx="5394325" cy="1449388"/>
          </a:xfrm>
        </p:spPr>
        <p:txBody>
          <a:bodyPr/>
          <a:lstStyle/>
          <a:p>
            <a:pPr marL="0" indent="0">
              <a:buNone/>
            </a:pPr>
            <a:r>
              <a:rPr lang="en-US" sz="3200" b="1" dirty="0"/>
              <a:t>Materials for Bioengineering</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19408" y="2526082"/>
            <a:ext cx="5394325" cy="1066800"/>
          </a:xfrm>
        </p:spPr>
        <p:txBody>
          <a:bodyPr>
            <a:normAutofit/>
          </a:bodyPr>
          <a:lstStyle/>
          <a:p>
            <a:r>
              <a:rPr lang="en-US" sz="1600" dirty="0"/>
              <a:t>Mike Ashby</a:t>
            </a:r>
          </a:p>
          <a:p>
            <a:r>
              <a:rPr lang="en-GB" sz="1600" dirty="0"/>
              <a:t>Department of Engineering, </a:t>
            </a:r>
          </a:p>
          <a:p>
            <a:r>
              <a:rPr lang="en-GB" sz="1600" dirty="0"/>
              <a:t>University of Cambridge</a:t>
            </a:r>
            <a:endParaRPr lang="en-US" sz="1600" dirty="0"/>
          </a:p>
          <a:p>
            <a:endParaRPr lang="en-US" sz="1600" dirty="0">
              <a:solidFill>
                <a:schemeClr val="accent3"/>
              </a:solidFill>
            </a:endParaRPr>
          </a:p>
        </p:txBody>
      </p:sp>
      <p:grpSp>
        <p:nvGrpSpPr>
          <p:cNvPr id="4" name="Group 3">
            <a:extLst>
              <a:ext uri="{FF2B5EF4-FFF2-40B4-BE49-F238E27FC236}">
                <a16:creationId xmlns:a16="http://schemas.microsoft.com/office/drawing/2014/main" id="{E7C56139-B95A-4F7A-BF43-37C9C6DFC2AA}"/>
              </a:ext>
            </a:extLst>
          </p:cNvPr>
          <p:cNvGrpSpPr/>
          <p:nvPr/>
        </p:nvGrpSpPr>
        <p:grpSpPr>
          <a:xfrm>
            <a:off x="6196014" y="1024802"/>
            <a:ext cx="5348306" cy="3547198"/>
            <a:chOff x="756463" y="1520103"/>
            <a:chExt cx="4492500" cy="2979595"/>
          </a:xfrm>
        </p:grpSpPr>
        <p:pic>
          <p:nvPicPr>
            <p:cNvPr id="5" name="Picture 4" descr="A close up of a tree&#10;&#10;Description automatically generated">
              <a:extLst>
                <a:ext uri="{FF2B5EF4-FFF2-40B4-BE49-F238E27FC236}">
                  <a16:creationId xmlns:a16="http://schemas.microsoft.com/office/drawing/2014/main" id="{F992E840-7957-4DE8-A271-04B2F7326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45" y="1521083"/>
              <a:ext cx="1496520" cy="1496520"/>
            </a:xfrm>
            <a:prstGeom prst="rect">
              <a:avLst/>
            </a:prstGeom>
          </p:spPr>
        </p:pic>
        <p:pic>
          <p:nvPicPr>
            <p:cNvPr id="6" name="Picture 5" descr="A close up of a green field&#10;&#10;Description automatically generated">
              <a:extLst>
                <a:ext uri="{FF2B5EF4-FFF2-40B4-BE49-F238E27FC236}">
                  <a16:creationId xmlns:a16="http://schemas.microsoft.com/office/drawing/2014/main" id="{AE2C0F70-30E2-4C79-A3AC-49A56B56D3A5}"/>
                </a:ext>
              </a:extLst>
            </p:cNvPr>
            <p:cNvPicPr>
              <a:picLocks noChangeAspect="1"/>
            </p:cNvPicPr>
            <p:nvPr/>
          </p:nvPicPr>
          <p:blipFill rotWithShape="1">
            <a:blip r:embed="rId4">
              <a:extLst>
                <a:ext uri="{28A0092B-C50C-407E-A947-70E740481C1C}">
                  <a14:useLocalDpi xmlns:a14="http://schemas.microsoft.com/office/drawing/2010/main" val="0"/>
                </a:ext>
              </a:extLst>
            </a:blip>
            <a:srcRect r="15246"/>
            <a:stretch/>
          </p:blipFill>
          <p:spPr>
            <a:xfrm>
              <a:off x="3751464" y="3003178"/>
              <a:ext cx="1496519" cy="1494560"/>
            </a:xfrm>
            <a:prstGeom prst="rect">
              <a:avLst/>
            </a:prstGeom>
          </p:spPr>
        </p:pic>
        <p:pic>
          <p:nvPicPr>
            <p:cNvPr id="7" name="Picture 6" descr="A picture containing cat&#10;&#10;Description automatically generated">
              <a:extLst>
                <a:ext uri="{FF2B5EF4-FFF2-40B4-BE49-F238E27FC236}">
                  <a16:creationId xmlns:a16="http://schemas.microsoft.com/office/drawing/2014/main" id="{330D743B-449A-47E7-846C-347FCCBC3F9C}"/>
                </a:ext>
              </a:extLst>
            </p:cNvPr>
            <p:cNvPicPr>
              <a:picLocks noChangeAspect="1"/>
            </p:cNvPicPr>
            <p:nvPr/>
          </p:nvPicPr>
          <p:blipFill rotWithShape="1">
            <a:blip r:embed="rId5">
              <a:extLst>
                <a:ext uri="{28A0092B-C50C-407E-A947-70E740481C1C}">
                  <a14:useLocalDpi xmlns:a14="http://schemas.microsoft.com/office/drawing/2010/main" val="0"/>
                </a:ext>
              </a:extLst>
            </a:blip>
            <a:srcRect l="4988" r="50000"/>
            <a:stretch/>
          </p:blipFill>
          <p:spPr>
            <a:xfrm>
              <a:off x="758422" y="3003178"/>
              <a:ext cx="1496521" cy="1496520"/>
            </a:xfrm>
            <a:prstGeom prst="rect">
              <a:avLst/>
            </a:prstGeom>
          </p:spPr>
        </p:pic>
        <p:pic>
          <p:nvPicPr>
            <p:cNvPr id="8" name="Picture 7">
              <a:extLst>
                <a:ext uri="{FF2B5EF4-FFF2-40B4-BE49-F238E27FC236}">
                  <a16:creationId xmlns:a16="http://schemas.microsoft.com/office/drawing/2014/main" id="{49CC3E09-CF71-44D8-8E85-120893E1BB05}"/>
                </a:ext>
              </a:extLst>
            </p:cNvPr>
            <p:cNvPicPr>
              <a:picLocks noChangeAspect="1"/>
            </p:cNvPicPr>
            <p:nvPr/>
          </p:nvPicPr>
          <p:blipFill rotWithShape="1">
            <a:blip r:embed="rId6"/>
            <a:srcRect l="11739" r="11739"/>
            <a:stretch/>
          </p:blipFill>
          <p:spPr>
            <a:xfrm>
              <a:off x="2254943" y="3003178"/>
              <a:ext cx="1496519" cy="1496519"/>
            </a:xfrm>
            <a:prstGeom prst="rect">
              <a:avLst/>
            </a:prstGeom>
          </p:spPr>
        </p:pic>
        <p:pic>
          <p:nvPicPr>
            <p:cNvPr id="9" name="Picture 8">
              <a:extLst>
                <a:ext uri="{FF2B5EF4-FFF2-40B4-BE49-F238E27FC236}">
                  <a16:creationId xmlns:a16="http://schemas.microsoft.com/office/drawing/2014/main" id="{384D0E5F-2CC5-4898-BA1B-79E1D72E2911}"/>
                </a:ext>
              </a:extLst>
            </p:cNvPr>
            <p:cNvPicPr>
              <a:picLocks noChangeAspect="1"/>
            </p:cNvPicPr>
            <p:nvPr/>
          </p:nvPicPr>
          <p:blipFill rotWithShape="1">
            <a:blip r:embed="rId7"/>
            <a:srcRect l="3178" r="3178"/>
            <a:stretch/>
          </p:blipFill>
          <p:spPr>
            <a:xfrm>
              <a:off x="3751463" y="1520103"/>
              <a:ext cx="1497500" cy="1497500"/>
            </a:xfrm>
            <a:prstGeom prst="rect">
              <a:avLst/>
            </a:prstGeom>
          </p:spPr>
        </p:pic>
        <p:pic>
          <p:nvPicPr>
            <p:cNvPr id="10" name="Picture 9">
              <a:extLst>
                <a:ext uri="{FF2B5EF4-FFF2-40B4-BE49-F238E27FC236}">
                  <a16:creationId xmlns:a16="http://schemas.microsoft.com/office/drawing/2014/main" id="{13F9B31C-0FDA-4329-814D-271100E5B607}"/>
                </a:ext>
              </a:extLst>
            </p:cNvPr>
            <p:cNvPicPr>
              <a:picLocks noChangeAspect="1"/>
            </p:cNvPicPr>
            <p:nvPr/>
          </p:nvPicPr>
          <p:blipFill rotWithShape="1">
            <a:blip r:embed="rId8"/>
            <a:srcRect l="4620" r="4620"/>
            <a:stretch/>
          </p:blipFill>
          <p:spPr>
            <a:xfrm>
              <a:off x="756463" y="1520103"/>
              <a:ext cx="1497500" cy="1497500"/>
            </a:xfrm>
            <a:prstGeom prst="rect">
              <a:avLst/>
            </a:prstGeom>
          </p:spPr>
        </p:pic>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8158F2E-1AF5-181F-1BF1-94869FEADB87}"/>
              </a:ext>
            </a:extLst>
          </p:cNvPr>
          <p:cNvPicPr>
            <a:picLocks noChangeAspect="1"/>
          </p:cNvPicPr>
          <p:nvPr/>
        </p:nvPicPr>
        <p:blipFill>
          <a:blip r:embed="rId3"/>
          <a:stretch>
            <a:fillRect/>
          </a:stretch>
        </p:blipFill>
        <p:spPr>
          <a:xfrm>
            <a:off x="2481666" y="935710"/>
            <a:ext cx="6733502" cy="4515304"/>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Granta EduPack: Level 3 Bioengineering</a:t>
            </a:r>
          </a:p>
        </p:txBody>
      </p:sp>
      <p:sp>
        <p:nvSpPr>
          <p:cNvPr id="5" name="Rectangle 4">
            <a:extLst>
              <a:ext uri="{FF2B5EF4-FFF2-40B4-BE49-F238E27FC236}">
                <a16:creationId xmlns:a16="http://schemas.microsoft.com/office/drawing/2014/main" id="{E1614187-362E-4D52-A466-0DE21EB584B9}"/>
              </a:ext>
            </a:extLst>
          </p:cNvPr>
          <p:cNvSpPr/>
          <p:nvPr/>
        </p:nvSpPr>
        <p:spPr>
          <a:xfrm>
            <a:off x="152401" y="5471240"/>
            <a:ext cx="2589428"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73A36"/>
                </a:solidFill>
              </a:rPr>
              <a:t>20 subsets </a:t>
            </a:r>
            <a:r>
              <a:rPr lang="en-US" sz="1200" i="1" dirty="0">
                <a:solidFill>
                  <a:srgbClr val="373A36"/>
                </a:solidFill>
              </a:rPr>
              <a:t>e.g.,</a:t>
            </a:r>
            <a:r>
              <a:rPr lang="en-US" sz="1200" dirty="0">
                <a:solidFill>
                  <a:srgbClr val="373A36"/>
                </a:solidFill>
              </a:rPr>
              <a:t> Natural Materials, Biomedical Materials, Composites, Polymers-Elastomers </a:t>
            </a:r>
            <a:endParaRPr lang="en-GB" sz="1200" dirty="0">
              <a:solidFill>
                <a:srgbClr val="373A36"/>
              </a:solidFill>
            </a:endParaRPr>
          </a:p>
        </p:txBody>
      </p:sp>
      <p:sp>
        <p:nvSpPr>
          <p:cNvPr id="6" name="Left Brace 5">
            <a:extLst>
              <a:ext uri="{FF2B5EF4-FFF2-40B4-BE49-F238E27FC236}">
                <a16:creationId xmlns:a16="http://schemas.microsoft.com/office/drawing/2014/main" id="{3ACDE0BA-EFAE-4C05-BFD4-124D00B5FE6A}"/>
              </a:ext>
            </a:extLst>
          </p:cNvPr>
          <p:cNvSpPr/>
          <p:nvPr/>
        </p:nvSpPr>
        <p:spPr>
          <a:xfrm rot="16200000">
            <a:off x="5455423" y="4280943"/>
            <a:ext cx="214354" cy="2667000"/>
          </a:xfrm>
          <a:prstGeom prst="leftBrace">
            <a:avLst>
              <a:gd name="adj1" fmla="val 16668"/>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Shape 6">
            <a:extLst>
              <a:ext uri="{FF2B5EF4-FFF2-40B4-BE49-F238E27FC236}">
                <a16:creationId xmlns:a16="http://schemas.microsoft.com/office/drawing/2014/main" id="{4B5471F7-5433-4092-A8A8-8B81B672A0A3}"/>
              </a:ext>
            </a:extLst>
          </p:cNvPr>
          <p:cNvSpPr/>
          <p:nvPr/>
        </p:nvSpPr>
        <p:spPr>
          <a:xfrm flipH="1">
            <a:off x="2741828" y="5753700"/>
            <a:ext cx="2820772" cy="75659"/>
          </a:xfrm>
          <a:custGeom>
            <a:avLst/>
            <a:gdLst>
              <a:gd name="connsiteX0" fmla="*/ 2889250 w 2889250"/>
              <a:gd name="connsiteY0" fmla="*/ 88900 h 88900"/>
              <a:gd name="connsiteX1" fmla="*/ 0 w 2889250"/>
              <a:gd name="connsiteY1" fmla="*/ 88900 h 88900"/>
              <a:gd name="connsiteX2" fmla="*/ 0 w 2889250"/>
              <a:gd name="connsiteY2" fmla="*/ 0 h 88900"/>
            </a:gdLst>
            <a:ahLst/>
            <a:cxnLst>
              <a:cxn ang="0">
                <a:pos x="connsiteX0" y="connsiteY0"/>
              </a:cxn>
              <a:cxn ang="0">
                <a:pos x="connsiteX1" y="connsiteY1"/>
              </a:cxn>
              <a:cxn ang="0">
                <a:pos x="connsiteX2" y="connsiteY2"/>
              </a:cxn>
            </a:cxnLst>
            <a:rect l="l" t="t" r="r" b="b"/>
            <a:pathLst>
              <a:path w="2889250" h="88900">
                <a:moveTo>
                  <a:pt x="2889250" y="88900"/>
                </a:moveTo>
                <a:lnTo>
                  <a:pt x="0" y="8890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F2FFDF3B-4102-4900-88C6-95CA9243900B}"/>
              </a:ext>
            </a:extLst>
          </p:cNvPr>
          <p:cNvSpPr/>
          <p:nvPr/>
        </p:nvSpPr>
        <p:spPr>
          <a:xfrm flipH="1">
            <a:off x="648998" y="838200"/>
            <a:ext cx="1513261" cy="640080"/>
          </a:xfrm>
          <a:prstGeom prst="wedgeEllipseCallout">
            <a:avLst>
              <a:gd name="adj1" fmla="val -51684"/>
              <a:gd name="adj2" fmla="val 4927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4261 materials</a:t>
            </a:r>
            <a:endParaRPr lang="en-GB" sz="1600" b="1" dirty="0"/>
          </a:p>
        </p:txBody>
      </p:sp>
      <p:sp>
        <p:nvSpPr>
          <p:cNvPr id="9" name="Speech Bubble: Oval 8">
            <a:extLst>
              <a:ext uri="{FF2B5EF4-FFF2-40B4-BE49-F238E27FC236}">
                <a16:creationId xmlns:a16="http://schemas.microsoft.com/office/drawing/2014/main" id="{A8EA2959-4FBF-4E73-A427-6228286E2AE4}"/>
              </a:ext>
            </a:extLst>
          </p:cNvPr>
          <p:cNvSpPr/>
          <p:nvPr/>
        </p:nvSpPr>
        <p:spPr>
          <a:xfrm flipH="1">
            <a:off x="648998" y="1623254"/>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250 processes</a:t>
            </a:r>
            <a:endParaRPr lang="en-GB" sz="1600" b="1" dirty="0"/>
          </a:p>
        </p:txBody>
      </p:sp>
      <p:grpSp>
        <p:nvGrpSpPr>
          <p:cNvPr id="10" name="Group 9">
            <a:extLst>
              <a:ext uri="{FF2B5EF4-FFF2-40B4-BE49-F238E27FC236}">
                <a16:creationId xmlns:a16="http://schemas.microsoft.com/office/drawing/2014/main" id="{96F17A24-25A6-4636-9C19-D69B94E471D9}"/>
              </a:ext>
            </a:extLst>
          </p:cNvPr>
          <p:cNvGrpSpPr/>
          <p:nvPr/>
        </p:nvGrpSpPr>
        <p:grpSpPr>
          <a:xfrm>
            <a:off x="9610776" y="899006"/>
            <a:ext cx="2581549" cy="4420556"/>
            <a:chOff x="9610449" y="1219030"/>
            <a:chExt cx="2581549" cy="4420556"/>
          </a:xfrm>
        </p:grpSpPr>
        <p:sp>
          <p:nvSpPr>
            <p:cNvPr id="11" name="Rectangle 10">
              <a:extLst>
                <a:ext uri="{FF2B5EF4-FFF2-40B4-BE49-F238E27FC236}">
                  <a16:creationId xmlns:a16="http://schemas.microsoft.com/office/drawing/2014/main" id="{222B1587-79B8-452E-ACB8-52F67324E23F}"/>
                </a:ext>
              </a:extLst>
            </p:cNvPr>
            <p:cNvSpPr/>
            <p:nvPr/>
          </p:nvSpPr>
          <p:spPr>
            <a:xfrm flipH="1">
              <a:off x="9610449" y="1219030"/>
              <a:ext cx="2581549" cy="4420556"/>
            </a:xfrm>
            <a:prstGeom prst="rect">
              <a:avLst/>
            </a:prstGeom>
            <a:gradFill>
              <a:gsLst>
                <a:gs pos="100000">
                  <a:srgbClr val="D9D8D6">
                    <a:alpha val="25000"/>
                  </a:srgbClr>
                </a:gs>
                <a:gs pos="0">
                  <a:srgbClr val="898A8D">
                    <a:alpha val="2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7602489-093B-4AB5-8FB3-272C35C5072B}"/>
                </a:ext>
              </a:extLst>
            </p:cNvPr>
            <p:cNvSpPr txBox="1"/>
            <p:nvPr/>
          </p:nvSpPr>
          <p:spPr>
            <a:xfrm>
              <a:off x="9932427" y="2463014"/>
              <a:ext cx="1937592" cy="338554"/>
            </a:xfrm>
            <a:prstGeom prst="rect">
              <a:avLst/>
            </a:prstGeom>
            <a:noFill/>
          </p:spPr>
          <p:txBody>
            <a:bodyPr wrap="square" rtlCol="0">
              <a:spAutoFit/>
            </a:bodyPr>
            <a:lstStyle/>
            <a:p>
              <a:pPr algn="ctr"/>
              <a:r>
                <a:rPr lang="en-US" sz="1600" b="1" dirty="0"/>
                <a:t>Engineering Solver</a:t>
              </a:r>
              <a:endParaRPr lang="en-GB" sz="1600" b="1" dirty="0"/>
            </a:p>
          </p:txBody>
        </p:sp>
        <p:sp>
          <p:nvSpPr>
            <p:cNvPr id="19" name="TextBox 18">
              <a:extLst>
                <a:ext uri="{FF2B5EF4-FFF2-40B4-BE49-F238E27FC236}">
                  <a16:creationId xmlns:a16="http://schemas.microsoft.com/office/drawing/2014/main" id="{55DF0F6D-D230-4890-9AD2-48771D8C63D4}"/>
                </a:ext>
              </a:extLst>
            </p:cNvPr>
            <p:cNvSpPr txBox="1"/>
            <p:nvPr/>
          </p:nvSpPr>
          <p:spPr>
            <a:xfrm>
              <a:off x="9932427" y="3798708"/>
              <a:ext cx="1937592" cy="338554"/>
            </a:xfrm>
            <a:prstGeom prst="rect">
              <a:avLst/>
            </a:prstGeom>
            <a:noFill/>
          </p:spPr>
          <p:txBody>
            <a:bodyPr wrap="square" rtlCol="0">
              <a:spAutoFit/>
            </a:bodyPr>
            <a:lstStyle/>
            <a:p>
              <a:pPr algn="ctr"/>
              <a:r>
                <a:rPr lang="en-US" sz="1600" b="1" dirty="0"/>
                <a:t>Enhanced Eco Audit</a:t>
              </a:r>
              <a:endParaRPr lang="en-GB" sz="1600" b="1" dirty="0"/>
            </a:p>
          </p:txBody>
        </p:sp>
        <p:sp>
          <p:nvSpPr>
            <p:cNvPr id="17" name="TextBox 16">
              <a:extLst>
                <a:ext uri="{FF2B5EF4-FFF2-40B4-BE49-F238E27FC236}">
                  <a16:creationId xmlns:a16="http://schemas.microsoft.com/office/drawing/2014/main" id="{B6FF77BD-250A-48D5-9C24-E07EADFFCDD0}"/>
                </a:ext>
              </a:extLst>
            </p:cNvPr>
            <p:cNvSpPr txBox="1"/>
            <p:nvPr/>
          </p:nvSpPr>
          <p:spPr>
            <a:xfrm>
              <a:off x="9932427" y="5130160"/>
              <a:ext cx="1937592" cy="338554"/>
            </a:xfrm>
            <a:prstGeom prst="rect">
              <a:avLst/>
            </a:prstGeom>
            <a:noFill/>
          </p:spPr>
          <p:txBody>
            <a:bodyPr wrap="square" rtlCol="0">
              <a:spAutoFit/>
            </a:bodyPr>
            <a:lstStyle/>
            <a:p>
              <a:pPr algn="ctr"/>
              <a:r>
                <a:rPr lang="en-US" sz="1600" b="1" dirty="0"/>
                <a:t>Hybrid Synthesizer</a:t>
              </a:r>
              <a:endParaRPr lang="en-GB" sz="1600" b="1" dirty="0"/>
            </a:p>
          </p:txBody>
        </p:sp>
        <p:sp>
          <p:nvSpPr>
            <p:cNvPr id="15" name="Rectangle 14">
              <a:extLst>
                <a:ext uri="{FF2B5EF4-FFF2-40B4-BE49-F238E27FC236}">
                  <a16:creationId xmlns:a16="http://schemas.microsoft.com/office/drawing/2014/main" id="{B48C3F30-D826-4CA6-8497-E8109510E764}"/>
                </a:ext>
              </a:extLst>
            </p:cNvPr>
            <p:cNvSpPr/>
            <p:nvPr/>
          </p:nvSpPr>
          <p:spPr>
            <a:xfrm>
              <a:off x="10450462" y="1402020"/>
              <a:ext cx="901522" cy="21581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Tools</a:t>
              </a:r>
              <a:endParaRPr lang="en-GB" sz="1600" b="1" dirty="0"/>
            </a:p>
          </p:txBody>
        </p:sp>
      </p:grpSp>
      <p:sp>
        <p:nvSpPr>
          <p:cNvPr id="26" name="Speech Bubble: Oval 25">
            <a:extLst>
              <a:ext uri="{FF2B5EF4-FFF2-40B4-BE49-F238E27FC236}">
                <a16:creationId xmlns:a16="http://schemas.microsoft.com/office/drawing/2014/main" id="{2798EAC1-F315-40A4-B398-2FBD845CA6D0}"/>
              </a:ext>
            </a:extLst>
          </p:cNvPr>
          <p:cNvSpPr/>
          <p:nvPr/>
        </p:nvSpPr>
        <p:spPr>
          <a:xfrm flipH="1">
            <a:off x="648998" y="3978416"/>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Shape</a:t>
            </a:r>
            <a:endParaRPr lang="en-GB" sz="1600" b="1" dirty="0"/>
          </a:p>
        </p:txBody>
      </p:sp>
      <p:sp>
        <p:nvSpPr>
          <p:cNvPr id="27" name="Speech Bubble: Oval 26">
            <a:extLst>
              <a:ext uri="{FF2B5EF4-FFF2-40B4-BE49-F238E27FC236}">
                <a16:creationId xmlns:a16="http://schemas.microsoft.com/office/drawing/2014/main" id="{C37CDF42-AC18-4CF0-B4A2-F512DB0D1172}"/>
              </a:ext>
            </a:extLst>
          </p:cNvPr>
          <p:cNvSpPr/>
          <p:nvPr/>
        </p:nvSpPr>
        <p:spPr>
          <a:xfrm flipH="1">
            <a:off x="648998" y="4763469"/>
            <a:ext cx="1513261" cy="640080"/>
          </a:xfrm>
          <a:prstGeom prst="wedgeEllipseCallout">
            <a:avLst>
              <a:gd name="adj1" fmla="val -50388"/>
              <a:gd name="adj2" fmla="val -50873"/>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Structural Sections</a:t>
            </a:r>
            <a:endParaRPr lang="en-GB" sz="1600" b="1" dirty="0"/>
          </a:p>
        </p:txBody>
      </p:sp>
      <p:sp>
        <p:nvSpPr>
          <p:cNvPr id="30" name="Speech Bubble: Oval 29">
            <a:extLst>
              <a:ext uri="{FF2B5EF4-FFF2-40B4-BE49-F238E27FC236}">
                <a16:creationId xmlns:a16="http://schemas.microsoft.com/office/drawing/2014/main" id="{71A0FE23-A805-A918-4FB5-356FD6CBC887}"/>
              </a:ext>
            </a:extLst>
          </p:cNvPr>
          <p:cNvSpPr/>
          <p:nvPr/>
        </p:nvSpPr>
        <p:spPr>
          <a:xfrm flipH="1">
            <a:off x="648998" y="3193362"/>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117 FDA examples</a:t>
            </a:r>
            <a:endParaRPr lang="en-GB" sz="1600" b="1" dirty="0"/>
          </a:p>
        </p:txBody>
      </p:sp>
      <p:sp>
        <p:nvSpPr>
          <p:cNvPr id="31" name="Speech Bubble: Oval 30">
            <a:extLst>
              <a:ext uri="{FF2B5EF4-FFF2-40B4-BE49-F238E27FC236}">
                <a16:creationId xmlns:a16="http://schemas.microsoft.com/office/drawing/2014/main" id="{860243CA-93FF-7D72-617A-1131AA6B4AE4}"/>
              </a:ext>
            </a:extLst>
          </p:cNvPr>
          <p:cNvSpPr/>
          <p:nvPr/>
        </p:nvSpPr>
        <p:spPr>
          <a:xfrm flipH="1">
            <a:off x="648998" y="2408308"/>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62 medical devices</a:t>
            </a:r>
            <a:endParaRPr lang="en-GB" sz="1400" b="1" dirty="0"/>
          </a:p>
        </p:txBody>
      </p:sp>
      <p:pic>
        <p:nvPicPr>
          <p:cNvPr id="12" name="Picture 11" descr="A green leaf with a plus sign&#10;&#10;Description automatically generated">
            <a:extLst>
              <a:ext uri="{FF2B5EF4-FFF2-40B4-BE49-F238E27FC236}">
                <a16:creationId xmlns:a16="http://schemas.microsoft.com/office/drawing/2014/main" id="{09C6CFEC-AFC5-B328-FA19-4296F9C2D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9327" y="2684367"/>
            <a:ext cx="1206405" cy="861718"/>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DF332CF1-E72D-43C6-536C-243C3F162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6334" y="1431803"/>
            <a:ext cx="1092391" cy="779908"/>
          </a:xfrm>
          <a:prstGeom prst="rect">
            <a:avLst/>
          </a:prstGeom>
        </p:spPr>
      </p:pic>
      <p:pic>
        <p:nvPicPr>
          <p:cNvPr id="18" name="Picture 17" descr="A black and white image of a corner&#10;&#10;Description automatically generated">
            <a:extLst>
              <a:ext uri="{FF2B5EF4-FFF2-40B4-BE49-F238E27FC236}">
                <a16:creationId xmlns:a16="http://schemas.microsoft.com/office/drawing/2014/main" id="{3FDF4499-F71F-70CA-7418-3F5EA440B2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5562" y="4057479"/>
            <a:ext cx="973935" cy="695336"/>
          </a:xfrm>
          <a:prstGeom prst="rect">
            <a:avLst/>
          </a:prstGeom>
        </p:spPr>
      </p:pic>
    </p:spTree>
    <p:extLst>
      <p:ext uri="{BB962C8B-B14F-4D97-AF65-F5344CB8AC3E}">
        <p14:creationId xmlns:p14="http://schemas.microsoft.com/office/powerpoint/2010/main" val="24835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6" grpId="0" animBg="1"/>
      <p:bldP spid="27"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4377AE-D26B-0634-8977-41F7CD3A11CE}"/>
              </a:ext>
            </a:extLst>
          </p:cNvPr>
          <p:cNvPicPr>
            <a:picLocks noChangeAspect="1"/>
          </p:cNvPicPr>
          <p:nvPr/>
        </p:nvPicPr>
        <p:blipFill>
          <a:blip r:embed="rId3"/>
          <a:stretch>
            <a:fillRect/>
          </a:stretch>
        </p:blipFill>
        <p:spPr>
          <a:xfrm>
            <a:off x="6307393" y="3650202"/>
            <a:ext cx="2749059" cy="455060"/>
          </a:xfrm>
          <a:prstGeom prst="rect">
            <a:avLst/>
          </a:prstGeom>
        </p:spPr>
      </p:pic>
      <p:pic>
        <p:nvPicPr>
          <p:cNvPr id="17" name="Picture 16">
            <a:extLst>
              <a:ext uri="{FF2B5EF4-FFF2-40B4-BE49-F238E27FC236}">
                <a16:creationId xmlns:a16="http://schemas.microsoft.com/office/drawing/2014/main" id="{BBC0703D-0D14-A054-70B1-1EC340EE060C}"/>
              </a:ext>
            </a:extLst>
          </p:cNvPr>
          <p:cNvPicPr>
            <a:picLocks noChangeAspect="1"/>
          </p:cNvPicPr>
          <p:nvPr/>
        </p:nvPicPr>
        <p:blipFill>
          <a:blip r:embed="rId4"/>
          <a:stretch>
            <a:fillRect/>
          </a:stretch>
        </p:blipFill>
        <p:spPr>
          <a:xfrm>
            <a:off x="671973" y="3637570"/>
            <a:ext cx="4797221" cy="2520480"/>
          </a:xfrm>
          <a:prstGeom prst="rect">
            <a:avLst/>
          </a:prstGeom>
        </p:spPr>
      </p:pic>
      <p:pic>
        <p:nvPicPr>
          <p:cNvPr id="15" name="Picture 14">
            <a:extLst>
              <a:ext uri="{FF2B5EF4-FFF2-40B4-BE49-F238E27FC236}">
                <a16:creationId xmlns:a16="http://schemas.microsoft.com/office/drawing/2014/main" id="{71F0B516-BBCB-FF81-BD5C-5335456A7F10}"/>
              </a:ext>
            </a:extLst>
          </p:cNvPr>
          <p:cNvPicPr>
            <a:picLocks noChangeAspect="1"/>
          </p:cNvPicPr>
          <p:nvPr/>
        </p:nvPicPr>
        <p:blipFill>
          <a:blip r:embed="rId5"/>
          <a:stretch>
            <a:fillRect/>
          </a:stretch>
        </p:blipFill>
        <p:spPr>
          <a:xfrm>
            <a:off x="671974" y="1230697"/>
            <a:ext cx="4797221" cy="2406873"/>
          </a:xfrm>
          <a:prstGeom prst="rect">
            <a:avLst/>
          </a:prstGeom>
        </p:spPr>
      </p:pic>
      <p:pic>
        <p:nvPicPr>
          <p:cNvPr id="13" name="Picture 12">
            <a:extLst>
              <a:ext uri="{FF2B5EF4-FFF2-40B4-BE49-F238E27FC236}">
                <a16:creationId xmlns:a16="http://schemas.microsoft.com/office/drawing/2014/main" id="{4136FCE0-77EF-D0B8-AFA4-A0932A739EC2}"/>
              </a:ext>
            </a:extLst>
          </p:cNvPr>
          <p:cNvPicPr>
            <a:picLocks noChangeAspect="1"/>
          </p:cNvPicPr>
          <p:nvPr/>
        </p:nvPicPr>
        <p:blipFill rotWithShape="1">
          <a:blip r:embed="rId6"/>
          <a:srcRect r="31093" b="-7374"/>
          <a:stretch/>
        </p:blipFill>
        <p:spPr>
          <a:xfrm>
            <a:off x="671974" y="968762"/>
            <a:ext cx="4797220" cy="258659"/>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sz="3200" dirty="0"/>
              <a:t>Record of a Tendon, Level 2 Bioengineering</a:t>
            </a:r>
            <a:endParaRPr lang="en-US" dirty="0"/>
          </a:p>
        </p:txBody>
      </p:sp>
      <p:pic>
        <p:nvPicPr>
          <p:cNvPr id="8" name="Picture 7">
            <a:extLst>
              <a:ext uri="{FF2B5EF4-FFF2-40B4-BE49-F238E27FC236}">
                <a16:creationId xmlns:a16="http://schemas.microsoft.com/office/drawing/2014/main" id="{FAD71645-A9EA-467E-AC39-D3E33830E03C}"/>
              </a:ext>
            </a:extLst>
          </p:cNvPr>
          <p:cNvPicPr/>
          <p:nvPr/>
        </p:nvPicPr>
        <p:blipFill rotWithShape="1">
          <a:blip r:embed="rId7">
            <a:extLst>
              <a:ext uri="{28A0092B-C50C-407E-A947-70E740481C1C}">
                <a14:useLocalDpi xmlns:a14="http://schemas.microsoft.com/office/drawing/2010/main" val="0"/>
              </a:ext>
            </a:extLst>
          </a:blip>
          <a:srcRect l="29487" t="1498" r="31685" b="1498"/>
          <a:stretch/>
        </p:blipFill>
        <p:spPr bwMode="auto">
          <a:xfrm>
            <a:off x="6150178" y="1227421"/>
            <a:ext cx="2906275" cy="2414042"/>
          </a:xfrm>
          <a:prstGeom prst="rect">
            <a:avLst/>
          </a:prstGeom>
          <a:noFill/>
          <a:ln>
            <a:noFill/>
          </a:ln>
        </p:spPr>
      </p:pic>
      <p:pic>
        <p:nvPicPr>
          <p:cNvPr id="9" name="Picture 8">
            <a:extLst>
              <a:ext uri="{FF2B5EF4-FFF2-40B4-BE49-F238E27FC236}">
                <a16:creationId xmlns:a16="http://schemas.microsoft.com/office/drawing/2014/main" id="{1227B912-993D-41D7-A0B9-82BA64623F8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217523" y="1106973"/>
            <a:ext cx="2639695" cy="2488565"/>
          </a:xfrm>
          <a:prstGeom prst="rect">
            <a:avLst/>
          </a:prstGeom>
          <a:noFill/>
          <a:ln>
            <a:noFill/>
          </a:ln>
        </p:spPr>
      </p:pic>
      <p:pic>
        <p:nvPicPr>
          <p:cNvPr id="21" name="Picture 20">
            <a:extLst>
              <a:ext uri="{FF2B5EF4-FFF2-40B4-BE49-F238E27FC236}">
                <a16:creationId xmlns:a16="http://schemas.microsoft.com/office/drawing/2014/main" id="{285FB7B9-3647-8D4F-2DFD-B1961FA87F6F}"/>
              </a:ext>
            </a:extLst>
          </p:cNvPr>
          <p:cNvPicPr>
            <a:picLocks noChangeAspect="1"/>
          </p:cNvPicPr>
          <p:nvPr/>
        </p:nvPicPr>
        <p:blipFill rotWithShape="1">
          <a:blip r:embed="rId9"/>
          <a:srcRect r="13526"/>
          <a:stretch/>
        </p:blipFill>
        <p:spPr>
          <a:xfrm>
            <a:off x="9479987" y="3676548"/>
            <a:ext cx="2377231" cy="422932"/>
          </a:xfrm>
          <a:prstGeom prst="rect">
            <a:avLst/>
          </a:prstGeom>
        </p:spPr>
      </p:pic>
      <p:pic>
        <p:nvPicPr>
          <p:cNvPr id="23" name="Picture 22">
            <a:extLst>
              <a:ext uri="{FF2B5EF4-FFF2-40B4-BE49-F238E27FC236}">
                <a16:creationId xmlns:a16="http://schemas.microsoft.com/office/drawing/2014/main" id="{31EF9E41-C709-4B90-3D5D-080575B66C12}"/>
              </a:ext>
            </a:extLst>
          </p:cNvPr>
          <p:cNvPicPr>
            <a:picLocks noChangeAspect="1"/>
          </p:cNvPicPr>
          <p:nvPr/>
        </p:nvPicPr>
        <p:blipFill>
          <a:blip r:embed="rId10"/>
          <a:stretch>
            <a:fillRect/>
          </a:stretch>
        </p:blipFill>
        <p:spPr>
          <a:xfrm>
            <a:off x="6307393" y="4199540"/>
            <a:ext cx="5227818" cy="1905410"/>
          </a:xfrm>
          <a:prstGeom prst="rect">
            <a:avLst/>
          </a:prstGeom>
        </p:spPr>
      </p:pic>
    </p:spTree>
    <p:extLst>
      <p:ext uri="{BB962C8B-B14F-4D97-AF65-F5344CB8AC3E}">
        <p14:creationId xmlns:p14="http://schemas.microsoft.com/office/powerpoint/2010/main" val="406658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0CA69F9-6B34-720C-98C2-8858E405F744}"/>
              </a:ext>
            </a:extLst>
          </p:cNvPr>
          <p:cNvPicPr>
            <a:picLocks noChangeAspect="1"/>
          </p:cNvPicPr>
          <p:nvPr/>
        </p:nvPicPr>
        <p:blipFill>
          <a:blip r:embed="rId3"/>
          <a:stretch>
            <a:fillRect/>
          </a:stretch>
        </p:blipFill>
        <p:spPr>
          <a:xfrm>
            <a:off x="6304596" y="1791338"/>
            <a:ext cx="5625896" cy="4490900"/>
          </a:xfrm>
          <a:prstGeom prst="rect">
            <a:avLst/>
          </a:prstGeom>
        </p:spPr>
      </p:pic>
      <p:pic>
        <p:nvPicPr>
          <p:cNvPr id="19" name="Picture 18">
            <a:extLst>
              <a:ext uri="{FF2B5EF4-FFF2-40B4-BE49-F238E27FC236}">
                <a16:creationId xmlns:a16="http://schemas.microsoft.com/office/drawing/2014/main" id="{2950A4EC-B1AB-5F0E-E712-4089C89D186A}"/>
              </a:ext>
            </a:extLst>
          </p:cNvPr>
          <p:cNvPicPr>
            <a:picLocks noChangeAspect="1"/>
          </p:cNvPicPr>
          <p:nvPr/>
        </p:nvPicPr>
        <p:blipFill rotWithShape="1">
          <a:blip r:embed="rId4"/>
          <a:srcRect b="5900"/>
          <a:stretch/>
        </p:blipFill>
        <p:spPr>
          <a:xfrm>
            <a:off x="460579" y="2701644"/>
            <a:ext cx="5421227" cy="2258613"/>
          </a:xfrm>
          <a:prstGeom prst="rect">
            <a:avLst/>
          </a:prstGeom>
        </p:spPr>
      </p:pic>
      <p:pic>
        <p:nvPicPr>
          <p:cNvPr id="17" name="Picture 16">
            <a:extLst>
              <a:ext uri="{FF2B5EF4-FFF2-40B4-BE49-F238E27FC236}">
                <a16:creationId xmlns:a16="http://schemas.microsoft.com/office/drawing/2014/main" id="{50223289-5B28-D367-810D-B283B9E0EA77}"/>
              </a:ext>
            </a:extLst>
          </p:cNvPr>
          <p:cNvPicPr>
            <a:picLocks noChangeAspect="1"/>
          </p:cNvPicPr>
          <p:nvPr/>
        </p:nvPicPr>
        <p:blipFill>
          <a:blip r:embed="rId5"/>
          <a:stretch>
            <a:fillRect/>
          </a:stretch>
        </p:blipFill>
        <p:spPr>
          <a:xfrm>
            <a:off x="460579" y="1356813"/>
            <a:ext cx="5421227" cy="1691187"/>
          </a:xfrm>
          <a:prstGeom prst="rect">
            <a:avLst/>
          </a:prstGeom>
        </p:spPr>
      </p:pic>
      <p:pic>
        <p:nvPicPr>
          <p:cNvPr id="15" name="Picture 14">
            <a:extLst>
              <a:ext uri="{FF2B5EF4-FFF2-40B4-BE49-F238E27FC236}">
                <a16:creationId xmlns:a16="http://schemas.microsoft.com/office/drawing/2014/main" id="{43A43A96-5205-8C32-2206-8112342CA34D}"/>
              </a:ext>
            </a:extLst>
          </p:cNvPr>
          <p:cNvPicPr>
            <a:picLocks noChangeAspect="1"/>
          </p:cNvPicPr>
          <p:nvPr/>
        </p:nvPicPr>
        <p:blipFill rotWithShape="1">
          <a:blip r:embed="rId6"/>
          <a:srcRect r="21212" b="-5369"/>
          <a:stretch/>
        </p:blipFill>
        <p:spPr>
          <a:xfrm>
            <a:off x="470105" y="1117164"/>
            <a:ext cx="5625896" cy="240894"/>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Record of silicone, Level 2 Bioengineering</a:t>
            </a:r>
            <a:endParaRPr lang="en-US" dirty="0"/>
          </a:p>
        </p:txBody>
      </p:sp>
      <p:sp>
        <p:nvSpPr>
          <p:cNvPr id="10" name="Rectangle 9">
            <a:extLst>
              <a:ext uri="{FF2B5EF4-FFF2-40B4-BE49-F238E27FC236}">
                <a16:creationId xmlns:a16="http://schemas.microsoft.com/office/drawing/2014/main" id="{680B8F2B-DD0D-4CA9-800F-8AC8B70FD118}"/>
              </a:ext>
            </a:extLst>
          </p:cNvPr>
          <p:cNvSpPr/>
          <p:nvPr/>
        </p:nvSpPr>
        <p:spPr>
          <a:xfrm>
            <a:off x="470105" y="4191000"/>
            <a:ext cx="5424027" cy="769257"/>
          </a:xfrm>
          <a:prstGeom prst="rect">
            <a:avLst/>
          </a:prstGeom>
          <a:gradFill flip="none" rotWithShape="1">
            <a:gsLst>
              <a:gs pos="100000">
                <a:schemeClr val="bg1"/>
              </a:gs>
              <a:gs pos="49000">
                <a:schemeClr val="bg1">
                  <a:alpha val="75000"/>
                </a:schemeClr>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DD9A816A-084C-497B-AD01-11590FFBBA75}"/>
              </a:ext>
            </a:extLst>
          </p:cNvPr>
          <p:cNvGrpSpPr/>
          <p:nvPr/>
        </p:nvGrpSpPr>
        <p:grpSpPr>
          <a:xfrm>
            <a:off x="8956654" y="575762"/>
            <a:ext cx="2774766" cy="1084324"/>
            <a:chOff x="8447855" y="612826"/>
            <a:chExt cx="2774766" cy="1084324"/>
          </a:xfrm>
        </p:grpSpPr>
        <p:pic>
          <p:nvPicPr>
            <p:cNvPr id="12" name="Picture 11">
              <a:extLst>
                <a:ext uri="{FF2B5EF4-FFF2-40B4-BE49-F238E27FC236}">
                  <a16:creationId xmlns:a16="http://schemas.microsoft.com/office/drawing/2014/main" id="{6790F918-42FA-4D1D-ABE6-0FF6BABA48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447855" y="612826"/>
              <a:ext cx="1523460" cy="1084324"/>
            </a:xfrm>
            <a:prstGeom prst="rect">
              <a:avLst/>
            </a:prstGeom>
            <a:noFill/>
            <a:ln>
              <a:noFill/>
            </a:ln>
          </p:spPr>
        </p:pic>
        <p:pic>
          <p:nvPicPr>
            <p:cNvPr id="13" name="Picture 12">
              <a:extLst>
                <a:ext uri="{FF2B5EF4-FFF2-40B4-BE49-F238E27FC236}">
                  <a16:creationId xmlns:a16="http://schemas.microsoft.com/office/drawing/2014/main" id="{6315BCAD-9CB2-4020-864F-3DA78142E26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356376" y="612826"/>
              <a:ext cx="866245" cy="1084324"/>
            </a:xfrm>
            <a:prstGeom prst="rect">
              <a:avLst/>
            </a:prstGeom>
            <a:noFill/>
            <a:ln>
              <a:noFill/>
            </a:ln>
          </p:spPr>
        </p:pic>
      </p:grpSp>
      <p:pic>
        <p:nvPicPr>
          <p:cNvPr id="21" name="Picture 20">
            <a:extLst>
              <a:ext uri="{FF2B5EF4-FFF2-40B4-BE49-F238E27FC236}">
                <a16:creationId xmlns:a16="http://schemas.microsoft.com/office/drawing/2014/main" id="{8F052E09-4D3D-D979-C04B-0DBC9CEF45CF}"/>
              </a:ext>
            </a:extLst>
          </p:cNvPr>
          <p:cNvPicPr>
            <a:picLocks noChangeAspect="1"/>
          </p:cNvPicPr>
          <p:nvPr/>
        </p:nvPicPr>
        <p:blipFill>
          <a:blip r:embed="rId9"/>
          <a:stretch>
            <a:fillRect/>
          </a:stretch>
        </p:blipFill>
        <p:spPr>
          <a:xfrm>
            <a:off x="460578" y="4960257"/>
            <a:ext cx="5421227" cy="1266917"/>
          </a:xfrm>
          <a:prstGeom prst="rect">
            <a:avLst/>
          </a:prstGeom>
        </p:spPr>
      </p:pic>
    </p:spTree>
    <p:extLst>
      <p:ext uri="{BB962C8B-B14F-4D97-AF65-F5344CB8AC3E}">
        <p14:creationId xmlns:p14="http://schemas.microsoft.com/office/powerpoint/2010/main" val="172074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2 Bioengineering</a:t>
            </a:r>
            <a:endParaRPr lang="en-US" dirty="0"/>
          </a:p>
        </p:txBody>
      </p:sp>
      <p:pic>
        <p:nvPicPr>
          <p:cNvPr id="4" name="Picture 3">
            <a:extLst>
              <a:ext uri="{FF2B5EF4-FFF2-40B4-BE49-F238E27FC236}">
                <a16:creationId xmlns:a16="http://schemas.microsoft.com/office/drawing/2014/main" id="{936330EC-E5C2-4275-9AAC-2AAE923BE577}"/>
              </a:ext>
            </a:extLst>
          </p:cNvPr>
          <p:cNvPicPr>
            <a:picLocks noChangeAspect="1"/>
          </p:cNvPicPr>
          <p:nvPr/>
        </p:nvPicPr>
        <p:blipFill>
          <a:blip r:embed="rId3"/>
          <a:stretch>
            <a:fillRect/>
          </a:stretch>
        </p:blipFill>
        <p:spPr>
          <a:xfrm>
            <a:off x="1319696" y="1020934"/>
            <a:ext cx="9015708" cy="4961272"/>
          </a:xfrm>
          <a:prstGeom prst="rect">
            <a:avLst/>
          </a:prstGeom>
        </p:spPr>
      </p:pic>
    </p:spTree>
    <p:extLst>
      <p:ext uri="{BB962C8B-B14F-4D97-AF65-F5344CB8AC3E}">
        <p14:creationId xmlns:p14="http://schemas.microsoft.com/office/powerpoint/2010/main" val="419966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2 Bioengineering</a:t>
            </a:r>
            <a:endParaRPr lang="en-US" dirty="0"/>
          </a:p>
        </p:txBody>
      </p:sp>
      <p:pic>
        <p:nvPicPr>
          <p:cNvPr id="4" name="Picture 3">
            <a:extLst>
              <a:ext uri="{FF2B5EF4-FFF2-40B4-BE49-F238E27FC236}">
                <a16:creationId xmlns:a16="http://schemas.microsoft.com/office/drawing/2014/main" id="{D571A3AE-3241-4F6E-83C6-031EFB15D7CB}"/>
              </a:ext>
            </a:extLst>
          </p:cNvPr>
          <p:cNvPicPr>
            <a:picLocks noChangeAspect="1"/>
          </p:cNvPicPr>
          <p:nvPr/>
        </p:nvPicPr>
        <p:blipFill>
          <a:blip r:embed="rId3"/>
          <a:stretch>
            <a:fillRect/>
          </a:stretch>
        </p:blipFill>
        <p:spPr>
          <a:xfrm>
            <a:off x="1319697" y="1020934"/>
            <a:ext cx="9015708" cy="4961272"/>
          </a:xfrm>
          <a:prstGeom prst="rect">
            <a:avLst/>
          </a:prstGeom>
        </p:spPr>
      </p:pic>
    </p:spTree>
    <p:extLst>
      <p:ext uri="{BB962C8B-B14F-4D97-AF65-F5344CB8AC3E}">
        <p14:creationId xmlns:p14="http://schemas.microsoft.com/office/powerpoint/2010/main" val="406534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2 Bioengineering</a:t>
            </a:r>
            <a:endParaRPr lang="en-US" dirty="0"/>
          </a:p>
        </p:txBody>
      </p:sp>
      <p:pic>
        <p:nvPicPr>
          <p:cNvPr id="4" name="Picture 3">
            <a:extLst>
              <a:ext uri="{FF2B5EF4-FFF2-40B4-BE49-F238E27FC236}">
                <a16:creationId xmlns:a16="http://schemas.microsoft.com/office/drawing/2014/main" id="{D05CC48C-D28A-4966-AEFC-ABF855C9EC15}"/>
              </a:ext>
            </a:extLst>
          </p:cNvPr>
          <p:cNvPicPr>
            <a:picLocks noChangeAspect="1"/>
          </p:cNvPicPr>
          <p:nvPr/>
        </p:nvPicPr>
        <p:blipFill>
          <a:blip r:embed="rId3"/>
          <a:stretch>
            <a:fillRect/>
          </a:stretch>
        </p:blipFill>
        <p:spPr>
          <a:xfrm>
            <a:off x="1348455" y="1020934"/>
            <a:ext cx="9015708" cy="4961272"/>
          </a:xfrm>
          <a:prstGeom prst="rect">
            <a:avLst/>
          </a:prstGeom>
        </p:spPr>
      </p:pic>
    </p:spTree>
    <p:extLst>
      <p:ext uri="{BB962C8B-B14F-4D97-AF65-F5344CB8AC3E}">
        <p14:creationId xmlns:p14="http://schemas.microsoft.com/office/powerpoint/2010/main" val="235483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2298BCF-D5AF-40DA-EFAA-F4E710B7104A}"/>
              </a:ext>
            </a:extLst>
          </p:cNvPr>
          <p:cNvGrpSpPr/>
          <p:nvPr/>
        </p:nvGrpSpPr>
        <p:grpSpPr>
          <a:xfrm>
            <a:off x="4584766" y="994418"/>
            <a:ext cx="2980710" cy="4467977"/>
            <a:chOff x="4604453" y="966389"/>
            <a:chExt cx="2980710" cy="4467977"/>
          </a:xfrm>
        </p:grpSpPr>
        <p:pic>
          <p:nvPicPr>
            <p:cNvPr id="32" name="Picture 31">
              <a:extLst>
                <a:ext uri="{FF2B5EF4-FFF2-40B4-BE49-F238E27FC236}">
                  <a16:creationId xmlns:a16="http://schemas.microsoft.com/office/drawing/2014/main" id="{DF4070A8-268F-D943-40C6-1D7849B26D25}"/>
                </a:ext>
              </a:extLst>
            </p:cNvPr>
            <p:cNvPicPr>
              <a:picLocks noChangeAspect="1"/>
            </p:cNvPicPr>
            <p:nvPr/>
          </p:nvPicPr>
          <p:blipFill>
            <a:blip r:embed="rId3"/>
            <a:stretch>
              <a:fillRect/>
            </a:stretch>
          </p:blipFill>
          <p:spPr>
            <a:xfrm>
              <a:off x="4605644" y="3124202"/>
              <a:ext cx="2979519" cy="2310164"/>
            </a:xfrm>
            <a:prstGeom prst="rect">
              <a:avLst/>
            </a:prstGeom>
          </p:spPr>
        </p:pic>
        <p:pic>
          <p:nvPicPr>
            <p:cNvPr id="28" name="Picture 27">
              <a:extLst>
                <a:ext uri="{FF2B5EF4-FFF2-40B4-BE49-F238E27FC236}">
                  <a16:creationId xmlns:a16="http://schemas.microsoft.com/office/drawing/2014/main" id="{A29C651E-151C-ABEC-578C-E2343C185281}"/>
                </a:ext>
              </a:extLst>
            </p:cNvPr>
            <p:cNvPicPr>
              <a:picLocks noChangeAspect="1"/>
            </p:cNvPicPr>
            <p:nvPr/>
          </p:nvPicPr>
          <p:blipFill rotWithShape="1">
            <a:blip r:embed="rId4"/>
            <a:srcRect b="24809"/>
            <a:stretch/>
          </p:blipFill>
          <p:spPr>
            <a:xfrm>
              <a:off x="4604453" y="966389"/>
              <a:ext cx="2980710" cy="2157812"/>
            </a:xfrm>
            <a:prstGeom prst="rect">
              <a:avLst/>
            </a:prstGeom>
          </p:spPr>
        </p:pic>
      </p:grpSp>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Record of silicone, Level 3 Bioengineering</a:t>
            </a:r>
            <a:endParaRPr lang="en-US" dirty="0"/>
          </a:p>
        </p:txBody>
      </p:sp>
      <p:sp>
        <p:nvSpPr>
          <p:cNvPr id="4" name="Rectangle 3">
            <a:extLst>
              <a:ext uri="{FF2B5EF4-FFF2-40B4-BE49-F238E27FC236}">
                <a16:creationId xmlns:a16="http://schemas.microsoft.com/office/drawing/2014/main" id="{0ADF2471-1524-408B-BC81-A59DC9C3AFD6}"/>
              </a:ext>
            </a:extLst>
          </p:cNvPr>
          <p:cNvSpPr/>
          <p:nvPr/>
        </p:nvSpPr>
        <p:spPr>
          <a:xfrm flipH="1">
            <a:off x="8752114" y="152400"/>
            <a:ext cx="3439886" cy="580727"/>
          </a:xfrm>
          <a:prstGeom prst="rect">
            <a:avLst/>
          </a:prstGeom>
          <a:gradFill>
            <a:gsLst>
              <a:gs pos="100000">
                <a:srgbClr val="FFB71B">
                  <a:alpha val="0"/>
                </a:srgbClr>
              </a:gs>
              <a:gs pos="0">
                <a:srgbClr val="FFB71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3A36"/>
                </a:solidFill>
              </a:rPr>
              <a:t>More data at Level 3</a:t>
            </a:r>
            <a:endParaRPr lang="en-GB" dirty="0">
              <a:solidFill>
                <a:srgbClr val="373A36"/>
              </a:solidFill>
            </a:endParaRPr>
          </a:p>
        </p:txBody>
      </p:sp>
      <p:grpSp>
        <p:nvGrpSpPr>
          <p:cNvPr id="26" name="Group 25">
            <a:extLst>
              <a:ext uri="{FF2B5EF4-FFF2-40B4-BE49-F238E27FC236}">
                <a16:creationId xmlns:a16="http://schemas.microsoft.com/office/drawing/2014/main" id="{9A2C5905-2A00-CAB3-F894-4721ED50DA87}"/>
              </a:ext>
            </a:extLst>
          </p:cNvPr>
          <p:cNvGrpSpPr/>
          <p:nvPr/>
        </p:nvGrpSpPr>
        <p:grpSpPr>
          <a:xfrm>
            <a:off x="891420" y="994418"/>
            <a:ext cx="2997732" cy="4987122"/>
            <a:chOff x="858246" y="868316"/>
            <a:chExt cx="2997732" cy="4987122"/>
          </a:xfrm>
        </p:grpSpPr>
        <p:pic>
          <p:nvPicPr>
            <p:cNvPr id="23" name="Picture 22">
              <a:extLst>
                <a:ext uri="{FF2B5EF4-FFF2-40B4-BE49-F238E27FC236}">
                  <a16:creationId xmlns:a16="http://schemas.microsoft.com/office/drawing/2014/main" id="{8335F445-ABA2-F7CD-3404-54184BE9ED09}"/>
                </a:ext>
              </a:extLst>
            </p:cNvPr>
            <p:cNvPicPr>
              <a:picLocks noChangeAspect="1"/>
            </p:cNvPicPr>
            <p:nvPr/>
          </p:nvPicPr>
          <p:blipFill>
            <a:blip r:embed="rId5"/>
            <a:stretch>
              <a:fillRect/>
            </a:stretch>
          </p:blipFill>
          <p:spPr>
            <a:xfrm>
              <a:off x="866604" y="2505354"/>
              <a:ext cx="2989374" cy="2083953"/>
            </a:xfrm>
            <a:prstGeom prst="rect">
              <a:avLst/>
            </a:prstGeom>
          </p:spPr>
        </p:pic>
        <p:pic>
          <p:nvPicPr>
            <p:cNvPr id="25" name="Picture 24">
              <a:extLst>
                <a:ext uri="{FF2B5EF4-FFF2-40B4-BE49-F238E27FC236}">
                  <a16:creationId xmlns:a16="http://schemas.microsoft.com/office/drawing/2014/main" id="{41281F9F-4F44-7868-B5D9-1ACEFC74DDEB}"/>
                </a:ext>
              </a:extLst>
            </p:cNvPr>
            <p:cNvPicPr>
              <a:picLocks noChangeAspect="1"/>
            </p:cNvPicPr>
            <p:nvPr/>
          </p:nvPicPr>
          <p:blipFill rotWithShape="1">
            <a:blip r:embed="rId6"/>
            <a:srcRect b="15549"/>
            <a:stretch/>
          </p:blipFill>
          <p:spPr>
            <a:xfrm>
              <a:off x="866604" y="4589307"/>
              <a:ext cx="2980710" cy="1266131"/>
            </a:xfrm>
            <a:prstGeom prst="rect">
              <a:avLst/>
            </a:prstGeom>
          </p:spPr>
        </p:pic>
        <p:pic>
          <p:nvPicPr>
            <p:cNvPr id="21" name="Picture 20">
              <a:extLst>
                <a:ext uri="{FF2B5EF4-FFF2-40B4-BE49-F238E27FC236}">
                  <a16:creationId xmlns:a16="http://schemas.microsoft.com/office/drawing/2014/main" id="{84EB26DA-F59B-372D-52B4-8F630772B7DB}"/>
                </a:ext>
              </a:extLst>
            </p:cNvPr>
            <p:cNvPicPr>
              <a:picLocks noChangeAspect="1"/>
            </p:cNvPicPr>
            <p:nvPr/>
          </p:nvPicPr>
          <p:blipFill>
            <a:blip r:embed="rId7"/>
            <a:stretch>
              <a:fillRect/>
            </a:stretch>
          </p:blipFill>
          <p:spPr>
            <a:xfrm>
              <a:off x="858246" y="868316"/>
              <a:ext cx="2989374" cy="1637038"/>
            </a:xfrm>
            <a:prstGeom prst="rect">
              <a:avLst/>
            </a:prstGeom>
          </p:spPr>
        </p:pic>
        <p:sp>
          <p:nvSpPr>
            <p:cNvPr id="11" name="Rectangle 10">
              <a:extLst>
                <a:ext uri="{FF2B5EF4-FFF2-40B4-BE49-F238E27FC236}">
                  <a16:creationId xmlns:a16="http://schemas.microsoft.com/office/drawing/2014/main" id="{9299F158-0819-411A-A6E4-FA4DEE3E948F}"/>
                </a:ext>
              </a:extLst>
            </p:cNvPr>
            <p:cNvSpPr/>
            <p:nvPr/>
          </p:nvSpPr>
          <p:spPr>
            <a:xfrm>
              <a:off x="876713" y="5377281"/>
              <a:ext cx="2970601" cy="478157"/>
            </a:xfrm>
            <a:prstGeom prst="rect">
              <a:avLst/>
            </a:prstGeom>
            <a:gradFill>
              <a:gsLst>
                <a:gs pos="100000">
                  <a:schemeClr val="bg1"/>
                </a:gs>
                <a:gs pos="49000">
                  <a:schemeClr val="bg1">
                    <a:alpha val="75000"/>
                  </a:schemeClr>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B0CA39A3-11FE-05DE-3604-1025030523C9}"/>
              </a:ext>
            </a:extLst>
          </p:cNvPr>
          <p:cNvGrpSpPr/>
          <p:nvPr/>
        </p:nvGrpSpPr>
        <p:grpSpPr>
          <a:xfrm>
            <a:off x="8382000" y="1040551"/>
            <a:ext cx="2980710" cy="4307923"/>
            <a:chOff x="8353045" y="1003760"/>
            <a:chExt cx="2980710" cy="4307923"/>
          </a:xfrm>
        </p:grpSpPr>
        <p:pic>
          <p:nvPicPr>
            <p:cNvPr id="37" name="Picture 36">
              <a:extLst>
                <a:ext uri="{FF2B5EF4-FFF2-40B4-BE49-F238E27FC236}">
                  <a16:creationId xmlns:a16="http://schemas.microsoft.com/office/drawing/2014/main" id="{A79619F7-6010-7512-8D8C-214F04DDC196}"/>
                </a:ext>
              </a:extLst>
            </p:cNvPr>
            <p:cNvPicPr>
              <a:picLocks noChangeAspect="1"/>
            </p:cNvPicPr>
            <p:nvPr/>
          </p:nvPicPr>
          <p:blipFill>
            <a:blip r:embed="rId8"/>
            <a:stretch>
              <a:fillRect/>
            </a:stretch>
          </p:blipFill>
          <p:spPr>
            <a:xfrm>
              <a:off x="8353045" y="3302943"/>
              <a:ext cx="2980710" cy="2008740"/>
            </a:xfrm>
            <a:prstGeom prst="rect">
              <a:avLst/>
            </a:prstGeom>
          </p:spPr>
        </p:pic>
        <p:pic>
          <p:nvPicPr>
            <p:cNvPr id="35" name="Picture 34">
              <a:extLst>
                <a:ext uri="{FF2B5EF4-FFF2-40B4-BE49-F238E27FC236}">
                  <a16:creationId xmlns:a16="http://schemas.microsoft.com/office/drawing/2014/main" id="{CE526317-3A0E-D016-DFFC-5F83753454C1}"/>
                </a:ext>
              </a:extLst>
            </p:cNvPr>
            <p:cNvPicPr>
              <a:picLocks noChangeAspect="1"/>
            </p:cNvPicPr>
            <p:nvPr/>
          </p:nvPicPr>
          <p:blipFill>
            <a:blip r:embed="rId9"/>
            <a:stretch>
              <a:fillRect/>
            </a:stretch>
          </p:blipFill>
          <p:spPr>
            <a:xfrm>
              <a:off x="8353045" y="1003760"/>
              <a:ext cx="2939178" cy="2228415"/>
            </a:xfrm>
            <a:prstGeom prst="rect">
              <a:avLst/>
            </a:prstGeom>
          </p:spPr>
        </p:pic>
        <p:sp>
          <p:nvSpPr>
            <p:cNvPr id="17" name="Rectangle 16">
              <a:extLst>
                <a:ext uri="{FF2B5EF4-FFF2-40B4-BE49-F238E27FC236}">
                  <a16:creationId xmlns:a16="http://schemas.microsoft.com/office/drawing/2014/main" id="{79D8EEF7-A7A4-4C4A-8D75-86D76E2E2081}"/>
                </a:ext>
              </a:extLst>
            </p:cNvPr>
            <p:cNvSpPr/>
            <p:nvPr/>
          </p:nvSpPr>
          <p:spPr>
            <a:xfrm>
              <a:off x="8353045" y="2950844"/>
              <a:ext cx="2980710" cy="281332"/>
            </a:xfrm>
            <a:prstGeom prst="rect">
              <a:avLst/>
            </a:prstGeom>
            <a:gradFill>
              <a:gsLst>
                <a:gs pos="100000">
                  <a:schemeClr val="bg1"/>
                </a:gs>
                <a:gs pos="49000">
                  <a:schemeClr val="bg1">
                    <a:alpha val="75000"/>
                  </a:schemeClr>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A00D782D-2CB3-48A0-9B52-CB899865DD85}"/>
              </a:ext>
            </a:extLst>
          </p:cNvPr>
          <p:cNvSpPr/>
          <p:nvPr/>
        </p:nvSpPr>
        <p:spPr>
          <a:xfrm>
            <a:off x="4524619" y="3839315"/>
            <a:ext cx="3095381" cy="1951885"/>
          </a:xfrm>
          <a:prstGeom prst="rect">
            <a:avLst/>
          </a:prstGeom>
          <a:noFill/>
          <a:ln w="254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Oval 18">
            <a:extLst>
              <a:ext uri="{FF2B5EF4-FFF2-40B4-BE49-F238E27FC236}">
                <a16:creationId xmlns:a16="http://schemas.microsoft.com/office/drawing/2014/main" id="{43FDB15A-BC41-4983-B13C-776A85616179}"/>
              </a:ext>
            </a:extLst>
          </p:cNvPr>
          <p:cNvSpPr/>
          <p:nvPr/>
        </p:nvSpPr>
        <p:spPr>
          <a:xfrm>
            <a:off x="7018354" y="5520430"/>
            <a:ext cx="1094243" cy="564354"/>
          </a:xfrm>
          <a:prstGeom prst="wedgeEllipseCallout">
            <a:avLst>
              <a:gd name="adj1" fmla="val -78908"/>
              <a:gd name="adj2" fmla="val -63983"/>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External Link</a:t>
            </a:r>
            <a:endParaRPr lang="en-GB" sz="1200" b="1" dirty="0"/>
          </a:p>
        </p:txBody>
      </p:sp>
    </p:spTree>
    <p:extLst>
      <p:ext uri="{BB962C8B-B14F-4D97-AF65-F5344CB8AC3E}">
        <p14:creationId xmlns:p14="http://schemas.microsoft.com/office/powerpoint/2010/main" val="6063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3 Bioengineering</a:t>
            </a:r>
            <a:endParaRPr lang="en-US" dirty="0"/>
          </a:p>
        </p:txBody>
      </p:sp>
      <p:pic>
        <p:nvPicPr>
          <p:cNvPr id="4" name="Picture 3">
            <a:extLst>
              <a:ext uri="{FF2B5EF4-FFF2-40B4-BE49-F238E27FC236}">
                <a16:creationId xmlns:a16="http://schemas.microsoft.com/office/drawing/2014/main" id="{8EB4FAF7-6207-43F3-8708-8737730EEC66}"/>
              </a:ext>
            </a:extLst>
          </p:cNvPr>
          <p:cNvPicPr>
            <a:picLocks noChangeAspect="1"/>
          </p:cNvPicPr>
          <p:nvPr/>
        </p:nvPicPr>
        <p:blipFill>
          <a:blip r:embed="rId3"/>
          <a:stretch>
            <a:fillRect/>
          </a:stretch>
        </p:blipFill>
        <p:spPr>
          <a:xfrm>
            <a:off x="1493853" y="1016014"/>
            <a:ext cx="8769833" cy="4825969"/>
          </a:xfrm>
          <a:prstGeom prst="rect">
            <a:avLst/>
          </a:prstGeom>
        </p:spPr>
      </p:pic>
    </p:spTree>
    <p:extLst>
      <p:ext uri="{BB962C8B-B14F-4D97-AF65-F5344CB8AC3E}">
        <p14:creationId xmlns:p14="http://schemas.microsoft.com/office/powerpoint/2010/main" val="3153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7C1E0-4110-3EA3-72B6-308296628EDF}"/>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765209D3-E533-054B-16C0-67B76D3FF612}"/>
              </a:ext>
            </a:extLst>
          </p:cNvPr>
          <p:cNvSpPr>
            <a:spLocks noGrp="1"/>
          </p:cNvSpPr>
          <p:nvPr>
            <p:ph type="title"/>
          </p:nvPr>
        </p:nvSpPr>
        <p:spPr/>
        <p:txBody>
          <a:bodyPr/>
          <a:lstStyle/>
          <a:p>
            <a:r>
              <a:rPr lang="en-GB" dirty="0"/>
              <a:t>Database contents and structure</a:t>
            </a:r>
          </a:p>
        </p:txBody>
      </p:sp>
      <p:grpSp>
        <p:nvGrpSpPr>
          <p:cNvPr id="29" name="Group 28">
            <a:extLst>
              <a:ext uri="{FF2B5EF4-FFF2-40B4-BE49-F238E27FC236}">
                <a16:creationId xmlns:a16="http://schemas.microsoft.com/office/drawing/2014/main" id="{D3B1954F-2B2D-A636-B489-0B3220F00287}"/>
              </a:ext>
            </a:extLst>
          </p:cNvPr>
          <p:cNvGrpSpPr/>
          <p:nvPr/>
        </p:nvGrpSpPr>
        <p:grpSpPr>
          <a:xfrm>
            <a:off x="4183415" y="2354205"/>
            <a:ext cx="5616624" cy="3064337"/>
            <a:chOff x="4757061" y="2591476"/>
            <a:chExt cx="6161718" cy="3361731"/>
          </a:xfrm>
        </p:grpSpPr>
        <p:grpSp>
          <p:nvGrpSpPr>
            <p:cNvPr id="5" name="Group 4">
              <a:extLst>
                <a:ext uri="{FF2B5EF4-FFF2-40B4-BE49-F238E27FC236}">
                  <a16:creationId xmlns:a16="http://schemas.microsoft.com/office/drawing/2014/main" id="{A1E384A9-1754-6EC3-BD6D-B916FDF0E82F}"/>
                </a:ext>
              </a:extLst>
            </p:cNvPr>
            <p:cNvGrpSpPr/>
            <p:nvPr/>
          </p:nvGrpSpPr>
          <p:grpSpPr>
            <a:xfrm>
              <a:off x="7020204" y="3548881"/>
              <a:ext cx="1446922" cy="1446922"/>
              <a:chOff x="5150804" y="2705538"/>
              <a:chExt cx="1446922" cy="1446922"/>
            </a:xfrm>
          </p:grpSpPr>
          <p:pic>
            <p:nvPicPr>
              <p:cNvPr id="6" name="Picture 5">
                <a:extLst>
                  <a:ext uri="{FF2B5EF4-FFF2-40B4-BE49-F238E27FC236}">
                    <a16:creationId xmlns:a16="http://schemas.microsoft.com/office/drawing/2014/main" id="{6F7D3128-D979-6C51-35D0-13E8D698131C}"/>
                  </a:ext>
                </a:extLst>
              </p:cNvPr>
              <p:cNvPicPr/>
              <p:nvPr/>
            </p:nvPicPr>
            <p:blipFill rotWithShape="1">
              <a:blip r:embed="rId2">
                <a:extLst>
                  <a:ext uri="{28A0092B-C50C-407E-A947-70E740481C1C}">
                    <a14:useLocalDpi xmlns:a14="http://schemas.microsoft.com/office/drawing/2010/main" val="0"/>
                  </a:ext>
                </a:extLst>
              </a:blip>
              <a:srcRect l="9724" t="5521" r="60183" b="4056"/>
              <a:stretch/>
            </p:blipFill>
            <p:spPr bwMode="auto">
              <a:xfrm>
                <a:off x="5150804" y="2705538"/>
                <a:ext cx="1446922" cy="1446922"/>
              </a:xfrm>
              <a:prstGeom prst="ellipse">
                <a:avLst/>
              </a:prstGeom>
              <a:noFill/>
              <a:ln>
                <a:noFill/>
              </a:ln>
            </p:spPr>
          </p:pic>
          <p:sp>
            <p:nvSpPr>
              <p:cNvPr id="7" name="Oval 6">
                <a:extLst>
                  <a:ext uri="{FF2B5EF4-FFF2-40B4-BE49-F238E27FC236}">
                    <a16:creationId xmlns:a16="http://schemas.microsoft.com/office/drawing/2014/main" id="{D41761F5-A087-EDC5-0095-16E6B66E05A5}"/>
                  </a:ext>
                </a:extLst>
              </p:cNvPr>
              <p:cNvSpPr/>
              <p:nvPr/>
            </p:nvSpPr>
            <p:spPr>
              <a:xfrm>
                <a:off x="5150805" y="2705539"/>
                <a:ext cx="1446921" cy="1446921"/>
              </a:xfrm>
              <a:prstGeom prst="ellipse">
                <a:avLst/>
              </a:prstGeom>
              <a:solidFill>
                <a:schemeClr val="bg1">
                  <a:alpha val="80000"/>
                </a:schemeClr>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Material Universe</a:t>
                </a:r>
                <a:endParaRPr lang="en-GB" sz="1400" b="1" dirty="0">
                  <a:solidFill>
                    <a:schemeClr val="tx1"/>
                  </a:solidFill>
                </a:endParaRPr>
              </a:p>
            </p:txBody>
          </p:sp>
        </p:grpSp>
        <p:grpSp>
          <p:nvGrpSpPr>
            <p:cNvPr id="8" name="Group 7">
              <a:extLst>
                <a:ext uri="{FF2B5EF4-FFF2-40B4-BE49-F238E27FC236}">
                  <a16:creationId xmlns:a16="http://schemas.microsoft.com/office/drawing/2014/main" id="{1DD22969-8277-28E6-DCD9-02C47B4D7B5B}"/>
                </a:ext>
              </a:extLst>
            </p:cNvPr>
            <p:cNvGrpSpPr/>
            <p:nvPr/>
          </p:nvGrpSpPr>
          <p:grpSpPr>
            <a:xfrm>
              <a:off x="4757061" y="4506285"/>
              <a:ext cx="1446922" cy="1446922"/>
              <a:chOff x="6851211" y="2705538"/>
              <a:chExt cx="1446922" cy="1446922"/>
            </a:xfrm>
          </p:grpSpPr>
          <p:pic>
            <p:nvPicPr>
              <p:cNvPr id="9" name="Picture 8" descr="A picture containing indoor, cup, sitting, table&#10;&#10;Description automatically generated">
                <a:extLst>
                  <a:ext uri="{FF2B5EF4-FFF2-40B4-BE49-F238E27FC236}">
                    <a16:creationId xmlns:a16="http://schemas.microsoft.com/office/drawing/2014/main" id="{1E087A16-ECAD-239A-E719-3BB25FA9B51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51211" y="2705538"/>
                <a:ext cx="1446922" cy="1446922"/>
              </a:xfrm>
              <a:prstGeom prst="ellipse">
                <a:avLst/>
              </a:prstGeom>
            </p:spPr>
          </p:pic>
          <p:sp>
            <p:nvSpPr>
              <p:cNvPr id="10" name="Oval 9">
                <a:extLst>
                  <a:ext uri="{FF2B5EF4-FFF2-40B4-BE49-F238E27FC236}">
                    <a16:creationId xmlns:a16="http://schemas.microsoft.com/office/drawing/2014/main" id="{D6EE5751-6990-5F97-D77C-400E4A058645}"/>
                  </a:ext>
                </a:extLst>
              </p:cNvPr>
              <p:cNvSpPr/>
              <p:nvPr/>
            </p:nvSpPr>
            <p:spPr>
              <a:xfrm>
                <a:off x="6851212" y="2705539"/>
                <a:ext cx="1446921" cy="1446921"/>
              </a:xfrm>
              <a:prstGeom prst="ellipse">
                <a:avLst/>
              </a:prstGeom>
              <a:solidFill>
                <a:schemeClr val="bg1">
                  <a:alpha val="80000"/>
                </a:schemeClr>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FDA Approved Examples</a:t>
                </a:r>
                <a:endParaRPr lang="en-GB" sz="1400" b="1" dirty="0">
                  <a:solidFill>
                    <a:schemeClr val="tx1"/>
                  </a:solidFill>
                </a:endParaRPr>
              </a:p>
            </p:txBody>
          </p:sp>
        </p:grpSp>
        <p:grpSp>
          <p:nvGrpSpPr>
            <p:cNvPr id="11" name="Group 10">
              <a:extLst>
                <a:ext uri="{FF2B5EF4-FFF2-40B4-BE49-F238E27FC236}">
                  <a16:creationId xmlns:a16="http://schemas.microsoft.com/office/drawing/2014/main" id="{5383E28D-9A45-641D-AB96-E27F54E54DE6}"/>
                </a:ext>
              </a:extLst>
            </p:cNvPr>
            <p:cNvGrpSpPr/>
            <p:nvPr/>
          </p:nvGrpSpPr>
          <p:grpSpPr>
            <a:xfrm>
              <a:off x="4757061" y="2591476"/>
              <a:ext cx="1446922" cy="1446922"/>
              <a:chOff x="5151029" y="1070233"/>
              <a:chExt cx="1446922" cy="1446922"/>
            </a:xfrm>
          </p:grpSpPr>
          <p:pic>
            <p:nvPicPr>
              <p:cNvPr id="12" name="Picture 11">
                <a:extLst>
                  <a:ext uri="{FF2B5EF4-FFF2-40B4-BE49-F238E27FC236}">
                    <a16:creationId xmlns:a16="http://schemas.microsoft.com/office/drawing/2014/main" id="{63BFE173-2423-5B30-B2D5-45A5C4C0D6F1}"/>
                  </a:ext>
                </a:extLst>
              </p:cNvPr>
              <p:cNvPicPr>
                <a:picLocks noChangeAspect="1"/>
              </p:cNvPicPr>
              <p:nvPr/>
            </p:nvPicPr>
            <p:blipFill rotWithShape="1">
              <a:blip r:embed="rId4"/>
              <a:srcRect l="33512" t="5053" r="4371" b="5844"/>
              <a:stretch/>
            </p:blipFill>
            <p:spPr>
              <a:xfrm>
                <a:off x="5151029" y="1070233"/>
                <a:ext cx="1446922" cy="1446922"/>
              </a:xfrm>
              <a:prstGeom prst="ellipse">
                <a:avLst/>
              </a:prstGeom>
            </p:spPr>
          </p:pic>
          <p:sp>
            <p:nvSpPr>
              <p:cNvPr id="13" name="Oval 12">
                <a:extLst>
                  <a:ext uri="{FF2B5EF4-FFF2-40B4-BE49-F238E27FC236}">
                    <a16:creationId xmlns:a16="http://schemas.microsoft.com/office/drawing/2014/main" id="{75700A3D-8EC6-2AD2-D2C4-E2D37CAE3FE8}"/>
                  </a:ext>
                </a:extLst>
              </p:cNvPr>
              <p:cNvSpPr/>
              <p:nvPr/>
            </p:nvSpPr>
            <p:spPr>
              <a:xfrm>
                <a:off x="5151030" y="1070234"/>
                <a:ext cx="1446921" cy="1446921"/>
              </a:xfrm>
              <a:prstGeom prst="ellipse">
                <a:avLst/>
              </a:prstGeom>
              <a:solidFill>
                <a:schemeClr val="bg1">
                  <a:alpha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Medical Devices</a:t>
                </a:r>
                <a:endParaRPr lang="en-GB" sz="1400" b="1" dirty="0">
                  <a:solidFill>
                    <a:schemeClr val="tx1"/>
                  </a:solidFill>
                </a:endParaRPr>
              </a:p>
            </p:txBody>
          </p:sp>
        </p:grpSp>
        <p:grpSp>
          <p:nvGrpSpPr>
            <p:cNvPr id="14" name="Group 13">
              <a:extLst>
                <a:ext uri="{FF2B5EF4-FFF2-40B4-BE49-F238E27FC236}">
                  <a16:creationId xmlns:a16="http://schemas.microsoft.com/office/drawing/2014/main" id="{6E13F12A-10FA-2380-2EA4-18FB37AD07F5}"/>
                </a:ext>
              </a:extLst>
            </p:cNvPr>
            <p:cNvGrpSpPr/>
            <p:nvPr/>
          </p:nvGrpSpPr>
          <p:grpSpPr>
            <a:xfrm>
              <a:off x="9471857" y="3548881"/>
              <a:ext cx="1446922" cy="1446922"/>
              <a:chOff x="5150297" y="4340844"/>
              <a:chExt cx="1446922" cy="1446922"/>
            </a:xfrm>
          </p:grpSpPr>
          <p:pic>
            <p:nvPicPr>
              <p:cNvPr id="15" name="Picture 14">
                <a:extLst>
                  <a:ext uri="{FF2B5EF4-FFF2-40B4-BE49-F238E27FC236}">
                    <a16:creationId xmlns:a16="http://schemas.microsoft.com/office/drawing/2014/main" id="{7AED4DDB-6BC0-D2B1-CF74-986E7E587CE8}"/>
                  </a:ext>
                </a:extLst>
              </p:cNvPr>
              <p:cNvPicPr>
                <a:picLocks noChangeAspect="1"/>
              </p:cNvPicPr>
              <p:nvPr/>
            </p:nvPicPr>
            <p:blipFill rotWithShape="1">
              <a:blip r:embed="rId5"/>
              <a:srcRect l="12603" t="3685" r="5682" b="6394"/>
              <a:stretch/>
            </p:blipFill>
            <p:spPr>
              <a:xfrm>
                <a:off x="5150297" y="4340844"/>
                <a:ext cx="1446922" cy="1446922"/>
              </a:xfrm>
              <a:prstGeom prst="ellipse">
                <a:avLst/>
              </a:prstGeom>
            </p:spPr>
          </p:pic>
          <p:sp>
            <p:nvSpPr>
              <p:cNvPr id="16" name="Oval 15">
                <a:extLst>
                  <a:ext uri="{FF2B5EF4-FFF2-40B4-BE49-F238E27FC236}">
                    <a16:creationId xmlns:a16="http://schemas.microsoft.com/office/drawing/2014/main" id="{EA6F2C6C-E4A9-9FF5-D611-468F58E0F204}"/>
                  </a:ext>
                </a:extLst>
              </p:cNvPr>
              <p:cNvSpPr/>
              <p:nvPr/>
            </p:nvSpPr>
            <p:spPr>
              <a:xfrm>
                <a:off x="5150298" y="4340845"/>
                <a:ext cx="1446921" cy="1446921"/>
              </a:xfrm>
              <a:prstGeom prst="ellipse">
                <a:avLst/>
              </a:prstGeom>
              <a:solidFill>
                <a:schemeClr val="bg1">
                  <a:alpha val="80000"/>
                </a:schemeClr>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Process Universe</a:t>
                </a:r>
                <a:endParaRPr lang="en-GB" sz="1400" b="1" dirty="0">
                  <a:solidFill>
                    <a:schemeClr val="tx1"/>
                  </a:solidFill>
                </a:endParaRPr>
              </a:p>
            </p:txBody>
          </p:sp>
        </p:grpSp>
        <p:cxnSp>
          <p:nvCxnSpPr>
            <p:cNvPr id="17" name="Straight Connector 16">
              <a:extLst>
                <a:ext uri="{FF2B5EF4-FFF2-40B4-BE49-F238E27FC236}">
                  <a16:creationId xmlns:a16="http://schemas.microsoft.com/office/drawing/2014/main" id="{83398BA7-3DE5-1F67-85EE-288F8833F119}"/>
                </a:ext>
              </a:extLst>
            </p:cNvPr>
            <p:cNvCxnSpPr>
              <a:stCxn id="7" idx="6"/>
              <a:endCxn id="16" idx="2"/>
            </p:cNvCxnSpPr>
            <p:nvPr/>
          </p:nvCxnSpPr>
          <p:spPr>
            <a:xfrm>
              <a:off x="8467126" y="4272343"/>
              <a:ext cx="1004732" cy="0"/>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B189A0-F876-B502-73E0-4C507062AEDF}"/>
                </a:ext>
              </a:extLst>
            </p:cNvPr>
            <p:cNvCxnSpPr>
              <a:cxnSpLocks/>
              <a:stCxn id="7" idx="1"/>
              <a:endCxn id="13" idx="6"/>
            </p:cNvCxnSpPr>
            <p:nvPr/>
          </p:nvCxnSpPr>
          <p:spPr>
            <a:xfrm flipH="1" flipV="1">
              <a:off x="6203983" y="3314938"/>
              <a:ext cx="1028119" cy="445841"/>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CDD37B-AD33-5885-CA0D-F5E66206F834}"/>
                </a:ext>
              </a:extLst>
            </p:cNvPr>
            <p:cNvCxnSpPr>
              <a:cxnSpLocks/>
              <a:stCxn id="13" idx="4"/>
              <a:endCxn id="10" idx="0"/>
            </p:cNvCxnSpPr>
            <p:nvPr/>
          </p:nvCxnSpPr>
          <p:spPr>
            <a:xfrm>
              <a:off x="5480523" y="4038398"/>
              <a:ext cx="0" cy="467888"/>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514CAF-F487-047F-6011-CD33590807E4}"/>
                </a:ext>
              </a:extLst>
            </p:cNvPr>
            <p:cNvCxnSpPr>
              <a:cxnSpLocks/>
              <a:stCxn id="10" idx="6"/>
              <a:endCxn id="7" idx="3"/>
            </p:cNvCxnSpPr>
            <p:nvPr/>
          </p:nvCxnSpPr>
          <p:spPr>
            <a:xfrm flipV="1">
              <a:off x="6203983" y="4783906"/>
              <a:ext cx="1028119" cy="445841"/>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pic>
        <p:nvPicPr>
          <p:cNvPr id="32" name="Graphic 31">
            <a:extLst>
              <a:ext uri="{FF2B5EF4-FFF2-40B4-BE49-F238E27FC236}">
                <a16:creationId xmlns:a16="http://schemas.microsoft.com/office/drawing/2014/main" id="{AF6B3FF3-6764-40F1-A090-4C51C6C0CAA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0621"/>
          <a:stretch/>
        </p:blipFill>
        <p:spPr>
          <a:xfrm>
            <a:off x="0" y="1124744"/>
            <a:ext cx="4339901" cy="5133975"/>
          </a:xfrm>
          <a:prstGeom prst="rect">
            <a:avLst/>
          </a:prstGeom>
        </p:spPr>
      </p:pic>
      <p:pic>
        <p:nvPicPr>
          <p:cNvPr id="34" name="Graphic 33">
            <a:extLst>
              <a:ext uri="{FF2B5EF4-FFF2-40B4-BE49-F238E27FC236}">
                <a16:creationId xmlns:a16="http://schemas.microsoft.com/office/drawing/2014/main" id="{AD52CEC0-4E5F-8818-481E-6F731B6EC5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35565" y="1124744"/>
            <a:ext cx="2390775" cy="5133975"/>
          </a:xfrm>
          <a:prstGeom prst="rect">
            <a:avLst/>
          </a:prstGeom>
        </p:spPr>
      </p:pic>
      <p:pic>
        <p:nvPicPr>
          <p:cNvPr id="36" name="Graphic 35" descr="Folder Search with solid fill">
            <a:extLst>
              <a:ext uri="{FF2B5EF4-FFF2-40B4-BE49-F238E27FC236}">
                <a16:creationId xmlns:a16="http://schemas.microsoft.com/office/drawing/2014/main" id="{6938866B-BA71-C4BE-8231-2C8524FEC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6226" y="2754842"/>
            <a:ext cx="2153948" cy="2153948"/>
          </a:xfrm>
          <a:prstGeom prst="rect">
            <a:avLst/>
          </a:prstGeom>
        </p:spPr>
      </p:pic>
      <p:sp>
        <p:nvSpPr>
          <p:cNvPr id="4" name="TextBox 3">
            <a:extLst>
              <a:ext uri="{FF2B5EF4-FFF2-40B4-BE49-F238E27FC236}">
                <a16:creationId xmlns:a16="http://schemas.microsoft.com/office/drawing/2014/main" id="{A01439B7-34E3-D789-CBFE-BB788E287C95}"/>
              </a:ext>
            </a:extLst>
          </p:cNvPr>
          <p:cNvSpPr txBox="1"/>
          <p:nvPr/>
        </p:nvSpPr>
        <p:spPr>
          <a:xfrm>
            <a:off x="399790" y="1339629"/>
            <a:ext cx="3035819" cy="1200329"/>
          </a:xfrm>
          <a:prstGeom prst="rect">
            <a:avLst/>
          </a:prstGeom>
          <a:noFill/>
        </p:spPr>
        <p:txBody>
          <a:bodyPr wrap="square" rtlCol="0">
            <a:spAutoFit/>
          </a:bodyPr>
          <a:lstStyle/>
          <a:p>
            <a:r>
              <a:rPr lang="en-GB" dirty="0"/>
              <a:t>Granta EduPack is therefore an excellent source of material and medical device information.</a:t>
            </a:r>
          </a:p>
        </p:txBody>
      </p:sp>
      <p:sp>
        <p:nvSpPr>
          <p:cNvPr id="21" name="TextBox 20">
            <a:extLst>
              <a:ext uri="{FF2B5EF4-FFF2-40B4-BE49-F238E27FC236}">
                <a16:creationId xmlns:a16="http://schemas.microsoft.com/office/drawing/2014/main" id="{EA34AEDE-DA34-AEEF-04E1-D4D86DB13F4D}"/>
              </a:ext>
            </a:extLst>
          </p:cNvPr>
          <p:cNvSpPr txBox="1"/>
          <p:nvPr/>
        </p:nvSpPr>
        <p:spPr>
          <a:xfrm>
            <a:off x="4583832" y="1339628"/>
            <a:ext cx="6998568" cy="923330"/>
          </a:xfrm>
          <a:prstGeom prst="rect">
            <a:avLst/>
          </a:prstGeom>
          <a:noFill/>
        </p:spPr>
        <p:txBody>
          <a:bodyPr wrap="square" rtlCol="0">
            <a:spAutoFit/>
          </a:bodyPr>
          <a:lstStyle/>
          <a:p>
            <a:r>
              <a:rPr lang="en-GB" dirty="0"/>
              <a:t>But the structure of its </a:t>
            </a:r>
            <a:r>
              <a:rPr lang="en-GB" dirty="0" err="1"/>
              <a:t>datatables</a:t>
            </a:r>
            <a:r>
              <a:rPr lang="en-GB" dirty="0"/>
              <a:t> also allows students to explore specific links between medical devices and the materials that have been used to make them. </a:t>
            </a:r>
          </a:p>
        </p:txBody>
      </p:sp>
      <p:grpSp>
        <p:nvGrpSpPr>
          <p:cNvPr id="22" name="Group 21">
            <a:extLst>
              <a:ext uri="{FF2B5EF4-FFF2-40B4-BE49-F238E27FC236}">
                <a16:creationId xmlns:a16="http://schemas.microsoft.com/office/drawing/2014/main" id="{6253D142-6325-34E2-7324-B1F26F09AF9B}"/>
              </a:ext>
            </a:extLst>
          </p:cNvPr>
          <p:cNvGrpSpPr/>
          <p:nvPr/>
        </p:nvGrpSpPr>
        <p:grpSpPr>
          <a:xfrm>
            <a:off x="10527018" y="2514477"/>
            <a:ext cx="1165495" cy="369332"/>
            <a:chOff x="835373" y="5519448"/>
            <a:chExt cx="1165495" cy="369332"/>
          </a:xfrm>
        </p:grpSpPr>
        <p:cxnSp>
          <p:nvCxnSpPr>
            <p:cNvPr id="23" name="Straight Connector 22">
              <a:extLst>
                <a:ext uri="{FF2B5EF4-FFF2-40B4-BE49-F238E27FC236}">
                  <a16:creationId xmlns:a16="http://schemas.microsoft.com/office/drawing/2014/main" id="{4B864DEF-9704-E3F3-F4E2-DAD79293F486}"/>
                </a:ext>
              </a:extLst>
            </p:cNvPr>
            <p:cNvCxnSpPr>
              <a:cxnSpLocks/>
            </p:cNvCxnSpPr>
            <p:nvPr/>
          </p:nvCxnSpPr>
          <p:spPr>
            <a:xfrm>
              <a:off x="835373" y="5704114"/>
              <a:ext cx="31415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FF270C2-2E7D-D270-D2A3-AB4FF81B9078}"/>
                </a:ext>
              </a:extLst>
            </p:cNvPr>
            <p:cNvSpPr txBox="1"/>
            <p:nvPr/>
          </p:nvSpPr>
          <p:spPr>
            <a:xfrm>
              <a:off x="1149532" y="5519448"/>
              <a:ext cx="851336" cy="369332"/>
            </a:xfrm>
            <a:prstGeom prst="rect">
              <a:avLst/>
            </a:prstGeom>
            <a:noFill/>
          </p:spPr>
          <p:txBody>
            <a:bodyPr wrap="square" rtlCol="0">
              <a:spAutoFit/>
            </a:bodyPr>
            <a:lstStyle/>
            <a:p>
              <a:r>
                <a:rPr lang="en-US" dirty="0"/>
                <a:t>Links</a:t>
              </a:r>
              <a:endParaRPr lang="en-GB" dirty="0"/>
            </a:p>
          </p:txBody>
        </p:sp>
      </p:grpSp>
      <p:grpSp>
        <p:nvGrpSpPr>
          <p:cNvPr id="25" name="Group 24">
            <a:extLst>
              <a:ext uri="{FF2B5EF4-FFF2-40B4-BE49-F238E27FC236}">
                <a16:creationId xmlns:a16="http://schemas.microsoft.com/office/drawing/2014/main" id="{BA7A9B35-AFDD-284F-A836-AA897CF13337}"/>
              </a:ext>
            </a:extLst>
          </p:cNvPr>
          <p:cNvGrpSpPr/>
          <p:nvPr/>
        </p:nvGrpSpPr>
        <p:grpSpPr>
          <a:xfrm>
            <a:off x="8856849" y="2514478"/>
            <a:ext cx="2061930" cy="369332"/>
            <a:chOff x="3329620" y="5547897"/>
            <a:chExt cx="2061930" cy="369332"/>
          </a:xfrm>
        </p:grpSpPr>
        <p:sp>
          <p:nvSpPr>
            <p:cNvPr id="26" name="TextBox 25">
              <a:extLst>
                <a:ext uri="{FF2B5EF4-FFF2-40B4-BE49-F238E27FC236}">
                  <a16:creationId xmlns:a16="http://schemas.microsoft.com/office/drawing/2014/main" id="{DA4186C3-0FB3-362D-919F-C47B22B01D2F}"/>
                </a:ext>
              </a:extLst>
            </p:cNvPr>
            <p:cNvSpPr txBox="1"/>
            <p:nvPr/>
          </p:nvSpPr>
          <p:spPr>
            <a:xfrm>
              <a:off x="3649835" y="5547897"/>
              <a:ext cx="1741715" cy="369332"/>
            </a:xfrm>
            <a:prstGeom prst="rect">
              <a:avLst/>
            </a:prstGeom>
            <a:noFill/>
          </p:spPr>
          <p:txBody>
            <a:bodyPr wrap="square" rtlCol="0">
              <a:spAutoFit/>
            </a:bodyPr>
            <a:lstStyle/>
            <a:p>
              <a:r>
                <a:rPr lang="en-US" dirty="0"/>
                <a:t>Datatable</a:t>
              </a:r>
              <a:endParaRPr lang="en-GB" dirty="0"/>
            </a:p>
          </p:txBody>
        </p:sp>
        <p:sp>
          <p:nvSpPr>
            <p:cNvPr id="27" name="Oval 26">
              <a:extLst>
                <a:ext uri="{FF2B5EF4-FFF2-40B4-BE49-F238E27FC236}">
                  <a16:creationId xmlns:a16="http://schemas.microsoft.com/office/drawing/2014/main" id="{5429557A-A218-0195-EB0A-30E8B8E3E6D6}"/>
                </a:ext>
              </a:extLst>
            </p:cNvPr>
            <p:cNvSpPr/>
            <p:nvPr/>
          </p:nvSpPr>
          <p:spPr>
            <a:xfrm>
              <a:off x="3329620" y="5591171"/>
              <a:ext cx="282783" cy="28278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8" name="TextBox 27">
            <a:extLst>
              <a:ext uri="{FF2B5EF4-FFF2-40B4-BE49-F238E27FC236}">
                <a16:creationId xmlns:a16="http://schemas.microsoft.com/office/drawing/2014/main" id="{C20DFB18-881D-D501-E38C-F9452C42D53E}"/>
              </a:ext>
            </a:extLst>
          </p:cNvPr>
          <p:cNvSpPr txBox="1"/>
          <p:nvPr/>
        </p:nvSpPr>
        <p:spPr>
          <a:xfrm>
            <a:off x="2855639" y="5612388"/>
            <a:ext cx="8836873" cy="646331"/>
          </a:xfrm>
          <a:prstGeom prst="rect">
            <a:avLst/>
          </a:prstGeom>
          <a:noFill/>
        </p:spPr>
        <p:txBody>
          <a:bodyPr wrap="square" rtlCol="0">
            <a:spAutoFit/>
          </a:bodyPr>
          <a:lstStyle/>
          <a:p>
            <a:r>
              <a:rPr lang="en-GB" dirty="0"/>
              <a:t>The next two slides show an example from the medical devices and FDA approved examples, as well as the links which connect them. </a:t>
            </a:r>
          </a:p>
        </p:txBody>
      </p:sp>
    </p:spTree>
    <p:extLst>
      <p:ext uri="{BB962C8B-B14F-4D97-AF65-F5344CB8AC3E}">
        <p14:creationId xmlns:p14="http://schemas.microsoft.com/office/powerpoint/2010/main" val="224872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C0D06C-5F6B-CAD3-884A-1D6D3078ABD8}"/>
              </a:ext>
            </a:extLst>
          </p:cNvPr>
          <p:cNvPicPr>
            <a:picLocks noChangeAspect="1"/>
          </p:cNvPicPr>
          <p:nvPr/>
        </p:nvPicPr>
        <p:blipFill>
          <a:blip r:embed="rId3"/>
          <a:stretch>
            <a:fillRect/>
          </a:stretch>
        </p:blipFill>
        <p:spPr>
          <a:xfrm>
            <a:off x="6257925" y="1248713"/>
            <a:ext cx="5492988" cy="4038775"/>
          </a:xfrm>
          <a:prstGeom prst="rect">
            <a:avLst/>
          </a:prstGeom>
        </p:spPr>
      </p:pic>
      <p:grpSp>
        <p:nvGrpSpPr>
          <p:cNvPr id="16" name="Group 15">
            <a:extLst>
              <a:ext uri="{FF2B5EF4-FFF2-40B4-BE49-F238E27FC236}">
                <a16:creationId xmlns:a16="http://schemas.microsoft.com/office/drawing/2014/main" id="{0D61D117-E350-3052-FB65-7FA8B0F51FC4}"/>
              </a:ext>
            </a:extLst>
          </p:cNvPr>
          <p:cNvGrpSpPr/>
          <p:nvPr/>
        </p:nvGrpSpPr>
        <p:grpSpPr>
          <a:xfrm>
            <a:off x="454147" y="762000"/>
            <a:ext cx="5532154" cy="5449012"/>
            <a:chOff x="442126" y="880105"/>
            <a:chExt cx="5532154" cy="5449012"/>
          </a:xfrm>
        </p:grpSpPr>
        <p:pic>
          <p:nvPicPr>
            <p:cNvPr id="15" name="Picture 14">
              <a:extLst>
                <a:ext uri="{FF2B5EF4-FFF2-40B4-BE49-F238E27FC236}">
                  <a16:creationId xmlns:a16="http://schemas.microsoft.com/office/drawing/2014/main" id="{EF0EFBB3-E4C8-0074-1D85-03F0D4EB9B70}"/>
                </a:ext>
              </a:extLst>
            </p:cNvPr>
            <p:cNvPicPr>
              <a:picLocks noChangeAspect="1"/>
            </p:cNvPicPr>
            <p:nvPr/>
          </p:nvPicPr>
          <p:blipFill>
            <a:blip r:embed="rId4"/>
            <a:stretch>
              <a:fillRect/>
            </a:stretch>
          </p:blipFill>
          <p:spPr>
            <a:xfrm>
              <a:off x="442126" y="4621504"/>
              <a:ext cx="5532154" cy="1707613"/>
            </a:xfrm>
            <a:prstGeom prst="rect">
              <a:avLst/>
            </a:prstGeom>
          </p:spPr>
        </p:pic>
        <p:pic>
          <p:nvPicPr>
            <p:cNvPr id="11" name="Picture 10">
              <a:extLst>
                <a:ext uri="{FF2B5EF4-FFF2-40B4-BE49-F238E27FC236}">
                  <a16:creationId xmlns:a16="http://schemas.microsoft.com/office/drawing/2014/main" id="{24C67F61-51D3-6D69-7F3E-31B314C31AF0}"/>
                </a:ext>
              </a:extLst>
            </p:cNvPr>
            <p:cNvPicPr>
              <a:picLocks noChangeAspect="1"/>
            </p:cNvPicPr>
            <p:nvPr/>
          </p:nvPicPr>
          <p:blipFill>
            <a:blip r:embed="rId5"/>
            <a:stretch>
              <a:fillRect/>
            </a:stretch>
          </p:blipFill>
          <p:spPr>
            <a:xfrm>
              <a:off x="442126" y="880105"/>
              <a:ext cx="5532154" cy="3741399"/>
            </a:xfrm>
            <a:prstGeom prst="rect">
              <a:avLst/>
            </a:prstGeom>
          </p:spPr>
        </p:pic>
      </p:grpSp>
      <p:sp>
        <p:nvSpPr>
          <p:cNvPr id="2" name="Slide Number Placeholder 1">
            <a:extLst>
              <a:ext uri="{FF2B5EF4-FFF2-40B4-BE49-F238E27FC236}">
                <a16:creationId xmlns:a16="http://schemas.microsoft.com/office/drawing/2014/main" id="{C4B9E611-36C6-4F5C-98CA-92372A37AF2F}"/>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7F0C858F-ACA5-458B-AD01-8A7E8E0A6ABE}"/>
              </a:ext>
            </a:extLst>
          </p:cNvPr>
          <p:cNvSpPr>
            <a:spLocks noGrp="1"/>
          </p:cNvSpPr>
          <p:nvPr>
            <p:ph type="title"/>
          </p:nvPr>
        </p:nvSpPr>
        <p:spPr/>
        <p:txBody>
          <a:bodyPr/>
          <a:lstStyle/>
          <a:p>
            <a:r>
              <a:rPr lang="en-US" dirty="0"/>
              <a:t>Medical Device record</a:t>
            </a:r>
          </a:p>
        </p:txBody>
      </p:sp>
      <p:sp>
        <p:nvSpPr>
          <p:cNvPr id="6" name="Rectangle 5">
            <a:extLst>
              <a:ext uri="{FF2B5EF4-FFF2-40B4-BE49-F238E27FC236}">
                <a16:creationId xmlns:a16="http://schemas.microsoft.com/office/drawing/2014/main" id="{CB793BDA-9BCF-4D43-8333-5FE28A04CAC3}"/>
              </a:ext>
            </a:extLst>
          </p:cNvPr>
          <p:cNvSpPr/>
          <p:nvPr/>
        </p:nvSpPr>
        <p:spPr>
          <a:xfrm>
            <a:off x="6257925" y="5409028"/>
            <a:ext cx="5429250" cy="839372"/>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Arrow: Rotate left">
            <a:extLst>
              <a:ext uri="{FF2B5EF4-FFF2-40B4-BE49-F238E27FC236}">
                <a16:creationId xmlns:a16="http://schemas.microsoft.com/office/drawing/2014/main" id="{DF97330D-415E-48C8-A390-61500E2587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832031" y="5075836"/>
            <a:ext cx="851788" cy="925674"/>
          </a:xfrm>
          <a:prstGeom prst="rect">
            <a:avLst/>
          </a:prstGeom>
        </p:spPr>
      </p:pic>
      <p:sp>
        <p:nvSpPr>
          <p:cNvPr id="8" name="TextBox 7">
            <a:extLst>
              <a:ext uri="{FF2B5EF4-FFF2-40B4-BE49-F238E27FC236}">
                <a16:creationId xmlns:a16="http://schemas.microsoft.com/office/drawing/2014/main" id="{54FD42B0-04AF-4CCE-8546-7003272E67E3}"/>
              </a:ext>
            </a:extLst>
          </p:cNvPr>
          <p:cNvSpPr txBox="1"/>
          <p:nvPr/>
        </p:nvSpPr>
        <p:spPr>
          <a:xfrm>
            <a:off x="6597572" y="5583868"/>
            <a:ext cx="4984828" cy="461665"/>
          </a:xfrm>
          <a:prstGeom prst="rect">
            <a:avLst/>
          </a:prstGeom>
          <a:noFill/>
        </p:spPr>
        <p:txBody>
          <a:bodyPr wrap="square" rtlCol="0">
            <a:spAutoFit/>
          </a:bodyPr>
          <a:lstStyle/>
          <a:p>
            <a:r>
              <a:rPr lang="en-US" sz="1200" dirty="0"/>
              <a:t>Easy </a:t>
            </a:r>
            <a:r>
              <a:rPr lang="en-US" sz="1200" b="1" dirty="0"/>
              <a:t>links</a:t>
            </a:r>
            <a:r>
              <a:rPr lang="en-US" sz="1200" dirty="0"/>
              <a:t> from this generic metal stent to real-life FDA Approved Examples; typical materials used for application and references. </a:t>
            </a:r>
            <a:endParaRPr lang="en-GB" sz="1200" dirty="0"/>
          </a:p>
        </p:txBody>
      </p:sp>
      <p:pic>
        <p:nvPicPr>
          <p:cNvPr id="9" name="Picture 8">
            <a:extLst>
              <a:ext uri="{FF2B5EF4-FFF2-40B4-BE49-F238E27FC236}">
                <a16:creationId xmlns:a16="http://schemas.microsoft.com/office/drawing/2014/main" id="{BC0E86AB-485C-42E8-B317-627116D61290}"/>
              </a:ext>
            </a:extLst>
          </p:cNvPr>
          <p:cNvPicPr>
            <a:picLocks noChangeAspect="1"/>
          </p:cNvPicPr>
          <p:nvPr/>
        </p:nvPicPr>
        <p:blipFill>
          <a:blip r:embed="rId8"/>
          <a:stretch>
            <a:fillRect/>
          </a:stretch>
        </p:blipFill>
        <p:spPr>
          <a:xfrm>
            <a:off x="10890475" y="165878"/>
            <a:ext cx="859399" cy="859399"/>
          </a:xfrm>
          <a:prstGeom prst="rect">
            <a:avLst/>
          </a:prstGeom>
        </p:spPr>
      </p:pic>
    </p:spTree>
    <p:extLst>
      <p:ext uri="{BB962C8B-B14F-4D97-AF65-F5344CB8AC3E}">
        <p14:creationId xmlns:p14="http://schemas.microsoft.com/office/powerpoint/2010/main" val="217509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altLang="en-US" sz="3200" dirty="0"/>
              <a:t>Learning objectives for this lecture unit</a:t>
            </a:r>
            <a:endParaRPr lang="en-US" dirty="0"/>
          </a:p>
        </p:txBody>
      </p:sp>
      <p:graphicFrame>
        <p:nvGraphicFramePr>
          <p:cNvPr id="4" name="Table 3">
            <a:extLst>
              <a:ext uri="{FF2B5EF4-FFF2-40B4-BE49-F238E27FC236}">
                <a16:creationId xmlns:a16="http://schemas.microsoft.com/office/drawing/2014/main" id="{2A282D6B-BB3A-4828-ADEC-3A188ED01EE2}"/>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Broad knowledge of the different areas</a:t>
                      </a:r>
                      <a:r>
                        <a:rPr lang="en-GB" sz="1400" kern="1200" baseline="0" dirty="0">
                          <a:solidFill>
                            <a:schemeClr val="dk1"/>
                          </a:solidFill>
                          <a:effectLst/>
                        </a:rPr>
                        <a:t> of Bioengineering</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Ability to select materials for Bioengineering applications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Awareness </a:t>
                      </a:r>
                      <a:r>
                        <a:rPr lang="en-GB" sz="1400" kern="1200" baseline="0" dirty="0">
                          <a:solidFill>
                            <a:schemeClr val="dk1"/>
                          </a:solidFill>
                          <a:effectLst/>
                        </a:rPr>
                        <a:t>of how </a:t>
                      </a:r>
                      <a:r>
                        <a:rPr lang="en-GB" sz="1400" kern="1200" dirty="0">
                          <a:solidFill>
                            <a:schemeClr val="dk1"/>
                          </a:solidFill>
                          <a:effectLst/>
                        </a:rPr>
                        <a:t>biomaterials compare with</a:t>
                      </a:r>
                      <a:r>
                        <a:rPr lang="en-GB" sz="1400" kern="1200" baseline="0" dirty="0">
                          <a:solidFill>
                            <a:schemeClr val="dk1"/>
                          </a:solidFill>
                          <a:effectLst/>
                        </a:rPr>
                        <a:t> </a:t>
                      </a:r>
                      <a:r>
                        <a:rPr lang="en-GB" sz="1400" kern="1200" dirty="0">
                          <a:solidFill>
                            <a:schemeClr val="dk1"/>
                          </a:solidFill>
                          <a:effectLst/>
                        </a:rPr>
                        <a:t>engineering ones</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3">
            <a:extLst>
              <a:ext uri="{FF2B5EF4-FFF2-40B4-BE49-F238E27FC236}">
                <a16:creationId xmlns:a16="http://schemas.microsoft.com/office/drawing/2014/main" id="{7B29FF6E-EC76-4249-A5CE-D3F4FF443AA2}"/>
              </a:ext>
            </a:extLst>
          </p:cNvPr>
          <p:cNvSpPr txBox="1">
            <a:spLocks/>
          </p:cNvSpPr>
          <p:nvPr/>
        </p:nvSpPr>
        <p:spPr bwMode="auto">
          <a:xfrm>
            <a:off x="957741" y="3637549"/>
            <a:ext cx="10276514" cy="188974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ea typeface="+mn-ea"/>
                <a:cs typeface="+mn-cs"/>
              </a:rPr>
              <a:t>White Paper: </a:t>
            </a:r>
            <a:r>
              <a:rPr kumimoji="0" lang="en-US" sz="1400" b="1" u="none" strike="noStrike" kern="0" cap="none" spc="0" normalizeH="0" baseline="0" noProof="0" dirty="0">
                <a:ln>
                  <a:noFill/>
                </a:ln>
                <a:solidFill>
                  <a:prstClr val="black"/>
                </a:solidFill>
                <a:effectLst/>
                <a:uLnTx/>
                <a:uFillTx/>
                <a:ea typeface="+mn-ea"/>
                <a:cs typeface="+mn-cs"/>
              </a:rPr>
              <a:t>“</a:t>
            </a:r>
            <a:r>
              <a:rPr kumimoji="0" lang="en-GB" sz="1400" b="1" u="none" strike="noStrike" kern="0" cap="none" spc="0" normalizeH="0" baseline="0" noProof="0" dirty="0">
                <a:ln>
                  <a:noFill/>
                </a:ln>
                <a:solidFill>
                  <a:prstClr val="black"/>
                </a:solidFill>
                <a:effectLst/>
                <a:uLnTx/>
                <a:uFillTx/>
                <a:ea typeface="+mn-ea"/>
                <a:cs typeface="+mn-cs"/>
              </a:rPr>
              <a:t>Bioengineering Database &gt; </a:t>
            </a:r>
            <a:r>
              <a:rPr kumimoji="0" lang="en-US" sz="1400" b="1" u="none" strike="noStrike" kern="0" cap="none" spc="0" normalizeH="0" baseline="0" noProof="0" dirty="0">
                <a:ln>
                  <a:noFill/>
                </a:ln>
                <a:solidFill>
                  <a:srgbClr val="0C0C0C"/>
                </a:solidFill>
                <a:effectLst/>
                <a:uLnTx/>
                <a:uFillTx/>
                <a:ea typeface="+mn-ea"/>
                <a:cs typeface="+mn-cs"/>
              </a:rPr>
              <a:t>Part 1: </a:t>
            </a:r>
            <a:r>
              <a:rPr kumimoji="0" lang="en-GB" sz="1400" b="1" u="none" strike="noStrike" kern="0" cap="none" spc="0" normalizeH="0" baseline="0" noProof="0" dirty="0">
                <a:ln>
                  <a:noFill/>
                </a:ln>
                <a:solidFill>
                  <a:prstClr val="black"/>
                </a:solidFill>
                <a:effectLst/>
                <a:uLnTx/>
                <a:uFillTx/>
                <a:ea typeface="+mn-ea"/>
                <a:cs typeface="+mn-cs"/>
              </a:rPr>
              <a:t>Introduction to Biological and Bio-medical materials”</a:t>
            </a:r>
            <a:endParaRPr kumimoji="0" lang="en-US" sz="1400" b="0" u="none" strike="noStrike" kern="0" cap="none" spc="0" normalizeH="0" baseline="0" noProof="0" dirty="0">
              <a:ln>
                <a:noFill/>
              </a:ln>
              <a:solidFill>
                <a:prstClr val="black"/>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GB" sz="1400" b="0" i="0" u="none" strike="noStrike" kern="0" cap="none" spc="0" normalizeH="0" baseline="0" noProof="0" dirty="0">
                <a:ln>
                  <a:noFill/>
                </a:ln>
                <a:solidFill>
                  <a:prstClr val="black"/>
                </a:solidFill>
                <a:effectLst/>
                <a:uLnTx/>
                <a:uFillTx/>
                <a:ea typeface="+mn-ea"/>
                <a:cs typeface="+mn-cs"/>
              </a:rPr>
              <a:t>White Paper: </a:t>
            </a:r>
            <a:r>
              <a:rPr kumimoji="0" lang="en-GB" sz="1400" b="1" i="0" u="none" strike="noStrike" kern="0" cap="none" spc="0" normalizeH="0" baseline="0" noProof="0" dirty="0">
                <a:ln>
                  <a:noFill/>
                </a:ln>
                <a:solidFill>
                  <a:prstClr val="black"/>
                </a:solidFill>
                <a:effectLst/>
                <a:uLnTx/>
                <a:uFillTx/>
                <a:ea typeface="+mn-ea"/>
                <a:cs typeface="+mn-cs"/>
              </a:rPr>
              <a:t>“Bioengineering Database &gt; </a:t>
            </a:r>
            <a:r>
              <a:rPr kumimoji="0" lang="en-US" sz="1400" b="1" i="0" u="none" strike="noStrike" kern="0" cap="none" spc="0" normalizeH="0" baseline="0" noProof="0" dirty="0">
                <a:ln>
                  <a:noFill/>
                </a:ln>
                <a:solidFill>
                  <a:srgbClr val="0C0C0C"/>
                </a:solidFill>
                <a:effectLst/>
                <a:uLnTx/>
                <a:uFillTx/>
                <a:ea typeface="+mn-ea"/>
                <a:cs typeface="+mn-cs"/>
              </a:rPr>
              <a:t>Part 2: </a:t>
            </a:r>
            <a:r>
              <a:rPr kumimoji="0" lang="en-GB" sz="1400" b="1" i="0" u="none" strike="noStrike" kern="0" cap="none" spc="0" normalizeH="0" baseline="0" noProof="0" dirty="0">
                <a:ln>
                  <a:noFill/>
                </a:ln>
                <a:solidFill>
                  <a:prstClr val="black"/>
                </a:solidFill>
                <a:effectLst/>
                <a:uLnTx/>
                <a:uFillTx/>
                <a:ea typeface="+mn-ea"/>
                <a:cs typeface="+mn-cs"/>
              </a:rPr>
              <a:t>Bio-derived materials and example applications”</a:t>
            </a: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lang="en-GB" sz="1400" b="0" kern="0" dirty="0">
                <a:solidFill>
                  <a:prstClr val="black"/>
                </a:solidFill>
              </a:rPr>
              <a:t>White Paper: </a:t>
            </a:r>
            <a:r>
              <a:rPr lang="en-GB" sz="1400" kern="0" dirty="0">
                <a:solidFill>
                  <a:prstClr val="black"/>
                </a:solidFill>
              </a:rPr>
              <a:t>“</a:t>
            </a:r>
            <a:r>
              <a:rPr lang="en-US" sz="1400" kern="0" dirty="0">
                <a:solidFill>
                  <a:prstClr val="black"/>
                </a:solidFill>
              </a:rPr>
              <a:t>Medical Devices- biomedical applications of materials</a:t>
            </a:r>
            <a:r>
              <a:rPr lang="en-GB" sz="1400" kern="0" dirty="0">
                <a:solidFill>
                  <a:prstClr val="black"/>
                </a:solidFill>
              </a:rPr>
              <a:t>”</a:t>
            </a:r>
            <a:endParaRPr kumimoji="0" lang="en-US" sz="1400" b="0" i="0" u="none" strike="noStrike" kern="0" cap="none" spc="0" normalizeH="0" baseline="0" noProof="0" dirty="0">
              <a:ln>
                <a:noFill/>
              </a:ln>
              <a:solidFill>
                <a:prstClr val="black"/>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GB" sz="1400" b="0" i="1" u="none" strike="noStrike" kern="0" cap="none" spc="0" normalizeH="0" baseline="0" noProof="0" dirty="0">
                <a:ln>
                  <a:noFill/>
                </a:ln>
                <a:solidFill>
                  <a:prstClr val="black"/>
                </a:solidFill>
                <a:effectLst/>
                <a:uLnTx/>
                <a:uFillTx/>
                <a:ea typeface="+mn-ea"/>
                <a:cs typeface="+mn-cs"/>
              </a:rPr>
              <a:t>Poster: Wall chart of property maps for the materials of nature (download all three from www.ansys.com/education-resources)</a:t>
            </a: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GB" sz="1400" b="0" i="0" u="none" strike="noStrike" kern="0" cap="none" spc="0" normalizeH="0" baseline="0" noProof="0" dirty="0">
                <a:ln>
                  <a:noFill/>
                </a:ln>
                <a:solidFill>
                  <a:srgbClr val="000000"/>
                </a:solidFill>
                <a:effectLst/>
                <a:uLnTx/>
                <a:uFillTx/>
                <a:ea typeface="+mn-ea"/>
                <a:cs typeface="+mn-cs"/>
              </a:rPr>
              <a:t>Text:  “</a:t>
            </a:r>
            <a:r>
              <a:rPr kumimoji="0" lang="en-GB" sz="1400" b="1" i="1" u="none" strike="noStrike" kern="0" cap="none" spc="0" normalizeH="0" baseline="0" noProof="0" dirty="0">
                <a:ln>
                  <a:noFill/>
                </a:ln>
                <a:solidFill>
                  <a:srgbClr val="000000"/>
                </a:solidFill>
                <a:effectLst/>
                <a:uLnTx/>
                <a:uFillTx/>
                <a:ea typeface="+mn-ea"/>
                <a:cs typeface="+mn-cs"/>
              </a:rPr>
              <a:t>Materials Selection in Mechanical Design</a:t>
            </a:r>
            <a:r>
              <a:rPr kumimoji="0" lang="en-GB" sz="1400" b="0" i="0" u="none" strike="noStrike" kern="0" cap="none" spc="0" normalizeH="0" baseline="0" noProof="0" dirty="0">
                <a:ln>
                  <a:noFill/>
                </a:ln>
                <a:solidFill>
                  <a:srgbClr val="000000"/>
                </a:solidFill>
                <a:effectLst/>
                <a:uLnTx/>
                <a:uFillTx/>
                <a:ea typeface="+mn-ea"/>
                <a:cs typeface="+mn-cs"/>
              </a:rPr>
              <a:t>”, 5</a:t>
            </a:r>
            <a:r>
              <a:rPr kumimoji="0" lang="en-GB" sz="1400" b="0" i="0" u="none" strike="noStrike" kern="0" cap="none" spc="0" normalizeH="0" baseline="30000" noProof="0" dirty="0">
                <a:ln>
                  <a:noFill/>
                </a:ln>
                <a:solidFill>
                  <a:srgbClr val="000000"/>
                </a:solidFill>
                <a:effectLst/>
                <a:uLnTx/>
                <a:uFillTx/>
                <a:ea typeface="+mn-ea"/>
                <a:cs typeface="+mn-cs"/>
              </a:rPr>
              <a:t>th</a:t>
            </a:r>
            <a:r>
              <a:rPr kumimoji="0" lang="en-GB" sz="1400" b="0" i="0" u="none" strike="noStrike" kern="0" cap="none" spc="0" normalizeH="0" baseline="0" noProof="0" dirty="0">
                <a:ln>
                  <a:noFill/>
                </a:ln>
                <a:solidFill>
                  <a:srgbClr val="000000"/>
                </a:solidFill>
                <a:effectLst/>
                <a:uLnTx/>
                <a:uFillTx/>
                <a:ea typeface="+mn-ea"/>
                <a:cs typeface="+mn-cs"/>
              </a:rPr>
              <a:t>  edition,</a:t>
            </a:r>
            <a:r>
              <a:rPr kumimoji="0" lang="en-GB" sz="1400" b="0" i="0" u="none" strike="noStrike" kern="0" cap="none" spc="0" normalizeH="0" baseline="0" noProof="0" dirty="0">
                <a:ln>
                  <a:noFill/>
                </a:ln>
                <a:solidFill>
                  <a:srgbClr val="A50021"/>
                </a:solidFill>
                <a:effectLst/>
                <a:uLnTx/>
                <a:uFillTx/>
                <a:ea typeface="+mn-ea"/>
                <a:cs typeface="+mn-cs"/>
              </a:rPr>
              <a:t> </a:t>
            </a:r>
            <a:r>
              <a:rPr kumimoji="0" lang="en-GB" sz="1400" b="0" i="0" u="none" strike="noStrike" kern="0" cap="none" spc="0" normalizeH="0" baseline="0" noProof="0" dirty="0">
                <a:ln>
                  <a:noFill/>
                </a:ln>
                <a:solidFill>
                  <a:srgbClr val="000000"/>
                </a:solidFill>
                <a:effectLst/>
                <a:uLnTx/>
                <a:uFillTx/>
                <a:ea typeface="+mn-ea"/>
                <a:cs typeface="+mn-cs"/>
              </a:rPr>
              <a:t>by M.F. Ashby, Butterworth Heinemann, Oxford, 2016</a:t>
            </a:r>
            <a:r>
              <a:rPr kumimoji="0" lang="en-GB" sz="1400" b="0" i="0" u="none" strike="noStrike" kern="0" cap="none" spc="0" normalizeH="0" baseline="0" noProof="0" dirty="0">
                <a:ln>
                  <a:noFill/>
                </a:ln>
                <a:solidFill>
                  <a:srgbClr val="000000"/>
                </a:solidFill>
                <a:effectLst/>
                <a:uLnTx/>
                <a:uFillTx/>
                <a:latin typeface="Arial"/>
                <a:ea typeface="+mn-ea"/>
                <a:cs typeface="+mn-cs"/>
              </a:rPr>
              <a:t>.</a:t>
            </a:r>
            <a:endParaRPr kumimoji="0" lang="en-GB" sz="1400" b="0" i="1"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86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BD9E0C1-B57B-124A-382D-F96CBE86A47F}"/>
              </a:ext>
            </a:extLst>
          </p:cNvPr>
          <p:cNvPicPr>
            <a:picLocks noChangeAspect="1"/>
          </p:cNvPicPr>
          <p:nvPr/>
        </p:nvPicPr>
        <p:blipFill>
          <a:blip r:embed="rId3"/>
          <a:stretch>
            <a:fillRect/>
          </a:stretch>
        </p:blipFill>
        <p:spPr>
          <a:xfrm>
            <a:off x="3183742" y="748709"/>
            <a:ext cx="5824516" cy="5589183"/>
          </a:xfrm>
          <a:prstGeom prst="rect">
            <a:avLst/>
          </a:prstGeom>
        </p:spPr>
      </p:pic>
      <p:sp>
        <p:nvSpPr>
          <p:cNvPr id="2" name="Slide Number Placeholder 1">
            <a:extLst>
              <a:ext uri="{FF2B5EF4-FFF2-40B4-BE49-F238E27FC236}">
                <a16:creationId xmlns:a16="http://schemas.microsoft.com/office/drawing/2014/main" id="{C4B9E611-36C6-4F5C-98CA-92372A37AF2F}"/>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
        <p:nvSpPr>
          <p:cNvPr id="3" name="Title 2">
            <a:extLst>
              <a:ext uri="{FF2B5EF4-FFF2-40B4-BE49-F238E27FC236}">
                <a16:creationId xmlns:a16="http://schemas.microsoft.com/office/drawing/2014/main" id="{7F0C858F-ACA5-458B-AD01-8A7E8E0A6ABE}"/>
              </a:ext>
            </a:extLst>
          </p:cNvPr>
          <p:cNvSpPr>
            <a:spLocks noGrp="1"/>
          </p:cNvSpPr>
          <p:nvPr>
            <p:ph type="title"/>
          </p:nvPr>
        </p:nvSpPr>
        <p:spPr/>
        <p:txBody>
          <a:bodyPr/>
          <a:lstStyle/>
          <a:p>
            <a:r>
              <a:rPr lang="en-GB" dirty="0"/>
              <a:t>FDA Approved Example</a:t>
            </a:r>
            <a:endParaRPr lang="en-US" dirty="0"/>
          </a:p>
        </p:txBody>
      </p:sp>
      <p:pic>
        <p:nvPicPr>
          <p:cNvPr id="5" name="Picture 4">
            <a:extLst>
              <a:ext uri="{FF2B5EF4-FFF2-40B4-BE49-F238E27FC236}">
                <a16:creationId xmlns:a16="http://schemas.microsoft.com/office/drawing/2014/main" id="{6EDBDD5D-2DEB-4BEC-8C23-9DECF843EB20}"/>
              </a:ext>
            </a:extLst>
          </p:cNvPr>
          <p:cNvPicPr>
            <a:picLocks noChangeAspect="1"/>
          </p:cNvPicPr>
          <p:nvPr/>
        </p:nvPicPr>
        <p:blipFill>
          <a:blip r:embed="rId4"/>
          <a:stretch>
            <a:fillRect/>
          </a:stretch>
        </p:blipFill>
        <p:spPr>
          <a:xfrm>
            <a:off x="10890474" y="165878"/>
            <a:ext cx="859399" cy="862950"/>
          </a:xfrm>
          <a:prstGeom prst="rect">
            <a:avLst/>
          </a:prstGeom>
        </p:spPr>
      </p:pic>
      <p:sp>
        <p:nvSpPr>
          <p:cNvPr id="6" name="Rectangle 5">
            <a:extLst>
              <a:ext uri="{FF2B5EF4-FFF2-40B4-BE49-F238E27FC236}">
                <a16:creationId xmlns:a16="http://schemas.microsoft.com/office/drawing/2014/main" id="{0A64CF03-CDB2-4160-A838-FF680CFF9576}"/>
              </a:ext>
            </a:extLst>
          </p:cNvPr>
          <p:cNvSpPr/>
          <p:nvPr/>
        </p:nvSpPr>
        <p:spPr>
          <a:xfrm>
            <a:off x="609600" y="1423459"/>
            <a:ext cx="2371725" cy="78634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Arrow: Counter-clockwise curve">
            <a:extLst>
              <a:ext uri="{FF2B5EF4-FFF2-40B4-BE49-F238E27FC236}">
                <a16:creationId xmlns:a16="http://schemas.microsoft.com/office/drawing/2014/main" id="{2D47CBA1-4AB7-4589-B1A9-E4F1B6CB7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2270724" y="873562"/>
            <a:ext cx="914400" cy="914400"/>
          </a:xfrm>
          <a:prstGeom prst="rect">
            <a:avLst/>
          </a:prstGeom>
        </p:spPr>
      </p:pic>
      <p:sp>
        <p:nvSpPr>
          <p:cNvPr id="8" name="TextBox 7">
            <a:extLst>
              <a:ext uri="{FF2B5EF4-FFF2-40B4-BE49-F238E27FC236}">
                <a16:creationId xmlns:a16="http://schemas.microsoft.com/office/drawing/2014/main" id="{838956CB-8ECC-4E14-AD79-F21577F3E2A7}"/>
              </a:ext>
            </a:extLst>
          </p:cNvPr>
          <p:cNvSpPr txBox="1"/>
          <p:nvPr/>
        </p:nvSpPr>
        <p:spPr>
          <a:xfrm>
            <a:off x="651154" y="1493463"/>
            <a:ext cx="2288615" cy="646331"/>
          </a:xfrm>
          <a:prstGeom prst="rect">
            <a:avLst/>
          </a:prstGeom>
          <a:noFill/>
        </p:spPr>
        <p:txBody>
          <a:bodyPr wrap="square" rtlCol="0">
            <a:spAutoFit/>
          </a:bodyPr>
          <a:lstStyle/>
          <a:p>
            <a:r>
              <a:rPr lang="en-US" sz="1200" dirty="0"/>
              <a:t>General introduction to the 16 medical specialties, referred to by the FDA as panels.  </a:t>
            </a:r>
          </a:p>
        </p:txBody>
      </p:sp>
      <p:pic>
        <p:nvPicPr>
          <p:cNvPr id="9" name="Graphic 8" descr="Arrow: Counter-clockwise curve">
            <a:extLst>
              <a:ext uri="{FF2B5EF4-FFF2-40B4-BE49-F238E27FC236}">
                <a16:creationId xmlns:a16="http://schemas.microsoft.com/office/drawing/2014/main" id="{A249AFD6-7A52-412F-8B9C-82F8F3174C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H="1">
            <a:off x="8896092" y="2209800"/>
            <a:ext cx="914400" cy="914400"/>
          </a:xfrm>
          <a:prstGeom prst="rect">
            <a:avLst/>
          </a:prstGeom>
        </p:spPr>
      </p:pic>
      <p:sp>
        <p:nvSpPr>
          <p:cNvPr id="10" name="Rectangle 9">
            <a:extLst>
              <a:ext uri="{FF2B5EF4-FFF2-40B4-BE49-F238E27FC236}">
                <a16:creationId xmlns:a16="http://schemas.microsoft.com/office/drawing/2014/main" id="{90237EC2-1BA8-4C4A-8B27-6034D5521971}"/>
              </a:ext>
            </a:extLst>
          </p:cNvPr>
          <p:cNvSpPr/>
          <p:nvPr/>
        </p:nvSpPr>
        <p:spPr>
          <a:xfrm>
            <a:off x="9153525" y="2731029"/>
            <a:ext cx="2371725" cy="97737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5A98F60-AA0B-4F2A-9939-14DDD4CFFD16}"/>
              </a:ext>
            </a:extLst>
          </p:cNvPr>
          <p:cNvSpPr txBox="1"/>
          <p:nvPr/>
        </p:nvSpPr>
        <p:spPr>
          <a:xfrm>
            <a:off x="9195079" y="2823001"/>
            <a:ext cx="2288615" cy="830997"/>
          </a:xfrm>
          <a:prstGeom prst="rect">
            <a:avLst/>
          </a:prstGeom>
          <a:noFill/>
        </p:spPr>
        <p:txBody>
          <a:bodyPr wrap="square" rtlCol="0">
            <a:spAutoFit/>
          </a:bodyPr>
          <a:lstStyle/>
          <a:p>
            <a:r>
              <a:rPr lang="en-US" sz="1200" dirty="0"/>
              <a:t>3 letter combinations which associate a device’s type with the product’s classification </a:t>
            </a:r>
            <a:r>
              <a:rPr lang="en-US" sz="1200" i="1" dirty="0"/>
              <a:t>e.g.</a:t>
            </a:r>
            <a:r>
              <a:rPr lang="en-US" sz="1200" dirty="0"/>
              <a:t> NIP (Stent, Superficial Femoral Artery)</a:t>
            </a:r>
          </a:p>
        </p:txBody>
      </p:sp>
      <p:sp>
        <p:nvSpPr>
          <p:cNvPr id="12" name="Rectangle 11">
            <a:extLst>
              <a:ext uri="{FF2B5EF4-FFF2-40B4-BE49-F238E27FC236}">
                <a16:creationId xmlns:a16="http://schemas.microsoft.com/office/drawing/2014/main" id="{D9C45685-2517-4B93-AE5F-5DBC05FEA955}"/>
              </a:ext>
            </a:extLst>
          </p:cNvPr>
          <p:cNvSpPr/>
          <p:nvPr/>
        </p:nvSpPr>
        <p:spPr>
          <a:xfrm>
            <a:off x="666750" y="3826496"/>
            <a:ext cx="2371725" cy="101456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Arrow: Counter-clockwise curve">
            <a:extLst>
              <a:ext uri="{FF2B5EF4-FFF2-40B4-BE49-F238E27FC236}">
                <a16:creationId xmlns:a16="http://schemas.microsoft.com/office/drawing/2014/main" id="{EFC6213D-EEE1-4CD6-8822-9637D5366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2327874" y="3276600"/>
            <a:ext cx="914400" cy="914400"/>
          </a:xfrm>
          <a:prstGeom prst="rect">
            <a:avLst/>
          </a:prstGeom>
        </p:spPr>
      </p:pic>
      <p:sp>
        <p:nvSpPr>
          <p:cNvPr id="14" name="TextBox 13">
            <a:extLst>
              <a:ext uri="{FF2B5EF4-FFF2-40B4-BE49-F238E27FC236}">
                <a16:creationId xmlns:a16="http://schemas.microsoft.com/office/drawing/2014/main" id="{9A44DD1F-A381-461D-929C-832045198039}"/>
              </a:ext>
            </a:extLst>
          </p:cNvPr>
          <p:cNvSpPr txBox="1"/>
          <p:nvPr/>
        </p:nvSpPr>
        <p:spPr>
          <a:xfrm>
            <a:off x="708304" y="3918277"/>
            <a:ext cx="2288615" cy="830997"/>
          </a:xfrm>
          <a:prstGeom prst="rect">
            <a:avLst/>
          </a:prstGeom>
          <a:noFill/>
        </p:spPr>
        <p:txBody>
          <a:bodyPr wrap="square" rtlCol="0">
            <a:spAutoFit/>
          </a:bodyPr>
          <a:lstStyle/>
          <a:p>
            <a:r>
              <a:rPr lang="en-US" sz="1200" dirty="0"/>
              <a:t>Specific details about the device including physical characteristics, date it was approved by the FDA and it’s 510(k) or PMA number.</a:t>
            </a:r>
          </a:p>
        </p:txBody>
      </p:sp>
    </p:spTree>
    <p:extLst>
      <p:ext uri="{BB962C8B-B14F-4D97-AF65-F5344CB8AC3E}">
        <p14:creationId xmlns:p14="http://schemas.microsoft.com/office/powerpoint/2010/main" val="2357550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Ashby’s materials selection methodology</a:t>
            </a:r>
          </a:p>
        </p:txBody>
      </p:sp>
      <p:grpSp>
        <p:nvGrpSpPr>
          <p:cNvPr id="4" name="Group 3">
            <a:extLst>
              <a:ext uri="{FF2B5EF4-FFF2-40B4-BE49-F238E27FC236}">
                <a16:creationId xmlns:a16="http://schemas.microsoft.com/office/drawing/2014/main" id="{D1B41C43-741E-423D-B0CE-ECD987783246}"/>
              </a:ext>
            </a:extLst>
          </p:cNvPr>
          <p:cNvGrpSpPr/>
          <p:nvPr/>
        </p:nvGrpSpPr>
        <p:grpSpPr>
          <a:xfrm>
            <a:off x="3897083" y="980728"/>
            <a:ext cx="4397835" cy="4771925"/>
            <a:chOff x="670555" y="1156758"/>
            <a:chExt cx="4397835" cy="4771925"/>
          </a:xfrm>
        </p:grpSpPr>
        <p:sp>
          <p:nvSpPr>
            <p:cNvPr id="5" name="Rectangle: Rounded Corners 4">
              <a:extLst>
                <a:ext uri="{FF2B5EF4-FFF2-40B4-BE49-F238E27FC236}">
                  <a16:creationId xmlns:a16="http://schemas.microsoft.com/office/drawing/2014/main" id="{084DE6A0-A0C9-4DBC-916D-87087154D6C4}"/>
                </a:ext>
              </a:extLst>
            </p:cNvPr>
            <p:cNvSpPr/>
            <p:nvPr/>
          </p:nvSpPr>
          <p:spPr>
            <a:xfrm>
              <a:off x="1746064" y="1156758"/>
              <a:ext cx="2246816"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Materials</a:t>
              </a:r>
              <a:endParaRPr lang="en-GB" sz="1400" b="1" dirty="0">
                <a:solidFill>
                  <a:schemeClr val="tx1"/>
                </a:solidFill>
              </a:endParaRPr>
            </a:p>
          </p:txBody>
        </p:sp>
        <p:sp>
          <p:nvSpPr>
            <p:cNvPr id="6" name="Rectangle: Rounded Corners 5">
              <a:extLst>
                <a:ext uri="{FF2B5EF4-FFF2-40B4-BE49-F238E27FC236}">
                  <a16:creationId xmlns:a16="http://schemas.microsoft.com/office/drawing/2014/main" id="{E927371A-710C-49F1-954D-17CD5F9810DE}"/>
                </a:ext>
              </a:extLst>
            </p:cNvPr>
            <p:cNvSpPr/>
            <p:nvPr/>
          </p:nvSpPr>
          <p:spPr>
            <a:xfrm>
              <a:off x="670556" y="1848737"/>
              <a:ext cx="4397833" cy="938673"/>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Breakdown design requirements into:</a:t>
              </a:r>
            </a:p>
            <a:p>
              <a:pPr algn="ctr"/>
              <a:r>
                <a:rPr lang="en-US" sz="1200" b="1" dirty="0">
                  <a:solidFill>
                    <a:srgbClr val="FFB71B"/>
                  </a:solidFill>
                </a:rPr>
                <a:t>Function</a:t>
              </a:r>
              <a:r>
                <a:rPr lang="en-US" sz="1200" b="1" dirty="0">
                  <a:solidFill>
                    <a:schemeClr val="tx1"/>
                  </a:solidFill>
                </a:rPr>
                <a:t> </a:t>
              </a:r>
              <a:r>
                <a:rPr lang="en-US" sz="1200" dirty="0">
                  <a:solidFill>
                    <a:schemeClr val="tx1"/>
                  </a:solidFill>
                </a:rPr>
                <a:t>– </a:t>
              </a:r>
              <a:r>
                <a:rPr lang="en-US" sz="1200" i="1" dirty="0">
                  <a:solidFill>
                    <a:schemeClr val="tx1"/>
                  </a:solidFill>
                </a:rPr>
                <a:t>What does the component do?</a:t>
              </a:r>
              <a:endParaRPr lang="en-US" sz="1200" dirty="0">
                <a:solidFill>
                  <a:schemeClr val="tx1"/>
                </a:solidFill>
              </a:endParaRPr>
            </a:p>
            <a:p>
              <a:pPr algn="ctr"/>
              <a:r>
                <a:rPr lang="en-US" sz="1200" b="1" dirty="0">
                  <a:solidFill>
                    <a:srgbClr val="FFB71B"/>
                  </a:solidFill>
                </a:rPr>
                <a:t>Constraints</a:t>
              </a:r>
              <a:r>
                <a:rPr lang="en-US" sz="1200" dirty="0">
                  <a:solidFill>
                    <a:schemeClr val="tx1"/>
                  </a:solidFill>
                </a:rPr>
                <a:t> – </a:t>
              </a:r>
              <a:r>
                <a:rPr lang="en-US" sz="1200" i="1" dirty="0">
                  <a:solidFill>
                    <a:schemeClr val="tx1"/>
                  </a:solidFill>
                </a:rPr>
                <a:t>What essential conditions must be met?</a:t>
              </a:r>
              <a:endParaRPr lang="en-US" sz="1200" dirty="0">
                <a:solidFill>
                  <a:schemeClr val="tx1"/>
                </a:solidFill>
              </a:endParaRPr>
            </a:p>
            <a:p>
              <a:pPr algn="ctr"/>
              <a:r>
                <a:rPr lang="en-US" sz="1200" b="1" dirty="0">
                  <a:solidFill>
                    <a:srgbClr val="FFB71B"/>
                  </a:solidFill>
                </a:rPr>
                <a:t>Objectives</a:t>
              </a:r>
              <a:r>
                <a:rPr lang="en-US" sz="1200" dirty="0">
                  <a:solidFill>
                    <a:schemeClr val="tx1"/>
                  </a:solidFill>
                </a:rPr>
                <a:t> – </a:t>
              </a:r>
              <a:r>
                <a:rPr lang="en-US" sz="1200" i="1" dirty="0">
                  <a:solidFill>
                    <a:schemeClr val="tx1"/>
                  </a:solidFill>
                </a:rPr>
                <a:t>What is to be maximized or minimized?</a:t>
              </a:r>
              <a:endParaRPr lang="en-GB" sz="1200" dirty="0">
                <a:solidFill>
                  <a:schemeClr val="tx1"/>
                </a:solidFill>
              </a:endParaRPr>
            </a:p>
          </p:txBody>
        </p:sp>
        <p:sp>
          <p:nvSpPr>
            <p:cNvPr id="7" name="Rectangle: Rounded Corners 6">
              <a:extLst>
                <a:ext uri="{FF2B5EF4-FFF2-40B4-BE49-F238E27FC236}">
                  <a16:creationId xmlns:a16="http://schemas.microsoft.com/office/drawing/2014/main" id="{287A0DE4-675F-4079-850D-937BFF96C080}"/>
                </a:ext>
              </a:extLst>
            </p:cNvPr>
            <p:cNvSpPr/>
            <p:nvPr/>
          </p:nvSpPr>
          <p:spPr>
            <a:xfrm>
              <a:off x="670556" y="3119389"/>
              <a:ext cx="4397833" cy="544270"/>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Screen on constraints </a:t>
              </a:r>
              <a:r>
                <a:rPr lang="en-US" sz="1200" dirty="0">
                  <a:solidFill>
                    <a:schemeClr val="tx1"/>
                  </a:solidFill>
                </a:rPr>
                <a:t>– ‘</a:t>
              </a:r>
              <a:r>
                <a:rPr lang="en-US" sz="1200" i="1" dirty="0">
                  <a:solidFill>
                    <a:schemeClr val="tx1"/>
                  </a:solidFill>
                </a:rPr>
                <a:t>Go/ no-go’ criteria (usually many)</a:t>
              </a:r>
              <a:endParaRPr lang="en-US" sz="1200" dirty="0">
                <a:solidFill>
                  <a:schemeClr val="tx1"/>
                </a:solidFill>
              </a:endParaRPr>
            </a:p>
            <a:p>
              <a:pPr algn="ctr"/>
              <a:r>
                <a:rPr lang="en-US" sz="1200" b="1" dirty="0">
                  <a:solidFill>
                    <a:schemeClr val="tx1"/>
                  </a:solidFill>
                </a:rPr>
                <a:t>Rank on objectives</a:t>
              </a:r>
              <a:r>
                <a:rPr lang="en-US" sz="1200" dirty="0">
                  <a:solidFill>
                    <a:schemeClr val="tx1"/>
                  </a:solidFill>
                </a:rPr>
                <a:t> – </a:t>
              </a:r>
              <a:r>
                <a:rPr lang="en-US" sz="1200" i="1" dirty="0">
                  <a:solidFill>
                    <a:schemeClr val="tx1"/>
                  </a:solidFill>
                </a:rPr>
                <a:t>Ordering of materials that ‘go’</a:t>
              </a:r>
              <a:endParaRPr lang="en-GB" sz="1200" b="1" dirty="0">
                <a:solidFill>
                  <a:schemeClr val="tx1"/>
                </a:solidFill>
              </a:endParaRPr>
            </a:p>
          </p:txBody>
        </p:sp>
        <p:sp>
          <p:nvSpPr>
            <p:cNvPr id="8" name="Rectangle: Rounded Corners 7">
              <a:extLst>
                <a:ext uri="{FF2B5EF4-FFF2-40B4-BE49-F238E27FC236}">
                  <a16:creationId xmlns:a16="http://schemas.microsoft.com/office/drawing/2014/main" id="{53EAE846-7899-411D-9CA9-3D24355C36AA}"/>
                </a:ext>
              </a:extLst>
            </p:cNvPr>
            <p:cNvSpPr/>
            <p:nvPr/>
          </p:nvSpPr>
          <p:spPr>
            <a:xfrm>
              <a:off x="1746064" y="3995638"/>
              <a:ext cx="2246816"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Top Candidate Materials</a:t>
              </a:r>
              <a:endParaRPr lang="en-GB" sz="1400" b="1" dirty="0">
                <a:solidFill>
                  <a:schemeClr val="tx1"/>
                </a:solidFill>
              </a:endParaRPr>
            </a:p>
          </p:txBody>
        </p:sp>
        <p:sp>
          <p:nvSpPr>
            <p:cNvPr id="9" name="Rectangle: Rounded Corners 8">
              <a:extLst>
                <a:ext uri="{FF2B5EF4-FFF2-40B4-BE49-F238E27FC236}">
                  <a16:creationId xmlns:a16="http://schemas.microsoft.com/office/drawing/2014/main" id="{6E575A72-7105-4514-A114-0EC84449D975}"/>
                </a:ext>
              </a:extLst>
            </p:cNvPr>
            <p:cNvSpPr/>
            <p:nvPr/>
          </p:nvSpPr>
          <p:spPr>
            <a:xfrm>
              <a:off x="670555" y="4687617"/>
              <a:ext cx="4397835" cy="549087"/>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Supporting information</a:t>
              </a:r>
              <a:r>
                <a:rPr lang="en-US" sz="1200" dirty="0">
                  <a:solidFill>
                    <a:schemeClr val="tx1"/>
                  </a:solidFill>
                </a:rPr>
                <a:t> – </a:t>
              </a:r>
              <a:r>
                <a:rPr lang="en-US" sz="1200" i="1" dirty="0">
                  <a:solidFill>
                    <a:schemeClr val="tx1"/>
                  </a:solidFill>
                </a:rPr>
                <a:t>Specialist databases, contact suppliers</a:t>
              </a:r>
            </a:p>
            <a:p>
              <a:pPr algn="ctr"/>
              <a:r>
                <a:rPr lang="en-US" sz="1200" b="1" dirty="0">
                  <a:solidFill>
                    <a:schemeClr val="tx1"/>
                  </a:solidFill>
                </a:rPr>
                <a:t>Local conditions</a:t>
              </a:r>
              <a:r>
                <a:rPr lang="en-US" sz="1200" dirty="0">
                  <a:solidFill>
                    <a:schemeClr val="tx1"/>
                  </a:solidFill>
                </a:rPr>
                <a:t> – </a:t>
              </a:r>
              <a:r>
                <a:rPr lang="en-US" sz="1200" i="1" dirty="0">
                  <a:solidFill>
                    <a:schemeClr val="tx1"/>
                  </a:solidFill>
                </a:rPr>
                <a:t>Preferred suppliers, process capability, location</a:t>
              </a:r>
              <a:endParaRPr lang="en-GB" sz="1200" b="1" dirty="0">
                <a:solidFill>
                  <a:schemeClr val="tx1"/>
                </a:solidFill>
              </a:endParaRPr>
            </a:p>
          </p:txBody>
        </p:sp>
        <p:sp>
          <p:nvSpPr>
            <p:cNvPr id="10" name="Rectangle: Rounded Corners 9">
              <a:extLst>
                <a:ext uri="{FF2B5EF4-FFF2-40B4-BE49-F238E27FC236}">
                  <a16:creationId xmlns:a16="http://schemas.microsoft.com/office/drawing/2014/main" id="{1E932211-F29A-40B7-A052-D6116589341A}"/>
                </a:ext>
              </a:extLst>
            </p:cNvPr>
            <p:cNvSpPr/>
            <p:nvPr/>
          </p:nvSpPr>
          <p:spPr>
            <a:xfrm>
              <a:off x="1746064" y="5568683"/>
              <a:ext cx="2246817"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Final Selection</a:t>
              </a:r>
              <a:endParaRPr lang="en-GB" sz="1400" b="1" dirty="0">
                <a:solidFill>
                  <a:schemeClr val="tx1"/>
                </a:solidFill>
              </a:endParaRPr>
            </a:p>
          </p:txBody>
        </p:sp>
        <p:sp>
          <p:nvSpPr>
            <p:cNvPr id="11" name="Arrow: Down 10">
              <a:extLst>
                <a:ext uri="{FF2B5EF4-FFF2-40B4-BE49-F238E27FC236}">
                  <a16:creationId xmlns:a16="http://schemas.microsoft.com/office/drawing/2014/main" id="{B9AB2D82-7237-482A-B1E4-AE4E19959898}"/>
                </a:ext>
              </a:extLst>
            </p:cNvPr>
            <p:cNvSpPr/>
            <p:nvPr/>
          </p:nvSpPr>
          <p:spPr>
            <a:xfrm>
              <a:off x="2773371" y="1516758"/>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33A7288B-7605-487D-8A8B-CB3936F82CCB}"/>
                </a:ext>
              </a:extLst>
            </p:cNvPr>
            <p:cNvSpPr/>
            <p:nvPr/>
          </p:nvSpPr>
          <p:spPr>
            <a:xfrm>
              <a:off x="2773370" y="2787410"/>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9BCFA431-849C-4E8D-9742-85BADFF8927C}"/>
                </a:ext>
              </a:extLst>
            </p:cNvPr>
            <p:cNvSpPr/>
            <p:nvPr/>
          </p:nvSpPr>
          <p:spPr>
            <a:xfrm>
              <a:off x="2773370" y="3668624"/>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1055E4D0-0737-49B7-9602-FD91CDBFBDDD}"/>
                </a:ext>
              </a:extLst>
            </p:cNvPr>
            <p:cNvSpPr/>
            <p:nvPr/>
          </p:nvSpPr>
          <p:spPr>
            <a:xfrm>
              <a:off x="2773370" y="4355183"/>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493F2A3C-D589-4070-A6A0-30334C61C08D}"/>
                </a:ext>
              </a:extLst>
            </p:cNvPr>
            <p:cNvSpPr/>
            <p:nvPr/>
          </p:nvSpPr>
          <p:spPr>
            <a:xfrm>
              <a:off x="2773370" y="5236704"/>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9C192FA-5422-429B-AE3D-B4991D710BFC}"/>
              </a:ext>
            </a:extLst>
          </p:cNvPr>
          <p:cNvGrpSpPr/>
          <p:nvPr/>
        </p:nvGrpSpPr>
        <p:grpSpPr>
          <a:xfrm>
            <a:off x="747168" y="4029556"/>
            <a:ext cx="2823622" cy="1865260"/>
            <a:chOff x="650723" y="1488182"/>
            <a:chExt cx="2823622" cy="1865260"/>
          </a:xfrm>
        </p:grpSpPr>
        <p:sp>
          <p:nvSpPr>
            <p:cNvPr id="17" name="TextBox 16">
              <a:extLst>
                <a:ext uri="{FF2B5EF4-FFF2-40B4-BE49-F238E27FC236}">
                  <a16:creationId xmlns:a16="http://schemas.microsoft.com/office/drawing/2014/main" id="{2B7E1816-5379-42ED-AF29-7B45039817FE}"/>
                </a:ext>
              </a:extLst>
            </p:cNvPr>
            <p:cNvSpPr txBox="1"/>
            <p:nvPr/>
          </p:nvSpPr>
          <p:spPr>
            <a:xfrm>
              <a:off x="650723" y="1488182"/>
              <a:ext cx="2823616" cy="338554"/>
            </a:xfrm>
            <a:prstGeom prst="rect">
              <a:avLst/>
            </a:prstGeom>
          </p:spPr>
          <p:txBody>
            <a:bodyPr wrap="square" rtlCol="0">
              <a:spAutoFit/>
            </a:bodyPr>
            <a:lstStyle/>
            <a:p>
              <a:pPr algn="ctr"/>
              <a:r>
                <a:rPr lang="en-US" sz="1600" dirty="0"/>
                <a:t>2. Suture Anchor Implant</a:t>
              </a:r>
              <a:endParaRPr lang="en-GB" sz="1600" dirty="0"/>
            </a:p>
          </p:txBody>
        </p:sp>
        <p:pic>
          <p:nvPicPr>
            <p:cNvPr id="18" name="Picture 17">
              <a:extLst>
                <a:ext uri="{FF2B5EF4-FFF2-40B4-BE49-F238E27FC236}">
                  <a16:creationId xmlns:a16="http://schemas.microsoft.com/office/drawing/2014/main" id="{96A1B059-9885-47F7-8850-44096BEBEB2A}"/>
                </a:ext>
              </a:extLst>
            </p:cNvPr>
            <p:cNvPicPr/>
            <p:nvPr/>
          </p:nvPicPr>
          <p:blipFill rotWithShape="1">
            <a:blip r:embed="rId3" cstate="print">
              <a:extLst>
                <a:ext uri="{28A0092B-C50C-407E-A947-70E740481C1C}">
                  <a14:useLocalDpi xmlns:a14="http://schemas.microsoft.com/office/drawing/2010/main" val="0"/>
                </a:ext>
              </a:extLst>
            </a:blip>
            <a:srcRect l="30798" t="13894" b="52884"/>
            <a:stretch/>
          </p:blipFill>
          <p:spPr bwMode="auto">
            <a:xfrm>
              <a:off x="650726" y="1826736"/>
              <a:ext cx="2823619" cy="1526706"/>
            </a:xfrm>
            <a:prstGeom prst="rect">
              <a:avLst/>
            </a:prstGeom>
            <a:noFill/>
            <a:ln>
              <a:noFill/>
            </a:ln>
            <a:extLst>
              <a:ext uri="{53640926-AAD7-44D8-BBD7-CCE9431645EC}">
                <a14:shadowObscured xmlns:a14="http://schemas.microsoft.com/office/drawing/2010/main"/>
              </a:ext>
            </a:extLst>
          </p:spPr>
        </p:pic>
      </p:grpSp>
      <p:grpSp>
        <p:nvGrpSpPr>
          <p:cNvPr id="19" name="Group 18">
            <a:extLst>
              <a:ext uri="{FF2B5EF4-FFF2-40B4-BE49-F238E27FC236}">
                <a16:creationId xmlns:a16="http://schemas.microsoft.com/office/drawing/2014/main" id="{96E2A7BB-6EFF-4123-AFD6-A77962D0E8AA}"/>
              </a:ext>
            </a:extLst>
          </p:cNvPr>
          <p:cNvGrpSpPr/>
          <p:nvPr/>
        </p:nvGrpSpPr>
        <p:grpSpPr>
          <a:xfrm>
            <a:off x="747162" y="1384459"/>
            <a:ext cx="2823622" cy="2113390"/>
            <a:chOff x="650722" y="3909807"/>
            <a:chExt cx="2823622" cy="2113390"/>
          </a:xfrm>
        </p:grpSpPr>
        <p:sp>
          <p:nvSpPr>
            <p:cNvPr id="20" name="TextBox 19">
              <a:extLst>
                <a:ext uri="{FF2B5EF4-FFF2-40B4-BE49-F238E27FC236}">
                  <a16:creationId xmlns:a16="http://schemas.microsoft.com/office/drawing/2014/main" id="{F7A40B3E-B7BC-4DBC-A6D6-AC3C86BB3A09}"/>
                </a:ext>
              </a:extLst>
            </p:cNvPr>
            <p:cNvSpPr txBox="1"/>
            <p:nvPr/>
          </p:nvSpPr>
          <p:spPr>
            <a:xfrm>
              <a:off x="650722" y="3909807"/>
              <a:ext cx="2823619" cy="584775"/>
            </a:xfrm>
            <a:prstGeom prst="rect">
              <a:avLst/>
            </a:prstGeom>
          </p:spPr>
          <p:txBody>
            <a:bodyPr wrap="square" rtlCol="0">
              <a:spAutoFit/>
            </a:bodyPr>
            <a:lstStyle/>
            <a:p>
              <a:pPr algn="ctr"/>
              <a:r>
                <a:rPr lang="en-US" sz="1600" dirty="0"/>
                <a:t>1. Porous Scaffolds for Bone Tissue Engineering</a:t>
              </a:r>
              <a:endParaRPr lang="en-GB" sz="1600" dirty="0"/>
            </a:p>
          </p:txBody>
        </p:sp>
        <p:pic>
          <p:nvPicPr>
            <p:cNvPr id="21" name="Picture 20">
              <a:extLst>
                <a:ext uri="{FF2B5EF4-FFF2-40B4-BE49-F238E27FC236}">
                  <a16:creationId xmlns:a16="http://schemas.microsoft.com/office/drawing/2014/main" id="{B2B33593-0CC6-4D90-AE92-F7BAF7837504}"/>
                </a:ext>
              </a:extLst>
            </p:cNvPr>
            <p:cNvPicPr/>
            <p:nvPr/>
          </p:nvPicPr>
          <p:blipFill rotWithShape="1">
            <a:blip r:embed="rId4">
              <a:extLst>
                <a:ext uri="{28A0092B-C50C-407E-A947-70E740481C1C}">
                  <a14:useLocalDpi xmlns:a14="http://schemas.microsoft.com/office/drawing/2010/main" val="0"/>
                </a:ext>
              </a:extLst>
            </a:blip>
            <a:srcRect l="2954" t="32083" r="2954"/>
            <a:stretch/>
          </p:blipFill>
          <p:spPr bwMode="auto">
            <a:xfrm>
              <a:off x="650725" y="4494584"/>
              <a:ext cx="2823619" cy="1528613"/>
            </a:xfrm>
            <a:prstGeom prst="rect">
              <a:avLst/>
            </a:prstGeom>
            <a:noFill/>
            <a:ln>
              <a:noFill/>
            </a:ln>
          </p:spPr>
        </p:pic>
      </p:grpSp>
      <p:grpSp>
        <p:nvGrpSpPr>
          <p:cNvPr id="22" name="Group 21">
            <a:extLst>
              <a:ext uri="{FF2B5EF4-FFF2-40B4-BE49-F238E27FC236}">
                <a16:creationId xmlns:a16="http://schemas.microsoft.com/office/drawing/2014/main" id="{9D71027F-545A-4C0B-B15C-1251CF8B2E33}"/>
              </a:ext>
            </a:extLst>
          </p:cNvPr>
          <p:cNvGrpSpPr/>
          <p:nvPr/>
        </p:nvGrpSpPr>
        <p:grpSpPr>
          <a:xfrm>
            <a:off x="8621207" y="3779722"/>
            <a:ext cx="2823623" cy="2115975"/>
            <a:chOff x="8717654" y="1237467"/>
            <a:chExt cx="2823623" cy="2115975"/>
          </a:xfrm>
        </p:grpSpPr>
        <p:sp>
          <p:nvSpPr>
            <p:cNvPr id="23" name="TextBox 22">
              <a:extLst>
                <a:ext uri="{FF2B5EF4-FFF2-40B4-BE49-F238E27FC236}">
                  <a16:creationId xmlns:a16="http://schemas.microsoft.com/office/drawing/2014/main" id="{6F98E2D0-ED38-43B0-9F98-7429914A0785}"/>
                </a:ext>
              </a:extLst>
            </p:cNvPr>
            <p:cNvSpPr txBox="1"/>
            <p:nvPr/>
          </p:nvSpPr>
          <p:spPr>
            <a:xfrm>
              <a:off x="8717654" y="1237467"/>
              <a:ext cx="2823618" cy="584775"/>
            </a:xfrm>
            <a:prstGeom prst="rect">
              <a:avLst/>
            </a:prstGeom>
          </p:spPr>
          <p:txBody>
            <a:bodyPr wrap="square" rtlCol="0">
              <a:spAutoFit/>
            </a:bodyPr>
            <a:lstStyle/>
            <a:p>
              <a:pPr algn="ctr"/>
              <a:r>
                <a:rPr lang="en-US" sz="1600" dirty="0"/>
                <a:t>4. Biomedical Waste: Health vs Environment</a:t>
              </a:r>
              <a:endParaRPr lang="en-GB" sz="1600" dirty="0"/>
            </a:p>
          </p:txBody>
        </p:sp>
        <p:pic>
          <p:nvPicPr>
            <p:cNvPr id="24" name="Picture 23">
              <a:extLst>
                <a:ext uri="{FF2B5EF4-FFF2-40B4-BE49-F238E27FC236}">
                  <a16:creationId xmlns:a16="http://schemas.microsoft.com/office/drawing/2014/main" id="{C212CA21-CDA5-4A50-924E-E01A579A7F6C}"/>
                </a:ext>
              </a:extLst>
            </p:cNvPr>
            <p:cNvPicPr/>
            <p:nvPr/>
          </p:nvPicPr>
          <p:blipFill rotWithShape="1">
            <a:blip r:embed="rId5" cstate="print">
              <a:extLst>
                <a:ext uri="{28A0092B-C50C-407E-A947-70E740481C1C}">
                  <a14:useLocalDpi xmlns:a14="http://schemas.microsoft.com/office/drawing/2010/main" val="0"/>
                </a:ext>
              </a:extLst>
            </a:blip>
            <a:srcRect l="7956" t="453" r="14442"/>
            <a:stretch/>
          </p:blipFill>
          <p:spPr bwMode="auto">
            <a:xfrm>
              <a:off x="8717657" y="1824830"/>
              <a:ext cx="2823620" cy="1528612"/>
            </a:xfrm>
            <a:prstGeom prst="rect">
              <a:avLst/>
            </a:prstGeom>
            <a:noFill/>
            <a:ln>
              <a:solidFill>
                <a:srgbClr val="D9D8D6"/>
              </a:solidFill>
            </a:ln>
          </p:spPr>
        </p:pic>
      </p:grpSp>
      <p:grpSp>
        <p:nvGrpSpPr>
          <p:cNvPr id="25" name="Group 24">
            <a:extLst>
              <a:ext uri="{FF2B5EF4-FFF2-40B4-BE49-F238E27FC236}">
                <a16:creationId xmlns:a16="http://schemas.microsoft.com/office/drawing/2014/main" id="{263DD3A5-FEB2-42EF-87CE-26199512BA9B}"/>
              </a:ext>
            </a:extLst>
          </p:cNvPr>
          <p:cNvGrpSpPr/>
          <p:nvPr/>
        </p:nvGrpSpPr>
        <p:grpSpPr>
          <a:xfrm>
            <a:off x="8621207" y="1384461"/>
            <a:ext cx="2823623" cy="2113388"/>
            <a:chOff x="8717652" y="3909808"/>
            <a:chExt cx="2823623" cy="2113388"/>
          </a:xfrm>
        </p:grpSpPr>
        <p:sp>
          <p:nvSpPr>
            <p:cNvPr id="26" name="TextBox 25">
              <a:extLst>
                <a:ext uri="{FF2B5EF4-FFF2-40B4-BE49-F238E27FC236}">
                  <a16:creationId xmlns:a16="http://schemas.microsoft.com/office/drawing/2014/main" id="{8BE0948C-1EAB-4351-AEDF-53BD3E0D33BB}"/>
                </a:ext>
              </a:extLst>
            </p:cNvPr>
            <p:cNvSpPr txBox="1"/>
            <p:nvPr/>
          </p:nvSpPr>
          <p:spPr>
            <a:xfrm>
              <a:off x="8717652" y="3909808"/>
              <a:ext cx="2823620" cy="584775"/>
            </a:xfrm>
            <a:prstGeom prst="rect">
              <a:avLst/>
            </a:prstGeom>
          </p:spPr>
          <p:txBody>
            <a:bodyPr wrap="square" rtlCol="0">
              <a:spAutoFit/>
            </a:bodyPr>
            <a:lstStyle/>
            <a:p>
              <a:pPr algn="ctr"/>
              <a:r>
                <a:rPr lang="en-GB" sz="1600" dirty="0"/>
                <a:t>3. Biomaterials Selection for a Joint Replacement</a:t>
              </a:r>
            </a:p>
          </p:txBody>
        </p:sp>
        <p:pic>
          <p:nvPicPr>
            <p:cNvPr id="27" name="Picture 26">
              <a:extLst>
                <a:ext uri="{FF2B5EF4-FFF2-40B4-BE49-F238E27FC236}">
                  <a16:creationId xmlns:a16="http://schemas.microsoft.com/office/drawing/2014/main" id="{7DDE769F-6157-4E98-93AE-99E3FD87729E}"/>
                </a:ext>
              </a:extLst>
            </p:cNvPr>
            <p:cNvPicPr/>
            <p:nvPr/>
          </p:nvPicPr>
          <p:blipFill rotWithShape="1">
            <a:blip r:embed="rId6" cstate="print">
              <a:extLst>
                <a:ext uri="{28A0092B-C50C-407E-A947-70E740481C1C}">
                  <a14:useLocalDpi xmlns:a14="http://schemas.microsoft.com/office/drawing/2010/main" val="0"/>
                </a:ext>
              </a:extLst>
            </a:blip>
            <a:srcRect l="20046" t="8023" r="10065" b="6867"/>
            <a:stretch/>
          </p:blipFill>
          <p:spPr bwMode="auto">
            <a:xfrm>
              <a:off x="8717656" y="4494583"/>
              <a:ext cx="2823619" cy="152861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843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1. Porous scaffolds for bone tissue engineering</a:t>
            </a:r>
            <a:endParaRPr lang="en-US" dirty="0"/>
          </a:p>
        </p:txBody>
      </p:sp>
      <p:sp>
        <p:nvSpPr>
          <p:cNvPr id="4" name="TextBox 3">
            <a:extLst>
              <a:ext uri="{FF2B5EF4-FFF2-40B4-BE49-F238E27FC236}">
                <a16:creationId xmlns:a16="http://schemas.microsoft.com/office/drawing/2014/main" id="{F6DBD5D1-E556-4630-B9CA-347A168201D2}"/>
              </a:ext>
            </a:extLst>
          </p:cNvPr>
          <p:cNvSpPr txBox="1"/>
          <p:nvPr/>
        </p:nvSpPr>
        <p:spPr>
          <a:xfrm>
            <a:off x="849584" y="1230026"/>
            <a:ext cx="10492832" cy="646331"/>
          </a:xfrm>
          <a:prstGeom prst="rect">
            <a:avLst/>
          </a:prstGeom>
          <a:noFill/>
        </p:spPr>
        <p:txBody>
          <a:bodyPr wrap="square" rtlCol="0">
            <a:spAutoFit/>
          </a:bodyPr>
          <a:lstStyle/>
          <a:p>
            <a:r>
              <a:rPr lang="en-US" b="1" dirty="0"/>
              <a:t>Objective:</a:t>
            </a:r>
            <a:r>
              <a:rPr lang="en-US" dirty="0"/>
              <a:t> investigate the influence of porosity on the biomechanical properties of a hybrid scaffold materials (foam) using the Synthesizer tool </a:t>
            </a:r>
            <a:r>
              <a:rPr lang="en-US"/>
              <a:t>in Granta </a:t>
            </a:r>
            <a:r>
              <a:rPr lang="en-US" dirty="0"/>
              <a:t>EduPack.</a:t>
            </a:r>
            <a:endParaRPr lang="en-GB" b="1" dirty="0"/>
          </a:p>
        </p:txBody>
      </p:sp>
      <p:pic>
        <p:nvPicPr>
          <p:cNvPr id="5" name="Picture 4">
            <a:extLst>
              <a:ext uri="{FF2B5EF4-FFF2-40B4-BE49-F238E27FC236}">
                <a16:creationId xmlns:a16="http://schemas.microsoft.com/office/drawing/2014/main" id="{2B025980-7357-46B5-B1BF-79DB2BB14F4F}"/>
              </a:ext>
            </a:extLst>
          </p:cNvPr>
          <p:cNvPicPr>
            <a:picLocks noChangeAspect="1"/>
          </p:cNvPicPr>
          <p:nvPr/>
        </p:nvPicPr>
        <p:blipFill rotWithShape="1">
          <a:blip r:embed="rId3"/>
          <a:srcRect l="470" t="5526" r="377" b="746"/>
          <a:stretch/>
        </p:blipFill>
        <p:spPr>
          <a:xfrm>
            <a:off x="849584" y="2037862"/>
            <a:ext cx="5016500" cy="3816350"/>
          </a:xfrm>
          <a:prstGeom prst="rect">
            <a:avLst/>
          </a:prstGeom>
        </p:spPr>
      </p:pic>
      <p:pic>
        <p:nvPicPr>
          <p:cNvPr id="6" name="Picture 5">
            <a:extLst>
              <a:ext uri="{FF2B5EF4-FFF2-40B4-BE49-F238E27FC236}">
                <a16:creationId xmlns:a16="http://schemas.microsoft.com/office/drawing/2014/main" id="{EC682876-D0C8-45A6-A1F5-D8576AE7BAEE}"/>
              </a:ext>
            </a:extLst>
          </p:cNvPr>
          <p:cNvPicPr/>
          <p:nvPr/>
        </p:nvPicPr>
        <p:blipFill>
          <a:blip r:embed="rId4">
            <a:extLst>
              <a:ext uri="{28A0092B-C50C-407E-A947-70E740481C1C}">
                <a14:useLocalDpi xmlns:a14="http://schemas.microsoft.com/office/drawing/2010/main" val="0"/>
              </a:ext>
            </a:extLst>
          </a:blip>
          <a:stretch>
            <a:fillRect/>
          </a:stretch>
        </p:blipFill>
        <p:spPr>
          <a:xfrm>
            <a:off x="6325918" y="2826454"/>
            <a:ext cx="5016501" cy="3027758"/>
          </a:xfrm>
          <a:prstGeom prst="rect">
            <a:avLst/>
          </a:prstGeom>
        </p:spPr>
      </p:pic>
      <p:sp>
        <p:nvSpPr>
          <p:cNvPr id="7" name="Rectangle 6">
            <a:extLst>
              <a:ext uri="{FF2B5EF4-FFF2-40B4-BE49-F238E27FC236}">
                <a16:creationId xmlns:a16="http://schemas.microsoft.com/office/drawing/2014/main" id="{DCDD61D7-EB23-44DA-BF95-43BDA4B2A623}"/>
              </a:ext>
            </a:extLst>
          </p:cNvPr>
          <p:cNvSpPr/>
          <p:nvPr/>
        </p:nvSpPr>
        <p:spPr>
          <a:xfrm>
            <a:off x="6611815" y="2112879"/>
            <a:ext cx="4730601" cy="477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705A4B4-F706-4157-A4CB-A11E2CE831B9}"/>
              </a:ext>
            </a:extLst>
          </p:cNvPr>
          <p:cNvPicPr>
            <a:picLocks noChangeAspect="1"/>
          </p:cNvPicPr>
          <p:nvPr/>
        </p:nvPicPr>
        <p:blipFill rotWithShape="1">
          <a:blip r:embed="rId5">
            <a:extLst>
              <a:ext uri="{28A0092B-C50C-407E-A947-70E740481C1C}">
                <a14:useLocalDpi xmlns:a14="http://schemas.microsoft.com/office/drawing/2010/main" val="0"/>
              </a:ext>
            </a:extLst>
          </a:blip>
          <a:srcRect l="60314" r="30935"/>
          <a:stretch/>
        </p:blipFill>
        <p:spPr>
          <a:xfrm>
            <a:off x="6697708" y="2031195"/>
            <a:ext cx="560439" cy="640421"/>
          </a:xfrm>
          <a:prstGeom prst="rect">
            <a:avLst/>
          </a:prstGeom>
        </p:spPr>
      </p:pic>
      <p:sp>
        <p:nvSpPr>
          <p:cNvPr id="9" name="TextBox 8">
            <a:extLst>
              <a:ext uri="{FF2B5EF4-FFF2-40B4-BE49-F238E27FC236}">
                <a16:creationId xmlns:a16="http://schemas.microsoft.com/office/drawing/2014/main" id="{484ABFA1-17BE-4558-A216-2D389C6C68A9}"/>
              </a:ext>
            </a:extLst>
          </p:cNvPr>
          <p:cNvSpPr txBox="1"/>
          <p:nvPr/>
        </p:nvSpPr>
        <p:spPr>
          <a:xfrm>
            <a:off x="7285902" y="2166739"/>
            <a:ext cx="1607736" cy="369332"/>
          </a:xfrm>
          <a:prstGeom prst="rect">
            <a:avLst/>
          </a:prstGeom>
          <a:noFill/>
        </p:spPr>
        <p:txBody>
          <a:bodyPr wrap="square" rtlCol="0">
            <a:spAutoFit/>
          </a:bodyPr>
          <a:lstStyle/>
          <a:p>
            <a:r>
              <a:rPr lang="en-US" dirty="0"/>
              <a:t>Synthesizer</a:t>
            </a:r>
            <a:endParaRPr lang="en-GB" dirty="0"/>
          </a:p>
        </p:txBody>
      </p:sp>
      <p:sp>
        <p:nvSpPr>
          <p:cNvPr id="11" name="TextBox 10">
            <a:extLst>
              <a:ext uri="{FF2B5EF4-FFF2-40B4-BE49-F238E27FC236}">
                <a16:creationId xmlns:a16="http://schemas.microsoft.com/office/drawing/2014/main" id="{D4CA53ED-7D03-D6BE-7569-FBA51AAB27AD}"/>
              </a:ext>
            </a:extLst>
          </p:cNvPr>
          <p:cNvSpPr txBox="1"/>
          <p:nvPr/>
        </p:nvSpPr>
        <p:spPr>
          <a:xfrm>
            <a:off x="812370" y="6096050"/>
            <a:ext cx="307383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p:txBody>
      </p:sp>
    </p:spTree>
    <p:extLst>
      <p:ext uri="{BB962C8B-B14F-4D97-AF65-F5344CB8AC3E}">
        <p14:creationId xmlns:p14="http://schemas.microsoft.com/office/powerpoint/2010/main" val="16976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2. Suture anchor implant</a:t>
            </a:r>
          </a:p>
        </p:txBody>
      </p:sp>
      <p:sp>
        <p:nvSpPr>
          <p:cNvPr id="4" name="TextBox 3">
            <a:extLst>
              <a:ext uri="{FF2B5EF4-FFF2-40B4-BE49-F238E27FC236}">
                <a16:creationId xmlns:a16="http://schemas.microsoft.com/office/drawing/2014/main" id="{ED066B15-24C4-401E-BFF9-0060EE3BC31A}"/>
              </a:ext>
            </a:extLst>
          </p:cNvPr>
          <p:cNvSpPr txBox="1"/>
          <p:nvPr/>
        </p:nvSpPr>
        <p:spPr>
          <a:xfrm>
            <a:off x="849584" y="1230026"/>
            <a:ext cx="10492832" cy="369332"/>
          </a:xfrm>
          <a:prstGeom prst="rect">
            <a:avLst/>
          </a:prstGeom>
          <a:noFill/>
        </p:spPr>
        <p:txBody>
          <a:bodyPr wrap="square" rtlCol="0">
            <a:spAutoFit/>
          </a:bodyPr>
          <a:lstStyle/>
          <a:p>
            <a:r>
              <a:rPr lang="en-US" b="1" dirty="0"/>
              <a:t>Objective:</a:t>
            </a:r>
            <a:r>
              <a:rPr lang="en-US" dirty="0"/>
              <a:t> to minimize the cost per volume, since the geometry is fixed. </a:t>
            </a:r>
            <a:endParaRPr lang="en-GB" b="1" dirty="0"/>
          </a:p>
        </p:txBody>
      </p:sp>
      <p:pic>
        <p:nvPicPr>
          <p:cNvPr id="5" name="Picture 4">
            <a:extLst>
              <a:ext uri="{FF2B5EF4-FFF2-40B4-BE49-F238E27FC236}">
                <a16:creationId xmlns:a16="http://schemas.microsoft.com/office/drawing/2014/main" id="{545D8B0C-E35F-41AB-80A4-465A59C9225C}"/>
              </a:ext>
            </a:extLst>
          </p:cNvPr>
          <p:cNvPicPr>
            <a:picLocks noChangeAspect="1"/>
          </p:cNvPicPr>
          <p:nvPr/>
        </p:nvPicPr>
        <p:blipFill>
          <a:blip r:embed="rId3"/>
          <a:stretch>
            <a:fillRect/>
          </a:stretch>
        </p:blipFill>
        <p:spPr>
          <a:xfrm>
            <a:off x="354254" y="1941418"/>
            <a:ext cx="6208778" cy="3823603"/>
          </a:xfrm>
          <a:prstGeom prst="rect">
            <a:avLst/>
          </a:prstGeom>
        </p:spPr>
      </p:pic>
      <p:sp>
        <p:nvSpPr>
          <p:cNvPr id="6" name="TextBox 5">
            <a:extLst>
              <a:ext uri="{FF2B5EF4-FFF2-40B4-BE49-F238E27FC236}">
                <a16:creationId xmlns:a16="http://schemas.microsoft.com/office/drawing/2014/main" id="{26E47B34-40FC-43AA-9185-45EBC82DF8D7}"/>
              </a:ext>
            </a:extLst>
          </p:cNvPr>
          <p:cNvSpPr txBox="1"/>
          <p:nvPr/>
        </p:nvSpPr>
        <p:spPr>
          <a:xfrm>
            <a:off x="6888690" y="1731102"/>
            <a:ext cx="4453726" cy="1661993"/>
          </a:xfrm>
          <a:prstGeom prst="rect">
            <a:avLst/>
          </a:prstGeom>
          <a:noFill/>
        </p:spPr>
        <p:txBody>
          <a:bodyPr wrap="square" rtlCol="0">
            <a:spAutoFit/>
          </a:bodyPr>
          <a:lstStyle/>
          <a:p>
            <a:r>
              <a:rPr lang="en-US" b="1" dirty="0"/>
              <a:t>Constraints:</a:t>
            </a:r>
          </a:p>
          <a:p>
            <a:pPr marL="285750" indent="-285750">
              <a:buFont typeface="Arial" panose="020B0604020202020204" pitchFamily="34" charset="0"/>
              <a:buChar char="•"/>
            </a:pPr>
            <a:r>
              <a:rPr lang="en-GB" sz="1400" dirty="0"/>
              <a:t>Unfilled thermoplastics, no additive</a:t>
            </a:r>
          </a:p>
          <a:p>
            <a:pPr marL="285750" indent="-285750">
              <a:buFont typeface="Arial" panose="020B0604020202020204" pitchFamily="34" charset="0"/>
              <a:buChar char="•"/>
            </a:pPr>
            <a:r>
              <a:rPr lang="en-GB" sz="1400" dirty="0"/>
              <a:t>Young’s modulus Min 3 GPa and Max 10 GPa</a:t>
            </a:r>
          </a:p>
          <a:p>
            <a:pPr marL="285750" indent="-285750">
              <a:buFont typeface="Arial" panose="020B0604020202020204" pitchFamily="34" charset="0"/>
              <a:buChar char="•"/>
            </a:pPr>
            <a:r>
              <a:rPr lang="en-GB" sz="1400" dirty="0"/>
              <a:t>Adequate yield strength Min 50 MPa</a:t>
            </a:r>
          </a:p>
          <a:p>
            <a:pPr marL="285750" indent="-285750">
              <a:buFont typeface="Arial" panose="020B0604020202020204" pitchFamily="34" charset="0"/>
              <a:buChar char="•"/>
            </a:pPr>
            <a:r>
              <a:rPr lang="en-GB" sz="1400" dirty="0"/>
              <a:t>Fracture toughness Min 4 MPam^0.5</a:t>
            </a:r>
          </a:p>
          <a:p>
            <a:pPr marL="285750" indent="-285750">
              <a:buFont typeface="Arial" panose="020B0604020202020204" pitchFamily="34" charset="0"/>
              <a:buChar char="•"/>
            </a:pPr>
            <a:r>
              <a:rPr lang="en-GB" sz="1400" dirty="0"/>
              <a:t>Max Service temperature: Min 40 °C</a:t>
            </a:r>
          </a:p>
          <a:p>
            <a:pPr marL="285750" indent="-285750">
              <a:buFont typeface="Arial" panose="020B0604020202020204" pitchFamily="34" charset="0"/>
              <a:buChar char="•"/>
            </a:pPr>
            <a:r>
              <a:rPr lang="en-GB" sz="1400" dirty="0"/>
              <a:t>Excellent resistance to water</a:t>
            </a:r>
          </a:p>
        </p:txBody>
      </p:sp>
      <p:pic>
        <p:nvPicPr>
          <p:cNvPr id="7" name="Picture 6">
            <a:extLst>
              <a:ext uri="{FF2B5EF4-FFF2-40B4-BE49-F238E27FC236}">
                <a16:creationId xmlns:a16="http://schemas.microsoft.com/office/drawing/2014/main" id="{9DE46F4D-31C8-4358-BD30-670FB1FD319E}"/>
              </a:ext>
            </a:extLst>
          </p:cNvPr>
          <p:cNvPicPr>
            <a:picLocks noChangeAspect="1"/>
          </p:cNvPicPr>
          <p:nvPr/>
        </p:nvPicPr>
        <p:blipFill>
          <a:blip r:embed="rId4"/>
          <a:stretch>
            <a:fillRect/>
          </a:stretch>
        </p:blipFill>
        <p:spPr>
          <a:xfrm>
            <a:off x="6888690" y="3463285"/>
            <a:ext cx="4453726" cy="2429305"/>
          </a:xfrm>
          <a:prstGeom prst="rect">
            <a:avLst/>
          </a:prstGeom>
        </p:spPr>
      </p:pic>
      <p:sp>
        <p:nvSpPr>
          <p:cNvPr id="12" name="TextBox 11">
            <a:extLst>
              <a:ext uri="{FF2B5EF4-FFF2-40B4-BE49-F238E27FC236}">
                <a16:creationId xmlns:a16="http://schemas.microsoft.com/office/drawing/2014/main" id="{AF333C58-2EF3-115C-B5B6-5B71F68E3F3E}"/>
              </a:ext>
            </a:extLst>
          </p:cNvPr>
          <p:cNvSpPr txBox="1"/>
          <p:nvPr/>
        </p:nvSpPr>
        <p:spPr>
          <a:xfrm>
            <a:off x="812370" y="6096050"/>
            <a:ext cx="307383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p:txBody>
      </p:sp>
    </p:spTree>
    <p:extLst>
      <p:ext uri="{BB962C8B-B14F-4D97-AF65-F5344CB8AC3E}">
        <p14:creationId xmlns:p14="http://schemas.microsoft.com/office/powerpoint/2010/main" val="338422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3. Biomaterials selection for a joint replacement</a:t>
            </a:r>
            <a:endParaRPr lang="en-US" dirty="0"/>
          </a:p>
        </p:txBody>
      </p:sp>
      <p:sp>
        <p:nvSpPr>
          <p:cNvPr id="4" name="TextBox 3">
            <a:extLst>
              <a:ext uri="{FF2B5EF4-FFF2-40B4-BE49-F238E27FC236}">
                <a16:creationId xmlns:a16="http://schemas.microsoft.com/office/drawing/2014/main" id="{1CD9031A-EF8A-49AB-B548-B5064CEE5C1E}"/>
              </a:ext>
            </a:extLst>
          </p:cNvPr>
          <p:cNvSpPr txBox="1"/>
          <p:nvPr/>
        </p:nvSpPr>
        <p:spPr>
          <a:xfrm>
            <a:off x="849584" y="1230026"/>
            <a:ext cx="10492832" cy="646331"/>
          </a:xfrm>
          <a:prstGeom prst="rect">
            <a:avLst/>
          </a:prstGeom>
          <a:noFill/>
        </p:spPr>
        <p:txBody>
          <a:bodyPr wrap="square" rtlCol="0">
            <a:spAutoFit/>
          </a:bodyPr>
          <a:lstStyle/>
          <a:p>
            <a:r>
              <a:rPr lang="en-US" b="1" dirty="0"/>
              <a:t>Objective:</a:t>
            </a:r>
            <a:r>
              <a:rPr lang="en-US" dirty="0"/>
              <a:t> 1) Femoral stem, maximize specific strength and minimize cost; 2) Femoral head, maximize compressive strength and minimize wear (blunt abrasion)</a:t>
            </a:r>
            <a:endParaRPr lang="en-GB" b="1" dirty="0"/>
          </a:p>
        </p:txBody>
      </p:sp>
      <p:pic>
        <p:nvPicPr>
          <p:cNvPr id="5" name="Picture 4">
            <a:extLst>
              <a:ext uri="{FF2B5EF4-FFF2-40B4-BE49-F238E27FC236}">
                <a16:creationId xmlns:a16="http://schemas.microsoft.com/office/drawing/2014/main" id="{36BB3D0F-C04B-4E91-9F4B-EA44FDCB6BF4}"/>
              </a:ext>
            </a:extLst>
          </p:cNvPr>
          <p:cNvPicPr>
            <a:picLocks noChangeAspect="1"/>
          </p:cNvPicPr>
          <p:nvPr/>
        </p:nvPicPr>
        <p:blipFill>
          <a:blip r:embed="rId3"/>
          <a:stretch>
            <a:fillRect/>
          </a:stretch>
        </p:blipFill>
        <p:spPr>
          <a:xfrm>
            <a:off x="609601" y="2174076"/>
            <a:ext cx="5246416" cy="3405326"/>
          </a:xfrm>
          <a:prstGeom prst="rect">
            <a:avLst/>
          </a:prstGeom>
        </p:spPr>
      </p:pic>
      <p:pic>
        <p:nvPicPr>
          <p:cNvPr id="6" name="Picture 5">
            <a:extLst>
              <a:ext uri="{FF2B5EF4-FFF2-40B4-BE49-F238E27FC236}">
                <a16:creationId xmlns:a16="http://schemas.microsoft.com/office/drawing/2014/main" id="{740C7D35-F8AF-4A11-9818-9651DF10B082}"/>
              </a:ext>
            </a:extLst>
          </p:cNvPr>
          <p:cNvPicPr>
            <a:picLocks noChangeAspect="1"/>
          </p:cNvPicPr>
          <p:nvPr/>
        </p:nvPicPr>
        <p:blipFill>
          <a:blip r:embed="rId4"/>
          <a:stretch>
            <a:fillRect/>
          </a:stretch>
        </p:blipFill>
        <p:spPr>
          <a:xfrm>
            <a:off x="6335985" y="2196246"/>
            <a:ext cx="5246416" cy="3360985"/>
          </a:xfrm>
          <a:prstGeom prst="rect">
            <a:avLst/>
          </a:prstGeom>
        </p:spPr>
      </p:pic>
      <p:pic>
        <p:nvPicPr>
          <p:cNvPr id="7" name="Picture 6" descr="A close up of a device&#10;&#10;Description automatically generated">
            <a:extLst>
              <a:ext uri="{FF2B5EF4-FFF2-40B4-BE49-F238E27FC236}">
                <a16:creationId xmlns:a16="http://schemas.microsoft.com/office/drawing/2014/main" id="{F9A2B70A-A2A2-4F4F-9274-E68BE0DF0E2D}"/>
              </a:ext>
            </a:extLst>
          </p:cNvPr>
          <p:cNvPicPr>
            <a:picLocks noChangeAspect="1"/>
          </p:cNvPicPr>
          <p:nvPr/>
        </p:nvPicPr>
        <p:blipFill rotWithShape="1">
          <a:blip r:embed="rId5">
            <a:extLst>
              <a:ext uri="{28A0092B-C50C-407E-A947-70E740481C1C}">
                <a14:useLocalDpi xmlns:a14="http://schemas.microsoft.com/office/drawing/2010/main" val="0"/>
              </a:ext>
            </a:extLst>
          </a:blip>
          <a:srcRect l="8002" t="10644" r="9858"/>
          <a:stretch/>
        </p:blipFill>
        <p:spPr>
          <a:xfrm>
            <a:off x="5381244" y="5154502"/>
            <a:ext cx="1547495" cy="946943"/>
          </a:xfrm>
          <a:prstGeom prst="rect">
            <a:avLst/>
          </a:prstGeom>
        </p:spPr>
      </p:pic>
      <p:sp>
        <p:nvSpPr>
          <p:cNvPr id="8" name="TextBox 7">
            <a:extLst>
              <a:ext uri="{FF2B5EF4-FFF2-40B4-BE49-F238E27FC236}">
                <a16:creationId xmlns:a16="http://schemas.microsoft.com/office/drawing/2014/main" id="{63873BB0-728D-8B9C-5A5B-A1E14A5A20D7}"/>
              </a:ext>
            </a:extLst>
          </p:cNvPr>
          <p:cNvSpPr txBox="1"/>
          <p:nvPr/>
        </p:nvSpPr>
        <p:spPr>
          <a:xfrm>
            <a:off x="812370" y="6096050"/>
            <a:ext cx="307383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p:txBody>
      </p:sp>
    </p:spTree>
    <p:extLst>
      <p:ext uri="{BB962C8B-B14F-4D97-AF65-F5344CB8AC3E}">
        <p14:creationId xmlns:p14="http://schemas.microsoft.com/office/powerpoint/2010/main" val="718149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4. Biomedical waste: health vs environment</a:t>
            </a:r>
            <a:endParaRPr lang="en-US" dirty="0"/>
          </a:p>
        </p:txBody>
      </p:sp>
      <p:sp>
        <p:nvSpPr>
          <p:cNvPr id="4" name="TextBox 3">
            <a:extLst>
              <a:ext uri="{FF2B5EF4-FFF2-40B4-BE49-F238E27FC236}">
                <a16:creationId xmlns:a16="http://schemas.microsoft.com/office/drawing/2014/main" id="{053A9252-5700-45F4-9E3B-699DB179CE94}"/>
              </a:ext>
            </a:extLst>
          </p:cNvPr>
          <p:cNvSpPr txBox="1"/>
          <p:nvPr/>
        </p:nvSpPr>
        <p:spPr>
          <a:xfrm>
            <a:off x="849584" y="1230026"/>
            <a:ext cx="10492832" cy="646331"/>
          </a:xfrm>
          <a:prstGeom prst="rect">
            <a:avLst/>
          </a:prstGeom>
          <a:noFill/>
        </p:spPr>
        <p:txBody>
          <a:bodyPr wrap="square" rtlCol="0">
            <a:spAutoFit/>
          </a:bodyPr>
          <a:lstStyle/>
          <a:p>
            <a:r>
              <a:rPr lang="en-US" b="1" dirty="0"/>
              <a:t>Objective:</a:t>
            </a:r>
            <a:r>
              <a:rPr lang="en-US" dirty="0"/>
              <a:t> investigate suitable materials for a biomedical sample vial and primarily assess options to minimize carbon footprint and then cost.</a:t>
            </a:r>
            <a:endParaRPr lang="en-GB" b="1" dirty="0"/>
          </a:p>
        </p:txBody>
      </p:sp>
      <p:pic>
        <p:nvPicPr>
          <p:cNvPr id="5" name="Picture 4">
            <a:extLst>
              <a:ext uri="{FF2B5EF4-FFF2-40B4-BE49-F238E27FC236}">
                <a16:creationId xmlns:a16="http://schemas.microsoft.com/office/drawing/2014/main" id="{BD27562B-474E-4FFA-8A85-66A57C07799D}"/>
              </a:ext>
            </a:extLst>
          </p:cNvPr>
          <p:cNvPicPr>
            <a:picLocks noChangeAspect="1"/>
          </p:cNvPicPr>
          <p:nvPr/>
        </p:nvPicPr>
        <p:blipFill rotWithShape="1">
          <a:blip r:embed="rId3"/>
          <a:srcRect t="7113"/>
          <a:stretch/>
        </p:blipFill>
        <p:spPr>
          <a:xfrm>
            <a:off x="1794388" y="3898900"/>
            <a:ext cx="3914277" cy="2117517"/>
          </a:xfrm>
          <a:prstGeom prst="rect">
            <a:avLst/>
          </a:prstGeom>
        </p:spPr>
      </p:pic>
      <p:pic>
        <p:nvPicPr>
          <p:cNvPr id="6" name="Picture 5">
            <a:extLst>
              <a:ext uri="{FF2B5EF4-FFF2-40B4-BE49-F238E27FC236}">
                <a16:creationId xmlns:a16="http://schemas.microsoft.com/office/drawing/2014/main" id="{542A1448-3E90-4581-912D-978FE00E3059}"/>
              </a:ext>
            </a:extLst>
          </p:cNvPr>
          <p:cNvPicPr>
            <a:picLocks noChangeAspect="1"/>
          </p:cNvPicPr>
          <p:nvPr/>
        </p:nvPicPr>
        <p:blipFill rotWithShape="1">
          <a:blip r:embed="rId4"/>
          <a:srcRect t="7113"/>
          <a:stretch/>
        </p:blipFill>
        <p:spPr>
          <a:xfrm>
            <a:off x="6483336" y="3898900"/>
            <a:ext cx="3914277" cy="2117518"/>
          </a:xfrm>
          <a:prstGeom prst="rect">
            <a:avLst/>
          </a:prstGeom>
        </p:spPr>
      </p:pic>
      <p:pic>
        <p:nvPicPr>
          <p:cNvPr id="7" name="Picture 6">
            <a:extLst>
              <a:ext uri="{FF2B5EF4-FFF2-40B4-BE49-F238E27FC236}">
                <a16:creationId xmlns:a16="http://schemas.microsoft.com/office/drawing/2014/main" id="{21401FE9-571D-4578-AAA7-FEA055B830E0}"/>
              </a:ext>
            </a:extLst>
          </p:cNvPr>
          <p:cNvPicPr>
            <a:picLocks noChangeAspect="1"/>
          </p:cNvPicPr>
          <p:nvPr/>
        </p:nvPicPr>
        <p:blipFill rotWithShape="1">
          <a:blip r:embed="rId5"/>
          <a:srcRect l="454"/>
          <a:stretch/>
        </p:blipFill>
        <p:spPr>
          <a:xfrm>
            <a:off x="1888152" y="1956769"/>
            <a:ext cx="5005234" cy="1584719"/>
          </a:xfrm>
          <a:prstGeom prst="rect">
            <a:avLst/>
          </a:prstGeom>
        </p:spPr>
      </p:pic>
      <p:sp>
        <p:nvSpPr>
          <p:cNvPr id="8" name="Rectangle 7">
            <a:extLst>
              <a:ext uri="{FF2B5EF4-FFF2-40B4-BE49-F238E27FC236}">
                <a16:creationId xmlns:a16="http://schemas.microsoft.com/office/drawing/2014/main" id="{C9169244-4142-49AD-8458-7B66F3DF2976}"/>
              </a:ext>
            </a:extLst>
          </p:cNvPr>
          <p:cNvSpPr/>
          <p:nvPr/>
        </p:nvSpPr>
        <p:spPr>
          <a:xfrm>
            <a:off x="3208413" y="2303684"/>
            <a:ext cx="1095270" cy="293949"/>
          </a:xfrm>
          <a:prstGeom prst="rect">
            <a:avLst/>
          </a:prstGeom>
          <a:no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C263AB3-D2A3-4DFE-84FF-3FE80050B2FC}"/>
              </a:ext>
            </a:extLst>
          </p:cNvPr>
          <p:cNvSpPr txBox="1"/>
          <p:nvPr/>
        </p:nvSpPr>
        <p:spPr>
          <a:xfrm>
            <a:off x="3283385" y="3621901"/>
            <a:ext cx="936282" cy="276999"/>
          </a:xfrm>
          <a:prstGeom prst="rect">
            <a:avLst/>
          </a:prstGeom>
          <a:noFill/>
        </p:spPr>
        <p:txBody>
          <a:bodyPr wrap="none" rtlCol="0">
            <a:spAutoFit/>
          </a:bodyPr>
          <a:lstStyle/>
          <a:p>
            <a:pPr algn="ctr"/>
            <a:r>
              <a:rPr lang="en-US" sz="1200" b="1" dirty="0"/>
              <a:t>Energy (MJ)</a:t>
            </a:r>
            <a:endParaRPr lang="en-GB" sz="1200" b="1" dirty="0"/>
          </a:p>
        </p:txBody>
      </p:sp>
      <p:sp>
        <p:nvSpPr>
          <p:cNvPr id="10" name="TextBox 9">
            <a:extLst>
              <a:ext uri="{FF2B5EF4-FFF2-40B4-BE49-F238E27FC236}">
                <a16:creationId xmlns:a16="http://schemas.microsoft.com/office/drawing/2014/main" id="{C06B13C2-73BA-413A-93F9-34CBE6522F51}"/>
              </a:ext>
            </a:extLst>
          </p:cNvPr>
          <p:cNvSpPr txBox="1"/>
          <p:nvPr/>
        </p:nvSpPr>
        <p:spPr>
          <a:xfrm>
            <a:off x="7503061" y="3621901"/>
            <a:ext cx="1874826" cy="276999"/>
          </a:xfrm>
          <a:prstGeom prst="rect">
            <a:avLst/>
          </a:prstGeom>
          <a:noFill/>
        </p:spPr>
        <p:txBody>
          <a:bodyPr wrap="square" rtlCol="0">
            <a:spAutoFit/>
          </a:bodyPr>
          <a:lstStyle/>
          <a:p>
            <a:pPr algn="ctr"/>
            <a:r>
              <a:rPr lang="en-US" sz="1200" b="1" dirty="0"/>
              <a:t>CO2 Footprint (kg)</a:t>
            </a:r>
            <a:endParaRPr lang="en-GB" sz="1200" b="1" dirty="0"/>
          </a:p>
        </p:txBody>
      </p:sp>
      <p:sp>
        <p:nvSpPr>
          <p:cNvPr id="11" name="Freeform: Shape 10">
            <a:extLst>
              <a:ext uri="{FF2B5EF4-FFF2-40B4-BE49-F238E27FC236}">
                <a16:creationId xmlns:a16="http://schemas.microsoft.com/office/drawing/2014/main" id="{1AED80BD-42D3-4C57-8486-0C0CA07E53D6}"/>
              </a:ext>
            </a:extLst>
          </p:cNvPr>
          <p:cNvSpPr/>
          <p:nvPr/>
        </p:nvSpPr>
        <p:spPr>
          <a:xfrm>
            <a:off x="3793075" y="2606364"/>
            <a:ext cx="3493294" cy="78582"/>
          </a:xfrm>
          <a:custGeom>
            <a:avLst/>
            <a:gdLst>
              <a:gd name="connsiteX0" fmla="*/ 3493294 w 3493294"/>
              <a:gd name="connsiteY0" fmla="*/ 78582 h 78582"/>
              <a:gd name="connsiteX1" fmla="*/ 0 w 3493294"/>
              <a:gd name="connsiteY1" fmla="*/ 78582 h 78582"/>
              <a:gd name="connsiteX2" fmla="*/ 0 w 3493294"/>
              <a:gd name="connsiteY2" fmla="*/ 0 h 78582"/>
            </a:gdLst>
            <a:ahLst/>
            <a:cxnLst>
              <a:cxn ang="0">
                <a:pos x="connsiteX0" y="connsiteY0"/>
              </a:cxn>
              <a:cxn ang="0">
                <a:pos x="connsiteX1" y="connsiteY1"/>
              </a:cxn>
              <a:cxn ang="0">
                <a:pos x="connsiteX2" y="connsiteY2"/>
              </a:cxn>
            </a:cxnLst>
            <a:rect l="l" t="t" r="r" b="b"/>
            <a:pathLst>
              <a:path w="3493294" h="78582">
                <a:moveTo>
                  <a:pt x="3493294" y="78582"/>
                </a:moveTo>
                <a:lnTo>
                  <a:pt x="0" y="78582"/>
                </a:lnTo>
                <a:lnTo>
                  <a:pt x="0" y="0"/>
                </a:lnTo>
              </a:path>
            </a:pathLst>
          </a:custGeom>
          <a:noFill/>
          <a:ln w="158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FA5888-AE50-4F24-92CE-E34AB70FE82E}"/>
              </a:ext>
            </a:extLst>
          </p:cNvPr>
          <p:cNvSpPr/>
          <p:nvPr/>
        </p:nvSpPr>
        <p:spPr>
          <a:xfrm>
            <a:off x="7286367" y="2242311"/>
            <a:ext cx="3565822" cy="885270"/>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Changing this section allows comparison between the two material combinations: </a:t>
            </a:r>
          </a:p>
          <a:p>
            <a:pPr marL="342900" indent="-342900">
              <a:buAutoNum type="arabicParenR"/>
            </a:pPr>
            <a:r>
              <a:rPr lang="en-US" sz="1200" dirty="0">
                <a:solidFill>
                  <a:schemeClr val="tx1"/>
                </a:solidFill>
              </a:rPr>
              <a:t>Polystyrene vial with a polypropylene cap </a:t>
            </a:r>
          </a:p>
          <a:p>
            <a:pPr marL="342900" indent="-342900">
              <a:buAutoNum type="arabicParenR"/>
            </a:pPr>
            <a:r>
              <a:rPr lang="en-US" sz="1200" dirty="0">
                <a:solidFill>
                  <a:schemeClr val="tx1"/>
                </a:solidFill>
              </a:rPr>
              <a:t>Polypropylene vial with a polyethylene cap</a:t>
            </a:r>
            <a:endParaRPr lang="en-GB" sz="1200" dirty="0">
              <a:solidFill>
                <a:schemeClr val="tx1"/>
              </a:solidFill>
            </a:endParaRPr>
          </a:p>
        </p:txBody>
      </p:sp>
      <p:grpSp>
        <p:nvGrpSpPr>
          <p:cNvPr id="13" name="Group 12">
            <a:extLst>
              <a:ext uri="{FF2B5EF4-FFF2-40B4-BE49-F238E27FC236}">
                <a16:creationId xmlns:a16="http://schemas.microsoft.com/office/drawing/2014/main" id="{2FDBF396-5AAA-42ED-B8AD-C39EF8A41253}"/>
              </a:ext>
            </a:extLst>
          </p:cNvPr>
          <p:cNvGrpSpPr/>
          <p:nvPr/>
        </p:nvGrpSpPr>
        <p:grpSpPr>
          <a:xfrm>
            <a:off x="993738" y="2145022"/>
            <a:ext cx="697924" cy="1208211"/>
            <a:chOff x="879060" y="2552189"/>
            <a:chExt cx="697924" cy="1208211"/>
          </a:xfrm>
        </p:grpSpPr>
        <p:pic>
          <p:nvPicPr>
            <p:cNvPr id="14" name="Picture 13" descr="A close up of a logo&#10;&#10;Description automatically generated">
              <a:extLst>
                <a:ext uri="{FF2B5EF4-FFF2-40B4-BE49-F238E27FC236}">
                  <a16:creationId xmlns:a16="http://schemas.microsoft.com/office/drawing/2014/main" id="{426C5C19-BCC7-4F6D-A666-FB1340D702C8}"/>
                </a:ext>
              </a:extLst>
            </p:cNvPr>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a:off x="879060" y="2696142"/>
              <a:ext cx="351125" cy="10642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5D283088-4A34-4CCF-B4BB-ABA4600DFDF7}"/>
                </a:ext>
              </a:extLst>
            </p:cNvPr>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a:off x="1225133" y="2552189"/>
              <a:ext cx="351851" cy="1066434"/>
            </a:xfrm>
            <a:prstGeom prst="rect">
              <a:avLst/>
            </a:prstGeom>
          </p:spPr>
        </p:pic>
      </p:grpSp>
      <p:sp>
        <p:nvSpPr>
          <p:cNvPr id="16" name="TextBox 15">
            <a:extLst>
              <a:ext uri="{FF2B5EF4-FFF2-40B4-BE49-F238E27FC236}">
                <a16:creationId xmlns:a16="http://schemas.microsoft.com/office/drawing/2014/main" id="{8B9DEAC8-AD5F-B474-321F-E30A92D72914}"/>
              </a:ext>
            </a:extLst>
          </p:cNvPr>
          <p:cNvSpPr txBox="1"/>
          <p:nvPr/>
        </p:nvSpPr>
        <p:spPr>
          <a:xfrm>
            <a:off x="812370" y="6096050"/>
            <a:ext cx="307383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*Granta EduPack 2022R2 used for Case Study. </a:t>
            </a:r>
          </a:p>
        </p:txBody>
      </p:sp>
    </p:spTree>
    <p:extLst>
      <p:ext uri="{BB962C8B-B14F-4D97-AF65-F5344CB8AC3E}">
        <p14:creationId xmlns:p14="http://schemas.microsoft.com/office/powerpoint/2010/main" val="155532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Overview of bioengineering resources</a:t>
            </a:r>
          </a:p>
        </p:txBody>
      </p:sp>
      <p:pic>
        <p:nvPicPr>
          <p:cNvPr id="4" name="Picture 3" descr="A close up of a logo&#10;&#10;Description automatically generated">
            <a:extLst>
              <a:ext uri="{FF2B5EF4-FFF2-40B4-BE49-F238E27FC236}">
                <a16:creationId xmlns:a16="http://schemas.microsoft.com/office/drawing/2014/main" id="{959C730E-246C-4F16-A27E-13416CA26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497" y="1434542"/>
            <a:ext cx="2007058" cy="1054340"/>
          </a:xfrm>
          <a:prstGeom prst="rect">
            <a:avLst/>
          </a:prstGeom>
        </p:spPr>
      </p:pic>
      <p:pic>
        <p:nvPicPr>
          <p:cNvPr id="5" name="Picture 4" descr="A close up of a logo&#10;&#10;Description automatically generated">
            <a:extLst>
              <a:ext uri="{FF2B5EF4-FFF2-40B4-BE49-F238E27FC236}">
                <a16:creationId xmlns:a16="http://schemas.microsoft.com/office/drawing/2014/main" id="{8F783C17-6E12-49FD-BD29-6473628EF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471" y="1434542"/>
            <a:ext cx="2007058" cy="1054340"/>
          </a:xfrm>
          <a:prstGeom prst="rect">
            <a:avLst/>
          </a:prstGeom>
        </p:spPr>
      </p:pic>
      <p:pic>
        <p:nvPicPr>
          <p:cNvPr id="6" name="Picture 5" descr="A close up of a logo&#10;&#10;Description automatically generated">
            <a:extLst>
              <a:ext uri="{FF2B5EF4-FFF2-40B4-BE49-F238E27FC236}">
                <a16:creationId xmlns:a16="http://schemas.microsoft.com/office/drawing/2014/main" id="{6D178DFC-47E1-4088-A122-D1758B056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7232" y="1434542"/>
            <a:ext cx="2007058" cy="1054340"/>
          </a:xfrm>
          <a:prstGeom prst="rect">
            <a:avLst/>
          </a:prstGeom>
        </p:spPr>
      </p:pic>
      <p:sp>
        <p:nvSpPr>
          <p:cNvPr id="7" name="Rectangle 6">
            <a:extLst>
              <a:ext uri="{FF2B5EF4-FFF2-40B4-BE49-F238E27FC236}">
                <a16:creationId xmlns:a16="http://schemas.microsoft.com/office/drawing/2014/main" id="{EF47AA1D-2544-46F4-AD26-05A80240E395}"/>
              </a:ext>
            </a:extLst>
          </p:cNvPr>
          <p:cNvSpPr/>
          <p:nvPr/>
        </p:nvSpPr>
        <p:spPr>
          <a:xfrm>
            <a:off x="542594" y="1165122"/>
            <a:ext cx="3524865" cy="4763729"/>
          </a:xfrm>
          <a:prstGeom prst="rect">
            <a:avLst/>
          </a:prstGeom>
          <a:noFill/>
          <a:ln>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636C704-142E-499B-8A33-E299E7E73C40}"/>
              </a:ext>
            </a:extLst>
          </p:cNvPr>
          <p:cNvSpPr/>
          <p:nvPr/>
        </p:nvSpPr>
        <p:spPr>
          <a:xfrm>
            <a:off x="4333567" y="1165122"/>
            <a:ext cx="7315839" cy="4763729"/>
          </a:xfrm>
          <a:prstGeom prst="rect">
            <a:avLst/>
          </a:prstGeom>
          <a:noFill/>
          <a:ln>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A309CF7-F6FD-4A36-BE61-543627A64878}"/>
              </a:ext>
            </a:extLst>
          </p:cNvPr>
          <p:cNvSpPr/>
          <p:nvPr/>
        </p:nvSpPr>
        <p:spPr>
          <a:xfrm>
            <a:off x="542594" y="5545394"/>
            <a:ext cx="3524865" cy="383457"/>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Undergraduate</a:t>
            </a:r>
            <a:endParaRPr lang="en-GB" sz="2000" b="1" dirty="0"/>
          </a:p>
        </p:txBody>
      </p:sp>
      <p:sp>
        <p:nvSpPr>
          <p:cNvPr id="10" name="Rectangle 9">
            <a:extLst>
              <a:ext uri="{FF2B5EF4-FFF2-40B4-BE49-F238E27FC236}">
                <a16:creationId xmlns:a16="http://schemas.microsoft.com/office/drawing/2014/main" id="{594E1F1E-6470-4068-A4E7-0B26A3242154}"/>
              </a:ext>
            </a:extLst>
          </p:cNvPr>
          <p:cNvSpPr/>
          <p:nvPr/>
        </p:nvSpPr>
        <p:spPr>
          <a:xfrm>
            <a:off x="4333567" y="5545394"/>
            <a:ext cx="7315839" cy="383457"/>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Research / Industry</a:t>
            </a:r>
            <a:endParaRPr lang="en-GB" sz="2000" b="1" dirty="0"/>
          </a:p>
        </p:txBody>
      </p:sp>
      <p:pic>
        <p:nvPicPr>
          <p:cNvPr id="11" name="Picture 10">
            <a:extLst>
              <a:ext uri="{FF2B5EF4-FFF2-40B4-BE49-F238E27FC236}">
                <a16:creationId xmlns:a16="http://schemas.microsoft.com/office/drawing/2014/main" id="{847629FA-8F45-4CA3-84C5-4A9CE78BA4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1966" y="2677137"/>
            <a:ext cx="2288068" cy="1713954"/>
          </a:xfrm>
          <a:prstGeom prst="rect">
            <a:avLst/>
          </a:prstGeom>
        </p:spPr>
      </p:pic>
      <p:pic>
        <p:nvPicPr>
          <p:cNvPr id="12" name="Picture 11">
            <a:extLst>
              <a:ext uri="{FF2B5EF4-FFF2-40B4-BE49-F238E27FC236}">
                <a16:creationId xmlns:a16="http://schemas.microsoft.com/office/drawing/2014/main" id="{5F96A2E9-B305-4F0F-8740-B875AC6230E7}"/>
              </a:ext>
            </a:extLst>
          </p:cNvPr>
          <p:cNvPicPr>
            <a:picLocks noChangeAspect="1"/>
          </p:cNvPicPr>
          <p:nvPr/>
        </p:nvPicPr>
        <p:blipFill rotWithShape="1">
          <a:blip r:embed="rId7"/>
          <a:srcRect l="7308" r="8111"/>
          <a:stretch/>
        </p:blipFill>
        <p:spPr>
          <a:xfrm>
            <a:off x="8806728" y="2787999"/>
            <a:ext cx="2288067" cy="1270550"/>
          </a:xfrm>
          <a:prstGeom prst="rect">
            <a:avLst/>
          </a:prstGeom>
        </p:spPr>
      </p:pic>
      <p:sp>
        <p:nvSpPr>
          <p:cNvPr id="16" name="TextBox 15">
            <a:extLst>
              <a:ext uri="{FF2B5EF4-FFF2-40B4-BE49-F238E27FC236}">
                <a16:creationId xmlns:a16="http://schemas.microsoft.com/office/drawing/2014/main" id="{F91D935F-E49D-4F20-B867-067DCE5D67F4}"/>
              </a:ext>
            </a:extLst>
          </p:cNvPr>
          <p:cNvSpPr txBox="1"/>
          <p:nvPr/>
        </p:nvSpPr>
        <p:spPr>
          <a:xfrm>
            <a:off x="1005483" y="4478518"/>
            <a:ext cx="2599087" cy="338554"/>
          </a:xfrm>
          <a:prstGeom prst="rect">
            <a:avLst/>
          </a:prstGeom>
          <a:noFill/>
        </p:spPr>
        <p:txBody>
          <a:bodyPr wrap="square" rtlCol="0">
            <a:spAutoFit/>
          </a:bodyPr>
          <a:lstStyle/>
          <a:p>
            <a:pPr algn="ctr"/>
            <a:r>
              <a:rPr lang="en-US" sz="1600" dirty="0"/>
              <a:t>Bioengineering Level 2 and 3</a:t>
            </a:r>
            <a:endParaRPr lang="en-GB" sz="1600" dirty="0"/>
          </a:p>
        </p:txBody>
      </p:sp>
      <p:sp>
        <p:nvSpPr>
          <p:cNvPr id="17" name="TextBox 16">
            <a:extLst>
              <a:ext uri="{FF2B5EF4-FFF2-40B4-BE49-F238E27FC236}">
                <a16:creationId xmlns:a16="http://schemas.microsoft.com/office/drawing/2014/main" id="{BD587539-F884-4138-BAEF-66F2690C3410}"/>
              </a:ext>
            </a:extLst>
          </p:cNvPr>
          <p:cNvSpPr txBox="1"/>
          <p:nvPr/>
        </p:nvSpPr>
        <p:spPr>
          <a:xfrm>
            <a:off x="1097206" y="4802231"/>
            <a:ext cx="2415640" cy="338554"/>
          </a:xfrm>
          <a:prstGeom prst="rect">
            <a:avLst/>
          </a:prstGeom>
          <a:noFill/>
        </p:spPr>
        <p:txBody>
          <a:bodyPr wrap="square" rtlCol="0">
            <a:spAutoFit/>
          </a:bodyPr>
          <a:lstStyle/>
          <a:p>
            <a:pPr algn="ctr"/>
            <a:r>
              <a:rPr lang="en-US" sz="1600" dirty="0"/>
              <a:t>Medical Devices</a:t>
            </a:r>
            <a:endParaRPr lang="en-GB" sz="1600" dirty="0"/>
          </a:p>
        </p:txBody>
      </p:sp>
      <p:sp>
        <p:nvSpPr>
          <p:cNvPr id="18" name="TextBox 17">
            <a:extLst>
              <a:ext uri="{FF2B5EF4-FFF2-40B4-BE49-F238E27FC236}">
                <a16:creationId xmlns:a16="http://schemas.microsoft.com/office/drawing/2014/main" id="{8C92E0DC-4281-4FB3-9AB8-A77A726A0ADC}"/>
              </a:ext>
            </a:extLst>
          </p:cNvPr>
          <p:cNvSpPr txBox="1"/>
          <p:nvPr/>
        </p:nvSpPr>
        <p:spPr>
          <a:xfrm>
            <a:off x="1097206" y="5125944"/>
            <a:ext cx="2415640" cy="338554"/>
          </a:xfrm>
          <a:prstGeom prst="rect">
            <a:avLst/>
          </a:prstGeom>
          <a:noFill/>
        </p:spPr>
        <p:txBody>
          <a:bodyPr wrap="square" rtlCol="0">
            <a:spAutoFit/>
          </a:bodyPr>
          <a:lstStyle/>
          <a:p>
            <a:pPr algn="ctr"/>
            <a:r>
              <a:rPr lang="en-US" sz="1600" dirty="0"/>
              <a:t>Enhanced Eco Audit</a:t>
            </a:r>
            <a:endParaRPr lang="en-GB" sz="1600" dirty="0"/>
          </a:p>
        </p:txBody>
      </p:sp>
      <p:sp>
        <p:nvSpPr>
          <p:cNvPr id="19" name="TextBox 18">
            <a:extLst>
              <a:ext uri="{FF2B5EF4-FFF2-40B4-BE49-F238E27FC236}">
                <a16:creationId xmlns:a16="http://schemas.microsoft.com/office/drawing/2014/main" id="{B3E2E762-9AE4-4151-A902-C751F945150F}"/>
              </a:ext>
            </a:extLst>
          </p:cNvPr>
          <p:cNvSpPr txBox="1"/>
          <p:nvPr/>
        </p:nvSpPr>
        <p:spPr>
          <a:xfrm>
            <a:off x="4888180" y="4478518"/>
            <a:ext cx="2415640" cy="338554"/>
          </a:xfrm>
          <a:prstGeom prst="rect">
            <a:avLst/>
          </a:prstGeom>
          <a:noFill/>
        </p:spPr>
        <p:txBody>
          <a:bodyPr wrap="square" rtlCol="0">
            <a:spAutoFit/>
          </a:bodyPr>
          <a:lstStyle/>
          <a:p>
            <a:pPr algn="ctr"/>
            <a:r>
              <a:rPr lang="en-US" sz="1600" dirty="0"/>
              <a:t>Advanced Teaching</a:t>
            </a:r>
            <a:endParaRPr lang="en-GB" sz="1600" dirty="0"/>
          </a:p>
        </p:txBody>
      </p:sp>
      <p:sp>
        <p:nvSpPr>
          <p:cNvPr id="20" name="TextBox 19">
            <a:extLst>
              <a:ext uri="{FF2B5EF4-FFF2-40B4-BE49-F238E27FC236}">
                <a16:creationId xmlns:a16="http://schemas.microsoft.com/office/drawing/2014/main" id="{FAAB747C-8B00-4A03-AC49-E3E8E9FABBD1}"/>
              </a:ext>
            </a:extLst>
          </p:cNvPr>
          <p:cNvSpPr txBox="1"/>
          <p:nvPr/>
        </p:nvSpPr>
        <p:spPr>
          <a:xfrm>
            <a:off x="4888180" y="4803208"/>
            <a:ext cx="2415640" cy="338554"/>
          </a:xfrm>
          <a:prstGeom prst="rect">
            <a:avLst/>
          </a:prstGeom>
          <a:noFill/>
        </p:spPr>
        <p:txBody>
          <a:bodyPr wrap="square" rtlCol="0">
            <a:spAutoFit/>
          </a:bodyPr>
          <a:lstStyle/>
          <a:p>
            <a:pPr algn="ctr"/>
            <a:r>
              <a:rPr lang="en-US" sz="1600" dirty="0"/>
              <a:t>Research</a:t>
            </a:r>
            <a:endParaRPr lang="en-GB" sz="1600" dirty="0"/>
          </a:p>
        </p:txBody>
      </p:sp>
      <p:sp>
        <p:nvSpPr>
          <p:cNvPr id="21" name="TextBox 20">
            <a:extLst>
              <a:ext uri="{FF2B5EF4-FFF2-40B4-BE49-F238E27FC236}">
                <a16:creationId xmlns:a16="http://schemas.microsoft.com/office/drawing/2014/main" id="{0565C136-7BC8-4F84-B130-494950C2766F}"/>
              </a:ext>
            </a:extLst>
          </p:cNvPr>
          <p:cNvSpPr txBox="1"/>
          <p:nvPr/>
        </p:nvSpPr>
        <p:spPr>
          <a:xfrm>
            <a:off x="4888180" y="5127898"/>
            <a:ext cx="2415640" cy="338554"/>
          </a:xfrm>
          <a:prstGeom prst="rect">
            <a:avLst/>
          </a:prstGeom>
          <a:noFill/>
        </p:spPr>
        <p:txBody>
          <a:bodyPr wrap="square" rtlCol="0">
            <a:spAutoFit/>
          </a:bodyPr>
          <a:lstStyle/>
          <a:p>
            <a:pPr algn="ctr"/>
            <a:r>
              <a:rPr lang="en-US" sz="1600" dirty="0"/>
              <a:t>Materials Selection</a:t>
            </a:r>
            <a:endParaRPr lang="en-GB" sz="1600" dirty="0"/>
          </a:p>
        </p:txBody>
      </p:sp>
      <p:sp>
        <p:nvSpPr>
          <p:cNvPr id="22" name="TextBox 21">
            <a:extLst>
              <a:ext uri="{FF2B5EF4-FFF2-40B4-BE49-F238E27FC236}">
                <a16:creationId xmlns:a16="http://schemas.microsoft.com/office/drawing/2014/main" id="{FBDFA6EB-1401-4EFD-8681-A9185A07B927}"/>
              </a:ext>
            </a:extLst>
          </p:cNvPr>
          <p:cNvSpPr txBox="1"/>
          <p:nvPr/>
        </p:nvSpPr>
        <p:spPr>
          <a:xfrm>
            <a:off x="8742941" y="4478518"/>
            <a:ext cx="2415640" cy="338554"/>
          </a:xfrm>
          <a:prstGeom prst="rect">
            <a:avLst/>
          </a:prstGeom>
          <a:noFill/>
        </p:spPr>
        <p:txBody>
          <a:bodyPr wrap="square" rtlCol="0">
            <a:spAutoFit/>
          </a:bodyPr>
          <a:lstStyle/>
          <a:p>
            <a:pPr algn="ctr"/>
            <a:r>
              <a:rPr lang="en-US" sz="1600" dirty="0"/>
              <a:t>Research Online Database:</a:t>
            </a:r>
            <a:endParaRPr lang="en-GB" sz="1600" dirty="0"/>
          </a:p>
        </p:txBody>
      </p:sp>
      <p:sp>
        <p:nvSpPr>
          <p:cNvPr id="23" name="TextBox 22">
            <a:extLst>
              <a:ext uri="{FF2B5EF4-FFF2-40B4-BE49-F238E27FC236}">
                <a16:creationId xmlns:a16="http://schemas.microsoft.com/office/drawing/2014/main" id="{DB566045-17F1-43C1-BEF5-608BDAA269C7}"/>
              </a:ext>
            </a:extLst>
          </p:cNvPr>
          <p:cNvSpPr txBox="1"/>
          <p:nvPr/>
        </p:nvSpPr>
        <p:spPr>
          <a:xfrm>
            <a:off x="8673599" y="4803208"/>
            <a:ext cx="2554324" cy="338554"/>
          </a:xfrm>
          <a:prstGeom prst="rect">
            <a:avLst/>
          </a:prstGeom>
          <a:noFill/>
        </p:spPr>
        <p:txBody>
          <a:bodyPr wrap="square" rtlCol="0">
            <a:spAutoFit/>
          </a:bodyPr>
          <a:lstStyle/>
          <a:p>
            <a:pPr algn="ctr"/>
            <a:r>
              <a:rPr lang="en-US" sz="1600" dirty="0"/>
              <a:t>Human Biological Materials</a:t>
            </a:r>
            <a:endParaRPr lang="en-GB" sz="1600" dirty="0"/>
          </a:p>
        </p:txBody>
      </p:sp>
      <p:sp>
        <p:nvSpPr>
          <p:cNvPr id="24" name="TextBox 23">
            <a:extLst>
              <a:ext uri="{FF2B5EF4-FFF2-40B4-BE49-F238E27FC236}">
                <a16:creationId xmlns:a16="http://schemas.microsoft.com/office/drawing/2014/main" id="{7D8A0818-5554-4DCD-8C88-47869EC623D7}"/>
              </a:ext>
            </a:extLst>
          </p:cNvPr>
          <p:cNvSpPr txBox="1"/>
          <p:nvPr/>
        </p:nvSpPr>
        <p:spPr>
          <a:xfrm>
            <a:off x="8497529" y="5127898"/>
            <a:ext cx="2906465" cy="338554"/>
          </a:xfrm>
          <a:prstGeom prst="rect">
            <a:avLst/>
          </a:prstGeom>
          <a:noFill/>
        </p:spPr>
        <p:txBody>
          <a:bodyPr wrap="square" rtlCol="0">
            <a:spAutoFit/>
          </a:bodyPr>
          <a:lstStyle/>
          <a:p>
            <a:pPr algn="ctr"/>
            <a:r>
              <a:rPr lang="en-US" sz="1600" dirty="0"/>
              <a:t>ASM Medical Materials Database</a:t>
            </a:r>
            <a:endParaRPr lang="en-GB" sz="1600" dirty="0"/>
          </a:p>
        </p:txBody>
      </p:sp>
      <p:pic>
        <p:nvPicPr>
          <p:cNvPr id="1026" name="Picture 2">
            <a:extLst>
              <a:ext uri="{FF2B5EF4-FFF2-40B4-BE49-F238E27FC236}">
                <a16:creationId xmlns:a16="http://schemas.microsoft.com/office/drawing/2014/main" id="{B0FE3A4C-7693-4CC9-9276-9C8543BFC1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795" y="2732651"/>
            <a:ext cx="2354463" cy="151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27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27</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Summary</a:t>
            </a:r>
          </a:p>
        </p:txBody>
      </p:sp>
      <p:sp>
        <p:nvSpPr>
          <p:cNvPr id="4" name="TextBox 3">
            <a:extLst>
              <a:ext uri="{FF2B5EF4-FFF2-40B4-BE49-F238E27FC236}">
                <a16:creationId xmlns:a16="http://schemas.microsoft.com/office/drawing/2014/main" id="{80078351-D8DA-4E99-9A6E-A3D4CCCB1F42}"/>
              </a:ext>
            </a:extLst>
          </p:cNvPr>
          <p:cNvSpPr txBox="1"/>
          <p:nvPr/>
        </p:nvSpPr>
        <p:spPr>
          <a:xfrm>
            <a:off x="875071" y="1482634"/>
            <a:ext cx="10441858" cy="44467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The Bioengineering databases in Granta EduPack presents natural and biomaterials in a well-organized and comprehensive format</a:t>
            </a:r>
          </a:p>
          <a:p>
            <a:pPr marL="285750" indent="-285750">
              <a:lnSpc>
                <a:spcPct val="200000"/>
              </a:lnSpc>
              <a:buFont typeface="Arial" panose="020B0604020202020204" pitchFamily="34" charset="0"/>
              <a:buChar char="•"/>
            </a:pPr>
            <a:r>
              <a:rPr lang="en-US" dirty="0"/>
              <a:t>Ashby charts help to visual the remarkable properties of natural materials</a:t>
            </a:r>
          </a:p>
          <a:p>
            <a:pPr marL="285750" indent="-285750">
              <a:lnSpc>
                <a:spcPct val="200000"/>
              </a:lnSpc>
              <a:buFont typeface="Arial" panose="020B0604020202020204" pitchFamily="34" charset="0"/>
              <a:buChar char="•"/>
            </a:pPr>
            <a:r>
              <a:rPr lang="en-US" dirty="0"/>
              <a:t>Enables comparison with man-made materials and systematic selection</a:t>
            </a:r>
          </a:p>
          <a:p>
            <a:pPr marL="285750" indent="-285750">
              <a:lnSpc>
                <a:spcPct val="200000"/>
              </a:lnSpc>
              <a:buFont typeface="Arial" panose="020B0604020202020204" pitchFamily="34" charset="0"/>
              <a:buChar char="•"/>
            </a:pPr>
            <a:r>
              <a:rPr lang="en-US" dirty="0"/>
              <a:t>Stimulates thinking about replacement and mimicry</a:t>
            </a:r>
          </a:p>
          <a:p>
            <a:pPr marL="285750" indent="-285750">
              <a:lnSpc>
                <a:spcPct val="200000"/>
              </a:lnSpc>
              <a:buFont typeface="Arial" panose="020B0604020202020204" pitchFamily="34" charset="0"/>
              <a:buChar char="•"/>
            </a:pPr>
            <a:r>
              <a:rPr lang="en-US" dirty="0"/>
              <a:t>Introduced in 2023R1, Medical Devices and FDA Examples are included in both Level 2 and Level 3 databases, with links between materials, devices, and FDA examples</a:t>
            </a:r>
          </a:p>
          <a:p>
            <a:pPr marL="285750" indent="-285750">
              <a:lnSpc>
                <a:spcPct val="200000"/>
              </a:lnSpc>
              <a:buFont typeface="Arial" panose="020B0604020202020204" pitchFamily="34" charset="0"/>
              <a:buChar char="•"/>
            </a:pPr>
            <a:r>
              <a:rPr lang="en-US" dirty="0"/>
              <a:t>Links to the Advanced Case Studies can be found here: </a:t>
            </a:r>
            <a:r>
              <a:rPr lang="en-US" dirty="0">
                <a:hlinkClick r:id="rId3"/>
              </a:rPr>
              <a:t>www.ansys.com/education-resources</a:t>
            </a:r>
            <a:r>
              <a:rPr lang="en-US" dirty="0"/>
              <a:t> </a:t>
            </a:r>
            <a:endParaRPr lang="en-GB" dirty="0"/>
          </a:p>
        </p:txBody>
      </p:sp>
    </p:spTree>
    <p:extLst>
      <p:ext uri="{BB962C8B-B14F-4D97-AF65-F5344CB8AC3E}">
        <p14:creationId xmlns:p14="http://schemas.microsoft.com/office/powerpoint/2010/main" val="2922722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28</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21058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29</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a:xfrm>
            <a:off x="609600" y="374235"/>
            <a:ext cx="10972799" cy="845837"/>
          </a:xfrm>
        </p:spPr>
        <p:txBody>
          <a:bodyPr/>
          <a:lstStyle/>
          <a:p>
            <a:r>
              <a:rPr lang="en-US" dirty="0"/>
              <a:t>Outline</a:t>
            </a:r>
          </a:p>
        </p:txBody>
      </p:sp>
      <p:sp>
        <p:nvSpPr>
          <p:cNvPr id="4" name="Content Placeholder 3">
            <a:extLst>
              <a:ext uri="{FF2B5EF4-FFF2-40B4-BE49-F238E27FC236}">
                <a16:creationId xmlns:a16="http://schemas.microsoft.com/office/drawing/2014/main" id="{71AB15A5-C7E2-4717-A981-6CC4F68A84A1}"/>
              </a:ext>
            </a:extLst>
          </p:cNvPr>
          <p:cNvSpPr txBox="1">
            <a:spLocks/>
          </p:cNvSpPr>
          <p:nvPr/>
        </p:nvSpPr>
        <p:spPr>
          <a:xfrm>
            <a:off x="6409938" y="932764"/>
            <a:ext cx="5172462" cy="499247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B71B"/>
              </a:buClr>
              <a:buFont typeface="Wingdings" panose="05000000000000000000" pitchFamily="2" charset="2"/>
              <a:buChar char="§"/>
            </a:pPr>
            <a:r>
              <a:rPr lang="en-US" sz="2000" dirty="0"/>
              <a:t>What is bioengineering?</a:t>
            </a:r>
          </a:p>
          <a:p>
            <a:pPr>
              <a:lnSpc>
                <a:spcPct val="150000"/>
              </a:lnSpc>
              <a:buClr>
                <a:srgbClr val="FFB71B"/>
              </a:buClr>
              <a:buFont typeface="Wingdings" panose="05000000000000000000" pitchFamily="2" charset="2"/>
              <a:buChar char="§"/>
            </a:pPr>
            <a:r>
              <a:rPr lang="en-GB" sz="2000" dirty="0"/>
              <a:t>Ansys Granta EduPack databases</a:t>
            </a:r>
          </a:p>
          <a:p>
            <a:pPr lvl="1">
              <a:lnSpc>
                <a:spcPct val="150000"/>
              </a:lnSpc>
              <a:buClr>
                <a:srgbClr val="FFB71B"/>
              </a:buClr>
              <a:buFont typeface="Arial" panose="020B0604020202020204" pitchFamily="34" charset="0"/>
              <a:buChar char="•"/>
            </a:pPr>
            <a:r>
              <a:rPr lang="en-GB" sz="1800" dirty="0"/>
              <a:t>Level 2 Bioengineering</a:t>
            </a:r>
          </a:p>
          <a:p>
            <a:pPr lvl="1">
              <a:lnSpc>
                <a:spcPct val="150000"/>
              </a:lnSpc>
              <a:buClr>
                <a:srgbClr val="FFB71B"/>
              </a:buClr>
              <a:buFont typeface="Arial" panose="020B0604020202020204" pitchFamily="34" charset="0"/>
              <a:buChar char="•"/>
            </a:pPr>
            <a:r>
              <a:rPr lang="en-GB" sz="1800" dirty="0"/>
              <a:t>Level 3 Bioengineering</a:t>
            </a:r>
          </a:p>
          <a:p>
            <a:pPr>
              <a:lnSpc>
                <a:spcPct val="150000"/>
              </a:lnSpc>
              <a:buClr>
                <a:srgbClr val="FFB71B"/>
              </a:buClr>
              <a:buFont typeface="Wingdings" panose="05000000000000000000" pitchFamily="2" charset="2"/>
              <a:buChar char="§"/>
            </a:pPr>
            <a:r>
              <a:rPr lang="en-GB" sz="2000" dirty="0"/>
              <a:t>Materials selection for biomedical applications</a:t>
            </a:r>
          </a:p>
          <a:p>
            <a:pPr lvl="1">
              <a:lnSpc>
                <a:spcPct val="150000"/>
              </a:lnSpc>
              <a:buClr>
                <a:srgbClr val="FFB71B"/>
              </a:buClr>
              <a:buFont typeface="Arial" panose="020B0604020202020204" pitchFamily="34" charset="0"/>
              <a:buChar char="•"/>
            </a:pPr>
            <a:r>
              <a:rPr lang="en-GB" sz="1800" dirty="0"/>
              <a:t>Porous Scaffolds for Bone Tissue Engineering</a:t>
            </a:r>
          </a:p>
          <a:p>
            <a:pPr lvl="1">
              <a:lnSpc>
                <a:spcPct val="150000"/>
              </a:lnSpc>
              <a:buClr>
                <a:srgbClr val="FFB71B"/>
              </a:buClr>
              <a:buFont typeface="Arial" panose="020B0604020202020204" pitchFamily="34" charset="0"/>
              <a:buChar char="•"/>
            </a:pPr>
            <a:r>
              <a:rPr lang="en-GB" sz="1800" dirty="0"/>
              <a:t>Suture Anchor Implant</a:t>
            </a:r>
          </a:p>
          <a:p>
            <a:pPr lvl="1">
              <a:lnSpc>
                <a:spcPct val="150000"/>
              </a:lnSpc>
              <a:buClr>
                <a:srgbClr val="FFB71B"/>
              </a:buClr>
              <a:buFont typeface="Arial" panose="020B0604020202020204" pitchFamily="34" charset="0"/>
              <a:buChar char="•"/>
            </a:pPr>
            <a:r>
              <a:rPr lang="en-GB" sz="1800" dirty="0"/>
              <a:t>Biomaterials Selection for a Joint Replacement</a:t>
            </a:r>
          </a:p>
          <a:p>
            <a:pPr lvl="1">
              <a:lnSpc>
                <a:spcPct val="150000"/>
              </a:lnSpc>
              <a:buClr>
                <a:srgbClr val="FFB71B"/>
              </a:buClr>
              <a:buFont typeface="Arial" panose="020B0604020202020204" pitchFamily="34" charset="0"/>
              <a:buChar char="•"/>
            </a:pPr>
            <a:r>
              <a:rPr lang="en-GB" sz="1800" dirty="0"/>
              <a:t>Biomedical Waste: Health vs Environment</a:t>
            </a:r>
          </a:p>
        </p:txBody>
      </p:sp>
      <p:grpSp>
        <p:nvGrpSpPr>
          <p:cNvPr id="5" name="Group 4">
            <a:extLst>
              <a:ext uri="{FF2B5EF4-FFF2-40B4-BE49-F238E27FC236}">
                <a16:creationId xmlns:a16="http://schemas.microsoft.com/office/drawing/2014/main" id="{1FC097CC-06B3-468D-878B-7566CEA5ABA1}"/>
              </a:ext>
            </a:extLst>
          </p:cNvPr>
          <p:cNvGrpSpPr/>
          <p:nvPr/>
        </p:nvGrpSpPr>
        <p:grpSpPr>
          <a:xfrm>
            <a:off x="685800" y="1220072"/>
            <a:ext cx="5398560" cy="3580528"/>
            <a:chOff x="756463" y="1520103"/>
            <a:chExt cx="4492500" cy="2979595"/>
          </a:xfrm>
        </p:grpSpPr>
        <p:pic>
          <p:nvPicPr>
            <p:cNvPr id="6" name="Picture 5" descr="A close up of a tree&#10;&#10;Description automatically generated">
              <a:extLst>
                <a:ext uri="{FF2B5EF4-FFF2-40B4-BE49-F238E27FC236}">
                  <a16:creationId xmlns:a16="http://schemas.microsoft.com/office/drawing/2014/main" id="{AC02D906-2A53-432C-80E7-6C411D3D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45" y="1521083"/>
              <a:ext cx="1496520" cy="1496520"/>
            </a:xfrm>
            <a:prstGeom prst="rect">
              <a:avLst/>
            </a:prstGeom>
          </p:spPr>
        </p:pic>
        <p:pic>
          <p:nvPicPr>
            <p:cNvPr id="7" name="Picture 6" descr="A close up of a green field&#10;&#10;Description automatically generated">
              <a:extLst>
                <a:ext uri="{FF2B5EF4-FFF2-40B4-BE49-F238E27FC236}">
                  <a16:creationId xmlns:a16="http://schemas.microsoft.com/office/drawing/2014/main" id="{D65C6C0C-AA2C-4EB1-B9CB-01814E25274F}"/>
                </a:ext>
              </a:extLst>
            </p:cNvPr>
            <p:cNvPicPr>
              <a:picLocks noChangeAspect="1"/>
            </p:cNvPicPr>
            <p:nvPr/>
          </p:nvPicPr>
          <p:blipFill rotWithShape="1">
            <a:blip r:embed="rId4">
              <a:extLst>
                <a:ext uri="{28A0092B-C50C-407E-A947-70E740481C1C}">
                  <a14:useLocalDpi xmlns:a14="http://schemas.microsoft.com/office/drawing/2010/main" val="0"/>
                </a:ext>
              </a:extLst>
            </a:blip>
            <a:srcRect r="15246"/>
            <a:stretch/>
          </p:blipFill>
          <p:spPr>
            <a:xfrm>
              <a:off x="3751464" y="3003178"/>
              <a:ext cx="1496519" cy="1494560"/>
            </a:xfrm>
            <a:prstGeom prst="rect">
              <a:avLst/>
            </a:prstGeom>
          </p:spPr>
        </p:pic>
        <p:pic>
          <p:nvPicPr>
            <p:cNvPr id="8" name="Picture 7" descr="A picture containing cat&#10;&#10;Description automatically generated">
              <a:extLst>
                <a:ext uri="{FF2B5EF4-FFF2-40B4-BE49-F238E27FC236}">
                  <a16:creationId xmlns:a16="http://schemas.microsoft.com/office/drawing/2014/main" id="{C60F5C37-C948-4F3D-9285-A8BF0CB04232}"/>
                </a:ext>
              </a:extLst>
            </p:cNvPr>
            <p:cNvPicPr>
              <a:picLocks noChangeAspect="1"/>
            </p:cNvPicPr>
            <p:nvPr/>
          </p:nvPicPr>
          <p:blipFill rotWithShape="1">
            <a:blip r:embed="rId5">
              <a:extLst>
                <a:ext uri="{28A0092B-C50C-407E-A947-70E740481C1C}">
                  <a14:useLocalDpi xmlns:a14="http://schemas.microsoft.com/office/drawing/2010/main" val="0"/>
                </a:ext>
              </a:extLst>
            </a:blip>
            <a:srcRect l="4988" r="50000"/>
            <a:stretch/>
          </p:blipFill>
          <p:spPr>
            <a:xfrm>
              <a:off x="758422" y="3003178"/>
              <a:ext cx="1496521" cy="1496520"/>
            </a:xfrm>
            <a:prstGeom prst="rect">
              <a:avLst/>
            </a:prstGeom>
          </p:spPr>
        </p:pic>
        <p:pic>
          <p:nvPicPr>
            <p:cNvPr id="9" name="Picture 8">
              <a:extLst>
                <a:ext uri="{FF2B5EF4-FFF2-40B4-BE49-F238E27FC236}">
                  <a16:creationId xmlns:a16="http://schemas.microsoft.com/office/drawing/2014/main" id="{7C81A353-FBF7-440A-8DB2-F5AEEE91F291}"/>
                </a:ext>
              </a:extLst>
            </p:cNvPr>
            <p:cNvPicPr>
              <a:picLocks noChangeAspect="1"/>
            </p:cNvPicPr>
            <p:nvPr/>
          </p:nvPicPr>
          <p:blipFill rotWithShape="1">
            <a:blip r:embed="rId6"/>
            <a:srcRect l="11739" r="11739"/>
            <a:stretch/>
          </p:blipFill>
          <p:spPr>
            <a:xfrm>
              <a:off x="2254943" y="3003178"/>
              <a:ext cx="1496519" cy="1496519"/>
            </a:xfrm>
            <a:prstGeom prst="rect">
              <a:avLst/>
            </a:prstGeom>
          </p:spPr>
        </p:pic>
        <p:pic>
          <p:nvPicPr>
            <p:cNvPr id="10" name="Picture 9">
              <a:extLst>
                <a:ext uri="{FF2B5EF4-FFF2-40B4-BE49-F238E27FC236}">
                  <a16:creationId xmlns:a16="http://schemas.microsoft.com/office/drawing/2014/main" id="{FF76B44C-B0BC-4F34-93B5-654B12408139}"/>
                </a:ext>
              </a:extLst>
            </p:cNvPr>
            <p:cNvPicPr>
              <a:picLocks noChangeAspect="1"/>
            </p:cNvPicPr>
            <p:nvPr/>
          </p:nvPicPr>
          <p:blipFill rotWithShape="1">
            <a:blip r:embed="rId7"/>
            <a:srcRect l="3178" r="3178"/>
            <a:stretch/>
          </p:blipFill>
          <p:spPr>
            <a:xfrm>
              <a:off x="3751463" y="1520103"/>
              <a:ext cx="1497500" cy="1497500"/>
            </a:xfrm>
            <a:prstGeom prst="rect">
              <a:avLst/>
            </a:prstGeom>
          </p:spPr>
        </p:pic>
        <p:pic>
          <p:nvPicPr>
            <p:cNvPr id="11" name="Picture 10">
              <a:extLst>
                <a:ext uri="{FF2B5EF4-FFF2-40B4-BE49-F238E27FC236}">
                  <a16:creationId xmlns:a16="http://schemas.microsoft.com/office/drawing/2014/main" id="{7054DF67-C448-4D30-B7DB-60C4D71F618E}"/>
                </a:ext>
              </a:extLst>
            </p:cNvPr>
            <p:cNvPicPr>
              <a:picLocks noChangeAspect="1"/>
            </p:cNvPicPr>
            <p:nvPr/>
          </p:nvPicPr>
          <p:blipFill rotWithShape="1">
            <a:blip r:embed="rId8"/>
            <a:srcRect l="4620" r="4620"/>
            <a:stretch/>
          </p:blipFill>
          <p:spPr>
            <a:xfrm>
              <a:off x="756463" y="1520103"/>
              <a:ext cx="1497500" cy="1497500"/>
            </a:xfrm>
            <a:prstGeom prst="rect">
              <a:avLst/>
            </a:prstGeom>
          </p:spPr>
        </p:pic>
      </p:grpSp>
    </p:spTree>
    <p:extLst>
      <p:ext uri="{BB962C8B-B14F-4D97-AF65-F5344CB8AC3E}">
        <p14:creationId xmlns:p14="http://schemas.microsoft.com/office/powerpoint/2010/main" val="22956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sz="3200" dirty="0"/>
              <a:t>What is bioengineering?</a:t>
            </a:r>
            <a:endParaRPr lang="en-US" dirty="0"/>
          </a:p>
        </p:txBody>
      </p:sp>
      <p:sp>
        <p:nvSpPr>
          <p:cNvPr id="4" name="TextBox 3">
            <a:extLst>
              <a:ext uri="{FF2B5EF4-FFF2-40B4-BE49-F238E27FC236}">
                <a16:creationId xmlns:a16="http://schemas.microsoft.com/office/drawing/2014/main" id="{D05E9823-4C46-4A72-B3E1-CC6809AD0B69}"/>
              </a:ext>
            </a:extLst>
          </p:cNvPr>
          <p:cNvSpPr txBox="1"/>
          <p:nvPr/>
        </p:nvSpPr>
        <p:spPr>
          <a:xfrm>
            <a:off x="849584" y="1135625"/>
            <a:ext cx="10565668" cy="923330"/>
          </a:xfrm>
          <a:prstGeom prst="rect">
            <a:avLst/>
          </a:prstGeom>
          <a:noFill/>
        </p:spPr>
        <p:txBody>
          <a:bodyPr wrap="square" rtlCol="0">
            <a:spAutoFit/>
          </a:bodyPr>
          <a:lstStyle/>
          <a:p>
            <a:pPr algn="ctr"/>
            <a:r>
              <a:rPr lang="en-GB" dirty="0"/>
              <a:t>“A discipline that advances knowledge in engineering, biology and medicine, and improves human health through cross-disciplinary activities that integrate the engineering sciences with the biomedical sciences and clinical practice.” - Whitaker Foundation</a:t>
            </a:r>
          </a:p>
        </p:txBody>
      </p:sp>
      <p:grpSp>
        <p:nvGrpSpPr>
          <p:cNvPr id="5" name="Group 4">
            <a:extLst>
              <a:ext uri="{FF2B5EF4-FFF2-40B4-BE49-F238E27FC236}">
                <a16:creationId xmlns:a16="http://schemas.microsoft.com/office/drawing/2014/main" id="{C46EBD18-7439-4A1F-A122-6E0B4CEA6EF1}"/>
              </a:ext>
            </a:extLst>
          </p:cNvPr>
          <p:cNvGrpSpPr/>
          <p:nvPr/>
        </p:nvGrpSpPr>
        <p:grpSpPr>
          <a:xfrm>
            <a:off x="3953892" y="1974464"/>
            <a:ext cx="1500326" cy="1411264"/>
            <a:chOff x="2242350" y="2058955"/>
            <a:chExt cx="1500326" cy="1411264"/>
          </a:xfrm>
        </p:grpSpPr>
        <p:pic>
          <p:nvPicPr>
            <p:cNvPr id="6" name="Graphic 5" descr="Schoolhouse">
              <a:extLst>
                <a:ext uri="{FF2B5EF4-FFF2-40B4-BE49-F238E27FC236}">
                  <a16:creationId xmlns:a16="http://schemas.microsoft.com/office/drawing/2014/main" id="{04A7B92E-6458-4030-88CF-72B9281BD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9214" y="2058955"/>
              <a:ext cx="1226598" cy="1226598"/>
            </a:xfrm>
            <a:prstGeom prst="rect">
              <a:avLst/>
            </a:prstGeom>
          </p:spPr>
        </p:pic>
        <p:sp>
          <p:nvSpPr>
            <p:cNvPr id="7" name="TextBox 6">
              <a:extLst>
                <a:ext uri="{FF2B5EF4-FFF2-40B4-BE49-F238E27FC236}">
                  <a16:creationId xmlns:a16="http://schemas.microsoft.com/office/drawing/2014/main" id="{FF90B5F5-8180-4669-8860-1DCE2413ECA8}"/>
                </a:ext>
              </a:extLst>
            </p:cNvPr>
            <p:cNvSpPr txBox="1"/>
            <p:nvPr/>
          </p:nvSpPr>
          <p:spPr>
            <a:xfrm>
              <a:off x="2242350" y="3100887"/>
              <a:ext cx="1500326" cy="369332"/>
            </a:xfrm>
            <a:prstGeom prst="rect">
              <a:avLst/>
            </a:prstGeom>
            <a:noFill/>
          </p:spPr>
          <p:txBody>
            <a:bodyPr wrap="square" rtlCol="0">
              <a:spAutoFit/>
            </a:bodyPr>
            <a:lstStyle/>
            <a:p>
              <a:pPr algn="ctr"/>
              <a:r>
                <a:rPr lang="en-US" b="1" dirty="0"/>
                <a:t>Engineering</a:t>
              </a:r>
              <a:endParaRPr lang="en-GB" b="1" dirty="0"/>
            </a:p>
          </p:txBody>
        </p:sp>
      </p:grpSp>
      <p:grpSp>
        <p:nvGrpSpPr>
          <p:cNvPr id="8" name="Group 7">
            <a:extLst>
              <a:ext uri="{FF2B5EF4-FFF2-40B4-BE49-F238E27FC236}">
                <a16:creationId xmlns:a16="http://schemas.microsoft.com/office/drawing/2014/main" id="{5C6DEB41-C61C-49F8-B72A-0D6367899C66}"/>
              </a:ext>
            </a:extLst>
          </p:cNvPr>
          <p:cNvGrpSpPr/>
          <p:nvPr/>
        </p:nvGrpSpPr>
        <p:grpSpPr>
          <a:xfrm>
            <a:off x="6553200" y="1974464"/>
            <a:ext cx="1653464" cy="1411264"/>
            <a:chOff x="8372755" y="2058955"/>
            <a:chExt cx="1653464" cy="1411264"/>
          </a:xfrm>
        </p:grpSpPr>
        <p:pic>
          <p:nvPicPr>
            <p:cNvPr id="9" name="Graphic 8" descr="Schoolhouse">
              <a:extLst>
                <a:ext uri="{FF2B5EF4-FFF2-40B4-BE49-F238E27FC236}">
                  <a16:creationId xmlns:a16="http://schemas.microsoft.com/office/drawing/2014/main" id="{C7A0B875-9A8E-4CA6-BEBE-8F6D4C2CE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88" y="2058955"/>
              <a:ext cx="1226598" cy="1226598"/>
            </a:xfrm>
            <a:prstGeom prst="rect">
              <a:avLst/>
            </a:prstGeom>
          </p:spPr>
        </p:pic>
        <p:sp>
          <p:nvSpPr>
            <p:cNvPr id="10" name="TextBox 9">
              <a:extLst>
                <a:ext uri="{FF2B5EF4-FFF2-40B4-BE49-F238E27FC236}">
                  <a16:creationId xmlns:a16="http://schemas.microsoft.com/office/drawing/2014/main" id="{E039B1B8-1AB7-4C05-AD47-998C90FA6BCE}"/>
                </a:ext>
              </a:extLst>
            </p:cNvPr>
            <p:cNvSpPr txBox="1"/>
            <p:nvPr/>
          </p:nvSpPr>
          <p:spPr>
            <a:xfrm>
              <a:off x="8372755" y="3100887"/>
              <a:ext cx="1653464" cy="369332"/>
            </a:xfrm>
            <a:prstGeom prst="rect">
              <a:avLst/>
            </a:prstGeom>
            <a:noFill/>
          </p:spPr>
          <p:txBody>
            <a:bodyPr wrap="square" rtlCol="0">
              <a:spAutoFit/>
            </a:bodyPr>
            <a:lstStyle/>
            <a:p>
              <a:pPr algn="ctr"/>
              <a:r>
                <a:rPr lang="en-US" b="1" dirty="0"/>
                <a:t>Life Sciences</a:t>
              </a:r>
              <a:endParaRPr lang="en-GB" b="1" dirty="0"/>
            </a:p>
          </p:txBody>
        </p:sp>
      </p:grpSp>
      <p:cxnSp>
        <p:nvCxnSpPr>
          <p:cNvPr id="11" name="Straight Connector 10">
            <a:extLst>
              <a:ext uri="{FF2B5EF4-FFF2-40B4-BE49-F238E27FC236}">
                <a16:creationId xmlns:a16="http://schemas.microsoft.com/office/drawing/2014/main" id="{56BD38F4-F294-4DC6-9F17-730240CE0101}"/>
              </a:ext>
            </a:extLst>
          </p:cNvPr>
          <p:cNvCxnSpPr>
            <a:cxnSpLocks/>
          </p:cNvCxnSpPr>
          <p:nvPr/>
        </p:nvCxnSpPr>
        <p:spPr>
          <a:xfrm>
            <a:off x="4014186" y="4802812"/>
            <a:ext cx="4163628" cy="0"/>
          </a:xfrm>
          <a:prstGeom prst="line">
            <a:avLst/>
          </a:prstGeom>
          <a:ln w="15875" cap="sq">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pic>
        <p:nvPicPr>
          <p:cNvPr id="12" name="Graphic 11" descr="Heart with pulse">
            <a:extLst>
              <a:ext uri="{FF2B5EF4-FFF2-40B4-BE49-F238E27FC236}">
                <a16:creationId xmlns:a16="http://schemas.microsoft.com/office/drawing/2014/main" id="{F01DA7F1-FA75-4762-A275-445FC7EC9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2287" y="4222535"/>
            <a:ext cx="914400" cy="914400"/>
          </a:xfrm>
          <a:prstGeom prst="rect">
            <a:avLst/>
          </a:prstGeom>
        </p:spPr>
      </p:pic>
      <p:pic>
        <p:nvPicPr>
          <p:cNvPr id="13" name="Graphic 12" descr="Wind Turbines">
            <a:extLst>
              <a:ext uri="{FF2B5EF4-FFF2-40B4-BE49-F238E27FC236}">
                <a16:creationId xmlns:a16="http://schemas.microsoft.com/office/drawing/2014/main" id="{0CC9E187-F259-4515-A18D-2D4B512DA6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5313" y="4222535"/>
            <a:ext cx="914400" cy="914400"/>
          </a:xfrm>
          <a:prstGeom prst="rect">
            <a:avLst/>
          </a:prstGeom>
        </p:spPr>
      </p:pic>
      <p:sp>
        <p:nvSpPr>
          <p:cNvPr id="14" name="TextBox 13">
            <a:extLst>
              <a:ext uri="{FF2B5EF4-FFF2-40B4-BE49-F238E27FC236}">
                <a16:creationId xmlns:a16="http://schemas.microsoft.com/office/drawing/2014/main" id="{3C08D755-371A-4E26-AAB0-DCC8977BAD42}"/>
              </a:ext>
            </a:extLst>
          </p:cNvPr>
          <p:cNvSpPr txBox="1"/>
          <p:nvPr/>
        </p:nvSpPr>
        <p:spPr>
          <a:xfrm>
            <a:off x="955986" y="5183769"/>
            <a:ext cx="4073053" cy="830997"/>
          </a:xfrm>
          <a:prstGeom prst="rect">
            <a:avLst/>
          </a:prstGeom>
          <a:noFill/>
        </p:spPr>
        <p:txBody>
          <a:bodyPr wrap="square" rtlCol="0">
            <a:spAutoFit/>
          </a:bodyPr>
          <a:lstStyle/>
          <a:p>
            <a:pPr algn="ctr"/>
            <a:r>
              <a:rPr lang="en-US" sz="1600" dirty="0"/>
              <a:t>Application of “biological systems knowledge” to engineering issues </a:t>
            </a:r>
            <a:r>
              <a:rPr lang="en-US" sz="1600" i="1" dirty="0"/>
              <a:t>e.g.,</a:t>
            </a:r>
            <a:r>
              <a:rPr lang="en-US" sz="1600" dirty="0"/>
              <a:t> bio-inspired wind turbine blades</a:t>
            </a:r>
            <a:endParaRPr lang="en-GB" sz="1600" dirty="0"/>
          </a:p>
        </p:txBody>
      </p:sp>
      <p:sp>
        <p:nvSpPr>
          <p:cNvPr id="15" name="TextBox 14">
            <a:extLst>
              <a:ext uri="{FF2B5EF4-FFF2-40B4-BE49-F238E27FC236}">
                <a16:creationId xmlns:a16="http://schemas.microsoft.com/office/drawing/2014/main" id="{971934F9-9F8E-4311-BC17-51B76A42A208}"/>
              </a:ext>
            </a:extLst>
          </p:cNvPr>
          <p:cNvSpPr txBox="1"/>
          <p:nvPr/>
        </p:nvSpPr>
        <p:spPr>
          <a:xfrm>
            <a:off x="7162963" y="5183769"/>
            <a:ext cx="4073053" cy="830997"/>
          </a:xfrm>
          <a:prstGeom prst="rect">
            <a:avLst/>
          </a:prstGeom>
          <a:noFill/>
        </p:spPr>
        <p:txBody>
          <a:bodyPr wrap="square" rtlCol="0">
            <a:spAutoFit/>
          </a:bodyPr>
          <a:lstStyle/>
          <a:p>
            <a:pPr algn="ctr"/>
            <a:r>
              <a:rPr lang="en-US" sz="1600" dirty="0"/>
              <a:t>Application of “engineering principles” to challenges in biology and medicine </a:t>
            </a:r>
            <a:r>
              <a:rPr lang="en-US" sz="1600" i="1" dirty="0"/>
              <a:t>e.g.,</a:t>
            </a:r>
            <a:r>
              <a:rPr lang="en-US" sz="1600" dirty="0"/>
              <a:t> pacemakers</a:t>
            </a:r>
            <a:endParaRPr lang="en-GB" sz="1600" dirty="0"/>
          </a:p>
        </p:txBody>
      </p:sp>
      <p:sp>
        <p:nvSpPr>
          <p:cNvPr id="16" name="TextBox 15">
            <a:extLst>
              <a:ext uri="{FF2B5EF4-FFF2-40B4-BE49-F238E27FC236}">
                <a16:creationId xmlns:a16="http://schemas.microsoft.com/office/drawing/2014/main" id="{DC172FFD-6DDE-4918-94EB-8A59307E8BA7}"/>
              </a:ext>
            </a:extLst>
          </p:cNvPr>
          <p:cNvSpPr txBox="1"/>
          <p:nvPr/>
        </p:nvSpPr>
        <p:spPr>
          <a:xfrm>
            <a:off x="4144763" y="3500005"/>
            <a:ext cx="3902475" cy="461665"/>
          </a:xfrm>
          <a:prstGeom prst="rect">
            <a:avLst/>
          </a:prstGeom>
          <a:solidFill>
            <a:srgbClr val="FFB71B"/>
          </a:solidFill>
          <a:ln w="19050">
            <a:noFill/>
            <a:prstDash val="dash"/>
          </a:ln>
        </p:spPr>
        <p:txBody>
          <a:bodyPr wrap="square" rtlCol="0">
            <a:spAutoFit/>
          </a:bodyPr>
          <a:lstStyle/>
          <a:p>
            <a:pPr algn="ctr"/>
            <a:r>
              <a:rPr lang="en-US" sz="2400" b="1" dirty="0"/>
              <a:t>Bioengineering</a:t>
            </a:r>
            <a:endParaRPr lang="en-GB" sz="2400" b="1" dirty="0"/>
          </a:p>
        </p:txBody>
      </p:sp>
      <p:cxnSp>
        <p:nvCxnSpPr>
          <p:cNvPr id="17" name="Straight Connector 16">
            <a:extLst>
              <a:ext uri="{FF2B5EF4-FFF2-40B4-BE49-F238E27FC236}">
                <a16:creationId xmlns:a16="http://schemas.microsoft.com/office/drawing/2014/main" id="{AB029F23-6E0F-410C-826D-3BB714EE2910}"/>
              </a:ext>
            </a:extLst>
          </p:cNvPr>
          <p:cNvCxnSpPr>
            <a:cxnSpLocks/>
          </p:cNvCxnSpPr>
          <p:nvPr/>
        </p:nvCxnSpPr>
        <p:spPr>
          <a:xfrm>
            <a:off x="6096000" y="4147310"/>
            <a:ext cx="1" cy="648000"/>
          </a:xfrm>
          <a:prstGeom prst="line">
            <a:avLst/>
          </a:prstGeom>
          <a:ln w="15875">
            <a:solidFill>
              <a:schemeClr val="tx1"/>
            </a:solidFill>
            <a:headEnd type="none"/>
          </a:ln>
        </p:spPr>
        <p:style>
          <a:lnRef idx="1">
            <a:schemeClr val="accent1"/>
          </a:lnRef>
          <a:fillRef idx="0">
            <a:schemeClr val="accent1"/>
          </a:fillRef>
          <a:effectRef idx="0">
            <a:schemeClr val="accent1"/>
          </a:effectRef>
          <a:fontRef idx="minor">
            <a:schemeClr val="tx1"/>
          </a:fontRef>
        </p:style>
      </p:cxnSp>
      <p:pic>
        <p:nvPicPr>
          <p:cNvPr id="18" name="Graphic 17" descr="Merger">
            <a:extLst>
              <a:ext uri="{FF2B5EF4-FFF2-40B4-BE49-F238E27FC236}">
                <a16:creationId xmlns:a16="http://schemas.microsoft.com/office/drawing/2014/main" id="{82924655-6A5E-4C90-A2D6-A684009580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5638800" y="2568898"/>
            <a:ext cx="914400" cy="914400"/>
          </a:xfrm>
          <a:prstGeom prst="rect">
            <a:avLst/>
          </a:prstGeom>
        </p:spPr>
      </p:pic>
    </p:spTree>
    <p:extLst>
      <p:ext uri="{BB962C8B-B14F-4D97-AF65-F5344CB8AC3E}">
        <p14:creationId xmlns:p14="http://schemas.microsoft.com/office/powerpoint/2010/main" val="143887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Specialist areas</a:t>
            </a:r>
          </a:p>
        </p:txBody>
      </p:sp>
      <p:sp>
        <p:nvSpPr>
          <p:cNvPr id="4" name="TextBox 3">
            <a:extLst>
              <a:ext uri="{FF2B5EF4-FFF2-40B4-BE49-F238E27FC236}">
                <a16:creationId xmlns:a16="http://schemas.microsoft.com/office/drawing/2014/main" id="{2B2F1D32-6BEF-4B88-B8B7-DD21B83FC74A}"/>
              </a:ext>
            </a:extLst>
          </p:cNvPr>
          <p:cNvSpPr txBox="1"/>
          <p:nvPr/>
        </p:nvSpPr>
        <p:spPr>
          <a:xfrm>
            <a:off x="4466940" y="1562673"/>
            <a:ext cx="3258103" cy="461665"/>
          </a:xfrm>
          <a:prstGeom prst="rect">
            <a:avLst/>
          </a:prstGeom>
          <a:solidFill>
            <a:srgbClr val="FFB71B"/>
          </a:solidFill>
          <a:ln w="19050">
            <a:noFill/>
            <a:prstDash val="dash"/>
          </a:ln>
        </p:spPr>
        <p:txBody>
          <a:bodyPr wrap="square" rtlCol="0">
            <a:spAutoFit/>
          </a:bodyPr>
          <a:lstStyle/>
          <a:p>
            <a:pPr algn="ctr"/>
            <a:r>
              <a:rPr lang="en-US" sz="2400" b="1" dirty="0"/>
              <a:t>Bioengineering</a:t>
            </a:r>
            <a:endParaRPr lang="en-GB" sz="2400" b="1" dirty="0"/>
          </a:p>
        </p:txBody>
      </p:sp>
      <p:sp>
        <p:nvSpPr>
          <p:cNvPr id="5" name="TextBox 4">
            <a:extLst>
              <a:ext uri="{FF2B5EF4-FFF2-40B4-BE49-F238E27FC236}">
                <a16:creationId xmlns:a16="http://schemas.microsoft.com/office/drawing/2014/main" id="{BED25B69-29EF-45B1-99E1-AEBA2E08FAAC}"/>
              </a:ext>
            </a:extLst>
          </p:cNvPr>
          <p:cNvSpPr txBox="1"/>
          <p:nvPr/>
        </p:nvSpPr>
        <p:spPr>
          <a:xfrm>
            <a:off x="549265" y="3504957"/>
            <a:ext cx="1247407" cy="523220"/>
          </a:xfrm>
          <a:prstGeom prst="rect">
            <a:avLst/>
          </a:prstGeom>
          <a:noFill/>
          <a:ln w="19050">
            <a:noFill/>
            <a:prstDash val="dash"/>
          </a:ln>
        </p:spPr>
        <p:txBody>
          <a:bodyPr wrap="square" rtlCol="0">
            <a:spAutoFit/>
          </a:bodyPr>
          <a:lstStyle/>
          <a:p>
            <a:pPr algn="ctr"/>
            <a:r>
              <a:rPr lang="en-US" sz="1400" dirty="0"/>
              <a:t>Electrical Engineering</a:t>
            </a:r>
            <a:endParaRPr lang="en-GB" sz="1400" dirty="0"/>
          </a:p>
        </p:txBody>
      </p:sp>
      <p:pic>
        <p:nvPicPr>
          <p:cNvPr id="6" name="Graphic 5" descr="Monitor">
            <a:extLst>
              <a:ext uri="{FF2B5EF4-FFF2-40B4-BE49-F238E27FC236}">
                <a16:creationId xmlns:a16="http://schemas.microsoft.com/office/drawing/2014/main" id="{E2CDC97A-C6CB-4947-9381-BE1082338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6926" y="4222735"/>
            <a:ext cx="914400" cy="914400"/>
          </a:xfrm>
          <a:prstGeom prst="rect">
            <a:avLst/>
          </a:prstGeom>
        </p:spPr>
      </p:pic>
      <p:sp>
        <p:nvSpPr>
          <p:cNvPr id="7" name="TextBox 6">
            <a:extLst>
              <a:ext uri="{FF2B5EF4-FFF2-40B4-BE49-F238E27FC236}">
                <a16:creationId xmlns:a16="http://schemas.microsoft.com/office/drawing/2014/main" id="{E4F5F189-7FBC-4DA2-8C48-4AE8109D8F56}"/>
              </a:ext>
            </a:extLst>
          </p:cNvPr>
          <p:cNvSpPr txBox="1"/>
          <p:nvPr/>
        </p:nvSpPr>
        <p:spPr>
          <a:xfrm>
            <a:off x="1780021" y="3504957"/>
            <a:ext cx="1247407" cy="738664"/>
          </a:xfrm>
          <a:prstGeom prst="rect">
            <a:avLst/>
          </a:prstGeom>
          <a:noFill/>
          <a:ln w="19050">
            <a:noFill/>
            <a:prstDash val="dash"/>
          </a:ln>
        </p:spPr>
        <p:txBody>
          <a:bodyPr wrap="square" rtlCol="0">
            <a:spAutoFit/>
          </a:bodyPr>
          <a:lstStyle/>
          <a:p>
            <a:pPr algn="ctr"/>
            <a:r>
              <a:rPr lang="en-US" sz="1400" dirty="0"/>
              <a:t>Computer Science &amp; Engineering</a:t>
            </a:r>
            <a:endParaRPr lang="en-GB" sz="1400" dirty="0"/>
          </a:p>
        </p:txBody>
      </p:sp>
      <p:pic>
        <p:nvPicPr>
          <p:cNvPr id="8" name="Graphic 7" descr="Normal Distribution">
            <a:extLst>
              <a:ext uri="{FF2B5EF4-FFF2-40B4-BE49-F238E27FC236}">
                <a16:creationId xmlns:a16="http://schemas.microsoft.com/office/drawing/2014/main" id="{5B270C04-E6BD-4A45-89E7-985A069254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8083" y="4222735"/>
            <a:ext cx="914400" cy="914400"/>
          </a:xfrm>
          <a:prstGeom prst="rect">
            <a:avLst/>
          </a:prstGeom>
        </p:spPr>
      </p:pic>
      <p:sp>
        <p:nvSpPr>
          <p:cNvPr id="9" name="TextBox 8">
            <a:extLst>
              <a:ext uri="{FF2B5EF4-FFF2-40B4-BE49-F238E27FC236}">
                <a16:creationId xmlns:a16="http://schemas.microsoft.com/office/drawing/2014/main" id="{151F8FA4-48AB-4853-99D4-F05596DD832E}"/>
              </a:ext>
            </a:extLst>
          </p:cNvPr>
          <p:cNvSpPr txBox="1"/>
          <p:nvPr/>
        </p:nvSpPr>
        <p:spPr>
          <a:xfrm>
            <a:off x="3010777" y="3504957"/>
            <a:ext cx="1247407" cy="523220"/>
          </a:xfrm>
          <a:prstGeom prst="rect">
            <a:avLst/>
          </a:prstGeom>
          <a:noFill/>
          <a:ln w="19050">
            <a:noFill/>
            <a:prstDash val="dash"/>
          </a:ln>
        </p:spPr>
        <p:txBody>
          <a:bodyPr wrap="square" rtlCol="0">
            <a:spAutoFit/>
          </a:bodyPr>
          <a:lstStyle/>
          <a:p>
            <a:pPr algn="ctr"/>
            <a:r>
              <a:rPr lang="en-US" sz="1400" dirty="0"/>
              <a:t>Math &amp; Statistics</a:t>
            </a:r>
            <a:endParaRPr lang="en-GB" sz="1400" dirty="0"/>
          </a:p>
        </p:txBody>
      </p:sp>
      <p:sp>
        <p:nvSpPr>
          <p:cNvPr id="10" name="TextBox 9">
            <a:extLst>
              <a:ext uri="{FF2B5EF4-FFF2-40B4-BE49-F238E27FC236}">
                <a16:creationId xmlns:a16="http://schemas.microsoft.com/office/drawing/2014/main" id="{388179AC-11F0-4127-B722-C089C45CEFA9}"/>
              </a:ext>
            </a:extLst>
          </p:cNvPr>
          <p:cNvSpPr txBox="1"/>
          <p:nvPr/>
        </p:nvSpPr>
        <p:spPr>
          <a:xfrm>
            <a:off x="4241533" y="3504957"/>
            <a:ext cx="1247407" cy="523220"/>
          </a:xfrm>
          <a:prstGeom prst="rect">
            <a:avLst/>
          </a:prstGeom>
          <a:noFill/>
          <a:ln w="19050">
            <a:noFill/>
            <a:prstDash val="dash"/>
          </a:ln>
        </p:spPr>
        <p:txBody>
          <a:bodyPr wrap="square" rtlCol="0">
            <a:spAutoFit/>
          </a:bodyPr>
          <a:lstStyle/>
          <a:p>
            <a:pPr algn="ctr"/>
            <a:r>
              <a:rPr lang="en-US" sz="1400" dirty="0"/>
              <a:t>Chemical Engineering</a:t>
            </a:r>
            <a:endParaRPr lang="en-GB" sz="1400" dirty="0"/>
          </a:p>
        </p:txBody>
      </p:sp>
      <p:pic>
        <p:nvPicPr>
          <p:cNvPr id="11" name="Graphic 10" descr="Atom">
            <a:extLst>
              <a:ext uri="{FF2B5EF4-FFF2-40B4-BE49-F238E27FC236}">
                <a16:creationId xmlns:a16="http://schemas.microsoft.com/office/drawing/2014/main" id="{8DC6E878-1DCE-4663-8EFD-B3B4E910F3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0397" y="4222735"/>
            <a:ext cx="914400" cy="914400"/>
          </a:xfrm>
          <a:prstGeom prst="rect">
            <a:avLst/>
          </a:prstGeom>
        </p:spPr>
      </p:pic>
      <p:sp>
        <p:nvSpPr>
          <p:cNvPr id="12" name="TextBox 11">
            <a:extLst>
              <a:ext uri="{FF2B5EF4-FFF2-40B4-BE49-F238E27FC236}">
                <a16:creationId xmlns:a16="http://schemas.microsoft.com/office/drawing/2014/main" id="{54A8D6C1-7A9C-4BA9-8D55-2CAE41202200}"/>
              </a:ext>
            </a:extLst>
          </p:cNvPr>
          <p:cNvSpPr txBox="1"/>
          <p:nvPr/>
        </p:nvSpPr>
        <p:spPr>
          <a:xfrm>
            <a:off x="5472289" y="3504957"/>
            <a:ext cx="1247407" cy="307777"/>
          </a:xfrm>
          <a:prstGeom prst="rect">
            <a:avLst/>
          </a:prstGeom>
          <a:noFill/>
          <a:ln w="19050">
            <a:noFill/>
            <a:prstDash val="dash"/>
          </a:ln>
        </p:spPr>
        <p:txBody>
          <a:bodyPr wrap="square" rtlCol="0">
            <a:spAutoFit/>
          </a:bodyPr>
          <a:lstStyle/>
          <a:p>
            <a:pPr algn="ctr"/>
            <a:r>
              <a:rPr lang="en-US" sz="1400" dirty="0"/>
              <a:t>Physics</a:t>
            </a:r>
            <a:endParaRPr lang="en-GB" sz="1400" dirty="0"/>
          </a:p>
        </p:txBody>
      </p:sp>
      <p:pic>
        <p:nvPicPr>
          <p:cNvPr id="13" name="Graphic 12" descr="Beaker">
            <a:extLst>
              <a:ext uri="{FF2B5EF4-FFF2-40B4-BE49-F238E27FC236}">
                <a16:creationId xmlns:a16="http://schemas.microsoft.com/office/drawing/2014/main" id="{6CCD6A97-7AC2-4C91-A926-B2CAA941AC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1554" y="4222735"/>
            <a:ext cx="914400" cy="914400"/>
          </a:xfrm>
          <a:prstGeom prst="rect">
            <a:avLst/>
          </a:prstGeom>
        </p:spPr>
      </p:pic>
      <p:sp>
        <p:nvSpPr>
          <p:cNvPr id="14" name="TextBox 13">
            <a:extLst>
              <a:ext uri="{FF2B5EF4-FFF2-40B4-BE49-F238E27FC236}">
                <a16:creationId xmlns:a16="http://schemas.microsoft.com/office/drawing/2014/main" id="{AB8971FF-A445-4CCB-96BA-CD1CA34F287E}"/>
              </a:ext>
            </a:extLst>
          </p:cNvPr>
          <p:cNvSpPr txBox="1"/>
          <p:nvPr/>
        </p:nvSpPr>
        <p:spPr>
          <a:xfrm>
            <a:off x="6703045" y="3504957"/>
            <a:ext cx="1247407" cy="523220"/>
          </a:xfrm>
          <a:prstGeom prst="rect">
            <a:avLst/>
          </a:prstGeom>
          <a:noFill/>
          <a:ln w="19050">
            <a:noFill/>
            <a:prstDash val="dash"/>
          </a:ln>
        </p:spPr>
        <p:txBody>
          <a:bodyPr wrap="square" rtlCol="0">
            <a:spAutoFit/>
          </a:bodyPr>
          <a:lstStyle/>
          <a:p>
            <a:pPr algn="ctr"/>
            <a:r>
              <a:rPr lang="en-US" sz="1400" dirty="0"/>
              <a:t>Chemistry &amp; Biochemistry</a:t>
            </a:r>
            <a:endParaRPr lang="en-GB" sz="1400" dirty="0"/>
          </a:p>
        </p:txBody>
      </p:sp>
      <p:pic>
        <p:nvPicPr>
          <p:cNvPr id="15" name="Graphic 14" descr="Nerve">
            <a:extLst>
              <a:ext uri="{FF2B5EF4-FFF2-40B4-BE49-F238E27FC236}">
                <a16:creationId xmlns:a16="http://schemas.microsoft.com/office/drawing/2014/main" id="{9CCC5CA2-DD61-43E4-B2B9-6D6C108FCC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02711" y="4222735"/>
            <a:ext cx="914400" cy="914400"/>
          </a:xfrm>
          <a:prstGeom prst="rect">
            <a:avLst/>
          </a:prstGeom>
        </p:spPr>
      </p:pic>
      <p:sp>
        <p:nvSpPr>
          <p:cNvPr id="16" name="TextBox 15">
            <a:extLst>
              <a:ext uri="{FF2B5EF4-FFF2-40B4-BE49-F238E27FC236}">
                <a16:creationId xmlns:a16="http://schemas.microsoft.com/office/drawing/2014/main" id="{B790ED6D-D0E1-4BFB-818C-AD63BEAC9CA1}"/>
              </a:ext>
            </a:extLst>
          </p:cNvPr>
          <p:cNvSpPr txBox="1"/>
          <p:nvPr/>
        </p:nvSpPr>
        <p:spPr>
          <a:xfrm>
            <a:off x="7933801" y="3504957"/>
            <a:ext cx="1247407" cy="523220"/>
          </a:xfrm>
          <a:prstGeom prst="rect">
            <a:avLst/>
          </a:prstGeom>
          <a:noFill/>
          <a:ln w="19050">
            <a:noFill/>
            <a:prstDash val="dash"/>
          </a:ln>
        </p:spPr>
        <p:txBody>
          <a:bodyPr wrap="square" rtlCol="0">
            <a:spAutoFit/>
          </a:bodyPr>
          <a:lstStyle/>
          <a:p>
            <a:pPr algn="ctr"/>
            <a:r>
              <a:rPr lang="en-US" sz="1400" dirty="0"/>
              <a:t>Biology &amp; Neurobiology</a:t>
            </a:r>
            <a:endParaRPr lang="en-GB" sz="1400" dirty="0"/>
          </a:p>
        </p:txBody>
      </p:sp>
      <p:pic>
        <p:nvPicPr>
          <p:cNvPr id="17" name="Graphic 16" descr="Cube">
            <a:extLst>
              <a:ext uri="{FF2B5EF4-FFF2-40B4-BE49-F238E27FC236}">
                <a16:creationId xmlns:a16="http://schemas.microsoft.com/office/drawing/2014/main" id="{E5362C17-2EE4-4F53-BC9A-CC1683681D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33868" y="4222735"/>
            <a:ext cx="914400" cy="914400"/>
          </a:xfrm>
          <a:prstGeom prst="rect">
            <a:avLst/>
          </a:prstGeom>
        </p:spPr>
      </p:pic>
      <p:sp>
        <p:nvSpPr>
          <p:cNvPr id="18" name="TextBox 17">
            <a:extLst>
              <a:ext uri="{FF2B5EF4-FFF2-40B4-BE49-F238E27FC236}">
                <a16:creationId xmlns:a16="http://schemas.microsoft.com/office/drawing/2014/main" id="{56CD9846-9720-40D7-BBE4-C61A4D4DA274}"/>
              </a:ext>
            </a:extLst>
          </p:cNvPr>
          <p:cNvSpPr txBox="1"/>
          <p:nvPr/>
        </p:nvSpPr>
        <p:spPr>
          <a:xfrm>
            <a:off x="9164557" y="3504957"/>
            <a:ext cx="1247407" cy="738664"/>
          </a:xfrm>
          <a:prstGeom prst="rect">
            <a:avLst/>
          </a:prstGeom>
          <a:noFill/>
          <a:ln w="19050">
            <a:noFill/>
            <a:prstDash val="dash"/>
          </a:ln>
        </p:spPr>
        <p:txBody>
          <a:bodyPr wrap="square" rtlCol="0">
            <a:spAutoFit/>
          </a:bodyPr>
          <a:lstStyle/>
          <a:p>
            <a:pPr algn="ctr"/>
            <a:r>
              <a:rPr lang="en-US" sz="1400" dirty="0"/>
              <a:t>Materials Science &amp; Engineering</a:t>
            </a:r>
            <a:endParaRPr lang="en-GB" sz="1400" dirty="0"/>
          </a:p>
        </p:txBody>
      </p:sp>
      <p:pic>
        <p:nvPicPr>
          <p:cNvPr id="19" name="Graphic 18" descr="Gears">
            <a:extLst>
              <a:ext uri="{FF2B5EF4-FFF2-40B4-BE49-F238E27FC236}">
                <a16:creationId xmlns:a16="http://schemas.microsoft.com/office/drawing/2014/main" id="{76C4405B-0C74-479E-A46D-F27E65C1D99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65026" y="4222735"/>
            <a:ext cx="914400" cy="914400"/>
          </a:xfrm>
          <a:prstGeom prst="rect">
            <a:avLst/>
          </a:prstGeom>
        </p:spPr>
      </p:pic>
      <p:sp>
        <p:nvSpPr>
          <p:cNvPr id="20" name="TextBox 19">
            <a:extLst>
              <a:ext uri="{FF2B5EF4-FFF2-40B4-BE49-F238E27FC236}">
                <a16:creationId xmlns:a16="http://schemas.microsoft.com/office/drawing/2014/main" id="{0CBB3166-4079-4113-B36C-AC24A1531986}"/>
              </a:ext>
            </a:extLst>
          </p:cNvPr>
          <p:cNvSpPr txBox="1"/>
          <p:nvPr/>
        </p:nvSpPr>
        <p:spPr>
          <a:xfrm>
            <a:off x="10395317" y="3504957"/>
            <a:ext cx="1247407" cy="523220"/>
          </a:xfrm>
          <a:prstGeom prst="rect">
            <a:avLst/>
          </a:prstGeom>
          <a:noFill/>
          <a:ln w="19050">
            <a:noFill/>
            <a:prstDash val="dash"/>
          </a:ln>
        </p:spPr>
        <p:txBody>
          <a:bodyPr wrap="square" rtlCol="0">
            <a:spAutoFit/>
          </a:bodyPr>
          <a:lstStyle/>
          <a:p>
            <a:pPr algn="ctr"/>
            <a:r>
              <a:rPr lang="en-US" sz="1400" dirty="0"/>
              <a:t>Mechanical Engineering</a:t>
            </a:r>
            <a:endParaRPr lang="en-GB" sz="1400" dirty="0"/>
          </a:p>
        </p:txBody>
      </p:sp>
      <p:cxnSp>
        <p:nvCxnSpPr>
          <p:cNvPr id="21" name="Straight Connector 20">
            <a:extLst>
              <a:ext uri="{FF2B5EF4-FFF2-40B4-BE49-F238E27FC236}">
                <a16:creationId xmlns:a16="http://schemas.microsoft.com/office/drawing/2014/main" id="{9C200B50-AB25-49B6-83C6-305F917F9E0F}"/>
              </a:ext>
            </a:extLst>
          </p:cNvPr>
          <p:cNvCxnSpPr>
            <a:cxnSpLocks/>
          </p:cNvCxnSpPr>
          <p:nvPr/>
        </p:nvCxnSpPr>
        <p:spPr>
          <a:xfrm rot="10800000">
            <a:off x="1172962" y="2932865"/>
            <a:ext cx="9846052"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1BAF7B-B9AF-40F2-AA50-82D402C1C9B3}"/>
              </a:ext>
            </a:extLst>
          </p:cNvPr>
          <p:cNvCxnSpPr>
            <a:cxnSpLocks/>
          </p:cNvCxnSpPr>
          <p:nvPr/>
        </p:nvCxnSpPr>
        <p:spPr>
          <a:xfrm rot="10800000">
            <a:off x="11019020"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CA73B6-9C67-4D5E-8DFC-866501C1FF47}"/>
              </a:ext>
            </a:extLst>
          </p:cNvPr>
          <p:cNvCxnSpPr>
            <a:cxnSpLocks/>
          </p:cNvCxnSpPr>
          <p:nvPr/>
        </p:nvCxnSpPr>
        <p:spPr>
          <a:xfrm rot="10800000">
            <a:off x="9788263"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6362E7-F81A-400D-AE7A-20A928D1C121}"/>
              </a:ext>
            </a:extLst>
          </p:cNvPr>
          <p:cNvCxnSpPr>
            <a:cxnSpLocks/>
          </p:cNvCxnSpPr>
          <p:nvPr/>
        </p:nvCxnSpPr>
        <p:spPr>
          <a:xfrm rot="10800000">
            <a:off x="8557506"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8AC40F-CF50-4266-968A-3315812C12A8}"/>
              </a:ext>
            </a:extLst>
          </p:cNvPr>
          <p:cNvCxnSpPr>
            <a:cxnSpLocks/>
          </p:cNvCxnSpPr>
          <p:nvPr/>
        </p:nvCxnSpPr>
        <p:spPr>
          <a:xfrm rot="10800000">
            <a:off x="7326749"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51BEE3-7B72-4091-BA27-D0662E2DF7B7}"/>
              </a:ext>
            </a:extLst>
          </p:cNvPr>
          <p:cNvCxnSpPr>
            <a:cxnSpLocks/>
          </p:cNvCxnSpPr>
          <p:nvPr/>
        </p:nvCxnSpPr>
        <p:spPr>
          <a:xfrm rot="10800000">
            <a:off x="6095992"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1ABA808-DF2E-49E4-A3EB-0ACDFE556703}"/>
              </a:ext>
            </a:extLst>
          </p:cNvPr>
          <p:cNvCxnSpPr>
            <a:cxnSpLocks/>
          </p:cNvCxnSpPr>
          <p:nvPr/>
        </p:nvCxnSpPr>
        <p:spPr>
          <a:xfrm rot="10800000">
            <a:off x="4865235"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06630D-245F-4FFA-BAAB-6C1D0C05ADE8}"/>
              </a:ext>
            </a:extLst>
          </p:cNvPr>
          <p:cNvCxnSpPr>
            <a:cxnSpLocks/>
          </p:cNvCxnSpPr>
          <p:nvPr/>
        </p:nvCxnSpPr>
        <p:spPr>
          <a:xfrm rot="10800000">
            <a:off x="3634478"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597165-8BC0-4739-AB2F-53F4BA2B2AE3}"/>
              </a:ext>
            </a:extLst>
          </p:cNvPr>
          <p:cNvCxnSpPr>
            <a:cxnSpLocks/>
          </p:cNvCxnSpPr>
          <p:nvPr/>
        </p:nvCxnSpPr>
        <p:spPr>
          <a:xfrm rot="10800000">
            <a:off x="2403721"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362321-7DC3-49AC-849C-384A7EAB3DE1}"/>
              </a:ext>
            </a:extLst>
          </p:cNvPr>
          <p:cNvCxnSpPr>
            <a:cxnSpLocks/>
          </p:cNvCxnSpPr>
          <p:nvPr/>
        </p:nvCxnSpPr>
        <p:spPr>
          <a:xfrm rot="10800000">
            <a:off x="1172968"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2E8634-E106-4B1C-9540-B7AF30EBC6E7}"/>
              </a:ext>
            </a:extLst>
          </p:cNvPr>
          <p:cNvCxnSpPr/>
          <p:nvPr/>
        </p:nvCxnSpPr>
        <p:spPr>
          <a:xfrm rot="10800000">
            <a:off x="6095997" y="2140889"/>
            <a:ext cx="0" cy="791976"/>
          </a:xfrm>
          <a:prstGeom prst="straightConnector1">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pic>
        <p:nvPicPr>
          <p:cNvPr id="32" name="Graphic 31" descr="Internet Of Things">
            <a:extLst>
              <a:ext uri="{FF2B5EF4-FFF2-40B4-BE49-F238E27FC236}">
                <a16:creationId xmlns:a16="http://schemas.microsoft.com/office/drawing/2014/main" id="{ED5A65D7-C332-4250-838E-87DAAB7C0A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5769" y="4222735"/>
            <a:ext cx="914400" cy="914400"/>
          </a:xfrm>
          <a:prstGeom prst="rect">
            <a:avLst/>
          </a:prstGeom>
        </p:spPr>
      </p:pic>
      <p:pic>
        <p:nvPicPr>
          <p:cNvPr id="33" name="Graphic 32" descr="Flask">
            <a:extLst>
              <a:ext uri="{FF2B5EF4-FFF2-40B4-BE49-F238E27FC236}">
                <a16:creationId xmlns:a16="http://schemas.microsoft.com/office/drawing/2014/main" id="{237951B5-D989-49E4-A22E-3F0B7D3DE4F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15324" y="4222735"/>
            <a:ext cx="914400" cy="914400"/>
          </a:xfrm>
          <a:prstGeom prst="rect">
            <a:avLst/>
          </a:prstGeom>
        </p:spPr>
      </p:pic>
    </p:spTree>
    <p:extLst>
      <p:ext uri="{BB962C8B-B14F-4D97-AF65-F5344CB8AC3E}">
        <p14:creationId xmlns:p14="http://schemas.microsoft.com/office/powerpoint/2010/main" val="381739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Materials in Bioengineering</a:t>
            </a:r>
          </a:p>
        </p:txBody>
      </p:sp>
      <p:grpSp>
        <p:nvGrpSpPr>
          <p:cNvPr id="4" name="Group 3">
            <a:extLst>
              <a:ext uri="{FF2B5EF4-FFF2-40B4-BE49-F238E27FC236}">
                <a16:creationId xmlns:a16="http://schemas.microsoft.com/office/drawing/2014/main" id="{0D269030-19EB-4ED0-9C57-9FBCCB27F99F}"/>
              </a:ext>
            </a:extLst>
          </p:cNvPr>
          <p:cNvGrpSpPr/>
          <p:nvPr/>
        </p:nvGrpSpPr>
        <p:grpSpPr>
          <a:xfrm>
            <a:off x="1030645" y="2530721"/>
            <a:ext cx="4124412" cy="1862048"/>
            <a:chOff x="849584" y="1310952"/>
            <a:chExt cx="4124412" cy="1862048"/>
          </a:xfrm>
        </p:grpSpPr>
        <p:grpSp>
          <p:nvGrpSpPr>
            <p:cNvPr id="5" name="Group 4">
              <a:extLst>
                <a:ext uri="{FF2B5EF4-FFF2-40B4-BE49-F238E27FC236}">
                  <a16:creationId xmlns:a16="http://schemas.microsoft.com/office/drawing/2014/main" id="{9B86A44E-C34B-4BDD-ADAF-B0BF2EA6559A}"/>
                </a:ext>
              </a:extLst>
            </p:cNvPr>
            <p:cNvGrpSpPr/>
            <p:nvPr/>
          </p:nvGrpSpPr>
          <p:grpSpPr>
            <a:xfrm>
              <a:off x="849584" y="1310952"/>
              <a:ext cx="1042264" cy="1862048"/>
              <a:chOff x="3518465" y="2990666"/>
              <a:chExt cx="1042264" cy="1862048"/>
            </a:xfrm>
          </p:grpSpPr>
          <p:sp>
            <p:nvSpPr>
              <p:cNvPr id="8" name="Rectangle 7">
                <a:extLst>
                  <a:ext uri="{FF2B5EF4-FFF2-40B4-BE49-F238E27FC236}">
                    <a16:creationId xmlns:a16="http://schemas.microsoft.com/office/drawing/2014/main" id="{258159FB-5E4F-425E-980F-30A9CC7F7FA7}"/>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21C2C59-181E-4C5D-9B98-EABDFD0CC28A}"/>
                  </a:ext>
                </a:extLst>
              </p:cNvPr>
              <p:cNvSpPr txBox="1"/>
              <p:nvPr/>
            </p:nvSpPr>
            <p:spPr>
              <a:xfrm>
                <a:off x="3676474" y="2990666"/>
                <a:ext cx="884255" cy="1862048"/>
              </a:xfrm>
              <a:prstGeom prst="rect">
                <a:avLst/>
              </a:prstGeom>
              <a:noFill/>
            </p:spPr>
            <p:txBody>
              <a:bodyPr wrap="square" rtlCol="0">
                <a:spAutoFit/>
              </a:bodyPr>
              <a:lstStyle/>
              <a:p>
                <a:r>
                  <a:rPr lang="en-US" sz="11500" b="1" dirty="0">
                    <a:solidFill>
                      <a:schemeClr val="bg1"/>
                    </a:solidFill>
                  </a:rPr>
                  <a:t>1</a:t>
                </a:r>
                <a:endParaRPr lang="en-GB" sz="11500" b="1" dirty="0">
                  <a:solidFill>
                    <a:schemeClr val="bg1"/>
                  </a:solidFill>
                </a:endParaRPr>
              </a:p>
            </p:txBody>
          </p:sp>
        </p:grpSp>
        <p:sp>
          <p:nvSpPr>
            <p:cNvPr id="6" name="TextBox 5">
              <a:extLst>
                <a:ext uri="{FF2B5EF4-FFF2-40B4-BE49-F238E27FC236}">
                  <a16:creationId xmlns:a16="http://schemas.microsoft.com/office/drawing/2014/main" id="{75A68156-A76C-4603-97A2-BFC490258DF2}"/>
                </a:ext>
              </a:extLst>
            </p:cNvPr>
            <p:cNvSpPr txBox="1"/>
            <p:nvPr/>
          </p:nvSpPr>
          <p:spPr>
            <a:xfrm>
              <a:off x="1733839" y="1749286"/>
              <a:ext cx="3240157" cy="369332"/>
            </a:xfrm>
            <a:prstGeom prst="rect">
              <a:avLst/>
            </a:prstGeom>
            <a:noFill/>
          </p:spPr>
          <p:txBody>
            <a:bodyPr wrap="square" rtlCol="0">
              <a:spAutoFit/>
            </a:bodyPr>
            <a:lstStyle/>
            <a:p>
              <a:r>
                <a:rPr lang="en-US" b="1" dirty="0"/>
                <a:t>METALS</a:t>
              </a:r>
              <a:endParaRPr lang="en-GB" b="1" dirty="0"/>
            </a:p>
          </p:txBody>
        </p:sp>
        <p:sp>
          <p:nvSpPr>
            <p:cNvPr id="7" name="TextBox 6">
              <a:extLst>
                <a:ext uri="{FF2B5EF4-FFF2-40B4-BE49-F238E27FC236}">
                  <a16:creationId xmlns:a16="http://schemas.microsoft.com/office/drawing/2014/main" id="{5863D295-F676-410E-8339-BC72465007D9}"/>
                </a:ext>
              </a:extLst>
            </p:cNvPr>
            <p:cNvSpPr txBox="1"/>
            <p:nvPr/>
          </p:nvSpPr>
          <p:spPr>
            <a:xfrm>
              <a:off x="1728003" y="2033981"/>
              <a:ext cx="3240157" cy="523220"/>
            </a:xfrm>
            <a:prstGeom prst="rect">
              <a:avLst/>
            </a:prstGeom>
            <a:noFill/>
          </p:spPr>
          <p:txBody>
            <a:bodyPr wrap="square" rtlCol="0">
              <a:spAutoFit/>
            </a:bodyPr>
            <a:lstStyle/>
            <a:p>
              <a:r>
                <a:rPr lang="en-US" sz="1400" dirty="0"/>
                <a:t>Hard, ductile and conduct heat and electricity </a:t>
              </a:r>
              <a:r>
                <a:rPr lang="en-US" sz="1400" i="1" dirty="0"/>
                <a:t>e.g.</a:t>
              </a:r>
              <a:r>
                <a:rPr lang="en-US" sz="1400" dirty="0"/>
                <a:t> stainless steel 316L</a:t>
              </a:r>
              <a:endParaRPr lang="en-GB" sz="1400" dirty="0"/>
            </a:p>
          </p:txBody>
        </p:sp>
      </p:grpSp>
      <p:grpSp>
        <p:nvGrpSpPr>
          <p:cNvPr id="10" name="Group 9">
            <a:extLst>
              <a:ext uri="{FF2B5EF4-FFF2-40B4-BE49-F238E27FC236}">
                <a16:creationId xmlns:a16="http://schemas.microsoft.com/office/drawing/2014/main" id="{8B0430EB-BAD8-4039-8C18-ECB17A245E9E}"/>
              </a:ext>
            </a:extLst>
          </p:cNvPr>
          <p:cNvGrpSpPr/>
          <p:nvPr/>
        </p:nvGrpSpPr>
        <p:grpSpPr>
          <a:xfrm>
            <a:off x="1030645" y="4156201"/>
            <a:ext cx="4133976" cy="1862048"/>
            <a:chOff x="849584" y="3093357"/>
            <a:chExt cx="4133976" cy="1862048"/>
          </a:xfrm>
        </p:grpSpPr>
        <p:sp>
          <p:nvSpPr>
            <p:cNvPr id="11" name="TextBox 10">
              <a:extLst>
                <a:ext uri="{FF2B5EF4-FFF2-40B4-BE49-F238E27FC236}">
                  <a16:creationId xmlns:a16="http://schemas.microsoft.com/office/drawing/2014/main" id="{97A2E2B7-54B8-46DB-B3DA-623D0B4D89FA}"/>
                </a:ext>
              </a:extLst>
            </p:cNvPr>
            <p:cNvSpPr txBox="1"/>
            <p:nvPr/>
          </p:nvSpPr>
          <p:spPr>
            <a:xfrm>
              <a:off x="1743403" y="3453586"/>
              <a:ext cx="3240157" cy="369332"/>
            </a:xfrm>
            <a:prstGeom prst="rect">
              <a:avLst/>
            </a:prstGeom>
            <a:noFill/>
          </p:spPr>
          <p:txBody>
            <a:bodyPr wrap="square" rtlCol="0">
              <a:spAutoFit/>
            </a:bodyPr>
            <a:lstStyle/>
            <a:p>
              <a:r>
                <a:rPr lang="en-US" b="1" dirty="0"/>
                <a:t>POLYMERS</a:t>
              </a:r>
              <a:endParaRPr lang="en-GB" b="1" dirty="0"/>
            </a:p>
          </p:txBody>
        </p:sp>
        <p:grpSp>
          <p:nvGrpSpPr>
            <p:cNvPr id="12" name="Group 11">
              <a:extLst>
                <a:ext uri="{FF2B5EF4-FFF2-40B4-BE49-F238E27FC236}">
                  <a16:creationId xmlns:a16="http://schemas.microsoft.com/office/drawing/2014/main" id="{7437198E-BEF2-4332-B893-DF8EF748A5F3}"/>
                </a:ext>
              </a:extLst>
            </p:cNvPr>
            <p:cNvGrpSpPr/>
            <p:nvPr/>
          </p:nvGrpSpPr>
          <p:grpSpPr>
            <a:xfrm>
              <a:off x="849584" y="3093357"/>
              <a:ext cx="1042264" cy="1862048"/>
              <a:chOff x="3518465" y="2980727"/>
              <a:chExt cx="1042264" cy="1862048"/>
            </a:xfrm>
          </p:grpSpPr>
          <p:sp>
            <p:nvSpPr>
              <p:cNvPr id="14" name="Rectangle 13">
                <a:extLst>
                  <a:ext uri="{FF2B5EF4-FFF2-40B4-BE49-F238E27FC236}">
                    <a16:creationId xmlns:a16="http://schemas.microsoft.com/office/drawing/2014/main" id="{C0F1855F-A42B-4107-94C5-43F02EE372F3}"/>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C6820FB-B38A-4B1F-B20D-0944C7A422E3}"/>
                  </a:ext>
                </a:extLst>
              </p:cNvPr>
              <p:cNvSpPr txBox="1"/>
              <p:nvPr/>
            </p:nvSpPr>
            <p:spPr>
              <a:xfrm>
                <a:off x="3676474" y="2980727"/>
                <a:ext cx="884255" cy="1862048"/>
              </a:xfrm>
              <a:prstGeom prst="rect">
                <a:avLst/>
              </a:prstGeom>
              <a:noFill/>
            </p:spPr>
            <p:txBody>
              <a:bodyPr wrap="square" rtlCol="0">
                <a:spAutoFit/>
              </a:bodyPr>
              <a:lstStyle/>
              <a:p>
                <a:r>
                  <a:rPr lang="en-US" sz="11500" b="1" dirty="0">
                    <a:solidFill>
                      <a:schemeClr val="bg1"/>
                    </a:solidFill>
                  </a:rPr>
                  <a:t>2</a:t>
                </a:r>
                <a:endParaRPr lang="en-GB" sz="11500" b="1" dirty="0">
                  <a:solidFill>
                    <a:schemeClr val="bg1"/>
                  </a:solidFill>
                </a:endParaRPr>
              </a:p>
            </p:txBody>
          </p:sp>
        </p:grpSp>
        <p:sp>
          <p:nvSpPr>
            <p:cNvPr id="13" name="TextBox 12">
              <a:extLst>
                <a:ext uri="{FF2B5EF4-FFF2-40B4-BE49-F238E27FC236}">
                  <a16:creationId xmlns:a16="http://schemas.microsoft.com/office/drawing/2014/main" id="{A4577FC9-A9E8-4846-92C9-7C2D4345342A}"/>
                </a:ext>
              </a:extLst>
            </p:cNvPr>
            <p:cNvSpPr txBox="1"/>
            <p:nvPr/>
          </p:nvSpPr>
          <p:spPr>
            <a:xfrm>
              <a:off x="1728003" y="3747971"/>
              <a:ext cx="3240157" cy="523220"/>
            </a:xfrm>
            <a:prstGeom prst="rect">
              <a:avLst/>
            </a:prstGeom>
            <a:noFill/>
          </p:spPr>
          <p:txBody>
            <a:bodyPr wrap="square" rtlCol="0">
              <a:spAutoFit/>
            </a:bodyPr>
            <a:lstStyle/>
            <a:p>
              <a:r>
                <a:rPr lang="en-US" sz="1400" dirty="0"/>
                <a:t>Widely variable, relatively soft and flexible </a:t>
              </a:r>
              <a:r>
                <a:rPr lang="en-US" sz="1400" i="1" dirty="0"/>
                <a:t>e.g.</a:t>
              </a:r>
              <a:r>
                <a:rPr lang="en-US" sz="1400" dirty="0"/>
                <a:t> polypropylene</a:t>
              </a:r>
              <a:endParaRPr lang="en-GB" sz="1400" dirty="0"/>
            </a:p>
          </p:txBody>
        </p:sp>
      </p:grpSp>
      <p:grpSp>
        <p:nvGrpSpPr>
          <p:cNvPr id="16" name="Group 15">
            <a:extLst>
              <a:ext uri="{FF2B5EF4-FFF2-40B4-BE49-F238E27FC236}">
                <a16:creationId xmlns:a16="http://schemas.microsoft.com/office/drawing/2014/main" id="{65A250B1-0D31-41BD-A979-206C2C64B882}"/>
              </a:ext>
            </a:extLst>
          </p:cNvPr>
          <p:cNvGrpSpPr/>
          <p:nvPr/>
        </p:nvGrpSpPr>
        <p:grpSpPr>
          <a:xfrm>
            <a:off x="6681107" y="2530721"/>
            <a:ext cx="4124412" cy="1862048"/>
            <a:chOff x="7048951" y="1310952"/>
            <a:chExt cx="4124412" cy="1862048"/>
          </a:xfrm>
        </p:grpSpPr>
        <p:sp>
          <p:nvSpPr>
            <p:cNvPr id="17" name="TextBox 16">
              <a:extLst>
                <a:ext uri="{FF2B5EF4-FFF2-40B4-BE49-F238E27FC236}">
                  <a16:creationId xmlns:a16="http://schemas.microsoft.com/office/drawing/2014/main" id="{B8A6D611-571C-42C1-B935-BF682C913DA0}"/>
                </a:ext>
              </a:extLst>
            </p:cNvPr>
            <p:cNvSpPr txBox="1"/>
            <p:nvPr/>
          </p:nvSpPr>
          <p:spPr>
            <a:xfrm>
              <a:off x="7933206" y="1759225"/>
              <a:ext cx="3240157" cy="369332"/>
            </a:xfrm>
            <a:prstGeom prst="rect">
              <a:avLst/>
            </a:prstGeom>
            <a:noFill/>
          </p:spPr>
          <p:txBody>
            <a:bodyPr wrap="square" rtlCol="0">
              <a:spAutoFit/>
            </a:bodyPr>
            <a:lstStyle/>
            <a:p>
              <a:r>
                <a:rPr lang="en-US" b="1" dirty="0"/>
                <a:t>CERAMICS  </a:t>
              </a:r>
              <a:endParaRPr lang="en-GB" b="1" dirty="0"/>
            </a:p>
          </p:txBody>
        </p:sp>
        <p:grpSp>
          <p:nvGrpSpPr>
            <p:cNvPr id="18" name="Group 17">
              <a:extLst>
                <a:ext uri="{FF2B5EF4-FFF2-40B4-BE49-F238E27FC236}">
                  <a16:creationId xmlns:a16="http://schemas.microsoft.com/office/drawing/2014/main" id="{9869D083-BD82-4780-9594-6502B9EEF260}"/>
                </a:ext>
              </a:extLst>
            </p:cNvPr>
            <p:cNvGrpSpPr/>
            <p:nvPr/>
          </p:nvGrpSpPr>
          <p:grpSpPr>
            <a:xfrm>
              <a:off x="7048951" y="1310952"/>
              <a:ext cx="1022386" cy="1862048"/>
              <a:chOff x="3518465" y="2980727"/>
              <a:chExt cx="1022386" cy="1862048"/>
            </a:xfrm>
          </p:grpSpPr>
          <p:sp>
            <p:nvSpPr>
              <p:cNvPr id="20" name="Rectangle 19">
                <a:extLst>
                  <a:ext uri="{FF2B5EF4-FFF2-40B4-BE49-F238E27FC236}">
                    <a16:creationId xmlns:a16="http://schemas.microsoft.com/office/drawing/2014/main" id="{1D87D0AC-FE2C-48BC-B592-5D4269FF0B04}"/>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3306691-D15B-4EB1-9803-9A03E771618C}"/>
                  </a:ext>
                </a:extLst>
              </p:cNvPr>
              <p:cNvSpPr txBox="1"/>
              <p:nvPr/>
            </p:nvSpPr>
            <p:spPr>
              <a:xfrm>
                <a:off x="3656596" y="2980727"/>
                <a:ext cx="884255" cy="1862048"/>
              </a:xfrm>
              <a:prstGeom prst="rect">
                <a:avLst/>
              </a:prstGeom>
              <a:noFill/>
            </p:spPr>
            <p:txBody>
              <a:bodyPr wrap="square" rtlCol="0">
                <a:spAutoFit/>
              </a:bodyPr>
              <a:lstStyle/>
              <a:p>
                <a:r>
                  <a:rPr lang="en-US" sz="11500" b="1" dirty="0">
                    <a:solidFill>
                      <a:schemeClr val="bg1"/>
                    </a:solidFill>
                  </a:rPr>
                  <a:t>3</a:t>
                </a:r>
                <a:endParaRPr lang="en-GB" sz="11500" b="1" dirty="0">
                  <a:solidFill>
                    <a:schemeClr val="bg1"/>
                  </a:solidFill>
                </a:endParaRPr>
              </a:p>
            </p:txBody>
          </p:sp>
        </p:grpSp>
        <p:sp>
          <p:nvSpPr>
            <p:cNvPr id="19" name="TextBox 18">
              <a:extLst>
                <a:ext uri="{FF2B5EF4-FFF2-40B4-BE49-F238E27FC236}">
                  <a16:creationId xmlns:a16="http://schemas.microsoft.com/office/drawing/2014/main" id="{B6B28C53-891F-4B5C-89CE-A99AB2BDCB3C}"/>
                </a:ext>
              </a:extLst>
            </p:cNvPr>
            <p:cNvSpPr txBox="1"/>
            <p:nvPr/>
          </p:nvSpPr>
          <p:spPr>
            <a:xfrm>
              <a:off x="7933204" y="2033981"/>
              <a:ext cx="3240157" cy="523220"/>
            </a:xfrm>
            <a:prstGeom prst="rect">
              <a:avLst/>
            </a:prstGeom>
            <a:noFill/>
          </p:spPr>
          <p:txBody>
            <a:bodyPr wrap="square" rtlCol="0">
              <a:spAutoFit/>
            </a:bodyPr>
            <a:lstStyle/>
            <a:p>
              <a:r>
                <a:rPr lang="en-US" sz="1400" dirty="0"/>
                <a:t>Hard, brittle, resistant to corrosion, electrically non-conductive </a:t>
              </a:r>
              <a:r>
                <a:rPr lang="en-US" sz="1400" i="1" dirty="0"/>
                <a:t>e.g.</a:t>
              </a:r>
              <a:r>
                <a:rPr lang="en-US" sz="1400" dirty="0"/>
                <a:t> alumina</a:t>
              </a:r>
              <a:endParaRPr lang="en-GB" sz="1400" dirty="0"/>
            </a:p>
          </p:txBody>
        </p:sp>
      </p:grpSp>
      <p:grpSp>
        <p:nvGrpSpPr>
          <p:cNvPr id="22" name="Group 21">
            <a:extLst>
              <a:ext uri="{FF2B5EF4-FFF2-40B4-BE49-F238E27FC236}">
                <a16:creationId xmlns:a16="http://schemas.microsoft.com/office/drawing/2014/main" id="{AC231AA5-7F67-491C-AD28-55933521E39B}"/>
              </a:ext>
            </a:extLst>
          </p:cNvPr>
          <p:cNvGrpSpPr/>
          <p:nvPr/>
        </p:nvGrpSpPr>
        <p:grpSpPr>
          <a:xfrm>
            <a:off x="6681107" y="4156201"/>
            <a:ext cx="4124411" cy="1862048"/>
            <a:chOff x="7048951" y="3113235"/>
            <a:chExt cx="4124411" cy="1862048"/>
          </a:xfrm>
        </p:grpSpPr>
        <p:sp>
          <p:nvSpPr>
            <p:cNvPr id="23" name="TextBox 22">
              <a:extLst>
                <a:ext uri="{FF2B5EF4-FFF2-40B4-BE49-F238E27FC236}">
                  <a16:creationId xmlns:a16="http://schemas.microsoft.com/office/drawing/2014/main" id="{8A53DD94-6B58-4045-AC73-39CBE0F79E4B}"/>
                </a:ext>
              </a:extLst>
            </p:cNvPr>
            <p:cNvSpPr txBox="1"/>
            <p:nvPr/>
          </p:nvSpPr>
          <p:spPr>
            <a:xfrm>
              <a:off x="7933205" y="3561508"/>
              <a:ext cx="3240157" cy="369332"/>
            </a:xfrm>
            <a:prstGeom prst="rect">
              <a:avLst/>
            </a:prstGeom>
            <a:noFill/>
          </p:spPr>
          <p:txBody>
            <a:bodyPr wrap="square" rtlCol="0">
              <a:spAutoFit/>
            </a:bodyPr>
            <a:lstStyle/>
            <a:p>
              <a:r>
                <a:rPr lang="en-US" b="1" dirty="0"/>
                <a:t>COMPOSITES  </a:t>
              </a:r>
              <a:endParaRPr lang="en-GB" b="1" dirty="0"/>
            </a:p>
          </p:txBody>
        </p:sp>
        <p:grpSp>
          <p:nvGrpSpPr>
            <p:cNvPr id="24" name="Group 23">
              <a:extLst>
                <a:ext uri="{FF2B5EF4-FFF2-40B4-BE49-F238E27FC236}">
                  <a16:creationId xmlns:a16="http://schemas.microsoft.com/office/drawing/2014/main" id="{8E2CC3A8-4504-4B90-91BE-28B4E822EBFB}"/>
                </a:ext>
              </a:extLst>
            </p:cNvPr>
            <p:cNvGrpSpPr/>
            <p:nvPr/>
          </p:nvGrpSpPr>
          <p:grpSpPr>
            <a:xfrm>
              <a:off x="7048951" y="3113235"/>
              <a:ext cx="1012447" cy="1862048"/>
              <a:chOff x="3518465" y="2980727"/>
              <a:chExt cx="1012447" cy="1862048"/>
            </a:xfrm>
          </p:grpSpPr>
          <p:sp>
            <p:nvSpPr>
              <p:cNvPr id="26" name="Rectangle 25">
                <a:extLst>
                  <a:ext uri="{FF2B5EF4-FFF2-40B4-BE49-F238E27FC236}">
                    <a16:creationId xmlns:a16="http://schemas.microsoft.com/office/drawing/2014/main" id="{C5A1717F-7D20-4ED7-8E4D-4C02D103C729}"/>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0C244FE-BFE6-463D-9165-5CFFF468CAB4}"/>
                  </a:ext>
                </a:extLst>
              </p:cNvPr>
              <p:cNvSpPr txBox="1"/>
              <p:nvPr/>
            </p:nvSpPr>
            <p:spPr>
              <a:xfrm>
                <a:off x="3646657" y="2980727"/>
                <a:ext cx="884255" cy="1862048"/>
              </a:xfrm>
              <a:prstGeom prst="rect">
                <a:avLst/>
              </a:prstGeom>
              <a:noFill/>
            </p:spPr>
            <p:txBody>
              <a:bodyPr wrap="square" rtlCol="0">
                <a:spAutoFit/>
              </a:bodyPr>
              <a:lstStyle/>
              <a:p>
                <a:r>
                  <a:rPr lang="en-US" sz="11500" b="1" dirty="0">
                    <a:solidFill>
                      <a:schemeClr val="bg1"/>
                    </a:solidFill>
                  </a:rPr>
                  <a:t>4</a:t>
                </a:r>
                <a:endParaRPr lang="en-GB" sz="11500" b="1" dirty="0">
                  <a:solidFill>
                    <a:schemeClr val="bg1"/>
                  </a:solidFill>
                </a:endParaRPr>
              </a:p>
            </p:txBody>
          </p:sp>
        </p:grpSp>
        <p:sp>
          <p:nvSpPr>
            <p:cNvPr id="25" name="TextBox 24">
              <a:extLst>
                <a:ext uri="{FF2B5EF4-FFF2-40B4-BE49-F238E27FC236}">
                  <a16:creationId xmlns:a16="http://schemas.microsoft.com/office/drawing/2014/main" id="{A8D34F53-D680-4870-8B81-75667573DECE}"/>
                </a:ext>
              </a:extLst>
            </p:cNvPr>
            <p:cNvSpPr txBox="1"/>
            <p:nvPr/>
          </p:nvSpPr>
          <p:spPr>
            <a:xfrm>
              <a:off x="7933203" y="3822918"/>
              <a:ext cx="3240157" cy="523220"/>
            </a:xfrm>
            <a:prstGeom prst="rect">
              <a:avLst/>
            </a:prstGeom>
            <a:noFill/>
          </p:spPr>
          <p:txBody>
            <a:bodyPr wrap="square" rtlCol="0">
              <a:spAutoFit/>
            </a:bodyPr>
            <a:lstStyle/>
            <a:p>
              <a:r>
                <a:rPr lang="en-US" sz="1400" dirty="0"/>
                <a:t>Materials with distinct phases larger than the atomic scale </a:t>
              </a:r>
              <a:r>
                <a:rPr lang="en-US" sz="1400" i="1" dirty="0"/>
                <a:t>e.g.</a:t>
              </a:r>
              <a:r>
                <a:rPr lang="en-US" sz="1400" dirty="0"/>
                <a:t> CFRP</a:t>
              </a:r>
              <a:endParaRPr lang="en-GB" sz="1400" dirty="0"/>
            </a:p>
          </p:txBody>
        </p:sp>
      </p:grpSp>
      <p:sp>
        <p:nvSpPr>
          <p:cNvPr id="28" name="TextBox 27">
            <a:extLst>
              <a:ext uri="{FF2B5EF4-FFF2-40B4-BE49-F238E27FC236}">
                <a16:creationId xmlns:a16="http://schemas.microsoft.com/office/drawing/2014/main" id="{E096586C-896B-439F-A4FB-F4C94F59CEDC}"/>
              </a:ext>
            </a:extLst>
          </p:cNvPr>
          <p:cNvSpPr txBox="1"/>
          <p:nvPr/>
        </p:nvSpPr>
        <p:spPr>
          <a:xfrm>
            <a:off x="813166" y="1279911"/>
            <a:ext cx="10565668" cy="1200329"/>
          </a:xfrm>
          <a:prstGeom prst="rect">
            <a:avLst/>
          </a:prstGeom>
          <a:noFill/>
        </p:spPr>
        <p:txBody>
          <a:bodyPr wrap="square" rtlCol="0">
            <a:spAutoFit/>
          </a:bodyPr>
          <a:lstStyle/>
          <a:p>
            <a:r>
              <a:rPr lang="en-GB" b="1" dirty="0"/>
              <a:t>What is a biomaterial?</a:t>
            </a:r>
            <a:endParaRPr lang="en-GB" dirty="0"/>
          </a:p>
          <a:p>
            <a:r>
              <a:rPr lang="en-GB" dirty="0"/>
              <a:t>Any matter, surface, or construct that interacts with biological systems. Biomaterials can be derived from nature or synthesized in the laboratory using metallic components, polymers, ceramics, or composite materials. </a:t>
            </a:r>
            <a:r>
              <a:rPr lang="en-GB" i="1" dirty="0"/>
              <a:t>National Institute of Biomedical Imaging and Bioengineering</a:t>
            </a:r>
            <a:endParaRPr lang="en-GB" b="1" i="1" dirty="0"/>
          </a:p>
        </p:txBody>
      </p:sp>
    </p:spTree>
    <p:extLst>
      <p:ext uri="{BB962C8B-B14F-4D97-AF65-F5344CB8AC3E}">
        <p14:creationId xmlns:p14="http://schemas.microsoft.com/office/powerpoint/2010/main" val="217377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Where are biomaterials currently used in medical practice?</a:t>
            </a:r>
            <a:endParaRPr lang="en-US" dirty="0"/>
          </a:p>
        </p:txBody>
      </p:sp>
      <p:sp>
        <p:nvSpPr>
          <p:cNvPr id="4" name="Freeform: Shape 3">
            <a:extLst>
              <a:ext uri="{FF2B5EF4-FFF2-40B4-BE49-F238E27FC236}">
                <a16:creationId xmlns:a16="http://schemas.microsoft.com/office/drawing/2014/main" id="{FB972CF3-E8D0-4879-B827-CDA575FD9EC2}"/>
              </a:ext>
            </a:extLst>
          </p:cNvPr>
          <p:cNvSpPr/>
          <p:nvPr/>
        </p:nvSpPr>
        <p:spPr>
          <a:xfrm>
            <a:off x="1065371" y="1444466"/>
            <a:ext cx="334804" cy="4166712"/>
          </a:xfrm>
          <a:custGeom>
            <a:avLst/>
            <a:gdLst>
              <a:gd name="connsiteX0" fmla="*/ 342900 w 342900"/>
              <a:gd name="connsiteY0" fmla="*/ 0 h 4213860"/>
              <a:gd name="connsiteX1" fmla="*/ 15240 w 342900"/>
              <a:gd name="connsiteY1" fmla="*/ 853440 h 4213860"/>
              <a:gd name="connsiteX2" fmla="*/ 342900 w 342900"/>
              <a:gd name="connsiteY2" fmla="*/ 1691640 h 4213860"/>
              <a:gd name="connsiteX3" fmla="*/ 0 w 342900"/>
              <a:gd name="connsiteY3" fmla="*/ 2522220 h 4213860"/>
              <a:gd name="connsiteX4" fmla="*/ 335280 w 342900"/>
              <a:gd name="connsiteY4" fmla="*/ 3345180 h 4213860"/>
              <a:gd name="connsiteX5" fmla="*/ 0 w 342900"/>
              <a:gd name="connsiteY5" fmla="*/ 4213860 h 4213860"/>
              <a:gd name="connsiteX0" fmla="*/ 342900 w 342900"/>
              <a:gd name="connsiteY0" fmla="*/ 0 h 4221480"/>
              <a:gd name="connsiteX1" fmla="*/ 15240 w 342900"/>
              <a:gd name="connsiteY1" fmla="*/ 861060 h 4221480"/>
              <a:gd name="connsiteX2" fmla="*/ 342900 w 342900"/>
              <a:gd name="connsiteY2" fmla="*/ 1699260 h 4221480"/>
              <a:gd name="connsiteX3" fmla="*/ 0 w 342900"/>
              <a:gd name="connsiteY3" fmla="*/ 2529840 h 4221480"/>
              <a:gd name="connsiteX4" fmla="*/ 335280 w 342900"/>
              <a:gd name="connsiteY4" fmla="*/ 3352800 h 4221480"/>
              <a:gd name="connsiteX5" fmla="*/ 0 w 342900"/>
              <a:gd name="connsiteY5" fmla="*/ 4221480 h 4221480"/>
              <a:gd name="connsiteX0" fmla="*/ 323850 w 342900"/>
              <a:gd name="connsiteY0" fmla="*/ 0 h 4209574"/>
              <a:gd name="connsiteX1" fmla="*/ 15240 w 342900"/>
              <a:gd name="connsiteY1" fmla="*/ 849154 h 4209574"/>
              <a:gd name="connsiteX2" fmla="*/ 342900 w 342900"/>
              <a:gd name="connsiteY2" fmla="*/ 1687354 h 4209574"/>
              <a:gd name="connsiteX3" fmla="*/ 0 w 342900"/>
              <a:gd name="connsiteY3" fmla="*/ 2517934 h 4209574"/>
              <a:gd name="connsiteX4" fmla="*/ 335280 w 342900"/>
              <a:gd name="connsiteY4" fmla="*/ 3340894 h 4209574"/>
              <a:gd name="connsiteX5" fmla="*/ 0 w 342900"/>
              <a:gd name="connsiteY5" fmla="*/ 4209574 h 4209574"/>
              <a:gd name="connsiteX0" fmla="*/ 327660 w 346710"/>
              <a:gd name="connsiteY0" fmla="*/ 0 h 4209574"/>
              <a:gd name="connsiteX1" fmla="*/ 0 w 346710"/>
              <a:gd name="connsiteY1" fmla="*/ 844391 h 4209574"/>
              <a:gd name="connsiteX2" fmla="*/ 346710 w 346710"/>
              <a:gd name="connsiteY2" fmla="*/ 1687354 h 4209574"/>
              <a:gd name="connsiteX3" fmla="*/ 3810 w 346710"/>
              <a:gd name="connsiteY3" fmla="*/ 2517934 h 4209574"/>
              <a:gd name="connsiteX4" fmla="*/ 339090 w 346710"/>
              <a:gd name="connsiteY4" fmla="*/ 3340894 h 4209574"/>
              <a:gd name="connsiteX5" fmla="*/ 3810 w 346710"/>
              <a:gd name="connsiteY5" fmla="*/ 4209574 h 4209574"/>
              <a:gd name="connsiteX0" fmla="*/ 330042 w 349092"/>
              <a:gd name="connsiteY0" fmla="*/ 0 h 4209574"/>
              <a:gd name="connsiteX1" fmla="*/ 0 w 349092"/>
              <a:gd name="connsiteY1" fmla="*/ 827722 h 4209574"/>
              <a:gd name="connsiteX2" fmla="*/ 349092 w 349092"/>
              <a:gd name="connsiteY2" fmla="*/ 1687354 h 4209574"/>
              <a:gd name="connsiteX3" fmla="*/ 6192 w 349092"/>
              <a:gd name="connsiteY3" fmla="*/ 2517934 h 4209574"/>
              <a:gd name="connsiteX4" fmla="*/ 341472 w 349092"/>
              <a:gd name="connsiteY4" fmla="*/ 3340894 h 4209574"/>
              <a:gd name="connsiteX5" fmla="*/ 6192 w 349092"/>
              <a:gd name="connsiteY5" fmla="*/ 4209574 h 4209574"/>
              <a:gd name="connsiteX0" fmla="*/ 325279 w 344329"/>
              <a:gd name="connsiteY0" fmla="*/ 0 h 4209574"/>
              <a:gd name="connsiteX1" fmla="*/ 0 w 344329"/>
              <a:gd name="connsiteY1" fmla="*/ 827722 h 4209574"/>
              <a:gd name="connsiteX2" fmla="*/ 344329 w 344329"/>
              <a:gd name="connsiteY2" fmla="*/ 1687354 h 4209574"/>
              <a:gd name="connsiteX3" fmla="*/ 1429 w 344329"/>
              <a:gd name="connsiteY3" fmla="*/ 2517934 h 4209574"/>
              <a:gd name="connsiteX4" fmla="*/ 336709 w 344329"/>
              <a:gd name="connsiteY4" fmla="*/ 3340894 h 4209574"/>
              <a:gd name="connsiteX5" fmla="*/ 1429 w 344329"/>
              <a:gd name="connsiteY5" fmla="*/ 4209574 h 4209574"/>
              <a:gd name="connsiteX0" fmla="*/ 325279 w 336709"/>
              <a:gd name="connsiteY0" fmla="*/ 0 h 4209574"/>
              <a:gd name="connsiteX1" fmla="*/ 0 w 336709"/>
              <a:gd name="connsiteY1" fmla="*/ 827722 h 4209574"/>
              <a:gd name="connsiteX2" fmla="*/ 334804 w 336709"/>
              <a:gd name="connsiteY2" fmla="*/ 1680210 h 4209574"/>
              <a:gd name="connsiteX3" fmla="*/ 1429 w 336709"/>
              <a:gd name="connsiteY3" fmla="*/ 2517934 h 4209574"/>
              <a:gd name="connsiteX4" fmla="*/ 336709 w 336709"/>
              <a:gd name="connsiteY4" fmla="*/ 3340894 h 4209574"/>
              <a:gd name="connsiteX5" fmla="*/ 1429 w 336709"/>
              <a:gd name="connsiteY5" fmla="*/ 4209574 h 4209574"/>
              <a:gd name="connsiteX0" fmla="*/ 330994 w 342424"/>
              <a:gd name="connsiteY0" fmla="*/ 0 h 4209574"/>
              <a:gd name="connsiteX1" fmla="*/ 5715 w 342424"/>
              <a:gd name="connsiteY1" fmla="*/ 827722 h 4209574"/>
              <a:gd name="connsiteX2" fmla="*/ 340519 w 342424"/>
              <a:gd name="connsiteY2" fmla="*/ 1680210 h 4209574"/>
              <a:gd name="connsiteX3" fmla="*/ 0 w 342424"/>
              <a:gd name="connsiteY3" fmla="*/ 2489359 h 4209574"/>
              <a:gd name="connsiteX4" fmla="*/ 342424 w 342424"/>
              <a:gd name="connsiteY4" fmla="*/ 3340894 h 4209574"/>
              <a:gd name="connsiteX5" fmla="*/ 7144 w 342424"/>
              <a:gd name="connsiteY5" fmla="*/ 4209574 h 4209574"/>
              <a:gd name="connsiteX0" fmla="*/ 325279 w 336709"/>
              <a:gd name="connsiteY0" fmla="*/ 0 h 4209574"/>
              <a:gd name="connsiteX1" fmla="*/ 0 w 336709"/>
              <a:gd name="connsiteY1" fmla="*/ 827722 h 4209574"/>
              <a:gd name="connsiteX2" fmla="*/ 334804 w 336709"/>
              <a:gd name="connsiteY2" fmla="*/ 1680210 h 4209574"/>
              <a:gd name="connsiteX3" fmla="*/ 1429 w 336709"/>
              <a:gd name="connsiteY3" fmla="*/ 2489359 h 4209574"/>
              <a:gd name="connsiteX4" fmla="*/ 336709 w 336709"/>
              <a:gd name="connsiteY4" fmla="*/ 3340894 h 4209574"/>
              <a:gd name="connsiteX5" fmla="*/ 1429 w 336709"/>
              <a:gd name="connsiteY5" fmla="*/ 4209574 h 4209574"/>
              <a:gd name="connsiteX0" fmla="*/ 325279 w 334804"/>
              <a:gd name="connsiteY0" fmla="*/ 0 h 4209574"/>
              <a:gd name="connsiteX1" fmla="*/ 0 w 334804"/>
              <a:gd name="connsiteY1" fmla="*/ 827722 h 4209574"/>
              <a:gd name="connsiteX2" fmla="*/ 334804 w 334804"/>
              <a:gd name="connsiteY2" fmla="*/ 1680210 h 4209574"/>
              <a:gd name="connsiteX3" fmla="*/ 1429 w 334804"/>
              <a:gd name="connsiteY3" fmla="*/ 2489359 h 4209574"/>
              <a:gd name="connsiteX4" fmla="*/ 327184 w 334804"/>
              <a:gd name="connsiteY4" fmla="*/ 3328988 h 4209574"/>
              <a:gd name="connsiteX5" fmla="*/ 1429 w 334804"/>
              <a:gd name="connsiteY5" fmla="*/ 4209574 h 4209574"/>
              <a:gd name="connsiteX0" fmla="*/ 325279 w 334804"/>
              <a:gd name="connsiteY0" fmla="*/ 0 h 4166712"/>
              <a:gd name="connsiteX1" fmla="*/ 0 w 334804"/>
              <a:gd name="connsiteY1" fmla="*/ 827722 h 4166712"/>
              <a:gd name="connsiteX2" fmla="*/ 334804 w 334804"/>
              <a:gd name="connsiteY2" fmla="*/ 1680210 h 4166712"/>
              <a:gd name="connsiteX3" fmla="*/ 1429 w 334804"/>
              <a:gd name="connsiteY3" fmla="*/ 2489359 h 4166712"/>
              <a:gd name="connsiteX4" fmla="*/ 327184 w 334804"/>
              <a:gd name="connsiteY4" fmla="*/ 3328988 h 4166712"/>
              <a:gd name="connsiteX5" fmla="*/ 1429 w 334804"/>
              <a:gd name="connsiteY5" fmla="*/ 4166712 h 41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04" h="4166712">
                <a:moveTo>
                  <a:pt x="325279" y="0"/>
                </a:moveTo>
                <a:lnTo>
                  <a:pt x="0" y="827722"/>
                </a:lnTo>
                <a:lnTo>
                  <a:pt x="334804" y="1680210"/>
                </a:lnTo>
                <a:lnTo>
                  <a:pt x="1429" y="2489359"/>
                </a:lnTo>
                <a:lnTo>
                  <a:pt x="327184" y="3328988"/>
                </a:lnTo>
                <a:lnTo>
                  <a:pt x="1429" y="4166712"/>
                </a:lnTo>
              </a:path>
            </a:pathLst>
          </a:custGeom>
          <a:noFill/>
          <a:ln w="28575">
            <a:solidFill>
              <a:srgbClr val="373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3955216-5BF2-4C95-A6BB-56E2E9B7B349}"/>
              </a:ext>
            </a:extLst>
          </p:cNvPr>
          <p:cNvPicPr>
            <a:picLocks noChangeAspect="1"/>
          </p:cNvPicPr>
          <p:nvPr/>
        </p:nvPicPr>
        <p:blipFill rotWithShape="1">
          <a:blip r:embed="rId3"/>
          <a:srcRect/>
          <a:stretch/>
        </p:blipFill>
        <p:spPr>
          <a:xfrm>
            <a:off x="1065371" y="1127271"/>
            <a:ext cx="646331" cy="646331"/>
          </a:xfrm>
          <a:prstGeom prst="ellipse">
            <a:avLst/>
          </a:prstGeom>
        </p:spPr>
      </p:pic>
      <p:pic>
        <p:nvPicPr>
          <p:cNvPr id="6" name="Picture 5">
            <a:extLst>
              <a:ext uri="{FF2B5EF4-FFF2-40B4-BE49-F238E27FC236}">
                <a16:creationId xmlns:a16="http://schemas.microsoft.com/office/drawing/2014/main" id="{9F535AC0-3A8A-4BD3-BFCD-0D8DF569927E}"/>
              </a:ext>
            </a:extLst>
          </p:cNvPr>
          <p:cNvPicPr>
            <a:picLocks noChangeAspect="1"/>
          </p:cNvPicPr>
          <p:nvPr/>
        </p:nvPicPr>
        <p:blipFill rotWithShape="1">
          <a:blip r:embed="rId4"/>
          <a:srcRect l="1571" t="3496" r="21090" b="12036"/>
          <a:stretch/>
        </p:blipFill>
        <p:spPr>
          <a:xfrm>
            <a:off x="752760" y="1952220"/>
            <a:ext cx="646331" cy="646331"/>
          </a:xfrm>
          <a:prstGeom prst="ellipse">
            <a:avLst/>
          </a:prstGeom>
        </p:spPr>
      </p:pic>
      <p:pic>
        <p:nvPicPr>
          <p:cNvPr id="7" name="Picture 6">
            <a:extLst>
              <a:ext uri="{FF2B5EF4-FFF2-40B4-BE49-F238E27FC236}">
                <a16:creationId xmlns:a16="http://schemas.microsoft.com/office/drawing/2014/main" id="{E2A1F7C0-58F4-4778-AB19-F499A96434B0}"/>
              </a:ext>
            </a:extLst>
          </p:cNvPr>
          <p:cNvPicPr>
            <a:picLocks noChangeAspect="1"/>
          </p:cNvPicPr>
          <p:nvPr/>
        </p:nvPicPr>
        <p:blipFill rotWithShape="1">
          <a:blip r:embed="rId5"/>
          <a:srcRect/>
          <a:stretch/>
        </p:blipFill>
        <p:spPr>
          <a:xfrm>
            <a:off x="1062663" y="2782669"/>
            <a:ext cx="646331" cy="646331"/>
          </a:xfrm>
          <a:prstGeom prst="ellipse">
            <a:avLst/>
          </a:prstGeom>
        </p:spPr>
      </p:pic>
      <p:pic>
        <p:nvPicPr>
          <p:cNvPr id="8" name="Picture 7">
            <a:extLst>
              <a:ext uri="{FF2B5EF4-FFF2-40B4-BE49-F238E27FC236}">
                <a16:creationId xmlns:a16="http://schemas.microsoft.com/office/drawing/2014/main" id="{DC50EFF0-9A12-4362-A6C0-FC84980EA831}"/>
              </a:ext>
            </a:extLst>
          </p:cNvPr>
          <p:cNvPicPr>
            <a:picLocks noChangeAspect="1"/>
          </p:cNvPicPr>
          <p:nvPr/>
        </p:nvPicPr>
        <p:blipFill rotWithShape="1">
          <a:blip r:embed="rId6"/>
          <a:srcRect/>
          <a:stretch/>
        </p:blipFill>
        <p:spPr>
          <a:xfrm>
            <a:off x="753552" y="3599371"/>
            <a:ext cx="646331" cy="646331"/>
          </a:xfrm>
          <a:prstGeom prst="ellipse">
            <a:avLst/>
          </a:prstGeom>
        </p:spPr>
      </p:pic>
      <p:pic>
        <p:nvPicPr>
          <p:cNvPr id="9" name="Picture 8">
            <a:extLst>
              <a:ext uri="{FF2B5EF4-FFF2-40B4-BE49-F238E27FC236}">
                <a16:creationId xmlns:a16="http://schemas.microsoft.com/office/drawing/2014/main" id="{523F12C4-799F-43D7-BF8B-AA8B07E4CD19}"/>
              </a:ext>
            </a:extLst>
          </p:cNvPr>
          <p:cNvPicPr>
            <a:picLocks noChangeAspect="1"/>
          </p:cNvPicPr>
          <p:nvPr/>
        </p:nvPicPr>
        <p:blipFill rotWithShape="1">
          <a:blip r:embed="rId7"/>
          <a:srcRect/>
          <a:stretch/>
        </p:blipFill>
        <p:spPr>
          <a:xfrm>
            <a:off x="1062663" y="4432569"/>
            <a:ext cx="646331" cy="646331"/>
          </a:xfrm>
          <a:prstGeom prst="ellipse">
            <a:avLst/>
          </a:prstGeom>
        </p:spPr>
      </p:pic>
      <p:pic>
        <p:nvPicPr>
          <p:cNvPr id="10" name="Picture 9">
            <a:extLst>
              <a:ext uri="{FF2B5EF4-FFF2-40B4-BE49-F238E27FC236}">
                <a16:creationId xmlns:a16="http://schemas.microsoft.com/office/drawing/2014/main" id="{016F5972-F821-44BA-9149-1022B04E3647}"/>
              </a:ext>
            </a:extLst>
          </p:cNvPr>
          <p:cNvPicPr>
            <a:picLocks noChangeAspect="1"/>
          </p:cNvPicPr>
          <p:nvPr/>
        </p:nvPicPr>
        <p:blipFill rotWithShape="1">
          <a:blip r:embed="rId8"/>
          <a:srcRect l="3125" r="4728" b="1482"/>
          <a:stretch/>
        </p:blipFill>
        <p:spPr>
          <a:xfrm>
            <a:off x="754208" y="5260650"/>
            <a:ext cx="644836" cy="646331"/>
          </a:xfrm>
          <a:prstGeom prst="ellipse">
            <a:avLst/>
          </a:prstGeom>
        </p:spPr>
      </p:pic>
      <p:sp>
        <p:nvSpPr>
          <p:cNvPr id="11" name="TextBox 10">
            <a:extLst>
              <a:ext uri="{FF2B5EF4-FFF2-40B4-BE49-F238E27FC236}">
                <a16:creationId xmlns:a16="http://schemas.microsoft.com/office/drawing/2014/main" id="{D2A2C506-CEBE-467E-B299-62C2308BA6CC}"/>
              </a:ext>
            </a:extLst>
          </p:cNvPr>
          <p:cNvSpPr txBox="1"/>
          <p:nvPr/>
        </p:nvSpPr>
        <p:spPr>
          <a:xfrm>
            <a:off x="1923073" y="1125897"/>
            <a:ext cx="8440124" cy="646331"/>
          </a:xfrm>
          <a:prstGeom prst="rect">
            <a:avLst/>
          </a:prstGeom>
          <a:noFill/>
        </p:spPr>
        <p:txBody>
          <a:bodyPr wrap="square" rtlCol="0">
            <a:spAutoFit/>
          </a:bodyPr>
          <a:lstStyle/>
          <a:p>
            <a:r>
              <a:rPr lang="en-US" b="1" dirty="0"/>
              <a:t>Medical implants</a:t>
            </a:r>
            <a:r>
              <a:rPr lang="en-US" dirty="0"/>
              <a:t> </a:t>
            </a:r>
            <a:r>
              <a:rPr lang="en-US" i="1" dirty="0"/>
              <a:t>e.g. </a:t>
            </a:r>
            <a:r>
              <a:rPr lang="en-US" dirty="0"/>
              <a:t>heart valves, stents, and grafts; artificial joints, ligaments, and tendons; hearing loss devices; dental implants; and devices that stimulate nerves.</a:t>
            </a:r>
            <a:endParaRPr lang="en-GB" b="1" dirty="0"/>
          </a:p>
        </p:txBody>
      </p:sp>
      <p:sp>
        <p:nvSpPr>
          <p:cNvPr id="12" name="TextBox 11">
            <a:extLst>
              <a:ext uri="{FF2B5EF4-FFF2-40B4-BE49-F238E27FC236}">
                <a16:creationId xmlns:a16="http://schemas.microsoft.com/office/drawing/2014/main" id="{A4955974-C8DC-4500-B6E3-A9AC56B4B4F3}"/>
              </a:ext>
            </a:extLst>
          </p:cNvPr>
          <p:cNvSpPr txBox="1"/>
          <p:nvPr/>
        </p:nvSpPr>
        <p:spPr>
          <a:xfrm>
            <a:off x="1923073" y="1952221"/>
            <a:ext cx="8440124" cy="646331"/>
          </a:xfrm>
          <a:prstGeom prst="rect">
            <a:avLst/>
          </a:prstGeom>
          <a:noFill/>
        </p:spPr>
        <p:txBody>
          <a:bodyPr wrap="square" rtlCol="0">
            <a:spAutoFit/>
          </a:bodyPr>
          <a:lstStyle/>
          <a:p>
            <a:r>
              <a:rPr lang="en-US" b="1" dirty="0"/>
              <a:t>Promote human tissue healing</a:t>
            </a:r>
            <a:r>
              <a:rPr lang="en-US" dirty="0"/>
              <a:t> </a:t>
            </a:r>
            <a:r>
              <a:rPr lang="en-US" i="1" dirty="0"/>
              <a:t>e.g.</a:t>
            </a:r>
            <a:r>
              <a:rPr lang="en-US" dirty="0"/>
              <a:t> wound closure using sutures, clips, and staples; dissolvable dressings.  </a:t>
            </a:r>
            <a:endParaRPr lang="en-GB" b="1" dirty="0"/>
          </a:p>
        </p:txBody>
      </p:sp>
      <p:sp>
        <p:nvSpPr>
          <p:cNvPr id="13" name="TextBox 12">
            <a:extLst>
              <a:ext uri="{FF2B5EF4-FFF2-40B4-BE49-F238E27FC236}">
                <a16:creationId xmlns:a16="http://schemas.microsoft.com/office/drawing/2014/main" id="{9C6F3593-9DDF-4E47-A8C3-C280E958468F}"/>
              </a:ext>
            </a:extLst>
          </p:cNvPr>
          <p:cNvSpPr txBox="1"/>
          <p:nvPr/>
        </p:nvSpPr>
        <p:spPr>
          <a:xfrm>
            <a:off x="1923073" y="2778545"/>
            <a:ext cx="8440124" cy="646331"/>
          </a:xfrm>
          <a:prstGeom prst="rect">
            <a:avLst/>
          </a:prstGeom>
          <a:noFill/>
        </p:spPr>
        <p:txBody>
          <a:bodyPr wrap="square" rtlCol="0">
            <a:spAutoFit/>
          </a:bodyPr>
          <a:lstStyle/>
          <a:p>
            <a:r>
              <a:rPr lang="en-US" b="1" dirty="0"/>
              <a:t>Human tissue regeneration</a:t>
            </a:r>
            <a:r>
              <a:rPr lang="en-US" dirty="0"/>
              <a:t> scaffolds, cells, and bioactive molecules can all be used to support host tissue growth. </a:t>
            </a:r>
            <a:endParaRPr lang="en-GB" b="1" dirty="0"/>
          </a:p>
        </p:txBody>
      </p:sp>
      <p:sp>
        <p:nvSpPr>
          <p:cNvPr id="14" name="TextBox 13">
            <a:extLst>
              <a:ext uri="{FF2B5EF4-FFF2-40B4-BE49-F238E27FC236}">
                <a16:creationId xmlns:a16="http://schemas.microsoft.com/office/drawing/2014/main" id="{26C85943-F3A6-4B3B-AF01-64A1D8E04722}"/>
              </a:ext>
            </a:extLst>
          </p:cNvPr>
          <p:cNvSpPr txBox="1"/>
          <p:nvPr/>
        </p:nvSpPr>
        <p:spPr>
          <a:xfrm>
            <a:off x="1923073" y="3604869"/>
            <a:ext cx="8440124" cy="646331"/>
          </a:xfrm>
          <a:prstGeom prst="rect">
            <a:avLst/>
          </a:prstGeom>
          <a:noFill/>
        </p:spPr>
        <p:txBody>
          <a:bodyPr wrap="square" rtlCol="0">
            <a:spAutoFit/>
          </a:bodyPr>
          <a:lstStyle/>
          <a:p>
            <a:r>
              <a:rPr lang="en-US" b="1" dirty="0"/>
              <a:t>Molecular probes and nanoparticles</a:t>
            </a:r>
            <a:r>
              <a:rPr lang="en-US" dirty="0"/>
              <a:t> that break through biological barriers and support cancer imaging and therapy at the molecular level. </a:t>
            </a:r>
            <a:endParaRPr lang="en-GB" b="1" dirty="0"/>
          </a:p>
        </p:txBody>
      </p:sp>
      <p:sp>
        <p:nvSpPr>
          <p:cNvPr id="15" name="TextBox 14">
            <a:extLst>
              <a:ext uri="{FF2B5EF4-FFF2-40B4-BE49-F238E27FC236}">
                <a16:creationId xmlns:a16="http://schemas.microsoft.com/office/drawing/2014/main" id="{2FE97D24-5C12-406E-9483-0714A9D645EC}"/>
              </a:ext>
            </a:extLst>
          </p:cNvPr>
          <p:cNvSpPr txBox="1"/>
          <p:nvPr/>
        </p:nvSpPr>
        <p:spPr>
          <a:xfrm>
            <a:off x="1923073" y="4431193"/>
            <a:ext cx="8440124" cy="646331"/>
          </a:xfrm>
          <a:prstGeom prst="rect">
            <a:avLst/>
          </a:prstGeom>
          <a:noFill/>
        </p:spPr>
        <p:txBody>
          <a:bodyPr wrap="square" rtlCol="0">
            <a:spAutoFit/>
          </a:bodyPr>
          <a:lstStyle/>
          <a:p>
            <a:r>
              <a:rPr lang="en-US" b="1" dirty="0"/>
              <a:t>Biosensors</a:t>
            </a:r>
            <a:r>
              <a:rPr lang="en-US" dirty="0"/>
              <a:t> use biological material, such as DNA, enzymes and antibodies, to detect specific biological, chemical, or physical and then transmits or reports this data. </a:t>
            </a:r>
            <a:endParaRPr lang="en-GB" b="1" dirty="0"/>
          </a:p>
        </p:txBody>
      </p:sp>
      <p:sp>
        <p:nvSpPr>
          <p:cNvPr id="16" name="TextBox 15">
            <a:extLst>
              <a:ext uri="{FF2B5EF4-FFF2-40B4-BE49-F238E27FC236}">
                <a16:creationId xmlns:a16="http://schemas.microsoft.com/office/drawing/2014/main" id="{02DE382D-BF39-4F4A-A625-D4215C3500D9}"/>
              </a:ext>
            </a:extLst>
          </p:cNvPr>
          <p:cNvSpPr txBox="1"/>
          <p:nvPr/>
        </p:nvSpPr>
        <p:spPr>
          <a:xfrm>
            <a:off x="1923073" y="5257519"/>
            <a:ext cx="8440124" cy="646331"/>
          </a:xfrm>
          <a:prstGeom prst="rect">
            <a:avLst/>
          </a:prstGeom>
          <a:noFill/>
        </p:spPr>
        <p:txBody>
          <a:bodyPr wrap="square" rtlCol="0">
            <a:spAutoFit/>
          </a:bodyPr>
          <a:lstStyle/>
          <a:p>
            <a:r>
              <a:rPr lang="en-US" b="1" dirty="0"/>
              <a:t>Drug-delivery systems</a:t>
            </a:r>
            <a:r>
              <a:rPr lang="en-US" dirty="0"/>
              <a:t> that carry and/or apply drugs to a disease target </a:t>
            </a:r>
            <a:r>
              <a:rPr lang="en-US" i="1" dirty="0"/>
              <a:t>e.g.,</a:t>
            </a:r>
            <a:r>
              <a:rPr lang="en-US" dirty="0"/>
              <a:t> drug-coated vascular stents, implantable chemotherapy wafers for cancer patients. </a:t>
            </a:r>
            <a:endParaRPr lang="en-GB" b="1" dirty="0"/>
          </a:p>
        </p:txBody>
      </p:sp>
    </p:spTree>
    <p:extLst>
      <p:ext uri="{BB962C8B-B14F-4D97-AF65-F5344CB8AC3E}">
        <p14:creationId xmlns:p14="http://schemas.microsoft.com/office/powerpoint/2010/main" val="205456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050468A-01FA-033D-FE96-2550B3F88F71}"/>
              </a:ext>
            </a:extLst>
          </p:cNvPr>
          <p:cNvPicPr>
            <a:picLocks noChangeAspect="1"/>
          </p:cNvPicPr>
          <p:nvPr/>
        </p:nvPicPr>
        <p:blipFill>
          <a:blip r:embed="rId3"/>
          <a:stretch>
            <a:fillRect/>
          </a:stretch>
        </p:blipFill>
        <p:spPr>
          <a:xfrm>
            <a:off x="6248400" y="1905000"/>
            <a:ext cx="3778444" cy="2876698"/>
          </a:xfrm>
          <a:prstGeom prst="rect">
            <a:avLst/>
          </a:prstGeom>
        </p:spPr>
      </p:pic>
      <p:pic>
        <p:nvPicPr>
          <p:cNvPr id="11" name="Picture 10">
            <a:extLst>
              <a:ext uri="{FF2B5EF4-FFF2-40B4-BE49-F238E27FC236}">
                <a16:creationId xmlns:a16="http://schemas.microsoft.com/office/drawing/2014/main" id="{E21FBB9D-E26E-6D82-300D-EC695236CB5C}"/>
              </a:ext>
            </a:extLst>
          </p:cNvPr>
          <p:cNvPicPr>
            <a:picLocks noChangeAspect="1"/>
          </p:cNvPicPr>
          <p:nvPr/>
        </p:nvPicPr>
        <p:blipFill>
          <a:blip r:embed="rId4"/>
          <a:stretch>
            <a:fillRect/>
          </a:stretch>
        </p:blipFill>
        <p:spPr>
          <a:xfrm>
            <a:off x="1136522" y="1905000"/>
            <a:ext cx="4978656" cy="2914800"/>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Granta EduPack</a:t>
            </a:r>
          </a:p>
        </p:txBody>
      </p:sp>
      <p:sp>
        <p:nvSpPr>
          <p:cNvPr id="7" name="Rectangle 6">
            <a:extLst>
              <a:ext uri="{FF2B5EF4-FFF2-40B4-BE49-F238E27FC236}">
                <a16:creationId xmlns:a16="http://schemas.microsoft.com/office/drawing/2014/main" id="{0A5B4490-30E3-4D7E-B3E1-4E2B7D3D2941}"/>
              </a:ext>
            </a:extLst>
          </p:cNvPr>
          <p:cNvSpPr/>
          <p:nvPr/>
        </p:nvSpPr>
        <p:spPr>
          <a:xfrm>
            <a:off x="2400300" y="2362200"/>
            <a:ext cx="1181100" cy="1117600"/>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B519ED0-9FE1-43DD-81A8-B73E56237F4E}"/>
              </a:ext>
            </a:extLst>
          </p:cNvPr>
          <p:cNvSpPr/>
          <p:nvPr/>
        </p:nvSpPr>
        <p:spPr>
          <a:xfrm>
            <a:off x="8763000" y="2351114"/>
            <a:ext cx="1181100" cy="1117600"/>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89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0BC8CDD-D1C6-E6F6-E4EC-E8ED36BBDA4F}"/>
              </a:ext>
            </a:extLst>
          </p:cNvPr>
          <p:cNvPicPr>
            <a:picLocks noChangeAspect="1"/>
          </p:cNvPicPr>
          <p:nvPr/>
        </p:nvPicPr>
        <p:blipFill>
          <a:blip r:embed="rId3"/>
          <a:stretch>
            <a:fillRect/>
          </a:stretch>
        </p:blipFill>
        <p:spPr>
          <a:xfrm>
            <a:off x="2334298" y="1041737"/>
            <a:ext cx="6733502" cy="4515304"/>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Granta EduPack: Level 2 Bioengineering</a:t>
            </a:r>
          </a:p>
        </p:txBody>
      </p:sp>
      <p:sp>
        <p:nvSpPr>
          <p:cNvPr id="5" name="Rectangle 4">
            <a:extLst>
              <a:ext uri="{FF2B5EF4-FFF2-40B4-BE49-F238E27FC236}">
                <a16:creationId xmlns:a16="http://schemas.microsoft.com/office/drawing/2014/main" id="{0A4A08C2-B0FF-4A98-A307-A27D1A96CB7C}"/>
              </a:ext>
            </a:extLst>
          </p:cNvPr>
          <p:cNvSpPr/>
          <p:nvPr/>
        </p:nvSpPr>
        <p:spPr>
          <a:xfrm>
            <a:off x="9379973" y="497735"/>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Produced by a biological system </a:t>
            </a:r>
            <a:r>
              <a:rPr lang="en-US" sz="1400" i="1" dirty="0">
                <a:solidFill>
                  <a:srgbClr val="373A36"/>
                </a:solidFill>
              </a:rPr>
              <a:t>i.e.,</a:t>
            </a:r>
            <a:r>
              <a:rPr lang="en-US" sz="1400" dirty="0">
                <a:solidFill>
                  <a:srgbClr val="373A36"/>
                </a:solidFill>
              </a:rPr>
              <a:t> plant and animal</a:t>
            </a:r>
            <a:endParaRPr lang="en-GB" sz="1400" dirty="0">
              <a:solidFill>
                <a:srgbClr val="373A36"/>
              </a:solidFill>
            </a:endParaRPr>
          </a:p>
        </p:txBody>
      </p:sp>
      <p:sp>
        <p:nvSpPr>
          <p:cNvPr id="6" name="Rectangle 5">
            <a:extLst>
              <a:ext uri="{FF2B5EF4-FFF2-40B4-BE49-F238E27FC236}">
                <a16:creationId xmlns:a16="http://schemas.microsoft.com/office/drawing/2014/main" id="{B9DAAE4E-1876-475A-9140-2C6433BBDF28}"/>
              </a:ext>
            </a:extLst>
          </p:cNvPr>
          <p:cNvSpPr/>
          <p:nvPr/>
        </p:nvSpPr>
        <p:spPr>
          <a:xfrm>
            <a:off x="9379973" y="1395713"/>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Blanket term for biological, natural, bio-derived, bio-inspired and biomedical materials</a:t>
            </a:r>
            <a:endParaRPr lang="en-GB" sz="1400" dirty="0">
              <a:solidFill>
                <a:srgbClr val="373A36"/>
              </a:solidFill>
            </a:endParaRPr>
          </a:p>
        </p:txBody>
      </p:sp>
      <p:sp>
        <p:nvSpPr>
          <p:cNvPr id="7" name="Rectangle 6">
            <a:extLst>
              <a:ext uri="{FF2B5EF4-FFF2-40B4-BE49-F238E27FC236}">
                <a16:creationId xmlns:a16="http://schemas.microsoft.com/office/drawing/2014/main" id="{98346AC4-6BAB-4824-B7DB-184EAF1915AE}"/>
              </a:ext>
            </a:extLst>
          </p:cNvPr>
          <p:cNvSpPr/>
          <p:nvPr/>
        </p:nvSpPr>
        <p:spPr>
          <a:xfrm>
            <a:off x="9379973" y="2293691"/>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Uses natural/ biological source as raw material </a:t>
            </a:r>
            <a:endParaRPr lang="en-GB" sz="1400" dirty="0">
              <a:solidFill>
                <a:srgbClr val="373A36"/>
              </a:solidFill>
            </a:endParaRPr>
          </a:p>
        </p:txBody>
      </p:sp>
      <p:sp>
        <p:nvSpPr>
          <p:cNvPr id="8" name="Rectangle 7">
            <a:extLst>
              <a:ext uri="{FF2B5EF4-FFF2-40B4-BE49-F238E27FC236}">
                <a16:creationId xmlns:a16="http://schemas.microsoft.com/office/drawing/2014/main" id="{446704F3-788E-4551-B930-780586312E55}"/>
              </a:ext>
            </a:extLst>
          </p:cNvPr>
          <p:cNvSpPr/>
          <p:nvPr/>
        </p:nvSpPr>
        <p:spPr>
          <a:xfrm>
            <a:off x="9379973" y="3429000"/>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Specific subset useful for biomedical materials </a:t>
            </a:r>
            <a:endParaRPr lang="en-GB" sz="1400" dirty="0">
              <a:solidFill>
                <a:srgbClr val="373A36"/>
              </a:solidFill>
            </a:endParaRPr>
          </a:p>
        </p:txBody>
      </p:sp>
      <p:sp>
        <p:nvSpPr>
          <p:cNvPr id="9" name="Rectangle 8">
            <a:extLst>
              <a:ext uri="{FF2B5EF4-FFF2-40B4-BE49-F238E27FC236}">
                <a16:creationId xmlns:a16="http://schemas.microsoft.com/office/drawing/2014/main" id="{D54887AB-1CAC-4C1D-9BA0-506C7D2BA341}"/>
              </a:ext>
            </a:extLst>
          </p:cNvPr>
          <p:cNvSpPr/>
          <p:nvPr/>
        </p:nvSpPr>
        <p:spPr>
          <a:xfrm>
            <a:off x="9379973" y="4326978"/>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Biocompatible materials used in medical applications</a:t>
            </a:r>
            <a:endParaRPr lang="en-GB" sz="1400" dirty="0">
              <a:solidFill>
                <a:srgbClr val="373A36"/>
              </a:solidFill>
            </a:endParaRPr>
          </a:p>
        </p:txBody>
      </p:sp>
      <p:sp>
        <p:nvSpPr>
          <p:cNvPr id="10" name="Rectangle 9">
            <a:extLst>
              <a:ext uri="{FF2B5EF4-FFF2-40B4-BE49-F238E27FC236}">
                <a16:creationId xmlns:a16="http://schemas.microsoft.com/office/drawing/2014/main" id="{40E97467-A7AD-4368-8F95-6B0AE5369E3D}"/>
              </a:ext>
            </a:extLst>
          </p:cNvPr>
          <p:cNvSpPr/>
          <p:nvPr/>
        </p:nvSpPr>
        <p:spPr>
          <a:xfrm>
            <a:off x="9379973" y="5224957"/>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Polymers which use natural/biological source as raw material</a:t>
            </a:r>
            <a:endParaRPr lang="en-GB" sz="1400" dirty="0">
              <a:solidFill>
                <a:srgbClr val="373A36"/>
              </a:solidFill>
            </a:endParaRPr>
          </a:p>
        </p:txBody>
      </p:sp>
      <p:sp>
        <p:nvSpPr>
          <p:cNvPr id="11" name="Freeform: Shape 10">
            <a:extLst>
              <a:ext uri="{FF2B5EF4-FFF2-40B4-BE49-F238E27FC236}">
                <a16:creationId xmlns:a16="http://schemas.microsoft.com/office/drawing/2014/main" id="{926D598F-D7DE-425D-A808-5992617B94CB}"/>
              </a:ext>
            </a:extLst>
          </p:cNvPr>
          <p:cNvSpPr/>
          <p:nvPr/>
        </p:nvSpPr>
        <p:spPr>
          <a:xfrm>
            <a:off x="5029200" y="888275"/>
            <a:ext cx="4349931" cy="1523932"/>
          </a:xfrm>
          <a:custGeom>
            <a:avLst/>
            <a:gdLst>
              <a:gd name="connsiteX0" fmla="*/ 3161211 w 3161211"/>
              <a:gd name="connsiteY0" fmla="*/ 0 h 1532709"/>
              <a:gd name="connsiteX1" fmla="*/ 975360 w 3161211"/>
              <a:gd name="connsiteY1" fmla="*/ 0 h 1532709"/>
              <a:gd name="connsiteX2" fmla="*/ 975360 w 3161211"/>
              <a:gd name="connsiteY2" fmla="*/ 129757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2185 w 3161211"/>
              <a:gd name="connsiteY2" fmla="*/ 128487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8535 w 3161211"/>
              <a:gd name="connsiteY2" fmla="*/ 1294402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69010 w 3161211"/>
              <a:gd name="connsiteY2" fmla="*/ 129122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8535 w 3161211"/>
              <a:gd name="connsiteY2" fmla="*/ 129122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5360 w 3161211"/>
              <a:gd name="connsiteY2" fmla="*/ 1291227 h 1532709"/>
              <a:gd name="connsiteX3" fmla="*/ 0 w 3161211"/>
              <a:gd name="connsiteY3" fmla="*/ 1288869 h 1532709"/>
              <a:gd name="connsiteX4" fmla="*/ 0 w 3161211"/>
              <a:gd name="connsiteY4" fmla="*/ 1532709 h 153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211" h="1532709">
                <a:moveTo>
                  <a:pt x="3161211" y="0"/>
                </a:moveTo>
                <a:lnTo>
                  <a:pt x="975360" y="0"/>
                </a:lnTo>
                <a:cubicBezTo>
                  <a:pt x="974302" y="428292"/>
                  <a:pt x="976418" y="862935"/>
                  <a:pt x="975360" y="1291227"/>
                </a:cubicBezTo>
                <a:lnTo>
                  <a:pt x="0" y="1288869"/>
                </a:lnTo>
                <a:lnTo>
                  <a:pt x="0" y="1532709"/>
                </a:lnTo>
              </a:path>
            </a:pathLst>
          </a:custGeom>
          <a:noFill/>
          <a:ln>
            <a:solidFill>
              <a:schemeClr val="bg1">
                <a:lumMod val="50000"/>
              </a:schemeClr>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EFFB9E83-A290-4ED1-B968-5852978A0B31}"/>
              </a:ext>
            </a:extLst>
          </p:cNvPr>
          <p:cNvSpPr/>
          <p:nvPr/>
        </p:nvSpPr>
        <p:spPr>
          <a:xfrm>
            <a:off x="5638800" y="1785937"/>
            <a:ext cx="3738563" cy="626269"/>
          </a:xfrm>
          <a:custGeom>
            <a:avLst/>
            <a:gdLst>
              <a:gd name="connsiteX0" fmla="*/ 2614613 w 2614613"/>
              <a:gd name="connsiteY0" fmla="*/ 0 h 626268"/>
              <a:gd name="connsiteX1" fmla="*/ 704850 w 2614613"/>
              <a:gd name="connsiteY1" fmla="*/ 2381 h 626268"/>
              <a:gd name="connsiteX2" fmla="*/ 702469 w 2614613"/>
              <a:gd name="connsiteY2" fmla="*/ 459581 h 626268"/>
              <a:gd name="connsiteX3" fmla="*/ 0 w 2614613"/>
              <a:gd name="connsiteY3" fmla="*/ 461962 h 626268"/>
              <a:gd name="connsiteX4" fmla="*/ 2381 w 2614613"/>
              <a:gd name="connsiteY4" fmla="*/ 626268 h 62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613" h="626268">
                <a:moveTo>
                  <a:pt x="2614613" y="0"/>
                </a:moveTo>
                <a:lnTo>
                  <a:pt x="704850" y="2381"/>
                </a:lnTo>
                <a:cubicBezTo>
                  <a:pt x="704056" y="154781"/>
                  <a:pt x="703263" y="307181"/>
                  <a:pt x="702469" y="459581"/>
                </a:cubicBezTo>
                <a:lnTo>
                  <a:pt x="0" y="461962"/>
                </a:lnTo>
                <a:cubicBezTo>
                  <a:pt x="794" y="516731"/>
                  <a:pt x="1587" y="571499"/>
                  <a:pt x="2381" y="626268"/>
                </a:cubicBezTo>
              </a:path>
            </a:pathLst>
          </a:custGeom>
          <a:noFill/>
          <a:ln>
            <a:solidFill>
              <a:schemeClr val="bg1">
                <a:lumMod val="50000"/>
              </a:schemeClr>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0E2D714-F66C-44D3-A3FD-2787C5D40ECB}"/>
              </a:ext>
            </a:extLst>
          </p:cNvPr>
          <p:cNvSpPr/>
          <p:nvPr/>
        </p:nvSpPr>
        <p:spPr>
          <a:xfrm>
            <a:off x="6248400" y="2383631"/>
            <a:ext cx="3128963" cy="300038"/>
          </a:xfrm>
          <a:custGeom>
            <a:avLst/>
            <a:gdLst>
              <a:gd name="connsiteX0" fmla="*/ 2071688 w 2071688"/>
              <a:gd name="connsiteY0" fmla="*/ 300038 h 300038"/>
              <a:gd name="connsiteX1" fmla="*/ 1969294 w 2071688"/>
              <a:gd name="connsiteY1" fmla="*/ 300038 h 300038"/>
              <a:gd name="connsiteX2" fmla="*/ 1966913 w 2071688"/>
              <a:gd name="connsiteY2" fmla="*/ 0 h 300038"/>
              <a:gd name="connsiteX3" fmla="*/ 0 w 2071688"/>
              <a:gd name="connsiteY3" fmla="*/ 0 h 300038"/>
              <a:gd name="connsiteX4" fmla="*/ 0 w 2071688"/>
              <a:gd name="connsiteY4" fmla="*/ 28575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688" h="300038">
                <a:moveTo>
                  <a:pt x="2071688" y="300038"/>
                </a:moveTo>
                <a:lnTo>
                  <a:pt x="1969294" y="300038"/>
                </a:lnTo>
                <a:cubicBezTo>
                  <a:pt x="1968500" y="200025"/>
                  <a:pt x="1967707" y="100013"/>
                  <a:pt x="1966913" y="0"/>
                </a:cubicBezTo>
                <a:lnTo>
                  <a:pt x="0" y="0"/>
                </a:lnTo>
                <a:lnTo>
                  <a:pt x="0" y="28575"/>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9666EC60-C42F-4920-9EC1-87E7A809C7C8}"/>
              </a:ext>
            </a:extLst>
          </p:cNvPr>
          <p:cNvSpPr/>
          <p:nvPr/>
        </p:nvSpPr>
        <p:spPr>
          <a:xfrm>
            <a:off x="5638800" y="3698080"/>
            <a:ext cx="3736975" cy="276226"/>
          </a:xfrm>
          <a:custGeom>
            <a:avLst/>
            <a:gdLst>
              <a:gd name="connsiteX0" fmla="*/ 2638425 w 2638425"/>
              <a:gd name="connsiteY0" fmla="*/ 114300 h 273050"/>
              <a:gd name="connsiteX1" fmla="*/ 2546350 w 2638425"/>
              <a:gd name="connsiteY1" fmla="*/ 117475 h 273050"/>
              <a:gd name="connsiteX2" fmla="*/ 2546350 w 2638425"/>
              <a:gd name="connsiteY2" fmla="*/ 273050 h 273050"/>
              <a:gd name="connsiteX3" fmla="*/ 0 w 2638425"/>
              <a:gd name="connsiteY3" fmla="*/ 273050 h 273050"/>
              <a:gd name="connsiteX4" fmla="*/ 0 w 2638425"/>
              <a:gd name="connsiteY4" fmla="*/ 0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73050">
                <a:moveTo>
                  <a:pt x="2638425" y="114300"/>
                </a:moveTo>
                <a:lnTo>
                  <a:pt x="2546350" y="117475"/>
                </a:lnTo>
                <a:lnTo>
                  <a:pt x="2546350" y="273050"/>
                </a:lnTo>
                <a:lnTo>
                  <a:pt x="0" y="27305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475BD3EE-418C-44EB-B5AF-5274999207A2}"/>
              </a:ext>
            </a:extLst>
          </p:cNvPr>
          <p:cNvSpPr/>
          <p:nvPr/>
        </p:nvSpPr>
        <p:spPr>
          <a:xfrm>
            <a:off x="5025844" y="3698081"/>
            <a:ext cx="4349931" cy="1016000"/>
          </a:xfrm>
          <a:custGeom>
            <a:avLst/>
            <a:gdLst>
              <a:gd name="connsiteX0" fmla="*/ 3140075 w 3140075"/>
              <a:gd name="connsiteY0" fmla="*/ 1016000 h 1016000"/>
              <a:gd name="connsiteX1" fmla="*/ 0 w 3140075"/>
              <a:gd name="connsiteY1" fmla="*/ 1016000 h 1016000"/>
              <a:gd name="connsiteX2" fmla="*/ 0 w 3140075"/>
              <a:gd name="connsiteY2" fmla="*/ 0 h 1016000"/>
            </a:gdLst>
            <a:ahLst/>
            <a:cxnLst>
              <a:cxn ang="0">
                <a:pos x="connsiteX0" y="connsiteY0"/>
              </a:cxn>
              <a:cxn ang="0">
                <a:pos x="connsiteX1" y="connsiteY1"/>
              </a:cxn>
              <a:cxn ang="0">
                <a:pos x="connsiteX2" y="connsiteY2"/>
              </a:cxn>
            </a:cxnLst>
            <a:rect l="l" t="t" r="r" b="b"/>
            <a:pathLst>
              <a:path w="3140075" h="1016000">
                <a:moveTo>
                  <a:pt x="3140075" y="1016000"/>
                </a:moveTo>
                <a:lnTo>
                  <a:pt x="0" y="101600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D6090523-FC60-41F1-B51D-0875F1ECCCAC}"/>
              </a:ext>
            </a:extLst>
          </p:cNvPr>
          <p:cNvSpPr/>
          <p:nvPr/>
        </p:nvSpPr>
        <p:spPr>
          <a:xfrm>
            <a:off x="4419600" y="3701257"/>
            <a:ext cx="4959350" cy="1911350"/>
          </a:xfrm>
          <a:custGeom>
            <a:avLst/>
            <a:gdLst>
              <a:gd name="connsiteX0" fmla="*/ 3689350 w 3689350"/>
              <a:gd name="connsiteY0" fmla="*/ 1914525 h 1914525"/>
              <a:gd name="connsiteX1" fmla="*/ 0 w 3689350"/>
              <a:gd name="connsiteY1" fmla="*/ 1914525 h 1914525"/>
              <a:gd name="connsiteX2" fmla="*/ 9525 w 3689350"/>
              <a:gd name="connsiteY2" fmla="*/ 0 h 1914525"/>
              <a:gd name="connsiteX0" fmla="*/ 3690266 w 3690266"/>
              <a:gd name="connsiteY0" fmla="*/ 1914525 h 1914525"/>
              <a:gd name="connsiteX1" fmla="*/ 916 w 3690266"/>
              <a:gd name="connsiteY1" fmla="*/ 1914525 h 1914525"/>
              <a:gd name="connsiteX2" fmla="*/ 916 w 3690266"/>
              <a:gd name="connsiteY2" fmla="*/ 0 h 1914525"/>
              <a:gd name="connsiteX0" fmla="*/ 3689350 w 3689350"/>
              <a:gd name="connsiteY0" fmla="*/ 1914525 h 1914525"/>
              <a:gd name="connsiteX1" fmla="*/ 0 w 3689350"/>
              <a:gd name="connsiteY1" fmla="*/ 1914525 h 1914525"/>
              <a:gd name="connsiteX2" fmla="*/ 3175 w 3689350"/>
              <a:gd name="connsiteY2" fmla="*/ 0 h 1914525"/>
              <a:gd name="connsiteX0" fmla="*/ 3690266 w 3690266"/>
              <a:gd name="connsiteY0" fmla="*/ 1911350 h 1911350"/>
              <a:gd name="connsiteX1" fmla="*/ 916 w 3690266"/>
              <a:gd name="connsiteY1" fmla="*/ 1911350 h 1911350"/>
              <a:gd name="connsiteX2" fmla="*/ 916 w 3690266"/>
              <a:gd name="connsiteY2" fmla="*/ 0 h 1911350"/>
              <a:gd name="connsiteX0" fmla="*/ 3689350 w 3689350"/>
              <a:gd name="connsiteY0" fmla="*/ 1911350 h 1911350"/>
              <a:gd name="connsiteX1" fmla="*/ 0 w 3689350"/>
              <a:gd name="connsiteY1" fmla="*/ 1911350 h 1911350"/>
              <a:gd name="connsiteX2" fmla="*/ 3175 w 3689350"/>
              <a:gd name="connsiteY2" fmla="*/ 0 h 1911350"/>
            </a:gdLst>
            <a:ahLst/>
            <a:cxnLst>
              <a:cxn ang="0">
                <a:pos x="connsiteX0" y="connsiteY0"/>
              </a:cxn>
              <a:cxn ang="0">
                <a:pos x="connsiteX1" y="connsiteY1"/>
              </a:cxn>
              <a:cxn ang="0">
                <a:pos x="connsiteX2" y="connsiteY2"/>
              </a:cxn>
            </a:cxnLst>
            <a:rect l="l" t="t" r="r" b="b"/>
            <a:pathLst>
              <a:path w="3689350" h="1911350">
                <a:moveTo>
                  <a:pt x="3689350" y="1911350"/>
                </a:moveTo>
                <a:lnTo>
                  <a:pt x="0" y="1911350"/>
                </a:lnTo>
                <a:cubicBezTo>
                  <a:pt x="3175" y="1273175"/>
                  <a:pt x="0" y="638175"/>
                  <a:pt x="3175" y="0"/>
                </a:cubicBez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85F534F1-6467-4669-92DE-F5F28B27061D}"/>
              </a:ext>
            </a:extLst>
          </p:cNvPr>
          <p:cNvSpPr/>
          <p:nvPr/>
        </p:nvSpPr>
        <p:spPr>
          <a:xfrm flipH="1">
            <a:off x="607565" y="855069"/>
            <a:ext cx="1513261" cy="644746"/>
          </a:xfrm>
          <a:prstGeom prst="wedgeEllipseCallout">
            <a:avLst>
              <a:gd name="adj1" fmla="val -80469"/>
              <a:gd name="adj2" fmla="val 212653"/>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321 materials</a:t>
            </a:r>
            <a:endParaRPr lang="en-GB" sz="1600" b="1" dirty="0"/>
          </a:p>
        </p:txBody>
      </p:sp>
      <p:sp>
        <p:nvSpPr>
          <p:cNvPr id="18" name="Speech Bubble: Oval 17">
            <a:extLst>
              <a:ext uri="{FF2B5EF4-FFF2-40B4-BE49-F238E27FC236}">
                <a16:creationId xmlns:a16="http://schemas.microsoft.com/office/drawing/2014/main" id="{4C1FC068-82EF-433D-A85F-D2BD8C1F542A}"/>
              </a:ext>
            </a:extLst>
          </p:cNvPr>
          <p:cNvSpPr/>
          <p:nvPr/>
        </p:nvSpPr>
        <p:spPr>
          <a:xfrm flipH="1">
            <a:off x="607565" y="1905000"/>
            <a:ext cx="1513261" cy="649224"/>
          </a:xfrm>
          <a:prstGeom prst="wedgeEllipseCallout">
            <a:avLst>
              <a:gd name="adj1" fmla="val -80422"/>
              <a:gd name="adj2" fmla="val 82967"/>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116 processes</a:t>
            </a:r>
            <a:endParaRPr lang="en-GB" sz="1600" b="1" dirty="0"/>
          </a:p>
        </p:txBody>
      </p:sp>
      <p:sp>
        <p:nvSpPr>
          <p:cNvPr id="19" name="Speech Bubble: Oval 18">
            <a:extLst>
              <a:ext uri="{FF2B5EF4-FFF2-40B4-BE49-F238E27FC236}">
                <a16:creationId xmlns:a16="http://schemas.microsoft.com/office/drawing/2014/main" id="{CAD8E281-54C9-4A43-A881-2803542CAE52}"/>
              </a:ext>
            </a:extLst>
          </p:cNvPr>
          <p:cNvSpPr/>
          <p:nvPr/>
        </p:nvSpPr>
        <p:spPr>
          <a:xfrm flipH="1">
            <a:off x="607565" y="4303776"/>
            <a:ext cx="1513261" cy="649224"/>
          </a:xfrm>
          <a:prstGeom prst="wedgeEllipseCallout">
            <a:avLst>
              <a:gd name="adj1" fmla="val -81030"/>
              <a:gd name="adj2" fmla="val -121826"/>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Elements</a:t>
            </a:r>
            <a:endParaRPr lang="en-GB" sz="1600" b="1" dirty="0"/>
          </a:p>
        </p:txBody>
      </p:sp>
      <p:sp>
        <p:nvSpPr>
          <p:cNvPr id="20" name="Rectangle 19">
            <a:extLst>
              <a:ext uri="{FF2B5EF4-FFF2-40B4-BE49-F238E27FC236}">
                <a16:creationId xmlns:a16="http://schemas.microsoft.com/office/drawing/2014/main" id="{A5B54380-E873-4EB8-94FB-B9AFD580BB3C}"/>
              </a:ext>
            </a:extLst>
          </p:cNvPr>
          <p:cNvSpPr/>
          <p:nvPr/>
        </p:nvSpPr>
        <p:spPr>
          <a:xfrm>
            <a:off x="0" y="5086627"/>
            <a:ext cx="2183974" cy="1255992"/>
          </a:xfrm>
          <a:prstGeom prst="rect">
            <a:avLst/>
          </a:prstGeom>
          <a:gradFill>
            <a:gsLst>
              <a:gs pos="100000">
                <a:srgbClr val="D9D8D6">
                  <a:alpha val="25000"/>
                </a:srgbClr>
              </a:gs>
              <a:gs pos="0">
                <a:srgbClr val="898A8D">
                  <a:alpha val="2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C5900C59-B649-4BE1-9A1B-9BDA5CA58B09}"/>
              </a:ext>
            </a:extLst>
          </p:cNvPr>
          <p:cNvGrpSpPr/>
          <p:nvPr/>
        </p:nvGrpSpPr>
        <p:grpSpPr>
          <a:xfrm>
            <a:off x="641226" y="5192609"/>
            <a:ext cx="901522" cy="1044027"/>
            <a:chOff x="863695" y="4489577"/>
            <a:chExt cx="901522" cy="1044027"/>
          </a:xfrm>
        </p:grpSpPr>
        <p:sp>
          <p:nvSpPr>
            <p:cNvPr id="22" name="TextBox 21">
              <a:extLst>
                <a:ext uri="{FF2B5EF4-FFF2-40B4-BE49-F238E27FC236}">
                  <a16:creationId xmlns:a16="http://schemas.microsoft.com/office/drawing/2014/main" id="{315C2296-9FD5-4718-8A15-98B5B45CEF1F}"/>
                </a:ext>
              </a:extLst>
            </p:cNvPr>
            <p:cNvSpPr txBox="1"/>
            <p:nvPr/>
          </p:nvSpPr>
          <p:spPr>
            <a:xfrm>
              <a:off x="908586" y="5335656"/>
              <a:ext cx="811741" cy="197948"/>
            </a:xfrm>
            <a:prstGeom prst="rect">
              <a:avLst/>
            </a:prstGeom>
            <a:noFill/>
          </p:spPr>
          <p:txBody>
            <a:bodyPr wrap="square" rtlCol="0">
              <a:spAutoFit/>
            </a:bodyPr>
            <a:lstStyle/>
            <a:p>
              <a:pPr algn="ctr"/>
              <a:r>
                <a:rPr lang="en-US" sz="1200" b="1" dirty="0"/>
                <a:t>Eco Audit</a:t>
              </a:r>
              <a:endParaRPr lang="en-GB" sz="1200" b="1" dirty="0"/>
            </a:p>
          </p:txBody>
        </p:sp>
        <p:sp>
          <p:nvSpPr>
            <p:cNvPr id="23" name="Rectangle 22">
              <a:extLst>
                <a:ext uri="{FF2B5EF4-FFF2-40B4-BE49-F238E27FC236}">
                  <a16:creationId xmlns:a16="http://schemas.microsoft.com/office/drawing/2014/main" id="{1E33AA49-16BD-4C29-952C-FD20577EEEF8}"/>
                </a:ext>
              </a:extLst>
            </p:cNvPr>
            <p:cNvSpPr/>
            <p:nvPr/>
          </p:nvSpPr>
          <p:spPr>
            <a:xfrm>
              <a:off x="863695" y="4489577"/>
              <a:ext cx="901522" cy="21581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Tools</a:t>
              </a:r>
              <a:endParaRPr lang="en-GB" sz="1600" b="1" dirty="0"/>
            </a:p>
          </p:txBody>
        </p:sp>
      </p:grpSp>
      <p:sp>
        <p:nvSpPr>
          <p:cNvPr id="29" name="Speech Bubble: Oval 28">
            <a:extLst>
              <a:ext uri="{FF2B5EF4-FFF2-40B4-BE49-F238E27FC236}">
                <a16:creationId xmlns:a16="http://schemas.microsoft.com/office/drawing/2014/main" id="{53557BC1-4935-E1D8-4544-3005F7E4ABC9}"/>
              </a:ext>
            </a:extLst>
          </p:cNvPr>
          <p:cNvSpPr/>
          <p:nvPr/>
        </p:nvSpPr>
        <p:spPr>
          <a:xfrm flipH="1">
            <a:off x="607565" y="2724180"/>
            <a:ext cx="1513261" cy="649224"/>
          </a:xfrm>
          <a:prstGeom prst="wedgeEllipseCallout">
            <a:avLst>
              <a:gd name="adj1" fmla="val -80530"/>
              <a:gd name="adj2" fmla="val -8076"/>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62 medical devices</a:t>
            </a:r>
            <a:endParaRPr lang="en-GB" sz="1400" b="1" dirty="0"/>
          </a:p>
        </p:txBody>
      </p:sp>
      <p:sp>
        <p:nvSpPr>
          <p:cNvPr id="30" name="Speech Bubble: Oval 29">
            <a:extLst>
              <a:ext uri="{FF2B5EF4-FFF2-40B4-BE49-F238E27FC236}">
                <a16:creationId xmlns:a16="http://schemas.microsoft.com/office/drawing/2014/main" id="{F85839F8-F568-6329-0C46-9C1BC0443F61}"/>
              </a:ext>
            </a:extLst>
          </p:cNvPr>
          <p:cNvSpPr/>
          <p:nvPr/>
        </p:nvSpPr>
        <p:spPr>
          <a:xfrm flipH="1">
            <a:off x="607565" y="3513978"/>
            <a:ext cx="1513261" cy="649224"/>
          </a:xfrm>
          <a:prstGeom prst="wedgeEllipseCallout">
            <a:avLst>
              <a:gd name="adj1" fmla="val -79603"/>
              <a:gd name="adj2" fmla="val -99900"/>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117 FDA examples</a:t>
            </a:r>
            <a:endParaRPr lang="en-GB" sz="1600" b="1" dirty="0"/>
          </a:p>
        </p:txBody>
      </p:sp>
      <p:pic>
        <p:nvPicPr>
          <p:cNvPr id="24" name="Picture 23" descr="A green leaf on a black background&#10;&#10;Description automatically generated">
            <a:extLst>
              <a:ext uri="{FF2B5EF4-FFF2-40B4-BE49-F238E27FC236}">
                <a16:creationId xmlns:a16="http://schemas.microsoft.com/office/drawing/2014/main" id="{C13757D6-DD50-E268-0069-38B12DAF9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16" y="5470401"/>
            <a:ext cx="811742" cy="579539"/>
          </a:xfrm>
          <a:prstGeom prst="rect">
            <a:avLst/>
          </a:prstGeom>
        </p:spPr>
      </p:pic>
    </p:spTree>
    <p:extLst>
      <p:ext uri="{BB962C8B-B14F-4D97-AF65-F5344CB8AC3E}">
        <p14:creationId xmlns:p14="http://schemas.microsoft.com/office/powerpoint/2010/main" val="30875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9" grpId="0" animBg="1"/>
      <p:bldP spid="30"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g xmlns="4486bbf1-55fc-49d2-af7e-ec287a4789b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AC54582C-3F01-4F8D-9460-F0A670A527E2}">
  <ds:schemaRefs>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www.w3.org/XML/1998/namespace"/>
    <ds:schemaRef ds:uri="4486bbf1-55fc-49d2-af7e-ec287a4789b3"/>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A532CCF0-570F-40BD-AAFB-51C360035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1634</TotalTime>
  <Words>3731</Words>
  <Application>Microsoft Office PowerPoint</Application>
  <PresentationFormat>Widescreen</PresentationFormat>
  <Paragraphs>434</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Ansys - Slide Master</vt:lpstr>
      <vt:lpstr>PowerPoint Presentation</vt:lpstr>
      <vt:lpstr>Learning objectives for this lecture unit</vt:lpstr>
      <vt:lpstr>Outline</vt:lpstr>
      <vt:lpstr>What is bioengineering?</vt:lpstr>
      <vt:lpstr>Specialist areas</vt:lpstr>
      <vt:lpstr>Materials in Bioengineering</vt:lpstr>
      <vt:lpstr>Where are biomaterials currently used in medical practice?</vt:lpstr>
      <vt:lpstr>Granta EduPack</vt:lpstr>
      <vt:lpstr>Granta EduPack: Level 2 Bioengineering</vt:lpstr>
      <vt:lpstr>Granta EduPack: Level 3 Bioengineering</vt:lpstr>
      <vt:lpstr>Record of a Tendon, Level 2 Bioengineering</vt:lpstr>
      <vt:lpstr>Record of silicone, Level 2 Bioengineering</vt:lpstr>
      <vt:lpstr>Material property chart, Level 2 Bioengineering</vt:lpstr>
      <vt:lpstr>Material property chart, Level 2 Bioengineering</vt:lpstr>
      <vt:lpstr>Material property chart, Level 2 Bioengineering</vt:lpstr>
      <vt:lpstr>Record of silicone, Level 3 Bioengineering</vt:lpstr>
      <vt:lpstr>Material property chart, Level 3 Bioengineering</vt:lpstr>
      <vt:lpstr>Database contents and structure</vt:lpstr>
      <vt:lpstr>Medical Device record</vt:lpstr>
      <vt:lpstr>FDA Approved Example</vt:lpstr>
      <vt:lpstr>Ashby’s materials selection methodology</vt:lpstr>
      <vt:lpstr>1. Porous scaffolds for bone tissue engineering</vt:lpstr>
      <vt:lpstr>2. Suture anchor implant</vt:lpstr>
      <vt:lpstr>3. Biomaterials selection for a joint replacement</vt:lpstr>
      <vt:lpstr>4. Biomedical waste: health vs environment</vt:lpstr>
      <vt:lpstr>Overview of bioengineering resources</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4</cp:revision>
  <dcterms:created xsi:type="dcterms:W3CDTF">2021-07-08T17:06:31Z</dcterms:created>
  <dcterms:modified xsi:type="dcterms:W3CDTF">2024-02-05T16:56:33Z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