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sldIdLst>
    <p:sldId id="259" r:id="rId5"/>
    <p:sldId id="285" r:id="rId6"/>
    <p:sldId id="286" r:id="rId7"/>
    <p:sldId id="287" r:id="rId8"/>
    <p:sldId id="288" r:id="rId9"/>
    <p:sldId id="289" r:id="rId10"/>
    <p:sldId id="290" r:id="rId11"/>
    <p:sldId id="291" r:id="rId12"/>
    <p:sldId id="625" r:id="rId13"/>
    <p:sldId id="626" r:id="rId14"/>
    <p:sldId id="627" r:id="rId15"/>
    <p:sldId id="628"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629" r:id="rId31"/>
    <p:sldId id="258" r:id="rId32"/>
  </p:sldIdLst>
  <p:sldSz cx="12192000" cy="6858000"/>
  <p:notesSz cx="6858000" cy="9144000"/>
  <p:embeddedFontLs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2C4EE-A0D8-471E-922B-576ED6BD34C2}" v="124" dt="2024-01-09T20:54:28.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92641" autoAdjust="0"/>
  </p:normalViewPr>
  <p:slideViewPr>
    <p:cSldViewPr showGuides="1">
      <p:cViewPr varScale="1">
        <p:scale>
          <a:sx n="79" d="100"/>
          <a:sy n="79" d="100"/>
        </p:scale>
        <p:origin x="850" y="77"/>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a:t>
            </a:r>
            <a:r>
              <a:rPr lang="en-GB" sz="1200" dirty="0" err="1"/>
              <a:t>EduPack</a:t>
            </a:r>
            <a:r>
              <a:rPr lang="en-GB" sz="1200" dirty="0"/>
              <a:t>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22278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Selection by applying box or line criteria to charts</a:t>
            </a:r>
          </a:p>
          <a:p>
            <a:pPr algn="ctr"/>
            <a:endParaRPr lang="en-GB" sz="1400" b="1" i="1" dirty="0">
              <a:latin typeface="Arial" charset="0"/>
              <a:cs typeface="Arial" charset="0"/>
            </a:endParaRPr>
          </a:p>
          <a:p>
            <a:r>
              <a:rPr lang="en-GB" sz="1200" dirty="0">
                <a:latin typeface="Arial" charset="0"/>
                <a:cs typeface="Arial" charset="0"/>
              </a:rPr>
              <a:t>The use of the </a:t>
            </a:r>
            <a:r>
              <a:rPr lang="en-GB" sz="1200" b="1" dirty="0">
                <a:solidFill>
                  <a:srgbClr val="CC0000"/>
                </a:solidFill>
                <a:latin typeface="Arial" charset="0"/>
                <a:cs typeface="Arial" charset="0"/>
              </a:rPr>
              <a:t>Chart</a:t>
            </a:r>
            <a:r>
              <a:rPr lang="en-US" sz="1200" dirty="0">
                <a:latin typeface="Arial" charset="0"/>
                <a:cs typeface="Times New Roman" pitchFamily="18" charset="0"/>
              </a:rPr>
              <a:t> facility to create bar charts and bubble charts was described in Unit 2. The tool bar that appears above a chart contains selection tools. Two are illustrated here.</a:t>
            </a:r>
          </a:p>
          <a:p>
            <a:endParaRPr lang="en-US" sz="1200" dirty="0">
              <a:latin typeface="Arial" charset="0"/>
              <a:cs typeface="Times New Roman" pitchFamily="18" charset="0"/>
            </a:endParaRPr>
          </a:p>
          <a:p>
            <a:r>
              <a:rPr lang="en-US" sz="1200" dirty="0">
                <a:latin typeface="Arial" charset="0"/>
                <a:cs typeface="Times New Roman" pitchFamily="18" charset="0"/>
              </a:rPr>
              <a:t>A </a:t>
            </a:r>
            <a:r>
              <a:rPr lang="en-US" sz="1200" b="1" dirty="0">
                <a:solidFill>
                  <a:srgbClr val="CC0000"/>
                </a:solidFill>
                <a:latin typeface="Arial" charset="0"/>
                <a:cs typeface="Times New Roman" pitchFamily="18" charset="0"/>
              </a:rPr>
              <a:t>box selection</a:t>
            </a:r>
            <a:r>
              <a:rPr lang="en-US" sz="1200" dirty="0">
                <a:latin typeface="Arial" charset="0"/>
                <a:cs typeface="Times New Roman" pitchFamily="18" charset="0"/>
              </a:rPr>
              <a:t> isolates a chosen part of a chart. Any material bar or bubble lying in, or overlapping the box is selected; all others are rejected. The selected materials appear in the </a:t>
            </a:r>
            <a:r>
              <a:rPr lang="en-US" sz="1200" b="1" dirty="0">
                <a:solidFill>
                  <a:srgbClr val="CC0000"/>
                </a:solidFill>
                <a:latin typeface="Arial" charset="0"/>
                <a:cs typeface="Times New Roman" pitchFamily="18" charset="0"/>
              </a:rPr>
              <a:t>Results</a:t>
            </a:r>
            <a:r>
              <a:rPr lang="en-US" sz="1200" dirty="0">
                <a:latin typeface="Arial" charset="0"/>
                <a:cs typeface="Times New Roman" pitchFamily="18" charset="0"/>
              </a:rPr>
              <a:t> window, where they can be ranked by the value of the property.</a:t>
            </a:r>
          </a:p>
          <a:p>
            <a:endParaRPr lang="en-US" sz="1200" dirty="0">
              <a:latin typeface="Arial" charset="0"/>
              <a:cs typeface="Times New Roman" pitchFamily="18" charset="0"/>
            </a:endParaRPr>
          </a:p>
          <a:p>
            <a:r>
              <a:rPr lang="en-GB" sz="1200" dirty="0">
                <a:latin typeface="Arial" charset="0"/>
                <a:cs typeface="Times New Roman" pitchFamily="18" charset="0"/>
              </a:rPr>
              <a:t>A </a:t>
            </a:r>
            <a:r>
              <a:rPr lang="en-GB" sz="1200" b="1" dirty="0">
                <a:solidFill>
                  <a:srgbClr val="CC0000"/>
                </a:solidFill>
                <a:latin typeface="Arial" charset="0"/>
                <a:cs typeface="Times New Roman" pitchFamily="18" charset="0"/>
              </a:rPr>
              <a:t>line selection</a:t>
            </a:r>
            <a:r>
              <a:rPr lang="en-GB" sz="1200" dirty="0">
                <a:latin typeface="Arial" charset="0"/>
                <a:cs typeface="Times New Roman" pitchFamily="18" charset="0"/>
              </a:rPr>
              <a:t> divides a bubble chart into two regions. The user is free to choose the slope of the line, and to select the side on which materials are to be chosen. This allows selection of materials with given values of combinations of material properties such as E/</a:t>
            </a:r>
            <a:r>
              <a:rPr lang="el-GR" sz="1200" dirty="0">
                <a:latin typeface="Arial" charset="0"/>
                <a:cs typeface="Arial" charset="0"/>
              </a:rPr>
              <a:t>ρ</a:t>
            </a:r>
            <a:r>
              <a:rPr lang="en-GB" sz="1200" dirty="0">
                <a:latin typeface="Arial" charset="0"/>
                <a:cs typeface="Arial" charset="0"/>
              </a:rPr>
              <a:t>, where E is Young’s modulus and </a:t>
            </a:r>
            <a:r>
              <a:rPr lang="el-GR" sz="1200" dirty="0">
                <a:latin typeface="Arial" charset="0"/>
                <a:cs typeface="Arial" charset="0"/>
              </a:rPr>
              <a:t>ρ</a:t>
            </a:r>
            <a:r>
              <a:rPr lang="en-GB" sz="1200" dirty="0">
                <a:latin typeface="Arial" charset="0"/>
                <a:cs typeface="Arial" charset="0"/>
              </a:rPr>
              <a:t> is density. As before, the selected materials appear in the Results window where they can be ranked by either property or by the combination.</a:t>
            </a:r>
            <a:endParaRPr lang="el-GR" sz="1200" dirty="0">
              <a:latin typeface="Arial" charset="0"/>
              <a:cs typeface="Arial" charset="0"/>
            </a:endParaRPr>
          </a:p>
          <a:p>
            <a:endParaRPr lang="en-GB" sz="1200" dirty="0">
              <a:latin typeface="Arial" charset="0"/>
              <a:cs typeface="Arial" charset="0"/>
            </a:endParaRPr>
          </a:p>
          <a:p>
            <a:r>
              <a:rPr lang="en-GB" sz="1200" dirty="0">
                <a:latin typeface="Arial" charset="0"/>
                <a:cs typeface="Arial" charset="0"/>
              </a:rPr>
              <a:t>Chart stages can be combined with Limit stages (and with Tree stages, coming next) in any combination and any order. The Results window lists the materials that meet all the constraints, regardless of the way they are applied.</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135920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Selection by applying acceptance limits to properties</a:t>
            </a:r>
          </a:p>
          <a:p>
            <a:pPr algn="ctr"/>
            <a:endParaRPr lang="en-GB" sz="1400" b="1" i="1" dirty="0">
              <a:latin typeface="Arial" charset="0"/>
              <a:cs typeface="Arial" charset="0"/>
            </a:endParaRPr>
          </a:p>
          <a:p>
            <a:r>
              <a:rPr lang="en-GB" sz="1200" dirty="0">
                <a:latin typeface="Arial" charset="0"/>
                <a:cs typeface="Arial" charset="0"/>
              </a:rPr>
              <a:t>The frame illustrates screening using a </a:t>
            </a:r>
            <a:r>
              <a:rPr lang="en-GB" sz="1200" b="1" dirty="0">
                <a:solidFill>
                  <a:srgbClr val="CC0000"/>
                </a:solidFill>
                <a:latin typeface="Arial" charset="0"/>
                <a:cs typeface="Arial" charset="0"/>
              </a:rPr>
              <a:t>Limit stage</a:t>
            </a:r>
            <a:r>
              <a:rPr lang="en-US" sz="1200" dirty="0">
                <a:latin typeface="Arial" charset="0"/>
                <a:cs typeface="Times New Roman" pitchFamily="18" charset="0"/>
              </a:rPr>
              <a:t>. A Limit stage applies numeric and discrete constraints. Required lower or upper limits for material properties</a:t>
            </a:r>
            <a:r>
              <a:rPr lang="en-GB" sz="1200" dirty="0">
                <a:latin typeface="Arial" charset="0"/>
                <a:cs typeface="Times New Roman" pitchFamily="18" charset="0"/>
              </a:rPr>
              <a:t> </a:t>
            </a:r>
            <a:r>
              <a:rPr lang="en-US" sz="1200" dirty="0">
                <a:latin typeface="Arial" charset="0"/>
                <a:cs typeface="Times New Roman" pitchFamily="18" charset="0"/>
              </a:rPr>
              <a:t>are entered into the Limit stage property boxes. If a constraint is entered in the Minimum box, only materials with values greater than the constraint are retained. If it is entered in the Maximum box, only materials with smaller values are retained. The </a:t>
            </a:r>
            <a:r>
              <a:rPr lang="en-US" sz="1200" b="1" dirty="0">
                <a:solidFill>
                  <a:srgbClr val="CC0000"/>
                </a:solidFill>
                <a:latin typeface="Arial" charset="0"/>
                <a:cs typeface="Times New Roman" pitchFamily="18" charset="0"/>
              </a:rPr>
              <a:t>Results</a:t>
            </a:r>
            <a:r>
              <a:rPr lang="en-US" sz="1200" dirty="0">
                <a:latin typeface="Arial" charset="0"/>
                <a:cs typeface="Times New Roman" pitchFamily="18" charset="0"/>
              </a:rPr>
              <a:t> window at the lower left then lists</a:t>
            </a:r>
            <a:r>
              <a:rPr lang="en-GB" sz="1200" dirty="0">
                <a:latin typeface="Arial" charset="0"/>
                <a:cs typeface="Times New Roman" pitchFamily="18" charset="0"/>
              </a:rPr>
              <a:t> </a:t>
            </a:r>
            <a:r>
              <a:rPr lang="en-US" sz="1200" dirty="0">
                <a:latin typeface="Arial" charset="0"/>
                <a:cs typeface="Times New Roman" pitchFamily="18" charset="0"/>
              </a:rPr>
              <a:t>the selection. The list can be ranked by the value of any one of the selected properties.</a:t>
            </a:r>
          </a:p>
          <a:p>
            <a:endParaRPr lang="en-US" sz="1200" dirty="0">
              <a:latin typeface="Arial" charset="0"/>
              <a:cs typeface="Times New Roman" pitchFamily="18" charset="0"/>
            </a:endParaRPr>
          </a:p>
          <a:p>
            <a:r>
              <a:rPr lang="en-US" sz="1200" dirty="0">
                <a:latin typeface="Arial" charset="0"/>
                <a:cs typeface="Times New Roman" pitchFamily="18" charset="0"/>
              </a:rPr>
              <a:t>It is helpful, in setting the upper or lower limits for a property to know the range that the property spans for each material family. Clicking on the icon to the left of the Min. box generates a bar chart showing the </a:t>
            </a:r>
            <a:r>
              <a:rPr lang="en-US" sz="1200" b="1" dirty="0">
                <a:solidFill>
                  <a:srgbClr val="CC0000"/>
                </a:solidFill>
                <a:latin typeface="Arial" charset="0"/>
                <a:cs typeface="Times New Roman" pitchFamily="18" charset="0"/>
              </a:rPr>
              <a:t>property ranges</a:t>
            </a:r>
            <a:r>
              <a:rPr lang="en-US" sz="1200" dirty="0">
                <a:latin typeface="Arial" charset="0"/>
                <a:cs typeface="Times New Roman" pitchFamily="18" charset="0"/>
              </a:rPr>
              <a:t>. </a:t>
            </a:r>
          </a:p>
          <a:p>
            <a:endParaRPr lang="en-US" sz="1200" dirty="0">
              <a:latin typeface="Arial"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2272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Selecting on links between data-tables</a:t>
            </a:r>
          </a:p>
          <a:p>
            <a:pPr algn="ctr"/>
            <a:endParaRPr lang="en-GB" sz="1400" b="1" i="1" dirty="0">
              <a:latin typeface="Arial" charset="0"/>
              <a:cs typeface="Arial" charset="0"/>
            </a:endParaRPr>
          </a:p>
          <a:p>
            <a:r>
              <a:rPr lang="en-GB" sz="1200" dirty="0">
                <a:latin typeface="Arial" charset="0"/>
                <a:cs typeface="Arial" charset="0"/>
              </a:rPr>
              <a:t>A </a:t>
            </a:r>
            <a:r>
              <a:rPr lang="en-GB" sz="1200" b="1" dirty="0">
                <a:solidFill>
                  <a:srgbClr val="CC0000"/>
                </a:solidFill>
                <a:latin typeface="Arial" charset="0"/>
                <a:cs typeface="Arial" charset="0"/>
              </a:rPr>
              <a:t>Tree stage</a:t>
            </a:r>
            <a:r>
              <a:rPr lang="en-GB" sz="1200" dirty="0">
                <a:latin typeface="Arial" charset="0"/>
                <a:cs typeface="Arial" charset="0"/>
              </a:rPr>
              <a:t> allows the search to be limited to either:</a:t>
            </a:r>
          </a:p>
          <a:p>
            <a:pPr>
              <a:buClr>
                <a:srgbClr val="CC0000"/>
              </a:buClr>
              <a:buSzPct val="120000"/>
              <a:buFont typeface="Wingdings" pitchFamily="2" charset="2"/>
              <a:buChar char="§"/>
            </a:pPr>
            <a:r>
              <a:rPr lang="en-GB" sz="1200" dirty="0">
                <a:latin typeface="Arial" charset="0"/>
                <a:cs typeface="Arial" charset="0"/>
              </a:rPr>
              <a:t>  a subset of materials, or</a:t>
            </a:r>
          </a:p>
          <a:p>
            <a:pPr>
              <a:buClr>
                <a:srgbClr val="CC0000"/>
              </a:buClr>
              <a:buSzPct val="120000"/>
              <a:buFont typeface="Wingdings" pitchFamily="2" charset="2"/>
              <a:buChar char="§"/>
            </a:pPr>
            <a:r>
              <a:rPr lang="en-GB" sz="1200" dirty="0">
                <a:latin typeface="Arial" charset="0"/>
                <a:cs typeface="Arial" charset="0"/>
              </a:rPr>
              <a:t>  materials that can be </a:t>
            </a:r>
            <a:r>
              <a:rPr lang="en-GB" sz="1200" b="1" dirty="0">
                <a:solidFill>
                  <a:srgbClr val="CC0000"/>
                </a:solidFill>
                <a:latin typeface="Arial" charset="0"/>
                <a:cs typeface="Arial" charset="0"/>
              </a:rPr>
              <a:t>processed</a:t>
            </a:r>
            <a:r>
              <a:rPr lang="en-GB" sz="1200" dirty="0">
                <a:solidFill>
                  <a:srgbClr val="CC0000"/>
                </a:solidFill>
                <a:latin typeface="Arial" charset="0"/>
                <a:cs typeface="Arial" charset="0"/>
              </a:rPr>
              <a:t> </a:t>
            </a:r>
            <a:r>
              <a:rPr lang="en-GB" sz="1200" dirty="0">
                <a:latin typeface="Arial" charset="0"/>
                <a:cs typeface="Arial" charset="0"/>
              </a:rPr>
              <a:t>in chosen ways.</a:t>
            </a:r>
          </a:p>
          <a:p>
            <a:r>
              <a:rPr lang="en-GB" sz="1200" dirty="0">
                <a:latin typeface="Arial" charset="0"/>
                <a:cs typeface="Arial" charset="0"/>
              </a:rPr>
              <a:t> </a:t>
            </a:r>
          </a:p>
          <a:p>
            <a:r>
              <a:rPr lang="en-GB" sz="1200" dirty="0">
                <a:latin typeface="Arial" charset="0"/>
                <a:cs typeface="Arial" charset="0"/>
              </a:rPr>
              <a:t>Opening a Tree stage gives access to the tree-like hierarchical classification of materials (exactly as in the Browse window), or to the of processes. If any part of either tree is selected, only materials that belong to that subset of materials, or that can be processed in the chosen way, are retained.</a:t>
            </a:r>
          </a:p>
          <a:p>
            <a:endParaRPr lang="en-GB" sz="1200" dirty="0">
              <a:latin typeface="Arial" charset="0"/>
              <a:cs typeface="Arial" charset="0"/>
            </a:endParaRPr>
          </a:p>
          <a:p>
            <a:r>
              <a:rPr lang="en-GB" sz="1200" dirty="0">
                <a:latin typeface="Arial" charset="0"/>
                <a:cs typeface="Arial" charset="0"/>
              </a:rPr>
              <a:t>A Tree stage can be combined with Limit stages and Chart stages in any combination and any order. The Results window lists the materials that meet all the constraints, regardless of the way they are applied.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372968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Selection on links</a:t>
            </a:r>
          </a:p>
          <a:p>
            <a:endParaRPr lang="en-GB" sz="1200" dirty="0">
              <a:latin typeface="Arial" charset="0"/>
              <a:cs typeface="Arial" charset="0"/>
            </a:endParaRPr>
          </a:p>
          <a:p>
            <a:r>
              <a:rPr lang="en-GB" sz="1200" dirty="0">
                <a:latin typeface="Arial" charset="0"/>
                <a:cs typeface="Arial" charset="0"/>
              </a:rPr>
              <a:t>This frame is a reminder of the linked data-table structure of Granta EduPack. We have just seen how to select on material properties. The </a:t>
            </a:r>
            <a:r>
              <a:rPr lang="en-GB" sz="1200" b="1" dirty="0">
                <a:latin typeface="Arial" charset="0"/>
                <a:cs typeface="Arial" charset="0"/>
              </a:rPr>
              <a:t>Tree tool </a:t>
            </a:r>
            <a:r>
              <a:rPr lang="en-GB" sz="1200" dirty="0">
                <a:latin typeface="Arial" charset="0"/>
                <a:cs typeface="Arial" charset="0"/>
              </a:rPr>
              <a:t>allows selection on links (the name of the tool – Tree – refers to the tree-like structure of each of the data-tables).</a:t>
            </a:r>
            <a:r>
              <a:rPr lang="en-GB" sz="1200" dirty="0">
                <a:latin typeface="Arial" charset="0"/>
                <a:cs typeface="Times New Roman" pitchFamily="18" charset="0"/>
              </a:rPr>
              <a:t> </a:t>
            </a:r>
            <a:endParaRPr lang="en-GB" sz="1400" dirty="0">
              <a:latin typeface="Arial"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25346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Material indices – the key property-combinations</a:t>
            </a:r>
          </a:p>
          <a:p>
            <a:pPr algn="ctr"/>
            <a:endParaRPr lang="en-GB" sz="1400" dirty="0"/>
          </a:p>
          <a:p>
            <a:r>
              <a:rPr lang="en-GB" sz="1200" dirty="0"/>
              <a:t>An </a:t>
            </a:r>
            <a:r>
              <a:rPr lang="en-GB" sz="1200" b="1" dirty="0">
                <a:solidFill>
                  <a:srgbClr val="CC0000"/>
                </a:solidFill>
              </a:rPr>
              <a:t>objective</a:t>
            </a:r>
            <a:r>
              <a:rPr lang="en-GB" sz="1200" dirty="0"/>
              <a:t> defines a measure of excellence of performance. If the objective is to minimize mass, the material choice that gives the lightest component is the best choice provided it meets all the constraints of the design. If it is to minimize cost, then the material choice that minimizes the cost while meeting all constraints is the best choice. Here performance is measured by mass or cost. </a:t>
            </a:r>
          </a:p>
          <a:p>
            <a:endParaRPr lang="en-GB" sz="1200" dirty="0"/>
          </a:p>
          <a:p>
            <a:r>
              <a:rPr lang="en-GB" sz="1200" dirty="0"/>
              <a:t>Performance is limited by one or a combination of material properties. This property or property-group is called the </a:t>
            </a:r>
            <a:r>
              <a:rPr lang="en-GB" sz="1200" b="1" dirty="0">
                <a:solidFill>
                  <a:srgbClr val="CC0000"/>
                </a:solidFill>
              </a:rPr>
              <a:t>material index</a:t>
            </a:r>
            <a:r>
              <a:rPr lang="en-GB" sz="1200" dirty="0"/>
              <a:t> for the design. Materials are selected by first applying all constraints and then ranking those that remain by the value of the appropriate index. The materials with the largest or smallest values of the index (depending on how the analysis is done) are the best choices.</a:t>
            </a:r>
          </a:p>
          <a:p>
            <a:endParaRPr lang="en-GB" sz="1200" dirty="0"/>
          </a:p>
          <a:p>
            <a:r>
              <a:rPr lang="en-GB" sz="1200" dirty="0"/>
              <a:t>This Unit is about deriving material indices. More information and numerous examples can be found in the </a:t>
            </a:r>
            <a:r>
              <a:rPr lang="en-GB" sz="1200" b="1" dirty="0">
                <a:solidFill>
                  <a:srgbClr val="CC0000"/>
                </a:solidFill>
              </a:rPr>
              <a:t>Texts</a:t>
            </a:r>
            <a:r>
              <a:rPr lang="en-GB" sz="1200" dirty="0"/>
              <a:t> listed at the start of the Unit and in </a:t>
            </a:r>
            <a:r>
              <a:rPr lang="en-GB" sz="1200" b="1" dirty="0">
                <a:solidFill>
                  <a:srgbClr val="CC0000"/>
                </a:solidFill>
              </a:rPr>
              <a:t>Learn.</a:t>
            </a:r>
          </a:p>
          <a:p>
            <a:endParaRPr lang="en-GB" sz="1200" dirty="0"/>
          </a:p>
          <a:p>
            <a:r>
              <a:rPr lang="en-GB" sz="1200" dirty="0"/>
              <a:t>Now some examples of indices.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403143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A material index can be a single property</a:t>
            </a:r>
          </a:p>
          <a:p>
            <a:pPr algn="ctr"/>
            <a:endParaRPr lang="en-GB" sz="1200" dirty="0"/>
          </a:p>
          <a:p>
            <a:r>
              <a:rPr lang="en-GB" sz="1200" dirty="0"/>
              <a:t>A </a:t>
            </a:r>
            <a:r>
              <a:rPr lang="en-GB" sz="1200" b="1" dirty="0">
                <a:solidFill>
                  <a:srgbClr val="CC0000"/>
                </a:solidFill>
              </a:rPr>
              <a:t>material index</a:t>
            </a:r>
            <a:r>
              <a:rPr lang="en-GB" sz="1200" dirty="0"/>
              <a:t> is a metric of excellence for the component. Frequently, the index for is a single property. Here are two examples. Sometimes it is to be maximized, sometimes minimized.</a:t>
            </a:r>
            <a:endParaRPr lang="el-GR"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127901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ctr">
                  <a:spcBef>
                    <a:spcPct val="30000"/>
                  </a:spcBef>
                  <a:spcAft>
                    <a:spcPct val="0"/>
                  </a:spcAft>
                  <a:buClrTx/>
                  <a:buSzTx/>
                </a:pPr>
                <a:r>
                  <a:rPr lang="en-GB" sz="1200" b="1" i="1" dirty="0"/>
                  <a:t>A material index is often a combination of properties specific to the application</a:t>
                </a:r>
              </a:p>
              <a:p>
                <a:pPr algn="ctr">
                  <a:spcBef>
                    <a:spcPct val="30000"/>
                  </a:spcBef>
                  <a:spcAft>
                    <a:spcPct val="0"/>
                  </a:spcAft>
                  <a:buClrTx/>
                  <a:buSzTx/>
                </a:pPr>
                <a:endParaRPr lang="en-GB" sz="1200" dirty="0"/>
              </a:p>
              <a:p>
                <a:pPr>
                  <a:spcBef>
                    <a:spcPct val="30000"/>
                  </a:spcBef>
                  <a:spcAft>
                    <a:spcPct val="0"/>
                  </a:spcAft>
                  <a:buClrTx/>
                  <a:buSzTx/>
                  <a:buFontTx/>
                  <a:buNone/>
                </a:pPr>
                <a:r>
                  <a:rPr lang="en-GB" sz="1200" dirty="0"/>
                  <a:t>The marked components of this plane perform different functions. The ties carry tension, the struts carry compression (they act as columns) and the spars carry bending moments – they are beams. They are chose to be as light as possible: thus the objective is to minimize mass. </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tensile tie</a:t>
                </a:r>
                <a:r>
                  <a:rPr lang="en-GB" sz="1200" dirty="0"/>
                  <a:t> of prescribed strength depends on two material properties – yield strength and density – in the combination </a:t>
                </a:r>
                <a14:m>
                  <m:oMath xmlns:m="http://schemas.openxmlformats.org/officeDocument/2006/math">
                    <m:f>
                      <m:fPr>
                        <m:type m:val="lin"/>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𝑦</m:t>
                            </m:r>
                          </m:sub>
                        </m:sSub>
                      </m:num>
                      <m:den>
                        <m:r>
                          <a:rPr lang="en-GB" sz="1200" i="1">
                            <a:latin typeface="Cambria Math" panose="02040503050406030204" pitchFamily="18" charset="0"/>
                            <a:ea typeface="Cambria Math" panose="02040503050406030204" pitchFamily="18" charset="0"/>
                          </a:rPr>
                          <m:t>𝜌</m:t>
                        </m:r>
                      </m:den>
                    </m:f>
                  </m:oMath>
                </a14:m>
                <a:r>
                  <a:rPr lang="en-GB" sz="1200" dirty="0"/>
                  <a:t>; it is the material index for this component.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strut</a:t>
                </a:r>
                <a:r>
                  <a:rPr lang="en-GB" sz="1200" dirty="0"/>
                  <a:t> that must carry a compressive load without buckling elastically is proportional to the material group </a:t>
                </a:r>
                <a14:m>
                  <m:oMath xmlns:m="http://schemas.openxmlformats.org/officeDocument/2006/math">
                    <m:f>
                      <m:fPr>
                        <m:type m:val="lin"/>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GB" sz="1200" i="1">
                                <a:latin typeface="Cambria Math" panose="02040503050406030204" pitchFamily="18" charset="0"/>
                              </a:rPr>
                              <m:t>𝐸</m:t>
                            </m:r>
                          </m:e>
                          <m:sup>
                            <m:f>
                              <m:fPr>
                                <m:type m:val="skw"/>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sup>
                        </m:sSup>
                      </m:num>
                      <m:den>
                        <m:r>
                          <a:rPr lang="en-GB" sz="1200" i="1">
                            <a:latin typeface="Cambria Math" panose="02040503050406030204" pitchFamily="18" charset="0"/>
                            <a:ea typeface="Cambria Math" panose="02040503050406030204" pitchFamily="18" charset="0"/>
                          </a:rPr>
                          <m:t>𝜌</m:t>
                        </m:r>
                      </m:den>
                    </m:f>
                  </m:oMath>
                </a14:m>
                <a:r>
                  <a:rPr lang="en-GB" sz="1200" dirty="0"/>
                  <a:t> so this becomes the material index.</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beam,</a:t>
                </a:r>
                <a:r>
                  <a:rPr lang="en-GB" sz="1200" dirty="0"/>
                  <a:t> loaded in bending, with restriction on elastic deflection is also proportional to </a:t>
                </a:r>
                <a14:m>
                  <m:oMath xmlns:m="http://schemas.openxmlformats.org/officeDocument/2006/math">
                    <m:f>
                      <m:fPr>
                        <m:type m:val="lin"/>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GB" sz="1200" i="1">
                                <a:latin typeface="Cambria Math" panose="02040503050406030204" pitchFamily="18" charset="0"/>
                              </a:rPr>
                              <m:t>𝐸</m:t>
                            </m:r>
                          </m:e>
                          <m:sup>
                            <m:f>
                              <m:fPr>
                                <m:type m:val="skw"/>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sup>
                        </m:sSup>
                      </m:num>
                      <m:den>
                        <m:r>
                          <a:rPr lang="en-GB" sz="1200" i="1">
                            <a:latin typeface="Cambria Math" panose="02040503050406030204" pitchFamily="18" charset="0"/>
                            <a:ea typeface="Cambria Math" panose="02040503050406030204" pitchFamily="18" charset="0"/>
                          </a:rPr>
                          <m:t>𝜌</m:t>
                        </m:r>
                      </m:den>
                    </m:f>
                  </m:oMath>
                </a14:m>
                <a:r>
                  <a:rPr lang="en-GB" sz="1200" dirty="0"/>
                  <a:t> so the index here is the same as that for the strut.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Thus the index depends on the mode of loading (tension, compression, bending) and on the requirement for stiffness or strength.</a:t>
                </a:r>
              </a:p>
              <a:p>
                <a:endParaRPr lang="en-US" dirty="0"/>
              </a:p>
            </p:txBody>
          </p:sp>
        </mc:Choice>
        <mc:Fallback xmlns="">
          <p:sp>
            <p:nvSpPr>
              <p:cNvPr id="3" name="Notes Placeholder 2"/>
              <p:cNvSpPr>
                <a:spLocks noGrp="1"/>
              </p:cNvSpPr>
              <p:nvPr>
                <p:ph type="body" idx="1"/>
              </p:nvPr>
            </p:nvSpPr>
            <p:spPr/>
            <p:txBody>
              <a:bodyPr/>
              <a:lstStyle/>
              <a:p>
                <a:pPr algn="ctr">
                  <a:spcBef>
                    <a:spcPct val="30000"/>
                  </a:spcBef>
                  <a:spcAft>
                    <a:spcPct val="0"/>
                  </a:spcAft>
                  <a:buClrTx/>
                  <a:buSzTx/>
                </a:pPr>
                <a:r>
                  <a:rPr lang="en-GB" sz="1200" b="1" i="1" dirty="0"/>
                  <a:t>A material index is often a combination of properties specific to the application</a:t>
                </a:r>
              </a:p>
              <a:p>
                <a:pPr algn="ctr">
                  <a:spcBef>
                    <a:spcPct val="30000"/>
                  </a:spcBef>
                  <a:spcAft>
                    <a:spcPct val="0"/>
                  </a:spcAft>
                  <a:buClrTx/>
                  <a:buSzTx/>
                </a:pPr>
                <a:endParaRPr lang="en-GB" sz="1200" dirty="0"/>
              </a:p>
              <a:p>
                <a:pPr>
                  <a:spcBef>
                    <a:spcPct val="30000"/>
                  </a:spcBef>
                  <a:spcAft>
                    <a:spcPct val="0"/>
                  </a:spcAft>
                  <a:buClrTx/>
                  <a:buSzTx/>
                  <a:buFontTx/>
                  <a:buNone/>
                </a:pPr>
                <a:r>
                  <a:rPr lang="en-GB" sz="1200" dirty="0"/>
                  <a:t>The marked components of this plane perform different functions. The ties carry tension, the struts carry compression (they act as columns) and the spars carry bending moments – they are beams. They are chose to be as light as possible: thus the objective is to minimize mass. </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tensile tie</a:t>
                </a:r>
                <a:r>
                  <a:rPr lang="en-GB" sz="1200" dirty="0"/>
                  <a:t> of prescribed strength depends on two material properties – yield strength and density – in the combination </a:t>
                </a:r>
                <a:r>
                  <a:rPr lang="en-GB" sz="1200" i="0">
                    <a:latin typeface="Cambria Math" panose="02040503050406030204" pitchFamily="18" charset="0"/>
                    <a:ea typeface="Cambria Math" panose="02040503050406030204" pitchFamily="18" charset="0"/>
                  </a:rPr>
                  <a:t>𝜎_</a:t>
                </a:r>
                <a:r>
                  <a:rPr lang="en-GB" sz="1200" i="0">
                    <a:latin typeface="Cambria Math" panose="02040503050406030204" pitchFamily="18" charset="0"/>
                  </a:rPr>
                  <a:t>𝑦∕</a:t>
                </a:r>
                <a:r>
                  <a:rPr lang="en-GB" sz="1200" i="0">
                    <a:latin typeface="Cambria Math" panose="02040503050406030204" pitchFamily="18" charset="0"/>
                    <a:ea typeface="Cambria Math" panose="02040503050406030204" pitchFamily="18" charset="0"/>
                  </a:rPr>
                  <a:t>𝜌</a:t>
                </a:r>
                <a:r>
                  <a:rPr lang="en-GB" sz="1200" dirty="0"/>
                  <a:t>; it is the material index for this component.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strut</a:t>
                </a:r>
                <a:r>
                  <a:rPr lang="en-GB" sz="1200" dirty="0"/>
                  <a:t> that must carry a compressive load without buckling elastically is proportional to the material group </a:t>
                </a:r>
                <a:r>
                  <a:rPr lang="en-GB" sz="1200" i="0">
                    <a:latin typeface="Cambria Math" panose="02040503050406030204" pitchFamily="18" charset="0"/>
                  </a:rPr>
                  <a:t>𝐸^(1⁄2)∕</a:t>
                </a:r>
                <a:r>
                  <a:rPr lang="en-GB" sz="1200" i="0">
                    <a:latin typeface="Cambria Math" panose="02040503050406030204" pitchFamily="18" charset="0"/>
                    <a:ea typeface="Cambria Math" panose="02040503050406030204" pitchFamily="18" charset="0"/>
                  </a:rPr>
                  <a:t>𝜌</a:t>
                </a:r>
                <a:r>
                  <a:rPr lang="en-GB" sz="1200" dirty="0"/>
                  <a:t> so this becomes the material index.</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beam,</a:t>
                </a:r>
                <a:r>
                  <a:rPr lang="en-GB" sz="1200" dirty="0"/>
                  <a:t> loaded in bending, with restriction on elastic deflection is also proportional to </a:t>
                </a:r>
                <a:r>
                  <a:rPr lang="en-GB" sz="1200" i="0">
                    <a:latin typeface="Cambria Math" panose="02040503050406030204" pitchFamily="18" charset="0"/>
                  </a:rPr>
                  <a:t>𝐸^(1⁄2)∕</a:t>
                </a:r>
                <a:r>
                  <a:rPr lang="en-GB" sz="1200" i="0">
                    <a:latin typeface="Cambria Math" panose="02040503050406030204" pitchFamily="18" charset="0"/>
                    <a:ea typeface="Cambria Math" panose="02040503050406030204" pitchFamily="18" charset="0"/>
                  </a:rPr>
                  <a:t>𝜌</a:t>
                </a:r>
                <a:r>
                  <a:rPr lang="en-GB" sz="1200" dirty="0"/>
                  <a:t> so the index here is the same as that for the strut.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Thus the index depends on the mode of loading (tension, compression, bending) and on the requirement for stiffness or strength.</a:t>
                </a:r>
              </a:p>
              <a:p>
                <a:endParaRPr lang="en-US" dirty="0"/>
              </a:p>
            </p:txBody>
          </p:sp>
        </mc:Fallback>
      </mc:AlternateContent>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148463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Deriving a material index for a light, strong rod in tension</a:t>
            </a:r>
          </a:p>
          <a:p>
            <a:pPr algn="ctr"/>
            <a:endParaRPr lang="en-GB" sz="1200" dirty="0"/>
          </a:p>
          <a:p>
            <a:r>
              <a:rPr lang="en-GB" sz="1200" dirty="0"/>
              <a:t>This and the next frame work through examples illustrating how to derive </a:t>
            </a:r>
            <a:r>
              <a:rPr lang="en-GB" sz="1200" b="1" dirty="0">
                <a:solidFill>
                  <a:srgbClr val="CC0000"/>
                </a:solidFill>
              </a:rPr>
              <a:t>material indices </a:t>
            </a:r>
            <a:r>
              <a:rPr lang="en-GB" sz="1200" dirty="0"/>
              <a:t>when there is a free variable in addition to the choice of material; more appear in later frames. Here we have the simplest of components – a tie rod. Its length L is defined. It must carry a prescribed tensile load F without failure (a constraint) and at the same time be as light as possible (an objective). The frame shows the steps. Materials satisfying all the other constraints (such as operating temperature, corrosion resistance and so forth) and that have a large value of the index (</a:t>
            </a:r>
            <a:r>
              <a:rPr lang="en-GB" sz="1200" i="1" dirty="0"/>
              <a:t>M</a:t>
            </a:r>
            <a:r>
              <a:rPr lang="en-GB" sz="1200" i="0" dirty="0"/>
              <a:t>)</a:t>
            </a:r>
            <a:r>
              <a:rPr lang="en-GB" sz="1200" dirty="0"/>
              <a:t> </a:t>
            </a:r>
            <a:r>
              <a:rPr lang="en-GB" sz="1200" dirty="0" err="1">
                <a:sym typeface="Times New Roman" pitchFamily="18" charset="0"/>
              </a:rPr>
              <a:t>σ</a:t>
            </a:r>
            <a:r>
              <a:rPr lang="en-GB" sz="1200" baseline="-25000" dirty="0" err="1">
                <a:sym typeface="Times New Roman" pitchFamily="18" charset="0"/>
              </a:rPr>
              <a:t>y</a:t>
            </a:r>
            <a:r>
              <a:rPr lang="en-GB" sz="1200" dirty="0">
                <a:sym typeface="Times New Roman" pitchFamily="18" charset="0"/>
              </a:rPr>
              <a:t>/</a:t>
            </a:r>
            <a:r>
              <a:rPr lang="el-GR" sz="1200" dirty="0">
                <a:sym typeface="Times New Roman" pitchFamily="18" charset="0"/>
              </a:rPr>
              <a:t>ρ</a:t>
            </a:r>
            <a:r>
              <a:rPr lang="en-GB" sz="1200" dirty="0"/>
              <a:t> </a:t>
            </a:r>
            <a:r>
              <a:rPr lang="en-GB" sz="1200" dirty="0">
                <a:sym typeface="Times New Roman" pitchFamily="18" charset="0"/>
              </a:rPr>
              <a:t>(or, equivalently, a small value of </a:t>
            </a:r>
            <a:r>
              <a:rPr lang="el-GR" sz="1200" dirty="0">
                <a:sym typeface="Times New Roman" pitchFamily="18" charset="0"/>
              </a:rPr>
              <a:t>ρ</a:t>
            </a:r>
            <a:r>
              <a:rPr lang="en-GB" sz="1200" dirty="0">
                <a:sym typeface="Times New Roman" pitchFamily="18" charset="0"/>
              </a:rPr>
              <a:t>/</a:t>
            </a:r>
            <a:r>
              <a:rPr lang="en-GB" sz="1200" dirty="0" err="1">
                <a:sym typeface="Times New Roman" pitchFamily="18" charset="0"/>
              </a:rPr>
              <a:t>σ</a:t>
            </a:r>
            <a:r>
              <a:rPr lang="en-GB" sz="1200" baseline="-25000" dirty="0" err="1">
                <a:sym typeface="Times New Roman" pitchFamily="18" charset="0"/>
              </a:rPr>
              <a:t>y</a:t>
            </a:r>
            <a:r>
              <a:rPr lang="en-GB" sz="1200" dirty="0">
                <a:sym typeface="Times New Roman" pitchFamily="18" charset="0"/>
              </a:rPr>
              <a:t>) are the best choice. </a:t>
            </a:r>
          </a:p>
          <a:p>
            <a:endParaRPr lang="en-GB" sz="1200" dirty="0">
              <a:sym typeface="Times New Roman" pitchFamily="18" charset="0"/>
            </a:endParaRPr>
          </a:p>
          <a:p>
            <a:r>
              <a:rPr lang="en-GB" sz="1200" dirty="0">
                <a:sym typeface="Times New Roman" pitchFamily="18" charset="0"/>
              </a:rPr>
              <a:t>If the constraint had been on stiffness rather than strength, the index becomes E/</a:t>
            </a:r>
            <a:r>
              <a:rPr lang="el-GR" sz="1200" dirty="0">
                <a:sym typeface="Times New Roman" pitchFamily="18" charset="0"/>
              </a:rPr>
              <a:t>ρ</a:t>
            </a:r>
            <a:r>
              <a:rPr lang="en-GB" sz="1200" dirty="0">
                <a:sym typeface="Times New Roman" pitchFamily="18" charset="0"/>
              </a:rPr>
              <a:t> (E is Young’s modulus).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97497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Deriving a material index for a light, stiff beam in bending</a:t>
            </a:r>
          </a:p>
          <a:p>
            <a:pPr algn="ctr"/>
            <a:endParaRPr lang="en-US" sz="1200" dirty="0"/>
          </a:p>
          <a:p>
            <a:r>
              <a:rPr lang="en-US" sz="1200" dirty="0"/>
              <a:t>The most usual mode of loading of engineering structures is bending: wing-spars of</a:t>
            </a:r>
            <a:r>
              <a:rPr lang="en-GB" sz="1200" dirty="0"/>
              <a:t> </a:t>
            </a:r>
            <a:r>
              <a:rPr lang="en-US" sz="1200" dirty="0"/>
              <a:t>aircraft, ceiling and floor joists of buildings, golf club shafts, oars, skis … all these</a:t>
            </a:r>
            <a:r>
              <a:rPr lang="en-GB" sz="1200" dirty="0"/>
              <a:t> </a:t>
            </a:r>
            <a:r>
              <a:rPr lang="en-US" sz="1200" dirty="0"/>
              <a:t>structures carry bending moments; they are </a:t>
            </a:r>
            <a:r>
              <a:rPr lang="en-US" sz="1200" b="1" dirty="0">
                <a:solidFill>
                  <a:srgbClr val="CC0000"/>
                </a:solidFill>
              </a:rPr>
              <a:t>beams</a:t>
            </a:r>
            <a:r>
              <a:rPr lang="en-US" sz="1200" dirty="0"/>
              <a:t>. The requirement here is for a beam of</a:t>
            </a:r>
            <a:r>
              <a:rPr lang="en-GB" sz="1200" dirty="0"/>
              <a:t> </a:t>
            </a:r>
            <a:r>
              <a:rPr lang="en-US" sz="1200" dirty="0"/>
              <a:t>specified stiffness and minimum mass. The frame lays out the steps, leading to the index</a:t>
            </a:r>
            <a:r>
              <a:rPr lang="en-GB" sz="1200" dirty="0"/>
              <a:t> </a:t>
            </a:r>
            <a:r>
              <a:rPr lang="en-US" sz="1200" dirty="0"/>
              <a:t>ρ/E</a:t>
            </a:r>
            <a:r>
              <a:rPr lang="en-US" sz="1200" baseline="30000" dirty="0"/>
              <a:t>1/2</a:t>
            </a:r>
            <a:r>
              <a:rPr lang="en-US" sz="1200" dirty="0"/>
              <a:t> ; it differs from the index for a light stiff tie-rod because the mode of loading is</a:t>
            </a:r>
            <a:r>
              <a:rPr lang="en-GB" sz="1200" dirty="0"/>
              <a:t> </a:t>
            </a:r>
            <a:r>
              <a:rPr lang="en-US" sz="1200" dirty="0"/>
              <a:t>bending, not tension.</a:t>
            </a:r>
            <a:r>
              <a:rPr lang="en-GB" sz="1200" dirty="0"/>
              <a:t> </a:t>
            </a:r>
            <a:r>
              <a:rPr lang="en-US" sz="1200" dirty="0"/>
              <a:t>Later frames show how these indices are used to rank materials.</a:t>
            </a:r>
          </a:p>
          <a:p>
            <a:endParaRPr lang="en-US" sz="1200" dirty="0"/>
          </a:p>
          <a:p>
            <a:r>
              <a:rPr lang="en-US" sz="1200" dirty="0"/>
              <a:t>A </a:t>
            </a:r>
            <a:r>
              <a:rPr lang="en-US" sz="1200" b="1" dirty="0">
                <a:solidFill>
                  <a:srgbClr val="CC0000"/>
                </a:solidFill>
              </a:rPr>
              <a:t>panel</a:t>
            </a:r>
            <a:r>
              <a:rPr lang="en-US" sz="1200" dirty="0"/>
              <a:t> is a flat sheet of given length and width: a table top, for instance. It differs from a</a:t>
            </a:r>
            <a:r>
              <a:rPr lang="en-GB" sz="1200" dirty="0"/>
              <a:t> </a:t>
            </a:r>
            <a:r>
              <a:rPr lang="en-US" sz="1200" dirty="0"/>
              <a:t>beam in that the width of the beam is a free variable, whereas the width of the</a:t>
            </a:r>
            <a:r>
              <a:rPr lang="en-GB" sz="1200" dirty="0"/>
              <a:t> </a:t>
            </a:r>
            <a:r>
              <a:rPr lang="en-US" sz="1200" dirty="0"/>
              <a:t>panel is prescribed. Otherwise the method, given in this frame, is the same. It leads to the</a:t>
            </a:r>
            <a:r>
              <a:rPr lang="en-GB" sz="1200" dirty="0"/>
              <a:t> </a:t>
            </a:r>
            <a:r>
              <a:rPr lang="en-US" sz="1200" dirty="0"/>
              <a:t>index ρ/E</a:t>
            </a:r>
            <a:r>
              <a:rPr lang="en-US" sz="1200" baseline="30000" dirty="0"/>
              <a:t>1/3</a:t>
            </a:r>
            <a:r>
              <a:rPr lang="en-US" sz="1200" dirty="0"/>
              <a:t>.</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2500271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Plotting indices on charts</a:t>
            </a:r>
          </a:p>
          <a:p>
            <a:pPr algn="ctr"/>
            <a:endParaRPr lang="en-GB" sz="1400" dirty="0"/>
          </a:p>
          <a:p>
            <a:r>
              <a:rPr lang="en-US" sz="1200" dirty="0"/>
              <a:t>We take the index M = E</a:t>
            </a:r>
            <a:r>
              <a:rPr lang="en-US" sz="1200" baseline="30000" dirty="0"/>
              <a:t>1/2</a:t>
            </a:r>
            <a:r>
              <a:rPr lang="en-US" sz="1200" dirty="0"/>
              <a:t>/ρ as an example (E is modulus and ρ is density).</a:t>
            </a:r>
            <a:r>
              <a:rPr lang="en-GB" sz="1200" dirty="0"/>
              <a:t> </a:t>
            </a:r>
            <a:r>
              <a:rPr lang="en-US" sz="1200" dirty="0"/>
              <a:t>Rearranging and taking logs gives</a:t>
            </a:r>
            <a:endParaRPr lang="en-GB" sz="1200" dirty="0"/>
          </a:p>
          <a:p>
            <a:r>
              <a:rPr lang="en-US" sz="1200" dirty="0"/>
              <a:t>	Log(E) = 2Log(ρ)  +  2 Log(M)</a:t>
            </a:r>
          </a:p>
          <a:p>
            <a:endParaRPr lang="en-GB" sz="1200" dirty="0"/>
          </a:p>
          <a:p>
            <a:r>
              <a:rPr lang="en-US" sz="1200" dirty="0"/>
              <a:t>The schematic shows the chart used in Unit 2; its axes are Log(E) and Log(ρ). The</a:t>
            </a:r>
            <a:r>
              <a:rPr lang="en-GB" sz="1200" dirty="0"/>
              <a:t> </a:t>
            </a:r>
            <a:r>
              <a:rPr lang="en-US" sz="1200" dirty="0"/>
              <a:t>equation describes a </a:t>
            </a:r>
            <a:r>
              <a:rPr lang="en-US" sz="1200" b="1" dirty="0">
                <a:solidFill>
                  <a:srgbClr val="CC0000"/>
                </a:solidFill>
              </a:rPr>
              <a:t>family of lines of slope 2</a:t>
            </a:r>
            <a:r>
              <a:rPr lang="en-US" sz="1200" dirty="0"/>
              <a:t>, each corresponding to a value of M. Materials above the line have higher values of M than those below it;</a:t>
            </a:r>
            <a:r>
              <a:rPr lang="en-GB" sz="1200" dirty="0"/>
              <a:t> </a:t>
            </a:r>
            <a:r>
              <a:rPr lang="en-US" sz="1200" dirty="0"/>
              <a:t>the ones above are the best choice. By moving the line upwards the number of materials</a:t>
            </a:r>
            <a:r>
              <a:rPr lang="en-GB" sz="1200" dirty="0"/>
              <a:t> </a:t>
            </a:r>
            <a:r>
              <a:rPr lang="en-US" sz="1200" dirty="0"/>
              <a:t>above it decreases, narrowing the list of those that maximize performance.</a:t>
            </a:r>
            <a:r>
              <a:rPr lang="en-GB" sz="1200" dirty="0"/>
              <a:t> </a:t>
            </a:r>
            <a:r>
              <a:rPr lang="en-US" sz="1200" dirty="0"/>
              <a:t>The other indices involving E and ρ can be shown on the same chart. The index M = E/ρ appears as a line of slope 1; that for M = E</a:t>
            </a:r>
            <a:r>
              <a:rPr lang="en-US" sz="1200" baseline="30000" dirty="0"/>
              <a:t>1/3</a:t>
            </a:r>
            <a:r>
              <a:rPr lang="en-US" sz="1200" dirty="0"/>
              <a:t>/ ρ as a line of slope 3. They are used in the</a:t>
            </a:r>
            <a:r>
              <a:rPr lang="en-GB" sz="1200" dirty="0"/>
              <a:t> </a:t>
            </a:r>
            <a:r>
              <a:rPr lang="en-US" sz="1200" dirty="0"/>
              <a:t>same way.</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90610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Plotting indices on a real chart</a:t>
            </a:r>
          </a:p>
          <a:p>
            <a:pPr algn="ctr"/>
            <a:endParaRPr lang="en-GB" sz="1400" dirty="0"/>
          </a:p>
          <a:p>
            <a:r>
              <a:rPr lang="en-US" sz="1200" dirty="0"/>
              <a:t>This frame show </a:t>
            </a:r>
            <a:r>
              <a:rPr lang="en-US" sz="1200" b="1" dirty="0">
                <a:solidFill>
                  <a:srgbClr val="CC0000"/>
                </a:solidFill>
              </a:rPr>
              <a:t>index-based selection</a:t>
            </a:r>
            <a:r>
              <a:rPr lang="en-US" sz="1200" dirty="0"/>
              <a:t> on a real property chart. The selection can be done using a hard copy chart, as illustrated here. The EduPack software gives greater flexibility, allowing the</a:t>
            </a:r>
            <a:r>
              <a:rPr lang="en-GB" sz="1200" dirty="0"/>
              <a:t> </a:t>
            </a:r>
            <a:r>
              <a:rPr lang="en-US" sz="1200" dirty="0"/>
              <a:t>selection line to be moved and additional constraints to be applied. It lists, in the Results window, the materials that</a:t>
            </a:r>
            <a:r>
              <a:rPr lang="en-GB" sz="1200" dirty="0"/>
              <a:t> </a:t>
            </a:r>
            <a:r>
              <a:rPr lang="en-US" sz="1200" dirty="0"/>
              <a:t>meet all the constraints and makes records for them immediately accessible.</a:t>
            </a:r>
            <a:r>
              <a:rPr lang="en-GB" sz="1200" dirty="0"/>
              <a:t> The list can be ranked by the value of any property used as a constraint or by the value of the index. </a:t>
            </a:r>
          </a:p>
          <a:p>
            <a:endParaRPr lang="en-GB" sz="1200" dirty="0"/>
          </a:p>
          <a:p>
            <a:r>
              <a:rPr lang="en-US" sz="1200" dirty="0"/>
              <a:t>Here it is interesting to point out an interesting fact brought out by the method.</a:t>
            </a:r>
            <a:r>
              <a:rPr lang="en-GB" sz="1200" dirty="0"/>
              <a:t> </a:t>
            </a:r>
            <a:r>
              <a:rPr lang="en-US" sz="1200" dirty="0"/>
              <a:t>Many components of aircraft are stiffness-limited – the wing spar is an example – and the</a:t>
            </a:r>
            <a:r>
              <a:rPr lang="en-GB" sz="1200" dirty="0"/>
              <a:t> </a:t>
            </a:r>
            <a:r>
              <a:rPr lang="en-US" sz="1200" dirty="0"/>
              <a:t>objective here is to minimize mass. Materials texts often assert that, for aerospace,</a:t>
            </a:r>
            <a:r>
              <a:rPr lang="en-GB" sz="1200" dirty="0"/>
              <a:t> </a:t>
            </a:r>
            <a:r>
              <a:rPr lang="en-US" sz="1200" dirty="0"/>
              <a:t>material with high specific modulus E/ρ are the best choice when stiffness is important. But aluminum and steel have the same</a:t>
            </a:r>
            <a:r>
              <a:rPr lang="en-GB" sz="1200" dirty="0"/>
              <a:t> </a:t>
            </a:r>
            <a:r>
              <a:rPr lang="en-US" sz="1200" dirty="0"/>
              <a:t>value of specific stiffness, and steel is much cheaper that aluminum – so why are wing</a:t>
            </a:r>
            <a:r>
              <a:rPr lang="en-GB" sz="1200" dirty="0"/>
              <a:t> </a:t>
            </a:r>
            <a:r>
              <a:rPr lang="en-US" sz="1200" dirty="0"/>
              <a:t>spars not made of steel? The answer is that they are loaded in bending, and then the</a:t>
            </a:r>
            <a:r>
              <a:rPr lang="en-GB" sz="1200" dirty="0"/>
              <a:t> </a:t>
            </a:r>
            <a:r>
              <a:rPr lang="en-US" sz="1200" dirty="0"/>
              <a:t>correct criterion of choice is not E/ρ but E</a:t>
            </a:r>
            <a:r>
              <a:rPr lang="en-US" sz="1200" baseline="30000" dirty="0"/>
              <a:t>1/2</a:t>
            </a:r>
            <a:r>
              <a:rPr lang="en-US" sz="1200" dirty="0"/>
              <a:t>/ρ . By that criterion aluminum is much</a:t>
            </a:r>
            <a:r>
              <a:rPr lang="en-GB" sz="1200" dirty="0"/>
              <a:t> </a:t>
            </a:r>
            <a:r>
              <a:rPr lang="en-US" sz="1200" dirty="0"/>
              <a:t>better than steel, as the chart shows.</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52897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A real bar chart of an index</a:t>
            </a:r>
          </a:p>
          <a:p>
            <a:pPr algn="ctr"/>
            <a:endParaRPr lang="en-GB" sz="1400" dirty="0"/>
          </a:p>
          <a:p>
            <a:r>
              <a:rPr lang="en-US" sz="1200" dirty="0"/>
              <a:t>This is a bar chart of the index  E</a:t>
            </a:r>
            <a:r>
              <a:rPr lang="en-US" sz="1200" baseline="30000" dirty="0"/>
              <a:t>1/2</a:t>
            </a:r>
            <a:r>
              <a:rPr lang="en-US" sz="1200" dirty="0"/>
              <a:t>/ρ. The box selects the materials with the largest values of the index. The materials captured in the red box have the highest values: magnesium alloys, aluminum alloys, CFRP and certain woods – the materials of aerospace, past and present.</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51942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latin typeface="Arial" charset="0"/>
                <a:cs typeface="Times New Roman" pitchFamily="18" charset="0"/>
              </a:rPr>
              <a:t>Sources of information for the Documentation step</a:t>
            </a:r>
          </a:p>
          <a:p>
            <a:pPr algn="ctr"/>
            <a:endParaRPr lang="en-US" sz="1200" b="1" i="1" dirty="0">
              <a:solidFill>
                <a:srgbClr val="CC0000"/>
              </a:solidFill>
              <a:latin typeface="Arial" charset="0"/>
              <a:cs typeface="Times New Roman" pitchFamily="18" charset="0"/>
            </a:endParaRPr>
          </a:p>
          <a:p>
            <a:r>
              <a:rPr lang="en-US" sz="1200" b="1" dirty="0">
                <a:solidFill>
                  <a:srgbClr val="CC0000"/>
                </a:solidFill>
                <a:latin typeface="Arial" charset="0"/>
                <a:cs typeface="Times New Roman" pitchFamily="18" charset="0"/>
              </a:rPr>
              <a:t>Documentation</a:t>
            </a:r>
            <a:r>
              <a:rPr lang="en-US" sz="1200" i="1" dirty="0">
                <a:latin typeface="Arial" charset="0"/>
                <a:cs typeface="Times New Roman" pitchFamily="18" charset="0"/>
              </a:rPr>
              <a:t> </a:t>
            </a:r>
            <a:r>
              <a:rPr lang="en-US" sz="1200" dirty="0">
                <a:latin typeface="Arial" charset="0"/>
                <a:cs typeface="Times New Roman" pitchFamily="18" charset="0"/>
              </a:rPr>
              <a:t>provides the additional information and knowledge that cannot be adequately captured in a record for a material, usually because it is of the sort that is not contained in the structured databases</a:t>
            </a:r>
            <a:r>
              <a:rPr lang="en-GB" sz="1200" dirty="0">
                <a:latin typeface="Arial" charset="0"/>
                <a:cs typeface="Times New Roman" pitchFamily="18" charset="0"/>
              </a:rPr>
              <a:t> </a:t>
            </a:r>
            <a:r>
              <a:rPr lang="en-US" sz="1200" dirty="0">
                <a:latin typeface="Arial" charset="0"/>
                <a:cs typeface="Times New Roman" pitchFamily="18" charset="0"/>
              </a:rPr>
              <a:t>required for screening and ranking. Examples are: detailed analyses of resistance to wear, corrosion and</a:t>
            </a:r>
            <a:r>
              <a:rPr lang="en-GB" sz="1200" dirty="0">
                <a:latin typeface="Arial" charset="0"/>
                <a:cs typeface="Times New Roman" pitchFamily="18" charset="0"/>
              </a:rPr>
              <a:t> </a:t>
            </a:r>
            <a:r>
              <a:rPr lang="en-US" sz="1200" dirty="0">
                <a:latin typeface="Arial" charset="0"/>
                <a:cs typeface="Times New Roman" pitchFamily="18" charset="0"/>
              </a:rPr>
              <a:t>oxidation; case studies (“experience”) in the use of materials; failure analysis; design</a:t>
            </a:r>
            <a:r>
              <a:rPr lang="en-GB" sz="1200" dirty="0">
                <a:latin typeface="Arial" charset="0"/>
                <a:cs typeface="Times New Roman" pitchFamily="18" charset="0"/>
              </a:rPr>
              <a:t> </a:t>
            </a:r>
            <a:r>
              <a:rPr lang="en-US" sz="1200" dirty="0">
                <a:latin typeface="Arial" charset="0"/>
                <a:cs typeface="Times New Roman" pitchFamily="18" charset="0"/>
              </a:rPr>
              <a:t>guide-lines and – often – details of supply and availability.</a:t>
            </a:r>
            <a:r>
              <a:rPr lang="en-GB" sz="1200" dirty="0">
                <a:latin typeface="Arial" charset="0"/>
                <a:cs typeface="Arial" charset="0"/>
              </a:rPr>
              <a:t> Each record in the Granta EduPack database contains a limited amount of documentation. More is found by searching the sources listed on this frame:</a:t>
            </a:r>
          </a:p>
          <a:p>
            <a:endParaRPr lang="en-GB" sz="1200" dirty="0">
              <a:latin typeface="Arial" charset="0"/>
              <a:cs typeface="Arial" charset="0"/>
            </a:endParaRPr>
          </a:p>
          <a:p>
            <a:pPr marL="165402" indent="-165402">
              <a:buFont typeface="Arial" pitchFamily="34" charset="0"/>
              <a:buChar char="•"/>
            </a:pPr>
            <a:r>
              <a:rPr lang="en-GB" sz="1200" dirty="0">
                <a:latin typeface="Arial" charset="0"/>
                <a:cs typeface="Arial" charset="0"/>
              </a:rPr>
              <a:t>Handbooks such as the ASM Materials Handbook series</a:t>
            </a:r>
          </a:p>
          <a:p>
            <a:pPr marL="165402" indent="-165402">
              <a:buFont typeface="Arial" pitchFamily="34" charset="0"/>
              <a:buChar char="•"/>
            </a:pPr>
            <a:r>
              <a:rPr lang="en-GB" sz="1200" dirty="0">
                <a:latin typeface="Arial" charset="0"/>
                <a:cs typeface="Arial" charset="0"/>
              </a:rPr>
              <a:t>Specialized databases like the Granta EduPack Aerospace, Polymer and Biomaterials databases</a:t>
            </a:r>
          </a:p>
          <a:p>
            <a:pPr marL="165402" indent="-165402">
              <a:buFont typeface="Arial" pitchFamily="34" charset="0"/>
              <a:buChar char="•"/>
            </a:pPr>
            <a:r>
              <a:rPr lang="en-GB" sz="1200" dirty="0">
                <a:latin typeface="Arial" charset="0"/>
                <a:cs typeface="Arial" charset="0"/>
              </a:rPr>
              <a:t>Suppliers datasheets for specific grades of materials</a:t>
            </a:r>
          </a:p>
          <a:p>
            <a:pPr marL="165402" indent="-165402">
              <a:buFont typeface="Arial" pitchFamily="34" charset="0"/>
              <a:buChar char="•"/>
            </a:pPr>
            <a:r>
              <a:rPr lang="en-GB" sz="1200" dirty="0">
                <a:latin typeface="Arial" charset="0"/>
                <a:cs typeface="Arial" charset="0"/>
              </a:rPr>
              <a:t>Internet: sites such as Matdata.net give access to properties and applications of specific material grades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384654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Summary</a:t>
            </a:r>
          </a:p>
          <a:p>
            <a:pPr algn="ctr"/>
            <a:endParaRPr lang="en-GB" sz="1400" b="1" i="1" dirty="0">
              <a:latin typeface="Arial" charset="0"/>
              <a:cs typeface="Arial" charset="0"/>
            </a:endParaRPr>
          </a:p>
          <a:p>
            <a:r>
              <a:rPr lang="en-GB" sz="1200" dirty="0">
                <a:latin typeface="Arial" charset="0"/>
                <a:cs typeface="Arial" charset="0"/>
              </a:rPr>
              <a:t>The frame summarizes the points made in the Unit.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66444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Outline</a:t>
            </a:r>
          </a:p>
          <a:p>
            <a:endParaRPr lang="en-GB" sz="1200" dirty="0"/>
          </a:p>
          <a:p>
            <a:r>
              <a:rPr lang="en-GB" sz="1200" dirty="0"/>
              <a:t>This is the seventh Unit of a course on </a:t>
            </a:r>
            <a:r>
              <a:rPr lang="en-GB" sz="1200" b="1" dirty="0">
                <a:solidFill>
                  <a:srgbClr val="CC0000"/>
                </a:solidFill>
              </a:rPr>
              <a:t>Material and Process Selection</a:t>
            </a:r>
            <a:r>
              <a:rPr lang="en-GB" sz="1200" dirty="0"/>
              <a:t>. The Units link closely to the first two </a:t>
            </a:r>
            <a:r>
              <a:rPr lang="en-GB" sz="1200" b="1" dirty="0">
                <a:solidFill>
                  <a:srgbClr val="CC0000"/>
                </a:solidFill>
              </a:rPr>
              <a:t>Texts</a:t>
            </a:r>
            <a:r>
              <a:rPr lang="en-GB" sz="1200" dirty="0"/>
              <a:t> listed on this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125737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latin typeface="Arial" charset="0"/>
                <a:cs typeface="Times New Roman" pitchFamily="18" charset="0"/>
              </a:rPr>
              <a:t>The three stages of Design</a:t>
            </a:r>
          </a:p>
          <a:p>
            <a:pPr algn="ctr"/>
            <a:endParaRPr lang="en-US" sz="1200" b="1" i="1" dirty="0">
              <a:latin typeface="Arial" charset="0"/>
              <a:cs typeface="Times New Roman" pitchFamily="18" charset="0"/>
            </a:endParaRPr>
          </a:p>
          <a:p>
            <a:r>
              <a:rPr lang="en-US" sz="1200" dirty="0">
                <a:latin typeface="Arial" charset="0"/>
                <a:cs typeface="Times New Roman" pitchFamily="18" charset="0"/>
              </a:rPr>
              <a:t>Design starts with the identification of a </a:t>
            </a:r>
            <a:r>
              <a:rPr lang="en-US" sz="1200" b="1" dirty="0">
                <a:solidFill>
                  <a:srgbClr val="CC0000"/>
                </a:solidFill>
                <a:latin typeface="Arial" charset="0"/>
                <a:cs typeface="Times New Roman" pitchFamily="18" charset="0"/>
              </a:rPr>
              <a:t>market need</a:t>
            </a:r>
            <a:r>
              <a:rPr lang="en-US" sz="1200" dirty="0">
                <a:latin typeface="Arial" charset="0"/>
                <a:cs typeface="Times New Roman" pitchFamily="18" charset="0"/>
              </a:rPr>
              <a:t>. </a:t>
            </a:r>
            <a:r>
              <a:rPr lang="en-US" sz="1200" b="1" dirty="0">
                <a:solidFill>
                  <a:srgbClr val="CC0000"/>
                </a:solidFill>
                <a:latin typeface="Arial" charset="0"/>
                <a:cs typeface="Times New Roman" pitchFamily="18" charset="0"/>
              </a:rPr>
              <a:t>Concepts</a:t>
            </a:r>
            <a:r>
              <a:rPr lang="en-US" sz="1200" dirty="0">
                <a:latin typeface="Arial" charset="0"/>
                <a:cs typeface="Times New Roman" pitchFamily="18" charset="0"/>
              </a:rPr>
              <a:t> (general working</a:t>
            </a:r>
            <a:r>
              <a:rPr lang="en-GB" sz="1200" dirty="0">
                <a:latin typeface="Arial" charset="0"/>
                <a:cs typeface="Times New Roman" pitchFamily="18" charset="0"/>
              </a:rPr>
              <a:t> </a:t>
            </a:r>
            <a:r>
              <a:rPr lang="en-US" sz="1200" dirty="0">
                <a:latin typeface="Arial" charset="0"/>
                <a:cs typeface="Times New Roman" pitchFamily="18" charset="0"/>
              </a:rPr>
              <a:t>principles) are identified to fill the need. The most promising of these are developed</a:t>
            </a:r>
            <a:r>
              <a:rPr lang="en-GB" sz="1200" dirty="0">
                <a:latin typeface="Arial" charset="0"/>
                <a:cs typeface="Times New Roman" pitchFamily="18" charset="0"/>
              </a:rPr>
              <a:t> </a:t>
            </a:r>
            <a:r>
              <a:rPr lang="en-US" sz="1200" dirty="0">
                <a:latin typeface="Arial" charset="0"/>
                <a:cs typeface="Times New Roman" pitchFamily="18" charset="0"/>
              </a:rPr>
              <a:t>into sketches or diagrams indicating configuration, lay-out and scale (“</a:t>
            </a:r>
            <a:r>
              <a:rPr lang="en-US" sz="1200" b="1" dirty="0">
                <a:solidFill>
                  <a:srgbClr val="CC0000"/>
                </a:solidFill>
                <a:latin typeface="Arial" charset="0"/>
                <a:cs typeface="Times New Roman" pitchFamily="18" charset="0"/>
              </a:rPr>
              <a:t>embodiment</a:t>
            </a:r>
            <a:r>
              <a:rPr lang="en-US" sz="1200" dirty="0">
                <a:latin typeface="Arial" charset="0"/>
                <a:cs typeface="Times New Roman" pitchFamily="18" charset="0"/>
              </a:rPr>
              <a:t>”).</a:t>
            </a:r>
            <a:r>
              <a:rPr lang="en-GB" sz="1200" dirty="0">
                <a:latin typeface="Arial" charset="0"/>
                <a:cs typeface="Times New Roman" pitchFamily="18" charset="0"/>
              </a:rPr>
              <a:t> </a:t>
            </a:r>
            <a:r>
              <a:rPr lang="en-US" sz="1200" dirty="0">
                <a:latin typeface="Arial" charset="0"/>
                <a:cs typeface="Times New Roman" pitchFamily="18" charset="0"/>
              </a:rPr>
              <a:t>One or more of these is selected for </a:t>
            </a:r>
            <a:r>
              <a:rPr lang="en-US" sz="1200" b="1" dirty="0">
                <a:solidFill>
                  <a:srgbClr val="CC0000"/>
                </a:solidFill>
                <a:latin typeface="Arial" charset="0"/>
                <a:cs typeface="Times New Roman" pitchFamily="18" charset="0"/>
              </a:rPr>
              <a:t>detailed</a:t>
            </a:r>
            <a:r>
              <a:rPr lang="en-US" sz="1200" dirty="0">
                <a:latin typeface="Arial" charset="0"/>
                <a:cs typeface="Times New Roman" pitchFamily="18" charset="0"/>
              </a:rPr>
              <a:t> development, analyzing performance, safety</a:t>
            </a:r>
            <a:r>
              <a:rPr lang="en-GB" sz="1200" dirty="0">
                <a:latin typeface="Arial" charset="0"/>
                <a:cs typeface="Times New Roman" pitchFamily="18" charset="0"/>
              </a:rPr>
              <a:t> </a:t>
            </a:r>
            <a:r>
              <a:rPr lang="en-US" sz="1200" dirty="0">
                <a:latin typeface="Arial" charset="0"/>
                <a:cs typeface="Times New Roman" pitchFamily="18" charset="0"/>
              </a:rPr>
              <a:t>and cost. The output is a design enabling the construction of a</a:t>
            </a:r>
            <a:r>
              <a:rPr lang="en-GB" sz="1200" dirty="0">
                <a:latin typeface="Arial" charset="0"/>
                <a:cs typeface="Times New Roman" pitchFamily="18" charset="0"/>
              </a:rPr>
              <a:t> </a:t>
            </a:r>
            <a:r>
              <a:rPr lang="en-US" sz="1200" dirty="0">
                <a:latin typeface="Arial" charset="0"/>
                <a:cs typeface="Times New Roman" pitchFamily="18" charset="0"/>
              </a:rPr>
              <a:t>prototype that, after testing and development, goes to manufacture. </a:t>
            </a:r>
          </a:p>
          <a:p>
            <a:endParaRPr lang="en-US" sz="1200" dirty="0">
              <a:latin typeface="Arial" charset="0"/>
              <a:cs typeface="Times New Roman" pitchFamily="18" charset="0"/>
            </a:endParaRPr>
          </a:p>
          <a:p>
            <a:r>
              <a:rPr lang="en-US" sz="1200" dirty="0">
                <a:latin typeface="Arial" charset="0"/>
                <a:cs typeface="Times New Roman" pitchFamily="18" charset="0"/>
              </a:rPr>
              <a:t>Material information enters all stages of the design. At the concept stage the design is</a:t>
            </a:r>
            <a:r>
              <a:rPr lang="en-GB" sz="1200" dirty="0">
                <a:latin typeface="Arial" charset="0"/>
                <a:cs typeface="Times New Roman" pitchFamily="18" charset="0"/>
              </a:rPr>
              <a:t> </a:t>
            </a:r>
            <a:r>
              <a:rPr lang="en-US" sz="1200" dirty="0">
                <a:latin typeface="Arial" charset="0"/>
                <a:cs typeface="Times New Roman" pitchFamily="18" charset="0"/>
              </a:rPr>
              <a:t>fluid and all materials are candidates. Here the need is the ability to scan the entire Materials Universe, but at a low resolution. As the design gels and the requirements become</a:t>
            </a:r>
            <a:r>
              <a:rPr lang="en-GB" sz="1200" dirty="0">
                <a:latin typeface="Arial" charset="0"/>
                <a:cs typeface="Times New Roman" pitchFamily="18" charset="0"/>
              </a:rPr>
              <a:t> </a:t>
            </a:r>
            <a:r>
              <a:rPr lang="en-US" sz="1200" dirty="0">
                <a:latin typeface="Arial" charset="0"/>
                <a:cs typeface="Times New Roman" pitchFamily="18" charset="0"/>
              </a:rPr>
              <a:t>sharper, the need becomes that for information about fewer materials but at a higher level</a:t>
            </a:r>
            <a:r>
              <a:rPr lang="en-GB" sz="1200" dirty="0">
                <a:latin typeface="Arial" charset="0"/>
                <a:cs typeface="Times New Roman" pitchFamily="18" charset="0"/>
              </a:rPr>
              <a:t> </a:t>
            </a:r>
            <a:r>
              <a:rPr lang="en-US" sz="1200" dirty="0">
                <a:latin typeface="Arial" charset="0"/>
                <a:cs typeface="Times New Roman" pitchFamily="18" charset="0"/>
              </a:rPr>
              <a:t>of precision. In the final, detailed stage when finite element, optimization and other</a:t>
            </a:r>
            <a:r>
              <a:rPr lang="en-GB" sz="1200" dirty="0">
                <a:latin typeface="Arial" charset="0"/>
                <a:cs typeface="Times New Roman" pitchFamily="18" charset="0"/>
              </a:rPr>
              <a:t> </a:t>
            </a:r>
            <a:r>
              <a:rPr lang="en-US" sz="1200" dirty="0">
                <a:latin typeface="Arial" charset="0"/>
                <a:cs typeface="Times New Roman" pitchFamily="18" charset="0"/>
              </a:rPr>
              <a:t>analyses are undertaken, the need is for data for just one or a very few materials at the</a:t>
            </a:r>
            <a:r>
              <a:rPr lang="en-GB" sz="1200" dirty="0">
                <a:latin typeface="Arial" charset="0"/>
                <a:cs typeface="Times New Roman" pitchFamily="18" charset="0"/>
              </a:rPr>
              <a:t> </a:t>
            </a:r>
            <a:r>
              <a:rPr lang="en-US" sz="1200" dirty="0">
                <a:latin typeface="Arial" charset="0"/>
                <a:cs typeface="Times New Roman" pitchFamily="18" charset="0"/>
              </a:rPr>
              <a:t>highest precision.</a:t>
            </a:r>
            <a:r>
              <a:rPr lang="en-GB" sz="1200" dirty="0">
                <a:latin typeface="Arial" charset="0"/>
                <a:cs typeface="Times New Roman" pitchFamily="18" charset="0"/>
              </a:rPr>
              <a:t> The screening process narrows the initially wide material search space containing all materials ultimately leading to a final single choice.</a:t>
            </a:r>
            <a:r>
              <a:rPr lang="en-GB" sz="1400" dirty="0">
                <a:latin typeface="Arial" charset="0"/>
                <a:cs typeface="Times New Roman" pitchFamily="18" charset="0"/>
              </a:rPr>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387271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dirty="0">
                <a:latin typeface="Arial" charset="0"/>
                <a:cs typeface="Times New Roman" pitchFamily="18" charset="0"/>
              </a:rPr>
              <a:t>Concepts and embodiments for corkscrews</a:t>
            </a:r>
          </a:p>
          <a:p>
            <a:pPr algn="ctr"/>
            <a:endParaRPr lang="en-US" sz="1400" b="1" i="1" dirty="0">
              <a:latin typeface="Arial" charset="0"/>
              <a:cs typeface="Times New Roman" pitchFamily="18" charset="0"/>
            </a:endParaRPr>
          </a:p>
          <a:p>
            <a:r>
              <a:rPr lang="en-US" sz="1200" dirty="0">
                <a:latin typeface="Arial" charset="0"/>
                <a:cs typeface="Times New Roman" pitchFamily="18" charset="0"/>
              </a:rPr>
              <a:t>Here is an example of the </a:t>
            </a:r>
            <a:r>
              <a:rPr lang="en-US" sz="1200" b="1" dirty="0">
                <a:solidFill>
                  <a:srgbClr val="CC0000"/>
                </a:solidFill>
                <a:latin typeface="Arial" charset="0"/>
                <a:cs typeface="Times New Roman" pitchFamily="18" charset="0"/>
              </a:rPr>
              <a:t>design process</a:t>
            </a:r>
            <a:r>
              <a:rPr lang="en-US" sz="1200" dirty="0">
                <a:latin typeface="Arial" charset="0"/>
                <a:cs typeface="Times New Roman" pitchFamily="18" charset="0"/>
              </a:rPr>
              <a:t> at work. By storing wine in a corked bottle, a need is created – that of a device to remove the cork when you want to drink it. Three concepts are shown at the top left: (a) a tensile force is exerted on the cork using a threaded screw, (b) shear tractions are applied to the cork via thin elastic blades, and (c) a pressure is applied below the cork by forcing air into the bottle. (All three concepts have been developed into products and are marketed.) </a:t>
            </a:r>
          </a:p>
          <a:p>
            <a:endParaRPr lang="en-US" sz="1200" dirty="0">
              <a:latin typeface="Arial" charset="0"/>
              <a:cs typeface="Times New Roman" pitchFamily="18" charset="0"/>
            </a:endParaRPr>
          </a:p>
          <a:p>
            <a:r>
              <a:rPr lang="en-US" sz="1200" dirty="0">
                <a:latin typeface="Arial" charset="0"/>
                <a:cs typeface="Times New Roman" pitchFamily="18" charset="0"/>
              </a:rPr>
              <a:t>The lower row shows four embodiments of just one of these – the tensile pull. At (a) is direct pull, and (b) is levered pull, at (c) is geared pull and at (d) is spring-assisted pull.</a:t>
            </a:r>
            <a:endParaRPr lang="en-GB" sz="1200" dirty="0">
              <a:latin typeface="Arial"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77307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Detail design</a:t>
            </a:r>
          </a:p>
          <a:p>
            <a:pPr algn="ctr"/>
            <a:endParaRPr lang="en-GB" sz="1400" b="1" i="1" dirty="0">
              <a:latin typeface="Arial" charset="0"/>
              <a:cs typeface="Arial" charset="0"/>
            </a:endParaRPr>
          </a:p>
          <a:p>
            <a:r>
              <a:rPr lang="en-GB" sz="1200" dirty="0">
                <a:latin typeface="Arial" charset="0"/>
                <a:cs typeface="Arial" charset="0"/>
              </a:rPr>
              <a:t>Here we show the </a:t>
            </a:r>
            <a:r>
              <a:rPr lang="en-GB" sz="1200" b="1" dirty="0">
                <a:solidFill>
                  <a:srgbClr val="CC0000"/>
                </a:solidFill>
                <a:latin typeface="Arial" charset="0"/>
                <a:cs typeface="Arial" charset="0"/>
              </a:rPr>
              <a:t>detailed design</a:t>
            </a:r>
            <a:r>
              <a:rPr lang="en-GB" sz="1200" dirty="0">
                <a:latin typeface="Arial" charset="0"/>
                <a:cs typeface="Arial" charset="0"/>
              </a:rPr>
              <a:t> stage for the lever and grip of the cork screw design ringed in red on the previous frame. The output is a set of drawings or CAD files from which a prototype can be made.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77263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The strategy applied to material selection</a:t>
            </a:r>
          </a:p>
          <a:p>
            <a:pPr algn="ctr"/>
            <a:endParaRPr lang="en-GB" sz="1400" b="1" i="1" dirty="0">
              <a:latin typeface="Arial" charset="0"/>
              <a:cs typeface="Arial" charset="0"/>
            </a:endParaRPr>
          </a:p>
          <a:p>
            <a:r>
              <a:rPr lang="en-GB" sz="1200" dirty="0">
                <a:latin typeface="Arial" charset="0"/>
                <a:cs typeface="Arial" charset="0"/>
              </a:rPr>
              <a:t>This frame illustrates the decision-making strategy applied to the selection of a material.</a:t>
            </a:r>
          </a:p>
          <a:p>
            <a:endParaRPr lang="en-GB" sz="1200" dirty="0">
              <a:latin typeface="Arial" charset="0"/>
              <a:cs typeface="Arial" charset="0"/>
            </a:endParaRPr>
          </a:p>
          <a:p>
            <a:pPr>
              <a:buClr>
                <a:schemeClr val="tx1"/>
              </a:buClr>
              <a:buSzPct val="120000"/>
              <a:buFont typeface="Wingdings" pitchFamily="2" charset="2"/>
              <a:buChar char="§"/>
            </a:pPr>
            <a:r>
              <a:rPr lang="en-GB" sz="1200" b="1" dirty="0">
                <a:solidFill>
                  <a:srgbClr val="CC0000"/>
                </a:solidFill>
                <a:latin typeface="Arial" charset="0"/>
                <a:cs typeface="Arial" charset="0"/>
              </a:rPr>
              <a:t>  </a:t>
            </a:r>
            <a:r>
              <a:rPr lang="en-GB" sz="1200" dirty="0">
                <a:latin typeface="Arial" charset="0"/>
                <a:cs typeface="Arial" charset="0"/>
              </a:rPr>
              <a:t>The </a:t>
            </a:r>
            <a:r>
              <a:rPr lang="en-GB" sz="1200" b="1" dirty="0">
                <a:solidFill>
                  <a:srgbClr val="CC0000"/>
                </a:solidFill>
                <a:latin typeface="Arial" charset="0"/>
                <a:cs typeface="Arial" charset="0"/>
              </a:rPr>
              <a:t>Design requirements </a:t>
            </a:r>
            <a:r>
              <a:rPr lang="en-GB" sz="1200" dirty="0">
                <a:latin typeface="Arial" charset="0"/>
                <a:cs typeface="Arial" charset="0"/>
              </a:rPr>
              <a:t>(upper left) are expressed as constraints that the material must meet and the objectives, defined in a moment, that are chosen as measures of the excellence of choice.</a:t>
            </a:r>
          </a:p>
          <a:p>
            <a:pPr>
              <a:buClr>
                <a:schemeClr val="tx1"/>
              </a:buClr>
              <a:buSzPct val="120000"/>
            </a:pPr>
            <a:endParaRPr lang="en-GB" sz="1200" dirty="0">
              <a:latin typeface="Arial" charset="0"/>
              <a:cs typeface="Arial" charset="0"/>
            </a:endParaRPr>
          </a:p>
          <a:p>
            <a:pPr>
              <a:buClr>
                <a:schemeClr val="tx1"/>
              </a:buClr>
              <a:buSzPct val="120000"/>
              <a:buFont typeface="Wingdings" pitchFamily="2" charset="2"/>
              <a:buChar char="§"/>
            </a:pPr>
            <a:r>
              <a:rPr lang="en-GB" sz="1200" dirty="0">
                <a:latin typeface="Arial" charset="0"/>
                <a:cs typeface="Arial" charset="0"/>
              </a:rPr>
              <a:t> The </a:t>
            </a:r>
            <a:r>
              <a:rPr lang="en-GB" sz="1200" b="1" dirty="0">
                <a:solidFill>
                  <a:srgbClr val="CC0000"/>
                </a:solidFill>
                <a:latin typeface="Arial" charset="0"/>
                <a:cs typeface="Arial" charset="0"/>
              </a:rPr>
              <a:t>Data </a:t>
            </a:r>
            <a:r>
              <a:rPr lang="en-GB" sz="1200" dirty="0">
                <a:latin typeface="Arial" charset="0"/>
                <a:cs typeface="Arial" charset="0"/>
              </a:rPr>
              <a:t>(upper right) takes the form of a database of the attributes of the materials and processes that are possible candidates for the design.</a:t>
            </a:r>
          </a:p>
          <a:p>
            <a:pPr>
              <a:buClr>
                <a:schemeClr val="tx1"/>
              </a:buClr>
              <a:buSzPct val="120000"/>
              <a:buFont typeface="Wingdings" pitchFamily="2" charset="2"/>
              <a:buNone/>
            </a:pPr>
            <a:endParaRPr lang="en-GB" sz="1200" dirty="0">
              <a:latin typeface="Arial" charset="0"/>
              <a:cs typeface="Arial" charset="0"/>
            </a:endParaRPr>
          </a:p>
          <a:p>
            <a:pPr>
              <a:buClr>
                <a:schemeClr val="tx1"/>
              </a:buClr>
              <a:buSzPct val="120000"/>
              <a:buFont typeface="Wingdings" pitchFamily="2" charset="2"/>
              <a:buChar char="§"/>
            </a:pPr>
            <a:r>
              <a:rPr lang="en-GB" sz="1200" dirty="0">
                <a:latin typeface="Arial" charset="0"/>
                <a:cs typeface="Arial" charset="0"/>
              </a:rPr>
              <a:t> The </a:t>
            </a:r>
            <a:r>
              <a:rPr lang="en-GB" sz="1200" b="1" dirty="0">
                <a:solidFill>
                  <a:srgbClr val="CC0000"/>
                </a:solidFill>
                <a:latin typeface="Arial" charset="0"/>
                <a:cs typeface="Arial" charset="0"/>
              </a:rPr>
              <a:t>comparison engine</a:t>
            </a:r>
            <a:r>
              <a:rPr lang="en-GB" sz="1200" dirty="0">
                <a:latin typeface="Arial" charset="0"/>
                <a:cs typeface="Arial" charset="0"/>
              </a:rPr>
              <a:t> applies the constraints, eliminating materials that cannot meet the requirements, and then ranks the survivors, using the objectives, to create a short list. The final choice is made by exploring documentation of the top-ranked candidates.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76145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dirty="0">
                <a:latin typeface="Arial" charset="0"/>
                <a:cs typeface="Times New Roman" pitchFamily="18" charset="0"/>
              </a:rPr>
              <a:t>Converting design requirements into selection criteria</a:t>
            </a:r>
          </a:p>
          <a:p>
            <a:pPr algn="ctr"/>
            <a:endParaRPr lang="en-US" sz="1400" b="1" i="1" dirty="0">
              <a:latin typeface="Arial" charset="0"/>
              <a:cs typeface="Times New Roman" pitchFamily="18" charset="0"/>
            </a:endParaRPr>
          </a:p>
          <a:p>
            <a:r>
              <a:rPr lang="en-US" sz="1200" dirty="0">
                <a:latin typeface="Arial" charset="0"/>
                <a:cs typeface="Times New Roman" pitchFamily="18" charset="0"/>
              </a:rPr>
              <a:t>The first step is that of </a:t>
            </a:r>
            <a:r>
              <a:rPr lang="en-US" sz="1200" b="1" dirty="0">
                <a:solidFill>
                  <a:srgbClr val="CC0000"/>
                </a:solidFill>
                <a:latin typeface="Arial" charset="0"/>
                <a:cs typeface="Times New Roman" pitchFamily="18" charset="0"/>
              </a:rPr>
              <a:t>translating</a:t>
            </a:r>
            <a:r>
              <a:rPr lang="en-US" sz="1200" dirty="0">
                <a:latin typeface="Arial" charset="0"/>
                <a:cs typeface="Times New Roman" pitchFamily="18" charset="0"/>
              </a:rPr>
              <a:t> the</a:t>
            </a:r>
            <a:r>
              <a:rPr lang="en-GB" sz="1200" dirty="0">
                <a:latin typeface="Arial" charset="0"/>
                <a:cs typeface="Times New Roman" pitchFamily="18" charset="0"/>
              </a:rPr>
              <a:t> </a:t>
            </a:r>
            <a:r>
              <a:rPr lang="en-US" sz="1200" dirty="0">
                <a:latin typeface="Arial" charset="0"/>
                <a:cs typeface="Times New Roman" pitchFamily="18" charset="0"/>
              </a:rPr>
              <a:t>design requirements into a specification for materials selection.</a:t>
            </a:r>
            <a:r>
              <a:rPr lang="en-GB" sz="1200" dirty="0">
                <a:latin typeface="Arial" charset="0"/>
                <a:cs typeface="Times New Roman" pitchFamily="18" charset="0"/>
              </a:rPr>
              <a:t> </a:t>
            </a:r>
            <a:r>
              <a:rPr lang="en-US" sz="1200" dirty="0">
                <a:latin typeface="Arial" charset="0"/>
                <a:cs typeface="Times New Roman" pitchFamily="18" charset="0"/>
              </a:rPr>
              <a:t>This frame outlines how this is done. </a:t>
            </a:r>
          </a:p>
          <a:p>
            <a:endParaRPr lang="en-US" sz="1200" dirty="0">
              <a:latin typeface="Arial" charset="0"/>
              <a:cs typeface="Times New Roman" pitchFamily="18" charset="0"/>
            </a:endParaRPr>
          </a:p>
          <a:p>
            <a:r>
              <a:rPr lang="en-US" sz="1200" dirty="0">
                <a:latin typeface="Arial" charset="0"/>
                <a:cs typeface="Times New Roman" pitchFamily="18" charset="0"/>
              </a:rPr>
              <a:t>The steps are</a:t>
            </a:r>
            <a:r>
              <a:rPr lang="en-GB" sz="1200" dirty="0">
                <a:latin typeface="Arial" charset="0"/>
                <a:cs typeface="Times New Roman" pitchFamily="18" charset="0"/>
              </a:rPr>
              <a:t> </a:t>
            </a:r>
            <a:r>
              <a:rPr lang="en-US" sz="1200" dirty="0">
                <a:latin typeface="Arial" charset="0"/>
                <a:cs typeface="Times New Roman" pitchFamily="18" charset="0"/>
              </a:rPr>
              <a:t>summarized here:</a:t>
            </a:r>
            <a:endParaRPr lang="en-GB" sz="1200" dirty="0">
              <a:latin typeface="Arial" charset="0"/>
              <a:cs typeface="Times New Roman" pitchFamily="18" charset="0"/>
            </a:endParaRPr>
          </a:p>
          <a:p>
            <a:pPr>
              <a:buClr>
                <a:schemeClr val="tx1"/>
              </a:buClr>
              <a:buSzPct val="120000"/>
              <a:buFont typeface="Wingdings" pitchFamily="2" charset="2"/>
              <a:buChar char="§"/>
            </a:pPr>
            <a:r>
              <a:rPr lang="en-US" sz="1200" dirty="0">
                <a:latin typeface="Arial" charset="0"/>
                <a:cs typeface="Times New Roman" pitchFamily="18" charset="0"/>
              </a:rPr>
              <a:t> Identify the </a:t>
            </a:r>
            <a:r>
              <a:rPr lang="en-US" sz="1200" b="1" dirty="0">
                <a:solidFill>
                  <a:srgbClr val="CC0000"/>
                </a:solidFill>
                <a:latin typeface="Arial" charset="0"/>
                <a:cs typeface="Times New Roman" pitchFamily="18" charset="0"/>
              </a:rPr>
              <a:t>function</a:t>
            </a:r>
            <a:r>
              <a:rPr lang="en-US" sz="1200" dirty="0">
                <a:latin typeface="Arial" charset="0"/>
                <a:cs typeface="Times New Roman" pitchFamily="18" charset="0"/>
              </a:rPr>
              <a:t> of the component for which the material is sought.</a:t>
            </a:r>
          </a:p>
          <a:p>
            <a:pPr>
              <a:buClr>
                <a:schemeClr val="tx1"/>
              </a:buClr>
              <a:buSzPct val="120000"/>
              <a:buFont typeface="Wingdings" pitchFamily="2" charset="2"/>
              <a:buChar char="§"/>
            </a:pPr>
            <a:r>
              <a:rPr lang="en-US" sz="1200" dirty="0">
                <a:latin typeface="Arial" charset="0"/>
                <a:cs typeface="Times New Roman" pitchFamily="18" charset="0"/>
              </a:rPr>
              <a:t> Identify and list the </a:t>
            </a:r>
            <a:r>
              <a:rPr lang="en-US" sz="1200" b="1" dirty="0">
                <a:solidFill>
                  <a:srgbClr val="CC0000"/>
                </a:solidFill>
                <a:latin typeface="Arial" charset="0"/>
                <a:cs typeface="Times New Roman" pitchFamily="18" charset="0"/>
              </a:rPr>
              <a:t>constraints</a:t>
            </a:r>
            <a:r>
              <a:rPr lang="en-US" sz="1200" dirty="0">
                <a:latin typeface="Arial" charset="0"/>
                <a:cs typeface="Times New Roman" pitchFamily="18" charset="0"/>
              </a:rPr>
              <a:t> it must meet: its ability to carry loads safely, satisfy</a:t>
            </a:r>
            <a:r>
              <a:rPr lang="en-GB" sz="1200" dirty="0">
                <a:latin typeface="Arial" charset="0"/>
                <a:cs typeface="Times New Roman" pitchFamily="18" charset="0"/>
              </a:rPr>
              <a:t> </a:t>
            </a:r>
            <a:r>
              <a:rPr lang="en-US" sz="1200" dirty="0">
                <a:latin typeface="Arial" charset="0"/>
                <a:cs typeface="Times New Roman" pitchFamily="18" charset="0"/>
              </a:rPr>
              <a:t>limits on thermal or electrical properties and so forth.</a:t>
            </a:r>
          </a:p>
          <a:p>
            <a:pPr>
              <a:buClr>
                <a:schemeClr val="tx1"/>
              </a:buClr>
              <a:buSzPct val="120000"/>
              <a:buFont typeface="Wingdings" pitchFamily="2" charset="2"/>
              <a:buChar char="§"/>
            </a:pPr>
            <a:r>
              <a:rPr lang="en-GB" sz="1200" dirty="0">
                <a:latin typeface="Arial" charset="0"/>
                <a:cs typeface="Times New Roman" pitchFamily="18" charset="0"/>
              </a:rPr>
              <a:t> Identify the </a:t>
            </a:r>
            <a:r>
              <a:rPr lang="en-GB" sz="1200" b="1" dirty="0">
                <a:latin typeface="Arial" charset="0"/>
                <a:cs typeface="Times New Roman" pitchFamily="18" charset="0"/>
              </a:rPr>
              <a:t>objective(s)</a:t>
            </a:r>
            <a:r>
              <a:rPr lang="pt-PT" sz="1200" dirty="0">
                <a:latin typeface="Arial" charset="0"/>
                <a:cs typeface="Times New Roman" pitchFamily="18" charset="0"/>
              </a:rPr>
              <a:t> </a:t>
            </a:r>
            <a:r>
              <a:rPr lang="en-US" sz="1200" dirty="0">
                <a:latin typeface="Arial" charset="0"/>
                <a:cs typeface="Times New Roman" pitchFamily="18" charset="0"/>
              </a:rPr>
              <a:t>– </a:t>
            </a:r>
            <a:r>
              <a:rPr lang="pt-PT" sz="1200" dirty="0">
                <a:latin typeface="Arial" charset="0"/>
                <a:cs typeface="Times New Roman" pitchFamily="18" charset="0"/>
              </a:rPr>
              <a:t>what is the ultimate goal fo selecting the best material: minimize the mass? The cost? The environmental impact?</a:t>
            </a:r>
            <a:endParaRPr lang="en-GB" sz="1200" dirty="0">
              <a:latin typeface="Arial" charset="0"/>
              <a:cs typeface="Times New Roman" pitchFamily="18" charset="0"/>
            </a:endParaRPr>
          </a:p>
          <a:p>
            <a:pPr>
              <a:buClr>
                <a:schemeClr val="tx1"/>
              </a:buClr>
              <a:buSzPct val="120000"/>
              <a:buFont typeface="Wingdings" pitchFamily="2" charset="2"/>
              <a:buChar char="§"/>
            </a:pPr>
            <a:r>
              <a:rPr lang="en-US" sz="1200" dirty="0">
                <a:latin typeface="Arial" charset="0"/>
                <a:cs typeface="Times New Roman" pitchFamily="18" charset="0"/>
              </a:rPr>
              <a:t> Finally, identify the </a:t>
            </a:r>
            <a:r>
              <a:rPr lang="en-US" sz="1200" b="1" dirty="0">
                <a:solidFill>
                  <a:srgbClr val="CC0000"/>
                </a:solidFill>
                <a:latin typeface="Arial" charset="0"/>
                <a:cs typeface="Times New Roman" pitchFamily="18" charset="0"/>
              </a:rPr>
              <a:t>free variables</a:t>
            </a:r>
            <a:r>
              <a:rPr lang="en-US" sz="1200" dirty="0">
                <a:latin typeface="Arial" charset="0"/>
                <a:cs typeface="Times New Roman" pitchFamily="18" charset="0"/>
              </a:rPr>
              <a:t> – those that the designer is free to change:</a:t>
            </a:r>
            <a:r>
              <a:rPr lang="en-GB" sz="1200" dirty="0">
                <a:latin typeface="Arial" charset="0"/>
                <a:cs typeface="Times New Roman" pitchFamily="18" charset="0"/>
              </a:rPr>
              <a:t> </a:t>
            </a:r>
            <a:r>
              <a:rPr lang="en-US" sz="1200" dirty="0">
                <a:latin typeface="Arial" charset="0"/>
                <a:cs typeface="Times New Roman" pitchFamily="18" charset="0"/>
              </a:rPr>
              <a:t>usually dimensions or shape, and, of course, the choice of material.</a:t>
            </a:r>
          </a:p>
          <a:p>
            <a:pPr>
              <a:buClr>
                <a:srgbClr val="CC0000"/>
              </a:buClr>
              <a:buSzPct val="120000"/>
              <a:buFont typeface="Wingdings" pitchFamily="2" charset="2"/>
              <a:buChar char="§"/>
            </a:pPr>
            <a:endParaRPr lang="en-GB" sz="1200" dirty="0">
              <a:latin typeface="Arial" charset="0"/>
              <a:cs typeface="Times New Roman" pitchFamily="18" charset="0"/>
            </a:endParaRPr>
          </a:p>
          <a:p>
            <a:r>
              <a:rPr lang="en-US" sz="1200" dirty="0">
                <a:latin typeface="Arial" charset="0"/>
                <a:cs typeface="Times New Roman" pitchFamily="18" charset="0"/>
              </a:rPr>
              <a:t>From this analysis emerges the inputs to the next two key steps in selection: screening</a:t>
            </a:r>
            <a:r>
              <a:rPr lang="en-GB" sz="1200" dirty="0">
                <a:latin typeface="Arial" charset="0"/>
                <a:cs typeface="Times New Roman" pitchFamily="18" charset="0"/>
              </a:rPr>
              <a:t> </a:t>
            </a:r>
            <a:r>
              <a:rPr lang="en-US" sz="1200" dirty="0">
                <a:latin typeface="Arial" charset="0"/>
                <a:cs typeface="Times New Roman" pitchFamily="18" charset="0"/>
              </a:rPr>
              <a:t>and ranking. We will see examples of translation and screening in a moment. First, the Granta EduPack selection toolbox..</a:t>
            </a:r>
            <a:r>
              <a:rPr lang="en-GB" sz="1200" dirty="0">
                <a:latin typeface="Arial" charset="0"/>
                <a:cs typeface="Arial" charset="0"/>
              </a:rPr>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87563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a:latin typeface="Arial" charset="0"/>
                <a:cs typeface="Arial" charset="0"/>
              </a:rPr>
              <a:t>Selection</a:t>
            </a:r>
            <a:r>
              <a:rPr lang="en-US" sz="1400" b="1" i="1" baseline="0">
                <a:latin typeface="Arial" charset="0"/>
                <a:cs typeface="Arial" charset="0"/>
              </a:rPr>
              <a:t> and Chart Customization tools</a:t>
            </a:r>
            <a:endParaRPr lang="en-US" sz="1400" b="1" i="1">
              <a:latin typeface="Arial" charset="0"/>
              <a:cs typeface="Arial" charset="0"/>
            </a:endParaRPr>
          </a:p>
          <a:p>
            <a:endParaRPr lang="en-US" sz="1200">
              <a:latin typeface="Arial" charset="0"/>
              <a:cs typeface="Arial" charset="0"/>
            </a:endParaRPr>
          </a:p>
          <a:p>
            <a:r>
              <a:rPr lang="en-US" sz="1200">
                <a:latin typeface="Arial" charset="0"/>
                <a:cs typeface="Arial" charset="0"/>
              </a:rPr>
              <a:t>All the charts shown in these Units were made with the Granta EduPack software. When a chart is created the</a:t>
            </a:r>
            <a:r>
              <a:rPr lang="en-US" sz="1200" b="1">
                <a:solidFill>
                  <a:srgbClr val="CC0000"/>
                </a:solidFill>
                <a:latin typeface="Arial" charset="0"/>
                <a:cs typeface="Arial" charset="0"/>
              </a:rPr>
              <a:t> chart management tool bar </a:t>
            </a:r>
            <a:r>
              <a:rPr lang="en-US" sz="1200">
                <a:latin typeface="Arial" charset="0"/>
                <a:cs typeface="Arial" charset="0"/>
              </a:rPr>
              <a:t>appears across its top edge.</a:t>
            </a:r>
          </a:p>
          <a:p>
            <a:endParaRPr lang="en-US" sz="1200">
              <a:latin typeface="Arial" charset="0"/>
              <a:cs typeface="Arial" charset="0"/>
            </a:endParaRPr>
          </a:p>
          <a:p>
            <a:r>
              <a:rPr lang="en-US" sz="1200">
                <a:latin typeface="Arial" charset="0"/>
                <a:cs typeface="Arial" charset="0"/>
              </a:rPr>
              <a:t>The chart management tool bar provides tools for:</a:t>
            </a:r>
          </a:p>
          <a:p>
            <a:pPr>
              <a:buClr>
                <a:srgbClr val="CC0000"/>
              </a:buClr>
              <a:buSzPct val="110000"/>
              <a:buFontTx/>
              <a:buChar char="•"/>
            </a:pPr>
            <a:r>
              <a:rPr lang="en-US" sz="1200">
                <a:solidFill>
                  <a:srgbClr val="000000"/>
                </a:solidFill>
                <a:latin typeface="Arial" charset="0"/>
                <a:cs typeface="Arial" charset="0"/>
              </a:rPr>
              <a:t>  </a:t>
            </a:r>
            <a:r>
              <a:rPr lang="en-US" sz="1200" b="1">
                <a:solidFill>
                  <a:srgbClr val="CC0000"/>
                </a:solidFill>
                <a:latin typeface="Arial" charset="0"/>
                <a:cs typeface="Arial" charset="0"/>
              </a:rPr>
              <a:t>Exploration</a:t>
            </a:r>
            <a:r>
              <a:rPr lang="en-US" sz="1200">
                <a:solidFill>
                  <a:srgbClr val="000000"/>
                </a:solidFill>
                <a:latin typeface="Arial" charset="0"/>
                <a:cs typeface="Arial" charset="0"/>
              </a:rPr>
              <a:t> – of the chart by zooming into selected areas of it</a:t>
            </a:r>
          </a:p>
          <a:p>
            <a:pPr>
              <a:buClr>
                <a:srgbClr val="CC0000"/>
              </a:buClr>
              <a:buSzPct val="110000"/>
              <a:buFontTx/>
              <a:buChar char="•"/>
            </a:pPr>
            <a:r>
              <a:rPr lang="en-GB" sz="1200">
                <a:solidFill>
                  <a:srgbClr val="000000"/>
                </a:solidFill>
                <a:latin typeface="Arial" charset="0"/>
                <a:cs typeface="Arial" charset="0"/>
              </a:rPr>
              <a:t>  </a:t>
            </a:r>
            <a:r>
              <a:rPr lang="en-GB" sz="1200" b="1">
                <a:solidFill>
                  <a:srgbClr val="CC0000"/>
                </a:solidFill>
                <a:latin typeface="Arial" charset="0"/>
                <a:cs typeface="Arial" charset="0"/>
              </a:rPr>
              <a:t>Selection</a:t>
            </a:r>
            <a:r>
              <a:rPr lang="en-GB" sz="1200">
                <a:solidFill>
                  <a:srgbClr val="000000"/>
                </a:solidFill>
                <a:latin typeface="Arial" charset="0"/>
                <a:cs typeface="Arial" charset="0"/>
              </a:rPr>
              <a:t> – applying a box or line selection, and removing it again</a:t>
            </a:r>
          </a:p>
          <a:p>
            <a:pPr>
              <a:buClr>
                <a:srgbClr val="CC0000"/>
              </a:buClr>
              <a:buSzPct val="110000"/>
              <a:buFontTx/>
              <a:buChar char="•"/>
            </a:pPr>
            <a:r>
              <a:rPr lang="en-GB" sz="1200">
                <a:solidFill>
                  <a:srgbClr val="000000"/>
                </a:solidFill>
                <a:latin typeface="Arial" charset="0"/>
                <a:cs typeface="Arial" charset="0"/>
              </a:rPr>
              <a:t>  </a:t>
            </a:r>
            <a:r>
              <a:rPr lang="en-GB" sz="1200" b="1">
                <a:solidFill>
                  <a:srgbClr val="CC0000"/>
                </a:solidFill>
                <a:latin typeface="Arial" charset="0"/>
                <a:cs typeface="Arial" charset="0"/>
              </a:rPr>
              <a:t>Customization</a:t>
            </a:r>
            <a:r>
              <a:rPr lang="en-GB" sz="1200">
                <a:solidFill>
                  <a:srgbClr val="000000"/>
                </a:solidFill>
                <a:latin typeface="Arial" charset="0"/>
                <a:cs typeface="Arial" charset="0"/>
              </a:rPr>
              <a:t> – of the chart by adding text labels, adding envelopes round the families of materials, making materials that have failed other selection stages appear in grey or disappear altogether</a:t>
            </a:r>
          </a:p>
          <a:p>
            <a:pPr>
              <a:buClr>
                <a:srgbClr val="CC0000"/>
              </a:buClr>
              <a:buSzPct val="110000"/>
              <a:buFontTx/>
              <a:buChar char="•"/>
            </a:pPr>
            <a:r>
              <a:rPr lang="en-GB" sz="1200">
                <a:solidFill>
                  <a:srgbClr val="000000"/>
                </a:solidFill>
                <a:latin typeface="Arial" charset="0"/>
                <a:cs typeface="Arial" charset="0"/>
              </a:rPr>
              <a:t>  </a:t>
            </a:r>
            <a:r>
              <a:rPr lang="en-GB" sz="1200" b="1">
                <a:solidFill>
                  <a:srgbClr val="000000"/>
                </a:solidFill>
                <a:latin typeface="Arial" charset="0"/>
                <a:cs typeface="Arial" charset="0"/>
              </a:rPr>
              <a:t>Curve</a:t>
            </a:r>
            <a:r>
              <a:rPr lang="en-GB" sz="1200">
                <a:solidFill>
                  <a:srgbClr val="000000"/>
                </a:solidFill>
                <a:latin typeface="Arial" charset="0"/>
                <a:cs typeface="Arial" charset="0"/>
              </a:rPr>
              <a:t> and </a:t>
            </a:r>
            <a:r>
              <a:rPr lang="en-GB" sz="1200" b="1">
                <a:solidFill>
                  <a:srgbClr val="000000"/>
                </a:solidFill>
                <a:latin typeface="Arial" charset="0"/>
                <a:cs typeface="Arial" charset="0"/>
              </a:rPr>
              <a:t>Arrow</a:t>
            </a:r>
            <a:r>
              <a:rPr lang="en-GB" sz="1200">
                <a:solidFill>
                  <a:srgbClr val="000000"/>
                </a:solidFill>
                <a:latin typeface="Arial" charset="0"/>
                <a:cs typeface="Arial" charset="0"/>
              </a:rPr>
              <a:t> annotation can be added to aid comments on the charts</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159225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DF14A284-DA1A-057D-0B8D-A1D035012896}"/>
              </a:ext>
            </a:extLst>
          </p:cNvPr>
          <p:cNvSpPr txBox="1"/>
          <p:nvPr userDrawn="1"/>
        </p:nvSpPr>
        <p:spPr>
          <a:xfrm>
            <a:off x="374343" y="6477000"/>
            <a:ext cx="3962400" cy="338554"/>
          </a:xfrm>
          <a:prstGeom prst="rect">
            <a:avLst/>
          </a:prstGeom>
          <a:noFill/>
        </p:spPr>
        <p:txBody>
          <a:bodyPr wrap="square" rtlCol="0">
            <a:spAutoFit/>
          </a:bodyPr>
          <a:lstStyle/>
          <a:p>
            <a:r>
              <a:rPr lang="en-US" sz="16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3" Type="http://schemas.openxmlformats.org/officeDocument/2006/relationships/image" Target="../media/image45.png"/><Relationship Id="rId7" Type="http://schemas.openxmlformats.org/officeDocument/2006/relationships/image" Target="../media/image47.wmf"/><Relationship Id="rId12" Type="http://schemas.openxmlformats.org/officeDocument/2006/relationships/image" Target="../media/image49.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4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8.wmf"/><Relationship Id="rId14" Type="http://schemas.openxmlformats.org/officeDocument/2006/relationships/image" Target="../media/image5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2.wmf"/><Relationship Id="rId5" Type="http://schemas.openxmlformats.org/officeDocument/2006/relationships/oleObject" Target="../embeddings/oleObject8.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5.wmf"/><Relationship Id="rId5" Type="http://schemas.openxmlformats.org/officeDocument/2006/relationships/oleObject" Target="../embeddings/oleObject11.bin"/><Relationship Id="rId4" Type="http://schemas.openxmlformats.org/officeDocument/2006/relationships/image" Target="../media/image54.wmf"/></Relationships>
</file>

<file path=ppt/slides/_rels/slide2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8.wmf"/><Relationship Id="rId5" Type="http://schemas.openxmlformats.org/officeDocument/2006/relationships/oleObject" Target="../embeddings/oleObject14.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w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oleObject" Target="../embeddings/oleObject18.bin"/><Relationship Id="rId5" Type="http://schemas.openxmlformats.org/officeDocument/2006/relationships/image" Target="../media/image62.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3.w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oleObject" Target="../embeddings/oleObject20.bin"/><Relationship Id="rId5" Type="http://schemas.openxmlformats.org/officeDocument/2006/relationships/image" Target="../media/image65.w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47500" lnSpcReduction="20000"/>
          </a:bodyPr>
          <a:lstStyle/>
          <a:p>
            <a:pPr marL="0" indent="0">
              <a:buFont typeface="Arial" panose="020B0604020202020204" pitchFamily="34" charset="0"/>
              <a:buNone/>
            </a:pPr>
            <a:r>
              <a:rPr lang="en-US" sz="5800" b="1" dirty="0">
                <a:solidFill>
                  <a:schemeClr val="tx1"/>
                </a:solidFill>
              </a:rPr>
              <a:t>Unit 7.</a:t>
            </a:r>
          </a:p>
          <a:p>
            <a:pPr marL="0" indent="0">
              <a:buFont typeface="Arial" panose="020B0604020202020204" pitchFamily="34" charset="0"/>
              <a:buNone/>
            </a:pPr>
            <a:r>
              <a:rPr lang="en-US" sz="5800" b="1" dirty="0">
                <a:solidFill>
                  <a:schemeClr val="tx1"/>
                </a:solidFill>
              </a:rPr>
              <a:t>Material selection:</a:t>
            </a:r>
          </a:p>
          <a:p>
            <a:pPr marL="0" indent="0">
              <a:buFont typeface="Arial" panose="020B0604020202020204" pitchFamily="34" charset="0"/>
              <a:buNone/>
            </a:pPr>
            <a:r>
              <a:rPr lang="en-US" sz="4400" b="0" dirty="0">
                <a:solidFill>
                  <a:schemeClr val="tx1"/>
                </a:solidFill>
              </a:rPr>
              <a:t>Translation, screening, ranking, documentation</a:t>
            </a:r>
          </a:p>
          <a:p>
            <a:endParaRPr lang="en-US" dirty="0">
              <a:solidFill>
                <a:schemeClr val="tx1"/>
              </a:solidFill>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dirty="0"/>
              <a:t>Mike Ashby</a:t>
            </a:r>
          </a:p>
          <a:p>
            <a:r>
              <a:rPr lang="en-GB" sz="1600" dirty="0"/>
              <a:t>Department of Engineering, </a:t>
            </a:r>
          </a:p>
          <a:p>
            <a:r>
              <a:rPr lang="en-GB" sz="1600" dirty="0"/>
              <a:t>University of Cambridge</a:t>
            </a:r>
            <a:endParaRPr lang="en-US" sz="1600" dirty="0"/>
          </a:p>
        </p:txBody>
      </p:sp>
      <p:grpSp>
        <p:nvGrpSpPr>
          <p:cNvPr id="10" name="Group 22">
            <a:extLst>
              <a:ext uri="{FF2B5EF4-FFF2-40B4-BE49-F238E27FC236}">
                <a16:creationId xmlns:a16="http://schemas.microsoft.com/office/drawing/2014/main" id="{875BA931-7F34-4DCF-9072-7ADB22BE1E7B}"/>
              </a:ext>
            </a:extLst>
          </p:cNvPr>
          <p:cNvGrpSpPr>
            <a:grpSpLocks/>
          </p:cNvGrpSpPr>
          <p:nvPr/>
        </p:nvGrpSpPr>
        <p:grpSpPr bwMode="auto">
          <a:xfrm>
            <a:off x="6858000" y="1066800"/>
            <a:ext cx="3314700" cy="3771900"/>
            <a:chOff x="408" y="726"/>
            <a:chExt cx="2088" cy="2376"/>
          </a:xfrm>
        </p:grpSpPr>
        <p:pic>
          <p:nvPicPr>
            <p:cNvPr id="11" name="Picture 95">
              <a:extLst>
                <a:ext uri="{FF2B5EF4-FFF2-40B4-BE49-F238E27FC236}">
                  <a16:creationId xmlns:a16="http://schemas.microsoft.com/office/drawing/2014/main" id="{AC5B968B-C01E-4494-85A9-EF07305F6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 y="902"/>
              <a:ext cx="819"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6">
              <a:extLst>
                <a:ext uri="{FF2B5EF4-FFF2-40B4-BE49-F238E27FC236}">
                  <a16:creationId xmlns:a16="http://schemas.microsoft.com/office/drawing/2014/main" id="{00EEBA5E-E6CD-4B4E-B456-299CA28E6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 y="2016"/>
              <a:ext cx="61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7">
              <a:extLst>
                <a:ext uri="{FF2B5EF4-FFF2-40B4-BE49-F238E27FC236}">
                  <a16:creationId xmlns:a16="http://schemas.microsoft.com/office/drawing/2014/main" id="{F8A8A53E-4682-4C69-B238-7AAF0A5F5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 y="1024"/>
              <a:ext cx="53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8">
              <a:extLst>
                <a:ext uri="{FF2B5EF4-FFF2-40B4-BE49-F238E27FC236}">
                  <a16:creationId xmlns:a16="http://schemas.microsoft.com/office/drawing/2014/main" id="{616D1D34-84CE-492B-A3D5-C4712D369A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00000">
              <a:off x="1722" y="1948"/>
              <a:ext cx="47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
              <a:extLst>
                <a:ext uri="{FF2B5EF4-FFF2-40B4-BE49-F238E27FC236}">
                  <a16:creationId xmlns:a16="http://schemas.microsoft.com/office/drawing/2014/main" id="{E685EF2D-DE99-46A4-8C36-F1728FD32437}"/>
                </a:ext>
              </a:extLst>
            </p:cNvPr>
            <p:cNvSpPr>
              <a:spLocks noChangeArrowheads="1"/>
            </p:cNvSpPr>
            <p:nvPr/>
          </p:nvSpPr>
          <p:spPr bwMode="auto">
            <a:xfrm>
              <a:off x="408" y="726"/>
              <a:ext cx="2088" cy="23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grpSp>
    </p:spTree>
    <p:extLst>
      <p:ext uri="{BB962C8B-B14F-4D97-AF65-F5344CB8AC3E}">
        <p14:creationId xmlns:p14="http://schemas.microsoft.com/office/powerpoint/2010/main" val="417256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single property charts</a:t>
            </a:r>
          </a:p>
        </p:txBody>
      </p:sp>
      <p:grpSp>
        <p:nvGrpSpPr>
          <p:cNvPr id="6" name="Group 5">
            <a:extLst>
              <a:ext uri="{FF2B5EF4-FFF2-40B4-BE49-F238E27FC236}">
                <a16:creationId xmlns:a16="http://schemas.microsoft.com/office/drawing/2014/main" id="{7AB31556-4A66-2C11-B05F-A807E10FD957}"/>
              </a:ext>
            </a:extLst>
          </p:cNvPr>
          <p:cNvGrpSpPr/>
          <p:nvPr/>
        </p:nvGrpSpPr>
        <p:grpSpPr>
          <a:xfrm>
            <a:off x="785736" y="994418"/>
            <a:ext cx="10620528" cy="3499866"/>
            <a:chOff x="785736" y="994418"/>
            <a:chExt cx="10620528" cy="3499866"/>
          </a:xfrm>
        </p:grpSpPr>
        <p:pic>
          <p:nvPicPr>
            <p:cNvPr id="8" name="Picture 7">
              <a:extLst>
                <a:ext uri="{FF2B5EF4-FFF2-40B4-BE49-F238E27FC236}">
                  <a16:creationId xmlns:a16="http://schemas.microsoft.com/office/drawing/2014/main" id="{E7DC16D2-539F-D317-1C32-04FBA4739A13}"/>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9" name="Picture 8">
              <a:extLst>
                <a:ext uri="{FF2B5EF4-FFF2-40B4-BE49-F238E27FC236}">
                  <a16:creationId xmlns:a16="http://schemas.microsoft.com/office/drawing/2014/main" id="{187865CD-C15C-9F75-9655-593CB0D27C63}"/>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grpSp>
        <p:nvGrpSpPr>
          <p:cNvPr id="10" name="Group 9">
            <a:extLst>
              <a:ext uri="{FF2B5EF4-FFF2-40B4-BE49-F238E27FC236}">
                <a16:creationId xmlns:a16="http://schemas.microsoft.com/office/drawing/2014/main" id="{E3CBE1C7-BC4E-F23C-69C3-72186E79CE5C}"/>
              </a:ext>
            </a:extLst>
          </p:cNvPr>
          <p:cNvGrpSpPr/>
          <p:nvPr/>
        </p:nvGrpSpPr>
        <p:grpSpPr>
          <a:xfrm>
            <a:off x="1866155" y="3751422"/>
            <a:ext cx="1597939" cy="1806863"/>
            <a:chOff x="2831638" y="5257201"/>
            <a:chExt cx="1597939" cy="1806863"/>
          </a:xfrm>
        </p:grpSpPr>
        <p:grpSp>
          <p:nvGrpSpPr>
            <p:cNvPr id="11" name="Group 10">
              <a:extLst>
                <a:ext uri="{FF2B5EF4-FFF2-40B4-BE49-F238E27FC236}">
                  <a16:creationId xmlns:a16="http://schemas.microsoft.com/office/drawing/2014/main" id="{A3F8BBE7-DFB1-DC12-05FD-A97C5E9ACA22}"/>
                </a:ext>
              </a:extLst>
            </p:cNvPr>
            <p:cNvGrpSpPr/>
            <p:nvPr/>
          </p:nvGrpSpPr>
          <p:grpSpPr>
            <a:xfrm>
              <a:off x="2831638" y="5257201"/>
              <a:ext cx="1597938" cy="653183"/>
              <a:chOff x="5787718" y="5531085"/>
              <a:chExt cx="1597938" cy="480689"/>
            </a:xfrm>
          </p:grpSpPr>
          <p:sp>
            <p:nvSpPr>
              <p:cNvPr id="13" name="Rectangle 12">
                <a:extLst>
                  <a:ext uri="{FF2B5EF4-FFF2-40B4-BE49-F238E27FC236}">
                    <a16:creationId xmlns:a16="http://schemas.microsoft.com/office/drawing/2014/main" id="{768533A4-5F43-5573-8F79-B71B203A90D3}"/>
                  </a:ext>
                </a:extLst>
              </p:cNvPr>
              <p:cNvSpPr/>
              <p:nvPr/>
            </p:nvSpPr>
            <p:spPr bwMode="auto">
              <a:xfrm>
                <a:off x="5787718" y="5739976"/>
                <a:ext cx="1597938" cy="271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4" name="TextBox 13">
                <a:extLst>
                  <a:ext uri="{FF2B5EF4-FFF2-40B4-BE49-F238E27FC236}">
                    <a16:creationId xmlns:a16="http://schemas.microsoft.com/office/drawing/2014/main" id="{971EDCE2-6C68-9F3A-0C5E-8F6999FB33F4}"/>
                  </a:ext>
                </a:extLst>
              </p:cNvPr>
              <p:cNvSpPr txBox="1"/>
              <p:nvPr/>
            </p:nvSpPr>
            <p:spPr>
              <a:xfrm>
                <a:off x="5792794" y="5531085"/>
                <a:ext cx="663823" cy="203849"/>
              </a:xfrm>
              <a:prstGeom prst="rect">
                <a:avLst/>
              </a:prstGeom>
              <a:solidFill>
                <a:schemeClr val="bg1"/>
              </a:solidFill>
              <a:ln>
                <a:solidFill>
                  <a:schemeClr val="tx1"/>
                </a:solidFill>
              </a:ln>
            </p:spPr>
            <p:txBody>
              <a:bodyPr wrap="square" rtlCol="0">
                <a:spAutoFit/>
              </a:bodyPr>
              <a:lstStyle/>
              <a:p>
                <a:r>
                  <a:rPr lang="en-GB" sz="1200" dirty="0"/>
                  <a:t>X-Axis</a:t>
                </a:r>
              </a:p>
            </p:txBody>
          </p:sp>
          <p:sp>
            <p:nvSpPr>
              <p:cNvPr id="15" name="TextBox 14">
                <a:extLst>
                  <a:ext uri="{FF2B5EF4-FFF2-40B4-BE49-F238E27FC236}">
                    <a16:creationId xmlns:a16="http://schemas.microsoft.com/office/drawing/2014/main" id="{7C6C9D9B-4D3A-D9F1-DD02-B9BC28D1F4A2}"/>
                  </a:ext>
                </a:extLst>
              </p:cNvPr>
              <p:cNvSpPr txBox="1"/>
              <p:nvPr/>
            </p:nvSpPr>
            <p:spPr>
              <a:xfrm>
                <a:off x="6450782" y="5531085"/>
                <a:ext cx="648929" cy="203849"/>
              </a:xfrm>
              <a:prstGeom prst="rect">
                <a:avLst/>
              </a:prstGeom>
              <a:solidFill>
                <a:schemeClr val="bg1"/>
              </a:solidFill>
              <a:ln>
                <a:solidFill>
                  <a:schemeClr val="tx1"/>
                </a:solidFill>
              </a:ln>
            </p:spPr>
            <p:txBody>
              <a:bodyPr wrap="square" rtlCol="0">
                <a:spAutoFit/>
              </a:bodyPr>
              <a:lstStyle/>
              <a:p>
                <a:r>
                  <a:rPr lang="en-GB" sz="1200" dirty="0"/>
                  <a:t>Y-Axis</a:t>
                </a:r>
              </a:p>
            </p:txBody>
          </p:sp>
        </p:grpSp>
        <p:sp>
          <p:nvSpPr>
            <p:cNvPr id="12" name="Text Box 26">
              <a:extLst>
                <a:ext uri="{FF2B5EF4-FFF2-40B4-BE49-F238E27FC236}">
                  <a16:creationId xmlns:a16="http://schemas.microsoft.com/office/drawing/2014/main" id="{97C09B5B-2D4E-064A-0BA5-3502FEA9C017}"/>
                </a:ext>
              </a:extLst>
            </p:cNvPr>
            <p:cNvSpPr txBox="1">
              <a:spLocks noChangeArrowheads="1"/>
            </p:cNvSpPr>
            <p:nvPr/>
          </p:nvSpPr>
          <p:spPr bwMode="auto">
            <a:xfrm>
              <a:off x="2831639" y="5541052"/>
              <a:ext cx="1597938" cy="1523012"/>
            </a:xfrm>
            <a:prstGeom prst="rect">
              <a:avLst/>
            </a:prstGeom>
            <a:solidFill>
              <a:srgbClr val="FFFFFF"/>
            </a:solidFill>
            <a:ln w="9525">
              <a:solidFill>
                <a:srgbClr val="000000"/>
              </a:solidFill>
              <a:miter lim="800000"/>
              <a:headEnd/>
              <a:tailEnd/>
            </a:ln>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300" b="1" dirty="0">
                  <a:latin typeface="+mn-lt"/>
                </a:rPr>
                <a:t>List of properties</a:t>
              </a:r>
            </a:p>
            <a:p>
              <a:pPr>
                <a:spcBef>
                  <a:spcPct val="5000"/>
                </a:spcBef>
                <a:buClr>
                  <a:schemeClr val="accent1"/>
                </a:buClr>
                <a:buSzTx/>
              </a:pPr>
              <a:endParaRPr lang="en-GB" sz="1300" b="1" dirty="0">
                <a:latin typeface="+mn-lt"/>
              </a:endParaRPr>
            </a:p>
            <a:p>
              <a:pPr>
                <a:spcBef>
                  <a:spcPct val="5000"/>
                </a:spcBef>
                <a:buClr>
                  <a:schemeClr val="accent1"/>
                </a:buClr>
                <a:buSzTx/>
                <a:buFont typeface="Wingdings" pitchFamily="2" charset="2"/>
                <a:buChar char="§"/>
              </a:pPr>
              <a:r>
                <a:rPr lang="en-GB" sz="1200" dirty="0">
                  <a:latin typeface="+mn-lt"/>
                </a:rPr>
                <a:t> Density</a:t>
              </a:r>
            </a:p>
            <a:p>
              <a:pPr>
                <a:spcBef>
                  <a:spcPct val="5000"/>
                </a:spcBef>
                <a:buClr>
                  <a:schemeClr val="accent1"/>
                </a:buClr>
                <a:buSzTx/>
                <a:buFont typeface="Wingdings" pitchFamily="2" charset="2"/>
                <a:buChar char="§"/>
              </a:pPr>
              <a:r>
                <a:rPr lang="en-GB" sz="1200" dirty="0">
                  <a:latin typeface="+mn-lt"/>
                </a:rPr>
                <a:t> Yield strength</a:t>
              </a:r>
            </a:p>
            <a:p>
              <a:pPr>
                <a:spcBef>
                  <a:spcPct val="5000"/>
                </a:spcBef>
                <a:buClr>
                  <a:schemeClr val="accent1"/>
                </a:buClr>
                <a:buSzTx/>
                <a:buFont typeface="Wingdings" pitchFamily="2" charset="2"/>
                <a:buChar char="§"/>
              </a:pPr>
              <a:r>
                <a:rPr lang="en-GB" sz="1200" dirty="0">
                  <a:latin typeface="+mn-lt"/>
                </a:rPr>
                <a:t> Young’s modulus</a:t>
              </a:r>
            </a:p>
            <a:p>
              <a:pPr>
                <a:spcBef>
                  <a:spcPct val="5000"/>
                </a:spcBef>
                <a:buClr>
                  <a:schemeClr val="accent1"/>
                </a:buClr>
                <a:buSzTx/>
                <a:buFont typeface="Wingdings" pitchFamily="2" charset="2"/>
                <a:buChar char="§"/>
              </a:pPr>
              <a:r>
                <a:rPr lang="en-GB" sz="1200" dirty="0">
                  <a:latin typeface="+mn-lt"/>
                </a:rPr>
                <a:t> etc.</a:t>
              </a:r>
            </a:p>
          </p:txBody>
        </p:sp>
      </p:grpSp>
      <p:grpSp>
        <p:nvGrpSpPr>
          <p:cNvPr id="16" name="Group 33">
            <a:extLst>
              <a:ext uri="{FF2B5EF4-FFF2-40B4-BE49-F238E27FC236}">
                <a16:creationId xmlns:a16="http://schemas.microsoft.com/office/drawing/2014/main" id="{AE2EA1E5-0992-73A0-C16D-5FF106EC4C84}"/>
              </a:ext>
            </a:extLst>
          </p:cNvPr>
          <p:cNvGrpSpPr>
            <a:grpSpLocks/>
          </p:cNvGrpSpPr>
          <p:nvPr/>
        </p:nvGrpSpPr>
        <p:grpSpPr bwMode="auto">
          <a:xfrm>
            <a:off x="5721958" y="1804000"/>
            <a:ext cx="3600069" cy="1748103"/>
            <a:chOff x="3808" y="1372"/>
            <a:chExt cx="2291" cy="1194"/>
          </a:xfrm>
          <a:solidFill>
            <a:schemeClr val="bg1"/>
          </a:solidFill>
        </p:grpSpPr>
        <p:sp>
          <p:nvSpPr>
            <p:cNvPr id="17" name="Rectangle 34">
              <a:extLst>
                <a:ext uri="{FF2B5EF4-FFF2-40B4-BE49-F238E27FC236}">
                  <a16:creationId xmlns:a16="http://schemas.microsoft.com/office/drawing/2014/main" id="{A4497C3F-54A7-C7C8-0409-C806F3467588}"/>
                </a:ext>
              </a:extLst>
            </p:cNvPr>
            <p:cNvSpPr>
              <a:spLocks noChangeArrowheads="1"/>
            </p:cNvSpPr>
            <p:nvPr/>
          </p:nvSpPr>
          <p:spPr bwMode="auto">
            <a:xfrm>
              <a:off x="4071" y="1372"/>
              <a:ext cx="2028" cy="1194"/>
            </a:xfrm>
            <a:prstGeom prst="rect">
              <a:avLst/>
            </a:prstGeom>
            <a:grpFill/>
            <a:ln w="28575">
              <a:solidFill>
                <a:srgbClr val="808080"/>
              </a:solidFill>
              <a:miter lim="800000"/>
              <a:headEnd/>
              <a:tailEnd/>
            </a:ln>
          </p:spPr>
          <p:txBody>
            <a:bodyPr anchor="ctr">
              <a:noAutofit/>
            </a:bodyPr>
            <a:lstStyle/>
            <a:p>
              <a:endParaRPr lang="en-GB" dirty="0"/>
            </a:p>
          </p:txBody>
        </p:sp>
        <p:sp>
          <p:nvSpPr>
            <p:cNvPr id="18" name="Line 35">
              <a:extLst>
                <a:ext uri="{FF2B5EF4-FFF2-40B4-BE49-F238E27FC236}">
                  <a16:creationId xmlns:a16="http://schemas.microsoft.com/office/drawing/2014/main" id="{A67B23FB-99A3-E3FA-FC68-88F2647BE7AF}"/>
                </a:ext>
              </a:extLst>
            </p:cNvPr>
            <p:cNvSpPr>
              <a:spLocks noChangeShapeType="1"/>
            </p:cNvSpPr>
            <p:nvPr/>
          </p:nvSpPr>
          <p:spPr bwMode="auto">
            <a:xfrm>
              <a:off x="4152" y="1523"/>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19" name="Line 36">
              <a:extLst>
                <a:ext uri="{FF2B5EF4-FFF2-40B4-BE49-F238E27FC236}">
                  <a16:creationId xmlns:a16="http://schemas.microsoft.com/office/drawing/2014/main" id="{CBC022A5-AC49-67ED-3A82-D6FD29D2E49B}"/>
                </a:ext>
              </a:extLst>
            </p:cNvPr>
            <p:cNvSpPr>
              <a:spLocks noChangeShapeType="1"/>
            </p:cNvSpPr>
            <p:nvPr/>
          </p:nvSpPr>
          <p:spPr bwMode="auto">
            <a:xfrm>
              <a:off x="4307" y="1711"/>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20" name="Line 37">
              <a:extLst>
                <a:ext uri="{FF2B5EF4-FFF2-40B4-BE49-F238E27FC236}">
                  <a16:creationId xmlns:a16="http://schemas.microsoft.com/office/drawing/2014/main" id="{5E25382C-9DC2-8BFB-EB19-BCACC118B92F}"/>
                </a:ext>
              </a:extLst>
            </p:cNvPr>
            <p:cNvSpPr>
              <a:spLocks noChangeShapeType="1"/>
            </p:cNvSpPr>
            <p:nvPr/>
          </p:nvSpPr>
          <p:spPr bwMode="auto">
            <a:xfrm>
              <a:off x="4462" y="1674"/>
              <a:ext cx="0" cy="276"/>
            </a:xfrm>
            <a:prstGeom prst="line">
              <a:avLst/>
            </a:prstGeom>
            <a:grpFill/>
            <a:ln w="76200">
              <a:solidFill>
                <a:srgbClr val="CC9900"/>
              </a:solidFill>
              <a:round/>
              <a:headEnd/>
              <a:tailEnd/>
            </a:ln>
          </p:spPr>
          <p:txBody>
            <a:bodyPr anchor="ctr">
              <a:noAutofit/>
            </a:bodyPr>
            <a:lstStyle/>
            <a:p>
              <a:endParaRPr lang="en-GB" dirty="0"/>
            </a:p>
          </p:txBody>
        </p:sp>
        <p:sp>
          <p:nvSpPr>
            <p:cNvPr id="21" name="Line 38">
              <a:extLst>
                <a:ext uri="{FF2B5EF4-FFF2-40B4-BE49-F238E27FC236}">
                  <a16:creationId xmlns:a16="http://schemas.microsoft.com/office/drawing/2014/main" id="{AD14A5FE-B6C9-BEF6-FCEC-4BA2C25855ED}"/>
                </a:ext>
              </a:extLst>
            </p:cNvPr>
            <p:cNvSpPr>
              <a:spLocks noChangeShapeType="1"/>
            </p:cNvSpPr>
            <p:nvPr/>
          </p:nvSpPr>
          <p:spPr bwMode="auto">
            <a:xfrm>
              <a:off x="4596" y="1665"/>
              <a:ext cx="0" cy="410"/>
            </a:xfrm>
            <a:prstGeom prst="line">
              <a:avLst/>
            </a:prstGeom>
            <a:grpFill/>
            <a:ln w="76200">
              <a:solidFill>
                <a:schemeClr val="accent1"/>
              </a:solidFill>
              <a:round/>
              <a:headEnd/>
              <a:tailEnd/>
            </a:ln>
          </p:spPr>
          <p:txBody>
            <a:bodyPr anchor="ctr">
              <a:noAutofit/>
            </a:bodyPr>
            <a:lstStyle/>
            <a:p>
              <a:endParaRPr lang="en-GB" dirty="0"/>
            </a:p>
          </p:txBody>
        </p:sp>
        <p:sp>
          <p:nvSpPr>
            <p:cNvPr id="22" name="Line 39">
              <a:extLst>
                <a:ext uri="{FF2B5EF4-FFF2-40B4-BE49-F238E27FC236}">
                  <a16:creationId xmlns:a16="http://schemas.microsoft.com/office/drawing/2014/main" id="{BD588AE7-D729-C33F-5E5D-623EEEF8F368}"/>
                </a:ext>
              </a:extLst>
            </p:cNvPr>
            <p:cNvSpPr>
              <a:spLocks noChangeShapeType="1"/>
            </p:cNvSpPr>
            <p:nvPr/>
          </p:nvSpPr>
          <p:spPr bwMode="auto">
            <a:xfrm>
              <a:off x="4772" y="1822"/>
              <a:ext cx="0" cy="132"/>
            </a:xfrm>
            <a:prstGeom prst="line">
              <a:avLst/>
            </a:prstGeom>
            <a:grpFill/>
            <a:ln w="76200">
              <a:solidFill>
                <a:schemeClr val="accent1"/>
              </a:solidFill>
              <a:round/>
              <a:headEnd/>
              <a:tailEnd/>
            </a:ln>
          </p:spPr>
          <p:txBody>
            <a:bodyPr wrap="none" anchor="ctr">
              <a:noAutofit/>
            </a:bodyPr>
            <a:lstStyle/>
            <a:p>
              <a:endParaRPr lang="en-GB" dirty="0"/>
            </a:p>
          </p:txBody>
        </p:sp>
        <p:sp>
          <p:nvSpPr>
            <p:cNvPr id="23" name="Line 40">
              <a:extLst>
                <a:ext uri="{FF2B5EF4-FFF2-40B4-BE49-F238E27FC236}">
                  <a16:creationId xmlns:a16="http://schemas.microsoft.com/office/drawing/2014/main" id="{6287200A-C197-7B0B-1CB9-FDE0E2457D98}"/>
                </a:ext>
              </a:extLst>
            </p:cNvPr>
            <p:cNvSpPr>
              <a:spLocks noChangeShapeType="1"/>
            </p:cNvSpPr>
            <p:nvPr/>
          </p:nvSpPr>
          <p:spPr bwMode="auto">
            <a:xfrm>
              <a:off x="4914" y="1852"/>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24" name="Line 41">
              <a:extLst>
                <a:ext uri="{FF2B5EF4-FFF2-40B4-BE49-F238E27FC236}">
                  <a16:creationId xmlns:a16="http://schemas.microsoft.com/office/drawing/2014/main" id="{7B877229-76C4-1655-3C93-1C2CCD187112}"/>
                </a:ext>
              </a:extLst>
            </p:cNvPr>
            <p:cNvSpPr>
              <a:spLocks noChangeShapeType="1"/>
            </p:cNvSpPr>
            <p:nvPr/>
          </p:nvSpPr>
          <p:spPr bwMode="auto">
            <a:xfrm>
              <a:off x="5096" y="1843"/>
              <a:ext cx="0" cy="255"/>
            </a:xfrm>
            <a:prstGeom prst="line">
              <a:avLst/>
            </a:prstGeom>
            <a:grpFill/>
            <a:ln w="76200">
              <a:solidFill>
                <a:schemeClr val="accent1"/>
              </a:solidFill>
              <a:round/>
              <a:headEnd/>
              <a:tailEnd/>
            </a:ln>
          </p:spPr>
          <p:txBody>
            <a:bodyPr anchor="ctr">
              <a:noAutofit/>
            </a:bodyPr>
            <a:lstStyle/>
            <a:p>
              <a:endParaRPr lang="en-GB" dirty="0"/>
            </a:p>
          </p:txBody>
        </p:sp>
        <p:sp>
          <p:nvSpPr>
            <p:cNvPr id="25" name="Line 42">
              <a:extLst>
                <a:ext uri="{FF2B5EF4-FFF2-40B4-BE49-F238E27FC236}">
                  <a16:creationId xmlns:a16="http://schemas.microsoft.com/office/drawing/2014/main" id="{51C026BF-3EBD-818F-5B98-A0F56D30953B}"/>
                </a:ext>
              </a:extLst>
            </p:cNvPr>
            <p:cNvSpPr>
              <a:spLocks noChangeShapeType="1"/>
            </p:cNvSpPr>
            <p:nvPr/>
          </p:nvSpPr>
          <p:spPr bwMode="auto">
            <a:xfrm>
              <a:off x="5251" y="1969"/>
              <a:ext cx="0" cy="204"/>
            </a:xfrm>
            <a:prstGeom prst="line">
              <a:avLst/>
            </a:prstGeom>
            <a:grpFill/>
            <a:ln w="76200">
              <a:solidFill>
                <a:schemeClr val="bg2"/>
              </a:solidFill>
              <a:round/>
              <a:headEnd/>
              <a:tailEnd/>
            </a:ln>
          </p:spPr>
          <p:txBody>
            <a:bodyPr anchor="ctr">
              <a:noAutofit/>
            </a:bodyPr>
            <a:lstStyle/>
            <a:p>
              <a:endParaRPr lang="en-GB" dirty="0"/>
            </a:p>
          </p:txBody>
        </p:sp>
        <p:sp>
          <p:nvSpPr>
            <p:cNvPr id="26" name="Line 43">
              <a:extLst>
                <a:ext uri="{FF2B5EF4-FFF2-40B4-BE49-F238E27FC236}">
                  <a16:creationId xmlns:a16="http://schemas.microsoft.com/office/drawing/2014/main" id="{1EBB5EC9-12A3-5299-B128-F9BEC34EEB6F}"/>
                </a:ext>
              </a:extLst>
            </p:cNvPr>
            <p:cNvSpPr>
              <a:spLocks noChangeShapeType="1"/>
            </p:cNvSpPr>
            <p:nvPr/>
          </p:nvSpPr>
          <p:spPr bwMode="auto">
            <a:xfrm>
              <a:off x="5406" y="2034"/>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27" name="Line 44">
              <a:extLst>
                <a:ext uri="{FF2B5EF4-FFF2-40B4-BE49-F238E27FC236}">
                  <a16:creationId xmlns:a16="http://schemas.microsoft.com/office/drawing/2014/main" id="{4D1A4783-91AD-F080-D0C7-522B6E72A80E}"/>
                </a:ext>
              </a:extLst>
            </p:cNvPr>
            <p:cNvSpPr>
              <a:spLocks noChangeShapeType="1"/>
            </p:cNvSpPr>
            <p:nvPr/>
          </p:nvSpPr>
          <p:spPr bwMode="auto">
            <a:xfrm>
              <a:off x="5561" y="2109"/>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28" name="Line 45">
              <a:extLst>
                <a:ext uri="{FF2B5EF4-FFF2-40B4-BE49-F238E27FC236}">
                  <a16:creationId xmlns:a16="http://schemas.microsoft.com/office/drawing/2014/main" id="{76F96E18-ACB8-42FB-C9FE-520F918B20C8}"/>
                </a:ext>
              </a:extLst>
            </p:cNvPr>
            <p:cNvSpPr>
              <a:spLocks noChangeShapeType="1"/>
            </p:cNvSpPr>
            <p:nvPr/>
          </p:nvSpPr>
          <p:spPr bwMode="auto">
            <a:xfrm>
              <a:off x="5716" y="2090"/>
              <a:ext cx="0" cy="307"/>
            </a:xfrm>
            <a:prstGeom prst="line">
              <a:avLst/>
            </a:prstGeom>
            <a:grpFill/>
            <a:ln w="76200">
              <a:solidFill>
                <a:srgbClr val="009900"/>
              </a:solidFill>
              <a:round/>
              <a:headEnd/>
              <a:tailEnd/>
            </a:ln>
          </p:spPr>
          <p:txBody>
            <a:bodyPr anchor="ctr">
              <a:noAutofit/>
            </a:bodyPr>
            <a:lstStyle/>
            <a:p>
              <a:endParaRPr lang="en-GB" dirty="0"/>
            </a:p>
          </p:txBody>
        </p:sp>
        <p:sp>
          <p:nvSpPr>
            <p:cNvPr id="29" name="Line 46">
              <a:extLst>
                <a:ext uri="{FF2B5EF4-FFF2-40B4-BE49-F238E27FC236}">
                  <a16:creationId xmlns:a16="http://schemas.microsoft.com/office/drawing/2014/main" id="{1CE39065-4056-0B48-1558-073680553FD3}"/>
                </a:ext>
              </a:extLst>
            </p:cNvPr>
            <p:cNvSpPr>
              <a:spLocks noChangeShapeType="1"/>
            </p:cNvSpPr>
            <p:nvPr/>
          </p:nvSpPr>
          <p:spPr bwMode="auto">
            <a:xfrm>
              <a:off x="5871" y="2341"/>
              <a:ext cx="0" cy="131"/>
            </a:xfrm>
            <a:prstGeom prst="line">
              <a:avLst/>
            </a:prstGeom>
            <a:grpFill/>
            <a:ln w="76200">
              <a:solidFill>
                <a:srgbClr val="009900"/>
              </a:solidFill>
              <a:round/>
              <a:headEnd/>
              <a:tailEnd/>
            </a:ln>
          </p:spPr>
          <p:txBody>
            <a:bodyPr wrap="none" anchor="ctr">
              <a:noAutofit/>
            </a:bodyPr>
            <a:lstStyle/>
            <a:p>
              <a:endParaRPr lang="en-GB" dirty="0"/>
            </a:p>
          </p:txBody>
        </p:sp>
        <p:sp>
          <p:nvSpPr>
            <p:cNvPr id="30" name="Text Box 47">
              <a:extLst>
                <a:ext uri="{FF2B5EF4-FFF2-40B4-BE49-F238E27FC236}">
                  <a16:creationId xmlns:a16="http://schemas.microsoft.com/office/drawing/2014/main" id="{4F6E4E7C-5418-ECBB-04A7-91C8F1F2A3E3}"/>
                </a:ext>
              </a:extLst>
            </p:cNvPr>
            <p:cNvSpPr txBox="1">
              <a:spLocks noChangeArrowheads="1"/>
            </p:cNvSpPr>
            <p:nvPr/>
          </p:nvSpPr>
          <p:spPr bwMode="auto">
            <a:xfrm rot="16200000">
              <a:off x="3610" y="1853"/>
              <a:ext cx="642" cy="246"/>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a:t>
              </a:r>
            </a:p>
          </p:txBody>
        </p:sp>
        <p:sp>
          <p:nvSpPr>
            <p:cNvPr id="31" name="Text Box 48">
              <a:extLst>
                <a:ext uri="{FF2B5EF4-FFF2-40B4-BE49-F238E27FC236}">
                  <a16:creationId xmlns:a16="http://schemas.microsoft.com/office/drawing/2014/main" id="{E0095DDD-7068-B790-13F2-6BC1A9C7DB39}"/>
                </a:ext>
              </a:extLst>
            </p:cNvPr>
            <p:cNvSpPr txBox="1">
              <a:spLocks noChangeArrowheads="1"/>
            </p:cNvSpPr>
            <p:nvPr/>
          </p:nvSpPr>
          <p:spPr bwMode="auto">
            <a:xfrm>
              <a:off x="5334" y="1439"/>
              <a:ext cx="583" cy="194"/>
            </a:xfrm>
            <a:prstGeom prst="rect">
              <a:avLst/>
            </a:prstGeom>
            <a:grpFill/>
            <a:ln w="9525">
              <a:solidFill>
                <a:srgbClr val="808080"/>
              </a:solidFill>
              <a:miter lim="800000"/>
              <a:headEnd/>
              <a:tailEnd/>
            </a:ln>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Bar chart</a:t>
              </a:r>
            </a:p>
          </p:txBody>
        </p:sp>
      </p:grpSp>
      <p:grpSp>
        <p:nvGrpSpPr>
          <p:cNvPr id="32" name="Group 31">
            <a:extLst>
              <a:ext uri="{FF2B5EF4-FFF2-40B4-BE49-F238E27FC236}">
                <a16:creationId xmlns:a16="http://schemas.microsoft.com/office/drawing/2014/main" id="{09103902-488F-3C85-2986-C3232BD9632C}"/>
              </a:ext>
            </a:extLst>
          </p:cNvPr>
          <p:cNvGrpSpPr/>
          <p:nvPr/>
        </p:nvGrpSpPr>
        <p:grpSpPr>
          <a:xfrm>
            <a:off x="1437004" y="3018411"/>
            <a:ext cx="1913643" cy="815495"/>
            <a:chOff x="760227" y="2074847"/>
            <a:chExt cx="2582895" cy="1100696"/>
          </a:xfrm>
        </p:grpSpPr>
        <p:grpSp>
          <p:nvGrpSpPr>
            <p:cNvPr id="33" name="Group 32">
              <a:extLst>
                <a:ext uri="{FF2B5EF4-FFF2-40B4-BE49-F238E27FC236}">
                  <a16:creationId xmlns:a16="http://schemas.microsoft.com/office/drawing/2014/main" id="{E9D6FE03-AF75-E0C3-57E1-096C77CD0962}"/>
                </a:ext>
              </a:extLst>
            </p:cNvPr>
            <p:cNvGrpSpPr/>
            <p:nvPr/>
          </p:nvGrpSpPr>
          <p:grpSpPr>
            <a:xfrm>
              <a:off x="1739357" y="2528571"/>
              <a:ext cx="1603765" cy="646972"/>
              <a:chOff x="3584406" y="1950447"/>
              <a:chExt cx="1603765" cy="646972"/>
            </a:xfrm>
          </p:grpSpPr>
          <p:sp>
            <p:nvSpPr>
              <p:cNvPr id="35" name="Text Box 27">
                <a:extLst>
                  <a:ext uri="{FF2B5EF4-FFF2-40B4-BE49-F238E27FC236}">
                    <a16:creationId xmlns:a16="http://schemas.microsoft.com/office/drawing/2014/main" id="{E7325456-E348-CADF-5E98-6D6C10057630}"/>
                  </a:ext>
                </a:extLst>
              </p:cNvPr>
              <p:cNvSpPr txBox="1">
                <a:spLocks noChangeArrowheads="1"/>
              </p:cNvSpPr>
              <p:nvPr/>
            </p:nvSpPr>
            <p:spPr bwMode="auto">
              <a:xfrm>
                <a:off x="4089621" y="2057138"/>
                <a:ext cx="109855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latin typeface="+mn-lt"/>
                  </a:rPr>
                  <a:t>Choose:</a:t>
                </a:r>
              </a:p>
            </p:txBody>
          </p:sp>
          <p:sp>
            <p:nvSpPr>
              <p:cNvPr id="36" name="Line 31">
                <a:extLst>
                  <a:ext uri="{FF2B5EF4-FFF2-40B4-BE49-F238E27FC236}">
                    <a16:creationId xmlns:a16="http://schemas.microsoft.com/office/drawing/2014/main" id="{46AD9C72-C84D-9312-7DAD-2E0F471188D1}"/>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dirty="0"/>
              </a:p>
            </p:txBody>
          </p:sp>
        </p:grpSp>
        <p:sp>
          <p:nvSpPr>
            <p:cNvPr id="34" name="Oval 33">
              <a:extLst>
                <a:ext uri="{FF2B5EF4-FFF2-40B4-BE49-F238E27FC236}">
                  <a16:creationId xmlns:a16="http://schemas.microsoft.com/office/drawing/2014/main" id="{02E0AF1E-A8D4-287B-0D69-9A922BA9EE9F}"/>
                </a:ext>
              </a:extLst>
            </p:cNvPr>
            <p:cNvSpPr>
              <a:spLocks noChangeArrowheads="1"/>
            </p:cNvSpPr>
            <p:nvPr/>
          </p:nvSpPr>
          <p:spPr bwMode="auto">
            <a:xfrm>
              <a:off x="760227" y="2074847"/>
              <a:ext cx="1856263" cy="435303"/>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grpSp>
        <p:nvGrpSpPr>
          <p:cNvPr id="37" name="Group 36">
            <a:extLst>
              <a:ext uri="{FF2B5EF4-FFF2-40B4-BE49-F238E27FC236}">
                <a16:creationId xmlns:a16="http://schemas.microsoft.com/office/drawing/2014/main" id="{D1ECC762-C067-860C-D71E-2506F0F5FF21}"/>
              </a:ext>
            </a:extLst>
          </p:cNvPr>
          <p:cNvGrpSpPr/>
          <p:nvPr/>
        </p:nvGrpSpPr>
        <p:grpSpPr>
          <a:xfrm>
            <a:off x="2536741" y="3736829"/>
            <a:ext cx="6800915" cy="2238770"/>
            <a:chOff x="2536741" y="3736829"/>
            <a:chExt cx="6800915" cy="2238770"/>
          </a:xfrm>
        </p:grpSpPr>
        <p:grpSp>
          <p:nvGrpSpPr>
            <p:cNvPr id="38" name="Group 49">
              <a:extLst>
                <a:ext uri="{FF2B5EF4-FFF2-40B4-BE49-F238E27FC236}">
                  <a16:creationId xmlns:a16="http://schemas.microsoft.com/office/drawing/2014/main" id="{B6EE1D09-D4E0-6FC2-1DB6-C42CDBF38F46}"/>
                </a:ext>
              </a:extLst>
            </p:cNvPr>
            <p:cNvGrpSpPr>
              <a:grpSpLocks/>
            </p:cNvGrpSpPr>
            <p:nvPr/>
          </p:nvGrpSpPr>
          <p:grpSpPr bwMode="auto">
            <a:xfrm>
              <a:off x="5721958" y="3736829"/>
              <a:ext cx="3615698" cy="2238770"/>
              <a:chOff x="1228" y="1350"/>
              <a:chExt cx="2296" cy="1452"/>
            </a:xfrm>
          </p:grpSpPr>
          <p:sp>
            <p:nvSpPr>
              <p:cNvPr id="40" name="Text Box 50">
                <a:extLst>
                  <a:ext uri="{FF2B5EF4-FFF2-40B4-BE49-F238E27FC236}">
                    <a16:creationId xmlns:a16="http://schemas.microsoft.com/office/drawing/2014/main" id="{AC9603D2-D467-3118-24C0-38BDF9A7A274}"/>
                  </a:ext>
                </a:extLst>
              </p:cNvPr>
              <p:cNvSpPr txBox="1">
                <a:spLocks noChangeArrowheads="1"/>
              </p:cNvSpPr>
              <p:nvPr/>
            </p:nvSpPr>
            <p:spPr bwMode="auto">
              <a:xfrm rot="16200000">
                <a:off x="981" y="1839"/>
                <a:ext cx="74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 1</a:t>
                </a:r>
              </a:p>
            </p:txBody>
          </p:sp>
          <p:sp>
            <p:nvSpPr>
              <p:cNvPr id="41" name="Text Box 51">
                <a:extLst>
                  <a:ext uri="{FF2B5EF4-FFF2-40B4-BE49-F238E27FC236}">
                    <a16:creationId xmlns:a16="http://schemas.microsoft.com/office/drawing/2014/main" id="{63CD59BE-501E-0985-A605-FCE72F097142}"/>
                  </a:ext>
                </a:extLst>
              </p:cNvPr>
              <p:cNvSpPr txBox="1">
                <a:spLocks noChangeArrowheads="1"/>
              </p:cNvSpPr>
              <p:nvPr/>
            </p:nvSpPr>
            <p:spPr bwMode="auto">
              <a:xfrm>
                <a:off x="2140" y="2590"/>
                <a:ext cx="7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 2</a:t>
                </a:r>
              </a:p>
            </p:txBody>
          </p:sp>
          <p:sp>
            <p:nvSpPr>
              <p:cNvPr id="42" name="Rectangle 52">
                <a:extLst>
                  <a:ext uri="{FF2B5EF4-FFF2-40B4-BE49-F238E27FC236}">
                    <a16:creationId xmlns:a16="http://schemas.microsoft.com/office/drawing/2014/main" id="{2E804B4D-65E6-4715-BACD-0CF3050DCCA4}"/>
                  </a:ext>
                </a:extLst>
              </p:cNvPr>
              <p:cNvSpPr>
                <a:spLocks noChangeArrowheads="1"/>
              </p:cNvSpPr>
              <p:nvPr/>
            </p:nvSpPr>
            <p:spPr bwMode="auto">
              <a:xfrm>
                <a:off x="1496" y="1350"/>
                <a:ext cx="2028" cy="1212"/>
              </a:xfrm>
              <a:prstGeom prst="rect">
                <a:avLst/>
              </a:prstGeom>
              <a:solidFill>
                <a:srgbClr val="FFFFFF"/>
              </a:solidFill>
              <a:ln w="28575">
                <a:solidFill>
                  <a:srgbClr val="808080"/>
                </a:solidFill>
                <a:miter lim="800000"/>
                <a:headEnd/>
                <a:tailEnd/>
              </a:ln>
            </p:spPr>
            <p:txBody>
              <a:bodyPr anchor="ctr">
                <a:noAutofit/>
              </a:bodyPr>
              <a:lstStyle/>
              <a:p>
                <a:endParaRPr lang="en-GB" dirty="0"/>
              </a:p>
            </p:txBody>
          </p:sp>
          <p:sp>
            <p:nvSpPr>
              <p:cNvPr id="43" name="Oval 53">
                <a:extLst>
                  <a:ext uri="{FF2B5EF4-FFF2-40B4-BE49-F238E27FC236}">
                    <a16:creationId xmlns:a16="http://schemas.microsoft.com/office/drawing/2014/main" id="{C83C83E8-4FA0-CBDA-9606-8B791F885DDA}"/>
                  </a:ext>
                </a:extLst>
              </p:cNvPr>
              <p:cNvSpPr>
                <a:spLocks noChangeArrowheads="1"/>
              </p:cNvSpPr>
              <p:nvPr/>
            </p:nvSpPr>
            <p:spPr bwMode="auto">
              <a:xfrm>
                <a:off x="2024" y="1984"/>
                <a:ext cx="113" cy="221"/>
              </a:xfrm>
              <a:prstGeom prst="ellipse">
                <a:avLst/>
              </a:prstGeom>
              <a:solidFill>
                <a:srgbClr val="CCECFF"/>
              </a:solidFill>
              <a:ln w="19050">
                <a:solidFill>
                  <a:schemeClr val="tx1"/>
                </a:solidFill>
                <a:round/>
                <a:headEnd/>
                <a:tailEnd/>
              </a:ln>
            </p:spPr>
            <p:txBody>
              <a:bodyPr anchor="ctr">
                <a:noAutofit/>
              </a:bodyPr>
              <a:lstStyle/>
              <a:p>
                <a:endParaRPr lang="en-GB" dirty="0"/>
              </a:p>
            </p:txBody>
          </p:sp>
          <p:sp>
            <p:nvSpPr>
              <p:cNvPr id="44" name="Oval 54">
                <a:extLst>
                  <a:ext uri="{FF2B5EF4-FFF2-40B4-BE49-F238E27FC236}">
                    <a16:creationId xmlns:a16="http://schemas.microsoft.com/office/drawing/2014/main" id="{DA442CA1-565B-8150-7D42-3D9B816B0468}"/>
                  </a:ext>
                </a:extLst>
              </p:cNvPr>
              <p:cNvSpPr>
                <a:spLocks noChangeArrowheads="1"/>
              </p:cNvSpPr>
              <p:nvPr/>
            </p:nvSpPr>
            <p:spPr bwMode="auto">
              <a:xfrm>
                <a:off x="2120" y="2287"/>
                <a:ext cx="286" cy="1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5" name="Oval 55">
                <a:extLst>
                  <a:ext uri="{FF2B5EF4-FFF2-40B4-BE49-F238E27FC236}">
                    <a16:creationId xmlns:a16="http://schemas.microsoft.com/office/drawing/2014/main" id="{C93A2E53-94CA-3ADF-A319-C89EDA5557AD}"/>
                  </a:ext>
                </a:extLst>
              </p:cNvPr>
              <p:cNvSpPr>
                <a:spLocks noChangeArrowheads="1"/>
              </p:cNvSpPr>
              <p:nvPr/>
            </p:nvSpPr>
            <p:spPr bwMode="auto">
              <a:xfrm>
                <a:off x="2386" y="2013"/>
                <a:ext cx="185" cy="315"/>
              </a:xfrm>
              <a:prstGeom prst="ellipse">
                <a:avLst/>
              </a:prstGeom>
              <a:solidFill>
                <a:srgbClr val="CCECFF"/>
              </a:solidFill>
              <a:ln w="19050">
                <a:solidFill>
                  <a:schemeClr val="tx1"/>
                </a:solidFill>
                <a:round/>
                <a:headEnd/>
                <a:tailEnd/>
              </a:ln>
            </p:spPr>
            <p:txBody>
              <a:bodyPr anchor="ctr">
                <a:noAutofit/>
              </a:bodyPr>
              <a:lstStyle/>
              <a:p>
                <a:pPr algn="ctr"/>
                <a:endParaRPr lang="en-GB" b="1" dirty="0"/>
              </a:p>
            </p:txBody>
          </p:sp>
          <p:sp>
            <p:nvSpPr>
              <p:cNvPr id="46" name="Oval 56">
                <a:extLst>
                  <a:ext uri="{FF2B5EF4-FFF2-40B4-BE49-F238E27FC236}">
                    <a16:creationId xmlns:a16="http://schemas.microsoft.com/office/drawing/2014/main" id="{E81E1B1F-B381-0B40-AAA1-DD9FC321C249}"/>
                  </a:ext>
                </a:extLst>
              </p:cNvPr>
              <p:cNvSpPr>
                <a:spLocks noChangeArrowheads="1"/>
              </p:cNvSpPr>
              <p:nvPr/>
            </p:nvSpPr>
            <p:spPr bwMode="auto">
              <a:xfrm>
                <a:off x="2813" y="2049"/>
                <a:ext cx="373" cy="177"/>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7" name="Oval 57">
                <a:extLst>
                  <a:ext uri="{FF2B5EF4-FFF2-40B4-BE49-F238E27FC236}">
                    <a16:creationId xmlns:a16="http://schemas.microsoft.com/office/drawing/2014/main" id="{E13F1097-4E24-7ACB-000E-287ACAD6A9C1}"/>
                  </a:ext>
                </a:extLst>
              </p:cNvPr>
              <p:cNvSpPr>
                <a:spLocks noChangeArrowheads="1"/>
              </p:cNvSpPr>
              <p:nvPr/>
            </p:nvSpPr>
            <p:spPr bwMode="auto">
              <a:xfrm>
                <a:off x="2699" y="1522"/>
                <a:ext cx="191" cy="399"/>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8" name="Oval 58">
                <a:extLst>
                  <a:ext uri="{FF2B5EF4-FFF2-40B4-BE49-F238E27FC236}">
                    <a16:creationId xmlns:a16="http://schemas.microsoft.com/office/drawing/2014/main" id="{2994E807-2008-B660-3CA8-1E2B093CE156}"/>
                  </a:ext>
                </a:extLst>
              </p:cNvPr>
              <p:cNvSpPr>
                <a:spLocks noChangeArrowheads="1"/>
              </p:cNvSpPr>
              <p:nvPr/>
            </p:nvSpPr>
            <p:spPr bwMode="auto">
              <a:xfrm>
                <a:off x="2933" y="1848"/>
                <a:ext cx="191" cy="151"/>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9" name="Oval 59">
                <a:extLst>
                  <a:ext uri="{FF2B5EF4-FFF2-40B4-BE49-F238E27FC236}">
                    <a16:creationId xmlns:a16="http://schemas.microsoft.com/office/drawing/2014/main" id="{928D000B-0F06-8450-FE9F-DFA50004005F}"/>
                  </a:ext>
                </a:extLst>
              </p:cNvPr>
              <p:cNvSpPr>
                <a:spLocks noChangeArrowheads="1"/>
              </p:cNvSpPr>
              <p:nvPr/>
            </p:nvSpPr>
            <p:spPr bwMode="auto">
              <a:xfrm>
                <a:off x="2570" y="2090"/>
                <a:ext cx="191" cy="150"/>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50" name="Oval 60">
                <a:extLst>
                  <a:ext uri="{FF2B5EF4-FFF2-40B4-BE49-F238E27FC236}">
                    <a16:creationId xmlns:a16="http://schemas.microsoft.com/office/drawing/2014/main" id="{52A5DAAC-6760-D8DD-F582-C144E37EBFB5}"/>
                  </a:ext>
                </a:extLst>
              </p:cNvPr>
              <p:cNvSpPr>
                <a:spLocks noChangeArrowheads="1"/>
              </p:cNvSpPr>
              <p:nvPr/>
            </p:nvSpPr>
            <p:spPr bwMode="auto">
              <a:xfrm>
                <a:off x="1842" y="2209"/>
                <a:ext cx="191" cy="151"/>
              </a:xfrm>
              <a:prstGeom prst="ellipse">
                <a:avLst/>
              </a:prstGeom>
              <a:solidFill>
                <a:srgbClr val="009900"/>
              </a:solidFill>
              <a:ln w="19050">
                <a:solidFill>
                  <a:schemeClr val="tx1"/>
                </a:solidFill>
                <a:round/>
                <a:headEnd/>
                <a:tailEnd/>
              </a:ln>
            </p:spPr>
            <p:txBody>
              <a:bodyPr anchor="ctr">
                <a:noAutofit/>
              </a:bodyPr>
              <a:lstStyle/>
              <a:p>
                <a:endParaRPr lang="en-GB" dirty="0"/>
              </a:p>
            </p:txBody>
          </p:sp>
          <p:sp>
            <p:nvSpPr>
              <p:cNvPr id="51" name="Oval 61">
                <a:extLst>
                  <a:ext uri="{FF2B5EF4-FFF2-40B4-BE49-F238E27FC236}">
                    <a16:creationId xmlns:a16="http://schemas.microsoft.com/office/drawing/2014/main" id="{DBDAA169-F101-6794-27F6-C8AB5A3D9F6A}"/>
                  </a:ext>
                </a:extLst>
              </p:cNvPr>
              <p:cNvSpPr>
                <a:spLocks noChangeArrowheads="1"/>
              </p:cNvSpPr>
              <p:nvPr/>
            </p:nvSpPr>
            <p:spPr bwMode="auto">
              <a:xfrm>
                <a:off x="1589" y="2174"/>
                <a:ext cx="185" cy="315"/>
              </a:xfrm>
              <a:prstGeom prst="ellipse">
                <a:avLst/>
              </a:prstGeom>
              <a:solidFill>
                <a:srgbClr val="009900"/>
              </a:solidFill>
              <a:ln w="19050">
                <a:solidFill>
                  <a:schemeClr val="tx1"/>
                </a:solidFill>
                <a:round/>
                <a:headEnd/>
                <a:tailEnd/>
              </a:ln>
            </p:spPr>
            <p:txBody>
              <a:bodyPr anchor="ctr">
                <a:noAutofit/>
              </a:bodyPr>
              <a:lstStyle/>
              <a:p>
                <a:pPr algn="ctr"/>
                <a:endParaRPr lang="en-GB" b="1" dirty="0"/>
              </a:p>
            </p:txBody>
          </p:sp>
          <p:sp>
            <p:nvSpPr>
              <p:cNvPr id="52" name="Oval 62">
                <a:extLst>
                  <a:ext uri="{FF2B5EF4-FFF2-40B4-BE49-F238E27FC236}">
                    <a16:creationId xmlns:a16="http://schemas.microsoft.com/office/drawing/2014/main" id="{DE2BE0F8-56F3-0456-A15D-9DEBFDBAA98F}"/>
                  </a:ext>
                </a:extLst>
              </p:cNvPr>
              <p:cNvSpPr>
                <a:spLocks noChangeArrowheads="1"/>
              </p:cNvSpPr>
              <p:nvPr/>
            </p:nvSpPr>
            <p:spPr bwMode="auto">
              <a:xfrm>
                <a:off x="2970" y="1425"/>
                <a:ext cx="372" cy="177"/>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53" name="Oval 63">
                <a:extLst>
                  <a:ext uri="{FF2B5EF4-FFF2-40B4-BE49-F238E27FC236}">
                    <a16:creationId xmlns:a16="http://schemas.microsoft.com/office/drawing/2014/main" id="{38EAA59C-8ABF-59B2-39F3-D69DEBF8BF99}"/>
                  </a:ext>
                </a:extLst>
              </p:cNvPr>
              <p:cNvSpPr>
                <a:spLocks noChangeArrowheads="1"/>
              </p:cNvSpPr>
              <p:nvPr/>
            </p:nvSpPr>
            <p:spPr bwMode="auto">
              <a:xfrm>
                <a:off x="3047" y="1900"/>
                <a:ext cx="286" cy="116"/>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54" name="Text Box 64">
                <a:extLst>
                  <a:ext uri="{FF2B5EF4-FFF2-40B4-BE49-F238E27FC236}">
                    <a16:creationId xmlns:a16="http://schemas.microsoft.com/office/drawing/2014/main" id="{AAB5E8F7-1FA6-1FAB-7370-1AA0E508659B}"/>
                  </a:ext>
                </a:extLst>
              </p:cNvPr>
              <p:cNvSpPr txBox="1">
                <a:spLocks noChangeArrowheads="1"/>
              </p:cNvSpPr>
              <p:nvPr/>
            </p:nvSpPr>
            <p:spPr bwMode="auto">
              <a:xfrm>
                <a:off x="1564" y="1400"/>
                <a:ext cx="795" cy="21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Bubble chart</a:t>
                </a:r>
              </a:p>
            </p:txBody>
          </p:sp>
        </p:grpSp>
        <p:sp>
          <p:nvSpPr>
            <p:cNvPr id="39" name="TextBox 38">
              <a:extLst>
                <a:ext uri="{FF2B5EF4-FFF2-40B4-BE49-F238E27FC236}">
                  <a16:creationId xmlns:a16="http://schemas.microsoft.com/office/drawing/2014/main" id="{C17724BF-1EDF-2C38-6945-3D228F3FEC8D}"/>
                </a:ext>
              </a:extLst>
            </p:cNvPr>
            <p:cNvSpPr txBox="1"/>
            <p:nvPr/>
          </p:nvSpPr>
          <p:spPr>
            <a:xfrm>
              <a:off x="2536741" y="3758273"/>
              <a:ext cx="648929" cy="277000"/>
            </a:xfrm>
            <a:prstGeom prst="rect">
              <a:avLst/>
            </a:prstGeom>
            <a:solidFill>
              <a:schemeClr val="accent2"/>
            </a:solidFill>
            <a:ln>
              <a:solidFill>
                <a:schemeClr val="tx1"/>
              </a:solidFill>
            </a:ln>
          </p:spPr>
          <p:txBody>
            <a:bodyPr wrap="square" rtlCol="0">
              <a:spAutoFit/>
            </a:bodyPr>
            <a:lstStyle/>
            <a:p>
              <a:r>
                <a:rPr lang="en-GB" sz="1200" dirty="0"/>
                <a:t>Y-Axis</a:t>
              </a:r>
            </a:p>
          </p:txBody>
        </p:sp>
      </p:grpSp>
    </p:spTree>
    <p:extLst>
      <p:ext uri="{BB962C8B-B14F-4D97-AF65-F5344CB8AC3E}">
        <p14:creationId xmlns:p14="http://schemas.microsoft.com/office/powerpoint/2010/main" val="81664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advanced property charts</a:t>
            </a:r>
          </a:p>
        </p:txBody>
      </p:sp>
      <p:grpSp>
        <p:nvGrpSpPr>
          <p:cNvPr id="6" name="Group 5">
            <a:extLst>
              <a:ext uri="{FF2B5EF4-FFF2-40B4-BE49-F238E27FC236}">
                <a16:creationId xmlns:a16="http://schemas.microsoft.com/office/drawing/2014/main" id="{47FFF780-DBFA-0EBF-DE3D-DA407B8B2C1A}"/>
              </a:ext>
            </a:extLst>
          </p:cNvPr>
          <p:cNvGrpSpPr/>
          <p:nvPr/>
        </p:nvGrpSpPr>
        <p:grpSpPr>
          <a:xfrm>
            <a:off x="785736" y="994418"/>
            <a:ext cx="10620528" cy="3499866"/>
            <a:chOff x="785736" y="994418"/>
            <a:chExt cx="10620528" cy="3499866"/>
          </a:xfrm>
        </p:grpSpPr>
        <p:pic>
          <p:nvPicPr>
            <p:cNvPr id="8" name="Picture 7">
              <a:extLst>
                <a:ext uri="{FF2B5EF4-FFF2-40B4-BE49-F238E27FC236}">
                  <a16:creationId xmlns:a16="http://schemas.microsoft.com/office/drawing/2014/main" id="{69DAF51B-2EC1-018C-8462-330AF1D5A2A8}"/>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9" name="Picture 8">
              <a:extLst>
                <a:ext uri="{FF2B5EF4-FFF2-40B4-BE49-F238E27FC236}">
                  <a16:creationId xmlns:a16="http://schemas.microsoft.com/office/drawing/2014/main" id="{9CC1D0AF-A515-3F92-DB32-A703A646F107}"/>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grpSp>
        <p:nvGrpSpPr>
          <p:cNvPr id="10" name="Group 9">
            <a:extLst>
              <a:ext uri="{FF2B5EF4-FFF2-40B4-BE49-F238E27FC236}">
                <a16:creationId xmlns:a16="http://schemas.microsoft.com/office/drawing/2014/main" id="{8E99382B-3292-C602-4F00-5AA036EAB67F}"/>
              </a:ext>
            </a:extLst>
          </p:cNvPr>
          <p:cNvGrpSpPr/>
          <p:nvPr/>
        </p:nvGrpSpPr>
        <p:grpSpPr>
          <a:xfrm>
            <a:off x="1874520" y="3749040"/>
            <a:ext cx="1726837" cy="2097574"/>
            <a:chOff x="2791576" y="5257201"/>
            <a:chExt cx="1726837" cy="2097574"/>
          </a:xfrm>
        </p:grpSpPr>
        <p:grpSp>
          <p:nvGrpSpPr>
            <p:cNvPr id="11" name="Group 10">
              <a:extLst>
                <a:ext uri="{FF2B5EF4-FFF2-40B4-BE49-F238E27FC236}">
                  <a16:creationId xmlns:a16="http://schemas.microsoft.com/office/drawing/2014/main" id="{2064B48E-8560-B57D-C41F-EC4BA7CE18F4}"/>
                </a:ext>
              </a:extLst>
            </p:cNvPr>
            <p:cNvGrpSpPr/>
            <p:nvPr/>
          </p:nvGrpSpPr>
          <p:grpSpPr>
            <a:xfrm>
              <a:off x="2791576" y="5257201"/>
              <a:ext cx="1638000" cy="2097574"/>
              <a:chOff x="5747656" y="5531085"/>
              <a:chExt cx="1638000" cy="1543642"/>
            </a:xfrm>
          </p:grpSpPr>
          <p:sp>
            <p:nvSpPr>
              <p:cNvPr id="13" name="Rectangle 12">
                <a:extLst>
                  <a:ext uri="{FF2B5EF4-FFF2-40B4-BE49-F238E27FC236}">
                    <a16:creationId xmlns:a16="http://schemas.microsoft.com/office/drawing/2014/main" id="{5D910AAB-D1F4-DACB-4D9D-290AB3D7C120}"/>
                  </a:ext>
                </a:extLst>
              </p:cNvPr>
              <p:cNvSpPr/>
              <p:nvPr/>
            </p:nvSpPr>
            <p:spPr bwMode="auto">
              <a:xfrm>
                <a:off x="5747656" y="5739977"/>
                <a:ext cx="1638000" cy="1334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7DFE2839-3AB5-B8D5-BC24-80D5EC8ECABC}"/>
                  </a:ext>
                </a:extLst>
              </p:cNvPr>
              <p:cNvSpPr txBox="1"/>
              <p:nvPr/>
            </p:nvSpPr>
            <p:spPr>
              <a:xfrm>
                <a:off x="5792794" y="5531086"/>
                <a:ext cx="663823" cy="203849"/>
              </a:xfrm>
              <a:prstGeom prst="rect">
                <a:avLst/>
              </a:prstGeom>
              <a:solidFill>
                <a:schemeClr val="accent2"/>
              </a:solidFill>
              <a:ln>
                <a:solidFill>
                  <a:schemeClr val="tx1"/>
                </a:solidFill>
              </a:ln>
            </p:spPr>
            <p:txBody>
              <a:bodyPr wrap="square" rtlCol="0">
                <a:spAutoFit/>
              </a:bodyPr>
              <a:lstStyle/>
              <a:p>
                <a:r>
                  <a:rPr lang="en-GB" sz="1200" dirty="0"/>
                  <a:t>X-Axis</a:t>
                </a:r>
              </a:p>
            </p:txBody>
          </p:sp>
          <p:sp>
            <p:nvSpPr>
              <p:cNvPr id="15" name="TextBox 14">
                <a:extLst>
                  <a:ext uri="{FF2B5EF4-FFF2-40B4-BE49-F238E27FC236}">
                    <a16:creationId xmlns:a16="http://schemas.microsoft.com/office/drawing/2014/main" id="{451856C3-6CA0-43EF-45B9-F9B6A1F50881}"/>
                  </a:ext>
                </a:extLst>
              </p:cNvPr>
              <p:cNvSpPr txBox="1"/>
              <p:nvPr/>
            </p:nvSpPr>
            <p:spPr>
              <a:xfrm>
                <a:off x="6450782" y="5531085"/>
                <a:ext cx="648929" cy="203849"/>
              </a:xfrm>
              <a:prstGeom prst="rect">
                <a:avLst/>
              </a:prstGeom>
              <a:noFill/>
              <a:ln>
                <a:solidFill>
                  <a:schemeClr val="tx1"/>
                </a:solidFill>
              </a:ln>
            </p:spPr>
            <p:txBody>
              <a:bodyPr wrap="square" rtlCol="0">
                <a:spAutoFit/>
              </a:bodyPr>
              <a:lstStyle/>
              <a:p>
                <a:r>
                  <a:rPr lang="en-GB" sz="1200" dirty="0"/>
                  <a:t>Y-Axis</a:t>
                </a:r>
              </a:p>
            </p:txBody>
          </p:sp>
        </p:grpSp>
        <p:sp>
          <p:nvSpPr>
            <p:cNvPr id="12" name="Text Box 26">
              <a:extLst>
                <a:ext uri="{FF2B5EF4-FFF2-40B4-BE49-F238E27FC236}">
                  <a16:creationId xmlns:a16="http://schemas.microsoft.com/office/drawing/2014/main" id="{94BB9043-23EC-CAAD-85AA-6D573AF702B6}"/>
                </a:ext>
              </a:extLst>
            </p:cNvPr>
            <p:cNvSpPr txBox="1">
              <a:spLocks noChangeArrowheads="1"/>
            </p:cNvSpPr>
            <p:nvPr/>
          </p:nvSpPr>
          <p:spPr bwMode="auto">
            <a:xfrm>
              <a:off x="2831468" y="5651076"/>
              <a:ext cx="1686945" cy="15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400" b="1" dirty="0">
                  <a:latin typeface="+mn-lt"/>
                </a:rPr>
                <a:t>List of properties</a:t>
              </a:r>
            </a:p>
            <a:p>
              <a:pPr>
                <a:spcBef>
                  <a:spcPct val="5000"/>
                </a:spcBef>
                <a:buClr>
                  <a:schemeClr val="accent1"/>
                </a:buClr>
                <a:buSzTx/>
              </a:pPr>
              <a:r>
                <a:rPr lang="en-GB" sz="1400" b="1" dirty="0">
                  <a:latin typeface="+mn-lt"/>
                </a:rPr>
                <a:t>             </a:t>
              </a:r>
              <a:r>
                <a:rPr lang="en-GB" sz="1200" b="1" dirty="0">
                  <a:latin typeface="+mn-lt"/>
                </a:rPr>
                <a:t>Advanced</a:t>
              </a:r>
              <a:endParaRPr lang="en-GB" sz="1400" b="1" dirty="0">
                <a:latin typeface="+mn-lt"/>
              </a:endParaRPr>
            </a:p>
            <a:p>
              <a:pPr>
                <a:spcBef>
                  <a:spcPct val="5000"/>
                </a:spcBef>
                <a:buClr>
                  <a:schemeClr val="accent1"/>
                </a:buClr>
                <a:buSzTx/>
                <a:buFont typeface="Wingdings" pitchFamily="2" charset="2"/>
                <a:buChar char="§"/>
              </a:pPr>
              <a:r>
                <a:rPr lang="en-GB" sz="1400" dirty="0">
                  <a:latin typeface="+mn-lt"/>
                </a:rPr>
                <a:t> Density</a:t>
              </a:r>
            </a:p>
            <a:p>
              <a:pPr>
                <a:spcBef>
                  <a:spcPct val="5000"/>
                </a:spcBef>
                <a:buClr>
                  <a:schemeClr val="accent1"/>
                </a:buClr>
                <a:buSzTx/>
                <a:buFont typeface="Wingdings" pitchFamily="2" charset="2"/>
                <a:buChar char="§"/>
              </a:pPr>
              <a:r>
                <a:rPr lang="en-GB" sz="1400" dirty="0">
                  <a:latin typeface="+mn-lt"/>
                </a:rPr>
                <a:t> Yield strength</a:t>
              </a:r>
            </a:p>
            <a:p>
              <a:pPr>
                <a:spcBef>
                  <a:spcPct val="5000"/>
                </a:spcBef>
                <a:buClr>
                  <a:schemeClr val="accent1"/>
                </a:buClr>
                <a:buSzTx/>
                <a:buFont typeface="Wingdings" pitchFamily="2" charset="2"/>
                <a:buChar char="§"/>
              </a:pPr>
              <a:r>
                <a:rPr lang="en-GB" sz="1400" dirty="0">
                  <a:latin typeface="+mn-lt"/>
                </a:rPr>
                <a:t> Young’s modulus</a:t>
              </a:r>
            </a:p>
            <a:p>
              <a:pPr>
                <a:spcBef>
                  <a:spcPct val="5000"/>
                </a:spcBef>
                <a:buClr>
                  <a:schemeClr val="accent1"/>
                </a:buClr>
                <a:buSzTx/>
                <a:buFont typeface="Wingdings" pitchFamily="2" charset="2"/>
                <a:buChar char="§"/>
              </a:pPr>
              <a:r>
                <a:rPr lang="en-GB" sz="1400" dirty="0">
                  <a:latin typeface="+mn-lt"/>
                </a:rPr>
                <a:t> etc.</a:t>
              </a:r>
            </a:p>
          </p:txBody>
        </p:sp>
      </p:grpSp>
      <p:grpSp>
        <p:nvGrpSpPr>
          <p:cNvPr id="49" name="Group 48">
            <a:extLst>
              <a:ext uri="{FF2B5EF4-FFF2-40B4-BE49-F238E27FC236}">
                <a16:creationId xmlns:a16="http://schemas.microsoft.com/office/drawing/2014/main" id="{1BA899A1-E9D6-33AD-066D-C76C39910CC2}"/>
              </a:ext>
            </a:extLst>
          </p:cNvPr>
          <p:cNvGrpSpPr/>
          <p:nvPr/>
        </p:nvGrpSpPr>
        <p:grpSpPr>
          <a:xfrm>
            <a:off x="1474240" y="3044988"/>
            <a:ext cx="1933159" cy="815495"/>
            <a:chOff x="760227" y="2074847"/>
            <a:chExt cx="2609237" cy="1100696"/>
          </a:xfrm>
        </p:grpSpPr>
        <p:grpSp>
          <p:nvGrpSpPr>
            <p:cNvPr id="50" name="Group 49">
              <a:extLst>
                <a:ext uri="{FF2B5EF4-FFF2-40B4-BE49-F238E27FC236}">
                  <a16:creationId xmlns:a16="http://schemas.microsoft.com/office/drawing/2014/main" id="{F85897DA-E6AE-AF54-9E12-BFDF85EFF5B9}"/>
                </a:ext>
              </a:extLst>
            </p:cNvPr>
            <p:cNvGrpSpPr/>
            <p:nvPr/>
          </p:nvGrpSpPr>
          <p:grpSpPr>
            <a:xfrm>
              <a:off x="1739357" y="2528571"/>
              <a:ext cx="1630107" cy="646972"/>
              <a:chOff x="3584406" y="1950447"/>
              <a:chExt cx="1630107" cy="646972"/>
            </a:xfrm>
          </p:grpSpPr>
          <p:sp>
            <p:nvSpPr>
              <p:cNvPr id="52" name="Text Box 27">
                <a:extLst>
                  <a:ext uri="{FF2B5EF4-FFF2-40B4-BE49-F238E27FC236}">
                    <a16:creationId xmlns:a16="http://schemas.microsoft.com/office/drawing/2014/main" id="{8227CAFF-932C-CDB6-7677-43A92108277D}"/>
                  </a:ext>
                </a:extLst>
              </p:cNvPr>
              <p:cNvSpPr txBox="1">
                <a:spLocks noChangeArrowheads="1"/>
              </p:cNvSpPr>
              <p:nvPr/>
            </p:nvSpPr>
            <p:spPr bwMode="auto">
              <a:xfrm>
                <a:off x="4115963" y="1988405"/>
                <a:ext cx="109855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latin typeface="+mn-lt"/>
                  </a:rPr>
                  <a:t>Choose:</a:t>
                </a:r>
              </a:p>
            </p:txBody>
          </p:sp>
          <p:sp>
            <p:nvSpPr>
              <p:cNvPr id="53" name="Line 31">
                <a:extLst>
                  <a:ext uri="{FF2B5EF4-FFF2-40B4-BE49-F238E27FC236}">
                    <a16:creationId xmlns:a16="http://schemas.microsoft.com/office/drawing/2014/main" id="{D6BF0581-BFDE-39D5-A639-A56AB081C584}"/>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dirty="0"/>
              </a:p>
            </p:txBody>
          </p:sp>
        </p:grpSp>
        <p:sp>
          <p:nvSpPr>
            <p:cNvPr id="51" name="Oval 50">
              <a:extLst>
                <a:ext uri="{FF2B5EF4-FFF2-40B4-BE49-F238E27FC236}">
                  <a16:creationId xmlns:a16="http://schemas.microsoft.com/office/drawing/2014/main" id="{3F984867-6CE3-DD28-8C7E-B725033DE0F5}"/>
                </a:ext>
              </a:extLst>
            </p:cNvPr>
            <p:cNvSpPr>
              <a:spLocks noChangeArrowheads="1"/>
            </p:cNvSpPr>
            <p:nvPr/>
          </p:nvSpPr>
          <p:spPr bwMode="auto">
            <a:xfrm>
              <a:off x="760227" y="2074847"/>
              <a:ext cx="1856263" cy="435303"/>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grpSp>
        <p:nvGrpSpPr>
          <p:cNvPr id="54" name="Group 53">
            <a:extLst>
              <a:ext uri="{FF2B5EF4-FFF2-40B4-BE49-F238E27FC236}">
                <a16:creationId xmlns:a16="http://schemas.microsoft.com/office/drawing/2014/main" id="{EC156AC0-93E1-633A-346C-93D7BAD9BB67}"/>
              </a:ext>
            </a:extLst>
          </p:cNvPr>
          <p:cNvGrpSpPr/>
          <p:nvPr/>
        </p:nvGrpSpPr>
        <p:grpSpPr>
          <a:xfrm>
            <a:off x="2495134" y="2636156"/>
            <a:ext cx="5788121" cy="3028215"/>
            <a:chOff x="2161639" y="1499477"/>
            <a:chExt cx="5788121" cy="3028215"/>
          </a:xfrm>
        </p:grpSpPr>
        <p:sp>
          <p:nvSpPr>
            <p:cNvPr id="55" name="Rectangle 54">
              <a:extLst>
                <a:ext uri="{FF2B5EF4-FFF2-40B4-BE49-F238E27FC236}">
                  <a16:creationId xmlns:a16="http://schemas.microsoft.com/office/drawing/2014/main" id="{A477F2F3-DB96-C3A3-AC07-CED02A63DC76}"/>
                </a:ext>
              </a:extLst>
            </p:cNvPr>
            <p:cNvSpPr/>
            <p:nvPr/>
          </p:nvSpPr>
          <p:spPr bwMode="auto">
            <a:xfrm>
              <a:off x="5404275" y="1499477"/>
              <a:ext cx="2545485" cy="3028215"/>
            </a:xfrm>
            <a:prstGeom prst="rect">
              <a:avLst/>
            </a:prstGeom>
            <a:solidFill>
              <a:schemeClr val="bg1"/>
            </a:solidFill>
            <a:ln w="19050" cap="flat" cmpd="sng" algn="ctr">
              <a:solidFill>
                <a:schemeClr val="accent1"/>
              </a:solidFill>
              <a:prstDash val="solid"/>
              <a:round/>
              <a:headEnd type="none" w="med" len="med"/>
              <a:tailEnd type="none" w="med" len="med"/>
            </a:ln>
            <a:effectLst>
              <a:outerShdw blurRad="50800" dist="50800" dir="2700000" algn="t"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dirty="0">
                <a:ln>
                  <a:noFill/>
                </a:ln>
                <a:solidFill>
                  <a:schemeClr val="tx1"/>
                </a:solidFill>
                <a:effectLst/>
              </a:endParaRPr>
            </a:p>
          </p:txBody>
        </p:sp>
        <p:grpSp>
          <p:nvGrpSpPr>
            <p:cNvPr id="56" name="Group 25">
              <a:extLst>
                <a:ext uri="{FF2B5EF4-FFF2-40B4-BE49-F238E27FC236}">
                  <a16:creationId xmlns:a16="http://schemas.microsoft.com/office/drawing/2014/main" id="{ED74093D-3106-7A9B-7414-E3B014AFFE71}"/>
                </a:ext>
              </a:extLst>
            </p:cNvPr>
            <p:cNvGrpSpPr>
              <a:grpSpLocks/>
            </p:cNvGrpSpPr>
            <p:nvPr/>
          </p:nvGrpSpPr>
          <p:grpSpPr bwMode="auto">
            <a:xfrm>
              <a:off x="2161639" y="1650055"/>
              <a:ext cx="5662630" cy="2746376"/>
              <a:chOff x="2588" y="1168"/>
              <a:chExt cx="3567" cy="1730"/>
            </a:xfrm>
          </p:grpSpPr>
          <p:grpSp>
            <p:nvGrpSpPr>
              <p:cNvPr id="57" name="Group 26">
                <a:extLst>
                  <a:ext uri="{FF2B5EF4-FFF2-40B4-BE49-F238E27FC236}">
                    <a16:creationId xmlns:a16="http://schemas.microsoft.com/office/drawing/2014/main" id="{8228F03F-50C8-CE37-E43A-E6D187D984E1}"/>
                  </a:ext>
                </a:extLst>
              </p:cNvPr>
              <p:cNvGrpSpPr>
                <a:grpSpLocks/>
              </p:cNvGrpSpPr>
              <p:nvPr/>
            </p:nvGrpSpPr>
            <p:grpSpPr bwMode="auto">
              <a:xfrm>
                <a:off x="2588" y="2207"/>
                <a:ext cx="1567" cy="125"/>
                <a:chOff x="2371" y="2207"/>
                <a:chExt cx="1718" cy="125"/>
              </a:xfrm>
            </p:grpSpPr>
            <p:sp>
              <p:nvSpPr>
                <p:cNvPr id="76" name="Line 27">
                  <a:extLst>
                    <a:ext uri="{FF2B5EF4-FFF2-40B4-BE49-F238E27FC236}">
                      <a16:creationId xmlns:a16="http://schemas.microsoft.com/office/drawing/2014/main" id="{9D483D99-430E-0C6E-7371-6F3DB9AF5791}"/>
                    </a:ext>
                  </a:extLst>
                </p:cNvPr>
                <p:cNvSpPr>
                  <a:spLocks noChangeShapeType="1"/>
                </p:cNvSpPr>
                <p:nvPr/>
              </p:nvSpPr>
              <p:spPr bwMode="auto">
                <a:xfrm>
                  <a:off x="2890" y="2269"/>
                  <a:ext cx="1199" cy="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77" name="AutoShape 28">
                  <a:extLst>
                    <a:ext uri="{FF2B5EF4-FFF2-40B4-BE49-F238E27FC236}">
                      <a16:creationId xmlns:a16="http://schemas.microsoft.com/office/drawing/2014/main" id="{506E9678-A1CB-A4F9-713D-5CFC5F98532F}"/>
                    </a:ext>
                  </a:extLst>
                </p:cNvPr>
                <p:cNvSpPr>
                  <a:spLocks noChangeArrowheads="1"/>
                </p:cNvSpPr>
                <p:nvPr/>
              </p:nvSpPr>
              <p:spPr bwMode="auto">
                <a:xfrm>
                  <a:off x="2371" y="2207"/>
                  <a:ext cx="500" cy="125"/>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grpSp>
          <p:grpSp>
            <p:nvGrpSpPr>
              <p:cNvPr id="58" name="Group 29">
                <a:extLst>
                  <a:ext uri="{FF2B5EF4-FFF2-40B4-BE49-F238E27FC236}">
                    <a16:creationId xmlns:a16="http://schemas.microsoft.com/office/drawing/2014/main" id="{DCF2266F-A881-D73F-FC5C-D07EC2513457}"/>
                  </a:ext>
                </a:extLst>
              </p:cNvPr>
              <p:cNvGrpSpPr>
                <a:grpSpLocks/>
              </p:cNvGrpSpPr>
              <p:nvPr/>
            </p:nvGrpSpPr>
            <p:grpSpPr bwMode="auto">
              <a:xfrm>
                <a:off x="4703" y="1168"/>
                <a:ext cx="1452" cy="1730"/>
                <a:chOff x="4703" y="1168"/>
                <a:chExt cx="1452" cy="1730"/>
              </a:xfrm>
            </p:grpSpPr>
            <p:sp>
              <p:nvSpPr>
                <p:cNvPr id="59" name="Text Box 31">
                  <a:extLst>
                    <a:ext uri="{FF2B5EF4-FFF2-40B4-BE49-F238E27FC236}">
                      <a16:creationId xmlns:a16="http://schemas.microsoft.com/office/drawing/2014/main" id="{8943801B-B066-B8BC-27FA-9D9B5D3FF69C}"/>
                    </a:ext>
                  </a:extLst>
                </p:cNvPr>
                <p:cNvSpPr txBox="1">
                  <a:spLocks noChangeArrowheads="1"/>
                </p:cNvSpPr>
                <p:nvPr/>
              </p:nvSpPr>
              <p:spPr bwMode="auto">
                <a:xfrm>
                  <a:off x="4756" y="1914"/>
                  <a:ext cx="1326"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b="1" dirty="0">
                      <a:latin typeface="+mn-lt"/>
                    </a:rPr>
                    <a:t>List of properties</a:t>
                  </a:r>
                </a:p>
                <a:p>
                  <a:pPr>
                    <a:spcBef>
                      <a:spcPct val="5000"/>
                    </a:spcBef>
                    <a:buClr>
                      <a:schemeClr val="accent1"/>
                    </a:buClr>
                    <a:buSzTx/>
                    <a:buFont typeface="Wingdings" pitchFamily="2" charset="2"/>
                    <a:buChar char="§"/>
                  </a:pPr>
                  <a:r>
                    <a:rPr lang="en-GB" dirty="0">
                      <a:latin typeface="+mn-lt"/>
                    </a:rPr>
                    <a:t> Density</a:t>
                  </a:r>
                </a:p>
                <a:p>
                  <a:pPr>
                    <a:spcBef>
                      <a:spcPct val="5000"/>
                    </a:spcBef>
                    <a:buClr>
                      <a:schemeClr val="accent1"/>
                    </a:buClr>
                    <a:buSzTx/>
                    <a:buFont typeface="Wingdings" pitchFamily="2" charset="2"/>
                    <a:buChar char="§"/>
                  </a:pPr>
                  <a:r>
                    <a:rPr lang="en-GB" dirty="0">
                      <a:latin typeface="+mn-lt"/>
                    </a:rPr>
                    <a:t> Yield strength</a:t>
                  </a:r>
                </a:p>
                <a:p>
                  <a:pPr>
                    <a:spcBef>
                      <a:spcPct val="5000"/>
                    </a:spcBef>
                    <a:buClr>
                      <a:schemeClr val="accent1"/>
                    </a:buClr>
                    <a:buSzTx/>
                    <a:buFont typeface="Wingdings" pitchFamily="2" charset="2"/>
                    <a:buChar char="§"/>
                  </a:pPr>
                  <a:r>
                    <a:rPr lang="en-GB" dirty="0">
                      <a:latin typeface="+mn-lt"/>
                    </a:rPr>
                    <a:t> Young’s modulus</a:t>
                  </a:r>
                </a:p>
                <a:p>
                  <a:pPr>
                    <a:spcBef>
                      <a:spcPct val="5000"/>
                    </a:spcBef>
                    <a:buClr>
                      <a:schemeClr val="accent1"/>
                    </a:buClr>
                    <a:buSzTx/>
                    <a:buFont typeface="Wingdings" pitchFamily="2" charset="2"/>
                    <a:buChar char="§"/>
                  </a:pPr>
                  <a:r>
                    <a:rPr lang="en-GB" dirty="0">
                      <a:latin typeface="+mn-lt"/>
                    </a:rPr>
                    <a:t> etc</a:t>
                  </a:r>
                </a:p>
              </p:txBody>
            </p:sp>
            <p:grpSp>
              <p:nvGrpSpPr>
                <p:cNvPr id="60" name="Group 32">
                  <a:extLst>
                    <a:ext uri="{FF2B5EF4-FFF2-40B4-BE49-F238E27FC236}">
                      <a16:creationId xmlns:a16="http://schemas.microsoft.com/office/drawing/2014/main" id="{5AA76967-FAE3-F428-40B0-E216CACBA826}"/>
                    </a:ext>
                  </a:extLst>
                </p:cNvPr>
                <p:cNvGrpSpPr>
                  <a:grpSpLocks/>
                </p:cNvGrpSpPr>
                <p:nvPr/>
              </p:nvGrpSpPr>
              <p:grpSpPr bwMode="auto">
                <a:xfrm>
                  <a:off x="4721" y="1592"/>
                  <a:ext cx="1395" cy="236"/>
                  <a:chOff x="4651" y="1592"/>
                  <a:chExt cx="1395" cy="236"/>
                </a:xfrm>
              </p:grpSpPr>
              <p:sp>
                <p:nvSpPr>
                  <p:cNvPr id="62" name="AutoShape 33">
                    <a:extLst>
                      <a:ext uri="{FF2B5EF4-FFF2-40B4-BE49-F238E27FC236}">
                        <a16:creationId xmlns:a16="http://schemas.microsoft.com/office/drawing/2014/main" id="{C9C15B81-B67C-F5F9-E227-D9993CEFC624}"/>
                      </a:ext>
                    </a:extLst>
                  </p:cNvPr>
                  <p:cNvSpPr>
                    <a:spLocks noChangeArrowheads="1"/>
                  </p:cNvSpPr>
                  <p:nvPr/>
                </p:nvSpPr>
                <p:spPr bwMode="auto">
                  <a:xfrm>
                    <a:off x="5489"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3" name="AutoShape 34">
                    <a:extLst>
                      <a:ext uri="{FF2B5EF4-FFF2-40B4-BE49-F238E27FC236}">
                        <a16:creationId xmlns:a16="http://schemas.microsoft.com/office/drawing/2014/main" id="{B21F73D6-7E9D-D8E1-1674-B4D0AC3A9BB8}"/>
                      </a:ext>
                    </a:extLst>
                  </p:cNvPr>
                  <p:cNvSpPr>
                    <a:spLocks noChangeArrowheads="1"/>
                  </p:cNvSpPr>
                  <p:nvPr/>
                </p:nvSpPr>
                <p:spPr bwMode="auto">
                  <a:xfrm>
                    <a:off x="5288" y="1621"/>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4" name="AutoShape 35">
                    <a:extLst>
                      <a:ext uri="{FF2B5EF4-FFF2-40B4-BE49-F238E27FC236}">
                        <a16:creationId xmlns:a16="http://schemas.microsoft.com/office/drawing/2014/main" id="{E8C19F27-5407-561B-5273-B1123E0C5004}"/>
                      </a:ext>
                    </a:extLst>
                  </p:cNvPr>
                  <p:cNvSpPr>
                    <a:spLocks noChangeArrowheads="1"/>
                  </p:cNvSpPr>
                  <p:nvPr/>
                </p:nvSpPr>
                <p:spPr bwMode="auto">
                  <a:xfrm>
                    <a:off x="4651"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5" name="AutoShape 36">
                    <a:extLst>
                      <a:ext uri="{FF2B5EF4-FFF2-40B4-BE49-F238E27FC236}">
                        <a16:creationId xmlns:a16="http://schemas.microsoft.com/office/drawing/2014/main" id="{9FD9FA28-08ED-C915-EF62-5DB9B7CD630D}"/>
                      </a:ext>
                    </a:extLst>
                  </p:cNvPr>
                  <p:cNvSpPr>
                    <a:spLocks noChangeArrowheads="1"/>
                  </p:cNvSpPr>
                  <p:nvPr/>
                </p:nvSpPr>
                <p:spPr bwMode="auto">
                  <a:xfrm>
                    <a:off x="4877"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6" name="AutoShape 37">
                    <a:extLst>
                      <a:ext uri="{FF2B5EF4-FFF2-40B4-BE49-F238E27FC236}">
                        <a16:creationId xmlns:a16="http://schemas.microsoft.com/office/drawing/2014/main" id="{968EABF1-CF77-7781-2677-1AA3103E4F1C}"/>
                      </a:ext>
                    </a:extLst>
                  </p:cNvPr>
                  <p:cNvSpPr>
                    <a:spLocks noChangeArrowheads="1"/>
                  </p:cNvSpPr>
                  <p:nvPr/>
                </p:nvSpPr>
                <p:spPr bwMode="auto">
                  <a:xfrm>
                    <a:off x="5072" y="1619"/>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7" name="AutoShape 38">
                    <a:extLst>
                      <a:ext uri="{FF2B5EF4-FFF2-40B4-BE49-F238E27FC236}">
                        <a16:creationId xmlns:a16="http://schemas.microsoft.com/office/drawing/2014/main" id="{BDAFB37D-0BAB-646F-B691-24972EC43DA6}"/>
                      </a:ext>
                    </a:extLst>
                  </p:cNvPr>
                  <p:cNvSpPr>
                    <a:spLocks noChangeArrowheads="1"/>
                  </p:cNvSpPr>
                  <p:nvPr/>
                </p:nvSpPr>
                <p:spPr bwMode="auto">
                  <a:xfrm>
                    <a:off x="5885"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8" name="AutoShape 39">
                    <a:extLst>
                      <a:ext uri="{FF2B5EF4-FFF2-40B4-BE49-F238E27FC236}">
                        <a16:creationId xmlns:a16="http://schemas.microsoft.com/office/drawing/2014/main" id="{FB1509D5-2B48-A916-A582-2A263017B783}"/>
                      </a:ext>
                    </a:extLst>
                  </p:cNvPr>
                  <p:cNvSpPr>
                    <a:spLocks noChangeArrowheads="1"/>
                  </p:cNvSpPr>
                  <p:nvPr/>
                </p:nvSpPr>
                <p:spPr bwMode="auto">
                  <a:xfrm>
                    <a:off x="5681"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9" name="Rectangle 40">
                    <a:extLst>
                      <a:ext uri="{FF2B5EF4-FFF2-40B4-BE49-F238E27FC236}">
                        <a16:creationId xmlns:a16="http://schemas.microsoft.com/office/drawing/2014/main" id="{00E602E9-2AF0-29F7-3CA8-6119B13EEE37}"/>
                      </a:ext>
                    </a:extLst>
                  </p:cNvPr>
                  <p:cNvSpPr>
                    <a:spLocks noChangeArrowheads="1"/>
                  </p:cNvSpPr>
                  <p:nvPr/>
                </p:nvSpPr>
                <p:spPr bwMode="auto">
                  <a:xfrm>
                    <a:off x="4655" y="1595"/>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0" name="Rectangle 41">
                    <a:extLst>
                      <a:ext uri="{FF2B5EF4-FFF2-40B4-BE49-F238E27FC236}">
                        <a16:creationId xmlns:a16="http://schemas.microsoft.com/office/drawing/2014/main" id="{1D6E1870-4BF2-ABBA-B439-309268B86CE8}"/>
                      </a:ext>
                    </a:extLst>
                  </p:cNvPr>
                  <p:cNvSpPr>
                    <a:spLocks noChangeArrowheads="1"/>
                  </p:cNvSpPr>
                  <p:nvPr/>
                </p:nvSpPr>
                <p:spPr bwMode="auto">
                  <a:xfrm>
                    <a:off x="4885" y="1593"/>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1" name="Rectangle 42">
                    <a:extLst>
                      <a:ext uri="{FF2B5EF4-FFF2-40B4-BE49-F238E27FC236}">
                        <a16:creationId xmlns:a16="http://schemas.microsoft.com/office/drawing/2014/main" id="{288E09E1-9EFC-EBEF-3DEA-68024C7623B8}"/>
                      </a:ext>
                    </a:extLst>
                  </p:cNvPr>
                  <p:cNvSpPr>
                    <a:spLocks noChangeArrowheads="1"/>
                  </p:cNvSpPr>
                  <p:nvPr/>
                </p:nvSpPr>
                <p:spPr bwMode="auto">
                  <a:xfrm>
                    <a:off x="5273" y="161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2" name="Rectangle 43">
                    <a:extLst>
                      <a:ext uri="{FF2B5EF4-FFF2-40B4-BE49-F238E27FC236}">
                        <a16:creationId xmlns:a16="http://schemas.microsoft.com/office/drawing/2014/main" id="{AE23F7CE-3FFB-271C-BBEB-6D6FEA91E8A9}"/>
                      </a:ext>
                    </a:extLst>
                  </p:cNvPr>
                  <p:cNvSpPr>
                    <a:spLocks noChangeArrowheads="1"/>
                  </p:cNvSpPr>
                  <p:nvPr/>
                </p:nvSpPr>
                <p:spPr bwMode="auto">
                  <a:xfrm>
                    <a:off x="5081" y="1592"/>
                    <a:ext cx="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3" name="Rectangle 44">
                    <a:extLst>
                      <a:ext uri="{FF2B5EF4-FFF2-40B4-BE49-F238E27FC236}">
                        <a16:creationId xmlns:a16="http://schemas.microsoft.com/office/drawing/2014/main" id="{0FBC0DB9-9E73-7F82-A1F3-0B84F12CA505}"/>
                      </a:ext>
                    </a:extLst>
                  </p:cNvPr>
                  <p:cNvSpPr>
                    <a:spLocks noChangeArrowheads="1"/>
                  </p:cNvSpPr>
                  <p:nvPr/>
                </p:nvSpPr>
                <p:spPr bwMode="auto">
                  <a:xfrm>
                    <a:off x="5488" y="1609"/>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4" name="Rectangle 45">
                    <a:extLst>
                      <a:ext uri="{FF2B5EF4-FFF2-40B4-BE49-F238E27FC236}">
                        <a16:creationId xmlns:a16="http://schemas.microsoft.com/office/drawing/2014/main" id="{5358EE55-9CD4-F98E-98FF-E9E6F830286B}"/>
                      </a:ext>
                    </a:extLst>
                  </p:cNvPr>
                  <p:cNvSpPr>
                    <a:spLocks noChangeArrowheads="1"/>
                  </p:cNvSpPr>
                  <p:nvPr/>
                </p:nvSpPr>
                <p:spPr bwMode="auto">
                  <a:xfrm>
                    <a:off x="5668" y="1601"/>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5" name="Rectangle 46">
                    <a:extLst>
                      <a:ext uri="{FF2B5EF4-FFF2-40B4-BE49-F238E27FC236}">
                        <a16:creationId xmlns:a16="http://schemas.microsoft.com/office/drawing/2014/main" id="{9B76571E-C492-2EF9-347A-7E885E491376}"/>
                      </a:ext>
                    </a:extLst>
                  </p:cNvPr>
                  <p:cNvSpPr>
                    <a:spLocks noChangeArrowheads="1"/>
                  </p:cNvSpPr>
                  <p:nvPr/>
                </p:nvSpPr>
                <p:spPr bwMode="auto">
                  <a:xfrm>
                    <a:off x="5887" y="1597"/>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grpSp>
            <p:sp>
              <p:nvSpPr>
                <p:cNvPr id="61" name="Rectangle 47">
                  <a:extLst>
                    <a:ext uri="{FF2B5EF4-FFF2-40B4-BE49-F238E27FC236}">
                      <a16:creationId xmlns:a16="http://schemas.microsoft.com/office/drawing/2014/main" id="{B2D6A2A6-08DF-8252-D50A-DCC5F42D9F3E}"/>
                    </a:ext>
                  </a:extLst>
                </p:cNvPr>
                <p:cNvSpPr>
                  <a:spLocks noChangeArrowheads="1"/>
                </p:cNvSpPr>
                <p:nvPr/>
              </p:nvSpPr>
              <p:spPr bwMode="auto">
                <a:xfrm>
                  <a:off x="4703" y="1168"/>
                  <a:ext cx="1452" cy="31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grpSp>
        </p:grpSp>
      </p:grpSp>
      <p:sp>
        <p:nvSpPr>
          <p:cNvPr id="78" name="Text Box 50">
            <a:extLst>
              <a:ext uri="{FF2B5EF4-FFF2-40B4-BE49-F238E27FC236}">
                <a16:creationId xmlns:a16="http://schemas.microsoft.com/office/drawing/2014/main" id="{472D4EF5-0B4D-6972-CF6E-199BCC1AAE8E}"/>
              </a:ext>
            </a:extLst>
          </p:cNvPr>
          <p:cNvSpPr txBox="1">
            <a:spLocks noChangeArrowheads="1"/>
          </p:cNvSpPr>
          <p:nvPr/>
        </p:nvSpPr>
        <p:spPr bwMode="auto">
          <a:xfrm>
            <a:off x="5882872" y="2849835"/>
            <a:ext cx="215900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Modulus / Density</a:t>
            </a:r>
          </a:p>
        </p:txBody>
      </p:sp>
      <p:grpSp>
        <p:nvGrpSpPr>
          <p:cNvPr id="16" name="Group 15">
            <a:extLst>
              <a:ext uri="{FF2B5EF4-FFF2-40B4-BE49-F238E27FC236}">
                <a16:creationId xmlns:a16="http://schemas.microsoft.com/office/drawing/2014/main" id="{64E60E88-E4A4-1777-5FBB-F951100EEFE3}"/>
              </a:ext>
            </a:extLst>
          </p:cNvPr>
          <p:cNvGrpSpPr/>
          <p:nvPr/>
        </p:nvGrpSpPr>
        <p:grpSpPr>
          <a:xfrm>
            <a:off x="5071390" y="1773954"/>
            <a:ext cx="3906277" cy="4394110"/>
            <a:chOff x="5436606" y="1706820"/>
            <a:chExt cx="4025766" cy="4883460"/>
          </a:xfrm>
        </p:grpSpPr>
        <p:sp>
          <p:nvSpPr>
            <p:cNvPr id="17" name="Rectangle 99">
              <a:extLst>
                <a:ext uri="{FF2B5EF4-FFF2-40B4-BE49-F238E27FC236}">
                  <a16:creationId xmlns:a16="http://schemas.microsoft.com/office/drawing/2014/main" id="{C16EAEB3-9D8A-2E47-3ED1-07E42EBD717A}"/>
                </a:ext>
              </a:extLst>
            </p:cNvPr>
            <p:cNvSpPr>
              <a:spLocks noChangeArrowheads="1"/>
            </p:cNvSpPr>
            <p:nvPr/>
          </p:nvSpPr>
          <p:spPr bwMode="auto">
            <a:xfrm>
              <a:off x="5436606" y="1706820"/>
              <a:ext cx="4025766" cy="406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endParaRPr lang="en-GB" dirty="0"/>
            </a:p>
          </p:txBody>
        </p:sp>
        <p:grpSp>
          <p:nvGrpSpPr>
            <p:cNvPr id="18" name="Group 100">
              <a:extLst>
                <a:ext uri="{FF2B5EF4-FFF2-40B4-BE49-F238E27FC236}">
                  <a16:creationId xmlns:a16="http://schemas.microsoft.com/office/drawing/2014/main" id="{9AC599C1-66A6-D5E6-96BC-98388EDEC458}"/>
                </a:ext>
              </a:extLst>
            </p:cNvPr>
            <p:cNvGrpSpPr>
              <a:grpSpLocks/>
            </p:cNvGrpSpPr>
            <p:nvPr/>
          </p:nvGrpSpPr>
          <p:grpSpPr bwMode="auto">
            <a:xfrm>
              <a:off x="5631172" y="1958855"/>
              <a:ext cx="3698480" cy="4631425"/>
              <a:chOff x="1292" y="1017"/>
              <a:chExt cx="2339" cy="2980"/>
            </a:xfrm>
          </p:grpSpPr>
          <p:sp>
            <p:nvSpPr>
              <p:cNvPr id="19" name="Rectangle 101">
                <a:extLst>
                  <a:ext uri="{FF2B5EF4-FFF2-40B4-BE49-F238E27FC236}">
                    <a16:creationId xmlns:a16="http://schemas.microsoft.com/office/drawing/2014/main" id="{9D2D8DBD-9671-D8F2-B6D7-87B33B088979}"/>
                  </a:ext>
                </a:extLst>
              </p:cNvPr>
              <p:cNvSpPr>
                <a:spLocks noChangeArrowheads="1"/>
              </p:cNvSpPr>
              <p:nvPr/>
            </p:nvSpPr>
            <p:spPr bwMode="auto">
              <a:xfrm>
                <a:off x="1512" y="1032"/>
                <a:ext cx="2108" cy="1272"/>
              </a:xfrm>
              <a:prstGeom prst="rect">
                <a:avLst/>
              </a:prstGeom>
              <a:solidFill>
                <a:schemeClr val="bg1"/>
              </a:solidFill>
              <a:ln w="28575">
                <a:solidFill>
                  <a:srgbClr val="666633"/>
                </a:solidFill>
                <a:miter lim="800000"/>
                <a:headEnd/>
                <a:tailEnd/>
              </a:ln>
            </p:spPr>
            <p:txBody>
              <a:bodyPr wrap="square" anchor="ctr">
                <a:noAutofit/>
              </a:bodyPr>
              <a:lstStyle/>
              <a:p>
                <a:endParaRPr lang="en-GB" dirty="0"/>
              </a:p>
            </p:txBody>
          </p:sp>
          <p:sp>
            <p:nvSpPr>
              <p:cNvPr id="20" name="Rectangle 102">
                <a:extLst>
                  <a:ext uri="{FF2B5EF4-FFF2-40B4-BE49-F238E27FC236}">
                    <a16:creationId xmlns:a16="http://schemas.microsoft.com/office/drawing/2014/main" id="{40235BF5-607A-1DA1-970C-5DD0D27473E3}"/>
                  </a:ext>
                </a:extLst>
              </p:cNvPr>
              <p:cNvSpPr>
                <a:spLocks noChangeArrowheads="1"/>
              </p:cNvSpPr>
              <p:nvPr/>
            </p:nvSpPr>
            <p:spPr bwMode="auto">
              <a:xfrm>
                <a:off x="1512" y="2416"/>
                <a:ext cx="2108" cy="1279"/>
              </a:xfrm>
              <a:prstGeom prst="rect">
                <a:avLst/>
              </a:prstGeom>
              <a:solidFill>
                <a:schemeClr val="bg1"/>
              </a:solidFill>
              <a:ln w="28575">
                <a:solidFill>
                  <a:srgbClr val="666633"/>
                </a:solidFill>
                <a:miter lim="800000"/>
                <a:headEnd/>
                <a:tailEnd/>
              </a:ln>
            </p:spPr>
            <p:txBody>
              <a:bodyPr wrap="square" anchor="ctr">
                <a:noAutofit/>
              </a:bodyPr>
              <a:lstStyle/>
              <a:p>
                <a:endParaRPr lang="en-GB" dirty="0"/>
              </a:p>
            </p:txBody>
          </p:sp>
          <p:sp>
            <p:nvSpPr>
              <p:cNvPr id="21" name="Line 68">
                <a:extLst>
                  <a:ext uri="{FF2B5EF4-FFF2-40B4-BE49-F238E27FC236}">
                    <a16:creationId xmlns:a16="http://schemas.microsoft.com/office/drawing/2014/main" id="{A7D36061-9D4C-589B-6E8F-12EF56AED58C}"/>
                  </a:ext>
                </a:extLst>
              </p:cNvPr>
              <p:cNvSpPr>
                <a:spLocks noChangeShapeType="1"/>
              </p:cNvSpPr>
              <p:nvPr/>
            </p:nvSpPr>
            <p:spPr bwMode="auto">
              <a:xfrm>
                <a:off x="1648" y="118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2" name="Line 69">
                <a:extLst>
                  <a:ext uri="{FF2B5EF4-FFF2-40B4-BE49-F238E27FC236}">
                    <a16:creationId xmlns:a16="http://schemas.microsoft.com/office/drawing/2014/main" id="{A156D426-36CE-E6B0-A622-FCFFBD8FA3C2}"/>
                  </a:ext>
                </a:extLst>
              </p:cNvPr>
              <p:cNvSpPr>
                <a:spLocks noChangeShapeType="1"/>
              </p:cNvSpPr>
              <p:nvPr/>
            </p:nvSpPr>
            <p:spPr bwMode="auto">
              <a:xfrm>
                <a:off x="1803" y="1370"/>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3" name="Line 70">
                <a:extLst>
                  <a:ext uri="{FF2B5EF4-FFF2-40B4-BE49-F238E27FC236}">
                    <a16:creationId xmlns:a16="http://schemas.microsoft.com/office/drawing/2014/main" id="{D6B6A0A1-DEDF-7B72-0CBE-ACF5C1E220E5}"/>
                  </a:ext>
                </a:extLst>
              </p:cNvPr>
              <p:cNvSpPr>
                <a:spLocks noChangeShapeType="1"/>
              </p:cNvSpPr>
              <p:nvPr/>
            </p:nvSpPr>
            <p:spPr bwMode="auto">
              <a:xfrm>
                <a:off x="1958" y="1333"/>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4" name="Line 71">
                <a:extLst>
                  <a:ext uri="{FF2B5EF4-FFF2-40B4-BE49-F238E27FC236}">
                    <a16:creationId xmlns:a16="http://schemas.microsoft.com/office/drawing/2014/main" id="{A0355911-2294-5441-03EE-0FA6E6E4E133}"/>
                  </a:ext>
                </a:extLst>
              </p:cNvPr>
              <p:cNvSpPr>
                <a:spLocks noChangeShapeType="1"/>
              </p:cNvSpPr>
              <p:nvPr/>
            </p:nvSpPr>
            <p:spPr bwMode="auto">
              <a:xfrm>
                <a:off x="2092" y="1324"/>
                <a:ext cx="0" cy="41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5" name="Line 72">
                <a:extLst>
                  <a:ext uri="{FF2B5EF4-FFF2-40B4-BE49-F238E27FC236}">
                    <a16:creationId xmlns:a16="http://schemas.microsoft.com/office/drawing/2014/main" id="{15C8EF0E-9B76-8F38-B341-4BE6C6195112}"/>
                  </a:ext>
                </a:extLst>
              </p:cNvPr>
              <p:cNvSpPr>
                <a:spLocks noChangeShapeType="1"/>
              </p:cNvSpPr>
              <p:nvPr/>
            </p:nvSpPr>
            <p:spPr bwMode="auto">
              <a:xfrm>
                <a:off x="2268" y="1481"/>
                <a:ext cx="0" cy="13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6" name="Line 73">
                <a:extLst>
                  <a:ext uri="{FF2B5EF4-FFF2-40B4-BE49-F238E27FC236}">
                    <a16:creationId xmlns:a16="http://schemas.microsoft.com/office/drawing/2014/main" id="{FDC7CB54-DE81-3AC9-3AB0-BE9EB327EA37}"/>
                  </a:ext>
                </a:extLst>
              </p:cNvPr>
              <p:cNvSpPr>
                <a:spLocks noChangeShapeType="1"/>
              </p:cNvSpPr>
              <p:nvPr/>
            </p:nvSpPr>
            <p:spPr bwMode="auto">
              <a:xfrm>
                <a:off x="2410" y="15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7" name="Line 74">
                <a:extLst>
                  <a:ext uri="{FF2B5EF4-FFF2-40B4-BE49-F238E27FC236}">
                    <a16:creationId xmlns:a16="http://schemas.microsoft.com/office/drawing/2014/main" id="{04B338C3-708E-3C8B-B759-648C58FD1CAF}"/>
                  </a:ext>
                </a:extLst>
              </p:cNvPr>
              <p:cNvSpPr>
                <a:spLocks noChangeShapeType="1"/>
              </p:cNvSpPr>
              <p:nvPr/>
            </p:nvSpPr>
            <p:spPr bwMode="auto">
              <a:xfrm>
                <a:off x="2592" y="1502"/>
                <a:ext cx="0" cy="25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8" name="Line 75">
                <a:extLst>
                  <a:ext uri="{FF2B5EF4-FFF2-40B4-BE49-F238E27FC236}">
                    <a16:creationId xmlns:a16="http://schemas.microsoft.com/office/drawing/2014/main" id="{7A7636AE-B386-237D-BA03-E3DDE89D97F3}"/>
                  </a:ext>
                </a:extLst>
              </p:cNvPr>
              <p:cNvSpPr>
                <a:spLocks noChangeShapeType="1"/>
              </p:cNvSpPr>
              <p:nvPr/>
            </p:nvSpPr>
            <p:spPr bwMode="auto">
              <a:xfrm>
                <a:off x="2747" y="1628"/>
                <a:ext cx="0" cy="204"/>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9" name="Line 76">
                <a:extLst>
                  <a:ext uri="{FF2B5EF4-FFF2-40B4-BE49-F238E27FC236}">
                    <a16:creationId xmlns:a16="http://schemas.microsoft.com/office/drawing/2014/main" id="{B505DE93-60FC-1DF6-F280-13088650F532}"/>
                  </a:ext>
                </a:extLst>
              </p:cNvPr>
              <p:cNvSpPr>
                <a:spLocks noChangeShapeType="1"/>
              </p:cNvSpPr>
              <p:nvPr/>
            </p:nvSpPr>
            <p:spPr bwMode="auto">
              <a:xfrm>
                <a:off x="2902" y="1693"/>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0" name="Line 77">
                <a:extLst>
                  <a:ext uri="{FF2B5EF4-FFF2-40B4-BE49-F238E27FC236}">
                    <a16:creationId xmlns:a16="http://schemas.microsoft.com/office/drawing/2014/main" id="{F9D56F29-B425-90BF-E5B8-CCCBE7B48303}"/>
                  </a:ext>
                </a:extLst>
              </p:cNvPr>
              <p:cNvSpPr>
                <a:spLocks noChangeShapeType="1"/>
              </p:cNvSpPr>
              <p:nvPr/>
            </p:nvSpPr>
            <p:spPr bwMode="auto">
              <a:xfrm>
                <a:off x="3057" y="1768"/>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1" name="Line 78">
                <a:extLst>
                  <a:ext uri="{FF2B5EF4-FFF2-40B4-BE49-F238E27FC236}">
                    <a16:creationId xmlns:a16="http://schemas.microsoft.com/office/drawing/2014/main" id="{BC8E3BC6-C5CD-7FCA-B36F-F01DE9532588}"/>
                  </a:ext>
                </a:extLst>
              </p:cNvPr>
              <p:cNvSpPr>
                <a:spLocks noChangeShapeType="1"/>
              </p:cNvSpPr>
              <p:nvPr/>
            </p:nvSpPr>
            <p:spPr bwMode="auto">
              <a:xfrm>
                <a:off x="3212" y="1749"/>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32" name="Line 79">
                <a:extLst>
                  <a:ext uri="{FF2B5EF4-FFF2-40B4-BE49-F238E27FC236}">
                    <a16:creationId xmlns:a16="http://schemas.microsoft.com/office/drawing/2014/main" id="{FEE0530B-9D34-02D5-E97F-26EC52A0137F}"/>
                  </a:ext>
                </a:extLst>
              </p:cNvPr>
              <p:cNvSpPr>
                <a:spLocks noChangeShapeType="1"/>
              </p:cNvSpPr>
              <p:nvPr/>
            </p:nvSpPr>
            <p:spPr bwMode="auto">
              <a:xfrm>
                <a:off x="3367" y="2000"/>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3" name="Text Box 80">
                <a:extLst>
                  <a:ext uri="{FF2B5EF4-FFF2-40B4-BE49-F238E27FC236}">
                    <a16:creationId xmlns:a16="http://schemas.microsoft.com/office/drawing/2014/main" id="{6F9EA09F-9264-1D2B-2B1E-E828E0E6FB23}"/>
                  </a:ext>
                </a:extLst>
              </p:cNvPr>
              <p:cNvSpPr txBox="1">
                <a:spLocks noChangeArrowheads="1"/>
              </p:cNvSpPr>
              <p:nvPr/>
            </p:nvSpPr>
            <p:spPr bwMode="auto">
              <a:xfrm rot="-5400000">
                <a:off x="801" y="1517"/>
                <a:ext cx="1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Density</a:t>
                </a:r>
              </a:p>
            </p:txBody>
          </p:sp>
          <p:sp>
            <p:nvSpPr>
              <p:cNvPr id="34" name="Text Box 81">
                <a:extLst>
                  <a:ext uri="{FF2B5EF4-FFF2-40B4-BE49-F238E27FC236}">
                    <a16:creationId xmlns:a16="http://schemas.microsoft.com/office/drawing/2014/main" id="{5C5503D3-210E-743F-C319-683CB2C853B6}"/>
                  </a:ext>
                </a:extLst>
              </p:cNvPr>
              <p:cNvSpPr txBox="1">
                <a:spLocks noChangeArrowheads="1"/>
              </p:cNvSpPr>
              <p:nvPr/>
            </p:nvSpPr>
            <p:spPr bwMode="auto">
              <a:xfrm>
                <a:off x="2830" y="1098"/>
                <a:ext cx="709" cy="2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Bar chart</a:t>
                </a:r>
              </a:p>
            </p:txBody>
          </p:sp>
          <p:sp>
            <p:nvSpPr>
              <p:cNvPr id="35" name="Text Box 83">
                <a:extLst>
                  <a:ext uri="{FF2B5EF4-FFF2-40B4-BE49-F238E27FC236}">
                    <a16:creationId xmlns:a16="http://schemas.microsoft.com/office/drawing/2014/main" id="{DFFEB98D-F894-E9EB-9D93-87D1E9FB8A4B}"/>
                  </a:ext>
                </a:extLst>
              </p:cNvPr>
              <p:cNvSpPr txBox="1">
                <a:spLocks noChangeArrowheads="1"/>
              </p:cNvSpPr>
              <p:nvPr/>
            </p:nvSpPr>
            <p:spPr bwMode="auto">
              <a:xfrm rot="-5400000">
                <a:off x="793" y="2924"/>
                <a:ext cx="12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Density</a:t>
                </a:r>
              </a:p>
            </p:txBody>
          </p:sp>
          <p:sp>
            <p:nvSpPr>
              <p:cNvPr id="36" name="Text Box 84">
                <a:extLst>
                  <a:ext uri="{FF2B5EF4-FFF2-40B4-BE49-F238E27FC236}">
                    <a16:creationId xmlns:a16="http://schemas.microsoft.com/office/drawing/2014/main" id="{5402519B-29A2-96FA-E2BB-61C8120DEE7B}"/>
                  </a:ext>
                </a:extLst>
              </p:cNvPr>
              <p:cNvSpPr txBox="1">
                <a:spLocks noChangeArrowheads="1"/>
              </p:cNvSpPr>
              <p:nvPr/>
            </p:nvSpPr>
            <p:spPr bwMode="auto">
              <a:xfrm>
                <a:off x="1523" y="3713"/>
                <a:ext cx="2108" cy="284"/>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Yield strength / Density</a:t>
                </a:r>
              </a:p>
            </p:txBody>
          </p:sp>
          <p:sp>
            <p:nvSpPr>
              <p:cNvPr id="37" name="Oval 86">
                <a:extLst>
                  <a:ext uri="{FF2B5EF4-FFF2-40B4-BE49-F238E27FC236}">
                    <a16:creationId xmlns:a16="http://schemas.microsoft.com/office/drawing/2014/main" id="{C0D03B6F-3A11-C0E8-8116-111195B15C0F}"/>
                  </a:ext>
                </a:extLst>
              </p:cNvPr>
              <p:cNvSpPr>
                <a:spLocks noChangeArrowheads="1"/>
              </p:cNvSpPr>
              <p:nvPr/>
            </p:nvSpPr>
            <p:spPr bwMode="auto">
              <a:xfrm>
                <a:off x="2072" y="3042"/>
                <a:ext cx="128" cy="315"/>
              </a:xfrm>
              <a:prstGeom prst="ellipse">
                <a:avLst/>
              </a:prstGeom>
              <a:solidFill>
                <a:srgbClr val="CCECFF"/>
              </a:solidFill>
              <a:ln w="19050">
                <a:solidFill>
                  <a:schemeClr val="tx1"/>
                </a:solidFill>
                <a:round/>
                <a:headEnd/>
                <a:tailEnd/>
              </a:ln>
            </p:spPr>
            <p:txBody>
              <a:bodyPr anchor="ctr">
                <a:noAutofit/>
              </a:bodyPr>
              <a:lstStyle/>
              <a:p>
                <a:endParaRPr lang="en-GB" dirty="0"/>
              </a:p>
            </p:txBody>
          </p:sp>
          <p:sp>
            <p:nvSpPr>
              <p:cNvPr id="38" name="Oval 87">
                <a:extLst>
                  <a:ext uri="{FF2B5EF4-FFF2-40B4-BE49-F238E27FC236}">
                    <a16:creationId xmlns:a16="http://schemas.microsoft.com/office/drawing/2014/main" id="{CCD578C8-80D6-FA50-B8B5-53194DDF01B8}"/>
                  </a:ext>
                </a:extLst>
              </p:cNvPr>
              <p:cNvSpPr>
                <a:spLocks noChangeArrowheads="1"/>
              </p:cNvSpPr>
              <p:nvPr/>
            </p:nvSpPr>
            <p:spPr bwMode="auto">
              <a:xfrm>
                <a:off x="2176" y="3293"/>
                <a:ext cx="286"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39" name="Oval 88">
                <a:extLst>
                  <a:ext uri="{FF2B5EF4-FFF2-40B4-BE49-F238E27FC236}">
                    <a16:creationId xmlns:a16="http://schemas.microsoft.com/office/drawing/2014/main" id="{8A40DDF5-306F-3EBE-738F-60D5E6EB8E52}"/>
                  </a:ext>
                </a:extLst>
              </p:cNvPr>
              <p:cNvSpPr>
                <a:spLocks noChangeArrowheads="1"/>
              </p:cNvSpPr>
              <p:nvPr/>
            </p:nvSpPr>
            <p:spPr bwMode="auto">
              <a:xfrm>
                <a:off x="2471" y="3118"/>
                <a:ext cx="128" cy="315"/>
              </a:xfrm>
              <a:prstGeom prst="ellipse">
                <a:avLst/>
              </a:prstGeom>
              <a:solidFill>
                <a:srgbClr val="CCECFF"/>
              </a:solidFill>
              <a:ln w="19050">
                <a:solidFill>
                  <a:schemeClr val="tx1"/>
                </a:solidFill>
                <a:round/>
                <a:headEnd/>
                <a:tailEnd/>
              </a:ln>
            </p:spPr>
            <p:txBody>
              <a:bodyPr anchor="ctr">
                <a:noAutofit/>
              </a:bodyPr>
              <a:lstStyle/>
              <a:p>
                <a:pPr algn="ctr"/>
                <a:endParaRPr lang="en-GB" b="1" dirty="0"/>
              </a:p>
            </p:txBody>
          </p:sp>
          <p:sp>
            <p:nvSpPr>
              <p:cNvPr id="40" name="Oval 89">
                <a:extLst>
                  <a:ext uri="{FF2B5EF4-FFF2-40B4-BE49-F238E27FC236}">
                    <a16:creationId xmlns:a16="http://schemas.microsoft.com/office/drawing/2014/main" id="{AE158263-6ABB-4478-0057-9273779ACC31}"/>
                  </a:ext>
                </a:extLst>
              </p:cNvPr>
              <p:cNvSpPr>
                <a:spLocks noChangeArrowheads="1"/>
              </p:cNvSpPr>
              <p:nvPr/>
            </p:nvSpPr>
            <p:spPr bwMode="auto">
              <a:xfrm>
                <a:off x="2869" y="3086"/>
                <a:ext cx="373"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1" name="Oval 90">
                <a:extLst>
                  <a:ext uri="{FF2B5EF4-FFF2-40B4-BE49-F238E27FC236}">
                    <a16:creationId xmlns:a16="http://schemas.microsoft.com/office/drawing/2014/main" id="{F485621E-C2D4-1DAC-A454-71F501940C7A}"/>
                  </a:ext>
                </a:extLst>
              </p:cNvPr>
              <p:cNvSpPr>
                <a:spLocks noChangeArrowheads="1"/>
              </p:cNvSpPr>
              <p:nvPr/>
            </p:nvSpPr>
            <p:spPr bwMode="auto">
              <a:xfrm>
                <a:off x="2754" y="2669"/>
                <a:ext cx="192" cy="315"/>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2" name="Oval 91">
                <a:extLst>
                  <a:ext uri="{FF2B5EF4-FFF2-40B4-BE49-F238E27FC236}">
                    <a16:creationId xmlns:a16="http://schemas.microsoft.com/office/drawing/2014/main" id="{A2F31469-F1D3-BFB0-C35D-90B01C7E3FAF}"/>
                  </a:ext>
                </a:extLst>
              </p:cNvPr>
              <p:cNvSpPr>
                <a:spLocks noChangeArrowheads="1"/>
              </p:cNvSpPr>
              <p:nvPr/>
            </p:nvSpPr>
            <p:spPr bwMode="auto">
              <a:xfrm>
                <a:off x="2988" y="2871"/>
                <a:ext cx="192" cy="315"/>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3" name="Oval 92">
                <a:extLst>
                  <a:ext uri="{FF2B5EF4-FFF2-40B4-BE49-F238E27FC236}">
                    <a16:creationId xmlns:a16="http://schemas.microsoft.com/office/drawing/2014/main" id="{87438F88-A4BF-9759-42F1-B4661242693F}"/>
                  </a:ext>
                </a:extLst>
              </p:cNvPr>
              <p:cNvSpPr>
                <a:spLocks noChangeArrowheads="1"/>
              </p:cNvSpPr>
              <p:nvPr/>
            </p:nvSpPr>
            <p:spPr bwMode="auto">
              <a:xfrm>
                <a:off x="2625" y="3113"/>
                <a:ext cx="192"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4" name="Oval 93">
                <a:extLst>
                  <a:ext uri="{FF2B5EF4-FFF2-40B4-BE49-F238E27FC236}">
                    <a16:creationId xmlns:a16="http://schemas.microsoft.com/office/drawing/2014/main" id="{41BD3085-FB8C-B6B8-05C4-2858E2D7A92A}"/>
                  </a:ext>
                </a:extLst>
              </p:cNvPr>
              <p:cNvSpPr>
                <a:spLocks noChangeArrowheads="1"/>
              </p:cNvSpPr>
              <p:nvPr/>
            </p:nvSpPr>
            <p:spPr bwMode="auto">
              <a:xfrm>
                <a:off x="1897" y="3232"/>
                <a:ext cx="192" cy="315"/>
              </a:xfrm>
              <a:prstGeom prst="ellipse">
                <a:avLst/>
              </a:prstGeom>
              <a:solidFill>
                <a:srgbClr val="009900"/>
              </a:solidFill>
              <a:ln w="19050">
                <a:solidFill>
                  <a:schemeClr val="tx1"/>
                </a:solidFill>
                <a:round/>
                <a:headEnd/>
                <a:tailEnd/>
              </a:ln>
            </p:spPr>
            <p:txBody>
              <a:bodyPr anchor="ctr">
                <a:noAutofit/>
              </a:bodyPr>
              <a:lstStyle/>
              <a:p>
                <a:endParaRPr lang="en-GB" dirty="0"/>
              </a:p>
            </p:txBody>
          </p:sp>
          <p:sp>
            <p:nvSpPr>
              <p:cNvPr id="45" name="Oval 94">
                <a:extLst>
                  <a:ext uri="{FF2B5EF4-FFF2-40B4-BE49-F238E27FC236}">
                    <a16:creationId xmlns:a16="http://schemas.microsoft.com/office/drawing/2014/main" id="{9B52435B-C85F-3E06-1BAA-DA93027E93D0}"/>
                  </a:ext>
                </a:extLst>
              </p:cNvPr>
              <p:cNvSpPr>
                <a:spLocks noChangeArrowheads="1"/>
              </p:cNvSpPr>
              <p:nvPr/>
            </p:nvSpPr>
            <p:spPr bwMode="auto">
              <a:xfrm>
                <a:off x="1674" y="3279"/>
                <a:ext cx="128" cy="315"/>
              </a:xfrm>
              <a:prstGeom prst="ellipse">
                <a:avLst/>
              </a:prstGeom>
              <a:solidFill>
                <a:srgbClr val="009900"/>
              </a:solidFill>
              <a:ln w="19050">
                <a:solidFill>
                  <a:schemeClr val="tx1"/>
                </a:solidFill>
                <a:round/>
                <a:headEnd/>
                <a:tailEnd/>
              </a:ln>
            </p:spPr>
            <p:txBody>
              <a:bodyPr anchor="ctr">
                <a:noAutofit/>
              </a:bodyPr>
              <a:lstStyle/>
              <a:p>
                <a:pPr algn="ctr"/>
                <a:endParaRPr lang="en-GB" b="1" dirty="0"/>
              </a:p>
            </p:txBody>
          </p:sp>
          <p:sp>
            <p:nvSpPr>
              <p:cNvPr id="46" name="Oval 95">
                <a:extLst>
                  <a:ext uri="{FF2B5EF4-FFF2-40B4-BE49-F238E27FC236}">
                    <a16:creationId xmlns:a16="http://schemas.microsoft.com/office/drawing/2014/main" id="{A29A581C-DE56-9B47-D059-5D8709F8314D}"/>
                  </a:ext>
                </a:extLst>
              </p:cNvPr>
              <p:cNvSpPr>
                <a:spLocks noChangeArrowheads="1"/>
              </p:cNvSpPr>
              <p:nvPr/>
            </p:nvSpPr>
            <p:spPr bwMode="auto">
              <a:xfrm>
                <a:off x="3026" y="2462"/>
                <a:ext cx="373" cy="315"/>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7" name="Oval 96">
                <a:extLst>
                  <a:ext uri="{FF2B5EF4-FFF2-40B4-BE49-F238E27FC236}">
                    <a16:creationId xmlns:a16="http://schemas.microsoft.com/office/drawing/2014/main" id="{992103C4-4809-B9D4-1F09-A11E0912031E}"/>
                  </a:ext>
                </a:extLst>
              </p:cNvPr>
              <p:cNvSpPr>
                <a:spLocks noChangeArrowheads="1"/>
              </p:cNvSpPr>
              <p:nvPr/>
            </p:nvSpPr>
            <p:spPr bwMode="auto">
              <a:xfrm>
                <a:off x="3103" y="2906"/>
                <a:ext cx="286" cy="315"/>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8" name="Text Box 97">
                <a:extLst>
                  <a:ext uri="{FF2B5EF4-FFF2-40B4-BE49-F238E27FC236}">
                    <a16:creationId xmlns:a16="http://schemas.microsoft.com/office/drawing/2014/main" id="{94F43CAF-6F49-325F-E443-8784AA10E0EA}"/>
                  </a:ext>
                </a:extLst>
              </p:cNvPr>
              <p:cNvSpPr txBox="1">
                <a:spLocks noChangeArrowheads="1"/>
              </p:cNvSpPr>
              <p:nvPr/>
            </p:nvSpPr>
            <p:spPr bwMode="auto">
              <a:xfrm>
                <a:off x="1566" y="2478"/>
                <a:ext cx="934" cy="2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Bubble chart</a:t>
                </a:r>
              </a:p>
            </p:txBody>
          </p:sp>
        </p:grpSp>
      </p:grpSp>
    </p:spTree>
    <p:extLst>
      <p:ext uri="{BB962C8B-B14F-4D97-AF65-F5344CB8AC3E}">
        <p14:creationId xmlns:p14="http://schemas.microsoft.com/office/powerpoint/2010/main" val="27749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9E035C-C69E-483B-B95D-2A8139950808}"/>
              </a:ext>
            </a:extLst>
          </p:cNvPr>
          <p:cNvSpPr>
            <a:spLocks noGrp="1"/>
          </p:cNvSpPr>
          <p:nvPr>
            <p:ph type="sldNum" sz="quarter" idx="11"/>
          </p:nvPr>
        </p:nvSpPr>
        <p:spPr/>
        <p:txBody>
          <a:bodyPr/>
          <a:lstStyle/>
          <a:p>
            <a:fld id="{F0D23093-2AB0-F74C-B865-1A12A15B650E}" type="slidenum">
              <a:rPr lang="en-US" smtClean="0">
                <a:latin typeface="+mn-lt"/>
              </a:rPr>
              <a:pPr/>
              <a:t>12</a:t>
            </a:fld>
            <a:endParaRPr lang="en-US">
              <a:latin typeface="+mn-lt"/>
            </a:endParaRPr>
          </a:p>
        </p:txBody>
      </p:sp>
      <p:sp>
        <p:nvSpPr>
          <p:cNvPr id="3" name="Title 2">
            <a:extLst>
              <a:ext uri="{FF2B5EF4-FFF2-40B4-BE49-F238E27FC236}">
                <a16:creationId xmlns:a16="http://schemas.microsoft.com/office/drawing/2014/main" id="{46FC663D-BDD6-4141-97EE-562C02614B3B}"/>
              </a:ext>
            </a:extLst>
          </p:cNvPr>
          <p:cNvSpPr>
            <a:spLocks noGrp="1"/>
          </p:cNvSpPr>
          <p:nvPr>
            <p:ph type="title"/>
          </p:nvPr>
        </p:nvSpPr>
        <p:spPr/>
        <p:txBody>
          <a:bodyPr/>
          <a:lstStyle/>
          <a:p>
            <a:r>
              <a:rPr lang="en-US" dirty="0">
                <a:latin typeface="+mn-lt"/>
              </a:rPr>
              <a:t>The Chart tool bar</a:t>
            </a:r>
          </a:p>
        </p:txBody>
      </p:sp>
      <p:grpSp>
        <p:nvGrpSpPr>
          <p:cNvPr id="201" name="Group 200">
            <a:extLst>
              <a:ext uri="{FF2B5EF4-FFF2-40B4-BE49-F238E27FC236}">
                <a16:creationId xmlns:a16="http://schemas.microsoft.com/office/drawing/2014/main" id="{A0461BE2-10C4-7A18-4583-B9916DE3EBFC}"/>
              </a:ext>
            </a:extLst>
          </p:cNvPr>
          <p:cNvGrpSpPr/>
          <p:nvPr/>
        </p:nvGrpSpPr>
        <p:grpSpPr>
          <a:xfrm>
            <a:off x="48943" y="3719993"/>
            <a:ext cx="1901609" cy="1852023"/>
            <a:chOff x="48943" y="3719993"/>
            <a:chExt cx="1901609" cy="1852023"/>
          </a:xfrm>
        </p:grpSpPr>
        <p:cxnSp>
          <p:nvCxnSpPr>
            <p:cNvPr id="123" name="Straight Arrow Connector 122">
              <a:extLst>
                <a:ext uri="{FF2B5EF4-FFF2-40B4-BE49-F238E27FC236}">
                  <a16:creationId xmlns:a16="http://schemas.microsoft.com/office/drawing/2014/main" id="{20EA7F6B-26D1-B886-B0D3-FC3130C4D426}"/>
                </a:ext>
              </a:extLst>
            </p:cNvPr>
            <p:cNvCxnSpPr/>
            <p:nvPr/>
          </p:nvCxnSpPr>
          <p:spPr>
            <a:xfrm>
              <a:off x="762000" y="3748504"/>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4" name="TextBox 123">
              <a:extLst>
                <a:ext uri="{FF2B5EF4-FFF2-40B4-BE49-F238E27FC236}">
                  <a16:creationId xmlns:a16="http://schemas.microsoft.com/office/drawing/2014/main" id="{B17C7A86-484A-749F-5318-B8D548BA5E9B}"/>
                </a:ext>
              </a:extLst>
            </p:cNvPr>
            <p:cNvSpPr txBox="1"/>
            <p:nvPr/>
          </p:nvSpPr>
          <p:spPr>
            <a:xfrm>
              <a:off x="48943" y="4706202"/>
              <a:ext cx="1233947" cy="307777"/>
            </a:xfrm>
            <a:prstGeom prst="rect">
              <a:avLst/>
            </a:prstGeom>
            <a:noFill/>
          </p:spPr>
          <p:txBody>
            <a:bodyPr wrap="square" rtlCol="0">
              <a:spAutoFit/>
            </a:bodyPr>
            <a:lstStyle/>
            <a:p>
              <a:pPr algn="ctr"/>
              <a:r>
                <a:rPr lang="en-US" sz="1400" dirty="0"/>
                <a:t>Chart settings</a:t>
              </a:r>
            </a:p>
          </p:txBody>
        </p:sp>
        <p:sp>
          <p:nvSpPr>
            <p:cNvPr id="125" name="TextBox 124">
              <a:extLst>
                <a:ext uri="{FF2B5EF4-FFF2-40B4-BE49-F238E27FC236}">
                  <a16:creationId xmlns:a16="http://schemas.microsoft.com/office/drawing/2014/main" id="{08A4A547-DB21-AE33-6842-65476CB34753}"/>
                </a:ext>
              </a:extLst>
            </p:cNvPr>
            <p:cNvSpPr txBox="1"/>
            <p:nvPr/>
          </p:nvSpPr>
          <p:spPr>
            <a:xfrm>
              <a:off x="426552" y="5264239"/>
              <a:ext cx="1524000" cy="307777"/>
            </a:xfrm>
            <a:prstGeom prst="rect">
              <a:avLst/>
            </a:prstGeom>
            <a:noFill/>
          </p:spPr>
          <p:txBody>
            <a:bodyPr wrap="square" rtlCol="0">
              <a:spAutoFit/>
            </a:bodyPr>
            <a:lstStyle/>
            <a:p>
              <a:pPr algn="ctr"/>
              <a:r>
                <a:rPr lang="en-US" sz="1400" dirty="0"/>
                <a:t>Cursor</a:t>
              </a:r>
            </a:p>
          </p:txBody>
        </p:sp>
        <p:cxnSp>
          <p:nvCxnSpPr>
            <p:cNvPr id="126" name="Straight Arrow Connector 125">
              <a:extLst>
                <a:ext uri="{FF2B5EF4-FFF2-40B4-BE49-F238E27FC236}">
                  <a16:creationId xmlns:a16="http://schemas.microsoft.com/office/drawing/2014/main" id="{9F837289-901D-D066-24C2-F6DBAC184452}"/>
                </a:ext>
              </a:extLst>
            </p:cNvPr>
            <p:cNvCxnSpPr>
              <a:cxnSpLocks/>
            </p:cNvCxnSpPr>
            <p:nvPr/>
          </p:nvCxnSpPr>
          <p:spPr>
            <a:xfrm>
              <a:off x="1233948" y="3719993"/>
              <a:ext cx="0" cy="15379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2" name="Group 201">
            <a:extLst>
              <a:ext uri="{FF2B5EF4-FFF2-40B4-BE49-F238E27FC236}">
                <a16:creationId xmlns:a16="http://schemas.microsoft.com/office/drawing/2014/main" id="{1C4BD496-1133-EC87-4D5B-ABEDDA8DA7C3}"/>
              </a:ext>
            </a:extLst>
          </p:cNvPr>
          <p:cNvGrpSpPr/>
          <p:nvPr/>
        </p:nvGrpSpPr>
        <p:grpSpPr>
          <a:xfrm>
            <a:off x="914400" y="725667"/>
            <a:ext cx="2741534" cy="2441027"/>
            <a:chOff x="914400" y="725667"/>
            <a:chExt cx="2741534" cy="2441027"/>
          </a:xfrm>
        </p:grpSpPr>
        <p:sp>
          <p:nvSpPr>
            <p:cNvPr id="66" name="Right Brace 65">
              <a:extLst>
                <a:ext uri="{FF2B5EF4-FFF2-40B4-BE49-F238E27FC236}">
                  <a16:creationId xmlns:a16="http://schemas.microsoft.com/office/drawing/2014/main" id="{635EFF01-C904-1D56-A5B5-3CEA1A4E3287}"/>
                </a:ext>
              </a:extLst>
            </p:cNvPr>
            <p:cNvSpPr/>
            <p:nvPr/>
          </p:nvSpPr>
          <p:spPr>
            <a:xfrm rot="16200000">
              <a:off x="2167571" y="2164451"/>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5B3C74DB-70FC-F3ED-DFDB-E5C81BAE98EC}"/>
                </a:ext>
              </a:extLst>
            </p:cNvPr>
            <p:cNvSpPr txBox="1"/>
            <p:nvPr/>
          </p:nvSpPr>
          <p:spPr>
            <a:xfrm>
              <a:off x="1534375" y="725667"/>
              <a:ext cx="1524000" cy="584775"/>
            </a:xfrm>
            <a:prstGeom prst="rect">
              <a:avLst/>
            </a:prstGeom>
            <a:noFill/>
          </p:spPr>
          <p:txBody>
            <a:bodyPr wrap="square" rtlCol="0">
              <a:spAutoFit/>
            </a:bodyPr>
            <a:lstStyle/>
            <a:p>
              <a:pPr algn="ctr"/>
              <a:r>
                <a:rPr lang="en-US" sz="1600" b="1" dirty="0"/>
                <a:t>Materials Selection Tools</a:t>
              </a:r>
            </a:p>
          </p:txBody>
        </p:sp>
        <p:cxnSp>
          <p:nvCxnSpPr>
            <p:cNvPr id="152" name="Straight Arrow Connector 151">
              <a:extLst>
                <a:ext uri="{FF2B5EF4-FFF2-40B4-BE49-F238E27FC236}">
                  <a16:creationId xmlns:a16="http://schemas.microsoft.com/office/drawing/2014/main" id="{8ECB7FBE-BD47-FE06-DB1D-338E13E14C80}"/>
                </a:ext>
              </a:extLst>
            </p:cNvPr>
            <p:cNvCxnSpPr/>
            <p:nvPr/>
          </p:nvCxnSpPr>
          <p:spPr>
            <a:xfrm flipV="1">
              <a:off x="1676400" y="2438400"/>
              <a:ext cx="0" cy="4959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3" name="TextBox 152">
              <a:extLst>
                <a:ext uri="{FF2B5EF4-FFF2-40B4-BE49-F238E27FC236}">
                  <a16:creationId xmlns:a16="http://schemas.microsoft.com/office/drawing/2014/main" id="{101B1756-6EDD-3653-0E89-E52ED5A2E33B}"/>
                </a:ext>
              </a:extLst>
            </p:cNvPr>
            <p:cNvSpPr txBox="1"/>
            <p:nvPr/>
          </p:nvSpPr>
          <p:spPr>
            <a:xfrm>
              <a:off x="914400" y="2122084"/>
              <a:ext cx="1524000" cy="307777"/>
            </a:xfrm>
            <a:prstGeom prst="rect">
              <a:avLst/>
            </a:prstGeom>
            <a:noFill/>
          </p:spPr>
          <p:txBody>
            <a:bodyPr wrap="square" rtlCol="0">
              <a:spAutoFit/>
            </a:bodyPr>
            <a:lstStyle/>
            <a:p>
              <a:pPr algn="ctr"/>
              <a:r>
                <a:rPr lang="en-US" sz="1400" dirty="0"/>
                <a:t>Index line</a:t>
              </a:r>
            </a:p>
          </p:txBody>
        </p:sp>
        <p:sp>
          <p:nvSpPr>
            <p:cNvPr id="154" name="TextBox 153">
              <a:extLst>
                <a:ext uri="{FF2B5EF4-FFF2-40B4-BE49-F238E27FC236}">
                  <a16:creationId xmlns:a16="http://schemas.microsoft.com/office/drawing/2014/main" id="{D526B5BF-1D90-A469-C95B-8B038029F510}"/>
                </a:ext>
              </a:extLst>
            </p:cNvPr>
            <p:cNvSpPr txBox="1"/>
            <p:nvPr/>
          </p:nvSpPr>
          <p:spPr>
            <a:xfrm>
              <a:off x="1510351" y="1773213"/>
              <a:ext cx="1524000" cy="307777"/>
            </a:xfrm>
            <a:prstGeom prst="rect">
              <a:avLst/>
            </a:prstGeom>
            <a:noFill/>
          </p:spPr>
          <p:txBody>
            <a:bodyPr wrap="square" rtlCol="0">
              <a:spAutoFit/>
            </a:bodyPr>
            <a:lstStyle/>
            <a:p>
              <a:pPr algn="ctr"/>
              <a:r>
                <a:rPr lang="en-US" sz="1400" dirty="0"/>
                <a:t>Box selection</a:t>
              </a:r>
            </a:p>
          </p:txBody>
        </p:sp>
        <p:sp>
          <p:nvSpPr>
            <p:cNvPr id="155" name="TextBox 154">
              <a:extLst>
                <a:ext uri="{FF2B5EF4-FFF2-40B4-BE49-F238E27FC236}">
                  <a16:creationId xmlns:a16="http://schemas.microsoft.com/office/drawing/2014/main" id="{28F441EF-59F7-4BFC-3A94-652677CB6554}"/>
                </a:ext>
              </a:extLst>
            </p:cNvPr>
            <p:cNvSpPr txBox="1"/>
            <p:nvPr/>
          </p:nvSpPr>
          <p:spPr>
            <a:xfrm>
              <a:off x="2131934" y="1331071"/>
              <a:ext cx="1524000" cy="523220"/>
            </a:xfrm>
            <a:prstGeom prst="rect">
              <a:avLst/>
            </a:prstGeom>
            <a:noFill/>
          </p:spPr>
          <p:txBody>
            <a:bodyPr wrap="square" rtlCol="0">
              <a:spAutoFit/>
            </a:bodyPr>
            <a:lstStyle/>
            <a:p>
              <a:pPr algn="ctr"/>
              <a:r>
                <a:rPr lang="en-US" sz="1400" dirty="0"/>
                <a:t>Delete lines &amp; boxes</a:t>
              </a:r>
            </a:p>
          </p:txBody>
        </p:sp>
        <p:cxnSp>
          <p:nvCxnSpPr>
            <p:cNvPr id="156" name="Straight Arrow Connector 155">
              <a:extLst>
                <a:ext uri="{FF2B5EF4-FFF2-40B4-BE49-F238E27FC236}">
                  <a16:creationId xmlns:a16="http://schemas.microsoft.com/office/drawing/2014/main" id="{4EE49309-1F75-81D7-5E25-5C1740B4BCF4}"/>
                </a:ext>
              </a:extLst>
            </p:cNvPr>
            <p:cNvCxnSpPr>
              <a:cxnSpLocks/>
              <a:endCxn id="154" idx="2"/>
            </p:cNvCxnSpPr>
            <p:nvPr/>
          </p:nvCxnSpPr>
          <p:spPr>
            <a:xfrm flipV="1">
              <a:off x="2272351" y="2080990"/>
              <a:ext cx="0" cy="7333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8" name="Straight Arrow Connector 157">
              <a:extLst>
                <a:ext uri="{FF2B5EF4-FFF2-40B4-BE49-F238E27FC236}">
                  <a16:creationId xmlns:a16="http://schemas.microsoft.com/office/drawing/2014/main" id="{EE99DAA1-BB07-A5AF-33EA-5A7581C89354}"/>
                </a:ext>
              </a:extLst>
            </p:cNvPr>
            <p:cNvCxnSpPr>
              <a:cxnSpLocks/>
            </p:cNvCxnSpPr>
            <p:nvPr/>
          </p:nvCxnSpPr>
          <p:spPr>
            <a:xfrm flipV="1">
              <a:off x="2881643" y="1862830"/>
              <a:ext cx="12291" cy="104625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3" name="Group 202">
            <a:extLst>
              <a:ext uri="{FF2B5EF4-FFF2-40B4-BE49-F238E27FC236}">
                <a16:creationId xmlns:a16="http://schemas.microsoft.com/office/drawing/2014/main" id="{E438764F-9CB6-0630-93FB-BF46F4C5EC31}"/>
              </a:ext>
            </a:extLst>
          </p:cNvPr>
          <p:cNvGrpSpPr/>
          <p:nvPr/>
        </p:nvGrpSpPr>
        <p:grpSpPr>
          <a:xfrm>
            <a:off x="2862004" y="3748505"/>
            <a:ext cx="2489226" cy="2439063"/>
            <a:chOff x="2862004" y="3748505"/>
            <a:chExt cx="2489226" cy="2439063"/>
          </a:xfrm>
        </p:grpSpPr>
        <p:sp>
          <p:nvSpPr>
            <p:cNvPr id="109" name="Right Brace 108">
              <a:extLst>
                <a:ext uri="{FF2B5EF4-FFF2-40B4-BE49-F238E27FC236}">
                  <a16:creationId xmlns:a16="http://schemas.microsoft.com/office/drawing/2014/main" id="{FE7213D7-2E59-7F46-B3F1-83C3CCCCB8AD}"/>
                </a:ext>
              </a:extLst>
            </p:cNvPr>
            <p:cNvSpPr/>
            <p:nvPr/>
          </p:nvSpPr>
          <p:spPr>
            <a:xfrm rot="5400000">
              <a:off x="3971230" y="3003870"/>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8" name="TextBox 147">
              <a:extLst>
                <a:ext uri="{FF2B5EF4-FFF2-40B4-BE49-F238E27FC236}">
                  <a16:creationId xmlns:a16="http://schemas.microsoft.com/office/drawing/2014/main" id="{833D3AEE-136B-F0E2-3E31-4844C591EBEF}"/>
                </a:ext>
              </a:extLst>
            </p:cNvPr>
            <p:cNvSpPr txBox="1"/>
            <p:nvPr/>
          </p:nvSpPr>
          <p:spPr>
            <a:xfrm>
              <a:off x="3338034" y="5602793"/>
              <a:ext cx="1524000" cy="584775"/>
            </a:xfrm>
            <a:prstGeom prst="rect">
              <a:avLst/>
            </a:prstGeom>
            <a:noFill/>
          </p:spPr>
          <p:txBody>
            <a:bodyPr wrap="square" rtlCol="0">
              <a:spAutoFit/>
            </a:bodyPr>
            <a:lstStyle/>
            <a:p>
              <a:pPr algn="ctr"/>
              <a:r>
                <a:rPr lang="en-US" sz="1600" b="1" dirty="0"/>
                <a:t>Chart Scale</a:t>
              </a:r>
            </a:p>
            <a:p>
              <a:pPr algn="ctr"/>
              <a:r>
                <a:rPr lang="en-US" sz="1600" b="1" dirty="0"/>
                <a:t>Tools</a:t>
              </a:r>
            </a:p>
          </p:txBody>
        </p:sp>
        <p:sp>
          <p:nvSpPr>
            <p:cNvPr id="160" name="TextBox 159">
              <a:extLst>
                <a:ext uri="{FF2B5EF4-FFF2-40B4-BE49-F238E27FC236}">
                  <a16:creationId xmlns:a16="http://schemas.microsoft.com/office/drawing/2014/main" id="{E8715CD4-2BF0-48AA-BB84-1522F912AA90}"/>
                </a:ext>
              </a:extLst>
            </p:cNvPr>
            <p:cNvSpPr txBox="1"/>
            <p:nvPr/>
          </p:nvSpPr>
          <p:spPr>
            <a:xfrm>
              <a:off x="2862004" y="4534826"/>
              <a:ext cx="1233947" cy="307777"/>
            </a:xfrm>
            <a:prstGeom prst="rect">
              <a:avLst/>
            </a:prstGeom>
            <a:noFill/>
          </p:spPr>
          <p:txBody>
            <a:bodyPr wrap="square" rtlCol="0">
              <a:spAutoFit/>
            </a:bodyPr>
            <a:lstStyle/>
            <a:p>
              <a:pPr algn="ctr"/>
              <a:r>
                <a:rPr lang="en-US" sz="1400" dirty="0"/>
                <a:t>Zoom in</a:t>
              </a:r>
            </a:p>
          </p:txBody>
        </p:sp>
        <p:sp>
          <p:nvSpPr>
            <p:cNvPr id="161" name="TextBox 160">
              <a:extLst>
                <a:ext uri="{FF2B5EF4-FFF2-40B4-BE49-F238E27FC236}">
                  <a16:creationId xmlns:a16="http://schemas.microsoft.com/office/drawing/2014/main" id="{0D4FC2F1-1198-498A-AA34-CF11632E2998}"/>
                </a:ext>
              </a:extLst>
            </p:cNvPr>
            <p:cNvSpPr txBox="1"/>
            <p:nvPr/>
          </p:nvSpPr>
          <p:spPr>
            <a:xfrm>
              <a:off x="3475179" y="5000608"/>
              <a:ext cx="1233947" cy="307777"/>
            </a:xfrm>
            <a:prstGeom prst="rect">
              <a:avLst/>
            </a:prstGeom>
            <a:noFill/>
          </p:spPr>
          <p:txBody>
            <a:bodyPr wrap="square" rtlCol="0">
              <a:spAutoFit/>
            </a:bodyPr>
            <a:lstStyle/>
            <a:p>
              <a:pPr algn="ctr"/>
              <a:r>
                <a:rPr lang="en-US" sz="1400" dirty="0"/>
                <a:t>Zoom out</a:t>
              </a:r>
            </a:p>
          </p:txBody>
        </p:sp>
        <p:sp>
          <p:nvSpPr>
            <p:cNvPr id="162" name="TextBox 161">
              <a:extLst>
                <a:ext uri="{FF2B5EF4-FFF2-40B4-BE49-F238E27FC236}">
                  <a16:creationId xmlns:a16="http://schemas.microsoft.com/office/drawing/2014/main" id="{D0235EC2-55DE-3727-0396-C9446ACC263F}"/>
                </a:ext>
              </a:extLst>
            </p:cNvPr>
            <p:cNvSpPr txBox="1"/>
            <p:nvPr/>
          </p:nvSpPr>
          <p:spPr>
            <a:xfrm>
              <a:off x="4117283" y="5286782"/>
              <a:ext cx="1233947" cy="307777"/>
            </a:xfrm>
            <a:prstGeom prst="rect">
              <a:avLst/>
            </a:prstGeom>
            <a:noFill/>
          </p:spPr>
          <p:txBody>
            <a:bodyPr wrap="square" rtlCol="0">
              <a:spAutoFit/>
            </a:bodyPr>
            <a:lstStyle/>
            <a:p>
              <a:pPr algn="ctr"/>
              <a:r>
                <a:rPr lang="en-US" sz="1400" dirty="0" err="1"/>
                <a:t>Autoscale</a:t>
              </a:r>
              <a:endParaRPr lang="en-US" sz="1400" dirty="0"/>
            </a:p>
          </p:txBody>
        </p:sp>
        <p:cxnSp>
          <p:nvCxnSpPr>
            <p:cNvPr id="163" name="Straight Arrow Connector 162">
              <a:extLst>
                <a:ext uri="{FF2B5EF4-FFF2-40B4-BE49-F238E27FC236}">
                  <a16:creationId xmlns:a16="http://schemas.microsoft.com/office/drawing/2014/main" id="{D6017F1C-69EC-89C3-5A09-31F7DC884F9E}"/>
                </a:ext>
              </a:extLst>
            </p:cNvPr>
            <p:cNvCxnSpPr>
              <a:cxnSpLocks/>
            </p:cNvCxnSpPr>
            <p:nvPr/>
          </p:nvCxnSpPr>
          <p:spPr>
            <a:xfrm>
              <a:off x="3490433" y="3991470"/>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4" name="Straight Arrow Connector 163">
              <a:extLst>
                <a:ext uri="{FF2B5EF4-FFF2-40B4-BE49-F238E27FC236}">
                  <a16:creationId xmlns:a16="http://schemas.microsoft.com/office/drawing/2014/main" id="{2420CDC7-A7ED-23B0-096E-9896F8B5F5B8}"/>
                </a:ext>
              </a:extLst>
            </p:cNvPr>
            <p:cNvCxnSpPr/>
            <p:nvPr/>
          </p:nvCxnSpPr>
          <p:spPr>
            <a:xfrm>
              <a:off x="4107407" y="4038083"/>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5" name="Straight Arrow Connector 164">
              <a:extLst>
                <a:ext uri="{FF2B5EF4-FFF2-40B4-BE49-F238E27FC236}">
                  <a16:creationId xmlns:a16="http://schemas.microsoft.com/office/drawing/2014/main" id="{216BF573-8289-5773-F793-4AE157FB8DED}"/>
                </a:ext>
              </a:extLst>
            </p:cNvPr>
            <p:cNvCxnSpPr>
              <a:cxnSpLocks/>
              <a:endCxn id="162" idx="0"/>
            </p:cNvCxnSpPr>
            <p:nvPr/>
          </p:nvCxnSpPr>
          <p:spPr>
            <a:xfrm>
              <a:off x="4734256" y="3991470"/>
              <a:ext cx="1" cy="129531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4" name="Group 203">
            <a:extLst>
              <a:ext uri="{FF2B5EF4-FFF2-40B4-BE49-F238E27FC236}">
                <a16:creationId xmlns:a16="http://schemas.microsoft.com/office/drawing/2014/main" id="{3F6F8DAA-F532-F49D-0D59-50B459CB278B}"/>
              </a:ext>
            </a:extLst>
          </p:cNvPr>
          <p:cNvGrpSpPr/>
          <p:nvPr/>
        </p:nvGrpSpPr>
        <p:grpSpPr>
          <a:xfrm>
            <a:off x="4509757" y="707632"/>
            <a:ext cx="2741534" cy="2416568"/>
            <a:chOff x="4509757" y="707632"/>
            <a:chExt cx="2741534" cy="2416568"/>
          </a:xfrm>
        </p:grpSpPr>
        <p:sp>
          <p:nvSpPr>
            <p:cNvPr id="111" name="Right Brace 110">
              <a:extLst>
                <a:ext uri="{FF2B5EF4-FFF2-40B4-BE49-F238E27FC236}">
                  <a16:creationId xmlns:a16="http://schemas.microsoft.com/office/drawing/2014/main" id="{B48383B9-F7DA-CEE9-9CD3-68EBC128439B}"/>
                </a:ext>
              </a:extLst>
            </p:cNvPr>
            <p:cNvSpPr/>
            <p:nvPr/>
          </p:nvSpPr>
          <p:spPr>
            <a:xfrm rot="16200000">
              <a:off x="5760627" y="2121957"/>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9" name="TextBox 148">
              <a:extLst>
                <a:ext uri="{FF2B5EF4-FFF2-40B4-BE49-F238E27FC236}">
                  <a16:creationId xmlns:a16="http://schemas.microsoft.com/office/drawing/2014/main" id="{412BB0C5-62DB-6B8E-0E32-CFD96D943C82}"/>
                </a:ext>
              </a:extLst>
            </p:cNvPr>
            <p:cNvSpPr txBox="1"/>
            <p:nvPr/>
          </p:nvSpPr>
          <p:spPr>
            <a:xfrm>
              <a:off x="4990052" y="707632"/>
              <a:ext cx="1794200" cy="584775"/>
            </a:xfrm>
            <a:prstGeom prst="rect">
              <a:avLst/>
            </a:prstGeom>
            <a:noFill/>
          </p:spPr>
          <p:txBody>
            <a:bodyPr wrap="square" rtlCol="0">
              <a:spAutoFit/>
            </a:bodyPr>
            <a:lstStyle/>
            <a:p>
              <a:pPr algn="ctr"/>
              <a:r>
                <a:rPr lang="en-US" sz="1600" b="1" dirty="0"/>
                <a:t>Chart Annotation Tools</a:t>
              </a:r>
            </a:p>
          </p:txBody>
        </p:sp>
        <p:cxnSp>
          <p:nvCxnSpPr>
            <p:cNvPr id="169" name="Straight Arrow Connector 168">
              <a:extLst>
                <a:ext uri="{FF2B5EF4-FFF2-40B4-BE49-F238E27FC236}">
                  <a16:creationId xmlns:a16="http://schemas.microsoft.com/office/drawing/2014/main" id="{711FA78F-F1B8-370E-4FB2-1266518B1263}"/>
                </a:ext>
              </a:extLst>
            </p:cNvPr>
            <p:cNvCxnSpPr/>
            <p:nvPr/>
          </p:nvCxnSpPr>
          <p:spPr>
            <a:xfrm flipV="1">
              <a:off x="5271757" y="2411272"/>
              <a:ext cx="0" cy="4959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0" name="TextBox 169">
              <a:extLst>
                <a:ext uri="{FF2B5EF4-FFF2-40B4-BE49-F238E27FC236}">
                  <a16:creationId xmlns:a16="http://schemas.microsoft.com/office/drawing/2014/main" id="{A0EB2C1C-2EB8-3AB0-627B-90791920FE7D}"/>
                </a:ext>
              </a:extLst>
            </p:cNvPr>
            <p:cNvSpPr txBox="1"/>
            <p:nvPr/>
          </p:nvSpPr>
          <p:spPr>
            <a:xfrm>
              <a:off x="4509757" y="2094956"/>
              <a:ext cx="1524000" cy="307777"/>
            </a:xfrm>
            <a:prstGeom prst="rect">
              <a:avLst/>
            </a:prstGeom>
            <a:noFill/>
          </p:spPr>
          <p:txBody>
            <a:bodyPr wrap="square" rtlCol="0">
              <a:spAutoFit/>
            </a:bodyPr>
            <a:lstStyle/>
            <a:p>
              <a:pPr algn="ctr"/>
              <a:r>
                <a:rPr lang="en-US" sz="1400" dirty="0"/>
                <a:t>Text</a:t>
              </a:r>
            </a:p>
          </p:txBody>
        </p:sp>
        <p:sp>
          <p:nvSpPr>
            <p:cNvPr id="171" name="TextBox 170">
              <a:extLst>
                <a:ext uri="{FF2B5EF4-FFF2-40B4-BE49-F238E27FC236}">
                  <a16:creationId xmlns:a16="http://schemas.microsoft.com/office/drawing/2014/main" id="{210A6D3B-5781-BA03-B884-EC9F84F7E49D}"/>
                </a:ext>
              </a:extLst>
            </p:cNvPr>
            <p:cNvSpPr txBox="1"/>
            <p:nvPr/>
          </p:nvSpPr>
          <p:spPr>
            <a:xfrm>
              <a:off x="5105708" y="1746085"/>
              <a:ext cx="1524000" cy="307777"/>
            </a:xfrm>
            <a:prstGeom prst="rect">
              <a:avLst/>
            </a:prstGeom>
            <a:noFill/>
          </p:spPr>
          <p:txBody>
            <a:bodyPr wrap="square" rtlCol="0">
              <a:spAutoFit/>
            </a:bodyPr>
            <a:lstStyle/>
            <a:p>
              <a:pPr algn="ctr"/>
              <a:r>
                <a:rPr lang="en-US" sz="1400" dirty="0"/>
                <a:t>Arrow</a:t>
              </a:r>
            </a:p>
          </p:txBody>
        </p:sp>
        <p:sp>
          <p:nvSpPr>
            <p:cNvPr id="172" name="TextBox 171">
              <a:extLst>
                <a:ext uri="{FF2B5EF4-FFF2-40B4-BE49-F238E27FC236}">
                  <a16:creationId xmlns:a16="http://schemas.microsoft.com/office/drawing/2014/main" id="{B1A7E56E-AD10-D070-26E3-F635D6C32AF7}"/>
                </a:ext>
              </a:extLst>
            </p:cNvPr>
            <p:cNvSpPr txBox="1"/>
            <p:nvPr/>
          </p:nvSpPr>
          <p:spPr>
            <a:xfrm>
              <a:off x="5727291" y="1414672"/>
              <a:ext cx="1524000" cy="307777"/>
            </a:xfrm>
            <a:prstGeom prst="rect">
              <a:avLst/>
            </a:prstGeom>
            <a:noFill/>
          </p:spPr>
          <p:txBody>
            <a:bodyPr wrap="square" rtlCol="0">
              <a:spAutoFit/>
            </a:bodyPr>
            <a:lstStyle/>
            <a:p>
              <a:pPr algn="ctr"/>
              <a:r>
                <a:rPr lang="en-US" sz="1400" dirty="0"/>
                <a:t>Curve</a:t>
              </a:r>
            </a:p>
          </p:txBody>
        </p:sp>
        <p:cxnSp>
          <p:nvCxnSpPr>
            <p:cNvPr id="173" name="Straight Arrow Connector 172">
              <a:extLst>
                <a:ext uri="{FF2B5EF4-FFF2-40B4-BE49-F238E27FC236}">
                  <a16:creationId xmlns:a16="http://schemas.microsoft.com/office/drawing/2014/main" id="{DC57079E-1D86-F897-25AD-BC0174344EB4}"/>
                </a:ext>
              </a:extLst>
            </p:cNvPr>
            <p:cNvCxnSpPr>
              <a:cxnSpLocks/>
              <a:endCxn id="171" idx="2"/>
            </p:cNvCxnSpPr>
            <p:nvPr/>
          </p:nvCxnSpPr>
          <p:spPr>
            <a:xfrm flipV="1">
              <a:off x="5867708" y="2053862"/>
              <a:ext cx="0" cy="7333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4" name="Straight Arrow Connector 173">
              <a:extLst>
                <a:ext uri="{FF2B5EF4-FFF2-40B4-BE49-F238E27FC236}">
                  <a16:creationId xmlns:a16="http://schemas.microsoft.com/office/drawing/2014/main" id="{541097AB-F9D5-DAEF-58B5-2108F602E2AE}"/>
                </a:ext>
              </a:extLst>
            </p:cNvPr>
            <p:cNvCxnSpPr>
              <a:cxnSpLocks/>
            </p:cNvCxnSpPr>
            <p:nvPr/>
          </p:nvCxnSpPr>
          <p:spPr>
            <a:xfrm flipV="1">
              <a:off x="6477000" y="1854151"/>
              <a:ext cx="12291" cy="104625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7" name="Group 206">
            <a:extLst>
              <a:ext uri="{FF2B5EF4-FFF2-40B4-BE49-F238E27FC236}">
                <a16:creationId xmlns:a16="http://schemas.microsoft.com/office/drawing/2014/main" id="{39527C9F-9258-A190-25D8-B096BECD90C6}"/>
              </a:ext>
            </a:extLst>
          </p:cNvPr>
          <p:cNvGrpSpPr/>
          <p:nvPr/>
        </p:nvGrpSpPr>
        <p:grpSpPr>
          <a:xfrm>
            <a:off x="507996" y="3213968"/>
            <a:ext cx="11187241" cy="527758"/>
            <a:chOff x="507996" y="3213968"/>
            <a:chExt cx="11187241" cy="527758"/>
          </a:xfrm>
        </p:grpSpPr>
        <p:grpSp>
          <p:nvGrpSpPr>
            <p:cNvPr id="60" name="Group 59">
              <a:extLst>
                <a:ext uri="{FF2B5EF4-FFF2-40B4-BE49-F238E27FC236}">
                  <a16:creationId xmlns:a16="http://schemas.microsoft.com/office/drawing/2014/main" id="{75A70FD0-471F-E4F7-ADDA-25F31BBB7A36}"/>
                </a:ext>
              </a:extLst>
            </p:cNvPr>
            <p:cNvGrpSpPr>
              <a:grpSpLocks noChangeAspect="1"/>
            </p:cNvGrpSpPr>
            <p:nvPr/>
          </p:nvGrpSpPr>
          <p:grpSpPr>
            <a:xfrm>
              <a:off x="507996" y="3261240"/>
              <a:ext cx="11187241" cy="411480"/>
              <a:chOff x="0" y="4026550"/>
              <a:chExt cx="12430268" cy="457200"/>
            </a:xfrm>
          </p:grpSpPr>
          <p:pic>
            <p:nvPicPr>
              <p:cNvPr id="7" name="Picture 6" descr="A blue and white hat&#10;&#10;Description automatically generated">
                <a:extLst>
                  <a:ext uri="{FF2B5EF4-FFF2-40B4-BE49-F238E27FC236}">
                    <a16:creationId xmlns:a16="http://schemas.microsoft.com/office/drawing/2014/main" id="{A541C77C-D116-C032-B9D8-EBBF52DB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643" y="4026550"/>
                <a:ext cx="640385" cy="457200"/>
              </a:xfrm>
              <a:prstGeom prst="rect">
                <a:avLst/>
              </a:prstGeom>
            </p:spPr>
          </p:pic>
          <p:pic>
            <p:nvPicPr>
              <p:cNvPr id="9" name="Picture 8" descr="A blue and white hat&#10;&#10;Description automatically generated">
                <a:extLst>
                  <a:ext uri="{FF2B5EF4-FFF2-40B4-BE49-F238E27FC236}">
                    <a16:creationId xmlns:a16="http://schemas.microsoft.com/office/drawing/2014/main" id="{C9743655-DF66-745F-CBC2-D87CB6B3B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198" y="4026550"/>
                <a:ext cx="640385" cy="457200"/>
              </a:xfrm>
              <a:prstGeom prst="rect">
                <a:avLst/>
              </a:prstGeom>
            </p:spPr>
          </p:pic>
          <p:pic>
            <p:nvPicPr>
              <p:cNvPr id="11" name="Picture 10" descr="A blue and white hat&#10;&#10;Description automatically generated">
                <a:extLst>
                  <a:ext uri="{FF2B5EF4-FFF2-40B4-BE49-F238E27FC236}">
                    <a16:creationId xmlns:a16="http://schemas.microsoft.com/office/drawing/2014/main" id="{B307CB7C-D5FD-0AA4-0484-A048CB551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634" y="4026550"/>
                <a:ext cx="639958" cy="4572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7357AB54-4F80-BFC3-D7D2-A8D4B8E64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516" y="4026550"/>
                <a:ext cx="640080" cy="457200"/>
              </a:xfrm>
              <a:prstGeom prst="rect">
                <a:avLst/>
              </a:prstGeom>
            </p:spPr>
          </p:pic>
          <p:pic>
            <p:nvPicPr>
              <p:cNvPr id="17" name="Picture 16" descr="A blue and green logo&#10;&#10;Description automatically generated">
                <a:extLst>
                  <a:ext uri="{FF2B5EF4-FFF2-40B4-BE49-F238E27FC236}">
                    <a16:creationId xmlns:a16="http://schemas.microsoft.com/office/drawing/2014/main" id="{6C5DB087-3289-3419-B0F1-D6D66575D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691" y="4026550"/>
                <a:ext cx="639958" cy="457200"/>
              </a:xfrm>
              <a:prstGeom prst="rect">
                <a:avLst/>
              </a:prstGeom>
            </p:spPr>
          </p:pic>
          <p:pic>
            <p:nvPicPr>
              <p:cNvPr id="19" name="Picture 18" descr="A blue and grey circle with white lines&#10;&#10;Description automatically generated with medium confidence">
                <a:extLst>
                  <a:ext uri="{FF2B5EF4-FFF2-40B4-BE49-F238E27FC236}">
                    <a16:creationId xmlns:a16="http://schemas.microsoft.com/office/drawing/2014/main" id="{A3ACED4F-E5D0-600F-9AB4-4F2811A41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0255" y="4026550"/>
                <a:ext cx="639958" cy="457200"/>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99DEF981-6B61-2BFD-F385-5B455684F0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4184" y="4026550"/>
                <a:ext cx="640385" cy="457200"/>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F76D3D31-4793-EC5E-EE3D-50F4F87F70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1175" y="4026550"/>
                <a:ext cx="639958" cy="45720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71B4B223-88A6-42B3-A86D-8F9A44A5A8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7739" y="4026550"/>
                <a:ext cx="639958" cy="4572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BEDEAA6C-8133-2A60-190C-1830D8CEE5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0563" y="4026550"/>
                <a:ext cx="639958" cy="457200"/>
              </a:xfrm>
              <a:prstGeom prst="rect">
                <a:avLst/>
              </a:prstGeom>
            </p:spPr>
          </p:pic>
          <p:pic>
            <p:nvPicPr>
              <p:cNvPr id="31" name="Picture 30" descr="A blue arrow pointing to a square&#10;&#10;Description automatically generated">
                <a:extLst>
                  <a:ext uri="{FF2B5EF4-FFF2-40B4-BE49-F238E27FC236}">
                    <a16:creationId xmlns:a16="http://schemas.microsoft.com/office/drawing/2014/main" id="{A626C376-C191-12FA-8BF1-2F3CCD4B5A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0202" y="4026550"/>
                <a:ext cx="640385" cy="457200"/>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FA975E5F-799F-39E0-6B78-205B6E8624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127" y="4026550"/>
                <a:ext cx="639958" cy="457200"/>
              </a:xfrm>
              <a:prstGeom prst="rect">
                <a:avLst/>
              </a:prstGeom>
            </p:spPr>
          </p:pic>
          <p:pic>
            <p:nvPicPr>
              <p:cNvPr id="35" name="Picture 34" descr="A black background with a black square&#10;&#10;Description automatically generated with medium confidence">
                <a:extLst>
                  <a:ext uri="{FF2B5EF4-FFF2-40B4-BE49-F238E27FC236}">
                    <a16:creationId xmlns:a16="http://schemas.microsoft.com/office/drawing/2014/main" id="{25606593-84A1-55C3-B576-D96054779B3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026550"/>
                <a:ext cx="640385" cy="457200"/>
              </a:xfrm>
              <a:prstGeom prst="rect">
                <a:avLst/>
              </a:prstGeom>
            </p:spPr>
          </p:pic>
          <p:pic>
            <p:nvPicPr>
              <p:cNvPr id="37" name="Picture 36" descr="A black and white rectangle with letters on it&#10;&#10;Description automatically generated">
                <a:extLst>
                  <a:ext uri="{FF2B5EF4-FFF2-40B4-BE49-F238E27FC236}">
                    <a16:creationId xmlns:a16="http://schemas.microsoft.com/office/drawing/2014/main" id="{CC55165C-339E-88AE-E52C-A8EA8CCF3A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24303" y="4026550"/>
                <a:ext cx="639654" cy="457200"/>
              </a:xfrm>
              <a:prstGeom prst="rect">
                <a:avLst/>
              </a:prstGeom>
            </p:spPr>
          </p:pic>
          <p:pic>
            <p:nvPicPr>
              <p:cNvPr id="41" name="Picture 40" descr="A red x on a black background&#10;&#10;Description automatically generated">
                <a:extLst>
                  <a:ext uri="{FF2B5EF4-FFF2-40B4-BE49-F238E27FC236}">
                    <a16:creationId xmlns:a16="http://schemas.microsoft.com/office/drawing/2014/main" id="{83AC3BE5-6D47-BFAF-D320-308CE627602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7193" y="4026550"/>
                <a:ext cx="640385" cy="457200"/>
              </a:xfrm>
              <a:prstGeom prst="rect">
                <a:avLst/>
              </a:prstGeom>
            </p:spPr>
          </p:pic>
          <p:pic>
            <p:nvPicPr>
              <p:cNvPr id="45" name="Picture 44" descr="A pink and white hat&#10;&#10;Description automatically generated">
                <a:extLst>
                  <a:ext uri="{FF2B5EF4-FFF2-40B4-BE49-F238E27FC236}">
                    <a16:creationId xmlns:a16="http://schemas.microsoft.com/office/drawing/2014/main" id="{E93B6EB0-205E-DB32-E475-E3102996014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06819" y="4026550"/>
                <a:ext cx="639654" cy="457200"/>
              </a:xfrm>
              <a:prstGeom prst="rect">
                <a:avLst/>
              </a:prstGeom>
            </p:spPr>
          </p:pic>
          <p:pic>
            <p:nvPicPr>
              <p:cNvPr id="47" name="Picture 46" descr="A blue and white hat&#10;&#10;Description automatically generated">
                <a:extLst>
                  <a:ext uri="{FF2B5EF4-FFF2-40B4-BE49-F238E27FC236}">
                    <a16:creationId xmlns:a16="http://schemas.microsoft.com/office/drawing/2014/main" id="{C1DC7B2D-2370-3615-BF29-244C45F75F6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83079" y="4026550"/>
                <a:ext cx="639958" cy="457200"/>
              </a:xfrm>
              <a:prstGeom prst="rect">
                <a:avLst/>
              </a:prstGeom>
            </p:spPr>
          </p:pic>
          <p:pic>
            <p:nvPicPr>
              <p:cNvPr id="51" name="Picture 50" descr="A graphic of a circle with arrows&#10;&#10;Description automatically generated with medium confidence">
                <a:extLst>
                  <a:ext uri="{FF2B5EF4-FFF2-40B4-BE49-F238E27FC236}">
                    <a16:creationId xmlns:a16="http://schemas.microsoft.com/office/drawing/2014/main" id="{3F109892-35B5-390B-B03B-7FA9B13EB15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90188" y="4026550"/>
                <a:ext cx="640080" cy="457200"/>
              </a:xfrm>
              <a:prstGeom prst="rect">
                <a:avLst/>
              </a:prstGeom>
            </p:spPr>
          </p:pic>
          <p:cxnSp>
            <p:nvCxnSpPr>
              <p:cNvPr id="55" name="Straight Connector 54">
                <a:extLst>
                  <a:ext uri="{FF2B5EF4-FFF2-40B4-BE49-F238E27FC236}">
                    <a16:creationId xmlns:a16="http://schemas.microsoft.com/office/drawing/2014/main" id="{8573003F-BEDA-CA15-0DAC-FBBFFEA149CA}"/>
                  </a:ext>
                </a:extLst>
              </p:cNvPr>
              <p:cNvCxnSpPr>
                <a:cxnSpLocks noChangeAspect="1"/>
              </p:cNvCxnSpPr>
              <p:nvPr/>
            </p:nvCxnSpPr>
            <p:spPr>
              <a:xfrm>
                <a:off x="631214" y="4080800"/>
                <a:ext cx="249919" cy="333280"/>
              </a:xfrm>
              <a:prstGeom prst="line">
                <a:avLst/>
              </a:prstGeom>
              <a:ln w="95250">
                <a:solidFill>
                  <a:schemeClr val="tx1"/>
                </a:solidFill>
                <a:headEnd type="stealth"/>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83006EDC-7E29-F764-2FC7-CD2A7966BDC9}"/>
                </a:ext>
              </a:extLst>
            </p:cNvPr>
            <p:cNvCxnSpPr>
              <a:cxnSpLocks/>
            </p:cNvCxnSpPr>
            <p:nvPr/>
          </p:nvCxnSpPr>
          <p:spPr>
            <a:xfrm>
              <a:off x="1422936"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Straight Connector 62">
              <a:extLst>
                <a:ext uri="{FF2B5EF4-FFF2-40B4-BE49-F238E27FC236}">
                  <a16:creationId xmlns:a16="http://schemas.microsoft.com/office/drawing/2014/main" id="{543A8E33-092C-974C-9C60-1F9C124C3A1E}"/>
                </a:ext>
              </a:extLst>
            </p:cNvPr>
            <p:cNvCxnSpPr>
              <a:cxnSpLocks/>
            </p:cNvCxnSpPr>
            <p:nvPr/>
          </p:nvCxnSpPr>
          <p:spPr>
            <a:xfrm>
              <a:off x="3192519"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Straight Connector 63">
              <a:extLst>
                <a:ext uri="{FF2B5EF4-FFF2-40B4-BE49-F238E27FC236}">
                  <a16:creationId xmlns:a16="http://schemas.microsoft.com/office/drawing/2014/main" id="{3EC65B82-539E-4D19-B211-000730D3A78D}"/>
                </a:ext>
              </a:extLst>
            </p:cNvPr>
            <p:cNvCxnSpPr>
              <a:cxnSpLocks/>
            </p:cNvCxnSpPr>
            <p:nvPr/>
          </p:nvCxnSpPr>
          <p:spPr>
            <a:xfrm>
              <a:off x="4996923"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Straight Connector 64">
              <a:extLst>
                <a:ext uri="{FF2B5EF4-FFF2-40B4-BE49-F238E27FC236}">
                  <a16:creationId xmlns:a16="http://schemas.microsoft.com/office/drawing/2014/main" id="{D9B7A8E8-7C72-8128-56BB-053C5759F27D}"/>
                </a:ext>
              </a:extLst>
            </p:cNvPr>
            <p:cNvCxnSpPr>
              <a:cxnSpLocks/>
            </p:cNvCxnSpPr>
            <p:nvPr/>
          </p:nvCxnSpPr>
          <p:spPr>
            <a:xfrm>
              <a:off x="6821478"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178" name="Straight Connector 177">
              <a:extLst>
                <a:ext uri="{FF2B5EF4-FFF2-40B4-BE49-F238E27FC236}">
                  <a16:creationId xmlns:a16="http://schemas.microsoft.com/office/drawing/2014/main" id="{D7F29BDA-2644-BB7B-9D60-7130E99B5F01}"/>
                </a:ext>
              </a:extLst>
            </p:cNvPr>
            <p:cNvCxnSpPr>
              <a:cxnSpLocks/>
            </p:cNvCxnSpPr>
            <p:nvPr/>
          </p:nvCxnSpPr>
          <p:spPr>
            <a:xfrm>
              <a:off x="8666253" y="3235701"/>
              <a:ext cx="0" cy="506025"/>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05" name="Group 204">
            <a:extLst>
              <a:ext uri="{FF2B5EF4-FFF2-40B4-BE49-F238E27FC236}">
                <a16:creationId xmlns:a16="http://schemas.microsoft.com/office/drawing/2014/main" id="{DE1910AC-4524-657E-5ED0-034E2612CC70}"/>
              </a:ext>
            </a:extLst>
          </p:cNvPr>
          <p:cNvGrpSpPr/>
          <p:nvPr/>
        </p:nvGrpSpPr>
        <p:grpSpPr>
          <a:xfrm>
            <a:off x="6355684" y="3741726"/>
            <a:ext cx="2723707" cy="2340412"/>
            <a:chOff x="6355684" y="3741726"/>
            <a:chExt cx="2723707" cy="2340412"/>
          </a:xfrm>
        </p:grpSpPr>
        <p:sp>
          <p:nvSpPr>
            <p:cNvPr id="113" name="Right Brace 112">
              <a:extLst>
                <a:ext uri="{FF2B5EF4-FFF2-40B4-BE49-F238E27FC236}">
                  <a16:creationId xmlns:a16="http://schemas.microsoft.com/office/drawing/2014/main" id="{B1D28935-06AB-A0F2-FB5B-0F15601ACEAC}"/>
                </a:ext>
              </a:extLst>
            </p:cNvPr>
            <p:cNvSpPr/>
            <p:nvPr/>
          </p:nvSpPr>
          <p:spPr>
            <a:xfrm rot="5400000" flipV="1">
              <a:off x="7611222" y="2982978"/>
              <a:ext cx="296284" cy="1813779"/>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50" name="TextBox 149">
              <a:extLst>
                <a:ext uri="{FF2B5EF4-FFF2-40B4-BE49-F238E27FC236}">
                  <a16:creationId xmlns:a16="http://schemas.microsoft.com/office/drawing/2014/main" id="{E67DF134-6D36-63AB-33AA-AC11B3B0C1E9}"/>
                </a:ext>
              </a:extLst>
            </p:cNvPr>
            <p:cNvSpPr txBox="1"/>
            <p:nvPr/>
          </p:nvSpPr>
          <p:spPr>
            <a:xfrm>
              <a:off x="6355684" y="5743584"/>
              <a:ext cx="2723707" cy="338554"/>
            </a:xfrm>
            <a:prstGeom prst="rect">
              <a:avLst/>
            </a:prstGeom>
            <a:noFill/>
          </p:spPr>
          <p:txBody>
            <a:bodyPr wrap="square" rtlCol="0">
              <a:spAutoFit/>
            </a:bodyPr>
            <a:lstStyle/>
            <a:p>
              <a:pPr algn="ctr"/>
              <a:r>
                <a:rPr lang="en-US" sz="1600" b="1" dirty="0"/>
                <a:t>Choosing data shown in chart</a:t>
              </a:r>
            </a:p>
          </p:txBody>
        </p:sp>
        <p:sp>
          <p:nvSpPr>
            <p:cNvPr id="175" name="TextBox 174">
              <a:extLst>
                <a:ext uri="{FF2B5EF4-FFF2-40B4-BE49-F238E27FC236}">
                  <a16:creationId xmlns:a16="http://schemas.microsoft.com/office/drawing/2014/main" id="{4F79A5B5-485C-2D84-41BE-7923FD54DAF2}"/>
                </a:ext>
              </a:extLst>
            </p:cNvPr>
            <p:cNvSpPr txBox="1"/>
            <p:nvPr/>
          </p:nvSpPr>
          <p:spPr>
            <a:xfrm>
              <a:off x="6574650" y="4536563"/>
              <a:ext cx="1233947" cy="523220"/>
            </a:xfrm>
            <a:prstGeom prst="rect">
              <a:avLst/>
            </a:prstGeom>
            <a:noFill/>
          </p:spPr>
          <p:txBody>
            <a:bodyPr wrap="square" rtlCol="0">
              <a:spAutoFit/>
            </a:bodyPr>
            <a:lstStyle/>
            <a:p>
              <a:pPr algn="ctr"/>
              <a:r>
                <a:rPr lang="en-US" sz="1400" dirty="0"/>
                <a:t>Show family</a:t>
              </a:r>
            </a:p>
            <a:p>
              <a:pPr algn="ctr"/>
              <a:r>
                <a:rPr lang="en-US" sz="1400" dirty="0"/>
                <a:t>envelopes</a:t>
              </a:r>
            </a:p>
          </p:txBody>
        </p:sp>
        <p:sp>
          <p:nvSpPr>
            <p:cNvPr id="176" name="TextBox 175">
              <a:extLst>
                <a:ext uri="{FF2B5EF4-FFF2-40B4-BE49-F238E27FC236}">
                  <a16:creationId xmlns:a16="http://schemas.microsoft.com/office/drawing/2014/main" id="{F2D003BD-366C-D3E7-FBD0-52189A393D1F}"/>
                </a:ext>
              </a:extLst>
            </p:cNvPr>
            <p:cNvSpPr txBox="1"/>
            <p:nvPr/>
          </p:nvSpPr>
          <p:spPr>
            <a:xfrm>
              <a:off x="6958684" y="5154496"/>
              <a:ext cx="1517705" cy="523220"/>
            </a:xfrm>
            <a:prstGeom prst="rect">
              <a:avLst/>
            </a:prstGeom>
            <a:noFill/>
          </p:spPr>
          <p:txBody>
            <a:bodyPr wrap="square" rtlCol="0">
              <a:spAutoFit/>
            </a:bodyPr>
            <a:lstStyle/>
            <a:p>
              <a:pPr algn="ctr"/>
              <a:r>
                <a:rPr lang="en-US" sz="1400" dirty="0"/>
                <a:t>Show results from all enabled stages</a:t>
              </a:r>
            </a:p>
          </p:txBody>
        </p:sp>
        <p:sp>
          <p:nvSpPr>
            <p:cNvPr id="177" name="TextBox 176">
              <a:extLst>
                <a:ext uri="{FF2B5EF4-FFF2-40B4-BE49-F238E27FC236}">
                  <a16:creationId xmlns:a16="http://schemas.microsoft.com/office/drawing/2014/main" id="{69CDECCB-01AE-F820-F29B-C5942584A9EB}"/>
                </a:ext>
              </a:extLst>
            </p:cNvPr>
            <p:cNvSpPr txBox="1"/>
            <p:nvPr/>
          </p:nvSpPr>
          <p:spPr>
            <a:xfrm>
              <a:off x="7736801" y="4534826"/>
              <a:ext cx="1233947" cy="523220"/>
            </a:xfrm>
            <a:prstGeom prst="rect">
              <a:avLst/>
            </a:prstGeom>
            <a:noFill/>
          </p:spPr>
          <p:txBody>
            <a:bodyPr wrap="square" rtlCol="0">
              <a:spAutoFit/>
            </a:bodyPr>
            <a:lstStyle/>
            <a:p>
              <a:pPr algn="ctr"/>
              <a:r>
                <a:rPr lang="en-US" sz="1400" dirty="0"/>
                <a:t>Hide failed results</a:t>
              </a:r>
            </a:p>
          </p:txBody>
        </p:sp>
        <p:cxnSp>
          <p:nvCxnSpPr>
            <p:cNvPr id="179" name="Straight Arrow Connector 178">
              <a:extLst>
                <a:ext uri="{FF2B5EF4-FFF2-40B4-BE49-F238E27FC236}">
                  <a16:creationId xmlns:a16="http://schemas.microsoft.com/office/drawing/2014/main" id="{C3C6784B-437D-B364-FB6B-08149FF9DC35}"/>
                </a:ext>
              </a:extLst>
            </p:cNvPr>
            <p:cNvCxnSpPr>
              <a:cxnSpLocks/>
            </p:cNvCxnSpPr>
            <p:nvPr/>
          </p:nvCxnSpPr>
          <p:spPr>
            <a:xfrm>
              <a:off x="7144299" y="3969171"/>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0" name="Straight Arrow Connector 179">
              <a:extLst>
                <a:ext uri="{FF2B5EF4-FFF2-40B4-BE49-F238E27FC236}">
                  <a16:creationId xmlns:a16="http://schemas.microsoft.com/office/drawing/2014/main" id="{11416B1D-4CD7-5B10-A5E5-A710C7B18F41}"/>
                </a:ext>
              </a:extLst>
            </p:cNvPr>
            <p:cNvCxnSpPr>
              <a:cxnSpLocks/>
            </p:cNvCxnSpPr>
            <p:nvPr/>
          </p:nvCxnSpPr>
          <p:spPr>
            <a:xfrm>
              <a:off x="8353774" y="4000031"/>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1" name="Straight Arrow Connector 180">
              <a:extLst>
                <a:ext uri="{FF2B5EF4-FFF2-40B4-BE49-F238E27FC236}">
                  <a16:creationId xmlns:a16="http://schemas.microsoft.com/office/drawing/2014/main" id="{80467104-48AE-784D-3097-4AA36436E04E}"/>
                </a:ext>
              </a:extLst>
            </p:cNvPr>
            <p:cNvCxnSpPr/>
            <p:nvPr/>
          </p:nvCxnSpPr>
          <p:spPr>
            <a:xfrm>
              <a:off x="7765268" y="4151178"/>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6" name="Group 205">
            <a:extLst>
              <a:ext uri="{FF2B5EF4-FFF2-40B4-BE49-F238E27FC236}">
                <a16:creationId xmlns:a16="http://schemas.microsoft.com/office/drawing/2014/main" id="{3DCA38A0-B788-AF35-17DE-D277FA50C78E}"/>
              </a:ext>
            </a:extLst>
          </p:cNvPr>
          <p:cNvGrpSpPr/>
          <p:nvPr/>
        </p:nvGrpSpPr>
        <p:grpSpPr>
          <a:xfrm>
            <a:off x="8015307" y="721732"/>
            <a:ext cx="4216815" cy="5294539"/>
            <a:chOff x="8015307" y="721732"/>
            <a:chExt cx="4216815" cy="5294539"/>
          </a:xfrm>
        </p:grpSpPr>
        <p:sp>
          <p:nvSpPr>
            <p:cNvPr id="182" name="TextBox 181">
              <a:extLst>
                <a:ext uri="{FF2B5EF4-FFF2-40B4-BE49-F238E27FC236}">
                  <a16:creationId xmlns:a16="http://schemas.microsoft.com/office/drawing/2014/main" id="{8DA56066-0FA5-9CAB-10C8-680106E1B068}"/>
                </a:ext>
              </a:extLst>
            </p:cNvPr>
            <p:cNvSpPr txBox="1"/>
            <p:nvPr/>
          </p:nvSpPr>
          <p:spPr>
            <a:xfrm>
              <a:off x="8828640" y="721732"/>
              <a:ext cx="2723707" cy="338554"/>
            </a:xfrm>
            <a:prstGeom prst="rect">
              <a:avLst/>
            </a:prstGeom>
            <a:noFill/>
          </p:spPr>
          <p:txBody>
            <a:bodyPr wrap="square" rtlCol="0">
              <a:spAutoFit/>
            </a:bodyPr>
            <a:lstStyle/>
            <a:p>
              <a:pPr algn="ctr"/>
              <a:r>
                <a:rPr lang="en-US" sz="1600" b="1" dirty="0"/>
                <a:t>Data highlight tools*</a:t>
              </a:r>
            </a:p>
          </p:txBody>
        </p:sp>
        <p:sp>
          <p:nvSpPr>
            <p:cNvPr id="183" name="Right Brace 182">
              <a:extLst>
                <a:ext uri="{FF2B5EF4-FFF2-40B4-BE49-F238E27FC236}">
                  <a16:creationId xmlns:a16="http://schemas.microsoft.com/office/drawing/2014/main" id="{8BD1BD86-753B-6A09-D9BA-3EEC50E33803}"/>
                </a:ext>
              </a:extLst>
            </p:cNvPr>
            <p:cNvSpPr/>
            <p:nvPr/>
          </p:nvSpPr>
          <p:spPr>
            <a:xfrm rot="16200000">
              <a:off x="9964672" y="1543475"/>
              <a:ext cx="289256" cy="2886094"/>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4" name="TextBox 183">
              <a:extLst>
                <a:ext uri="{FF2B5EF4-FFF2-40B4-BE49-F238E27FC236}">
                  <a16:creationId xmlns:a16="http://schemas.microsoft.com/office/drawing/2014/main" id="{26338853-40A1-04CF-CFA6-33F1058BCCB9}"/>
                </a:ext>
              </a:extLst>
            </p:cNvPr>
            <p:cNvSpPr txBox="1"/>
            <p:nvPr/>
          </p:nvSpPr>
          <p:spPr>
            <a:xfrm>
              <a:off x="8015307" y="2414453"/>
              <a:ext cx="1524000" cy="307777"/>
            </a:xfrm>
            <a:prstGeom prst="rect">
              <a:avLst/>
            </a:prstGeom>
            <a:noFill/>
          </p:spPr>
          <p:txBody>
            <a:bodyPr wrap="square" rtlCol="0">
              <a:spAutoFit/>
            </a:bodyPr>
            <a:lstStyle/>
            <a:p>
              <a:pPr algn="ctr"/>
              <a:r>
                <a:rPr lang="en-US" sz="1400" dirty="0"/>
                <a:t>Favorite records</a:t>
              </a:r>
            </a:p>
          </p:txBody>
        </p:sp>
        <p:sp>
          <p:nvSpPr>
            <p:cNvPr id="185" name="TextBox 184">
              <a:extLst>
                <a:ext uri="{FF2B5EF4-FFF2-40B4-BE49-F238E27FC236}">
                  <a16:creationId xmlns:a16="http://schemas.microsoft.com/office/drawing/2014/main" id="{2E9810AE-CA5A-83E2-2460-134DDAED8C3E}"/>
                </a:ext>
              </a:extLst>
            </p:cNvPr>
            <p:cNvSpPr txBox="1"/>
            <p:nvPr/>
          </p:nvSpPr>
          <p:spPr>
            <a:xfrm>
              <a:off x="8664947" y="2152490"/>
              <a:ext cx="1524000" cy="307777"/>
            </a:xfrm>
            <a:prstGeom prst="rect">
              <a:avLst/>
            </a:prstGeom>
            <a:noFill/>
          </p:spPr>
          <p:txBody>
            <a:bodyPr wrap="square" rtlCol="0">
              <a:spAutoFit/>
            </a:bodyPr>
            <a:lstStyle/>
            <a:p>
              <a:pPr algn="ctr"/>
              <a:r>
                <a:rPr lang="en-US" sz="1400" dirty="0"/>
                <a:t>Reference Record</a:t>
              </a:r>
            </a:p>
          </p:txBody>
        </p:sp>
        <p:sp>
          <p:nvSpPr>
            <p:cNvPr id="186" name="TextBox 185">
              <a:extLst>
                <a:ext uri="{FF2B5EF4-FFF2-40B4-BE49-F238E27FC236}">
                  <a16:creationId xmlns:a16="http://schemas.microsoft.com/office/drawing/2014/main" id="{1D9FF6AA-E540-3B04-AEE8-8F3EBECF8124}"/>
                </a:ext>
              </a:extLst>
            </p:cNvPr>
            <p:cNvSpPr txBox="1"/>
            <p:nvPr/>
          </p:nvSpPr>
          <p:spPr>
            <a:xfrm>
              <a:off x="9220200" y="1879322"/>
              <a:ext cx="1649191" cy="307777"/>
            </a:xfrm>
            <a:prstGeom prst="rect">
              <a:avLst/>
            </a:prstGeom>
            <a:noFill/>
          </p:spPr>
          <p:txBody>
            <a:bodyPr wrap="square" rtlCol="0">
              <a:spAutoFit/>
            </a:bodyPr>
            <a:lstStyle/>
            <a:p>
              <a:pPr algn="ctr"/>
              <a:r>
                <a:rPr lang="en-US" sz="1400" dirty="0"/>
                <a:t>Synthesized records</a:t>
              </a:r>
            </a:p>
          </p:txBody>
        </p:sp>
        <p:sp>
          <p:nvSpPr>
            <p:cNvPr id="187" name="TextBox 186">
              <a:extLst>
                <a:ext uri="{FF2B5EF4-FFF2-40B4-BE49-F238E27FC236}">
                  <a16:creationId xmlns:a16="http://schemas.microsoft.com/office/drawing/2014/main" id="{C6E3A242-B713-A1B7-5892-1200AA06F81B}"/>
                </a:ext>
              </a:extLst>
            </p:cNvPr>
            <p:cNvSpPr txBox="1"/>
            <p:nvPr/>
          </p:nvSpPr>
          <p:spPr>
            <a:xfrm>
              <a:off x="9799747" y="1606154"/>
              <a:ext cx="1752600" cy="307777"/>
            </a:xfrm>
            <a:prstGeom prst="rect">
              <a:avLst/>
            </a:prstGeom>
            <a:noFill/>
          </p:spPr>
          <p:txBody>
            <a:bodyPr wrap="square" rtlCol="0">
              <a:spAutoFit/>
            </a:bodyPr>
            <a:lstStyle/>
            <a:p>
              <a:pPr algn="ctr"/>
              <a:r>
                <a:rPr lang="en-US" sz="1400" dirty="0"/>
                <a:t>User defined records</a:t>
              </a:r>
            </a:p>
          </p:txBody>
        </p:sp>
        <p:sp>
          <p:nvSpPr>
            <p:cNvPr id="188" name="TextBox 187">
              <a:extLst>
                <a:ext uri="{FF2B5EF4-FFF2-40B4-BE49-F238E27FC236}">
                  <a16:creationId xmlns:a16="http://schemas.microsoft.com/office/drawing/2014/main" id="{5E29C84D-031C-4589-F2C6-7E4384698B81}"/>
                </a:ext>
              </a:extLst>
            </p:cNvPr>
            <p:cNvSpPr txBox="1"/>
            <p:nvPr/>
          </p:nvSpPr>
          <p:spPr>
            <a:xfrm>
              <a:off x="10149179" y="1338800"/>
              <a:ext cx="2082943" cy="307777"/>
            </a:xfrm>
            <a:prstGeom prst="rect">
              <a:avLst/>
            </a:prstGeom>
            <a:noFill/>
          </p:spPr>
          <p:txBody>
            <a:bodyPr wrap="square" rtlCol="0">
              <a:spAutoFit/>
            </a:bodyPr>
            <a:lstStyle/>
            <a:p>
              <a:pPr algn="ctr"/>
              <a:r>
                <a:rPr lang="en-US" sz="1400" dirty="0"/>
                <a:t>Change to nearby record</a:t>
              </a:r>
            </a:p>
          </p:txBody>
        </p:sp>
        <p:sp>
          <p:nvSpPr>
            <p:cNvPr id="190" name="TextBox 189">
              <a:extLst>
                <a:ext uri="{FF2B5EF4-FFF2-40B4-BE49-F238E27FC236}">
                  <a16:creationId xmlns:a16="http://schemas.microsoft.com/office/drawing/2014/main" id="{7628DB42-4C3B-696A-13E6-72D70AD4F943}"/>
                </a:ext>
              </a:extLst>
            </p:cNvPr>
            <p:cNvSpPr txBox="1"/>
            <p:nvPr/>
          </p:nvSpPr>
          <p:spPr>
            <a:xfrm>
              <a:off x="9966777" y="5000608"/>
              <a:ext cx="1906013" cy="1015663"/>
            </a:xfrm>
            <a:prstGeom prst="rect">
              <a:avLst/>
            </a:prstGeom>
            <a:noFill/>
          </p:spPr>
          <p:txBody>
            <a:bodyPr wrap="square" rtlCol="0">
              <a:spAutoFit/>
            </a:bodyPr>
            <a:lstStyle/>
            <a:p>
              <a:pPr algn="ctr"/>
              <a:r>
                <a:rPr lang="en-US" sz="1200" dirty="0"/>
                <a:t>*these icons will be grayed out unless (1) record type is available in project or </a:t>
              </a:r>
            </a:p>
            <a:p>
              <a:pPr algn="ctr"/>
              <a:r>
                <a:rPr lang="en-US" sz="1200" dirty="0"/>
                <a:t>(2) single material is selected on chart</a:t>
              </a:r>
            </a:p>
          </p:txBody>
        </p:sp>
        <p:cxnSp>
          <p:nvCxnSpPr>
            <p:cNvPr id="191" name="Straight Arrow Connector 190">
              <a:extLst>
                <a:ext uri="{FF2B5EF4-FFF2-40B4-BE49-F238E27FC236}">
                  <a16:creationId xmlns:a16="http://schemas.microsoft.com/office/drawing/2014/main" id="{11B82F51-BB90-E37F-7534-D5021027D3BC}"/>
                </a:ext>
              </a:extLst>
            </p:cNvPr>
            <p:cNvCxnSpPr>
              <a:cxnSpLocks/>
            </p:cNvCxnSpPr>
            <p:nvPr/>
          </p:nvCxnSpPr>
          <p:spPr>
            <a:xfrm flipV="1">
              <a:off x="8915400" y="2686375"/>
              <a:ext cx="0" cy="22271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3" name="Straight Arrow Connector 192">
              <a:extLst>
                <a:ext uri="{FF2B5EF4-FFF2-40B4-BE49-F238E27FC236}">
                  <a16:creationId xmlns:a16="http://schemas.microsoft.com/office/drawing/2014/main" id="{07CC4B6B-5194-F272-7B2D-D8DCC933D2EA}"/>
                </a:ext>
              </a:extLst>
            </p:cNvPr>
            <p:cNvCxnSpPr>
              <a:cxnSpLocks/>
            </p:cNvCxnSpPr>
            <p:nvPr/>
          </p:nvCxnSpPr>
          <p:spPr>
            <a:xfrm flipV="1">
              <a:off x="11582400" y="1691149"/>
              <a:ext cx="0" cy="128954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5" name="Straight Arrow Connector 194">
              <a:extLst>
                <a:ext uri="{FF2B5EF4-FFF2-40B4-BE49-F238E27FC236}">
                  <a16:creationId xmlns:a16="http://schemas.microsoft.com/office/drawing/2014/main" id="{701B8628-047E-53AF-2989-8E28F3009142}"/>
                </a:ext>
              </a:extLst>
            </p:cNvPr>
            <p:cNvCxnSpPr>
              <a:cxnSpLocks/>
            </p:cNvCxnSpPr>
            <p:nvPr/>
          </p:nvCxnSpPr>
          <p:spPr>
            <a:xfrm flipV="1">
              <a:off x="10948331" y="1913931"/>
              <a:ext cx="0" cy="9785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7" name="Straight Arrow Connector 196">
              <a:extLst>
                <a:ext uri="{FF2B5EF4-FFF2-40B4-BE49-F238E27FC236}">
                  <a16:creationId xmlns:a16="http://schemas.microsoft.com/office/drawing/2014/main" id="{57E7D8CA-D1B0-C604-043D-598AD742E9E5}"/>
                </a:ext>
              </a:extLst>
            </p:cNvPr>
            <p:cNvCxnSpPr>
              <a:cxnSpLocks/>
            </p:cNvCxnSpPr>
            <p:nvPr/>
          </p:nvCxnSpPr>
          <p:spPr>
            <a:xfrm flipV="1">
              <a:off x="10210800" y="2155249"/>
              <a:ext cx="0" cy="6172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9" name="Straight Arrow Connector 198">
              <a:extLst>
                <a:ext uri="{FF2B5EF4-FFF2-40B4-BE49-F238E27FC236}">
                  <a16:creationId xmlns:a16="http://schemas.microsoft.com/office/drawing/2014/main" id="{DFCDE4C4-5E08-34BF-EA9A-8CC1AD8E8A8A}"/>
                </a:ext>
              </a:extLst>
            </p:cNvPr>
            <p:cNvCxnSpPr>
              <a:cxnSpLocks/>
            </p:cNvCxnSpPr>
            <p:nvPr/>
          </p:nvCxnSpPr>
          <p:spPr>
            <a:xfrm flipV="1">
              <a:off x="9582456" y="2414453"/>
              <a:ext cx="0" cy="47806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3499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13</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Screening with a CHART STAGE</a:t>
            </a:r>
            <a:endParaRPr lang="en-US" dirty="0">
              <a:latin typeface="+mn-lt"/>
            </a:endParaRPr>
          </a:p>
        </p:txBody>
      </p:sp>
      <p:grpSp>
        <p:nvGrpSpPr>
          <p:cNvPr id="41" name="Group 101">
            <a:extLst>
              <a:ext uri="{FF2B5EF4-FFF2-40B4-BE49-F238E27FC236}">
                <a16:creationId xmlns:a16="http://schemas.microsoft.com/office/drawing/2014/main" id="{C0C79C57-28F2-4B0B-9689-A4D380E7BEA1}"/>
              </a:ext>
            </a:extLst>
          </p:cNvPr>
          <p:cNvGrpSpPr>
            <a:grpSpLocks/>
          </p:cNvGrpSpPr>
          <p:nvPr/>
        </p:nvGrpSpPr>
        <p:grpSpPr bwMode="auto">
          <a:xfrm>
            <a:off x="8624391" y="2457186"/>
            <a:ext cx="2836863" cy="1625600"/>
            <a:chOff x="783" y="2962"/>
            <a:chExt cx="1787" cy="1024"/>
          </a:xfrm>
        </p:grpSpPr>
        <p:sp>
          <p:nvSpPr>
            <p:cNvPr id="43" name="AutoShape 4">
              <a:extLst>
                <a:ext uri="{FF2B5EF4-FFF2-40B4-BE49-F238E27FC236}">
                  <a16:creationId xmlns:a16="http://schemas.microsoft.com/office/drawing/2014/main" id="{2F33DDE1-EEEE-4EAB-877C-EB4DA6B9D325}"/>
                </a:ext>
              </a:extLst>
            </p:cNvPr>
            <p:cNvSpPr>
              <a:spLocks noChangeArrowheads="1"/>
            </p:cNvSpPr>
            <p:nvPr/>
          </p:nvSpPr>
          <p:spPr bwMode="auto">
            <a:xfrm>
              <a:off x="783" y="2962"/>
              <a:ext cx="1787" cy="1024"/>
            </a:xfrm>
            <a:prstGeom prst="roundRect">
              <a:avLst>
                <a:gd name="adj" fmla="val 2292"/>
              </a:avLst>
            </a:prstGeom>
            <a:ln w="28575">
              <a:headEnd/>
              <a:tailEnd/>
            </a:ln>
          </p:spPr>
          <p:style>
            <a:lnRef idx="2">
              <a:schemeClr val="accent1"/>
            </a:lnRef>
            <a:fillRef idx="1">
              <a:schemeClr val="lt1"/>
            </a:fillRef>
            <a:effectRef idx="0">
              <a:schemeClr val="accent1"/>
            </a:effectRef>
            <a:fontRef idx="minor">
              <a:schemeClr val="dk1"/>
            </a:fontRef>
          </p:style>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4" name="Text Box 5">
              <a:extLst>
                <a:ext uri="{FF2B5EF4-FFF2-40B4-BE49-F238E27FC236}">
                  <a16:creationId xmlns:a16="http://schemas.microsoft.com/office/drawing/2014/main" id="{3682A949-997F-4EAA-A059-053F158DA2D9}"/>
                </a:ext>
              </a:extLst>
            </p:cNvPr>
            <p:cNvSpPr txBox="1">
              <a:spLocks noChangeArrowheads="1"/>
            </p:cNvSpPr>
            <p:nvPr/>
          </p:nvSpPr>
          <p:spPr bwMode="auto">
            <a:xfrm>
              <a:off x="792" y="2963"/>
              <a:ext cx="9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Results   </a:t>
              </a:r>
            </a:p>
            <a:p>
              <a:pPr algn="ctr">
                <a:buClr>
                  <a:srgbClr val="009B9B"/>
                </a:buClr>
                <a:buSzPct val="80000"/>
                <a:buFont typeface="Wingdings" pitchFamily="2" charset="2"/>
                <a:buNone/>
              </a:pPr>
              <a:r>
                <a:rPr lang="en-GB" sz="1200" b="1" i="1" dirty="0">
                  <a:latin typeface="+mn-lt"/>
                </a:rPr>
                <a:t>X out of 100 pass</a:t>
              </a:r>
            </a:p>
          </p:txBody>
        </p:sp>
        <p:sp>
          <p:nvSpPr>
            <p:cNvPr id="45" name="Text Box 6">
              <a:extLst>
                <a:ext uri="{FF2B5EF4-FFF2-40B4-BE49-F238E27FC236}">
                  <a16:creationId xmlns:a16="http://schemas.microsoft.com/office/drawing/2014/main" id="{F9A12838-83A0-4278-ABF6-1F9567A7A18A}"/>
                </a:ext>
              </a:extLst>
            </p:cNvPr>
            <p:cNvSpPr txBox="1">
              <a:spLocks noChangeArrowheads="1"/>
            </p:cNvSpPr>
            <p:nvPr/>
          </p:nvSpPr>
          <p:spPr bwMode="auto">
            <a:xfrm>
              <a:off x="859" y="3347"/>
              <a:ext cx="167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200" b="1" dirty="0">
                  <a:latin typeface="+mn-lt"/>
                </a:rPr>
                <a:t>Material 1             2230        113</a:t>
              </a:r>
            </a:p>
            <a:p>
              <a:pPr>
                <a:spcBef>
                  <a:spcPct val="10000"/>
                </a:spcBef>
                <a:spcAft>
                  <a:spcPct val="20000"/>
                </a:spcAft>
                <a:buClr>
                  <a:srgbClr val="009B9B"/>
                </a:buClr>
                <a:buSzPct val="80000"/>
                <a:buFont typeface="Wingdings" pitchFamily="2" charset="2"/>
                <a:buNone/>
              </a:pPr>
              <a:r>
                <a:rPr lang="en-GB" sz="1200" b="1" dirty="0">
                  <a:latin typeface="+mn-lt"/>
                </a:rPr>
                <a:t>Material 2             2100        300</a:t>
              </a:r>
            </a:p>
            <a:p>
              <a:pPr>
                <a:spcBef>
                  <a:spcPct val="10000"/>
                </a:spcBef>
                <a:spcAft>
                  <a:spcPct val="20000"/>
                </a:spcAft>
                <a:buClr>
                  <a:srgbClr val="009B9B"/>
                </a:buClr>
                <a:buSzPct val="80000"/>
                <a:buFont typeface="Wingdings" pitchFamily="2" charset="2"/>
                <a:buNone/>
              </a:pPr>
              <a:r>
                <a:rPr lang="en-GB" sz="1200" b="1" dirty="0">
                  <a:latin typeface="+mn-lt"/>
                </a:rPr>
                <a:t>Material 3             1950        5.6</a:t>
              </a:r>
            </a:p>
            <a:p>
              <a:pPr>
                <a:spcBef>
                  <a:spcPct val="10000"/>
                </a:spcBef>
                <a:spcAft>
                  <a:spcPct val="20000"/>
                </a:spcAft>
                <a:buClr>
                  <a:srgbClr val="009B9B"/>
                </a:buClr>
                <a:buSzPct val="80000"/>
                <a:buFont typeface="Wingdings" pitchFamily="2" charset="2"/>
                <a:buNone/>
              </a:pPr>
              <a:r>
                <a:rPr lang="en-GB" sz="1200" b="1" dirty="0">
                  <a:latin typeface="+mn-lt"/>
                </a:rPr>
                <a:t>etc...</a:t>
              </a:r>
            </a:p>
          </p:txBody>
        </p:sp>
        <p:sp>
          <p:nvSpPr>
            <p:cNvPr id="46" name="Text Box 7">
              <a:extLst>
                <a:ext uri="{FF2B5EF4-FFF2-40B4-BE49-F238E27FC236}">
                  <a16:creationId xmlns:a16="http://schemas.microsoft.com/office/drawing/2014/main" id="{B6CDA29C-846E-44AD-9DE8-73E394AAD207}"/>
                </a:ext>
              </a:extLst>
            </p:cNvPr>
            <p:cNvSpPr txBox="1">
              <a:spLocks noChangeArrowheads="1"/>
            </p:cNvSpPr>
            <p:nvPr/>
          </p:nvSpPr>
          <p:spPr bwMode="auto">
            <a:xfrm>
              <a:off x="1674" y="2969"/>
              <a:ext cx="8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Ranking  </a:t>
              </a:r>
            </a:p>
            <a:p>
              <a:pPr algn="ctr">
                <a:buClr>
                  <a:srgbClr val="009B9B"/>
                </a:buClr>
                <a:buSzPct val="80000"/>
                <a:buFont typeface="Wingdings" pitchFamily="2" charset="2"/>
                <a:buNone/>
              </a:pPr>
              <a:r>
                <a:rPr lang="en-GB" sz="1200" b="1" i="1" dirty="0">
                  <a:latin typeface="+mn-lt"/>
                </a:rPr>
                <a:t>Prop 1   Prop 2</a:t>
              </a:r>
            </a:p>
          </p:txBody>
        </p:sp>
      </p:grpSp>
      <p:grpSp>
        <p:nvGrpSpPr>
          <p:cNvPr id="48" name="Group 10">
            <a:extLst>
              <a:ext uri="{FF2B5EF4-FFF2-40B4-BE49-F238E27FC236}">
                <a16:creationId xmlns:a16="http://schemas.microsoft.com/office/drawing/2014/main" id="{5E893D73-7559-4923-9197-0F531AA80B6E}"/>
              </a:ext>
            </a:extLst>
          </p:cNvPr>
          <p:cNvGrpSpPr>
            <a:grpSpLocks/>
          </p:cNvGrpSpPr>
          <p:nvPr/>
        </p:nvGrpSpPr>
        <p:grpSpPr bwMode="auto">
          <a:xfrm>
            <a:off x="3368455" y="865076"/>
            <a:ext cx="4406525" cy="2313195"/>
            <a:chOff x="2924" y="1390"/>
            <a:chExt cx="2097" cy="1194"/>
          </a:xfrm>
        </p:grpSpPr>
        <p:sp>
          <p:nvSpPr>
            <p:cNvPr id="51" name="Rectangle 11">
              <a:extLst>
                <a:ext uri="{FF2B5EF4-FFF2-40B4-BE49-F238E27FC236}">
                  <a16:creationId xmlns:a16="http://schemas.microsoft.com/office/drawing/2014/main" id="{C5787200-9EC2-45FD-9D7B-0D18B65F7C25}"/>
                </a:ext>
              </a:extLst>
            </p:cNvPr>
            <p:cNvSpPr>
              <a:spLocks noChangeArrowheads="1"/>
            </p:cNvSpPr>
            <p:nvPr/>
          </p:nvSpPr>
          <p:spPr bwMode="auto">
            <a:xfrm>
              <a:off x="3174" y="1390"/>
              <a:ext cx="1847" cy="1194"/>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2" name="Line 12">
              <a:extLst>
                <a:ext uri="{FF2B5EF4-FFF2-40B4-BE49-F238E27FC236}">
                  <a16:creationId xmlns:a16="http://schemas.microsoft.com/office/drawing/2014/main" id="{4B440135-5F3B-495C-9F27-F4F3270ED276}"/>
                </a:ext>
              </a:extLst>
            </p:cNvPr>
            <p:cNvSpPr>
              <a:spLocks noChangeShapeType="1"/>
            </p:cNvSpPr>
            <p:nvPr/>
          </p:nvSpPr>
          <p:spPr bwMode="auto">
            <a:xfrm>
              <a:off x="3241" y="1523"/>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3" name="Line 13">
              <a:extLst>
                <a:ext uri="{FF2B5EF4-FFF2-40B4-BE49-F238E27FC236}">
                  <a16:creationId xmlns:a16="http://schemas.microsoft.com/office/drawing/2014/main" id="{E3C6CCA0-1F01-412E-9A7E-3791724C4609}"/>
                </a:ext>
              </a:extLst>
            </p:cNvPr>
            <p:cNvSpPr>
              <a:spLocks noChangeShapeType="1"/>
            </p:cNvSpPr>
            <p:nvPr/>
          </p:nvSpPr>
          <p:spPr bwMode="auto">
            <a:xfrm>
              <a:off x="3385" y="17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4" name="Line 14">
              <a:extLst>
                <a:ext uri="{FF2B5EF4-FFF2-40B4-BE49-F238E27FC236}">
                  <a16:creationId xmlns:a16="http://schemas.microsoft.com/office/drawing/2014/main" id="{8CA0AE29-2546-4638-9340-0D51647D1AF6}"/>
                </a:ext>
              </a:extLst>
            </p:cNvPr>
            <p:cNvSpPr>
              <a:spLocks noChangeShapeType="1"/>
            </p:cNvSpPr>
            <p:nvPr/>
          </p:nvSpPr>
          <p:spPr bwMode="auto">
            <a:xfrm>
              <a:off x="3528" y="1674"/>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5" name="Line 15">
              <a:extLst>
                <a:ext uri="{FF2B5EF4-FFF2-40B4-BE49-F238E27FC236}">
                  <a16:creationId xmlns:a16="http://schemas.microsoft.com/office/drawing/2014/main" id="{C38AFD2A-9B7D-42CF-B82E-D3DCBC912A93}"/>
                </a:ext>
              </a:extLst>
            </p:cNvPr>
            <p:cNvSpPr>
              <a:spLocks noChangeShapeType="1"/>
            </p:cNvSpPr>
            <p:nvPr/>
          </p:nvSpPr>
          <p:spPr bwMode="auto">
            <a:xfrm>
              <a:off x="3651" y="1665"/>
              <a:ext cx="0" cy="41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6" name="Line 16">
              <a:extLst>
                <a:ext uri="{FF2B5EF4-FFF2-40B4-BE49-F238E27FC236}">
                  <a16:creationId xmlns:a16="http://schemas.microsoft.com/office/drawing/2014/main" id="{0CA30AC6-5190-465F-BA37-C99EC629C2C6}"/>
                </a:ext>
              </a:extLst>
            </p:cNvPr>
            <p:cNvSpPr>
              <a:spLocks noChangeShapeType="1"/>
            </p:cNvSpPr>
            <p:nvPr/>
          </p:nvSpPr>
          <p:spPr bwMode="auto">
            <a:xfrm>
              <a:off x="3814" y="1822"/>
              <a:ext cx="0" cy="13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7" name="Line 17">
              <a:extLst>
                <a:ext uri="{FF2B5EF4-FFF2-40B4-BE49-F238E27FC236}">
                  <a16:creationId xmlns:a16="http://schemas.microsoft.com/office/drawing/2014/main" id="{656E224C-870B-4CF2-A6D3-66F17A48670D}"/>
                </a:ext>
              </a:extLst>
            </p:cNvPr>
            <p:cNvSpPr>
              <a:spLocks noChangeShapeType="1"/>
            </p:cNvSpPr>
            <p:nvPr/>
          </p:nvSpPr>
          <p:spPr bwMode="auto">
            <a:xfrm>
              <a:off x="3945" y="185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8" name="Line 18">
              <a:extLst>
                <a:ext uri="{FF2B5EF4-FFF2-40B4-BE49-F238E27FC236}">
                  <a16:creationId xmlns:a16="http://schemas.microsoft.com/office/drawing/2014/main" id="{60E0B64A-B6B3-4839-9974-11A95C86A9B2}"/>
                </a:ext>
              </a:extLst>
            </p:cNvPr>
            <p:cNvSpPr>
              <a:spLocks noChangeShapeType="1"/>
            </p:cNvSpPr>
            <p:nvPr/>
          </p:nvSpPr>
          <p:spPr bwMode="auto">
            <a:xfrm>
              <a:off x="4113" y="1843"/>
              <a:ext cx="0" cy="25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9" name="Line 19">
              <a:extLst>
                <a:ext uri="{FF2B5EF4-FFF2-40B4-BE49-F238E27FC236}">
                  <a16:creationId xmlns:a16="http://schemas.microsoft.com/office/drawing/2014/main" id="{0043DBFA-8E38-4A21-9389-05842726318A}"/>
                </a:ext>
              </a:extLst>
            </p:cNvPr>
            <p:cNvSpPr>
              <a:spLocks noChangeShapeType="1"/>
            </p:cNvSpPr>
            <p:nvPr/>
          </p:nvSpPr>
          <p:spPr bwMode="auto">
            <a:xfrm>
              <a:off x="4256" y="1969"/>
              <a:ext cx="0" cy="204"/>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60" name="Line 20">
              <a:extLst>
                <a:ext uri="{FF2B5EF4-FFF2-40B4-BE49-F238E27FC236}">
                  <a16:creationId xmlns:a16="http://schemas.microsoft.com/office/drawing/2014/main" id="{152FB9DF-1E8B-4866-817C-065300150F07}"/>
                </a:ext>
              </a:extLst>
            </p:cNvPr>
            <p:cNvSpPr>
              <a:spLocks noChangeShapeType="1"/>
            </p:cNvSpPr>
            <p:nvPr/>
          </p:nvSpPr>
          <p:spPr bwMode="auto">
            <a:xfrm>
              <a:off x="4399" y="2034"/>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1" name="Line 21">
              <a:extLst>
                <a:ext uri="{FF2B5EF4-FFF2-40B4-BE49-F238E27FC236}">
                  <a16:creationId xmlns:a16="http://schemas.microsoft.com/office/drawing/2014/main" id="{1BB86C83-0256-4C77-BD70-FF62E81D6490}"/>
                </a:ext>
              </a:extLst>
            </p:cNvPr>
            <p:cNvSpPr>
              <a:spLocks noChangeShapeType="1"/>
            </p:cNvSpPr>
            <p:nvPr/>
          </p:nvSpPr>
          <p:spPr bwMode="auto">
            <a:xfrm>
              <a:off x="4543" y="2109"/>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2" name="Line 22">
              <a:extLst>
                <a:ext uri="{FF2B5EF4-FFF2-40B4-BE49-F238E27FC236}">
                  <a16:creationId xmlns:a16="http://schemas.microsoft.com/office/drawing/2014/main" id="{ACD326CB-6D1F-4987-87C2-EA6678F99602}"/>
                </a:ext>
              </a:extLst>
            </p:cNvPr>
            <p:cNvSpPr>
              <a:spLocks noChangeShapeType="1"/>
            </p:cNvSpPr>
            <p:nvPr/>
          </p:nvSpPr>
          <p:spPr bwMode="auto">
            <a:xfrm>
              <a:off x="4686" y="2090"/>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63" name="Line 23">
              <a:extLst>
                <a:ext uri="{FF2B5EF4-FFF2-40B4-BE49-F238E27FC236}">
                  <a16:creationId xmlns:a16="http://schemas.microsoft.com/office/drawing/2014/main" id="{2D76201B-DC17-4FD7-BAE4-7F1F6CEFA8EC}"/>
                </a:ext>
              </a:extLst>
            </p:cNvPr>
            <p:cNvSpPr>
              <a:spLocks noChangeShapeType="1"/>
            </p:cNvSpPr>
            <p:nvPr/>
          </p:nvSpPr>
          <p:spPr bwMode="auto">
            <a:xfrm>
              <a:off x="4829" y="2341"/>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4" name="Text Box 24">
              <a:extLst>
                <a:ext uri="{FF2B5EF4-FFF2-40B4-BE49-F238E27FC236}">
                  <a16:creationId xmlns:a16="http://schemas.microsoft.com/office/drawing/2014/main" id="{707AFC2D-DA24-4945-B22E-1412E619A71B}"/>
                </a:ext>
              </a:extLst>
            </p:cNvPr>
            <p:cNvSpPr txBox="1">
              <a:spLocks noChangeArrowheads="1"/>
            </p:cNvSpPr>
            <p:nvPr/>
          </p:nvSpPr>
          <p:spPr bwMode="auto">
            <a:xfrm rot="-5400000">
              <a:off x="2748" y="1947"/>
              <a:ext cx="5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a:latin typeface="+mn-lt"/>
                </a:rPr>
                <a:t>Property</a:t>
              </a:r>
            </a:p>
          </p:txBody>
        </p:sp>
        <p:sp>
          <p:nvSpPr>
            <p:cNvPr id="65" name="Text Box 25">
              <a:extLst>
                <a:ext uri="{FF2B5EF4-FFF2-40B4-BE49-F238E27FC236}">
                  <a16:creationId xmlns:a16="http://schemas.microsoft.com/office/drawing/2014/main" id="{78FB1A9A-4042-4CF4-A59E-BFCDC4C6EF9F}"/>
                </a:ext>
              </a:extLst>
            </p:cNvPr>
            <p:cNvSpPr txBox="1">
              <a:spLocks noChangeArrowheads="1"/>
            </p:cNvSpPr>
            <p:nvPr/>
          </p:nvSpPr>
          <p:spPr bwMode="auto">
            <a:xfrm>
              <a:off x="4333" y="1451"/>
              <a:ext cx="525" cy="17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dirty="0">
                  <a:latin typeface="+mn-lt"/>
                </a:rPr>
                <a:t>Bar chart</a:t>
              </a:r>
            </a:p>
          </p:txBody>
        </p:sp>
      </p:grpSp>
      <p:grpSp>
        <p:nvGrpSpPr>
          <p:cNvPr id="6" name="Group 26">
            <a:extLst>
              <a:ext uri="{FF2B5EF4-FFF2-40B4-BE49-F238E27FC236}">
                <a16:creationId xmlns:a16="http://schemas.microsoft.com/office/drawing/2014/main" id="{83BD66CB-F2AB-4DEF-B8E0-D42AD6FDB2CA}"/>
              </a:ext>
            </a:extLst>
          </p:cNvPr>
          <p:cNvGrpSpPr>
            <a:grpSpLocks/>
          </p:cNvGrpSpPr>
          <p:nvPr/>
        </p:nvGrpSpPr>
        <p:grpSpPr bwMode="auto">
          <a:xfrm>
            <a:off x="3439124" y="3597385"/>
            <a:ext cx="4317242" cy="2595173"/>
            <a:chOff x="3066" y="2728"/>
            <a:chExt cx="2084" cy="1358"/>
          </a:xfrm>
        </p:grpSpPr>
        <p:sp>
          <p:nvSpPr>
            <p:cNvPr id="8" name="Text Box 27">
              <a:extLst>
                <a:ext uri="{FF2B5EF4-FFF2-40B4-BE49-F238E27FC236}">
                  <a16:creationId xmlns:a16="http://schemas.microsoft.com/office/drawing/2014/main" id="{385F8289-347F-4FEA-B1EC-CDE032420FE5}"/>
                </a:ext>
              </a:extLst>
            </p:cNvPr>
            <p:cNvSpPr txBox="1">
              <a:spLocks noChangeArrowheads="1"/>
            </p:cNvSpPr>
            <p:nvPr/>
          </p:nvSpPr>
          <p:spPr bwMode="auto">
            <a:xfrm rot="16200000">
              <a:off x="2843" y="3291"/>
              <a:ext cx="62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a:latin typeface="+mn-lt"/>
                </a:rPr>
                <a:t>Property 2</a:t>
              </a:r>
            </a:p>
          </p:txBody>
        </p:sp>
        <p:sp>
          <p:nvSpPr>
            <p:cNvPr id="9" name="Text Box 28">
              <a:extLst>
                <a:ext uri="{FF2B5EF4-FFF2-40B4-BE49-F238E27FC236}">
                  <a16:creationId xmlns:a16="http://schemas.microsoft.com/office/drawing/2014/main" id="{2AE6B8D6-8256-4662-A9C0-4F631D662501}"/>
                </a:ext>
              </a:extLst>
            </p:cNvPr>
            <p:cNvSpPr txBox="1">
              <a:spLocks noChangeArrowheads="1"/>
            </p:cNvSpPr>
            <p:nvPr/>
          </p:nvSpPr>
          <p:spPr bwMode="auto">
            <a:xfrm>
              <a:off x="3892" y="3910"/>
              <a:ext cx="62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a:latin typeface="+mn-lt"/>
                </a:rPr>
                <a:t>Property 1</a:t>
              </a:r>
            </a:p>
          </p:txBody>
        </p:sp>
        <p:sp>
          <p:nvSpPr>
            <p:cNvPr id="10" name="Rectangle 29">
              <a:extLst>
                <a:ext uri="{FF2B5EF4-FFF2-40B4-BE49-F238E27FC236}">
                  <a16:creationId xmlns:a16="http://schemas.microsoft.com/office/drawing/2014/main" id="{A236927D-7D88-4DF3-9B2E-BEF94C543051}"/>
                </a:ext>
              </a:extLst>
            </p:cNvPr>
            <p:cNvSpPr>
              <a:spLocks noChangeArrowheads="1"/>
            </p:cNvSpPr>
            <p:nvPr/>
          </p:nvSpPr>
          <p:spPr bwMode="auto">
            <a:xfrm>
              <a:off x="3278" y="2728"/>
              <a:ext cx="1872" cy="1212"/>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1" name="Oval 30">
              <a:extLst>
                <a:ext uri="{FF2B5EF4-FFF2-40B4-BE49-F238E27FC236}">
                  <a16:creationId xmlns:a16="http://schemas.microsoft.com/office/drawing/2014/main" id="{8DD6C4EB-41A4-4BDE-BB91-244FBB601C40}"/>
                </a:ext>
              </a:extLst>
            </p:cNvPr>
            <p:cNvSpPr>
              <a:spLocks noChangeArrowheads="1"/>
            </p:cNvSpPr>
            <p:nvPr/>
          </p:nvSpPr>
          <p:spPr bwMode="auto">
            <a:xfrm>
              <a:off x="3773" y="3364"/>
              <a:ext cx="104" cy="221"/>
            </a:xfrm>
            <a:prstGeom prst="ellipse">
              <a:avLst/>
            </a:prstGeom>
            <a:solidFill>
              <a:srgbClr val="CCECFF"/>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2" name="Oval 31">
              <a:extLst>
                <a:ext uri="{FF2B5EF4-FFF2-40B4-BE49-F238E27FC236}">
                  <a16:creationId xmlns:a16="http://schemas.microsoft.com/office/drawing/2014/main" id="{8E642C25-F38B-4A72-9163-A70F5016B97B}"/>
                </a:ext>
              </a:extLst>
            </p:cNvPr>
            <p:cNvSpPr>
              <a:spLocks noChangeArrowheads="1"/>
            </p:cNvSpPr>
            <p:nvPr/>
          </p:nvSpPr>
          <p:spPr bwMode="auto">
            <a:xfrm>
              <a:off x="3861" y="3667"/>
              <a:ext cx="264" cy="115"/>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3" name="Oval 32">
              <a:extLst>
                <a:ext uri="{FF2B5EF4-FFF2-40B4-BE49-F238E27FC236}">
                  <a16:creationId xmlns:a16="http://schemas.microsoft.com/office/drawing/2014/main" id="{EBBBE514-A404-4E68-AF22-476D760C538E}"/>
                </a:ext>
              </a:extLst>
            </p:cNvPr>
            <p:cNvSpPr>
              <a:spLocks noChangeArrowheads="1"/>
            </p:cNvSpPr>
            <p:nvPr/>
          </p:nvSpPr>
          <p:spPr bwMode="auto">
            <a:xfrm>
              <a:off x="4122" y="3420"/>
              <a:ext cx="142" cy="261"/>
            </a:xfrm>
            <a:prstGeom prst="ellipse">
              <a:avLst/>
            </a:prstGeom>
            <a:solidFill>
              <a:srgbClr val="CCECFF"/>
            </a:solidFill>
            <a:ln w="19050">
              <a:solidFill>
                <a:schemeClr val="tx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endParaRPr lang="en-GB" b="1" dirty="0"/>
            </a:p>
          </p:txBody>
        </p:sp>
        <p:sp>
          <p:nvSpPr>
            <p:cNvPr id="14" name="Oval 33">
              <a:extLst>
                <a:ext uri="{FF2B5EF4-FFF2-40B4-BE49-F238E27FC236}">
                  <a16:creationId xmlns:a16="http://schemas.microsoft.com/office/drawing/2014/main" id="{BA2A9BD9-44B7-4DFB-94C6-1C7DD7CBDC21}"/>
                </a:ext>
              </a:extLst>
            </p:cNvPr>
            <p:cNvSpPr>
              <a:spLocks noChangeArrowheads="1"/>
            </p:cNvSpPr>
            <p:nvPr/>
          </p:nvSpPr>
          <p:spPr bwMode="auto">
            <a:xfrm>
              <a:off x="4501" y="3429"/>
              <a:ext cx="344" cy="177"/>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5" name="Oval 34">
              <a:extLst>
                <a:ext uri="{FF2B5EF4-FFF2-40B4-BE49-F238E27FC236}">
                  <a16:creationId xmlns:a16="http://schemas.microsoft.com/office/drawing/2014/main" id="{23F27010-0083-4A3B-97AF-BEFE3DA08954}"/>
                </a:ext>
              </a:extLst>
            </p:cNvPr>
            <p:cNvSpPr>
              <a:spLocks noChangeArrowheads="1"/>
            </p:cNvSpPr>
            <p:nvPr/>
          </p:nvSpPr>
          <p:spPr bwMode="auto">
            <a:xfrm>
              <a:off x="4396" y="2902"/>
              <a:ext cx="176" cy="399"/>
            </a:xfrm>
            <a:prstGeom prst="ellipse">
              <a:avLst/>
            </a:prstGeom>
            <a:solidFill>
              <a:srgbClr val="9900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6" name="Oval 35">
              <a:extLst>
                <a:ext uri="{FF2B5EF4-FFF2-40B4-BE49-F238E27FC236}">
                  <a16:creationId xmlns:a16="http://schemas.microsoft.com/office/drawing/2014/main" id="{A76EB4A5-A1B7-4462-8F4B-DDDF4454550E}"/>
                </a:ext>
              </a:extLst>
            </p:cNvPr>
            <p:cNvSpPr>
              <a:spLocks noChangeArrowheads="1"/>
            </p:cNvSpPr>
            <p:nvPr/>
          </p:nvSpPr>
          <p:spPr bwMode="auto">
            <a:xfrm>
              <a:off x="4612" y="3228"/>
              <a:ext cx="176" cy="151"/>
            </a:xfrm>
            <a:prstGeom prst="ellipse">
              <a:avLst/>
            </a:prstGeom>
            <a:solidFill>
              <a:srgbClr val="FF33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7" name="Oval 36">
              <a:extLst>
                <a:ext uri="{FF2B5EF4-FFF2-40B4-BE49-F238E27FC236}">
                  <a16:creationId xmlns:a16="http://schemas.microsoft.com/office/drawing/2014/main" id="{CB562AF6-134B-409C-849B-A76C55057DEA}"/>
                </a:ext>
              </a:extLst>
            </p:cNvPr>
            <p:cNvSpPr>
              <a:spLocks noChangeArrowheads="1"/>
            </p:cNvSpPr>
            <p:nvPr/>
          </p:nvSpPr>
          <p:spPr bwMode="auto">
            <a:xfrm>
              <a:off x="4277" y="3470"/>
              <a:ext cx="176" cy="150"/>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8" name="Oval 37">
              <a:extLst>
                <a:ext uri="{FF2B5EF4-FFF2-40B4-BE49-F238E27FC236}">
                  <a16:creationId xmlns:a16="http://schemas.microsoft.com/office/drawing/2014/main" id="{B6E94206-98C4-4377-90D2-50C6FD9B411C}"/>
                </a:ext>
              </a:extLst>
            </p:cNvPr>
            <p:cNvSpPr>
              <a:spLocks noChangeArrowheads="1"/>
            </p:cNvSpPr>
            <p:nvPr/>
          </p:nvSpPr>
          <p:spPr bwMode="auto">
            <a:xfrm>
              <a:off x="3605" y="3589"/>
              <a:ext cx="176" cy="151"/>
            </a:xfrm>
            <a:prstGeom prst="ellipse">
              <a:avLst/>
            </a:prstGeom>
            <a:solidFill>
              <a:srgbClr val="0099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9" name="Oval 38">
              <a:extLst>
                <a:ext uri="{FF2B5EF4-FFF2-40B4-BE49-F238E27FC236}">
                  <a16:creationId xmlns:a16="http://schemas.microsoft.com/office/drawing/2014/main" id="{5C3DDCA4-514B-4DC8-BF54-A35AEABF4FD7}"/>
                </a:ext>
              </a:extLst>
            </p:cNvPr>
            <p:cNvSpPr>
              <a:spLocks noChangeArrowheads="1"/>
            </p:cNvSpPr>
            <p:nvPr/>
          </p:nvSpPr>
          <p:spPr bwMode="auto">
            <a:xfrm>
              <a:off x="3386" y="3581"/>
              <a:ext cx="141" cy="262"/>
            </a:xfrm>
            <a:prstGeom prst="ellipse">
              <a:avLst/>
            </a:prstGeom>
            <a:solidFill>
              <a:srgbClr val="009900"/>
            </a:solidFill>
            <a:ln w="19050">
              <a:solidFill>
                <a:schemeClr val="tx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endParaRPr lang="en-GB" b="1" dirty="0"/>
            </a:p>
          </p:txBody>
        </p:sp>
        <p:sp>
          <p:nvSpPr>
            <p:cNvPr id="20" name="Oval 39">
              <a:extLst>
                <a:ext uri="{FF2B5EF4-FFF2-40B4-BE49-F238E27FC236}">
                  <a16:creationId xmlns:a16="http://schemas.microsoft.com/office/drawing/2014/main" id="{A7F3E1FB-26C4-4536-AF84-CCBA7231EAC3}"/>
                </a:ext>
              </a:extLst>
            </p:cNvPr>
            <p:cNvSpPr>
              <a:spLocks noChangeArrowheads="1"/>
            </p:cNvSpPr>
            <p:nvPr/>
          </p:nvSpPr>
          <p:spPr bwMode="auto">
            <a:xfrm>
              <a:off x="4646" y="2805"/>
              <a:ext cx="343" cy="177"/>
            </a:xfrm>
            <a:prstGeom prst="ellipse">
              <a:avLst/>
            </a:prstGeom>
            <a:solidFill>
              <a:srgbClr val="FF33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1" name="Oval 40">
              <a:extLst>
                <a:ext uri="{FF2B5EF4-FFF2-40B4-BE49-F238E27FC236}">
                  <a16:creationId xmlns:a16="http://schemas.microsoft.com/office/drawing/2014/main" id="{F9F5B86D-552C-45E8-B5D1-C8CF2F5D9A25}"/>
                </a:ext>
              </a:extLst>
            </p:cNvPr>
            <p:cNvSpPr>
              <a:spLocks noChangeArrowheads="1"/>
            </p:cNvSpPr>
            <p:nvPr/>
          </p:nvSpPr>
          <p:spPr bwMode="auto">
            <a:xfrm>
              <a:off x="4717" y="3280"/>
              <a:ext cx="264" cy="116"/>
            </a:xfrm>
            <a:prstGeom prst="ellipse">
              <a:avLst/>
            </a:prstGeom>
            <a:solidFill>
              <a:srgbClr val="9900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2" name="Text Box 41">
              <a:extLst>
                <a:ext uri="{FF2B5EF4-FFF2-40B4-BE49-F238E27FC236}">
                  <a16:creationId xmlns:a16="http://schemas.microsoft.com/office/drawing/2014/main" id="{046DFE3F-EB49-405A-AC7F-630E4A1168B4}"/>
                </a:ext>
              </a:extLst>
            </p:cNvPr>
            <p:cNvSpPr txBox="1">
              <a:spLocks noChangeArrowheads="1"/>
            </p:cNvSpPr>
            <p:nvPr/>
          </p:nvSpPr>
          <p:spPr bwMode="auto">
            <a:xfrm>
              <a:off x="3298" y="2766"/>
              <a:ext cx="698" cy="181"/>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dirty="0">
                  <a:latin typeface="+mn-lt"/>
                </a:rPr>
                <a:t>Bubble chart</a:t>
              </a:r>
            </a:p>
          </p:txBody>
        </p:sp>
      </p:grpSp>
      <p:pic>
        <p:nvPicPr>
          <p:cNvPr id="7" name="Picture 6">
            <a:extLst>
              <a:ext uri="{FF2B5EF4-FFF2-40B4-BE49-F238E27FC236}">
                <a16:creationId xmlns:a16="http://schemas.microsoft.com/office/drawing/2014/main" id="{23B22D0D-2980-3EAC-96C8-08FE364CA27F}"/>
              </a:ext>
            </a:extLst>
          </p:cNvPr>
          <p:cNvPicPr>
            <a:picLocks noChangeAspect="1"/>
          </p:cNvPicPr>
          <p:nvPr/>
        </p:nvPicPr>
        <p:blipFill>
          <a:blip r:embed="rId3"/>
          <a:stretch>
            <a:fillRect/>
          </a:stretch>
        </p:blipFill>
        <p:spPr>
          <a:xfrm>
            <a:off x="661893" y="829969"/>
            <a:ext cx="2171812" cy="457223"/>
          </a:xfrm>
          <a:prstGeom prst="rect">
            <a:avLst/>
          </a:prstGeom>
          <a:ln>
            <a:solidFill>
              <a:schemeClr val="tx1"/>
            </a:solidFill>
          </a:ln>
        </p:spPr>
      </p:pic>
      <p:grpSp>
        <p:nvGrpSpPr>
          <p:cNvPr id="94" name="Group 93">
            <a:extLst>
              <a:ext uri="{FF2B5EF4-FFF2-40B4-BE49-F238E27FC236}">
                <a16:creationId xmlns:a16="http://schemas.microsoft.com/office/drawing/2014/main" id="{FDDD57E8-F4B8-277E-FC13-1A49AD76E000}"/>
              </a:ext>
            </a:extLst>
          </p:cNvPr>
          <p:cNvGrpSpPr/>
          <p:nvPr/>
        </p:nvGrpSpPr>
        <p:grpSpPr>
          <a:xfrm>
            <a:off x="3885855" y="879146"/>
            <a:ext cx="3909890" cy="2266951"/>
            <a:chOff x="3885855" y="879146"/>
            <a:chExt cx="3909890" cy="2266951"/>
          </a:xfrm>
        </p:grpSpPr>
        <p:grpSp>
          <p:nvGrpSpPr>
            <p:cNvPr id="71" name="Group 61">
              <a:extLst>
                <a:ext uri="{FF2B5EF4-FFF2-40B4-BE49-F238E27FC236}">
                  <a16:creationId xmlns:a16="http://schemas.microsoft.com/office/drawing/2014/main" id="{037581F1-1579-4EA1-A640-52719E02EF3A}"/>
                </a:ext>
              </a:extLst>
            </p:cNvPr>
            <p:cNvGrpSpPr>
              <a:grpSpLocks/>
            </p:cNvGrpSpPr>
            <p:nvPr/>
          </p:nvGrpSpPr>
          <p:grpSpPr bwMode="auto">
            <a:xfrm>
              <a:off x="3913800" y="879146"/>
              <a:ext cx="3881945" cy="2266951"/>
              <a:chOff x="3107" y="865"/>
              <a:chExt cx="2257" cy="1428"/>
            </a:xfrm>
          </p:grpSpPr>
          <p:sp>
            <p:nvSpPr>
              <p:cNvPr id="72" name="Rectangle 62">
                <a:extLst>
                  <a:ext uri="{FF2B5EF4-FFF2-40B4-BE49-F238E27FC236}">
                    <a16:creationId xmlns:a16="http://schemas.microsoft.com/office/drawing/2014/main" id="{329E74CD-7061-4825-9998-1C9D72FC1C1B}"/>
                  </a:ext>
                </a:extLst>
              </p:cNvPr>
              <p:cNvSpPr>
                <a:spLocks noChangeArrowheads="1"/>
              </p:cNvSpPr>
              <p:nvPr/>
            </p:nvSpPr>
            <p:spPr bwMode="auto">
              <a:xfrm>
                <a:off x="3107" y="865"/>
                <a:ext cx="2237" cy="63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73" name="Freeform 63">
                <a:extLst>
                  <a:ext uri="{FF2B5EF4-FFF2-40B4-BE49-F238E27FC236}">
                    <a16:creationId xmlns:a16="http://schemas.microsoft.com/office/drawing/2014/main" id="{AFA4CC14-184A-4B2D-9875-95062419E8A9}"/>
                  </a:ext>
                </a:extLst>
              </p:cNvPr>
              <p:cNvSpPr>
                <a:spLocks/>
              </p:cNvSpPr>
              <p:nvPr/>
            </p:nvSpPr>
            <p:spPr bwMode="auto">
              <a:xfrm>
                <a:off x="3118" y="1487"/>
                <a:ext cx="2246" cy="806"/>
              </a:xfrm>
              <a:custGeom>
                <a:avLst/>
                <a:gdLst>
                  <a:gd name="T0" fmla="*/ 1123 w 2274"/>
                  <a:gd name="T1" fmla="*/ 0 h 1464"/>
                  <a:gd name="T2" fmla="*/ 3546 w 2274"/>
                  <a:gd name="T3" fmla="*/ 0 h 1464"/>
                  <a:gd name="T4" fmla="*/ 3546 w 2274"/>
                  <a:gd name="T5" fmla="*/ 1464 h 1464"/>
                  <a:gd name="T6" fmla="*/ 0 w 2274"/>
                  <a:gd name="T7" fmla="*/ 1464 h 1464"/>
                  <a:gd name="T8" fmla="*/ 0 w 2274"/>
                  <a:gd name="T9" fmla="*/ 636 h 1464"/>
                  <a:gd name="T10" fmla="*/ 1123 w 2274"/>
                  <a:gd name="T11" fmla="*/ 636 h 1464"/>
                  <a:gd name="T12" fmla="*/ 1123 w 2274"/>
                  <a:gd name="T13" fmla="*/ 0 h 1464"/>
                  <a:gd name="T14" fmla="*/ 0 60000 65536"/>
                  <a:gd name="T15" fmla="*/ 0 60000 65536"/>
                  <a:gd name="T16" fmla="*/ 0 60000 65536"/>
                  <a:gd name="T17" fmla="*/ 0 60000 65536"/>
                  <a:gd name="T18" fmla="*/ 0 60000 65536"/>
                  <a:gd name="T19" fmla="*/ 0 60000 65536"/>
                  <a:gd name="T20" fmla="*/ 0 60000 65536"/>
                  <a:gd name="T21" fmla="*/ 0 w 2274"/>
                  <a:gd name="T22" fmla="*/ 0 h 1464"/>
                  <a:gd name="T23" fmla="*/ 2274 w 2274"/>
                  <a:gd name="T24" fmla="*/ 1464 h 1464"/>
                  <a:gd name="connsiteX0" fmla="*/ 3166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44 h 10000"/>
                  <a:gd name="connsiteX5" fmla="*/ 3166 w 10000"/>
                  <a:gd name="connsiteY5" fmla="*/ 0 h 10000"/>
                  <a:gd name="connsiteX0" fmla="*/ 3166 w 10000"/>
                  <a:gd name="connsiteY0" fmla="*/ 27 h 10027"/>
                  <a:gd name="connsiteX1" fmla="*/ 10000 w 10000"/>
                  <a:gd name="connsiteY1" fmla="*/ 27 h 10027"/>
                  <a:gd name="connsiteX2" fmla="*/ 10000 w 10000"/>
                  <a:gd name="connsiteY2" fmla="*/ 10027 h 10027"/>
                  <a:gd name="connsiteX3" fmla="*/ 0 w 10000"/>
                  <a:gd name="connsiteY3" fmla="*/ 10027 h 10027"/>
                  <a:gd name="connsiteX4" fmla="*/ 0 w 10000"/>
                  <a:gd name="connsiteY4" fmla="*/ 0 h 10027"/>
                  <a:gd name="connsiteX5" fmla="*/ 3166 w 10000"/>
                  <a:gd name="connsiteY5" fmla="*/ 27 h 10027"/>
                  <a:gd name="connsiteX0" fmla="*/ 0 w 10000"/>
                  <a:gd name="connsiteY0" fmla="*/ 0 h 10027"/>
                  <a:gd name="connsiteX1" fmla="*/ 10000 w 10000"/>
                  <a:gd name="connsiteY1" fmla="*/ 27 h 10027"/>
                  <a:gd name="connsiteX2" fmla="*/ 10000 w 10000"/>
                  <a:gd name="connsiteY2" fmla="*/ 10027 h 10027"/>
                  <a:gd name="connsiteX3" fmla="*/ 0 w 10000"/>
                  <a:gd name="connsiteY3" fmla="*/ 10027 h 10027"/>
                  <a:gd name="connsiteX4" fmla="*/ 0 w 10000"/>
                  <a:gd name="connsiteY4" fmla="*/ 0 h 1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27">
                    <a:moveTo>
                      <a:pt x="0" y="0"/>
                    </a:moveTo>
                    <a:lnTo>
                      <a:pt x="10000" y="27"/>
                    </a:lnTo>
                    <a:lnTo>
                      <a:pt x="10000" y="10027"/>
                    </a:lnTo>
                    <a:lnTo>
                      <a:pt x="0" y="10027"/>
                    </a:lnTo>
                    <a:lnTo>
                      <a:pt x="0" y="0"/>
                    </a:lnTo>
                    <a:close/>
                  </a:path>
                </a:pathLst>
              </a:custGeom>
              <a:solidFill>
                <a:srgbClr val="DDDDDD">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92" name="Group 91">
              <a:extLst>
                <a:ext uri="{FF2B5EF4-FFF2-40B4-BE49-F238E27FC236}">
                  <a16:creationId xmlns:a16="http://schemas.microsoft.com/office/drawing/2014/main" id="{C8ADF480-AAE4-5C6A-6918-EA74A534A5EB}"/>
                </a:ext>
              </a:extLst>
            </p:cNvPr>
            <p:cNvGrpSpPr/>
            <p:nvPr/>
          </p:nvGrpSpPr>
          <p:grpSpPr>
            <a:xfrm>
              <a:off x="3885855" y="2544831"/>
              <a:ext cx="2844663" cy="548640"/>
              <a:chOff x="519583" y="2397029"/>
              <a:chExt cx="2844663" cy="548640"/>
            </a:xfrm>
          </p:grpSpPr>
          <p:pic>
            <p:nvPicPr>
              <p:cNvPr id="86" name="Picture 85" descr="A blue arrow pointing to a square&#10;&#10;Description automatically generated">
                <a:extLst>
                  <a:ext uri="{FF2B5EF4-FFF2-40B4-BE49-F238E27FC236}">
                    <a16:creationId xmlns:a16="http://schemas.microsoft.com/office/drawing/2014/main" id="{F3DA8A69-E5F6-C333-B636-B2E91C32B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83" y="2397029"/>
                <a:ext cx="768462" cy="548640"/>
              </a:xfrm>
              <a:prstGeom prst="rect">
                <a:avLst/>
              </a:prstGeom>
            </p:spPr>
          </p:pic>
          <p:sp>
            <p:nvSpPr>
              <p:cNvPr id="89" name="TextBox 88">
                <a:extLst>
                  <a:ext uri="{FF2B5EF4-FFF2-40B4-BE49-F238E27FC236}">
                    <a16:creationId xmlns:a16="http://schemas.microsoft.com/office/drawing/2014/main" id="{84C11FE5-6E72-986A-4E9E-BA7450B095A6}"/>
                  </a:ext>
                </a:extLst>
              </p:cNvPr>
              <p:cNvSpPr txBox="1"/>
              <p:nvPr/>
            </p:nvSpPr>
            <p:spPr>
              <a:xfrm>
                <a:off x="1192434" y="2425219"/>
                <a:ext cx="2171812" cy="400110"/>
              </a:xfrm>
              <a:prstGeom prst="rect">
                <a:avLst/>
              </a:prstGeom>
              <a:noFill/>
            </p:spPr>
            <p:txBody>
              <a:bodyPr wrap="square" rtlCol="0">
                <a:spAutoFit/>
              </a:bodyPr>
              <a:lstStyle/>
              <a:p>
                <a:r>
                  <a:rPr lang="en-US" sz="2000" b="1" dirty="0"/>
                  <a:t>Box Selection Tool</a:t>
                </a:r>
              </a:p>
            </p:txBody>
          </p:sp>
        </p:grpSp>
      </p:grpSp>
      <p:grpSp>
        <p:nvGrpSpPr>
          <p:cNvPr id="95" name="Group 94">
            <a:extLst>
              <a:ext uri="{FF2B5EF4-FFF2-40B4-BE49-F238E27FC236}">
                <a16:creationId xmlns:a16="http://schemas.microsoft.com/office/drawing/2014/main" id="{B5A88868-9159-12FB-99A4-67A3EEFF8B5E}"/>
              </a:ext>
            </a:extLst>
          </p:cNvPr>
          <p:cNvGrpSpPr/>
          <p:nvPr/>
        </p:nvGrpSpPr>
        <p:grpSpPr>
          <a:xfrm>
            <a:off x="3905455" y="3663607"/>
            <a:ext cx="4825331" cy="2581276"/>
            <a:chOff x="3905455" y="3663607"/>
            <a:chExt cx="4825331" cy="2581276"/>
          </a:xfrm>
        </p:grpSpPr>
        <p:grpSp>
          <p:nvGrpSpPr>
            <p:cNvPr id="93" name="Group 92">
              <a:extLst>
                <a:ext uri="{FF2B5EF4-FFF2-40B4-BE49-F238E27FC236}">
                  <a16:creationId xmlns:a16="http://schemas.microsoft.com/office/drawing/2014/main" id="{43D01AFA-9CE2-6232-6695-BE4F73E37AB0}"/>
                </a:ext>
              </a:extLst>
            </p:cNvPr>
            <p:cNvGrpSpPr/>
            <p:nvPr/>
          </p:nvGrpSpPr>
          <p:grpSpPr>
            <a:xfrm>
              <a:off x="3905455" y="3663607"/>
              <a:ext cx="3897047" cy="2251076"/>
              <a:chOff x="3905455" y="3663607"/>
              <a:chExt cx="3897047" cy="2251076"/>
            </a:xfrm>
          </p:grpSpPr>
          <p:grpSp>
            <p:nvGrpSpPr>
              <p:cNvPr id="35" name="Group 44">
                <a:extLst>
                  <a:ext uri="{FF2B5EF4-FFF2-40B4-BE49-F238E27FC236}">
                    <a16:creationId xmlns:a16="http://schemas.microsoft.com/office/drawing/2014/main" id="{9DCFAB22-F7F8-4131-BDE2-F07949B71336}"/>
                  </a:ext>
                </a:extLst>
              </p:cNvPr>
              <p:cNvGrpSpPr>
                <a:grpSpLocks/>
              </p:cNvGrpSpPr>
              <p:nvPr/>
            </p:nvGrpSpPr>
            <p:grpSpPr bwMode="auto">
              <a:xfrm>
                <a:off x="3905455" y="3663607"/>
                <a:ext cx="3897047" cy="2251076"/>
                <a:chOff x="3072" y="2598"/>
                <a:chExt cx="2266" cy="1418"/>
              </a:xfrm>
            </p:grpSpPr>
            <p:sp>
              <p:nvSpPr>
                <p:cNvPr id="38" name="Freeform 45">
                  <a:extLst>
                    <a:ext uri="{FF2B5EF4-FFF2-40B4-BE49-F238E27FC236}">
                      <a16:creationId xmlns:a16="http://schemas.microsoft.com/office/drawing/2014/main" id="{897E3243-33EA-439C-B3E7-32A8B54BBB47}"/>
                    </a:ext>
                  </a:extLst>
                </p:cNvPr>
                <p:cNvSpPr>
                  <a:spLocks/>
                </p:cNvSpPr>
                <p:nvPr/>
              </p:nvSpPr>
              <p:spPr bwMode="auto">
                <a:xfrm>
                  <a:off x="3072" y="2612"/>
                  <a:ext cx="2266" cy="1404"/>
                </a:xfrm>
                <a:custGeom>
                  <a:avLst/>
                  <a:gdLst>
                    <a:gd name="T0" fmla="*/ 0 w 2244"/>
                    <a:gd name="T1" fmla="*/ 1404 h 1404"/>
                    <a:gd name="T2" fmla="*/ 0 w 2244"/>
                    <a:gd name="T3" fmla="*/ 1188 h 1404"/>
                    <a:gd name="T4" fmla="*/ 2244 w 2244"/>
                    <a:gd name="T5" fmla="*/ 0 h 1404"/>
                    <a:gd name="T6" fmla="*/ 2244 w 2244"/>
                    <a:gd name="T7" fmla="*/ 1392 h 1404"/>
                    <a:gd name="T8" fmla="*/ 0 w 2244"/>
                    <a:gd name="T9" fmla="*/ 1404 h 1404"/>
                    <a:gd name="T10" fmla="*/ 0 60000 65536"/>
                    <a:gd name="T11" fmla="*/ 0 60000 65536"/>
                    <a:gd name="T12" fmla="*/ 0 60000 65536"/>
                    <a:gd name="T13" fmla="*/ 0 60000 65536"/>
                    <a:gd name="T14" fmla="*/ 0 60000 65536"/>
                    <a:gd name="T15" fmla="*/ 0 w 2244"/>
                    <a:gd name="T16" fmla="*/ 0 h 1404"/>
                    <a:gd name="T17" fmla="*/ 2244 w 2244"/>
                    <a:gd name="T18" fmla="*/ 1404 h 1404"/>
                  </a:gdLst>
                  <a:ahLst/>
                  <a:cxnLst>
                    <a:cxn ang="T10">
                      <a:pos x="T0" y="T1"/>
                    </a:cxn>
                    <a:cxn ang="T11">
                      <a:pos x="T2" y="T3"/>
                    </a:cxn>
                    <a:cxn ang="T12">
                      <a:pos x="T4" y="T5"/>
                    </a:cxn>
                    <a:cxn ang="T13">
                      <a:pos x="T6" y="T7"/>
                    </a:cxn>
                    <a:cxn ang="T14">
                      <a:pos x="T8" y="T9"/>
                    </a:cxn>
                  </a:cxnLst>
                  <a:rect l="T15" t="T16" r="T17" b="T18"/>
                  <a:pathLst>
                    <a:path w="2244" h="1404">
                      <a:moveTo>
                        <a:pt x="0" y="1404"/>
                      </a:moveTo>
                      <a:lnTo>
                        <a:pt x="0" y="1188"/>
                      </a:lnTo>
                      <a:lnTo>
                        <a:pt x="2244" y="0"/>
                      </a:lnTo>
                      <a:lnTo>
                        <a:pt x="2244" y="1392"/>
                      </a:lnTo>
                      <a:lnTo>
                        <a:pt x="0" y="1404"/>
                      </a:lnTo>
                      <a:close/>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Line 46">
                  <a:extLst>
                    <a:ext uri="{FF2B5EF4-FFF2-40B4-BE49-F238E27FC236}">
                      <a16:creationId xmlns:a16="http://schemas.microsoft.com/office/drawing/2014/main" id="{710205DB-00AF-4710-914F-8A76CB20B830}"/>
                    </a:ext>
                  </a:extLst>
                </p:cNvPr>
                <p:cNvSpPr>
                  <a:spLocks noChangeShapeType="1"/>
                </p:cNvSpPr>
                <p:nvPr/>
              </p:nvSpPr>
              <p:spPr bwMode="auto">
                <a:xfrm flipV="1">
                  <a:off x="3084" y="2598"/>
                  <a:ext cx="2226" cy="11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37" name="Text Box 48">
                <a:extLst>
                  <a:ext uri="{FF2B5EF4-FFF2-40B4-BE49-F238E27FC236}">
                    <a16:creationId xmlns:a16="http://schemas.microsoft.com/office/drawing/2014/main" id="{706FCEF2-1114-46B0-9476-4156A8372BA7}"/>
                  </a:ext>
                </a:extLst>
              </p:cNvPr>
              <p:cNvSpPr txBox="1">
                <a:spLocks noChangeArrowheads="1"/>
              </p:cNvSpPr>
              <p:nvPr/>
            </p:nvSpPr>
            <p:spPr bwMode="auto">
              <a:xfrm>
                <a:off x="6006347" y="4557156"/>
                <a:ext cx="30612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1</a:t>
                </a:r>
              </a:p>
            </p:txBody>
          </p:sp>
          <p:sp>
            <p:nvSpPr>
              <p:cNvPr id="36" name="AutoShape 47">
                <a:extLst>
                  <a:ext uri="{FF2B5EF4-FFF2-40B4-BE49-F238E27FC236}">
                    <a16:creationId xmlns:a16="http://schemas.microsoft.com/office/drawing/2014/main" id="{5FA14919-2545-453B-BC68-09BDF2F545F3}"/>
                  </a:ext>
                </a:extLst>
              </p:cNvPr>
              <p:cNvSpPr>
                <a:spLocks noChangeArrowheads="1"/>
              </p:cNvSpPr>
              <p:nvPr/>
            </p:nvSpPr>
            <p:spPr bwMode="auto">
              <a:xfrm flipH="1">
                <a:off x="5525124" y="4583855"/>
                <a:ext cx="505619" cy="257175"/>
              </a:xfrm>
              <a:prstGeom prst="rtTriangle">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91" name="Group 90">
              <a:extLst>
                <a:ext uri="{FF2B5EF4-FFF2-40B4-BE49-F238E27FC236}">
                  <a16:creationId xmlns:a16="http://schemas.microsoft.com/office/drawing/2014/main" id="{D6DF17E1-ACAC-10DB-BF2E-A3D235E7B765}"/>
                </a:ext>
              </a:extLst>
            </p:cNvPr>
            <p:cNvGrpSpPr/>
            <p:nvPr/>
          </p:nvGrpSpPr>
          <p:grpSpPr>
            <a:xfrm>
              <a:off x="5920647" y="5397055"/>
              <a:ext cx="2810139" cy="847828"/>
              <a:chOff x="758167" y="3534545"/>
              <a:chExt cx="2810139" cy="847828"/>
            </a:xfrm>
          </p:grpSpPr>
          <p:pic>
            <p:nvPicPr>
              <p:cNvPr id="88" name="Picture 87" descr="A black background with a black square&#10;&#10;Description automatically generated with medium confidence">
                <a:extLst>
                  <a:ext uri="{FF2B5EF4-FFF2-40B4-BE49-F238E27FC236}">
                    <a16:creationId xmlns:a16="http://schemas.microsoft.com/office/drawing/2014/main" id="{7A106F34-63B7-9274-C7F8-C24DAD01A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167" y="3534545"/>
                <a:ext cx="768096" cy="548640"/>
              </a:xfrm>
              <a:prstGeom prst="rect">
                <a:avLst/>
              </a:prstGeom>
            </p:spPr>
          </p:pic>
          <p:sp>
            <p:nvSpPr>
              <p:cNvPr id="90" name="TextBox 89">
                <a:extLst>
                  <a:ext uri="{FF2B5EF4-FFF2-40B4-BE49-F238E27FC236}">
                    <a16:creationId xmlns:a16="http://schemas.microsoft.com/office/drawing/2014/main" id="{F1522224-D1BC-4C93-A50E-B1E20F5BD11B}"/>
                  </a:ext>
                </a:extLst>
              </p:cNvPr>
              <p:cNvSpPr txBox="1"/>
              <p:nvPr/>
            </p:nvSpPr>
            <p:spPr>
              <a:xfrm>
                <a:off x="1396494" y="3674487"/>
                <a:ext cx="2171812" cy="707886"/>
              </a:xfrm>
              <a:prstGeom prst="rect">
                <a:avLst/>
              </a:prstGeom>
              <a:noFill/>
            </p:spPr>
            <p:txBody>
              <a:bodyPr wrap="square" rtlCol="0">
                <a:spAutoFit/>
              </a:bodyPr>
              <a:lstStyle/>
              <a:p>
                <a:r>
                  <a:rPr lang="en-US" sz="2000" b="1" dirty="0"/>
                  <a:t>Index &amp; </a:t>
                </a:r>
              </a:p>
              <a:p>
                <a:r>
                  <a:rPr lang="en-US" sz="2000" b="1" dirty="0"/>
                  <a:t>Display Line Tool</a:t>
                </a:r>
              </a:p>
            </p:txBody>
          </p:sp>
        </p:grpSp>
      </p:grpSp>
      <p:sp>
        <p:nvSpPr>
          <p:cNvPr id="96" name="Rectangle 95">
            <a:extLst>
              <a:ext uri="{FF2B5EF4-FFF2-40B4-BE49-F238E27FC236}">
                <a16:creationId xmlns:a16="http://schemas.microsoft.com/office/drawing/2014/main" id="{F262D35D-21DE-B281-407F-EB3B7025DA0C}"/>
              </a:ext>
            </a:extLst>
          </p:cNvPr>
          <p:cNvSpPr/>
          <p:nvPr/>
        </p:nvSpPr>
        <p:spPr>
          <a:xfrm>
            <a:off x="546100" y="1058580"/>
            <a:ext cx="1053022" cy="27146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98" name="Connector: Elbow 97">
            <a:extLst>
              <a:ext uri="{FF2B5EF4-FFF2-40B4-BE49-F238E27FC236}">
                <a16:creationId xmlns:a16="http://schemas.microsoft.com/office/drawing/2014/main" id="{32D28997-8BFE-FB30-398C-CA646778D975}"/>
              </a:ext>
            </a:extLst>
          </p:cNvPr>
          <p:cNvCxnSpPr>
            <a:cxnSpLocks/>
            <a:stCxn id="96" idx="2"/>
          </p:cNvCxnSpPr>
          <p:nvPr/>
        </p:nvCxnSpPr>
        <p:spPr>
          <a:xfrm rot="16200000" flipH="1">
            <a:off x="1777706" y="624944"/>
            <a:ext cx="782691" cy="219288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3A4B55FB-BEBA-86B4-9E55-0D0EC46D7409}"/>
              </a:ext>
            </a:extLst>
          </p:cNvPr>
          <p:cNvCxnSpPr>
            <a:endCxn id="8" idx="0"/>
          </p:cNvCxnSpPr>
          <p:nvPr/>
        </p:nvCxnSpPr>
        <p:spPr>
          <a:xfrm rot="16200000" flipH="1">
            <a:off x="421050" y="1823389"/>
            <a:ext cx="3511424" cy="252472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4" name="Right Brace 103">
            <a:extLst>
              <a:ext uri="{FF2B5EF4-FFF2-40B4-BE49-F238E27FC236}">
                <a16:creationId xmlns:a16="http://schemas.microsoft.com/office/drawing/2014/main" id="{ED286D6F-824B-95A2-6261-B4704EE6F3F5}"/>
              </a:ext>
            </a:extLst>
          </p:cNvPr>
          <p:cNvSpPr/>
          <p:nvPr/>
        </p:nvSpPr>
        <p:spPr>
          <a:xfrm>
            <a:off x="7924800" y="983254"/>
            <a:ext cx="447342" cy="4575829"/>
          </a:xfrm>
          <a:prstGeom prst="rightBrace">
            <a:avLst>
              <a:gd name="adj1" fmla="val 6165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692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Screening with a LIMIT STAGE</a:t>
            </a:r>
            <a:endParaRPr lang="en-US" dirty="0"/>
          </a:p>
        </p:txBody>
      </p:sp>
      <p:sp>
        <p:nvSpPr>
          <p:cNvPr id="5" name="Rectangle 14">
            <a:extLst>
              <a:ext uri="{FF2B5EF4-FFF2-40B4-BE49-F238E27FC236}">
                <a16:creationId xmlns:a16="http://schemas.microsoft.com/office/drawing/2014/main" id="{4397A211-9A56-4AC2-BBF7-54C3812C0CAA}"/>
              </a:ext>
            </a:extLst>
          </p:cNvPr>
          <p:cNvSpPr>
            <a:spLocks noChangeArrowheads="1"/>
          </p:cNvSpPr>
          <p:nvPr/>
        </p:nvSpPr>
        <p:spPr bwMode="auto">
          <a:xfrm>
            <a:off x="10429714" y="1247815"/>
            <a:ext cx="29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65" name="Group 102">
            <a:extLst>
              <a:ext uri="{FF2B5EF4-FFF2-40B4-BE49-F238E27FC236}">
                <a16:creationId xmlns:a16="http://schemas.microsoft.com/office/drawing/2014/main" id="{2D256C20-24A8-4A92-AEAA-A93C85F6353B}"/>
              </a:ext>
            </a:extLst>
          </p:cNvPr>
          <p:cNvGrpSpPr>
            <a:grpSpLocks/>
          </p:cNvGrpSpPr>
          <p:nvPr/>
        </p:nvGrpSpPr>
        <p:grpSpPr bwMode="auto">
          <a:xfrm>
            <a:off x="1866900" y="4609321"/>
            <a:ext cx="4903788" cy="1625600"/>
            <a:chOff x="783" y="2962"/>
            <a:chExt cx="3089" cy="1024"/>
          </a:xfrm>
        </p:grpSpPr>
        <p:grpSp>
          <p:nvGrpSpPr>
            <p:cNvPr id="66" name="Group 101">
              <a:extLst>
                <a:ext uri="{FF2B5EF4-FFF2-40B4-BE49-F238E27FC236}">
                  <a16:creationId xmlns:a16="http://schemas.microsoft.com/office/drawing/2014/main" id="{B01449B3-36FF-4BC0-BA8E-3E3E9B2A64F0}"/>
                </a:ext>
              </a:extLst>
            </p:cNvPr>
            <p:cNvGrpSpPr>
              <a:grpSpLocks/>
            </p:cNvGrpSpPr>
            <p:nvPr/>
          </p:nvGrpSpPr>
          <p:grpSpPr bwMode="auto">
            <a:xfrm>
              <a:off x="783" y="2962"/>
              <a:ext cx="1787" cy="1024"/>
              <a:chOff x="783" y="2962"/>
              <a:chExt cx="1787" cy="1024"/>
            </a:xfrm>
          </p:grpSpPr>
          <p:sp>
            <p:nvSpPr>
              <p:cNvPr id="68" name="AutoShape 4">
                <a:extLst>
                  <a:ext uri="{FF2B5EF4-FFF2-40B4-BE49-F238E27FC236}">
                    <a16:creationId xmlns:a16="http://schemas.microsoft.com/office/drawing/2014/main" id="{B7F3EF1A-191E-4912-BDE4-E942C6831C67}"/>
                  </a:ext>
                </a:extLst>
              </p:cNvPr>
              <p:cNvSpPr>
                <a:spLocks noChangeArrowheads="1"/>
              </p:cNvSpPr>
              <p:nvPr/>
            </p:nvSpPr>
            <p:spPr bwMode="auto">
              <a:xfrm>
                <a:off x="783" y="2962"/>
                <a:ext cx="1787" cy="1024"/>
              </a:xfrm>
              <a:prstGeom prst="roundRect">
                <a:avLst>
                  <a:gd name="adj" fmla="val 2292"/>
                </a:avLst>
              </a:prstGeom>
              <a:solidFill>
                <a:schemeClr val="bg1"/>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69" name="Text Box 5">
                <a:extLst>
                  <a:ext uri="{FF2B5EF4-FFF2-40B4-BE49-F238E27FC236}">
                    <a16:creationId xmlns:a16="http://schemas.microsoft.com/office/drawing/2014/main" id="{C20AB07C-5F9C-4DD5-9F21-1F647712C271}"/>
                  </a:ext>
                </a:extLst>
              </p:cNvPr>
              <p:cNvSpPr txBox="1">
                <a:spLocks noChangeArrowheads="1"/>
              </p:cNvSpPr>
              <p:nvPr/>
            </p:nvSpPr>
            <p:spPr bwMode="auto">
              <a:xfrm>
                <a:off x="792" y="2963"/>
                <a:ext cx="9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Results   </a:t>
                </a:r>
              </a:p>
              <a:p>
                <a:pPr algn="ctr">
                  <a:buClr>
                    <a:srgbClr val="009B9B"/>
                  </a:buClr>
                  <a:buSzPct val="80000"/>
                  <a:buFont typeface="Wingdings" pitchFamily="2" charset="2"/>
                  <a:buNone/>
                </a:pPr>
                <a:r>
                  <a:rPr lang="en-GB" sz="1200" b="1" i="1" dirty="0">
                    <a:latin typeface="+mn-lt"/>
                  </a:rPr>
                  <a:t>X out of 100 pass</a:t>
                </a:r>
              </a:p>
            </p:txBody>
          </p:sp>
          <p:sp>
            <p:nvSpPr>
              <p:cNvPr id="70" name="Text Box 6">
                <a:extLst>
                  <a:ext uri="{FF2B5EF4-FFF2-40B4-BE49-F238E27FC236}">
                    <a16:creationId xmlns:a16="http://schemas.microsoft.com/office/drawing/2014/main" id="{6B4949B7-4D82-4906-BDC2-854A43BAAE9B}"/>
                  </a:ext>
                </a:extLst>
              </p:cNvPr>
              <p:cNvSpPr txBox="1">
                <a:spLocks noChangeArrowheads="1"/>
              </p:cNvSpPr>
              <p:nvPr/>
            </p:nvSpPr>
            <p:spPr bwMode="auto">
              <a:xfrm>
                <a:off x="859" y="3347"/>
                <a:ext cx="167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200" dirty="0">
                    <a:latin typeface="+mn-lt"/>
                  </a:rPr>
                  <a:t>Material 1             2230        113</a:t>
                </a:r>
              </a:p>
              <a:p>
                <a:pPr>
                  <a:spcBef>
                    <a:spcPct val="10000"/>
                  </a:spcBef>
                  <a:spcAft>
                    <a:spcPct val="20000"/>
                  </a:spcAft>
                  <a:buClr>
                    <a:srgbClr val="009B9B"/>
                  </a:buClr>
                  <a:buSzPct val="80000"/>
                  <a:buFont typeface="Wingdings" pitchFamily="2" charset="2"/>
                  <a:buNone/>
                </a:pPr>
                <a:r>
                  <a:rPr lang="en-GB" sz="1200" dirty="0">
                    <a:latin typeface="+mn-lt"/>
                  </a:rPr>
                  <a:t>Material 2             2100        300</a:t>
                </a:r>
              </a:p>
              <a:p>
                <a:pPr>
                  <a:spcBef>
                    <a:spcPct val="10000"/>
                  </a:spcBef>
                  <a:spcAft>
                    <a:spcPct val="20000"/>
                  </a:spcAft>
                  <a:buClr>
                    <a:srgbClr val="009B9B"/>
                  </a:buClr>
                  <a:buSzPct val="80000"/>
                  <a:buFont typeface="Wingdings" pitchFamily="2" charset="2"/>
                  <a:buNone/>
                </a:pPr>
                <a:r>
                  <a:rPr lang="en-GB" sz="1200" dirty="0">
                    <a:latin typeface="+mn-lt"/>
                  </a:rPr>
                  <a:t>Material 3             1950        5.6</a:t>
                </a:r>
              </a:p>
              <a:p>
                <a:pPr>
                  <a:spcBef>
                    <a:spcPct val="10000"/>
                  </a:spcBef>
                  <a:spcAft>
                    <a:spcPct val="20000"/>
                  </a:spcAft>
                  <a:buClr>
                    <a:srgbClr val="009B9B"/>
                  </a:buClr>
                  <a:buSzPct val="80000"/>
                  <a:buFont typeface="Wingdings" pitchFamily="2" charset="2"/>
                  <a:buNone/>
                </a:pPr>
                <a:r>
                  <a:rPr lang="en-GB" sz="1200" dirty="0">
                    <a:latin typeface="+mn-lt"/>
                  </a:rPr>
                  <a:t>etc...</a:t>
                </a:r>
              </a:p>
            </p:txBody>
          </p:sp>
          <p:sp>
            <p:nvSpPr>
              <p:cNvPr id="71" name="Text Box 7">
                <a:extLst>
                  <a:ext uri="{FF2B5EF4-FFF2-40B4-BE49-F238E27FC236}">
                    <a16:creationId xmlns:a16="http://schemas.microsoft.com/office/drawing/2014/main" id="{ABD1EB05-797E-42A3-847E-B8A7F4D3AB7A}"/>
                  </a:ext>
                </a:extLst>
              </p:cNvPr>
              <p:cNvSpPr txBox="1">
                <a:spLocks noChangeArrowheads="1"/>
              </p:cNvSpPr>
              <p:nvPr/>
            </p:nvSpPr>
            <p:spPr bwMode="auto">
              <a:xfrm>
                <a:off x="1674" y="2969"/>
                <a:ext cx="8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Ranking  </a:t>
                </a:r>
              </a:p>
              <a:p>
                <a:pPr algn="ctr">
                  <a:buClr>
                    <a:srgbClr val="009B9B"/>
                  </a:buClr>
                  <a:buSzPct val="80000"/>
                  <a:buFont typeface="Wingdings" pitchFamily="2" charset="2"/>
                  <a:buNone/>
                </a:pPr>
                <a:r>
                  <a:rPr lang="en-GB" sz="1200" b="1" i="1" dirty="0">
                    <a:latin typeface="+mn-lt"/>
                  </a:rPr>
                  <a:t>Prop 1   Prop 2</a:t>
                </a:r>
              </a:p>
            </p:txBody>
          </p:sp>
        </p:grpSp>
        <p:sp>
          <p:nvSpPr>
            <p:cNvPr id="67" name="Line 119">
              <a:extLst>
                <a:ext uri="{FF2B5EF4-FFF2-40B4-BE49-F238E27FC236}">
                  <a16:creationId xmlns:a16="http://schemas.microsoft.com/office/drawing/2014/main" id="{5DB4377D-D342-4D38-AD78-3039674A2545}"/>
                </a:ext>
              </a:extLst>
            </p:cNvPr>
            <p:cNvSpPr>
              <a:spLocks noChangeShapeType="1"/>
            </p:cNvSpPr>
            <p:nvPr/>
          </p:nvSpPr>
          <p:spPr bwMode="auto">
            <a:xfrm flipH="1" flipV="1">
              <a:off x="2616" y="3466"/>
              <a:ext cx="1256"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pic>
        <p:nvPicPr>
          <p:cNvPr id="96" name="Picture 95">
            <a:extLst>
              <a:ext uri="{FF2B5EF4-FFF2-40B4-BE49-F238E27FC236}">
                <a16:creationId xmlns:a16="http://schemas.microsoft.com/office/drawing/2014/main" id="{30230A77-18BB-77A0-46F0-35CF7D8FC26B}"/>
              </a:ext>
            </a:extLst>
          </p:cNvPr>
          <p:cNvPicPr>
            <a:picLocks noChangeAspect="1"/>
          </p:cNvPicPr>
          <p:nvPr/>
        </p:nvPicPr>
        <p:blipFill>
          <a:blip r:embed="rId3"/>
          <a:stretch>
            <a:fillRect/>
          </a:stretch>
        </p:blipFill>
        <p:spPr>
          <a:xfrm>
            <a:off x="661893" y="829969"/>
            <a:ext cx="2171812" cy="457223"/>
          </a:xfrm>
          <a:prstGeom prst="rect">
            <a:avLst/>
          </a:prstGeom>
          <a:ln>
            <a:solidFill>
              <a:schemeClr val="tx1"/>
            </a:solidFill>
          </a:ln>
        </p:spPr>
      </p:pic>
      <p:sp>
        <p:nvSpPr>
          <p:cNvPr id="97" name="Rectangle 96">
            <a:extLst>
              <a:ext uri="{FF2B5EF4-FFF2-40B4-BE49-F238E27FC236}">
                <a16:creationId xmlns:a16="http://schemas.microsoft.com/office/drawing/2014/main" id="{34366B17-9E32-7B7A-7164-6E97D38507DD}"/>
              </a:ext>
            </a:extLst>
          </p:cNvPr>
          <p:cNvSpPr/>
          <p:nvPr/>
        </p:nvSpPr>
        <p:spPr>
          <a:xfrm>
            <a:off x="1600200" y="1024251"/>
            <a:ext cx="533400" cy="27146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99" name="Picture 98">
            <a:extLst>
              <a:ext uri="{FF2B5EF4-FFF2-40B4-BE49-F238E27FC236}">
                <a16:creationId xmlns:a16="http://schemas.microsoft.com/office/drawing/2014/main" id="{F2990E51-88FB-5BA7-CFCA-01F5568ECFFD}"/>
              </a:ext>
            </a:extLst>
          </p:cNvPr>
          <p:cNvPicPr>
            <a:picLocks noChangeAspect="1"/>
          </p:cNvPicPr>
          <p:nvPr/>
        </p:nvPicPr>
        <p:blipFill>
          <a:blip r:embed="rId4"/>
          <a:stretch>
            <a:fillRect/>
          </a:stretch>
        </p:blipFill>
        <p:spPr>
          <a:xfrm>
            <a:off x="6831213" y="304800"/>
            <a:ext cx="4864264" cy="5943600"/>
          </a:xfrm>
          <a:prstGeom prst="rect">
            <a:avLst/>
          </a:prstGeom>
          <a:ln>
            <a:solidFill>
              <a:schemeClr val="tx1"/>
            </a:solidFill>
          </a:ln>
        </p:spPr>
      </p:pic>
      <p:pic>
        <p:nvPicPr>
          <p:cNvPr id="101" name="Picture 100">
            <a:extLst>
              <a:ext uri="{FF2B5EF4-FFF2-40B4-BE49-F238E27FC236}">
                <a16:creationId xmlns:a16="http://schemas.microsoft.com/office/drawing/2014/main" id="{79368472-8C94-4667-34DE-267C22F36164}"/>
              </a:ext>
            </a:extLst>
          </p:cNvPr>
          <p:cNvPicPr>
            <a:picLocks noChangeAspect="1"/>
          </p:cNvPicPr>
          <p:nvPr/>
        </p:nvPicPr>
        <p:blipFill rotWithShape="1">
          <a:blip r:embed="rId5"/>
          <a:srcRect r="7612"/>
          <a:stretch/>
        </p:blipFill>
        <p:spPr>
          <a:xfrm>
            <a:off x="6823276" y="304800"/>
            <a:ext cx="4866766" cy="5943600"/>
          </a:xfrm>
          <a:prstGeom prst="rect">
            <a:avLst/>
          </a:prstGeom>
          <a:ln>
            <a:solidFill>
              <a:schemeClr val="tx1"/>
            </a:solidFill>
          </a:ln>
        </p:spPr>
      </p:pic>
      <p:cxnSp>
        <p:nvCxnSpPr>
          <p:cNvPr id="105" name="Connector: Elbow 104">
            <a:extLst>
              <a:ext uri="{FF2B5EF4-FFF2-40B4-BE49-F238E27FC236}">
                <a16:creationId xmlns:a16="http://schemas.microsoft.com/office/drawing/2014/main" id="{DDDE22CC-DB2E-718B-ABE9-B330AE94C06A}"/>
              </a:ext>
            </a:extLst>
          </p:cNvPr>
          <p:cNvCxnSpPr>
            <a:stCxn id="97" idx="2"/>
          </p:cNvCxnSpPr>
          <p:nvPr/>
        </p:nvCxnSpPr>
        <p:spPr>
          <a:xfrm rot="16200000" flipH="1">
            <a:off x="4234912" y="-1072302"/>
            <a:ext cx="228289" cy="496431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2AB84AC2-9C1E-4532-2D47-32D5F1224AE9}"/>
              </a:ext>
            </a:extLst>
          </p:cNvPr>
          <p:cNvGrpSpPr/>
          <p:nvPr/>
        </p:nvGrpSpPr>
        <p:grpSpPr>
          <a:xfrm>
            <a:off x="2598737" y="1629884"/>
            <a:ext cx="6850063" cy="4161316"/>
            <a:chOff x="2598737" y="1629884"/>
            <a:chExt cx="6850063" cy="4161316"/>
          </a:xfrm>
        </p:grpSpPr>
        <p:pic>
          <p:nvPicPr>
            <p:cNvPr id="103" name="Picture 102">
              <a:extLst>
                <a:ext uri="{FF2B5EF4-FFF2-40B4-BE49-F238E27FC236}">
                  <a16:creationId xmlns:a16="http://schemas.microsoft.com/office/drawing/2014/main" id="{2ABA00F8-04E7-5474-1ED9-BEEE99B769AE}"/>
                </a:ext>
              </a:extLst>
            </p:cNvPr>
            <p:cNvPicPr>
              <a:picLocks noChangeAspect="1"/>
            </p:cNvPicPr>
            <p:nvPr/>
          </p:nvPicPr>
          <p:blipFill>
            <a:blip r:embed="rId6"/>
            <a:stretch>
              <a:fillRect/>
            </a:stretch>
          </p:blipFill>
          <p:spPr>
            <a:xfrm>
              <a:off x="2598737" y="1629884"/>
              <a:ext cx="3049920" cy="2743200"/>
            </a:xfrm>
            <a:prstGeom prst="rect">
              <a:avLst/>
            </a:prstGeom>
          </p:spPr>
        </p:pic>
        <p:sp>
          <p:nvSpPr>
            <p:cNvPr id="107" name="Rectangle 106">
              <a:extLst>
                <a:ext uri="{FF2B5EF4-FFF2-40B4-BE49-F238E27FC236}">
                  <a16:creationId xmlns:a16="http://schemas.microsoft.com/office/drawing/2014/main" id="{CBBA4643-E61E-DD23-A5D5-2B02775C2837}"/>
                </a:ext>
              </a:extLst>
            </p:cNvPr>
            <p:cNvSpPr/>
            <p:nvPr/>
          </p:nvSpPr>
          <p:spPr>
            <a:xfrm>
              <a:off x="9220200" y="5580878"/>
              <a:ext cx="228600" cy="210322"/>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109" name="Connector: Elbow 108">
              <a:extLst>
                <a:ext uri="{FF2B5EF4-FFF2-40B4-BE49-F238E27FC236}">
                  <a16:creationId xmlns:a16="http://schemas.microsoft.com/office/drawing/2014/main" id="{FCBE0999-4799-53D5-A960-B8D55D406940}"/>
                </a:ext>
              </a:extLst>
            </p:cNvPr>
            <p:cNvCxnSpPr>
              <a:stCxn id="107" idx="1"/>
            </p:cNvCxnSpPr>
            <p:nvPr/>
          </p:nvCxnSpPr>
          <p:spPr>
            <a:xfrm rot="10800000">
              <a:off x="5715000" y="3429001"/>
              <a:ext cx="3505200" cy="2257039"/>
            </a:xfrm>
            <a:prstGeom prst="bentConnector3">
              <a:avLst/>
            </a:prstGeom>
            <a:ln w="28575">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4875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right)">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0"/>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Screening with a TREE STAGE</a:t>
            </a:r>
            <a:endParaRPr lang="en-US" dirty="0"/>
          </a:p>
        </p:txBody>
      </p:sp>
      <p:pic>
        <p:nvPicPr>
          <p:cNvPr id="53" name="Picture 52">
            <a:extLst>
              <a:ext uri="{FF2B5EF4-FFF2-40B4-BE49-F238E27FC236}">
                <a16:creationId xmlns:a16="http://schemas.microsoft.com/office/drawing/2014/main" id="{9984357A-F4B7-CD26-B93E-6BA0F8C2A4D3}"/>
              </a:ext>
            </a:extLst>
          </p:cNvPr>
          <p:cNvPicPr>
            <a:picLocks noChangeAspect="1"/>
          </p:cNvPicPr>
          <p:nvPr/>
        </p:nvPicPr>
        <p:blipFill>
          <a:blip r:embed="rId3"/>
          <a:stretch>
            <a:fillRect/>
          </a:stretch>
        </p:blipFill>
        <p:spPr>
          <a:xfrm>
            <a:off x="661893" y="829969"/>
            <a:ext cx="2171812" cy="457223"/>
          </a:xfrm>
          <a:prstGeom prst="rect">
            <a:avLst/>
          </a:prstGeom>
          <a:ln>
            <a:solidFill>
              <a:schemeClr val="tx1"/>
            </a:solidFill>
          </a:ln>
        </p:spPr>
      </p:pic>
      <p:sp>
        <p:nvSpPr>
          <p:cNvPr id="98" name="Rectangle 97">
            <a:extLst>
              <a:ext uri="{FF2B5EF4-FFF2-40B4-BE49-F238E27FC236}">
                <a16:creationId xmlns:a16="http://schemas.microsoft.com/office/drawing/2014/main" id="{3FFFAB21-D9D4-75C0-1CD4-40F5ADC972D9}"/>
              </a:ext>
            </a:extLst>
          </p:cNvPr>
          <p:cNvSpPr/>
          <p:nvPr/>
        </p:nvSpPr>
        <p:spPr>
          <a:xfrm>
            <a:off x="2079384" y="1015722"/>
            <a:ext cx="701494" cy="27146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01" name="Picture 100">
            <a:extLst>
              <a:ext uri="{FF2B5EF4-FFF2-40B4-BE49-F238E27FC236}">
                <a16:creationId xmlns:a16="http://schemas.microsoft.com/office/drawing/2014/main" id="{5BD60C27-298F-22F2-BC87-0EF5987ED114}"/>
              </a:ext>
            </a:extLst>
          </p:cNvPr>
          <p:cNvPicPr>
            <a:picLocks noChangeAspect="1"/>
          </p:cNvPicPr>
          <p:nvPr/>
        </p:nvPicPr>
        <p:blipFill>
          <a:blip r:embed="rId4"/>
          <a:stretch>
            <a:fillRect/>
          </a:stretch>
        </p:blipFill>
        <p:spPr>
          <a:xfrm>
            <a:off x="3289300" y="829969"/>
            <a:ext cx="4119885" cy="5303520"/>
          </a:xfrm>
          <a:prstGeom prst="rect">
            <a:avLst/>
          </a:prstGeom>
        </p:spPr>
      </p:pic>
      <p:cxnSp>
        <p:nvCxnSpPr>
          <p:cNvPr id="103" name="Connector: Elbow 102">
            <a:extLst>
              <a:ext uri="{FF2B5EF4-FFF2-40B4-BE49-F238E27FC236}">
                <a16:creationId xmlns:a16="http://schemas.microsoft.com/office/drawing/2014/main" id="{717D70C4-520E-74B2-F982-4A9D454E09E5}"/>
              </a:ext>
            </a:extLst>
          </p:cNvPr>
          <p:cNvCxnSpPr>
            <a:stCxn id="98" idx="2"/>
          </p:cNvCxnSpPr>
          <p:nvPr/>
        </p:nvCxnSpPr>
        <p:spPr>
          <a:xfrm rot="16200000" flipH="1">
            <a:off x="2811156" y="906156"/>
            <a:ext cx="313018" cy="107506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BDA85066-DB54-4819-80C5-B8CC8E3BDA99}"/>
              </a:ext>
            </a:extLst>
          </p:cNvPr>
          <p:cNvGrpSpPr/>
          <p:nvPr/>
        </p:nvGrpSpPr>
        <p:grpSpPr>
          <a:xfrm>
            <a:off x="7010399" y="2971800"/>
            <a:ext cx="3834484" cy="2811461"/>
            <a:chOff x="-431804" y="2984232"/>
            <a:chExt cx="3834484" cy="2811461"/>
          </a:xfrm>
        </p:grpSpPr>
        <p:grpSp>
          <p:nvGrpSpPr>
            <p:cNvPr id="88" name="Group 118">
              <a:extLst>
                <a:ext uri="{FF2B5EF4-FFF2-40B4-BE49-F238E27FC236}">
                  <a16:creationId xmlns:a16="http://schemas.microsoft.com/office/drawing/2014/main" id="{B672C05A-168E-4EA3-8F3A-CFA69441147A}"/>
                </a:ext>
              </a:extLst>
            </p:cNvPr>
            <p:cNvGrpSpPr>
              <a:grpSpLocks/>
            </p:cNvGrpSpPr>
            <p:nvPr/>
          </p:nvGrpSpPr>
          <p:grpSpPr bwMode="auto">
            <a:xfrm>
              <a:off x="661067" y="2984232"/>
              <a:ext cx="1636713" cy="800100"/>
              <a:chOff x="598" y="1879"/>
              <a:chExt cx="1031" cy="504"/>
            </a:xfrm>
          </p:grpSpPr>
          <p:sp>
            <p:nvSpPr>
              <p:cNvPr id="93" name="Line 124">
                <a:extLst>
                  <a:ext uri="{FF2B5EF4-FFF2-40B4-BE49-F238E27FC236}">
                    <a16:creationId xmlns:a16="http://schemas.microsoft.com/office/drawing/2014/main" id="{F65F3465-7C4A-4357-B5AB-16393815FD91}"/>
                  </a:ext>
                </a:extLst>
              </p:cNvPr>
              <p:cNvSpPr>
                <a:spLocks noChangeShapeType="1"/>
              </p:cNvSpPr>
              <p:nvPr/>
            </p:nvSpPr>
            <p:spPr bwMode="auto">
              <a:xfrm>
                <a:off x="1120" y="2191"/>
                <a:ext cx="130" cy="192"/>
              </a:xfrm>
              <a:prstGeom prst="line">
                <a:avLst/>
              </a:prstGeom>
              <a:noFill/>
              <a:ln w="28575">
                <a:solidFill>
                  <a:srgbClr val="666633"/>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94" name="Text Box 125">
                <a:extLst>
                  <a:ext uri="{FF2B5EF4-FFF2-40B4-BE49-F238E27FC236}">
                    <a16:creationId xmlns:a16="http://schemas.microsoft.com/office/drawing/2014/main" id="{B8B5B722-B545-4C7E-8800-2BF5B7E74DD8}"/>
                  </a:ext>
                </a:extLst>
              </p:cNvPr>
              <p:cNvSpPr txBox="1">
                <a:spLocks noChangeArrowheads="1"/>
              </p:cNvSpPr>
              <p:nvPr/>
            </p:nvSpPr>
            <p:spPr bwMode="auto">
              <a:xfrm>
                <a:off x="598" y="1879"/>
                <a:ext cx="1031"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0"/>
                  </a:spcBef>
                  <a:spcAft>
                    <a:spcPts val="0"/>
                  </a:spcAft>
                </a:pPr>
                <a:r>
                  <a:rPr lang="en-GB" sz="1400" b="1" i="1" dirty="0"/>
                  <a:t>Materials that</a:t>
                </a:r>
              </a:p>
              <a:p>
                <a:pPr algn="ctr">
                  <a:spcBef>
                    <a:spcPts val="0"/>
                  </a:spcBef>
                  <a:spcAft>
                    <a:spcPts val="0"/>
                  </a:spcAft>
                </a:pPr>
                <a:r>
                  <a:rPr lang="en-GB" sz="1400" b="1" i="1" dirty="0"/>
                  <a:t> can be die-cast</a:t>
                </a:r>
              </a:p>
            </p:txBody>
          </p:sp>
        </p:grpSp>
        <p:sp>
          <p:nvSpPr>
            <p:cNvPr id="89" name="AutoShape 66">
              <a:extLst>
                <a:ext uri="{FF2B5EF4-FFF2-40B4-BE49-F238E27FC236}">
                  <a16:creationId xmlns:a16="http://schemas.microsoft.com/office/drawing/2014/main" id="{64D8CF91-0DC6-4BD2-914C-6AA5616710FF}"/>
                </a:ext>
              </a:extLst>
            </p:cNvPr>
            <p:cNvSpPr>
              <a:spLocks noChangeArrowheads="1"/>
            </p:cNvSpPr>
            <p:nvPr/>
          </p:nvSpPr>
          <p:spPr bwMode="auto">
            <a:xfrm>
              <a:off x="1699292" y="3912918"/>
              <a:ext cx="1703388" cy="1882775"/>
            </a:xfrm>
            <a:prstGeom prst="roundRect">
              <a:avLst>
                <a:gd name="adj" fmla="val 2292"/>
              </a:avLst>
            </a:prstGeom>
            <a:solidFill>
              <a:schemeClr val="bg1"/>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90" name="Text Box 67">
              <a:extLst>
                <a:ext uri="{FF2B5EF4-FFF2-40B4-BE49-F238E27FC236}">
                  <a16:creationId xmlns:a16="http://schemas.microsoft.com/office/drawing/2014/main" id="{0BBA7D2A-9E17-497A-8A86-D890396FD89E}"/>
                </a:ext>
              </a:extLst>
            </p:cNvPr>
            <p:cNvSpPr txBox="1">
              <a:spLocks noChangeArrowheads="1"/>
            </p:cNvSpPr>
            <p:nvPr/>
          </p:nvSpPr>
          <p:spPr bwMode="auto">
            <a:xfrm>
              <a:off x="1824705" y="3962131"/>
              <a:ext cx="1468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t>Results   </a:t>
              </a:r>
            </a:p>
            <a:p>
              <a:pPr algn="ctr">
                <a:buClr>
                  <a:srgbClr val="009B9B"/>
                </a:buClr>
                <a:buSzPct val="80000"/>
                <a:buFont typeface="Wingdings" pitchFamily="2" charset="2"/>
                <a:buNone/>
              </a:pPr>
              <a:r>
                <a:rPr lang="en-GB" sz="1200" b="1" i="1" dirty="0"/>
                <a:t>X out of 100 pass</a:t>
              </a:r>
            </a:p>
          </p:txBody>
        </p:sp>
        <p:sp>
          <p:nvSpPr>
            <p:cNvPr id="91" name="Text Box 68">
              <a:extLst>
                <a:ext uri="{FF2B5EF4-FFF2-40B4-BE49-F238E27FC236}">
                  <a16:creationId xmlns:a16="http://schemas.microsoft.com/office/drawing/2014/main" id="{9EB7CCF5-3504-4A41-AC75-2B6A6148FFF1}"/>
                </a:ext>
              </a:extLst>
            </p:cNvPr>
            <p:cNvSpPr txBox="1">
              <a:spLocks noChangeArrowheads="1"/>
            </p:cNvSpPr>
            <p:nvPr/>
          </p:nvSpPr>
          <p:spPr bwMode="auto">
            <a:xfrm>
              <a:off x="1888205" y="4647931"/>
              <a:ext cx="14065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400" dirty="0"/>
                <a:t>Material 1</a:t>
              </a:r>
            </a:p>
            <a:p>
              <a:pPr>
                <a:spcBef>
                  <a:spcPct val="10000"/>
                </a:spcBef>
                <a:spcAft>
                  <a:spcPct val="20000"/>
                </a:spcAft>
                <a:buClr>
                  <a:srgbClr val="009B9B"/>
                </a:buClr>
                <a:buSzPct val="80000"/>
                <a:buFont typeface="Wingdings" pitchFamily="2" charset="2"/>
                <a:buNone/>
              </a:pPr>
              <a:r>
                <a:rPr lang="en-GB" sz="1400" dirty="0"/>
                <a:t>Material 2          </a:t>
              </a:r>
            </a:p>
            <a:p>
              <a:pPr>
                <a:spcBef>
                  <a:spcPct val="10000"/>
                </a:spcBef>
                <a:spcAft>
                  <a:spcPct val="20000"/>
                </a:spcAft>
                <a:buClr>
                  <a:srgbClr val="009B9B"/>
                </a:buClr>
                <a:buSzPct val="80000"/>
                <a:buFont typeface="Wingdings" pitchFamily="2" charset="2"/>
                <a:buNone/>
              </a:pPr>
              <a:r>
                <a:rPr lang="en-GB" sz="1400" dirty="0"/>
                <a:t>Material 3</a:t>
              </a:r>
            </a:p>
            <a:p>
              <a:pPr>
                <a:spcBef>
                  <a:spcPct val="10000"/>
                </a:spcBef>
                <a:spcAft>
                  <a:spcPct val="20000"/>
                </a:spcAft>
                <a:buClr>
                  <a:srgbClr val="009B9B"/>
                </a:buClr>
                <a:buSzPct val="80000"/>
                <a:buFont typeface="Wingdings" pitchFamily="2" charset="2"/>
                <a:buNone/>
              </a:pPr>
              <a:r>
                <a:rPr lang="en-GB" sz="1400" dirty="0"/>
                <a:t>etc...</a:t>
              </a:r>
            </a:p>
          </p:txBody>
        </p:sp>
        <p:sp>
          <p:nvSpPr>
            <p:cNvPr id="92" name="Line 130">
              <a:extLst>
                <a:ext uri="{FF2B5EF4-FFF2-40B4-BE49-F238E27FC236}">
                  <a16:creationId xmlns:a16="http://schemas.microsoft.com/office/drawing/2014/main" id="{726402ED-B3D7-4033-9252-E1EBE3D10A2F}"/>
                </a:ext>
              </a:extLst>
            </p:cNvPr>
            <p:cNvSpPr>
              <a:spLocks noChangeShapeType="1"/>
            </p:cNvSpPr>
            <p:nvPr/>
          </p:nvSpPr>
          <p:spPr bwMode="auto">
            <a:xfrm flipV="1">
              <a:off x="-431804" y="4813031"/>
              <a:ext cx="1981199" cy="457201"/>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Tree>
    <p:extLst>
      <p:ext uri="{BB962C8B-B14F-4D97-AF65-F5344CB8AC3E}">
        <p14:creationId xmlns:p14="http://schemas.microsoft.com/office/powerpoint/2010/main" val="20919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Selection on links</a:t>
            </a:r>
          </a:p>
        </p:txBody>
      </p:sp>
      <p:grpSp>
        <p:nvGrpSpPr>
          <p:cNvPr id="4" name="Group 74">
            <a:extLst>
              <a:ext uri="{FF2B5EF4-FFF2-40B4-BE49-F238E27FC236}">
                <a16:creationId xmlns:a16="http://schemas.microsoft.com/office/drawing/2014/main" id="{8F9BEA34-AC7D-41E2-8E49-CB41C28B1B4C}"/>
              </a:ext>
            </a:extLst>
          </p:cNvPr>
          <p:cNvGrpSpPr>
            <a:grpSpLocks/>
          </p:cNvGrpSpPr>
          <p:nvPr/>
        </p:nvGrpSpPr>
        <p:grpSpPr bwMode="auto">
          <a:xfrm>
            <a:off x="4007768" y="1306892"/>
            <a:ext cx="4597400" cy="4089400"/>
            <a:chOff x="1742" y="880"/>
            <a:chExt cx="2896" cy="2576"/>
          </a:xfrm>
        </p:grpSpPr>
        <p:sp>
          <p:nvSpPr>
            <p:cNvPr id="5" name="AutoShape 3">
              <a:extLst>
                <a:ext uri="{FF2B5EF4-FFF2-40B4-BE49-F238E27FC236}">
                  <a16:creationId xmlns:a16="http://schemas.microsoft.com/office/drawing/2014/main" id="{A81FEEE0-226E-428D-8C9F-0E4184E1ED8D}"/>
                </a:ext>
              </a:extLst>
            </p:cNvPr>
            <p:cNvSpPr>
              <a:spLocks noChangeArrowheads="1"/>
            </p:cNvSpPr>
            <p:nvPr/>
          </p:nvSpPr>
          <p:spPr bwMode="auto">
            <a:xfrm>
              <a:off x="1742" y="880"/>
              <a:ext cx="2896" cy="2576"/>
            </a:xfrm>
            <a:prstGeom prst="roundRect">
              <a:avLst>
                <a:gd name="adj" fmla="val 3611"/>
              </a:avLst>
            </a:prstGeom>
            <a:solidFill>
              <a:schemeClr val="bg1">
                <a:lumMod val="95000"/>
              </a:schemeClr>
            </a:solidFill>
            <a:ln w="28575">
              <a:solidFill>
                <a:schemeClr val="accent4"/>
              </a:solidFill>
              <a:round/>
              <a:headEnd/>
              <a:tailEnd/>
            </a:ln>
          </p:spPr>
          <p:txBody>
            <a:bodyPr anchor="ctr">
              <a:noAutofit/>
            </a:bodyPr>
            <a:lstStyle/>
            <a:p>
              <a:endParaRPr lang="en-GB" dirty="0"/>
            </a:p>
          </p:txBody>
        </p:sp>
        <p:sp>
          <p:nvSpPr>
            <p:cNvPr id="6" name="Text Box 4">
              <a:extLst>
                <a:ext uri="{FF2B5EF4-FFF2-40B4-BE49-F238E27FC236}">
                  <a16:creationId xmlns:a16="http://schemas.microsoft.com/office/drawing/2014/main" id="{0BC81C00-42D2-4E9E-9FF2-AD697F9321A4}"/>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b="1" i="1" dirty="0"/>
                <a:t>The </a:t>
              </a:r>
            </a:p>
            <a:p>
              <a:pPr algn="ctr">
                <a:spcBef>
                  <a:spcPct val="0"/>
                </a:spcBef>
                <a:spcAft>
                  <a:spcPct val="0"/>
                </a:spcAft>
              </a:pPr>
              <a:r>
                <a:rPr lang="en-GB" b="1" i="1" dirty="0"/>
                <a:t>database</a:t>
              </a:r>
            </a:p>
          </p:txBody>
        </p:sp>
      </p:grpSp>
      <p:grpSp>
        <p:nvGrpSpPr>
          <p:cNvPr id="7" name="Group 73">
            <a:extLst>
              <a:ext uri="{FF2B5EF4-FFF2-40B4-BE49-F238E27FC236}">
                <a16:creationId xmlns:a16="http://schemas.microsoft.com/office/drawing/2014/main" id="{12FF546B-494E-45A1-BCC8-330B16257061}"/>
              </a:ext>
            </a:extLst>
          </p:cNvPr>
          <p:cNvGrpSpPr>
            <a:grpSpLocks/>
          </p:cNvGrpSpPr>
          <p:nvPr/>
        </p:nvGrpSpPr>
        <p:grpSpPr bwMode="auto">
          <a:xfrm>
            <a:off x="5709568" y="2913451"/>
            <a:ext cx="1168400" cy="412751"/>
            <a:chOff x="2830" y="1900"/>
            <a:chExt cx="744" cy="260"/>
          </a:xfrm>
        </p:grpSpPr>
        <p:sp>
          <p:nvSpPr>
            <p:cNvPr id="8" name="Line 6">
              <a:extLst>
                <a:ext uri="{FF2B5EF4-FFF2-40B4-BE49-F238E27FC236}">
                  <a16:creationId xmlns:a16="http://schemas.microsoft.com/office/drawing/2014/main" id="{39EEC9F9-0E93-42DF-91C9-3DFBEB2E692F}"/>
                </a:ext>
              </a:extLst>
            </p:cNvPr>
            <p:cNvSpPr>
              <a:spLocks noChangeShapeType="1"/>
            </p:cNvSpPr>
            <p:nvPr/>
          </p:nvSpPr>
          <p:spPr bwMode="auto">
            <a:xfrm>
              <a:off x="2830" y="2160"/>
              <a:ext cx="74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9" name="Text Box 7">
              <a:extLst>
                <a:ext uri="{FF2B5EF4-FFF2-40B4-BE49-F238E27FC236}">
                  <a16:creationId xmlns:a16="http://schemas.microsoft.com/office/drawing/2014/main" id="{69BA0F52-56E5-4B8F-B482-D4D841E22739}"/>
                </a:ext>
              </a:extLst>
            </p:cNvPr>
            <p:cNvSpPr txBox="1">
              <a:spLocks noChangeArrowheads="1"/>
            </p:cNvSpPr>
            <p:nvPr/>
          </p:nvSpPr>
          <p:spPr bwMode="auto">
            <a:xfrm>
              <a:off x="2996" y="1900"/>
              <a:ext cx="501"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dirty="0"/>
                <a:t>Links</a:t>
              </a:r>
            </a:p>
          </p:txBody>
        </p:sp>
      </p:grpSp>
      <p:grpSp>
        <p:nvGrpSpPr>
          <p:cNvPr id="10" name="Group 71">
            <a:extLst>
              <a:ext uri="{FF2B5EF4-FFF2-40B4-BE49-F238E27FC236}">
                <a16:creationId xmlns:a16="http://schemas.microsoft.com/office/drawing/2014/main" id="{D4A058AB-BD09-4F29-BCC0-CE50CD8C8F67}"/>
              </a:ext>
            </a:extLst>
          </p:cNvPr>
          <p:cNvGrpSpPr>
            <a:grpSpLocks/>
          </p:cNvGrpSpPr>
          <p:nvPr/>
        </p:nvGrpSpPr>
        <p:grpSpPr bwMode="auto">
          <a:xfrm>
            <a:off x="5512718" y="1473580"/>
            <a:ext cx="1485900" cy="3721100"/>
            <a:chOff x="2706" y="993"/>
            <a:chExt cx="936" cy="2344"/>
          </a:xfrm>
        </p:grpSpPr>
        <p:sp>
          <p:nvSpPr>
            <p:cNvPr id="11" name="Oval 15">
              <a:extLst>
                <a:ext uri="{FF2B5EF4-FFF2-40B4-BE49-F238E27FC236}">
                  <a16:creationId xmlns:a16="http://schemas.microsoft.com/office/drawing/2014/main" id="{C1738B7E-A845-489F-AD8B-E9F9B54E3489}"/>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accent1"/>
              </a:solidFill>
              <a:round/>
              <a:headEnd/>
              <a:tailEnd/>
            </a:ln>
          </p:spPr>
          <p:txBody>
            <a:bodyPr lIns="90000" tIns="46800" rIns="90000" bIns="46800" anchor="ctr">
              <a:noAutofit/>
            </a:bodyPr>
            <a:lstStyle/>
            <a:p>
              <a:endParaRPr lang="en-GB" dirty="0"/>
            </a:p>
          </p:txBody>
        </p:sp>
        <p:sp>
          <p:nvSpPr>
            <p:cNvPr id="12" name="Text Box 16">
              <a:extLst>
                <a:ext uri="{FF2B5EF4-FFF2-40B4-BE49-F238E27FC236}">
                  <a16:creationId xmlns:a16="http://schemas.microsoft.com/office/drawing/2014/main" id="{D7C1EB19-C390-4CB4-B366-B96D4100DDCB}"/>
                </a:ext>
              </a:extLst>
            </p:cNvPr>
            <p:cNvSpPr txBox="1">
              <a:spLocks noChangeArrowheads="1"/>
            </p:cNvSpPr>
            <p:nvPr/>
          </p:nvSpPr>
          <p:spPr bwMode="auto">
            <a:xfrm>
              <a:off x="2706" y="2800"/>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1600" b="1" dirty="0"/>
                <a:t>Suppliers</a:t>
              </a:r>
            </a:p>
            <a:p>
              <a:pPr algn="ctr">
                <a:spcBef>
                  <a:spcPct val="0"/>
                </a:spcBef>
                <a:spcAft>
                  <a:spcPct val="0"/>
                </a:spcAft>
                <a:buClrTx/>
                <a:buSzTx/>
                <a:buFontTx/>
                <a:buNone/>
              </a:pPr>
              <a:r>
                <a:rPr lang="en-GB" sz="1400" b="1" dirty="0"/>
                <a:t>data-table</a:t>
              </a:r>
              <a:endParaRPr lang="en-GB" sz="1400" dirty="0"/>
            </a:p>
          </p:txBody>
        </p:sp>
        <p:sp>
          <p:nvSpPr>
            <p:cNvPr id="13" name="Oval 18">
              <a:extLst>
                <a:ext uri="{FF2B5EF4-FFF2-40B4-BE49-F238E27FC236}">
                  <a16:creationId xmlns:a16="http://schemas.microsoft.com/office/drawing/2014/main" id="{72901B8A-64F9-416F-9DA7-592C82BFE8D7}"/>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accent1"/>
              </a:solidFill>
              <a:round/>
              <a:headEnd/>
              <a:tailEnd/>
            </a:ln>
          </p:spPr>
          <p:txBody>
            <a:bodyPr lIns="90000" tIns="46800" rIns="90000" bIns="46800" anchor="ctr">
              <a:noAutofit/>
            </a:bodyPr>
            <a:lstStyle/>
            <a:p>
              <a:endParaRPr lang="en-GB" dirty="0"/>
            </a:p>
          </p:txBody>
        </p:sp>
        <p:sp>
          <p:nvSpPr>
            <p:cNvPr id="14" name="Text Box 19">
              <a:extLst>
                <a:ext uri="{FF2B5EF4-FFF2-40B4-BE49-F238E27FC236}">
                  <a16:creationId xmlns:a16="http://schemas.microsoft.com/office/drawing/2014/main" id="{2141CEA7-A65A-4F2E-8A2E-210DD25F4C2C}"/>
                </a:ext>
              </a:extLst>
            </p:cNvPr>
            <p:cNvSpPr txBox="1">
              <a:spLocks noChangeArrowheads="1"/>
            </p:cNvSpPr>
            <p:nvPr/>
          </p:nvSpPr>
          <p:spPr bwMode="auto">
            <a:xfrm>
              <a:off x="2706" y="1192"/>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1600" b="1" dirty="0"/>
                <a:t>References</a:t>
              </a:r>
            </a:p>
            <a:p>
              <a:pPr algn="ctr">
                <a:spcBef>
                  <a:spcPct val="0"/>
                </a:spcBef>
                <a:spcAft>
                  <a:spcPct val="0"/>
                </a:spcAft>
                <a:buClrTx/>
                <a:buSzTx/>
                <a:buFontTx/>
                <a:buNone/>
              </a:pPr>
              <a:r>
                <a:rPr lang="en-GB" sz="1400" b="1" dirty="0"/>
                <a:t>data-table</a:t>
              </a:r>
              <a:endParaRPr lang="en-GB" sz="1400" dirty="0"/>
            </a:p>
          </p:txBody>
        </p:sp>
      </p:grpSp>
      <p:sp>
        <p:nvSpPr>
          <p:cNvPr id="15" name="Oval 32">
            <a:extLst>
              <a:ext uri="{FF2B5EF4-FFF2-40B4-BE49-F238E27FC236}">
                <a16:creationId xmlns:a16="http://schemas.microsoft.com/office/drawing/2014/main" id="{A2C608E7-85B8-4E8E-809E-8C7972B3ED87}"/>
              </a:ext>
            </a:extLst>
          </p:cNvPr>
          <p:cNvSpPr>
            <a:spLocks noChangeArrowheads="1"/>
          </p:cNvSpPr>
          <p:nvPr/>
        </p:nvSpPr>
        <p:spPr bwMode="auto">
          <a:xfrm>
            <a:off x="1391568" y="1016260"/>
            <a:ext cx="259766" cy="51935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GB" dirty="0"/>
          </a:p>
        </p:txBody>
      </p:sp>
      <p:grpSp>
        <p:nvGrpSpPr>
          <p:cNvPr id="16" name="Group 69">
            <a:extLst>
              <a:ext uri="{FF2B5EF4-FFF2-40B4-BE49-F238E27FC236}">
                <a16:creationId xmlns:a16="http://schemas.microsoft.com/office/drawing/2014/main" id="{4D73D964-0D28-43A9-A379-FAF5DD7882A4}"/>
              </a:ext>
            </a:extLst>
          </p:cNvPr>
          <p:cNvGrpSpPr>
            <a:grpSpLocks/>
          </p:cNvGrpSpPr>
          <p:nvPr/>
        </p:nvGrpSpPr>
        <p:grpSpPr bwMode="auto">
          <a:xfrm>
            <a:off x="1651918" y="2435606"/>
            <a:ext cx="4059238" cy="1900237"/>
            <a:chOff x="274" y="1599"/>
            <a:chExt cx="2557" cy="1197"/>
          </a:xfrm>
        </p:grpSpPr>
        <p:sp>
          <p:nvSpPr>
            <p:cNvPr id="17" name="Oval 22">
              <a:extLst>
                <a:ext uri="{FF2B5EF4-FFF2-40B4-BE49-F238E27FC236}">
                  <a16:creationId xmlns:a16="http://schemas.microsoft.com/office/drawing/2014/main" id="{F468D31F-1D6E-4627-AD25-507CA1E38525}"/>
                </a:ext>
              </a:extLst>
            </p:cNvPr>
            <p:cNvSpPr>
              <a:spLocks noChangeArrowheads="1"/>
            </p:cNvSpPr>
            <p:nvPr/>
          </p:nvSpPr>
          <p:spPr bwMode="auto">
            <a:xfrm>
              <a:off x="1878" y="1708"/>
              <a:ext cx="953" cy="904"/>
            </a:xfrm>
            <a:prstGeom prst="ellipse">
              <a:avLst/>
            </a:prstGeom>
            <a:solidFill>
              <a:schemeClr val="bg1">
                <a:alpha val="50195"/>
              </a:schemeClr>
            </a:solidFill>
            <a:ln w="38100">
              <a:solidFill>
                <a:schemeClr val="accent1"/>
              </a:solidFill>
              <a:round/>
              <a:headEnd/>
              <a:tailEnd/>
            </a:ln>
          </p:spPr>
          <p:txBody>
            <a:bodyPr lIns="90000" tIns="46800" rIns="90000" bIns="46800" anchor="ctr">
              <a:noAutofit/>
            </a:bodyPr>
            <a:lstStyle/>
            <a:p>
              <a:endParaRPr lang="en-GB" dirty="0"/>
            </a:p>
          </p:txBody>
        </p:sp>
        <p:sp>
          <p:nvSpPr>
            <p:cNvPr id="18" name="Text Box 23">
              <a:extLst>
                <a:ext uri="{FF2B5EF4-FFF2-40B4-BE49-F238E27FC236}">
                  <a16:creationId xmlns:a16="http://schemas.microsoft.com/office/drawing/2014/main" id="{A06CCB4D-1512-4597-B797-C709A328C633}"/>
                </a:ext>
              </a:extLst>
            </p:cNvPr>
            <p:cNvSpPr txBox="1">
              <a:spLocks noChangeArrowheads="1"/>
            </p:cNvSpPr>
            <p:nvPr/>
          </p:nvSpPr>
          <p:spPr bwMode="auto">
            <a:xfrm>
              <a:off x="1942" y="1976"/>
              <a:ext cx="8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2000" b="1" dirty="0"/>
                <a:t>Materials</a:t>
              </a:r>
            </a:p>
            <a:p>
              <a:pPr algn="ctr">
                <a:spcBef>
                  <a:spcPct val="0"/>
                </a:spcBef>
                <a:spcAft>
                  <a:spcPct val="0"/>
                </a:spcAft>
                <a:buClrTx/>
                <a:buSzTx/>
                <a:buFontTx/>
                <a:buNone/>
              </a:pPr>
              <a:r>
                <a:rPr lang="en-GB" sz="1600" b="1" dirty="0"/>
                <a:t>data-table</a:t>
              </a:r>
              <a:endParaRPr lang="en-GB" sz="1600" dirty="0"/>
            </a:p>
          </p:txBody>
        </p:sp>
        <p:sp>
          <p:nvSpPr>
            <p:cNvPr id="19" name="Rectangle 24">
              <a:extLst>
                <a:ext uri="{FF2B5EF4-FFF2-40B4-BE49-F238E27FC236}">
                  <a16:creationId xmlns:a16="http://schemas.microsoft.com/office/drawing/2014/main" id="{F8355928-35D2-44BA-A906-588D64193AC0}"/>
                </a:ext>
              </a:extLst>
            </p:cNvPr>
            <p:cNvSpPr>
              <a:spLocks noChangeArrowheads="1"/>
            </p:cNvSpPr>
            <p:nvPr/>
          </p:nvSpPr>
          <p:spPr bwMode="auto">
            <a:xfrm>
              <a:off x="274" y="1599"/>
              <a:ext cx="1300" cy="1197"/>
            </a:xfrm>
            <a:prstGeom prst="rect">
              <a:avLst/>
            </a:prstGeom>
            <a:solidFill>
              <a:schemeClr val="bg1"/>
            </a:solidFill>
            <a:ln w="28575">
              <a:solidFill>
                <a:schemeClr val="accent1"/>
              </a:solidFill>
              <a:miter lim="800000"/>
              <a:headEnd/>
              <a:tailEnd/>
            </a:ln>
          </p:spPr>
          <p:txBody>
            <a:bodyPr wrap="square">
              <a:noAutofit/>
            </a:bodyPr>
            <a:lstStyle/>
            <a:p>
              <a:pPr>
                <a:spcBef>
                  <a:spcPct val="30000"/>
                </a:spcBef>
                <a:spcAft>
                  <a:spcPct val="0"/>
                </a:spcAft>
                <a:buClr>
                  <a:schemeClr val="accent1"/>
                </a:buClr>
                <a:buSzPct val="110000"/>
                <a:defRPr/>
              </a:pPr>
              <a:r>
                <a:rPr lang="en-GB" b="1" i="1" dirty="0">
                  <a:latin typeface="Arial" pitchFamily="34" charset="0"/>
                </a:rPr>
                <a:t>    </a:t>
              </a:r>
              <a:r>
                <a:rPr lang="en-GB" b="1" i="1" dirty="0"/>
                <a:t>DATA FOR</a:t>
              </a:r>
            </a:p>
            <a:p>
              <a:pPr>
                <a:spcBef>
                  <a:spcPct val="30000"/>
                </a:spcBef>
                <a:spcAft>
                  <a:spcPct val="0"/>
                </a:spcAft>
                <a:buClr>
                  <a:schemeClr val="accent1"/>
                </a:buClr>
                <a:buSzPct val="110000"/>
                <a:buFont typeface="Wingdings" pitchFamily="2" charset="2"/>
                <a:buChar char="§"/>
                <a:defRPr/>
              </a:pPr>
              <a:r>
                <a:rPr lang="en-GB" sz="1600" b="1" i="1" dirty="0">
                  <a:latin typeface="Arial" pitchFamily="34" charset="0"/>
                </a:rPr>
                <a:t>  </a:t>
              </a:r>
              <a:r>
                <a:rPr lang="en-GB" sz="1600" i="1" dirty="0"/>
                <a:t>Metals &amp; alloys</a:t>
              </a:r>
            </a:p>
            <a:p>
              <a:pPr>
                <a:spcBef>
                  <a:spcPct val="30000"/>
                </a:spcBef>
                <a:spcAft>
                  <a:spcPct val="0"/>
                </a:spcAft>
                <a:buClr>
                  <a:schemeClr val="accent1"/>
                </a:buClr>
                <a:buSzPct val="110000"/>
                <a:buFont typeface="Wingdings" pitchFamily="2" charset="2"/>
                <a:buChar char="§"/>
                <a:defRPr/>
              </a:pPr>
              <a:r>
                <a:rPr lang="en-GB" sz="1600" i="1" dirty="0"/>
                <a:t>  Polymers </a:t>
              </a:r>
            </a:p>
            <a:p>
              <a:pPr>
                <a:spcBef>
                  <a:spcPct val="30000"/>
                </a:spcBef>
                <a:spcAft>
                  <a:spcPct val="0"/>
                </a:spcAft>
                <a:buClr>
                  <a:schemeClr val="accent1"/>
                </a:buClr>
                <a:buSzPct val="110000"/>
                <a:buFont typeface="Wingdings" pitchFamily="2" charset="2"/>
                <a:buChar char="§"/>
                <a:defRPr/>
              </a:pPr>
              <a:r>
                <a:rPr lang="en-GB" sz="1600" i="1" dirty="0"/>
                <a:t>  Ceramics &amp; glasses</a:t>
              </a:r>
            </a:p>
            <a:p>
              <a:pPr>
                <a:spcBef>
                  <a:spcPct val="30000"/>
                </a:spcBef>
                <a:spcAft>
                  <a:spcPct val="0"/>
                </a:spcAft>
                <a:buClr>
                  <a:schemeClr val="accent1"/>
                </a:buClr>
                <a:buSzPct val="110000"/>
                <a:buFont typeface="Wingdings" pitchFamily="2" charset="2"/>
                <a:buChar char="§"/>
                <a:defRPr/>
              </a:pPr>
              <a:r>
                <a:rPr lang="en-GB" sz="1600" i="1" dirty="0"/>
                <a:t>  Hybrids</a:t>
              </a:r>
              <a:endParaRPr lang="en-US" sz="1600" i="1" dirty="0"/>
            </a:p>
          </p:txBody>
        </p:sp>
        <p:sp>
          <p:nvSpPr>
            <p:cNvPr id="20" name="Line 46">
              <a:extLst>
                <a:ext uri="{FF2B5EF4-FFF2-40B4-BE49-F238E27FC236}">
                  <a16:creationId xmlns:a16="http://schemas.microsoft.com/office/drawing/2014/main" id="{E3C46C80-9A58-4EA3-B8BB-734D0D0050F3}"/>
                </a:ext>
              </a:extLst>
            </p:cNvPr>
            <p:cNvSpPr>
              <a:spLocks noChangeShapeType="1"/>
            </p:cNvSpPr>
            <p:nvPr/>
          </p:nvSpPr>
          <p:spPr bwMode="auto">
            <a:xfrm rot="5400000">
              <a:off x="1749" y="2003"/>
              <a:ext cx="0" cy="273"/>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grpSp>
      <p:grpSp>
        <p:nvGrpSpPr>
          <p:cNvPr id="21" name="Group 72">
            <a:extLst>
              <a:ext uri="{FF2B5EF4-FFF2-40B4-BE49-F238E27FC236}">
                <a16:creationId xmlns:a16="http://schemas.microsoft.com/office/drawing/2014/main" id="{5BC4065D-3614-4C19-8D34-ED87193B8CA4}"/>
              </a:ext>
            </a:extLst>
          </p:cNvPr>
          <p:cNvGrpSpPr>
            <a:grpSpLocks/>
          </p:cNvGrpSpPr>
          <p:nvPr/>
        </p:nvGrpSpPr>
        <p:grpSpPr bwMode="auto">
          <a:xfrm>
            <a:off x="5420643" y="2424492"/>
            <a:ext cx="1676400" cy="1803400"/>
            <a:chOff x="2648" y="1592"/>
            <a:chExt cx="1056" cy="1136"/>
          </a:xfrm>
        </p:grpSpPr>
        <p:sp>
          <p:nvSpPr>
            <p:cNvPr id="22" name="Line 64">
              <a:extLst>
                <a:ext uri="{FF2B5EF4-FFF2-40B4-BE49-F238E27FC236}">
                  <a16:creationId xmlns:a16="http://schemas.microsoft.com/office/drawing/2014/main" id="{A5C25663-61D5-4AE4-AAD6-9862A4EA5336}"/>
                </a:ext>
              </a:extLst>
            </p:cNvPr>
            <p:cNvSpPr>
              <a:spLocks noChangeShapeType="1"/>
            </p:cNvSpPr>
            <p:nvPr/>
          </p:nvSpPr>
          <p:spPr bwMode="auto">
            <a:xfrm flipV="1">
              <a:off x="3464" y="2488"/>
              <a:ext cx="24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23" name="Line 65">
              <a:extLst>
                <a:ext uri="{FF2B5EF4-FFF2-40B4-BE49-F238E27FC236}">
                  <a16:creationId xmlns:a16="http://schemas.microsoft.com/office/drawing/2014/main" id="{7B3F5201-C5B5-44B9-83F4-281589395F6B}"/>
                </a:ext>
              </a:extLst>
            </p:cNvPr>
            <p:cNvSpPr>
              <a:spLocks noChangeShapeType="1"/>
            </p:cNvSpPr>
            <p:nvPr/>
          </p:nvSpPr>
          <p:spPr bwMode="auto">
            <a:xfrm flipV="1">
              <a:off x="2656" y="1592"/>
              <a:ext cx="216" cy="22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24" name="Line 66">
              <a:extLst>
                <a:ext uri="{FF2B5EF4-FFF2-40B4-BE49-F238E27FC236}">
                  <a16:creationId xmlns:a16="http://schemas.microsoft.com/office/drawing/2014/main" id="{DFFE9735-8DFD-4AF0-9A96-4FDA33C50EEB}"/>
                </a:ext>
              </a:extLst>
            </p:cNvPr>
            <p:cNvSpPr>
              <a:spLocks noChangeShapeType="1"/>
            </p:cNvSpPr>
            <p:nvPr/>
          </p:nvSpPr>
          <p:spPr bwMode="auto">
            <a:xfrm rot="16200000" flipV="1">
              <a:off x="3448" y="1592"/>
              <a:ext cx="24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25" name="Line 68">
              <a:extLst>
                <a:ext uri="{FF2B5EF4-FFF2-40B4-BE49-F238E27FC236}">
                  <a16:creationId xmlns:a16="http://schemas.microsoft.com/office/drawing/2014/main" id="{83FC077B-6227-4F61-A012-40250033535F}"/>
                </a:ext>
              </a:extLst>
            </p:cNvPr>
            <p:cNvSpPr>
              <a:spLocks noChangeShapeType="1"/>
            </p:cNvSpPr>
            <p:nvPr/>
          </p:nvSpPr>
          <p:spPr bwMode="auto">
            <a:xfrm rot="16200000" flipV="1">
              <a:off x="2656" y="2496"/>
              <a:ext cx="216" cy="23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grpSp>
      <p:grpSp>
        <p:nvGrpSpPr>
          <p:cNvPr id="26" name="Group 32">
            <a:extLst>
              <a:ext uri="{FF2B5EF4-FFF2-40B4-BE49-F238E27FC236}">
                <a16:creationId xmlns:a16="http://schemas.microsoft.com/office/drawing/2014/main" id="{1F6CAC22-06DF-467E-9506-F410BB1B3234}"/>
              </a:ext>
            </a:extLst>
          </p:cNvPr>
          <p:cNvGrpSpPr>
            <a:grpSpLocks/>
          </p:cNvGrpSpPr>
          <p:nvPr/>
        </p:nvGrpSpPr>
        <p:grpSpPr bwMode="auto">
          <a:xfrm>
            <a:off x="6865270" y="2510217"/>
            <a:ext cx="3983039" cy="1582738"/>
            <a:chOff x="3558" y="1646"/>
            <a:chExt cx="2509" cy="997"/>
          </a:xfrm>
        </p:grpSpPr>
        <p:sp>
          <p:nvSpPr>
            <p:cNvPr id="27" name="Oval 33">
              <a:extLst>
                <a:ext uri="{FF2B5EF4-FFF2-40B4-BE49-F238E27FC236}">
                  <a16:creationId xmlns:a16="http://schemas.microsoft.com/office/drawing/2014/main" id="{CDB0059D-DC86-4117-ACBB-E91FFCD89D98}"/>
                </a:ext>
              </a:extLst>
            </p:cNvPr>
            <p:cNvSpPr>
              <a:spLocks noChangeArrowheads="1"/>
            </p:cNvSpPr>
            <p:nvPr/>
          </p:nvSpPr>
          <p:spPr bwMode="auto">
            <a:xfrm>
              <a:off x="3558" y="1708"/>
              <a:ext cx="953" cy="904"/>
            </a:xfrm>
            <a:prstGeom prst="ellipse">
              <a:avLst/>
            </a:prstGeom>
            <a:solidFill>
              <a:schemeClr val="bg1">
                <a:alpha val="50195"/>
              </a:schemeClr>
            </a:solidFill>
            <a:ln w="38100">
              <a:solidFill>
                <a:schemeClr val="accent1"/>
              </a:solidFill>
              <a:round/>
              <a:headEnd/>
              <a:tailEnd/>
            </a:ln>
          </p:spPr>
          <p:txBody>
            <a:bodyPr lIns="90000" tIns="46800" rIns="90000" bIns="46800" anchor="ctr">
              <a:noAutofit/>
            </a:bodyPr>
            <a:lstStyle/>
            <a:p>
              <a:endParaRPr lang="en-GB" dirty="0"/>
            </a:p>
          </p:txBody>
        </p:sp>
        <p:sp>
          <p:nvSpPr>
            <p:cNvPr id="28" name="Text Box 34">
              <a:extLst>
                <a:ext uri="{FF2B5EF4-FFF2-40B4-BE49-F238E27FC236}">
                  <a16:creationId xmlns:a16="http://schemas.microsoft.com/office/drawing/2014/main" id="{8F89A3B7-C057-4B94-BF97-12116A53AA5E}"/>
                </a:ext>
              </a:extLst>
            </p:cNvPr>
            <p:cNvSpPr txBox="1">
              <a:spLocks noChangeArrowheads="1"/>
            </p:cNvSpPr>
            <p:nvPr/>
          </p:nvSpPr>
          <p:spPr bwMode="auto">
            <a:xfrm>
              <a:off x="3574" y="1976"/>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2000" b="1" dirty="0"/>
                <a:t>Processes</a:t>
              </a:r>
            </a:p>
            <a:p>
              <a:pPr algn="ctr">
                <a:spcBef>
                  <a:spcPct val="0"/>
                </a:spcBef>
                <a:spcAft>
                  <a:spcPct val="0"/>
                </a:spcAft>
                <a:buClrTx/>
                <a:buSzTx/>
                <a:buFontTx/>
                <a:buNone/>
              </a:pPr>
              <a:r>
                <a:rPr lang="en-GB" sz="1600" b="1" dirty="0"/>
                <a:t>data-table</a:t>
              </a:r>
              <a:endParaRPr lang="en-GB" sz="1600" dirty="0"/>
            </a:p>
          </p:txBody>
        </p:sp>
        <p:sp>
          <p:nvSpPr>
            <p:cNvPr id="29" name="Rectangle 35">
              <a:extLst>
                <a:ext uri="{FF2B5EF4-FFF2-40B4-BE49-F238E27FC236}">
                  <a16:creationId xmlns:a16="http://schemas.microsoft.com/office/drawing/2014/main" id="{CB1A6034-3EC9-4880-9FCE-A707D7E075C3}"/>
                </a:ext>
              </a:extLst>
            </p:cNvPr>
            <p:cNvSpPr>
              <a:spLocks noChangeArrowheads="1"/>
            </p:cNvSpPr>
            <p:nvPr/>
          </p:nvSpPr>
          <p:spPr bwMode="auto">
            <a:xfrm>
              <a:off x="4808" y="1646"/>
              <a:ext cx="1259" cy="997"/>
            </a:xfrm>
            <a:prstGeom prst="rect">
              <a:avLst/>
            </a:prstGeom>
            <a:solidFill>
              <a:schemeClr val="bg1"/>
            </a:solidFill>
            <a:ln w="38100">
              <a:solidFill>
                <a:schemeClr val="accent1"/>
              </a:solidFill>
              <a:miter lim="800000"/>
              <a:headEnd/>
              <a:tailEnd/>
            </a:ln>
          </p:spPr>
          <p:txBody>
            <a:bodyPr wrap="square">
              <a:noAutofit/>
            </a:bodyPr>
            <a:lstStyle/>
            <a:p>
              <a:pPr>
                <a:spcBef>
                  <a:spcPct val="30000"/>
                </a:spcBef>
                <a:spcAft>
                  <a:spcPct val="0"/>
                </a:spcAft>
                <a:buClr>
                  <a:schemeClr val="accent1"/>
                </a:buClr>
                <a:buSzPct val="110000"/>
                <a:defRPr/>
              </a:pPr>
              <a:r>
                <a:rPr lang="en-GB" b="1" i="1" dirty="0"/>
                <a:t>   DATA FOR</a:t>
              </a:r>
            </a:p>
            <a:p>
              <a:pPr>
                <a:spcBef>
                  <a:spcPct val="30000"/>
                </a:spcBef>
                <a:spcAft>
                  <a:spcPct val="0"/>
                </a:spcAft>
                <a:buClr>
                  <a:schemeClr val="accent1"/>
                </a:buClr>
                <a:buSzPct val="110000"/>
                <a:buFont typeface="Wingdings" pitchFamily="2" charset="2"/>
                <a:buChar char="§"/>
                <a:defRPr/>
              </a:pPr>
              <a:r>
                <a:rPr lang="en-GB" sz="1600" b="1" i="1" dirty="0">
                  <a:latin typeface="Arial" pitchFamily="34" charset="0"/>
                </a:rPr>
                <a:t>  </a:t>
              </a:r>
              <a:r>
                <a:rPr lang="en-GB" sz="1600" i="1" dirty="0"/>
                <a:t>Joining</a:t>
              </a:r>
            </a:p>
            <a:p>
              <a:pPr>
                <a:spcBef>
                  <a:spcPct val="30000"/>
                </a:spcBef>
                <a:spcAft>
                  <a:spcPct val="0"/>
                </a:spcAft>
                <a:buClr>
                  <a:schemeClr val="accent1"/>
                </a:buClr>
                <a:buSzPct val="110000"/>
                <a:buFont typeface="Wingdings" pitchFamily="2" charset="2"/>
                <a:buChar char="§"/>
                <a:defRPr/>
              </a:pPr>
              <a:r>
                <a:rPr lang="en-GB" sz="1600" i="1" dirty="0"/>
                <a:t>  Shaping</a:t>
              </a:r>
            </a:p>
            <a:p>
              <a:pPr>
                <a:spcBef>
                  <a:spcPct val="30000"/>
                </a:spcBef>
                <a:spcAft>
                  <a:spcPct val="0"/>
                </a:spcAft>
                <a:buClr>
                  <a:schemeClr val="accent1"/>
                </a:buClr>
                <a:buSzPct val="110000"/>
                <a:buFont typeface="Wingdings" pitchFamily="2" charset="2"/>
                <a:buChar char="§"/>
                <a:defRPr/>
              </a:pPr>
              <a:r>
                <a:rPr lang="en-GB" sz="1600" i="1" dirty="0"/>
                <a:t>  Surface   treatment</a:t>
              </a:r>
            </a:p>
          </p:txBody>
        </p:sp>
        <p:sp>
          <p:nvSpPr>
            <p:cNvPr id="30" name="Line 46">
              <a:extLst>
                <a:ext uri="{FF2B5EF4-FFF2-40B4-BE49-F238E27FC236}">
                  <a16:creationId xmlns:a16="http://schemas.microsoft.com/office/drawing/2014/main" id="{7732F5EE-D3B6-4E93-AAF2-F9BDE6014903}"/>
                </a:ext>
              </a:extLst>
            </p:cNvPr>
            <p:cNvSpPr>
              <a:spLocks noChangeShapeType="1"/>
            </p:cNvSpPr>
            <p:nvPr/>
          </p:nvSpPr>
          <p:spPr bwMode="auto">
            <a:xfrm rot="16200000" flipH="1">
              <a:off x="4660" y="2011"/>
              <a:ext cx="0" cy="273"/>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grpSp>
      <p:grpSp>
        <p:nvGrpSpPr>
          <p:cNvPr id="31" name="Group 30">
            <a:extLst>
              <a:ext uri="{FF2B5EF4-FFF2-40B4-BE49-F238E27FC236}">
                <a16:creationId xmlns:a16="http://schemas.microsoft.com/office/drawing/2014/main" id="{1EB9F500-6B3F-4806-8085-DDA5E62E2FA9}"/>
              </a:ext>
            </a:extLst>
          </p:cNvPr>
          <p:cNvGrpSpPr/>
          <p:nvPr/>
        </p:nvGrpSpPr>
        <p:grpSpPr>
          <a:xfrm>
            <a:off x="1733499" y="3236321"/>
            <a:ext cx="4748023" cy="2626559"/>
            <a:chOff x="564681" y="3339128"/>
            <a:chExt cx="4748023" cy="2626559"/>
          </a:xfrm>
        </p:grpSpPr>
        <p:sp>
          <p:nvSpPr>
            <p:cNvPr id="32" name="Line Callout 2 44">
              <a:extLst>
                <a:ext uri="{FF2B5EF4-FFF2-40B4-BE49-F238E27FC236}">
                  <a16:creationId xmlns:a16="http://schemas.microsoft.com/office/drawing/2014/main" id="{F99108EC-F09D-4D4A-9C11-62DA4AB3DD60}"/>
                </a:ext>
              </a:extLst>
            </p:cNvPr>
            <p:cNvSpPr/>
            <p:nvPr/>
          </p:nvSpPr>
          <p:spPr bwMode="auto">
            <a:xfrm flipH="1">
              <a:off x="564681" y="5319356"/>
              <a:ext cx="1627821" cy="646331"/>
            </a:xfrm>
            <a:prstGeom prst="borderCallout2">
              <a:avLst>
                <a:gd name="adj1" fmla="val 51761"/>
                <a:gd name="adj2" fmla="val -3256"/>
                <a:gd name="adj3" fmla="val 51761"/>
                <a:gd name="adj4" fmla="val -41427"/>
                <a:gd name="adj5" fmla="val -292355"/>
                <a:gd name="adj6" fmla="val -18636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GB" b="1" i="1" dirty="0">
                  <a:solidFill>
                    <a:srgbClr val="010000"/>
                  </a:solidFill>
                </a:rPr>
                <a:t>Select on links</a:t>
              </a:r>
            </a:p>
          </p:txBody>
        </p:sp>
        <p:sp>
          <p:nvSpPr>
            <p:cNvPr id="33" name="Oval 32">
              <a:extLst>
                <a:ext uri="{FF2B5EF4-FFF2-40B4-BE49-F238E27FC236}">
                  <a16:creationId xmlns:a16="http://schemas.microsoft.com/office/drawing/2014/main" id="{0B373984-022F-4D07-B5A5-BA9E87154FD4}"/>
                </a:ext>
              </a:extLst>
            </p:cNvPr>
            <p:cNvSpPr/>
            <p:nvPr/>
          </p:nvSpPr>
          <p:spPr bwMode="auto">
            <a:xfrm>
              <a:off x="5137651" y="3339128"/>
              <a:ext cx="175053" cy="1797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GB" b="1" dirty="0"/>
            </a:p>
          </p:txBody>
        </p:sp>
      </p:grpSp>
      <p:grpSp>
        <p:nvGrpSpPr>
          <p:cNvPr id="34" name="Group 33">
            <a:extLst>
              <a:ext uri="{FF2B5EF4-FFF2-40B4-BE49-F238E27FC236}">
                <a16:creationId xmlns:a16="http://schemas.microsoft.com/office/drawing/2014/main" id="{32395537-92EE-4857-A52D-15AEEE9D366F}"/>
              </a:ext>
            </a:extLst>
          </p:cNvPr>
          <p:cNvGrpSpPr/>
          <p:nvPr/>
        </p:nvGrpSpPr>
        <p:grpSpPr>
          <a:xfrm>
            <a:off x="1670969" y="1214904"/>
            <a:ext cx="1996299" cy="1525201"/>
            <a:chOff x="454025" y="1317711"/>
            <a:chExt cx="1996299" cy="1525201"/>
          </a:xfrm>
        </p:grpSpPr>
        <p:sp>
          <p:nvSpPr>
            <p:cNvPr id="35" name="Line Callout 2 43">
              <a:extLst>
                <a:ext uri="{FF2B5EF4-FFF2-40B4-BE49-F238E27FC236}">
                  <a16:creationId xmlns:a16="http://schemas.microsoft.com/office/drawing/2014/main" id="{492AF079-E190-4C93-91BC-5D03B131FC3B}"/>
                </a:ext>
              </a:extLst>
            </p:cNvPr>
            <p:cNvSpPr/>
            <p:nvPr/>
          </p:nvSpPr>
          <p:spPr bwMode="auto">
            <a:xfrm flipH="1">
              <a:off x="454025" y="1317711"/>
              <a:ext cx="1441767" cy="923330"/>
            </a:xfrm>
            <a:prstGeom prst="borderCallout2">
              <a:avLst>
                <a:gd name="adj1" fmla="val 51761"/>
                <a:gd name="adj2" fmla="val -3256"/>
                <a:gd name="adj3" fmla="val 51761"/>
                <a:gd name="adj4" fmla="val -15652"/>
                <a:gd name="adj5" fmla="val 157065"/>
                <a:gd name="adj6" fmla="val -32544"/>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GB" b="1" i="1" dirty="0">
                  <a:solidFill>
                    <a:srgbClr val="010000"/>
                  </a:solidFill>
                </a:rPr>
                <a:t>Select on material properties</a:t>
              </a:r>
            </a:p>
          </p:txBody>
        </p:sp>
        <p:sp>
          <p:nvSpPr>
            <p:cNvPr id="36" name="Oval 35">
              <a:extLst>
                <a:ext uri="{FF2B5EF4-FFF2-40B4-BE49-F238E27FC236}">
                  <a16:creationId xmlns:a16="http://schemas.microsoft.com/office/drawing/2014/main" id="{ABE2A90E-7B40-4AA9-ACE6-52C553229ADE}"/>
                </a:ext>
              </a:extLst>
            </p:cNvPr>
            <p:cNvSpPr/>
            <p:nvPr/>
          </p:nvSpPr>
          <p:spPr bwMode="auto">
            <a:xfrm>
              <a:off x="2275271" y="2663168"/>
              <a:ext cx="175053" cy="1797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GB" b="1" dirty="0"/>
            </a:p>
          </p:txBody>
        </p:sp>
      </p:grpSp>
    </p:spTree>
    <p:extLst>
      <p:ext uri="{BB962C8B-B14F-4D97-AF65-F5344CB8AC3E}">
        <p14:creationId xmlns:p14="http://schemas.microsoft.com/office/powerpoint/2010/main" val="668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a:extLst>
              <a:ext uri="{FF2B5EF4-FFF2-40B4-BE49-F238E27FC236}">
                <a16:creationId xmlns:a16="http://schemas.microsoft.com/office/drawing/2014/main" id="{1CF866C9-475A-4DCF-8549-09856A7E15E9}"/>
              </a:ext>
            </a:extLst>
          </p:cNvPr>
          <p:cNvSpPr txBox="1">
            <a:spLocks noChangeArrowheads="1"/>
          </p:cNvSpPr>
          <p:nvPr/>
        </p:nvSpPr>
        <p:spPr bwMode="auto">
          <a:xfrm>
            <a:off x="1586817" y="1841768"/>
            <a:ext cx="550970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buClr>
                <a:schemeClr val="accent1"/>
              </a:buClr>
              <a:buSzTx/>
              <a:buFont typeface="Wingdings" pitchFamily="2" charset="2"/>
              <a:buChar char="§"/>
            </a:pPr>
            <a:r>
              <a:rPr lang="en-GB" dirty="0">
                <a:latin typeface="+mn-lt"/>
              </a:rPr>
              <a:t>  a material property group, </a:t>
            </a:r>
            <a:r>
              <a:rPr lang="en-GB" sz="1600" b="1" dirty="0">
                <a:latin typeface="+mn-lt"/>
              </a:rPr>
              <a:t>e.g. modulus / density</a:t>
            </a:r>
            <a:r>
              <a:rPr lang="en-GB" sz="1600" dirty="0">
                <a:latin typeface="+mn-lt"/>
              </a:rPr>
              <a:t>,</a:t>
            </a:r>
            <a:r>
              <a:rPr lang="en-GB" dirty="0">
                <a:latin typeface="+mn-lt"/>
              </a:rPr>
              <a:t>   </a:t>
            </a:r>
            <a:r>
              <a:rPr lang="en-GB" sz="1600" b="1" dirty="0">
                <a:latin typeface="+mn-lt"/>
              </a:rPr>
              <a:t>E / </a:t>
            </a:r>
            <a:r>
              <a:rPr lang="en-GB" sz="1600" b="1" dirty="0">
                <a:latin typeface="+mn-lt"/>
                <a:sym typeface="Symbol" pitchFamily="18" charset="2"/>
              </a:rPr>
              <a:t></a:t>
            </a:r>
            <a:endParaRPr lang="en-GB" sz="1600" b="1" dirty="0">
              <a:latin typeface="+mn-lt"/>
            </a:endParaRPr>
          </a:p>
        </p:txBody>
      </p:sp>
      <p:sp>
        <p:nvSpPr>
          <p:cNvPr id="13" name="Text Box 16">
            <a:extLst>
              <a:ext uri="{FF2B5EF4-FFF2-40B4-BE49-F238E27FC236}">
                <a16:creationId xmlns:a16="http://schemas.microsoft.com/office/drawing/2014/main" id="{4C95E93B-15B6-45D1-948B-9820E4160164}"/>
              </a:ext>
            </a:extLst>
          </p:cNvPr>
          <p:cNvSpPr txBox="1">
            <a:spLocks noChangeArrowheads="1"/>
          </p:cNvSpPr>
          <p:nvPr/>
        </p:nvSpPr>
        <p:spPr bwMode="auto">
          <a:xfrm>
            <a:off x="1586817" y="1354286"/>
            <a:ext cx="5159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buClr>
                <a:schemeClr val="accent1"/>
              </a:buClr>
              <a:buSzTx/>
              <a:buFont typeface="Wingdings" pitchFamily="2" charset="2"/>
              <a:buChar char="§"/>
            </a:pPr>
            <a:r>
              <a:rPr lang="en-GB" dirty="0">
                <a:latin typeface="+mn-lt"/>
              </a:rPr>
              <a:t>  a single material property </a:t>
            </a:r>
            <a:r>
              <a:rPr lang="en-GB" sz="1600" b="1" dirty="0">
                <a:latin typeface="+mn-lt"/>
              </a:rPr>
              <a:t>e.g. tensile strength</a:t>
            </a:r>
            <a:r>
              <a:rPr lang="en-GB" dirty="0">
                <a:latin typeface="+mn-lt"/>
              </a:rPr>
              <a:t>,       </a:t>
            </a:r>
            <a:r>
              <a:rPr lang="el-GR" b="1" dirty="0">
                <a:latin typeface="+mn-lt"/>
                <a:sym typeface="Symbol" pitchFamily="18" charset="2"/>
              </a:rPr>
              <a:t>σ</a:t>
            </a:r>
            <a:r>
              <a:rPr lang="en-GB" b="1" baseline="-25000" dirty="0">
                <a:latin typeface="+mn-lt"/>
                <a:sym typeface="Symbol" pitchFamily="18" charset="2"/>
              </a:rPr>
              <a:t>ts</a:t>
            </a:r>
            <a:endParaRPr lang="en-GB" b="1" dirty="0">
              <a:latin typeface="+mn-lt"/>
              <a:sym typeface="Symbol" pitchFamily="18" charset="2"/>
            </a:endParaRPr>
          </a:p>
        </p:txBody>
      </p:sp>
      <p:grpSp>
        <p:nvGrpSpPr>
          <p:cNvPr id="36" name="Group 35">
            <a:extLst>
              <a:ext uri="{FF2B5EF4-FFF2-40B4-BE49-F238E27FC236}">
                <a16:creationId xmlns:a16="http://schemas.microsoft.com/office/drawing/2014/main" id="{D45C6642-CC16-40C0-B75E-6995424B278E}"/>
              </a:ext>
            </a:extLst>
          </p:cNvPr>
          <p:cNvGrpSpPr/>
          <p:nvPr/>
        </p:nvGrpSpPr>
        <p:grpSpPr>
          <a:xfrm>
            <a:off x="6324600" y="1292494"/>
            <a:ext cx="3182574" cy="915987"/>
            <a:chOff x="6391291" y="1379928"/>
            <a:chExt cx="3182574" cy="915987"/>
          </a:xfrm>
        </p:grpSpPr>
        <p:sp>
          <p:nvSpPr>
            <p:cNvPr id="8" name="Line 10">
              <a:extLst>
                <a:ext uri="{FF2B5EF4-FFF2-40B4-BE49-F238E27FC236}">
                  <a16:creationId xmlns:a16="http://schemas.microsoft.com/office/drawing/2014/main" id="{F565222D-DA1F-4C10-8851-96615022A2FD}"/>
                </a:ext>
              </a:extLst>
            </p:cNvPr>
            <p:cNvSpPr>
              <a:spLocks noChangeShapeType="1"/>
            </p:cNvSpPr>
            <p:nvPr/>
          </p:nvSpPr>
          <p:spPr bwMode="auto">
            <a:xfrm flipV="1">
              <a:off x="7118244" y="1862526"/>
              <a:ext cx="611234" cy="29571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9" name="Text Box 6">
              <a:extLst>
                <a:ext uri="{FF2B5EF4-FFF2-40B4-BE49-F238E27FC236}">
                  <a16:creationId xmlns:a16="http://schemas.microsoft.com/office/drawing/2014/main" id="{62712A26-0565-4633-A158-BAFBB2F3CB46}"/>
                </a:ext>
              </a:extLst>
            </p:cNvPr>
            <p:cNvSpPr txBox="1">
              <a:spLocks noChangeArrowheads="1"/>
            </p:cNvSpPr>
            <p:nvPr/>
          </p:nvSpPr>
          <p:spPr bwMode="auto">
            <a:xfrm>
              <a:off x="7616916" y="1379928"/>
              <a:ext cx="1956949"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i="1" dirty="0">
                  <a:latin typeface="+mn-lt"/>
                </a:rPr>
                <a:t>The </a:t>
              </a:r>
            </a:p>
            <a:p>
              <a:pPr algn="ctr">
                <a:spcBef>
                  <a:spcPct val="0"/>
                </a:spcBef>
                <a:spcAft>
                  <a:spcPct val="0"/>
                </a:spcAft>
              </a:pPr>
              <a:r>
                <a:rPr lang="en-GB" b="1" i="1" dirty="0">
                  <a:latin typeface="+mn-lt"/>
                </a:rPr>
                <a:t>material index</a:t>
              </a:r>
              <a:r>
                <a:rPr lang="en-GB" i="1" dirty="0">
                  <a:latin typeface="+mn-lt"/>
                </a:rPr>
                <a:t> </a:t>
              </a:r>
            </a:p>
            <a:p>
              <a:pPr algn="ctr">
                <a:spcBef>
                  <a:spcPct val="0"/>
                </a:spcBef>
                <a:spcAft>
                  <a:spcPct val="0"/>
                </a:spcAft>
              </a:pPr>
              <a:r>
                <a:rPr lang="en-GB" i="1" dirty="0">
                  <a:latin typeface="+mn-lt"/>
                </a:rPr>
                <a:t>for the design</a:t>
              </a:r>
            </a:p>
          </p:txBody>
        </p:sp>
        <p:sp>
          <p:nvSpPr>
            <p:cNvPr id="10" name="AutoShape 7">
              <a:extLst>
                <a:ext uri="{FF2B5EF4-FFF2-40B4-BE49-F238E27FC236}">
                  <a16:creationId xmlns:a16="http://schemas.microsoft.com/office/drawing/2014/main" id="{69098ACF-827E-42C1-AFC0-8B351BF03AEE}"/>
                </a:ext>
              </a:extLst>
            </p:cNvPr>
            <p:cNvSpPr>
              <a:spLocks noChangeArrowheads="1"/>
            </p:cNvSpPr>
            <p:nvPr/>
          </p:nvSpPr>
          <p:spPr bwMode="auto">
            <a:xfrm>
              <a:off x="6391291" y="1483192"/>
              <a:ext cx="729605" cy="314325"/>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sp>
          <p:nvSpPr>
            <p:cNvPr id="11" name="AutoShape 8">
              <a:extLst>
                <a:ext uri="{FF2B5EF4-FFF2-40B4-BE49-F238E27FC236}">
                  <a16:creationId xmlns:a16="http://schemas.microsoft.com/office/drawing/2014/main" id="{C22F162B-AF50-4AB1-96E1-A925BCBE0D53}"/>
                </a:ext>
              </a:extLst>
            </p:cNvPr>
            <p:cNvSpPr>
              <a:spLocks noChangeArrowheads="1"/>
            </p:cNvSpPr>
            <p:nvPr/>
          </p:nvSpPr>
          <p:spPr bwMode="auto">
            <a:xfrm>
              <a:off x="6391291" y="1942632"/>
              <a:ext cx="729605" cy="325563"/>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sp>
          <p:nvSpPr>
            <p:cNvPr id="12" name="Line 9">
              <a:extLst>
                <a:ext uri="{FF2B5EF4-FFF2-40B4-BE49-F238E27FC236}">
                  <a16:creationId xmlns:a16="http://schemas.microsoft.com/office/drawing/2014/main" id="{9CE1EB24-F0D1-43AD-A21F-E201F49A2C84}"/>
                </a:ext>
              </a:extLst>
            </p:cNvPr>
            <p:cNvSpPr>
              <a:spLocks noChangeShapeType="1"/>
            </p:cNvSpPr>
            <p:nvPr/>
          </p:nvSpPr>
          <p:spPr bwMode="auto">
            <a:xfrm>
              <a:off x="7120897" y="1596278"/>
              <a:ext cx="611234" cy="266249"/>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grpSp>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What is a “material index”?</a:t>
            </a:r>
            <a:endParaRPr lang="en-US" dirty="0"/>
          </a:p>
        </p:txBody>
      </p:sp>
      <p:sp>
        <p:nvSpPr>
          <p:cNvPr id="5" name="Text Box 3">
            <a:extLst>
              <a:ext uri="{FF2B5EF4-FFF2-40B4-BE49-F238E27FC236}">
                <a16:creationId xmlns:a16="http://schemas.microsoft.com/office/drawing/2014/main" id="{6A170093-5D23-4051-8BF5-FBACE37B69BC}"/>
              </a:ext>
            </a:extLst>
          </p:cNvPr>
          <p:cNvSpPr txBox="1">
            <a:spLocks noChangeArrowheads="1"/>
          </p:cNvSpPr>
          <p:nvPr/>
        </p:nvSpPr>
        <p:spPr bwMode="auto">
          <a:xfrm>
            <a:off x="1539192" y="1024342"/>
            <a:ext cx="4480608" cy="3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dirty="0">
                <a:latin typeface="+mn-lt"/>
              </a:rPr>
              <a:t>Component performance is limited by either:</a:t>
            </a:r>
          </a:p>
          <a:p>
            <a:pPr>
              <a:buClr>
                <a:srgbClr val="CC0000"/>
              </a:buClr>
              <a:buSzTx/>
            </a:pPr>
            <a:endParaRPr lang="en-GB" dirty="0">
              <a:solidFill>
                <a:srgbClr val="CC0000"/>
              </a:solidFill>
              <a:latin typeface="+mn-lt"/>
            </a:endParaRPr>
          </a:p>
        </p:txBody>
      </p:sp>
      <p:sp>
        <p:nvSpPr>
          <p:cNvPr id="6" name="Text Box 5">
            <a:extLst>
              <a:ext uri="{FF2B5EF4-FFF2-40B4-BE49-F238E27FC236}">
                <a16:creationId xmlns:a16="http://schemas.microsoft.com/office/drawing/2014/main" id="{8A931016-D0D0-4E61-A2CC-FDF4CA8B60A8}"/>
              </a:ext>
            </a:extLst>
          </p:cNvPr>
          <p:cNvSpPr txBox="1">
            <a:spLocks noChangeArrowheads="1"/>
          </p:cNvSpPr>
          <p:nvPr/>
        </p:nvSpPr>
        <p:spPr bwMode="auto">
          <a:xfrm>
            <a:off x="9960874" y="571658"/>
            <a:ext cx="1954947" cy="221924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dirty="0">
                <a:latin typeface="+mn-lt"/>
              </a:rPr>
              <a:t>To maximize performance: </a:t>
            </a:r>
          </a:p>
          <a:p>
            <a:pPr>
              <a:buClr>
                <a:schemeClr val="accent1"/>
              </a:buClr>
              <a:buSzPct val="110000"/>
              <a:buFont typeface="Wingdings" pitchFamily="2" charset="2"/>
              <a:buChar char="§"/>
            </a:pPr>
            <a:r>
              <a:rPr lang="en-GB" sz="1600" dirty="0">
                <a:latin typeface="+mn-lt"/>
              </a:rPr>
              <a:t>  First apply all </a:t>
            </a:r>
            <a:r>
              <a:rPr lang="en-GB" sz="1600" b="1" dirty="0">
                <a:latin typeface="+mn-lt"/>
              </a:rPr>
              <a:t>constraints</a:t>
            </a:r>
          </a:p>
          <a:p>
            <a:pPr>
              <a:buClr>
                <a:schemeClr val="accent1"/>
              </a:buClr>
              <a:buSzPct val="110000"/>
              <a:buFont typeface="Wingdings" pitchFamily="2" charset="2"/>
              <a:buChar char="§"/>
            </a:pPr>
            <a:r>
              <a:rPr lang="en-GB" sz="1600" dirty="0">
                <a:latin typeface="+mn-lt"/>
              </a:rPr>
              <a:t>  Then select materials with the </a:t>
            </a:r>
            <a:r>
              <a:rPr lang="en-GB" sz="1600" b="1" dirty="0">
                <a:latin typeface="+mn-lt"/>
              </a:rPr>
              <a:t>biggest or smallest index</a:t>
            </a:r>
          </a:p>
        </p:txBody>
      </p:sp>
      <p:pic>
        <p:nvPicPr>
          <p:cNvPr id="14" name="Picture 13" descr="Graphical user interface, application, website&#10;&#10;Description automatically generated">
            <a:extLst>
              <a:ext uri="{FF2B5EF4-FFF2-40B4-BE49-F238E27FC236}">
                <a16:creationId xmlns:a16="http://schemas.microsoft.com/office/drawing/2014/main" id="{72F4C0A4-E7DD-D008-D391-B8DFF932E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38" y="3434070"/>
            <a:ext cx="6095476" cy="2743200"/>
          </a:xfrm>
          <a:prstGeom prst="rect">
            <a:avLst/>
          </a:prstGeom>
          <a:ln>
            <a:solidFill>
              <a:schemeClr val="tx1"/>
            </a:solidFill>
          </a:ln>
        </p:spPr>
      </p:pic>
      <p:grpSp>
        <p:nvGrpSpPr>
          <p:cNvPr id="22" name="Group 21">
            <a:extLst>
              <a:ext uri="{FF2B5EF4-FFF2-40B4-BE49-F238E27FC236}">
                <a16:creationId xmlns:a16="http://schemas.microsoft.com/office/drawing/2014/main" id="{DD1772E7-BC55-66B5-88CB-C1B9DF610730}"/>
              </a:ext>
            </a:extLst>
          </p:cNvPr>
          <p:cNvGrpSpPr/>
          <p:nvPr/>
        </p:nvGrpSpPr>
        <p:grpSpPr>
          <a:xfrm>
            <a:off x="6778414" y="3319420"/>
            <a:ext cx="1931257" cy="1828800"/>
            <a:chOff x="6778414" y="3319420"/>
            <a:chExt cx="1931257" cy="1828800"/>
          </a:xfrm>
        </p:grpSpPr>
        <p:pic>
          <p:nvPicPr>
            <p:cNvPr id="16" name="Picture 15">
              <a:extLst>
                <a:ext uri="{FF2B5EF4-FFF2-40B4-BE49-F238E27FC236}">
                  <a16:creationId xmlns:a16="http://schemas.microsoft.com/office/drawing/2014/main" id="{A734EBFE-42E2-267C-7353-9A6D6B8A90D9}"/>
                </a:ext>
              </a:extLst>
            </p:cNvPr>
            <p:cNvPicPr>
              <a:picLocks noChangeAspect="1"/>
            </p:cNvPicPr>
            <p:nvPr/>
          </p:nvPicPr>
          <p:blipFill>
            <a:blip r:embed="rId4"/>
            <a:stretch>
              <a:fillRect/>
            </a:stretch>
          </p:blipFill>
          <p:spPr>
            <a:xfrm>
              <a:off x="7293663" y="3319420"/>
              <a:ext cx="1416008" cy="1828800"/>
            </a:xfrm>
            <a:prstGeom prst="rect">
              <a:avLst/>
            </a:prstGeom>
            <a:ln>
              <a:solidFill>
                <a:schemeClr val="tx1"/>
              </a:solidFill>
            </a:ln>
          </p:spPr>
        </p:pic>
        <p:sp>
          <p:nvSpPr>
            <p:cNvPr id="21" name="Arrow: Right 20">
              <a:extLst>
                <a:ext uri="{FF2B5EF4-FFF2-40B4-BE49-F238E27FC236}">
                  <a16:creationId xmlns:a16="http://schemas.microsoft.com/office/drawing/2014/main" id="{91880C49-8734-2F8A-5A11-420151655EFA}"/>
                </a:ext>
              </a:extLst>
            </p:cNvPr>
            <p:cNvSpPr/>
            <p:nvPr/>
          </p:nvSpPr>
          <p:spPr>
            <a:xfrm rot="19158864">
              <a:off x="6778414" y="4977982"/>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C41B727-E9C9-DD3C-D06A-10762938AE7C}"/>
              </a:ext>
            </a:extLst>
          </p:cNvPr>
          <p:cNvGrpSpPr/>
          <p:nvPr/>
        </p:nvGrpSpPr>
        <p:grpSpPr>
          <a:xfrm>
            <a:off x="8097974" y="4076381"/>
            <a:ext cx="1707614" cy="2019619"/>
            <a:chOff x="8097974" y="4076381"/>
            <a:chExt cx="1707614" cy="2019619"/>
          </a:xfrm>
        </p:grpSpPr>
        <p:pic>
          <p:nvPicPr>
            <p:cNvPr id="19" name="Picture 18">
              <a:extLst>
                <a:ext uri="{FF2B5EF4-FFF2-40B4-BE49-F238E27FC236}">
                  <a16:creationId xmlns:a16="http://schemas.microsoft.com/office/drawing/2014/main" id="{DAA1D011-21BD-F253-B17B-6412332AEA08}"/>
                </a:ext>
              </a:extLst>
            </p:cNvPr>
            <p:cNvPicPr>
              <a:picLocks noChangeAspect="1"/>
            </p:cNvPicPr>
            <p:nvPr/>
          </p:nvPicPr>
          <p:blipFill>
            <a:blip r:embed="rId5"/>
            <a:stretch>
              <a:fillRect/>
            </a:stretch>
          </p:blipFill>
          <p:spPr>
            <a:xfrm>
              <a:off x="8097974" y="4267200"/>
              <a:ext cx="1707614" cy="1828800"/>
            </a:xfrm>
            <a:prstGeom prst="rect">
              <a:avLst/>
            </a:prstGeom>
            <a:ln>
              <a:solidFill>
                <a:schemeClr val="tx1"/>
              </a:solidFill>
            </a:ln>
          </p:spPr>
        </p:pic>
        <p:sp>
          <p:nvSpPr>
            <p:cNvPr id="23" name="Arrow: Right 22">
              <a:extLst>
                <a:ext uri="{FF2B5EF4-FFF2-40B4-BE49-F238E27FC236}">
                  <a16:creationId xmlns:a16="http://schemas.microsoft.com/office/drawing/2014/main" id="{1095DFAF-C7CD-CC7F-6CCD-1BF9D73DF706}"/>
                </a:ext>
              </a:extLst>
            </p:cNvPr>
            <p:cNvSpPr/>
            <p:nvPr/>
          </p:nvSpPr>
          <p:spPr>
            <a:xfrm rot="2767844">
              <a:off x="8378584" y="4340027"/>
              <a:ext cx="677174" cy="149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8FA9900B-4CE4-03C9-386D-C63AB9BD8B1C}"/>
              </a:ext>
            </a:extLst>
          </p:cNvPr>
          <p:cNvPicPr>
            <a:picLocks noChangeAspect="1"/>
          </p:cNvPicPr>
          <p:nvPr/>
        </p:nvPicPr>
        <p:blipFill>
          <a:blip r:embed="rId6"/>
          <a:stretch>
            <a:fillRect/>
          </a:stretch>
        </p:blipFill>
        <p:spPr>
          <a:xfrm>
            <a:off x="1036068" y="2682931"/>
            <a:ext cx="8784545" cy="365760"/>
          </a:xfrm>
          <a:prstGeom prst="rect">
            <a:avLst/>
          </a:prstGeom>
          <a:ln>
            <a:solidFill>
              <a:schemeClr val="tx1"/>
            </a:solidFill>
          </a:ln>
        </p:spPr>
      </p:pic>
    </p:spTree>
    <p:extLst>
      <p:ext uri="{BB962C8B-B14F-4D97-AF65-F5344CB8AC3E}">
        <p14:creationId xmlns:p14="http://schemas.microsoft.com/office/powerpoint/2010/main" val="31879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50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Simple one-property indices</a:t>
            </a:r>
            <a:endParaRPr lang="en-US" dirty="0"/>
          </a:p>
        </p:txBody>
      </p:sp>
      <p:grpSp>
        <p:nvGrpSpPr>
          <p:cNvPr id="4" name="Group 64">
            <a:extLst>
              <a:ext uri="{FF2B5EF4-FFF2-40B4-BE49-F238E27FC236}">
                <a16:creationId xmlns:a16="http://schemas.microsoft.com/office/drawing/2014/main" id="{13416502-9A50-4E16-9B1B-67EA531BA634}"/>
              </a:ext>
            </a:extLst>
          </p:cNvPr>
          <p:cNvGrpSpPr>
            <a:grpSpLocks/>
          </p:cNvGrpSpPr>
          <p:nvPr/>
        </p:nvGrpSpPr>
        <p:grpSpPr bwMode="auto">
          <a:xfrm>
            <a:off x="3200400" y="512962"/>
            <a:ext cx="6405564" cy="1762127"/>
            <a:chOff x="1549" y="266"/>
            <a:chExt cx="4035" cy="1110"/>
          </a:xfrm>
        </p:grpSpPr>
        <p:sp>
          <p:nvSpPr>
            <p:cNvPr id="5" name="Line 8">
              <a:extLst>
                <a:ext uri="{FF2B5EF4-FFF2-40B4-BE49-F238E27FC236}">
                  <a16:creationId xmlns:a16="http://schemas.microsoft.com/office/drawing/2014/main" id="{F3338ADD-BBE6-4F95-B5BA-E3E918B07C9E}"/>
                </a:ext>
              </a:extLst>
            </p:cNvPr>
            <p:cNvSpPr>
              <a:spLocks noChangeShapeType="1"/>
            </p:cNvSpPr>
            <p:nvPr/>
          </p:nvSpPr>
          <p:spPr bwMode="auto">
            <a:xfrm flipH="1">
              <a:off x="1549" y="1149"/>
              <a:ext cx="260"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nvGrpSpPr>
            <p:cNvPr id="6" name="Group 61">
              <a:extLst>
                <a:ext uri="{FF2B5EF4-FFF2-40B4-BE49-F238E27FC236}">
                  <a16:creationId xmlns:a16="http://schemas.microsoft.com/office/drawing/2014/main" id="{98BBDA6E-91C7-4E30-A425-4CCA64685FB2}"/>
                </a:ext>
              </a:extLst>
            </p:cNvPr>
            <p:cNvGrpSpPr>
              <a:grpSpLocks/>
            </p:cNvGrpSpPr>
            <p:nvPr/>
          </p:nvGrpSpPr>
          <p:grpSpPr bwMode="auto">
            <a:xfrm>
              <a:off x="1880" y="266"/>
              <a:ext cx="3704" cy="1110"/>
              <a:chOff x="1880" y="466"/>
              <a:chExt cx="3704" cy="1110"/>
            </a:xfrm>
          </p:grpSpPr>
          <p:sp>
            <p:nvSpPr>
              <p:cNvPr id="7" name="AutoShape 112">
                <a:extLst>
                  <a:ext uri="{FF2B5EF4-FFF2-40B4-BE49-F238E27FC236}">
                    <a16:creationId xmlns:a16="http://schemas.microsoft.com/office/drawing/2014/main" id="{E50F7554-FC00-451A-ADF1-4822BBE249AD}"/>
                  </a:ext>
                </a:extLst>
              </p:cNvPr>
              <p:cNvSpPr>
                <a:spLocks noChangeArrowheads="1"/>
              </p:cNvSpPr>
              <p:nvPr/>
            </p:nvSpPr>
            <p:spPr bwMode="auto">
              <a:xfrm>
                <a:off x="1880" y="1128"/>
                <a:ext cx="1404" cy="448"/>
              </a:xfrm>
              <a:prstGeom prst="roundRect">
                <a:avLst>
                  <a:gd name="adj" fmla="val 8333"/>
                </a:avLst>
              </a:prstGeom>
              <a:solidFill>
                <a:schemeClr val="accent1"/>
              </a:solidFill>
              <a:ln w="19050">
                <a:noFill/>
                <a:round/>
                <a:headEnd/>
                <a:tailEnd/>
              </a:ln>
            </p:spPr>
            <p:txBody>
              <a:bodyPr anchor="ctr"/>
              <a:lstStyle/>
              <a:p>
                <a:endParaRPr lang="en-GB" dirty="0"/>
              </a:p>
            </p:txBody>
          </p:sp>
          <p:sp>
            <p:nvSpPr>
              <p:cNvPr id="8" name="Text Box 5">
                <a:extLst>
                  <a:ext uri="{FF2B5EF4-FFF2-40B4-BE49-F238E27FC236}">
                    <a16:creationId xmlns:a16="http://schemas.microsoft.com/office/drawing/2014/main" id="{CAE9E635-35D6-4DE2-BD56-DEF7B97A1F9E}"/>
                  </a:ext>
                </a:extLst>
              </p:cNvPr>
              <p:cNvSpPr txBox="1">
                <a:spLocks noChangeArrowheads="1"/>
              </p:cNvSpPr>
              <p:nvPr/>
            </p:nvSpPr>
            <p:spPr bwMode="auto">
              <a:xfrm>
                <a:off x="1899" y="1150"/>
                <a:ext cx="1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r>
                  <a:rPr lang="en-GB" sz="2000" b="1" dirty="0">
                    <a:solidFill>
                      <a:schemeClr val="bg1"/>
                    </a:solidFill>
                    <a:latin typeface="+mn-lt"/>
                  </a:rPr>
                  <a:t>Protective visor for motorcyclists</a:t>
                </a:r>
              </a:p>
            </p:txBody>
          </p:sp>
          <p:sp>
            <p:nvSpPr>
              <p:cNvPr id="9" name="Text Box 114">
                <a:extLst>
                  <a:ext uri="{FF2B5EF4-FFF2-40B4-BE49-F238E27FC236}">
                    <a16:creationId xmlns:a16="http://schemas.microsoft.com/office/drawing/2014/main" id="{A0100633-CB35-459A-99FE-D9BD28AC9CFF}"/>
                  </a:ext>
                </a:extLst>
              </p:cNvPr>
              <p:cNvSpPr txBox="1">
                <a:spLocks noChangeArrowheads="1"/>
              </p:cNvSpPr>
              <p:nvPr/>
            </p:nvSpPr>
            <p:spPr bwMode="auto">
              <a:xfrm>
                <a:off x="3861" y="466"/>
                <a:ext cx="172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r>
                  <a:rPr lang="en-GB" sz="2400" b="1" dirty="0">
                    <a:latin typeface="+mn-lt"/>
                  </a:rPr>
                  <a:t>Design requirement</a:t>
                </a:r>
              </a:p>
            </p:txBody>
          </p:sp>
        </p:grpSp>
      </p:grpSp>
      <p:grpSp>
        <p:nvGrpSpPr>
          <p:cNvPr id="10" name="Group 67">
            <a:extLst>
              <a:ext uri="{FF2B5EF4-FFF2-40B4-BE49-F238E27FC236}">
                <a16:creationId xmlns:a16="http://schemas.microsoft.com/office/drawing/2014/main" id="{9D935C86-14F1-4BC3-AF28-EA0275BA96FC}"/>
              </a:ext>
            </a:extLst>
          </p:cNvPr>
          <p:cNvGrpSpPr>
            <a:grpSpLocks/>
          </p:cNvGrpSpPr>
          <p:nvPr/>
        </p:nvGrpSpPr>
        <p:grpSpPr bwMode="auto">
          <a:xfrm>
            <a:off x="6390367" y="1038770"/>
            <a:ext cx="3963987" cy="1150938"/>
            <a:chOff x="3501" y="872"/>
            <a:chExt cx="2497" cy="725"/>
          </a:xfrm>
        </p:grpSpPr>
        <p:sp>
          <p:nvSpPr>
            <p:cNvPr id="11" name="AutoShape 121">
              <a:extLst>
                <a:ext uri="{FF2B5EF4-FFF2-40B4-BE49-F238E27FC236}">
                  <a16:creationId xmlns:a16="http://schemas.microsoft.com/office/drawing/2014/main" id="{0B8E76F8-EAFF-4B62-BB95-933764136A67}"/>
                </a:ext>
              </a:extLst>
            </p:cNvPr>
            <p:cNvSpPr>
              <a:spLocks noChangeArrowheads="1"/>
            </p:cNvSpPr>
            <p:nvPr/>
          </p:nvSpPr>
          <p:spPr bwMode="auto">
            <a:xfrm>
              <a:off x="3501" y="872"/>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2" name="Text Box 3">
              <a:extLst>
                <a:ext uri="{FF2B5EF4-FFF2-40B4-BE49-F238E27FC236}">
                  <a16:creationId xmlns:a16="http://schemas.microsoft.com/office/drawing/2014/main" id="{C1A2BE1D-4634-428F-A0F7-5F9BC362164E}"/>
                </a:ext>
              </a:extLst>
            </p:cNvPr>
            <p:cNvSpPr txBox="1">
              <a:spLocks noChangeArrowheads="1"/>
            </p:cNvSpPr>
            <p:nvPr/>
          </p:nvSpPr>
          <p:spPr bwMode="auto">
            <a:xfrm>
              <a:off x="3562" y="878"/>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b="1" dirty="0"/>
                <a:t>               </a:t>
              </a:r>
              <a:r>
                <a:rPr lang="en-US" sz="2000" b="1" dirty="0">
                  <a:latin typeface="+mn-lt"/>
                </a:rPr>
                <a:t>Constraints</a:t>
              </a:r>
              <a:endParaRPr lang="en-GB" sz="2000" b="1" dirty="0">
                <a:latin typeface="+mn-lt"/>
              </a:endParaRPr>
            </a:p>
            <a:p>
              <a:pPr>
                <a:spcBef>
                  <a:spcPct val="10000"/>
                </a:spcBef>
                <a:buClr>
                  <a:schemeClr val="accent1"/>
                </a:buClr>
                <a:buSzPct val="105000"/>
                <a:buFont typeface="Wingdings" pitchFamily="2" charset="2"/>
                <a:buChar char="§"/>
              </a:pPr>
              <a:r>
                <a:rPr lang="en-GB" b="1" dirty="0">
                  <a:solidFill>
                    <a:srgbClr val="666633"/>
                  </a:solidFill>
                  <a:latin typeface="+mn-lt"/>
                </a:rPr>
                <a:t> </a:t>
              </a:r>
              <a:r>
                <a:rPr lang="en-GB" dirty="0">
                  <a:latin typeface="+mn-lt"/>
                </a:rPr>
                <a:t>Transparent - of optical quality</a:t>
              </a:r>
            </a:p>
            <a:p>
              <a:pPr>
                <a:spcBef>
                  <a:spcPct val="10000"/>
                </a:spcBef>
                <a:buClr>
                  <a:schemeClr val="accent1"/>
                </a:buClr>
                <a:buSzPct val="105000"/>
                <a:buFont typeface="Wingdings" pitchFamily="2" charset="2"/>
                <a:buChar char="§"/>
              </a:pPr>
              <a:r>
                <a:rPr lang="en-GB" dirty="0">
                  <a:latin typeface="+mn-lt"/>
                </a:rPr>
                <a:t> Able to be molded</a:t>
              </a:r>
            </a:p>
          </p:txBody>
        </p:sp>
      </p:grpSp>
      <p:sp>
        <p:nvSpPr>
          <p:cNvPr id="13" name="TextBox 6">
            <a:extLst>
              <a:ext uri="{FF2B5EF4-FFF2-40B4-BE49-F238E27FC236}">
                <a16:creationId xmlns:a16="http://schemas.microsoft.com/office/drawing/2014/main" id="{3593255A-1E12-438F-B420-CF1C4E355874}"/>
              </a:ext>
            </a:extLst>
          </p:cNvPr>
          <p:cNvSpPr txBox="1">
            <a:spLocks noChangeArrowheads="1"/>
          </p:cNvSpPr>
          <p:nvPr/>
        </p:nvSpPr>
        <p:spPr bwMode="auto">
          <a:xfrm>
            <a:off x="2783570" y="3645024"/>
            <a:ext cx="5995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Aft>
                <a:spcPct val="0"/>
              </a:spcAft>
            </a:pPr>
            <a:r>
              <a:rPr lang="en-GB" sz="2000" b="1" dirty="0">
                <a:latin typeface="+mn-lt"/>
              </a:rPr>
              <a:t>The  material index:  choose material with largest  K</a:t>
            </a:r>
            <a:r>
              <a:rPr lang="en-GB" sz="2000" b="1" baseline="-25000" dirty="0">
                <a:latin typeface="+mn-lt"/>
              </a:rPr>
              <a:t>1c</a:t>
            </a:r>
            <a:endParaRPr lang="el-GR" sz="2000" b="1" dirty="0">
              <a:latin typeface="+mn-lt"/>
            </a:endParaRPr>
          </a:p>
        </p:txBody>
      </p:sp>
      <p:grpSp>
        <p:nvGrpSpPr>
          <p:cNvPr id="14" name="Group 67">
            <a:extLst>
              <a:ext uri="{FF2B5EF4-FFF2-40B4-BE49-F238E27FC236}">
                <a16:creationId xmlns:a16="http://schemas.microsoft.com/office/drawing/2014/main" id="{9C635A0F-11C5-4E70-AEA0-B2809D3C0A49}"/>
              </a:ext>
            </a:extLst>
          </p:cNvPr>
          <p:cNvGrpSpPr>
            <a:grpSpLocks/>
          </p:cNvGrpSpPr>
          <p:nvPr/>
        </p:nvGrpSpPr>
        <p:grpSpPr bwMode="auto">
          <a:xfrm>
            <a:off x="6390367" y="2289764"/>
            <a:ext cx="3963987" cy="1150937"/>
            <a:chOff x="3501" y="872"/>
            <a:chExt cx="2497" cy="725"/>
          </a:xfrm>
        </p:grpSpPr>
        <p:sp>
          <p:nvSpPr>
            <p:cNvPr id="15" name="AutoShape 121">
              <a:extLst>
                <a:ext uri="{FF2B5EF4-FFF2-40B4-BE49-F238E27FC236}">
                  <a16:creationId xmlns:a16="http://schemas.microsoft.com/office/drawing/2014/main" id="{4DE2C192-41B1-4DBE-8C7F-CC676FD34157}"/>
                </a:ext>
              </a:extLst>
            </p:cNvPr>
            <p:cNvSpPr>
              <a:spLocks noChangeArrowheads="1"/>
            </p:cNvSpPr>
            <p:nvPr/>
          </p:nvSpPr>
          <p:spPr bwMode="auto">
            <a:xfrm>
              <a:off x="3501" y="872"/>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6" name="Text Box 3">
              <a:extLst>
                <a:ext uri="{FF2B5EF4-FFF2-40B4-BE49-F238E27FC236}">
                  <a16:creationId xmlns:a16="http://schemas.microsoft.com/office/drawing/2014/main" id="{08EA21F8-BF1C-4352-B513-579328EA2B96}"/>
                </a:ext>
              </a:extLst>
            </p:cNvPr>
            <p:cNvSpPr txBox="1">
              <a:spLocks noChangeArrowheads="1"/>
            </p:cNvSpPr>
            <p:nvPr/>
          </p:nvSpPr>
          <p:spPr bwMode="auto">
            <a:xfrm>
              <a:off x="3562" y="878"/>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b="1" dirty="0"/>
                <a:t>               </a:t>
              </a:r>
              <a:r>
                <a:rPr lang="en-US" sz="2000" b="1" dirty="0">
                  <a:latin typeface="+mn-lt"/>
                </a:rPr>
                <a:t>Objective </a:t>
              </a:r>
              <a:endParaRPr lang="en-GB" sz="2000" b="1" dirty="0">
                <a:latin typeface="+mn-lt"/>
              </a:endParaRPr>
            </a:p>
            <a:p>
              <a:pPr>
                <a:spcBef>
                  <a:spcPct val="10000"/>
                </a:spcBef>
                <a:buClr>
                  <a:schemeClr val="accent1"/>
                </a:buClr>
                <a:buSzPct val="105000"/>
                <a:buFont typeface="Wingdings" pitchFamily="2" charset="2"/>
                <a:buChar char="§"/>
              </a:pPr>
              <a:r>
                <a:rPr lang="en-GB" dirty="0">
                  <a:latin typeface="+mn-lt"/>
                </a:rPr>
                <a:t>  As tough as possible – </a:t>
              </a:r>
            </a:p>
            <a:p>
              <a:pPr>
                <a:spcBef>
                  <a:spcPct val="10000"/>
                </a:spcBef>
                <a:buClr>
                  <a:srgbClr val="666633"/>
                </a:buClr>
                <a:buSzPct val="105000"/>
              </a:pPr>
              <a:r>
                <a:rPr lang="en-GB" dirty="0">
                  <a:latin typeface="+mn-lt"/>
                </a:rPr>
                <a:t> maximize fracture toughness K</a:t>
              </a:r>
              <a:r>
                <a:rPr lang="en-GB" baseline="-25000" dirty="0">
                  <a:latin typeface="+mn-lt"/>
                </a:rPr>
                <a:t>1c</a:t>
              </a:r>
            </a:p>
          </p:txBody>
        </p:sp>
      </p:grpSp>
      <p:grpSp>
        <p:nvGrpSpPr>
          <p:cNvPr id="17" name="Group 67">
            <a:extLst>
              <a:ext uri="{FF2B5EF4-FFF2-40B4-BE49-F238E27FC236}">
                <a16:creationId xmlns:a16="http://schemas.microsoft.com/office/drawing/2014/main" id="{CFE6A6A8-5271-45F3-8795-D510EB7DB4F8}"/>
              </a:ext>
            </a:extLst>
          </p:cNvPr>
          <p:cNvGrpSpPr>
            <a:grpSpLocks/>
          </p:cNvGrpSpPr>
          <p:nvPr/>
        </p:nvGrpSpPr>
        <p:grpSpPr bwMode="auto">
          <a:xfrm>
            <a:off x="6390367" y="4179605"/>
            <a:ext cx="3963987" cy="1208090"/>
            <a:chOff x="3501" y="917"/>
            <a:chExt cx="2497" cy="761"/>
          </a:xfrm>
        </p:grpSpPr>
        <p:sp>
          <p:nvSpPr>
            <p:cNvPr id="18" name="AutoShape 121">
              <a:extLst>
                <a:ext uri="{FF2B5EF4-FFF2-40B4-BE49-F238E27FC236}">
                  <a16:creationId xmlns:a16="http://schemas.microsoft.com/office/drawing/2014/main" id="{4A0AA92B-0DD5-4CEA-BF48-2241CB4E77FC}"/>
                </a:ext>
              </a:extLst>
            </p:cNvPr>
            <p:cNvSpPr>
              <a:spLocks noChangeArrowheads="1"/>
            </p:cNvSpPr>
            <p:nvPr/>
          </p:nvSpPr>
          <p:spPr bwMode="auto">
            <a:xfrm>
              <a:off x="3501" y="917"/>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9" name="Text Box 3">
              <a:extLst>
                <a:ext uri="{FF2B5EF4-FFF2-40B4-BE49-F238E27FC236}">
                  <a16:creationId xmlns:a16="http://schemas.microsoft.com/office/drawing/2014/main" id="{2D5A502F-245F-45E7-8FA0-F4748DB48108}"/>
                </a:ext>
              </a:extLst>
            </p:cNvPr>
            <p:cNvSpPr txBox="1">
              <a:spLocks noChangeArrowheads="1"/>
            </p:cNvSpPr>
            <p:nvPr/>
          </p:nvSpPr>
          <p:spPr bwMode="auto">
            <a:xfrm>
              <a:off x="3562" y="959"/>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sz="2000" b="1" dirty="0">
                  <a:latin typeface="+mn-lt"/>
                </a:rPr>
                <a:t>        Alternative objective</a:t>
              </a:r>
              <a:endParaRPr lang="en-GB" sz="2000" b="1" dirty="0">
                <a:latin typeface="+mn-lt"/>
              </a:endParaRPr>
            </a:p>
            <a:p>
              <a:pPr>
                <a:spcBef>
                  <a:spcPct val="10000"/>
                </a:spcBef>
                <a:buClr>
                  <a:schemeClr val="accent1"/>
                </a:buClr>
                <a:buSzPct val="105000"/>
                <a:buFont typeface="Wingdings" pitchFamily="2" charset="2"/>
                <a:buChar char="§"/>
              </a:pPr>
              <a:r>
                <a:rPr lang="en-GB" b="1" dirty="0">
                  <a:solidFill>
                    <a:srgbClr val="666633"/>
                  </a:solidFill>
                  <a:latin typeface="+mn-lt"/>
                </a:rPr>
                <a:t>  </a:t>
              </a:r>
              <a:r>
                <a:rPr lang="en-GB" dirty="0">
                  <a:latin typeface="+mn-lt"/>
                </a:rPr>
                <a:t>As cheap as possible – </a:t>
              </a:r>
            </a:p>
            <a:p>
              <a:pPr>
                <a:spcBef>
                  <a:spcPct val="10000"/>
                </a:spcBef>
                <a:buClr>
                  <a:srgbClr val="666633"/>
                </a:buClr>
                <a:buSzPct val="105000"/>
              </a:pPr>
              <a:r>
                <a:rPr lang="en-GB" dirty="0">
                  <a:latin typeface="+mn-lt"/>
                </a:rPr>
                <a:t> minimize material cost C</a:t>
              </a:r>
              <a:r>
                <a:rPr lang="en-GB" baseline="-25000" dirty="0">
                  <a:latin typeface="+mn-lt"/>
                </a:rPr>
                <a:t>m</a:t>
              </a:r>
            </a:p>
          </p:txBody>
        </p:sp>
      </p:grpSp>
      <p:sp>
        <p:nvSpPr>
          <p:cNvPr id="20" name="TextBox 6">
            <a:extLst>
              <a:ext uri="{FF2B5EF4-FFF2-40B4-BE49-F238E27FC236}">
                <a16:creationId xmlns:a16="http://schemas.microsoft.com/office/drawing/2014/main" id="{5E83B6D4-84CE-4477-936B-354D803F6136}"/>
              </a:ext>
            </a:extLst>
          </p:cNvPr>
          <p:cNvSpPr txBox="1">
            <a:spLocks noChangeArrowheads="1"/>
          </p:cNvSpPr>
          <p:nvPr/>
        </p:nvSpPr>
        <p:spPr bwMode="auto">
          <a:xfrm>
            <a:off x="2681967" y="5547270"/>
            <a:ext cx="6262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Aft>
                <a:spcPct val="0"/>
              </a:spcAft>
            </a:pPr>
            <a:r>
              <a:rPr lang="en-GB" sz="2000" b="1" dirty="0">
                <a:latin typeface="+mn-lt"/>
              </a:rPr>
              <a:t>The  material index:  choose material with smallest  C</a:t>
            </a:r>
            <a:r>
              <a:rPr lang="en-GB" sz="2000" b="1" baseline="-25000" dirty="0">
                <a:latin typeface="+mn-lt"/>
              </a:rPr>
              <a:t>m</a:t>
            </a:r>
            <a:endParaRPr lang="el-GR" sz="2000" b="1" dirty="0">
              <a:latin typeface="+mn-lt"/>
            </a:endParaRPr>
          </a:p>
        </p:txBody>
      </p:sp>
      <p:pic>
        <p:nvPicPr>
          <p:cNvPr id="21" name="Picture 20" descr="C:\Users\claes.fredriksson\Desktop\images.jpg">
            <a:extLst>
              <a:ext uri="{FF2B5EF4-FFF2-40B4-BE49-F238E27FC236}">
                <a16:creationId xmlns:a16="http://schemas.microsoft.com/office/drawing/2014/main" id="{FC9F7B20-F130-4D2F-9B4F-02E1C5A4F0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0283" y="1115532"/>
            <a:ext cx="1737404" cy="1737404"/>
          </a:xfrm>
          <a:prstGeom prst="rect">
            <a:avLst/>
          </a:prstGeom>
          <a:noFill/>
          <a:ln>
            <a:noFill/>
          </a:ln>
        </p:spPr>
      </p:pic>
    </p:spTree>
    <p:extLst>
      <p:ext uri="{BB962C8B-B14F-4D97-AF65-F5344CB8AC3E}">
        <p14:creationId xmlns:p14="http://schemas.microsoft.com/office/powerpoint/2010/main" val="94490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Minimum weight design - indices</a:t>
            </a:r>
            <a:endParaRPr lang="en-US" dirty="0"/>
          </a:p>
        </p:txBody>
      </p:sp>
      <p:pic>
        <p:nvPicPr>
          <p:cNvPr id="4" name="Picture 4">
            <a:extLst>
              <a:ext uri="{FF2B5EF4-FFF2-40B4-BE49-F238E27FC236}">
                <a16:creationId xmlns:a16="http://schemas.microsoft.com/office/drawing/2014/main" id="{84C48CE3-C926-4D7F-8C71-73604614B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1772816"/>
            <a:ext cx="692308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8">
            <a:extLst>
              <a:ext uri="{FF2B5EF4-FFF2-40B4-BE49-F238E27FC236}">
                <a16:creationId xmlns:a16="http://schemas.microsoft.com/office/drawing/2014/main" id="{84483AA0-3210-4D17-A8CB-77B3D818567D}"/>
              </a:ext>
            </a:extLst>
          </p:cNvPr>
          <p:cNvGrpSpPr>
            <a:grpSpLocks/>
          </p:cNvGrpSpPr>
          <p:nvPr/>
        </p:nvGrpSpPr>
        <p:grpSpPr bwMode="auto">
          <a:xfrm>
            <a:off x="1340340" y="2823742"/>
            <a:ext cx="2759329" cy="1177925"/>
            <a:chOff x="22" y="1820"/>
            <a:chExt cx="1604" cy="742"/>
          </a:xfrm>
        </p:grpSpPr>
        <p:graphicFrame>
          <p:nvGraphicFramePr>
            <p:cNvPr id="6" name="Object 7">
              <a:extLst>
                <a:ext uri="{FF2B5EF4-FFF2-40B4-BE49-F238E27FC236}">
                  <a16:creationId xmlns:a16="http://schemas.microsoft.com/office/drawing/2014/main" id="{5E7DE964-33E8-46CC-A7B0-54B74CC2C699}"/>
                </a:ext>
              </a:extLst>
            </p:cNvPr>
            <p:cNvGraphicFramePr>
              <a:graphicFrameLocks noChangeAspect="1"/>
            </p:cNvGraphicFramePr>
            <p:nvPr/>
          </p:nvGraphicFramePr>
          <p:xfrm>
            <a:off x="231" y="2186"/>
            <a:ext cx="428" cy="376"/>
          </p:xfrm>
          <a:graphic>
            <a:graphicData uri="http://schemas.openxmlformats.org/presentationml/2006/ole">
              <mc:AlternateContent xmlns:mc="http://schemas.openxmlformats.org/markup-compatibility/2006">
                <mc:Choice xmlns:v="urn:schemas-microsoft-com:vml" Requires="v">
                  <p:oleObj name="Equation" r:id="rId4" imgW="596880" imgH="596880" progId="Equation.3">
                    <p:embed/>
                  </p:oleObj>
                </mc:Choice>
                <mc:Fallback>
                  <p:oleObj name="Equation" r:id="rId4" imgW="596880" imgH="596880" progId="Equation.3">
                    <p:embed/>
                    <p:pic>
                      <p:nvPicPr>
                        <p:cNvPr id="6" name="Object 7">
                          <a:extLst>
                            <a:ext uri="{FF2B5EF4-FFF2-40B4-BE49-F238E27FC236}">
                              <a16:creationId xmlns:a16="http://schemas.microsoft.com/office/drawing/2014/main" id="{5E7DE964-33E8-46CC-A7B0-54B74CC2C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 y="2186"/>
                          <a:ext cx="428" cy="376"/>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A334D792-06CF-42E8-8FDA-B0E327122BCA}"/>
                </a:ext>
              </a:extLst>
            </p:cNvPr>
            <p:cNvSpPr txBox="1">
              <a:spLocks noChangeArrowheads="1"/>
            </p:cNvSpPr>
            <p:nvPr/>
          </p:nvSpPr>
          <p:spPr bwMode="auto">
            <a:xfrm>
              <a:off x="22" y="1820"/>
              <a:ext cx="82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b="1" dirty="0">
                  <a:latin typeface="+mn-lt"/>
                </a:rPr>
                <a:t>Compression</a:t>
              </a:r>
            </a:p>
            <a:p>
              <a:pPr algn="ctr">
                <a:spcBef>
                  <a:spcPct val="0"/>
                </a:spcBef>
                <a:spcAft>
                  <a:spcPct val="0"/>
                </a:spcAft>
              </a:pPr>
              <a:r>
                <a:rPr lang="en-GB" b="1" dirty="0">
                  <a:latin typeface="+mn-lt"/>
                </a:rPr>
                <a:t> strut </a:t>
              </a:r>
            </a:p>
          </p:txBody>
        </p:sp>
        <p:sp>
          <p:nvSpPr>
            <p:cNvPr id="8" name="Line 16">
              <a:extLst>
                <a:ext uri="{FF2B5EF4-FFF2-40B4-BE49-F238E27FC236}">
                  <a16:creationId xmlns:a16="http://schemas.microsoft.com/office/drawing/2014/main" id="{9EDCE6D8-9D92-49F8-A410-AA1E28AC9A28}"/>
                </a:ext>
              </a:extLst>
            </p:cNvPr>
            <p:cNvSpPr>
              <a:spLocks noChangeShapeType="1"/>
            </p:cNvSpPr>
            <p:nvPr/>
          </p:nvSpPr>
          <p:spPr bwMode="auto">
            <a:xfrm>
              <a:off x="714" y="2082"/>
              <a:ext cx="912"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9" name="Group 31">
            <a:extLst>
              <a:ext uri="{FF2B5EF4-FFF2-40B4-BE49-F238E27FC236}">
                <a16:creationId xmlns:a16="http://schemas.microsoft.com/office/drawing/2014/main" id="{E226A863-40F6-4AED-B3C4-28E5F15A466A}"/>
              </a:ext>
            </a:extLst>
          </p:cNvPr>
          <p:cNvGrpSpPr>
            <a:grpSpLocks/>
          </p:cNvGrpSpPr>
          <p:nvPr/>
        </p:nvGrpSpPr>
        <p:grpSpPr bwMode="auto">
          <a:xfrm>
            <a:off x="4815163" y="3734966"/>
            <a:ext cx="2881947" cy="2446338"/>
            <a:chOff x="2042" y="2394"/>
            <a:chExt cx="1676" cy="1541"/>
          </a:xfrm>
        </p:grpSpPr>
        <p:graphicFrame>
          <p:nvGraphicFramePr>
            <p:cNvPr id="10" name="Object 6">
              <a:extLst>
                <a:ext uri="{FF2B5EF4-FFF2-40B4-BE49-F238E27FC236}">
                  <a16:creationId xmlns:a16="http://schemas.microsoft.com/office/drawing/2014/main" id="{5F0D7507-456A-493F-A89F-AF0B343DB921}"/>
                </a:ext>
              </a:extLst>
            </p:cNvPr>
            <p:cNvGraphicFramePr>
              <a:graphicFrameLocks noChangeAspect="1"/>
            </p:cNvGraphicFramePr>
            <p:nvPr/>
          </p:nvGraphicFramePr>
          <p:xfrm>
            <a:off x="2600" y="3467"/>
            <a:ext cx="498" cy="468"/>
          </p:xfrm>
          <a:graphic>
            <a:graphicData uri="http://schemas.openxmlformats.org/presentationml/2006/ole">
              <mc:AlternateContent xmlns:mc="http://schemas.openxmlformats.org/markup-compatibility/2006">
                <mc:Choice xmlns:v="urn:schemas-microsoft-com:vml" Requires="v">
                  <p:oleObj name="Equation" r:id="rId6" imgW="723600" imgH="774360" progId="Equation.3">
                    <p:embed/>
                  </p:oleObj>
                </mc:Choice>
                <mc:Fallback>
                  <p:oleObj name="Equation" r:id="rId6" imgW="723600" imgH="774360" progId="Equation.3">
                    <p:embed/>
                    <p:pic>
                      <p:nvPicPr>
                        <p:cNvPr id="10" name="Object 6">
                          <a:extLst>
                            <a:ext uri="{FF2B5EF4-FFF2-40B4-BE49-F238E27FC236}">
                              <a16:creationId xmlns:a16="http://schemas.microsoft.com/office/drawing/2014/main" id="{5F0D7507-456A-493F-A89F-AF0B343DB9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0" y="3467"/>
                          <a:ext cx="498" cy="468"/>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4">
              <a:extLst>
                <a:ext uri="{FF2B5EF4-FFF2-40B4-BE49-F238E27FC236}">
                  <a16:creationId xmlns:a16="http://schemas.microsoft.com/office/drawing/2014/main" id="{3F161BA9-812F-4D0B-8FF6-47DE8C0CFA40}"/>
                </a:ext>
              </a:extLst>
            </p:cNvPr>
            <p:cNvSpPr txBox="1">
              <a:spLocks noChangeArrowheads="1"/>
            </p:cNvSpPr>
            <p:nvPr/>
          </p:nvSpPr>
          <p:spPr bwMode="auto">
            <a:xfrm>
              <a:off x="2042" y="3120"/>
              <a:ext cx="16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b="1" dirty="0">
                  <a:latin typeface="+mn-lt"/>
                </a:rPr>
                <a:t>Undercarriage - bending and compression</a:t>
              </a:r>
            </a:p>
          </p:txBody>
        </p:sp>
        <p:sp>
          <p:nvSpPr>
            <p:cNvPr id="12" name="Line 17">
              <a:extLst>
                <a:ext uri="{FF2B5EF4-FFF2-40B4-BE49-F238E27FC236}">
                  <a16:creationId xmlns:a16="http://schemas.microsoft.com/office/drawing/2014/main" id="{AB31F479-B194-4BE9-BB08-29C380745ED2}"/>
                </a:ext>
              </a:extLst>
            </p:cNvPr>
            <p:cNvSpPr>
              <a:spLocks noChangeShapeType="1"/>
            </p:cNvSpPr>
            <p:nvPr/>
          </p:nvSpPr>
          <p:spPr bwMode="auto">
            <a:xfrm flipH="1" flipV="1">
              <a:off x="2538" y="2394"/>
              <a:ext cx="312" cy="75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13" name="Group 27">
            <a:extLst>
              <a:ext uri="{FF2B5EF4-FFF2-40B4-BE49-F238E27FC236}">
                <a16:creationId xmlns:a16="http://schemas.microsoft.com/office/drawing/2014/main" id="{2DB3B535-D7BA-4475-850F-DF3BE7EAFE7F}"/>
              </a:ext>
            </a:extLst>
          </p:cNvPr>
          <p:cNvGrpSpPr>
            <a:grpSpLocks/>
          </p:cNvGrpSpPr>
          <p:nvPr/>
        </p:nvGrpSpPr>
        <p:grpSpPr bwMode="auto">
          <a:xfrm>
            <a:off x="5480477" y="786662"/>
            <a:ext cx="1539875" cy="2066925"/>
            <a:chOff x="2358" y="588"/>
            <a:chExt cx="896" cy="1302"/>
          </a:xfrm>
        </p:grpSpPr>
        <p:sp>
          <p:nvSpPr>
            <p:cNvPr id="14" name="Text Box 12">
              <a:extLst>
                <a:ext uri="{FF2B5EF4-FFF2-40B4-BE49-F238E27FC236}">
                  <a16:creationId xmlns:a16="http://schemas.microsoft.com/office/drawing/2014/main" id="{3ADEF3CE-6F8F-4BE2-B94C-1FF652986EBF}"/>
                </a:ext>
              </a:extLst>
            </p:cNvPr>
            <p:cNvSpPr txBox="1">
              <a:spLocks noChangeArrowheads="1"/>
            </p:cNvSpPr>
            <p:nvPr/>
          </p:nvSpPr>
          <p:spPr bwMode="auto">
            <a:xfrm>
              <a:off x="2358" y="588"/>
              <a:ext cx="8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b="1" dirty="0">
                  <a:latin typeface="+mn-lt"/>
                </a:rPr>
                <a:t>Tensile ties</a:t>
              </a:r>
            </a:p>
          </p:txBody>
        </p:sp>
        <p:graphicFrame>
          <p:nvGraphicFramePr>
            <p:cNvPr id="15" name="Object 5">
              <a:extLst>
                <a:ext uri="{FF2B5EF4-FFF2-40B4-BE49-F238E27FC236}">
                  <a16:creationId xmlns:a16="http://schemas.microsoft.com/office/drawing/2014/main" id="{F79F106A-0107-4F31-900E-0A2D465F9FA4}"/>
                </a:ext>
              </a:extLst>
            </p:cNvPr>
            <p:cNvGraphicFramePr>
              <a:graphicFrameLocks noChangeAspect="1"/>
            </p:cNvGraphicFramePr>
            <p:nvPr/>
          </p:nvGraphicFramePr>
          <p:xfrm>
            <a:off x="2530" y="788"/>
            <a:ext cx="348" cy="365"/>
          </p:xfrm>
          <a:graphic>
            <a:graphicData uri="http://schemas.openxmlformats.org/presentationml/2006/ole">
              <mc:AlternateContent xmlns:mc="http://schemas.openxmlformats.org/markup-compatibility/2006">
                <mc:Choice xmlns:v="urn:schemas-microsoft-com:vml" Requires="v">
                  <p:oleObj name="Equation" r:id="rId8" imgW="520560" imgH="622080" progId="Equation.3">
                    <p:embed/>
                  </p:oleObj>
                </mc:Choice>
                <mc:Fallback>
                  <p:oleObj name="Equation" r:id="rId8" imgW="520560" imgH="622080" progId="Equation.3">
                    <p:embed/>
                    <p:pic>
                      <p:nvPicPr>
                        <p:cNvPr id="15" name="Object 5">
                          <a:extLst>
                            <a:ext uri="{FF2B5EF4-FFF2-40B4-BE49-F238E27FC236}">
                              <a16:creationId xmlns:a16="http://schemas.microsoft.com/office/drawing/2014/main" id="{F79F106A-0107-4F31-900E-0A2D465F9F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0" y="788"/>
                          <a:ext cx="348" cy="365"/>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18">
              <a:extLst>
                <a:ext uri="{FF2B5EF4-FFF2-40B4-BE49-F238E27FC236}">
                  <a16:creationId xmlns:a16="http://schemas.microsoft.com/office/drawing/2014/main" id="{79D34B6E-9A38-401D-9BBE-3EAF75301593}"/>
                </a:ext>
              </a:extLst>
            </p:cNvPr>
            <p:cNvSpPr>
              <a:spLocks noChangeShapeType="1"/>
            </p:cNvSpPr>
            <p:nvPr/>
          </p:nvSpPr>
          <p:spPr bwMode="auto">
            <a:xfrm>
              <a:off x="2916" y="954"/>
              <a:ext cx="264" cy="93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17" name="Group 29">
            <a:extLst>
              <a:ext uri="{FF2B5EF4-FFF2-40B4-BE49-F238E27FC236}">
                <a16:creationId xmlns:a16="http://schemas.microsoft.com/office/drawing/2014/main" id="{4A9E0BF2-7697-4FE7-B43B-B9F52860BC1C}"/>
              </a:ext>
            </a:extLst>
          </p:cNvPr>
          <p:cNvGrpSpPr>
            <a:grpSpLocks/>
          </p:cNvGrpSpPr>
          <p:nvPr/>
        </p:nvGrpSpPr>
        <p:grpSpPr bwMode="auto">
          <a:xfrm>
            <a:off x="7638206" y="2671342"/>
            <a:ext cx="3238500" cy="1216025"/>
            <a:chOff x="3684" y="1724"/>
            <a:chExt cx="1883" cy="766"/>
          </a:xfrm>
        </p:grpSpPr>
        <p:sp>
          <p:nvSpPr>
            <p:cNvPr id="18" name="Text Box 10">
              <a:extLst>
                <a:ext uri="{FF2B5EF4-FFF2-40B4-BE49-F238E27FC236}">
                  <a16:creationId xmlns:a16="http://schemas.microsoft.com/office/drawing/2014/main" id="{93B15453-6CC5-471C-8D57-5F6B5C7E4372}"/>
                </a:ext>
              </a:extLst>
            </p:cNvPr>
            <p:cNvSpPr txBox="1">
              <a:spLocks noChangeArrowheads="1"/>
            </p:cNvSpPr>
            <p:nvPr/>
          </p:nvSpPr>
          <p:spPr bwMode="auto">
            <a:xfrm>
              <a:off x="4902" y="1724"/>
              <a:ext cx="66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b="1" dirty="0">
                  <a:latin typeface="+mn-lt"/>
                </a:rPr>
                <a:t>Main spar</a:t>
              </a:r>
            </a:p>
            <a:p>
              <a:pPr>
                <a:spcBef>
                  <a:spcPct val="0"/>
                </a:spcBef>
                <a:spcAft>
                  <a:spcPct val="0"/>
                </a:spcAft>
              </a:pPr>
              <a:r>
                <a:rPr lang="en-GB" b="1" dirty="0">
                  <a:latin typeface="+mn-lt"/>
                </a:rPr>
                <a:t> - beam</a:t>
              </a:r>
              <a:r>
                <a:rPr lang="en-GB" sz="2000" b="1" dirty="0">
                  <a:latin typeface="+mn-lt"/>
                </a:rPr>
                <a:t> </a:t>
              </a:r>
            </a:p>
          </p:txBody>
        </p:sp>
        <p:sp>
          <p:nvSpPr>
            <p:cNvPr id="19" name="Freeform 19">
              <a:extLst>
                <a:ext uri="{FF2B5EF4-FFF2-40B4-BE49-F238E27FC236}">
                  <a16:creationId xmlns:a16="http://schemas.microsoft.com/office/drawing/2014/main" id="{BFF7AA6C-8855-418B-AEB4-A98D0AD43649}"/>
                </a:ext>
              </a:extLst>
            </p:cNvPr>
            <p:cNvSpPr>
              <a:spLocks/>
            </p:cNvSpPr>
            <p:nvPr/>
          </p:nvSpPr>
          <p:spPr bwMode="auto">
            <a:xfrm>
              <a:off x="3684" y="1824"/>
              <a:ext cx="1206" cy="233"/>
            </a:xfrm>
            <a:custGeom>
              <a:avLst/>
              <a:gdLst>
                <a:gd name="T0" fmla="*/ 1206 w 1206"/>
                <a:gd name="T1" fmla="*/ 0 h 222"/>
                <a:gd name="T2" fmla="*/ 0 w 1206"/>
                <a:gd name="T3" fmla="*/ 0 h 222"/>
                <a:gd name="T4" fmla="*/ 0 w 1206"/>
                <a:gd name="T5" fmla="*/ 460 h 222"/>
                <a:gd name="T6" fmla="*/ 0 60000 65536"/>
                <a:gd name="T7" fmla="*/ 0 60000 65536"/>
                <a:gd name="T8" fmla="*/ 0 60000 65536"/>
                <a:gd name="T9" fmla="*/ 0 w 1206"/>
                <a:gd name="T10" fmla="*/ 0 h 222"/>
                <a:gd name="T11" fmla="*/ 1206 w 1206"/>
                <a:gd name="T12" fmla="*/ 222 h 222"/>
              </a:gdLst>
              <a:ahLst/>
              <a:cxnLst>
                <a:cxn ang="T6">
                  <a:pos x="T0" y="T1"/>
                </a:cxn>
                <a:cxn ang="T7">
                  <a:pos x="T2" y="T3"/>
                </a:cxn>
                <a:cxn ang="T8">
                  <a:pos x="T4" y="T5"/>
                </a:cxn>
              </a:cxnLst>
              <a:rect l="T9" t="T10" r="T11" b="T12"/>
              <a:pathLst>
                <a:path w="1206" h="222">
                  <a:moveTo>
                    <a:pt x="1206" y="0"/>
                  </a:moveTo>
                  <a:lnTo>
                    <a:pt x="0" y="0"/>
                  </a:lnTo>
                  <a:lnTo>
                    <a:pt x="0" y="222"/>
                  </a:lnTo>
                </a:path>
              </a:pathLst>
            </a:custGeom>
            <a:noFill/>
            <a:ln w="28575">
              <a:solidFill>
                <a:schemeClr val="tx1"/>
              </a:solidFill>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aphicFrame>
          <p:nvGraphicFramePr>
            <p:cNvPr id="20" name="Object 4">
              <a:extLst>
                <a:ext uri="{FF2B5EF4-FFF2-40B4-BE49-F238E27FC236}">
                  <a16:creationId xmlns:a16="http://schemas.microsoft.com/office/drawing/2014/main" id="{1B98BAE2-A364-499C-881B-6D3DB0D54CFF}"/>
                </a:ext>
              </a:extLst>
            </p:cNvPr>
            <p:cNvGraphicFramePr>
              <a:graphicFrameLocks noChangeAspect="1"/>
            </p:cNvGraphicFramePr>
            <p:nvPr/>
          </p:nvGraphicFramePr>
          <p:xfrm>
            <a:off x="5013" y="2114"/>
            <a:ext cx="427" cy="376"/>
          </p:xfrm>
          <a:graphic>
            <a:graphicData uri="http://schemas.openxmlformats.org/presentationml/2006/ole">
              <mc:AlternateContent xmlns:mc="http://schemas.openxmlformats.org/markup-compatibility/2006">
                <mc:Choice xmlns:v="urn:schemas-microsoft-com:vml" Requires="v">
                  <p:oleObj name="Equation" r:id="rId10" imgW="596880" imgH="596880" progId="Equation.3">
                    <p:embed/>
                  </p:oleObj>
                </mc:Choice>
                <mc:Fallback>
                  <p:oleObj name="Equation" r:id="rId10" imgW="596880" imgH="596880" progId="Equation.3">
                    <p:embed/>
                    <p:pic>
                      <p:nvPicPr>
                        <p:cNvPr id="20" name="Object 4">
                          <a:extLst>
                            <a:ext uri="{FF2B5EF4-FFF2-40B4-BE49-F238E27FC236}">
                              <a16:creationId xmlns:a16="http://schemas.microsoft.com/office/drawing/2014/main" id="{1B98BAE2-A364-499C-881B-6D3DB0D54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 y="2114"/>
                          <a:ext cx="427" cy="376"/>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 name="Rectangle 34">
            <a:extLst>
              <a:ext uri="{FF2B5EF4-FFF2-40B4-BE49-F238E27FC236}">
                <a16:creationId xmlns:a16="http://schemas.microsoft.com/office/drawing/2014/main" id="{82E7F833-1D11-4F65-A56B-1D3AE5330580}"/>
              </a:ext>
            </a:extLst>
          </p:cNvPr>
          <p:cNvSpPr>
            <a:spLocks noChangeArrowheads="1"/>
          </p:cNvSpPr>
          <p:nvPr/>
        </p:nvSpPr>
        <p:spPr bwMode="auto">
          <a:xfrm>
            <a:off x="1627187" y="4871932"/>
            <a:ext cx="2312890" cy="1172708"/>
          </a:xfrm>
          <a:prstGeom prst="rect">
            <a:avLst/>
          </a:prstGeom>
          <a:solidFill>
            <a:schemeClr val="bg1"/>
          </a:solidFill>
          <a:ln w="28575">
            <a:solidFill>
              <a:schemeClr val="accent1"/>
            </a:solidFill>
            <a:miter lim="800000"/>
            <a:headEnd/>
            <a:tailEnd/>
          </a:ln>
        </p:spPr>
        <p:txBody>
          <a:bodyPr wrap="none" anchor="ctr"/>
          <a:lstStyle/>
          <a:p>
            <a:endParaRPr lang="en-GB" dirty="0"/>
          </a:p>
        </p:txBody>
      </p:sp>
      <p:grpSp>
        <p:nvGrpSpPr>
          <p:cNvPr id="22" name="Group 35">
            <a:extLst>
              <a:ext uri="{FF2B5EF4-FFF2-40B4-BE49-F238E27FC236}">
                <a16:creationId xmlns:a16="http://schemas.microsoft.com/office/drawing/2014/main" id="{C224C723-1241-4661-8D60-4507846F5088}"/>
              </a:ext>
            </a:extLst>
          </p:cNvPr>
          <p:cNvGrpSpPr>
            <a:grpSpLocks/>
          </p:cNvGrpSpPr>
          <p:nvPr/>
        </p:nvGrpSpPr>
        <p:grpSpPr bwMode="auto">
          <a:xfrm>
            <a:off x="1782901" y="5035654"/>
            <a:ext cx="1956780" cy="898526"/>
            <a:chOff x="98" y="3694"/>
            <a:chExt cx="1117" cy="566"/>
          </a:xfrm>
        </p:grpSpPr>
        <p:sp>
          <p:nvSpPr>
            <p:cNvPr id="23" name="Text Box 36">
              <a:extLst>
                <a:ext uri="{FF2B5EF4-FFF2-40B4-BE49-F238E27FC236}">
                  <a16:creationId xmlns:a16="http://schemas.microsoft.com/office/drawing/2014/main" id="{FC21CE31-45B3-4E49-AF09-ACC1D8336602}"/>
                </a:ext>
              </a:extLst>
            </p:cNvPr>
            <p:cNvSpPr txBox="1">
              <a:spLocks noChangeArrowheads="1"/>
            </p:cNvSpPr>
            <p:nvPr/>
          </p:nvSpPr>
          <p:spPr bwMode="auto">
            <a:xfrm>
              <a:off x="143" y="3694"/>
              <a:ext cx="10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E = </a:t>
              </a:r>
              <a:r>
                <a:rPr lang="en-GB" sz="1600" dirty="0">
                  <a:latin typeface="+mn-lt"/>
                </a:rPr>
                <a:t>Young’s modulus</a:t>
              </a:r>
            </a:p>
          </p:txBody>
        </p:sp>
        <p:grpSp>
          <p:nvGrpSpPr>
            <p:cNvPr id="24" name="Group 37">
              <a:extLst>
                <a:ext uri="{FF2B5EF4-FFF2-40B4-BE49-F238E27FC236}">
                  <a16:creationId xmlns:a16="http://schemas.microsoft.com/office/drawing/2014/main" id="{F58204C8-D38B-4125-A9B7-3F38E2C90337}"/>
                </a:ext>
              </a:extLst>
            </p:cNvPr>
            <p:cNvGrpSpPr>
              <a:grpSpLocks/>
            </p:cNvGrpSpPr>
            <p:nvPr/>
          </p:nvGrpSpPr>
          <p:grpSpPr bwMode="auto">
            <a:xfrm>
              <a:off x="177" y="3869"/>
              <a:ext cx="603" cy="213"/>
              <a:chOff x="177" y="3869"/>
              <a:chExt cx="603" cy="213"/>
            </a:xfrm>
          </p:grpSpPr>
          <p:graphicFrame>
            <p:nvGraphicFramePr>
              <p:cNvPr id="27" name="Object 3">
                <a:extLst>
                  <a:ext uri="{FF2B5EF4-FFF2-40B4-BE49-F238E27FC236}">
                    <a16:creationId xmlns:a16="http://schemas.microsoft.com/office/drawing/2014/main" id="{F8E485B7-40E8-419E-8E70-61D3EA0641C3}"/>
                  </a:ext>
                </a:extLst>
              </p:cNvPr>
              <p:cNvGraphicFramePr>
                <a:graphicFrameLocks noChangeAspect="1"/>
              </p:cNvGraphicFramePr>
              <p:nvPr/>
            </p:nvGraphicFramePr>
            <p:xfrm>
              <a:off x="177" y="3919"/>
              <a:ext cx="94" cy="126"/>
            </p:xfrm>
            <a:graphic>
              <a:graphicData uri="http://schemas.openxmlformats.org/presentationml/2006/ole">
                <mc:AlternateContent xmlns:mc="http://schemas.openxmlformats.org/markup-compatibility/2006">
                  <mc:Choice xmlns:v="urn:schemas-microsoft-com:vml" Requires="v">
                    <p:oleObj name="Equation" r:id="rId11" imgW="152280" imgH="203040" progId="Equation.3">
                      <p:embed/>
                    </p:oleObj>
                  </mc:Choice>
                  <mc:Fallback>
                    <p:oleObj name="Equation" r:id="rId11" imgW="152280" imgH="203040" progId="Equation.3">
                      <p:embed/>
                      <p:pic>
                        <p:nvPicPr>
                          <p:cNvPr id="27" name="Object 3">
                            <a:extLst>
                              <a:ext uri="{FF2B5EF4-FFF2-40B4-BE49-F238E27FC236}">
                                <a16:creationId xmlns:a16="http://schemas.microsoft.com/office/drawing/2014/main" id="{F8E485B7-40E8-419E-8E70-61D3EA0641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 y="3919"/>
                            <a:ext cx="94" cy="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39">
                <a:extLst>
                  <a:ext uri="{FF2B5EF4-FFF2-40B4-BE49-F238E27FC236}">
                    <a16:creationId xmlns:a16="http://schemas.microsoft.com/office/drawing/2014/main" id="{4E3B467E-AAD9-4335-8FFA-50149791F8E0}"/>
                  </a:ext>
                </a:extLst>
              </p:cNvPr>
              <p:cNvSpPr txBox="1">
                <a:spLocks noChangeArrowheads="1"/>
              </p:cNvSpPr>
              <p:nvPr/>
            </p:nvSpPr>
            <p:spPr bwMode="auto">
              <a:xfrm>
                <a:off x="233" y="3869"/>
                <a:ext cx="5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 </a:t>
                </a:r>
                <a:r>
                  <a:rPr lang="en-GB" sz="1600" dirty="0">
                    <a:latin typeface="+mn-lt"/>
                  </a:rPr>
                  <a:t>Density</a:t>
                </a:r>
              </a:p>
            </p:txBody>
          </p:sp>
        </p:grpSp>
        <p:graphicFrame>
          <p:nvGraphicFramePr>
            <p:cNvPr id="25" name="Object 2">
              <a:extLst>
                <a:ext uri="{FF2B5EF4-FFF2-40B4-BE49-F238E27FC236}">
                  <a16:creationId xmlns:a16="http://schemas.microsoft.com/office/drawing/2014/main" id="{FB742D0B-F475-4F3A-97E5-12FEF7F3C139}"/>
                </a:ext>
              </a:extLst>
            </p:cNvPr>
            <p:cNvGraphicFramePr>
              <a:graphicFrameLocks noChangeAspect="1"/>
            </p:cNvGraphicFramePr>
            <p:nvPr/>
          </p:nvGraphicFramePr>
          <p:xfrm>
            <a:off x="98" y="4041"/>
            <a:ext cx="174" cy="198"/>
          </p:xfrm>
          <a:graphic>
            <a:graphicData uri="http://schemas.openxmlformats.org/presentationml/2006/ole">
              <mc:AlternateContent xmlns:mc="http://schemas.openxmlformats.org/markup-compatibility/2006">
                <mc:Choice xmlns:v="urn:schemas-microsoft-com:vml" Requires="v">
                  <p:oleObj name="Equation" r:id="rId13" imgW="279360" imgH="317160" progId="Equation.3">
                    <p:embed/>
                  </p:oleObj>
                </mc:Choice>
                <mc:Fallback>
                  <p:oleObj name="Equation" r:id="rId13" imgW="279360" imgH="317160" progId="Equation.3">
                    <p:embed/>
                    <p:pic>
                      <p:nvPicPr>
                        <p:cNvPr id="25" name="Object 2">
                          <a:extLst>
                            <a:ext uri="{FF2B5EF4-FFF2-40B4-BE49-F238E27FC236}">
                              <a16:creationId xmlns:a16="http://schemas.microsoft.com/office/drawing/2014/main" id="{FB742D0B-F475-4F3A-97E5-12FEF7F3C1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 y="4041"/>
                          <a:ext cx="174"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41">
              <a:extLst>
                <a:ext uri="{FF2B5EF4-FFF2-40B4-BE49-F238E27FC236}">
                  <a16:creationId xmlns:a16="http://schemas.microsoft.com/office/drawing/2014/main" id="{3024F33A-8E32-4DA0-97FE-30FE98080C80}"/>
                </a:ext>
              </a:extLst>
            </p:cNvPr>
            <p:cNvSpPr txBox="1">
              <a:spLocks noChangeArrowheads="1"/>
            </p:cNvSpPr>
            <p:nvPr/>
          </p:nvSpPr>
          <p:spPr bwMode="auto">
            <a:xfrm>
              <a:off x="233" y="4047"/>
              <a:ext cx="8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  </a:t>
              </a:r>
              <a:r>
                <a:rPr lang="en-GB" sz="1600" dirty="0">
                  <a:latin typeface="+mn-lt"/>
                </a:rPr>
                <a:t>Yield strength </a:t>
              </a:r>
            </a:p>
          </p:txBody>
        </p:sp>
      </p:grpSp>
    </p:spTree>
    <p:extLst>
      <p:ext uri="{BB962C8B-B14F-4D97-AF65-F5344CB8AC3E}">
        <p14:creationId xmlns:p14="http://schemas.microsoft.com/office/powerpoint/2010/main" val="22626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t>Learning objectives for this lecture unit</a:t>
            </a:r>
            <a:endParaRPr lang="en-US" dirty="0"/>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Knowledge and understanding of the design process using Material Indices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use Granta EduPack to apply screening and ranking to material properties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design-led decision-making using Granta EduPack tools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1501950"/>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Shercliff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 3, 5 and 7.</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4-5</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07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20</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Index for a strong, light tie-rod</a:t>
            </a:r>
            <a:endParaRPr lang="en-US" dirty="0">
              <a:latin typeface="+mn-lt"/>
            </a:endParaRPr>
          </a:p>
        </p:txBody>
      </p:sp>
      <p:grpSp>
        <p:nvGrpSpPr>
          <p:cNvPr id="4" name="Group 55">
            <a:extLst>
              <a:ext uri="{FF2B5EF4-FFF2-40B4-BE49-F238E27FC236}">
                <a16:creationId xmlns:a16="http://schemas.microsoft.com/office/drawing/2014/main" id="{8EC4ED6E-32D5-4023-8309-D21E108BA6DB}"/>
              </a:ext>
            </a:extLst>
          </p:cNvPr>
          <p:cNvGrpSpPr>
            <a:grpSpLocks/>
          </p:cNvGrpSpPr>
          <p:nvPr/>
        </p:nvGrpSpPr>
        <p:grpSpPr bwMode="auto">
          <a:xfrm>
            <a:off x="1415480" y="3645024"/>
            <a:ext cx="4433887" cy="625475"/>
            <a:chOff x="195" y="2358"/>
            <a:chExt cx="2793" cy="394"/>
          </a:xfrm>
        </p:grpSpPr>
        <p:sp>
          <p:nvSpPr>
            <p:cNvPr id="5" name="Text Box 4">
              <a:extLst>
                <a:ext uri="{FF2B5EF4-FFF2-40B4-BE49-F238E27FC236}">
                  <a16:creationId xmlns:a16="http://schemas.microsoft.com/office/drawing/2014/main" id="{B73917FC-588E-49DB-8C1F-4354FA7DD636}"/>
                </a:ext>
              </a:extLst>
            </p:cNvPr>
            <p:cNvSpPr txBox="1">
              <a:spLocks noChangeArrowheads="1"/>
            </p:cNvSpPr>
            <p:nvPr/>
          </p:nvSpPr>
          <p:spPr bwMode="auto">
            <a:xfrm>
              <a:off x="1457" y="2367"/>
              <a:ext cx="153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b="1" i="1" dirty="0">
                  <a:latin typeface="+mn-lt"/>
                </a:rPr>
                <a:t>   Minimize mass m:</a:t>
              </a:r>
              <a:endParaRPr lang="en-GB" b="1" dirty="0">
                <a:latin typeface="+mn-lt"/>
                <a:sym typeface="Symbol" pitchFamily="18" charset="2"/>
              </a:endParaRPr>
            </a:p>
            <a:p>
              <a:pPr>
                <a:spcBef>
                  <a:spcPct val="0"/>
                </a:spcBef>
                <a:spcAft>
                  <a:spcPct val="0"/>
                </a:spcAft>
                <a:buClrTx/>
                <a:buSzTx/>
                <a:buFontTx/>
                <a:buNone/>
              </a:pPr>
              <a:r>
                <a:rPr lang="en-GB" sz="2000" dirty="0">
                  <a:latin typeface="+mn-lt"/>
                </a:rPr>
                <a:t>               m  =  A L </a:t>
              </a:r>
              <a:r>
                <a:rPr lang="en-GB" sz="2000" dirty="0">
                  <a:latin typeface="+mn-lt"/>
                  <a:sym typeface="Symbol" pitchFamily="18" charset="2"/>
                </a:rPr>
                <a:t></a:t>
              </a:r>
              <a:endParaRPr lang="en-GB" dirty="0">
                <a:latin typeface="+mn-lt"/>
                <a:sym typeface="Symbol" pitchFamily="18" charset="2"/>
              </a:endParaRPr>
            </a:p>
          </p:txBody>
        </p:sp>
        <p:sp>
          <p:nvSpPr>
            <p:cNvPr id="6" name="AutoShape 5">
              <a:extLst>
                <a:ext uri="{FF2B5EF4-FFF2-40B4-BE49-F238E27FC236}">
                  <a16:creationId xmlns:a16="http://schemas.microsoft.com/office/drawing/2014/main" id="{5B5900A9-F6BE-4FA7-B854-8E67AAD5F53F}"/>
                </a:ext>
              </a:extLst>
            </p:cNvPr>
            <p:cNvSpPr>
              <a:spLocks noChangeArrowheads="1"/>
            </p:cNvSpPr>
            <p:nvPr/>
          </p:nvSpPr>
          <p:spPr bwMode="auto">
            <a:xfrm>
              <a:off x="195" y="2358"/>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Objective </a:t>
              </a:r>
            </a:p>
          </p:txBody>
        </p:sp>
      </p:grpSp>
      <p:grpSp>
        <p:nvGrpSpPr>
          <p:cNvPr id="7" name="Group 53">
            <a:extLst>
              <a:ext uri="{FF2B5EF4-FFF2-40B4-BE49-F238E27FC236}">
                <a16:creationId xmlns:a16="http://schemas.microsoft.com/office/drawing/2014/main" id="{0B041CB5-382A-4A74-BE53-4AC70293B7B7}"/>
              </a:ext>
            </a:extLst>
          </p:cNvPr>
          <p:cNvGrpSpPr>
            <a:grpSpLocks/>
          </p:cNvGrpSpPr>
          <p:nvPr/>
        </p:nvGrpSpPr>
        <p:grpSpPr bwMode="auto">
          <a:xfrm>
            <a:off x="1415479" y="2170236"/>
            <a:ext cx="5649912" cy="596900"/>
            <a:chOff x="195" y="1429"/>
            <a:chExt cx="3559" cy="376"/>
          </a:xfrm>
        </p:grpSpPr>
        <p:sp>
          <p:nvSpPr>
            <p:cNvPr id="8" name="Text Box 7">
              <a:extLst>
                <a:ext uri="{FF2B5EF4-FFF2-40B4-BE49-F238E27FC236}">
                  <a16:creationId xmlns:a16="http://schemas.microsoft.com/office/drawing/2014/main" id="{F1FAD809-C9B6-4A39-8C66-BF48654E1B81}"/>
                </a:ext>
              </a:extLst>
            </p:cNvPr>
            <p:cNvSpPr txBox="1">
              <a:spLocks noChangeArrowheads="1"/>
            </p:cNvSpPr>
            <p:nvPr/>
          </p:nvSpPr>
          <p:spPr bwMode="auto">
            <a:xfrm>
              <a:off x="1450" y="1439"/>
              <a:ext cx="230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
                  <a:schemeClr val="accent1"/>
                </a:buClr>
                <a:buSzTx/>
                <a:buFont typeface="Wingdings" pitchFamily="2" charset="2"/>
                <a:buChar char="§"/>
              </a:pPr>
              <a:r>
                <a:rPr lang="en-GB" sz="1600" b="1" i="1" dirty="0">
                  <a:latin typeface="+mn-lt"/>
                </a:rPr>
                <a:t>  Length L is specified</a:t>
              </a:r>
            </a:p>
            <a:p>
              <a:pPr>
                <a:spcBef>
                  <a:spcPct val="0"/>
                </a:spcBef>
                <a:spcAft>
                  <a:spcPct val="0"/>
                </a:spcAft>
                <a:buClr>
                  <a:schemeClr val="accent1"/>
                </a:buClr>
                <a:buSzTx/>
                <a:buFont typeface="Wingdings" pitchFamily="2" charset="2"/>
                <a:buChar char="§"/>
              </a:pPr>
              <a:r>
                <a:rPr lang="en-GB" sz="1600" b="1" i="1" dirty="0">
                  <a:latin typeface="+mn-lt"/>
                </a:rPr>
                <a:t>  Must not fail under load F</a:t>
              </a:r>
              <a:endParaRPr lang="en-GB" sz="1600" b="1" dirty="0">
                <a:latin typeface="+mn-lt"/>
              </a:endParaRPr>
            </a:p>
          </p:txBody>
        </p:sp>
        <p:sp>
          <p:nvSpPr>
            <p:cNvPr id="9" name="AutoShape 8">
              <a:extLst>
                <a:ext uri="{FF2B5EF4-FFF2-40B4-BE49-F238E27FC236}">
                  <a16:creationId xmlns:a16="http://schemas.microsoft.com/office/drawing/2014/main" id="{992C12D5-BE95-432F-99D6-F0F22C50B994}"/>
                </a:ext>
              </a:extLst>
            </p:cNvPr>
            <p:cNvSpPr>
              <a:spLocks noChangeArrowheads="1"/>
            </p:cNvSpPr>
            <p:nvPr/>
          </p:nvSpPr>
          <p:spPr bwMode="auto">
            <a:xfrm>
              <a:off x="195" y="1429"/>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Constraints</a:t>
              </a:r>
            </a:p>
          </p:txBody>
        </p:sp>
      </p:grpSp>
      <p:sp>
        <p:nvSpPr>
          <p:cNvPr id="10" name="Text Box 12">
            <a:extLst>
              <a:ext uri="{FF2B5EF4-FFF2-40B4-BE49-F238E27FC236}">
                <a16:creationId xmlns:a16="http://schemas.microsoft.com/office/drawing/2014/main" id="{7E57A0E5-6048-4B37-8F0C-068466D8E7D0}"/>
              </a:ext>
            </a:extLst>
          </p:cNvPr>
          <p:cNvSpPr txBox="1">
            <a:spLocks noChangeArrowheads="1"/>
          </p:cNvSpPr>
          <p:nvPr/>
        </p:nvSpPr>
        <p:spPr bwMode="auto">
          <a:xfrm>
            <a:off x="3552254" y="2930649"/>
            <a:ext cx="3632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10000"/>
              </a:spcBef>
              <a:spcAft>
                <a:spcPct val="0"/>
              </a:spcAft>
            </a:pPr>
            <a:r>
              <a:rPr lang="en-GB" b="1" i="1" dirty="0">
                <a:latin typeface="+mn-lt"/>
                <a:sym typeface="Symbol" pitchFamily="18" charset="2"/>
              </a:rPr>
              <a:t>Equation for constraint on A</a:t>
            </a:r>
            <a:r>
              <a:rPr lang="en-GB" b="1" dirty="0">
                <a:latin typeface="+mn-lt"/>
                <a:sym typeface="Symbol" pitchFamily="18" charset="2"/>
              </a:rPr>
              <a:t>: </a:t>
            </a:r>
          </a:p>
          <a:p>
            <a:pPr>
              <a:spcBef>
                <a:spcPct val="10000"/>
              </a:spcBef>
              <a:spcAft>
                <a:spcPct val="0"/>
              </a:spcAft>
            </a:pPr>
            <a:r>
              <a:rPr lang="en-GB" sz="2000" dirty="0">
                <a:latin typeface="+mn-lt"/>
                <a:sym typeface="Symbol" pitchFamily="18" charset="2"/>
              </a:rPr>
              <a:t>              F/A  &lt;  </a:t>
            </a:r>
            <a:r>
              <a:rPr lang="en-GB" sz="2000" baseline="-25000" dirty="0">
                <a:latin typeface="+mn-lt"/>
                <a:sym typeface="Symbol" pitchFamily="18" charset="2"/>
              </a:rPr>
              <a:t>y</a:t>
            </a:r>
            <a:r>
              <a:rPr lang="en-GB" sz="2000" dirty="0">
                <a:latin typeface="+mn-lt"/>
                <a:sym typeface="Symbol" pitchFamily="18" charset="2"/>
              </a:rPr>
              <a:t>                       </a:t>
            </a:r>
            <a:endParaRPr lang="en-US" dirty="0">
              <a:latin typeface="+mn-lt"/>
              <a:sym typeface="Symbol" pitchFamily="18" charset="2"/>
            </a:endParaRPr>
          </a:p>
        </p:txBody>
      </p:sp>
      <p:grpSp>
        <p:nvGrpSpPr>
          <p:cNvPr id="11" name="Group 52">
            <a:extLst>
              <a:ext uri="{FF2B5EF4-FFF2-40B4-BE49-F238E27FC236}">
                <a16:creationId xmlns:a16="http://schemas.microsoft.com/office/drawing/2014/main" id="{0E038CE0-CDC1-4BC8-BBA2-5C67F2861337}"/>
              </a:ext>
            </a:extLst>
          </p:cNvPr>
          <p:cNvGrpSpPr>
            <a:grpSpLocks/>
          </p:cNvGrpSpPr>
          <p:nvPr/>
        </p:nvGrpSpPr>
        <p:grpSpPr bwMode="auto">
          <a:xfrm>
            <a:off x="1405954" y="839911"/>
            <a:ext cx="9461500" cy="1384300"/>
            <a:chOff x="189" y="591"/>
            <a:chExt cx="5960" cy="872"/>
          </a:xfrm>
        </p:grpSpPr>
        <p:grpSp>
          <p:nvGrpSpPr>
            <p:cNvPr id="12" name="Group 14">
              <a:extLst>
                <a:ext uri="{FF2B5EF4-FFF2-40B4-BE49-F238E27FC236}">
                  <a16:creationId xmlns:a16="http://schemas.microsoft.com/office/drawing/2014/main" id="{A47DD146-4497-4138-91FB-BF132FAC3288}"/>
                </a:ext>
              </a:extLst>
            </p:cNvPr>
            <p:cNvGrpSpPr>
              <a:grpSpLocks/>
            </p:cNvGrpSpPr>
            <p:nvPr/>
          </p:nvGrpSpPr>
          <p:grpSpPr bwMode="auto">
            <a:xfrm>
              <a:off x="2496" y="591"/>
              <a:ext cx="3653" cy="872"/>
              <a:chOff x="2304" y="591"/>
              <a:chExt cx="3372" cy="872"/>
            </a:xfrm>
          </p:grpSpPr>
          <p:grpSp>
            <p:nvGrpSpPr>
              <p:cNvPr id="16" name="Group 15">
                <a:extLst>
                  <a:ext uri="{FF2B5EF4-FFF2-40B4-BE49-F238E27FC236}">
                    <a16:creationId xmlns:a16="http://schemas.microsoft.com/office/drawing/2014/main" id="{CF3995FF-19F8-43D8-8F7A-592DB34CAA94}"/>
                  </a:ext>
                </a:extLst>
              </p:cNvPr>
              <p:cNvGrpSpPr>
                <a:grpSpLocks/>
              </p:cNvGrpSpPr>
              <p:nvPr/>
            </p:nvGrpSpPr>
            <p:grpSpPr bwMode="auto">
              <a:xfrm>
                <a:off x="2304" y="591"/>
                <a:ext cx="3372" cy="872"/>
                <a:chOff x="2304" y="591"/>
                <a:chExt cx="3372" cy="872"/>
              </a:xfrm>
            </p:grpSpPr>
            <p:sp>
              <p:nvSpPr>
                <p:cNvPr id="18" name="Oval 16">
                  <a:extLst>
                    <a:ext uri="{FF2B5EF4-FFF2-40B4-BE49-F238E27FC236}">
                      <a16:creationId xmlns:a16="http://schemas.microsoft.com/office/drawing/2014/main" id="{9814509F-7F97-4EDE-B839-255EFB649223}"/>
                    </a:ext>
                  </a:extLst>
                </p:cNvPr>
                <p:cNvSpPr>
                  <a:spLocks noChangeArrowheads="1"/>
                </p:cNvSpPr>
                <p:nvPr/>
              </p:nvSpPr>
              <p:spPr bwMode="auto">
                <a:xfrm>
                  <a:off x="5134" y="884"/>
                  <a:ext cx="104" cy="318"/>
                </a:xfrm>
                <a:prstGeom prst="ellipse">
                  <a:avLst/>
                </a:prstGeom>
                <a:gradFill rotWithShape="1">
                  <a:gsLst>
                    <a:gs pos="0">
                      <a:srgbClr val="7FC4BC"/>
                    </a:gs>
                    <a:gs pos="50000">
                      <a:srgbClr val="CCFFFF"/>
                    </a:gs>
                    <a:gs pos="100000">
                      <a:srgbClr val="7FC4BC"/>
                    </a:gs>
                  </a:gsLst>
                  <a:lin ang="5400000" scaled="1"/>
                </a:gradFill>
                <a:ln w="9525">
                  <a:solidFill>
                    <a:schemeClr val="tx1"/>
                  </a:solidFill>
                  <a:round/>
                  <a:headEnd/>
                  <a:tailEnd/>
                </a:ln>
              </p:spPr>
              <p:txBody>
                <a:bodyPr wrap="none" anchor="ctr"/>
                <a:lstStyle/>
                <a:p>
                  <a:endParaRPr lang="en-GB" dirty="0"/>
                </a:p>
              </p:txBody>
            </p:sp>
            <p:sp>
              <p:nvSpPr>
                <p:cNvPr id="19" name="Rectangle 17">
                  <a:extLst>
                    <a:ext uri="{FF2B5EF4-FFF2-40B4-BE49-F238E27FC236}">
                      <a16:creationId xmlns:a16="http://schemas.microsoft.com/office/drawing/2014/main" id="{C98B30E6-2D20-4FE3-9784-444EA6DA250A}"/>
                    </a:ext>
                  </a:extLst>
                </p:cNvPr>
                <p:cNvSpPr>
                  <a:spLocks noChangeArrowheads="1"/>
                </p:cNvSpPr>
                <p:nvPr/>
              </p:nvSpPr>
              <p:spPr bwMode="auto">
                <a:xfrm>
                  <a:off x="3150" y="884"/>
                  <a:ext cx="2040" cy="324"/>
                </a:xfrm>
                <a:prstGeom prst="rect">
                  <a:avLst/>
                </a:prstGeom>
                <a:gradFill rotWithShape="1">
                  <a:gsLst>
                    <a:gs pos="0">
                      <a:srgbClr val="7FC4BC"/>
                    </a:gs>
                    <a:gs pos="50000">
                      <a:srgbClr val="CCFFFF">
                        <a:alpha val="50000"/>
                      </a:srgbClr>
                    </a:gs>
                    <a:gs pos="100000">
                      <a:srgbClr val="7FC4BC"/>
                    </a:gs>
                  </a:gsLst>
                  <a:lin ang="5400000" scaled="1"/>
                </a:gradFill>
                <a:ln w="9525">
                  <a:noFill/>
                  <a:miter lim="800000"/>
                  <a:headEnd/>
                  <a:tailEnd/>
                </a:ln>
                <a:effectLst/>
              </p:spPr>
              <p:txBody>
                <a:bodyPr wrap="none" anchor="ctr"/>
                <a:lstStyle/>
                <a:p>
                  <a:pPr>
                    <a:defRPr/>
                  </a:pPr>
                  <a:endParaRPr lang="en-GB" dirty="0"/>
                </a:p>
              </p:txBody>
            </p:sp>
            <p:sp>
              <p:nvSpPr>
                <p:cNvPr id="20" name="Oval 18">
                  <a:extLst>
                    <a:ext uri="{FF2B5EF4-FFF2-40B4-BE49-F238E27FC236}">
                      <a16:creationId xmlns:a16="http://schemas.microsoft.com/office/drawing/2014/main" id="{DB65D62D-F3A0-4F3C-8E59-A0DECE12511A}"/>
                    </a:ext>
                  </a:extLst>
                </p:cNvPr>
                <p:cNvSpPr>
                  <a:spLocks noChangeArrowheads="1"/>
                </p:cNvSpPr>
                <p:nvPr/>
              </p:nvSpPr>
              <p:spPr bwMode="auto">
                <a:xfrm>
                  <a:off x="3098" y="888"/>
                  <a:ext cx="96" cy="314"/>
                </a:xfrm>
                <a:prstGeom prst="ellipse">
                  <a:avLst/>
                </a:prstGeom>
                <a:solidFill>
                  <a:srgbClr val="7FC4BC"/>
                </a:solidFill>
                <a:ln w="9525">
                  <a:solidFill>
                    <a:schemeClr val="tx1"/>
                  </a:solidFill>
                  <a:round/>
                  <a:headEnd/>
                  <a:tailEnd/>
                </a:ln>
              </p:spPr>
              <p:txBody>
                <a:bodyPr wrap="none" anchor="ctr"/>
                <a:lstStyle/>
                <a:p>
                  <a:pPr algn="ctr">
                    <a:spcBef>
                      <a:spcPct val="0"/>
                    </a:spcBef>
                    <a:spcAft>
                      <a:spcPct val="0"/>
                    </a:spcAft>
                    <a:buClrTx/>
                    <a:buSzTx/>
                    <a:buFontTx/>
                    <a:buNone/>
                  </a:pPr>
                  <a:endParaRPr lang="en-GB" dirty="0">
                    <a:solidFill>
                      <a:schemeClr val="folHlink"/>
                    </a:solidFill>
                  </a:endParaRPr>
                </a:p>
              </p:txBody>
            </p:sp>
            <p:sp>
              <p:nvSpPr>
                <p:cNvPr id="21" name="AutoShape 19">
                  <a:extLst>
                    <a:ext uri="{FF2B5EF4-FFF2-40B4-BE49-F238E27FC236}">
                      <a16:creationId xmlns:a16="http://schemas.microsoft.com/office/drawing/2014/main" id="{E94FDD6F-CA38-4C69-B188-B20AD02D59ED}"/>
                    </a:ext>
                  </a:extLst>
                </p:cNvPr>
                <p:cNvSpPr>
                  <a:spLocks noChangeArrowheads="1"/>
                </p:cNvSpPr>
                <p:nvPr/>
              </p:nvSpPr>
              <p:spPr bwMode="auto">
                <a:xfrm>
                  <a:off x="5240" y="996"/>
                  <a:ext cx="229" cy="108"/>
                </a:xfrm>
                <a:prstGeom prst="rightArrow">
                  <a:avLst>
                    <a:gd name="adj1" fmla="val 50000"/>
                    <a:gd name="adj2" fmla="val 53009"/>
                  </a:avLst>
                </a:prstGeom>
                <a:solidFill>
                  <a:schemeClr val="tx1"/>
                </a:solidFill>
                <a:ln w="9525">
                  <a:solidFill>
                    <a:schemeClr val="tx1"/>
                  </a:solidFill>
                  <a:miter lim="800000"/>
                  <a:headEnd/>
                  <a:tailEnd/>
                </a:ln>
              </p:spPr>
              <p:txBody>
                <a:bodyPr wrap="none" anchor="ctr"/>
                <a:lstStyle/>
                <a:p>
                  <a:endParaRPr lang="en-GB" dirty="0"/>
                </a:p>
              </p:txBody>
            </p:sp>
            <p:sp>
              <p:nvSpPr>
                <p:cNvPr id="22" name="AutoShape 20">
                  <a:extLst>
                    <a:ext uri="{FF2B5EF4-FFF2-40B4-BE49-F238E27FC236}">
                      <a16:creationId xmlns:a16="http://schemas.microsoft.com/office/drawing/2014/main" id="{9CC9A114-6FC6-4AA7-B4F0-10BA3AFDE3FB}"/>
                    </a:ext>
                  </a:extLst>
                </p:cNvPr>
                <p:cNvSpPr>
                  <a:spLocks noChangeArrowheads="1"/>
                </p:cNvSpPr>
                <p:nvPr/>
              </p:nvSpPr>
              <p:spPr bwMode="auto">
                <a:xfrm rot="-10786035">
                  <a:off x="2851" y="982"/>
                  <a:ext cx="291" cy="119"/>
                </a:xfrm>
                <a:prstGeom prst="rightArrow">
                  <a:avLst>
                    <a:gd name="adj1" fmla="val 50000"/>
                    <a:gd name="adj2" fmla="val 60931"/>
                  </a:avLst>
                </a:prstGeom>
                <a:solidFill>
                  <a:schemeClr val="tx1"/>
                </a:solidFill>
                <a:ln w="9525">
                  <a:solidFill>
                    <a:schemeClr val="tx1"/>
                  </a:solidFill>
                  <a:miter lim="800000"/>
                  <a:headEnd/>
                  <a:tailEnd/>
                </a:ln>
              </p:spPr>
              <p:txBody>
                <a:bodyPr rot="10800000" wrap="none" anchor="ctr"/>
                <a:lstStyle/>
                <a:p>
                  <a:endParaRPr lang="en-GB" dirty="0"/>
                </a:p>
              </p:txBody>
            </p:sp>
            <p:sp>
              <p:nvSpPr>
                <p:cNvPr id="23" name="Rectangle 21">
                  <a:extLst>
                    <a:ext uri="{FF2B5EF4-FFF2-40B4-BE49-F238E27FC236}">
                      <a16:creationId xmlns:a16="http://schemas.microsoft.com/office/drawing/2014/main" id="{39C37590-6CF2-4E21-ADD1-B65CC23CCF3B}"/>
                    </a:ext>
                  </a:extLst>
                </p:cNvPr>
                <p:cNvSpPr>
                  <a:spLocks noChangeArrowheads="1"/>
                </p:cNvSpPr>
                <p:nvPr/>
              </p:nvSpPr>
              <p:spPr bwMode="auto">
                <a:xfrm>
                  <a:off x="2658" y="591"/>
                  <a:ext cx="24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600" b="1" dirty="0"/>
                    <a:t>Strong tie of length L and minimum mass</a:t>
                  </a:r>
                </a:p>
              </p:txBody>
            </p:sp>
            <p:sp>
              <p:nvSpPr>
                <p:cNvPr id="24" name="Line 22">
                  <a:extLst>
                    <a:ext uri="{FF2B5EF4-FFF2-40B4-BE49-F238E27FC236}">
                      <a16:creationId xmlns:a16="http://schemas.microsoft.com/office/drawing/2014/main" id="{F931F509-DED5-4B05-832A-63A92FCEC0D2}"/>
                    </a:ext>
                  </a:extLst>
                </p:cNvPr>
                <p:cNvSpPr>
                  <a:spLocks noChangeShapeType="1"/>
                </p:cNvSpPr>
                <p:nvPr/>
              </p:nvSpPr>
              <p:spPr bwMode="auto">
                <a:xfrm>
                  <a:off x="3114" y="1272"/>
                  <a:ext cx="2040" cy="0"/>
                </a:xfrm>
                <a:prstGeom prst="line">
                  <a:avLst/>
                </a:prstGeom>
                <a:ln>
                  <a:headEnd type="triangle" w="med" len="med"/>
                  <a:tailEnd type="triangle" w="med"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lstStyle/>
                <a:p>
                  <a:endParaRPr lang="en-GB" dirty="0"/>
                </a:p>
              </p:txBody>
            </p:sp>
            <p:sp>
              <p:nvSpPr>
                <p:cNvPr id="25" name="Text Box 23">
                  <a:extLst>
                    <a:ext uri="{FF2B5EF4-FFF2-40B4-BE49-F238E27FC236}">
                      <a16:creationId xmlns:a16="http://schemas.microsoft.com/office/drawing/2014/main" id="{EE1F8A34-7486-44F0-92BA-7A9CD64EBFBB}"/>
                    </a:ext>
                  </a:extLst>
                </p:cNvPr>
                <p:cNvSpPr txBox="1">
                  <a:spLocks noChangeArrowheads="1"/>
                </p:cNvSpPr>
                <p:nvPr/>
              </p:nvSpPr>
              <p:spPr bwMode="auto">
                <a:xfrm>
                  <a:off x="4030" y="1232"/>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GB" dirty="0">
                      <a:latin typeface="+mn-lt"/>
                    </a:rPr>
                    <a:t>L</a:t>
                  </a:r>
                </a:p>
              </p:txBody>
            </p:sp>
            <p:sp>
              <p:nvSpPr>
                <p:cNvPr id="26" name="Text Box 24">
                  <a:extLst>
                    <a:ext uri="{FF2B5EF4-FFF2-40B4-BE49-F238E27FC236}">
                      <a16:creationId xmlns:a16="http://schemas.microsoft.com/office/drawing/2014/main" id="{24E48E7E-608D-469F-8FB5-7BF8A9FF6144}"/>
                    </a:ext>
                  </a:extLst>
                </p:cNvPr>
                <p:cNvSpPr txBox="1">
                  <a:spLocks noChangeArrowheads="1"/>
                </p:cNvSpPr>
                <p:nvPr/>
              </p:nvSpPr>
              <p:spPr bwMode="auto">
                <a:xfrm>
                  <a:off x="5472" y="96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F</a:t>
                  </a:r>
                </a:p>
              </p:txBody>
            </p:sp>
            <p:sp>
              <p:nvSpPr>
                <p:cNvPr id="27" name="Text Box 25">
                  <a:extLst>
                    <a:ext uri="{FF2B5EF4-FFF2-40B4-BE49-F238E27FC236}">
                      <a16:creationId xmlns:a16="http://schemas.microsoft.com/office/drawing/2014/main" id="{77905351-3FC0-4DD6-A1AC-E830E5C38037}"/>
                    </a:ext>
                  </a:extLst>
                </p:cNvPr>
                <p:cNvSpPr txBox="1">
                  <a:spLocks noChangeArrowheads="1"/>
                </p:cNvSpPr>
                <p:nvPr/>
              </p:nvSpPr>
              <p:spPr bwMode="auto">
                <a:xfrm>
                  <a:off x="2640" y="9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F</a:t>
                  </a:r>
                </a:p>
              </p:txBody>
            </p:sp>
            <p:sp>
              <p:nvSpPr>
                <p:cNvPr id="28" name="Text Box 26">
                  <a:extLst>
                    <a:ext uri="{FF2B5EF4-FFF2-40B4-BE49-F238E27FC236}">
                      <a16:creationId xmlns:a16="http://schemas.microsoft.com/office/drawing/2014/main" id="{773DC5F4-93AE-4ACF-BDA7-F5A958E0308D}"/>
                    </a:ext>
                  </a:extLst>
                </p:cNvPr>
                <p:cNvSpPr txBox="1">
                  <a:spLocks noChangeArrowheads="1"/>
                </p:cNvSpPr>
                <p:nvPr/>
              </p:nvSpPr>
              <p:spPr bwMode="auto">
                <a:xfrm>
                  <a:off x="2304" y="1222"/>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latin typeface="+mn-lt"/>
                    </a:rPr>
                    <a:t>Area A</a:t>
                  </a:r>
                </a:p>
              </p:txBody>
            </p:sp>
          </p:grpSp>
          <p:sp>
            <p:nvSpPr>
              <p:cNvPr id="17" name="Line 27">
                <a:extLst>
                  <a:ext uri="{FF2B5EF4-FFF2-40B4-BE49-F238E27FC236}">
                    <a16:creationId xmlns:a16="http://schemas.microsoft.com/office/drawing/2014/main" id="{E2FCFFE7-D820-480B-A762-D748A176A57B}"/>
                  </a:ext>
                </a:extLst>
              </p:cNvPr>
              <p:cNvSpPr>
                <a:spLocks noChangeShapeType="1"/>
              </p:cNvSpPr>
              <p:nvPr/>
            </p:nvSpPr>
            <p:spPr bwMode="auto">
              <a:xfrm flipV="1">
                <a:off x="2832" y="1104"/>
                <a:ext cx="306"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3" name="Group 51">
              <a:extLst>
                <a:ext uri="{FF2B5EF4-FFF2-40B4-BE49-F238E27FC236}">
                  <a16:creationId xmlns:a16="http://schemas.microsoft.com/office/drawing/2014/main" id="{6645D1B1-7139-4AB9-8C8A-5E777C8A494F}"/>
                </a:ext>
              </a:extLst>
            </p:cNvPr>
            <p:cNvGrpSpPr>
              <a:grpSpLocks/>
            </p:cNvGrpSpPr>
            <p:nvPr/>
          </p:nvGrpSpPr>
          <p:grpSpPr bwMode="auto">
            <a:xfrm>
              <a:off x="189" y="846"/>
              <a:ext cx="1837" cy="263"/>
              <a:chOff x="189" y="846"/>
              <a:chExt cx="1837" cy="263"/>
            </a:xfrm>
          </p:grpSpPr>
          <p:sp>
            <p:nvSpPr>
              <p:cNvPr id="14" name="Text Box 29">
                <a:extLst>
                  <a:ext uri="{FF2B5EF4-FFF2-40B4-BE49-F238E27FC236}">
                    <a16:creationId xmlns:a16="http://schemas.microsoft.com/office/drawing/2014/main" id="{B6CB3993-B2E4-452C-AC31-5CFCBFA3DC1D}"/>
                  </a:ext>
                </a:extLst>
              </p:cNvPr>
              <p:cNvSpPr txBox="1">
                <a:spLocks noChangeArrowheads="1"/>
              </p:cNvSpPr>
              <p:nvPr/>
            </p:nvSpPr>
            <p:spPr bwMode="auto">
              <a:xfrm>
                <a:off x="1464" y="855"/>
                <a:ext cx="5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0"/>
                  </a:spcBef>
                  <a:spcAft>
                    <a:spcPct val="0"/>
                  </a:spcAft>
                  <a:buClrTx/>
                  <a:buSzTx/>
                  <a:buFontTx/>
                  <a:buNone/>
                </a:pPr>
                <a:r>
                  <a:rPr lang="en-GB" sz="1600" b="1" i="1" dirty="0">
                    <a:latin typeface="+mn-lt"/>
                  </a:rPr>
                  <a:t>Tie-rod</a:t>
                </a:r>
              </a:p>
            </p:txBody>
          </p:sp>
          <p:sp>
            <p:nvSpPr>
              <p:cNvPr id="15" name="AutoShape 30">
                <a:extLst>
                  <a:ext uri="{FF2B5EF4-FFF2-40B4-BE49-F238E27FC236}">
                    <a16:creationId xmlns:a16="http://schemas.microsoft.com/office/drawing/2014/main" id="{CE0CA1EB-3441-4080-AFF6-6DB6622E76B7}"/>
                  </a:ext>
                </a:extLst>
              </p:cNvPr>
              <p:cNvSpPr>
                <a:spLocks noChangeArrowheads="1"/>
              </p:cNvSpPr>
              <p:nvPr/>
            </p:nvSpPr>
            <p:spPr bwMode="auto">
              <a:xfrm>
                <a:off x="189" y="846"/>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Function  </a:t>
                </a:r>
              </a:p>
            </p:txBody>
          </p:sp>
        </p:grpSp>
      </p:grpSp>
      <p:grpSp>
        <p:nvGrpSpPr>
          <p:cNvPr id="29" name="Group 58">
            <a:extLst>
              <a:ext uri="{FF2B5EF4-FFF2-40B4-BE49-F238E27FC236}">
                <a16:creationId xmlns:a16="http://schemas.microsoft.com/office/drawing/2014/main" id="{89447130-311A-4321-A07F-A23733DBED91}"/>
              </a:ext>
            </a:extLst>
          </p:cNvPr>
          <p:cNvGrpSpPr>
            <a:grpSpLocks/>
          </p:cNvGrpSpPr>
          <p:nvPr/>
        </p:nvGrpSpPr>
        <p:grpSpPr bwMode="auto">
          <a:xfrm>
            <a:off x="8215535" y="2532979"/>
            <a:ext cx="2238375" cy="1493837"/>
            <a:chOff x="4518" y="1619"/>
            <a:chExt cx="1410" cy="941"/>
          </a:xfrm>
          <a:solidFill>
            <a:schemeClr val="bg1"/>
          </a:solidFill>
        </p:grpSpPr>
        <p:grpSp>
          <p:nvGrpSpPr>
            <p:cNvPr id="30" name="Group 54">
              <a:extLst>
                <a:ext uri="{FF2B5EF4-FFF2-40B4-BE49-F238E27FC236}">
                  <a16:creationId xmlns:a16="http://schemas.microsoft.com/office/drawing/2014/main" id="{F6C52ADF-036B-46F9-AA8E-86DA200C089D}"/>
                </a:ext>
              </a:extLst>
            </p:cNvPr>
            <p:cNvGrpSpPr>
              <a:grpSpLocks/>
            </p:cNvGrpSpPr>
            <p:nvPr/>
          </p:nvGrpSpPr>
          <p:grpSpPr bwMode="auto">
            <a:xfrm>
              <a:off x="4518" y="1619"/>
              <a:ext cx="1410" cy="941"/>
              <a:chOff x="4518" y="1619"/>
              <a:chExt cx="1410" cy="941"/>
            </a:xfrm>
            <a:grpFill/>
          </p:grpSpPr>
          <p:sp>
            <p:nvSpPr>
              <p:cNvPr id="32" name="AutoShape 33">
                <a:extLst>
                  <a:ext uri="{FF2B5EF4-FFF2-40B4-BE49-F238E27FC236}">
                    <a16:creationId xmlns:a16="http://schemas.microsoft.com/office/drawing/2014/main" id="{58A49C88-1487-4BA3-ABA8-E3D954957A1E}"/>
                  </a:ext>
                </a:extLst>
              </p:cNvPr>
              <p:cNvSpPr>
                <a:spLocks noChangeArrowheads="1"/>
              </p:cNvSpPr>
              <p:nvPr/>
            </p:nvSpPr>
            <p:spPr bwMode="auto">
              <a:xfrm>
                <a:off x="4518" y="1619"/>
                <a:ext cx="1410" cy="941"/>
              </a:xfrm>
              <a:prstGeom prst="roundRect">
                <a:avLst>
                  <a:gd name="adj" fmla="val 4037"/>
                </a:avLst>
              </a:prstGeom>
              <a:grpFill/>
              <a:ln w="28575">
                <a:solidFill>
                  <a:schemeClr val="accent1"/>
                </a:solidFill>
                <a:round/>
                <a:headEnd/>
                <a:tailEnd/>
              </a:ln>
            </p:spPr>
            <p:txBody>
              <a:bodyPr anchor="ctr"/>
              <a:lstStyle/>
              <a:p>
                <a:endParaRPr lang="en-GB" dirty="0"/>
              </a:p>
            </p:txBody>
          </p:sp>
          <p:sp>
            <p:nvSpPr>
              <p:cNvPr id="33" name="Text Box 34">
                <a:extLst>
                  <a:ext uri="{FF2B5EF4-FFF2-40B4-BE49-F238E27FC236}">
                    <a16:creationId xmlns:a16="http://schemas.microsoft.com/office/drawing/2014/main" id="{FDC6F1CC-8560-49AD-9E84-00050A1D253C}"/>
                  </a:ext>
                </a:extLst>
              </p:cNvPr>
              <p:cNvSpPr txBox="1">
                <a:spLocks noChangeArrowheads="1"/>
              </p:cNvSpPr>
              <p:nvPr/>
            </p:nvSpPr>
            <p:spPr bwMode="auto">
              <a:xfrm>
                <a:off x="4757" y="1649"/>
                <a:ext cx="1083" cy="856"/>
              </a:xfrm>
              <a:prstGeom prst="rect">
                <a:avLst/>
              </a:prstGeom>
              <a:grpFill/>
              <a:ln w="9525">
                <a:noFill/>
                <a:miter lim="800000"/>
                <a:headEnd/>
                <a:tailEnd/>
              </a:ln>
            </p:spPr>
            <p:txBody>
              <a:bodyPr lIns="50697" tIns="25348" rIns="50697" bIns="25348"/>
              <a:lstStyle>
                <a:lvl1pPr defTabSz="681038">
                  <a:defRPr>
                    <a:solidFill>
                      <a:schemeClr val="tx1"/>
                    </a:solidFill>
                    <a:latin typeface="Arial" pitchFamily="34" charset="0"/>
                  </a:defRPr>
                </a:lvl1pPr>
                <a:lvl2pPr marL="742950" indent="-285750" defTabSz="681038">
                  <a:defRPr>
                    <a:solidFill>
                      <a:schemeClr val="tx1"/>
                    </a:solidFill>
                    <a:latin typeface="Arial" pitchFamily="34" charset="0"/>
                  </a:defRPr>
                </a:lvl2pPr>
                <a:lvl3pPr marL="1143000" indent="-228600" defTabSz="681038">
                  <a:defRPr>
                    <a:solidFill>
                      <a:schemeClr val="tx1"/>
                    </a:solidFill>
                    <a:latin typeface="Arial" pitchFamily="34" charset="0"/>
                  </a:defRPr>
                </a:lvl3pPr>
                <a:lvl4pPr marL="1600200" indent="-228600" defTabSz="681038">
                  <a:defRPr>
                    <a:solidFill>
                      <a:schemeClr val="tx1"/>
                    </a:solidFill>
                    <a:latin typeface="Arial" pitchFamily="34" charset="0"/>
                  </a:defRPr>
                </a:lvl4pPr>
                <a:lvl5pPr marL="2057400" indent="-228600" defTabSz="681038">
                  <a:defRPr>
                    <a:solidFill>
                      <a:schemeClr val="tx1"/>
                    </a:solidFill>
                    <a:latin typeface="Arial" pitchFamily="34" charset="0"/>
                  </a:defRPr>
                </a:lvl5pPr>
                <a:lvl6pPr marL="25146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latin typeface="+mn-lt"/>
                  </a:rPr>
                  <a:t>m = </a:t>
                </a:r>
                <a:r>
                  <a:rPr lang="en-GB" sz="1600" dirty="0">
                    <a:latin typeface="+mn-lt"/>
                  </a:rPr>
                  <a:t>mass</a:t>
                </a:r>
              </a:p>
              <a:p>
                <a:pPr>
                  <a:spcBef>
                    <a:spcPct val="0"/>
                  </a:spcBef>
                  <a:spcAft>
                    <a:spcPct val="0"/>
                  </a:spcAft>
                  <a:buClrTx/>
                  <a:buSzTx/>
                  <a:buFontTx/>
                  <a:buNone/>
                </a:pPr>
                <a:r>
                  <a:rPr lang="en-GB" sz="1600" b="1" dirty="0">
                    <a:latin typeface="+mn-lt"/>
                  </a:rPr>
                  <a:t>A = </a:t>
                </a:r>
                <a:r>
                  <a:rPr lang="en-GB" sz="1600" dirty="0">
                    <a:latin typeface="+mn-lt"/>
                  </a:rPr>
                  <a:t>area</a:t>
                </a:r>
              </a:p>
              <a:p>
                <a:pPr>
                  <a:spcBef>
                    <a:spcPct val="0"/>
                  </a:spcBef>
                  <a:spcAft>
                    <a:spcPct val="0"/>
                  </a:spcAft>
                  <a:buClrTx/>
                  <a:buSzTx/>
                  <a:buFontTx/>
                  <a:buNone/>
                </a:pPr>
                <a:r>
                  <a:rPr lang="en-GB" sz="1600" b="1" dirty="0">
                    <a:latin typeface="+mn-lt"/>
                  </a:rPr>
                  <a:t>L = </a:t>
                </a:r>
                <a:r>
                  <a:rPr lang="en-GB" sz="1600" dirty="0">
                    <a:latin typeface="+mn-lt"/>
                  </a:rPr>
                  <a:t>length</a:t>
                </a:r>
              </a:p>
              <a:p>
                <a:pPr>
                  <a:spcBef>
                    <a:spcPct val="0"/>
                  </a:spcBef>
                  <a:spcAft>
                    <a:spcPct val="0"/>
                  </a:spcAft>
                  <a:buClrTx/>
                  <a:buSzTx/>
                  <a:buFontTx/>
                  <a:buNone/>
                </a:pPr>
                <a:r>
                  <a:rPr lang="en-GB" sz="1600" b="1" dirty="0">
                    <a:latin typeface="+mn-lt"/>
                    <a:sym typeface="Symbol" pitchFamily="18" charset="2"/>
                  </a:rPr>
                  <a:t></a:t>
                </a:r>
                <a:r>
                  <a:rPr lang="en-GB" sz="1600" b="1" dirty="0">
                    <a:latin typeface="+mn-lt"/>
                  </a:rPr>
                  <a:t> = </a:t>
                </a:r>
                <a:r>
                  <a:rPr lang="en-GB" sz="1600" dirty="0">
                    <a:latin typeface="+mn-lt"/>
                  </a:rPr>
                  <a:t>density</a:t>
                </a:r>
              </a:p>
              <a:p>
                <a:pPr>
                  <a:spcBef>
                    <a:spcPct val="0"/>
                  </a:spcBef>
                  <a:spcAft>
                    <a:spcPct val="0"/>
                  </a:spcAft>
                  <a:buClrTx/>
                  <a:buSzTx/>
                  <a:buFontTx/>
                  <a:buNone/>
                </a:pPr>
                <a:r>
                  <a:rPr lang="en-GB" sz="1600" b="1" dirty="0">
                    <a:latin typeface="+mn-lt"/>
                  </a:rPr>
                  <a:t>   = </a:t>
                </a:r>
                <a:r>
                  <a:rPr lang="en-GB" sz="1600" dirty="0">
                    <a:latin typeface="+mn-lt"/>
                  </a:rPr>
                  <a:t>yield strength</a:t>
                </a:r>
              </a:p>
              <a:p>
                <a:pPr>
                  <a:spcBef>
                    <a:spcPct val="0"/>
                  </a:spcBef>
                  <a:spcAft>
                    <a:spcPct val="0"/>
                  </a:spcAft>
                  <a:buClrTx/>
                  <a:buSzTx/>
                  <a:buFontTx/>
                  <a:buNone/>
                </a:pPr>
                <a:endParaRPr lang="en-GB" sz="1600" b="1" dirty="0">
                  <a:latin typeface="+mn-lt"/>
                </a:endParaRPr>
              </a:p>
            </p:txBody>
          </p:sp>
        </p:grpSp>
        <p:graphicFrame>
          <p:nvGraphicFramePr>
            <p:cNvPr id="31" name="Object 4">
              <a:extLst>
                <a:ext uri="{FF2B5EF4-FFF2-40B4-BE49-F238E27FC236}">
                  <a16:creationId xmlns:a16="http://schemas.microsoft.com/office/drawing/2014/main" id="{ECF762A8-E47A-4F20-9DFD-1C19DFFDDC56}"/>
                </a:ext>
              </a:extLst>
            </p:cNvPr>
            <p:cNvGraphicFramePr>
              <a:graphicFrameLocks noChangeAspect="1"/>
            </p:cNvGraphicFramePr>
            <p:nvPr/>
          </p:nvGraphicFramePr>
          <p:xfrm>
            <a:off x="4676" y="2287"/>
            <a:ext cx="256" cy="177"/>
          </p:xfrm>
          <a:graphic>
            <a:graphicData uri="http://schemas.openxmlformats.org/presentationml/2006/ole">
              <mc:AlternateContent xmlns:mc="http://schemas.openxmlformats.org/markup-compatibility/2006">
                <mc:Choice xmlns:v="urn:schemas-microsoft-com:vml" Requires="v">
                  <p:oleObj name="Equation" r:id="rId3" imgW="304560" imgH="228600" progId="Equation.3">
                    <p:embed/>
                  </p:oleObj>
                </mc:Choice>
                <mc:Fallback>
                  <p:oleObj name="Equation" r:id="rId3" imgW="304560" imgH="228600" progId="Equation.3">
                    <p:embed/>
                    <p:pic>
                      <p:nvPicPr>
                        <p:cNvPr id="31" name="Object 4">
                          <a:extLst>
                            <a:ext uri="{FF2B5EF4-FFF2-40B4-BE49-F238E27FC236}">
                              <a16:creationId xmlns:a16="http://schemas.microsoft.com/office/drawing/2014/main" id="{ECF762A8-E47A-4F20-9DFD-1C19DFFDD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 y="2287"/>
                          <a:ext cx="256" cy="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4" name="Group 60">
            <a:extLst>
              <a:ext uri="{FF2B5EF4-FFF2-40B4-BE49-F238E27FC236}">
                <a16:creationId xmlns:a16="http://schemas.microsoft.com/office/drawing/2014/main" id="{3B417B82-AC8F-4962-AD0B-B907277FE5CD}"/>
              </a:ext>
            </a:extLst>
          </p:cNvPr>
          <p:cNvGrpSpPr>
            <a:grpSpLocks/>
          </p:cNvGrpSpPr>
          <p:nvPr/>
        </p:nvGrpSpPr>
        <p:grpSpPr bwMode="auto">
          <a:xfrm>
            <a:off x="4223769" y="3241798"/>
            <a:ext cx="2205039" cy="1066800"/>
            <a:chOff x="1964" y="2104"/>
            <a:chExt cx="1389" cy="672"/>
          </a:xfrm>
        </p:grpSpPr>
        <p:sp>
          <p:nvSpPr>
            <p:cNvPr id="35" name="AutoShape 46">
              <a:extLst>
                <a:ext uri="{FF2B5EF4-FFF2-40B4-BE49-F238E27FC236}">
                  <a16:creationId xmlns:a16="http://schemas.microsoft.com/office/drawing/2014/main" id="{3697EC0C-71B4-4FAA-B47A-FC63C0A7FEBD}"/>
                </a:ext>
              </a:extLst>
            </p:cNvPr>
            <p:cNvSpPr>
              <a:spLocks noChangeArrowheads="1"/>
            </p:cNvSpPr>
            <p:nvPr/>
          </p:nvSpPr>
          <p:spPr bwMode="auto">
            <a:xfrm rot="4942465">
              <a:off x="2889" y="2182"/>
              <a:ext cx="44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2 h 21600"/>
                <a:gd name="T20" fmla="*/ 18431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sp>
          <p:nvSpPr>
            <p:cNvPr id="36" name="Rectangle 47">
              <a:extLst>
                <a:ext uri="{FF2B5EF4-FFF2-40B4-BE49-F238E27FC236}">
                  <a16:creationId xmlns:a16="http://schemas.microsoft.com/office/drawing/2014/main" id="{67ED70B3-09AA-4B18-A88C-3C0BEA70ED84}"/>
                </a:ext>
              </a:extLst>
            </p:cNvPr>
            <p:cNvSpPr>
              <a:spLocks noChangeArrowheads="1"/>
            </p:cNvSpPr>
            <p:nvPr/>
          </p:nvSpPr>
          <p:spPr bwMode="auto">
            <a:xfrm>
              <a:off x="2007" y="2104"/>
              <a:ext cx="902" cy="21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sp>
          <p:nvSpPr>
            <p:cNvPr id="37" name="Rectangle 48">
              <a:extLst>
                <a:ext uri="{FF2B5EF4-FFF2-40B4-BE49-F238E27FC236}">
                  <a16:creationId xmlns:a16="http://schemas.microsoft.com/office/drawing/2014/main" id="{20A4C7F2-5668-4F2F-A0A7-0159071070A9}"/>
                </a:ext>
              </a:extLst>
            </p:cNvPr>
            <p:cNvSpPr>
              <a:spLocks noChangeArrowheads="1"/>
            </p:cNvSpPr>
            <p:nvPr/>
          </p:nvSpPr>
          <p:spPr bwMode="auto">
            <a:xfrm>
              <a:off x="1964" y="2560"/>
              <a:ext cx="901" cy="21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38" name="Group 59">
            <a:extLst>
              <a:ext uri="{FF2B5EF4-FFF2-40B4-BE49-F238E27FC236}">
                <a16:creationId xmlns:a16="http://schemas.microsoft.com/office/drawing/2014/main" id="{6D8AADE9-9B71-45B1-BE70-206CDF0E3B68}"/>
              </a:ext>
            </a:extLst>
          </p:cNvPr>
          <p:cNvGrpSpPr>
            <a:grpSpLocks/>
          </p:cNvGrpSpPr>
          <p:nvPr/>
        </p:nvGrpSpPr>
        <p:grpSpPr bwMode="auto">
          <a:xfrm>
            <a:off x="1456754" y="4460999"/>
            <a:ext cx="3941762" cy="1357313"/>
            <a:chOff x="221" y="2872"/>
            <a:chExt cx="2483" cy="855"/>
          </a:xfrm>
        </p:grpSpPr>
        <p:grpSp>
          <p:nvGrpSpPr>
            <p:cNvPr id="39" name="Group 56">
              <a:extLst>
                <a:ext uri="{FF2B5EF4-FFF2-40B4-BE49-F238E27FC236}">
                  <a16:creationId xmlns:a16="http://schemas.microsoft.com/office/drawing/2014/main" id="{42675437-3654-423E-B1FB-7BD8DD9E1FC5}"/>
                </a:ext>
              </a:extLst>
            </p:cNvPr>
            <p:cNvGrpSpPr>
              <a:grpSpLocks/>
            </p:cNvGrpSpPr>
            <p:nvPr/>
          </p:nvGrpSpPr>
          <p:grpSpPr bwMode="auto">
            <a:xfrm>
              <a:off x="221" y="3183"/>
              <a:ext cx="2483" cy="544"/>
              <a:chOff x="221" y="3183"/>
              <a:chExt cx="2483" cy="544"/>
            </a:xfrm>
          </p:grpSpPr>
          <p:graphicFrame>
            <p:nvGraphicFramePr>
              <p:cNvPr id="41" name="Object 3">
                <a:extLst>
                  <a:ext uri="{FF2B5EF4-FFF2-40B4-BE49-F238E27FC236}">
                    <a16:creationId xmlns:a16="http://schemas.microsoft.com/office/drawing/2014/main" id="{62B4A51F-2227-4EEA-ACA1-E0974939DB96}"/>
                  </a:ext>
                </a:extLst>
              </p:cNvPr>
              <p:cNvGraphicFramePr>
                <a:graphicFrameLocks noChangeAspect="1"/>
              </p:cNvGraphicFramePr>
              <p:nvPr/>
            </p:nvGraphicFramePr>
            <p:xfrm>
              <a:off x="1621" y="3183"/>
              <a:ext cx="1083" cy="544"/>
            </p:xfrm>
            <a:graphic>
              <a:graphicData uri="http://schemas.openxmlformats.org/presentationml/2006/ole">
                <mc:AlternateContent xmlns:mc="http://schemas.openxmlformats.org/markup-compatibility/2006">
                  <mc:Choice xmlns:v="urn:schemas-microsoft-com:vml" Requires="v">
                    <p:oleObj name="Equation" r:id="rId5" imgW="863225" imgH="469696" progId="Equation.3">
                      <p:embed/>
                    </p:oleObj>
                  </mc:Choice>
                  <mc:Fallback>
                    <p:oleObj name="Equation" r:id="rId5" imgW="863225" imgH="469696" progId="Equation.3">
                      <p:embed/>
                      <p:pic>
                        <p:nvPicPr>
                          <p:cNvPr id="41" name="Object 3">
                            <a:extLst>
                              <a:ext uri="{FF2B5EF4-FFF2-40B4-BE49-F238E27FC236}">
                                <a16:creationId xmlns:a16="http://schemas.microsoft.com/office/drawing/2014/main" id="{62B4A51F-2227-4EEA-ACA1-E0974939DB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3183"/>
                            <a:ext cx="1083"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AutoShape 52">
                <a:extLst>
                  <a:ext uri="{FF2B5EF4-FFF2-40B4-BE49-F238E27FC236}">
                    <a16:creationId xmlns:a16="http://schemas.microsoft.com/office/drawing/2014/main" id="{6A16A3ED-547B-4F5B-A1EF-984E244C42DE}"/>
                  </a:ext>
                </a:extLst>
              </p:cNvPr>
              <p:cNvSpPr>
                <a:spLocks noChangeArrowheads="1"/>
              </p:cNvSpPr>
              <p:nvPr/>
            </p:nvSpPr>
            <p:spPr bwMode="auto">
              <a:xfrm>
                <a:off x="221" y="3225"/>
                <a:ext cx="1211" cy="454"/>
              </a:xfrm>
              <a:prstGeom prst="roundRect">
                <a:avLst>
                  <a:gd name="adj" fmla="val 10134"/>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Performance metric   </a:t>
                </a:r>
              </a:p>
            </p:txBody>
          </p:sp>
        </p:grpSp>
        <p:sp>
          <p:nvSpPr>
            <p:cNvPr id="40" name="AutoShape 58">
              <a:extLst>
                <a:ext uri="{FF2B5EF4-FFF2-40B4-BE49-F238E27FC236}">
                  <a16:creationId xmlns:a16="http://schemas.microsoft.com/office/drawing/2014/main" id="{8C658CDA-D68F-43D8-8668-442DFDAF5C2D}"/>
                </a:ext>
              </a:extLst>
            </p:cNvPr>
            <p:cNvSpPr>
              <a:spLocks noChangeArrowheads="1"/>
            </p:cNvSpPr>
            <p:nvPr/>
          </p:nvSpPr>
          <p:spPr bwMode="auto">
            <a:xfrm>
              <a:off x="2418" y="2872"/>
              <a:ext cx="130" cy="256"/>
            </a:xfrm>
            <a:prstGeom prst="downArrow">
              <a:avLst>
                <a:gd name="adj1" fmla="val 50000"/>
                <a:gd name="adj2" fmla="val 49231"/>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nvGrpSpPr>
          <p:cNvPr id="43" name="Group 61">
            <a:extLst>
              <a:ext uri="{FF2B5EF4-FFF2-40B4-BE49-F238E27FC236}">
                <a16:creationId xmlns:a16="http://schemas.microsoft.com/office/drawing/2014/main" id="{5C9418CF-BE06-4BB9-B8C4-7473176CE9D9}"/>
              </a:ext>
            </a:extLst>
          </p:cNvPr>
          <p:cNvGrpSpPr>
            <a:grpSpLocks/>
          </p:cNvGrpSpPr>
          <p:nvPr/>
        </p:nvGrpSpPr>
        <p:grpSpPr bwMode="auto">
          <a:xfrm>
            <a:off x="5487415" y="5029323"/>
            <a:ext cx="3643086" cy="838200"/>
            <a:chOff x="2548" y="3230"/>
            <a:chExt cx="2118" cy="528"/>
          </a:xfrm>
        </p:grpSpPr>
        <p:sp>
          <p:nvSpPr>
            <p:cNvPr id="44" name="Rectangle 38">
              <a:extLst>
                <a:ext uri="{FF2B5EF4-FFF2-40B4-BE49-F238E27FC236}">
                  <a16:creationId xmlns:a16="http://schemas.microsoft.com/office/drawing/2014/main" id="{AF707D48-3960-43F8-958C-F6DD82B93DC9}"/>
                </a:ext>
              </a:extLst>
            </p:cNvPr>
            <p:cNvSpPr>
              <a:spLocks noChangeArrowheads="1"/>
            </p:cNvSpPr>
            <p:nvPr/>
          </p:nvSpPr>
          <p:spPr bwMode="auto">
            <a:xfrm>
              <a:off x="2852" y="3230"/>
              <a:ext cx="1814" cy="528"/>
            </a:xfrm>
            <a:prstGeom prst="rect">
              <a:avLst/>
            </a:prstGeom>
            <a:solidFill>
              <a:schemeClr val="bg1">
                <a:lumMod val="95000"/>
                <a:alpha val="39999"/>
              </a:schemeClr>
            </a:solidFill>
            <a:ln w="28575">
              <a:solidFill>
                <a:schemeClr val="accent1"/>
              </a:solidFill>
              <a:miter lim="800000"/>
              <a:headEnd/>
              <a:tailEnd/>
            </a:ln>
          </p:spPr>
          <p:txBody>
            <a:bodyPr anchor="ctr"/>
            <a:lstStyle/>
            <a:p>
              <a:endParaRPr lang="en-GB" dirty="0"/>
            </a:p>
          </p:txBody>
        </p:sp>
        <p:sp>
          <p:nvSpPr>
            <p:cNvPr id="45" name="Text Box 39">
              <a:extLst>
                <a:ext uri="{FF2B5EF4-FFF2-40B4-BE49-F238E27FC236}">
                  <a16:creationId xmlns:a16="http://schemas.microsoft.com/office/drawing/2014/main" id="{96BBE3A7-6B13-464C-BAA5-ED2A18E955E3}"/>
                </a:ext>
              </a:extLst>
            </p:cNvPr>
            <p:cNvSpPr txBox="1">
              <a:spLocks noChangeArrowheads="1"/>
            </p:cNvSpPr>
            <p:nvPr/>
          </p:nvSpPr>
          <p:spPr bwMode="auto">
            <a:xfrm>
              <a:off x="2916" y="3326"/>
              <a:ext cx="155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US" sz="1600" b="1" dirty="0">
                  <a:latin typeface="+mn-lt"/>
                </a:rPr>
                <a:t>Chose materials </a:t>
              </a:r>
            </a:p>
            <a:p>
              <a:pPr>
                <a:spcBef>
                  <a:spcPct val="0"/>
                </a:spcBef>
                <a:spcAft>
                  <a:spcPct val="0"/>
                </a:spcAft>
              </a:pPr>
              <a:r>
                <a:rPr lang="en-US" sz="1600" b="1" dirty="0">
                  <a:latin typeface="+mn-lt"/>
                </a:rPr>
                <a:t>with largest</a:t>
              </a:r>
            </a:p>
          </p:txBody>
        </p:sp>
        <p:graphicFrame>
          <p:nvGraphicFramePr>
            <p:cNvPr id="46" name="Object 2">
              <a:extLst>
                <a:ext uri="{FF2B5EF4-FFF2-40B4-BE49-F238E27FC236}">
                  <a16:creationId xmlns:a16="http://schemas.microsoft.com/office/drawing/2014/main" id="{14C2C2A3-38B1-45B2-A19E-A77A7FA705C8}"/>
                </a:ext>
              </a:extLst>
            </p:cNvPr>
            <p:cNvGraphicFramePr>
              <a:graphicFrameLocks noChangeAspect="1"/>
            </p:cNvGraphicFramePr>
            <p:nvPr/>
          </p:nvGraphicFramePr>
          <p:xfrm>
            <a:off x="3956" y="3315"/>
            <a:ext cx="637" cy="359"/>
          </p:xfrm>
          <a:graphic>
            <a:graphicData uri="http://schemas.openxmlformats.org/presentationml/2006/ole">
              <mc:AlternateContent xmlns:mc="http://schemas.openxmlformats.org/markup-compatibility/2006">
                <mc:Choice xmlns:v="urn:schemas-microsoft-com:vml" Requires="v">
                  <p:oleObj name="Equation" r:id="rId7" imgW="901440" imgH="583920" progId="Equation.3">
                    <p:embed/>
                  </p:oleObj>
                </mc:Choice>
                <mc:Fallback>
                  <p:oleObj name="Equation" r:id="rId7" imgW="901440" imgH="583920" progId="Equation.3">
                    <p:embed/>
                    <p:pic>
                      <p:nvPicPr>
                        <p:cNvPr id="46" name="Object 2">
                          <a:extLst>
                            <a:ext uri="{FF2B5EF4-FFF2-40B4-BE49-F238E27FC236}">
                              <a16:creationId xmlns:a16="http://schemas.microsoft.com/office/drawing/2014/main" id="{14C2C2A3-38B1-45B2-A19E-A77A7FA705C8}"/>
                            </a:ext>
                          </a:extLst>
                        </p:cNvPr>
                        <p:cNvPicPr>
                          <a:picLocks noChangeAspect="1" noChangeArrowheads="1"/>
                        </p:cNvPicPr>
                        <p:nvPr/>
                      </p:nvPicPr>
                      <p:blipFill>
                        <a:blip r:embed="rId8"/>
                        <a:srcRect/>
                        <a:stretch>
                          <a:fillRect/>
                        </a:stretch>
                      </p:blipFill>
                      <p:spPr bwMode="auto">
                        <a:xfrm>
                          <a:off x="3956" y="3315"/>
                          <a:ext cx="637" cy="359"/>
                        </a:xfrm>
                        <a:prstGeom prst="rect">
                          <a:avLst/>
                        </a:prstGeom>
                        <a:noFill/>
                        <a:ln>
                          <a:noFill/>
                        </a:ln>
                        <a:effectLst/>
                      </p:spPr>
                    </p:pic>
                  </p:oleObj>
                </mc:Fallback>
              </mc:AlternateContent>
            </a:graphicData>
          </a:graphic>
        </p:graphicFrame>
        <p:sp>
          <p:nvSpPr>
            <p:cNvPr id="47" name="AutoShape 59">
              <a:extLst>
                <a:ext uri="{FF2B5EF4-FFF2-40B4-BE49-F238E27FC236}">
                  <a16:creationId xmlns:a16="http://schemas.microsoft.com/office/drawing/2014/main" id="{95E719A8-3170-47AA-8B10-562C8BA86923}"/>
                </a:ext>
              </a:extLst>
            </p:cNvPr>
            <p:cNvSpPr>
              <a:spLocks noChangeArrowheads="1"/>
            </p:cNvSpPr>
            <p:nvPr/>
          </p:nvSpPr>
          <p:spPr bwMode="auto">
            <a:xfrm rot="16200000">
              <a:off x="2569" y="3350"/>
              <a:ext cx="214" cy="256"/>
            </a:xfrm>
            <a:prstGeom prst="downArrow">
              <a:avLst>
                <a:gd name="adj1" fmla="val 50000"/>
                <a:gd name="adj2" fmla="val 53333"/>
              </a:avLst>
            </a:prstGeom>
            <a:solidFill>
              <a:schemeClr val="bg1"/>
            </a:solidFill>
            <a:ln w="28575">
              <a:solidFill>
                <a:schemeClr val="accent1"/>
              </a:solidFill>
              <a:miter lim="800000"/>
              <a:headEnd/>
              <a:tailEnd/>
            </a:ln>
          </p:spPr>
          <p:txBody>
            <a:bodyPr wrap="none" anchor="ctr"/>
            <a:lstStyle/>
            <a:p>
              <a:endParaRPr lang="en-GB" dirty="0"/>
            </a:p>
          </p:txBody>
        </p:sp>
      </p:grpSp>
    </p:spTree>
    <p:extLst>
      <p:ext uri="{BB962C8B-B14F-4D97-AF65-F5344CB8AC3E}">
        <p14:creationId xmlns:p14="http://schemas.microsoft.com/office/powerpoint/2010/main" val="1004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Index for a stiff, light beam</a:t>
            </a:r>
            <a:endParaRPr lang="en-US" dirty="0"/>
          </a:p>
        </p:txBody>
      </p:sp>
      <p:grpSp>
        <p:nvGrpSpPr>
          <p:cNvPr id="4" name="Group 66">
            <a:extLst>
              <a:ext uri="{FF2B5EF4-FFF2-40B4-BE49-F238E27FC236}">
                <a16:creationId xmlns:a16="http://schemas.microsoft.com/office/drawing/2014/main" id="{B39ECA7B-3254-47EA-820A-984E1E65B00E}"/>
              </a:ext>
            </a:extLst>
          </p:cNvPr>
          <p:cNvGrpSpPr>
            <a:grpSpLocks/>
          </p:cNvGrpSpPr>
          <p:nvPr/>
        </p:nvGrpSpPr>
        <p:grpSpPr bwMode="auto">
          <a:xfrm>
            <a:off x="1415480" y="844454"/>
            <a:ext cx="2892425" cy="417513"/>
            <a:chOff x="202" y="690"/>
            <a:chExt cx="1822" cy="263"/>
          </a:xfrm>
        </p:grpSpPr>
        <p:sp>
          <p:nvSpPr>
            <p:cNvPr id="5" name="Text Box 4">
              <a:extLst>
                <a:ext uri="{FF2B5EF4-FFF2-40B4-BE49-F238E27FC236}">
                  <a16:creationId xmlns:a16="http://schemas.microsoft.com/office/drawing/2014/main" id="{4FACDA90-832A-41F0-BDFD-50933FE24671}"/>
                </a:ext>
              </a:extLst>
            </p:cNvPr>
            <p:cNvSpPr txBox="1">
              <a:spLocks noChangeArrowheads="1"/>
            </p:cNvSpPr>
            <p:nvPr/>
          </p:nvSpPr>
          <p:spPr bwMode="auto">
            <a:xfrm>
              <a:off x="1493" y="690"/>
              <a:ext cx="5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0"/>
                </a:spcBef>
                <a:spcAft>
                  <a:spcPct val="0"/>
                </a:spcAft>
                <a:buClrTx/>
                <a:buSzTx/>
                <a:buFontTx/>
                <a:buNone/>
              </a:pPr>
              <a:r>
                <a:rPr lang="en-GB" b="1" i="1" dirty="0">
                  <a:latin typeface="+mn-lt"/>
                </a:rPr>
                <a:t>Beam</a:t>
              </a:r>
            </a:p>
          </p:txBody>
        </p:sp>
        <p:sp>
          <p:nvSpPr>
            <p:cNvPr id="6" name="AutoShape 5">
              <a:extLst>
                <a:ext uri="{FF2B5EF4-FFF2-40B4-BE49-F238E27FC236}">
                  <a16:creationId xmlns:a16="http://schemas.microsoft.com/office/drawing/2014/main" id="{D85F2E9E-AFCE-477E-9A6C-6F926D210B9F}"/>
                </a:ext>
              </a:extLst>
            </p:cNvPr>
            <p:cNvSpPr>
              <a:spLocks noChangeArrowheads="1"/>
            </p:cNvSpPr>
            <p:nvPr/>
          </p:nvSpPr>
          <p:spPr bwMode="auto">
            <a:xfrm>
              <a:off x="202" y="690"/>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Function  </a:t>
              </a:r>
            </a:p>
          </p:txBody>
        </p:sp>
      </p:grpSp>
      <p:grpSp>
        <p:nvGrpSpPr>
          <p:cNvPr id="7" name="Group 67">
            <a:extLst>
              <a:ext uri="{FF2B5EF4-FFF2-40B4-BE49-F238E27FC236}">
                <a16:creationId xmlns:a16="http://schemas.microsoft.com/office/drawing/2014/main" id="{5DC9AEFB-4ACD-4B94-88F1-8E8ADA5223A3}"/>
              </a:ext>
            </a:extLst>
          </p:cNvPr>
          <p:cNvGrpSpPr>
            <a:grpSpLocks/>
          </p:cNvGrpSpPr>
          <p:nvPr/>
        </p:nvGrpSpPr>
        <p:grpSpPr bwMode="auto">
          <a:xfrm>
            <a:off x="1394842" y="2133504"/>
            <a:ext cx="6030912" cy="581025"/>
            <a:chOff x="189" y="1502"/>
            <a:chExt cx="3799" cy="366"/>
          </a:xfrm>
        </p:grpSpPr>
        <p:sp>
          <p:nvSpPr>
            <p:cNvPr id="8" name="Text Box 10">
              <a:extLst>
                <a:ext uri="{FF2B5EF4-FFF2-40B4-BE49-F238E27FC236}">
                  <a16:creationId xmlns:a16="http://schemas.microsoft.com/office/drawing/2014/main" id="{85FEF80B-2F6A-40BF-84F0-9B1E7A17C8B6}"/>
                </a:ext>
              </a:extLst>
            </p:cNvPr>
            <p:cNvSpPr txBox="1">
              <a:spLocks noChangeArrowheads="1"/>
            </p:cNvSpPr>
            <p:nvPr/>
          </p:nvSpPr>
          <p:spPr bwMode="auto">
            <a:xfrm>
              <a:off x="1437" y="1502"/>
              <a:ext cx="2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
                  <a:schemeClr val="accent1"/>
                </a:buClr>
                <a:buSzTx/>
                <a:buFontTx/>
                <a:buChar char="•"/>
              </a:pPr>
              <a:r>
                <a:rPr lang="en-GB" sz="1600" i="1" dirty="0">
                  <a:latin typeface="+mn-lt"/>
                </a:rPr>
                <a:t>  </a:t>
              </a:r>
              <a:r>
                <a:rPr lang="en-GB" sz="1600" b="1" i="1" dirty="0">
                  <a:latin typeface="+mn-lt"/>
                </a:rPr>
                <a:t>Length L is specified</a:t>
              </a:r>
            </a:p>
            <a:p>
              <a:pPr>
                <a:spcBef>
                  <a:spcPct val="0"/>
                </a:spcBef>
                <a:spcAft>
                  <a:spcPct val="0"/>
                </a:spcAft>
                <a:buClr>
                  <a:schemeClr val="accent1"/>
                </a:buClr>
                <a:buSzTx/>
                <a:buFontTx/>
                <a:buChar char="•"/>
              </a:pPr>
              <a:r>
                <a:rPr lang="en-GB" sz="1600" b="1" i="1" dirty="0">
                  <a:latin typeface="+mn-lt"/>
                </a:rPr>
                <a:t>  Must have bending stiffness &gt; S*</a:t>
              </a:r>
              <a:endParaRPr lang="en-GB" sz="1600" b="1" dirty="0">
                <a:latin typeface="+mn-lt"/>
              </a:endParaRPr>
            </a:p>
          </p:txBody>
        </p:sp>
        <p:sp>
          <p:nvSpPr>
            <p:cNvPr id="9" name="AutoShape 11">
              <a:extLst>
                <a:ext uri="{FF2B5EF4-FFF2-40B4-BE49-F238E27FC236}">
                  <a16:creationId xmlns:a16="http://schemas.microsoft.com/office/drawing/2014/main" id="{FA9C5CDB-DE80-4DD4-91C5-CA805B58D76C}"/>
                </a:ext>
              </a:extLst>
            </p:cNvPr>
            <p:cNvSpPr>
              <a:spLocks noChangeArrowheads="1"/>
            </p:cNvSpPr>
            <p:nvPr/>
          </p:nvSpPr>
          <p:spPr bwMode="auto">
            <a:xfrm>
              <a:off x="189" y="1540"/>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Constraints</a:t>
              </a:r>
            </a:p>
          </p:txBody>
        </p:sp>
      </p:grpSp>
      <p:sp>
        <p:nvSpPr>
          <p:cNvPr id="10" name="Text Box 21">
            <a:extLst>
              <a:ext uri="{FF2B5EF4-FFF2-40B4-BE49-F238E27FC236}">
                <a16:creationId xmlns:a16="http://schemas.microsoft.com/office/drawing/2014/main" id="{440C41C6-4498-40CE-9810-4C1AD34890F0}"/>
              </a:ext>
            </a:extLst>
          </p:cNvPr>
          <p:cNvSpPr txBox="1">
            <a:spLocks noChangeArrowheads="1"/>
          </p:cNvSpPr>
          <p:nvPr/>
        </p:nvSpPr>
        <p:spPr bwMode="auto">
          <a:xfrm>
            <a:off x="7984554" y="2628462"/>
            <a:ext cx="2559050" cy="2205627"/>
          </a:xfrm>
          <a:prstGeom prst="rect">
            <a:avLst/>
          </a:prstGeom>
          <a:solidFill>
            <a:schemeClr val="bg1"/>
          </a:solidFill>
          <a:ln w="28575">
            <a:solidFill>
              <a:schemeClr val="accent1"/>
            </a:solidFill>
            <a:miter lim="800000"/>
            <a:headEnd/>
            <a:tailEnd/>
          </a:ln>
        </p:spPr>
        <p:txBody>
          <a:bodyPr lIns="50697" tIns="25348" rIns="50697" bIns="25348">
            <a:spAutoFit/>
          </a:bodyPr>
          <a:lstStyle>
            <a:lvl1pPr defTabSz="681038">
              <a:defRPr>
                <a:solidFill>
                  <a:schemeClr val="tx1"/>
                </a:solidFill>
                <a:latin typeface="Arial" pitchFamily="34" charset="0"/>
              </a:defRPr>
            </a:lvl1pPr>
            <a:lvl2pPr marL="742950" indent="-285750" defTabSz="681038">
              <a:defRPr>
                <a:solidFill>
                  <a:schemeClr val="tx1"/>
                </a:solidFill>
                <a:latin typeface="Arial" pitchFamily="34" charset="0"/>
              </a:defRPr>
            </a:lvl2pPr>
            <a:lvl3pPr marL="1143000" indent="-228600" defTabSz="681038">
              <a:defRPr>
                <a:solidFill>
                  <a:schemeClr val="tx1"/>
                </a:solidFill>
                <a:latin typeface="Arial" pitchFamily="34" charset="0"/>
              </a:defRPr>
            </a:lvl3pPr>
            <a:lvl4pPr marL="1600200" indent="-228600" defTabSz="681038">
              <a:defRPr>
                <a:solidFill>
                  <a:schemeClr val="tx1"/>
                </a:solidFill>
                <a:latin typeface="Arial" pitchFamily="34" charset="0"/>
              </a:defRPr>
            </a:lvl4pPr>
            <a:lvl5pPr marL="2057400" indent="-228600" defTabSz="681038">
              <a:defRPr>
                <a:solidFill>
                  <a:schemeClr val="tx1"/>
                </a:solidFill>
                <a:latin typeface="Arial" pitchFamily="34" charset="0"/>
              </a:defRPr>
            </a:lvl5pPr>
            <a:lvl6pPr marL="25146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   m = mass</a:t>
            </a:r>
          </a:p>
          <a:p>
            <a:pPr>
              <a:spcBef>
                <a:spcPct val="0"/>
              </a:spcBef>
              <a:spcAft>
                <a:spcPct val="0"/>
              </a:spcAft>
              <a:buClrTx/>
              <a:buSzTx/>
              <a:buFontTx/>
              <a:buNone/>
            </a:pPr>
            <a:r>
              <a:rPr lang="en-GB" sz="1400" dirty="0">
                <a:latin typeface="+mn-lt"/>
              </a:rPr>
              <a:t>   A = area</a:t>
            </a:r>
          </a:p>
          <a:p>
            <a:pPr>
              <a:spcBef>
                <a:spcPct val="0"/>
              </a:spcBef>
              <a:spcAft>
                <a:spcPct val="0"/>
              </a:spcAft>
              <a:buClrTx/>
              <a:buSzTx/>
              <a:buFontTx/>
              <a:buNone/>
            </a:pPr>
            <a:r>
              <a:rPr lang="en-GB" sz="1400" dirty="0">
                <a:latin typeface="+mn-lt"/>
              </a:rPr>
              <a:t>   L = length</a:t>
            </a:r>
          </a:p>
          <a:p>
            <a:pPr>
              <a:spcBef>
                <a:spcPct val="0"/>
              </a:spcBef>
              <a:spcAft>
                <a:spcPct val="0"/>
              </a:spcAft>
              <a:buClrTx/>
              <a:buSzTx/>
              <a:buFontTx/>
              <a:buNone/>
            </a:pPr>
            <a:r>
              <a:rPr lang="en-GB" sz="1400" dirty="0">
                <a:latin typeface="+mn-lt"/>
                <a:sym typeface="Symbol" pitchFamily="18" charset="2"/>
              </a:rPr>
              <a:t>   </a:t>
            </a:r>
            <a:r>
              <a:rPr lang="en-GB" sz="1400" dirty="0">
                <a:latin typeface="+mn-lt"/>
              </a:rPr>
              <a:t> = density</a:t>
            </a:r>
          </a:p>
          <a:p>
            <a:pPr>
              <a:spcBef>
                <a:spcPct val="0"/>
              </a:spcBef>
              <a:spcAft>
                <a:spcPct val="0"/>
              </a:spcAft>
              <a:buClrTx/>
              <a:buSzTx/>
              <a:buFontTx/>
              <a:buNone/>
            </a:pPr>
            <a:r>
              <a:rPr lang="en-GB" sz="1400" dirty="0">
                <a:latin typeface="+mn-lt"/>
              </a:rPr>
              <a:t>   S  = stiffness (F/</a:t>
            </a:r>
            <a:r>
              <a:rPr lang="el-GR" sz="1400" dirty="0">
                <a:latin typeface="+mn-lt"/>
              </a:rPr>
              <a:t>δ</a:t>
            </a:r>
            <a:r>
              <a:rPr lang="en-GB" sz="1400" dirty="0">
                <a:latin typeface="+mn-lt"/>
              </a:rPr>
              <a:t>)</a:t>
            </a:r>
            <a:endParaRPr lang="en-GB" sz="1600" dirty="0">
              <a:latin typeface="+mn-lt"/>
            </a:endParaRPr>
          </a:p>
          <a:p>
            <a:pPr>
              <a:spcBef>
                <a:spcPct val="0"/>
              </a:spcBef>
              <a:spcAft>
                <a:spcPct val="0"/>
              </a:spcAft>
              <a:buClrTx/>
              <a:buSzTx/>
              <a:buFontTx/>
              <a:buNone/>
            </a:pPr>
            <a:r>
              <a:rPr lang="en-GB" sz="1400" dirty="0">
                <a:latin typeface="+mn-lt"/>
              </a:rPr>
              <a:t>   This beam: </a:t>
            </a:r>
            <a:r>
              <a:rPr lang="el-GR" sz="1400" dirty="0">
                <a:latin typeface="+mn-lt"/>
              </a:rPr>
              <a:t>δ</a:t>
            </a:r>
            <a:r>
              <a:rPr lang="en-GB" sz="1400" dirty="0">
                <a:latin typeface="+mn-lt"/>
              </a:rPr>
              <a:t> = FL</a:t>
            </a:r>
            <a:r>
              <a:rPr lang="en-GB" sz="1400" baseline="30000" dirty="0">
                <a:latin typeface="+mn-lt"/>
              </a:rPr>
              <a:t>3</a:t>
            </a:r>
            <a:r>
              <a:rPr lang="en-GB" sz="1400" dirty="0">
                <a:latin typeface="+mn-lt"/>
              </a:rPr>
              <a:t>/CEI</a:t>
            </a:r>
          </a:p>
          <a:p>
            <a:pPr>
              <a:spcBef>
                <a:spcPct val="0"/>
              </a:spcBef>
              <a:spcAft>
                <a:spcPct val="0"/>
              </a:spcAft>
              <a:buClrTx/>
              <a:buSzTx/>
            </a:pPr>
            <a:r>
              <a:rPr lang="en-GB" sz="1400" dirty="0">
                <a:latin typeface="+mn-lt"/>
              </a:rPr>
              <a:t>   C = constant (here, 48)</a:t>
            </a:r>
          </a:p>
          <a:p>
            <a:pPr>
              <a:spcBef>
                <a:spcPct val="0"/>
              </a:spcBef>
              <a:spcAft>
                <a:spcPct val="0"/>
              </a:spcAft>
              <a:buClrTx/>
              <a:buSzTx/>
              <a:buFontTx/>
              <a:buNone/>
            </a:pPr>
            <a:r>
              <a:rPr lang="en-GB" sz="1400" dirty="0">
                <a:latin typeface="+mn-lt"/>
              </a:rPr>
              <a:t>   E = Young’s modulus </a:t>
            </a:r>
          </a:p>
          <a:p>
            <a:pPr>
              <a:spcBef>
                <a:spcPct val="0"/>
              </a:spcBef>
              <a:spcAft>
                <a:spcPct val="0"/>
              </a:spcAft>
              <a:buClrTx/>
              <a:buSzTx/>
              <a:buFontTx/>
              <a:buNone/>
            </a:pPr>
            <a:r>
              <a:rPr lang="en-GB" sz="1400" dirty="0">
                <a:latin typeface="+mn-lt"/>
              </a:rPr>
              <a:t>   I = second moment of area</a:t>
            </a:r>
          </a:p>
          <a:p>
            <a:pPr>
              <a:spcBef>
                <a:spcPct val="0"/>
              </a:spcBef>
              <a:spcAft>
                <a:spcPct val="0"/>
              </a:spcAft>
              <a:buClrTx/>
              <a:buSzTx/>
              <a:buFontTx/>
              <a:buNone/>
            </a:pPr>
            <a:r>
              <a:rPr lang="en-GB" sz="1400" dirty="0">
                <a:latin typeface="+mn-lt"/>
              </a:rPr>
              <a:t>   (I  =  b</a:t>
            </a:r>
            <a:r>
              <a:rPr lang="en-GB" sz="1400" baseline="30000" dirty="0">
                <a:latin typeface="+mn-lt"/>
              </a:rPr>
              <a:t>4</a:t>
            </a:r>
            <a:r>
              <a:rPr lang="en-GB" sz="1400" dirty="0">
                <a:latin typeface="+mn-lt"/>
              </a:rPr>
              <a:t>/12  =  A</a:t>
            </a:r>
            <a:r>
              <a:rPr lang="en-GB" sz="1400" baseline="30000" dirty="0">
                <a:latin typeface="+mn-lt"/>
              </a:rPr>
              <a:t>2</a:t>
            </a:r>
            <a:r>
              <a:rPr lang="en-GB" sz="1400" dirty="0">
                <a:latin typeface="+mn-lt"/>
              </a:rPr>
              <a:t>/12)</a:t>
            </a:r>
          </a:p>
        </p:txBody>
      </p:sp>
      <p:sp>
        <p:nvSpPr>
          <p:cNvPr id="11" name="AutoShape 53">
            <a:extLst>
              <a:ext uri="{FF2B5EF4-FFF2-40B4-BE49-F238E27FC236}">
                <a16:creationId xmlns:a16="http://schemas.microsoft.com/office/drawing/2014/main" id="{0D891359-DF0D-4705-A946-85654F9EAC59}"/>
              </a:ext>
            </a:extLst>
          </p:cNvPr>
          <p:cNvSpPr>
            <a:spLocks noChangeArrowheads="1"/>
          </p:cNvSpPr>
          <p:nvPr/>
        </p:nvSpPr>
        <p:spPr bwMode="auto">
          <a:xfrm rot="4942465">
            <a:off x="6017642" y="3432079"/>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grpSp>
        <p:nvGrpSpPr>
          <p:cNvPr id="12" name="Group 66">
            <a:extLst>
              <a:ext uri="{FF2B5EF4-FFF2-40B4-BE49-F238E27FC236}">
                <a16:creationId xmlns:a16="http://schemas.microsoft.com/office/drawing/2014/main" id="{D0399CF2-40FF-45A6-9839-7B52F20F7AD3}"/>
              </a:ext>
            </a:extLst>
          </p:cNvPr>
          <p:cNvGrpSpPr>
            <a:grpSpLocks/>
          </p:cNvGrpSpPr>
          <p:nvPr/>
        </p:nvGrpSpPr>
        <p:grpSpPr bwMode="auto">
          <a:xfrm>
            <a:off x="3488754" y="2730403"/>
            <a:ext cx="3632200" cy="1174750"/>
            <a:chOff x="2393950" y="2981325"/>
            <a:chExt cx="3632200" cy="1175406"/>
          </a:xfrm>
        </p:grpSpPr>
        <p:graphicFrame>
          <p:nvGraphicFramePr>
            <p:cNvPr id="13" name="Object 4">
              <a:extLst>
                <a:ext uri="{FF2B5EF4-FFF2-40B4-BE49-F238E27FC236}">
                  <a16:creationId xmlns:a16="http://schemas.microsoft.com/office/drawing/2014/main" id="{21554474-54DC-41D4-87F4-DB8688568063}"/>
                </a:ext>
              </a:extLst>
            </p:cNvPr>
            <p:cNvGraphicFramePr>
              <a:graphicFrameLocks noChangeAspect="1"/>
            </p:cNvGraphicFramePr>
            <p:nvPr/>
          </p:nvGraphicFramePr>
          <p:xfrm>
            <a:off x="2490924" y="3344092"/>
            <a:ext cx="2564403" cy="812639"/>
          </p:xfrm>
          <a:graphic>
            <a:graphicData uri="http://schemas.openxmlformats.org/presentationml/2006/ole">
              <mc:AlternateContent xmlns:mc="http://schemas.openxmlformats.org/markup-compatibility/2006">
                <mc:Choice xmlns:v="urn:schemas-microsoft-com:vml" Requires="v">
                  <p:oleObj name="Equation" r:id="rId3" imgW="1295280" imgH="444240" progId="Equation.3">
                    <p:embed/>
                  </p:oleObj>
                </mc:Choice>
                <mc:Fallback>
                  <p:oleObj name="Equation" r:id="rId3" imgW="1295280" imgH="444240" progId="Equation.3">
                    <p:embed/>
                    <p:pic>
                      <p:nvPicPr>
                        <p:cNvPr id="13" name="Object 4">
                          <a:extLst>
                            <a:ext uri="{FF2B5EF4-FFF2-40B4-BE49-F238E27FC236}">
                              <a16:creationId xmlns:a16="http://schemas.microsoft.com/office/drawing/2014/main" id="{21554474-54DC-41D4-87F4-DB8688568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924" y="3344092"/>
                          <a:ext cx="2564403" cy="812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6">
              <a:extLst>
                <a:ext uri="{FF2B5EF4-FFF2-40B4-BE49-F238E27FC236}">
                  <a16:creationId xmlns:a16="http://schemas.microsoft.com/office/drawing/2014/main" id="{E24F27DC-2997-460A-8829-9C9605A70ACA}"/>
                </a:ext>
              </a:extLst>
            </p:cNvPr>
            <p:cNvSpPr txBox="1">
              <a:spLocks noChangeArrowheads="1"/>
            </p:cNvSpPr>
            <p:nvPr/>
          </p:nvSpPr>
          <p:spPr bwMode="auto">
            <a:xfrm>
              <a:off x="2393950" y="2981325"/>
              <a:ext cx="363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a:latin typeface="+mn-lt"/>
                  <a:sym typeface="Symbol" pitchFamily="18" charset="2"/>
                </a:rPr>
                <a:t>Equation for constraint on A: </a:t>
              </a:r>
            </a:p>
            <a:p>
              <a:pPr>
                <a:spcBef>
                  <a:spcPct val="0"/>
                </a:spcBef>
                <a:spcAft>
                  <a:spcPct val="0"/>
                </a:spcAft>
              </a:pPr>
              <a:r>
                <a:rPr lang="en-GB" dirty="0">
                  <a:sym typeface="Symbol" pitchFamily="18" charset="2"/>
                </a:rPr>
                <a:t>                                            </a:t>
              </a:r>
            </a:p>
            <a:p>
              <a:pPr>
                <a:spcBef>
                  <a:spcPct val="0"/>
                </a:spcBef>
                <a:spcAft>
                  <a:spcPct val="0"/>
                </a:spcAft>
              </a:pPr>
              <a:r>
                <a:rPr lang="en-GB" dirty="0">
                  <a:latin typeface="+mn-lt"/>
                  <a:sym typeface="Symbol" pitchFamily="18" charset="2"/>
                </a:rPr>
                <a:t>                                             </a:t>
              </a:r>
              <a:endParaRPr lang="en-US" sz="1600" dirty="0">
                <a:latin typeface="+mn-lt"/>
                <a:sym typeface="Symbol" pitchFamily="18" charset="2"/>
              </a:endParaRPr>
            </a:p>
          </p:txBody>
        </p:sp>
        <p:sp>
          <p:nvSpPr>
            <p:cNvPr id="15" name="Rectangle 54">
              <a:extLst>
                <a:ext uri="{FF2B5EF4-FFF2-40B4-BE49-F238E27FC236}">
                  <a16:creationId xmlns:a16="http://schemas.microsoft.com/office/drawing/2014/main" id="{1E647069-F391-4DFA-9910-BB3D1EC5FB1D}"/>
                </a:ext>
              </a:extLst>
            </p:cNvPr>
            <p:cNvSpPr>
              <a:spLocks noChangeArrowheads="1"/>
            </p:cNvSpPr>
            <p:nvPr/>
          </p:nvSpPr>
          <p:spPr bwMode="auto">
            <a:xfrm>
              <a:off x="2429691" y="3371850"/>
              <a:ext cx="2647134" cy="736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16" name="Group 67">
            <a:extLst>
              <a:ext uri="{FF2B5EF4-FFF2-40B4-BE49-F238E27FC236}">
                <a16:creationId xmlns:a16="http://schemas.microsoft.com/office/drawing/2014/main" id="{A233F77C-6025-4BD0-B8DA-3223D596B033}"/>
              </a:ext>
            </a:extLst>
          </p:cNvPr>
          <p:cNvGrpSpPr>
            <a:grpSpLocks/>
          </p:cNvGrpSpPr>
          <p:nvPr/>
        </p:nvGrpSpPr>
        <p:grpSpPr bwMode="auto">
          <a:xfrm>
            <a:off x="1394843" y="3863878"/>
            <a:ext cx="4706937" cy="692150"/>
            <a:chOff x="300038" y="4114800"/>
            <a:chExt cx="4706937" cy="692150"/>
          </a:xfrm>
        </p:grpSpPr>
        <p:grpSp>
          <p:nvGrpSpPr>
            <p:cNvPr id="17" name="Group 68">
              <a:extLst>
                <a:ext uri="{FF2B5EF4-FFF2-40B4-BE49-F238E27FC236}">
                  <a16:creationId xmlns:a16="http://schemas.microsoft.com/office/drawing/2014/main" id="{D52C4EE7-44B1-4346-933C-837756B8919E}"/>
                </a:ext>
              </a:extLst>
            </p:cNvPr>
            <p:cNvGrpSpPr>
              <a:grpSpLocks/>
            </p:cNvGrpSpPr>
            <p:nvPr/>
          </p:nvGrpSpPr>
          <p:grpSpPr bwMode="auto">
            <a:xfrm>
              <a:off x="300038" y="4114800"/>
              <a:ext cx="4410075" cy="652463"/>
              <a:chOff x="189" y="2592"/>
              <a:chExt cx="2778" cy="411"/>
            </a:xfrm>
          </p:grpSpPr>
          <p:sp>
            <p:nvSpPr>
              <p:cNvPr id="19" name="Text Box 7">
                <a:extLst>
                  <a:ext uri="{FF2B5EF4-FFF2-40B4-BE49-F238E27FC236}">
                    <a16:creationId xmlns:a16="http://schemas.microsoft.com/office/drawing/2014/main" id="{59E097DE-6864-408C-B663-E32C251D61BD}"/>
                  </a:ext>
                </a:extLst>
              </p:cNvPr>
              <p:cNvSpPr txBox="1">
                <a:spLocks noChangeArrowheads="1"/>
              </p:cNvSpPr>
              <p:nvPr/>
            </p:nvSpPr>
            <p:spPr bwMode="auto">
              <a:xfrm>
                <a:off x="1437" y="2592"/>
                <a:ext cx="153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15000"/>
                  </a:spcBef>
                  <a:spcAft>
                    <a:spcPct val="0"/>
                  </a:spcAft>
                  <a:buClrTx/>
                  <a:buSzTx/>
                  <a:buFontTx/>
                  <a:buNone/>
                </a:pPr>
                <a:r>
                  <a:rPr lang="en-GB" sz="1600" b="1" i="1" dirty="0">
                    <a:latin typeface="+mn-lt"/>
                  </a:rPr>
                  <a:t>Minimize mass m:</a:t>
                </a:r>
                <a:endParaRPr lang="en-GB" sz="1600" b="1" dirty="0">
                  <a:latin typeface="+mn-lt"/>
                  <a:sym typeface="Symbol" pitchFamily="18" charset="2"/>
                </a:endParaRPr>
              </a:p>
              <a:p>
                <a:pPr>
                  <a:spcBef>
                    <a:spcPct val="15000"/>
                  </a:spcBef>
                  <a:spcAft>
                    <a:spcPct val="0"/>
                  </a:spcAft>
                  <a:buClrTx/>
                  <a:buSzTx/>
                  <a:buFontTx/>
                  <a:buNone/>
                </a:pPr>
                <a:r>
                  <a:rPr lang="en-GB" dirty="0"/>
                  <a:t>               m  =  A L </a:t>
                </a:r>
                <a:r>
                  <a:rPr lang="en-GB" dirty="0">
                    <a:sym typeface="Symbol" pitchFamily="18" charset="2"/>
                  </a:rPr>
                  <a:t></a:t>
                </a:r>
                <a:endParaRPr lang="en-GB" sz="1600" dirty="0">
                  <a:sym typeface="Symbol" pitchFamily="18" charset="2"/>
                </a:endParaRPr>
              </a:p>
            </p:txBody>
          </p:sp>
          <p:sp>
            <p:nvSpPr>
              <p:cNvPr id="20" name="AutoShape 8">
                <a:extLst>
                  <a:ext uri="{FF2B5EF4-FFF2-40B4-BE49-F238E27FC236}">
                    <a16:creationId xmlns:a16="http://schemas.microsoft.com/office/drawing/2014/main" id="{D86CB551-A32F-46D0-ACE7-C9DF3A8436DE}"/>
                  </a:ext>
                </a:extLst>
              </p:cNvPr>
              <p:cNvSpPr>
                <a:spLocks noChangeArrowheads="1"/>
              </p:cNvSpPr>
              <p:nvPr/>
            </p:nvSpPr>
            <p:spPr bwMode="auto">
              <a:xfrm>
                <a:off x="189" y="2596"/>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Objective </a:t>
                </a:r>
              </a:p>
            </p:txBody>
          </p:sp>
        </p:grpSp>
        <p:sp>
          <p:nvSpPr>
            <p:cNvPr id="18" name="Rectangle 55">
              <a:extLst>
                <a:ext uri="{FF2B5EF4-FFF2-40B4-BE49-F238E27FC236}">
                  <a16:creationId xmlns:a16="http://schemas.microsoft.com/office/drawing/2014/main" id="{155E8342-F4DB-4929-872F-5D06535A8DED}"/>
                </a:ext>
              </a:extLst>
            </p:cNvPr>
            <p:cNvSpPr>
              <a:spLocks noChangeArrowheads="1"/>
            </p:cNvSpPr>
            <p:nvPr/>
          </p:nvSpPr>
          <p:spPr bwMode="auto">
            <a:xfrm>
              <a:off x="2984500" y="4464050"/>
              <a:ext cx="2022475" cy="342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21" name="Group 61">
            <a:extLst>
              <a:ext uri="{FF2B5EF4-FFF2-40B4-BE49-F238E27FC236}">
                <a16:creationId xmlns:a16="http://schemas.microsoft.com/office/drawing/2014/main" id="{289015D9-D172-4488-8326-1BB388B33722}"/>
              </a:ext>
            </a:extLst>
          </p:cNvPr>
          <p:cNvGrpSpPr>
            <a:grpSpLocks/>
          </p:cNvGrpSpPr>
          <p:nvPr/>
        </p:nvGrpSpPr>
        <p:grpSpPr bwMode="auto">
          <a:xfrm>
            <a:off x="4041205" y="1063529"/>
            <a:ext cx="1503363" cy="722313"/>
            <a:chOff x="1689" y="3374"/>
            <a:chExt cx="874" cy="455"/>
          </a:xfrm>
        </p:grpSpPr>
        <p:sp>
          <p:nvSpPr>
            <p:cNvPr id="22" name="Freeform 62">
              <a:extLst>
                <a:ext uri="{FF2B5EF4-FFF2-40B4-BE49-F238E27FC236}">
                  <a16:creationId xmlns:a16="http://schemas.microsoft.com/office/drawing/2014/main" id="{53467F5E-9348-4339-AE1F-BA0F9F8B2731}"/>
                </a:ext>
              </a:extLst>
            </p:cNvPr>
            <p:cNvSpPr>
              <a:spLocks/>
            </p:cNvSpPr>
            <p:nvPr/>
          </p:nvSpPr>
          <p:spPr bwMode="auto">
            <a:xfrm>
              <a:off x="1916" y="3457"/>
              <a:ext cx="490" cy="338"/>
            </a:xfrm>
            <a:custGeom>
              <a:avLst/>
              <a:gdLst>
                <a:gd name="T0" fmla="*/ 3 w 568"/>
                <a:gd name="T1" fmla="*/ 3 h 478"/>
                <a:gd name="T2" fmla="*/ 3 w 568"/>
                <a:gd name="T3" fmla="*/ 3 h 478"/>
                <a:gd name="T4" fmla="*/ 62 w 568"/>
                <a:gd name="T5" fmla="*/ 1 h 478"/>
                <a:gd name="T6" fmla="*/ 62 w 568"/>
                <a:gd name="T7" fmla="*/ 0 h 478"/>
                <a:gd name="T8" fmla="*/ 23 w 568"/>
                <a:gd name="T9" fmla="*/ 1 h 478"/>
                <a:gd name="T10" fmla="*/ 0 w 568"/>
                <a:gd name="T11" fmla="*/ 1 h 478"/>
                <a:gd name="T12" fmla="*/ 3 w 568"/>
                <a:gd name="T13" fmla="*/ 3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12700">
              <a:solidFill>
                <a:schemeClr val="tx1"/>
              </a:solidFill>
              <a:round/>
              <a:headEnd/>
              <a:tailEnd/>
            </a:ln>
          </p:spPr>
          <p:txBody>
            <a:bodyPr anchor="ctr"/>
            <a:lstStyle/>
            <a:p>
              <a:endParaRPr lang="en-GB" dirty="0"/>
            </a:p>
          </p:txBody>
        </p:sp>
        <p:sp>
          <p:nvSpPr>
            <p:cNvPr id="23" name="Freeform 63">
              <a:extLst>
                <a:ext uri="{FF2B5EF4-FFF2-40B4-BE49-F238E27FC236}">
                  <a16:creationId xmlns:a16="http://schemas.microsoft.com/office/drawing/2014/main" id="{65352977-AE59-4EE1-8A8F-7C5F86B8D59F}"/>
                </a:ext>
              </a:extLst>
            </p:cNvPr>
            <p:cNvSpPr>
              <a:spLocks/>
            </p:cNvSpPr>
            <p:nvPr/>
          </p:nvSpPr>
          <p:spPr bwMode="auto">
            <a:xfrm>
              <a:off x="2097" y="3654"/>
              <a:ext cx="447" cy="174"/>
            </a:xfrm>
            <a:custGeom>
              <a:avLst/>
              <a:gdLst>
                <a:gd name="T0" fmla="*/ 2 w 518"/>
                <a:gd name="T1" fmla="*/ 1 h 240"/>
                <a:gd name="T2" fmla="*/ 57 w 518"/>
                <a:gd name="T3" fmla="*/ 0 h 240"/>
                <a:gd name="T4" fmla="*/ 57 w 518"/>
                <a:gd name="T5" fmla="*/ 1 h 240"/>
                <a:gd name="T6" fmla="*/ 0 w 518"/>
                <a:gd name="T7" fmla="*/ 2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9525">
              <a:solidFill>
                <a:schemeClr val="tx1"/>
              </a:solidFill>
              <a:round/>
              <a:headEnd/>
              <a:tailEnd/>
            </a:ln>
          </p:spPr>
          <p:txBody>
            <a:bodyPr wrap="none" anchor="ctr"/>
            <a:lstStyle/>
            <a:p>
              <a:endParaRPr lang="en-GB" dirty="0"/>
            </a:p>
          </p:txBody>
        </p:sp>
        <p:sp>
          <p:nvSpPr>
            <p:cNvPr id="24" name="Freeform 64">
              <a:extLst>
                <a:ext uri="{FF2B5EF4-FFF2-40B4-BE49-F238E27FC236}">
                  <a16:creationId xmlns:a16="http://schemas.microsoft.com/office/drawing/2014/main" id="{68533758-2B8B-4890-95C6-2B39AB8D5382}"/>
                </a:ext>
              </a:extLst>
            </p:cNvPr>
            <p:cNvSpPr>
              <a:spLocks/>
            </p:cNvSpPr>
            <p:nvPr/>
          </p:nvSpPr>
          <p:spPr bwMode="auto">
            <a:xfrm>
              <a:off x="1689" y="3747"/>
              <a:ext cx="194" cy="51"/>
            </a:xfrm>
            <a:custGeom>
              <a:avLst/>
              <a:gdLst>
                <a:gd name="T0" fmla="*/ 0 w 224"/>
                <a:gd name="T1" fmla="*/ 1 h 70"/>
                <a:gd name="T2" fmla="*/ 26 w 224"/>
                <a:gd name="T3" fmla="*/ 0 h 70"/>
                <a:gd name="T4" fmla="*/ 26 w 224"/>
                <a:gd name="T5" fmla="*/ 1 h 70"/>
                <a:gd name="T6" fmla="*/ 0 w 224"/>
                <a:gd name="T7" fmla="*/ 1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25" name="Freeform 65">
              <a:extLst>
                <a:ext uri="{FF2B5EF4-FFF2-40B4-BE49-F238E27FC236}">
                  <a16:creationId xmlns:a16="http://schemas.microsoft.com/office/drawing/2014/main" id="{8785B09A-AA95-4A37-B3C4-A5D6B8B154A5}"/>
                </a:ext>
              </a:extLst>
            </p:cNvPr>
            <p:cNvSpPr>
              <a:spLocks/>
            </p:cNvSpPr>
            <p:nvPr/>
          </p:nvSpPr>
          <p:spPr bwMode="auto">
            <a:xfrm>
              <a:off x="1689" y="3397"/>
              <a:ext cx="874" cy="107"/>
            </a:xfrm>
            <a:custGeom>
              <a:avLst/>
              <a:gdLst>
                <a:gd name="T0" fmla="*/ 0 w 1012"/>
                <a:gd name="T1" fmla="*/ 2 h 140"/>
                <a:gd name="T2" fmla="*/ 79 w 1012"/>
                <a:gd name="T3" fmla="*/ 0 h 140"/>
                <a:gd name="T4" fmla="*/ 112 w 1012"/>
                <a:gd name="T5" fmla="*/ 0 h 140"/>
                <a:gd name="T6" fmla="*/ 52 w 1012"/>
                <a:gd name="T7" fmla="*/ 2 h 140"/>
                <a:gd name="T8" fmla="*/ 0 w 1012"/>
                <a:gd name="T9" fmla="*/ 2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CCFFFF">
                <a:alpha val="39999"/>
              </a:srgbClr>
            </a:solidFill>
            <a:ln w="12700">
              <a:solidFill>
                <a:schemeClr val="tx1"/>
              </a:solidFill>
              <a:round/>
              <a:headEnd/>
              <a:tailEnd/>
            </a:ln>
          </p:spPr>
          <p:txBody>
            <a:bodyPr anchor="ctr"/>
            <a:lstStyle/>
            <a:p>
              <a:endParaRPr lang="en-GB" dirty="0"/>
            </a:p>
          </p:txBody>
        </p:sp>
        <p:sp>
          <p:nvSpPr>
            <p:cNvPr id="26" name="Freeform 66">
              <a:extLst>
                <a:ext uri="{FF2B5EF4-FFF2-40B4-BE49-F238E27FC236}">
                  <a16:creationId xmlns:a16="http://schemas.microsoft.com/office/drawing/2014/main" id="{A80873EC-7A72-48B2-BBD3-AE914784E32E}"/>
                </a:ext>
              </a:extLst>
            </p:cNvPr>
            <p:cNvSpPr>
              <a:spLocks/>
            </p:cNvSpPr>
            <p:nvPr/>
          </p:nvSpPr>
          <p:spPr bwMode="auto">
            <a:xfrm rot="325161">
              <a:off x="2105" y="3374"/>
              <a:ext cx="448" cy="182"/>
            </a:xfrm>
            <a:custGeom>
              <a:avLst/>
              <a:gdLst>
                <a:gd name="T0" fmla="*/ 2 w 518"/>
                <a:gd name="T1" fmla="*/ 3 h 240"/>
                <a:gd name="T2" fmla="*/ 59 w 518"/>
                <a:gd name="T3" fmla="*/ 0 h 240"/>
                <a:gd name="T4" fmla="*/ 60 w 518"/>
                <a:gd name="T5" fmla="*/ 2 h 240"/>
                <a:gd name="T6" fmla="*/ 0 w 518"/>
                <a:gd name="T7" fmla="*/ 4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9525">
              <a:solidFill>
                <a:schemeClr val="tx1"/>
              </a:solidFill>
              <a:round/>
              <a:headEnd/>
              <a:tailEnd/>
            </a:ln>
          </p:spPr>
          <p:txBody>
            <a:bodyPr anchor="ctr"/>
            <a:lstStyle/>
            <a:p>
              <a:endParaRPr lang="en-GB" dirty="0"/>
            </a:p>
          </p:txBody>
        </p:sp>
        <p:sp>
          <p:nvSpPr>
            <p:cNvPr id="27" name="Freeform 67">
              <a:extLst>
                <a:ext uri="{FF2B5EF4-FFF2-40B4-BE49-F238E27FC236}">
                  <a16:creationId xmlns:a16="http://schemas.microsoft.com/office/drawing/2014/main" id="{A2C8534B-6C35-43F3-A302-72413C73D8E5}"/>
                </a:ext>
              </a:extLst>
            </p:cNvPr>
            <p:cNvSpPr>
              <a:spLocks/>
            </p:cNvSpPr>
            <p:nvPr/>
          </p:nvSpPr>
          <p:spPr bwMode="auto">
            <a:xfrm>
              <a:off x="1917" y="3653"/>
              <a:ext cx="627" cy="142"/>
            </a:xfrm>
            <a:custGeom>
              <a:avLst/>
              <a:gdLst>
                <a:gd name="T0" fmla="*/ 0 w 726"/>
                <a:gd name="T1" fmla="*/ 1 h 196"/>
                <a:gd name="T2" fmla="*/ 63 w 726"/>
                <a:gd name="T3" fmla="*/ 1 h 196"/>
                <a:gd name="T4" fmla="*/ 80 w 726"/>
                <a:gd name="T5" fmla="*/ 0 h 196"/>
                <a:gd name="T6" fmla="*/ 24 w 726"/>
                <a:gd name="T7" fmla="*/ 1 h 196"/>
                <a:gd name="T8" fmla="*/ 0 w 726"/>
                <a:gd name="T9" fmla="*/ 1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gradFill rotWithShape="1">
              <a:gsLst>
                <a:gs pos="0">
                  <a:srgbClr val="CCFFFF">
                    <a:alpha val="39998"/>
                  </a:srgbClr>
                </a:gs>
                <a:gs pos="100000">
                  <a:srgbClr val="5E7676">
                    <a:alpha val="39998"/>
                  </a:srgbClr>
                </a:gs>
              </a:gsLst>
              <a:lin ang="5400000" scaled="1"/>
            </a:gradFill>
            <a:ln w="12700">
              <a:solidFill>
                <a:schemeClr val="tx1"/>
              </a:solidFill>
              <a:round/>
              <a:headEnd/>
              <a:tailEnd/>
            </a:ln>
          </p:spPr>
          <p:txBody>
            <a:bodyPr wrap="none" anchor="ctr"/>
            <a:lstStyle/>
            <a:p>
              <a:endParaRPr lang="en-GB" dirty="0"/>
            </a:p>
          </p:txBody>
        </p:sp>
        <p:sp>
          <p:nvSpPr>
            <p:cNvPr id="28" name="Rectangle 68">
              <a:extLst>
                <a:ext uri="{FF2B5EF4-FFF2-40B4-BE49-F238E27FC236}">
                  <a16:creationId xmlns:a16="http://schemas.microsoft.com/office/drawing/2014/main" id="{313A5731-0A80-4A18-8964-AC5809007A0C}"/>
                </a:ext>
              </a:extLst>
            </p:cNvPr>
            <p:cNvSpPr>
              <a:spLocks noChangeArrowheads="1"/>
            </p:cNvSpPr>
            <p:nvPr/>
          </p:nvSpPr>
          <p:spPr bwMode="auto">
            <a:xfrm>
              <a:off x="1876" y="3515"/>
              <a:ext cx="42" cy="296"/>
            </a:xfrm>
            <a:prstGeom prst="rect">
              <a:avLst/>
            </a:prstGeom>
            <a:solidFill>
              <a:srgbClr val="CCFFFF"/>
            </a:solidFill>
            <a:ln w="9525">
              <a:solidFill>
                <a:schemeClr val="tx1"/>
              </a:solidFill>
              <a:miter lim="800000"/>
              <a:headEnd/>
              <a:tailEnd/>
            </a:ln>
          </p:spPr>
          <p:txBody>
            <a:bodyPr/>
            <a:lstStyle/>
            <a:p>
              <a:endParaRPr lang="en-GB" dirty="0"/>
            </a:p>
          </p:txBody>
        </p:sp>
        <p:sp>
          <p:nvSpPr>
            <p:cNvPr id="29" name="Rectangle 69">
              <a:extLst>
                <a:ext uri="{FF2B5EF4-FFF2-40B4-BE49-F238E27FC236}">
                  <a16:creationId xmlns:a16="http://schemas.microsoft.com/office/drawing/2014/main" id="{F37E0EE1-E399-4C6B-920A-1224A9598B03}"/>
                </a:ext>
              </a:extLst>
            </p:cNvPr>
            <p:cNvSpPr>
              <a:spLocks noChangeArrowheads="1"/>
            </p:cNvSpPr>
            <p:nvPr/>
          </p:nvSpPr>
          <p:spPr bwMode="auto">
            <a:xfrm>
              <a:off x="1689" y="3794"/>
              <a:ext cx="414" cy="35"/>
            </a:xfrm>
            <a:prstGeom prst="rect">
              <a:avLst/>
            </a:prstGeom>
            <a:solidFill>
              <a:srgbClr val="CCFFFF"/>
            </a:solidFill>
            <a:ln w="9525">
              <a:solidFill>
                <a:schemeClr val="tx1"/>
              </a:solidFill>
              <a:miter lim="800000"/>
              <a:headEnd/>
              <a:tailEnd/>
            </a:ln>
          </p:spPr>
          <p:txBody>
            <a:bodyPr/>
            <a:lstStyle/>
            <a:p>
              <a:endParaRPr lang="en-GB" dirty="0"/>
            </a:p>
          </p:txBody>
        </p:sp>
        <p:sp>
          <p:nvSpPr>
            <p:cNvPr id="30" name="Rectangle 70">
              <a:extLst>
                <a:ext uri="{FF2B5EF4-FFF2-40B4-BE49-F238E27FC236}">
                  <a16:creationId xmlns:a16="http://schemas.microsoft.com/office/drawing/2014/main" id="{C7CEDAEC-C8C2-4A00-9503-4C9D49A251C1}"/>
                </a:ext>
              </a:extLst>
            </p:cNvPr>
            <p:cNvSpPr>
              <a:spLocks noChangeArrowheads="1"/>
            </p:cNvSpPr>
            <p:nvPr/>
          </p:nvSpPr>
          <p:spPr bwMode="auto">
            <a:xfrm>
              <a:off x="1689" y="3498"/>
              <a:ext cx="414" cy="35"/>
            </a:xfrm>
            <a:prstGeom prst="rect">
              <a:avLst/>
            </a:prstGeom>
            <a:solidFill>
              <a:srgbClr val="CCFFFF"/>
            </a:solidFill>
            <a:ln w="9525">
              <a:solidFill>
                <a:schemeClr val="tx1"/>
              </a:solidFill>
              <a:miter lim="800000"/>
              <a:headEnd/>
              <a:tailEnd/>
            </a:ln>
          </p:spPr>
          <p:txBody>
            <a:bodyPr/>
            <a:lstStyle/>
            <a:p>
              <a:endParaRPr lang="en-GB" dirty="0"/>
            </a:p>
          </p:txBody>
        </p:sp>
      </p:grpSp>
      <p:grpSp>
        <p:nvGrpSpPr>
          <p:cNvPr id="31" name="Group 71">
            <a:extLst>
              <a:ext uri="{FF2B5EF4-FFF2-40B4-BE49-F238E27FC236}">
                <a16:creationId xmlns:a16="http://schemas.microsoft.com/office/drawing/2014/main" id="{C3E38CD6-8551-4604-B1EB-7B33239341BD}"/>
              </a:ext>
            </a:extLst>
          </p:cNvPr>
          <p:cNvGrpSpPr>
            <a:grpSpLocks/>
          </p:cNvGrpSpPr>
          <p:nvPr/>
        </p:nvGrpSpPr>
        <p:grpSpPr bwMode="auto">
          <a:xfrm>
            <a:off x="1428180" y="4658391"/>
            <a:ext cx="4799013" cy="1338263"/>
            <a:chOff x="210" y="3104"/>
            <a:chExt cx="3023" cy="843"/>
          </a:xfrm>
        </p:grpSpPr>
        <p:grpSp>
          <p:nvGrpSpPr>
            <p:cNvPr id="32" name="Group 70">
              <a:extLst>
                <a:ext uri="{FF2B5EF4-FFF2-40B4-BE49-F238E27FC236}">
                  <a16:creationId xmlns:a16="http://schemas.microsoft.com/office/drawing/2014/main" id="{232DBF30-DBA4-4F79-B8B5-327BC81002A9}"/>
                </a:ext>
              </a:extLst>
            </p:cNvPr>
            <p:cNvGrpSpPr>
              <a:grpSpLocks/>
            </p:cNvGrpSpPr>
            <p:nvPr/>
          </p:nvGrpSpPr>
          <p:grpSpPr bwMode="auto">
            <a:xfrm>
              <a:off x="210" y="3436"/>
              <a:ext cx="3023" cy="511"/>
              <a:chOff x="210" y="3436"/>
              <a:chExt cx="3023" cy="511"/>
            </a:xfrm>
          </p:grpSpPr>
          <p:graphicFrame>
            <p:nvGraphicFramePr>
              <p:cNvPr id="34" name="Object 3">
                <a:extLst>
                  <a:ext uri="{FF2B5EF4-FFF2-40B4-BE49-F238E27FC236}">
                    <a16:creationId xmlns:a16="http://schemas.microsoft.com/office/drawing/2014/main" id="{FD5F8E63-0739-4E2B-B5D7-B2505CA2355F}"/>
                  </a:ext>
                </a:extLst>
              </p:cNvPr>
              <p:cNvGraphicFramePr>
                <a:graphicFrameLocks noChangeAspect="1"/>
              </p:cNvGraphicFramePr>
              <p:nvPr/>
            </p:nvGraphicFramePr>
            <p:xfrm>
              <a:off x="1473" y="3436"/>
              <a:ext cx="1760" cy="511"/>
            </p:xfrm>
            <a:graphic>
              <a:graphicData uri="http://schemas.openxmlformats.org/presentationml/2006/ole">
                <mc:AlternateContent xmlns:mc="http://schemas.openxmlformats.org/markup-compatibility/2006">
                  <mc:Choice xmlns:v="urn:schemas-microsoft-com:vml" Requires="v">
                    <p:oleObj name="Equation" r:id="rId5" imgW="2577960" imgH="812520" progId="Equation.3">
                      <p:embed/>
                    </p:oleObj>
                  </mc:Choice>
                  <mc:Fallback>
                    <p:oleObj name="Equation" r:id="rId5" imgW="2577960" imgH="812520" progId="Equation.3">
                      <p:embed/>
                      <p:pic>
                        <p:nvPicPr>
                          <p:cNvPr id="34" name="Object 3">
                            <a:extLst>
                              <a:ext uri="{FF2B5EF4-FFF2-40B4-BE49-F238E27FC236}">
                                <a16:creationId xmlns:a16="http://schemas.microsoft.com/office/drawing/2014/main" id="{FD5F8E63-0739-4E2B-B5D7-B2505CA23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 y="3436"/>
                            <a:ext cx="1760"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AutoShape 59">
                <a:extLst>
                  <a:ext uri="{FF2B5EF4-FFF2-40B4-BE49-F238E27FC236}">
                    <a16:creationId xmlns:a16="http://schemas.microsoft.com/office/drawing/2014/main" id="{48FBCA33-9AC4-4879-9548-CD496B7C91BF}"/>
                  </a:ext>
                </a:extLst>
              </p:cNvPr>
              <p:cNvSpPr>
                <a:spLocks noChangeArrowheads="1"/>
              </p:cNvSpPr>
              <p:nvPr/>
            </p:nvSpPr>
            <p:spPr bwMode="auto">
              <a:xfrm>
                <a:off x="210" y="3471"/>
                <a:ext cx="1196" cy="454"/>
              </a:xfrm>
              <a:prstGeom prst="roundRect">
                <a:avLst>
                  <a:gd name="adj" fmla="val 6829"/>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Performance metric   </a:t>
                </a:r>
              </a:p>
            </p:txBody>
          </p:sp>
        </p:grpSp>
        <p:sp>
          <p:nvSpPr>
            <p:cNvPr id="33" name="AutoShape 75">
              <a:extLst>
                <a:ext uri="{FF2B5EF4-FFF2-40B4-BE49-F238E27FC236}">
                  <a16:creationId xmlns:a16="http://schemas.microsoft.com/office/drawing/2014/main" id="{3F79C699-C42B-4F51-9090-B77E831F188E}"/>
                </a:ext>
              </a:extLst>
            </p:cNvPr>
            <p:cNvSpPr>
              <a:spLocks noChangeArrowheads="1"/>
            </p:cNvSpPr>
            <p:nvPr/>
          </p:nvSpPr>
          <p:spPr bwMode="auto">
            <a:xfrm>
              <a:off x="2418" y="3104"/>
              <a:ext cx="139" cy="256"/>
            </a:xfrm>
            <a:prstGeom prst="downArrow">
              <a:avLst>
                <a:gd name="adj1" fmla="val 50000"/>
                <a:gd name="adj2" fmla="val 46043"/>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nvGrpSpPr>
          <p:cNvPr id="36" name="Group 79">
            <a:extLst>
              <a:ext uri="{FF2B5EF4-FFF2-40B4-BE49-F238E27FC236}">
                <a16:creationId xmlns:a16="http://schemas.microsoft.com/office/drawing/2014/main" id="{01C3B367-FF20-457F-8DD5-D2886C0A298D}"/>
              </a:ext>
            </a:extLst>
          </p:cNvPr>
          <p:cNvGrpSpPr>
            <a:grpSpLocks/>
          </p:cNvGrpSpPr>
          <p:nvPr/>
        </p:nvGrpSpPr>
        <p:grpSpPr bwMode="auto">
          <a:xfrm>
            <a:off x="6378004" y="5213253"/>
            <a:ext cx="4164766" cy="857250"/>
            <a:chOff x="3072" y="3442"/>
            <a:chExt cx="2422" cy="540"/>
          </a:xfrm>
        </p:grpSpPr>
        <p:grpSp>
          <p:nvGrpSpPr>
            <p:cNvPr id="37" name="Group 73">
              <a:extLst>
                <a:ext uri="{FF2B5EF4-FFF2-40B4-BE49-F238E27FC236}">
                  <a16:creationId xmlns:a16="http://schemas.microsoft.com/office/drawing/2014/main" id="{5654B6C2-5FEE-43B8-B565-24BFDD677A67}"/>
                </a:ext>
              </a:extLst>
            </p:cNvPr>
            <p:cNvGrpSpPr>
              <a:grpSpLocks/>
            </p:cNvGrpSpPr>
            <p:nvPr/>
          </p:nvGrpSpPr>
          <p:grpSpPr bwMode="auto">
            <a:xfrm>
              <a:off x="3430" y="3442"/>
              <a:ext cx="2064" cy="540"/>
              <a:chOff x="3430" y="3618"/>
              <a:chExt cx="2064" cy="540"/>
            </a:xfrm>
          </p:grpSpPr>
          <p:sp>
            <p:nvSpPr>
              <p:cNvPr id="39" name="Rectangle 45">
                <a:extLst>
                  <a:ext uri="{FF2B5EF4-FFF2-40B4-BE49-F238E27FC236}">
                    <a16:creationId xmlns:a16="http://schemas.microsoft.com/office/drawing/2014/main" id="{829579CD-F082-4B7E-B07E-F56A76D3F970}"/>
                  </a:ext>
                </a:extLst>
              </p:cNvPr>
              <p:cNvSpPr>
                <a:spLocks noChangeArrowheads="1"/>
              </p:cNvSpPr>
              <p:nvPr/>
            </p:nvSpPr>
            <p:spPr bwMode="auto">
              <a:xfrm>
                <a:off x="3430" y="3618"/>
                <a:ext cx="2064" cy="540"/>
              </a:xfrm>
              <a:prstGeom prst="rect">
                <a:avLst/>
              </a:prstGeom>
              <a:solidFill>
                <a:schemeClr val="bg1">
                  <a:lumMod val="95000"/>
                  <a:alpha val="39999"/>
                </a:schemeClr>
              </a:solidFill>
              <a:ln w="28575">
                <a:solidFill>
                  <a:schemeClr val="accent1"/>
                </a:solidFill>
                <a:miter lim="800000"/>
                <a:headEnd/>
                <a:tailEnd/>
              </a:ln>
            </p:spPr>
            <p:txBody>
              <a:bodyPr anchor="ctr"/>
              <a:lstStyle/>
              <a:p>
                <a:endParaRPr lang="en-GB" dirty="0"/>
              </a:p>
            </p:txBody>
          </p:sp>
          <p:sp>
            <p:nvSpPr>
              <p:cNvPr id="40" name="Text Box 46">
                <a:extLst>
                  <a:ext uri="{FF2B5EF4-FFF2-40B4-BE49-F238E27FC236}">
                    <a16:creationId xmlns:a16="http://schemas.microsoft.com/office/drawing/2014/main" id="{67252D01-0497-4BDF-ACBC-E75FCD9BDDF2}"/>
                  </a:ext>
                </a:extLst>
              </p:cNvPr>
              <p:cNvSpPr txBox="1">
                <a:spLocks noChangeArrowheads="1"/>
              </p:cNvSpPr>
              <p:nvPr/>
            </p:nvSpPr>
            <p:spPr bwMode="auto">
              <a:xfrm>
                <a:off x="3494" y="3708"/>
                <a:ext cx="14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US" b="1" dirty="0">
                    <a:latin typeface="+mn-lt"/>
                  </a:rPr>
                  <a:t>Chose materials </a:t>
                </a:r>
              </a:p>
              <a:p>
                <a:pPr>
                  <a:spcBef>
                    <a:spcPct val="0"/>
                  </a:spcBef>
                  <a:spcAft>
                    <a:spcPct val="0"/>
                  </a:spcAft>
                </a:pPr>
                <a:r>
                  <a:rPr lang="en-US" b="1" dirty="0">
                    <a:latin typeface="+mn-lt"/>
                  </a:rPr>
                  <a:t>with largest</a:t>
                </a:r>
                <a:endParaRPr lang="en-US" sz="2000" b="1" dirty="0">
                  <a:latin typeface="+mn-lt"/>
                </a:endParaRPr>
              </a:p>
            </p:txBody>
          </p:sp>
          <p:graphicFrame>
            <p:nvGraphicFramePr>
              <p:cNvPr id="41" name="Object 2">
                <a:extLst>
                  <a:ext uri="{FF2B5EF4-FFF2-40B4-BE49-F238E27FC236}">
                    <a16:creationId xmlns:a16="http://schemas.microsoft.com/office/drawing/2014/main" id="{A9D3EC03-4B6F-4560-9BA0-C949D7FF8E10}"/>
                  </a:ext>
                </a:extLst>
              </p:cNvPr>
              <p:cNvGraphicFramePr>
                <a:graphicFrameLocks noChangeAspect="1"/>
              </p:cNvGraphicFramePr>
              <p:nvPr/>
            </p:nvGraphicFramePr>
            <p:xfrm>
              <a:off x="4527" y="3665"/>
              <a:ext cx="834" cy="463"/>
            </p:xfrm>
            <a:graphic>
              <a:graphicData uri="http://schemas.openxmlformats.org/presentationml/2006/ole">
                <mc:AlternateContent xmlns:mc="http://schemas.openxmlformats.org/markup-compatibility/2006">
                  <mc:Choice xmlns:v="urn:schemas-microsoft-com:vml" Requires="v">
                    <p:oleObj name="Equation" r:id="rId7" imgW="1002960" imgH="634680" progId="Equation.3">
                      <p:embed/>
                    </p:oleObj>
                  </mc:Choice>
                  <mc:Fallback>
                    <p:oleObj name="Equation" r:id="rId7" imgW="1002960" imgH="634680" progId="Equation.3">
                      <p:embed/>
                      <p:pic>
                        <p:nvPicPr>
                          <p:cNvPr id="41" name="Object 2">
                            <a:extLst>
                              <a:ext uri="{FF2B5EF4-FFF2-40B4-BE49-F238E27FC236}">
                                <a16:creationId xmlns:a16="http://schemas.microsoft.com/office/drawing/2014/main" id="{A9D3EC03-4B6F-4560-9BA0-C949D7FF8E10}"/>
                              </a:ext>
                            </a:extLst>
                          </p:cNvPr>
                          <p:cNvPicPr>
                            <a:picLocks noChangeAspect="1" noChangeArrowheads="1"/>
                          </p:cNvPicPr>
                          <p:nvPr/>
                        </p:nvPicPr>
                        <p:blipFill>
                          <a:blip r:embed="rId8"/>
                          <a:srcRect/>
                          <a:stretch>
                            <a:fillRect/>
                          </a:stretch>
                        </p:blipFill>
                        <p:spPr bwMode="auto">
                          <a:xfrm>
                            <a:off x="4527" y="3665"/>
                            <a:ext cx="834" cy="463"/>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8" name="AutoShape 76">
              <a:extLst>
                <a:ext uri="{FF2B5EF4-FFF2-40B4-BE49-F238E27FC236}">
                  <a16:creationId xmlns:a16="http://schemas.microsoft.com/office/drawing/2014/main" id="{A7049B2C-237C-4774-848A-F43EBD03ED54}"/>
                </a:ext>
              </a:extLst>
            </p:cNvPr>
            <p:cNvSpPr>
              <a:spLocks noChangeArrowheads="1"/>
            </p:cNvSpPr>
            <p:nvPr/>
          </p:nvSpPr>
          <p:spPr bwMode="auto">
            <a:xfrm rot="16200000">
              <a:off x="3082" y="3576"/>
              <a:ext cx="236" cy="256"/>
            </a:xfrm>
            <a:prstGeom prst="downArrow">
              <a:avLst>
                <a:gd name="adj1" fmla="val 50000"/>
                <a:gd name="adj2" fmla="val 50000"/>
              </a:avLst>
            </a:prstGeom>
            <a:noFill/>
            <a:ln w="28575">
              <a:solidFill>
                <a:schemeClr val="accent1"/>
              </a:solidFill>
              <a:miter lim="800000"/>
              <a:headEnd/>
              <a:tailEnd/>
            </a:ln>
          </p:spPr>
          <p:txBody>
            <a:bodyPr wrap="none" anchor="ctr"/>
            <a:lstStyle/>
            <a:p>
              <a:endParaRPr lang="en-GB" dirty="0"/>
            </a:p>
          </p:txBody>
        </p:sp>
      </p:grpSp>
      <p:grpSp>
        <p:nvGrpSpPr>
          <p:cNvPr id="42" name="Group 69">
            <a:extLst>
              <a:ext uri="{FF2B5EF4-FFF2-40B4-BE49-F238E27FC236}">
                <a16:creationId xmlns:a16="http://schemas.microsoft.com/office/drawing/2014/main" id="{BB46DE82-2EE2-4B80-9AD0-2E5F160D9FF2}"/>
              </a:ext>
            </a:extLst>
          </p:cNvPr>
          <p:cNvGrpSpPr>
            <a:grpSpLocks/>
          </p:cNvGrpSpPr>
          <p:nvPr/>
        </p:nvGrpSpPr>
        <p:grpSpPr bwMode="auto">
          <a:xfrm>
            <a:off x="5685538" y="639667"/>
            <a:ext cx="5258432" cy="1920875"/>
            <a:chOff x="4590741" y="890588"/>
            <a:chExt cx="5257941" cy="1921498"/>
          </a:xfrm>
        </p:grpSpPr>
        <p:sp>
          <p:nvSpPr>
            <p:cNvPr id="43" name="Rectangle 23">
              <a:extLst>
                <a:ext uri="{FF2B5EF4-FFF2-40B4-BE49-F238E27FC236}">
                  <a16:creationId xmlns:a16="http://schemas.microsoft.com/office/drawing/2014/main" id="{B54C4E1F-1CE8-4589-A20E-68D5B194FA2C}"/>
                </a:ext>
              </a:extLst>
            </p:cNvPr>
            <p:cNvSpPr>
              <a:spLocks noChangeArrowheads="1"/>
            </p:cNvSpPr>
            <p:nvPr/>
          </p:nvSpPr>
          <p:spPr bwMode="auto">
            <a:xfrm>
              <a:off x="4590741" y="890588"/>
              <a:ext cx="3717466"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spcAft>
                  <a:spcPct val="0"/>
                </a:spcAft>
                <a:buClrTx/>
                <a:buSzTx/>
                <a:buFontTx/>
                <a:buNone/>
              </a:pPr>
              <a:r>
                <a:rPr lang="en-GB" sz="1600" b="1" dirty="0"/>
                <a:t>Stiff beam of length L and minimum mass</a:t>
              </a:r>
            </a:p>
          </p:txBody>
        </p:sp>
        <p:sp>
          <p:nvSpPr>
            <p:cNvPr id="44" name="Line 24">
              <a:extLst>
                <a:ext uri="{FF2B5EF4-FFF2-40B4-BE49-F238E27FC236}">
                  <a16:creationId xmlns:a16="http://schemas.microsoft.com/office/drawing/2014/main" id="{63DDA8DE-389D-453F-B7C8-98E0528EB2A3}"/>
                </a:ext>
              </a:extLst>
            </p:cNvPr>
            <p:cNvSpPr>
              <a:spLocks noChangeShapeType="1"/>
            </p:cNvSpPr>
            <p:nvPr/>
          </p:nvSpPr>
          <p:spPr bwMode="auto">
            <a:xfrm>
              <a:off x="5249603" y="2365376"/>
              <a:ext cx="3506796" cy="0"/>
            </a:xfrm>
            <a:prstGeom prst="line">
              <a:avLst/>
            </a:prstGeom>
            <a:noFill/>
            <a:ln w="9525">
              <a:solidFill>
                <a:schemeClr val="tx1"/>
              </a:solidFill>
              <a:round/>
              <a:headEnd type="triangle" w="med" len="me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sp>
          <p:nvSpPr>
            <p:cNvPr id="45" name="Text Box 25">
              <a:extLst>
                <a:ext uri="{FF2B5EF4-FFF2-40B4-BE49-F238E27FC236}">
                  <a16:creationId xmlns:a16="http://schemas.microsoft.com/office/drawing/2014/main" id="{2620DE3F-60EB-41DD-99F3-93EFF935F07F}"/>
                </a:ext>
              </a:extLst>
            </p:cNvPr>
            <p:cNvSpPr txBox="1">
              <a:spLocks noChangeArrowheads="1"/>
            </p:cNvSpPr>
            <p:nvPr/>
          </p:nvSpPr>
          <p:spPr bwMode="auto">
            <a:xfrm>
              <a:off x="6294827" y="2136776"/>
              <a:ext cx="426316"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GB" dirty="0"/>
                <a:t>L</a:t>
              </a:r>
            </a:p>
          </p:txBody>
        </p:sp>
        <p:sp>
          <p:nvSpPr>
            <p:cNvPr id="46" name="Text Box 26">
              <a:extLst>
                <a:ext uri="{FF2B5EF4-FFF2-40B4-BE49-F238E27FC236}">
                  <a16:creationId xmlns:a16="http://schemas.microsoft.com/office/drawing/2014/main" id="{F57E1C74-EBA2-48CB-A4CC-0EE31986E956}"/>
                </a:ext>
              </a:extLst>
            </p:cNvPr>
            <p:cNvSpPr txBox="1">
              <a:spLocks noChangeArrowheads="1"/>
            </p:cNvSpPr>
            <p:nvPr/>
          </p:nvSpPr>
          <p:spPr bwMode="auto">
            <a:xfrm>
              <a:off x="8952367" y="1433513"/>
              <a:ext cx="896315" cy="135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latin typeface="+mn-lt"/>
                </a:rPr>
                <a:t>Square</a:t>
              </a:r>
            </a:p>
            <a:p>
              <a:pPr>
                <a:spcBef>
                  <a:spcPct val="0"/>
                </a:spcBef>
                <a:spcAft>
                  <a:spcPct val="0"/>
                </a:spcAft>
                <a:buClrTx/>
                <a:buSzTx/>
                <a:buFontTx/>
                <a:buNone/>
              </a:pPr>
              <a:r>
                <a:rPr lang="en-GB" sz="1600" b="1" dirty="0">
                  <a:latin typeface="+mn-lt"/>
                </a:rPr>
                <a:t>section, </a:t>
              </a:r>
            </a:p>
            <a:p>
              <a:pPr>
                <a:spcBef>
                  <a:spcPct val="0"/>
                </a:spcBef>
                <a:spcAft>
                  <a:spcPct val="0"/>
                </a:spcAft>
                <a:buClrTx/>
                <a:buSzTx/>
                <a:buFontTx/>
                <a:buNone/>
              </a:pPr>
              <a:r>
                <a:rPr lang="en-GB" sz="1600" b="1" dirty="0">
                  <a:latin typeface="+mn-lt"/>
                </a:rPr>
                <a:t>area </a:t>
              </a:r>
            </a:p>
            <a:p>
              <a:pPr>
                <a:spcBef>
                  <a:spcPct val="0"/>
                </a:spcBef>
                <a:spcAft>
                  <a:spcPct val="0"/>
                </a:spcAft>
                <a:buClrTx/>
                <a:buSzTx/>
                <a:buFontTx/>
                <a:buNone/>
              </a:pPr>
              <a:r>
                <a:rPr lang="en-GB" sz="1600" b="1" dirty="0">
                  <a:latin typeface="+mn-lt"/>
                </a:rPr>
                <a:t>A = b</a:t>
              </a:r>
              <a:r>
                <a:rPr lang="en-GB" sz="1600" b="1" baseline="30000" dirty="0">
                  <a:latin typeface="+mn-lt"/>
                </a:rPr>
                <a:t>2</a:t>
              </a:r>
            </a:p>
            <a:p>
              <a:pPr>
                <a:spcBef>
                  <a:spcPct val="0"/>
                </a:spcBef>
                <a:spcAft>
                  <a:spcPct val="0"/>
                </a:spcAft>
                <a:buClrTx/>
                <a:buSzTx/>
                <a:buFontTx/>
                <a:buNone/>
              </a:pPr>
              <a:endParaRPr lang="en-GB" b="1" dirty="0">
                <a:latin typeface="+mn-lt"/>
              </a:endParaRPr>
            </a:p>
          </p:txBody>
        </p:sp>
        <p:grpSp>
          <p:nvGrpSpPr>
            <p:cNvPr id="47" name="Group 27">
              <a:extLst>
                <a:ext uri="{FF2B5EF4-FFF2-40B4-BE49-F238E27FC236}">
                  <a16:creationId xmlns:a16="http://schemas.microsoft.com/office/drawing/2014/main" id="{D1E9FD26-9594-47D6-97AE-1B29E2ED4C41}"/>
                </a:ext>
              </a:extLst>
            </p:cNvPr>
            <p:cNvGrpSpPr>
              <a:grpSpLocks/>
            </p:cNvGrpSpPr>
            <p:nvPr/>
          </p:nvGrpSpPr>
          <p:grpSpPr bwMode="auto">
            <a:xfrm>
              <a:off x="5012379" y="1322388"/>
              <a:ext cx="3867790" cy="915988"/>
              <a:chOff x="2920" y="833"/>
              <a:chExt cx="2250" cy="577"/>
            </a:xfrm>
          </p:grpSpPr>
          <p:grpSp>
            <p:nvGrpSpPr>
              <p:cNvPr id="54" name="Group 28">
                <a:extLst>
                  <a:ext uri="{FF2B5EF4-FFF2-40B4-BE49-F238E27FC236}">
                    <a16:creationId xmlns:a16="http://schemas.microsoft.com/office/drawing/2014/main" id="{3DC8783A-6E53-4239-9E5A-5BA5C8F22805}"/>
                  </a:ext>
                </a:extLst>
              </p:cNvPr>
              <p:cNvGrpSpPr>
                <a:grpSpLocks/>
              </p:cNvGrpSpPr>
              <p:nvPr/>
            </p:nvGrpSpPr>
            <p:grpSpPr bwMode="auto">
              <a:xfrm>
                <a:off x="4936" y="1266"/>
                <a:ext cx="234" cy="144"/>
                <a:chOff x="4936" y="1266"/>
                <a:chExt cx="234" cy="144"/>
              </a:xfrm>
            </p:grpSpPr>
            <p:grpSp>
              <p:nvGrpSpPr>
                <p:cNvPr id="62" name="Group 29">
                  <a:extLst>
                    <a:ext uri="{FF2B5EF4-FFF2-40B4-BE49-F238E27FC236}">
                      <a16:creationId xmlns:a16="http://schemas.microsoft.com/office/drawing/2014/main" id="{1278A7E0-BA44-491D-991A-701BEC439271}"/>
                    </a:ext>
                  </a:extLst>
                </p:cNvPr>
                <p:cNvGrpSpPr>
                  <a:grpSpLocks/>
                </p:cNvGrpSpPr>
                <p:nvPr/>
              </p:nvGrpSpPr>
              <p:grpSpPr bwMode="auto">
                <a:xfrm>
                  <a:off x="4936" y="1314"/>
                  <a:ext cx="234" cy="96"/>
                  <a:chOff x="4936" y="1314"/>
                  <a:chExt cx="234" cy="96"/>
                </a:xfrm>
              </p:grpSpPr>
              <p:sp>
                <p:nvSpPr>
                  <p:cNvPr id="64" name="AutoShape 30">
                    <a:extLst>
                      <a:ext uri="{FF2B5EF4-FFF2-40B4-BE49-F238E27FC236}">
                        <a16:creationId xmlns:a16="http://schemas.microsoft.com/office/drawing/2014/main" id="{81F85E7D-88B0-4855-B25A-B6D313FB6A7B}"/>
                      </a:ext>
                    </a:extLst>
                  </p:cNvPr>
                  <p:cNvSpPr>
                    <a:spLocks noChangeArrowheads="1"/>
                  </p:cNvSpPr>
                  <p:nvPr/>
                </p:nvSpPr>
                <p:spPr bwMode="auto">
                  <a:xfrm>
                    <a:off x="5032" y="1314"/>
                    <a:ext cx="138" cy="96"/>
                  </a:xfrm>
                  <a:prstGeom prst="triangle">
                    <a:avLst>
                      <a:gd name="adj" fmla="val 50000"/>
                    </a:avLst>
                  </a:prstGeom>
                  <a:solidFill>
                    <a:srgbClr val="66CCFF"/>
                  </a:solidFill>
                  <a:ln w="19050">
                    <a:solidFill>
                      <a:schemeClr val="tx1"/>
                    </a:solidFill>
                    <a:miter lim="800000"/>
                    <a:headEnd/>
                    <a:tailEnd/>
                  </a:ln>
                </p:spPr>
                <p:txBody>
                  <a:bodyPr wrap="none" anchor="ctr"/>
                  <a:lstStyle/>
                  <a:p>
                    <a:endParaRPr lang="en-GB" dirty="0"/>
                  </a:p>
                </p:txBody>
              </p:sp>
              <p:sp>
                <p:nvSpPr>
                  <p:cNvPr id="65" name="Line 31">
                    <a:extLst>
                      <a:ext uri="{FF2B5EF4-FFF2-40B4-BE49-F238E27FC236}">
                        <a16:creationId xmlns:a16="http://schemas.microsoft.com/office/drawing/2014/main" id="{70693C60-9C69-42FB-8DAF-E6A74220AE9A}"/>
                      </a:ext>
                    </a:extLst>
                  </p:cNvPr>
                  <p:cNvSpPr>
                    <a:spLocks noChangeShapeType="1"/>
                  </p:cNvSpPr>
                  <p:nvPr/>
                </p:nvSpPr>
                <p:spPr bwMode="auto">
                  <a:xfrm>
                    <a:off x="4936" y="1314"/>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63" name="Line 32">
                  <a:extLst>
                    <a:ext uri="{FF2B5EF4-FFF2-40B4-BE49-F238E27FC236}">
                      <a16:creationId xmlns:a16="http://schemas.microsoft.com/office/drawing/2014/main" id="{CC5E08F2-4AFE-4AFB-AFB1-CDF09B6485AE}"/>
                    </a:ext>
                  </a:extLst>
                </p:cNvPr>
                <p:cNvSpPr>
                  <a:spLocks noChangeShapeType="1"/>
                </p:cNvSpPr>
                <p:nvPr/>
              </p:nvSpPr>
              <p:spPr bwMode="auto">
                <a:xfrm flipV="1">
                  <a:off x="4936" y="126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55" name="AutoShape 33">
                <a:extLst>
                  <a:ext uri="{FF2B5EF4-FFF2-40B4-BE49-F238E27FC236}">
                    <a16:creationId xmlns:a16="http://schemas.microsoft.com/office/drawing/2014/main" id="{91990567-984C-4615-A013-577D7F6BEF45}"/>
                  </a:ext>
                </a:extLst>
              </p:cNvPr>
              <p:cNvSpPr>
                <a:spLocks noChangeArrowheads="1"/>
              </p:cNvSpPr>
              <p:nvPr/>
            </p:nvSpPr>
            <p:spPr bwMode="auto">
              <a:xfrm flipH="1">
                <a:off x="2968" y="978"/>
                <a:ext cx="2160" cy="336"/>
              </a:xfrm>
              <a:prstGeom prst="cube">
                <a:avLst>
                  <a:gd name="adj" fmla="val 25000"/>
                </a:avLst>
              </a:prstGeom>
              <a:gradFill rotWithShape="1">
                <a:gsLst>
                  <a:gs pos="0">
                    <a:srgbClr val="CCFFFF">
                      <a:alpha val="50000"/>
                    </a:srgbClr>
                  </a:gs>
                  <a:gs pos="100000">
                    <a:srgbClr val="ADD8D8"/>
                  </a:gs>
                </a:gsLst>
                <a:lin ang="5400000" scaled="1"/>
              </a:gradFill>
              <a:ln w="9525">
                <a:solidFill>
                  <a:schemeClr val="tx1"/>
                </a:solidFill>
                <a:miter lim="800000"/>
                <a:headEnd/>
                <a:tailEnd/>
              </a:ln>
            </p:spPr>
            <p:txBody>
              <a:bodyPr wrap="none" anchor="ctr"/>
              <a:lstStyle/>
              <a:p>
                <a:endParaRPr lang="en-GB" dirty="0"/>
              </a:p>
            </p:txBody>
          </p:sp>
          <p:sp>
            <p:nvSpPr>
              <p:cNvPr id="56" name="AutoShape 34">
                <a:extLst>
                  <a:ext uri="{FF2B5EF4-FFF2-40B4-BE49-F238E27FC236}">
                    <a16:creationId xmlns:a16="http://schemas.microsoft.com/office/drawing/2014/main" id="{86E82E4F-779D-4140-BD31-7F4F3E02E0E0}"/>
                  </a:ext>
                </a:extLst>
              </p:cNvPr>
              <p:cNvSpPr>
                <a:spLocks noChangeArrowheads="1"/>
              </p:cNvSpPr>
              <p:nvPr/>
            </p:nvSpPr>
            <p:spPr bwMode="auto">
              <a:xfrm rot="5413964">
                <a:off x="3937" y="871"/>
                <a:ext cx="195" cy="119"/>
              </a:xfrm>
              <a:prstGeom prst="rightArrow">
                <a:avLst>
                  <a:gd name="adj1" fmla="val 50000"/>
                  <a:gd name="adj2" fmla="val 40830"/>
                </a:avLst>
              </a:prstGeom>
              <a:solidFill>
                <a:schemeClr val="tx1"/>
              </a:solidFill>
              <a:ln w="9525">
                <a:solidFill>
                  <a:schemeClr val="tx1"/>
                </a:solidFill>
                <a:miter lim="800000"/>
                <a:headEnd/>
                <a:tailEnd/>
              </a:ln>
            </p:spPr>
            <p:txBody>
              <a:bodyPr rot="10800000" vert="eaVert" wrap="none" anchor="ctr"/>
              <a:lstStyle/>
              <a:p>
                <a:endParaRPr lang="en-GB" dirty="0"/>
              </a:p>
            </p:txBody>
          </p:sp>
          <p:grpSp>
            <p:nvGrpSpPr>
              <p:cNvPr id="57" name="Group 35">
                <a:extLst>
                  <a:ext uri="{FF2B5EF4-FFF2-40B4-BE49-F238E27FC236}">
                    <a16:creationId xmlns:a16="http://schemas.microsoft.com/office/drawing/2014/main" id="{C4EF5C51-50DD-48F8-B854-E2E7DDB35BD4}"/>
                  </a:ext>
                </a:extLst>
              </p:cNvPr>
              <p:cNvGrpSpPr>
                <a:grpSpLocks/>
              </p:cNvGrpSpPr>
              <p:nvPr/>
            </p:nvGrpSpPr>
            <p:grpSpPr bwMode="auto">
              <a:xfrm>
                <a:off x="2920" y="1266"/>
                <a:ext cx="234" cy="144"/>
                <a:chOff x="2920" y="1266"/>
                <a:chExt cx="234" cy="144"/>
              </a:xfrm>
            </p:grpSpPr>
            <p:grpSp>
              <p:nvGrpSpPr>
                <p:cNvPr id="58" name="Group 36">
                  <a:extLst>
                    <a:ext uri="{FF2B5EF4-FFF2-40B4-BE49-F238E27FC236}">
                      <a16:creationId xmlns:a16="http://schemas.microsoft.com/office/drawing/2014/main" id="{A16F7530-C83A-444B-A4C1-5C0B10585662}"/>
                    </a:ext>
                  </a:extLst>
                </p:cNvPr>
                <p:cNvGrpSpPr>
                  <a:grpSpLocks/>
                </p:cNvGrpSpPr>
                <p:nvPr/>
              </p:nvGrpSpPr>
              <p:grpSpPr bwMode="auto">
                <a:xfrm>
                  <a:off x="2920" y="1314"/>
                  <a:ext cx="234" cy="96"/>
                  <a:chOff x="2920" y="1314"/>
                  <a:chExt cx="234" cy="96"/>
                </a:xfrm>
              </p:grpSpPr>
              <p:sp>
                <p:nvSpPr>
                  <p:cNvPr id="60" name="AutoShape 37">
                    <a:extLst>
                      <a:ext uri="{FF2B5EF4-FFF2-40B4-BE49-F238E27FC236}">
                        <a16:creationId xmlns:a16="http://schemas.microsoft.com/office/drawing/2014/main" id="{0EA0B634-F6EF-4B6A-A973-C8A56E7DB5EC}"/>
                      </a:ext>
                    </a:extLst>
                  </p:cNvPr>
                  <p:cNvSpPr>
                    <a:spLocks noChangeArrowheads="1"/>
                  </p:cNvSpPr>
                  <p:nvPr/>
                </p:nvSpPr>
                <p:spPr bwMode="auto">
                  <a:xfrm>
                    <a:off x="3016" y="1314"/>
                    <a:ext cx="138" cy="96"/>
                  </a:xfrm>
                  <a:prstGeom prst="triangle">
                    <a:avLst>
                      <a:gd name="adj" fmla="val 50000"/>
                    </a:avLst>
                  </a:prstGeom>
                  <a:solidFill>
                    <a:srgbClr val="66CCFF"/>
                  </a:solidFill>
                  <a:ln w="19050">
                    <a:solidFill>
                      <a:schemeClr val="tx1"/>
                    </a:solidFill>
                    <a:miter lim="800000"/>
                    <a:headEnd/>
                    <a:tailEnd/>
                  </a:ln>
                </p:spPr>
                <p:txBody>
                  <a:bodyPr wrap="none" anchor="ctr"/>
                  <a:lstStyle/>
                  <a:p>
                    <a:endParaRPr lang="en-GB" dirty="0"/>
                  </a:p>
                </p:txBody>
              </p:sp>
              <p:sp>
                <p:nvSpPr>
                  <p:cNvPr id="61" name="Line 38">
                    <a:extLst>
                      <a:ext uri="{FF2B5EF4-FFF2-40B4-BE49-F238E27FC236}">
                        <a16:creationId xmlns:a16="http://schemas.microsoft.com/office/drawing/2014/main" id="{92598C64-D251-4204-818C-FF752FB6AE82}"/>
                      </a:ext>
                    </a:extLst>
                  </p:cNvPr>
                  <p:cNvSpPr>
                    <a:spLocks noChangeShapeType="1"/>
                  </p:cNvSpPr>
                  <p:nvPr/>
                </p:nvSpPr>
                <p:spPr bwMode="auto">
                  <a:xfrm>
                    <a:off x="2920" y="1314"/>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59" name="Line 39">
                  <a:extLst>
                    <a:ext uri="{FF2B5EF4-FFF2-40B4-BE49-F238E27FC236}">
                      <a16:creationId xmlns:a16="http://schemas.microsoft.com/office/drawing/2014/main" id="{29C485E7-508A-47E8-AAA2-43A12B963E86}"/>
                    </a:ext>
                  </a:extLst>
                </p:cNvPr>
                <p:cNvSpPr>
                  <a:spLocks noChangeShapeType="1"/>
                </p:cNvSpPr>
                <p:nvPr/>
              </p:nvSpPr>
              <p:spPr bwMode="auto">
                <a:xfrm flipV="1">
                  <a:off x="2920" y="126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48" name="Text Box 40">
              <a:extLst>
                <a:ext uri="{FF2B5EF4-FFF2-40B4-BE49-F238E27FC236}">
                  <a16:creationId xmlns:a16="http://schemas.microsoft.com/office/drawing/2014/main" id="{0B12FEE5-9256-4A4E-A73D-615EFD690172}"/>
                </a:ext>
              </a:extLst>
            </p:cNvPr>
            <p:cNvSpPr txBox="1">
              <a:spLocks noChangeArrowheads="1"/>
            </p:cNvSpPr>
            <p:nvPr/>
          </p:nvSpPr>
          <p:spPr bwMode="auto">
            <a:xfrm>
              <a:off x="4839926" y="1588571"/>
              <a:ext cx="577590" cy="3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US" sz="1400" b="1" dirty="0"/>
                <a:t>b</a:t>
              </a:r>
              <a:endParaRPr lang="en-US" sz="2400" b="1" dirty="0">
                <a:latin typeface="Times New Roman" pitchFamily="18" charset="0"/>
              </a:endParaRPr>
            </a:p>
          </p:txBody>
        </p:sp>
        <p:sp>
          <p:nvSpPr>
            <p:cNvPr id="49" name="Line 41">
              <a:extLst>
                <a:ext uri="{FF2B5EF4-FFF2-40B4-BE49-F238E27FC236}">
                  <a16:creationId xmlns:a16="http://schemas.microsoft.com/office/drawing/2014/main" id="{683F1ACD-04FF-48DB-8702-7FB0A15D59B4}"/>
                </a:ext>
              </a:extLst>
            </p:cNvPr>
            <p:cNvSpPr>
              <a:spLocks noChangeShapeType="1"/>
            </p:cNvSpPr>
            <p:nvPr/>
          </p:nvSpPr>
          <p:spPr bwMode="auto">
            <a:xfrm>
              <a:off x="4979834" y="132397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0" name="Line 42">
              <a:extLst>
                <a:ext uri="{FF2B5EF4-FFF2-40B4-BE49-F238E27FC236}">
                  <a16:creationId xmlns:a16="http://schemas.microsoft.com/office/drawing/2014/main" id="{A68A480E-BF3B-45BF-B396-E410A73CF245}"/>
                </a:ext>
              </a:extLst>
            </p:cNvPr>
            <p:cNvSpPr>
              <a:spLocks noChangeShapeType="1"/>
            </p:cNvSpPr>
            <p:nvPr/>
          </p:nvSpPr>
          <p:spPr bwMode="auto">
            <a:xfrm flipV="1">
              <a:off x="4984858" y="193357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1" name="TextBox 61">
              <a:extLst>
                <a:ext uri="{FF2B5EF4-FFF2-40B4-BE49-F238E27FC236}">
                  <a16:creationId xmlns:a16="http://schemas.microsoft.com/office/drawing/2014/main" id="{34576623-6F96-4FA3-A0E4-DE16D8A11950}"/>
                </a:ext>
              </a:extLst>
            </p:cNvPr>
            <p:cNvSpPr txBox="1">
              <a:spLocks noChangeArrowheads="1"/>
            </p:cNvSpPr>
            <p:nvPr/>
          </p:nvSpPr>
          <p:spPr bwMode="auto">
            <a:xfrm>
              <a:off x="7014754" y="1214845"/>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dirty="0"/>
                <a:t>F</a:t>
              </a:r>
            </a:p>
          </p:txBody>
        </p:sp>
        <p:sp>
          <p:nvSpPr>
            <p:cNvPr id="52" name="TextBox 66">
              <a:extLst>
                <a:ext uri="{FF2B5EF4-FFF2-40B4-BE49-F238E27FC236}">
                  <a16:creationId xmlns:a16="http://schemas.microsoft.com/office/drawing/2014/main" id="{77C4A036-7F4E-4277-AC93-CC280A24E328}"/>
                </a:ext>
              </a:extLst>
            </p:cNvPr>
            <p:cNvSpPr txBox="1">
              <a:spLocks noChangeArrowheads="1"/>
            </p:cNvSpPr>
            <p:nvPr/>
          </p:nvSpPr>
          <p:spPr bwMode="auto">
            <a:xfrm>
              <a:off x="6779620" y="2442754"/>
              <a:ext cx="365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l-GR">
                  <a:cs typeface="Arial" pitchFamily="34" charset="0"/>
                </a:rPr>
                <a:t>δ</a:t>
              </a:r>
              <a:endParaRPr lang="en-GB" dirty="0"/>
            </a:p>
          </p:txBody>
        </p:sp>
        <p:cxnSp>
          <p:nvCxnSpPr>
            <p:cNvPr id="53" name="Straight Arrow Connector 52">
              <a:extLst>
                <a:ext uri="{FF2B5EF4-FFF2-40B4-BE49-F238E27FC236}">
                  <a16:creationId xmlns:a16="http://schemas.microsoft.com/office/drawing/2014/main" id="{13FCF0DE-3E8F-45F6-B4F9-CB39A70AFC7B}"/>
                </a:ext>
              </a:extLst>
            </p:cNvPr>
            <p:cNvCxnSpPr/>
            <p:nvPr/>
          </p:nvCxnSpPr>
          <p:spPr bwMode="auto">
            <a:xfrm rot="5400000">
              <a:off x="6747402" y="2319007"/>
              <a:ext cx="352539" cy="15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sp>
        <p:nvSpPr>
          <p:cNvPr id="66" name="Text Box 40">
            <a:extLst>
              <a:ext uri="{FF2B5EF4-FFF2-40B4-BE49-F238E27FC236}">
                <a16:creationId xmlns:a16="http://schemas.microsoft.com/office/drawing/2014/main" id="{D87292BB-1560-4251-B297-064D8DA3D72B}"/>
              </a:ext>
            </a:extLst>
          </p:cNvPr>
          <p:cNvSpPr txBox="1">
            <a:spLocks noChangeArrowheads="1"/>
          </p:cNvSpPr>
          <p:nvPr/>
        </p:nvSpPr>
        <p:spPr bwMode="auto">
          <a:xfrm>
            <a:off x="6201792" y="112067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US" sz="1400" b="1" dirty="0"/>
              <a:t>b</a:t>
            </a:r>
            <a:endParaRPr lang="en-US" sz="2400" b="1" dirty="0">
              <a:latin typeface="Times New Roman" pitchFamily="18" charset="0"/>
            </a:endParaRPr>
          </a:p>
        </p:txBody>
      </p:sp>
      <p:sp>
        <p:nvSpPr>
          <p:cNvPr id="67" name="Line 41">
            <a:extLst>
              <a:ext uri="{FF2B5EF4-FFF2-40B4-BE49-F238E27FC236}">
                <a16:creationId xmlns:a16="http://schemas.microsoft.com/office/drawing/2014/main" id="{89A21BFB-04DB-4BEA-8AA8-E707E04FE0FE}"/>
              </a:ext>
            </a:extLst>
          </p:cNvPr>
          <p:cNvSpPr>
            <a:spLocks noChangeShapeType="1"/>
          </p:cNvSpPr>
          <p:nvPr/>
        </p:nvSpPr>
        <p:spPr bwMode="auto">
          <a:xfrm>
            <a:off x="6093842" y="1190529"/>
            <a:ext cx="101600" cy="106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68" name="Line 41">
            <a:extLst>
              <a:ext uri="{FF2B5EF4-FFF2-40B4-BE49-F238E27FC236}">
                <a16:creationId xmlns:a16="http://schemas.microsoft.com/office/drawing/2014/main" id="{58F72A6C-21AF-4DFD-8BEC-DA888428A7A9}"/>
              </a:ext>
            </a:extLst>
          </p:cNvPr>
          <p:cNvSpPr>
            <a:spLocks noChangeShapeType="1"/>
          </p:cNvSpPr>
          <p:nvPr/>
        </p:nvSpPr>
        <p:spPr bwMode="auto">
          <a:xfrm flipH="1" flipV="1">
            <a:off x="6338317" y="1439767"/>
            <a:ext cx="107950" cy="128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Tree>
    <p:extLst>
      <p:ext uri="{BB962C8B-B14F-4D97-AF65-F5344CB8AC3E}">
        <p14:creationId xmlns:p14="http://schemas.microsoft.com/office/powerpoint/2010/main" val="29233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4">
            <a:extLst>
              <a:ext uri="{FF2B5EF4-FFF2-40B4-BE49-F238E27FC236}">
                <a16:creationId xmlns:a16="http://schemas.microsoft.com/office/drawing/2014/main" id="{BCAA629B-25A7-415E-BA63-6F7158E6AA9F}"/>
              </a:ext>
            </a:extLst>
          </p:cNvPr>
          <p:cNvGrpSpPr>
            <a:grpSpLocks/>
          </p:cNvGrpSpPr>
          <p:nvPr/>
        </p:nvGrpSpPr>
        <p:grpSpPr bwMode="auto">
          <a:xfrm>
            <a:off x="1510167" y="2817830"/>
            <a:ext cx="3032125" cy="796929"/>
            <a:chOff x="152" y="1876"/>
            <a:chExt cx="1763" cy="502"/>
          </a:xfrm>
        </p:grpSpPr>
        <p:sp>
          <p:nvSpPr>
            <p:cNvPr id="6" name="Text Box 96">
              <a:extLst>
                <a:ext uri="{FF2B5EF4-FFF2-40B4-BE49-F238E27FC236}">
                  <a16:creationId xmlns:a16="http://schemas.microsoft.com/office/drawing/2014/main" id="{043BAFA1-2F99-438C-B575-1CE80EF2EA80}"/>
                </a:ext>
              </a:extLst>
            </p:cNvPr>
            <p:cNvSpPr txBox="1">
              <a:spLocks noChangeArrowheads="1"/>
            </p:cNvSpPr>
            <p:nvPr/>
          </p:nvSpPr>
          <p:spPr bwMode="auto">
            <a:xfrm>
              <a:off x="152" y="2147"/>
              <a:ext cx="17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dirty="0">
                  <a:latin typeface="+mn-lt"/>
                </a:rPr>
                <a:t>Log E =  2 log </a:t>
              </a:r>
              <a:r>
                <a:rPr lang="en-GB" sz="2000" dirty="0">
                  <a:latin typeface="+mn-lt"/>
                  <a:sym typeface="Symbol" pitchFamily="18" charset="2"/>
                </a:rPr>
                <a:t> + 2 log M</a:t>
              </a:r>
              <a:endParaRPr lang="en-GB" sz="2000" dirty="0">
                <a:latin typeface="+mn-lt"/>
              </a:endParaRPr>
            </a:p>
          </p:txBody>
        </p:sp>
        <p:sp>
          <p:nvSpPr>
            <p:cNvPr id="7" name="Text Box 94">
              <a:extLst>
                <a:ext uri="{FF2B5EF4-FFF2-40B4-BE49-F238E27FC236}">
                  <a16:creationId xmlns:a16="http://schemas.microsoft.com/office/drawing/2014/main" id="{B7B5ECE6-C438-4814-B1A9-A63BCCEC4986}"/>
                </a:ext>
              </a:extLst>
            </p:cNvPr>
            <p:cNvSpPr txBox="1">
              <a:spLocks noChangeArrowheads="1"/>
            </p:cNvSpPr>
            <p:nvPr/>
          </p:nvSpPr>
          <p:spPr bwMode="auto">
            <a:xfrm>
              <a:off x="166" y="1876"/>
              <a:ext cx="7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b="1" i="1" dirty="0">
                  <a:latin typeface="+mn-lt"/>
                </a:rPr>
                <a:t>Take logs:</a:t>
              </a:r>
            </a:p>
          </p:txBody>
        </p:sp>
      </p:grpSp>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22</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Ranking, using charts</a:t>
            </a:r>
            <a:endParaRPr lang="en-US" dirty="0">
              <a:latin typeface="+mn-lt"/>
            </a:endParaRPr>
          </a:p>
        </p:txBody>
      </p:sp>
      <p:sp>
        <p:nvSpPr>
          <p:cNvPr id="4" name="Oval 107">
            <a:extLst>
              <a:ext uri="{FF2B5EF4-FFF2-40B4-BE49-F238E27FC236}">
                <a16:creationId xmlns:a16="http://schemas.microsoft.com/office/drawing/2014/main" id="{24BD93D0-08E3-4A76-81B4-9D53BA92C03E}"/>
              </a:ext>
            </a:extLst>
          </p:cNvPr>
          <p:cNvSpPr>
            <a:spLocks noChangeArrowheads="1"/>
          </p:cNvSpPr>
          <p:nvPr/>
        </p:nvSpPr>
        <p:spPr bwMode="auto">
          <a:xfrm>
            <a:off x="2345457" y="3325628"/>
            <a:ext cx="298450" cy="276225"/>
          </a:xfrm>
          <a:prstGeom prst="ellipse">
            <a:avLst/>
          </a:prstGeom>
          <a:noFill/>
          <a:ln w="381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nvGrpSpPr>
          <p:cNvPr id="8" name="Group 147">
            <a:extLst>
              <a:ext uri="{FF2B5EF4-FFF2-40B4-BE49-F238E27FC236}">
                <a16:creationId xmlns:a16="http://schemas.microsoft.com/office/drawing/2014/main" id="{1CB6B899-FC92-4CD9-801B-A95B5E7D1089}"/>
              </a:ext>
            </a:extLst>
          </p:cNvPr>
          <p:cNvGrpSpPr>
            <a:grpSpLocks/>
          </p:cNvGrpSpPr>
          <p:nvPr/>
        </p:nvGrpSpPr>
        <p:grpSpPr bwMode="auto">
          <a:xfrm>
            <a:off x="4698133" y="998536"/>
            <a:ext cx="6376987" cy="4846638"/>
            <a:chOff x="1911" y="650"/>
            <a:chExt cx="3708" cy="3053"/>
          </a:xfrm>
        </p:grpSpPr>
        <p:grpSp>
          <p:nvGrpSpPr>
            <p:cNvPr id="9" name="Group 118">
              <a:extLst>
                <a:ext uri="{FF2B5EF4-FFF2-40B4-BE49-F238E27FC236}">
                  <a16:creationId xmlns:a16="http://schemas.microsoft.com/office/drawing/2014/main" id="{00520AD1-5621-44AE-92A4-7DD2BC72CD54}"/>
                </a:ext>
              </a:extLst>
            </p:cNvPr>
            <p:cNvGrpSpPr>
              <a:grpSpLocks/>
            </p:cNvGrpSpPr>
            <p:nvPr/>
          </p:nvGrpSpPr>
          <p:grpSpPr bwMode="auto">
            <a:xfrm>
              <a:off x="1911" y="650"/>
              <a:ext cx="3708" cy="3053"/>
              <a:chOff x="1983" y="722"/>
              <a:chExt cx="3708" cy="3053"/>
            </a:xfrm>
          </p:grpSpPr>
          <p:sp>
            <p:nvSpPr>
              <p:cNvPr id="14" name="Rectangle 3">
                <a:extLst>
                  <a:ext uri="{FF2B5EF4-FFF2-40B4-BE49-F238E27FC236}">
                    <a16:creationId xmlns:a16="http://schemas.microsoft.com/office/drawing/2014/main" id="{7A45CC97-4389-48F4-BA45-9744B7FBBF3B}"/>
                  </a:ext>
                </a:extLst>
              </p:cNvPr>
              <p:cNvSpPr>
                <a:spLocks noChangeArrowheads="1"/>
              </p:cNvSpPr>
              <p:nvPr/>
            </p:nvSpPr>
            <p:spPr bwMode="auto">
              <a:xfrm>
                <a:off x="2167" y="2791"/>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0.1</a:t>
                </a:r>
                <a:endParaRPr lang="en-GB" sz="1400" baseline="30000" dirty="0"/>
              </a:p>
            </p:txBody>
          </p:sp>
          <p:sp>
            <p:nvSpPr>
              <p:cNvPr id="15" name="Rectangle 4">
                <a:extLst>
                  <a:ext uri="{FF2B5EF4-FFF2-40B4-BE49-F238E27FC236}">
                    <a16:creationId xmlns:a16="http://schemas.microsoft.com/office/drawing/2014/main" id="{79359F3D-9061-4906-8140-8EAB5462DE89}"/>
                  </a:ext>
                </a:extLst>
              </p:cNvPr>
              <p:cNvSpPr>
                <a:spLocks noChangeArrowheads="1"/>
              </p:cNvSpPr>
              <p:nvPr/>
            </p:nvSpPr>
            <p:spPr bwMode="auto">
              <a:xfrm>
                <a:off x="2196" y="178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10</a:t>
                </a:r>
                <a:endParaRPr lang="en-GB" sz="1400" baseline="30000" dirty="0"/>
              </a:p>
            </p:txBody>
          </p:sp>
          <p:sp>
            <p:nvSpPr>
              <p:cNvPr id="16" name="Rectangle 5">
                <a:extLst>
                  <a:ext uri="{FF2B5EF4-FFF2-40B4-BE49-F238E27FC236}">
                    <a16:creationId xmlns:a16="http://schemas.microsoft.com/office/drawing/2014/main" id="{0E1479F5-ADD4-46F7-A513-98E6A796BBDD}"/>
                  </a:ext>
                </a:extLst>
              </p:cNvPr>
              <p:cNvSpPr>
                <a:spLocks noChangeArrowheads="1"/>
              </p:cNvSpPr>
              <p:nvPr/>
            </p:nvSpPr>
            <p:spPr bwMode="auto">
              <a:xfrm>
                <a:off x="2247" y="230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a:t>
                </a:r>
                <a:endParaRPr lang="en-GB" sz="1400" baseline="30000" dirty="0"/>
              </a:p>
            </p:txBody>
          </p:sp>
          <p:sp>
            <p:nvSpPr>
              <p:cNvPr id="17" name="Rectangle 6">
                <a:extLst>
                  <a:ext uri="{FF2B5EF4-FFF2-40B4-BE49-F238E27FC236}">
                    <a16:creationId xmlns:a16="http://schemas.microsoft.com/office/drawing/2014/main" id="{1AA9351E-DAAA-4102-B2A5-C227D8836E34}"/>
                  </a:ext>
                </a:extLst>
              </p:cNvPr>
              <p:cNvSpPr>
                <a:spLocks noChangeArrowheads="1"/>
              </p:cNvSpPr>
              <p:nvPr/>
            </p:nvSpPr>
            <p:spPr bwMode="auto">
              <a:xfrm>
                <a:off x="2138" y="1262"/>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100</a:t>
                </a:r>
                <a:endParaRPr lang="en-GB" sz="1400" baseline="30000" dirty="0"/>
              </a:p>
            </p:txBody>
          </p:sp>
          <p:grpSp>
            <p:nvGrpSpPr>
              <p:cNvPr id="18" name="Group 117">
                <a:extLst>
                  <a:ext uri="{FF2B5EF4-FFF2-40B4-BE49-F238E27FC236}">
                    <a16:creationId xmlns:a16="http://schemas.microsoft.com/office/drawing/2014/main" id="{DD2DF2F6-5FCB-4B8D-B5E4-9DF5777AF7BD}"/>
                  </a:ext>
                </a:extLst>
              </p:cNvPr>
              <p:cNvGrpSpPr>
                <a:grpSpLocks/>
              </p:cNvGrpSpPr>
              <p:nvPr/>
            </p:nvGrpSpPr>
            <p:grpSpPr bwMode="auto">
              <a:xfrm>
                <a:off x="1983" y="722"/>
                <a:ext cx="3708" cy="3053"/>
                <a:chOff x="1983" y="722"/>
                <a:chExt cx="3708" cy="3053"/>
              </a:xfrm>
            </p:grpSpPr>
            <p:sp>
              <p:nvSpPr>
                <p:cNvPr id="19" name="Line 8">
                  <a:extLst>
                    <a:ext uri="{FF2B5EF4-FFF2-40B4-BE49-F238E27FC236}">
                      <a16:creationId xmlns:a16="http://schemas.microsoft.com/office/drawing/2014/main" id="{B94A61F5-DD61-4087-8D3B-CA4D3C29EB12}"/>
                    </a:ext>
                  </a:extLst>
                </p:cNvPr>
                <p:cNvSpPr>
                  <a:spLocks noChangeShapeType="1"/>
                </p:cNvSpPr>
                <p:nvPr/>
              </p:nvSpPr>
              <p:spPr bwMode="auto">
                <a:xfrm flipV="1">
                  <a:off x="4504" y="796"/>
                  <a:ext cx="4" cy="2607"/>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Line 9">
                  <a:extLst>
                    <a:ext uri="{FF2B5EF4-FFF2-40B4-BE49-F238E27FC236}">
                      <a16:creationId xmlns:a16="http://schemas.microsoft.com/office/drawing/2014/main" id="{822E0857-2913-4AFD-B001-573CFB6B16EC}"/>
                    </a:ext>
                  </a:extLst>
                </p:cNvPr>
                <p:cNvSpPr>
                  <a:spLocks noChangeShapeType="1"/>
                </p:cNvSpPr>
                <p:nvPr/>
              </p:nvSpPr>
              <p:spPr bwMode="auto">
                <a:xfrm>
                  <a:off x="2445" y="1331"/>
                  <a:ext cx="2991"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1" name="Oval 10">
                  <a:extLst>
                    <a:ext uri="{FF2B5EF4-FFF2-40B4-BE49-F238E27FC236}">
                      <a16:creationId xmlns:a16="http://schemas.microsoft.com/office/drawing/2014/main" id="{5F4F5ED2-F05C-4D09-9E22-A0AD8F388FFC}"/>
                    </a:ext>
                  </a:extLst>
                </p:cNvPr>
                <p:cNvSpPr>
                  <a:spLocks noChangeArrowheads="1"/>
                </p:cNvSpPr>
                <p:nvPr/>
              </p:nvSpPr>
              <p:spPr bwMode="auto">
                <a:xfrm rot="1321979">
                  <a:off x="3559" y="2771"/>
                  <a:ext cx="284" cy="554"/>
                </a:xfrm>
                <a:prstGeom prst="ellipse">
                  <a:avLst/>
                </a:prstGeom>
                <a:solidFill>
                  <a:schemeClr val="accent1"/>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2" name="Oval 11">
                  <a:extLst>
                    <a:ext uri="{FF2B5EF4-FFF2-40B4-BE49-F238E27FC236}">
                      <a16:creationId xmlns:a16="http://schemas.microsoft.com/office/drawing/2014/main" id="{286AD9ED-53BD-494F-A759-E21DFCA9C8B9}"/>
                    </a:ext>
                  </a:extLst>
                </p:cNvPr>
                <p:cNvSpPr>
                  <a:spLocks noChangeArrowheads="1"/>
                </p:cNvSpPr>
                <p:nvPr/>
              </p:nvSpPr>
              <p:spPr bwMode="auto">
                <a:xfrm rot="1244318">
                  <a:off x="3566" y="1278"/>
                  <a:ext cx="517" cy="954"/>
                </a:xfrm>
                <a:prstGeom prst="ellipse">
                  <a:avLst/>
                </a:prstGeom>
                <a:solidFill>
                  <a:srgbClr val="FCB2F5">
                    <a:alpha val="50195"/>
                  </a:srgbClr>
                </a:solidFill>
                <a:ln w="9525">
                  <a:solidFill>
                    <a:srgbClr val="A50021"/>
                  </a:solidFill>
                  <a:round/>
                  <a:headEnd/>
                  <a:tailEnd/>
                </a:ln>
              </p:spPr>
              <p:txBody>
                <a:bodyPr wrap="none" anchor="ctr"/>
                <a:lstStyle/>
                <a:p>
                  <a:endParaRPr lang="en-GB" dirty="0"/>
                </a:p>
              </p:txBody>
            </p:sp>
            <p:sp>
              <p:nvSpPr>
                <p:cNvPr id="23" name="Rectangle 12">
                  <a:extLst>
                    <a:ext uri="{FF2B5EF4-FFF2-40B4-BE49-F238E27FC236}">
                      <a16:creationId xmlns:a16="http://schemas.microsoft.com/office/drawing/2014/main" id="{85DCEAC5-D8B4-42E7-AE97-F70E0592CE92}"/>
                    </a:ext>
                  </a:extLst>
                </p:cNvPr>
                <p:cNvSpPr>
                  <a:spLocks noChangeArrowheads="1"/>
                </p:cNvSpPr>
                <p:nvPr/>
              </p:nvSpPr>
              <p:spPr bwMode="auto">
                <a:xfrm>
                  <a:off x="2428" y="788"/>
                  <a:ext cx="3026" cy="262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24" name="Oval 13">
                  <a:extLst>
                    <a:ext uri="{FF2B5EF4-FFF2-40B4-BE49-F238E27FC236}">
                      <a16:creationId xmlns:a16="http://schemas.microsoft.com/office/drawing/2014/main" id="{301EEEFE-A86D-4D69-BF36-03168486F84F}"/>
                    </a:ext>
                  </a:extLst>
                </p:cNvPr>
                <p:cNvSpPr>
                  <a:spLocks noChangeArrowheads="1"/>
                </p:cNvSpPr>
                <p:nvPr/>
              </p:nvSpPr>
              <p:spPr bwMode="auto">
                <a:xfrm rot="720883">
                  <a:off x="3532" y="1983"/>
                  <a:ext cx="332" cy="1172"/>
                </a:xfrm>
                <a:prstGeom prst="ellipse">
                  <a:avLst/>
                </a:prstGeom>
                <a:solidFill>
                  <a:srgbClr val="CCCC00"/>
                </a:solidFill>
                <a:ln w="9525">
                  <a:solidFill>
                    <a:srgbClr val="A50021"/>
                  </a:solidFill>
                  <a:round/>
                  <a:headEnd/>
                  <a:tailEnd/>
                </a:ln>
              </p:spPr>
              <p:txBody>
                <a:bodyPr wrap="none" anchor="ctr"/>
                <a:lstStyle/>
                <a:p>
                  <a:endParaRPr lang="en-GB" dirty="0"/>
                </a:p>
              </p:txBody>
            </p:sp>
            <p:sp>
              <p:nvSpPr>
                <p:cNvPr id="25" name="Oval 14">
                  <a:extLst>
                    <a:ext uri="{FF2B5EF4-FFF2-40B4-BE49-F238E27FC236}">
                      <a16:creationId xmlns:a16="http://schemas.microsoft.com/office/drawing/2014/main" id="{335F5DD1-D313-4ACC-93C9-5FD9F505CBF8}"/>
                    </a:ext>
                  </a:extLst>
                </p:cNvPr>
                <p:cNvSpPr>
                  <a:spLocks noChangeArrowheads="1"/>
                </p:cNvSpPr>
                <p:nvPr/>
              </p:nvSpPr>
              <p:spPr bwMode="auto">
                <a:xfrm rot="2322648">
                  <a:off x="2534" y="2561"/>
                  <a:ext cx="604" cy="920"/>
                </a:xfrm>
                <a:prstGeom prst="ellipse">
                  <a:avLst/>
                </a:prstGeom>
                <a:solidFill>
                  <a:srgbClr val="99CCFF">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6" name="Oval 15">
                  <a:extLst>
                    <a:ext uri="{FF2B5EF4-FFF2-40B4-BE49-F238E27FC236}">
                      <a16:creationId xmlns:a16="http://schemas.microsoft.com/office/drawing/2014/main" id="{265F19EE-F475-46A5-A332-AD4C82871C18}"/>
                    </a:ext>
                  </a:extLst>
                </p:cNvPr>
                <p:cNvSpPr>
                  <a:spLocks noChangeArrowheads="1"/>
                </p:cNvSpPr>
                <p:nvPr/>
              </p:nvSpPr>
              <p:spPr bwMode="auto">
                <a:xfrm rot="1114787">
                  <a:off x="3996" y="864"/>
                  <a:ext cx="466" cy="534"/>
                </a:xfrm>
                <a:prstGeom prst="ellipse">
                  <a:avLst/>
                </a:prstGeom>
                <a:solidFill>
                  <a:srgbClr val="FFFF00">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7" name="Oval 16">
                  <a:extLst>
                    <a:ext uri="{FF2B5EF4-FFF2-40B4-BE49-F238E27FC236}">
                      <a16:creationId xmlns:a16="http://schemas.microsoft.com/office/drawing/2014/main" id="{1B2793A2-CF1B-4AA8-BAE4-78E4BD7F4874}"/>
                    </a:ext>
                  </a:extLst>
                </p:cNvPr>
                <p:cNvSpPr>
                  <a:spLocks noChangeArrowheads="1"/>
                </p:cNvSpPr>
                <p:nvPr/>
              </p:nvSpPr>
              <p:spPr bwMode="auto">
                <a:xfrm rot="-1878138">
                  <a:off x="3984" y="1120"/>
                  <a:ext cx="1362" cy="921"/>
                </a:xfrm>
                <a:prstGeom prst="ellipse">
                  <a:avLst/>
                </a:prstGeom>
                <a:solidFill>
                  <a:srgbClr val="FF0000">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8" name="Oval 17">
                  <a:extLst>
                    <a:ext uri="{FF2B5EF4-FFF2-40B4-BE49-F238E27FC236}">
                      <a16:creationId xmlns:a16="http://schemas.microsoft.com/office/drawing/2014/main" id="{39F4209D-3623-4536-BEFB-BB0BA21DCE4A}"/>
                    </a:ext>
                  </a:extLst>
                </p:cNvPr>
                <p:cNvSpPr>
                  <a:spLocks noChangeArrowheads="1"/>
                </p:cNvSpPr>
                <p:nvPr/>
              </p:nvSpPr>
              <p:spPr bwMode="auto">
                <a:xfrm rot="-1220849">
                  <a:off x="2656" y="1885"/>
                  <a:ext cx="816" cy="154"/>
                </a:xfrm>
                <a:prstGeom prst="ellipse">
                  <a:avLst/>
                </a:prstGeom>
                <a:solidFill>
                  <a:srgbClr val="66FF66">
                    <a:alpha val="50195"/>
                  </a:srgbClr>
                </a:solidFill>
                <a:ln w="9525">
                  <a:solidFill>
                    <a:srgbClr val="A50021"/>
                  </a:solidFill>
                  <a:round/>
                  <a:headEnd/>
                  <a:tailEnd/>
                </a:ln>
              </p:spPr>
              <p:txBody>
                <a:bodyPr wrap="none" anchor="ctr"/>
                <a:lstStyle/>
                <a:p>
                  <a:endParaRPr lang="en-GB" dirty="0"/>
                </a:p>
              </p:txBody>
            </p:sp>
            <p:sp>
              <p:nvSpPr>
                <p:cNvPr id="29" name="Text Box 18">
                  <a:extLst>
                    <a:ext uri="{FF2B5EF4-FFF2-40B4-BE49-F238E27FC236}">
                      <a16:creationId xmlns:a16="http://schemas.microsoft.com/office/drawing/2014/main" id="{678D6510-5164-4BB0-B2C0-32EF64A806B7}"/>
                    </a:ext>
                  </a:extLst>
                </p:cNvPr>
                <p:cNvSpPr txBox="1">
                  <a:spLocks noChangeArrowheads="1"/>
                </p:cNvSpPr>
                <p:nvPr/>
              </p:nvSpPr>
              <p:spPr bwMode="auto">
                <a:xfrm>
                  <a:off x="4788" y="2126"/>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Metals</a:t>
                  </a:r>
                </a:p>
              </p:txBody>
            </p:sp>
            <p:sp>
              <p:nvSpPr>
                <p:cNvPr id="30" name="Text Box 19">
                  <a:extLst>
                    <a:ext uri="{FF2B5EF4-FFF2-40B4-BE49-F238E27FC236}">
                      <a16:creationId xmlns:a16="http://schemas.microsoft.com/office/drawing/2014/main" id="{106CA5E4-7AAC-44FD-B1D9-E16D593E5650}"/>
                    </a:ext>
                  </a:extLst>
                </p:cNvPr>
                <p:cNvSpPr txBox="1">
                  <a:spLocks noChangeArrowheads="1"/>
                </p:cNvSpPr>
                <p:nvPr/>
              </p:nvSpPr>
              <p:spPr bwMode="auto">
                <a:xfrm>
                  <a:off x="4016" y="2491"/>
                  <a:ext cx="71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Polymers</a:t>
                  </a:r>
                </a:p>
              </p:txBody>
            </p:sp>
            <p:sp>
              <p:nvSpPr>
                <p:cNvPr id="31" name="Text Box 20">
                  <a:extLst>
                    <a:ext uri="{FF2B5EF4-FFF2-40B4-BE49-F238E27FC236}">
                      <a16:creationId xmlns:a16="http://schemas.microsoft.com/office/drawing/2014/main" id="{1A295A65-A64E-42BF-9B06-1975767FA5F5}"/>
                    </a:ext>
                  </a:extLst>
                </p:cNvPr>
                <p:cNvSpPr txBox="1">
                  <a:spLocks noChangeArrowheads="1"/>
                </p:cNvSpPr>
                <p:nvPr/>
              </p:nvSpPr>
              <p:spPr bwMode="auto">
                <a:xfrm>
                  <a:off x="3856" y="3145"/>
                  <a:ext cx="83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Elastomers</a:t>
                  </a:r>
                </a:p>
              </p:txBody>
            </p:sp>
            <p:sp>
              <p:nvSpPr>
                <p:cNvPr id="32" name="Text Box 21">
                  <a:extLst>
                    <a:ext uri="{FF2B5EF4-FFF2-40B4-BE49-F238E27FC236}">
                      <a16:creationId xmlns:a16="http://schemas.microsoft.com/office/drawing/2014/main" id="{F6A6F428-16EE-4C8A-AC6B-F30FABA1BFAA}"/>
                    </a:ext>
                  </a:extLst>
                </p:cNvPr>
                <p:cNvSpPr txBox="1">
                  <a:spLocks noChangeArrowheads="1"/>
                </p:cNvSpPr>
                <p:nvPr/>
              </p:nvSpPr>
              <p:spPr bwMode="auto">
                <a:xfrm>
                  <a:off x="2561" y="1615"/>
                  <a:ext cx="56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Woods</a:t>
                  </a:r>
                </a:p>
              </p:txBody>
            </p:sp>
            <p:sp>
              <p:nvSpPr>
                <p:cNvPr id="33" name="Text Box 22">
                  <a:extLst>
                    <a:ext uri="{FF2B5EF4-FFF2-40B4-BE49-F238E27FC236}">
                      <a16:creationId xmlns:a16="http://schemas.microsoft.com/office/drawing/2014/main" id="{0484E81B-2760-48B7-B492-C58629C0A44D}"/>
                    </a:ext>
                  </a:extLst>
                </p:cNvPr>
                <p:cNvSpPr txBox="1">
                  <a:spLocks noChangeArrowheads="1"/>
                </p:cNvSpPr>
                <p:nvPr/>
              </p:nvSpPr>
              <p:spPr bwMode="auto">
                <a:xfrm>
                  <a:off x="2749" y="1238"/>
                  <a:ext cx="87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Composites</a:t>
                  </a:r>
                </a:p>
              </p:txBody>
            </p:sp>
            <p:sp>
              <p:nvSpPr>
                <p:cNvPr id="34" name="Text Box 23">
                  <a:extLst>
                    <a:ext uri="{FF2B5EF4-FFF2-40B4-BE49-F238E27FC236}">
                      <a16:creationId xmlns:a16="http://schemas.microsoft.com/office/drawing/2014/main" id="{738CEDAD-9E24-4575-9894-C063CFDC72C4}"/>
                    </a:ext>
                  </a:extLst>
                </p:cNvPr>
                <p:cNvSpPr txBox="1">
                  <a:spLocks noChangeArrowheads="1"/>
                </p:cNvSpPr>
                <p:nvPr/>
              </p:nvSpPr>
              <p:spPr bwMode="auto">
                <a:xfrm>
                  <a:off x="3018" y="3207"/>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Foams</a:t>
                  </a:r>
                </a:p>
              </p:txBody>
            </p:sp>
            <p:sp>
              <p:nvSpPr>
                <p:cNvPr id="35" name="Text Box 24">
                  <a:extLst>
                    <a:ext uri="{FF2B5EF4-FFF2-40B4-BE49-F238E27FC236}">
                      <a16:creationId xmlns:a16="http://schemas.microsoft.com/office/drawing/2014/main" id="{C955890F-9BE3-44D4-8A65-6DF8C7A9745F}"/>
                    </a:ext>
                  </a:extLst>
                </p:cNvPr>
                <p:cNvSpPr txBox="1">
                  <a:spLocks noChangeArrowheads="1"/>
                </p:cNvSpPr>
                <p:nvPr/>
              </p:nvSpPr>
              <p:spPr bwMode="auto">
                <a:xfrm>
                  <a:off x="2100" y="3302"/>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0.01</a:t>
                  </a:r>
                </a:p>
              </p:txBody>
            </p:sp>
            <p:sp>
              <p:nvSpPr>
                <p:cNvPr id="36" name="Text Box 25">
                  <a:extLst>
                    <a:ext uri="{FF2B5EF4-FFF2-40B4-BE49-F238E27FC236}">
                      <a16:creationId xmlns:a16="http://schemas.microsoft.com/office/drawing/2014/main" id="{0818A799-D403-45C7-B54F-BD5C06405B29}"/>
                    </a:ext>
                  </a:extLst>
                </p:cNvPr>
                <p:cNvSpPr txBox="1">
                  <a:spLocks noChangeArrowheads="1"/>
                </p:cNvSpPr>
                <p:nvPr/>
              </p:nvSpPr>
              <p:spPr bwMode="auto">
                <a:xfrm>
                  <a:off x="2074" y="722"/>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a:t>
                  </a:r>
                </a:p>
              </p:txBody>
            </p:sp>
            <p:sp>
              <p:nvSpPr>
                <p:cNvPr id="37" name="Text Box 26">
                  <a:extLst>
                    <a:ext uri="{FF2B5EF4-FFF2-40B4-BE49-F238E27FC236}">
                      <a16:creationId xmlns:a16="http://schemas.microsoft.com/office/drawing/2014/main" id="{F4C24884-B7DE-46A2-B51E-3E7478659801}"/>
                    </a:ext>
                  </a:extLst>
                </p:cNvPr>
                <p:cNvSpPr txBox="1">
                  <a:spLocks noChangeArrowheads="1"/>
                </p:cNvSpPr>
                <p:nvPr/>
              </p:nvSpPr>
              <p:spPr bwMode="auto">
                <a:xfrm>
                  <a:off x="5172" y="3420"/>
                  <a:ext cx="5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100,000</a:t>
                  </a:r>
                </a:p>
              </p:txBody>
            </p:sp>
            <p:sp>
              <p:nvSpPr>
                <p:cNvPr id="38" name="Text Box 27">
                  <a:extLst>
                    <a:ext uri="{FF2B5EF4-FFF2-40B4-BE49-F238E27FC236}">
                      <a16:creationId xmlns:a16="http://schemas.microsoft.com/office/drawing/2014/main" id="{FEA94B4A-6FAE-4A7A-B1DD-7B062C429833}"/>
                    </a:ext>
                  </a:extLst>
                </p:cNvPr>
                <p:cNvSpPr txBox="1">
                  <a:spLocks noChangeArrowheads="1"/>
                </p:cNvSpPr>
                <p:nvPr/>
              </p:nvSpPr>
              <p:spPr bwMode="auto">
                <a:xfrm>
                  <a:off x="2302" y="3429"/>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a:t>
                  </a:r>
                </a:p>
              </p:txBody>
            </p:sp>
            <p:sp>
              <p:nvSpPr>
                <p:cNvPr id="39" name="Text Box 28">
                  <a:extLst>
                    <a:ext uri="{FF2B5EF4-FFF2-40B4-BE49-F238E27FC236}">
                      <a16:creationId xmlns:a16="http://schemas.microsoft.com/office/drawing/2014/main" id="{93954389-4646-4FCB-9DF1-D64F812CF479}"/>
                    </a:ext>
                  </a:extLst>
                </p:cNvPr>
                <p:cNvSpPr txBox="1">
                  <a:spLocks noChangeArrowheads="1"/>
                </p:cNvSpPr>
                <p:nvPr/>
              </p:nvSpPr>
              <p:spPr bwMode="auto">
                <a:xfrm>
                  <a:off x="3330" y="3423"/>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a:t>
                  </a:r>
                </a:p>
              </p:txBody>
            </p:sp>
            <p:sp>
              <p:nvSpPr>
                <p:cNvPr id="40" name="Text Box 29">
                  <a:extLst>
                    <a:ext uri="{FF2B5EF4-FFF2-40B4-BE49-F238E27FC236}">
                      <a16:creationId xmlns:a16="http://schemas.microsoft.com/office/drawing/2014/main" id="{8A5CC2BE-0FC3-4CCA-82FE-30BDE6CF7FEA}"/>
                    </a:ext>
                  </a:extLst>
                </p:cNvPr>
                <p:cNvSpPr txBox="1">
                  <a:spLocks noChangeArrowheads="1"/>
                </p:cNvSpPr>
                <p:nvPr/>
              </p:nvSpPr>
              <p:spPr bwMode="auto">
                <a:xfrm>
                  <a:off x="4279" y="3412"/>
                  <a:ext cx="4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10,000</a:t>
                  </a:r>
                </a:p>
              </p:txBody>
            </p:sp>
            <p:sp>
              <p:nvSpPr>
                <p:cNvPr id="41" name="Text Box 30">
                  <a:extLst>
                    <a:ext uri="{FF2B5EF4-FFF2-40B4-BE49-F238E27FC236}">
                      <a16:creationId xmlns:a16="http://schemas.microsoft.com/office/drawing/2014/main" id="{D49A9BFA-8C83-42B7-AF50-038403338360}"/>
                    </a:ext>
                  </a:extLst>
                </p:cNvPr>
                <p:cNvSpPr txBox="1">
                  <a:spLocks noChangeArrowheads="1"/>
                </p:cNvSpPr>
                <p:nvPr/>
              </p:nvSpPr>
              <p:spPr bwMode="auto">
                <a:xfrm>
                  <a:off x="3418" y="3544"/>
                  <a:ext cx="11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Density  </a:t>
                  </a:r>
                  <a:r>
                    <a:rPr lang="el-GR">
                      <a:latin typeface="+mn-lt"/>
                      <a:cs typeface="Arial" pitchFamily="34" charset="0"/>
                    </a:rPr>
                    <a:t>ρ</a:t>
                  </a:r>
                  <a:r>
                    <a:rPr lang="en-GB" dirty="0">
                      <a:latin typeface="+mn-lt"/>
                      <a:cs typeface="Arial" pitchFamily="34" charset="0"/>
                    </a:rPr>
                    <a:t>  </a:t>
                  </a:r>
                  <a:r>
                    <a:rPr lang="en-GB" dirty="0">
                      <a:latin typeface="+mn-lt"/>
                    </a:rPr>
                    <a:t>(kg/m</a:t>
                  </a:r>
                  <a:r>
                    <a:rPr lang="en-GB" baseline="30000" dirty="0">
                      <a:latin typeface="+mn-lt"/>
                    </a:rPr>
                    <a:t>3</a:t>
                  </a:r>
                  <a:r>
                    <a:rPr lang="en-GB" dirty="0">
                      <a:latin typeface="+mn-lt"/>
                    </a:rPr>
                    <a:t>)</a:t>
                  </a:r>
                </a:p>
              </p:txBody>
            </p:sp>
            <p:sp>
              <p:nvSpPr>
                <p:cNvPr id="42" name="Text Box 31">
                  <a:extLst>
                    <a:ext uri="{FF2B5EF4-FFF2-40B4-BE49-F238E27FC236}">
                      <a16:creationId xmlns:a16="http://schemas.microsoft.com/office/drawing/2014/main" id="{54A78DC3-F083-45F8-8F72-36D0FFE0E576}"/>
                    </a:ext>
                  </a:extLst>
                </p:cNvPr>
                <p:cNvSpPr txBox="1">
                  <a:spLocks noChangeArrowheads="1"/>
                </p:cNvSpPr>
                <p:nvPr/>
              </p:nvSpPr>
              <p:spPr bwMode="auto">
                <a:xfrm rot="-5400000">
                  <a:off x="1146" y="1913"/>
                  <a:ext cx="19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Young’s modulus E, (GPa)</a:t>
                  </a:r>
                </a:p>
              </p:txBody>
            </p:sp>
            <p:sp>
              <p:nvSpPr>
                <p:cNvPr id="43" name="Text Box 32">
                  <a:extLst>
                    <a:ext uri="{FF2B5EF4-FFF2-40B4-BE49-F238E27FC236}">
                      <a16:creationId xmlns:a16="http://schemas.microsoft.com/office/drawing/2014/main" id="{9FD3FB7F-FAA1-495F-8F83-480EC3725502}"/>
                    </a:ext>
                  </a:extLst>
                </p:cNvPr>
                <p:cNvSpPr txBox="1">
                  <a:spLocks noChangeArrowheads="1"/>
                </p:cNvSpPr>
                <p:nvPr/>
              </p:nvSpPr>
              <p:spPr bwMode="auto">
                <a:xfrm>
                  <a:off x="3254" y="935"/>
                  <a:ext cx="72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Ceramics</a:t>
                  </a:r>
                </a:p>
              </p:txBody>
            </p:sp>
          </p:grpSp>
        </p:grpSp>
        <p:sp>
          <p:nvSpPr>
            <p:cNvPr id="10" name="Line 33">
              <a:extLst>
                <a:ext uri="{FF2B5EF4-FFF2-40B4-BE49-F238E27FC236}">
                  <a16:creationId xmlns:a16="http://schemas.microsoft.com/office/drawing/2014/main" id="{4C7AA450-D56E-4FCC-949E-8962F67E73B6}"/>
                </a:ext>
              </a:extLst>
            </p:cNvPr>
            <p:cNvSpPr>
              <a:spLocks noChangeShapeType="1"/>
            </p:cNvSpPr>
            <p:nvPr/>
          </p:nvSpPr>
          <p:spPr bwMode="auto">
            <a:xfrm flipV="1">
              <a:off x="3504" y="685"/>
              <a:ext cx="4" cy="2607"/>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Line 34">
              <a:extLst>
                <a:ext uri="{FF2B5EF4-FFF2-40B4-BE49-F238E27FC236}">
                  <a16:creationId xmlns:a16="http://schemas.microsoft.com/office/drawing/2014/main" id="{61B9181D-E417-4875-88F7-D35C8F3297C8}"/>
                </a:ext>
              </a:extLst>
            </p:cNvPr>
            <p:cNvSpPr>
              <a:spLocks noChangeShapeType="1"/>
            </p:cNvSpPr>
            <p:nvPr/>
          </p:nvSpPr>
          <p:spPr bwMode="auto">
            <a:xfrm>
              <a:off x="2354" y="1825"/>
              <a:ext cx="2992"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35">
              <a:extLst>
                <a:ext uri="{FF2B5EF4-FFF2-40B4-BE49-F238E27FC236}">
                  <a16:creationId xmlns:a16="http://schemas.microsoft.com/office/drawing/2014/main" id="{E5B1F634-92A6-4E42-B63F-7D60A48771ED}"/>
                </a:ext>
              </a:extLst>
            </p:cNvPr>
            <p:cNvSpPr>
              <a:spLocks noChangeShapeType="1"/>
            </p:cNvSpPr>
            <p:nvPr/>
          </p:nvSpPr>
          <p:spPr bwMode="auto">
            <a:xfrm>
              <a:off x="2335" y="2335"/>
              <a:ext cx="2992"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 name="Line 36">
              <a:extLst>
                <a:ext uri="{FF2B5EF4-FFF2-40B4-BE49-F238E27FC236}">
                  <a16:creationId xmlns:a16="http://schemas.microsoft.com/office/drawing/2014/main" id="{FE326564-985E-418F-BA33-4C4CAC38861E}"/>
                </a:ext>
              </a:extLst>
            </p:cNvPr>
            <p:cNvSpPr>
              <a:spLocks noChangeShapeType="1"/>
            </p:cNvSpPr>
            <p:nvPr/>
          </p:nvSpPr>
          <p:spPr bwMode="auto">
            <a:xfrm>
              <a:off x="2375" y="2857"/>
              <a:ext cx="3003" cy="5"/>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4" name="Group 115">
            <a:extLst>
              <a:ext uri="{FF2B5EF4-FFF2-40B4-BE49-F238E27FC236}">
                <a16:creationId xmlns:a16="http://schemas.microsoft.com/office/drawing/2014/main" id="{B0F3DF67-87AE-4202-B078-2906A150EB87}"/>
              </a:ext>
            </a:extLst>
          </p:cNvPr>
          <p:cNvGrpSpPr>
            <a:grpSpLocks/>
          </p:cNvGrpSpPr>
          <p:nvPr/>
        </p:nvGrpSpPr>
        <p:grpSpPr bwMode="auto">
          <a:xfrm>
            <a:off x="1419944" y="1401761"/>
            <a:ext cx="2146300" cy="508000"/>
            <a:chOff x="166" y="984"/>
            <a:chExt cx="1248" cy="320"/>
          </a:xfrm>
        </p:grpSpPr>
        <p:sp>
          <p:nvSpPr>
            <p:cNvPr id="45" name="Text Box 45">
              <a:extLst>
                <a:ext uri="{FF2B5EF4-FFF2-40B4-BE49-F238E27FC236}">
                  <a16:creationId xmlns:a16="http://schemas.microsoft.com/office/drawing/2014/main" id="{B1C3CCA1-DFDB-48E2-A465-B340A4474988}"/>
                </a:ext>
              </a:extLst>
            </p:cNvPr>
            <p:cNvSpPr txBox="1">
              <a:spLocks noChangeArrowheads="1"/>
            </p:cNvSpPr>
            <p:nvPr/>
          </p:nvSpPr>
          <p:spPr bwMode="auto">
            <a:xfrm>
              <a:off x="166" y="990"/>
              <a:ext cx="4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b="1" i="1" dirty="0">
                  <a:latin typeface="+mn-lt"/>
                </a:rPr>
                <a:t>Index</a:t>
              </a:r>
              <a:r>
                <a:rPr lang="en-GB" sz="2400" b="1" dirty="0">
                  <a:latin typeface="+mn-lt"/>
                </a:rPr>
                <a:t> </a:t>
              </a:r>
            </a:p>
          </p:txBody>
        </p:sp>
        <p:graphicFrame>
          <p:nvGraphicFramePr>
            <p:cNvPr id="46" name="Object 6">
              <a:extLst>
                <a:ext uri="{FF2B5EF4-FFF2-40B4-BE49-F238E27FC236}">
                  <a16:creationId xmlns:a16="http://schemas.microsoft.com/office/drawing/2014/main" id="{3361D1F9-37F0-4492-87F1-E15D7EB73C62}"/>
                </a:ext>
              </a:extLst>
            </p:cNvPr>
            <p:cNvGraphicFramePr>
              <a:graphicFrameLocks noChangeAspect="1"/>
            </p:cNvGraphicFramePr>
            <p:nvPr/>
          </p:nvGraphicFramePr>
          <p:xfrm>
            <a:off x="809" y="984"/>
            <a:ext cx="605" cy="320"/>
          </p:xfrm>
          <a:graphic>
            <a:graphicData uri="http://schemas.openxmlformats.org/presentationml/2006/ole">
              <mc:AlternateContent xmlns:mc="http://schemas.openxmlformats.org/markup-compatibility/2006">
                <mc:Choice xmlns:v="urn:schemas-microsoft-com:vml" Requires="v">
                  <p:oleObj name="Equation" r:id="rId3" imgW="888840" imgH="469800" progId="Equation.3">
                    <p:embed/>
                  </p:oleObj>
                </mc:Choice>
                <mc:Fallback>
                  <p:oleObj name="Equation" r:id="rId3" imgW="888840" imgH="469800" progId="Equation.3">
                    <p:embed/>
                    <p:pic>
                      <p:nvPicPr>
                        <p:cNvPr id="46" name="Object 6">
                          <a:extLst>
                            <a:ext uri="{FF2B5EF4-FFF2-40B4-BE49-F238E27FC236}">
                              <a16:creationId xmlns:a16="http://schemas.microsoft.com/office/drawing/2014/main" id="{3361D1F9-37F0-4492-87F1-E15D7EB73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 y="984"/>
                          <a:ext cx="605"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7" name="Text Box 93">
            <a:extLst>
              <a:ext uri="{FF2B5EF4-FFF2-40B4-BE49-F238E27FC236}">
                <a16:creationId xmlns:a16="http://schemas.microsoft.com/office/drawing/2014/main" id="{1F4AD2E2-20DF-498F-AF3A-BDCC358F7721}"/>
              </a:ext>
            </a:extLst>
          </p:cNvPr>
          <p:cNvSpPr txBox="1">
            <a:spLocks noChangeArrowheads="1"/>
          </p:cNvSpPr>
          <p:nvPr/>
        </p:nvSpPr>
        <p:spPr bwMode="auto">
          <a:xfrm>
            <a:off x="1723157" y="879474"/>
            <a:ext cx="2125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b="1" dirty="0">
                <a:latin typeface="+mn-lt"/>
              </a:rPr>
              <a:t>Light stiff beam:</a:t>
            </a:r>
          </a:p>
        </p:txBody>
      </p:sp>
      <p:grpSp>
        <p:nvGrpSpPr>
          <p:cNvPr id="48" name="Group 145">
            <a:extLst>
              <a:ext uri="{FF2B5EF4-FFF2-40B4-BE49-F238E27FC236}">
                <a16:creationId xmlns:a16="http://schemas.microsoft.com/office/drawing/2014/main" id="{2130651F-E9EA-437A-A5DB-7E180B3B8158}"/>
              </a:ext>
            </a:extLst>
          </p:cNvPr>
          <p:cNvGrpSpPr>
            <a:grpSpLocks/>
          </p:cNvGrpSpPr>
          <p:nvPr/>
        </p:nvGrpSpPr>
        <p:grpSpPr bwMode="auto">
          <a:xfrm>
            <a:off x="5520458" y="1147761"/>
            <a:ext cx="5087937" cy="4152900"/>
            <a:chOff x="2456" y="768"/>
            <a:chExt cx="2835" cy="2616"/>
          </a:xfrm>
        </p:grpSpPr>
        <p:grpSp>
          <p:nvGrpSpPr>
            <p:cNvPr id="49" name="Group 144">
              <a:extLst>
                <a:ext uri="{FF2B5EF4-FFF2-40B4-BE49-F238E27FC236}">
                  <a16:creationId xmlns:a16="http://schemas.microsoft.com/office/drawing/2014/main" id="{877D18BE-5F05-4507-9051-8CA9619045A8}"/>
                </a:ext>
              </a:extLst>
            </p:cNvPr>
            <p:cNvGrpSpPr>
              <a:grpSpLocks/>
            </p:cNvGrpSpPr>
            <p:nvPr/>
          </p:nvGrpSpPr>
          <p:grpSpPr bwMode="auto">
            <a:xfrm>
              <a:off x="2456" y="768"/>
              <a:ext cx="2835" cy="2616"/>
              <a:chOff x="2456" y="768"/>
              <a:chExt cx="2835" cy="2616"/>
            </a:xfrm>
          </p:grpSpPr>
          <p:sp>
            <p:nvSpPr>
              <p:cNvPr id="52" name="Line 84">
                <a:extLst>
                  <a:ext uri="{FF2B5EF4-FFF2-40B4-BE49-F238E27FC236}">
                    <a16:creationId xmlns:a16="http://schemas.microsoft.com/office/drawing/2014/main" id="{4FBFE07C-C81C-4B9A-B1E5-A31BAA13B3E5}"/>
                  </a:ext>
                </a:extLst>
              </p:cNvPr>
              <p:cNvSpPr>
                <a:spLocks noChangeShapeType="1"/>
              </p:cNvSpPr>
              <p:nvPr/>
            </p:nvSpPr>
            <p:spPr bwMode="auto">
              <a:xfrm flipV="1">
                <a:off x="2456" y="784"/>
                <a:ext cx="1563" cy="156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3" name="Line 85">
                <a:extLst>
                  <a:ext uri="{FF2B5EF4-FFF2-40B4-BE49-F238E27FC236}">
                    <a16:creationId xmlns:a16="http://schemas.microsoft.com/office/drawing/2014/main" id="{1F917AEC-FF44-4E2B-B30C-4077BBE7D1D5}"/>
                  </a:ext>
                </a:extLst>
              </p:cNvPr>
              <p:cNvSpPr>
                <a:spLocks noChangeShapeType="1"/>
              </p:cNvSpPr>
              <p:nvPr/>
            </p:nvSpPr>
            <p:spPr bwMode="auto">
              <a:xfrm flipV="1">
                <a:off x="2464" y="800"/>
                <a:ext cx="2043" cy="204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4" name="Line 86">
                <a:extLst>
                  <a:ext uri="{FF2B5EF4-FFF2-40B4-BE49-F238E27FC236}">
                    <a16:creationId xmlns:a16="http://schemas.microsoft.com/office/drawing/2014/main" id="{C522057B-DC13-4CEC-9654-6DEE51BB69BB}"/>
                  </a:ext>
                </a:extLst>
              </p:cNvPr>
              <p:cNvSpPr>
                <a:spLocks noChangeShapeType="1"/>
              </p:cNvSpPr>
              <p:nvPr/>
            </p:nvSpPr>
            <p:spPr bwMode="auto">
              <a:xfrm flipV="1">
                <a:off x="2479" y="768"/>
                <a:ext cx="2580" cy="2576"/>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5" name="Line 87">
                <a:extLst>
                  <a:ext uri="{FF2B5EF4-FFF2-40B4-BE49-F238E27FC236}">
                    <a16:creationId xmlns:a16="http://schemas.microsoft.com/office/drawing/2014/main" id="{982EAB4A-140D-4068-B6AF-C7651C1E2AFC}"/>
                  </a:ext>
                </a:extLst>
              </p:cNvPr>
              <p:cNvSpPr>
                <a:spLocks noChangeShapeType="1"/>
              </p:cNvSpPr>
              <p:nvPr/>
            </p:nvSpPr>
            <p:spPr bwMode="auto">
              <a:xfrm flipV="1">
                <a:off x="2967" y="1056"/>
                <a:ext cx="2324" cy="232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6" name="Line 88">
                <a:extLst>
                  <a:ext uri="{FF2B5EF4-FFF2-40B4-BE49-F238E27FC236}">
                    <a16:creationId xmlns:a16="http://schemas.microsoft.com/office/drawing/2014/main" id="{EB588733-07C0-4CCF-ABA0-9F2B2118268E}"/>
                  </a:ext>
                </a:extLst>
              </p:cNvPr>
              <p:cNvSpPr>
                <a:spLocks noChangeShapeType="1"/>
              </p:cNvSpPr>
              <p:nvPr/>
            </p:nvSpPr>
            <p:spPr bwMode="auto">
              <a:xfrm flipV="1">
                <a:off x="3448" y="1584"/>
                <a:ext cx="1803" cy="180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 name="AutoShape 89">
                <a:extLst>
                  <a:ext uri="{FF2B5EF4-FFF2-40B4-BE49-F238E27FC236}">
                    <a16:creationId xmlns:a16="http://schemas.microsoft.com/office/drawing/2014/main" id="{A098CFD0-FDE5-4EDE-8585-365BFA8F23F1}"/>
                  </a:ext>
                </a:extLst>
              </p:cNvPr>
              <p:cNvSpPr>
                <a:spLocks noChangeArrowheads="1"/>
              </p:cNvSpPr>
              <p:nvPr/>
            </p:nvSpPr>
            <p:spPr bwMode="auto">
              <a:xfrm rot="-7823135">
                <a:off x="2861" y="2105"/>
                <a:ext cx="1837" cy="1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89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8F8F8"/>
              </a:solidFill>
              <a:ln w="19050">
                <a:solidFill>
                  <a:schemeClr val="tx1"/>
                </a:solidFill>
                <a:miter lim="800000"/>
                <a:headEnd/>
                <a:tailEnd/>
              </a:ln>
            </p:spPr>
            <p:txBody>
              <a:bodyPr vert="eaVert" anchor="ctr"/>
              <a:lstStyle/>
              <a:p>
                <a:endParaRPr lang="en-GB" dirty="0"/>
              </a:p>
            </p:txBody>
          </p:sp>
          <p:sp>
            <p:nvSpPr>
              <p:cNvPr id="58" name="Text Box 90">
                <a:extLst>
                  <a:ext uri="{FF2B5EF4-FFF2-40B4-BE49-F238E27FC236}">
                    <a16:creationId xmlns:a16="http://schemas.microsoft.com/office/drawing/2014/main" id="{69D5FF0F-B135-4D89-B922-96B5D7184A6C}"/>
                  </a:ext>
                </a:extLst>
              </p:cNvPr>
              <p:cNvSpPr txBox="1">
                <a:spLocks noChangeArrowheads="1"/>
              </p:cNvSpPr>
              <p:nvPr/>
            </p:nvSpPr>
            <p:spPr bwMode="auto">
              <a:xfrm>
                <a:off x="2591" y="1219"/>
                <a:ext cx="886" cy="186"/>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sz="1600" b="1" i="1" dirty="0">
                    <a:latin typeface="+mn-lt"/>
                  </a:rPr>
                  <a:t>Increasing M</a:t>
                </a:r>
              </a:p>
            </p:txBody>
          </p:sp>
        </p:grpSp>
        <p:sp>
          <p:nvSpPr>
            <p:cNvPr id="50" name="AutoShape 104">
              <a:extLst>
                <a:ext uri="{FF2B5EF4-FFF2-40B4-BE49-F238E27FC236}">
                  <a16:creationId xmlns:a16="http://schemas.microsoft.com/office/drawing/2014/main" id="{3E119473-704D-4E84-BB02-FB32B12EC5B4}"/>
                </a:ext>
              </a:extLst>
            </p:cNvPr>
            <p:cNvSpPr>
              <a:spLocks noChangeArrowheads="1"/>
            </p:cNvSpPr>
            <p:nvPr/>
          </p:nvSpPr>
          <p:spPr bwMode="auto">
            <a:xfrm flipH="1">
              <a:off x="4368" y="2140"/>
              <a:ext cx="360" cy="364"/>
            </a:xfrm>
            <a:prstGeom prst="rtTriangle">
              <a:avLst/>
            </a:prstGeom>
            <a:solidFill>
              <a:schemeClr val="bg1"/>
            </a:solidFill>
            <a:ln w="28575">
              <a:solidFill>
                <a:schemeClr val="accent1"/>
              </a:solidFill>
              <a:miter lim="800000"/>
              <a:headEnd/>
              <a:tailEnd/>
            </a:ln>
          </p:spPr>
          <p:txBody>
            <a:bodyPr anchor="ctr"/>
            <a:lstStyle/>
            <a:p>
              <a:endParaRPr lang="en-GB" dirty="0"/>
            </a:p>
          </p:txBody>
        </p:sp>
        <p:sp>
          <p:nvSpPr>
            <p:cNvPr id="51" name="Text Box 105">
              <a:extLst>
                <a:ext uri="{FF2B5EF4-FFF2-40B4-BE49-F238E27FC236}">
                  <a16:creationId xmlns:a16="http://schemas.microsoft.com/office/drawing/2014/main" id="{84E079FB-0773-40EA-A308-9B0BCD404E2F}"/>
                </a:ext>
              </a:extLst>
            </p:cNvPr>
            <p:cNvSpPr txBox="1">
              <a:spLocks noChangeArrowheads="1"/>
            </p:cNvSpPr>
            <p:nvPr/>
          </p:nvSpPr>
          <p:spPr bwMode="auto">
            <a:xfrm>
              <a:off x="4526" y="229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2</a:t>
              </a:r>
            </a:p>
          </p:txBody>
        </p:sp>
      </p:grpSp>
      <p:grpSp>
        <p:nvGrpSpPr>
          <p:cNvPr id="59" name="Group 143">
            <a:extLst>
              <a:ext uri="{FF2B5EF4-FFF2-40B4-BE49-F238E27FC236}">
                <a16:creationId xmlns:a16="http://schemas.microsoft.com/office/drawing/2014/main" id="{49406C74-C6D2-4FA5-A20E-EE9EF94AD09C}"/>
              </a:ext>
            </a:extLst>
          </p:cNvPr>
          <p:cNvGrpSpPr>
            <a:grpSpLocks/>
          </p:cNvGrpSpPr>
          <p:nvPr/>
        </p:nvGrpSpPr>
        <p:grpSpPr bwMode="auto">
          <a:xfrm>
            <a:off x="1553294" y="4244977"/>
            <a:ext cx="2940050" cy="1762126"/>
            <a:chOff x="166" y="2886"/>
            <a:chExt cx="1710" cy="1110"/>
          </a:xfrm>
        </p:grpSpPr>
        <p:sp>
          <p:nvSpPr>
            <p:cNvPr id="60" name="Text Box 139">
              <a:extLst>
                <a:ext uri="{FF2B5EF4-FFF2-40B4-BE49-F238E27FC236}">
                  <a16:creationId xmlns:a16="http://schemas.microsoft.com/office/drawing/2014/main" id="{279CA6E7-9545-4528-801C-1271DA66EF8C}"/>
                </a:ext>
              </a:extLst>
            </p:cNvPr>
            <p:cNvSpPr txBox="1">
              <a:spLocks noChangeArrowheads="1"/>
            </p:cNvSpPr>
            <p:nvPr/>
          </p:nvSpPr>
          <p:spPr bwMode="auto">
            <a:xfrm>
              <a:off x="166" y="2886"/>
              <a:ext cx="1710" cy="1101"/>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35000"/>
                </a:spcBef>
                <a:spcAft>
                  <a:spcPct val="30000"/>
                </a:spcAft>
              </a:pPr>
              <a:r>
                <a:rPr lang="en-GB" b="1" i="1" dirty="0">
                  <a:latin typeface="+mn-lt"/>
                </a:rPr>
                <a:t>Function      Index          Slope</a:t>
              </a:r>
            </a:p>
            <a:p>
              <a:pPr>
                <a:spcBef>
                  <a:spcPct val="35000"/>
                </a:spcBef>
                <a:spcAft>
                  <a:spcPct val="30000"/>
                </a:spcAft>
              </a:pPr>
              <a:r>
                <a:rPr lang="en-GB" b="1" i="1" dirty="0">
                  <a:latin typeface="+mn-lt"/>
                </a:rPr>
                <a:t>    Tie                                1</a:t>
              </a:r>
            </a:p>
            <a:p>
              <a:pPr>
                <a:spcBef>
                  <a:spcPct val="35000"/>
                </a:spcBef>
                <a:spcAft>
                  <a:spcPct val="30000"/>
                </a:spcAft>
              </a:pPr>
              <a:r>
                <a:rPr lang="en-GB" b="1" i="1" dirty="0">
                  <a:latin typeface="+mn-lt"/>
                </a:rPr>
                <a:t>    Beam                           2</a:t>
              </a:r>
            </a:p>
            <a:p>
              <a:pPr>
                <a:spcBef>
                  <a:spcPct val="35000"/>
                </a:spcBef>
                <a:spcAft>
                  <a:spcPct val="30000"/>
                </a:spcAft>
              </a:pPr>
              <a:r>
                <a:rPr lang="en-GB" b="1" i="1" dirty="0">
                  <a:latin typeface="+mn-lt"/>
                </a:rPr>
                <a:t>    Panel                           3</a:t>
              </a:r>
            </a:p>
          </p:txBody>
        </p:sp>
        <p:graphicFrame>
          <p:nvGraphicFramePr>
            <p:cNvPr id="61" name="Object 2">
              <a:extLst>
                <a:ext uri="{FF2B5EF4-FFF2-40B4-BE49-F238E27FC236}">
                  <a16:creationId xmlns:a16="http://schemas.microsoft.com/office/drawing/2014/main" id="{D7B2B4F7-C1B1-4C43-9D34-66CBFA6B097A}"/>
                </a:ext>
              </a:extLst>
            </p:cNvPr>
            <p:cNvGraphicFramePr>
              <a:graphicFrameLocks noChangeAspect="1"/>
            </p:cNvGraphicFramePr>
            <p:nvPr/>
          </p:nvGraphicFramePr>
          <p:xfrm>
            <a:off x="961" y="3185"/>
            <a:ext cx="217" cy="160"/>
          </p:xfrm>
          <a:graphic>
            <a:graphicData uri="http://schemas.openxmlformats.org/presentationml/2006/ole">
              <mc:AlternateContent xmlns:mc="http://schemas.openxmlformats.org/markup-compatibility/2006">
                <mc:Choice xmlns:v="urn:schemas-microsoft-com:vml" Requires="v">
                  <p:oleObj name="Equation" r:id="rId5" imgW="355320" imgH="253800" progId="Equation.3">
                    <p:embed/>
                  </p:oleObj>
                </mc:Choice>
                <mc:Fallback>
                  <p:oleObj name="Equation" r:id="rId5" imgW="355320" imgH="253800" progId="Equation.3">
                    <p:embed/>
                    <p:pic>
                      <p:nvPicPr>
                        <p:cNvPr id="61" name="Object 2">
                          <a:extLst>
                            <a:ext uri="{FF2B5EF4-FFF2-40B4-BE49-F238E27FC236}">
                              <a16:creationId xmlns:a16="http://schemas.microsoft.com/office/drawing/2014/main" id="{D7B2B4F7-C1B1-4C43-9D34-66CBFA6B09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 y="3185"/>
                          <a:ext cx="217"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3">
              <a:extLst>
                <a:ext uri="{FF2B5EF4-FFF2-40B4-BE49-F238E27FC236}">
                  <a16:creationId xmlns:a16="http://schemas.microsoft.com/office/drawing/2014/main" id="{846DC980-E278-44ED-805D-9D8868B7044C}"/>
                </a:ext>
              </a:extLst>
            </p:cNvPr>
            <p:cNvGraphicFramePr>
              <a:graphicFrameLocks noChangeAspect="1"/>
            </p:cNvGraphicFramePr>
            <p:nvPr/>
          </p:nvGraphicFramePr>
          <p:xfrm>
            <a:off x="951" y="3422"/>
            <a:ext cx="364" cy="184"/>
          </p:xfrm>
          <a:graphic>
            <a:graphicData uri="http://schemas.openxmlformats.org/presentationml/2006/ole">
              <mc:AlternateContent xmlns:mc="http://schemas.openxmlformats.org/markup-compatibility/2006">
                <mc:Choice xmlns:v="urn:schemas-microsoft-com:vml" Requires="v">
                  <p:oleObj name="Equation" r:id="rId7" imgW="596880" imgH="291960" progId="Equation.3">
                    <p:embed/>
                  </p:oleObj>
                </mc:Choice>
                <mc:Fallback>
                  <p:oleObj name="Equation" r:id="rId7" imgW="596880" imgH="291960" progId="Equation.3">
                    <p:embed/>
                    <p:pic>
                      <p:nvPicPr>
                        <p:cNvPr id="62" name="Object 3">
                          <a:extLst>
                            <a:ext uri="{FF2B5EF4-FFF2-40B4-BE49-F238E27FC236}">
                              <a16:creationId xmlns:a16="http://schemas.microsoft.com/office/drawing/2014/main" id="{846DC980-E278-44ED-805D-9D8868B70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 y="3422"/>
                          <a:ext cx="36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4">
              <a:extLst>
                <a:ext uri="{FF2B5EF4-FFF2-40B4-BE49-F238E27FC236}">
                  <a16:creationId xmlns:a16="http://schemas.microsoft.com/office/drawing/2014/main" id="{39B389E6-7022-4E6C-991E-8A3F71D59D90}"/>
                </a:ext>
              </a:extLst>
            </p:cNvPr>
            <p:cNvGraphicFramePr>
              <a:graphicFrameLocks noChangeAspect="1"/>
            </p:cNvGraphicFramePr>
            <p:nvPr/>
          </p:nvGraphicFramePr>
          <p:xfrm>
            <a:off x="951" y="3678"/>
            <a:ext cx="364" cy="184"/>
          </p:xfrm>
          <a:graphic>
            <a:graphicData uri="http://schemas.openxmlformats.org/presentationml/2006/ole">
              <mc:AlternateContent xmlns:mc="http://schemas.openxmlformats.org/markup-compatibility/2006">
                <mc:Choice xmlns:v="urn:schemas-microsoft-com:vml" Requires="v">
                  <p:oleObj name="Equation" r:id="rId9" imgW="596880" imgH="291960" progId="Equation.3">
                    <p:embed/>
                  </p:oleObj>
                </mc:Choice>
                <mc:Fallback>
                  <p:oleObj name="Equation" r:id="rId9" imgW="596880" imgH="291960" progId="Equation.3">
                    <p:embed/>
                    <p:pic>
                      <p:nvPicPr>
                        <p:cNvPr id="63" name="Object 4">
                          <a:extLst>
                            <a:ext uri="{FF2B5EF4-FFF2-40B4-BE49-F238E27FC236}">
                              <a16:creationId xmlns:a16="http://schemas.microsoft.com/office/drawing/2014/main" id="{39B389E6-7022-4E6C-991E-8A3F71D59D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 y="3678"/>
                          <a:ext cx="36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Line 140">
              <a:extLst>
                <a:ext uri="{FF2B5EF4-FFF2-40B4-BE49-F238E27FC236}">
                  <a16:creationId xmlns:a16="http://schemas.microsoft.com/office/drawing/2014/main" id="{6853B408-C58C-4DFE-849C-278BA3255624}"/>
                </a:ext>
              </a:extLst>
            </p:cNvPr>
            <p:cNvSpPr>
              <a:spLocks noChangeShapeType="1"/>
            </p:cNvSpPr>
            <p:nvPr/>
          </p:nvSpPr>
          <p:spPr bwMode="auto">
            <a:xfrm flipV="1">
              <a:off x="832" y="2888"/>
              <a:ext cx="0" cy="109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5" name="Line 141">
              <a:extLst>
                <a:ext uri="{FF2B5EF4-FFF2-40B4-BE49-F238E27FC236}">
                  <a16:creationId xmlns:a16="http://schemas.microsoft.com/office/drawing/2014/main" id="{4C2F5C2A-2243-4F6F-8A33-085E27235449}"/>
                </a:ext>
              </a:extLst>
            </p:cNvPr>
            <p:cNvSpPr>
              <a:spLocks noChangeShapeType="1"/>
            </p:cNvSpPr>
            <p:nvPr/>
          </p:nvSpPr>
          <p:spPr bwMode="auto">
            <a:xfrm flipV="1">
              <a:off x="1432" y="2888"/>
              <a:ext cx="0" cy="1108"/>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6" name="Line 142">
              <a:extLst>
                <a:ext uri="{FF2B5EF4-FFF2-40B4-BE49-F238E27FC236}">
                  <a16:creationId xmlns:a16="http://schemas.microsoft.com/office/drawing/2014/main" id="{45C82582-A831-4FC3-807E-33413DF0A1E2}"/>
                </a:ext>
              </a:extLst>
            </p:cNvPr>
            <p:cNvSpPr>
              <a:spLocks noChangeShapeType="1"/>
            </p:cNvSpPr>
            <p:nvPr/>
          </p:nvSpPr>
          <p:spPr bwMode="auto">
            <a:xfrm>
              <a:off x="166" y="3120"/>
              <a:ext cx="1706"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grpSp>
      <p:grpSp>
        <p:nvGrpSpPr>
          <p:cNvPr id="67" name="Group 71">
            <a:extLst>
              <a:ext uri="{FF2B5EF4-FFF2-40B4-BE49-F238E27FC236}">
                <a16:creationId xmlns:a16="http://schemas.microsoft.com/office/drawing/2014/main" id="{3A5E46DB-8D43-4D1B-8185-96F3C3A62549}"/>
              </a:ext>
            </a:extLst>
          </p:cNvPr>
          <p:cNvGrpSpPr>
            <a:grpSpLocks/>
          </p:cNvGrpSpPr>
          <p:nvPr/>
        </p:nvGrpSpPr>
        <p:grpSpPr bwMode="auto">
          <a:xfrm>
            <a:off x="1419944" y="2020887"/>
            <a:ext cx="2324100" cy="708026"/>
            <a:chOff x="180" y="1374"/>
            <a:chExt cx="1464" cy="446"/>
          </a:xfrm>
        </p:grpSpPr>
        <p:sp>
          <p:nvSpPr>
            <p:cNvPr id="68" name="Text Box 95">
              <a:extLst>
                <a:ext uri="{FF2B5EF4-FFF2-40B4-BE49-F238E27FC236}">
                  <a16:creationId xmlns:a16="http://schemas.microsoft.com/office/drawing/2014/main" id="{4F5360E2-2289-44F5-8A4C-56CF825F9453}"/>
                </a:ext>
              </a:extLst>
            </p:cNvPr>
            <p:cNvSpPr txBox="1">
              <a:spLocks noChangeArrowheads="1"/>
            </p:cNvSpPr>
            <p:nvPr/>
          </p:nvSpPr>
          <p:spPr bwMode="auto">
            <a:xfrm>
              <a:off x="180" y="1374"/>
              <a:ext cx="8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b="1" i="1" dirty="0">
                  <a:latin typeface="+mn-lt"/>
                </a:rPr>
                <a:t>Rearrange:</a:t>
              </a:r>
            </a:p>
          </p:txBody>
        </p:sp>
        <p:sp>
          <p:nvSpPr>
            <p:cNvPr id="69" name="Text Box 70">
              <a:extLst>
                <a:ext uri="{FF2B5EF4-FFF2-40B4-BE49-F238E27FC236}">
                  <a16:creationId xmlns:a16="http://schemas.microsoft.com/office/drawing/2014/main" id="{EC0DFEB0-22E7-4C89-9DBF-A7D55F7873A0}"/>
                </a:ext>
              </a:extLst>
            </p:cNvPr>
            <p:cNvSpPr txBox="1">
              <a:spLocks noChangeArrowheads="1"/>
            </p:cNvSpPr>
            <p:nvPr/>
          </p:nvSpPr>
          <p:spPr bwMode="auto">
            <a:xfrm>
              <a:off x="857" y="1568"/>
              <a:ext cx="7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dirty="0">
                  <a:latin typeface="+mn-lt"/>
                </a:rPr>
                <a:t>E  =  </a:t>
              </a:r>
              <a:r>
                <a:rPr lang="el-GR" sz="2000">
                  <a:latin typeface="+mn-lt"/>
                  <a:cs typeface="Arial" pitchFamily="34" charset="0"/>
                </a:rPr>
                <a:t>ρ</a:t>
              </a:r>
              <a:r>
                <a:rPr lang="en-GB" sz="2000" b="1" baseline="30000" dirty="0">
                  <a:latin typeface="+mn-lt"/>
                  <a:cs typeface="Arial" pitchFamily="34" charset="0"/>
                </a:rPr>
                <a:t>2</a:t>
              </a:r>
              <a:r>
                <a:rPr lang="en-GB" sz="2000" dirty="0">
                  <a:latin typeface="+mn-lt"/>
                  <a:cs typeface="Arial" pitchFamily="34" charset="0"/>
                </a:rPr>
                <a:t> M</a:t>
              </a:r>
              <a:r>
                <a:rPr lang="en-GB" sz="2000" b="1" baseline="30000" dirty="0">
                  <a:latin typeface="+mn-lt"/>
                  <a:cs typeface="Arial" pitchFamily="34" charset="0"/>
                </a:rPr>
                <a:t>2</a:t>
              </a:r>
              <a:endParaRPr lang="el-GR" sz="2000" b="1">
                <a:latin typeface="+mn-lt"/>
                <a:cs typeface="Arial" pitchFamily="34" charset="0"/>
              </a:endParaRPr>
            </a:p>
          </p:txBody>
        </p:sp>
      </p:grpSp>
      <p:grpSp>
        <p:nvGrpSpPr>
          <p:cNvPr id="70" name="Group 75">
            <a:extLst>
              <a:ext uri="{FF2B5EF4-FFF2-40B4-BE49-F238E27FC236}">
                <a16:creationId xmlns:a16="http://schemas.microsoft.com/office/drawing/2014/main" id="{7A5246F3-CDC2-4C43-BF48-7666ABC07BB8}"/>
              </a:ext>
            </a:extLst>
          </p:cNvPr>
          <p:cNvGrpSpPr>
            <a:grpSpLocks/>
          </p:cNvGrpSpPr>
          <p:nvPr/>
        </p:nvGrpSpPr>
        <p:grpSpPr bwMode="auto">
          <a:xfrm>
            <a:off x="2710583" y="4586286"/>
            <a:ext cx="2593975" cy="903288"/>
            <a:chOff x="993" y="2990"/>
            <a:chExt cx="1634" cy="569"/>
          </a:xfrm>
        </p:grpSpPr>
        <p:sp>
          <p:nvSpPr>
            <p:cNvPr id="71" name="Oval 72">
              <a:extLst>
                <a:ext uri="{FF2B5EF4-FFF2-40B4-BE49-F238E27FC236}">
                  <a16:creationId xmlns:a16="http://schemas.microsoft.com/office/drawing/2014/main" id="{EDB8E3C9-404F-4659-AB6F-65300FF2EB80}"/>
                </a:ext>
              </a:extLst>
            </p:cNvPr>
            <p:cNvSpPr>
              <a:spLocks noChangeArrowheads="1"/>
            </p:cNvSpPr>
            <p:nvPr/>
          </p:nvSpPr>
          <p:spPr bwMode="auto">
            <a:xfrm>
              <a:off x="993" y="3232"/>
              <a:ext cx="1109"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dirty="0"/>
            </a:p>
          </p:txBody>
        </p:sp>
        <p:sp>
          <p:nvSpPr>
            <p:cNvPr id="72" name="Line 73">
              <a:extLst>
                <a:ext uri="{FF2B5EF4-FFF2-40B4-BE49-F238E27FC236}">
                  <a16:creationId xmlns:a16="http://schemas.microsoft.com/office/drawing/2014/main" id="{DC884E7B-9C47-441D-BE6D-83207C6DE784}"/>
                </a:ext>
              </a:extLst>
            </p:cNvPr>
            <p:cNvSpPr>
              <a:spLocks noChangeShapeType="1"/>
            </p:cNvSpPr>
            <p:nvPr/>
          </p:nvSpPr>
          <p:spPr bwMode="auto">
            <a:xfrm flipV="1">
              <a:off x="2112" y="2990"/>
              <a:ext cx="515" cy="394"/>
            </a:xfrm>
            <a:prstGeom prst="line">
              <a:avLst/>
            </a:prstGeom>
            <a:noFill/>
            <a:ln w="31750">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spTree>
    <p:extLst>
      <p:ext uri="{BB962C8B-B14F-4D97-AF65-F5344CB8AC3E}">
        <p14:creationId xmlns:p14="http://schemas.microsoft.com/office/powerpoint/2010/main" val="5316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23</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Selection using index in a bubble chart</a:t>
            </a:r>
            <a:endParaRPr lang="en-US" dirty="0">
              <a:latin typeface="+mn-lt"/>
            </a:endParaRPr>
          </a:p>
        </p:txBody>
      </p:sp>
      <p:pic>
        <p:nvPicPr>
          <p:cNvPr id="4" name="Picture 32">
            <a:extLst>
              <a:ext uri="{FF2B5EF4-FFF2-40B4-BE49-F238E27FC236}">
                <a16:creationId xmlns:a16="http://schemas.microsoft.com/office/drawing/2014/main" id="{1B02DD70-1D56-4258-8C27-B8ABD9E46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227" y="1018968"/>
            <a:ext cx="6726079" cy="514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1">
            <a:extLst>
              <a:ext uri="{FF2B5EF4-FFF2-40B4-BE49-F238E27FC236}">
                <a16:creationId xmlns:a16="http://schemas.microsoft.com/office/drawing/2014/main" id="{1578655A-42E1-4286-9646-60E8A2299CE0}"/>
              </a:ext>
            </a:extLst>
          </p:cNvPr>
          <p:cNvGrpSpPr>
            <a:grpSpLocks/>
          </p:cNvGrpSpPr>
          <p:nvPr/>
        </p:nvGrpSpPr>
        <p:grpSpPr bwMode="auto">
          <a:xfrm>
            <a:off x="1392919" y="5055163"/>
            <a:ext cx="1375544" cy="499036"/>
            <a:chOff x="193" y="3272"/>
            <a:chExt cx="922" cy="334"/>
          </a:xfrm>
        </p:grpSpPr>
        <p:sp>
          <p:nvSpPr>
            <p:cNvPr id="6" name="Rectangle 16">
              <a:extLst>
                <a:ext uri="{FF2B5EF4-FFF2-40B4-BE49-F238E27FC236}">
                  <a16:creationId xmlns:a16="http://schemas.microsoft.com/office/drawing/2014/main" id="{5CB8A1C2-69B2-4A87-B60F-9EF16999F4B4}"/>
                </a:ext>
              </a:extLst>
            </p:cNvPr>
            <p:cNvSpPr>
              <a:spLocks noChangeArrowheads="1"/>
            </p:cNvSpPr>
            <p:nvPr/>
          </p:nvSpPr>
          <p:spPr bwMode="auto">
            <a:xfrm>
              <a:off x="193" y="3272"/>
              <a:ext cx="620" cy="334"/>
            </a:xfrm>
            <a:prstGeom prst="rect">
              <a:avLst/>
            </a:prstGeom>
            <a:solidFill>
              <a:schemeClr val="bg1">
                <a:alpha val="99000"/>
              </a:schemeClr>
            </a:solidFill>
            <a:ln w="28575">
              <a:solidFill>
                <a:schemeClr val="accent1"/>
              </a:solidFill>
              <a:miter lim="800000"/>
              <a:headEnd/>
              <a:tailEnd/>
            </a:ln>
          </p:spPr>
          <p:txBody>
            <a:bodyPr wrap="none" anchor="ctr"/>
            <a:lstStyle/>
            <a:p>
              <a:endParaRPr lang="en-GB" dirty="0"/>
            </a:p>
          </p:txBody>
        </p:sp>
        <p:graphicFrame>
          <p:nvGraphicFramePr>
            <p:cNvPr id="7" name="Object 5">
              <a:extLst>
                <a:ext uri="{FF2B5EF4-FFF2-40B4-BE49-F238E27FC236}">
                  <a16:creationId xmlns:a16="http://schemas.microsoft.com/office/drawing/2014/main" id="{DB75958A-FB1E-4C2E-A9E9-CC0EDBC7AD88}"/>
                </a:ext>
              </a:extLst>
            </p:cNvPr>
            <p:cNvGraphicFramePr>
              <a:graphicFrameLocks noChangeAspect="1"/>
            </p:cNvGraphicFramePr>
            <p:nvPr/>
          </p:nvGraphicFramePr>
          <p:xfrm>
            <a:off x="261" y="3310"/>
            <a:ext cx="465" cy="296"/>
          </p:xfrm>
          <a:graphic>
            <a:graphicData uri="http://schemas.openxmlformats.org/presentationml/2006/ole">
              <mc:AlternateContent xmlns:mc="http://schemas.openxmlformats.org/markup-compatibility/2006">
                <mc:Choice xmlns:v="urn:schemas-microsoft-com:vml" Requires="v">
                  <p:oleObj name="Equation" r:id="rId4" imgW="787320" imgH="469800" progId="Equation.3">
                    <p:embed/>
                  </p:oleObj>
                </mc:Choice>
                <mc:Fallback>
                  <p:oleObj name="Equation" r:id="rId4" imgW="787320" imgH="469800" progId="Equation.3">
                    <p:embed/>
                    <p:pic>
                      <p:nvPicPr>
                        <p:cNvPr id="7" name="Object 5">
                          <a:extLst>
                            <a:ext uri="{FF2B5EF4-FFF2-40B4-BE49-F238E27FC236}">
                              <a16:creationId xmlns:a16="http://schemas.microsoft.com/office/drawing/2014/main" id="{DB75958A-FB1E-4C2E-A9E9-CC0EDBC7A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 y="3310"/>
                          <a:ext cx="465" cy="296"/>
                        </a:xfrm>
                        <a:prstGeom prst="rect">
                          <a:avLst/>
                        </a:prstGeom>
                        <a:noFill/>
                        <a:ln>
                          <a:noFill/>
                        </a:ln>
                        <a:effectLst/>
                        <a:extLst>
                          <a:ext uri="{909E8E84-426E-40DD-AFC4-6F175D3DCCD1}">
                            <a14:hiddenFill xmlns:a14="http://schemas.microsoft.com/office/drawing/2010/main">
                              <a:solidFill>
                                <a:schemeClr val="accent1">
                                  <a:alpha val="36000"/>
                                </a:schemeClr>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8">
              <a:extLst>
                <a:ext uri="{FF2B5EF4-FFF2-40B4-BE49-F238E27FC236}">
                  <a16:creationId xmlns:a16="http://schemas.microsoft.com/office/drawing/2014/main" id="{CA107D69-4B16-4B88-83D0-C7F8CD263E4C}"/>
                </a:ext>
              </a:extLst>
            </p:cNvPr>
            <p:cNvSpPr>
              <a:spLocks noChangeShapeType="1"/>
            </p:cNvSpPr>
            <p:nvPr/>
          </p:nvSpPr>
          <p:spPr bwMode="auto">
            <a:xfrm flipV="1">
              <a:off x="818" y="3325"/>
              <a:ext cx="297" cy="11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9" name="Freeform 20">
            <a:extLst>
              <a:ext uri="{FF2B5EF4-FFF2-40B4-BE49-F238E27FC236}">
                <a16:creationId xmlns:a16="http://schemas.microsoft.com/office/drawing/2014/main" id="{CACDF6D3-ED35-4D09-8DCB-8051D781D889}"/>
              </a:ext>
            </a:extLst>
          </p:cNvPr>
          <p:cNvSpPr>
            <a:spLocks/>
          </p:cNvSpPr>
          <p:nvPr/>
        </p:nvSpPr>
        <p:spPr bwMode="auto">
          <a:xfrm>
            <a:off x="3013615" y="994418"/>
            <a:ext cx="6164770" cy="4661041"/>
          </a:xfrm>
          <a:custGeom>
            <a:avLst/>
            <a:gdLst>
              <a:gd name="T0" fmla="*/ 0 w 4242"/>
              <a:gd name="T1" fmla="*/ 4430 h 2994"/>
              <a:gd name="T2" fmla="*/ 2086 w 4242"/>
              <a:gd name="T3" fmla="*/ 0 h 2994"/>
              <a:gd name="T4" fmla="*/ 2383 w 4242"/>
              <a:gd name="T5" fmla="*/ 0 h 2994"/>
              <a:gd name="T6" fmla="*/ 2383 w 4242"/>
              <a:gd name="T7" fmla="*/ 5093 h 2994"/>
              <a:gd name="T8" fmla="*/ 0 w 4242"/>
              <a:gd name="T9" fmla="*/ 5093 h 2994"/>
              <a:gd name="T10" fmla="*/ 0 w 4242"/>
              <a:gd name="T11" fmla="*/ 3340 h 2994"/>
              <a:gd name="T12" fmla="*/ 0 60000 65536"/>
              <a:gd name="T13" fmla="*/ 0 60000 65536"/>
              <a:gd name="T14" fmla="*/ 0 60000 65536"/>
              <a:gd name="T15" fmla="*/ 0 60000 65536"/>
              <a:gd name="T16" fmla="*/ 0 60000 65536"/>
              <a:gd name="T17" fmla="*/ 0 60000 65536"/>
              <a:gd name="T18" fmla="*/ 0 w 4242"/>
              <a:gd name="T19" fmla="*/ 0 h 2994"/>
              <a:gd name="T20" fmla="*/ 4242 w 4242"/>
              <a:gd name="T21" fmla="*/ 2994 h 2994"/>
            </a:gdLst>
            <a:ahLst/>
            <a:cxnLst>
              <a:cxn ang="T12">
                <a:pos x="T0" y="T1"/>
              </a:cxn>
              <a:cxn ang="T13">
                <a:pos x="T2" y="T3"/>
              </a:cxn>
              <a:cxn ang="T14">
                <a:pos x="T4" y="T5"/>
              </a:cxn>
              <a:cxn ang="T15">
                <a:pos x="T6" y="T7"/>
              </a:cxn>
              <a:cxn ang="T16">
                <a:pos x="T8" y="T9"/>
              </a:cxn>
              <a:cxn ang="T17">
                <a:pos x="T10" y="T11"/>
              </a:cxn>
            </a:cxnLst>
            <a:rect l="T18" t="T19" r="T20" b="T21"/>
            <a:pathLst>
              <a:path w="4242" h="2994">
                <a:moveTo>
                  <a:pt x="0" y="2604"/>
                </a:moveTo>
                <a:lnTo>
                  <a:pt x="3714" y="0"/>
                </a:lnTo>
                <a:lnTo>
                  <a:pt x="4242" y="0"/>
                </a:lnTo>
                <a:lnTo>
                  <a:pt x="4242" y="2994"/>
                </a:lnTo>
                <a:lnTo>
                  <a:pt x="0" y="2994"/>
                </a:lnTo>
                <a:lnTo>
                  <a:pt x="0" y="1962"/>
                </a:lnTo>
              </a:path>
            </a:pathLst>
          </a:custGeom>
          <a:solidFill>
            <a:schemeClr val="bg1">
              <a:lumMod val="65000"/>
              <a:alpha val="36078"/>
            </a:schemeClr>
          </a:solidFill>
          <a:ln>
            <a:noFill/>
          </a:ln>
        </p:spPr>
        <p:txBody>
          <a:bodyPr wrap="none" anchor="ctr"/>
          <a:lstStyle/>
          <a:p>
            <a:endParaRPr lang="en-GB" dirty="0"/>
          </a:p>
        </p:txBody>
      </p:sp>
      <p:sp>
        <p:nvSpPr>
          <p:cNvPr id="10" name="Text Box 72">
            <a:extLst>
              <a:ext uri="{FF2B5EF4-FFF2-40B4-BE49-F238E27FC236}">
                <a16:creationId xmlns:a16="http://schemas.microsoft.com/office/drawing/2014/main" id="{A186EE62-6744-4385-8C3B-5B8842C9D873}"/>
              </a:ext>
            </a:extLst>
          </p:cNvPr>
          <p:cNvSpPr txBox="1">
            <a:spLocks noChangeArrowheads="1"/>
          </p:cNvSpPr>
          <p:nvPr/>
        </p:nvSpPr>
        <p:spPr bwMode="auto">
          <a:xfrm>
            <a:off x="3434857" y="1602604"/>
            <a:ext cx="1025083" cy="655638"/>
          </a:xfrm>
          <a:prstGeom prst="rect">
            <a:avLst/>
          </a:prstGeom>
          <a:solidFill>
            <a:schemeClr val="bg1">
              <a:lumMod val="95000"/>
            </a:schemeClr>
          </a:solidFill>
          <a:ln w="28575">
            <a:solidFill>
              <a:schemeClr val="accent1"/>
            </a:solidFill>
          </a:ln>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
              </a:spcBef>
              <a:spcAft>
                <a:spcPct val="0"/>
              </a:spcAft>
            </a:pPr>
            <a:r>
              <a:rPr lang="en-GB" b="1" dirty="0">
                <a:latin typeface="+mn-lt"/>
              </a:rPr>
              <a:t>Search</a:t>
            </a:r>
          </a:p>
          <a:p>
            <a:pPr algn="ctr">
              <a:spcBef>
                <a:spcPct val="5000"/>
              </a:spcBef>
              <a:spcAft>
                <a:spcPct val="0"/>
              </a:spcAft>
            </a:pPr>
            <a:r>
              <a:rPr lang="en-GB" b="1" dirty="0">
                <a:latin typeface="+mn-lt"/>
              </a:rPr>
              <a:t> area</a:t>
            </a:r>
          </a:p>
        </p:txBody>
      </p:sp>
      <p:sp>
        <p:nvSpPr>
          <p:cNvPr id="11" name="Line 19">
            <a:extLst>
              <a:ext uri="{FF2B5EF4-FFF2-40B4-BE49-F238E27FC236}">
                <a16:creationId xmlns:a16="http://schemas.microsoft.com/office/drawing/2014/main" id="{C6A6C669-88A5-43CB-97E0-FA45AB918DC9}"/>
              </a:ext>
            </a:extLst>
          </p:cNvPr>
          <p:cNvSpPr>
            <a:spLocks noChangeShapeType="1"/>
          </p:cNvSpPr>
          <p:nvPr/>
        </p:nvSpPr>
        <p:spPr bwMode="auto">
          <a:xfrm flipV="1">
            <a:off x="4058296" y="1707436"/>
            <a:ext cx="5145209" cy="3888359"/>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12" name="Group 11">
            <a:extLst>
              <a:ext uri="{FF2B5EF4-FFF2-40B4-BE49-F238E27FC236}">
                <a16:creationId xmlns:a16="http://schemas.microsoft.com/office/drawing/2014/main" id="{4F55D4A7-2F2F-48A7-A841-E03506BE009A}"/>
              </a:ext>
            </a:extLst>
          </p:cNvPr>
          <p:cNvGrpSpPr/>
          <p:nvPr/>
        </p:nvGrpSpPr>
        <p:grpSpPr>
          <a:xfrm>
            <a:off x="6372190" y="3520291"/>
            <a:ext cx="2831314" cy="2150240"/>
            <a:chOff x="6207911" y="3471705"/>
            <a:chExt cx="2831314" cy="2150240"/>
          </a:xfrm>
        </p:grpSpPr>
        <p:grpSp>
          <p:nvGrpSpPr>
            <p:cNvPr id="13" name="Group 12">
              <a:extLst>
                <a:ext uri="{FF2B5EF4-FFF2-40B4-BE49-F238E27FC236}">
                  <a16:creationId xmlns:a16="http://schemas.microsoft.com/office/drawing/2014/main" id="{D7A041EF-C54E-4230-B071-1370A5D6BC95}"/>
                </a:ext>
              </a:extLst>
            </p:cNvPr>
            <p:cNvGrpSpPr/>
            <p:nvPr/>
          </p:nvGrpSpPr>
          <p:grpSpPr>
            <a:xfrm>
              <a:off x="6972585" y="4751731"/>
              <a:ext cx="560960" cy="305030"/>
              <a:chOff x="3789183" y="4067182"/>
              <a:chExt cx="560960" cy="305030"/>
            </a:xfrm>
          </p:grpSpPr>
          <p:sp>
            <p:nvSpPr>
              <p:cNvPr id="15" name="Text Box 56">
                <a:extLst>
                  <a:ext uri="{FF2B5EF4-FFF2-40B4-BE49-F238E27FC236}">
                    <a16:creationId xmlns:a16="http://schemas.microsoft.com/office/drawing/2014/main" id="{7146B3FF-EE28-4AE6-ADDA-8ABF4BAED413}"/>
                  </a:ext>
                </a:extLst>
              </p:cNvPr>
              <p:cNvSpPr txBox="1">
                <a:spLocks noChangeArrowheads="1"/>
              </p:cNvSpPr>
              <p:nvPr/>
            </p:nvSpPr>
            <p:spPr bwMode="auto">
              <a:xfrm>
                <a:off x="4087566" y="4067182"/>
                <a:ext cx="262577" cy="28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sz="1400" dirty="0">
                    <a:latin typeface="+mn-lt"/>
                  </a:rPr>
                  <a:t>2</a:t>
                </a:r>
                <a:endParaRPr lang="en-GB" sz="2000" dirty="0">
                  <a:latin typeface="+mn-lt"/>
                </a:endParaRPr>
              </a:p>
            </p:txBody>
          </p:sp>
          <p:sp>
            <p:nvSpPr>
              <p:cNvPr id="16" name="Line 54">
                <a:extLst>
                  <a:ext uri="{FF2B5EF4-FFF2-40B4-BE49-F238E27FC236}">
                    <a16:creationId xmlns:a16="http://schemas.microsoft.com/office/drawing/2014/main" id="{5F656348-BD6F-4B70-8D6A-DCA84ABF6735}"/>
                  </a:ext>
                </a:extLst>
              </p:cNvPr>
              <p:cNvSpPr>
                <a:spLocks noChangeShapeType="1"/>
              </p:cNvSpPr>
              <p:nvPr/>
            </p:nvSpPr>
            <p:spPr bwMode="auto">
              <a:xfrm>
                <a:off x="3789183" y="4352559"/>
                <a:ext cx="32751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17" name="Line 55">
                <a:extLst>
                  <a:ext uri="{FF2B5EF4-FFF2-40B4-BE49-F238E27FC236}">
                    <a16:creationId xmlns:a16="http://schemas.microsoft.com/office/drawing/2014/main" id="{B181832B-D3E9-4F27-8E8F-081FD4C9159B}"/>
                  </a:ext>
                </a:extLst>
              </p:cNvPr>
              <p:cNvSpPr>
                <a:spLocks noChangeShapeType="1"/>
              </p:cNvSpPr>
              <p:nvPr/>
            </p:nvSpPr>
            <p:spPr bwMode="auto">
              <a:xfrm flipV="1">
                <a:off x="4116694" y="4109247"/>
                <a:ext cx="0" cy="262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grpSp>
        <p:sp>
          <p:nvSpPr>
            <p:cNvPr id="14" name="Line 19">
              <a:extLst>
                <a:ext uri="{FF2B5EF4-FFF2-40B4-BE49-F238E27FC236}">
                  <a16:creationId xmlns:a16="http://schemas.microsoft.com/office/drawing/2014/main" id="{DA94A34E-70F2-4154-BD97-40832B5D4075}"/>
                </a:ext>
              </a:extLst>
            </p:cNvPr>
            <p:cNvSpPr>
              <a:spLocks noChangeShapeType="1"/>
            </p:cNvSpPr>
            <p:nvPr/>
          </p:nvSpPr>
          <p:spPr bwMode="auto">
            <a:xfrm flipV="1">
              <a:off x="6207911" y="3471705"/>
              <a:ext cx="2831314" cy="2150240"/>
            </a:xfrm>
            <a:prstGeom prst="line">
              <a:avLst/>
            </a:prstGeom>
            <a:noFill/>
            <a:ln w="28575">
              <a:solidFill>
                <a:srgbClr val="FFB71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8" name="Oval 17">
            <a:extLst>
              <a:ext uri="{FF2B5EF4-FFF2-40B4-BE49-F238E27FC236}">
                <a16:creationId xmlns:a16="http://schemas.microsoft.com/office/drawing/2014/main" id="{62754209-3E6C-41DF-A1F8-378A35E477E2}"/>
              </a:ext>
            </a:extLst>
          </p:cNvPr>
          <p:cNvSpPr/>
          <p:nvPr/>
        </p:nvSpPr>
        <p:spPr bwMode="auto">
          <a:xfrm>
            <a:off x="8662834" y="3570271"/>
            <a:ext cx="447152" cy="519351"/>
          </a:xfrm>
          <a:prstGeom prst="ellipse">
            <a:avLst/>
          </a:prstGeom>
          <a:noFill/>
          <a:ln>
            <a:solidFill>
              <a:srgbClr val="FFB71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en-GB" b="1" dirty="0">
              <a:solidFill>
                <a:schemeClr val="tx1"/>
              </a:solidFill>
            </a:endParaRPr>
          </a:p>
        </p:txBody>
      </p:sp>
      <p:grpSp>
        <p:nvGrpSpPr>
          <p:cNvPr id="19" name="Group 53">
            <a:extLst>
              <a:ext uri="{FF2B5EF4-FFF2-40B4-BE49-F238E27FC236}">
                <a16:creationId xmlns:a16="http://schemas.microsoft.com/office/drawing/2014/main" id="{DB790631-0C8C-4A4F-A4BD-4E0E8267DFE1}"/>
              </a:ext>
            </a:extLst>
          </p:cNvPr>
          <p:cNvGrpSpPr>
            <a:grpSpLocks/>
          </p:cNvGrpSpPr>
          <p:nvPr/>
        </p:nvGrpSpPr>
        <p:grpSpPr bwMode="auto">
          <a:xfrm>
            <a:off x="7032104" y="4149080"/>
            <a:ext cx="2021231" cy="1425201"/>
            <a:chOff x="494" y="2886"/>
            <a:chExt cx="1483" cy="1034"/>
          </a:xfrm>
        </p:grpSpPr>
        <p:sp>
          <p:nvSpPr>
            <p:cNvPr id="20" name="AutoShape 107">
              <a:extLst>
                <a:ext uri="{FF2B5EF4-FFF2-40B4-BE49-F238E27FC236}">
                  <a16:creationId xmlns:a16="http://schemas.microsoft.com/office/drawing/2014/main" id="{4A534766-7362-4F84-B740-93534462D1A2}"/>
                </a:ext>
              </a:extLst>
            </p:cNvPr>
            <p:cNvSpPr>
              <a:spLocks noChangeArrowheads="1"/>
            </p:cNvSpPr>
            <p:nvPr/>
          </p:nvSpPr>
          <p:spPr bwMode="auto">
            <a:xfrm>
              <a:off x="494" y="2916"/>
              <a:ext cx="1483" cy="1004"/>
            </a:xfrm>
            <a:prstGeom prst="roundRect">
              <a:avLst>
                <a:gd name="adj" fmla="val 2292"/>
              </a:avLst>
            </a:prstGeom>
            <a:solidFill>
              <a:schemeClr val="bg1"/>
            </a:solidFill>
            <a:ln w="28575">
              <a:solidFill>
                <a:schemeClr val="accent1"/>
              </a:solidFill>
              <a:round/>
              <a:headEnd/>
              <a:tailEnd/>
            </a:ln>
          </p:spPr>
          <p:txBody>
            <a:bodyPr anchor="ctr"/>
            <a:lstStyle/>
            <a:p>
              <a:endParaRPr lang="en-GB" dirty="0"/>
            </a:p>
          </p:txBody>
        </p:sp>
        <p:sp>
          <p:nvSpPr>
            <p:cNvPr id="21" name="Text Box 108">
              <a:extLst>
                <a:ext uri="{FF2B5EF4-FFF2-40B4-BE49-F238E27FC236}">
                  <a16:creationId xmlns:a16="http://schemas.microsoft.com/office/drawing/2014/main" id="{74AB84B8-8B5B-4DAE-BA4C-4893E29C22CB}"/>
                </a:ext>
              </a:extLst>
            </p:cNvPr>
            <p:cNvSpPr txBox="1">
              <a:spLocks noChangeArrowheads="1"/>
            </p:cNvSpPr>
            <p:nvPr/>
          </p:nvSpPr>
          <p:spPr bwMode="auto">
            <a:xfrm>
              <a:off x="534" y="2914"/>
              <a:ext cx="5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sz="1600" b="1" i="1" dirty="0">
                  <a:latin typeface="+mn-lt"/>
                </a:rPr>
                <a:t>Results</a:t>
              </a:r>
            </a:p>
            <a:p>
              <a:pPr algn="ctr">
                <a:spcBef>
                  <a:spcPct val="0"/>
                </a:spcBef>
                <a:spcAft>
                  <a:spcPct val="0"/>
                </a:spcAft>
              </a:pPr>
              <a:r>
                <a:rPr lang="en-GB" sz="1400" b="1" i="1" dirty="0">
                  <a:latin typeface="+mn-lt"/>
                </a:rPr>
                <a:t>22 pass</a:t>
              </a:r>
              <a:r>
                <a:rPr lang="en-GB" sz="1600" b="1" i="1" dirty="0">
                  <a:latin typeface="+mn-lt"/>
                </a:rPr>
                <a:t> </a:t>
              </a:r>
            </a:p>
            <a:p>
              <a:pPr algn="ctr">
                <a:spcBef>
                  <a:spcPct val="0"/>
                </a:spcBef>
                <a:spcAft>
                  <a:spcPct val="0"/>
                </a:spcAft>
              </a:pPr>
              <a:r>
                <a:rPr lang="en-GB" sz="2000" b="1" i="1" dirty="0">
                  <a:solidFill>
                    <a:schemeClr val="accent1"/>
                  </a:solidFill>
                  <a:latin typeface="+mn-lt"/>
                </a:rPr>
                <a:t> </a:t>
              </a:r>
              <a:r>
                <a:rPr lang="en-GB" sz="2000" b="1" i="1" dirty="0">
                  <a:latin typeface="+mn-lt"/>
                </a:rPr>
                <a:t> </a:t>
              </a:r>
            </a:p>
          </p:txBody>
        </p:sp>
        <p:sp>
          <p:nvSpPr>
            <p:cNvPr id="22" name="Text Box 109">
              <a:extLst>
                <a:ext uri="{FF2B5EF4-FFF2-40B4-BE49-F238E27FC236}">
                  <a16:creationId xmlns:a16="http://schemas.microsoft.com/office/drawing/2014/main" id="{A6CE78FA-99F0-47BC-B270-8EEBDADFFE79}"/>
                </a:ext>
              </a:extLst>
            </p:cNvPr>
            <p:cNvSpPr txBox="1">
              <a:spLocks noChangeArrowheads="1"/>
            </p:cNvSpPr>
            <p:nvPr/>
          </p:nvSpPr>
          <p:spPr bwMode="auto">
            <a:xfrm>
              <a:off x="573" y="3270"/>
              <a:ext cx="112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tabLst>
                  <a:tab pos="1435100" algn="l"/>
                </a:tabLst>
                <a:defRPr>
                  <a:solidFill>
                    <a:schemeClr val="tx1"/>
                  </a:solidFill>
                  <a:latin typeface="Arial" pitchFamily="34" charset="0"/>
                </a:defRPr>
              </a:lvl1pPr>
              <a:lvl2pPr marL="742950" indent="-285750">
                <a:tabLst>
                  <a:tab pos="1435100" algn="l"/>
                </a:tabLst>
                <a:defRPr>
                  <a:solidFill>
                    <a:schemeClr val="tx1"/>
                  </a:solidFill>
                  <a:latin typeface="Arial" pitchFamily="34" charset="0"/>
                </a:defRPr>
              </a:lvl2pPr>
              <a:lvl3pPr marL="1143000" indent="-228600">
                <a:tabLst>
                  <a:tab pos="1435100" algn="l"/>
                </a:tabLst>
                <a:defRPr>
                  <a:solidFill>
                    <a:schemeClr val="tx1"/>
                  </a:solidFill>
                  <a:latin typeface="Arial" pitchFamily="34" charset="0"/>
                </a:defRPr>
              </a:lvl3pPr>
              <a:lvl4pPr marL="1600200" indent="-228600">
                <a:tabLst>
                  <a:tab pos="1435100" algn="l"/>
                </a:tabLst>
                <a:defRPr>
                  <a:solidFill>
                    <a:schemeClr val="tx1"/>
                  </a:solidFill>
                  <a:latin typeface="Arial" pitchFamily="34" charset="0"/>
                </a:defRPr>
              </a:lvl4pPr>
              <a:lvl5pPr marL="2057400" indent="-228600">
                <a:tabLst>
                  <a:tab pos="1435100" algn="l"/>
                </a:tabLst>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9pPr>
            </a:lstStyle>
            <a:p>
              <a:pPr>
                <a:spcBef>
                  <a:spcPct val="10000"/>
                </a:spcBef>
                <a:spcAft>
                  <a:spcPts val="0"/>
                </a:spcAft>
              </a:pPr>
              <a:r>
                <a:rPr lang="en-GB" sz="1200" dirty="0">
                  <a:latin typeface="+mn-lt"/>
                </a:rPr>
                <a:t>Material 1          2230</a:t>
              </a:r>
            </a:p>
            <a:p>
              <a:pPr>
                <a:spcBef>
                  <a:spcPct val="10000"/>
                </a:spcBef>
                <a:spcAft>
                  <a:spcPts val="0"/>
                </a:spcAft>
              </a:pPr>
              <a:r>
                <a:rPr lang="en-GB" sz="1200" dirty="0">
                  <a:latin typeface="+mn-lt"/>
                </a:rPr>
                <a:t>Material 2          2100</a:t>
              </a:r>
            </a:p>
            <a:p>
              <a:pPr>
                <a:spcBef>
                  <a:spcPct val="10000"/>
                </a:spcBef>
                <a:spcAft>
                  <a:spcPts val="0"/>
                </a:spcAft>
              </a:pPr>
              <a:r>
                <a:rPr lang="en-GB" sz="1200" dirty="0">
                  <a:latin typeface="+mn-lt"/>
                </a:rPr>
                <a:t>Material 3          1950</a:t>
              </a:r>
            </a:p>
            <a:p>
              <a:pPr>
                <a:spcBef>
                  <a:spcPct val="10000"/>
                </a:spcBef>
                <a:spcAft>
                  <a:spcPts val="0"/>
                </a:spcAft>
              </a:pPr>
              <a:r>
                <a:rPr lang="en-GB" sz="1200" dirty="0">
                  <a:latin typeface="+mn-lt"/>
                </a:rPr>
                <a:t>etc...</a:t>
              </a:r>
            </a:p>
          </p:txBody>
        </p:sp>
        <p:sp>
          <p:nvSpPr>
            <p:cNvPr id="23" name="Text Box 110">
              <a:extLst>
                <a:ext uri="{FF2B5EF4-FFF2-40B4-BE49-F238E27FC236}">
                  <a16:creationId xmlns:a16="http://schemas.microsoft.com/office/drawing/2014/main" id="{7B7EE7DA-7E22-48E9-81DB-EA019C8028AC}"/>
                </a:ext>
              </a:extLst>
            </p:cNvPr>
            <p:cNvSpPr txBox="1">
              <a:spLocks noChangeArrowheads="1"/>
            </p:cNvSpPr>
            <p:nvPr/>
          </p:nvSpPr>
          <p:spPr bwMode="auto">
            <a:xfrm>
              <a:off x="1039" y="2886"/>
              <a:ext cx="70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a:solidFill>
                    <a:schemeClr val="accent1"/>
                  </a:solidFill>
                  <a:latin typeface="+mn-lt"/>
                </a:rPr>
                <a:t>   </a:t>
              </a:r>
              <a:r>
                <a:rPr lang="en-GB" sz="1600" b="1" i="1" dirty="0">
                  <a:latin typeface="+mn-lt"/>
                </a:rPr>
                <a:t>Ranked</a:t>
              </a:r>
              <a:r>
                <a:rPr lang="en-GB" sz="2000" b="1" i="1" dirty="0">
                  <a:latin typeface="+mn-lt"/>
                </a:rPr>
                <a:t> </a:t>
              </a:r>
            </a:p>
            <a:p>
              <a:pPr>
                <a:spcBef>
                  <a:spcPct val="0"/>
                </a:spcBef>
                <a:spcAft>
                  <a:spcPct val="0"/>
                </a:spcAft>
              </a:pPr>
              <a:r>
                <a:rPr lang="en-GB" sz="1400" b="1" i="1" dirty="0">
                  <a:latin typeface="+mn-lt"/>
                </a:rPr>
                <a:t>by Index </a:t>
              </a:r>
            </a:p>
          </p:txBody>
        </p:sp>
        <p:graphicFrame>
          <p:nvGraphicFramePr>
            <p:cNvPr id="24" name="Object 2">
              <a:extLst>
                <a:ext uri="{FF2B5EF4-FFF2-40B4-BE49-F238E27FC236}">
                  <a16:creationId xmlns:a16="http://schemas.microsoft.com/office/drawing/2014/main" id="{78DE3835-D70E-425A-B926-704D883FFC24}"/>
                </a:ext>
              </a:extLst>
            </p:cNvPr>
            <p:cNvGraphicFramePr>
              <a:graphicFrameLocks noChangeAspect="1"/>
            </p:cNvGraphicFramePr>
            <p:nvPr/>
          </p:nvGraphicFramePr>
          <p:xfrm>
            <a:off x="1593" y="3119"/>
            <a:ext cx="306" cy="133"/>
          </p:xfrm>
          <a:graphic>
            <a:graphicData uri="http://schemas.openxmlformats.org/presentationml/2006/ole">
              <mc:AlternateContent xmlns:mc="http://schemas.openxmlformats.org/markup-compatibility/2006">
                <mc:Choice xmlns:v="urn:schemas-microsoft-com:vml" Requires="v">
                  <p:oleObj name="Equation" r:id="rId6" imgW="622080" imgH="291960" progId="Equation.3">
                    <p:embed/>
                  </p:oleObj>
                </mc:Choice>
                <mc:Fallback>
                  <p:oleObj name="Equation" r:id="rId6" imgW="622080" imgH="291960" progId="Equation.3">
                    <p:embed/>
                    <p:pic>
                      <p:nvPicPr>
                        <p:cNvPr id="24" name="Object 2">
                          <a:extLst>
                            <a:ext uri="{FF2B5EF4-FFF2-40B4-BE49-F238E27FC236}">
                              <a16:creationId xmlns:a16="http://schemas.microsoft.com/office/drawing/2014/main" id="{78DE3835-D70E-425A-B926-704D883FFC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 y="3119"/>
                          <a:ext cx="306"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5128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grpId="0" nodeType="clickEffect">
                                  <p:stCondLst>
                                    <p:cond delay="0"/>
                                  </p:stCondLst>
                                  <p:childTnLst>
                                    <p:animMotion origin="layout" path="M 1.11022E-16 -0.00209 L -0.07617 -0.09699 " pathEditMode="relative" rAng="0" ptsTypes="AA">
                                      <p:cBhvr>
                                        <p:cTn id="21" dur="2000" fill="hold"/>
                                        <p:tgtEl>
                                          <p:spTgt spid="11"/>
                                        </p:tgtEl>
                                        <p:attrNameLst>
                                          <p:attrName>ppt_x</p:attrName>
                                          <p:attrName>ppt_y</p:attrName>
                                        </p:attrNameLst>
                                      </p:cBhvr>
                                      <p:rCtr x="-3815" y="-4745"/>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24</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Selection using index directly on chart axis</a:t>
            </a:r>
            <a:endParaRPr lang="en-US" dirty="0">
              <a:latin typeface="+mn-lt"/>
            </a:endParaRPr>
          </a:p>
        </p:txBody>
      </p:sp>
      <p:pic>
        <p:nvPicPr>
          <p:cNvPr id="4" name="Picture 3">
            <a:extLst>
              <a:ext uri="{FF2B5EF4-FFF2-40B4-BE49-F238E27FC236}">
                <a16:creationId xmlns:a16="http://schemas.microsoft.com/office/drawing/2014/main" id="{D4FCFED3-8954-483D-8C37-5D9E319A0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771525"/>
            <a:ext cx="766127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A61C9553-7047-4003-95BA-F5C543A503EC}"/>
              </a:ext>
            </a:extLst>
          </p:cNvPr>
          <p:cNvGrpSpPr>
            <a:grpSpLocks/>
          </p:cNvGrpSpPr>
          <p:nvPr/>
        </p:nvGrpSpPr>
        <p:grpSpPr bwMode="auto">
          <a:xfrm>
            <a:off x="2544441" y="893766"/>
            <a:ext cx="2060575" cy="377826"/>
            <a:chOff x="2370" y="890"/>
            <a:chExt cx="1198" cy="238"/>
          </a:xfrm>
        </p:grpSpPr>
        <p:sp>
          <p:nvSpPr>
            <p:cNvPr id="6" name="AutoShape 7">
              <a:extLst>
                <a:ext uri="{FF2B5EF4-FFF2-40B4-BE49-F238E27FC236}">
                  <a16:creationId xmlns:a16="http://schemas.microsoft.com/office/drawing/2014/main" id="{08547211-534F-4382-AFD9-15CF05B977A1}"/>
                </a:ext>
              </a:extLst>
            </p:cNvPr>
            <p:cNvSpPr>
              <a:spLocks noChangeArrowheads="1"/>
            </p:cNvSpPr>
            <p:nvPr/>
          </p:nvSpPr>
          <p:spPr bwMode="auto">
            <a:xfrm>
              <a:off x="2370" y="890"/>
              <a:ext cx="1198" cy="238"/>
            </a:xfrm>
            <a:prstGeom prst="roundRect">
              <a:avLst>
                <a:gd name="adj" fmla="val 10870"/>
              </a:avLst>
            </a:prstGeom>
            <a:solidFill>
              <a:srgbClr val="EAEAEA"/>
            </a:solidFill>
            <a:ln w="19050">
              <a:solidFill>
                <a:schemeClr val="accent1"/>
              </a:solidFill>
              <a:round/>
              <a:headEnd/>
              <a:tailEnd/>
            </a:ln>
          </p:spPr>
          <p:txBody>
            <a:bodyPr anchor="ctr"/>
            <a:lstStyle/>
            <a:p>
              <a:endParaRPr lang="en-GB" dirty="0"/>
            </a:p>
          </p:txBody>
        </p:sp>
        <p:sp>
          <p:nvSpPr>
            <p:cNvPr id="7" name="Text Box 5">
              <a:extLst>
                <a:ext uri="{FF2B5EF4-FFF2-40B4-BE49-F238E27FC236}">
                  <a16:creationId xmlns:a16="http://schemas.microsoft.com/office/drawing/2014/main" id="{A133B646-671C-4636-829E-C68E9A271F10}"/>
                </a:ext>
              </a:extLst>
            </p:cNvPr>
            <p:cNvSpPr txBox="1">
              <a:spLocks noChangeArrowheads="1"/>
            </p:cNvSpPr>
            <p:nvPr/>
          </p:nvSpPr>
          <p:spPr bwMode="auto">
            <a:xfrm>
              <a:off x="2466" y="896"/>
              <a:ext cx="4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sz="1600" b="1" dirty="0">
                  <a:solidFill>
                    <a:srgbClr val="040000"/>
                  </a:solidFill>
                  <a:latin typeface="+mn-lt"/>
                </a:rPr>
                <a:t>Index</a:t>
              </a:r>
              <a:endParaRPr lang="en-GB" sz="1600" b="1" dirty="0">
                <a:latin typeface="+mn-lt"/>
              </a:endParaRPr>
            </a:p>
          </p:txBody>
        </p:sp>
        <p:graphicFrame>
          <p:nvGraphicFramePr>
            <p:cNvPr id="8" name="Object 3">
              <a:extLst>
                <a:ext uri="{FF2B5EF4-FFF2-40B4-BE49-F238E27FC236}">
                  <a16:creationId xmlns:a16="http://schemas.microsoft.com/office/drawing/2014/main" id="{DCAD67ED-86B4-4AFF-BE95-35FAA0940344}"/>
                </a:ext>
              </a:extLst>
            </p:cNvPr>
            <p:cNvGraphicFramePr>
              <a:graphicFrameLocks noChangeAspect="1"/>
            </p:cNvGraphicFramePr>
            <p:nvPr/>
          </p:nvGraphicFramePr>
          <p:xfrm>
            <a:off x="2947" y="911"/>
            <a:ext cx="367" cy="180"/>
          </p:xfrm>
          <a:graphic>
            <a:graphicData uri="http://schemas.openxmlformats.org/presentationml/2006/ole">
              <mc:AlternateContent xmlns:mc="http://schemas.openxmlformats.org/markup-compatibility/2006">
                <mc:Choice xmlns:v="urn:schemas-microsoft-com:vml" Requires="v">
                  <p:oleObj name="Equation" r:id="rId4" imgW="672808" imgH="330057" progId="Equation.3">
                    <p:embed/>
                  </p:oleObj>
                </mc:Choice>
                <mc:Fallback>
                  <p:oleObj name="Equation" r:id="rId4" imgW="672808" imgH="330057" progId="Equation.3">
                    <p:embed/>
                    <p:pic>
                      <p:nvPicPr>
                        <p:cNvPr id="8" name="Object 3">
                          <a:extLst>
                            <a:ext uri="{FF2B5EF4-FFF2-40B4-BE49-F238E27FC236}">
                              <a16:creationId xmlns:a16="http://schemas.microsoft.com/office/drawing/2014/main" id="{DCAD67ED-86B4-4AFF-BE95-35FAA0940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 y="911"/>
                          <a:ext cx="367" cy="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11">
            <a:extLst>
              <a:ext uri="{FF2B5EF4-FFF2-40B4-BE49-F238E27FC236}">
                <a16:creationId xmlns:a16="http://schemas.microsoft.com/office/drawing/2014/main" id="{86BC2AB2-2D18-40B9-8BD0-A610B6B4B39A}"/>
              </a:ext>
            </a:extLst>
          </p:cNvPr>
          <p:cNvGrpSpPr>
            <a:grpSpLocks/>
          </p:cNvGrpSpPr>
          <p:nvPr/>
        </p:nvGrpSpPr>
        <p:grpSpPr bwMode="auto">
          <a:xfrm>
            <a:off x="2514277" y="881063"/>
            <a:ext cx="6889750" cy="4576609"/>
            <a:chOff x="900" y="810"/>
            <a:chExt cx="4212" cy="3012"/>
          </a:xfrm>
        </p:grpSpPr>
        <p:sp>
          <p:nvSpPr>
            <p:cNvPr id="10" name="Rectangle 9">
              <a:extLst>
                <a:ext uri="{FF2B5EF4-FFF2-40B4-BE49-F238E27FC236}">
                  <a16:creationId xmlns:a16="http://schemas.microsoft.com/office/drawing/2014/main" id="{741A5E83-5378-4A68-B7D7-CECB10287597}"/>
                </a:ext>
              </a:extLst>
            </p:cNvPr>
            <p:cNvSpPr>
              <a:spLocks noChangeArrowheads="1"/>
            </p:cNvSpPr>
            <p:nvPr/>
          </p:nvSpPr>
          <p:spPr bwMode="auto">
            <a:xfrm>
              <a:off x="912" y="810"/>
              <a:ext cx="4200" cy="768"/>
            </a:xfrm>
            <a:prstGeom prst="rect">
              <a:avLst/>
            </a:prstGeom>
            <a:noFill/>
            <a:ln w="38100">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sp>
          <p:nvSpPr>
            <p:cNvPr id="11" name="Rectangle 10">
              <a:extLst>
                <a:ext uri="{FF2B5EF4-FFF2-40B4-BE49-F238E27FC236}">
                  <a16:creationId xmlns:a16="http://schemas.microsoft.com/office/drawing/2014/main" id="{71E081CA-4649-4E94-BFAC-70089E476ADD}"/>
                </a:ext>
              </a:extLst>
            </p:cNvPr>
            <p:cNvSpPr>
              <a:spLocks noChangeArrowheads="1"/>
            </p:cNvSpPr>
            <p:nvPr/>
          </p:nvSpPr>
          <p:spPr bwMode="auto">
            <a:xfrm>
              <a:off x="900" y="1578"/>
              <a:ext cx="4206" cy="2244"/>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grpSp>
      <p:grpSp>
        <p:nvGrpSpPr>
          <p:cNvPr id="12" name="Group 19">
            <a:extLst>
              <a:ext uri="{FF2B5EF4-FFF2-40B4-BE49-F238E27FC236}">
                <a16:creationId xmlns:a16="http://schemas.microsoft.com/office/drawing/2014/main" id="{104063F1-ABD0-4AC1-B6EF-1BB3BF9CD7E0}"/>
              </a:ext>
            </a:extLst>
          </p:cNvPr>
          <p:cNvGrpSpPr>
            <a:grpSpLocks/>
          </p:cNvGrpSpPr>
          <p:nvPr/>
        </p:nvGrpSpPr>
        <p:grpSpPr bwMode="auto">
          <a:xfrm>
            <a:off x="2723024" y="4312249"/>
            <a:ext cx="2433638" cy="1601788"/>
            <a:chOff x="494" y="2911"/>
            <a:chExt cx="1533" cy="1009"/>
          </a:xfrm>
        </p:grpSpPr>
        <p:sp>
          <p:nvSpPr>
            <p:cNvPr id="13" name="AutoShape 107">
              <a:extLst>
                <a:ext uri="{FF2B5EF4-FFF2-40B4-BE49-F238E27FC236}">
                  <a16:creationId xmlns:a16="http://schemas.microsoft.com/office/drawing/2014/main" id="{7884A0BB-AFDB-4046-9DB3-78EA02271CBA}"/>
                </a:ext>
              </a:extLst>
            </p:cNvPr>
            <p:cNvSpPr>
              <a:spLocks noChangeArrowheads="1"/>
            </p:cNvSpPr>
            <p:nvPr/>
          </p:nvSpPr>
          <p:spPr bwMode="auto">
            <a:xfrm>
              <a:off x="494" y="2916"/>
              <a:ext cx="1533" cy="1004"/>
            </a:xfrm>
            <a:prstGeom prst="roundRect">
              <a:avLst>
                <a:gd name="adj" fmla="val 2292"/>
              </a:avLst>
            </a:prstGeom>
            <a:solidFill>
              <a:schemeClr val="bg1"/>
            </a:solidFill>
            <a:ln w="28575">
              <a:solidFill>
                <a:schemeClr val="accent1"/>
              </a:solidFill>
              <a:round/>
              <a:headEnd/>
              <a:tailEnd/>
            </a:ln>
          </p:spPr>
          <p:txBody>
            <a:bodyPr anchor="ctr"/>
            <a:lstStyle/>
            <a:p>
              <a:endParaRPr lang="en-GB" dirty="0"/>
            </a:p>
          </p:txBody>
        </p:sp>
        <p:sp>
          <p:nvSpPr>
            <p:cNvPr id="14" name="Text Box 108">
              <a:extLst>
                <a:ext uri="{FF2B5EF4-FFF2-40B4-BE49-F238E27FC236}">
                  <a16:creationId xmlns:a16="http://schemas.microsoft.com/office/drawing/2014/main" id="{29F1317A-AEB7-4CCB-9012-18DF12911FD5}"/>
                </a:ext>
              </a:extLst>
            </p:cNvPr>
            <p:cNvSpPr txBox="1">
              <a:spLocks noChangeArrowheads="1"/>
            </p:cNvSpPr>
            <p:nvPr/>
          </p:nvSpPr>
          <p:spPr bwMode="auto">
            <a:xfrm>
              <a:off x="658" y="2937"/>
              <a:ext cx="5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sz="1600" b="1" i="1" dirty="0">
                  <a:latin typeface="+mn-lt"/>
                </a:rPr>
                <a:t>Results</a:t>
              </a:r>
            </a:p>
            <a:p>
              <a:pPr algn="ctr">
                <a:spcBef>
                  <a:spcPct val="0"/>
                </a:spcBef>
                <a:spcAft>
                  <a:spcPct val="0"/>
                </a:spcAft>
              </a:pPr>
              <a:r>
                <a:rPr lang="en-GB" sz="1400" b="1" i="1" dirty="0">
                  <a:latin typeface="+mn-lt"/>
                </a:rPr>
                <a:t>22 pass</a:t>
              </a:r>
              <a:r>
                <a:rPr lang="en-GB" sz="1600" b="1" i="1" dirty="0">
                  <a:latin typeface="+mn-lt"/>
                </a:rPr>
                <a:t> </a:t>
              </a:r>
            </a:p>
            <a:p>
              <a:pPr algn="ctr">
                <a:spcBef>
                  <a:spcPct val="0"/>
                </a:spcBef>
                <a:spcAft>
                  <a:spcPct val="0"/>
                </a:spcAft>
              </a:pPr>
              <a:r>
                <a:rPr lang="en-GB" sz="2000" b="1" i="1" dirty="0">
                  <a:solidFill>
                    <a:schemeClr val="accent1"/>
                  </a:solidFill>
                  <a:latin typeface="+mn-lt"/>
                </a:rPr>
                <a:t> </a:t>
              </a:r>
              <a:r>
                <a:rPr lang="en-GB" sz="2000" b="1" i="1" dirty="0">
                  <a:latin typeface="+mn-lt"/>
                </a:rPr>
                <a:t> </a:t>
              </a:r>
            </a:p>
          </p:txBody>
        </p:sp>
        <p:sp>
          <p:nvSpPr>
            <p:cNvPr id="15" name="Text Box 109">
              <a:extLst>
                <a:ext uri="{FF2B5EF4-FFF2-40B4-BE49-F238E27FC236}">
                  <a16:creationId xmlns:a16="http://schemas.microsoft.com/office/drawing/2014/main" id="{9AD9ECBE-2A91-404F-B6D2-C1BB35170794}"/>
                </a:ext>
              </a:extLst>
            </p:cNvPr>
            <p:cNvSpPr txBox="1">
              <a:spLocks noChangeArrowheads="1"/>
            </p:cNvSpPr>
            <p:nvPr/>
          </p:nvSpPr>
          <p:spPr bwMode="auto">
            <a:xfrm>
              <a:off x="653" y="3255"/>
              <a:ext cx="112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tabLst>
                  <a:tab pos="1435100" algn="l"/>
                </a:tabLst>
                <a:defRPr>
                  <a:solidFill>
                    <a:schemeClr val="tx1"/>
                  </a:solidFill>
                  <a:latin typeface="Arial" pitchFamily="34" charset="0"/>
                </a:defRPr>
              </a:lvl1pPr>
              <a:lvl2pPr marL="742950" indent="-285750">
                <a:tabLst>
                  <a:tab pos="1435100" algn="l"/>
                </a:tabLst>
                <a:defRPr>
                  <a:solidFill>
                    <a:schemeClr val="tx1"/>
                  </a:solidFill>
                  <a:latin typeface="Arial" pitchFamily="34" charset="0"/>
                </a:defRPr>
              </a:lvl2pPr>
              <a:lvl3pPr marL="1143000" indent="-228600">
                <a:tabLst>
                  <a:tab pos="1435100" algn="l"/>
                </a:tabLst>
                <a:defRPr>
                  <a:solidFill>
                    <a:schemeClr val="tx1"/>
                  </a:solidFill>
                  <a:latin typeface="Arial" pitchFamily="34" charset="0"/>
                </a:defRPr>
              </a:lvl3pPr>
              <a:lvl4pPr marL="1600200" indent="-228600">
                <a:tabLst>
                  <a:tab pos="1435100" algn="l"/>
                </a:tabLst>
                <a:defRPr>
                  <a:solidFill>
                    <a:schemeClr val="tx1"/>
                  </a:solidFill>
                  <a:latin typeface="Arial" pitchFamily="34" charset="0"/>
                </a:defRPr>
              </a:lvl4pPr>
              <a:lvl5pPr marL="2057400" indent="-228600">
                <a:tabLst>
                  <a:tab pos="1435100" algn="l"/>
                </a:tabLst>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9pPr>
            </a:lstStyle>
            <a:p>
              <a:pPr>
                <a:spcBef>
                  <a:spcPct val="10000"/>
                </a:spcBef>
              </a:pPr>
              <a:r>
                <a:rPr lang="en-GB" sz="1400" dirty="0">
                  <a:latin typeface="+mn-lt"/>
                </a:rPr>
                <a:t>Material 1          2230</a:t>
              </a:r>
            </a:p>
            <a:p>
              <a:pPr>
                <a:spcBef>
                  <a:spcPct val="10000"/>
                </a:spcBef>
              </a:pPr>
              <a:r>
                <a:rPr lang="en-GB" sz="1400" dirty="0">
                  <a:latin typeface="+mn-lt"/>
                </a:rPr>
                <a:t>Material 2          2100</a:t>
              </a:r>
            </a:p>
            <a:p>
              <a:pPr>
                <a:spcBef>
                  <a:spcPct val="10000"/>
                </a:spcBef>
              </a:pPr>
              <a:r>
                <a:rPr lang="en-GB" sz="1400" dirty="0">
                  <a:latin typeface="+mn-lt"/>
                </a:rPr>
                <a:t>Material 3          1950</a:t>
              </a:r>
            </a:p>
            <a:p>
              <a:pPr>
                <a:spcBef>
                  <a:spcPct val="10000"/>
                </a:spcBef>
              </a:pPr>
              <a:r>
                <a:rPr lang="en-GB" sz="1400" dirty="0">
                  <a:latin typeface="+mn-lt"/>
                </a:rPr>
                <a:t>etc...</a:t>
              </a:r>
            </a:p>
          </p:txBody>
        </p:sp>
        <p:sp>
          <p:nvSpPr>
            <p:cNvPr id="16" name="Text Box 110">
              <a:extLst>
                <a:ext uri="{FF2B5EF4-FFF2-40B4-BE49-F238E27FC236}">
                  <a16:creationId xmlns:a16="http://schemas.microsoft.com/office/drawing/2014/main" id="{8FA79B74-CF08-4078-9BAB-037837F86670}"/>
                </a:ext>
              </a:extLst>
            </p:cNvPr>
            <p:cNvSpPr txBox="1">
              <a:spLocks noChangeArrowheads="1"/>
            </p:cNvSpPr>
            <p:nvPr/>
          </p:nvSpPr>
          <p:spPr bwMode="auto">
            <a:xfrm>
              <a:off x="1160" y="2911"/>
              <a:ext cx="70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a:solidFill>
                    <a:schemeClr val="accent1"/>
                  </a:solidFill>
                  <a:latin typeface="+mn-lt"/>
                </a:rPr>
                <a:t>   </a:t>
              </a:r>
              <a:r>
                <a:rPr lang="en-GB" sz="1600" b="1" i="1" dirty="0">
                  <a:latin typeface="+mn-lt"/>
                </a:rPr>
                <a:t>Ranked</a:t>
              </a:r>
              <a:r>
                <a:rPr lang="en-GB" sz="2000" b="1" i="1" dirty="0">
                  <a:latin typeface="+mn-lt"/>
                </a:rPr>
                <a:t> </a:t>
              </a:r>
            </a:p>
            <a:p>
              <a:pPr>
                <a:spcBef>
                  <a:spcPct val="0"/>
                </a:spcBef>
                <a:spcAft>
                  <a:spcPct val="0"/>
                </a:spcAft>
              </a:pPr>
              <a:r>
                <a:rPr lang="en-GB" sz="1400" b="1" i="1" dirty="0">
                  <a:latin typeface="+mn-lt"/>
                </a:rPr>
                <a:t>by Index </a:t>
              </a:r>
            </a:p>
          </p:txBody>
        </p:sp>
        <p:graphicFrame>
          <p:nvGraphicFramePr>
            <p:cNvPr id="17" name="Object 2">
              <a:extLst>
                <a:ext uri="{FF2B5EF4-FFF2-40B4-BE49-F238E27FC236}">
                  <a16:creationId xmlns:a16="http://schemas.microsoft.com/office/drawing/2014/main" id="{55C49416-2C5B-4E88-8118-84C79795DBAD}"/>
                </a:ext>
              </a:extLst>
            </p:cNvPr>
            <p:cNvGraphicFramePr>
              <a:graphicFrameLocks noChangeAspect="1"/>
            </p:cNvGraphicFramePr>
            <p:nvPr/>
          </p:nvGraphicFramePr>
          <p:xfrm>
            <a:off x="1673" y="3111"/>
            <a:ext cx="306" cy="133"/>
          </p:xfrm>
          <a:graphic>
            <a:graphicData uri="http://schemas.openxmlformats.org/presentationml/2006/ole">
              <mc:AlternateContent xmlns:mc="http://schemas.openxmlformats.org/markup-compatibility/2006">
                <mc:Choice xmlns:v="urn:schemas-microsoft-com:vml" Requires="v">
                  <p:oleObj name="Equation" r:id="rId6" imgW="622030" imgH="291973" progId="Equation.3">
                    <p:embed/>
                  </p:oleObj>
                </mc:Choice>
                <mc:Fallback>
                  <p:oleObj name="Equation" r:id="rId6" imgW="622030" imgH="291973" progId="Equation.3">
                    <p:embed/>
                    <p:pic>
                      <p:nvPicPr>
                        <p:cNvPr id="17" name="Object 2">
                          <a:extLst>
                            <a:ext uri="{FF2B5EF4-FFF2-40B4-BE49-F238E27FC236}">
                              <a16:creationId xmlns:a16="http://schemas.microsoft.com/office/drawing/2014/main" id="{55C49416-2C5B-4E88-8118-84C79795D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3" y="3111"/>
                          <a:ext cx="306" cy="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2491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Documentation: the pedigree</a:t>
            </a:r>
            <a:endParaRPr lang="en-US" dirty="0"/>
          </a:p>
        </p:txBody>
      </p:sp>
      <p:grpSp>
        <p:nvGrpSpPr>
          <p:cNvPr id="4" name="Group 3">
            <a:extLst>
              <a:ext uri="{FF2B5EF4-FFF2-40B4-BE49-F238E27FC236}">
                <a16:creationId xmlns:a16="http://schemas.microsoft.com/office/drawing/2014/main" id="{E8822F12-6C34-4A09-BB14-DEE637146DAA}"/>
              </a:ext>
            </a:extLst>
          </p:cNvPr>
          <p:cNvGrpSpPr/>
          <p:nvPr/>
        </p:nvGrpSpPr>
        <p:grpSpPr>
          <a:xfrm>
            <a:off x="5018000" y="1479947"/>
            <a:ext cx="1894518" cy="1999621"/>
            <a:chOff x="3724621" y="1640353"/>
            <a:chExt cx="1894518" cy="1999621"/>
          </a:xfrm>
        </p:grpSpPr>
        <p:pic>
          <p:nvPicPr>
            <p:cNvPr id="5" name="Picture 9">
              <a:extLst>
                <a:ext uri="{FF2B5EF4-FFF2-40B4-BE49-F238E27FC236}">
                  <a16:creationId xmlns:a16="http://schemas.microsoft.com/office/drawing/2014/main" id="{77878FB8-0A16-438F-8267-C3E5DA9E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621" y="1965927"/>
              <a:ext cx="1894518" cy="167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2">
              <a:extLst>
                <a:ext uri="{FF2B5EF4-FFF2-40B4-BE49-F238E27FC236}">
                  <a16:creationId xmlns:a16="http://schemas.microsoft.com/office/drawing/2014/main" id="{A46EB91D-6A94-4B9A-8EF4-8617B7F91843}"/>
                </a:ext>
              </a:extLst>
            </p:cNvPr>
            <p:cNvSpPr txBox="1">
              <a:spLocks noChangeArrowheads="1"/>
            </p:cNvSpPr>
            <p:nvPr/>
          </p:nvSpPr>
          <p:spPr bwMode="auto">
            <a:xfrm>
              <a:off x="3943739" y="1640353"/>
              <a:ext cx="139496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Handbooks</a:t>
              </a:r>
            </a:p>
          </p:txBody>
        </p:sp>
      </p:grpSp>
      <p:grpSp>
        <p:nvGrpSpPr>
          <p:cNvPr id="7" name="Group 6">
            <a:extLst>
              <a:ext uri="{FF2B5EF4-FFF2-40B4-BE49-F238E27FC236}">
                <a16:creationId xmlns:a16="http://schemas.microsoft.com/office/drawing/2014/main" id="{1C559E2C-0D8E-4114-896B-C8C0F9AD8516}"/>
              </a:ext>
            </a:extLst>
          </p:cNvPr>
          <p:cNvGrpSpPr/>
          <p:nvPr/>
        </p:nvGrpSpPr>
        <p:grpSpPr>
          <a:xfrm>
            <a:off x="7101181" y="2851717"/>
            <a:ext cx="3105378" cy="1841452"/>
            <a:chOff x="5881930" y="2989433"/>
            <a:chExt cx="3105378" cy="1841452"/>
          </a:xfrm>
        </p:grpSpPr>
        <p:pic>
          <p:nvPicPr>
            <p:cNvPr id="8" name="Picture 10">
              <a:extLst>
                <a:ext uri="{FF2B5EF4-FFF2-40B4-BE49-F238E27FC236}">
                  <a16:creationId xmlns:a16="http://schemas.microsoft.com/office/drawing/2014/main" id="{4F141F6E-AD84-4800-9A8F-1FB839729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930" y="2989433"/>
              <a:ext cx="1549566" cy="184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10">
              <a:extLst>
                <a:ext uri="{FF2B5EF4-FFF2-40B4-BE49-F238E27FC236}">
                  <a16:creationId xmlns:a16="http://schemas.microsoft.com/office/drawing/2014/main" id="{AD14D855-5D46-4E5B-AB3A-CFA03B2A8D2A}"/>
                </a:ext>
              </a:extLst>
            </p:cNvPr>
            <p:cNvSpPr txBox="1">
              <a:spLocks noChangeArrowheads="1"/>
            </p:cNvSpPr>
            <p:nvPr/>
          </p:nvSpPr>
          <p:spPr bwMode="auto">
            <a:xfrm>
              <a:off x="7157175" y="3426288"/>
              <a:ext cx="183013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Suppliers’ </a:t>
              </a:r>
            </a:p>
            <a:p>
              <a:pPr algn="ctr">
                <a:buClr>
                  <a:srgbClr val="009B9B"/>
                </a:buClr>
                <a:buSzPct val="80000"/>
                <a:buFont typeface="Wingdings" pitchFamily="2" charset="2"/>
                <a:buNone/>
              </a:pPr>
              <a:r>
                <a:rPr lang="en-US" sz="2000" b="1" i="1" dirty="0">
                  <a:latin typeface="+mn-lt"/>
                </a:rPr>
                <a:t>data sheets</a:t>
              </a:r>
              <a:endParaRPr lang="en-GB" sz="2000" b="1" i="1" dirty="0">
                <a:latin typeface="+mn-lt"/>
              </a:endParaRPr>
            </a:p>
          </p:txBody>
        </p:sp>
      </p:grpSp>
      <p:grpSp>
        <p:nvGrpSpPr>
          <p:cNvPr id="10" name="Group 9">
            <a:extLst>
              <a:ext uri="{FF2B5EF4-FFF2-40B4-BE49-F238E27FC236}">
                <a16:creationId xmlns:a16="http://schemas.microsoft.com/office/drawing/2014/main" id="{5FBAA39E-CAC8-46A8-811D-801ADBF7D443}"/>
              </a:ext>
            </a:extLst>
          </p:cNvPr>
          <p:cNvGrpSpPr/>
          <p:nvPr/>
        </p:nvGrpSpPr>
        <p:grpSpPr>
          <a:xfrm>
            <a:off x="1779639" y="2935420"/>
            <a:ext cx="3380744" cy="1674047"/>
            <a:chOff x="560388" y="3073135"/>
            <a:chExt cx="3380744" cy="1674047"/>
          </a:xfrm>
        </p:grpSpPr>
        <p:pic>
          <p:nvPicPr>
            <p:cNvPr id="11" name="Picture 5" descr="analytics, database, firewall, server, storage icon">
              <a:extLst>
                <a:ext uri="{FF2B5EF4-FFF2-40B4-BE49-F238E27FC236}">
                  <a16:creationId xmlns:a16="http://schemas.microsoft.com/office/drawing/2014/main" id="{1BA1524D-B78B-4451-A1B8-AFFA3B745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133" y="3073135"/>
              <a:ext cx="1799999" cy="16740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a:extLst>
                <a:ext uri="{FF2B5EF4-FFF2-40B4-BE49-F238E27FC236}">
                  <a16:creationId xmlns:a16="http://schemas.microsoft.com/office/drawing/2014/main" id="{42B226B3-8A64-43F8-AB5A-17667934519A}"/>
                </a:ext>
              </a:extLst>
            </p:cNvPr>
            <p:cNvSpPr txBox="1">
              <a:spLocks noChangeArrowheads="1"/>
            </p:cNvSpPr>
            <p:nvPr/>
          </p:nvSpPr>
          <p:spPr bwMode="auto">
            <a:xfrm>
              <a:off x="560388" y="3426289"/>
              <a:ext cx="183013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Specialized</a:t>
              </a:r>
            </a:p>
            <a:p>
              <a:pPr algn="ctr">
                <a:buClr>
                  <a:srgbClr val="009B9B"/>
                </a:buClr>
                <a:buSzPct val="80000"/>
                <a:buFont typeface="Wingdings" pitchFamily="2" charset="2"/>
                <a:buNone/>
              </a:pPr>
              <a:r>
                <a:rPr lang="en-US" sz="2000" b="1" i="1" dirty="0">
                  <a:latin typeface="+mn-lt"/>
                </a:rPr>
                <a:t>databases</a:t>
              </a:r>
              <a:endParaRPr lang="en-GB" sz="2000" b="1" i="1" dirty="0">
                <a:latin typeface="+mn-lt"/>
              </a:endParaRPr>
            </a:p>
          </p:txBody>
        </p:sp>
      </p:grpSp>
      <p:grpSp>
        <p:nvGrpSpPr>
          <p:cNvPr id="13" name="Group 12">
            <a:extLst>
              <a:ext uri="{FF2B5EF4-FFF2-40B4-BE49-F238E27FC236}">
                <a16:creationId xmlns:a16="http://schemas.microsoft.com/office/drawing/2014/main" id="{C8CD6D48-C805-4453-BBA9-E4995EF82076}"/>
              </a:ext>
            </a:extLst>
          </p:cNvPr>
          <p:cNvGrpSpPr/>
          <p:nvPr/>
        </p:nvGrpSpPr>
        <p:grpSpPr>
          <a:xfrm>
            <a:off x="5104379" y="3869597"/>
            <a:ext cx="2052806" cy="2359511"/>
            <a:chOff x="3724621" y="4477956"/>
            <a:chExt cx="2052806" cy="2359511"/>
          </a:xfrm>
        </p:grpSpPr>
        <p:pic>
          <p:nvPicPr>
            <p:cNvPr id="14" name="Picture 3">
              <a:extLst>
                <a:ext uri="{FF2B5EF4-FFF2-40B4-BE49-F238E27FC236}">
                  <a16:creationId xmlns:a16="http://schemas.microsoft.com/office/drawing/2014/main" id="{CF8C5CE0-ED50-4668-A7F1-CD97586625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621" y="4477956"/>
              <a:ext cx="2052806" cy="180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0">
              <a:extLst>
                <a:ext uri="{FF2B5EF4-FFF2-40B4-BE49-F238E27FC236}">
                  <a16:creationId xmlns:a16="http://schemas.microsoft.com/office/drawing/2014/main" id="{2016CB0A-ACF0-4063-86B7-C08E6AA01D02}"/>
                </a:ext>
              </a:extLst>
            </p:cNvPr>
            <p:cNvSpPr txBox="1">
              <a:spLocks noChangeArrowheads="1"/>
            </p:cNvSpPr>
            <p:nvPr/>
          </p:nvSpPr>
          <p:spPr bwMode="auto">
            <a:xfrm>
              <a:off x="3835957" y="6256442"/>
              <a:ext cx="183013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The Internet</a:t>
              </a:r>
              <a:endParaRPr lang="en-GB" sz="2000" b="1" i="1" dirty="0">
                <a:latin typeface="+mn-lt"/>
              </a:endParaRPr>
            </a:p>
          </p:txBody>
        </p:sp>
      </p:grpSp>
      <p:sp>
        <p:nvSpPr>
          <p:cNvPr id="16" name="Text Box 6">
            <a:extLst>
              <a:ext uri="{FF2B5EF4-FFF2-40B4-BE49-F238E27FC236}">
                <a16:creationId xmlns:a16="http://schemas.microsoft.com/office/drawing/2014/main" id="{8361128B-93C0-435F-8B57-D3B9E1BE9550}"/>
              </a:ext>
            </a:extLst>
          </p:cNvPr>
          <p:cNvSpPr txBox="1">
            <a:spLocks noChangeArrowheads="1"/>
          </p:cNvSpPr>
          <p:nvPr/>
        </p:nvSpPr>
        <p:spPr bwMode="auto">
          <a:xfrm>
            <a:off x="1779640" y="838597"/>
            <a:ext cx="879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Documentation:</a:t>
            </a:r>
            <a:r>
              <a:rPr lang="en-GB" sz="2000" b="1" dirty="0">
                <a:latin typeface="+mn-lt"/>
              </a:rPr>
              <a:t> </a:t>
            </a:r>
            <a:r>
              <a:rPr lang="en-GB" sz="2000" i="1" dirty="0">
                <a:latin typeface="+mn-lt"/>
              </a:rPr>
              <a:t>“now the number of candidates is small, explore their character in depth”</a:t>
            </a:r>
          </a:p>
        </p:txBody>
      </p:sp>
    </p:spTree>
    <p:extLst>
      <p:ext uri="{BB962C8B-B14F-4D97-AF65-F5344CB8AC3E}">
        <p14:creationId xmlns:p14="http://schemas.microsoft.com/office/powerpoint/2010/main" val="18790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Summary</a:t>
            </a:r>
          </a:p>
        </p:txBody>
      </p:sp>
      <p:sp>
        <p:nvSpPr>
          <p:cNvPr id="4" name="Text Box 3">
            <a:extLst>
              <a:ext uri="{FF2B5EF4-FFF2-40B4-BE49-F238E27FC236}">
                <a16:creationId xmlns:a16="http://schemas.microsoft.com/office/drawing/2014/main" id="{BB512433-1D8C-4873-8378-65F68C7308C0}"/>
              </a:ext>
            </a:extLst>
          </p:cNvPr>
          <p:cNvSpPr txBox="1">
            <a:spLocks noChangeArrowheads="1"/>
          </p:cNvSpPr>
          <p:nvPr/>
        </p:nvSpPr>
        <p:spPr bwMode="auto">
          <a:xfrm>
            <a:off x="1832399" y="1418854"/>
            <a:ext cx="8142287" cy="125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1000" algn="l"/>
              </a:tabLst>
              <a:defRPr>
                <a:solidFill>
                  <a:schemeClr val="tx1"/>
                </a:solidFill>
                <a:latin typeface="Arial" charset="0"/>
                <a:cs typeface="Arial" charset="0"/>
              </a:defRPr>
            </a:lvl1pPr>
            <a:lvl2pPr marL="742950" indent="-285750" eaLnBrk="0" hangingPunct="0">
              <a:tabLst>
                <a:tab pos="381000" algn="l"/>
              </a:tabLst>
              <a:defRPr>
                <a:solidFill>
                  <a:schemeClr val="tx1"/>
                </a:solidFill>
                <a:latin typeface="Arial" charset="0"/>
                <a:cs typeface="Arial" charset="0"/>
              </a:defRPr>
            </a:lvl2pPr>
            <a:lvl3pPr marL="1143000" indent="-228600" eaLnBrk="0" hangingPunct="0">
              <a:tabLst>
                <a:tab pos="381000" algn="l"/>
              </a:tabLst>
              <a:defRPr>
                <a:solidFill>
                  <a:schemeClr val="tx1"/>
                </a:solidFill>
                <a:latin typeface="Arial" charset="0"/>
                <a:cs typeface="Arial" charset="0"/>
              </a:defRPr>
            </a:lvl3pPr>
            <a:lvl4pPr marL="1600200" indent="-228600" eaLnBrk="0" hangingPunct="0">
              <a:tabLst>
                <a:tab pos="381000" algn="l"/>
              </a:tabLst>
              <a:defRPr>
                <a:solidFill>
                  <a:schemeClr val="tx1"/>
                </a:solidFill>
                <a:latin typeface="Arial" charset="0"/>
                <a:cs typeface="Arial" charset="0"/>
              </a:defRPr>
            </a:lvl4pPr>
            <a:lvl5pPr marL="2057400" indent="-228600" eaLnBrk="0" hangingPunct="0">
              <a:tabLst>
                <a:tab pos="3810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810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810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810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81000" algn="l"/>
              </a:tabLst>
              <a:defRPr>
                <a:solidFill>
                  <a:schemeClr val="tx1"/>
                </a:solidFill>
                <a:latin typeface="Arial" charset="0"/>
                <a:cs typeface="Arial" charset="0"/>
              </a:defRPr>
            </a:lvl9pPr>
          </a:lstStyle>
          <a:p>
            <a:pPr>
              <a:lnSpc>
                <a:spcPct val="120000"/>
              </a:lnSpc>
              <a:spcBef>
                <a:spcPct val="15000"/>
              </a:spcBef>
              <a:spcAft>
                <a:spcPct val="20000"/>
              </a:spcAft>
              <a:buClr>
                <a:schemeClr val="accent1"/>
              </a:buClr>
              <a:buSzPct val="110000"/>
              <a:buFont typeface="Wingdings" pitchFamily="2" charset="2"/>
              <a:buChar char="§"/>
            </a:pPr>
            <a:r>
              <a:rPr lang="en-GB" sz="2000" dirty="0">
                <a:latin typeface="+mn-lt"/>
              </a:rPr>
              <a:t>   </a:t>
            </a:r>
            <a:r>
              <a:rPr lang="en-GB" sz="2000" b="1" dirty="0">
                <a:latin typeface="+mn-lt"/>
              </a:rPr>
              <a:t>The selection strategy:</a:t>
            </a:r>
          </a:p>
          <a:p>
            <a:pPr>
              <a:spcBef>
                <a:spcPct val="15000"/>
              </a:spcBef>
              <a:spcAft>
                <a:spcPct val="20000"/>
              </a:spcAft>
            </a:pPr>
            <a:r>
              <a:rPr lang="en-GB" sz="2000" dirty="0">
                <a:latin typeface="+mn-lt"/>
              </a:rPr>
              <a:t>Translate  -   Screen  -   Rank  -  Documentation</a:t>
            </a:r>
          </a:p>
          <a:p>
            <a:pPr>
              <a:spcBef>
                <a:spcPct val="15000"/>
              </a:spcBef>
              <a:spcAft>
                <a:spcPct val="20000"/>
              </a:spcAft>
            </a:pPr>
            <a:r>
              <a:rPr lang="en-GB" dirty="0"/>
              <a:t>	</a:t>
            </a:r>
          </a:p>
        </p:txBody>
      </p:sp>
      <p:sp>
        <p:nvSpPr>
          <p:cNvPr id="5" name="Text Box 4">
            <a:extLst>
              <a:ext uri="{FF2B5EF4-FFF2-40B4-BE49-F238E27FC236}">
                <a16:creationId xmlns:a16="http://schemas.microsoft.com/office/drawing/2014/main" id="{B3BBF396-3F10-4488-B7D6-D1B85D366D08}"/>
              </a:ext>
            </a:extLst>
          </p:cNvPr>
          <p:cNvSpPr txBox="1">
            <a:spLocks noChangeArrowheads="1"/>
          </p:cNvSpPr>
          <p:nvPr/>
        </p:nvSpPr>
        <p:spPr bwMode="auto">
          <a:xfrm>
            <a:off x="1832399" y="2780928"/>
            <a:ext cx="8213725" cy="113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85750" algn="l"/>
              </a:tabLst>
              <a:defRPr>
                <a:solidFill>
                  <a:schemeClr val="tx1"/>
                </a:solidFill>
                <a:latin typeface="Arial" charset="0"/>
                <a:cs typeface="Arial" charset="0"/>
              </a:defRPr>
            </a:lvl1pPr>
            <a:lvl2pPr marL="742950" indent="-285750" eaLnBrk="0" hangingPunct="0">
              <a:tabLst>
                <a:tab pos="285750" algn="l"/>
              </a:tabLst>
              <a:defRPr>
                <a:solidFill>
                  <a:schemeClr val="tx1"/>
                </a:solidFill>
                <a:latin typeface="Arial" charset="0"/>
                <a:cs typeface="Arial" charset="0"/>
              </a:defRPr>
            </a:lvl2pPr>
            <a:lvl3pPr marL="1143000" indent="-228600" eaLnBrk="0" hangingPunct="0">
              <a:tabLst>
                <a:tab pos="285750" algn="l"/>
              </a:tabLst>
              <a:defRPr>
                <a:solidFill>
                  <a:schemeClr val="tx1"/>
                </a:solidFill>
                <a:latin typeface="Arial" charset="0"/>
                <a:cs typeface="Arial" charset="0"/>
              </a:defRPr>
            </a:lvl3pPr>
            <a:lvl4pPr marL="1600200" indent="-228600" eaLnBrk="0" hangingPunct="0">
              <a:tabLst>
                <a:tab pos="285750" algn="l"/>
              </a:tabLst>
              <a:defRPr>
                <a:solidFill>
                  <a:schemeClr val="tx1"/>
                </a:solidFill>
                <a:latin typeface="Arial" charset="0"/>
                <a:cs typeface="Arial" charset="0"/>
              </a:defRPr>
            </a:lvl4pPr>
            <a:lvl5pPr marL="2057400" indent="-228600" eaLnBrk="0" hangingPunct="0">
              <a:tabLst>
                <a:tab pos="2857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857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857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857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85750" algn="l"/>
              </a:tabLst>
              <a:defRPr>
                <a:solidFill>
                  <a:schemeClr val="tx1"/>
                </a:solidFill>
                <a:latin typeface="Arial" charset="0"/>
                <a:cs typeface="Arial" charset="0"/>
              </a:defRPr>
            </a:lvl9pPr>
          </a:lstStyle>
          <a:p>
            <a:pPr>
              <a:lnSpc>
                <a:spcPct val="120000"/>
              </a:lnSpc>
              <a:buClr>
                <a:schemeClr val="accent1"/>
              </a:buClr>
              <a:buSzPct val="110000"/>
              <a:buFont typeface="Wingdings" pitchFamily="2" charset="2"/>
              <a:buChar char="§"/>
            </a:pPr>
            <a:r>
              <a:rPr lang="en-GB" sz="2000" dirty="0">
                <a:latin typeface="+mn-lt"/>
              </a:rPr>
              <a:t>  EduPack allows Screening using </a:t>
            </a:r>
            <a:r>
              <a:rPr lang="en-GB" sz="2000" b="1" dirty="0">
                <a:latin typeface="+mn-lt"/>
              </a:rPr>
              <a:t>‘Limit – Chart – Tree stages’ </a:t>
            </a:r>
            <a:r>
              <a:rPr lang="en-GB" sz="2000" dirty="0">
                <a:latin typeface="+mn-lt"/>
              </a:rPr>
              <a:t>in any number and sequence</a:t>
            </a:r>
          </a:p>
          <a:p>
            <a:pPr>
              <a:lnSpc>
                <a:spcPct val="120000"/>
              </a:lnSpc>
            </a:pPr>
            <a:r>
              <a:rPr lang="en-GB" dirty="0"/>
              <a:t>	</a:t>
            </a:r>
          </a:p>
        </p:txBody>
      </p:sp>
      <p:grpSp>
        <p:nvGrpSpPr>
          <p:cNvPr id="7" name="Group 6">
            <a:extLst>
              <a:ext uri="{FF2B5EF4-FFF2-40B4-BE49-F238E27FC236}">
                <a16:creationId xmlns:a16="http://schemas.microsoft.com/office/drawing/2014/main" id="{EA5EABB5-CECD-E6FF-23E5-52DD0E3F069C}"/>
              </a:ext>
            </a:extLst>
          </p:cNvPr>
          <p:cNvGrpSpPr/>
          <p:nvPr/>
        </p:nvGrpSpPr>
        <p:grpSpPr>
          <a:xfrm>
            <a:off x="4035046" y="4708536"/>
            <a:ext cx="3351649" cy="646331"/>
            <a:chOff x="4035046" y="4708536"/>
            <a:chExt cx="3351649" cy="646331"/>
          </a:xfrm>
        </p:grpSpPr>
        <p:sp>
          <p:nvSpPr>
            <p:cNvPr id="8" name="AutoShape 22">
              <a:extLst>
                <a:ext uri="{FF2B5EF4-FFF2-40B4-BE49-F238E27FC236}">
                  <a16:creationId xmlns:a16="http://schemas.microsoft.com/office/drawing/2014/main" id="{8AD4AAD9-92DA-44F0-8D5B-8799E381473D}"/>
                </a:ext>
              </a:extLst>
            </p:cNvPr>
            <p:cNvSpPr>
              <a:spLocks noChangeArrowheads="1"/>
            </p:cNvSpPr>
            <p:nvPr/>
          </p:nvSpPr>
          <p:spPr bwMode="auto">
            <a:xfrm>
              <a:off x="4035046" y="4817388"/>
              <a:ext cx="490538" cy="428625"/>
            </a:xfrm>
            <a:prstGeom prst="rightArrow">
              <a:avLst>
                <a:gd name="adj1" fmla="val 50000"/>
                <a:gd name="adj2" fmla="val 53969"/>
              </a:avLst>
            </a:prstGeom>
            <a:solidFill>
              <a:schemeClr val="bg1"/>
            </a:solidFill>
            <a:ln w="28575">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sz="800" dirty="0"/>
            </a:p>
          </p:txBody>
        </p:sp>
        <p:sp>
          <p:nvSpPr>
            <p:cNvPr id="9" name="Text Box 23">
              <a:extLst>
                <a:ext uri="{FF2B5EF4-FFF2-40B4-BE49-F238E27FC236}">
                  <a16:creationId xmlns:a16="http://schemas.microsoft.com/office/drawing/2014/main" id="{0F142949-6B24-4500-A979-F22F03815F2D}"/>
                </a:ext>
              </a:extLst>
            </p:cNvPr>
            <p:cNvSpPr txBox="1">
              <a:spLocks noChangeArrowheads="1"/>
            </p:cNvSpPr>
            <p:nvPr/>
          </p:nvSpPr>
          <p:spPr bwMode="auto">
            <a:xfrm>
              <a:off x="4772646" y="4708536"/>
              <a:ext cx="2614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dirty="0">
                  <a:latin typeface="+mn-lt"/>
                </a:rPr>
                <a:t>Visualization</a:t>
              </a:r>
            </a:p>
            <a:p>
              <a:pPr algn="ctr">
                <a:buClr>
                  <a:srgbClr val="009B9B"/>
                </a:buClr>
                <a:buSzPct val="80000"/>
                <a:buFont typeface="Wingdings" pitchFamily="2" charset="2"/>
                <a:buNone/>
              </a:pPr>
              <a:r>
                <a:rPr lang="en-GB" b="1" dirty="0">
                  <a:latin typeface="+mn-lt"/>
                </a:rPr>
                <a:t>(understanding the data)</a:t>
              </a:r>
              <a:r>
                <a:rPr lang="en-GB" dirty="0">
                  <a:latin typeface="+mn-lt"/>
                </a:rPr>
                <a:t> </a:t>
              </a:r>
            </a:p>
          </p:txBody>
        </p:sp>
      </p:grpSp>
      <p:grpSp>
        <p:nvGrpSpPr>
          <p:cNvPr id="16" name="Group 15">
            <a:extLst>
              <a:ext uri="{FF2B5EF4-FFF2-40B4-BE49-F238E27FC236}">
                <a16:creationId xmlns:a16="http://schemas.microsoft.com/office/drawing/2014/main" id="{ACF6E464-B3A3-ACDF-523F-91427B481156}"/>
              </a:ext>
            </a:extLst>
          </p:cNvPr>
          <p:cNvGrpSpPr/>
          <p:nvPr/>
        </p:nvGrpSpPr>
        <p:grpSpPr>
          <a:xfrm>
            <a:off x="1832399" y="4093792"/>
            <a:ext cx="2222596" cy="1316474"/>
            <a:chOff x="1832399" y="4093792"/>
            <a:chExt cx="2222596" cy="1316474"/>
          </a:xfrm>
        </p:grpSpPr>
        <p:sp>
          <p:nvSpPr>
            <p:cNvPr id="6" name="Text Box 21">
              <a:extLst>
                <a:ext uri="{FF2B5EF4-FFF2-40B4-BE49-F238E27FC236}">
                  <a16:creationId xmlns:a16="http://schemas.microsoft.com/office/drawing/2014/main" id="{62B32298-2A6D-4360-9944-FA80B97E3C6B}"/>
                </a:ext>
              </a:extLst>
            </p:cNvPr>
            <p:cNvSpPr txBox="1">
              <a:spLocks noChangeArrowheads="1"/>
            </p:cNvSpPr>
            <p:nvPr/>
          </p:nvSpPr>
          <p:spPr bwMode="auto">
            <a:xfrm>
              <a:off x="1832399" y="4093792"/>
              <a:ext cx="22225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chemeClr val="accent1"/>
                </a:buClr>
                <a:buSzPct val="110000"/>
                <a:buFont typeface="Wingdings" pitchFamily="2" charset="2"/>
                <a:buChar char="§"/>
              </a:pPr>
              <a:r>
                <a:rPr lang="en-GB" sz="2000" dirty="0">
                  <a:latin typeface="+mn-lt"/>
                </a:rPr>
                <a:t>  The progression: </a:t>
              </a:r>
            </a:p>
          </p:txBody>
        </p:sp>
        <p:sp>
          <p:nvSpPr>
            <p:cNvPr id="14" name="TextBox 13">
              <a:extLst>
                <a:ext uri="{FF2B5EF4-FFF2-40B4-BE49-F238E27FC236}">
                  <a16:creationId xmlns:a16="http://schemas.microsoft.com/office/drawing/2014/main" id="{CF7C88E5-E55E-42C9-A6AC-492DE3073231}"/>
                </a:ext>
              </a:extLst>
            </p:cNvPr>
            <p:cNvSpPr txBox="1"/>
            <p:nvPr/>
          </p:nvSpPr>
          <p:spPr>
            <a:xfrm>
              <a:off x="2036407" y="4653136"/>
              <a:ext cx="1822426" cy="757130"/>
            </a:xfrm>
            <a:prstGeom prst="rect">
              <a:avLst/>
            </a:prstGeom>
            <a:noFill/>
          </p:spPr>
          <p:txBody>
            <a:bodyPr wrap="square">
              <a:spAutoFit/>
            </a:bodyPr>
            <a:lstStyle/>
            <a:p>
              <a:pPr algn="ctr">
                <a:spcBef>
                  <a:spcPct val="20000"/>
                </a:spcBef>
                <a:spcAft>
                  <a:spcPct val="20000"/>
                </a:spcAft>
                <a:buClr>
                  <a:schemeClr val="tx1"/>
                </a:buClr>
              </a:pPr>
              <a:r>
                <a:rPr lang="en-GB" b="1" dirty="0"/>
                <a:t>Data</a:t>
              </a:r>
            </a:p>
            <a:p>
              <a:pPr algn="ctr">
                <a:spcBef>
                  <a:spcPct val="20000"/>
                </a:spcBef>
                <a:spcAft>
                  <a:spcPct val="20000"/>
                </a:spcAft>
                <a:buClr>
                  <a:schemeClr val="tx1"/>
                </a:buClr>
              </a:pPr>
              <a:r>
                <a:rPr lang="en-GB" b="1" dirty="0"/>
                <a:t>(Numbers, text)</a:t>
              </a:r>
              <a:r>
                <a:rPr lang="en-GB" dirty="0"/>
                <a:t>  </a:t>
              </a:r>
            </a:p>
          </p:txBody>
        </p:sp>
      </p:grpSp>
      <p:grpSp>
        <p:nvGrpSpPr>
          <p:cNvPr id="10" name="Group 9">
            <a:extLst>
              <a:ext uri="{FF2B5EF4-FFF2-40B4-BE49-F238E27FC236}">
                <a16:creationId xmlns:a16="http://schemas.microsoft.com/office/drawing/2014/main" id="{F07583D1-CBB8-B31E-D3F9-0B1D0F8D5453}"/>
              </a:ext>
            </a:extLst>
          </p:cNvPr>
          <p:cNvGrpSpPr/>
          <p:nvPr/>
        </p:nvGrpSpPr>
        <p:grpSpPr>
          <a:xfrm>
            <a:off x="7633758" y="4653136"/>
            <a:ext cx="2350674" cy="757130"/>
            <a:chOff x="7633758" y="4653136"/>
            <a:chExt cx="2350674" cy="757130"/>
          </a:xfrm>
        </p:grpSpPr>
        <p:sp>
          <p:nvSpPr>
            <p:cNvPr id="13" name="Text Box 26">
              <a:extLst>
                <a:ext uri="{FF2B5EF4-FFF2-40B4-BE49-F238E27FC236}">
                  <a16:creationId xmlns:a16="http://schemas.microsoft.com/office/drawing/2014/main" id="{31DE38A2-DF96-3F73-E236-A1A056C6B939}"/>
                </a:ext>
              </a:extLst>
            </p:cNvPr>
            <p:cNvSpPr txBox="1">
              <a:spLocks noChangeArrowheads="1"/>
            </p:cNvSpPr>
            <p:nvPr/>
          </p:nvSpPr>
          <p:spPr bwMode="auto">
            <a:xfrm>
              <a:off x="8300509" y="4653136"/>
              <a:ext cx="16839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b="1" dirty="0">
                  <a:latin typeface="+mn-lt"/>
                </a:rPr>
                <a:t>Selection</a:t>
              </a:r>
            </a:p>
            <a:p>
              <a:pPr>
                <a:spcBef>
                  <a:spcPct val="20000"/>
                </a:spcBef>
                <a:spcAft>
                  <a:spcPct val="20000"/>
                </a:spcAft>
                <a:buClr>
                  <a:srgbClr val="009B9B"/>
                </a:buClr>
                <a:buSzPct val="80000"/>
                <a:buFont typeface="Wingdings" pitchFamily="2" charset="2"/>
                <a:buNone/>
              </a:pPr>
              <a:r>
                <a:rPr lang="en-GB" b="1" dirty="0">
                  <a:latin typeface="+mn-lt"/>
                </a:rPr>
                <a:t>(using the data)</a:t>
              </a:r>
              <a:endParaRPr lang="en-GB" dirty="0">
                <a:latin typeface="+mn-lt"/>
              </a:endParaRPr>
            </a:p>
          </p:txBody>
        </p:sp>
        <p:sp>
          <p:nvSpPr>
            <p:cNvPr id="15" name="AutoShape 22">
              <a:extLst>
                <a:ext uri="{FF2B5EF4-FFF2-40B4-BE49-F238E27FC236}">
                  <a16:creationId xmlns:a16="http://schemas.microsoft.com/office/drawing/2014/main" id="{3A58A5D7-07A1-C436-93CD-C944DA552B7A}"/>
                </a:ext>
              </a:extLst>
            </p:cNvPr>
            <p:cNvSpPr>
              <a:spLocks noChangeArrowheads="1"/>
            </p:cNvSpPr>
            <p:nvPr/>
          </p:nvSpPr>
          <p:spPr bwMode="auto">
            <a:xfrm>
              <a:off x="7633758" y="4817388"/>
              <a:ext cx="490538" cy="428625"/>
            </a:xfrm>
            <a:prstGeom prst="rightArrow">
              <a:avLst>
                <a:gd name="adj1" fmla="val 50000"/>
                <a:gd name="adj2" fmla="val 53969"/>
              </a:avLst>
            </a:prstGeom>
            <a:solidFill>
              <a:schemeClr val="bg1"/>
            </a:solidFill>
            <a:ln w="28575">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sz="800" dirty="0"/>
            </a:p>
          </p:txBody>
        </p:sp>
      </p:grpSp>
    </p:spTree>
    <p:extLst>
      <p:ext uri="{BB962C8B-B14F-4D97-AF65-F5344CB8AC3E}">
        <p14:creationId xmlns:p14="http://schemas.microsoft.com/office/powerpoint/2010/main" val="12423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27</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83668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Outline of lecture unit 7 </a:t>
            </a:r>
            <a:endParaRPr lang="en-US" dirty="0"/>
          </a:p>
        </p:txBody>
      </p:sp>
      <p:grpSp>
        <p:nvGrpSpPr>
          <p:cNvPr id="4" name="Group 22">
            <a:extLst>
              <a:ext uri="{FF2B5EF4-FFF2-40B4-BE49-F238E27FC236}">
                <a16:creationId xmlns:a16="http://schemas.microsoft.com/office/drawing/2014/main" id="{03CCFBB1-5DB3-475C-A754-9FC19859B6BA}"/>
              </a:ext>
            </a:extLst>
          </p:cNvPr>
          <p:cNvGrpSpPr>
            <a:grpSpLocks/>
          </p:cNvGrpSpPr>
          <p:nvPr/>
        </p:nvGrpSpPr>
        <p:grpSpPr bwMode="auto">
          <a:xfrm>
            <a:off x="1263675" y="1544485"/>
            <a:ext cx="3314700" cy="3771900"/>
            <a:chOff x="408" y="726"/>
            <a:chExt cx="2088" cy="2376"/>
          </a:xfrm>
        </p:grpSpPr>
        <p:pic>
          <p:nvPicPr>
            <p:cNvPr id="5" name="Picture 95">
              <a:extLst>
                <a:ext uri="{FF2B5EF4-FFF2-40B4-BE49-F238E27FC236}">
                  <a16:creationId xmlns:a16="http://schemas.microsoft.com/office/drawing/2014/main" id="{79EA2D9F-BE99-4CCC-8F6D-65D0B8977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 y="902"/>
              <a:ext cx="819"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6">
              <a:extLst>
                <a:ext uri="{FF2B5EF4-FFF2-40B4-BE49-F238E27FC236}">
                  <a16:creationId xmlns:a16="http://schemas.microsoft.com/office/drawing/2014/main" id="{85E11D85-E556-4D50-8450-BF7868505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 y="2016"/>
              <a:ext cx="61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7">
              <a:extLst>
                <a:ext uri="{FF2B5EF4-FFF2-40B4-BE49-F238E27FC236}">
                  <a16:creationId xmlns:a16="http://schemas.microsoft.com/office/drawing/2014/main" id="{46707CE8-ECFC-4B9F-8F13-8CB2DAE98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 y="1024"/>
              <a:ext cx="53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8">
              <a:extLst>
                <a:ext uri="{FF2B5EF4-FFF2-40B4-BE49-F238E27FC236}">
                  <a16:creationId xmlns:a16="http://schemas.microsoft.com/office/drawing/2014/main" id="{661C9917-F78E-48BB-82E5-FF3ED3DAC4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00000">
              <a:off x="1722" y="1948"/>
              <a:ext cx="47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a:extLst>
                <a:ext uri="{FF2B5EF4-FFF2-40B4-BE49-F238E27FC236}">
                  <a16:creationId xmlns:a16="http://schemas.microsoft.com/office/drawing/2014/main" id="{3A13A935-AC74-4C57-992A-527B2B7E9523}"/>
                </a:ext>
              </a:extLst>
            </p:cNvPr>
            <p:cNvSpPr>
              <a:spLocks noChangeArrowheads="1"/>
            </p:cNvSpPr>
            <p:nvPr/>
          </p:nvSpPr>
          <p:spPr bwMode="auto">
            <a:xfrm>
              <a:off x="408" y="726"/>
              <a:ext cx="2088" cy="23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10" name="Group 9">
            <a:extLst>
              <a:ext uri="{FF2B5EF4-FFF2-40B4-BE49-F238E27FC236}">
                <a16:creationId xmlns:a16="http://schemas.microsoft.com/office/drawing/2014/main" id="{7895D59B-F4E0-4B82-9BA0-2EAAED5BFA9C}"/>
              </a:ext>
            </a:extLst>
          </p:cNvPr>
          <p:cNvGrpSpPr/>
          <p:nvPr/>
        </p:nvGrpSpPr>
        <p:grpSpPr>
          <a:xfrm>
            <a:off x="4798013" y="1700803"/>
            <a:ext cx="5821952" cy="3456394"/>
            <a:chOff x="3993679" y="1373455"/>
            <a:chExt cx="5821952" cy="3456394"/>
          </a:xfrm>
        </p:grpSpPr>
        <p:grpSp>
          <p:nvGrpSpPr>
            <p:cNvPr id="11" name="Group 37">
              <a:extLst>
                <a:ext uri="{FF2B5EF4-FFF2-40B4-BE49-F238E27FC236}">
                  <a16:creationId xmlns:a16="http://schemas.microsoft.com/office/drawing/2014/main" id="{55239906-B727-49BB-AE81-94BA250D36AF}"/>
                </a:ext>
              </a:extLst>
            </p:cNvPr>
            <p:cNvGrpSpPr>
              <a:grpSpLocks/>
            </p:cNvGrpSpPr>
            <p:nvPr/>
          </p:nvGrpSpPr>
          <p:grpSpPr bwMode="auto">
            <a:xfrm>
              <a:off x="3993679" y="1884004"/>
              <a:ext cx="5414190" cy="747713"/>
              <a:chOff x="954" y="922"/>
              <a:chExt cx="3482" cy="471"/>
            </a:xfrm>
          </p:grpSpPr>
          <p:sp>
            <p:nvSpPr>
              <p:cNvPr id="17" name="Text Box 6">
                <a:extLst>
                  <a:ext uri="{FF2B5EF4-FFF2-40B4-BE49-F238E27FC236}">
                    <a16:creationId xmlns:a16="http://schemas.microsoft.com/office/drawing/2014/main" id="{A5487263-18DD-4281-A2AB-3DBE75E37463}"/>
                  </a:ext>
                </a:extLst>
              </p:cNvPr>
              <p:cNvSpPr txBox="1">
                <a:spLocks noChangeArrowheads="1"/>
              </p:cNvSpPr>
              <p:nvPr/>
            </p:nvSpPr>
            <p:spPr bwMode="auto">
              <a:xfrm>
                <a:off x="1090" y="1181"/>
                <a:ext cx="33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buClr>
                    <a:srgbClr val="CC0000"/>
                  </a:buClr>
                  <a:buSzPct val="115000"/>
                  <a:buFont typeface="Wingdings" pitchFamily="2" charset="2"/>
                  <a:buNone/>
                </a:pPr>
                <a:r>
                  <a:rPr lang="en-US" sz="1600" b="1" i="1" dirty="0"/>
                  <a:t>Translation – Screening – Ranking - Documentation</a:t>
                </a:r>
              </a:p>
            </p:txBody>
          </p:sp>
          <p:sp>
            <p:nvSpPr>
              <p:cNvPr id="18" name="Text Box 8">
                <a:extLst>
                  <a:ext uri="{FF2B5EF4-FFF2-40B4-BE49-F238E27FC236}">
                    <a16:creationId xmlns:a16="http://schemas.microsoft.com/office/drawing/2014/main" id="{3E51EEFD-E64A-471A-8352-2232EBD2ACA3}"/>
                  </a:ext>
                </a:extLst>
              </p:cNvPr>
              <p:cNvSpPr txBox="1">
                <a:spLocks noChangeArrowheads="1"/>
              </p:cNvSpPr>
              <p:nvPr/>
            </p:nvSpPr>
            <p:spPr bwMode="auto">
              <a:xfrm>
                <a:off x="954" y="922"/>
                <a:ext cx="28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The</a:t>
                </a:r>
                <a:r>
                  <a:rPr lang="en-GB" b="1" dirty="0"/>
                  <a:t> selection strategy:</a:t>
                </a:r>
                <a:endParaRPr lang="en-US" b="1" dirty="0"/>
              </a:p>
            </p:txBody>
          </p:sp>
        </p:grpSp>
        <p:sp>
          <p:nvSpPr>
            <p:cNvPr id="12" name="Text Box 23">
              <a:extLst>
                <a:ext uri="{FF2B5EF4-FFF2-40B4-BE49-F238E27FC236}">
                  <a16:creationId xmlns:a16="http://schemas.microsoft.com/office/drawing/2014/main" id="{AADBC291-ED3C-44D9-8563-4DEF624949D1}"/>
                </a:ext>
              </a:extLst>
            </p:cNvPr>
            <p:cNvSpPr txBox="1">
              <a:spLocks noChangeArrowheads="1"/>
            </p:cNvSpPr>
            <p:nvPr/>
          </p:nvSpPr>
          <p:spPr bwMode="auto">
            <a:xfrm>
              <a:off x="3993679" y="1373455"/>
              <a:ext cx="4153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Linking </a:t>
              </a:r>
              <a:r>
                <a:rPr lang="en-GB" b="1" dirty="0"/>
                <a:t>materials</a:t>
              </a:r>
              <a:r>
                <a:rPr lang="en-GB" dirty="0"/>
                <a:t> to</a:t>
              </a:r>
              <a:r>
                <a:rPr lang="en-GB" b="1" dirty="0"/>
                <a:t> design</a:t>
              </a:r>
              <a:endParaRPr lang="en-US" b="1" dirty="0"/>
            </a:p>
          </p:txBody>
        </p:sp>
        <p:grpSp>
          <p:nvGrpSpPr>
            <p:cNvPr id="13" name="Group 33">
              <a:extLst>
                <a:ext uri="{FF2B5EF4-FFF2-40B4-BE49-F238E27FC236}">
                  <a16:creationId xmlns:a16="http://schemas.microsoft.com/office/drawing/2014/main" id="{C0D8E579-7BB3-4FA6-9E56-00AA8914EBC5}"/>
                </a:ext>
              </a:extLst>
            </p:cNvPr>
            <p:cNvGrpSpPr>
              <a:grpSpLocks/>
            </p:cNvGrpSpPr>
            <p:nvPr/>
          </p:nvGrpSpPr>
          <p:grpSpPr bwMode="auto">
            <a:xfrm>
              <a:off x="4008647" y="2787292"/>
              <a:ext cx="5806984" cy="1478506"/>
              <a:chOff x="450" y="922"/>
              <a:chExt cx="4035" cy="885"/>
            </a:xfrm>
          </p:grpSpPr>
          <p:sp>
            <p:nvSpPr>
              <p:cNvPr id="15" name="Text Box 34">
                <a:extLst>
                  <a:ext uri="{FF2B5EF4-FFF2-40B4-BE49-F238E27FC236}">
                    <a16:creationId xmlns:a16="http://schemas.microsoft.com/office/drawing/2014/main" id="{432A4C47-C368-48CE-B532-E5A5F54025BB}"/>
                  </a:ext>
                </a:extLst>
              </p:cNvPr>
              <p:cNvSpPr txBox="1">
                <a:spLocks noChangeArrowheads="1"/>
              </p:cNvSpPr>
              <p:nvPr/>
            </p:nvSpPr>
            <p:spPr bwMode="auto">
              <a:xfrm>
                <a:off x="613" y="1155"/>
                <a:ext cx="1448"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buClr>
                    <a:schemeClr val="accent1"/>
                  </a:buClr>
                  <a:buSzPct val="115000"/>
                  <a:buFontTx/>
                  <a:buChar char="•"/>
                </a:pPr>
                <a:r>
                  <a:rPr lang="en-US" dirty="0"/>
                  <a:t>  </a:t>
                </a:r>
                <a:r>
                  <a:rPr lang="en-US" b="1" i="1" dirty="0"/>
                  <a:t>Limit stages</a:t>
                </a:r>
              </a:p>
              <a:p>
                <a:pPr>
                  <a:spcBef>
                    <a:spcPct val="30000"/>
                  </a:spcBef>
                  <a:buClr>
                    <a:schemeClr val="accent1"/>
                  </a:buClr>
                  <a:buSzPct val="115000"/>
                  <a:buFontTx/>
                  <a:buChar char="•"/>
                </a:pPr>
                <a:r>
                  <a:rPr lang="en-US" b="1" i="1" dirty="0"/>
                  <a:t>  Graph stages</a:t>
                </a:r>
              </a:p>
              <a:p>
                <a:pPr>
                  <a:spcBef>
                    <a:spcPct val="30000"/>
                  </a:spcBef>
                  <a:buClr>
                    <a:schemeClr val="accent1"/>
                  </a:buClr>
                  <a:buSzPct val="115000"/>
                  <a:buFontTx/>
                  <a:buChar char="•"/>
                </a:pPr>
                <a:r>
                  <a:rPr lang="en-US" b="1" i="1" dirty="0"/>
                  <a:t>  Tree stages</a:t>
                </a:r>
              </a:p>
            </p:txBody>
          </p:sp>
          <p:sp>
            <p:nvSpPr>
              <p:cNvPr id="16" name="Text Box 35">
                <a:extLst>
                  <a:ext uri="{FF2B5EF4-FFF2-40B4-BE49-F238E27FC236}">
                    <a16:creationId xmlns:a16="http://schemas.microsoft.com/office/drawing/2014/main" id="{727BF419-5650-4F72-98B9-4D731F5716F2}"/>
                  </a:ext>
                </a:extLst>
              </p:cNvPr>
              <p:cNvSpPr txBox="1">
                <a:spLocks noChangeArrowheads="1"/>
              </p:cNvSpPr>
              <p:nvPr/>
            </p:nvSpPr>
            <p:spPr bwMode="auto">
              <a:xfrm>
                <a:off x="450" y="922"/>
                <a:ext cx="403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The </a:t>
                </a:r>
                <a:r>
                  <a:rPr lang="en-GB" b="1" dirty="0"/>
                  <a:t>Ansys Granta EduPack selection toolbox</a:t>
                </a:r>
                <a:endParaRPr lang="en-US" dirty="0"/>
              </a:p>
            </p:txBody>
          </p:sp>
        </p:grpSp>
        <p:sp>
          <p:nvSpPr>
            <p:cNvPr id="14" name="Text Box 36">
              <a:extLst>
                <a:ext uri="{FF2B5EF4-FFF2-40B4-BE49-F238E27FC236}">
                  <a16:creationId xmlns:a16="http://schemas.microsoft.com/office/drawing/2014/main" id="{5BDBABD0-D8A9-454E-AD81-D81F286C9FBB}"/>
                </a:ext>
              </a:extLst>
            </p:cNvPr>
            <p:cNvSpPr txBox="1">
              <a:spLocks noChangeArrowheads="1"/>
            </p:cNvSpPr>
            <p:nvPr/>
          </p:nvSpPr>
          <p:spPr bwMode="auto">
            <a:xfrm>
              <a:off x="4035531" y="4460517"/>
              <a:ext cx="38812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marL="285750" indent="-285750">
                <a:buClr>
                  <a:schemeClr val="accent1"/>
                </a:buClr>
                <a:buSzPct val="100000"/>
                <a:buFont typeface="Wingdings" panose="05000000000000000000" pitchFamily="2" charset="2"/>
                <a:buChar char="§"/>
              </a:pPr>
              <a:r>
                <a:rPr lang="en-US" b="1" dirty="0"/>
                <a:t>Material indices</a:t>
              </a:r>
              <a:r>
                <a:rPr lang="en-US" dirty="0"/>
                <a:t> do the job</a:t>
              </a:r>
            </a:p>
          </p:txBody>
        </p:sp>
      </p:grpSp>
    </p:spTree>
    <p:extLst>
      <p:ext uri="{BB962C8B-B14F-4D97-AF65-F5344CB8AC3E}">
        <p14:creationId xmlns:p14="http://schemas.microsoft.com/office/powerpoint/2010/main" val="253340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The design process</a:t>
            </a:r>
            <a:endParaRPr lang="en-US" dirty="0"/>
          </a:p>
        </p:txBody>
      </p:sp>
      <p:grpSp>
        <p:nvGrpSpPr>
          <p:cNvPr id="25" name="Group 24">
            <a:extLst>
              <a:ext uri="{FF2B5EF4-FFF2-40B4-BE49-F238E27FC236}">
                <a16:creationId xmlns:a16="http://schemas.microsoft.com/office/drawing/2014/main" id="{75541C7C-BB6B-4A9A-B08C-379DEF5C9B64}"/>
              </a:ext>
            </a:extLst>
          </p:cNvPr>
          <p:cNvGrpSpPr>
            <a:grpSpLocks/>
          </p:cNvGrpSpPr>
          <p:nvPr/>
        </p:nvGrpSpPr>
        <p:grpSpPr bwMode="auto">
          <a:xfrm>
            <a:off x="6270625" y="2382839"/>
            <a:ext cx="2508250" cy="3265487"/>
            <a:chOff x="3094" y="1605"/>
            <a:chExt cx="1580" cy="2057"/>
          </a:xfrm>
        </p:grpSpPr>
        <p:sp>
          <p:nvSpPr>
            <p:cNvPr id="26" name="AutoShape 5">
              <a:extLst>
                <a:ext uri="{FF2B5EF4-FFF2-40B4-BE49-F238E27FC236}">
                  <a16:creationId xmlns:a16="http://schemas.microsoft.com/office/drawing/2014/main" id="{A061E2E9-D9D7-436B-B1F5-DA6764BEAE86}"/>
                </a:ext>
              </a:extLst>
            </p:cNvPr>
            <p:cNvSpPr>
              <a:spLocks noChangeArrowheads="1"/>
            </p:cNvSpPr>
            <p:nvPr/>
          </p:nvSpPr>
          <p:spPr bwMode="auto">
            <a:xfrm>
              <a:off x="3215" y="1792"/>
              <a:ext cx="1335" cy="1416"/>
            </a:xfrm>
            <a:prstGeom prst="roundRect">
              <a:avLst>
                <a:gd name="adj" fmla="val 1574"/>
              </a:avLst>
            </a:prstGeom>
            <a:solidFill>
              <a:schemeClr val="accent2">
                <a:alpha val="50195"/>
              </a:schemeClr>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27" name="Group 49">
              <a:extLst>
                <a:ext uri="{FF2B5EF4-FFF2-40B4-BE49-F238E27FC236}">
                  <a16:creationId xmlns:a16="http://schemas.microsoft.com/office/drawing/2014/main" id="{5826AC3D-9045-44F0-8318-DCEF869A89AC}"/>
                </a:ext>
              </a:extLst>
            </p:cNvPr>
            <p:cNvGrpSpPr>
              <a:grpSpLocks/>
            </p:cNvGrpSpPr>
            <p:nvPr/>
          </p:nvGrpSpPr>
          <p:grpSpPr bwMode="auto">
            <a:xfrm>
              <a:off x="3094" y="1605"/>
              <a:ext cx="1580" cy="2057"/>
              <a:chOff x="2152" y="1469"/>
              <a:chExt cx="1458" cy="2057"/>
            </a:xfrm>
          </p:grpSpPr>
          <p:sp>
            <p:nvSpPr>
              <p:cNvPr id="31" name="AutoShape 6">
                <a:extLst>
                  <a:ext uri="{FF2B5EF4-FFF2-40B4-BE49-F238E27FC236}">
                    <a16:creationId xmlns:a16="http://schemas.microsoft.com/office/drawing/2014/main" id="{2FEC8877-DA58-4A0C-BF9C-92640AB5190C}"/>
                  </a:ext>
                </a:extLst>
              </p:cNvPr>
              <p:cNvSpPr>
                <a:spLocks noChangeArrowheads="1"/>
              </p:cNvSpPr>
              <p:nvPr/>
            </p:nvSpPr>
            <p:spPr bwMode="auto">
              <a:xfrm>
                <a:off x="2152" y="3270"/>
                <a:ext cx="1458" cy="25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a:t>Product specification</a:t>
                </a:r>
                <a:endParaRPr lang="en-GB" sz="2000" dirty="0"/>
              </a:p>
            </p:txBody>
          </p:sp>
          <p:sp>
            <p:nvSpPr>
              <p:cNvPr id="32" name="Line 7">
                <a:extLst>
                  <a:ext uri="{FF2B5EF4-FFF2-40B4-BE49-F238E27FC236}">
                    <a16:creationId xmlns:a16="http://schemas.microsoft.com/office/drawing/2014/main" id="{F33F03EE-E1BA-4BC0-8691-D0380DBEF077}"/>
                  </a:ext>
                </a:extLst>
              </p:cNvPr>
              <p:cNvSpPr>
                <a:spLocks noChangeShapeType="1"/>
              </p:cNvSpPr>
              <p:nvPr/>
            </p:nvSpPr>
            <p:spPr bwMode="auto">
              <a:xfrm>
                <a:off x="2879" y="1469"/>
                <a:ext cx="1" cy="180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28" name="AutoShape 8">
              <a:extLst>
                <a:ext uri="{FF2B5EF4-FFF2-40B4-BE49-F238E27FC236}">
                  <a16:creationId xmlns:a16="http://schemas.microsoft.com/office/drawing/2014/main" id="{C551A038-A16A-4262-B046-E60D23331FE3}"/>
                </a:ext>
              </a:extLst>
            </p:cNvPr>
            <p:cNvSpPr>
              <a:spLocks noChangeArrowheads="1"/>
            </p:cNvSpPr>
            <p:nvPr/>
          </p:nvSpPr>
          <p:spPr bwMode="auto">
            <a:xfrm>
              <a:off x="3337" y="188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a:t>Concept</a:t>
              </a:r>
              <a:endParaRPr lang="en-GB" sz="1600" b="1" dirty="0">
                <a:effectLst>
                  <a:outerShdw blurRad="38100" dist="38100" dir="2700000" algn="tl">
                    <a:srgbClr val="C0C0C0"/>
                  </a:outerShdw>
                </a:effectLst>
              </a:endParaRPr>
            </a:p>
          </p:txBody>
        </p:sp>
        <p:sp>
          <p:nvSpPr>
            <p:cNvPr id="29" name="AutoShape 9">
              <a:extLst>
                <a:ext uri="{FF2B5EF4-FFF2-40B4-BE49-F238E27FC236}">
                  <a16:creationId xmlns:a16="http://schemas.microsoft.com/office/drawing/2014/main" id="{A36885B4-1609-449E-A6E3-0D8A3AC1DD2D}"/>
                </a:ext>
              </a:extLst>
            </p:cNvPr>
            <p:cNvSpPr>
              <a:spLocks noChangeArrowheads="1"/>
            </p:cNvSpPr>
            <p:nvPr/>
          </p:nvSpPr>
          <p:spPr bwMode="auto">
            <a:xfrm>
              <a:off x="3337" y="236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a:t>Embodiment</a:t>
              </a:r>
              <a:endParaRPr lang="en-GB" sz="1600" b="1" dirty="0">
                <a:effectLst>
                  <a:outerShdw blurRad="38100" dist="38100" dir="2700000" algn="tl">
                    <a:srgbClr val="C0C0C0"/>
                  </a:outerShdw>
                </a:effectLst>
              </a:endParaRPr>
            </a:p>
          </p:txBody>
        </p:sp>
        <p:sp>
          <p:nvSpPr>
            <p:cNvPr id="30" name="AutoShape 10">
              <a:extLst>
                <a:ext uri="{FF2B5EF4-FFF2-40B4-BE49-F238E27FC236}">
                  <a16:creationId xmlns:a16="http://schemas.microsoft.com/office/drawing/2014/main" id="{0D6B57D3-E709-4DBD-A21B-56C7A57673BA}"/>
                </a:ext>
              </a:extLst>
            </p:cNvPr>
            <p:cNvSpPr>
              <a:spLocks noChangeArrowheads="1"/>
            </p:cNvSpPr>
            <p:nvPr/>
          </p:nvSpPr>
          <p:spPr bwMode="auto">
            <a:xfrm>
              <a:off x="3337" y="284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a:t>Detail</a:t>
              </a:r>
              <a:endParaRPr lang="en-GB" sz="1600" b="1" dirty="0">
                <a:effectLst>
                  <a:outerShdw blurRad="38100" dist="38100" dir="2700000" algn="tl">
                    <a:srgbClr val="C0C0C0"/>
                  </a:outerShdw>
                </a:effectLst>
              </a:endParaRPr>
            </a:p>
          </p:txBody>
        </p:sp>
      </p:grpSp>
      <p:grpSp>
        <p:nvGrpSpPr>
          <p:cNvPr id="33" name="Group 35">
            <a:extLst>
              <a:ext uri="{FF2B5EF4-FFF2-40B4-BE49-F238E27FC236}">
                <a16:creationId xmlns:a16="http://schemas.microsoft.com/office/drawing/2014/main" id="{92158127-DC70-40C9-BC44-26994A00A496}"/>
              </a:ext>
            </a:extLst>
          </p:cNvPr>
          <p:cNvGrpSpPr>
            <a:grpSpLocks/>
          </p:cNvGrpSpPr>
          <p:nvPr/>
        </p:nvGrpSpPr>
        <p:grpSpPr bwMode="auto">
          <a:xfrm>
            <a:off x="6270625" y="1308100"/>
            <a:ext cx="2508250" cy="1066800"/>
            <a:chOff x="424" y="3336"/>
            <a:chExt cx="1458" cy="672"/>
          </a:xfrm>
        </p:grpSpPr>
        <p:sp>
          <p:nvSpPr>
            <p:cNvPr id="34" name="Line 34">
              <a:extLst>
                <a:ext uri="{FF2B5EF4-FFF2-40B4-BE49-F238E27FC236}">
                  <a16:creationId xmlns:a16="http://schemas.microsoft.com/office/drawing/2014/main" id="{A6100172-E626-40DF-807C-53099ED181E5}"/>
                </a:ext>
              </a:extLst>
            </p:cNvPr>
            <p:cNvSpPr>
              <a:spLocks noChangeShapeType="1"/>
            </p:cNvSpPr>
            <p:nvPr/>
          </p:nvSpPr>
          <p:spPr bwMode="auto">
            <a:xfrm>
              <a:off x="1152" y="3540"/>
              <a:ext cx="0" cy="264"/>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AutoShape 4">
              <a:extLst>
                <a:ext uri="{FF2B5EF4-FFF2-40B4-BE49-F238E27FC236}">
                  <a16:creationId xmlns:a16="http://schemas.microsoft.com/office/drawing/2014/main" id="{DAF61191-A1BF-40DC-99B0-D067F9C0AF88}"/>
                </a:ext>
              </a:extLst>
            </p:cNvPr>
            <p:cNvSpPr>
              <a:spLocks noChangeArrowheads="1"/>
            </p:cNvSpPr>
            <p:nvPr/>
          </p:nvSpPr>
          <p:spPr bwMode="auto">
            <a:xfrm>
              <a:off x="644" y="3336"/>
              <a:ext cx="1020" cy="21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a:t>Market need</a:t>
              </a:r>
              <a:endParaRPr lang="en-GB" sz="2000" dirty="0"/>
            </a:p>
          </p:txBody>
        </p:sp>
        <p:sp>
          <p:nvSpPr>
            <p:cNvPr id="36" name="AutoShape 11">
              <a:extLst>
                <a:ext uri="{FF2B5EF4-FFF2-40B4-BE49-F238E27FC236}">
                  <a16:creationId xmlns:a16="http://schemas.microsoft.com/office/drawing/2014/main" id="{54DDFA84-F187-41CE-BB5D-9C38FB65C339}"/>
                </a:ext>
              </a:extLst>
            </p:cNvPr>
            <p:cNvSpPr>
              <a:spLocks noChangeArrowheads="1"/>
            </p:cNvSpPr>
            <p:nvPr/>
          </p:nvSpPr>
          <p:spPr bwMode="auto">
            <a:xfrm>
              <a:off x="424" y="3768"/>
              <a:ext cx="1458" cy="24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a:t>Problem statement</a:t>
              </a:r>
              <a:endParaRPr lang="en-GB" sz="2000" dirty="0"/>
            </a:p>
          </p:txBody>
        </p:sp>
      </p:grpSp>
      <p:grpSp>
        <p:nvGrpSpPr>
          <p:cNvPr id="37" name="Group 26">
            <a:extLst>
              <a:ext uri="{FF2B5EF4-FFF2-40B4-BE49-F238E27FC236}">
                <a16:creationId xmlns:a16="http://schemas.microsoft.com/office/drawing/2014/main" id="{802972BD-1217-4664-B0AA-96DA610F9C44}"/>
              </a:ext>
            </a:extLst>
          </p:cNvPr>
          <p:cNvGrpSpPr>
            <a:grpSpLocks/>
          </p:cNvGrpSpPr>
          <p:nvPr/>
        </p:nvGrpSpPr>
        <p:grpSpPr bwMode="auto">
          <a:xfrm>
            <a:off x="2736851" y="1974851"/>
            <a:ext cx="3713163" cy="3143249"/>
            <a:chOff x="1004" y="1244"/>
            <a:chExt cx="2339" cy="1980"/>
          </a:xfrm>
        </p:grpSpPr>
        <p:grpSp>
          <p:nvGrpSpPr>
            <p:cNvPr id="38" name="Group 25">
              <a:extLst>
                <a:ext uri="{FF2B5EF4-FFF2-40B4-BE49-F238E27FC236}">
                  <a16:creationId xmlns:a16="http://schemas.microsoft.com/office/drawing/2014/main" id="{0FEE97C3-1F20-4941-A8EC-31C6CAE4F221}"/>
                </a:ext>
              </a:extLst>
            </p:cNvPr>
            <p:cNvGrpSpPr>
              <a:grpSpLocks/>
            </p:cNvGrpSpPr>
            <p:nvPr/>
          </p:nvGrpSpPr>
          <p:grpSpPr bwMode="auto">
            <a:xfrm>
              <a:off x="1004" y="1244"/>
              <a:ext cx="1940" cy="1980"/>
              <a:chOff x="868" y="1348"/>
              <a:chExt cx="1940" cy="1980"/>
            </a:xfrm>
          </p:grpSpPr>
          <p:sp>
            <p:nvSpPr>
              <p:cNvPr id="42" name="AutoShape 29">
                <a:extLst>
                  <a:ext uri="{FF2B5EF4-FFF2-40B4-BE49-F238E27FC236}">
                    <a16:creationId xmlns:a16="http://schemas.microsoft.com/office/drawing/2014/main" id="{2F370606-B052-410C-AF56-49CA9E51AE83}"/>
                  </a:ext>
                </a:extLst>
              </p:cNvPr>
              <p:cNvSpPr>
                <a:spLocks noChangeArrowheads="1"/>
              </p:cNvSpPr>
              <p:nvPr/>
            </p:nvSpPr>
            <p:spPr bwMode="auto">
              <a:xfrm>
                <a:off x="868" y="1672"/>
                <a:ext cx="1940" cy="1656"/>
              </a:xfrm>
              <a:prstGeom prst="roundRect">
                <a:avLst>
                  <a:gd name="adj" fmla="val 3972"/>
                </a:avLst>
              </a:prstGeom>
              <a:solidFill>
                <a:schemeClr val="accent2">
                  <a:alpha val="39999"/>
                </a:schemeClr>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Text Box 28">
                <a:extLst>
                  <a:ext uri="{FF2B5EF4-FFF2-40B4-BE49-F238E27FC236}">
                    <a16:creationId xmlns:a16="http://schemas.microsoft.com/office/drawing/2014/main" id="{6380139F-6FC5-40B2-8184-6C90743411BE}"/>
                  </a:ext>
                </a:extLst>
              </p:cNvPr>
              <p:cNvSpPr txBox="1">
                <a:spLocks noChangeArrowheads="1"/>
              </p:cNvSpPr>
              <p:nvPr/>
            </p:nvSpPr>
            <p:spPr bwMode="auto">
              <a:xfrm>
                <a:off x="1032" y="1348"/>
                <a:ext cx="1569" cy="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b="1" i="1" dirty="0">
                    <a:latin typeface="+mn-lt"/>
                  </a:rPr>
                  <a:t>Material  data needs</a:t>
                </a:r>
              </a:p>
              <a:p>
                <a:pPr algn="ctr">
                  <a:spcBef>
                    <a:spcPct val="10000"/>
                  </a:spcBef>
                </a:pPr>
                <a:endParaRPr lang="en-GB" i="1" dirty="0">
                  <a:latin typeface="+mn-lt"/>
                </a:endParaRPr>
              </a:p>
              <a:p>
                <a:pPr algn="ctr">
                  <a:spcBef>
                    <a:spcPct val="10000"/>
                  </a:spcBef>
                </a:pPr>
                <a:r>
                  <a:rPr lang="en-GB" i="1" dirty="0">
                    <a:latin typeface="+mn-lt"/>
                  </a:rPr>
                  <a:t>Data for </a:t>
                </a:r>
                <a:r>
                  <a:rPr lang="en-GB" b="1" i="1" dirty="0">
                    <a:latin typeface="+mn-lt"/>
                  </a:rPr>
                  <a:t>material family</a:t>
                </a:r>
              </a:p>
              <a:p>
                <a:pPr algn="ctr">
                  <a:spcBef>
                    <a:spcPct val="10000"/>
                  </a:spcBef>
                </a:pPr>
                <a:r>
                  <a:rPr lang="en-GB" sz="1400" i="1" dirty="0">
                    <a:latin typeface="+mn-lt"/>
                  </a:rPr>
                  <a:t>(metals, ceramics, polymers..)</a:t>
                </a:r>
                <a:endParaRPr lang="en-GB" dirty="0">
                  <a:latin typeface="+mn-lt"/>
                </a:endParaRPr>
              </a:p>
              <a:p>
                <a:pPr algn="ctr">
                  <a:spcBef>
                    <a:spcPct val="10000"/>
                  </a:spcBef>
                </a:pPr>
                <a:endParaRPr lang="en-GB" dirty="0">
                  <a:latin typeface="+mn-lt"/>
                </a:endParaRPr>
              </a:p>
              <a:p>
                <a:pPr algn="ctr">
                  <a:spcBef>
                    <a:spcPct val="10000"/>
                  </a:spcBef>
                </a:pPr>
                <a:r>
                  <a:rPr lang="en-GB" i="1" dirty="0">
                    <a:latin typeface="+mn-lt"/>
                  </a:rPr>
                  <a:t>Data for </a:t>
                </a:r>
                <a:r>
                  <a:rPr lang="en-GB" b="1" i="1" dirty="0">
                    <a:latin typeface="+mn-lt"/>
                  </a:rPr>
                  <a:t>material class</a:t>
                </a:r>
              </a:p>
              <a:p>
                <a:pPr algn="ctr">
                  <a:spcBef>
                    <a:spcPct val="10000"/>
                  </a:spcBef>
                </a:pPr>
                <a:r>
                  <a:rPr lang="en-GB" sz="1400" i="1" dirty="0">
                    <a:latin typeface="+mn-lt"/>
                  </a:rPr>
                  <a:t>(Steel, Al-alloy, Ni-alloy…..)</a:t>
                </a:r>
                <a:endParaRPr lang="en-GB" dirty="0">
                  <a:latin typeface="+mn-lt"/>
                </a:endParaRPr>
              </a:p>
              <a:p>
                <a:pPr algn="ctr">
                  <a:spcBef>
                    <a:spcPct val="10000"/>
                  </a:spcBef>
                </a:pPr>
                <a:endParaRPr lang="en-GB" i="1" dirty="0">
                  <a:latin typeface="+mn-lt"/>
                </a:endParaRPr>
              </a:p>
              <a:p>
                <a:pPr algn="ctr">
                  <a:spcBef>
                    <a:spcPct val="10000"/>
                  </a:spcBef>
                </a:pPr>
                <a:r>
                  <a:rPr lang="en-GB" i="1" dirty="0">
                    <a:latin typeface="+mn-lt"/>
                  </a:rPr>
                  <a:t>Data for </a:t>
                </a:r>
                <a:r>
                  <a:rPr lang="en-GB" b="1" i="1" dirty="0">
                    <a:latin typeface="+mn-lt"/>
                  </a:rPr>
                  <a:t>single material </a:t>
                </a:r>
              </a:p>
              <a:p>
                <a:pPr algn="ctr">
                  <a:spcBef>
                    <a:spcPct val="10000"/>
                  </a:spcBef>
                </a:pPr>
                <a:r>
                  <a:rPr lang="en-GB" sz="1400" i="1" dirty="0">
                    <a:latin typeface="+mn-lt"/>
                  </a:rPr>
                  <a:t>(Al-2040, Al-6061, Al-7075…..)</a:t>
                </a:r>
              </a:p>
            </p:txBody>
          </p:sp>
        </p:grpSp>
        <p:sp>
          <p:nvSpPr>
            <p:cNvPr id="39" name="Line 24">
              <a:extLst>
                <a:ext uri="{FF2B5EF4-FFF2-40B4-BE49-F238E27FC236}">
                  <a16:creationId xmlns:a16="http://schemas.microsoft.com/office/drawing/2014/main" id="{36FB6345-7ABD-4E94-A8D4-2F9B2AF2FF9C}"/>
                </a:ext>
              </a:extLst>
            </p:cNvPr>
            <p:cNvSpPr>
              <a:spLocks noChangeShapeType="1"/>
            </p:cNvSpPr>
            <p:nvPr/>
          </p:nvSpPr>
          <p:spPr bwMode="auto">
            <a:xfrm>
              <a:off x="2888" y="1888"/>
              <a:ext cx="455"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Line 25">
              <a:extLst>
                <a:ext uri="{FF2B5EF4-FFF2-40B4-BE49-F238E27FC236}">
                  <a16:creationId xmlns:a16="http://schemas.microsoft.com/office/drawing/2014/main" id="{9A5E043F-0A91-46A6-A42D-B5B4033E99AD}"/>
                </a:ext>
              </a:extLst>
            </p:cNvPr>
            <p:cNvSpPr>
              <a:spLocks noChangeShapeType="1"/>
            </p:cNvSpPr>
            <p:nvPr/>
          </p:nvSpPr>
          <p:spPr bwMode="auto">
            <a:xfrm>
              <a:off x="2888" y="2840"/>
              <a:ext cx="446"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 name="Line 26">
              <a:extLst>
                <a:ext uri="{FF2B5EF4-FFF2-40B4-BE49-F238E27FC236}">
                  <a16:creationId xmlns:a16="http://schemas.microsoft.com/office/drawing/2014/main" id="{839AB216-A444-4702-9A5F-79B8A6FFCDA6}"/>
                </a:ext>
              </a:extLst>
            </p:cNvPr>
            <p:cNvSpPr>
              <a:spLocks noChangeShapeType="1"/>
            </p:cNvSpPr>
            <p:nvPr/>
          </p:nvSpPr>
          <p:spPr bwMode="auto">
            <a:xfrm>
              <a:off x="2888" y="2360"/>
              <a:ext cx="436"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Tree>
    <p:extLst>
      <p:ext uri="{BB962C8B-B14F-4D97-AF65-F5344CB8AC3E}">
        <p14:creationId xmlns:p14="http://schemas.microsoft.com/office/powerpoint/2010/main" val="117238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Need – Concept – Embodiment</a:t>
            </a:r>
            <a:endParaRPr lang="en-US" dirty="0"/>
          </a:p>
        </p:txBody>
      </p:sp>
      <p:grpSp>
        <p:nvGrpSpPr>
          <p:cNvPr id="4" name="Group 3">
            <a:extLst>
              <a:ext uri="{FF2B5EF4-FFF2-40B4-BE49-F238E27FC236}">
                <a16:creationId xmlns:a16="http://schemas.microsoft.com/office/drawing/2014/main" id="{F94ACB3C-F39F-406F-A716-7875C1AD5EEC}"/>
              </a:ext>
            </a:extLst>
          </p:cNvPr>
          <p:cNvGrpSpPr>
            <a:grpSpLocks/>
          </p:cNvGrpSpPr>
          <p:nvPr/>
        </p:nvGrpSpPr>
        <p:grpSpPr bwMode="auto">
          <a:xfrm>
            <a:off x="5375811" y="690200"/>
            <a:ext cx="4326936" cy="1984697"/>
            <a:chOff x="2214" y="647"/>
            <a:chExt cx="2681" cy="1477"/>
          </a:xfrm>
        </p:grpSpPr>
        <p:pic>
          <p:nvPicPr>
            <p:cNvPr id="5" name="Picture 4">
              <a:extLst>
                <a:ext uri="{FF2B5EF4-FFF2-40B4-BE49-F238E27FC236}">
                  <a16:creationId xmlns:a16="http://schemas.microsoft.com/office/drawing/2014/main" id="{39674095-33B2-443C-B981-81144A4BF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 y="883"/>
              <a:ext cx="2504"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10963346-B3CA-4898-BE74-F1D7CEABB081}"/>
                </a:ext>
              </a:extLst>
            </p:cNvPr>
            <p:cNvSpPr txBox="1">
              <a:spLocks noChangeArrowheads="1"/>
            </p:cNvSpPr>
            <p:nvPr/>
          </p:nvSpPr>
          <p:spPr bwMode="auto">
            <a:xfrm>
              <a:off x="2214" y="647"/>
              <a:ext cx="72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a:latin typeface="+mn-lt"/>
                </a:rPr>
                <a:t>Concepts</a:t>
              </a:r>
            </a:p>
          </p:txBody>
        </p:sp>
      </p:grpSp>
      <p:grpSp>
        <p:nvGrpSpPr>
          <p:cNvPr id="7" name="Group 6">
            <a:extLst>
              <a:ext uri="{FF2B5EF4-FFF2-40B4-BE49-F238E27FC236}">
                <a16:creationId xmlns:a16="http://schemas.microsoft.com/office/drawing/2014/main" id="{D02BCFA7-22D9-4141-B536-8C1D62E695EA}"/>
              </a:ext>
            </a:extLst>
          </p:cNvPr>
          <p:cNvGrpSpPr>
            <a:grpSpLocks/>
          </p:cNvGrpSpPr>
          <p:nvPr/>
        </p:nvGrpSpPr>
        <p:grpSpPr bwMode="auto">
          <a:xfrm>
            <a:off x="1816317" y="705094"/>
            <a:ext cx="2387190" cy="1996791"/>
            <a:chOff x="288" y="647"/>
            <a:chExt cx="1479" cy="1486"/>
          </a:xfrm>
        </p:grpSpPr>
        <p:sp>
          <p:nvSpPr>
            <p:cNvPr id="8" name="Text Box 7">
              <a:extLst>
                <a:ext uri="{FF2B5EF4-FFF2-40B4-BE49-F238E27FC236}">
                  <a16:creationId xmlns:a16="http://schemas.microsoft.com/office/drawing/2014/main" id="{37DDE861-1FCD-443C-8686-5F515592D088}"/>
                </a:ext>
              </a:extLst>
            </p:cNvPr>
            <p:cNvSpPr txBox="1">
              <a:spLocks noChangeArrowheads="1"/>
            </p:cNvSpPr>
            <p:nvPr/>
          </p:nvSpPr>
          <p:spPr bwMode="auto">
            <a:xfrm>
              <a:off x="288" y="647"/>
              <a:ext cx="4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a:latin typeface="+mn-lt"/>
                </a:rPr>
                <a:t>Need</a:t>
              </a:r>
            </a:p>
          </p:txBody>
        </p:sp>
        <p:pic>
          <p:nvPicPr>
            <p:cNvPr id="9" name="Picture 8">
              <a:extLst>
                <a:ext uri="{FF2B5EF4-FFF2-40B4-BE49-F238E27FC236}">
                  <a16:creationId xmlns:a16="http://schemas.microsoft.com/office/drawing/2014/main" id="{9E739EFC-A315-4824-8B60-57CDB7644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 y="813"/>
              <a:ext cx="942"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4">
            <a:extLst>
              <a:ext uri="{FF2B5EF4-FFF2-40B4-BE49-F238E27FC236}">
                <a16:creationId xmlns:a16="http://schemas.microsoft.com/office/drawing/2014/main" id="{5F4B8F72-3599-4271-888A-784257798BC7}"/>
              </a:ext>
            </a:extLst>
          </p:cNvPr>
          <p:cNvGrpSpPr>
            <a:grpSpLocks/>
          </p:cNvGrpSpPr>
          <p:nvPr/>
        </p:nvGrpSpPr>
        <p:grpSpPr bwMode="auto">
          <a:xfrm>
            <a:off x="1478049" y="3509698"/>
            <a:ext cx="4857932" cy="2495317"/>
            <a:chOff x="91" y="2367"/>
            <a:chExt cx="3010" cy="1857"/>
          </a:xfrm>
        </p:grpSpPr>
        <p:sp>
          <p:nvSpPr>
            <p:cNvPr id="11" name="Text Box 13">
              <a:extLst>
                <a:ext uri="{FF2B5EF4-FFF2-40B4-BE49-F238E27FC236}">
                  <a16:creationId xmlns:a16="http://schemas.microsoft.com/office/drawing/2014/main" id="{10690C1A-B467-431D-B17B-60D866774FE5}"/>
                </a:ext>
              </a:extLst>
            </p:cNvPr>
            <p:cNvSpPr txBox="1">
              <a:spLocks noChangeArrowheads="1"/>
            </p:cNvSpPr>
            <p:nvPr/>
          </p:nvSpPr>
          <p:spPr bwMode="auto">
            <a:xfrm>
              <a:off x="91" y="2367"/>
              <a:ext cx="102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a:latin typeface="+mn-lt"/>
                </a:rPr>
                <a:t>Embodiments</a:t>
              </a:r>
            </a:p>
          </p:txBody>
        </p:sp>
        <p:grpSp>
          <p:nvGrpSpPr>
            <p:cNvPr id="12" name="Group 23">
              <a:extLst>
                <a:ext uri="{FF2B5EF4-FFF2-40B4-BE49-F238E27FC236}">
                  <a16:creationId xmlns:a16="http://schemas.microsoft.com/office/drawing/2014/main" id="{458675AD-CA3C-43EF-A6B4-7A3E2C62E692}"/>
                </a:ext>
              </a:extLst>
            </p:cNvPr>
            <p:cNvGrpSpPr>
              <a:grpSpLocks/>
            </p:cNvGrpSpPr>
            <p:nvPr/>
          </p:nvGrpSpPr>
          <p:grpSpPr bwMode="auto">
            <a:xfrm>
              <a:off x="883" y="2715"/>
              <a:ext cx="2218" cy="1509"/>
              <a:chOff x="883" y="2715"/>
              <a:chExt cx="2218" cy="1509"/>
            </a:xfrm>
          </p:grpSpPr>
          <p:pic>
            <p:nvPicPr>
              <p:cNvPr id="13" name="Picture 11">
                <a:extLst>
                  <a:ext uri="{FF2B5EF4-FFF2-40B4-BE49-F238E27FC236}">
                    <a16:creationId xmlns:a16="http://schemas.microsoft.com/office/drawing/2014/main" id="{2101C2DB-014D-4B23-AC3E-8A771DE99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 y="2715"/>
                <a:ext cx="2218"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a:extLst>
                  <a:ext uri="{FF2B5EF4-FFF2-40B4-BE49-F238E27FC236}">
                    <a16:creationId xmlns:a16="http://schemas.microsoft.com/office/drawing/2014/main" id="{5BBFB26B-68E8-43D4-839F-9F93B122DFDF}"/>
                  </a:ext>
                </a:extLst>
              </p:cNvPr>
              <p:cNvSpPr txBox="1">
                <a:spLocks noChangeArrowheads="1"/>
              </p:cNvSpPr>
              <p:nvPr/>
            </p:nvSpPr>
            <p:spPr bwMode="auto">
              <a:xfrm>
                <a:off x="959" y="3926"/>
                <a:ext cx="7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Direct pull</a:t>
                </a:r>
              </a:p>
            </p:txBody>
          </p:sp>
          <p:sp>
            <p:nvSpPr>
              <p:cNvPr id="15" name="Text Box 18">
                <a:extLst>
                  <a:ext uri="{FF2B5EF4-FFF2-40B4-BE49-F238E27FC236}">
                    <a16:creationId xmlns:a16="http://schemas.microsoft.com/office/drawing/2014/main" id="{760623BB-61DD-478A-892F-DF2093EE6481}"/>
                  </a:ext>
                </a:extLst>
              </p:cNvPr>
              <p:cNvSpPr txBox="1">
                <a:spLocks noChangeArrowheads="1"/>
              </p:cNvSpPr>
              <p:nvPr/>
            </p:nvSpPr>
            <p:spPr bwMode="auto">
              <a:xfrm>
                <a:off x="1967" y="3916"/>
                <a:ext cx="9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Levered pull</a:t>
                </a:r>
              </a:p>
            </p:txBody>
          </p:sp>
        </p:grpSp>
      </p:grpSp>
      <p:grpSp>
        <p:nvGrpSpPr>
          <p:cNvPr id="16" name="Group 25">
            <a:extLst>
              <a:ext uri="{FF2B5EF4-FFF2-40B4-BE49-F238E27FC236}">
                <a16:creationId xmlns:a16="http://schemas.microsoft.com/office/drawing/2014/main" id="{4D14D1FC-BF9E-474C-91F3-0069BBCA77DD}"/>
              </a:ext>
            </a:extLst>
          </p:cNvPr>
          <p:cNvGrpSpPr>
            <a:grpSpLocks/>
          </p:cNvGrpSpPr>
          <p:nvPr/>
        </p:nvGrpSpPr>
        <p:grpSpPr bwMode="auto">
          <a:xfrm>
            <a:off x="6791967" y="3704051"/>
            <a:ext cx="3655403" cy="2297788"/>
            <a:chOff x="3182" y="2512"/>
            <a:chExt cx="2264" cy="1710"/>
          </a:xfrm>
        </p:grpSpPr>
        <p:pic>
          <p:nvPicPr>
            <p:cNvPr id="17" name="Picture 12">
              <a:extLst>
                <a:ext uri="{FF2B5EF4-FFF2-40B4-BE49-F238E27FC236}">
                  <a16:creationId xmlns:a16="http://schemas.microsoft.com/office/drawing/2014/main" id="{22DB7AEA-3D91-48FF-A4B8-65B2E881D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 y="2512"/>
              <a:ext cx="1812"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a:extLst>
                <a:ext uri="{FF2B5EF4-FFF2-40B4-BE49-F238E27FC236}">
                  <a16:creationId xmlns:a16="http://schemas.microsoft.com/office/drawing/2014/main" id="{28338253-A39C-464B-AE36-4031F19B9380}"/>
                </a:ext>
              </a:extLst>
            </p:cNvPr>
            <p:cNvSpPr txBox="1">
              <a:spLocks noChangeArrowheads="1"/>
            </p:cNvSpPr>
            <p:nvPr/>
          </p:nvSpPr>
          <p:spPr bwMode="auto">
            <a:xfrm>
              <a:off x="4062" y="3916"/>
              <a:ext cx="138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Spring-assisted pull</a:t>
              </a:r>
            </a:p>
          </p:txBody>
        </p:sp>
        <p:sp>
          <p:nvSpPr>
            <p:cNvPr id="19" name="Text Box 19">
              <a:extLst>
                <a:ext uri="{FF2B5EF4-FFF2-40B4-BE49-F238E27FC236}">
                  <a16:creationId xmlns:a16="http://schemas.microsoft.com/office/drawing/2014/main" id="{729D65A8-9942-44C8-8F73-963137B386D4}"/>
                </a:ext>
              </a:extLst>
            </p:cNvPr>
            <p:cNvSpPr txBox="1">
              <a:spLocks noChangeArrowheads="1"/>
            </p:cNvSpPr>
            <p:nvPr/>
          </p:nvSpPr>
          <p:spPr bwMode="auto">
            <a:xfrm>
              <a:off x="3182" y="3924"/>
              <a:ext cx="87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Geared pull</a:t>
              </a:r>
            </a:p>
          </p:txBody>
        </p:sp>
      </p:grpSp>
      <p:sp>
        <p:nvSpPr>
          <p:cNvPr id="20" name="Oval 22">
            <a:extLst>
              <a:ext uri="{FF2B5EF4-FFF2-40B4-BE49-F238E27FC236}">
                <a16:creationId xmlns:a16="http://schemas.microsoft.com/office/drawing/2014/main" id="{87DA83A8-917F-40BE-A1B8-C3C607D39C00}"/>
              </a:ext>
            </a:extLst>
          </p:cNvPr>
          <p:cNvSpPr>
            <a:spLocks noChangeArrowheads="1"/>
          </p:cNvSpPr>
          <p:nvPr/>
        </p:nvSpPr>
        <p:spPr bwMode="auto">
          <a:xfrm>
            <a:off x="5519936" y="1076466"/>
            <a:ext cx="1418309" cy="1934979"/>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1" name="Oval 26">
            <a:extLst>
              <a:ext uri="{FF2B5EF4-FFF2-40B4-BE49-F238E27FC236}">
                <a16:creationId xmlns:a16="http://schemas.microsoft.com/office/drawing/2014/main" id="{7CAAAD64-4F32-4773-BD4C-BE165E3E5859}"/>
              </a:ext>
            </a:extLst>
          </p:cNvPr>
          <p:cNvSpPr>
            <a:spLocks noChangeArrowheads="1"/>
          </p:cNvSpPr>
          <p:nvPr/>
        </p:nvSpPr>
        <p:spPr bwMode="auto">
          <a:xfrm>
            <a:off x="4077721" y="3892882"/>
            <a:ext cx="2324800" cy="2200414"/>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Tree>
    <p:extLst>
      <p:ext uri="{BB962C8B-B14F-4D97-AF65-F5344CB8AC3E}">
        <p14:creationId xmlns:p14="http://schemas.microsoft.com/office/powerpoint/2010/main" val="20105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Embodiment – detail</a:t>
            </a:r>
            <a:endParaRPr lang="en-US" dirty="0"/>
          </a:p>
        </p:txBody>
      </p:sp>
      <p:grpSp>
        <p:nvGrpSpPr>
          <p:cNvPr id="4" name="Group 16">
            <a:extLst>
              <a:ext uri="{FF2B5EF4-FFF2-40B4-BE49-F238E27FC236}">
                <a16:creationId xmlns:a16="http://schemas.microsoft.com/office/drawing/2014/main" id="{F65EB5D2-C5B8-445D-BA36-AB96A89D862C}"/>
              </a:ext>
            </a:extLst>
          </p:cNvPr>
          <p:cNvGrpSpPr>
            <a:grpSpLocks/>
          </p:cNvGrpSpPr>
          <p:nvPr/>
        </p:nvGrpSpPr>
        <p:grpSpPr bwMode="auto">
          <a:xfrm>
            <a:off x="5304756" y="836116"/>
            <a:ext cx="5189537" cy="4368800"/>
            <a:chOff x="2360" y="751"/>
            <a:chExt cx="3018" cy="2752"/>
          </a:xfrm>
        </p:grpSpPr>
        <p:pic>
          <p:nvPicPr>
            <p:cNvPr id="5" name="Picture 11">
              <a:extLst>
                <a:ext uri="{FF2B5EF4-FFF2-40B4-BE49-F238E27FC236}">
                  <a16:creationId xmlns:a16="http://schemas.microsoft.com/office/drawing/2014/main" id="{D05F14EB-AF24-4E7F-9BB8-EB02D47E2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 y="929"/>
              <a:ext cx="2964" cy="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a:extLst>
                <a:ext uri="{FF2B5EF4-FFF2-40B4-BE49-F238E27FC236}">
                  <a16:creationId xmlns:a16="http://schemas.microsoft.com/office/drawing/2014/main" id="{4E769ACA-D7ED-417E-8ACA-B4402CEEFCCE}"/>
                </a:ext>
              </a:extLst>
            </p:cNvPr>
            <p:cNvSpPr>
              <a:spLocks noChangeArrowheads="1"/>
            </p:cNvSpPr>
            <p:nvPr/>
          </p:nvSpPr>
          <p:spPr bwMode="auto">
            <a:xfrm>
              <a:off x="2360" y="751"/>
              <a:ext cx="5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spcAft>
                  <a:spcPct val="20000"/>
                </a:spcAft>
                <a:buClr>
                  <a:srgbClr val="009B9B"/>
                </a:buClr>
                <a:buSzPct val="80000"/>
                <a:buFont typeface="Wingdings" pitchFamily="2" charset="2"/>
                <a:buNone/>
              </a:pPr>
              <a:r>
                <a:rPr lang="en-GB" b="1" dirty="0"/>
                <a:t>Detail  </a:t>
              </a:r>
            </a:p>
          </p:txBody>
        </p:sp>
      </p:grpSp>
      <p:pic>
        <p:nvPicPr>
          <p:cNvPr id="7" name="Picture 3">
            <a:extLst>
              <a:ext uri="{FF2B5EF4-FFF2-40B4-BE49-F238E27FC236}">
                <a16:creationId xmlns:a16="http://schemas.microsoft.com/office/drawing/2014/main" id="{7CC20D3C-C2D9-4D51-80D6-33FC1B2A2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743" y="1628279"/>
            <a:ext cx="22193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6">
            <a:extLst>
              <a:ext uri="{FF2B5EF4-FFF2-40B4-BE49-F238E27FC236}">
                <a16:creationId xmlns:a16="http://schemas.microsoft.com/office/drawing/2014/main" id="{02FB5ACA-34DC-4F7A-86F9-1B7A3BA431D9}"/>
              </a:ext>
            </a:extLst>
          </p:cNvPr>
          <p:cNvSpPr>
            <a:spLocks noChangeArrowheads="1"/>
          </p:cNvSpPr>
          <p:nvPr/>
        </p:nvSpPr>
        <p:spPr bwMode="auto">
          <a:xfrm>
            <a:off x="1655093" y="1528147"/>
            <a:ext cx="3395663" cy="519351"/>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9" name="Oval 12">
            <a:extLst>
              <a:ext uri="{FF2B5EF4-FFF2-40B4-BE49-F238E27FC236}">
                <a16:creationId xmlns:a16="http://schemas.microsoft.com/office/drawing/2014/main" id="{7D20885C-D4EC-401C-9C2A-6515BBD0B994}"/>
              </a:ext>
            </a:extLst>
          </p:cNvPr>
          <p:cNvSpPr>
            <a:spLocks noChangeArrowheads="1"/>
          </p:cNvSpPr>
          <p:nvPr/>
        </p:nvSpPr>
        <p:spPr bwMode="auto">
          <a:xfrm>
            <a:off x="7049417" y="2348885"/>
            <a:ext cx="2395538" cy="51935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0" name="Oval 13">
            <a:extLst>
              <a:ext uri="{FF2B5EF4-FFF2-40B4-BE49-F238E27FC236}">
                <a16:creationId xmlns:a16="http://schemas.microsoft.com/office/drawing/2014/main" id="{EA26610D-3612-4F32-A72D-5254C448A372}"/>
              </a:ext>
            </a:extLst>
          </p:cNvPr>
          <p:cNvSpPr>
            <a:spLocks noChangeArrowheads="1"/>
          </p:cNvSpPr>
          <p:nvPr/>
        </p:nvSpPr>
        <p:spPr bwMode="auto">
          <a:xfrm>
            <a:off x="7532018" y="4711085"/>
            <a:ext cx="3165475" cy="51935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1" name="Rectangle 14">
            <a:extLst>
              <a:ext uri="{FF2B5EF4-FFF2-40B4-BE49-F238E27FC236}">
                <a16:creationId xmlns:a16="http://schemas.microsoft.com/office/drawing/2014/main" id="{F3FF541D-2BCC-423D-8E81-077446E4B6B9}"/>
              </a:ext>
            </a:extLst>
          </p:cNvPr>
          <p:cNvSpPr>
            <a:spLocks noChangeArrowheads="1"/>
          </p:cNvSpPr>
          <p:nvPr/>
        </p:nvSpPr>
        <p:spPr bwMode="auto">
          <a:xfrm>
            <a:off x="1680492" y="828179"/>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spcAft>
                <a:spcPct val="20000"/>
              </a:spcAft>
              <a:buClr>
                <a:srgbClr val="009B9B"/>
              </a:buClr>
              <a:buSzPct val="80000"/>
              <a:buFont typeface="Wingdings" pitchFamily="2" charset="2"/>
              <a:buNone/>
            </a:pPr>
            <a:r>
              <a:rPr lang="en-GB" b="1" dirty="0"/>
              <a:t>Embodiment </a:t>
            </a:r>
          </a:p>
        </p:txBody>
      </p:sp>
      <p:grpSp>
        <p:nvGrpSpPr>
          <p:cNvPr id="12" name="Group 16">
            <a:extLst>
              <a:ext uri="{FF2B5EF4-FFF2-40B4-BE49-F238E27FC236}">
                <a16:creationId xmlns:a16="http://schemas.microsoft.com/office/drawing/2014/main" id="{34EC65CE-E580-4B9E-8F84-B5A82663F6E7}"/>
              </a:ext>
            </a:extLst>
          </p:cNvPr>
          <p:cNvGrpSpPr>
            <a:grpSpLocks/>
          </p:cNvGrpSpPr>
          <p:nvPr/>
        </p:nvGrpSpPr>
        <p:grpSpPr bwMode="auto">
          <a:xfrm>
            <a:off x="4007768" y="2564904"/>
            <a:ext cx="3484563" cy="3484563"/>
            <a:chOff x="1740" y="1840"/>
            <a:chExt cx="2195" cy="2195"/>
          </a:xfrm>
        </p:grpSpPr>
        <p:sp>
          <p:nvSpPr>
            <p:cNvPr id="13" name="Text Box 17">
              <a:extLst>
                <a:ext uri="{FF2B5EF4-FFF2-40B4-BE49-F238E27FC236}">
                  <a16:creationId xmlns:a16="http://schemas.microsoft.com/office/drawing/2014/main" id="{B1C90B3A-119A-401E-B6A6-0BFA107B1520}"/>
                </a:ext>
              </a:extLst>
            </p:cNvPr>
            <p:cNvSpPr txBox="1">
              <a:spLocks noChangeArrowheads="1"/>
            </p:cNvSpPr>
            <p:nvPr/>
          </p:nvSpPr>
          <p:spPr bwMode="auto">
            <a:xfrm>
              <a:off x="1740" y="3783"/>
              <a:ext cx="20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solidFill>
                    <a:sysClr val="windowText" lastClr="000000"/>
                  </a:solidFill>
                  <a:latin typeface="+mn-lt"/>
                </a:rPr>
                <a:t>How are those choices made?</a:t>
              </a:r>
            </a:p>
          </p:txBody>
        </p:sp>
        <p:sp>
          <p:nvSpPr>
            <p:cNvPr id="14" name="Line 18">
              <a:extLst>
                <a:ext uri="{FF2B5EF4-FFF2-40B4-BE49-F238E27FC236}">
                  <a16:creationId xmlns:a16="http://schemas.microsoft.com/office/drawing/2014/main" id="{E2ADE12D-0BE7-4FC9-B0DD-33ADC2C6C242}"/>
                </a:ext>
              </a:extLst>
            </p:cNvPr>
            <p:cNvSpPr>
              <a:spLocks noChangeShapeType="1"/>
            </p:cNvSpPr>
            <p:nvPr/>
          </p:nvSpPr>
          <p:spPr bwMode="auto">
            <a:xfrm flipV="1">
              <a:off x="2990" y="3496"/>
              <a:ext cx="945" cy="31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15" name="Freeform 20">
              <a:extLst>
                <a:ext uri="{FF2B5EF4-FFF2-40B4-BE49-F238E27FC236}">
                  <a16:creationId xmlns:a16="http://schemas.microsoft.com/office/drawing/2014/main" id="{E86E0632-D1EF-4C17-943B-A5B4EB11396D}"/>
                </a:ext>
              </a:extLst>
            </p:cNvPr>
            <p:cNvSpPr>
              <a:spLocks/>
            </p:cNvSpPr>
            <p:nvPr/>
          </p:nvSpPr>
          <p:spPr bwMode="auto">
            <a:xfrm>
              <a:off x="2210" y="1840"/>
              <a:ext cx="1395" cy="1960"/>
            </a:xfrm>
            <a:custGeom>
              <a:avLst/>
              <a:gdLst>
                <a:gd name="T0" fmla="*/ 116 w 1712"/>
                <a:gd name="T1" fmla="*/ 1896 h 1968"/>
                <a:gd name="T2" fmla="*/ 3 w 1712"/>
                <a:gd name="T3" fmla="*/ 848 h 1968"/>
                <a:gd name="T4" fmla="*/ 96 w 1712"/>
                <a:gd name="T5" fmla="*/ 127 h 1968"/>
                <a:gd name="T6" fmla="*/ 231 w 1712"/>
                <a:gd name="T7" fmla="*/ 64 h 1968"/>
                <a:gd name="T8" fmla="*/ 0 60000 65536"/>
                <a:gd name="T9" fmla="*/ 0 60000 65536"/>
                <a:gd name="T10" fmla="*/ 0 60000 65536"/>
                <a:gd name="T11" fmla="*/ 0 60000 65536"/>
                <a:gd name="T12" fmla="*/ 0 w 1712"/>
                <a:gd name="T13" fmla="*/ 0 h 1968"/>
                <a:gd name="T14" fmla="*/ 1712 w 1712"/>
                <a:gd name="T15" fmla="*/ 1968 h 1968"/>
              </a:gdLst>
              <a:ahLst/>
              <a:cxnLst>
                <a:cxn ang="T8">
                  <a:pos x="T0" y="T1"/>
                </a:cxn>
                <a:cxn ang="T9">
                  <a:pos x="T2" y="T3"/>
                </a:cxn>
                <a:cxn ang="T10">
                  <a:pos x="T4" y="T5"/>
                </a:cxn>
                <a:cxn ang="T11">
                  <a:pos x="T6" y="T7"/>
                </a:cxn>
              </a:cxnLst>
              <a:rect l="T12" t="T13" r="T14" b="T15"/>
              <a:pathLst>
                <a:path w="1712" h="1968">
                  <a:moveTo>
                    <a:pt x="856" y="1968"/>
                  </a:moveTo>
                  <a:cubicBezTo>
                    <a:pt x="452" y="1576"/>
                    <a:pt x="48" y="1185"/>
                    <a:pt x="24" y="880"/>
                  </a:cubicBezTo>
                  <a:cubicBezTo>
                    <a:pt x="0" y="575"/>
                    <a:pt x="431" y="272"/>
                    <a:pt x="712" y="136"/>
                  </a:cubicBezTo>
                  <a:cubicBezTo>
                    <a:pt x="993" y="0"/>
                    <a:pt x="1545" y="73"/>
                    <a:pt x="1712" y="64"/>
                  </a:cubicBez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Tree>
    <p:extLst>
      <p:ext uri="{BB962C8B-B14F-4D97-AF65-F5344CB8AC3E}">
        <p14:creationId xmlns:p14="http://schemas.microsoft.com/office/powerpoint/2010/main" val="19039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7</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latin typeface="+mn-lt"/>
              </a:rPr>
              <a:t>The selection strategy: materials</a:t>
            </a:r>
          </a:p>
        </p:txBody>
      </p:sp>
      <p:pic>
        <p:nvPicPr>
          <p:cNvPr id="4" name="Picture 2">
            <a:extLst>
              <a:ext uri="{FF2B5EF4-FFF2-40B4-BE49-F238E27FC236}">
                <a16:creationId xmlns:a16="http://schemas.microsoft.com/office/drawing/2014/main" id="{31710ED2-434C-44DC-AC23-B4CA8B078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935038"/>
            <a:ext cx="29956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extLst>
              <a:ext uri="{FF2B5EF4-FFF2-40B4-BE49-F238E27FC236}">
                <a16:creationId xmlns:a16="http://schemas.microsoft.com/office/drawing/2014/main" id="{8AC7FFFF-1A2D-4F22-9DD9-6F19112E24F3}"/>
              </a:ext>
            </a:extLst>
          </p:cNvPr>
          <p:cNvSpPr>
            <a:spLocks noChangeArrowheads="1"/>
          </p:cNvSpPr>
          <p:nvPr/>
        </p:nvSpPr>
        <p:spPr bwMode="auto">
          <a:xfrm>
            <a:off x="1495425" y="1714500"/>
            <a:ext cx="291465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Design requirements: </a:t>
            </a:r>
          </a:p>
          <a:p>
            <a:pPr algn="ctr" eaLnBrk="0" hangingPunct="0">
              <a:spcAft>
                <a:spcPct val="20000"/>
              </a:spcAft>
              <a:buClr>
                <a:srgbClr val="009B9B"/>
              </a:buClr>
              <a:buSzPct val="80000"/>
              <a:buFont typeface="Wingdings" pitchFamily="2" charset="2"/>
              <a:buNone/>
            </a:pPr>
            <a:r>
              <a:rPr lang="en-GB" i="1" dirty="0"/>
              <a:t>expressed as</a:t>
            </a:r>
            <a:r>
              <a:rPr lang="en-GB" dirty="0"/>
              <a:t> </a:t>
            </a:r>
          </a:p>
          <a:p>
            <a:pPr algn="ctr" eaLnBrk="0" hangingPunct="0">
              <a:spcAft>
                <a:spcPct val="20000"/>
              </a:spcAft>
              <a:buClr>
                <a:srgbClr val="009B9B"/>
              </a:buClr>
              <a:buSzPct val="80000"/>
              <a:buFont typeface="Wingdings" pitchFamily="2" charset="2"/>
              <a:buNone/>
            </a:pPr>
            <a:r>
              <a:rPr lang="en-GB" b="1" dirty="0"/>
              <a:t> Constraints</a:t>
            </a:r>
            <a:r>
              <a:rPr lang="en-GB" dirty="0"/>
              <a:t>    </a:t>
            </a:r>
            <a:r>
              <a:rPr lang="en-GB" i="1" dirty="0"/>
              <a:t>and </a:t>
            </a:r>
          </a:p>
          <a:p>
            <a:pPr algn="ctr" eaLnBrk="0" hangingPunct="0">
              <a:spcAft>
                <a:spcPct val="20000"/>
              </a:spcAft>
              <a:buClr>
                <a:srgbClr val="009B9B"/>
              </a:buClr>
              <a:buSzPct val="80000"/>
              <a:buFont typeface="Wingdings" pitchFamily="2" charset="2"/>
              <a:buNone/>
            </a:pPr>
            <a:r>
              <a:rPr lang="en-GB" b="1" dirty="0"/>
              <a:t>         Objectives</a:t>
            </a:r>
          </a:p>
        </p:txBody>
      </p:sp>
      <p:sp>
        <p:nvSpPr>
          <p:cNvPr id="6" name="AutoShape 8">
            <a:extLst>
              <a:ext uri="{FF2B5EF4-FFF2-40B4-BE49-F238E27FC236}">
                <a16:creationId xmlns:a16="http://schemas.microsoft.com/office/drawing/2014/main" id="{BB137986-931D-4F43-B468-78610FDAC34E}"/>
              </a:ext>
            </a:extLst>
          </p:cNvPr>
          <p:cNvSpPr>
            <a:spLocks noChangeArrowheads="1"/>
          </p:cNvSpPr>
          <p:nvPr/>
        </p:nvSpPr>
        <p:spPr bwMode="auto">
          <a:xfrm>
            <a:off x="7683500" y="1666950"/>
            <a:ext cx="288290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Data:</a:t>
            </a:r>
          </a:p>
          <a:p>
            <a:pPr algn="ctr" eaLnBrk="0" hangingPunct="0">
              <a:spcAft>
                <a:spcPct val="20000"/>
              </a:spcAft>
              <a:buClr>
                <a:srgbClr val="009B9B"/>
              </a:buClr>
              <a:buSzPct val="80000"/>
              <a:buFont typeface="Wingdings" pitchFamily="2" charset="2"/>
              <a:buNone/>
            </a:pPr>
            <a:r>
              <a:rPr lang="en-GB" b="1" dirty="0"/>
              <a:t>Material attributes</a:t>
            </a:r>
          </a:p>
          <a:p>
            <a:pPr algn="ctr" eaLnBrk="0" hangingPunct="0">
              <a:spcAft>
                <a:spcPct val="20000"/>
              </a:spcAft>
              <a:buClr>
                <a:srgbClr val="009B9B"/>
              </a:buClr>
              <a:buSzPct val="80000"/>
              <a:buFont typeface="Wingdings" pitchFamily="2" charset="2"/>
              <a:buNone/>
            </a:pPr>
            <a:r>
              <a:rPr lang="en-GB" b="1" dirty="0"/>
              <a:t>Process attributes </a:t>
            </a:r>
          </a:p>
          <a:p>
            <a:pPr algn="ctr" eaLnBrk="0" hangingPunct="0">
              <a:spcAft>
                <a:spcPct val="20000"/>
              </a:spcAft>
              <a:buClr>
                <a:srgbClr val="009B9B"/>
              </a:buClr>
              <a:buSzPct val="80000"/>
              <a:buFont typeface="Wingdings" pitchFamily="2" charset="2"/>
              <a:buNone/>
            </a:pPr>
            <a:r>
              <a:rPr lang="en-GB" b="1" dirty="0"/>
              <a:t>Documentation</a:t>
            </a:r>
          </a:p>
        </p:txBody>
      </p:sp>
      <p:grpSp>
        <p:nvGrpSpPr>
          <p:cNvPr id="7" name="Group 65">
            <a:extLst>
              <a:ext uri="{FF2B5EF4-FFF2-40B4-BE49-F238E27FC236}">
                <a16:creationId xmlns:a16="http://schemas.microsoft.com/office/drawing/2014/main" id="{75088679-F49E-476A-A095-51C4BB6D32DF}"/>
              </a:ext>
            </a:extLst>
          </p:cNvPr>
          <p:cNvGrpSpPr>
            <a:grpSpLocks/>
          </p:cNvGrpSpPr>
          <p:nvPr/>
        </p:nvGrpSpPr>
        <p:grpSpPr bwMode="auto">
          <a:xfrm>
            <a:off x="4792663" y="5089601"/>
            <a:ext cx="2627312" cy="900113"/>
            <a:chOff x="2299" y="3330"/>
            <a:chExt cx="1655" cy="567"/>
          </a:xfrm>
        </p:grpSpPr>
        <p:sp>
          <p:nvSpPr>
            <p:cNvPr id="8" name="AutoShape 11">
              <a:extLst>
                <a:ext uri="{FF2B5EF4-FFF2-40B4-BE49-F238E27FC236}">
                  <a16:creationId xmlns:a16="http://schemas.microsoft.com/office/drawing/2014/main" id="{EBD4212D-81EE-4EC9-A746-8163B1E83C37}"/>
                </a:ext>
              </a:extLst>
            </p:cNvPr>
            <p:cNvSpPr>
              <a:spLocks noChangeArrowheads="1"/>
            </p:cNvSpPr>
            <p:nvPr/>
          </p:nvSpPr>
          <p:spPr bwMode="auto">
            <a:xfrm>
              <a:off x="2299" y="3658"/>
              <a:ext cx="1655" cy="239"/>
            </a:xfrm>
            <a:prstGeom prst="roundRect">
              <a:avLst>
                <a:gd name="adj" fmla="val 6324"/>
              </a:avLst>
            </a:prstGeom>
            <a:solidFill>
              <a:schemeClr val="accent1"/>
            </a:solidFill>
            <a:ln w="28575">
              <a:solidFill>
                <a:schemeClr val="accent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sz="2000" b="1" dirty="0">
                  <a:solidFill>
                    <a:schemeClr val="bg1"/>
                  </a:solidFill>
                </a:rPr>
                <a:t>Final selection </a:t>
              </a:r>
            </a:p>
          </p:txBody>
        </p:sp>
        <p:sp>
          <p:nvSpPr>
            <p:cNvPr id="9" name="Line 12">
              <a:extLst>
                <a:ext uri="{FF2B5EF4-FFF2-40B4-BE49-F238E27FC236}">
                  <a16:creationId xmlns:a16="http://schemas.microsoft.com/office/drawing/2014/main" id="{A705F84A-2762-4AB4-9D17-BE7D9C705798}"/>
                </a:ext>
              </a:extLst>
            </p:cNvPr>
            <p:cNvSpPr>
              <a:spLocks noChangeShapeType="1"/>
            </p:cNvSpPr>
            <p:nvPr/>
          </p:nvSpPr>
          <p:spPr bwMode="auto">
            <a:xfrm>
              <a:off x="3101" y="3330"/>
              <a:ext cx="0" cy="2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grpSp>
        <p:nvGrpSpPr>
          <p:cNvPr id="10" name="Group 64">
            <a:extLst>
              <a:ext uri="{FF2B5EF4-FFF2-40B4-BE49-F238E27FC236}">
                <a16:creationId xmlns:a16="http://schemas.microsoft.com/office/drawing/2014/main" id="{A4DCDF48-6FEB-470C-8480-C98135B193BE}"/>
              </a:ext>
            </a:extLst>
          </p:cNvPr>
          <p:cNvGrpSpPr>
            <a:grpSpLocks/>
          </p:cNvGrpSpPr>
          <p:nvPr/>
        </p:nvGrpSpPr>
        <p:grpSpPr bwMode="auto">
          <a:xfrm>
            <a:off x="4227513" y="3160788"/>
            <a:ext cx="3695700" cy="1885950"/>
            <a:chOff x="1943" y="2115"/>
            <a:chExt cx="2328" cy="1188"/>
          </a:xfrm>
        </p:grpSpPr>
        <p:sp>
          <p:nvSpPr>
            <p:cNvPr id="11" name="AutoShape 14">
              <a:extLst>
                <a:ext uri="{FF2B5EF4-FFF2-40B4-BE49-F238E27FC236}">
                  <a16:creationId xmlns:a16="http://schemas.microsoft.com/office/drawing/2014/main" id="{0A8EC910-36E8-4673-A486-16C10A34B3EC}"/>
                </a:ext>
              </a:extLst>
            </p:cNvPr>
            <p:cNvSpPr>
              <a:spLocks noChangeArrowheads="1"/>
            </p:cNvSpPr>
            <p:nvPr/>
          </p:nvSpPr>
          <p:spPr bwMode="auto">
            <a:xfrm>
              <a:off x="2274" y="2289"/>
              <a:ext cx="1674" cy="1014"/>
            </a:xfrm>
            <a:prstGeom prst="roundRect">
              <a:avLst>
                <a:gd name="adj" fmla="val 1579"/>
              </a:avLst>
            </a:prstGeom>
            <a:solidFill>
              <a:schemeClr val="bg1">
                <a:lumMod val="95000"/>
              </a:schemeClr>
            </a:solidFill>
            <a:ln w="28575">
              <a:solidFill>
                <a:schemeClr val="accent3"/>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b="1" dirty="0"/>
                <a:t>Comparison engine</a:t>
              </a:r>
            </a:p>
            <a:p>
              <a:pPr eaLnBrk="0" hangingPunct="0">
                <a:spcBef>
                  <a:spcPct val="20000"/>
                </a:spcBef>
                <a:spcAft>
                  <a:spcPct val="20000"/>
                </a:spcAft>
                <a:buSzPct val="105000"/>
                <a:buFont typeface="Wingdings" pitchFamily="2" charset="2"/>
                <a:buChar char="§"/>
              </a:pPr>
              <a:r>
                <a:rPr lang="en-GB" b="1" dirty="0"/>
                <a:t>  Screening</a:t>
              </a:r>
            </a:p>
            <a:p>
              <a:pPr eaLnBrk="0" hangingPunct="0">
                <a:spcBef>
                  <a:spcPct val="20000"/>
                </a:spcBef>
                <a:spcAft>
                  <a:spcPct val="20000"/>
                </a:spcAft>
                <a:buSzPct val="105000"/>
                <a:buFont typeface="Wingdings" pitchFamily="2" charset="2"/>
                <a:buChar char="§"/>
              </a:pPr>
              <a:r>
                <a:rPr lang="en-GB" b="1" dirty="0"/>
                <a:t>  Ranking</a:t>
              </a:r>
            </a:p>
            <a:p>
              <a:pPr eaLnBrk="0" hangingPunct="0">
                <a:spcBef>
                  <a:spcPct val="20000"/>
                </a:spcBef>
                <a:spcAft>
                  <a:spcPct val="20000"/>
                </a:spcAft>
                <a:buSzPct val="105000"/>
                <a:buFont typeface="Wingdings" pitchFamily="2" charset="2"/>
                <a:buChar char="§"/>
              </a:pPr>
              <a:r>
                <a:rPr lang="en-GB" b="1" dirty="0"/>
                <a:t>  Documentation</a:t>
              </a:r>
            </a:p>
          </p:txBody>
        </p:sp>
        <p:sp>
          <p:nvSpPr>
            <p:cNvPr id="12" name="Line 16">
              <a:extLst>
                <a:ext uri="{FF2B5EF4-FFF2-40B4-BE49-F238E27FC236}">
                  <a16:creationId xmlns:a16="http://schemas.microsoft.com/office/drawing/2014/main" id="{35C484D4-7DC8-4C18-AE58-CCD83C016987}"/>
                </a:ext>
              </a:extLst>
            </p:cNvPr>
            <p:cNvSpPr>
              <a:spLocks noChangeShapeType="1"/>
            </p:cNvSpPr>
            <p:nvPr/>
          </p:nvSpPr>
          <p:spPr bwMode="auto">
            <a:xfrm flipH="1">
              <a:off x="3959"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13" name="Line 17">
              <a:extLst>
                <a:ext uri="{FF2B5EF4-FFF2-40B4-BE49-F238E27FC236}">
                  <a16:creationId xmlns:a16="http://schemas.microsoft.com/office/drawing/2014/main" id="{34BF4986-248C-4AC6-AE49-640DEE8A747D}"/>
                </a:ext>
              </a:extLst>
            </p:cNvPr>
            <p:cNvSpPr>
              <a:spLocks noChangeShapeType="1"/>
            </p:cNvSpPr>
            <p:nvPr/>
          </p:nvSpPr>
          <p:spPr bwMode="auto">
            <a:xfrm>
              <a:off x="1943"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4" name="Group 63">
            <a:extLst>
              <a:ext uri="{FF2B5EF4-FFF2-40B4-BE49-F238E27FC236}">
                <a16:creationId xmlns:a16="http://schemas.microsoft.com/office/drawing/2014/main" id="{8F0AFE08-7E08-48C2-8403-177AEDD05A02}"/>
              </a:ext>
            </a:extLst>
          </p:cNvPr>
          <p:cNvGrpSpPr>
            <a:grpSpLocks/>
          </p:cNvGrpSpPr>
          <p:nvPr/>
        </p:nvGrpSpPr>
        <p:grpSpPr bwMode="auto">
          <a:xfrm>
            <a:off x="7978775" y="3116339"/>
            <a:ext cx="2406650" cy="2706687"/>
            <a:chOff x="4306" y="2087"/>
            <a:chExt cx="1516" cy="1705"/>
          </a:xfrm>
        </p:grpSpPr>
        <p:grpSp>
          <p:nvGrpSpPr>
            <p:cNvPr id="15" name="Group 62">
              <a:extLst>
                <a:ext uri="{FF2B5EF4-FFF2-40B4-BE49-F238E27FC236}">
                  <a16:creationId xmlns:a16="http://schemas.microsoft.com/office/drawing/2014/main" id="{00B470AD-681A-4F3B-A3CC-80209B262C28}"/>
                </a:ext>
              </a:extLst>
            </p:cNvPr>
            <p:cNvGrpSpPr>
              <a:grpSpLocks/>
            </p:cNvGrpSpPr>
            <p:nvPr/>
          </p:nvGrpSpPr>
          <p:grpSpPr bwMode="auto">
            <a:xfrm>
              <a:off x="4306" y="2398"/>
              <a:ext cx="1516" cy="1394"/>
              <a:chOff x="4306" y="2398"/>
              <a:chExt cx="1516" cy="1394"/>
            </a:xfrm>
          </p:grpSpPr>
          <p:sp>
            <p:nvSpPr>
              <p:cNvPr id="17" name="AutoShape 20">
                <a:extLst>
                  <a:ext uri="{FF2B5EF4-FFF2-40B4-BE49-F238E27FC236}">
                    <a16:creationId xmlns:a16="http://schemas.microsoft.com/office/drawing/2014/main" id="{0D240DC1-5E92-4020-B0C7-1DE435E36765}"/>
                  </a:ext>
                </a:extLst>
              </p:cNvPr>
              <p:cNvSpPr>
                <a:spLocks noChangeArrowheads="1"/>
              </p:cNvSpPr>
              <p:nvPr/>
            </p:nvSpPr>
            <p:spPr bwMode="auto">
              <a:xfrm>
                <a:off x="4306" y="2398"/>
                <a:ext cx="1516" cy="1394"/>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18" name="Text Box 21">
                <a:extLst>
                  <a:ext uri="{FF2B5EF4-FFF2-40B4-BE49-F238E27FC236}">
                    <a16:creationId xmlns:a16="http://schemas.microsoft.com/office/drawing/2014/main" id="{08564609-07D7-482C-8150-9BD7DB627EFB}"/>
                  </a:ext>
                </a:extLst>
              </p:cNvPr>
              <p:cNvSpPr txBox="1">
                <a:spLocks noChangeArrowheads="1"/>
              </p:cNvSpPr>
              <p:nvPr/>
            </p:nvSpPr>
            <p:spPr bwMode="auto">
              <a:xfrm>
                <a:off x="4401" y="2444"/>
                <a:ext cx="1282"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Density </a:t>
                </a:r>
              </a:p>
              <a:p>
                <a:pPr>
                  <a:spcBef>
                    <a:spcPct val="20000"/>
                  </a:spcBef>
                  <a:spcAft>
                    <a:spcPct val="20000"/>
                  </a:spcAft>
                  <a:buClr>
                    <a:srgbClr val="009B9B"/>
                  </a:buClr>
                  <a:buSzPct val="80000"/>
                  <a:buFont typeface="Wingdings" pitchFamily="2" charset="2"/>
                  <a:buNone/>
                </a:pPr>
                <a:r>
                  <a:rPr lang="en-GB" sz="1400" b="1" dirty="0">
                    <a:latin typeface="+mn-lt"/>
                  </a:rPr>
                  <a:t>Price </a:t>
                </a:r>
              </a:p>
              <a:p>
                <a:pPr>
                  <a:spcBef>
                    <a:spcPct val="20000"/>
                  </a:spcBef>
                  <a:spcAft>
                    <a:spcPct val="20000"/>
                  </a:spcAft>
                  <a:buClr>
                    <a:srgbClr val="009B9B"/>
                  </a:buClr>
                  <a:buSzPct val="80000"/>
                  <a:buFont typeface="Wingdings" pitchFamily="2" charset="2"/>
                  <a:buNone/>
                </a:pPr>
                <a:r>
                  <a:rPr lang="en-GB" sz="1400" b="1" dirty="0">
                    <a:latin typeface="+mn-lt"/>
                  </a:rPr>
                  <a:t>Modulus</a:t>
                </a:r>
              </a:p>
              <a:p>
                <a:pPr>
                  <a:spcBef>
                    <a:spcPct val="20000"/>
                  </a:spcBef>
                  <a:spcAft>
                    <a:spcPct val="20000"/>
                  </a:spcAft>
                  <a:buClr>
                    <a:srgbClr val="009B9B"/>
                  </a:buClr>
                  <a:buSzPct val="80000"/>
                  <a:buFont typeface="Wingdings" pitchFamily="2" charset="2"/>
                  <a:buNone/>
                </a:pPr>
                <a:r>
                  <a:rPr lang="en-GB" sz="1400" b="1" dirty="0">
                    <a:latin typeface="+mn-lt"/>
                  </a:rPr>
                  <a:t>Strength</a:t>
                </a:r>
              </a:p>
              <a:p>
                <a:pPr>
                  <a:spcBef>
                    <a:spcPct val="20000"/>
                  </a:spcBef>
                  <a:spcAft>
                    <a:spcPct val="20000"/>
                  </a:spcAft>
                  <a:buClr>
                    <a:srgbClr val="009B9B"/>
                  </a:buClr>
                  <a:buSzPct val="80000"/>
                  <a:buFont typeface="Wingdings" pitchFamily="2" charset="2"/>
                  <a:buNone/>
                </a:pPr>
                <a:r>
                  <a:rPr lang="en-GB" sz="1400" b="1" dirty="0">
                    <a:latin typeface="+mn-lt"/>
                  </a:rPr>
                  <a:t>Durability</a:t>
                </a:r>
              </a:p>
              <a:p>
                <a:pPr>
                  <a:spcBef>
                    <a:spcPct val="20000"/>
                  </a:spcBef>
                  <a:spcAft>
                    <a:spcPct val="20000"/>
                  </a:spcAft>
                  <a:buClr>
                    <a:srgbClr val="009B9B"/>
                  </a:buClr>
                  <a:buSzPct val="80000"/>
                  <a:buFont typeface="Wingdings" pitchFamily="2" charset="2"/>
                  <a:buNone/>
                </a:pPr>
                <a:r>
                  <a:rPr lang="en-GB" sz="1400" b="1" dirty="0">
                    <a:latin typeface="+mn-lt"/>
                  </a:rPr>
                  <a:t>Process compatibility</a:t>
                </a:r>
              </a:p>
              <a:p>
                <a:pPr>
                  <a:spcBef>
                    <a:spcPct val="20000"/>
                  </a:spcBef>
                  <a:spcAft>
                    <a:spcPct val="20000"/>
                  </a:spcAft>
                  <a:buClr>
                    <a:srgbClr val="009B9B"/>
                  </a:buClr>
                  <a:buSzPct val="80000"/>
                  <a:buFont typeface="Wingdings" pitchFamily="2" charset="2"/>
                  <a:buNone/>
                </a:pPr>
                <a:r>
                  <a:rPr lang="en-GB" sz="1400" b="1" dirty="0">
                    <a:latin typeface="+mn-lt"/>
                  </a:rPr>
                  <a:t>More…….</a:t>
                </a:r>
              </a:p>
            </p:txBody>
          </p:sp>
        </p:grpSp>
        <p:sp>
          <p:nvSpPr>
            <p:cNvPr id="16" name="Line 22">
              <a:extLst>
                <a:ext uri="{FF2B5EF4-FFF2-40B4-BE49-F238E27FC236}">
                  <a16:creationId xmlns:a16="http://schemas.microsoft.com/office/drawing/2014/main" id="{29C512F5-43EA-4DC0-8752-A8B790972777}"/>
                </a:ext>
              </a:extLst>
            </p:cNvPr>
            <p:cNvSpPr>
              <a:spLocks noChangeShapeType="1"/>
            </p:cNvSpPr>
            <p:nvPr/>
          </p:nvSpPr>
          <p:spPr bwMode="auto">
            <a:xfrm>
              <a:off x="4986" y="2087"/>
              <a:ext cx="0" cy="283"/>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9" name="Group 66">
            <a:extLst>
              <a:ext uri="{FF2B5EF4-FFF2-40B4-BE49-F238E27FC236}">
                <a16:creationId xmlns:a16="http://schemas.microsoft.com/office/drawing/2014/main" id="{5191505F-61F0-42AB-9260-BA4D01B74577}"/>
              </a:ext>
            </a:extLst>
          </p:cNvPr>
          <p:cNvGrpSpPr>
            <a:grpSpLocks/>
          </p:cNvGrpSpPr>
          <p:nvPr/>
        </p:nvGrpSpPr>
        <p:grpSpPr bwMode="auto">
          <a:xfrm>
            <a:off x="1576389" y="3186188"/>
            <a:ext cx="2562225" cy="2368550"/>
            <a:chOff x="273" y="2131"/>
            <a:chExt cx="1614" cy="1492"/>
          </a:xfrm>
        </p:grpSpPr>
        <p:grpSp>
          <p:nvGrpSpPr>
            <p:cNvPr id="20" name="Group 60">
              <a:extLst>
                <a:ext uri="{FF2B5EF4-FFF2-40B4-BE49-F238E27FC236}">
                  <a16:creationId xmlns:a16="http://schemas.microsoft.com/office/drawing/2014/main" id="{828A2B2F-9CDD-463E-937C-560B50B41BFA}"/>
                </a:ext>
              </a:extLst>
            </p:cNvPr>
            <p:cNvGrpSpPr>
              <a:grpSpLocks/>
            </p:cNvGrpSpPr>
            <p:nvPr/>
          </p:nvGrpSpPr>
          <p:grpSpPr bwMode="auto">
            <a:xfrm>
              <a:off x="273" y="2378"/>
              <a:ext cx="1614" cy="1245"/>
              <a:chOff x="273" y="2378"/>
              <a:chExt cx="1614" cy="1245"/>
            </a:xfrm>
          </p:grpSpPr>
          <p:sp>
            <p:nvSpPr>
              <p:cNvPr id="22" name="AutoShape 25">
                <a:extLst>
                  <a:ext uri="{FF2B5EF4-FFF2-40B4-BE49-F238E27FC236}">
                    <a16:creationId xmlns:a16="http://schemas.microsoft.com/office/drawing/2014/main" id="{1AA33913-3924-486F-A39E-D7A47CA5AAD0}"/>
                  </a:ext>
                </a:extLst>
              </p:cNvPr>
              <p:cNvSpPr>
                <a:spLocks noChangeArrowheads="1"/>
              </p:cNvSpPr>
              <p:nvPr/>
            </p:nvSpPr>
            <p:spPr bwMode="auto">
              <a:xfrm>
                <a:off x="273" y="2378"/>
                <a:ext cx="1614" cy="1245"/>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23" name="Text Box 26">
                <a:extLst>
                  <a:ext uri="{FF2B5EF4-FFF2-40B4-BE49-F238E27FC236}">
                    <a16:creationId xmlns:a16="http://schemas.microsoft.com/office/drawing/2014/main" id="{BDCB75BA-6BB8-4FA8-B946-59F0356C2FF6}"/>
                  </a:ext>
                </a:extLst>
              </p:cNvPr>
              <p:cNvSpPr txBox="1">
                <a:spLocks noChangeArrowheads="1"/>
              </p:cNvSpPr>
              <p:nvPr/>
            </p:nvSpPr>
            <p:spPr bwMode="auto">
              <a:xfrm>
                <a:off x="350" y="2435"/>
                <a:ext cx="1346" cy="1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Able to be molded</a:t>
                </a:r>
              </a:p>
              <a:p>
                <a:pPr>
                  <a:spcBef>
                    <a:spcPct val="20000"/>
                  </a:spcBef>
                  <a:spcAft>
                    <a:spcPct val="20000"/>
                  </a:spcAft>
                  <a:buClr>
                    <a:srgbClr val="009B9B"/>
                  </a:buClr>
                  <a:buSzPct val="80000"/>
                  <a:buFont typeface="Wingdings" pitchFamily="2" charset="2"/>
                  <a:buNone/>
                </a:pPr>
                <a:r>
                  <a:rPr lang="en-GB" sz="1400" b="1" dirty="0">
                    <a:latin typeface="+mn-lt"/>
                  </a:rPr>
                  <a:t>Water and UV resistant</a:t>
                </a:r>
              </a:p>
              <a:p>
                <a:pPr>
                  <a:spcBef>
                    <a:spcPct val="20000"/>
                  </a:spcBef>
                  <a:spcAft>
                    <a:spcPct val="20000"/>
                  </a:spcAft>
                  <a:buClr>
                    <a:srgbClr val="009B9B"/>
                  </a:buClr>
                  <a:buSzPct val="80000"/>
                  <a:buFont typeface="Wingdings" pitchFamily="2" charset="2"/>
                  <a:buNone/>
                </a:pPr>
                <a:r>
                  <a:rPr lang="en-GB" sz="1400" b="1" dirty="0">
                    <a:latin typeface="+mn-lt"/>
                  </a:rPr>
                  <a:t>Stiff enough</a:t>
                </a:r>
              </a:p>
              <a:p>
                <a:pPr>
                  <a:spcBef>
                    <a:spcPct val="20000"/>
                  </a:spcBef>
                  <a:spcAft>
                    <a:spcPct val="20000"/>
                  </a:spcAft>
                  <a:buClr>
                    <a:srgbClr val="009B9B"/>
                  </a:buClr>
                  <a:buSzPct val="80000"/>
                  <a:buFont typeface="Wingdings" pitchFamily="2" charset="2"/>
                  <a:buNone/>
                </a:pPr>
                <a:r>
                  <a:rPr lang="en-GB" sz="1400" b="1" dirty="0">
                    <a:latin typeface="+mn-lt"/>
                  </a:rPr>
                  <a:t>Strong enough</a:t>
                </a:r>
              </a:p>
              <a:p>
                <a:pPr>
                  <a:spcBef>
                    <a:spcPct val="20000"/>
                  </a:spcBef>
                  <a:spcAft>
                    <a:spcPct val="20000"/>
                  </a:spcAft>
                  <a:buClr>
                    <a:srgbClr val="009B9B"/>
                  </a:buClr>
                  <a:buSzPct val="80000"/>
                  <a:buFont typeface="Wingdings" pitchFamily="2" charset="2"/>
                  <a:buNone/>
                </a:pPr>
                <a:r>
                  <a:rPr lang="en-GB" sz="1400" b="1" i="1" dirty="0">
                    <a:latin typeface="+mn-lt"/>
                  </a:rPr>
                  <a:t>As cheap as possible</a:t>
                </a:r>
              </a:p>
              <a:p>
                <a:pPr>
                  <a:spcBef>
                    <a:spcPct val="20000"/>
                  </a:spcBef>
                  <a:spcAft>
                    <a:spcPct val="20000"/>
                  </a:spcAft>
                  <a:buClr>
                    <a:srgbClr val="009B9B"/>
                  </a:buClr>
                  <a:buSzPct val="80000"/>
                  <a:buFont typeface="Wingdings" pitchFamily="2" charset="2"/>
                  <a:buNone/>
                </a:pPr>
                <a:r>
                  <a:rPr lang="en-GB" sz="1400" b="1" i="1" dirty="0">
                    <a:latin typeface="+mn-lt"/>
                  </a:rPr>
                  <a:t>(As light as possible)</a:t>
                </a:r>
              </a:p>
            </p:txBody>
          </p:sp>
        </p:grpSp>
        <p:sp>
          <p:nvSpPr>
            <p:cNvPr id="21" name="Line 27">
              <a:extLst>
                <a:ext uri="{FF2B5EF4-FFF2-40B4-BE49-F238E27FC236}">
                  <a16:creationId xmlns:a16="http://schemas.microsoft.com/office/drawing/2014/main" id="{47BD6D4A-592B-4DFF-9D43-12A2E4F257B9}"/>
                </a:ext>
              </a:extLst>
            </p:cNvPr>
            <p:cNvSpPr>
              <a:spLocks noChangeShapeType="1"/>
            </p:cNvSpPr>
            <p:nvPr/>
          </p:nvSpPr>
          <p:spPr bwMode="auto">
            <a:xfrm>
              <a:off x="1079" y="2131"/>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
        <p:nvSpPr>
          <p:cNvPr id="24" name="AutoShape 45">
            <a:extLst>
              <a:ext uri="{FF2B5EF4-FFF2-40B4-BE49-F238E27FC236}">
                <a16:creationId xmlns:a16="http://schemas.microsoft.com/office/drawing/2014/main" id="{FB4F6700-C4AB-4655-9AD2-083D96F85E4E}"/>
              </a:ext>
            </a:extLst>
          </p:cNvPr>
          <p:cNvSpPr>
            <a:spLocks noChangeArrowheads="1"/>
          </p:cNvSpPr>
          <p:nvPr/>
        </p:nvSpPr>
        <p:spPr bwMode="auto">
          <a:xfrm>
            <a:off x="4781550" y="4668913"/>
            <a:ext cx="2178926" cy="32702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25" name="Group 52">
            <a:extLst>
              <a:ext uri="{FF2B5EF4-FFF2-40B4-BE49-F238E27FC236}">
                <a16:creationId xmlns:a16="http://schemas.microsoft.com/office/drawing/2014/main" id="{B488B97A-9B37-45FF-9FD7-32880F912B79}"/>
              </a:ext>
            </a:extLst>
          </p:cNvPr>
          <p:cNvGrpSpPr>
            <a:grpSpLocks/>
          </p:cNvGrpSpPr>
          <p:nvPr/>
        </p:nvGrpSpPr>
        <p:grpSpPr bwMode="auto">
          <a:xfrm>
            <a:off x="1631658" y="2465246"/>
            <a:ext cx="2346727" cy="2411413"/>
            <a:chOff x="293" y="1657"/>
            <a:chExt cx="1365" cy="1519"/>
          </a:xfrm>
        </p:grpSpPr>
        <p:sp>
          <p:nvSpPr>
            <p:cNvPr id="26" name="AutoShape 49">
              <a:extLst>
                <a:ext uri="{FF2B5EF4-FFF2-40B4-BE49-F238E27FC236}">
                  <a16:creationId xmlns:a16="http://schemas.microsoft.com/office/drawing/2014/main" id="{2EE24120-8F08-46D8-A7F6-751E1DA76EEE}"/>
                </a:ext>
              </a:extLst>
            </p:cNvPr>
            <p:cNvSpPr>
              <a:spLocks noChangeArrowheads="1"/>
            </p:cNvSpPr>
            <p:nvPr/>
          </p:nvSpPr>
          <p:spPr bwMode="auto">
            <a:xfrm>
              <a:off x="468" y="1657"/>
              <a:ext cx="797" cy="184"/>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7" name="AutoShape 50">
              <a:extLst>
                <a:ext uri="{FF2B5EF4-FFF2-40B4-BE49-F238E27FC236}">
                  <a16:creationId xmlns:a16="http://schemas.microsoft.com/office/drawing/2014/main" id="{2B541091-0AFA-4A3B-835B-E1808F8EA09D}"/>
                </a:ext>
              </a:extLst>
            </p:cNvPr>
            <p:cNvSpPr>
              <a:spLocks noChangeArrowheads="1"/>
            </p:cNvSpPr>
            <p:nvPr/>
          </p:nvSpPr>
          <p:spPr bwMode="auto">
            <a:xfrm>
              <a:off x="293" y="2426"/>
              <a:ext cx="1365" cy="750"/>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8" name="Line 51">
              <a:extLst>
                <a:ext uri="{FF2B5EF4-FFF2-40B4-BE49-F238E27FC236}">
                  <a16:creationId xmlns:a16="http://schemas.microsoft.com/office/drawing/2014/main" id="{1A084560-4141-4AF2-A6C5-E76FF86AC0B7}"/>
                </a:ext>
              </a:extLst>
            </p:cNvPr>
            <p:cNvSpPr>
              <a:spLocks noChangeShapeType="1"/>
            </p:cNvSpPr>
            <p:nvPr/>
          </p:nvSpPr>
          <p:spPr bwMode="auto">
            <a:xfrm>
              <a:off x="563" y="1856"/>
              <a:ext cx="1" cy="544"/>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29" name="Group 89">
            <a:extLst>
              <a:ext uri="{FF2B5EF4-FFF2-40B4-BE49-F238E27FC236}">
                <a16:creationId xmlns:a16="http://schemas.microsoft.com/office/drawing/2014/main" id="{B5D25521-16BD-4CAA-9C4D-8865F6984431}"/>
              </a:ext>
            </a:extLst>
          </p:cNvPr>
          <p:cNvGrpSpPr>
            <a:grpSpLocks/>
          </p:cNvGrpSpPr>
          <p:nvPr/>
        </p:nvGrpSpPr>
        <p:grpSpPr bwMode="auto">
          <a:xfrm>
            <a:off x="1682751" y="2781376"/>
            <a:ext cx="2460386" cy="2725738"/>
            <a:chOff x="314" y="1876"/>
            <a:chExt cx="1430" cy="1717"/>
          </a:xfrm>
        </p:grpSpPr>
        <p:sp>
          <p:nvSpPr>
            <p:cNvPr id="30" name="AutoShape 54">
              <a:extLst>
                <a:ext uri="{FF2B5EF4-FFF2-40B4-BE49-F238E27FC236}">
                  <a16:creationId xmlns:a16="http://schemas.microsoft.com/office/drawing/2014/main" id="{B85AB2DE-A5DB-4116-BE86-56DDA8E8C42D}"/>
                </a:ext>
              </a:extLst>
            </p:cNvPr>
            <p:cNvSpPr>
              <a:spLocks noChangeArrowheads="1"/>
            </p:cNvSpPr>
            <p:nvPr/>
          </p:nvSpPr>
          <p:spPr bwMode="auto">
            <a:xfrm>
              <a:off x="786" y="1876"/>
              <a:ext cx="958" cy="167"/>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1" name="AutoShape 55">
              <a:extLst>
                <a:ext uri="{FF2B5EF4-FFF2-40B4-BE49-F238E27FC236}">
                  <a16:creationId xmlns:a16="http://schemas.microsoft.com/office/drawing/2014/main" id="{D50647A7-E5AA-49BD-BC46-DAD3053C8B57}"/>
                </a:ext>
              </a:extLst>
            </p:cNvPr>
            <p:cNvSpPr>
              <a:spLocks noChangeArrowheads="1"/>
            </p:cNvSpPr>
            <p:nvPr/>
          </p:nvSpPr>
          <p:spPr bwMode="auto">
            <a:xfrm>
              <a:off x="314" y="3202"/>
              <a:ext cx="1386" cy="391"/>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2" name="Line 56">
              <a:extLst>
                <a:ext uri="{FF2B5EF4-FFF2-40B4-BE49-F238E27FC236}">
                  <a16:creationId xmlns:a16="http://schemas.microsoft.com/office/drawing/2014/main" id="{30B0A04E-7695-4479-81E9-56D8C21C9EBA}"/>
                </a:ext>
              </a:extLst>
            </p:cNvPr>
            <p:cNvSpPr>
              <a:spLocks noChangeShapeType="1"/>
            </p:cNvSpPr>
            <p:nvPr/>
          </p:nvSpPr>
          <p:spPr bwMode="auto">
            <a:xfrm>
              <a:off x="1690" y="2094"/>
              <a:ext cx="0" cy="110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3" name="Group 75">
            <a:extLst>
              <a:ext uri="{FF2B5EF4-FFF2-40B4-BE49-F238E27FC236}">
                <a16:creationId xmlns:a16="http://schemas.microsoft.com/office/drawing/2014/main" id="{C9270877-9AFC-4706-8B71-31EF06281223}"/>
              </a:ext>
            </a:extLst>
          </p:cNvPr>
          <p:cNvGrpSpPr>
            <a:grpSpLocks/>
          </p:cNvGrpSpPr>
          <p:nvPr/>
        </p:nvGrpSpPr>
        <p:grpSpPr bwMode="auto">
          <a:xfrm>
            <a:off x="1631950" y="2465463"/>
            <a:ext cx="8533346" cy="3335338"/>
            <a:chOff x="284" y="1677"/>
            <a:chExt cx="4962" cy="2101"/>
          </a:xfrm>
        </p:grpSpPr>
        <p:grpSp>
          <p:nvGrpSpPr>
            <p:cNvPr id="34" name="Group 46">
              <a:extLst>
                <a:ext uri="{FF2B5EF4-FFF2-40B4-BE49-F238E27FC236}">
                  <a16:creationId xmlns:a16="http://schemas.microsoft.com/office/drawing/2014/main" id="{DC6B741A-C22E-4AB0-B724-EF23D93E0055}"/>
                </a:ext>
              </a:extLst>
            </p:cNvPr>
            <p:cNvGrpSpPr>
              <a:grpSpLocks/>
            </p:cNvGrpSpPr>
            <p:nvPr/>
          </p:nvGrpSpPr>
          <p:grpSpPr bwMode="auto">
            <a:xfrm>
              <a:off x="284" y="1677"/>
              <a:ext cx="2914" cy="1517"/>
              <a:chOff x="284" y="1677"/>
              <a:chExt cx="2914" cy="1517"/>
            </a:xfrm>
          </p:grpSpPr>
          <p:grpSp>
            <p:nvGrpSpPr>
              <p:cNvPr id="37" name="Group 28">
                <a:extLst>
                  <a:ext uri="{FF2B5EF4-FFF2-40B4-BE49-F238E27FC236}">
                    <a16:creationId xmlns:a16="http://schemas.microsoft.com/office/drawing/2014/main" id="{B4531997-DE88-499F-9123-BE8CE88831C7}"/>
                  </a:ext>
                </a:extLst>
              </p:cNvPr>
              <p:cNvGrpSpPr>
                <a:grpSpLocks/>
              </p:cNvGrpSpPr>
              <p:nvPr/>
            </p:nvGrpSpPr>
            <p:grpSpPr bwMode="auto">
              <a:xfrm>
                <a:off x="284" y="1677"/>
                <a:ext cx="1842" cy="1517"/>
                <a:chOff x="284" y="1677"/>
                <a:chExt cx="1842" cy="1517"/>
              </a:xfrm>
            </p:grpSpPr>
            <p:grpSp>
              <p:nvGrpSpPr>
                <p:cNvPr id="39" name="Group 29">
                  <a:extLst>
                    <a:ext uri="{FF2B5EF4-FFF2-40B4-BE49-F238E27FC236}">
                      <a16:creationId xmlns:a16="http://schemas.microsoft.com/office/drawing/2014/main" id="{25AD547C-7B61-4ABF-9438-EC78F4CFB0E3}"/>
                    </a:ext>
                  </a:extLst>
                </p:cNvPr>
                <p:cNvGrpSpPr>
                  <a:grpSpLocks/>
                </p:cNvGrpSpPr>
                <p:nvPr/>
              </p:nvGrpSpPr>
              <p:grpSpPr bwMode="auto">
                <a:xfrm>
                  <a:off x="284" y="1677"/>
                  <a:ext cx="1364" cy="1517"/>
                  <a:chOff x="284" y="1677"/>
                  <a:chExt cx="1364" cy="1517"/>
                </a:xfrm>
              </p:grpSpPr>
              <p:sp>
                <p:nvSpPr>
                  <p:cNvPr id="41" name="AutoShape 30">
                    <a:extLst>
                      <a:ext uri="{FF2B5EF4-FFF2-40B4-BE49-F238E27FC236}">
                        <a16:creationId xmlns:a16="http://schemas.microsoft.com/office/drawing/2014/main" id="{8169AC40-32D1-4651-868B-2885643539C3}"/>
                      </a:ext>
                    </a:extLst>
                  </p:cNvPr>
                  <p:cNvSpPr>
                    <a:spLocks noChangeArrowheads="1"/>
                  </p:cNvSpPr>
                  <p:nvPr/>
                </p:nvSpPr>
                <p:spPr bwMode="auto">
                  <a:xfrm>
                    <a:off x="451" y="1677"/>
                    <a:ext cx="797" cy="174"/>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2" name="AutoShape 31">
                    <a:extLst>
                      <a:ext uri="{FF2B5EF4-FFF2-40B4-BE49-F238E27FC236}">
                        <a16:creationId xmlns:a16="http://schemas.microsoft.com/office/drawing/2014/main" id="{718E5814-6BD9-4DE7-A4D9-C29BA7863E7D}"/>
                      </a:ext>
                    </a:extLst>
                  </p:cNvPr>
                  <p:cNvSpPr>
                    <a:spLocks noChangeArrowheads="1"/>
                  </p:cNvSpPr>
                  <p:nvPr/>
                </p:nvSpPr>
                <p:spPr bwMode="auto">
                  <a:xfrm>
                    <a:off x="284" y="2444"/>
                    <a:ext cx="1364" cy="750"/>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Line 32">
                    <a:extLst>
                      <a:ext uri="{FF2B5EF4-FFF2-40B4-BE49-F238E27FC236}">
                        <a16:creationId xmlns:a16="http://schemas.microsoft.com/office/drawing/2014/main" id="{1E080016-6DBE-4091-A86A-8DE2A147327F}"/>
                      </a:ext>
                    </a:extLst>
                  </p:cNvPr>
                  <p:cNvSpPr>
                    <a:spLocks noChangeShapeType="1"/>
                  </p:cNvSpPr>
                  <p:nvPr/>
                </p:nvSpPr>
                <p:spPr bwMode="auto">
                  <a:xfrm>
                    <a:off x="551" y="1871"/>
                    <a:ext cx="3" cy="519"/>
                  </a:xfrm>
                  <a:prstGeom prst="line">
                    <a:avLst/>
                  </a:prstGeom>
                  <a:noFill/>
                  <a:ln w="28575">
                    <a:solidFill>
                      <a:srgbClr val="7FC4BC"/>
                    </a:solidFill>
                    <a:round/>
                    <a:headEnd/>
                    <a:tailEnd type="none" w="med" len="lg"/>
                  </a:ln>
                  <a:extLst>
                    <a:ext uri="{909E8E84-426E-40DD-AFC4-6F175D3DCCD1}">
                      <a14:hiddenFill xmlns:a14="http://schemas.microsoft.com/office/drawing/2010/main">
                        <a:noFill/>
                      </a14:hiddenFill>
                    </a:ext>
                  </a:extLst>
                </p:spPr>
                <p:txBody>
                  <a:bodyPr/>
                  <a:lstStyle/>
                  <a:p>
                    <a:endParaRPr lang="en-GB" baseline="-25000" dirty="0"/>
                  </a:p>
                </p:txBody>
              </p:sp>
            </p:grpSp>
            <p:sp>
              <p:nvSpPr>
                <p:cNvPr id="40" name="Line 33">
                  <a:extLst>
                    <a:ext uri="{FF2B5EF4-FFF2-40B4-BE49-F238E27FC236}">
                      <a16:creationId xmlns:a16="http://schemas.microsoft.com/office/drawing/2014/main" id="{81250E09-3507-4658-BC3A-267DD1686365}"/>
                    </a:ext>
                  </a:extLst>
                </p:cNvPr>
                <p:cNvSpPr>
                  <a:spLocks noChangeShapeType="1"/>
                </p:cNvSpPr>
                <p:nvPr/>
              </p:nvSpPr>
              <p:spPr bwMode="auto">
                <a:xfrm rot="16200000">
                  <a:off x="1892" y="2436"/>
                  <a:ext cx="0" cy="468"/>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
            <p:nvSpPr>
              <p:cNvPr id="38" name="AutoShape 41">
                <a:extLst>
                  <a:ext uri="{FF2B5EF4-FFF2-40B4-BE49-F238E27FC236}">
                    <a16:creationId xmlns:a16="http://schemas.microsoft.com/office/drawing/2014/main" id="{D565275C-9D4C-4A32-80DF-BD8E2C9EC4F5}"/>
                  </a:ext>
                </a:extLst>
              </p:cNvPr>
              <p:cNvSpPr>
                <a:spLocks noChangeArrowheads="1"/>
              </p:cNvSpPr>
              <p:nvPr/>
            </p:nvSpPr>
            <p:spPr bwMode="auto">
              <a:xfrm>
                <a:off x="2124" y="2557"/>
                <a:ext cx="1074" cy="234"/>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35" name="AutoShape 70">
              <a:extLst>
                <a:ext uri="{FF2B5EF4-FFF2-40B4-BE49-F238E27FC236}">
                  <a16:creationId xmlns:a16="http://schemas.microsoft.com/office/drawing/2014/main" id="{0C931B0D-64BF-4B82-BBBB-5AC11DE2BEC0}"/>
                </a:ext>
              </a:extLst>
            </p:cNvPr>
            <p:cNvSpPr>
              <a:spLocks noChangeArrowheads="1"/>
            </p:cNvSpPr>
            <p:nvPr/>
          </p:nvSpPr>
          <p:spPr bwMode="auto">
            <a:xfrm>
              <a:off x="4020" y="2850"/>
              <a:ext cx="1226" cy="928"/>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6" name="Freeform 74">
              <a:extLst>
                <a:ext uri="{FF2B5EF4-FFF2-40B4-BE49-F238E27FC236}">
                  <a16:creationId xmlns:a16="http://schemas.microsoft.com/office/drawing/2014/main" id="{DD6E3F25-F03A-4454-8C06-9E863447F83C}"/>
                </a:ext>
              </a:extLst>
            </p:cNvPr>
            <p:cNvSpPr>
              <a:spLocks/>
            </p:cNvSpPr>
            <p:nvPr/>
          </p:nvSpPr>
          <p:spPr bwMode="auto">
            <a:xfrm>
              <a:off x="3214" y="2670"/>
              <a:ext cx="806" cy="242"/>
            </a:xfrm>
            <a:custGeom>
              <a:avLst/>
              <a:gdLst>
                <a:gd name="T0" fmla="*/ 800 w 800"/>
                <a:gd name="T1" fmla="*/ 0 h 536"/>
                <a:gd name="T2" fmla="*/ 616 w 800"/>
                <a:gd name="T3" fmla="*/ 0 h 536"/>
                <a:gd name="T4" fmla="*/ 616 w 800"/>
                <a:gd name="T5" fmla="*/ 0 h 536"/>
                <a:gd name="T6" fmla="*/ 0 w 800"/>
                <a:gd name="T7" fmla="*/ 0 h 536"/>
                <a:gd name="T8" fmla="*/ 0 60000 65536"/>
                <a:gd name="T9" fmla="*/ 0 60000 65536"/>
                <a:gd name="T10" fmla="*/ 0 60000 65536"/>
                <a:gd name="T11" fmla="*/ 0 60000 65536"/>
                <a:gd name="T12" fmla="*/ 0 w 800"/>
                <a:gd name="T13" fmla="*/ 0 h 536"/>
                <a:gd name="T14" fmla="*/ 800 w 800"/>
                <a:gd name="T15" fmla="*/ 536 h 536"/>
              </a:gdLst>
              <a:ahLst/>
              <a:cxnLst>
                <a:cxn ang="T8">
                  <a:pos x="T0" y="T1"/>
                </a:cxn>
                <a:cxn ang="T9">
                  <a:pos x="T2" y="T3"/>
                </a:cxn>
                <a:cxn ang="T10">
                  <a:pos x="T4" y="T5"/>
                </a:cxn>
                <a:cxn ang="T11">
                  <a:pos x="T6" y="T7"/>
                </a:cxn>
              </a:cxnLst>
              <a:rect l="T12" t="T13" r="T14" b="T15"/>
              <a:pathLst>
                <a:path w="800" h="536">
                  <a:moveTo>
                    <a:pt x="800" y="536"/>
                  </a:moveTo>
                  <a:lnTo>
                    <a:pt x="616" y="536"/>
                  </a:lnTo>
                  <a:lnTo>
                    <a:pt x="616" y="0"/>
                  </a:lnTo>
                  <a:lnTo>
                    <a:pt x="0" y="0"/>
                  </a:lnTo>
                </a:path>
              </a:pathLst>
            </a:custGeom>
            <a:noFill/>
            <a:ln w="28575">
              <a:solidFill>
                <a:srgbClr val="7FC4BC"/>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grpSp>
        <p:nvGrpSpPr>
          <p:cNvPr id="44" name="Group 69">
            <a:extLst>
              <a:ext uri="{FF2B5EF4-FFF2-40B4-BE49-F238E27FC236}">
                <a16:creationId xmlns:a16="http://schemas.microsoft.com/office/drawing/2014/main" id="{EC9782FB-5248-42C2-A6BD-4B1D2CC24952}"/>
              </a:ext>
            </a:extLst>
          </p:cNvPr>
          <p:cNvGrpSpPr>
            <a:grpSpLocks/>
          </p:cNvGrpSpPr>
          <p:nvPr/>
        </p:nvGrpSpPr>
        <p:grpSpPr bwMode="auto">
          <a:xfrm>
            <a:off x="1703387" y="2780704"/>
            <a:ext cx="7261225" cy="2376488"/>
            <a:chOff x="353" y="1884"/>
            <a:chExt cx="4574" cy="1497"/>
          </a:xfrm>
        </p:grpSpPr>
        <p:grpSp>
          <p:nvGrpSpPr>
            <p:cNvPr id="45" name="Group 68">
              <a:extLst>
                <a:ext uri="{FF2B5EF4-FFF2-40B4-BE49-F238E27FC236}">
                  <a16:creationId xmlns:a16="http://schemas.microsoft.com/office/drawing/2014/main" id="{CD4715A3-3281-482B-B091-CE6CB0C8E2D0}"/>
                </a:ext>
              </a:extLst>
            </p:cNvPr>
            <p:cNvGrpSpPr>
              <a:grpSpLocks/>
            </p:cNvGrpSpPr>
            <p:nvPr/>
          </p:nvGrpSpPr>
          <p:grpSpPr bwMode="auto">
            <a:xfrm>
              <a:off x="353" y="1884"/>
              <a:ext cx="2885" cy="1497"/>
              <a:chOff x="353" y="1884"/>
              <a:chExt cx="2885" cy="1497"/>
            </a:xfrm>
          </p:grpSpPr>
          <p:grpSp>
            <p:nvGrpSpPr>
              <p:cNvPr id="48" name="Group 67">
                <a:extLst>
                  <a:ext uri="{FF2B5EF4-FFF2-40B4-BE49-F238E27FC236}">
                    <a16:creationId xmlns:a16="http://schemas.microsoft.com/office/drawing/2014/main" id="{FD9D76A3-2379-47FE-8327-1B6FAF93F2B4}"/>
                  </a:ext>
                </a:extLst>
              </p:cNvPr>
              <p:cNvGrpSpPr>
                <a:grpSpLocks/>
              </p:cNvGrpSpPr>
              <p:nvPr/>
            </p:nvGrpSpPr>
            <p:grpSpPr bwMode="auto">
              <a:xfrm>
                <a:off x="353" y="1884"/>
                <a:ext cx="1964" cy="1497"/>
                <a:chOff x="353" y="1884"/>
                <a:chExt cx="1964" cy="1497"/>
              </a:xfrm>
            </p:grpSpPr>
            <p:grpSp>
              <p:nvGrpSpPr>
                <p:cNvPr id="50" name="Group 90">
                  <a:extLst>
                    <a:ext uri="{FF2B5EF4-FFF2-40B4-BE49-F238E27FC236}">
                      <a16:creationId xmlns:a16="http://schemas.microsoft.com/office/drawing/2014/main" id="{421BCDFB-93F3-4277-960C-1FA28DA61247}"/>
                    </a:ext>
                  </a:extLst>
                </p:cNvPr>
                <p:cNvGrpSpPr>
                  <a:grpSpLocks/>
                </p:cNvGrpSpPr>
                <p:nvPr/>
              </p:nvGrpSpPr>
              <p:grpSpPr bwMode="auto">
                <a:xfrm>
                  <a:off x="353" y="1884"/>
                  <a:ext cx="1540" cy="1497"/>
                  <a:chOff x="230" y="1884"/>
                  <a:chExt cx="1421" cy="1497"/>
                </a:xfrm>
              </p:grpSpPr>
              <p:sp>
                <p:nvSpPr>
                  <p:cNvPr id="52" name="AutoShape 36">
                    <a:extLst>
                      <a:ext uri="{FF2B5EF4-FFF2-40B4-BE49-F238E27FC236}">
                        <a16:creationId xmlns:a16="http://schemas.microsoft.com/office/drawing/2014/main" id="{5B7812B2-6667-4B48-8954-5A78340D0983}"/>
                      </a:ext>
                    </a:extLst>
                  </p:cNvPr>
                  <p:cNvSpPr>
                    <a:spLocks noChangeArrowheads="1"/>
                  </p:cNvSpPr>
                  <p:nvPr/>
                </p:nvSpPr>
                <p:spPr bwMode="auto">
                  <a:xfrm>
                    <a:off x="690" y="1884"/>
                    <a:ext cx="961" cy="173"/>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3" name="AutoShape 37">
                    <a:extLst>
                      <a:ext uri="{FF2B5EF4-FFF2-40B4-BE49-F238E27FC236}">
                        <a16:creationId xmlns:a16="http://schemas.microsoft.com/office/drawing/2014/main" id="{DE375326-D3D3-4AEC-B256-163ABAF1AD93}"/>
                      </a:ext>
                    </a:extLst>
                  </p:cNvPr>
                  <p:cNvSpPr>
                    <a:spLocks noChangeArrowheads="1"/>
                  </p:cNvSpPr>
                  <p:nvPr/>
                </p:nvSpPr>
                <p:spPr bwMode="auto">
                  <a:xfrm>
                    <a:off x="230" y="3205"/>
                    <a:ext cx="1378" cy="176"/>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4" name="Line 38">
                    <a:extLst>
                      <a:ext uri="{FF2B5EF4-FFF2-40B4-BE49-F238E27FC236}">
                        <a16:creationId xmlns:a16="http://schemas.microsoft.com/office/drawing/2014/main" id="{50B2DE29-CCAA-49DB-94E7-C9256AB3C57E}"/>
                      </a:ext>
                    </a:extLst>
                  </p:cNvPr>
                  <p:cNvSpPr>
                    <a:spLocks noChangeShapeType="1"/>
                  </p:cNvSpPr>
                  <p:nvPr/>
                </p:nvSpPr>
                <p:spPr bwMode="auto">
                  <a:xfrm>
                    <a:off x="1592" y="2103"/>
                    <a:ext cx="0" cy="1093"/>
                  </a:xfrm>
                  <a:prstGeom prst="line">
                    <a:avLst/>
                  </a:prstGeom>
                  <a:noFill/>
                  <a:ln w="28575">
                    <a:solidFill>
                      <a:schemeClr val="accent1"/>
                    </a:solidFill>
                    <a:round/>
                    <a:headEnd/>
                    <a:tailEnd type="none" w="med" len="lg"/>
                  </a:ln>
                  <a:extLst>
                    <a:ext uri="{909E8E84-426E-40DD-AFC4-6F175D3DCCD1}">
                      <a14:hiddenFill xmlns:a14="http://schemas.microsoft.com/office/drawing/2010/main">
                        <a:noFill/>
                      </a14:hiddenFill>
                    </a:ext>
                  </a:extLst>
                </p:spPr>
                <p:txBody>
                  <a:bodyPr/>
                  <a:lstStyle/>
                  <a:p>
                    <a:endParaRPr lang="en-GB" dirty="0"/>
                  </a:p>
                </p:txBody>
              </p:sp>
            </p:grpSp>
            <p:sp>
              <p:nvSpPr>
                <p:cNvPr id="51" name="Freeform 39">
                  <a:extLst>
                    <a:ext uri="{FF2B5EF4-FFF2-40B4-BE49-F238E27FC236}">
                      <a16:creationId xmlns:a16="http://schemas.microsoft.com/office/drawing/2014/main" id="{FDEFA30F-A586-458B-8753-8C28E21BAC85}"/>
                    </a:ext>
                  </a:extLst>
                </p:cNvPr>
                <p:cNvSpPr>
                  <a:spLocks/>
                </p:cNvSpPr>
                <p:nvPr/>
              </p:nvSpPr>
              <p:spPr bwMode="auto">
                <a:xfrm>
                  <a:off x="1832" y="2912"/>
                  <a:ext cx="485" cy="385"/>
                </a:xfrm>
                <a:custGeom>
                  <a:avLst/>
                  <a:gdLst>
                    <a:gd name="T0" fmla="*/ 0 w 416"/>
                    <a:gd name="T1" fmla="*/ 19 h 496"/>
                    <a:gd name="T2" fmla="*/ 814 w 416"/>
                    <a:gd name="T3" fmla="*/ 19 h 496"/>
                    <a:gd name="T4" fmla="*/ 814 w 416"/>
                    <a:gd name="T5" fmla="*/ 0 h 496"/>
                    <a:gd name="T6" fmla="*/ 1412 w 416"/>
                    <a:gd name="T7" fmla="*/ 0 h 496"/>
                    <a:gd name="T8" fmla="*/ 0 60000 65536"/>
                    <a:gd name="T9" fmla="*/ 0 60000 65536"/>
                    <a:gd name="T10" fmla="*/ 0 60000 65536"/>
                    <a:gd name="T11" fmla="*/ 0 60000 65536"/>
                    <a:gd name="T12" fmla="*/ 0 w 416"/>
                    <a:gd name="T13" fmla="*/ 0 h 496"/>
                    <a:gd name="T14" fmla="*/ 416 w 416"/>
                    <a:gd name="T15" fmla="*/ 496 h 496"/>
                  </a:gdLst>
                  <a:ahLst/>
                  <a:cxnLst>
                    <a:cxn ang="T8">
                      <a:pos x="T0" y="T1"/>
                    </a:cxn>
                    <a:cxn ang="T9">
                      <a:pos x="T2" y="T3"/>
                    </a:cxn>
                    <a:cxn ang="T10">
                      <a:pos x="T4" y="T5"/>
                    </a:cxn>
                    <a:cxn ang="T11">
                      <a:pos x="T6" y="T7"/>
                    </a:cxn>
                  </a:cxnLst>
                  <a:rect l="T12" t="T13" r="T14" b="T15"/>
                  <a:pathLst>
                    <a:path w="416" h="496">
                      <a:moveTo>
                        <a:pt x="0" y="496"/>
                      </a:moveTo>
                      <a:lnTo>
                        <a:pt x="240" y="496"/>
                      </a:lnTo>
                      <a:lnTo>
                        <a:pt x="240" y="0"/>
                      </a:lnTo>
                      <a:lnTo>
                        <a:pt x="416" y="1"/>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49" name="AutoShape 44">
                <a:extLst>
                  <a:ext uri="{FF2B5EF4-FFF2-40B4-BE49-F238E27FC236}">
                    <a16:creationId xmlns:a16="http://schemas.microsoft.com/office/drawing/2014/main" id="{8B3EF3B1-0B67-4C5F-9B6D-23993AF6B781}"/>
                  </a:ext>
                </a:extLst>
              </p:cNvPr>
              <p:cNvSpPr>
                <a:spLocks noChangeArrowheads="1"/>
              </p:cNvSpPr>
              <p:nvPr/>
            </p:nvSpPr>
            <p:spPr bwMode="auto">
              <a:xfrm>
                <a:off x="2319" y="2828"/>
                <a:ext cx="919" cy="18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46" name="AutoShape 80">
              <a:extLst>
                <a:ext uri="{FF2B5EF4-FFF2-40B4-BE49-F238E27FC236}">
                  <a16:creationId xmlns:a16="http://schemas.microsoft.com/office/drawing/2014/main" id="{B5AEC88C-F1EA-4B6C-A098-6084390C9AD0}"/>
                </a:ext>
              </a:extLst>
            </p:cNvPr>
            <p:cNvSpPr>
              <a:spLocks noChangeArrowheads="1"/>
            </p:cNvSpPr>
            <p:nvPr/>
          </p:nvSpPr>
          <p:spPr bwMode="auto">
            <a:xfrm>
              <a:off x="4370" y="2650"/>
              <a:ext cx="557" cy="172"/>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7" name="Freeform 84">
              <a:extLst>
                <a:ext uri="{FF2B5EF4-FFF2-40B4-BE49-F238E27FC236}">
                  <a16:creationId xmlns:a16="http://schemas.microsoft.com/office/drawing/2014/main" id="{EE29C529-3A34-4661-8A7D-DA8862000777}"/>
                </a:ext>
              </a:extLst>
            </p:cNvPr>
            <p:cNvSpPr>
              <a:spLocks/>
            </p:cNvSpPr>
            <p:nvPr/>
          </p:nvSpPr>
          <p:spPr bwMode="auto">
            <a:xfrm>
              <a:off x="3253" y="2744"/>
              <a:ext cx="1106" cy="183"/>
            </a:xfrm>
            <a:custGeom>
              <a:avLst/>
              <a:gdLst>
                <a:gd name="T0" fmla="*/ 1393 w 800"/>
                <a:gd name="T1" fmla="*/ 0 h 200"/>
                <a:gd name="T2" fmla="*/ 1047 w 800"/>
                <a:gd name="T3" fmla="*/ 0 h 200"/>
                <a:gd name="T4" fmla="*/ 1047 w 800"/>
                <a:gd name="T5" fmla="*/ 790 h 200"/>
                <a:gd name="T6" fmla="*/ 0 w 800"/>
                <a:gd name="T7" fmla="*/ 790 h 200"/>
                <a:gd name="T8" fmla="*/ 0 60000 65536"/>
                <a:gd name="T9" fmla="*/ 0 60000 65536"/>
                <a:gd name="T10" fmla="*/ 0 60000 65536"/>
                <a:gd name="T11" fmla="*/ 0 60000 65536"/>
                <a:gd name="T12" fmla="*/ 0 w 800"/>
                <a:gd name="T13" fmla="*/ 0 h 200"/>
                <a:gd name="T14" fmla="*/ 800 w 800"/>
                <a:gd name="T15" fmla="*/ 200 h 200"/>
              </a:gdLst>
              <a:ahLst/>
              <a:cxnLst>
                <a:cxn ang="T8">
                  <a:pos x="T0" y="T1"/>
                </a:cxn>
                <a:cxn ang="T9">
                  <a:pos x="T2" y="T3"/>
                </a:cxn>
                <a:cxn ang="T10">
                  <a:pos x="T4" y="T5"/>
                </a:cxn>
                <a:cxn ang="T11">
                  <a:pos x="T6" y="T7"/>
                </a:cxn>
              </a:cxnLst>
              <a:rect l="T12" t="T13" r="T14" b="T15"/>
              <a:pathLst>
                <a:path w="800" h="200">
                  <a:moveTo>
                    <a:pt x="800" y="0"/>
                  </a:moveTo>
                  <a:lnTo>
                    <a:pt x="600" y="0"/>
                  </a:lnTo>
                  <a:lnTo>
                    <a:pt x="600" y="200"/>
                  </a:lnTo>
                  <a:lnTo>
                    <a:pt x="0" y="200"/>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Tree>
    <p:extLst>
      <p:ext uri="{BB962C8B-B14F-4D97-AF65-F5344CB8AC3E}">
        <p14:creationId xmlns:p14="http://schemas.microsoft.com/office/powerpoint/2010/main" val="23876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Translation is important</a:t>
            </a:r>
            <a:endParaRPr lang="en-US" dirty="0"/>
          </a:p>
        </p:txBody>
      </p:sp>
      <p:sp>
        <p:nvSpPr>
          <p:cNvPr id="4" name="Text Box 3">
            <a:extLst>
              <a:ext uri="{FF2B5EF4-FFF2-40B4-BE49-F238E27FC236}">
                <a16:creationId xmlns:a16="http://schemas.microsoft.com/office/drawing/2014/main" id="{17838915-DA32-4A96-9AC4-99A3F7FE8C37}"/>
              </a:ext>
            </a:extLst>
          </p:cNvPr>
          <p:cNvSpPr txBox="1">
            <a:spLocks noChangeArrowheads="1"/>
          </p:cNvSpPr>
          <p:nvPr/>
        </p:nvSpPr>
        <p:spPr bwMode="auto">
          <a:xfrm>
            <a:off x="1908381" y="703758"/>
            <a:ext cx="7689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Translation:</a:t>
            </a:r>
            <a:r>
              <a:rPr lang="en-GB" sz="2000" i="1" dirty="0">
                <a:latin typeface="+mn-lt"/>
              </a:rPr>
              <a:t> “express design requirements as constraints and objectives”</a:t>
            </a:r>
            <a:endParaRPr lang="en-GB" sz="2000" b="1" dirty="0">
              <a:latin typeface="+mn-lt"/>
            </a:endParaRPr>
          </a:p>
        </p:txBody>
      </p:sp>
      <p:grpSp>
        <p:nvGrpSpPr>
          <p:cNvPr id="5" name="Group 20">
            <a:extLst>
              <a:ext uri="{FF2B5EF4-FFF2-40B4-BE49-F238E27FC236}">
                <a16:creationId xmlns:a16="http://schemas.microsoft.com/office/drawing/2014/main" id="{5AA01412-AF12-4C52-86F0-A21A400C33FA}"/>
              </a:ext>
            </a:extLst>
          </p:cNvPr>
          <p:cNvGrpSpPr>
            <a:grpSpLocks/>
          </p:cNvGrpSpPr>
          <p:nvPr/>
        </p:nvGrpSpPr>
        <p:grpSpPr bwMode="auto">
          <a:xfrm>
            <a:off x="2024856" y="3743673"/>
            <a:ext cx="6375400" cy="641350"/>
            <a:chOff x="468" y="2446"/>
            <a:chExt cx="4016" cy="404"/>
          </a:xfrm>
        </p:grpSpPr>
        <p:sp>
          <p:nvSpPr>
            <p:cNvPr id="6" name="AutoShape 12">
              <a:extLst>
                <a:ext uri="{FF2B5EF4-FFF2-40B4-BE49-F238E27FC236}">
                  <a16:creationId xmlns:a16="http://schemas.microsoft.com/office/drawing/2014/main" id="{965CBAA1-40D5-4D59-A1F6-5A6D583D31C7}"/>
                </a:ext>
              </a:extLst>
            </p:cNvPr>
            <p:cNvSpPr>
              <a:spLocks noChangeArrowheads="1"/>
            </p:cNvSpPr>
            <p:nvPr/>
          </p:nvSpPr>
          <p:spPr bwMode="auto">
            <a:xfrm>
              <a:off x="468" y="2504"/>
              <a:ext cx="1465" cy="257"/>
            </a:xfrm>
            <a:prstGeom prst="roundRect">
              <a:avLst>
                <a:gd name="adj" fmla="val 16667"/>
              </a:avLst>
            </a:prstGeom>
            <a:solidFill>
              <a:schemeClr val="accent2"/>
            </a:solidFill>
            <a:ln w="28575">
              <a:solidFill>
                <a:schemeClr val="accent1"/>
              </a:solidFill>
              <a:round/>
              <a:headEnd/>
              <a:tailEnd/>
            </a:ln>
          </p:spPr>
          <p:txBody>
            <a:bodyPr wrap="square" anchor="ctr">
              <a:spAutoFit/>
            </a:bodyPr>
            <a:lstStyle/>
            <a:p>
              <a:pPr algn="ctr" eaLnBrk="0" hangingPunct="0"/>
              <a:r>
                <a:rPr lang="en-US" b="1" dirty="0"/>
                <a:t>Typical Objectives</a:t>
              </a:r>
            </a:p>
          </p:txBody>
        </p:sp>
        <p:sp>
          <p:nvSpPr>
            <p:cNvPr id="7" name="Text Box 13">
              <a:extLst>
                <a:ext uri="{FF2B5EF4-FFF2-40B4-BE49-F238E27FC236}">
                  <a16:creationId xmlns:a16="http://schemas.microsoft.com/office/drawing/2014/main" id="{B8CEED31-E06F-4BCE-A482-9C871594E92A}"/>
                </a:ext>
              </a:extLst>
            </p:cNvPr>
            <p:cNvSpPr txBox="1">
              <a:spLocks noChangeArrowheads="1"/>
            </p:cNvSpPr>
            <p:nvPr/>
          </p:nvSpPr>
          <p:spPr bwMode="auto">
            <a:xfrm>
              <a:off x="1928" y="2446"/>
              <a:ext cx="25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spcAft>
                  <a:spcPct val="90000"/>
                </a:spcAft>
              </a:pPr>
              <a:r>
                <a:rPr lang="en-GB" i="1" dirty="0">
                  <a:latin typeface="+mn-lt"/>
                </a:rPr>
                <a:t>What measure of performance is to be maximized or minimized ?</a:t>
              </a:r>
              <a:endParaRPr lang="en-GB" sz="1400" i="1" dirty="0">
                <a:latin typeface="+mn-lt"/>
              </a:endParaRPr>
            </a:p>
          </p:txBody>
        </p:sp>
      </p:grpSp>
      <p:sp>
        <p:nvSpPr>
          <p:cNvPr id="8" name="Text Box 18">
            <a:extLst>
              <a:ext uri="{FF2B5EF4-FFF2-40B4-BE49-F238E27FC236}">
                <a16:creationId xmlns:a16="http://schemas.microsoft.com/office/drawing/2014/main" id="{71CD88D2-C566-45D9-A359-421419FF3103}"/>
              </a:ext>
            </a:extLst>
          </p:cNvPr>
          <p:cNvSpPr txBox="1">
            <a:spLocks noChangeArrowheads="1"/>
          </p:cNvSpPr>
          <p:nvPr/>
        </p:nvSpPr>
        <p:spPr bwMode="auto">
          <a:xfrm>
            <a:off x="4337871" y="2202297"/>
            <a:ext cx="2409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Aft>
                <a:spcPct val="20000"/>
              </a:spcAft>
              <a:buClr>
                <a:schemeClr val="accent1"/>
              </a:buClr>
              <a:buFont typeface="Wingdings" pitchFamily="2" charset="2"/>
              <a:buChar char="§"/>
            </a:pPr>
            <a:r>
              <a:rPr lang="en-GB" b="1" i="1" dirty="0">
                <a:latin typeface="+mn-lt"/>
              </a:rPr>
              <a:t> Be strong enough</a:t>
            </a:r>
          </a:p>
          <a:p>
            <a:pPr>
              <a:spcAft>
                <a:spcPct val="20000"/>
              </a:spcAft>
              <a:buClr>
                <a:schemeClr val="accent1"/>
              </a:buClr>
              <a:buFont typeface="Wingdings" pitchFamily="2" charset="2"/>
              <a:buChar char="§"/>
            </a:pPr>
            <a:r>
              <a:rPr lang="en-GB" b="1" i="1" dirty="0">
                <a:latin typeface="+mn-lt"/>
              </a:rPr>
              <a:t> Conduct electricity</a:t>
            </a:r>
          </a:p>
          <a:p>
            <a:pPr>
              <a:spcAft>
                <a:spcPct val="20000"/>
              </a:spcAft>
              <a:buClr>
                <a:schemeClr val="accent1"/>
              </a:buClr>
              <a:buFont typeface="Wingdings" pitchFamily="2" charset="2"/>
              <a:buChar char="§"/>
            </a:pPr>
            <a:r>
              <a:rPr lang="en-GB" b="1" i="1" dirty="0">
                <a:latin typeface="+mn-lt"/>
              </a:rPr>
              <a:t> Tolerate 250˚C</a:t>
            </a:r>
          </a:p>
          <a:p>
            <a:pPr>
              <a:spcAft>
                <a:spcPct val="20000"/>
              </a:spcAft>
              <a:buClr>
                <a:schemeClr val="accent1"/>
              </a:buClr>
              <a:buFont typeface="Wingdings" pitchFamily="2" charset="2"/>
              <a:buChar char="§"/>
            </a:pPr>
            <a:r>
              <a:rPr lang="en-GB" b="1" i="1" dirty="0">
                <a:latin typeface="+mn-lt"/>
              </a:rPr>
              <a:t> Be able to be cast</a:t>
            </a:r>
          </a:p>
        </p:txBody>
      </p:sp>
      <p:sp>
        <p:nvSpPr>
          <p:cNvPr id="9" name="Text Box 26">
            <a:extLst>
              <a:ext uri="{FF2B5EF4-FFF2-40B4-BE49-F238E27FC236}">
                <a16:creationId xmlns:a16="http://schemas.microsoft.com/office/drawing/2014/main" id="{19CB2BDC-CCF6-4CFB-A6FC-28867C52C153}"/>
              </a:ext>
            </a:extLst>
          </p:cNvPr>
          <p:cNvSpPr txBox="1">
            <a:spLocks noChangeArrowheads="1"/>
          </p:cNvSpPr>
          <p:nvPr/>
        </p:nvSpPr>
        <p:spPr bwMode="auto">
          <a:xfrm>
            <a:off x="4310882" y="4329723"/>
            <a:ext cx="166211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Aft>
                <a:spcPct val="20000"/>
              </a:spcAft>
              <a:buClr>
                <a:schemeClr val="accent1"/>
              </a:buClr>
              <a:buFont typeface="Wingdings" pitchFamily="2" charset="2"/>
              <a:buChar char="§"/>
            </a:pPr>
            <a:r>
              <a:rPr lang="en-GB" b="1" i="1" dirty="0">
                <a:latin typeface="+mn-lt"/>
              </a:rPr>
              <a:t>  Mass</a:t>
            </a:r>
          </a:p>
          <a:p>
            <a:pPr>
              <a:spcAft>
                <a:spcPct val="20000"/>
              </a:spcAft>
              <a:buClr>
                <a:schemeClr val="accent1"/>
              </a:buClr>
              <a:buFont typeface="Wingdings" pitchFamily="2" charset="2"/>
              <a:buChar char="§"/>
            </a:pPr>
            <a:r>
              <a:rPr lang="en-GB" b="1" i="1" dirty="0">
                <a:latin typeface="+mn-lt"/>
              </a:rPr>
              <a:t>  Volume</a:t>
            </a:r>
          </a:p>
          <a:p>
            <a:pPr>
              <a:spcAft>
                <a:spcPct val="20000"/>
              </a:spcAft>
              <a:buClr>
                <a:schemeClr val="accent1"/>
              </a:buClr>
              <a:buFont typeface="Wingdings" pitchFamily="2" charset="2"/>
              <a:buChar char="§"/>
            </a:pPr>
            <a:r>
              <a:rPr lang="en-GB" b="1" i="1" dirty="0">
                <a:latin typeface="+mn-lt"/>
              </a:rPr>
              <a:t>  Eco-impact</a:t>
            </a:r>
          </a:p>
          <a:p>
            <a:pPr>
              <a:spcAft>
                <a:spcPct val="20000"/>
              </a:spcAft>
              <a:buClr>
                <a:schemeClr val="accent1"/>
              </a:buClr>
              <a:buFont typeface="Wingdings" pitchFamily="2" charset="2"/>
              <a:buChar char="§"/>
            </a:pPr>
            <a:r>
              <a:rPr lang="en-GB" b="1" i="1" dirty="0">
                <a:latin typeface="+mn-lt"/>
              </a:rPr>
              <a:t>  Cost</a:t>
            </a:r>
          </a:p>
        </p:txBody>
      </p:sp>
      <p:sp>
        <p:nvSpPr>
          <p:cNvPr id="16" name="Text Box 3">
            <a:extLst>
              <a:ext uri="{FF2B5EF4-FFF2-40B4-BE49-F238E27FC236}">
                <a16:creationId xmlns:a16="http://schemas.microsoft.com/office/drawing/2014/main" id="{83CC5DAB-19B2-4E1D-B4B5-FBD69EC621BE}"/>
              </a:ext>
            </a:extLst>
          </p:cNvPr>
          <p:cNvSpPr txBox="1">
            <a:spLocks noChangeArrowheads="1"/>
          </p:cNvSpPr>
          <p:nvPr/>
        </p:nvSpPr>
        <p:spPr bwMode="auto">
          <a:xfrm>
            <a:off x="1941243" y="5624393"/>
            <a:ext cx="76242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Screening:</a:t>
            </a:r>
            <a:r>
              <a:rPr lang="en-GB" sz="2000" i="1" dirty="0">
                <a:latin typeface="+mn-lt"/>
              </a:rPr>
              <a:t> “use constraints to eliminate materials that can’t do the job”</a:t>
            </a:r>
            <a:endParaRPr lang="en-GB" sz="2000" b="1" dirty="0">
              <a:latin typeface="+mn-lt"/>
            </a:endParaRPr>
          </a:p>
        </p:txBody>
      </p:sp>
      <p:sp>
        <p:nvSpPr>
          <p:cNvPr id="17" name="Rounded Rectangle 15">
            <a:extLst>
              <a:ext uri="{FF2B5EF4-FFF2-40B4-BE49-F238E27FC236}">
                <a16:creationId xmlns:a16="http://schemas.microsoft.com/office/drawing/2014/main" id="{1737BB9A-AA8F-4D49-B108-5E9C2221836D}"/>
              </a:ext>
            </a:extLst>
          </p:cNvPr>
          <p:cNvSpPr/>
          <p:nvPr/>
        </p:nvSpPr>
        <p:spPr bwMode="auto">
          <a:xfrm>
            <a:off x="1908381" y="1718638"/>
            <a:ext cx="7689926" cy="1998394"/>
          </a:xfrm>
          <a:prstGeom prst="roundRect">
            <a:avLst>
              <a:gd name="adj" fmla="val 6733"/>
            </a:avLst>
          </a:prstGeom>
          <a:noFill/>
          <a:ln>
            <a:solidFill>
              <a:schemeClr val="tx1"/>
            </a:solidFill>
            <a:headEnd type="none" w="med" len="med"/>
            <a:tailEnd type="triangle" w="med" len="lg"/>
          </a:ln>
        </p:spPr>
        <p:style>
          <a:lnRef idx="2">
            <a:schemeClr val="dk1"/>
          </a:lnRef>
          <a:fillRef idx="1">
            <a:schemeClr val="lt1"/>
          </a:fillRef>
          <a:effectRef idx="0">
            <a:schemeClr val="dk1"/>
          </a:effectRef>
          <a:fontRef idx="minor">
            <a:schemeClr val="dk1"/>
          </a:fontRef>
        </p:style>
        <p:txBody>
          <a:bodyPr anchor="ctr">
            <a:normAutofit/>
          </a:bodyPr>
          <a:lstStyle/>
          <a:p>
            <a:pPr algn="ctr">
              <a:defRPr/>
            </a:pPr>
            <a:endParaRPr lang="en-GB" sz="1400" dirty="0">
              <a:solidFill>
                <a:srgbClr val="666633"/>
              </a:solidFill>
            </a:endParaRPr>
          </a:p>
        </p:txBody>
      </p:sp>
      <p:grpSp>
        <p:nvGrpSpPr>
          <p:cNvPr id="10" name="Group 19">
            <a:extLst>
              <a:ext uri="{FF2B5EF4-FFF2-40B4-BE49-F238E27FC236}">
                <a16:creationId xmlns:a16="http://schemas.microsoft.com/office/drawing/2014/main" id="{F42975D1-5929-4FFD-B783-3AFECB8AE2E9}"/>
              </a:ext>
            </a:extLst>
          </p:cNvPr>
          <p:cNvGrpSpPr>
            <a:grpSpLocks/>
          </p:cNvGrpSpPr>
          <p:nvPr/>
        </p:nvGrpSpPr>
        <p:grpSpPr bwMode="auto">
          <a:xfrm>
            <a:off x="2005483" y="1184976"/>
            <a:ext cx="6754813" cy="1019176"/>
            <a:chOff x="428" y="918"/>
            <a:chExt cx="4255" cy="642"/>
          </a:xfrm>
        </p:grpSpPr>
        <p:grpSp>
          <p:nvGrpSpPr>
            <p:cNvPr id="11" name="Group 18">
              <a:extLst>
                <a:ext uri="{FF2B5EF4-FFF2-40B4-BE49-F238E27FC236}">
                  <a16:creationId xmlns:a16="http://schemas.microsoft.com/office/drawing/2014/main" id="{144B1BD5-ABC0-4CFA-8FE8-1A74DD30020E}"/>
                </a:ext>
              </a:extLst>
            </p:cNvPr>
            <p:cNvGrpSpPr>
              <a:grpSpLocks/>
            </p:cNvGrpSpPr>
            <p:nvPr/>
          </p:nvGrpSpPr>
          <p:grpSpPr bwMode="auto">
            <a:xfrm>
              <a:off x="428" y="1297"/>
              <a:ext cx="4255" cy="263"/>
              <a:chOff x="428" y="1297"/>
              <a:chExt cx="4255" cy="263"/>
            </a:xfrm>
          </p:grpSpPr>
          <p:sp>
            <p:nvSpPr>
              <p:cNvPr id="14" name="AutoShape 5">
                <a:extLst>
                  <a:ext uri="{FF2B5EF4-FFF2-40B4-BE49-F238E27FC236}">
                    <a16:creationId xmlns:a16="http://schemas.microsoft.com/office/drawing/2014/main" id="{D9582070-19BD-41FA-9928-06D5EC6DF0F7}"/>
                  </a:ext>
                </a:extLst>
              </p:cNvPr>
              <p:cNvSpPr>
                <a:spLocks noChangeArrowheads="1"/>
              </p:cNvSpPr>
              <p:nvPr/>
            </p:nvSpPr>
            <p:spPr bwMode="auto">
              <a:xfrm>
                <a:off x="428" y="1297"/>
                <a:ext cx="1504" cy="263"/>
              </a:xfrm>
              <a:prstGeom prst="roundRect">
                <a:avLst>
                  <a:gd name="adj" fmla="val 16667"/>
                </a:avLst>
              </a:prstGeom>
              <a:solidFill>
                <a:schemeClr val="accent2"/>
              </a:solidFill>
              <a:ln w="28575">
                <a:solidFill>
                  <a:schemeClr val="accent1"/>
                </a:solidFill>
                <a:round/>
                <a:headEnd/>
                <a:tailEnd/>
              </a:ln>
            </p:spPr>
            <p:txBody>
              <a:bodyPr wrap="square" anchor="ctr">
                <a:spAutoFit/>
              </a:bodyPr>
              <a:lstStyle/>
              <a:p>
                <a:pPr algn="ctr" eaLnBrk="0" hangingPunct="0"/>
                <a:r>
                  <a:rPr lang="en-US" b="1" dirty="0"/>
                  <a:t>Typical Constraints</a:t>
                </a:r>
                <a:r>
                  <a:rPr lang="en-US" dirty="0"/>
                  <a:t> </a:t>
                </a:r>
              </a:p>
            </p:txBody>
          </p:sp>
          <p:sp>
            <p:nvSpPr>
              <p:cNvPr id="15" name="Text Box 6">
                <a:extLst>
                  <a:ext uri="{FF2B5EF4-FFF2-40B4-BE49-F238E27FC236}">
                    <a16:creationId xmlns:a16="http://schemas.microsoft.com/office/drawing/2014/main" id="{BF63107C-170E-4482-B960-E754EE2B4286}"/>
                  </a:ext>
                </a:extLst>
              </p:cNvPr>
              <p:cNvSpPr txBox="1">
                <a:spLocks noChangeArrowheads="1"/>
              </p:cNvSpPr>
              <p:nvPr/>
            </p:nvSpPr>
            <p:spPr bwMode="auto">
              <a:xfrm>
                <a:off x="1928" y="1329"/>
                <a:ext cx="27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spcAft>
                    <a:spcPct val="90000"/>
                  </a:spcAft>
                </a:pPr>
                <a:r>
                  <a:rPr lang="en-GB" i="1" dirty="0">
                    <a:latin typeface="+mn-lt"/>
                  </a:rPr>
                  <a:t>What essential conditions must it meet ?</a:t>
                </a:r>
                <a:endParaRPr lang="en-GB" sz="1400" i="1" dirty="0">
                  <a:latin typeface="+mn-lt"/>
                </a:endParaRPr>
              </a:p>
            </p:txBody>
          </p:sp>
        </p:grpSp>
        <p:sp>
          <p:nvSpPr>
            <p:cNvPr id="12" name="Rectangle 10">
              <a:extLst>
                <a:ext uri="{FF2B5EF4-FFF2-40B4-BE49-F238E27FC236}">
                  <a16:creationId xmlns:a16="http://schemas.microsoft.com/office/drawing/2014/main" id="{EE00BCEB-BD9E-4BEE-A7A5-E7389EA05718}"/>
                </a:ext>
              </a:extLst>
            </p:cNvPr>
            <p:cNvSpPr>
              <a:spLocks noChangeArrowheads="1"/>
            </p:cNvSpPr>
            <p:nvPr/>
          </p:nvSpPr>
          <p:spPr bwMode="auto">
            <a:xfrm>
              <a:off x="2165" y="918"/>
              <a:ext cx="1365" cy="233"/>
            </a:xfrm>
            <a:prstGeom prst="rect">
              <a:avLst/>
            </a:prstGeom>
            <a:solidFill>
              <a:schemeClr val="accent1"/>
            </a:solidFill>
            <a:ln w="19050">
              <a:noFill/>
              <a:miter lim="800000"/>
              <a:headEnd/>
              <a:tailEnd/>
            </a:ln>
          </p:spPr>
          <p:txBody>
            <a:bodyPr wrap="none">
              <a:spAutoFit/>
            </a:bodyPr>
            <a:lstStyle/>
            <a:p>
              <a:pPr algn="ctr" eaLnBrk="0" hangingPunct="0"/>
              <a:r>
                <a:rPr lang="en-GB" b="1" dirty="0"/>
                <a:t>Design requirements</a:t>
              </a:r>
              <a:endParaRPr lang="en-GB" dirty="0"/>
            </a:p>
          </p:txBody>
        </p:sp>
        <p:sp>
          <p:nvSpPr>
            <p:cNvPr id="13" name="Line 31">
              <a:extLst>
                <a:ext uri="{FF2B5EF4-FFF2-40B4-BE49-F238E27FC236}">
                  <a16:creationId xmlns:a16="http://schemas.microsoft.com/office/drawing/2014/main" id="{1A85B1F5-4884-4BFD-BB96-7CFB90902EA4}"/>
                </a:ext>
              </a:extLst>
            </p:cNvPr>
            <p:cNvSpPr>
              <a:spLocks noChangeShapeType="1"/>
            </p:cNvSpPr>
            <p:nvPr/>
          </p:nvSpPr>
          <p:spPr bwMode="auto">
            <a:xfrm>
              <a:off x="2848" y="1142"/>
              <a:ext cx="0" cy="184"/>
            </a:xfrm>
            <a:prstGeom prst="line">
              <a:avLst/>
            </a:prstGeom>
            <a:noFill/>
            <a:ln w="38100">
              <a:solidFill>
                <a:schemeClr val="accent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GB" dirty="0"/>
            </a:p>
          </p:txBody>
        </p:sp>
      </p:grpSp>
    </p:spTree>
    <p:extLst>
      <p:ext uri="{BB962C8B-B14F-4D97-AF65-F5344CB8AC3E}">
        <p14:creationId xmlns:p14="http://schemas.microsoft.com/office/powerpoint/2010/main" val="21461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200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choosing materials to plot</a:t>
            </a:r>
          </a:p>
        </p:txBody>
      </p:sp>
      <p:grpSp>
        <p:nvGrpSpPr>
          <p:cNvPr id="17" name="Group 16">
            <a:extLst>
              <a:ext uri="{FF2B5EF4-FFF2-40B4-BE49-F238E27FC236}">
                <a16:creationId xmlns:a16="http://schemas.microsoft.com/office/drawing/2014/main" id="{1B33B411-2693-07D1-F5F4-F2A82A8C6CB1}"/>
              </a:ext>
            </a:extLst>
          </p:cNvPr>
          <p:cNvGrpSpPr/>
          <p:nvPr/>
        </p:nvGrpSpPr>
        <p:grpSpPr>
          <a:xfrm>
            <a:off x="785736" y="994418"/>
            <a:ext cx="10620528" cy="3499866"/>
            <a:chOff x="785736" y="994418"/>
            <a:chExt cx="10620528" cy="3499866"/>
          </a:xfrm>
        </p:grpSpPr>
        <p:pic>
          <p:nvPicPr>
            <p:cNvPr id="14" name="Picture 13">
              <a:extLst>
                <a:ext uri="{FF2B5EF4-FFF2-40B4-BE49-F238E27FC236}">
                  <a16:creationId xmlns:a16="http://schemas.microsoft.com/office/drawing/2014/main" id="{7F0B671B-9775-16FC-4C54-EF9A7FDC1738}"/>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16" name="Picture 15">
              <a:extLst>
                <a:ext uri="{FF2B5EF4-FFF2-40B4-BE49-F238E27FC236}">
                  <a16:creationId xmlns:a16="http://schemas.microsoft.com/office/drawing/2014/main" id="{90A8A71C-DBFA-EEC6-DB90-E87197736850}"/>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sp>
        <p:nvSpPr>
          <p:cNvPr id="12" name="Oval 11">
            <a:extLst>
              <a:ext uri="{FF2B5EF4-FFF2-40B4-BE49-F238E27FC236}">
                <a16:creationId xmlns:a16="http://schemas.microsoft.com/office/drawing/2014/main" id="{1A37167B-38D4-7029-1527-5CFE9908EE13}"/>
              </a:ext>
            </a:extLst>
          </p:cNvPr>
          <p:cNvSpPr/>
          <p:nvPr/>
        </p:nvSpPr>
        <p:spPr>
          <a:xfrm>
            <a:off x="3962400" y="2514600"/>
            <a:ext cx="533400" cy="457200"/>
          </a:xfrm>
          <a:prstGeom prst="ellipse">
            <a:avLst/>
          </a:prstGeom>
          <a:noFill/>
          <a:ln w="28575">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20147B-35D0-965E-D1DD-6E552F2BC0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33600" y="2788921"/>
            <a:ext cx="2194560" cy="2194560"/>
          </a:xfrm>
          <a:prstGeom prst="rect">
            <a:avLst/>
          </a:prstGeom>
          <a:ln>
            <a:noFill/>
          </a:ln>
        </p:spPr>
      </p:pic>
    </p:spTree>
    <p:extLst>
      <p:ext uri="{BB962C8B-B14F-4D97-AF65-F5344CB8AC3E}">
        <p14:creationId xmlns:p14="http://schemas.microsoft.com/office/powerpoint/2010/main" val="38831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938634-5467-4B65-A78B-F330BB7BD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4</Template>
  <TotalTime>464</TotalTime>
  <Words>4762</Words>
  <Application>Microsoft Office PowerPoint</Application>
  <PresentationFormat>Widescreen</PresentationFormat>
  <Paragraphs>641</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Ansys - Slide Master</vt:lpstr>
      <vt:lpstr>PowerPoint Presentation</vt:lpstr>
      <vt:lpstr>Learning objectives for this lecture unit</vt:lpstr>
      <vt:lpstr>Outline of lecture unit 7 </vt:lpstr>
      <vt:lpstr>The design process</vt:lpstr>
      <vt:lpstr>Need – Concept – Embodiment</vt:lpstr>
      <vt:lpstr>Embodiment – detail</vt:lpstr>
      <vt:lpstr>The selection strategy: materials</vt:lpstr>
      <vt:lpstr>Translation is important</vt:lpstr>
      <vt:lpstr>Creating Charts – choosing materials to plot</vt:lpstr>
      <vt:lpstr>Creating Charts – single property charts</vt:lpstr>
      <vt:lpstr>Creating Charts – advanced property charts</vt:lpstr>
      <vt:lpstr>The Chart tool bar</vt:lpstr>
      <vt:lpstr>Screening with a CHART STAGE</vt:lpstr>
      <vt:lpstr>Screening with a LIMIT STAGE</vt:lpstr>
      <vt:lpstr>Screening with a TREE STAGE</vt:lpstr>
      <vt:lpstr>Selection on links</vt:lpstr>
      <vt:lpstr>What is a “material index”?</vt:lpstr>
      <vt:lpstr>Simple one-property indices</vt:lpstr>
      <vt:lpstr>Minimum weight design - indices</vt:lpstr>
      <vt:lpstr>Index for a strong, light tie-rod</vt:lpstr>
      <vt:lpstr>Index for a stiff, light beam</vt:lpstr>
      <vt:lpstr>Ranking, using charts</vt:lpstr>
      <vt:lpstr>Selection using index in a bubble chart</vt:lpstr>
      <vt:lpstr>Selection using index directly on chart axis</vt:lpstr>
      <vt:lpstr>Documentation: the pedigree</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17</cp:revision>
  <dcterms:created xsi:type="dcterms:W3CDTF">2021-08-01T23:50:24Z</dcterms:created>
  <dcterms:modified xsi:type="dcterms:W3CDTF">2024-02-05T16:25:56Z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0x01010059C16F4617E70E42BF979136613A924D</vt:lpwstr>
  </property>
</Properties>
</file>