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sldIdLst>
    <p:sldId id="256"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285" r:id="rId20"/>
    <p:sldId id="258" r:id="rId21"/>
  </p:sldIdLst>
  <p:sldSz cx="12192000" cy="6858000"/>
  <p:notesSz cx="6858000" cy="9144000"/>
  <p:embeddedFontLst>
    <p:embeddedFont>
      <p:font typeface="Tahoma" panose="020B060403050404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C3E55-2E65-4CB3-A0DC-A2614E79E854}" v="1" dt="2024-01-09T20:54:08.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5581" autoAdjust="0"/>
  </p:normalViewPr>
  <p:slideViewPr>
    <p:cSldViewPr showGuides="1">
      <p:cViewPr varScale="1">
        <p:scale>
          <a:sx n="65" d="100"/>
          <a:sy n="65" d="100"/>
        </p:scale>
        <p:origin x="1358" y="43"/>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Values of shape factors</a:t>
            </a:r>
          </a:p>
          <a:p>
            <a:pPr algn="ctr"/>
            <a:endParaRPr lang="en-US" sz="1200" b="1" i="1" dirty="0">
              <a:cs typeface="Times New Roman" panose="02020603050405020304" pitchFamily="18" charset="0"/>
            </a:endParaRPr>
          </a:p>
          <a:p>
            <a:r>
              <a:rPr lang="en-US" sz="1200" dirty="0">
                <a:cs typeface="Times New Roman" panose="02020603050405020304" pitchFamily="18" charset="0"/>
              </a:rPr>
              <a:t>Steel, aluminum, GFRP and timber are marketed as standard sections. There are a very</a:t>
            </a:r>
            <a:r>
              <a:rPr lang="en-GB" sz="1200" dirty="0">
                <a:cs typeface="Times New Roman" panose="02020603050405020304" pitchFamily="18" charset="0"/>
              </a:rPr>
              <a:t> </a:t>
            </a:r>
            <a:r>
              <a:rPr lang="en-US" sz="1200" dirty="0">
                <a:cs typeface="Times New Roman" panose="02020603050405020304" pitchFamily="18" charset="0"/>
              </a:rPr>
              <a:t>large number of these. The figure on this frame shows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and A for about 1900 of them.</a:t>
            </a:r>
            <a:r>
              <a:rPr lang="en-GB" sz="1200" dirty="0">
                <a:cs typeface="Times New Roman" panose="02020603050405020304" pitchFamily="18" charset="0"/>
              </a:rPr>
              <a:t> </a:t>
            </a:r>
            <a:r>
              <a:rPr lang="en-US" sz="1200" dirty="0">
                <a:cs typeface="Times New Roman" panose="02020603050405020304" pitchFamily="18" charset="0"/>
              </a:rPr>
              <a:t>Remember that the elastic shape factor is </a:t>
            </a:r>
            <a:endParaRPr lang="en-GB" sz="1200" dirty="0">
              <a:cs typeface="Times New Roman" panose="02020603050405020304" pitchFamily="18" charset="0"/>
            </a:endParaRPr>
          </a:p>
          <a:p>
            <a:r>
              <a:rPr lang="en-US" sz="1200" dirty="0">
                <a:cs typeface="Times New Roman" panose="02020603050405020304" pitchFamily="18" charset="0"/>
                <a:sym typeface="Symbol" panose="05050102010706020507" pitchFamily="18" charset="2"/>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0</a:t>
            </a:r>
            <a:r>
              <a:rPr lang="en-US" sz="1200" dirty="0">
                <a:cs typeface="Times New Roman" panose="02020603050405020304" pitchFamily="18" charset="0"/>
              </a:rPr>
              <a:t> =  12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a:t>
            </a:r>
            <a:r>
              <a:rPr lang="en-US" sz="1200" baseline="30000" dirty="0">
                <a:cs typeface="Times New Roman" panose="02020603050405020304" pitchFamily="18" charset="0"/>
              </a:rPr>
              <a:t>2</a:t>
            </a:r>
            <a:endParaRPr lang="en-US" sz="1200" dirty="0">
              <a:cs typeface="Times New Roman" panose="02020603050405020304" pitchFamily="18" charset="0"/>
            </a:endParaRPr>
          </a:p>
          <a:p>
            <a:r>
              <a:rPr lang="en-US" sz="1200" dirty="0">
                <a:cs typeface="Times New Roman" panose="02020603050405020304" pitchFamily="18" charset="0"/>
              </a:rPr>
              <a:t>from which</a:t>
            </a:r>
          </a:p>
          <a:p>
            <a:r>
              <a:rPr lang="en-US" sz="1200" dirty="0">
                <a:latin typeface="Tahoma" panose="020B0604030504040204" pitchFamily="34" charset="0"/>
                <a:cs typeface="Times New Roman" panose="02020603050405020304" pitchFamily="18" charset="0"/>
              </a:rPr>
              <a:t>	I  =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A</a:t>
            </a:r>
            <a:r>
              <a:rPr lang="en-US" sz="1200" baseline="30000" dirty="0">
                <a:cs typeface="Times New Roman" panose="02020603050405020304" pitchFamily="18" charset="0"/>
              </a:rPr>
              <a:t>2</a:t>
            </a:r>
            <a:r>
              <a:rPr lang="en-US" sz="1200" dirty="0">
                <a:cs typeface="Times New Roman" panose="02020603050405020304" pitchFamily="18" charset="0"/>
              </a:rPr>
              <a:t>/12</a:t>
            </a:r>
          </a:p>
          <a:p>
            <a:r>
              <a:rPr lang="en-US" sz="1200" dirty="0">
                <a:cs typeface="Times New Roman" panose="02020603050405020304" pitchFamily="18" charset="0"/>
              </a:rPr>
              <a:t>The scales are logarithmic, allowing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to be shown as lines of slope 2. Two of these</a:t>
            </a:r>
            <a:r>
              <a:rPr lang="en-GB" sz="1200" dirty="0">
                <a:cs typeface="Times New Roman" panose="02020603050405020304" pitchFamily="18" charset="0"/>
              </a:rPr>
              <a:t> </a:t>
            </a:r>
            <a:r>
              <a:rPr lang="en-US" sz="1200" dirty="0">
                <a:cs typeface="Times New Roman" panose="02020603050405020304" pitchFamily="18" charset="0"/>
              </a:rPr>
              <a:t>are shown, one for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 and one for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=100. Timber is available as square section</a:t>
            </a:r>
            <a:r>
              <a:rPr lang="en-GB" sz="1200" dirty="0">
                <a:cs typeface="Times New Roman" panose="02020603050405020304" pitchFamily="18" charset="0"/>
              </a:rPr>
              <a:t> </a:t>
            </a:r>
            <a:r>
              <a:rPr lang="en-US" sz="1200" dirty="0">
                <a:cs typeface="Times New Roman" panose="02020603050405020304" pitchFamily="18" charset="0"/>
              </a:rPr>
              <a:t>beams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=1 ), but almost all other sections are more efficient than this. Few have an</a:t>
            </a:r>
            <a:r>
              <a:rPr lang="en-GB" sz="1200" dirty="0">
                <a:cs typeface="Times New Roman" panose="02020603050405020304" pitchFamily="18" charset="0"/>
              </a:rPr>
              <a:t> </a:t>
            </a:r>
            <a:r>
              <a:rPr lang="en-US" sz="1200" dirty="0">
                <a:cs typeface="Times New Roman" panose="02020603050405020304" pitchFamily="18" charset="0"/>
              </a:rPr>
              <a:t>efficiency greater than about 65 – and none exceed 100 – it represents an upper limit for</a:t>
            </a:r>
            <a:r>
              <a:rPr lang="en-GB" sz="1200" dirty="0">
                <a:cs typeface="Times New Roman" panose="02020603050405020304" pitchFamily="18" charset="0"/>
              </a:rPr>
              <a:t> </a:t>
            </a:r>
            <a:r>
              <a:rPr lang="en-US" sz="1200" dirty="0">
                <a:cs typeface="Times New Roman" panose="02020603050405020304" pitchFamily="18" charset="0"/>
              </a:rPr>
              <a:t>shape efficiency. A similar plot for Z and A allow the upper limiting values of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 </a:t>
            </a:r>
            <a:r>
              <a:rPr lang="en-US" sz="1200" dirty="0">
                <a:cs typeface="Times New Roman" panose="02020603050405020304" pitchFamily="18" charset="0"/>
              </a:rPr>
              <a:t> to be</a:t>
            </a:r>
            <a:r>
              <a:rPr lang="en-GB" sz="1200" dirty="0">
                <a:cs typeface="Times New Roman" panose="02020603050405020304" pitchFamily="18" charset="0"/>
              </a:rPr>
              <a:t> </a:t>
            </a:r>
            <a:r>
              <a:rPr lang="en-US" sz="1200" dirty="0">
                <a:cs typeface="Times New Roman" panose="02020603050405020304" pitchFamily="18" charset="0"/>
              </a:rPr>
              <a:t>explored.</a:t>
            </a:r>
            <a:r>
              <a:rPr lang="en-GB" sz="1200" dirty="0">
                <a:cs typeface="Times New Roman" panose="02020603050405020304" pitchFamily="18" charset="0"/>
              </a:rPr>
              <a:t> </a:t>
            </a:r>
            <a:r>
              <a:rPr lang="en-US" sz="1200" dirty="0">
                <a:cs typeface="Times New Roman" panose="02020603050405020304" pitchFamily="18" charset="0"/>
              </a:rPr>
              <a:t>The picture is more complex than this. The only sections with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&gt; 45 are structural</a:t>
            </a:r>
            <a:r>
              <a:rPr lang="en-GB" sz="1200" dirty="0">
                <a:cs typeface="Times New Roman" panose="02020603050405020304" pitchFamily="18" charset="0"/>
              </a:rPr>
              <a:t> </a:t>
            </a:r>
            <a:r>
              <a:rPr lang="en-US" sz="1200" dirty="0">
                <a:cs typeface="Times New Roman" panose="02020603050405020304" pitchFamily="18" charset="0"/>
              </a:rPr>
              <a:t>steel. The other materials have lower maximum shape factors. Each material has a</a:t>
            </a:r>
            <a:r>
              <a:rPr lang="en-GB" sz="1200" dirty="0">
                <a:cs typeface="Times New Roman" panose="02020603050405020304" pitchFamily="18" charset="0"/>
              </a:rPr>
              <a:t> </a:t>
            </a:r>
            <a:r>
              <a:rPr lang="en-US" sz="1200" dirty="0">
                <a:cs typeface="Times New Roman" panose="02020603050405020304" pitchFamily="18" charset="0"/>
              </a:rPr>
              <a:t>different limit.</a:t>
            </a:r>
            <a:r>
              <a:rPr lang="en-GB" sz="1200" dirty="0"/>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355894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Limits of shape factors</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table lists empirical upper limits for shape factors for a number of materials. The</a:t>
            </a:r>
            <a:r>
              <a:rPr lang="en-GB" sz="1200" dirty="0">
                <a:cs typeface="Times New Roman" panose="02020603050405020304" pitchFamily="18" charset="0"/>
              </a:rPr>
              <a:t> </a:t>
            </a:r>
            <a:r>
              <a:rPr lang="en-US" sz="1200" dirty="0">
                <a:cs typeface="Times New Roman" panose="02020603050405020304" pitchFamily="18" charset="0"/>
              </a:rPr>
              <a:t>limit is sometimes set by manufacturing constraints. But if these are overcome there is a</a:t>
            </a:r>
            <a:r>
              <a:rPr lang="en-GB" sz="1200" dirty="0">
                <a:cs typeface="Times New Roman" panose="02020603050405020304" pitchFamily="18" charset="0"/>
              </a:rPr>
              <a:t> </a:t>
            </a:r>
            <a:r>
              <a:rPr lang="en-US" sz="1200" dirty="0">
                <a:cs typeface="Times New Roman" panose="02020603050405020304" pitchFamily="18" charset="0"/>
              </a:rPr>
              <a:t>practical upper limit related to the tendency of the section to buckle. Buckling is an</a:t>
            </a:r>
            <a:r>
              <a:rPr lang="en-GB" sz="1200" dirty="0">
                <a:cs typeface="Times New Roman" panose="02020603050405020304" pitchFamily="18" charset="0"/>
              </a:rPr>
              <a:t> </a:t>
            </a:r>
            <a:r>
              <a:rPr lang="en-US" sz="1200" dirty="0">
                <a:cs typeface="Times New Roman" panose="02020603050405020304" pitchFamily="18" charset="0"/>
              </a:rPr>
              <a:t>unpredictable mode of failure, influenced by small geometric imperfections, and it can</a:t>
            </a:r>
            <a:r>
              <a:rPr lang="en-GB" sz="1200" dirty="0">
                <a:cs typeface="Times New Roman" panose="02020603050405020304" pitchFamily="18" charset="0"/>
              </a:rPr>
              <a:t> </a:t>
            </a:r>
            <a:r>
              <a:rPr lang="en-US" sz="1200" dirty="0">
                <a:cs typeface="Times New Roman" panose="02020603050405020304" pitchFamily="18" charset="0"/>
              </a:rPr>
              <a:t>be catastrophic. </a:t>
            </a:r>
          </a:p>
          <a:p>
            <a:endParaRPr lang="en-US" sz="1200" dirty="0">
              <a:cs typeface="Times New Roman" panose="02020603050405020304" pitchFamily="18" charset="0"/>
            </a:endParaRPr>
          </a:p>
          <a:p>
            <a:r>
              <a:rPr lang="en-US" sz="1200" dirty="0">
                <a:cs typeface="Times New Roman" panose="02020603050405020304" pitchFamily="18" charset="0"/>
              </a:rPr>
              <a:t>Yielding is benign – it gives warning. The more slender the structure the</a:t>
            </a:r>
            <a:r>
              <a:rPr lang="en-GB" sz="1200" dirty="0">
                <a:cs typeface="Times New Roman" panose="02020603050405020304" pitchFamily="18" charset="0"/>
              </a:rPr>
              <a:t> </a:t>
            </a:r>
            <a:r>
              <a:rPr lang="en-US" sz="1200" dirty="0">
                <a:cs typeface="Times New Roman" panose="02020603050405020304" pitchFamily="18" charset="0"/>
              </a:rPr>
              <a:t>more easily it buckles. So the upper limit on slenderness and thus on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is set by the</a:t>
            </a:r>
            <a:r>
              <a:rPr lang="en-GB" sz="1200" dirty="0">
                <a:cs typeface="Times New Roman" panose="02020603050405020304" pitchFamily="18" charset="0"/>
              </a:rPr>
              <a:t> </a:t>
            </a:r>
            <a:r>
              <a:rPr lang="en-US" sz="1200" dirty="0">
                <a:cs typeface="Times New Roman" panose="02020603050405020304" pitchFamily="18" charset="0"/>
              </a:rPr>
              <a:t>requirement that the structure yields before it buckles catastrophically, giving the</a:t>
            </a:r>
            <a:r>
              <a:rPr lang="en-GB" sz="1200" dirty="0">
                <a:cs typeface="Times New Roman" panose="02020603050405020304" pitchFamily="18" charset="0"/>
              </a:rPr>
              <a:t> </a:t>
            </a:r>
            <a:r>
              <a:rPr lang="en-US" sz="1200" dirty="0">
                <a:cs typeface="Times New Roman" panose="02020603050405020304" pitchFamily="18" charset="0"/>
              </a:rPr>
              <a:t>equation shown on this frame.</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187822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Derivation</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derivation here parallels that for a light stiff being given in Lecture Unit 7. The only difference is that, for the square beam of Lecture Unit 7</a:t>
            </a:r>
            <a:endParaRPr lang="en-GB" sz="1200" dirty="0">
              <a:cs typeface="Times New Roman" panose="02020603050405020304" pitchFamily="18" charset="0"/>
            </a:endParaRPr>
          </a:p>
          <a:p>
            <a:r>
              <a:rPr lang="en-US" sz="1200" dirty="0">
                <a:cs typeface="Times New Roman" panose="02020603050405020304" pitchFamily="18" charset="0"/>
              </a:rPr>
              <a:t>	</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o</a:t>
            </a:r>
            <a:r>
              <a:rPr lang="en-US" sz="1200" dirty="0">
                <a:cs typeface="Times New Roman" panose="02020603050405020304" pitchFamily="18" charset="0"/>
              </a:rPr>
              <a:t> = 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GB" sz="1200" dirty="0">
              <a:cs typeface="Times New Roman" panose="02020603050405020304" pitchFamily="18" charset="0"/>
            </a:endParaRPr>
          </a:p>
          <a:p>
            <a:r>
              <a:rPr lang="en-US" sz="1200" dirty="0">
                <a:cs typeface="Times New Roman" panose="02020603050405020304" pitchFamily="18" charset="0"/>
              </a:rPr>
              <a:t>whereas for the shape beam</a:t>
            </a:r>
            <a:endParaRPr lang="en-GB" sz="1200" dirty="0">
              <a:cs typeface="Times New Roman" panose="02020603050405020304" pitchFamily="18" charset="0"/>
            </a:endParaRPr>
          </a:p>
          <a:p>
            <a:r>
              <a:rPr lang="en-US" sz="1200" dirty="0">
                <a:cs typeface="Times New Roman" panose="02020603050405020304" pitchFamily="18" charset="0"/>
              </a:rPr>
              <a:t>	</a:t>
            </a:r>
            <a:r>
              <a:rPr lang="en-US" sz="1200" dirty="0">
                <a:latin typeface="Tahoma" panose="020B0604030504040204" pitchFamily="34" charset="0"/>
                <a:cs typeface="Times New Roman" panose="02020603050405020304" pitchFamily="18" charset="0"/>
              </a:rPr>
              <a:t>I </a:t>
            </a:r>
            <a:r>
              <a:rPr lang="en-US" sz="1200" dirty="0">
                <a:cs typeface="Times New Roman" panose="02020603050405020304" pitchFamily="18" charset="0"/>
              </a:rPr>
              <a:t>=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GB" sz="1200" dirty="0">
              <a:cs typeface="Times New Roman" panose="02020603050405020304" pitchFamily="18" charset="0"/>
            </a:endParaRPr>
          </a:p>
          <a:p>
            <a:r>
              <a:rPr lang="en-US" sz="1200" dirty="0">
                <a:cs typeface="Times New Roman" panose="02020603050405020304" pitchFamily="18" charset="0"/>
              </a:rPr>
              <a:t>The resulting equation for the metric m shows how the mass of the beam depends on the mechanical constraint it must meet (S) on the section shape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and on the material of</a:t>
            </a:r>
            <a:r>
              <a:rPr lang="en-GB" sz="1200" dirty="0">
                <a:cs typeface="Times New Roman" panose="02020603050405020304" pitchFamily="18" charset="0"/>
              </a:rPr>
              <a:t> </a:t>
            </a:r>
            <a:r>
              <a:rPr lang="en-US" sz="1200" dirty="0">
                <a:cs typeface="Times New Roman" panose="02020603050405020304" pitchFamily="18" charset="0"/>
              </a:rPr>
              <a:t>which it is made (ρ/E</a:t>
            </a:r>
            <a:r>
              <a:rPr lang="en-US" sz="1200" baseline="30000" dirty="0">
                <a:cs typeface="Times New Roman" panose="02020603050405020304" pitchFamily="18" charset="0"/>
              </a:rPr>
              <a:t>1/2</a:t>
            </a:r>
            <a:r>
              <a:rPr lang="en-US" sz="1200" dirty="0">
                <a:cs typeface="Times New Roman" panose="02020603050405020304" pitchFamily="18" charset="0"/>
              </a:rPr>
              <a:t>). The quantity ρ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can be thought as a “</a:t>
            </a:r>
            <a:r>
              <a:rPr lang="en-US" sz="1200" b="1" dirty="0">
                <a:solidFill>
                  <a:srgbClr val="CC0000"/>
                </a:solidFill>
                <a:cs typeface="Times New Roman" panose="02020603050405020304" pitchFamily="18" charset="0"/>
              </a:rPr>
              <a:t>shaped-material</a:t>
            </a:r>
            <a:r>
              <a:rPr lang="en-GB" sz="1200" b="1" dirty="0">
                <a:solidFill>
                  <a:srgbClr val="CC0000"/>
                </a:solidFill>
                <a:cs typeface="Times New Roman" panose="02020603050405020304" pitchFamily="18" charset="0"/>
              </a:rPr>
              <a:t> </a:t>
            </a:r>
            <a:r>
              <a:rPr lang="en-US" sz="1200" b="1" dirty="0">
                <a:solidFill>
                  <a:srgbClr val="CC0000"/>
                </a:solidFill>
                <a:cs typeface="Times New Roman" panose="02020603050405020304" pitchFamily="18" charset="0"/>
              </a:rPr>
              <a:t>index”.</a:t>
            </a:r>
            <a:endParaRPr lang="en-GB" sz="1200" b="1" dirty="0">
              <a:solidFill>
                <a:srgbClr val="CC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61556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Selection</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table shows an example of the comparison of materials for light stiff beams. When</a:t>
            </a:r>
            <a:r>
              <a:rPr lang="en-GB" sz="1200" dirty="0">
                <a:cs typeface="Times New Roman" panose="02020603050405020304" pitchFamily="18" charset="0"/>
              </a:rPr>
              <a:t> </a:t>
            </a:r>
            <a:r>
              <a:rPr lang="en-US" sz="1200" dirty="0">
                <a:cs typeface="Times New Roman" panose="02020603050405020304" pitchFamily="18" charset="0"/>
              </a:rPr>
              <a:t>materials are compared with the same shape, it is sufficient to rank them by their value</a:t>
            </a:r>
            <a:r>
              <a:rPr lang="en-GB" sz="1200" dirty="0">
                <a:cs typeface="Times New Roman" panose="02020603050405020304" pitchFamily="18" charset="0"/>
              </a:rPr>
              <a:t> </a:t>
            </a:r>
            <a:r>
              <a:rPr lang="en-US" sz="1200" dirty="0">
                <a:cs typeface="Times New Roman" panose="02020603050405020304" pitchFamily="18" charset="0"/>
              </a:rPr>
              <a:t>of ρ/E</a:t>
            </a:r>
            <a:r>
              <a:rPr lang="en-US" sz="1200" baseline="30000" dirty="0">
                <a:cs typeface="Times New Roman" panose="02020603050405020304" pitchFamily="18" charset="0"/>
              </a:rPr>
              <a:t>1/2</a:t>
            </a:r>
            <a:r>
              <a:rPr lang="en-US" sz="1200" dirty="0">
                <a:cs typeface="Times New Roman" panose="02020603050405020304" pitchFamily="18" charset="0"/>
              </a:rPr>
              <a:t>. But when their shapes differ, they must be ranked by ρ/(</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The table</a:t>
            </a:r>
            <a:r>
              <a:rPr lang="en-GB" sz="1200" dirty="0">
                <a:cs typeface="Times New Roman" panose="02020603050405020304" pitchFamily="18" charset="0"/>
              </a:rPr>
              <a:t> </a:t>
            </a:r>
            <a:r>
              <a:rPr lang="en-US" sz="1200" dirty="0">
                <a:cs typeface="Times New Roman" panose="02020603050405020304" pitchFamily="18" charset="0"/>
              </a:rPr>
              <a:t>shows that when these four materials are compared at constant shape (which must be</a:t>
            </a:r>
            <a:r>
              <a:rPr lang="en-GB" sz="1200" dirty="0">
                <a:cs typeface="Times New Roman" panose="02020603050405020304" pitchFamily="18" charset="0"/>
              </a:rPr>
              <a:t> </a:t>
            </a:r>
            <a:r>
              <a:rPr lang="en-US" sz="1200" dirty="0">
                <a:cs typeface="Times New Roman" panose="02020603050405020304" pitchFamily="18" charset="0"/>
              </a:rPr>
              <a:t>less than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=8 because timber is not available in more efficient shapes than this) then</a:t>
            </a:r>
            <a:r>
              <a:rPr lang="en-GB" sz="1200" dirty="0">
                <a:cs typeface="Times New Roman" panose="02020603050405020304" pitchFamily="18" charset="0"/>
              </a:rPr>
              <a:t> </a:t>
            </a:r>
            <a:r>
              <a:rPr lang="en-US" sz="1200" dirty="0">
                <a:cs typeface="Times New Roman" panose="02020603050405020304" pitchFamily="18" charset="0"/>
              </a:rPr>
              <a:t>timber is the lightest. But if each material is shaped to its maximum value of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the</a:t>
            </a:r>
            <a:r>
              <a:rPr lang="en-GB" sz="1200" dirty="0">
                <a:cs typeface="Times New Roman" panose="02020603050405020304" pitchFamily="18" charset="0"/>
              </a:rPr>
              <a:t> </a:t>
            </a:r>
            <a:r>
              <a:rPr lang="en-US" sz="1200" dirty="0">
                <a:cs typeface="Times New Roman" panose="02020603050405020304" pitchFamily="18" charset="0"/>
              </a:rPr>
              <a:t>lightest beam is that made of aluminum alloy; GFRP is close behind; and the steel beam</a:t>
            </a:r>
            <a:r>
              <a:rPr lang="en-GB" sz="1200" dirty="0">
                <a:cs typeface="Times New Roman" panose="02020603050405020304" pitchFamily="18" charset="0"/>
              </a:rPr>
              <a:t> </a:t>
            </a:r>
            <a:r>
              <a:rPr lang="en-US" sz="1200" dirty="0">
                <a:cs typeface="Times New Roman" panose="02020603050405020304" pitchFamily="18" charset="0"/>
              </a:rPr>
              <a:t>is slightly lighter than the wooden one.</a:t>
            </a:r>
            <a:r>
              <a:rPr lang="en-GB" sz="1400" dirty="0"/>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43503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Charts</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same comparison can be performed </a:t>
            </a:r>
            <a:r>
              <a:rPr lang="en-US" sz="1200" b="1" dirty="0">
                <a:solidFill>
                  <a:srgbClr val="CC0000"/>
                </a:solidFill>
                <a:cs typeface="Times New Roman" panose="02020603050405020304" pitchFamily="18" charset="0"/>
              </a:rPr>
              <a:t>graphically </a:t>
            </a:r>
            <a:r>
              <a:rPr lang="en-US" sz="1200" dirty="0">
                <a:cs typeface="Times New Roman" panose="02020603050405020304" pitchFamily="18" charset="0"/>
              </a:rPr>
              <a:t>– and this gives an interesting</a:t>
            </a:r>
            <a:r>
              <a:rPr lang="en-GB" sz="1200" dirty="0">
                <a:cs typeface="Times New Roman" panose="02020603050405020304" pitchFamily="18" charset="0"/>
              </a:rPr>
              <a:t> </a:t>
            </a:r>
            <a:r>
              <a:rPr lang="en-US" sz="1200" dirty="0">
                <a:cs typeface="Times New Roman" panose="02020603050405020304" pitchFamily="18" charset="0"/>
              </a:rPr>
              <a:t>insight into the structural efficiency of wood. The shaped-material index can be re-expressed</a:t>
            </a:r>
            <a:r>
              <a:rPr lang="en-GB" sz="1200" dirty="0">
                <a:cs typeface="Times New Roman" panose="02020603050405020304" pitchFamily="18" charset="0"/>
              </a:rPr>
              <a:t> </a:t>
            </a:r>
            <a:r>
              <a:rPr lang="en-US" sz="1200" dirty="0">
                <a:cs typeface="Times New Roman" panose="02020603050405020304" pitchFamily="18" charset="0"/>
              </a:rPr>
              <a:t>in terms of ρ*  = ρ/</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and E* = E/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endParaRPr lang="en-GB" sz="1200" dirty="0">
              <a:cs typeface="Times New Roman" panose="02020603050405020304" pitchFamily="18" charset="0"/>
            </a:endParaRPr>
          </a:p>
          <a:p>
            <a:endParaRPr lang="en-US" sz="1200" dirty="0">
              <a:cs typeface="Times New Roman" panose="02020603050405020304" pitchFamily="18" charset="0"/>
            </a:endParaRPr>
          </a:p>
          <a:p>
            <a:r>
              <a:rPr lang="en-US" sz="1200" dirty="0">
                <a:cs typeface="Times New Roman" panose="02020603050405020304" pitchFamily="18" charset="0"/>
              </a:rPr>
              <a:t>The shape of the material can be thought of as a new material with “properties” ρ* and E*</a:t>
            </a:r>
            <a:r>
              <a:rPr lang="en-GB" sz="1200" dirty="0">
                <a:cs typeface="Times New Roman" panose="02020603050405020304" pitchFamily="18" charset="0"/>
              </a:rPr>
              <a:t> </a:t>
            </a:r>
            <a:r>
              <a:rPr lang="en-US" sz="1200" dirty="0">
                <a:cs typeface="Times New Roman" panose="02020603050405020304" pitchFamily="18" charset="0"/>
              </a:rPr>
              <a:t>allowing it to be plotted on the E-ρ chart as shown here. The construction is shown here</a:t>
            </a:r>
            <a:r>
              <a:rPr lang="en-GB" sz="1200" dirty="0">
                <a:cs typeface="Times New Roman" panose="02020603050405020304" pitchFamily="18" charset="0"/>
              </a:rPr>
              <a:t> </a:t>
            </a:r>
            <a:r>
              <a:rPr lang="en-US" sz="1200" dirty="0">
                <a:cs typeface="Times New Roman" panose="02020603050405020304" pitchFamily="18" charset="0"/>
              </a:rPr>
              <a:t>for aluminum, first as a solid square section when it lies at the values of ρ and E of</a:t>
            </a:r>
            <a:r>
              <a:rPr lang="en-GB" sz="1200" dirty="0">
                <a:cs typeface="Times New Roman" panose="02020603050405020304" pitchFamily="18" charset="0"/>
              </a:rPr>
              <a:t> </a:t>
            </a:r>
            <a:r>
              <a:rPr lang="en-US" sz="1200" dirty="0">
                <a:cs typeface="Times New Roman" panose="02020603050405020304" pitchFamily="18" charset="0"/>
              </a:rPr>
              <a:t>aluminum, and second at the point (E/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ρ/</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a:t>
            </a:r>
            <a:endParaRPr lang="en-GB" sz="1200" dirty="0">
              <a:cs typeface="Times New Roman" panose="02020603050405020304" pitchFamily="18" charset="0"/>
            </a:endParaRPr>
          </a:p>
          <a:p>
            <a:endParaRPr lang="en-US" sz="1200" dirty="0">
              <a:cs typeface="Times New Roman" panose="02020603050405020304" pitchFamily="18" charset="0"/>
            </a:endParaRPr>
          </a:p>
          <a:p>
            <a:r>
              <a:rPr lang="en-US" sz="1200" dirty="0">
                <a:cs typeface="Times New Roman" panose="02020603050405020304" pitchFamily="18" charset="0"/>
              </a:rPr>
              <a:t>A selection line for the index </a:t>
            </a:r>
            <a:r>
              <a:rPr lang="en-US" sz="1200" i="1" dirty="0">
                <a:cs typeface="Times New Roman" panose="02020603050405020304" pitchFamily="18" charset="0"/>
              </a:rPr>
              <a:t>E</a:t>
            </a:r>
            <a:r>
              <a:rPr lang="en-US" sz="1200" i="1" baseline="30000" dirty="0">
                <a:cs typeface="Times New Roman" panose="02020603050405020304" pitchFamily="18" charset="0"/>
              </a:rPr>
              <a:t>1/2</a:t>
            </a:r>
            <a:r>
              <a:rPr lang="en-US" sz="1200" i="1" dirty="0">
                <a:cs typeface="Times New Roman" panose="02020603050405020304" pitchFamily="18" charset="0"/>
              </a:rPr>
              <a:t>/</a:t>
            </a:r>
            <a:r>
              <a:rPr lang="en-US" sz="1200" dirty="0">
                <a:cs typeface="Times New Roman" panose="02020603050405020304" pitchFamily="18" charset="0"/>
              </a:rPr>
              <a:t> ρ is shown. Shaping has carried the aluminum</a:t>
            </a:r>
            <a:r>
              <a:rPr lang="en-GB" sz="1200" dirty="0">
                <a:cs typeface="Times New Roman" panose="02020603050405020304" pitchFamily="18" charset="0"/>
              </a:rPr>
              <a:t> </a:t>
            </a:r>
            <a:r>
              <a:rPr lang="en-US" sz="1200" dirty="0">
                <a:cs typeface="Times New Roman" panose="02020603050405020304" pitchFamily="18" charset="0"/>
              </a:rPr>
              <a:t>across the line, into a region not occupied by an unshaped materials.</a:t>
            </a:r>
            <a:r>
              <a:rPr lang="en-GB" sz="1200" dirty="0">
                <a:cs typeface="Times New Roman" panose="02020603050405020304" pitchFamily="18" charset="0"/>
              </a:rPr>
              <a:t> </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17473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Summary</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central idea here is that of shape efficiency and the ability to quantify it in a single</a:t>
            </a:r>
            <a:r>
              <a:rPr lang="en-GB" sz="1200" dirty="0">
                <a:cs typeface="Times New Roman" panose="02020603050405020304" pitchFamily="18" charset="0"/>
              </a:rPr>
              <a:t> </a:t>
            </a:r>
            <a:r>
              <a:rPr lang="en-US" sz="1200" dirty="0">
                <a:cs typeface="Times New Roman" panose="02020603050405020304" pitchFamily="18" charset="0"/>
              </a:rPr>
              <a:t>set of dimensionless </a:t>
            </a:r>
            <a:r>
              <a:rPr lang="en-US" sz="1200" b="1" dirty="0">
                <a:solidFill>
                  <a:srgbClr val="CC0000"/>
                </a:solidFill>
                <a:cs typeface="Times New Roman" panose="02020603050405020304" pitchFamily="18" charset="0"/>
              </a:rPr>
              <a:t>shape factors</a:t>
            </a:r>
            <a:r>
              <a:rPr lang="en-US" sz="1200" dirty="0">
                <a:cs typeface="Times New Roman" panose="02020603050405020304" pitchFamily="18" charset="0"/>
              </a:rPr>
              <a:t>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e</a:t>
            </a:r>
            <a:r>
              <a:rPr lang="en-US" sz="1200" dirty="0">
                <a:cs typeface="Times New Roman" panose="02020603050405020304" pitchFamily="18" charset="0"/>
              </a:rPr>
              <a:t> and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f</a:t>
            </a:r>
            <a:r>
              <a:rPr lang="en-US" sz="1200" dirty="0">
                <a:cs typeface="Times New Roman" panose="02020603050405020304" pitchFamily="18" charset="0"/>
              </a:rPr>
              <a:t> . They measure the factor by which the shaped section</a:t>
            </a:r>
            <a:r>
              <a:rPr lang="en-GB" sz="1200" dirty="0">
                <a:cs typeface="Times New Roman" panose="02020603050405020304" pitchFamily="18" charset="0"/>
              </a:rPr>
              <a:t> </a:t>
            </a:r>
            <a:r>
              <a:rPr lang="en-US" sz="1200" dirty="0">
                <a:cs typeface="Times New Roman" panose="02020603050405020304" pitchFamily="18" charset="0"/>
              </a:rPr>
              <a:t>is stiffer or stronger than one of a standard shape, which we take to be a solid square</a:t>
            </a:r>
            <a:r>
              <a:rPr lang="en-GB" sz="1200" dirty="0">
                <a:cs typeface="Times New Roman" panose="02020603050405020304" pitchFamily="18" charset="0"/>
              </a:rPr>
              <a:t> </a:t>
            </a:r>
            <a:r>
              <a:rPr lang="en-US" sz="1200" dirty="0">
                <a:cs typeface="Times New Roman" panose="02020603050405020304" pitchFamily="18" charset="0"/>
              </a:rPr>
              <a:t>section of the same area. They allow the selection methods of the earlier Units to be</a:t>
            </a:r>
            <a:r>
              <a:rPr lang="en-GB" sz="1200" dirty="0">
                <a:cs typeface="Times New Roman" panose="02020603050405020304" pitchFamily="18" charset="0"/>
              </a:rPr>
              <a:t> </a:t>
            </a:r>
            <a:r>
              <a:rPr lang="en-US" sz="1200" dirty="0">
                <a:cs typeface="Times New Roman" panose="02020603050405020304" pitchFamily="18" charset="0"/>
              </a:rPr>
              <a:t>adapted in a natural way to accommodate the selection of shaped materials.</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223153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25225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Outline</a:t>
            </a:r>
          </a:p>
          <a:p>
            <a:endParaRPr lang="en-GB" sz="1200" dirty="0"/>
          </a:p>
          <a:p>
            <a:r>
              <a:rPr lang="en-GB" sz="1200" dirty="0"/>
              <a:t>This is the ninth Unit of a course on </a:t>
            </a:r>
            <a:r>
              <a:rPr lang="en-GB" sz="1200" b="1" dirty="0">
                <a:solidFill>
                  <a:srgbClr val="CC0000"/>
                </a:solidFill>
              </a:rPr>
              <a:t>Material and Process Selection</a:t>
            </a:r>
            <a:r>
              <a:rPr lang="en-GB" sz="1200" dirty="0"/>
              <a:t>. The Units link closely to the </a:t>
            </a:r>
            <a:r>
              <a:rPr lang="en-GB" sz="1200" b="1" dirty="0">
                <a:solidFill>
                  <a:srgbClr val="CC0000"/>
                </a:solidFill>
              </a:rPr>
              <a:t>Text</a:t>
            </a:r>
            <a:r>
              <a:rPr lang="en-GB" sz="1200" dirty="0"/>
              <a:t> listed on the previous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48858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Shape efficiency</a:t>
            </a:r>
          </a:p>
          <a:p>
            <a:pPr algn="ctr"/>
            <a:endParaRPr lang="en-US" sz="1200" b="1" i="1" dirty="0">
              <a:cs typeface="Times New Roman" panose="02020603050405020304" pitchFamily="18" charset="0"/>
            </a:endParaRPr>
          </a:p>
          <a:p>
            <a:r>
              <a:rPr lang="en-US" sz="1200" dirty="0">
                <a:cs typeface="Times New Roman" panose="02020603050405020304" pitchFamily="18" charset="0"/>
              </a:rPr>
              <a:t>In many applications section shape is not a variable. But when components carry bending, torsion or compressive loads, both the </a:t>
            </a:r>
            <a:r>
              <a:rPr lang="en-US" sz="1200" b="1" dirty="0">
                <a:solidFill>
                  <a:srgbClr val="CC0000"/>
                </a:solidFill>
                <a:cs typeface="Times New Roman" panose="02020603050405020304" pitchFamily="18" charset="0"/>
              </a:rPr>
              <a:t>area</a:t>
            </a:r>
            <a:r>
              <a:rPr lang="en-US" sz="1200" dirty="0">
                <a:solidFill>
                  <a:srgbClr val="CC0000"/>
                </a:solidFill>
                <a:cs typeface="Times New Roman" panose="02020603050405020304" pitchFamily="18" charset="0"/>
              </a:rPr>
              <a:t> </a:t>
            </a:r>
            <a:r>
              <a:rPr lang="en-US" sz="1200" dirty="0">
                <a:cs typeface="Times New Roman" panose="02020603050405020304" pitchFamily="18" charset="0"/>
              </a:rPr>
              <a:t>and</a:t>
            </a:r>
            <a:r>
              <a:rPr lang="en-US" sz="1200" b="1" dirty="0">
                <a:solidFill>
                  <a:srgbClr val="CC0000"/>
                </a:solidFill>
                <a:cs typeface="Times New Roman" panose="02020603050405020304" pitchFamily="18" charset="0"/>
              </a:rPr>
              <a:t> shape</a:t>
            </a:r>
            <a:r>
              <a:rPr lang="en-US" sz="1200" dirty="0">
                <a:cs typeface="Times New Roman" panose="02020603050405020304" pitchFamily="18" charset="0"/>
              </a:rPr>
              <a:t> </a:t>
            </a:r>
            <a:r>
              <a:rPr lang="en-US" sz="1200" b="1" dirty="0">
                <a:solidFill>
                  <a:srgbClr val="CC0000"/>
                </a:solidFill>
                <a:cs typeface="Times New Roman" panose="02020603050405020304" pitchFamily="18" charset="0"/>
              </a:rPr>
              <a:t>of the cross-section</a:t>
            </a:r>
            <a:r>
              <a:rPr lang="en-US" sz="1200" dirty="0">
                <a:cs typeface="Times New Roman" panose="02020603050405020304" pitchFamily="18" charset="0"/>
              </a:rPr>
              <a:t> are important. By </a:t>
            </a:r>
            <a:r>
              <a:rPr lang="en-US" sz="1200" i="1" dirty="0">
                <a:cs typeface="Times New Roman" panose="02020603050405020304" pitchFamily="18" charset="0"/>
              </a:rPr>
              <a:t>shape </a:t>
            </a:r>
            <a:r>
              <a:rPr lang="en-US" sz="1200" dirty="0">
                <a:cs typeface="Times New Roman" panose="02020603050405020304" pitchFamily="18" charset="0"/>
              </a:rPr>
              <a:t>we mean that the cross-section is formed to a tube, I-section or</a:t>
            </a:r>
            <a:r>
              <a:rPr lang="en-GB" sz="1200" dirty="0">
                <a:cs typeface="Times New Roman" panose="02020603050405020304" pitchFamily="18" charset="0"/>
              </a:rPr>
              <a:t> </a:t>
            </a:r>
            <a:r>
              <a:rPr lang="en-US" sz="1200" dirty="0">
                <a:cs typeface="Times New Roman" panose="02020603050405020304" pitchFamily="18" charset="0"/>
              </a:rPr>
              <a:t>the like. </a:t>
            </a:r>
            <a:r>
              <a:rPr lang="en-US" sz="1200" b="1" dirty="0">
                <a:solidFill>
                  <a:srgbClr val="CC0000"/>
                </a:solidFill>
                <a:cs typeface="Times New Roman" panose="02020603050405020304" pitchFamily="18" charset="0"/>
              </a:rPr>
              <a:t>Efficient shapes</a:t>
            </a:r>
            <a:r>
              <a:rPr lang="en-US" sz="1200" i="1" dirty="0">
                <a:cs typeface="Times New Roman" panose="02020603050405020304" pitchFamily="18" charset="0"/>
              </a:rPr>
              <a:t> </a:t>
            </a:r>
            <a:r>
              <a:rPr lang="en-US" sz="1200" dirty="0">
                <a:cs typeface="Times New Roman" panose="02020603050405020304" pitchFamily="18" charset="0"/>
              </a:rPr>
              <a:t>use the least material to achieve a given stiffness or strength.</a:t>
            </a:r>
            <a:r>
              <a:rPr lang="en-GB" sz="1200" dirty="0">
                <a:cs typeface="Times New Roman" panose="02020603050405020304" pitchFamily="18" charset="0"/>
              </a:rPr>
              <a:t> </a:t>
            </a:r>
            <a:r>
              <a:rPr lang="en-US" sz="1200" dirty="0">
                <a:cs typeface="Times New Roman" panose="02020603050405020304" pitchFamily="18" charset="0"/>
              </a:rPr>
              <a:t>It might seem that the way forward is to first choose the shape, then form the material</a:t>
            </a:r>
            <a:r>
              <a:rPr lang="en-GB" sz="1200" dirty="0">
                <a:cs typeface="Times New Roman" panose="02020603050405020304" pitchFamily="18" charset="0"/>
              </a:rPr>
              <a:t> </a:t>
            </a:r>
            <a:r>
              <a:rPr lang="en-US" sz="1200" dirty="0">
                <a:cs typeface="Times New Roman" panose="02020603050405020304" pitchFamily="18" charset="0"/>
              </a:rPr>
              <a:t>into that shape. But some materials are routinely made into efficient shapes while are some or</a:t>
            </a:r>
            <a:r>
              <a:rPr lang="en-GB" sz="1200" dirty="0">
                <a:cs typeface="Times New Roman" panose="02020603050405020304" pitchFamily="18" charset="0"/>
              </a:rPr>
              <a:t> </a:t>
            </a:r>
            <a:r>
              <a:rPr lang="en-US" sz="1200" dirty="0">
                <a:cs typeface="Times New Roman" panose="02020603050405020304" pitchFamily="18" charset="0"/>
              </a:rPr>
              <a:t>not, either because of manufacturing difficulties or because they buckle too easily (more</a:t>
            </a:r>
            <a:r>
              <a:rPr lang="en-GB" sz="1200" dirty="0">
                <a:cs typeface="Times New Roman" panose="02020603050405020304" pitchFamily="18" charset="0"/>
              </a:rPr>
              <a:t> </a:t>
            </a:r>
            <a:r>
              <a:rPr lang="en-US" sz="1200" dirty="0">
                <a:cs typeface="Times New Roman" panose="02020603050405020304" pitchFamily="18" charset="0"/>
              </a:rPr>
              <a:t>on that later). So material and shape are coupled, requiring a method of choosing them</a:t>
            </a:r>
            <a:r>
              <a:rPr lang="en-GB" sz="1200" dirty="0">
                <a:cs typeface="Times New Roman" panose="02020603050405020304" pitchFamily="18" charset="0"/>
              </a:rPr>
              <a:t> </a:t>
            </a:r>
            <a:r>
              <a:rPr lang="en-US" sz="1200" dirty="0">
                <a:cs typeface="Times New Roman" panose="02020603050405020304" pitchFamily="18" charset="0"/>
              </a:rPr>
              <a:t>together.</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273490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Loading</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choice of section shape is linked to the mode of loading. I-sections resist bending</a:t>
            </a:r>
            <a:r>
              <a:rPr lang="en-GB" sz="1200" dirty="0">
                <a:cs typeface="Times New Roman" panose="02020603050405020304" pitchFamily="18" charset="0"/>
              </a:rPr>
              <a:t> </a:t>
            </a:r>
            <a:r>
              <a:rPr lang="en-US" sz="1200" dirty="0">
                <a:cs typeface="Times New Roman" panose="02020603050405020304" pitchFamily="18" charset="0"/>
              </a:rPr>
              <a:t>but are poor in torsion. Tubes resist torsion well. Tubes and box sections are good as</a:t>
            </a:r>
            <a:r>
              <a:rPr lang="en-GB" sz="1200" dirty="0">
                <a:cs typeface="Times New Roman" panose="02020603050405020304" pitchFamily="18" charset="0"/>
              </a:rPr>
              <a:t> </a:t>
            </a:r>
            <a:r>
              <a:rPr lang="en-US" sz="1200" dirty="0">
                <a:cs typeface="Times New Roman" panose="02020603050405020304" pitchFamily="18" charset="0"/>
              </a:rPr>
              <a:t>columns, though I-sections are often used because their entire surface can be reached for</a:t>
            </a:r>
            <a:r>
              <a:rPr lang="en-GB" sz="1200" dirty="0">
                <a:cs typeface="Times New Roman" panose="02020603050405020304" pitchFamily="18" charset="0"/>
              </a:rPr>
              <a:t> </a:t>
            </a:r>
            <a:r>
              <a:rPr lang="en-US" sz="1200" dirty="0">
                <a:cs typeface="Times New Roman" panose="02020603050405020304" pitchFamily="18" charset="0"/>
              </a:rPr>
              <a:t>painting and inspection, whereas the inner surface of tubes and boxes cannot.</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26115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Bending</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obvious way to measure </a:t>
            </a:r>
            <a:r>
              <a:rPr lang="en-US" sz="1200" b="1" dirty="0">
                <a:solidFill>
                  <a:srgbClr val="CC0000"/>
                </a:solidFill>
                <a:cs typeface="Times New Roman" panose="02020603050405020304" pitchFamily="18" charset="0"/>
              </a:rPr>
              <a:t>shape efficiency</a:t>
            </a:r>
            <a:r>
              <a:rPr lang="en-US" sz="1200" dirty="0">
                <a:cs typeface="Times New Roman" panose="02020603050405020304" pitchFamily="18" charset="0"/>
              </a:rPr>
              <a:t> is to compare the behavior of a shaped</a:t>
            </a:r>
            <a:r>
              <a:rPr lang="en-GB" sz="1200" dirty="0">
                <a:cs typeface="Times New Roman" panose="02020603050405020304" pitchFamily="18" charset="0"/>
              </a:rPr>
              <a:t> </a:t>
            </a:r>
            <a:r>
              <a:rPr lang="en-US" sz="1200" dirty="0">
                <a:cs typeface="Times New Roman" panose="02020603050405020304" pitchFamily="18" charset="0"/>
              </a:rPr>
              <a:t>section with that of a standard section with the same area – and thus the same mass of material per unit length. We take the standard section to be a </a:t>
            </a:r>
            <a:r>
              <a:rPr lang="en-US" sz="1200" i="1" dirty="0">
                <a:cs typeface="Times New Roman" panose="02020603050405020304" pitchFamily="18" charset="0"/>
              </a:rPr>
              <a:t>solid square</a:t>
            </a:r>
            <a:r>
              <a:rPr lang="en-US" sz="1200" dirty="0">
                <a:cs typeface="Times New Roman" panose="02020603050405020304" pitchFamily="18" charset="0"/>
              </a:rPr>
              <a:t>. If the square</a:t>
            </a:r>
            <a:r>
              <a:rPr lang="en-GB" sz="1200" dirty="0">
                <a:cs typeface="Times New Roman" panose="02020603050405020304" pitchFamily="18" charset="0"/>
              </a:rPr>
              <a:t> </a:t>
            </a:r>
            <a:r>
              <a:rPr lang="en-US" sz="1200" dirty="0">
                <a:cs typeface="Times New Roman" panose="02020603050405020304" pitchFamily="18" charset="0"/>
              </a:rPr>
              <a:t>section is reshaped into a tube or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-section, the cross-section area stays the same but the</a:t>
            </a:r>
            <a:r>
              <a:rPr lang="en-GB" sz="1200" dirty="0">
                <a:cs typeface="Times New Roman" panose="02020603050405020304" pitchFamily="18" charset="0"/>
              </a:rPr>
              <a:t> </a:t>
            </a:r>
            <a:r>
              <a:rPr lang="en-US" sz="1200" dirty="0">
                <a:cs typeface="Times New Roman" panose="02020603050405020304" pitchFamily="18" charset="0"/>
              </a:rPr>
              <a:t>bending stiffness increases. Bending stiffness is proportional to E</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where E is Young’s</a:t>
            </a:r>
            <a:r>
              <a:rPr lang="en-GB" sz="1200" dirty="0">
                <a:cs typeface="Times New Roman" panose="02020603050405020304" pitchFamily="18" charset="0"/>
              </a:rPr>
              <a:t> </a:t>
            </a:r>
            <a:r>
              <a:rPr lang="en-US" sz="1200" dirty="0">
                <a:cs typeface="Times New Roman" panose="02020603050405020304" pitchFamily="18" charset="0"/>
              </a:rPr>
              <a:t>modulus and </a:t>
            </a:r>
            <a:r>
              <a:rPr lang="en-US" sz="1200" dirty="0">
                <a:latin typeface="Tahoma" panose="020B0604030504040204" pitchFamily="34" charset="0"/>
                <a:cs typeface="Times New Roman" panose="02020603050405020304" pitchFamily="18" charset="0"/>
              </a:rPr>
              <a:t>I </a:t>
            </a:r>
            <a:r>
              <a:rPr lang="en-US" sz="1200" dirty="0">
                <a:cs typeface="Times New Roman" panose="02020603050405020304" pitchFamily="18" charset="0"/>
              </a:rPr>
              <a:t>is the second moment of area of the cross section.</a:t>
            </a:r>
            <a:r>
              <a:rPr lang="en-GB" sz="1200" dirty="0">
                <a:cs typeface="Times New Roman" panose="02020603050405020304" pitchFamily="18" charset="0"/>
              </a:rPr>
              <a:t> </a:t>
            </a:r>
            <a:r>
              <a:rPr lang="en-US" sz="1200" dirty="0">
                <a:cs typeface="Times New Roman" panose="02020603050405020304" pitchFamily="18" charset="0"/>
              </a:rPr>
              <a:t>The standard and the shaped beam are the same material, so E does not change. The</a:t>
            </a:r>
            <a:r>
              <a:rPr lang="en-GB" sz="1200" dirty="0">
                <a:cs typeface="Times New Roman" panose="02020603050405020304" pitchFamily="18" charset="0"/>
              </a:rPr>
              <a:t> </a:t>
            </a:r>
            <a:r>
              <a:rPr lang="en-US" sz="1200" dirty="0">
                <a:cs typeface="Times New Roman" panose="02020603050405020304" pitchFamily="18" charset="0"/>
              </a:rPr>
              <a:t>second moment I increases from</a:t>
            </a:r>
            <a:endParaRPr lang="en-GB" sz="1200" dirty="0">
              <a:cs typeface="Times New Roman" panose="02020603050405020304" pitchFamily="18" charset="0"/>
            </a:endParaRPr>
          </a:p>
          <a:p>
            <a:r>
              <a:rPr lang="en-US" sz="1200" dirty="0">
                <a:cs typeface="Times New Roman" panose="02020603050405020304" pitchFamily="18" charset="0"/>
              </a:rPr>
              <a:t>    	</a:t>
            </a:r>
            <a:r>
              <a:rPr lang="en-US" sz="1200" dirty="0">
                <a:latin typeface="Tahoma" panose="020B0604030504040204" pitchFamily="34" charset="0"/>
                <a:cs typeface="Times New Roman" panose="02020603050405020304" pitchFamily="18" charset="0"/>
              </a:rPr>
              <a:t>I</a:t>
            </a:r>
            <a:r>
              <a:rPr lang="en-US" sz="1200" baseline="-25000" dirty="0">
                <a:latin typeface="Tahoma" panose="020B0604030504040204" pitchFamily="34" charset="0"/>
                <a:cs typeface="Times New Roman" panose="02020603050405020304" pitchFamily="18" charset="0"/>
              </a:rPr>
              <a:t>0  </a:t>
            </a:r>
            <a:r>
              <a:rPr lang="en-US" sz="1200" dirty="0">
                <a:cs typeface="Times New Roman" panose="02020603050405020304" pitchFamily="18" charset="0"/>
              </a:rPr>
              <a:t>= 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GB" sz="1200" dirty="0">
              <a:cs typeface="Times New Roman" panose="02020603050405020304" pitchFamily="18" charset="0"/>
            </a:endParaRPr>
          </a:p>
          <a:p>
            <a:r>
              <a:rPr lang="en-US" sz="1200" dirty="0">
                <a:cs typeface="Times New Roman" panose="02020603050405020304" pitchFamily="18" charset="0"/>
              </a:rPr>
              <a:t>to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so the bending stiffness increases by the factor</a:t>
            </a:r>
            <a:endParaRPr lang="en-GB" sz="1200" dirty="0">
              <a:cs typeface="Times New Roman" panose="02020603050405020304" pitchFamily="18" charset="0"/>
            </a:endParaRPr>
          </a:p>
          <a:p>
            <a:r>
              <a:rPr lang="en-US" sz="1200" dirty="0">
                <a:cs typeface="Times New Roman" panose="02020603050405020304" pitchFamily="18" charset="0"/>
                <a:sym typeface="Symbol" panose="05050102010706020507" pitchFamily="18" charset="2"/>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0</a:t>
            </a:r>
            <a:r>
              <a:rPr lang="en-US" sz="1200" dirty="0">
                <a:cs typeface="Times New Roman" panose="02020603050405020304" pitchFamily="18" charset="0"/>
              </a:rPr>
              <a:t> =  12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a:t>
            </a:r>
            <a:r>
              <a:rPr lang="en-US" sz="1200" baseline="30000" dirty="0">
                <a:cs typeface="Times New Roman" panose="02020603050405020304" pitchFamily="18" charset="0"/>
              </a:rPr>
              <a:t>2</a:t>
            </a:r>
            <a:endParaRPr lang="en-US" sz="1200" dirty="0">
              <a:cs typeface="Times New Roman" panose="02020603050405020304" pitchFamily="18" charset="0"/>
            </a:endParaRPr>
          </a:p>
          <a:p>
            <a:r>
              <a:rPr lang="en-US" sz="1200" dirty="0">
                <a:cs typeface="Times New Roman" panose="02020603050405020304" pitchFamily="18" charset="0"/>
              </a:rPr>
              <a:t>The </a:t>
            </a:r>
            <a:r>
              <a:rPr lang="en-US" sz="1200" b="1" dirty="0">
                <a:solidFill>
                  <a:srgbClr val="CC0000"/>
                </a:solidFill>
                <a:cs typeface="Times New Roman" panose="02020603050405020304" pitchFamily="18" charset="0"/>
              </a:rPr>
              <a:t>quantity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e</a:t>
            </a:r>
            <a:r>
              <a:rPr lang="en-US" sz="1200" i="1" dirty="0">
                <a:cs typeface="Times New Roman" panose="02020603050405020304" pitchFamily="18" charset="0"/>
              </a:rPr>
              <a:t> </a:t>
            </a:r>
            <a:r>
              <a:rPr lang="en-US" sz="1200" dirty="0">
                <a:cs typeface="Times New Roman" panose="02020603050405020304" pitchFamily="18" charset="0"/>
              </a:rPr>
              <a:t>measures the efficiency of the shape when stiffness is the goal. It is called the </a:t>
            </a:r>
            <a:r>
              <a:rPr lang="en-US" sz="1200" b="1" dirty="0">
                <a:solidFill>
                  <a:srgbClr val="CC0000"/>
                </a:solidFill>
                <a:cs typeface="Times New Roman" panose="02020603050405020304" pitchFamily="18" charset="0"/>
              </a:rPr>
              <a:t>elastic shape factor.</a:t>
            </a:r>
            <a:endParaRPr lang="en-GB" sz="1200" b="1" dirty="0">
              <a:solidFill>
                <a:srgbClr val="CC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154045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latin typeface="TimesNewRoman"/>
                <a:cs typeface="Times New Roman" panose="02020603050405020304" pitchFamily="18" charset="0"/>
              </a:rPr>
              <a:t>Shape factor</a:t>
            </a:r>
          </a:p>
          <a:p>
            <a:pPr algn="ctr"/>
            <a:endParaRPr lang="en-US" sz="1200" b="1" i="1" dirty="0">
              <a:latin typeface="TimesNewRoman"/>
              <a:cs typeface="Times New Roman" panose="02020603050405020304" pitchFamily="18" charset="0"/>
            </a:endParaRPr>
          </a:p>
          <a:p>
            <a:r>
              <a:rPr lang="en-US" sz="1200" dirty="0">
                <a:latin typeface="TimesNewRoman"/>
                <a:cs typeface="Times New Roman" panose="02020603050405020304" pitchFamily="18" charset="0"/>
              </a:rPr>
              <a:t>Area A has dimensions (m</a:t>
            </a:r>
            <a:r>
              <a:rPr lang="en-US" sz="1200" baseline="30000" dirty="0">
                <a:latin typeface="TimesNewRoman"/>
                <a:cs typeface="Times New Roman" panose="02020603050405020304" pitchFamily="18" charset="0"/>
              </a:rPr>
              <a:t>2</a:t>
            </a:r>
            <a:r>
              <a:rPr lang="en-US" sz="1200" dirty="0">
                <a:latin typeface="TimesNewRoman"/>
                <a:cs typeface="Times New Roman" panose="02020603050405020304" pitchFamily="18" charset="0"/>
              </a:rPr>
              <a:t>) but shape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i="1" dirty="0">
                <a:cs typeface="Times New Roman" panose="02020603050405020304" pitchFamily="18" charset="0"/>
              </a:rPr>
              <a:t> </a:t>
            </a:r>
            <a:r>
              <a:rPr lang="en-US" sz="1200" dirty="0">
                <a:latin typeface="TimesNewRoman"/>
                <a:cs typeface="Times New Roman" panose="02020603050405020304" pitchFamily="18" charset="0"/>
              </a:rPr>
              <a:t>, does not – it is a pure number. The frame shows </a:t>
            </a:r>
            <a:r>
              <a:rPr lang="en-US" sz="1200" dirty="0">
                <a:latin typeface="Tahoma" panose="020B0604030504040204" pitchFamily="34" charset="0"/>
                <a:cs typeface="Times New Roman" panose="02020603050405020304" pitchFamily="18" charset="0"/>
              </a:rPr>
              <a:t>I</a:t>
            </a:r>
            <a:r>
              <a:rPr lang="en-US" sz="1200" dirty="0">
                <a:latin typeface="TimesNewRoman"/>
                <a:cs typeface="Times New Roman" panose="02020603050405020304" pitchFamily="18" charset="0"/>
              </a:rPr>
              <a:t>-sections and tubes with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i="1" dirty="0">
                <a:cs typeface="Times New Roman" panose="02020603050405020304" pitchFamily="18" charset="0"/>
              </a:rPr>
              <a:t> </a:t>
            </a:r>
            <a:r>
              <a:rPr lang="en-US" sz="1200" dirty="0">
                <a:latin typeface="TimesNewRoman"/>
                <a:cs typeface="Times New Roman" panose="02020603050405020304" pitchFamily="18" charset="0"/>
              </a:rPr>
              <a:t>= 10, meaning that they are 10 times stiffer in</a:t>
            </a:r>
            <a:r>
              <a:rPr lang="en-GB" sz="1200" dirty="0">
                <a:cs typeface="Times New Roman" panose="02020603050405020304" pitchFamily="18" charset="0"/>
              </a:rPr>
              <a:t> </a:t>
            </a:r>
            <a:r>
              <a:rPr lang="en-US" sz="1200" dirty="0">
                <a:latin typeface="TimesNewRoman"/>
                <a:cs typeface="Times New Roman" panose="02020603050405020304" pitchFamily="18" charset="0"/>
              </a:rPr>
              <a:t>bending than a solid square section of the same area. The three I-sections differ in size,</a:t>
            </a:r>
            <a:r>
              <a:rPr lang="en-GB" sz="1200" dirty="0">
                <a:cs typeface="Times New Roman" panose="02020603050405020304" pitchFamily="18" charset="0"/>
              </a:rPr>
              <a:t> </a:t>
            </a:r>
            <a:r>
              <a:rPr lang="en-US" sz="1200" dirty="0">
                <a:latin typeface="TimesNewRoman"/>
                <a:cs typeface="Times New Roman" panose="02020603050405020304" pitchFamily="18" charset="0"/>
              </a:rPr>
              <a:t>but all have the same shape factor – each is a magnified version of the one on its left.</a:t>
            </a:r>
            <a:r>
              <a:rPr lang="en-GB" sz="1200" dirty="0">
                <a:cs typeface="Times New Roman" panose="02020603050405020304" pitchFamily="18" charset="0"/>
              </a:rPr>
              <a:t> </a:t>
            </a:r>
            <a:r>
              <a:rPr lang="en-US" sz="1200" dirty="0">
                <a:latin typeface="TimesNewRoman"/>
                <a:cs typeface="Times New Roman" panose="02020603050405020304" pitchFamily="18" charset="0"/>
              </a:rPr>
              <a:t>The same is true of the tubes.</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6656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Bending</a:t>
            </a:r>
          </a:p>
          <a:p>
            <a:pPr algn="ctr"/>
            <a:endParaRPr lang="en-US" sz="1200" b="1" i="1" dirty="0">
              <a:cs typeface="Times New Roman" panose="02020603050405020304" pitchFamily="18" charset="0"/>
            </a:endParaRPr>
          </a:p>
          <a:p>
            <a:r>
              <a:rPr lang="en-US" sz="1200" dirty="0">
                <a:cs typeface="Times New Roman" panose="02020603050405020304" pitchFamily="18" charset="0"/>
              </a:rPr>
              <a:t>A parallel argument leads to the definition of the shape factor for the onset of yield or</a:t>
            </a:r>
            <a:r>
              <a:rPr lang="en-GB" sz="1200" dirty="0">
                <a:cs typeface="Times New Roman" panose="02020603050405020304" pitchFamily="18" charset="0"/>
              </a:rPr>
              <a:t> </a:t>
            </a:r>
            <a:r>
              <a:rPr lang="en-US" sz="1200" dirty="0">
                <a:cs typeface="Times New Roman" panose="02020603050405020304" pitchFamily="18" charset="0"/>
              </a:rPr>
              <a:t>failure in bending. Here the act of shaping increases the section modulus Z. The</a:t>
            </a:r>
            <a:r>
              <a:rPr lang="en-GB" sz="1200" dirty="0">
                <a:cs typeface="Times New Roman" panose="02020603050405020304" pitchFamily="18" charset="0"/>
              </a:rPr>
              <a:t> </a:t>
            </a:r>
            <a:r>
              <a:rPr lang="en-US" sz="1200" dirty="0">
                <a:cs typeface="Times New Roman" panose="02020603050405020304" pitchFamily="18" charset="0"/>
              </a:rPr>
              <a:t>efficiency is the ratio of this to the value</a:t>
            </a:r>
            <a:endParaRPr lang="en-GB" sz="1200" dirty="0">
              <a:cs typeface="Times New Roman" panose="02020603050405020304" pitchFamily="18" charset="0"/>
            </a:endParaRPr>
          </a:p>
          <a:p>
            <a:r>
              <a:rPr lang="en-US" sz="1200" i="1" dirty="0">
                <a:cs typeface="Times New Roman" panose="02020603050405020304" pitchFamily="18" charset="0"/>
              </a:rPr>
              <a:t>	</a:t>
            </a:r>
            <a:r>
              <a:rPr lang="en-US" sz="1200" dirty="0">
                <a:cs typeface="Times New Roman" panose="02020603050405020304" pitchFamily="18" charset="0"/>
              </a:rPr>
              <a:t>Z</a:t>
            </a:r>
            <a:r>
              <a:rPr lang="en-US" sz="1200" baseline="-25000" dirty="0">
                <a:cs typeface="Times New Roman" panose="02020603050405020304" pitchFamily="18" charset="0"/>
              </a:rPr>
              <a:t>0  </a:t>
            </a:r>
            <a:r>
              <a:rPr lang="en-US" sz="1200" dirty="0">
                <a:cs typeface="Times New Roman" panose="02020603050405020304" pitchFamily="18" charset="0"/>
              </a:rPr>
              <a:t> =  A</a:t>
            </a:r>
            <a:r>
              <a:rPr lang="en-US" sz="1200" baseline="30000" dirty="0">
                <a:cs typeface="Times New Roman" panose="02020603050405020304" pitchFamily="18" charset="0"/>
              </a:rPr>
              <a:t>2/3</a:t>
            </a:r>
            <a:r>
              <a:rPr lang="en-US" sz="1200" dirty="0">
                <a:cs typeface="Times New Roman" panose="02020603050405020304" pitchFamily="18" charset="0"/>
              </a:rPr>
              <a:t>/6</a:t>
            </a:r>
            <a:endParaRPr lang="en-GB" sz="1200" dirty="0">
              <a:cs typeface="Times New Roman" panose="02020603050405020304" pitchFamily="18" charset="0"/>
            </a:endParaRPr>
          </a:p>
          <a:p>
            <a:r>
              <a:rPr lang="en-US" sz="1200" dirty="0">
                <a:cs typeface="Times New Roman" panose="02020603050405020304" pitchFamily="18" charset="0"/>
              </a:rPr>
              <a:t>for the solid square section, giving the shape factor</a:t>
            </a:r>
            <a:endParaRPr lang="en-GB" sz="1200" dirty="0">
              <a:cs typeface="Times New Roman" panose="02020603050405020304" pitchFamily="18" charset="0"/>
            </a:endParaRPr>
          </a:p>
          <a:p>
            <a:r>
              <a:rPr lang="en-GB" sz="1200" dirty="0">
                <a:cs typeface="Times New Roman" panose="02020603050405020304" pitchFamily="18" charset="0"/>
                <a:sym typeface="Symbol" panose="05050102010706020507" pitchFamily="18" charset="2"/>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f</a:t>
            </a:r>
            <a:r>
              <a:rPr lang="en-US" sz="1200" dirty="0">
                <a:cs typeface="Times New Roman" panose="02020603050405020304" pitchFamily="18" charset="0"/>
              </a:rPr>
              <a:t>  =  Z/Z</a:t>
            </a:r>
            <a:r>
              <a:rPr lang="en-US" sz="1200" baseline="-25000" dirty="0">
                <a:cs typeface="Times New Roman" panose="02020603050405020304" pitchFamily="18" charset="0"/>
              </a:rPr>
              <a:t>0</a:t>
            </a:r>
            <a:r>
              <a:rPr lang="en-US" sz="1200" dirty="0">
                <a:cs typeface="Times New Roman" panose="02020603050405020304" pitchFamily="18" charset="0"/>
              </a:rPr>
              <a:t>  =  6Z/A</a:t>
            </a:r>
            <a:r>
              <a:rPr lang="en-US" sz="1200" baseline="30000" dirty="0">
                <a:cs typeface="Times New Roman" panose="02020603050405020304" pitchFamily="18" charset="0"/>
              </a:rPr>
              <a:t>3/2</a:t>
            </a:r>
            <a:endParaRPr lang="en-US" sz="1200" dirty="0">
              <a:cs typeface="Times New Roman" panose="02020603050405020304" pitchFamily="18" charset="0"/>
            </a:endParaRPr>
          </a:p>
          <a:p>
            <a:r>
              <a:rPr lang="en-US" sz="1200" dirty="0">
                <a:cs typeface="Times New Roman" panose="02020603050405020304" pitchFamily="18" charset="0"/>
              </a:rPr>
              <a:t>The quantity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f</a:t>
            </a:r>
            <a:r>
              <a:rPr lang="en-US" sz="1200" i="1" baseline="-25000" dirty="0">
                <a:cs typeface="Times New Roman" panose="02020603050405020304" pitchFamily="18" charset="0"/>
              </a:rPr>
              <a:t> </a:t>
            </a:r>
            <a:r>
              <a:rPr lang="en-US" sz="1200" i="1" dirty="0">
                <a:cs typeface="Times New Roman" panose="02020603050405020304" pitchFamily="18" charset="0"/>
              </a:rPr>
              <a:t>, </a:t>
            </a:r>
            <a:r>
              <a:rPr lang="en-US" sz="1200" dirty="0">
                <a:cs typeface="Times New Roman" panose="02020603050405020304" pitchFamily="18" charset="0"/>
              </a:rPr>
              <a:t>the </a:t>
            </a:r>
            <a:r>
              <a:rPr lang="en-US" sz="1200" b="1" dirty="0">
                <a:solidFill>
                  <a:srgbClr val="CC0000"/>
                </a:solidFill>
                <a:cs typeface="Times New Roman" panose="02020603050405020304" pitchFamily="18" charset="0"/>
              </a:rPr>
              <a:t>plastic shape factor</a:t>
            </a:r>
            <a:r>
              <a:rPr lang="en-US" sz="1200" i="1" dirty="0">
                <a:cs typeface="Times New Roman" panose="02020603050405020304" pitchFamily="18" charset="0"/>
              </a:rPr>
              <a:t>, </a:t>
            </a:r>
            <a:r>
              <a:rPr lang="en-US" sz="1200" dirty="0">
                <a:cs typeface="Times New Roman" panose="02020603050405020304" pitchFamily="18" charset="0"/>
              </a:rPr>
              <a:t>measures the efficiency of the shape when strength is the goal. Shapes</a:t>
            </a:r>
            <a:r>
              <a:rPr lang="en-GB" sz="1200" dirty="0">
                <a:cs typeface="Times New Roman" panose="02020603050405020304" pitchFamily="18" charset="0"/>
              </a:rPr>
              <a:t> </a:t>
            </a:r>
            <a:r>
              <a:rPr lang="en-US" sz="1200" dirty="0">
                <a:cs typeface="Times New Roman" panose="02020603050405020304" pitchFamily="18" charset="0"/>
              </a:rPr>
              <a:t>with high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have high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a:t>
            </a:r>
            <a:r>
              <a:rPr lang="en-US" sz="1200" i="1" dirty="0">
                <a:cs typeface="Times New Roman" panose="02020603050405020304" pitchFamily="18" charset="0"/>
              </a:rPr>
              <a:t>  </a:t>
            </a:r>
            <a:r>
              <a:rPr lang="en-US" sz="1200" dirty="0">
                <a:cs typeface="Times New Roman" panose="02020603050405020304" pitchFamily="18" charset="0"/>
              </a:rPr>
              <a:t>as well.</a:t>
            </a:r>
            <a:r>
              <a:rPr lang="en-GB" sz="1200" dirty="0">
                <a:cs typeface="Times New Roman" panose="02020603050405020304" pitchFamily="18" charset="0"/>
              </a:rPr>
              <a:t> </a:t>
            </a:r>
            <a:r>
              <a:rPr lang="en-US" sz="1200" dirty="0">
                <a:cs typeface="Times New Roman" panose="02020603050405020304" pitchFamily="18" charset="0"/>
              </a:rPr>
              <a:t>Similar shape factors characterize stiffness and strength in torsion.</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12961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Shape factors</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quantities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Z and A can all be calculated from the dimensions of the section,</a:t>
            </a:r>
            <a:r>
              <a:rPr lang="en-GB" sz="1200" dirty="0">
                <a:cs typeface="Times New Roman" panose="02020603050405020304" pitchFamily="18" charset="0"/>
              </a:rPr>
              <a:t> </a:t>
            </a:r>
            <a:r>
              <a:rPr lang="en-US" sz="1200" dirty="0">
                <a:cs typeface="Times New Roman" panose="02020603050405020304" pitchFamily="18" charset="0"/>
              </a:rPr>
              <a:t>allowing </a:t>
            </a:r>
            <a:r>
              <a:rPr lang="en-US" sz="1200" i="1" dirty="0">
                <a:cs typeface="Times New Roman" panose="02020603050405020304" pitchFamily="18" charset="0"/>
              </a:rPr>
              <a:t>e </a:t>
            </a:r>
            <a:r>
              <a:rPr lang="en-US" sz="1200" dirty="0">
                <a:cs typeface="Times New Roman" panose="02020603050405020304" pitchFamily="18" charset="0"/>
              </a:rPr>
              <a:t>φ to be calculated when these are known. This frame shows a small part of a</a:t>
            </a:r>
            <a:r>
              <a:rPr lang="en-GB" sz="1200" dirty="0">
                <a:cs typeface="Times New Roman" panose="02020603050405020304" pitchFamily="18" charset="0"/>
              </a:rPr>
              <a:t> </a:t>
            </a:r>
            <a:r>
              <a:rPr lang="en-US" sz="1200" dirty="0">
                <a:cs typeface="Times New Roman" panose="02020603050405020304" pitchFamily="18" charset="0"/>
              </a:rPr>
              <a:t>larger table listing these (See “Materials Selection in Mechanical Design”). Note that the square section has a shape factor of 1; that for a</a:t>
            </a:r>
            <a:r>
              <a:rPr lang="en-GB" sz="1200" dirty="0">
                <a:cs typeface="Times New Roman" panose="02020603050405020304" pitchFamily="18" charset="0"/>
              </a:rPr>
              <a:t> </a:t>
            </a:r>
            <a:r>
              <a:rPr lang="en-US" sz="1200" dirty="0">
                <a:cs typeface="Times New Roman" panose="02020603050405020304" pitchFamily="18" charset="0"/>
              </a:rPr>
              <a:t>solid circular section is very close to 1 (3/</a:t>
            </a:r>
            <a:r>
              <a:rPr lang="el-GR" sz="1200" i="1" dirty="0">
                <a:cs typeface="Times New Roman" panose="02020603050405020304" pitchFamily="18" charset="0"/>
              </a:rPr>
              <a:t>π</a:t>
            </a:r>
            <a:r>
              <a:rPr lang="en-US" sz="1200" dirty="0">
                <a:cs typeface="Times New Roman" panose="02020603050405020304" pitchFamily="18" charset="0"/>
              </a:rPr>
              <a:t> = 0.95). That for thin wall tubes, box and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-sections</a:t>
            </a:r>
            <a:r>
              <a:rPr lang="en-GB" sz="1200" dirty="0">
                <a:cs typeface="Times New Roman" panose="02020603050405020304" pitchFamily="18" charset="0"/>
              </a:rPr>
              <a:t> </a:t>
            </a:r>
            <a:r>
              <a:rPr lang="en-US" sz="1200" dirty="0">
                <a:cs typeface="Times New Roman" panose="02020603050405020304" pitchFamily="18" charset="0"/>
              </a:rPr>
              <a:t>is much larger.</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323455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6BD7B274-CF0B-1BD3-8B85-D2531BC25BD6}"/>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wmf"/><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31.png"/><Relationship Id="rId7"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16.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9.bin"/><Relationship Id="rId1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85000" lnSpcReduction="20000"/>
          </a:bodyPr>
          <a:lstStyle/>
          <a:p>
            <a:pPr marL="0" indent="0">
              <a:buNone/>
            </a:pPr>
            <a:r>
              <a:rPr lang="en-US" sz="4000" b="1" dirty="0"/>
              <a:t>Unit 9.</a:t>
            </a:r>
          </a:p>
          <a:p>
            <a:pPr marL="0" indent="0">
              <a:buNone/>
            </a:pPr>
            <a:r>
              <a:rPr lang="en-US" sz="4000" b="1" dirty="0"/>
              <a:t>Material and shape</a:t>
            </a:r>
          </a:p>
          <a:p>
            <a:pPr marL="0" indent="0">
              <a:buNone/>
            </a:pPr>
            <a:r>
              <a:rPr lang="en-US" sz="3200" b="0" dirty="0"/>
              <a:t>Materials for efficient structures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494337" cy="1143000"/>
          </a:xfrm>
        </p:spPr>
        <p:txBody>
          <a:bodyPr>
            <a:noAutofit/>
          </a:bodyPr>
          <a:lstStyle/>
          <a:p>
            <a:r>
              <a:rPr lang="en-US" sz="1600" dirty="0"/>
              <a:t>Mike Ashby</a:t>
            </a:r>
          </a:p>
          <a:p>
            <a:r>
              <a:rPr lang="en-GB" sz="1600" dirty="0"/>
              <a:t>Department of Engineering, </a:t>
            </a:r>
          </a:p>
          <a:p>
            <a:r>
              <a:rPr lang="en-GB" sz="1600" dirty="0"/>
              <a:t>University </a:t>
            </a:r>
            <a:r>
              <a:rPr lang="en-GB" sz="1600"/>
              <a:t>of Cambridge </a:t>
            </a:r>
            <a:endParaRPr lang="en-US" sz="1600" dirty="0"/>
          </a:p>
          <a:p>
            <a:endParaRPr lang="en-US" sz="1600" dirty="0">
              <a:solidFill>
                <a:schemeClr val="accent3"/>
              </a:solidFill>
            </a:endParaRPr>
          </a:p>
        </p:txBody>
      </p:sp>
      <p:pic>
        <p:nvPicPr>
          <p:cNvPr id="4" name="Picture 38">
            <a:extLst>
              <a:ext uri="{FF2B5EF4-FFF2-40B4-BE49-F238E27FC236}">
                <a16:creationId xmlns:a16="http://schemas.microsoft.com/office/drawing/2014/main" id="{D454570E-0649-4E36-9210-848A16488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952500"/>
            <a:ext cx="4896133" cy="24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a:extLst>
              <a:ext uri="{FF2B5EF4-FFF2-40B4-BE49-F238E27FC236}">
                <a16:creationId xmlns:a16="http://schemas.microsoft.com/office/drawing/2014/main" id="{05E0A7CB-977D-4142-88D7-EADB5F4DE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286" y="2916237"/>
            <a:ext cx="4934829"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What values of </a:t>
            </a:r>
            <a:r>
              <a:rPr lang="en-GB" dirty="0">
                <a:sym typeface="Symbol" panose="05050102010706020507" pitchFamily="18" charset="2"/>
              </a:rPr>
              <a:t></a:t>
            </a:r>
            <a:r>
              <a:rPr lang="en-GB" baseline="-25000" dirty="0">
                <a:sym typeface="Symbol" panose="05050102010706020507" pitchFamily="18" charset="2"/>
              </a:rPr>
              <a:t>e </a:t>
            </a:r>
            <a:r>
              <a:rPr lang="en-GB" dirty="0">
                <a:sym typeface="Symbol" panose="05050102010706020507" pitchFamily="18" charset="2"/>
              </a:rPr>
              <a:t>exist in reality?</a:t>
            </a:r>
            <a:endParaRPr lang="en-US" dirty="0"/>
          </a:p>
        </p:txBody>
      </p:sp>
      <p:graphicFrame>
        <p:nvGraphicFramePr>
          <p:cNvPr id="4" name="Object 4">
            <a:extLst>
              <a:ext uri="{FF2B5EF4-FFF2-40B4-BE49-F238E27FC236}">
                <a16:creationId xmlns:a16="http://schemas.microsoft.com/office/drawing/2014/main" id="{D140797D-7763-4095-81DF-9EB988A6FCE3}"/>
              </a:ext>
            </a:extLst>
          </p:cNvPr>
          <p:cNvGraphicFramePr>
            <a:graphicFrameLocks noChangeAspect="1"/>
          </p:cNvGraphicFramePr>
          <p:nvPr/>
        </p:nvGraphicFramePr>
        <p:xfrm>
          <a:off x="690563" y="828675"/>
          <a:ext cx="3033712" cy="484188"/>
        </p:xfrm>
        <a:graphic>
          <a:graphicData uri="http://schemas.openxmlformats.org/presentationml/2006/ole">
            <mc:AlternateContent xmlns:mc="http://schemas.openxmlformats.org/markup-compatibility/2006">
              <mc:Choice xmlns:v="urn:schemas-microsoft-com:vml" Requires="v">
                <p:oleObj name="Equation" r:id="rId3" imgW="3873500" imgH="647700" progId="Equation.3">
                  <p:embed/>
                </p:oleObj>
              </mc:Choice>
              <mc:Fallback>
                <p:oleObj name="Equation" r:id="rId3" imgW="3873500" imgH="647700" progId="Equation.3">
                  <p:embed/>
                  <p:pic>
                    <p:nvPicPr>
                      <p:cNvPr id="4" name="Object 4">
                        <a:extLst>
                          <a:ext uri="{FF2B5EF4-FFF2-40B4-BE49-F238E27FC236}">
                            <a16:creationId xmlns:a16="http://schemas.microsoft.com/office/drawing/2014/main" id="{D140797D-7763-4095-81DF-9EB988A6F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828675"/>
                        <a:ext cx="3033712" cy="484188"/>
                      </a:xfrm>
                      <a:prstGeom prst="rect">
                        <a:avLst/>
                      </a:prstGeom>
                      <a:solidFill>
                        <a:schemeClr val="bg1">
                          <a:lumMod val="95000"/>
                        </a:schemeClr>
                      </a:solidFill>
                      <a:ln w="9525">
                        <a:solidFill>
                          <a:schemeClr val="accent1"/>
                        </a:solidFill>
                        <a:miter lim="800000"/>
                        <a:headEnd/>
                        <a:tailEnd/>
                      </a:ln>
                      <a:effectLst/>
                    </p:spPr>
                  </p:pic>
                </p:oleObj>
              </mc:Fallback>
            </mc:AlternateContent>
          </a:graphicData>
        </a:graphic>
      </p:graphicFrame>
      <p:grpSp>
        <p:nvGrpSpPr>
          <p:cNvPr id="5" name="Group 27">
            <a:extLst>
              <a:ext uri="{FF2B5EF4-FFF2-40B4-BE49-F238E27FC236}">
                <a16:creationId xmlns:a16="http://schemas.microsoft.com/office/drawing/2014/main" id="{2C6709D7-A142-462C-A347-BEDAF301EB88}"/>
              </a:ext>
            </a:extLst>
          </p:cNvPr>
          <p:cNvGrpSpPr>
            <a:grpSpLocks/>
          </p:cNvGrpSpPr>
          <p:nvPr/>
        </p:nvGrpSpPr>
        <p:grpSpPr bwMode="auto">
          <a:xfrm>
            <a:off x="8147630" y="933699"/>
            <a:ext cx="1947400" cy="573015"/>
            <a:chOff x="4518" y="840"/>
            <a:chExt cx="1255" cy="366"/>
          </a:xfrm>
        </p:grpSpPr>
        <p:sp>
          <p:nvSpPr>
            <p:cNvPr id="6" name="Line 22">
              <a:extLst>
                <a:ext uri="{FF2B5EF4-FFF2-40B4-BE49-F238E27FC236}">
                  <a16:creationId xmlns:a16="http://schemas.microsoft.com/office/drawing/2014/main" id="{1691FBBC-B671-4D97-8A11-8668043737C4}"/>
                </a:ext>
              </a:extLst>
            </p:cNvPr>
            <p:cNvSpPr>
              <a:spLocks noChangeShapeType="1"/>
            </p:cNvSpPr>
            <p:nvPr/>
          </p:nvSpPr>
          <p:spPr bwMode="auto">
            <a:xfrm flipV="1">
              <a:off x="5297" y="1092"/>
              <a:ext cx="180" cy="11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7" name="Object 2">
              <a:extLst>
                <a:ext uri="{FF2B5EF4-FFF2-40B4-BE49-F238E27FC236}">
                  <a16:creationId xmlns:a16="http://schemas.microsoft.com/office/drawing/2014/main" id="{3A457721-9EA6-4DBC-A56C-D5609B63797E}"/>
                </a:ext>
              </a:extLst>
            </p:cNvPr>
            <p:cNvGraphicFramePr>
              <a:graphicFrameLocks noChangeAspect="1"/>
            </p:cNvGraphicFramePr>
            <p:nvPr/>
          </p:nvGraphicFramePr>
          <p:xfrm>
            <a:off x="5477" y="931"/>
            <a:ext cx="296" cy="191"/>
          </p:xfrm>
          <a:graphic>
            <a:graphicData uri="http://schemas.openxmlformats.org/presentationml/2006/ole">
              <mc:AlternateContent xmlns:mc="http://schemas.openxmlformats.org/markup-compatibility/2006">
                <mc:Choice xmlns:v="urn:schemas-microsoft-com:vml" Requires="v">
                  <p:oleObj name="Equation" r:id="rId5" imgW="469696" imgH="304668" progId="Equation.3">
                    <p:embed/>
                  </p:oleObj>
                </mc:Choice>
                <mc:Fallback>
                  <p:oleObj name="Equation" r:id="rId5" imgW="469696" imgH="304668" progId="Equation.3">
                    <p:embed/>
                    <p:pic>
                      <p:nvPicPr>
                        <p:cNvPr id="7" name="Object 2">
                          <a:extLst>
                            <a:ext uri="{FF2B5EF4-FFF2-40B4-BE49-F238E27FC236}">
                              <a16:creationId xmlns:a16="http://schemas.microsoft.com/office/drawing/2014/main" id="{3A457721-9EA6-4DBC-A56C-D5609B637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 y="931"/>
                          <a:ext cx="296"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F7A50355-984D-4EE4-ADEF-A0DA03897E52}"/>
                </a:ext>
              </a:extLst>
            </p:cNvPr>
            <p:cNvGraphicFramePr>
              <a:graphicFrameLocks noChangeAspect="1"/>
            </p:cNvGraphicFramePr>
            <p:nvPr/>
          </p:nvGraphicFramePr>
          <p:xfrm>
            <a:off x="4572" y="840"/>
            <a:ext cx="504" cy="192"/>
          </p:xfrm>
          <a:graphic>
            <a:graphicData uri="http://schemas.openxmlformats.org/presentationml/2006/ole">
              <mc:AlternateContent xmlns:mc="http://schemas.openxmlformats.org/markup-compatibility/2006">
                <mc:Choice xmlns:v="urn:schemas-microsoft-com:vml" Requires="v">
                  <p:oleObj name="Equation" r:id="rId7" imgW="799753" imgH="304668" progId="Equation.3">
                    <p:embed/>
                  </p:oleObj>
                </mc:Choice>
                <mc:Fallback>
                  <p:oleObj name="Equation" r:id="rId7" imgW="799753" imgH="304668" progId="Equation.3">
                    <p:embed/>
                    <p:pic>
                      <p:nvPicPr>
                        <p:cNvPr id="8" name="Object 3">
                          <a:extLst>
                            <a:ext uri="{FF2B5EF4-FFF2-40B4-BE49-F238E27FC236}">
                              <a16:creationId xmlns:a16="http://schemas.microsoft.com/office/drawing/2014/main" id="{F7A50355-984D-4EE4-ADEF-A0DA03897E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 y="840"/>
                          <a:ext cx="504"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26">
              <a:extLst>
                <a:ext uri="{FF2B5EF4-FFF2-40B4-BE49-F238E27FC236}">
                  <a16:creationId xmlns:a16="http://schemas.microsoft.com/office/drawing/2014/main" id="{48EDBF71-CBB8-4C1B-95DE-100852DF05D1}"/>
                </a:ext>
              </a:extLst>
            </p:cNvPr>
            <p:cNvSpPr>
              <a:spLocks noChangeShapeType="1"/>
            </p:cNvSpPr>
            <p:nvPr/>
          </p:nvSpPr>
          <p:spPr bwMode="auto">
            <a:xfrm flipV="1">
              <a:off x="4518" y="1032"/>
              <a:ext cx="180" cy="11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grpSp>
      <p:pic>
        <p:nvPicPr>
          <p:cNvPr id="10" name="Picture 9">
            <a:extLst>
              <a:ext uri="{FF2B5EF4-FFF2-40B4-BE49-F238E27FC236}">
                <a16:creationId xmlns:a16="http://schemas.microsoft.com/office/drawing/2014/main" id="{660C899D-E68F-4417-8191-4908663B1077}"/>
              </a:ext>
            </a:extLst>
          </p:cNvPr>
          <p:cNvPicPr>
            <a:picLocks noChangeAspect="1"/>
          </p:cNvPicPr>
          <p:nvPr/>
        </p:nvPicPr>
        <p:blipFill>
          <a:blip r:embed="rId9"/>
          <a:stretch>
            <a:fillRect/>
          </a:stretch>
        </p:blipFill>
        <p:spPr>
          <a:xfrm>
            <a:off x="2207568" y="1412776"/>
            <a:ext cx="7134651" cy="4572751"/>
          </a:xfrm>
          <a:prstGeom prst="rect">
            <a:avLst/>
          </a:prstGeom>
        </p:spPr>
      </p:pic>
    </p:spTree>
    <p:extLst>
      <p:ext uri="{BB962C8B-B14F-4D97-AF65-F5344CB8AC3E}">
        <p14:creationId xmlns:p14="http://schemas.microsoft.com/office/powerpoint/2010/main" val="227178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a:xfrm>
            <a:off x="609601" y="278907"/>
            <a:ext cx="10972799" cy="845837"/>
          </a:xfrm>
        </p:spPr>
        <p:txBody>
          <a:bodyPr/>
          <a:lstStyle/>
          <a:p>
            <a:r>
              <a:rPr lang="en-GB" dirty="0"/>
              <a:t>Limits for shape factors </a:t>
            </a:r>
            <a:r>
              <a:rPr lang="en-GB" dirty="0">
                <a:sym typeface="Symbol" panose="05050102010706020507" pitchFamily="18" charset="2"/>
              </a:rPr>
              <a:t></a:t>
            </a:r>
            <a:r>
              <a:rPr lang="en-GB" baseline="-25000" dirty="0">
                <a:sym typeface="Symbol" panose="05050102010706020507" pitchFamily="18" charset="2"/>
              </a:rPr>
              <a:t>e </a:t>
            </a:r>
            <a:r>
              <a:rPr lang="en-GB" dirty="0"/>
              <a:t>and </a:t>
            </a:r>
            <a:r>
              <a:rPr lang="en-GB" dirty="0">
                <a:sym typeface="Symbol" panose="05050102010706020507" pitchFamily="18" charset="2"/>
              </a:rPr>
              <a:t></a:t>
            </a:r>
            <a:r>
              <a:rPr lang="en-GB" baseline="-25000" dirty="0">
                <a:sym typeface="Symbol" panose="05050102010706020507" pitchFamily="18" charset="2"/>
              </a:rPr>
              <a:t>f</a:t>
            </a:r>
            <a:endParaRPr lang="en-US" dirty="0"/>
          </a:p>
        </p:txBody>
      </p:sp>
      <p:sp>
        <p:nvSpPr>
          <p:cNvPr id="4" name="Text Box 5">
            <a:extLst>
              <a:ext uri="{FF2B5EF4-FFF2-40B4-BE49-F238E27FC236}">
                <a16:creationId xmlns:a16="http://schemas.microsoft.com/office/drawing/2014/main" id="{2C890453-3296-48BE-9A47-699F5BFEAC4D}"/>
              </a:ext>
            </a:extLst>
          </p:cNvPr>
          <p:cNvSpPr txBox="1">
            <a:spLocks noChangeArrowheads="1"/>
          </p:cNvSpPr>
          <p:nvPr/>
        </p:nvSpPr>
        <p:spPr bwMode="auto">
          <a:xfrm>
            <a:off x="2842914" y="4653136"/>
            <a:ext cx="515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Limit set by:	(a)  manufacturing constraints</a:t>
            </a:r>
          </a:p>
          <a:p>
            <a:pPr>
              <a:spcBef>
                <a:spcPct val="0"/>
              </a:spcBef>
              <a:spcAft>
                <a:spcPct val="0"/>
              </a:spcAft>
              <a:buClr>
                <a:srgbClr val="006600"/>
              </a:buClr>
              <a:buSzPct val="110000"/>
            </a:pPr>
            <a:r>
              <a:rPr lang="en-GB" sz="2000" dirty="0">
                <a:solidFill>
                  <a:srgbClr val="000000"/>
                </a:solidFill>
                <a:latin typeface="+mn-lt"/>
              </a:rPr>
              <a:t>		(b)  local buckling</a:t>
            </a:r>
          </a:p>
        </p:txBody>
      </p:sp>
      <p:grpSp>
        <p:nvGrpSpPr>
          <p:cNvPr id="5" name="Group 24">
            <a:extLst>
              <a:ext uri="{FF2B5EF4-FFF2-40B4-BE49-F238E27FC236}">
                <a16:creationId xmlns:a16="http://schemas.microsoft.com/office/drawing/2014/main" id="{2F587F93-B947-43B6-B8C8-E12D665BDCC3}"/>
              </a:ext>
            </a:extLst>
          </p:cNvPr>
          <p:cNvGrpSpPr>
            <a:grpSpLocks/>
          </p:cNvGrpSpPr>
          <p:nvPr/>
        </p:nvGrpSpPr>
        <p:grpSpPr bwMode="auto">
          <a:xfrm>
            <a:off x="3134681" y="1256222"/>
            <a:ext cx="4864434" cy="3257682"/>
            <a:chOff x="1200" y="1680"/>
            <a:chExt cx="2976" cy="2083"/>
          </a:xfrm>
        </p:grpSpPr>
        <p:sp>
          <p:nvSpPr>
            <p:cNvPr id="6" name="Text Box 14">
              <a:extLst>
                <a:ext uri="{FF2B5EF4-FFF2-40B4-BE49-F238E27FC236}">
                  <a16:creationId xmlns:a16="http://schemas.microsoft.com/office/drawing/2014/main" id="{F4D62EF3-34CE-49A2-843B-9EB9DFF8FDE1}"/>
                </a:ext>
              </a:extLst>
            </p:cNvPr>
            <p:cNvSpPr txBox="1">
              <a:spLocks noChangeArrowheads="1"/>
            </p:cNvSpPr>
            <p:nvPr/>
          </p:nvSpPr>
          <p:spPr bwMode="auto">
            <a:xfrm>
              <a:off x="1200" y="1680"/>
              <a:ext cx="2976" cy="2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Material			      Max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e   	</a:t>
              </a:r>
              <a:r>
                <a:rPr lang="en-US" sz="1600" dirty="0">
                  <a:solidFill>
                    <a:srgbClr val="000000"/>
                  </a:solidFill>
                  <a:latin typeface="+mn-lt"/>
                </a:rPr>
                <a:t>Max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f</a:t>
              </a:r>
              <a:r>
                <a:rPr lang="en-US" sz="1600" dirty="0">
                  <a:solidFill>
                    <a:srgbClr val="000000"/>
                  </a:solidFill>
                  <a:latin typeface="+mn-lt"/>
                </a:rPr>
                <a:t> </a:t>
              </a:r>
            </a:p>
            <a:p>
              <a:pPr>
                <a:spcBef>
                  <a:spcPct val="50000"/>
                </a:spcBef>
              </a:pPr>
              <a:r>
                <a:rPr lang="en-US" sz="1600" dirty="0">
                  <a:solidFill>
                    <a:srgbClr val="000000"/>
                  </a:solidFill>
                  <a:latin typeface="+mn-lt"/>
                </a:rPr>
                <a:t>Steels			      65		13</a:t>
              </a:r>
            </a:p>
            <a:p>
              <a:pPr>
                <a:spcBef>
                  <a:spcPct val="50000"/>
                </a:spcBef>
              </a:pPr>
              <a:r>
                <a:rPr lang="en-US" sz="1600" dirty="0">
                  <a:solidFill>
                    <a:srgbClr val="000000"/>
                  </a:solidFill>
                  <a:latin typeface="+mn-lt"/>
                </a:rPr>
                <a:t>Aluminum alloys		      44		10</a:t>
              </a:r>
            </a:p>
            <a:p>
              <a:pPr>
                <a:spcBef>
                  <a:spcPct val="50000"/>
                </a:spcBef>
              </a:pPr>
              <a:r>
                <a:rPr lang="en-US" sz="1600" dirty="0">
                  <a:solidFill>
                    <a:srgbClr val="000000"/>
                  </a:solidFill>
                  <a:latin typeface="+mn-lt"/>
                </a:rPr>
                <a:t>GFRP and CFRP	      	      39		9</a:t>
              </a:r>
            </a:p>
            <a:p>
              <a:pPr>
                <a:spcBef>
                  <a:spcPct val="50000"/>
                </a:spcBef>
              </a:pPr>
              <a:r>
                <a:rPr lang="en-US" sz="1600" dirty="0">
                  <a:solidFill>
                    <a:srgbClr val="000000"/>
                  </a:solidFill>
                  <a:latin typeface="+mn-lt"/>
                </a:rPr>
                <a:t>Unreinforced polymers	      12		5</a:t>
              </a:r>
            </a:p>
            <a:p>
              <a:pPr>
                <a:spcBef>
                  <a:spcPct val="50000"/>
                </a:spcBef>
              </a:pPr>
              <a:r>
                <a:rPr lang="en-US" sz="1600" dirty="0">
                  <a:solidFill>
                    <a:srgbClr val="000000"/>
                  </a:solidFill>
                  <a:latin typeface="+mn-lt"/>
                </a:rPr>
                <a:t>Woods			       8		3</a:t>
              </a:r>
            </a:p>
            <a:p>
              <a:pPr>
                <a:spcBef>
                  <a:spcPct val="50000"/>
                </a:spcBef>
              </a:pPr>
              <a:r>
                <a:rPr lang="en-US" sz="1600" dirty="0">
                  <a:solidFill>
                    <a:srgbClr val="000000"/>
                  </a:solidFill>
                  <a:latin typeface="+mn-lt"/>
                </a:rPr>
                <a:t>Elastomers		      &lt;6		-</a:t>
              </a:r>
            </a:p>
            <a:p>
              <a:pPr>
                <a:spcBef>
                  <a:spcPct val="50000"/>
                </a:spcBef>
              </a:pPr>
              <a:r>
                <a:rPr lang="en-US" sz="1600" dirty="0">
                  <a:solidFill>
                    <a:srgbClr val="000000"/>
                  </a:solidFill>
                  <a:latin typeface="+mn-lt"/>
                </a:rPr>
                <a:t>Other materials		      ...can calculate</a:t>
              </a:r>
            </a:p>
          </p:txBody>
        </p:sp>
        <p:sp>
          <p:nvSpPr>
            <p:cNvPr id="7" name="Line 15">
              <a:extLst>
                <a:ext uri="{FF2B5EF4-FFF2-40B4-BE49-F238E27FC236}">
                  <a16:creationId xmlns:a16="http://schemas.microsoft.com/office/drawing/2014/main" id="{60182287-C31D-4735-A157-90DDA056D14B}"/>
                </a:ext>
              </a:extLst>
            </p:cNvPr>
            <p:cNvSpPr>
              <a:spLocks noChangeShapeType="1"/>
            </p:cNvSpPr>
            <p:nvPr/>
          </p:nvSpPr>
          <p:spPr bwMode="auto">
            <a:xfrm>
              <a:off x="1200" y="196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 name="Line 16">
              <a:extLst>
                <a:ext uri="{FF2B5EF4-FFF2-40B4-BE49-F238E27FC236}">
                  <a16:creationId xmlns:a16="http://schemas.microsoft.com/office/drawing/2014/main" id="{8151C1CC-17DE-49D2-B11B-94717EBDCC29}"/>
                </a:ext>
              </a:extLst>
            </p:cNvPr>
            <p:cNvSpPr>
              <a:spLocks noChangeShapeType="1"/>
            </p:cNvSpPr>
            <p:nvPr/>
          </p:nvSpPr>
          <p:spPr bwMode="auto">
            <a:xfrm>
              <a:off x="1200" y="268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 name="Line 17">
              <a:extLst>
                <a:ext uri="{FF2B5EF4-FFF2-40B4-BE49-F238E27FC236}">
                  <a16:creationId xmlns:a16="http://schemas.microsoft.com/office/drawing/2014/main" id="{6F41783C-2805-4AB8-BF43-CC2C5F4E9CA3}"/>
                </a:ext>
              </a:extLst>
            </p:cNvPr>
            <p:cNvSpPr>
              <a:spLocks noChangeShapeType="1"/>
            </p:cNvSpPr>
            <p:nvPr/>
          </p:nvSpPr>
          <p:spPr bwMode="auto">
            <a:xfrm>
              <a:off x="1200" y="2976"/>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Line 18">
              <a:extLst>
                <a:ext uri="{FF2B5EF4-FFF2-40B4-BE49-F238E27FC236}">
                  <a16:creationId xmlns:a16="http://schemas.microsoft.com/office/drawing/2014/main" id="{D7E0D0D0-7E5F-465D-B432-A919CACB9807}"/>
                </a:ext>
              </a:extLst>
            </p:cNvPr>
            <p:cNvSpPr>
              <a:spLocks noChangeShapeType="1"/>
            </p:cNvSpPr>
            <p:nvPr/>
          </p:nvSpPr>
          <p:spPr bwMode="auto">
            <a:xfrm>
              <a:off x="1200" y="3264"/>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19">
              <a:extLst>
                <a:ext uri="{FF2B5EF4-FFF2-40B4-BE49-F238E27FC236}">
                  <a16:creationId xmlns:a16="http://schemas.microsoft.com/office/drawing/2014/main" id="{8C3B013A-9445-4615-A252-BF117DF1113C}"/>
                </a:ext>
              </a:extLst>
            </p:cNvPr>
            <p:cNvSpPr>
              <a:spLocks noChangeShapeType="1"/>
            </p:cNvSpPr>
            <p:nvPr/>
          </p:nvSpPr>
          <p:spPr bwMode="auto">
            <a:xfrm>
              <a:off x="1200" y="3504"/>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20">
              <a:extLst>
                <a:ext uri="{FF2B5EF4-FFF2-40B4-BE49-F238E27FC236}">
                  <a16:creationId xmlns:a16="http://schemas.microsoft.com/office/drawing/2014/main" id="{AC972C8C-F898-4E05-93A8-1F82D9A76A9E}"/>
                </a:ext>
              </a:extLst>
            </p:cNvPr>
            <p:cNvSpPr>
              <a:spLocks noChangeShapeType="1"/>
            </p:cNvSpPr>
            <p:nvPr/>
          </p:nvSpPr>
          <p:spPr bwMode="auto">
            <a:xfrm>
              <a:off x="1200" y="244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21">
              <a:extLst>
                <a:ext uri="{FF2B5EF4-FFF2-40B4-BE49-F238E27FC236}">
                  <a16:creationId xmlns:a16="http://schemas.microsoft.com/office/drawing/2014/main" id="{612CF218-33F9-4487-820D-A3D1DF51DAEB}"/>
                </a:ext>
              </a:extLst>
            </p:cNvPr>
            <p:cNvSpPr>
              <a:spLocks noChangeShapeType="1"/>
            </p:cNvSpPr>
            <p:nvPr/>
          </p:nvSpPr>
          <p:spPr bwMode="auto">
            <a:xfrm>
              <a:off x="1200" y="220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 name="Line 22">
              <a:extLst>
                <a:ext uri="{FF2B5EF4-FFF2-40B4-BE49-F238E27FC236}">
                  <a16:creationId xmlns:a16="http://schemas.microsoft.com/office/drawing/2014/main" id="{9A3CF7BD-15A8-4FF7-9553-34FEDC391231}"/>
                </a:ext>
              </a:extLst>
            </p:cNvPr>
            <p:cNvSpPr>
              <a:spLocks noChangeShapeType="1"/>
            </p:cNvSpPr>
            <p:nvPr/>
          </p:nvSpPr>
          <p:spPr bwMode="auto">
            <a:xfrm>
              <a:off x="2592" y="1680"/>
              <a:ext cx="0" cy="2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5" name="Line 23">
              <a:extLst>
                <a:ext uri="{FF2B5EF4-FFF2-40B4-BE49-F238E27FC236}">
                  <a16:creationId xmlns:a16="http://schemas.microsoft.com/office/drawing/2014/main" id="{BA9DC6C4-D082-4956-AD19-34D9B16CEE11}"/>
                </a:ext>
              </a:extLst>
            </p:cNvPr>
            <p:cNvSpPr>
              <a:spLocks noChangeShapeType="1"/>
            </p:cNvSpPr>
            <p:nvPr/>
          </p:nvSpPr>
          <p:spPr bwMode="auto">
            <a:xfrm>
              <a:off x="3360" y="1680"/>
              <a:ext cx="0" cy="1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6" name="Group 26">
            <a:extLst>
              <a:ext uri="{FF2B5EF4-FFF2-40B4-BE49-F238E27FC236}">
                <a16:creationId xmlns:a16="http://schemas.microsoft.com/office/drawing/2014/main" id="{5BC20C78-D5CE-4526-A32E-EF4434035F04}"/>
              </a:ext>
            </a:extLst>
          </p:cNvPr>
          <p:cNvGrpSpPr>
            <a:grpSpLocks/>
          </p:cNvGrpSpPr>
          <p:nvPr/>
        </p:nvGrpSpPr>
        <p:grpSpPr bwMode="auto">
          <a:xfrm>
            <a:off x="2730621" y="5081762"/>
            <a:ext cx="5827713" cy="1055688"/>
            <a:chOff x="432" y="3276"/>
            <a:chExt cx="3389" cy="665"/>
          </a:xfrm>
        </p:grpSpPr>
        <p:sp>
          <p:nvSpPr>
            <p:cNvPr id="17" name="Text Box 8">
              <a:extLst>
                <a:ext uri="{FF2B5EF4-FFF2-40B4-BE49-F238E27FC236}">
                  <a16:creationId xmlns:a16="http://schemas.microsoft.com/office/drawing/2014/main" id="{D40776D3-3A7B-4BC3-9226-FA5D3439711B}"/>
                </a:ext>
              </a:extLst>
            </p:cNvPr>
            <p:cNvSpPr txBox="1">
              <a:spLocks noChangeArrowheads="1"/>
            </p:cNvSpPr>
            <p:nvPr/>
          </p:nvSpPr>
          <p:spPr bwMode="auto">
            <a:xfrm>
              <a:off x="432" y="3600"/>
              <a:ext cx="13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Theoretical limit:</a:t>
              </a:r>
              <a:r>
                <a:rPr lang="en-GB" sz="1600" dirty="0">
                  <a:solidFill>
                    <a:srgbClr val="000000"/>
                  </a:solidFill>
                  <a:latin typeface="+mn-lt"/>
                </a:rPr>
                <a:t> </a:t>
              </a:r>
            </a:p>
          </p:txBody>
        </p:sp>
        <p:graphicFrame>
          <p:nvGraphicFramePr>
            <p:cNvPr id="18" name="Object 2">
              <a:extLst>
                <a:ext uri="{FF2B5EF4-FFF2-40B4-BE49-F238E27FC236}">
                  <a16:creationId xmlns:a16="http://schemas.microsoft.com/office/drawing/2014/main" id="{EEB58137-38BE-4027-86E1-D2D6F61E9C4B}"/>
                </a:ext>
              </a:extLst>
            </p:cNvPr>
            <p:cNvGraphicFramePr>
              <a:graphicFrameLocks noChangeAspect="1"/>
            </p:cNvGraphicFramePr>
            <p:nvPr/>
          </p:nvGraphicFramePr>
          <p:xfrm>
            <a:off x="2027" y="3499"/>
            <a:ext cx="792" cy="368"/>
          </p:xfrm>
          <a:graphic>
            <a:graphicData uri="http://schemas.openxmlformats.org/presentationml/2006/ole">
              <mc:AlternateContent xmlns:mc="http://schemas.openxmlformats.org/markup-compatibility/2006">
                <mc:Choice xmlns:v="urn:schemas-microsoft-com:vml" Requires="v">
                  <p:oleObj name="Equation" r:id="rId3" imgW="1257120" imgH="583920" progId="Equation.3">
                    <p:embed/>
                  </p:oleObj>
                </mc:Choice>
                <mc:Fallback>
                  <p:oleObj name="Equation" r:id="rId3" imgW="1257120" imgH="583920" progId="Equation.3">
                    <p:embed/>
                    <p:pic>
                      <p:nvPicPr>
                        <p:cNvPr id="18" name="Object 2">
                          <a:extLst>
                            <a:ext uri="{FF2B5EF4-FFF2-40B4-BE49-F238E27FC236}">
                              <a16:creationId xmlns:a16="http://schemas.microsoft.com/office/drawing/2014/main" id="{EEB58137-38BE-4027-86E1-D2D6F61E9C4B}"/>
                            </a:ext>
                          </a:extLst>
                        </p:cNvPr>
                        <p:cNvPicPr>
                          <a:picLocks noChangeAspect="1" noChangeArrowheads="1"/>
                        </p:cNvPicPr>
                        <p:nvPr/>
                      </p:nvPicPr>
                      <p:blipFill>
                        <a:blip r:embed="rId4"/>
                        <a:srcRect/>
                        <a:stretch>
                          <a:fillRect/>
                        </a:stretch>
                      </p:blipFill>
                      <p:spPr bwMode="auto">
                        <a:xfrm>
                          <a:off x="2027" y="3499"/>
                          <a:ext cx="792" cy="368"/>
                        </a:xfrm>
                        <a:prstGeom prst="rect">
                          <a:avLst/>
                        </a:prstGeom>
                        <a:solidFill>
                          <a:schemeClr val="bg1">
                            <a:lumMod val="95000"/>
                          </a:schemeClr>
                        </a:solidFill>
                        <a:ln w="9525">
                          <a:solidFill>
                            <a:schemeClr val="accent1"/>
                          </a:solidFill>
                          <a:miter lim="800000"/>
                          <a:headEnd/>
                          <a:tailEnd/>
                        </a:ln>
                      </p:spPr>
                    </p:pic>
                  </p:oleObj>
                </mc:Fallback>
              </mc:AlternateContent>
            </a:graphicData>
          </a:graphic>
        </p:graphicFrame>
        <p:grpSp>
          <p:nvGrpSpPr>
            <p:cNvPr id="19" name="Group 25">
              <a:extLst>
                <a:ext uri="{FF2B5EF4-FFF2-40B4-BE49-F238E27FC236}">
                  <a16:creationId xmlns:a16="http://schemas.microsoft.com/office/drawing/2014/main" id="{206E1907-6012-42F3-94EA-9E15FD114F8A}"/>
                </a:ext>
              </a:extLst>
            </p:cNvPr>
            <p:cNvGrpSpPr>
              <a:grpSpLocks/>
            </p:cNvGrpSpPr>
            <p:nvPr/>
          </p:nvGrpSpPr>
          <p:grpSpPr bwMode="auto">
            <a:xfrm>
              <a:off x="2835" y="3276"/>
              <a:ext cx="986" cy="665"/>
              <a:chOff x="2835" y="3276"/>
              <a:chExt cx="986" cy="665"/>
            </a:xfrm>
          </p:grpSpPr>
          <p:cxnSp>
            <p:nvCxnSpPr>
              <p:cNvPr id="20" name="AutoShape 9">
                <a:extLst>
                  <a:ext uri="{FF2B5EF4-FFF2-40B4-BE49-F238E27FC236}">
                    <a16:creationId xmlns:a16="http://schemas.microsoft.com/office/drawing/2014/main" id="{BA4145BA-F46F-46DA-B90B-52967962C56C}"/>
                  </a:ext>
                </a:extLst>
              </p:cNvPr>
              <p:cNvCxnSpPr>
                <a:cxnSpLocks noChangeShapeType="1"/>
              </p:cNvCxnSpPr>
              <p:nvPr/>
            </p:nvCxnSpPr>
            <p:spPr bwMode="auto">
              <a:xfrm rot="10800000" flipV="1">
                <a:off x="2842" y="3369"/>
                <a:ext cx="302" cy="216"/>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AutoShape 10">
                <a:extLst>
                  <a:ext uri="{FF2B5EF4-FFF2-40B4-BE49-F238E27FC236}">
                    <a16:creationId xmlns:a16="http://schemas.microsoft.com/office/drawing/2014/main" id="{F7511868-72BB-45EA-A614-5F8DDB166857}"/>
                  </a:ext>
                </a:extLst>
              </p:cNvPr>
              <p:cNvCxnSpPr>
                <a:cxnSpLocks noChangeShapeType="1"/>
              </p:cNvCxnSpPr>
              <p:nvPr/>
            </p:nvCxnSpPr>
            <p:spPr bwMode="auto">
              <a:xfrm rot="10800000">
                <a:off x="2835" y="3765"/>
                <a:ext cx="302" cy="108"/>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Text Box 11">
                <a:extLst>
                  <a:ext uri="{FF2B5EF4-FFF2-40B4-BE49-F238E27FC236}">
                    <a16:creationId xmlns:a16="http://schemas.microsoft.com/office/drawing/2014/main" id="{FDE58A60-1D01-49ED-A1B9-1940D4FCCA60}"/>
                  </a:ext>
                </a:extLst>
              </p:cNvPr>
              <p:cNvSpPr txBox="1">
                <a:spLocks noChangeArrowheads="1"/>
              </p:cNvSpPr>
              <p:nvPr/>
            </p:nvSpPr>
            <p:spPr bwMode="auto">
              <a:xfrm>
                <a:off x="3120" y="3276"/>
                <a:ext cx="48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dirty="0">
                    <a:solidFill>
                      <a:srgbClr val="000000"/>
                    </a:solidFill>
                  </a:rPr>
                  <a:t>Modulus</a:t>
                </a:r>
                <a:endParaRPr lang="en-GB" sz="1400" dirty="0">
                  <a:solidFill>
                    <a:srgbClr val="000000"/>
                  </a:solidFill>
                </a:endParaRPr>
              </a:p>
            </p:txBody>
          </p:sp>
          <p:sp>
            <p:nvSpPr>
              <p:cNvPr id="23" name="Text Box 12">
                <a:extLst>
                  <a:ext uri="{FF2B5EF4-FFF2-40B4-BE49-F238E27FC236}">
                    <a16:creationId xmlns:a16="http://schemas.microsoft.com/office/drawing/2014/main" id="{EC314CB9-74B6-47D9-85E5-BD72DABB5886}"/>
                  </a:ext>
                </a:extLst>
              </p:cNvPr>
              <p:cNvSpPr txBox="1">
                <a:spLocks noChangeArrowheads="1"/>
              </p:cNvSpPr>
              <p:nvPr/>
            </p:nvSpPr>
            <p:spPr bwMode="auto">
              <a:xfrm>
                <a:off x="3120" y="3768"/>
                <a:ext cx="7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dirty="0">
                    <a:solidFill>
                      <a:srgbClr val="000000"/>
                    </a:solidFill>
                  </a:rPr>
                  <a:t>Yield strength</a:t>
                </a:r>
                <a:endParaRPr lang="en-GB" sz="1400" dirty="0">
                  <a:solidFill>
                    <a:srgbClr val="000000"/>
                  </a:solidFill>
                </a:endParaRPr>
              </a:p>
            </p:txBody>
          </p:sp>
        </p:grpSp>
      </p:grpSp>
      <p:sp>
        <p:nvSpPr>
          <p:cNvPr id="24" name="Rectangle 28">
            <a:extLst>
              <a:ext uri="{FF2B5EF4-FFF2-40B4-BE49-F238E27FC236}">
                <a16:creationId xmlns:a16="http://schemas.microsoft.com/office/drawing/2014/main" id="{A341931E-ED1B-4995-A809-D49B22D16C35}"/>
              </a:ext>
            </a:extLst>
          </p:cNvPr>
          <p:cNvSpPr>
            <a:spLocks noChangeArrowheads="1"/>
          </p:cNvSpPr>
          <p:nvPr/>
        </p:nvSpPr>
        <p:spPr bwMode="auto">
          <a:xfrm>
            <a:off x="2842914" y="766937"/>
            <a:ext cx="6421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There is an upper limit to shape factor for each material</a:t>
            </a:r>
            <a:endParaRPr lang="en-US" sz="2000" dirty="0">
              <a:solidFill>
                <a:srgbClr val="000000"/>
              </a:solidFill>
              <a:latin typeface="+mn-lt"/>
            </a:endParaRPr>
          </a:p>
        </p:txBody>
      </p:sp>
    </p:spTree>
    <p:extLst>
      <p:ext uri="{BB962C8B-B14F-4D97-AF65-F5344CB8AC3E}">
        <p14:creationId xmlns:p14="http://schemas.microsoft.com/office/powerpoint/2010/main" val="30577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Indices that include shape</a:t>
            </a:r>
            <a:endParaRPr lang="en-US" dirty="0"/>
          </a:p>
        </p:txBody>
      </p:sp>
      <p:sp>
        <p:nvSpPr>
          <p:cNvPr id="4" name="AutoShape 2">
            <a:extLst>
              <a:ext uri="{FF2B5EF4-FFF2-40B4-BE49-F238E27FC236}">
                <a16:creationId xmlns:a16="http://schemas.microsoft.com/office/drawing/2014/main" id="{635EC4CB-81F9-4477-A692-EB2D40260344}"/>
              </a:ext>
            </a:extLst>
          </p:cNvPr>
          <p:cNvSpPr>
            <a:spLocks noChangeArrowheads="1"/>
          </p:cNvSpPr>
          <p:nvPr/>
        </p:nvSpPr>
        <p:spPr bwMode="auto">
          <a:xfrm>
            <a:off x="7903152" y="2653530"/>
            <a:ext cx="2956342" cy="2301877"/>
          </a:xfrm>
          <a:prstGeom prst="roundRect">
            <a:avLst>
              <a:gd name="adj" fmla="val 5097"/>
            </a:avLst>
          </a:prstGeom>
          <a:solidFill>
            <a:schemeClr val="bg1"/>
          </a:solidFill>
          <a:ln w="952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5" name="Rectangle 3">
            <a:extLst>
              <a:ext uri="{FF2B5EF4-FFF2-40B4-BE49-F238E27FC236}">
                <a16:creationId xmlns:a16="http://schemas.microsoft.com/office/drawing/2014/main" id="{B703D749-5817-4251-B11A-4E2FE560DC8A}"/>
              </a:ext>
            </a:extLst>
          </p:cNvPr>
          <p:cNvSpPr>
            <a:spLocks noChangeArrowheads="1"/>
          </p:cNvSpPr>
          <p:nvPr/>
        </p:nvSpPr>
        <p:spPr bwMode="auto">
          <a:xfrm>
            <a:off x="5738059" y="5176068"/>
            <a:ext cx="5118100" cy="876300"/>
          </a:xfrm>
          <a:prstGeom prst="rect">
            <a:avLst/>
          </a:prstGeom>
          <a:solidFill>
            <a:schemeClr val="bg1">
              <a:lumMod val="95000"/>
            </a:schemeClr>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6" name="Text Box 5">
            <a:extLst>
              <a:ext uri="{FF2B5EF4-FFF2-40B4-BE49-F238E27FC236}">
                <a16:creationId xmlns:a16="http://schemas.microsoft.com/office/drawing/2014/main" id="{7238A8CB-2DD1-463E-B15D-9026A3643BC9}"/>
              </a:ext>
            </a:extLst>
          </p:cNvPr>
          <p:cNvSpPr txBox="1">
            <a:spLocks noChangeArrowheads="1"/>
          </p:cNvSpPr>
          <p:nvPr/>
        </p:nvSpPr>
        <p:spPr bwMode="auto">
          <a:xfrm>
            <a:off x="8074269" y="2683692"/>
            <a:ext cx="2768591"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dirty="0">
                <a:solidFill>
                  <a:srgbClr val="000000"/>
                </a:solidFill>
                <a:latin typeface="+mn-lt"/>
              </a:rPr>
              <a:t>m = mass</a:t>
            </a:r>
          </a:p>
          <a:p>
            <a:pPr>
              <a:spcBef>
                <a:spcPct val="0"/>
              </a:spcBef>
              <a:spcAft>
                <a:spcPct val="0"/>
              </a:spcAft>
            </a:pPr>
            <a:r>
              <a:rPr lang="en-GB" dirty="0">
                <a:solidFill>
                  <a:srgbClr val="000000"/>
                </a:solidFill>
                <a:latin typeface="+mn-lt"/>
              </a:rPr>
              <a:t>A = area</a:t>
            </a:r>
          </a:p>
          <a:p>
            <a:pPr>
              <a:spcBef>
                <a:spcPct val="0"/>
              </a:spcBef>
              <a:spcAft>
                <a:spcPct val="0"/>
              </a:spcAft>
            </a:pPr>
            <a:r>
              <a:rPr lang="en-GB" dirty="0">
                <a:solidFill>
                  <a:srgbClr val="000000"/>
                </a:solidFill>
                <a:latin typeface="+mn-lt"/>
              </a:rPr>
              <a:t>L = length</a:t>
            </a:r>
          </a:p>
          <a:p>
            <a:pPr>
              <a:spcBef>
                <a:spcPct val="0"/>
              </a:spcBef>
              <a:spcAft>
                <a:spcPct val="0"/>
              </a:spcAft>
            </a:pPr>
            <a:r>
              <a:rPr lang="en-GB" dirty="0">
                <a:solidFill>
                  <a:srgbClr val="000000"/>
                </a:solidFill>
                <a:latin typeface="+mn-lt"/>
                <a:sym typeface="Symbol" panose="05050102010706020507" pitchFamily="18" charset="2"/>
              </a:rPr>
              <a:t></a:t>
            </a:r>
            <a:r>
              <a:rPr lang="en-GB" dirty="0">
                <a:solidFill>
                  <a:srgbClr val="000000"/>
                </a:solidFill>
                <a:latin typeface="+mn-lt"/>
              </a:rPr>
              <a:t> = density</a:t>
            </a:r>
          </a:p>
          <a:p>
            <a:pPr>
              <a:spcBef>
                <a:spcPct val="0"/>
              </a:spcBef>
              <a:spcAft>
                <a:spcPct val="0"/>
              </a:spcAft>
            </a:pPr>
            <a:r>
              <a:rPr lang="en-GB" dirty="0">
                <a:solidFill>
                  <a:srgbClr val="000000"/>
                </a:solidFill>
                <a:latin typeface="+mn-lt"/>
              </a:rPr>
              <a:t>b = edge length</a:t>
            </a:r>
          </a:p>
          <a:p>
            <a:pPr>
              <a:spcBef>
                <a:spcPct val="0"/>
              </a:spcBef>
              <a:spcAft>
                <a:spcPct val="0"/>
              </a:spcAft>
            </a:pPr>
            <a:r>
              <a:rPr lang="en-GB" dirty="0">
                <a:solidFill>
                  <a:srgbClr val="000000"/>
                </a:solidFill>
                <a:latin typeface="+mn-lt"/>
              </a:rPr>
              <a:t>S = stiffness</a:t>
            </a:r>
          </a:p>
          <a:p>
            <a:pPr>
              <a:spcBef>
                <a:spcPct val="0"/>
              </a:spcBef>
              <a:spcAft>
                <a:spcPct val="0"/>
              </a:spcAft>
            </a:pPr>
            <a:r>
              <a:rPr lang="en-GB" dirty="0">
                <a:solidFill>
                  <a:srgbClr val="000000"/>
                </a:solidFill>
                <a:latin typeface="+mn-lt"/>
              </a:rPr>
              <a:t>I = second moment of area</a:t>
            </a:r>
          </a:p>
          <a:p>
            <a:pPr>
              <a:spcBef>
                <a:spcPct val="0"/>
              </a:spcBef>
              <a:spcAft>
                <a:spcPct val="0"/>
              </a:spcAft>
            </a:pPr>
            <a:r>
              <a:rPr lang="en-GB" dirty="0">
                <a:solidFill>
                  <a:srgbClr val="000000"/>
                </a:solidFill>
                <a:latin typeface="+mn-lt"/>
              </a:rPr>
              <a:t>E = Youngs Modulus</a:t>
            </a:r>
          </a:p>
        </p:txBody>
      </p:sp>
      <p:sp>
        <p:nvSpPr>
          <p:cNvPr id="7" name="Text Box 6">
            <a:extLst>
              <a:ext uri="{FF2B5EF4-FFF2-40B4-BE49-F238E27FC236}">
                <a16:creationId xmlns:a16="http://schemas.microsoft.com/office/drawing/2014/main" id="{A2DCF509-00A2-4ADD-80F3-D03843E33520}"/>
              </a:ext>
            </a:extLst>
          </p:cNvPr>
          <p:cNvSpPr txBox="1">
            <a:spLocks noChangeArrowheads="1"/>
          </p:cNvSpPr>
          <p:nvPr/>
        </p:nvSpPr>
        <p:spPr bwMode="auto">
          <a:xfrm>
            <a:off x="2877647" y="1003530"/>
            <a:ext cx="3559175" cy="33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i="1" dirty="0">
                <a:solidFill>
                  <a:srgbClr val="000000"/>
                </a:solidFill>
                <a:latin typeface="+mn-lt"/>
              </a:rPr>
              <a:t>Beam</a:t>
            </a:r>
            <a:r>
              <a:rPr lang="en-GB" sz="2000" dirty="0">
                <a:solidFill>
                  <a:srgbClr val="000000"/>
                </a:solidFill>
                <a:latin typeface="+mn-lt"/>
              </a:rPr>
              <a:t> (shaped section). </a:t>
            </a:r>
          </a:p>
        </p:txBody>
      </p:sp>
      <p:sp>
        <p:nvSpPr>
          <p:cNvPr id="8" name="Text Box 7">
            <a:extLst>
              <a:ext uri="{FF2B5EF4-FFF2-40B4-BE49-F238E27FC236}">
                <a16:creationId xmlns:a16="http://schemas.microsoft.com/office/drawing/2014/main" id="{B61E2A3D-11FB-40E7-B2A1-D1CB32507C5A}"/>
              </a:ext>
            </a:extLst>
          </p:cNvPr>
          <p:cNvSpPr txBox="1">
            <a:spLocks noChangeArrowheads="1"/>
          </p:cNvSpPr>
          <p:nvPr/>
        </p:nvSpPr>
        <p:spPr bwMode="auto">
          <a:xfrm>
            <a:off x="2883145" y="1584508"/>
            <a:ext cx="37115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i="1" dirty="0">
                <a:solidFill>
                  <a:srgbClr val="000000"/>
                </a:solidFill>
                <a:latin typeface="+mn-lt"/>
              </a:rPr>
              <a:t>Bending stiffness</a:t>
            </a:r>
            <a:r>
              <a:rPr lang="en-GB" sz="2000" dirty="0">
                <a:solidFill>
                  <a:srgbClr val="000000"/>
                </a:solidFill>
                <a:latin typeface="+mn-lt"/>
              </a:rPr>
              <a:t> = S:</a:t>
            </a:r>
          </a:p>
        </p:txBody>
      </p:sp>
      <p:sp>
        <p:nvSpPr>
          <p:cNvPr id="9" name="Text Box 8">
            <a:extLst>
              <a:ext uri="{FF2B5EF4-FFF2-40B4-BE49-F238E27FC236}">
                <a16:creationId xmlns:a16="http://schemas.microsoft.com/office/drawing/2014/main" id="{A9F4436A-9581-444D-A413-0554AB94D112}"/>
              </a:ext>
            </a:extLst>
          </p:cNvPr>
          <p:cNvSpPr txBox="1">
            <a:spLocks noChangeArrowheads="1"/>
          </p:cNvSpPr>
          <p:nvPr/>
        </p:nvSpPr>
        <p:spPr bwMode="auto">
          <a:xfrm>
            <a:off x="2288840" y="2528119"/>
            <a:ext cx="3614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dirty="0">
                <a:solidFill>
                  <a:srgbClr val="000000"/>
                </a:solidFill>
                <a:latin typeface="+mn-lt"/>
              </a:rPr>
              <a:t>I is the second moment of area:</a:t>
            </a:r>
          </a:p>
        </p:txBody>
      </p:sp>
      <p:graphicFrame>
        <p:nvGraphicFramePr>
          <p:cNvPr id="10" name="Object 2">
            <a:extLst>
              <a:ext uri="{FF2B5EF4-FFF2-40B4-BE49-F238E27FC236}">
                <a16:creationId xmlns:a16="http://schemas.microsoft.com/office/drawing/2014/main" id="{E13B12B0-8A1E-4E22-90FB-723F9A9D6901}"/>
              </a:ext>
            </a:extLst>
          </p:cNvPr>
          <p:cNvGraphicFramePr>
            <a:graphicFrameLocks noChangeAspect="1"/>
          </p:cNvGraphicFramePr>
          <p:nvPr/>
        </p:nvGraphicFramePr>
        <p:xfrm>
          <a:off x="4890668" y="1959622"/>
          <a:ext cx="962025" cy="596900"/>
        </p:xfrm>
        <a:graphic>
          <a:graphicData uri="http://schemas.openxmlformats.org/presentationml/2006/ole">
            <mc:AlternateContent xmlns:mc="http://schemas.openxmlformats.org/markup-compatibility/2006">
              <mc:Choice xmlns:v="urn:schemas-microsoft-com:vml" Requires="v">
                <p:oleObj name="Equation" r:id="rId3" imgW="889000" imgH="596900" progId="Equation.3">
                  <p:embed/>
                </p:oleObj>
              </mc:Choice>
              <mc:Fallback>
                <p:oleObj name="Equation" r:id="rId3" imgW="889000" imgH="596900" progId="Equation.3">
                  <p:embed/>
                  <p:pic>
                    <p:nvPicPr>
                      <p:cNvPr id="10" name="Object 2">
                        <a:extLst>
                          <a:ext uri="{FF2B5EF4-FFF2-40B4-BE49-F238E27FC236}">
                            <a16:creationId xmlns:a16="http://schemas.microsoft.com/office/drawing/2014/main" id="{E13B12B0-8A1E-4E22-90FB-723F9A9D6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668" y="1959622"/>
                        <a:ext cx="962025" cy="596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a:extLst>
              <a:ext uri="{FF2B5EF4-FFF2-40B4-BE49-F238E27FC236}">
                <a16:creationId xmlns:a16="http://schemas.microsoft.com/office/drawing/2014/main" id="{BF3B81D7-39CF-44E6-8090-F72FCA6E7346}"/>
              </a:ext>
            </a:extLst>
          </p:cNvPr>
          <p:cNvGraphicFramePr>
            <a:graphicFrameLocks noChangeAspect="1"/>
          </p:cNvGraphicFramePr>
          <p:nvPr/>
        </p:nvGraphicFramePr>
        <p:xfrm>
          <a:off x="1709737" y="5161781"/>
          <a:ext cx="3363912" cy="893762"/>
        </p:xfrm>
        <a:graphic>
          <a:graphicData uri="http://schemas.openxmlformats.org/presentationml/2006/ole">
            <mc:AlternateContent xmlns:mc="http://schemas.openxmlformats.org/markup-compatibility/2006">
              <mc:Choice xmlns:v="urn:schemas-microsoft-com:vml" Requires="v">
                <p:oleObj name="Equation" r:id="rId5" imgW="2819400" imgH="812800" progId="Equation.3">
                  <p:embed/>
                </p:oleObj>
              </mc:Choice>
              <mc:Fallback>
                <p:oleObj name="Equation" r:id="rId5" imgW="2819400" imgH="812800" progId="Equation.3">
                  <p:embed/>
                  <p:pic>
                    <p:nvPicPr>
                      <p:cNvPr id="11" name="Object 3">
                        <a:extLst>
                          <a:ext uri="{FF2B5EF4-FFF2-40B4-BE49-F238E27FC236}">
                            <a16:creationId xmlns:a16="http://schemas.microsoft.com/office/drawing/2014/main" id="{BF3B81D7-39CF-44E6-8090-F72FCA6E7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737" y="5161781"/>
                        <a:ext cx="3363912"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53">
            <a:extLst>
              <a:ext uri="{FF2B5EF4-FFF2-40B4-BE49-F238E27FC236}">
                <a16:creationId xmlns:a16="http://schemas.microsoft.com/office/drawing/2014/main" id="{FF2AE456-EFAB-49EA-A4FB-F2A4358038AF}"/>
              </a:ext>
            </a:extLst>
          </p:cNvPr>
          <p:cNvGrpSpPr>
            <a:grpSpLocks/>
          </p:cNvGrpSpPr>
          <p:nvPr/>
        </p:nvGrpSpPr>
        <p:grpSpPr bwMode="auto">
          <a:xfrm>
            <a:off x="5852693" y="5268147"/>
            <a:ext cx="4706559" cy="719138"/>
            <a:chOff x="2736" y="3466"/>
            <a:chExt cx="2737" cy="453"/>
          </a:xfrm>
        </p:grpSpPr>
        <p:sp>
          <p:nvSpPr>
            <p:cNvPr id="13" name="Text Box 16">
              <a:extLst>
                <a:ext uri="{FF2B5EF4-FFF2-40B4-BE49-F238E27FC236}">
                  <a16:creationId xmlns:a16="http://schemas.microsoft.com/office/drawing/2014/main" id="{F4D9BF4B-62D7-4977-92EB-AF89AFC43808}"/>
                </a:ext>
              </a:extLst>
            </p:cNvPr>
            <p:cNvSpPr txBox="1">
              <a:spLocks noChangeArrowheads="1"/>
            </p:cNvSpPr>
            <p:nvPr/>
          </p:nvSpPr>
          <p:spPr bwMode="auto">
            <a:xfrm>
              <a:off x="2736" y="3568"/>
              <a:ext cx="2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2000" dirty="0">
                  <a:solidFill>
                    <a:srgbClr val="000000"/>
                  </a:solidFill>
                  <a:latin typeface="+mn-lt"/>
                </a:rPr>
                <a:t>Chose materials with smallest</a:t>
              </a:r>
              <a:endParaRPr lang="en-US" sz="2000" b="1" dirty="0">
                <a:solidFill>
                  <a:srgbClr val="000000"/>
                </a:solidFill>
                <a:latin typeface="+mn-lt"/>
              </a:endParaRPr>
            </a:p>
          </p:txBody>
        </p:sp>
        <p:graphicFrame>
          <p:nvGraphicFramePr>
            <p:cNvPr id="14" name="Object 6">
              <a:extLst>
                <a:ext uri="{FF2B5EF4-FFF2-40B4-BE49-F238E27FC236}">
                  <a16:creationId xmlns:a16="http://schemas.microsoft.com/office/drawing/2014/main" id="{945D6121-E1F5-4D6B-9A23-51642483BDA4}"/>
                </a:ext>
              </a:extLst>
            </p:cNvPr>
            <p:cNvGraphicFramePr>
              <a:graphicFrameLocks noChangeAspect="1"/>
            </p:cNvGraphicFramePr>
            <p:nvPr/>
          </p:nvGraphicFramePr>
          <p:xfrm>
            <a:off x="4790" y="3466"/>
            <a:ext cx="683" cy="453"/>
          </p:xfrm>
          <a:graphic>
            <a:graphicData uri="http://schemas.openxmlformats.org/presentationml/2006/ole">
              <mc:AlternateContent xmlns:mc="http://schemas.openxmlformats.org/markup-compatibility/2006">
                <mc:Choice xmlns:v="urn:schemas-microsoft-com:vml" Requires="v">
                  <p:oleObj name="Equation" r:id="rId7" imgW="1130300" imgH="749300" progId="Equation.3">
                    <p:embed/>
                  </p:oleObj>
                </mc:Choice>
                <mc:Fallback>
                  <p:oleObj name="Equation" r:id="rId7" imgW="1130300" imgH="749300" progId="Equation.3">
                    <p:embed/>
                    <p:pic>
                      <p:nvPicPr>
                        <p:cNvPr id="14" name="Object 6">
                          <a:extLst>
                            <a:ext uri="{FF2B5EF4-FFF2-40B4-BE49-F238E27FC236}">
                              <a16:creationId xmlns:a16="http://schemas.microsoft.com/office/drawing/2014/main" id="{945D6121-E1F5-4D6B-9A23-51642483B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0" y="3466"/>
                          <a:ext cx="683" cy="453"/>
                        </a:xfrm>
                        <a:prstGeom prst="rect">
                          <a:avLst/>
                        </a:prstGeom>
                        <a:noFill/>
                        <a:ln>
                          <a:noFill/>
                        </a:ln>
                      </p:spPr>
                    </p:pic>
                  </p:oleObj>
                </mc:Fallback>
              </mc:AlternateContent>
            </a:graphicData>
          </a:graphic>
        </p:graphicFrame>
      </p:grpSp>
      <p:sp>
        <p:nvSpPr>
          <p:cNvPr id="15" name="AutoShape 48">
            <a:extLst>
              <a:ext uri="{FF2B5EF4-FFF2-40B4-BE49-F238E27FC236}">
                <a16:creationId xmlns:a16="http://schemas.microsoft.com/office/drawing/2014/main" id="{362650B7-3720-4683-883C-BF20C9D58638}"/>
              </a:ext>
            </a:extLst>
          </p:cNvPr>
          <p:cNvSpPr>
            <a:spLocks noChangeArrowheads="1"/>
          </p:cNvSpPr>
          <p:nvPr/>
        </p:nvSpPr>
        <p:spPr bwMode="auto">
          <a:xfrm>
            <a:off x="1222460" y="941933"/>
            <a:ext cx="1565275" cy="417512"/>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Function  </a:t>
            </a:r>
          </a:p>
        </p:txBody>
      </p:sp>
      <p:grpSp>
        <p:nvGrpSpPr>
          <p:cNvPr id="16" name="Group 1">
            <a:extLst>
              <a:ext uri="{FF2B5EF4-FFF2-40B4-BE49-F238E27FC236}">
                <a16:creationId xmlns:a16="http://schemas.microsoft.com/office/drawing/2014/main" id="{4B84CD1E-0866-4499-BF4C-4CE91BC7EDA6}"/>
              </a:ext>
            </a:extLst>
          </p:cNvPr>
          <p:cNvGrpSpPr>
            <a:grpSpLocks/>
          </p:cNvGrpSpPr>
          <p:nvPr/>
        </p:nvGrpSpPr>
        <p:grpSpPr bwMode="auto">
          <a:xfrm>
            <a:off x="1339935" y="3933056"/>
            <a:ext cx="4756065" cy="775370"/>
            <a:chOff x="330200" y="1600200"/>
            <a:chExt cx="4756066" cy="776779"/>
          </a:xfrm>
        </p:grpSpPr>
        <p:graphicFrame>
          <p:nvGraphicFramePr>
            <p:cNvPr id="17" name="Object 4">
              <a:extLst>
                <a:ext uri="{FF2B5EF4-FFF2-40B4-BE49-F238E27FC236}">
                  <a16:creationId xmlns:a16="http://schemas.microsoft.com/office/drawing/2014/main" id="{FA716029-1FE7-4966-BA77-B43156EE8573}"/>
                </a:ext>
              </a:extLst>
            </p:cNvPr>
            <p:cNvGraphicFramePr>
              <a:graphicFrameLocks noChangeAspect="1"/>
            </p:cNvGraphicFramePr>
            <p:nvPr/>
          </p:nvGraphicFramePr>
          <p:xfrm>
            <a:off x="2640762" y="2092299"/>
            <a:ext cx="1209675" cy="284680"/>
          </p:xfrm>
          <a:graphic>
            <a:graphicData uri="http://schemas.openxmlformats.org/presentationml/2006/ole">
              <mc:AlternateContent xmlns:mc="http://schemas.openxmlformats.org/markup-compatibility/2006">
                <mc:Choice xmlns:v="urn:schemas-microsoft-com:vml" Requires="v">
                  <p:oleObj name="Equation" r:id="rId9" imgW="1040948" imgH="266584" progId="Equation.3">
                    <p:embed/>
                  </p:oleObj>
                </mc:Choice>
                <mc:Fallback>
                  <p:oleObj name="Equation" r:id="rId9" imgW="1040948" imgH="266584" progId="Equation.3">
                    <p:embed/>
                    <p:pic>
                      <p:nvPicPr>
                        <p:cNvPr id="17" name="Object 4">
                          <a:extLst>
                            <a:ext uri="{FF2B5EF4-FFF2-40B4-BE49-F238E27FC236}">
                              <a16:creationId xmlns:a16="http://schemas.microsoft.com/office/drawing/2014/main" id="{FA716029-1FE7-4966-BA77-B43156EE85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0762" y="2092299"/>
                          <a:ext cx="1209675" cy="28468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46">
              <a:extLst>
                <a:ext uri="{FF2B5EF4-FFF2-40B4-BE49-F238E27FC236}">
                  <a16:creationId xmlns:a16="http://schemas.microsoft.com/office/drawing/2014/main" id="{7C23F107-17EB-468F-BA76-493F01554244}"/>
                </a:ext>
              </a:extLst>
            </p:cNvPr>
            <p:cNvSpPr txBox="1">
              <a:spLocks noChangeArrowheads="1"/>
            </p:cNvSpPr>
            <p:nvPr/>
          </p:nvSpPr>
          <p:spPr bwMode="auto">
            <a:xfrm>
              <a:off x="2025566" y="1608138"/>
              <a:ext cx="3060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i="1" dirty="0">
                  <a:solidFill>
                    <a:srgbClr val="000000"/>
                  </a:solidFill>
                  <a:latin typeface="+mn-lt"/>
                </a:rPr>
                <a:t>Minimise mass</a:t>
              </a:r>
              <a:r>
                <a:rPr lang="en-GB" sz="2000" dirty="0">
                  <a:solidFill>
                    <a:srgbClr val="000000"/>
                  </a:solidFill>
                  <a:latin typeface="+mn-lt"/>
                </a:rPr>
                <a:t>, m, where:</a:t>
              </a:r>
              <a:endParaRPr lang="en-US" sz="2000" dirty="0">
                <a:solidFill>
                  <a:srgbClr val="000000"/>
                </a:solidFill>
                <a:latin typeface="+mn-lt"/>
              </a:endParaRPr>
            </a:p>
          </p:txBody>
        </p:sp>
        <p:sp>
          <p:nvSpPr>
            <p:cNvPr id="19" name="AutoShape 49">
              <a:extLst>
                <a:ext uri="{FF2B5EF4-FFF2-40B4-BE49-F238E27FC236}">
                  <a16:creationId xmlns:a16="http://schemas.microsoft.com/office/drawing/2014/main" id="{9E0767EA-6B89-4E1E-882E-920398CFE7E6}"/>
                </a:ext>
              </a:extLst>
            </p:cNvPr>
            <p:cNvSpPr>
              <a:spLocks noChangeArrowheads="1"/>
            </p:cNvSpPr>
            <p:nvPr/>
          </p:nvSpPr>
          <p:spPr bwMode="auto">
            <a:xfrm>
              <a:off x="330200" y="1600200"/>
              <a:ext cx="1568450" cy="41751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Objective </a:t>
              </a:r>
            </a:p>
          </p:txBody>
        </p:sp>
      </p:grpSp>
      <p:sp>
        <p:nvSpPr>
          <p:cNvPr id="20" name="AutoShape 50">
            <a:extLst>
              <a:ext uri="{FF2B5EF4-FFF2-40B4-BE49-F238E27FC236}">
                <a16:creationId xmlns:a16="http://schemas.microsoft.com/office/drawing/2014/main" id="{EB853923-E9A8-4426-ABDB-D12799E68F5A}"/>
              </a:ext>
            </a:extLst>
          </p:cNvPr>
          <p:cNvSpPr>
            <a:spLocks noChangeArrowheads="1"/>
          </p:cNvSpPr>
          <p:nvPr/>
        </p:nvSpPr>
        <p:spPr bwMode="auto">
          <a:xfrm>
            <a:off x="1236747" y="1530896"/>
            <a:ext cx="1552575" cy="41751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Constraint</a:t>
            </a:r>
          </a:p>
        </p:txBody>
      </p:sp>
      <p:graphicFrame>
        <p:nvGraphicFramePr>
          <p:cNvPr id="21" name="Object 5">
            <a:extLst>
              <a:ext uri="{FF2B5EF4-FFF2-40B4-BE49-F238E27FC236}">
                <a16:creationId xmlns:a16="http://schemas.microsoft.com/office/drawing/2014/main" id="{88AD19CD-10EC-4CDB-8EAD-6C44C466942A}"/>
              </a:ext>
            </a:extLst>
          </p:cNvPr>
          <p:cNvGraphicFramePr>
            <a:graphicFrameLocks noChangeAspect="1"/>
          </p:cNvGraphicFramePr>
          <p:nvPr/>
        </p:nvGraphicFramePr>
        <p:xfrm>
          <a:off x="2530581" y="3005373"/>
          <a:ext cx="3646488" cy="749300"/>
        </p:xfrm>
        <a:graphic>
          <a:graphicData uri="http://schemas.openxmlformats.org/presentationml/2006/ole">
            <mc:AlternateContent xmlns:mc="http://schemas.openxmlformats.org/markup-compatibility/2006">
              <mc:Choice xmlns:v="urn:schemas-microsoft-com:vml" Requires="v">
                <p:oleObj name="Equation" r:id="rId11" imgW="3365500" imgH="749300" progId="Equation.3">
                  <p:embed/>
                </p:oleObj>
              </mc:Choice>
              <mc:Fallback>
                <p:oleObj name="Equation" r:id="rId11" imgW="3365500" imgH="749300" progId="Equation.3">
                  <p:embed/>
                  <p:pic>
                    <p:nvPicPr>
                      <p:cNvPr id="21" name="Object 5">
                        <a:extLst>
                          <a:ext uri="{FF2B5EF4-FFF2-40B4-BE49-F238E27FC236}">
                            <a16:creationId xmlns:a16="http://schemas.microsoft.com/office/drawing/2014/main" id="{88AD19CD-10EC-4CDB-8EAD-6C44C46694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0581" y="3005373"/>
                        <a:ext cx="3646488" cy="7493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54">
            <a:extLst>
              <a:ext uri="{FF2B5EF4-FFF2-40B4-BE49-F238E27FC236}">
                <a16:creationId xmlns:a16="http://schemas.microsoft.com/office/drawing/2014/main" id="{47E0FB09-6A2F-4E86-9A63-74F69C7293A8}"/>
              </a:ext>
            </a:extLst>
          </p:cNvPr>
          <p:cNvGrpSpPr>
            <a:grpSpLocks/>
          </p:cNvGrpSpPr>
          <p:nvPr/>
        </p:nvGrpSpPr>
        <p:grpSpPr bwMode="auto">
          <a:xfrm>
            <a:off x="7010064" y="605657"/>
            <a:ext cx="4075113" cy="1836738"/>
            <a:chOff x="2218" y="2557"/>
            <a:chExt cx="2369" cy="1157"/>
          </a:xfrm>
        </p:grpSpPr>
        <p:grpSp>
          <p:nvGrpSpPr>
            <p:cNvPr id="23" name="Group 55">
              <a:extLst>
                <a:ext uri="{FF2B5EF4-FFF2-40B4-BE49-F238E27FC236}">
                  <a16:creationId xmlns:a16="http://schemas.microsoft.com/office/drawing/2014/main" id="{530B68A0-AFFF-4178-B617-577800361E37}"/>
                </a:ext>
              </a:extLst>
            </p:cNvPr>
            <p:cNvGrpSpPr>
              <a:grpSpLocks/>
            </p:cNvGrpSpPr>
            <p:nvPr/>
          </p:nvGrpSpPr>
          <p:grpSpPr bwMode="auto">
            <a:xfrm>
              <a:off x="2266" y="3448"/>
              <a:ext cx="2106" cy="266"/>
              <a:chOff x="2248" y="3526"/>
              <a:chExt cx="2106" cy="266"/>
            </a:xfrm>
          </p:grpSpPr>
          <p:sp>
            <p:nvSpPr>
              <p:cNvPr id="51" name="Line 56">
                <a:extLst>
                  <a:ext uri="{FF2B5EF4-FFF2-40B4-BE49-F238E27FC236}">
                    <a16:creationId xmlns:a16="http://schemas.microsoft.com/office/drawing/2014/main" id="{855B1AE7-A902-401F-9363-EE19D420364B}"/>
                  </a:ext>
                </a:extLst>
              </p:cNvPr>
              <p:cNvSpPr>
                <a:spLocks noChangeShapeType="1"/>
              </p:cNvSpPr>
              <p:nvPr/>
            </p:nvSpPr>
            <p:spPr bwMode="auto">
              <a:xfrm>
                <a:off x="2248" y="3666"/>
                <a:ext cx="210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52" name="Text Box 57">
                <a:extLst>
                  <a:ext uri="{FF2B5EF4-FFF2-40B4-BE49-F238E27FC236}">
                    <a16:creationId xmlns:a16="http://schemas.microsoft.com/office/drawing/2014/main" id="{B3EE81B7-5C74-465F-B1B2-A5773A5CEB26}"/>
                  </a:ext>
                </a:extLst>
              </p:cNvPr>
              <p:cNvSpPr txBox="1">
                <a:spLocks noChangeArrowheads="1"/>
              </p:cNvSpPr>
              <p:nvPr/>
            </p:nvSpPr>
            <p:spPr bwMode="auto">
              <a:xfrm>
                <a:off x="3163" y="3526"/>
                <a:ext cx="204" cy="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dirty="0">
                    <a:solidFill>
                      <a:srgbClr val="000000"/>
                    </a:solidFill>
                  </a:rPr>
                  <a:t>L</a:t>
                </a:r>
              </a:p>
            </p:txBody>
          </p:sp>
        </p:grpSp>
        <p:grpSp>
          <p:nvGrpSpPr>
            <p:cNvPr id="24" name="Group 58">
              <a:extLst>
                <a:ext uri="{FF2B5EF4-FFF2-40B4-BE49-F238E27FC236}">
                  <a16:creationId xmlns:a16="http://schemas.microsoft.com/office/drawing/2014/main" id="{DB7D06FC-7B81-42E2-BB95-7F8396347150}"/>
                </a:ext>
              </a:extLst>
            </p:cNvPr>
            <p:cNvGrpSpPr>
              <a:grpSpLocks/>
            </p:cNvGrpSpPr>
            <p:nvPr/>
          </p:nvGrpSpPr>
          <p:grpSpPr bwMode="auto">
            <a:xfrm>
              <a:off x="2218" y="2557"/>
              <a:ext cx="2369" cy="976"/>
              <a:chOff x="2308" y="2353"/>
              <a:chExt cx="2369" cy="976"/>
            </a:xfrm>
          </p:grpSpPr>
          <p:grpSp>
            <p:nvGrpSpPr>
              <p:cNvPr id="25" name="Group 59">
                <a:extLst>
                  <a:ext uri="{FF2B5EF4-FFF2-40B4-BE49-F238E27FC236}">
                    <a16:creationId xmlns:a16="http://schemas.microsoft.com/office/drawing/2014/main" id="{B9D7270A-2492-40D6-BBCA-5886B7D4F53A}"/>
                  </a:ext>
                </a:extLst>
              </p:cNvPr>
              <p:cNvGrpSpPr>
                <a:grpSpLocks/>
              </p:cNvGrpSpPr>
              <p:nvPr/>
            </p:nvGrpSpPr>
            <p:grpSpPr bwMode="auto">
              <a:xfrm>
                <a:off x="2308" y="3145"/>
                <a:ext cx="308" cy="184"/>
                <a:chOff x="4369" y="3136"/>
                <a:chExt cx="308" cy="184"/>
              </a:xfrm>
            </p:grpSpPr>
            <p:sp>
              <p:nvSpPr>
                <p:cNvPr id="46" name="AutoShape 60">
                  <a:extLst>
                    <a:ext uri="{FF2B5EF4-FFF2-40B4-BE49-F238E27FC236}">
                      <a16:creationId xmlns:a16="http://schemas.microsoft.com/office/drawing/2014/main" id="{0889A836-F0A5-4BB2-9962-A708062548C4}"/>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nvGrpSpPr>
                <p:cNvPr id="47" name="Group 61">
                  <a:extLst>
                    <a:ext uri="{FF2B5EF4-FFF2-40B4-BE49-F238E27FC236}">
                      <a16:creationId xmlns:a16="http://schemas.microsoft.com/office/drawing/2014/main" id="{616021D9-986E-4133-B556-3CF4AE799943}"/>
                    </a:ext>
                  </a:extLst>
                </p:cNvPr>
                <p:cNvGrpSpPr>
                  <a:grpSpLocks/>
                </p:cNvGrpSpPr>
                <p:nvPr/>
              </p:nvGrpSpPr>
              <p:grpSpPr bwMode="auto">
                <a:xfrm>
                  <a:off x="4369" y="3136"/>
                  <a:ext cx="308" cy="184"/>
                  <a:chOff x="4369" y="3136"/>
                  <a:chExt cx="308" cy="184"/>
                </a:xfrm>
              </p:grpSpPr>
              <p:sp>
                <p:nvSpPr>
                  <p:cNvPr id="48" name="Line 62">
                    <a:extLst>
                      <a:ext uri="{FF2B5EF4-FFF2-40B4-BE49-F238E27FC236}">
                        <a16:creationId xmlns:a16="http://schemas.microsoft.com/office/drawing/2014/main" id="{6FF3693B-0267-40D8-AC72-7779B63C215E}"/>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9" name="Line 63">
                    <a:extLst>
                      <a:ext uri="{FF2B5EF4-FFF2-40B4-BE49-F238E27FC236}">
                        <a16:creationId xmlns:a16="http://schemas.microsoft.com/office/drawing/2014/main" id="{8E0B6216-2A1D-42D8-91D1-3ADFB1917CA0}"/>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0" name="AutoShape 64">
                    <a:extLst>
                      <a:ext uri="{FF2B5EF4-FFF2-40B4-BE49-F238E27FC236}">
                        <a16:creationId xmlns:a16="http://schemas.microsoft.com/office/drawing/2014/main" id="{ADB4B01B-4CBB-4713-B885-F21607935205}"/>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grpSp>
          <p:grpSp>
            <p:nvGrpSpPr>
              <p:cNvPr id="26" name="Group 65">
                <a:extLst>
                  <a:ext uri="{FF2B5EF4-FFF2-40B4-BE49-F238E27FC236}">
                    <a16:creationId xmlns:a16="http://schemas.microsoft.com/office/drawing/2014/main" id="{1081F0B7-766C-405F-84DD-901EC0FCCD9D}"/>
                  </a:ext>
                </a:extLst>
              </p:cNvPr>
              <p:cNvGrpSpPr>
                <a:grpSpLocks/>
              </p:cNvGrpSpPr>
              <p:nvPr/>
            </p:nvGrpSpPr>
            <p:grpSpPr bwMode="auto">
              <a:xfrm>
                <a:off x="4369" y="3136"/>
                <a:ext cx="308" cy="184"/>
                <a:chOff x="4369" y="3136"/>
                <a:chExt cx="308" cy="184"/>
              </a:xfrm>
            </p:grpSpPr>
            <p:sp>
              <p:nvSpPr>
                <p:cNvPr id="41" name="AutoShape 66">
                  <a:extLst>
                    <a:ext uri="{FF2B5EF4-FFF2-40B4-BE49-F238E27FC236}">
                      <a16:creationId xmlns:a16="http://schemas.microsoft.com/office/drawing/2014/main" id="{2C50EB4E-FB28-43A6-8899-7D39E118192C}"/>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nvGrpSpPr>
                <p:cNvPr id="42" name="Group 67">
                  <a:extLst>
                    <a:ext uri="{FF2B5EF4-FFF2-40B4-BE49-F238E27FC236}">
                      <a16:creationId xmlns:a16="http://schemas.microsoft.com/office/drawing/2014/main" id="{9D75D964-5C03-4401-B351-8C9C2A8AEF36}"/>
                    </a:ext>
                  </a:extLst>
                </p:cNvPr>
                <p:cNvGrpSpPr>
                  <a:grpSpLocks/>
                </p:cNvGrpSpPr>
                <p:nvPr/>
              </p:nvGrpSpPr>
              <p:grpSpPr bwMode="auto">
                <a:xfrm>
                  <a:off x="4369" y="3136"/>
                  <a:ext cx="308" cy="184"/>
                  <a:chOff x="4369" y="3136"/>
                  <a:chExt cx="308" cy="184"/>
                </a:xfrm>
              </p:grpSpPr>
              <p:sp>
                <p:nvSpPr>
                  <p:cNvPr id="43" name="Line 68">
                    <a:extLst>
                      <a:ext uri="{FF2B5EF4-FFF2-40B4-BE49-F238E27FC236}">
                        <a16:creationId xmlns:a16="http://schemas.microsoft.com/office/drawing/2014/main" id="{0718AABA-B113-4707-B817-6D8D1FEF4164}"/>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4" name="Line 69">
                    <a:extLst>
                      <a:ext uri="{FF2B5EF4-FFF2-40B4-BE49-F238E27FC236}">
                        <a16:creationId xmlns:a16="http://schemas.microsoft.com/office/drawing/2014/main" id="{015D63E1-84F9-4830-837A-C5D2AE5282DD}"/>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5" name="AutoShape 70">
                    <a:extLst>
                      <a:ext uri="{FF2B5EF4-FFF2-40B4-BE49-F238E27FC236}">
                        <a16:creationId xmlns:a16="http://schemas.microsoft.com/office/drawing/2014/main" id="{6E7D2BFD-0CDF-46EC-8CE8-C3AFB8AFA0E5}"/>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grpSp>
          <p:sp>
            <p:nvSpPr>
              <p:cNvPr id="27" name="Line 71">
                <a:extLst>
                  <a:ext uri="{FF2B5EF4-FFF2-40B4-BE49-F238E27FC236}">
                    <a16:creationId xmlns:a16="http://schemas.microsoft.com/office/drawing/2014/main" id="{8B584517-7AD3-45B7-B79B-B31394B95F47}"/>
                  </a:ext>
                </a:extLst>
              </p:cNvPr>
              <p:cNvSpPr>
                <a:spLocks noChangeShapeType="1"/>
              </p:cNvSpPr>
              <p:nvPr/>
            </p:nvSpPr>
            <p:spPr bwMode="auto">
              <a:xfrm>
                <a:off x="3445" y="2407"/>
                <a:ext cx="0" cy="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28" name="Text Box 72">
                <a:extLst>
                  <a:ext uri="{FF2B5EF4-FFF2-40B4-BE49-F238E27FC236}">
                    <a16:creationId xmlns:a16="http://schemas.microsoft.com/office/drawing/2014/main" id="{AC558FD1-EB13-4FA1-9C49-A52E4EB83968}"/>
                  </a:ext>
                </a:extLst>
              </p:cNvPr>
              <p:cNvSpPr txBox="1">
                <a:spLocks noChangeArrowheads="1"/>
              </p:cNvSpPr>
              <p:nvPr/>
            </p:nvSpPr>
            <p:spPr bwMode="auto">
              <a:xfrm>
                <a:off x="3445" y="2353"/>
                <a:ext cx="2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rgbClr val="000000"/>
                    </a:solidFill>
                  </a:rPr>
                  <a:t>F</a:t>
                </a:r>
              </a:p>
            </p:txBody>
          </p:sp>
          <p:grpSp>
            <p:nvGrpSpPr>
              <p:cNvPr id="29" name="Group 73">
                <a:extLst>
                  <a:ext uri="{FF2B5EF4-FFF2-40B4-BE49-F238E27FC236}">
                    <a16:creationId xmlns:a16="http://schemas.microsoft.com/office/drawing/2014/main" id="{9E28E232-FC60-4F65-A4F4-A76100225E3B}"/>
                  </a:ext>
                </a:extLst>
              </p:cNvPr>
              <p:cNvGrpSpPr>
                <a:grpSpLocks/>
              </p:cNvGrpSpPr>
              <p:nvPr/>
            </p:nvGrpSpPr>
            <p:grpSpPr bwMode="auto">
              <a:xfrm>
                <a:off x="2358" y="2745"/>
                <a:ext cx="2275" cy="450"/>
                <a:chOff x="2721" y="2754"/>
                <a:chExt cx="2275" cy="450"/>
              </a:xfrm>
            </p:grpSpPr>
            <p:sp>
              <p:nvSpPr>
                <p:cNvPr id="34" name="Line 74">
                  <a:extLst>
                    <a:ext uri="{FF2B5EF4-FFF2-40B4-BE49-F238E27FC236}">
                      <a16:creationId xmlns:a16="http://schemas.microsoft.com/office/drawing/2014/main" id="{A192B478-8455-4B4C-A1DD-0308A604B039}"/>
                    </a:ext>
                  </a:extLst>
                </p:cNvPr>
                <p:cNvSpPr>
                  <a:spLocks noChangeShapeType="1"/>
                </p:cNvSpPr>
                <p:nvPr/>
              </p:nvSpPr>
              <p:spPr bwMode="auto">
                <a:xfrm flipV="1">
                  <a:off x="2724" y="3117"/>
                  <a:ext cx="105"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 name="Rectangle 75">
                  <a:extLst>
                    <a:ext uri="{FF2B5EF4-FFF2-40B4-BE49-F238E27FC236}">
                      <a16:creationId xmlns:a16="http://schemas.microsoft.com/office/drawing/2014/main" id="{74A05A13-B30A-49F5-8EA2-92B09CD8F055}"/>
                    </a:ext>
                  </a:extLst>
                </p:cNvPr>
                <p:cNvSpPr>
                  <a:spLocks noChangeArrowheads="1"/>
                </p:cNvSpPr>
                <p:nvPr/>
              </p:nvSpPr>
              <p:spPr bwMode="auto">
                <a:xfrm>
                  <a:off x="2820" y="2787"/>
                  <a:ext cx="2055" cy="336"/>
                </a:xfrm>
                <a:prstGeom prst="rect">
                  <a:avLst/>
                </a:prstGeom>
                <a:gradFill rotWithShape="0">
                  <a:gsLst>
                    <a:gs pos="0">
                      <a:srgbClr val="525252"/>
                    </a:gs>
                    <a:gs pos="100000">
                      <a:srgbClr val="B2B2B2"/>
                    </a:gs>
                  </a:gsLst>
                  <a:lin ang="5400000" scaled="1"/>
                </a:gra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6" name="Rectangle 76">
                  <a:extLst>
                    <a:ext uri="{FF2B5EF4-FFF2-40B4-BE49-F238E27FC236}">
                      <a16:creationId xmlns:a16="http://schemas.microsoft.com/office/drawing/2014/main" id="{69447181-E7A4-4613-B34D-B6DE51C8505C}"/>
                    </a:ext>
                  </a:extLst>
                </p:cNvPr>
                <p:cNvSpPr>
                  <a:spLocks noChangeArrowheads="1"/>
                </p:cNvSpPr>
                <p:nvPr/>
              </p:nvSpPr>
              <p:spPr bwMode="auto">
                <a:xfrm>
                  <a:off x="2727" y="3144"/>
                  <a:ext cx="2064" cy="60"/>
                </a:xfrm>
                <a:prstGeom prst="rect">
                  <a:avLst/>
                </a:prstGeom>
                <a:solidFill>
                  <a:srgbClr val="DDDDDD"/>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7" name="Rectangle 77">
                  <a:extLst>
                    <a:ext uri="{FF2B5EF4-FFF2-40B4-BE49-F238E27FC236}">
                      <a16:creationId xmlns:a16="http://schemas.microsoft.com/office/drawing/2014/main" id="{C1E09B3D-C01F-42CF-BD5F-D9C4C37FDF17}"/>
                    </a:ext>
                  </a:extLst>
                </p:cNvPr>
                <p:cNvSpPr>
                  <a:spLocks noChangeArrowheads="1"/>
                </p:cNvSpPr>
                <p:nvPr/>
              </p:nvSpPr>
              <p:spPr bwMode="auto">
                <a:xfrm>
                  <a:off x="2727" y="2808"/>
                  <a:ext cx="2064" cy="60"/>
                </a:xfrm>
                <a:prstGeom prst="rect">
                  <a:avLst/>
                </a:prstGeom>
                <a:solidFill>
                  <a:srgbClr val="DDDDDD"/>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8" name="AutoShape 78">
                  <a:extLst>
                    <a:ext uri="{FF2B5EF4-FFF2-40B4-BE49-F238E27FC236}">
                      <a16:creationId xmlns:a16="http://schemas.microsoft.com/office/drawing/2014/main" id="{2F4EF406-B8F5-4F0B-86B9-6FDEDF31D05D}"/>
                    </a:ext>
                  </a:extLst>
                </p:cNvPr>
                <p:cNvSpPr>
                  <a:spLocks noChangeArrowheads="1"/>
                </p:cNvSpPr>
                <p:nvPr/>
              </p:nvSpPr>
              <p:spPr bwMode="auto">
                <a:xfrm>
                  <a:off x="2721" y="2754"/>
                  <a:ext cx="2275" cy="53"/>
                </a:xfrm>
                <a:prstGeom prst="parallelogram">
                  <a:avLst>
                    <a:gd name="adj" fmla="val 414738"/>
                  </a:avLst>
                </a:prstGeom>
                <a:solidFill>
                  <a:schemeClr val="bg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9" name="Freeform 79">
                  <a:extLst>
                    <a:ext uri="{FF2B5EF4-FFF2-40B4-BE49-F238E27FC236}">
                      <a16:creationId xmlns:a16="http://schemas.microsoft.com/office/drawing/2014/main" id="{B16C0822-6142-4E0E-8653-ED4447C4AFAC}"/>
                    </a:ext>
                  </a:extLst>
                </p:cNvPr>
                <p:cNvSpPr>
                  <a:spLocks/>
                </p:cNvSpPr>
                <p:nvPr/>
              </p:nvSpPr>
              <p:spPr bwMode="auto">
                <a:xfrm>
                  <a:off x="4785" y="2757"/>
                  <a:ext cx="210" cy="447"/>
                </a:xfrm>
                <a:custGeom>
                  <a:avLst/>
                  <a:gdLst>
                    <a:gd name="T0" fmla="*/ 0 w 210"/>
                    <a:gd name="T1" fmla="*/ 48 h 444"/>
                    <a:gd name="T2" fmla="*/ 207 w 210"/>
                    <a:gd name="T3" fmla="*/ 0 h 444"/>
                    <a:gd name="T4" fmla="*/ 210 w 210"/>
                    <a:gd name="T5" fmla="*/ 45 h 444"/>
                    <a:gd name="T6" fmla="*/ 132 w 210"/>
                    <a:gd name="T7" fmla="*/ 72 h 444"/>
                    <a:gd name="T8" fmla="*/ 132 w 210"/>
                    <a:gd name="T9" fmla="*/ 376 h 444"/>
                    <a:gd name="T10" fmla="*/ 195 w 210"/>
                    <a:gd name="T11" fmla="*/ 353 h 444"/>
                    <a:gd name="T12" fmla="*/ 195 w 210"/>
                    <a:gd name="T13" fmla="*/ 405 h 444"/>
                    <a:gd name="T14" fmla="*/ 0 w 210"/>
                    <a:gd name="T15" fmla="*/ 474 h 444"/>
                    <a:gd name="T16" fmla="*/ 3 w 210"/>
                    <a:gd name="T17" fmla="*/ 414 h 444"/>
                    <a:gd name="T18" fmla="*/ 90 w 210"/>
                    <a:gd name="T19" fmla="*/ 398 h 444"/>
                    <a:gd name="T20" fmla="*/ 90 w 210"/>
                    <a:gd name="T21" fmla="*/ 91 h 444"/>
                    <a:gd name="T22" fmla="*/ 3 w 210"/>
                    <a:gd name="T23" fmla="*/ 115 h 444"/>
                    <a:gd name="T24" fmla="*/ 0 w 210"/>
                    <a:gd name="T25" fmla="*/ 48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44"/>
                    <a:gd name="T41" fmla="*/ 210 w 210"/>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44">
                      <a:moveTo>
                        <a:pt x="0" y="48"/>
                      </a:moveTo>
                      <a:lnTo>
                        <a:pt x="207" y="0"/>
                      </a:lnTo>
                      <a:lnTo>
                        <a:pt x="210" y="45"/>
                      </a:lnTo>
                      <a:lnTo>
                        <a:pt x="132" y="72"/>
                      </a:lnTo>
                      <a:lnTo>
                        <a:pt x="132" y="354"/>
                      </a:lnTo>
                      <a:lnTo>
                        <a:pt x="195" y="333"/>
                      </a:lnTo>
                      <a:lnTo>
                        <a:pt x="195" y="375"/>
                      </a:lnTo>
                      <a:lnTo>
                        <a:pt x="0" y="444"/>
                      </a:lnTo>
                      <a:lnTo>
                        <a:pt x="3" y="384"/>
                      </a:lnTo>
                      <a:lnTo>
                        <a:pt x="90" y="369"/>
                      </a:lnTo>
                      <a:lnTo>
                        <a:pt x="90" y="81"/>
                      </a:lnTo>
                      <a:lnTo>
                        <a:pt x="3" y="105"/>
                      </a:lnTo>
                      <a:lnTo>
                        <a:pt x="0" y="48"/>
                      </a:lnTo>
                      <a:close/>
                    </a:path>
                  </a:pathLst>
                </a:custGeom>
                <a:solidFill>
                  <a:srgbClr val="B2B2B2"/>
                </a:solidFill>
                <a:ln w="9525">
                  <a:solidFill>
                    <a:schemeClr val="tx1"/>
                  </a:solidFill>
                  <a:round/>
                  <a:headEnd/>
                  <a:tailEnd/>
                </a:ln>
              </p:spPr>
              <p:txBody>
                <a:bodyPr anchor="ctr"/>
                <a:lstStyle/>
                <a:p>
                  <a:endParaRPr lang="en-GB" dirty="0"/>
                </a:p>
              </p:txBody>
            </p:sp>
            <p:sp>
              <p:nvSpPr>
                <p:cNvPr id="40" name="Line 80">
                  <a:extLst>
                    <a:ext uri="{FF2B5EF4-FFF2-40B4-BE49-F238E27FC236}">
                      <a16:creationId xmlns:a16="http://schemas.microsoft.com/office/drawing/2014/main" id="{0D5BCAF2-B70B-4E7A-98C5-F11BDE03C8C5}"/>
                    </a:ext>
                  </a:extLst>
                </p:cNvPr>
                <p:cNvSpPr>
                  <a:spLocks noChangeShapeType="1"/>
                </p:cNvSpPr>
                <p:nvPr/>
              </p:nvSpPr>
              <p:spPr bwMode="auto">
                <a:xfrm flipH="1">
                  <a:off x="4908" y="3090"/>
                  <a:ext cx="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30" name="Group 81">
                <a:extLst>
                  <a:ext uri="{FF2B5EF4-FFF2-40B4-BE49-F238E27FC236}">
                    <a16:creationId xmlns:a16="http://schemas.microsoft.com/office/drawing/2014/main" id="{195F75BB-2799-4B7F-9A39-5F1552B0A6E8}"/>
                  </a:ext>
                </a:extLst>
              </p:cNvPr>
              <p:cNvGrpSpPr>
                <a:grpSpLocks/>
              </p:cNvGrpSpPr>
              <p:nvPr/>
            </p:nvGrpSpPr>
            <p:grpSpPr bwMode="auto">
              <a:xfrm>
                <a:off x="3303" y="2664"/>
                <a:ext cx="325" cy="126"/>
                <a:chOff x="4268" y="932"/>
                <a:chExt cx="325" cy="126"/>
              </a:xfrm>
            </p:grpSpPr>
            <p:sp>
              <p:nvSpPr>
                <p:cNvPr id="31" name="AutoShape 82">
                  <a:extLst>
                    <a:ext uri="{FF2B5EF4-FFF2-40B4-BE49-F238E27FC236}">
                      <a16:creationId xmlns:a16="http://schemas.microsoft.com/office/drawing/2014/main" id="{1F053BB0-438E-4A0C-860D-39E17F386831}"/>
                    </a:ext>
                  </a:extLst>
                </p:cNvPr>
                <p:cNvSpPr>
                  <a:spLocks noChangeArrowheads="1"/>
                </p:cNvSpPr>
                <p:nvPr/>
              </p:nvSpPr>
              <p:spPr bwMode="auto">
                <a:xfrm rot="10800000">
                  <a:off x="4268" y="932"/>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sp>
              <p:nvSpPr>
                <p:cNvPr id="32" name="AutoShape 83">
                  <a:extLst>
                    <a:ext uri="{FF2B5EF4-FFF2-40B4-BE49-F238E27FC236}">
                      <a16:creationId xmlns:a16="http://schemas.microsoft.com/office/drawing/2014/main" id="{447954F7-8A3A-4BEB-96F1-2202888076AA}"/>
                    </a:ext>
                  </a:extLst>
                </p:cNvPr>
                <p:cNvSpPr>
                  <a:spLocks noChangeArrowheads="1"/>
                </p:cNvSpPr>
                <p:nvPr/>
              </p:nvSpPr>
              <p:spPr bwMode="auto">
                <a:xfrm rot="-849551">
                  <a:off x="4311" y="939"/>
                  <a:ext cx="282" cy="84"/>
                </a:xfrm>
                <a:prstGeom prst="parallelogram">
                  <a:avLst>
                    <a:gd name="adj" fmla="val 83929"/>
                  </a:avLst>
                </a:prstGeom>
                <a:solidFill>
                  <a:schemeClr val="bg1"/>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3" name="Line 84">
                  <a:extLst>
                    <a:ext uri="{FF2B5EF4-FFF2-40B4-BE49-F238E27FC236}">
                      <a16:creationId xmlns:a16="http://schemas.microsoft.com/office/drawing/2014/main" id="{6B2937B1-B820-4A99-8461-9E5A91834456}"/>
                    </a:ext>
                  </a:extLst>
                </p:cNvPr>
                <p:cNvSpPr>
                  <a:spLocks noChangeShapeType="1"/>
                </p:cNvSpPr>
                <p:nvPr/>
              </p:nvSpPr>
              <p:spPr bwMode="auto">
                <a:xfrm rot="10800000" flipV="1">
                  <a:off x="4284" y="95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grpSp>
      <p:sp>
        <p:nvSpPr>
          <p:cNvPr id="53" name="Text Box 85">
            <a:extLst>
              <a:ext uri="{FF2B5EF4-FFF2-40B4-BE49-F238E27FC236}">
                <a16:creationId xmlns:a16="http://schemas.microsoft.com/office/drawing/2014/main" id="{5B8A13ED-7EC4-4CF5-8B03-6FB7CB1A593E}"/>
              </a:ext>
            </a:extLst>
          </p:cNvPr>
          <p:cNvSpPr txBox="1">
            <a:spLocks noChangeArrowheads="1"/>
          </p:cNvSpPr>
          <p:nvPr/>
        </p:nvSpPr>
        <p:spPr bwMode="auto">
          <a:xfrm>
            <a:off x="6548431" y="812031"/>
            <a:ext cx="960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rPr>
              <a:t>Area A</a:t>
            </a:r>
            <a:endParaRPr lang="en-US" b="1" dirty="0">
              <a:solidFill>
                <a:srgbClr val="000000"/>
              </a:solidFill>
            </a:endParaRPr>
          </a:p>
        </p:txBody>
      </p:sp>
      <p:sp>
        <p:nvSpPr>
          <p:cNvPr id="54" name="Line 86">
            <a:extLst>
              <a:ext uri="{FF2B5EF4-FFF2-40B4-BE49-F238E27FC236}">
                <a16:creationId xmlns:a16="http://schemas.microsoft.com/office/drawing/2014/main" id="{530A7DCF-CBC1-445F-A96A-D5948BBB2AD4}"/>
              </a:ext>
            </a:extLst>
          </p:cNvPr>
          <p:cNvSpPr>
            <a:spLocks noChangeShapeType="1"/>
          </p:cNvSpPr>
          <p:nvPr/>
        </p:nvSpPr>
        <p:spPr bwMode="auto">
          <a:xfrm>
            <a:off x="6838613" y="1137468"/>
            <a:ext cx="217488" cy="17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5" name="AutoShape 53">
            <a:extLst>
              <a:ext uri="{FF2B5EF4-FFF2-40B4-BE49-F238E27FC236}">
                <a16:creationId xmlns:a16="http://schemas.microsoft.com/office/drawing/2014/main" id="{946F7E57-3341-4CAD-B769-881D0EF43602}"/>
              </a:ext>
            </a:extLst>
          </p:cNvPr>
          <p:cNvSpPr>
            <a:spLocks noChangeArrowheads="1"/>
          </p:cNvSpPr>
          <p:nvPr/>
        </p:nvSpPr>
        <p:spPr bwMode="auto">
          <a:xfrm rot="4942465">
            <a:off x="5858710" y="3502844"/>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solidFill>
            <a:schemeClr val="accent1"/>
          </a:solidFill>
          <a:ln w="28575">
            <a:noFill/>
            <a:miter lim="800000"/>
            <a:headEnd/>
            <a:tailEnd/>
          </a:ln>
        </p:spPr>
        <p:txBody>
          <a:bodyPr rot="10800000" vert="eaVert" anchor="ctr"/>
          <a:lstStyle/>
          <a:p>
            <a:endParaRPr lang="en-GB" dirty="0"/>
          </a:p>
        </p:txBody>
      </p:sp>
      <p:sp>
        <p:nvSpPr>
          <p:cNvPr id="56" name="AutoShape 53">
            <a:extLst>
              <a:ext uri="{FF2B5EF4-FFF2-40B4-BE49-F238E27FC236}">
                <a16:creationId xmlns:a16="http://schemas.microsoft.com/office/drawing/2014/main" id="{C07989BB-5845-4B37-88E6-7D9A6B7CF7EA}"/>
              </a:ext>
            </a:extLst>
          </p:cNvPr>
          <p:cNvSpPr>
            <a:spLocks noChangeArrowheads="1"/>
          </p:cNvSpPr>
          <p:nvPr/>
        </p:nvSpPr>
        <p:spPr bwMode="auto">
          <a:xfrm rot="4942465">
            <a:off x="5876172" y="2194744"/>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solidFill>
            <a:schemeClr val="accent1"/>
          </a:solidFill>
          <a:ln w="28575">
            <a:noFill/>
            <a:miter lim="800000"/>
            <a:headEnd/>
            <a:tailEnd/>
          </a:ln>
        </p:spPr>
        <p:txBody>
          <a:bodyPr rot="10800000" vert="eaVert" anchor="ctr"/>
          <a:lstStyle/>
          <a:p>
            <a:endParaRPr lang="en-GB" dirty="0"/>
          </a:p>
        </p:txBody>
      </p:sp>
      <p:sp>
        <p:nvSpPr>
          <p:cNvPr id="57" name="AutoShape 75">
            <a:extLst>
              <a:ext uri="{FF2B5EF4-FFF2-40B4-BE49-F238E27FC236}">
                <a16:creationId xmlns:a16="http://schemas.microsoft.com/office/drawing/2014/main" id="{94FB1B4C-B302-4D8A-A954-8637C3864CF8}"/>
              </a:ext>
            </a:extLst>
          </p:cNvPr>
          <p:cNvSpPr>
            <a:spLocks noChangeArrowheads="1"/>
          </p:cNvSpPr>
          <p:nvPr/>
        </p:nvSpPr>
        <p:spPr bwMode="auto">
          <a:xfrm>
            <a:off x="4191098" y="4815844"/>
            <a:ext cx="325453" cy="406400"/>
          </a:xfrm>
          <a:prstGeom prst="downArrow">
            <a:avLst>
              <a:gd name="adj1" fmla="val 50000"/>
              <a:gd name="adj2" fmla="val 53614"/>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8" name="AutoShape 76">
            <a:extLst>
              <a:ext uri="{FF2B5EF4-FFF2-40B4-BE49-F238E27FC236}">
                <a16:creationId xmlns:a16="http://schemas.microsoft.com/office/drawing/2014/main" id="{5799A381-41DC-4ADE-82C3-B69E42095C6C}"/>
              </a:ext>
            </a:extLst>
          </p:cNvPr>
          <p:cNvSpPr>
            <a:spLocks noChangeArrowheads="1"/>
          </p:cNvSpPr>
          <p:nvPr/>
        </p:nvSpPr>
        <p:spPr bwMode="auto">
          <a:xfrm rot="16200000">
            <a:off x="5229266" y="5394350"/>
            <a:ext cx="374650" cy="439737"/>
          </a:xfrm>
          <a:prstGeom prst="downArrow">
            <a:avLst>
              <a:gd name="adj1" fmla="val 50000"/>
              <a:gd name="adj2" fmla="val 49949"/>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Tree>
    <p:extLst>
      <p:ext uri="{BB962C8B-B14F-4D97-AF65-F5344CB8AC3E}">
        <p14:creationId xmlns:p14="http://schemas.microsoft.com/office/powerpoint/2010/main" val="272374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Selecting material-shape combinations</a:t>
            </a:r>
            <a:endParaRPr lang="en-US" dirty="0"/>
          </a:p>
        </p:txBody>
      </p:sp>
      <p:grpSp>
        <p:nvGrpSpPr>
          <p:cNvPr id="4" name="Group 31">
            <a:extLst>
              <a:ext uri="{FF2B5EF4-FFF2-40B4-BE49-F238E27FC236}">
                <a16:creationId xmlns:a16="http://schemas.microsoft.com/office/drawing/2014/main" id="{896342F5-CB80-46BA-A461-A65C20CE7D91}"/>
              </a:ext>
            </a:extLst>
          </p:cNvPr>
          <p:cNvGrpSpPr>
            <a:grpSpLocks/>
          </p:cNvGrpSpPr>
          <p:nvPr/>
        </p:nvGrpSpPr>
        <p:grpSpPr bwMode="auto">
          <a:xfrm>
            <a:off x="2359327" y="2693349"/>
            <a:ext cx="6934200" cy="2058988"/>
            <a:chOff x="720" y="2832"/>
            <a:chExt cx="4032" cy="1297"/>
          </a:xfrm>
        </p:grpSpPr>
        <p:sp>
          <p:nvSpPr>
            <p:cNvPr id="5" name="Rectangle 28">
              <a:extLst>
                <a:ext uri="{FF2B5EF4-FFF2-40B4-BE49-F238E27FC236}">
                  <a16:creationId xmlns:a16="http://schemas.microsoft.com/office/drawing/2014/main" id="{01F2B427-5057-453F-BF11-D6CE92673C25}"/>
                </a:ext>
              </a:extLst>
            </p:cNvPr>
            <p:cNvSpPr>
              <a:spLocks noChangeArrowheads="1"/>
            </p:cNvSpPr>
            <p:nvPr/>
          </p:nvSpPr>
          <p:spPr bwMode="auto">
            <a:xfrm>
              <a:off x="3312" y="3840"/>
              <a:ext cx="672" cy="288"/>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6" name="Group 30">
              <a:extLst>
                <a:ext uri="{FF2B5EF4-FFF2-40B4-BE49-F238E27FC236}">
                  <a16:creationId xmlns:a16="http://schemas.microsoft.com/office/drawing/2014/main" id="{0DA358A3-2E94-4E60-BD2D-28F2F6EDD24E}"/>
                </a:ext>
              </a:extLst>
            </p:cNvPr>
            <p:cNvGrpSpPr>
              <a:grpSpLocks/>
            </p:cNvGrpSpPr>
            <p:nvPr/>
          </p:nvGrpSpPr>
          <p:grpSpPr bwMode="auto">
            <a:xfrm>
              <a:off x="720" y="2832"/>
              <a:ext cx="4032" cy="1297"/>
              <a:chOff x="720" y="2832"/>
              <a:chExt cx="4032" cy="1297"/>
            </a:xfrm>
          </p:grpSpPr>
          <p:sp>
            <p:nvSpPr>
              <p:cNvPr id="7" name="Rectangle 29">
                <a:extLst>
                  <a:ext uri="{FF2B5EF4-FFF2-40B4-BE49-F238E27FC236}">
                    <a16:creationId xmlns:a16="http://schemas.microsoft.com/office/drawing/2014/main" id="{0D43F69C-1ACE-491F-8A85-9800ADBD6B33}"/>
                  </a:ext>
                </a:extLst>
              </p:cNvPr>
              <p:cNvSpPr>
                <a:spLocks noChangeArrowheads="1"/>
              </p:cNvSpPr>
              <p:nvPr/>
            </p:nvSpPr>
            <p:spPr bwMode="auto">
              <a:xfrm>
                <a:off x="3984" y="3360"/>
                <a:ext cx="768" cy="24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8" name="Group 27">
                <a:extLst>
                  <a:ext uri="{FF2B5EF4-FFF2-40B4-BE49-F238E27FC236}">
                    <a16:creationId xmlns:a16="http://schemas.microsoft.com/office/drawing/2014/main" id="{1ECBE331-0E38-4977-A86C-318A71128FD1}"/>
                  </a:ext>
                </a:extLst>
              </p:cNvPr>
              <p:cNvGrpSpPr>
                <a:grpSpLocks/>
              </p:cNvGrpSpPr>
              <p:nvPr/>
            </p:nvGrpSpPr>
            <p:grpSpPr bwMode="auto">
              <a:xfrm>
                <a:off x="720" y="2832"/>
                <a:ext cx="4032" cy="1297"/>
                <a:chOff x="1248" y="2880"/>
                <a:chExt cx="4032" cy="1297"/>
              </a:xfrm>
            </p:grpSpPr>
            <p:sp>
              <p:nvSpPr>
                <p:cNvPr id="9" name="Text Box 12">
                  <a:extLst>
                    <a:ext uri="{FF2B5EF4-FFF2-40B4-BE49-F238E27FC236}">
                      <a16:creationId xmlns:a16="http://schemas.microsoft.com/office/drawing/2014/main" id="{B5A66270-F072-4E80-B194-BD47E3427B75}"/>
                    </a:ext>
                  </a:extLst>
                </p:cNvPr>
                <p:cNvSpPr txBox="1">
                  <a:spLocks noChangeArrowheads="1"/>
                </p:cNvSpPr>
                <p:nvPr/>
              </p:nvSpPr>
              <p:spPr bwMode="auto">
                <a:xfrm>
                  <a:off x="1248" y="2880"/>
                  <a:ext cx="4032" cy="12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Material                </a:t>
                  </a:r>
                  <a:r>
                    <a:rPr lang="en-US" sz="1600" dirty="0">
                      <a:solidFill>
                        <a:srgbClr val="000000"/>
                      </a:solidFill>
                      <a:latin typeface="+mn-lt"/>
                      <a:sym typeface="Symbol" panose="05050102010706020507" pitchFamily="18" charset="2"/>
                    </a:rPr>
                    <a:t>, </a:t>
                  </a:r>
                  <a:r>
                    <a:rPr lang="en-US" sz="1200" dirty="0">
                      <a:solidFill>
                        <a:srgbClr val="000000"/>
                      </a:solidFill>
                      <a:latin typeface="+mn-lt"/>
                      <a:sym typeface="Symbol" panose="05050102010706020507" pitchFamily="18" charset="2"/>
                    </a:rPr>
                    <a:t>Mg/m</a:t>
                  </a:r>
                  <a:r>
                    <a:rPr lang="en-US" sz="1200" baseline="30000" dirty="0">
                      <a:solidFill>
                        <a:srgbClr val="000000"/>
                      </a:solidFill>
                      <a:latin typeface="+mn-lt"/>
                      <a:sym typeface="Symbol" panose="05050102010706020507" pitchFamily="18" charset="2"/>
                    </a:rPr>
                    <a:t>3  </a:t>
                  </a:r>
                  <a:r>
                    <a:rPr lang="en-US" sz="1600" dirty="0">
                      <a:solidFill>
                        <a:srgbClr val="000000"/>
                      </a:solidFill>
                      <a:latin typeface="+mn-lt"/>
                    </a:rPr>
                    <a:t>         </a:t>
                  </a:r>
                  <a:r>
                    <a:rPr lang="en-US" sz="1600" dirty="0">
                      <a:solidFill>
                        <a:srgbClr val="000000"/>
                      </a:solidFill>
                      <a:latin typeface="+mn-lt"/>
                      <a:sym typeface="Symbol" panose="05050102010706020507" pitchFamily="18" charset="2"/>
                    </a:rPr>
                    <a:t>E, </a:t>
                  </a:r>
                  <a:r>
                    <a:rPr lang="en-US" sz="1200" dirty="0" err="1">
                      <a:solidFill>
                        <a:srgbClr val="000000"/>
                      </a:solidFill>
                      <a:latin typeface="+mn-lt"/>
                      <a:sym typeface="Symbol" panose="05050102010706020507" pitchFamily="18" charset="2"/>
                    </a:rPr>
                    <a:t>GPa</a:t>
                  </a:r>
                  <a:r>
                    <a:rPr lang="en-US" sz="1600" dirty="0">
                      <a:solidFill>
                        <a:srgbClr val="000000"/>
                      </a:solidFill>
                      <a:latin typeface="+mn-lt"/>
                    </a:rPr>
                    <a:t>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e,max</a:t>
                  </a:r>
                  <a:endParaRPr lang="en-US" sz="1600" dirty="0">
                    <a:solidFill>
                      <a:srgbClr val="000000"/>
                    </a:solidFill>
                    <a:latin typeface="+mn-lt"/>
                    <a:sym typeface="Symbol" panose="05050102010706020507" pitchFamily="18" charset="2"/>
                  </a:endParaRPr>
                </a:p>
                <a:p>
                  <a:pPr>
                    <a:spcBef>
                      <a:spcPct val="50000"/>
                    </a:spcBef>
                  </a:pPr>
                  <a:r>
                    <a:rPr lang="en-US" sz="1600" dirty="0">
                      <a:solidFill>
                        <a:srgbClr val="000000"/>
                      </a:solidFill>
                      <a:latin typeface="+mn-lt"/>
                    </a:rPr>
                    <a:t>1020 Steel             7.85                  205                  65                  0.55                  0.068                            </a:t>
                  </a:r>
                </a:p>
                <a:p>
                  <a:pPr>
                    <a:spcBef>
                      <a:spcPct val="50000"/>
                    </a:spcBef>
                  </a:pPr>
                  <a:r>
                    <a:rPr lang="en-US" sz="1600" dirty="0">
                      <a:solidFill>
                        <a:srgbClr val="000000"/>
                      </a:solidFill>
                      <a:latin typeface="+mn-lt"/>
                    </a:rPr>
                    <a:t>6061 T4 Al             2.70                  70                    44                   0.32                 0.049</a:t>
                  </a:r>
                </a:p>
                <a:p>
                  <a:pPr>
                    <a:spcBef>
                      <a:spcPct val="50000"/>
                    </a:spcBef>
                  </a:pPr>
                  <a:r>
                    <a:rPr lang="en-US" sz="1600" dirty="0">
                      <a:solidFill>
                        <a:srgbClr val="000000"/>
                      </a:solidFill>
                      <a:latin typeface="+mn-lt"/>
                    </a:rPr>
                    <a:t>GFRP                       1.75                  28                   39                   0.35                 0.053</a:t>
                  </a:r>
                </a:p>
                <a:p>
                  <a:pPr>
                    <a:spcBef>
                      <a:spcPct val="50000"/>
                    </a:spcBef>
                  </a:pPr>
                  <a:r>
                    <a:rPr lang="en-US" sz="1600" dirty="0">
                      <a:solidFill>
                        <a:srgbClr val="000000"/>
                      </a:solidFill>
                      <a:latin typeface="+mn-lt"/>
                    </a:rPr>
                    <a:t>Wood (oak)             0.9                   13                    8                    0.25                 0.088</a:t>
                  </a:r>
                </a:p>
              </p:txBody>
            </p:sp>
            <p:graphicFrame>
              <p:nvGraphicFramePr>
                <p:cNvPr id="10" name="Object 4">
                  <a:extLst>
                    <a:ext uri="{FF2B5EF4-FFF2-40B4-BE49-F238E27FC236}">
                      <a16:creationId xmlns:a16="http://schemas.microsoft.com/office/drawing/2014/main" id="{2602D06B-ACE8-49E7-AFA3-29EC8379CA90}"/>
                    </a:ext>
                  </a:extLst>
                </p:cNvPr>
                <p:cNvGraphicFramePr>
                  <a:graphicFrameLocks noChangeAspect="1"/>
                </p:cNvGraphicFramePr>
                <p:nvPr/>
              </p:nvGraphicFramePr>
              <p:xfrm>
                <a:off x="4032" y="2928"/>
                <a:ext cx="345" cy="175"/>
              </p:xfrm>
              <a:graphic>
                <a:graphicData uri="http://schemas.openxmlformats.org/presentationml/2006/ole">
                  <mc:AlternateContent xmlns:mc="http://schemas.openxmlformats.org/markup-compatibility/2006">
                    <mc:Choice xmlns:v="urn:schemas-microsoft-com:vml" Requires="v">
                      <p:oleObj name="Equation" r:id="rId3" imgW="698197" imgH="355446" progId="Equation.3">
                        <p:embed/>
                      </p:oleObj>
                    </mc:Choice>
                    <mc:Fallback>
                      <p:oleObj name="Equation" r:id="rId3" imgW="698197" imgH="355446" progId="Equation.3">
                        <p:embed/>
                        <p:pic>
                          <p:nvPicPr>
                            <p:cNvPr id="10" name="Object 4">
                              <a:extLst>
                                <a:ext uri="{FF2B5EF4-FFF2-40B4-BE49-F238E27FC236}">
                                  <a16:creationId xmlns:a16="http://schemas.microsoft.com/office/drawing/2014/main" id="{2602D06B-ACE8-49E7-AFA3-29EC8379C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2928"/>
                              <a:ext cx="345" cy="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a:extLst>
                    <a:ext uri="{FF2B5EF4-FFF2-40B4-BE49-F238E27FC236}">
                      <a16:creationId xmlns:a16="http://schemas.microsoft.com/office/drawing/2014/main" id="{AE7DA3A6-238B-4D13-842F-A53270626B49}"/>
                    </a:ext>
                  </a:extLst>
                </p:cNvPr>
                <p:cNvGraphicFramePr>
                  <a:graphicFrameLocks noChangeAspect="1"/>
                </p:cNvGraphicFramePr>
                <p:nvPr/>
              </p:nvGraphicFramePr>
              <p:xfrm>
                <a:off x="4560" y="2928"/>
                <a:ext cx="716" cy="200"/>
              </p:xfrm>
              <a:graphic>
                <a:graphicData uri="http://schemas.openxmlformats.org/presentationml/2006/ole">
                  <mc:AlternateContent xmlns:mc="http://schemas.openxmlformats.org/markup-compatibility/2006">
                    <mc:Choice xmlns:v="urn:schemas-microsoft-com:vml" Requires="v">
                      <p:oleObj name="Equation" r:id="rId5" imgW="1447172" imgH="406224" progId="Equation.3">
                        <p:embed/>
                      </p:oleObj>
                    </mc:Choice>
                    <mc:Fallback>
                      <p:oleObj name="Equation" r:id="rId5" imgW="1447172" imgH="406224" progId="Equation.3">
                        <p:embed/>
                        <p:pic>
                          <p:nvPicPr>
                            <p:cNvPr id="11" name="Object 5">
                              <a:extLst>
                                <a:ext uri="{FF2B5EF4-FFF2-40B4-BE49-F238E27FC236}">
                                  <a16:creationId xmlns:a16="http://schemas.microsoft.com/office/drawing/2014/main" id="{AE7DA3A6-238B-4D13-842F-A53270626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2928"/>
                              <a:ext cx="716" cy="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ine 18">
                  <a:extLst>
                    <a:ext uri="{FF2B5EF4-FFF2-40B4-BE49-F238E27FC236}">
                      <a16:creationId xmlns:a16="http://schemas.microsoft.com/office/drawing/2014/main" id="{52863947-1EBA-4888-B887-CF4577D3BE94}"/>
                    </a:ext>
                  </a:extLst>
                </p:cNvPr>
                <p:cNvSpPr>
                  <a:spLocks noChangeShapeType="1"/>
                </p:cNvSpPr>
                <p:nvPr/>
              </p:nvSpPr>
              <p:spPr bwMode="auto">
                <a:xfrm>
                  <a:off x="1248" y="312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 name="Line 19">
                  <a:extLst>
                    <a:ext uri="{FF2B5EF4-FFF2-40B4-BE49-F238E27FC236}">
                      <a16:creationId xmlns:a16="http://schemas.microsoft.com/office/drawing/2014/main" id="{553BEFA7-96FD-4AA2-B457-183EB6898D20}"/>
                    </a:ext>
                  </a:extLst>
                </p:cNvPr>
                <p:cNvSpPr>
                  <a:spLocks noChangeShapeType="1"/>
                </p:cNvSpPr>
                <p:nvPr/>
              </p:nvSpPr>
              <p:spPr bwMode="auto">
                <a:xfrm>
                  <a:off x="1248" y="340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4" name="Line 20">
                  <a:extLst>
                    <a:ext uri="{FF2B5EF4-FFF2-40B4-BE49-F238E27FC236}">
                      <a16:creationId xmlns:a16="http://schemas.microsoft.com/office/drawing/2014/main" id="{C02A4703-B101-4159-8A06-01D5BAF4D26C}"/>
                    </a:ext>
                  </a:extLst>
                </p:cNvPr>
                <p:cNvSpPr>
                  <a:spLocks noChangeShapeType="1"/>
                </p:cNvSpPr>
                <p:nvPr/>
              </p:nvSpPr>
              <p:spPr bwMode="auto">
                <a:xfrm>
                  <a:off x="1248" y="364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5" name="Line 21">
                  <a:extLst>
                    <a:ext uri="{FF2B5EF4-FFF2-40B4-BE49-F238E27FC236}">
                      <a16:creationId xmlns:a16="http://schemas.microsoft.com/office/drawing/2014/main" id="{9EE3BC80-0B94-4EEC-A16F-EAE010BC3377}"/>
                    </a:ext>
                  </a:extLst>
                </p:cNvPr>
                <p:cNvSpPr>
                  <a:spLocks noChangeShapeType="1"/>
                </p:cNvSpPr>
                <p:nvPr/>
              </p:nvSpPr>
              <p:spPr bwMode="auto">
                <a:xfrm>
                  <a:off x="1248" y="388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6" name="Line 22">
                  <a:extLst>
                    <a:ext uri="{FF2B5EF4-FFF2-40B4-BE49-F238E27FC236}">
                      <a16:creationId xmlns:a16="http://schemas.microsoft.com/office/drawing/2014/main" id="{57D08567-C1FF-4BB1-9FE5-BABC101009D6}"/>
                    </a:ext>
                  </a:extLst>
                </p:cNvPr>
                <p:cNvSpPr>
                  <a:spLocks noChangeShapeType="1"/>
                </p:cNvSpPr>
                <p:nvPr/>
              </p:nvSpPr>
              <p:spPr bwMode="auto">
                <a:xfrm>
                  <a:off x="2016"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7" name="Line 23">
                  <a:extLst>
                    <a:ext uri="{FF2B5EF4-FFF2-40B4-BE49-F238E27FC236}">
                      <a16:creationId xmlns:a16="http://schemas.microsoft.com/office/drawing/2014/main" id="{4EE4E22B-20F5-4DB7-8E03-F786B9EEE1C2}"/>
                    </a:ext>
                  </a:extLst>
                </p:cNvPr>
                <p:cNvSpPr>
                  <a:spLocks noChangeShapeType="1"/>
                </p:cNvSpPr>
                <p:nvPr/>
              </p:nvSpPr>
              <p:spPr bwMode="auto">
                <a:xfrm>
                  <a:off x="2592"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 name="Line 24">
                  <a:extLst>
                    <a:ext uri="{FF2B5EF4-FFF2-40B4-BE49-F238E27FC236}">
                      <a16:creationId xmlns:a16="http://schemas.microsoft.com/office/drawing/2014/main" id="{5EE929D5-91CB-4478-B78C-21D45A094B96}"/>
                    </a:ext>
                  </a:extLst>
                </p:cNvPr>
                <p:cNvSpPr>
                  <a:spLocks noChangeShapeType="1"/>
                </p:cNvSpPr>
                <p:nvPr/>
              </p:nvSpPr>
              <p:spPr bwMode="auto">
                <a:xfrm>
                  <a:off x="3216"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 name="Line 25">
                  <a:extLst>
                    <a:ext uri="{FF2B5EF4-FFF2-40B4-BE49-F238E27FC236}">
                      <a16:creationId xmlns:a16="http://schemas.microsoft.com/office/drawing/2014/main" id="{A38054BF-F7C7-4DB3-822F-5FAF283884AF}"/>
                    </a:ext>
                  </a:extLst>
                </p:cNvPr>
                <p:cNvSpPr>
                  <a:spLocks noChangeShapeType="1"/>
                </p:cNvSpPr>
                <p:nvPr/>
              </p:nvSpPr>
              <p:spPr bwMode="auto">
                <a:xfrm>
                  <a:off x="3840"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Line 26">
                  <a:extLst>
                    <a:ext uri="{FF2B5EF4-FFF2-40B4-BE49-F238E27FC236}">
                      <a16:creationId xmlns:a16="http://schemas.microsoft.com/office/drawing/2014/main" id="{6B8D5E99-88EC-4D47-B392-8D67EF2CD856}"/>
                    </a:ext>
                  </a:extLst>
                </p:cNvPr>
                <p:cNvSpPr>
                  <a:spLocks noChangeShapeType="1"/>
                </p:cNvSpPr>
                <p:nvPr/>
              </p:nvSpPr>
              <p:spPr bwMode="auto">
                <a:xfrm>
                  <a:off x="4512"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grpSp>
      <p:sp>
        <p:nvSpPr>
          <p:cNvPr id="21" name="Text Box 3">
            <a:extLst>
              <a:ext uri="{FF2B5EF4-FFF2-40B4-BE49-F238E27FC236}">
                <a16:creationId xmlns:a16="http://schemas.microsoft.com/office/drawing/2014/main" id="{C72A99C2-CE96-4E68-8F71-0B1F15155C59}"/>
              </a:ext>
            </a:extLst>
          </p:cNvPr>
          <p:cNvSpPr txBox="1">
            <a:spLocks noChangeArrowheads="1"/>
          </p:cNvSpPr>
          <p:nvPr/>
        </p:nvSpPr>
        <p:spPr bwMode="auto">
          <a:xfrm>
            <a:off x="2063552" y="764704"/>
            <a:ext cx="592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rPr>
              <a:t>  Materials for stiff, </a:t>
            </a:r>
            <a:r>
              <a:rPr lang="en-GB" sz="2000" i="1" dirty="0">
                <a:solidFill>
                  <a:srgbClr val="000000"/>
                </a:solidFill>
                <a:latin typeface="+mn-lt"/>
              </a:rPr>
              <a:t>shaped</a:t>
            </a:r>
            <a:r>
              <a:rPr lang="en-GB" sz="2000" dirty="0">
                <a:solidFill>
                  <a:srgbClr val="000000"/>
                </a:solidFill>
                <a:latin typeface="+mn-lt"/>
              </a:rPr>
              <a:t> beams of minimum weight</a:t>
            </a:r>
          </a:p>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rPr>
              <a:t>  Fixed shape (</a:t>
            </a:r>
            <a:r>
              <a:rPr lang="en-GB" sz="2000" dirty="0">
                <a:solidFill>
                  <a:srgbClr val="000000"/>
                </a:solidFill>
                <a:latin typeface="+mn-lt"/>
                <a:sym typeface="Symbol" panose="05050102010706020507" pitchFamily="18" charset="2"/>
              </a:rPr>
              <a:t></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fixed):  choose materials with low</a:t>
            </a:r>
          </a:p>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sym typeface="Symbol" panose="05050102010706020507" pitchFamily="18" charset="2"/>
              </a:rPr>
              <a:t>  Shape </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a variable: choose materials with low</a:t>
            </a:r>
          </a:p>
        </p:txBody>
      </p:sp>
      <p:sp>
        <p:nvSpPr>
          <p:cNvPr id="22" name="Text Box 7">
            <a:extLst>
              <a:ext uri="{FF2B5EF4-FFF2-40B4-BE49-F238E27FC236}">
                <a16:creationId xmlns:a16="http://schemas.microsoft.com/office/drawing/2014/main" id="{8CEF8B2F-E8CD-485F-A425-09FC359ADB4E}"/>
              </a:ext>
            </a:extLst>
          </p:cNvPr>
          <p:cNvSpPr txBox="1">
            <a:spLocks noChangeArrowheads="1"/>
          </p:cNvSpPr>
          <p:nvPr/>
        </p:nvSpPr>
        <p:spPr bwMode="auto">
          <a:xfrm>
            <a:off x="2063552" y="4853906"/>
            <a:ext cx="8420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a:solidFill>
                  <a:srgbClr val="000000"/>
                </a:solidFill>
                <a:latin typeface="+mn-lt"/>
              </a:rPr>
              <a:t>  Commentary:     Fixed shape (up to </a:t>
            </a:r>
            <a:r>
              <a:rPr lang="en-GB" sz="2000" dirty="0">
                <a:solidFill>
                  <a:srgbClr val="000000"/>
                </a:solidFill>
                <a:latin typeface="+mn-lt"/>
                <a:sym typeface="Symbol" panose="05050102010706020507" pitchFamily="18" charset="2"/>
              </a:rPr>
              <a:t></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 8):  wood is best</a:t>
            </a:r>
          </a:p>
          <a:p>
            <a:r>
              <a:rPr lang="en-GB" sz="2000" dirty="0">
                <a:solidFill>
                  <a:srgbClr val="000000"/>
                </a:solidFill>
                <a:latin typeface="+mn-lt"/>
                <a:sym typeface="Symbol" panose="05050102010706020507" pitchFamily="18" charset="2"/>
              </a:rPr>
              <a:t>                              Maximum shape (</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 </a:t>
            </a:r>
            <a:r>
              <a:rPr lang="en-GB" sz="2000" baseline="-25000" dirty="0">
                <a:solidFill>
                  <a:srgbClr val="000000"/>
                </a:solidFill>
                <a:latin typeface="+mn-lt"/>
                <a:sym typeface="Symbol" panose="05050102010706020507" pitchFamily="18" charset="2"/>
              </a:rPr>
              <a:t>e,max</a:t>
            </a:r>
            <a:r>
              <a:rPr lang="en-GB" sz="2000" dirty="0">
                <a:solidFill>
                  <a:srgbClr val="000000"/>
                </a:solidFill>
                <a:latin typeface="+mn-lt"/>
                <a:sym typeface="Symbol" panose="05050102010706020507" pitchFamily="18" charset="2"/>
              </a:rPr>
              <a:t>):  Al-alloy is best</a:t>
            </a:r>
          </a:p>
          <a:p>
            <a:r>
              <a:rPr lang="en-GB" sz="2000" dirty="0">
                <a:solidFill>
                  <a:srgbClr val="000000"/>
                </a:solidFill>
                <a:latin typeface="+mn-lt"/>
                <a:sym typeface="Symbol" panose="05050102010706020507" pitchFamily="18" charset="2"/>
              </a:rPr>
              <a:t>                              Steel recovers some performance through high </a:t>
            </a:r>
            <a:r>
              <a:rPr lang="en-GB" sz="2000" baseline="-25000" dirty="0">
                <a:solidFill>
                  <a:srgbClr val="000000"/>
                </a:solidFill>
                <a:latin typeface="+mn-lt"/>
                <a:sym typeface="Symbol" panose="05050102010706020507" pitchFamily="18" charset="2"/>
              </a:rPr>
              <a:t>e,max</a:t>
            </a:r>
          </a:p>
        </p:txBody>
      </p:sp>
      <p:graphicFrame>
        <p:nvGraphicFramePr>
          <p:cNvPr id="23" name="Object 2">
            <a:extLst>
              <a:ext uri="{FF2B5EF4-FFF2-40B4-BE49-F238E27FC236}">
                <a16:creationId xmlns:a16="http://schemas.microsoft.com/office/drawing/2014/main" id="{2779BDED-8E0E-4AFF-98A2-572B0DF10030}"/>
              </a:ext>
            </a:extLst>
          </p:cNvPr>
          <p:cNvGraphicFramePr>
            <a:graphicFrameLocks noChangeAspect="1"/>
          </p:cNvGraphicFramePr>
          <p:nvPr/>
        </p:nvGraphicFramePr>
        <p:xfrm>
          <a:off x="7748139" y="1153307"/>
          <a:ext cx="534988" cy="596900"/>
        </p:xfrm>
        <a:graphic>
          <a:graphicData uri="http://schemas.openxmlformats.org/presentationml/2006/ole">
            <mc:AlternateContent xmlns:mc="http://schemas.openxmlformats.org/markup-compatibility/2006">
              <mc:Choice xmlns:v="urn:schemas-microsoft-com:vml" Requires="v">
                <p:oleObj name="Equation" r:id="rId7" imgW="495085" imgH="596641" progId="Equation.3">
                  <p:embed/>
                </p:oleObj>
              </mc:Choice>
              <mc:Fallback>
                <p:oleObj name="Equation" r:id="rId7" imgW="495085" imgH="596641" progId="Equation.3">
                  <p:embed/>
                  <p:pic>
                    <p:nvPicPr>
                      <p:cNvPr id="23" name="Object 2">
                        <a:extLst>
                          <a:ext uri="{FF2B5EF4-FFF2-40B4-BE49-F238E27FC236}">
                            <a16:creationId xmlns:a16="http://schemas.microsoft.com/office/drawing/2014/main" id="{2779BDED-8E0E-4AFF-98A2-572B0DF100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8139" y="1153307"/>
                        <a:ext cx="53498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3">
            <a:extLst>
              <a:ext uri="{FF2B5EF4-FFF2-40B4-BE49-F238E27FC236}">
                <a16:creationId xmlns:a16="http://schemas.microsoft.com/office/drawing/2014/main" id="{E235B7B8-B5F6-43DE-B8B9-4DB59ED81E44}"/>
              </a:ext>
            </a:extLst>
          </p:cNvPr>
          <p:cNvGraphicFramePr>
            <a:graphicFrameLocks noChangeAspect="1"/>
          </p:cNvGraphicFramePr>
          <p:nvPr/>
        </p:nvGraphicFramePr>
        <p:xfrm>
          <a:off x="7646790" y="1779116"/>
          <a:ext cx="949325" cy="660400"/>
        </p:xfrm>
        <a:graphic>
          <a:graphicData uri="http://schemas.openxmlformats.org/presentationml/2006/ole">
            <mc:AlternateContent xmlns:mc="http://schemas.openxmlformats.org/markup-compatibility/2006">
              <mc:Choice xmlns:v="urn:schemas-microsoft-com:vml" Requires="v">
                <p:oleObj name="Equation" r:id="rId9" imgW="876300" imgH="660400" progId="Equation.3">
                  <p:embed/>
                </p:oleObj>
              </mc:Choice>
              <mc:Fallback>
                <p:oleObj name="Equation" r:id="rId9" imgW="876300" imgH="660400" progId="Equation.3">
                  <p:embed/>
                  <p:pic>
                    <p:nvPicPr>
                      <p:cNvPr id="24" name="Object 3">
                        <a:extLst>
                          <a:ext uri="{FF2B5EF4-FFF2-40B4-BE49-F238E27FC236}">
                            <a16:creationId xmlns:a16="http://schemas.microsoft.com/office/drawing/2014/main" id="{E235B7B8-B5F6-43DE-B8B9-4DB59ED81E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6790" y="1779116"/>
                        <a:ext cx="94932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85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on selection charts</a:t>
            </a:r>
            <a:endParaRPr lang="en-US" dirty="0"/>
          </a:p>
        </p:txBody>
      </p:sp>
      <p:pic>
        <p:nvPicPr>
          <p:cNvPr id="4" name="Picture 36">
            <a:extLst>
              <a:ext uri="{FF2B5EF4-FFF2-40B4-BE49-F238E27FC236}">
                <a16:creationId xmlns:a16="http://schemas.microsoft.com/office/drawing/2014/main" id="{E822850F-7794-4722-A2A4-AD68D8F0F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628800"/>
            <a:ext cx="727075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23">
            <a:extLst>
              <a:ext uri="{FF2B5EF4-FFF2-40B4-BE49-F238E27FC236}">
                <a16:creationId xmlns:a16="http://schemas.microsoft.com/office/drawing/2014/main" id="{E65AAD32-333B-4F3C-AA7D-DA63BFA63793}"/>
              </a:ext>
            </a:extLst>
          </p:cNvPr>
          <p:cNvSpPr>
            <a:spLocks noChangeArrowheads="1"/>
          </p:cNvSpPr>
          <p:nvPr/>
        </p:nvSpPr>
        <p:spPr bwMode="auto">
          <a:xfrm>
            <a:off x="7369175" y="2381275"/>
            <a:ext cx="165100" cy="152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6" name="Oval 25">
            <a:extLst>
              <a:ext uri="{FF2B5EF4-FFF2-40B4-BE49-F238E27FC236}">
                <a16:creationId xmlns:a16="http://schemas.microsoft.com/office/drawing/2014/main" id="{B1F1B3B5-48EC-42DB-AE4D-5826A2A7329C}"/>
              </a:ext>
            </a:extLst>
          </p:cNvPr>
          <p:cNvSpPr>
            <a:spLocks noChangeArrowheads="1"/>
          </p:cNvSpPr>
          <p:nvPr/>
        </p:nvSpPr>
        <p:spPr bwMode="auto">
          <a:xfrm>
            <a:off x="4645025" y="3219475"/>
            <a:ext cx="165100" cy="152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7" name="Line 24">
            <a:extLst>
              <a:ext uri="{FF2B5EF4-FFF2-40B4-BE49-F238E27FC236}">
                <a16:creationId xmlns:a16="http://schemas.microsoft.com/office/drawing/2014/main" id="{D7D4D2A9-4BFE-4A5D-8F01-4FE0F5F5D35D}"/>
              </a:ext>
            </a:extLst>
          </p:cNvPr>
          <p:cNvSpPr>
            <a:spLocks noChangeShapeType="1"/>
          </p:cNvSpPr>
          <p:nvPr/>
        </p:nvSpPr>
        <p:spPr bwMode="auto">
          <a:xfrm flipH="1">
            <a:off x="4810126" y="2471763"/>
            <a:ext cx="2582863" cy="8239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8" name="Group 35">
            <a:extLst>
              <a:ext uri="{FF2B5EF4-FFF2-40B4-BE49-F238E27FC236}">
                <a16:creationId xmlns:a16="http://schemas.microsoft.com/office/drawing/2014/main" id="{9BA62063-084F-4046-A7A8-4BAC9A74C014}"/>
              </a:ext>
            </a:extLst>
          </p:cNvPr>
          <p:cNvGrpSpPr>
            <a:grpSpLocks/>
          </p:cNvGrpSpPr>
          <p:nvPr/>
        </p:nvGrpSpPr>
        <p:grpSpPr bwMode="auto">
          <a:xfrm>
            <a:off x="1838325" y="1695475"/>
            <a:ext cx="6846888" cy="3698876"/>
            <a:chOff x="432" y="1296"/>
            <a:chExt cx="3981" cy="2330"/>
          </a:xfrm>
        </p:grpSpPr>
        <p:grpSp>
          <p:nvGrpSpPr>
            <p:cNvPr id="9" name="Group 34">
              <a:extLst>
                <a:ext uri="{FF2B5EF4-FFF2-40B4-BE49-F238E27FC236}">
                  <a16:creationId xmlns:a16="http://schemas.microsoft.com/office/drawing/2014/main" id="{AC5912BC-3B5D-4234-9E3F-AA16C9F5C818}"/>
                </a:ext>
              </a:extLst>
            </p:cNvPr>
            <p:cNvGrpSpPr>
              <a:grpSpLocks/>
            </p:cNvGrpSpPr>
            <p:nvPr/>
          </p:nvGrpSpPr>
          <p:grpSpPr bwMode="auto">
            <a:xfrm>
              <a:off x="432" y="1355"/>
              <a:ext cx="3981" cy="2271"/>
              <a:chOff x="432" y="1355"/>
              <a:chExt cx="3981" cy="2271"/>
            </a:xfrm>
          </p:grpSpPr>
          <p:sp>
            <p:nvSpPr>
              <p:cNvPr id="16" name="Line 17">
                <a:extLst>
                  <a:ext uri="{FF2B5EF4-FFF2-40B4-BE49-F238E27FC236}">
                    <a16:creationId xmlns:a16="http://schemas.microsoft.com/office/drawing/2014/main" id="{3DE676BD-00F4-499F-B618-A5E6E9789141}"/>
                  </a:ext>
                </a:extLst>
              </p:cNvPr>
              <p:cNvSpPr>
                <a:spLocks noChangeShapeType="1"/>
              </p:cNvSpPr>
              <p:nvPr/>
            </p:nvSpPr>
            <p:spPr bwMode="auto">
              <a:xfrm flipV="1">
                <a:off x="1249" y="1355"/>
                <a:ext cx="3164" cy="1830"/>
              </a:xfrm>
              <a:prstGeom prst="line">
                <a:avLst/>
              </a:prstGeom>
              <a:noFill/>
              <a:ln w="38100">
                <a:solidFill>
                  <a:srgbClr val="A5002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17" name="Object 5">
                <a:extLst>
                  <a:ext uri="{FF2B5EF4-FFF2-40B4-BE49-F238E27FC236}">
                    <a16:creationId xmlns:a16="http://schemas.microsoft.com/office/drawing/2014/main" id="{196CA338-8FBF-437F-B6FB-CA0D50BB08E3}"/>
                  </a:ext>
                </a:extLst>
              </p:cNvPr>
              <p:cNvGraphicFramePr>
                <a:graphicFrameLocks noChangeAspect="1"/>
              </p:cNvGraphicFramePr>
              <p:nvPr/>
            </p:nvGraphicFramePr>
            <p:xfrm>
              <a:off x="432" y="3360"/>
              <a:ext cx="510" cy="266"/>
            </p:xfrm>
            <a:graphic>
              <a:graphicData uri="http://schemas.openxmlformats.org/presentationml/2006/ole">
                <mc:AlternateContent xmlns:mc="http://schemas.openxmlformats.org/markup-compatibility/2006">
                  <mc:Choice xmlns:v="urn:schemas-microsoft-com:vml" Requires="v">
                    <p:oleObj name="Equation" r:id="rId4" imgW="1181100" imgH="596900" progId="Equation.3">
                      <p:embed/>
                    </p:oleObj>
                  </mc:Choice>
                  <mc:Fallback>
                    <p:oleObj name="Equation" r:id="rId4" imgW="1181100" imgH="596900" progId="Equation.3">
                      <p:embed/>
                      <p:pic>
                        <p:nvPicPr>
                          <p:cNvPr id="17" name="Object 5">
                            <a:extLst>
                              <a:ext uri="{FF2B5EF4-FFF2-40B4-BE49-F238E27FC236}">
                                <a16:creationId xmlns:a16="http://schemas.microsoft.com/office/drawing/2014/main" id="{196CA338-8FBF-437F-B6FB-CA0D50BB0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3360"/>
                            <a:ext cx="510" cy="266"/>
                          </a:xfrm>
                          <a:prstGeom prst="rect">
                            <a:avLst/>
                          </a:prstGeom>
                          <a:solidFill>
                            <a:schemeClr val="bg1">
                              <a:lumMod val="95000"/>
                            </a:schemeClr>
                          </a:solidFill>
                          <a:ln w="19050">
                            <a:solidFill>
                              <a:schemeClr val="accent1"/>
                            </a:solidFill>
                            <a:miter lim="800000"/>
                            <a:headEnd/>
                            <a:tailEnd/>
                          </a:ln>
                          <a:effectLst/>
                        </p:spPr>
                      </p:pic>
                    </p:oleObj>
                  </mc:Fallback>
                </mc:AlternateContent>
              </a:graphicData>
            </a:graphic>
          </p:graphicFrame>
          <p:sp>
            <p:nvSpPr>
              <p:cNvPr id="18" name="Line 21">
                <a:extLst>
                  <a:ext uri="{FF2B5EF4-FFF2-40B4-BE49-F238E27FC236}">
                    <a16:creationId xmlns:a16="http://schemas.microsoft.com/office/drawing/2014/main" id="{EDC5120A-8030-44C2-AFDF-EBD160537DDD}"/>
                  </a:ext>
                </a:extLst>
              </p:cNvPr>
              <p:cNvSpPr>
                <a:spLocks noChangeShapeType="1"/>
              </p:cNvSpPr>
              <p:nvPr/>
            </p:nvSpPr>
            <p:spPr bwMode="auto">
              <a:xfrm flipV="1">
                <a:off x="960" y="3204"/>
                <a:ext cx="289" cy="155"/>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33">
              <a:extLst>
                <a:ext uri="{FF2B5EF4-FFF2-40B4-BE49-F238E27FC236}">
                  <a16:creationId xmlns:a16="http://schemas.microsoft.com/office/drawing/2014/main" id="{8494263C-A019-4B6C-A580-004F40F02192}"/>
                </a:ext>
              </a:extLst>
            </p:cNvPr>
            <p:cNvGrpSpPr>
              <a:grpSpLocks/>
            </p:cNvGrpSpPr>
            <p:nvPr/>
          </p:nvGrpSpPr>
          <p:grpSpPr bwMode="auto">
            <a:xfrm>
              <a:off x="1488" y="1824"/>
              <a:ext cx="672" cy="480"/>
              <a:chOff x="1488" y="1824"/>
              <a:chExt cx="672" cy="480"/>
            </a:xfrm>
          </p:grpSpPr>
          <p:sp>
            <p:nvSpPr>
              <p:cNvPr id="14" name="Text Box 26">
                <a:extLst>
                  <a:ext uri="{FF2B5EF4-FFF2-40B4-BE49-F238E27FC236}">
                    <a16:creationId xmlns:a16="http://schemas.microsoft.com/office/drawing/2014/main" id="{60654745-5972-48CB-AC02-930EDEE45E66}"/>
                  </a:ext>
                </a:extLst>
              </p:cNvPr>
              <p:cNvSpPr txBox="1">
                <a:spLocks noChangeArrowheads="1"/>
              </p:cNvSpPr>
              <p:nvPr/>
            </p:nvSpPr>
            <p:spPr bwMode="auto">
              <a:xfrm>
                <a:off x="1488" y="1824"/>
                <a:ext cx="672" cy="225"/>
              </a:xfrm>
              <a:prstGeom prst="rect">
                <a:avLst/>
              </a:prstGeom>
              <a:solidFill>
                <a:srgbClr val="EAEAEA"/>
              </a:solidFill>
              <a:ln w="9525">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400" dirty="0">
                    <a:solidFill>
                      <a:srgbClr val="000000"/>
                    </a:solidFill>
                  </a:rPr>
                  <a:t>Al:  </a:t>
                </a:r>
                <a:r>
                  <a:rPr lang="en-US" sz="1400" dirty="0">
                    <a:solidFill>
                      <a:srgbClr val="000000"/>
                    </a:solidFill>
                    <a:sym typeface="Symbol" panose="05050102010706020507" pitchFamily="18" charset="2"/>
                  </a:rPr>
                  <a:t></a:t>
                </a:r>
                <a:r>
                  <a:rPr lang="en-US" sz="1400" baseline="-25000" dirty="0">
                    <a:solidFill>
                      <a:srgbClr val="000000"/>
                    </a:solidFill>
                    <a:sym typeface="Symbol" panose="05050102010706020507" pitchFamily="18" charset="2"/>
                  </a:rPr>
                  <a:t>e </a:t>
                </a:r>
                <a:r>
                  <a:rPr lang="en-US" sz="1400" dirty="0">
                    <a:solidFill>
                      <a:srgbClr val="000000"/>
                    </a:solidFill>
                  </a:rPr>
                  <a:t>= 44 </a:t>
                </a:r>
              </a:p>
            </p:txBody>
          </p:sp>
          <p:sp>
            <p:nvSpPr>
              <p:cNvPr id="15" name="Line 27">
                <a:extLst>
                  <a:ext uri="{FF2B5EF4-FFF2-40B4-BE49-F238E27FC236}">
                    <a16:creationId xmlns:a16="http://schemas.microsoft.com/office/drawing/2014/main" id="{64C0F398-4A70-4A1A-8101-4C724ACBC626}"/>
                  </a:ext>
                </a:extLst>
              </p:cNvPr>
              <p:cNvSpPr>
                <a:spLocks noChangeShapeType="1"/>
              </p:cNvSpPr>
              <p:nvPr/>
            </p:nvSpPr>
            <p:spPr bwMode="auto">
              <a:xfrm>
                <a:off x="1968" y="2064"/>
                <a:ext cx="96" cy="24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1" name="Group 32">
              <a:extLst>
                <a:ext uri="{FF2B5EF4-FFF2-40B4-BE49-F238E27FC236}">
                  <a16:creationId xmlns:a16="http://schemas.microsoft.com/office/drawing/2014/main" id="{1F535C79-B855-4CC4-8B92-0480A2D71CAE}"/>
                </a:ext>
              </a:extLst>
            </p:cNvPr>
            <p:cNvGrpSpPr>
              <a:grpSpLocks/>
            </p:cNvGrpSpPr>
            <p:nvPr/>
          </p:nvGrpSpPr>
          <p:grpSpPr bwMode="auto">
            <a:xfrm>
              <a:off x="2496" y="1296"/>
              <a:ext cx="1174" cy="492"/>
              <a:chOff x="2496" y="1296"/>
              <a:chExt cx="1174" cy="492"/>
            </a:xfrm>
          </p:grpSpPr>
          <p:sp>
            <p:nvSpPr>
              <p:cNvPr id="12" name="Text Box 30">
                <a:extLst>
                  <a:ext uri="{FF2B5EF4-FFF2-40B4-BE49-F238E27FC236}">
                    <a16:creationId xmlns:a16="http://schemas.microsoft.com/office/drawing/2014/main" id="{1C70ECF5-B596-4316-A362-45BA7FE380EF}"/>
                  </a:ext>
                </a:extLst>
              </p:cNvPr>
              <p:cNvSpPr txBox="1">
                <a:spLocks noChangeArrowheads="1"/>
              </p:cNvSpPr>
              <p:nvPr/>
            </p:nvSpPr>
            <p:spPr bwMode="auto">
              <a:xfrm>
                <a:off x="2496" y="1296"/>
                <a:ext cx="624" cy="225"/>
              </a:xfrm>
              <a:prstGeom prst="rect">
                <a:avLst/>
              </a:prstGeom>
              <a:solidFill>
                <a:srgbClr val="EAEAEA"/>
              </a:solidFill>
              <a:ln w="9525">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400" dirty="0">
                    <a:solidFill>
                      <a:srgbClr val="000000"/>
                    </a:solidFill>
                  </a:rPr>
                  <a:t>Al:  </a:t>
                </a:r>
                <a:r>
                  <a:rPr lang="en-US" sz="1400" dirty="0">
                    <a:solidFill>
                      <a:srgbClr val="000000"/>
                    </a:solidFill>
                    <a:sym typeface="Symbol" panose="05050102010706020507" pitchFamily="18" charset="2"/>
                  </a:rPr>
                  <a:t></a:t>
                </a:r>
                <a:r>
                  <a:rPr lang="en-US" sz="1400" baseline="-25000" dirty="0">
                    <a:solidFill>
                      <a:srgbClr val="000000"/>
                    </a:solidFill>
                    <a:sym typeface="Symbol" panose="05050102010706020507" pitchFamily="18" charset="2"/>
                  </a:rPr>
                  <a:t>e </a:t>
                </a:r>
                <a:r>
                  <a:rPr lang="en-US" sz="1400" dirty="0">
                    <a:solidFill>
                      <a:srgbClr val="000000"/>
                    </a:solidFill>
                  </a:rPr>
                  <a:t>= 1 </a:t>
                </a:r>
              </a:p>
            </p:txBody>
          </p:sp>
          <p:sp>
            <p:nvSpPr>
              <p:cNvPr id="13" name="Line 31">
                <a:extLst>
                  <a:ext uri="{FF2B5EF4-FFF2-40B4-BE49-F238E27FC236}">
                    <a16:creationId xmlns:a16="http://schemas.microsoft.com/office/drawing/2014/main" id="{D379A54B-E35D-47D3-84E3-DBFE42CDEA18}"/>
                  </a:ext>
                </a:extLst>
              </p:cNvPr>
              <p:cNvSpPr>
                <a:spLocks noChangeShapeType="1"/>
              </p:cNvSpPr>
              <p:nvPr/>
            </p:nvSpPr>
            <p:spPr bwMode="auto">
              <a:xfrm>
                <a:off x="3120" y="1488"/>
                <a:ext cx="550" cy="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grpSp>
      <p:graphicFrame>
        <p:nvGraphicFramePr>
          <p:cNvPr id="20" name="Object 2">
            <a:extLst>
              <a:ext uri="{FF2B5EF4-FFF2-40B4-BE49-F238E27FC236}">
                <a16:creationId xmlns:a16="http://schemas.microsoft.com/office/drawing/2014/main" id="{2A666860-5450-4343-B079-8221FC73B6AD}"/>
              </a:ext>
            </a:extLst>
          </p:cNvPr>
          <p:cNvGraphicFramePr>
            <a:graphicFrameLocks noChangeAspect="1"/>
          </p:cNvGraphicFramePr>
          <p:nvPr/>
        </p:nvGraphicFramePr>
        <p:xfrm>
          <a:off x="3571876" y="801726"/>
          <a:ext cx="2532063" cy="660400"/>
        </p:xfrm>
        <a:graphic>
          <a:graphicData uri="http://schemas.openxmlformats.org/presentationml/2006/ole">
            <mc:AlternateContent xmlns:mc="http://schemas.openxmlformats.org/markup-compatibility/2006">
              <mc:Choice xmlns:v="urn:schemas-microsoft-com:vml" Requires="v">
                <p:oleObj name="Equation" r:id="rId6" imgW="2336800" imgH="660400" progId="Equation.3">
                  <p:embed/>
                </p:oleObj>
              </mc:Choice>
              <mc:Fallback>
                <p:oleObj name="Equation" r:id="rId6" imgW="2336800" imgH="660400" progId="Equation.3">
                  <p:embed/>
                  <p:pic>
                    <p:nvPicPr>
                      <p:cNvPr id="20" name="Object 2">
                        <a:extLst>
                          <a:ext uri="{FF2B5EF4-FFF2-40B4-BE49-F238E27FC236}">
                            <a16:creationId xmlns:a16="http://schemas.microsoft.com/office/drawing/2014/main" id="{2A666860-5450-4343-B079-8221FC73B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76" y="801726"/>
                        <a:ext cx="25320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40">
            <a:extLst>
              <a:ext uri="{FF2B5EF4-FFF2-40B4-BE49-F238E27FC236}">
                <a16:creationId xmlns:a16="http://schemas.microsoft.com/office/drawing/2014/main" id="{BFDF7DCD-B380-4F5E-B3AF-3D2E9F5FCE01}"/>
              </a:ext>
            </a:extLst>
          </p:cNvPr>
          <p:cNvSpPr txBox="1">
            <a:spLocks noChangeArrowheads="1"/>
          </p:cNvSpPr>
          <p:nvPr/>
        </p:nvSpPr>
        <p:spPr bwMode="auto">
          <a:xfrm>
            <a:off x="2085975" y="928727"/>
            <a:ext cx="8172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Tx/>
              <a:buSzPct val="110000"/>
              <a:buFont typeface="Wingdings" panose="05000000000000000000" pitchFamily="2" charset="2"/>
              <a:buChar char="§"/>
            </a:pPr>
            <a:r>
              <a:rPr lang="en-US" dirty="0">
                <a:solidFill>
                  <a:srgbClr val="000000"/>
                </a:solidFill>
              </a:rPr>
              <a:t>  </a:t>
            </a:r>
            <a:r>
              <a:rPr lang="en-US" sz="2000" dirty="0">
                <a:solidFill>
                  <a:srgbClr val="000000"/>
                </a:solidFill>
                <a:latin typeface="+mn-lt"/>
              </a:rPr>
              <a:t>Note that                                                  New material with </a:t>
            </a:r>
            <a:endParaRPr lang="en-US" b="1" dirty="0">
              <a:solidFill>
                <a:srgbClr val="000000"/>
              </a:solidFill>
              <a:latin typeface="+mn-lt"/>
            </a:endParaRPr>
          </a:p>
        </p:txBody>
      </p:sp>
      <p:graphicFrame>
        <p:nvGraphicFramePr>
          <p:cNvPr id="22" name="Object 3">
            <a:extLst>
              <a:ext uri="{FF2B5EF4-FFF2-40B4-BE49-F238E27FC236}">
                <a16:creationId xmlns:a16="http://schemas.microsoft.com/office/drawing/2014/main" id="{C60377C1-C05A-4B7A-8D3F-048A1FC54380}"/>
              </a:ext>
            </a:extLst>
          </p:cNvPr>
          <p:cNvGraphicFramePr>
            <a:graphicFrameLocks noChangeAspect="1"/>
          </p:cNvGraphicFramePr>
          <p:nvPr/>
        </p:nvGraphicFramePr>
        <p:xfrm>
          <a:off x="8857415" y="796379"/>
          <a:ext cx="1073150" cy="303213"/>
        </p:xfrm>
        <a:graphic>
          <a:graphicData uri="http://schemas.openxmlformats.org/presentationml/2006/ole">
            <mc:AlternateContent xmlns:mc="http://schemas.openxmlformats.org/markup-compatibility/2006">
              <mc:Choice xmlns:v="urn:schemas-microsoft-com:vml" Requires="v">
                <p:oleObj name="Equation" r:id="rId8" imgW="990170" imgH="304668" progId="Equation.3">
                  <p:embed/>
                </p:oleObj>
              </mc:Choice>
              <mc:Fallback>
                <p:oleObj name="Equation" r:id="rId8" imgW="990170" imgH="304668" progId="Equation.3">
                  <p:embed/>
                  <p:pic>
                    <p:nvPicPr>
                      <p:cNvPr id="22" name="Object 3">
                        <a:extLst>
                          <a:ext uri="{FF2B5EF4-FFF2-40B4-BE49-F238E27FC236}">
                            <a16:creationId xmlns:a16="http://schemas.microsoft.com/office/drawing/2014/main" id="{C60377C1-C05A-4B7A-8D3F-048A1FC543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7415" y="796379"/>
                        <a:ext cx="10731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4">
            <a:extLst>
              <a:ext uri="{FF2B5EF4-FFF2-40B4-BE49-F238E27FC236}">
                <a16:creationId xmlns:a16="http://schemas.microsoft.com/office/drawing/2014/main" id="{646959E2-DAA5-49CC-9AA0-B03F54A5C28C}"/>
              </a:ext>
            </a:extLst>
          </p:cNvPr>
          <p:cNvGraphicFramePr>
            <a:graphicFrameLocks noChangeAspect="1"/>
          </p:cNvGraphicFramePr>
          <p:nvPr/>
        </p:nvGraphicFramePr>
        <p:xfrm>
          <a:off x="8857416" y="1253579"/>
          <a:ext cx="1114425" cy="303213"/>
        </p:xfrm>
        <a:graphic>
          <a:graphicData uri="http://schemas.openxmlformats.org/presentationml/2006/ole">
            <mc:AlternateContent xmlns:mc="http://schemas.openxmlformats.org/markup-compatibility/2006">
              <mc:Choice xmlns:v="urn:schemas-microsoft-com:vml" Requires="v">
                <p:oleObj name="Equation" r:id="rId10" imgW="1028254" imgH="304668" progId="Equation.3">
                  <p:embed/>
                </p:oleObj>
              </mc:Choice>
              <mc:Fallback>
                <p:oleObj name="Equation" r:id="rId10" imgW="1028254" imgH="304668" progId="Equation.3">
                  <p:embed/>
                  <p:pic>
                    <p:nvPicPr>
                      <p:cNvPr id="23" name="Object 4">
                        <a:extLst>
                          <a:ext uri="{FF2B5EF4-FFF2-40B4-BE49-F238E27FC236}">
                            <a16:creationId xmlns:a16="http://schemas.microsoft.com/office/drawing/2014/main" id="{646959E2-DAA5-49CC-9AA0-B03F54A5C2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7416" y="1253579"/>
                        <a:ext cx="11144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AutoShape 45">
            <a:extLst>
              <a:ext uri="{FF2B5EF4-FFF2-40B4-BE49-F238E27FC236}">
                <a16:creationId xmlns:a16="http://schemas.microsoft.com/office/drawing/2014/main" id="{E450027A-A4ED-42A9-BF63-35FDEC4A6653}"/>
              </a:ext>
            </a:extLst>
          </p:cNvPr>
          <p:cNvSpPr>
            <a:spLocks/>
          </p:cNvSpPr>
          <p:nvPr/>
        </p:nvSpPr>
        <p:spPr bwMode="auto">
          <a:xfrm>
            <a:off x="8609765" y="872578"/>
            <a:ext cx="165100" cy="609600"/>
          </a:xfrm>
          <a:prstGeom prst="leftBrace">
            <a:avLst>
              <a:gd name="adj1" fmla="val 33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Tree>
    <p:extLst>
      <p:ext uri="{BB962C8B-B14F-4D97-AF65-F5344CB8AC3E}">
        <p14:creationId xmlns:p14="http://schemas.microsoft.com/office/powerpoint/2010/main" val="390802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US" dirty="0"/>
              <a:t>Summary</a:t>
            </a:r>
          </a:p>
        </p:txBody>
      </p:sp>
      <p:grpSp>
        <p:nvGrpSpPr>
          <p:cNvPr id="4" name="Group 3">
            <a:extLst>
              <a:ext uri="{FF2B5EF4-FFF2-40B4-BE49-F238E27FC236}">
                <a16:creationId xmlns:a16="http://schemas.microsoft.com/office/drawing/2014/main" id="{DD5ADB7D-E170-4193-BAF4-F94E911A742A}"/>
              </a:ext>
            </a:extLst>
          </p:cNvPr>
          <p:cNvGrpSpPr>
            <a:grpSpLocks/>
          </p:cNvGrpSpPr>
          <p:nvPr/>
        </p:nvGrpSpPr>
        <p:grpSpPr bwMode="auto">
          <a:xfrm>
            <a:off x="2073819" y="1315243"/>
            <a:ext cx="8044362" cy="3786189"/>
            <a:chOff x="534" y="942"/>
            <a:chExt cx="4518" cy="2385"/>
          </a:xfrm>
        </p:grpSpPr>
        <p:sp>
          <p:nvSpPr>
            <p:cNvPr id="5" name="Text Box 4">
              <a:extLst>
                <a:ext uri="{FF2B5EF4-FFF2-40B4-BE49-F238E27FC236}">
                  <a16:creationId xmlns:a16="http://schemas.microsoft.com/office/drawing/2014/main" id="{9871F296-8DF8-4AA8-89A5-99CEC32DC467}"/>
                </a:ext>
              </a:extLst>
            </p:cNvPr>
            <p:cNvSpPr txBox="1">
              <a:spLocks noChangeArrowheads="1"/>
            </p:cNvSpPr>
            <p:nvPr/>
          </p:nvSpPr>
          <p:spPr bwMode="auto">
            <a:xfrm>
              <a:off x="534" y="942"/>
              <a:ext cx="4518" cy="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When materials carry bending, torsion or axial compression, the section shape becomes important.</a:t>
              </a:r>
            </a:p>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The “shape efficiency” is the amount of material needed to carry the load.  It is measured by the shape factor, </a:t>
              </a:r>
              <a:r>
                <a:rPr lang="en-US" sz="2000" dirty="0">
                  <a:latin typeface="+mn-lt"/>
                  <a:sym typeface="Symbol" panose="05050102010706020507" pitchFamily="18" charset="2"/>
                </a:rPr>
                <a:t>.</a:t>
              </a:r>
            </a:p>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If two materials have the </a:t>
              </a:r>
              <a:r>
                <a:rPr lang="en-US" sz="2000" i="1" dirty="0">
                  <a:latin typeface="+mn-lt"/>
                </a:rPr>
                <a:t>same</a:t>
              </a:r>
              <a:r>
                <a:rPr lang="en-US" sz="2000" dirty="0">
                  <a:latin typeface="+mn-lt"/>
                </a:rPr>
                <a:t> shape, the standard indices for bending (e.g.                ) guide the choice.</a:t>
              </a:r>
            </a:p>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If materials can be made -- or are available -- in different shapes, then indices which include the shape (e.g.                    ) guide the choice.</a:t>
              </a:r>
            </a:p>
          </p:txBody>
        </p:sp>
        <p:graphicFrame>
          <p:nvGraphicFramePr>
            <p:cNvPr id="6" name="Object 2">
              <a:extLst>
                <a:ext uri="{FF2B5EF4-FFF2-40B4-BE49-F238E27FC236}">
                  <a16:creationId xmlns:a16="http://schemas.microsoft.com/office/drawing/2014/main" id="{4F24A1CD-9B34-484E-AFC8-28F8F1A33B38}"/>
                </a:ext>
              </a:extLst>
            </p:cNvPr>
            <p:cNvGraphicFramePr>
              <a:graphicFrameLocks noChangeAspect="1"/>
            </p:cNvGraphicFramePr>
            <p:nvPr>
              <p:extLst>
                <p:ext uri="{D42A27DB-BD31-4B8C-83A1-F6EECF244321}">
                  <p14:modId xmlns:p14="http://schemas.microsoft.com/office/powerpoint/2010/main" val="3077518315"/>
                </p:ext>
              </p:extLst>
            </p:nvPr>
          </p:nvGraphicFramePr>
          <p:xfrm>
            <a:off x="1081" y="2417"/>
            <a:ext cx="440" cy="224"/>
          </p:xfrm>
          <a:graphic>
            <a:graphicData uri="http://schemas.openxmlformats.org/presentationml/2006/ole">
              <mc:AlternateContent xmlns:mc="http://schemas.openxmlformats.org/markup-compatibility/2006">
                <mc:Choice xmlns:v="urn:schemas-microsoft-com:vml" Requires="v">
                  <p:oleObj name="Equation" r:id="rId3" imgW="698197" imgH="355446" progId="Equation.3">
                    <p:embed/>
                  </p:oleObj>
                </mc:Choice>
                <mc:Fallback>
                  <p:oleObj name="Equation" r:id="rId3" imgW="698197" imgH="355446" progId="Equation.3">
                    <p:embed/>
                    <p:pic>
                      <p:nvPicPr>
                        <p:cNvPr id="6" name="Object 2">
                          <a:extLst>
                            <a:ext uri="{FF2B5EF4-FFF2-40B4-BE49-F238E27FC236}">
                              <a16:creationId xmlns:a16="http://schemas.microsoft.com/office/drawing/2014/main" id="{4F24A1CD-9B34-484E-AFC8-28F8F1A33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 y="2417"/>
                          <a:ext cx="440"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a:extLst>
                <a:ext uri="{FF2B5EF4-FFF2-40B4-BE49-F238E27FC236}">
                  <a16:creationId xmlns:a16="http://schemas.microsoft.com/office/drawing/2014/main" id="{78864FB2-E11F-4896-B8AE-EDBED64A5E79}"/>
                </a:ext>
              </a:extLst>
            </p:cNvPr>
            <p:cNvGraphicFramePr>
              <a:graphicFrameLocks noChangeAspect="1"/>
            </p:cNvGraphicFramePr>
            <p:nvPr>
              <p:extLst>
                <p:ext uri="{D42A27DB-BD31-4B8C-83A1-F6EECF244321}">
                  <p14:modId xmlns:p14="http://schemas.microsoft.com/office/powerpoint/2010/main" val="694954307"/>
                </p:ext>
              </p:extLst>
            </p:nvPr>
          </p:nvGraphicFramePr>
          <p:xfrm>
            <a:off x="2921" y="3041"/>
            <a:ext cx="608" cy="223"/>
          </p:xfrm>
          <a:graphic>
            <a:graphicData uri="http://schemas.openxmlformats.org/presentationml/2006/ole">
              <mc:AlternateContent xmlns:mc="http://schemas.openxmlformats.org/markup-compatibility/2006">
                <mc:Choice xmlns:v="urn:schemas-microsoft-com:vml" Requires="v">
                  <p:oleObj name="Equation" r:id="rId5" imgW="964781" imgH="355446" progId="Equation.3">
                    <p:embed/>
                  </p:oleObj>
                </mc:Choice>
                <mc:Fallback>
                  <p:oleObj name="Equation" r:id="rId5" imgW="964781" imgH="355446" progId="Equation.3">
                    <p:embed/>
                    <p:pic>
                      <p:nvPicPr>
                        <p:cNvPr id="7" name="Object 3">
                          <a:extLst>
                            <a:ext uri="{FF2B5EF4-FFF2-40B4-BE49-F238E27FC236}">
                              <a16:creationId xmlns:a16="http://schemas.microsoft.com/office/drawing/2014/main" id="{78864FB2-E11F-4896-B8AE-EDBED64A5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 y="3041"/>
                          <a:ext cx="608"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74093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16</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3AC82-3D3A-4868-BB3C-C47FF7A0ACBE}"/>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4CFD269-58A5-4A78-A2E8-BA30CB07E7D8}"/>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4480C8EA-098E-40F0-BC26-1ADC1AB9F702}"/>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the concept of shape efficiency</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select efficient material-shape combinations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Awareness of how materials and shape interact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E3911DEA-8358-410D-B92A-8F5DD9C2BECD}"/>
              </a:ext>
            </a:extLst>
          </p:cNvPr>
          <p:cNvSpPr txBox="1">
            <a:spLocks/>
          </p:cNvSpPr>
          <p:nvPr/>
        </p:nvSpPr>
        <p:spPr bwMode="auto">
          <a:xfrm>
            <a:off x="957741" y="3637549"/>
            <a:ext cx="10276514" cy="984885"/>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400" i="0" u="none" strike="noStrike" kern="0" cap="none" spc="0" normalizeH="0" baseline="0" noProof="0" dirty="0">
                <a:ln>
                  <a:noFill/>
                </a:ln>
                <a:solidFill>
                  <a:prstClr val="black"/>
                </a:solidFill>
                <a:effectLst/>
                <a:uLnTx/>
                <a:uFillTx/>
                <a:ea typeface="+mn-ea"/>
                <a:cs typeface="+mn-cs"/>
              </a:rPr>
              <a:t>Text: </a:t>
            </a:r>
            <a:r>
              <a:rPr kumimoji="0" lang="en-GB" sz="14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10-11</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386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US" dirty="0"/>
              <a:t>Outline of lecture unit 9</a:t>
            </a:r>
          </a:p>
        </p:txBody>
      </p:sp>
      <p:sp>
        <p:nvSpPr>
          <p:cNvPr id="5" name="Content Placeholder 6">
            <a:extLst>
              <a:ext uri="{FF2B5EF4-FFF2-40B4-BE49-F238E27FC236}">
                <a16:creationId xmlns:a16="http://schemas.microsoft.com/office/drawing/2014/main" id="{FF300BFB-BCB4-46CD-B9A1-58649B78F421}"/>
              </a:ext>
            </a:extLst>
          </p:cNvPr>
          <p:cNvSpPr txBox="1">
            <a:spLocks/>
          </p:cNvSpPr>
          <p:nvPr/>
        </p:nvSpPr>
        <p:spPr>
          <a:xfrm>
            <a:off x="5255558" y="1997869"/>
            <a:ext cx="5926792" cy="2862262"/>
          </a:xfrm>
          <a:prstGeom prst="rect">
            <a:avLst/>
          </a:prstGeom>
        </p:spPr>
        <p:txBody>
          <a:bodyPr/>
          <a:lstStyle>
            <a:lvl1pPr marL="290520" indent="-290520"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109" indent="-346084"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27" indent="-165104"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99" indent="-231781"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84" indent="-231781"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96"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607"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819"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1030"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spcBef>
                <a:spcPct val="0"/>
              </a:spcBef>
              <a:spcAft>
                <a:spcPct val="0"/>
              </a:spcAft>
              <a:buClr>
                <a:schemeClr val="accent1"/>
              </a:buClr>
              <a:buSzPct val="110000"/>
              <a:defRPr/>
            </a:pPr>
            <a:r>
              <a:rPr lang="en-GB" sz="1800" b="0" kern="0" dirty="0"/>
              <a:t>Efficient shapes: tubes, I-beams etc</a:t>
            </a:r>
          </a:p>
          <a:p>
            <a:pPr marL="0" indent="0">
              <a:spcBef>
                <a:spcPct val="0"/>
              </a:spcBef>
              <a:spcAft>
                <a:spcPct val="0"/>
              </a:spcAft>
              <a:buClr>
                <a:srgbClr val="006600"/>
              </a:buClr>
              <a:buSzPct val="110000"/>
              <a:buFont typeface="Wingdings" pitchFamily="2" charset="2"/>
              <a:buNone/>
              <a:defRPr/>
            </a:pPr>
            <a:endParaRPr lang="en-GB" sz="1800" b="0" i="1" kern="0" dirty="0"/>
          </a:p>
          <a:p>
            <a:pPr>
              <a:spcBef>
                <a:spcPct val="0"/>
              </a:spcBef>
              <a:spcAft>
                <a:spcPct val="0"/>
              </a:spcAft>
              <a:buClr>
                <a:schemeClr val="accent1"/>
              </a:buClr>
              <a:buSzPct val="110000"/>
              <a:defRPr/>
            </a:pPr>
            <a:r>
              <a:rPr lang="en-GB" sz="1800" b="0" kern="0" dirty="0"/>
              <a:t>The shape factor and shape limits</a:t>
            </a:r>
          </a:p>
          <a:p>
            <a:pPr>
              <a:spcBef>
                <a:spcPct val="100000"/>
              </a:spcBef>
              <a:spcAft>
                <a:spcPct val="0"/>
              </a:spcAft>
              <a:buClr>
                <a:schemeClr val="accent1"/>
              </a:buClr>
              <a:buSzPct val="110000"/>
              <a:defRPr/>
            </a:pPr>
            <a:r>
              <a:rPr lang="en-GB" sz="1800" b="0" kern="0" dirty="0"/>
              <a:t>Material indices that include shape</a:t>
            </a:r>
          </a:p>
          <a:p>
            <a:pPr>
              <a:spcBef>
                <a:spcPct val="100000"/>
              </a:spcBef>
              <a:spcAft>
                <a:spcPct val="0"/>
              </a:spcAft>
              <a:buClr>
                <a:schemeClr val="accent1"/>
              </a:buClr>
              <a:buSzPct val="110000"/>
              <a:defRPr/>
            </a:pPr>
            <a:r>
              <a:rPr lang="en-GB" sz="1800" b="0" kern="0" dirty="0"/>
              <a:t>Graphical ways of dealing with shape</a:t>
            </a:r>
          </a:p>
          <a:p>
            <a:pPr>
              <a:spcBef>
                <a:spcPct val="100000"/>
              </a:spcBef>
              <a:spcAft>
                <a:spcPct val="0"/>
              </a:spcAft>
              <a:buClr>
                <a:schemeClr val="accent1"/>
              </a:buClr>
              <a:buSzPct val="110000"/>
              <a:defRPr/>
            </a:pPr>
            <a:r>
              <a:rPr lang="en-GB" sz="1800" b="0" kern="0" dirty="0"/>
              <a:t>The Ansys Granta EduPack Structural Sections data-table</a:t>
            </a:r>
          </a:p>
        </p:txBody>
      </p:sp>
      <p:pic>
        <p:nvPicPr>
          <p:cNvPr id="7" name="Picture 38">
            <a:extLst>
              <a:ext uri="{FF2B5EF4-FFF2-40B4-BE49-F238E27FC236}">
                <a16:creationId xmlns:a16="http://schemas.microsoft.com/office/drawing/2014/main" id="{6BCEC723-72F8-4310-B4BB-6AD3FD89A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55" y="1543844"/>
            <a:ext cx="3414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a:extLst>
              <a:ext uri="{FF2B5EF4-FFF2-40B4-BE49-F238E27FC236}">
                <a16:creationId xmlns:a16="http://schemas.microsoft.com/office/drawing/2014/main" id="{F6F05AF6-16A6-4742-A500-056A19A31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942" y="3507581"/>
            <a:ext cx="34417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04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efficiency</a:t>
            </a:r>
            <a:endParaRPr lang="en-US" dirty="0"/>
          </a:p>
        </p:txBody>
      </p:sp>
      <p:sp>
        <p:nvSpPr>
          <p:cNvPr id="4" name="Content Placeholder 3">
            <a:extLst>
              <a:ext uri="{FF2B5EF4-FFF2-40B4-BE49-F238E27FC236}">
                <a16:creationId xmlns:a16="http://schemas.microsoft.com/office/drawing/2014/main" id="{1FCE34C3-077E-4760-A7E0-89B355D8DEAC}"/>
              </a:ext>
            </a:extLst>
          </p:cNvPr>
          <p:cNvSpPr txBox="1">
            <a:spLocks/>
          </p:cNvSpPr>
          <p:nvPr/>
        </p:nvSpPr>
        <p:spPr>
          <a:xfrm>
            <a:off x="1133475" y="1212850"/>
            <a:ext cx="9925050" cy="4432300"/>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spcAft>
                <a:spcPct val="0"/>
              </a:spcAft>
            </a:pPr>
            <a:r>
              <a:rPr lang="en-GB" sz="1800" dirty="0"/>
              <a:t>When materials are loaded in bending, in torsion, or are used as slender columns, section shape becomes important</a:t>
            </a:r>
          </a:p>
          <a:p>
            <a:pPr>
              <a:spcBef>
                <a:spcPct val="100000"/>
              </a:spcBef>
              <a:spcAft>
                <a:spcPct val="0"/>
              </a:spcAft>
            </a:pPr>
            <a:r>
              <a:rPr lang="en-GB" sz="1800" b="1" dirty="0"/>
              <a:t>”</a:t>
            </a:r>
            <a:r>
              <a:rPr lang="en-GB" sz="1800" b="1" dirty="0">
                <a:solidFill>
                  <a:schemeClr val="accent1"/>
                </a:solidFill>
              </a:rPr>
              <a:t>Shape</a:t>
            </a:r>
            <a:r>
              <a:rPr lang="en-GB" sz="1800" b="1" dirty="0"/>
              <a:t>” </a:t>
            </a:r>
            <a:r>
              <a:rPr lang="en-GB" sz="1800" dirty="0"/>
              <a:t>= cross section formed to a</a:t>
            </a:r>
          </a:p>
          <a:p>
            <a:pPr marL="1706563" lvl="4" indent="0">
              <a:spcBef>
                <a:spcPct val="0"/>
              </a:spcBef>
              <a:buClr>
                <a:srgbClr val="006600"/>
              </a:buClr>
              <a:buFont typeface="Courier New" panose="02070309020205020404" pitchFamily="49" charset="0"/>
              <a:buNone/>
            </a:pPr>
            <a:r>
              <a:rPr lang="en-GB" sz="1400" dirty="0"/>
              <a:t>tubes </a:t>
            </a:r>
          </a:p>
          <a:p>
            <a:pPr marL="1706563" lvl="4" indent="0">
              <a:spcBef>
                <a:spcPct val="0"/>
              </a:spcBef>
              <a:buClr>
                <a:srgbClr val="006600"/>
              </a:buClr>
              <a:buFont typeface="Courier New" panose="02070309020205020404" pitchFamily="49" charset="0"/>
              <a:buNone/>
            </a:pPr>
            <a:r>
              <a:rPr lang="en-GB" sz="1400" dirty="0"/>
              <a:t>I-sections</a:t>
            </a:r>
            <a:br>
              <a:rPr lang="en-GB" sz="1400" dirty="0"/>
            </a:br>
            <a:r>
              <a:rPr lang="en-GB" sz="1400" dirty="0"/>
              <a:t>tubes</a:t>
            </a:r>
            <a:br>
              <a:rPr lang="en-GB" sz="1400" dirty="0"/>
            </a:br>
            <a:r>
              <a:rPr lang="en-GB" sz="1400" dirty="0"/>
              <a:t>hollow box-section</a:t>
            </a:r>
            <a:br>
              <a:rPr lang="en-GB" sz="1400" dirty="0"/>
            </a:br>
            <a:r>
              <a:rPr lang="en-GB" sz="1400" dirty="0"/>
              <a:t>sandwich panels</a:t>
            </a:r>
            <a:br>
              <a:rPr lang="en-GB" sz="1400" dirty="0"/>
            </a:br>
            <a:r>
              <a:rPr lang="en-GB" sz="1400" dirty="0"/>
              <a:t>ribbed panels</a:t>
            </a:r>
          </a:p>
          <a:p>
            <a:pPr>
              <a:spcBef>
                <a:spcPct val="100000"/>
              </a:spcBef>
              <a:spcAft>
                <a:spcPct val="0"/>
              </a:spcAft>
              <a:buClr>
                <a:schemeClr val="tx1"/>
              </a:buClr>
            </a:pPr>
            <a:r>
              <a:rPr lang="en-GB" sz="1800" b="1" dirty="0"/>
              <a:t>“</a:t>
            </a:r>
            <a:r>
              <a:rPr lang="en-GB" sz="1800" b="1" dirty="0">
                <a:solidFill>
                  <a:schemeClr val="accent1"/>
                </a:solidFill>
              </a:rPr>
              <a:t>Efficient</a:t>
            </a:r>
            <a:r>
              <a:rPr lang="en-GB" sz="1800" b="1" dirty="0"/>
              <a:t>”</a:t>
            </a:r>
            <a:r>
              <a:rPr lang="en-GB" sz="1800" b="1" dirty="0">
                <a:solidFill>
                  <a:schemeClr val="accent1"/>
                </a:solidFill>
              </a:rPr>
              <a:t> </a:t>
            </a:r>
            <a:r>
              <a:rPr lang="en-GB" sz="1800" dirty="0"/>
              <a:t>= use least material for given stiffness or strength</a:t>
            </a:r>
          </a:p>
          <a:p>
            <a:pPr>
              <a:spcBef>
                <a:spcPct val="100000"/>
              </a:spcBef>
              <a:spcAft>
                <a:spcPct val="0"/>
              </a:spcAft>
              <a:buClr>
                <a:schemeClr val="tx1"/>
              </a:buClr>
            </a:pPr>
            <a:r>
              <a:rPr lang="en-GB" sz="1800" dirty="0"/>
              <a:t>Shapes to which a material can be formed are limited by the material itself</a:t>
            </a:r>
          </a:p>
          <a:p>
            <a:pPr>
              <a:spcBef>
                <a:spcPct val="100000"/>
              </a:spcBef>
              <a:spcAft>
                <a:spcPct val="0"/>
              </a:spcAft>
              <a:buClr>
                <a:schemeClr val="tx1"/>
              </a:buClr>
            </a:pPr>
            <a:r>
              <a:rPr lang="en-GB" sz="1800" dirty="0"/>
              <a:t>Goals: understand the limits to shape develop methods for co-selecting material and shape</a:t>
            </a:r>
          </a:p>
        </p:txBody>
      </p:sp>
    </p:spTree>
    <p:extLst>
      <p:ext uri="{BB962C8B-B14F-4D97-AF65-F5344CB8AC3E}">
        <p14:creationId xmlns:p14="http://schemas.microsoft.com/office/powerpoint/2010/main" val="370391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and mode of loading</a:t>
            </a:r>
            <a:endParaRPr lang="en-US" dirty="0"/>
          </a:p>
        </p:txBody>
      </p:sp>
      <p:sp>
        <p:nvSpPr>
          <p:cNvPr id="4" name="Text Box 3">
            <a:extLst>
              <a:ext uri="{FF2B5EF4-FFF2-40B4-BE49-F238E27FC236}">
                <a16:creationId xmlns:a16="http://schemas.microsoft.com/office/drawing/2014/main" id="{C72ED9B1-E465-46A0-9AAC-BAA2648DF009}"/>
              </a:ext>
            </a:extLst>
          </p:cNvPr>
          <p:cNvSpPr txBox="1">
            <a:spLocks noChangeArrowheads="1"/>
          </p:cNvSpPr>
          <p:nvPr/>
        </p:nvSpPr>
        <p:spPr bwMode="auto">
          <a:xfrm>
            <a:off x="3032996" y="819884"/>
            <a:ext cx="297149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latin typeface="+mn-lt"/>
              </a:rPr>
              <a:t>Standard structural members</a:t>
            </a:r>
            <a:endParaRPr lang="en-GB" sz="1400" b="1" dirty="0">
              <a:latin typeface="+mn-lt"/>
            </a:endParaRPr>
          </a:p>
        </p:txBody>
      </p:sp>
      <p:grpSp>
        <p:nvGrpSpPr>
          <p:cNvPr id="5" name="Group 4">
            <a:extLst>
              <a:ext uri="{FF2B5EF4-FFF2-40B4-BE49-F238E27FC236}">
                <a16:creationId xmlns:a16="http://schemas.microsoft.com/office/drawing/2014/main" id="{6CB31A82-F1DA-4A8E-94DA-C0AC12AAA8F2}"/>
              </a:ext>
            </a:extLst>
          </p:cNvPr>
          <p:cNvGrpSpPr>
            <a:grpSpLocks/>
          </p:cNvGrpSpPr>
          <p:nvPr/>
        </p:nvGrpSpPr>
        <p:grpSpPr bwMode="auto">
          <a:xfrm>
            <a:off x="7534399" y="1357314"/>
            <a:ext cx="2233612" cy="4051301"/>
            <a:chOff x="3901" y="1003"/>
            <a:chExt cx="1298" cy="2552"/>
          </a:xfrm>
        </p:grpSpPr>
        <p:sp>
          <p:nvSpPr>
            <p:cNvPr id="6" name="Text Box 5">
              <a:extLst>
                <a:ext uri="{FF2B5EF4-FFF2-40B4-BE49-F238E27FC236}">
                  <a16:creationId xmlns:a16="http://schemas.microsoft.com/office/drawing/2014/main" id="{6BEDA9FD-379C-4712-A124-B59E99982091}"/>
                </a:ext>
              </a:extLst>
            </p:cNvPr>
            <p:cNvSpPr txBox="1">
              <a:spLocks noChangeArrowheads="1"/>
            </p:cNvSpPr>
            <p:nvPr/>
          </p:nvSpPr>
          <p:spPr bwMode="auto">
            <a:xfrm>
              <a:off x="3901" y="1003"/>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matters,</a:t>
              </a:r>
            </a:p>
            <a:p>
              <a:pPr>
                <a:spcBef>
                  <a:spcPct val="0"/>
                </a:spcBef>
                <a:spcAft>
                  <a:spcPct val="0"/>
                </a:spcAft>
              </a:pPr>
              <a:r>
                <a:rPr lang="en-GB" sz="1600" dirty="0">
                  <a:solidFill>
                    <a:srgbClr val="000000"/>
                  </a:solidFill>
                  <a:latin typeface="+mn-lt"/>
                </a:rPr>
                <a:t>not shape</a:t>
              </a:r>
            </a:p>
          </p:txBody>
        </p:sp>
        <p:sp>
          <p:nvSpPr>
            <p:cNvPr id="7" name="Text Box 6">
              <a:extLst>
                <a:ext uri="{FF2B5EF4-FFF2-40B4-BE49-F238E27FC236}">
                  <a16:creationId xmlns:a16="http://schemas.microsoft.com/office/drawing/2014/main" id="{99F89134-1F99-4C07-AF21-C9898B5C2273}"/>
                </a:ext>
              </a:extLst>
            </p:cNvPr>
            <p:cNvSpPr txBox="1">
              <a:spLocks noChangeArrowheads="1"/>
            </p:cNvSpPr>
            <p:nvPr/>
          </p:nvSpPr>
          <p:spPr bwMode="auto">
            <a:xfrm>
              <a:off x="3907" y="1699"/>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and shape I</a:t>
              </a:r>
              <a:r>
                <a:rPr lang="en-GB" sz="1400" baseline="-25000" dirty="0">
                  <a:solidFill>
                    <a:srgbClr val="000000"/>
                  </a:solidFill>
                  <a:latin typeface="+mn-lt"/>
                </a:rPr>
                <a:t>XX</a:t>
              </a:r>
              <a:r>
                <a:rPr lang="en-GB" sz="1600" dirty="0">
                  <a:solidFill>
                    <a:srgbClr val="000000"/>
                  </a:solidFill>
                  <a:latin typeface="+mn-lt"/>
                </a:rPr>
                <a:t>, I</a:t>
              </a:r>
              <a:r>
                <a:rPr lang="en-GB" sz="1400" baseline="-25000" dirty="0">
                  <a:solidFill>
                    <a:srgbClr val="000000"/>
                  </a:solidFill>
                  <a:latin typeface="+mn-lt"/>
                </a:rPr>
                <a:t>YY</a:t>
              </a:r>
              <a:r>
                <a:rPr lang="en-GB" sz="1600" dirty="0">
                  <a:solidFill>
                    <a:srgbClr val="000000"/>
                  </a:solidFill>
                  <a:latin typeface="+mn-lt"/>
                </a:rPr>
                <a:t> matter</a:t>
              </a:r>
            </a:p>
          </p:txBody>
        </p:sp>
        <p:sp>
          <p:nvSpPr>
            <p:cNvPr id="8" name="Text Box 7">
              <a:extLst>
                <a:ext uri="{FF2B5EF4-FFF2-40B4-BE49-F238E27FC236}">
                  <a16:creationId xmlns:a16="http://schemas.microsoft.com/office/drawing/2014/main" id="{E211B727-3358-46B5-9C00-6406B1167AF3}"/>
                </a:ext>
              </a:extLst>
            </p:cNvPr>
            <p:cNvSpPr txBox="1">
              <a:spLocks noChangeArrowheads="1"/>
            </p:cNvSpPr>
            <p:nvPr/>
          </p:nvSpPr>
          <p:spPr bwMode="auto">
            <a:xfrm>
              <a:off x="3931" y="2467"/>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and shape J matter</a:t>
              </a:r>
            </a:p>
          </p:txBody>
        </p:sp>
        <p:sp>
          <p:nvSpPr>
            <p:cNvPr id="9" name="Text Box 8">
              <a:extLst>
                <a:ext uri="{FF2B5EF4-FFF2-40B4-BE49-F238E27FC236}">
                  <a16:creationId xmlns:a16="http://schemas.microsoft.com/office/drawing/2014/main" id="{06BB8CBD-8998-43C1-8606-4169976F2FAE}"/>
                </a:ext>
              </a:extLst>
            </p:cNvPr>
            <p:cNvSpPr txBox="1">
              <a:spLocks noChangeArrowheads="1"/>
            </p:cNvSpPr>
            <p:nvPr/>
          </p:nvSpPr>
          <p:spPr bwMode="auto">
            <a:xfrm>
              <a:off x="3925" y="3187"/>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and shape I</a:t>
              </a:r>
              <a:r>
                <a:rPr lang="en-GB" sz="1400" baseline="-25000" dirty="0">
                  <a:solidFill>
                    <a:srgbClr val="000000"/>
                  </a:solidFill>
                  <a:latin typeface="+mn-lt"/>
                </a:rPr>
                <a:t>min</a:t>
              </a:r>
              <a:r>
                <a:rPr lang="en-GB" sz="1600" dirty="0">
                  <a:solidFill>
                    <a:srgbClr val="000000"/>
                  </a:solidFill>
                  <a:latin typeface="+mn-lt"/>
                </a:rPr>
                <a:t> matter</a:t>
              </a:r>
            </a:p>
          </p:txBody>
        </p:sp>
      </p:grpSp>
      <p:sp>
        <p:nvSpPr>
          <p:cNvPr id="10" name="Text Box 9">
            <a:extLst>
              <a:ext uri="{FF2B5EF4-FFF2-40B4-BE49-F238E27FC236}">
                <a16:creationId xmlns:a16="http://schemas.microsoft.com/office/drawing/2014/main" id="{CF0B49BE-A0DE-4FEC-8459-32B33D288648}"/>
              </a:ext>
            </a:extLst>
          </p:cNvPr>
          <p:cNvSpPr txBox="1">
            <a:spLocks noChangeArrowheads="1"/>
          </p:cNvSpPr>
          <p:nvPr/>
        </p:nvSpPr>
        <p:spPr bwMode="auto">
          <a:xfrm>
            <a:off x="1149350" y="5697581"/>
            <a:ext cx="9893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a:solidFill>
                  <a:schemeClr val="accent1"/>
                </a:solidFill>
                <a:latin typeface="+mn-lt"/>
              </a:rPr>
              <a:t>Certain materials can be made to certain shapes</a:t>
            </a:r>
            <a:r>
              <a:rPr lang="en-GB" dirty="0">
                <a:solidFill>
                  <a:schemeClr val="accent1"/>
                </a:solidFill>
                <a:latin typeface="+mn-lt"/>
              </a:rPr>
              <a:t>:  </a:t>
            </a:r>
            <a:r>
              <a:rPr lang="en-GB" dirty="0">
                <a:solidFill>
                  <a:srgbClr val="000000"/>
                </a:solidFill>
                <a:latin typeface="+mn-lt"/>
              </a:rPr>
              <a:t>what is the best combination?</a:t>
            </a:r>
          </a:p>
        </p:txBody>
      </p:sp>
      <p:grpSp>
        <p:nvGrpSpPr>
          <p:cNvPr id="11" name="Group 19">
            <a:extLst>
              <a:ext uri="{FF2B5EF4-FFF2-40B4-BE49-F238E27FC236}">
                <a16:creationId xmlns:a16="http://schemas.microsoft.com/office/drawing/2014/main" id="{B57AD59D-F1DF-467A-94A1-9FAA57B840DB}"/>
              </a:ext>
            </a:extLst>
          </p:cNvPr>
          <p:cNvGrpSpPr>
            <a:grpSpLocks/>
          </p:cNvGrpSpPr>
          <p:nvPr/>
        </p:nvGrpSpPr>
        <p:grpSpPr bwMode="auto">
          <a:xfrm>
            <a:off x="1703512" y="1222375"/>
            <a:ext cx="5489575" cy="4413250"/>
            <a:chOff x="720" y="906"/>
            <a:chExt cx="3192" cy="2780"/>
          </a:xfrm>
        </p:grpSpPr>
        <p:pic>
          <p:nvPicPr>
            <p:cNvPr id="12" name="Picture 13">
              <a:extLst>
                <a:ext uri="{FF2B5EF4-FFF2-40B4-BE49-F238E27FC236}">
                  <a16:creationId xmlns:a16="http://schemas.microsoft.com/office/drawing/2014/main" id="{7AA7A081-757B-47E6-B9D1-E1602551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 y="906"/>
              <a:ext cx="2513"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a:extLst>
                <a:ext uri="{FF2B5EF4-FFF2-40B4-BE49-F238E27FC236}">
                  <a16:creationId xmlns:a16="http://schemas.microsoft.com/office/drawing/2014/main" id="{29A62E5B-5170-49C9-A90A-36BD2B56157D}"/>
                </a:ext>
              </a:extLst>
            </p:cNvPr>
            <p:cNvSpPr txBox="1">
              <a:spLocks noChangeArrowheads="1"/>
            </p:cNvSpPr>
            <p:nvPr/>
          </p:nvSpPr>
          <p:spPr bwMode="auto">
            <a:xfrm>
              <a:off x="720" y="1079"/>
              <a:ext cx="788" cy="2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spcAft>
                  <a:spcPct val="0"/>
                </a:spcAft>
              </a:pPr>
              <a:r>
                <a:rPr lang="en-GB" sz="1600" b="1" dirty="0">
                  <a:latin typeface="+mn-lt"/>
                </a:rPr>
                <a:t>Tie</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Beam</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Torsion bar</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Column</a:t>
              </a:r>
            </a:p>
            <a:p>
              <a:pPr algn="r">
                <a:spcBef>
                  <a:spcPct val="0"/>
                </a:spcBef>
                <a:spcAft>
                  <a:spcPct val="0"/>
                </a:spcAft>
              </a:pPr>
              <a:endParaRPr lang="en-GB" sz="1600" b="1" dirty="0">
                <a:solidFill>
                  <a:srgbClr val="C70F44"/>
                </a:solidFill>
                <a:latin typeface="+mn-lt"/>
              </a:endParaRPr>
            </a:p>
          </p:txBody>
        </p:sp>
      </p:grpSp>
    </p:spTree>
    <p:extLst>
      <p:ext uri="{BB962C8B-B14F-4D97-AF65-F5344CB8AC3E}">
        <p14:creationId xmlns:p14="http://schemas.microsoft.com/office/powerpoint/2010/main" val="17583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efficiency: bending stiffness</a:t>
            </a:r>
            <a:endParaRPr lang="en-US" dirty="0"/>
          </a:p>
        </p:txBody>
      </p:sp>
      <p:graphicFrame>
        <p:nvGraphicFramePr>
          <p:cNvPr id="5" name="Object 2">
            <a:extLst>
              <a:ext uri="{FF2B5EF4-FFF2-40B4-BE49-F238E27FC236}">
                <a16:creationId xmlns:a16="http://schemas.microsoft.com/office/drawing/2014/main" id="{B6B885AF-43E3-405D-AB45-4EAA7492DCF1}"/>
              </a:ext>
            </a:extLst>
          </p:cNvPr>
          <p:cNvGraphicFramePr>
            <a:graphicFrameLocks noChangeAspect="1"/>
          </p:cNvGraphicFramePr>
          <p:nvPr/>
        </p:nvGraphicFramePr>
        <p:xfrm>
          <a:off x="4499769" y="5455236"/>
          <a:ext cx="3192462" cy="620713"/>
        </p:xfrm>
        <a:graphic>
          <a:graphicData uri="http://schemas.openxmlformats.org/presentationml/2006/ole">
            <mc:AlternateContent xmlns:mc="http://schemas.openxmlformats.org/markup-compatibility/2006">
              <mc:Choice xmlns:v="urn:schemas-microsoft-com:vml" Requires="v">
                <p:oleObj name="Equation" r:id="rId3" imgW="2946400" imgH="622300" progId="Equation.3">
                  <p:embed/>
                </p:oleObj>
              </mc:Choice>
              <mc:Fallback>
                <p:oleObj name="Equation" r:id="rId3" imgW="2946400" imgH="622300" progId="Equation.3">
                  <p:embed/>
                  <p:pic>
                    <p:nvPicPr>
                      <p:cNvPr id="5" name="Object 2">
                        <a:extLst>
                          <a:ext uri="{FF2B5EF4-FFF2-40B4-BE49-F238E27FC236}">
                            <a16:creationId xmlns:a16="http://schemas.microsoft.com/office/drawing/2014/main" id="{B6B885AF-43E3-405D-AB45-4EAA7492D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769" y="5455236"/>
                        <a:ext cx="3192462" cy="620713"/>
                      </a:xfrm>
                      <a:prstGeom prst="rect">
                        <a:avLst/>
                      </a:prstGeom>
                      <a:solidFill>
                        <a:schemeClr val="bg1">
                          <a:lumMod val="95000"/>
                        </a:schemeClr>
                      </a:solidFill>
                      <a:ln w="19050">
                        <a:solidFill>
                          <a:schemeClr val="accent1"/>
                        </a:solidFill>
                        <a:miter lim="800000"/>
                        <a:headEnd/>
                        <a:tailEnd/>
                      </a:ln>
                    </p:spPr>
                  </p:pic>
                </p:oleObj>
              </mc:Fallback>
            </mc:AlternateContent>
          </a:graphicData>
        </a:graphic>
      </p:graphicFrame>
      <p:graphicFrame>
        <p:nvGraphicFramePr>
          <p:cNvPr id="6" name="Object 3">
            <a:extLst>
              <a:ext uri="{FF2B5EF4-FFF2-40B4-BE49-F238E27FC236}">
                <a16:creationId xmlns:a16="http://schemas.microsoft.com/office/drawing/2014/main" id="{8CD81B30-ADB5-4C25-8673-89164922D9FB}"/>
              </a:ext>
            </a:extLst>
          </p:cNvPr>
          <p:cNvGraphicFramePr>
            <a:graphicFrameLocks noChangeAspect="1"/>
          </p:cNvGraphicFramePr>
          <p:nvPr/>
        </p:nvGraphicFramePr>
        <p:xfrm>
          <a:off x="1690833" y="2478252"/>
          <a:ext cx="2105025" cy="620712"/>
        </p:xfrm>
        <a:graphic>
          <a:graphicData uri="http://schemas.openxmlformats.org/presentationml/2006/ole">
            <mc:AlternateContent xmlns:mc="http://schemas.openxmlformats.org/markup-compatibility/2006">
              <mc:Choice xmlns:v="urn:schemas-microsoft-com:vml" Requires="v">
                <p:oleObj name="Equation" r:id="rId5" imgW="1943100" imgH="622300" progId="Equation.3">
                  <p:embed/>
                </p:oleObj>
              </mc:Choice>
              <mc:Fallback>
                <p:oleObj name="Equation" r:id="rId5" imgW="1943100" imgH="622300" progId="Equation.3">
                  <p:embed/>
                  <p:pic>
                    <p:nvPicPr>
                      <p:cNvPr id="6" name="Object 3">
                        <a:extLst>
                          <a:ext uri="{FF2B5EF4-FFF2-40B4-BE49-F238E27FC236}">
                            <a16:creationId xmlns:a16="http://schemas.microsoft.com/office/drawing/2014/main" id="{8CD81B30-ADB5-4C25-8673-89164922D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0833" y="2478252"/>
                        <a:ext cx="2105025" cy="6207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7" name="Text Box 6">
            <a:extLst>
              <a:ext uri="{FF2B5EF4-FFF2-40B4-BE49-F238E27FC236}">
                <a16:creationId xmlns:a16="http://schemas.microsoft.com/office/drawing/2014/main" id="{5CBBE482-8257-478D-BF0F-7E6C6419D292}"/>
              </a:ext>
            </a:extLst>
          </p:cNvPr>
          <p:cNvSpPr txBox="1">
            <a:spLocks noChangeArrowheads="1"/>
          </p:cNvSpPr>
          <p:nvPr/>
        </p:nvSpPr>
        <p:spPr bwMode="auto">
          <a:xfrm>
            <a:off x="2224881" y="5006246"/>
            <a:ext cx="7742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rgbClr val="006600"/>
              </a:buClr>
              <a:buSzPct val="110000"/>
            </a:pPr>
            <a:r>
              <a:rPr lang="en-US" sz="2000" dirty="0">
                <a:solidFill>
                  <a:srgbClr val="000000"/>
                </a:solidFill>
                <a:latin typeface="+mn-lt"/>
              </a:rPr>
              <a:t>Define </a:t>
            </a:r>
            <a:r>
              <a:rPr lang="en-US" sz="2000" b="1" dirty="0">
                <a:solidFill>
                  <a:srgbClr val="000000"/>
                </a:solidFill>
                <a:latin typeface="+mn-lt"/>
              </a:rPr>
              <a:t>shape factor for elastic bending, </a:t>
            </a:r>
            <a:r>
              <a:rPr lang="en-US" sz="2000" dirty="0">
                <a:solidFill>
                  <a:srgbClr val="000000"/>
                </a:solidFill>
                <a:latin typeface="+mn-lt"/>
              </a:rPr>
              <a:t>measuring efficiency, as</a:t>
            </a:r>
            <a:endParaRPr lang="en-US" sz="1600" dirty="0">
              <a:solidFill>
                <a:srgbClr val="000000"/>
              </a:solidFill>
              <a:latin typeface="+mn-lt"/>
            </a:endParaRPr>
          </a:p>
        </p:txBody>
      </p:sp>
      <p:graphicFrame>
        <p:nvGraphicFramePr>
          <p:cNvPr id="8" name="Object 4">
            <a:extLst>
              <a:ext uri="{FF2B5EF4-FFF2-40B4-BE49-F238E27FC236}">
                <a16:creationId xmlns:a16="http://schemas.microsoft.com/office/drawing/2014/main" id="{D083ABDE-D011-4EB0-9F99-1CAE401C62AC}"/>
              </a:ext>
            </a:extLst>
          </p:cNvPr>
          <p:cNvGraphicFramePr>
            <a:graphicFrameLocks noChangeAspect="1"/>
          </p:cNvGraphicFramePr>
          <p:nvPr/>
        </p:nvGraphicFramePr>
        <p:xfrm>
          <a:off x="8794750" y="2481263"/>
          <a:ext cx="1981200" cy="354012"/>
        </p:xfrm>
        <a:graphic>
          <a:graphicData uri="http://schemas.openxmlformats.org/presentationml/2006/ole">
            <mc:AlternateContent xmlns:mc="http://schemas.openxmlformats.org/markup-compatibility/2006">
              <mc:Choice xmlns:v="urn:schemas-microsoft-com:vml" Requires="v">
                <p:oleObj name="Equation" r:id="rId7" imgW="1828800" imgH="355600" progId="Equation.3">
                  <p:embed/>
                </p:oleObj>
              </mc:Choice>
              <mc:Fallback>
                <p:oleObj name="Equation" r:id="rId7" imgW="1828800" imgH="355600" progId="Equation.3">
                  <p:embed/>
                  <p:pic>
                    <p:nvPicPr>
                      <p:cNvPr id="8" name="Object 4">
                        <a:extLst>
                          <a:ext uri="{FF2B5EF4-FFF2-40B4-BE49-F238E27FC236}">
                            <a16:creationId xmlns:a16="http://schemas.microsoft.com/office/drawing/2014/main" id="{D083ABDE-D011-4EB0-9F99-1CAE401C62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4750" y="2481263"/>
                        <a:ext cx="1981200" cy="3540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10" name="Rectangle 9">
            <a:extLst>
              <a:ext uri="{FF2B5EF4-FFF2-40B4-BE49-F238E27FC236}">
                <a16:creationId xmlns:a16="http://schemas.microsoft.com/office/drawing/2014/main" id="{7C3A06BE-178D-4B44-B083-8F0E98A836FB}"/>
              </a:ext>
            </a:extLst>
          </p:cNvPr>
          <p:cNvSpPr>
            <a:spLocks noChangeArrowheads="1"/>
          </p:cNvSpPr>
          <p:nvPr/>
        </p:nvSpPr>
        <p:spPr bwMode="auto">
          <a:xfrm>
            <a:off x="898709" y="811496"/>
            <a:ext cx="1085326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en-US" dirty="0">
                <a:latin typeface="+mn-lt"/>
              </a:rPr>
              <a:t>  Take ratio of bending stiffness  S  of shaped section to that (S</a:t>
            </a:r>
            <a:r>
              <a:rPr lang="en-US" baseline="-25000" dirty="0">
                <a:latin typeface="+mn-lt"/>
              </a:rPr>
              <a:t>o</a:t>
            </a:r>
            <a:r>
              <a:rPr lang="en-US" dirty="0">
                <a:latin typeface="+mn-lt"/>
              </a:rPr>
              <a:t>) of a neutral reference section of the same cross-section area</a:t>
            </a:r>
          </a:p>
          <a:p>
            <a:pPr>
              <a:spcBef>
                <a:spcPct val="0"/>
              </a:spcBef>
              <a:spcAft>
                <a:spcPct val="100000"/>
              </a:spcAft>
              <a:buClr>
                <a:schemeClr val="accent1"/>
              </a:buClr>
              <a:buSzPct val="110000"/>
              <a:buFont typeface="Wingdings" panose="05000000000000000000" pitchFamily="2" charset="2"/>
              <a:buChar char="§"/>
            </a:pPr>
            <a:r>
              <a:rPr lang="en-US" dirty="0">
                <a:latin typeface="+mn-lt"/>
              </a:rPr>
              <a:t> Define a standard reference section: a solid square with area A = b</a:t>
            </a:r>
            <a:r>
              <a:rPr lang="en-US" baseline="30000" dirty="0">
                <a:latin typeface="+mn-lt"/>
              </a:rPr>
              <a:t>2</a:t>
            </a:r>
            <a:r>
              <a:rPr lang="en-US" dirty="0">
                <a:latin typeface="+mn-lt"/>
              </a:rPr>
              <a:t> </a:t>
            </a:r>
          </a:p>
          <a:p>
            <a:pPr>
              <a:spcBef>
                <a:spcPct val="0"/>
              </a:spcBef>
              <a:spcAft>
                <a:spcPct val="100000"/>
              </a:spcAft>
              <a:buClr>
                <a:schemeClr val="accent1"/>
              </a:buClr>
              <a:buSzPct val="110000"/>
              <a:buFont typeface="Wingdings" panose="05000000000000000000" pitchFamily="2" charset="2"/>
              <a:buChar char="§"/>
            </a:pPr>
            <a:r>
              <a:rPr lang="en-US" dirty="0">
                <a:latin typeface="+mn-lt"/>
              </a:rPr>
              <a:t> Second moment of area is </a:t>
            </a:r>
            <a:r>
              <a:rPr lang="en-US" b="1" dirty="0">
                <a:latin typeface="+mn-lt"/>
              </a:rPr>
              <a:t>I</a:t>
            </a:r>
            <a:r>
              <a:rPr lang="en-US" dirty="0">
                <a:latin typeface="+mn-lt"/>
              </a:rPr>
              <a:t>; stiffness scales as E</a:t>
            </a:r>
            <a:r>
              <a:rPr lang="en-US" b="1" dirty="0">
                <a:latin typeface="+mn-lt"/>
              </a:rPr>
              <a:t>I.</a:t>
            </a:r>
            <a:endParaRPr lang="en-US" dirty="0">
              <a:latin typeface="+mn-lt"/>
            </a:endParaRPr>
          </a:p>
        </p:txBody>
      </p:sp>
      <p:grpSp>
        <p:nvGrpSpPr>
          <p:cNvPr id="11" name="Group 10">
            <a:extLst>
              <a:ext uri="{FF2B5EF4-FFF2-40B4-BE49-F238E27FC236}">
                <a16:creationId xmlns:a16="http://schemas.microsoft.com/office/drawing/2014/main" id="{619A409B-8344-4CAF-89E6-C80921A67FC1}"/>
              </a:ext>
            </a:extLst>
          </p:cNvPr>
          <p:cNvGrpSpPr>
            <a:grpSpLocks/>
          </p:cNvGrpSpPr>
          <p:nvPr/>
        </p:nvGrpSpPr>
        <p:grpSpPr bwMode="auto">
          <a:xfrm>
            <a:off x="3220854" y="2215157"/>
            <a:ext cx="5013325" cy="2509838"/>
            <a:chOff x="2413" y="1348"/>
            <a:chExt cx="2915" cy="1581"/>
          </a:xfrm>
        </p:grpSpPr>
        <p:sp>
          <p:nvSpPr>
            <p:cNvPr id="12" name="Text Box 11">
              <a:extLst>
                <a:ext uri="{FF2B5EF4-FFF2-40B4-BE49-F238E27FC236}">
                  <a16:creationId xmlns:a16="http://schemas.microsoft.com/office/drawing/2014/main" id="{BFD86818-676D-45CE-A8D9-44A8E97F8C96}"/>
                </a:ext>
              </a:extLst>
            </p:cNvPr>
            <p:cNvSpPr txBox="1">
              <a:spLocks noChangeArrowheads="1"/>
            </p:cNvSpPr>
            <p:nvPr/>
          </p:nvSpPr>
          <p:spPr bwMode="auto">
            <a:xfrm>
              <a:off x="2665" y="260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b</a:t>
              </a:r>
            </a:p>
          </p:txBody>
        </p:sp>
        <p:sp>
          <p:nvSpPr>
            <p:cNvPr id="13" name="Text Box 12">
              <a:extLst>
                <a:ext uri="{FF2B5EF4-FFF2-40B4-BE49-F238E27FC236}">
                  <a16:creationId xmlns:a16="http://schemas.microsoft.com/office/drawing/2014/main" id="{FAA00102-B3F0-406B-B9BB-EF923EA9DBCD}"/>
                </a:ext>
              </a:extLst>
            </p:cNvPr>
            <p:cNvSpPr txBox="1">
              <a:spLocks noChangeArrowheads="1"/>
            </p:cNvSpPr>
            <p:nvPr/>
          </p:nvSpPr>
          <p:spPr bwMode="auto">
            <a:xfrm>
              <a:off x="2413" y="23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400" dirty="0">
                  <a:solidFill>
                    <a:srgbClr val="000000"/>
                  </a:solidFill>
                </a:rPr>
                <a:t>b</a:t>
              </a:r>
            </a:p>
          </p:txBody>
        </p:sp>
        <p:grpSp>
          <p:nvGrpSpPr>
            <p:cNvPr id="14" name="Group 13">
              <a:extLst>
                <a:ext uri="{FF2B5EF4-FFF2-40B4-BE49-F238E27FC236}">
                  <a16:creationId xmlns:a16="http://schemas.microsoft.com/office/drawing/2014/main" id="{C9541893-E174-4E7A-8AB3-C7C8EFCBAAB6}"/>
                </a:ext>
              </a:extLst>
            </p:cNvPr>
            <p:cNvGrpSpPr>
              <a:grpSpLocks/>
            </p:cNvGrpSpPr>
            <p:nvPr/>
          </p:nvGrpSpPr>
          <p:grpSpPr bwMode="auto">
            <a:xfrm>
              <a:off x="4230" y="2177"/>
              <a:ext cx="1084" cy="752"/>
              <a:chOff x="2526" y="3239"/>
              <a:chExt cx="1012" cy="632"/>
            </a:xfrm>
          </p:grpSpPr>
          <p:sp>
            <p:nvSpPr>
              <p:cNvPr id="27" name="Freeform 14">
                <a:extLst>
                  <a:ext uri="{FF2B5EF4-FFF2-40B4-BE49-F238E27FC236}">
                    <a16:creationId xmlns:a16="http://schemas.microsoft.com/office/drawing/2014/main" id="{0F036237-695F-48DF-B7B9-7E2FBF8B9444}"/>
                  </a:ext>
                </a:extLst>
              </p:cNvPr>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dirty="0"/>
              </a:p>
            </p:txBody>
          </p:sp>
          <p:grpSp>
            <p:nvGrpSpPr>
              <p:cNvPr id="28" name="Group 15">
                <a:extLst>
                  <a:ext uri="{FF2B5EF4-FFF2-40B4-BE49-F238E27FC236}">
                    <a16:creationId xmlns:a16="http://schemas.microsoft.com/office/drawing/2014/main" id="{933AE4D1-508F-4B35-ABE2-26940AF131EA}"/>
                  </a:ext>
                </a:extLst>
              </p:cNvPr>
              <p:cNvGrpSpPr>
                <a:grpSpLocks/>
              </p:cNvGrpSpPr>
              <p:nvPr/>
            </p:nvGrpSpPr>
            <p:grpSpPr bwMode="auto">
              <a:xfrm>
                <a:off x="2526" y="3239"/>
                <a:ext cx="1012" cy="632"/>
                <a:chOff x="2526" y="3239"/>
                <a:chExt cx="1012" cy="632"/>
              </a:xfrm>
            </p:grpSpPr>
            <p:sp>
              <p:nvSpPr>
                <p:cNvPr id="29" name="Freeform 16">
                  <a:extLst>
                    <a:ext uri="{FF2B5EF4-FFF2-40B4-BE49-F238E27FC236}">
                      <a16:creationId xmlns:a16="http://schemas.microsoft.com/office/drawing/2014/main" id="{8C5136F7-2C60-4B33-BA1A-3E4B998CA8F5}"/>
                    </a:ext>
                  </a:extLst>
                </p:cNvPr>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dirty="0"/>
                </a:p>
              </p:txBody>
            </p:sp>
            <p:sp>
              <p:nvSpPr>
                <p:cNvPr id="30" name="Freeform 17">
                  <a:extLst>
                    <a:ext uri="{FF2B5EF4-FFF2-40B4-BE49-F238E27FC236}">
                      <a16:creationId xmlns:a16="http://schemas.microsoft.com/office/drawing/2014/main" id="{0ECD342D-3987-4336-90E3-74BEE8646ADC}"/>
                    </a:ext>
                  </a:extLst>
                </p:cNvPr>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31" name="Freeform 18">
                  <a:extLst>
                    <a:ext uri="{FF2B5EF4-FFF2-40B4-BE49-F238E27FC236}">
                      <a16:creationId xmlns:a16="http://schemas.microsoft.com/office/drawing/2014/main" id="{C074497D-7851-400F-BA13-5577226F8E7C}"/>
                    </a:ext>
                  </a:extLst>
                </p:cNvPr>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dirty="0"/>
                </a:p>
              </p:txBody>
            </p:sp>
            <p:sp>
              <p:nvSpPr>
                <p:cNvPr id="32" name="Freeform 19">
                  <a:extLst>
                    <a:ext uri="{FF2B5EF4-FFF2-40B4-BE49-F238E27FC236}">
                      <a16:creationId xmlns:a16="http://schemas.microsoft.com/office/drawing/2014/main" id="{A342CBA8-4529-4257-94FD-FD5A64C8CF9E}"/>
                    </a:ext>
                  </a:extLst>
                </p:cNvPr>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dirty="0"/>
                </a:p>
              </p:txBody>
            </p:sp>
            <p:sp>
              <p:nvSpPr>
                <p:cNvPr id="33" name="Freeform 20">
                  <a:extLst>
                    <a:ext uri="{FF2B5EF4-FFF2-40B4-BE49-F238E27FC236}">
                      <a16:creationId xmlns:a16="http://schemas.microsoft.com/office/drawing/2014/main" id="{7DD0E72D-3843-4B82-872F-D843B2061393}"/>
                    </a:ext>
                  </a:extLst>
                </p:cNvPr>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dirty="0"/>
                </a:p>
              </p:txBody>
            </p:sp>
            <p:grpSp>
              <p:nvGrpSpPr>
                <p:cNvPr id="34" name="Group 21">
                  <a:extLst>
                    <a:ext uri="{FF2B5EF4-FFF2-40B4-BE49-F238E27FC236}">
                      <a16:creationId xmlns:a16="http://schemas.microsoft.com/office/drawing/2014/main" id="{A46DEAFD-F3E5-4CB6-98A3-D85ECD3512F3}"/>
                    </a:ext>
                  </a:extLst>
                </p:cNvPr>
                <p:cNvGrpSpPr>
                  <a:grpSpLocks/>
                </p:cNvGrpSpPr>
                <p:nvPr/>
              </p:nvGrpSpPr>
              <p:grpSpPr bwMode="auto">
                <a:xfrm>
                  <a:off x="2526" y="3414"/>
                  <a:ext cx="480" cy="457"/>
                  <a:chOff x="3768" y="2295"/>
                  <a:chExt cx="480" cy="457"/>
                </a:xfrm>
              </p:grpSpPr>
              <p:sp>
                <p:nvSpPr>
                  <p:cNvPr id="35" name="Rectangle 22">
                    <a:extLst>
                      <a:ext uri="{FF2B5EF4-FFF2-40B4-BE49-F238E27FC236}">
                        <a16:creationId xmlns:a16="http://schemas.microsoft.com/office/drawing/2014/main" id="{805C7986-3DD0-406F-B69B-BFB9AEC3454D}"/>
                      </a:ext>
                    </a:extLst>
                  </p:cNvPr>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6" name="Rectangle 23">
                    <a:extLst>
                      <a:ext uri="{FF2B5EF4-FFF2-40B4-BE49-F238E27FC236}">
                        <a16:creationId xmlns:a16="http://schemas.microsoft.com/office/drawing/2014/main" id="{2AF0DB55-07E0-4F08-A3EA-E60D08065A58}"/>
                      </a:ext>
                    </a:extLst>
                  </p:cNvPr>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7" name="Rectangle 24">
                    <a:extLst>
                      <a:ext uri="{FF2B5EF4-FFF2-40B4-BE49-F238E27FC236}">
                        <a16:creationId xmlns:a16="http://schemas.microsoft.com/office/drawing/2014/main" id="{C6DEB10E-38BD-4378-B93C-4F1A7DCAB3B2}"/>
                      </a:ext>
                    </a:extLst>
                  </p:cNvPr>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grpSp>
        </p:grpSp>
        <p:grpSp>
          <p:nvGrpSpPr>
            <p:cNvPr id="15" name="Group 25">
              <a:extLst>
                <a:ext uri="{FF2B5EF4-FFF2-40B4-BE49-F238E27FC236}">
                  <a16:creationId xmlns:a16="http://schemas.microsoft.com/office/drawing/2014/main" id="{16F28F72-8979-45EF-9B98-556495FD7F87}"/>
                </a:ext>
              </a:extLst>
            </p:cNvPr>
            <p:cNvGrpSpPr>
              <a:grpSpLocks/>
            </p:cNvGrpSpPr>
            <p:nvPr/>
          </p:nvGrpSpPr>
          <p:grpSpPr bwMode="auto">
            <a:xfrm rot="496865">
              <a:off x="4164" y="1348"/>
              <a:ext cx="1164" cy="830"/>
              <a:chOff x="4146" y="3034"/>
              <a:chExt cx="1164" cy="830"/>
            </a:xfrm>
          </p:grpSpPr>
          <p:sp>
            <p:nvSpPr>
              <p:cNvPr id="22" name="Oval 26">
                <a:extLst>
                  <a:ext uri="{FF2B5EF4-FFF2-40B4-BE49-F238E27FC236}">
                    <a16:creationId xmlns:a16="http://schemas.microsoft.com/office/drawing/2014/main" id="{383AF43E-5C2E-4291-9CEB-0228FB7671D0}"/>
                  </a:ext>
                </a:extLst>
              </p:cNvPr>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3" name="Freeform 27">
                <a:extLst>
                  <a:ext uri="{FF2B5EF4-FFF2-40B4-BE49-F238E27FC236}">
                    <a16:creationId xmlns:a16="http://schemas.microsoft.com/office/drawing/2014/main" id="{10B14EB7-EAA0-4997-B876-8E32386EF256}"/>
                  </a:ext>
                </a:extLst>
              </p:cNvPr>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dirty="0"/>
              </a:p>
            </p:txBody>
          </p:sp>
          <p:sp>
            <p:nvSpPr>
              <p:cNvPr id="24" name="Oval 28">
                <a:extLst>
                  <a:ext uri="{FF2B5EF4-FFF2-40B4-BE49-F238E27FC236}">
                    <a16:creationId xmlns:a16="http://schemas.microsoft.com/office/drawing/2014/main" id="{D3EDE8EB-D5A9-4FAB-B6B8-72DF9B788FC8}"/>
                  </a:ext>
                </a:extLst>
              </p:cNvPr>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5" name="Line 29">
                <a:extLst>
                  <a:ext uri="{FF2B5EF4-FFF2-40B4-BE49-F238E27FC236}">
                    <a16:creationId xmlns:a16="http://schemas.microsoft.com/office/drawing/2014/main" id="{A1EA2D88-8D07-4CEB-9CEC-9E90B1478E20}"/>
                  </a:ext>
                </a:extLst>
              </p:cNvPr>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6" name="Line 30">
                <a:extLst>
                  <a:ext uri="{FF2B5EF4-FFF2-40B4-BE49-F238E27FC236}">
                    <a16:creationId xmlns:a16="http://schemas.microsoft.com/office/drawing/2014/main" id="{8333DB38-9401-468B-B36A-46242359B34F}"/>
                  </a:ext>
                </a:extLst>
              </p:cNvPr>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6" name="Group 31">
              <a:extLst>
                <a:ext uri="{FF2B5EF4-FFF2-40B4-BE49-F238E27FC236}">
                  <a16:creationId xmlns:a16="http://schemas.microsoft.com/office/drawing/2014/main" id="{54132779-D858-4DD6-906B-39E90590A342}"/>
                </a:ext>
              </a:extLst>
            </p:cNvPr>
            <p:cNvGrpSpPr>
              <a:grpSpLocks/>
            </p:cNvGrpSpPr>
            <p:nvPr/>
          </p:nvGrpSpPr>
          <p:grpSpPr bwMode="auto">
            <a:xfrm>
              <a:off x="2610" y="2164"/>
              <a:ext cx="1102" cy="446"/>
              <a:chOff x="2940" y="2092"/>
              <a:chExt cx="1102" cy="446"/>
            </a:xfrm>
          </p:grpSpPr>
          <p:sp>
            <p:nvSpPr>
              <p:cNvPr id="19" name="Freeform 32">
                <a:extLst>
                  <a:ext uri="{FF2B5EF4-FFF2-40B4-BE49-F238E27FC236}">
                    <a16:creationId xmlns:a16="http://schemas.microsoft.com/office/drawing/2014/main" id="{8EB33A1C-E23C-4FD9-8F87-B227AE569BF2}"/>
                  </a:ext>
                </a:extLst>
              </p:cNvPr>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dirty="0"/>
              </a:p>
            </p:txBody>
          </p:sp>
          <p:sp>
            <p:nvSpPr>
              <p:cNvPr id="20" name="Freeform 33">
                <a:extLst>
                  <a:ext uri="{FF2B5EF4-FFF2-40B4-BE49-F238E27FC236}">
                    <a16:creationId xmlns:a16="http://schemas.microsoft.com/office/drawing/2014/main" id="{A4774D45-5F15-494B-9108-C3A375C5DA81}"/>
                  </a:ext>
                </a:extLst>
              </p:cNvPr>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dirty="0"/>
              </a:p>
            </p:txBody>
          </p:sp>
          <p:sp>
            <p:nvSpPr>
              <p:cNvPr id="21" name="Rectangle 34">
                <a:extLst>
                  <a:ext uri="{FF2B5EF4-FFF2-40B4-BE49-F238E27FC236}">
                    <a16:creationId xmlns:a16="http://schemas.microsoft.com/office/drawing/2014/main" id="{4207AEEA-EDB5-4888-8D19-87E939591A20}"/>
                  </a:ext>
                </a:extLst>
              </p:cNvPr>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17" name="AutoShape 35">
              <a:extLst>
                <a:ext uri="{FF2B5EF4-FFF2-40B4-BE49-F238E27FC236}">
                  <a16:creationId xmlns:a16="http://schemas.microsoft.com/office/drawing/2014/main" id="{E97E1D05-D885-4303-BF3B-F73F5D424484}"/>
                </a:ext>
              </a:extLst>
            </p:cNvPr>
            <p:cNvSpPr>
              <a:spLocks noChangeArrowheads="1"/>
            </p:cNvSpPr>
            <p:nvPr/>
          </p:nvSpPr>
          <p:spPr bwMode="auto">
            <a:xfrm rot="-1692784">
              <a:off x="3774" y="20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18" name="AutoShape 36">
              <a:extLst>
                <a:ext uri="{FF2B5EF4-FFF2-40B4-BE49-F238E27FC236}">
                  <a16:creationId xmlns:a16="http://schemas.microsoft.com/office/drawing/2014/main" id="{69BCDE60-E596-4EF0-A961-9E73298F02C9}"/>
                </a:ext>
              </a:extLst>
            </p:cNvPr>
            <p:cNvSpPr>
              <a:spLocks noChangeArrowheads="1"/>
            </p:cNvSpPr>
            <p:nvPr/>
          </p:nvSpPr>
          <p:spPr bwMode="auto">
            <a:xfrm rot="1692784" flipV="1">
              <a:off x="3774" y="23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38" name="AutoShape 37">
            <a:extLst>
              <a:ext uri="{FF2B5EF4-FFF2-40B4-BE49-F238E27FC236}">
                <a16:creationId xmlns:a16="http://schemas.microsoft.com/office/drawing/2014/main" id="{B0B517DE-9284-45B1-B2F4-3BEDEFB60E41}"/>
              </a:ext>
            </a:extLst>
          </p:cNvPr>
          <p:cNvSpPr>
            <a:spLocks noChangeArrowheads="1"/>
          </p:cNvSpPr>
          <p:nvPr/>
        </p:nvSpPr>
        <p:spPr bwMode="auto">
          <a:xfrm>
            <a:off x="4511423" y="2497697"/>
            <a:ext cx="1096743" cy="556006"/>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Area A is </a:t>
            </a:r>
          </a:p>
          <a:p>
            <a:pPr algn="ctr">
              <a:spcBef>
                <a:spcPct val="0"/>
              </a:spcBef>
              <a:spcAft>
                <a:spcPct val="0"/>
              </a:spcAft>
            </a:pPr>
            <a:r>
              <a:rPr lang="en-US" sz="1400" dirty="0">
                <a:solidFill>
                  <a:srgbClr val="000000"/>
                </a:solidFill>
              </a:rPr>
              <a:t>constant</a:t>
            </a:r>
            <a:endParaRPr lang="en-US" b="1" dirty="0">
              <a:solidFill>
                <a:srgbClr val="000000"/>
              </a:solidFill>
            </a:endParaRPr>
          </a:p>
        </p:txBody>
      </p:sp>
      <p:sp>
        <p:nvSpPr>
          <p:cNvPr id="39" name="Line 38">
            <a:extLst>
              <a:ext uri="{FF2B5EF4-FFF2-40B4-BE49-F238E27FC236}">
                <a16:creationId xmlns:a16="http://schemas.microsoft.com/office/drawing/2014/main" id="{99BDF428-43D5-427B-8910-14BE1E45AE0B}"/>
              </a:ext>
            </a:extLst>
          </p:cNvPr>
          <p:cNvSpPr>
            <a:spLocks noChangeShapeType="1"/>
          </p:cNvSpPr>
          <p:nvPr/>
        </p:nvSpPr>
        <p:spPr bwMode="auto">
          <a:xfrm>
            <a:off x="5375920" y="3050829"/>
            <a:ext cx="286166" cy="30668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Text Box 40">
            <a:extLst>
              <a:ext uri="{FF2B5EF4-FFF2-40B4-BE49-F238E27FC236}">
                <a16:creationId xmlns:a16="http://schemas.microsoft.com/office/drawing/2014/main" id="{CCFCF20B-3DB3-447D-879F-C0499954A301}"/>
              </a:ext>
            </a:extLst>
          </p:cNvPr>
          <p:cNvSpPr txBox="1">
            <a:spLocks noChangeArrowheads="1"/>
          </p:cNvSpPr>
          <p:nvPr/>
        </p:nvSpPr>
        <p:spPr bwMode="auto">
          <a:xfrm>
            <a:off x="1690833" y="3347398"/>
            <a:ext cx="1290638" cy="357188"/>
          </a:xfrm>
          <a:prstGeom prst="rect">
            <a:avLst/>
          </a:prstGeom>
          <a:solidFill>
            <a:schemeClr val="bg1">
              <a:lumMod val="95000"/>
            </a:schemeClr>
          </a:solidFill>
          <a:ln w="9525">
            <a:solidFill>
              <a:schemeClr val="bg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Area A = b</a:t>
            </a:r>
            <a:r>
              <a:rPr lang="en-US" sz="1600" baseline="30000" dirty="0">
                <a:solidFill>
                  <a:srgbClr val="000000"/>
                </a:solidFill>
                <a:latin typeface="+mn-lt"/>
              </a:rPr>
              <a:t>2</a:t>
            </a:r>
            <a:endParaRPr lang="en-US" sz="2000" b="1" dirty="0">
              <a:solidFill>
                <a:srgbClr val="000000"/>
              </a:solidFill>
              <a:latin typeface="+mn-lt"/>
            </a:endParaRPr>
          </a:p>
        </p:txBody>
      </p:sp>
      <p:sp>
        <p:nvSpPr>
          <p:cNvPr id="41" name="Text Box 41">
            <a:extLst>
              <a:ext uri="{FF2B5EF4-FFF2-40B4-BE49-F238E27FC236}">
                <a16:creationId xmlns:a16="http://schemas.microsoft.com/office/drawing/2014/main" id="{0B2F629A-35D3-4F00-8E37-CD56701CCB7C}"/>
              </a:ext>
            </a:extLst>
          </p:cNvPr>
          <p:cNvSpPr txBox="1">
            <a:spLocks noChangeArrowheads="1"/>
          </p:cNvSpPr>
          <p:nvPr/>
        </p:nvSpPr>
        <p:spPr bwMode="auto">
          <a:xfrm>
            <a:off x="9393237" y="3083520"/>
            <a:ext cx="1382713" cy="7826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Area A and modulus E unchanged</a:t>
            </a:r>
            <a:endParaRPr lang="en-US" sz="2000" b="1" dirty="0">
              <a:solidFill>
                <a:srgbClr val="000000"/>
              </a:solidFill>
              <a:latin typeface="+mn-lt"/>
            </a:endParaRPr>
          </a:p>
        </p:txBody>
      </p:sp>
    </p:spTree>
    <p:extLst>
      <p:ext uri="{BB962C8B-B14F-4D97-AF65-F5344CB8AC3E}">
        <p14:creationId xmlns:p14="http://schemas.microsoft.com/office/powerpoint/2010/main" val="271432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Properties of the shape factor</a:t>
            </a:r>
            <a:endParaRPr lang="en-US" dirty="0"/>
          </a:p>
        </p:txBody>
      </p:sp>
      <p:sp>
        <p:nvSpPr>
          <p:cNvPr id="4" name="Text Box 3">
            <a:extLst>
              <a:ext uri="{FF2B5EF4-FFF2-40B4-BE49-F238E27FC236}">
                <a16:creationId xmlns:a16="http://schemas.microsoft.com/office/drawing/2014/main" id="{A1B1F74A-C685-4331-A504-7277398A1ECC}"/>
              </a:ext>
            </a:extLst>
          </p:cNvPr>
          <p:cNvSpPr txBox="1">
            <a:spLocks noChangeArrowheads="1"/>
          </p:cNvSpPr>
          <p:nvPr/>
        </p:nvSpPr>
        <p:spPr bwMode="auto">
          <a:xfrm>
            <a:off x="3860800" y="134302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400" dirty="0">
              <a:solidFill>
                <a:srgbClr val="000000"/>
              </a:solidFill>
            </a:endParaRPr>
          </a:p>
        </p:txBody>
      </p:sp>
      <p:sp>
        <p:nvSpPr>
          <p:cNvPr id="5" name="Rectangle 147">
            <a:extLst>
              <a:ext uri="{FF2B5EF4-FFF2-40B4-BE49-F238E27FC236}">
                <a16:creationId xmlns:a16="http://schemas.microsoft.com/office/drawing/2014/main" id="{BE208694-B423-4297-9CAA-83A34487E3C4}"/>
              </a:ext>
            </a:extLst>
          </p:cNvPr>
          <p:cNvSpPr>
            <a:spLocks noChangeArrowheads="1"/>
          </p:cNvSpPr>
          <p:nvPr/>
        </p:nvSpPr>
        <p:spPr bwMode="auto">
          <a:xfrm>
            <a:off x="1719263" y="1066801"/>
            <a:ext cx="8585200" cy="95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lnSpc>
                <a:spcPct val="110000"/>
              </a:lnSpc>
              <a:spcBef>
                <a:spcPct val="50000"/>
              </a:spcBef>
              <a:buClr>
                <a:schemeClr val="accent1"/>
              </a:buClr>
              <a:buSzPct val="110000"/>
              <a:buFont typeface="Wingdings" panose="05000000000000000000" pitchFamily="2" charset="2"/>
              <a:buChar char="§"/>
            </a:pPr>
            <a:r>
              <a:rPr lang="en-US" sz="2000" dirty="0">
                <a:solidFill>
                  <a:srgbClr val="000000"/>
                </a:solidFill>
                <a:latin typeface="+mn-lt"/>
              </a:rPr>
              <a:t>The shape factor is dimensionless – a pure number.</a:t>
            </a:r>
          </a:p>
          <a:p>
            <a:pPr marL="342900" indent="-342900">
              <a:lnSpc>
                <a:spcPct val="105000"/>
              </a:lnSpc>
              <a:spcBef>
                <a:spcPct val="50000"/>
              </a:spcBef>
              <a:buClr>
                <a:schemeClr val="accent1"/>
              </a:buClr>
              <a:buSzPct val="110000"/>
              <a:buFont typeface="Wingdings" panose="05000000000000000000" pitchFamily="2" charset="2"/>
              <a:buChar char="§"/>
            </a:pPr>
            <a:r>
              <a:rPr lang="en-US" sz="2000" dirty="0">
                <a:solidFill>
                  <a:srgbClr val="000000"/>
                </a:solidFill>
                <a:latin typeface="+mn-lt"/>
              </a:rPr>
              <a:t>It characterizes shape.</a:t>
            </a:r>
          </a:p>
        </p:txBody>
      </p:sp>
      <p:sp>
        <p:nvSpPr>
          <p:cNvPr id="6" name="Text Box 194">
            <a:extLst>
              <a:ext uri="{FF2B5EF4-FFF2-40B4-BE49-F238E27FC236}">
                <a16:creationId xmlns:a16="http://schemas.microsoft.com/office/drawing/2014/main" id="{DF619D82-900B-4DAA-87F3-2899EDC0FD44}"/>
              </a:ext>
            </a:extLst>
          </p:cNvPr>
          <p:cNvSpPr txBox="1">
            <a:spLocks noChangeArrowheads="1"/>
          </p:cNvSpPr>
          <p:nvPr/>
        </p:nvSpPr>
        <p:spPr bwMode="auto">
          <a:xfrm>
            <a:off x="1803400" y="5048251"/>
            <a:ext cx="6851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spcBef>
                <a:spcPct val="50000"/>
              </a:spcBef>
              <a:buClr>
                <a:schemeClr val="accent1"/>
              </a:buClr>
              <a:buSzPct val="110000"/>
              <a:buFont typeface="Arial" panose="020B0604020202020204" pitchFamily="34" charset="0"/>
              <a:buChar char="•"/>
            </a:pPr>
            <a:r>
              <a:rPr lang="en-US" sz="2000" dirty="0">
                <a:solidFill>
                  <a:srgbClr val="000000"/>
                </a:solidFill>
                <a:latin typeface="+mn-lt"/>
              </a:rPr>
              <a:t>Each of these is roughly 10 times stiffer in bending than a solid square section of the same cross-sectional area</a:t>
            </a:r>
            <a:r>
              <a:rPr lang="en-US" sz="2000" b="1" dirty="0">
                <a:solidFill>
                  <a:srgbClr val="000000"/>
                </a:solidFill>
                <a:latin typeface="+mn-lt"/>
              </a:rPr>
              <a:t> </a:t>
            </a:r>
          </a:p>
        </p:txBody>
      </p:sp>
      <p:grpSp>
        <p:nvGrpSpPr>
          <p:cNvPr id="7" name="Group 202">
            <a:extLst>
              <a:ext uri="{FF2B5EF4-FFF2-40B4-BE49-F238E27FC236}">
                <a16:creationId xmlns:a16="http://schemas.microsoft.com/office/drawing/2014/main" id="{B319EBB3-AB50-4AFB-8297-F88531C90856}"/>
              </a:ext>
            </a:extLst>
          </p:cNvPr>
          <p:cNvGrpSpPr>
            <a:grpSpLocks/>
          </p:cNvGrpSpPr>
          <p:nvPr/>
        </p:nvGrpSpPr>
        <p:grpSpPr bwMode="auto">
          <a:xfrm>
            <a:off x="3867150" y="4191000"/>
            <a:ext cx="3136900" cy="590550"/>
            <a:chOff x="1584" y="2544"/>
            <a:chExt cx="1824" cy="384"/>
          </a:xfrm>
        </p:grpSpPr>
        <p:sp>
          <p:nvSpPr>
            <p:cNvPr id="8" name="AutoShape 200">
              <a:extLst>
                <a:ext uri="{FF2B5EF4-FFF2-40B4-BE49-F238E27FC236}">
                  <a16:creationId xmlns:a16="http://schemas.microsoft.com/office/drawing/2014/main" id="{662A295E-FA0F-4948-BE4C-C88C045E177C}"/>
                </a:ext>
              </a:extLst>
            </p:cNvPr>
            <p:cNvSpPr>
              <a:spLocks noChangeArrowheads="1"/>
            </p:cNvSpPr>
            <p:nvPr/>
          </p:nvSpPr>
          <p:spPr bwMode="auto">
            <a:xfrm>
              <a:off x="1584" y="2544"/>
              <a:ext cx="1824" cy="384"/>
            </a:xfrm>
            <a:prstGeom prst="rightArrow">
              <a:avLst>
                <a:gd name="adj1" fmla="val 50000"/>
                <a:gd name="adj2" fmla="val 118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b="1" dirty="0">
                <a:solidFill>
                  <a:srgbClr val="000000"/>
                </a:solidFill>
                <a:latin typeface="+mn-lt"/>
              </a:endParaRPr>
            </a:p>
          </p:txBody>
        </p:sp>
        <p:sp>
          <p:nvSpPr>
            <p:cNvPr id="9" name="Text Box 201">
              <a:extLst>
                <a:ext uri="{FF2B5EF4-FFF2-40B4-BE49-F238E27FC236}">
                  <a16:creationId xmlns:a16="http://schemas.microsoft.com/office/drawing/2014/main" id="{FABD54EA-D722-4851-98E9-FF0FB211A983}"/>
                </a:ext>
              </a:extLst>
            </p:cNvPr>
            <p:cNvSpPr txBox="1">
              <a:spLocks noChangeArrowheads="1"/>
            </p:cNvSpPr>
            <p:nvPr/>
          </p:nvSpPr>
          <p:spPr bwMode="auto">
            <a:xfrm>
              <a:off x="1584" y="2640"/>
              <a:ext cx="164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1400" b="1" dirty="0">
                  <a:solidFill>
                    <a:srgbClr val="000000"/>
                  </a:solidFill>
                  <a:latin typeface="+mn-lt"/>
                </a:rPr>
                <a:t>Increasing size at constant shape</a:t>
              </a:r>
              <a:endParaRPr lang="en-US" sz="2000" b="1" dirty="0">
                <a:solidFill>
                  <a:srgbClr val="000000"/>
                </a:solidFill>
                <a:latin typeface="+mn-lt"/>
              </a:endParaRPr>
            </a:p>
          </p:txBody>
        </p:sp>
      </p:grpSp>
      <p:grpSp>
        <p:nvGrpSpPr>
          <p:cNvPr id="10" name="Group 198">
            <a:extLst>
              <a:ext uri="{FF2B5EF4-FFF2-40B4-BE49-F238E27FC236}">
                <a16:creationId xmlns:a16="http://schemas.microsoft.com/office/drawing/2014/main" id="{7C333E4C-5315-4814-A360-E9E4DC3A6D08}"/>
              </a:ext>
            </a:extLst>
          </p:cNvPr>
          <p:cNvGrpSpPr>
            <a:grpSpLocks/>
          </p:cNvGrpSpPr>
          <p:nvPr/>
        </p:nvGrpSpPr>
        <p:grpSpPr bwMode="auto">
          <a:xfrm>
            <a:off x="3352801" y="2286000"/>
            <a:ext cx="4468813" cy="1739900"/>
            <a:chOff x="1440" y="1056"/>
            <a:chExt cx="2815" cy="1096"/>
          </a:xfrm>
        </p:grpSpPr>
        <p:grpSp>
          <p:nvGrpSpPr>
            <p:cNvPr id="11" name="Group 196">
              <a:extLst>
                <a:ext uri="{FF2B5EF4-FFF2-40B4-BE49-F238E27FC236}">
                  <a16:creationId xmlns:a16="http://schemas.microsoft.com/office/drawing/2014/main" id="{14CA8387-6D21-4D13-93D8-0CAB3E7353CE}"/>
                </a:ext>
              </a:extLst>
            </p:cNvPr>
            <p:cNvGrpSpPr>
              <a:grpSpLocks/>
            </p:cNvGrpSpPr>
            <p:nvPr/>
          </p:nvGrpSpPr>
          <p:grpSpPr bwMode="auto">
            <a:xfrm>
              <a:off x="1440" y="1056"/>
              <a:ext cx="2815" cy="1096"/>
              <a:chOff x="1440" y="1056"/>
              <a:chExt cx="2815" cy="1096"/>
            </a:xfrm>
          </p:grpSpPr>
          <p:grpSp>
            <p:nvGrpSpPr>
              <p:cNvPr id="58" name="Group 195">
                <a:extLst>
                  <a:ext uri="{FF2B5EF4-FFF2-40B4-BE49-F238E27FC236}">
                    <a16:creationId xmlns:a16="http://schemas.microsoft.com/office/drawing/2014/main" id="{3F00D685-CE2C-4F0B-AE8C-788251303D66}"/>
                  </a:ext>
                </a:extLst>
              </p:cNvPr>
              <p:cNvGrpSpPr>
                <a:grpSpLocks/>
              </p:cNvGrpSpPr>
              <p:nvPr/>
            </p:nvGrpSpPr>
            <p:grpSpPr bwMode="auto">
              <a:xfrm>
                <a:off x="1440" y="1056"/>
                <a:ext cx="1928" cy="1096"/>
                <a:chOff x="1440" y="1056"/>
                <a:chExt cx="1928" cy="1096"/>
              </a:xfrm>
            </p:grpSpPr>
            <p:grpSp>
              <p:nvGrpSpPr>
                <p:cNvPr id="65" name="Group 12">
                  <a:extLst>
                    <a:ext uri="{FF2B5EF4-FFF2-40B4-BE49-F238E27FC236}">
                      <a16:creationId xmlns:a16="http://schemas.microsoft.com/office/drawing/2014/main" id="{BB73047C-FBB1-48BF-A35E-EA2428A684CC}"/>
                    </a:ext>
                  </a:extLst>
                </p:cNvPr>
                <p:cNvGrpSpPr>
                  <a:grpSpLocks/>
                </p:cNvGrpSpPr>
                <p:nvPr/>
              </p:nvGrpSpPr>
              <p:grpSpPr bwMode="auto">
                <a:xfrm>
                  <a:off x="1684" y="1192"/>
                  <a:ext cx="182" cy="169"/>
                  <a:chOff x="2862" y="2431"/>
                  <a:chExt cx="182" cy="169"/>
                </a:xfrm>
              </p:grpSpPr>
              <p:sp>
                <p:nvSpPr>
                  <p:cNvPr id="169" name="Rectangle 13">
                    <a:extLst>
                      <a:ext uri="{FF2B5EF4-FFF2-40B4-BE49-F238E27FC236}">
                        <a16:creationId xmlns:a16="http://schemas.microsoft.com/office/drawing/2014/main" id="{4AF7ED35-7DCA-489C-929D-69714CBB6A9F}"/>
                      </a:ext>
                    </a:extLst>
                  </p:cNvPr>
                  <p:cNvSpPr>
                    <a:spLocks noChangeArrowheads="1"/>
                  </p:cNvSpPr>
                  <p:nvPr/>
                </p:nvSpPr>
                <p:spPr bwMode="auto">
                  <a:xfrm>
                    <a:off x="2862" y="2431"/>
                    <a:ext cx="18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70" name="Rectangle 14">
                    <a:extLst>
                      <a:ext uri="{FF2B5EF4-FFF2-40B4-BE49-F238E27FC236}">
                        <a16:creationId xmlns:a16="http://schemas.microsoft.com/office/drawing/2014/main" id="{97E3B720-03D3-43E2-A46B-C8950BC3A783}"/>
                      </a:ext>
                    </a:extLst>
                  </p:cNvPr>
                  <p:cNvSpPr>
                    <a:spLocks noChangeArrowheads="1"/>
                  </p:cNvSpPr>
                  <p:nvPr/>
                </p:nvSpPr>
                <p:spPr bwMode="auto">
                  <a:xfrm>
                    <a:off x="2948" y="2437"/>
                    <a:ext cx="12" cy="1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71" name="Rectangle 15">
                    <a:extLst>
                      <a:ext uri="{FF2B5EF4-FFF2-40B4-BE49-F238E27FC236}">
                        <a16:creationId xmlns:a16="http://schemas.microsoft.com/office/drawing/2014/main" id="{01DAC8B4-B134-4BDC-90B4-9FBC09147BE9}"/>
                      </a:ext>
                    </a:extLst>
                  </p:cNvPr>
                  <p:cNvSpPr>
                    <a:spLocks noChangeArrowheads="1"/>
                  </p:cNvSpPr>
                  <p:nvPr/>
                </p:nvSpPr>
                <p:spPr bwMode="auto">
                  <a:xfrm>
                    <a:off x="2862" y="2589"/>
                    <a:ext cx="18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6" name="Oval 16">
                  <a:extLst>
                    <a:ext uri="{FF2B5EF4-FFF2-40B4-BE49-F238E27FC236}">
                      <a16:creationId xmlns:a16="http://schemas.microsoft.com/office/drawing/2014/main" id="{D595F88E-AFA1-43D0-9A37-17C2840CB7CC}"/>
                    </a:ext>
                  </a:extLst>
                </p:cNvPr>
                <p:cNvSpPr>
                  <a:spLocks noChangeArrowheads="1"/>
                </p:cNvSpPr>
                <p:nvPr/>
              </p:nvSpPr>
              <p:spPr bwMode="auto">
                <a:xfrm>
                  <a:off x="1655" y="1739"/>
                  <a:ext cx="253" cy="254"/>
                </a:xfrm>
                <a:prstGeom prst="ellipse">
                  <a:avLst/>
                </a:prstGeom>
                <a:solidFill>
                  <a:srgbClr val="FFFFFF"/>
                </a:solidFill>
                <a:ln w="1905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67" name="Group 17">
                  <a:extLst>
                    <a:ext uri="{FF2B5EF4-FFF2-40B4-BE49-F238E27FC236}">
                      <a16:creationId xmlns:a16="http://schemas.microsoft.com/office/drawing/2014/main" id="{164B9F13-B6D6-4B42-BD0E-A1865B6657BA}"/>
                    </a:ext>
                  </a:extLst>
                </p:cNvPr>
                <p:cNvGrpSpPr>
                  <a:grpSpLocks/>
                </p:cNvGrpSpPr>
                <p:nvPr/>
              </p:nvGrpSpPr>
              <p:grpSpPr bwMode="auto">
                <a:xfrm>
                  <a:off x="2072" y="1123"/>
                  <a:ext cx="341" cy="319"/>
                  <a:chOff x="3250" y="2362"/>
                  <a:chExt cx="341" cy="319"/>
                </a:xfrm>
              </p:grpSpPr>
              <p:sp>
                <p:nvSpPr>
                  <p:cNvPr id="166" name="Rectangle 18">
                    <a:extLst>
                      <a:ext uri="{FF2B5EF4-FFF2-40B4-BE49-F238E27FC236}">
                        <a16:creationId xmlns:a16="http://schemas.microsoft.com/office/drawing/2014/main" id="{85736EFB-A049-4775-9C73-A42F42897EF8}"/>
                      </a:ext>
                    </a:extLst>
                  </p:cNvPr>
                  <p:cNvSpPr>
                    <a:spLocks noChangeArrowheads="1"/>
                  </p:cNvSpPr>
                  <p:nvPr/>
                </p:nvSpPr>
                <p:spPr bwMode="auto">
                  <a:xfrm>
                    <a:off x="3250" y="2362"/>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7" name="Rectangle 19">
                    <a:extLst>
                      <a:ext uri="{FF2B5EF4-FFF2-40B4-BE49-F238E27FC236}">
                        <a16:creationId xmlns:a16="http://schemas.microsoft.com/office/drawing/2014/main" id="{5F271FBF-8171-4299-9D83-ACA0A4716F2E}"/>
                      </a:ext>
                    </a:extLst>
                  </p:cNvPr>
                  <p:cNvSpPr>
                    <a:spLocks noChangeArrowheads="1"/>
                  </p:cNvSpPr>
                  <p:nvPr/>
                </p:nvSpPr>
                <p:spPr bwMode="auto">
                  <a:xfrm>
                    <a:off x="3409" y="2374"/>
                    <a:ext cx="23" cy="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8" name="Rectangle 20">
                    <a:extLst>
                      <a:ext uri="{FF2B5EF4-FFF2-40B4-BE49-F238E27FC236}">
                        <a16:creationId xmlns:a16="http://schemas.microsoft.com/office/drawing/2014/main" id="{F9AA8F1D-AC84-4A13-96AA-83B46A5FFB5E}"/>
                      </a:ext>
                    </a:extLst>
                  </p:cNvPr>
                  <p:cNvSpPr>
                    <a:spLocks noChangeArrowheads="1"/>
                  </p:cNvSpPr>
                  <p:nvPr/>
                </p:nvSpPr>
                <p:spPr bwMode="auto">
                  <a:xfrm>
                    <a:off x="3250" y="2658"/>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68" name="Group 21">
                  <a:extLst>
                    <a:ext uri="{FF2B5EF4-FFF2-40B4-BE49-F238E27FC236}">
                      <a16:creationId xmlns:a16="http://schemas.microsoft.com/office/drawing/2014/main" id="{21998BDA-2CC7-48A0-988D-BE899FB4A295}"/>
                    </a:ext>
                  </a:extLst>
                </p:cNvPr>
                <p:cNvGrpSpPr>
                  <a:grpSpLocks/>
                </p:cNvGrpSpPr>
                <p:nvPr/>
              </p:nvGrpSpPr>
              <p:grpSpPr bwMode="auto">
                <a:xfrm>
                  <a:off x="2590" y="1056"/>
                  <a:ext cx="480" cy="457"/>
                  <a:chOff x="3768" y="2295"/>
                  <a:chExt cx="480" cy="457"/>
                </a:xfrm>
              </p:grpSpPr>
              <p:sp>
                <p:nvSpPr>
                  <p:cNvPr id="163" name="Rectangle 22">
                    <a:extLst>
                      <a:ext uri="{FF2B5EF4-FFF2-40B4-BE49-F238E27FC236}">
                        <a16:creationId xmlns:a16="http://schemas.microsoft.com/office/drawing/2014/main" id="{7695732B-9FF6-4670-BFCF-6E62B13F97B6}"/>
                      </a:ext>
                    </a:extLst>
                  </p:cNvPr>
                  <p:cNvSpPr>
                    <a:spLocks noChangeArrowheads="1"/>
                  </p:cNvSpPr>
                  <p:nvPr/>
                </p:nvSpPr>
                <p:spPr bwMode="auto">
                  <a:xfrm>
                    <a:off x="3768" y="2295"/>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4" name="Rectangle 23">
                    <a:extLst>
                      <a:ext uri="{FF2B5EF4-FFF2-40B4-BE49-F238E27FC236}">
                        <a16:creationId xmlns:a16="http://schemas.microsoft.com/office/drawing/2014/main" id="{D8E6CF59-2FEE-4C20-A497-908FB8AE50BB}"/>
                      </a:ext>
                    </a:extLst>
                  </p:cNvPr>
                  <p:cNvSpPr>
                    <a:spLocks noChangeArrowheads="1"/>
                  </p:cNvSpPr>
                  <p:nvPr/>
                </p:nvSpPr>
                <p:spPr bwMode="auto">
                  <a:xfrm>
                    <a:off x="3985" y="2318"/>
                    <a:ext cx="48" cy="4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5" name="Rectangle 24">
                    <a:extLst>
                      <a:ext uri="{FF2B5EF4-FFF2-40B4-BE49-F238E27FC236}">
                        <a16:creationId xmlns:a16="http://schemas.microsoft.com/office/drawing/2014/main" id="{0D258A1A-E8B4-43D1-8A54-C9428B2C131C}"/>
                      </a:ext>
                    </a:extLst>
                  </p:cNvPr>
                  <p:cNvSpPr>
                    <a:spLocks noChangeArrowheads="1"/>
                  </p:cNvSpPr>
                  <p:nvPr/>
                </p:nvSpPr>
                <p:spPr bwMode="auto">
                  <a:xfrm>
                    <a:off x="3768" y="2704"/>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9" name="Oval 25">
                  <a:extLst>
                    <a:ext uri="{FF2B5EF4-FFF2-40B4-BE49-F238E27FC236}">
                      <a16:creationId xmlns:a16="http://schemas.microsoft.com/office/drawing/2014/main" id="{E7931C5E-51AD-41F2-868E-FC98D23D0098}"/>
                    </a:ext>
                  </a:extLst>
                </p:cNvPr>
                <p:cNvSpPr>
                  <a:spLocks noChangeArrowheads="1"/>
                </p:cNvSpPr>
                <p:nvPr/>
              </p:nvSpPr>
              <p:spPr bwMode="auto">
                <a:xfrm>
                  <a:off x="2043" y="1672"/>
                  <a:ext cx="390" cy="390"/>
                </a:xfrm>
                <a:prstGeom prst="ellipse">
                  <a:avLst/>
                </a:prstGeom>
                <a:solidFill>
                  <a:srgbClr val="FFFFFF"/>
                </a:solidFill>
                <a:ln w="36513">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70" name="Oval 26">
                  <a:extLst>
                    <a:ext uri="{FF2B5EF4-FFF2-40B4-BE49-F238E27FC236}">
                      <a16:creationId xmlns:a16="http://schemas.microsoft.com/office/drawing/2014/main" id="{01D1B763-2BF7-47E8-81D3-47EB979C1D21}"/>
                    </a:ext>
                  </a:extLst>
                </p:cNvPr>
                <p:cNvSpPr>
                  <a:spLocks noChangeArrowheads="1"/>
                </p:cNvSpPr>
                <p:nvPr/>
              </p:nvSpPr>
              <p:spPr bwMode="auto">
                <a:xfrm>
                  <a:off x="2567" y="1603"/>
                  <a:ext cx="549" cy="549"/>
                </a:xfrm>
                <a:prstGeom prst="ellipse">
                  <a:avLst/>
                </a:prstGeom>
                <a:solidFill>
                  <a:srgbClr val="FFFFFF"/>
                </a:soli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71" name="Group 27">
                  <a:extLst>
                    <a:ext uri="{FF2B5EF4-FFF2-40B4-BE49-F238E27FC236}">
                      <a16:creationId xmlns:a16="http://schemas.microsoft.com/office/drawing/2014/main" id="{AEF769C1-1BA9-4DE4-85B9-9A11B5A73B6E}"/>
                    </a:ext>
                  </a:extLst>
                </p:cNvPr>
                <p:cNvGrpSpPr>
                  <a:grpSpLocks/>
                </p:cNvGrpSpPr>
                <p:nvPr/>
              </p:nvGrpSpPr>
              <p:grpSpPr bwMode="auto">
                <a:xfrm>
                  <a:off x="1450" y="1876"/>
                  <a:ext cx="1918" cy="5"/>
                  <a:chOff x="2628" y="3115"/>
                  <a:chExt cx="1918" cy="5"/>
                </a:xfrm>
              </p:grpSpPr>
              <p:sp>
                <p:nvSpPr>
                  <p:cNvPr id="118" name="Freeform 28">
                    <a:extLst>
                      <a:ext uri="{FF2B5EF4-FFF2-40B4-BE49-F238E27FC236}">
                        <a16:creationId xmlns:a16="http://schemas.microsoft.com/office/drawing/2014/main" id="{1334F780-3AB7-428D-B121-7FA1526B5A02}"/>
                      </a:ext>
                    </a:extLst>
                  </p:cNvPr>
                  <p:cNvSpPr>
                    <a:spLocks/>
                  </p:cNvSpPr>
                  <p:nvPr/>
                </p:nvSpPr>
                <p:spPr bwMode="auto">
                  <a:xfrm>
                    <a:off x="2628" y="3115"/>
                    <a:ext cx="49" cy="5"/>
                  </a:xfrm>
                  <a:custGeom>
                    <a:avLst/>
                    <a:gdLst>
                      <a:gd name="T0" fmla="*/ 3 w 49"/>
                      <a:gd name="T1" fmla="*/ 0 h 5"/>
                      <a:gd name="T2" fmla="*/ 1 w 49"/>
                      <a:gd name="T3" fmla="*/ 0 h 5"/>
                      <a:gd name="T4" fmla="*/ 0 w 49"/>
                      <a:gd name="T5" fmla="*/ 1 h 5"/>
                      <a:gd name="T6" fmla="*/ 0 w 49"/>
                      <a:gd name="T7" fmla="*/ 1 h 5"/>
                      <a:gd name="T8" fmla="*/ 1 w 49"/>
                      <a:gd name="T9" fmla="*/ 5 h 5"/>
                      <a:gd name="T10" fmla="*/ 46 w 49"/>
                      <a:gd name="T11" fmla="*/ 5 h 5"/>
                      <a:gd name="T12" fmla="*/ 48 w 49"/>
                      <a:gd name="T13" fmla="*/ 5 h 5"/>
                      <a:gd name="T14" fmla="*/ 49 w 49"/>
                      <a:gd name="T15" fmla="*/ 3 h 5"/>
                      <a:gd name="T16" fmla="*/ 49 w 49"/>
                      <a:gd name="T17" fmla="*/ 1 h 5"/>
                      <a:gd name="T18" fmla="*/ 48 w 49"/>
                      <a:gd name="T19" fmla="*/ 0 h 5"/>
                      <a:gd name="T20" fmla="*/ 3 w 4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
                      <a:gd name="T35" fmla="*/ 49 w 4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
                        <a:moveTo>
                          <a:pt x="3" y="0"/>
                        </a:moveTo>
                        <a:lnTo>
                          <a:pt x="1" y="0"/>
                        </a:lnTo>
                        <a:lnTo>
                          <a:pt x="0" y="1"/>
                        </a:lnTo>
                        <a:lnTo>
                          <a:pt x="1" y="5"/>
                        </a:lnTo>
                        <a:lnTo>
                          <a:pt x="46" y="5"/>
                        </a:lnTo>
                        <a:lnTo>
                          <a:pt x="48" y="5"/>
                        </a:lnTo>
                        <a:lnTo>
                          <a:pt x="49" y="3"/>
                        </a:lnTo>
                        <a:lnTo>
                          <a:pt x="49" y="1"/>
                        </a:lnTo>
                        <a:lnTo>
                          <a:pt x="4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9" name="Freeform 29">
                    <a:extLst>
                      <a:ext uri="{FF2B5EF4-FFF2-40B4-BE49-F238E27FC236}">
                        <a16:creationId xmlns:a16="http://schemas.microsoft.com/office/drawing/2014/main" id="{0A0C869E-A946-4793-B19B-0BC33953A9C1}"/>
                      </a:ext>
                    </a:extLst>
                  </p:cNvPr>
                  <p:cNvSpPr>
                    <a:spLocks/>
                  </p:cNvSpPr>
                  <p:nvPr/>
                </p:nvSpPr>
                <p:spPr bwMode="auto">
                  <a:xfrm>
                    <a:off x="2689"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10 w 11"/>
                      <a:gd name="T13" fmla="*/ 5 h 5"/>
                      <a:gd name="T14" fmla="*/ 11 w 11"/>
                      <a:gd name="T15" fmla="*/ 3 h 5"/>
                      <a:gd name="T16" fmla="*/ 11 w 11"/>
                      <a:gd name="T17" fmla="*/ 1 h 5"/>
                      <a:gd name="T18" fmla="*/ 10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10" y="5"/>
                        </a:lnTo>
                        <a:lnTo>
                          <a:pt x="11" y="3"/>
                        </a:lnTo>
                        <a:lnTo>
                          <a:pt x="11"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0" name="Freeform 30">
                    <a:extLst>
                      <a:ext uri="{FF2B5EF4-FFF2-40B4-BE49-F238E27FC236}">
                        <a16:creationId xmlns:a16="http://schemas.microsoft.com/office/drawing/2014/main" id="{5D3244AB-2C33-4C42-A4B3-AC424FF2C4AB}"/>
                      </a:ext>
                    </a:extLst>
                  </p:cNvPr>
                  <p:cNvSpPr>
                    <a:spLocks/>
                  </p:cNvSpPr>
                  <p:nvPr/>
                </p:nvSpPr>
                <p:spPr bwMode="auto">
                  <a:xfrm>
                    <a:off x="271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1" name="Freeform 31">
                    <a:extLst>
                      <a:ext uri="{FF2B5EF4-FFF2-40B4-BE49-F238E27FC236}">
                        <a16:creationId xmlns:a16="http://schemas.microsoft.com/office/drawing/2014/main" id="{FA6D7BC5-0DB9-43DA-92EF-E750003B1744}"/>
                      </a:ext>
                    </a:extLst>
                  </p:cNvPr>
                  <p:cNvSpPr>
                    <a:spLocks/>
                  </p:cNvSpPr>
                  <p:nvPr/>
                </p:nvSpPr>
                <p:spPr bwMode="auto">
                  <a:xfrm>
                    <a:off x="277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2" name="Freeform 32">
                    <a:extLst>
                      <a:ext uri="{FF2B5EF4-FFF2-40B4-BE49-F238E27FC236}">
                        <a16:creationId xmlns:a16="http://schemas.microsoft.com/office/drawing/2014/main" id="{A5542158-8EE8-4548-9714-929C09E3BB9F}"/>
                      </a:ext>
                    </a:extLst>
                  </p:cNvPr>
                  <p:cNvSpPr>
                    <a:spLocks/>
                  </p:cNvSpPr>
                  <p:nvPr/>
                </p:nvSpPr>
                <p:spPr bwMode="auto">
                  <a:xfrm>
                    <a:off x="279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3" name="Freeform 33">
                    <a:extLst>
                      <a:ext uri="{FF2B5EF4-FFF2-40B4-BE49-F238E27FC236}">
                        <a16:creationId xmlns:a16="http://schemas.microsoft.com/office/drawing/2014/main" id="{A0D030EC-14B2-4222-A219-B4F77B7AB1AD}"/>
                      </a:ext>
                    </a:extLst>
                  </p:cNvPr>
                  <p:cNvSpPr>
                    <a:spLocks/>
                  </p:cNvSpPr>
                  <p:nvPr/>
                </p:nvSpPr>
                <p:spPr bwMode="auto">
                  <a:xfrm>
                    <a:off x="2862"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4" name="Freeform 34">
                    <a:extLst>
                      <a:ext uri="{FF2B5EF4-FFF2-40B4-BE49-F238E27FC236}">
                        <a16:creationId xmlns:a16="http://schemas.microsoft.com/office/drawing/2014/main" id="{AC3523FF-AC43-4F60-9238-8B69CA8A1BF7}"/>
                      </a:ext>
                    </a:extLst>
                  </p:cNvPr>
                  <p:cNvSpPr>
                    <a:spLocks/>
                  </p:cNvSpPr>
                  <p:nvPr/>
                </p:nvSpPr>
                <p:spPr bwMode="auto">
                  <a:xfrm>
                    <a:off x="288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5" name="Freeform 35">
                    <a:extLst>
                      <a:ext uri="{FF2B5EF4-FFF2-40B4-BE49-F238E27FC236}">
                        <a16:creationId xmlns:a16="http://schemas.microsoft.com/office/drawing/2014/main" id="{2EA319ED-4AC9-459A-B7CB-BD274AD9925C}"/>
                      </a:ext>
                    </a:extLst>
                  </p:cNvPr>
                  <p:cNvSpPr>
                    <a:spLocks/>
                  </p:cNvSpPr>
                  <p:nvPr/>
                </p:nvSpPr>
                <p:spPr bwMode="auto">
                  <a:xfrm>
                    <a:off x="2948"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6" name="Freeform 36">
                    <a:extLst>
                      <a:ext uri="{FF2B5EF4-FFF2-40B4-BE49-F238E27FC236}">
                        <a16:creationId xmlns:a16="http://schemas.microsoft.com/office/drawing/2014/main" id="{67BAC157-C24F-4D28-91E5-17F00524A095}"/>
                      </a:ext>
                    </a:extLst>
                  </p:cNvPr>
                  <p:cNvSpPr>
                    <a:spLocks/>
                  </p:cNvSpPr>
                  <p:nvPr/>
                </p:nvSpPr>
                <p:spPr bwMode="auto">
                  <a:xfrm>
                    <a:off x="297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7" name="Freeform 37">
                    <a:extLst>
                      <a:ext uri="{FF2B5EF4-FFF2-40B4-BE49-F238E27FC236}">
                        <a16:creationId xmlns:a16="http://schemas.microsoft.com/office/drawing/2014/main" id="{E3187D6C-B0CA-45D9-9762-B9E1CB672F91}"/>
                      </a:ext>
                    </a:extLst>
                  </p:cNvPr>
                  <p:cNvSpPr>
                    <a:spLocks/>
                  </p:cNvSpPr>
                  <p:nvPr/>
                </p:nvSpPr>
                <p:spPr bwMode="auto">
                  <a:xfrm>
                    <a:off x="3035"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8" name="Freeform 38">
                    <a:extLst>
                      <a:ext uri="{FF2B5EF4-FFF2-40B4-BE49-F238E27FC236}">
                        <a16:creationId xmlns:a16="http://schemas.microsoft.com/office/drawing/2014/main" id="{7256D22E-A454-4AF0-948B-A1A2B789A077}"/>
                      </a:ext>
                    </a:extLst>
                  </p:cNvPr>
                  <p:cNvSpPr>
                    <a:spLocks/>
                  </p:cNvSpPr>
                  <p:nvPr/>
                </p:nvSpPr>
                <p:spPr bwMode="auto">
                  <a:xfrm>
                    <a:off x="3058" y="3115"/>
                    <a:ext cx="51" cy="5"/>
                  </a:xfrm>
                  <a:custGeom>
                    <a:avLst/>
                    <a:gdLst>
                      <a:gd name="T0" fmla="*/ 3 w 51"/>
                      <a:gd name="T1" fmla="*/ 0 h 5"/>
                      <a:gd name="T2" fmla="*/ 2 w 51"/>
                      <a:gd name="T3" fmla="*/ 0 h 5"/>
                      <a:gd name="T4" fmla="*/ 0 w 51"/>
                      <a:gd name="T5" fmla="*/ 1 h 5"/>
                      <a:gd name="T6" fmla="*/ 0 w 51"/>
                      <a:gd name="T7" fmla="*/ 3 h 5"/>
                      <a:gd name="T8" fmla="*/ 2 w 51"/>
                      <a:gd name="T9" fmla="*/ 5 h 5"/>
                      <a:gd name="T10" fmla="*/ 48 w 51"/>
                      <a:gd name="T11" fmla="*/ 5 h 5"/>
                      <a:gd name="T12" fmla="*/ 50 w 51"/>
                      <a:gd name="T13" fmla="*/ 5 h 5"/>
                      <a:gd name="T14" fmla="*/ 51 w 51"/>
                      <a:gd name="T15" fmla="*/ 3 h 5"/>
                      <a:gd name="T16" fmla="*/ 51 w 51"/>
                      <a:gd name="T17" fmla="*/ 1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1"/>
                        </a:lnTo>
                        <a:lnTo>
                          <a:pt x="0" y="3"/>
                        </a:lnTo>
                        <a:lnTo>
                          <a:pt x="2" y="5"/>
                        </a:lnTo>
                        <a:lnTo>
                          <a:pt x="48" y="5"/>
                        </a:lnTo>
                        <a:lnTo>
                          <a:pt x="50" y="5"/>
                        </a:lnTo>
                        <a:lnTo>
                          <a:pt x="51" y="3"/>
                        </a:lnTo>
                        <a:lnTo>
                          <a:pt x="51" y="1"/>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9" name="Freeform 39">
                    <a:extLst>
                      <a:ext uri="{FF2B5EF4-FFF2-40B4-BE49-F238E27FC236}">
                        <a16:creationId xmlns:a16="http://schemas.microsoft.com/office/drawing/2014/main" id="{34BBFEA1-2575-4F34-8CFB-BE3B9D6B48F8}"/>
                      </a:ext>
                    </a:extLst>
                  </p:cNvPr>
                  <p:cNvSpPr>
                    <a:spLocks/>
                  </p:cNvSpPr>
                  <p:nvPr/>
                </p:nvSpPr>
                <p:spPr bwMode="auto">
                  <a:xfrm>
                    <a:off x="312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0" name="Freeform 40">
                    <a:extLst>
                      <a:ext uri="{FF2B5EF4-FFF2-40B4-BE49-F238E27FC236}">
                        <a16:creationId xmlns:a16="http://schemas.microsoft.com/office/drawing/2014/main" id="{15C24BE5-9F81-4A27-B397-DF8A7BFCA1E3}"/>
                      </a:ext>
                    </a:extLst>
                  </p:cNvPr>
                  <p:cNvSpPr>
                    <a:spLocks/>
                  </p:cNvSpPr>
                  <p:nvPr/>
                </p:nvSpPr>
                <p:spPr bwMode="auto">
                  <a:xfrm>
                    <a:off x="314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1" name="Freeform 41">
                    <a:extLst>
                      <a:ext uri="{FF2B5EF4-FFF2-40B4-BE49-F238E27FC236}">
                        <a16:creationId xmlns:a16="http://schemas.microsoft.com/office/drawing/2014/main" id="{6D7B9F57-712B-4F0A-8569-A3118CC5B72E}"/>
                      </a:ext>
                    </a:extLst>
                  </p:cNvPr>
                  <p:cNvSpPr>
                    <a:spLocks/>
                  </p:cNvSpPr>
                  <p:nvPr/>
                </p:nvSpPr>
                <p:spPr bwMode="auto">
                  <a:xfrm>
                    <a:off x="320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2" name="Freeform 42">
                    <a:extLst>
                      <a:ext uri="{FF2B5EF4-FFF2-40B4-BE49-F238E27FC236}">
                        <a16:creationId xmlns:a16="http://schemas.microsoft.com/office/drawing/2014/main" id="{5EAE52B6-58E1-4591-B78A-FBCC5326E707}"/>
                      </a:ext>
                    </a:extLst>
                  </p:cNvPr>
                  <p:cNvSpPr>
                    <a:spLocks/>
                  </p:cNvSpPr>
                  <p:nvPr/>
                </p:nvSpPr>
                <p:spPr bwMode="auto">
                  <a:xfrm>
                    <a:off x="323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3" name="Freeform 43">
                    <a:extLst>
                      <a:ext uri="{FF2B5EF4-FFF2-40B4-BE49-F238E27FC236}">
                        <a16:creationId xmlns:a16="http://schemas.microsoft.com/office/drawing/2014/main" id="{92D21CAB-C043-4546-9CC6-EB2990B05C43}"/>
                      </a:ext>
                    </a:extLst>
                  </p:cNvPr>
                  <p:cNvSpPr>
                    <a:spLocks/>
                  </p:cNvSpPr>
                  <p:nvPr/>
                </p:nvSpPr>
                <p:spPr bwMode="auto">
                  <a:xfrm>
                    <a:off x="3294"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4" name="Freeform 44">
                    <a:extLst>
                      <a:ext uri="{FF2B5EF4-FFF2-40B4-BE49-F238E27FC236}">
                        <a16:creationId xmlns:a16="http://schemas.microsoft.com/office/drawing/2014/main" id="{614AD9C9-29BD-4202-91A6-E2C91C2358C3}"/>
                      </a:ext>
                    </a:extLst>
                  </p:cNvPr>
                  <p:cNvSpPr>
                    <a:spLocks/>
                  </p:cNvSpPr>
                  <p:nvPr/>
                </p:nvSpPr>
                <p:spPr bwMode="auto">
                  <a:xfrm>
                    <a:off x="331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5" name="Freeform 45">
                    <a:extLst>
                      <a:ext uri="{FF2B5EF4-FFF2-40B4-BE49-F238E27FC236}">
                        <a16:creationId xmlns:a16="http://schemas.microsoft.com/office/drawing/2014/main" id="{25EA7A9E-D327-4D63-BA8B-11504FDE9892}"/>
                      </a:ext>
                    </a:extLst>
                  </p:cNvPr>
                  <p:cNvSpPr>
                    <a:spLocks/>
                  </p:cNvSpPr>
                  <p:nvPr/>
                </p:nvSpPr>
                <p:spPr bwMode="auto">
                  <a:xfrm>
                    <a:off x="3380"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6" name="Freeform 46">
                    <a:extLst>
                      <a:ext uri="{FF2B5EF4-FFF2-40B4-BE49-F238E27FC236}">
                        <a16:creationId xmlns:a16="http://schemas.microsoft.com/office/drawing/2014/main" id="{B0434FB6-6D52-4D56-BDBA-2E00F39C3DCC}"/>
                      </a:ext>
                    </a:extLst>
                  </p:cNvPr>
                  <p:cNvSpPr>
                    <a:spLocks/>
                  </p:cNvSpPr>
                  <p:nvPr/>
                </p:nvSpPr>
                <p:spPr bwMode="auto">
                  <a:xfrm>
                    <a:off x="3403"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7" name="Freeform 47">
                    <a:extLst>
                      <a:ext uri="{FF2B5EF4-FFF2-40B4-BE49-F238E27FC236}">
                        <a16:creationId xmlns:a16="http://schemas.microsoft.com/office/drawing/2014/main" id="{B5B321C0-43AB-4CE6-B7E1-9781B0E00431}"/>
                      </a:ext>
                    </a:extLst>
                  </p:cNvPr>
                  <p:cNvSpPr>
                    <a:spLocks/>
                  </p:cNvSpPr>
                  <p:nvPr/>
                </p:nvSpPr>
                <p:spPr bwMode="auto">
                  <a:xfrm>
                    <a:off x="3467"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 name="Freeform 48">
                    <a:extLst>
                      <a:ext uri="{FF2B5EF4-FFF2-40B4-BE49-F238E27FC236}">
                        <a16:creationId xmlns:a16="http://schemas.microsoft.com/office/drawing/2014/main" id="{DD6A3B19-90C6-4B08-A1B4-986C1DD1F009}"/>
                      </a:ext>
                    </a:extLst>
                  </p:cNvPr>
                  <p:cNvSpPr>
                    <a:spLocks/>
                  </p:cNvSpPr>
                  <p:nvPr/>
                </p:nvSpPr>
                <p:spPr bwMode="auto">
                  <a:xfrm>
                    <a:off x="349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9" name="Freeform 49">
                    <a:extLst>
                      <a:ext uri="{FF2B5EF4-FFF2-40B4-BE49-F238E27FC236}">
                        <a16:creationId xmlns:a16="http://schemas.microsoft.com/office/drawing/2014/main" id="{6582BD70-0D62-4112-A20D-8B3C98200BA0}"/>
                      </a:ext>
                    </a:extLst>
                  </p:cNvPr>
                  <p:cNvSpPr>
                    <a:spLocks/>
                  </p:cNvSpPr>
                  <p:nvPr/>
                </p:nvSpPr>
                <p:spPr bwMode="auto">
                  <a:xfrm>
                    <a:off x="355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0" name="Freeform 50">
                    <a:extLst>
                      <a:ext uri="{FF2B5EF4-FFF2-40B4-BE49-F238E27FC236}">
                        <a16:creationId xmlns:a16="http://schemas.microsoft.com/office/drawing/2014/main" id="{B99B4113-207F-49AE-94B6-0BA6996B646F}"/>
                      </a:ext>
                    </a:extLst>
                  </p:cNvPr>
                  <p:cNvSpPr>
                    <a:spLocks/>
                  </p:cNvSpPr>
                  <p:nvPr/>
                </p:nvSpPr>
                <p:spPr bwMode="auto">
                  <a:xfrm>
                    <a:off x="3576"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1" name="Freeform 51">
                    <a:extLst>
                      <a:ext uri="{FF2B5EF4-FFF2-40B4-BE49-F238E27FC236}">
                        <a16:creationId xmlns:a16="http://schemas.microsoft.com/office/drawing/2014/main" id="{D0CCF62E-B33C-423A-889E-5B579F7FCA32}"/>
                      </a:ext>
                    </a:extLst>
                  </p:cNvPr>
                  <p:cNvSpPr>
                    <a:spLocks/>
                  </p:cNvSpPr>
                  <p:nvPr/>
                </p:nvSpPr>
                <p:spPr bwMode="auto">
                  <a:xfrm>
                    <a:off x="3639"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2" name="Freeform 52">
                    <a:extLst>
                      <a:ext uri="{FF2B5EF4-FFF2-40B4-BE49-F238E27FC236}">
                        <a16:creationId xmlns:a16="http://schemas.microsoft.com/office/drawing/2014/main" id="{6103F775-B5AC-44BD-8085-6A9A55AAD4F0}"/>
                      </a:ext>
                    </a:extLst>
                  </p:cNvPr>
                  <p:cNvSpPr>
                    <a:spLocks/>
                  </p:cNvSpPr>
                  <p:nvPr/>
                </p:nvSpPr>
                <p:spPr bwMode="auto">
                  <a:xfrm>
                    <a:off x="366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3" name="Freeform 53">
                    <a:extLst>
                      <a:ext uri="{FF2B5EF4-FFF2-40B4-BE49-F238E27FC236}">
                        <a16:creationId xmlns:a16="http://schemas.microsoft.com/office/drawing/2014/main" id="{DAB4ED1A-D3E7-4CCC-AF9E-E74B2FF779B9}"/>
                      </a:ext>
                    </a:extLst>
                  </p:cNvPr>
                  <p:cNvSpPr>
                    <a:spLocks/>
                  </p:cNvSpPr>
                  <p:nvPr/>
                </p:nvSpPr>
                <p:spPr bwMode="auto">
                  <a:xfrm>
                    <a:off x="3726"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4" name="Freeform 54">
                    <a:extLst>
                      <a:ext uri="{FF2B5EF4-FFF2-40B4-BE49-F238E27FC236}">
                        <a16:creationId xmlns:a16="http://schemas.microsoft.com/office/drawing/2014/main" id="{E01EC5E6-5588-4FC0-A10D-9DDAAE729439}"/>
                      </a:ext>
                    </a:extLst>
                  </p:cNvPr>
                  <p:cNvSpPr>
                    <a:spLocks/>
                  </p:cNvSpPr>
                  <p:nvPr/>
                </p:nvSpPr>
                <p:spPr bwMode="auto">
                  <a:xfrm>
                    <a:off x="3749"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5" name="Freeform 55">
                    <a:extLst>
                      <a:ext uri="{FF2B5EF4-FFF2-40B4-BE49-F238E27FC236}">
                        <a16:creationId xmlns:a16="http://schemas.microsoft.com/office/drawing/2014/main" id="{96051403-634D-4BB0-B55C-C2E577D6E7C4}"/>
                      </a:ext>
                    </a:extLst>
                  </p:cNvPr>
                  <p:cNvSpPr>
                    <a:spLocks/>
                  </p:cNvSpPr>
                  <p:nvPr/>
                </p:nvSpPr>
                <p:spPr bwMode="auto">
                  <a:xfrm>
                    <a:off x="3812"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6" name="Freeform 56">
                    <a:extLst>
                      <a:ext uri="{FF2B5EF4-FFF2-40B4-BE49-F238E27FC236}">
                        <a16:creationId xmlns:a16="http://schemas.microsoft.com/office/drawing/2014/main" id="{F7E62648-C152-4451-8B8A-A7A86C82AD6B}"/>
                      </a:ext>
                    </a:extLst>
                  </p:cNvPr>
                  <p:cNvSpPr>
                    <a:spLocks/>
                  </p:cNvSpPr>
                  <p:nvPr/>
                </p:nvSpPr>
                <p:spPr bwMode="auto">
                  <a:xfrm>
                    <a:off x="383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7" name="Freeform 57">
                    <a:extLst>
                      <a:ext uri="{FF2B5EF4-FFF2-40B4-BE49-F238E27FC236}">
                        <a16:creationId xmlns:a16="http://schemas.microsoft.com/office/drawing/2014/main" id="{85EDB9FD-D33B-4161-B954-E078060D10EE}"/>
                      </a:ext>
                    </a:extLst>
                  </p:cNvPr>
                  <p:cNvSpPr>
                    <a:spLocks/>
                  </p:cNvSpPr>
                  <p:nvPr/>
                </p:nvSpPr>
                <p:spPr bwMode="auto">
                  <a:xfrm>
                    <a:off x="3899"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8" name="Freeform 58">
                    <a:extLst>
                      <a:ext uri="{FF2B5EF4-FFF2-40B4-BE49-F238E27FC236}">
                        <a16:creationId xmlns:a16="http://schemas.microsoft.com/office/drawing/2014/main" id="{79FED852-C937-4492-95E6-01D51E2FD681}"/>
                      </a:ext>
                    </a:extLst>
                  </p:cNvPr>
                  <p:cNvSpPr>
                    <a:spLocks/>
                  </p:cNvSpPr>
                  <p:nvPr/>
                </p:nvSpPr>
                <p:spPr bwMode="auto">
                  <a:xfrm>
                    <a:off x="392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9" name="Freeform 59">
                    <a:extLst>
                      <a:ext uri="{FF2B5EF4-FFF2-40B4-BE49-F238E27FC236}">
                        <a16:creationId xmlns:a16="http://schemas.microsoft.com/office/drawing/2014/main" id="{23836222-A9DF-4A33-A70B-2798B2350FE7}"/>
                      </a:ext>
                    </a:extLst>
                  </p:cNvPr>
                  <p:cNvSpPr>
                    <a:spLocks/>
                  </p:cNvSpPr>
                  <p:nvPr/>
                </p:nvSpPr>
                <p:spPr bwMode="auto">
                  <a:xfrm>
                    <a:off x="398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0" name="Freeform 60">
                    <a:extLst>
                      <a:ext uri="{FF2B5EF4-FFF2-40B4-BE49-F238E27FC236}">
                        <a16:creationId xmlns:a16="http://schemas.microsoft.com/office/drawing/2014/main" id="{8659E389-FEF3-4CD5-A3EF-902CAC39811C}"/>
                      </a:ext>
                    </a:extLst>
                  </p:cNvPr>
                  <p:cNvSpPr>
                    <a:spLocks/>
                  </p:cNvSpPr>
                  <p:nvPr/>
                </p:nvSpPr>
                <p:spPr bwMode="auto">
                  <a:xfrm>
                    <a:off x="400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1" name="Freeform 61">
                    <a:extLst>
                      <a:ext uri="{FF2B5EF4-FFF2-40B4-BE49-F238E27FC236}">
                        <a16:creationId xmlns:a16="http://schemas.microsoft.com/office/drawing/2014/main" id="{A8A2A1E5-AD6B-4689-8060-49BEEBB9C04E}"/>
                      </a:ext>
                    </a:extLst>
                  </p:cNvPr>
                  <p:cNvSpPr>
                    <a:spLocks/>
                  </p:cNvSpPr>
                  <p:nvPr/>
                </p:nvSpPr>
                <p:spPr bwMode="auto">
                  <a:xfrm>
                    <a:off x="407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2" name="Freeform 62">
                    <a:extLst>
                      <a:ext uri="{FF2B5EF4-FFF2-40B4-BE49-F238E27FC236}">
                        <a16:creationId xmlns:a16="http://schemas.microsoft.com/office/drawing/2014/main" id="{701399CA-6D1F-4F96-8B07-B7512770927C}"/>
                      </a:ext>
                    </a:extLst>
                  </p:cNvPr>
                  <p:cNvSpPr>
                    <a:spLocks/>
                  </p:cNvSpPr>
                  <p:nvPr/>
                </p:nvSpPr>
                <p:spPr bwMode="auto">
                  <a:xfrm>
                    <a:off x="4095" y="3115"/>
                    <a:ext cx="51" cy="5"/>
                  </a:xfrm>
                  <a:custGeom>
                    <a:avLst/>
                    <a:gdLst>
                      <a:gd name="T0" fmla="*/ 3 w 51"/>
                      <a:gd name="T1" fmla="*/ 0 h 5"/>
                      <a:gd name="T2" fmla="*/ 1 w 51"/>
                      <a:gd name="T3" fmla="*/ 0 h 5"/>
                      <a:gd name="T4" fmla="*/ 0 w 51"/>
                      <a:gd name="T5" fmla="*/ 1 h 5"/>
                      <a:gd name="T6" fmla="*/ 0 w 51"/>
                      <a:gd name="T7" fmla="*/ 3 h 5"/>
                      <a:gd name="T8" fmla="*/ 1 w 51"/>
                      <a:gd name="T9" fmla="*/ 5 h 5"/>
                      <a:gd name="T10" fmla="*/ 48 w 51"/>
                      <a:gd name="T11" fmla="*/ 5 h 5"/>
                      <a:gd name="T12" fmla="*/ 49 w 51"/>
                      <a:gd name="T13" fmla="*/ 5 h 5"/>
                      <a:gd name="T14" fmla="*/ 51 w 51"/>
                      <a:gd name="T15" fmla="*/ 3 h 5"/>
                      <a:gd name="T16" fmla="*/ 51 w 51"/>
                      <a:gd name="T17" fmla="*/ 1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1"/>
                        </a:lnTo>
                        <a:lnTo>
                          <a:pt x="0" y="3"/>
                        </a:lnTo>
                        <a:lnTo>
                          <a:pt x="1" y="5"/>
                        </a:lnTo>
                        <a:lnTo>
                          <a:pt x="48" y="5"/>
                        </a:lnTo>
                        <a:lnTo>
                          <a:pt x="49" y="5"/>
                        </a:lnTo>
                        <a:lnTo>
                          <a:pt x="51" y="3"/>
                        </a:lnTo>
                        <a:lnTo>
                          <a:pt x="51" y="1"/>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3" name="Freeform 63">
                    <a:extLst>
                      <a:ext uri="{FF2B5EF4-FFF2-40B4-BE49-F238E27FC236}">
                        <a16:creationId xmlns:a16="http://schemas.microsoft.com/office/drawing/2014/main" id="{75E1F238-52E0-46C8-84C5-5296527395F7}"/>
                      </a:ext>
                    </a:extLst>
                  </p:cNvPr>
                  <p:cNvSpPr>
                    <a:spLocks/>
                  </p:cNvSpPr>
                  <p:nvPr/>
                </p:nvSpPr>
                <p:spPr bwMode="auto">
                  <a:xfrm>
                    <a:off x="4158"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4" name="Freeform 64">
                    <a:extLst>
                      <a:ext uri="{FF2B5EF4-FFF2-40B4-BE49-F238E27FC236}">
                        <a16:creationId xmlns:a16="http://schemas.microsoft.com/office/drawing/2014/main" id="{9E506B6D-EE84-4ECE-BF89-44EDB6C78252}"/>
                      </a:ext>
                    </a:extLst>
                  </p:cNvPr>
                  <p:cNvSpPr>
                    <a:spLocks/>
                  </p:cNvSpPr>
                  <p:nvPr/>
                </p:nvSpPr>
                <p:spPr bwMode="auto">
                  <a:xfrm>
                    <a:off x="418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5" name="Freeform 65">
                    <a:extLst>
                      <a:ext uri="{FF2B5EF4-FFF2-40B4-BE49-F238E27FC236}">
                        <a16:creationId xmlns:a16="http://schemas.microsoft.com/office/drawing/2014/main" id="{C134572F-11D3-4AB2-9B0C-1A458EA7C81C}"/>
                      </a:ext>
                    </a:extLst>
                  </p:cNvPr>
                  <p:cNvSpPr>
                    <a:spLocks/>
                  </p:cNvSpPr>
                  <p:nvPr/>
                </p:nvSpPr>
                <p:spPr bwMode="auto">
                  <a:xfrm>
                    <a:off x="4244"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6" name="Freeform 66">
                    <a:extLst>
                      <a:ext uri="{FF2B5EF4-FFF2-40B4-BE49-F238E27FC236}">
                        <a16:creationId xmlns:a16="http://schemas.microsoft.com/office/drawing/2014/main" id="{8962FEC8-5581-4C37-8B14-1F356AA03940}"/>
                      </a:ext>
                    </a:extLst>
                  </p:cNvPr>
                  <p:cNvSpPr>
                    <a:spLocks/>
                  </p:cNvSpPr>
                  <p:nvPr/>
                </p:nvSpPr>
                <p:spPr bwMode="auto">
                  <a:xfrm>
                    <a:off x="426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7" name="Freeform 67">
                    <a:extLst>
                      <a:ext uri="{FF2B5EF4-FFF2-40B4-BE49-F238E27FC236}">
                        <a16:creationId xmlns:a16="http://schemas.microsoft.com/office/drawing/2014/main" id="{FAE9C9AD-EA90-48BD-B8E0-EAAA17D35D60}"/>
                      </a:ext>
                    </a:extLst>
                  </p:cNvPr>
                  <p:cNvSpPr>
                    <a:spLocks/>
                  </p:cNvSpPr>
                  <p:nvPr/>
                </p:nvSpPr>
                <p:spPr bwMode="auto">
                  <a:xfrm>
                    <a:off x="4331"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8" name="Freeform 68">
                    <a:extLst>
                      <a:ext uri="{FF2B5EF4-FFF2-40B4-BE49-F238E27FC236}">
                        <a16:creationId xmlns:a16="http://schemas.microsoft.com/office/drawing/2014/main" id="{46F57813-C367-46C4-ABE8-C7A5C1CD89C2}"/>
                      </a:ext>
                    </a:extLst>
                  </p:cNvPr>
                  <p:cNvSpPr>
                    <a:spLocks/>
                  </p:cNvSpPr>
                  <p:nvPr/>
                </p:nvSpPr>
                <p:spPr bwMode="auto">
                  <a:xfrm>
                    <a:off x="435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9" name="Freeform 69">
                    <a:extLst>
                      <a:ext uri="{FF2B5EF4-FFF2-40B4-BE49-F238E27FC236}">
                        <a16:creationId xmlns:a16="http://schemas.microsoft.com/office/drawing/2014/main" id="{5ABC7B6B-6C0F-4C45-9D3C-57FB19BBBA80}"/>
                      </a:ext>
                    </a:extLst>
                  </p:cNvPr>
                  <p:cNvSpPr>
                    <a:spLocks/>
                  </p:cNvSpPr>
                  <p:nvPr/>
                </p:nvSpPr>
                <p:spPr bwMode="auto">
                  <a:xfrm>
                    <a:off x="441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0" name="Freeform 70">
                    <a:extLst>
                      <a:ext uri="{FF2B5EF4-FFF2-40B4-BE49-F238E27FC236}">
                        <a16:creationId xmlns:a16="http://schemas.microsoft.com/office/drawing/2014/main" id="{33087953-0B01-4E2C-B7CD-67FA586EB8BB}"/>
                      </a:ext>
                    </a:extLst>
                  </p:cNvPr>
                  <p:cNvSpPr>
                    <a:spLocks/>
                  </p:cNvSpPr>
                  <p:nvPr/>
                </p:nvSpPr>
                <p:spPr bwMode="auto">
                  <a:xfrm>
                    <a:off x="444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1" name="Freeform 71">
                    <a:extLst>
                      <a:ext uri="{FF2B5EF4-FFF2-40B4-BE49-F238E27FC236}">
                        <a16:creationId xmlns:a16="http://schemas.microsoft.com/office/drawing/2014/main" id="{55142C44-8306-42D0-9E2C-445448473031}"/>
                      </a:ext>
                    </a:extLst>
                  </p:cNvPr>
                  <p:cNvSpPr>
                    <a:spLocks/>
                  </p:cNvSpPr>
                  <p:nvPr/>
                </p:nvSpPr>
                <p:spPr bwMode="auto">
                  <a:xfrm>
                    <a:off x="450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2" name="Freeform 72">
                    <a:extLst>
                      <a:ext uri="{FF2B5EF4-FFF2-40B4-BE49-F238E27FC236}">
                        <a16:creationId xmlns:a16="http://schemas.microsoft.com/office/drawing/2014/main" id="{5C7B3948-C507-48CE-B9BB-821F65414693}"/>
                      </a:ext>
                    </a:extLst>
                  </p:cNvPr>
                  <p:cNvSpPr>
                    <a:spLocks/>
                  </p:cNvSpPr>
                  <p:nvPr/>
                </p:nvSpPr>
                <p:spPr bwMode="auto">
                  <a:xfrm>
                    <a:off x="4527" y="3115"/>
                    <a:ext cx="19" cy="5"/>
                  </a:xfrm>
                  <a:custGeom>
                    <a:avLst/>
                    <a:gdLst>
                      <a:gd name="T0" fmla="*/ 3 w 19"/>
                      <a:gd name="T1" fmla="*/ 0 h 5"/>
                      <a:gd name="T2" fmla="*/ 1 w 19"/>
                      <a:gd name="T3" fmla="*/ 0 h 5"/>
                      <a:gd name="T4" fmla="*/ 0 w 19"/>
                      <a:gd name="T5" fmla="*/ 1 h 5"/>
                      <a:gd name="T6" fmla="*/ 0 w 19"/>
                      <a:gd name="T7" fmla="*/ 3 h 5"/>
                      <a:gd name="T8" fmla="*/ 1 w 19"/>
                      <a:gd name="T9" fmla="*/ 5 h 5"/>
                      <a:gd name="T10" fmla="*/ 17 w 19"/>
                      <a:gd name="T11" fmla="*/ 5 h 5"/>
                      <a:gd name="T12" fmla="*/ 17 w 19"/>
                      <a:gd name="T13" fmla="*/ 3 h 5"/>
                      <a:gd name="T14" fmla="*/ 19 w 19"/>
                      <a:gd name="T15" fmla="*/ 1 h 5"/>
                      <a:gd name="T16" fmla="*/ 19 w 19"/>
                      <a:gd name="T17" fmla="*/ 1 h 5"/>
                      <a:gd name="T18" fmla="*/ 19 w 19"/>
                      <a:gd name="T19" fmla="*/ 0 h 5"/>
                      <a:gd name="T20" fmla="*/ 3 w 1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5"/>
                      <a:gd name="T35" fmla="*/ 19 w 1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5">
                        <a:moveTo>
                          <a:pt x="3" y="0"/>
                        </a:moveTo>
                        <a:lnTo>
                          <a:pt x="1" y="0"/>
                        </a:lnTo>
                        <a:lnTo>
                          <a:pt x="0" y="1"/>
                        </a:lnTo>
                        <a:lnTo>
                          <a:pt x="0" y="3"/>
                        </a:lnTo>
                        <a:lnTo>
                          <a:pt x="1" y="5"/>
                        </a:lnTo>
                        <a:lnTo>
                          <a:pt x="17" y="5"/>
                        </a:lnTo>
                        <a:lnTo>
                          <a:pt x="17" y="3"/>
                        </a:lnTo>
                        <a:lnTo>
                          <a:pt x="19" y="1"/>
                        </a:lnTo>
                        <a:lnTo>
                          <a:pt x="1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72" name="Group 73">
                  <a:extLst>
                    <a:ext uri="{FF2B5EF4-FFF2-40B4-BE49-F238E27FC236}">
                      <a16:creationId xmlns:a16="http://schemas.microsoft.com/office/drawing/2014/main" id="{573D2F7A-BD75-4D82-873B-8E53F9DE1349}"/>
                    </a:ext>
                  </a:extLst>
                </p:cNvPr>
                <p:cNvGrpSpPr>
                  <a:grpSpLocks/>
                </p:cNvGrpSpPr>
                <p:nvPr/>
              </p:nvGrpSpPr>
              <p:grpSpPr bwMode="auto">
                <a:xfrm>
                  <a:off x="1440" y="1277"/>
                  <a:ext cx="1920" cy="5"/>
                  <a:chOff x="2618" y="2516"/>
                  <a:chExt cx="1920" cy="5"/>
                </a:xfrm>
              </p:grpSpPr>
              <p:sp>
                <p:nvSpPr>
                  <p:cNvPr id="73" name="Freeform 74">
                    <a:extLst>
                      <a:ext uri="{FF2B5EF4-FFF2-40B4-BE49-F238E27FC236}">
                        <a16:creationId xmlns:a16="http://schemas.microsoft.com/office/drawing/2014/main" id="{91C4C281-0E3B-4134-85F5-D69627BEEBE5}"/>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 name="Freeform 75">
                    <a:extLst>
                      <a:ext uri="{FF2B5EF4-FFF2-40B4-BE49-F238E27FC236}">
                        <a16:creationId xmlns:a16="http://schemas.microsoft.com/office/drawing/2014/main" id="{1E809DF6-0798-49E5-A969-01CF16F9783D}"/>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 name="Freeform 76">
                    <a:extLst>
                      <a:ext uri="{FF2B5EF4-FFF2-40B4-BE49-F238E27FC236}">
                        <a16:creationId xmlns:a16="http://schemas.microsoft.com/office/drawing/2014/main" id="{F71C868B-C52C-46ED-8399-A658BD06069C}"/>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 name="Freeform 77">
                    <a:extLst>
                      <a:ext uri="{FF2B5EF4-FFF2-40B4-BE49-F238E27FC236}">
                        <a16:creationId xmlns:a16="http://schemas.microsoft.com/office/drawing/2014/main" id="{E8BB368C-07B0-4B92-A3D5-F8FA9082E60B}"/>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 name="Freeform 78">
                    <a:extLst>
                      <a:ext uri="{FF2B5EF4-FFF2-40B4-BE49-F238E27FC236}">
                        <a16:creationId xmlns:a16="http://schemas.microsoft.com/office/drawing/2014/main" id="{91A78F3A-25E3-4B69-A3EF-C56F820227C4}"/>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 name="Freeform 79">
                    <a:extLst>
                      <a:ext uri="{FF2B5EF4-FFF2-40B4-BE49-F238E27FC236}">
                        <a16:creationId xmlns:a16="http://schemas.microsoft.com/office/drawing/2014/main" id="{5EC100BE-0D1D-44EB-BF41-DB08300D15A5}"/>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 name="Freeform 80">
                    <a:extLst>
                      <a:ext uri="{FF2B5EF4-FFF2-40B4-BE49-F238E27FC236}">
                        <a16:creationId xmlns:a16="http://schemas.microsoft.com/office/drawing/2014/main" id="{669F9A68-D97D-419F-B5E0-4725132286B1}"/>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 name="Freeform 81">
                    <a:extLst>
                      <a:ext uri="{FF2B5EF4-FFF2-40B4-BE49-F238E27FC236}">
                        <a16:creationId xmlns:a16="http://schemas.microsoft.com/office/drawing/2014/main" id="{059665AA-7B40-4AC7-9D10-2AB90DBDF6FB}"/>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 name="Freeform 82">
                    <a:extLst>
                      <a:ext uri="{FF2B5EF4-FFF2-40B4-BE49-F238E27FC236}">
                        <a16:creationId xmlns:a16="http://schemas.microsoft.com/office/drawing/2014/main" id="{14A8F891-D23F-4BDA-8B32-A47AC9785C98}"/>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 name="Freeform 83">
                    <a:extLst>
                      <a:ext uri="{FF2B5EF4-FFF2-40B4-BE49-F238E27FC236}">
                        <a16:creationId xmlns:a16="http://schemas.microsoft.com/office/drawing/2014/main" id="{E31A5405-EA3A-4F04-BD59-21207BB7BC37}"/>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 name="Freeform 84">
                    <a:extLst>
                      <a:ext uri="{FF2B5EF4-FFF2-40B4-BE49-F238E27FC236}">
                        <a16:creationId xmlns:a16="http://schemas.microsoft.com/office/drawing/2014/main" id="{7A9E2B23-F4C5-4BF6-BA7C-935B8FB2D37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 name="Freeform 85">
                    <a:extLst>
                      <a:ext uri="{FF2B5EF4-FFF2-40B4-BE49-F238E27FC236}">
                        <a16:creationId xmlns:a16="http://schemas.microsoft.com/office/drawing/2014/main" id="{EEB94D94-5862-481D-8D72-E8072418F043}"/>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 name="Freeform 86">
                    <a:extLst>
                      <a:ext uri="{FF2B5EF4-FFF2-40B4-BE49-F238E27FC236}">
                        <a16:creationId xmlns:a16="http://schemas.microsoft.com/office/drawing/2014/main" id="{D89F219E-4EB9-4C4B-83EB-7E5777A289E3}"/>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 name="Freeform 87">
                    <a:extLst>
                      <a:ext uri="{FF2B5EF4-FFF2-40B4-BE49-F238E27FC236}">
                        <a16:creationId xmlns:a16="http://schemas.microsoft.com/office/drawing/2014/main" id="{AA925957-3161-4927-977B-952B7C0B7692}"/>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88">
                    <a:extLst>
                      <a:ext uri="{FF2B5EF4-FFF2-40B4-BE49-F238E27FC236}">
                        <a16:creationId xmlns:a16="http://schemas.microsoft.com/office/drawing/2014/main" id="{AD28B309-0722-4259-8A02-0AE09CF0FC85}"/>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 name="Freeform 89">
                    <a:extLst>
                      <a:ext uri="{FF2B5EF4-FFF2-40B4-BE49-F238E27FC236}">
                        <a16:creationId xmlns:a16="http://schemas.microsoft.com/office/drawing/2014/main" id="{C2DC1860-7C2A-428F-8C48-6EFEFD41E1DF}"/>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 name="Freeform 90">
                    <a:extLst>
                      <a:ext uri="{FF2B5EF4-FFF2-40B4-BE49-F238E27FC236}">
                        <a16:creationId xmlns:a16="http://schemas.microsoft.com/office/drawing/2014/main" id="{E656A6D1-1649-497A-BED8-F0B4C4702D1E}"/>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 name="Freeform 91">
                    <a:extLst>
                      <a:ext uri="{FF2B5EF4-FFF2-40B4-BE49-F238E27FC236}">
                        <a16:creationId xmlns:a16="http://schemas.microsoft.com/office/drawing/2014/main" id="{2CF78CB1-4885-4142-834A-B8447F691705}"/>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 name="Freeform 92">
                    <a:extLst>
                      <a:ext uri="{FF2B5EF4-FFF2-40B4-BE49-F238E27FC236}">
                        <a16:creationId xmlns:a16="http://schemas.microsoft.com/office/drawing/2014/main" id="{2F21F87C-9B81-4417-9BCA-41CF7879D129}"/>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 name="Freeform 93">
                    <a:extLst>
                      <a:ext uri="{FF2B5EF4-FFF2-40B4-BE49-F238E27FC236}">
                        <a16:creationId xmlns:a16="http://schemas.microsoft.com/office/drawing/2014/main" id="{981C0FE7-A79D-478B-8159-04E1108F21AF}"/>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 name="Freeform 94">
                    <a:extLst>
                      <a:ext uri="{FF2B5EF4-FFF2-40B4-BE49-F238E27FC236}">
                        <a16:creationId xmlns:a16="http://schemas.microsoft.com/office/drawing/2014/main" id="{7B2D243D-213D-450A-AE7A-ABC2BB49148A}"/>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 name="Freeform 95">
                    <a:extLst>
                      <a:ext uri="{FF2B5EF4-FFF2-40B4-BE49-F238E27FC236}">
                        <a16:creationId xmlns:a16="http://schemas.microsoft.com/office/drawing/2014/main" id="{5C51B56C-B261-472B-B38E-FE9093D10C10}"/>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 name="Freeform 96">
                    <a:extLst>
                      <a:ext uri="{FF2B5EF4-FFF2-40B4-BE49-F238E27FC236}">
                        <a16:creationId xmlns:a16="http://schemas.microsoft.com/office/drawing/2014/main" id="{FA0AAB77-FE70-42AA-AB59-1EDDBEDE6C0D}"/>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 name="Freeform 97">
                    <a:extLst>
                      <a:ext uri="{FF2B5EF4-FFF2-40B4-BE49-F238E27FC236}">
                        <a16:creationId xmlns:a16="http://schemas.microsoft.com/office/drawing/2014/main" id="{C6E23E14-0F3A-44D7-90ED-6E707D3D2123}"/>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 name="Freeform 98">
                    <a:extLst>
                      <a:ext uri="{FF2B5EF4-FFF2-40B4-BE49-F238E27FC236}">
                        <a16:creationId xmlns:a16="http://schemas.microsoft.com/office/drawing/2014/main" id="{DB595F80-0678-4464-A952-D27F787CA451}"/>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99">
                    <a:extLst>
                      <a:ext uri="{FF2B5EF4-FFF2-40B4-BE49-F238E27FC236}">
                        <a16:creationId xmlns:a16="http://schemas.microsoft.com/office/drawing/2014/main" id="{149CFEFF-3978-4D42-B968-5046C5528486}"/>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100">
                    <a:extLst>
                      <a:ext uri="{FF2B5EF4-FFF2-40B4-BE49-F238E27FC236}">
                        <a16:creationId xmlns:a16="http://schemas.microsoft.com/office/drawing/2014/main" id="{A9DEFF5B-59B2-4473-AA0C-ED7170A2DBF9}"/>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 name="Freeform 101">
                    <a:extLst>
                      <a:ext uri="{FF2B5EF4-FFF2-40B4-BE49-F238E27FC236}">
                        <a16:creationId xmlns:a16="http://schemas.microsoft.com/office/drawing/2014/main" id="{ABE5E4E7-2D7B-4C88-8AD9-5E1CDB9F923E}"/>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 name="Freeform 102">
                    <a:extLst>
                      <a:ext uri="{FF2B5EF4-FFF2-40B4-BE49-F238E27FC236}">
                        <a16:creationId xmlns:a16="http://schemas.microsoft.com/office/drawing/2014/main" id="{CD71F3D6-1A85-4F5D-9D18-978C96CDBEF2}"/>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 name="Freeform 103">
                    <a:extLst>
                      <a:ext uri="{FF2B5EF4-FFF2-40B4-BE49-F238E27FC236}">
                        <a16:creationId xmlns:a16="http://schemas.microsoft.com/office/drawing/2014/main" id="{A4DD0D39-8443-45AA-B41B-5C97B7E0C534}"/>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 name="Freeform 104">
                    <a:extLst>
                      <a:ext uri="{FF2B5EF4-FFF2-40B4-BE49-F238E27FC236}">
                        <a16:creationId xmlns:a16="http://schemas.microsoft.com/office/drawing/2014/main" id="{E9830A68-5F0B-4C3A-A7AD-73ED56D09302}"/>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4" name="Freeform 105">
                    <a:extLst>
                      <a:ext uri="{FF2B5EF4-FFF2-40B4-BE49-F238E27FC236}">
                        <a16:creationId xmlns:a16="http://schemas.microsoft.com/office/drawing/2014/main" id="{4880E4EA-6A88-492C-BFBD-DD5D343F72A6}"/>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5" name="Freeform 106">
                    <a:extLst>
                      <a:ext uri="{FF2B5EF4-FFF2-40B4-BE49-F238E27FC236}">
                        <a16:creationId xmlns:a16="http://schemas.microsoft.com/office/drawing/2014/main" id="{98C620F4-14AD-400B-A067-DFE440E914A0}"/>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6" name="Freeform 107">
                    <a:extLst>
                      <a:ext uri="{FF2B5EF4-FFF2-40B4-BE49-F238E27FC236}">
                        <a16:creationId xmlns:a16="http://schemas.microsoft.com/office/drawing/2014/main" id="{26598067-4C0A-4D5B-8BAB-FB4DEC488701}"/>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7" name="Freeform 108">
                    <a:extLst>
                      <a:ext uri="{FF2B5EF4-FFF2-40B4-BE49-F238E27FC236}">
                        <a16:creationId xmlns:a16="http://schemas.microsoft.com/office/drawing/2014/main" id="{AB9BDFDD-392D-4E9A-AB03-5E3F1BAC3AED}"/>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8" name="Freeform 109">
                    <a:extLst>
                      <a:ext uri="{FF2B5EF4-FFF2-40B4-BE49-F238E27FC236}">
                        <a16:creationId xmlns:a16="http://schemas.microsoft.com/office/drawing/2014/main" id="{439C8661-96E6-4CFF-934A-0F5E0BF9F86C}"/>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9" name="Freeform 110">
                    <a:extLst>
                      <a:ext uri="{FF2B5EF4-FFF2-40B4-BE49-F238E27FC236}">
                        <a16:creationId xmlns:a16="http://schemas.microsoft.com/office/drawing/2014/main" id="{B8DDE98F-710F-4140-96B7-4BB65CC768E0}"/>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0" name="Freeform 111">
                    <a:extLst>
                      <a:ext uri="{FF2B5EF4-FFF2-40B4-BE49-F238E27FC236}">
                        <a16:creationId xmlns:a16="http://schemas.microsoft.com/office/drawing/2014/main" id="{CDFD2239-B390-44AF-AA16-749783420FB6}"/>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1" name="Freeform 112">
                    <a:extLst>
                      <a:ext uri="{FF2B5EF4-FFF2-40B4-BE49-F238E27FC236}">
                        <a16:creationId xmlns:a16="http://schemas.microsoft.com/office/drawing/2014/main" id="{A232DD6F-2D88-4974-A041-73CD6079B6EB}"/>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2" name="Freeform 113">
                    <a:extLst>
                      <a:ext uri="{FF2B5EF4-FFF2-40B4-BE49-F238E27FC236}">
                        <a16:creationId xmlns:a16="http://schemas.microsoft.com/office/drawing/2014/main" id="{3AF18A0B-25B8-4072-AC4C-939107CCF64D}"/>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3" name="Freeform 114">
                    <a:extLst>
                      <a:ext uri="{FF2B5EF4-FFF2-40B4-BE49-F238E27FC236}">
                        <a16:creationId xmlns:a16="http://schemas.microsoft.com/office/drawing/2014/main" id="{AA5961F8-2F57-4BD2-8961-85103D07DFEF}"/>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4" name="Freeform 115">
                    <a:extLst>
                      <a:ext uri="{FF2B5EF4-FFF2-40B4-BE49-F238E27FC236}">
                        <a16:creationId xmlns:a16="http://schemas.microsoft.com/office/drawing/2014/main" id="{A874AA4B-999D-49B7-9B31-2296C9D610F0}"/>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5" name="Freeform 116">
                    <a:extLst>
                      <a:ext uri="{FF2B5EF4-FFF2-40B4-BE49-F238E27FC236}">
                        <a16:creationId xmlns:a16="http://schemas.microsoft.com/office/drawing/2014/main" id="{D8586804-5A28-4201-82A0-11B4CE8C1C2E}"/>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6" name="Freeform 117">
                    <a:extLst>
                      <a:ext uri="{FF2B5EF4-FFF2-40B4-BE49-F238E27FC236}">
                        <a16:creationId xmlns:a16="http://schemas.microsoft.com/office/drawing/2014/main" id="{BEACC696-D54D-409E-9ED8-7DFE14716820}"/>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7" name="Freeform 118">
                    <a:extLst>
                      <a:ext uri="{FF2B5EF4-FFF2-40B4-BE49-F238E27FC236}">
                        <a16:creationId xmlns:a16="http://schemas.microsoft.com/office/drawing/2014/main" id="{629F4AF5-B04E-4F50-9E46-80E6D15D2D6E}"/>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grpSp>
            <p:nvGrpSpPr>
              <p:cNvPr id="59" name="Group 119">
                <a:extLst>
                  <a:ext uri="{FF2B5EF4-FFF2-40B4-BE49-F238E27FC236}">
                    <a16:creationId xmlns:a16="http://schemas.microsoft.com/office/drawing/2014/main" id="{93B0A1B2-1CB9-4F1B-AE37-9BAE1E4508D9}"/>
                  </a:ext>
                </a:extLst>
              </p:cNvPr>
              <p:cNvGrpSpPr>
                <a:grpSpLocks/>
              </p:cNvGrpSpPr>
              <p:nvPr/>
            </p:nvGrpSpPr>
            <p:grpSpPr bwMode="auto">
              <a:xfrm>
                <a:off x="3355" y="1685"/>
                <a:ext cx="900" cy="379"/>
                <a:chOff x="4407" y="3020"/>
                <a:chExt cx="900" cy="379"/>
              </a:xfrm>
            </p:grpSpPr>
            <p:sp>
              <p:nvSpPr>
                <p:cNvPr id="63" name="Rectangle 120">
                  <a:extLst>
                    <a:ext uri="{FF2B5EF4-FFF2-40B4-BE49-F238E27FC236}">
                      <a16:creationId xmlns:a16="http://schemas.microsoft.com/office/drawing/2014/main" id="{A886182B-F48D-41CF-BDF1-B8F339A40159}"/>
                    </a:ext>
                  </a:extLst>
                </p:cNvPr>
                <p:cNvSpPr>
                  <a:spLocks noChangeArrowheads="1"/>
                </p:cNvSpPr>
                <p:nvPr/>
              </p:nvSpPr>
              <p:spPr bwMode="auto">
                <a:xfrm>
                  <a:off x="4407" y="3020"/>
                  <a:ext cx="900" cy="37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600" dirty="0">
                      <a:latin typeface="+mn-lt"/>
                    </a:rPr>
                    <a:t>Circular tubes, </a:t>
                  </a:r>
                </a:p>
              </p:txBody>
            </p:sp>
            <p:graphicFrame>
              <p:nvGraphicFramePr>
                <p:cNvPr id="64" name="Object 6">
                  <a:extLst>
                    <a:ext uri="{FF2B5EF4-FFF2-40B4-BE49-F238E27FC236}">
                      <a16:creationId xmlns:a16="http://schemas.microsoft.com/office/drawing/2014/main" id="{CB46AC70-EAF8-443D-A0F7-71496C7BF7A4}"/>
                    </a:ext>
                  </a:extLst>
                </p:cNvPr>
                <p:cNvGraphicFramePr>
                  <a:graphicFrameLocks noChangeAspect="1"/>
                </p:cNvGraphicFramePr>
                <p:nvPr/>
              </p:nvGraphicFramePr>
              <p:xfrm>
                <a:off x="4614" y="3180"/>
                <a:ext cx="504" cy="191"/>
              </p:xfrm>
              <a:graphic>
                <a:graphicData uri="http://schemas.openxmlformats.org/presentationml/2006/ole">
                  <mc:AlternateContent xmlns:mc="http://schemas.openxmlformats.org/markup-compatibility/2006">
                    <mc:Choice xmlns:v="urn:schemas-microsoft-com:vml" Requires="v">
                      <p:oleObj name="Equation" r:id="rId3" imgW="799753" imgH="304668" progId="Equation.3">
                        <p:embed/>
                      </p:oleObj>
                    </mc:Choice>
                    <mc:Fallback>
                      <p:oleObj name="Equation" r:id="rId3" imgW="799753" imgH="304668" progId="Equation.3">
                        <p:embed/>
                        <p:pic>
                          <p:nvPicPr>
                            <p:cNvPr id="64" name="Object 6">
                              <a:extLst>
                                <a:ext uri="{FF2B5EF4-FFF2-40B4-BE49-F238E27FC236}">
                                  <a16:creationId xmlns:a16="http://schemas.microsoft.com/office/drawing/2014/main" id="{CB46AC70-EAF8-443D-A0F7-71496C7BF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3180"/>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0" name="Group 122">
                <a:extLst>
                  <a:ext uri="{FF2B5EF4-FFF2-40B4-BE49-F238E27FC236}">
                    <a16:creationId xmlns:a16="http://schemas.microsoft.com/office/drawing/2014/main" id="{BEBC4ECB-E53A-4D64-B491-B6D5D4998EA5}"/>
                  </a:ext>
                </a:extLst>
              </p:cNvPr>
              <p:cNvGrpSpPr>
                <a:grpSpLocks/>
              </p:cNvGrpSpPr>
              <p:nvPr/>
            </p:nvGrpSpPr>
            <p:grpSpPr bwMode="auto">
              <a:xfrm>
                <a:off x="3343" y="1086"/>
                <a:ext cx="900" cy="379"/>
                <a:chOff x="4407" y="3020"/>
                <a:chExt cx="900" cy="379"/>
              </a:xfrm>
            </p:grpSpPr>
            <p:sp>
              <p:nvSpPr>
                <p:cNvPr id="61" name="Rectangle 123">
                  <a:extLst>
                    <a:ext uri="{FF2B5EF4-FFF2-40B4-BE49-F238E27FC236}">
                      <a16:creationId xmlns:a16="http://schemas.microsoft.com/office/drawing/2014/main" id="{C63E45D6-4D60-4168-A969-E745C0F1CD02}"/>
                    </a:ext>
                  </a:extLst>
                </p:cNvPr>
                <p:cNvSpPr>
                  <a:spLocks noChangeArrowheads="1"/>
                </p:cNvSpPr>
                <p:nvPr/>
              </p:nvSpPr>
              <p:spPr bwMode="auto">
                <a:xfrm>
                  <a:off x="4407" y="3020"/>
                  <a:ext cx="900" cy="37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600" dirty="0">
                      <a:latin typeface="+mn-lt"/>
                    </a:rPr>
                    <a:t>I-sections, </a:t>
                  </a:r>
                </a:p>
              </p:txBody>
            </p:sp>
            <p:graphicFrame>
              <p:nvGraphicFramePr>
                <p:cNvPr id="62" name="Object 7">
                  <a:extLst>
                    <a:ext uri="{FF2B5EF4-FFF2-40B4-BE49-F238E27FC236}">
                      <a16:creationId xmlns:a16="http://schemas.microsoft.com/office/drawing/2014/main" id="{06040A8D-C1C7-49DE-AE5D-C292458522BE}"/>
                    </a:ext>
                  </a:extLst>
                </p:cNvPr>
                <p:cNvGraphicFramePr>
                  <a:graphicFrameLocks noChangeAspect="1"/>
                </p:cNvGraphicFramePr>
                <p:nvPr/>
              </p:nvGraphicFramePr>
              <p:xfrm>
                <a:off x="4614" y="3180"/>
                <a:ext cx="504" cy="191"/>
              </p:xfrm>
              <a:graphic>
                <a:graphicData uri="http://schemas.openxmlformats.org/presentationml/2006/ole">
                  <mc:AlternateContent xmlns:mc="http://schemas.openxmlformats.org/markup-compatibility/2006">
                    <mc:Choice xmlns:v="urn:schemas-microsoft-com:vml" Requires="v">
                      <p:oleObj name="Equation" r:id="rId5" imgW="799753" imgH="304668" progId="Equation.3">
                        <p:embed/>
                      </p:oleObj>
                    </mc:Choice>
                    <mc:Fallback>
                      <p:oleObj name="Equation" r:id="rId5" imgW="799753" imgH="304668" progId="Equation.3">
                        <p:embed/>
                        <p:pic>
                          <p:nvPicPr>
                            <p:cNvPr id="62" name="Object 7">
                              <a:extLst>
                                <a:ext uri="{FF2B5EF4-FFF2-40B4-BE49-F238E27FC236}">
                                  <a16:creationId xmlns:a16="http://schemas.microsoft.com/office/drawing/2014/main" id="{06040A8D-C1C7-49DE-AE5D-C29245852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3180"/>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2" name="Group 148">
              <a:extLst>
                <a:ext uri="{FF2B5EF4-FFF2-40B4-BE49-F238E27FC236}">
                  <a16:creationId xmlns:a16="http://schemas.microsoft.com/office/drawing/2014/main" id="{C9B9E8F4-6C27-4E08-B2FB-37D618CD96F9}"/>
                </a:ext>
              </a:extLst>
            </p:cNvPr>
            <p:cNvGrpSpPr>
              <a:grpSpLocks/>
            </p:cNvGrpSpPr>
            <p:nvPr/>
          </p:nvGrpSpPr>
          <p:grpSpPr bwMode="auto">
            <a:xfrm>
              <a:off x="1440" y="1872"/>
              <a:ext cx="1920" cy="5"/>
              <a:chOff x="2618" y="2516"/>
              <a:chExt cx="1920" cy="5"/>
            </a:xfrm>
          </p:grpSpPr>
          <p:sp>
            <p:nvSpPr>
              <p:cNvPr id="13" name="Freeform 149">
                <a:extLst>
                  <a:ext uri="{FF2B5EF4-FFF2-40B4-BE49-F238E27FC236}">
                    <a16:creationId xmlns:a16="http://schemas.microsoft.com/office/drawing/2014/main" id="{F3E30B12-1B46-4E53-9F08-0C665B0E530A}"/>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 name="Freeform 150">
                <a:extLst>
                  <a:ext uri="{FF2B5EF4-FFF2-40B4-BE49-F238E27FC236}">
                    <a16:creationId xmlns:a16="http://schemas.microsoft.com/office/drawing/2014/main" id="{DAB05CB7-AA70-456C-BA69-E269C0CA2E40}"/>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 name="Freeform 151">
                <a:extLst>
                  <a:ext uri="{FF2B5EF4-FFF2-40B4-BE49-F238E27FC236}">
                    <a16:creationId xmlns:a16="http://schemas.microsoft.com/office/drawing/2014/main" id="{B4489F4F-79CF-44B4-B78D-9DD5D6EBEC2B}"/>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 name="Freeform 152">
                <a:extLst>
                  <a:ext uri="{FF2B5EF4-FFF2-40B4-BE49-F238E27FC236}">
                    <a16:creationId xmlns:a16="http://schemas.microsoft.com/office/drawing/2014/main" id="{70DF3CEF-40DB-46F7-9695-42317C00F244}"/>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 name="Freeform 153">
                <a:extLst>
                  <a:ext uri="{FF2B5EF4-FFF2-40B4-BE49-F238E27FC236}">
                    <a16:creationId xmlns:a16="http://schemas.microsoft.com/office/drawing/2014/main" id="{D1210FA6-6DEF-44D1-9C27-ACDBCDE3063D}"/>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 name="Freeform 154">
                <a:extLst>
                  <a:ext uri="{FF2B5EF4-FFF2-40B4-BE49-F238E27FC236}">
                    <a16:creationId xmlns:a16="http://schemas.microsoft.com/office/drawing/2014/main" id="{FA5FF282-11F0-487C-9467-C47EDA50CB62}"/>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 name="Freeform 155">
                <a:extLst>
                  <a:ext uri="{FF2B5EF4-FFF2-40B4-BE49-F238E27FC236}">
                    <a16:creationId xmlns:a16="http://schemas.microsoft.com/office/drawing/2014/main" id="{58E07F26-4494-4512-9103-CB1321EFD7E2}"/>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 name="Freeform 156">
                <a:extLst>
                  <a:ext uri="{FF2B5EF4-FFF2-40B4-BE49-F238E27FC236}">
                    <a16:creationId xmlns:a16="http://schemas.microsoft.com/office/drawing/2014/main" id="{75F332AE-BA20-425D-94F9-D31CE1A6654C}"/>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 name="Freeform 157">
                <a:extLst>
                  <a:ext uri="{FF2B5EF4-FFF2-40B4-BE49-F238E27FC236}">
                    <a16:creationId xmlns:a16="http://schemas.microsoft.com/office/drawing/2014/main" id="{959519CA-ED0B-4C0E-91F8-42E5B59C914C}"/>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 name="Freeform 158">
                <a:extLst>
                  <a:ext uri="{FF2B5EF4-FFF2-40B4-BE49-F238E27FC236}">
                    <a16:creationId xmlns:a16="http://schemas.microsoft.com/office/drawing/2014/main" id="{39F75363-3AC9-4B2A-A204-479A16B6111E}"/>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 name="Freeform 159">
                <a:extLst>
                  <a:ext uri="{FF2B5EF4-FFF2-40B4-BE49-F238E27FC236}">
                    <a16:creationId xmlns:a16="http://schemas.microsoft.com/office/drawing/2014/main" id="{395400AA-90AB-4B9A-BB3D-9DAAFD5DBCF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 name="Freeform 160">
                <a:extLst>
                  <a:ext uri="{FF2B5EF4-FFF2-40B4-BE49-F238E27FC236}">
                    <a16:creationId xmlns:a16="http://schemas.microsoft.com/office/drawing/2014/main" id="{617EA660-9421-4DCB-AC98-E9C5A77299B5}"/>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 name="Freeform 161">
                <a:extLst>
                  <a:ext uri="{FF2B5EF4-FFF2-40B4-BE49-F238E27FC236}">
                    <a16:creationId xmlns:a16="http://schemas.microsoft.com/office/drawing/2014/main" id="{7D2A23E3-A15B-4953-BBEE-B06F451A1E15}"/>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 name="Freeform 162">
                <a:extLst>
                  <a:ext uri="{FF2B5EF4-FFF2-40B4-BE49-F238E27FC236}">
                    <a16:creationId xmlns:a16="http://schemas.microsoft.com/office/drawing/2014/main" id="{6535FAB0-CBFE-4B48-91F2-AA63A5BCFEB7}"/>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 name="Freeform 163">
                <a:extLst>
                  <a:ext uri="{FF2B5EF4-FFF2-40B4-BE49-F238E27FC236}">
                    <a16:creationId xmlns:a16="http://schemas.microsoft.com/office/drawing/2014/main" id="{B4E9B25F-8308-43A9-9F6E-8D18162FABCF}"/>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 name="Freeform 164">
                <a:extLst>
                  <a:ext uri="{FF2B5EF4-FFF2-40B4-BE49-F238E27FC236}">
                    <a16:creationId xmlns:a16="http://schemas.microsoft.com/office/drawing/2014/main" id="{E742970D-1002-451E-B37F-FB4D2EE62DD7}"/>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 name="Freeform 165">
                <a:extLst>
                  <a:ext uri="{FF2B5EF4-FFF2-40B4-BE49-F238E27FC236}">
                    <a16:creationId xmlns:a16="http://schemas.microsoft.com/office/drawing/2014/main" id="{13DC68D6-D470-4EFC-A73B-6663BE586835}"/>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 name="Freeform 166">
                <a:extLst>
                  <a:ext uri="{FF2B5EF4-FFF2-40B4-BE49-F238E27FC236}">
                    <a16:creationId xmlns:a16="http://schemas.microsoft.com/office/drawing/2014/main" id="{88C50596-E3B1-4F60-8339-1D25E7520373}"/>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 name="Freeform 167">
                <a:extLst>
                  <a:ext uri="{FF2B5EF4-FFF2-40B4-BE49-F238E27FC236}">
                    <a16:creationId xmlns:a16="http://schemas.microsoft.com/office/drawing/2014/main" id="{3A0EA6CE-4CB4-49B0-B267-6023B2539C11}"/>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 name="Freeform 168">
                <a:extLst>
                  <a:ext uri="{FF2B5EF4-FFF2-40B4-BE49-F238E27FC236}">
                    <a16:creationId xmlns:a16="http://schemas.microsoft.com/office/drawing/2014/main" id="{07B2700F-6B63-4ADA-9961-34FB8D38F498}"/>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 name="Freeform 169">
                <a:extLst>
                  <a:ext uri="{FF2B5EF4-FFF2-40B4-BE49-F238E27FC236}">
                    <a16:creationId xmlns:a16="http://schemas.microsoft.com/office/drawing/2014/main" id="{3D735E96-8E47-46E6-B53C-552F05737904}"/>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 name="Freeform 170">
                <a:extLst>
                  <a:ext uri="{FF2B5EF4-FFF2-40B4-BE49-F238E27FC236}">
                    <a16:creationId xmlns:a16="http://schemas.microsoft.com/office/drawing/2014/main" id="{BE63606F-E33B-4E51-9480-86079F5DD2F1}"/>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 name="Freeform 171">
                <a:extLst>
                  <a:ext uri="{FF2B5EF4-FFF2-40B4-BE49-F238E27FC236}">
                    <a16:creationId xmlns:a16="http://schemas.microsoft.com/office/drawing/2014/main" id="{6D6E600B-D51C-4C22-B9A3-8AAB4E7CC9A4}"/>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 name="Freeform 172">
                <a:extLst>
                  <a:ext uri="{FF2B5EF4-FFF2-40B4-BE49-F238E27FC236}">
                    <a16:creationId xmlns:a16="http://schemas.microsoft.com/office/drawing/2014/main" id="{6F016366-430F-401E-9E26-7C03624B5AFA}"/>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 name="Freeform 173">
                <a:extLst>
                  <a:ext uri="{FF2B5EF4-FFF2-40B4-BE49-F238E27FC236}">
                    <a16:creationId xmlns:a16="http://schemas.microsoft.com/office/drawing/2014/main" id="{32699748-1916-4978-8704-51A2E9D06636}"/>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 name="Freeform 174">
                <a:extLst>
                  <a:ext uri="{FF2B5EF4-FFF2-40B4-BE49-F238E27FC236}">
                    <a16:creationId xmlns:a16="http://schemas.microsoft.com/office/drawing/2014/main" id="{FE556DD9-365E-4DCD-9489-6DC9E75262A4}"/>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Freeform 175">
                <a:extLst>
                  <a:ext uri="{FF2B5EF4-FFF2-40B4-BE49-F238E27FC236}">
                    <a16:creationId xmlns:a16="http://schemas.microsoft.com/office/drawing/2014/main" id="{77AE1475-D914-44EC-B632-6DEFBC840797}"/>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 name="Freeform 176">
                <a:extLst>
                  <a:ext uri="{FF2B5EF4-FFF2-40B4-BE49-F238E27FC236}">
                    <a16:creationId xmlns:a16="http://schemas.microsoft.com/office/drawing/2014/main" id="{8BABE927-4B40-40A1-9039-39A2F81157B5}"/>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 name="Freeform 177">
                <a:extLst>
                  <a:ext uri="{FF2B5EF4-FFF2-40B4-BE49-F238E27FC236}">
                    <a16:creationId xmlns:a16="http://schemas.microsoft.com/office/drawing/2014/main" id="{72974986-0C67-47EF-887B-E2CC7B30E785}"/>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 name="Freeform 178">
                <a:extLst>
                  <a:ext uri="{FF2B5EF4-FFF2-40B4-BE49-F238E27FC236}">
                    <a16:creationId xmlns:a16="http://schemas.microsoft.com/office/drawing/2014/main" id="{4E163A8D-5483-4329-8666-87F9F8CDC9ED}"/>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 name="Freeform 179">
                <a:extLst>
                  <a:ext uri="{FF2B5EF4-FFF2-40B4-BE49-F238E27FC236}">
                    <a16:creationId xmlns:a16="http://schemas.microsoft.com/office/drawing/2014/main" id="{AA537071-8B03-4D0B-9F81-6DB4BF903004}"/>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 name="Freeform 180">
                <a:extLst>
                  <a:ext uri="{FF2B5EF4-FFF2-40B4-BE49-F238E27FC236}">
                    <a16:creationId xmlns:a16="http://schemas.microsoft.com/office/drawing/2014/main" id="{DFAA35AB-BB21-4F89-A06E-BD270BD26D0A}"/>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 name="Freeform 181">
                <a:extLst>
                  <a:ext uri="{FF2B5EF4-FFF2-40B4-BE49-F238E27FC236}">
                    <a16:creationId xmlns:a16="http://schemas.microsoft.com/office/drawing/2014/main" id="{10934817-916B-402F-97D1-570461311C6D}"/>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 name="Freeform 182">
                <a:extLst>
                  <a:ext uri="{FF2B5EF4-FFF2-40B4-BE49-F238E27FC236}">
                    <a16:creationId xmlns:a16="http://schemas.microsoft.com/office/drawing/2014/main" id="{4B0DFC74-370C-48F6-A38E-9B07725EA6AC}"/>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7" name="Freeform 183">
                <a:extLst>
                  <a:ext uri="{FF2B5EF4-FFF2-40B4-BE49-F238E27FC236}">
                    <a16:creationId xmlns:a16="http://schemas.microsoft.com/office/drawing/2014/main" id="{7960964A-DCE0-4B28-83C5-AA217487A89C}"/>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8" name="Freeform 184">
                <a:extLst>
                  <a:ext uri="{FF2B5EF4-FFF2-40B4-BE49-F238E27FC236}">
                    <a16:creationId xmlns:a16="http://schemas.microsoft.com/office/drawing/2014/main" id="{71CCCCB9-1C8B-40C6-9299-A4A68F170938}"/>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9" name="Freeform 185">
                <a:extLst>
                  <a:ext uri="{FF2B5EF4-FFF2-40B4-BE49-F238E27FC236}">
                    <a16:creationId xmlns:a16="http://schemas.microsoft.com/office/drawing/2014/main" id="{1A4ACAC5-C45F-47CD-9C86-CB4566788EB3}"/>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0" name="Freeform 186">
                <a:extLst>
                  <a:ext uri="{FF2B5EF4-FFF2-40B4-BE49-F238E27FC236}">
                    <a16:creationId xmlns:a16="http://schemas.microsoft.com/office/drawing/2014/main" id="{E3392879-4F52-4E0F-9217-72EC65E75E3D}"/>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 name="Freeform 187">
                <a:extLst>
                  <a:ext uri="{FF2B5EF4-FFF2-40B4-BE49-F238E27FC236}">
                    <a16:creationId xmlns:a16="http://schemas.microsoft.com/office/drawing/2014/main" id="{D04CC9AF-7FC8-4FCF-9FBF-A6ABFB665335}"/>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2" name="Freeform 188">
                <a:extLst>
                  <a:ext uri="{FF2B5EF4-FFF2-40B4-BE49-F238E27FC236}">
                    <a16:creationId xmlns:a16="http://schemas.microsoft.com/office/drawing/2014/main" id="{F1D75641-055A-4DDA-AFC7-28E1EC1F2539}"/>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3" name="Freeform 189">
                <a:extLst>
                  <a:ext uri="{FF2B5EF4-FFF2-40B4-BE49-F238E27FC236}">
                    <a16:creationId xmlns:a16="http://schemas.microsoft.com/office/drawing/2014/main" id="{04E424BD-5E65-49C9-B91B-B940CC927C24}"/>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4" name="Freeform 190">
                <a:extLst>
                  <a:ext uri="{FF2B5EF4-FFF2-40B4-BE49-F238E27FC236}">
                    <a16:creationId xmlns:a16="http://schemas.microsoft.com/office/drawing/2014/main" id="{992FAF94-E5CC-4D30-88D1-1C79CD8D12C4}"/>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5" name="Freeform 191">
                <a:extLst>
                  <a:ext uri="{FF2B5EF4-FFF2-40B4-BE49-F238E27FC236}">
                    <a16:creationId xmlns:a16="http://schemas.microsoft.com/office/drawing/2014/main" id="{AAF43A86-CC3A-4F21-9773-67DE17CFA1FE}"/>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6" name="Freeform 192">
                <a:extLst>
                  <a:ext uri="{FF2B5EF4-FFF2-40B4-BE49-F238E27FC236}">
                    <a16:creationId xmlns:a16="http://schemas.microsoft.com/office/drawing/2014/main" id="{3AE12489-37A8-4D54-B2FB-DF8CB80D1510}"/>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7" name="Freeform 193">
                <a:extLst>
                  <a:ext uri="{FF2B5EF4-FFF2-40B4-BE49-F238E27FC236}">
                    <a16:creationId xmlns:a16="http://schemas.microsoft.com/office/drawing/2014/main" id="{B32FFF53-9C71-4088-9350-AF5F106E124B}"/>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Tree>
    <p:extLst>
      <p:ext uri="{BB962C8B-B14F-4D97-AF65-F5344CB8AC3E}">
        <p14:creationId xmlns:p14="http://schemas.microsoft.com/office/powerpoint/2010/main" val="333863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efficiency: bending strength</a:t>
            </a:r>
            <a:endParaRPr lang="en-US" dirty="0"/>
          </a:p>
        </p:txBody>
      </p:sp>
      <p:graphicFrame>
        <p:nvGraphicFramePr>
          <p:cNvPr id="4" name="Object 2">
            <a:extLst>
              <a:ext uri="{FF2B5EF4-FFF2-40B4-BE49-F238E27FC236}">
                <a16:creationId xmlns:a16="http://schemas.microsoft.com/office/drawing/2014/main" id="{BCA25F91-B7BD-469B-9C39-325C446B13CD}"/>
              </a:ext>
            </a:extLst>
          </p:cNvPr>
          <p:cNvGraphicFramePr>
            <a:graphicFrameLocks noChangeAspect="1"/>
          </p:cNvGraphicFramePr>
          <p:nvPr/>
        </p:nvGraphicFramePr>
        <p:xfrm>
          <a:off x="4369593" y="5368134"/>
          <a:ext cx="3452812" cy="685800"/>
        </p:xfrm>
        <a:graphic>
          <a:graphicData uri="http://schemas.openxmlformats.org/presentationml/2006/ole">
            <mc:AlternateContent xmlns:mc="http://schemas.openxmlformats.org/markup-compatibility/2006">
              <mc:Choice xmlns:v="urn:schemas-microsoft-com:vml" Requires="v">
                <p:oleObj name="Equation" r:id="rId3" imgW="3187700" imgH="685800" progId="Equation.3">
                  <p:embed/>
                </p:oleObj>
              </mc:Choice>
              <mc:Fallback>
                <p:oleObj name="Equation" r:id="rId3" imgW="3187700" imgH="685800" progId="Equation.3">
                  <p:embed/>
                  <p:pic>
                    <p:nvPicPr>
                      <p:cNvPr id="4" name="Object 2">
                        <a:extLst>
                          <a:ext uri="{FF2B5EF4-FFF2-40B4-BE49-F238E27FC236}">
                            <a16:creationId xmlns:a16="http://schemas.microsoft.com/office/drawing/2014/main" id="{BCA25F91-B7BD-469B-9C39-325C446B1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593" y="5368134"/>
                        <a:ext cx="3452812" cy="685800"/>
                      </a:xfrm>
                      <a:prstGeom prst="rect">
                        <a:avLst/>
                      </a:prstGeom>
                      <a:solidFill>
                        <a:schemeClr val="bg1">
                          <a:lumMod val="95000"/>
                        </a:schemeClr>
                      </a:solidFill>
                      <a:ln w="19050">
                        <a:solidFill>
                          <a:schemeClr val="accent1"/>
                        </a:solidFill>
                        <a:miter lim="800000"/>
                        <a:headEnd/>
                        <a:tailEnd/>
                      </a:ln>
                    </p:spPr>
                  </p:pic>
                </p:oleObj>
              </mc:Fallback>
            </mc:AlternateContent>
          </a:graphicData>
        </a:graphic>
      </p:graphicFrame>
      <p:graphicFrame>
        <p:nvGraphicFramePr>
          <p:cNvPr id="5" name="Object 3">
            <a:extLst>
              <a:ext uri="{FF2B5EF4-FFF2-40B4-BE49-F238E27FC236}">
                <a16:creationId xmlns:a16="http://schemas.microsoft.com/office/drawing/2014/main" id="{B53AE13A-FAE0-4E57-A422-D5672F69351D}"/>
              </a:ext>
            </a:extLst>
          </p:cNvPr>
          <p:cNvGraphicFramePr>
            <a:graphicFrameLocks noChangeAspect="1"/>
          </p:cNvGraphicFramePr>
          <p:nvPr/>
        </p:nvGraphicFramePr>
        <p:xfrm>
          <a:off x="1482601" y="2206542"/>
          <a:ext cx="2133600" cy="633412"/>
        </p:xfrm>
        <a:graphic>
          <a:graphicData uri="http://schemas.openxmlformats.org/presentationml/2006/ole">
            <mc:AlternateContent xmlns:mc="http://schemas.openxmlformats.org/markup-compatibility/2006">
              <mc:Choice xmlns:v="urn:schemas-microsoft-com:vml" Requires="v">
                <p:oleObj name="Equation" r:id="rId5" imgW="1968500" imgH="635000" progId="Equation.3">
                  <p:embed/>
                </p:oleObj>
              </mc:Choice>
              <mc:Fallback>
                <p:oleObj name="Equation" r:id="rId5" imgW="1968500" imgH="635000" progId="Equation.3">
                  <p:embed/>
                  <p:pic>
                    <p:nvPicPr>
                      <p:cNvPr id="5" name="Object 3">
                        <a:extLst>
                          <a:ext uri="{FF2B5EF4-FFF2-40B4-BE49-F238E27FC236}">
                            <a16:creationId xmlns:a16="http://schemas.microsoft.com/office/drawing/2014/main" id="{B53AE13A-FAE0-4E57-A422-D5672F693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601" y="2206542"/>
                        <a:ext cx="2133600" cy="6334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graphicFrame>
        <p:nvGraphicFramePr>
          <p:cNvPr id="6" name="Object 4">
            <a:extLst>
              <a:ext uri="{FF2B5EF4-FFF2-40B4-BE49-F238E27FC236}">
                <a16:creationId xmlns:a16="http://schemas.microsoft.com/office/drawing/2014/main" id="{3CE02278-AE62-4FB6-8BE6-9BA0FF9690DA}"/>
              </a:ext>
            </a:extLst>
          </p:cNvPr>
          <p:cNvGraphicFramePr>
            <a:graphicFrameLocks noChangeAspect="1"/>
          </p:cNvGraphicFramePr>
          <p:nvPr/>
        </p:nvGraphicFramePr>
        <p:xfrm>
          <a:off x="8958140" y="2295442"/>
          <a:ext cx="1512887" cy="620712"/>
        </p:xfrm>
        <a:graphic>
          <a:graphicData uri="http://schemas.openxmlformats.org/presentationml/2006/ole">
            <mc:AlternateContent xmlns:mc="http://schemas.openxmlformats.org/markup-compatibility/2006">
              <mc:Choice xmlns:v="urn:schemas-microsoft-com:vml" Requires="v">
                <p:oleObj name="Equation" r:id="rId7" imgW="1397000" imgH="622300" progId="Equation.3">
                  <p:embed/>
                </p:oleObj>
              </mc:Choice>
              <mc:Fallback>
                <p:oleObj name="Equation" r:id="rId7" imgW="1397000" imgH="622300" progId="Equation.3">
                  <p:embed/>
                  <p:pic>
                    <p:nvPicPr>
                      <p:cNvPr id="6" name="Object 4">
                        <a:extLst>
                          <a:ext uri="{FF2B5EF4-FFF2-40B4-BE49-F238E27FC236}">
                            <a16:creationId xmlns:a16="http://schemas.microsoft.com/office/drawing/2014/main" id="{3CE02278-AE62-4FB6-8BE6-9BA0FF9690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140" y="2295442"/>
                        <a:ext cx="1512887" cy="6207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7" name="Text Box 15">
            <a:extLst>
              <a:ext uri="{FF2B5EF4-FFF2-40B4-BE49-F238E27FC236}">
                <a16:creationId xmlns:a16="http://schemas.microsoft.com/office/drawing/2014/main" id="{FC88D7AD-CA83-4728-9F5F-05DD3849860F}"/>
              </a:ext>
            </a:extLst>
          </p:cNvPr>
          <p:cNvSpPr txBox="1">
            <a:spLocks noChangeArrowheads="1"/>
          </p:cNvSpPr>
          <p:nvPr/>
        </p:nvSpPr>
        <p:spPr bwMode="auto">
          <a:xfrm>
            <a:off x="2692277" y="3944854"/>
            <a:ext cx="20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400" dirty="0">
              <a:solidFill>
                <a:srgbClr val="000000"/>
              </a:solidFill>
            </a:endParaRPr>
          </a:p>
        </p:txBody>
      </p:sp>
      <p:grpSp>
        <p:nvGrpSpPr>
          <p:cNvPr id="8" name="Group 32">
            <a:extLst>
              <a:ext uri="{FF2B5EF4-FFF2-40B4-BE49-F238E27FC236}">
                <a16:creationId xmlns:a16="http://schemas.microsoft.com/office/drawing/2014/main" id="{949816E4-0B37-4FD7-80DC-73CA54241B06}"/>
              </a:ext>
            </a:extLst>
          </p:cNvPr>
          <p:cNvGrpSpPr>
            <a:grpSpLocks/>
          </p:cNvGrpSpPr>
          <p:nvPr/>
        </p:nvGrpSpPr>
        <p:grpSpPr bwMode="auto">
          <a:xfrm>
            <a:off x="3124077" y="2087479"/>
            <a:ext cx="5013325" cy="2509838"/>
            <a:chOff x="2413" y="1348"/>
            <a:chExt cx="2915" cy="1581"/>
          </a:xfrm>
        </p:grpSpPr>
        <p:sp>
          <p:nvSpPr>
            <p:cNvPr id="9" name="Text Box 33">
              <a:extLst>
                <a:ext uri="{FF2B5EF4-FFF2-40B4-BE49-F238E27FC236}">
                  <a16:creationId xmlns:a16="http://schemas.microsoft.com/office/drawing/2014/main" id="{05A16FD0-199A-41B1-A3F9-6675FC692AC6}"/>
                </a:ext>
              </a:extLst>
            </p:cNvPr>
            <p:cNvSpPr txBox="1">
              <a:spLocks noChangeArrowheads="1"/>
            </p:cNvSpPr>
            <p:nvPr/>
          </p:nvSpPr>
          <p:spPr bwMode="auto">
            <a:xfrm>
              <a:off x="2665" y="260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b</a:t>
              </a:r>
            </a:p>
          </p:txBody>
        </p:sp>
        <p:sp>
          <p:nvSpPr>
            <p:cNvPr id="10" name="Text Box 34">
              <a:extLst>
                <a:ext uri="{FF2B5EF4-FFF2-40B4-BE49-F238E27FC236}">
                  <a16:creationId xmlns:a16="http://schemas.microsoft.com/office/drawing/2014/main" id="{6F5F2DD5-5010-4881-89E3-05C5F6BBEB4A}"/>
                </a:ext>
              </a:extLst>
            </p:cNvPr>
            <p:cNvSpPr txBox="1">
              <a:spLocks noChangeArrowheads="1"/>
            </p:cNvSpPr>
            <p:nvPr/>
          </p:nvSpPr>
          <p:spPr bwMode="auto">
            <a:xfrm>
              <a:off x="2413" y="23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400" dirty="0">
                  <a:solidFill>
                    <a:srgbClr val="000000"/>
                  </a:solidFill>
                </a:rPr>
                <a:t>b</a:t>
              </a:r>
            </a:p>
          </p:txBody>
        </p:sp>
        <p:grpSp>
          <p:nvGrpSpPr>
            <p:cNvPr id="11" name="Group 35">
              <a:extLst>
                <a:ext uri="{FF2B5EF4-FFF2-40B4-BE49-F238E27FC236}">
                  <a16:creationId xmlns:a16="http://schemas.microsoft.com/office/drawing/2014/main" id="{BF8BC3A1-7112-4515-9E47-776A66A68D27}"/>
                </a:ext>
              </a:extLst>
            </p:cNvPr>
            <p:cNvGrpSpPr>
              <a:grpSpLocks/>
            </p:cNvGrpSpPr>
            <p:nvPr/>
          </p:nvGrpSpPr>
          <p:grpSpPr bwMode="auto">
            <a:xfrm>
              <a:off x="4230" y="2177"/>
              <a:ext cx="1084" cy="752"/>
              <a:chOff x="2526" y="3239"/>
              <a:chExt cx="1012" cy="632"/>
            </a:xfrm>
          </p:grpSpPr>
          <p:sp>
            <p:nvSpPr>
              <p:cNvPr id="24" name="Freeform 36">
                <a:extLst>
                  <a:ext uri="{FF2B5EF4-FFF2-40B4-BE49-F238E27FC236}">
                    <a16:creationId xmlns:a16="http://schemas.microsoft.com/office/drawing/2014/main" id="{6D44B493-C170-40B7-BE71-FBE31A18110D}"/>
                  </a:ext>
                </a:extLst>
              </p:cNvPr>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dirty="0"/>
              </a:p>
            </p:txBody>
          </p:sp>
          <p:grpSp>
            <p:nvGrpSpPr>
              <p:cNvPr id="25" name="Group 37">
                <a:extLst>
                  <a:ext uri="{FF2B5EF4-FFF2-40B4-BE49-F238E27FC236}">
                    <a16:creationId xmlns:a16="http://schemas.microsoft.com/office/drawing/2014/main" id="{237A7359-8CDE-4E0B-9D94-6899BBD2678A}"/>
                  </a:ext>
                </a:extLst>
              </p:cNvPr>
              <p:cNvGrpSpPr>
                <a:grpSpLocks/>
              </p:cNvGrpSpPr>
              <p:nvPr/>
            </p:nvGrpSpPr>
            <p:grpSpPr bwMode="auto">
              <a:xfrm>
                <a:off x="2526" y="3239"/>
                <a:ext cx="1012" cy="632"/>
                <a:chOff x="2526" y="3239"/>
                <a:chExt cx="1012" cy="632"/>
              </a:xfrm>
            </p:grpSpPr>
            <p:sp>
              <p:nvSpPr>
                <p:cNvPr id="26" name="Freeform 38">
                  <a:extLst>
                    <a:ext uri="{FF2B5EF4-FFF2-40B4-BE49-F238E27FC236}">
                      <a16:creationId xmlns:a16="http://schemas.microsoft.com/office/drawing/2014/main" id="{63AA98B4-3A10-480B-AF21-881394FB4AB8}"/>
                    </a:ext>
                  </a:extLst>
                </p:cNvPr>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dirty="0"/>
                </a:p>
              </p:txBody>
            </p:sp>
            <p:sp>
              <p:nvSpPr>
                <p:cNvPr id="27" name="Freeform 39">
                  <a:extLst>
                    <a:ext uri="{FF2B5EF4-FFF2-40B4-BE49-F238E27FC236}">
                      <a16:creationId xmlns:a16="http://schemas.microsoft.com/office/drawing/2014/main" id="{BCAF31D7-8CF9-4EE9-AF0B-2284FBF41BAB}"/>
                    </a:ext>
                  </a:extLst>
                </p:cNvPr>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28" name="Freeform 40">
                  <a:extLst>
                    <a:ext uri="{FF2B5EF4-FFF2-40B4-BE49-F238E27FC236}">
                      <a16:creationId xmlns:a16="http://schemas.microsoft.com/office/drawing/2014/main" id="{92963942-1DC9-438C-8DA5-B10589C6CB20}"/>
                    </a:ext>
                  </a:extLst>
                </p:cNvPr>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dirty="0"/>
                </a:p>
              </p:txBody>
            </p:sp>
            <p:sp>
              <p:nvSpPr>
                <p:cNvPr id="29" name="Freeform 41">
                  <a:extLst>
                    <a:ext uri="{FF2B5EF4-FFF2-40B4-BE49-F238E27FC236}">
                      <a16:creationId xmlns:a16="http://schemas.microsoft.com/office/drawing/2014/main" id="{E5F19D30-E0C8-4D9E-8F0C-040C9A03EB8D}"/>
                    </a:ext>
                  </a:extLst>
                </p:cNvPr>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dirty="0"/>
                </a:p>
              </p:txBody>
            </p:sp>
            <p:sp>
              <p:nvSpPr>
                <p:cNvPr id="30" name="Freeform 42">
                  <a:extLst>
                    <a:ext uri="{FF2B5EF4-FFF2-40B4-BE49-F238E27FC236}">
                      <a16:creationId xmlns:a16="http://schemas.microsoft.com/office/drawing/2014/main" id="{060D75AC-D3C0-486A-B5FF-C0B2D2E8C247}"/>
                    </a:ext>
                  </a:extLst>
                </p:cNvPr>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dirty="0"/>
                </a:p>
              </p:txBody>
            </p:sp>
            <p:grpSp>
              <p:nvGrpSpPr>
                <p:cNvPr id="31" name="Group 43">
                  <a:extLst>
                    <a:ext uri="{FF2B5EF4-FFF2-40B4-BE49-F238E27FC236}">
                      <a16:creationId xmlns:a16="http://schemas.microsoft.com/office/drawing/2014/main" id="{9605F9B9-09C7-40AB-98D0-73F4FF2612F3}"/>
                    </a:ext>
                  </a:extLst>
                </p:cNvPr>
                <p:cNvGrpSpPr>
                  <a:grpSpLocks/>
                </p:cNvGrpSpPr>
                <p:nvPr/>
              </p:nvGrpSpPr>
              <p:grpSpPr bwMode="auto">
                <a:xfrm>
                  <a:off x="2526" y="3414"/>
                  <a:ext cx="480" cy="457"/>
                  <a:chOff x="3768" y="2295"/>
                  <a:chExt cx="480" cy="457"/>
                </a:xfrm>
              </p:grpSpPr>
              <p:sp>
                <p:nvSpPr>
                  <p:cNvPr id="32" name="Rectangle 44">
                    <a:extLst>
                      <a:ext uri="{FF2B5EF4-FFF2-40B4-BE49-F238E27FC236}">
                        <a16:creationId xmlns:a16="http://schemas.microsoft.com/office/drawing/2014/main" id="{FE0278D8-0C39-4420-8F41-F322BBA5BA4B}"/>
                      </a:ext>
                    </a:extLst>
                  </p:cNvPr>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3" name="Rectangle 45">
                    <a:extLst>
                      <a:ext uri="{FF2B5EF4-FFF2-40B4-BE49-F238E27FC236}">
                        <a16:creationId xmlns:a16="http://schemas.microsoft.com/office/drawing/2014/main" id="{E790DD97-E6A2-4826-A3AD-A0B7BC50D9DD}"/>
                      </a:ext>
                    </a:extLst>
                  </p:cNvPr>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4" name="Rectangle 46">
                    <a:extLst>
                      <a:ext uri="{FF2B5EF4-FFF2-40B4-BE49-F238E27FC236}">
                        <a16:creationId xmlns:a16="http://schemas.microsoft.com/office/drawing/2014/main" id="{06B95505-C108-4D0A-95AF-93FEA27F8251}"/>
                      </a:ext>
                    </a:extLst>
                  </p:cNvPr>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grpSp>
        </p:grpSp>
        <p:grpSp>
          <p:nvGrpSpPr>
            <p:cNvPr id="12" name="Group 47">
              <a:extLst>
                <a:ext uri="{FF2B5EF4-FFF2-40B4-BE49-F238E27FC236}">
                  <a16:creationId xmlns:a16="http://schemas.microsoft.com/office/drawing/2014/main" id="{C12A81D5-DA7B-4741-A955-81E84708A8A3}"/>
                </a:ext>
              </a:extLst>
            </p:cNvPr>
            <p:cNvGrpSpPr>
              <a:grpSpLocks/>
            </p:cNvGrpSpPr>
            <p:nvPr/>
          </p:nvGrpSpPr>
          <p:grpSpPr bwMode="auto">
            <a:xfrm rot="496865">
              <a:off x="4164" y="1348"/>
              <a:ext cx="1164" cy="830"/>
              <a:chOff x="4146" y="3034"/>
              <a:chExt cx="1164" cy="830"/>
            </a:xfrm>
          </p:grpSpPr>
          <p:sp>
            <p:nvSpPr>
              <p:cNvPr id="19" name="Oval 48">
                <a:extLst>
                  <a:ext uri="{FF2B5EF4-FFF2-40B4-BE49-F238E27FC236}">
                    <a16:creationId xmlns:a16="http://schemas.microsoft.com/office/drawing/2014/main" id="{4C5DA1CF-AB8D-4D1D-BBFB-55AE059F8A29}"/>
                  </a:ext>
                </a:extLst>
              </p:cNvPr>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0" name="Freeform 49">
                <a:extLst>
                  <a:ext uri="{FF2B5EF4-FFF2-40B4-BE49-F238E27FC236}">
                    <a16:creationId xmlns:a16="http://schemas.microsoft.com/office/drawing/2014/main" id="{3DAC5643-9C6D-4156-80D7-32CE7D90E415}"/>
                  </a:ext>
                </a:extLst>
              </p:cNvPr>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dirty="0"/>
              </a:p>
            </p:txBody>
          </p:sp>
          <p:sp>
            <p:nvSpPr>
              <p:cNvPr id="21" name="Oval 50">
                <a:extLst>
                  <a:ext uri="{FF2B5EF4-FFF2-40B4-BE49-F238E27FC236}">
                    <a16:creationId xmlns:a16="http://schemas.microsoft.com/office/drawing/2014/main" id="{05EA9510-6BBC-4CE0-A602-46E2178FB037}"/>
                  </a:ext>
                </a:extLst>
              </p:cNvPr>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2" name="Line 51">
                <a:extLst>
                  <a:ext uri="{FF2B5EF4-FFF2-40B4-BE49-F238E27FC236}">
                    <a16:creationId xmlns:a16="http://schemas.microsoft.com/office/drawing/2014/main" id="{8B5F8D83-33D0-454C-BA71-630DA16A2D5A}"/>
                  </a:ext>
                </a:extLst>
              </p:cNvPr>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3" name="Line 52">
                <a:extLst>
                  <a:ext uri="{FF2B5EF4-FFF2-40B4-BE49-F238E27FC236}">
                    <a16:creationId xmlns:a16="http://schemas.microsoft.com/office/drawing/2014/main" id="{31223CDB-CEB5-4FF9-A211-D937ADE17E15}"/>
                  </a:ext>
                </a:extLst>
              </p:cNvPr>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3" name="Group 53">
              <a:extLst>
                <a:ext uri="{FF2B5EF4-FFF2-40B4-BE49-F238E27FC236}">
                  <a16:creationId xmlns:a16="http://schemas.microsoft.com/office/drawing/2014/main" id="{ED35DB4E-0242-4016-A664-FE9FD42A3DA0}"/>
                </a:ext>
              </a:extLst>
            </p:cNvPr>
            <p:cNvGrpSpPr>
              <a:grpSpLocks/>
            </p:cNvGrpSpPr>
            <p:nvPr/>
          </p:nvGrpSpPr>
          <p:grpSpPr bwMode="auto">
            <a:xfrm>
              <a:off x="2610" y="2164"/>
              <a:ext cx="1102" cy="446"/>
              <a:chOff x="2940" y="2092"/>
              <a:chExt cx="1102" cy="446"/>
            </a:xfrm>
          </p:grpSpPr>
          <p:sp>
            <p:nvSpPr>
              <p:cNvPr id="16" name="Freeform 54">
                <a:extLst>
                  <a:ext uri="{FF2B5EF4-FFF2-40B4-BE49-F238E27FC236}">
                    <a16:creationId xmlns:a16="http://schemas.microsoft.com/office/drawing/2014/main" id="{8F25F0AE-8AB1-453C-885E-0E9F26FEAFB1}"/>
                  </a:ext>
                </a:extLst>
              </p:cNvPr>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dirty="0"/>
              </a:p>
            </p:txBody>
          </p:sp>
          <p:sp>
            <p:nvSpPr>
              <p:cNvPr id="17" name="Freeform 55">
                <a:extLst>
                  <a:ext uri="{FF2B5EF4-FFF2-40B4-BE49-F238E27FC236}">
                    <a16:creationId xmlns:a16="http://schemas.microsoft.com/office/drawing/2014/main" id="{C5987C51-B4C0-40D7-8D64-39FAD85FF399}"/>
                  </a:ext>
                </a:extLst>
              </p:cNvPr>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dirty="0"/>
              </a:p>
            </p:txBody>
          </p:sp>
          <p:sp>
            <p:nvSpPr>
              <p:cNvPr id="18" name="Rectangle 56">
                <a:extLst>
                  <a:ext uri="{FF2B5EF4-FFF2-40B4-BE49-F238E27FC236}">
                    <a16:creationId xmlns:a16="http://schemas.microsoft.com/office/drawing/2014/main" id="{F506D205-66C7-4410-A747-53D6246F0A0C}"/>
                  </a:ext>
                </a:extLst>
              </p:cNvPr>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14" name="AutoShape 57">
              <a:extLst>
                <a:ext uri="{FF2B5EF4-FFF2-40B4-BE49-F238E27FC236}">
                  <a16:creationId xmlns:a16="http://schemas.microsoft.com/office/drawing/2014/main" id="{CE6BB8EA-BB02-42DB-A5CB-5AE93458A413}"/>
                </a:ext>
              </a:extLst>
            </p:cNvPr>
            <p:cNvSpPr>
              <a:spLocks noChangeArrowheads="1"/>
            </p:cNvSpPr>
            <p:nvPr/>
          </p:nvSpPr>
          <p:spPr bwMode="auto">
            <a:xfrm rot="-1692784">
              <a:off x="3774" y="20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15" name="AutoShape 58">
              <a:extLst>
                <a:ext uri="{FF2B5EF4-FFF2-40B4-BE49-F238E27FC236}">
                  <a16:creationId xmlns:a16="http://schemas.microsoft.com/office/drawing/2014/main" id="{624FB2C9-D90D-4B16-8F01-E5D5BDD3B962}"/>
                </a:ext>
              </a:extLst>
            </p:cNvPr>
            <p:cNvSpPr>
              <a:spLocks noChangeArrowheads="1"/>
            </p:cNvSpPr>
            <p:nvPr/>
          </p:nvSpPr>
          <p:spPr bwMode="auto">
            <a:xfrm rot="1692784" flipV="1">
              <a:off x="3774" y="23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35" name="Text Box 60">
            <a:extLst>
              <a:ext uri="{FF2B5EF4-FFF2-40B4-BE49-F238E27FC236}">
                <a16:creationId xmlns:a16="http://schemas.microsoft.com/office/drawing/2014/main" id="{E4AA6C5A-4F84-4197-BD42-17374B72A8EF}"/>
              </a:ext>
            </a:extLst>
          </p:cNvPr>
          <p:cNvSpPr txBox="1">
            <a:spLocks noChangeArrowheads="1"/>
          </p:cNvSpPr>
          <p:nvPr/>
        </p:nvSpPr>
        <p:spPr bwMode="auto">
          <a:xfrm>
            <a:off x="1585118" y="4832411"/>
            <a:ext cx="9021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rgbClr val="006600"/>
              </a:buClr>
              <a:buSzPct val="110000"/>
            </a:pPr>
            <a:r>
              <a:rPr lang="en-US" sz="2000" dirty="0">
                <a:solidFill>
                  <a:srgbClr val="000000"/>
                </a:solidFill>
                <a:latin typeface="+mn-lt"/>
              </a:rPr>
              <a:t>Define </a:t>
            </a:r>
            <a:r>
              <a:rPr lang="en-US" sz="2000" b="1" dirty="0">
                <a:solidFill>
                  <a:srgbClr val="000000"/>
                </a:solidFill>
                <a:latin typeface="+mn-lt"/>
              </a:rPr>
              <a:t>shape factor for onset of plasticity (failure), </a:t>
            </a:r>
            <a:r>
              <a:rPr lang="en-US" sz="2000" dirty="0">
                <a:solidFill>
                  <a:srgbClr val="000000"/>
                </a:solidFill>
                <a:latin typeface="+mn-lt"/>
              </a:rPr>
              <a:t>measuring efficiency, as</a:t>
            </a:r>
            <a:endParaRPr lang="en-US" sz="1600" dirty="0">
              <a:solidFill>
                <a:srgbClr val="000000"/>
              </a:solidFill>
              <a:latin typeface="+mn-lt"/>
            </a:endParaRPr>
          </a:p>
        </p:txBody>
      </p:sp>
      <p:grpSp>
        <p:nvGrpSpPr>
          <p:cNvPr id="36" name="Group 64">
            <a:extLst>
              <a:ext uri="{FF2B5EF4-FFF2-40B4-BE49-F238E27FC236}">
                <a16:creationId xmlns:a16="http://schemas.microsoft.com/office/drawing/2014/main" id="{4DE28914-8ADC-42C2-8B9D-DC7753B6B159}"/>
              </a:ext>
            </a:extLst>
          </p:cNvPr>
          <p:cNvGrpSpPr>
            <a:grpSpLocks/>
          </p:cNvGrpSpPr>
          <p:nvPr/>
        </p:nvGrpSpPr>
        <p:grpSpPr bwMode="auto">
          <a:xfrm>
            <a:off x="4521076" y="2220829"/>
            <a:ext cx="1098550" cy="1066800"/>
            <a:chOff x="1968" y="1248"/>
            <a:chExt cx="639" cy="672"/>
          </a:xfrm>
        </p:grpSpPr>
        <p:sp>
          <p:nvSpPr>
            <p:cNvPr id="37" name="AutoShape 61">
              <a:extLst>
                <a:ext uri="{FF2B5EF4-FFF2-40B4-BE49-F238E27FC236}">
                  <a16:creationId xmlns:a16="http://schemas.microsoft.com/office/drawing/2014/main" id="{3C0031BD-6B2B-4B55-B169-7C3491A4409D}"/>
                </a:ext>
              </a:extLst>
            </p:cNvPr>
            <p:cNvSpPr>
              <a:spLocks noChangeArrowheads="1"/>
            </p:cNvSpPr>
            <p:nvPr/>
          </p:nvSpPr>
          <p:spPr bwMode="auto">
            <a:xfrm>
              <a:off x="1968" y="1248"/>
              <a:ext cx="639" cy="364"/>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dirty="0">
                  <a:solidFill>
                    <a:srgbClr val="000000"/>
                  </a:solidFill>
                  <a:latin typeface="+mn-lt"/>
                </a:rPr>
                <a:t>Area A is </a:t>
              </a:r>
            </a:p>
            <a:p>
              <a:pPr algn="ctr">
                <a:spcBef>
                  <a:spcPct val="0"/>
                </a:spcBef>
                <a:spcAft>
                  <a:spcPct val="0"/>
                </a:spcAft>
              </a:pPr>
              <a:r>
                <a:rPr lang="en-US" sz="1600" dirty="0">
                  <a:solidFill>
                    <a:srgbClr val="000000"/>
                  </a:solidFill>
                  <a:latin typeface="+mn-lt"/>
                </a:rPr>
                <a:t>constant</a:t>
              </a:r>
              <a:endParaRPr lang="en-US" sz="2000" b="1" dirty="0">
                <a:solidFill>
                  <a:srgbClr val="000000"/>
                </a:solidFill>
                <a:latin typeface="+mn-lt"/>
              </a:endParaRPr>
            </a:p>
          </p:txBody>
        </p:sp>
        <p:sp>
          <p:nvSpPr>
            <p:cNvPr id="38" name="Line 62">
              <a:extLst>
                <a:ext uri="{FF2B5EF4-FFF2-40B4-BE49-F238E27FC236}">
                  <a16:creationId xmlns:a16="http://schemas.microsoft.com/office/drawing/2014/main" id="{4B8A2726-2ED7-4236-8F4F-B34A5CE1035C}"/>
                </a:ext>
              </a:extLst>
            </p:cNvPr>
            <p:cNvSpPr>
              <a:spLocks noChangeShapeType="1"/>
            </p:cNvSpPr>
            <p:nvPr/>
          </p:nvSpPr>
          <p:spPr bwMode="auto">
            <a:xfrm>
              <a:off x="2430" y="1612"/>
              <a:ext cx="162" cy="3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aphicFrame>
        <p:nvGraphicFramePr>
          <p:cNvPr id="39" name="Object 5">
            <a:extLst>
              <a:ext uri="{FF2B5EF4-FFF2-40B4-BE49-F238E27FC236}">
                <a16:creationId xmlns:a16="http://schemas.microsoft.com/office/drawing/2014/main" id="{9488B551-E8B6-451D-B2D5-0E69051DC4F4}"/>
              </a:ext>
            </a:extLst>
          </p:cNvPr>
          <p:cNvGraphicFramePr>
            <a:graphicFrameLocks noChangeAspect="1"/>
          </p:cNvGraphicFramePr>
          <p:nvPr/>
        </p:nvGraphicFramePr>
        <p:xfrm>
          <a:off x="5975227" y="2817730"/>
          <a:ext cx="163513" cy="290513"/>
        </p:xfrm>
        <a:graphic>
          <a:graphicData uri="http://schemas.openxmlformats.org/presentationml/2006/ole">
            <mc:AlternateContent xmlns:mc="http://schemas.openxmlformats.org/markup-compatibility/2006">
              <mc:Choice xmlns:v="urn:schemas-microsoft-com:vml" Requires="v">
                <p:oleObj name="Equation" r:id="rId9" imgW="152334" imgH="291973" progId="Equation.3">
                  <p:embed/>
                </p:oleObj>
              </mc:Choice>
              <mc:Fallback>
                <p:oleObj name="Equation" r:id="rId9" imgW="152334" imgH="291973" progId="Equation.3">
                  <p:embed/>
                  <p:pic>
                    <p:nvPicPr>
                      <p:cNvPr id="39" name="Object 5">
                        <a:extLst>
                          <a:ext uri="{FF2B5EF4-FFF2-40B4-BE49-F238E27FC236}">
                            <a16:creationId xmlns:a16="http://schemas.microsoft.com/office/drawing/2014/main" id="{9488B551-E8B6-451D-B2D5-0E69051DC4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5227" y="2817730"/>
                        <a:ext cx="16351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67">
            <a:extLst>
              <a:ext uri="{FF2B5EF4-FFF2-40B4-BE49-F238E27FC236}">
                <a16:creationId xmlns:a16="http://schemas.microsoft.com/office/drawing/2014/main" id="{EE6426AF-718B-4DA6-BC72-1EFCFF704101}"/>
              </a:ext>
            </a:extLst>
          </p:cNvPr>
          <p:cNvGrpSpPr>
            <a:grpSpLocks/>
          </p:cNvGrpSpPr>
          <p:nvPr/>
        </p:nvGrpSpPr>
        <p:grpSpPr bwMode="auto">
          <a:xfrm>
            <a:off x="609600" y="715879"/>
            <a:ext cx="10972799" cy="1169988"/>
            <a:chOff x="384" y="624"/>
            <a:chExt cx="4674" cy="737"/>
          </a:xfrm>
        </p:grpSpPr>
        <p:sp>
          <p:nvSpPr>
            <p:cNvPr id="41" name="Text Box 5">
              <a:extLst>
                <a:ext uri="{FF2B5EF4-FFF2-40B4-BE49-F238E27FC236}">
                  <a16:creationId xmlns:a16="http://schemas.microsoft.com/office/drawing/2014/main" id="{F4ECE4CF-598D-4575-B9B2-6FCA02211349}"/>
                </a:ext>
              </a:extLst>
            </p:cNvPr>
            <p:cNvSpPr txBox="1">
              <a:spLocks noChangeArrowheads="1"/>
            </p:cNvSpPr>
            <p:nvPr/>
          </p:nvSpPr>
          <p:spPr bwMode="auto">
            <a:xfrm>
              <a:off x="384" y="624"/>
              <a:ext cx="467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spcBef>
                  <a:spcPct val="50000"/>
                </a:spcBef>
                <a:spcAft>
                  <a:spcPct val="0"/>
                </a:spcAft>
                <a:buClr>
                  <a:schemeClr val="accent1"/>
                </a:buClr>
                <a:buSzPct val="110000"/>
                <a:buFont typeface="Wingdings" panose="05000000000000000000" pitchFamily="2" charset="2"/>
                <a:buChar char="§"/>
              </a:pPr>
              <a:r>
                <a:rPr lang="en-US" sz="2000" dirty="0">
                  <a:solidFill>
                    <a:srgbClr val="000000"/>
                  </a:solidFill>
                  <a:latin typeface="+mn-lt"/>
                </a:rPr>
                <a:t>Take ratio of bending strength  F</a:t>
              </a:r>
              <a:r>
                <a:rPr lang="en-US" sz="2000" b="1" baseline="-25000" dirty="0">
                  <a:solidFill>
                    <a:srgbClr val="000000"/>
                  </a:solidFill>
                  <a:latin typeface="+mn-lt"/>
                </a:rPr>
                <a:t>f</a:t>
              </a:r>
              <a:r>
                <a:rPr lang="en-US" sz="2000" dirty="0">
                  <a:solidFill>
                    <a:srgbClr val="000000"/>
                  </a:solidFill>
                  <a:latin typeface="+mn-lt"/>
                </a:rPr>
                <a:t>  of shaped section to that (F</a:t>
              </a:r>
              <a:r>
                <a:rPr lang="en-US" sz="2000" b="1" baseline="-25000" dirty="0">
                  <a:solidFill>
                    <a:srgbClr val="000000"/>
                  </a:solidFill>
                  <a:latin typeface="+mn-lt"/>
                </a:rPr>
                <a:t>f,o</a:t>
              </a:r>
              <a:r>
                <a:rPr lang="en-US" sz="2000" dirty="0">
                  <a:solidFill>
                    <a:srgbClr val="000000"/>
                  </a:solidFill>
                  <a:latin typeface="+mn-lt"/>
                </a:rPr>
                <a:t>) of a neutral reference section of the same cross-section area</a:t>
              </a:r>
            </a:p>
            <a:p>
              <a:pPr>
                <a:spcBef>
                  <a:spcPct val="50000"/>
                </a:spcBef>
                <a:spcAft>
                  <a:spcPct val="0"/>
                </a:spcAft>
                <a:buClr>
                  <a:schemeClr val="accent1"/>
                </a:buClr>
                <a:buSzPct val="110000"/>
                <a:buFont typeface="Wingdings" panose="05000000000000000000" pitchFamily="2" charset="2"/>
                <a:buChar char="§"/>
              </a:pPr>
              <a:r>
                <a:rPr lang="en-US" sz="2000" dirty="0">
                  <a:solidFill>
                    <a:srgbClr val="000000"/>
                  </a:solidFill>
                  <a:latin typeface="+mn-lt"/>
                </a:rPr>
                <a:t>  Section modulus of area is Z;  strength scales as </a:t>
              </a:r>
            </a:p>
          </p:txBody>
        </p:sp>
        <p:graphicFrame>
          <p:nvGraphicFramePr>
            <p:cNvPr id="42" name="Object 7">
              <a:extLst>
                <a:ext uri="{FF2B5EF4-FFF2-40B4-BE49-F238E27FC236}">
                  <a16:creationId xmlns:a16="http://schemas.microsoft.com/office/drawing/2014/main" id="{FC379D03-A1E2-47FE-AEE7-AAB11748F1C2}"/>
                </a:ext>
              </a:extLst>
            </p:cNvPr>
            <p:cNvGraphicFramePr>
              <a:graphicFrameLocks noChangeAspect="1"/>
            </p:cNvGraphicFramePr>
            <p:nvPr/>
          </p:nvGraphicFramePr>
          <p:xfrm>
            <a:off x="2645" y="1139"/>
            <a:ext cx="296" cy="215"/>
          </p:xfrm>
          <a:graphic>
            <a:graphicData uri="http://schemas.openxmlformats.org/presentationml/2006/ole">
              <mc:AlternateContent xmlns:mc="http://schemas.openxmlformats.org/markup-compatibility/2006">
                <mc:Choice xmlns:v="urn:schemas-microsoft-com:vml" Requires="v">
                  <p:oleObj name="Equation" r:id="rId11" imgW="469696" imgH="342751" progId="Equation.3">
                    <p:embed/>
                  </p:oleObj>
                </mc:Choice>
                <mc:Fallback>
                  <p:oleObj name="Equation" r:id="rId11" imgW="469696" imgH="342751" progId="Equation.3">
                    <p:embed/>
                    <p:pic>
                      <p:nvPicPr>
                        <p:cNvPr id="42" name="Object 7">
                          <a:extLst>
                            <a:ext uri="{FF2B5EF4-FFF2-40B4-BE49-F238E27FC236}">
                              <a16:creationId xmlns:a16="http://schemas.microsoft.com/office/drawing/2014/main" id="{FC379D03-A1E2-47FE-AEE7-AAB11748F1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5" y="1139"/>
                          <a:ext cx="296"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Text Box 68">
            <a:extLst>
              <a:ext uri="{FF2B5EF4-FFF2-40B4-BE49-F238E27FC236}">
                <a16:creationId xmlns:a16="http://schemas.microsoft.com/office/drawing/2014/main" id="{E29A64FD-B8B0-4570-93AF-81B40A2BF574}"/>
              </a:ext>
            </a:extLst>
          </p:cNvPr>
          <p:cNvSpPr txBox="1">
            <a:spLocks noChangeArrowheads="1"/>
          </p:cNvSpPr>
          <p:nvPr/>
        </p:nvSpPr>
        <p:spPr bwMode="auto">
          <a:xfrm>
            <a:off x="1487364" y="3039979"/>
            <a:ext cx="1289050" cy="357188"/>
          </a:xfrm>
          <a:prstGeom prst="rect">
            <a:avLst/>
          </a:prstGeom>
          <a:solidFill>
            <a:schemeClr val="bg1">
              <a:lumMod val="95000"/>
            </a:schemeClr>
          </a:solidFill>
          <a:ln w="9525">
            <a:solidFill>
              <a:schemeClr val="bg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Area A = b</a:t>
            </a:r>
            <a:r>
              <a:rPr lang="en-US" sz="1600" baseline="30000" dirty="0">
                <a:solidFill>
                  <a:srgbClr val="000000"/>
                </a:solidFill>
                <a:latin typeface="+mn-lt"/>
              </a:rPr>
              <a:t>2</a:t>
            </a:r>
            <a:endParaRPr lang="en-US" sz="2000" b="1" dirty="0">
              <a:solidFill>
                <a:srgbClr val="000000"/>
              </a:solidFill>
              <a:latin typeface="+mn-lt"/>
            </a:endParaRPr>
          </a:p>
        </p:txBody>
      </p:sp>
      <p:grpSp>
        <p:nvGrpSpPr>
          <p:cNvPr id="44" name="Group 71">
            <a:extLst>
              <a:ext uri="{FF2B5EF4-FFF2-40B4-BE49-F238E27FC236}">
                <a16:creationId xmlns:a16="http://schemas.microsoft.com/office/drawing/2014/main" id="{9B071729-CFAE-4C4D-96E3-D91801C6D51F}"/>
              </a:ext>
            </a:extLst>
          </p:cNvPr>
          <p:cNvGrpSpPr>
            <a:grpSpLocks/>
          </p:cNvGrpSpPr>
          <p:nvPr/>
        </p:nvGrpSpPr>
        <p:grpSpPr bwMode="auto">
          <a:xfrm>
            <a:off x="8967664" y="3240005"/>
            <a:ext cx="1497012" cy="760413"/>
            <a:chOff x="4704" y="2346"/>
            <a:chExt cx="870" cy="479"/>
          </a:xfrm>
        </p:grpSpPr>
        <p:sp>
          <p:nvSpPr>
            <p:cNvPr id="45" name="Text Box 69">
              <a:extLst>
                <a:ext uri="{FF2B5EF4-FFF2-40B4-BE49-F238E27FC236}">
                  <a16:creationId xmlns:a16="http://schemas.microsoft.com/office/drawing/2014/main" id="{A976CCE1-D42C-4190-B8C6-9E0E2180697A}"/>
                </a:ext>
              </a:extLst>
            </p:cNvPr>
            <p:cNvSpPr txBox="1">
              <a:spLocks noChangeArrowheads="1"/>
            </p:cNvSpPr>
            <p:nvPr/>
          </p:nvSpPr>
          <p:spPr bwMode="auto">
            <a:xfrm>
              <a:off x="4704" y="2346"/>
              <a:ext cx="870" cy="46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600" dirty="0">
                  <a:solidFill>
                    <a:srgbClr val="000000"/>
                  </a:solidFill>
                  <a:latin typeface="+mn-lt"/>
                </a:rPr>
                <a:t>Area A and yield strength</a:t>
              </a:r>
            </a:p>
            <a:p>
              <a:pPr>
                <a:spcBef>
                  <a:spcPct val="0"/>
                </a:spcBef>
                <a:spcAft>
                  <a:spcPct val="0"/>
                </a:spcAft>
              </a:pPr>
              <a:r>
                <a:rPr lang="en-US" sz="1600" dirty="0">
                  <a:solidFill>
                    <a:srgbClr val="000000"/>
                  </a:solidFill>
                  <a:latin typeface="+mn-lt"/>
                </a:rPr>
                <a:t>      unchanged</a:t>
              </a:r>
              <a:endParaRPr lang="en-US" sz="2000" b="1" dirty="0">
                <a:solidFill>
                  <a:srgbClr val="000000"/>
                </a:solidFill>
                <a:latin typeface="+mn-lt"/>
              </a:endParaRPr>
            </a:p>
          </p:txBody>
        </p:sp>
        <p:graphicFrame>
          <p:nvGraphicFramePr>
            <p:cNvPr id="46" name="Object 6">
              <a:extLst>
                <a:ext uri="{FF2B5EF4-FFF2-40B4-BE49-F238E27FC236}">
                  <a16:creationId xmlns:a16="http://schemas.microsoft.com/office/drawing/2014/main" id="{C8A4A6DE-634C-4865-BB6F-5AEE4FAF35FB}"/>
                </a:ext>
              </a:extLst>
            </p:cNvPr>
            <p:cNvGraphicFramePr>
              <a:graphicFrameLocks noChangeAspect="1"/>
            </p:cNvGraphicFramePr>
            <p:nvPr/>
          </p:nvGraphicFramePr>
          <p:xfrm>
            <a:off x="4748" y="2610"/>
            <a:ext cx="176" cy="215"/>
          </p:xfrm>
          <a:graphic>
            <a:graphicData uri="http://schemas.openxmlformats.org/presentationml/2006/ole">
              <mc:AlternateContent xmlns:mc="http://schemas.openxmlformats.org/markup-compatibility/2006">
                <mc:Choice xmlns:v="urn:schemas-microsoft-com:vml" Requires="v">
                  <p:oleObj name="Equation" r:id="rId13" imgW="279279" imgH="342751" progId="Equation.3">
                    <p:embed/>
                  </p:oleObj>
                </mc:Choice>
                <mc:Fallback>
                  <p:oleObj name="Equation" r:id="rId13" imgW="279279" imgH="342751" progId="Equation.3">
                    <p:embed/>
                    <p:pic>
                      <p:nvPicPr>
                        <p:cNvPr id="46" name="Object 6">
                          <a:extLst>
                            <a:ext uri="{FF2B5EF4-FFF2-40B4-BE49-F238E27FC236}">
                              <a16:creationId xmlns:a16="http://schemas.microsoft.com/office/drawing/2014/main" id="{C8A4A6DE-634C-4865-BB6F-5AEE4FAF35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8" y="2610"/>
                          <a:ext cx="176"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05890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Tabulation of shape factors</a:t>
            </a:r>
            <a:endParaRPr lang="en-US" dirty="0"/>
          </a:p>
        </p:txBody>
      </p:sp>
      <p:pic>
        <p:nvPicPr>
          <p:cNvPr id="4" name="Picture 8">
            <a:extLst>
              <a:ext uri="{FF2B5EF4-FFF2-40B4-BE49-F238E27FC236}">
                <a16:creationId xmlns:a16="http://schemas.microsoft.com/office/drawing/2014/main" id="{3A16433A-7531-44E0-9439-0EFA9F1D8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766762"/>
            <a:ext cx="58721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a:extLst>
              <a:ext uri="{FF2B5EF4-FFF2-40B4-BE49-F238E27FC236}">
                <a16:creationId xmlns:a16="http://schemas.microsoft.com/office/drawing/2014/main" id="{944BC074-8FBE-43BF-8F94-842097051403}"/>
              </a:ext>
            </a:extLst>
          </p:cNvPr>
          <p:cNvSpPr>
            <a:spLocks noChangeShapeType="1"/>
          </p:cNvSpPr>
          <p:nvPr/>
        </p:nvSpPr>
        <p:spPr bwMode="auto">
          <a:xfrm>
            <a:off x="3879949" y="771524"/>
            <a:ext cx="0" cy="517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dirty="0"/>
          </a:p>
        </p:txBody>
      </p:sp>
      <p:cxnSp>
        <p:nvCxnSpPr>
          <p:cNvPr id="6" name="Straight Connector 5">
            <a:extLst>
              <a:ext uri="{FF2B5EF4-FFF2-40B4-BE49-F238E27FC236}">
                <a16:creationId xmlns:a16="http://schemas.microsoft.com/office/drawing/2014/main" id="{25745E12-7A08-43A6-B39A-318EC140A406}"/>
              </a:ext>
            </a:extLst>
          </p:cNvPr>
          <p:cNvCxnSpPr/>
          <p:nvPr/>
        </p:nvCxnSpPr>
        <p:spPr bwMode="auto">
          <a:xfrm>
            <a:off x="7856001" y="771524"/>
            <a:ext cx="0" cy="5172075"/>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1CC6E8D3-5690-44A3-A552-4A2953E8762A}"/>
              </a:ext>
            </a:extLst>
          </p:cNvPr>
          <p:cNvCxnSpPr/>
          <p:nvPr/>
        </p:nvCxnSpPr>
        <p:spPr bwMode="auto">
          <a:xfrm>
            <a:off x="6789201" y="766762"/>
            <a:ext cx="0" cy="517683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35224378"/>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3" id="{2869CFFE-9EF4-4B90-B7EA-2B82A8BA9E6F}" vid="{460B0ADB-F917-4E24-BEF6-2F6B556B58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3.xml><?xml version="1.0" encoding="utf-8"?>
<ds:datastoreItem xmlns:ds="http://schemas.openxmlformats.org/officeDocument/2006/customXml" ds:itemID="{E255431C-D42F-46C4-BFEC-91C9F9476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3</Template>
  <TotalTime>101</TotalTime>
  <Words>2946</Words>
  <Application>Microsoft Office PowerPoint</Application>
  <PresentationFormat>Widescreen</PresentationFormat>
  <Paragraphs>294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Ansys - Slide Master</vt:lpstr>
      <vt:lpstr>PowerPoint Presentation</vt:lpstr>
      <vt:lpstr>Learning objectives for this lecture unit</vt:lpstr>
      <vt:lpstr>Outline of lecture unit 9</vt:lpstr>
      <vt:lpstr>Shape efficiency</vt:lpstr>
      <vt:lpstr>Shape and mode of loading</vt:lpstr>
      <vt:lpstr>Shape efficiency: bending stiffness</vt:lpstr>
      <vt:lpstr>Properties of the shape factor</vt:lpstr>
      <vt:lpstr>Shape efficiency: bending strength</vt:lpstr>
      <vt:lpstr>Tabulation of shape factors</vt:lpstr>
      <vt:lpstr>What values of e exist in reality?</vt:lpstr>
      <vt:lpstr>Limits for shape factors e and f</vt:lpstr>
      <vt:lpstr>Indices that include shape</vt:lpstr>
      <vt:lpstr>Selecting material-shape combinations</vt:lpstr>
      <vt:lpstr>Shape on selection charts</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5</cp:revision>
  <dcterms:created xsi:type="dcterms:W3CDTF">2021-07-07T10:03:47Z</dcterms:created>
  <dcterms:modified xsi:type="dcterms:W3CDTF">2024-02-05T16:32:42Z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