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sldIdLst>
    <p:sldId id="256" r:id="rId5"/>
    <p:sldId id="286" r:id="rId6"/>
    <p:sldId id="622" r:id="rId7"/>
    <p:sldId id="597" r:id="rId8"/>
    <p:sldId id="618" r:id="rId9"/>
    <p:sldId id="599" r:id="rId10"/>
    <p:sldId id="623" r:id="rId11"/>
    <p:sldId id="624" r:id="rId12"/>
    <p:sldId id="625" r:id="rId13"/>
    <p:sldId id="604" r:id="rId14"/>
    <p:sldId id="626" r:id="rId15"/>
    <p:sldId id="627" r:id="rId16"/>
    <p:sldId id="628" r:id="rId17"/>
    <p:sldId id="629" r:id="rId18"/>
    <p:sldId id="630" r:id="rId19"/>
    <p:sldId id="611" r:id="rId20"/>
    <p:sldId id="612" r:id="rId21"/>
    <p:sldId id="614" r:id="rId22"/>
    <p:sldId id="631" r:id="rId23"/>
    <p:sldId id="632" r:id="rId24"/>
    <p:sldId id="285"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CE455-5B5D-4A64-A252-79A9E4AECB41}" v="1" dt="2024-01-09T20:53:51.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8" autoAdjust="0"/>
    <p:restoredTop sz="72503" autoAdjust="0"/>
  </p:normalViewPr>
  <p:slideViewPr>
    <p:cSldViewPr showGuides="1">
      <p:cViewPr varScale="1">
        <p:scale>
          <a:sx n="62" d="100"/>
          <a:sy n="62" d="100"/>
        </p:scale>
        <p:origin x="1488" y="53"/>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Ansys Granta </a:t>
            </a:r>
            <a:r>
              <a:rPr lang="en-GB" sz="1200" dirty="0" err="1"/>
              <a:t>EduPack</a:t>
            </a:r>
            <a:r>
              <a:rPr lang="en-GB" sz="1200" dirty="0"/>
              <a:t>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90469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BE0DA370-701A-45B8-BF36-DA307E930FC4}" type="slidenum">
              <a:rPr lang="en-GB" smtClean="0">
                <a:latin typeface="Times New Roman" pitchFamily="18" charset="0"/>
              </a:rPr>
              <a:pPr/>
              <a:t>10</a:t>
            </a:fld>
            <a:endParaRPr lang="en-GB" dirty="0">
              <a:latin typeface="Times New Roman" pitchFamily="18" charset="0"/>
            </a:endParaRPr>
          </a:p>
        </p:txBody>
      </p:sp>
      <p:sp>
        <p:nvSpPr>
          <p:cNvPr id="37891" name="Slide Image Placeholder 1"/>
          <p:cNvSpPr>
            <a:spLocks noGrp="1" noRot="1" noChangeAspect="1" noTextEdit="1"/>
          </p:cNvSpPr>
          <p:nvPr>
            <p:ph type="sldImg"/>
          </p:nvPr>
        </p:nvSpPr>
        <p:spPr>
          <a:xfrm>
            <a:off x="193675" y="741363"/>
            <a:ext cx="6488113" cy="3649662"/>
          </a:xfrm>
          <a:ln/>
        </p:spPr>
      </p:sp>
      <p:sp>
        <p:nvSpPr>
          <p:cNvPr id="37892" name="Notes Placeholder 2"/>
          <p:cNvSpPr>
            <a:spLocks noGrp="1"/>
          </p:cNvSpPr>
          <p:nvPr>
            <p:ph type="body" idx="1"/>
          </p:nvPr>
        </p:nvSpPr>
        <p:spPr>
          <a:xfrm>
            <a:off x="917575" y="4656138"/>
            <a:ext cx="503396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algn="ctr"/>
            <a:r>
              <a:rPr lang="en-GB" sz="1000" b="1" i="1" dirty="0">
                <a:solidFill>
                  <a:srgbClr val="000000"/>
                </a:solidFill>
                <a:latin typeface="Arial" charset="0"/>
                <a:cs typeface="Times New Roman" pitchFamily="18" charset="0"/>
              </a:rPr>
              <a:t>What controls the differences?</a:t>
            </a:r>
          </a:p>
          <a:p>
            <a:endParaRPr lang="en-GB" sz="1000" dirty="0">
              <a:solidFill>
                <a:srgbClr val="000000"/>
              </a:solidFill>
              <a:latin typeface="Arial" charset="0"/>
              <a:cs typeface="Times New Roman" pitchFamily="18" charset="0"/>
            </a:endParaRPr>
          </a:p>
          <a:p>
            <a:r>
              <a:rPr lang="en-GB" sz="1000" dirty="0">
                <a:solidFill>
                  <a:srgbClr val="000000"/>
                </a:solidFill>
                <a:latin typeface="Arial" charset="0"/>
                <a:cs typeface="Times New Roman" pitchFamily="18" charset="0"/>
              </a:rPr>
              <a:t>Returning</a:t>
            </a:r>
            <a:r>
              <a:rPr lang="en-GB" sz="1000" baseline="0" dirty="0">
                <a:solidFill>
                  <a:srgbClr val="000000"/>
                </a:solidFill>
                <a:latin typeface="Arial" charset="0"/>
                <a:cs typeface="Times New Roman" pitchFamily="18" charset="0"/>
              </a:rPr>
              <a:t> to the chart, we find </a:t>
            </a:r>
            <a:r>
              <a:rPr lang="en-GB" sz="1000" b="1" baseline="0" dirty="0">
                <a:solidFill>
                  <a:srgbClr val="000000"/>
                </a:solidFill>
                <a:latin typeface="Arial" charset="0"/>
                <a:cs typeface="Times New Roman" pitchFamily="18" charset="0"/>
              </a:rPr>
              <a:t>composites</a:t>
            </a:r>
            <a:r>
              <a:rPr lang="en-GB" sz="1000" baseline="0" dirty="0">
                <a:solidFill>
                  <a:srgbClr val="000000"/>
                </a:solidFill>
                <a:latin typeface="Arial" charset="0"/>
                <a:cs typeface="Times New Roman" pitchFamily="18" charset="0"/>
              </a:rPr>
              <a:t> falling between the polymers (matrix) and ceramics (glass and carbon fibres). And polymer </a:t>
            </a:r>
            <a:r>
              <a:rPr lang="en-GB" sz="1000" b="1" baseline="0" dirty="0">
                <a:solidFill>
                  <a:srgbClr val="000000"/>
                </a:solidFill>
                <a:latin typeface="Arial" charset="0"/>
                <a:cs typeface="Times New Roman" pitchFamily="18" charset="0"/>
              </a:rPr>
              <a:t>foams</a:t>
            </a:r>
            <a:r>
              <a:rPr lang="en-GB" sz="1000" baseline="0" dirty="0">
                <a:solidFill>
                  <a:srgbClr val="000000"/>
                </a:solidFill>
                <a:latin typeface="Arial" charset="0"/>
                <a:cs typeface="Times New Roman" pitchFamily="18" charset="0"/>
              </a:rPr>
              <a:t> fall below and to the left of the solids of which they are made. Finally, note the position of </a:t>
            </a:r>
            <a:r>
              <a:rPr lang="en-GB" sz="1000" b="1" baseline="0" dirty="0">
                <a:solidFill>
                  <a:srgbClr val="000000"/>
                </a:solidFill>
                <a:latin typeface="Arial" charset="0"/>
                <a:cs typeface="Times New Roman" pitchFamily="18" charset="0"/>
              </a:rPr>
              <a:t>natural materials</a:t>
            </a:r>
            <a:r>
              <a:rPr lang="en-GB" sz="1000" baseline="0" dirty="0">
                <a:solidFill>
                  <a:srgbClr val="000000"/>
                </a:solidFill>
                <a:latin typeface="Arial" charset="0"/>
                <a:cs typeface="Times New Roman" pitchFamily="18" charset="0"/>
              </a:rPr>
              <a:t>, governed by a bit of everything: complex polymers, with both cellular and fibrous architectures.</a:t>
            </a:r>
          </a:p>
          <a:p>
            <a:endParaRPr lang="en-GB" sz="1000" baseline="0" dirty="0">
              <a:solidFill>
                <a:srgbClr val="000000"/>
              </a:solidFill>
              <a:latin typeface="Arial" charset="0"/>
              <a:cs typeface="Times New Roman" pitchFamily="18" charset="0"/>
            </a:endParaRPr>
          </a:p>
          <a:p>
            <a:r>
              <a:rPr lang="en-GB" sz="1000" dirty="0">
                <a:solidFill>
                  <a:srgbClr val="000000"/>
                </a:solidFill>
                <a:latin typeface="Arial" charset="0"/>
                <a:cs typeface="Times New Roman" pitchFamily="18" charset="0"/>
              </a:rPr>
              <a:t>Designers might just take all this as “given data”. But by “drilling down” into the origin of the properties, we not only understand the physical world around us, but can turn the problem around and ask how we engineers and scientists can manipulate properties. For modulus and density,</a:t>
            </a:r>
            <a:r>
              <a:rPr lang="en-GB" sz="1000" baseline="0" dirty="0">
                <a:solidFill>
                  <a:srgbClr val="000000"/>
                </a:solidFill>
                <a:latin typeface="Arial" charset="0"/>
                <a:cs typeface="Times New Roman" pitchFamily="18" charset="0"/>
              </a:rPr>
              <a:t> composition largely dictates the outcome – only architecture enables completely new combinations of properties to be developed.</a:t>
            </a:r>
          </a:p>
          <a:p>
            <a:endParaRPr lang="en-GB" sz="1000" baseline="0" dirty="0">
              <a:solidFill>
                <a:srgbClr val="000000"/>
              </a:solidFill>
              <a:latin typeface="Arial" charset="0"/>
              <a:cs typeface="Times New Roman" pitchFamily="18" charset="0"/>
            </a:endParaRPr>
          </a:p>
          <a:p>
            <a:r>
              <a:rPr lang="en-GB" sz="1000" baseline="0" dirty="0">
                <a:solidFill>
                  <a:srgbClr val="000000"/>
                </a:solidFill>
                <a:latin typeface="Arial" charset="0"/>
                <a:cs typeface="Times New Roman" pitchFamily="18" charset="0"/>
              </a:rPr>
              <a:t>The potential for innovation afforded by making composite materials (and other “hybrid” combinations of materials, such as sandwich panels”) is a good motivator for students – expensive composites often emerging from high performance applications (e.g. sports goods).</a:t>
            </a:r>
            <a:endParaRPr lang="en-GB" sz="1000" dirty="0">
              <a:solidFill>
                <a:srgbClr val="000000"/>
              </a:solidFill>
              <a:latin typeface="Arial" charset="0"/>
              <a:cs typeface="Times New Roman" pitchFamily="18" charset="0"/>
            </a:endParaRPr>
          </a:p>
          <a:p>
            <a:endParaRPr lang="en-US" sz="1000" dirty="0">
              <a:solidFill>
                <a:srgbClr val="000000"/>
              </a:solidFill>
              <a:latin typeface="Arial" charset="0"/>
              <a:cs typeface="Arial" charset="0"/>
            </a:endParaRPr>
          </a:p>
        </p:txBody>
      </p:sp>
      <p:sp>
        <p:nvSpPr>
          <p:cNvPr id="37893" name="Slide Number Placeholder 3"/>
          <p:cNvSpPr txBox="1">
            <a:spLocks noGrp="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buFontTx/>
              <a:buNone/>
            </a:pPr>
            <a:fld id="{7A2ED3B8-9455-4415-9BFE-0E36597FFA6F}" type="slidenum">
              <a:rPr lang="en-US" sz="1000" i="1">
                <a:latin typeface="Times New Roman" pitchFamily="18" charset="0"/>
              </a:rPr>
              <a:pPr algn="r">
                <a:spcBef>
                  <a:spcPct val="0"/>
                </a:spcBef>
                <a:spcAft>
                  <a:spcPct val="0"/>
                </a:spcAft>
                <a:buClrTx/>
                <a:buSzTx/>
                <a:buFontTx/>
                <a:buNone/>
              </a:pPr>
              <a:t>10</a:t>
            </a:fld>
            <a:endParaRPr lang="en-US" sz="1000" i="1" dirty="0">
              <a:latin typeface="Times New Roman" pitchFamily="18" charset="0"/>
            </a:endParaRPr>
          </a:p>
        </p:txBody>
      </p:sp>
    </p:spTree>
    <p:extLst>
      <p:ext uri="{BB962C8B-B14F-4D97-AF65-F5344CB8AC3E}">
        <p14:creationId xmlns:p14="http://schemas.microsoft.com/office/powerpoint/2010/main" val="66940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BE4B713C-B9DA-41F5-B681-B4C1FB1A12D3}" type="slidenum">
              <a:rPr lang="en-GB" smtClean="0">
                <a:latin typeface="Times New Roman" pitchFamily="18" charset="0"/>
              </a:rPr>
              <a:pPr/>
              <a:t>11</a:t>
            </a:fld>
            <a:endParaRPr lang="en-GB">
              <a:latin typeface="Times New Roman" pitchFamily="18" charset="0"/>
            </a:endParaRPr>
          </a:p>
        </p:txBody>
      </p:sp>
      <p:sp>
        <p:nvSpPr>
          <p:cNvPr id="45059" name="Rectangle 2"/>
          <p:cNvSpPr>
            <a:spLocks noGrp="1" noRot="1" noChangeAspect="1" noChangeArrowheads="1" noTextEdit="1"/>
          </p:cNvSpPr>
          <p:nvPr>
            <p:ph type="sldImg"/>
          </p:nvPr>
        </p:nvSpPr>
        <p:spPr>
          <a:xfrm>
            <a:off x="2643188" y="487363"/>
            <a:ext cx="4327525" cy="243522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solidFill>
                  <a:srgbClr val="CC0000"/>
                </a:solidFill>
                <a:latin typeface="Arial" charset="0"/>
                <a:cs typeface="Arial" charset="0"/>
              </a:rPr>
              <a:t>Manipulating strength – a microstructure-dependent property</a:t>
            </a:r>
          </a:p>
          <a:p>
            <a:endParaRPr lang="en-GB" sz="900" b="1">
              <a:solidFill>
                <a:srgbClr val="CC0000"/>
              </a:solidFill>
              <a:latin typeface="Arial" charset="0"/>
              <a:cs typeface="Arial" charset="0"/>
            </a:endParaRPr>
          </a:p>
          <a:p>
            <a:r>
              <a:rPr lang="en-GB" sz="900" b="1">
                <a:solidFill>
                  <a:srgbClr val="CC0000"/>
                </a:solidFill>
                <a:latin typeface="Arial" charset="0"/>
                <a:cs typeface="Arial" charset="0"/>
              </a:rPr>
              <a:t>Strength </a:t>
            </a:r>
            <a:r>
              <a:rPr lang="en-GB" sz="900">
                <a:solidFill>
                  <a:srgbClr val="000000"/>
                </a:solidFill>
                <a:latin typeface="Arial" charset="0"/>
                <a:cs typeface="Times New Roman" pitchFamily="18" charset="0"/>
              </a:rPr>
              <a:t>vs. density is another standard property combination for lightweight design. </a:t>
            </a:r>
          </a:p>
          <a:p>
            <a:endParaRPr lang="en-GB" sz="900">
              <a:solidFill>
                <a:srgbClr val="000000"/>
              </a:solidFill>
              <a:latin typeface="Arial" charset="0"/>
              <a:cs typeface="Times New Roman" pitchFamily="18" charset="0"/>
            </a:endParaRPr>
          </a:p>
          <a:p>
            <a:r>
              <a:rPr lang="en-GB" sz="900">
                <a:solidFill>
                  <a:srgbClr val="000000"/>
                </a:solidFill>
                <a:latin typeface="Arial" charset="0"/>
                <a:cs typeface="Times New Roman" pitchFamily="18" charset="0"/>
              </a:rPr>
              <a:t>The behaviour of </a:t>
            </a:r>
            <a:r>
              <a:rPr lang="en-GB" sz="900" b="1">
                <a:solidFill>
                  <a:srgbClr val="CC0000"/>
                </a:solidFill>
                <a:latin typeface="Arial" charset="0"/>
                <a:cs typeface="Arial" charset="0"/>
              </a:rPr>
              <a:t>crystalline materials</a:t>
            </a:r>
            <a:r>
              <a:rPr lang="en-GB" sz="900">
                <a:solidFill>
                  <a:srgbClr val="000000"/>
                </a:solidFill>
                <a:latin typeface="Arial" charset="0"/>
                <a:cs typeface="Times New Roman" pitchFamily="18" charset="0"/>
              </a:rPr>
              <a:t> differs significantly compared to modulus. First the strength of </a:t>
            </a:r>
            <a:r>
              <a:rPr lang="en-GB" sz="900" b="1">
                <a:solidFill>
                  <a:srgbClr val="000000"/>
                </a:solidFill>
                <a:latin typeface="Arial" charset="0"/>
                <a:cs typeface="Times New Roman" pitchFamily="18" charset="0"/>
              </a:rPr>
              <a:t>ceramics</a:t>
            </a:r>
            <a:r>
              <a:rPr lang="en-GB" sz="900">
                <a:solidFill>
                  <a:srgbClr val="000000"/>
                </a:solidFill>
                <a:latin typeface="Arial" charset="0"/>
                <a:cs typeface="Times New Roman" pitchFamily="18" charset="0"/>
              </a:rPr>
              <a:t> (in tension) is dominated by fracture, whereas metal strength is governed by yielding (though the actual strength values cover the same range). </a:t>
            </a:r>
            <a:r>
              <a:rPr lang="en-GB" sz="900" b="1">
                <a:solidFill>
                  <a:srgbClr val="000000"/>
                </a:solidFill>
                <a:latin typeface="Arial" charset="0"/>
                <a:cs typeface="Times New Roman" pitchFamily="18" charset="0"/>
              </a:rPr>
              <a:t>Metals</a:t>
            </a:r>
            <a:r>
              <a:rPr lang="en-GB" sz="900">
                <a:solidFill>
                  <a:srgbClr val="000000"/>
                </a:solidFill>
                <a:latin typeface="Arial" charset="0"/>
                <a:cs typeface="Times New Roman" pitchFamily="18" charset="0"/>
              </a:rPr>
              <a:t> in particular now show wide ranges in a given alloy system (long, thin bubbles), reflecting sensitivity to the </a:t>
            </a:r>
            <a:r>
              <a:rPr lang="en-GB" sz="900" b="1">
                <a:solidFill>
                  <a:srgbClr val="CC0000"/>
                </a:solidFill>
                <a:latin typeface="Arial" charset="0"/>
                <a:cs typeface="Arial" charset="0"/>
              </a:rPr>
              <a:t>microstructure</a:t>
            </a:r>
            <a:r>
              <a:rPr lang="en-GB" sz="900">
                <a:solidFill>
                  <a:srgbClr val="000000"/>
                </a:solidFill>
                <a:latin typeface="Arial" charset="0"/>
                <a:cs typeface="Times New Roman" pitchFamily="18" charset="0"/>
              </a:rPr>
              <a:t> (which itself depends on the alloy composition and process history).</a:t>
            </a:r>
          </a:p>
          <a:p>
            <a:endParaRPr lang="en-GB" sz="900">
              <a:solidFill>
                <a:srgbClr val="000000"/>
              </a:solidFill>
              <a:latin typeface="Arial" charset="0"/>
              <a:cs typeface="Times New Roman" pitchFamily="18" charset="0"/>
            </a:endParaRPr>
          </a:p>
          <a:p>
            <a:r>
              <a:rPr lang="en-GB" sz="900">
                <a:solidFill>
                  <a:srgbClr val="000000"/>
                </a:solidFill>
                <a:latin typeface="Arial" charset="0"/>
                <a:cs typeface="Times New Roman" pitchFamily="18" charset="0"/>
              </a:rPr>
              <a:t>For </a:t>
            </a:r>
            <a:r>
              <a:rPr lang="en-GB" sz="900" b="1">
                <a:solidFill>
                  <a:srgbClr val="CC0000"/>
                </a:solidFill>
                <a:latin typeface="Arial" charset="0"/>
                <a:cs typeface="Arial" charset="0"/>
              </a:rPr>
              <a:t>polymers</a:t>
            </a:r>
            <a:r>
              <a:rPr lang="en-GB" sz="900">
                <a:solidFill>
                  <a:srgbClr val="000000"/>
                </a:solidFill>
                <a:latin typeface="Arial" charset="0"/>
                <a:cs typeface="Times New Roman" pitchFamily="18" charset="0"/>
              </a:rPr>
              <a:t> and </a:t>
            </a:r>
            <a:r>
              <a:rPr lang="en-GB" sz="900" b="1">
                <a:solidFill>
                  <a:srgbClr val="CC0000"/>
                </a:solidFill>
                <a:latin typeface="Arial" charset="0"/>
                <a:cs typeface="Arial" charset="0"/>
              </a:rPr>
              <a:t>elastomers</a:t>
            </a:r>
            <a:r>
              <a:rPr lang="en-GB" sz="900">
                <a:solidFill>
                  <a:srgbClr val="000000"/>
                </a:solidFill>
                <a:latin typeface="Arial" charset="0"/>
                <a:cs typeface="Times New Roman" pitchFamily="18" charset="0"/>
              </a:rPr>
              <a:t>, the same factors govern the strength as the modulus: composition, crystallinity and cross-linking. But note that the range of strength is much lower than for modulus, and now overlaps with the metals. This is because all the failure mechanisms now involve some degree of loading and breaking of the covalent bonds along the molecular chains.</a:t>
            </a:r>
          </a:p>
          <a:p>
            <a:endParaRPr lang="en-GB" sz="900">
              <a:solidFill>
                <a:srgbClr val="000000"/>
              </a:solidFill>
              <a:latin typeface="Arial" charset="0"/>
              <a:cs typeface="Times New Roman" pitchFamily="18" charset="0"/>
            </a:endParaRPr>
          </a:p>
          <a:p>
            <a:r>
              <a:rPr lang="en-GB" sz="900">
                <a:solidFill>
                  <a:srgbClr val="000000"/>
                </a:solidFill>
                <a:latin typeface="Arial" charset="0"/>
                <a:cs typeface="Times New Roman" pitchFamily="18" charset="0"/>
              </a:rPr>
              <a:t>The strength of </a:t>
            </a:r>
            <a:r>
              <a:rPr lang="en-GB" sz="900" b="1">
                <a:solidFill>
                  <a:srgbClr val="CC0000"/>
                </a:solidFill>
                <a:latin typeface="Arial" charset="0"/>
                <a:cs typeface="Arial" charset="0"/>
              </a:rPr>
              <a:t>foams </a:t>
            </a:r>
            <a:r>
              <a:rPr lang="en-GB" sz="900">
                <a:solidFill>
                  <a:srgbClr val="000000"/>
                </a:solidFill>
                <a:latin typeface="Arial" charset="0"/>
                <a:cs typeface="Times New Roman" pitchFamily="18" charset="0"/>
              </a:rPr>
              <a:t>reflects the strength of the cell edges (bending leading to yield or fracture of the cell walls). And the architecture of </a:t>
            </a:r>
            <a:r>
              <a:rPr lang="en-GB" sz="900" b="1">
                <a:solidFill>
                  <a:srgbClr val="000000"/>
                </a:solidFill>
                <a:latin typeface="Arial" charset="0"/>
                <a:cs typeface="Times New Roman" pitchFamily="18" charset="0"/>
              </a:rPr>
              <a:t>composites</a:t>
            </a:r>
            <a:r>
              <a:rPr lang="en-GB" sz="900">
                <a:solidFill>
                  <a:srgbClr val="000000"/>
                </a:solidFill>
                <a:latin typeface="Arial" charset="0"/>
                <a:cs typeface="Times New Roman" pitchFamily="18" charset="0"/>
              </a:rPr>
              <a:t> leads to strengths which are some combination of the strengths of the components.</a:t>
            </a:r>
          </a:p>
          <a:p>
            <a:endParaRPr lang="en-GB" sz="900">
              <a:solidFill>
                <a:srgbClr val="000000"/>
              </a:solidFill>
              <a:latin typeface="Arial" charset="0"/>
              <a:cs typeface="Times New Roman" pitchFamily="18" charset="0"/>
            </a:endParaRPr>
          </a:p>
          <a:p>
            <a:r>
              <a:rPr lang="en-GB" sz="900">
                <a:solidFill>
                  <a:srgbClr val="000000"/>
                </a:solidFill>
                <a:latin typeface="Arial" charset="0"/>
                <a:cs typeface="Times New Roman" pitchFamily="18" charset="0"/>
              </a:rPr>
              <a:t>The greatest diversity in behaviour (and also commercial significance) is seen in the strength characteristics of metallic alloys – hence “drilling down” will highlight examples in this area.</a:t>
            </a:r>
          </a:p>
        </p:txBody>
      </p:sp>
    </p:spTree>
    <p:extLst>
      <p:ext uri="{BB962C8B-B14F-4D97-AF65-F5344CB8AC3E}">
        <p14:creationId xmlns:p14="http://schemas.microsoft.com/office/powerpoint/2010/main" val="226228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05EBA0CD-0B83-4332-A10A-E1D665B1336D}" type="slidenum">
              <a:rPr lang="en-GB" smtClean="0">
                <a:latin typeface="Times New Roman" pitchFamily="18" charset="0"/>
              </a:rPr>
              <a:pPr/>
              <a:t>12</a:t>
            </a:fld>
            <a:endParaRPr lang="en-GB" dirty="0">
              <a:latin typeface="Times New Roman" pitchFamily="18" charset="0"/>
            </a:endParaRPr>
          </a:p>
        </p:txBody>
      </p:sp>
      <p:sp>
        <p:nvSpPr>
          <p:cNvPr id="46083" name="Rectangle 2"/>
          <p:cNvSpPr>
            <a:spLocks noGrp="1" noRot="1" noChangeAspect="1" noChangeArrowheads="1" noTextEdit="1"/>
          </p:cNvSpPr>
          <p:nvPr>
            <p:ph type="sldImg"/>
          </p:nvPr>
        </p:nvSpPr>
        <p:spPr>
          <a:xfrm>
            <a:off x="2643188" y="487363"/>
            <a:ext cx="4327525" cy="2435225"/>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Hardening mechanisms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Understanding alloy strengthening requires an appreciation of </a:t>
            </a:r>
            <a:r>
              <a:rPr lang="en-GB" sz="900" b="1" dirty="0">
                <a:solidFill>
                  <a:srgbClr val="CC0000"/>
                </a:solidFill>
                <a:latin typeface="Arial" charset="0"/>
                <a:cs typeface="Arial" charset="0"/>
              </a:rPr>
              <a:t>dislocation</a:t>
            </a:r>
            <a:r>
              <a:rPr lang="en-GB" sz="900" dirty="0">
                <a:solidFill>
                  <a:srgbClr val="000000"/>
                </a:solidFill>
                <a:latin typeface="Arial" charset="0"/>
                <a:cs typeface="Times New Roman" pitchFamily="18" charset="0"/>
              </a:rPr>
              <a:t> behaviour. The key generic concepts are dislocation pinning, and the spacing and effectiveness of the obstacles introduced as pinning points: solute atoms, precipitates and other dislocations.  </a:t>
            </a:r>
          </a:p>
          <a:p>
            <a:r>
              <a:rPr lang="en-GB" sz="900" dirty="0">
                <a:solidFill>
                  <a:srgbClr val="000000"/>
                </a:solidFill>
                <a:latin typeface="Arial" charset="0"/>
                <a:cs typeface="Times New Roman" pitchFamily="18" charset="0"/>
              </a:rPr>
              <a:t>- </a:t>
            </a:r>
            <a:r>
              <a:rPr lang="en-GB" sz="900" i="1" dirty="0">
                <a:solidFill>
                  <a:srgbClr val="000000"/>
                </a:solidFill>
                <a:latin typeface="Arial" charset="0"/>
                <a:cs typeface="Times New Roman" pitchFamily="18" charset="0"/>
              </a:rPr>
              <a:t>Solute</a:t>
            </a:r>
            <a:r>
              <a:rPr lang="en-GB" sz="900" dirty="0">
                <a:solidFill>
                  <a:srgbClr val="000000"/>
                </a:solidFill>
                <a:latin typeface="Arial" charset="0"/>
                <a:cs typeface="Times New Roman" pitchFamily="18" charset="0"/>
              </a:rPr>
              <a:t> distributed atomically within the lattice is a simple outcome of changing composition.</a:t>
            </a:r>
          </a:p>
          <a:p>
            <a:r>
              <a:rPr lang="en-GB" sz="900" dirty="0">
                <a:solidFill>
                  <a:srgbClr val="000000"/>
                </a:solidFill>
                <a:latin typeface="Arial" charset="0"/>
                <a:cs typeface="Times New Roman" pitchFamily="18" charset="0"/>
              </a:rPr>
              <a:t>- </a:t>
            </a:r>
            <a:r>
              <a:rPr lang="en-GB" sz="900" i="1" dirty="0">
                <a:solidFill>
                  <a:srgbClr val="000000"/>
                </a:solidFill>
                <a:latin typeface="Arial" charset="0"/>
                <a:cs typeface="Times New Roman" pitchFamily="18" charset="0"/>
              </a:rPr>
              <a:t>Precipitation</a:t>
            </a:r>
            <a:r>
              <a:rPr lang="en-GB" sz="900" dirty="0">
                <a:solidFill>
                  <a:srgbClr val="000000"/>
                </a:solidFill>
                <a:latin typeface="Arial" charset="0"/>
                <a:cs typeface="Times New Roman" pitchFamily="18" charset="0"/>
              </a:rPr>
              <a:t> is the most effective, exploiting microstructures of more than one phase that depend in complex ways on the composition and the process history (examples below).</a:t>
            </a:r>
          </a:p>
          <a:p>
            <a:r>
              <a:rPr lang="en-GB" sz="900" dirty="0">
                <a:solidFill>
                  <a:srgbClr val="000000"/>
                </a:solidFill>
                <a:latin typeface="Arial" charset="0"/>
                <a:cs typeface="Times New Roman" pitchFamily="18" charset="0"/>
              </a:rPr>
              <a:t>- </a:t>
            </a:r>
            <a:r>
              <a:rPr lang="en-GB" sz="900" i="1" dirty="0">
                <a:solidFill>
                  <a:srgbClr val="000000"/>
                </a:solidFill>
                <a:latin typeface="Arial" charset="0"/>
                <a:cs typeface="Times New Roman" pitchFamily="18" charset="0"/>
              </a:rPr>
              <a:t>Dislocation</a:t>
            </a:r>
            <a:r>
              <a:rPr lang="en-GB" sz="900" dirty="0">
                <a:solidFill>
                  <a:srgbClr val="000000"/>
                </a:solidFill>
                <a:latin typeface="Arial" charset="0"/>
                <a:cs typeface="Times New Roman" pitchFamily="18" charset="0"/>
              </a:rPr>
              <a:t> microstructures evolve in complex ways with deformation.</a:t>
            </a:r>
          </a:p>
          <a:p>
            <a:endParaRPr lang="en-GB" sz="900" dirty="0">
              <a:latin typeface="Arial" charset="0"/>
              <a:cs typeface="Arial" charset="0"/>
            </a:endParaRPr>
          </a:p>
          <a:p>
            <a:pPr algn="ctr"/>
            <a:r>
              <a:rPr lang="en-GB" sz="1000" b="1" i="1" dirty="0">
                <a:solidFill>
                  <a:srgbClr val="CC0000"/>
                </a:solidFill>
                <a:latin typeface="Arial" charset="0"/>
                <a:cs typeface="Arial" charset="0"/>
              </a:rPr>
              <a:t>Control of structure and properties by heat treatment</a:t>
            </a:r>
          </a:p>
          <a:p>
            <a:endParaRPr lang="en-GB" sz="900" b="1" dirty="0">
              <a:solidFill>
                <a:srgbClr val="CC0000"/>
              </a:solidFill>
              <a:latin typeface="Arial" charset="0"/>
              <a:cs typeface="Arial" charset="0"/>
            </a:endParaRPr>
          </a:p>
          <a:p>
            <a:r>
              <a:rPr lang="en-GB" sz="900" b="1" dirty="0">
                <a:solidFill>
                  <a:srgbClr val="CC0000"/>
                </a:solidFill>
                <a:latin typeface="Arial" charset="0"/>
                <a:cs typeface="Arial" charset="0"/>
              </a:rPr>
              <a:t>Precipitation hardening </a:t>
            </a:r>
            <a:r>
              <a:rPr lang="en-GB" sz="900" dirty="0">
                <a:solidFill>
                  <a:srgbClr val="000000"/>
                </a:solidFill>
                <a:latin typeface="Arial" charset="0"/>
                <a:cs typeface="Times New Roman" pitchFamily="18" charset="0"/>
              </a:rPr>
              <a:t>is most effective when fine-scale second phase particles are dispersed throughout every grain. – this microstructure is achieved by </a:t>
            </a:r>
            <a:r>
              <a:rPr lang="en-GB" sz="900" b="1" dirty="0">
                <a:solidFill>
                  <a:srgbClr val="CC0000"/>
                </a:solidFill>
                <a:latin typeface="Arial" charset="0"/>
                <a:cs typeface="Arial" charset="0"/>
              </a:rPr>
              <a:t>heat treatment.</a:t>
            </a:r>
            <a:r>
              <a:rPr lang="en-GB" sz="900" dirty="0">
                <a:solidFill>
                  <a:srgbClr val="000000"/>
                </a:solidFill>
                <a:latin typeface="Arial" charset="0"/>
                <a:cs typeface="Times New Roman" pitchFamily="18" charset="0"/>
              </a:rPr>
              <a:t>  The science behind the evolution of precipitates requires a basic understanding of </a:t>
            </a:r>
            <a:r>
              <a:rPr lang="en-GB" sz="900" i="1" dirty="0">
                <a:solidFill>
                  <a:srgbClr val="000000"/>
                </a:solidFill>
                <a:latin typeface="Arial" charset="0"/>
                <a:cs typeface="Times New Roman" pitchFamily="18" charset="0"/>
              </a:rPr>
              <a:t>phase diagrams </a:t>
            </a:r>
            <a:r>
              <a:rPr lang="en-GB" sz="900" dirty="0">
                <a:solidFill>
                  <a:srgbClr val="000000"/>
                </a:solidFill>
                <a:latin typeface="Arial" charset="0"/>
                <a:cs typeface="Times New Roman" pitchFamily="18" charset="0"/>
              </a:rPr>
              <a:t>and </a:t>
            </a:r>
            <a:r>
              <a:rPr lang="en-GB" sz="900" i="1" dirty="0">
                <a:solidFill>
                  <a:srgbClr val="000000"/>
                </a:solidFill>
                <a:latin typeface="Arial" charset="0"/>
                <a:cs typeface="Times New Roman" pitchFamily="18" charset="0"/>
              </a:rPr>
              <a:t>phase transformations* </a:t>
            </a:r>
            <a:r>
              <a:rPr lang="en-GB" sz="900" dirty="0">
                <a:solidFill>
                  <a:srgbClr val="000000"/>
                </a:solidFill>
                <a:latin typeface="Arial" charset="0"/>
                <a:cs typeface="Times New Roman" pitchFamily="18" charset="0"/>
              </a:rPr>
              <a:t>– taking alloying elements into solution, quenching to avoid the formation of coarse two-phase distributions, with controlled low temperature, solid-state transformation of fine-scale precipitates.</a:t>
            </a:r>
          </a:p>
          <a:p>
            <a:r>
              <a:rPr lang="en-GB" sz="900" dirty="0">
                <a:solidFill>
                  <a:srgbClr val="000000"/>
                </a:solidFill>
                <a:latin typeface="Arial" charset="0"/>
                <a:cs typeface="Times New Roman" pitchFamily="18" charset="0"/>
              </a:rPr>
              <a:t>Two prominent examples are: age hardening of Al alloys, quenching/tempering of steels.</a:t>
            </a:r>
          </a:p>
          <a:p>
            <a:r>
              <a:rPr lang="en-GB" sz="900" dirty="0">
                <a:solidFill>
                  <a:srgbClr val="000000"/>
                </a:solidFill>
                <a:latin typeface="Arial" charset="0"/>
                <a:cs typeface="Times New Roman" pitchFamily="18" charset="0"/>
              </a:rPr>
              <a:t>Property charts again offer a neat graphical illustration of the consequences of these heat treatments.</a:t>
            </a:r>
          </a:p>
          <a:p>
            <a:endParaRPr lang="en-GB" sz="900" dirty="0">
              <a:solidFill>
                <a:srgbClr val="000000"/>
              </a:solidFill>
              <a:latin typeface="Arial" charset="0"/>
              <a:cs typeface="Times New Roman" pitchFamily="18" charset="0"/>
            </a:endParaRPr>
          </a:p>
          <a:p>
            <a:pPr marL="0" lvl="1" defTabSz="882213">
              <a:defRPr/>
            </a:pPr>
            <a:r>
              <a:rPr lang="en-GB" sz="900" dirty="0">
                <a:solidFill>
                  <a:srgbClr val="000000"/>
                </a:solidFill>
                <a:latin typeface="Arial" charset="0"/>
                <a:cs typeface="Times New Roman" pitchFamily="18" charset="0"/>
              </a:rPr>
              <a:t>*Note that a “Guided Learning Unit” teach-yourself resource on phase diagrams and phase transformations may be found in </a:t>
            </a:r>
            <a:r>
              <a:rPr lang="en-GB" sz="1000" dirty="0"/>
              <a:t>“</a:t>
            </a:r>
            <a:r>
              <a:rPr lang="en-GB" sz="1000" b="1" i="1" dirty="0"/>
              <a:t>Materials: engineering, science, processing and design</a:t>
            </a:r>
            <a:r>
              <a:rPr lang="en-GB" sz="1000" i="1" dirty="0"/>
              <a:t>”</a:t>
            </a:r>
            <a:r>
              <a:rPr lang="en-GB" sz="1000" dirty="0"/>
              <a:t> by Ashby, Shercliff and Cebon, Butterworth Heinemann, Oxford, 2019, 4</a:t>
            </a:r>
            <a:r>
              <a:rPr lang="en-GB" sz="1000" baseline="30000" dirty="0"/>
              <a:t>th</a:t>
            </a:r>
            <a:r>
              <a:rPr lang="en-GB" sz="1000" dirty="0"/>
              <a:t> edition.</a:t>
            </a:r>
          </a:p>
          <a:p>
            <a:endParaRPr lang="en-GB" sz="900" dirty="0">
              <a:latin typeface="Arial" charset="0"/>
              <a:cs typeface="Arial" charset="0"/>
            </a:endParaRPr>
          </a:p>
        </p:txBody>
      </p:sp>
    </p:spTree>
    <p:extLst>
      <p:ext uri="{BB962C8B-B14F-4D97-AF65-F5344CB8AC3E}">
        <p14:creationId xmlns:p14="http://schemas.microsoft.com/office/powerpoint/2010/main" val="3823640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2F34CE57-C252-490D-850A-C88935304226}" type="slidenum">
              <a:rPr lang="en-GB" smtClean="0">
                <a:latin typeface="Times New Roman" pitchFamily="18" charset="0"/>
              </a:rPr>
              <a:pPr/>
              <a:t>13</a:t>
            </a:fld>
            <a:endParaRPr lang="en-GB" dirty="0">
              <a:latin typeface="Times New Roman" pitchFamily="18" charset="0"/>
            </a:endParaRPr>
          </a:p>
        </p:txBody>
      </p:sp>
      <p:sp>
        <p:nvSpPr>
          <p:cNvPr id="48131" name="Rectangle 2"/>
          <p:cNvSpPr>
            <a:spLocks noGrp="1" noRot="1" noChangeAspect="1" noChangeArrowheads="1" noTextEdit="1"/>
          </p:cNvSpPr>
          <p:nvPr>
            <p:ph type="sldImg"/>
          </p:nvPr>
        </p:nvSpPr>
        <p:spPr>
          <a:xfrm>
            <a:off x="180975" y="733425"/>
            <a:ext cx="6513513" cy="3665538"/>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solidFill>
                  <a:srgbClr val="000000"/>
                </a:solidFill>
                <a:latin typeface="Arial" charset="0"/>
                <a:cs typeface="Times New Roman" pitchFamily="18" charset="0"/>
              </a:rPr>
              <a:t>The strength / toughness trade-off</a:t>
            </a:r>
            <a:r>
              <a:rPr lang="en-GB" sz="900" b="1" i="1" baseline="0" dirty="0">
                <a:solidFill>
                  <a:srgbClr val="000000"/>
                </a:solidFill>
                <a:latin typeface="Arial" charset="0"/>
                <a:cs typeface="Times New Roman" pitchFamily="18" charset="0"/>
              </a:rPr>
              <a:t> – Aluminum alloys</a:t>
            </a:r>
            <a:endParaRPr lang="en-GB" sz="900" b="1" i="1" dirty="0">
              <a:solidFill>
                <a:srgbClr val="000000"/>
              </a:solidFill>
              <a:latin typeface="Arial" charset="0"/>
              <a:cs typeface="Times New Roman" pitchFamily="18" charset="0"/>
            </a:endParaRP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A common trade-off in processing for higher yield strength is the consequential evolution of </a:t>
            </a:r>
            <a:r>
              <a:rPr lang="en-GB" sz="900" b="1" dirty="0">
                <a:solidFill>
                  <a:srgbClr val="CC0000"/>
                </a:solidFill>
                <a:latin typeface="Arial" charset="0"/>
                <a:cs typeface="Arial" charset="0"/>
              </a:rPr>
              <a:t>fracture toughness</a:t>
            </a:r>
            <a:r>
              <a:rPr lang="en-GB" sz="900" dirty="0">
                <a:solidFill>
                  <a:srgbClr val="000000"/>
                </a:solidFill>
                <a:latin typeface="Arial" charset="0"/>
                <a:cs typeface="Times New Roman" pitchFamily="18" charset="0"/>
              </a:rPr>
              <a:t>, the resistance to crack propagation – hence charts showing this pairing are of interest.</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 figure shows the composition and process trajectories for commercial Al alloys.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For </a:t>
            </a:r>
            <a:r>
              <a:rPr lang="en-GB" sz="900" b="1" dirty="0">
                <a:solidFill>
                  <a:srgbClr val="CC0000"/>
                </a:solidFill>
                <a:latin typeface="Arial" charset="0"/>
                <a:cs typeface="Arial" charset="0"/>
              </a:rPr>
              <a:t>wrought alloys</a:t>
            </a:r>
            <a:r>
              <a:rPr lang="en-GB" sz="900" dirty="0">
                <a:solidFill>
                  <a:srgbClr val="000000"/>
                </a:solidFill>
                <a:latin typeface="Arial" charset="0"/>
                <a:cs typeface="Times New Roman" pitchFamily="18" charset="0"/>
              </a:rPr>
              <a:t> the chart illustrates that the hardening mechanisms all increase strength with minimal impact on fracture toughness. The relative effectiveness of the different mechanisms is apparent – the strongest are the age hardened aerospace alloys. </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We can then annotate the figures with typical micrographs – here a TEM image of the needle shaped precipitates in 2024 alloy (noting the nm length scale). </a:t>
            </a:r>
          </a:p>
          <a:p>
            <a:r>
              <a:rPr lang="en-GB" sz="900" dirty="0">
                <a:solidFill>
                  <a:srgbClr val="000000"/>
                </a:solidFill>
                <a:latin typeface="Arial" charset="0"/>
                <a:cs typeface="Times New Roman" pitchFamily="18" charset="0"/>
              </a:rPr>
              <a:t>The figure also shows data for </a:t>
            </a:r>
            <a:r>
              <a:rPr lang="en-GB" sz="900" b="1" dirty="0">
                <a:solidFill>
                  <a:srgbClr val="CC0000"/>
                </a:solidFill>
                <a:latin typeface="Arial" charset="0"/>
                <a:cs typeface="Arial" charset="0"/>
              </a:rPr>
              <a:t>casting alloys </a:t>
            </a:r>
            <a:r>
              <a:rPr lang="en-GB" sz="900" b="0" dirty="0">
                <a:solidFill>
                  <a:srgbClr val="CC0000"/>
                </a:solidFill>
                <a:latin typeface="Arial" charset="0"/>
                <a:cs typeface="Arial" charset="0"/>
              </a:rPr>
              <a:t>–</a:t>
            </a:r>
            <a:r>
              <a:rPr lang="en-GB" sz="900" b="1" dirty="0">
                <a:solidFill>
                  <a:srgbClr val="CC0000"/>
                </a:solidFill>
                <a:latin typeface="Arial" charset="0"/>
                <a:cs typeface="Arial" charset="0"/>
              </a:rPr>
              <a:t> </a:t>
            </a:r>
            <a:r>
              <a:rPr lang="en-GB" sz="900" dirty="0">
                <a:solidFill>
                  <a:srgbClr val="000000"/>
                </a:solidFill>
                <a:latin typeface="Arial" charset="0"/>
                <a:cs typeface="Times New Roman" pitchFamily="18" charset="0"/>
              </a:rPr>
              <a:t>alloying + heat treatment again raises strength, but with a corresponding decrease in toughness. This can be correlated with the coarser microstructure formed on casting (2</a:t>
            </a:r>
            <a:r>
              <a:rPr lang="en-GB" sz="900" baseline="30000" dirty="0">
                <a:solidFill>
                  <a:srgbClr val="000000"/>
                </a:solidFill>
                <a:latin typeface="Arial" charset="0"/>
                <a:cs typeface="Times New Roman" pitchFamily="18" charset="0"/>
              </a:rPr>
              <a:t>nd</a:t>
            </a:r>
            <a:r>
              <a:rPr lang="en-GB" sz="900" dirty="0">
                <a:solidFill>
                  <a:srgbClr val="000000"/>
                </a:solidFill>
                <a:latin typeface="Arial" charset="0"/>
                <a:cs typeface="Times New Roman" pitchFamily="18" charset="0"/>
              </a:rPr>
              <a:t> micrograph), and the presence of brittle second phases such as Si in casting alloys. (By zooming in, we could easily illustrate the effectiveness of chemical additions to modify the Si for greater toughness, as in Na-modified Al-Si casting alloys).</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347755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2606C2B9-8B53-4AFF-88AF-E83DEA2B028F}" type="slidenum">
              <a:rPr lang="en-GB" smtClean="0">
                <a:latin typeface="Times New Roman" pitchFamily="18" charset="0"/>
              </a:rPr>
              <a:pPr/>
              <a:t>14</a:t>
            </a:fld>
            <a:endParaRPr lang="en-GB" dirty="0">
              <a:latin typeface="Times New Roman" pitchFamily="18" charset="0"/>
            </a:endParaRPr>
          </a:p>
        </p:txBody>
      </p:sp>
      <p:sp>
        <p:nvSpPr>
          <p:cNvPr id="49155" name="Rectangle 2"/>
          <p:cNvSpPr>
            <a:spLocks noGrp="1" noRot="1" noChangeAspect="1" noChangeArrowheads="1" noTextEdit="1"/>
          </p:cNvSpPr>
          <p:nvPr>
            <p:ph type="sldImg"/>
          </p:nvPr>
        </p:nvSpPr>
        <p:spPr>
          <a:xfrm>
            <a:off x="180975" y="733425"/>
            <a:ext cx="6513513" cy="3665538"/>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The strength</a:t>
            </a:r>
            <a:r>
              <a:rPr lang="en-GB" sz="1000" b="1" i="1" baseline="0" dirty="0">
                <a:solidFill>
                  <a:srgbClr val="000000"/>
                </a:solidFill>
                <a:latin typeface="Arial" charset="0"/>
                <a:cs typeface="Times New Roman" pitchFamily="18" charset="0"/>
              </a:rPr>
              <a:t> / toughness trade-off – carbon steels</a:t>
            </a:r>
            <a:endParaRPr lang="en-GB" sz="1000" b="1" i="1" dirty="0">
              <a:solidFill>
                <a:srgbClr val="000000"/>
              </a:solidFill>
              <a:latin typeface="Arial" charset="0"/>
              <a:cs typeface="Times New Roman" pitchFamily="18" charset="0"/>
            </a:endParaRP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Here we follow the same thought process for </a:t>
            </a:r>
            <a:r>
              <a:rPr lang="en-GB" sz="900" b="1" dirty="0">
                <a:solidFill>
                  <a:srgbClr val="CC0000"/>
                </a:solidFill>
                <a:latin typeface="Arial" charset="0"/>
                <a:cs typeface="Arial" charset="0"/>
              </a:rPr>
              <a:t>steels</a:t>
            </a:r>
            <a:r>
              <a:rPr lang="en-GB" sz="900" dirty="0">
                <a:solidFill>
                  <a:srgbClr val="000000"/>
                </a:solidFill>
                <a:latin typeface="Arial" charset="0"/>
                <a:cs typeface="Times New Roman" pitchFamily="18" charset="0"/>
              </a:rPr>
              <a:t>, on the same property chart. First, we examine the effect of </a:t>
            </a:r>
            <a:r>
              <a:rPr lang="en-GB" sz="900" b="1" dirty="0">
                <a:solidFill>
                  <a:srgbClr val="CC0000"/>
                </a:solidFill>
                <a:latin typeface="Arial" charset="0"/>
                <a:cs typeface="Arial" charset="0"/>
              </a:rPr>
              <a:t>composition</a:t>
            </a:r>
            <a:r>
              <a:rPr lang="en-GB" sz="900" dirty="0">
                <a:solidFill>
                  <a:srgbClr val="000000"/>
                </a:solidFill>
                <a:latin typeface="Arial" charset="0"/>
                <a:cs typeface="Times New Roman" pitchFamily="18" charset="0"/>
              </a:rPr>
              <a:t> alone.</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First consider </a:t>
            </a:r>
            <a:r>
              <a:rPr lang="en-GB" sz="900" b="1" dirty="0">
                <a:solidFill>
                  <a:srgbClr val="CC0000"/>
                </a:solidFill>
                <a:latin typeface="Arial" charset="0"/>
                <a:cs typeface="Arial" charset="0"/>
              </a:rPr>
              <a:t>plain carbon steels</a:t>
            </a:r>
            <a:r>
              <a:rPr lang="en-GB" sz="900" dirty="0">
                <a:solidFill>
                  <a:srgbClr val="000000"/>
                </a:solidFill>
                <a:latin typeface="Arial" charset="0"/>
                <a:cs typeface="Times New Roman" pitchFamily="18" charset="0"/>
              </a:rPr>
              <a:t> in the normalised (slow cooled) condition. Starting with pure iron (100% ferrite), raising the carbon content steadily introduces hard iron carbide in the form of two-phase pearlite, reaching 100% pearlite at the eutectoid composition (0.8%C). Strength increase, toughness falls; the parallel micrographs illustrate why this is the case.</a:t>
            </a:r>
          </a:p>
          <a:p>
            <a:r>
              <a:rPr lang="en-GB" sz="900" dirty="0">
                <a:solidFill>
                  <a:srgbClr val="000000"/>
                </a:solidFill>
                <a:latin typeface="Arial" charset="0"/>
                <a:cs typeface="Times New Roman" pitchFamily="18" charset="0"/>
              </a:rPr>
              <a:t>Progressing to </a:t>
            </a:r>
            <a:r>
              <a:rPr lang="en-GB" sz="900" b="1" dirty="0">
                <a:solidFill>
                  <a:srgbClr val="CC0000"/>
                </a:solidFill>
                <a:latin typeface="Arial" charset="0"/>
                <a:cs typeface="Arial" charset="0"/>
              </a:rPr>
              <a:t>cast irons </a:t>
            </a:r>
            <a:r>
              <a:rPr lang="en-GB" sz="900" dirty="0">
                <a:solidFill>
                  <a:srgbClr val="000000"/>
                </a:solidFill>
                <a:latin typeface="Arial" charset="0"/>
                <a:cs typeface="Times New Roman" pitchFamily="18" charset="0"/>
              </a:rPr>
              <a:t>(at 3-4% C), little further strengthening is achieved but toughness falls further (due to the presence of brittle graphite in the microstructure). (Cast irons too are modified by chemical additions and heat treatments – e.g. to spherodise the graphite. Zooming in would again allow this to be explored graphically).</a:t>
            </a:r>
          </a:p>
          <a:p>
            <a:endParaRPr lang="en-GB" sz="900" dirty="0">
              <a:latin typeface="Arial" charset="0"/>
              <a:cs typeface="Arial" charset="0"/>
            </a:endParaRPr>
          </a:p>
        </p:txBody>
      </p:sp>
    </p:spTree>
    <p:extLst>
      <p:ext uri="{BB962C8B-B14F-4D97-AF65-F5344CB8AC3E}">
        <p14:creationId xmlns:p14="http://schemas.microsoft.com/office/powerpoint/2010/main" val="300367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C6190C50-6364-43F7-A208-AB677D5570C7}" type="slidenum">
              <a:rPr lang="en-GB" smtClean="0">
                <a:latin typeface="Times New Roman" pitchFamily="18" charset="0"/>
              </a:rPr>
              <a:pPr/>
              <a:t>15</a:t>
            </a:fld>
            <a:endParaRPr lang="en-GB" dirty="0">
              <a:latin typeface="Times New Roman" pitchFamily="18" charset="0"/>
            </a:endParaRPr>
          </a:p>
        </p:txBody>
      </p:sp>
      <p:sp>
        <p:nvSpPr>
          <p:cNvPr id="50179" name="Rectangle 2"/>
          <p:cNvSpPr>
            <a:spLocks noGrp="1" noRot="1" noChangeAspect="1" noChangeArrowheads="1" noTextEdit="1"/>
          </p:cNvSpPr>
          <p:nvPr>
            <p:ph type="sldImg"/>
          </p:nvPr>
        </p:nvSpPr>
        <p:spPr>
          <a:xfrm>
            <a:off x="180975" y="733425"/>
            <a:ext cx="6513513" cy="3665538"/>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GB" sz="1000" b="1" i="1" dirty="0">
                <a:solidFill>
                  <a:srgbClr val="000000"/>
                </a:solidFill>
                <a:latin typeface="Arial" charset="0"/>
                <a:cs typeface="Times New Roman" pitchFamily="18" charset="0"/>
              </a:rPr>
              <a:t>The role of heat treatment </a:t>
            </a:r>
            <a:r>
              <a:rPr lang="en-GB" sz="1000" b="1" i="1" baseline="0" dirty="0">
                <a:solidFill>
                  <a:srgbClr val="000000"/>
                </a:solidFill>
                <a:latin typeface="Arial" charset="0"/>
                <a:cs typeface="Times New Roman" pitchFamily="18" charset="0"/>
              </a:rPr>
              <a:t>– carbon steels</a:t>
            </a:r>
            <a:endParaRPr lang="en-GB" sz="1000" b="1" i="1" dirty="0">
              <a:solidFill>
                <a:srgbClr val="000000"/>
              </a:solidFill>
              <a:latin typeface="Arial" charset="0"/>
              <a:cs typeface="Times New Roman" pitchFamily="18" charset="0"/>
            </a:endParaRP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Next, consider a given composition (medium carbon steel), to illustrate the quench and temper </a:t>
            </a:r>
            <a:r>
              <a:rPr lang="en-GB" sz="900" b="1" dirty="0">
                <a:solidFill>
                  <a:srgbClr val="CC0000"/>
                </a:solidFill>
                <a:latin typeface="Arial" charset="0"/>
                <a:cs typeface="Arial" charset="0"/>
              </a:rPr>
              <a:t>heat treatment</a:t>
            </a:r>
            <a:r>
              <a:rPr lang="en-GB" sz="900" dirty="0">
                <a:solidFill>
                  <a:srgbClr val="000000"/>
                </a:solidFill>
                <a:latin typeface="Arial" charset="0"/>
                <a:cs typeface="Times New Roman" pitchFamily="18" charset="0"/>
              </a:rPr>
              <a:t>, and consequent microstructure and properties. </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Quenching leads to the brittle phase martensite (with C trapped in solid solution in a fine-scale needle-grained microstructure, as in the micrograph). This is very hard, but dangerously brittle. Tempering restores toughness while bringing the strength back to a level that is significantly above the initial normalised strength (from ferrite and pearlite, illustrated). The figure also shows that the exact combination of properties can be tuned by varying process conditions – here the temperature used to temper the steel.</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268974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A2F43C88-EE4D-4AF3-B49A-EDB2DA68F043}" type="slidenum">
              <a:rPr lang="en-GB" smtClean="0">
                <a:latin typeface="Times New Roman" pitchFamily="18" charset="0"/>
              </a:rPr>
              <a:pPr/>
              <a:t>16</a:t>
            </a:fld>
            <a:endParaRPr lang="en-GB" dirty="0">
              <a:latin typeface="Times New Roman" pitchFamily="18" charset="0"/>
            </a:endParaRPr>
          </a:p>
        </p:txBody>
      </p:sp>
      <p:sp>
        <p:nvSpPr>
          <p:cNvPr id="52227" name="Rectangle 2"/>
          <p:cNvSpPr>
            <a:spLocks noGrp="1" noRot="1" noChangeAspect="1" noChangeArrowheads="1" noTextEdit="1"/>
          </p:cNvSpPr>
          <p:nvPr>
            <p:ph type="sldImg"/>
          </p:nvPr>
        </p:nvSpPr>
        <p:spPr>
          <a:xfrm>
            <a:off x="180975" y="733425"/>
            <a:ext cx="6513513" cy="3665538"/>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The stiffness / toughness trade-off – polymers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Now consider </a:t>
            </a:r>
            <a:r>
              <a:rPr lang="en-GB" sz="900" b="1" dirty="0">
                <a:solidFill>
                  <a:srgbClr val="CC0000"/>
                </a:solidFill>
                <a:latin typeface="Arial" charset="0"/>
                <a:cs typeface="Arial" charset="0"/>
              </a:rPr>
              <a:t>polymers </a:t>
            </a:r>
            <a:r>
              <a:rPr lang="en-GB" sz="900" dirty="0">
                <a:solidFill>
                  <a:srgbClr val="000000"/>
                </a:solidFill>
                <a:latin typeface="Arial" charset="0"/>
                <a:cs typeface="Times New Roman" pitchFamily="18" charset="0"/>
              </a:rPr>
              <a:t>again. Here we examine fracture toughness and modulus – since polymer design is often limited by stiffness rather than strength.</a:t>
            </a:r>
            <a:r>
              <a:rPr lang="en-GB" sz="900" baseline="0" dirty="0">
                <a:solidFill>
                  <a:srgbClr val="000000"/>
                </a:solidFill>
                <a:latin typeface="Arial" charset="0"/>
                <a:cs typeface="Times New Roman" pitchFamily="18" charset="0"/>
              </a:rPr>
              <a:t> </a:t>
            </a:r>
            <a:r>
              <a:rPr lang="en-GB" sz="900" dirty="0">
                <a:solidFill>
                  <a:srgbClr val="000000"/>
                </a:solidFill>
                <a:latin typeface="Arial" charset="0"/>
                <a:cs typeface="Times New Roman" pitchFamily="18" charset="0"/>
              </a:rPr>
              <a:t>The chart shows trajectories for polypropylene (PP) – exploiting composition and architecture.</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First, we can toughen PP (with some loss of stiffness) by modifying composition or architecture, e.g.</a:t>
            </a:r>
            <a:r>
              <a:rPr lang="en-GB" sz="900" baseline="0" dirty="0">
                <a:solidFill>
                  <a:srgbClr val="000000"/>
                </a:solidFill>
                <a:latin typeface="Arial" charset="0"/>
                <a:cs typeface="Times New Roman" pitchFamily="18" charset="0"/>
              </a:rPr>
              <a:t> by </a:t>
            </a:r>
            <a:r>
              <a:rPr lang="en-GB" sz="900" dirty="0">
                <a:solidFill>
                  <a:srgbClr val="000000"/>
                </a:solidFill>
                <a:latin typeface="Arial" charset="0"/>
                <a:cs typeface="Times New Roman" pitchFamily="18" charset="0"/>
              </a:rPr>
              <a:t>making a copolymer with another monomer, or introducing fine-scale rubbery particles.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Then, architecture gives a range of composites at a more macroscopic scale, all increasing the stiffness. Adding ceramic powders causes some loss of toughness; adding glass or carbon fibres is a win-win scenario – the result is both stiffer </a:t>
            </a:r>
            <a:r>
              <a:rPr lang="en-GB" sz="900" i="1" dirty="0">
                <a:solidFill>
                  <a:srgbClr val="000000"/>
                </a:solidFill>
                <a:latin typeface="Arial" charset="0"/>
                <a:cs typeface="Times New Roman" pitchFamily="18" charset="0"/>
              </a:rPr>
              <a:t>and</a:t>
            </a:r>
            <a:r>
              <a:rPr lang="en-GB" sz="900" dirty="0">
                <a:solidFill>
                  <a:srgbClr val="000000"/>
                </a:solidFill>
                <a:latin typeface="Arial" charset="0"/>
                <a:cs typeface="Times New Roman" pitchFamily="18" charset="0"/>
              </a:rPr>
              <a:t> tougher.</a:t>
            </a:r>
          </a:p>
          <a:p>
            <a:endParaRPr lang="en-GB" sz="900" dirty="0">
              <a:latin typeface="Arial" charset="0"/>
              <a:cs typeface="Arial" charset="0"/>
            </a:endParaRPr>
          </a:p>
        </p:txBody>
      </p:sp>
    </p:spTree>
    <p:extLst>
      <p:ext uri="{BB962C8B-B14F-4D97-AF65-F5344CB8AC3E}">
        <p14:creationId xmlns:p14="http://schemas.microsoft.com/office/powerpoint/2010/main" val="104178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97154928-E18F-4EF6-A5BD-257C984177E3}" type="slidenum">
              <a:rPr lang="en-GB" smtClean="0">
                <a:latin typeface="Symbol" pitchFamily="18" charset="2"/>
              </a:rPr>
              <a:pPr/>
              <a:t>17</a:t>
            </a:fld>
            <a:endParaRPr lang="en-GB" dirty="0">
              <a:latin typeface="Symbol" pitchFamily="18" charset="2"/>
            </a:endParaRPr>
          </a:p>
        </p:txBody>
      </p:sp>
      <p:sp>
        <p:nvSpPr>
          <p:cNvPr id="55299" name="Rectangle 2"/>
          <p:cNvSpPr>
            <a:spLocks noGrp="1" noRot="1" noChangeAspect="1" noChangeArrowheads="1" noTextEdit="1"/>
          </p:cNvSpPr>
          <p:nvPr>
            <p:ph type="sldImg"/>
          </p:nvPr>
        </p:nvSpPr>
        <p:spPr>
          <a:xfrm>
            <a:off x="180975" y="733425"/>
            <a:ext cx="6513513" cy="3665538"/>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dirty="0">
                <a:solidFill>
                  <a:srgbClr val="000000"/>
                </a:solidFill>
                <a:latin typeface="Arial" charset="0"/>
                <a:cs typeface="Arial" charset="0"/>
              </a:rPr>
              <a:t>Summary</a:t>
            </a:r>
            <a:endParaRPr lang="en-GB" sz="1000" b="0" i="1" dirty="0">
              <a:solidFill>
                <a:srgbClr val="000000"/>
              </a:solidFill>
              <a:latin typeface="Arial" charset="0"/>
              <a:cs typeface="Arial" charset="0"/>
            </a:endParaRP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Property charts provide common ground for both design-led and science-led approaches to teaching materials. Once a design context has been established, and properties defined, the charts offer great freedom to explore the physics of properties and processing, or to go on to performance analysis and material selection, or both.</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Perhaps the key shift in emphasis from</a:t>
            </a:r>
            <a:r>
              <a:rPr lang="en-GB" sz="900" baseline="0" dirty="0">
                <a:solidFill>
                  <a:srgbClr val="000000"/>
                </a:solidFill>
                <a:latin typeface="Arial" charset="0"/>
                <a:cs typeface="Arial" charset="0"/>
              </a:rPr>
              <a:t> traditional</a:t>
            </a:r>
            <a:r>
              <a:rPr lang="en-GB" sz="900" dirty="0">
                <a:solidFill>
                  <a:srgbClr val="000000"/>
                </a:solidFill>
                <a:latin typeface="Arial" charset="0"/>
                <a:cs typeface="Arial" charset="0"/>
              </a:rPr>
              <a:t> science-led teaching is to provide the design context </a:t>
            </a:r>
            <a:r>
              <a:rPr lang="en-GB" sz="900" i="1" dirty="0">
                <a:solidFill>
                  <a:srgbClr val="000000"/>
                </a:solidFill>
                <a:latin typeface="Arial" charset="0"/>
                <a:cs typeface="Arial" charset="0"/>
              </a:rPr>
              <a:t>first</a:t>
            </a:r>
            <a:r>
              <a:rPr lang="en-GB" sz="900" dirty="0">
                <a:solidFill>
                  <a:srgbClr val="000000"/>
                </a:solidFill>
                <a:latin typeface="Arial" charset="0"/>
                <a:cs typeface="Arial" charset="0"/>
              </a:rPr>
              <a:t> – then “drilling down” into the underlying physics (the heart of conventional materials science teaching).</a:t>
            </a:r>
            <a:r>
              <a:rPr lang="en-GB" sz="900" baseline="0" dirty="0">
                <a:solidFill>
                  <a:srgbClr val="000000"/>
                </a:solidFill>
                <a:latin typeface="Arial" charset="0"/>
                <a:cs typeface="Arial" charset="0"/>
              </a:rPr>
              <a:t> This </a:t>
            </a:r>
            <a:r>
              <a:rPr lang="en-GB" sz="900" dirty="0">
                <a:solidFill>
                  <a:srgbClr val="000000"/>
                </a:solidFill>
                <a:latin typeface="Arial" charset="0"/>
                <a:cs typeface="Arial" charset="0"/>
              </a:rPr>
              <a:t>means that students know something about </a:t>
            </a:r>
            <a:r>
              <a:rPr lang="en-GB" sz="900" i="1" dirty="0">
                <a:solidFill>
                  <a:srgbClr val="000000"/>
                </a:solidFill>
                <a:latin typeface="Arial" charset="0"/>
                <a:cs typeface="Arial" charset="0"/>
              </a:rPr>
              <a:t>why</a:t>
            </a:r>
            <a:r>
              <a:rPr lang="en-GB" sz="900" dirty="0">
                <a:solidFill>
                  <a:srgbClr val="000000"/>
                </a:solidFill>
                <a:latin typeface="Arial" charset="0"/>
                <a:cs typeface="Arial" charset="0"/>
              </a:rPr>
              <a:t> these properties matter. Engineers automatically expect the design context, and a “light touch” approach to the science is often an appropriate level to cover in parallel with material selection and manufacturing processes.</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The examples show that the core concepts of “Composition + Processing </a:t>
            </a:r>
            <a:r>
              <a:rPr lang="en-GB" sz="900" dirty="0">
                <a:solidFill>
                  <a:srgbClr val="000000"/>
                </a:solidFill>
                <a:latin typeface="Arial" charset="0"/>
                <a:cs typeface="Arial" charset="0"/>
                <a:sym typeface="Times New Roman" pitchFamily="18" charset="0"/>
              </a:rPr>
              <a:t>→ Microstructure + Properties” illustrated via “trajectories” on charts, can lead in several directions.</a:t>
            </a:r>
            <a:r>
              <a:rPr lang="en-GB" sz="900" baseline="0" dirty="0">
                <a:solidFill>
                  <a:srgbClr val="000000"/>
                </a:solidFill>
                <a:latin typeface="Arial" charset="0"/>
                <a:cs typeface="Arial" charset="0"/>
                <a:sym typeface="Times New Roman" pitchFamily="18" charset="0"/>
              </a:rPr>
              <a:t> </a:t>
            </a:r>
            <a:r>
              <a:rPr lang="en-GB" sz="900" dirty="0">
                <a:solidFill>
                  <a:srgbClr val="000000"/>
                </a:solidFill>
                <a:latin typeface="Arial" charset="0"/>
                <a:cs typeface="Arial" charset="0"/>
              </a:rPr>
              <a:t>Here the emphasis has been on understanding which properties can be manipulated, and how. This understanding is essential for </a:t>
            </a:r>
            <a:r>
              <a:rPr lang="en-GB" sz="900" i="1" dirty="0">
                <a:solidFill>
                  <a:srgbClr val="000000"/>
                </a:solidFill>
                <a:latin typeface="Arial" charset="0"/>
                <a:cs typeface="Arial" charset="0"/>
              </a:rPr>
              <a:t>control </a:t>
            </a:r>
            <a:r>
              <a:rPr lang="en-GB" sz="900" dirty="0">
                <a:solidFill>
                  <a:srgbClr val="000000"/>
                </a:solidFill>
                <a:latin typeface="Arial" charset="0"/>
                <a:cs typeface="Arial" charset="0"/>
              </a:rPr>
              <a:t>of properties in manufacturing, e.g. appreciating the sensitivities of the outcome to the composition and process history.</a:t>
            </a:r>
            <a:r>
              <a:rPr lang="en-GB" sz="900" baseline="0" dirty="0">
                <a:solidFill>
                  <a:srgbClr val="000000"/>
                </a:solidFill>
                <a:latin typeface="Arial" charset="0"/>
                <a:cs typeface="Arial" charset="0"/>
              </a:rPr>
              <a:t> </a:t>
            </a:r>
          </a:p>
          <a:p>
            <a:endParaRPr lang="en-GB" sz="900" baseline="0" dirty="0">
              <a:solidFill>
                <a:srgbClr val="000000"/>
              </a:solidFill>
              <a:latin typeface="Arial" charset="0"/>
              <a:cs typeface="Arial" charset="0"/>
            </a:endParaRPr>
          </a:p>
          <a:p>
            <a:r>
              <a:rPr lang="en-GB" sz="900" baseline="0" dirty="0">
                <a:solidFill>
                  <a:srgbClr val="000000"/>
                </a:solidFill>
                <a:latin typeface="Arial" charset="0"/>
                <a:cs typeface="Arial" charset="0"/>
              </a:rPr>
              <a:t>The visual approach, using property charts and “trajectories”, makes the subject accessible to students, for example, showing how pairs of properties may trade-off against one another, or can both be enhanced (“win-win”). And so long as students have grasped log scales, it is then easy to visualise “factor of 2”, “factor of 10” comparisons.</a:t>
            </a:r>
          </a:p>
          <a:p>
            <a:endParaRPr lang="en-GB" sz="900" baseline="0" dirty="0">
              <a:solidFill>
                <a:srgbClr val="000000"/>
              </a:solidFill>
              <a:latin typeface="Arial" charset="0"/>
              <a:cs typeface="Arial" charset="0"/>
            </a:endParaRPr>
          </a:p>
          <a:p>
            <a:r>
              <a:rPr lang="en-GB" sz="900" baseline="0" dirty="0">
                <a:solidFill>
                  <a:srgbClr val="000000"/>
                </a:solidFill>
                <a:latin typeface="Arial" charset="0"/>
                <a:cs typeface="Arial" charset="0"/>
              </a:rPr>
              <a:t>The methodology is widely applicable, covering any property combination across all material classes. It </a:t>
            </a:r>
            <a:r>
              <a:rPr lang="en-GB" sz="900" dirty="0">
                <a:solidFill>
                  <a:srgbClr val="000000"/>
                </a:solidFill>
                <a:latin typeface="Arial" charset="0"/>
                <a:cs typeface="Arial" charset="0"/>
              </a:rPr>
              <a:t>guides the considered development of </a:t>
            </a:r>
            <a:r>
              <a:rPr lang="en-GB" sz="900" i="1" dirty="0">
                <a:solidFill>
                  <a:srgbClr val="000000"/>
                </a:solidFill>
                <a:latin typeface="Arial" charset="0"/>
                <a:cs typeface="Arial" charset="0"/>
              </a:rPr>
              <a:t>new materials</a:t>
            </a:r>
            <a:r>
              <a:rPr lang="en-GB" sz="900" dirty="0">
                <a:solidFill>
                  <a:srgbClr val="000000"/>
                </a:solidFill>
                <a:latin typeface="Arial" charset="0"/>
                <a:cs typeface="Arial" charset="0"/>
              </a:rPr>
              <a:t>, recognising the physical limitations of what can and can’t be manipulated, and suggesting where on the charts we might be trying to head (more on this in Unit 5).</a:t>
            </a:r>
          </a:p>
        </p:txBody>
      </p:sp>
    </p:spTree>
    <p:extLst>
      <p:ext uri="{BB962C8B-B14F-4D97-AF65-F5344CB8AC3E}">
        <p14:creationId xmlns:p14="http://schemas.microsoft.com/office/powerpoint/2010/main" val="40746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C6190C50-6364-43F7-A208-AB677D5570C7}" type="slidenum">
              <a:rPr lang="en-GB" smtClean="0">
                <a:latin typeface="Times New Roman" pitchFamily="18" charset="0"/>
              </a:rPr>
              <a:pPr/>
              <a:t>18</a:t>
            </a:fld>
            <a:endParaRPr lang="en-GB" dirty="0">
              <a:latin typeface="Times New Roman" pitchFamily="18" charset="0"/>
            </a:endParaRPr>
          </a:p>
        </p:txBody>
      </p:sp>
      <p:sp>
        <p:nvSpPr>
          <p:cNvPr id="50179" name="Rectangle 2"/>
          <p:cNvSpPr>
            <a:spLocks noGrp="1" noRot="1" noChangeAspect="1" noChangeArrowheads="1" noTextEdit="1"/>
          </p:cNvSpPr>
          <p:nvPr>
            <p:ph type="sldImg"/>
          </p:nvPr>
        </p:nvSpPr>
        <p:spPr>
          <a:xfrm>
            <a:off x="79375" y="755650"/>
            <a:ext cx="6704013" cy="37719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latin typeface="Arial" charset="0"/>
                <a:cs typeface="Arial" charset="0"/>
              </a:rPr>
              <a:t>Strength</a:t>
            </a:r>
            <a:r>
              <a:rPr lang="en-GB" sz="1000" b="1" i="1" baseline="0" dirty="0">
                <a:latin typeface="Arial" charset="0"/>
                <a:cs typeface="Arial" charset="0"/>
              </a:rPr>
              <a:t> – toughness investigation in heat treatment of steels</a:t>
            </a:r>
          </a:p>
          <a:p>
            <a:endParaRPr lang="en-GB" sz="1000" dirty="0">
              <a:latin typeface="Arial" charset="0"/>
              <a:cs typeface="Arial" charset="0"/>
            </a:endParaRPr>
          </a:p>
          <a:p>
            <a:r>
              <a:rPr lang="en-GB" sz="1000" dirty="0">
                <a:latin typeface="Arial" charset="0"/>
                <a:cs typeface="Arial" charset="0"/>
              </a:rPr>
              <a:t>In a 2</a:t>
            </a:r>
            <a:r>
              <a:rPr lang="en-GB" sz="1000" baseline="30000" dirty="0">
                <a:latin typeface="Arial" charset="0"/>
                <a:cs typeface="Arial" charset="0"/>
              </a:rPr>
              <a:t>nd</a:t>
            </a:r>
            <a:r>
              <a:rPr lang="en-GB" sz="1000" dirty="0">
                <a:latin typeface="Arial" charset="0"/>
                <a:cs typeface="Arial" charset="0"/>
              </a:rPr>
              <a:t> year experiment in Engineering at Cambridge University, students</a:t>
            </a:r>
            <a:r>
              <a:rPr lang="en-GB" sz="1000" baseline="0" dirty="0">
                <a:latin typeface="Arial" charset="0"/>
                <a:cs typeface="Arial" charset="0"/>
              </a:rPr>
              <a:t> quench and temper two plain carbon steels, measuring the hardness (indicating yield strength) and Izod impact energy (similar to Charpy testing, as a surrogate for toughness). The results are plotted on a property chart – generating the composition and process trajectories for carbon steels by first hand experience. In the other half of the experiment, students observe the corresponding microstructures, and relate these to the Fe-C phase diagram. The charts provide an elegant link to tie it all together, emphasizing the relevance to design.</a:t>
            </a:r>
          </a:p>
          <a:p>
            <a:endParaRPr lang="en-GB" sz="1000" baseline="0" dirty="0">
              <a:latin typeface="Arial" charset="0"/>
              <a:cs typeface="Arial" charset="0"/>
            </a:endParaRPr>
          </a:p>
          <a:p>
            <a:r>
              <a:rPr lang="en-GB" sz="1000" baseline="0" dirty="0">
                <a:latin typeface="Arial" charset="0"/>
                <a:cs typeface="Arial" charset="0"/>
              </a:rPr>
              <a:t>Note the synergy in using property charts for hand-plotting small datasets to interpret lab work, while the parallel lecture course utilises charts from Granta EduPack, broadening familiarity with the approach and the software. For project work developing larger datasets, students may develop their own databases using </a:t>
            </a:r>
            <a:r>
              <a:rPr lang="en-GB" sz="1000" baseline="0">
                <a:latin typeface="Arial" charset="0"/>
                <a:cs typeface="Arial" charset="0"/>
              </a:rPr>
              <a:t>Granta Selector.</a:t>
            </a:r>
            <a:endParaRPr lang="en-GB" sz="1000" dirty="0">
              <a:latin typeface="Arial" charset="0"/>
              <a:cs typeface="Arial" charset="0"/>
            </a:endParaRPr>
          </a:p>
        </p:txBody>
      </p:sp>
    </p:spTree>
    <p:extLst>
      <p:ext uri="{BB962C8B-B14F-4D97-AF65-F5344CB8AC3E}">
        <p14:creationId xmlns:p14="http://schemas.microsoft.com/office/powerpoint/2010/main" val="74283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2EA8F20-83E3-4A6A-86B1-A8F934DD9AC6}" type="slidenum">
              <a:rPr lang="en-GB" smtClean="0"/>
              <a:pPr/>
              <a:t>19</a:t>
            </a:fld>
            <a:endParaRPr lang="en-GB" dirty="0"/>
          </a:p>
        </p:txBody>
      </p:sp>
      <p:sp>
        <p:nvSpPr>
          <p:cNvPr id="58371" name="Rectangle 2"/>
          <p:cNvSpPr>
            <a:spLocks noGrp="1" noRot="1" noChangeAspect="1" noChangeArrowheads="1" noTextEdit="1"/>
          </p:cNvSpPr>
          <p:nvPr>
            <p:ph type="sldImg"/>
          </p:nvPr>
        </p:nvSpPr>
        <p:spPr>
          <a:xfrm>
            <a:off x="79375" y="755650"/>
            <a:ext cx="6704013" cy="3771900"/>
          </a:xfrm>
          <a:ln/>
        </p:spPr>
      </p:sp>
      <p:sp>
        <p:nvSpPr>
          <p:cNvPr id="58372" name="Rectangle 3"/>
          <p:cNvSpPr>
            <a:spLocks noGrp="1" noChangeArrowheads="1"/>
          </p:cNvSpPr>
          <p:nvPr>
            <p:ph type="body" idx="1"/>
          </p:nvPr>
        </p:nvSpPr>
        <p:spPr>
          <a:noFill/>
          <a:ln/>
        </p:spPr>
        <p:txBody>
          <a:bodyPr/>
          <a:lstStyle/>
          <a:p>
            <a:pPr algn="ctr"/>
            <a:r>
              <a:rPr lang="en-GB" sz="900" b="1" i="1" dirty="0">
                <a:solidFill>
                  <a:srgbClr val="000000"/>
                </a:solidFill>
                <a:latin typeface="Arial" charset="0"/>
                <a:cs typeface="Times New Roman" pitchFamily="18" charset="0"/>
              </a:rPr>
              <a:t>Combinations of electrical and mechanical properties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 concept was established above for properties relevant to purely mechanical design.</a:t>
            </a:r>
            <a:r>
              <a:rPr lang="en-GB" sz="900" baseline="0" dirty="0">
                <a:solidFill>
                  <a:srgbClr val="000000"/>
                </a:solidFill>
                <a:latin typeface="Arial" charset="0"/>
                <a:cs typeface="Times New Roman" pitchFamily="18" charset="0"/>
              </a:rPr>
              <a:t> H</a:t>
            </a:r>
            <a:r>
              <a:rPr lang="en-GB" sz="900" dirty="0">
                <a:solidFill>
                  <a:srgbClr val="000000"/>
                </a:solidFill>
                <a:latin typeface="Arial" charset="0"/>
                <a:cs typeface="Times New Roman" pitchFamily="18" charset="0"/>
              </a:rPr>
              <a:t>ere we extend it to the combination of </a:t>
            </a:r>
            <a:r>
              <a:rPr lang="en-GB" sz="900" b="1" dirty="0">
                <a:solidFill>
                  <a:srgbClr val="000000"/>
                </a:solidFill>
                <a:latin typeface="Arial" charset="0"/>
                <a:cs typeface="Times New Roman" pitchFamily="18" charset="0"/>
              </a:rPr>
              <a:t>yield strength </a:t>
            </a:r>
            <a:r>
              <a:rPr lang="en-GB" sz="900" dirty="0">
                <a:solidFill>
                  <a:srgbClr val="000000"/>
                </a:solidFill>
                <a:latin typeface="Arial" charset="0"/>
                <a:cs typeface="Times New Roman" pitchFamily="18" charset="0"/>
              </a:rPr>
              <a:t>and </a:t>
            </a:r>
            <a:r>
              <a:rPr lang="en-GB" sz="900" b="1" dirty="0">
                <a:solidFill>
                  <a:srgbClr val="CC0000"/>
                </a:solidFill>
                <a:latin typeface="Arial" charset="0"/>
                <a:cs typeface="Arial" charset="0"/>
              </a:rPr>
              <a:t>electrical resistivity</a:t>
            </a:r>
            <a:r>
              <a:rPr lang="en-GB" sz="900" dirty="0">
                <a:solidFill>
                  <a:srgbClr val="000000"/>
                </a:solidFill>
                <a:latin typeface="Arial" charset="0"/>
                <a:cs typeface="Times New Roman" pitchFamily="18" charset="0"/>
              </a:rPr>
              <a:t> (e.g. alloys for </a:t>
            </a:r>
            <a:r>
              <a:rPr lang="en-GB" sz="900" i="1" dirty="0">
                <a:solidFill>
                  <a:srgbClr val="000000"/>
                </a:solidFill>
                <a:latin typeface="Arial" charset="0"/>
                <a:cs typeface="Times New Roman" pitchFamily="18" charset="0"/>
              </a:rPr>
              <a:t>strong electrical conductors</a:t>
            </a:r>
            <a:r>
              <a:rPr lang="en-GB" sz="900" dirty="0">
                <a:solidFill>
                  <a:srgbClr val="000000"/>
                </a:solidFill>
                <a:latin typeface="Arial" charset="0"/>
                <a:cs typeface="Times New Roman" pitchFamily="18" charset="0"/>
              </a:rPr>
              <a:t>).</a:t>
            </a:r>
          </a:p>
          <a:p>
            <a:endParaRPr lang="en-GB" sz="900" dirty="0">
              <a:solidFill>
                <a:srgbClr val="000000"/>
              </a:solidFill>
              <a:latin typeface="Arial" charset="0"/>
              <a:cs typeface="Times New Roman" pitchFamily="18" charset="0"/>
            </a:endParaRPr>
          </a:p>
          <a:p>
            <a:r>
              <a:rPr lang="en-GB" sz="900" b="1" dirty="0">
                <a:solidFill>
                  <a:srgbClr val="CC0000"/>
                </a:solidFill>
                <a:latin typeface="Arial" charset="0"/>
                <a:cs typeface="Arial" charset="0"/>
              </a:rPr>
              <a:t>Copper alloys </a:t>
            </a:r>
            <a:r>
              <a:rPr lang="en-GB" sz="900" dirty="0">
                <a:solidFill>
                  <a:srgbClr val="000000"/>
                </a:solidFill>
                <a:latin typeface="Arial" charset="0"/>
                <a:cs typeface="Times New Roman" pitchFamily="18" charset="0"/>
              </a:rPr>
              <a:t>can be strengthened by the same three mechanisms: solute, precipitates and dislocations. But resistivity depends on how conduction electrons interact and are scattered by these obstacles. All the trajectories show increases in both properties relative to pure copper – but solute is most detrimental to resistivity. Hence conductor alloys are strengthened by work hardening or precipitation hardening. (The same is true for aluminum conductor alloys.)</a:t>
            </a:r>
          </a:p>
          <a:p>
            <a:endParaRPr lang="en-GB" sz="900" dirty="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6734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08045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A2F43C88-EE4D-4AF3-B49A-EDB2DA68F043}" type="slidenum">
              <a:rPr lang="en-GB" smtClean="0">
                <a:latin typeface="Times New Roman" pitchFamily="18" charset="0"/>
              </a:rPr>
              <a:pPr/>
              <a:t>20</a:t>
            </a:fld>
            <a:endParaRPr lang="en-GB" dirty="0">
              <a:latin typeface="Times New Roman" pitchFamily="18" charset="0"/>
            </a:endParaRPr>
          </a:p>
        </p:txBody>
      </p:sp>
      <p:sp>
        <p:nvSpPr>
          <p:cNvPr id="52227" name="Rectangle 2"/>
          <p:cNvSpPr>
            <a:spLocks noGrp="1" noRot="1" noChangeAspect="1" noChangeArrowheads="1" noTextEdit="1"/>
          </p:cNvSpPr>
          <p:nvPr>
            <p:ph type="sldImg"/>
          </p:nvPr>
        </p:nvSpPr>
        <p:spPr>
          <a:xfrm>
            <a:off x="79375" y="755650"/>
            <a:ext cx="6704013" cy="37719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Try it yourself</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A number of other examples/exercises have been developed for the Ansys Education Resources– check our website: ansys.com/education-resources</a:t>
            </a:r>
            <a:endParaRPr lang="en-GB" sz="900" dirty="0">
              <a:latin typeface="Arial" charset="0"/>
              <a:cs typeface="Arial" charset="0"/>
            </a:endParaRPr>
          </a:p>
        </p:txBody>
      </p:sp>
    </p:spTree>
    <p:extLst>
      <p:ext uri="{BB962C8B-B14F-4D97-AF65-F5344CB8AC3E}">
        <p14:creationId xmlns:p14="http://schemas.microsoft.com/office/powerpoint/2010/main" val="182044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1DD72F1A-C0F8-4967-AE7C-D087BCE788F5}" type="slidenum">
              <a:rPr lang="en-GB" smtClean="0">
                <a:latin typeface="Times New Roman" pitchFamily="18" charset="0"/>
              </a:rPr>
              <a:pPr/>
              <a:t>3</a:t>
            </a:fld>
            <a:endParaRPr lang="en-GB" dirty="0">
              <a:latin typeface="Times New Roman" pitchFamily="18" charset="0"/>
            </a:endParaRPr>
          </a:p>
        </p:txBody>
      </p:sp>
      <p:sp>
        <p:nvSpPr>
          <p:cNvPr id="32771" name="Rectangle 2"/>
          <p:cNvSpPr>
            <a:spLocks noGrp="1" noRot="1" noChangeAspect="1" noChangeArrowheads="1" noTextEdit="1"/>
          </p:cNvSpPr>
          <p:nvPr>
            <p:ph type="sldImg"/>
          </p:nvPr>
        </p:nvSpPr>
        <p:spPr>
          <a:xfrm>
            <a:off x="180975" y="733425"/>
            <a:ext cx="6513513" cy="3665538"/>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CC0000"/>
                </a:solidFill>
                <a:latin typeface="Arial" charset="0"/>
                <a:cs typeface="Arial" charset="0"/>
              </a:rPr>
              <a:t>Using property charts to illustrate</a:t>
            </a:r>
            <a:r>
              <a:rPr lang="en-GB" sz="1000" b="1" i="1" baseline="0" dirty="0">
                <a:solidFill>
                  <a:srgbClr val="CC0000"/>
                </a:solidFill>
                <a:latin typeface="Arial" charset="0"/>
                <a:cs typeface="Arial" charset="0"/>
              </a:rPr>
              <a:t> the underlying materials science</a:t>
            </a:r>
            <a:endParaRPr lang="en-GB" sz="1000" b="1" i="1" dirty="0">
              <a:solidFill>
                <a:srgbClr val="CC0000"/>
              </a:solidFill>
              <a:latin typeface="Arial" charset="0"/>
              <a:cs typeface="Arial" charset="0"/>
            </a:endParaRPr>
          </a:p>
          <a:p>
            <a:endParaRPr lang="en-GB" sz="900" b="1" dirty="0">
              <a:solidFill>
                <a:srgbClr val="CC0000"/>
              </a:solidFill>
              <a:latin typeface="Arial" charset="0"/>
              <a:cs typeface="Arial" charset="0"/>
            </a:endParaRPr>
          </a:p>
          <a:p>
            <a:r>
              <a:rPr lang="en-GB" sz="900" b="1" dirty="0">
                <a:solidFill>
                  <a:srgbClr val="CC0000"/>
                </a:solidFill>
                <a:latin typeface="Arial" charset="0"/>
                <a:cs typeface="Arial" charset="0"/>
              </a:rPr>
              <a:t>Property charts </a:t>
            </a:r>
            <a:r>
              <a:rPr lang="en-GB" sz="900" dirty="0">
                <a:solidFill>
                  <a:srgbClr val="000000"/>
                </a:solidFill>
                <a:latin typeface="Arial" charset="0"/>
                <a:cs typeface="Arial" charset="0"/>
              </a:rPr>
              <a:t>are central to the Granta EduPack methodology for selection of materials in design. But engineers and material scientists will also explore the </a:t>
            </a:r>
            <a:r>
              <a:rPr lang="en-GB" sz="900" i="1" dirty="0">
                <a:solidFill>
                  <a:srgbClr val="000000"/>
                </a:solidFill>
                <a:latin typeface="Arial" charset="0"/>
                <a:cs typeface="Arial" charset="0"/>
              </a:rPr>
              <a:t>underlying physics </a:t>
            </a:r>
            <a:r>
              <a:rPr lang="en-GB" sz="900" dirty="0">
                <a:solidFill>
                  <a:srgbClr val="000000"/>
                </a:solidFill>
                <a:latin typeface="Arial" charset="0"/>
                <a:cs typeface="Arial" charset="0"/>
              </a:rPr>
              <a:t>of the properties – in particular to appreciate how manufacturing processes enable us to </a:t>
            </a:r>
            <a:r>
              <a:rPr lang="en-GB" sz="900" b="1" dirty="0">
                <a:solidFill>
                  <a:srgbClr val="CC0000"/>
                </a:solidFill>
                <a:latin typeface="Arial" charset="0"/>
                <a:cs typeface="Arial" charset="0"/>
              </a:rPr>
              <a:t>manipulate</a:t>
            </a:r>
            <a:r>
              <a:rPr lang="en-GB" sz="900" dirty="0">
                <a:solidFill>
                  <a:srgbClr val="000000"/>
                </a:solidFill>
                <a:latin typeface="Arial" charset="0"/>
                <a:cs typeface="Arial" charset="0"/>
              </a:rPr>
              <a:t> properties. Since changes in composition and process history lead to new property profiles, we can readily track how pairs of properties evolve on a chart – a so-called </a:t>
            </a:r>
            <a:r>
              <a:rPr lang="en-GB" sz="900" b="1" dirty="0">
                <a:solidFill>
                  <a:srgbClr val="CC0000"/>
                </a:solidFill>
                <a:latin typeface="Arial" charset="0"/>
                <a:cs typeface="Arial" charset="0"/>
              </a:rPr>
              <a:t>process trajectory</a:t>
            </a:r>
            <a:r>
              <a:rPr lang="en-GB" sz="900" dirty="0">
                <a:solidFill>
                  <a:srgbClr val="000000"/>
                </a:solidFill>
                <a:latin typeface="Arial" charset="0"/>
                <a:cs typeface="Arial" charset="0"/>
              </a:rPr>
              <a:t>. </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Charts not only show the trade-offs between properties in design – they also conveniently illustrate the property compromises that are made when materials are manufactured.</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The concept is illustrated here with some standard combinations of mechanical properties that crop up in design and material selection, for all</a:t>
            </a:r>
            <a:r>
              <a:rPr lang="en-GB" sz="900" baseline="0" dirty="0">
                <a:solidFill>
                  <a:srgbClr val="000000"/>
                </a:solidFill>
                <a:latin typeface="Arial" charset="0"/>
                <a:cs typeface="Arial" charset="0"/>
              </a:rPr>
              <a:t> materials classes</a:t>
            </a:r>
            <a:r>
              <a:rPr lang="en-GB" sz="900" dirty="0">
                <a:solidFill>
                  <a:srgbClr val="000000"/>
                </a:solidFill>
                <a:latin typeface="Arial" charset="0"/>
                <a:cs typeface="Arial" charset="0"/>
              </a:rPr>
              <a:t> – but</a:t>
            </a:r>
            <a:r>
              <a:rPr lang="en-GB" sz="900" baseline="0" dirty="0">
                <a:solidFill>
                  <a:srgbClr val="000000"/>
                </a:solidFill>
                <a:latin typeface="Arial" charset="0"/>
                <a:cs typeface="Arial" charset="0"/>
              </a:rPr>
              <a:t> the concept extends to any property combination (thermal-electrical-mechanical)</a:t>
            </a:r>
            <a:r>
              <a:rPr lang="en-GB" sz="900" dirty="0">
                <a:solidFill>
                  <a:srgbClr val="000000"/>
                </a:solidFill>
                <a:latin typeface="Arial" charset="0"/>
                <a:cs typeface="Arial" charset="0"/>
              </a:rPr>
              <a:t>.</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Examples of the approach are scattered throughout Ashby, Shercliff and Cebon – but particularly in Chapter 19 “Follow the recipe: processing and properties”.</a:t>
            </a:r>
            <a:endParaRPr lang="en-GB" sz="900" dirty="0">
              <a:latin typeface="Arial" charset="0"/>
              <a:cs typeface="Arial" charset="0"/>
            </a:endParaRPr>
          </a:p>
        </p:txBody>
      </p:sp>
    </p:spTree>
    <p:extLst>
      <p:ext uri="{BB962C8B-B14F-4D97-AF65-F5344CB8AC3E}">
        <p14:creationId xmlns:p14="http://schemas.microsoft.com/office/powerpoint/2010/main" val="95124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F3A3C58F-DEE8-46EA-BEED-6B7508FAF74A}" type="slidenum">
              <a:rPr lang="en-GB" smtClean="0">
                <a:latin typeface="Times New Roman" pitchFamily="18" charset="0"/>
              </a:rPr>
              <a:pPr/>
              <a:t>4</a:t>
            </a:fld>
            <a:endParaRPr lang="en-GB" dirty="0">
              <a:latin typeface="Times New Roman" pitchFamily="18" charset="0"/>
            </a:endParaRPr>
          </a:p>
        </p:txBody>
      </p:sp>
      <p:sp>
        <p:nvSpPr>
          <p:cNvPr id="36867" name="Rectangle 2"/>
          <p:cNvSpPr>
            <a:spLocks noGrp="1" noRot="1" noChangeAspect="1" noChangeArrowheads="1" noTextEdit="1"/>
          </p:cNvSpPr>
          <p:nvPr>
            <p:ph type="sldImg"/>
          </p:nvPr>
        </p:nvSpPr>
        <p:spPr>
          <a:xfrm>
            <a:off x="180975" y="733425"/>
            <a:ext cx="6513513" cy="3665538"/>
          </a:xfrm>
          <a:ln/>
        </p:spPr>
      </p:sp>
      <p:sp>
        <p:nvSpPr>
          <p:cNvPr id="36868" name="Rectangle 3"/>
          <p:cNvSpPr>
            <a:spLocks noGrp="1" noChangeArrowheads="1"/>
          </p:cNvSpPr>
          <p:nvPr>
            <p:ph type="body" idx="1"/>
          </p:nvPr>
        </p:nvSpPr>
        <p:spPr>
          <a:xfrm>
            <a:off x="915988" y="4648200"/>
            <a:ext cx="5038725" cy="4397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solidFill>
                  <a:srgbClr val="000000"/>
                </a:solidFill>
                <a:latin typeface="Arial" charset="0"/>
                <a:cs typeface="Arial" charset="0"/>
              </a:rPr>
              <a:t>The starting point: Modulus</a:t>
            </a:r>
            <a:r>
              <a:rPr lang="en-US" sz="1000" b="1" i="1" baseline="0" dirty="0">
                <a:solidFill>
                  <a:srgbClr val="000000"/>
                </a:solidFill>
                <a:latin typeface="Arial" charset="0"/>
                <a:cs typeface="Arial" charset="0"/>
              </a:rPr>
              <a:t> and Density</a:t>
            </a:r>
            <a:endParaRPr lang="en-US" sz="1000" b="1" i="1" dirty="0">
              <a:solidFill>
                <a:srgbClr val="000000"/>
              </a:solidFill>
              <a:latin typeface="Arial" charset="0"/>
              <a:cs typeface="Arial" charset="0"/>
            </a:endParaRPr>
          </a:p>
          <a:p>
            <a:endParaRPr lang="en-US" sz="900" dirty="0">
              <a:solidFill>
                <a:srgbClr val="000000"/>
              </a:solidFill>
              <a:latin typeface="Arial" charset="0"/>
              <a:cs typeface="Arial" charset="0"/>
            </a:endParaRPr>
          </a:p>
          <a:p>
            <a:r>
              <a:rPr lang="en-US" sz="900" dirty="0">
                <a:solidFill>
                  <a:srgbClr val="000000"/>
                </a:solidFill>
                <a:latin typeface="Arial" charset="0"/>
                <a:cs typeface="Arial" charset="0"/>
              </a:rPr>
              <a:t>The charts can be used as a lead-in to ideas of </a:t>
            </a:r>
            <a:r>
              <a:rPr lang="en-US" sz="900" b="1" dirty="0">
                <a:solidFill>
                  <a:srgbClr val="CC0000"/>
                </a:solidFill>
                <a:latin typeface="Arial" charset="0"/>
                <a:cs typeface="Arial" charset="0"/>
              </a:rPr>
              <a:t>materials science</a:t>
            </a:r>
            <a:r>
              <a:rPr lang="en-US" sz="900" dirty="0">
                <a:solidFill>
                  <a:srgbClr val="000000"/>
                </a:solidFill>
                <a:latin typeface="Arial" charset="0"/>
                <a:cs typeface="Arial" charset="0"/>
              </a:rPr>
              <a:t>. </a:t>
            </a:r>
            <a:r>
              <a:rPr lang="en-GB" sz="900" dirty="0">
                <a:solidFill>
                  <a:srgbClr val="000000"/>
                </a:solidFill>
                <a:latin typeface="Arial" charset="0"/>
                <a:cs typeface="Times New Roman" pitchFamily="18" charset="0"/>
              </a:rPr>
              <a:t>T</a:t>
            </a:r>
            <a:r>
              <a:rPr lang="en-US" sz="900" dirty="0">
                <a:solidFill>
                  <a:srgbClr val="000000"/>
                </a:solidFill>
                <a:latin typeface="Arial" charset="0"/>
                <a:cs typeface="Arial" charset="0"/>
              </a:rPr>
              <a:t>his chart shows </a:t>
            </a:r>
            <a:r>
              <a:rPr lang="en-US" sz="900" dirty="0">
                <a:latin typeface="Arial" charset="0"/>
                <a:cs typeface="Arial" charset="0"/>
              </a:rPr>
              <a:t>two properties:</a:t>
            </a:r>
            <a:r>
              <a:rPr lang="en-US" sz="900" dirty="0">
                <a:solidFill>
                  <a:srgbClr val="000000"/>
                </a:solidFill>
                <a:latin typeface="Arial" charset="0"/>
                <a:cs typeface="Arial" charset="0"/>
              </a:rPr>
              <a:t> Young’s modulus and density, as before. The</a:t>
            </a:r>
            <a:r>
              <a:rPr lang="en-GB" sz="900" dirty="0">
                <a:latin typeface="Arial" charset="0"/>
                <a:cs typeface="Times New Roman" pitchFamily="18" charset="0"/>
              </a:rPr>
              <a:t> </a:t>
            </a:r>
            <a:r>
              <a:rPr lang="en-US" sz="900" dirty="0">
                <a:solidFill>
                  <a:srgbClr val="000000"/>
                </a:solidFill>
                <a:latin typeface="Arial" charset="0"/>
                <a:cs typeface="Arial" charset="0"/>
              </a:rPr>
              <a:t>positions occupied by the families on the charts are explained in brief</a:t>
            </a:r>
            <a:r>
              <a:rPr lang="en-US" sz="900" baseline="0" dirty="0">
                <a:solidFill>
                  <a:srgbClr val="000000"/>
                </a:solidFill>
                <a:latin typeface="Arial" charset="0"/>
                <a:cs typeface="Arial" charset="0"/>
              </a:rPr>
              <a:t> in the following slides, for example for metal and ceramics, </a:t>
            </a:r>
            <a:r>
              <a:rPr lang="en-US" sz="900" dirty="0">
                <a:solidFill>
                  <a:srgbClr val="000000"/>
                </a:solidFill>
                <a:latin typeface="Arial" charset="0"/>
                <a:cs typeface="Arial" charset="0"/>
              </a:rPr>
              <a:t>through an understanding of inter-atomic</a:t>
            </a:r>
            <a:r>
              <a:rPr lang="en-GB" sz="900" dirty="0">
                <a:latin typeface="Arial" charset="0"/>
                <a:cs typeface="Times New Roman" pitchFamily="18" charset="0"/>
              </a:rPr>
              <a:t> </a:t>
            </a:r>
            <a:r>
              <a:rPr lang="en-US" sz="900" dirty="0">
                <a:solidFill>
                  <a:srgbClr val="000000"/>
                </a:solidFill>
                <a:latin typeface="Arial" charset="0"/>
                <a:cs typeface="Arial" charset="0"/>
              </a:rPr>
              <a:t>bonding and crystal packing. Other concepts of materials science and engineering explain the other classes, and similarly the positions of each class on the</a:t>
            </a:r>
            <a:r>
              <a:rPr lang="en-GB" sz="900" dirty="0">
                <a:latin typeface="Arial" charset="0"/>
                <a:cs typeface="Times New Roman" pitchFamily="18" charset="0"/>
              </a:rPr>
              <a:t> </a:t>
            </a:r>
            <a:r>
              <a:rPr lang="en-US" sz="900" dirty="0">
                <a:solidFill>
                  <a:srgbClr val="000000"/>
                </a:solidFill>
                <a:latin typeface="Arial" charset="0"/>
                <a:cs typeface="Arial" charset="0"/>
              </a:rPr>
              <a:t>other charts.  </a:t>
            </a:r>
          </a:p>
          <a:p>
            <a:endParaRPr lang="en-US" sz="900" dirty="0">
              <a:solidFill>
                <a:srgbClr val="000000"/>
              </a:solidFill>
              <a:latin typeface="Arial" charset="0"/>
              <a:cs typeface="Arial" charset="0"/>
            </a:endParaRPr>
          </a:p>
          <a:p>
            <a:r>
              <a:rPr lang="en-US" sz="900" dirty="0">
                <a:solidFill>
                  <a:srgbClr val="000000"/>
                </a:solidFill>
                <a:latin typeface="Arial" charset="0"/>
                <a:cs typeface="Arial" charset="0"/>
              </a:rPr>
              <a:t>Broadly</a:t>
            </a:r>
            <a:r>
              <a:rPr lang="en-US" sz="900" baseline="0" dirty="0">
                <a:solidFill>
                  <a:srgbClr val="000000"/>
                </a:solidFill>
                <a:latin typeface="Arial" charset="0"/>
                <a:cs typeface="Arial" charset="0"/>
              </a:rPr>
              <a:t> speaking, w</a:t>
            </a:r>
            <a:r>
              <a:rPr lang="en-US" sz="900" dirty="0">
                <a:solidFill>
                  <a:srgbClr val="000000"/>
                </a:solidFill>
                <a:latin typeface="Arial" charset="0"/>
                <a:cs typeface="Arial" charset="0"/>
              </a:rPr>
              <a:t>e can classify the ways that properties are manipulated into</a:t>
            </a:r>
            <a:r>
              <a:rPr lang="en-US" sz="900" baseline="0" dirty="0">
                <a:solidFill>
                  <a:srgbClr val="000000"/>
                </a:solidFill>
                <a:latin typeface="Arial" charset="0"/>
                <a:cs typeface="Arial" charset="0"/>
              </a:rPr>
              <a:t> 3 classes:</a:t>
            </a:r>
          </a:p>
          <a:p>
            <a:pPr marL="171450" indent="-171450">
              <a:buFont typeface="Arial" panose="020B0604020202020204" pitchFamily="34" charset="0"/>
              <a:buChar char="•"/>
            </a:pPr>
            <a:r>
              <a:rPr lang="en-US" sz="900" b="1" baseline="0" dirty="0">
                <a:solidFill>
                  <a:srgbClr val="000000"/>
                </a:solidFill>
                <a:latin typeface="Arial" charset="0"/>
                <a:cs typeface="Arial" charset="0"/>
              </a:rPr>
              <a:t>Composition</a:t>
            </a:r>
            <a:r>
              <a:rPr lang="en-US" sz="900" baseline="0" dirty="0">
                <a:solidFill>
                  <a:srgbClr val="000000"/>
                </a:solidFill>
                <a:latin typeface="Arial" charset="0"/>
                <a:cs typeface="Arial" charset="0"/>
              </a:rPr>
              <a:t> – the elements that are present, and their interaction at the atomic/molecular scale</a:t>
            </a:r>
          </a:p>
          <a:p>
            <a:pPr marL="171450" indent="-171450">
              <a:buFont typeface="Arial" panose="020B0604020202020204" pitchFamily="34" charset="0"/>
              <a:buChar char="•"/>
            </a:pPr>
            <a:r>
              <a:rPr lang="en-US" sz="900" b="1" baseline="0" dirty="0">
                <a:solidFill>
                  <a:srgbClr val="000000"/>
                </a:solidFill>
                <a:latin typeface="Arial" charset="0"/>
                <a:cs typeface="Arial" charset="0"/>
              </a:rPr>
              <a:t>Microstructure</a:t>
            </a:r>
            <a:r>
              <a:rPr lang="en-US" sz="900" baseline="0" dirty="0">
                <a:solidFill>
                  <a:srgbClr val="000000"/>
                </a:solidFill>
                <a:latin typeface="Arial" charset="0"/>
                <a:cs typeface="Arial" charset="0"/>
              </a:rPr>
              <a:t> – internal arrangements of regions that are distinct in composition and/or atomic/molecular structure (usually formed in-situ via processing), from sub-micron to sub-millimeter scale</a:t>
            </a:r>
          </a:p>
          <a:p>
            <a:pPr marL="171450" indent="-171450">
              <a:buFont typeface="Arial" panose="020B0604020202020204" pitchFamily="34" charset="0"/>
              <a:buChar char="•"/>
            </a:pPr>
            <a:r>
              <a:rPr lang="en-US" sz="900" b="1" baseline="0" dirty="0">
                <a:solidFill>
                  <a:srgbClr val="000000"/>
                </a:solidFill>
                <a:latin typeface="Arial" charset="0"/>
                <a:cs typeface="Arial" charset="0"/>
              </a:rPr>
              <a:t>Architecture</a:t>
            </a:r>
            <a:r>
              <a:rPr lang="en-US" sz="900" baseline="0" dirty="0">
                <a:solidFill>
                  <a:srgbClr val="000000"/>
                </a:solidFill>
                <a:latin typeface="Arial" charset="0"/>
                <a:cs typeface="Arial" charset="0"/>
              </a:rPr>
              <a:t> – mixtures of two (or more) materials (including air) that pre-exist in a bulk form and are combined, from micron up to millimeter scale</a:t>
            </a:r>
          </a:p>
          <a:p>
            <a:pPr marL="171450" indent="-171450">
              <a:buFont typeface="Arial" panose="020B0604020202020204" pitchFamily="34" charset="0"/>
              <a:buChar char="•"/>
            </a:pPr>
            <a:endParaRPr lang="en-US" sz="900" baseline="0" dirty="0">
              <a:solidFill>
                <a:srgbClr val="000000"/>
              </a:solidFill>
              <a:latin typeface="Arial" charset="0"/>
              <a:cs typeface="Arial" charset="0"/>
            </a:endParaRPr>
          </a:p>
          <a:p>
            <a:r>
              <a:rPr lang="en-US" sz="900" dirty="0">
                <a:solidFill>
                  <a:srgbClr val="000000"/>
                </a:solidFill>
                <a:latin typeface="Arial" charset="0"/>
                <a:cs typeface="Arial" charset="0"/>
              </a:rPr>
              <a:t>Processing is key</a:t>
            </a:r>
            <a:r>
              <a:rPr lang="en-US" sz="900" baseline="0" dirty="0">
                <a:solidFill>
                  <a:srgbClr val="000000"/>
                </a:solidFill>
                <a:latin typeface="Arial" charset="0"/>
                <a:cs typeface="Arial" charset="0"/>
              </a:rPr>
              <a:t> to manipulating composition, microstructure and architecture.</a:t>
            </a:r>
          </a:p>
          <a:p>
            <a:endParaRPr lang="en-US" sz="900" dirty="0">
              <a:solidFill>
                <a:srgbClr val="000000"/>
              </a:solidFill>
              <a:latin typeface="Arial" charset="0"/>
              <a:cs typeface="Arial" charset="0"/>
            </a:endParaRPr>
          </a:p>
          <a:p>
            <a:r>
              <a:rPr lang="en-US" sz="900" dirty="0">
                <a:solidFill>
                  <a:srgbClr val="000000"/>
                </a:solidFill>
                <a:latin typeface="Arial" charset="0"/>
                <a:cs typeface="Arial" charset="0"/>
              </a:rPr>
              <a:t>The </a:t>
            </a:r>
            <a:r>
              <a:rPr lang="en-US" sz="900" b="1" dirty="0">
                <a:solidFill>
                  <a:srgbClr val="CC0000"/>
                </a:solidFill>
                <a:latin typeface="Arial" charset="0"/>
                <a:cs typeface="Arial" charset="0"/>
              </a:rPr>
              <a:t>Science Notes</a:t>
            </a:r>
            <a:r>
              <a:rPr lang="en-US" sz="900" dirty="0">
                <a:solidFill>
                  <a:srgbClr val="000000"/>
                </a:solidFill>
                <a:latin typeface="Arial" charset="0"/>
                <a:cs typeface="Arial" charset="0"/>
              </a:rPr>
              <a:t> attached to each field name in Granta EduPack introduce the property and explain its origins in more detail. The references at the end of each Science Note direct you to the relevant chapters of standard Engineering Materials and Materials Science texts.</a:t>
            </a:r>
          </a:p>
          <a:p>
            <a:r>
              <a:rPr lang="en-US" sz="900" dirty="0">
                <a:solidFill>
                  <a:srgbClr val="000000"/>
                </a:solidFill>
                <a:latin typeface="Arial" charset="0"/>
                <a:cs typeface="Arial" charset="0"/>
              </a:rPr>
              <a:t>  </a:t>
            </a:r>
          </a:p>
          <a:p>
            <a:r>
              <a:rPr lang="en-US" sz="900" dirty="0">
                <a:solidFill>
                  <a:srgbClr val="000000"/>
                </a:solidFill>
                <a:latin typeface="Arial" charset="0"/>
                <a:cs typeface="Arial" charset="0"/>
              </a:rPr>
              <a:t>Hardcopy versions of most Charts can be copied </a:t>
            </a:r>
            <a:r>
              <a:rPr lang="en-US" sz="900" b="1" dirty="0">
                <a:solidFill>
                  <a:srgbClr val="000000"/>
                </a:solidFill>
                <a:latin typeface="Arial" charset="0"/>
                <a:cs typeface="Arial" charset="0"/>
              </a:rPr>
              <a:t>for teaching purposes </a:t>
            </a:r>
            <a:r>
              <a:rPr lang="en-US" sz="900" dirty="0">
                <a:solidFill>
                  <a:srgbClr val="000000"/>
                </a:solidFill>
                <a:latin typeface="Arial" charset="0"/>
                <a:cs typeface="Arial" charset="0"/>
              </a:rPr>
              <a:t>without restriction of Copyright from the Texts, or</a:t>
            </a:r>
            <a:r>
              <a:rPr lang="en-GB" sz="900" dirty="0">
                <a:latin typeface="Arial" charset="0"/>
                <a:cs typeface="Times New Roman" pitchFamily="18" charset="0"/>
              </a:rPr>
              <a:t> </a:t>
            </a:r>
            <a:r>
              <a:rPr lang="en-US" sz="900" dirty="0">
                <a:solidFill>
                  <a:srgbClr val="000000"/>
                </a:solidFill>
                <a:latin typeface="Arial" charset="0"/>
                <a:cs typeface="Arial" charset="0"/>
              </a:rPr>
              <a:t>downloaded from www.Grantadesign.com/education. The Granta EduPack software allows any pair of properties to be plotted as a chart (even functions of properties can be</a:t>
            </a:r>
            <a:r>
              <a:rPr lang="en-GB" sz="900" dirty="0">
                <a:solidFill>
                  <a:srgbClr val="000000"/>
                </a:solidFill>
                <a:latin typeface="Arial" charset="0"/>
                <a:cs typeface="Times New Roman" pitchFamily="18" charset="0"/>
              </a:rPr>
              <a:t> </a:t>
            </a:r>
            <a:r>
              <a:rPr lang="en-US" sz="900" dirty="0">
                <a:solidFill>
                  <a:srgbClr val="000000"/>
                </a:solidFill>
                <a:latin typeface="Arial" charset="0"/>
                <a:cs typeface="Arial" charset="0"/>
              </a:rPr>
              <a:t>plotted), giving enormous freedom to explore the world of materials visually.</a:t>
            </a:r>
            <a:r>
              <a:rPr lang="en-GB" sz="1000" dirty="0">
                <a:solidFill>
                  <a:srgbClr val="000000"/>
                </a:solidFill>
                <a:latin typeface="Arial" charset="0"/>
                <a:cs typeface="Times New Roman" pitchFamily="18" charset="0"/>
              </a:rPr>
              <a:t> </a:t>
            </a:r>
          </a:p>
        </p:txBody>
      </p:sp>
    </p:spTree>
    <p:extLst>
      <p:ext uri="{BB962C8B-B14F-4D97-AF65-F5344CB8AC3E}">
        <p14:creationId xmlns:p14="http://schemas.microsoft.com/office/powerpoint/2010/main" val="126838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7F8BB8B9-D3E1-4D0E-820B-F0E89DF26926}" type="slidenum">
              <a:rPr lang="en-GB" smtClean="0">
                <a:latin typeface="Times New Roman" pitchFamily="18" charset="0"/>
              </a:rPr>
              <a:pPr/>
              <a:t>5</a:t>
            </a:fld>
            <a:endParaRPr lang="en-GB" dirty="0">
              <a:latin typeface="Times New Roman" pitchFamily="18" charset="0"/>
            </a:endParaRPr>
          </a:p>
        </p:txBody>
      </p:sp>
      <p:sp>
        <p:nvSpPr>
          <p:cNvPr id="35843" name="Rectangle 2"/>
          <p:cNvSpPr>
            <a:spLocks noGrp="1" noRot="1" noChangeAspect="1" noChangeArrowheads="1" noTextEdit="1"/>
          </p:cNvSpPr>
          <p:nvPr>
            <p:ph type="sldImg"/>
          </p:nvPr>
        </p:nvSpPr>
        <p:spPr>
          <a:xfrm>
            <a:off x="2643188" y="487363"/>
            <a:ext cx="4327525" cy="2435225"/>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Drilling down – what determines modulus and density?</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 conventional starting point for interpretation of modulus and density is the “hard sphere” model, with atoms of one type packed into a crystal.</a:t>
            </a:r>
          </a:p>
          <a:p>
            <a:endParaRPr lang="en-GB" sz="900" b="1" dirty="0">
              <a:solidFill>
                <a:srgbClr val="CC0000"/>
              </a:solidFill>
              <a:latin typeface="Arial" charset="0"/>
              <a:cs typeface="Arial" charset="0"/>
            </a:endParaRPr>
          </a:p>
          <a:p>
            <a:r>
              <a:rPr lang="en-GB" sz="900" b="1" dirty="0">
                <a:solidFill>
                  <a:srgbClr val="CC0000"/>
                </a:solidFill>
                <a:latin typeface="Arial" charset="0"/>
                <a:cs typeface="Arial" charset="0"/>
              </a:rPr>
              <a:t>Density</a:t>
            </a:r>
            <a:r>
              <a:rPr lang="en-GB" sz="900" dirty="0">
                <a:solidFill>
                  <a:srgbClr val="000000"/>
                </a:solidFill>
                <a:latin typeface="Arial" charset="0"/>
                <a:cs typeface="Times New Roman" pitchFamily="18" charset="0"/>
              </a:rPr>
              <a:t> simply reflects weight of the atoms and how many are packed into a given volume. </a:t>
            </a:r>
          </a:p>
          <a:p>
            <a:endParaRPr lang="en-GB" sz="900" b="1" dirty="0">
              <a:solidFill>
                <a:srgbClr val="CC0000"/>
              </a:solidFill>
              <a:latin typeface="Arial" charset="0"/>
              <a:cs typeface="Arial" charset="0"/>
            </a:endParaRPr>
          </a:p>
          <a:p>
            <a:r>
              <a:rPr lang="en-GB" sz="900" b="1" dirty="0">
                <a:solidFill>
                  <a:srgbClr val="CC0000"/>
                </a:solidFill>
                <a:latin typeface="Arial" charset="0"/>
                <a:cs typeface="Arial" charset="0"/>
              </a:rPr>
              <a:t>Modulus</a:t>
            </a:r>
            <a:r>
              <a:rPr lang="en-GB" sz="900" dirty="0">
                <a:solidFill>
                  <a:srgbClr val="000000"/>
                </a:solidFill>
                <a:latin typeface="Arial" charset="0"/>
                <a:cs typeface="Times New Roman" pitchFamily="18" charset="0"/>
              </a:rPr>
              <a:t> is interpreted by treating the interatomic bonds as approximately linear springs, with equilibrium spacing determined by an energy well. This is more or less sufficient to account for the behaviour of </a:t>
            </a:r>
            <a:r>
              <a:rPr lang="en-GB" sz="900" b="1" dirty="0">
                <a:solidFill>
                  <a:srgbClr val="CC0000"/>
                </a:solidFill>
                <a:latin typeface="Arial" charset="0"/>
                <a:cs typeface="Arial" charset="0"/>
              </a:rPr>
              <a:t>metals</a:t>
            </a:r>
            <a:r>
              <a:rPr lang="en-GB" sz="900" dirty="0">
                <a:solidFill>
                  <a:srgbClr val="000000"/>
                </a:solidFill>
                <a:latin typeface="Arial" charset="0"/>
                <a:cs typeface="Times New Roman" pitchFamily="18" charset="0"/>
              </a:rPr>
              <a:t> (including their alloys) – we expect metals to fall in the same domain as the elements on which they are based: we can check this back on the chart. </a:t>
            </a:r>
          </a:p>
          <a:p>
            <a:pPr algn="ctr"/>
            <a:endParaRPr lang="en-GB" sz="900" b="1" i="1"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Turning to inorganic compounds, the “hard sphere” model extends to crystalline compounds between two metals, or between metals and O, C, N (i.e. technical </a:t>
            </a:r>
            <a:r>
              <a:rPr lang="en-GB" sz="900" b="1" dirty="0">
                <a:solidFill>
                  <a:srgbClr val="000000"/>
                </a:solidFill>
                <a:latin typeface="Arial" charset="0"/>
                <a:cs typeface="Times New Roman" pitchFamily="18" charset="0"/>
              </a:rPr>
              <a:t>ceramics</a:t>
            </a:r>
            <a:r>
              <a:rPr lang="en-GB" sz="900" dirty="0">
                <a:solidFill>
                  <a:srgbClr val="000000"/>
                </a:solidFill>
                <a:latin typeface="Arial" charset="0"/>
                <a:cs typeface="Times New Roman" pitchFamily="18" charset="0"/>
              </a:rPr>
              <a:t>). Changing the composition in this way introduced ionic and covalent bonding – generally stiffer than the metallic bond, giving a higher modulus than metals, at comparable density. </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Organic compounds – </a:t>
            </a:r>
            <a:r>
              <a:rPr lang="en-GB" sz="900" b="1" dirty="0">
                <a:solidFill>
                  <a:srgbClr val="000000"/>
                </a:solidFill>
                <a:latin typeface="Arial" charset="0"/>
                <a:cs typeface="Times New Roman" pitchFamily="18" charset="0"/>
              </a:rPr>
              <a:t>polymers</a:t>
            </a:r>
            <a:r>
              <a:rPr lang="en-GB" sz="900" dirty="0">
                <a:solidFill>
                  <a:srgbClr val="000000"/>
                </a:solidFill>
                <a:latin typeface="Arial" charset="0"/>
                <a:cs typeface="Times New Roman" pitchFamily="18" charset="0"/>
              </a:rPr>
              <a:t> and </a:t>
            </a:r>
            <a:r>
              <a:rPr lang="en-GB" sz="900" b="1" dirty="0">
                <a:solidFill>
                  <a:srgbClr val="000000"/>
                </a:solidFill>
                <a:latin typeface="Arial" charset="0"/>
                <a:cs typeface="Times New Roman" pitchFamily="18" charset="0"/>
              </a:rPr>
              <a:t>elastomers</a:t>
            </a:r>
            <a:r>
              <a:rPr lang="en-GB" sz="900" dirty="0">
                <a:solidFill>
                  <a:srgbClr val="000000"/>
                </a:solidFill>
                <a:latin typeface="Arial" charset="0"/>
                <a:cs typeface="Times New Roman" pitchFamily="18" charset="0"/>
              </a:rPr>
              <a:t> – are built of hydrocarbon molecules, with stiff covalent bonding along the chain, but the modulus is dominated by the weak hydrogen bonds between the chains. A very wide range of modulus results from composition variations at the molecular level (including variation in chain length, degree of cross-linking, and the effect of the glass transition temperature). Semi-crystalline polymers show distinct regions of amorphous and crystalline packing, developed in-situ during cooling on a scale much larger than the chain diameter – in this case, the modulus also depends on this </a:t>
            </a:r>
            <a:r>
              <a:rPr lang="en-GB" sz="900" b="1" dirty="0">
                <a:solidFill>
                  <a:srgbClr val="000000"/>
                </a:solidFill>
                <a:latin typeface="Arial" charset="0"/>
                <a:cs typeface="Times New Roman" pitchFamily="18" charset="0"/>
              </a:rPr>
              <a:t>microstructure</a:t>
            </a:r>
            <a:r>
              <a:rPr lang="en-GB" sz="900" dirty="0">
                <a:solidFill>
                  <a:srgbClr val="000000"/>
                </a:solidFill>
                <a:latin typeface="Arial" charset="0"/>
                <a:cs typeface="Times New Roman" pitchFamily="18" charset="0"/>
              </a:rPr>
              <a:t>. Polymer densities are lower than for crystalline materials: packing is less efficient, and C and H are light elements.</a:t>
            </a:r>
          </a:p>
        </p:txBody>
      </p:sp>
    </p:spTree>
    <p:extLst>
      <p:ext uri="{BB962C8B-B14F-4D97-AF65-F5344CB8AC3E}">
        <p14:creationId xmlns:p14="http://schemas.microsoft.com/office/powerpoint/2010/main" val="113405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94138" y="9285288"/>
            <a:ext cx="29765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BFAA3C82-2E86-411E-826E-B82203194F71}" type="slidenum">
              <a:rPr lang="en-GB" sz="1200">
                <a:latin typeface="Times New Roman" pitchFamily="18" charset="0"/>
              </a:rPr>
              <a:pPr algn="r">
                <a:spcBef>
                  <a:spcPct val="0"/>
                </a:spcBef>
                <a:spcAft>
                  <a:spcPct val="0"/>
                </a:spcAft>
                <a:buClrTx/>
                <a:buSzTx/>
              </a:pPr>
              <a:t>6</a:t>
            </a:fld>
            <a:endParaRPr lang="en-GB" sz="1200" dirty="0">
              <a:latin typeface="Times New Roman" pitchFamily="18" charset="0"/>
            </a:endParaRPr>
          </a:p>
        </p:txBody>
      </p:sp>
      <p:sp>
        <p:nvSpPr>
          <p:cNvPr id="39939" name="Slide Image Placeholder 1"/>
          <p:cNvSpPr>
            <a:spLocks noGrp="1" noRot="1" noChangeAspect="1" noTextEdit="1"/>
          </p:cNvSpPr>
          <p:nvPr>
            <p:ph type="sldImg"/>
          </p:nvPr>
        </p:nvSpPr>
        <p:spPr>
          <a:xfrm>
            <a:off x="195263" y="741363"/>
            <a:ext cx="6486525" cy="3649662"/>
          </a:xfrm>
          <a:ln/>
        </p:spPr>
      </p:sp>
      <p:sp>
        <p:nvSpPr>
          <p:cNvPr id="39940" name="Notes Placeholder 2"/>
          <p:cNvSpPr>
            <a:spLocks noGrp="1"/>
          </p:cNvSpPr>
          <p:nvPr>
            <p:ph type="body" idx="1"/>
          </p:nvPr>
        </p:nvSpPr>
        <p:spPr>
          <a:xfrm>
            <a:off x="917575" y="4656138"/>
            <a:ext cx="503396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6" rIns="90479" bIns="44446"/>
          <a:lstStyle/>
          <a:p>
            <a:pPr algn="ctr" defTabSz="731838"/>
            <a:r>
              <a:rPr lang="en-GB" sz="1000" b="1" i="1" dirty="0">
                <a:solidFill>
                  <a:srgbClr val="000000"/>
                </a:solidFill>
                <a:latin typeface="Arial" charset="0"/>
                <a:cs typeface="Times New Roman" pitchFamily="18" charset="0"/>
              </a:rPr>
              <a:t>Properties</a:t>
            </a:r>
            <a:r>
              <a:rPr lang="en-GB" sz="1000" b="1" i="1" baseline="0" dirty="0">
                <a:solidFill>
                  <a:srgbClr val="000000"/>
                </a:solidFill>
                <a:latin typeface="Arial" charset="0"/>
                <a:cs typeface="Times New Roman" pitchFamily="18" charset="0"/>
              </a:rPr>
              <a:t> determined by the nature of interatomic bonding</a:t>
            </a:r>
            <a:endParaRPr lang="en-GB" sz="1000" b="1" i="1" dirty="0">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endParaRPr lang="en-GB" sz="900" baseline="0" dirty="0">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r>
              <a:rPr lang="en-GB" sz="900" baseline="0" dirty="0">
                <a:solidFill>
                  <a:srgbClr val="000000"/>
                </a:solidFill>
                <a:latin typeface="Arial" charset="0"/>
                <a:cs typeface="Times New Roman" pitchFamily="18" charset="0"/>
              </a:rPr>
              <a:t>The Elements database gives the ranges of modulus and density for all pure metals – these are superimposed on the chart. The hard sphere model works well – the modulus and density of metals only depends on the </a:t>
            </a:r>
            <a:r>
              <a:rPr lang="en-GB" sz="900" b="1" baseline="0" dirty="0">
                <a:solidFill>
                  <a:srgbClr val="000000"/>
                </a:solidFill>
                <a:latin typeface="Arial" charset="0"/>
                <a:cs typeface="Times New Roman" pitchFamily="18" charset="0"/>
              </a:rPr>
              <a:t>composition</a:t>
            </a:r>
            <a:r>
              <a:rPr lang="en-GB" sz="900" baseline="0" dirty="0">
                <a:solidFill>
                  <a:srgbClr val="000000"/>
                </a:solidFill>
                <a:latin typeface="Arial" charset="0"/>
                <a:cs typeface="Times New Roman" pitchFamily="18" charset="0"/>
              </a:rPr>
              <a:t> (and even then only the base element – </a:t>
            </a:r>
            <a:r>
              <a:rPr lang="en-GB" sz="900" dirty="0">
                <a:solidFill>
                  <a:srgbClr val="000000"/>
                </a:solidFill>
                <a:latin typeface="Arial" charset="0"/>
                <a:cs typeface="Times New Roman" pitchFamily="18" charset="0"/>
              </a:rPr>
              <a:t>the “bubbles” on the property chart are small:</a:t>
            </a:r>
            <a:r>
              <a:rPr lang="en-GB" sz="900" baseline="0" dirty="0">
                <a:solidFill>
                  <a:srgbClr val="000000"/>
                </a:solidFill>
                <a:latin typeface="Arial" charset="0"/>
                <a:cs typeface="Times New Roman" pitchFamily="18" charset="0"/>
              </a:rPr>
              <a:t> look at steels for example, with literally hundreds of compositions contained in one small bubble). For the same reasons, microstructure plays no significant role for these properties in metals.</a:t>
            </a:r>
            <a:endParaRPr lang="en-GB" sz="900" dirty="0">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endParaRPr lang="en-GB" sz="900" dirty="0">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r>
              <a:rPr lang="en-GB" sz="900" dirty="0">
                <a:solidFill>
                  <a:srgbClr val="000000"/>
                </a:solidFill>
                <a:latin typeface="Arial" charset="0"/>
                <a:cs typeface="Times New Roman" pitchFamily="18" charset="0"/>
              </a:rPr>
              <a:t>All other material classes involve some degree of manipulation, explored next.</a:t>
            </a:r>
          </a:p>
        </p:txBody>
      </p:sp>
      <p:sp>
        <p:nvSpPr>
          <p:cNvPr id="39941" name="Slide Number Placeholder 3"/>
          <p:cNvSpPr txBox="1">
            <a:spLocks noGrp="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0" rIns="19048"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581B997C-978C-4BBF-AD25-65FBF83AD2E1}" type="slidenum">
              <a:rPr lang="en-US" sz="1000" i="1">
                <a:latin typeface="Times New Roman" pitchFamily="18" charset="0"/>
              </a:rPr>
              <a:pPr algn="r">
                <a:spcBef>
                  <a:spcPct val="0"/>
                </a:spcBef>
                <a:spcAft>
                  <a:spcPct val="0"/>
                </a:spcAft>
                <a:buClrTx/>
                <a:buSzTx/>
              </a:pPr>
              <a:t>6</a:t>
            </a:fld>
            <a:endParaRPr lang="en-US" sz="1000" i="1" dirty="0">
              <a:latin typeface="Times New Roman" pitchFamily="18" charset="0"/>
            </a:endParaRPr>
          </a:p>
        </p:txBody>
      </p:sp>
    </p:spTree>
    <p:extLst>
      <p:ext uri="{BB962C8B-B14F-4D97-AF65-F5344CB8AC3E}">
        <p14:creationId xmlns:p14="http://schemas.microsoft.com/office/powerpoint/2010/main" val="267956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5445001" y="6167148"/>
            <a:ext cx="4161995" cy="32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4" tIns="44107" rIns="88214" bIns="44107"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BFAA3C82-2E86-411E-826E-B82203194F71}" type="slidenum">
              <a:rPr lang="en-GB" sz="1200">
                <a:latin typeface="Times New Roman" pitchFamily="18" charset="0"/>
              </a:rPr>
              <a:pPr algn="r">
                <a:spcBef>
                  <a:spcPct val="0"/>
                </a:spcBef>
                <a:spcAft>
                  <a:spcPct val="0"/>
                </a:spcAft>
                <a:buClrTx/>
                <a:buSzTx/>
              </a:pPr>
              <a:t>7</a:t>
            </a:fld>
            <a:endParaRPr lang="en-GB" sz="1200" dirty="0">
              <a:latin typeface="Times New Roman" pitchFamily="18" charset="0"/>
            </a:endParaRPr>
          </a:p>
        </p:txBody>
      </p:sp>
      <p:sp>
        <p:nvSpPr>
          <p:cNvPr id="39939" name="Slide Image Placeholder 1"/>
          <p:cNvSpPr>
            <a:spLocks noGrp="1" noRot="1" noChangeAspect="1" noTextEdit="1"/>
          </p:cNvSpPr>
          <p:nvPr>
            <p:ph type="sldImg"/>
          </p:nvPr>
        </p:nvSpPr>
        <p:spPr>
          <a:xfrm>
            <a:off x="2654300" y="492125"/>
            <a:ext cx="4308475" cy="2424113"/>
          </a:xfrm>
          <a:ln/>
        </p:spPr>
      </p:sp>
      <p:sp>
        <p:nvSpPr>
          <p:cNvPr id="39940" name="Notes Placeholder 2"/>
          <p:cNvSpPr>
            <a:spLocks noGrp="1"/>
          </p:cNvSpPr>
          <p:nvPr>
            <p:ph type="body" idx="1"/>
          </p:nvPr>
        </p:nvSpPr>
        <p:spPr>
          <a:xfrm>
            <a:off x="1283006" y="3092536"/>
            <a:ext cx="7038768" cy="29354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94" tIns="42882" rIns="87294" bIns="42882"/>
          <a:lstStyle/>
          <a:p>
            <a:pPr algn="ctr" defTabSz="706077"/>
            <a:r>
              <a:rPr lang="en-GB" sz="1000" b="1" i="1" dirty="0">
                <a:solidFill>
                  <a:srgbClr val="000000"/>
                </a:solidFill>
                <a:latin typeface="Arial" charset="0"/>
                <a:cs typeface="Times New Roman" pitchFamily="18" charset="0"/>
              </a:rPr>
              <a:t>Properties determined by the nature of interatomic bonding</a:t>
            </a:r>
          </a:p>
          <a:p>
            <a:pPr defTabSz="706077"/>
            <a:endParaRPr lang="en-GB" sz="900" dirty="0">
              <a:solidFill>
                <a:srgbClr val="000000"/>
              </a:solidFill>
              <a:latin typeface="Arial" charset="0"/>
              <a:cs typeface="Times New Roman" pitchFamily="18" charset="0"/>
            </a:endParaRPr>
          </a:p>
          <a:p>
            <a:pPr defTabSz="706077"/>
            <a:r>
              <a:rPr lang="en-GB" sz="900" dirty="0">
                <a:solidFill>
                  <a:srgbClr val="000000"/>
                </a:solidFill>
                <a:latin typeface="Arial" charset="0"/>
                <a:cs typeface="Times New Roman" pitchFamily="18" charset="0"/>
              </a:rPr>
              <a:t>Summarising these observations on the chart, we now understand the impacts of </a:t>
            </a:r>
            <a:r>
              <a:rPr lang="en-GB" sz="900" b="1" dirty="0">
                <a:solidFill>
                  <a:srgbClr val="CC0000"/>
                </a:solidFill>
                <a:latin typeface="Arial" charset="0"/>
                <a:cs typeface="Arial" charset="0"/>
              </a:rPr>
              <a:t>composition </a:t>
            </a:r>
            <a:r>
              <a:rPr lang="en-GB" sz="900" dirty="0">
                <a:solidFill>
                  <a:srgbClr val="000000"/>
                </a:solidFill>
                <a:latin typeface="Arial" charset="0"/>
                <a:cs typeface="Times New Roman" pitchFamily="18" charset="0"/>
              </a:rPr>
              <a:t>and</a:t>
            </a:r>
            <a:r>
              <a:rPr lang="en-GB" sz="900" b="1" dirty="0">
                <a:solidFill>
                  <a:srgbClr val="CC0000"/>
                </a:solidFill>
                <a:latin typeface="Arial" charset="0"/>
                <a:cs typeface="Arial" charset="0"/>
              </a:rPr>
              <a:t> microstructure</a:t>
            </a:r>
            <a:r>
              <a:rPr lang="en-GB" sz="900" dirty="0">
                <a:solidFill>
                  <a:srgbClr val="000000"/>
                </a:solidFill>
                <a:latin typeface="Arial" charset="0"/>
                <a:cs typeface="Times New Roman" pitchFamily="18" charset="0"/>
              </a:rPr>
              <a:t> on these properties.</a:t>
            </a:r>
          </a:p>
          <a:p>
            <a:pPr defTabSz="706077"/>
            <a:endParaRPr lang="en-GB" sz="900" dirty="0">
              <a:solidFill>
                <a:srgbClr val="000000"/>
              </a:solidFill>
              <a:latin typeface="Arial" charset="0"/>
              <a:cs typeface="Times New Roman" pitchFamily="18" charset="0"/>
            </a:endParaRPr>
          </a:p>
          <a:p>
            <a:pPr marL="171450" indent="-171450" defTabSz="706077">
              <a:buFont typeface="Arial" panose="020B0604020202020204" pitchFamily="34" charset="0"/>
              <a:buChar char="•"/>
            </a:pPr>
            <a:r>
              <a:rPr lang="en-GB" sz="900" dirty="0">
                <a:solidFill>
                  <a:srgbClr val="000000"/>
                </a:solidFill>
                <a:latin typeface="Arial" charset="0"/>
                <a:cs typeface="Times New Roman" pitchFamily="18" charset="0"/>
              </a:rPr>
              <a:t>Metals and ceramics: both properties determined by the elements present, with almost no sensitivity to </a:t>
            </a:r>
            <a:r>
              <a:rPr lang="en-GB" sz="900" i="1" dirty="0">
                <a:solidFill>
                  <a:srgbClr val="000000"/>
                </a:solidFill>
                <a:latin typeface="Arial" charset="0"/>
                <a:cs typeface="Times New Roman" pitchFamily="18" charset="0"/>
              </a:rPr>
              <a:t>microstructure</a:t>
            </a:r>
            <a:r>
              <a:rPr lang="en-GB" sz="900" dirty="0">
                <a:solidFill>
                  <a:srgbClr val="000000"/>
                </a:solidFill>
                <a:latin typeface="Arial" charset="0"/>
                <a:cs typeface="Times New Roman" pitchFamily="18" charset="0"/>
              </a:rPr>
              <a:t> for these properties (hence property bubbles on this chart or small, in spite of a large number of alloy variants within a bubble).</a:t>
            </a:r>
          </a:p>
          <a:p>
            <a:pPr defTabSz="706077"/>
            <a:endParaRPr lang="en-GB" sz="900" dirty="0">
              <a:solidFill>
                <a:srgbClr val="000000"/>
              </a:solidFill>
              <a:latin typeface="Arial" charset="0"/>
              <a:cs typeface="Times New Roman" pitchFamily="18" charset="0"/>
            </a:endParaRPr>
          </a:p>
          <a:p>
            <a:pPr marL="171450" indent="-171450" defTabSz="706077">
              <a:buFont typeface="Arial" panose="020B0604020202020204" pitchFamily="34" charset="0"/>
              <a:buChar char="•"/>
            </a:pPr>
            <a:r>
              <a:rPr lang="en-GB" sz="900" dirty="0">
                <a:solidFill>
                  <a:srgbClr val="000000"/>
                </a:solidFill>
                <a:latin typeface="Arial" charset="0"/>
                <a:cs typeface="Times New Roman" pitchFamily="18" charset="0"/>
              </a:rPr>
              <a:t>Polymers and elastomers: many orders of magnitude in modulus over a small range of densities, mostly determined by the molecular composition, plus microstructural effects such as crystallinity and cross-linking (hence somewhat larger variation in modulus for a given polymer/elastomer, due to variations in molecular weight, cross-link density etc).</a:t>
            </a:r>
          </a:p>
        </p:txBody>
      </p:sp>
      <p:sp>
        <p:nvSpPr>
          <p:cNvPr id="39941" name="Slide Number Placeholder 3"/>
          <p:cNvSpPr txBox="1">
            <a:spLocks noGrp="1"/>
          </p:cNvSpPr>
          <p:nvPr/>
        </p:nvSpPr>
        <p:spPr bwMode="auto">
          <a:xfrm>
            <a:off x="5445001" y="6166093"/>
            <a:ext cx="4161995" cy="32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78" tIns="0" rIns="18378"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581B997C-978C-4BBF-AD25-65FBF83AD2E1}" type="slidenum">
              <a:rPr lang="en-US" sz="1000" i="1">
                <a:latin typeface="Times New Roman" pitchFamily="18" charset="0"/>
              </a:rPr>
              <a:pPr algn="r">
                <a:spcBef>
                  <a:spcPct val="0"/>
                </a:spcBef>
                <a:spcAft>
                  <a:spcPct val="0"/>
                </a:spcAft>
                <a:buClrTx/>
                <a:buSzTx/>
              </a:pPr>
              <a:t>7</a:t>
            </a:fld>
            <a:endParaRPr lang="en-US" sz="1000" i="1" dirty="0">
              <a:latin typeface="Times New Roman" pitchFamily="18" charset="0"/>
            </a:endParaRPr>
          </a:p>
        </p:txBody>
      </p:sp>
    </p:spTree>
    <p:extLst>
      <p:ext uri="{BB962C8B-B14F-4D97-AF65-F5344CB8AC3E}">
        <p14:creationId xmlns:p14="http://schemas.microsoft.com/office/powerpoint/2010/main" val="192451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5D3611EB-56E9-4C96-8B3E-74D7AF2281DA}" type="slidenum">
              <a:rPr lang="en-GB" smtClean="0">
                <a:latin typeface="Times New Roman" pitchFamily="18" charset="0"/>
              </a:rPr>
              <a:pPr/>
              <a:t>8</a:t>
            </a:fld>
            <a:endParaRPr lang="en-GB" dirty="0">
              <a:latin typeface="Times New Roman" pitchFamily="18" charset="0"/>
            </a:endParaRPr>
          </a:p>
        </p:txBody>
      </p:sp>
      <p:sp>
        <p:nvSpPr>
          <p:cNvPr id="40963" name="Rectangle 2"/>
          <p:cNvSpPr>
            <a:spLocks noGrp="1" noRot="1" noChangeAspect="1" noChangeArrowheads="1" noTextEdit="1"/>
          </p:cNvSpPr>
          <p:nvPr>
            <p:ph type="sldImg"/>
          </p:nvPr>
        </p:nvSpPr>
        <p:spPr>
          <a:xfrm>
            <a:off x="2571750" y="501650"/>
            <a:ext cx="4451350" cy="25050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Manipulating modulus - composites</a:t>
            </a:r>
          </a:p>
          <a:p>
            <a:pPr defTabSz="882213">
              <a:defRPr/>
            </a:pPr>
            <a:endParaRPr lang="en-GB" sz="900" dirty="0">
              <a:solidFill>
                <a:srgbClr val="000000"/>
              </a:solidFill>
              <a:latin typeface="Arial" charset="0"/>
              <a:cs typeface="Times New Roman" pitchFamily="18" charset="0"/>
            </a:endParaRPr>
          </a:p>
          <a:p>
            <a:pPr defTabSz="882213">
              <a:defRPr/>
            </a:pPr>
            <a:r>
              <a:rPr lang="en-GB" sz="900" dirty="0">
                <a:solidFill>
                  <a:srgbClr val="000000"/>
                </a:solidFill>
                <a:latin typeface="Arial" charset="0"/>
                <a:cs typeface="Times New Roman" pitchFamily="18" charset="0"/>
              </a:rPr>
              <a:t>Modulus and density are also manipulated by</a:t>
            </a:r>
            <a:r>
              <a:rPr lang="en-GB" sz="900" b="1" dirty="0">
                <a:solidFill>
                  <a:srgbClr val="CC0000"/>
                </a:solidFill>
                <a:latin typeface="Arial" charset="0"/>
                <a:cs typeface="Arial" charset="0"/>
              </a:rPr>
              <a:t> architecture</a:t>
            </a:r>
            <a:r>
              <a:rPr lang="en-GB" sz="900" dirty="0">
                <a:solidFill>
                  <a:srgbClr val="000000"/>
                </a:solidFill>
                <a:latin typeface="Arial" charset="0"/>
                <a:cs typeface="Times New Roman" pitchFamily="18" charset="0"/>
              </a:rPr>
              <a:t> – by making </a:t>
            </a:r>
            <a:r>
              <a:rPr lang="en-GB" sz="900" i="1" dirty="0">
                <a:solidFill>
                  <a:srgbClr val="000000"/>
                </a:solidFill>
                <a:latin typeface="Arial" charset="0"/>
                <a:cs typeface="Times New Roman" pitchFamily="18" charset="0"/>
              </a:rPr>
              <a:t>hybrids</a:t>
            </a:r>
            <a:r>
              <a:rPr lang="en-GB" sz="900" dirty="0">
                <a:solidFill>
                  <a:srgbClr val="000000"/>
                </a:solidFill>
                <a:latin typeface="Arial" charset="0"/>
                <a:cs typeface="Times New Roman" pitchFamily="18" charset="0"/>
              </a:rPr>
              <a:t> of more than one bulk material. The first example is </a:t>
            </a:r>
            <a:r>
              <a:rPr lang="en-GB" sz="900" b="1" dirty="0">
                <a:solidFill>
                  <a:srgbClr val="CC0000"/>
                </a:solidFill>
                <a:latin typeface="Arial" charset="0"/>
                <a:cs typeface="Arial" charset="0"/>
              </a:rPr>
              <a:t>composites</a:t>
            </a:r>
            <a:r>
              <a:rPr lang="en-GB" sz="900" dirty="0">
                <a:solidFill>
                  <a:srgbClr val="000000"/>
                </a:solidFill>
                <a:latin typeface="Arial" charset="0"/>
                <a:cs typeface="Times New Roman" pitchFamily="18" charset="0"/>
              </a:rPr>
              <a:t> – hybrids of two solids.</a:t>
            </a:r>
          </a:p>
          <a:p>
            <a:pPr defTabSz="882213">
              <a:defRPr/>
            </a:pPr>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Density is straightforward – mixing two fractions of different density materials leads to a composite density given by a linear rule of mixtures. For modulus, simple stress-strain analysis produces two familiar </a:t>
            </a:r>
            <a:r>
              <a:rPr lang="en-GB" sz="900" i="1" dirty="0">
                <a:solidFill>
                  <a:srgbClr val="000000"/>
                </a:solidFill>
                <a:latin typeface="Arial" charset="0"/>
                <a:cs typeface="Times New Roman" pitchFamily="18" charset="0"/>
              </a:rPr>
              <a:t>bounds</a:t>
            </a:r>
            <a:r>
              <a:rPr lang="en-GB" sz="900" dirty="0">
                <a:solidFill>
                  <a:srgbClr val="000000"/>
                </a:solidFill>
                <a:latin typeface="Arial" charset="0"/>
                <a:cs typeface="Times New Roman" pitchFamily="18" charset="0"/>
              </a:rPr>
              <a:t> – upper and lower limits on the property, between which the actual value must fall. These bounds can also be interpreted graphically as a “lozenge” of property space between the bulk values for the two constituents.</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21283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4FEA4919-5F84-4A16-A778-C20CA2D42D3F}" type="slidenum">
              <a:rPr lang="en-GB" smtClean="0">
                <a:latin typeface="Times New Roman" pitchFamily="18" charset="0"/>
              </a:rPr>
              <a:pPr/>
              <a:t>9</a:t>
            </a:fld>
            <a:endParaRPr lang="en-GB" dirty="0">
              <a:latin typeface="Times New Roman" pitchFamily="18" charset="0"/>
            </a:endParaRPr>
          </a:p>
        </p:txBody>
      </p:sp>
      <p:sp>
        <p:nvSpPr>
          <p:cNvPr id="41987" name="Rectangle 2"/>
          <p:cNvSpPr>
            <a:spLocks noGrp="1" noRot="1" noChangeAspect="1" noChangeArrowheads="1" noTextEdit="1"/>
          </p:cNvSpPr>
          <p:nvPr>
            <p:ph type="sldImg"/>
          </p:nvPr>
        </p:nvSpPr>
        <p:spPr>
          <a:xfrm>
            <a:off x="2643188" y="487363"/>
            <a:ext cx="4327525" cy="2435225"/>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Manipulating modulus and density – cellular structures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 second architecture example is </a:t>
            </a:r>
            <a:r>
              <a:rPr lang="en-GB" sz="900" b="1" dirty="0">
                <a:solidFill>
                  <a:srgbClr val="CC0000"/>
                </a:solidFill>
                <a:latin typeface="Arial" charset="0"/>
                <a:cs typeface="Arial" charset="0"/>
              </a:rPr>
              <a:t>foams</a:t>
            </a:r>
            <a:r>
              <a:rPr lang="en-GB" sz="900" dirty="0">
                <a:solidFill>
                  <a:srgbClr val="000000"/>
                </a:solidFill>
                <a:latin typeface="Arial" charset="0"/>
                <a:cs typeface="Times New Roman" pitchFamily="18" charset="0"/>
              </a:rPr>
              <a:t> – porous solids, or a hybrid of solid and air. The density is again easily explained – the air is effectively weightless, so the </a:t>
            </a:r>
            <a:r>
              <a:rPr lang="en-GB" sz="900" i="1" dirty="0">
                <a:solidFill>
                  <a:srgbClr val="000000"/>
                </a:solidFill>
                <a:latin typeface="Arial" charset="0"/>
                <a:cs typeface="Times New Roman" pitchFamily="18" charset="0"/>
              </a:rPr>
              <a:t>relative density </a:t>
            </a:r>
            <a:r>
              <a:rPr lang="en-GB" sz="900" dirty="0">
                <a:solidFill>
                  <a:srgbClr val="000000"/>
                </a:solidFill>
                <a:latin typeface="Arial" charset="0"/>
                <a:cs typeface="Times New Roman" pitchFamily="18" charset="0"/>
              </a:rPr>
              <a:t>(the proportion of the foam that is solid) determines the density of the foam, given the density of the solid in the foam.</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Interpreting the modulus requires some simple solid mechanics. In many foams, the overall displacement imposed is accommodated internally by </a:t>
            </a:r>
            <a:r>
              <a:rPr lang="en-GB" sz="900" i="1" dirty="0">
                <a:solidFill>
                  <a:srgbClr val="000000"/>
                </a:solidFill>
                <a:latin typeface="Arial" charset="0"/>
                <a:cs typeface="Times New Roman" pitchFamily="18" charset="0"/>
              </a:rPr>
              <a:t>bending</a:t>
            </a:r>
            <a:r>
              <a:rPr lang="en-GB" sz="900" dirty="0">
                <a:solidFill>
                  <a:srgbClr val="000000"/>
                </a:solidFill>
                <a:latin typeface="Arial" charset="0"/>
                <a:cs typeface="Times New Roman" pitchFamily="18" charset="0"/>
              </a:rPr>
              <a:t> the solid edges of the cells. This leads to simple scaling laws, suggesting for example that a foam which is 10% solid will have a modulus 1/100 that of the solid in the cell walls. Here is an example of a “trajectory” on a property chart – foaming a solid moves the resulting properties downwards to the left on a characteristic slope (of 2, for the model illustrated).</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2398233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16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dirty="0"/>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614FBCFF-0DD2-09E4-4490-578936160708}"/>
              </a:ext>
            </a:extLst>
          </p:cNvPr>
          <p:cNvSpPr txBox="1"/>
          <p:nvPr userDrawn="1"/>
        </p:nvSpPr>
        <p:spPr>
          <a:xfrm>
            <a:off x="228600"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 name="TextBox 4">
            <a:extLst>
              <a:ext uri="{FF2B5EF4-FFF2-40B4-BE49-F238E27FC236}">
                <a16:creationId xmlns:a16="http://schemas.microsoft.com/office/drawing/2014/main" id="{02B2E344-4148-4416-ABBB-26E58580CC0F}"/>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36" r:id="rId12"/>
    <p:sldLayoutId id="214748372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https://www.ansys.com/academic/educators/education-resources/lecture-unit-3-the-elements?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 Id="rId9" Type="http://schemas.openxmlformats.org/officeDocument/2006/relationships/image" Target="../media/image62.emf"/></Relationships>
</file>

<file path=ppt/slides/_rels/slide21.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wmf"/><Relationship Id="rId3" Type="http://schemas.openxmlformats.org/officeDocument/2006/relationships/image" Target="../media/image11.png"/><Relationship Id="rId7" Type="http://schemas.openxmlformats.org/officeDocument/2006/relationships/image" Target="../media/image14.wmf"/><Relationship Id="rId12"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oleObject" Target="../embeddings/oleObject1.bin"/><Relationship Id="rId11" Type="http://schemas.openxmlformats.org/officeDocument/2006/relationships/image" Target="../media/image17.wmf"/><Relationship Id="rId5" Type="http://schemas.openxmlformats.org/officeDocument/2006/relationships/image" Target="../media/image13.png"/><Relationship Id="rId10" Type="http://schemas.openxmlformats.org/officeDocument/2006/relationships/oleObject" Target="../embeddings/oleObject2.bin"/><Relationship Id="rId4" Type="http://schemas.openxmlformats.org/officeDocument/2006/relationships/image" Target="../media/image1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5.wmf"/><Relationship Id="rId5" Type="http://schemas.openxmlformats.org/officeDocument/2006/relationships/image" Target="../media/image21.png"/><Relationship Id="rId10" Type="http://schemas.openxmlformats.org/officeDocument/2006/relationships/oleObject" Target="../embeddings/oleObject5.bin"/><Relationship Id="rId4" Type="http://schemas.openxmlformats.org/officeDocument/2006/relationships/image" Target="../media/image20.png"/><Relationship Id="rId9"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27759" y="2819400"/>
            <a:ext cx="6001641" cy="1328738"/>
          </a:xfrm>
        </p:spPr>
        <p:txBody>
          <a:bodyPr>
            <a:normAutofit/>
          </a:bodyPr>
          <a:lstStyle/>
          <a:p>
            <a:pPr>
              <a:lnSpc>
                <a:spcPct val="120000"/>
              </a:lnSpc>
            </a:pPr>
            <a:r>
              <a:rPr lang="en-US" dirty="0"/>
              <a:t>Mike Ashby and Hugh </a:t>
            </a:r>
            <a:r>
              <a:rPr lang="en-US" dirty="0" err="1"/>
              <a:t>Shercliff</a:t>
            </a:r>
            <a:endParaRPr lang="en-US" dirty="0"/>
          </a:p>
          <a:p>
            <a:pPr>
              <a:lnSpc>
                <a:spcPct val="120000"/>
              </a:lnSpc>
            </a:pPr>
            <a:r>
              <a:rPr lang="en-US" dirty="0"/>
              <a:t>Department of Engineering, </a:t>
            </a:r>
            <a:br>
              <a:rPr lang="en-US" dirty="0"/>
            </a:br>
            <a:r>
              <a:rPr lang="en-US" dirty="0"/>
              <a:t>University of </a:t>
            </a:r>
            <a:r>
              <a:rPr lang="en-US"/>
              <a:t>Cambridge  </a:t>
            </a:r>
            <a:endParaRPr lang="en-US" dirty="0"/>
          </a:p>
          <a:p>
            <a:pPr>
              <a:lnSpc>
                <a:spcPct val="120000"/>
              </a:lnSpc>
            </a:pPr>
            <a:endParaRPr lang="en-US" dirty="0">
              <a:solidFill>
                <a:schemeClr val="accent3"/>
              </a:solidFill>
            </a:endParaRPr>
          </a:p>
        </p:txBody>
      </p:sp>
      <p:sp>
        <p:nvSpPr>
          <p:cNvPr id="4" name="Text Placeholder 1">
            <a:extLst>
              <a:ext uri="{FF2B5EF4-FFF2-40B4-BE49-F238E27FC236}">
                <a16:creationId xmlns:a16="http://schemas.microsoft.com/office/drawing/2014/main" id="{C57928A2-64E9-4677-8167-110672E67F00}"/>
              </a:ext>
            </a:extLst>
          </p:cNvPr>
          <p:cNvSpPr>
            <a:spLocks noGrp="1"/>
          </p:cNvSpPr>
          <p:nvPr>
            <p:ph type="body" sz="quarter" idx="10"/>
          </p:nvPr>
        </p:nvSpPr>
        <p:spPr>
          <a:xfrm>
            <a:off x="601663" y="914400"/>
            <a:ext cx="6027737" cy="1600200"/>
          </a:xfrm>
        </p:spPr>
        <p:txBody>
          <a:bodyPr>
            <a:noAutofit/>
          </a:bodyPr>
          <a:lstStyle/>
          <a:p>
            <a:pPr marL="0" indent="0">
              <a:buNone/>
            </a:pPr>
            <a:r>
              <a:rPr lang="en-US" b="1" dirty="0">
                <a:solidFill>
                  <a:schemeClr val="tx1"/>
                </a:solidFill>
              </a:rPr>
              <a:t>Unit 4.</a:t>
            </a:r>
          </a:p>
          <a:p>
            <a:pPr marL="0" indent="0">
              <a:buNone/>
            </a:pPr>
            <a:r>
              <a:rPr lang="en-US" b="1" dirty="0">
                <a:solidFill>
                  <a:schemeClr val="tx1"/>
                </a:solidFill>
              </a:rPr>
              <a:t>Manipulating properties:</a:t>
            </a:r>
          </a:p>
          <a:p>
            <a:pPr marL="0" indent="0">
              <a:buNone/>
            </a:pPr>
            <a:r>
              <a:rPr lang="en-US" sz="2400" b="0" dirty="0">
                <a:solidFill>
                  <a:schemeClr val="tx1"/>
                </a:solidFill>
              </a:rPr>
              <a:t>Composition, microstructure, and architecture</a:t>
            </a:r>
          </a:p>
        </p:txBody>
      </p:sp>
      <p:pic>
        <p:nvPicPr>
          <p:cNvPr id="5" name="Picture 2">
            <a:extLst>
              <a:ext uri="{FF2B5EF4-FFF2-40B4-BE49-F238E27FC236}">
                <a16:creationId xmlns:a16="http://schemas.microsoft.com/office/drawing/2014/main" id="{589F3965-C603-4CBE-8B65-AEF4A9677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078639"/>
            <a:ext cx="4343400" cy="380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19200"/>
            <a:ext cx="63341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282699" y="3660775"/>
            <a:ext cx="5022850" cy="2517775"/>
            <a:chOff x="98" y="2436"/>
            <a:chExt cx="3164" cy="1586"/>
          </a:xfrm>
        </p:grpSpPr>
        <p:sp>
          <p:nvSpPr>
            <p:cNvPr id="11289" name="Rectangle 49"/>
            <p:cNvSpPr>
              <a:spLocks noChangeArrowheads="1"/>
            </p:cNvSpPr>
            <p:nvPr/>
          </p:nvSpPr>
          <p:spPr bwMode="auto">
            <a:xfrm>
              <a:off x="98" y="3122"/>
              <a:ext cx="926" cy="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Foams:</a:t>
              </a:r>
            </a:p>
            <a:p>
              <a:pPr marL="34925" defTabSz="762000">
                <a:spcBef>
                  <a:spcPct val="0"/>
                </a:spcBef>
                <a:spcAft>
                  <a:spcPct val="0"/>
                </a:spcAft>
                <a:buClrTx/>
                <a:buSzPct val="100000"/>
              </a:pPr>
              <a:r>
                <a:rPr lang="en-GB" sz="1400" b="1" i="1" dirty="0">
                  <a:solidFill>
                    <a:schemeClr val="accent1"/>
                  </a:solidFill>
                  <a:sym typeface="Times New Roman" pitchFamily="18" charset="0"/>
                </a:rPr>
                <a:t>Architecture –</a:t>
              </a:r>
              <a:r>
                <a:rPr lang="en-GB" sz="1400" dirty="0">
                  <a:sym typeface="Times New Roman" pitchFamily="18" charset="0"/>
                </a:rPr>
                <a:t>cell structure</a:t>
              </a:r>
            </a:p>
          </p:txBody>
        </p:sp>
        <p:sp>
          <p:nvSpPr>
            <p:cNvPr id="11290" name="Oval 18"/>
            <p:cNvSpPr>
              <a:spLocks noChangeArrowheads="1"/>
            </p:cNvSpPr>
            <p:nvPr/>
          </p:nvSpPr>
          <p:spPr bwMode="auto">
            <a:xfrm rot="-2143499">
              <a:off x="1252" y="2436"/>
              <a:ext cx="2010" cy="887"/>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cxnSp>
          <p:nvCxnSpPr>
            <p:cNvPr id="11291" name="Straight Connector 20"/>
            <p:cNvCxnSpPr>
              <a:cxnSpLocks noChangeShapeType="1"/>
              <a:endCxn id="11290" idx="1"/>
            </p:cNvCxnSpPr>
            <p:nvPr/>
          </p:nvCxnSpPr>
          <p:spPr bwMode="auto">
            <a:xfrm flipV="1">
              <a:off x="695" y="3033"/>
              <a:ext cx="796" cy="189"/>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grpSp>
        <p:nvGrpSpPr>
          <p:cNvPr id="3" name="Group 11"/>
          <p:cNvGrpSpPr>
            <a:grpSpLocks/>
          </p:cNvGrpSpPr>
          <p:nvPr/>
        </p:nvGrpSpPr>
        <p:grpSpPr bwMode="auto">
          <a:xfrm>
            <a:off x="1269999" y="1271588"/>
            <a:ext cx="5721350" cy="1387475"/>
            <a:chOff x="98" y="891"/>
            <a:chExt cx="3604" cy="874"/>
          </a:xfrm>
        </p:grpSpPr>
        <p:sp>
          <p:nvSpPr>
            <p:cNvPr id="11286" name="Rectangle 49"/>
            <p:cNvSpPr>
              <a:spLocks noChangeArrowheads="1"/>
            </p:cNvSpPr>
            <p:nvPr/>
          </p:nvSpPr>
          <p:spPr bwMode="auto">
            <a:xfrm>
              <a:off x="98" y="891"/>
              <a:ext cx="926" cy="7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Composites:</a:t>
              </a:r>
            </a:p>
            <a:p>
              <a:pPr marL="34925" defTabSz="762000">
                <a:spcBef>
                  <a:spcPct val="0"/>
                </a:spcBef>
                <a:spcAft>
                  <a:spcPct val="0"/>
                </a:spcAft>
                <a:buClrTx/>
                <a:buSzPct val="100000"/>
              </a:pPr>
              <a:r>
                <a:rPr lang="en-GB" sz="1400" b="1" i="1" dirty="0">
                  <a:solidFill>
                    <a:schemeClr val="accent1"/>
                  </a:solidFill>
                  <a:sym typeface="Times New Roman" pitchFamily="18" charset="0"/>
                </a:rPr>
                <a:t>Architecture –</a:t>
              </a:r>
            </a:p>
            <a:p>
              <a:pPr marL="34925" defTabSz="762000">
                <a:spcBef>
                  <a:spcPct val="0"/>
                </a:spcBef>
                <a:spcAft>
                  <a:spcPct val="0"/>
                </a:spcAft>
                <a:buClrTx/>
                <a:buSzPct val="100000"/>
              </a:pPr>
              <a:r>
                <a:rPr lang="en-GB" sz="1400" dirty="0">
                  <a:sym typeface="Times New Roman" pitchFamily="18" charset="0"/>
                </a:rPr>
                <a:t>Components, lay-up</a:t>
              </a:r>
            </a:p>
          </p:txBody>
        </p:sp>
        <p:sp>
          <p:nvSpPr>
            <p:cNvPr id="11287" name="Oval 23"/>
            <p:cNvSpPr>
              <a:spLocks noChangeArrowheads="1"/>
            </p:cNvSpPr>
            <p:nvPr/>
          </p:nvSpPr>
          <p:spPr bwMode="auto">
            <a:xfrm rot="-708463">
              <a:off x="3507" y="1277"/>
              <a:ext cx="195" cy="488"/>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cxnSp>
          <p:nvCxnSpPr>
            <p:cNvPr id="11288" name="Straight Connector 24"/>
            <p:cNvCxnSpPr>
              <a:cxnSpLocks noChangeShapeType="1"/>
            </p:cNvCxnSpPr>
            <p:nvPr/>
          </p:nvCxnSpPr>
          <p:spPr bwMode="auto">
            <a:xfrm>
              <a:off x="920" y="1235"/>
              <a:ext cx="2579" cy="245"/>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11270" name="Text Box 16"/>
          <p:cNvSpPr txBox="1">
            <a:spLocks noChangeArrowheads="1"/>
          </p:cNvSpPr>
          <p:nvPr/>
        </p:nvSpPr>
        <p:spPr bwMode="auto">
          <a:xfrm>
            <a:off x="3665982" y="724725"/>
            <a:ext cx="4539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 microstructure and architecture</a:t>
            </a:r>
          </a:p>
        </p:txBody>
      </p:sp>
      <p:grpSp>
        <p:nvGrpSpPr>
          <p:cNvPr id="5" name="Group 17"/>
          <p:cNvGrpSpPr>
            <a:grpSpLocks/>
          </p:cNvGrpSpPr>
          <p:nvPr/>
        </p:nvGrpSpPr>
        <p:grpSpPr bwMode="auto">
          <a:xfrm>
            <a:off x="6270624" y="3070224"/>
            <a:ext cx="4724400" cy="2730500"/>
            <a:chOff x="3264" y="2040"/>
            <a:chExt cx="2976" cy="1720"/>
          </a:xfrm>
        </p:grpSpPr>
        <p:sp>
          <p:nvSpPr>
            <p:cNvPr id="11277" name="Oval 12"/>
            <p:cNvSpPr>
              <a:spLocks noChangeArrowheads="1"/>
            </p:cNvSpPr>
            <p:nvPr/>
          </p:nvSpPr>
          <p:spPr bwMode="auto">
            <a:xfrm>
              <a:off x="3289" y="2359"/>
              <a:ext cx="341" cy="135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sp>
          <p:nvSpPr>
            <p:cNvPr id="11278" name="Oval 19"/>
            <p:cNvSpPr>
              <a:spLocks noChangeArrowheads="1"/>
            </p:cNvSpPr>
            <p:nvPr/>
          </p:nvSpPr>
          <p:spPr bwMode="auto">
            <a:xfrm>
              <a:off x="3264" y="2040"/>
              <a:ext cx="164" cy="327"/>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GB" dirty="0"/>
            </a:p>
          </p:txBody>
        </p:sp>
        <p:grpSp>
          <p:nvGrpSpPr>
            <p:cNvPr id="11279" name="Group 20"/>
            <p:cNvGrpSpPr>
              <a:grpSpLocks/>
            </p:cNvGrpSpPr>
            <p:nvPr/>
          </p:nvGrpSpPr>
          <p:grpSpPr bwMode="auto">
            <a:xfrm>
              <a:off x="3648" y="2176"/>
              <a:ext cx="2592" cy="1584"/>
              <a:chOff x="3648" y="2176"/>
              <a:chExt cx="2592" cy="1584"/>
            </a:xfrm>
          </p:grpSpPr>
          <p:sp>
            <p:nvSpPr>
              <p:cNvPr id="11280" name="Rectangle 49"/>
              <p:cNvSpPr>
                <a:spLocks noChangeArrowheads="1"/>
              </p:cNvSpPr>
              <p:nvPr/>
            </p:nvSpPr>
            <p:spPr bwMode="auto">
              <a:xfrm>
                <a:off x="5180" y="2539"/>
                <a:ext cx="1060" cy="1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Polymers &amp; Elastomers:</a:t>
                </a: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 &amp; Microstructure</a:t>
                </a:r>
                <a:r>
                  <a:rPr lang="en-GB" sz="1400" b="1" dirty="0">
                    <a:solidFill>
                      <a:schemeClr val="accent1"/>
                    </a:solidFill>
                    <a:sym typeface="Times New Roman" pitchFamily="18" charset="0"/>
                  </a:rPr>
                  <a:t> – </a:t>
                </a:r>
                <a:r>
                  <a:rPr lang="en-GB" sz="1400" dirty="0">
                    <a:sym typeface="Times New Roman" pitchFamily="18" charset="0"/>
                  </a:rPr>
                  <a:t>hydrogen-bonded C-chains;</a:t>
                </a:r>
              </a:p>
              <a:p>
                <a:pPr marL="34925" defTabSz="762000">
                  <a:spcBef>
                    <a:spcPct val="0"/>
                  </a:spcBef>
                  <a:spcAft>
                    <a:spcPct val="0"/>
                  </a:spcAft>
                  <a:buClrTx/>
                  <a:buSzPct val="100000"/>
                </a:pPr>
                <a:r>
                  <a:rPr lang="en-GB" sz="1400" dirty="0">
                    <a:sym typeface="Times New Roman" pitchFamily="18" charset="0"/>
                  </a:rPr>
                  <a:t>cross-linking and crystallinity.</a:t>
                </a:r>
              </a:p>
            </p:txBody>
          </p:sp>
          <p:sp>
            <p:nvSpPr>
              <p:cNvPr id="11281" name="Line 22"/>
              <p:cNvSpPr>
                <a:spLocks noChangeShapeType="1"/>
              </p:cNvSpPr>
              <p:nvPr/>
            </p:nvSpPr>
            <p:spPr bwMode="auto">
              <a:xfrm>
                <a:off x="3776" y="2176"/>
                <a:ext cx="1392" cy="44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11282" name="Line 23"/>
              <p:cNvSpPr>
                <a:spLocks noChangeShapeType="1"/>
              </p:cNvSpPr>
              <p:nvPr/>
            </p:nvSpPr>
            <p:spPr bwMode="auto">
              <a:xfrm flipV="1">
                <a:off x="3648" y="2688"/>
                <a:ext cx="1512" cy="28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grpSp>
      <p:grpSp>
        <p:nvGrpSpPr>
          <p:cNvPr id="7" name="Group 31"/>
          <p:cNvGrpSpPr>
            <a:grpSpLocks/>
          </p:cNvGrpSpPr>
          <p:nvPr/>
        </p:nvGrpSpPr>
        <p:grpSpPr bwMode="auto">
          <a:xfrm>
            <a:off x="1241425" y="2357438"/>
            <a:ext cx="5332413" cy="2111375"/>
            <a:chOff x="72" y="1615"/>
            <a:chExt cx="3359" cy="1330"/>
          </a:xfrm>
        </p:grpSpPr>
        <p:sp>
          <p:nvSpPr>
            <p:cNvPr id="11274" name="Rectangle 49"/>
            <p:cNvSpPr>
              <a:spLocks noChangeArrowheads="1"/>
            </p:cNvSpPr>
            <p:nvPr/>
          </p:nvSpPr>
          <p:spPr bwMode="auto">
            <a:xfrm>
              <a:off x="72" y="1892"/>
              <a:ext cx="994" cy="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Natural</a:t>
              </a:r>
            </a:p>
            <a:p>
              <a:pPr marL="34925" defTabSz="762000">
                <a:spcBef>
                  <a:spcPct val="0"/>
                </a:spcBef>
                <a:spcAft>
                  <a:spcPct val="0"/>
                </a:spcAft>
                <a:buClrTx/>
                <a:buSzPct val="100000"/>
              </a:pPr>
              <a:r>
                <a:rPr lang="en-GB" sz="1600" b="1" i="1" dirty="0">
                  <a:sym typeface="Times New Roman" pitchFamily="18" charset="0"/>
                </a:rPr>
                <a:t>materials:</a:t>
              </a: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a:t>
              </a:r>
            </a:p>
            <a:p>
              <a:pPr marL="34925" defTabSz="762000">
                <a:spcBef>
                  <a:spcPct val="0"/>
                </a:spcBef>
                <a:spcAft>
                  <a:spcPct val="0"/>
                </a:spcAft>
                <a:buClrTx/>
                <a:buSzPct val="100000"/>
              </a:pPr>
              <a:r>
                <a:rPr lang="en-GB" sz="1400" b="1" i="1" dirty="0">
                  <a:solidFill>
                    <a:schemeClr val="accent1"/>
                  </a:solidFill>
                  <a:sym typeface="Times New Roman" pitchFamily="18" charset="0"/>
                </a:rPr>
                <a:t>microstructure,</a:t>
              </a:r>
            </a:p>
            <a:p>
              <a:pPr marL="34925" defTabSz="762000">
                <a:spcBef>
                  <a:spcPct val="0"/>
                </a:spcBef>
                <a:spcAft>
                  <a:spcPct val="0"/>
                </a:spcAft>
                <a:buClrTx/>
                <a:buSzPct val="100000"/>
              </a:pPr>
              <a:r>
                <a:rPr lang="en-GB" sz="1400" b="1" i="1" dirty="0">
                  <a:solidFill>
                    <a:schemeClr val="accent1"/>
                  </a:solidFill>
                  <a:sym typeface="Times New Roman" pitchFamily="18" charset="0"/>
                </a:rPr>
                <a:t>architecture</a:t>
              </a:r>
            </a:p>
          </p:txBody>
        </p:sp>
        <p:sp>
          <p:nvSpPr>
            <p:cNvPr id="11275" name="Oval 18"/>
            <p:cNvSpPr>
              <a:spLocks noChangeArrowheads="1"/>
            </p:cNvSpPr>
            <p:nvPr/>
          </p:nvSpPr>
          <p:spPr bwMode="auto">
            <a:xfrm rot="-3789149">
              <a:off x="2396" y="1909"/>
              <a:ext cx="1330" cy="741"/>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a:lstStyle/>
            <a:p>
              <a:pPr>
                <a:spcBef>
                  <a:spcPct val="0"/>
                </a:spcBef>
                <a:spcAft>
                  <a:spcPct val="0"/>
                </a:spcAft>
                <a:buClrTx/>
                <a:buSzTx/>
                <a:buFontTx/>
                <a:buNone/>
              </a:pPr>
              <a:endParaRPr lang="en-GB" sz="2400" dirty="0"/>
            </a:p>
          </p:txBody>
        </p:sp>
        <p:cxnSp>
          <p:nvCxnSpPr>
            <p:cNvPr id="11276" name="Straight Connector 20"/>
            <p:cNvCxnSpPr>
              <a:cxnSpLocks noChangeShapeType="1"/>
            </p:cNvCxnSpPr>
            <p:nvPr/>
          </p:nvCxnSpPr>
          <p:spPr bwMode="auto">
            <a:xfrm flipV="1">
              <a:off x="824" y="1990"/>
              <a:ext cx="1965" cy="106"/>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10" name="Down Arrow 9"/>
          <p:cNvSpPr/>
          <p:nvPr/>
        </p:nvSpPr>
        <p:spPr bwMode="auto">
          <a:xfrm rot="3287415">
            <a:off x="5671534" y="3351834"/>
            <a:ext cx="387350" cy="526494"/>
          </a:xfrm>
          <a:prstGeom prst="downArrow">
            <a:avLst>
              <a:gd name="adj1" fmla="val 50000"/>
              <a:gd name="adj2" fmla="val 82787"/>
            </a:avLst>
          </a:prstGeom>
          <a:solidFill>
            <a:schemeClr val="tx1">
              <a:lumMod val="50000"/>
              <a:lumOff val="50000"/>
              <a:alpha val="4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32" name="Down Arrow 31"/>
          <p:cNvSpPr/>
          <p:nvPr/>
        </p:nvSpPr>
        <p:spPr bwMode="auto">
          <a:xfrm rot="11520244">
            <a:off x="6495669" y="2400874"/>
            <a:ext cx="387350" cy="526494"/>
          </a:xfrm>
          <a:prstGeom prst="downArrow">
            <a:avLst>
              <a:gd name="adj1" fmla="val 50000"/>
              <a:gd name="adj2" fmla="val 82787"/>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30" name="Group 29"/>
          <p:cNvGrpSpPr>
            <a:grpSpLocks/>
          </p:cNvGrpSpPr>
          <p:nvPr/>
        </p:nvGrpSpPr>
        <p:grpSpPr bwMode="auto">
          <a:xfrm>
            <a:off x="6839141" y="1052575"/>
            <a:ext cx="4187825" cy="1670050"/>
            <a:chOff x="3602" y="730"/>
            <a:chExt cx="2638" cy="1052"/>
          </a:xfrm>
        </p:grpSpPr>
        <p:sp>
          <p:nvSpPr>
            <p:cNvPr id="31" name="Rectangle 30"/>
            <p:cNvSpPr>
              <a:spLocks noChangeArrowheads="1"/>
            </p:cNvSpPr>
            <p:nvPr/>
          </p:nvSpPr>
          <p:spPr bwMode="auto">
            <a:xfrm>
              <a:off x="5114" y="730"/>
              <a:ext cx="1126" cy="9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925" defTabSz="762000">
                <a:lnSpc>
                  <a:spcPct val="90000"/>
                </a:lnSpc>
                <a:spcBef>
                  <a:spcPct val="0"/>
                </a:spcBef>
                <a:spcAft>
                  <a:spcPct val="0"/>
                </a:spcAft>
                <a:buClrTx/>
                <a:buSzPct val="100000"/>
              </a:pPr>
              <a:r>
                <a:rPr lang="en-GB" sz="1600" b="1" i="1" dirty="0">
                  <a:latin typeface="+mn-lt"/>
                  <a:sym typeface="Times New Roman" pitchFamily="18" charset="0"/>
                </a:rPr>
                <a:t>Crystalline materials: </a:t>
              </a:r>
            </a:p>
            <a:p>
              <a:pPr marL="34925" defTabSz="762000">
                <a:spcBef>
                  <a:spcPct val="0"/>
                </a:spcBef>
                <a:spcAft>
                  <a:spcPct val="0"/>
                </a:spcAft>
                <a:buClrTx/>
                <a:buSzPct val="100000"/>
              </a:pPr>
              <a:r>
                <a:rPr lang="en-GB" sz="1400" b="1" i="1" dirty="0">
                  <a:solidFill>
                    <a:schemeClr val="accent1"/>
                  </a:solidFill>
                  <a:latin typeface="+mn-lt"/>
                  <a:sym typeface="Times New Roman" pitchFamily="18" charset="0"/>
                </a:rPr>
                <a:t>Composition</a:t>
              </a:r>
              <a:r>
                <a:rPr lang="en-GB" sz="1400" b="1" dirty="0">
                  <a:solidFill>
                    <a:schemeClr val="accent1"/>
                  </a:solidFill>
                  <a:latin typeface="+mn-lt"/>
                  <a:sym typeface="Times New Roman" pitchFamily="18" charset="0"/>
                </a:rPr>
                <a:t> – </a:t>
              </a:r>
              <a:r>
                <a:rPr lang="en-GB" sz="1400" dirty="0">
                  <a:latin typeface="+mn-lt"/>
                  <a:sym typeface="Times New Roman" pitchFamily="18" charset="0"/>
                </a:rPr>
                <a:t>metallic bond vs. ionic/covalent bonds.</a:t>
              </a:r>
            </a:p>
          </p:txBody>
        </p:sp>
        <p:sp>
          <p:nvSpPr>
            <p:cNvPr id="33" name="Oval 32"/>
            <p:cNvSpPr>
              <a:spLocks noChangeArrowheads="1"/>
            </p:cNvSpPr>
            <p:nvPr/>
          </p:nvSpPr>
          <p:spPr bwMode="auto">
            <a:xfrm rot="20858302">
              <a:off x="3602" y="1017"/>
              <a:ext cx="1058" cy="765"/>
            </a:xfrm>
            <a:prstGeom prst="ellipse">
              <a:avLst/>
            </a:prstGeom>
            <a:noFill/>
            <a:ln w="25400" algn="ctr">
              <a:no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spcAft>
                  <a:spcPct val="0"/>
                </a:spcAft>
                <a:buClrTx/>
                <a:buSzTx/>
                <a:buFontTx/>
                <a:buNone/>
              </a:pPr>
              <a:endParaRPr lang="en-GB" sz="2400" b="1" dirty="0">
                <a:latin typeface="+mn-lt"/>
              </a:endParaRPr>
            </a:p>
          </p:txBody>
        </p:sp>
        <p:cxnSp>
          <p:nvCxnSpPr>
            <p:cNvPr id="34" name="Straight Connector 33"/>
            <p:cNvCxnSpPr>
              <a:cxnSpLocks noChangeShapeType="1"/>
              <a:stCxn id="33" idx="7"/>
            </p:cNvCxnSpPr>
            <p:nvPr/>
          </p:nvCxnSpPr>
          <p:spPr bwMode="auto">
            <a:xfrm flipV="1">
              <a:off x="4439" y="928"/>
              <a:ext cx="686" cy="127"/>
            </a:xfrm>
            <a:prstGeom prst="line">
              <a:avLst/>
            </a:prstGeom>
            <a:noFill/>
            <a:ln w="25400" algn="ctr">
              <a:noFill/>
              <a:round/>
              <a:headEnd type="none" w="sm" len="sm"/>
              <a:tailEnd type="none" w="sm" len="sm"/>
            </a:ln>
            <a:extLst>
              <a:ext uri="{909E8E84-426E-40DD-AFC4-6F175D3DCCD1}">
                <a14:hiddenFill xmlns:a14="http://schemas.microsoft.com/office/drawing/2010/main">
                  <a:noFill/>
                </a14:hiddenFill>
              </a:ext>
            </a:extLst>
          </p:spPr>
        </p:cxnSp>
      </p:grpSp>
      <p:sp>
        <p:nvSpPr>
          <p:cNvPr id="4" name="Title 3">
            <a:extLst>
              <a:ext uri="{FF2B5EF4-FFF2-40B4-BE49-F238E27FC236}">
                <a16:creationId xmlns:a16="http://schemas.microsoft.com/office/drawing/2014/main" id="{F629B896-5BED-47EA-81CD-78E7A79CA9A0}"/>
              </a:ext>
            </a:extLst>
          </p:cNvPr>
          <p:cNvSpPr>
            <a:spLocks noGrp="1"/>
          </p:cNvSpPr>
          <p:nvPr>
            <p:ph type="title"/>
          </p:nvPr>
        </p:nvSpPr>
        <p:spPr/>
        <p:txBody>
          <a:bodyPr/>
          <a:lstStyle/>
          <a:p>
            <a:r>
              <a:rPr lang="en-US" dirty="0">
                <a:latin typeface="+mn-lt"/>
              </a:rPr>
              <a:t>Manipulating  properties: modulus – density</a:t>
            </a:r>
            <a:endParaRPr lang="en-GB" dirty="0">
              <a:latin typeface="+mn-lt"/>
            </a:endParaRPr>
          </a:p>
        </p:txBody>
      </p:sp>
    </p:spTree>
    <p:extLst>
      <p:ext uri="{BB962C8B-B14F-4D97-AF65-F5344CB8AC3E}">
        <p14:creationId xmlns:p14="http://schemas.microsoft.com/office/powerpoint/2010/main" val="3817201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1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075" y="914400"/>
            <a:ext cx="67913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ln w="9525"/>
        </p:spPr>
        <p:txBody>
          <a:bodyPr/>
          <a:lstStyle/>
          <a:p>
            <a:r>
              <a:rPr lang="en-GB">
                <a:latin typeface="+mn-lt"/>
              </a:rPr>
              <a:t>Manipulating properties: strength</a:t>
            </a:r>
          </a:p>
        </p:txBody>
      </p:sp>
      <p:sp>
        <p:nvSpPr>
          <p:cNvPr id="16392" name="Text Box 20"/>
          <p:cNvSpPr txBox="1">
            <a:spLocks noChangeArrowheads="1"/>
          </p:cNvSpPr>
          <p:nvPr/>
        </p:nvSpPr>
        <p:spPr bwMode="auto">
          <a:xfrm>
            <a:off x="379107" y="2438400"/>
            <a:ext cx="17533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 </a:t>
            </a:r>
            <a:br>
              <a:rPr lang="en-GB" b="1" dirty="0">
                <a:latin typeface="+mn-lt"/>
              </a:rPr>
            </a:br>
            <a:r>
              <a:rPr lang="en-GB" b="1" dirty="0">
                <a:latin typeface="+mn-lt"/>
              </a:rPr>
              <a:t>microstructure </a:t>
            </a:r>
            <a:br>
              <a:rPr lang="en-GB" b="1" dirty="0">
                <a:latin typeface="+mn-lt"/>
              </a:rPr>
            </a:br>
            <a:r>
              <a:rPr lang="en-GB" b="1" dirty="0">
                <a:latin typeface="+mn-lt"/>
              </a:rPr>
              <a:t>and architecture</a:t>
            </a:r>
          </a:p>
        </p:txBody>
      </p:sp>
      <p:grpSp>
        <p:nvGrpSpPr>
          <p:cNvPr id="16" name="Group 15">
            <a:extLst>
              <a:ext uri="{FF2B5EF4-FFF2-40B4-BE49-F238E27FC236}">
                <a16:creationId xmlns:a16="http://schemas.microsoft.com/office/drawing/2014/main" id="{814ACF89-3A2B-4477-8C2D-C9948CE22AB2}"/>
              </a:ext>
            </a:extLst>
          </p:cNvPr>
          <p:cNvGrpSpPr/>
          <p:nvPr/>
        </p:nvGrpSpPr>
        <p:grpSpPr>
          <a:xfrm>
            <a:off x="7257351" y="2491071"/>
            <a:ext cx="3678859" cy="1428750"/>
            <a:chOff x="6042991" y="2867269"/>
            <a:chExt cx="3678859" cy="1428750"/>
          </a:xfrm>
        </p:grpSpPr>
        <p:sp>
          <p:nvSpPr>
            <p:cNvPr id="17" name="Rectangle 49">
              <a:extLst>
                <a:ext uri="{FF2B5EF4-FFF2-40B4-BE49-F238E27FC236}">
                  <a16:creationId xmlns:a16="http://schemas.microsoft.com/office/drawing/2014/main" id="{57C0F55B-2F72-4852-B689-7AC836F80DA6}"/>
                </a:ext>
              </a:extLst>
            </p:cNvPr>
            <p:cNvSpPr>
              <a:spLocks noChangeArrowheads="1"/>
            </p:cNvSpPr>
            <p:nvPr/>
          </p:nvSpPr>
          <p:spPr bwMode="auto">
            <a:xfrm>
              <a:off x="8251825" y="2867269"/>
              <a:ext cx="1470025" cy="1428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buFontTx/>
                <a:buNone/>
              </a:pPr>
              <a:r>
                <a:rPr lang="en-GB" sz="1600" b="1" i="1" dirty="0">
                  <a:sym typeface="Symbol" pitchFamily="18" charset="2"/>
                </a:rPr>
                <a:t>Polymer strengths overlap with  metals.</a:t>
              </a:r>
              <a:endParaRPr lang="en-GB" sz="1400" dirty="0">
                <a:sym typeface="Symbol" pitchFamily="18" charset="2"/>
              </a:endParaRPr>
            </a:p>
          </p:txBody>
        </p:sp>
        <p:cxnSp>
          <p:nvCxnSpPr>
            <p:cNvPr id="18" name="Straight Arrow Connector 17">
              <a:extLst>
                <a:ext uri="{FF2B5EF4-FFF2-40B4-BE49-F238E27FC236}">
                  <a16:creationId xmlns:a16="http://schemas.microsoft.com/office/drawing/2014/main" id="{25F23AC1-8B6E-45AD-B93B-2144AE17382E}"/>
                </a:ext>
              </a:extLst>
            </p:cNvPr>
            <p:cNvCxnSpPr/>
            <p:nvPr/>
          </p:nvCxnSpPr>
          <p:spPr bwMode="auto">
            <a:xfrm flipV="1">
              <a:off x="6042991" y="2985295"/>
              <a:ext cx="0" cy="1123951"/>
            </a:xfrm>
            <a:prstGeom prst="straightConnector1">
              <a:avLst/>
            </a:prstGeom>
            <a:noFill/>
            <a:ln w="19050" cap="flat" cmpd="sng" algn="ctr">
              <a:solidFill>
                <a:schemeClr val="accent4"/>
              </a:solidFill>
              <a:prstDash val="solid"/>
              <a:round/>
              <a:headEnd type="triangle" w="med" len="lg"/>
              <a:tailEnd type="triangle" w="med" len="lg"/>
            </a:ln>
            <a:effectLst/>
          </p:spPr>
        </p:cxnSp>
        <p:cxnSp>
          <p:nvCxnSpPr>
            <p:cNvPr id="19" name="Straight Arrow Connector 18">
              <a:extLst>
                <a:ext uri="{FF2B5EF4-FFF2-40B4-BE49-F238E27FC236}">
                  <a16:creationId xmlns:a16="http://schemas.microsoft.com/office/drawing/2014/main" id="{03535514-A094-4D6C-8BF5-544F2DF84086}"/>
                </a:ext>
              </a:extLst>
            </p:cNvPr>
            <p:cNvCxnSpPr/>
            <p:nvPr/>
          </p:nvCxnSpPr>
          <p:spPr bwMode="auto">
            <a:xfrm flipH="1" flipV="1">
              <a:off x="6191648" y="3563095"/>
              <a:ext cx="2060177" cy="5607"/>
            </a:xfrm>
            <a:prstGeom prst="straightConnector1">
              <a:avLst/>
            </a:prstGeom>
            <a:noFill/>
            <a:ln w="19050" cap="flat" cmpd="sng" algn="ctr">
              <a:solidFill>
                <a:schemeClr val="accent4"/>
              </a:solidFill>
              <a:prstDash val="solid"/>
              <a:round/>
              <a:headEnd type="none" w="med" len="med"/>
              <a:tailEnd type="triangle" w="med" len="lg"/>
            </a:ln>
            <a:effectLst/>
          </p:spPr>
        </p:cxnSp>
      </p:grpSp>
      <p:grpSp>
        <p:nvGrpSpPr>
          <p:cNvPr id="20" name="Group 19">
            <a:extLst>
              <a:ext uri="{FF2B5EF4-FFF2-40B4-BE49-F238E27FC236}">
                <a16:creationId xmlns:a16="http://schemas.microsoft.com/office/drawing/2014/main" id="{03863CBC-F88E-4441-8D2B-FBEA1D8EADD9}"/>
              </a:ext>
            </a:extLst>
          </p:cNvPr>
          <p:cNvGrpSpPr/>
          <p:nvPr/>
        </p:nvGrpSpPr>
        <p:grpSpPr>
          <a:xfrm>
            <a:off x="7466089" y="1027946"/>
            <a:ext cx="3470121" cy="2018683"/>
            <a:chOff x="6251729" y="1404144"/>
            <a:chExt cx="3470121" cy="2018683"/>
          </a:xfrm>
        </p:grpSpPr>
        <p:grpSp>
          <p:nvGrpSpPr>
            <p:cNvPr id="21" name="Group 20">
              <a:extLst>
                <a:ext uri="{FF2B5EF4-FFF2-40B4-BE49-F238E27FC236}">
                  <a16:creationId xmlns:a16="http://schemas.microsoft.com/office/drawing/2014/main" id="{78A0BBB0-BB5F-4551-85C2-66BFD33E2CB1}"/>
                </a:ext>
              </a:extLst>
            </p:cNvPr>
            <p:cNvGrpSpPr/>
            <p:nvPr/>
          </p:nvGrpSpPr>
          <p:grpSpPr>
            <a:xfrm>
              <a:off x="6371830" y="1404144"/>
              <a:ext cx="3350020" cy="1428750"/>
              <a:chOff x="6371830" y="1404144"/>
              <a:chExt cx="3350020" cy="1428750"/>
            </a:xfrm>
          </p:grpSpPr>
          <p:sp>
            <p:nvSpPr>
              <p:cNvPr id="24" name="Rectangle 49">
                <a:extLst>
                  <a:ext uri="{FF2B5EF4-FFF2-40B4-BE49-F238E27FC236}">
                    <a16:creationId xmlns:a16="http://schemas.microsoft.com/office/drawing/2014/main" id="{D1DA0489-59BB-4A5B-B384-5C81C843CFE3}"/>
                  </a:ext>
                </a:extLst>
              </p:cNvPr>
              <p:cNvSpPr>
                <a:spLocks noChangeArrowheads="1"/>
              </p:cNvSpPr>
              <p:nvPr/>
            </p:nvSpPr>
            <p:spPr bwMode="auto">
              <a:xfrm>
                <a:off x="8251825" y="1404144"/>
                <a:ext cx="1470025" cy="1428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buFontTx/>
                  <a:buNone/>
                </a:pPr>
                <a:r>
                  <a:rPr lang="en-GB" sz="1600" b="1" i="1" dirty="0">
                    <a:sym typeface="Symbol" pitchFamily="18" charset="2"/>
                  </a:rPr>
                  <a:t>Greatly elongated bubbles</a:t>
                </a:r>
                <a:endParaRPr lang="en-GB" sz="1400" dirty="0">
                  <a:sym typeface="Symbol" pitchFamily="18" charset="2"/>
                </a:endParaRPr>
              </a:p>
            </p:txBody>
          </p:sp>
          <p:cxnSp>
            <p:nvCxnSpPr>
              <p:cNvPr id="26" name="Straight Arrow Connector 25">
                <a:extLst>
                  <a:ext uri="{FF2B5EF4-FFF2-40B4-BE49-F238E27FC236}">
                    <a16:creationId xmlns:a16="http://schemas.microsoft.com/office/drawing/2014/main" id="{18F81025-399C-4400-98A3-86EC8DCB1D3D}"/>
                  </a:ext>
                </a:extLst>
              </p:cNvPr>
              <p:cNvCxnSpPr>
                <a:stCxn id="24" idx="1"/>
              </p:cNvCxnSpPr>
              <p:nvPr/>
            </p:nvCxnSpPr>
            <p:spPr bwMode="auto">
              <a:xfrm flipH="1">
                <a:off x="6896895" y="2118519"/>
                <a:ext cx="1354930" cy="583408"/>
              </a:xfrm>
              <a:prstGeom prst="straightConnector1">
                <a:avLst/>
              </a:prstGeom>
              <a:noFill/>
              <a:ln w="19050" cap="flat" cmpd="sng" algn="ctr">
                <a:solidFill>
                  <a:schemeClr val="accent4"/>
                </a:solidFill>
                <a:prstDash val="solid"/>
                <a:round/>
                <a:headEnd type="none" w="med" len="med"/>
                <a:tailEnd type="triangle" w="med" len="lg"/>
              </a:ln>
              <a:effectLst/>
            </p:spPr>
          </p:cxnSp>
          <p:cxnSp>
            <p:nvCxnSpPr>
              <p:cNvPr id="27" name="Straight Arrow Connector 26">
                <a:extLst>
                  <a:ext uri="{FF2B5EF4-FFF2-40B4-BE49-F238E27FC236}">
                    <a16:creationId xmlns:a16="http://schemas.microsoft.com/office/drawing/2014/main" id="{805A6906-F3E7-4535-A86E-E7984D273F83}"/>
                  </a:ext>
                </a:extLst>
              </p:cNvPr>
              <p:cNvCxnSpPr>
                <a:stCxn id="24" idx="1"/>
              </p:cNvCxnSpPr>
              <p:nvPr/>
            </p:nvCxnSpPr>
            <p:spPr bwMode="auto">
              <a:xfrm flipH="1">
                <a:off x="6371830" y="2118519"/>
                <a:ext cx="1879995" cy="152400"/>
              </a:xfrm>
              <a:prstGeom prst="straightConnector1">
                <a:avLst/>
              </a:prstGeom>
              <a:noFill/>
              <a:ln w="19050" cap="flat" cmpd="sng" algn="ctr">
                <a:solidFill>
                  <a:schemeClr val="accent4"/>
                </a:solidFill>
                <a:prstDash val="solid"/>
                <a:round/>
                <a:headEnd type="none" w="med" len="med"/>
                <a:tailEnd type="triangle" w="med" len="lg"/>
              </a:ln>
              <a:effectLst/>
            </p:spPr>
          </p:cxnSp>
        </p:grpSp>
        <p:sp>
          <p:nvSpPr>
            <p:cNvPr id="22" name="Oval 21">
              <a:extLst>
                <a:ext uri="{FF2B5EF4-FFF2-40B4-BE49-F238E27FC236}">
                  <a16:creationId xmlns:a16="http://schemas.microsoft.com/office/drawing/2014/main" id="{37CA215E-BDF8-405A-9116-A4B1E1047683}"/>
                </a:ext>
              </a:extLst>
            </p:cNvPr>
            <p:cNvSpPr/>
            <p:nvPr/>
          </p:nvSpPr>
          <p:spPr bwMode="auto">
            <a:xfrm>
              <a:off x="6725479" y="2040835"/>
              <a:ext cx="202421" cy="1381992"/>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rgbClr val="FF0000"/>
                </a:solidFill>
                <a:effectLst/>
              </a:endParaRPr>
            </a:p>
          </p:txBody>
        </p:sp>
        <p:sp>
          <p:nvSpPr>
            <p:cNvPr id="23" name="Oval 22">
              <a:extLst>
                <a:ext uri="{FF2B5EF4-FFF2-40B4-BE49-F238E27FC236}">
                  <a16:creationId xmlns:a16="http://schemas.microsoft.com/office/drawing/2014/main" id="{6A43D29E-1502-4CC3-91A4-FC62FD5D6C42}"/>
                </a:ext>
              </a:extLst>
            </p:cNvPr>
            <p:cNvSpPr/>
            <p:nvPr/>
          </p:nvSpPr>
          <p:spPr bwMode="auto">
            <a:xfrm>
              <a:off x="6251729" y="1999927"/>
              <a:ext cx="144912" cy="519351"/>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rgbClr val="FF0000"/>
                </a:solidFill>
                <a:effectLst/>
              </a:endParaRPr>
            </a:p>
          </p:txBody>
        </p:sp>
      </p:grpSp>
    </p:spTree>
    <p:extLst>
      <p:ext uri="{BB962C8B-B14F-4D97-AF65-F5344CB8AC3E}">
        <p14:creationId xmlns:p14="http://schemas.microsoft.com/office/powerpoint/2010/main" val="1501108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90498"/>
                                        </p:tgtEl>
                                        <p:attrNameLst>
                                          <p:attrName>style.visibility</p:attrName>
                                        </p:attrNameLst>
                                      </p:cBhvr>
                                      <p:to>
                                        <p:strVal val="visible"/>
                                      </p:to>
                                    </p:set>
                                    <p:animEffect transition="in" filter="wipe(up)">
                                      <p:cBhvr>
                                        <p:cTn id="7" dur="500"/>
                                        <p:tgtEl>
                                          <p:spTgt spid="4904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9525"/>
        </p:spPr>
        <p:txBody>
          <a:bodyPr/>
          <a:lstStyle/>
          <a:p>
            <a:r>
              <a:rPr lang="en-GB" dirty="0">
                <a:latin typeface="+mn-lt"/>
              </a:rPr>
              <a:t>Drilling down: control of microstructure</a:t>
            </a:r>
          </a:p>
        </p:txBody>
      </p:sp>
      <p:grpSp>
        <p:nvGrpSpPr>
          <p:cNvPr id="2" name="Group 4"/>
          <p:cNvGrpSpPr>
            <a:grpSpLocks/>
          </p:cNvGrpSpPr>
          <p:nvPr/>
        </p:nvGrpSpPr>
        <p:grpSpPr bwMode="auto">
          <a:xfrm>
            <a:off x="1676402" y="1181245"/>
            <a:ext cx="2640013" cy="2066921"/>
            <a:chOff x="336" y="1307"/>
            <a:chExt cx="1663" cy="1302"/>
          </a:xfrm>
        </p:grpSpPr>
        <p:sp>
          <p:nvSpPr>
            <p:cNvPr id="17419" name="Rectangle 49"/>
            <p:cNvSpPr>
              <a:spLocks noChangeArrowheads="1"/>
            </p:cNvSpPr>
            <p:nvPr/>
          </p:nvSpPr>
          <p:spPr bwMode="auto">
            <a:xfrm>
              <a:off x="336" y="2227"/>
              <a:ext cx="1663"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dirty="0"/>
                <a:t>Solid solution hardening</a:t>
              </a:r>
            </a:p>
            <a:p>
              <a:pPr marL="342900" indent="-342900" algn="ctr" defTabSz="762000">
                <a:spcBef>
                  <a:spcPct val="0"/>
                </a:spcBef>
                <a:spcAft>
                  <a:spcPct val="0"/>
                </a:spcAft>
                <a:buClrTx/>
                <a:buSzPct val="100000"/>
              </a:pPr>
              <a:r>
                <a:rPr lang="en-GB" sz="1400" i="1" dirty="0">
                  <a:solidFill>
                    <a:schemeClr val="tx2"/>
                  </a:solidFill>
                </a:rPr>
                <a:t>(Composition)</a:t>
              </a:r>
            </a:p>
            <a:p>
              <a:pPr marL="342900" indent="-342900" algn="ctr" defTabSz="762000">
                <a:spcBef>
                  <a:spcPct val="0"/>
                </a:spcBef>
                <a:spcAft>
                  <a:spcPct val="0"/>
                </a:spcAft>
                <a:buClrTx/>
                <a:buSzPct val="100000"/>
              </a:pPr>
              <a:endParaRPr lang="en-GB" sz="1400" b="1" i="1" dirty="0"/>
            </a:p>
          </p:txBody>
        </p:sp>
        <p:pic>
          <p:nvPicPr>
            <p:cNvPr id="174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 y="1307"/>
              <a:ext cx="1566"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4316413" y="1224110"/>
            <a:ext cx="2890838" cy="2030413"/>
            <a:chOff x="1999" y="1334"/>
            <a:chExt cx="1821" cy="1279"/>
          </a:xfrm>
        </p:grpSpPr>
        <p:sp>
          <p:nvSpPr>
            <p:cNvPr id="17417" name="Rectangle 49"/>
            <p:cNvSpPr>
              <a:spLocks noChangeArrowheads="1"/>
            </p:cNvSpPr>
            <p:nvPr/>
          </p:nvSpPr>
          <p:spPr bwMode="auto">
            <a:xfrm>
              <a:off x="1999" y="2231"/>
              <a:ext cx="179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dirty="0"/>
                <a:t>Precipitation hardening</a:t>
              </a:r>
            </a:p>
            <a:p>
              <a:pPr marL="342900" indent="-342900" algn="ctr" defTabSz="762000">
                <a:spcBef>
                  <a:spcPct val="0"/>
                </a:spcBef>
                <a:spcAft>
                  <a:spcPct val="0"/>
                </a:spcAft>
                <a:buClrTx/>
                <a:buSzPct val="100000"/>
              </a:pPr>
              <a:r>
                <a:rPr lang="en-GB" sz="1400" i="1" dirty="0">
                  <a:solidFill>
                    <a:schemeClr val="tx2"/>
                  </a:solidFill>
                </a:rPr>
                <a:t>(Composition and microstructure)</a:t>
              </a:r>
            </a:p>
            <a:p>
              <a:pPr marL="342900" indent="-342900" algn="ctr" defTabSz="762000">
                <a:spcBef>
                  <a:spcPct val="0"/>
                </a:spcBef>
                <a:spcAft>
                  <a:spcPct val="0"/>
                </a:spcAft>
                <a:buClrTx/>
                <a:buSzPct val="100000"/>
              </a:pPr>
              <a:endParaRPr lang="en-GB" sz="1400" b="1" i="1" dirty="0"/>
            </a:p>
          </p:txBody>
        </p:sp>
        <p:pic>
          <p:nvPicPr>
            <p:cNvPr id="1741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0" y="1334"/>
              <a:ext cx="1560"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0"/>
          <p:cNvGrpSpPr>
            <a:grpSpLocks/>
          </p:cNvGrpSpPr>
          <p:nvPr/>
        </p:nvGrpSpPr>
        <p:grpSpPr bwMode="auto">
          <a:xfrm>
            <a:off x="7578725" y="993922"/>
            <a:ext cx="2647950" cy="2228849"/>
            <a:chOff x="4054" y="1189"/>
            <a:chExt cx="1668" cy="1404"/>
          </a:xfrm>
        </p:grpSpPr>
        <p:sp>
          <p:nvSpPr>
            <p:cNvPr id="17415" name="Rectangle 49"/>
            <p:cNvSpPr>
              <a:spLocks noChangeArrowheads="1"/>
            </p:cNvSpPr>
            <p:nvPr/>
          </p:nvSpPr>
          <p:spPr bwMode="auto">
            <a:xfrm>
              <a:off x="4134" y="2211"/>
              <a:ext cx="129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dirty="0"/>
                <a:t>Work hardening</a:t>
              </a:r>
            </a:p>
            <a:p>
              <a:pPr marL="342900" indent="-342900" algn="ctr" defTabSz="762000">
                <a:spcBef>
                  <a:spcPct val="0"/>
                </a:spcBef>
                <a:spcAft>
                  <a:spcPct val="0"/>
                </a:spcAft>
                <a:buClrTx/>
                <a:buSzPct val="100000"/>
              </a:pPr>
              <a:r>
                <a:rPr lang="en-GB" sz="1400" i="1" dirty="0">
                  <a:solidFill>
                    <a:schemeClr val="tx2"/>
                  </a:solidFill>
                </a:rPr>
                <a:t>(Microstructure)</a:t>
              </a:r>
            </a:p>
            <a:p>
              <a:pPr marL="342900" indent="-342900" algn="ctr" defTabSz="762000">
                <a:spcBef>
                  <a:spcPct val="0"/>
                </a:spcBef>
                <a:spcAft>
                  <a:spcPct val="0"/>
                </a:spcAft>
                <a:buClrTx/>
                <a:buSzPct val="100000"/>
              </a:pPr>
              <a:endParaRPr lang="en-GB" sz="1400" b="1" i="1" dirty="0"/>
            </a:p>
          </p:txBody>
        </p:sp>
        <p:pic>
          <p:nvPicPr>
            <p:cNvPr id="1741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4" y="1189"/>
              <a:ext cx="1668"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7886" y="3239282"/>
            <a:ext cx="4777701" cy="27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9"/>
          <p:cNvSpPr>
            <a:spLocks noChangeArrowheads="1"/>
          </p:cNvSpPr>
          <p:nvPr/>
        </p:nvSpPr>
        <p:spPr bwMode="auto">
          <a:xfrm>
            <a:off x="8360425" y="3497406"/>
            <a:ext cx="29289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defTabSz="762000">
              <a:spcBef>
                <a:spcPct val="0"/>
              </a:spcBef>
              <a:spcAft>
                <a:spcPct val="0"/>
              </a:spcAft>
              <a:buClrTx/>
              <a:buSzPct val="100000"/>
            </a:pPr>
            <a:r>
              <a:rPr lang="en-GB" sz="1400" i="1" dirty="0">
                <a:solidFill>
                  <a:schemeClr val="accent1"/>
                </a:solidFill>
                <a:sym typeface="Symbol" pitchFamily="18" charset="2"/>
              </a:rPr>
              <a:t>Examples: </a:t>
            </a:r>
          </a:p>
          <a:p>
            <a:pPr marL="34925" defTabSz="762000">
              <a:spcBef>
                <a:spcPct val="0"/>
              </a:spcBef>
              <a:spcAft>
                <a:spcPct val="0"/>
              </a:spcAft>
              <a:buClrTx/>
              <a:buSzPct val="100000"/>
            </a:pPr>
            <a:endParaRPr lang="en-GB" sz="1400" dirty="0">
              <a:sym typeface="Symbol" pitchFamily="18" charset="2"/>
            </a:endParaRPr>
          </a:p>
          <a:p>
            <a:pPr marL="34925" defTabSz="762000">
              <a:spcBef>
                <a:spcPct val="0"/>
              </a:spcBef>
              <a:spcAft>
                <a:spcPct val="0"/>
              </a:spcAft>
              <a:buClrTx/>
              <a:buSzPct val="100000"/>
            </a:pPr>
            <a:r>
              <a:rPr lang="en-GB" sz="1400" i="1" dirty="0">
                <a:sym typeface="Symbol" pitchFamily="18" charset="2"/>
              </a:rPr>
              <a:t>Heat-treatable Al alloys</a:t>
            </a:r>
          </a:p>
          <a:p>
            <a:pPr marL="34925" defTabSz="762000">
              <a:spcBef>
                <a:spcPct val="0"/>
              </a:spcBef>
              <a:spcAft>
                <a:spcPct val="0"/>
              </a:spcAft>
              <a:buClrTx/>
              <a:buSzPct val="100000"/>
            </a:pPr>
            <a:r>
              <a:rPr lang="en-GB" sz="1400" dirty="0">
                <a:sym typeface="Symbol" pitchFamily="18" charset="2"/>
              </a:rPr>
              <a:t>(age hardening)</a:t>
            </a:r>
          </a:p>
          <a:p>
            <a:pPr marL="34925" defTabSz="762000">
              <a:spcBef>
                <a:spcPct val="0"/>
              </a:spcBef>
              <a:spcAft>
                <a:spcPct val="0"/>
              </a:spcAft>
              <a:buClrTx/>
              <a:buSzPct val="100000"/>
            </a:pPr>
            <a:endParaRPr lang="en-GB" sz="1400" dirty="0">
              <a:sym typeface="Symbol" pitchFamily="18" charset="2"/>
            </a:endParaRPr>
          </a:p>
          <a:p>
            <a:pPr marL="34925" defTabSz="762000">
              <a:spcBef>
                <a:spcPct val="0"/>
              </a:spcBef>
              <a:spcAft>
                <a:spcPct val="0"/>
              </a:spcAft>
              <a:buClrTx/>
              <a:buSzPct val="100000"/>
            </a:pPr>
            <a:r>
              <a:rPr lang="en-GB" sz="1400" i="1" dirty="0">
                <a:sym typeface="Symbol" pitchFamily="18" charset="2"/>
              </a:rPr>
              <a:t>Carbon &amp; alloy steels</a:t>
            </a:r>
          </a:p>
          <a:p>
            <a:pPr marL="34925" defTabSz="762000">
              <a:spcBef>
                <a:spcPct val="0"/>
              </a:spcBef>
              <a:spcAft>
                <a:spcPct val="0"/>
              </a:spcAft>
              <a:buClrTx/>
              <a:buSzPct val="100000"/>
            </a:pPr>
            <a:r>
              <a:rPr lang="en-GB" sz="1400" dirty="0">
                <a:sym typeface="Symbol" pitchFamily="18" charset="2"/>
              </a:rPr>
              <a:t>(quench and temper)</a:t>
            </a:r>
          </a:p>
        </p:txBody>
      </p:sp>
    </p:spTree>
    <p:extLst>
      <p:ext uri="{BB962C8B-B14F-4D97-AF65-F5344CB8AC3E}">
        <p14:creationId xmlns:p14="http://schemas.microsoft.com/office/powerpoint/2010/main" val="3705427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a:latin typeface="+mn-lt"/>
              </a:rPr>
              <a:t>Property control: </a:t>
            </a:r>
            <a:r>
              <a:rPr lang="en-GB" dirty="0">
                <a:solidFill>
                  <a:schemeClr val="accent1"/>
                </a:solidFill>
                <a:latin typeface="+mn-lt"/>
              </a:rPr>
              <a:t>composition</a:t>
            </a:r>
            <a:r>
              <a:rPr lang="en-GB" dirty="0">
                <a:solidFill>
                  <a:srgbClr val="CC0000"/>
                </a:solidFill>
                <a:latin typeface="+mn-lt"/>
              </a:rPr>
              <a:t> </a:t>
            </a:r>
            <a:r>
              <a:rPr lang="en-GB" dirty="0">
                <a:latin typeface="+mn-lt"/>
              </a:rPr>
              <a:t>and </a:t>
            </a:r>
            <a:r>
              <a:rPr lang="en-GB" dirty="0">
                <a:solidFill>
                  <a:schemeClr val="accent1"/>
                </a:solidFill>
                <a:latin typeface="+mn-lt"/>
              </a:rPr>
              <a:t>microstructure</a:t>
            </a: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1" y="1906589"/>
            <a:ext cx="48863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6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701" y="1906589"/>
            <a:ext cx="48863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5"/>
          <p:cNvSpPr txBox="1">
            <a:spLocks noChangeArrowheads="1"/>
          </p:cNvSpPr>
          <p:nvPr/>
        </p:nvSpPr>
        <p:spPr bwMode="auto">
          <a:xfrm>
            <a:off x="3095625" y="1027113"/>
            <a:ext cx="5899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Aluminum alloys:</a:t>
            </a:r>
            <a:r>
              <a:rPr lang="en-GB" dirty="0">
                <a:latin typeface="+mn-lt"/>
              </a:rPr>
              <a:t> precipitation, solution and work hardening</a:t>
            </a:r>
          </a:p>
        </p:txBody>
      </p:sp>
      <p:grpSp>
        <p:nvGrpSpPr>
          <p:cNvPr id="16" name="Group 5">
            <a:extLst>
              <a:ext uri="{FF2B5EF4-FFF2-40B4-BE49-F238E27FC236}">
                <a16:creationId xmlns:a16="http://schemas.microsoft.com/office/drawing/2014/main" id="{7E49B027-1687-44EE-A1A9-62B53BBDBA53}"/>
              </a:ext>
            </a:extLst>
          </p:cNvPr>
          <p:cNvGrpSpPr>
            <a:grpSpLocks/>
          </p:cNvGrpSpPr>
          <p:nvPr/>
        </p:nvGrpSpPr>
        <p:grpSpPr bwMode="auto">
          <a:xfrm>
            <a:off x="6775450" y="2078039"/>
            <a:ext cx="2778125" cy="1720850"/>
            <a:chOff x="3904" y="944"/>
            <a:chExt cx="1750" cy="1084"/>
          </a:xfrm>
        </p:grpSpPr>
        <p:grpSp>
          <p:nvGrpSpPr>
            <p:cNvPr id="17" name="Group 6">
              <a:extLst>
                <a:ext uri="{FF2B5EF4-FFF2-40B4-BE49-F238E27FC236}">
                  <a16:creationId xmlns:a16="http://schemas.microsoft.com/office/drawing/2014/main" id="{01679394-B17C-4BB0-944A-A3283FBC60BA}"/>
                </a:ext>
              </a:extLst>
            </p:cNvPr>
            <p:cNvGrpSpPr>
              <a:grpSpLocks/>
            </p:cNvGrpSpPr>
            <p:nvPr/>
          </p:nvGrpSpPr>
          <p:grpSpPr bwMode="auto">
            <a:xfrm>
              <a:off x="4776" y="944"/>
              <a:ext cx="878" cy="1084"/>
              <a:chOff x="4776" y="944"/>
              <a:chExt cx="878" cy="1084"/>
            </a:xfrm>
          </p:grpSpPr>
          <p:pic>
            <p:nvPicPr>
              <p:cNvPr id="19" name="Picture 7">
                <a:extLst>
                  <a:ext uri="{FF2B5EF4-FFF2-40B4-BE49-F238E27FC236}">
                    <a16:creationId xmlns:a16="http://schemas.microsoft.com/office/drawing/2014/main" id="{D45C44DB-1EED-48E7-989F-D4D9338FC0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 y="944"/>
                <a:ext cx="87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0">
                <a:extLst>
                  <a:ext uri="{FF2B5EF4-FFF2-40B4-BE49-F238E27FC236}">
                    <a16:creationId xmlns:a16="http://schemas.microsoft.com/office/drawing/2014/main" id="{E2A7DE32-3EBF-4A3B-8FEE-090E27777052}"/>
                  </a:ext>
                </a:extLst>
              </p:cNvPr>
              <p:cNvSpPr txBox="1">
                <a:spLocks noChangeArrowheads="1"/>
              </p:cNvSpPr>
              <p:nvPr/>
            </p:nvSpPr>
            <p:spPr bwMode="auto">
              <a:xfrm>
                <a:off x="4779" y="1836"/>
                <a:ext cx="8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Al -Cu 2024</a:t>
                </a:r>
                <a:r>
                  <a:rPr lang="en-GB" sz="1400" b="1" dirty="0">
                    <a:latin typeface="+mn-lt"/>
                  </a:rPr>
                  <a:t> </a:t>
                </a:r>
                <a:endParaRPr lang="en-GB" sz="2400" dirty="0">
                  <a:latin typeface="+mn-lt"/>
                </a:endParaRPr>
              </a:p>
            </p:txBody>
          </p:sp>
        </p:grpSp>
        <p:sp>
          <p:nvSpPr>
            <p:cNvPr id="18" name="Freeform 9">
              <a:extLst>
                <a:ext uri="{FF2B5EF4-FFF2-40B4-BE49-F238E27FC236}">
                  <a16:creationId xmlns:a16="http://schemas.microsoft.com/office/drawing/2014/main" id="{2520F44D-E6E5-4B2D-899D-D045278FB931}"/>
                </a:ext>
              </a:extLst>
            </p:cNvPr>
            <p:cNvSpPr>
              <a:spLocks/>
            </p:cNvSpPr>
            <p:nvPr/>
          </p:nvSpPr>
          <p:spPr bwMode="auto">
            <a:xfrm>
              <a:off x="3904" y="1392"/>
              <a:ext cx="864" cy="233"/>
            </a:xfrm>
            <a:custGeom>
              <a:avLst/>
              <a:gdLst>
                <a:gd name="T0" fmla="*/ 864 w 864"/>
                <a:gd name="T1" fmla="*/ 0 h 512"/>
                <a:gd name="T2" fmla="*/ 272 w 864"/>
                <a:gd name="T3" fmla="*/ 248 h 512"/>
                <a:gd name="T4" fmla="*/ 0 w 864"/>
                <a:gd name="T5" fmla="*/ 512 h 512"/>
                <a:gd name="T6" fmla="*/ 0 60000 65536"/>
                <a:gd name="T7" fmla="*/ 0 60000 65536"/>
                <a:gd name="T8" fmla="*/ 0 60000 65536"/>
                <a:gd name="T9" fmla="*/ 0 w 864"/>
                <a:gd name="T10" fmla="*/ 0 h 512"/>
                <a:gd name="T11" fmla="*/ 864 w 864"/>
                <a:gd name="T12" fmla="*/ 512 h 512"/>
              </a:gdLst>
              <a:ahLst/>
              <a:cxnLst>
                <a:cxn ang="T6">
                  <a:pos x="T0" y="T1"/>
                </a:cxn>
                <a:cxn ang="T7">
                  <a:pos x="T2" y="T3"/>
                </a:cxn>
                <a:cxn ang="T8">
                  <a:pos x="T4" y="T5"/>
                </a:cxn>
              </a:cxnLst>
              <a:rect l="T9" t="T10" r="T11" b="T12"/>
              <a:pathLst>
                <a:path w="864" h="512">
                  <a:moveTo>
                    <a:pt x="864" y="0"/>
                  </a:moveTo>
                  <a:cubicBezTo>
                    <a:pt x="640" y="81"/>
                    <a:pt x="416" y="163"/>
                    <a:pt x="272" y="248"/>
                  </a:cubicBezTo>
                  <a:cubicBezTo>
                    <a:pt x="128" y="333"/>
                    <a:pt x="64" y="422"/>
                    <a:pt x="0" y="512"/>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grpSp>
        <p:nvGrpSpPr>
          <p:cNvPr id="21" name="Group 10">
            <a:extLst>
              <a:ext uri="{FF2B5EF4-FFF2-40B4-BE49-F238E27FC236}">
                <a16:creationId xmlns:a16="http://schemas.microsoft.com/office/drawing/2014/main" id="{D38C2CD3-EBEC-49AB-A55E-6EEB478FAF53}"/>
              </a:ext>
            </a:extLst>
          </p:cNvPr>
          <p:cNvGrpSpPr>
            <a:grpSpLocks/>
          </p:cNvGrpSpPr>
          <p:nvPr/>
        </p:nvGrpSpPr>
        <p:grpSpPr bwMode="auto">
          <a:xfrm>
            <a:off x="5314950" y="4008439"/>
            <a:ext cx="4289425" cy="1771650"/>
            <a:chOff x="2984" y="2160"/>
            <a:chExt cx="2702" cy="1116"/>
          </a:xfrm>
        </p:grpSpPr>
        <p:grpSp>
          <p:nvGrpSpPr>
            <p:cNvPr id="22" name="Group 11">
              <a:extLst>
                <a:ext uri="{FF2B5EF4-FFF2-40B4-BE49-F238E27FC236}">
                  <a16:creationId xmlns:a16="http://schemas.microsoft.com/office/drawing/2014/main" id="{AF632854-F939-4B5F-848E-F030D004F919}"/>
                </a:ext>
              </a:extLst>
            </p:cNvPr>
            <p:cNvGrpSpPr>
              <a:grpSpLocks/>
            </p:cNvGrpSpPr>
            <p:nvPr/>
          </p:nvGrpSpPr>
          <p:grpSpPr bwMode="auto">
            <a:xfrm>
              <a:off x="4768" y="2160"/>
              <a:ext cx="918" cy="1116"/>
              <a:chOff x="4768" y="2160"/>
              <a:chExt cx="918" cy="1116"/>
            </a:xfrm>
          </p:grpSpPr>
          <p:pic>
            <p:nvPicPr>
              <p:cNvPr id="24" name="Picture 12">
                <a:extLst>
                  <a:ext uri="{FF2B5EF4-FFF2-40B4-BE49-F238E27FC236}">
                    <a16:creationId xmlns:a16="http://schemas.microsoft.com/office/drawing/2014/main" id="{25F0E8B6-B27D-4681-A264-CF8689347A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 y="2160"/>
                <a:ext cx="888"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0">
                <a:extLst>
                  <a:ext uri="{FF2B5EF4-FFF2-40B4-BE49-F238E27FC236}">
                    <a16:creationId xmlns:a16="http://schemas.microsoft.com/office/drawing/2014/main" id="{296DFF2F-A363-404F-B55C-40B22E86BA84}"/>
                  </a:ext>
                </a:extLst>
              </p:cNvPr>
              <p:cNvSpPr txBox="1">
                <a:spLocks noChangeArrowheads="1"/>
              </p:cNvSpPr>
              <p:nvPr/>
            </p:nvSpPr>
            <p:spPr bwMode="auto">
              <a:xfrm>
                <a:off x="4811" y="3084"/>
                <a:ext cx="8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Al -Si S413</a:t>
                </a:r>
                <a:endParaRPr lang="en-GB" sz="2400" dirty="0">
                  <a:latin typeface="+mn-lt"/>
                </a:endParaRPr>
              </a:p>
            </p:txBody>
          </p:sp>
        </p:grpSp>
        <p:sp>
          <p:nvSpPr>
            <p:cNvPr id="23" name="Freeform 14">
              <a:extLst>
                <a:ext uri="{FF2B5EF4-FFF2-40B4-BE49-F238E27FC236}">
                  <a16:creationId xmlns:a16="http://schemas.microsoft.com/office/drawing/2014/main" id="{D285B995-57FE-4386-9407-68B138A5A9FE}"/>
                </a:ext>
              </a:extLst>
            </p:cNvPr>
            <p:cNvSpPr>
              <a:spLocks/>
            </p:cNvSpPr>
            <p:nvPr/>
          </p:nvSpPr>
          <p:spPr bwMode="auto">
            <a:xfrm>
              <a:off x="2984" y="2488"/>
              <a:ext cx="1768" cy="233"/>
            </a:xfrm>
            <a:custGeom>
              <a:avLst/>
              <a:gdLst>
                <a:gd name="T0" fmla="*/ 1768 w 1768"/>
                <a:gd name="T1" fmla="*/ 360 h 556"/>
                <a:gd name="T2" fmla="*/ 320 w 1768"/>
                <a:gd name="T3" fmla="*/ 496 h 556"/>
                <a:gd name="T4" fmla="*/ 0 w 1768"/>
                <a:gd name="T5" fmla="*/ 0 h 556"/>
                <a:gd name="T6" fmla="*/ 0 60000 65536"/>
                <a:gd name="T7" fmla="*/ 0 60000 65536"/>
                <a:gd name="T8" fmla="*/ 0 60000 65536"/>
                <a:gd name="T9" fmla="*/ 0 w 1768"/>
                <a:gd name="T10" fmla="*/ 0 h 556"/>
                <a:gd name="T11" fmla="*/ 1768 w 1768"/>
                <a:gd name="T12" fmla="*/ 556 h 556"/>
              </a:gdLst>
              <a:ahLst/>
              <a:cxnLst>
                <a:cxn ang="T6">
                  <a:pos x="T0" y="T1"/>
                </a:cxn>
                <a:cxn ang="T7">
                  <a:pos x="T2" y="T3"/>
                </a:cxn>
                <a:cxn ang="T8">
                  <a:pos x="T4" y="T5"/>
                </a:cxn>
              </a:cxnLst>
              <a:rect l="T9" t="T10" r="T11" b="T12"/>
              <a:pathLst>
                <a:path w="1768" h="556">
                  <a:moveTo>
                    <a:pt x="1768" y="360"/>
                  </a:moveTo>
                  <a:cubicBezTo>
                    <a:pt x="1191" y="458"/>
                    <a:pt x="615" y="556"/>
                    <a:pt x="320" y="496"/>
                  </a:cubicBezTo>
                  <a:cubicBezTo>
                    <a:pt x="25" y="436"/>
                    <a:pt x="12" y="218"/>
                    <a:pt x="0" y="0"/>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spTree>
    <p:extLst>
      <p:ext uri="{BB962C8B-B14F-4D97-AF65-F5344CB8AC3E}">
        <p14:creationId xmlns:p14="http://schemas.microsoft.com/office/powerpoint/2010/main" val="1845428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6644"/>
                                        </p:tgtEl>
                                        <p:attrNameLst>
                                          <p:attrName>style.visibility</p:attrName>
                                        </p:attrNameLst>
                                      </p:cBhvr>
                                      <p:to>
                                        <p:strVal val="visible"/>
                                      </p:to>
                                    </p:set>
                                    <p:animEffect transition="in" filter="wipe(left)">
                                      <p:cBhvr>
                                        <p:cTn id="7" dur="500"/>
                                        <p:tgtEl>
                                          <p:spTgt spid="496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550" y="1622425"/>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ln w="9525"/>
        </p:spPr>
        <p:txBody>
          <a:bodyPr/>
          <a:lstStyle/>
          <a:p>
            <a:r>
              <a:rPr lang="en-GB" dirty="0">
                <a:latin typeface="+mn-lt"/>
              </a:rPr>
              <a:t>Control by </a:t>
            </a:r>
            <a:r>
              <a:rPr lang="en-GB" dirty="0">
                <a:solidFill>
                  <a:schemeClr val="accent1"/>
                </a:solidFill>
                <a:latin typeface="+mn-lt"/>
              </a:rPr>
              <a:t>composition</a:t>
            </a:r>
            <a:r>
              <a:rPr lang="en-GB" dirty="0">
                <a:latin typeface="+mn-lt"/>
              </a:rPr>
              <a:t>: steels</a:t>
            </a:r>
          </a:p>
        </p:txBody>
      </p:sp>
      <p:grpSp>
        <p:nvGrpSpPr>
          <p:cNvPr id="2" name="Group 15"/>
          <p:cNvGrpSpPr>
            <a:grpSpLocks/>
          </p:cNvGrpSpPr>
          <p:nvPr/>
        </p:nvGrpSpPr>
        <p:grpSpPr bwMode="auto">
          <a:xfrm>
            <a:off x="4610100" y="1387475"/>
            <a:ext cx="4929188" cy="1633538"/>
            <a:chOff x="2184" y="874"/>
            <a:chExt cx="3105" cy="1029"/>
          </a:xfrm>
        </p:grpSpPr>
        <p:sp>
          <p:nvSpPr>
            <p:cNvPr id="20492" name="Text Box 9"/>
            <p:cNvSpPr txBox="1">
              <a:spLocks noChangeArrowheads="1"/>
            </p:cNvSpPr>
            <p:nvPr/>
          </p:nvSpPr>
          <p:spPr bwMode="auto">
            <a:xfrm>
              <a:off x="4329" y="874"/>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dirty="0">
                  <a:latin typeface="+mn-lt"/>
                </a:rPr>
                <a:t>Ferrite + pearlite</a:t>
              </a:r>
              <a:endParaRPr lang="en-GB" sz="2400" dirty="0">
                <a:latin typeface="+mn-lt"/>
              </a:endParaRPr>
            </a:p>
          </p:txBody>
        </p:sp>
        <p:grpSp>
          <p:nvGrpSpPr>
            <p:cNvPr id="20493" name="Group 5"/>
            <p:cNvGrpSpPr>
              <a:grpSpLocks/>
            </p:cNvGrpSpPr>
            <p:nvPr/>
          </p:nvGrpSpPr>
          <p:grpSpPr bwMode="auto">
            <a:xfrm>
              <a:off x="2184" y="1097"/>
              <a:ext cx="3015" cy="806"/>
              <a:chOff x="2184" y="841"/>
              <a:chExt cx="3015" cy="806"/>
            </a:xfrm>
          </p:grpSpPr>
          <p:pic>
            <p:nvPicPr>
              <p:cNvPr id="204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3" y="841"/>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Freeform 7"/>
              <p:cNvSpPr>
                <a:spLocks/>
              </p:cNvSpPr>
              <p:nvPr/>
            </p:nvSpPr>
            <p:spPr bwMode="auto">
              <a:xfrm>
                <a:off x="2184" y="1228"/>
                <a:ext cx="2208" cy="233"/>
              </a:xfrm>
              <a:custGeom>
                <a:avLst/>
                <a:gdLst>
                  <a:gd name="T0" fmla="*/ 2192 w 2192"/>
                  <a:gd name="T1" fmla="*/ 0 h 136"/>
                  <a:gd name="T2" fmla="*/ 536 w 2192"/>
                  <a:gd name="T3" fmla="*/ 48 h 136"/>
                  <a:gd name="T4" fmla="*/ 0 w 2192"/>
                  <a:gd name="T5" fmla="*/ 136 h 136"/>
                  <a:gd name="T6" fmla="*/ 0 60000 65536"/>
                  <a:gd name="T7" fmla="*/ 0 60000 65536"/>
                  <a:gd name="T8" fmla="*/ 0 60000 65536"/>
                  <a:gd name="T9" fmla="*/ 0 w 2192"/>
                  <a:gd name="T10" fmla="*/ 0 h 136"/>
                  <a:gd name="T11" fmla="*/ 2192 w 2192"/>
                  <a:gd name="T12" fmla="*/ 136 h 136"/>
                </a:gdLst>
                <a:ahLst/>
                <a:cxnLst>
                  <a:cxn ang="T6">
                    <a:pos x="T0" y="T1"/>
                  </a:cxn>
                  <a:cxn ang="T7">
                    <a:pos x="T2" y="T3"/>
                  </a:cxn>
                  <a:cxn ang="T8">
                    <a:pos x="T4" y="T5"/>
                  </a:cxn>
                </a:cxnLst>
                <a:rect l="T9" t="T10" r="T11" b="T12"/>
                <a:pathLst>
                  <a:path w="2192" h="136">
                    <a:moveTo>
                      <a:pt x="2192" y="0"/>
                    </a:moveTo>
                    <a:cubicBezTo>
                      <a:pt x="1546" y="12"/>
                      <a:pt x="901" y="25"/>
                      <a:pt x="536" y="48"/>
                    </a:cubicBezTo>
                    <a:cubicBezTo>
                      <a:pt x="171" y="71"/>
                      <a:pt x="85" y="103"/>
                      <a:pt x="0" y="136"/>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grpSp>
      </p:grpSp>
      <p:grpSp>
        <p:nvGrpSpPr>
          <p:cNvPr id="4" name="Group 8"/>
          <p:cNvGrpSpPr>
            <a:grpSpLocks/>
          </p:cNvGrpSpPr>
          <p:nvPr/>
        </p:nvGrpSpPr>
        <p:grpSpPr bwMode="auto">
          <a:xfrm>
            <a:off x="4927600" y="2900364"/>
            <a:ext cx="4445000" cy="1493837"/>
            <a:chOff x="2384" y="1571"/>
            <a:chExt cx="2800" cy="941"/>
          </a:xfrm>
        </p:grpSpPr>
        <p:pic>
          <p:nvPicPr>
            <p:cNvPr id="2049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0" y="1728"/>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Freeform 10"/>
            <p:cNvSpPr>
              <a:spLocks/>
            </p:cNvSpPr>
            <p:nvPr/>
          </p:nvSpPr>
          <p:spPr bwMode="auto">
            <a:xfrm>
              <a:off x="2384" y="1571"/>
              <a:ext cx="2008" cy="233"/>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grpSp>
        <p:nvGrpSpPr>
          <p:cNvPr id="5" name="Group 11"/>
          <p:cNvGrpSpPr>
            <a:grpSpLocks/>
          </p:cNvGrpSpPr>
          <p:nvPr/>
        </p:nvGrpSpPr>
        <p:grpSpPr bwMode="auto">
          <a:xfrm>
            <a:off x="5321300" y="3365500"/>
            <a:ext cx="4040188" cy="2338388"/>
            <a:chOff x="2632" y="1864"/>
            <a:chExt cx="2545" cy="1473"/>
          </a:xfrm>
        </p:grpSpPr>
        <p:pic>
          <p:nvPicPr>
            <p:cNvPr id="2048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3" y="2583"/>
              <a:ext cx="75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Freeform 13"/>
            <p:cNvSpPr>
              <a:spLocks/>
            </p:cNvSpPr>
            <p:nvPr/>
          </p:nvSpPr>
          <p:spPr bwMode="auto">
            <a:xfrm>
              <a:off x="2632" y="1864"/>
              <a:ext cx="1760" cy="233"/>
            </a:xfrm>
            <a:custGeom>
              <a:avLst/>
              <a:gdLst>
                <a:gd name="T0" fmla="*/ 1784 w 1784"/>
                <a:gd name="T1" fmla="*/ 784 h 784"/>
                <a:gd name="T2" fmla="*/ 1104 w 1784"/>
                <a:gd name="T3" fmla="*/ 200 h 784"/>
                <a:gd name="T4" fmla="*/ 0 w 1784"/>
                <a:gd name="T5" fmla="*/ 0 h 784"/>
                <a:gd name="T6" fmla="*/ 0 60000 65536"/>
                <a:gd name="T7" fmla="*/ 0 60000 65536"/>
                <a:gd name="T8" fmla="*/ 0 60000 65536"/>
                <a:gd name="T9" fmla="*/ 0 w 1784"/>
                <a:gd name="T10" fmla="*/ 0 h 784"/>
                <a:gd name="T11" fmla="*/ 1784 w 1784"/>
                <a:gd name="T12" fmla="*/ 784 h 784"/>
              </a:gdLst>
              <a:ahLst/>
              <a:cxnLst>
                <a:cxn ang="T6">
                  <a:pos x="T0" y="T1"/>
                </a:cxn>
                <a:cxn ang="T7">
                  <a:pos x="T2" y="T3"/>
                </a:cxn>
                <a:cxn ang="T8">
                  <a:pos x="T4" y="T5"/>
                </a:cxn>
              </a:cxnLst>
              <a:rect l="T9" t="T10" r="T11" b="T12"/>
              <a:pathLst>
                <a:path w="1784" h="784">
                  <a:moveTo>
                    <a:pt x="1784" y="784"/>
                  </a:moveTo>
                  <a:cubicBezTo>
                    <a:pt x="1592" y="557"/>
                    <a:pt x="1401" y="331"/>
                    <a:pt x="1104" y="200"/>
                  </a:cubicBezTo>
                  <a:cubicBezTo>
                    <a:pt x="807" y="69"/>
                    <a:pt x="403" y="34"/>
                    <a:pt x="0" y="0"/>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grpSp>
      <p:sp>
        <p:nvSpPr>
          <p:cNvPr id="20487" name="Text Box 14"/>
          <p:cNvSpPr txBox="1">
            <a:spLocks noChangeArrowheads="1"/>
          </p:cNvSpPr>
          <p:nvPr/>
        </p:nvSpPr>
        <p:spPr bwMode="auto">
          <a:xfrm>
            <a:off x="2955925" y="1001713"/>
            <a:ext cx="4614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Steels:</a:t>
            </a:r>
            <a:r>
              <a:rPr lang="en-GB" dirty="0">
                <a:latin typeface="+mn-lt"/>
              </a:rPr>
              <a:t> strength, toughness and carbon content</a:t>
            </a:r>
          </a:p>
        </p:txBody>
      </p:sp>
    </p:spTree>
    <p:extLst>
      <p:ext uri="{BB962C8B-B14F-4D97-AF65-F5344CB8AC3E}">
        <p14:creationId xmlns:p14="http://schemas.microsoft.com/office/powerpoint/2010/main" val="147799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9525"/>
        </p:spPr>
        <p:txBody>
          <a:bodyPr/>
          <a:lstStyle/>
          <a:p>
            <a:r>
              <a:rPr lang="en-GB" dirty="0">
                <a:latin typeface="+mn-lt"/>
              </a:rPr>
              <a:t>Control by </a:t>
            </a:r>
            <a:r>
              <a:rPr lang="en-GB" dirty="0">
                <a:solidFill>
                  <a:schemeClr val="accent1"/>
                </a:solidFill>
                <a:latin typeface="+mn-lt"/>
              </a:rPr>
              <a:t>microstructure</a:t>
            </a:r>
            <a:r>
              <a:rPr lang="en-GB" dirty="0">
                <a:latin typeface="+mn-lt"/>
              </a:rPr>
              <a:t>: steels</a:t>
            </a:r>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700" y="1719263"/>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700" y="1719263"/>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7226301" y="4046539"/>
            <a:ext cx="2339975" cy="1863725"/>
            <a:chOff x="3832" y="2549"/>
            <a:chExt cx="1474" cy="1174"/>
          </a:xfrm>
        </p:grpSpPr>
        <p:sp>
          <p:nvSpPr>
            <p:cNvPr id="21511" name="Text Box 10"/>
            <p:cNvSpPr txBox="1">
              <a:spLocks noChangeArrowheads="1"/>
            </p:cNvSpPr>
            <p:nvPr/>
          </p:nvSpPr>
          <p:spPr bwMode="auto">
            <a:xfrm>
              <a:off x="4431" y="3393"/>
              <a:ext cx="8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As-quenched </a:t>
              </a:r>
              <a:r>
                <a:rPr lang="en-GB" sz="1400" b="1" dirty="0">
                  <a:latin typeface="+mn-lt"/>
                </a:rPr>
                <a:t>     </a:t>
              </a:r>
              <a:r>
                <a:rPr lang="en-GB" sz="1400" dirty="0">
                  <a:latin typeface="+mn-lt"/>
                </a:rPr>
                <a:t>(martensite)</a:t>
              </a:r>
              <a:endParaRPr lang="en-GB" sz="2400" dirty="0">
                <a:latin typeface="+mn-lt"/>
              </a:endParaRPr>
            </a:p>
          </p:txBody>
        </p:sp>
        <p:grpSp>
          <p:nvGrpSpPr>
            <p:cNvPr id="21512" name="Group 11"/>
            <p:cNvGrpSpPr>
              <a:grpSpLocks/>
            </p:cNvGrpSpPr>
            <p:nvPr/>
          </p:nvGrpSpPr>
          <p:grpSpPr bwMode="auto">
            <a:xfrm>
              <a:off x="3832" y="2549"/>
              <a:ext cx="1435" cy="862"/>
              <a:chOff x="3720" y="2381"/>
              <a:chExt cx="1435" cy="862"/>
            </a:xfrm>
          </p:grpSpPr>
          <p:pic>
            <p:nvPicPr>
              <p:cNvPr id="215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3" y="2381"/>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Freeform 13"/>
              <p:cNvSpPr>
                <a:spLocks/>
              </p:cNvSpPr>
              <p:nvPr/>
            </p:nvSpPr>
            <p:spPr bwMode="auto">
              <a:xfrm>
                <a:off x="3720" y="2832"/>
                <a:ext cx="536" cy="233"/>
              </a:xfrm>
              <a:custGeom>
                <a:avLst/>
                <a:gdLst>
                  <a:gd name="T0" fmla="*/ 536 w 536"/>
                  <a:gd name="T1" fmla="*/ 0 h 264"/>
                  <a:gd name="T2" fmla="*/ 168 w 536"/>
                  <a:gd name="T3" fmla="*/ 56 h 264"/>
                  <a:gd name="T4" fmla="*/ 0 w 536"/>
                  <a:gd name="T5" fmla="*/ 264 h 264"/>
                  <a:gd name="T6" fmla="*/ 0 60000 65536"/>
                  <a:gd name="T7" fmla="*/ 0 60000 65536"/>
                  <a:gd name="T8" fmla="*/ 0 60000 65536"/>
                  <a:gd name="T9" fmla="*/ 0 w 536"/>
                  <a:gd name="T10" fmla="*/ 0 h 264"/>
                  <a:gd name="T11" fmla="*/ 536 w 536"/>
                  <a:gd name="T12" fmla="*/ 264 h 264"/>
                </a:gdLst>
                <a:ahLst/>
                <a:cxnLst>
                  <a:cxn ang="T6">
                    <a:pos x="T0" y="T1"/>
                  </a:cxn>
                  <a:cxn ang="T7">
                    <a:pos x="T2" y="T3"/>
                  </a:cxn>
                  <a:cxn ang="T8">
                    <a:pos x="T4" y="T5"/>
                  </a:cxn>
                </a:cxnLst>
                <a:rect l="T9" t="T10" r="T11" b="T12"/>
                <a:pathLst>
                  <a:path w="536" h="264">
                    <a:moveTo>
                      <a:pt x="536" y="0"/>
                    </a:moveTo>
                    <a:cubicBezTo>
                      <a:pt x="396" y="6"/>
                      <a:pt x="257" y="12"/>
                      <a:pt x="168" y="56"/>
                    </a:cubicBezTo>
                    <a:cubicBezTo>
                      <a:pt x="79" y="100"/>
                      <a:pt x="39" y="182"/>
                      <a:pt x="0" y="264"/>
                    </a:cubicBezTo>
                  </a:path>
                </a:pathLst>
              </a:custGeom>
              <a:noFill/>
              <a:ln w="9525">
                <a:solidFill>
                  <a:srgbClr val="FF33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grpSp>
      <p:sp>
        <p:nvSpPr>
          <p:cNvPr id="21510" name="Text Box 14"/>
          <p:cNvSpPr txBox="1">
            <a:spLocks noChangeArrowheads="1"/>
          </p:cNvSpPr>
          <p:nvPr/>
        </p:nvSpPr>
        <p:spPr bwMode="auto">
          <a:xfrm>
            <a:off x="2663825" y="976313"/>
            <a:ext cx="55672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Steels:</a:t>
            </a:r>
            <a:r>
              <a:rPr lang="en-GB" dirty="0">
                <a:latin typeface="+mn-lt"/>
              </a:rPr>
              <a:t> Change of microstructure at constant composition</a:t>
            </a:r>
          </a:p>
        </p:txBody>
      </p:sp>
      <p:grpSp>
        <p:nvGrpSpPr>
          <p:cNvPr id="5" name="Group 4"/>
          <p:cNvGrpSpPr/>
          <p:nvPr/>
        </p:nvGrpSpPr>
        <p:grpSpPr>
          <a:xfrm>
            <a:off x="5077968" y="1811339"/>
            <a:ext cx="4569270" cy="1858307"/>
            <a:chOff x="7554468" y="1925638"/>
            <a:chExt cx="4569270" cy="1858307"/>
          </a:xfrm>
        </p:grpSpPr>
        <p:grpSp>
          <p:nvGrpSpPr>
            <p:cNvPr id="4" name="Group 3"/>
            <p:cNvGrpSpPr/>
            <p:nvPr/>
          </p:nvGrpSpPr>
          <p:grpSpPr>
            <a:xfrm>
              <a:off x="7554468" y="1925638"/>
              <a:ext cx="4398963" cy="1368425"/>
              <a:chOff x="7554468" y="1925638"/>
              <a:chExt cx="4398963" cy="1368425"/>
            </a:xfrm>
          </p:grpSpPr>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5006" y="1925638"/>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8"/>
              <p:cNvSpPr>
                <a:spLocks/>
              </p:cNvSpPr>
              <p:nvPr/>
            </p:nvSpPr>
            <p:spPr bwMode="auto">
              <a:xfrm>
                <a:off x="7554468" y="2692401"/>
                <a:ext cx="3060700" cy="369332"/>
              </a:xfrm>
              <a:custGeom>
                <a:avLst/>
                <a:gdLst>
                  <a:gd name="T0" fmla="*/ 0 w 1856"/>
                  <a:gd name="T1" fmla="*/ 216 h 216"/>
                  <a:gd name="T2" fmla="*/ 1438 w 1856"/>
                  <a:gd name="T3" fmla="*/ 24 h 216"/>
                  <a:gd name="T4" fmla="*/ 2333 w 1856"/>
                  <a:gd name="T5" fmla="*/ 72 h 216"/>
                  <a:gd name="T6" fmla="*/ 0 60000 65536"/>
                  <a:gd name="T7" fmla="*/ 0 60000 65536"/>
                  <a:gd name="T8" fmla="*/ 0 60000 65536"/>
                  <a:gd name="T9" fmla="*/ 0 w 1856"/>
                  <a:gd name="T10" fmla="*/ 0 h 216"/>
                  <a:gd name="T11" fmla="*/ 1856 w 1856"/>
                  <a:gd name="T12" fmla="*/ 216 h 216"/>
                </a:gdLst>
                <a:ahLst/>
                <a:cxnLst>
                  <a:cxn ang="T6">
                    <a:pos x="T0" y="T1"/>
                  </a:cxn>
                  <a:cxn ang="T7">
                    <a:pos x="T2" y="T3"/>
                  </a:cxn>
                  <a:cxn ang="T8">
                    <a:pos x="T4" y="T5"/>
                  </a:cxn>
                </a:cxnLst>
                <a:rect l="T9" t="T10" r="T11" b="T12"/>
                <a:pathLst>
                  <a:path w="1856" h="216">
                    <a:moveTo>
                      <a:pt x="0" y="216"/>
                    </a:moveTo>
                    <a:cubicBezTo>
                      <a:pt x="417" y="132"/>
                      <a:pt x="835" y="48"/>
                      <a:pt x="1144" y="24"/>
                    </a:cubicBezTo>
                    <a:cubicBezTo>
                      <a:pt x="1453" y="0"/>
                      <a:pt x="1654" y="36"/>
                      <a:pt x="1856" y="72"/>
                    </a:cubicBezTo>
                  </a:path>
                </a:pathLst>
              </a:custGeom>
              <a:noFill/>
              <a:ln w="9525">
                <a:solidFill>
                  <a:srgbClr val="FF3300"/>
                </a:solidFill>
                <a:prstDash val="lgDash"/>
                <a:round/>
                <a:headEnd type="triangle" w="med" len="med"/>
                <a:tailEnd/>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sp>
          <p:nvSpPr>
            <p:cNvPr id="18" name="Text Box 14"/>
            <p:cNvSpPr txBox="1">
              <a:spLocks noChangeArrowheads="1"/>
            </p:cNvSpPr>
            <p:nvPr/>
          </p:nvSpPr>
          <p:spPr bwMode="auto">
            <a:xfrm>
              <a:off x="10548938" y="3260725"/>
              <a:ext cx="157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b="1" dirty="0">
                  <a:latin typeface="+mn-lt"/>
                </a:rPr>
                <a:t>   </a:t>
              </a:r>
              <a:r>
                <a:rPr lang="en-GB" sz="1400" dirty="0">
                  <a:latin typeface="+mn-lt"/>
                </a:rPr>
                <a:t>Normalised (ferrite + pearlite)</a:t>
              </a:r>
              <a:endParaRPr lang="en-GB" sz="2400" dirty="0">
                <a:latin typeface="+mn-lt"/>
              </a:endParaRPr>
            </a:p>
          </p:txBody>
        </p:sp>
      </p:grpSp>
    </p:spTree>
    <p:extLst>
      <p:ext uri="{BB962C8B-B14F-4D97-AF65-F5344CB8AC3E}">
        <p14:creationId xmlns:p14="http://schemas.microsoft.com/office/powerpoint/2010/main" val="192993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wipe(down)">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9525"/>
        </p:spPr>
        <p:txBody>
          <a:bodyPr/>
          <a:lstStyle/>
          <a:p>
            <a:r>
              <a:rPr lang="en-GB" dirty="0">
                <a:solidFill>
                  <a:schemeClr val="accent1"/>
                </a:solidFill>
                <a:latin typeface="+mn-lt"/>
              </a:rPr>
              <a:t>Composition</a:t>
            </a:r>
            <a:r>
              <a:rPr lang="en-GB" dirty="0">
                <a:solidFill>
                  <a:srgbClr val="CC0000"/>
                </a:solidFill>
                <a:latin typeface="+mn-lt"/>
              </a:rPr>
              <a:t> </a:t>
            </a:r>
            <a:r>
              <a:rPr lang="en-GB" dirty="0">
                <a:latin typeface="+mn-lt"/>
              </a:rPr>
              <a:t>and</a:t>
            </a:r>
            <a:r>
              <a:rPr lang="en-GB" dirty="0">
                <a:solidFill>
                  <a:srgbClr val="CC0000"/>
                </a:solidFill>
                <a:latin typeface="+mn-lt"/>
              </a:rPr>
              <a:t> </a:t>
            </a:r>
            <a:r>
              <a:rPr lang="en-GB" dirty="0">
                <a:solidFill>
                  <a:schemeClr val="accent1"/>
                </a:solidFill>
                <a:latin typeface="+mn-lt"/>
              </a:rPr>
              <a:t>architecture</a:t>
            </a:r>
            <a:r>
              <a:rPr lang="en-GB" dirty="0">
                <a:latin typeface="+mn-lt"/>
              </a:rPr>
              <a:t>: polymers</a:t>
            </a:r>
          </a:p>
        </p:txBody>
      </p:sp>
      <p:sp>
        <p:nvSpPr>
          <p:cNvPr id="23555" name="Rectangle 4"/>
          <p:cNvSpPr>
            <a:spLocks noChangeArrowheads="1"/>
          </p:cNvSpPr>
          <p:nvPr/>
        </p:nvSpPr>
        <p:spPr bwMode="auto">
          <a:xfrm>
            <a:off x="2209800" y="1027114"/>
            <a:ext cx="7715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Polymers (PP)</a:t>
            </a:r>
            <a:r>
              <a:rPr lang="en-GB" b="1" dirty="0"/>
              <a:t>:</a:t>
            </a:r>
            <a:r>
              <a:rPr lang="en-GB" dirty="0"/>
              <a:t>  fracture toughness-modulus trajectories</a:t>
            </a:r>
          </a:p>
        </p:txBody>
      </p:sp>
      <p:pic>
        <p:nvPicPr>
          <p:cNvPr id="235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4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701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04837"/>
                                        </p:tgtEl>
                                        <p:attrNameLst>
                                          <p:attrName>style.visibility</p:attrName>
                                        </p:attrNameLst>
                                      </p:cBhvr>
                                      <p:to>
                                        <p:strVal val="visible"/>
                                      </p:to>
                                    </p:set>
                                    <p:animEffect transition="in" filter="wipe(right)">
                                      <p:cBhvr>
                                        <p:cTn id="7" dur="1000"/>
                                        <p:tgtEl>
                                          <p:spTgt spid="504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04838"/>
                                        </p:tgtEl>
                                        <p:attrNameLst>
                                          <p:attrName>style.visibility</p:attrName>
                                        </p:attrNameLst>
                                      </p:cBhvr>
                                      <p:to>
                                        <p:strVal val="visible"/>
                                      </p:to>
                                    </p:set>
                                    <p:animEffect transition="in" filter="wipe(left)">
                                      <p:cBhvr>
                                        <p:cTn id="12" dur="1000"/>
                                        <p:tgtEl>
                                          <p:spTgt spid="504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04839"/>
                                        </p:tgtEl>
                                        <p:attrNameLst>
                                          <p:attrName>style.visibility</p:attrName>
                                        </p:attrNameLst>
                                      </p:cBhvr>
                                      <p:to>
                                        <p:strVal val="visible"/>
                                      </p:to>
                                    </p:set>
                                    <p:animEffect transition="in" filter="wipe(left)">
                                      <p:cBhvr>
                                        <p:cTn id="17" dur="1000"/>
                                        <p:tgtEl>
                                          <p:spTgt spid="5048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04840"/>
                                        </p:tgtEl>
                                        <p:attrNameLst>
                                          <p:attrName>style.visibility</p:attrName>
                                        </p:attrNameLst>
                                      </p:cBhvr>
                                      <p:to>
                                        <p:strVal val="visible"/>
                                      </p:to>
                                    </p:set>
                                    <p:animEffect transition="in" filter="wipe(left)">
                                      <p:cBhvr>
                                        <p:cTn id="22" dur="1000"/>
                                        <p:tgtEl>
                                          <p:spTgt spid="504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w="9525"/>
        </p:spPr>
        <p:txBody>
          <a:bodyPr/>
          <a:lstStyle/>
          <a:p>
            <a:r>
              <a:rPr lang="en-GB" dirty="0">
                <a:latin typeface="+mn-lt"/>
              </a:rPr>
              <a:t>Summary</a:t>
            </a:r>
          </a:p>
        </p:txBody>
      </p:sp>
      <p:sp>
        <p:nvSpPr>
          <p:cNvPr id="31747" name="Rectangle 49"/>
          <p:cNvSpPr>
            <a:spLocks noChangeArrowheads="1"/>
          </p:cNvSpPr>
          <p:nvPr/>
        </p:nvSpPr>
        <p:spPr bwMode="auto">
          <a:xfrm>
            <a:off x="1919288" y="1149351"/>
            <a:ext cx="857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Design-led teaching of Materials</a:t>
            </a:r>
            <a:r>
              <a:rPr lang="en-GB" b="1" dirty="0"/>
              <a:t>:</a:t>
            </a:r>
          </a:p>
          <a:p>
            <a:pPr marL="342900" indent="-342900" defTabSz="762000">
              <a:spcBef>
                <a:spcPts val="600"/>
              </a:spcBef>
              <a:spcAft>
                <a:spcPct val="0"/>
              </a:spcAft>
              <a:buClrTx/>
              <a:buSzPct val="100000"/>
            </a:pPr>
            <a:r>
              <a:rPr lang="en-GB" dirty="0"/>
              <a:t>	- design context </a:t>
            </a:r>
            <a:r>
              <a:rPr lang="en-GB" dirty="0">
                <a:sym typeface="Symbol"/>
              </a:rPr>
              <a:t> properties </a:t>
            </a:r>
            <a:r>
              <a:rPr lang="en-GB" dirty="0"/>
              <a:t> property charts:  route to material selection</a:t>
            </a:r>
          </a:p>
          <a:p>
            <a:pPr marL="342900" indent="-342900" defTabSz="762000">
              <a:spcBef>
                <a:spcPts val="600"/>
              </a:spcBef>
              <a:spcAft>
                <a:spcPct val="0"/>
              </a:spcAft>
              <a:buClrTx/>
              <a:buSzPct val="100000"/>
            </a:pPr>
            <a:r>
              <a:rPr lang="en-GB" dirty="0"/>
              <a:t>	- context provides motivation for exploring microstructural origins of properties </a:t>
            </a:r>
          </a:p>
          <a:p>
            <a:pPr marL="342900" indent="-342900" defTabSz="762000">
              <a:spcBef>
                <a:spcPts val="600"/>
              </a:spcBef>
              <a:spcAft>
                <a:spcPct val="0"/>
              </a:spcAft>
              <a:buClrTx/>
              <a:buSzPct val="100000"/>
            </a:pPr>
            <a:endParaRPr lang="en-GB" dirty="0"/>
          </a:p>
          <a:p>
            <a:pPr marL="342900" indent="-342900" defTabSz="762000">
              <a:spcBef>
                <a:spcPts val="600"/>
              </a:spcBef>
              <a:spcAft>
                <a:spcPct val="0"/>
              </a:spcAft>
              <a:buClrTx/>
              <a:buSzPct val="100000"/>
            </a:pPr>
            <a:endParaRPr lang="en-GB" dirty="0"/>
          </a:p>
        </p:txBody>
      </p:sp>
      <p:sp>
        <p:nvSpPr>
          <p:cNvPr id="31749" name="Rectangle 49"/>
          <p:cNvSpPr>
            <a:spLocks noChangeArrowheads="1"/>
          </p:cNvSpPr>
          <p:nvPr/>
        </p:nvSpPr>
        <p:spPr bwMode="auto">
          <a:xfrm>
            <a:off x="1868488" y="3840164"/>
            <a:ext cx="857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Property Charts</a:t>
            </a:r>
            <a:r>
              <a:rPr lang="en-GB" b="1" dirty="0"/>
              <a:t>:</a:t>
            </a:r>
          </a:p>
          <a:p>
            <a:pPr marL="342900" indent="-342900" defTabSz="762000">
              <a:spcBef>
                <a:spcPts val="600"/>
              </a:spcBef>
              <a:spcAft>
                <a:spcPct val="0"/>
              </a:spcAft>
              <a:buClrTx/>
              <a:buSzPct val="100000"/>
            </a:pPr>
            <a:r>
              <a:rPr lang="en-GB" dirty="0"/>
              <a:t>	- visual approach:  graphical illustration of “composition &amp; process trajectories”</a:t>
            </a:r>
          </a:p>
          <a:p>
            <a:pPr marL="342900" indent="-342900" defTabSz="762000">
              <a:spcBef>
                <a:spcPts val="600"/>
              </a:spcBef>
              <a:spcAft>
                <a:spcPct val="0"/>
              </a:spcAft>
              <a:buClrTx/>
              <a:buSzPct val="100000"/>
            </a:pPr>
            <a:r>
              <a:rPr lang="en-GB" dirty="0"/>
              <a:t>	- widely applicable concept:  metals, polymers, ceramics, foams, composites... </a:t>
            </a:r>
          </a:p>
          <a:p>
            <a:pPr marL="342900" indent="-342900" defTabSz="762000">
              <a:spcBef>
                <a:spcPts val="600"/>
              </a:spcBef>
              <a:spcAft>
                <a:spcPct val="0"/>
              </a:spcAft>
              <a:buClrTx/>
              <a:buSzPct val="100000"/>
            </a:pPr>
            <a:endParaRPr lang="en-GB" dirty="0"/>
          </a:p>
          <a:p>
            <a:pPr marL="342900" indent="-342900" defTabSz="762000">
              <a:spcBef>
                <a:spcPts val="600"/>
              </a:spcBef>
              <a:spcAft>
                <a:spcPct val="0"/>
              </a:spcAft>
              <a:buClrTx/>
              <a:buSzPct val="100000"/>
            </a:pPr>
            <a:endParaRPr lang="en-GB" dirty="0"/>
          </a:p>
        </p:txBody>
      </p:sp>
      <p:sp>
        <p:nvSpPr>
          <p:cNvPr id="26630" name="Rectangle 49"/>
          <p:cNvSpPr>
            <a:spLocks noChangeArrowheads="1"/>
          </p:cNvSpPr>
          <p:nvPr/>
        </p:nvSpPr>
        <p:spPr bwMode="auto">
          <a:xfrm>
            <a:off x="1906588" y="2478089"/>
            <a:ext cx="857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Processing for Properties</a:t>
            </a:r>
            <a:r>
              <a:rPr lang="en-GB" b="1" dirty="0"/>
              <a:t>:</a:t>
            </a:r>
          </a:p>
          <a:p>
            <a:pPr marL="342900" indent="-342900" defTabSz="762000">
              <a:spcBef>
                <a:spcPts val="600"/>
              </a:spcBef>
              <a:spcAft>
                <a:spcPct val="0"/>
              </a:spcAft>
              <a:buClrTx/>
              <a:buSzPct val="100000"/>
            </a:pPr>
            <a:r>
              <a:rPr lang="en-GB" dirty="0"/>
              <a:t>	- emphasis on those properties that can be manipulated</a:t>
            </a:r>
          </a:p>
          <a:p>
            <a:pPr marL="342900" indent="-342900" defTabSz="762000">
              <a:spcBef>
                <a:spcPts val="600"/>
              </a:spcBef>
              <a:spcAft>
                <a:spcPct val="0"/>
              </a:spcAft>
              <a:buClrTx/>
              <a:buSzPct val="100000"/>
            </a:pPr>
            <a:r>
              <a:rPr lang="en-GB" dirty="0"/>
              <a:t>	- core concept:  “Composition + Processing  →  </a:t>
            </a:r>
            <a:r>
              <a:rPr lang="en-GB" dirty="0">
                <a:sym typeface="Times New Roman" pitchFamily="18" charset="0"/>
              </a:rPr>
              <a:t>Microstructure + Properties”</a:t>
            </a:r>
            <a:r>
              <a:rPr lang="en-GB" dirty="0"/>
              <a:t> </a:t>
            </a:r>
          </a:p>
          <a:p>
            <a:pPr marL="342900" indent="-342900" defTabSz="762000">
              <a:spcBef>
                <a:spcPts val="600"/>
              </a:spcBef>
              <a:spcAft>
                <a:spcPct val="0"/>
              </a:spcAft>
              <a:buClrTx/>
              <a:buSzPct val="100000"/>
            </a:pPr>
            <a:endParaRPr lang="en-GB" dirty="0"/>
          </a:p>
          <a:p>
            <a:pPr marL="342900" indent="-342900" defTabSz="762000">
              <a:spcBef>
                <a:spcPts val="600"/>
              </a:spcBef>
              <a:spcAft>
                <a:spcPct val="0"/>
              </a:spcAft>
              <a:buClrTx/>
              <a:buSzPct val="100000"/>
            </a:pPr>
            <a:endParaRPr lang="en-GB" dirty="0"/>
          </a:p>
        </p:txBody>
      </p:sp>
    </p:spTree>
    <p:extLst>
      <p:ext uri="{BB962C8B-B14F-4D97-AF65-F5344CB8AC3E}">
        <p14:creationId xmlns:p14="http://schemas.microsoft.com/office/powerpoint/2010/main" val="1930064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9" grpId="0"/>
      <p:bldP spid="266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M2 lab property chart.jpg"/>
          <p:cNvPicPr>
            <a:picLocks noChangeAspect="1"/>
          </p:cNvPicPr>
          <p:nvPr/>
        </p:nvPicPr>
        <p:blipFill>
          <a:blip r:embed="rId3" cstate="print"/>
          <a:stretch>
            <a:fillRect/>
          </a:stretch>
        </p:blipFill>
        <p:spPr>
          <a:xfrm>
            <a:off x="1504602" y="1635060"/>
            <a:ext cx="4761436" cy="4247116"/>
          </a:xfrm>
          <a:prstGeom prst="rect">
            <a:avLst/>
          </a:prstGeom>
        </p:spPr>
      </p:pic>
      <p:sp>
        <p:nvSpPr>
          <p:cNvPr id="21506" name="Rectangle 2"/>
          <p:cNvSpPr>
            <a:spLocks noGrp="1" noChangeArrowheads="1"/>
          </p:cNvSpPr>
          <p:nvPr>
            <p:ph type="title"/>
          </p:nvPr>
        </p:nvSpPr>
        <p:spPr>
          <a:ln w="9525"/>
        </p:spPr>
        <p:txBody>
          <a:bodyPr/>
          <a:lstStyle/>
          <a:p>
            <a:r>
              <a:rPr lang="en-GB" dirty="0">
                <a:latin typeface="+mn-lt"/>
              </a:rPr>
              <a:t>Appendix: Application in laboratory (steels)</a:t>
            </a:r>
          </a:p>
        </p:txBody>
      </p:sp>
      <p:sp>
        <p:nvSpPr>
          <p:cNvPr id="27652" name="Oval 4"/>
          <p:cNvSpPr>
            <a:spLocks noChangeArrowheads="1"/>
          </p:cNvSpPr>
          <p:nvPr/>
        </p:nvSpPr>
        <p:spPr bwMode="auto">
          <a:xfrm>
            <a:off x="2889326" y="2928196"/>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53" name="Oval 5"/>
          <p:cNvSpPr>
            <a:spLocks noChangeArrowheads="1"/>
          </p:cNvSpPr>
          <p:nvPr/>
        </p:nvSpPr>
        <p:spPr bwMode="auto">
          <a:xfrm>
            <a:off x="3345263" y="3354040"/>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54" name="Oval 6"/>
          <p:cNvSpPr>
            <a:spLocks noChangeArrowheads="1"/>
          </p:cNvSpPr>
          <p:nvPr/>
        </p:nvSpPr>
        <p:spPr bwMode="auto">
          <a:xfrm>
            <a:off x="5440068" y="4979511"/>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55" name="Oval 7"/>
          <p:cNvSpPr>
            <a:spLocks noChangeArrowheads="1"/>
          </p:cNvSpPr>
          <p:nvPr/>
        </p:nvSpPr>
        <p:spPr bwMode="auto">
          <a:xfrm>
            <a:off x="3768923" y="3539621"/>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56" name="Text Box 8"/>
          <p:cNvSpPr txBox="1">
            <a:spLocks noChangeArrowheads="1"/>
          </p:cNvSpPr>
          <p:nvPr/>
        </p:nvSpPr>
        <p:spPr bwMode="auto">
          <a:xfrm>
            <a:off x="5226058" y="4325702"/>
            <a:ext cx="859810" cy="4308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0.4 % C QUENCHED</a:t>
            </a:r>
            <a:endParaRPr lang="en-US" dirty="0">
              <a:cs typeface="Arial" pitchFamily="34" charset="0"/>
            </a:endParaRPr>
          </a:p>
        </p:txBody>
      </p:sp>
      <p:sp>
        <p:nvSpPr>
          <p:cNvPr id="27657" name="Text Box 9"/>
          <p:cNvSpPr txBox="1">
            <a:spLocks noChangeArrowheads="1"/>
          </p:cNvSpPr>
          <p:nvPr/>
        </p:nvSpPr>
        <p:spPr bwMode="auto">
          <a:xfrm>
            <a:off x="3997220" y="3258026"/>
            <a:ext cx="678815"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0.4 % C  </a:t>
            </a:r>
            <a:br>
              <a:rPr lang="en-GB" sz="1100" dirty="0">
                <a:solidFill>
                  <a:srgbClr val="FF0000"/>
                </a:solidFill>
                <a:cs typeface="Arial" pitchFamily="34" charset="0"/>
              </a:rPr>
            </a:br>
            <a:r>
              <a:rPr lang="en-GB" sz="1100" dirty="0">
                <a:solidFill>
                  <a:srgbClr val="FF0000"/>
                </a:solidFill>
                <a:cs typeface="Arial" pitchFamily="34" charset="0"/>
              </a:rPr>
              <a:t>Q + T</a:t>
            </a:r>
            <a:endParaRPr lang="en-US" dirty="0">
              <a:cs typeface="Arial" pitchFamily="34" charset="0"/>
            </a:endParaRPr>
          </a:p>
        </p:txBody>
      </p:sp>
      <p:sp>
        <p:nvSpPr>
          <p:cNvPr id="27658" name="Text Box 10"/>
          <p:cNvSpPr txBox="1">
            <a:spLocks noChangeArrowheads="1"/>
          </p:cNvSpPr>
          <p:nvPr/>
        </p:nvSpPr>
        <p:spPr bwMode="auto">
          <a:xfrm>
            <a:off x="3190774" y="2908369"/>
            <a:ext cx="954730"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0.4 % C NORMALISED</a:t>
            </a:r>
            <a:endParaRPr lang="en-US" dirty="0">
              <a:cs typeface="Arial" pitchFamily="34" charset="0"/>
            </a:endParaRPr>
          </a:p>
        </p:txBody>
      </p:sp>
      <p:sp>
        <p:nvSpPr>
          <p:cNvPr id="27659" name="Text Box 11"/>
          <p:cNvSpPr txBox="1">
            <a:spLocks noChangeArrowheads="1"/>
          </p:cNvSpPr>
          <p:nvPr/>
        </p:nvSpPr>
        <p:spPr bwMode="auto">
          <a:xfrm>
            <a:off x="2401586" y="2449539"/>
            <a:ext cx="986155"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0.2 % C NORMALISED</a:t>
            </a:r>
            <a:endParaRPr lang="en-US" dirty="0">
              <a:cs typeface="Arial" pitchFamily="34" charset="0"/>
            </a:endParaRPr>
          </a:p>
        </p:txBody>
      </p:sp>
      <p:grpSp>
        <p:nvGrpSpPr>
          <p:cNvPr id="55" name="Group 54"/>
          <p:cNvGrpSpPr/>
          <p:nvPr/>
        </p:nvGrpSpPr>
        <p:grpSpPr>
          <a:xfrm>
            <a:off x="3449472" y="1399515"/>
            <a:ext cx="7585881" cy="2161179"/>
            <a:chOff x="2306471" y="1399514"/>
            <a:chExt cx="7585881" cy="2161179"/>
          </a:xfrm>
        </p:grpSpPr>
        <p:sp>
          <p:nvSpPr>
            <p:cNvPr id="36" name="Text Box 14"/>
            <p:cNvSpPr txBox="1">
              <a:spLocks noChangeArrowheads="1"/>
            </p:cNvSpPr>
            <p:nvPr/>
          </p:nvSpPr>
          <p:spPr bwMode="auto">
            <a:xfrm>
              <a:off x="8317552" y="1399514"/>
              <a:ext cx="157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b="1" dirty="0">
                  <a:latin typeface="+mn-lt"/>
                </a:rPr>
                <a:t>   </a:t>
              </a:r>
              <a:r>
                <a:rPr lang="en-GB" sz="1400" dirty="0">
                  <a:latin typeface="+mn-lt"/>
                </a:rPr>
                <a:t>Normalised (ferrite + pearlite)</a:t>
              </a:r>
              <a:endParaRPr lang="en-GB" sz="2400" dirty="0">
                <a:latin typeface="+mn-lt"/>
              </a:endParaRPr>
            </a:p>
          </p:txBody>
        </p:sp>
        <p:grpSp>
          <p:nvGrpSpPr>
            <p:cNvPr id="35" name="Group 34"/>
            <p:cNvGrpSpPr/>
            <p:nvPr/>
          </p:nvGrpSpPr>
          <p:grpSpPr>
            <a:xfrm>
              <a:off x="5544544" y="1438123"/>
              <a:ext cx="2777440" cy="2081340"/>
              <a:chOff x="5462657" y="3799196"/>
              <a:chExt cx="2777440" cy="2081340"/>
            </a:xfrm>
          </p:grpSpPr>
          <p:pic>
            <p:nvPicPr>
              <p:cNvPr id="15" name="Picture 14" descr="plain 30mm.jpg"/>
              <p:cNvPicPr>
                <a:picLocks noChangeAspect="1"/>
              </p:cNvPicPr>
              <p:nvPr/>
            </p:nvPicPr>
            <p:blipFill>
              <a:blip r:embed="rId4" cstate="print"/>
              <a:stretch>
                <a:fillRect/>
              </a:stretch>
            </p:blipFill>
            <p:spPr>
              <a:xfrm>
                <a:off x="5462657" y="3799196"/>
                <a:ext cx="2777440" cy="2081340"/>
              </a:xfrm>
              <a:prstGeom prst="rect">
                <a:avLst/>
              </a:prstGeom>
            </p:spPr>
          </p:pic>
          <p:sp>
            <p:nvSpPr>
              <p:cNvPr id="33" name="Rectangle 32"/>
              <p:cNvSpPr/>
              <p:nvPr/>
            </p:nvSpPr>
            <p:spPr bwMode="auto">
              <a:xfrm>
                <a:off x="7223147" y="5397861"/>
                <a:ext cx="977462"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GB" sz="1600" b="1" dirty="0"/>
                  <a:t>100 </a:t>
                </a:r>
                <a:r>
                  <a:rPr kumimoji="0" lang="en-GB" b="1" i="0" u="none" strike="noStrike" cap="none" normalizeH="0" baseline="0" dirty="0">
                    <a:ln>
                      <a:noFill/>
                    </a:ln>
                    <a:solidFill>
                      <a:schemeClr val="tx1"/>
                    </a:solidFill>
                    <a:effectLst/>
                  </a:rPr>
                  <a:t>m</a:t>
                </a:r>
                <a:r>
                  <a:rPr lang="en-GB" sz="1600" b="1" dirty="0"/>
                  <a:t>m</a:t>
                </a:r>
              </a:p>
              <a:p>
                <a:endParaRPr lang="en-GB" sz="200" b="1" dirty="0"/>
              </a:p>
            </p:txBody>
          </p:sp>
          <p:cxnSp>
            <p:nvCxnSpPr>
              <p:cNvPr id="34" name="Straight Connector 33"/>
              <p:cNvCxnSpPr/>
              <p:nvPr/>
            </p:nvCxnSpPr>
            <p:spPr bwMode="auto">
              <a:xfrm flipV="1">
                <a:off x="7492015" y="5765147"/>
                <a:ext cx="426244" cy="1"/>
              </a:xfrm>
              <a:prstGeom prst="line">
                <a:avLst/>
              </a:prstGeom>
              <a:noFill/>
              <a:ln w="15875" cap="flat" cmpd="sng" algn="ctr">
                <a:solidFill>
                  <a:schemeClr val="tx1"/>
                </a:solidFill>
                <a:prstDash val="solid"/>
                <a:round/>
                <a:headEnd type="none" w="med" len="med"/>
                <a:tailEnd type="none" w="med" len="med"/>
              </a:ln>
              <a:effectLst/>
            </p:spPr>
          </p:cxnSp>
        </p:grpSp>
        <p:sp>
          <p:nvSpPr>
            <p:cNvPr id="49" name="Arc 48"/>
            <p:cNvSpPr/>
            <p:nvPr/>
          </p:nvSpPr>
          <p:spPr bwMode="auto">
            <a:xfrm rot="10296678" flipV="1">
              <a:off x="2306471" y="2359114"/>
              <a:ext cx="4776716" cy="1201579"/>
            </a:xfrm>
            <a:prstGeom prst="arc">
              <a:avLst>
                <a:gd name="adj1" fmla="val 12018893"/>
                <a:gd name="adj2" fmla="val 21233834"/>
              </a:avLst>
            </a:prstGeom>
            <a:noFill/>
            <a:ln w="1905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endParaRPr lang="en-GB" b="1" dirty="0"/>
            </a:p>
          </p:txBody>
        </p:sp>
      </p:grpSp>
      <p:grpSp>
        <p:nvGrpSpPr>
          <p:cNvPr id="56" name="Group 55"/>
          <p:cNvGrpSpPr/>
          <p:nvPr/>
        </p:nvGrpSpPr>
        <p:grpSpPr>
          <a:xfrm>
            <a:off x="5374290" y="3857836"/>
            <a:ext cx="5515819" cy="2250253"/>
            <a:chOff x="4231289" y="3857835"/>
            <a:chExt cx="5515819" cy="2250253"/>
          </a:xfrm>
        </p:grpSpPr>
        <p:sp>
          <p:nvSpPr>
            <p:cNvPr id="37" name="Text Box 10"/>
            <p:cNvSpPr txBox="1">
              <a:spLocks noChangeArrowheads="1"/>
            </p:cNvSpPr>
            <p:nvPr/>
          </p:nvSpPr>
          <p:spPr bwMode="auto">
            <a:xfrm>
              <a:off x="8358045" y="3857835"/>
              <a:ext cx="1389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As-quenched </a:t>
              </a:r>
              <a:r>
                <a:rPr lang="en-GB" sz="1400" b="1" dirty="0">
                  <a:latin typeface="+mn-lt"/>
                </a:rPr>
                <a:t>     </a:t>
              </a:r>
              <a:r>
                <a:rPr lang="en-GB" sz="1400" dirty="0">
                  <a:latin typeface="+mn-lt"/>
                </a:rPr>
                <a:t>(martensite)</a:t>
              </a:r>
              <a:endParaRPr lang="en-GB" sz="2400" dirty="0">
                <a:latin typeface="+mn-lt"/>
              </a:endParaRPr>
            </a:p>
          </p:txBody>
        </p:sp>
        <p:grpSp>
          <p:nvGrpSpPr>
            <p:cNvPr id="32" name="Group 31"/>
            <p:cNvGrpSpPr/>
            <p:nvPr/>
          </p:nvGrpSpPr>
          <p:grpSpPr>
            <a:xfrm>
              <a:off x="5573465" y="3901453"/>
              <a:ext cx="2797538" cy="2096401"/>
              <a:chOff x="5423338" y="1090018"/>
              <a:chExt cx="2797538" cy="2096401"/>
            </a:xfrm>
          </p:grpSpPr>
          <p:pic>
            <p:nvPicPr>
              <p:cNvPr id="14" name="Picture 13" descr="plain 1mm.jpg"/>
              <p:cNvPicPr>
                <a:picLocks noChangeAspect="1"/>
              </p:cNvPicPr>
              <p:nvPr/>
            </p:nvPicPr>
            <p:blipFill>
              <a:blip r:embed="rId5" cstate="print"/>
              <a:stretch>
                <a:fillRect/>
              </a:stretch>
            </p:blipFill>
            <p:spPr>
              <a:xfrm>
                <a:off x="5423338" y="1090018"/>
                <a:ext cx="2797538" cy="2096401"/>
              </a:xfrm>
              <a:prstGeom prst="rect">
                <a:avLst/>
              </a:prstGeom>
            </p:spPr>
          </p:pic>
          <p:grpSp>
            <p:nvGrpSpPr>
              <p:cNvPr id="29" name="Group 28"/>
              <p:cNvGrpSpPr/>
              <p:nvPr/>
            </p:nvGrpSpPr>
            <p:grpSpPr>
              <a:xfrm>
                <a:off x="5446663" y="2693329"/>
                <a:ext cx="977462" cy="400110"/>
                <a:chOff x="8497614" y="5912069"/>
                <a:chExt cx="977462" cy="400110"/>
              </a:xfrm>
            </p:grpSpPr>
            <p:sp>
              <p:nvSpPr>
                <p:cNvPr id="30" name="Rectangle 29"/>
                <p:cNvSpPr/>
                <p:nvPr/>
              </p:nvSpPr>
              <p:spPr bwMode="auto">
                <a:xfrm>
                  <a:off x="8497614" y="5912069"/>
                  <a:ext cx="977462"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GB" sz="1600" b="1" dirty="0"/>
                    <a:t>100 </a:t>
                  </a:r>
                  <a:r>
                    <a:rPr kumimoji="0" lang="en-GB" b="1" i="0" u="none" strike="noStrike" cap="none" normalizeH="0" baseline="0" dirty="0">
                      <a:ln>
                        <a:noFill/>
                      </a:ln>
                      <a:solidFill>
                        <a:schemeClr val="tx1"/>
                      </a:solidFill>
                      <a:effectLst/>
                    </a:rPr>
                    <a:t>m</a:t>
                  </a:r>
                  <a:r>
                    <a:rPr lang="en-GB" sz="1600" b="1" dirty="0"/>
                    <a:t>m</a:t>
                  </a:r>
                </a:p>
                <a:p>
                  <a:endParaRPr lang="en-GB" sz="200" b="1" dirty="0"/>
                </a:p>
              </p:txBody>
            </p:sp>
            <p:cxnSp>
              <p:nvCxnSpPr>
                <p:cNvPr id="31" name="Straight Connector 30"/>
                <p:cNvCxnSpPr/>
                <p:nvPr/>
              </p:nvCxnSpPr>
              <p:spPr bwMode="auto">
                <a:xfrm flipV="1">
                  <a:off x="8739187" y="6279356"/>
                  <a:ext cx="426244" cy="1"/>
                </a:xfrm>
                <a:prstGeom prst="line">
                  <a:avLst/>
                </a:prstGeom>
                <a:noFill/>
                <a:ln w="15875" cap="flat" cmpd="sng" algn="ctr">
                  <a:solidFill>
                    <a:schemeClr val="tx1"/>
                  </a:solidFill>
                  <a:prstDash val="solid"/>
                  <a:round/>
                  <a:headEnd type="none" w="med" len="med"/>
                  <a:tailEnd type="none" w="med" len="med"/>
                </a:ln>
                <a:effectLst/>
              </p:spPr>
            </p:cxnSp>
          </p:grpSp>
        </p:grpSp>
        <p:sp>
          <p:nvSpPr>
            <p:cNvPr id="50" name="Arc 49"/>
            <p:cNvSpPr/>
            <p:nvPr/>
          </p:nvSpPr>
          <p:spPr bwMode="auto">
            <a:xfrm rot="11086586" flipV="1">
              <a:off x="4231289" y="4670765"/>
              <a:ext cx="2559730" cy="1437323"/>
            </a:xfrm>
            <a:prstGeom prst="arc">
              <a:avLst>
                <a:gd name="adj1" fmla="val 15919995"/>
                <a:gd name="adj2" fmla="val 20548844"/>
              </a:avLst>
            </a:prstGeom>
            <a:noFill/>
            <a:ln w="1905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endParaRPr lang="en-GB" b="1" dirty="0"/>
            </a:p>
          </p:txBody>
        </p:sp>
      </p:grpSp>
      <p:grpSp>
        <p:nvGrpSpPr>
          <p:cNvPr id="53" name="Group 52"/>
          <p:cNvGrpSpPr/>
          <p:nvPr/>
        </p:nvGrpSpPr>
        <p:grpSpPr>
          <a:xfrm>
            <a:off x="3280381" y="4111742"/>
            <a:ext cx="2309473" cy="557748"/>
            <a:chOff x="2137380" y="4111742"/>
            <a:chExt cx="2309473" cy="557748"/>
          </a:xfrm>
        </p:grpSpPr>
        <p:sp>
          <p:nvSpPr>
            <p:cNvPr id="45" name="Freeform 10"/>
            <p:cNvSpPr>
              <a:spLocks/>
            </p:cNvSpPr>
            <p:nvPr/>
          </p:nvSpPr>
          <p:spPr bwMode="auto">
            <a:xfrm rot="12563082">
              <a:off x="2137380" y="4111742"/>
              <a:ext cx="2309473" cy="369332"/>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solid"/>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sp>
          <p:nvSpPr>
            <p:cNvPr id="51" name="Text Box 8"/>
            <p:cNvSpPr txBox="1">
              <a:spLocks noChangeArrowheads="1"/>
            </p:cNvSpPr>
            <p:nvPr/>
          </p:nvSpPr>
          <p:spPr bwMode="auto">
            <a:xfrm>
              <a:off x="2540772" y="4407880"/>
              <a:ext cx="625509"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Quench</a:t>
              </a:r>
              <a:endParaRPr lang="en-US" dirty="0">
                <a:cs typeface="Arial" pitchFamily="34" charset="0"/>
              </a:endParaRPr>
            </a:p>
          </p:txBody>
        </p:sp>
      </p:grpSp>
      <p:grpSp>
        <p:nvGrpSpPr>
          <p:cNvPr id="54" name="Group 53"/>
          <p:cNvGrpSpPr/>
          <p:nvPr/>
        </p:nvGrpSpPr>
        <p:grpSpPr>
          <a:xfrm>
            <a:off x="3788285" y="3809654"/>
            <a:ext cx="1858549" cy="666646"/>
            <a:chOff x="2645284" y="3809654"/>
            <a:chExt cx="1858549" cy="666646"/>
          </a:xfrm>
        </p:grpSpPr>
        <p:sp>
          <p:nvSpPr>
            <p:cNvPr id="46" name="Freeform 10"/>
            <p:cNvSpPr>
              <a:spLocks/>
            </p:cNvSpPr>
            <p:nvPr/>
          </p:nvSpPr>
          <p:spPr bwMode="auto">
            <a:xfrm rot="1787352">
              <a:off x="2645284" y="4106968"/>
              <a:ext cx="1858549" cy="369332"/>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solid"/>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sp>
          <p:nvSpPr>
            <p:cNvPr id="52" name="Text Box 8"/>
            <p:cNvSpPr txBox="1">
              <a:spLocks noChangeArrowheads="1"/>
            </p:cNvSpPr>
            <p:nvPr/>
          </p:nvSpPr>
          <p:spPr bwMode="auto">
            <a:xfrm>
              <a:off x="3512038" y="3809654"/>
              <a:ext cx="625509"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Temper</a:t>
              </a:r>
              <a:endParaRPr lang="en-US" dirty="0">
                <a:cs typeface="Arial" pitchFamily="34" charset="0"/>
              </a:endParaRPr>
            </a:p>
          </p:txBody>
        </p:sp>
      </p:grpSp>
    </p:spTree>
    <p:extLst>
      <p:ext uri="{BB962C8B-B14F-4D97-AF65-F5344CB8AC3E}">
        <p14:creationId xmlns:p14="http://schemas.microsoft.com/office/powerpoint/2010/main" val="1098126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Resistivity strength copper.jpg"/>
          <p:cNvPicPr>
            <a:picLocks noChangeAspect="1"/>
          </p:cNvPicPr>
          <p:nvPr/>
        </p:nvPicPr>
        <p:blipFill>
          <a:blip r:embed="rId3" cstate="print"/>
          <a:stretch>
            <a:fillRect/>
          </a:stretch>
        </p:blipFill>
        <p:spPr>
          <a:xfrm>
            <a:off x="3586915" y="1677264"/>
            <a:ext cx="4748456" cy="3904671"/>
          </a:xfrm>
          <a:prstGeom prst="rect">
            <a:avLst/>
          </a:prstGeom>
        </p:spPr>
      </p:pic>
      <p:sp>
        <p:nvSpPr>
          <p:cNvPr id="25602" name="Rectangle 2"/>
          <p:cNvSpPr>
            <a:spLocks noGrp="1" noChangeArrowheads="1"/>
          </p:cNvSpPr>
          <p:nvPr>
            <p:ph type="title"/>
          </p:nvPr>
        </p:nvSpPr>
        <p:spPr>
          <a:xfrm>
            <a:off x="609601" y="148581"/>
            <a:ext cx="10972799" cy="845837"/>
          </a:xfrm>
        </p:spPr>
        <p:txBody>
          <a:bodyPr/>
          <a:lstStyle/>
          <a:p>
            <a:r>
              <a:rPr lang="en-GB" dirty="0"/>
              <a:t>Appendix: electrical properties</a:t>
            </a:r>
          </a:p>
        </p:txBody>
      </p:sp>
      <p:sp>
        <p:nvSpPr>
          <p:cNvPr id="25603" name="Rectangle 4"/>
          <p:cNvSpPr>
            <a:spLocks noChangeArrowheads="1"/>
          </p:cNvSpPr>
          <p:nvPr/>
        </p:nvSpPr>
        <p:spPr bwMode="auto">
          <a:xfrm>
            <a:off x="3136901" y="1001714"/>
            <a:ext cx="6615113" cy="504825"/>
          </a:xfrm>
          <a:prstGeom prst="rect">
            <a:avLst/>
          </a:prstGeom>
          <a:noFill/>
          <a:ln w="9525">
            <a:noFill/>
            <a:miter lim="800000"/>
            <a:headEnd/>
            <a:tailEnd/>
          </a:ln>
        </p:spPr>
        <p:txBody>
          <a:bodyPr lIns="90488" tIns="44450" rIns="90488" bIns="44450"/>
          <a:lstStyle/>
          <a:p>
            <a:pPr marL="342900" indent="-342900" defTabSz="762000">
              <a:spcBef>
                <a:spcPts val="600"/>
              </a:spcBef>
              <a:spcAft>
                <a:spcPct val="0"/>
              </a:spcAft>
              <a:buClrTx/>
              <a:buSzPct val="100000"/>
            </a:pPr>
            <a:r>
              <a:rPr lang="en-GB" i="1" dirty="0">
                <a:solidFill>
                  <a:srgbClr val="C00000"/>
                </a:solidFill>
              </a:rPr>
              <a:t>Copper alloys</a:t>
            </a:r>
            <a:r>
              <a:rPr lang="en-GB" dirty="0"/>
              <a:t>: composition and process “trajectories”</a:t>
            </a:r>
          </a:p>
        </p:txBody>
      </p:sp>
      <p:pic>
        <p:nvPicPr>
          <p:cNvPr id="25604" name="Picture 4"/>
          <p:cNvPicPr>
            <a:picLocks noChangeAspect="1" noChangeArrowheads="1"/>
          </p:cNvPicPr>
          <p:nvPr/>
        </p:nvPicPr>
        <p:blipFill>
          <a:blip r:embed="rId4" cstate="print"/>
          <a:srcRect/>
          <a:stretch>
            <a:fillRect/>
          </a:stretch>
        </p:blipFill>
        <p:spPr bwMode="auto">
          <a:xfrm>
            <a:off x="3568701" y="1677989"/>
            <a:ext cx="4752975" cy="3933825"/>
          </a:xfrm>
          <a:prstGeom prst="rect">
            <a:avLst/>
          </a:prstGeom>
          <a:noFill/>
          <a:ln w="9525">
            <a:noFill/>
            <a:miter lim="800000"/>
            <a:headEnd/>
            <a:tailEnd/>
          </a:ln>
        </p:spPr>
      </p:pic>
      <p:pic>
        <p:nvPicPr>
          <p:cNvPr id="506885" name="Picture 5"/>
          <p:cNvPicPr>
            <a:picLocks noChangeAspect="1" noChangeArrowheads="1"/>
          </p:cNvPicPr>
          <p:nvPr/>
        </p:nvPicPr>
        <p:blipFill>
          <a:blip r:embed="rId5" cstate="print"/>
          <a:srcRect/>
          <a:stretch>
            <a:fillRect/>
          </a:stretch>
        </p:blipFill>
        <p:spPr bwMode="auto">
          <a:xfrm>
            <a:off x="3568701" y="1677989"/>
            <a:ext cx="4752975" cy="3933825"/>
          </a:xfrm>
          <a:prstGeom prst="rect">
            <a:avLst/>
          </a:prstGeom>
          <a:noFill/>
          <a:ln w="9525">
            <a:noFill/>
            <a:miter lim="800000"/>
            <a:headEnd/>
            <a:tailEnd/>
          </a:ln>
        </p:spPr>
      </p:pic>
      <p:pic>
        <p:nvPicPr>
          <p:cNvPr id="506886" name="Picture 6"/>
          <p:cNvPicPr>
            <a:picLocks noChangeAspect="1" noChangeArrowheads="1"/>
          </p:cNvPicPr>
          <p:nvPr/>
        </p:nvPicPr>
        <p:blipFill>
          <a:blip r:embed="rId6" cstate="print"/>
          <a:srcRect/>
          <a:stretch>
            <a:fillRect/>
          </a:stretch>
        </p:blipFill>
        <p:spPr bwMode="auto">
          <a:xfrm>
            <a:off x="3568701" y="1677989"/>
            <a:ext cx="4752975" cy="3933825"/>
          </a:xfrm>
          <a:prstGeom prst="rect">
            <a:avLst/>
          </a:prstGeom>
          <a:noFill/>
          <a:ln w="9525">
            <a:noFill/>
            <a:miter lim="800000"/>
            <a:headEnd/>
            <a:tailEnd/>
          </a:ln>
        </p:spPr>
      </p:pic>
      <p:grpSp>
        <p:nvGrpSpPr>
          <p:cNvPr id="5" name="Group 15"/>
          <p:cNvGrpSpPr>
            <a:grpSpLocks/>
          </p:cNvGrpSpPr>
          <p:nvPr/>
        </p:nvGrpSpPr>
        <p:grpSpPr bwMode="auto">
          <a:xfrm>
            <a:off x="1481138" y="1817688"/>
            <a:ext cx="4432300" cy="2997200"/>
            <a:chOff x="205" y="985"/>
            <a:chExt cx="2792" cy="1888"/>
          </a:xfrm>
        </p:grpSpPr>
        <p:sp>
          <p:nvSpPr>
            <p:cNvPr id="25609" name="Oval 9"/>
            <p:cNvSpPr>
              <a:spLocks noChangeArrowheads="1"/>
            </p:cNvSpPr>
            <p:nvPr/>
          </p:nvSpPr>
          <p:spPr bwMode="auto">
            <a:xfrm rot="964412">
              <a:off x="2792" y="1204"/>
              <a:ext cx="205" cy="520"/>
            </a:xfrm>
            <a:prstGeom prst="ellipse">
              <a:avLst/>
            </a:prstGeom>
            <a:noFill/>
            <a:ln w="25400" algn="ctr">
              <a:solidFill>
                <a:srgbClr val="FF0000"/>
              </a:solidFill>
              <a:round/>
              <a:headEnd type="none" w="sm" len="sm"/>
              <a:tailEnd type="none" w="sm" len="sm"/>
            </a:ln>
          </p:spPr>
          <p:txBody>
            <a:bodyPr/>
            <a:lstStyle/>
            <a:p>
              <a:pPr>
                <a:spcBef>
                  <a:spcPct val="0"/>
                </a:spcBef>
                <a:spcAft>
                  <a:spcPct val="0"/>
                </a:spcAft>
                <a:buClrTx/>
                <a:buSzTx/>
                <a:buFontTx/>
                <a:buNone/>
              </a:pPr>
              <a:endParaRPr lang="en-GB" sz="2400" dirty="0"/>
            </a:p>
          </p:txBody>
        </p:sp>
        <p:grpSp>
          <p:nvGrpSpPr>
            <p:cNvPr id="6" name="Group 17"/>
            <p:cNvGrpSpPr>
              <a:grpSpLocks/>
            </p:cNvGrpSpPr>
            <p:nvPr/>
          </p:nvGrpSpPr>
          <p:grpSpPr bwMode="auto">
            <a:xfrm>
              <a:off x="341" y="1599"/>
              <a:ext cx="854" cy="1274"/>
              <a:chOff x="341" y="1568"/>
              <a:chExt cx="854" cy="1274"/>
            </a:xfrm>
          </p:grpSpPr>
          <p:pic>
            <p:nvPicPr>
              <p:cNvPr id="25613" name="Picture 18"/>
              <p:cNvPicPr>
                <a:picLocks noChangeAspect="1" noChangeArrowheads="1"/>
              </p:cNvPicPr>
              <p:nvPr/>
            </p:nvPicPr>
            <p:blipFill>
              <a:blip r:embed="rId7" cstate="print"/>
              <a:srcRect/>
              <a:stretch>
                <a:fillRect/>
              </a:stretch>
            </p:blipFill>
            <p:spPr bwMode="auto">
              <a:xfrm>
                <a:off x="344" y="1568"/>
                <a:ext cx="848" cy="848"/>
              </a:xfrm>
              <a:prstGeom prst="rect">
                <a:avLst/>
              </a:prstGeom>
              <a:noFill/>
              <a:ln w="9525">
                <a:noFill/>
                <a:miter lim="800000"/>
                <a:headEnd/>
                <a:tailEnd/>
              </a:ln>
            </p:spPr>
          </p:pic>
          <p:sp>
            <p:nvSpPr>
              <p:cNvPr id="25614" name="Rectangle 49"/>
              <p:cNvSpPr>
                <a:spLocks noChangeArrowheads="1"/>
              </p:cNvSpPr>
              <p:nvPr/>
            </p:nvSpPr>
            <p:spPr bwMode="auto">
              <a:xfrm>
                <a:off x="341" y="2505"/>
                <a:ext cx="854" cy="337"/>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pPr>
                <a:r>
                  <a:rPr lang="en-GB" sz="1400" dirty="0">
                    <a:sym typeface="Symbol" pitchFamily="18" charset="2"/>
                  </a:rPr>
                  <a:t>Copper - beryllium</a:t>
                </a:r>
              </a:p>
            </p:txBody>
          </p:sp>
        </p:grpSp>
        <p:sp>
          <p:nvSpPr>
            <p:cNvPr id="25611" name="Rectangle 49"/>
            <p:cNvSpPr>
              <a:spLocks noChangeArrowheads="1"/>
            </p:cNvSpPr>
            <p:nvPr/>
          </p:nvSpPr>
          <p:spPr bwMode="auto">
            <a:xfrm>
              <a:off x="205" y="985"/>
              <a:ext cx="1126" cy="585"/>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pPr>
              <a:r>
                <a:rPr lang="en-GB" sz="1600" b="1" i="1" dirty="0">
                  <a:solidFill>
                    <a:srgbClr val="FF0000"/>
                  </a:solidFill>
                  <a:sym typeface="Symbol" pitchFamily="18" charset="2"/>
                </a:rPr>
                <a:t>Precipitation hardening:</a:t>
              </a:r>
              <a:r>
                <a:rPr lang="en-GB" sz="1600" i="1" dirty="0">
                  <a:solidFill>
                    <a:srgbClr val="FF0000"/>
                  </a:solidFill>
                  <a:sym typeface="Symbol" pitchFamily="18" charset="2"/>
                </a:rPr>
                <a:t> </a:t>
              </a:r>
            </a:p>
            <a:p>
              <a:pPr marL="34925" algn="ctr" defTabSz="762000">
                <a:spcBef>
                  <a:spcPct val="0"/>
                </a:spcBef>
                <a:spcAft>
                  <a:spcPct val="0"/>
                </a:spcAft>
                <a:buClrTx/>
                <a:buSzPct val="100000"/>
              </a:pPr>
              <a:r>
                <a:rPr lang="en-GB" sz="1600" dirty="0">
                  <a:sym typeface="Symbol" pitchFamily="18" charset="2"/>
                </a:rPr>
                <a:t>greatest strength</a:t>
              </a:r>
            </a:p>
          </p:txBody>
        </p:sp>
        <p:sp>
          <p:nvSpPr>
            <p:cNvPr id="25612" name="Line 21"/>
            <p:cNvSpPr>
              <a:spLocks noChangeShapeType="1"/>
            </p:cNvSpPr>
            <p:nvPr/>
          </p:nvSpPr>
          <p:spPr bwMode="auto">
            <a:xfrm>
              <a:off x="1312" y="1384"/>
              <a:ext cx="1464" cy="112"/>
            </a:xfrm>
            <a:prstGeom prst="line">
              <a:avLst/>
            </a:prstGeom>
            <a:noFill/>
            <a:ln w="28575">
              <a:solidFill>
                <a:srgbClr val="FF3300"/>
              </a:solidFill>
              <a:round/>
              <a:headEnd/>
              <a:tailEnd/>
            </a:ln>
          </p:spPr>
          <p:txBody>
            <a:bodyPr>
              <a:spAutoFit/>
            </a:bodyPr>
            <a:lstStyle/>
            <a:p>
              <a:endParaRPr lang="en-GB" dirty="0"/>
            </a:p>
          </p:txBody>
        </p:sp>
      </p:grpSp>
      <p:grpSp>
        <p:nvGrpSpPr>
          <p:cNvPr id="24" name="Group 7">
            <a:extLst>
              <a:ext uri="{FF2B5EF4-FFF2-40B4-BE49-F238E27FC236}">
                <a16:creationId xmlns:a16="http://schemas.microsoft.com/office/drawing/2014/main" id="{B7FA1E59-30A9-4B93-A821-DE39C47397A7}"/>
              </a:ext>
            </a:extLst>
          </p:cNvPr>
          <p:cNvGrpSpPr>
            <a:grpSpLocks/>
          </p:cNvGrpSpPr>
          <p:nvPr/>
        </p:nvGrpSpPr>
        <p:grpSpPr bwMode="auto">
          <a:xfrm>
            <a:off x="6021357" y="1642696"/>
            <a:ext cx="4246563" cy="2859087"/>
            <a:chOff x="3094" y="1033"/>
            <a:chExt cx="2675" cy="1801"/>
          </a:xfrm>
        </p:grpSpPr>
        <p:grpSp>
          <p:nvGrpSpPr>
            <p:cNvPr id="25" name="Group 8">
              <a:extLst>
                <a:ext uri="{FF2B5EF4-FFF2-40B4-BE49-F238E27FC236}">
                  <a16:creationId xmlns:a16="http://schemas.microsoft.com/office/drawing/2014/main" id="{AEFD8A38-9B7B-4CC6-ACF6-7BEA35B07935}"/>
                </a:ext>
              </a:extLst>
            </p:cNvPr>
            <p:cNvGrpSpPr>
              <a:grpSpLocks/>
            </p:cNvGrpSpPr>
            <p:nvPr/>
          </p:nvGrpSpPr>
          <p:grpSpPr bwMode="auto">
            <a:xfrm>
              <a:off x="3094" y="1033"/>
              <a:ext cx="2675" cy="1440"/>
              <a:chOff x="3094" y="1033"/>
              <a:chExt cx="2675" cy="1440"/>
            </a:xfrm>
          </p:grpSpPr>
          <p:grpSp>
            <p:nvGrpSpPr>
              <p:cNvPr id="27" name="Group 9">
                <a:extLst>
                  <a:ext uri="{FF2B5EF4-FFF2-40B4-BE49-F238E27FC236}">
                    <a16:creationId xmlns:a16="http://schemas.microsoft.com/office/drawing/2014/main" id="{BB462574-D9EF-47B7-9CA3-DAEF864DB14C}"/>
                  </a:ext>
                </a:extLst>
              </p:cNvPr>
              <p:cNvGrpSpPr>
                <a:grpSpLocks/>
              </p:cNvGrpSpPr>
              <p:nvPr/>
            </p:nvGrpSpPr>
            <p:grpSpPr bwMode="auto">
              <a:xfrm>
                <a:off x="3094" y="1033"/>
                <a:ext cx="2675" cy="1089"/>
                <a:chOff x="3094" y="1033"/>
                <a:chExt cx="2675" cy="1089"/>
              </a:xfrm>
            </p:grpSpPr>
            <p:sp>
              <p:nvSpPr>
                <p:cNvPr id="29" name="Rectangle 49">
                  <a:extLst>
                    <a:ext uri="{FF2B5EF4-FFF2-40B4-BE49-F238E27FC236}">
                      <a16:creationId xmlns:a16="http://schemas.microsoft.com/office/drawing/2014/main" id="{9591DF0C-F343-45FC-9B70-77752082EDCB}"/>
                    </a:ext>
                  </a:extLst>
                </p:cNvPr>
                <p:cNvSpPr>
                  <a:spLocks noChangeArrowheads="1"/>
                </p:cNvSpPr>
                <p:nvPr/>
              </p:nvSpPr>
              <p:spPr bwMode="auto">
                <a:xfrm>
                  <a:off x="4643" y="1033"/>
                  <a:ext cx="1126" cy="585"/>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buFontTx/>
                    <a:buNone/>
                  </a:pPr>
                  <a:r>
                    <a:rPr lang="en-GB" sz="1600" b="1" i="1" dirty="0">
                      <a:solidFill>
                        <a:srgbClr val="FF0000"/>
                      </a:solidFill>
                      <a:sym typeface="Symbol" pitchFamily="18" charset="2"/>
                    </a:rPr>
                    <a:t>Solid solution:</a:t>
                  </a:r>
                  <a:r>
                    <a:rPr lang="en-GB" sz="1600" i="1" dirty="0">
                      <a:solidFill>
                        <a:srgbClr val="FF0000"/>
                      </a:solidFill>
                      <a:sym typeface="Symbol" pitchFamily="18" charset="2"/>
                    </a:rPr>
                    <a:t> </a:t>
                  </a:r>
                </a:p>
                <a:p>
                  <a:pPr marL="34925" algn="ctr" defTabSz="762000">
                    <a:spcBef>
                      <a:spcPct val="0"/>
                    </a:spcBef>
                    <a:spcAft>
                      <a:spcPct val="0"/>
                    </a:spcAft>
                    <a:buClrTx/>
                    <a:buSzPct val="100000"/>
                    <a:buFontTx/>
                    <a:buNone/>
                  </a:pPr>
                  <a:r>
                    <a:rPr lang="en-GB" sz="1600" dirty="0">
                      <a:sym typeface="Symbol" pitchFamily="18" charset="2"/>
                    </a:rPr>
                    <a:t>strongest effect on resistivity</a:t>
                  </a:r>
                </a:p>
              </p:txBody>
            </p:sp>
            <p:cxnSp>
              <p:nvCxnSpPr>
                <p:cNvPr id="30" name="Straight Connector 11">
                  <a:extLst>
                    <a:ext uri="{FF2B5EF4-FFF2-40B4-BE49-F238E27FC236}">
                      <a16:creationId xmlns:a16="http://schemas.microsoft.com/office/drawing/2014/main" id="{937D9490-A836-467C-8C68-8961F7484865}"/>
                    </a:ext>
                  </a:extLst>
                </p:cNvPr>
                <p:cNvCxnSpPr>
                  <a:cxnSpLocks noChangeShapeType="1"/>
                </p:cNvCxnSpPr>
                <p:nvPr/>
              </p:nvCxnSpPr>
              <p:spPr bwMode="auto">
                <a:xfrm flipV="1">
                  <a:off x="4298" y="1394"/>
                  <a:ext cx="489" cy="243"/>
                </a:xfrm>
                <a:prstGeom prst="line">
                  <a:avLst/>
                </a:prstGeom>
                <a:noFill/>
                <a:ln w="25400" algn="ctr">
                  <a:solidFill>
                    <a:srgbClr val="FF0000"/>
                  </a:solidFill>
                  <a:round/>
                  <a:headEnd type="none" w="sm" len="sm"/>
                  <a:tailEnd type="none" w="sm" len="sm"/>
                </a:ln>
              </p:spPr>
            </p:cxnSp>
            <p:sp>
              <p:nvSpPr>
                <p:cNvPr id="31" name="Oval 12">
                  <a:extLst>
                    <a:ext uri="{FF2B5EF4-FFF2-40B4-BE49-F238E27FC236}">
                      <a16:creationId xmlns:a16="http://schemas.microsoft.com/office/drawing/2014/main" id="{76BD7F49-DF02-4D6A-BEF3-AFBBD81A4BCD}"/>
                    </a:ext>
                  </a:extLst>
                </p:cNvPr>
                <p:cNvSpPr>
                  <a:spLocks noChangeArrowheads="1"/>
                </p:cNvSpPr>
                <p:nvPr/>
              </p:nvSpPr>
              <p:spPr bwMode="auto">
                <a:xfrm rot="20032203">
                  <a:off x="3094" y="1795"/>
                  <a:ext cx="1293" cy="327"/>
                </a:xfrm>
                <a:prstGeom prst="ellipse">
                  <a:avLst/>
                </a:prstGeom>
                <a:noFill/>
                <a:ln w="28575">
                  <a:solidFill>
                    <a:srgbClr val="FF3300"/>
                  </a:solidFill>
                  <a:round/>
                  <a:headEnd/>
                  <a:tailEnd/>
                </a:ln>
              </p:spPr>
              <p:txBody>
                <a:bodyPr anchor="ctr">
                  <a:spAutoFit/>
                </a:bodyPr>
                <a:lstStyle/>
                <a:p>
                  <a:endParaRPr lang="en-GB" dirty="0"/>
                </a:p>
              </p:txBody>
            </p:sp>
          </p:grpSp>
          <p:pic>
            <p:nvPicPr>
              <p:cNvPr id="28" name="Picture 13">
                <a:extLst>
                  <a:ext uri="{FF2B5EF4-FFF2-40B4-BE49-F238E27FC236}">
                    <a16:creationId xmlns:a16="http://schemas.microsoft.com/office/drawing/2014/main" id="{348BCC6E-9E54-41EB-BBD3-1191B9601E42}"/>
                  </a:ext>
                </a:extLst>
              </p:cNvPr>
              <p:cNvPicPr>
                <a:picLocks noChangeAspect="1" noChangeArrowheads="1"/>
              </p:cNvPicPr>
              <p:nvPr/>
            </p:nvPicPr>
            <p:blipFill>
              <a:blip r:embed="rId8" cstate="print"/>
              <a:srcRect/>
              <a:stretch>
                <a:fillRect/>
              </a:stretch>
            </p:blipFill>
            <p:spPr bwMode="auto">
              <a:xfrm>
                <a:off x="4759" y="1599"/>
                <a:ext cx="874" cy="874"/>
              </a:xfrm>
              <a:prstGeom prst="rect">
                <a:avLst/>
              </a:prstGeom>
              <a:noFill/>
              <a:ln w="9525">
                <a:noFill/>
                <a:miter lim="800000"/>
                <a:headEnd/>
                <a:tailEnd/>
              </a:ln>
            </p:spPr>
          </p:pic>
        </p:grpSp>
        <p:sp>
          <p:nvSpPr>
            <p:cNvPr id="26" name="Rectangle 49">
              <a:extLst>
                <a:ext uri="{FF2B5EF4-FFF2-40B4-BE49-F238E27FC236}">
                  <a16:creationId xmlns:a16="http://schemas.microsoft.com/office/drawing/2014/main" id="{11E565B9-0456-4A5B-A21C-192E361E9894}"/>
                </a:ext>
              </a:extLst>
            </p:cNvPr>
            <p:cNvSpPr>
              <a:spLocks noChangeArrowheads="1"/>
            </p:cNvSpPr>
            <p:nvPr/>
          </p:nvSpPr>
          <p:spPr bwMode="auto">
            <a:xfrm>
              <a:off x="4795" y="2497"/>
              <a:ext cx="854" cy="337"/>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buFontTx/>
                <a:buNone/>
              </a:pPr>
              <a:r>
                <a:rPr lang="en-GB" sz="1400" dirty="0">
                  <a:sym typeface="Symbol" pitchFamily="18" charset="2"/>
                </a:rPr>
                <a:t>70-30 Brass</a:t>
              </a:r>
            </a:p>
          </p:txBody>
        </p:sp>
      </p:grpSp>
    </p:spTree>
    <p:extLst>
      <p:ext uri="{BB962C8B-B14F-4D97-AF65-F5344CB8AC3E}">
        <p14:creationId xmlns:p14="http://schemas.microsoft.com/office/powerpoint/2010/main" val="1824066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20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6885"/>
                                        </p:tgtEl>
                                        <p:attrNameLst>
                                          <p:attrName>style.visibility</p:attrName>
                                        </p:attrNameLst>
                                      </p:cBhvr>
                                      <p:to>
                                        <p:strVal val="visible"/>
                                      </p:to>
                                    </p:set>
                                    <p:animEffect transition="in" filter="wipe(down)">
                                      <p:cBhvr>
                                        <p:cTn id="12" dur="2000"/>
                                        <p:tgtEl>
                                          <p:spTgt spid="5068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6886"/>
                                        </p:tgtEl>
                                        <p:attrNameLst>
                                          <p:attrName>style.visibility</p:attrName>
                                        </p:attrNameLst>
                                      </p:cBhvr>
                                      <p:to>
                                        <p:strVal val="visible"/>
                                      </p:to>
                                    </p:set>
                                    <p:animEffect transition="in" filter="wipe(down)">
                                      <p:cBhvr>
                                        <p:cTn id="22" dur="2000"/>
                                        <p:tgtEl>
                                          <p:spTgt spid="5068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the effect of processing on properties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plot property trajectories as a function of processing</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Materials Science linking Physics, Chemistry, and Engineering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21051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a:t>
            </a:r>
            <a:r>
              <a:rPr kumimoji="0" lang="en-US" sz="1400" b="0" i="0" u="none" strike="noStrike" kern="0" cap="none" spc="0" normalizeH="0" baseline="0" noProof="0" dirty="0" err="1">
                <a:ln>
                  <a:noFill/>
                </a:ln>
                <a:solidFill>
                  <a:prstClr val="black"/>
                </a:solidFill>
                <a:effectLst/>
                <a:uLnTx/>
                <a:uFillTx/>
                <a:ea typeface="+mn-ea"/>
                <a:cs typeface="+mn-cs"/>
              </a:rPr>
              <a:t>Shercliff</a:t>
            </a:r>
            <a:r>
              <a:rPr kumimoji="0" lang="en-US" sz="1400" b="0" i="0" u="none" strike="noStrike" kern="0" cap="none" spc="0" normalizeH="0" baseline="0" noProof="0" dirty="0">
                <a:ln>
                  <a:noFill/>
                </a:ln>
                <a:solidFill>
                  <a:prstClr val="black"/>
                </a:solidFill>
                <a:effectLst/>
                <a:uLnTx/>
                <a:uFillTx/>
                <a:ea typeface="+mn-ea"/>
                <a:cs typeface="+mn-cs"/>
              </a:rPr>
              <a:t>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Texts: </a:t>
            </a:r>
            <a:r>
              <a:rPr kumimoji="0" lang="en-US" sz="1400" b="0" i="0" u="none" strike="noStrike" kern="0" cap="none" spc="0" normalizeH="0" baseline="0" noProof="0" dirty="0">
                <a:ln>
                  <a:noFill/>
                </a:ln>
                <a:solidFill>
                  <a:prstClr val="black"/>
                </a:solidFill>
                <a:effectLst/>
                <a:uLnTx/>
                <a:uFillTx/>
                <a:ea typeface="+mn-ea"/>
                <a:cs typeface="+mn-cs"/>
              </a:rPr>
              <a:t>Callister, Budinski, Askeland and others – recommended reading in records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hlinkClick r:id="rId3"/>
              </a:rPr>
              <a:t>Lecture Unit 3: The Elements Database</a:t>
            </a:r>
            <a:endParaRPr kumimoji="0" lang="en-US" sz="1400" i="0" u="none" strike="noStrike" kern="0" cap="none" spc="0" normalizeH="0" baseline="0" noProof="0" dirty="0">
              <a:ln>
                <a:noFill/>
              </a:ln>
              <a:solidFill>
                <a:prstClr val="black"/>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Software:  </a:t>
            </a:r>
            <a:r>
              <a:rPr lang="en-US" sz="1400" b="0" kern="0" dirty="0">
                <a:solidFill>
                  <a:prstClr val="black"/>
                </a:solidFill>
                <a:hlinkClick r:id="rId4"/>
              </a:rPr>
              <a:t>Ansys </a:t>
            </a:r>
            <a:r>
              <a:rPr kumimoji="0" lang="en-US" sz="1400" b="0" i="0" u="none" strike="noStrike" kern="0" cap="none" spc="0" normalizeH="0" baseline="0" noProof="0" dirty="0">
                <a:ln>
                  <a:noFill/>
                </a:ln>
                <a:solidFill>
                  <a:prstClr val="black"/>
                </a:solidFill>
                <a:effectLst/>
                <a:uLnTx/>
                <a:uFillTx/>
                <a:hlinkClick r:id="rId4"/>
              </a:rPr>
              <a:t>Granta EduPack </a:t>
            </a:r>
            <a:endParaRPr lang="en-GB" sz="1400" b="0" i="1" kern="0" dirty="0">
              <a:solidFill>
                <a:prstClr val="black"/>
              </a:solidFill>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084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9525"/>
        </p:spPr>
        <p:txBody>
          <a:bodyPr/>
          <a:lstStyle/>
          <a:p>
            <a:r>
              <a:rPr lang="en-GB" dirty="0">
                <a:latin typeface="+mn-lt"/>
              </a:rPr>
              <a:t>Appendix: Suggested exercises with Granta EduPack</a:t>
            </a:r>
          </a:p>
        </p:txBody>
      </p:sp>
      <p:grpSp>
        <p:nvGrpSpPr>
          <p:cNvPr id="17" name="Group 16"/>
          <p:cNvGrpSpPr/>
          <p:nvPr/>
        </p:nvGrpSpPr>
        <p:grpSpPr>
          <a:xfrm>
            <a:off x="1447800" y="1066800"/>
            <a:ext cx="9307176" cy="2641601"/>
            <a:chOff x="304800" y="1066799"/>
            <a:chExt cx="9307176" cy="2641601"/>
          </a:xfrm>
        </p:grpSpPr>
        <p:sp>
          <p:nvSpPr>
            <p:cNvPr id="23555" name="Rectangle 4"/>
            <p:cNvSpPr>
              <a:spLocks noChangeArrowheads="1"/>
            </p:cNvSpPr>
            <p:nvPr/>
          </p:nvSpPr>
          <p:spPr bwMode="auto">
            <a:xfrm>
              <a:off x="304800" y="1179513"/>
              <a:ext cx="5816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Polymers</a:t>
              </a:r>
              <a:r>
                <a:rPr lang="en-GB" b="1" dirty="0"/>
                <a:t>:</a:t>
              </a:r>
              <a:r>
                <a:rPr lang="en-GB" dirty="0"/>
                <a:t>  modulus – strength of PP: effect of fillers</a:t>
              </a:r>
            </a:p>
          </p:txBody>
        </p:sp>
        <p:pic>
          <p:nvPicPr>
            <p:cNvPr id="26628" name="Picture 4"/>
            <p:cNvPicPr>
              <a:picLocks noChangeAspect="1" noChangeArrowheads="1"/>
            </p:cNvPicPr>
            <p:nvPr/>
          </p:nvPicPr>
          <p:blipFill>
            <a:blip r:embed="rId3" cstate="print"/>
            <a:srcRect/>
            <a:stretch>
              <a:fillRect/>
            </a:stretch>
          </p:blipFill>
          <p:spPr bwMode="auto">
            <a:xfrm>
              <a:off x="6046407" y="1066799"/>
              <a:ext cx="3565569" cy="2641601"/>
            </a:xfrm>
            <a:prstGeom prst="rect">
              <a:avLst/>
            </a:prstGeom>
            <a:noFill/>
            <a:ln w="9525">
              <a:noFill/>
              <a:miter lim="800000"/>
              <a:headEnd/>
              <a:tailEnd/>
            </a:ln>
          </p:spPr>
        </p:pic>
      </p:grpSp>
      <p:grpSp>
        <p:nvGrpSpPr>
          <p:cNvPr id="29" name="Group 28"/>
          <p:cNvGrpSpPr/>
          <p:nvPr/>
        </p:nvGrpSpPr>
        <p:grpSpPr>
          <a:xfrm>
            <a:off x="1439480" y="1040528"/>
            <a:ext cx="9593755" cy="2932279"/>
            <a:chOff x="312245" y="961697"/>
            <a:chExt cx="9593755" cy="2932279"/>
          </a:xfrm>
        </p:grpSpPr>
        <p:sp>
          <p:nvSpPr>
            <p:cNvPr id="28" name="Rectangle 27"/>
            <p:cNvSpPr/>
            <p:nvPr/>
          </p:nvSpPr>
          <p:spPr bwMode="auto">
            <a:xfrm>
              <a:off x="5880538" y="961697"/>
              <a:ext cx="4025462"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19" name="Group 18"/>
            <p:cNvGrpSpPr/>
            <p:nvPr/>
          </p:nvGrpSpPr>
          <p:grpSpPr>
            <a:xfrm>
              <a:off x="312245" y="978339"/>
              <a:ext cx="9069387" cy="2915637"/>
              <a:chOff x="304800" y="1015999"/>
              <a:chExt cx="9069387" cy="2915637"/>
            </a:xfrm>
          </p:grpSpPr>
          <p:sp>
            <p:nvSpPr>
              <p:cNvPr id="14" name="Rectangle 4"/>
              <p:cNvSpPr>
                <a:spLocks noChangeArrowheads="1"/>
              </p:cNvSpPr>
              <p:nvPr/>
            </p:nvSpPr>
            <p:spPr bwMode="auto">
              <a:xfrm>
                <a:off x="304800" y="1878013"/>
                <a:ext cx="5816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Polymers</a:t>
                </a:r>
                <a:r>
                  <a:rPr lang="en-GB" b="1" dirty="0"/>
                  <a:t>:</a:t>
                </a:r>
                <a:r>
                  <a:rPr lang="en-GB" dirty="0"/>
                  <a:t>  fibres vs. bulk:  modulus – strength</a:t>
                </a:r>
              </a:p>
            </p:txBody>
          </p:sp>
          <p:pic>
            <p:nvPicPr>
              <p:cNvPr id="18" name="Picture 17" descr="Polymers specific strength-stiffness.jpg"/>
              <p:cNvPicPr>
                <a:picLocks noChangeAspect="1"/>
              </p:cNvPicPr>
              <p:nvPr/>
            </p:nvPicPr>
            <p:blipFill>
              <a:blip r:embed="rId4" cstate="print"/>
              <a:srcRect/>
              <a:stretch>
                <a:fillRect/>
              </a:stretch>
            </p:blipFill>
            <p:spPr bwMode="auto">
              <a:xfrm>
                <a:off x="6362700" y="1015999"/>
                <a:ext cx="3011487" cy="2915637"/>
              </a:xfrm>
              <a:prstGeom prst="rect">
                <a:avLst/>
              </a:prstGeom>
              <a:noFill/>
              <a:ln w="9525">
                <a:noFill/>
                <a:miter lim="800000"/>
                <a:headEnd/>
                <a:tailEnd/>
              </a:ln>
            </p:spPr>
          </p:pic>
        </p:grpSp>
      </p:grpSp>
      <p:grpSp>
        <p:nvGrpSpPr>
          <p:cNvPr id="32" name="Group 31"/>
          <p:cNvGrpSpPr/>
          <p:nvPr/>
        </p:nvGrpSpPr>
        <p:grpSpPr>
          <a:xfrm>
            <a:off x="1434226" y="991039"/>
            <a:ext cx="9614774" cy="2692400"/>
            <a:chOff x="291226" y="927975"/>
            <a:chExt cx="9614774" cy="2692400"/>
          </a:xfrm>
        </p:grpSpPr>
        <p:sp>
          <p:nvSpPr>
            <p:cNvPr id="30" name="Rectangle 29"/>
            <p:cNvSpPr/>
            <p:nvPr/>
          </p:nvSpPr>
          <p:spPr bwMode="auto">
            <a:xfrm>
              <a:off x="5912069" y="930166"/>
              <a:ext cx="3993931"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16" name="Group 15"/>
            <p:cNvGrpSpPr/>
            <p:nvPr/>
          </p:nvGrpSpPr>
          <p:grpSpPr>
            <a:xfrm>
              <a:off x="291226" y="927975"/>
              <a:ext cx="9436100" cy="2692400"/>
              <a:chOff x="304800" y="1041400"/>
              <a:chExt cx="9436100" cy="2692400"/>
            </a:xfrm>
          </p:grpSpPr>
          <p:sp>
            <p:nvSpPr>
              <p:cNvPr id="9" name="Rectangle 4"/>
              <p:cNvSpPr>
                <a:spLocks noChangeArrowheads="1"/>
              </p:cNvSpPr>
              <p:nvPr/>
            </p:nvSpPr>
            <p:spPr bwMode="auto">
              <a:xfrm>
                <a:off x="304800" y="2678113"/>
                <a:ext cx="6172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Ceramics</a:t>
                </a:r>
                <a:r>
                  <a:rPr lang="en-GB" b="1" dirty="0"/>
                  <a:t>:</a:t>
                </a:r>
                <a:r>
                  <a:rPr lang="en-GB" dirty="0"/>
                  <a:t>  modulus – strength of alumina vs. porosity</a:t>
                </a:r>
              </a:p>
            </p:txBody>
          </p:sp>
          <p:pic>
            <p:nvPicPr>
              <p:cNvPr id="26627" name="Picture 3"/>
              <p:cNvPicPr>
                <a:picLocks noChangeAspect="1" noChangeArrowheads="1"/>
              </p:cNvPicPr>
              <p:nvPr/>
            </p:nvPicPr>
            <p:blipFill>
              <a:blip r:embed="rId5" cstate="print"/>
              <a:srcRect l="1139" t="1432" r="19082" b="1432"/>
              <a:stretch>
                <a:fillRect/>
              </a:stretch>
            </p:blipFill>
            <p:spPr bwMode="auto">
              <a:xfrm>
                <a:off x="6070600" y="1041400"/>
                <a:ext cx="3670300" cy="2692400"/>
              </a:xfrm>
              <a:prstGeom prst="rect">
                <a:avLst/>
              </a:prstGeom>
              <a:noFill/>
              <a:ln w="9525">
                <a:noFill/>
                <a:miter lim="800000"/>
                <a:headEnd/>
                <a:tailEnd/>
              </a:ln>
            </p:spPr>
          </p:pic>
        </p:grpSp>
      </p:grpSp>
      <p:grpSp>
        <p:nvGrpSpPr>
          <p:cNvPr id="35" name="Group 34"/>
          <p:cNvGrpSpPr/>
          <p:nvPr/>
        </p:nvGrpSpPr>
        <p:grpSpPr>
          <a:xfrm>
            <a:off x="1424590" y="1003738"/>
            <a:ext cx="9624410" cy="2867572"/>
            <a:chOff x="281590" y="1003738"/>
            <a:chExt cx="9624410" cy="2867572"/>
          </a:xfrm>
        </p:grpSpPr>
        <p:sp>
          <p:nvSpPr>
            <p:cNvPr id="34" name="Rectangle 33"/>
            <p:cNvSpPr/>
            <p:nvPr/>
          </p:nvSpPr>
          <p:spPr bwMode="auto">
            <a:xfrm>
              <a:off x="5912069" y="1003738"/>
              <a:ext cx="3993931"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15" name="Group 14"/>
            <p:cNvGrpSpPr/>
            <p:nvPr/>
          </p:nvGrpSpPr>
          <p:grpSpPr>
            <a:xfrm>
              <a:off x="281590" y="1047997"/>
              <a:ext cx="9448800" cy="2823313"/>
              <a:chOff x="304800" y="1075587"/>
              <a:chExt cx="9448800" cy="2823313"/>
            </a:xfrm>
          </p:grpSpPr>
          <p:sp>
            <p:nvSpPr>
              <p:cNvPr id="12" name="Rectangle 4"/>
              <p:cNvSpPr>
                <a:spLocks noChangeArrowheads="1"/>
              </p:cNvSpPr>
              <p:nvPr/>
            </p:nvSpPr>
            <p:spPr bwMode="auto">
              <a:xfrm>
                <a:off x="304800" y="3440113"/>
                <a:ext cx="5295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Thermal properties</a:t>
                </a:r>
                <a:r>
                  <a:rPr lang="en-GB" b="1" dirty="0"/>
                  <a:t>:  </a:t>
                </a:r>
                <a:r>
                  <a:rPr lang="en-GB" dirty="0"/>
                  <a:t>expansion vs. conductivity</a:t>
                </a:r>
              </a:p>
            </p:txBody>
          </p:sp>
          <p:pic>
            <p:nvPicPr>
              <p:cNvPr id="13" name="Picture 2"/>
              <p:cNvPicPr>
                <a:picLocks noChangeAspect="1" noChangeArrowheads="1"/>
              </p:cNvPicPr>
              <p:nvPr/>
            </p:nvPicPr>
            <p:blipFill>
              <a:blip r:embed="rId6" cstate="print"/>
              <a:srcRect/>
              <a:stretch>
                <a:fillRect/>
              </a:stretch>
            </p:blipFill>
            <p:spPr bwMode="auto">
              <a:xfrm>
                <a:off x="6280102" y="1075587"/>
                <a:ext cx="3473498" cy="2645513"/>
              </a:xfrm>
              <a:prstGeom prst="rect">
                <a:avLst/>
              </a:prstGeom>
              <a:noFill/>
              <a:ln w="9525">
                <a:noFill/>
                <a:miter lim="800000"/>
                <a:headEnd/>
                <a:tailEnd/>
              </a:ln>
            </p:spPr>
          </p:pic>
        </p:grpSp>
      </p:grpSp>
      <p:grpSp>
        <p:nvGrpSpPr>
          <p:cNvPr id="37" name="Group 36"/>
          <p:cNvGrpSpPr/>
          <p:nvPr/>
        </p:nvGrpSpPr>
        <p:grpSpPr>
          <a:xfrm>
            <a:off x="1452180" y="893380"/>
            <a:ext cx="9570537" cy="3710153"/>
            <a:chOff x="309179" y="893379"/>
            <a:chExt cx="9570537" cy="3710153"/>
          </a:xfrm>
        </p:grpSpPr>
        <p:sp>
          <p:nvSpPr>
            <p:cNvPr id="36" name="Rectangle 35"/>
            <p:cNvSpPr/>
            <p:nvPr/>
          </p:nvSpPr>
          <p:spPr bwMode="auto">
            <a:xfrm>
              <a:off x="6011177" y="893379"/>
              <a:ext cx="3868539"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20" name="Group 19"/>
            <p:cNvGrpSpPr/>
            <p:nvPr/>
          </p:nvGrpSpPr>
          <p:grpSpPr>
            <a:xfrm>
              <a:off x="309179" y="1009432"/>
              <a:ext cx="8953500" cy="3594100"/>
              <a:chOff x="330200" y="1079500"/>
              <a:chExt cx="8953500" cy="3594100"/>
            </a:xfrm>
          </p:grpSpPr>
          <p:sp>
            <p:nvSpPr>
              <p:cNvPr id="10" name="Rectangle 4"/>
              <p:cNvSpPr>
                <a:spLocks noChangeArrowheads="1"/>
              </p:cNvSpPr>
              <p:nvPr/>
            </p:nvSpPr>
            <p:spPr bwMode="auto">
              <a:xfrm>
                <a:off x="330200" y="4214813"/>
                <a:ext cx="7962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Cu-Ni alloys</a:t>
                </a:r>
                <a:r>
                  <a:rPr lang="en-GB" b="1" dirty="0"/>
                  <a:t>:  </a:t>
                </a:r>
                <a:r>
                  <a:rPr lang="en-GB" dirty="0"/>
                  <a:t>modulus, strength, toughness, resistivity ... vs. composition</a:t>
                </a:r>
              </a:p>
            </p:txBody>
          </p:sp>
          <p:pic>
            <p:nvPicPr>
              <p:cNvPr id="26629" name="Picture 5"/>
              <p:cNvPicPr>
                <a:picLocks noChangeAspect="1" noChangeArrowheads="1"/>
              </p:cNvPicPr>
              <p:nvPr/>
            </p:nvPicPr>
            <p:blipFill>
              <a:blip r:embed="rId7" cstate="print"/>
              <a:srcRect/>
              <a:stretch>
                <a:fillRect/>
              </a:stretch>
            </p:blipFill>
            <p:spPr bwMode="auto">
              <a:xfrm>
                <a:off x="6273800" y="1079500"/>
                <a:ext cx="3009900" cy="2697333"/>
              </a:xfrm>
              <a:prstGeom prst="rect">
                <a:avLst/>
              </a:prstGeom>
              <a:noFill/>
              <a:ln w="9525">
                <a:noFill/>
                <a:miter lim="800000"/>
                <a:headEnd/>
                <a:tailEnd/>
              </a:ln>
            </p:spPr>
          </p:pic>
        </p:grpSp>
      </p:grpSp>
      <p:grpSp>
        <p:nvGrpSpPr>
          <p:cNvPr id="39" name="Group 38"/>
          <p:cNvGrpSpPr/>
          <p:nvPr/>
        </p:nvGrpSpPr>
        <p:grpSpPr>
          <a:xfrm>
            <a:off x="1440353" y="917990"/>
            <a:ext cx="9258300" cy="4442284"/>
            <a:chOff x="297353" y="917990"/>
            <a:chExt cx="9258300" cy="4442284"/>
          </a:xfrm>
        </p:grpSpPr>
        <p:sp>
          <p:nvSpPr>
            <p:cNvPr id="38" name="Rectangle 37"/>
            <p:cNvSpPr/>
            <p:nvPr/>
          </p:nvSpPr>
          <p:spPr bwMode="auto">
            <a:xfrm>
              <a:off x="6032771" y="917990"/>
              <a:ext cx="3465489"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25" name="Group 24"/>
            <p:cNvGrpSpPr/>
            <p:nvPr/>
          </p:nvGrpSpPr>
          <p:grpSpPr>
            <a:xfrm>
              <a:off x="297353" y="1077199"/>
              <a:ext cx="9258300" cy="4283075"/>
              <a:chOff x="317500" y="1152525"/>
              <a:chExt cx="9258300" cy="4283075"/>
            </a:xfrm>
          </p:grpSpPr>
          <p:sp>
            <p:nvSpPr>
              <p:cNvPr id="11" name="Rectangle 4"/>
              <p:cNvSpPr>
                <a:spLocks noChangeArrowheads="1"/>
              </p:cNvSpPr>
              <p:nvPr/>
            </p:nvSpPr>
            <p:spPr bwMode="auto">
              <a:xfrm>
                <a:off x="317500" y="4976813"/>
                <a:ext cx="92583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Alloy comparisons</a:t>
                </a:r>
                <a:r>
                  <a:rPr lang="en-GB" b="1" dirty="0"/>
                  <a:t>:  </a:t>
                </a:r>
                <a:r>
                  <a:rPr lang="en-GB" dirty="0"/>
                  <a:t>cast vs. wrought Mg alloys?    resistivity – strength, Al alloys?</a:t>
                </a:r>
              </a:p>
            </p:txBody>
          </p:sp>
          <p:pic>
            <p:nvPicPr>
              <p:cNvPr id="26634" name="Picture 10"/>
              <p:cNvPicPr>
                <a:picLocks noChangeAspect="1" noChangeArrowheads="1"/>
              </p:cNvPicPr>
              <p:nvPr/>
            </p:nvPicPr>
            <p:blipFill>
              <a:blip r:embed="rId8" cstate="print"/>
              <a:srcRect/>
              <a:stretch>
                <a:fillRect/>
              </a:stretch>
            </p:blipFill>
            <p:spPr bwMode="auto">
              <a:xfrm>
                <a:off x="6692900" y="1152525"/>
                <a:ext cx="2771775" cy="2581275"/>
              </a:xfrm>
              <a:prstGeom prst="rect">
                <a:avLst/>
              </a:prstGeom>
              <a:noFill/>
              <a:ln w="9525">
                <a:noFill/>
                <a:miter lim="800000"/>
                <a:headEnd/>
                <a:tailEnd/>
              </a:ln>
            </p:spPr>
          </p:pic>
        </p:grpSp>
      </p:grpSp>
      <p:grpSp>
        <p:nvGrpSpPr>
          <p:cNvPr id="2" name="Group 1"/>
          <p:cNvGrpSpPr/>
          <p:nvPr/>
        </p:nvGrpSpPr>
        <p:grpSpPr>
          <a:xfrm>
            <a:off x="1453609" y="1066148"/>
            <a:ext cx="9141803" cy="4943487"/>
            <a:chOff x="310607" y="920701"/>
            <a:chExt cx="9598129" cy="5088932"/>
          </a:xfrm>
        </p:grpSpPr>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2281" y="920701"/>
              <a:ext cx="3596455" cy="266021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4"/>
            <p:cNvSpPr>
              <a:spLocks noChangeArrowheads="1"/>
            </p:cNvSpPr>
            <p:nvPr/>
          </p:nvSpPr>
          <p:spPr bwMode="auto">
            <a:xfrm>
              <a:off x="310607" y="5550846"/>
              <a:ext cx="92583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Foams</a:t>
              </a:r>
              <a:r>
                <a:rPr lang="en-GB" b="1" dirty="0"/>
                <a:t>:  </a:t>
              </a:r>
              <a:r>
                <a:rPr lang="en-GB" dirty="0"/>
                <a:t>predict effect of architecture – modulus and density of PP foams</a:t>
              </a:r>
            </a:p>
          </p:txBody>
        </p:sp>
      </p:grpSp>
    </p:spTree>
    <p:extLst>
      <p:ext uri="{BB962C8B-B14F-4D97-AF65-F5344CB8AC3E}">
        <p14:creationId xmlns:p14="http://schemas.microsoft.com/office/powerpoint/2010/main" val="887827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w="9525"/>
        </p:spPr>
        <p:txBody>
          <a:bodyPr/>
          <a:lstStyle/>
          <a:p>
            <a:r>
              <a:rPr lang="en-GB" dirty="0">
                <a:latin typeface="+mn-lt"/>
              </a:rPr>
              <a:t>Outline of lecture unit 4</a:t>
            </a:r>
          </a:p>
        </p:txBody>
      </p:sp>
      <p:sp>
        <p:nvSpPr>
          <p:cNvPr id="6148" name="Rectangle 4"/>
          <p:cNvSpPr>
            <a:spLocks noChangeArrowheads="1"/>
          </p:cNvSpPr>
          <p:nvPr/>
        </p:nvSpPr>
        <p:spPr bwMode="auto">
          <a:xfrm>
            <a:off x="8985250" y="63558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dirty="0"/>
          </a:p>
        </p:txBody>
      </p:sp>
      <p:sp>
        <p:nvSpPr>
          <p:cNvPr id="6152" name="Text Box 8"/>
          <p:cNvSpPr txBox="1">
            <a:spLocks noChangeArrowheads="1"/>
          </p:cNvSpPr>
          <p:nvPr/>
        </p:nvSpPr>
        <p:spPr bwMode="auto">
          <a:xfrm>
            <a:off x="5553016" y="2076928"/>
            <a:ext cx="5876984" cy="22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342900" indent="-342900">
              <a:lnSpc>
                <a:spcPct val="150000"/>
              </a:lnSpc>
              <a:buClr>
                <a:srgbClr val="FFB71B"/>
              </a:buClr>
              <a:buSzPct val="110000"/>
              <a:buFont typeface="Wingdings" panose="05000000000000000000" pitchFamily="2" charset="2"/>
              <a:buChar char="§"/>
            </a:pPr>
            <a:r>
              <a:rPr lang="en-GB" sz="2400" dirty="0">
                <a:latin typeface="+mn-lt"/>
              </a:rPr>
              <a:t>  </a:t>
            </a:r>
            <a:r>
              <a:rPr lang="en-GB" sz="2400" i="1" dirty="0">
                <a:latin typeface="+mn-lt"/>
              </a:rPr>
              <a:t>Modulus and density </a:t>
            </a:r>
          </a:p>
          <a:p>
            <a:pPr marL="342900" indent="-342900">
              <a:lnSpc>
                <a:spcPct val="150000"/>
              </a:lnSpc>
              <a:buClr>
                <a:srgbClr val="FFB71B"/>
              </a:buClr>
              <a:buSzPct val="110000"/>
              <a:buFont typeface="Wingdings" panose="05000000000000000000" pitchFamily="2" charset="2"/>
              <a:buChar char="§"/>
            </a:pPr>
            <a:r>
              <a:rPr lang="en-GB" sz="2400" i="1" dirty="0">
                <a:latin typeface="+mn-lt"/>
              </a:rPr>
              <a:t>  Strength and toughness</a:t>
            </a:r>
          </a:p>
          <a:p>
            <a:pPr marL="342900" indent="-342900">
              <a:lnSpc>
                <a:spcPct val="150000"/>
              </a:lnSpc>
              <a:buClr>
                <a:srgbClr val="FFB71B"/>
              </a:buClr>
              <a:buSzPct val="110000"/>
              <a:buFont typeface="Wingdings" panose="05000000000000000000" pitchFamily="2" charset="2"/>
              <a:buChar char="§"/>
            </a:pPr>
            <a:r>
              <a:rPr lang="en-GB" sz="2400" i="1" dirty="0">
                <a:latin typeface="+mn-lt"/>
              </a:rPr>
              <a:t>  Other property combinations…</a:t>
            </a:r>
          </a:p>
          <a:p>
            <a:pPr marL="342900" indent="-342900">
              <a:lnSpc>
                <a:spcPct val="150000"/>
              </a:lnSpc>
              <a:buClr>
                <a:srgbClr val="FFB71B"/>
              </a:buClr>
              <a:buSzPct val="110000"/>
              <a:buFont typeface="Wingdings" panose="05000000000000000000" pitchFamily="2" charset="2"/>
              <a:buChar char="§"/>
            </a:pPr>
            <a:r>
              <a:rPr lang="en-GB" sz="2400" i="1" dirty="0">
                <a:latin typeface="+mn-lt"/>
              </a:rPr>
              <a:t>  Appendix: examples and exercises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10543"/>
            <a:ext cx="3697287"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6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143000"/>
            <a:ext cx="63341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a:ln w="9525"/>
        </p:spPr>
        <p:txBody>
          <a:bodyPr/>
          <a:lstStyle/>
          <a:p>
            <a:r>
              <a:rPr lang="en-GB" dirty="0">
                <a:latin typeface="+mn-lt"/>
              </a:rPr>
              <a:t>Manipulating properties: Modulus – density</a:t>
            </a:r>
            <a:endParaRPr lang="en-US" dirty="0">
              <a:latin typeface="+mn-lt"/>
            </a:endParaRPr>
          </a:p>
        </p:txBody>
      </p:sp>
      <p:sp>
        <p:nvSpPr>
          <p:cNvPr id="10244" name="Rectangle 4"/>
          <p:cNvSpPr>
            <a:spLocks noChangeArrowheads="1"/>
          </p:cNvSpPr>
          <p:nvPr/>
        </p:nvSpPr>
        <p:spPr bwMode="auto">
          <a:xfrm>
            <a:off x="1647824" y="2879208"/>
            <a:ext cx="18473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dirty="0"/>
          </a:p>
        </p:txBody>
      </p:sp>
      <p:grpSp>
        <p:nvGrpSpPr>
          <p:cNvPr id="16" name="Group 20">
            <a:extLst>
              <a:ext uri="{FF2B5EF4-FFF2-40B4-BE49-F238E27FC236}">
                <a16:creationId xmlns:a16="http://schemas.microsoft.com/office/drawing/2014/main" id="{BE211A8F-9298-4648-9A0C-A070AD142E01}"/>
              </a:ext>
            </a:extLst>
          </p:cNvPr>
          <p:cNvGrpSpPr>
            <a:grpSpLocks/>
          </p:cNvGrpSpPr>
          <p:nvPr/>
        </p:nvGrpSpPr>
        <p:grpSpPr bwMode="auto">
          <a:xfrm>
            <a:off x="3077838" y="1333500"/>
            <a:ext cx="7837663" cy="4205288"/>
            <a:chOff x="1230" y="941"/>
            <a:chExt cx="5016" cy="2649"/>
          </a:xfrm>
        </p:grpSpPr>
        <p:grpSp>
          <p:nvGrpSpPr>
            <p:cNvPr id="17" name="Group 21">
              <a:extLst>
                <a:ext uri="{FF2B5EF4-FFF2-40B4-BE49-F238E27FC236}">
                  <a16:creationId xmlns:a16="http://schemas.microsoft.com/office/drawing/2014/main" id="{90799951-36FA-4BA9-BA9B-E157DF1A7926}"/>
                </a:ext>
              </a:extLst>
            </p:cNvPr>
            <p:cNvGrpSpPr>
              <a:grpSpLocks/>
            </p:cNvGrpSpPr>
            <p:nvPr/>
          </p:nvGrpSpPr>
          <p:grpSpPr bwMode="auto">
            <a:xfrm>
              <a:off x="3110" y="941"/>
              <a:ext cx="3136" cy="2649"/>
              <a:chOff x="3110" y="941"/>
              <a:chExt cx="3136" cy="2649"/>
            </a:xfrm>
          </p:grpSpPr>
          <p:sp>
            <p:nvSpPr>
              <p:cNvPr id="20" name="Rectangle 22">
                <a:extLst>
                  <a:ext uri="{FF2B5EF4-FFF2-40B4-BE49-F238E27FC236}">
                    <a16:creationId xmlns:a16="http://schemas.microsoft.com/office/drawing/2014/main" id="{CA4D55AC-3FA9-447B-ACBA-B1B335A499D7}"/>
                  </a:ext>
                </a:extLst>
              </p:cNvPr>
              <p:cNvSpPr>
                <a:spLocks noChangeArrowheads="1"/>
              </p:cNvSpPr>
              <p:nvPr/>
            </p:nvSpPr>
            <p:spPr bwMode="auto">
              <a:xfrm>
                <a:off x="5094" y="1644"/>
                <a:ext cx="1152" cy="6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GB" sz="1000" b="1" i="1" dirty="0">
                  <a:solidFill>
                    <a:schemeClr val="accent4"/>
                  </a:solidFill>
                  <a:sym typeface="Times New Roman" pitchFamily="18" charset="0"/>
                </a:endParaRPr>
              </a:p>
              <a:p>
                <a:r>
                  <a:rPr lang="en-GB" b="1" i="1" dirty="0">
                    <a:solidFill>
                      <a:schemeClr val="accent4"/>
                    </a:solidFill>
                    <a:sym typeface="Times New Roman" pitchFamily="18" charset="0"/>
                  </a:rPr>
                  <a:t>Why the differences?</a:t>
                </a:r>
              </a:p>
              <a:p>
                <a:endParaRPr lang="en-GB" sz="1400" dirty="0">
                  <a:solidFill>
                    <a:schemeClr val="accent4"/>
                  </a:solidFill>
                </a:endParaRPr>
              </a:p>
            </p:txBody>
          </p:sp>
          <p:sp>
            <p:nvSpPr>
              <p:cNvPr id="21" name="Oval 23">
                <a:extLst>
                  <a:ext uri="{FF2B5EF4-FFF2-40B4-BE49-F238E27FC236}">
                    <a16:creationId xmlns:a16="http://schemas.microsoft.com/office/drawing/2014/main" id="{B8E32301-5666-4336-A20A-3631C77288A5}"/>
                  </a:ext>
                </a:extLst>
              </p:cNvPr>
              <p:cNvSpPr>
                <a:spLocks noChangeArrowheads="1"/>
              </p:cNvSpPr>
              <p:nvPr/>
            </p:nvSpPr>
            <p:spPr bwMode="auto">
              <a:xfrm>
                <a:off x="3494" y="941"/>
                <a:ext cx="1094" cy="851"/>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dirty="0"/>
              </a:p>
            </p:txBody>
          </p:sp>
          <p:sp>
            <p:nvSpPr>
              <p:cNvPr id="22" name="Oval 24">
                <a:extLst>
                  <a:ext uri="{FF2B5EF4-FFF2-40B4-BE49-F238E27FC236}">
                    <a16:creationId xmlns:a16="http://schemas.microsoft.com/office/drawing/2014/main" id="{ACF12E19-29C9-492D-B01C-6955E62A40DD}"/>
                  </a:ext>
                </a:extLst>
              </p:cNvPr>
              <p:cNvSpPr>
                <a:spLocks noChangeArrowheads="1"/>
              </p:cNvSpPr>
              <p:nvPr/>
            </p:nvSpPr>
            <p:spPr bwMode="auto">
              <a:xfrm>
                <a:off x="3110" y="1850"/>
                <a:ext cx="508" cy="635"/>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dirty="0"/>
              </a:p>
            </p:txBody>
          </p:sp>
          <p:sp>
            <p:nvSpPr>
              <p:cNvPr id="23" name="Line 25">
                <a:extLst>
                  <a:ext uri="{FF2B5EF4-FFF2-40B4-BE49-F238E27FC236}">
                    <a16:creationId xmlns:a16="http://schemas.microsoft.com/office/drawing/2014/main" id="{98845DEF-43F0-43EE-BB94-1FBA518AEF4E}"/>
                  </a:ext>
                </a:extLst>
              </p:cNvPr>
              <p:cNvSpPr>
                <a:spLocks noChangeShapeType="1"/>
              </p:cNvSpPr>
              <p:nvPr/>
            </p:nvSpPr>
            <p:spPr bwMode="auto">
              <a:xfrm>
                <a:off x="4464" y="1640"/>
                <a:ext cx="584" cy="304"/>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4" name="Line 26">
                <a:extLst>
                  <a:ext uri="{FF2B5EF4-FFF2-40B4-BE49-F238E27FC236}">
                    <a16:creationId xmlns:a16="http://schemas.microsoft.com/office/drawing/2014/main" id="{9EB2F0A3-6439-4335-9F53-ADBA192AF154}"/>
                  </a:ext>
                </a:extLst>
              </p:cNvPr>
              <p:cNvSpPr>
                <a:spLocks noChangeShapeType="1"/>
              </p:cNvSpPr>
              <p:nvPr/>
            </p:nvSpPr>
            <p:spPr bwMode="auto">
              <a:xfrm flipV="1">
                <a:off x="3634" y="1992"/>
                <a:ext cx="1430" cy="16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25" name="Oval 27">
                <a:extLst>
                  <a:ext uri="{FF2B5EF4-FFF2-40B4-BE49-F238E27FC236}">
                    <a16:creationId xmlns:a16="http://schemas.microsoft.com/office/drawing/2014/main" id="{D081ACEF-B5FF-4F8F-ACBF-54E0E2CDCFF9}"/>
                  </a:ext>
                </a:extLst>
              </p:cNvPr>
              <p:cNvSpPr>
                <a:spLocks noChangeArrowheads="1"/>
              </p:cNvSpPr>
              <p:nvPr/>
            </p:nvSpPr>
            <p:spPr bwMode="auto">
              <a:xfrm>
                <a:off x="3151" y="2523"/>
                <a:ext cx="392" cy="1067"/>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dirty="0"/>
              </a:p>
            </p:txBody>
          </p:sp>
          <p:sp>
            <p:nvSpPr>
              <p:cNvPr id="26" name="Line 28">
                <a:extLst>
                  <a:ext uri="{FF2B5EF4-FFF2-40B4-BE49-F238E27FC236}">
                    <a16:creationId xmlns:a16="http://schemas.microsoft.com/office/drawing/2014/main" id="{49FE568E-C15D-4C10-92E9-3904B5F88890}"/>
                  </a:ext>
                </a:extLst>
              </p:cNvPr>
              <p:cNvSpPr>
                <a:spLocks noChangeShapeType="1"/>
              </p:cNvSpPr>
              <p:nvPr/>
            </p:nvSpPr>
            <p:spPr bwMode="auto">
              <a:xfrm flipV="1">
                <a:off x="3543" y="2056"/>
                <a:ext cx="1505" cy="947"/>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grpSp>
        <p:sp>
          <p:nvSpPr>
            <p:cNvPr id="18" name="Oval 29">
              <a:extLst>
                <a:ext uri="{FF2B5EF4-FFF2-40B4-BE49-F238E27FC236}">
                  <a16:creationId xmlns:a16="http://schemas.microsoft.com/office/drawing/2014/main" id="{C94B5C20-BED5-4EB5-B9E2-E5EAC622C4E6}"/>
                </a:ext>
              </a:extLst>
            </p:cNvPr>
            <p:cNvSpPr>
              <a:spLocks noChangeArrowheads="1"/>
            </p:cNvSpPr>
            <p:nvPr/>
          </p:nvSpPr>
          <p:spPr bwMode="auto">
            <a:xfrm rot="8375536">
              <a:off x="1230" y="2364"/>
              <a:ext cx="1858" cy="865"/>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dirty="0"/>
            </a:p>
          </p:txBody>
        </p:sp>
        <p:sp>
          <p:nvSpPr>
            <p:cNvPr id="19" name="Line 30">
              <a:extLst>
                <a:ext uri="{FF2B5EF4-FFF2-40B4-BE49-F238E27FC236}">
                  <a16:creationId xmlns:a16="http://schemas.microsoft.com/office/drawing/2014/main" id="{1549C10D-5C8B-4E17-9DCC-EB99E9317D81}"/>
                </a:ext>
              </a:extLst>
            </p:cNvPr>
            <p:cNvSpPr>
              <a:spLocks noChangeShapeType="1"/>
            </p:cNvSpPr>
            <p:nvPr/>
          </p:nvSpPr>
          <p:spPr bwMode="auto">
            <a:xfrm flipV="1">
              <a:off x="2875" y="2016"/>
              <a:ext cx="2197" cy="627"/>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grpSp>
    </p:spTree>
    <p:extLst>
      <p:ext uri="{BB962C8B-B14F-4D97-AF65-F5344CB8AC3E}">
        <p14:creationId xmlns:p14="http://schemas.microsoft.com/office/powerpoint/2010/main" val="2169812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dirty="0">
                <a:latin typeface="+mn-lt"/>
              </a:rPr>
              <a:t>Drilling down: modulus and density</a:t>
            </a:r>
          </a:p>
        </p:txBody>
      </p:sp>
      <p:sp>
        <p:nvSpPr>
          <p:cNvPr id="9219" name="Rectangle 49"/>
          <p:cNvSpPr>
            <a:spLocks noChangeArrowheads="1"/>
          </p:cNvSpPr>
          <p:nvPr/>
        </p:nvSpPr>
        <p:spPr bwMode="auto">
          <a:xfrm>
            <a:off x="3124200" y="995364"/>
            <a:ext cx="6929438" cy="72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Density:</a:t>
            </a:r>
            <a:r>
              <a:rPr lang="en-GB" i="1" dirty="0"/>
              <a:t> atomic weight, atom size and packing density</a:t>
            </a:r>
          </a:p>
          <a:p>
            <a:pPr marL="342900" indent="-342900" defTabSz="762000">
              <a:spcBef>
                <a:spcPts val="600"/>
              </a:spcBef>
              <a:spcAft>
                <a:spcPct val="0"/>
              </a:spcAft>
              <a:buClrTx/>
              <a:buSzPct val="100000"/>
            </a:pPr>
            <a:r>
              <a:rPr lang="en-GB" b="1" i="1" dirty="0"/>
              <a:t>Modulus:</a:t>
            </a:r>
            <a:r>
              <a:rPr lang="en-GB" i="1" dirty="0"/>
              <a:t> interatomic bonds and packing density</a:t>
            </a:r>
          </a:p>
        </p:txBody>
      </p:sp>
      <p:grpSp>
        <p:nvGrpSpPr>
          <p:cNvPr id="3" name="Group 2"/>
          <p:cNvGrpSpPr/>
          <p:nvPr/>
        </p:nvGrpSpPr>
        <p:grpSpPr>
          <a:xfrm>
            <a:off x="1044257" y="2031984"/>
            <a:ext cx="4415630" cy="1276791"/>
            <a:chOff x="26986" y="2022035"/>
            <a:chExt cx="4415630" cy="1276791"/>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117" y="2114111"/>
              <a:ext cx="11334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141" y="2117726"/>
              <a:ext cx="11334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426" y="2022035"/>
              <a:ext cx="1676796" cy="584775"/>
            </a:xfrm>
            <a:prstGeom prst="rect">
              <a:avLst/>
            </a:prstGeom>
          </p:spPr>
          <p:txBody>
            <a:bodyPr wrap="square">
              <a:spAutoFit/>
            </a:bodyPr>
            <a:lstStyle/>
            <a:p>
              <a:pPr algn="ctr">
                <a:spcBef>
                  <a:spcPct val="0"/>
                </a:spcBef>
                <a:spcAft>
                  <a:spcPct val="0"/>
                </a:spcAft>
              </a:pPr>
              <a:r>
                <a:rPr lang="en-GB" dirty="0"/>
                <a:t>The elements</a:t>
              </a:r>
            </a:p>
            <a:p>
              <a:pPr algn="ctr">
                <a:spcBef>
                  <a:spcPct val="0"/>
                </a:spcBef>
                <a:spcAft>
                  <a:spcPct val="0"/>
                </a:spcAft>
              </a:pPr>
              <a:r>
                <a:rPr lang="en-GB" sz="1400" dirty="0"/>
                <a:t>(most are metals)</a:t>
              </a:r>
            </a:p>
          </p:txBody>
        </p:sp>
        <p:sp>
          <p:nvSpPr>
            <p:cNvPr id="18" name="Text Box 11"/>
            <p:cNvSpPr txBox="1">
              <a:spLocks noChangeArrowheads="1"/>
            </p:cNvSpPr>
            <p:nvPr/>
          </p:nvSpPr>
          <p:spPr bwMode="auto">
            <a:xfrm>
              <a:off x="26986" y="2622550"/>
              <a:ext cx="1939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pPr>
              <a:r>
                <a:rPr lang="en-GB" sz="1400" i="1" dirty="0">
                  <a:latin typeface="+mn-lt"/>
                </a:rPr>
                <a:t>Crystalline packing, </a:t>
              </a:r>
              <a:r>
                <a:rPr lang="en-GB" sz="1400" i="1" dirty="0">
                  <a:solidFill>
                    <a:schemeClr val="accent5"/>
                  </a:solidFill>
                  <a:latin typeface="+mn-lt"/>
                </a:rPr>
                <a:t>metallic</a:t>
              </a:r>
              <a:r>
                <a:rPr lang="en-GB" sz="1400" i="1" dirty="0">
                  <a:solidFill>
                    <a:srgbClr val="FF0000"/>
                  </a:solidFill>
                  <a:latin typeface="+mn-lt"/>
                </a:rPr>
                <a:t> </a:t>
              </a:r>
              <a:r>
                <a:rPr lang="en-GB" sz="1400" i="1" dirty="0">
                  <a:latin typeface="+mn-lt"/>
                </a:rPr>
                <a:t>bonding</a:t>
              </a:r>
            </a:p>
          </p:txBody>
        </p:sp>
      </p:grpSp>
      <p:grpSp>
        <p:nvGrpSpPr>
          <p:cNvPr id="9" name="Group 8"/>
          <p:cNvGrpSpPr>
            <a:grpSpLocks/>
          </p:cNvGrpSpPr>
          <p:nvPr/>
        </p:nvGrpSpPr>
        <p:grpSpPr bwMode="auto">
          <a:xfrm>
            <a:off x="5908356" y="1754986"/>
            <a:ext cx="4144963" cy="1624013"/>
            <a:chOff x="-466" y="893"/>
            <a:chExt cx="2611" cy="1023"/>
          </a:xfrm>
        </p:grpSpPr>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 y="893"/>
              <a:ext cx="1128"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103" y="1042"/>
              <a:ext cx="81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pPr>
              <a:r>
                <a:rPr lang="en-GB" dirty="0">
                  <a:latin typeface="+mn-lt"/>
                </a:rPr>
                <a:t>Inorganic</a:t>
              </a:r>
            </a:p>
            <a:p>
              <a:pPr algn="r">
                <a:spcBef>
                  <a:spcPct val="0"/>
                </a:spcBef>
                <a:spcAft>
                  <a:spcPct val="0"/>
                </a:spcAft>
              </a:pPr>
              <a:r>
                <a:rPr lang="en-GB" dirty="0">
                  <a:latin typeface="+mn-lt"/>
                </a:rPr>
                <a:t>compounds</a:t>
              </a:r>
            </a:p>
          </p:txBody>
        </p:sp>
        <p:sp>
          <p:nvSpPr>
            <p:cNvPr id="12" name="Text Box 11"/>
            <p:cNvSpPr txBox="1">
              <a:spLocks noChangeArrowheads="1"/>
            </p:cNvSpPr>
            <p:nvPr/>
          </p:nvSpPr>
          <p:spPr bwMode="auto">
            <a:xfrm>
              <a:off x="-466" y="1432"/>
              <a:ext cx="139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50000"/>
                </a:spcBef>
              </a:pPr>
              <a:r>
                <a:rPr lang="en-GB" sz="1400" i="1" dirty="0">
                  <a:latin typeface="+mn-lt"/>
                </a:rPr>
                <a:t>Crystalline </a:t>
              </a:r>
              <a:br>
                <a:rPr lang="en-GB" sz="1400" i="1" dirty="0">
                  <a:latin typeface="+mn-lt"/>
                </a:rPr>
              </a:br>
              <a:r>
                <a:rPr lang="en-GB" sz="1400" i="1" dirty="0">
                  <a:latin typeface="+mn-lt"/>
                </a:rPr>
                <a:t>oxides, nitrides, carbides, </a:t>
              </a:r>
              <a:br>
                <a:rPr lang="en-GB" sz="1400" i="1" dirty="0">
                  <a:latin typeface="+mn-lt"/>
                </a:rPr>
              </a:br>
              <a:r>
                <a:rPr lang="en-GB" sz="1400" i="1" dirty="0">
                  <a:solidFill>
                    <a:schemeClr val="accent5"/>
                  </a:solidFill>
                  <a:latin typeface="+mn-lt"/>
                </a:rPr>
                <a:t>Ionic / Covalent </a:t>
              </a:r>
              <a:r>
                <a:rPr lang="en-GB" sz="1400" i="1" dirty="0">
                  <a:latin typeface="+mn-lt"/>
                </a:rPr>
                <a:t>bonding</a:t>
              </a:r>
            </a:p>
          </p:txBody>
        </p:sp>
      </p:grpSp>
      <p:grpSp>
        <p:nvGrpSpPr>
          <p:cNvPr id="13" name="Group 12"/>
          <p:cNvGrpSpPr>
            <a:grpSpLocks/>
          </p:cNvGrpSpPr>
          <p:nvPr/>
        </p:nvGrpSpPr>
        <p:grpSpPr bwMode="auto">
          <a:xfrm>
            <a:off x="919952" y="4034418"/>
            <a:ext cx="5040313" cy="1905000"/>
            <a:chOff x="-353" y="2672"/>
            <a:chExt cx="3175" cy="1200"/>
          </a:xfrm>
        </p:grpSpPr>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 y="2672"/>
              <a:ext cx="1884"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4"/>
            <p:cNvSpPr txBox="1">
              <a:spLocks noChangeArrowheads="1"/>
            </p:cNvSpPr>
            <p:nvPr/>
          </p:nvSpPr>
          <p:spPr bwMode="auto">
            <a:xfrm>
              <a:off x="101" y="2810"/>
              <a:ext cx="81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pPr>
              <a:r>
                <a:rPr lang="en-GB" dirty="0">
                  <a:latin typeface="+mn-lt"/>
                </a:rPr>
                <a:t>Organic</a:t>
              </a:r>
            </a:p>
            <a:p>
              <a:pPr algn="r">
                <a:spcBef>
                  <a:spcPct val="0"/>
                </a:spcBef>
                <a:spcAft>
                  <a:spcPct val="0"/>
                </a:spcAft>
              </a:pPr>
              <a:r>
                <a:rPr lang="en-GB" dirty="0">
                  <a:latin typeface="+mn-lt"/>
                </a:rPr>
                <a:t>compounds</a:t>
              </a:r>
            </a:p>
          </p:txBody>
        </p:sp>
        <p:sp>
          <p:nvSpPr>
            <p:cNvPr id="16" name="Text Box 15"/>
            <p:cNvSpPr txBox="1">
              <a:spLocks noChangeArrowheads="1"/>
            </p:cNvSpPr>
            <p:nvPr/>
          </p:nvSpPr>
          <p:spPr bwMode="auto">
            <a:xfrm>
              <a:off x="-353" y="3284"/>
              <a:ext cx="12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50000"/>
                </a:spcBef>
              </a:pPr>
              <a:r>
                <a:rPr lang="en-GB" sz="1400" i="1" dirty="0">
                  <a:latin typeface="+mn-lt"/>
                </a:rPr>
                <a:t>Amorphous thermoplastics, thermosets, elastomers</a:t>
              </a:r>
            </a:p>
          </p:txBody>
        </p:sp>
      </p:grpSp>
      <p:pic>
        <p:nvPicPr>
          <p:cNvPr id="17" name="Picture 16" descr="Crystallinity in polymers.jpg"/>
          <p:cNvPicPr>
            <a:picLocks noChangeAspect="1"/>
          </p:cNvPicPr>
          <p:nvPr/>
        </p:nvPicPr>
        <p:blipFill>
          <a:blip r:embed="rId7" cstate="print"/>
          <a:stretch>
            <a:fillRect/>
          </a:stretch>
        </p:blipFill>
        <p:spPr>
          <a:xfrm>
            <a:off x="6618223" y="4086451"/>
            <a:ext cx="3288792" cy="1719682"/>
          </a:xfrm>
          <a:prstGeom prst="rect">
            <a:avLst/>
          </a:prstGeom>
        </p:spPr>
      </p:pic>
    </p:spTree>
    <p:extLst>
      <p:ext uri="{BB962C8B-B14F-4D97-AF65-F5344CB8AC3E}">
        <p14:creationId xmlns:p14="http://schemas.microsoft.com/office/powerpoint/2010/main" val="29154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mn-lt"/>
              </a:rPr>
              <a:t>Drilling down: modulus and density</a:t>
            </a:r>
          </a:p>
        </p:txBody>
      </p:sp>
      <p:pic>
        <p:nvPicPr>
          <p:cNvPr id="30" name="Picture 2">
            <a:extLst>
              <a:ext uri="{FF2B5EF4-FFF2-40B4-BE49-F238E27FC236}">
                <a16:creationId xmlns:a16="http://schemas.microsoft.com/office/drawing/2014/main" id="{B7B52860-C79F-46D9-8F69-B6978A3D28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139668"/>
            <a:ext cx="5935305" cy="457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
            <a:extLst>
              <a:ext uri="{FF2B5EF4-FFF2-40B4-BE49-F238E27FC236}">
                <a16:creationId xmlns:a16="http://schemas.microsoft.com/office/drawing/2014/main" id="{79C8839F-A25B-46F1-9445-62B395F47DDB}"/>
              </a:ext>
            </a:extLst>
          </p:cNvPr>
          <p:cNvGrpSpPr>
            <a:grpSpLocks/>
          </p:cNvGrpSpPr>
          <p:nvPr/>
        </p:nvGrpSpPr>
        <p:grpSpPr bwMode="auto">
          <a:xfrm>
            <a:off x="7136532" y="923261"/>
            <a:ext cx="3699914" cy="1175161"/>
            <a:chOff x="3574" y="730"/>
            <a:chExt cx="2502" cy="790"/>
          </a:xfrm>
        </p:grpSpPr>
        <p:sp>
          <p:nvSpPr>
            <p:cNvPr id="32" name="Rectangle 49">
              <a:extLst>
                <a:ext uri="{FF2B5EF4-FFF2-40B4-BE49-F238E27FC236}">
                  <a16:creationId xmlns:a16="http://schemas.microsoft.com/office/drawing/2014/main" id="{FC1F8285-9BE7-49E0-AAF7-011FBA8AB299}"/>
                </a:ext>
              </a:extLst>
            </p:cNvPr>
            <p:cNvSpPr>
              <a:spLocks noChangeArrowheads="1"/>
            </p:cNvSpPr>
            <p:nvPr/>
          </p:nvSpPr>
          <p:spPr bwMode="auto">
            <a:xfrm>
              <a:off x="5114" y="730"/>
              <a:ext cx="962"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defTabSz="762000">
                <a:lnSpc>
                  <a:spcPct val="90000"/>
                </a:lnSpc>
                <a:spcBef>
                  <a:spcPct val="0"/>
                </a:spcBef>
                <a:spcAft>
                  <a:spcPct val="0"/>
                </a:spcAft>
                <a:buClrTx/>
                <a:buSzPct val="100000"/>
                <a:buFontTx/>
                <a:buNone/>
              </a:pPr>
              <a:r>
                <a:rPr lang="en-GB" sz="1600" b="1" i="1" dirty="0">
                  <a:sym typeface="Times New Roman" pitchFamily="18" charset="0"/>
                </a:rPr>
                <a:t>Metals: </a:t>
              </a:r>
            </a:p>
            <a:p>
              <a:pPr marL="34925" defTabSz="762000">
                <a:spcBef>
                  <a:spcPct val="0"/>
                </a:spcBef>
                <a:spcAft>
                  <a:spcPct val="0"/>
                </a:spcAft>
                <a:buClrTx/>
                <a:buSzPct val="100000"/>
                <a:buFontTx/>
                <a:buNone/>
              </a:pPr>
              <a:r>
                <a:rPr lang="en-GB" sz="1400" b="1" i="1" dirty="0">
                  <a:solidFill>
                    <a:schemeClr val="accent1"/>
                  </a:solidFill>
                  <a:sym typeface="Times New Roman" pitchFamily="18" charset="0"/>
                </a:rPr>
                <a:t>Composition</a:t>
              </a:r>
              <a:r>
                <a:rPr lang="en-GB" sz="1400" b="1" dirty="0">
                  <a:solidFill>
                    <a:schemeClr val="accent1"/>
                  </a:solidFill>
                  <a:sym typeface="Times New Roman" pitchFamily="18" charset="0"/>
                </a:rPr>
                <a:t> – </a:t>
              </a:r>
              <a:r>
                <a:rPr lang="en-GB" sz="1400" dirty="0">
                  <a:sym typeface="Times New Roman" pitchFamily="18" charset="0"/>
                </a:rPr>
                <a:t>Metallic bond of base element.</a:t>
              </a:r>
            </a:p>
          </p:txBody>
        </p:sp>
        <p:sp>
          <p:nvSpPr>
            <p:cNvPr id="36" name="Oval 9">
              <a:extLst>
                <a:ext uri="{FF2B5EF4-FFF2-40B4-BE49-F238E27FC236}">
                  <a16:creationId xmlns:a16="http://schemas.microsoft.com/office/drawing/2014/main" id="{1C099FFB-1F5C-41A6-A761-DA5D4888570C}"/>
                </a:ext>
              </a:extLst>
            </p:cNvPr>
            <p:cNvSpPr>
              <a:spLocks noChangeArrowheads="1"/>
            </p:cNvSpPr>
            <p:nvPr/>
          </p:nvSpPr>
          <p:spPr bwMode="auto">
            <a:xfrm rot="20858302">
              <a:off x="3574" y="1020"/>
              <a:ext cx="1058" cy="50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dirty="0"/>
            </a:p>
          </p:txBody>
        </p:sp>
        <p:cxnSp>
          <p:nvCxnSpPr>
            <p:cNvPr id="37" name="Straight Connector 11">
              <a:extLst>
                <a:ext uri="{FF2B5EF4-FFF2-40B4-BE49-F238E27FC236}">
                  <a16:creationId xmlns:a16="http://schemas.microsoft.com/office/drawing/2014/main" id="{695D8EF1-39BF-48B4-9093-2D17F0710096}"/>
                </a:ext>
              </a:extLst>
            </p:cNvPr>
            <p:cNvCxnSpPr>
              <a:cxnSpLocks noChangeShapeType="1"/>
              <a:stCxn id="36" idx="7"/>
            </p:cNvCxnSpPr>
            <p:nvPr/>
          </p:nvCxnSpPr>
          <p:spPr bwMode="auto">
            <a:xfrm flipV="1">
              <a:off x="4431" y="928"/>
              <a:ext cx="694" cy="89"/>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38" name="Text Box 16">
            <a:extLst>
              <a:ext uri="{FF2B5EF4-FFF2-40B4-BE49-F238E27FC236}">
                <a16:creationId xmlns:a16="http://schemas.microsoft.com/office/drawing/2014/main" id="{9B05402D-A8D3-4C91-A05F-89440F950657}"/>
              </a:ext>
            </a:extLst>
          </p:cNvPr>
          <p:cNvSpPr txBox="1">
            <a:spLocks noChangeArrowheads="1"/>
          </p:cNvSpPr>
          <p:nvPr/>
        </p:nvSpPr>
        <p:spPr bwMode="auto">
          <a:xfrm>
            <a:off x="5795209" y="665005"/>
            <a:ext cx="1687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a:t>
            </a:r>
          </a:p>
        </p:txBody>
      </p:sp>
      <p:grpSp>
        <p:nvGrpSpPr>
          <p:cNvPr id="39" name="Group 38">
            <a:extLst>
              <a:ext uri="{FF2B5EF4-FFF2-40B4-BE49-F238E27FC236}">
                <a16:creationId xmlns:a16="http://schemas.microsoft.com/office/drawing/2014/main" id="{66B81B5B-9BB4-4969-8ADA-77B4F50A19F1}"/>
              </a:ext>
            </a:extLst>
          </p:cNvPr>
          <p:cNvGrpSpPr/>
          <p:nvPr/>
        </p:nvGrpSpPr>
        <p:grpSpPr>
          <a:xfrm>
            <a:off x="2215111" y="667148"/>
            <a:ext cx="7010400" cy="5475836"/>
            <a:chOff x="478385" y="953056"/>
            <a:chExt cx="7525791" cy="5843783"/>
          </a:xfrm>
        </p:grpSpPr>
        <p:sp>
          <p:nvSpPr>
            <p:cNvPr id="40" name="Rectangle 35">
              <a:extLst>
                <a:ext uri="{FF2B5EF4-FFF2-40B4-BE49-F238E27FC236}">
                  <a16:creationId xmlns:a16="http://schemas.microsoft.com/office/drawing/2014/main" id="{B2133494-387C-4767-9E4F-D12DB98F72CE}"/>
                </a:ext>
              </a:extLst>
            </p:cNvPr>
            <p:cNvSpPr>
              <a:spLocks noChangeArrowheads="1"/>
            </p:cNvSpPr>
            <p:nvPr/>
          </p:nvSpPr>
          <p:spPr bwMode="auto">
            <a:xfrm>
              <a:off x="5334000" y="2410898"/>
              <a:ext cx="184731" cy="369332"/>
            </a:xfrm>
            <a:prstGeom prst="rect">
              <a:avLst/>
            </a:prstGeom>
            <a:solidFill>
              <a:srgbClr val="99FF66">
                <a:alpha val="34117"/>
              </a:srgbClr>
            </a:solidFill>
            <a:ln w="9525">
              <a:solidFill>
                <a:schemeClr val="accent4"/>
              </a:solidFill>
              <a:miter lim="800000"/>
              <a:headEnd/>
              <a:tailEnd/>
            </a:ln>
          </p:spPr>
          <p:txBody>
            <a:bodyPr wrap="none" anchor="ctr">
              <a:spAutoFit/>
            </a:bodyPr>
            <a:lstStyle/>
            <a:p>
              <a:endParaRPr lang="en-GB" dirty="0"/>
            </a:p>
          </p:txBody>
        </p:sp>
        <p:grpSp>
          <p:nvGrpSpPr>
            <p:cNvPr id="41" name="Group 40">
              <a:extLst>
                <a:ext uri="{FF2B5EF4-FFF2-40B4-BE49-F238E27FC236}">
                  <a16:creationId xmlns:a16="http://schemas.microsoft.com/office/drawing/2014/main" id="{A0785771-DF72-450A-8B07-9F2C2BEDD806}"/>
                </a:ext>
              </a:extLst>
            </p:cNvPr>
            <p:cNvGrpSpPr/>
            <p:nvPr/>
          </p:nvGrpSpPr>
          <p:grpSpPr>
            <a:xfrm>
              <a:off x="478385" y="953056"/>
              <a:ext cx="7525791" cy="5843783"/>
              <a:chOff x="478385" y="953056"/>
              <a:chExt cx="7525791" cy="5843783"/>
            </a:xfrm>
          </p:grpSpPr>
          <p:grpSp>
            <p:nvGrpSpPr>
              <p:cNvPr id="42" name="Group 41">
                <a:extLst>
                  <a:ext uri="{FF2B5EF4-FFF2-40B4-BE49-F238E27FC236}">
                    <a16:creationId xmlns:a16="http://schemas.microsoft.com/office/drawing/2014/main" id="{242AB7FF-6F29-4865-8094-42231D13118A}"/>
                  </a:ext>
                </a:extLst>
              </p:cNvPr>
              <p:cNvGrpSpPr/>
              <p:nvPr/>
            </p:nvGrpSpPr>
            <p:grpSpPr>
              <a:xfrm>
                <a:off x="879476" y="1401763"/>
                <a:ext cx="7124700" cy="5391150"/>
                <a:chOff x="952500" y="1416050"/>
                <a:chExt cx="7124700" cy="5391150"/>
              </a:xfrm>
            </p:grpSpPr>
            <p:sp>
              <p:nvSpPr>
                <p:cNvPr id="47" name="Line 15">
                  <a:extLst>
                    <a:ext uri="{FF2B5EF4-FFF2-40B4-BE49-F238E27FC236}">
                      <a16:creationId xmlns:a16="http://schemas.microsoft.com/office/drawing/2014/main" id="{6AD608D4-C635-452A-93B1-61113A9DBC50}"/>
                    </a:ext>
                  </a:extLst>
                </p:cNvPr>
                <p:cNvSpPr>
                  <a:spLocks noChangeShapeType="1"/>
                </p:cNvSpPr>
                <p:nvPr/>
              </p:nvSpPr>
              <p:spPr bwMode="auto">
                <a:xfrm>
                  <a:off x="977900" y="1908176"/>
                  <a:ext cx="7099300" cy="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nvGrpSpPr>
                <p:cNvPr id="48" name="Group 47">
                  <a:extLst>
                    <a:ext uri="{FF2B5EF4-FFF2-40B4-BE49-F238E27FC236}">
                      <a16:creationId xmlns:a16="http://schemas.microsoft.com/office/drawing/2014/main" id="{181FE739-09D5-411B-BD95-C5A2D6D1162A}"/>
                    </a:ext>
                  </a:extLst>
                </p:cNvPr>
                <p:cNvGrpSpPr/>
                <p:nvPr/>
              </p:nvGrpSpPr>
              <p:grpSpPr>
                <a:xfrm>
                  <a:off x="952500" y="1416050"/>
                  <a:ext cx="7081777" cy="5391150"/>
                  <a:chOff x="952500" y="1416050"/>
                  <a:chExt cx="7081777" cy="5391150"/>
                </a:xfrm>
              </p:grpSpPr>
              <p:sp>
                <p:nvSpPr>
                  <p:cNvPr id="49" name="Line 7">
                    <a:extLst>
                      <a:ext uri="{FF2B5EF4-FFF2-40B4-BE49-F238E27FC236}">
                        <a16:creationId xmlns:a16="http://schemas.microsoft.com/office/drawing/2014/main" id="{706451B8-34C3-45F7-80A8-A999D941A57B}"/>
                      </a:ext>
                    </a:extLst>
                  </p:cNvPr>
                  <p:cNvSpPr>
                    <a:spLocks noChangeShapeType="1"/>
                  </p:cNvSpPr>
                  <p:nvPr/>
                </p:nvSpPr>
                <p:spPr bwMode="auto">
                  <a:xfrm rot="16200000">
                    <a:off x="2682875" y="4086225"/>
                    <a:ext cx="5391150" cy="508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0" name="Line 8">
                    <a:extLst>
                      <a:ext uri="{FF2B5EF4-FFF2-40B4-BE49-F238E27FC236}">
                        <a16:creationId xmlns:a16="http://schemas.microsoft.com/office/drawing/2014/main" id="{3A3E4F65-6F4B-4619-B6BF-53314C73021C}"/>
                      </a:ext>
                    </a:extLst>
                  </p:cNvPr>
                  <p:cNvSpPr>
                    <a:spLocks noChangeShapeType="1"/>
                  </p:cNvSpPr>
                  <p:nvPr/>
                </p:nvSpPr>
                <p:spPr bwMode="auto">
                  <a:xfrm rot="5400000" flipH="1">
                    <a:off x="4733925" y="4117975"/>
                    <a:ext cx="5365750" cy="127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1" name="Line 9">
                    <a:extLst>
                      <a:ext uri="{FF2B5EF4-FFF2-40B4-BE49-F238E27FC236}">
                        <a16:creationId xmlns:a16="http://schemas.microsoft.com/office/drawing/2014/main" id="{216FB0FF-CCFD-4E0A-AD1E-BB36A6FEC3FD}"/>
                      </a:ext>
                    </a:extLst>
                  </p:cNvPr>
                  <p:cNvSpPr>
                    <a:spLocks noChangeShapeType="1"/>
                  </p:cNvSpPr>
                  <p:nvPr/>
                </p:nvSpPr>
                <p:spPr bwMode="auto">
                  <a:xfrm rot="16200000" flipV="1">
                    <a:off x="6353175" y="5521325"/>
                    <a:ext cx="0" cy="1974850"/>
                  </a:xfrm>
                  <a:prstGeom prst="line">
                    <a:avLst/>
                  </a:prstGeom>
                  <a:noFill/>
                  <a:ln w="19050">
                    <a:solidFill>
                      <a:schemeClr val="accent4"/>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52" name="Text Box 10">
                    <a:extLst>
                      <a:ext uri="{FF2B5EF4-FFF2-40B4-BE49-F238E27FC236}">
                        <a16:creationId xmlns:a16="http://schemas.microsoft.com/office/drawing/2014/main" id="{9CCDA1D9-4DAA-4CE1-9E2F-3F8CD8C47D8C}"/>
                      </a:ext>
                    </a:extLst>
                  </p:cNvPr>
                  <p:cNvSpPr txBox="1">
                    <a:spLocks noChangeArrowheads="1"/>
                  </p:cNvSpPr>
                  <p:nvPr/>
                </p:nvSpPr>
                <p:spPr bwMode="auto">
                  <a:xfrm>
                    <a:off x="7416800" y="6373813"/>
                    <a:ext cx="617477"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solidFill>
                          <a:schemeClr val="accent1"/>
                        </a:solidFill>
                        <a:latin typeface="+mn-lt"/>
                      </a:rPr>
                      <a:t>20,000</a:t>
                    </a:r>
                  </a:p>
                </p:txBody>
              </p:sp>
              <p:sp>
                <p:nvSpPr>
                  <p:cNvPr id="53" name="Text Box 11">
                    <a:extLst>
                      <a:ext uri="{FF2B5EF4-FFF2-40B4-BE49-F238E27FC236}">
                        <a16:creationId xmlns:a16="http://schemas.microsoft.com/office/drawing/2014/main" id="{BD7ACA45-9EE3-4247-BB96-BCF568D70DB9}"/>
                      </a:ext>
                    </a:extLst>
                  </p:cNvPr>
                  <p:cNvSpPr txBox="1">
                    <a:spLocks noChangeArrowheads="1"/>
                  </p:cNvSpPr>
                  <p:nvPr/>
                </p:nvSpPr>
                <p:spPr bwMode="auto">
                  <a:xfrm>
                    <a:off x="4781550" y="6392863"/>
                    <a:ext cx="53893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solidFill>
                          <a:schemeClr val="accent1"/>
                        </a:solidFill>
                        <a:latin typeface="+mn-lt"/>
                      </a:rPr>
                      <a:t>1,000</a:t>
                    </a:r>
                  </a:p>
                </p:txBody>
              </p:sp>
              <p:sp>
                <p:nvSpPr>
                  <p:cNvPr id="54" name="Line 14">
                    <a:extLst>
                      <a:ext uri="{FF2B5EF4-FFF2-40B4-BE49-F238E27FC236}">
                        <a16:creationId xmlns:a16="http://schemas.microsoft.com/office/drawing/2014/main" id="{40CB9221-AFE7-48F1-9B83-2414D40CD1A8}"/>
                      </a:ext>
                    </a:extLst>
                  </p:cNvPr>
                  <p:cNvSpPr>
                    <a:spLocks noChangeShapeType="1"/>
                  </p:cNvSpPr>
                  <p:nvPr/>
                </p:nvSpPr>
                <p:spPr bwMode="auto">
                  <a:xfrm flipH="1" flipV="1">
                    <a:off x="1130300" y="1943101"/>
                    <a:ext cx="12700" cy="1397000"/>
                  </a:xfrm>
                  <a:prstGeom prst="line">
                    <a:avLst/>
                  </a:prstGeom>
                  <a:noFill/>
                  <a:ln w="9525">
                    <a:solidFill>
                      <a:schemeClr val="accent4"/>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55" name="Line 16">
                    <a:extLst>
                      <a:ext uri="{FF2B5EF4-FFF2-40B4-BE49-F238E27FC236}">
                        <a16:creationId xmlns:a16="http://schemas.microsoft.com/office/drawing/2014/main" id="{3363A12C-AE2A-4832-AAD3-6D953D95EEB4}"/>
                      </a:ext>
                    </a:extLst>
                  </p:cNvPr>
                  <p:cNvSpPr>
                    <a:spLocks noChangeShapeType="1"/>
                  </p:cNvSpPr>
                  <p:nvPr/>
                </p:nvSpPr>
                <p:spPr bwMode="auto">
                  <a:xfrm flipV="1">
                    <a:off x="952500" y="3314701"/>
                    <a:ext cx="7010400" cy="254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6" name="Text Box 17">
                    <a:extLst>
                      <a:ext uri="{FF2B5EF4-FFF2-40B4-BE49-F238E27FC236}">
                        <a16:creationId xmlns:a16="http://schemas.microsoft.com/office/drawing/2014/main" id="{38B553ED-7D05-4120-B95A-B1ED033828A2}"/>
                      </a:ext>
                    </a:extLst>
                  </p:cNvPr>
                  <p:cNvSpPr txBox="1">
                    <a:spLocks noChangeArrowheads="1"/>
                  </p:cNvSpPr>
                  <p:nvPr/>
                </p:nvSpPr>
                <p:spPr bwMode="auto">
                  <a:xfrm>
                    <a:off x="973138" y="1646238"/>
                    <a:ext cx="563563"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solidFill>
                          <a:schemeClr val="accent1"/>
                        </a:solidFill>
                        <a:latin typeface="+mn-lt"/>
                      </a:rPr>
                      <a:t>600</a:t>
                    </a:r>
                  </a:p>
                </p:txBody>
              </p:sp>
              <p:sp>
                <p:nvSpPr>
                  <p:cNvPr id="57" name="Text Box 18">
                    <a:extLst>
                      <a:ext uri="{FF2B5EF4-FFF2-40B4-BE49-F238E27FC236}">
                        <a16:creationId xmlns:a16="http://schemas.microsoft.com/office/drawing/2014/main" id="{DE24209E-B605-430E-A8F6-C3491382F667}"/>
                      </a:ext>
                    </a:extLst>
                  </p:cNvPr>
                  <p:cNvSpPr txBox="1">
                    <a:spLocks noChangeArrowheads="1"/>
                  </p:cNvSpPr>
                  <p:nvPr/>
                </p:nvSpPr>
                <p:spPr bwMode="auto">
                  <a:xfrm>
                    <a:off x="998538" y="3386138"/>
                    <a:ext cx="268288"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solidFill>
                          <a:schemeClr val="accent1"/>
                        </a:solidFill>
                        <a:latin typeface="+mn-lt"/>
                      </a:rPr>
                      <a:t>2</a:t>
                    </a:r>
                  </a:p>
                </p:txBody>
              </p:sp>
            </p:grpSp>
          </p:grpSp>
          <p:grpSp>
            <p:nvGrpSpPr>
              <p:cNvPr id="43" name="Group 42">
                <a:extLst>
                  <a:ext uri="{FF2B5EF4-FFF2-40B4-BE49-F238E27FC236}">
                    <a16:creationId xmlns:a16="http://schemas.microsoft.com/office/drawing/2014/main" id="{53176EB1-056E-4FA2-BCE5-F69652A5F4B9}"/>
                  </a:ext>
                </a:extLst>
              </p:cNvPr>
              <p:cNvGrpSpPr/>
              <p:nvPr/>
            </p:nvGrpSpPr>
            <p:grpSpPr>
              <a:xfrm>
                <a:off x="478385" y="953056"/>
                <a:ext cx="6616348" cy="5843783"/>
                <a:chOff x="478385" y="953056"/>
                <a:chExt cx="6616348" cy="5843783"/>
              </a:xfrm>
            </p:grpSpPr>
            <p:sp>
              <p:nvSpPr>
                <p:cNvPr id="44" name="Text Box 16">
                  <a:extLst>
                    <a:ext uri="{FF2B5EF4-FFF2-40B4-BE49-F238E27FC236}">
                      <a16:creationId xmlns:a16="http://schemas.microsoft.com/office/drawing/2014/main" id="{C5064031-1192-47CB-B606-1165A425C62A}"/>
                    </a:ext>
                  </a:extLst>
                </p:cNvPr>
                <p:cNvSpPr txBox="1">
                  <a:spLocks noChangeArrowheads="1"/>
                </p:cNvSpPr>
                <p:nvPr/>
              </p:nvSpPr>
              <p:spPr bwMode="auto">
                <a:xfrm>
                  <a:off x="478385" y="953056"/>
                  <a:ext cx="147296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solidFill>
                        <a:schemeClr val="accent1"/>
                      </a:solidFill>
                      <a:latin typeface="+mn-lt"/>
                    </a:rPr>
                    <a:t>The elements</a:t>
                  </a:r>
                </a:p>
              </p:txBody>
            </p:sp>
            <p:sp>
              <p:nvSpPr>
                <p:cNvPr id="45" name="Text Box 16">
                  <a:extLst>
                    <a:ext uri="{FF2B5EF4-FFF2-40B4-BE49-F238E27FC236}">
                      <a16:creationId xmlns:a16="http://schemas.microsoft.com/office/drawing/2014/main" id="{47B09122-6D76-4CBC-B476-98A0AA98D6F7}"/>
                    </a:ext>
                  </a:extLst>
                </p:cNvPr>
                <p:cNvSpPr txBox="1">
                  <a:spLocks noChangeArrowheads="1"/>
                </p:cNvSpPr>
                <p:nvPr/>
              </p:nvSpPr>
              <p:spPr bwMode="auto">
                <a:xfrm>
                  <a:off x="481562" y="2305607"/>
                  <a:ext cx="1080538" cy="584775"/>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GB" sz="1600" i="1" dirty="0">
                      <a:solidFill>
                        <a:schemeClr val="accent1"/>
                      </a:solidFill>
                      <a:latin typeface="+mn-lt"/>
                    </a:rPr>
                    <a:t>Range of modulus</a:t>
                  </a:r>
                </a:p>
              </p:txBody>
            </p:sp>
            <p:sp>
              <p:nvSpPr>
                <p:cNvPr id="46" name="Text Box 16">
                  <a:extLst>
                    <a:ext uri="{FF2B5EF4-FFF2-40B4-BE49-F238E27FC236}">
                      <a16:creationId xmlns:a16="http://schemas.microsoft.com/office/drawing/2014/main" id="{9CB6EE82-ED26-4AB0-BF47-051DAC47E9AC}"/>
                    </a:ext>
                  </a:extLst>
                </p:cNvPr>
                <p:cNvSpPr txBox="1">
                  <a:spLocks noChangeArrowheads="1"/>
                </p:cNvSpPr>
                <p:nvPr/>
              </p:nvSpPr>
              <p:spPr bwMode="auto">
                <a:xfrm>
                  <a:off x="6014195" y="6238461"/>
                  <a:ext cx="1080538" cy="558378"/>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GB" sz="1400" i="1" dirty="0">
                      <a:solidFill>
                        <a:schemeClr val="accent1"/>
                      </a:solidFill>
                      <a:latin typeface="+mn-lt"/>
                    </a:rPr>
                    <a:t>Range of density</a:t>
                  </a:r>
                </a:p>
              </p:txBody>
            </p:sp>
          </p:grpSp>
        </p:grpSp>
      </p:grpSp>
    </p:spTree>
    <p:extLst>
      <p:ext uri="{BB962C8B-B14F-4D97-AF65-F5344CB8AC3E}">
        <p14:creationId xmlns:p14="http://schemas.microsoft.com/office/powerpoint/2010/main" val="949241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43000"/>
            <a:ext cx="630936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p:cNvGrpSpPr>
            <a:grpSpLocks/>
          </p:cNvGrpSpPr>
          <p:nvPr/>
        </p:nvGrpSpPr>
        <p:grpSpPr bwMode="auto">
          <a:xfrm>
            <a:off x="6507440" y="945266"/>
            <a:ext cx="4195763" cy="2063750"/>
            <a:chOff x="3597" y="730"/>
            <a:chExt cx="2643" cy="1300"/>
          </a:xfrm>
        </p:grpSpPr>
        <p:sp>
          <p:nvSpPr>
            <p:cNvPr id="13325" name="Rectangle 49"/>
            <p:cNvSpPr>
              <a:spLocks noChangeArrowheads="1"/>
            </p:cNvSpPr>
            <p:nvPr/>
          </p:nvSpPr>
          <p:spPr bwMode="auto">
            <a:xfrm>
              <a:off x="5114" y="730"/>
              <a:ext cx="1126" cy="1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lnSpc>
                  <a:spcPct val="90000"/>
                </a:lnSpc>
                <a:spcBef>
                  <a:spcPct val="0"/>
                </a:spcBef>
                <a:spcAft>
                  <a:spcPct val="0"/>
                </a:spcAft>
                <a:buClrTx/>
                <a:buSzPct val="100000"/>
              </a:pPr>
              <a:r>
                <a:rPr lang="en-GB" sz="1600" b="1" i="1" dirty="0">
                  <a:sym typeface="Times New Roman" pitchFamily="18" charset="0"/>
                </a:rPr>
                <a:t>Crystalline materials: </a:t>
              </a:r>
            </a:p>
            <a:p>
              <a:pPr marL="34925" defTabSz="762000">
                <a:spcBef>
                  <a:spcPct val="0"/>
                </a:spcBef>
                <a:spcAft>
                  <a:spcPct val="0"/>
                </a:spcAft>
                <a:buClrTx/>
                <a:buSzPct val="100000"/>
              </a:pPr>
              <a:endParaRPr lang="en-GB" sz="1400" b="1" i="1" dirty="0">
                <a:solidFill>
                  <a:srgbClr val="CC0000"/>
                </a:solidFill>
                <a:sym typeface="Times New Roman" pitchFamily="18" charset="0"/>
              </a:endParaRP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a:t>
              </a:r>
              <a:r>
                <a:rPr lang="en-GB" sz="1400" b="1" dirty="0">
                  <a:solidFill>
                    <a:schemeClr val="accent1"/>
                  </a:solidFill>
                  <a:sym typeface="Times New Roman" pitchFamily="18" charset="0"/>
                </a:rPr>
                <a:t> – </a:t>
              </a:r>
              <a:r>
                <a:rPr lang="en-GB" sz="1400" dirty="0">
                  <a:sym typeface="Times New Roman" pitchFamily="18" charset="0"/>
                </a:rPr>
                <a:t>Metallic bond vs. ionic/covalent bonds.</a:t>
              </a:r>
            </a:p>
            <a:p>
              <a:pPr marL="34925" defTabSz="762000">
                <a:spcBef>
                  <a:spcPct val="0"/>
                </a:spcBef>
                <a:spcAft>
                  <a:spcPct val="0"/>
                </a:spcAft>
                <a:buClrTx/>
                <a:buSzPct val="100000"/>
              </a:pPr>
              <a:endParaRPr lang="en-GB" sz="1400" dirty="0">
                <a:sym typeface="Times New Roman" pitchFamily="18" charset="0"/>
              </a:endParaRPr>
            </a:p>
            <a:p>
              <a:pPr marL="34925" defTabSz="762000">
                <a:spcBef>
                  <a:spcPct val="0"/>
                </a:spcBef>
                <a:spcAft>
                  <a:spcPct val="0"/>
                </a:spcAft>
                <a:buClrTx/>
                <a:buSzPct val="100000"/>
              </a:pPr>
              <a:r>
                <a:rPr lang="en-GB" sz="1400" dirty="0">
                  <a:sym typeface="Times New Roman" pitchFamily="18" charset="0"/>
                </a:rPr>
                <a:t>Small “bubbles” –</a:t>
              </a:r>
            </a:p>
            <a:p>
              <a:pPr marL="34925" defTabSz="762000">
                <a:spcBef>
                  <a:spcPct val="0"/>
                </a:spcBef>
                <a:spcAft>
                  <a:spcPct val="0"/>
                </a:spcAft>
                <a:buClrTx/>
                <a:buSzPct val="100000"/>
              </a:pPr>
              <a:r>
                <a:rPr lang="en-GB" sz="1400" dirty="0">
                  <a:sym typeface="Times New Roman" pitchFamily="18" charset="0"/>
                </a:rPr>
                <a:t>insensitive to </a:t>
              </a:r>
              <a:r>
                <a:rPr lang="en-GB" sz="1400" i="1" dirty="0">
                  <a:sym typeface="Times New Roman" pitchFamily="18" charset="0"/>
                </a:rPr>
                <a:t>Microstructure</a:t>
              </a:r>
            </a:p>
          </p:txBody>
        </p:sp>
        <p:sp>
          <p:nvSpPr>
            <p:cNvPr id="13326" name="Oval 9"/>
            <p:cNvSpPr>
              <a:spLocks noChangeArrowheads="1"/>
            </p:cNvSpPr>
            <p:nvPr/>
          </p:nvSpPr>
          <p:spPr bwMode="auto">
            <a:xfrm rot="20858302">
              <a:off x="3597" y="1017"/>
              <a:ext cx="1058" cy="719"/>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dirty="0"/>
            </a:p>
          </p:txBody>
        </p:sp>
        <p:cxnSp>
          <p:nvCxnSpPr>
            <p:cNvPr id="13327" name="Straight Connector 11"/>
            <p:cNvCxnSpPr>
              <a:cxnSpLocks noChangeShapeType="1"/>
              <a:stCxn id="13326" idx="7"/>
            </p:cNvCxnSpPr>
            <p:nvPr/>
          </p:nvCxnSpPr>
          <p:spPr bwMode="auto">
            <a:xfrm flipV="1">
              <a:off x="4437" y="928"/>
              <a:ext cx="688" cy="121"/>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13317" name="Text Box 16"/>
          <p:cNvSpPr txBox="1">
            <a:spLocks noChangeArrowheads="1"/>
          </p:cNvSpPr>
          <p:nvPr/>
        </p:nvSpPr>
        <p:spPr bwMode="auto">
          <a:xfrm>
            <a:off x="3982680" y="628592"/>
            <a:ext cx="3430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 (and Microstructure)</a:t>
            </a:r>
          </a:p>
        </p:txBody>
      </p:sp>
      <p:grpSp>
        <p:nvGrpSpPr>
          <p:cNvPr id="3" name="Group 17"/>
          <p:cNvGrpSpPr>
            <a:grpSpLocks/>
          </p:cNvGrpSpPr>
          <p:nvPr/>
        </p:nvGrpSpPr>
        <p:grpSpPr bwMode="auto">
          <a:xfrm>
            <a:off x="5940701" y="2618491"/>
            <a:ext cx="4724400" cy="3086100"/>
            <a:chOff x="3264" y="1816"/>
            <a:chExt cx="2976" cy="1944"/>
          </a:xfrm>
        </p:grpSpPr>
        <p:sp>
          <p:nvSpPr>
            <p:cNvPr id="13319" name="Oval 12"/>
            <p:cNvSpPr>
              <a:spLocks noChangeArrowheads="1"/>
            </p:cNvSpPr>
            <p:nvPr/>
          </p:nvSpPr>
          <p:spPr bwMode="auto">
            <a:xfrm>
              <a:off x="3289" y="2359"/>
              <a:ext cx="341" cy="135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dirty="0"/>
            </a:p>
          </p:txBody>
        </p:sp>
        <p:sp>
          <p:nvSpPr>
            <p:cNvPr id="13320" name="Oval 19"/>
            <p:cNvSpPr>
              <a:spLocks noChangeArrowheads="1"/>
            </p:cNvSpPr>
            <p:nvPr/>
          </p:nvSpPr>
          <p:spPr bwMode="auto">
            <a:xfrm>
              <a:off x="3264" y="1816"/>
              <a:ext cx="516" cy="798"/>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nvGrpSpPr>
            <p:cNvPr id="13321" name="Group 20"/>
            <p:cNvGrpSpPr>
              <a:grpSpLocks/>
            </p:cNvGrpSpPr>
            <p:nvPr/>
          </p:nvGrpSpPr>
          <p:grpSpPr bwMode="auto">
            <a:xfrm>
              <a:off x="3648" y="2176"/>
              <a:ext cx="2592" cy="1584"/>
              <a:chOff x="3648" y="2176"/>
              <a:chExt cx="2592" cy="1584"/>
            </a:xfrm>
          </p:grpSpPr>
          <p:sp>
            <p:nvSpPr>
              <p:cNvPr id="13322" name="Rectangle 49"/>
              <p:cNvSpPr>
                <a:spLocks noChangeArrowheads="1"/>
              </p:cNvSpPr>
              <p:nvPr/>
            </p:nvSpPr>
            <p:spPr bwMode="auto">
              <a:xfrm>
                <a:off x="5180" y="2539"/>
                <a:ext cx="1060" cy="1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Polymers &amp; Elastomers:</a:t>
                </a:r>
              </a:p>
              <a:p>
                <a:pPr marL="34925" defTabSz="762000">
                  <a:spcBef>
                    <a:spcPct val="0"/>
                  </a:spcBef>
                  <a:spcAft>
                    <a:spcPct val="0"/>
                  </a:spcAft>
                  <a:buClrTx/>
                  <a:buSzPct val="100000"/>
                </a:pPr>
                <a:endParaRPr lang="en-GB" sz="1400" b="1" i="1" dirty="0">
                  <a:solidFill>
                    <a:srgbClr val="CC0000"/>
                  </a:solidFill>
                  <a:sym typeface="Times New Roman" pitchFamily="18" charset="0"/>
                </a:endParaRP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 (&amp; Microstructure)</a:t>
                </a:r>
                <a:r>
                  <a:rPr lang="en-GB" sz="1400" b="1" dirty="0">
                    <a:solidFill>
                      <a:schemeClr val="accent1"/>
                    </a:solidFill>
                    <a:sym typeface="Times New Roman" pitchFamily="18" charset="0"/>
                  </a:rPr>
                  <a:t> – </a:t>
                </a:r>
                <a:r>
                  <a:rPr lang="en-GB" sz="1400" dirty="0">
                    <a:sym typeface="Times New Roman" pitchFamily="18" charset="0"/>
                  </a:rPr>
                  <a:t>hydrogen-bonded C-chains; </a:t>
                </a:r>
              </a:p>
              <a:p>
                <a:pPr marL="34925" defTabSz="762000">
                  <a:spcBef>
                    <a:spcPct val="0"/>
                  </a:spcBef>
                  <a:spcAft>
                    <a:spcPct val="0"/>
                  </a:spcAft>
                  <a:buClrTx/>
                  <a:buSzPct val="100000"/>
                </a:pPr>
                <a:r>
                  <a:rPr lang="en-GB" sz="1400" dirty="0">
                    <a:sym typeface="Times New Roman" pitchFamily="18" charset="0"/>
                  </a:rPr>
                  <a:t>cross-linking and crystallinity</a:t>
                </a:r>
              </a:p>
            </p:txBody>
          </p:sp>
          <p:sp>
            <p:nvSpPr>
              <p:cNvPr id="13323" name="Line 22"/>
              <p:cNvSpPr>
                <a:spLocks noChangeShapeType="1"/>
              </p:cNvSpPr>
              <p:nvPr/>
            </p:nvSpPr>
            <p:spPr bwMode="auto">
              <a:xfrm>
                <a:off x="3776" y="2176"/>
                <a:ext cx="1392" cy="44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13324" name="Line 23"/>
              <p:cNvSpPr>
                <a:spLocks noChangeShapeType="1"/>
              </p:cNvSpPr>
              <p:nvPr/>
            </p:nvSpPr>
            <p:spPr bwMode="auto">
              <a:xfrm flipV="1">
                <a:off x="3648" y="2688"/>
                <a:ext cx="1512" cy="28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grpSp>
      <p:grpSp>
        <p:nvGrpSpPr>
          <p:cNvPr id="7" name="Group 6"/>
          <p:cNvGrpSpPr/>
          <p:nvPr/>
        </p:nvGrpSpPr>
        <p:grpSpPr>
          <a:xfrm>
            <a:off x="744918" y="1751283"/>
            <a:ext cx="5954714" cy="3184526"/>
            <a:chOff x="-90488" y="2061008"/>
            <a:chExt cx="5954714" cy="3184526"/>
          </a:xfrm>
        </p:grpSpPr>
        <p:grpSp>
          <p:nvGrpSpPr>
            <p:cNvPr id="17" name="Group 7"/>
            <p:cNvGrpSpPr>
              <a:grpSpLocks/>
            </p:cNvGrpSpPr>
            <p:nvPr/>
          </p:nvGrpSpPr>
          <p:grpSpPr bwMode="auto">
            <a:xfrm>
              <a:off x="1503363" y="3364346"/>
              <a:ext cx="3675063" cy="1881188"/>
              <a:chOff x="947" y="2138"/>
              <a:chExt cx="2315" cy="1185"/>
            </a:xfrm>
          </p:grpSpPr>
          <p:sp>
            <p:nvSpPr>
              <p:cNvPr id="19" name="Oval 18"/>
              <p:cNvSpPr>
                <a:spLocks noChangeArrowheads="1"/>
              </p:cNvSpPr>
              <p:nvPr/>
            </p:nvSpPr>
            <p:spPr bwMode="auto">
              <a:xfrm rot="-2143499">
                <a:off x="1252" y="2436"/>
                <a:ext cx="2010" cy="887"/>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cxnSp>
            <p:nvCxnSpPr>
              <p:cNvPr id="20" name="Straight Connector 20"/>
              <p:cNvCxnSpPr>
                <a:cxnSpLocks noChangeShapeType="1"/>
              </p:cNvCxnSpPr>
              <p:nvPr/>
            </p:nvCxnSpPr>
            <p:spPr bwMode="auto">
              <a:xfrm>
                <a:off x="947" y="2138"/>
                <a:ext cx="949" cy="465"/>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sp>
          <p:nvSpPr>
            <p:cNvPr id="23" name="Oval 23"/>
            <p:cNvSpPr>
              <a:spLocks noChangeArrowheads="1"/>
            </p:cNvSpPr>
            <p:nvPr/>
          </p:nvSpPr>
          <p:spPr bwMode="auto">
            <a:xfrm rot="20891537">
              <a:off x="5554663" y="2061008"/>
              <a:ext cx="309563" cy="774700"/>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cxnSp>
          <p:nvCxnSpPr>
            <p:cNvPr id="24" name="Straight Connector 24"/>
            <p:cNvCxnSpPr>
              <a:cxnSpLocks noChangeShapeType="1"/>
            </p:cNvCxnSpPr>
            <p:nvPr/>
          </p:nvCxnSpPr>
          <p:spPr bwMode="auto">
            <a:xfrm flipV="1">
              <a:off x="1503675" y="2383271"/>
              <a:ext cx="4038288" cy="783429"/>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nvGrpSpPr>
            <p:cNvPr id="25" name="Group 31"/>
            <p:cNvGrpSpPr>
              <a:grpSpLocks/>
            </p:cNvGrpSpPr>
            <p:nvPr/>
          </p:nvGrpSpPr>
          <p:grpSpPr bwMode="auto">
            <a:xfrm>
              <a:off x="-90488" y="2534083"/>
              <a:ext cx="5537201" cy="2111375"/>
              <a:chOff x="-57" y="1615"/>
              <a:chExt cx="3488" cy="1330"/>
            </a:xfrm>
          </p:grpSpPr>
          <p:sp>
            <p:nvSpPr>
              <p:cNvPr id="26" name="Rectangle 49"/>
              <p:cNvSpPr>
                <a:spLocks noChangeArrowheads="1"/>
              </p:cNvSpPr>
              <p:nvPr/>
            </p:nvSpPr>
            <p:spPr bwMode="auto">
              <a:xfrm>
                <a:off x="-57" y="1873"/>
                <a:ext cx="994" cy="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algn="ctr" defTabSz="762000">
                  <a:lnSpc>
                    <a:spcPct val="150000"/>
                  </a:lnSpc>
                  <a:spcBef>
                    <a:spcPct val="0"/>
                  </a:spcBef>
                  <a:spcAft>
                    <a:spcPct val="0"/>
                  </a:spcAft>
                  <a:buClrTx/>
                  <a:buSzPct val="100000"/>
                </a:pPr>
                <a:r>
                  <a:rPr lang="en-GB" sz="1600" b="1" i="1" dirty="0">
                    <a:solidFill>
                      <a:srgbClr val="45958B"/>
                    </a:solidFill>
                    <a:sym typeface="Times New Roman" pitchFamily="18" charset="0"/>
                  </a:rPr>
                  <a:t>But what about these?</a:t>
                </a:r>
                <a:endParaRPr lang="en-GB" sz="1400" b="1" i="1" dirty="0">
                  <a:solidFill>
                    <a:srgbClr val="45958B"/>
                  </a:solidFill>
                  <a:sym typeface="Times New Roman" pitchFamily="18" charset="0"/>
                </a:endParaRPr>
              </a:p>
            </p:txBody>
          </p:sp>
          <p:sp>
            <p:nvSpPr>
              <p:cNvPr id="27" name="Oval 18"/>
              <p:cNvSpPr>
                <a:spLocks noChangeArrowheads="1"/>
              </p:cNvSpPr>
              <p:nvPr/>
            </p:nvSpPr>
            <p:spPr bwMode="auto">
              <a:xfrm rot="-3789149">
                <a:off x="2396" y="1909"/>
                <a:ext cx="1330" cy="741"/>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a:lstStyle/>
              <a:p>
                <a:pPr>
                  <a:spcBef>
                    <a:spcPct val="0"/>
                  </a:spcBef>
                  <a:spcAft>
                    <a:spcPct val="0"/>
                  </a:spcAft>
                  <a:buClrTx/>
                  <a:buSzTx/>
                  <a:buFontTx/>
                  <a:buNone/>
                </a:pPr>
                <a:endParaRPr lang="en-GB" sz="2400" dirty="0"/>
              </a:p>
            </p:txBody>
          </p:sp>
          <p:cxnSp>
            <p:nvCxnSpPr>
              <p:cNvPr id="28" name="Straight Connector 20"/>
              <p:cNvCxnSpPr>
                <a:cxnSpLocks noChangeShapeType="1"/>
              </p:cNvCxnSpPr>
              <p:nvPr/>
            </p:nvCxnSpPr>
            <p:spPr bwMode="auto">
              <a:xfrm flipV="1">
                <a:off x="978" y="1990"/>
                <a:ext cx="1811" cy="91"/>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grpSp>
      <p:sp>
        <p:nvSpPr>
          <p:cNvPr id="4" name="Title 3">
            <a:extLst>
              <a:ext uri="{FF2B5EF4-FFF2-40B4-BE49-F238E27FC236}">
                <a16:creationId xmlns:a16="http://schemas.microsoft.com/office/drawing/2014/main" id="{B1D08296-DEA9-43FC-9120-30FEB1AFDEA2}"/>
              </a:ext>
            </a:extLst>
          </p:cNvPr>
          <p:cNvSpPr>
            <a:spLocks noGrp="1"/>
          </p:cNvSpPr>
          <p:nvPr>
            <p:ph type="title"/>
          </p:nvPr>
        </p:nvSpPr>
        <p:spPr/>
        <p:txBody>
          <a:bodyPr/>
          <a:lstStyle/>
          <a:p>
            <a:r>
              <a:rPr lang="en-GB" dirty="0">
                <a:latin typeface="+mn-lt"/>
              </a:rPr>
              <a:t>Drilling down: modulus and density</a:t>
            </a:r>
          </a:p>
        </p:txBody>
      </p:sp>
    </p:spTree>
    <p:extLst>
      <p:ext uri="{BB962C8B-B14F-4D97-AF65-F5344CB8AC3E}">
        <p14:creationId xmlns:p14="http://schemas.microsoft.com/office/powerpoint/2010/main" val="2579649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ln w="9525"/>
        </p:spPr>
        <p:txBody>
          <a:bodyPr/>
          <a:lstStyle/>
          <a:p>
            <a:r>
              <a:rPr lang="en-GB" dirty="0">
                <a:latin typeface="+mn-lt"/>
              </a:rPr>
              <a:t>Manipulating modulus &amp; density: </a:t>
            </a:r>
            <a:r>
              <a:rPr lang="en-GB" dirty="0">
                <a:solidFill>
                  <a:schemeClr val="accent1"/>
                </a:solidFill>
                <a:latin typeface="+mn-lt"/>
              </a:rPr>
              <a:t>architecture</a:t>
            </a:r>
          </a:p>
        </p:txBody>
      </p:sp>
      <p:pic>
        <p:nvPicPr>
          <p:cNvPr id="25" name="Picture 4">
            <a:extLst>
              <a:ext uri="{FF2B5EF4-FFF2-40B4-BE49-F238E27FC236}">
                <a16:creationId xmlns:a16="http://schemas.microsoft.com/office/drawing/2014/main" id="{E1C8A340-480B-4387-952E-20395C91C0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8962" y="2136034"/>
            <a:ext cx="5010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EDFC6B37-2CB6-4BC2-B35C-E040BB5E30C0}"/>
              </a:ext>
            </a:extLst>
          </p:cNvPr>
          <p:cNvGrpSpPr/>
          <p:nvPr/>
        </p:nvGrpSpPr>
        <p:grpSpPr>
          <a:xfrm>
            <a:off x="1548917" y="1324833"/>
            <a:ext cx="4633959" cy="3733083"/>
            <a:chOff x="558317" y="1096233"/>
            <a:chExt cx="4633959" cy="3733083"/>
          </a:xfrm>
        </p:grpSpPr>
        <p:sp>
          <p:nvSpPr>
            <p:cNvPr id="28" name="Rectangle 49">
              <a:extLst>
                <a:ext uri="{FF2B5EF4-FFF2-40B4-BE49-F238E27FC236}">
                  <a16:creationId xmlns:a16="http://schemas.microsoft.com/office/drawing/2014/main" id="{446C5DFD-E72B-427B-8D7C-498E71E5FE0A}"/>
                </a:ext>
              </a:extLst>
            </p:cNvPr>
            <p:cNvSpPr>
              <a:spLocks noChangeArrowheads="1"/>
            </p:cNvSpPr>
            <p:nvPr/>
          </p:nvSpPr>
          <p:spPr bwMode="auto">
            <a:xfrm>
              <a:off x="558317" y="1096233"/>
              <a:ext cx="463395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buFontTx/>
                <a:buNone/>
              </a:pPr>
              <a:r>
                <a:rPr lang="en-GB" b="1" i="1" dirty="0"/>
                <a:t>(1)  Composites:</a:t>
              </a:r>
              <a:r>
                <a:rPr lang="en-GB" i="1" dirty="0"/>
                <a:t>   </a:t>
              </a:r>
              <a:r>
                <a:rPr lang="en-GB" b="1" dirty="0"/>
                <a:t>“solid – solid hybrids”</a:t>
              </a:r>
            </a:p>
          </p:txBody>
        </p:sp>
        <p:grpSp>
          <p:nvGrpSpPr>
            <p:cNvPr id="29" name="Group 28">
              <a:extLst>
                <a:ext uri="{FF2B5EF4-FFF2-40B4-BE49-F238E27FC236}">
                  <a16:creationId xmlns:a16="http://schemas.microsoft.com/office/drawing/2014/main" id="{B2C63948-E5D4-42C4-8B17-15691C1983E3}"/>
                </a:ext>
              </a:extLst>
            </p:cNvPr>
            <p:cNvGrpSpPr/>
            <p:nvPr/>
          </p:nvGrpSpPr>
          <p:grpSpPr>
            <a:xfrm>
              <a:off x="686583" y="2377716"/>
              <a:ext cx="1260000" cy="2451600"/>
              <a:chOff x="646111" y="2261090"/>
              <a:chExt cx="1260000" cy="2451600"/>
            </a:xfrm>
          </p:grpSpPr>
          <p:pic>
            <p:nvPicPr>
              <p:cNvPr id="30" name="Picture 11">
                <a:extLst>
                  <a:ext uri="{FF2B5EF4-FFF2-40B4-BE49-F238E27FC236}">
                    <a16:creationId xmlns:a16="http://schemas.microsoft.com/office/drawing/2014/main" id="{9335EC22-F20C-4C7A-AAEA-C4CCEA8152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11" y="3674285"/>
                <a:ext cx="1260000" cy="103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a:extLst>
                  <a:ext uri="{FF2B5EF4-FFF2-40B4-BE49-F238E27FC236}">
                    <a16:creationId xmlns:a16="http://schemas.microsoft.com/office/drawing/2014/main" id="{D6EEB44A-5561-4610-B926-1A6130F365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11" y="2261090"/>
                <a:ext cx="1260000" cy="10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3">
                <a:extLst>
                  <a:ext uri="{FF2B5EF4-FFF2-40B4-BE49-F238E27FC236}">
                    <a16:creationId xmlns:a16="http://schemas.microsoft.com/office/drawing/2014/main" id="{58A97AAB-9348-4513-B73F-12037DD11001}"/>
                  </a:ext>
                </a:extLst>
              </p:cNvPr>
              <p:cNvSpPr txBox="1">
                <a:spLocks noChangeArrowheads="1"/>
              </p:cNvSpPr>
              <p:nvPr/>
            </p:nvSpPr>
            <p:spPr bwMode="auto">
              <a:xfrm>
                <a:off x="653006" y="2266400"/>
                <a:ext cx="500458"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dirty="0">
                    <a:latin typeface="+mn-lt"/>
                  </a:rPr>
                  <a:t>CFRP</a:t>
                </a:r>
              </a:p>
            </p:txBody>
          </p:sp>
          <p:sp>
            <p:nvSpPr>
              <p:cNvPr id="33" name="Text Box 14">
                <a:extLst>
                  <a:ext uri="{FF2B5EF4-FFF2-40B4-BE49-F238E27FC236}">
                    <a16:creationId xmlns:a16="http://schemas.microsoft.com/office/drawing/2014/main" id="{AC3F8BC4-AE50-479D-863B-4BCDFBC1FEC0}"/>
                  </a:ext>
                </a:extLst>
              </p:cNvPr>
              <p:cNvSpPr txBox="1">
                <a:spLocks noChangeArrowheads="1"/>
              </p:cNvSpPr>
              <p:nvPr/>
            </p:nvSpPr>
            <p:spPr bwMode="auto">
              <a:xfrm>
                <a:off x="651181" y="3688567"/>
                <a:ext cx="516488"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dirty="0">
                    <a:latin typeface="+mn-lt"/>
                  </a:rPr>
                  <a:t>GFRP</a:t>
                </a:r>
              </a:p>
            </p:txBody>
          </p:sp>
        </p:grpSp>
      </p:grpSp>
      <p:sp>
        <p:nvSpPr>
          <p:cNvPr id="34" name="Freeform 15">
            <a:extLst>
              <a:ext uri="{FF2B5EF4-FFF2-40B4-BE49-F238E27FC236}">
                <a16:creationId xmlns:a16="http://schemas.microsoft.com/office/drawing/2014/main" id="{9D7BF5C5-49F8-41FB-80FB-675B7D9198CB}"/>
              </a:ext>
            </a:extLst>
          </p:cNvPr>
          <p:cNvSpPr>
            <a:spLocks/>
          </p:cNvSpPr>
          <p:nvPr/>
        </p:nvSpPr>
        <p:spPr bwMode="auto">
          <a:xfrm>
            <a:off x="6280991" y="2082303"/>
            <a:ext cx="1235437" cy="369332"/>
          </a:xfrm>
          <a:custGeom>
            <a:avLst/>
            <a:gdLst>
              <a:gd name="T0" fmla="*/ 0 w 1440"/>
              <a:gd name="T1" fmla="*/ 0 h 608"/>
              <a:gd name="T2" fmla="*/ 2147479336 w 1440"/>
              <a:gd name="T3" fmla="*/ 16757085 h 608"/>
              <a:gd name="T4" fmla="*/ 2147479336 w 1440"/>
              <a:gd name="T5" fmla="*/ 35376065 h 608"/>
              <a:gd name="T6" fmla="*/ 0 60000 65536"/>
              <a:gd name="T7" fmla="*/ 0 60000 65536"/>
              <a:gd name="T8" fmla="*/ 0 60000 65536"/>
              <a:gd name="T9" fmla="*/ 0 w 1440"/>
              <a:gd name="T10" fmla="*/ 0 h 608"/>
              <a:gd name="T11" fmla="*/ 1440 w 1440"/>
              <a:gd name="T12" fmla="*/ 608 h 608"/>
            </a:gdLst>
            <a:ahLst/>
            <a:cxnLst>
              <a:cxn ang="T6">
                <a:pos x="T0" y="T1"/>
              </a:cxn>
              <a:cxn ang="T7">
                <a:pos x="T2" y="T3"/>
              </a:cxn>
              <a:cxn ang="T8">
                <a:pos x="T4" y="T5"/>
              </a:cxn>
            </a:cxnLst>
            <a:rect l="T9" t="T10" r="T11" b="T12"/>
            <a:pathLst>
              <a:path w="1440" h="608">
                <a:moveTo>
                  <a:pt x="0" y="0"/>
                </a:moveTo>
                <a:cubicBezTo>
                  <a:pt x="324" y="93"/>
                  <a:pt x="648" y="187"/>
                  <a:pt x="888" y="288"/>
                </a:cubicBezTo>
                <a:cubicBezTo>
                  <a:pt x="1128" y="389"/>
                  <a:pt x="1284" y="498"/>
                  <a:pt x="1440" y="608"/>
                </a:cubicBezTo>
              </a:path>
            </a:pathLst>
          </a:custGeom>
          <a:noFill/>
          <a:ln w="19050">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solidFill>
                <a:schemeClr val="accent1"/>
              </a:solidFill>
            </a:endParaRPr>
          </a:p>
        </p:txBody>
      </p:sp>
      <p:sp>
        <p:nvSpPr>
          <p:cNvPr id="35" name="Freeform 24">
            <a:extLst>
              <a:ext uri="{FF2B5EF4-FFF2-40B4-BE49-F238E27FC236}">
                <a16:creationId xmlns:a16="http://schemas.microsoft.com/office/drawing/2014/main" id="{0D1C64F0-2235-415A-8F84-4F9BEECD6E7F}"/>
              </a:ext>
            </a:extLst>
          </p:cNvPr>
          <p:cNvSpPr>
            <a:spLocks/>
          </p:cNvSpPr>
          <p:nvPr/>
        </p:nvSpPr>
        <p:spPr bwMode="auto">
          <a:xfrm rot="20863658">
            <a:off x="6301736" y="4694105"/>
            <a:ext cx="1806417" cy="369332"/>
          </a:xfrm>
          <a:custGeom>
            <a:avLst/>
            <a:gdLst>
              <a:gd name="T0" fmla="*/ 0 w 1811"/>
              <a:gd name="T1" fmla="*/ 720 h 864"/>
              <a:gd name="T2" fmla="*/ 1429 w 1811"/>
              <a:gd name="T3" fmla="*/ 744 h 864"/>
              <a:gd name="T4" fmla="*/ 1586 w 1811"/>
              <a:gd name="T5" fmla="*/ 0 h 864"/>
              <a:gd name="T6" fmla="*/ 0 60000 65536"/>
              <a:gd name="T7" fmla="*/ 0 60000 65536"/>
              <a:gd name="T8" fmla="*/ 0 60000 65536"/>
              <a:gd name="T9" fmla="*/ 0 w 1811"/>
              <a:gd name="T10" fmla="*/ 0 h 864"/>
              <a:gd name="T11" fmla="*/ 1811 w 1811"/>
              <a:gd name="T12" fmla="*/ 864 h 864"/>
            </a:gdLst>
            <a:ahLst/>
            <a:cxnLst>
              <a:cxn ang="T6">
                <a:pos x="T0" y="T1"/>
              </a:cxn>
              <a:cxn ang="T7">
                <a:pos x="T2" y="T3"/>
              </a:cxn>
              <a:cxn ang="T8">
                <a:pos x="T4" y="T5"/>
              </a:cxn>
            </a:cxnLst>
            <a:rect l="T9" t="T10" r="T11" b="T12"/>
            <a:pathLst>
              <a:path w="1811" h="864">
                <a:moveTo>
                  <a:pt x="0" y="720"/>
                </a:moveTo>
                <a:cubicBezTo>
                  <a:pt x="622" y="792"/>
                  <a:pt x="1245" y="864"/>
                  <a:pt x="1528" y="744"/>
                </a:cubicBezTo>
                <a:cubicBezTo>
                  <a:pt x="1811" y="624"/>
                  <a:pt x="1667" y="124"/>
                  <a:pt x="1696" y="0"/>
                </a:cubicBezTo>
              </a:path>
            </a:pathLst>
          </a:custGeom>
          <a:noFill/>
          <a:ln w="190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solidFill>
                <a:schemeClr val="accent1"/>
              </a:solidFill>
            </a:endParaRPr>
          </a:p>
        </p:txBody>
      </p:sp>
      <p:grpSp>
        <p:nvGrpSpPr>
          <p:cNvPr id="36" name="Group 35">
            <a:extLst>
              <a:ext uri="{FF2B5EF4-FFF2-40B4-BE49-F238E27FC236}">
                <a16:creationId xmlns:a16="http://schemas.microsoft.com/office/drawing/2014/main" id="{4BB8209E-5860-4273-B5DC-84969397A3C1}"/>
              </a:ext>
            </a:extLst>
          </p:cNvPr>
          <p:cNvGrpSpPr/>
          <p:nvPr/>
        </p:nvGrpSpPr>
        <p:grpSpPr>
          <a:xfrm>
            <a:off x="6985074" y="1276445"/>
            <a:ext cx="3120391" cy="381765"/>
            <a:chOff x="5994474" y="1047845"/>
            <a:chExt cx="3120391" cy="381765"/>
          </a:xfrm>
        </p:grpSpPr>
        <p:graphicFrame>
          <p:nvGraphicFramePr>
            <p:cNvPr id="37" name="Object 21">
              <a:extLst>
                <a:ext uri="{FF2B5EF4-FFF2-40B4-BE49-F238E27FC236}">
                  <a16:creationId xmlns:a16="http://schemas.microsoft.com/office/drawing/2014/main" id="{60FED206-25CB-4A2B-A744-7BAA92BF8A13}"/>
                </a:ext>
              </a:extLst>
            </p:cNvPr>
            <p:cNvGraphicFramePr>
              <a:graphicFrameLocks noChangeAspect="1"/>
            </p:cNvGraphicFramePr>
            <p:nvPr/>
          </p:nvGraphicFramePr>
          <p:xfrm>
            <a:off x="7086040" y="1059723"/>
            <a:ext cx="2028825" cy="369887"/>
          </p:xfrm>
          <a:graphic>
            <a:graphicData uri="http://schemas.openxmlformats.org/presentationml/2006/ole">
              <mc:AlternateContent xmlns:mc="http://schemas.openxmlformats.org/markup-compatibility/2006">
                <mc:Choice xmlns:v="urn:schemas-microsoft-com:vml" Requires="v">
                  <p:oleObj name="Equation" r:id="rId6" imgW="1320480" imgH="241200" progId="Equation.3">
                    <p:embed/>
                  </p:oleObj>
                </mc:Choice>
                <mc:Fallback>
                  <p:oleObj name="Equation" r:id="rId6" imgW="1320480" imgH="241200" progId="Equation.3">
                    <p:embed/>
                    <p:pic>
                      <p:nvPicPr>
                        <p:cNvPr id="37" name="Object 21">
                          <a:extLst>
                            <a:ext uri="{FF2B5EF4-FFF2-40B4-BE49-F238E27FC236}">
                              <a16:creationId xmlns:a16="http://schemas.microsoft.com/office/drawing/2014/main" id="{60FED206-25CB-4A2B-A744-7BAA92BF8A13}"/>
                            </a:ext>
                          </a:extLst>
                        </p:cNvPr>
                        <p:cNvPicPr>
                          <a:picLocks noChangeAspect="1" noChangeArrowheads="1"/>
                        </p:cNvPicPr>
                        <p:nvPr/>
                      </p:nvPicPr>
                      <p:blipFill>
                        <a:blip r:embed="rId7"/>
                        <a:srcRect/>
                        <a:stretch>
                          <a:fillRect/>
                        </a:stretch>
                      </p:blipFill>
                      <p:spPr bwMode="auto">
                        <a:xfrm>
                          <a:off x="7086040" y="1059723"/>
                          <a:ext cx="2028825" cy="369887"/>
                        </a:xfrm>
                        <a:prstGeom prst="rect">
                          <a:avLst/>
                        </a:prstGeom>
                        <a:noFill/>
                      </p:spPr>
                    </p:pic>
                  </p:oleObj>
                </mc:Fallback>
              </mc:AlternateContent>
            </a:graphicData>
          </a:graphic>
        </p:graphicFrame>
        <p:sp>
          <p:nvSpPr>
            <p:cNvPr id="38" name="Rectangle 37">
              <a:extLst>
                <a:ext uri="{FF2B5EF4-FFF2-40B4-BE49-F238E27FC236}">
                  <a16:creationId xmlns:a16="http://schemas.microsoft.com/office/drawing/2014/main" id="{A0664F64-B1FA-4A52-939D-FF71D2AFB5B7}"/>
                </a:ext>
              </a:extLst>
            </p:cNvPr>
            <p:cNvSpPr/>
            <p:nvPr/>
          </p:nvSpPr>
          <p:spPr>
            <a:xfrm>
              <a:off x="5994474" y="1047845"/>
              <a:ext cx="950901" cy="369332"/>
            </a:xfrm>
            <a:prstGeom prst="rect">
              <a:avLst/>
            </a:prstGeom>
          </p:spPr>
          <p:txBody>
            <a:bodyPr wrap="none">
              <a:spAutoFit/>
            </a:bodyPr>
            <a:lstStyle/>
            <a:p>
              <a:r>
                <a:rPr lang="en-GB" dirty="0"/>
                <a:t>Density:</a:t>
              </a:r>
            </a:p>
          </p:txBody>
        </p:sp>
      </p:grpSp>
      <p:grpSp>
        <p:nvGrpSpPr>
          <p:cNvPr id="39" name="Group 38">
            <a:extLst>
              <a:ext uri="{FF2B5EF4-FFF2-40B4-BE49-F238E27FC236}">
                <a16:creationId xmlns:a16="http://schemas.microsoft.com/office/drawing/2014/main" id="{180B3698-526E-4CC0-8811-4A69E38DCDBA}"/>
              </a:ext>
            </a:extLst>
          </p:cNvPr>
          <p:cNvGrpSpPr/>
          <p:nvPr/>
        </p:nvGrpSpPr>
        <p:grpSpPr>
          <a:xfrm>
            <a:off x="1794941" y="1888149"/>
            <a:ext cx="4647939" cy="4302951"/>
            <a:chOff x="804341" y="1475301"/>
            <a:chExt cx="4647939" cy="4302951"/>
          </a:xfrm>
        </p:grpSpPr>
        <p:grpSp>
          <p:nvGrpSpPr>
            <p:cNvPr id="40" name="Group 5">
              <a:extLst>
                <a:ext uri="{FF2B5EF4-FFF2-40B4-BE49-F238E27FC236}">
                  <a16:creationId xmlns:a16="http://schemas.microsoft.com/office/drawing/2014/main" id="{54033AFA-25E4-419C-9965-730AC96D49F1}"/>
                </a:ext>
              </a:extLst>
            </p:cNvPr>
            <p:cNvGrpSpPr>
              <a:grpSpLocks/>
            </p:cNvGrpSpPr>
            <p:nvPr/>
          </p:nvGrpSpPr>
          <p:grpSpPr bwMode="auto">
            <a:xfrm>
              <a:off x="1730866" y="1511048"/>
              <a:ext cx="2071690" cy="4267204"/>
              <a:chOff x="1462" y="963"/>
              <a:chExt cx="1305" cy="2688"/>
            </a:xfrm>
          </p:grpSpPr>
          <p:sp>
            <p:nvSpPr>
              <p:cNvPr id="44" name="Rectangle 49">
                <a:extLst>
                  <a:ext uri="{FF2B5EF4-FFF2-40B4-BE49-F238E27FC236}">
                    <a16:creationId xmlns:a16="http://schemas.microsoft.com/office/drawing/2014/main" id="{FA33AB5F-883A-451E-82B3-A500CDAB1460}"/>
                  </a:ext>
                </a:extLst>
              </p:cNvPr>
              <p:cNvSpPr>
                <a:spLocks noChangeArrowheads="1"/>
              </p:cNvSpPr>
              <p:nvPr/>
            </p:nvSpPr>
            <p:spPr bwMode="auto">
              <a:xfrm>
                <a:off x="1462" y="963"/>
                <a:ext cx="108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algn="ctr" defTabSz="762000">
                  <a:spcBef>
                    <a:spcPts val="600"/>
                  </a:spcBef>
                  <a:spcAft>
                    <a:spcPct val="0"/>
                  </a:spcAft>
                  <a:buClrTx/>
                  <a:buSzPct val="100000"/>
                  <a:buFontTx/>
                  <a:buNone/>
                </a:pPr>
                <a:r>
                  <a:rPr lang="en-GB" sz="1400" b="1" dirty="0"/>
                  <a:t>Upper bound:</a:t>
                </a:r>
              </a:p>
              <a:p>
                <a:pPr marL="34925" defTabSz="762000">
                  <a:spcBef>
                    <a:spcPts val="600"/>
                  </a:spcBef>
                  <a:spcAft>
                    <a:spcPct val="0"/>
                  </a:spcAft>
                  <a:buClrTx/>
                  <a:buSzPct val="100000"/>
                  <a:buFontTx/>
                  <a:buNone/>
                </a:pPr>
                <a:endParaRPr lang="en-GB" baseline="30000" dirty="0"/>
              </a:p>
            </p:txBody>
          </p:sp>
          <p:sp>
            <p:nvSpPr>
              <p:cNvPr id="45" name="Rectangle 49">
                <a:extLst>
                  <a:ext uri="{FF2B5EF4-FFF2-40B4-BE49-F238E27FC236}">
                    <a16:creationId xmlns:a16="http://schemas.microsoft.com/office/drawing/2014/main" id="{71665D58-36B3-4929-AF6F-9734AC50619E}"/>
                  </a:ext>
                </a:extLst>
              </p:cNvPr>
              <p:cNvSpPr>
                <a:spLocks noChangeArrowheads="1"/>
              </p:cNvSpPr>
              <p:nvPr/>
            </p:nvSpPr>
            <p:spPr bwMode="auto">
              <a:xfrm>
                <a:off x="1544" y="3156"/>
                <a:ext cx="1223"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algn="ctr" defTabSz="762000">
                  <a:spcBef>
                    <a:spcPts val="600"/>
                  </a:spcBef>
                  <a:spcAft>
                    <a:spcPct val="0"/>
                  </a:spcAft>
                  <a:buClrTx/>
                  <a:buSzPct val="100000"/>
                  <a:buFontTx/>
                  <a:buNone/>
                </a:pPr>
                <a:r>
                  <a:rPr lang="en-GB" sz="1400" b="1" dirty="0"/>
                  <a:t>Lower bound:</a:t>
                </a:r>
                <a:endParaRPr lang="en-GB" dirty="0"/>
              </a:p>
              <a:p>
                <a:pPr marL="34925" defTabSz="762000">
                  <a:spcBef>
                    <a:spcPts val="600"/>
                  </a:spcBef>
                  <a:spcAft>
                    <a:spcPct val="0"/>
                  </a:spcAft>
                  <a:buClrTx/>
                  <a:buSzPct val="100000"/>
                  <a:buFontTx/>
                  <a:buNone/>
                </a:pPr>
                <a:endParaRPr lang="en-GB" baseline="30000" dirty="0"/>
              </a:p>
            </p:txBody>
          </p:sp>
          <p:pic>
            <p:nvPicPr>
              <p:cNvPr id="46" name="Picture 8">
                <a:extLst>
                  <a:ext uri="{FF2B5EF4-FFF2-40B4-BE49-F238E27FC236}">
                    <a16:creationId xmlns:a16="http://schemas.microsoft.com/office/drawing/2014/main" id="{03B496B5-D949-4F61-A912-A071BB87C8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1" y="1245"/>
                <a:ext cx="61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
                <a:extLst>
                  <a:ext uri="{FF2B5EF4-FFF2-40B4-BE49-F238E27FC236}">
                    <a16:creationId xmlns:a16="http://schemas.microsoft.com/office/drawing/2014/main" id="{EDBCB4EC-DE97-4EBD-9E06-623B64DFF82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1" y="2196"/>
                <a:ext cx="61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1" name="Object 21">
              <a:extLst>
                <a:ext uri="{FF2B5EF4-FFF2-40B4-BE49-F238E27FC236}">
                  <a16:creationId xmlns:a16="http://schemas.microsoft.com/office/drawing/2014/main" id="{7CBCEA6E-116C-4E24-BEDA-C8DA18662763}"/>
                </a:ext>
              </a:extLst>
            </p:cNvPr>
            <p:cNvGraphicFramePr>
              <a:graphicFrameLocks noChangeAspect="1"/>
            </p:cNvGraphicFramePr>
            <p:nvPr/>
          </p:nvGraphicFramePr>
          <p:xfrm>
            <a:off x="3309247" y="1544828"/>
            <a:ext cx="1841228" cy="296533"/>
          </p:xfrm>
          <a:graphic>
            <a:graphicData uri="http://schemas.openxmlformats.org/presentationml/2006/ole">
              <mc:AlternateContent xmlns:mc="http://schemas.openxmlformats.org/markup-compatibility/2006">
                <mc:Choice xmlns:v="urn:schemas-microsoft-com:vml" Requires="v">
                  <p:oleObj name="Equation" r:id="rId10" imgW="1256755" imgH="203112" progId="Equation.3">
                    <p:embed/>
                  </p:oleObj>
                </mc:Choice>
                <mc:Fallback>
                  <p:oleObj name="Equation" r:id="rId10" imgW="1256755" imgH="203112" progId="Equation.3">
                    <p:embed/>
                    <p:pic>
                      <p:nvPicPr>
                        <p:cNvPr id="41" name="Object 21">
                          <a:extLst>
                            <a:ext uri="{FF2B5EF4-FFF2-40B4-BE49-F238E27FC236}">
                              <a16:creationId xmlns:a16="http://schemas.microsoft.com/office/drawing/2014/main" id="{7CBCEA6E-116C-4E24-BEDA-C8DA186627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9247" y="1544828"/>
                          <a:ext cx="1841228" cy="296533"/>
                        </a:xfrm>
                        <a:prstGeom prst="rect">
                          <a:avLst/>
                        </a:prstGeom>
                        <a:noFill/>
                      </p:spPr>
                    </p:pic>
                  </p:oleObj>
                </mc:Fallback>
              </mc:AlternateContent>
            </a:graphicData>
          </a:graphic>
        </p:graphicFrame>
        <p:graphicFrame>
          <p:nvGraphicFramePr>
            <p:cNvPr id="42" name="Object 22">
              <a:extLst>
                <a:ext uri="{FF2B5EF4-FFF2-40B4-BE49-F238E27FC236}">
                  <a16:creationId xmlns:a16="http://schemas.microsoft.com/office/drawing/2014/main" id="{C9BE22E5-8A19-46CD-A2FF-A997F2B63458}"/>
                </a:ext>
              </a:extLst>
            </p:cNvPr>
            <p:cNvGraphicFramePr>
              <a:graphicFrameLocks noChangeAspect="1"/>
            </p:cNvGraphicFramePr>
            <p:nvPr/>
          </p:nvGraphicFramePr>
          <p:xfrm>
            <a:off x="3539861" y="4766202"/>
            <a:ext cx="1912419" cy="720485"/>
          </p:xfrm>
          <a:graphic>
            <a:graphicData uri="http://schemas.openxmlformats.org/presentationml/2006/ole">
              <mc:AlternateContent xmlns:mc="http://schemas.openxmlformats.org/markup-compatibility/2006">
                <mc:Choice xmlns:v="urn:schemas-microsoft-com:vml" Requires="v">
                  <p:oleObj name="Equation" r:id="rId12" imgW="1307532" imgH="495085" progId="Equation.3">
                    <p:embed/>
                  </p:oleObj>
                </mc:Choice>
                <mc:Fallback>
                  <p:oleObj name="Equation" r:id="rId12" imgW="1307532" imgH="495085" progId="Equation.3">
                    <p:embed/>
                    <p:pic>
                      <p:nvPicPr>
                        <p:cNvPr id="42" name="Object 22">
                          <a:extLst>
                            <a:ext uri="{FF2B5EF4-FFF2-40B4-BE49-F238E27FC236}">
                              <a16:creationId xmlns:a16="http://schemas.microsoft.com/office/drawing/2014/main" id="{C9BE22E5-8A19-46CD-A2FF-A997F2B6345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9861" y="4766202"/>
                          <a:ext cx="1912419" cy="720485"/>
                        </a:xfrm>
                        <a:prstGeom prst="rect">
                          <a:avLst/>
                        </a:prstGeom>
                        <a:noFill/>
                      </p:spPr>
                    </p:pic>
                  </p:oleObj>
                </mc:Fallback>
              </mc:AlternateContent>
            </a:graphicData>
          </a:graphic>
        </p:graphicFrame>
        <p:sp>
          <p:nvSpPr>
            <p:cNvPr id="43" name="Rectangle 42">
              <a:extLst>
                <a:ext uri="{FF2B5EF4-FFF2-40B4-BE49-F238E27FC236}">
                  <a16:creationId xmlns:a16="http://schemas.microsoft.com/office/drawing/2014/main" id="{B60B4703-13A7-4D51-BC29-771BEEE5AD37}"/>
                </a:ext>
              </a:extLst>
            </p:cNvPr>
            <p:cNvSpPr/>
            <p:nvPr/>
          </p:nvSpPr>
          <p:spPr>
            <a:xfrm>
              <a:off x="804341" y="1475301"/>
              <a:ext cx="1074333" cy="369332"/>
            </a:xfrm>
            <a:prstGeom prst="rect">
              <a:avLst/>
            </a:prstGeom>
          </p:spPr>
          <p:txBody>
            <a:bodyPr wrap="none">
              <a:spAutoFit/>
            </a:bodyPr>
            <a:lstStyle/>
            <a:p>
              <a:r>
                <a:rPr lang="en-GB" dirty="0"/>
                <a:t>Modulus:</a:t>
              </a:r>
            </a:p>
          </p:txBody>
        </p:sp>
      </p:grpSp>
    </p:spTree>
    <p:extLst>
      <p:ext uri="{BB962C8B-B14F-4D97-AF65-F5344CB8AC3E}">
        <p14:creationId xmlns:p14="http://schemas.microsoft.com/office/powerpoint/2010/main" val="2635509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ln w="9525"/>
        </p:spPr>
        <p:txBody>
          <a:bodyPr/>
          <a:lstStyle/>
          <a:p>
            <a:r>
              <a:rPr lang="en-GB" dirty="0">
                <a:latin typeface="+mn-lt"/>
              </a:rPr>
              <a:t>Control of modulus by </a:t>
            </a:r>
            <a:r>
              <a:rPr lang="en-GB" dirty="0">
                <a:solidFill>
                  <a:schemeClr val="accent1"/>
                </a:solidFill>
                <a:latin typeface="+mn-lt"/>
              </a:rPr>
              <a:t>architecture</a:t>
            </a:r>
          </a:p>
        </p:txBody>
      </p:sp>
      <p:pic>
        <p:nvPicPr>
          <p:cNvPr id="22" name="Picture 4">
            <a:extLst>
              <a:ext uri="{FF2B5EF4-FFF2-40B4-BE49-F238E27FC236}">
                <a16:creationId xmlns:a16="http://schemas.microsoft.com/office/drawing/2014/main" id="{861405EE-AD5D-4B5F-8F0E-44F57B3184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921" y="1726606"/>
            <a:ext cx="4648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164BFB4F-44E5-4926-A39E-0DDA96F24116}"/>
              </a:ext>
            </a:extLst>
          </p:cNvPr>
          <p:cNvGrpSpPr/>
          <p:nvPr/>
        </p:nvGrpSpPr>
        <p:grpSpPr>
          <a:xfrm>
            <a:off x="4043798" y="1925138"/>
            <a:ext cx="1619250" cy="3430588"/>
            <a:chOff x="2658678" y="1786142"/>
            <a:chExt cx="1619250" cy="3430588"/>
          </a:xfrm>
        </p:grpSpPr>
        <p:pic>
          <p:nvPicPr>
            <p:cNvPr id="24" name="Picture 6">
              <a:extLst>
                <a:ext uri="{FF2B5EF4-FFF2-40B4-BE49-F238E27FC236}">
                  <a16:creationId xmlns:a16="http://schemas.microsoft.com/office/drawing/2014/main" id="{74973B6F-BCC9-405A-AF1F-5BB5447C50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8678" y="1786142"/>
              <a:ext cx="16097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a:extLst>
                <a:ext uri="{FF2B5EF4-FFF2-40B4-BE49-F238E27FC236}">
                  <a16:creationId xmlns:a16="http://schemas.microsoft.com/office/drawing/2014/main" id="{6183BA9E-E83D-4B68-9E1A-C675E5676F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7753" y="3464130"/>
              <a:ext cx="1400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Freeform 9">
            <a:extLst>
              <a:ext uri="{FF2B5EF4-FFF2-40B4-BE49-F238E27FC236}">
                <a16:creationId xmlns:a16="http://schemas.microsoft.com/office/drawing/2014/main" id="{110A3B03-8CF0-4745-A6EB-0E25B06A9F5D}"/>
              </a:ext>
            </a:extLst>
          </p:cNvPr>
          <p:cNvSpPr>
            <a:spLocks/>
          </p:cNvSpPr>
          <p:nvPr/>
        </p:nvSpPr>
        <p:spPr bwMode="auto">
          <a:xfrm>
            <a:off x="6338397" y="3160185"/>
            <a:ext cx="3014662" cy="369332"/>
          </a:xfrm>
          <a:custGeom>
            <a:avLst/>
            <a:gdLst>
              <a:gd name="T0" fmla="*/ 0 w 2071"/>
              <a:gd name="T1" fmla="*/ 2147483647 h 1672"/>
              <a:gd name="T2" fmla="*/ 2147483647 w 2071"/>
              <a:gd name="T3" fmla="*/ 2147483647 h 1672"/>
              <a:gd name="T4" fmla="*/ 2147483647 w 2071"/>
              <a:gd name="T5" fmla="*/ 0 h 1672"/>
              <a:gd name="T6" fmla="*/ 0 60000 65536"/>
              <a:gd name="T7" fmla="*/ 0 60000 65536"/>
              <a:gd name="T8" fmla="*/ 0 60000 65536"/>
              <a:gd name="T9" fmla="*/ 0 w 2071"/>
              <a:gd name="T10" fmla="*/ 0 h 1672"/>
              <a:gd name="T11" fmla="*/ 2071 w 2071"/>
              <a:gd name="T12" fmla="*/ 1672 h 1672"/>
            </a:gdLst>
            <a:ahLst/>
            <a:cxnLst>
              <a:cxn ang="T6">
                <a:pos x="T0" y="T1"/>
              </a:cxn>
              <a:cxn ang="T7">
                <a:pos x="T2" y="T3"/>
              </a:cxn>
              <a:cxn ang="T8">
                <a:pos x="T4" y="T5"/>
              </a:cxn>
            </a:cxnLst>
            <a:rect l="T9" t="T10" r="T11" b="T12"/>
            <a:pathLst>
              <a:path w="2071" h="1672">
                <a:moveTo>
                  <a:pt x="0" y="1672"/>
                </a:moveTo>
                <a:cubicBezTo>
                  <a:pt x="724" y="1391"/>
                  <a:pt x="1449" y="1111"/>
                  <a:pt x="1760" y="832"/>
                </a:cubicBezTo>
                <a:cubicBezTo>
                  <a:pt x="2071" y="553"/>
                  <a:pt x="1967" y="276"/>
                  <a:pt x="1864" y="0"/>
                </a:cubicBezTo>
              </a:path>
            </a:pathLst>
          </a:custGeom>
          <a:noFill/>
          <a:ln w="28575">
            <a:solidFill>
              <a:srgbClr val="45958B"/>
            </a:solidFill>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grpSp>
        <p:nvGrpSpPr>
          <p:cNvPr id="27" name="Group 26">
            <a:extLst>
              <a:ext uri="{FF2B5EF4-FFF2-40B4-BE49-F238E27FC236}">
                <a16:creationId xmlns:a16="http://schemas.microsoft.com/office/drawing/2014/main" id="{8FEDCCCA-95DF-4482-9B98-BEBB82B95A3E}"/>
              </a:ext>
            </a:extLst>
          </p:cNvPr>
          <p:cNvGrpSpPr/>
          <p:nvPr/>
        </p:nvGrpSpPr>
        <p:grpSpPr>
          <a:xfrm>
            <a:off x="1905000" y="1219200"/>
            <a:ext cx="3867727" cy="4039677"/>
            <a:chOff x="519880" y="1080204"/>
            <a:chExt cx="3867727" cy="4039677"/>
          </a:xfrm>
        </p:grpSpPr>
        <p:sp>
          <p:nvSpPr>
            <p:cNvPr id="28" name="Rectangle 49">
              <a:extLst>
                <a:ext uri="{FF2B5EF4-FFF2-40B4-BE49-F238E27FC236}">
                  <a16:creationId xmlns:a16="http://schemas.microsoft.com/office/drawing/2014/main" id="{D510EFED-E56E-4872-9EF4-77BB7C48F3B8}"/>
                </a:ext>
              </a:extLst>
            </p:cNvPr>
            <p:cNvSpPr>
              <a:spLocks noChangeArrowheads="1"/>
            </p:cNvSpPr>
            <p:nvPr/>
          </p:nvSpPr>
          <p:spPr bwMode="auto">
            <a:xfrm>
              <a:off x="519880" y="1080204"/>
              <a:ext cx="386772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buFontTx/>
                <a:buNone/>
              </a:pPr>
              <a:r>
                <a:rPr lang="en-GB" b="1" i="1" dirty="0"/>
                <a:t>(2)  Foams:   </a:t>
              </a:r>
              <a:r>
                <a:rPr lang="en-GB" b="1" dirty="0"/>
                <a:t>“solid – air hybrids”</a:t>
              </a:r>
            </a:p>
          </p:txBody>
        </p:sp>
        <p:grpSp>
          <p:nvGrpSpPr>
            <p:cNvPr id="29" name="Group 10">
              <a:extLst>
                <a:ext uri="{FF2B5EF4-FFF2-40B4-BE49-F238E27FC236}">
                  <a16:creationId xmlns:a16="http://schemas.microsoft.com/office/drawing/2014/main" id="{AF8401F6-F959-42DD-AF0D-413AF628767C}"/>
                </a:ext>
              </a:extLst>
            </p:cNvPr>
            <p:cNvGrpSpPr>
              <a:grpSpLocks noChangeAspect="1"/>
            </p:cNvGrpSpPr>
            <p:nvPr/>
          </p:nvGrpSpPr>
          <p:grpSpPr bwMode="auto">
            <a:xfrm>
              <a:off x="955750" y="1783249"/>
              <a:ext cx="1402815" cy="3336632"/>
              <a:chOff x="264" y="985"/>
              <a:chExt cx="1099" cy="2614"/>
            </a:xfrm>
          </p:grpSpPr>
          <p:pic>
            <p:nvPicPr>
              <p:cNvPr id="30" name="Picture 11">
                <a:extLst>
                  <a:ext uri="{FF2B5EF4-FFF2-40B4-BE49-F238E27FC236}">
                    <a16:creationId xmlns:a16="http://schemas.microsoft.com/office/drawing/2014/main" id="{BC7728C1-176C-48B4-A811-C9640FABAF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 y="985"/>
                <a:ext cx="1063"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a:extLst>
                  <a:ext uri="{FF2B5EF4-FFF2-40B4-BE49-F238E27FC236}">
                    <a16:creationId xmlns:a16="http://schemas.microsoft.com/office/drawing/2014/main" id="{D893309F-B66B-48C5-A76B-DB4A4B781F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 y="2344"/>
                <a:ext cx="1063"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3">
                <a:extLst>
                  <a:ext uri="{FF2B5EF4-FFF2-40B4-BE49-F238E27FC236}">
                    <a16:creationId xmlns:a16="http://schemas.microsoft.com/office/drawing/2014/main" id="{D7F6BF0F-91A1-4433-ABE0-39AC427A4A47}"/>
                  </a:ext>
                </a:extLst>
              </p:cNvPr>
              <p:cNvSpPr txBox="1">
                <a:spLocks noChangeArrowheads="1"/>
              </p:cNvSpPr>
              <p:nvPr/>
            </p:nvSpPr>
            <p:spPr bwMode="auto">
              <a:xfrm>
                <a:off x="318" y="2014"/>
                <a:ext cx="104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Ceramic foam</a:t>
                </a:r>
              </a:p>
            </p:txBody>
          </p:sp>
          <p:sp>
            <p:nvSpPr>
              <p:cNvPr id="33" name="Text Box 14">
                <a:extLst>
                  <a:ext uri="{FF2B5EF4-FFF2-40B4-BE49-F238E27FC236}">
                    <a16:creationId xmlns:a16="http://schemas.microsoft.com/office/drawing/2014/main" id="{04337519-92CA-4711-B0EF-23DAFFD00549}"/>
                  </a:ext>
                </a:extLst>
              </p:cNvPr>
              <p:cNvSpPr txBox="1">
                <a:spLocks noChangeArrowheads="1"/>
              </p:cNvSpPr>
              <p:nvPr/>
            </p:nvSpPr>
            <p:spPr bwMode="auto">
              <a:xfrm>
                <a:off x="398" y="3334"/>
                <a:ext cx="89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Metal foam</a:t>
                </a:r>
              </a:p>
            </p:txBody>
          </p:sp>
        </p:grpSp>
      </p:grpSp>
      <p:grpSp>
        <p:nvGrpSpPr>
          <p:cNvPr id="34" name="Group 33">
            <a:extLst>
              <a:ext uri="{FF2B5EF4-FFF2-40B4-BE49-F238E27FC236}">
                <a16:creationId xmlns:a16="http://schemas.microsoft.com/office/drawing/2014/main" id="{E18521D4-568A-4723-A5B5-50798B934411}"/>
              </a:ext>
            </a:extLst>
          </p:cNvPr>
          <p:cNvGrpSpPr/>
          <p:nvPr/>
        </p:nvGrpSpPr>
        <p:grpSpPr>
          <a:xfrm>
            <a:off x="7379594" y="1169611"/>
            <a:ext cx="1526227" cy="386562"/>
            <a:chOff x="5994474" y="1030615"/>
            <a:chExt cx="1526227" cy="386562"/>
          </a:xfrm>
        </p:grpSpPr>
        <p:sp>
          <p:nvSpPr>
            <p:cNvPr id="35" name="Rectangle 34">
              <a:extLst>
                <a:ext uri="{FF2B5EF4-FFF2-40B4-BE49-F238E27FC236}">
                  <a16:creationId xmlns:a16="http://schemas.microsoft.com/office/drawing/2014/main" id="{D6ACC9FE-B0D6-499A-A1DA-25E84D26D92A}"/>
                </a:ext>
              </a:extLst>
            </p:cNvPr>
            <p:cNvSpPr/>
            <p:nvPr/>
          </p:nvSpPr>
          <p:spPr>
            <a:xfrm>
              <a:off x="5994474" y="1047845"/>
              <a:ext cx="950901" cy="369332"/>
            </a:xfrm>
            <a:prstGeom prst="rect">
              <a:avLst/>
            </a:prstGeom>
          </p:spPr>
          <p:txBody>
            <a:bodyPr wrap="none">
              <a:spAutoFit/>
            </a:bodyPr>
            <a:lstStyle/>
            <a:p>
              <a:r>
                <a:rPr lang="en-GB" dirty="0"/>
                <a:t>Density:</a:t>
              </a:r>
            </a:p>
          </p:txBody>
        </p:sp>
        <p:graphicFrame>
          <p:nvGraphicFramePr>
            <p:cNvPr id="36" name="Object 35">
              <a:extLst>
                <a:ext uri="{FF2B5EF4-FFF2-40B4-BE49-F238E27FC236}">
                  <a16:creationId xmlns:a16="http://schemas.microsoft.com/office/drawing/2014/main" id="{E4630C9F-C281-45BF-A0B9-2BB66E11447E}"/>
                </a:ext>
              </a:extLst>
            </p:cNvPr>
            <p:cNvGraphicFramePr>
              <a:graphicFrameLocks noChangeAspect="1"/>
            </p:cNvGraphicFramePr>
            <p:nvPr/>
          </p:nvGraphicFramePr>
          <p:xfrm>
            <a:off x="7012701" y="1030615"/>
            <a:ext cx="508000" cy="355600"/>
          </p:xfrm>
          <a:graphic>
            <a:graphicData uri="http://schemas.openxmlformats.org/presentationml/2006/ole">
              <mc:AlternateContent xmlns:mc="http://schemas.openxmlformats.org/markup-compatibility/2006">
                <mc:Choice xmlns:v="urn:schemas-microsoft-com:vml" Requires="v">
                  <p:oleObj name="Equation" r:id="rId8" imgW="507960" imgH="355320" progId="Equation.3">
                    <p:embed/>
                  </p:oleObj>
                </mc:Choice>
                <mc:Fallback>
                  <p:oleObj name="Equation" r:id="rId8" imgW="507960" imgH="355320" progId="Equation.3">
                    <p:embed/>
                    <p:pic>
                      <p:nvPicPr>
                        <p:cNvPr id="36" name="Object 35">
                          <a:extLst>
                            <a:ext uri="{FF2B5EF4-FFF2-40B4-BE49-F238E27FC236}">
                              <a16:creationId xmlns:a16="http://schemas.microsoft.com/office/drawing/2014/main" id="{E4630C9F-C281-45BF-A0B9-2BB66E11447E}"/>
                            </a:ext>
                          </a:extLst>
                        </p:cNvPr>
                        <p:cNvPicPr/>
                        <p:nvPr/>
                      </p:nvPicPr>
                      <p:blipFill>
                        <a:blip r:embed="rId9"/>
                        <a:stretch>
                          <a:fillRect/>
                        </a:stretch>
                      </p:blipFill>
                      <p:spPr>
                        <a:xfrm>
                          <a:off x="7012701" y="1030615"/>
                          <a:ext cx="508000" cy="355600"/>
                        </a:xfrm>
                        <a:prstGeom prst="rect">
                          <a:avLst/>
                        </a:prstGeom>
                      </p:spPr>
                    </p:pic>
                  </p:oleObj>
                </mc:Fallback>
              </mc:AlternateContent>
            </a:graphicData>
          </a:graphic>
        </p:graphicFrame>
      </p:grpSp>
      <p:grpSp>
        <p:nvGrpSpPr>
          <p:cNvPr id="37" name="Group 36">
            <a:extLst>
              <a:ext uri="{FF2B5EF4-FFF2-40B4-BE49-F238E27FC236}">
                <a16:creationId xmlns:a16="http://schemas.microsoft.com/office/drawing/2014/main" id="{92B08D82-2460-4592-A8C9-06F9736672CB}"/>
              </a:ext>
            </a:extLst>
          </p:cNvPr>
          <p:cNvGrpSpPr/>
          <p:nvPr/>
        </p:nvGrpSpPr>
        <p:grpSpPr>
          <a:xfrm>
            <a:off x="3030789" y="5344378"/>
            <a:ext cx="3185911" cy="695325"/>
            <a:chOff x="3989930" y="5118305"/>
            <a:chExt cx="3185911" cy="695325"/>
          </a:xfrm>
        </p:grpSpPr>
        <p:graphicFrame>
          <p:nvGraphicFramePr>
            <p:cNvPr id="38" name="Object 8">
              <a:extLst>
                <a:ext uri="{FF2B5EF4-FFF2-40B4-BE49-F238E27FC236}">
                  <a16:creationId xmlns:a16="http://schemas.microsoft.com/office/drawing/2014/main" id="{30B21558-9635-4C60-A093-5E37C9D23E3F}"/>
                </a:ext>
              </a:extLst>
            </p:cNvPr>
            <p:cNvGraphicFramePr>
              <a:graphicFrameLocks noChangeAspect="1"/>
            </p:cNvGraphicFramePr>
            <p:nvPr/>
          </p:nvGraphicFramePr>
          <p:xfrm>
            <a:off x="5261316" y="5118305"/>
            <a:ext cx="1914525" cy="695325"/>
          </p:xfrm>
          <a:graphic>
            <a:graphicData uri="http://schemas.openxmlformats.org/presentationml/2006/ole">
              <mc:AlternateContent xmlns:mc="http://schemas.openxmlformats.org/markup-compatibility/2006">
                <mc:Choice xmlns:v="urn:schemas-microsoft-com:vml" Requires="v">
                  <p:oleObj name="Equation" r:id="rId10" imgW="2133360" imgH="774360" progId="Equation.3">
                    <p:embed/>
                  </p:oleObj>
                </mc:Choice>
                <mc:Fallback>
                  <p:oleObj name="Equation" r:id="rId10" imgW="2133360" imgH="774360" progId="Equation.3">
                    <p:embed/>
                    <p:pic>
                      <p:nvPicPr>
                        <p:cNvPr id="38" name="Object 8">
                          <a:extLst>
                            <a:ext uri="{FF2B5EF4-FFF2-40B4-BE49-F238E27FC236}">
                              <a16:creationId xmlns:a16="http://schemas.microsoft.com/office/drawing/2014/main" id="{30B21558-9635-4C60-A093-5E37C9D23E3F}"/>
                            </a:ext>
                          </a:extLst>
                        </p:cNvPr>
                        <p:cNvPicPr>
                          <a:picLocks noChangeAspect="1" noChangeArrowheads="1"/>
                        </p:cNvPicPr>
                        <p:nvPr/>
                      </p:nvPicPr>
                      <p:blipFill>
                        <a:blip r:embed="rId11"/>
                        <a:srcRect/>
                        <a:stretch>
                          <a:fillRect/>
                        </a:stretch>
                      </p:blipFill>
                      <p:spPr bwMode="auto">
                        <a:xfrm>
                          <a:off x="5261316" y="5118305"/>
                          <a:ext cx="1914525" cy="695325"/>
                        </a:xfrm>
                        <a:prstGeom prst="rect">
                          <a:avLst/>
                        </a:prstGeom>
                        <a:noFill/>
                      </p:spPr>
                    </p:pic>
                  </p:oleObj>
                </mc:Fallback>
              </mc:AlternateContent>
            </a:graphicData>
          </a:graphic>
        </p:graphicFrame>
        <p:sp>
          <p:nvSpPr>
            <p:cNvPr id="39" name="Rectangle 38">
              <a:extLst>
                <a:ext uri="{FF2B5EF4-FFF2-40B4-BE49-F238E27FC236}">
                  <a16:creationId xmlns:a16="http://schemas.microsoft.com/office/drawing/2014/main" id="{EC233052-0EA5-4D50-A5FD-11733C8B29CF}"/>
                </a:ext>
              </a:extLst>
            </p:cNvPr>
            <p:cNvSpPr/>
            <p:nvPr/>
          </p:nvSpPr>
          <p:spPr>
            <a:xfrm>
              <a:off x="3989930" y="5281302"/>
              <a:ext cx="1074333" cy="369332"/>
            </a:xfrm>
            <a:prstGeom prst="rect">
              <a:avLst/>
            </a:prstGeom>
          </p:spPr>
          <p:txBody>
            <a:bodyPr wrap="none">
              <a:spAutoFit/>
            </a:bodyPr>
            <a:lstStyle/>
            <a:p>
              <a:r>
                <a:rPr lang="en-GB" dirty="0"/>
                <a:t>Modulus:</a:t>
              </a:r>
            </a:p>
          </p:txBody>
        </p:sp>
      </p:grpSp>
    </p:spTree>
    <p:extLst>
      <p:ext uri="{BB962C8B-B14F-4D97-AF65-F5344CB8AC3E}">
        <p14:creationId xmlns:p14="http://schemas.microsoft.com/office/powerpoint/2010/main" val="837266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 2.pptx" id="{30EA596E-1394-42F1-886E-426DC17C88B7}" vid="{6CA73BA7-1A40-4D66-A13A-063D57CEF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92DA93-F777-4AA5-825A-303EEA8E6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4486bbf1-55fc-49d2-af7e-ec287a4789b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http://schemas.microsoft.com/sharepoint/v3"/>
    <ds:schemaRef ds:uri="d79530da-eb58-45a1-b44d-5d0396db0f15"/>
    <ds:schemaRef ds:uri="45d63596-94bc-482e-bb03-76c9c5a9ca38"/>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2</Template>
  <TotalTime>39</TotalTime>
  <Words>4522</Words>
  <Application>Microsoft Office PowerPoint</Application>
  <PresentationFormat>Widescreen</PresentationFormat>
  <Paragraphs>388</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Ansys - Slide Master</vt:lpstr>
      <vt:lpstr>PowerPoint Presentation</vt:lpstr>
      <vt:lpstr>Learning objectives for this lecture unit</vt:lpstr>
      <vt:lpstr>Outline of lecture unit 4</vt:lpstr>
      <vt:lpstr>Manipulating properties: Modulus – density</vt:lpstr>
      <vt:lpstr>Drilling down: modulus and density</vt:lpstr>
      <vt:lpstr>Drilling down: modulus and density</vt:lpstr>
      <vt:lpstr>Drilling down: modulus and density</vt:lpstr>
      <vt:lpstr>Manipulating modulus &amp; density: architecture</vt:lpstr>
      <vt:lpstr>Control of modulus by architecture</vt:lpstr>
      <vt:lpstr>Manipulating  properties: modulus – density</vt:lpstr>
      <vt:lpstr>Manipulating properties: strength</vt:lpstr>
      <vt:lpstr>Drilling down: control of microstructure</vt:lpstr>
      <vt:lpstr>Property control: composition and microstructure</vt:lpstr>
      <vt:lpstr>Control by composition: steels</vt:lpstr>
      <vt:lpstr>Control by microstructure: steels</vt:lpstr>
      <vt:lpstr>Composition and architecture: polymers</vt:lpstr>
      <vt:lpstr>Summary</vt:lpstr>
      <vt:lpstr>Appendix: Application in laboratory (steels)</vt:lpstr>
      <vt:lpstr>Appendix: electrical properties</vt:lpstr>
      <vt:lpstr>Appendix: Suggested exercises with Granta EduPack</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5</cp:revision>
  <dcterms:created xsi:type="dcterms:W3CDTF">2021-07-05T14:12:36Z</dcterms:created>
  <dcterms:modified xsi:type="dcterms:W3CDTF">2024-02-05T16:06:34Z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