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21"/>
  </p:notesMasterIdLst>
  <p:sldIdLst>
    <p:sldId id="256"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85"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7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95432-FEA6-453B-A86B-94833EDE60B9}" v="1" dt="2024-01-09T20:53:29.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3" autoAdjust="0"/>
    <p:restoredTop sz="85101" autoAdjust="0"/>
  </p:normalViewPr>
  <p:slideViewPr>
    <p:cSldViewPr showGuides="1">
      <p:cViewPr varScale="1">
        <p:scale>
          <a:sx n="73" d="100"/>
          <a:sy n="73" d="100"/>
        </p:scale>
        <p:origin x="1070" y="58"/>
      </p:cViewPr>
      <p:guideLst>
        <p:guide orient="horz" pos="2160"/>
        <p:guide pos="3840"/>
      </p:guideLst>
    </p:cSldViewPr>
  </p:slideViewPr>
  <p:notesTextViewPr>
    <p:cViewPr>
      <p:scale>
        <a:sx n="1" d="1"/>
        <a:sy n="1" d="1"/>
      </p:scale>
      <p:origin x="0" y="0"/>
    </p:cViewPr>
  </p:notesTextViewPr>
  <p:sorterViewPr>
    <p:cViewPr>
      <p:scale>
        <a:sx n="100" d="100"/>
        <a:sy n="100" d="100"/>
      </p:scale>
      <p:origin x="0" y="-28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panose="020F0502020204030204" pitchFamily="34" charset="0"/>
              </a:defRPr>
            </a:lvl1pPr>
          </a:lstStyle>
          <a:p>
            <a:fld id="{BB9E86C5-9689-42B4-BE7D-FDE5EB4274E3}" type="datetimeFigureOut">
              <a:rPr lang="en-US" smtClean="0"/>
              <a:pPr/>
              <a:t>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27FDDAD7-A41A-4414-8211-C5E2AC7F93EC}" type="slidenum">
              <a:rPr lang="en-US" smtClean="0"/>
              <a:pPr/>
              <a:t>‹#›</a:t>
            </a:fld>
            <a:endParaRPr lang="en-US" dirty="0"/>
          </a:p>
        </p:txBody>
      </p:sp>
    </p:spTree>
    <p:extLst>
      <p:ext uri="{BB962C8B-B14F-4D97-AF65-F5344CB8AC3E}">
        <p14:creationId xmlns:p14="http://schemas.microsoft.com/office/powerpoint/2010/main" val="766296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panose="020F0502020204030204" pitchFamily="34" charset="0"/>
        <a:ea typeface="+mn-ea"/>
        <a:cs typeface="+mn-cs"/>
      </a:defRPr>
    </a:lvl1pPr>
    <a:lvl2pPr marL="457200" algn="l" defTabSz="914400" rtl="0" eaLnBrk="1" latinLnBrk="0" hangingPunct="1">
      <a:defRPr sz="1200" b="0" i="0" kern="1200">
        <a:solidFill>
          <a:schemeClr val="tx1"/>
        </a:solidFill>
        <a:latin typeface="Calibri" panose="020F0502020204030204" pitchFamily="34" charset="0"/>
        <a:ea typeface="+mn-ea"/>
        <a:cs typeface="+mn-cs"/>
      </a:defRPr>
    </a:lvl2pPr>
    <a:lvl3pPr marL="914400" algn="l" defTabSz="914400" rtl="0" eaLnBrk="1" latinLnBrk="0" hangingPunct="1">
      <a:defRPr sz="1200" b="0" i="0" kern="1200">
        <a:solidFill>
          <a:schemeClr val="tx1"/>
        </a:solidFill>
        <a:latin typeface="Calibri" panose="020F0502020204030204" pitchFamily="34" charset="0"/>
        <a:ea typeface="+mn-ea"/>
        <a:cs typeface="+mn-cs"/>
      </a:defRPr>
    </a:lvl3pPr>
    <a:lvl4pPr marL="1371600" algn="l" defTabSz="914400" rtl="0" eaLnBrk="1" latinLnBrk="0" hangingPunct="1">
      <a:defRPr sz="1200" b="0" i="0" kern="1200">
        <a:solidFill>
          <a:schemeClr val="tx1"/>
        </a:solidFill>
        <a:latin typeface="Calibri" panose="020F0502020204030204" pitchFamily="34" charset="0"/>
        <a:ea typeface="+mn-ea"/>
        <a:cs typeface="+mn-cs"/>
      </a:defRPr>
    </a:lvl4pPr>
    <a:lvl5pPr marL="1828800" algn="l" defTabSz="914400" rtl="0" eaLnBrk="1" latinLnBrk="0" hangingPunct="1">
      <a:defRPr sz="1200" b="0" i="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200" b="1" i="1" dirty="0"/>
              <a:t>The PowerPoint Lecture Units For 2024</a:t>
            </a:r>
          </a:p>
          <a:p>
            <a:endParaRPr lang="en-GB" sz="1200" dirty="0"/>
          </a:p>
          <a:p>
            <a:r>
              <a:rPr lang="en-GB" sz="1200" dirty="0"/>
              <a:t>The Lecture Units developed for teaching in connection with Ansys Granta EduPack are listed at the end of this presentation.</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a:t>
            </a:fld>
            <a:endParaRPr lang="en-US" dirty="0"/>
          </a:p>
        </p:txBody>
      </p:sp>
    </p:spTree>
    <p:extLst>
      <p:ext uri="{BB962C8B-B14F-4D97-AF65-F5344CB8AC3E}">
        <p14:creationId xmlns:p14="http://schemas.microsoft.com/office/powerpoint/2010/main" val="147408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The trade-off between embodied energy and cost</a:t>
            </a:r>
          </a:p>
          <a:p>
            <a:pPr algn="ctr"/>
            <a:endParaRPr lang="en-GB" sz="1400" b="1" i="1" dirty="0"/>
          </a:p>
          <a:p>
            <a:r>
              <a:rPr lang="en-GB" sz="1200" dirty="0"/>
              <a:t>This is a plot of the embodied energy index against the cost index – we wish to minimize both. The trade-off surface is sketched. The materials nearest to the surface are the best choices: PET and PLA.</a:t>
            </a:r>
          </a:p>
          <a:p>
            <a:endParaRPr lang="en-GB" sz="1200" dirty="0"/>
          </a:p>
          <a:p>
            <a:r>
              <a:rPr lang="en-GB" sz="1200" dirty="0"/>
              <a:t>To distinguish between them we need a penalty function, which requires a value for the exchange constant linking cost and embodied energy (the value of saving embodied energy or carbon) – and thus far there is no agreement on this value. This highlights a difficulty in reaching unambiguous selection for eco-problems: the value of the environment is a matter for debate.</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10</a:t>
            </a:fld>
            <a:endParaRPr lang="en-US" dirty="0"/>
          </a:p>
        </p:txBody>
      </p:sp>
    </p:spTree>
    <p:extLst>
      <p:ext uri="{BB962C8B-B14F-4D97-AF65-F5344CB8AC3E}">
        <p14:creationId xmlns:p14="http://schemas.microsoft.com/office/powerpoint/2010/main" val="1759326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solidFill>
                  <a:srgbClr val="CC0000"/>
                </a:solidFill>
              </a:rPr>
              <a:t>Case Study: Crash barriers</a:t>
            </a:r>
          </a:p>
          <a:p>
            <a:pPr algn="ctr"/>
            <a:endParaRPr lang="en-GB" sz="1400" i="1" dirty="0"/>
          </a:p>
          <a:p>
            <a:r>
              <a:rPr lang="en-GB" sz="1200" dirty="0"/>
              <a:t>Barriers to protect driver and passengers of road vehicles are of two types: those that are static – the central divider of a freeway, for instance – and those that move – the fender of the vehicle itself (this frame). The static type line tens of thousands of miles of road. Once in place they consume no energy, create no CO</a:t>
            </a:r>
            <a:r>
              <a:rPr lang="en-GB" sz="1200" baseline="-30000" dirty="0"/>
              <a:t>2</a:t>
            </a:r>
            <a:r>
              <a:rPr lang="en-GB" sz="1200" dirty="0"/>
              <a:t> and last a long time. The dominant phases of their life in the sense of Frame 4 are those of material production and manufacture. The fender, by contrast, is part of the vehicle; it adds to its weight and thus to its fuel consumption. The dominant phase here is that of use. This means that, if eco-design is the objective, the criteria for selecting materials for the two sorts of barrier will differ. </a:t>
            </a:r>
          </a:p>
          <a:p>
            <a:endParaRPr lang="en-GB" sz="1200" dirty="0"/>
          </a:p>
          <a:p>
            <a:r>
              <a:rPr lang="en-GB" sz="1200" dirty="0"/>
              <a:t>This frame shows the two types of barrier and a schematic eco-audit for each. For the static barrier on the left it is the material phase of life that is dominant, making the reduction of material energy the objective in redesign. For the mobile barrier on the right it is the contribution of the barrier mass to the mass of the vehicle that, over life, results in the largest commitment of energy, making a reduction in mass the objective in redesign.</a:t>
            </a:r>
          </a:p>
          <a:p>
            <a:endParaRPr lang="en-GB" sz="1200" dirty="0"/>
          </a:p>
          <a:p>
            <a:r>
              <a:rPr lang="en-GB" sz="1200" dirty="0"/>
              <a:t>In use (that is, in a crash situation) the barriers are loaded in bending – they must be strong enough in bending to transmit the load to the supports of the road barrier or to the energy-absorbing crush units on the car. The bottom line shows the relevant index. That for the static barrier on the left characterizes materials with low embodied energy per unit bending strength; that on the right characterizes low mass per unit bending strength. Both are plotted on the frames that follow.</a:t>
            </a:r>
            <a:endParaRPr lang="en-GB" sz="1200" b="1" dirty="0"/>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11</a:t>
            </a:fld>
            <a:endParaRPr lang="en-US" dirty="0"/>
          </a:p>
        </p:txBody>
      </p:sp>
    </p:spTree>
    <p:extLst>
      <p:ext uri="{BB962C8B-B14F-4D97-AF65-F5344CB8AC3E}">
        <p14:creationId xmlns:p14="http://schemas.microsoft.com/office/powerpoint/2010/main" val="2536310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Plot of the index for the static barrier</a:t>
            </a:r>
          </a:p>
          <a:p>
            <a:pPr algn="ctr"/>
            <a:endParaRPr lang="en-GB" sz="1400" b="1" i="1" dirty="0"/>
          </a:p>
          <a:p>
            <a:r>
              <a:rPr lang="en-GB" sz="1200" dirty="0"/>
              <a:t>The Y-axis of this chart is the index for the static barrier, made with Granta EduPack Level 2. The green selection box isolates the materials with the largest values of this index. They are all </a:t>
            </a:r>
            <a:r>
              <a:rPr lang="en-GB" sz="1200" b="1" dirty="0">
                <a:solidFill>
                  <a:srgbClr val="CC0000"/>
                </a:solidFill>
              </a:rPr>
              <a:t>ferrous alloys – steels </a:t>
            </a:r>
            <a:r>
              <a:rPr lang="en-GB" sz="1200" dirty="0"/>
              <a:t>and </a:t>
            </a:r>
            <a:r>
              <a:rPr lang="en-GB" sz="1200" b="1" dirty="0">
                <a:solidFill>
                  <a:srgbClr val="CC0000"/>
                </a:solidFill>
              </a:rPr>
              <a:t>cast irons</a:t>
            </a:r>
            <a:r>
              <a:rPr lang="en-GB" sz="1200" dirty="0"/>
              <a:t>. They minimize the life-energy of a static barrier by minimizing the most energy-intensive phase – that of material extraction, casting and rolling.</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12</a:t>
            </a:fld>
            <a:endParaRPr lang="en-US" dirty="0"/>
          </a:p>
        </p:txBody>
      </p:sp>
    </p:spTree>
    <p:extLst>
      <p:ext uri="{BB962C8B-B14F-4D97-AF65-F5344CB8AC3E}">
        <p14:creationId xmlns:p14="http://schemas.microsoft.com/office/powerpoint/2010/main" val="1096280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Plot of the index for the mobile barrier</a:t>
            </a:r>
          </a:p>
          <a:p>
            <a:pPr algn="ctr"/>
            <a:endParaRPr lang="en-GB" sz="1400" b="1" i="1" dirty="0"/>
          </a:p>
          <a:p>
            <a:r>
              <a:rPr lang="en-GB" sz="1200" dirty="0"/>
              <a:t>The Y-axis of this chart is the index for the mobile barrier, again made with Granta EduPack Level 2. The green selection box isolates the materials with the largest values of this index: </a:t>
            </a:r>
            <a:r>
              <a:rPr lang="en-GB" sz="1200" b="1" dirty="0">
                <a:solidFill>
                  <a:srgbClr val="CC0000"/>
                </a:solidFill>
              </a:rPr>
              <a:t>CFRP</a:t>
            </a:r>
            <a:r>
              <a:rPr lang="en-GB" sz="1200" dirty="0"/>
              <a:t> and </a:t>
            </a:r>
            <a:r>
              <a:rPr lang="en-GB" sz="1200" b="1" dirty="0">
                <a:solidFill>
                  <a:srgbClr val="CC0000"/>
                </a:solidFill>
              </a:rPr>
              <a:t>light alloys</a:t>
            </a:r>
            <a:r>
              <a:rPr lang="en-GB" sz="1200" dirty="0"/>
              <a:t>. They minimize the life-energy of a mobile barrier by minimizing the most energy-intensive phase – that of product use.</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13</a:t>
            </a:fld>
            <a:endParaRPr lang="en-US" dirty="0"/>
          </a:p>
        </p:txBody>
      </p:sp>
    </p:spTree>
    <p:extLst>
      <p:ext uri="{BB962C8B-B14F-4D97-AF65-F5344CB8AC3E}">
        <p14:creationId xmlns:p14="http://schemas.microsoft.com/office/powerpoint/2010/main" val="4087918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Summary</a:t>
            </a:r>
          </a:p>
          <a:p>
            <a:pPr algn="ctr"/>
            <a:endParaRPr lang="en-GB" sz="1400" b="1" i="1" dirty="0"/>
          </a:p>
          <a:p>
            <a:r>
              <a:rPr lang="en-GB" sz="1200" dirty="0"/>
              <a:t>This final frame summarizes the main findings of this Unit.</a:t>
            </a:r>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14</a:t>
            </a:fld>
            <a:endParaRPr lang="en-US" dirty="0"/>
          </a:p>
        </p:txBody>
      </p:sp>
    </p:spTree>
    <p:extLst>
      <p:ext uri="{BB962C8B-B14F-4D97-AF65-F5344CB8AC3E}">
        <p14:creationId xmlns:p14="http://schemas.microsoft.com/office/powerpoint/2010/main" val="1339431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200" b="1" i="1" dirty="0"/>
              <a:t>Lecture Units Series</a:t>
            </a:r>
          </a:p>
          <a:p>
            <a:pPr algn="ctr"/>
            <a:endParaRPr lang="en-GB" sz="1200" b="1" i="1" dirty="0"/>
          </a:p>
          <a:p>
            <a:r>
              <a:rPr lang="en-GB" sz="1200" dirty="0"/>
              <a:t>This is a list of the Lecture Units available for teaching with the Ansys </a:t>
            </a:r>
            <a:r>
              <a:rPr lang="en-GB" sz="1200" b="0" dirty="0"/>
              <a:t>Granta</a:t>
            </a:r>
            <a:r>
              <a:rPr lang="en-GB" sz="1200" dirty="0"/>
              <a:t> EduPack. These PowerPoint presentations and more information can be found on the Ansys Education Resources webpage:</a:t>
            </a:r>
          </a:p>
          <a:p>
            <a:r>
              <a:rPr lang="en-GB" sz="1200" dirty="0">
                <a:solidFill>
                  <a:srgbClr val="FF0000"/>
                </a:solidFill>
              </a:rPr>
              <a:t>www.ansys.com</a:t>
            </a:r>
            <a:r>
              <a:rPr lang="en-GB" sz="1200">
                <a:solidFill>
                  <a:srgbClr val="FF0000"/>
                </a:solidFill>
              </a:rPr>
              <a:t>/education-resources.</a:t>
            </a:r>
            <a:endParaRPr lang="en-GB" sz="1200" dirty="0">
              <a:solidFill>
                <a:srgbClr val="FF0000"/>
              </a:solidFill>
            </a:endParaRP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15</a:t>
            </a:fld>
            <a:endParaRPr lang="en-US"/>
          </a:p>
        </p:txBody>
      </p:sp>
    </p:spTree>
    <p:extLst>
      <p:ext uri="{BB962C8B-B14F-4D97-AF65-F5344CB8AC3E}">
        <p14:creationId xmlns:p14="http://schemas.microsoft.com/office/powerpoint/2010/main" val="308994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i="1" dirty="0">
                <a:solidFill>
                  <a:srgbClr val="CC0000"/>
                </a:solidFill>
              </a:rPr>
              <a:t>Learning Objectives</a:t>
            </a:r>
          </a:p>
          <a:p>
            <a:endParaRPr lang="en-US" sz="1200" dirty="0"/>
          </a:p>
          <a:p>
            <a:r>
              <a:rPr lang="en-US" sz="1200" dirty="0"/>
              <a:t>These Intended Learning Outcomes are based on a taxonomy of </a:t>
            </a:r>
            <a:r>
              <a:rPr lang="en-US" sz="1200" i="1" dirty="0"/>
              <a:t>knowledge and understanding</a:t>
            </a:r>
            <a:r>
              <a:rPr lang="en-US" sz="1200" dirty="0"/>
              <a:t> as the basis, </a:t>
            </a:r>
            <a:r>
              <a:rPr lang="en-US" sz="1200" i="1" dirty="0"/>
              <a:t>skills and abilities</a:t>
            </a:r>
            <a:r>
              <a:rPr lang="en-US" sz="1200" dirty="0"/>
              <a:t> as necessary for the practical use of knowledge and understanding, followed by acquired </a:t>
            </a:r>
            <a:r>
              <a:rPr lang="en-US" sz="1200" i="1" dirty="0"/>
              <a:t>values and attitudes</a:t>
            </a:r>
            <a:r>
              <a:rPr lang="en-US" sz="1200" dirty="0"/>
              <a:t> enabling assessments and responsible use of these abilities.</a:t>
            </a:r>
          </a:p>
          <a:p>
            <a:endParaRPr lang="en-US" sz="1200" dirty="0"/>
          </a:p>
          <a:p>
            <a:r>
              <a:rPr lang="en-US" sz="1200" dirty="0"/>
              <a:t>Combined with a suitable assessment, they should be helpful in the context of accreditations or for the CDIO Syllabus.</a:t>
            </a:r>
          </a:p>
          <a:p>
            <a:endParaRPr lang="en-US" sz="1200" dirty="0"/>
          </a:p>
          <a:p>
            <a:r>
              <a:rPr lang="en-US" sz="1200" dirty="0"/>
              <a:t>The Texts listed are from books authored or co-authored by Mike Ashby but other texts are also referred to in the Science Notes.</a:t>
            </a:r>
            <a:endParaRPr lang="en-GB" sz="1200" dirty="0"/>
          </a:p>
          <a:p>
            <a:endParaRPr lang="en-GB" sz="1600" dirty="0">
              <a:latin typeface="Arial" charset="0"/>
              <a:cs typeface="Arial" charset="0"/>
            </a:endParaRP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2</a:t>
            </a:fld>
            <a:endParaRPr lang="en-US" dirty="0"/>
          </a:p>
        </p:txBody>
      </p:sp>
    </p:spTree>
    <p:extLst>
      <p:ext uri="{BB962C8B-B14F-4D97-AF65-F5344CB8AC3E}">
        <p14:creationId xmlns:p14="http://schemas.microsoft.com/office/powerpoint/2010/main" val="77008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Outline</a:t>
            </a:r>
          </a:p>
          <a:p>
            <a:endParaRPr lang="en-GB" sz="1200" dirty="0"/>
          </a:p>
          <a:p>
            <a:r>
              <a:rPr lang="en-GB" sz="1200" dirty="0"/>
              <a:t>This is the eleventh Unit of a course on </a:t>
            </a:r>
            <a:r>
              <a:rPr lang="en-GB" sz="1200" b="1" dirty="0">
                <a:solidFill>
                  <a:srgbClr val="CC0000"/>
                </a:solidFill>
              </a:rPr>
              <a:t>Material and Process Selection</a:t>
            </a:r>
            <a:r>
              <a:rPr lang="en-GB" sz="1200" dirty="0"/>
              <a:t>. The Units link closely to the first three </a:t>
            </a:r>
            <a:r>
              <a:rPr lang="en-GB" sz="1200" b="1" dirty="0">
                <a:solidFill>
                  <a:srgbClr val="CC0000"/>
                </a:solidFill>
              </a:rPr>
              <a:t>Texts</a:t>
            </a:r>
            <a:r>
              <a:rPr lang="en-GB" sz="1200" dirty="0"/>
              <a:t> listed on the previous frame but can equally by used in conjunction with texts such as Callister, Budinski, Askeland and others. The relevant chapters of the Texts are listed on the Outline frame of each Unit. The methods developed in the course are implemented in the Granta EduPack software, which is structured to evolve in pace with the student throughout a four-year engineering program. This first Unit introduces materials and processes, and the way in which information about them can be classified, stored, retrieved and explored.</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3</a:t>
            </a:fld>
            <a:endParaRPr lang="en-US" dirty="0"/>
          </a:p>
        </p:txBody>
      </p:sp>
    </p:spTree>
    <p:extLst>
      <p:ext uri="{BB962C8B-B14F-4D97-AF65-F5344CB8AC3E}">
        <p14:creationId xmlns:p14="http://schemas.microsoft.com/office/powerpoint/2010/main" val="1276581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The need for eco-informed decisions early in the design process</a:t>
            </a:r>
          </a:p>
          <a:p>
            <a:pPr algn="ctr"/>
            <a:endParaRPr lang="en-GB" sz="1400" b="1" i="1" dirty="0"/>
          </a:p>
          <a:p>
            <a:r>
              <a:rPr lang="en-GB" sz="1200" dirty="0"/>
              <a:t>It is estimated that 80% of the final eco-demands (and the cost) of a product are built in at the design stage. Many governments have committed their nations to reducing green-house gas emissions and interpret this as reducing the release of carbon to the atmosphere. In Europe the </a:t>
            </a:r>
            <a:r>
              <a:rPr lang="en-GB" sz="1200" b="1" dirty="0">
                <a:solidFill>
                  <a:srgbClr val="CC0000"/>
                </a:solidFill>
              </a:rPr>
              <a:t>Energy-using Products (</a:t>
            </a:r>
            <a:r>
              <a:rPr lang="en-GB" sz="1200" b="1" dirty="0" err="1">
                <a:solidFill>
                  <a:srgbClr val="CC0000"/>
                </a:solidFill>
              </a:rPr>
              <a:t>EuP</a:t>
            </a:r>
            <a:r>
              <a:rPr lang="en-GB" sz="1200" b="1" dirty="0">
                <a:solidFill>
                  <a:srgbClr val="CC0000"/>
                </a:solidFill>
              </a:rPr>
              <a:t>) Directive</a:t>
            </a:r>
            <a:r>
              <a:rPr lang="en-GB" sz="1200" dirty="0"/>
              <a:t> requires an eco-analysis of products and a demonstration that the designers have considered the use of energy in their product as it relates to materials, manufacture, packaging transport and distribution, use, and end of life. </a:t>
            </a:r>
            <a:r>
              <a:rPr lang="en-US" sz="1200" b="1" dirty="0">
                <a:solidFill>
                  <a:srgbClr val="CC0000"/>
                </a:solidFill>
              </a:rPr>
              <a:t>Registration, Evaluation, Authorization and Restriction of Chemical Substances (REACH) Directive</a:t>
            </a:r>
            <a:r>
              <a:rPr lang="en-US" sz="1200" dirty="0"/>
              <a:t> places responsibility on manufacturers to manage risks from chemicals and to find substitutes for those that are most dangerous. Carbon taxes, subsidies for low-carbon emitting products and other incentives all exert pressure to improve eco-design.</a:t>
            </a:r>
          </a:p>
          <a:p>
            <a:endParaRPr lang="en-US" sz="1200" dirty="0"/>
          </a:p>
          <a:p>
            <a:r>
              <a:rPr lang="en-US" sz="1200" dirty="0"/>
              <a:t>The Granta EduPack Materials and Sustainable Development database contains a data-table of Legislation and Regulations (See Lecture Unit </a:t>
            </a:r>
            <a:r>
              <a:rPr lang="en-US" sz="1200" i="1" dirty="0"/>
              <a:t>What is a Sustainable Development</a:t>
            </a:r>
            <a:r>
              <a:rPr lang="en-US" sz="1200" dirty="0"/>
              <a:t>).</a:t>
            </a:r>
            <a:endParaRPr lang="en-GB" sz="1200" dirty="0"/>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4</a:t>
            </a:fld>
            <a:endParaRPr lang="en-US" dirty="0"/>
          </a:p>
        </p:txBody>
      </p:sp>
    </p:spTree>
    <p:extLst>
      <p:ext uri="{BB962C8B-B14F-4D97-AF65-F5344CB8AC3E}">
        <p14:creationId xmlns:p14="http://schemas.microsoft.com/office/powerpoint/2010/main" val="367474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Responding to the Eco Audit</a:t>
            </a:r>
          </a:p>
          <a:p>
            <a:pPr algn="ctr"/>
            <a:endParaRPr lang="en-GB" sz="1400" b="1" i="1" dirty="0"/>
          </a:p>
          <a:p>
            <a:r>
              <a:rPr lang="en-GB" sz="1200" dirty="0"/>
              <a:t>A systematic analysis of materials selection, targeting the most energy and carbon-intensive phases of life, starts with the output of the eco-audit. The eco-audit identifies the </a:t>
            </a:r>
            <a:r>
              <a:rPr lang="en-GB" sz="1200" b="1" dirty="0">
                <a:solidFill>
                  <a:srgbClr val="CC0000"/>
                </a:solidFill>
              </a:rPr>
              <a:t>design objective</a:t>
            </a:r>
            <a:r>
              <a:rPr lang="en-GB" sz="1200" dirty="0"/>
              <a:t> that is a key input for the established materials selection methodology that is built into the Granta EduPack software.</a:t>
            </a:r>
          </a:p>
          <a:p>
            <a:endParaRPr lang="en-GB" sz="1200" dirty="0"/>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5</a:t>
            </a:fld>
            <a:endParaRPr lang="en-US" dirty="0"/>
          </a:p>
        </p:txBody>
      </p:sp>
    </p:spTree>
    <p:extLst>
      <p:ext uri="{BB962C8B-B14F-4D97-AF65-F5344CB8AC3E}">
        <p14:creationId xmlns:p14="http://schemas.microsoft.com/office/powerpoint/2010/main" val="2273069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A pressurized drink bottle (a mini pressure vessel)</a:t>
            </a:r>
          </a:p>
          <a:p>
            <a:pPr algn="ctr"/>
            <a:endParaRPr lang="en-GB" sz="1400" b="1" i="1" dirty="0"/>
          </a:p>
          <a:p>
            <a:r>
              <a:rPr lang="en-GB" sz="1200" dirty="0"/>
              <a:t>Here is an example: systematic selection for the carbonated drink bottle. In its present form it is made of polyethylene terephthalate, PET. The audit shows that the material-energy of the bottle itself is the phase of life that consumes the most energy and releases the most carbon. The design brief is to improve the eco-profile of the bottle, which must at the same time be transparent (or at least translucent) so that the contents are visible, and the bottle must withstand the internal pressure and any accidental overloads without yield or bursting. The objective is to minimize the embodied energy per bottle.</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6</a:t>
            </a:fld>
            <a:endParaRPr lang="en-US" dirty="0"/>
          </a:p>
        </p:txBody>
      </p:sp>
    </p:spTree>
    <p:extLst>
      <p:ext uri="{BB962C8B-B14F-4D97-AF65-F5344CB8AC3E}">
        <p14:creationId xmlns:p14="http://schemas.microsoft.com/office/powerpoint/2010/main" val="1898434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Modelling to identify the material indices</a:t>
            </a:r>
          </a:p>
          <a:p>
            <a:pPr algn="ctr"/>
            <a:endParaRPr lang="en-GB" sz="1400" b="1" i="1" dirty="0"/>
          </a:p>
          <a:p>
            <a:r>
              <a:rPr lang="en-GB" sz="1200" dirty="0"/>
              <a:t>The bottle is modelled as a cylindrical pressure vessel. The internal pressure p creates a stress in the wall of the bottle, as indicated in the diagram. The circumferential stress is the larger one – its value is listed at the top. This stress must not exceed the yield strength of the material of the bottle, setting a minimum value for the wall thickness, t.</a:t>
            </a:r>
          </a:p>
          <a:p>
            <a:endParaRPr lang="en-GB" sz="1200" dirty="0"/>
          </a:p>
          <a:p>
            <a:r>
              <a:rPr lang="en-GB" sz="1200" dirty="0"/>
              <a:t>The embodied energy E of the bottle per unit area of wall is given by the second expression. The pressure p and the bottle radius R are fixed by the design. The energy E is minimized by seeking materials with the lowest value of the material property group H</a:t>
            </a:r>
            <a:r>
              <a:rPr lang="en-GB" sz="1200" baseline="-25000" dirty="0"/>
              <a:t>m</a:t>
            </a:r>
            <a:r>
              <a:rPr lang="el-GR" sz="1200" dirty="0"/>
              <a:t>ρ</a:t>
            </a:r>
            <a:r>
              <a:rPr lang="en-GB" sz="1200" dirty="0"/>
              <a:t>/</a:t>
            </a:r>
            <a:r>
              <a:rPr lang="el-GR" sz="1200" dirty="0"/>
              <a:t>σ</a:t>
            </a:r>
            <a:r>
              <a:rPr lang="en-GB" sz="1200" baseline="-25000" dirty="0"/>
              <a:t>y</a:t>
            </a:r>
            <a:r>
              <a:rPr lang="en-GB" sz="1200" dirty="0"/>
              <a:t>, or the maximum value of its reciprocal. The quantity is the </a:t>
            </a:r>
            <a:r>
              <a:rPr lang="en-GB" sz="1200" b="1" dirty="0">
                <a:solidFill>
                  <a:srgbClr val="CC0000"/>
                </a:solidFill>
              </a:rPr>
              <a:t>material index</a:t>
            </a:r>
            <a:r>
              <a:rPr lang="en-GB" sz="1200" dirty="0"/>
              <a:t> for the problem.</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7</a:t>
            </a:fld>
            <a:endParaRPr lang="en-US" dirty="0"/>
          </a:p>
        </p:txBody>
      </p:sp>
    </p:spTree>
    <p:extLst>
      <p:ext uri="{BB962C8B-B14F-4D97-AF65-F5344CB8AC3E}">
        <p14:creationId xmlns:p14="http://schemas.microsoft.com/office/powerpoint/2010/main" val="1472391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Choice to minimize embodied energy</a:t>
            </a:r>
          </a:p>
          <a:p>
            <a:pPr algn="ctr"/>
            <a:endParaRPr lang="en-GB" sz="1400" b="1" i="1" dirty="0"/>
          </a:p>
          <a:p>
            <a:r>
              <a:rPr lang="en-GB" sz="1200" dirty="0"/>
              <a:t>This is a chart of </a:t>
            </a:r>
            <a:r>
              <a:rPr lang="en-GB" sz="1200" b="1" dirty="0">
                <a:solidFill>
                  <a:srgbClr val="CC0000"/>
                </a:solidFill>
              </a:rPr>
              <a:t>yield strength vs. embodied energy per unit volume</a:t>
            </a:r>
            <a:r>
              <a:rPr lang="en-GB" sz="1200" dirty="0"/>
              <a:t> for polymers that are translucent or transparent. The contours show the index from the previous frame. Biopolymers are shown in green to distinguish them from those that are derived from oil, shown in blue. Two of these – polylactide, PLA and </a:t>
            </a:r>
            <a:r>
              <a:rPr lang="en-GB" sz="1200" dirty="0" err="1"/>
              <a:t>polyhydroxyalkanoates</a:t>
            </a:r>
            <a:r>
              <a:rPr lang="en-GB" sz="1200" dirty="0"/>
              <a:t> (PHA) perform exceptionally well. PLA, in particular, offers a reduction of embodied energy per bottle of about 40%.</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8</a:t>
            </a:fld>
            <a:endParaRPr lang="en-US" dirty="0"/>
          </a:p>
        </p:txBody>
      </p:sp>
    </p:spTree>
    <p:extLst>
      <p:ext uri="{BB962C8B-B14F-4D97-AF65-F5344CB8AC3E}">
        <p14:creationId xmlns:p14="http://schemas.microsoft.com/office/powerpoint/2010/main" val="3044142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400" b="1" i="1" dirty="0"/>
              <a:t>Choice to minimize cost</a:t>
            </a:r>
          </a:p>
          <a:p>
            <a:pPr algn="ctr"/>
            <a:endParaRPr lang="en-GB" sz="1400" b="1" i="1" dirty="0"/>
          </a:p>
          <a:p>
            <a:r>
              <a:rPr lang="en-GB" sz="1200" dirty="0"/>
              <a:t>Why, then, are so few bottles made of PLA? Here is a chart of </a:t>
            </a:r>
            <a:r>
              <a:rPr lang="en-GB" sz="1200" b="1" dirty="0">
                <a:solidFill>
                  <a:srgbClr val="CC0000"/>
                </a:solidFill>
              </a:rPr>
              <a:t>yield strength vs. cost per unit volume</a:t>
            </a:r>
            <a:r>
              <a:rPr lang="en-GB" sz="1200" dirty="0"/>
              <a:t> for the bottle. The contours show the material cost per unit area of bottle wall. By this criterion the bio-polymers (green) do not do so well. The cheapest material is PET – the material of choice for almost all pressurized drink bottles…</a:t>
            </a:r>
          </a:p>
          <a:p>
            <a:endParaRPr lang="en-US" dirty="0"/>
          </a:p>
        </p:txBody>
      </p:sp>
      <p:sp>
        <p:nvSpPr>
          <p:cNvPr id="4" name="Slide Number Placeholder 3"/>
          <p:cNvSpPr>
            <a:spLocks noGrp="1"/>
          </p:cNvSpPr>
          <p:nvPr>
            <p:ph type="sldNum" sz="quarter" idx="5"/>
          </p:nvPr>
        </p:nvSpPr>
        <p:spPr/>
        <p:txBody>
          <a:bodyPr/>
          <a:lstStyle/>
          <a:p>
            <a:fld id="{27FDDAD7-A41A-4414-8211-C5E2AC7F93EC}" type="slidenum">
              <a:rPr lang="en-US" smtClean="0"/>
              <a:pPr/>
              <a:t>9</a:t>
            </a:fld>
            <a:endParaRPr lang="en-US" dirty="0"/>
          </a:p>
        </p:txBody>
      </p:sp>
    </p:spTree>
    <p:extLst>
      <p:ext uri="{BB962C8B-B14F-4D97-AF65-F5344CB8AC3E}">
        <p14:creationId xmlns:p14="http://schemas.microsoft.com/office/powerpoint/2010/main" val="1009397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000C31-16C6-4CCE-B6D2-6324F4EA24E6}"/>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0"/>
            <a:ext cx="12188952" cy="6858000"/>
          </a:xfrm>
          <a:prstGeom prst="rect">
            <a:avLst/>
          </a:prstGeom>
        </p:spPr>
      </p:pic>
      <p:sp>
        <p:nvSpPr>
          <p:cNvPr id="10" name="Text Placeholder 9">
            <a:extLst>
              <a:ext uri="{FF2B5EF4-FFF2-40B4-BE49-F238E27FC236}">
                <a16:creationId xmlns:a16="http://schemas.microsoft.com/office/drawing/2014/main" id="{23B808CC-F74C-B743-BAB4-F4C99E195655}"/>
              </a:ext>
            </a:extLst>
          </p:cNvPr>
          <p:cNvSpPr>
            <a:spLocks noGrp="1"/>
          </p:cNvSpPr>
          <p:nvPr>
            <p:ph type="body" sz="quarter" idx="10"/>
          </p:nvPr>
        </p:nvSpPr>
        <p:spPr>
          <a:xfrm>
            <a:off x="601663" y="914400"/>
            <a:ext cx="5394325" cy="1449388"/>
          </a:xfrm>
          <a:prstGeom prst="rect">
            <a:avLst/>
          </a:prstGeom>
        </p:spPr>
        <p:txBody>
          <a:bodyPr>
            <a:normAutofit/>
          </a:bodyPr>
          <a:lstStyle>
            <a:lvl1pPr marL="0" indent="0">
              <a:buNone/>
              <a:defRPr sz="3200" b="1" i="0">
                <a:solidFill>
                  <a:schemeClr val="tx1"/>
                </a:solidFill>
                <a:latin typeface="Calibri" panose="020F0502020204030204" pitchFamily="34" charset="0"/>
              </a:defRPr>
            </a:lvl1pPr>
            <a:lvl2pPr marL="230188" indent="0">
              <a:buNone/>
              <a:defRPr>
                <a:solidFill>
                  <a:schemeClr val="bg1"/>
                </a:solidFill>
              </a:defRPr>
            </a:lvl2pPr>
            <a:lvl3pPr marL="457200" indent="0">
              <a:buNone/>
              <a:defRPr>
                <a:solidFill>
                  <a:schemeClr val="bg1"/>
                </a:solidFill>
              </a:defRPr>
            </a:lvl3pPr>
            <a:lvl4pPr marL="746125" indent="0">
              <a:buNone/>
              <a:defRPr>
                <a:solidFill>
                  <a:schemeClr val="bg1"/>
                </a:solidFill>
              </a:defRPr>
            </a:lvl4pPr>
            <a:lvl5pPr marL="969962" indent="0">
              <a:buNone/>
              <a:defRPr>
                <a:solidFill>
                  <a:schemeClr val="bg1"/>
                </a:solidFill>
              </a:defRPr>
            </a:lvl5pPr>
          </a:lstStyle>
          <a:p>
            <a:pPr lvl="0"/>
            <a:r>
              <a:rPr lang="en-US"/>
              <a:t>Click to edit Master text styles</a:t>
            </a:r>
          </a:p>
        </p:txBody>
      </p:sp>
      <p:sp>
        <p:nvSpPr>
          <p:cNvPr id="13" name="Text Placeholder 9">
            <a:extLst>
              <a:ext uri="{FF2B5EF4-FFF2-40B4-BE49-F238E27FC236}">
                <a16:creationId xmlns:a16="http://schemas.microsoft.com/office/drawing/2014/main" id="{9AFE08CF-AC0B-7143-9A94-E8A35CBC7D4B}"/>
              </a:ext>
            </a:extLst>
          </p:cNvPr>
          <p:cNvSpPr>
            <a:spLocks noGrp="1"/>
          </p:cNvSpPr>
          <p:nvPr>
            <p:ph type="body" sz="quarter" idx="12"/>
          </p:nvPr>
        </p:nvSpPr>
        <p:spPr>
          <a:xfrm>
            <a:off x="601663" y="2667000"/>
            <a:ext cx="5394325" cy="848315"/>
          </a:xfrm>
          <a:prstGeom prst="rect">
            <a:avLst/>
          </a:prstGeom>
        </p:spPr>
        <p:txBody>
          <a:bodyPr anchor="t">
            <a:normAutofit/>
          </a:bodyPr>
          <a:lstStyle>
            <a:lvl1pPr marL="0" indent="0">
              <a:buNone/>
              <a:defRPr sz="2000" b="0" i="0">
                <a:solidFill>
                  <a:schemeClr val="accent3"/>
                </a:solidFill>
                <a:latin typeface="Calibri" panose="020F0502020204030204" pitchFamily="34" charset="0"/>
              </a:defRPr>
            </a:lvl1pPr>
            <a:lvl2pPr marL="230188" indent="0">
              <a:buNone/>
              <a:defRPr>
                <a:solidFill>
                  <a:schemeClr val="bg1"/>
                </a:solidFill>
              </a:defRPr>
            </a:lvl2pPr>
            <a:lvl3pPr marL="457200" indent="0">
              <a:buNone/>
              <a:defRPr>
                <a:solidFill>
                  <a:schemeClr val="bg1"/>
                </a:solidFill>
              </a:defRPr>
            </a:lvl3pPr>
            <a:lvl4pPr marL="746125" indent="0">
              <a:buNone/>
              <a:defRPr>
                <a:solidFill>
                  <a:schemeClr val="bg1"/>
                </a:solidFill>
              </a:defRPr>
            </a:lvl4pPr>
            <a:lvl5pPr marL="969962" indent="0">
              <a:buNone/>
              <a:defRPr>
                <a:solidFill>
                  <a:schemeClr val="bg1"/>
                </a:solidFill>
              </a:defRPr>
            </a:lvl5pPr>
          </a:lstStyle>
          <a:p>
            <a:pPr lvl="0"/>
            <a:r>
              <a:rPr lang="en-US"/>
              <a:t>Click to edit Master text styles</a:t>
            </a:r>
          </a:p>
        </p:txBody>
      </p:sp>
      <p:sp>
        <p:nvSpPr>
          <p:cNvPr id="7" name="TextBox 6">
            <a:extLst>
              <a:ext uri="{FF2B5EF4-FFF2-40B4-BE49-F238E27FC236}">
                <a16:creationId xmlns:a16="http://schemas.microsoft.com/office/drawing/2014/main" id="{86191E51-6FFC-4231-97E9-4C436119983B}"/>
              </a:ext>
            </a:extLst>
          </p:cNvPr>
          <p:cNvSpPr txBox="1"/>
          <p:nvPr userDrawn="1"/>
        </p:nvSpPr>
        <p:spPr>
          <a:xfrm>
            <a:off x="7848600" y="6477000"/>
            <a:ext cx="1371600" cy="276999"/>
          </a:xfrm>
          <a:prstGeom prst="rect">
            <a:avLst/>
          </a:prstGeom>
          <a:noFill/>
        </p:spPr>
        <p:txBody>
          <a:bodyPr wrap="square" rtlCol="0">
            <a:spAutoFit/>
          </a:bodyPr>
          <a:lstStyle/>
          <a:p>
            <a:r>
              <a:rPr lang="en-US" sz="1200" dirty="0">
                <a:solidFill>
                  <a:schemeClr val="tx2"/>
                </a:solidFill>
              </a:rPr>
              <a:t>©2024 ANSYS, Inc.</a:t>
            </a:r>
          </a:p>
        </p:txBody>
      </p:sp>
      <p:sp>
        <p:nvSpPr>
          <p:cNvPr id="2" name="TextBox 1">
            <a:extLst>
              <a:ext uri="{FF2B5EF4-FFF2-40B4-BE49-F238E27FC236}">
                <a16:creationId xmlns:a16="http://schemas.microsoft.com/office/drawing/2014/main" id="{FDD44391-5561-91C3-878C-DE45565A41F5}"/>
              </a:ext>
            </a:extLst>
          </p:cNvPr>
          <p:cNvSpPr txBox="1"/>
          <p:nvPr userDrawn="1"/>
        </p:nvSpPr>
        <p:spPr>
          <a:xfrm>
            <a:off x="228600" y="6461610"/>
            <a:ext cx="6096000" cy="307777"/>
          </a:xfrm>
          <a:prstGeom prst="rect">
            <a:avLst/>
          </a:prstGeom>
          <a:noFill/>
        </p:spPr>
        <p:txBody>
          <a:bodyPr wrap="square">
            <a:spAutoFit/>
          </a:bodyPr>
          <a:lstStyle/>
          <a:p>
            <a:r>
              <a:rPr lang="en-US" sz="1400" dirty="0">
                <a:solidFill>
                  <a:schemeClr val="bg1">
                    <a:lumMod val="50000"/>
                  </a:schemeClr>
                </a:solidFill>
              </a:rPr>
              <a:t>Created with Ansys Granta </a:t>
            </a:r>
            <a:r>
              <a:rPr lang="en-US" sz="1400" dirty="0" err="1">
                <a:solidFill>
                  <a:schemeClr val="bg1">
                    <a:lumMod val="50000"/>
                  </a:schemeClr>
                </a:solidFill>
              </a:rPr>
              <a:t>EduPack</a:t>
            </a:r>
            <a:r>
              <a:rPr lang="en-US" sz="1400" dirty="0">
                <a:solidFill>
                  <a:schemeClr val="bg1">
                    <a:lumMod val="50000"/>
                  </a:schemeClr>
                </a:solidFill>
              </a:rPr>
              <a:t> 2024R1</a:t>
            </a:r>
          </a:p>
        </p:txBody>
      </p:sp>
    </p:spTree>
    <p:extLst>
      <p:ext uri="{BB962C8B-B14F-4D97-AF65-F5344CB8AC3E}">
        <p14:creationId xmlns:p14="http://schemas.microsoft.com/office/powerpoint/2010/main" val="292240569"/>
      </p:ext>
    </p:extLst>
  </p:cSld>
  <p:clrMapOvr>
    <a:masterClrMapping/>
  </p:clrMapOvr>
  <p:extLst>
    <p:ext uri="{DCECCB84-F9BA-43D5-87BE-67443E8EF086}">
      <p15:sldGuideLst xmlns:p15="http://schemas.microsoft.com/office/powerpoint/2012/main">
        <p15:guide id="1" orient="horz" pos="1584" userDrawn="1">
          <p15:clr>
            <a:srgbClr val="FBAE40"/>
          </p15:clr>
        </p15:guide>
        <p15:guide id="2" orient="horz" pos="261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Video Cl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1A58-7F99-2943-838C-468BDEFDB92F}"/>
              </a:ext>
            </a:extLst>
          </p:cNvPr>
          <p:cNvSpPr>
            <a:spLocks noGrp="1"/>
          </p:cNvSpPr>
          <p:nvPr>
            <p:ph type="title"/>
          </p:nvPr>
        </p:nvSpPr>
        <p:spPr/>
        <p:txBody>
          <a:bodyPr/>
          <a:lstStyle/>
          <a:p>
            <a:r>
              <a:rPr lang="en-US"/>
              <a:t>Click to edit Master title style</a:t>
            </a:r>
          </a:p>
        </p:txBody>
      </p:sp>
      <p:sp>
        <p:nvSpPr>
          <p:cNvPr id="5" name="Media Placeholder 4">
            <a:extLst>
              <a:ext uri="{FF2B5EF4-FFF2-40B4-BE49-F238E27FC236}">
                <a16:creationId xmlns:a16="http://schemas.microsoft.com/office/drawing/2014/main" id="{76C186EF-8C58-7249-A024-F6C1D0AD12BC}"/>
              </a:ext>
            </a:extLst>
          </p:cNvPr>
          <p:cNvSpPr>
            <a:spLocks noGrp="1"/>
          </p:cNvSpPr>
          <p:nvPr>
            <p:ph type="media" sz="quarter" idx="14"/>
          </p:nvPr>
        </p:nvSpPr>
        <p:spPr>
          <a:xfrm>
            <a:off x="6096001" y="1447799"/>
            <a:ext cx="5486400" cy="4590977"/>
          </a:xfrm>
          <a:prstGeom prst="rect">
            <a:avLst/>
          </a:prstGeom>
        </p:spPr>
        <p:txBody>
          <a:bodyPr/>
          <a:lstStyle/>
          <a:p>
            <a:r>
              <a:rPr lang="en-US"/>
              <a:t>Click icon to add media</a:t>
            </a:r>
            <a:endParaRPr lang="en-US" dirty="0"/>
          </a:p>
        </p:txBody>
      </p:sp>
      <p:sp>
        <p:nvSpPr>
          <p:cNvPr id="11" name="Slide Number Placeholder 10">
            <a:extLst>
              <a:ext uri="{FF2B5EF4-FFF2-40B4-BE49-F238E27FC236}">
                <a16:creationId xmlns:a16="http://schemas.microsoft.com/office/drawing/2014/main" id="{931A0CB9-E7C5-BC4C-83B3-6A04784CA591}"/>
              </a:ext>
            </a:extLst>
          </p:cNvPr>
          <p:cNvSpPr>
            <a:spLocks noGrp="1"/>
          </p:cNvSpPr>
          <p:nvPr>
            <p:ph type="sldNum" sz="quarter" idx="16"/>
          </p:nvPr>
        </p:nvSpPr>
        <p:spPr/>
        <p:txBody>
          <a:bodyPr/>
          <a:lstStyle/>
          <a:p>
            <a:fld id="{F0D23093-2AB0-F74C-B865-1A12A15B650E}" type="slidenum">
              <a:rPr lang="en-US" smtClean="0"/>
              <a:pPr/>
              <a:t>‹#›</a:t>
            </a:fld>
            <a:endParaRPr lang="en-US" dirty="0"/>
          </a:p>
        </p:txBody>
      </p:sp>
      <p:sp>
        <p:nvSpPr>
          <p:cNvPr id="10" name="Text Placeholder 3">
            <a:extLst>
              <a:ext uri="{FF2B5EF4-FFF2-40B4-BE49-F238E27FC236}">
                <a16:creationId xmlns:a16="http://schemas.microsoft.com/office/drawing/2014/main" id="{BB673984-7F55-E14A-9088-44C94432DA36}"/>
              </a:ext>
            </a:extLst>
          </p:cNvPr>
          <p:cNvSpPr>
            <a:spLocks noGrp="1"/>
          </p:cNvSpPr>
          <p:nvPr>
            <p:ph type="body" sz="quarter" idx="13"/>
          </p:nvPr>
        </p:nvSpPr>
        <p:spPr>
          <a:xfrm>
            <a:off x="609600" y="1447800"/>
            <a:ext cx="5257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241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picture">
    <p:spTree>
      <p:nvGrpSpPr>
        <p:cNvPr id="1" name=""/>
        <p:cNvGrpSpPr/>
        <p:nvPr/>
      </p:nvGrpSpPr>
      <p:grpSpPr>
        <a:xfrm>
          <a:off x="0" y="0"/>
          <a:ext cx="0" cy="0"/>
          <a:chOff x="0" y="0"/>
          <a:chExt cx="0" cy="0"/>
        </a:xfrm>
      </p:grpSpPr>
      <p:sp>
        <p:nvSpPr>
          <p:cNvPr id="4" name="Picture Placeholder 6">
            <a:extLst>
              <a:ext uri="{FF2B5EF4-FFF2-40B4-BE49-F238E27FC236}">
                <a16:creationId xmlns:a16="http://schemas.microsoft.com/office/drawing/2014/main" id="{B3363707-8337-D14D-8CD6-076D7F38DEED}"/>
              </a:ext>
            </a:extLst>
          </p:cNvPr>
          <p:cNvSpPr>
            <a:spLocks noGrp="1"/>
          </p:cNvSpPr>
          <p:nvPr>
            <p:ph type="pic" sz="quarter" idx="10"/>
          </p:nvPr>
        </p:nvSpPr>
        <p:spPr>
          <a:xfrm>
            <a:off x="609600" y="1143000"/>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5" name="Picture Placeholder 6">
            <a:extLst>
              <a:ext uri="{FF2B5EF4-FFF2-40B4-BE49-F238E27FC236}">
                <a16:creationId xmlns:a16="http://schemas.microsoft.com/office/drawing/2014/main" id="{AF67D610-3DBA-EB48-B589-E895E66AEF08}"/>
              </a:ext>
            </a:extLst>
          </p:cNvPr>
          <p:cNvSpPr>
            <a:spLocks noGrp="1"/>
          </p:cNvSpPr>
          <p:nvPr>
            <p:ph type="pic" sz="quarter" idx="11"/>
          </p:nvPr>
        </p:nvSpPr>
        <p:spPr>
          <a:xfrm>
            <a:off x="609600" y="3657600"/>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7" name="Picture Placeholder 6">
            <a:extLst>
              <a:ext uri="{FF2B5EF4-FFF2-40B4-BE49-F238E27FC236}">
                <a16:creationId xmlns:a16="http://schemas.microsoft.com/office/drawing/2014/main" id="{9BFD49B6-2BF3-F94C-AD6B-7B77861203C0}"/>
              </a:ext>
            </a:extLst>
          </p:cNvPr>
          <p:cNvSpPr>
            <a:spLocks noGrp="1"/>
          </p:cNvSpPr>
          <p:nvPr>
            <p:ph type="pic" sz="quarter" idx="13"/>
          </p:nvPr>
        </p:nvSpPr>
        <p:spPr>
          <a:xfrm>
            <a:off x="4470400" y="1159933"/>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8" name="Picture Placeholder 6">
            <a:extLst>
              <a:ext uri="{FF2B5EF4-FFF2-40B4-BE49-F238E27FC236}">
                <a16:creationId xmlns:a16="http://schemas.microsoft.com/office/drawing/2014/main" id="{75F3481B-E073-FC4C-8662-89F64D478623}"/>
              </a:ext>
            </a:extLst>
          </p:cNvPr>
          <p:cNvSpPr>
            <a:spLocks noGrp="1"/>
          </p:cNvSpPr>
          <p:nvPr>
            <p:ph type="pic" sz="quarter" idx="14"/>
          </p:nvPr>
        </p:nvSpPr>
        <p:spPr>
          <a:xfrm>
            <a:off x="4470400" y="3674533"/>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9" name="Picture Placeholder 6">
            <a:extLst>
              <a:ext uri="{FF2B5EF4-FFF2-40B4-BE49-F238E27FC236}">
                <a16:creationId xmlns:a16="http://schemas.microsoft.com/office/drawing/2014/main" id="{4E9685A2-20AD-6C44-B1B9-DCB2E44370F5}"/>
              </a:ext>
            </a:extLst>
          </p:cNvPr>
          <p:cNvSpPr>
            <a:spLocks noGrp="1"/>
          </p:cNvSpPr>
          <p:nvPr>
            <p:ph type="pic" sz="quarter" idx="15"/>
          </p:nvPr>
        </p:nvSpPr>
        <p:spPr>
          <a:xfrm>
            <a:off x="8128000" y="1151467"/>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10" name="Picture Placeholder 6">
            <a:extLst>
              <a:ext uri="{FF2B5EF4-FFF2-40B4-BE49-F238E27FC236}">
                <a16:creationId xmlns:a16="http://schemas.microsoft.com/office/drawing/2014/main" id="{498EFFC6-47A8-C248-AF67-33A51B038851}"/>
              </a:ext>
            </a:extLst>
          </p:cNvPr>
          <p:cNvSpPr>
            <a:spLocks noGrp="1"/>
          </p:cNvSpPr>
          <p:nvPr>
            <p:ph type="pic" sz="quarter" idx="16"/>
          </p:nvPr>
        </p:nvSpPr>
        <p:spPr>
          <a:xfrm>
            <a:off x="8128000" y="3666067"/>
            <a:ext cx="3454400" cy="1981200"/>
          </a:xfrm>
          <a:prstGeom prst="rect">
            <a:avLst/>
          </a:prstGeom>
        </p:spPr>
        <p:txBody>
          <a:bodyPr/>
          <a:lstStyle>
            <a:lvl1pPr marL="0" indent="0">
              <a:buNone/>
              <a:defRPr sz="1600" b="0" i="0">
                <a:latin typeface="Calibri" panose="020F0502020204030204" pitchFamily="34" charset="0"/>
              </a:defRPr>
            </a:lvl1pPr>
          </a:lstStyle>
          <a:p>
            <a:r>
              <a:rPr lang="en-US"/>
              <a:t>Click icon to add picture</a:t>
            </a:r>
            <a:endParaRPr lang="en-US" dirty="0"/>
          </a:p>
        </p:txBody>
      </p:sp>
      <p:sp>
        <p:nvSpPr>
          <p:cNvPr id="11" name="Text Placeholder 13">
            <a:extLst>
              <a:ext uri="{FF2B5EF4-FFF2-40B4-BE49-F238E27FC236}">
                <a16:creationId xmlns:a16="http://schemas.microsoft.com/office/drawing/2014/main" id="{5327F1EC-8CEB-F348-A688-603CC6AF3B7E}"/>
              </a:ext>
            </a:extLst>
          </p:cNvPr>
          <p:cNvSpPr>
            <a:spLocks noGrp="1"/>
          </p:cNvSpPr>
          <p:nvPr>
            <p:ph type="body" sz="quarter" idx="17"/>
          </p:nvPr>
        </p:nvSpPr>
        <p:spPr>
          <a:xfrm>
            <a:off x="609600" y="32004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2" name="Text Placeholder 13">
            <a:extLst>
              <a:ext uri="{FF2B5EF4-FFF2-40B4-BE49-F238E27FC236}">
                <a16:creationId xmlns:a16="http://schemas.microsoft.com/office/drawing/2014/main" id="{D8D84EB5-FEF7-D145-9924-EDC82C5DD725}"/>
              </a:ext>
            </a:extLst>
          </p:cNvPr>
          <p:cNvSpPr>
            <a:spLocks noGrp="1"/>
          </p:cNvSpPr>
          <p:nvPr>
            <p:ph type="body" sz="quarter" idx="18"/>
          </p:nvPr>
        </p:nvSpPr>
        <p:spPr>
          <a:xfrm>
            <a:off x="4470400" y="32004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3" name="Text Placeholder 13">
            <a:extLst>
              <a:ext uri="{FF2B5EF4-FFF2-40B4-BE49-F238E27FC236}">
                <a16:creationId xmlns:a16="http://schemas.microsoft.com/office/drawing/2014/main" id="{73B743E4-6516-C94E-BADC-931FCAF3B346}"/>
              </a:ext>
            </a:extLst>
          </p:cNvPr>
          <p:cNvSpPr>
            <a:spLocks noGrp="1"/>
          </p:cNvSpPr>
          <p:nvPr>
            <p:ph type="body" sz="quarter" idx="19"/>
          </p:nvPr>
        </p:nvSpPr>
        <p:spPr>
          <a:xfrm>
            <a:off x="8150577" y="32004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4" name="Text Placeholder 13">
            <a:extLst>
              <a:ext uri="{FF2B5EF4-FFF2-40B4-BE49-F238E27FC236}">
                <a16:creationId xmlns:a16="http://schemas.microsoft.com/office/drawing/2014/main" id="{FED4C7F5-70CF-2C4D-8AF3-4D76760714C7}"/>
              </a:ext>
            </a:extLst>
          </p:cNvPr>
          <p:cNvSpPr>
            <a:spLocks noGrp="1"/>
          </p:cNvSpPr>
          <p:nvPr>
            <p:ph type="body" sz="quarter" idx="20"/>
          </p:nvPr>
        </p:nvSpPr>
        <p:spPr>
          <a:xfrm>
            <a:off x="609600" y="57023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5" name="Text Placeholder 13">
            <a:extLst>
              <a:ext uri="{FF2B5EF4-FFF2-40B4-BE49-F238E27FC236}">
                <a16:creationId xmlns:a16="http://schemas.microsoft.com/office/drawing/2014/main" id="{6B853D87-F6A1-6443-AB6D-6E9819089E0E}"/>
              </a:ext>
            </a:extLst>
          </p:cNvPr>
          <p:cNvSpPr>
            <a:spLocks noGrp="1"/>
          </p:cNvSpPr>
          <p:nvPr>
            <p:ph type="body" sz="quarter" idx="21"/>
          </p:nvPr>
        </p:nvSpPr>
        <p:spPr>
          <a:xfrm>
            <a:off x="4470400" y="57150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6" name="Text Placeholder 13">
            <a:extLst>
              <a:ext uri="{FF2B5EF4-FFF2-40B4-BE49-F238E27FC236}">
                <a16:creationId xmlns:a16="http://schemas.microsoft.com/office/drawing/2014/main" id="{256BC893-7821-9640-98BC-FFCFED83EB9C}"/>
              </a:ext>
            </a:extLst>
          </p:cNvPr>
          <p:cNvSpPr>
            <a:spLocks noGrp="1"/>
          </p:cNvSpPr>
          <p:nvPr>
            <p:ph type="body" sz="quarter" idx="22"/>
          </p:nvPr>
        </p:nvSpPr>
        <p:spPr>
          <a:xfrm>
            <a:off x="8150577" y="5715000"/>
            <a:ext cx="3454400" cy="381000"/>
          </a:xfrm>
          <a:prstGeom prst="rect">
            <a:avLst/>
          </a:prstGeom>
        </p:spPr>
        <p:txBody>
          <a:bodyPr/>
          <a:lstStyle>
            <a:lvl1pPr marL="0" indent="0">
              <a:buNone/>
              <a:defRPr sz="1100" b="0" i="0">
                <a:latin typeface="Calibri" panose="020F0502020204030204" pitchFamily="34" charset="0"/>
              </a:defRPr>
            </a:lvl1pPr>
            <a:lvl2pPr>
              <a:defRPr sz="1100"/>
            </a:lvl2pPr>
            <a:lvl3pPr>
              <a:defRPr sz="1100"/>
            </a:lvl3pPr>
            <a:lvl4pPr>
              <a:defRPr sz="1100"/>
            </a:lvl4pPr>
            <a:lvl5pPr>
              <a:defRPr sz="1100"/>
            </a:lvl5pPr>
          </a:lstStyle>
          <a:p>
            <a:pPr lvl="0"/>
            <a:r>
              <a:rPr lang="en-US"/>
              <a:t>Click to edit Master text styles</a:t>
            </a:r>
          </a:p>
        </p:txBody>
      </p:sp>
      <p:sp>
        <p:nvSpPr>
          <p:cNvPr id="19" name="Slide Number Placeholder 18">
            <a:extLst>
              <a:ext uri="{FF2B5EF4-FFF2-40B4-BE49-F238E27FC236}">
                <a16:creationId xmlns:a16="http://schemas.microsoft.com/office/drawing/2014/main" id="{02F90602-9DC6-3F4D-B178-EF64100603FB}"/>
              </a:ext>
            </a:extLst>
          </p:cNvPr>
          <p:cNvSpPr>
            <a:spLocks noGrp="1"/>
          </p:cNvSpPr>
          <p:nvPr>
            <p:ph type="sldNum" sz="quarter" idx="24"/>
          </p:nvPr>
        </p:nvSpPr>
        <p:spPr/>
        <p:txBody>
          <a:bodyPr/>
          <a:lstStyle/>
          <a:p>
            <a:fld id="{F0D23093-2AB0-F74C-B865-1A12A15B650E}" type="slidenum">
              <a:rPr lang="en-US" smtClean="0"/>
              <a:pPr/>
              <a:t>‹#›</a:t>
            </a:fld>
            <a:endParaRPr lang="en-US" dirty="0"/>
          </a:p>
        </p:txBody>
      </p:sp>
      <p:sp>
        <p:nvSpPr>
          <p:cNvPr id="21" name="Title 20">
            <a:extLst>
              <a:ext uri="{FF2B5EF4-FFF2-40B4-BE49-F238E27FC236}">
                <a16:creationId xmlns:a16="http://schemas.microsoft.com/office/drawing/2014/main" id="{774FC734-09F5-2F40-BB01-29D6BBF76E0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49880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Grid">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34EBE792-3674-F042-8191-29D73F7CA4C8}"/>
              </a:ext>
            </a:extLst>
          </p:cNvPr>
          <p:cNvSpPr>
            <a:spLocks noGrp="1"/>
          </p:cNvSpPr>
          <p:nvPr>
            <p:ph type="pic" sz="quarter" idx="10" hasCustomPrompt="1"/>
          </p:nvPr>
        </p:nvSpPr>
        <p:spPr>
          <a:xfrm>
            <a:off x="914400" y="1371600"/>
            <a:ext cx="1930400" cy="1295400"/>
          </a:xfrm>
          <a:prstGeom prst="rect">
            <a:avLst/>
          </a:prstGeom>
          <a:effectLst/>
        </p:spPr>
        <p:txBody>
          <a:bodyPr/>
          <a:lstStyle>
            <a:lvl1pPr marL="0" indent="0">
              <a:buFontTx/>
              <a:buNone/>
              <a:defRPr sz="1100" b="0" i="0" baseline="0">
                <a:latin typeface="Calibri" panose="020F0502020204030204" pitchFamily="34" charset="0"/>
              </a:defRPr>
            </a:lvl1pPr>
          </a:lstStyle>
          <a:p>
            <a:r>
              <a:rPr lang="en-US" dirty="0"/>
              <a:t>160x147 logo</a:t>
            </a:r>
          </a:p>
        </p:txBody>
      </p:sp>
      <p:sp>
        <p:nvSpPr>
          <p:cNvPr id="7" name="Picture Placeholder 5">
            <a:extLst>
              <a:ext uri="{FF2B5EF4-FFF2-40B4-BE49-F238E27FC236}">
                <a16:creationId xmlns:a16="http://schemas.microsoft.com/office/drawing/2014/main" id="{93ABDDAC-BA7B-4A4A-9D64-71FA88868E4B}"/>
              </a:ext>
            </a:extLst>
          </p:cNvPr>
          <p:cNvSpPr>
            <a:spLocks noGrp="1"/>
          </p:cNvSpPr>
          <p:nvPr>
            <p:ph type="pic" sz="quarter" idx="11" hasCustomPrompt="1"/>
          </p:nvPr>
        </p:nvSpPr>
        <p:spPr>
          <a:xfrm>
            <a:off x="914400" y="2895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8" name="Picture Placeholder 5">
            <a:extLst>
              <a:ext uri="{FF2B5EF4-FFF2-40B4-BE49-F238E27FC236}">
                <a16:creationId xmlns:a16="http://schemas.microsoft.com/office/drawing/2014/main" id="{BE481E25-6792-6B48-8A87-D3E9D1B2232D}"/>
              </a:ext>
            </a:extLst>
          </p:cNvPr>
          <p:cNvSpPr>
            <a:spLocks noGrp="1"/>
          </p:cNvSpPr>
          <p:nvPr>
            <p:ph type="pic" sz="quarter" idx="13" hasCustomPrompt="1"/>
          </p:nvPr>
        </p:nvSpPr>
        <p:spPr>
          <a:xfrm>
            <a:off x="914400" y="4419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9" name="Picture Placeholder 5">
            <a:extLst>
              <a:ext uri="{FF2B5EF4-FFF2-40B4-BE49-F238E27FC236}">
                <a16:creationId xmlns:a16="http://schemas.microsoft.com/office/drawing/2014/main" id="{D548604C-E487-1D4F-91AF-D210004A5189}"/>
              </a:ext>
            </a:extLst>
          </p:cNvPr>
          <p:cNvSpPr>
            <a:spLocks noGrp="1"/>
          </p:cNvSpPr>
          <p:nvPr>
            <p:ph type="pic" sz="quarter" idx="14" hasCustomPrompt="1"/>
          </p:nvPr>
        </p:nvSpPr>
        <p:spPr>
          <a:xfrm>
            <a:off x="3759200" y="1371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0" name="Picture Placeholder 5">
            <a:extLst>
              <a:ext uri="{FF2B5EF4-FFF2-40B4-BE49-F238E27FC236}">
                <a16:creationId xmlns:a16="http://schemas.microsoft.com/office/drawing/2014/main" id="{7624EDF6-2365-2545-8099-338237F309C3}"/>
              </a:ext>
            </a:extLst>
          </p:cNvPr>
          <p:cNvSpPr>
            <a:spLocks noGrp="1"/>
          </p:cNvSpPr>
          <p:nvPr>
            <p:ph type="pic" sz="quarter" idx="15" hasCustomPrompt="1"/>
          </p:nvPr>
        </p:nvSpPr>
        <p:spPr>
          <a:xfrm>
            <a:off x="3759200" y="2895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1" name="Picture Placeholder 5">
            <a:extLst>
              <a:ext uri="{FF2B5EF4-FFF2-40B4-BE49-F238E27FC236}">
                <a16:creationId xmlns:a16="http://schemas.microsoft.com/office/drawing/2014/main" id="{0D36446A-2E05-9F4F-83D7-905FD354E021}"/>
              </a:ext>
            </a:extLst>
          </p:cNvPr>
          <p:cNvSpPr>
            <a:spLocks noGrp="1"/>
          </p:cNvSpPr>
          <p:nvPr>
            <p:ph type="pic" sz="quarter" idx="16" hasCustomPrompt="1"/>
          </p:nvPr>
        </p:nvSpPr>
        <p:spPr>
          <a:xfrm>
            <a:off x="3759200" y="4419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2" name="Picture Placeholder 5">
            <a:extLst>
              <a:ext uri="{FF2B5EF4-FFF2-40B4-BE49-F238E27FC236}">
                <a16:creationId xmlns:a16="http://schemas.microsoft.com/office/drawing/2014/main" id="{BBC79A31-D13D-4C49-88CC-6B949DE06C2C}"/>
              </a:ext>
            </a:extLst>
          </p:cNvPr>
          <p:cNvSpPr>
            <a:spLocks noGrp="1"/>
          </p:cNvSpPr>
          <p:nvPr>
            <p:ph type="pic" sz="quarter" idx="17" hasCustomPrompt="1"/>
          </p:nvPr>
        </p:nvSpPr>
        <p:spPr>
          <a:xfrm>
            <a:off x="6604000" y="1371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3" name="Picture Placeholder 5">
            <a:extLst>
              <a:ext uri="{FF2B5EF4-FFF2-40B4-BE49-F238E27FC236}">
                <a16:creationId xmlns:a16="http://schemas.microsoft.com/office/drawing/2014/main" id="{CFF59C9F-D752-594A-A821-7BDA91DA3749}"/>
              </a:ext>
            </a:extLst>
          </p:cNvPr>
          <p:cNvSpPr>
            <a:spLocks noGrp="1"/>
          </p:cNvSpPr>
          <p:nvPr>
            <p:ph type="pic" sz="quarter" idx="18" hasCustomPrompt="1"/>
          </p:nvPr>
        </p:nvSpPr>
        <p:spPr>
          <a:xfrm>
            <a:off x="6604000" y="2895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4" name="Picture Placeholder 5">
            <a:extLst>
              <a:ext uri="{FF2B5EF4-FFF2-40B4-BE49-F238E27FC236}">
                <a16:creationId xmlns:a16="http://schemas.microsoft.com/office/drawing/2014/main" id="{254F3492-5AA9-9249-B742-69BFC01BE9E2}"/>
              </a:ext>
            </a:extLst>
          </p:cNvPr>
          <p:cNvSpPr>
            <a:spLocks noGrp="1"/>
          </p:cNvSpPr>
          <p:nvPr>
            <p:ph type="pic" sz="quarter" idx="19" hasCustomPrompt="1"/>
          </p:nvPr>
        </p:nvSpPr>
        <p:spPr>
          <a:xfrm>
            <a:off x="6604000" y="4419600"/>
            <a:ext cx="1930400" cy="1295400"/>
          </a:xfrm>
          <a:prstGeom prst="rect">
            <a:avLst/>
          </a:prstGeom>
          <a:effectLst/>
        </p:spPr>
        <p:txBody>
          <a:bodyPr/>
          <a:lstStyle>
            <a:lvl1pPr marL="0" indent="0">
              <a:buFontTx/>
              <a:buNone/>
              <a:defRPr sz="1100" b="0" i="0">
                <a:latin typeface="Calibri" panose="020F0502020204030204" pitchFamily="34" charset="0"/>
              </a:defRPr>
            </a:lvl1pPr>
          </a:lstStyle>
          <a:p>
            <a:r>
              <a:rPr lang="en-US" dirty="0"/>
              <a:t>160x147 logo</a:t>
            </a:r>
          </a:p>
        </p:txBody>
      </p:sp>
      <p:sp>
        <p:nvSpPr>
          <p:cNvPr id="15" name="Picture Placeholder 5">
            <a:extLst>
              <a:ext uri="{FF2B5EF4-FFF2-40B4-BE49-F238E27FC236}">
                <a16:creationId xmlns:a16="http://schemas.microsoft.com/office/drawing/2014/main" id="{C51E22CD-7582-9D41-A0FC-914A34BF189E}"/>
              </a:ext>
            </a:extLst>
          </p:cNvPr>
          <p:cNvSpPr>
            <a:spLocks noGrp="1"/>
          </p:cNvSpPr>
          <p:nvPr>
            <p:ph type="pic" sz="quarter" idx="20" hasCustomPrompt="1"/>
          </p:nvPr>
        </p:nvSpPr>
        <p:spPr>
          <a:xfrm>
            <a:off x="9245600" y="1371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6" name="Picture Placeholder 5">
            <a:extLst>
              <a:ext uri="{FF2B5EF4-FFF2-40B4-BE49-F238E27FC236}">
                <a16:creationId xmlns:a16="http://schemas.microsoft.com/office/drawing/2014/main" id="{3D0B9166-BA76-6544-89C3-4C8B4A739F73}"/>
              </a:ext>
            </a:extLst>
          </p:cNvPr>
          <p:cNvSpPr>
            <a:spLocks noGrp="1"/>
          </p:cNvSpPr>
          <p:nvPr>
            <p:ph type="pic" sz="quarter" idx="21" hasCustomPrompt="1"/>
          </p:nvPr>
        </p:nvSpPr>
        <p:spPr>
          <a:xfrm>
            <a:off x="9245600" y="2895600"/>
            <a:ext cx="1930400" cy="1295400"/>
          </a:xfrm>
          <a:prstGeom prst="rect">
            <a:avLst/>
          </a:prstGeom>
          <a:effectLst/>
        </p:spPr>
        <p:txBody>
          <a:bodyPr/>
          <a:lstStyle>
            <a:lvl1pPr marL="0" marR="0" indent="0" algn="l" defTabSz="914400" rtl="0" eaLnBrk="1" fontAlgn="base" latinLnBrk="0" hangingPunct="1">
              <a:lnSpc>
                <a:spcPct val="100000"/>
              </a:lnSpc>
              <a:spcBef>
                <a:spcPts val="1200"/>
              </a:spcBef>
              <a:spcAft>
                <a:spcPct val="0"/>
              </a:spcAft>
              <a:buClr>
                <a:schemeClr val="tx1"/>
              </a:buClr>
              <a:buSzTx/>
              <a:buFontTx/>
              <a:buNone/>
              <a:tabLst/>
              <a:defRPr sz="1100" b="0" i="0">
                <a:latin typeface="Calibri" panose="020F0502020204030204" pitchFamily="34" charset="0"/>
              </a:defRPr>
            </a:lvl1pPr>
          </a:lstStyle>
          <a:p>
            <a:r>
              <a:rPr lang="en-US" dirty="0"/>
              <a:t>160x147 logo</a:t>
            </a:r>
          </a:p>
          <a:p>
            <a:endParaRPr lang="en-US" dirty="0"/>
          </a:p>
        </p:txBody>
      </p:sp>
      <p:sp>
        <p:nvSpPr>
          <p:cNvPr id="17" name="Picture Placeholder 5">
            <a:extLst>
              <a:ext uri="{FF2B5EF4-FFF2-40B4-BE49-F238E27FC236}">
                <a16:creationId xmlns:a16="http://schemas.microsoft.com/office/drawing/2014/main" id="{537026EB-3BFB-0947-A881-5729F13CFA4E}"/>
              </a:ext>
            </a:extLst>
          </p:cNvPr>
          <p:cNvSpPr>
            <a:spLocks noGrp="1"/>
          </p:cNvSpPr>
          <p:nvPr>
            <p:ph type="pic" sz="quarter" idx="22" hasCustomPrompt="1"/>
          </p:nvPr>
        </p:nvSpPr>
        <p:spPr>
          <a:xfrm>
            <a:off x="9245600" y="4419600"/>
            <a:ext cx="1930400" cy="1295400"/>
          </a:xfrm>
          <a:prstGeom prst="rect">
            <a:avLst/>
          </a:prstGeom>
          <a:effectLst/>
        </p:spPr>
        <p:txBody>
          <a:bodyPr/>
          <a:lstStyle>
            <a:lvl1pPr marL="0" indent="0">
              <a:buFontTx/>
              <a:buNone/>
              <a:defRPr sz="1100" b="0" i="0">
                <a:latin typeface="Calibri" panose="020F0502020204030204" pitchFamily="34" charset="0"/>
              </a:defRPr>
            </a:lvl1pPr>
          </a:lstStyle>
          <a:p>
            <a:r>
              <a:rPr lang="en-US" dirty="0"/>
              <a:t>160x147 logo</a:t>
            </a:r>
          </a:p>
        </p:txBody>
      </p:sp>
      <p:sp>
        <p:nvSpPr>
          <p:cNvPr id="19" name="Slide Number Placeholder 18">
            <a:extLst>
              <a:ext uri="{FF2B5EF4-FFF2-40B4-BE49-F238E27FC236}">
                <a16:creationId xmlns:a16="http://schemas.microsoft.com/office/drawing/2014/main" id="{1D9580FA-CA76-994A-9775-1D87D5927DBD}"/>
              </a:ext>
            </a:extLst>
          </p:cNvPr>
          <p:cNvSpPr>
            <a:spLocks noGrp="1"/>
          </p:cNvSpPr>
          <p:nvPr>
            <p:ph type="sldNum" sz="quarter" idx="24"/>
          </p:nvPr>
        </p:nvSpPr>
        <p:spPr/>
        <p:txBody>
          <a:bodyPr/>
          <a:lstStyle/>
          <a:p>
            <a:fld id="{F0D23093-2AB0-F74C-B865-1A12A15B650E}" type="slidenum">
              <a:rPr lang="en-US" smtClean="0"/>
              <a:pPr/>
              <a:t>‹#›</a:t>
            </a:fld>
            <a:endParaRPr lang="en-US" dirty="0"/>
          </a:p>
        </p:txBody>
      </p:sp>
      <p:sp>
        <p:nvSpPr>
          <p:cNvPr id="21" name="Title 20">
            <a:extLst>
              <a:ext uri="{FF2B5EF4-FFF2-40B4-BE49-F238E27FC236}">
                <a16:creationId xmlns:a16="http://schemas.microsoft.com/office/drawing/2014/main" id="{C81C7F89-740B-3143-8447-70CC02F636A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19887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right Pag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3357E3-4FE4-4164-A381-204B98DEEAB8}"/>
              </a:ext>
            </a:extLst>
          </p:cNvPr>
          <p:cNvSpPr>
            <a:spLocks noGrp="1"/>
          </p:cNvSpPr>
          <p:nvPr>
            <p:ph type="sldNum" sz="quarter" idx="10"/>
          </p:nvPr>
        </p:nvSpPr>
        <p:spPr/>
        <p:txBody>
          <a:bodyPr/>
          <a:lstStyle/>
          <a:p>
            <a:fld id="{F0D23093-2AB0-F74C-B865-1A12A15B650E}" type="slidenum">
              <a:rPr lang="en-US" smtClean="0"/>
              <a:pPr/>
              <a:t>‹#›</a:t>
            </a:fld>
            <a:endParaRPr lang="en-US" dirty="0"/>
          </a:p>
        </p:txBody>
      </p:sp>
      <p:sp>
        <p:nvSpPr>
          <p:cNvPr id="4" name="TextBox 3">
            <a:extLst>
              <a:ext uri="{FF2B5EF4-FFF2-40B4-BE49-F238E27FC236}">
                <a16:creationId xmlns:a16="http://schemas.microsoft.com/office/drawing/2014/main" id="{E6AEF1B2-1440-4FE5-8C1B-C291F424F993}"/>
              </a:ext>
            </a:extLst>
          </p:cNvPr>
          <p:cNvSpPr txBox="1"/>
          <p:nvPr userDrawn="1"/>
        </p:nvSpPr>
        <p:spPr>
          <a:xfrm>
            <a:off x="533400" y="609600"/>
            <a:ext cx="10972800" cy="3137654"/>
          </a:xfrm>
          <a:prstGeom prst="rect">
            <a:avLst/>
          </a:prstGeom>
          <a:noFill/>
        </p:spPr>
        <p:txBody>
          <a:bodyPr wrap="square" rtlCol="0">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mj-lt"/>
                <a:ea typeface="Calibri" panose="020F0502020204030204" pitchFamily="34" charset="0"/>
                <a:cs typeface="Times New Roman" panose="02020603050405020304" pitchFamily="18" charset="0"/>
              </a:rPr>
              <a:t>© </a:t>
            </a:r>
            <a:r>
              <a:rPr lang="en-US" sz="1400" dirty="0">
                <a:solidFill>
                  <a:srgbClr val="000000"/>
                </a:solidFill>
                <a:effectLst/>
                <a:latin typeface="+mj-lt"/>
                <a:ea typeface="Times New Roman" panose="02020603050405020304" pitchFamily="18" charset="0"/>
                <a:cs typeface="Times New Roman" panose="02020603050405020304" pitchFamily="18" charset="0"/>
              </a:rPr>
              <a:t>2024 ANSYS, Inc. All rights reserved.</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rgbClr val="000000"/>
                </a:solidFill>
                <a:effectLst/>
                <a:latin typeface="+mj-lt"/>
                <a:ea typeface="Calibri" panose="020F0502020204030204" pitchFamily="34" charset="0"/>
                <a:cs typeface="Times New Roman" panose="02020603050405020304" pitchFamily="18" charset="0"/>
              </a:rPr>
              <a:t>©</a:t>
            </a:r>
            <a:r>
              <a:rPr lang="en-US" sz="1400" dirty="0">
                <a:solidFill>
                  <a:srgbClr val="000000"/>
                </a:solidFill>
                <a:effectLst/>
                <a:latin typeface="+mj-lt"/>
                <a:ea typeface="Calibri" panose="020F0502020204030204" pitchFamily="34" charset="0"/>
                <a:cs typeface="Times New Roman" panose="02020603050405020304" pitchFamily="18" charset="0"/>
              </a:rPr>
              <a:t> 2018 Mike Ashby</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b="1"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Use and Reproduction</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mj-lt"/>
                <a:ea typeface="Calibri" panose="020F0502020204030204" pitchFamily="34" charset="0"/>
                <a:cs typeface="Times New Roman" panose="02020603050405020304" pitchFamily="18" charset="0"/>
              </a:rPr>
              <a:t>The content in this resource </a:t>
            </a:r>
            <a:r>
              <a:rPr lang="en-US" sz="1400" dirty="0">
                <a:solidFill>
                  <a:srgbClr val="201F1E"/>
                </a:solidFill>
                <a:effectLst/>
                <a:latin typeface="+mj-lt"/>
                <a:ea typeface="Times New Roman" panose="02020603050405020304" pitchFamily="18" charset="0"/>
                <a:cs typeface="Times New Roman" panose="02020603050405020304" pitchFamily="18" charset="0"/>
              </a:rPr>
              <a:t>may only be used or reproduced for teaching purposes; and any commercial use is strictly prohibited.</a:t>
            </a:r>
            <a:r>
              <a:rPr lang="en-US" sz="1400" i="1" dirty="0">
                <a:solidFill>
                  <a:srgbClr val="201F1E"/>
                </a:solidFill>
                <a:effectLst/>
                <a:latin typeface="+mj-lt"/>
                <a:ea typeface="Times New Roman" panose="02020603050405020304" pitchFamily="18"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Document Information</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mj-lt"/>
                <a:ea typeface="Calibri" panose="020F0502020204030204" pitchFamily="34" charset="0"/>
                <a:cs typeface="Times New Roman" panose="02020603050405020304" pitchFamily="18" charset="0"/>
              </a:rPr>
              <a:t>This lecture unit is part of a set of teaching resources to help introduce students to materials, processes and rational selections.</a:t>
            </a:r>
          </a:p>
          <a:p>
            <a:pPr marL="0" marR="0">
              <a:lnSpc>
                <a:spcPct val="107000"/>
              </a:lnSpc>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Ansys Education Resources</a:t>
            </a:r>
            <a:endParaRPr lang="en-US" sz="14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mj-lt"/>
                <a:ea typeface="Calibri" panose="020F0502020204030204" pitchFamily="34" charset="0"/>
                <a:cs typeface="Times New Roman" panose="02020603050405020304" pitchFamily="18" charset="0"/>
              </a:rPr>
              <a:t>To access more undergraduate education resources, including lecture presentations with notes, exercises with worked solutions, microprojects, real life examples and more, visit www.ansys.com/education-resources.</a:t>
            </a:r>
          </a:p>
          <a:p>
            <a:endParaRPr lang="en-US" sz="1600" dirty="0">
              <a:latin typeface="+mj-lt"/>
            </a:endParaRPr>
          </a:p>
        </p:txBody>
      </p:sp>
    </p:spTree>
    <p:extLst>
      <p:ext uri="{BB962C8B-B14F-4D97-AF65-F5344CB8AC3E}">
        <p14:creationId xmlns:p14="http://schemas.microsoft.com/office/powerpoint/2010/main" val="284435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E2086AFA-5418-C147-ADBF-A484560811D6}"/>
              </a:ext>
            </a:extLst>
          </p:cNvPr>
          <p:cNvSpPr>
            <a:spLocks noGrp="1"/>
          </p:cNvSpPr>
          <p:nvPr>
            <p:ph type="sldNum" sz="quarter" idx="11"/>
          </p:nvPr>
        </p:nvSpPr>
        <p:spPr/>
        <p:txBody>
          <a:bodyPr/>
          <a:lstStyle/>
          <a:p>
            <a:fld id="{F0D23093-2AB0-F74C-B865-1A12A15B650E}" type="slidenum">
              <a:rPr lang="en-US" smtClean="0"/>
              <a:pPr/>
              <a:t>‹#›</a:t>
            </a:fld>
            <a:endParaRPr lang="en-US" dirty="0"/>
          </a:p>
        </p:txBody>
      </p:sp>
      <p:sp>
        <p:nvSpPr>
          <p:cNvPr id="13" name="Title 12">
            <a:extLst>
              <a:ext uri="{FF2B5EF4-FFF2-40B4-BE49-F238E27FC236}">
                <a16:creationId xmlns:a16="http://schemas.microsoft.com/office/drawing/2014/main" id="{442CB888-0168-B94E-B176-2E6B61FE9421}"/>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26576C04-D572-9D4D-8F10-3E7CBF2FDD8E}"/>
              </a:ext>
            </a:extLst>
          </p:cNvPr>
          <p:cNvSpPr>
            <a:spLocks noGrp="1"/>
          </p:cNvSpPr>
          <p:nvPr>
            <p:ph type="body" sz="quarter" idx="13"/>
          </p:nvPr>
        </p:nvSpPr>
        <p:spPr>
          <a:xfrm>
            <a:off x="609599" y="1447800"/>
            <a:ext cx="10972799"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57048"/>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AE7604C-BDCE-428F-B486-BE14D622E649}"/>
              </a:ext>
            </a:extLst>
          </p:cNvPr>
          <p:cNvSpPr>
            <a:spLocks noGrp="1"/>
          </p:cNvSpPr>
          <p:nvPr>
            <p:ph type="sldNum" sz="quarter" idx="10"/>
          </p:nvPr>
        </p:nvSpPr>
        <p:spPr/>
        <p:txBody>
          <a:bodyPr/>
          <a:lstStyle/>
          <a:p>
            <a:fld id="{F0D23093-2AB0-F74C-B865-1A12A15B650E}" type="slidenum">
              <a:rPr lang="en-US" smtClean="0"/>
              <a:pPr/>
              <a:t>‹#›</a:t>
            </a:fld>
            <a:endParaRPr lang="en-US" dirty="0"/>
          </a:p>
        </p:txBody>
      </p:sp>
    </p:spTree>
    <p:extLst>
      <p:ext uri="{BB962C8B-B14F-4D97-AF65-F5344CB8AC3E}">
        <p14:creationId xmlns:p14="http://schemas.microsoft.com/office/powerpoint/2010/main" val="86308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B02DB04-0C1C-8C49-B65E-A9668E39A9C7}"/>
              </a:ext>
            </a:extLst>
          </p:cNvPr>
          <p:cNvSpPr>
            <a:spLocks noGrp="1"/>
          </p:cNvSpPr>
          <p:nvPr>
            <p:ph type="sldNum" sz="quarter" idx="11"/>
          </p:nvPr>
        </p:nvSpPr>
        <p:spPr/>
        <p:txBody>
          <a:bodyPr/>
          <a:lstStyle/>
          <a:p>
            <a:fld id="{F0D23093-2AB0-F74C-B865-1A12A15B650E}" type="slidenum">
              <a:rPr lang="en-US" smtClean="0"/>
              <a:pPr/>
              <a:t>‹#›</a:t>
            </a:fld>
            <a:endParaRPr lang="en-US" dirty="0"/>
          </a:p>
        </p:txBody>
      </p:sp>
      <p:sp>
        <p:nvSpPr>
          <p:cNvPr id="9" name="Title 8">
            <a:extLst>
              <a:ext uri="{FF2B5EF4-FFF2-40B4-BE49-F238E27FC236}">
                <a16:creationId xmlns:a16="http://schemas.microsoft.com/office/drawing/2014/main" id="{98341DC2-F80D-BD4F-90EE-4B809029C2D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4740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slash/no titl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B02DB04-0C1C-8C49-B65E-A9668E39A9C7}"/>
              </a:ext>
            </a:extLst>
          </p:cNvPr>
          <p:cNvSpPr>
            <a:spLocks noGrp="1"/>
          </p:cNvSpPr>
          <p:nvPr>
            <p:ph type="sldNum" sz="quarter" idx="11"/>
          </p:nvPr>
        </p:nvSpPr>
        <p:spPr/>
        <p:txBody>
          <a:bodyPr/>
          <a:lstStyle/>
          <a:p>
            <a:fld id="{F0D23093-2AB0-F74C-B865-1A12A15B650E}" type="slidenum">
              <a:rPr lang="en-US" smtClean="0"/>
              <a:pPr/>
              <a:t>‹#›</a:t>
            </a:fld>
            <a:endParaRPr lang="en-US" dirty="0"/>
          </a:p>
        </p:txBody>
      </p:sp>
      <p:sp>
        <p:nvSpPr>
          <p:cNvPr id="2" name="Rectangle 1">
            <a:extLst>
              <a:ext uri="{FF2B5EF4-FFF2-40B4-BE49-F238E27FC236}">
                <a16:creationId xmlns:a16="http://schemas.microsoft.com/office/drawing/2014/main" id="{96277581-3B6E-45DC-A28B-56B0B91539B8}"/>
              </a:ext>
            </a:extLst>
          </p:cNvPr>
          <p:cNvSpPr/>
          <p:nvPr userDrawn="1"/>
        </p:nvSpPr>
        <p:spPr>
          <a:xfrm>
            <a:off x="152400" y="76200"/>
            <a:ext cx="6096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50609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Side by Side">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E2086AFA-5418-C147-ADBF-A484560811D6}"/>
              </a:ext>
            </a:extLst>
          </p:cNvPr>
          <p:cNvSpPr>
            <a:spLocks noGrp="1"/>
          </p:cNvSpPr>
          <p:nvPr>
            <p:ph type="sldNum" sz="quarter" idx="11"/>
          </p:nvPr>
        </p:nvSpPr>
        <p:spPr/>
        <p:txBody>
          <a:bodyPr/>
          <a:lstStyle/>
          <a:p>
            <a:fld id="{F0D23093-2AB0-F74C-B865-1A12A15B650E}" type="slidenum">
              <a:rPr lang="en-US" smtClean="0"/>
              <a:pPr/>
              <a:t>‹#›</a:t>
            </a:fld>
            <a:endParaRPr lang="en-US" dirty="0"/>
          </a:p>
        </p:txBody>
      </p:sp>
      <p:sp>
        <p:nvSpPr>
          <p:cNvPr id="13" name="Title 12">
            <a:extLst>
              <a:ext uri="{FF2B5EF4-FFF2-40B4-BE49-F238E27FC236}">
                <a16:creationId xmlns:a16="http://schemas.microsoft.com/office/drawing/2014/main" id="{442CB888-0168-B94E-B176-2E6B61FE9421}"/>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4748E687-7CF0-0540-A98D-56F74939DB2D}"/>
              </a:ext>
            </a:extLst>
          </p:cNvPr>
          <p:cNvSpPr>
            <a:spLocks noGrp="1"/>
          </p:cNvSpPr>
          <p:nvPr>
            <p:ph type="body" sz="quarter" idx="13"/>
          </p:nvPr>
        </p:nvSpPr>
        <p:spPr>
          <a:xfrm>
            <a:off x="609600" y="1447800"/>
            <a:ext cx="5257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a:extLst>
              <a:ext uri="{FF2B5EF4-FFF2-40B4-BE49-F238E27FC236}">
                <a16:creationId xmlns:a16="http://schemas.microsoft.com/office/drawing/2014/main" id="{E9E3B09F-B45B-354E-B308-DCD243A5A41B}"/>
              </a:ext>
            </a:extLst>
          </p:cNvPr>
          <p:cNvSpPr>
            <a:spLocks noGrp="1"/>
          </p:cNvSpPr>
          <p:nvPr>
            <p:ph type="body" sz="quarter" idx="14"/>
          </p:nvPr>
        </p:nvSpPr>
        <p:spPr>
          <a:xfrm>
            <a:off x="6096000" y="1447800"/>
            <a:ext cx="5486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2633665"/>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CE20C0D-A7DE-48DF-B095-F557A066298E}"/>
              </a:ext>
            </a:extLst>
          </p:cNvPr>
          <p:cNvSpPr>
            <a:spLocks noGrp="1"/>
          </p:cNvSpPr>
          <p:nvPr>
            <p:ph type="pic" sz="quarter" idx="12"/>
          </p:nvPr>
        </p:nvSpPr>
        <p:spPr>
          <a:xfrm>
            <a:off x="6095999" y="1447800"/>
            <a:ext cx="5486401" cy="4590976"/>
          </a:xfrm>
          <a:prstGeom prst="rect">
            <a:avLst/>
          </a:prstGeom>
        </p:spPr>
        <p:txBody>
          <a:bodyPr>
            <a:normAutofit/>
          </a:bodyPr>
          <a:lstStyle>
            <a:lvl1pPr>
              <a:defRPr sz="2400" b="0" i="0">
                <a:latin typeface="Calibri" panose="020F0502020204030204" pitchFamily="34" charset="0"/>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44A5571E-6D46-AF49-B918-ACB2130FFF3D}"/>
              </a:ext>
            </a:extLst>
          </p:cNvPr>
          <p:cNvSpPr>
            <a:spLocks noGrp="1"/>
          </p:cNvSpPr>
          <p:nvPr>
            <p:ph type="sldNum" sz="quarter" idx="15"/>
          </p:nvPr>
        </p:nvSpPr>
        <p:spPr/>
        <p:txBody>
          <a:bodyPr/>
          <a:lstStyle/>
          <a:p>
            <a:fld id="{F0D23093-2AB0-F74C-B865-1A12A15B650E}" type="slidenum">
              <a:rPr lang="en-US" smtClean="0"/>
              <a:pPr/>
              <a:t>‹#›</a:t>
            </a:fld>
            <a:endParaRPr lang="en-US" dirty="0"/>
          </a:p>
        </p:txBody>
      </p:sp>
      <p:sp>
        <p:nvSpPr>
          <p:cNvPr id="12" name="Title 11">
            <a:extLst>
              <a:ext uri="{FF2B5EF4-FFF2-40B4-BE49-F238E27FC236}">
                <a16:creationId xmlns:a16="http://schemas.microsoft.com/office/drawing/2014/main" id="{26B59188-CA07-ED4C-990F-C94539E4F92B}"/>
              </a:ext>
            </a:extLst>
          </p:cNvPr>
          <p:cNvSpPr>
            <a:spLocks noGrp="1"/>
          </p:cNvSpPr>
          <p:nvPr>
            <p:ph type="title"/>
          </p:nvPr>
        </p:nvSpPr>
        <p:spPr/>
        <p:txBody>
          <a:bodyPr/>
          <a:lstStyle/>
          <a:p>
            <a:r>
              <a:rPr lang="en-US"/>
              <a:t>Click to edit Master title style</a:t>
            </a:r>
            <a:endParaRPr lang="en-US" dirty="0"/>
          </a:p>
        </p:txBody>
      </p:sp>
      <p:sp>
        <p:nvSpPr>
          <p:cNvPr id="13" name="Text Placeholder 3">
            <a:extLst>
              <a:ext uri="{FF2B5EF4-FFF2-40B4-BE49-F238E27FC236}">
                <a16:creationId xmlns:a16="http://schemas.microsoft.com/office/drawing/2014/main" id="{036E03A1-C74F-0042-A727-58B1205468A5}"/>
              </a:ext>
            </a:extLst>
          </p:cNvPr>
          <p:cNvSpPr>
            <a:spLocks noGrp="1"/>
          </p:cNvSpPr>
          <p:nvPr>
            <p:ph type="body" sz="quarter" idx="13"/>
          </p:nvPr>
        </p:nvSpPr>
        <p:spPr>
          <a:xfrm>
            <a:off x="609600" y="1447800"/>
            <a:ext cx="5257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571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1A58-7F99-2943-838C-468BDEFDB92F}"/>
              </a:ext>
            </a:extLst>
          </p:cNvPr>
          <p:cNvSpPr>
            <a:spLocks noGrp="1"/>
          </p:cNvSpPr>
          <p:nvPr>
            <p:ph type="title"/>
          </p:nvPr>
        </p:nvSpPr>
        <p:spPr/>
        <p:txBody>
          <a:bodyPr/>
          <a:lstStyle/>
          <a:p>
            <a:r>
              <a:rPr lang="en-US"/>
              <a:t>Click to edit Master title style</a:t>
            </a:r>
          </a:p>
        </p:txBody>
      </p:sp>
      <p:sp>
        <p:nvSpPr>
          <p:cNvPr id="5" name="Chart Placeholder 4">
            <a:extLst>
              <a:ext uri="{FF2B5EF4-FFF2-40B4-BE49-F238E27FC236}">
                <a16:creationId xmlns:a16="http://schemas.microsoft.com/office/drawing/2014/main" id="{F2261C8B-A96F-5641-9461-4553158F07C6}"/>
              </a:ext>
            </a:extLst>
          </p:cNvPr>
          <p:cNvSpPr>
            <a:spLocks noGrp="1"/>
          </p:cNvSpPr>
          <p:nvPr>
            <p:ph type="chart" sz="quarter" idx="14"/>
          </p:nvPr>
        </p:nvSpPr>
        <p:spPr>
          <a:xfrm>
            <a:off x="6096001" y="1447800"/>
            <a:ext cx="5486400" cy="4590976"/>
          </a:xfrm>
          <a:prstGeom prst="rect">
            <a:avLst/>
          </a:prstGeom>
        </p:spPr>
        <p:txBody>
          <a:bodyPr/>
          <a:lstStyle/>
          <a:p>
            <a:r>
              <a:rPr lang="en-US"/>
              <a:t>Click icon to add chart</a:t>
            </a:r>
            <a:endParaRPr lang="en-US" dirty="0"/>
          </a:p>
        </p:txBody>
      </p:sp>
      <p:sp>
        <p:nvSpPr>
          <p:cNvPr id="12" name="Slide Number Placeholder 11">
            <a:extLst>
              <a:ext uri="{FF2B5EF4-FFF2-40B4-BE49-F238E27FC236}">
                <a16:creationId xmlns:a16="http://schemas.microsoft.com/office/drawing/2014/main" id="{BFD433F9-2D70-7E4E-9171-17DDDD0C1BC5}"/>
              </a:ext>
            </a:extLst>
          </p:cNvPr>
          <p:cNvSpPr>
            <a:spLocks noGrp="1"/>
          </p:cNvSpPr>
          <p:nvPr>
            <p:ph type="sldNum" sz="quarter" idx="16"/>
          </p:nvPr>
        </p:nvSpPr>
        <p:spPr/>
        <p:txBody>
          <a:bodyPr/>
          <a:lstStyle/>
          <a:p>
            <a:fld id="{F0D23093-2AB0-F74C-B865-1A12A15B650E}" type="slidenum">
              <a:rPr lang="en-US" smtClean="0"/>
              <a:pPr/>
              <a:t>‹#›</a:t>
            </a:fld>
            <a:endParaRPr lang="en-US" dirty="0"/>
          </a:p>
        </p:txBody>
      </p:sp>
      <p:sp>
        <p:nvSpPr>
          <p:cNvPr id="11" name="Text Placeholder 3">
            <a:extLst>
              <a:ext uri="{FF2B5EF4-FFF2-40B4-BE49-F238E27FC236}">
                <a16:creationId xmlns:a16="http://schemas.microsoft.com/office/drawing/2014/main" id="{7EE28EC2-FFB1-CB46-9BE7-371DA4C09A9F}"/>
              </a:ext>
            </a:extLst>
          </p:cNvPr>
          <p:cNvSpPr>
            <a:spLocks noGrp="1"/>
          </p:cNvSpPr>
          <p:nvPr>
            <p:ph type="body" sz="quarter" idx="13"/>
          </p:nvPr>
        </p:nvSpPr>
        <p:spPr>
          <a:xfrm>
            <a:off x="609600" y="1447800"/>
            <a:ext cx="5257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891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1A58-7F99-2943-838C-468BDEFDB92F}"/>
              </a:ext>
            </a:extLst>
          </p:cNvPr>
          <p:cNvSpPr>
            <a:spLocks noGrp="1"/>
          </p:cNvSpPr>
          <p:nvPr>
            <p:ph type="title"/>
          </p:nvPr>
        </p:nvSpPr>
        <p:spPr/>
        <p:txBody>
          <a:bodyPr/>
          <a:lstStyle/>
          <a:p>
            <a:r>
              <a:rPr lang="en-US"/>
              <a:t>Click to edit Master title style</a:t>
            </a:r>
          </a:p>
        </p:txBody>
      </p:sp>
      <p:sp>
        <p:nvSpPr>
          <p:cNvPr id="7" name="Table Placeholder 6">
            <a:extLst>
              <a:ext uri="{FF2B5EF4-FFF2-40B4-BE49-F238E27FC236}">
                <a16:creationId xmlns:a16="http://schemas.microsoft.com/office/drawing/2014/main" id="{87182008-9414-AB43-BE9E-97630CA1A98F}"/>
              </a:ext>
            </a:extLst>
          </p:cNvPr>
          <p:cNvSpPr>
            <a:spLocks noGrp="1"/>
          </p:cNvSpPr>
          <p:nvPr>
            <p:ph type="tbl" sz="quarter" idx="14"/>
          </p:nvPr>
        </p:nvSpPr>
        <p:spPr>
          <a:xfrm>
            <a:off x="6096001" y="1447800"/>
            <a:ext cx="5486400" cy="4572000"/>
          </a:xfrm>
          <a:prstGeom prst="rect">
            <a:avLst/>
          </a:prstGeom>
        </p:spPr>
        <p:txBody>
          <a:bodyPr/>
          <a:lstStyle/>
          <a:p>
            <a:r>
              <a:rPr lang="en-US"/>
              <a:t>Click icon to add table</a:t>
            </a:r>
            <a:endParaRPr lang="en-US" dirty="0"/>
          </a:p>
        </p:txBody>
      </p:sp>
      <p:sp>
        <p:nvSpPr>
          <p:cNvPr id="12" name="Slide Number Placeholder 11">
            <a:extLst>
              <a:ext uri="{FF2B5EF4-FFF2-40B4-BE49-F238E27FC236}">
                <a16:creationId xmlns:a16="http://schemas.microsoft.com/office/drawing/2014/main" id="{0594F819-73D6-7A44-B97C-D99C7DAB92D6}"/>
              </a:ext>
            </a:extLst>
          </p:cNvPr>
          <p:cNvSpPr>
            <a:spLocks noGrp="1"/>
          </p:cNvSpPr>
          <p:nvPr>
            <p:ph type="sldNum" sz="quarter" idx="16"/>
          </p:nvPr>
        </p:nvSpPr>
        <p:spPr/>
        <p:txBody>
          <a:bodyPr/>
          <a:lstStyle/>
          <a:p>
            <a:fld id="{F0D23093-2AB0-F74C-B865-1A12A15B650E}" type="slidenum">
              <a:rPr lang="en-US" smtClean="0"/>
              <a:pPr/>
              <a:t>‹#›</a:t>
            </a:fld>
            <a:endParaRPr lang="en-US" dirty="0"/>
          </a:p>
        </p:txBody>
      </p:sp>
      <p:sp>
        <p:nvSpPr>
          <p:cNvPr id="10" name="Text Placeholder 3">
            <a:extLst>
              <a:ext uri="{FF2B5EF4-FFF2-40B4-BE49-F238E27FC236}">
                <a16:creationId xmlns:a16="http://schemas.microsoft.com/office/drawing/2014/main" id="{8E21A6B3-25CA-5C4B-9371-8E317E850D75}"/>
              </a:ext>
            </a:extLst>
          </p:cNvPr>
          <p:cNvSpPr>
            <a:spLocks noGrp="1"/>
          </p:cNvSpPr>
          <p:nvPr>
            <p:ph type="body" sz="quarter" idx="13"/>
          </p:nvPr>
        </p:nvSpPr>
        <p:spPr>
          <a:xfrm>
            <a:off x="609600" y="1447800"/>
            <a:ext cx="5257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4455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40BF04F-53BA-40ED-A2D6-74623F7FCA9F}"/>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857"/>
            <a:ext cx="12192000" cy="6856286"/>
          </a:xfrm>
          <a:prstGeom prst="rect">
            <a:avLst/>
          </a:prstGeom>
        </p:spPr>
      </p:pic>
      <p:sp>
        <p:nvSpPr>
          <p:cNvPr id="2" name="Title Placeholder 1">
            <a:extLst>
              <a:ext uri="{FF2B5EF4-FFF2-40B4-BE49-F238E27FC236}">
                <a16:creationId xmlns:a16="http://schemas.microsoft.com/office/drawing/2014/main" id="{C33F0A99-5B9C-4CA5-9F50-2F4E34F6E27A}"/>
              </a:ext>
            </a:extLst>
          </p:cNvPr>
          <p:cNvSpPr>
            <a:spLocks noGrp="1"/>
          </p:cNvSpPr>
          <p:nvPr>
            <p:ph type="title"/>
          </p:nvPr>
        </p:nvSpPr>
        <p:spPr>
          <a:xfrm>
            <a:off x="609601" y="148581"/>
            <a:ext cx="10972799" cy="845837"/>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9A249833-0938-F747-9F14-C1C0453EFF13}"/>
              </a:ext>
            </a:extLst>
          </p:cNvPr>
          <p:cNvSpPr>
            <a:spLocks noGrp="1"/>
          </p:cNvSpPr>
          <p:nvPr>
            <p:ph type="sldNum" sz="quarter" idx="4"/>
          </p:nvPr>
        </p:nvSpPr>
        <p:spPr>
          <a:xfrm>
            <a:off x="546100" y="6542840"/>
            <a:ext cx="2743200" cy="247724"/>
          </a:xfrm>
          <a:prstGeom prst="rect">
            <a:avLst/>
          </a:prstGeom>
        </p:spPr>
        <p:txBody>
          <a:bodyPr vert="horz" lIns="91440" tIns="45720" rIns="91440" bIns="45720" rtlCol="0" anchor="ctr"/>
          <a:lstStyle>
            <a:lvl1pPr algn="l">
              <a:defRPr sz="1200" b="0" i="0">
                <a:solidFill>
                  <a:schemeClr val="bg2">
                    <a:lumMod val="65000"/>
                  </a:schemeClr>
                </a:solidFill>
                <a:latin typeface="Calibri" panose="020F0502020204030204" pitchFamily="34" charset="0"/>
                <a:cs typeface="Calibri" panose="020F0502020204030204" pitchFamily="34" charset="0"/>
              </a:defRPr>
            </a:lvl1pPr>
          </a:lstStyle>
          <a:p>
            <a:fld id="{F0D23093-2AB0-F74C-B865-1A12A15B650E}" type="slidenum">
              <a:rPr lang="en-US" smtClean="0"/>
              <a:pPr/>
              <a:t>‹#›</a:t>
            </a:fld>
            <a:endParaRPr lang="en-US" dirty="0"/>
          </a:p>
        </p:txBody>
      </p:sp>
      <p:sp>
        <p:nvSpPr>
          <p:cNvPr id="5" name="Text Placeholder 4">
            <a:extLst>
              <a:ext uri="{FF2B5EF4-FFF2-40B4-BE49-F238E27FC236}">
                <a16:creationId xmlns:a16="http://schemas.microsoft.com/office/drawing/2014/main" id="{04F227F0-8FC0-9046-A60F-1749263CF3E5}"/>
              </a:ext>
            </a:extLst>
          </p:cNvPr>
          <p:cNvSpPr>
            <a:spLocks noGrp="1"/>
          </p:cNvSpPr>
          <p:nvPr>
            <p:ph type="body" idx="1"/>
          </p:nvPr>
        </p:nvSpPr>
        <p:spPr>
          <a:xfrm>
            <a:off x="609600" y="1295400"/>
            <a:ext cx="10972800" cy="47433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4F0CD691-76C0-4AC9-8029-4BF0CEDE749C}"/>
              </a:ext>
            </a:extLst>
          </p:cNvPr>
          <p:cNvSpPr/>
          <p:nvPr userDrawn="1"/>
        </p:nvSpPr>
        <p:spPr>
          <a:xfrm>
            <a:off x="4876800" y="6542840"/>
            <a:ext cx="1371600" cy="247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66E622-A13F-4675-A281-8D8CC6175629}"/>
              </a:ext>
            </a:extLst>
          </p:cNvPr>
          <p:cNvSpPr txBox="1"/>
          <p:nvPr userDrawn="1"/>
        </p:nvSpPr>
        <p:spPr>
          <a:xfrm>
            <a:off x="7835900" y="6513565"/>
            <a:ext cx="1371600" cy="276999"/>
          </a:xfrm>
          <a:prstGeom prst="rect">
            <a:avLst/>
          </a:prstGeom>
          <a:noFill/>
        </p:spPr>
        <p:txBody>
          <a:bodyPr wrap="square" rtlCol="0">
            <a:spAutoFit/>
          </a:bodyPr>
          <a:lstStyle/>
          <a:p>
            <a:r>
              <a:rPr lang="en-US" sz="1200" dirty="0">
                <a:solidFill>
                  <a:schemeClr val="tx2"/>
                </a:solidFill>
              </a:rPr>
              <a:t>©2024 ANSYS, Inc.</a:t>
            </a:r>
          </a:p>
        </p:txBody>
      </p:sp>
    </p:spTree>
    <p:extLst>
      <p:ext uri="{BB962C8B-B14F-4D97-AF65-F5344CB8AC3E}">
        <p14:creationId xmlns:p14="http://schemas.microsoft.com/office/powerpoint/2010/main" val="1291537134"/>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737" r:id="rId3"/>
    <p:sldLayoutId id="2147483724" r:id="rId4"/>
    <p:sldLayoutId id="2147483735" r:id="rId5"/>
    <p:sldLayoutId id="2147483734" r:id="rId6"/>
    <p:sldLayoutId id="2147483663" r:id="rId7"/>
    <p:sldLayoutId id="2147483729" r:id="rId8"/>
    <p:sldLayoutId id="2147483730" r:id="rId9"/>
    <p:sldLayoutId id="2147483731" r:id="rId10"/>
    <p:sldLayoutId id="2147483727" r:id="rId11"/>
    <p:sldLayoutId id="2147483726" r:id="rId12"/>
    <p:sldLayoutId id="2147483736" r:id="rId13"/>
  </p:sldLayoutIdLst>
  <p:hf hdr="0" ftr="0" dt="0"/>
  <p:txStyles>
    <p:titleStyle>
      <a:lvl1pPr algn="l" defTabSz="914400" rtl="0" eaLnBrk="1" latinLnBrk="0" hangingPunct="1">
        <a:lnSpc>
          <a:spcPct val="90000"/>
        </a:lnSpc>
        <a:spcBef>
          <a:spcPct val="0"/>
        </a:spcBef>
        <a:buNone/>
        <a:defRPr sz="3200" b="0" i="0" kern="1200">
          <a:solidFill>
            <a:schemeClr val="tx1"/>
          </a:solidFill>
          <a:latin typeface="Calibri" panose="020F0502020204030204" pitchFamily="34" charset="0"/>
          <a:ea typeface="+mj-ea"/>
          <a:cs typeface="Calibri" panose="020F0502020204030204" pitchFamily="34" charset="0"/>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i="0" kern="1200" baseline="0">
          <a:solidFill>
            <a:schemeClr val="tx1"/>
          </a:solidFill>
          <a:latin typeface="Calibri" panose="020F0502020204030204" pitchFamily="34" charset="0"/>
          <a:ea typeface="+mn-ea"/>
          <a:cs typeface="Calibri" panose="020F0502020204030204" pitchFamily="34" charset="0"/>
        </a:defRPr>
      </a:lvl1pPr>
      <a:lvl2pPr marL="461963" marR="0" indent="-231775"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sz="2000" b="0" i="0" kern="1200" baseline="0">
          <a:solidFill>
            <a:schemeClr val="tx1"/>
          </a:solidFill>
          <a:latin typeface="Calibri" panose="020F0502020204030204" pitchFamily="34" charset="0"/>
          <a:ea typeface="+mn-ea"/>
          <a:cs typeface="Calibri" panose="020F0502020204030204" pitchFamily="34" charset="0"/>
        </a:defRPr>
      </a:lvl2pPr>
      <a:lvl3pPr marL="746125" marR="0" indent="-288925"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kern="1200" baseline="0">
          <a:solidFill>
            <a:schemeClr val="tx1"/>
          </a:solidFill>
          <a:latin typeface="Calibri" panose="020F0502020204030204" pitchFamily="34" charset="0"/>
          <a:ea typeface="+mn-ea"/>
          <a:cs typeface="Calibri" panose="020F0502020204030204" pitchFamily="34" charset="0"/>
        </a:defRPr>
      </a:lvl3pPr>
      <a:lvl4pPr marL="969963" marR="0" indent="-223838"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sz="1400" kern="1200" baseline="0">
          <a:solidFill>
            <a:schemeClr val="tx1"/>
          </a:solidFill>
          <a:latin typeface="Calibri" panose="020F0502020204030204" pitchFamily="34" charset="0"/>
          <a:ea typeface="+mn-ea"/>
          <a:cs typeface="Calibri" panose="020F0502020204030204" pitchFamily="34" charset="0"/>
        </a:defRPr>
      </a:lvl4pPr>
      <a:lvl5pPr marL="1203325" marR="0" indent="-233363"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sz="1200" kern="120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6.png"/><Relationship Id="rId7" Type="http://schemas.openxmlformats.org/officeDocument/2006/relationships/oleObject" Target="../embeddings/oleObject8.bin"/><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8.wmf"/><Relationship Id="rId5" Type="http://schemas.openxmlformats.org/officeDocument/2006/relationships/oleObject" Target="../embeddings/oleObject7.bin"/><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8.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9.w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ansys.com/education-resourc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www.ansys.com/academic/educators/education-resources/paper-granta-edupack-for-eco-design?utm_campaign=academic&amp;utm_medium=referral&amp;utm_source=education-resource&amp;utm_content=partner_cross-bu_educator-resource-link_case-study_download_na_en_global&amp;campaignID=7013g000000gv7hAAA"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ansys.com/academic/educators/education-resources/poster-eco-design?utm_campaign=academic&amp;utm_medium=referral&amp;utm_source=education-resource&amp;utm_content=partner_cross-bu_educator-resource-link_case-study_download_na_en_global&amp;campaignID=7013g000000gv7hAA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8.wmf"/><Relationship Id="rId12"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png"/><Relationship Id="rId10" Type="http://schemas.openxmlformats.org/officeDocument/2006/relationships/oleObject" Target="../embeddings/oleObject4.bin"/><Relationship Id="rId4" Type="http://schemas.openxmlformats.org/officeDocument/2006/relationships/image" Target="../media/image6.wmf"/><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2C3BA5-6E5F-4798-87B7-B8DFFB97930D}"/>
              </a:ext>
            </a:extLst>
          </p:cNvPr>
          <p:cNvSpPr>
            <a:spLocks noGrp="1"/>
          </p:cNvSpPr>
          <p:nvPr>
            <p:ph type="body" sz="quarter" idx="10"/>
          </p:nvPr>
        </p:nvSpPr>
        <p:spPr/>
        <p:txBody>
          <a:bodyPr>
            <a:normAutofit lnSpcReduction="10000"/>
          </a:bodyPr>
          <a:lstStyle/>
          <a:p>
            <a:pPr marL="0" indent="0">
              <a:buNone/>
            </a:pPr>
            <a:r>
              <a:rPr lang="en-US" sz="3200" b="1" dirty="0"/>
              <a:t>Unit 11.</a:t>
            </a:r>
          </a:p>
          <a:p>
            <a:pPr marL="0" indent="0">
              <a:buNone/>
            </a:pPr>
            <a:r>
              <a:rPr lang="en-US" sz="3200" b="1" dirty="0"/>
              <a:t>Eco-informed material selection</a:t>
            </a:r>
          </a:p>
          <a:p>
            <a:endParaRPr lang="en-US" dirty="0"/>
          </a:p>
        </p:txBody>
      </p:sp>
      <p:sp>
        <p:nvSpPr>
          <p:cNvPr id="3" name="Text Placeholder 2">
            <a:extLst>
              <a:ext uri="{FF2B5EF4-FFF2-40B4-BE49-F238E27FC236}">
                <a16:creationId xmlns:a16="http://schemas.microsoft.com/office/drawing/2014/main" id="{8DED2F7F-2065-4CCE-9AD5-77DBF0CD5628}"/>
              </a:ext>
            </a:extLst>
          </p:cNvPr>
          <p:cNvSpPr>
            <a:spLocks noGrp="1"/>
          </p:cNvSpPr>
          <p:nvPr>
            <p:ph type="body" sz="quarter" idx="12"/>
          </p:nvPr>
        </p:nvSpPr>
        <p:spPr>
          <a:xfrm>
            <a:off x="601663" y="2667000"/>
            <a:ext cx="5394325" cy="990600"/>
          </a:xfrm>
        </p:spPr>
        <p:txBody>
          <a:bodyPr>
            <a:normAutofit fontScale="92500" lnSpcReduction="10000"/>
          </a:bodyPr>
          <a:lstStyle/>
          <a:p>
            <a:r>
              <a:rPr lang="en-US" sz="1700" dirty="0"/>
              <a:t>Mike Ashby</a:t>
            </a:r>
          </a:p>
          <a:p>
            <a:r>
              <a:rPr lang="en-GB" sz="1700" dirty="0"/>
              <a:t>Department of Engineering, </a:t>
            </a:r>
          </a:p>
          <a:p>
            <a:r>
              <a:rPr lang="en-GB" sz="1700" dirty="0"/>
              <a:t>University of Cambridge</a:t>
            </a:r>
            <a:endParaRPr lang="en-US" sz="1700" dirty="0"/>
          </a:p>
          <a:p>
            <a:endParaRPr lang="en-US" dirty="0">
              <a:solidFill>
                <a:schemeClr val="accent3"/>
              </a:solidFill>
            </a:endParaRPr>
          </a:p>
        </p:txBody>
      </p:sp>
      <p:pic>
        <p:nvPicPr>
          <p:cNvPr id="4" name="Picture 23">
            <a:extLst>
              <a:ext uri="{FF2B5EF4-FFF2-40B4-BE49-F238E27FC236}">
                <a16:creationId xmlns:a16="http://schemas.microsoft.com/office/drawing/2014/main" id="{04F1AE5C-244A-4837-8E91-6D91DF6B2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129056"/>
            <a:ext cx="4386513" cy="2563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68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ED9A9F9-F3B9-2B34-4194-BFAC84C64A3C}"/>
              </a:ext>
            </a:extLst>
          </p:cNvPr>
          <p:cNvPicPr>
            <a:picLocks noChangeAspect="1"/>
          </p:cNvPicPr>
          <p:nvPr/>
        </p:nvPicPr>
        <p:blipFill>
          <a:blip r:embed="rId3"/>
          <a:stretch>
            <a:fillRect/>
          </a:stretch>
        </p:blipFill>
        <p:spPr>
          <a:xfrm>
            <a:off x="655084" y="1192369"/>
            <a:ext cx="9820275" cy="5350471"/>
          </a:xfrm>
          <a:prstGeom prst="rect">
            <a:avLst/>
          </a:prstGeom>
        </p:spPr>
      </p:pic>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10</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latin typeface="+mn-lt"/>
              </a:rPr>
              <a:t>Trade-off plot</a:t>
            </a:r>
            <a:endParaRPr lang="en-US" dirty="0">
              <a:latin typeface="+mn-lt"/>
            </a:endParaRPr>
          </a:p>
        </p:txBody>
      </p:sp>
      <p:sp>
        <p:nvSpPr>
          <p:cNvPr id="5" name="Text Box 21">
            <a:extLst>
              <a:ext uri="{FF2B5EF4-FFF2-40B4-BE49-F238E27FC236}">
                <a16:creationId xmlns:a16="http://schemas.microsoft.com/office/drawing/2014/main" id="{1A63D92A-9083-47C7-B013-A8C15711E808}"/>
              </a:ext>
            </a:extLst>
          </p:cNvPr>
          <p:cNvSpPr txBox="1">
            <a:spLocks noChangeArrowheads="1"/>
          </p:cNvSpPr>
          <p:nvPr/>
        </p:nvSpPr>
        <p:spPr bwMode="auto">
          <a:xfrm>
            <a:off x="10321446" y="2344807"/>
            <a:ext cx="186491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b="1" i="1" dirty="0">
                <a:latin typeface="+mn-lt"/>
              </a:rPr>
              <a:t>Bio-polymers are colored green</a:t>
            </a:r>
          </a:p>
        </p:txBody>
      </p:sp>
      <p:grpSp>
        <p:nvGrpSpPr>
          <p:cNvPr id="9" name="Group 8">
            <a:extLst>
              <a:ext uri="{FF2B5EF4-FFF2-40B4-BE49-F238E27FC236}">
                <a16:creationId xmlns:a16="http://schemas.microsoft.com/office/drawing/2014/main" id="{76A5DE1C-181B-49BE-961C-13059DACAD03}"/>
              </a:ext>
            </a:extLst>
          </p:cNvPr>
          <p:cNvGrpSpPr>
            <a:grpSpLocks/>
          </p:cNvGrpSpPr>
          <p:nvPr/>
        </p:nvGrpSpPr>
        <p:grpSpPr bwMode="auto">
          <a:xfrm>
            <a:off x="2819401" y="3581398"/>
            <a:ext cx="1828799" cy="2021259"/>
            <a:chOff x="1557932" y="4044125"/>
            <a:chExt cx="1757809" cy="1944392"/>
          </a:xfrm>
        </p:grpSpPr>
        <p:sp>
          <p:nvSpPr>
            <p:cNvPr id="10" name="Oval 17">
              <a:extLst>
                <a:ext uri="{FF2B5EF4-FFF2-40B4-BE49-F238E27FC236}">
                  <a16:creationId xmlns:a16="http://schemas.microsoft.com/office/drawing/2014/main" id="{410E007C-2391-442E-ADD7-CDA89BDEE409}"/>
                </a:ext>
              </a:extLst>
            </p:cNvPr>
            <p:cNvSpPr>
              <a:spLocks noChangeArrowheads="1"/>
            </p:cNvSpPr>
            <p:nvPr/>
          </p:nvSpPr>
          <p:spPr bwMode="auto">
            <a:xfrm>
              <a:off x="1557932" y="4044125"/>
              <a:ext cx="469838" cy="476782"/>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1100" dirty="0">
                <a:latin typeface="+mn-lt"/>
              </a:endParaRPr>
            </a:p>
          </p:txBody>
        </p:sp>
        <p:sp>
          <p:nvSpPr>
            <p:cNvPr id="11" name="Oval 17">
              <a:extLst>
                <a:ext uri="{FF2B5EF4-FFF2-40B4-BE49-F238E27FC236}">
                  <a16:creationId xmlns:a16="http://schemas.microsoft.com/office/drawing/2014/main" id="{CB77DFEA-FD56-4C29-90FC-53FB2E4BB201}"/>
                </a:ext>
              </a:extLst>
            </p:cNvPr>
            <p:cNvSpPr>
              <a:spLocks noChangeArrowheads="1"/>
            </p:cNvSpPr>
            <p:nvPr/>
          </p:nvSpPr>
          <p:spPr bwMode="auto">
            <a:xfrm>
              <a:off x="2407744" y="5290264"/>
              <a:ext cx="907997" cy="698253"/>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1100" dirty="0">
                <a:latin typeface="+mn-lt"/>
              </a:endParaRPr>
            </a:p>
          </p:txBody>
        </p:sp>
      </p:grpSp>
      <p:sp>
        <p:nvSpPr>
          <p:cNvPr id="12" name="Text Box 21">
            <a:extLst>
              <a:ext uri="{FF2B5EF4-FFF2-40B4-BE49-F238E27FC236}">
                <a16:creationId xmlns:a16="http://schemas.microsoft.com/office/drawing/2014/main" id="{B6305CE9-CD24-488C-BABD-BCB5891E65C6}"/>
              </a:ext>
            </a:extLst>
          </p:cNvPr>
          <p:cNvSpPr txBox="1">
            <a:spLocks noChangeArrowheads="1"/>
          </p:cNvSpPr>
          <p:nvPr/>
        </p:nvSpPr>
        <p:spPr bwMode="auto">
          <a:xfrm>
            <a:off x="3703533" y="842073"/>
            <a:ext cx="43284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b="1" dirty="0">
                <a:solidFill>
                  <a:schemeClr val="accent1"/>
                </a:solidFill>
                <a:latin typeface="+mn-lt"/>
              </a:rPr>
              <a:t>Minimizing both embodied energy and cost</a:t>
            </a:r>
          </a:p>
        </p:txBody>
      </p:sp>
      <p:sp>
        <p:nvSpPr>
          <p:cNvPr id="13" name="Text Box 21">
            <a:extLst>
              <a:ext uri="{FF2B5EF4-FFF2-40B4-BE49-F238E27FC236}">
                <a16:creationId xmlns:a16="http://schemas.microsoft.com/office/drawing/2014/main" id="{47E0C397-9AB8-4D0E-BFC1-76FD23901337}"/>
              </a:ext>
            </a:extLst>
          </p:cNvPr>
          <p:cNvSpPr txBox="1">
            <a:spLocks noChangeArrowheads="1"/>
          </p:cNvSpPr>
          <p:nvPr/>
        </p:nvSpPr>
        <p:spPr bwMode="auto">
          <a:xfrm>
            <a:off x="10327090" y="4666795"/>
            <a:ext cx="186491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b="1" i="1" dirty="0">
                <a:latin typeface="+mn-lt"/>
              </a:rPr>
              <a:t>Exchange constant cost/energy not established</a:t>
            </a:r>
          </a:p>
        </p:txBody>
      </p:sp>
    </p:spTree>
    <p:extLst>
      <p:ext uri="{BB962C8B-B14F-4D97-AF65-F5344CB8AC3E}">
        <p14:creationId xmlns:p14="http://schemas.microsoft.com/office/powerpoint/2010/main" val="225252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11</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latin typeface="+mn-lt"/>
              </a:rPr>
              <a:t>Materials for crash barriers</a:t>
            </a:r>
          </a:p>
        </p:txBody>
      </p:sp>
      <p:pic>
        <p:nvPicPr>
          <p:cNvPr id="4" name="Picture 3">
            <a:extLst>
              <a:ext uri="{FF2B5EF4-FFF2-40B4-BE49-F238E27FC236}">
                <a16:creationId xmlns:a16="http://schemas.microsoft.com/office/drawing/2014/main" id="{B24D62E5-43A6-437D-9729-C763A585F0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9656" y="1628800"/>
            <a:ext cx="28781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8BD0DD8-615A-4B9C-AC2B-C6719CD6E6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4692" y="1062064"/>
            <a:ext cx="29718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a:extLst>
              <a:ext uri="{FF2B5EF4-FFF2-40B4-BE49-F238E27FC236}">
                <a16:creationId xmlns:a16="http://schemas.microsoft.com/office/drawing/2014/main" id="{51A6F5B6-A183-492F-8AD1-2EB81110B319}"/>
              </a:ext>
            </a:extLst>
          </p:cNvPr>
          <p:cNvGrpSpPr>
            <a:grpSpLocks/>
          </p:cNvGrpSpPr>
          <p:nvPr/>
        </p:nvGrpSpPr>
        <p:grpSpPr bwMode="auto">
          <a:xfrm>
            <a:off x="2656755" y="865213"/>
            <a:ext cx="2559050" cy="1008062"/>
            <a:chOff x="900" y="783"/>
            <a:chExt cx="1488" cy="635"/>
          </a:xfrm>
        </p:grpSpPr>
        <p:sp>
          <p:nvSpPr>
            <p:cNvPr id="7" name="Text Box 6">
              <a:extLst>
                <a:ext uri="{FF2B5EF4-FFF2-40B4-BE49-F238E27FC236}">
                  <a16:creationId xmlns:a16="http://schemas.microsoft.com/office/drawing/2014/main" id="{61676AE1-0BB1-486C-B134-52E3049D90BE}"/>
                </a:ext>
              </a:extLst>
            </p:cNvPr>
            <p:cNvSpPr txBox="1">
              <a:spLocks noChangeArrowheads="1"/>
            </p:cNvSpPr>
            <p:nvPr/>
          </p:nvSpPr>
          <p:spPr bwMode="auto">
            <a:xfrm>
              <a:off x="1378" y="783"/>
              <a:ext cx="1010" cy="237"/>
            </a:xfrm>
            <a:prstGeom prst="rect">
              <a:avLst/>
            </a:prstGeom>
            <a:noFill/>
            <a:ln w="9525">
              <a:solidFill>
                <a:srgbClr val="666633"/>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US" sz="2000" b="1" dirty="0">
                  <a:latin typeface="+mn-lt"/>
                </a:rPr>
                <a:t>Static barrier</a:t>
              </a:r>
            </a:p>
          </p:txBody>
        </p:sp>
        <p:sp>
          <p:nvSpPr>
            <p:cNvPr id="8" name="Line 7">
              <a:extLst>
                <a:ext uri="{FF2B5EF4-FFF2-40B4-BE49-F238E27FC236}">
                  <a16:creationId xmlns:a16="http://schemas.microsoft.com/office/drawing/2014/main" id="{05468714-40B4-4BEC-A465-51B3F896D26D}"/>
                </a:ext>
              </a:extLst>
            </p:cNvPr>
            <p:cNvSpPr>
              <a:spLocks noChangeShapeType="1"/>
            </p:cNvSpPr>
            <p:nvPr/>
          </p:nvSpPr>
          <p:spPr bwMode="auto">
            <a:xfrm>
              <a:off x="900" y="1418"/>
              <a:ext cx="252" cy="0"/>
            </a:xfrm>
            <a:prstGeom prst="line">
              <a:avLst/>
            </a:prstGeom>
            <a:noFill/>
            <a:ln w="28575">
              <a:solidFill>
                <a:schemeClr val="accent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GB" dirty="0"/>
            </a:p>
          </p:txBody>
        </p:sp>
      </p:grpSp>
      <p:grpSp>
        <p:nvGrpSpPr>
          <p:cNvPr id="9" name="Group 8">
            <a:extLst>
              <a:ext uri="{FF2B5EF4-FFF2-40B4-BE49-F238E27FC236}">
                <a16:creationId xmlns:a16="http://schemas.microsoft.com/office/drawing/2014/main" id="{16CE477C-4796-46FB-9C9F-5FC8BBAB42DB}"/>
              </a:ext>
            </a:extLst>
          </p:cNvPr>
          <p:cNvGrpSpPr>
            <a:grpSpLocks/>
          </p:cNvGrpSpPr>
          <p:nvPr/>
        </p:nvGrpSpPr>
        <p:grpSpPr bwMode="auto">
          <a:xfrm>
            <a:off x="7050956" y="592163"/>
            <a:ext cx="2251075" cy="1389062"/>
            <a:chOff x="3454" y="611"/>
            <a:chExt cx="1310" cy="875"/>
          </a:xfrm>
        </p:grpSpPr>
        <p:sp>
          <p:nvSpPr>
            <p:cNvPr id="10" name="Line 9">
              <a:extLst>
                <a:ext uri="{FF2B5EF4-FFF2-40B4-BE49-F238E27FC236}">
                  <a16:creationId xmlns:a16="http://schemas.microsoft.com/office/drawing/2014/main" id="{C5B6A56D-6E06-43CC-9F45-331FA3026D0A}"/>
                </a:ext>
              </a:extLst>
            </p:cNvPr>
            <p:cNvSpPr>
              <a:spLocks noChangeShapeType="1"/>
            </p:cNvSpPr>
            <p:nvPr/>
          </p:nvSpPr>
          <p:spPr bwMode="auto">
            <a:xfrm flipH="1">
              <a:off x="4512" y="1486"/>
              <a:ext cx="252" cy="0"/>
            </a:xfrm>
            <a:prstGeom prst="line">
              <a:avLst/>
            </a:prstGeom>
            <a:noFill/>
            <a:ln w="28575">
              <a:solidFill>
                <a:schemeClr val="accent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GB" dirty="0"/>
            </a:p>
          </p:txBody>
        </p:sp>
        <p:sp>
          <p:nvSpPr>
            <p:cNvPr id="11" name="Text Box 10">
              <a:extLst>
                <a:ext uri="{FF2B5EF4-FFF2-40B4-BE49-F238E27FC236}">
                  <a16:creationId xmlns:a16="http://schemas.microsoft.com/office/drawing/2014/main" id="{5FB058D9-2BAD-4A7E-9AF8-42D9A7546A58}"/>
                </a:ext>
              </a:extLst>
            </p:cNvPr>
            <p:cNvSpPr txBox="1">
              <a:spLocks noChangeArrowheads="1"/>
            </p:cNvSpPr>
            <p:nvPr/>
          </p:nvSpPr>
          <p:spPr bwMode="auto">
            <a:xfrm>
              <a:off x="3454" y="611"/>
              <a:ext cx="1074" cy="237"/>
            </a:xfrm>
            <a:prstGeom prst="rect">
              <a:avLst/>
            </a:prstGeom>
            <a:noFill/>
            <a:ln w="9525">
              <a:solidFill>
                <a:srgbClr val="666633"/>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US" sz="2000" b="1" dirty="0">
                  <a:latin typeface="+mn-lt"/>
                </a:rPr>
                <a:t>Mobile barrier</a:t>
              </a:r>
            </a:p>
          </p:txBody>
        </p:sp>
      </p:grpSp>
      <p:grpSp>
        <p:nvGrpSpPr>
          <p:cNvPr id="12" name="Group 11">
            <a:extLst>
              <a:ext uri="{FF2B5EF4-FFF2-40B4-BE49-F238E27FC236}">
                <a16:creationId xmlns:a16="http://schemas.microsoft.com/office/drawing/2014/main" id="{5E1F6C59-05C5-4B6E-9336-9CFCCA184563}"/>
              </a:ext>
            </a:extLst>
          </p:cNvPr>
          <p:cNvGrpSpPr>
            <a:grpSpLocks/>
          </p:cNvGrpSpPr>
          <p:nvPr/>
        </p:nvGrpSpPr>
        <p:grpSpPr bwMode="auto">
          <a:xfrm>
            <a:off x="1329605" y="4645050"/>
            <a:ext cx="7842250" cy="641350"/>
            <a:chOff x="128" y="3164"/>
            <a:chExt cx="4560" cy="404"/>
          </a:xfrm>
        </p:grpSpPr>
        <p:sp>
          <p:nvSpPr>
            <p:cNvPr id="13" name="Text Box 12">
              <a:extLst>
                <a:ext uri="{FF2B5EF4-FFF2-40B4-BE49-F238E27FC236}">
                  <a16:creationId xmlns:a16="http://schemas.microsoft.com/office/drawing/2014/main" id="{E2574C20-FDE0-4686-91C6-4E97D35C6E1A}"/>
                </a:ext>
              </a:extLst>
            </p:cNvPr>
            <p:cNvSpPr txBox="1">
              <a:spLocks noChangeArrowheads="1"/>
            </p:cNvSpPr>
            <p:nvPr/>
          </p:nvSpPr>
          <p:spPr bwMode="auto">
            <a:xfrm>
              <a:off x="3448" y="3164"/>
              <a:ext cx="124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sz="1600" b="1" i="1" dirty="0">
                  <a:latin typeface="+mn-lt"/>
                </a:rPr>
                <a:t>Bending strength</a:t>
              </a:r>
            </a:p>
            <a:p>
              <a:pPr>
                <a:spcBef>
                  <a:spcPct val="0"/>
                </a:spcBef>
                <a:spcAft>
                  <a:spcPct val="0"/>
                </a:spcAft>
              </a:pPr>
              <a:r>
                <a:rPr lang="en-US" sz="1600" i="1" dirty="0">
                  <a:latin typeface="+mn-lt"/>
                </a:rPr>
                <a:t>  </a:t>
              </a:r>
              <a:r>
                <a:rPr lang="en-US" sz="1600" b="1" i="1" dirty="0">
                  <a:latin typeface="+mn-lt"/>
                </a:rPr>
                <a:t>per unit mass</a:t>
              </a:r>
              <a:r>
                <a:rPr lang="en-US" sz="1600" dirty="0">
                  <a:latin typeface="+mn-lt"/>
                </a:rPr>
                <a:t>                                     </a:t>
              </a:r>
              <a:endParaRPr lang="en-US" sz="1600" b="1" dirty="0">
                <a:latin typeface="+mn-lt"/>
              </a:endParaRPr>
            </a:p>
          </p:txBody>
        </p:sp>
        <p:grpSp>
          <p:nvGrpSpPr>
            <p:cNvPr id="14" name="Group 13">
              <a:extLst>
                <a:ext uri="{FF2B5EF4-FFF2-40B4-BE49-F238E27FC236}">
                  <a16:creationId xmlns:a16="http://schemas.microsoft.com/office/drawing/2014/main" id="{A8059CB0-40B0-4354-91F9-0A624F50F498}"/>
                </a:ext>
              </a:extLst>
            </p:cNvPr>
            <p:cNvGrpSpPr>
              <a:grpSpLocks/>
            </p:cNvGrpSpPr>
            <p:nvPr/>
          </p:nvGrpSpPr>
          <p:grpSpPr bwMode="auto">
            <a:xfrm>
              <a:off x="128" y="3164"/>
              <a:ext cx="2842" cy="404"/>
              <a:chOff x="158" y="3040"/>
              <a:chExt cx="2842" cy="404"/>
            </a:xfrm>
          </p:grpSpPr>
          <p:sp>
            <p:nvSpPr>
              <p:cNvPr id="15" name="Text Box 14">
                <a:extLst>
                  <a:ext uri="{FF2B5EF4-FFF2-40B4-BE49-F238E27FC236}">
                    <a16:creationId xmlns:a16="http://schemas.microsoft.com/office/drawing/2014/main" id="{9E6A110B-2273-495A-A046-A28E58673B65}"/>
                  </a:ext>
                </a:extLst>
              </p:cNvPr>
              <p:cNvSpPr txBox="1">
                <a:spLocks noChangeArrowheads="1"/>
              </p:cNvSpPr>
              <p:nvPr/>
            </p:nvSpPr>
            <p:spPr bwMode="auto">
              <a:xfrm>
                <a:off x="158" y="3107"/>
                <a:ext cx="7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b="1" dirty="0">
                    <a:latin typeface="+mn-lt"/>
                  </a:rPr>
                  <a:t>Criterion:</a:t>
                </a:r>
              </a:p>
            </p:txBody>
          </p:sp>
          <p:sp>
            <p:nvSpPr>
              <p:cNvPr id="16" name="Rectangle 15">
                <a:extLst>
                  <a:ext uri="{FF2B5EF4-FFF2-40B4-BE49-F238E27FC236}">
                    <a16:creationId xmlns:a16="http://schemas.microsoft.com/office/drawing/2014/main" id="{C00D11A3-CE3E-423B-B3AC-2F5259810301}"/>
                  </a:ext>
                </a:extLst>
              </p:cNvPr>
              <p:cNvSpPr>
                <a:spLocks noChangeArrowheads="1"/>
              </p:cNvSpPr>
              <p:nvPr/>
            </p:nvSpPr>
            <p:spPr bwMode="auto">
              <a:xfrm>
                <a:off x="1124" y="3040"/>
                <a:ext cx="187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US" sz="1600" b="1" i="1" dirty="0">
                    <a:latin typeface="+mn-lt"/>
                  </a:rPr>
                  <a:t>Bending strength</a:t>
                </a:r>
              </a:p>
              <a:p>
                <a:pPr algn="ctr">
                  <a:spcBef>
                    <a:spcPct val="0"/>
                  </a:spcBef>
                  <a:spcAft>
                    <a:spcPct val="0"/>
                  </a:spcAft>
                </a:pPr>
                <a:r>
                  <a:rPr lang="en-US" sz="1600" b="1" i="1" dirty="0">
                    <a:latin typeface="+mn-lt"/>
                  </a:rPr>
                  <a:t>per unit embodied energy</a:t>
                </a:r>
              </a:p>
            </p:txBody>
          </p:sp>
        </p:grpSp>
      </p:grpSp>
      <p:sp>
        <p:nvSpPr>
          <p:cNvPr id="17" name="Text Box 16">
            <a:extLst>
              <a:ext uri="{FF2B5EF4-FFF2-40B4-BE49-F238E27FC236}">
                <a16:creationId xmlns:a16="http://schemas.microsoft.com/office/drawing/2014/main" id="{75CABD94-F4C0-40D2-B64D-2BB3373A9EF8}"/>
              </a:ext>
            </a:extLst>
          </p:cNvPr>
          <p:cNvSpPr txBox="1">
            <a:spLocks noChangeArrowheads="1"/>
          </p:cNvSpPr>
          <p:nvPr/>
        </p:nvSpPr>
        <p:spPr bwMode="auto">
          <a:xfrm>
            <a:off x="1329606" y="2632101"/>
            <a:ext cx="9045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b="1" dirty="0">
                <a:latin typeface="+mn-lt"/>
              </a:rPr>
              <a:t>Function:      </a:t>
            </a:r>
            <a:r>
              <a:rPr lang="en-US" i="1" dirty="0">
                <a:latin typeface="+mn-lt"/>
              </a:rPr>
              <a:t>Absorb impact, transmit load to energy-absorbing units or supports</a:t>
            </a:r>
          </a:p>
        </p:txBody>
      </p:sp>
      <p:grpSp>
        <p:nvGrpSpPr>
          <p:cNvPr id="18" name="Group 49">
            <a:extLst>
              <a:ext uri="{FF2B5EF4-FFF2-40B4-BE49-F238E27FC236}">
                <a16:creationId xmlns:a16="http://schemas.microsoft.com/office/drawing/2014/main" id="{0E3DFE3F-AA4F-4145-98EF-D088310545C5}"/>
              </a:ext>
            </a:extLst>
          </p:cNvPr>
          <p:cNvGrpSpPr>
            <a:grpSpLocks/>
          </p:cNvGrpSpPr>
          <p:nvPr/>
        </p:nvGrpSpPr>
        <p:grpSpPr bwMode="auto">
          <a:xfrm>
            <a:off x="1380406" y="5238776"/>
            <a:ext cx="6924675" cy="860425"/>
            <a:chOff x="158" y="3630"/>
            <a:chExt cx="4026" cy="542"/>
          </a:xfrm>
        </p:grpSpPr>
        <p:sp>
          <p:nvSpPr>
            <p:cNvPr id="19" name="Text Box 35">
              <a:extLst>
                <a:ext uri="{FF2B5EF4-FFF2-40B4-BE49-F238E27FC236}">
                  <a16:creationId xmlns:a16="http://schemas.microsoft.com/office/drawing/2014/main" id="{17F61305-7C96-4136-9C3F-F40B033FC96C}"/>
                </a:ext>
              </a:extLst>
            </p:cNvPr>
            <p:cNvSpPr txBox="1">
              <a:spLocks noChangeArrowheads="1"/>
            </p:cNvSpPr>
            <p:nvPr/>
          </p:nvSpPr>
          <p:spPr bwMode="auto">
            <a:xfrm>
              <a:off x="158" y="3764"/>
              <a:ext cx="8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b="1" dirty="0">
                  <a:latin typeface="+mn-lt"/>
                </a:rPr>
                <a:t>Index:</a:t>
              </a:r>
            </a:p>
          </p:txBody>
        </p:sp>
        <p:graphicFrame>
          <p:nvGraphicFramePr>
            <p:cNvPr id="20" name="Object 50">
              <a:extLst>
                <a:ext uri="{FF2B5EF4-FFF2-40B4-BE49-F238E27FC236}">
                  <a16:creationId xmlns:a16="http://schemas.microsoft.com/office/drawing/2014/main" id="{0678A654-727E-4293-ACBD-B4DD83253F37}"/>
                </a:ext>
              </a:extLst>
            </p:cNvPr>
            <p:cNvGraphicFramePr>
              <a:graphicFrameLocks noChangeAspect="1"/>
            </p:cNvGraphicFramePr>
            <p:nvPr/>
          </p:nvGraphicFramePr>
          <p:xfrm>
            <a:off x="1753" y="3630"/>
            <a:ext cx="383" cy="523"/>
          </p:xfrm>
          <a:graphic>
            <a:graphicData uri="http://schemas.openxmlformats.org/presentationml/2006/ole">
              <mc:AlternateContent xmlns:mc="http://schemas.openxmlformats.org/markup-compatibility/2006">
                <mc:Choice xmlns:v="urn:schemas-microsoft-com:vml" Requires="v">
                  <p:oleObj name="Equation" r:id="rId5" imgW="520474" imgH="710891" progId="Equation.3">
                    <p:embed/>
                  </p:oleObj>
                </mc:Choice>
                <mc:Fallback>
                  <p:oleObj name="Equation" r:id="rId5" imgW="520474" imgH="710891" progId="Equation.3">
                    <p:embed/>
                    <p:pic>
                      <p:nvPicPr>
                        <p:cNvPr id="20" name="Object 50">
                          <a:extLst>
                            <a:ext uri="{FF2B5EF4-FFF2-40B4-BE49-F238E27FC236}">
                              <a16:creationId xmlns:a16="http://schemas.microsoft.com/office/drawing/2014/main" id="{0678A654-727E-4293-ACBD-B4DD83253F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3" y="3630"/>
                          <a:ext cx="383" cy="5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51">
              <a:extLst>
                <a:ext uri="{FF2B5EF4-FFF2-40B4-BE49-F238E27FC236}">
                  <a16:creationId xmlns:a16="http://schemas.microsoft.com/office/drawing/2014/main" id="{F23CD67D-9736-48AA-9705-3CA8BFC72E6C}"/>
                </a:ext>
              </a:extLst>
            </p:cNvPr>
            <p:cNvGraphicFramePr>
              <a:graphicFrameLocks noChangeAspect="1"/>
            </p:cNvGraphicFramePr>
            <p:nvPr/>
          </p:nvGraphicFramePr>
          <p:xfrm>
            <a:off x="3801" y="3659"/>
            <a:ext cx="383" cy="513"/>
          </p:xfrm>
          <a:graphic>
            <a:graphicData uri="http://schemas.openxmlformats.org/presentationml/2006/ole">
              <mc:AlternateContent xmlns:mc="http://schemas.openxmlformats.org/markup-compatibility/2006">
                <mc:Choice xmlns:v="urn:schemas-microsoft-com:vml" Requires="v">
                  <p:oleObj name="Equation" r:id="rId7" imgW="520700" imgH="698500" progId="Equation.3">
                    <p:embed/>
                  </p:oleObj>
                </mc:Choice>
                <mc:Fallback>
                  <p:oleObj name="Equation" r:id="rId7" imgW="520700" imgH="698500" progId="Equation.3">
                    <p:embed/>
                    <p:pic>
                      <p:nvPicPr>
                        <p:cNvPr id="21" name="Object 51">
                          <a:extLst>
                            <a:ext uri="{FF2B5EF4-FFF2-40B4-BE49-F238E27FC236}">
                              <a16:creationId xmlns:a16="http://schemas.microsoft.com/office/drawing/2014/main" id="{F23CD67D-9736-48AA-9705-3CA8BFC72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1" y="3659"/>
                          <a:ext cx="383" cy="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2" name="Group 21">
            <a:extLst>
              <a:ext uri="{FF2B5EF4-FFF2-40B4-BE49-F238E27FC236}">
                <a16:creationId xmlns:a16="http://schemas.microsoft.com/office/drawing/2014/main" id="{97A12A74-3E3E-4C93-BA93-5E9689471549}"/>
              </a:ext>
            </a:extLst>
          </p:cNvPr>
          <p:cNvGrpSpPr>
            <a:grpSpLocks/>
          </p:cNvGrpSpPr>
          <p:nvPr/>
        </p:nvGrpSpPr>
        <p:grpSpPr bwMode="auto">
          <a:xfrm>
            <a:off x="1329606" y="3240113"/>
            <a:ext cx="7297737" cy="1377950"/>
            <a:chOff x="128" y="2279"/>
            <a:chExt cx="4244" cy="868"/>
          </a:xfrm>
        </p:grpSpPr>
        <p:sp>
          <p:nvSpPr>
            <p:cNvPr id="23" name="Text Box 22">
              <a:extLst>
                <a:ext uri="{FF2B5EF4-FFF2-40B4-BE49-F238E27FC236}">
                  <a16:creationId xmlns:a16="http://schemas.microsoft.com/office/drawing/2014/main" id="{E1BD3BCC-19F4-41EF-9B92-4A9C2496AFAE}"/>
                </a:ext>
              </a:extLst>
            </p:cNvPr>
            <p:cNvSpPr txBox="1">
              <a:spLocks noChangeArrowheads="1"/>
            </p:cNvSpPr>
            <p:nvPr/>
          </p:nvSpPr>
          <p:spPr bwMode="auto">
            <a:xfrm>
              <a:off x="1827" y="2291"/>
              <a:ext cx="50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200" b="1" dirty="0">
                  <a:latin typeface="+mn-lt"/>
                </a:rPr>
                <a:t>Material </a:t>
              </a:r>
            </a:p>
            <a:p>
              <a:pPr algn="ctr">
                <a:spcBef>
                  <a:spcPct val="0"/>
                </a:spcBef>
                <a:spcAft>
                  <a:spcPct val="0"/>
                </a:spcAft>
              </a:pPr>
              <a:r>
                <a:rPr lang="en-GB" sz="1200" b="1" dirty="0">
                  <a:latin typeface="+mn-lt"/>
                </a:rPr>
                <a:t>dominates</a:t>
              </a:r>
            </a:p>
          </p:txBody>
        </p:sp>
        <p:grpSp>
          <p:nvGrpSpPr>
            <p:cNvPr id="24" name="Group 23">
              <a:extLst>
                <a:ext uri="{FF2B5EF4-FFF2-40B4-BE49-F238E27FC236}">
                  <a16:creationId xmlns:a16="http://schemas.microsoft.com/office/drawing/2014/main" id="{673AAB9E-624F-4D5C-B28D-FE0FBFE4FB9C}"/>
                </a:ext>
              </a:extLst>
            </p:cNvPr>
            <p:cNvGrpSpPr>
              <a:grpSpLocks/>
            </p:cNvGrpSpPr>
            <p:nvPr/>
          </p:nvGrpSpPr>
          <p:grpSpPr bwMode="auto">
            <a:xfrm>
              <a:off x="128" y="2279"/>
              <a:ext cx="4244" cy="868"/>
              <a:chOff x="128" y="2279"/>
              <a:chExt cx="4244" cy="868"/>
            </a:xfrm>
          </p:grpSpPr>
          <p:grpSp>
            <p:nvGrpSpPr>
              <p:cNvPr id="25" name="Group 47">
                <a:extLst>
                  <a:ext uri="{FF2B5EF4-FFF2-40B4-BE49-F238E27FC236}">
                    <a16:creationId xmlns:a16="http://schemas.microsoft.com/office/drawing/2014/main" id="{5793EF7E-4F12-425B-B0F9-4E72AE80DB66}"/>
                  </a:ext>
                </a:extLst>
              </p:cNvPr>
              <p:cNvGrpSpPr>
                <a:grpSpLocks/>
              </p:cNvGrpSpPr>
              <p:nvPr/>
            </p:nvGrpSpPr>
            <p:grpSpPr bwMode="auto">
              <a:xfrm>
                <a:off x="128" y="2296"/>
                <a:ext cx="4244" cy="851"/>
                <a:chOff x="128" y="2296"/>
                <a:chExt cx="4244" cy="851"/>
              </a:xfrm>
            </p:grpSpPr>
            <p:grpSp>
              <p:nvGrpSpPr>
                <p:cNvPr id="27" name="Group 46">
                  <a:extLst>
                    <a:ext uri="{FF2B5EF4-FFF2-40B4-BE49-F238E27FC236}">
                      <a16:creationId xmlns:a16="http://schemas.microsoft.com/office/drawing/2014/main" id="{555BE7B9-A677-4A02-8DCC-53FCD5F6DC5C}"/>
                    </a:ext>
                  </a:extLst>
                </p:cNvPr>
                <p:cNvGrpSpPr>
                  <a:grpSpLocks/>
                </p:cNvGrpSpPr>
                <p:nvPr/>
              </p:nvGrpSpPr>
              <p:grpSpPr bwMode="auto">
                <a:xfrm>
                  <a:off x="3555" y="2296"/>
                  <a:ext cx="817" cy="851"/>
                  <a:chOff x="3555" y="2296"/>
                  <a:chExt cx="817" cy="851"/>
                </a:xfrm>
              </p:grpSpPr>
              <p:sp>
                <p:nvSpPr>
                  <p:cNvPr id="37" name="Rectangle 19">
                    <a:extLst>
                      <a:ext uri="{FF2B5EF4-FFF2-40B4-BE49-F238E27FC236}">
                        <a16:creationId xmlns:a16="http://schemas.microsoft.com/office/drawing/2014/main" id="{30F39811-8D79-47C8-9717-710F76867753}"/>
                      </a:ext>
                    </a:extLst>
                  </p:cNvPr>
                  <p:cNvSpPr>
                    <a:spLocks noChangeArrowheads="1"/>
                  </p:cNvSpPr>
                  <p:nvPr/>
                </p:nvSpPr>
                <p:spPr bwMode="auto">
                  <a:xfrm>
                    <a:off x="3555" y="2296"/>
                    <a:ext cx="808" cy="677"/>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8" name="Rectangle 20">
                    <a:extLst>
                      <a:ext uri="{FF2B5EF4-FFF2-40B4-BE49-F238E27FC236}">
                        <a16:creationId xmlns:a16="http://schemas.microsoft.com/office/drawing/2014/main" id="{D41B00B4-152F-4E8F-93F2-682E83664D33}"/>
                      </a:ext>
                    </a:extLst>
                  </p:cNvPr>
                  <p:cNvSpPr>
                    <a:spLocks noChangeArrowheads="1"/>
                  </p:cNvSpPr>
                  <p:nvPr/>
                </p:nvSpPr>
                <p:spPr bwMode="auto">
                  <a:xfrm>
                    <a:off x="3640" y="2923"/>
                    <a:ext cx="99" cy="52"/>
                  </a:xfrm>
                  <a:prstGeom prst="rect">
                    <a:avLst/>
                  </a:prstGeom>
                  <a:solidFill>
                    <a:srgbClr val="FF99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9" name="Rectangle 21">
                    <a:extLst>
                      <a:ext uri="{FF2B5EF4-FFF2-40B4-BE49-F238E27FC236}">
                        <a16:creationId xmlns:a16="http://schemas.microsoft.com/office/drawing/2014/main" id="{7DD15AEC-FF38-462C-9A54-5C11FB664109}"/>
                      </a:ext>
                    </a:extLst>
                  </p:cNvPr>
                  <p:cNvSpPr>
                    <a:spLocks noChangeArrowheads="1"/>
                  </p:cNvSpPr>
                  <p:nvPr/>
                </p:nvSpPr>
                <p:spPr bwMode="auto">
                  <a:xfrm>
                    <a:off x="3811" y="2944"/>
                    <a:ext cx="92" cy="29"/>
                  </a:xfrm>
                  <a:prstGeom prst="rect">
                    <a:avLst/>
                  </a:prstGeom>
                  <a:solidFill>
                    <a:srgbClr val="CCCC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40" name="Rectangle 22">
                    <a:extLst>
                      <a:ext uri="{FF2B5EF4-FFF2-40B4-BE49-F238E27FC236}">
                        <a16:creationId xmlns:a16="http://schemas.microsoft.com/office/drawing/2014/main" id="{576FD5F6-76FE-4512-B3C1-C2813AAAE37A}"/>
                      </a:ext>
                    </a:extLst>
                  </p:cNvPr>
                  <p:cNvSpPr>
                    <a:spLocks noChangeArrowheads="1"/>
                  </p:cNvSpPr>
                  <p:nvPr/>
                </p:nvSpPr>
                <p:spPr bwMode="auto">
                  <a:xfrm>
                    <a:off x="4161" y="2401"/>
                    <a:ext cx="111" cy="572"/>
                  </a:xfrm>
                  <a:prstGeom prst="rect">
                    <a:avLst/>
                  </a:prstGeom>
                  <a:solidFill>
                    <a:srgbClr val="00CC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41" name="Rectangle 23">
                    <a:extLst>
                      <a:ext uri="{FF2B5EF4-FFF2-40B4-BE49-F238E27FC236}">
                        <a16:creationId xmlns:a16="http://schemas.microsoft.com/office/drawing/2014/main" id="{3969B129-79D3-47C9-9C58-499A9AD21680}"/>
                      </a:ext>
                    </a:extLst>
                  </p:cNvPr>
                  <p:cNvSpPr>
                    <a:spLocks noChangeArrowheads="1"/>
                  </p:cNvSpPr>
                  <p:nvPr/>
                </p:nvSpPr>
                <p:spPr bwMode="auto">
                  <a:xfrm>
                    <a:off x="3990" y="2946"/>
                    <a:ext cx="98" cy="27"/>
                  </a:xfrm>
                  <a:prstGeom prst="rect">
                    <a:avLst/>
                  </a:prstGeom>
                  <a:solidFill>
                    <a:srgbClr val="CC66FF"/>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42" name="Text Box 24">
                    <a:extLst>
                      <a:ext uri="{FF2B5EF4-FFF2-40B4-BE49-F238E27FC236}">
                        <a16:creationId xmlns:a16="http://schemas.microsoft.com/office/drawing/2014/main" id="{94C4EFFC-B4F9-491F-8AA7-80B198EC1AF6}"/>
                      </a:ext>
                    </a:extLst>
                  </p:cNvPr>
                  <p:cNvSpPr txBox="1">
                    <a:spLocks noChangeArrowheads="1"/>
                  </p:cNvSpPr>
                  <p:nvPr/>
                </p:nvSpPr>
                <p:spPr bwMode="auto">
                  <a:xfrm>
                    <a:off x="3604" y="2974"/>
                    <a:ext cx="7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200" b="1" dirty="0">
                        <a:latin typeface="+mn-lt"/>
                      </a:rPr>
                      <a:t>M   Mf  Tr  Use</a:t>
                    </a:r>
                  </a:p>
                </p:txBody>
              </p:sp>
            </p:grpSp>
            <p:sp>
              <p:nvSpPr>
                <p:cNvPr id="28" name="Text Box 25">
                  <a:extLst>
                    <a:ext uri="{FF2B5EF4-FFF2-40B4-BE49-F238E27FC236}">
                      <a16:creationId xmlns:a16="http://schemas.microsoft.com/office/drawing/2014/main" id="{0405008C-C0DD-40C1-80D8-D347D950EA07}"/>
                    </a:ext>
                  </a:extLst>
                </p:cNvPr>
                <p:cNvSpPr txBox="1">
                  <a:spLocks noChangeArrowheads="1"/>
                </p:cNvSpPr>
                <p:nvPr/>
              </p:nvSpPr>
              <p:spPr bwMode="auto">
                <a:xfrm>
                  <a:off x="128" y="2424"/>
                  <a:ext cx="10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b="1" dirty="0">
                      <a:latin typeface="+mn-lt"/>
                    </a:rPr>
                    <a:t>Dominant</a:t>
                  </a:r>
                  <a:endParaRPr lang="en-US" i="1" dirty="0">
                    <a:latin typeface="+mn-lt"/>
                  </a:endParaRPr>
                </a:p>
                <a:p>
                  <a:pPr>
                    <a:spcBef>
                      <a:spcPct val="0"/>
                    </a:spcBef>
                    <a:spcAft>
                      <a:spcPct val="0"/>
                    </a:spcAft>
                  </a:pPr>
                  <a:r>
                    <a:rPr lang="en-US" b="1" dirty="0">
                      <a:latin typeface="+mn-lt"/>
                    </a:rPr>
                    <a:t>phase of life:</a:t>
                  </a:r>
                </a:p>
              </p:txBody>
            </p:sp>
            <p:grpSp>
              <p:nvGrpSpPr>
                <p:cNvPr id="29" name="Group 45">
                  <a:extLst>
                    <a:ext uri="{FF2B5EF4-FFF2-40B4-BE49-F238E27FC236}">
                      <a16:creationId xmlns:a16="http://schemas.microsoft.com/office/drawing/2014/main" id="{0D53B86D-7810-4BCA-AC17-341F2AB2CDA4}"/>
                    </a:ext>
                  </a:extLst>
                </p:cNvPr>
                <p:cNvGrpSpPr>
                  <a:grpSpLocks/>
                </p:cNvGrpSpPr>
                <p:nvPr/>
              </p:nvGrpSpPr>
              <p:grpSpPr bwMode="auto">
                <a:xfrm>
                  <a:off x="1384" y="2296"/>
                  <a:ext cx="1002" cy="834"/>
                  <a:chOff x="1384" y="2296"/>
                  <a:chExt cx="1002" cy="834"/>
                </a:xfrm>
              </p:grpSpPr>
              <p:sp>
                <p:nvSpPr>
                  <p:cNvPr id="30" name="Rectangle 27">
                    <a:extLst>
                      <a:ext uri="{FF2B5EF4-FFF2-40B4-BE49-F238E27FC236}">
                        <a16:creationId xmlns:a16="http://schemas.microsoft.com/office/drawing/2014/main" id="{F7AB15E3-B569-4758-8FF4-E0A20590C0BE}"/>
                      </a:ext>
                    </a:extLst>
                  </p:cNvPr>
                  <p:cNvSpPr>
                    <a:spLocks noChangeArrowheads="1"/>
                  </p:cNvSpPr>
                  <p:nvPr/>
                </p:nvSpPr>
                <p:spPr bwMode="auto">
                  <a:xfrm>
                    <a:off x="1570" y="2296"/>
                    <a:ext cx="809" cy="677"/>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1" name="Rectangle 28">
                    <a:extLst>
                      <a:ext uri="{FF2B5EF4-FFF2-40B4-BE49-F238E27FC236}">
                        <a16:creationId xmlns:a16="http://schemas.microsoft.com/office/drawing/2014/main" id="{8B85D49D-DC4A-4D28-84C9-663DA6FCD146}"/>
                      </a:ext>
                    </a:extLst>
                  </p:cNvPr>
                  <p:cNvSpPr>
                    <a:spLocks noChangeArrowheads="1"/>
                  </p:cNvSpPr>
                  <p:nvPr/>
                </p:nvSpPr>
                <p:spPr bwMode="auto">
                  <a:xfrm>
                    <a:off x="1655" y="2413"/>
                    <a:ext cx="99" cy="559"/>
                  </a:xfrm>
                  <a:prstGeom prst="rect">
                    <a:avLst/>
                  </a:prstGeom>
                  <a:solidFill>
                    <a:srgbClr val="FF99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2" name="Rectangle 29">
                    <a:extLst>
                      <a:ext uri="{FF2B5EF4-FFF2-40B4-BE49-F238E27FC236}">
                        <a16:creationId xmlns:a16="http://schemas.microsoft.com/office/drawing/2014/main" id="{DA7B030F-AD21-442F-AE8B-F4F5A41DF08B}"/>
                      </a:ext>
                    </a:extLst>
                  </p:cNvPr>
                  <p:cNvSpPr>
                    <a:spLocks noChangeArrowheads="1"/>
                  </p:cNvSpPr>
                  <p:nvPr/>
                </p:nvSpPr>
                <p:spPr bwMode="auto">
                  <a:xfrm>
                    <a:off x="1826" y="2911"/>
                    <a:ext cx="93" cy="62"/>
                  </a:xfrm>
                  <a:prstGeom prst="rect">
                    <a:avLst/>
                  </a:prstGeom>
                  <a:solidFill>
                    <a:srgbClr val="CCCC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3" name="Rectangle 30">
                    <a:extLst>
                      <a:ext uri="{FF2B5EF4-FFF2-40B4-BE49-F238E27FC236}">
                        <a16:creationId xmlns:a16="http://schemas.microsoft.com/office/drawing/2014/main" id="{74F41820-DBB3-4970-83BE-C9442625D732}"/>
                      </a:ext>
                    </a:extLst>
                  </p:cNvPr>
                  <p:cNvSpPr>
                    <a:spLocks noChangeArrowheads="1"/>
                  </p:cNvSpPr>
                  <p:nvPr/>
                </p:nvSpPr>
                <p:spPr bwMode="auto">
                  <a:xfrm>
                    <a:off x="2177" y="2946"/>
                    <a:ext cx="111" cy="27"/>
                  </a:xfrm>
                  <a:prstGeom prst="rect">
                    <a:avLst/>
                  </a:prstGeom>
                  <a:solidFill>
                    <a:srgbClr val="00CC00"/>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4" name="Rectangle 31">
                    <a:extLst>
                      <a:ext uri="{FF2B5EF4-FFF2-40B4-BE49-F238E27FC236}">
                        <a16:creationId xmlns:a16="http://schemas.microsoft.com/office/drawing/2014/main" id="{FAE80793-37C1-4A25-AFDF-2A815D5C37A1}"/>
                      </a:ext>
                    </a:extLst>
                  </p:cNvPr>
                  <p:cNvSpPr>
                    <a:spLocks noChangeArrowheads="1"/>
                  </p:cNvSpPr>
                  <p:nvPr/>
                </p:nvSpPr>
                <p:spPr bwMode="auto">
                  <a:xfrm>
                    <a:off x="2006" y="2946"/>
                    <a:ext cx="98" cy="27"/>
                  </a:xfrm>
                  <a:prstGeom prst="rect">
                    <a:avLst/>
                  </a:prstGeom>
                  <a:solidFill>
                    <a:srgbClr val="CC66FF"/>
                  </a:solidFill>
                  <a:ln w="9525">
                    <a:solidFill>
                      <a:srgbClr val="003366"/>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sp>
                <p:nvSpPr>
                  <p:cNvPr id="35" name="Text Box 32">
                    <a:extLst>
                      <a:ext uri="{FF2B5EF4-FFF2-40B4-BE49-F238E27FC236}">
                        <a16:creationId xmlns:a16="http://schemas.microsoft.com/office/drawing/2014/main" id="{8E94DC99-65D4-443B-9150-FBD3DD15A8FB}"/>
                      </a:ext>
                    </a:extLst>
                  </p:cNvPr>
                  <p:cNvSpPr txBox="1">
                    <a:spLocks noChangeArrowheads="1"/>
                  </p:cNvSpPr>
                  <p:nvPr/>
                </p:nvSpPr>
                <p:spPr bwMode="auto">
                  <a:xfrm rot="-5400000">
                    <a:off x="1191" y="2521"/>
                    <a:ext cx="5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400" b="1" dirty="0">
                        <a:latin typeface="+mn-lt"/>
                      </a:rPr>
                      <a:t>Energy</a:t>
                    </a:r>
                  </a:p>
                </p:txBody>
              </p:sp>
              <p:sp>
                <p:nvSpPr>
                  <p:cNvPr id="36" name="Text Box 33">
                    <a:extLst>
                      <a:ext uri="{FF2B5EF4-FFF2-40B4-BE49-F238E27FC236}">
                        <a16:creationId xmlns:a16="http://schemas.microsoft.com/office/drawing/2014/main" id="{29E2F49A-8729-4387-AF83-3A7EE311706B}"/>
                      </a:ext>
                    </a:extLst>
                  </p:cNvPr>
                  <p:cNvSpPr txBox="1">
                    <a:spLocks noChangeArrowheads="1"/>
                  </p:cNvSpPr>
                  <p:nvPr/>
                </p:nvSpPr>
                <p:spPr bwMode="auto">
                  <a:xfrm>
                    <a:off x="1618" y="2957"/>
                    <a:ext cx="7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200" b="1" dirty="0">
                        <a:latin typeface="+mn-lt"/>
                      </a:rPr>
                      <a:t>M   Mf  Tr  Use</a:t>
                    </a:r>
                  </a:p>
                </p:txBody>
              </p:sp>
            </p:grpSp>
          </p:grpSp>
          <p:sp>
            <p:nvSpPr>
              <p:cNvPr id="26" name="Text Box 41">
                <a:extLst>
                  <a:ext uri="{FF2B5EF4-FFF2-40B4-BE49-F238E27FC236}">
                    <a16:creationId xmlns:a16="http://schemas.microsoft.com/office/drawing/2014/main" id="{5AAA5E64-7F54-4A77-8793-DBE8AE067EBB}"/>
                  </a:ext>
                </a:extLst>
              </p:cNvPr>
              <p:cNvSpPr txBox="1">
                <a:spLocks noChangeArrowheads="1"/>
              </p:cNvSpPr>
              <p:nvPr/>
            </p:nvSpPr>
            <p:spPr bwMode="auto">
              <a:xfrm>
                <a:off x="3567" y="2279"/>
                <a:ext cx="50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200" b="1" dirty="0">
                    <a:latin typeface="+mn-lt"/>
                  </a:rPr>
                  <a:t>Use </a:t>
                </a:r>
              </a:p>
              <a:p>
                <a:pPr algn="ctr">
                  <a:spcBef>
                    <a:spcPct val="0"/>
                  </a:spcBef>
                  <a:spcAft>
                    <a:spcPct val="0"/>
                  </a:spcAft>
                </a:pPr>
                <a:r>
                  <a:rPr lang="en-GB" sz="1200" b="1" dirty="0">
                    <a:latin typeface="+mn-lt"/>
                  </a:rPr>
                  <a:t>dominates</a:t>
                </a:r>
              </a:p>
            </p:txBody>
          </p:sp>
        </p:grpSp>
      </p:grpSp>
      <p:sp>
        <p:nvSpPr>
          <p:cNvPr id="43" name="Line Callout 2 41">
            <a:extLst>
              <a:ext uri="{FF2B5EF4-FFF2-40B4-BE49-F238E27FC236}">
                <a16:creationId xmlns:a16="http://schemas.microsoft.com/office/drawing/2014/main" id="{4D666942-7BFD-4B3A-980E-A2A44663448C}"/>
              </a:ext>
            </a:extLst>
          </p:cNvPr>
          <p:cNvSpPr>
            <a:spLocks/>
          </p:cNvSpPr>
          <p:nvPr/>
        </p:nvSpPr>
        <p:spPr bwMode="auto">
          <a:xfrm>
            <a:off x="5460280" y="3263925"/>
            <a:ext cx="1327150" cy="719138"/>
          </a:xfrm>
          <a:prstGeom prst="borderCallout2">
            <a:avLst>
              <a:gd name="adj1" fmla="val 42736"/>
              <a:gd name="adj2" fmla="val -8333"/>
              <a:gd name="adj3" fmla="val 48069"/>
              <a:gd name="adj4" fmla="val -6000"/>
              <a:gd name="adj5" fmla="val 99171"/>
              <a:gd name="adj6" fmla="val -103690"/>
            </a:avLst>
          </a:prstGeom>
          <a:solidFill>
            <a:schemeClr val="bg1"/>
          </a:solidFill>
          <a:ln w="19050">
            <a:solidFill>
              <a:schemeClr val="accent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10000"/>
              </a:spcBef>
              <a:spcAft>
                <a:spcPct val="0"/>
              </a:spcAft>
              <a:buClrTx/>
              <a:buSzTx/>
              <a:buFontTx/>
              <a:buNone/>
            </a:pPr>
            <a:r>
              <a:rPr lang="en-GB" sz="1400" b="1" dirty="0">
                <a:latin typeface="+mn-lt"/>
              </a:rPr>
              <a:t>Minimize embodied energy</a:t>
            </a:r>
          </a:p>
        </p:txBody>
      </p:sp>
      <p:sp>
        <p:nvSpPr>
          <p:cNvPr id="44" name="Line Callout 2 42">
            <a:extLst>
              <a:ext uri="{FF2B5EF4-FFF2-40B4-BE49-F238E27FC236}">
                <a16:creationId xmlns:a16="http://schemas.microsoft.com/office/drawing/2014/main" id="{EE5E89A5-B44E-41A6-A566-6D805DCEABF1}"/>
              </a:ext>
            </a:extLst>
          </p:cNvPr>
          <p:cNvSpPr>
            <a:spLocks/>
          </p:cNvSpPr>
          <p:nvPr/>
        </p:nvSpPr>
        <p:spPr bwMode="auto">
          <a:xfrm>
            <a:off x="9055967" y="3263926"/>
            <a:ext cx="1327150" cy="612775"/>
          </a:xfrm>
          <a:prstGeom prst="borderCallout2">
            <a:avLst>
              <a:gd name="adj1" fmla="val 42736"/>
              <a:gd name="adj2" fmla="val -8333"/>
              <a:gd name="adj3" fmla="val 48069"/>
              <a:gd name="adj4" fmla="val -6000"/>
              <a:gd name="adj5" fmla="val 68889"/>
              <a:gd name="adj6" fmla="val -52829"/>
            </a:avLst>
          </a:prstGeom>
          <a:solidFill>
            <a:schemeClr val="bg1"/>
          </a:solidFill>
          <a:ln w="19050">
            <a:solidFill>
              <a:schemeClr val="accent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10000"/>
              </a:spcBef>
              <a:spcAft>
                <a:spcPct val="0"/>
              </a:spcAft>
              <a:buClrTx/>
              <a:buSzTx/>
              <a:buFontTx/>
              <a:buNone/>
            </a:pPr>
            <a:r>
              <a:rPr lang="en-GB" sz="1400" b="1" dirty="0">
                <a:latin typeface="+mn-lt"/>
              </a:rPr>
              <a:t>Minimize mass</a:t>
            </a:r>
          </a:p>
        </p:txBody>
      </p:sp>
    </p:spTree>
    <p:extLst>
      <p:ext uri="{BB962C8B-B14F-4D97-AF65-F5344CB8AC3E}">
        <p14:creationId xmlns:p14="http://schemas.microsoft.com/office/powerpoint/2010/main" val="286314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left)">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left)">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utoUpdateAnimBg="0"/>
      <p:bldP spid="43"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7A2412A5-216D-08C5-2427-4E8C1D6D569C}"/>
              </a:ext>
            </a:extLst>
          </p:cNvPr>
          <p:cNvPicPr>
            <a:picLocks noChangeAspect="1"/>
          </p:cNvPicPr>
          <p:nvPr/>
        </p:nvPicPr>
        <p:blipFill rotWithShape="1">
          <a:blip r:embed="rId3"/>
          <a:srcRect b="5226"/>
          <a:stretch/>
        </p:blipFill>
        <p:spPr>
          <a:xfrm>
            <a:off x="1318322" y="756502"/>
            <a:ext cx="8774946" cy="5312062"/>
          </a:xfrm>
          <a:prstGeom prst="rect">
            <a:avLst/>
          </a:prstGeom>
        </p:spPr>
      </p:pic>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12</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latin typeface="+mn-lt"/>
              </a:rPr>
              <a:t>Static barrier: the index as bar chart</a:t>
            </a:r>
          </a:p>
        </p:txBody>
      </p:sp>
      <p:grpSp>
        <p:nvGrpSpPr>
          <p:cNvPr id="7" name="Group 29">
            <a:extLst>
              <a:ext uri="{FF2B5EF4-FFF2-40B4-BE49-F238E27FC236}">
                <a16:creationId xmlns:a16="http://schemas.microsoft.com/office/drawing/2014/main" id="{2AA93C4C-A8F1-470E-ACAC-9DFEE5C2CE99}"/>
              </a:ext>
            </a:extLst>
          </p:cNvPr>
          <p:cNvGrpSpPr>
            <a:grpSpLocks/>
          </p:cNvGrpSpPr>
          <p:nvPr/>
        </p:nvGrpSpPr>
        <p:grpSpPr bwMode="auto">
          <a:xfrm>
            <a:off x="2120308" y="789436"/>
            <a:ext cx="7967316" cy="4940300"/>
            <a:chOff x="885" y="671"/>
            <a:chExt cx="3916" cy="3112"/>
          </a:xfrm>
        </p:grpSpPr>
        <p:sp>
          <p:nvSpPr>
            <p:cNvPr id="8" name="Rectangle 7">
              <a:extLst>
                <a:ext uri="{FF2B5EF4-FFF2-40B4-BE49-F238E27FC236}">
                  <a16:creationId xmlns:a16="http://schemas.microsoft.com/office/drawing/2014/main" id="{684AF754-1FD9-4B8D-96BC-59BC55AA4F67}"/>
                </a:ext>
              </a:extLst>
            </p:cNvPr>
            <p:cNvSpPr>
              <a:spLocks noChangeArrowheads="1"/>
            </p:cNvSpPr>
            <p:nvPr/>
          </p:nvSpPr>
          <p:spPr bwMode="auto">
            <a:xfrm>
              <a:off x="885" y="1709"/>
              <a:ext cx="3894" cy="2074"/>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9" name="Rectangle 8">
              <a:extLst>
                <a:ext uri="{FF2B5EF4-FFF2-40B4-BE49-F238E27FC236}">
                  <a16:creationId xmlns:a16="http://schemas.microsoft.com/office/drawing/2014/main" id="{341AAAC0-1D57-4591-8018-22372C7177F9}"/>
                </a:ext>
              </a:extLst>
            </p:cNvPr>
            <p:cNvSpPr>
              <a:spLocks noChangeArrowheads="1"/>
            </p:cNvSpPr>
            <p:nvPr/>
          </p:nvSpPr>
          <p:spPr bwMode="auto">
            <a:xfrm>
              <a:off x="899" y="671"/>
              <a:ext cx="3902" cy="1017"/>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pSp>
      <p:sp>
        <p:nvSpPr>
          <p:cNvPr id="10" name="Text Box 3">
            <a:extLst>
              <a:ext uri="{FF2B5EF4-FFF2-40B4-BE49-F238E27FC236}">
                <a16:creationId xmlns:a16="http://schemas.microsoft.com/office/drawing/2014/main" id="{0A4C028D-F9A6-4579-A174-A9C892520DAD}"/>
              </a:ext>
            </a:extLst>
          </p:cNvPr>
          <p:cNvSpPr txBox="1">
            <a:spLocks noChangeArrowheads="1"/>
          </p:cNvSpPr>
          <p:nvPr/>
        </p:nvSpPr>
        <p:spPr bwMode="auto">
          <a:xfrm>
            <a:off x="3595214" y="6263876"/>
            <a:ext cx="4221162" cy="376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US" sz="2000" b="1" dirty="0">
                <a:latin typeface="+mn-lt"/>
              </a:rPr>
              <a:t>Selected materials: </a:t>
            </a:r>
            <a:r>
              <a:rPr lang="en-US" sz="2000" i="1" dirty="0">
                <a:latin typeface="+mn-lt"/>
              </a:rPr>
              <a:t>Steels,</a:t>
            </a:r>
            <a:r>
              <a:rPr lang="en-US" sz="2000" b="1" dirty="0">
                <a:latin typeface="+mn-lt"/>
              </a:rPr>
              <a:t> </a:t>
            </a:r>
            <a:r>
              <a:rPr lang="en-US" sz="2000" i="1" dirty="0">
                <a:latin typeface="+mn-lt"/>
              </a:rPr>
              <a:t>Cast irons</a:t>
            </a:r>
          </a:p>
        </p:txBody>
      </p:sp>
      <p:sp>
        <p:nvSpPr>
          <p:cNvPr id="11" name="Oval 23">
            <a:extLst>
              <a:ext uri="{FF2B5EF4-FFF2-40B4-BE49-F238E27FC236}">
                <a16:creationId xmlns:a16="http://schemas.microsoft.com/office/drawing/2014/main" id="{B4908F03-CE65-4669-9734-1123F7412450}"/>
              </a:ext>
            </a:extLst>
          </p:cNvPr>
          <p:cNvSpPr>
            <a:spLocks noChangeArrowheads="1"/>
          </p:cNvSpPr>
          <p:nvPr/>
        </p:nvSpPr>
        <p:spPr bwMode="auto">
          <a:xfrm>
            <a:off x="2143148" y="891117"/>
            <a:ext cx="2581252" cy="1349963"/>
          </a:xfrm>
          <a:prstGeom prst="ellipse">
            <a:avLst/>
          </a:prstGeom>
          <a:noFill/>
          <a:ln w="381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aphicFrame>
        <p:nvGraphicFramePr>
          <p:cNvPr id="12" name="Object 50">
            <a:extLst>
              <a:ext uri="{FF2B5EF4-FFF2-40B4-BE49-F238E27FC236}">
                <a16:creationId xmlns:a16="http://schemas.microsoft.com/office/drawing/2014/main" id="{4A139950-40BE-4E5A-B663-7B7A22778DF3}"/>
              </a:ext>
            </a:extLst>
          </p:cNvPr>
          <p:cNvGraphicFramePr>
            <a:graphicFrameLocks noChangeAspect="1"/>
          </p:cNvGraphicFramePr>
          <p:nvPr>
            <p:extLst>
              <p:ext uri="{D42A27DB-BD31-4B8C-83A1-F6EECF244321}">
                <p14:modId xmlns:p14="http://schemas.microsoft.com/office/powerpoint/2010/main" val="2222308533"/>
              </p:ext>
            </p:extLst>
          </p:nvPr>
        </p:nvGraphicFramePr>
        <p:xfrm>
          <a:off x="653865" y="2241080"/>
          <a:ext cx="658813" cy="830262"/>
        </p:xfrm>
        <a:graphic>
          <a:graphicData uri="http://schemas.openxmlformats.org/presentationml/2006/ole">
            <mc:AlternateContent xmlns:mc="http://schemas.openxmlformats.org/markup-compatibility/2006">
              <mc:Choice xmlns:v="urn:schemas-microsoft-com:vml" Requires="v">
                <p:oleObj name="Equation" r:id="rId4" imgW="520474" imgH="710891" progId="Equation.3">
                  <p:embed/>
                </p:oleObj>
              </mc:Choice>
              <mc:Fallback>
                <p:oleObj name="Equation" r:id="rId4" imgW="520474" imgH="710891" progId="Equation.3">
                  <p:embed/>
                  <p:pic>
                    <p:nvPicPr>
                      <p:cNvPr id="12" name="Object 50">
                        <a:extLst>
                          <a:ext uri="{FF2B5EF4-FFF2-40B4-BE49-F238E27FC236}">
                            <a16:creationId xmlns:a16="http://schemas.microsoft.com/office/drawing/2014/main" id="{4A139950-40BE-4E5A-B663-7B7A22778D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865" y="2241080"/>
                        <a:ext cx="658813" cy="830262"/>
                      </a:xfrm>
                      <a:prstGeom prst="rect">
                        <a:avLst/>
                      </a:prstGeom>
                      <a:noFill/>
                      <a:ln w="28575">
                        <a:noFill/>
                        <a:miter lim="800000"/>
                        <a:headEnd/>
                        <a:tailEnd/>
                      </a:ln>
                    </p:spPr>
                  </p:pic>
                </p:oleObj>
              </mc:Fallback>
            </mc:AlternateContent>
          </a:graphicData>
        </a:graphic>
      </p:graphicFrame>
      <p:pic>
        <p:nvPicPr>
          <p:cNvPr id="13" name="Picture 5">
            <a:extLst>
              <a:ext uri="{FF2B5EF4-FFF2-40B4-BE49-F238E27FC236}">
                <a16:creationId xmlns:a16="http://schemas.microsoft.com/office/drawing/2014/main" id="{858D1E66-81C4-4B99-9D83-960FD02160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4928482"/>
            <a:ext cx="1951037"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1028">
            <a:extLst>
              <a:ext uri="{FF2B5EF4-FFF2-40B4-BE49-F238E27FC236}">
                <a16:creationId xmlns:a16="http://schemas.microsoft.com/office/drawing/2014/main" id="{7E8C7DA3-3B9E-D3F5-CAF9-6726ED83EE91}"/>
              </a:ext>
            </a:extLst>
          </p:cNvPr>
          <p:cNvSpPr txBox="1">
            <a:spLocks noChangeArrowheads="1"/>
          </p:cNvSpPr>
          <p:nvPr/>
        </p:nvSpPr>
        <p:spPr bwMode="auto">
          <a:xfrm>
            <a:off x="2885300" y="5630813"/>
            <a:ext cx="6713538" cy="376232"/>
          </a:xfrm>
          <a:prstGeom prst="rect">
            <a:avLst/>
          </a:prstGeom>
          <a:noFill/>
          <a:ln>
            <a:noFill/>
          </a:ln>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sz="1600" b="1" dirty="0">
                <a:latin typeface="+mn-lt"/>
              </a:rPr>
              <a:t>     Metal                          	Polymers                    		Composites</a:t>
            </a:r>
            <a:endParaRPr lang="en-US" sz="1600" i="1" dirty="0">
              <a:solidFill>
                <a:srgbClr val="666633"/>
              </a:solidFill>
              <a:latin typeface="+mn-lt"/>
            </a:endParaRPr>
          </a:p>
        </p:txBody>
      </p:sp>
    </p:spTree>
    <p:extLst>
      <p:ext uri="{BB962C8B-B14F-4D97-AF65-F5344CB8AC3E}">
        <p14:creationId xmlns:p14="http://schemas.microsoft.com/office/powerpoint/2010/main" val="181780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1576C67-1E61-B8A1-FB9F-AB441D8CAD36}"/>
              </a:ext>
            </a:extLst>
          </p:cNvPr>
          <p:cNvPicPr>
            <a:picLocks noChangeAspect="1"/>
          </p:cNvPicPr>
          <p:nvPr/>
        </p:nvPicPr>
        <p:blipFill rotWithShape="1">
          <a:blip r:embed="rId3"/>
          <a:srcRect b="3354"/>
          <a:stretch/>
        </p:blipFill>
        <p:spPr>
          <a:xfrm>
            <a:off x="2300042" y="914401"/>
            <a:ext cx="7591916" cy="5257800"/>
          </a:xfrm>
          <a:prstGeom prst="rect">
            <a:avLst/>
          </a:prstGeom>
        </p:spPr>
      </p:pic>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13</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a:latin typeface="+mn-lt"/>
              </a:rPr>
              <a:t>Mobile barrier: the index as bar chart</a:t>
            </a:r>
          </a:p>
        </p:txBody>
      </p:sp>
      <p:sp>
        <p:nvSpPr>
          <p:cNvPr id="6" name="Text Box 1028">
            <a:extLst>
              <a:ext uri="{FF2B5EF4-FFF2-40B4-BE49-F238E27FC236}">
                <a16:creationId xmlns:a16="http://schemas.microsoft.com/office/drawing/2014/main" id="{2E3AAEFC-D628-4A3D-B4ED-8249A43A87D3}"/>
              </a:ext>
            </a:extLst>
          </p:cNvPr>
          <p:cNvSpPr txBox="1">
            <a:spLocks noChangeArrowheads="1"/>
          </p:cNvSpPr>
          <p:nvPr/>
        </p:nvSpPr>
        <p:spPr bwMode="auto">
          <a:xfrm>
            <a:off x="2885300" y="5630813"/>
            <a:ext cx="6713538" cy="376232"/>
          </a:xfrm>
          <a:prstGeom prst="rect">
            <a:avLst/>
          </a:prstGeom>
          <a:noFill/>
          <a:ln>
            <a:noFill/>
          </a:ln>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r>
              <a:rPr lang="en-US" sz="1600" b="1" dirty="0">
                <a:latin typeface="+mn-lt"/>
              </a:rPr>
              <a:t>     Metal                          	Polymers                    		Composites</a:t>
            </a:r>
            <a:endParaRPr lang="en-US" sz="1600" i="1" dirty="0">
              <a:solidFill>
                <a:srgbClr val="666633"/>
              </a:solidFill>
              <a:latin typeface="+mn-lt"/>
            </a:endParaRPr>
          </a:p>
        </p:txBody>
      </p:sp>
      <p:sp>
        <p:nvSpPr>
          <p:cNvPr id="7" name="Text Box 1028">
            <a:extLst>
              <a:ext uri="{FF2B5EF4-FFF2-40B4-BE49-F238E27FC236}">
                <a16:creationId xmlns:a16="http://schemas.microsoft.com/office/drawing/2014/main" id="{BACF855D-6AC4-450E-BB74-364E99C79698}"/>
              </a:ext>
            </a:extLst>
          </p:cNvPr>
          <p:cNvSpPr txBox="1">
            <a:spLocks noChangeArrowheads="1"/>
          </p:cNvSpPr>
          <p:nvPr/>
        </p:nvSpPr>
        <p:spPr bwMode="auto">
          <a:xfrm>
            <a:off x="1792172" y="6354721"/>
            <a:ext cx="6149975" cy="3762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US" sz="2000" b="1" dirty="0">
                <a:latin typeface="+mn-lt"/>
              </a:rPr>
              <a:t>Selected materials: </a:t>
            </a:r>
            <a:r>
              <a:rPr lang="en-US" sz="2000" i="1" dirty="0">
                <a:latin typeface="+mn-lt"/>
              </a:rPr>
              <a:t>CFRP, Mg alloys,  Ti alloys, Al alloys</a:t>
            </a:r>
          </a:p>
        </p:txBody>
      </p:sp>
      <p:grpSp>
        <p:nvGrpSpPr>
          <p:cNvPr id="8" name="Group 24">
            <a:extLst>
              <a:ext uri="{FF2B5EF4-FFF2-40B4-BE49-F238E27FC236}">
                <a16:creationId xmlns:a16="http://schemas.microsoft.com/office/drawing/2014/main" id="{2335CF82-D718-4587-AD3B-23D6A2E93515}"/>
              </a:ext>
            </a:extLst>
          </p:cNvPr>
          <p:cNvGrpSpPr>
            <a:grpSpLocks/>
          </p:cNvGrpSpPr>
          <p:nvPr/>
        </p:nvGrpSpPr>
        <p:grpSpPr bwMode="auto">
          <a:xfrm>
            <a:off x="2866379" y="914983"/>
            <a:ext cx="6887268" cy="5102225"/>
            <a:chOff x="1060" y="1005"/>
            <a:chExt cx="4004" cy="3214"/>
          </a:xfrm>
        </p:grpSpPr>
        <p:sp>
          <p:nvSpPr>
            <p:cNvPr id="9" name="Rectangle 8">
              <a:extLst>
                <a:ext uri="{FF2B5EF4-FFF2-40B4-BE49-F238E27FC236}">
                  <a16:creationId xmlns:a16="http://schemas.microsoft.com/office/drawing/2014/main" id="{1B30197B-DD28-4B8E-A23A-8F4176E69168}"/>
                </a:ext>
              </a:extLst>
            </p:cNvPr>
            <p:cNvSpPr>
              <a:spLocks noChangeArrowheads="1"/>
            </p:cNvSpPr>
            <p:nvPr/>
          </p:nvSpPr>
          <p:spPr bwMode="auto">
            <a:xfrm>
              <a:off x="1071" y="1879"/>
              <a:ext cx="3993" cy="2340"/>
            </a:xfrm>
            <a:prstGeom prst="rect">
              <a:avLst/>
            </a:prstGeom>
            <a:solidFill>
              <a:srgbClr val="EAEAEA">
                <a:alpha val="50195"/>
              </a:srgbClr>
            </a:solidFill>
            <a:ln w="9525">
              <a:solidFill>
                <a:srgbClr val="000000"/>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0" name="Rectangle 7">
              <a:extLst>
                <a:ext uri="{FF2B5EF4-FFF2-40B4-BE49-F238E27FC236}">
                  <a16:creationId xmlns:a16="http://schemas.microsoft.com/office/drawing/2014/main" id="{8AF3BC19-1175-473C-B995-34D32E94658D}"/>
                </a:ext>
              </a:extLst>
            </p:cNvPr>
            <p:cNvSpPr>
              <a:spLocks noChangeArrowheads="1"/>
            </p:cNvSpPr>
            <p:nvPr/>
          </p:nvSpPr>
          <p:spPr bwMode="auto">
            <a:xfrm>
              <a:off x="1060" y="1005"/>
              <a:ext cx="4004" cy="874"/>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pSp>
      <p:sp>
        <p:nvSpPr>
          <p:cNvPr id="11" name="Oval 24">
            <a:extLst>
              <a:ext uri="{FF2B5EF4-FFF2-40B4-BE49-F238E27FC236}">
                <a16:creationId xmlns:a16="http://schemas.microsoft.com/office/drawing/2014/main" id="{0ED3A7DF-7191-4DCF-99F2-66CC7325DC91}"/>
              </a:ext>
            </a:extLst>
          </p:cNvPr>
          <p:cNvSpPr>
            <a:spLocks noChangeArrowheads="1"/>
          </p:cNvSpPr>
          <p:nvPr/>
        </p:nvSpPr>
        <p:spPr bwMode="auto">
          <a:xfrm>
            <a:off x="7477195" y="973108"/>
            <a:ext cx="1848425" cy="520700"/>
          </a:xfrm>
          <a:prstGeom prst="ellipse">
            <a:avLst/>
          </a:prstGeom>
          <a:noFill/>
          <a:ln w="381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2" name="Oval 25">
            <a:extLst>
              <a:ext uri="{FF2B5EF4-FFF2-40B4-BE49-F238E27FC236}">
                <a16:creationId xmlns:a16="http://schemas.microsoft.com/office/drawing/2014/main" id="{06263F6F-05CE-4AAC-8647-D27238641219}"/>
              </a:ext>
            </a:extLst>
          </p:cNvPr>
          <p:cNvSpPr>
            <a:spLocks noChangeArrowheads="1"/>
          </p:cNvSpPr>
          <p:nvPr/>
        </p:nvSpPr>
        <p:spPr bwMode="auto">
          <a:xfrm>
            <a:off x="2554338" y="994418"/>
            <a:ext cx="2820337" cy="1466154"/>
          </a:xfrm>
          <a:prstGeom prst="ellipse">
            <a:avLst/>
          </a:prstGeom>
          <a:noFill/>
          <a:ln w="381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aphicFrame>
        <p:nvGraphicFramePr>
          <p:cNvPr id="13" name="Object 51">
            <a:extLst>
              <a:ext uri="{FF2B5EF4-FFF2-40B4-BE49-F238E27FC236}">
                <a16:creationId xmlns:a16="http://schemas.microsoft.com/office/drawing/2014/main" id="{A28C5863-DC94-4C54-AB82-A35B1A0D4302}"/>
              </a:ext>
            </a:extLst>
          </p:cNvPr>
          <p:cNvGraphicFramePr>
            <a:graphicFrameLocks noChangeAspect="1"/>
          </p:cNvGraphicFramePr>
          <p:nvPr>
            <p:extLst>
              <p:ext uri="{D42A27DB-BD31-4B8C-83A1-F6EECF244321}">
                <p14:modId xmlns:p14="http://schemas.microsoft.com/office/powerpoint/2010/main" val="372671628"/>
              </p:ext>
            </p:extLst>
          </p:nvPr>
        </p:nvGraphicFramePr>
        <p:xfrm>
          <a:off x="1482080" y="2652242"/>
          <a:ext cx="658813" cy="815975"/>
        </p:xfrm>
        <a:graphic>
          <a:graphicData uri="http://schemas.openxmlformats.org/presentationml/2006/ole">
            <mc:AlternateContent xmlns:mc="http://schemas.openxmlformats.org/markup-compatibility/2006">
              <mc:Choice xmlns:v="urn:schemas-microsoft-com:vml" Requires="v">
                <p:oleObj name="Equation" r:id="rId4" imgW="520700" imgH="698500" progId="Equation.3">
                  <p:embed/>
                </p:oleObj>
              </mc:Choice>
              <mc:Fallback>
                <p:oleObj name="Equation" r:id="rId4" imgW="520700" imgH="698500" progId="Equation.3">
                  <p:embed/>
                  <p:pic>
                    <p:nvPicPr>
                      <p:cNvPr id="13" name="Object 51">
                        <a:extLst>
                          <a:ext uri="{FF2B5EF4-FFF2-40B4-BE49-F238E27FC236}">
                            <a16:creationId xmlns:a16="http://schemas.microsoft.com/office/drawing/2014/main" id="{A28C5863-DC94-4C54-AB82-A35B1A0D43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2080" y="2652242"/>
                        <a:ext cx="658813" cy="815975"/>
                      </a:xfrm>
                      <a:prstGeom prst="rect">
                        <a:avLst/>
                      </a:prstGeom>
                      <a:noFill/>
                      <a:ln w="28575">
                        <a:noFill/>
                        <a:miter lim="800000"/>
                        <a:headEnd/>
                        <a:tailEnd/>
                      </a:ln>
                    </p:spPr>
                  </p:pic>
                </p:oleObj>
              </mc:Fallback>
            </mc:AlternateContent>
          </a:graphicData>
        </a:graphic>
      </p:graphicFrame>
      <p:pic>
        <p:nvPicPr>
          <p:cNvPr id="14" name="Picture 1030">
            <a:extLst>
              <a:ext uri="{FF2B5EF4-FFF2-40B4-BE49-F238E27FC236}">
                <a16:creationId xmlns:a16="http://schemas.microsoft.com/office/drawing/2014/main" id="{74A9EA7F-CE2F-4160-9D22-38C00B0D39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8673" y="4800600"/>
            <a:ext cx="1796327" cy="776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65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14</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t>Summary</a:t>
            </a:r>
          </a:p>
        </p:txBody>
      </p:sp>
      <p:sp>
        <p:nvSpPr>
          <p:cNvPr id="4" name="Text Box 8">
            <a:extLst>
              <a:ext uri="{FF2B5EF4-FFF2-40B4-BE49-F238E27FC236}">
                <a16:creationId xmlns:a16="http://schemas.microsoft.com/office/drawing/2014/main" id="{864CDFA7-4F63-4E95-8D1A-25D06A934D13}"/>
              </a:ext>
            </a:extLst>
          </p:cNvPr>
          <p:cNvSpPr txBox="1">
            <a:spLocks noChangeArrowheads="1"/>
          </p:cNvSpPr>
          <p:nvPr/>
        </p:nvSpPr>
        <p:spPr bwMode="auto">
          <a:xfrm>
            <a:off x="1932626" y="3456835"/>
            <a:ext cx="74850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sz="2000" dirty="0">
                <a:latin typeface="+mn-lt"/>
              </a:rPr>
              <a:t>Systematic strategies, using material indices, optimize material choice to minimize life energy</a:t>
            </a:r>
          </a:p>
        </p:txBody>
      </p:sp>
      <p:sp>
        <p:nvSpPr>
          <p:cNvPr id="5" name="Text Box 9">
            <a:extLst>
              <a:ext uri="{FF2B5EF4-FFF2-40B4-BE49-F238E27FC236}">
                <a16:creationId xmlns:a16="http://schemas.microsoft.com/office/drawing/2014/main" id="{5B22E62C-AB5F-4D3F-B3CA-0FB2CE557047}"/>
              </a:ext>
            </a:extLst>
          </p:cNvPr>
          <p:cNvSpPr txBox="1">
            <a:spLocks noChangeArrowheads="1"/>
          </p:cNvSpPr>
          <p:nvPr/>
        </p:nvSpPr>
        <p:spPr bwMode="auto">
          <a:xfrm>
            <a:off x="1932627" y="4422036"/>
            <a:ext cx="82375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sz="2000" dirty="0">
                <a:latin typeface="+mn-lt"/>
              </a:rPr>
              <a:t>Granta EduPack allows the strategy to be implemented and documents the steps taken to minimize eco-impact.</a:t>
            </a:r>
          </a:p>
        </p:txBody>
      </p:sp>
      <p:sp>
        <p:nvSpPr>
          <p:cNvPr id="6" name="Text Box 8">
            <a:extLst>
              <a:ext uri="{FF2B5EF4-FFF2-40B4-BE49-F238E27FC236}">
                <a16:creationId xmlns:a16="http://schemas.microsoft.com/office/drawing/2014/main" id="{D3D60345-A281-4D0A-9B57-444534912DBB}"/>
              </a:ext>
            </a:extLst>
          </p:cNvPr>
          <p:cNvSpPr txBox="1">
            <a:spLocks noChangeArrowheads="1"/>
          </p:cNvSpPr>
          <p:nvPr/>
        </p:nvSpPr>
        <p:spPr bwMode="auto">
          <a:xfrm>
            <a:off x="1932627" y="1794723"/>
            <a:ext cx="74755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sz="2000" dirty="0">
                <a:latin typeface="+mn-lt"/>
              </a:rPr>
              <a:t>Eco-informed material choice is part of the eco-design process</a:t>
            </a:r>
          </a:p>
        </p:txBody>
      </p:sp>
      <p:sp>
        <p:nvSpPr>
          <p:cNvPr id="7" name="Text Box 8">
            <a:extLst>
              <a:ext uri="{FF2B5EF4-FFF2-40B4-BE49-F238E27FC236}">
                <a16:creationId xmlns:a16="http://schemas.microsoft.com/office/drawing/2014/main" id="{2AA99F17-39C1-4F3D-8EDB-BDD2BBEB2B40}"/>
              </a:ext>
            </a:extLst>
          </p:cNvPr>
          <p:cNvSpPr txBox="1">
            <a:spLocks noChangeArrowheads="1"/>
          </p:cNvSpPr>
          <p:nvPr/>
        </p:nvSpPr>
        <p:spPr bwMode="auto">
          <a:xfrm>
            <a:off x="1932626" y="2486873"/>
            <a:ext cx="762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sz="2000" dirty="0">
                <a:latin typeface="+mn-lt"/>
              </a:rPr>
              <a:t>An Eco Audit identifies the most damaging phase of life and identifies strategies for overcoming it</a:t>
            </a:r>
          </a:p>
        </p:txBody>
      </p:sp>
    </p:spTree>
    <p:extLst>
      <p:ext uri="{BB962C8B-B14F-4D97-AF65-F5344CB8AC3E}">
        <p14:creationId xmlns:p14="http://schemas.microsoft.com/office/powerpoint/2010/main" val="222813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3F4F5D-1678-4229-83FC-C18B2D350F46}"/>
              </a:ext>
            </a:extLst>
          </p:cNvPr>
          <p:cNvSpPr>
            <a:spLocks noGrp="1"/>
          </p:cNvSpPr>
          <p:nvPr>
            <p:ph type="sldNum" sz="quarter" idx="11"/>
          </p:nvPr>
        </p:nvSpPr>
        <p:spPr/>
        <p:txBody>
          <a:bodyPr/>
          <a:lstStyle/>
          <a:p>
            <a:fld id="{F0D23093-2AB0-F74C-B865-1A12A15B650E}" type="slidenum">
              <a:rPr lang="en-US" smtClean="0"/>
              <a:pPr/>
              <a:t>15</a:t>
            </a:fld>
            <a:endParaRPr lang="en-US"/>
          </a:p>
        </p:txBody>
      </p:sp>
      <p:sp>
        <p:nvSpPr>
          <p:cNvPr id="3" name="Title 2">
            <a:extLst>
              <a:ext uri="{FF2B5EF4-FFF2-40B4-BE49-F238E27FC236}">
                <a16:creationId xmlns:a16="http://schemas.microsoft.com/office/drawing/2014/main" id="{40AA9338-E692-4C26-BFD3-77F262F85977}"/>
              </a:ext>
            </a:extLst>
          </p:cNvPr>
          <p:cNvSpPr>
            <a:spLocks noGrp="1"/>
          </p:cNvSpPr>
          <p:nvPr>
            <p:ph type="title"/>
          </p:nvPr>
        </p:nvSpPr>
        <p:spPr/>
        <p:txBody>
          <a:bodyPr/>
          <a:lstStyle/>
          <a:p>
            <a:r>
              <a:rPr lang="en-US"/>
              <a:t>Lecture unit series</a:t>
            </a:r>
          </a:p>
        </p:txBody>
      </p:sp>
      <p:sp>
        <p:nvSpPr>
          <p:cNvPr id="5" name="TextBox 4">
            <a:extLst>
              <a:ext uri="{FF2B5EF4-FFF2-40B4-BE49-F238E27FC236}">
                <a16:creationId xmlns:a16="http://schemas.microsoft.com/office/drawing/2014/main" id="{686FA503-9976-4E6C-BEDA-E87D9E0937F5}"/>
              </a:ext>
            </a:extLst>
          </p:cNvPr>
          <p:cNvSpPr txBox="1"/>
          <p:nvPr/>
        </p:nvSpPr>
        <p:spPr>
          <a:xfrm>
            <a:off x="377192" y="687631"/>
            <a:ext cx="11814808" cy="369332"/>
          </a:xfrm>
          <a:prstGeom prst="rect">
            <a:avLst/>
          </a:prstGeom>
          <a:noFill/>
        </p:spPr>
        <p:txBody>
          <a:bodyPr wrap="square" rtlCol="0">
            <a:spAutoFit/>
          </a:bodyPr>
          <a:lstStyle/>
          <a:p>
            <a:r>
              <a:rPr lang="en-US" dirty="0"/>
              <a:t>PowerPoint lecture units, as well as many other types of resources, can be found in the Ansys Education Resources webpage.</a:t>
            </a:r>
          </a:p>
        </p:txBody>
      </p:sp>
      <p:sp>
        <p:nvSpPr>
          <p:cNvPr id="4" name="TextBox 3">
            <a:extLst>
              <a:ext uri="{FF2B5EF4-FFF2-40B4-BE49-F238E27FC236}">
                <a16:creationId xmlns:a16="http://schemas.microsoft.com/office/drawing/2014/main" id="{8432938B-AD05-4987-8A18-1D3F182D724D}"/>
              </a:ext>
            </a:extLst>
          </p:cNvPr>
          <p:cNvSpPr txBox="1"/>
          <p:nvPr/>
        </p:nvSpPr>
        <p:spPr>
          <a:xfrm>
            <a:off x="564030" y="6016926"/>
            <a:ext cx="3798925" cy="369332"/>
          </a:xfrm>
          <a:prstGeom prst="rect">
            <a:avLst/>
          </a:prstGeom>
          <a:noFill/>
        </p:spPr>
        <p:txBody>
          <a:bodyPr wrap="none" rtlCol="0">
            <a:spAutoFit/>
          </a:bodyPr>
          <a:lstStyle/>
          <a:p>
            <a:r>
              <a:rPr lang="en-US" dirty="0">
                <a:hlinkClick r:id="rId3"/>
              </a:rPr>
              <a:t>www.ansys.com/education-resources</a:t>
            </a:r>
            <a:r>
              <a:rPr lang="en-US" dirty="0"/>
              <a:t>  </a:t>
            </a:r>
          </a:p>
        </p:txBody>
      </p:sp>
      <p:graphicFrame>
        <p:nvGraphicFramePr>
          <p:cNvPr id="9" name="Table 8">
            <a:extLst>
              <a:ext uri="{FF2B5EF4-FFF2-40B4-BE49-F238E27FC236}">
                <a16:creationId xmlns:a16="http://schemas.microsoft.com/office/drawing/2014/main" id="{113480F1-3C2E-45A1-9B12-97659B221241}"/>
              </a:ext>
            </a:extLst>
          </p:cNvPr>
          <p:cNvGraphicFramePr>
            <a:graphicFrameLocks noGrp="1"/>
          </p:cNvGraphicFramePr>
          <p:nvPr/>
        </p:nvGraphicFramePr>
        <p:xfrm>
          <a:off x="621704" y="1213545"/>
          <a:ext cx="5923878" cy="4785690"/>
        </p:xfrm>
        <a:graphic>
          <a:graphicData uri="http://schemas.openxmlformats.org/drawingml/2006/table">
            <a:tbl>
              <a:tblPr firstRow="1" bandRow="1">
                <a:tableStyleId>{F5AB1C69-6EDB-4FF4-983F-18BD219EF322}</a:tableStyleId>
              </a:tblPr>
              <a:tblGrid>
                <a:gridCol w="894678">
                  <a:extLst>
                    <a:ext uri="{9D8B030D-6E8A-4147-A177-3AD203B41FA5}">
                      <a16:colId xmlns:a16="http://schemas.microsoft.com/office/drawing/2014/main" val="20000"/>
                    </a:ext>
                  </a:extLst>
                </a:gridCol>
                <a:gridCol w="5029200">
                  <a:extLst>
                    <a:ext uri="{9D8B030D-6E8A-4147-A177-3AD203B41FA5}">
                      <a16:colId xmlns:a16="http://schemas.microsoft.com/office/drawing/2014/main" val="772511890"/>
                    </a:ext>
                  </a:extLst>
                </a:gridCol>
              </a:tblGrid>
              <a:tr h="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Finding and Displaying Information</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tc hMerge="1">
                  <a:txBody>
                    <a:bodyPr/>
                    <a:lstStyle/>
                    <a:p>
                      <a:endParaRPr lang="en-US"/>
                    </a:p>
                  </a:txBody>
                  <a:tcPr/>
                </a:tc>
                <a:extLst>
                  <a:ext uri="{0D108BD9-81ED-4DB2-BD59-A6C34878D82A}">
                    <a16:rowId xmlns:a16="http://schemas.microsoft.com/office/drawing/2014/main" val="10000"/>
                  </a:ext>
                </a:extLst>
              </a:tr>
              <a:tr h="243862">
                <a:tc>
                  <a:txBody>
                    <a:bodyPr/>
                    <a:lstStyle/>
                    <a:p>
                      <a:pPr algn="ctr"/>
                      <a:r>
                        <a:rPr lang="en-GB" sz="1400" b="0" dirty="0">
                          <a:solidFill>
                            <a:schemeClr val="tx1"/>
                          </a:solidFill>
                          <a:latin typeface="Calibri" panose="020F0502020204030204" pitchFamily="34" charset="0"/>
                          <a:cs typeface="Calibri" panose="020F0502020204030204" pitchFamily="34" charset="0"/>
                        </a:rPr>
                        <a:t>Unit</a:t>
                      </a:r>
                      <a:r>
                        <a:rPr lang="en-GB" sz="1400" b="0" baseline="0" dirty="0">
                          <a:solidFill>
                            <a:schemeClr val="tx1"/>
                          </a:solidFill>
                          <a:latin typeface="Calibri" panose="020F0502020204030204" pitchFamily="34" charset="0"/>
                          <a:cs typeface="Calibri" panose="020F0502020204030204" pitchFamily="34" charset="0"/>
                        </a:rPr>
                        <a:t> 1</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The</a:t>
                      </a:r>
                      <a:r>
                        <a:rPr lang="en-GB" sz="1400" b="0" baseline="0" dirty="0">
                          <a:solidFill>
                            <a:schemeClr val="tx1"/>
                          </a:solidFill>
                          <a:latin typeface="Calibri" panose="020F0502020204030204" pitchFamily="34" charset="0"/>
                          <a:cs typeface="Calibri" panose="020F0502020204030204" pitchFamily="34" charset="0"/>
                        </a:rPr>
                        <a:t> materials of engineering</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a:t>
                      </a:r>
                      <a:r>
                        <a:rPr lang="en-GB" sz="1400" b="0" baseline="0" dirty="0">
                          <a:solidFill>
                            <a:schemeClr val="tx1"/>
                          </a:solidFill>
                          <a:latin typeface="Calibri" panose="020F0502020204030204" pitchFamily="34" charset="0"/>
                          <a:cs typeface="Calibri" panose="020F0502020204030204" pitchFamily="34" charset="0"/>
                        </a:rPr>
                        <a:t> 2</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Material</a:t>
                      </a:r>
                      <a:r>
                        <a:rPr lang="en-GB" sz="1400" b="0" baseline="0" dirty="0">
                          <a:solidFill>
                            <a:schemeClr val="tx1"/>
                          </a:solidFill>
                          <a:latin typeface="Calibri" panose="020F0502020204030204" pitchFamily="34" charset="0"/>
                          <a:cs typeface="Calibri" panose="020F0502020204030204" pitchFamily="34" charset="0"/>
                        </a:rPr>
                        <a:t> property charts: mapping materials</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3</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The Elements database: properties, relationships and resources</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3900">
                <a:tc gridSpan="2">
                  <a:txBody>
                    <a:bodyPr/>
                    <a:lstStyle/>
                    <a:p>
                      <a:pPr algn="ctr"/>
                      <a:r>
                        <a:rPr lang="en-GB" sz="1400" b="0" dirty="0">
                          <a:solidFill>
                            <a:schemeClr val="tx1"/>
                          </a:solidFill>
                          <a:latin typeface="Calibri" panose="020F0502020204030204" pitchFamily="34" charset="0"/>
                          <a:cs typeface="Calibri" panose="020F0502020204030204" pitchFamily="34" charset="0"/>
                        </a:rPr>
                        <a:t>Material Properties</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tc hMerge="1">
                  <a:txBody>
                    <a:bodyPr/>
                    <a:lstStyle/>
                    <a:p>
                      <a:endParaRPr lang="en-US"/>
                    </a:p>
                  </a:txBody>
                  <a:tcPr/>
                </a:tc>
                <a:extLst>
                  <a:ext uri="{0D108BD9-81ED-4DB2-BD59-A6C34878D82A}">
                    <a16:rowId xmlns:a16="http://schemas.microsoft.com/office/drawing/2014/main" val="10004"/>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4</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Manipulating properties:</a:t>
                      </a:r>
                      <a:r>
                        <a:rPr lang="en-GB" sz="1400" b="0" baseline="0" dirty="0">
                          <a:solidFill>
                            <a:schemeClr val="tx1"/>
                          </a:solidFill>
                          <a:latin typeface="Calibri" panose="020F0502020204030204" pitchFamily="34" charset="0"/>
                          <a:cs typeface="Calibri" panose="020F0502020204030204" pitchFamily="34" charset="0"/>
                        </a:rPr>
                        <a:t> composition, microstructure, architecture</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algn="ctr"/>
                      <a:r>
                        <a:rPr lang="en-GB" sz="1400" b="0" dirty="0">
                          <a:solidFill>
                            <a:schemeClr val="tx1"/>
                          </a:solidFill>
                          <a:latin typeface="Calibri" panose="020F0502020204030204" pitchFamily="34" charset="0"/>
                          <a:cs typeface="Calibri" panose="020F0502020204030204" pitchFamily="34" charset="0"/>
                        </a:rPr>
                        <a:t>Unit 5</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Designing new materials:</a:t>
                      </a:r>
                      <a:r>
                        <a:rPr lang="en-GB" sz="1400" b="0" baseline="0" dirty="0">
                          <a:solidFill>
                            <a:schemeClr val="tx1"/>
                          </a:solidFill>
                          <a:latin typeface="Calibri" panose="020F0502020204030204" pitchFamily="34" charset="0"/>
                          <a:cs typeface="Calibri" panose="020F0502020204030204" pitchFamily="34" charset="0"/>
                        </a:rPr>
                        <a:t> filling the materials-property space</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93289">
                <a:tc>
                  <a:txBody>
                    <a:bodyPr/>
                    <a:lstStyle/>
                    <a:p>
                      <a:pPr algn="ctr"/>
                      <a:r>
                        <a:rPr lang="en-GB" sz="1400" b="0" dirty="0">
                          <a:solidFill>
                            <a:schemeClr val="tx1"/>
                          </a:solidFill>
                          <a:latin typeface="Calibri" panose="020F0502020204030204" pitchFamily="34" charset="0"/>
                          <a:cs typeface="Calibri" panose="020F0502020204030204" pitchFamily="34" charset="0"/>
                        </a:rPr>
                        <a:t>Unit 6</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Materials Science and Engineering</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49672154"/>
                  </a:ext>
                </a:extLst>
              </a:tr>
              <a:tr h="243900">
                <a:tc gridSpan="2">
                  <a:txBody>
                    <a:bodyPr/>
                    <a:lstStyle/>
                    <a:p>
                      <a:pPr algn="ctr"/>
                      <a:r>
                        <a:rPr lang="en-GB" sz="1400" b="0" dirty="0">
                          <a:solidFill>
                            <a:schemeClr val="tx1"/>
                          </a:solidFill>
                          <a:latin typeface="Calibri" panose="020F0502020204030204" pitchFamily="34" charset="0"/>
                          <a:cs typeface="Calibri" panose="020F0502020204030204" pitchFamily="34" charset="0"/>
                        </a:rPr>
                        <a:t>Selection</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tc hMerge="1">
                  <a:txBody>
                    <a:bodyPr/>
                    <a:lstStyle/>
                    <a:p>
                      <a:endParaRPr lang="en-US"/>
                    </a:p>
                  </a:txBody>
                  <a:tcPr/>
                </a:tc>
                <a:extLst>
                  <a:ext uri="{0D108BD9-81ED-4DB2-BD59-A6C34878D82A}">
                    <a16:rowId xmlns:a16="http://schemas.microsoft.com/office/drawing/2014/main" val="10007"/>
                  </a:ext>
                </a:extLst>
              </a:tr>
              <a:tr h="243862">
                <a:tc>
                  <a:txBody>
                    <a:bodyPr/>
                    <a:lstStyle/>
                    <a:p>
                      <a:pPr algn="ctr"/>
                      <a:r>
                        <a:rPr lang="en-GB" sz="1400" b="0" dirty="0">
                          <a:solidFill>
                            <a:schemeClr val="tx1"/>
                          </a:solidFill>
                          <a:latin typeface="Calibri" panose="020F0502020204030204" pitchFamily="34" charset="0"/>
                          <a:cs typeface="Calibri" panose="020F0502020204030204" pitchFamily="34" charset="0"/>
                        </a:rPr>
                        <a:t>Unit 7</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Material selection: translation,</a:t>
                      </a:r>
                      <a:r>
                        <a:rPr lang="en-GB" sz="1400" b="0" baseline="0" dirty="0">
                          <a:solidFill>
                            <a:schemeClr val="tx1"/>
                          </a:solidFill>
                          <a:latin typeface="Calibri" panose="020F0502020204030204" pitchFamily="34" charset="0"/>
                          <a:cs typeface="Calibri" panose="020F0502020204030204" pitchFamily="34" charset="0"/>
                        </a:rPr>
                        <a:t> screening, ranking, documentation</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8</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Objectives in conflict: trade off methods and penalty functions</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9</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Material</a:t>
                      </a:r>
                      <a:r>
                        <a:rPr lang="en-GB" sz="1400" b="0" baseline="0" dirty="0">
                          <a:solidFill>
                            <a:schemeClr val="tx1"/>
                          </a:solidFill>
                          <a:latin typeface="Calibri" panose="020F0502020204030204" pitchFamily="34" charset="0"/>
                          <a:cs typeface="Calibri" panose="020F0502020204030204" pitchFamily="34" charset="0"/>
                        </a:rPr>
                        <a:t> and shape: materials for efficient structures</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10</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Manufacturing processes</a:t>
                      </a:r>
                      <a:r>
                        <a:rPr lang="en-GB" sz="1400" b="0" baseline="0" dirty="0">
                          <a:solidFill>
                            <a:schemeClr val="tx1"/>
                          </a:solidFill>
                          <a:latin typeface="Calibri" panose="020F0502020204030204" pitchFamily="34" charset="0"/>
                          <a:cs typeface="Calibri" panose="020F0502020204030204" pitchFamily="34" charset="0"/>
                        </a:rPr>
                        <a:t> and cost </a:t>
                      </a:r>
                      <a:r>
                        <a:rPr lang="en-GB" sz="1400" b="0" baseline="0" dirty="0" err="1">
                          <a:solidFill>
                            <a:schemeClr val="tx1"/>
                          </a:solidFill>
                          <a:latin typeface="Calibri" panose="020F0502020204030204" pitchFamily="34" charset="0"/>
                          <a:cs typeface="Calibri" panose="020F0502020204030204" pitchFamily="34" charset="0"/>
                        </a:rPr>
                        <a:t>modeling</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11</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Eco-informed</a:t>
                      </a:r>
                      <a:r>
                        <a:rPr lang="en-GB" sz="1400" b="0" baseline="0" dirty="0">
                          <a:solidFill>
                            <a:schemeClr val="tx1"/>
                          </a:solidFill>
                          <a:latin typeface="Calibri" panose="020F0502020204030204" pitchFamily="34" charset="0"/>
                          <a:cs typeface="Calibri" panose="020F0502020204030204" pitchFamily="34" charset="0"/>
                        </a:rPr>
                        <a:t> material selection</a:t>
                      </a:r>
                      <a:endParaRPr lang="en-GB" sz="1400" b="0" dirty="0">
                        <a:solidFill>
                          <a:schemeClr val="tx1"/>
                        </a:solidFill>
                        <a:latin typeface="Calibri" panose="020F0502020204030204" pitchFamily="34" charset="0"/>
                        <a:cs typeface="Calibri" panose="020F0502020204030204" pitchFamily="34" charset="0"/>
                      </a:endParaRP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43900">
                <a:tc>
                  <a:txBody>
                    <a:bodyPr/>
                    <a:lstStyle/>
                    <a:p>
                      <a:pPr algn="ctr"/>
                      <a:r>
                        <a:rPr lang="en-GB" sz="1400" b="0" dirty="0">
                          <a:solidFill>
                            <a:schemeClr val="tx1"/>
                          </a:solidFill>
                          <a:latin typeface="Calibri" panose="020F0502020204030204" pitchFamily="34" charset="0"/>
                          <a:cs typeface="Calibri" panose="020F0502020204030204" pitchFamily="34" charset="0"/>
                        </a:rPr>
                        <a:t>Unit 12</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Calibri" panose="020F0502020204030204" pitchFamily="34" charset="0"/>
                          <a:cs typeface="Calibri" panose="020F0502020204030204" pitchFamily="34" charset="0"/>
                        </a:rPr>
                        <a:t>Eco design</a:t>
                      </a:r>
                      <a:r>
                        <a:rPr lang="en-GB" sz="1400" b="0" baseline="0" dirty="0">
                          <a:solidFill>
                            <a:schemeClr val="tx1"/>
                          </a:solidFill>
                          <a:latin typeface="Calibri" panose="020F0502020204030204" pitchFamily="34" charset="0"/>
                          <a:cs typeface="Calibri" panose="020F0502020204030204" pitchFamily="34" charset="0"/>
                        </a:rPr>
                        <a:t> and</a:t>
                      </a:r>
                      <a:r>
                        <a:rPr lang="en-GB" sz="1400" b="0" dirty="0">
                          <a:solidFill>
                            <a:schemeClr val="tx1"/>
                          </a:solidFill>
                          <a:latin typeface="Calibri" panose="020F0502020204030204" pitchFamily="34" charset="0"/>
                          <a:cs typeface="Calibri" panose="020F0502020204030204" pitchFamily="34" charset="0"/>
                        </a:rPr>
                        <a:t> the Eco Audit tool </a:t>
                      </a:r>
                    </a:p>
                  </a:txBody>
                  <a:tcPr marL="112538" marR="112538" marT="45731" marB="45731">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graphicFrame>
        <p:nvGraphicFramePr>
          <p:cNvPr id="11" name="Table 10">
            <a:extLst>
              <a:ext uri="{FF2B5EF4-FFF2-40B4-BE49-F238E27FC236}">
                <a16:creationId xmlns:a16="http://schemas.microsoft.com/office/drawing/2014/main" id="{8B402B36-9188-4B05-9F2E-0252EED45C91}"/>
              </a:ext>
            </a:extLst>
          </p:cNvPr>
          <p:cNvGraphicFramePr>
            <a:graphicFrameLocks noGrp="1"/>
          </p:cNvGraphicFramePr>
          <p:nvPr/>
        </p:nvGraphicFramePr>
        <p:xfrm>
          <a:off x="6765218" y="1207147"/>
          <a:ext cx="5044438" cy="5048874"/>
        </p:xfrm>
        <a:graphic>
          <a:graphicData uri="http://schemas.openxmlformats.org/drawingml/2006/table">
            <a:tbl>
              <a:tblPr firstRow="1" bandRow="1">
                <a:tableStyleId>{F5AB1C69-6EDB-4FF4-983F-18BD219EF322}</a:tableStyleId>
              </a:tblPr>
              <a:tblGrid>
                <a:gridCol w="5044438">
                  <a:extLst>
                    <a:ext uri="{9D8B030D-6E8A-4147-A177-3AD203B41FA5}">
                      <a16:colId xmlns:a16="http://schemas.microsoft.com/office/drawing/2014/main" val="20000"/>
                    </a:ext>
                  </a:extLst>
                </a:gridCol>
              </a:tblGrid>
              <a:tr h="302172">
                <a:tc>
                  <a:txBody>
                    <a:bodyPr/>
                    <a:lstStyle/>
                    <a:p>
                      <a:pPr algn="ctr"/>
                      <a:r>
                        <a:rPr lang="en-GB" sz="1400" b="0" dirty="0">
                          <a:solidFill>
                            <a:schemeClr val="tx1"/>
                          </a:solidFill>
                          <a:latin typeface="Calibri" panose="020F0502020204030204" pitchFamily="34" charset="0"/>
                          <a:cs typeface="Calibri" panose="020F0502020204030204" pitchFamily="34" charset="0"/>
                        </a:rPr>
                        <a:t>Sustainability</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extLst>
                  <a:ext uri="{0D108BD9-81ED-4DB2-BD59-A6C34878D82A}">
                    <a16:rowId xmlns:a16="http://schemas.microsoft.com/office/drawing/2014/main" val="10000"/>
                  </a:ext>
                </a:extLst>
              </a:tr>
              <a:tr h="302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What is a sustainable</a:t>
                      </a:r>
                      <a:r>
                        <a:rPr lang="en-GB" sz="1400" b="0" baseline="0" dirty="0">
                          <a:solidFill>
                            <a:schemeClr val="tx1"/>
                          </a:solidFill>
                          <a:latin typeface="Calibri" panose="020F0502020204030204" pitchFamily="34" charset="0"/>
                          <a:cs typeface="Calibri" panose="020F0502020204030204" pitchFamily="34" charset="0"/>
                        </a:rPr>
                        <a:t> development? A materials perspective</a:t>
                      </a:r>
                      <a:endParaRPr lang="en-GB" sz="1400" b="0" dirty="0">
                        <a:solidFill>
                          <a:schemeClr val="tx1"/>
                        </a:solidFill>
                        <a:latin typeface="Calibri" panose="020F0502020204030204" pitchFamily="34" charset="0"/>
                        <a:cs typeface="Calibri" panose="020F0502020204030204" pitchFamily="34" charset="0"/>
                      </a:endParaRP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2172">
                <a:tc>
                  <a:txBody>
                    <a:bodyPr/>
                    <a:lstStyle/>
                    <a:p>
                      <a:r>
                        <a:rPr lang="en-GB" sz="1400" b="0" dirty="0">
                          <a:solidFill>
                            <a:schemeClr val="tx1"/>
                          </a:solidFill>
                          <a:latin typeface="Calibri" panose="020F0502020204030204" pitchFamily="34" charset="0"/>
                          <a:cs typeface="Calibri" panose="020F0502020204030204" pitchFamily="34" charset="0"/>
                        </a:rPr>
                        <a:t>Exploring Critical Materials using Ansys Granta EduPack</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2172">
                <a:tc>
                  <a:txBody>
                    <a:bodyPr/>
                    <a:lstStyle/>
                    <a:p>
                      <a:pPr algn="ctr"/>
                      <a:r>
                        <a:rPr lang="en-GB" sz="1400" b="0" dirty="0">
                          <a:solidFill>
                            <a:schemeClr val="tx1"/>
                          </a:solidFill>
                          <a:latin typeface="Calibri" panose="020F0502020204030204" pitchFamily="34" charset="0"/>
                          <a:cs typeface="Calibri" panose="020F0502020204030204" pitchFamily="34" charset="0"/>
                        </a:rPr>
                        <a:t>Special Topics</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extLst>
                  <a:ext uri="{0D108BD9-81ED-4DB2-BD59-A6C34878D82A}">
                    <a16:rowId xmlns:a16="http://schemas.microsoft.com/office/drawing/2014/main" val="10004"/>
                  </a:ext>
                </a:extLst>
              </a:tr>
              <a:tr h="381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The Built Environment: </a:t>
                      </a:r>
                      <a:r>
                        <a:rPr lang="en-GB" sz="1400" b="0" baseline="0" dirty="0">
                          <a:solidFill>
                            <a:schemeClr val="tx1"/>
                          </a:solidFill>
                          <a:latin typeface="Calibri" panose="020F0502020204030204" pitchFamily="34" charset="0"/>
                          <a:cs typeface="Calibri" panose="020F0502020204030204" pitchFamily="34" charset="0"/>
                        </a:rPr>
                        <a:t>materials for construction</a:t>
                      </a:r>
                      <a:endParaRPr lang="en-GB" sz="1400" b="0" dirty="0">
                        <a:solidFill>
                          <a:schemeClr val="tx1"/>
                        </a:solidFill>
                        <a:latin typeface="Calibri" panose="020F0502020204030204" pitchFamily="34" charset="0"/>
                        <a:cs typeface="Calibri" panose="020F0502020204030204" pitchFamily="34" charset="0"/>
                      </a:endParaRP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2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Structural</a:t>
                      </a:r>
                      <a:r>
                        <a:rPr lang="en-GB" sz="1400" b="0" baseline="0" dirty="0">
                          <a:solidFill>
                            <a:schemeClr val="tx1"/>
                          </a:solidFill>
                          <a:latin typeface="Calibri" panose="020F0502020204030204" pitchFamily="34" charset="0"/>
                          <a:cs typeface="Calibri" panose="020F0502020204030204" pitchFamily="34" charset="0"/>
                        </a:rPr>
                        <a:t> sections: shape in action</a:t>
                      </a:r>
                      <a:endParaRPr lang="en-GB" sz="1400" b="0" dirty="0">
                        <a:solidFill>
                          <a:schemeClr val="tx1"/>
                        </a:solidFill>
                        <a:latin typeface="Calibri" panose="020F0502020204030204" pitchFamily="34" charset="0"/>
                        <a:cs typeface="Calibri" panose="020F0502020204030204" pitchFamily="34" charset="0"/>
                      </a:endParaRP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00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Materials</a:t>
                      </a:r>
                      <a:r>
                        <a:rPr lang="en-GB" sz="1400" b="0" baseline="0" dirty="0">
                          <a:solidFill>
                            <a:schemeClr val="tx1"/>
                          </a:solidFill>
                          <a:latin typeface="Calibri" panose="020F0502020204030204" pitchFamily="34" charset="0"/>
                          <a:cs typeface="Calibri" panose="020F0502020204030204" pitchFamily="34" charset="0"/>
                        </a:rPr>
                        <a:t> in industrial design: Why do consumers buy products?</a:t>
                      </a:r>
                      <a:endParaRPr lang="en-GB" sz="1400" b="0" dirty="0">
                        <a:solidFill>
                          <a:schemeClr val="tx1"/>
                        </a:solidFill>
                        <a:latin typeface="Calibri" panose="020F0502020204030204" pitchFamily="34" charset="0"/>
                        <a:cs typeface="Calibri" panose="020F0502020204030204" pitchFamily="34" charset="0"/>
                      </a:endParaRP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02172">
                <a:tc>
                  <a:txBody>
                    <a:bodyPr/>
                    <a:lstStyle/>
                    <a:p>
                      <a:r>
                        <a:rPr lang="en-GB" sz="1400" b="0" dirty="0">
                          <a:solidFill>
                            <a:schemeClr val="tx1"/>
                          </a:solidFill>
                          <a:latin typeface="Calibri" panose="020F0502020204030204" pitchFamily="34" charset="0"/>
                          <a:cs typeface="Calibri" panose="020F0502020204030204" pitchFamily="34" charset="0"/>
                        </a:rPr>
                        <a:t>The Design database for Products</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0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The Medical Devices database</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95473877"/>
                  </a:ext>
                </a:extLst>
              </a:tr>
              <a:tr h="30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The Battery Designer tool</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0781645"/>
                  </a:ext>
                </a:extLst>
              </a:tr>
              <a:tr h="302172">
                <a:tc>
                  <a:txBody>
                    <a:bodyPr/>
                    <a:lstStyle/>
                    <a:p>
                      <a:pPr algn="ctr"/>
                      <a:r>
                        <a:rPr lang="en-GB" sz="1400" b="0" dirty="0">
                          <a:solidFill>
                            <a:schemeClr val="tx1"/>
                          </a:solidFill>
                          <a:latin typeface="Calibri" panose="020F0502020204030204" pitchFamily="34" charset="0"/>
                          <a:cs typeface="Calibri" panose="020F0502020204030204" pitchFamily="34" charset="0"/>
                        </a:rPr>
                        <a:t>Advanced Teaching and Research</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rgbClr val="FFB71B"/>
                    </a:solidFill>
                  </a:tcPr>
                </a:tc>
                <a:extLst>
                  <a:ext uri="{0D108BD9-81ED-4DB2-BD59-A6C34878D82A}">
                    <a16:rowId xmlns:a16="http://schemas.microsoft.com/office/drawing/2014/main" val="10009"/>
                  </a:ext>
                </a:extLst>
              </a:tr>
              <a:tr h="302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Advanced databases: a lightning tour</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02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The Aerospace edition</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02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The Polymer edition</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02172">
                <a:tc>
                  <a:txBody>
                    <a:bodyPr/>
                    <a:lstStyle/>
                    <a:p>
                      <a:r>
                        <a:rPr lang="en-GB" sz="1400" b="0" dirty="0">
                          <a:solidFill>
                            <a:schemeClr val="tx1"/>
                          </a:solidFill>
                          <a:latin typeface="Calibri" panose="020F0502020204030204" pitchFamily="34" charset="0"/>
                          <a:cs typeface="Calibri" panose="020F0502020204030204" pitchFamily="34" charset="0"/>
                        </a:rPr>
                        <a:t>The Synthesizer tool: hybrids and other models</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302172">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Calibri" panose="020F0502020204030204" pitchFamily="34" charset="0"/>
                          <a:cs typeface="Calibri" panose="020F0502020204030204" pitchFamily="34" charset="0"/>
                        </a:rPr>
                        <a:t>Materials for Bioengineering</a:t>
                      </a:r>
                    </a:p>
                  </a:txBody>
                  <a:tcPr marL="112553" marR="112553" marT="45717" marB="45717">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2339585"/>
                  </a:ext>
                </a:extLst>
              </a:tr>
            </a:tbl>
          </a:graphicData>
        </a:graphic>
      </p:graphicFrame>
    </p:spTree>
    <p:extLst>
      <p:ext uri="{BB962C8B-B14F-4D97-AF65-F5344CB8AC3E}">
        <p14:creationId xmlns:p14="http://schemas.microsoft.com/office/powerpoint/2010/main" val="2830721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C3F3E9-6C8B-4F69-BB4F-1361D681D917}"/>
              </a:ext>
            </a:extLst>
          </p:cNvPr>
          <p:cNvSpPr>
            <a:spLocks noGrp="1"/>
          </p:cNvSpPr>
          <p:nvPr>
            <p:ph type="sldNum" sz="quarter" idx="10"/>
          </p:nvPr>
        </p:nvSpPr>
        <p:spPr/>
        <p:txBody>
          <a:bodyPr/>
          <a:lstStyle/>
          <a:p>
            <a:fld id="{F0D23093-2AB0-F74C-B865-1A12A15B650E}" type="slidenum">
              <a:rPr lang="en-US" smtClean="0"/>
              <a:pPr/>
              <a:t>16</a:t>
            </a:fld>
            <a:endParaRPr lang="en-US" dirty="0"/>
          </a:p>
        </p:txBody>
      </p:sp>
    </p:spTree>
    <p:extLst>
      <p:ext uri="{BB962C8B-B14F-4D97-AF65-F5344CB8AC3E}">
        <p14:creationId xmlns:p14="http://schemas.microsoft.com/office/powerpoint/2010/main" val="3114710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2</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t>Learning objectives for this lecture unit</a:t>
            </a:r>
          </a:p>
        </p:txBody>
      </p:sp>
      <p:graphicFrame>
        <p:nvGraphicFramePr>
          <p:cNvPr id="5" name="Table 4">
            <a:extLst>
              <a:ext uri="{FF2B5EF4-FFF2-40B4-BE49-F238E27FC236}">
                <a16:creationId xmlns:a16="http://schemas.microsoft.com/office/drawing/2014/main" id="{2E3AF533-C5B4-482B-85C5-3461D57CED14}"/>
              </a:ext>
            </a:extLst>
          </p:cNvPr>
          <p:cNvGraphicFramePr>
            <a:graphicFrameLocks noGrp="1"/>
          </p:cNvGraphicFramePr>
          <p:nvPr/>
        </p:nvGraphicFramePr>
        <p:xfrm>
          <a:off x="600280" y="994418"/>
          <a:ext cx="11175031" cy="2074460"/>
        </p:xfrm>
        <a:graphic>
          <a:graphicData uri="http://schemas.openxmlformats.org/drawingml/2006/table">
            <a:tbl>
              <a:tblPr firstRow="1" bandRow="1">
                <a:tableStyleId>{2D5ABB26-0587-4C30-8999-92F81FD0307C}</a:tableStyleId>
              </a:tblPr>
              <a:tblGrid>
                <a:gridCol w="1895320">
                  <a:extLst>
                    <a:ext uri="{9D8B030D-6E8A-4147-A177-3AD203B41FA5}">
                      <a16:colId xmlns:a16="http://schemas.microsoft.com/office/drawing/2014/main" val="20000"/>
                    </a:ext>
                  </a:extLst>
                </a:gridCol>
                <a:gridCol w="9279711">
                  <a:extLst>
                    <a:ext uri="{9D8B030D-6E8A-4147-A177-3AD203B41FA5}">
                      <a16:colId xmlns:a16="http://schemas.microsoft.com/office/drawing/2014/main" val="20001"/>
                    </a:ext>
                  </a:extLst>
                </a:gridCol>
              </a:tblGrid>
              <a:tr h="53640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rPr>
                        <a:t>Intended Learning Outcomes</a:t>
                      </a:r>
                    </a:p>
                  </a:txBody>
                  <a:tcPr marL="91437" marR="91437" marT="45731" marB="457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71B"/>
                    </a:solidFill>
                  </a:tcPr>
                </a:tc>
                <a:tc hMerge="1">
                  <a:txBody>
                    <a:bodyPr/>
                    <a:lstStyle/>
                    <a:p>
                      <a:endParaRPr lang="en-GB"/>
                    </a:p>
                  </a:txBody>
                  <a:tcPr/>
                </a:tc>
                <a:extLst>
                  <a:ext uri="{0D108BD9-81ED-4DB2-BD59-A6C34878D82A}">
                    <a16:rowId xmlns:a16="http://schemas.microsoft.com/office/drawing/2014/main" val="10000"/>
                  </a:ext>
                </a:extLst>
              </a:tr>
              <a:tr h="536322">
                <a:tc>
                  <a:txBody>
                    <a:bodyPr/>
                    <a:lstStyle/>
                    <a:p>
                      <a:pPr algn="l"/>
                      <a:r>
                        <a:rPr lang="en-GB" sz="1400" b="1" dirty="0">
                          <a:solidFill>
                            <a:sysClr val="windowText" lastClr="000000"/>
                          </a:solidFill>
                        </a:rPr>
                        <a:t>Knowledge and Understanding</a:t>
                      </a:r>
                      <a:endParaRPr lang="en-GB" sz="1400" b="1" i="1" dirty="0">
                        <a:solidFill>
                          <a:sysClr val="windowText" lastClr="000000"/>
                        </a:solidFill>
                      </a:endParaRPr>
                    </a:p>
                  </a:txBody>
                  <a:tcPr marL="91437" marR="91437" marT="45731" marB="457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kern="1200" dirty="0">
                          <a:solidFill>
                            <a:schemeClr val="dk1"/>
                          </a:solidFill>
                          <a:effectLst/>
                          <a:latin typeface="+mn-lt"/>
                          <a:ea typeface="+mn-ea"/>
                          <a:cs typeface="+mn-cs"/>
                        </a:rPr>
                        <a:t>Understanding advanced tools for eco-informed design and material selection</a:t>
                      </a:r>
                    </a:p>
                  </a:txBody>
                  <a:tcPr marL="91437" marR="91437"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6406">
                <a:tc>
                  <a:txBody>
                    <a:bodyPr/>
                    <a:lstStyle/>
                    <a:p>
                      <a:pPr algn="l"/>
                      <a:r>
                        <a:rPr lang="en-GB" sz="1400" b="1" dirty="0">
                          <a:solidFill>
                            <a:sysClr val="windowText" lastClr="000000"/>
                          </a:solidFill>
                        </a:rPr>
                        <a:t>Skills and Abilities</a:t>
                      </a:r>
                      <a:endParaRPr lang="en-GB" sz="1400" b="1" i="1" dirty="0">
                        <a:solidFill>
                          <a:sysClr val="windowText" lastClr="000000"/>
                        </a:solidFill>
                      </a:endParaRPr>
                    </a:p>
                  </a:txBody>
                  <a:tcPr marL="91437" marR="91437" marT="45731" marB="457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kern="1200" dirty="0">
                          <a:solidFill>
                            <a:schemeClr val="dk1"/>
                          </a:solidFill>
                          <a:effectLst/>
                          <a:latin typeface="+mn-lt"/>
                          <a:ea typeface="+mn-ea"/>
                          <a:cs typeface="+mn-cs"/>
                        </a:rPr>
                        <a:t>Ability to use trade-off plots and Materials Indices in eco-selection</a:t>
                      </a:r>
                    </a:p>
                  </a:txBody>
                  <a:tcPr marL="91437" marR="91437"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5326">
                <a:tc>
                  <a:txBody>
                    <a:bodyPr/>
                    <a:lstStyle/>
                    <a:p>
                      <a:pPr algn="l"/>
                      <a:r>
                        <a:rPr lang="en-GB" sz="1400" b="1" dirty="0">
                          <a:solidFill>
                            <a:sysClr val="windowText" lastClr="000000"/>
                          </a:solidFill>
                        </a:rPr>
                        <a:t>Values and Attitudes</a:t>
                      </a:r>
                      <a:endParaRPr lang="en-GB" sz="1400" b="1" i="1" dirty="0">
                        <a:solidFill>
                          <a:sysClr val="windowText" lastClr="000000"/>
                        </a:solidFill>
                      </a:endParaRPr>
                    </a:p>
                  </a:txBody>
                  <a:tcPr marL="91437" marR="91437" marT="45731" marB="457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400" kern="1200" dirty="0">
                          <a:solidFill>
                            <a:schemeClr val="dk1"/>
                          </a:solidFill>
                          <a:effectLst/>
                          <a:latin typeface="+mn-lt"/>
                          <a:ea typeface="+mn-ea"/>
                          <a:cs typeface="+mn-cs"/>
                        </a:rPr>
                        <a:t>Appreciation of the possibilities to reduce environmental impact by design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Content Placeholder 3">
            <a:extLst>
              <a:ext uri="{FF2B5EF4-FFF2-40B4-BE49-F238E27FC236}">
                <a16:creationId xmlns:a16="http://schemas.microsoft.com/office/drawing/2014/main" id="{52D3089F-1F84-40D6-B5C5-82CCE8C1645F}"/>
              </a:ext>
            </a:extLst>
          </p:cNvPr>
          <p:cNvSpPr txBox="1">
            <a:spLocks/>
          </p:cNvSpPr>
          <p:nvPr/>
        </p:nvSpPr>
        <p:spPr bwMode="auto">
          <a:xfrm>
            <a:off x="600281" y="3284984"/>
            <a:ext cx="11175031" cy="2406813"/>
          </a:xfrm>
          <a:prstGeom prst="rect">
            <a:avLst/>
          </a:prstGeom>
          <a:solidFill>
            <a:schemeClr val="bg1">
              <a:lumMod val="95000"/>
            </a:schemeClr>
          </a:solidFill>
          <a:ln w="28575">
            <a:solidFill>
              <a:srgbClr val="FFB71B"/>
            </a:solidFill>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20000"/>
              </a:spcAft>
              <a:buClr>
                <a:schemeClr val="bg1">
                  <a:lumMod val="65000"/>
                </a:schemeClr>
              </a:buClr>
              <a:buSzPct val="120000"/>
              <a:buFont typeface="Wingdings" panose="05000000000000000000" pitchFamily="2" charset="2"/>
              <a:buNone/>
              <a:defRPr sz="1800" b="1">
                <a:solidFill>
                  <a:schemeClr val="tx1"/>
                </a:solidFill>
                <a:latin typeface="+mn-lt"/>
                <a:ea typeface="+mn-ea"/>
                <a:cs typeface="+mn-cs"/>
              </a:defRPr>
            </a:lvl1pPr>
            <a:lvl2pPr marL="827088" indent="-346075" algn="l" rtl="0" eaLnBrk="0" fontAlgn="base" hangingPunct="0">
              <a:spcBef>
                <a:spcPct val="20000"/>
              </a:spcBef>
              <a:spcAft>
                <a:spcPct val="20000"/>
              </a:spcAft>
              <a:buClr>
                <a:schemeClr val="bg1">
                  <a:lumMod val="65000"/>
                </a:schemeClr>
              </a:buClr>
              <a:buSzPct val="80000"/>
              <a:buFont typeface="Wingdings" panose="05000000000000000000" pitchFamily="2" charset="2"/>
              <a:buChar char="n"/>
              <a:defRPr lang="en-US" sz="1400" b="0" dirty="0" smtClean="0">
                <a:solidFill>
                  <a:schemeClr val="tx1"/>
                </a:solidFill>
                <a:latin typeface="+mn-lt"/>
                <a:ea typeface="+mn-ea"/>
                <a:cs typeface="+mn-cs"/>
              </a:defRPr>
            </a:lvl2pPr>
            <a:lvl3pPr marL="1079500" indent="-165100" algn="l" rtl="0" eaLnBrk="0" fontAlgn="base" hangingPunct="0">
              <a:spcBef>
                <a:spcPct val="20000"/>
              </a:spcBef>
              <a:spcAft>
                <a:spcPct val="0"/>
              </a:spcAft>
              <a:buClr>
                <a:schemeClr val="bg1">
                  <a:lumMod val="65000"/>
                </a:schemeClr>
              </a:buClr>
              <a:buSzPct val="110000"/>
              <a:buFont typeface="Wingdings" panose="05000000000000000000" pitchFamily="2" charset="2"/>
              <a:buChar char="§"/>
              <a:defRPr sz="1600" b="0">
                <a:solidFill>
                  <a:schemeClr val="tx1"/>
                </a:solidFill>
                <a:latin typeface="+mn-lt"/>
              </a:defRPr>
            </a:lvl3pPr>
            <a:lvl4pPr marL="1439863" indent="-231775" algn="l" rtl="0" eaLnBrk="0" fontAlgn="base" hangingPunct="0">
              <a:spcBef>
                <a:spcPct val="20000"/>
              </a:spcBef>
              <a:spcAft>
                <a:spcPct val="0"/>
              </a:spcAft>
              <a:buClr>
                <a:schemeClr val="bg1">
                  <a:lumMod val="65000"/>
                </a:schemeClr>
              </a:buClr>
              <a:buSzPct val="110000"/>
              <a:buFont typeface="Wingdings" panose="05000000000000000000" pitchFamily="2" charset="2"/>
              <a:buChar char="§"/>
              <a:defRPr sz="1400" b="0">
                <a:solidFill>
                  <a:schemeClr val="tx1"/>
                </a:solidFill>
                <a:latin typeface="+mn-lt"/>
              </a:defRPr>
            </a:lvl4pPr>
            <a:lvl5pPr marL="1862138" indent="-231775" algn="l" rtl="0" eaLnBrk="0" fontAlgn="base" hangingPunct="0">
              <a:spcBef>
                <a:spcPct val="20000"/>
              </a:spcBef>
              <a:spcAft>
                <a:spcPct val="0"/>
              </a:spcAft>
              <a:buClr>
                <a:schemeClr val="bg1">
                  <a:lumMod val="65000"/>
                </a:schemeClr>
              </a:buClr>
              <a:buFont typeface="Wingdings" panose="05000000000000000000" pitchFamily="2" charset="2"/>
              <a:buChar char="§"/>
              <a:defRPr sz="1200" b="0">
                <a:solidFill>
                  <a:schemeClr val="tx1"/>
                </a:solidFill>
                <a:latin typeface="+mn-lt"/>
              </a:defRPr>
            </a:lvl5pPr>
            <a:lvl6pPr marL="2319338" indent="-231775" algn="l" rtl="0" eaLnBrk="0" fontAlgn="base" hangingPunct="0">
              <a:spcBef>
                <a:spcPct val="20000"/>
              </a:spcBef>
              <a:spcAft>
                <a:spcPct val="0"/>
              </a:spcAft>
              <a:buClr>
                <a:srgbClr val="009999"/>
              </a:buClr>
              <a:buFont typeface="Wingdings" pitchFamily="2" charset="2"/>
              <a:defRPr sz="1600" b="1">
                <a:solidFill>
                  <a:schemeClr val="tx1"/>
                </a:solidFill>
                <a:latin typeface="+mn-lt"/>
              </a:defRPr>
            </a:lvl6pPr>
            <a:lvl7pPr marL="2776538" indent="-231775" algn="l" rtl="0" eaLnBrk="0" fontAlgn="base" hangingPunct="0">
              <a:spcBef>
                <a:spcPct val="20000"/>
              </a:spcBef>
              <a:spcAft>
                <a:spcPct val="0"/>
              </a:spcAft>
              <a:buClr>
                <a:srgbClr val="009999"/>
              </a:buClr>
              <a:buFont typeface="Wingdings" pitchFamily="2" charset="2"/>
              <a:defRPr sz="1600" b="1">
                <a:solidFill>
                  <a:schemeClr val="tx1"/>
                </a:solidFill>
                <a:latin typeface="+mn-lt"/>
              </a:defRPr>
            </a:lvl7pPr>
            <a:lvl8pPr marL="3233738" indent="-231775" algn="l" rtl="0" eaLnBrk="0" fontAlgn="base" hangingPunct="0">
              <a:spcBef>
                <a:spcPct val="20000"/>
              </a:spcBef>
              <a:spcAft>
                <a:spcPct val="0"/>
              </a:spcAft>
              <a:buClr>
                <a:srgbClr val="009999"/>
              </a:buClr>
              <a:buFont typeface="Wingdings" pitchFamily="2" charset="2"/>
              <a:defRPr sz="1600" b="1">
                <a:solidFill>
                  <a:schemeClr val="tx1"/>
                </a:solidFill>
                <a:latin typeface="+mn-lt"/>
              </a:defRPr>
            </a:lvl8pPr>
            <a:lvl9pPr marL="3690938" indent="-231775" algn="l" rtl="0" eaLnBrk="0" fontAlgn="base" hangingPunct="0">
              <a:spcBef>
                <a:spcPct val="20000"/>
              </a:spcBef>
              <a:spcAft>
                <a:spcPct val="0"/>
              </a:spcAft>
              <a:buClr>
                <a:srgbClr val="009999"/>
              </a:buClr>
              <a:buFont typeface="Wingdings" pitchFamily="2" charset="2"/>
              <a:defRPr sz="1600" b="1">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20000"/>
              </a:spcAft>
              <a:buClr>
                <a:sysClr val="window" lastClr="FFFFFF">
                  <a:lumMod val="65000"/>
                </a:sysClr>
              </a:buClr>
              <a:buSzPct val="120000"/>
              <a:buFont typeface="Wingdings" panose="05000000000000000000" pitchFamily="2" charset="2"/>
              <a:buNone/>
              <a:tabLst/>
              <a:defRPr/>
            </a:pPr>
            <a:r>
              <a:rPr kumimoji="0" lang="en-GB" sz="1800" b="1" i="0" u="none" strike="noStrike" kern="0" cap="none" spc="0" normalizeH="0" baseline="0" noProof="0" dirty="0">
                <a:ln>
                  <a:noFill/>
                </a:ln>
                <a:solidFill>
                  <a:srgbClr val="0C0C0C"/>
                </a:solidFill>
                <a:effectLst/>
                <a:uLnTx/>
                <a:uFillTx/>
                <a:ea typeface="+mn-ea"/>
                <a:cs typeface="+mn-cs"/>
              </a:rPr>
              <a:t>Resources</a:t>
            </a: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Text: </a:t>
            </a:r>
            <a:r>
              <a:rPr kumimoji="0" lang="en-US" sz="1400" b="0" i="0" u="none" strike="noStrike" kern="0" cap="none" spc="0" normalizeH="0" baseline="0" noProof="0" dirty="0">
                <a:ln>
                  <a:noFill/>
                </a:ln>
                <a:solidFill>
                  <a:prstClr val="black"/>
                </a:solidFill>
                <a:effectLst/>
                <a:uLnTx/>
                <a:uFillTx/>
                <a:ea typeface="+mn-ea"/>
                <a:cs typeface="+mn-cs"/>
              </a:rPr>
              <a:t>“Materials and the Environment”, </a:t>
            </a:r>
            <a:r>
              <a:rPr lang="en-GB" sz="1400" dirty="0"/>
              <a:t>3</a:t>
            </a:r>
            <a:r>
              <a:rPr lang="en-GB" sz="1400" baseline="30000" dirty="0"/>
              <a:t>rd</a:t>
            </a:r>
            <a:r>
              <a:rPr lang="en-GB" sz="1400" dirty="0"/>
              <a:t> </a:t>
            </a:r>
            <a:r>
              <a:rPr kumimoji="0" lang="en-US" sz="1400" b="0" i="0" u="none" strike="noStrike" kern="0" cap="none" spc="0" normalizeH="0" baseline="0" noProof="0" dirty="0">
                <a:ln>
                  <a:noFill/>
                </a:ln>
                <a:solidFill>
                  <a:prstClr val="black"/>
                </a:solidFill>
                <a:effectLst/>
                <a:uLnTx/>
                <a:uFillTx/>
                <a:ea typeface="+mn-ea"/>
                <a:cs typeface="+mn-cs"/>
              </a:rPr>
              <a:t>Edition by M.F. Ashby, Butterworth-Heinemann, Oxford 2021, UK. Chapters 9-10</a:t>
            </a: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Text: </a:t>
            </a:r>
            <a:r>
              <a:rPr kumimoji="0" lang="en-US" sz="1400" b="0" i="0" u="none" strike="noStrike" kern="0" cap="none" spc="0" normalizeH="0" baseline="0" noProof="0" dirty="0">
                <a:ln>
                  <a:noFill/>
                </a:ln>
                <a:solidFill>
                  <a:prstClr val="black"/>
                </a:solidFill>
                <a:effectLst/>
                <a:uLnTx/>
                <a:uFillTx/>
                <a:ea typeface="+mn-ea"/>
                <a:cs typeface="+mn-cs"/>
              </a:rPr>
              <a:t>“Materials: engineering, science, processing and design”, </a:t>
            </a:r>
            <a:r>
              <a:rPr lang="en-GB" sz="1400" dirty="0"/>
              <a:t>4</a:t>
            </a:r>
            <a:r>
              <a:rPr lang="en-GB" sz="1400" baseline="30000" dirty="0"/>
              <a:t>th</a:t>
            </a:r>
            <a:r>
              <a:rPr kumimoji="0" lang="en-US" sz="1400" b="0" i="0" u="none" strike="noStrike" kern="0" cap="none" spc="0" normalizeH="0" baseline="0" noProof="0" dirty="0">
                <a:ln>
                  <a:noFill/>
                </a:ln>
                <a:solidFill>
                  <a:prstClr val="black"/>
                </a:solidFill>
                <a:effectLst/>
                <a:uLnTx/>
                <a:uFillTx/>
                <a:ea typeface="+mn-ea"/>
                <a:cs typeface="+mn-cs"/>
              </a:rPr>
              <a:t> Edition by M.F. Ashby, H.R. Shercliff  and D. Cebon, Butterworth Heinemann, Oxford 2019, Chapter 20</a:t>
            </a: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Text: </a:t>
            </a:r>
            <a:r>
              <a:rPr kumimoji="0" lang="en-US" sz="1400" b="0" i="0" u="none" strike="noStrike" kern="0" cap="none" spc="0" normalizeH="0" baseline="0" noProof="0" dirty="0">
                <a:ln>
                  <a:noFill/>
                </a:ln>
                <a:solidFill>
                  <a:prstClr val="black"/>
                </a:solidFill>
                <a:effectLst/>
                <a:uLnTx/>
                <a:uFillTx/>
                <a:ea typeface="+mn-ea"/>
                <a:cs typeface="+mn-cs"/>
              </a:rPr>
              <a:t>“Materials Selection in Mechanical Design”, 5th Edition by M.F. Ashby, Butterworth Heinemann, Oxford, 2016. Chapter 14</a:t>
            </a: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White Paper: </a:t>
            </a:r>
            <a:r>
              <a:rPr kumimoji="0" lang="en-US" sz="1400" b="0" i="0" u="none" strike="noStrike" kern="0" cap="none" spc="0" normalizeH="0" baseline="0" noProof="0" dirty="0">
                <a:ln>
                  <a:noFill/>
                </a:ln>
                <a:solidFill>
                  <a:prstClr val="black"/>
                </a:solidFill>
                <a:effectLst/>
                <a:uLnTx/>
                <a:uFillTx/>
                <a:ea typeface="+mn-ea"/>
                <a:cs typeface="+mn-cs"/>
                <a:hlinkClick r:id="rId3"/>
              </a:rPr>
              <a:t>Ansys Granta EduPack for Eco Design </a:t>
            </a:r>
            <a:endParaRPr kumimoji="0" lang="en-US" sz="1400" b="0" i="0" u="none" strike="noStrike" kern="0" cap="none" spc="0" normalizeH="0" baseline="0" noProof="0" dirty="0">
              <a:ln>
                <a:noFill/>
              </a:ln>
              <a:solidFill>
                <a:prstClr val="black"/>
              </a:solidFill>
              <a:effectLst/>
              <a:uLnTx/>
              <a:uFillTx/>
              <a:ea typeface="+mn-ea"/>
              <a:cs typeface="+mn-cs"/>
            </a:endParaRP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Software: </a:t>
            </a:r>
            <a:r>
              <a:rPr lang="en-US" sz="1400" b="0" kern="0" dirty="0">
                <a:solidFill>
                  <a:prstClr val="black"/>
                </a:solidFill>
              </a:rPr>
              <a:t>Ansys </a:t>
            </a:r>
            <a:r>
              <a:rPr kumimoji="0" lang="en-US" sz="1400" b="0" i="0" u="none" strike="noStrike" kern="0" cap="none" spc="0" normalizeH="0" baseline="0" noProof="0" dirty="0">
                <a:ln>
                  <a:noFill/>
                </a:ln>
                <a:solidFill>
                  <a:prstClr val="black"/>
                </a:solidFill>
                <a:effectLst/>
                <a:uLnTx/>
                <a:uFillTx/>
                <a:ea typeface="+mn-ea"/>
                <a:cs typeface="+mn-cs"/>
              </a:rPr>
              <a:t>Granta EduPack with Eco Audit tool</a:t>
            </a:r>
          </a:p>
          <a:p>
            <a:pPr marL="552450" marR="0" lvl="0" indent="-285750" algn="l" defTabSz="914400" rtl="0" eaLnBrk="0" fontAlgn="base" latinLnBrk="0" hangingPunct="0">
              <a:lnSpc>
                <a:spcPct val="100000"/>
              </a:lnSpc>
              <a:spcBef>
                <a:spcPct val="20000"/>
              </a:spcBef>
              <a:spcAft>
                <a:spcPct val="20000"/>
              </a:spcAft>
              <a:buClr>
                <a:schemeClr val="accent1"/>
              </a:buClr>
              <a:buSzPct val="100000"/>
              <a:buFont typeface="Wingdings" panose="05000000000000000000" pitchFamily="2" charset="2"/>
              <a:buChar char="§"/>
              <a:tabLst/>
              <a:defRPr/>
            </a:pPr>
            <a:r>
              <a:rPr kumimoji="0" lang="en-US" sz="1400" i="0" u="none" strike="noStrike" kern="0" cap="none" spc="0" normalizeH="0" baseline="0" noProof="0" dirty="0">
                <a:ln>
                  <a:noFill/>
                </a:ln>
                <a:solidFill>
                  <a:prstClr val="black"/>
                </a:solidFill>
                <a:effectLst/>
                <a:uLnTx/>
                <a:uFillTx/>
                <a:ea typeface="+mn-ea"/>
                <a:cs typeface="+mn-cs"/>
              </a:rPr>
              <a:t>Poster: </a:t>
            </a:r>
            <a:r>
              <a:rPr kumimoji="0" lang="en-US" sz="1400" b="0" i="0" u="none" strike="noStrike" kern="0" cap="none" spc="0" normalizeH="0" baseline="0" noProof="0" dirty="0">
                <a:ln>
                  <a:noFill/>
                </a:ln>
                <a:solidFill>
                  <a:prstClr val="black"/>
                </a:solidFill>
                <a:effectLst/>
                <a:uLnTx/>
                <a:uFillTx/>
                <a:ea typeface="+mn-ea"/>
                <a:cs typeface="+mn-cs"/>
                <a:hlinkClick r:id="rId4"/>
              </a:rPr>
              <a:t>Eco Design</a:t>
            </a:r>
            <a:endParaRPr kumimoji="0" lang="en-US" sz="1400" b="0" i="0" u="none" strike="noStrike" kern="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95873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3</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t>Outline of Lecture Unit 11</a:t>
            </a:r>
          </a:p>
        </p:txBody>
      </p:sp>
      <p:sp>
        <p:nvSpPr>
          <p:cNvPr id="4" name="Text Box 3">
            <a:extLst>
              <a:ext uri="{FF2B5EF4-FFF2-40B4-BE49-F238E27FC236}">
                <a16:creationId xmlns:a16="http://schemas.microsoft.com/office/drawing/2014/main" id="{86A0EA5E-E58D-4967-BD18-733D6C7AB6F2}"/>
              </a:ext>
            </a:extLst>
          </p:cNvPr>
          <p:cNvSpPr txBox="1">
            <a:spLocks noChangeArrowheads="1"/>
          </p:cNvSpPr>
          <p:nvPr/>
        </p:nvSpPr>
        <p:spPr bwMode="auto">
          <a:xfrm>
            <a:off x="5628624" y="2576425"/>
            <a:ext cx="4340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50000"/>
              </a:spcBef>
              <a:buClr>
                <a:schemeClr val="accent1"/>
              </a:buClr>
              <a:buSzPct val="110000"/>
              <a:buFont typeface="Wingdings" panose="05000000000000000000" pitchFamily="2" charset="2"/>
              <a:buChar char="§"/>
            </a:pPr>
            <a:r>
              <a:rPr lang="en-GB" sz="2000" dirty="0">
                <a:latin typeface="+mn-lt"/>
              </a:rPr>
              <a:t>  Eco-informed selection – the strategy</a:t>
            </a:r>
          </a:p>
        </p:txBody>
      </p:sp>
      <p:sp>
        <p:nvSpPr>
          <p:cNvPr id="5" name="Text Box 6">
            <a:extLst>
              <a:ext uri="{FF2B5EF4-FFF2-40B4-BE49-F238E27FC236}">
                <a16:creationId xmlns:a16="http://schemas.microsoft.com/office/drawing/2014/main" id="{4B4EAC8D-5EB7-42B4-8634-BFEEBCFDF176}"/>
              </a:ext>
            </a:extLst>
          </p:cNvPr>
          <p:cNvSpPr txBox="1">
            <a:spLocks noChangeArrowheads="1"/>
          </p:cNvSpPr>
          <p:nvPr/>
        </p:nvSpPr>
        <p:spPr bwMode="auto">
          <a:xfrm>
            <a:off x="5628624" y="3138920"/>
            <a:ext cx="3986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50000"/>
              </a:spcBef>
              <a:buClr>
                <a:schemeClr val="accent1"/>
              </a:buClr>
              <a:buSzPct val="110000"/>
              <a:buFont typeface="Wingdings" panose="05000000000000000000" pitchFamily="2" charset="2"/>
              <a:buChar char="§"/>
            </a:pPr>
            <a:r>
              <a:rPr lang="en-GB" sz="2000" dirty="0">
                <a:latin typeface="+mn-lt"/>
              </a:rPr>
              <a:t>  Case study: drink containers</a:t>
            </a:r>
          </a:p>
        </p:txBody>
      </p:sp>
      <p:sp>
        <p:nvSpPr>
          <p:cNvPr id="6" name="Text Box 6">
            <a:extLst>
              <a:ext uri="{FF2B5EF4-FFF2-40B4-BE49-F238E27FC236}">
                <a16:creationId xmlns:a16="http://schemas.microsoft.com/office/drawing/2014/main" id="{6C8E0571-B111-4A0A-8490-EE4070079E84}"/>
              </a:ext>
            </a:extLst>
          </p:cNvPr>
          <p:cNvSpPr txBox="1">
            <a:spLocks noChangeArrowheads="1"/>
          </p:cNvSpPr>
          <p:nvPr/>
        </p:nvSpPr>
        <p:spPr bwMode="auto">
          <a:xfrm>
            <a:off x="5628624" y="3701415"/>
            <a:ext cx="3986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50000"/>
              </a:spcBef>
              <a:buClr>
                <a:schemeClr val="accent1"/>
              </a:buClr>
              <a:buSzPct val="110000"/>
              <a:buFont typeface="Wingdings" panose="05000000000000000000" pitchFamily="2" charset="2"/>
              <a:buChar char="§"/>
            </a:pPr>
            <a:r>
              <a:rPr lang="en-GB" sz="2000" dirty="0">
                <a:latin typeface="+mn-lt"/>
              </a:rPr>
              <a:t>  Case study: crash barriers</a:t>
            </a:r>
          </a:p>
        </p:txBody>
      </p:sp>
      <p:pic>
        <p:nvPicPr>
          <p:cNvPr id="7" name="Picture 23">
            <a:extLst>
              <a:ext uri="{FF2B5EF4-FFF2-40B4-BE49-F238E27FC236}">
                <a16:creationId xmlns:a16="http://schemas.microsoft.com/office/drawing/2014/main" id="{981601AA-D2D8-4F23-B2F5-BA457EC00C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711" y="2095500"/>
            <a:ext cx="456406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61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4</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US" dirty="0"/>
              <a:t>Eco-informed design</a:t>
            </a:r>
          </a:p>
        </p:txBody>
      </p:sp>
      <p:grpSp>
        <p:nvGrpSpPr>
          <p:cNvPr id="4" name="Group 10">
            <a:extLst>
              <a:ext uri="{FF2B5EF4-FFF2-40B4-BE49-F238E27FC236}">
                <a16:creationId xmlns:a16="http://schemas.microsoft.com/office/drawing/2014/main" id="{589641E7-FDA2-415B-855A-2B0C6AC1BAEA}"/>
              </a:ext>
            </a:extLst>
          </p:cNvPr>
          <p:cNvGrpSpPr>
            <a:grpSpLocks/>
          </p:cNvGrpSpPr>
          <p:nvPr/>
        </p:nvGrpSpPr>
        <p:grpSpPr bwMode="auto">
          <a:xfrm>
            <a:off x="4799856" y="975121"/>
            <a:ext cx="5994400" cy="4603750"/>
            <a:chOff x="2042" y="837"/>
            <a:chExt cx="3718" cy="2900"/>
          </a:xfrm>
        </p:grpSpPr>
        <p:pic>
          <p:nvPicPr>
            <p:cNvPr id="5" name="Picture 3" descr="overview of component lifecycle">
              <a:extLst>
                <a:ext uri="{FF2B5EF4-FFF2-40B4-BE49-F238E27FC236}">
                  <a16:creationId xmlns:a16="http://schemas.microsoft.com/office/drawing/2014/main" id="{DA66DAAA-3BC7-4D1C-B5B2-5637F09CFC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 y="1016"/>
              <a:ext cx="3718" cy="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a:extLst>
                <a:ext uri="{FF2B5EF4-FFF2-40B4-BE49-F238E27FC236}">
                  <a16:creationId xmlns:a16="http://schemas.microsoft.com/office/drawing/2014/main" id="{389EAA0E-1A66-4B13-9B9E-7B875E2F12CD}"/>
                </a:ext>
              </a:extLst>
            </p:cNvPr>
            <p:cNvSpPr txBox="1">
              <a:spLocks noChangeArrowheads="1"/>
            </p:cNvSpPr>
            <p:nvPr/>
          </p:nvSpPr>
          <p:spPr bwMode="auto">
            <a:xfrm>
              <a:off x="3598" y="837"/>
              <a:ext cx="15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600" b="1" dirty="0"/>
                <a:t>The materials life-cycle</a:t>
              </a:r>
            </a:p>
          </p:txBody>
        </p:sp>
      </p:grpSp>
      <p:sp>
        <p:nvSpPr>
          <p:cNvPr id="7" name="Rectangle 4">
            <a:extLst>
              <a:ext uri="{FF2B5EF4-FFF2-40B4-BE49-F238E27FC236}">
                <a16:creationId xmlns:a16="http://schemas.microsoft.com/office/drawing/2014/main" id="{C860C98F-729F-4B3A-889E-1D274B416ECF}"/>
              </a:ext>
            </a:extLst>
          </p:cNvPr>
          <p:cNvSpPr>
            <a:spLocks noChangeArrowheads="1"/>
          </p:cNvSpPr>
          <p:nvPr/>
        </p:nvSpPr>
        <p:spPr bwMode="auto">
          <a:xfrm>
            <a:off x="1285131" y="3475434"/>
            <a:ext cx="6113462" cy="217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179388" indent="2619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ts val="200"/>
              </a:spcBef>
              <a:spcAft>
                <a:spcPct val="10000"/>
              </a:spcAft>
              <a:buClr>
                <a:srgbClr val="336600"/>
              </a:buClr>
              <a:buSzPct val="110000"/>
            </a:pPr>
            <a:r>
              <a:rPr lang="en-GB" sz="2000" b="1" dirty="0">
                <a:latin typeface="+mn-lt"/>
              </a:rPr>
              <a:t>The drivers for eco-design</a:t>
            </a:r>
            <a:endParaRPr lang="en-GB" dirty="0">
              <a:latin typeface="+mn-lt"/>
            </a:endParaRP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Focus on carbon footprint by governments</a:t>
            </a: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Legislation (Carbon taxes, EuP, REACH)</a:t>
            </a: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Incentives (Subsidies, concessions)</a:t>
            </a: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Urge for “responsible” manufacture</a:t>
            </a: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Doing more with less = $$$ </a:t>
            </a:r>
          </a:p>
        </p:txBody>
      </p:sp>
      <p:sp>
        <p:nvSpPr>
          <p:cNvPr id="8" name="Rectangle 11">
            <a:extLst>
              <a:ext uri="{FF2B5EF4-FFF2-40B4-BE49-F238E27FC236}">
                <a16:creationId xmlns:a16="http://schemas.microsoft.com/office/drawing/2014/main" id="{55952F79-003F-4040-882A-034179801289}"/>
              </a:ext>
            </a:extLst>
          </p:cNvPr>
          <p:cNvSpPr>
            <a:spLocks noChangeArrowheads="1"/>
          </p:cNvSpPr>
          <p:nvPr/>
        </p:nvSpPr>
        <p:spPr bwMode="auto">
          <a:xfrm>
            <a:off x="1326406" y="1100534"/>
            <a:ext cx="6113462" cy="110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179388" indent="2619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ts val="200"/>
              </a:spcBef>
              <a:spcAft>
                <a:spcPct val="10000"/>
              </a:spcAft>
              <a:buClr>
                <a:srgbClr val="336600"/>
              </a:buClr>
              <a:buSzPct val="110000"/>
            </a:pPr>
            <a:r>
              <a:rPr lang="en-GB" sz="2000" b="1" dirty="0">
                <a:latin typeface="+mn-lt"/>
              </a:rPr>
              <a:t>Eco-informed design</a:t>
            </a:r>
            <a:endParaRPr lang="en-GB" dirty="0">
              <a:latin typeface="+mn-lt"/>
            </a:endParaRP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80% of eco-impact tied in at design stage</a:t>
            </a:r>
          </a:p>
          <a:p>
            <a:pPr lvl="1">
              <a:lnSpc>
                <a:spcPct val="110000"/>
              </a:lnSpc>
              <a:spcBef>
                <a:spcPts val="200"/>
              </a:spcBef>
              <a:spcAft>
                <a:spcPct val="10000"/>
              </a:spcAft>
              <a:buClr>
                <a:schemeClr val="accent1"/>
              </a:buClr>
              <a:buSzPct val="110000"/>
              <a:buFont typeface="Wingdings" panose="05000000000000000000" pitchFamily="2" charset="2"/>
              <a:buChar char="§"/>
            </a:pPr>
            <a:r>
              <a:rPr lang="en-GB" dirty="0">
                <a:latin typeface="+mn-lt"/>
              </a:rPr>
              <a:t>Build-in eco criteria at the design stage</a:t>
            </a:r>
          </a:p>
        </p:txBody>
      </p:sp>
    </p:spTree>
    <p:extLst>
      <p:ext uri="{BB962C8B-B14F-4D97-AF65-F5344CB8AC3E}">
        <p14:creationId xmlns:p14="http://schemas.microsoft.com/office/powerpoint/2010/main" val="132888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5</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latin typeface="+mn-lt"/>
              </a:rPr>
              <a:t>Eco-informed selection: the strategy</a:t>
            </a:r>
            <a:endParaRPr lang="en-US" dirty="0">
              <a:latin typeface="+mn-lt"/>
            </a:endParaRPr>
          </a:p>
        </p:txBody>
      </p:sp>
      <p:sp>
        <p:nvSpPr>
          <p:cNvPr id="6" name="Text Box 27">
            <a:extLst>
              <a:ext uri="{FF2B5EF4-FFF2-40B4-BE49-F238E27FC236}">
                <a16:creationId xmlns:a16="http://schemas.microsoft.com/office/drawing/2014/main" id="{0D256D0D-45AC-4942-8015-42E91787152F}"/>
              </a:ext>
            </a:extLst>
          </p:cNvPr>
          <p:cNvSpPr txBox="1">
            <a:spLocks noChangeArrowheads="1"/>
          </p:cNvSpPr>
          <p:nvPr/>
        </p:nvSpPr>
        <p:spPr bwMode="auto">
          <a:xfrm>
            <a:off x="6820793" y="4463106"/>
            <a:ext cx="323959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20000"/>
              </a:spcBef>
              <a:spcAft>
                <a:spcPct val="20000"/>
              </a:spcAft>
              <a:buClr>
                <a:srgbClr val="009B9B"/>
              </a:buClr>
              <a:buSzPct val="80000"/>
              <a:buFont typeface="Wingdings" pitchFamily="2" charset="2"/>
              <a:defRPr>
                <a:solidFill>
                  <a:schemeClr val="tx1"/>
                </a:solidFill>
                <a:latin typeface="Arial" charset="0"/>
              </a:defRPr>
            </a:lvl6pPr>
            <a:lvl7pPr marL="2971800" indent="-228600" eaLnBrk="0" fontAlgn="base" hangingPunct="0">
              <a:spcBef>
                <a:spcPct val="20000"/>
              </a:spcBef>
              <a:spcAft>
                <a:spcPct val="20000"/>
              </a:spcAft>
              <a:buClr>
                <a:srgbClr val="009B9B"/>
              </a:buClr>
              <a:buSzPct val="80000"/>
              <a:buFont typeface="Wingdings" pitchFamily="2" charset="2"/>
              <a:defRPr>
                <a:solidFill>
                  <a:schemeClr val="tx1"/>
                </a:solidFill>
                <a:latin typeface="Arial" charset="0"/>
              </a:defRPr>
            </a:lvl7pPr>
            <a:lvl8pPr marL="3429000" indent="-228600" eaLnBrk="0" fontAlgn="base" hangingPunct="0">
              <a:spcBef>
                <a:spcPct val="20000"/>
              </a:spcBef>
              <a:spcAft>
                <a:spcPct val="20000"/>
              </a:spcAft>
              <a:buClr>
                <a:srgbClr val="009B9B"/>
              </a:buClr>
              <a:buSzPct val="80000"/>
              <a:buFont typeface="Wingdings" pitchFamily="2" charset="2"/>
              <a:defRPr>
                <a:solidFill>
                  <a:schemeClr val="tx1"/>
                </a:solidFill>
                <a:latin typeface="Arial" charset="0"/>
              </a:defRPr>
            </a:lvl8pPr>
            <a:lvl9pPr marL="3886200" indent="-228600" eaLnBrk="0" fontAlgn="base" hangingPunct="0">
              <a:spcBef>
                <a:spcPct val="20000"/>
              </a:spcBef>
              <a:spcAft>
                <a:spcPct val="20000"/>
              </a:spcAft>
              <a:buClr>
                <a:srgbClr val="009B9B"/>
              </a:buClr>
              <a:buSzPct val="80000"/>
              <a:buFont typeface="Wingdings" pitchFamily="2" charset="2"/>
              <a:defRPr>
                <a:solidFill>
                  <a:schemeClr val="tx1"/>
                </a:solidFill>
                <a:latin typeface="Arial" charset="0"/>
              </a:defRPr>
            </a:lvl9pPr>
          </a:lstStyle>
          <a:p>
            <a:pPr marL="285750" indent="-285750">
              <a:buClr>
                <a:schemeClr val="accent1"/>
              </a:buClr>
              <a:buSzPct val="110000"/>
              <a:buFont typeface="Wingdings" pitchFamily="2" charset="2"/>
              <a:buChar char="§"/>
              <a:defRPr/>
            </a:pPr>
            <a:r>
              <a:rPr lang="en-GB" dirty="0">
                <a:latin typeface="+mn-lt"/>
              </a:rPr>
              <a:t>Use Eco Audit or other tools </a:t>
            </a:r>
          </a:p>
          <a:p>
            <a:pPr eaLnBrk="0" hangingPunct="0">
              <a:buClr>
                <a:srgbClr val="666633"/>
              </a:buClr>
              <a:buSzPct val="110000"/>
              <a:defRPr/>
            </a:pPr>
            <a:r>
              <a:rPr lang="en-GB" dirty="0">
                <a:latin typeface="+mn-lt"/>
              </a:rPr>
              <a:t>     to identify design objective</a:t>
            </a:r>
          </a:p>
        </p:txBody>
      </p:sp>
      <p:grpSp>
        <p:nvGrpSpPr>
          <p:cNvPr id="8" name="Group 7">
            <a:extLst>
              <a:ext uri="{FF2B5EF4-FFF2-40B4-BE49-F238E27FC236}">
                <a16:creationId xmlns:a16="http://schemas.microsoft.com/office/drawing/2014/main" id="{0D93B226-ABEA-43BC-90E1-B31E1AE9A6C8}"/>
              </a:ext>
            </a:extLst>
          </p:cNvPr>
          <p:cNvGrpSpPr>
            <a:grpSpLocks/>
          </p:cNvGrpSpPr>
          <p:nvPr/>
        </p:nvGrpSpPr>
        <p:grpSpPr bwMode="auto">
          <a:xfrm>
            <a:off x="1348252" y="842339"/>
            <a:ext cx="4969569" cy="1202190"/>
            <a:chOff x="251985" y="677625"/>
            <a:chExt cx="4969712" cy="1201853"/>
          </a:xfrm>
        </p:grpSpPr>
        <p:sp>
          <p:nvSpPr>
            <p:cNvPr id="9" name="Text Box 6">
              <a:extLst>
                <a:ext uri="{FF2B5EF4-FFF2-40B4-BE49-F238E27FC236}">
                  <a16:creationId xmlns:a16="http://schemas.microsoft.com/office/drawing/2014/main" id="{8A84DBBF-ABB8-4572-976D-D5083DDC285F}"/>
                </a:ext>
              </a:extLst>
            </p:cNvPr>
            <p:cNvSpPr txBox="1">
              <a:spLocks noChangeArrowheads="1"/>
            </p:cNvSpPr>
            <p:nvPr/>
          </p:nvSpPr>
          <p:spPr bwMode="auto">
            <a:xfrm>
              <a:off x="251985" y="677625"/>
              <a:ext cx="1458913" cy="366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2000" b="1" i="1" dirty="0">
                  <a:latin typeface="+mn-lt"/>
                </a:rPr>
                <a:t>The steps</a:t>
              </a:r>
            </a:p>
          </p:txBody>
        </p:sp>
        <p:grpSp>
          <p:nvGrpSpPr>
            <p:cNvPr id="10" name="Group 104">
              <a:extLst>
                <a:ext uri="{FF2B5EF4-FFF2-40B4-BE49-F238E27FC236}">
                  <a16:creationId xmlns:a16="http://schemas.microsoft.com/office/drawing/2014/main" id="{34AFED3D-A374-407D-B5A3-EE105333CCB2}"/>
                </a:ext>
              </a:extLst>
            </p:cNvPr>
            <p:cNvGrpSpPr>
              <a:grpSpLocks/>
            </p:cNvGrpSpPr>
            <p:nvPr/>
          </p:nvGrpSpPr>
          <p:grpSpPr bwMode="auto">
            <a:xfrm>
              <a:off x="3075397" y="1074438"/>
              <a:ext cx="2146300" cy="804863"/>
              <a:chOff x="1790" y="740"/>
              <a:chExt cx="1248" cy="507"/>
            </a:xfrm>
          </p:grpSpPr>
          <p:sp>
            <p:nvSpPr>
              <p:cNvPr id="17" name="AutoShape 99">
                <a:extLst>
                  <a:ext uri="{FF2B5EF4-FFF2-40B4-BE49-F238E27FC236}">
                    <a16:creationId xmlns:a16="http://schemas.microsoft.com/office/drawing/2014/main" id="{EFA18431-AA63-46E6-9E26-9FA5140316C6}"/>
                  </a:ext>
                </a:extLst>
              </p:cNvPr>
              <p:cNvSpPr>
                <a:spLocks noChangeArrowheads="1"/>
              </p:cNvSpPr>
              <p:nvPr/>
            </p:nvSpPr>
            <p:spPr bwMode="auto">
              <a:xfrm>
                <a:off x="1790" y="740"/>
                <a:ext cx="1248" cy="507"/>
              </a:xfrm>
              <a:prstGeom prst="chevron">
                <a:avLst>
                  <a:gd name="adj" fmla="val 37165"/>
                </a:avLst>
              </a:prstGeom>
              <a:solidFill>
                <a:schemeClr val="bg1">
                  <a:lumMod val="95000"/>
                </a:schemeClr>
              </a:solidFill>
              <a:ln w="9525">
                <a:solidFill>
                  <a:schemeClr val="accent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2000" dirty="0">
                  <a:latin typeface="+mn-lt"/>
                </a:endParaRPr>
              </a:p>
            </p:txBody>
          </p:sp>
          <p:sp>
            <p:nvSpPr>
              <p:cNvPr id="18" name="Text Box 41">
                <a:extLst>
                  <a:ext uri="{FF2B5EF4-FFF2-40B4-BE49-F238E27FC236}">
                    <a16:creationId xmlns:a16="http://schemas.microsoft.com/office/drawing/2014/main" id="{D7B9432B-CE58-46AB-9A65-330C35144B42}"/>
                  </a:ext>
                </a:extLst>
              </p:cNvPr>
              <p:cNvSpPr txBox="1">
                <a:spLocks noChangeArrowheads="1"/>
              </p:cNvSpPr>
              <p:nvPr/>
            </p:nvSpPr>
            <p:spPr bwMode="auto">
              <a:xfrm>
                <a:off x="1934" y="810"/>
                <a:ext cx="98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b="1" dirty="0">
                    <a:latin typeface="+mn-lt"/>
                  </a:rPr>
                  <a:t>Explore options with “What if...”s</a:t>
                </a:r>
              </a:p>
            </p:txBody>
          </p:sp>
        </p:grpSp>
        <p:grpSp>
          <p:nvGrpSpPr>
            <p:cNvPr id="11" name="Group 103">
              <a:extLst>
                <a:ext uri="{FF2B5EF4-FFF2-40B4-BE49-F238E27FC236}">
                  <a16:creationId xmlns:a16="http://schemas.microsoft.com/office/drawing/2014/main" id="{F758143D-9EA5-47E6-A933-E0CA102DE0D3}"/>
                </a:ext>
              </a:extLst>
            </p:cNvPr>
            <p:cNvGrpSpPr>
              <a:grpSpLocks/>
            </p:cNvGrpSpPr>
            <p:nvPr/>
          </p:nvGrpSpPr>
          <p:grpSpPr bwMode="auto">
            <a:xfrm>
              <a:off x="1240911" y="1074437"/>
              <a:ext cx="2049462" cy="804863"/>
              <a:chOff x="723" y="740"/>
              <a:chExt cx="1192" cy="507"/>
            </a:xfrm>
          </p:grpSpPr>
          <p:sp>
            <p:nvSpPr>
              <p:cNvPr id="15" name="AutoShape 100">
                <a:extLst>
                  <a:ext uri="{FF2B5EF4-FFF2-40B4-BE49-F238E27FC236}">
                    <a16:creationId xmlns:a16="http://schemas.microsoft.com/office/drawing/2014/main" id="{2F5604F2-C370-4B76-920D-25CDA472717C}"/>
                  </a:ext>
                </a:extLst>
              </p:cNvPr>
              <p:cNvSpPr>
                <a:spLocks noChangeArrowheads="1"/>
              </p:cNvSpPr>
              <p:nvPr/>
            </p:nvSpPr>
            <p:spPr bwMode="auto">
              <a:xfrm>
                <a:off x="723" y="740"/>
                <a:ext cx="1192" cy="507"/>
              </a:xfrm>
              <a:prstGeom prst="chevron">
                <a:avLst>
                  <a:gd name="adj" fmla="val 37521"/>
                </a:avLst>
              </a:prstGeom>
              <a:solidFill>
                <a:schemeClr val="bg1">
                  <a:lumMod val="95000"/>
                </a:schemeClr>
              </a:solidFill>
              <a:ln w="9525">
                <a:solidFill>
                  <a:schemeClr val="accent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2000" dirty="0">
                  <a:latin typeface="+mn-lt"/>
                </a:endParaRPr>
              </a:p>
            </p:txBody>
          </p:sp>
          <p:sp>
            <p:nvSpPr>
              <p:cNvPr id="16" name="Text Box 15">
                <a:extLst>
                  <a:ext uri="{FF2B5EF4-FFF2-40B4-BE49-F238E27FC236}">
                    <a16:creationId xmlns:a16="http://schemas.microsoft.com/office/drawing/2014/main" id="{AA938A54-884F-42F5-AF5B-900682027328}"/>
                  </a:ext>
                </a:extLst>
              </p:cNvPr>
              <p:cNvSpPr txBox="1">
                <a:spLocks noChangeArrowheads="1"/>
              </p:cNvSpPr>
              <p:nvPr/>
            </p:nvSpPr>
            <p:spPr bwMode="auto">
              <a:xfrm>
                <a:off x="864" y="810"/>
                <a:ext cx="96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600" b="1" dirty="0">
                    <a:latin typeface="+mn-lt"/>
                  </a:rPr>
                  <a:t>Analyse results, </a:t>
                </a:r>
              </a:p>
              <a:p>
                <a:pPr algn="ctr">
                  <a:spcBef>
                    <a:spcPct val="0"/>
                  </a:spcBef>
                  <a:spcAft>
                    <a:spcPct val="0"/>
                  </a:spcAft>
                </a:pPr>
                <a:r>
                  <a:rPr lang="en-GB" sz="1600" b="1" dirty="0">
                    <a:latin typeface="+mn-lt"/>
                  </a:rPr>
                  <a:t>Identify priorities</a:t>
                </a:r>
              </a:p>
            </p:txBody>
          </p:sp>
        </p:grpSp>
        <p:grpSp>
          <p:nvGrpSpPr>
            <p:cNvPr id="12" name="Group 102">
              <a:extLst>
                <a:ext uri="{FF2B5EF4-FFF2-40B4-BE49-F238E27FC236}">
                  <a16:creationId xmlns:a16="http://schemas.microsoft.com/office/drawing/2014/main" id="{C9CE89AD-3AD4-4674-8F49-8DAB1DBDDB06}"/>
                </a:ext>
              </a:extLst>
            </p:cNvPr>
            <p:cNvGrpSpPr>
              <a:grpSpLocks/>
            </p:cNvGrpSpPr>
            <p:nvPr/>
          </p:nvGrpSpPr>
          <p:grpSpPr bwMode="auto">
            <a:xfrm>
              <a:off x="301903" y="1074262"/>
              <a:ext cx="1155700" cy="805216"/>
              <a:chOff x="177" y="732"/>
              <a:chExt cx="672" cy="498"/>
            </a:xfrm>
          </p:grpSpPr>
          <p:sp>
            <p:nvSpPr>
              <p:cNvPr id="13" name="AutoShape 101">
                <a:extLst>
                  <a:ext uri="{FF2B5EF4-FFF2-40B4-BE49-F238E27FC236}">
                    <a16:creationId xmlns:a16="http://schemas.microsoft.com/office/drawing/2014/main" id="{807FBF79-A5B9-49B3-8CE2-DBF1B744E3B3}"/>
                  </a:ext>
                </a:extLst>
              </p:cNvPr>
              <p:cNvSpPr>
                <a:spLocks noChangeArrowheads="1"/>
              </p:cNvSpPr>
              <p:nvPr/>
            </p:nvSpPr>
            <p:spPr bwMode="auto">
              <a:xfrm>
                <a:off x="177" y="732"/>
                <a:ext cx="672" cy="498"/>
              </a:xfrm>
              <a:prstGeom prst="homePlate">
                <a:avLst>
                  <a:gd name="adj" fmla="val 37304"/>
                </a:avLst>
              </a:prstGeom>
              <a:solidFill>
                <a:schemeClr val="bg1">
                  <a:lumMod val="95000"/>
                </a:schemeClr>
              </a:solidFill>
              <a:ln w="9525">
                <a:solidFill>
                  <a:schemeClr val="accent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2000" dirty="0">
                  <a:latin typeface="+mn-lt"/>
                </a:endParaRPr>
              </a:p>
            </p:txBody>
          </p:sp>
          <p:sp>
            <p:nvSpPr>
              <p:cNvPr id="14" name="Text Box 6">
                <a:extLst>
                  <a:ext uri="{FF2B5EF4-FFF2-40B4-BE49-F238E27FC236}">
                    <a16:creationId xmlns:a16="http://schemas.microsoft.com/office/drawing/2014/main" id="{D730AB28-2BD0-41E5-B796-74584E075182}"/>
                  </a:ext>
                </a:extLst>
              </p:cNvPr>
              <p:cNvSpPr txBox="1">
                <a:spLocks noChangeArrowheads="1"/>
              </p:cNvSpPr>
              <p:nvPr/>
            </p:nvSpPr>
            <p:spPr bwMode="auto">
              <a:xfrm>
                <a:off x="185" y="800"/>
                <a:ext cx="576"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600" b="1" dirty="0">
                    <a:latin typeface="+mn-lt"/>
                  </a:rPr>
                  <a:t>Fast </a:t>
                </a:r>
              </a:p>
              <a:p>
                <a:pPr algn="ctr">
                  <a:spcBef>
                    <a:spcPct val="0"/>
                  </a:spcBef>
                  <a:spcAft>
                    <a:spcPct val="0"/>
                  </a:spcAft>
                </a:pPr>
                <a:r>
                  <a:rPr lang="en-GB" sz="1600" b="1" dirty="0">
                    <a:latin typeface="+mn-lt"/>
                  </a:rPr>
                  <a:t>Eco Audit</a:t>
                </a:r>
              </a:p>
            </p:txBody>
          </p:sp>
        </p:grpSp>
      </p:grpSp>
      <p:grpSp>
        <p:nvGrpSpPr>
          <p:cNvPr id="19" name="Group 18">
            <a:extLst>
              <a:ext uri="{FF2B5EF4-FFF2-40B4-BE49-F238E27FC236}">
                <a16:creationId xmlns:a16="http://schemas.microsoft.com/office/drawing/2014/main" id="{9DA77342-FFEC-4107-867D-E611AC4A4357}"/>
              </a:ext>
            </a:extLst>
          </p:cNvPr>
          <p:cNvGrpSpPr>
            <a:grpSpLocks/>
          </p:cNvGrpSpPr>
          <p:nvPr/>
        </p:nvGrpSpPr>
        <p:grpSpPr bwMode="auto">
          <a:xfrm>
            <a:off x="6129821" y="1218611"/>
            <a:ext cx="4536843" cy="830263"/>
            <a:chOff x="5141306" y="1061356"/>
            <a:chExt cx="4536843" cy="830264"/>
          </a:xfrm>
        </p:grpSpPr>
        <p:grpSp>
          <p:nvGrpSpPr>
            <p:cNvPr id="20" name="Group 117">
              <a:extLst>
                <a:ext uri="{FF2B5EF4-FFF2-40B4-BE49-F238E27FC236}">
                  <a16:creationId xmlns:a16="http://schemas.microsoft.com/office/drawing/2014/main" id="{468D9301-AD70-467A-8253-0C49C12BEE5D}"/>
                </a:ext>
              </a:extLst>
            </p:cNvPr>
            <p:cNvGrpSpPr>
              <a:grpSpLocks/>
            </p:cNvGrpSpPr>
            <p:nvPr/>
          </p:nvGrpSpPr>
          <p:grpSpPr bwMode="auto">
            <a:xfrm>
              <a:off x="5141306" y="1061356"/>
              <a:ext cx="2420937" cy="830263"/>
              <a:chOff x="2870" y="726"/>
              <a:chExt cx="1408" cy="523"/>
            </a:xfrm>
          </p:grpSpPr>
          <p:sp>
            <p:nvSpPr>
              <p:cNvPr id="24" name="AutoShape 114">
                <a:extLst>
                  <a:ext uri="{FF2B5EF4-FFF2-40B4-BE49-F238E27FC236}">
                    <a16:creationId xmlns:a16="http://schemas.microsoft.com/office/drawing/2014/main" id="{BC18365E-61B4-4986-BB12-9B4C1F852C3E}"/>
                  </a:ext>
                </a:extLst>
              </p:cNvPr>
              <p:cNvSpPr>
                <a:spLocks noChangeArrowheads="1"/>
              </p:cNvSpPr>
              <p:nvPr/>
            </p:nvSpPr>
            <p:spPr bwMode="auto">
              <a:xfrm>
                <a:off x="2870" y="738"/>
                <a:ext cx="1408" cy="503"/>
              </a:xfrm>
              <a:prstGeom prst="chevron">
                <a:avLst>
                  <a:gd name="adj" fmla="val 37320"/>
                </a:avLst>
              </a:prstGeom>
              <a:solidFill>
                <a:schemeClr val="bg1">
                  <a:lumMod val="95000"/>
                </a:schemeClr>
              </a:solidFill>
              <a:ln w="9525">
                <a:solidFill>
                  <a:schemeClr val="accent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endParaRPr lang="en-GB" sz="2000" dirty="0">
                  <a:latin typeface="+mn-lt"/>
                </a:endParaRPr>
              </a:p>
            </p:txBody>
          </p:sp>
          <p:sp>
            <p:nvSpPr>
              <p:cNvPr id="25" name="Text Box 46">
                <a:extLst>
                  <a:ext uri="{FF2B5EF4-FFF2-40B4-BE49-F238E27FC236}">
                    <a16:creationId xmlns:a16="http://schemas.microsoft.com/office/drawing/2014/main" id="{9777F3D2-AE08-4110-9401-41B44CA86978}"/>
                  </a:ext>
                </a:extLst>
              </p:cNvPr>
              <p:cNvSpPr txBox="1">
                <a:spLocks noChangeArrowheads="1"/>
              </p:cNvSpPr>
              <p:nvPr/>
            </p:nvSpPr>
            <p:spPr bwMode="auto">
              <a:xfrm>
                <a:off x="2971" y="726"/>
                <a:ext cx="120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600" b="1" dirty="0">
                    <a:latin typeface="+mn-lt"/>
                  </a:rPr>
                  <a:t>Use EduPack to select </a:t>
                </a:r>
              </a:p>
              <a:p>
                <a:pPr algn="ctr">
                  <a:spcBef>
                    <a:spcPct val="0"/>
                  </a:spcBef>
                  <a:spcAft>
                    <a:spcPct val="0"/>
                  </a:spcAft>
                </a:pPr>
                <a:r>
                  <a:rPr lang="en-GB" sz="1600" b="1" dirty="0">
                    <a:latin typeface="+mn-lt"/>
                  </a:rPr>
                  <a:t>new Materials </a:t>
                </a:r>
              </a:p>
              <a:p>
                <a:pPr algn="ctr">
                  <a:spcBef>
                    <a:spcPct val="0"/>
                  </a:spcBef>
                  <a:spcAft>
                    <a:spcPct val="0"/>
                  </a:spcAft>
                </a:pPr>
                <a:r>
                  <a:rPr lang="en-GB" sz="1600" b="1" dirty="0">
                    <a:latin typeface="+mn-lt"/>
                  </a:rPr>
                  <a:t>and/or Processes</a:t>
                </a:r>
              </a:p>
            </p:txBody>
          </p:sp>
        </p:grpSp>
        <p:grpSp>
          <p:nvGrpSpPr>
            <p:cNvPr id="21" name="Group 118">
              <a:extLst>
                <a:ext uri="{FF2B5EF4-FFF2-40B4-BE49-F238E27FC236}">
                  <a16:creationId xmlns:a16="http://schemas.microsoft.com/office/drawing/2014/main" id="{76780F5C-B7B7-4C8D-9CFC-63928455B7AC}"/>
                </a:ext>
              </a:extLst>
            </p:cNvPr>
            <p:cNvGrpSpPr>
              <a:grpSpLocks/>
            </p:cNvGrpSpPr>
            <p:nvPr/>
          </p:nvGrpSpPr>
          <p:grpSpPr bwMode="auto">
            <a:xfrm>
              <a:off x="7352461" y="1061357"/>
              <a:ext cx="2325688" cy="830263"/>
              <a:chOff x="4156" y="726"/>
              <a:chExt cx="1352" cy="523"/>
            </a:xfrm>
          </p:grpSpPr>
          <p:sp>
            <p:nvSpPr>
              <p:cNvPr id="22" name="AutoShape 115">
                <a:extLst>
                  <a:ext uri="{FF2B5EF4-FFF2-40B4-BE49-F238E27FC236}">
                    <a16:creationId xmlns:a16="http://schemas.microsoft.com/office/drawing/2014/main" id="{ED7CE62E-A24D-4D4B-920B-CD07930162B8}"/>
                  </a:ext>
                </a:extLst>
              </p:cNvPr>
              <p:cNvSpPr>
                <a:spLocks noChangeArrowheads="1"/>
              </p:cNvSpPr>
              <p:nvPr/>
            </p:nvSpPr>
            <p:spPr bwMode="auto">
              <a:xfrm>
                <a:off x="4156" y="738"/>
                <a:ext cx="1352" cy="503"/>
              </a:xfrm>
              <a:prstGeom prst="chevron">
                <a:avLst>
                  <a:gd name="adj" fmla="val 38049"/>
                </a:avLst>
              </a:prstGeom>
              <a:solidFill>
                <a:schemeClr val="bg1">
                  <a:lumMod val="95000"/>
                </a:schemeClr>
              </a:solidFill>
              <a:ln w="9525">
                <a:solidFill>
                  <a:schemeClr val="accent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pPr>
                <a:endParaRPr lang="en-GB" sz="2000" dirty="0">
                  <a:latin typeface="+mn-lt"/>
                </a:endParaRPr>
              </a:p>
            </p:txBody>
          </p:sp>
          <p:sp>
            <p:nvSpPr>
              <p:cNvPr id="23" name="Text Box 49">
                <a:extLst>
                  <a:ext uri="{FF2B5EF4-FFF2-40B4-BE49-F238E27FC236}">
                    <a16:creationId xmlns:a16="http://schemas.microsoft.com/office/drawing/2014/main" id="{DA96E22A-2C50-41DE-99FE-8123931BC500}"/>
                  </a:ext>
                </a:extLst>
              </p:cNvPr>
              <p:cNvSpPr txBox="1">
                <a:spLocks noChangeArrowheads="1"/>
              </p:cNvSpPr>
              <p:nvPr/>
            </p:nvSpPr>
            <p:spPr bwMode="auto">
              <a:xfrm>
                <a:off x="4271" y="726"/>
                <a:ext cx="109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600" b="1" dirty="0">
                    <a:latin typeface="+mn-lt"/>
                  </a:rPr>
                  <a:t>Recommend </a:t>
                </a:r>
              </a:p>
              <a:p>
                <a:pPr algn="ctr">
                  <a:spcBef>
                    <a:spcPct val="0"/>
                  </a:spcBef>
                  <a:spcAft>
                    <a:spcPct val="0"/>
                  </a:spcAft>
                </a:pPr>
                <a:r>
                  <a:rPr lang="en-GB" sz="1600" b="1" dirty="0">
                    <a:latin typeface="+mn-lt"/>
                  </a:rPr>
                  <a:t>actions &amp; assess</a:t>
                </a:r>
              </a:p>
              <a:p>
                <a:pPr algn="ctr">
                  <a:spcBef>
                    <a:spcPct val="0"/>
                  </a:spcBef>
                  <a:spcAft>
                    <a:spcPct val="0"/>
                  </a:spcAft>
                </a:pPr>
                <a:r>
                  <a:rPr lang="en-GB" sz="1600" b="1" dirty="0">
                    <a:latin typeface="+mn-lt"/>
                  </a:rPr>
                  <a:t>potential savings</a:t>
                </a:r>
              </a:p>
            </p:txBody>
          </p:sp>
        </p:grpSp>
      </p:grpSp>
      <p:grpSp>
        <p:nvGrpSpPr>
          <p:cNvPr id="26" name="Group 25">
            <a:extLst>
              <a:ext uri="{FF2B5EF4-FFF2-40B4-BE49-F238E27FC236}">
                <a16:creationId xmlns:a16="http://schemas.microsoft.com/office/drawing/2014/main" id="{73799987-0ED0-4272-B0A8-AD7A8B471F8B}"/>
              </a:ext>
            </a:extLst>
          </p:cNvPr>
          <p:cNvGrpSpPr>
            <a:grpSpLocks/>
          </p:cNvGrpSpPr>
          <p:nvPr/>
        </p:nvGrpSpPr>
        <p:grpSpPr bwMode="auto">
          <a:xfrm>
            <a:off x="1443317" y="2146943"/>
            <a:ext cx="5080846" cy="3385737"/>
            <a:chOff x="2270629" y="1812663"/>
            <a:chExt cx="4574646" cy="3047018"/>
          </a:xfrm>
        </p:grpSpPr>
        <p:cxnSp>
          <p:nvCxnSpPr>
            <p:cNvPr id="27" name="Straight Connector 97">
              <a:extLst>
                <a:ext uri="{FF2B5EF4-FFF2-40B4-BE49-F238E27FC236}">
                  <a16:creationId xmlns:a16="http://schemas.microsoft.com/office/drawing/2014/main" id="{0D94EA42-0848-4BB4-9D74-F5D3FA5EEEA7}"/>
                </a:ext>
              </a:extLst>
            </p:cNvPr>
            <p:cNvCxnSpPr>
              <a:cxnSpLocks noChangeShapeType="1"/>
            </p:cNvCxnSpPr>
            <p:nvPr/>
          </p:nvCxnSpPr>
          <p:spPr bwMode="auto">
            <a:xfrm>
              <a:off x="4640513" y="1812663"/>
              <a:ext cx="0" cy="373285"/>
            </a:xfrm>
            <a:prstGeom prst="line">
              <a:avLst/>
            </a:prstGeom>
            <a:noFill/>
            <a:ln w="38100" algn="ctr">
              <a:solidFill>
                <a:srgbClr val="666633"/>
              </a:solidFill>
              <a:round/>
              <a:headEnd/>
              <a:tailEnd type="triangle" w="med" len="lg"/>
            </a:ln>
            <a:extLst>
              <a:ext uri="{909E8E84-426E-40DD-AFC4-6F175D3DCCD1}">
                <a14:hiddenFill xmlns:a14="http://schemas.microsoft.com/office/drawing/2010/main">
                  <a:noFill/>
                </a14:hiddenFill>
              </a:ext>
            </a:extLst>
          </p:spPr>
        </p:cxnSp>
        <p:grpSp>
          <p:nvGrpSpPr>
            <p:cNvPr id="28" name="Group 162">
              <a:extLst>
                <a:ext uri="{FF2B5EF4-FFF2-40B4-BE49-F238E27FC236}">
                  <a16:creationId xmlns:a16="http://schemas.microsoft.com/office/drawing/2014/main" id="{D6370394-0BA7-4482-B45C-97B145D3845D}"/>
                </a:ext>
              </a:extLst>
            </p:cNvPr>
            <p:cNvGrpSpPr>
              <a:grpSpLocks/>
            </p:cNvGrpSpPr>
            <p:nvPr/>
          </p:nvGrpSpPr>
          <p:grpSpPr bwMode="auto">
            <a:xfrm>
              <a:off x="2270629" y="2129181"/>
              <a:ext cx="4574646" cy="2730500"/>
              <a:chOff x="1622" y="1922"/>
              <a:chExt cx="2660" cy="1720"/>
            </a:xfrm>
          </p:grpSpPr>
          <p:grpSp>
            <p:nvGrpSpPr>
              <p:cNvPr id="29" name="Group 154">
                <a:extLst>
                  <a:ext uri="{FF2B5EF4-FFF2-40B4-BE49-F238E27FC236}">
                    <a16:creationId xmlns:a16="http://schemas.microsoft.com/office/drawing/2014/main" id="{D4ACB964-A5BB-4274-ADAF-0E06EF42E099}"/>
                  </a:ext>
                </a:extLst>
              </p:cNvPr>
              <p:cNvGrpSpPr>
                <a:grpSpLocks/>
              </p:cNvGrpSpPr>
              <p:nvPr/>
            </p:nvGrpSpPr>
            <p:grpSpPr bwMode="auto">
              <a:xfrm>
                <a:off x="1672" y="1922"/>
                <a:ext cx="2610" cy="1720"/>
                <a:chOff x="2824" y="2016"/>
                <a:chExt cx="2610" cy="1720"/>
              </a:xfrm>
            </p:grpSpPr>
            <p:sp>
              <p:nvSpPr>
                <p:cNvPr id="31" name="Rectangle 146">
                  <a:extLst>
                    <a:ext uri="{FF2B5EF4-FFF2-40B4-BE49-F238E27FC236}">
                      <a16:creationId xmlns:a16="http://schemas.microsoft.com/office/drawing/2014/main" id="{DD1708DF-4FA8-456E-A4C6-3FC940685448}"/>
                    </a:ext>
                  </a:extLst>
                </p:cNvPr>
                <p:cNvSpPr>
                  <a:spLocks noChangeArrowheads="1"/>
                </p:cNvSpPr>
                <p:nvPr/>
              </p:nvSpPr>
              <p:spPr bwMode="auto">
                <a:xfrm>
                  <a:off x="2824" y="2016"/>
                  <a:ext cx="344" cy="17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32" name="Rectangle 145">
                  <a:extLst>
                    <a:ext uri="{FF2B5EF4-FFF2-40B4-BE49-F238E27FC236}">
                      <a16:creationId xmlns:a16="http://schemas.microsoft.com/office/drawing/2014/main" id="{95DCBA58-88B0-4C21-BA4F-01721D27EAD5}"/>
                    </a:ext>
                  </a:extLst>
                </p:cNvPr>
                <p:cNvSpPr>
                  <a:spLocks noChangeArrowheads="1"/>
                </p:cNvSpPr>
                <p:nvPr/>
              </p:nvSpPr>
              <p:spPr bwMode="auto">
                <a:xfrm>
                  <a:off x="3160" y="2096"/>
                  <a:ext cx="2272" cy="1600"/>
                </a:xfrm>
                <a:prstGeom prst="rect">
                  <a:avLst/>
                </a:prstGeom>
                <a:solidFill>
                  <a:schemeClr val="bg1"/>
                </a:solidFill>
                <a:ln w="28575">
                  <a:solidFill>
                    <a:srgbClr val="808000"/>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33" name="Line 260">
                  <a:extLst>
                    <a:ext uri="{FF2B5EF4-FFF2-40B4-BE49-F238E27FC236}">
                      <a16:creationId xmlns:a16="http://schemas.microsoft.com/office/drawing/2014/main" id="{53F54B63-2669-4C66-917D-138BC0B1179F}"/>
                    </a:ext>
                  </a:extLst>
                </p:cNvPr>
                <p:cNvSpPr>
                  <a:spLocks noChangeShapeType="1"/>
                </p:cNvSpPr>
                <p:nvPr/>
              </p:nvSpPr>
              <p:spPr bwMode="auto">
                <a:xfrm>
                  <a:off x="3176" y="3151"/>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4" name="Line 261">
                  <a:extLst>
                    <a:ext uri="{FF2B5EF4-FFF2-40B4-BE49-F238E27FC236}">
                      <a16:creationId xmlns:a16="http://schemas.microsoft.com/office/drawing/2014/main" id="{1EFE1E1A-5F8E-450D-AACB-020ED3CC7727}"/>
                    </a:ext>
                  </a:extLst>
                </p:cNvPr>
                <p:cNvSpPr>
                  <a:spLocks noChangeShapeType="1"/>
                </p:cNvSpPr>
                <p:nvPr/>
              </p:nvSpPr>
              <p:spPr bwMode="auto">
                <a:xfrm>
                  <a:off x="3184" y="3285"/>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5" name="Line 262">
                  <a:extLst>
                    <a:ext uri="{FF2B5EF4-FFF2-40B4-BE49-F238E27FC236}">
                      <a16:creationId xmlns:a16="http://schemas.microsoft.com/office/drawing/2014/main" id="{FC452ADC-E2BC-40DC-8BB9-C3D8A9CB6683}"/>
                    </a:ext>
                  </a:extLst>
                </p:cNvPr>
                <p:cNvSpPr>
                  <a:spLocks noChangeShapeType="1"/>
                </p:cNvSpPr>
                <p:nvPr/>
              </p:nvSpPr>
              <p:spPr bwMode="auto">
                <a:xfrm>
                  <a:off x="3184" y="3418"/>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6" name="Line 263">
                  <a:extLst>
                    <a:ext uri="{FF2B5EF4-FFF2-40B4-BE49-F238E27FC236}">
                      <a16:creationId xmlns:a16="http://schemas.microsoft.com/office/drawing/2014/main" id="{24AF5C5A-280E-4737-9690-04BE1D08473C}"/>
                    </a:ext>
                  </a:extLst>
                </p:cNvPr>
                <p:cNvSpPr>
                  <a:spLocks noChangeShapeType="1"/>
                </p:cNvSpPr>
                <p:nvPr/>
              </p:nvSpPr>
              <p:spPr bwMode="auto">
                <a:xfrm>
                  <a:off x="3184" y="3552"/>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7" name="Line 264">
                  <a:extLst>
                    <a:ext uri="{FF2B5EF4-FFF2-40B4-BE49-F238E27FC236}">
                      <a16:creationId xmlns:a16="http://schemas.microsoft.com/office/drawing/2014/main" id="{75F0039B-3671-412B-BC42-BD10BBC73F96}"/>
                    </a:ext>
                  </a:extLst>
                </p:cNvPr>
                <p:cNvSpPr>
                  <a:spLocks noChangeShapeType="1"/>
                </p:cNvSpPr>
                <p:nvPr/>
              </p:nvSpPr>
              <p:spPr bwMode="auto">
                <a:xfrm>
                  <a:off x="3184" y="3018"/>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8" name="Line 265">
                  <a:extLst>
                    <a:ext uri="{FF2B5EF4-FFF2-40B4-BE49-F238E27FC236}">
                      <a16:creationId xmlns:a16="http://schemas.microsoft.com/office/drawing/2014/main" id="{EAC72C47-D307-4847-9B37-64DD0B9546FA}"/>
                    </a:ext>
                  </a:extLst>
                </p:cNvPr>
                <p:cNvSpPr>
                  <a:spLocks noChangeShapeType="1"/>
                </p:cNvSpPr>
                <p:nvPr/>
              </p:nvSpPr>
              <p:spPr bwMode="auto">
                <a:xfrm>
                  <a:off x="3184" y="2617"/>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39" name="Line 266">
                  <a:extLst>
                    <a:ext uri="{FF2B5EF4-FFF2-40B4-BE49-F238E27FC236}">
                      <a16:creationId xmlns:a16="http://schemas.microsoft.com/office/drawing/2014/main" id="{3442E6B1-42CA-4E61-83AD-294632281D86}"/>
                    </a:ext>
                  </a:extLst>
                </p:cNvPr>
                <p:cNvSpPr>
                  <a:spLocks noChangeShapeType="1"/>
                </p:cNvSpPr>
                <p:nvPr/>
              </p:nvSpPr>
              <p:spPr bwMode="auto">
                <a:xfrm>
                  <a:off x="3184" y="2484"/>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0" name="Line 267">
                  <a:extLst>
                    <a:ext uri="{FF2B5EF4-FFF2-40B4-BE49-F238E27FC236}">
                      <a16:creationId xmlns:a16="http://schemas.microsoft.com/office/drawing/2014/main" id="{2C6D7710-8FE7-446F-ADB9-4201F6B76D0A}"/>
                    </a:ext>
                  </a:extLst>
                </p:cNvPr>
                <p:cNvSpPr>
                  <a:spLocks noChangeShapeType="1"/>
                </p:cNvSpPr>
                <p:nvPr/>
              </p:nvSpPr>
              <p:spPr bwMode="auto">
                <a:xfrm>
                  <a:off x="3184" y="2350"/>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1" name="Line 268">
                  <a:extLst>
                    <a:ext uri="{FF2B5EF4-FFF2-40B4-BE49-F238E27FC236}">
                      <a16:creationId xmlns:a16="http://schemas.microsoft.com/office/drawing/2014/main" id="{0392830F-37F4-4071-8661-AA70382210F8}"/>
                    </a:ext>
                  </a:extLst>
                </p:cNvPr>
                <p:cNvSpPr>
                  <a:spLocks noChangeShapeType="1"/>
                </p:cNvSpPr>
                <p:nvPr/>
              </p:nvSpPr>
              <p:spPr bwMode="auto">
                <a:xfrm>
                  <a:off x="3184" y="2217"/>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2" name="Line 269">
                  <a:extLst>
                    <a:ext uri="{FF2B5EF4-FFF2-40B4-BE49-F238E27FC236}">
                      <a16:creationId xmlns:a16="http://schemas.microsoft.com/office/drawing/2014/main" id="{BF592DD2-A2E9-4167-8233-BBE5C1D880E6}"/>
                    </a:ext>
                  </a:extLst>
                </p:cNvPr>
                <p:cNvSpPr>
                  <a:spLocks noChangeShapeType="1"/>
                </p:cNvSpPr>
                <p:nvPr/>
              </p:nvSpPr>
              <p:spPr bwMode="auto">
                <a:xfrm>
                  <a:off x="3184" y="2751"/>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3" name="Line 270">
                  <a:extLst>
                    <a:ext uri="{FF2B5EF4-FFF2-40B4-BE49-F238E27FC236}">
                      <a16:creationId xmlns:a16="http://schemas.microsoft.com/office/drawing/2014/main" id="{B42D89C6-E5CC-4ADB-B1FF-A20168AE2CB0}"/>
                    </a:ext>
                  </a:extLst>
                </p:cNvPr>
                <p:cNvSpPr>
                  <a:spLocks noChangeShapeType="1"/>
                </p:cNvSpPr>
                <p:nvPr/>
              </p:nvSpPr>
              <p:spPr bwMode="auto">
                <a:xfrm>
                  <a:off x="3184" y="2884"/>
                  <a:ext cx="2250"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4" name="Line 271">
                  <a:extLst>
                    <a:ext uri="{FF2B5EF4-FFF2-40B4-BE49-F238E27FC236}">
                      <a16:creationId xmlns:a16="http://schemas.microsoft.com/office/drawing/2014/main" id="{2627FE7B-333A-466E-BCE4-E6F2E6F23B41}"/>
                    </a:ext>
                  </a:extLst>
                </p:cNvPr>
                <p:cNvSpPr>
                  <a:spLocks noChangeShapeType="1"/>
                </p:cNvSpPr>
                <p:nvPr/>
              </p:nvSpPr>
              <p:spPr bwMode="auto">
                <a:xfrm flipV="1">
                  <a:off x="3504"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5" name="Line 272">
                  <a:extLst>
                    <a:ext uri="{FF2B5EF4-FFF2-40B4-BE49-F238E27FC236}">
                      <a16:creationId xmlns:a16="http://schemas.microsoft.com/office/drawing/2014/main" id="{10A6A1FD-2FC1-4485-AE4D-D40EC67823E0}"/>
                    </a:ext>
                  </a:extLst>
                </p:cNvPr>
                <p:cNvSpPr>
                  <a:spLocks noChangeShapeType="1"/>
                </p:cNvSpPr>
                <p:nvPr/>
              </p:nvSpPr>
              <p:spPr bwMode="auto">
                <a:xfrm flipV="1">
                  <a:off x="3826"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6" name="Line 273">
                  <a:extLst>
                    <a:ext uri="{FF2B5EF4-FFF2-40B4-BE49-F238E27FC236}">
                      <a16:creationId xmlns:a16="http://schemas.microsoft.com/office/drawing/2014/main" id="{09AAABC2-AC51-4AE9-AFD2-C32FFD3B33A8}"/>
                    </a:ext>
                  </a:extLst>
                </p:cNvPr>
                <p:cNvSpPr>
                  <a:spLocks noChangeShapeType="1"/>
                </p:cNvSpPr>
                <p:nvPr/>
              </p:nvSpPr>
              <p:spPr bwMode="auto">
                <a:xfrm flipV="1">
                  <a:off x="4148"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7" name="Line 274">
                  <a:extLst>
                    <a:ext uri="{FF2B5EF4-FFF2-40B4-BE49-F238E27FC236}">
                      <a16:creationId xmlns:a16="http://schemas.microsoft.com/office/drawing/2014/main" id="{70E5986A-16DE-4C0F-9E66-F11B8AF8AE52}"/>
                    </a:ext>
                  </a:extLst>
                </p:cNvPr>
                <p:cNvSpPr>
                  <a:spLocks noChangeShapeType="1"/>
                </p:cNvSpPr>
                <p:nvPr/>
              </p:nvSpPr>
              <p:spPr bwMode="auto">
                <a:xfrm flipV="1">
                  <a:off x="4470"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8" name="Line 275">
                  <a:extLst>
                    <a:ext uri="{FF2B5EF4-FFF2-40B4-BE49-F238E27FC236}">
                      <a16:creationId xmlns:a16="http://schemas.microsoft.com/office/drawing/2014/main" id="{131F38F2-7756-45B9-A6AA-736F6E29F5B9}"/>
                    </a:ext>
                  </a:extLst>
                </p:cNvPr>
                <p:cNvSpPr>
                  <a:spLocks noChangeShapeType="1"/>
                </p:cNvSpPr>
                <p:nvPr/>
              </p:nvSpPr>
              <p:spPr bwMode="auto">
                <a:xfrm flipV="1">
                  <a:off x="4792"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49" name="Text Box 276">
                  <a:extLst>
                    <a:ext uri="{FF2B5EF4-FFF2-40B4-BE49-F238E27FC236}">
                      <a16:creationId xmlns:a16="http://schemas.microsoft.com/office/drawing/2014/main" id="{370F791B-E8D8-4347-AF52-D488597A6A0B}"/>
                    </a:ext>
                  </a:extLst>
                </p:cNvPr>
                <p:cNvSpPr txBox="1">
                  <a:spLocks noChangeArrowheads="1"/>
                </p:cNvSpPr>
                <p:nvPr/>
              </p:nvSpPr>
              <p:spPr bwMode="auto">
                <a:xfrm>
                  <a:off x="2957" y="2018"/>
                  <a:ext cx="220" cy="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r">
                    <a:spcAft>
                      <a:spcPct val="155000"/>
                    </a:spcAft>
                  </a:pPr>
                  <a:r>
                    <a:rPr lang="en-GB" sz="1000" b="1" dirty="0">
                      <a:latin typeface="+mn-lt"/>
                    </a:rPr>
                    <a:t>600</a:t>
                  </a:r>
                </a:p>
                <a:p>
                  <a:pPr algn="r">
                    <a:spcAft>
                      <a:spcPct val="155000"/>
                    </a:spcAft>
                  </a:pPr>
                  <a:r>
                    <a:rPr lang="en-GB" sz="1000" b="1" dirty="0">
                      <a:latin typeface="+mn-lt"/>
                    </a:rPr>
                    <a:t> 400</a:t>
                  </a:r>
                </a:p>
                <a:p>
                  <a:pPr algn="r">
                    <a:spcAft>
                      <a:spcPct val="155000"/>
                    </a:spcAft>
                  </a:pPr>
                  <a:r>
                    <a:rPr lang="en-GB" sz="1000" b="1" dirty="0">
                      <a:latin typeface="+mn-lt"/>
                    </a:rPr>
                    <a:t> 300</a:t>
                  </a:r>
                </a:p>
                <a:p>
                  <a:pPr algn="r">
                    <a:spcAft>
                      <a:spcPct val="155000"/>
                    </a:spcAft>
                  </a:pPr>
                  <a:r>
                    <a:rPr lang="en-GB" sz="1000" b="1" dirty="0">
                      <a:latin typeface="+mn-lt"/>
                    </a:rPr>
                    <a:t> 200</a:t>
                  </a:r>
                </a:p>
                <a:p>
                  <a:pPr algn="r">
                    <a:spcAft>
                      <a:spcPct val="155000"/>
                    </a:spcAft>
                  </a:pPr>
                  <a:r>
                    <a:rPr lang="en-GB" sz="1000" b="1" dirty="0">
                      <a:latin typeface="+mn-lt"/>
                    </a:rPr>
                    <a:t> 100</a:t>
                  </a:r>
                </a:p>
                <a:p>
                  <a:pPr algn="r">
                    <a:spcAft>
                      <a:spcPct val="155000"/>
                    </a:spcAft>
                  </a:pPr>
                  <a:r>
                    <a:rPr lang="en-GB" sz="1000" b="1" dirty="0">
                      <a:latin typeface="+mn-lt"/>
                    </a:rPr>
                    <a:t>    0</a:t>
                  </a:r>
                </a:p>
                <a:p>
                  <a:pPr algn="r">
                    <a:spcAft>
                      <a:spcPct val="155000"/>
                    </a:spcAft>
                  </a:pPr>
                  <a:r>
                    <a:rPr lang="en-GB" sz="1000" b="1" dirty="0">
                      <a:latin typeface="+mn-lt"/>
                    </a:rPr>
                    <a:t>-100</a:t>
                  </a:r>
                </a:p>
              </p:txBody>
            </p:sp>
            <p:sp>
              <p:nvSpPr>
                <p:cNvPr id="50" name="Text Box 278">
                  <a:extLst>
                    <a:ext uri="{FF2B5EF4-FFF2-40B4-BE49-F238E27FC236}">
                      <a16:creationId xmlns:a16="http://schemas.microsoft.com/office/drawing/2014/main" id="{DC90686B-727B-4AB1-BCF2-C4A16DE17106}"/>
                    </a:ext>
                  </a:extLst>
                </p:cNvPr>
                <p:cNvSpPr txBox="1">
                  <a:spLocks noChangeArrowheads="1"/>
                </p:cNvSpPr>
                <p:nvPr/>
              </p:nvSpPr>
              <p:spPr bwMode="auto">
                <a:xfrm rot="18471160">
                  <a:off x="3411" y="2454"/>
                  <a:ext cx="363"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Material</a:t>
                  </a:r>
                </a:p>
              </p:txBody>
            </p:sp>
            <p:sp>
              <p:nvSpPr>
                <p:cNvPr id="51" name="Text Box 279">
                  <a:extLst>
                    <a:ext uri="{FF2B5EF4-FFF2-40B4-BE49-F238E27FC236}">
                      <a16:creationId xmlns:a16="http://schemas.microsoft.com/office/drawing/2014/main" id="{70DE308A-8A19-43EA-80AC-A27411EB4D2C}"/>
                    </a:ext>
                  </a:extLst>
                </p:cNvPr>
                <p:cNvSpPr txBox="1">
                  <a:spLocks noChangeArrowheads="1"/>
                </p:cNvSpPr>
                <p:nvPr/>
              </p:nvSpPr>
              <p:spPr bwMode="auto">
                <a:xfrm rot="18471160">
                  <a:off x="3685" y="2858"/>
                  <a:ext cx="496"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Manufacture</a:t>
                  </a:r>
                </a:p>
              </p:txBody>
            </p:sp>
            <p:sp>
              <p:nvSpPr>
                <p:cNvPr id="52" name="Text Box 280">
                  <a:extLst>
                    <a:ext uri="{FF2B5EF4-FFF2-40B4-BE49-F238E27FC236}">
                      <a16:creationId xmlns:a16="http://schemas.microsoft.com/office/drawing/2014/main" id="{CE23E884-D0FA-42BA-BF12-FF9D7040A53C}"/>
                    </a:ext>
                  </a:extLst>
                </p:cNvPr>
                <p:cNvSpPr txBox="1">
                  <a:spLocks noChangeArrowheads="1"/>
                </p:cNvSpPr>
                <p:nvPr/>
              </p:nvSpPr>
              <p:spPr bwMode="auto">
                <a:xfrm rot="18471160">
                  <a:off x="3950" y="3024"/>
                  <a:ext cx="399"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Transport</a:t>
                  </a:r>
                </a:p>
              </p:txBody>
            </p:sp>
            <p:sp>
              <p:nvSpPr>
                <p:cNvPr id="53" name="Text Box 281">
                  <a:extLst>
                    <a:ext uri="{FF2B5EF4-FFF2-40B4-BE49-F238E27FC236}">
                      <a16:creationId xmlns:a16="http://schemas.microsoft.com/office/drawing/2014/main" id="{0AC26E2C-D732-4183-8ADB-15B68B0C5A89}"/>
                    </a:ext>
                  </a:extLst>
                </p:cNvPr>
                <p:cNvSpPr txBox="1">
                  <a:spLocks noChangeArrowheads="1"/>
                </p:cNvSpPr>
                <p:nvPr/>
              </p:nvSpPr>
              <p:spPr bwMode="auto">
                <a:xfrm rot="18471160">
                  <a:off x="4275" y="2465"/>
                  <a:ext cx="217"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Use</a:t>
                  </a:r>
                </a:p>
              </p:txBody>
            </p:sp>
            <p:sp>
              <p:nvSpPr>
                <p:cNvPr id="54" name="Text Box 282">
                  <a:extLst>
                    <a:ext uri="{FF2B5EF4-FFF2-40B4-BE49-F238E27FC236}">
                      <a16:creationId xmlns:a16="http://schemas.microsoft.com/office/drawing/2014/main" id="{33AA62FC-F357-4B12-890E-7BB34753044E}"/>
                    </a:ext>
                  </a:extLst>
                </p:cNvPr>
                <p:cNvSpPr txBox="1">
                  <a:spLocks noChangeArrowheads="1"/>
                </p:cNvSpPr>
                <p:nvPr/>
              </p:nvSpPr>
              <p:spPr bwMode="auto">
                <a:xfrm rot="18471160">
                  <a:off x="4612" y="3152"/>
                  <a:ext cx="358"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Disposal</a:t>
                  </a:r>
                </a:p>
              </p:txBody>
            </p:sp>
            <p:sp>
              <p:nvSpPr>
                <p:cNvPr id="55" name="Line 288">
                  <a:extLst>
                    <a:ext uri="{FF2B5EF4-FFF2-40B4-BE49-F238E27FC236}">
                      <a16:creationId xmlns:a16="http://schemas.microsoft.com/office/drawing/2014/main" id="{66889A96-7E07-4AD3-AEE8-32FBEF73C3B5}"/>
                    </a:ext>
                  </a:extLst>
                </p:cNvPr>
                <p:cNvSpPr>
                  <a:spLocks noChangeShapeType="1"/>
                </p:cNvSpPr>
                <p:nvPr/>
              </p:nvSpPr>
              <p:spPr bwMode="auto">
                <a:xfrm flipV="1">
                  <a:off x="5114" y="2091"/>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56" name="Text Box 289">
                  <a:extLst>
                    <a:ext uri="{FF2B5EF4-FFF2-40B4-BE49-F238E27FC236}">
                      <a16:creationId xmlns:a16="http://schemas.microsoft.com/office/drawing/2014/main" id="{3B7A1939-442F-4E55-A8CD-C2A6D5B3ABBC}"/>
                    </a:ext>
                  </a:extLst>
                </p:cNvPr>
                <p:cNvSpPr txBox="1">
                  <a:spLocks noChangeArrowheads="1"/>
                </p:cNvSpPr>
                <p:nvPr/>
              </p:nvSpPr>
              <p:spPr bwMode="auto">
                <a:xfrm rot="18471160">
                  <a:off x="5001" y="3152"/>
                  <a:ext cx="401" cy="1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000" b="1" dirty="0">
                      <a:latin typeface="+mn-lt"/>
                    </a:rPr>
                    <a:t>EoL credit</a:t>
                  </a:r>
                </a:p>
              </p:txBody>
            </p:sp>
            <p:sp>
              <p:nvSpPr>
                <p:cNvPr id="57" name="Rectangle 290" descr="Wide downward diagonal">
                  <a:extLst>
                    <a:ext uri="{FF2B5EF4-FFF2-40B4-BE49-F238E27FC236}">
                      <a16:creationId xmlns:a16="http://schemas.microsoft.com/office/drawing/2014/main" id="{AC825AEF-CECA-44B6-A0C4-B2E3B99081ED}"/>
                    </a:ext>
                  </a:extLst>
                </p:cNvPr>
                <p:cNvSpPr>
                  <a:spLocks noChangeArrowheads="1"/>
                </p:cNvSpPr>
                <p:nvPr/>
              </p:nvSpPr>
              <p:spPr bwMode="auto">
                <a:xfrm>
                  <a:off x="5004" y="3428"/>
                  <a:ext cx="114" cy="209"/>
                </a:xfrm>
                <a:prstGeom prst="rect">
                  <a:avLst/>
                </a:prstGeom>
                <a:pattFill prst="wdDnDiag">
                  <a:fgClr>
                    <a:srgbClr val="99CC00"/>
                  </a:fgClr>
                  <a:bgClr>
                    <a:schemeClr val="bg1"/>
                  </a:bgClr>
                </a:pattFill>
                <a:ln w="9525">
                  <a:solidFill>
                    <a:srgbClr val="99CC00"/>
                  </a:solidFill>
                  <a:miter lim="800000"/>
                  <a:headEnd/>
                  <a:tailEnd/>
                </a:ln>
              </p:spPr>
              <p:txBody>
                <a:bodyPr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58" name="Line 291">
                  <a:extLst>
                    <a:ext uri="{FF2B5EF4-FFF2-40B4-BE49-F238E27FC236}">
                      <a16:creationId xmlns:a16="http://schemas.microsoft.com/office/drawing/2014/main" id="{BDA19D49-DE1C-4E7D-81A7-902C0BE19F8F}"/>
                    </a:ext>
                  </a:extLst>
                </p:cNvPr>
                <p:cNvSpPr>
                  <a:spLocks noChangeShapeType="1"/>
                </p:cNvSpPr>
                <p:nvPr/>
              </p:nvSpPr>
              <p:spPr bwMode="auto">
                <a:xfrm>
                  <a:off x="3174" y="3421"/>
                  <a:ext cx="225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dirty="0"/>
                </a:p>
              </p:txBody>
            </p:sp>
            <p:sp>
              <p:nvSpPr>
                <p:cNvPr id="59" name="Text Box 255">
                  <a:extLst>
                    <a:ext uri="{FF2B5EF4-FFF2-40B4-BE49-F238E27FC236}">
                      <a16:creationId xmlns:a16="http://schemas.microsoft.com/office/drawing/2014/main" id="{48C5D6D9-5CBE-4677-9976-F9F321B66C6A}"/>
                    </a:ext>
                  </a:extLst>
                </p:cNvPr>
                <p:cNvSpPr txBox="1">
                  <a:spLocks noChangeArrowheads="1"/>
                </p:cNvSpPr>
                <p:nvPr/>
              </p:nvSpPr>
              <p:spPr bwMode="auto">
                <a:xfrm>
                  <a:off x="3720" y="2128"/>
                  <a:ext cx="788" cy="157"/>
                </a:xfrm>
                <a:prstGeom prst="rect">
                  <a:avLst/>
                </a:prstGeom>
                <a:solidFill>
                  <a:schemeClr val="bg1"/>
                </a:solidFill>
                <a:ln w="9525">
                  <a:solidFill>
                    <a:srgbClr val="808000"/>
                  </a:solidFill>
                  <a:miter lim="800000"/>
                  <a:headEnd/>
                  <a:tailEnd/>
                </a:ln>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200" b="1" i="1" dirty="0">
                      <a:latin typeface="+mn-lt"/>
                    </a:rPr>
                    <a:t>Initial  and re-design</a:t>
                  </a:r>
                </a:p>
              </p:txBody>
            </p:sp>
            <p:sp>
              <p:nvSpPr>
                <p:cNvPr id="60" name="Rectangle 140">
                  <a:extLst>
                    <a:ext uri="{FF2B5EF4-FFF2-40B4-BE49-F238E27FC236}">
                      <a16:creationId xmlns:a16="http://schemas.microsoft.com/office/drawing/2014/main" id="{65794067-F320-4694-A029-5353E2F9B2F9}"/>
                    </a:ext>
                  </a:extLst>
                </p:cNvPr>
                <p:cNvSpPr>
                  <a:spLocks noChangeArrowheads="1"/>
                </p:cNvSpPr>
                <p:nvPr/>
              </p:nvSpPr>
              <p:spPr bwMode="auto">
                <a:xfrm>
                  <a:off x="3360" y="2672"/>
                  <a:ext cx="128" cy="744"/>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1" name="Rectangle 141">
                  <a:extLst>
                    <a:ext uri="{FF2B5EF4-FFF2-40B4-BE49-F238E27FC236}">
                      <a16:creationId xmlns:a16="http://schemas.microsoft.com/office/drawing/2014/main" id="{BB84813B-89D3-4904-94A0-510E3649147A}"/>
                    </a:ext>
                  </a:extLst>
                </p:cNvPr>
                <p:cNvSpPr>
                  <a:spLocks noChangeArrowheads="1"/>
                </p:cNvSpPr>
                <p:nvPr/>
              </p:nvSpPr>
              <p:spPr bwMode="auto">
                <a:xfrm>
                  <a:off x="3696" y="3196"/>
                  <a:ext cx="104" cy="220"/>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2" name="Rectangle 142">
                  <a:extLst>
                    <a:ext uri="{FF2B5EF4-FFF2-40B4-BE49-F238E27FC236}">
                      <a16:creationId xmlns:a16="http://schemas.microsoft.com/office/drawing/2014/main" id="{05AB277D-3007-4090-8EDF-3DE4AADFFAE7}"/>
                    </a:ext>
                  </a:extLst>
                </p:cNvPr>
                <p:cNvSpPr>
                  <a:spLocks noChangeArrowheads="1"/>
                </p:cNvSpPr>
                <p:nvPr/>
              </p:nvSpPr>
              <p:spPr bwMode="auto">
                <a:xfrm>
                  <a:off x="4016" y="3300"/>
                  <a:ext cx="112" cy="116"/>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3" name="Rectangle 143">
                  <a:extLst>
                    <a:ext uri="{FF2B5EF4-FFF2-40B4-BE49-F238E27FC236}">
                      <a16:creationId xmlns:a16="http://schemas.microsoft.com/office/drawing/2014/main" id="{83EA8966-9178-404F-8990-503940B56F45}"/>
                    </a:ext>
                  </a:extLst>
                </p:cNvPr>
                <p:cNvSpPr>
                  <a:spLocks noChangeArrowheads="1"/>
                </p:cNvSpPr>
                <p:nvPr/>
              </p:nvSpPr>
              <p:spPr bwMode="auto">
                <a:xfrm>
                  <a:off x="4336" y="2700"/>
                  <a:ext cx="120" cy="716"/>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4" name="Rectangle 144">
                  <a:extLst>
                    <a:ext uri="{FF2B5EF4-FFF2-40B4-BE49-F238E27FC236}">
                      <a16:creationId xmlns:a16="http://schemas.microsoft.com/office/drawing/2014/main" id="{89DAC09E-C342-45D2-B538-B71098541954}"/>
                    </a:ext>
                  </a:extLst>
                </p:cNvPr>
                <p:cNvSpPr>
                  <a:spLocks noChangeArrowheads="1"/>
                </p:cNvSpPr>
                <p:nvPr/>
              </p:nvSpPr>
              <p:spPr bwMode="auto">
                <a:xfrm>
                  <a:off x="4664" y="3381"/>
                  <a:ext cx="120" cy="27"/>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5" name="Rectangle 147">
                  <a:extLst>
                    <a:ext uri="{FF2B5EF4-FFF2-40B4-BE49-F238E27FC236}">
                      <a16:creationId xmlns:a16="http://schemas.microsoft.com/office/drawing/2014/main" id="{F6A42AC0-123E-4932-BC52-BCDCB56F430A}"/>
                    </a:ext>
                  </a:extLst>
                </p:cNvPr>
                <p:cNvSpPr>
                  <a:spLocks noChangeArrowheads="1"/>
                </p:cNvSpPr>
                <p:nvPr/>
              </p:nvSpPr>
              <p:spPr bwMode="auto">
                <a:xfrm>
                  <a:off x="3504" y="2936"/>
                  <a:ext cx="120" cy="480"/>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6" name="Rectangle 148">
                  <a:extLst>
                    <a:ext uri="{FF2B5EF4-FFF2-40B4-BE49-F238E27FC236}">
                      <a16:creationId xmlns:a16="http://schemas.microsoft.com/office/drawing/2014/main" id="{F59FBC29-079F-413D-B1AA-FCFAA929B2D5}"/>
                    </a:ext>
                  </a:extLst>
                </p:cNvPr>
                <p:cNvSpPr>
                  <a:spLocks noChangeArrowheads="1"/>
                </p:cNvSpPr>
                <p:nvPr/>
              </p:nvSpPr>
              <p:spPr bwMode="auto">
                <a:xfrm>
                  <a:off x="3816" y="3232"/>
                  <a:ext cx="96" cy="184"/>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7" name="Rectangle 149">
                  <a:extLst>
                    <a:ext uri="{FF2B5EF4-FFF2-40B4-BE49-F238E27FC236}">
                      <a16:creationId xmlns:a16="http://schemas.microsoft.com/office/drawing/2014/main" id="{CE6F0398-38B9-41E7-9086-D103FAB7D3A0}"/>
                    </a:ext>
                  </a:extLst>
                </p:cNvPr>
                <p:cNvSpPr>
                  <a:spLocks noChangeArrowheads="1"/>
                </p:cNvSpPr>
                <p:nvPr/>
              </p:nvSpPr>
              <p:spPr bwMode="auto">
                <a:xfrm>
                  <a:off x="4152" y="3336"/>
                  <a:ext cx="104" cy="80"/>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8" name="Rectangle 150">
                  <a:extLst>
                    <a:ext uri="{FF2B5EF4-FFF2-40B4-BE49-F238E27FC236}">
                      <a16:creationId xmlns:a16="http://schemas.microsoft.com/office/drawing/2014/main" id="{16D5E868-4B09-40E3-83F2-524E918FBF8E}"/>
                    </a:ext>
                  </a:extLst>
                </p:cNvPr>
                <p:cNvSpPr>
                  <a:spLocks noChangeArrowheads="1"/>
                </p:cNvSpPr>
                <p:nvPr/>
              </p:nvSpPr>
              <p:spPr bwMode="auto">
                <a:xfrm>
                  <a:off x="4480" y="2360"/>
                  <a:ext cx="112" cy="1056"/>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69" name="Rectangle 152">
                  <a:extLst>
                    <a:ext uri="{FF2B5EF4-FFF2-40B4-BE49-F238E27FC236}">
                      <a16:creationId xmlns:a16="http://schemas.microsoft.com/office/drawing/2014/main" id="{C631666C-1ED9-4181-9A49-04BABC3159AE}"/>
                    </a:ext>
                  </a:extLst>
                </p:cNvPr>
                <p:cNvSpPr>
                  <a:spLocks noChangeArrowheads="1"/>
                </p:cNvSpPr>
                <p:nvPr/>
              </p:nvSpPr>
              <p:spPr bwMode="auto">
                <a:xfrm>
                  <a:off x="4800" y="3381"/>
                  <a:ext cx="120" cy="27"/>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70" name="Rectangle 290" descr="Wide downward diagonal">
                  <a:extLst>
                    <a:ext uri="{FF2B5EF4-FFF2-40B4-BE49-F238E27FC236}">
                      <a16:creationId xmlns:a16="http://schemas.microsoft.com/office/drawing/2014/main" id="{2FC17A4B-B52D-42A0-BCAC-0352064B2521}"/>
                    </a:ext>
                  </a:extLst>
                </p:cNvPr>
                <p:cNvSpPr>
                  <a:spLocks noChangeArrowheads="1"/>
                </p:cNvSpPr>
                <p:nvPr/>
              </p:nvSpPr>
              <p:spPr bwMode="auto">
                <a:xfrm>
                  <a:off x="5140" y="3436"/>
                  <a:ext cx="114" cy="209"/>
                </a:xfrm>
                <a:prstGeom prst="rect">
                  <a:avLst/>
                </a:prstGeom>
                <a:pattFill prst="wdDnDiag">
                  <a:fgClr>
                    <a:srgbClr val="FFCC00"/>
                  </a:fgClr>
                  <a:bgClr>
                    <a:schemeClr val="bg1"/>
                  </a:bgClr>
                </a:pattFill>
                <a:ln w="9525">
                  <a:solidFill>
                    <a:srgbClr val="99CC00"/>
                  </a:solidFill>
                  <a:miter lim="800000"/>
                  <a:headEnd/>
                  <a:tailEnd/>
                </a:ln>
              </p:spPr>
              <p:txBody>
                <a:bodyPr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pSp>
          <p:sp>
            <p:nvSpPr>
              <p:cNvPr id="30" name="Text Box 277">
                <a:extLst>
                  <a:ext uri="{FF2B5EF4-FFF2-40B4-BE49-F238E27FC236}">
                    <a16:creationId xmlns:a16="http://schemas.microsoft.com/office/drawing/2014/main" id="{A78E7E82-C5C1-42BF-922E-6F8D13C82F84}"/>
                  </a:ext>
                </a:extLst>
              </p:cNvPr>
              <p:cNvSpPr txBox="1">
                <a:spLocks noChangeArrowheads="1"/>
              </p:cNvSpPr>
              <p:nvPr/>
            </p:nvSpPr>
            <p:spPr bwMode="auto">
              <a:xfrm rot="16200000">
                <a:off x="1407" y="2671"/>
                <a:ext cx="592"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400" dirty="0">
                    <a:latin typeface="+mn-lt"/>
                  </a:rPr>
                  <a:t>Energy (MJ)</a:t>
                </a:r>
              </a:p>
            </p:txBody>
          </p:sp>
        </p:grpSp>
      </p:grpSp>
      <p:sp>
        <p:nvSpPr>
          <p:cNvPr id="71" name="Text Box 79">
            <a:extLst>
              <a:ext uri="{FF2B5EF4-FFF2-40B4-BE49-F238E27FC236}">
                <a16:creationId xmlns:a16="http://schemas.microsoft.com/office/drawing/2014/main" id="{6BE5B8E5-AE3B-4A36-BC20-A9B8E24C0A9B}"/>
              </a:ext>
            </a:extLst>
          </p:cNvPr>
          <p:cNvSpPr txBox="1">
            <a:spLocks noChangeArrowheads="1"/>
          </p:cNvSpPr>
          <p:nvPr/>
        </p:nvSpPr>
        <p:spPr bwMode="auto">
          <a:xfrm>
            <a:off x="6820794" y="2355214"/>
            <a:ext cx="3432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dirty="0">
                <a:latin typeface="+mn-lt"/>
              </a:rPr>
              <a:t>When we did “what if’s” we were guessing</a:t>
            </a:r>
          </a:p>
        </p:txBody>
      </p:sp>
      <p:sp>
        <p:nvSpPr>
          <p:cNvPr id="72" name="Text Box 80">
            <a:extLst>
              <a:ext uri="{FF2B5EF4-FFF2-40B4-BE49-F238E27FC236}">
                <a16:creationId xmlns:a16="http://schemas.microsoft.com/office/drawing/2014/main" id="{5A7ED1B2-EDB5-4B8D-985A-20D40A5B8EE2}"/>
              </a:ext>
            </a:extLst>
          </p:cNvPr>
          <p:cNvSpPr txBox="1">
            <a:spLocks noChangeArrowheads="1"/>
          </p:cNvSpPr>
          <p:nvPr/>
        </p:nvSpPr>
        <p:spPr bwMode="auto">
          <a:xfrm>
            <a:off x="6820794" y="3042293"/>
            <a:ext cx="2638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dirty="0">
                <a:latin typeface="+mn-lt"/>
              </a:rPr>
              <a:t>Can we do better?</a:t>
            </a:r>
            <a:br>
              <a:rPr lang="en-GB" dirty="0">
                <a:latin typeface="+mn-lt"/>
              </a:rPr>
            </a:br>
            <a:r>
              <a:rPr lang="en-GB" dirty="0">
                <a:latin typeface="+mn-lt"/>
              </a:rPr>
              <a:t> Be systematic?</a:t>
            </a:r>
          </a:p>
        </p:txBody>
      </p:sp>
      <p:sp>
        <p:nvSpPr>
          <p:cNvPr id="73" name="Text Box 27">
            <a:extLst>
              <a:ext uri="{FF2B5EF4-FFF2-40B4-BE49-F238E27FC236}">
                <a16:creationId xmlns:a16="http://schemas.microsoft.com/office/drawing/2014/main" id="{EA419688-D09E-4514-8DB8-B63D564D9590}"/>
              </a:ext>
            </a:extLst>
          </p:cNvPr>
          <p:cNvSpPr txBox="1">
            <a:spLocks noChangeArrowheads="1"/>
          </p:cNvSpPr>
          <p:nvPr/>
        </p:nvSpPr>
        <p:spPr bwMode="auto">
          <a:xfrm>
            <a:off x="6820793" y="5251631"/>
            <a:ext cx="3746993" cy="34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marL="2857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buClr>
                <a:schemeClr val="accent1"/>
              </a:buClr>
              <a:buSzPct val="110000"/>
              <a:buFont typeface="Wingdings" panose="05000000000000000000" pitchFamily="2" charset="2"/>
              <a:buChar char="§"/>
            </a:pPr>
            <a:r>
              <a:rPr lang="en-GB" dirty="0">
                <a:latin typeface="+mn-lt"/>
              </a:rPr>
              <a:t>Apply the selection methodology</a:t>
            </a:r>
          </a:p>
        </p:txBody>
      </p:sp>
      <p:grpSp>
        <p:nvGrpSpPr>
          <p:cNvPr id="74" name="Group 73">
            <a:extLst>
              <a:ext uri="{FF2B5EF4-FFF2-40B4-BE49-F238E27FC236}">
                <a16:creationId xmlns:a16="http://schemas.microsoft.com/office/drawing/2014/main" id="{9EC25F32-4DB6-4DAE-9C84-1ED329B96276}"/>
              </a:ext>
            </a:extLst>
          </p:cNvPr>
          <p:cNvGrpSpPr>
            <a:grpSpLocks/>
          </p:cNvGrpSpPr>
          <p:nvPr/>
        </p:nvGrpSpPr>
        <p:grpSpPr bwMode="auto">
          <a:xfrm>
            <a:off x="4732334" y="3882533"/>
            <a:ext cx="4789042" cy="411205"/>
            <a:chOff x="3386056" y="3837523"/>
            <a:chExt cx="4755386" cy="338967"/>
          </a:xfrm>
        </p:grpSpPr>
        <p:grpSp>
          <p:nvGrpSpPr>
            <p:cNvPr id="75" name="Group 14">
              <a:extLst>
                <a:ext uri="{FF2B5EF4-FFF2-40B4-BE49-F238E27FC236}">
                  <a16:creationId xmlns:a16="http://schemas.microsoft.com/office/drawing/2014/main" id="{4CD00863-7614-4976-A6EB-9533284EDB74}"/>
                </a:ext>
              </a:extLst>
            </p:cNvPr>
            <p:cNvGrpSpPr>
              <a:grpSpLocks/>
            </p:cNvGrpSpPr>
            <p:nvPr/>
          </p:nvGrpSpPr>
          <p:grpSpPr bwMode="auto">
            <a:xfrm>
              <a:off x="3386056" y="3956312"/>
              <a:ext cx="2150448" cy="148685"/>
              <a:chOff x="8335834" y="4119064"/>
              <a:chExt cx="2150448" cy="148685"/>
            </a:xfrm>
          </p:grpSpPr>
          <p:sp>
            <p:nvSpPr>
              <p:cNvPr id="77" name="Oval 11">
                <a:extLst>
                  <a:ext uri="{FF2B5EF4-FFF2-40B4-BE49-F238E27FC236}">
                    <a16:creationId xmlns:a16="http://schemas.microsoft.com/office/drawing/2014/main" id="{B1157114-5D25-4AAB-8182-20E14072FBCB}"/>
                  </a:ext>
                </a:extLst>
              </p:cNvPr>
              <p:cNvSpPr>
                <a:spLocks noChangeArrowheads="1"/>
              </p:cNvSpPr>
              <p:nvPr/>
            </p:nvSpPr>
            <p:spPr bwMode="auto">
              <a:xfrm>
                <a:off x="8335834" y="4119064"/>
                <a:ext cx="160641" cy="148685"/>
              </a:xfrm>
              <a:prstGeom prst="ellipse">
                <a:avLst/>
              </a:prstGeom>
              <a:solidFill>
                <a:schemeClr val="bg1"/>
              </a:solidFill>
              <a:ln w="38100" algn="ctr">
                <a:solidFill>
                  <a:schemeClr val="tx1"/>
                </a:solidFill>
                <a:round/>
                <a:headEnd/>
                <a:tailEnd/>
              </a:ln>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cxnSp>
            <p:nvCxnSpPr>
              <p:cNvPr id="78" name="Straight Connector 13">
                <a:extLst>
                  <a:ext uri="{FF2B5EF4-FFF2-40B4-BE49-F238E27FC236}">
                    <a16:creationId xmlns:a16="http://schemas.microsoft.com/office/drawing/2014/main" id="{161D3DFF-6F39-4626-B9B6-B7D00169D269}"/>
                  </a:ext>
                </a:extLst>
              </p:cNvPr>
              <p:cNvCxnSpPr>
                <a:cxnSpLocks noChangeShapeType="1"/>
                <a:stCxn id="77" idx="6"/>
              </p:cNvCxnSpPr>
              <p:nvPr/>
            </p:nvCxnSpPr>
            <p:spPr bwMode="auto">
              <a:xfrm flipV="1">
                <a:off x="8496475" y="4172084"/>
                <a:ext cx="1989807" cy="2132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76" name="Text Box 80">
              <a:extLst>
                <a:ext uri="{FF2B5EF4-FFF2-40B4-BE49-F238E27FC236}">
                  <a16:creationId xmlns:a16="http://schemas.microsoft.com/office/drawing/2014/main" id="{6973F3C5-EE8F-4638-AFE1-EE5692D7F12B}"/>
                </a:ext>
              </a:extLst>
            </p:cNvPr>
            <p:cNvSpPr txBox="1">
              <a:spLocks noChangeArrowheads="1"/>
            </p:cNvSpPr>
            <p:nvPr/>
          </p:nvSpPr>
          <p:spPr bwMode="auto">
            <a:xfrm>
              <a:off x="5503288" y="3837523"/>
              <a:ext cx="2638154" cy="338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rgbClr val="666633"/>
                </a:buClr>
                <a:buSzPct val="110000"/>
              </a:pPr>
              <a:r>
                <a:rPr lang="en-GB" sz="1600" b="1" i="1" dirty="0">
                  <a:latin typeface="+mn-lt"/>
                </a:rPr>
                <a:t>Click on bar for advice</a:t>
              </a:r>
              <a:endParaRPr lang="en-GB" b="1" dirty="0">
                <a:latin typeface="+mn-lt"/>
              </a:endParaRPr>
            </a:p>
          </p:txBody>
        </p:sp>
      </p:grpSp>
    </p:spTree>
    <p:extLst>
      <p:ext uri="{BB962C8B-B14F-4D97-AF65-F5344CB8AC3E}">
        <p14:creationId xmlns:p14="http://schemas.microsoft.com/office/powerpoint/2010/main" val="154760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wipe(left)">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left)">
                                      <p:cBhvr>
                                        <p:cTn id="22" dur="500"/>
                                        <p:tgtEl>
                                          <p:spTgt spid="7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left)">
                                      <p:cBhvr>
                                        <p:cTn id="27" dur="1000"/>
                                        <p:tgtEl>
                                          <p:spTgt spid="7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left)">
                                      <p:cBhvr>
                                        <p:cTn id="37" dur="500"/>
                                        <p:tgtEl>
                                          <p:spTgt spid="7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1"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6</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latin typeface="+mn-lt"/>
              </a:rPr>
              <a:t>Eco-selection for a fizzy drink bottle</a:t>
            </a:r>
            <a:endParaRPr lang="en-US" dirty="0">
              <a:latin typeface="+mn-lt"/>
            </a:endParaRPr>
          </a:p>
        </p:txBody>
      </p:sp>
      <p:grpSp>
        <p:nvGrpSpPr>
          <p:cNvPr id="5" name="Group 62">
            <a:extLst>
              <a:ext uri="{FF2B5EF4-FFF2-40B4-BE49-F238E27FC236}">
                <a16:creationId xmlns:a16="http://schemas.microsoft.com/office/drawing/2014/main" id="{41D3E0CC-8B62-4BE8-8549-D98DB8B415A6}"/>
              </a:ext>
            </a:extLst>
          </p:cNvPr>
          <p:cNvGrpSpPr>
            <a:grpSpLocks/>
          </p:cNvGrpSpPr>
          <p:nvPr/>
        </p:nvGrpSpPr>
        <p:grpSpPr bwMode="auto">
          <a:xfrm>
            <a:off x="2154244" y="875828"/>
            <a:ext cx="4525962" cy="2759075"/>
            <a:chOff x="1690" y="523"/>
            <a:chExt cx="2632" cy="1738"/>
          </a:xfrm>
        </p:grpSpPr>
        <p:grpSp>
          <p:nvGrpSpPr>
            <p:cNvPr id="6" name="Group 90">
              <a:extLst>
                <a:ext uri="{FF2B5EF4-FFF2-40B4-BE49-F238E27FC236}">
                  <a16:creationId xmlns:a16="http://schemas.microsoft.com/office/drawing/2014/main" id="{F2A86FE0-6685-4B8D-A1FD-BB43F975E721}"/>
                </a:ext>
              </a:extLst>
            </p:cNvPr>
            <p:cNvGrpSpPr>
              <a:grpSpLocks/>
            </p:cNvGrpSpPr>
            <p:nvPr/>
          </p:nvGrpSpPr>
          <p:grpSpPr bwMode="auto">
            <a:xfrm>
              <a:off x="1690" y="523"/>
              <a:ext cx="2632" cy="1738"/>
              <a:chOff x="2714" y="867"/>
              <a:chExt cx="2632" cy="1738"/>
            </a:xfrm>
          </p:grpSpPr>
          <p:grpSp>
            <p:nvGrpSpPr>
              <p:cNvPr id="8" name="Group 51">
                <a:extLst>
                  <a:ext uri="{FF2B5EF4-FFF2-40B4-BE49-F238E27FC236}">
                    <a16:creationId xmlns:a16="http://schemas.microsoft.com/office/drawing/2014/main" id="{5469C6A6-054A-46F3-AB9D-E128DF0D9E04}"/>
                  </a:ext>
                </a:extLst>
              </p:cNvPr>
              <p:cNvGrpSpPr>
                <a:grpSpLocks/>
              </p:cNvGrpSpPr>
              <p:nvPr/>
            </p:nvGrpSpPr>
            <p:grpSpPr bwMode="auto">
              <a:xfrm>
                <a:off x="3078" y="929"/>
                <a:ext cx="2268" cy="1611"/>
                <a:chOff x="2874" y="729"/>
                <a:chExt cx="2268" cy="1611"/>
              </a:xfrm>
            </p:grpSpPr>
            <p:sp>
              <p:nvSpPr>
                <p:cNvPr id="23" name="Rectangle 52">
                  <a:extLst>
                    <a:ext uri="{FF2B5EF4-FFF2-40B4-BE49-F238E27FC236}">
                      <a16:creationId xmlns:a16="http://schemas.microsoft.com/office/drawing/2014/main" id="{0898781B-F871-408E-A363-1031E6DDD3E1}"/>
                    </a:ext>
                  </a:extLst>
                </p:cNvPr>
                <p:cNvSpPr>
                  <a:spLocks noChangeArrowheads="1"/>
                </p:cNvSpPr>
                <p:nvPr/>
              </p:nvSpPr>
              <p:spPr bwMode="auto">
                <a:xfrm>
                  <a:off x="2874" y="732"/>
                  <a:ext cx="2256" cy="160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24" name="Line 53">
                  <a:extLst>
                    <a:ext uri="{FF2B5EF4-FFF2-40B4-BE49-F238E27FC236}">
                      <a16:creationId xmlns:a16="http://schemas.microsoft.com/office/drawing/2014/main" id="{060BDA72-5653-4BFA-81BD-6DE6F11609E2}"/>
                    </a:ext>
                  </a:extLst>
                </p:cNvPr>
                <p:cNvSpPr>
                  <a:spLocks noChangeShapeType="1"/>
                </p:cNvSpPr>
                <p:nvPr/>
              </p:nvSpPr>
              <p:spPr bwMode="auto">
                <a:xfrm>
                  <a:off x="2886" y="1806"/>
                  <a:ext cx="2256"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GB" dirty="0"/>
                </a:p>
              </p:txBody>
            </p:sp>
            <p:grpSp>
              <p:nvGrpSpPr>
                <p:cNvPr id="25" name="Group 54">
                  <a:extLst>
                    <a:ext uri="{FF2B5EF4-FFF2-40B4-BE49-F238E27FC236}">
                      <a16:creationId xmlns:a16="http://schemas.microsoft.com/office/drawing/2014/main" id="{8A151EEA-990A-4691-BC5D-9A6756ED3CFC}"/>
                    </a:ext>
                  </a:extLst>
                </p:cNvPr>
                <p:cNvGrpSpPr>
                  <a:grpSpLocks/>
                </p:cNvGrpSpPr>
                <p:nvPr/>
              </p:nvGrpSpPr>
              <p:grpSpPr bwMode="auto">
                <a:xfrm>
                  <a:off x="2878" y="729"/>
                  <a:ext cx="2250" cy="1596"/>
                  <a:chOff x="2878" y="738"/>
                  <a:chExt cx="2166" cy="1596"/>
                </a:xfrm>
              </p:grpSpPr>
              <p:sp>
                <p:nvSpPr>
                  <p:cNvPr id="32" name="Line 55">
                    <a:extLst>
                      <a:ext uri="{FF2B5EF4-FFF2-40B4-BE49-F238E27FC236}">
                        <a16:creationId xmlns:a16="http://schemas.microsoft.com/office/drawing/2014/main" id="{204749D3-E42A-4519-BEA9-0B3ADBB9E051}"/>
                      </a:ext>
                    </a:extLst>
                  </p:cNvPr>
                  <p:cNvSpPr>
                    <a:spLocks noChangeShapeType="1"/>
                  </p:cNvSpPr>
                  <p:nvPr/>
                </p:nvSpPr>
                <p:spPr bwMode="auto">
                  <a:xfrm>
                    <a:off x="2878" y="738"/>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3" name="Line 56">
                    <a:extLst>
                      <a:ext uri="{FF2B5EF4-FFF2-40B4-BE49-F238E27FC236}">
                        <a16:creationId xmlns:a16="http://schemas.microsoft.com/office/drawing/2014/main" id="{D501A0D9-63D3-4CDD-8AE1-0BF131F6CB09}"/>
                      </a:ext>
                    </a:extLst>
                  </p:cNvPr>
                  <p:cNvSpPr>
                    <a:spLocks noChangeShapeType="1"/>
                  </p:cNvSpPr>
                  <p:nvPr/>
                </p:nvSpPr>
                <p:spPr bwMode="auto">
                  <a:xfrm>
                    <a:off x="2878" y="1802"/>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4" name="Line 57">
                    <a:extLst>
                      <a:ext uri="{FF2B5EF4-FFF2-40B4-BE49-F238E27FC236}">
                        <a16:creationId xmlns:a16="http://schemas.microsoft.com/office/drawing/2014/main" id="{17D8092B-04C0-4409-9DDC-7CD750B51B66}"/>
                      </a:ext>
                    </a:extLst>
                  </p:cNvPr>
                  <p:cNvSpPr>
                    <a:spLocks noChangeShapeType="1"/>
                  </p:cNvSpPr>
                  <p:nvPr/>
                </p:nvSpPr>
                <p:spPr bwMode="auto">
                  <a:xfrm>
                    <a:off x="2878" y="1935"/>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5" name="Line 58">
                    <a:extLst>
                      <a:ext uri="{FF2B5EF4-FFF2-40B4-BE49-F238E27FC236}">
                        <a16:creationId xmlns:a16="http://schemas.microsoft.com/office/drawing/2014/main" id="{CBE5EC4A-BE16-4A3F-8577-9F9EFDCB474C}"/>
                      </a:ext>
                    </a:extLst>
                  </p:cNvPr>
                  <p:cNvSpPr>
                    <a:spLocks noChangeShapeType="1"/>
                  </p:cNvSpPr>
                  <p:nvPr/>
                </p:nvSpPr>
                <p:spPr bwMode="auto">
                  <a:xfrm>
                    <a:off x="2878" y="2068"/>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6" name="Line 59">
                    <a:extLst>
                      <a:ext uri="{FF2B5EF4-FFF2-40B4-BE49-F238E27FC236}">
                        <a16:creationId xmlns:a16="http://schemas.microsoft.com/office/drawing/2014/main" id="{9422FE7D-01C9-4772-B0DA-65448073CAAF}"/>
                      </a:ext>
                    </a:extLst>
                  </p:cNvPr>
                  <p:cNvSpPr>
                    <a:spLocks noChangeShapeType="1"/>
                  </p:cNvSpPr>
                  <p:nvPr/>
                </p:nvSpPr>
                <p:spPr bwMode="auto">
                  <a:xfrm>
                    <a:off x="2878" y="2201"/>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7" name="Line 60">
                    <a:extLst>
                      <a:ext uri="{FF2B5EF4-FFF2-40B4-BE49-F238E27FC236}">
                        <a16:creationId xmlns:a16="http://schemas.microsoft.com/office/drawing/2014/main" id="{7DC0C251-B4B2-4676-8F2C-3B7C709AEAF0}"/>
                      </a:ext>
                    </a:extLst>
                  </p:cNvPr>
                  <p:cNvSpPr>
                    <a:spLocks noChangeShapeType="1"/>
                  </p:cNvSpPr>
                  <p:nvPr/>
                </p:nvSpPr>
                <p:spPr bwMode="auto">
                  <a:xfrm>
                    <a:off x="2878" y="2334"/>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8" name="Line 61">
                    <a:extLst>
                      <a:ext uri="{FF2B5EF4-FFF2-40B4-BE49-F238E27FC236}">
                        <a16:creationId xmlns:a16="http://schemas.microsoft.com/office/drawing/2014/main" id="{60BA9374-A05E-4DDD-B9B2-EC9D9BFA57CE}"/>
                      </a:ext>
                    </a:extLst>
                  </p:cNvPr>
                  <p:cNvSpPr>
                    <a:spLocks noChangeShapeType="1"/>
                  </p:cNvSpPr>
                  <p:nvPr/>
                </p:nvSpPr>
                <p:spPr bwMode="auto">
                  <a:xfrm>
                    <a:off x="2878" y="1669"/>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9" name="Line 62">
                    <a:extLst>
                      <a:ext uri="{FF2B5EF4-FFF2-40B4-BE49-F238E27FC236}">
                        <a16:creationId xmlns:a16="http://schemas.microsoft.com/office/drawing/2014/main" id="{A8E79DF1-BC16-40FC-B945-F75EF3ED5CB6}"/>
                      </a:ext>
                    </a:extLst>
                  </p:cNvPr>
                  <p:cNvSpPr>
                    <a:spLocks noChangeShapeType="1"/>
                  </p:cNvSpPr>
                  <p:nvPr/>
                </p:nvSpPr>
                <p:spPr bwMode="auto">
                  <a:xfrm>
                    <a:off x="2878" y="1270"/>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40" name="Line 63">
                    <a:extLst>
                      <a:ext uri="{FF2B5EF4-FFF2-40B4-BE49-F238E27FC236}">
                        <a16:creationId xmlns:a16="http://schemas.microsoft.com/office/drawing/2014/main" id="{216CD72F-950C-467B-A548-AE0288B7D4A1}"/>
                      </a:ext>
                    </a:extLst>
                  </p:cNvPr>
                  <p:cNvSpPr>
                    <a:spLocks noChangeShapeType="1"/>
                  </p:cNvSpPr>
                  <p:nvPr/>
                </p:nvSpPr>
                <p:spPr bwMode="auto">
                  <a:xfrm>
                    <a:off x="2878" y="1137"/>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41" name="Line 64">
                    <a:extLst>
                      <a:ext uri="{FF2B5EF4-FFF2-40B4-BE49-F238E27FC236}">
                        <a16:creationId xmlns:a16="http://schemas.microsoft.com/office/drawing/2014/main" id="{2CA44BFA-FE82-473C-BB4E-B99001FC5E03}"/>
                      </a:ext>
                    </a:extLst>
                  </p:cNvPr>
                  <p:cNvSpPr>
                    <a:spLocks noChangeShapeType="1"/>
                  </p:cNvSpPr>
                  <p:nvPr/>
                </p:nvSpPr>
                <p:spPr bwMode="auto">
                  <a:xfrm>
                    <a:off x="2878" y="1004"/>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42" name="Line 65">
                    <a:extLst>
                      <a:ext uri="{FF2B5EF4-FFF2-40B4-BE49-F238E27FC236}">
                        <a16:creationId xmlns:a16="http://schemas.microsoft.com/office/drawing/2014/main" id="{DAFE70BD-E995-4FF5-8EAC-F2A5F02E9D54}"/>
                      </a:ext>
                    </a:extLst>
                  </p:cNvPr>
                  <p:cNvSpPr>
                    <a:spLocks noChangeShapeType="1"/>
                  </p:cNvSpPr>
                  <p:nvPr/>
                </p:nvSpPr>
                <p:spPr bwMode="auto">
                  <a:xfrm>
                    <a:off x="2878" y="871"/>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43" name="Line 66">
                    <a:extLst>
                      <a:ext uri="{FF2B5EF4-FFF2-40B4-BE49-F238E27FC236}">
                        <a16:creationId xmlns:a16="http://schemas.microsoft.com/office/drawing/2014/main" id="{A630DD67-22AD-40A1-989B-9788F2C3FD22}"/>
                      </a:ext>
                    </a:extLst>
                  </p:cNvPr>
                  <p:cNvSpPr>
                    <a:spLocks noChangeShapeType="1"/>
                  </p:cNvSpPr>
                  <p:nvPr/>
                </p:nvSpPr>
                <p:spPr bwMode="auto">
                  <a:xfrm>
                    <a:off x="2878" y="1403"/>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44" name="Line 67">
                    <a:extLst>
                      <a:ext uri="{FF2B5EF4-FFF2-40B4-BE49-F238E27FC236}">
                        <a16:creationId xmlns:a16="http://schemas.microsoft.com/office/drawing/2014/main" id="{29BB92A3-B539-4B9A-AD9C-01B5F7E9FB2C}"/>
                      </a:ext>
                    </a:extLst>
                  </p:cNvPr>
                  <p:cNvSpPr>
                    <a:spLocks noChangeShapeType="1"/>
                  </p:cNvSpPr>
                  <p:nvPr/>
                </p:nvSpPr>
                <p:spPr bwMode="auto">
                  <a:xfrm>
                    <a:off x="2878" y="1536"/>
                    <a:ext cx="2166" cy="0"/>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grpSp>
            <p:sp>
              <p:nvSpPr>
                <p:cNvPr id="26" name="Line 68">
                  <a:extLst>
                    <a:ext uri="{FF2B5EF4-FFF2-40B4-BE49-F238E27FC236}">
                      <a16:creationId xmlns:a16="http://schemas.microsoft.com/office/drawing/2014/main" id="{808CAFFE-B11D-4D0D-B4CD-C8F60798C2CF}"/>
                    </a:ext>
                  </a:extLst>
                </p:cNvPr>
                <p:cNvSpPr>
                  <a:spLocks noChangeShapeType="1"/>
                </p:cNvSpPr>
                <p:nvPr/>
              </p:nvSpPr>
              <p:spPr bwMode="auto">
                <a:xfrm flipV="1">
                  <a:off x="3250"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7" name="Line 69">
                  <a:extLst>
                    <a:ext uri="{FF2B5EF4-FFF2-40B4-BE49-F238E27FC236}">
                      <a16:creationId xmlns:a16="http://schemas.microsoft.com/office/drawing/2014/main" id="{244970AF-9B06-49F5-9C5C-1BAAE9906FBA}"/>
                    </a:ext>
                  </a:extLst>
                </p:cNvPr>
                <p:cNvSpPr>
                  <a:spLocks noChangeShapeType="1"/>
                </p:cNvSpPr>
                <p:nvPr/>
              </p:nvSpPr>
              <p:spPr bwMode="auto">
                <a:xfrm flipV="1">
                  <a:off x="3626"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8" name="Line 70">
                  <a:extLst>
                    <a:ext uri="{FF2B5EF4-FFF2-40B4-BE49-F238E27FC236}">
                      <a16:creationId xmlns:a16="http://schemas.microsoft.com/office/drawing/2014/main" id="{A921E75C-1490-45FA-8100-C360DA439E5F}"/>
                    </a:ext>
                  </a:extLst>
                </p:cNvPr>
                <p:cNvSpPr>
                  <a:spLocks noChangeShapeType="1"/>
                </p:cNvSpPr>
                <p:nvPr/>
              </p:nvSpPr>
              <p:spPr bwMode="auto">
                <a:xfrm flipV="1">
                  <a:off x="4002"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9" name="Line 71">
                  <a:extLst>
                    <a:ext uri="{FF2B5EF4-FFF2-40B4-BE49-F238E27FC236}">
                      <a16:creationId xmlns:a16="http://schemas.microsoft.com/office/drawing/2014/main" id="{63835EE3-DBE2-4C52-8AB7-1CE2434A4322}"/>
                    </a:ext>
                  </a:extLst>
                </p:cNvPr>
                <p:cNvSpPr>
                  <a:spLocks noChangeShapeType="1"/>
                </p:cNvSpPr>
                <p:nvPr/>
              </p:nvSpPr>
              <p:spPr bwMode="auto">
                <a:xfrm flipV="1">
                  <a:off x="4378"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0" name="Line 72">
                  <a:extLst>
                    <a:ext uri="{FF2B5EF4-FFF2-40B4-BE49-F238E27FC236}">
                      <a16:creationId xmlns:a16="http://schemas.microsoft.com/office/drawing/2014/main" id="{3D18CFA0-EF87-4268-AE43-4F6194892C59}"/>
                    </a:ext>
                  </a:extLst>
                </p:cNvPr>
                <p:cNvSpPr>
                  <a:spLocks noChangeShapeType="1"/>
                </p:cNvSpPr>
                <p:nvPr/>
              </p:nvSpPr>
              <p:spPr bwMode="auto">
                <a:xfrm flipV="1">
                  <a:off x="4754"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31" name="Line 73">
                  <a:extLst>
                    <a:ext uri="{FF2B5EF4-FFF2-40B4-BE49-F238E27FC236}">
                      <a16:creationId xmlns:a16="http://schemas.microsoft.com/office/drawing/2014/main" id="{5AD5B0D9-8B6A-42E1-BFE8-3389EEC83B5D}"/>
                    </a:ext>
                  </a:extLst>
                </p:cNvPr>
                <p:cNvSpPr>
                  <a:spLocks noChangeShapeType="1"/>
                </p:cNvSpPr>
                <p:nvPr/>
              </p:nvSpPr>
              <p:spPr bwMode="auto">
                <a:xfrm flipV="1">
                  <a:off x="5130" y="730"/>
                  <a:ext cx="0" cy="1602"/>
                </a:xfrm>
                <a:prstGeom prst="line">
                  <a:avLst/>
                </a:prstGeom>
                <a:noFill/>
                <a:ln w="12700">
                  <a:solidFill>
                    <a:srgbClr val="C0C0C0"/>
                  </a:solidFill>
                  <a:prstDash val="lgDash"/>
                  <a:round/>
                  <a:headEnd/>
                  <a:tailEnd/>
                </a:ln>
                <a:extLst>
                  <a:ext uri="{909E8E84-426E-40DD-AFC4-6F175D3DCCD1}">
                    <a14:hiddenFill xmlns:a14="http://schemas.microsoft.com/office/drawing/2010/main">
                      <a:noFill/>
                    </a14:hiddenFill>
                  </a:ext>
                </a:extLst>
              </p:spPr>
              <p:txBody>
                <a:bodyPr/>
                <a:lstStyle/>
                <a:p>
                  <a:endParaRPr lang="en-GB" dirty="0"/>
                </a:p>
              </p:txBody>
            </p:sp>
          </p:grpSp>
          <p:sp>
            <p:nvSpPr>
              <p:cNvPr id="9" name="Rectangle 74">
                <a:extLst>
                  <a:ext uri="{FF2B5EF4-FFF2-40B4-BE49-F238E27FC236}">
                    <a16:creationId xmlns:a16="http://schemas.microsoft.com/office/drawing/2014/main" id="{E2F8A416-AF1B-4497-B103-2F26BD780B68}"/>
                  </a:ext>
                </a:extLst>
              </p:cNvPr>
              <p:cNvSpPr>
                <a:spLocks noChangeArrowheads="1"/>
              </p:cNvSpPr>
              <p:nvPr/>
            </p:nvSpPr>
            <p:spPr bwMode="auto">
              <a:xfrm>
                <a:off x="3384" y="1100"/>
                <a:ext cx="162" cy="906"/>
              </a:xfrm>
              <a:prstGeom prst="rect">
                <a:avLst/>
              </a:prstGeom>
              <a:solidFill>
                <a:srgbClr val="FFCC00">
                  <a:alpha val="70195"/>
                </a:srgbClr>
              </a:solidFill>
              <a:ln w="9525">
                <a:solidFill>
                  <a:schemeClr val="tx1"/>
                </a:solid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0" name="Rectangle 75">
                <a:extLst>
                  <a:ext uri="{FF2B5EF4-FFF2-40B4-BE49-F238E27FC236}">
                    <a16:creationId xmlns:a16="http://schemas.microsoft.com/office/drawing/2014/main" id="{0D496B38-AD16-486A-AEE2-4148463D1B5F}"/>
                  </a:ext>
                </a:extLst>
              </p:cNvPr>
              <p:cNvSpPr>
                <a:spLocks noChangeArrowheads="1"/>
              </p:cNvSpPr>
              <p:nvPr/>
            </p:nvSpPr>
            <p:spPr bwMode="auto">
              <a:xfrm>
                <a:off x="3760" y="1760"/>
                <a:ext cx="162" cy="252"/>
              </a:xfrm>
              <a:prstGeom prst="rect">
                <a:avLst/>
              </a:prstGeom>
              <a:solidFill>
                <a:srgbClr val="FFCC00">
                  <a:alpha val="70195"/>
                </a:srgbClr>
              </a:solidFill>
              <a:ln w="9525">
                <a:solidFill>
                  <a:schemeClr val="tx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1" name="Rectangle 76">
                <a:extLst>
                  <a:ext uri="{FF2B5EF4-FFF2-40B4-BE49-F238E27FC236}">
                    <a16:creationId xmlns:a16="http://schemas.microsoft.com/office/drawing/2014/main" id="{1C3D659A-1613-419E-AD14-F22220BB5D80}"/>
                  </a:ext>
                </a:extLst>
              </p:cNvPr>
              <p:cNvSpPr>
                <a:spLocks noChangeArrowheads="1"/>
              </p:cNvSpPr>
              <p:nvPr/>
            </p:nvSpPr>
            <p:spPr bwMode="auto">
              <a:xfrm>
                <a:off x="4128" y="1868"/>
                <a:ext cx="162" cy="138"/>
              </a:xfrm>
              <a:prstGeom prst="rect">
                <a:avLst/>
              </a:prstGeom>
              <a:solidFill>
                <a:srgbClr val="FFCC00">
                  <a:alpha val="70195"/>
                </a:srgbClr>
              </a:solidFill>
              <a:ln w="9525">
                <a:solidFill>
                  <a:schemeClr val="tx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2" name="Rectangle 77">
                <a:extLst>
                  <a:ext uri="{FF2B5EF4-FFF2-40B4-BE49-F238E27FC236}">
                    <a16:creationId xmlns:a16="http://schemas.microsoft.com/office/drawing/2014/main" id="{B286748B-49BA-4E3E-8DAB-91AA070CCAD2}"/>
                  </a:ext>
                </a:extLst>
              </p:cNvPr>
              <p:cNvSpPr>
                <a:spLocks noChangeArrowheads="1"/>
              </p:cNvSpPr>
              <p:nvPr/>
            </p:nvSpPr>
            <p:spPr bwMode="auto">
              <a:xfrm>
                <a:off x="4506" y="1844"/>
                <a:ext cx="162" cy="162"/>
              </a:xfrm>
              <a:prstGeom prst="rect">
                <a:avLst/>
              </a:prstGeom>
              <a:solidFill>
                <a:srgbClr val="FFCC00">
                  <a:alpha val="70195"/>
                </a:srgbClr>
              </a:solidFill>
              <a:ln w="9525">
                <a:solidFill>
                  <a:schemeClr val="tx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3" name="Rectangle 78" descr="Wide downward diagonal">
                <a:extLst>
                  <a:ext uri="{FF2B5EF4-FFF2-40B4-BE49-F238E27FC236}">
                    <a16:creationId xmlns:a16="http://schemas.microsoft.com/office/drawing/2014/main" id="{43C93D10-2ED3-4F65-9B49-249816E36A62}"/>
                  </a:ext>
                </a:extLst>
              </p:cNvPr>
              <p:cNvSpPr>
                <a:spLocks noChangeArrowheads="1"/>
              </p:cNvSpPr>
              <p:nvPr/>
            </p:nvSpPr>
            <p:spPr bwMode="auto">
              <a:xfrm>
                <a:off x="4884" y="2006"/>
                <a:ext cx="162" cy="504"/>
              </a:xfrm>
              <a:prstGeom prst="rect">
                <a:avLst/>
              </a:prstGeom>
              <a:pattFill prst="wdDnDiag">
                <a:fgClr>
                  <a:srgbClr val="FFCC00"/>
                </a:fgClr>
                <a:bgClr>
                  <a:schemeClr val="bg1"/>
                </a:bgClr>
              </a:pattFill>
              <a:ln w="9525">
                <a:solidFill>
                  <a:schemeClr val="tx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14" name="Text Box 79">
                <a:extLst>
                  <a:ext uri="{FF2B5EF4-FFF2-40B4-BE49-F238E27FC236}">
                    <a16:creationId xmlns:a16="http://schemas.microsoft.com/office/drawing/2014/main" id="{8E6EEF13-04B1-415C-8655-2B200EA693D0}"/>
                  </a:ext>
                </a:extLst>
              </p:cNvPr>
              <p:cNvSpPr txBox="1">
                <a:spLocks noChangeArrowheads="1"/>
              </p:cNvSpPr>
              <p:nvPr/>
            </p:nvSpPr>
            <p:spPr bwMode="auto">
              <a:xfrm>
                <a:off x="3248" y="2004"/>
                <a:ext cx="1524" cy="1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900" b="1" dirty="0">
                    <a:latin typeface="+mn-lt"/>
                  </a:rPr>
                  <a:t>Material   Manufacture  Transport     Use  </a:t>
                </a:r>
              </a:p>
            </p:txBody>
          </p:sp>
          <p:sp>
            <p:nvSpPr>
              <p:cNvPr id="15" name="Text Box 80">
                <a:extLst>
                  <a:ext uri="{FF2B5EF4-FFF2-40B4-BE49-F238E27FC236}">
                    <a16:creationId xmlns:a16="http://schemas.microsoft.com/office/drawing/2014/main" id="{9E08D34B-420F-4D9D-AF60-69138B13DDBE}"/>
                  </a:ext>
                </a:extLst>
              </p:cNvPr>
              <p:cNvSpPr txBox="1">
                <a:spLocks noChangeArrowheads="1"/>
              </p:cNvSpPr>
              <p:nvPr/>
            </p:nvSpPr>
            <p:spPr bwMode="auto">
              <a:xfrm>
                <a:off x="4728" y="1838"/>
                <a:ext cx="484" cy="1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900" b="1" dirty="0">
                    <a:latin typeface="+mn-lt"/>
                  </a:rPr>
                  <a:t>End of life </a:t>
                </a:r>
              </a:p>
            </p:txBody>
          </p:sp>
          <p:sp>
            <p:nvSpPr>
              <p:cNvPr id="16" name="Line 81">
                <a:extLst>
                  <a:ext uri="{FF2B5EF4-FFF2-40B4-BE49-F238E27FC236}">
                    <a16:creationId xmlns:a16="http://schemas.microsoft.com/office/drawing/2014/main" id="{0F058BDC-C3DC-467E-9BDE-5BB7EA66D290}"/>
                  </a:ext>
                </a:extLst>
              </p:cNvPr>
              <p:cNvSpPr>
                <a:spLocks noChangeShapeType="1"/>
              </p:cNvSpPr>
              <p:nvPr/>
            </p:nvSpPr>
            <p:spPr bwMode="auto">
              <a:xfrm>
                <a:off x="3072" y="2006"/>
                <a:ext cx="225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7" name="Text Box 82">
                <a:extLst>
                  <a:ext uri="{FF2B5EF4-FFF2-40B4-BE49-F238E27FC236}">
                    <a16:creationId xmlns:a16="http://schemas.microsoft.com/office/drawing/2014/main" id="{B85B73F3-3B05-4EDF-9132-2E6CDC9A8AC4}"/>
                  </a:ext>
                </a:extLst>
              </p:cNvPr>
              <p:cNvSpPr txBox="1">
                <a:spLocks noChangeArrowheads="1"/>
              </p:cNvSpPr>
              <p:nvPr/>
            </p:nvSpPr>
            <p:spPr bwMode="auto">
              <a:xfrm>
                <a:off x="2846" y="867"/>
                <a:ext cx="275" cy="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Aft>
                    <a:spcPct val="155000"/>
                  </a:spcAft>
                </a:pPr>
                <a:r>
                  <a:rPr lang="en-GB" sz="1000" b="1" dirty="0">
                    <a:latin typeface="+mn-lt"/>
                  </a:rPr>
                  <a:t> 400</a:t>
                </a:r>
              </a:p>
              <a:p>
                <a:pPr>
                  <a:spcAft>
                    <a:spcPct val="155000"/>
                  </a:spcAft>
                </a:pPr>
                <a:r>
                  <a:rPr lang="en-GB" sz="1000" b="1" dirty="0">
                    <a:latin typeface="+mn-lt"/>
                  </a:rPr>
                  <a:t> 300</a:t>
                </a:r>
              </a:p>
              <a:p>
                <a:pPr>
                  <a:spcAft>
                    <a:spcPct val="155000"/>
                  </a:spcAft>
                </a:pPr>
                <a:r>
                  <a:rPr lang="en-GB" sz="1000" b="1" dirty="0">
                    <a:latin typeface="+mn-lt"/>
                  </a:rPr>
                  <a:t> 200</a:t>
                </a:r>
              </a:p>
              <a:p>
                <a:pPr>
                  <a:spcAft>
                    <a:spcPct val="155000"/>
                  </a:spcAft>
                </a:pPr>
                <a:r>
                  <a:rPr lang="en-GB" sz="1000" b="1" dirty="0">
                    <a:latin typeface="+mn-lt"/>
                  </a:rPr>
                  <a:t> 100</a:t>
                </a:r>
              </a:p>
              <a:p>
                <a:pPr>
                  <a:spcAft>
                    <a:spcPct val="155000"/>
                  </a:spcAft>
                </a:pPr>
                <a:r>
                  <a:rPr lang="en-GB" sz="1000" b="1" dirty="0">
                    <a:latin typeface="+mn-lt"/>
                  </a:rPr>
                  <a:t>    0</a:t>
                </a:r>
              </a:p>
              <a:p>
                <a:pPr>
                  <a:spcAft>
                    <a:spcPct val="155000"/>
                  </a:spcAft>
                </a:pPr>
                <a:r>
                  <a:rPr lang="en-GB" sz="1000" b="1" dirty="0">
                    <a:latin typeface="+mn-lt"/>
                  </a:rPr>
                  <a:t>-100</a:t>
                </a:r>
              </a:p>
              <a:p>
                <a:pPr>
                  <a:spcAft>
                    <a:spcPct val="155000"/>
                  </a:spcAft>
                </a:pPr>
                <a:r>
                  <a:rPr lang="en-GB" sz="1000" b="1" dirty="0">
                    <a:latin typeface="+mn-lt"/>
                  </a:rPr>
                  <a:t>-200</a:t>
                </a:r>
              </a:p>
            </p:txBody>
          </p:sp>
          <p:sp>
            <p:nvSpPr>
              <p:cNvPr id="18" name="Text Box 83">
                <a:extLst>
                  <a:ext uri="{FF2B5EF4-FFF2-40B4-BE49-F238E27FC236}">
                    <a16:creationId xmlns:a16="http://schemas.microsoft.com/office/drawing/2014/main" id="{B2CE62C4-49D1-4980-B7E2-7E92C2EB1CA4}"/>
                  </a:ext>
                </a:extLst>
              </p:cNvPr>
              <p:cNvSpPr txBox="1">
                <a:spLocks noChangeArrowheads="1"/>
              </p:cNvSpPr>
              <p:nvPr/>
            </p:nvSpPr>
            <p:spPr bwMode="auto">
              <a:xfrm rot="-5400000">
                <a:off x="2448" y="1663"/>
                <a:ext cx="7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400" dirty="0">
                    <a:latin typeface="+mn-lt"/>
                  </a:rPr>
                  <a:t>Energy (MJ)</a:t>
                </a:r>
              </a:p>
            </p:txBody>
          </p:sp>
          <p:sp>
            <p:nvSpPr>
              <p:cNvPr id="19" name="Rectangle 84">
                <a:extLst>
                  <a:ext uri="{FF2B5EF4-FFF2-40B4-BE49-F238E27FC236}">
                    <a16:creationId xmlns:a16="http://schemas.microsoft.com/office/drawing/2014/main" id="{E16FB296-A301-4EBA-BEAF-D9E773EF0154}"/>
                  </a:ext>
                </a:extLst>
              </p:cNvPr>
              <p:cNvSpPr>
                <a:spLocks noChangeArrowheads="1"/>
              </p:cNvSpPr>
              <p:nvPr/>
            </p:nvSpPr>
            <p:spPr bwMode="auto">
              <a:xfrm>
                <a:off x="4092" y="989"/>
                <a:ext cx="240" cy="5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20" name="Rectangle 86">
                <a:extLst>
                  <a:ext uri="{FF2B5EF4-FFF2-40B4-BE49-F238E27FC236}">
                    <a16:creationId xmlns:a16="http://schemas.microsoft.com/office/drawing/2014/main" id="{810B5C87-3A2D-4D10-99D1-8A87AADCFF71}"/>
                  </a:ext>
                </a:extLst>
              </p:cNvPr>
              <p:cNvSpPr>
                <a:spLocks noChangeArrowheads="1"/>
              </p:cNvSpPr>
              <p:nvPr/>
            </p:nvSpPr>
            <p:spPr bwMode="auto">
              <a:xfrm>
                <a:off x="4882" y="1980"/>
                <a:ext cx="162" cy="27"/>
              </a:xfrm>
              <a:prstGeom prst="rect">
                <a:avLst/>
              </a:prstGeom>
              <a:solidFill>
                <a:srgbClr val="FFCC00">
                  <a:alpha val="70195"/>
                </a:srgbClr>
              </a:solidFill>
              <a:ln w="9525">
                <a:solidFill>
                  <a:schemeClr val="tx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21" name="Text Box 87">
                <a:extLst>
                  <a:ext uri="{FF2B5EF4-FFF2-40B4-BE49-F238E27FC236}">
                    <a16:creationId xmlns:a16="http://schemas.microsoft.com/office/drawing/2014/main" id="{C6E4FBAD-6FA5-4545-8916-94B9F4A1BBFB}"/>
                  </a:ext>
                </a:extLst>
              </p:cNvPr>
              <p:cNvSpPr txBox="1">
                <a:spLocks noChangeArrowheads="1"/>
              </p:cNvSpPr>
              <p:nvPr/>
            </p:nvSpPr>
            <p:spPr bwMode="auto">
              <a:xfrm>
                <a:off x="3634" y="2214"/>
                <a:ext cx="863" cy="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1400" b="1" i="1" dirty="0">
                    <a:latin typeface="+mn-lt"/>
                  </a:rPr>
                  <a:t>100% virgin PET</a:t>
                </a:r>
              </a:p>
              <a:p>
                <a:pPr algn="ctr">
                  <a:spcBef>
                    <a:spcPct val="0"/>
                  </a:spcBef>
                  <a:spcAft>
                    <a:spcPct val="0"/>
                  </a:spcAft>
                </a:pPr>
                <a:r>
                  <a:rPr lang="en-GB" sz="1400" b="1" i="1" dirty="0">
                    <a:latin typeface="+mn-lt"/>
                  </a:rPr>
                  <a:t>with recycling</a:t>
                </a:r>
              </a:p>
            </p:txBody>
          </p:sp>
        </p:grpSp>
        <p:sp>
          <p:nvSpPr>
            <p:cNvPr id="7" name="Text Box 91">
              <a:extLst>
                <a:ext uri="{FF2B5EF4-FFF2-40B4-BE49-F238E27FC236}">
                  <a16:creationId xmlns:a16="http://schemas.microsoft.com/office/drawing/2014/main" id="{E8EC3C68-9805-499B-AE33-A8ED1AB53A8F}"/>
                </a:ext>
              </a:extLst>
            </p:cNvPr>
            <p:cNvSpPr txBox="1">
              <a:spLocks noChangeArrowheads="1"/>
            </p:cNvSpPr>
            <p:nvPr/>
          </p:nvSpPr>
          <p:spPr bwMode="auto">
            <a:xfrm>
              <a:off x="3581" y="625"/>
              <a:ext cx="607" cy="197"/>
            </a:xfrm>
            <a:prstGeom prst="rect">
              <a:avLst/>
            </a:prstGeom>
            <a:solidFill>
              <a:schemeClr val="bg1"/>
            </a:solidFill>
            <a:ln w="9525">
              <a:solidFill>
                <a:schemeClr val="tx1"/>
              </a:solidFill>
              <a:miter lim="800000"/>
              <a:headEnd/>
              <a:tailEnd/>
            </a:ln>
          </p:spPr>
          <p:txBody>
            <a:bodyPr wrap="none"/>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dirty="0">
                  <a:latin typeface="+mn-lt"/>
                </a:rPr>
                <a:t>Eco Audit</a:t>
              </a:r>
            </a:p>
          </p:txBody>
        </p:sp>
      </p:grpSp>
      <p:grpSp>
        <p:nvGrpSpPr>
          <p:cNvPr id="45" name="Group 109">
            <a:extLst>
              <a:ext uri="{FF2B5EF4-FFF2-40B4-BE49-F238E27FC236}">
                <a16:creationId xmlns:a16="http://schemas.microsoft.com/office/drawing/2014/main" id="{71D0F95D-F15A-449D-A43D-228BC97398ED}"/>
              </a:ext>
            </a:extLst>
          </p:cNvPr>
          <p:cNvGrpSpPr>
            <a:grpSpLocks/>
          </p:cNvGrpSpPr>
          <p:nvPr/>
        </p:nvGrpSpPr>
        <p:grpSpPr bwMode="auto">
          <a:xfrm>
            <a:off x="1612947" y="4328563"/>
            <a:ext cx="3920316" cy="855663"/>
            <a:chOff x="-249" y="2896"/>
            <a:chExt cx="2280" cy="539"/>
          </a:xfrm>
        </p:grpSpPr>
        <p:sp>
          <p:nvSpPr>
            <p:cNvPr id="46" name="Text Box 92">
              <a:extLst>
                <a:ext uri="{FF2B5EF4-FFF2-40B4-BE49-F238E27FC236}">
                  <a16:creationId xmlns:a16="http://schemas.microsoft.com/office/drawing/2014/main" id="{18DFBB4D-D9D5-49D8-A891-B241E39D7FCD}"/>
                </a:ext>
              </a:extLst>
            </p:cNvPr>
            <p:cNvSpPr txBox="1">
              <a:spLocks noChangeArrowheads="1"/>
            </p:cNvSpPr>
            <p:nvPr/>
          </p:nvSpPr>
          <p:spPr bwMode="auto">
            <a:xfrm>
              <a:off x="539" y="2961"/>
              <a:ext cx="149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dirty="0">
                  <a:latin typeface="+mn-lt"/>
                </a:rPr>
                <a:t>Improve green credentials of bottle</a:t>
              </a:r>
            </a:p>
          </p:txBody>
        </p:sp>
        <p:grpSp>
          <p:nvGrpSpPr>
            <p:cNvPr id="47" name="Group 104">
              <a:extLst>
                <a:ext uri="{FF2B5EF4-FFF2-40B4-BE49-F238E27FC236}">
                  <a16:creationId xmlns:a16="http://schemas.microsoft.com/office/drawing/2014/main" id="{D12FCB28-7A64-481B-8AE0-73D48F5ACB0F}"/>
                </a:ext>
              </a:extLst>
            </p:cNvPr>
            <p:cNvGrpSpPr>
              <a:grpSpLocks/>
            </p:cNvGrpSpPr>
            <p:nvPr/>
          </p:nvGrpSpPr>
          <p:grpSpPr bwMode="auto">
            <a:xfrm>
              <a:off x="-249" y="2896"/>
              <a:ext cx="2273" cy="539"/>
              <a:chOff x="-417" y="3016"/>
              <a:chExt cx="2273" cy="539"/>
            </a:xfrm>
          </p:grpSpPr>
          <p:sp>
            <p:nvSpPr>
              <p:cNvPr id="48" name="AutoShape 102">
                <a:extLst>
                  <a:ext uri="{FF2B5EF4-FFF2-40B4-BE49-F238E27FC236}">
                    <a16:creationId xmlns:a16="http://schemas.microsoft.com/office/drawing/2014/main" id="{2AC79F5E-3082-43AC-94EB-577FA1989531}"/>
                  </a:ext>
                </a:extLst>
              </p:cNvPr>
              <p:cNvSpPr>
                <a:spLocks noChangeArrowheads="1"/>
              </p:cNvSpPr>
              <p:nvPr/>
            </p:nvSpPr>
            <p:spPr bwMode="auto">
              <a:xfrm>
                <a:off x="424" y="3016"/>
                <a:ext cx="1432" cy="539"/>
              </a:xfrm>
              <a:prstGeom prst="roundRect">
                <a:avLst>
                  <a:gd name="adj" fmla="val 7370"/>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49" name="Text Box 103">
                <a:extLst>
                  <a:ext uri="{FF2B5EF4-FFF2-40B4-BE49-F238E27FC236}">
                    <a16:creationId xmlns:a16="http://schemas.microsoft.com/office/drawing/2014/main" id="{E138E37C-9B99-4BED-913A-FA1CDE52B6A7}"/>
                  </a:ext>
                </a:extLst>
              </p:cNvPr>
              <p:cNvSpPr txBox="1">
                <a:spLocks noChangeArrowheads="1"/>
              </p:cNvSpPr>
              <p:nvPr/>
            </p:nvSpPr>
            <p:spPr bwMode="auto">
              <a:xfrm>
                <a:off x="-417" y="3185"/>
                <a:ext cx="841"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buClrTx/>
                  <a:buSzTx/>
                  <a:buFontTx/>
                  <a:buNone/>
                </a:pPr>
                <a:r>
                  <a:rPr lang="en-GB" sz="1600" b="1" i="1" dirty="0">
                    <a:latin typeface="+mn-lt"/>
                  </a:rPr>
                  <a:t>Design brief</a:t>
                </a:r>
                <a:endParaRPr lang="en-GB" sz="1600" b="1" dirty="0">
                  <a:latin typeface="+mn-lt"/>
                </a:endParaRPr>
              </a:p>
            </p:txBody>
          </p:sp>
        </p:grpSp>
      </p:grpSp>
      <p:grpSp>
        <p:nvGrpSpPr>
          <p:cNvPr id="50" name="Group 75">
            <a:extLst>
              <a:ext uri="{FF2B5EF4-FFF2-40B4-BE49-F238E27FC236}">
                <a16:creationId xmlns:a16="http://schemas.microsoft.com/office/drawing/2014/main" id="{922FBAAD-BF55-42BB-AB35-BF55ECBDB58E}"/>
              </a:ext>
            </a:extLst>
          </p:cNvPr>
          <p:cNvGrpSpPr>
            <a:grpSpLocks/>
          </p:cNvGrpSpPr>
          <p:nvPr/>
        </p:nvGrpSpPr>
        <p:grpSpPr bwMode="auto">
          <a:xfrm>
            <a:off x="5882112" y="3317321"/>
            <a:ext cx="5567628" cy="2611438"/>
            <a:chOff x="2114" y="2284"/>
            <a:chExt cx="3237" cy="1645"/>
          </a:xfrm>
        </p:grpSpPr>
        <p:sp>
          <p:nvSpPr>
            <p:cNvPr id="51" name="AutoShape 94">
              <a:extLst>
                <a:ext uri="{FF2B5EF4-FFF2-40B4-BE49-F238E27FC236}">
                  <a16:creationId xmlns:a16="http://schemas.microsoft.com/office/drawing/2014/main" id="{B0C9EFD4-4A9A-40DB-8E46-20D5E728E32F}"/>
                </a:ext>
              </a:extLst>
            </p:cNvPr>
            <p:cNvSpPr>
              <a:spLocks noChangeArrowheads="1"/>
            </p:cNvSpPr>
            <p:nvPr/>
          </p:nvSpPr>
          <p:spPr bwMode="auto">
            <a:xfrm>
              <a:off x="2114" y="3095"/>
              <a:ext cx="391" cy="210"/>
            </a:xfrm>
            <a:prstGeom prst="rightArrow">
              <a:avLst>
                <a:gd name="adj1" fmla="val 50000"/>
                <a:gd name="adj2" fmla="val 46548"/>
              </a:avLst>
            </a:prstGeom>
            <a:solidFill>
              <a:schemeClr val="accent1"/>
            </a:solidFill>
            <a:ln w="28575">
              <a:noFill/>
              <a:miter lim="800000"/>
              <a:headEnd/>
              <a:tailEnd/>
            </a:ln>
          </p:spPr>
          <p:txBody>
            <a:bodyPr wrap="none"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pSp>
          <p:nvGrpSpPr>
            <p:cNvPr id="52" name="Group 74">
              <a:extLst>
                <a:ext uri="{FF2B5EF4-FFF2-40B4-BE49-F238E27FC236}">
                  <a16:creationId xmlns:a16="http://schemas.microsoft.com/office/drawing/2014/main" id="{609E0DB1-1F55-4F21-9ECC-4D20413DDC70}"/>
                </a:ext>
              </a:extLst>
            </p:cNvPr>
            <p:cNvGrpSpPr>
              <a:grpSpLocks/>
            </p:cNvGrpSpPr>
            <p:nvPr/>
          </p:nvGrpSpPr>
          <p:grpSpPr bwMode="auto">
            <a:xfrm>
              <a:off x="2720" y="2284"/>
              <a:ext cx="2631" cy="1645"/>
              <a:chOff x="2720" y="2284"/>
              <a:chExt cx="2631" cy="1645"/>
            </a:xfrm>
          </p:grpSpPr>
          <p:sp>
            <p:nvSpPr>
              <p:cNvPr id="53" name="Text Box 96">
                <a:extLst>
                  <a:ext uri="{FF2B5EF4-FFF2-40B4-BE49-F238E27FC236}">
                    <a16:creationId xmlns:a16="http://schemas.microsoft.com/office/drawing/2014/main" id="{802D231F-44FA-4D0E-AC41-42B43D95727B}"/>
                  </a:ext>
                </a:extLst>
              </p:cNvPr>
              <p:cNvSpPr txBox="1">
                <a:spLocks noChangeArrowheads="1"/>
              </p:cNvSpPr>
              <p:nvPr/>
            </p:nvSpPr>
            <p:spPr bwMode="auto">
              <a:xfrm>
                <a:off x="3369" y="2284"/>
                <a:ext cx="8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0"/>
                  </a:spcBef>
                  <a:spcAft>
                    <a:spcPct val="0"/>
                  </a:spcAft>
                  <a:buClrTx/>
                  <a:buSzTx/>
                  <a:buFontTx/>
                  <a:buNone/>
                </a:pPr>
                <a:r>
                  <a:rPr lang="en-GB" sz="1600" b="1" i="1" dirty="0">
                    <a:solidFill>
                      <a:schemeClr val="accent1"/>
                    </a:solidFill>
                    <a:latin typeface="+mn-lt"/>
                  </a:rPr>
                  <a:t>  Translation</a:t>
                </a:r>
                <a:endParaRPr lang="en-GB" sz="1600" b="1" dirty="0">
                  <a:solidFill>
                    <a:schemeClr val="accent1"/>
                  </a:solidFill>
                  <a:latin typeface="+mn-lt"/>
                </a:endParaRPr>
              </a:p>
            </p:txBody>
          </p:sp>
          <p:sp>
            <p:nvSpPr>
              <p:cNvPr id="54" name="Text Box 98">
                <a:extLst>
                  <a:ext uri="{FF2B5EF4-FFF2-40B4-BE49-F238E27FC236}">
                    <a16:creationId xmlns:a16="http://schemas.microsoft.com/office/drawing/2014/main" id="{0CC32C38-D369-4AED-A6A2-89F7AA5B0C5E}"/>
                  </a:ext>
                </a:extLst>
              </p:cNvPr>
              <p:cNvSpPr txBox="1">
                <a:spLocks noChangeArrowheads="1"/>
              </p:cNvSpPr>
              <p:nvPr/>
            </p:nvSpPr>
            <p:spPr bwMode="auto">
              <a:xfrm>
                <a:off x="2720" y="2524"/>
                <a:ext cx="2617" cy="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2700" indent="-127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2746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ct val="10000"/>
                  </a:spcBef>
                  <a:spcAft>
                    <a:spcPct val="10000"/>
                  </a:spcAft>
                  <a:buClrTx/>
                  <a:buSzTx/>
                  <a:buFontTx/>
                  <a:buNone/>
                </a:pPr>
                <a:r>
                  <a:rPr lang="en-GB" sz="1600" b="1" dirty="0">
                    <a:solidFill>
                      <a:sysClr val="windowText" lastClr="000000"/>
                    </a:solidFill>
                    <a:latin typeface="+mn-lt"/>
                  </a:rPr>
                  <a:t>                    </a:t>
                </a:r>
                <a:r>
                  <a:rPr lang="en-GB" b="1" dirty="0">
                    <a:solidFill>
                      <a:sysClr val="windowText" lastClr="000000"/>
                    </a:solidFill>
                    <a:latin typeface="+mn-lt"/>
                  </a:rPr>
                  <a:t>Constraints</a:t>
                </a:r>
              </a:p>
              <a:p>
                <a:pPr lvl="1">
                  <a:spcBef>
                    <a:spcPct val="10000"/>
                  </a:spcBef>
                  <a:spcAft>
                    <a:spcPct val="10000"/>
                  </a:spcAft>
                  <a:buClr>
                    <a:srgbClr val="336600"/>
                  </a:buClr>
                  <a:buSzPct val="110000"/>
                  <a:buFont typeface="Wingdings" panose="05000000000000000000" pitchFamily="2" charset="2"/>
                  <a:buChar char="§"/>
                </a:pPr>
                <a:r>
                  <a:rPr lang="en-GB" sz="1600" dirty="0">
                    <a:solidFill>
                      <a:sysClr val="windowText" lastClr="000000"/>
                    </a:solidFill>
                    <a:latin typeface="+mn-lt"/>
                  </a:rPr>
                  <a:t>  Able to be molded</a:t>
                </a:r>
              </a:p>
              <a:p>
                <a:pPr lvl="1">
                  <a:spcBef>
                    <a:spcPct val="10000"/>
                  </a:spcBef>
                  <a:spcAft>
                    <a:spcPct val="10000"/>
                  </a:spcAft>
                  <a:buClr>
                    <a:srgbClr val="336600"/>
                  </a:buClr>
                  <a:buSzPct val="110000"/>
                  <a:buFont typeface="Wingdings" panose="05000000000000000000" pitchFamily="2" charset="2"/>
                  <a:buChar char="§"/>
                </a:pPr>
                <a:r>
                  <a:rPr lang="en-GB" sz="1600" dirty="0">
                    <a:solidFill>
                      <a:sysClr val="windowText" lastClr="000000"/>
                    </a:solidFill>
                    <a:latin typeface="+mn-lt"/>
                  </a:rPr>
                  <a:t>  Transparent  / translucent</a:t>
                </a:r>
              </a:p>
              <a:p>
                <a:pPr lvl="1">
                  <a:spcBef>
                    <a:spcPct val="10000"/>
                  </a:spcBef>
                  <a:spcAft>
                    <a:spcPct val="10000"/>
                  </a:spcAft>
                  <a:buClr>
                    <a:srgbClr val="336600"/>
                  </a:buClr>
                  <a:buSzPct val="110000"/>
                  <a:buFont typeface="Wingdings" panose="05000000000000000000" pitchFamily="2" charset="2"/>
                  <a:buChar char="§"/>
                </a:pPr>
                <a:r>
                  <a:rPr lang="en-GB" sz="1600" dirty="0">
                    <a:solidFill>
                      <a:sysClr val="windowText" lastClr="000000"/>
                    </a:solidFill>
                    <a:latin typeface="+mn-lt"/>
                  </a:rPr>
                  <a:t>  Able to contain pressure </a:t>
                </a:r>
                <a:endParaRPr lang="en-GB" sz="1600" b="1" dirty="0">
                  <a:solidFill>
                    <a:sysClr val="windowText" lastClr="000000"/>
                  </a:solidFill>
                  <a:latin typeface="+mn-lt"/>
                </a:endParaRPr>
              </a:p>
              <a:p>
                <a:pPr lvl="1">
                  <a:spcBef>
                    <a:spcPct val="10000"/>
                  </a:spcBef>
                  <a:spcAft>
                    <a:spcPct val="10000"/>
                  </a:spcAft>
                  <a:buClr>
                    <a:srgbClr val="336600"/>
                  </a:buClr>
                  <a:buSzPct val="110000"/>
                </a:pPr>
                <a:r>
                  <a:rPr lang="en-GB" b="1" dirty="0">
                    <a:latin typeface="+mn-lt"/>
                  </a:rPr>
                  <a:t>             Objectives</a:t>
                </a:r>
              </a:p>
              <a:p>
                <a:pPr lvl="1">
                  <a:spcBef>
                    <a:spcPct val="10000"/>
                  </a:spcBef>
                  <a:spcAft>
                    <a:spcPct val="10000"/>
                  </a:spcAft>
                  <a:buClr>
                    <a:srgbClr val="336600"/>
                  </a:buClr>
                  <a:buSzPct val="110000"/>
                  <a:buFont typeface="Wingdings" panose="05000000000000000000" pitchFamily="2" charset="2"/>
                  <a:buChar char="§"/>
                </a:pPr>
                <a:r>
                  <a:rPr lang="en-GB" sz="1600" b="1" dirty="0">
                    <a:solidFill>
                      <a:sysClr val="windowText" lastClr="000000"/>
                    </a:solidFill>
                    <a:latin typeface="+mn-lt"/>
                  </a:rPr>
                  <a:t>  </a:t>
                </a:r>
                <a:r>
                  <a:rPr lang="en-GB" sz="1600" dirty="0">
                    <a:solidFill>
                      <a:sysClr val="windowText" lastClr="000000"/>
                    </a:solidFill>
                    <a:latin typeface="+mn-lt"/>
                  </a:rPr>
                  <a:t>Minimize embodied energy of bottle</a:t>
                </a:r>
              </a:p>
              <a:p>
                <a:pPr lvl="1">
                  <a:spcBef>
                    <a:spcPct val="10000"/>
                  </a:spcBef>
                  <a:spcAft>
                    <a:spcPct val="10000"/>
                  </a:spcAft>
                  <a:buClr>
                    <a:srgbClr val="336600"/>
                  </a:buClr>
                  <a:buSzPct val="110000"/>
                  <a:buFont typeface="Wingdings" panose="05000000000000000000" pitchFamily="2" charset="2"/>
                  <a:buChar char="§"/>
                </a:pPr>
                <a:r>
                  <a:rPr lang="en-GB" sz="1600" dirty="0">
                    <a:solidFill>
                      <a:sysClr val="windowText" lastClr="000000"/>
                    </a:solidFill>
                    <a:latin typeface="+mn-lt"/>
                  </a:rPr>
                  <a:t>  Minimize material cost of bottle</a:t>
                </a:r>
                <a:endParaRPr lang="en-GB" sz="1600" b="1" dirty="0">
                  <a:solidFill>
                    <a:sysClr val="windowText" lastClr="000000"/>
                  </a:solidFill>
                  <a:latin typeface="+mn-lt"/>
                </a:endParaRPr>
              </a:p>
            </p:txBody>
          </p:sp>
          <p:sp>
            <p:nvSpPr>
              <p:cNvPr id="55" name="AutoShape 99">
                <a:extLst>
                  <a:ext uri="{FF2B5EF4-FFF2-40B4-BE49-F238E27FC236}">
                    <a16:creationId xmlns:a16="http://schemas.microsoft.com/office/drawing/2014/main" id="{20FCD18B-AF32-4914-B0AD-D1DC23CC7A69}"/>
                  </a:ext>
                </a:extLst>
              </p:cNvPr>
              <p:cNvSpPr>
                <a:spLocks noChangeArrowheads="1"/>
              </p:cNvSpPr>
              <p:nvPr/>
            </p:nvSpPr>
            <p:spPr bwMode="auto">
              <a:xfrm>
                <a:off x="2738" y="2489"/>
                <a:ext cx="2613" cy="1440"/>
              </a:xfrm>
              <a:prstGeom prst="roundRect">
                <a:avLst>
                  <a:gd name="adj" fmla="val 3111"/>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grpSp>
      </p:grpSp>
      <p:grpSp>
        <p:nvGrpSpPr>
          <p:cNvPr id="56" name="Group 58">
            <a:extLst>
              <a:ext uri="{FF2B5EF4-FFF2-40B4-BE49-F238E27FC236}">
                <a16:creationId xmlns:a16="http://schemas.microsoft.com/office/drawing/2014/main" id="{F1894908-6B37-404E-AE26-0301530BF4BC}"/>
              </a:ext>
            </a:extLst>
          </p:cNvPr>
          <p:cNvGrpSpPr>
            <a:grpSpLocks/>
          </p:cNvGrpSpPr>
          <p:nvPr/>
        </p:nvGrpSpPr>
        <p:grpSpPr bwMode="auto">
          <a:xfrm>
            <a:off x="3236920" y="982189"/>
            <a:ext cx="4775934" cy="1746250"/>
            <a:chOff x="3682168" y="936557"/>
            <a:chExt cx="4408236" cy="1746536"/>
          </a:xfrm>
        </p:grpSpPr>
        <p:sp>
          <p:nvSpPr>
            <p:cNvPr id="57" name="Rectangle 58">
              <a:extLst>
                <a:ext uri="{FF2B5EF4-FFF2-40B4-BE49-F238E27FC236}">
                  <a16:creationId xmlns:a16="http://schemas.microsoft.com/office/drawing/2014/main" id="{12594C68-B04D-4713-9C8D-5652326DAF2C}"/>
                </a:ext>
              </a:extLst>
            </p:cNvPr>
            <p:cNvSpPr>
              <a:spLocks noChangeArrowheads="1"/>
            </p:cNvSpPr>
            <p:nvPr/>
          </p:nvSpPr>
          <p:spPr bwMode="auto">
            <a:xfrm>
              <a:off x="3682168" y="1149629"/>
              <a:ext cx="368820" cy="1533464"/>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a:p>
              <a:endParaRPr lang="en-GB" dirty="0">
                <a:latin typeface="+mn-lt"/>
              </a:endParaRPr>
            </a:p>
            <a:p>
              <a:endParaRPr lang="en-GB" dirty="0">
                <a:latin typeface="+mn-lt"/>
              </a:endParaRPr>
            </a:p>
            <a:p>
              <a:endParaRPr lang="en-GB" dirty="0">
                <a:latin typeface="+mn-lt"/>
              </a:endParaRPr>
            </a:p>
          </p:txBody>
        </p:sp>
        <p:sp>
          <p:nvSpPr>
            <p:cNvPr id="58" name="Text Box 60">
              <a:extLst>
                <a:ext uri="{FF2B5EF4-FFF2-40B4-BE49-F238E27FC236}">
                  <a16:creationId xmlns:a16="http://schemas.microsoft.com/office/drawing/2014/main" id="{B31BFF41-77B9-4E03-96AB-0830B77FA0AC}"/>
                </a:ext>
              </a:extLst>
            </p:cNvPr>
            <p:cNvSpPr txBox="1">
              <a:spLocks noChangeArrowheads="1"/>
            </p:cNvSpPr>
            <p:nvPr/>
          </p:nvSpPr>
          <p:spPr bwMode="auto">
            <a:xfrm>
              <a:off x="7069784" y="936557"/>
              <a:ext cx="1020620" cy="6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pPr>
              <a:r>
                <a:rPr lang="en-GB" sz="2000" b="1" i="1" dirty="0">
                  <a:latin typeface="+mn-lt"/>
                </a:rPr>
                <a:t>Material</a:t>
              </a:r>
            </a:p>
            <a:p>
              <a:pPr algn="ctr">
                <a:spcBef>
                  <a:spcPct val="0"/>
                </a:spcBef>
                <a:spcAft>
                  <a:spcPct val="0"/>
                </a:spcAft>
              </a:pPr>
              <a:r>
                <a:rPr lang="en-GB" sz="1600" dirty="0">
                  <a:latin typeface="+mn-lt"/>
                </a:rPr>
                <a:t>dominates</a:t>
              </a:r>
            </a:p>
          </p:txBody>
        </p:sp>
      </p:grpSp>
      <p:grpSp>
        <p:nvGrpSpPr>
          <p:cNvPr id="59" name="Group 58">
            <a:extLst>
              <a:ext uri="{FF2B5EF4-FFF2-40B4-BE49-F238E27FC236}">
                <a16:creationId xmlns:a16="http://schemas.microsoft.com/office/drawing/2014/main" id="{48579607-0B08-4E59-A835-3C66B0F687D8}"/>
              </a:ext>
            </a:extLst>
          </p:cNvPr>
          <p:cNvGrpSpPr>
            <a:grpSpLocks/>
          </p:cNvGrpSpPr>
          <p:nvPr/>
        </p:nvGrpSpPr>
        <p:grpSpPr bwMode="auto">
          <a:xfrm>
            <a:off x="3363736" y="1582679"/>
            <a:ext cx="4197635" cy="975106"/>
            <a:chOff x="3953264" y="1572039"/>
            <a:chExt cx="4197559" cy="974310"/>
          </a:xfrm>
        </p:grpSpPr>
        <p:sp>
          <p:nvSpPr>
            <p:cNvPr id="60" name="Line Callout 2 57">
              <a:extLst>
                <a:ext uri="{FF2B5EF4-FFF2-40B4-BE49-F238E27FC236}">
                  <a16:creationId xmlns:a16="http://schemas.microsoft.com/office/drawing/2014/main" id="{0CBAFEFA-2459-4A0C-8762-8B503A0C6AA7}"/>
                </a:ext>
              </a:extLst>
            </p:cNvPr>
            <p:cNvSpPr>
              <a:spLocks/>
            </p:cNvSpPr>
            <p:nvPr/>
          </p:nvSpPr>
          <p:spPr bwMode="auto">
            <a:xfrm>
              <a:off x="6837875" y="1671636"/>
              <a:ext cx="1312948" cy="874713"/>
            </a:xfrm>
            <a:prstGeom prst="borderCallout2">
              <a:avLst>
                <a:gd name="adj1" fmla="val 42736"/>
                <a:gd name="adj2" fmla="val -8333"/>
                <a:gd name="adj3" fmla="val 42911"/>
                <a:gd name="adj4" fmla="val 19"/>
                <a:gd name="adj5" fmla="val 327"/>
                <a:gd name="adj6" fmla="val -208077"/>
              </a:avLst>
            </a:prstGeom>
            <a:solidFill>
              <a:schemeClr val="bg1"/>
            </a:solidFill>
            <a:ln w="28575">
              <a:solidFill>
                <a:schemeClr val="tx2"/>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0"/>
                </a:spcBef>
                <a:spcAft>
                  <a:spcPct val="0"/>
                </a:spcAft>
                <a:buClrTx/>
                <a:buSzTx/>
                <a:buFontTx/>
                <a:buNone/>
              </a:pPr>
              <a:r>
                <a:rPr lang="en-GB" b="1" i="1" dirty="0">
                  <a:latin typeface="+mn-lt"/>
                </a:rPr>
                <a:t>Minimize embodied energy</a:t>
              </a:r>
            </a:p>
          </p:txBody>
        </p:sp>
        <p:sp>
          <p:nvSpPr>
            <p:cNvPr id="61" name="Oval 61">
              <a:extLst>
                <a:ext uri="{FF2B5EF4-FFF2-40B4-BE49-F238E27FC236}">
                  <a16:creationId xmlns:a16="http://schemas.microsoft.com/office/drawing/2014/main" id="{922718B0-850A-4730-A852-EE22D8ED8DAF}"/>
                </a:ext>
              </a:extLst>
            </p:cNvPr>
            <p:cNvSpPr>
              <a:spLocks noChangeArrowheads="1"/>
            </p:cNvSpPr>
            <p:nvPr/>
          </p:nvSpPr>
          <p:spPr bwMode="auto">
            <a:xfrm>
              <a:off x="3953264" y="1572039"/>
              <a:ext cx="159099" cy="165666"/>
            </a:xfrm>
            <a:prstGeom prst="ellipse">
              <a:avLst/>
            </a:prstGeom>
            <a:solidFill>
              <a:schemeClr val="bg1"/>
            </a:solidFill>
            <a:ln w="38100" algn="ctr">
              <a:solidFill>
                <a:schemeClr val="tx2"/>
              </a:solidFill>
              <a:round/>
              <a:headEnd/>
              <a:tailEnd/>
            </a:ln>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b="1" dirty="0">
                <a:latin typeface="+mn-lt"/>
              </a:endParaRPr>
            </a:p>
          </p:txBody>
        </p:sp>
      </p:grpSp>
      <p:pic>
        <p:nvPicPr>
          <p:cNvPr id="62" name="Picture 97">
            <a:extLst>
              <a:ext uri="{FF2B5EF4-FFF2-40B4-BE49-F238E27FC236}">
                <a16:creationId xmlns:a16="http://schemas.microsoft.com/office/drawing/2014/main" id="{83952516-527B-CCF0-400E-B32FE1DB1B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5668" y="799814"/>
            <a:ext cx="685800" cy="148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5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down)">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7</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t>Modelling the bottle</a:t>
            </a:r>
            <a:endParaRPr lang="en-US" dirty="0"/>
          </a:p>
        </p:txBody>
      </p:sp>
      <p:grpSp>
        <p:nvGrpSpPr>
          <p:cNvPr id="4" name="Group 50">
            <a:extLst>
              <a:ext uri="{FF2B5EF4-FFF2-40B4-BE49-F238E27FC236}">
                <a16:creationId xmlns:a16="http://schemas.microsoft.com/office/drawing/2014/main" id="{622AAE75-DEFA-4E38-8076-95AF351CCD92}"/>
              </a:ext>
            </a:extLst>
          </p:cNvPr>
          <p:cNvGrpSpPr>
            <a:grpSpLocks/>
          </p:cNvGrpSpPr>
          <p:nvPr/>
        </p:nvGrpSpPr>
        <p:grpSpPr bwMode="auto">
          <a:xfrm>
            <a:off x="5274997" y="784770"/>
            <a:ext cx="4121150" cy="1027112"/>
            <a:chOff x="2678" y="639"/>
            <a:chExt cx="2396" cy="647"/>
          </a:xfrm>
        </p:grpSpPr>
        <p:graphicFrame>
          <p:nvGraphicFramePr>
            <p:cNvPr id="5" name="Object 31">
              <a:extLst>
                <a:ext uri="{FF2B5EF4-FFF2-40B4-BE49-F238E27FC236}">
                  <a16:creationId xmlns:a16="http://schemas.microsoft.com/office/drawing/2014/main" id="{BCB48E6D-F787-464E-B516-98719CC82D52}"/>
                </a:ext>
              </a:extLst>
            </p:cNvPr>
            <p:cNvGraphicFramePr>
              <a:graphicFrameLocks noChangeAspect="1"/>
            </p:cNvGraphicFramePr>
            <p:nvPr/>
          </p:nvGraphicFramePr>
          <p:xfrm>
            <a:off x="4089" y="830"/>
            <a:ext cx="985" cy="456"/>
          </p:xfrm>
          <a:graphic>
            <a:graphicData uri="http://schemas.openxmlformats.org/presentationml/2006/ole">
              <mc:AlternateContent xmlns:mc="http://schemas.openxmlformats.org/markup-compatibility/2006">
                <mc:Choice xmlns:v="urn:schemas-microsoft-com:vml" Requires="v">
                  <p:oleObj name="Equation" r:id="rId3" imgW="685502" imgH="317362" progId="Equation.3">
                    <p:embed/>
                  </p:oleObj>
                </mc:Choice>
                <mc:Fallback>
                  <p:oleObj name="Equation" r:id="rId3" imgW="685502" imgH="317362" progId="Equation.3">
                    <p:embed/>
                    <p:pic>
                      <p:nvPicPr>
                        <p:cNvPr id="5" name="Object 31">
                          <a:extLst>
                            <a:ext uri="{FF2B5EF4-FFF2-40B4-BE49-F238E27FC236}">
                              <a16:creationId xmlns:a16="http://schemas.microsoft.com/office/drawing/2014/main" id="{BCB48E6D-F787-464E-B516-98719CC82D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 y="830"/>
                          <a:ext cx="985"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4">
              <a:extLst>
                <a:ext uri="{FF2B5EF4-FFF2-40B4-BE49-F238E27FC236}">
                  <a16:creationId xmlns:a16="http://schemas.microsoft.com/office/drawing/2014/main" id="{B687151B-565E-48CC-847C-EEF18E2E9D99}"/>
                </a:ext>
              </a:extLst>
            </p:cNvPr>
            <p:cNvSpPr txBox="1">
              <a:spLocks noChangeArrowheads="1"/>
            </p:cNvSpPr>
            <p:nvPr/>
          </p:nvSpPr>
          <p:spPr bwMode="auto">
            <a:xfrm>
              <a:off x="2678" y="639"/>
              <a:ext cx="172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Aft>
                  <a:spcPct val="50000"/>
                </a:spcAft>
              </a:pPr>
              <a:r>
                <a:rPr lang="en-GB" sz="2000" b="1" dirty="0">
                  <a:latin typeface="+mn-lt"/>
                </a:rPr>
                <a:t>Cylindrical pressure vessel</a:t>
              </a:r>
            </a:p>
            <a:p>
              <a:pPr>
                <a:spcAft>
                  <a:spcPct val="50000"/>
                </a:spcAft>
                <a:buClr>
                  <a:schemeClr val="accent1"/>
                </a:buClr>
                <a:buSzPct val="110000"/>
                <a:buFont typeface="Wingdings" panose="05000000000000000000" pitchFamily="2" charset="2"/>
                <a:buChar char="§"/>
              </a:pPr>
              <a:r>
                <a:rPr lang="en-GB" sz="2000" dirty="0">
                  <a:latin typeface="+mn-lt"/>
                </a:rPr>
                <a:t>   </a:t>
              </a:r>
              <a:r>
                <a:rPr lang="en-GB" dirty="0">
                  <a:latin typeface="+mn-lt"/>
                </a:rPr>
                <a:t>Circumferential stress</a:t>
              </a:r>
              <a:endParaRPr lang="en-GB" sz="2000" dirty="0">
                <a:latin typeface="+mn-lt"/>
              </a:endParaRPr>
            </a:p>
          </p:txBody>
        </p:sp>
      </p:grpSp>
      <p:pic>
        <p:nvPicPr>
          <p:cNvPr id="7" name="Picture 5">
            <a:extLst>
              <a:ext uri="{FF2B5EF4-FFF2-40B4-BE49-F238E27FC236}">
                <a16:creationId xmlns:a16="http://schemas.microsoft.com/office/drawing/2014/main" id="{CA39A614-7D2A-4804-9F1D-562FE36469C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7429"/>
          <a:stretch/>
        </p:blipFill>
        <p:spPr bwMode="auto">
          <a:xfrm>
            <a:off x="2438400" y="692697"/>
            <a:ext cx="1772338" cy="312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3">
            <a:extLst>
              <a:ext uri="{FF2B5EF4-FFF2-40B4-BE49-F238E27FC236}">
                <a16:creationId xmlns:a16="http://schemas.microsoft.com/office/drawing/2014/main" id="{3C1DF575-E216-44F0-ACC7-FAB54FDE9017}"/>
              </a:ext>
            </a:extLst>
          </p:cNvPr>
          <p:cNvSpPr txBox="1">
            <a:spLocks noChangeArrowheads="1"/>
          </p:cNvSpPr>
          <p:nvPr/>
        </p:nvSpPr>
        <p:spPr bwMode="auto">
          <a:xfrm>
            <a:off x="5675047" y="4150271"/>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p>
        </p:txBody>
      </p:sp>
      <p:grpSp>
        <p:nvGrpSpPr>
          <p:cNvPr id="9" name="Group 28">
            <a:extLst>
              <a:ext uri="{FF2B5EF4-FFF2-40B4-BE49-F238E27FC236}">
                <a16:creationId xmlns:a16="http://schemas.microsoft.com/office/drawing/2014/main" id="{D62E930E-6006-47F3-88C7-F2DC73F3DA3C}"/>
              </a:ext>
            </a:extLst>
          </p:cNvPr>
          <p:cNvGrpSpPr>
            <a:grpSpLocks/>
          </p:cNvGrpSpPr>
          <p:nvPr/>
        </p:nvGrpSpPr>
        <p:grpSpPr bwMode="auto">
          <a:xfrm>
            <a:off x="5319448" y="3166021"/>
            <a:ext cx="4726618" cy="1106487"/>
            <a:chOff x="2599" y="2399"/>
            <a:chExt cx="2749" cy="697"/>
          </a:xfrm>
        </p:grpSpPr>
        <p:sp>
          <p:nvSpPr>
            <p:cNvPr id="10" name="Text Box 37">
              <a:extLst>
                <a:ext uri="{FF2B5EF4-FFF2-40B4-BE49-F238E27FC236}">
                  <a16:creationId xmlns:a16="http://schemas.microsoft.com/office/drawing/2014/main" id="{155E620B-D6C0-428A-990E-6E2BBDA99093}"/>
                </a:ext>
              </a:extLst>
            </p:cNvPr>
            <p:cNvSpPr txBox="1">
              <a:spLocks noChangeArrowheads="1"/>
            </p:cNvSpPr>
            <p:nvPr/>
          </p:nvSpPr>
          <p:spPr bwMode="auto">
            <a:xfrm>
              <a:off x="2599" y="2399"/>
              <a:ext cx="2749"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dirty="0">
                  <a:latin typeface="+mn-lt"/>
                </a:rPr>
                <a:t>   Find material with lowest energy, seek largest</a:t>
              </a:r>
            </a:p>
            <a:p>
              <a:r>
                <a:rPr lang="en-GB" sz="2000" dirty="0">
                  <a:latin typeface="+mn-lt"/>
                </a:rPr>
                <a:t>             </a:t>
              </a:r>
              <a:endParaRPr lang="el-GR" sz="2000" dirty="0">
                <a:latin typeface="+mn-lt"/>
              </a:endParaRPr>
            </a:p>
          </p:txBody>
        </p:sp>
        <p:graphicFrame>
          <p:nvGraphicFramePr>
            <p:cNvPr id="11" name="Object 38">
              <a:extLst>
                <a:ext uri="{FF2B5EF4-FFF2-40B4-BE49-F238E27FC236}">
                  <a16:creationId xmlns:a16="http://schemas.microsoft.com/office/drawing/2014/main" id="{9BDEBF95-F812-4D0C-9F53-A1F8F391A341}"/>
                </a:ext>
              </a:extLst>
            </p:cNvPr>
            <p:cNvGraphicFramePr>
              <a:graphicFrameLocks noChangeAspect="1"/>
            </p:cNvGraphicFramePr>
            <p:nvPr/>
          </p:nvGraphicFramePr>
          <p:xfrm>
            <a:off x="3720" y="2660"/>
            <a:ext cx="350" cy="436"/>
          </p:xfrm>
          <a:graphic>
            <a:graphicData uri="http://schemas.openxmlformats.org/presentationml/2006/ole">
              <mc:AlternateContent xmlns:mc="http://schemas.openxmlformats.org/markup-compatibility/2006">
                <mc:Choice xmlns:v="urn:schemas-microsoft-com:vml" Requires="v">
                  <p:oleObj name="Equation" r:id="rId6" imgW="520700" imgH="647700" progId="Equation.3">
                    <p:embed/>
                  </p:oleObj>
                </mc:Choice>
                <mc:Fallback>
                  <p:oleObj name="Equation" r:id="rId6" imgW="520700" imgH="647700" progId="Equation.3">
                    <p:embed/>
                    <p:pic>
                      <p:nvPicPr>
                        <p:cNvPr id="11" name="Object 38">
                          <a:extLst>
                            <a:ext uri="{FF2B5EF4-FFF2-40B4-BE49-F238E27FC236}">
                              <a16:creationId xmlns:a16="http://schemas.microsoft.com/office/drawing/2014/main" id="{9BDEBF95-F812-4D0C-9F53-A1F8F391A3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0" y="2660"/>
                          <a:ext cx="350" cy="436"/>
                        </a:xfrm>
                        <a:prstGeom prst="rect">
                          <a:avLst/>
                        </a:prstGeom>
                        <a:noFill/>
                        <a:ln w="28575">
                          <a:solidFill>
                            <a:schemeClr val="accent1"/>
                          </a:solidFill>
                          <a:miter lim="800000"/>
                          <a:headEnd/>
                          <a:tailEnd/>
                        </a:ln>
                      </p:spPr>
                    </p:pic>
                  </p:oleObj>
                </mc:Fallback>
              </mc:AlternateContent>
            </a:graphicData>
          </a:graphic>
        </p:graphicFrame>
      </p:grpSp>
      <p:grpSp>
        <p:nvGrpSpPr>
          <p:cNvPr id="12" name="Group 28">
            <a:extLst>
              <a:ext uri="{FF2B5EF4-FFF2-40B4-BE49-F238E27FC236}">
                <a16:creationId xmlns:a16="http://schemas.microsoft.com/office/drawing/2014/main" id="{6D2526DA-A7F3-4176-A44C-9FB9E5268D80}"/>
              </a:ext>
            </a:extLst>
          </p:cNvPr>
          <p:cNvGrpSpPr>
            <a:grpSpLocks/>
          </p:cNvGrpSpPr>
          <p:nvPr/>
        </p:nvGrpSpPr>
        <p:grpSpPr bwMode="auto">
          <a:xfrm>
            <a:off x="5300398" y="1875383"/>
            <a:ext cx="4100097" cy="1139825"/>
            <a:chOff x="4413250" y="2392363"/>
            <a:chExt cx="4099479" cy="1140673"/>
          </a:xfrm>
        </p:grpSpPr>
        <p:sp>
          <p:nvSpPr>
            <p:cNvPr id="13" name="Text Box 6">
              <a:extLst>
                <a:ext uri="{FF2B5EF4-FFF2-40B4-BE49-F238E27FC236}">
                  <a16:creationId xmlns:a16="http://schemas.microsoft.com/office/drawing/2014/main" id="{869A4FEA-CDE6-4172-870F-680D57FADD96}"/>
                </a:ext>
              </a:extLst>
            </p:cNvPr>
            <p:cNvSpPr txBox="1">
              <a:spLocks noChangeArrowheads="1"/>
            </p:cNvSpPr>
            <p:nvPr/>
          </p:nvSpPr>
          <p:spPr bwMode="auto">
            <a:xfrm>
              <a:off x="4413250" y="2392363"/>
              <a:ext cx="4099479" cy="79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dirty="0">
                  <a:latin typeface="+mn-lt"/>
                </a:rPr>
                <a:t>    Embodied energy per unit area of wall</a:t>
              </a:r>
            </a:p>
            <a:p>
              <a:r>
                <a:rPr lang="en-GB" sz="2000" dirty="0">
                  <a:latin typeface="+mn-lt"/>
                </a:rPr>
                <a:t>             </a:t>
              </a:r>
              <a:endParaRPr lang="el-GR" sz="2000" dirty="0">
                <a:latin typeface="+mn-lt"/>
              </a:endParaRPr>
            </a:p>
          </p:txBody>
        </p:sp>
        <p:graphicFrame>
          <p:nvGraphicFramePr>
            <p:cNvPr id="14" name="Object 41">
              <a:extLst>
                <a:ext uri="{FF2B5EF4-FFF2-40B4-BE49-F238E27FC236}">
                  <a16:creationId xmlns:a16="http://schemas.microsoft.com/office/drawing/2014/main" id="{69B5307D-E21E-4562-8AE4-0DACAE8CB265}"/>
                </a:ext>
              </a:extLst>
            </p:cNvPr>
            <p:cNvGraphicFramePr>
              <a:graphicFrameLocks noChangeAspect="1"/>
            </p:cNvGraphicFramePr>
            <p:nvPr/>
          </p:nvGraphicFramePr>
          <p:xfrm>
            <a:off x="5259690" y="2794849"/>
            <a:ext cx="2581534" cy="738187"/>
          </p:xfrm>
          <a:graphic>
            <a:graphicData uri="http://schemas.openxmlformats.org/presentationml/2006/ole">
              <mc:AlternateContent xmlns:mc="http://schemas.openxmlformats.org/markup-compatibility/2006">
                <mc:Choice xmlns:v="urn:schemas-microsoft-com:vml" Requires="v">
                  <p:oleObj name="Equation" r:id="rId8" imgW="2133600" imgH="660400" progId="Equation.3">
                    <p:embed/>
                  </p:oleObj>
                </mc:Choice>
                <mc:Fallback>
                  <p:oleObj name="Equation" r:id="rId8" imgW="2133600" imgH="660400" progId="Equation.3">
                    <p:embed/>
                    <p:pic>
                      <p:nvPicPr>
                        <p:cNvPr id="14" name="Object 41">
                          <a:extLst>
                            <a:ext uri="{FF2B5EF4-FFF2-40B4-BE49-F238E27FC236}">
                              <a16:creationId xmlns:a16="http://schemas.microsoft.com/office/drawing/2014/main" id="{69B5307D-E21E-4562-8AE4-0DACAE8CB26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9690" y="2794849"/>
                          <a:ext cx="2581534"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 name="Group 53">
            <a:extLst>
              <a:ext uri="{FF2B5EF4-FFF2-40B4-BE49-F238E27FC236}">
                <a16:creationId xmlns:a16="http://schemas.microsoft.com/office/drawing/2014/main" id="{5D770ED1-1AA5-451F-BA80-26512E931861}"/>
              </a:ext>
            </a:extLst>
          </p:cNvPr>
          <p:cNvGrpSpPr>
            <a:grpSpLocks/>
          </p:cNvGrpSpPr>
          <p:nvPr/>
        </p:nvGrpSpPr>
        <p:grpSpPr bwMode="auto">
          <a:xfrm>
            <a:off x="5290872" y="4437609"/>
            <a:ext cx="5068888" cy="1309688"/>
            <a:chOff x="2566" y="3210"/>
            <a:chExt cx="2947" cy="825"/>
          </a:xfrm>
        </p:grpSpPr>
        <p:sp>
          <p:nvSpPr>
            <p:cNvPr id="16" name="Text Box 43">
              <a:extLst>
                <a:ext uri="{FF2B5EF4-FFF2-40B4-BE49-F238E27FC236}">
                  <a16:creationId xmlns:a16="http://schemas.microsoft.com/office/drawing/2014/main" id="{4F4F134D-A9F4-4206-8D35-BEB4659EA864}"/>
                </a:ext>
              </a:extLst>
            </p:cNvPr>
            <p:cNvSpPr txBox="1">
              <a:spLocks noChangeArrowheads="1"/>
            </p:cNvSpPr>
            <p:nvPr/>
          </p:nvSpPr>
          <p:spPr bwMode="auto">
            <a:xfrm>
              <a:off x="2566" y="3210"/>
              <a:ext cx="25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buClr>
                  <a:schemeClr val="accent1"/>
                </a:buClr>
                <a:buSzPct val="110000"/>
                <a:buFont typeface="Wingdings" panose="05000000000000000000" pitchFamily="2" charset="2"/>
                <a:buChar char="§"/>
              </a:pPr>
              <a:r>
                <a:rPr lang="en-GB" dirty="0">
                  <a:latin typeface="+mn-lt"/>
                </a:rPr>
                <a:t>  Find material with lowest cost, seek largest</a:t>
              </a:r>
            </a:p>
          </p:txBody>
        </p:sp>
        <p:graphicFrame>
          <p:nvGraphicFramePr>
            <p:cNvPr id="17" name="Object 44">
              <a:extLst>
                <a:ext uri="{FF2B5EF4-FFF2-40B4-BE49-F238E27FC236}">
                  <a16:creationId xmlns:a16="http://schemas.microsoft.com/office/drawing/2014/main" id="{73471B78-D850-429F-BC17-508575138A73}"/>
                </a:ext>
              </a:extLst>
            </p:cNvPr>
            <p:cNvGraphicFramePr>
              <a:graphicFrameLocks noChangeAspect="1"/>
            </p:cNvGraphicFramePr>
            <p:nvPr/>
          </p:nvGraphicFramePr>
          <p:xfrm>
            <a:off x="3718" y="3460"/>
            <a:ext cx="359" cy="436"/>
          </p:xfrm>
          <a:graphic>
            <a:graphicData uri="http://schemas.openxmlformats.org/presentationml/2006/ole">
              <mc:AlternateContent xmlns:mc="http://schemas.openxmlformats.org/markup-compatibility/2006">
                <mc:Choice xmlns:v="urn:schemas-microsoft-com:vml" Requires="v">
                  <p:oleObj name="Equation" r:id="rId10" imgW="533169" imgH="647419" progId="Equation.3">
                    <p:embed/>
                  </p:oleObj>
                </mc:Choice>
                <mc:Fallback>
                  <p:oleObj name="Equation" r:id="rId10" imgW="533169" imgH="647419" progId="Equation.3">
                    <p:embed/>
                    <p:pic>
                      <p:nvPicPr>
                        <p:cNvPr id="17" name="Object 44">
                          <a:extLst>
                            <a:ext uri="{FF2B5EF4-FFF2-40B4-BE49-F238E27FC236}">
                              <a16:creationId xmlns:a16="http://schemas.microsoft.com/office/drawing/2014/main" id="{73471B78-D850-429F-BC17-508575138A7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8" y="3460"/>
                          <a:ext cx="359" cy="436"/>
                        </a:xfrm>
                        <a:prstGeom prst="rect">
                          <a:avLst/>
                        </a:prstGeom>
                        <a:noFill/>
                        <a:ln w="28575">
                          <a:solidFill>
                            <a:schemeClr val="accent1"/>
                          </a:solidFill>
                          <a:miter lim="800000"/>
                          <a:headEnd/>
                          <a:tailEnd/>
                        </a:ln>
                      </p:spPr>
                    </p:pic>
                  </p:oleObj>
                </mc:Fallback>
              </mc:AlternateContent>
            </a:graphicData>
          </a:graphic>
        </p:graphicFrame>
        <p:sp>
          <p:nvSpPr>
            <p:cNvPr id="18" name="Text Box 48">
              <a:extLst>
                <a:ext uri="{FF2B5EF4-FFF2-40B4-BE49-F238E27FC236}">
                  <a16:creationId xmlns:a16="http://schemas.microsoft.com/office/drawing/2014/main" id="{8D999147-C355-4093-BAA0-54745D124083}"/>
                </a:ext>
              </a:extLst>
            </p:cNvPr>
            <p:cNvSpPr txBox="1">
              <a:spLocks noChangeArrowheads="1"/>
            </p:cNvSpPr>
            <p:nvPr/>
          </p:nvSpPr>
          <p:spPr bwMode="auto">
            <a:xfrm>
              <a:off x="4253" y="3698"/>
              <a:ext cx="12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i="1" dirty="0">
                  <a:latin typeface="+mn-lt"/>
                </a:rPr>
                <a:t>Price / kg of material</a:t>
              </a:r>
            </a:p>
          </p:txBody>
        </p:sp>
        <p:sp>
          <p:nvSpPr>
            <p:cNvPr id="19" name="Freeform 49">
              <a:extLst>
                <a:ext uri="{FF2B5EF4-FFF2-40B4-BE49-F238E27FC236}">
                  <a16:creationId xmlns:a16="http://schemas.microsoft.com/office/drawing/2014/main" id="{26DB0D9F-0805-42E1-880B-AB4CE5D391AE}"/>
                </a:ext>
              </a:extLst>
            </p:cNvPr>
            <p:cNvSpPr>
              <a:spLocks/>
            </p:cNvSpPr>
            <p:nvPr/>
          </p:nvSpPr>
          <p:spPr bwMode="auto">
            <a:xfrm rot="19916215" flipV="1">
              <a:off x="3962" y="3783"/>
              <a:ext cx="392" cy="252"/>
            </a:xfrm>
            <a:custGeom>
              <a:avLst/>
              <a:gdLst>
                <a:gd name="T0" fmla="*/ 0 w 392"/>
                <a:gd name="T1" fmla="*/ 315369310 h 85"/>
                <a:gd name="T2" fmla="*/ 120 w 392"/>
                <a:gd name="T3" fmla="*/ 48795987 h 85"/>
                <a:gd name="T4" fmla="*/ 392 w 392"/>
                <a:gd name="T5" fmla="*/ 18709456 h 85"/>
                <a:gd name="T6" fmla="*/ 0 60000 65536"/>
                <a:gd name="T7" fmla="*/ 0 60000 65536"/>
                <a:gd name="T8" fmla="*/ 0 60000 65536"/>
                <a:gd name="T9" fmla="*/ 0 w 392"/>
                <a:gd name="T10" fmla="*/ 0 h 85"/>
                <a:gd name="T11" fmla="*/ 392 w 392"/>
                <a:gd name="T12" fmla="*/ 85 h 85"/>
              </a:gdLst>
              <a:ahLst/>
              <a:cxnLst>
                <a:cxn ang="T6">
                  <a:pos x="T0" y="T1"/>
                </a:cxn>
                <a:cxn ang="T7">
                  <a:pos x="T2" y="T3"/>
                </a:cxn>
                <a:cxn ang="T8">
                  <a:pos x="T4" y="T5"/>
                </a:cxn>
              </a:cxnLst>
              <a:rect l="T9" t="T10" r="T11" b="T12"/>
              <a:pathLst>
                <a:path w="392" h="85">
                  <a:moveTo>
                    <a:pt x="0" y="85"/>
                  </a:moveTo>
                  <a:cubicBezTo>
                    <a:pt x="27" y="55"/>
                    <a:pt x="55" y="26"/>
                    <a:pt x="120" y="13"/>
                  </a:cubicBezTo>
                  <a:cubicBezTo>
                    <a:pt x="185" y="0"/>
                    <a:pt x="288" y="2"/>
                    <a:pt x="392" y="5"/>
                  </a:cubicBezTo>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spAutoFit/>
            </a:bodyPr>
            <a:lstStyle/>
            <a:p>
              <a:endParaRPr lang="en-GB" sz="2000" dirty="0"/>
            </a:p>
          </p:txBody>
        </p:sp>
      </p:grpSp>
      <p:grpSp>
        <p:nvGrpSpPr>
          <p:cNvPr id="20" name="Group 29">
            <a:extLst>
              <a:ext uri="{FF2B5EF4-FFF2-40B4-BE49-F238E27FC236}">
                <a16:creationId xmlns:a16="http://schemas.microsoft.com/office/drawing/2014/main" id="{795AC912-D929-400E-8B97-3AF88A81793E}"/>
              </a:ext>
            </a:extLst>
          </p:cNvPr>
          <p:cNvGrpSpPr>
            <a:grpSpLocks/>
          </p:cNvGrpSpPr>
          <p:nvPr/>
        </p:nvGrpSpPr>
        <p:grpSpPr bwMode="auto">
          <a:xfrm>
            <a:off x="8029311" y="2197030"/>
            <a:ext cx="2725737" cy="950405"/>
            <a:chOff x="6717323" y="2857411"/>
            <a:chExt cx="2725302" cy="950205"/>
          </a:xfrm>
        </p:grpSpPr>
        <p:sp>
          <p:nvSpPr>
            <p:cNvPr id="21" name="Text Box 7">
              <a:extLst>
                <a:ext uri="{FF2B5EF4-FFF2-40B4-BE49-F238E27FC236}">
                  <a16:creationId xmlns:a16="http://schemas.microsoft.com/office/drawing/2014/main" id="{41974BF0-35A9-4423-A007-4DE3E988FB52}"/>
                </a:ext>
              </a:extLst>
            </p:cNvPr>
            <p:cNvSpPr txBox="1">
              <a:spLocks noChangeArrowheads="1"/>
            </p:cNvSpPr>
            <p:nvPr/>
          </p:nvSpPr>
          <p:spPr bwMode="auto">
            <a:xfrm>
              <a:off x="7394436" y="3222964"/>
              <a:ext cx="2048189" cy="584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i="1" dirty="0">
                  <a:latin typeface="+mn-lt"/>
                </a:rPr>
                <a:t>Embodied energy / kg of material</a:t>
              </a:r>
            </a:p>
          </p:txBody>
        </p:sp>
        <p:sp>
          <p:nvSpPr>
            <p:cNvPr id="22" name="Freeform 45">
              <a:extLst>
                <a:ext uri="{FF2B5EF4-FFF2-40B4-BE49-F238E27FC236}">
                  <a16:creationId xmlns:a16="http://schemas.microsoft.com/office/drawing/2014/main" id="{E6B59841-D6D0-45DD-91B6-56309E15F93C}"/>
                </a:ext>
              </a:extLst>
            </p:cNvPr>
            <p:cNvSpPr>
              <a:spLocks/>
            </p:cNvSpPr>
            <p:nvPr/>
          </p:nvSpPr>
          <p:spPr bwMode="auto">
            <a:xfrm rot="2669916">
              <a:off x="7246934" y="2863312"/>
              <a:ext cx="646045" cy="400026"/>
            </a:xfrm>
            <a:custGeom>
              <a:avLst/>
              <a:gdLst>
                <a:gd name="T0" fmla="*/ 0 w 392"/>
                <a:gd name="T1" fmla="*/ 2147483647 h 85"/>
                <a:gd name="T2" fmla="*/ 2147483647 w 392"/>
                <a:gd name="T3" fmla="*/ 2147483647 h 85"/>
                <a:gd name="T4" fmla="*/ 2147483647 w 392"/>
                <a:gd name="T5" fmla="*/ 2147483647 h 85"/>
                <a:gd name="T6" fmla="*/ 0 60000 65536"/>
                <a:gd name="T7" fmla="*/ 0 60000 65536"/>
                <a:gd name="T8" fmla="*/ 0 60000 65536"/>
                <a:gd name="T9" fmla="*/ 0 w 392"/>
                <a:gd name="T10" fmla="*/ 0 h 85"/>
                <a:gd name="T11" fmla="*/ 392 w 392"/>
                <a:gd name="T12" fmla="*/ 85 h 85"/>
              </a:gdLst>
              <a:ahLst/>
              <a:cxnLst>
                <a:cxn ang="T6">
                  <a:pos x="T0" y="T1"/>
                </a:cxn>
                <a:cxn ang="T7">
                  <a:pos x="T2" y="T3"/>
                </a:cxn>
                <a:cxn ang="T8">
                  <a:pos x="T4" y="T5"/>
                </a:cxn>
              </a:cxnLst>
              <a:rect l="T9" t="T10" r="T11" b="T12"/>
              <a:pathLst>
                <a:path w="392" h="85">
                  <a:moveTo>
                    <a:pt x="0" y="85"/>
                  </a:moveTo>
                  <a:cubicBezTo>
                    <a:pt x="27" y="55"/>
                    <a:pt x="55" y="26"/>
                    <a:pt x="120" y="13"/>
                  </a:cubicBezTo>
                  <a:cubicBezTo>
                    <a:pt x="185" y="0"/>
                    <a:pt x="288" y="2"/>
                    <a:pt x="392" y="5"/>
                  </a:cubicBezTo>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spAutoFit/>
            </a:bodyPr>
            <a:lstStyle/>
            <a:p>
              <a:endParaRPr lang="en-GB" sz="2000" dirty="0"/>
            </a:p>
          </p:txBody>
        </p:sp>
        <p:sp>
          <p:nvSpPr>
            <p:cNvPr id="23" name="Oval 29">
              <a:extLst>
                <a:ext uri="{FF2B5EF4-FFF2-40B4-BE49-F238E27FC236}">
                  <a16:creationId xmlns:a16="http://schemas.microsoft.com/office/drawing/2014/main" id="{77EC5696-B437-403F-A816-CED5DD7E713F}"/>
                </a:ext>
              </a:extLst>
            </p:cNvPr>
            <p:cNvSpPr>
              <a:spLocks noChangeArrowheads="1"/>
            </p:cNvSpPr>
            <p:nvPr/>
          </p:nvSpPr>
          <p:spPr bwMode="auto">
            <a:xfrm>
              <a:off x="6717323" y="2857411"/>
              <a:ext cx="482321" cy="562511"/>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sz="2000" dirty="0">
                <a:latin typeface="+mn-lt"/>
              </a:endParaRPr>
            </a:p>
          </p:txBody>
        </p:sp>
      </p:grpSp>
      <p:sp>
        <p:nvSpPr>
          <p:cNvPr id="24" name="Text Box 21">
            <a:extLst>
              <a:ext uri="{FF2B5EF4-FFF2-40B4-BE49-F238E27FC236}">
                <a16:creationId xmlns:a16="http://schemas.microsoft.com/office/drawing/2014/main" id="{8D54AC43-7403-4178-BBFF-6A042C8B4F24}"/>
              </a:ext>
            </a:extLst>
          </p:cNvPr>
          <p:cNvSpPr txBox="1">
            <a:spLocks noChangeArrowheads="1"/>
          </p:cNvSpPr>
          <p:nvPr/>
        </p:nvSpPr>
        <p:spPr bwMode="auto">
          <a:xfrm>
            <a:off x="741520" y="3917493"/>
            <a:ext cx="3567113" cy="2110729"/>
          </a:xfrm>
          <a:prstGeom prst="rect">
            <a:avLst/>
          </a:prstGeom>
          <a:solidFill>
            <a:schemeClr val="bg1">
              <a:lumMod val="95000"/>
            </a:schemeClr>
          </a:solidFill>
          <a:ln w="19050">
            <a:solidFill>
              <a:schemeClr val="accent1"/>
            </a:solidFill>
            <a:miter lim="800000"/>
            <a:headEnd/>
            <a:tailEnd/>
          </a:ln>
        </p:spPr>
        <p:txBody>
          <a:bodyPr lIns="50697" tIns="25348" rIns="50697" bIns="25348">
            <a:spAutoFit/>
          </a:bodyPr>
          <a:lstStyle>
            <a:lvl1pPr defTabSz="6810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defTabSz="6810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defTabSz="6810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defTabSz="6810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defTabSz="681038"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defTabSz="681038"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defTabSz="681038"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defTabSz="681038"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defTabSz="681038"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spcBef>
                <a:spcPts val="100"/>
              </a:spcBef>
              <a:spcAft>
                <a:spcPct val="0"/>
              </a:spcAft>
              <a:buClrTx/>
              <a:buSzTx/>
            </a:pPr>
            <a:r>
              <a:rPr lang="en-GB" sz="1600" dirty="0">
                <a:latin typeface="+mn-lt"/>
              </a:rPr>
              <a:t>    R= Bottle radius</a:t>
            </a:r>
          </a:p>
          <a:p>
            <a:pPr>
              <a:spcBef>
                <a:spcPts val="100"/>
              </a:spcBef>
              <a:spcAft>
                <a:spcPct val="0"/>
              </a:spcAft>
              <a:buClrTx/>
              <a:buSzTx/>
            </a:pPr>
            <a:r>
              <a:rPr lang="en-GB" sz="1600" dirty="0">
                <a:latin typeface="+mn-lt"/>
              </a:rPr>
              <a:t>    t = Thickness of bottle wall</a:t>
            </a:r>
          </a:p>
          <a:p>
            <a:pPr>
              <a:spcBef>
                <a:spcPts val="100"/>
              </a:spcBef>
              <a:spcAft>
                <a:spcPct val="0"/>
              </a:spcAft>
              <a:buClrTx/>
              <a:buSzTx/>
            </a:pPr>
            <a:r>
              <a:rPr lang="en-GB" sz="1600" dirty="0">
                <a:latin typeface="+mn-lt"/>
              </a:rPr>
              <a:t>    p = Internal pressure</a:t>
            </a:r>
          </a:p>
          <a:p>
            <a:pPr>
              <a:spcBef>
                <a:spcPts val="100"/>
              </a:spcBef>
              <a:spcAft>
                <a:spcPct val="0"/>
              </a:spcAft>
              <a:buClrTx/>
              <a:buSzTx/>
            </a:pPr>
            <a:r>
              <a:rPr lang="en-GB" sz="1600" dirty="0">
                <a:latin typeface="+mn-lt"/>
                <a:sym typeface="Bookshelf Symbol 1" charset="0"/>
              </a:rPr>
              <a:t>    </a:t>
            </a:r>
            <a:r>
              <a:rPr lang="el-GR" sz="1600" dirty="0">
                <a:latin typeface="+mn-lt"/>
                <a:sym typeface="Bookshelf Symbol 1" charset="0"/>
              </a:rPr>
              <a:t>σ</a:t>
            </a:r>
            <a:r>
              <a:rPr lang="en-GB" sz="1600" baseline="-25000" dirty="0">
                <a:latin typeface="+mn-lt"/>
                <a:sym typeface="Bookshelf Symbol 1" charset="0"/>
              </a:rPr>
              <a:t>y</a:t>
            </a:r>
            <a:r>
              <a:rPr lang="en-GB" sz="1600" dirty="0">
                <a:latin typeface="+mn-lt"/>
              </a:rPr>
              <a:t> = Yield strength of material  </a:t>
            </a:r>
          </a:p>
          <a:p>
            <a:pPr>
              <a:spcBef>
                <a:spcPts val="100"/>
              </a:spcBef>
              <a:spcAft>
                <a:spcPct val="0"/>
              </a:spcAft>
              <a:buClrTx/>
              <a:buSzTx/>
            </a:pPr>
            <a:r>
              <a:rPr lang="en-GB" sz="1600" dirty="0">
                <a:latin typeface="+mn-lt"/>
              </a:rPr>
              <a:t>    </a:t>
            </a:r>
            <a:r>
              <a:rPr lang="el-GR" sz="1600" dirty="0">
                <a:latin typeface="+mn-lt"/>
              </a:rPr>
              <a:t>ρ</a:t>
            </a:r>
            <a:r>
              <a:rPr lang="en-GB" sz="1600" dirty="0">
                <a:latin typeface="+mn-lt"/>
              </a:rPr>
              <a:t> = Density of material</a:t>
            </a:r>
          </a:p>
          <a:p>
            <a:pPr>
              <a:spcBef>
                <a:spcPts val="100"/>
              </a:spcBef>
              <a:spcAft>
                <a:spcPct val="0"/>
              </a:spcAft>
              <a:buClrTx/>
              <a:buSzTx/>
            </a:pPr>
            <a:r>
              <a:rPr lang="en-GB" sz="1600" dirty="0">
                <a:latin typeface="+mn-lt"/>
              </a:rPr>
              <a:t>    H</a:t>
            </a:r>
            <a:r>
              <a:rPr lang="en-GB" sz="1600" baseline="-25000" dirty="0">
                <a:latin typeface="+mn-lt"/>
              </a:rPr>
              <a:t>m</a:t>
            </a:r>
            <a:r>
              <a:rPr lang="en-GB" sz="1600" dirty="0">
                <a:latin typeface="+mn-lt"/>
              </a:rPr>
              <a:t> = Embodied energy of material/kg</a:t>
            </a:r>
          </a:p>
          <a:p>
            <a:pPr>
              <a:spcBef>
                <a:spcPts val="100"/>
              </a:spcBef>
              <a:spcAft>
                <a:spcPct val="0"/>
              </a:spcAft>
              <a:buClrTx/>
              <a:buSzTx/>
            </a:pPr>
            <a:r>
              <a:rPr lang="en-GB" sz="1600" dirty="0">
                <a:latin typeface="+mn-lt"/>
              </a:rPr>
              <a:t>    E  = Embodied energy/m</a:t>
            </a:r>
            <a:r>
              <a:rPr lang="en-GB" sz="1600" baseline="30000" dirty="0">
                <a:latin typeface="+mn-lt"/>
              </a:rPr>
              <a:t>2</a:t>
            </a:r>
            <a:r>
              <a:rPr lang="en-GB" sz="1600" dirty="0">
                <a:latin typeface="+mn-lt"/>
              </a:rPr>
              <a:t> of wall</a:t>
            </a:r>
          </a:p>
          <a:p>
            <a:pPr>
              <a:spcBef>
                <a:spcPts val="100"/>
              </a:spcBef>
              <a:spcAft>
                <a:spcPct val="0"/>
              </a:spcAft>
              <a:buClrTx/>
              <a:buSzTx/>
            </a:pPr>
            <a:r>
              <a:rPr lang="en-GB" sz="1600" dirty="0">
                <a:latin typeface="+mn-lt"/>
              </a:rPr>
              <a:t>    C</a:t>
            </a:r>
            <a:r>
              <a:rPr lang="en-GB" sz="1600" baseline="-25000" dirty="0">
                <a:latin typeface="+mn-lt"/>
              </a:rPr>
              <a:t>m </a:t>
            </a:r>
            <a:r>
              <a:rPr lang="en-GB" sz="1600" dirty="0">
                <a:latin typeface="+mn-lt"/>
              </a:rPr>
              <a:t>= Material cost per kg</a:t>
            </a:r>
          </a:p>
        </p:txBody>
      </p:sp>
      <p:grpSp>
        <p:nvGrpSpPr>
          <p:cNvPr id="25" name="Group 24">
            <a:extLst>
              <a:ext uri="{FF2B5EF4-FFF2-40B4-BE49-F238E27FC236}">
                <a16:creationId xmlns:a16="http://schemas.microsoft.com/office/drawing/2014/main" id="{D5AFDAA1-CE5F-4B6D-B152-9D048B469387}"/>
              </a:ext>
            </a:extLst>
          </p:cNvPr>
          <p:cNvGrpSpPr>
            <a:grpSpLocks/>
          </p:cNvGrpSpPr>
          <p:nvPr/>
        </p:nvGrpSpPr>
        <p:grpSpPr bwMode="auto">
          <a:xfrm>
            <a:off x="6660885" y="1356271"/>
            <a:ext cx="3194050" cy="1470025"/>
            <a:chOff x="5812518" y="1585914"/>
            <a:chExt cx="3193884" cy="1470025"/>
          </a:xfrm>
        </p:grpSpPr>
        <p:grpSp>
          <p:nvGrpSpPr>
            <p:cNvPr id="26" name="Group 27">
              <a:extLst>
                <a:ext uri="{FF2B5EF4-FFF2-40B4-BE49-F238E27FC236}">
                  <a16:creationId xmlns:a16="http://schemas.microsoft.com/office/drawing/2014/main" id="{A2453847-5D3B-4FA7-A708-D38D784456F4}"/>
                </a:ext>
              </a:extLst>
            </p:cNvPr>
            <p:cNvGrpSpPr>
              <a:grpSpLocks/>
            </p:cNvGrpSpPr>
            <p:nvPr/>
          </p:nvGrpSpPr>
          <p:grpSpPr bwMode="auto">
            <a:xfrm>
              <a:off x="5812518" y="1585914"/>
              <a:ext cx="1924554" cy="1470025"/>
              <a:chOff x="3042" y="1309"/>
              <a:chExt cx="1119" cy="926"/>
            </a:xfrm>
          </p:grpSpPr>
          <p:sp>
            <p:nvSpPr>
              <p:cNvPr id="28" name="Oval 23">
                <a:extLst>
                  <a:ext uri="{FF2B5EF4-FFF2-40B4-BE49-F238E27FC236}">
                    <a16:creationId xmlns:a16="http://schemas.microsoft.com/office/drawing/2014/main" id="{2BB3DD92-EBBA-49CC-841F-9756DE3E4A6C}"/>
                  </a:ext>
                </a:extLst>
              </p:cNvPr>
              <p:cNvSpPr>
                <a:spLocks noChangeArrowheads="1"/>
              </p:cNvSpPr>
              <p:nvPr/>
            </p:nvSpPr>
            <p:spPr bwMode="auto">
              <a:xfrm>
                <a:off x="4010" y="1309"/>
                <a:ext cx="151" cy="327"/>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p>
            </p:txBody>
          </p:sp>
          <p:sp>
            <p:nvSpPr>
              <p:cNvPr id="29" name="Oval 24">
                <a:extLst>
                  <a:ext uri="{FF2B5EF4-FFF2-40B4-BE49-F238E27FC236}">
                    <a16:creationId xmlns:a16="http://schemas.microsoft.com/office/drawing/2014/main" id="{EB65E350-E8FA-44C5-A58A-2EF8C7827FF6}"/>
                  </a:ext>
                </a:extLst>
              </p:cNvPr>
              <p:cNvSpPr>
                <a:spLocks noChangeArrowheads="1"/>
              </p:cNvSpPr>
              <p:nvPr/>
            </p:nvSpPr>
            <p:spPr bwMode="auto">
              <a:xfrm>
                <a:off x="3042" y="1908"/>
                <a:ext cx="151" cy="327"/>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p>
            </p:txBody>
          </p:sp>
        </p:grpSp>
        <p:sp>
          <p:nvSpPr>
            <p:cNvPr id="27" name="AutoShape 46">
              <a:extLst>
                <a:ext uri="{FF2B5EF4-FFF2-40B4-BE49-F238E27FC236}">
                  <a16:creationId xmlns:a16="http://schemas.microsoft.com/office/drawing/2014/main" id="{838CD234-A4D1-41C3-AB99-EAA7FEC86F1B}"/>
                </a:ext>
              </a:extLst>
            </p:cNvPr>
            <p:cNvSpPr>
              <a:spLocks noChangeArrowheads="1"/>
            </p:cNvSpPr>
            <p:nvPr/>
          </p:nvSpPr>
          <p:spPr bwMode="auto">
            <a:xfrm rot="4942465">
              <a:off x="8127932" y="1720773"/>
              <a:ext cx="932459" cy="82448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9 w 21600"/>
                <a:gd name="T19" fmla="*/ 3162 h 21600"/>
                <a:gd name="T20" fmla="*/ 18431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956" y="11088"/>
                  </a:moveTo>
                  <a:cubicBezTo>
                    <a:pt x="18960" y="10992"/>
                    <a:pt x="18962" y="10896"/>
                    <a:pt x="18962" y="10800"/>
                  </a:cubicBezTo>
                  <a:cubicBezTo>
                    <a:pt x="18962" y="6292"/>
                    <a:pt x="15307" y="2638"/>
                    <a:pt x="10800" y="2638"/>
                  </a:cubicBezTo>
                  <a:cubicBezTo>
                    <a:pt x="6457" y="2637"/>
                    <a:pt x="2874" y="6038"/>
                    <a:pt x="2649" y="10375"/>
                  </a:cubicBezTo>
                  <a:lnTo>
                    <a:pt x="14" y="10238"/>
                  </a:lnTo>
                  <a:cubicBezTo>
                    <a:pt x="313" y="4499"/>
                    <a:pt x="5053" y="-1"/>
                    <a:pt x="10800" y="0"/>
                  </a:cubicBezTo>
                  <a:cubicBezTo>
                    <a:pt x="16764" y="0"/>
                    <a:pt x="21600" y="4835"/>
                    <a:pt x="21600" y="10800"/>
                  </a:cubicBezTo>
                  <a:cubicBezTo>
                    <a:pt x="21600" y="10927"/>
                    <a:pt x="21597" y="11054"/>
                    <a:pt x="21593" y="11182"/>
                  </a:cubicBezTo>
                  <a:lnTo>
                    <a:pt x="24291" y="11277"/>
                  </a:lnTo>
                  <a:lnTo>
                    <a:pt x="20133" y="15152"/>
                  </a:lnTo>
                  <a:lnTo>
                    <a:pt x="16258" y="10993"/>
                  </a:lnTo>
                  <a:lnTo>
                    <a:pt x="18956" y="11088"/>
                  </a:lnTo>
                  <a:close/>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ot="10800000" vert="eaVert" anchor="ctr"/>
            <a:lstStyle/>
            <a:p>
              <a:endParaRPr lang="en-GB" dirty="0"/>
            </a:p>
          </p:txBody>
        </p:sp>
      </p:grpSp>
      <p:pic>
        <p:nvPicPr>
          <p:cNvPr id="30" name="Picture 97">
            <a:extLst>
              <a:ext uri="{FF2B5EF4-FFF2-40B4-BE49-F238E27FC236}">
                <a16:creationId xmlns:a16="http://schemas.microsoft.com/office/drawing/2014/main" id="{0D4E5370-9BA8-A09F-E1F0-5F3B9481D5E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8442" y="571499"/>
            <a:ext cx="1354552" cy="312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167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up)">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7C0D2B89-7685-25A1-6AD9-17EF2E69A6D8}"/>
              </a:ext>
            </a:extLst>
          </p:cNvPr>
          <p:cNvPicPr>
            <a:picLocks noChangeAspect="1"/>
          </p:cNvPicPr>
          <p:nvPr/>
        </p:nvPicPr>
        <p:blipFill>
          <a:blip r:embed="rId3"/>
          <a:stretch>
            <a:fillRect/>
          </a:stretch>
        </p:blipFill>
        <p:spPr>
          <a:xfrm>
            <a:off x="897083" y="1028316"/>
            <a:ext cx="8305698" cy="5002717"/>
          </a:xfrm>
          <a:prstGeom prst="rect">
            <a:avLst/>
          </a:prstGeom>
        </p:spPr>
      </p:pic>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pPr/>
              <a:t>8</a:t>
            </a:fld>
            <a:endParaRPr lang="en-US" dirty="0"/>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t>Selection to minimize embodied energy</a:t>
            </a:r>
            <a:endParaRPr lang="en-US" dirty="0"/>
          </a:p>
        </p:txBody>
      </p:sp>
      <p:sp>
        <p:nvSpPr>
          <p:cNvPr id="6" name="Text Box 18">
            <a:extLst>
              <a:ext uri="{FF2B5EF4-FFF2-40B4-BE49-F238E27FC236}">
                <a16:creationId xmlns:a16="http://schemas.microsoft.com/office/drawing/2014/main" id="{2082BB85-0A8F-448D-8381-1A8FAB01BBFC}"/>
              </a:ext>
            </a:extLst>
          </p:cNvPr>
          <p:cNvSpPr txBox="1">
            <a:spLocks noChangeArrowheads="1"/>
          </p:cNvSpPr>
          <p:nvPr/>
        </p:nvSpPr>
        <p:spPr bwMode="auto">
          <a:xfrm>
            <a:off x="9152616" y="2841121"/>
            <a:ext cx="1322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1600" b="1" i="1" dirty="0">
                <a:latin typeface="+mn-lt"/>
              </a:rPr>
              <a:t>Bio-polymers are colored green</a:t>
            </a:r>
          </a:p>
        </p:txBody>
      </p:sp>
      <p:sp>
        <p:nvSpPr>
          <p:cNvPr id="9" name="Oval 14">
            <a:extLst>
              <a:ext uri="{FF2B5EF4-FFF2-40B4-BE49-F238E27FC236}">
                <a16:creationId xmlns:a16="http://schemas.microsoft.com/office/drawing/2014/main" id="{616E5B54-A7B0-4E08-8CA4-0B8B4484073B}"/>
              </a:ext>
            </a:extLst>
          </p:cNvPr>
          <p:cNvSpPr>
            <a:spLocks noChangeArrowheads="1"/>
          </p:cNvSpPr>
          <p:nvPr/>
        </p:nvSpPr>
        <p:spPr bwMode="auto">
          <a:xfrm>
            <a:off x="3124200" y="2016570"/>
            <a:ext cx="457200" cy="830998"/>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p>
        </p:txBody>
      </p:sp>
      <p:sp>
        <p:nvSpPr>
          <p:cNvPr id="10" name="Text Box 17">
            <a:extLst>
              <a:ext uri="{FF2B5EF4-FFF2-40B4-BE49-F238E27FC236}">
                <a16:creationId xmlns:a16="http://schemas.microsoft.com/office/drawing/2014/main" id="{CA96B16F-7A5E-4848-ACF2-CE937A6B4B9A}"/>
              </a:ext>
            </a:extLst>
          </p:cNvPr>
          <p:cNvSpPr txBox="1">
            <a:spLocks noChangeArrowheads="1"/>
          </p:cNvSpPr>
          <p:nvPr/>
        </p:nvSpPr>
        <p:spPr bwMode="auto">
          <a:xfrm>
            <a:off x="1523482" y="6096138"/>
            <a:ext cx="57899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2000" dirty="0">
                <a:latin typeface="+mn-lt"/>
              </a:rPr>
              <a:t>PLA meets the constraints at lowest embodied energy</a:t>
            </a:r>
          </a:p>
        </p:txBody>
      </p:sp>
      <p:sp>
        <p:nvSpPr>
          <p:cNvPr id="11" name="Text Box 21">
            <a:extLst>
              <a:ext uri="{FF2B5EF4-FFF2-40B4-BE49-F238E27FC236}">
                <a16:creationId xmlns:a16="http://schemas.microsoft.com/office/drawing/2014/main" id="{D658201E-BBAE-4188-825C-D0DA94AE359E}"/>
              </a:ext>
            </a:extLst>
          </p:cNvPr>
          <p:cNvSpPr txBox="1">
            <a:spLocks noChangeArrowheads="1"/>
          </p:cNvSpPr>
          <p:nvPr/>
        </p:nvSpPr>
        <p:spPr bwMode="auto">
          <a:xfrm>
            <a:off x="2590800" y="705075"/>
            <a:ext cx="62022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2000" b="1" dirty="0">
                <a:solidFill>
                  <a:schemeClr val="accent1"/>
                </a:solidFill>
                <a:latin typeface="+mn-lt"/>
              </a:rPr>
              <a:t>First apply constraints, then use index to optimize choice</a:t>
            </a:r>
          </a:p>
        </p:txBody>
      </p:sp>
      <p:grpSp>
        <p:nvGrpSpPr>
          <p:cNvPr id="12" name="Group 20">
            <a:extLst>
              <a:ext uri="{FF2B5EF4-FFF2-40B4-BE49-F238E27FC236}">
                <a16:creationId xmlns:a16="http://schemas.microsoft.com/office/drawing/2014/main" id="{72D97A15-D6FE-44C0-B897-2C3BD3AF4190}"/>
              </a:ext>
            </a:extLst>
          </p:cNvPr>
          <p:cNvGrpSpPr>
            <a:grpSpLocks/>
          </p:cNvGrpSpPr>
          <p:nvPr/>
        </p:nvGrpSpPr>
        <p:grpSpPr bwMode="auto">
          <a:xfrm>
            <a:off x="1294256" y="2315893"/>
            <a:ext cx="845830" cy="1341707"/>
            <a:chOff x="3536" y="1233"/>
            <a:chExt cx="473" cy="730"/>
          </a:xfrm>
        </p:grpSpPr>
        <p:graphicFrame>
          <p:nvGraphicFramePr>
            <p:cNvPr id="13" name="Object 8">
              <a:extLst>
                <a:ext uri="{FF2B5EF4-FFF2-40B4-BE49-F238E27FC236}">
                  <a16:creationId xmlns:a16="http://schemas.microsoft.com/office/drawing/2014/main" id="{334498E0-B93C-48D1-850A-B3172BEBDB6C}"/>
                </a:ext>
              </a:extLst>
            </p:cNvPr>
            <p:cNvGraphicFramePr>
              <a:graphicFrameLocks noChangeAspect="1"/>
            </p:cNvGraphicFramePr>
            <p:nvPr>
              <p:extLst>
                <p:ext uri="{D42A27DB-BD31-4B8C-83A1-F6EECF244321}">
                  <p14:modId xmlns:p14="http://schemas.microsoft.com/office/powerpoint/2010/main" val="543516736"/>
                </p:ext>
              </p:extLst>
            </p:nvPr>
          </p:nvGraphicFramePr>
          <p:xfrm>
            <a:off x="3621" y="1642"/>
            <a:ext cx="265" cy="321"/>
          </p:xfrm>
          <a:graphic>
            <a:graphicData uri="http://schemas.openxmlformats.org/presentationml/2006/ole">
              <mc:AlternateContent xmlns:mc="http://schemas.openxmlformats.org/markup-compatibility/2006">
                <mc:Choice xmlns:v="urn:schemas-microsoft-com:vml" Requires="v">
                  <p:oleObj name="Equation" r:id="rId4" imgW="368280" imgH="444240" progId="Equation.3">
                    <p:embed/>
                  </p:oleObj>
                </mc:Choice>
                <mc:Fallback>
                  <p:oleObj name="Equation" r:id="rId4" imgW="368280" imgH="444240" progId="Equation.3">
                    <p:embed/>
                    <p:pic>
                      <p:nvPicPr>
                        <p:cNvPr id="13" name="Object 8">
                          <a:extLst>
                            <a:ext uri="{FF2B5EF4-FFF2-40B4-BE49-F238E27FC236}">
                              <a16:creationId xmlns:a16="http://schemas.microsoft.com/office/drawing/2014/main" id="{334498E0-B93C-48D1-850A-B3172BEBDB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1" y="1642"/>
                          <a:ext cx="265" cy="321"/>
                        </a:xfrm>
                        <a:prstGeom prst="rect">
                          <a:avLst/>
                        </a:prstGeom>
                        <a:noFill/>
                        <a:ln>
                          <a:noFill/>
                        </a:ln>
                        <a:effectLst/>
                      </p:spPr>
                    </p:pic>
                  </p:oleObj>
                </mc:Fallback>
              </mc:AlternateContent>
            </a:graphicData>
          </a:graphic>
        </p:graphicFrame>
        <p:sp>
          <p:nvSpPr>
            <p:cNvPr id="14" name="Text Box 12">
              <a:extLst>
                <a:ext uri="{FF2B5EF4-FFF2-40B4-BE49-F238E27FC236}">
                  <a16:creationId xmlns:a16="http://schemas.microsoft.com/office/drawing/2014/main" id="{E4BAAD0E-5B0F-43CD-A168-4DF9F6B27A4D}"/>
                </a:ext>
              </a:extLst>
            </p:cNvPr>
            <p:cNvSpPr txBox="1">
              <a:spLocks noChangeArrowheads="1"/>
            </p:cNvSpPr>
            <p:nvPr/>
          </p:nvSpPr>
          <p:spPr bwMode="auto">
            <a:xfrm>
              <a:off x="3536" y="1233"/>
              <a:ext cx="47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400" b="1" dirty="0"/>
                <a:t>Increasing</a:t>
              </a:r>
            </a:p>
          </p:txBody>
        </p:sp>
        <p:sp>
          <p:nvSpPr>
            <p:cNvPr id="15" name="Line 19">
              <a:extLst>
                <a:ext uri="{FF2B5EF4-FFF2-40B4-BE49-F238E27FC236}">
                  <a16:creationId xmlns:a16="http://schemas.microsoft.com/office/drawing/2014/main" id="{3F2E1881-92D1-45AA-AC3E-5DE28B2655A2}"/>
                </a:ext>
              </a:extLst>
            </p:cNvPr>
            <p:cNvSpPr>
              <a:spLocks noChangeShapeType="1"/>
            </p:cNvSpPr>
            <p:nvPr/>
          </p:nvSpPr>
          <p:spPr bwMode="auto">
            <a:xfrm flipH="1" flipV="1">
              <a:off x="3656" y="1382"/>
              <a:ext cx="353" cy="521"/>
            </a:xfrm>
            <a:prstGeom prst="line">
              <a:avLst/>
            </a:prstGeom>
            <a:noFill/>
            <a:ln w="57150">
              <a:solidFill>
                <a:schemeClr val="tx1"/>
              </a:solidFill>
              <a:round/>
              <a:headEnd/>
              <a:tailEnd type="triangle" w="med" len="lg"/>
            </a:ln>
            <a:extLst>
              <a:ext uri="{909E8E84-426E-40DD-AFC4-6F175D3DCCD1}">
                <a14:hiddenFill xmlns:a14="http://schemas.microsoft.com/office/drawing/2010/main">
                  <a:noFill/>
                </a14:hiddenFill>
              </a:ext>
            </a:extLst>
          </p:spPr>
          <p:txBody>
            <a:bodyPr wrap="square">
              <a:spAutoFit/>
            </a:bodyPr>
            <a:lstStyle/>
            <a:p>
              <a:endParaRPr lang="en-GB" dirty="0"/>
            </a:p>
          </p:txBody>
        </p:sp>
      </p:grpSp>
      <p:sp>
        <p:nvSpPr>
          <p:cNvPr id="16" name="AutoShape 99">
            <a:extLst>
              <a:ext uri="{FF2B5EF4-FFF2-40B4-BE49-F238E27FC236}">
                <a16:creationId xmlns:a16="http://schemas.microsoft.com/office/drawing/2014/main" id="{ADE75882-84B0-4A27-90FC-B5EABED8EF77}"/>
              </a:ext>
            </a:extLst>
          </p:cNvPr>
          <p:cNvSpPr>
            <a:spLocks noChangeArrowheads="1"/>
          </p:cNvSpPr>
          <p:nvPr/>
        </p:nvSpPr>
        <p:spPr bwMode="auto">
          <a:xfrm>
            <a:off x="8252865" y="1206033"/>
            <a:ext cx="3183168" cy="911292"/>
          </a:xfrm>
          <a:prstGeom prst="roundRect">
            <a:avLst>
              <a:gd name="adj" fmla="val 3111"/>
            </a:avLst>
          </a:prstGeom>
          <a:solidFill>
            <a:schemeClr val="bg1"/>
          </a:solidFill>
          <a:ln w="19050">
            <a:solidFill>
              <a:schemeClr val="tx1"/>
            </a:solidFill>
            <a:round/>
            <a:headEnd/>
            <a:tailEnd/>
          </a:ln>
        </p:spPr>
        <p:txBody>
          <a:bodyPr anchor="ctr"/>
          <a:lstStyle/>
          <a:p>
            <a:pPr marL="742950" lvl="1" indent="-285750">
              <a:defRPr/>
            </a:pPr>
            <a:r>
              <a:rPr lang="en-GB" sz="1600" b="1" dirty="0">
                <a:cs typeface="+mn-cs"/>
              </a:rPr>
              <a:t>Further Constraints to Apply</a:t>
            </a:r>
          </a:p>
          <a:p>
            <a:pPr marL="544513" lvl="1" indent="-285750">
              <a:buClr>
                <a:schemeClr val="accent1"/>
              </a:buClr>
              <a:buSzPct val="110000"/>
              <a:buFont typeface="Wingdings" pitchFamily="2" charset="2"/>
              <a:buChar char="§"/>
              <a:defRPr/>
            </a:pPr>
            <a:r>
              <a:rPr lang="en-GB" sz="1600" dirty="0">
                <a:cs typeface="+mn-cs"/>
              </a:rPr>
              <a:t>Able to be molded</a:t>
            </a:r>
          </a:p>
          <a:p>
            <a:pPr marL="544513" lvl="1" indent="-285750">
              <a:buClr>
                <a:schemeClr val="accent1"/>
              </a:buClr>
              <a:buSzPct val="110000"/>
              <a:buFont typeface="Wingdings" pitchFamily="2" charset="2"/>
              <a:buChar char="§"/>
              <a:defRPr/>
            </a:pPr>
            <a:r>
              <a:rPr lang="en-GB" sz="1600" dirty="0">
                <a:cs typeface="+mn-cs"/>
              </a:rPr>
              <a:t>Transparent / optical quality</a:t>
            </a:r>
          </a:p>
        </p:txBody>
      </p:sp>
      <p:grpSp>
        <p:nvGrpSpPr>
          <p:cNvPr id="18" name="Group 20">
            <a:extLst>
              <a:ext uri="{FF2B5EF4-FFF2-40B4-BE49-F238E27FC236}">
                <a16:creationId xmlns:a16="http://schemas.microsoft.com/office/drawing/2014/main" id="{BB59E629-7252-4F52-84F1-F0E84421714E}"/>
              </a:ext>
            </a:extLst>
          </p:cNvPr>
          <p:cNvGrpSpPr>
            <a:grpSpLocks/>
          </p:cNvGrpSpPr>
          <p:nvPr/>
        </p:nvGrpSpPr>
        <p:grpSpPr bwMode="auto">
          <a:xfrm>
            <a:off x="5410200" y="1143000"/>
            <a:ext cx="908569" cy="520700"/>
            <a:chOff x="4902200" y="4102100"/>
            <a:chExt cx="1041400" cy="520700"/>
          </a:xfrm>
        </p:grpSpPr>
        <p:sp>
          <p:nvSpPr>
            <p:cNvPr id="19" name="Right Triangle 18">
              <a:extLst>
                <a:ext uri="{FF2B5EF4-FFF2-40B4-BE49-F238E27FC236}">
                  <a16:creationId xmlns:a16="http://schemas.microsoft.com/office/drawing/2014/main" id="{06F5B318-EAFD-4005-AE31-92B692C89C28}"/>
                </a:ext>
              </a:extLst>
            </p:cNvPr>
            <p:cNvSpPr>
              <a:spLocks noChangeArrowheads="1"/>
            </p:cNvSpPr>
            <p:nvPr/>
          </p:nvSpPr>
          <p:spPr bwMode="auto">
            <a:xfrm flipH="1">
              <a:off x="4902200" y="4102100"/>
              <a:ext cx="1041400" cy="520700"/>
            </a:xfrm>
            <a:prstGeom prst="rtTriangle">
              <a:avLst/>
            </a:prstGeom>
            <a:solidFill>
              <a:schemeClr val="bg1"/>
            </a:solidFill>
            <a:ln w="28575">
              <a:solidFill>
                <a:schemeClr val="accent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10000"/>
                </a:spcBef>
                <a:spcAft>
                  <a:spcPct val="0"/>
                </a:spcAft>
                <a:buClrTx/>
                <a:buSzTx/>
                <a:buFontTx/>
                <a:buNone/>
              </a:pPr>
              <a:endParaRPr lang="en-GB" b="1" dirty="0"/>
            </a:p>
          </p:txBody>
        </p:sp>
        <p:sp>
          <p:nvSpPr>
            <p:cNvPr id="20" name="TextBox 19">
              <a:extLst>
                <a:ext uri="{FF2B5EF4-FFF2-40B4-BE49-F238E27FC236}">
                  <a16:creationId xmlns:a16="http://schemas.microsoft.com/office/drawing/2014/main" id="{3335834C-DA89-41B3-96A2-559FE3823695}"/>
                </a:ext>
              </a:extLst>
            </p:cNvPr>
            <p:cNvSpPr txBox="1">
              <a:spLocks noChangeArrowheads="1"/>
            </p:cNvSpPr>
            <p:nvPr/>
          </p:nvSpPr>
          <p:spPr bwMode="auto">
            <a:xfrm>
              <a:off x="5440946" y="4212867"/>
              <a:ext cx="319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dirty="0"/>
                <a:t>1</a:t>
              </a:r>
            </a:p>
          </p:txBody>
        </p:sp>
      </p:grpSp>
    </p:spTree>
    <p:extLst>
      <p:ext uri="{BB962C8B-B14F-4D97-AF65-F5344CB8AC3E}">
        <p14:creationId xmlns:p14="http://schemas.microsoft.com/office/powerpoint/2010/main" val="327335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CF0D717B-E370-D019-1CDF-1FD3C5C83188}"/>
              </a:ext>
            </a:extLst>
          </p:cNvPr>
          <p:cNvPicPr>
            <a:picLocks noChangeAspect="1"/>
          </p:cNvPicPr>
          <p:nvPr/>
        </p:nvPicPr>
        <p:blipFill>
          <a:blip r:embed="rId3"/>
          <a:stretch>
            <a:fillRect/>
          </a:stretch>
        </p:blipFill>
        <p:spPr>
          <a:xfrm>
            <a:off x="685800" y="762000"/>
            <a:ext cx="9837113" cy="5359645"/>
          </a:xfrm>
          <a:prstGeom prst="rect">
            <a:avLst/>
          </a:prstGeom>
        </p:spPr>
      </p:pic>
      <p:sp>
        <p:nvSpPr>
          <p:cNvPr id="2" name="Slide Number Placeholder 1">
            <a:extLst>
              <a:ext uri="{FF2B5EF4-FFF2-40B4-BE49-F238E27FC236}">
                <a16:creationId xmlns:a16="http://schemas.microsoft.com/office/drawing/2014/main" id="{5470F4F3-C8AD-415D-8D8E-70DC01F3D0A3}"/>
              </a:ext>
            </a:extLst>
          </p:cNvPr>
          <p:cNvSpPr>
            <a:spLocks noGrp="1"/>
          </p:cNvSpPr>
          <p:nvPr>
            <p:ph type="sldNum" sz="quarter" idx="11"/>
          </p:nvPr>
        </p:nvSpPr>
        <p:spPr/>
        <p:txBody>
          <a:bodyPr/>
          <a:lstStyle/>
          <a:p>
            <a:fld id="{F0D23093-2AB0-F74C-B865-1A12A15B650E}" type="slidenum">
              <a:rPr lang="en-US" smtClean="0">
                <a:latin typeface="+mn-lt"/>
              </a:rPr>
              <a:pPr/>
              <a:t>9</a:t>
            </a:fld>
            <a:endParaRPr lang="en-US" dirty="0">
              <a:latin typeface="+mn-lt"/>
            </a:endParaRPr>
          </a:p>
        </p:txBody>
      </p:sp>
      <p:sp>
        <p:nvSpPr>
          <p:cNvPr id="3" name="Title 2">
            <a:extLst>
              <a:ext uri="{FF2B5EF4-FFF2-40B4-BE49-F238E27FC236}">
                <a16:creationId xmlns:a16="http://schemas.microsoft.com/office/drawing/2014/main" id="{4E5ADF13-6F20-4C8E-BDD5-6BF1FA246B9A}"/>
              </a:ext>
            </a:extLst>
          </p:cNvPr>
          <p:cNvSpPr>
            <a:spLocks noGrp="1"/>
          </p:cNvSpPr>
          <p:nvPr>
            <p:ph type="title"/>
          </p:nvPr>
        </p:nvSpPr>
        <p:spPr/>
        <p:txBody>
          <a:bodyPr/>
          <a:lstStyle/>
          <a:p>
            <a:r>
              <a:rPr lang="en-GB" dirty="0">
                <a:latin typeface="+mn-lt"/>
              </a:rPr>
              <a:t>Selection to minimize cost</a:t>
            </a:r>
            <a:endParaRPr lang="en-US" dirty="0">
              <a:latin typeface="+mn-lt"/>
            </a:endParaRPr>
          </a:p>
        </p:txBody>
      </p:sp>
      <p:sp>
        <p:nvSpPr>
          <p:cNvPr id="7" name="Oval 17">
            <a:extLst>
              <a:ext uri="{FF2B5EF4-FFF2-40B4-BE49-F238E27FC236}">
                <a16:creationId xmlns:a16="http://schemas.microsoft.com/office/drawing/2014/main" id="{20B91833-5CB8-49F1-94A9-6E542ABF4650}"/>
              </a:ext>
            </a:extLst>
          </p:cNvPr>
          <p:cNvSpPr>
            <a:spLocks noChangeArrowheads="1"/>
          </p:cNvSpPr>
          <p:nvPr/>
        </p:nvSpPr>
        <p:spPr bwMode="auto">
          <a:xfrm>
            <a:off x="3212047" y="2209800"/>
            <a:ext cx="457200" cy="314646"/>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endParaRPr lang="en-GB" dirty="0">
              <a:latin typeface="+mn-lt"/>
            </a:endParaRPr>
          </a:p>
        </p:txBody>
      </p:sp>
      <p:sp>
        <p:nvSpPr>
          <p:cNvPr id="8" name="Text Box 18">
            <a:extLst>
              <a:ext uri="{FF2B5EF4-FFF2-40B4-BE49-F238E27FC236}">
                <a16:creationId xmlns:a16="http://schemas.microsoft.com/office/drawing/2014/main" id="{299DAAF5-418C-4F3C-AD78-37064EA1A839}"/>
              </a:ext>
            </a:extLst>
          </p:cNvPr>
          <p:cNvSpPr txBox="1">
            <a:spLocks noChangeArrowheads="1"/>
          </p:cNvSpPr>
          <p:nvPr/>
        </p:nvSpPr>
        <p:spPr bwMode="auto">
          <a:xfrm>
            <a:off x="2763265" y="6012444"/>
            <a:ext cx="43794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r>
              <a:rPr lang="en-GB" sz="2000" dirty="0">
                <a:latin typeface="+mn-lt"/>
              </a:rPr>
              <a:t>PET meets the constraints at lowest cost</a:t>
            </a:r>
          </a:p>
        </p:txBody>
      </p:sp>
      <p:sp>
        <p:nvSpPr>
          <p:cNvPr id="9" name="Text Box 21">
            <a:extLst>
              <a:ext uri="{FF2B5EF4-FFF2-40B4-BE49-F238E27FC236}">
                <a16:creationId xmlns:a16="http://schemas.microsoft.com/office/drawing/2014/main" id="{03713644-AB3E-41B9-97AB-B38FFD4293AF}"/>
              </a:ext>
            </a:extLst>
          </p:cNvPr>
          <p:cNvSpPr txBox="1">
            <a:spLocks noChangeArrowheads="1"/>
          </p:cNvSpPr>
          <p:nvPr/>
        </p:nvSpPr>
        <p:spPr bwMode="auto">
          <a:xfrm>
            <a:off x="10546461" y="2493155"/>
            <a:ext cx="15160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b="1" i="1" dirty="0">
                <a:latin typeface="+mn-lt"/>
              </a:rPr>
              <a:t>Bio-polymers are colored green</a:t>
            </a:r>
          </a:p>
        </p:txBody>
      </p:sp>
      <p:grpSp>
        <p:nvGrpSpPr>
          <p:cNvPr id="10" name="Group 18">
            <a:extLst>
              <a:ext uri="{FF2B5EF4-FFF2-40B4-BE49-F238E27FC236}">
                <a16:creationId xmlns:a16="http://schemas.microsoft.com/office/drawing/2014/main" id="{E9B37DF0-C55E-4EED-8F9E-9C961F86D9C4}"/>
              </a:ext>
            </a:extLst>
          </p:cNvPr>
          <p:cNvGrpSpPr>
            <a:grpSpLocks/>
          </p:cNvGrpSpPr>
          <p:nvPr/>
        </p:nvGrpSpPr>
        <p:grpSpPr bwMode="auto">
          <a:xfrm>
            <a:off x="1313558" y="2591654"/>
            <a:ext cx="1064512" cy="1253271"/>
            <a:chOff x="5761561" y="2082670"/>
            <a:chExt cx="981900" cy="1254773"/>
          </a:xfrm>
        </p:grpSpPr>
        <p:graphicFrame>
          <p:nvGraphicFramePr>
            <p:cNvPr id="11" name="Object 8">
              <a:extLst>
                <a:ext uri="{FF2B5EF4-FFF2-40B4-BE49-F238E27FC236}">
                  <a16:creationId xmlns:a16="http://schemas.microsoft.com/office/drawing/2014/main" id="{997B9CF2-4A90-499F-A9AC-AFCC9BE3986F}"/>
                </a:ext>
              </a:extLst>
            </p:cNvPr>
            <p:cNvGraphicFramePr>
              <a:graphicFrameLocks noChangeAspect="1"/>
            </p:cNvGraphicFramePr>
            <p:nvPr>
              <p:extLst>
                <p:ext uri="{D42A27DB-BD31-4B8C-83A1-F6EECF244321}">
                  <p14:modId xmlns:p14="http://schemas.microsoft.com/office/powerpoint/2010/main" val="874786409"/>
                </p:ext>
              </p:extLst>
            </p:nvPr>
          </p:nvGraphicFramePr>
          <p:xfrm>
            <a:off x="5885386" y="2677356"/>
            <a:ext cx="575472" cy="660087"/>
          </p:xfrm>
          <a:graphic>
            <a:graphicData uri="http://schemas.openxmlformats.org/presentationml/2006/ole">
              <mc:AlternateContent xmlns:mc="http://schemas.openxmlformats.org/markup-compatibility/2006">
                <mc:Choice xmlns:v="urn:schemas-microsoft-com:vml" Requires="v">
                  <p:oleObj name="Equation" r:id="rId4" imgW="355292" imgH="406048" progId="Equation.3">
                    <p:embed/>
                  </p:oleObj>
                </mc:Choice>
                <mc:Fallback>
                  <p:oleObj name="Equation" r:id="rId4" imgW="355292" imgH="406048" progId="Equation.3">
                    <p:embed/>
                    <p:pic>
                      <p:nvPicPr>
                        <p:cNvPr id="11" name="Object 8">
                          <a:extLst>
                            <a:ext uri="{FF2B5EF4-FFF2-40B4-BE49-F238E27FC236}">
                              <a16:creationId xmlns:a16="http://schemas.microsoft.com/office/drawing/2014/main" id="{997B9CF2-4A90-499F-A9AC-AFCC9BE398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5386" y="2677356"/>
                          <a:ext cx="575472" cy="660087"/>
                        </a:xfrm>
                        <a:prstGeom prst="rect">
                          <a:avLst/>
                        </a:prstGeom>
                        <a:noFill/>
                        <a:ln>
                          <a:noFill/>
                        </a:ln>
                        <a:effectLst/>
                      </p:spPr>
                    </p:pic>
                  </p:oleObj>
                </mc:Fallback>
              </mc:AlternateContent>
            </a:graphicData>
          </a:graphic>
        </p:graphicFrame>
        <p:sp>
          <p:nvSpPr>
            <p:cNvPr id="12" name="Text Box 9">
              <a:extLst>
                <a:ext uri="{FF2B5EF4-FFF2-40B4-BE49-F238E27FC236}">
                  <a16:creationId xmlns:a16="http://schemas.microsoft.com/office/drawing/2014/main" id="{587F74B3-F8DF-4954-B9FC-526A5F2E2531}"/>
                </a:ext>
              </a:extLst>
            </p:cNvPr>
            <p:cNvSpPr txBox="1">
              <a:spLocks noChangeArrowheads="1"/>
            </p:cNvSpPr>
            <p:nvPr/>
          </p:nvSpPr>
          <p:spPr bwMode="auto">
            <a:xfrm>
              <a:off x="5761561" y="2082670"/>
              <a:ext cx="969607" cy="33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1600" b="1" dirty="0">
                  <a:latin typeface="+mn-lt"/>
                </a:rPr>
                <a:t>Increasing</a:t>
              </a:r>
            </a:p>
          </p:txBody>
        </p:sp>
        <p:sp>
          <p:nvSpPr>
            <p:cNvPr id="13" name="Line 14">
              <a:extLst>
                <a:ext uri="{FF2B5EF4-FFF2-40B4-BE49-F238E27FC236}">
                  <a16:creationId xmlns:a16="http://schemas.microsoft.com/office/drawing/2014/main" id="{98194171-A583-4760-A8DE-5F7F96DBD322}"/>
                </a:ext>
              </a:extLst>
            </p:cNvPr>
            <p:cNvSpPr>
              <a:spLocks noChangeShapeType="1"/>
            </p:cNvSpPr>
            <p:nvPr/>
          </p:nvSpPr>
          <p:spPr bwMode="auto">
            <a:xfrm flipH="1" flipV="1">
              <a:off x="6005856" y="2421630"/>
              <a:ext cx="737605" cy="769920"/>
            </a:xfrm>
            <a:prstGeom prst="line">
              <a:avLst/>
            </a:prstGeom>
            <a:noFill/>
            <a:ln w="57150">
              <a:solidFill>
                <a:schemeClr val="tx1"/>
              </a:solidFill>
              <a:round/>
              <a:headEnd/>
              <a:tailEnd type="triangle" w="med" len="lg"/>
            </a:ln>
            <a:extLst>
              <a:ext uri="{909E8E84-426E-40DD-AFC4-6F175D3DCCD1}">
                <a14:hiddenFill xmlns:a14="http://schemas.microsoft.com/office/drawing/2010/main">
                  <a:noFill/>
                </a14:hiddenFill>
              </a:ext>
            </a:extLst>
          </p:spPr>
          <p:txBody>
            <a:bodyPr wrap="square">
              <a:spAutoFit/>
            </a:bodyPr>
            <a:lstStyle/>
            <a:p>
              <a:endParaRPr lang="en-GB" dirty="0"/>
            </a:p>
          </p:txBody>
        </p:sp>
      </p:grpSp>
      <p:sp>
        <p:nvSpPr>
          <p:cNvPr id="14" name="Text Box 21">
            <a:extLst>
              <a:ext uri="{FF2B5EF4-FFF2-40B4-BE49-F238E27FC236}">
                <a16:creationId xmlns:a16="http://schemas.microsoft.com/office/drawing/2014/main" id="{B4A89AFA-4E22-43CF-8535-33369078EFDA}"/>
              </a:ext>
            </a:extLst>
          </p:cNvPr>
          <p:cNvSpPr txBox="1">
            <a:spLocks noChangeArrowheads="1"/>
          </p:cNvSpPr>
          <p:nvPr/>
        </p:nvSpPr>
        <p:spPr bwMode="auto">
          <a:xfrm>
            <a:off x="5144601" y="473317"/>
            <a:ext cx="19649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sz="2000" b="1" dirty="0">
                <a:solidFill>
                  <a:schemeClr val="accent1"/>
                </a:solidFill>
                <a:latin typeface="+mn-lt"/>
              </a:rPr>
              <a:t>Can’t ignore cost</a:t>
            </a:r>
          </a:p>
        </p:txBody>
      </p:sp>
      <p:grpSp>
        <p:nvGrpSpPr>
          <p:cNvPr id="15" name="Group 16">
            <a:extLst>
              <a:ext uri="{FF2B5EF4-FFF2-40B4-BE49-F238E27FC236}">
                <a16:creationId xmlns:a16="http://schemas.microsoft.com/office/drawing/2014/main" id="{CEE9E268-472F-4A10-B499-93F4513AB36C}"/>
              </a:ext>
            </a:extLst>
          </p:cNvPr>
          <p:cNvGrpSpPr>
            <a:grpSpLocks/>
          </p:cNvGrpSpPr>
          <p:nvPr/>
        </p:nvGrpSpPr>
        <p:grpSpPr bwMode="auto">
          <a:xfrm>
            <a:off x="4319141" y="1011656"/>
            <a:ext cx="633859" cy="674688"/>
            <a:chOff x="4544391" y="4320209"/>
            <a:chExt cx="835992" cy="792922"/>
          </a:xfrm>
        </p:grpSpPr>
        <p:sp>
          <p:nvSpPr>
            <p:cNvPr id="16" name="Right Triangle 14">
              <a:extLst>
                <a:ext uri="{FF2B5EF4-FFF2-40B4-BE49-F238E27FC236}">
                  <a16:creationId xmlns:a16="http://schemas.microsoft.com/office/drawing/2014/main" id="{F403C88B-467F-472B-BB67-D18F7C385C31}"/>
                </a:ext>
              </a:extLst>
            </p:cNvPr>
            <p:cNvSpPr>
              <a:spLocks noChangeArrowheads="1"/>
            </p:cNvSpPr>
            <p:nvPr/>
          </p:nvSpPr>
          <p:spPr bwMode="auto">
            <a:xfrm flipH="1">
              <a:off x="4544391" y="4320209"/>
              <a:ext cx="835992" cy="792922"/>
            </a:xfrm>
            <a:prstGeom prst="rtTriangle">
              <a:avLst/>
            </a:prstGeom>
            <a:solidFill>
              <a:schemeClr val="bg1"/>
            </a:solidFill>
            <a:ln w="28575">
              <a:solidFill>
                <a:schemeClr val="accent1"/>
              </a:solidFill>
              <a:miter lim="800000"/>
              <a:headEnd/>
              <a:tailEnd/>
            </a:ln>
          </p:spPr>
          <p:txBody>
            <a:bodyPr anchor="ct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pPr algn="ctr">
                <a:spcBef>
                  <a:spcPct val="10000"/>
                </a:spcBef>
                <a:spcAft>
                  <a:spcPct val="0"/>
                </a:spcAft>
                <a:buClrTx/>
                <a:buSzTx/>
                <a:buFontTx/>
                <a:buNone/>
              </a:pPr>
              <a:endParaRPr lang="en-GB" b="1" dirty="0">
                <a:latin typeface="+mn-lt"/>
              </a:endParaRPr>
            </a:p>
          </p:txBody>
        </p:sp>
        <p:sp>
          <p:nvSpPr>
            <p:cNvPr id="17" name="TextBox 15">
              <a:extLst>
                <a:ext uri="{FF2B5EF4-FFF2-40B4-BE49-F238E27FC236}">
                  <a16:creationId xmlns:a16="http://schemas.microsoft.com/office/drawing/2014/main" id="{0B6EAFA2-BD15-49E1-8B8C-F35B0750F482}"/>
                </a:ext>
              </a:extLst>
            </p:cNvPr>
            <p:cNvSpPr txBox="1">
              <a:spLocks noChangeArrowheads="1"/>
            </p:cNvSpPr>
            <p:nvPr/>
          </p:nvSpPr>
          <p:spPr bwMode="auto">
            <a:xfrm>
              <a:off x="4994965" y="4639918"/>
              <a:ext cx="289171" cy="43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3pPr>
              <a:lvl4pPr marL="16002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20000"/>
                </a:spcAft>
                <a:buClr>
                  <a:srgbClr val="009B9B"/>
                </a:buClr>
                <a:buSzPct val="80000"/>
                <a:buFont typeface="Wingdings" panose="05000000000000000000" pitchFamily="2" charset="2"/>
                <a:defRPr>
                  <a:solidFill>
                    <a:schemeClr val="tx1"/>
                  </a:solidFill>
                  <a:latin typeface="Arial" panose="020B0604020202020204" pitchFamily="34" charset="0"/>
                </a:defRPr>
              </a:lvl9pPr>
            </a:lstStyle>
            <a:p>
              <a:r>
                <a:rPr lang="en-GB" dirty="0">
                  <a:latin typeface="+mn-lt"/>
                </a:rPr>
                <a:t>1</a:t>
              </a:r>
            </a:p>
          </p:txBody>
        </p:sp>
      </p:grpSp>
    </p:spTree>
    <p:extLst>
      <p:ext uri="{BB962C8B-B14F-4D97-AF65-F5344CB8AC3E}">
        <p14:creationId xmlns:p14="http://schemas.microsoft.com/office/powerpoint/2010/main" val="408494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Ansys - Slide Master">
  <a:themeElements>
    <a:clrScheme name="Ansys Color Theme - 2020">
      <a:dk1>
        <a:srgbClr val="000000"/>
      </a:dk1>
      <a:lt1>
        <a:srgbClr val="FFFFFF"/>
      </a:lt1>
      <a:dk2>
        <a:srgbClr val="898A8D"/>
      </a:dk2>
      <a:lt2>
        <a:srgbClr val="FFFFFF"/>
      </a:lt2>
      <a:accent1>
        <a:srgbClr val="FFB71B"/>
      </a:accent1>
      <a:accent2>
        <a:srgbClr val="D9D8D6"/>
      </a:accent2>
      <a:accent3>
        <a:srgbClr val="898A8D"/>
      </a:accent3>
      <a:accent4>
        <a:srgbClr val="444446"/>
      </a:accent4>
      <a:accent5>
        <a:srgbClr val="D29100"/>
      </a:accent5>
      <a:accent6>
        <a:srgbClr val="F9DD42"/>
      </a:accent6>
      <a:hlink>
        <a:srgbClr val="FFB71B"/>
      </a:hlink>
      <a:folHlink>
        <a:srgbClr val="898A8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R EduPack Template-PPT 3" id="{2869CFFE-9EF4-4B90-B7EA-2B82A8BA9E6F}" vid="{460B0ADB-F917-4E24-BEF6-2F6B556B58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d79530da-eb58-45a1-b44d-5d0396db0f15" xsi:nil="true"/>
    <lcf76f155ced4ddcb4097134ff3c332f xmlns="45d63596-94bc-482e-bb03-76c9c5a9ca3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C16F4617E70E42BF979136613A924D" ma:contentTypeVersion="14" ma:contentTypeDescription="Create a new document." ma:contentTypeScope="" ma:versionID="38f09061d0bec6a644cfacabd20569a8">
  <xsd:schema xmlns:xsd="http://www.w3.org/2001/XMLSchema" xmlns:xs="http://www.w3.org/2001/XMLSchema" xmlns:p="http://schemas.microsoft.com/office/2006/metadata/properties" xmlns:ns1="http://schemas.microsoft.com/sharepoint/v3" xmlns:ns2="45d63596-94bc-482e-bb03-76c9c5a9ca38" xmlns:ns3="d79530da-eb58-45a1-b44d-5d0396db0f15" targetNamespace="http://schemas.microsoft.com/office/2006/metadata/properties" ma:root="true" ma:fieldsID="5b296e881f3641694bd3da58069fc3ca" ns1:_="" ns2:_="" ns3:_="">
    <xsd:import namespace="http://schemas.microsoft.com/sharepoint/v3"/>
    <xsd:import namespace="45d63596-94bc-482e-bb03-76c9c5a9ca38"/>
    <xsd:import namespace="d79530da-eb58-45a1-b44d-5d0396db0f1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d63596-94bc-482e-bb03-76c9c5a9ca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77fdc98-976f-47ef-a042-6a241b1a97a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9530da-eb58-45a1-b44d-5d0396db0f15"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b90055e-509c-4426-9086-45bb502b5030}" ma:internalName="TaxCatchAll" ma:showField="CatchAllData" ma:web="d79530da-eb58-45a1-b44d-5d0396db0f1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54582C-3F01-4F8D-9460-F0A670A527E2}">
  <ds:schemaRefs>
    <ds:schemaRef ds:uri="http://schemas.microsoft.com/office/2006/documentManagement/types"/>
    <ds:schemaRef ds:uri="ef833346-f83e-40f5-a0e1-5788cb232001"/>
    <ds:schemaRef ds:uri="http://purl.org/dc/elements/1.1/"/>
    <ds:schemaRef ds:uri="http://schemas.microsoft.com/office/infopath/2007/PartnerControls"/>
    <ds:schemaRef ds:uri="http://purl.org/dc/terms/"/>
    <ds:schemaRef ds:uri="http://schemas.openxmlformats.org/package/2006/metadata/core-properties"/>
    <ds:schemaRef ds:uri="http://www.w3.org/XML/1998/namespace"/>
    <ds:schemaRef ds:uri="7f20fa63-e241-4761-94ba-32b364e68bb9"/>
    <ds:schemaRef ds:uri="http://schemas.microsoft.com/office/2006/metadata/properties"/>
    <ds:schemaRef ds:uri="http://purl.org/dc/dcmitype/"/>
    <ds:schemaRef ds:uri="4486bbf1-55fc-49d2-af7e-ec287a4789b3"/>
    <ds:schemaRef ds:uri="http://schemas.microsoft.com/sharepoint/v3"/>
    <ds:schemaRef ds:uri="d79530da-eb58-45a1-b44d-5d0396db0f15"/>
    <ds:schemaRef ds:uri="45d63596-94bc-482e-bb03-76c9c5a9ca38"/>
  </ds:schemaRefs>
</ds:datastoreItem>
</file>

<file path=customXml/itemProps2.xml><?xml version="1.0" encoding="utf-8"?>
<ds:datastoreItem xmlns:ds="http://schemas.openxmlformats.org/officeDocument/2006/customXml" ds:itemID="{7F5FE876-BBFA-4E5E-8653-4E4CAC43203B}">
  <ds:schemaRefs>
    <ds:schemaRef ds:uri="http://schemas.microsoft.com/sharepoint/v3/contenttype/forms"/>
  </ds:schemaRefs>
</ds:datastoreItem>
</file>

<file path=customXml/itemProps3.xml><?xml version="1.0" encoding="utf-8"?>
<ds:datastoreItem xmlns:ds="http://schemas.openxmlformats.org/officeDocument/2006/customXml" ds:itemID="{4C57A717-C45C-4279-AC89-57D7F13E81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5d63596-94bc-482e-bb03-76c9c5a9ca38"/>
    <ds:schemaRef ds:uri="d79530da-eb58-45a1-b44d-5d0396db0f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4c6ce67-15b8-4eff-80e9-52da8be89706}" enabled="0" method="" siteId="{34c6ce67-15b8-4eff-80e9-52da8be89706}" removed="1"/>
</clbl:labelList>
</file>

<file path=docProps/app.xml><?xml version="1.0" encoding="utf-8"?>
<Properties xmlns="http://schemas.openxmlformats.org/officeDocument/2006/extended-properties" xmlns:vt="http://schemas.openxmlformats.org/officeDocument/2006/docPropsVTypes">
  <Template>AER EduPack Template-PPT 3</Template>
  <TotalTime>315</TotalTime>
  <Words>2638</Words>
  <Application>Microsoft Office PowerPoint</Application>
  <PresentationFormat>Widescreen</PresentationFormat>
  <Paragraphs>303</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Ansys - Slide Master</vt:lpstr>
      <vt:lpstr>PowerPoint Presentation</vt:lpstr>
      <vt:lpstr>Learning objectives for this lecture unit</vt:lpstr>
      <vt:lpstr>Outline of Lecture Unit 11</vt:lpstr>
      <vt:lpstr>Eco-informed design</vt:lpstr>
      <vt:lpstr>Eco-informed selection: the strategy</vt:lpstr>
      <vt:lpstr>Eco-selection for a fizzy drink bottle</vt:lpstr>
      <vt:lpstr>Modelling the bottle</vt:lpstr>
      <vt:lpstr>Selection to minimize embodied energy</vt:lpstr>
      <vt:lpstr>Selection to minimize cost</vt:lpstr>
      <vt:lpstr>Trade-off plot</vt:lpstr>
      <vt:lpstr>Materials for crash barriers</vt:lpstr>
      <vt:lpstr>Static barrier: the index as bar chart</vt:lpstr>
      <vt:lpstr>Mobile barrier: the index as bar chart</vt:lpstr>
      <vt:lpstr>Summary</vt:lpstr>
      <vt:lpstr>Lecture unit series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Soma Chakrabarti</dc:creator>
  <cp:lastModifiedBy>Kaitlin Tyler</cp:lastModifiedBy>
  <cp:revision>5</cp:revision>
  <dcterms:created xsi:type="dcterms:W3CDTF">2021-07-07T13:04:26Z</dcterms:created>
  <dcterms:modified xsi:type="dcterms:W3CDTF">2024-02-05T16:41:57Z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0x01010059C16F4617E70E42BF979136613A924D</vt:lpwstr>
  </property>
  <property fmtid="{D5CDD505-2E9C-101B-9397-08002B2CF9AE}" pid="3" name="MediaServiceImageTags">
    <vt:lpwstr/>
  </property>
</Properties>
</file>