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38"/>
  </p:notesMasterIdLst>
  <p:sldIdLst>
    <p:sldId id="256" r:id="rId5"/>
    <p:sldId id="286" r:id="rId6"/>
    <p:sldId id="576" r:id="rId7"/>
    <p:sldId id="685" r:id="rId8"/>
    <p:sldId id="648" r:id="rId9"/>
    <p:sldId id="649" r:id="rId10"/>
    <p:sldId id="671" r:id="rId11"/>
    <p:sldId id="650" r:id="rId12"/>
    <p:sldId id="688" r:id="rId13"/>
    <p:sldId id="670" r:id="rId14"/>
    <p:sldId id="689" r:id="rId15"/>
    <p:sldId id="593" r:id="rId16"/>
    <p:sldId id="690" r:id="rId17"/>
    <p:sldId id="290" r:id="rId18"/>
    <p:sldId id="816" r:id="rId19"/>
    <p:sldId id="587" r:id="rId20"/>
    <p:sldId id="691" r:id="rId21"/>
    <p:sldId id="687" r:id="rId22"/>
    <p:sldId id="692" r:id="rId23"/>
    <p:sldId id="680" r:id="rId24"/>
    <p:sldId id="683" r:id="rId25"/>
    <p:sldId id="682" r:id="rId26"/>
    <p:sldId id="817" r:id="rId27"/>
    <p:sldId id="814" r:id="rId28"/>
    <p:sldId id="756" r:id="rId29"/>
    <p:sldId id="811" r:id="rId30"/>
    <p:sldId id="623" r:id="rId31"/>
    <p:sldId id="509" r:id="rId32"/>
    <p:sldId id="538" r:id="rId33"/>
    <p:sldId id="545" r:id="rId34"/>
    <p:sldId id="641" r:id="rId35"/>
    <p:sldId id="308" r:id="rId36"/>
    <p:sldId id="258" r:id="rId37"/>
  </p:sldIdLst>
  <p:sldSz cx="12192000" cy="6858000"/>
  <p:notesSz cx="6858000" cy="9144000"/>
  <p:embeddedFontLst>
    <p:embeddedFont>
      <p:font typeface="Cambria Math" panose="02040503050406030204" pitchFamily="18" charset="0"/>
      <p:regular r:id="rId39"/>
    </p:embeddedFont>
    <p:embeddedFont>
      <p:font typeface="Open Sans" panose="020B0606030504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8"/>
    <a:srgbClr val="F0F0F0"/>
    <a:srgbClr val="FFFFFF"/>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8CC440-F2A8-4464-9979-ECCF7567B014}" v="178" dt="2024-01-04T15:57:48.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92367" autoAdjust="0"/>
  </p:normalViewPr>
  <p:slideViewPr>
    <p:cSldViewPr showGuides="1">
      <p:cViewPr varScale="1">
        <p:scale>
          <a:sx n="79" d="100"/>
          <a:sy n="79" d="100"/>
        </p:scale>
        <p:origin x="850" y="72"/>
      </p:cViewPr>
      <p:guideLst>
        <p:guide orient="horz" pos="2160"/>
        <p:guide pos="3840"/>
      </p:guideLst>
    </p:cSldViewPr>
  </p:slideViewPr>
  <p:notesTextViewPr>
    <p:cViewPr>
      <p:scale>
        <a:sx n="1" d="1"/>
        <a:sy n="1" d="1"/>
      </p:scale>
      <p:origin x="0" y="-29"/>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The PowerPoint Lecture Units For 2023</a:t>
            </a:r>
          </a:p>
          <a:p>
            <a:endParaRPr lang="en-GB" sz="1200" dirty="0"/>
          </a:p>
          <a:p>
            <a:r>
              <a:rPr lang="en-GB" sz="1200" dirty="0"/>
              <a:t>The Lecture Units developed for teaching in connection with Ansys Granta EduPack are listed at the end of this presentation.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Bioengineering data</a:t>
            </a:r>
          </a:p>
          <a:p>
            <a:pPr algn="ctr"/>
            <a:endParaRPr lang="en-GB" b="1" i="1" dirty="0"/>
          </a:p>
          <a:p>
            <a:r>
              <a:rPr lang="en-GB" dirty="0"/>
              <a:t>Here is an example of a chart made with the Level 2 Bioengineering database. Biological materials can be compared with the set of engineering materials at the same level.</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10</a:t>
            </a:fld>
            <a:endParaRPr lang="en-GB" dirty="0"/>
          </a:p>
        </p:txBody>
      </p:sp>
    </p:spTree>
    <p:extLst>
      <p:ext uri="{BB962C8B-B14F-4D97-AF65-F5344CB8AC3E}">
        <p14:creationId xmlns:p14="http://schemas.microsoft.com/office/powerpoint/2010/main" val="14977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553" indent="-220553" algn="ctr"/>
            <a:r>
              <a:rPr lang="en-GB" sz="1200" b="1" i="1" dirty="0"/>
              <a:t>The Granta EduPack Polymer database</a:t>
            </a:r>
          </a:p>
          <a:p>
            <a:pPr marL="220553" indent="-220553" algn="ctr"/>
            <a:endParaRPr lang="en-GB" sz="1200" b="1" i="1" dirty="0"/>
          </a:p>
          <a:p>
            <a:pPr marL="220553" indent="-220553"/>
            <a:r>
              <a:rPr lang="en-GB" sz="1200" dirty="0"/>
              <a:t>The optional </a:t>
            </a:r>
            <a:r>
              <a:rPr lang="en-GB" sz="1200" b="1" dirty="0" err="1">
                <a:solidFill>
                  <a:srgbClr val="A50021"/>
                </a:solidFill>
              </a:rPr>
              <a:t>ChemRes</a:t>
            </a:r>
            <a:r>
              <a:rPr lang="en-GB" sz="1200" dirty="0"/>
              <a:t> module adds around an additional 190 attributes to the Polymer records in the </a:t>
            </a:r>
            <a:r>
              <a:rPr lang="en-GB" sz="1200" dirty="0" err="1"/>
              <a:t>MaterialUniverse</a:t>
            </a:r>
            <a:r>
              <a:rPr lang="en-GB" sz="1200" dirty="0"/>
              <a:t> table. These attributes detail the relative resistance of each polymer to various chemical environments.</a:t>
            </a:r>
          </a:p>
          <a:p>
            <a:pPr marL="220553" indent="-220553"/>
            <a:r>
              <a:rPr lang="en-GB" sz="1200" dirty="0"/>
              <a:t>The chemical resistance data in this module is reproduced under license from RAPRA Technology Ltd, Shawbury. It was accumulated by RAPRA from a wide variety of sources over many years of research. It is presented in the form of a compilation of value judgements based, wherever possible, on quantitative data available in the public domain. The value judgements of the effects of the environments on the polymers in the Granta </a:t>
            </a:r>
            <a:r>
              <a:rPr lang="en-GB" sz="1200" dirty="0" err="1"/>
              <a:t>ChemRes</a:t>
            </a:r>
            <a:r>
              <a:rPr lang="en-GB" sz="1200" dirty="0"/>
              <a:t> module use the system given by RAPRA:</a:t>
            </a:r>
          </a:p>
          <a:p>
            <a:pPr marL="220553" indent="-220553"/>
            <a:endParaRPr lang="en-GB" sz="1200" dirty="0"/>
          </a:p>
          <a:p>
            <a:pPr marL="220553" indent="-220553"/>
            <a:r>
              <a:rPr lang="en-GB" sz="1200" dirty="0"/>
              <a:t>The </a:t>
            </a:r>
            <a:r>
              <a:rPr lang="en-GB" sz="1200" b="1" dirty="0">
                <a:solidFill>
                  <a:srgbClr val="A50021"/>
                </a:solidFill>
              </a:rPr>
              <a:t>Global Polymers Plastics </a:t>
            </a:r>
            <a:r>
              <a:rPr lang="en-GB" sz="1200" dirty="0"/>
              <a:t>module is a database of around 105,000 datasheets for specific plastic resin grades from around 870 suppliers worldwide. The original datasheets come from participating resin vendors, are collated and provided under license. </a:t>
            </a:r>
          </a:p>
          <a:p>
            <a:pPr marL="220553" indent="-220553"/>
            <a:r>
              <a:rPr lang="en-GB" sz="1200" dirty="0"/>
              <a:t>The database contains around 69 000 ASTM datasheets and nearly 48 000 ISO datasheets.</a:t>
            </a:r>
          </a:p>
          <a:p>
            <a:pPr marL="220553" indent="-220553"/>
            <a:endParaRPr lang="en-GB" sz="1200" dirty="0"/>
          </a:p>
          <a:p>
            <a:pPr marL="220553" indent="-220553"/>
            <a:r>
              <a:rPr lang="en-GB" sz="1200" b="1" dirty="0"/>
              <a:t>Using Global Polymers Plastics Data</a:t>
            </a:r>
          </a:p>
          <a:p>
            <a:pPr marL="220553" indent="-220553"/>
            <a:r>
              <a:rPr lang="en-GB" sz="1200" dirty="0"/>
              <a:t>Applications of Plastics data in Granta EduPack include the following:</a:t>
            </a:r>
          </a:p>
          <a:p>
            <a:pPr marL="220553" indent="-220553">
              <a:buFontTx/>
              <a:buAutoNum type="arabicPeriod"/>
            </a:pPr>
            <a:r>
              <a:rPr lang="en-GB" sz="1200" b="1" dirty="0"/>
              <a:t>Property Look Up</a:t>
            </a:r>
            <a:r>
              <a:rPr lang="en-GB" sz="1200" dirty="0"/>
              <a:t> – What are the properties of Grade E2 from supplier 'Cool Polymers, Inc'.</a:t>
            </a:r>
          </a:p>
          <a:p>
            <a:pPr marL="220553" indent="-220553">
              <a:buFontTx/>
              <a:buAutoNum type="arabicPeriod"/>
            </a:pPr>
            <a:r>
              <a:rPr lang="en-GB" sz="1200" b="1" dirty="0"/>
              <a:t>Selection</a:t>
            </a:r>
            <a:r>
              <a:rPr lang="en-GB" sz="1200" dirty="0"/>
              <a:t> – As a second stage in the selection process. Having identified suitable resin/filler combinations using the MaterialUniverse, find specific grades in Global Polymers Plastics.</a:t>
            </a:r>
          </a:p>
          <a:p>
            <a:pPr marL="220553" indent="-220553">
              <a:buFontTx/>
              <a:buAutoNum type="arabicPeriod"/>
            </a:pPr>
            <a:r>
              <a:rPr lang="en-GB" sz="1200" b="1" dirty="0"/>
              <a:t>Sourcing</a:t>
            </a:r>
            <a:r>
              <a:rPr lang="en-GB" sz="1200" dirty="0"/>
              <a:t> – Find a supplier, alternative suppliers, or substitute materials.</a:t>
            </a:r>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11</a:t>
            </a:fld>
            <a:endParaRPr lang="en-GB" dirty="0"/>
          </a:p>
        </p:txBody>
      </p:sp>
    </p:spTree>
    <p:extLst>
      <p:ext uri="{BB962C8B-B14F-4D97-AF65-F5344CB8AC3E}">
        <p14:creationId xmlns:p14="http://schemas.microsoft.com/office/powerpoint/2010/main" val="4797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1pPr>
            <a:lvl2pPr marL="742950" indent="-28575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2pPr>
            <a:lvl3pPr marL="11430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3pPr>
            <a:lvl4pPr marL="16002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4pPr>
            <a:lvl5pPr marL="20574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5pPr>
            <a:lvl6pPr marL="25146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6pPr>
            <a:lvl7pPr marL="29718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7pPr>
            <a:lvl8pPr marL="34290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8pPr>
            <a:lvl9pPr marL="38862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9pPr>
          </a:lstStyle>
          <a:p>
            <a:pPr>
              <a:spcBef>
                <a:spcPct val="0"/>
              </a:spcBef>
              <a:spcAft>
                <a:spcPct val="0"/>
              </a:spcAft>
              <a:buClrTx/>
              <a:buSzTx/>
              <a:buFontTx/>
              <a:buNone/>
            </a:pPr>
            <a:fld id="{1C3A192F-54A6-4121-B9ED-5B2D1529E1CD}" type="slidenum">
              <a:rPr lang="en-GB" sz="1200" b="0">
                <a:latin typeface="Times New Roman" panose="02020603050405020304" pitchFamily="18" charset="0"/>
              </a:rPr>
              <a:pPr>
                <a:spcBef>
                  <a:spcPct val="0"/>
                </a:spcBef>
                <a:spcAft>
                  <a:spcPct val="0"/>
                </a:spcAft>
                <a:buClrTx/>
                <a:buSzTx/>
                <a:buFontTx/>
                <a:buNone/>
              </a:pPr>
              <a:t>12</a:t>
            </a:fld>
            <a:endParaRPr lang="en-GB" sz="1200" b="0" dirty="0">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92075" y="746125"/>
            <a:ext cx="6615113" cy="3721100"/>
          </a:xfrm>
          <a:ln/>
        </p:spPr>
      </p:sp>
      <p:sp>
        <p:nvSpPr>
          <p:cNvPr id="49156" name="Rectangle 3"/>
          <p:cNvSpPr>
            <a:spLocks noGrp="1" noChangeArrowheads="1"/>
          </p:cNvSpPr>
          <p:nvPr>
            <p:ph type="body" idx="1"/>
          </p:nvPr>
        </p:nvSpPr>
        <p:spPr>
          <a:xfrm>
            <a:off x="906463" y="4718050"/>
            <a:ext cx="4984750"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pt-PT" sz="900" b="1" i="1" dirty="0"/>
              <a:t>So how can we use this database?</a:t>
            </a:r>
          </a:p>
          <a:p>
            <a:endParaRPr lang="en-GB" sz="900" dirty="0"/>
          </a:p>
          <a:p>
            <a:r>
              <a:rPr lang="en-GB" sz="900" dirty="0"/>
              <a:t>The </a:t>
            </a:r>
            <a:r>
              <a:rPr lang="en-GB" sz="900" b="1" dirty="0"/>
              <a:t>MaterialUniverse</a:t>
            </a:r>
            <a:r>
              <a:rPr lang="en-GB" sz="900" dirty="0"/>
              <a:t> data table is designed for primary materials selection exercises. Use the </a:t>
            </a:r>
            <a:r>
              <a:rPr lang="en-GB" sz="900" b="1" dirty="0"/>
              <a:t>Global Polymers Plastics</a:t>
            </a:r>
            <a:r>
              <a:rPr lang="en-GB" sz="900" dirty="0"/>
              <a:t> data-tables for finding specific grades and for selection of possible vendors. </a:t>
            </a:r>
          </a:p>
          <a:p>
            <a:endParaRPr lang="en-GB" sz="300" dirty="0"/>
          </a:p>
          <a:p>
            <a:r>
              <a:rPr lang="en-GB" sz="900" dirty="0"/>
              <a:t>The strength of the </a:t>
            </a:r>
            <a:r>
              <a:rPr lang="en-GB" sz="900" b="1" dirty="0"/>
              <a:t>MaterialUniverse</a:t>
            </a:r>
            <a:r>
              <a:rPr lang="en-GB" sz="900" dirty="0"/>
              <a:t> database is for materials selection at the resin-filler level. Only one generic grade exists for each common resin-filler combination. Every material can be compared with every other material because there are no holes in the data – the datasheets are complete – and all the data are reported on the same scale.</a:t>
            </a:r>
          </a:p>
          <a:p>
            <a:endParaRPr lang="en-GB" sz="200" dirty="0"/>
          </a:p>
          <a:p>
            <a:r>
              <a:rPr lang="en-GB" sz="900" dirty="0"/>
              <a:t>The strength of </a:t>
            </a:r>
            <a:r>
              <a:rPr lang="en-GB" sz="900" b="1" dirty="0"/>
              <a:t>Global Polymers Plastics</a:t>
            </a:r>
            <a:r>
              <a:rPr lang="en-GB" sz="900" dirty="0"/>
              <a:t> is the breadth of coverage – Over 870 suppliers list materials in Global Polymers Plastics. Global Polymers Plastics is excellent for North American usage, where ASTM standards pre-dominate. Comparability between Global Polymers Plastics grades is relatively poor, however. The Global Polymers Plastics datasheets are not complete, meaning that a rigorous approach to selection is not possible.</a:t>
            </a:r>
          </a:p>
        </p:txBody>
      </p:sp>
    </p:spTree>
    <p:extLst>
      <p:ext uri="{BB962C8B-B14F-4D97-AF65-F5344CB8AC3E}">
        <p14:creationId xmlns:p14="http://schemas.microsoft.com/office/powerpoint/2010/main" val="391111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Additional data-tables</a:t>
            </a:r>
          </a:p>
          <a:p>
            <a:pPr algn="ctr"/>
            <a:endParaRPr lang="en-GB" b="1" i="1" dirty="0"/>
          </a:p>
          <a:p>
            <a:r>
              <a:rPr lang="pt-PT" sz="1200" dirty="0">
                <a:solidFill>
                  <a:srgbClr val="A50021"/>
                </a:solidFill>
              </a:rPr>
              <a:t>There are several independent datatables in the Aerospace edition</a:t>
            </a:r>
          </a:p>
          <a:p>
            <a:endParaRPr lang="pt-PT" sz="1200" dirty="0">
              <a:solidFill>
                <a:srgbClr val="A50021"/>
              </a:solidFill>
            </a:endParaRPr>
          </a:p>
          <a:p>
            <a:pPr>
              <a:defRPr/>
            </a:pPr>
            <a:r>
              <a:rPr lang="en-GB" sz="1200" b="1" dirty="0">
                <a:solidFill>
                  <a:srgbClr val="A50021"/>
                </a:solidFill>
              </a:rPr>
              <a:t>MMPDS</a:t>
            </a:r>
            <a:r>
              <a:rPr lang="en-GB" sz="1200" dirty="0"/>
              <a:t> 'Metallic Materials Properties Development and Standardization’</a:t>
            </a:r>
          </a:p>
          <a:p>
            <a:pPr>
              <a:defRPr/>
            </a:pPr>
            <a:r>
              <a:rPr lang="en-GB" sz="1200" dirty="0"/>
              <a:t>The records contain statistically based design data, corresponding to the tabular data in the Handbook, and graphical data, i.e. x-y data plots, corresponding to the figures in the Handbook.</a:t>
            </a:r>
          </a:p>
          <a:p>
            <a:pPr>
              <a:defRPr/>
            </a:pPr>
            <a:r>
              <a:rPr lang="en-GB" sz="1200" dirty="0"/>
              <a:t>The tree structure of the database is based on that in the handbook itself. </a:t>
            </a:r>
          </a:p>
          <a:p>
            <a:pPr>
              <a:defRPr/>
            </a:pPr>
            <a:r>
              <a:rPr lang="en-GB" sz="1200" dirty="0"/>
              <a:t>The tree branches in the following way:</a:t>
            </a:r>
          </a:p>
          <a:p>
            <a:pPr>
              <a:defRPr/>
            </a:pPr>
            <a:r>
              <a:rPr lang="en-GB" sz="1200" dirty="0"/>
              <a:t>Alloy – Temper/Condition – Form – Dimension – Statistical Basis</a:t>
            </a:r>
          </a:p>
          <a:p>
            <a:pPr>
              <a:defRPr/>
            </a:pPr>
            <a:endParaRPr lang="pt-PT" sz="1200" dirty="0"/>
          </a:p>
          <a:p>
            <a:pPr>
              <a:defRPr/>
            </a:pPr>
            <a:r>
              <a:rPr lang="en-GB" sz="1200" b="1" dirty="0">
                <a:solidFill>
                  <a:srgbClr val="A50021"/>
                </a:solidFill>
              </a:rPr>
              <a:t>MIL-HDBK-17</a:t>
            </a:r>
          </a:p>
          <a:p>
            <a:pPr>
              <a:defRPr/>
            </a:pPr>
            <a:r>
              <a:rPr lang="en-GB" sz="1200" dirty="0"/>
              <a:t>Data from the US Department of Defence Military Handbook, Mil-HDBK-17 "Composite Materials Handbook" has been compiled into a Granta EduPack database. This comprises of two data tables; MIL-HDBK-17 Handbook Data has 984 records containing test data from the MIL-HDBK-17 document. </a:t>
            </a:r>
          </a:p>
          <a:p>
            <a:pPr>
              <a:defRPr/>
            </a:pPr>
            <a:r>
              <a:rPr lang="en-GB" sz="1200" dirty="0"/>
              <a:t>This also</a:t>
            </a:r>
            <a:r>
              <a:rPr lang="en-GB" sz="1200" baseline="0" dirty="0"/>
              <a:t> has </a:t>
            </a:r>
            <a:r>
              <a:rPr lang="en-GB" sz="1200" dirty="0"/>
              <a:t>MIL-HDBK-17 Summarized Data table which has 91 records, some of which contain graphical data, e.g. stress-strain and fatigue charts.</a:t>
            </a:r>
            <a:endParaRPr lang="pt-PT" sz="1200"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13</a:t>
            </a:fld>
            <a:endParaRPr lang="en-GB" dirty="0"/>
          </a:p>
        </p:txBody>
      </p:sp>
    </p:spTree>
    <p:extLst>
      <p:ext uri="{BB962C8B-B14F-4D97-AF65-F5344CB8AC3E}">
        <p14:creationId xmlns:p14="http://schemas.microsoft.com/office/powerpoint/2010/main" val="845132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pt-PT" b="1" i="1" dirty="0"/>
              <a:t>Granta EduPack Aerospace Database structure</a:t>
            </a:r>
          </a:p>
          <a:p>
            <a:endParaRPr lang="pt-PT" dirty="0"/>
          </a:p>
          <a:p>
            <a:r>
              <a:rPr lang="pt-PT" dirty="0"/>
              <a:t>The structure of the database is very similar to the others of EduPack Level 3, although the wealth of data is sometimes overwhelming.</a:t>
            </a:r>
          </a:p>
          <a:p>
            <a:endParaRPr lang="pt-PT" dirty="0"/>
          </a:p>
          <a:p>
            <a:r>
              <a:rPr lang="pt-PT" dirty="0"/>
              <a:t>It relies on the proven MaterialUniverse, ProcessUniverse, Shape and Structural sections data-tables linked together, plus the MMPDS and MILL-HDBK-17 data-tables connected to the Material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256856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16798" indent="-275692">
              <a:spcBef>
                <a:spcPct val="30000"/>
              </a:spcBef>
              <a:defRPr sz="1200">
                <a:solidFill>
                  <a:schemeClr val="tx1"/>
                </a:solidFill>
                <a:latin typeface="Arial" panose="020B0604020202020204" pitchFamily="34" charset="0"/>
                <a:cs typeface="Arial" panose="020B0604020202020204" pitchFamily="34" charset="0"/>
              </a:defRPr>
            </a:lvl2pPr>
            <a:lvl3pPr marL="1102766" indent="-220553">
              <a:spcBef>
                <a:spcPct val="30000"/>
              </a:spcBef>
              <a:defRPr sz="1200">
                <a:solidFill>
                  <a:schemeClr val="tx1"/>
                </a:solidFill>
                <a:latin typeface="Arial" panose="020B0604020202020204" pitchFamily="34" charset="0"/>
                <a:cs typeface="Arial" panose="020B0604020202020204" pitchFamily="34" charset="0"/>
              </a:defRPr>
            </a:lvl3pPr>
            <a:lvl4pPr marL="1543873" indent="-220553">
              <a:spcBef>
                <a:spcPct val="30000"/>
              </a:spcBef>
              <a:defRPr sz="1200">
                <a:solidFill>
                  <a:schemeClr val="tx1"/>
                </a:solidFill>
                <a:latin typeface="Arial" panose="020B0604020202020204" pitchFamily="34" charset="0"/>
                <a:cs typeface="Arial" panose="020B0604020202020204" pitchFamily="34" charset="0"/>
              </a:defRPr>
            </a:lvl4pPr>
            <a:lvl5pPr marL="1984980" indent="-220553">
              <a:spcBef>
                <a:spcPct val="30000"/>
              </a:spcBef>
              <a:defRPr sz="1200">
                <a:solidFill>
                  <a:schemeClr val="tx1"/>
                </a:solidFill>
                <a:latin typeface="Arial" panose="020B0604020202020204" pitchFamily="34" charset="0"/>
                <a:cs typeface="Arial" panose="020B0604020202020204" pitchFamily="34" charset="0"/>
              </a:defRPr>
            </a:lvl5pPr>
            <a:lvl6pPr marL="2426086" indent="-22055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7193" indent="-22055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08299" indent="-22055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49406" indent="-22055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D83AA1C-7600-4715-9BAE-BFF5889406B3}" type="slidenum">
              <a:rPr lang="en-GB">
                <a:latin typeface="Times New Roman" panose="02020603050405020304" pitchFamily="18" charset="0"/>
              </a:rPr>
              <a:pPr>
                <a:spcBef>
                  <a:spcPct val="0"/>
                </a:spcBef>
              </a:pPr>
              <a:t>15</a:t>
            </a:fld>
            <a:endParaRPr lang="en-GB" dirty="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xfrm>
            <a:off x="2401888" y="500063"/>
            <a:ext cx="4445000" cy="2501900"/>
          </a:xfrm>
          <a:ln/>
        </p:spPr>
      </p:sp>
      <p:sp>
        <p:nvSpPr>
          <p:cNvPr id="20484" name="Rectangle 3"/>
          <p:cNvSpPr>
            <a:spLocks noGrp="1" noChangeArrowheads="1"/>
          </p:cNvSpPr>
          <p:nvPr>
            <p:ph type="body" idx="1"/>
          </p:nvPr>
        </p:nvSpPr>
        <p:spPr>
          <a:xfrm>
            <a:off x="1232764" y="3170304"/>
            <a:ext cx="6780954" cy="29978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Aerospace subset</a:t>
            </a:r>
          </a:p>
          <a:p>
            <a:endParaRPr lang="en-GB" sz="1000" dirty="0"/>
          </a:p>
          <a:p>
            <a:r>
              <a:rPr lang="en-GB" sz="1000" dirty="0"/>
              <a:t>Each material in this subset can either be found in MMPDS or MIL-HDBK-17. Each record within this subset has all the attributes of the 'All bulk materials' attribute group, as well as additional </a:t>
            </a:r>
            <a:r>
              <a:rPr lang="en-GB" sz="1000" b="1" dirty="0">
                <a:solidFill>
                  <a:srgbClr val="A50021"/>
                </a:solidFill>
              </a:rPr>
              <a:t>temperature dependant functional data attributes</a:t>
            </a:r>
            <a:r>
              <a:rPr lang="en-GB" sz="1000" dirty="0"/>
              <a:t>. </a:t>
            </a:r>
          </a:p>
          <a:p>
            <a:endParaRPr lang="en-GB" sz="1000" dirty="0"/>
          </a:p>
          <a:p>
            <a:r>
              <a:rPr lang="en-GB" sz="1000" dirty="0"/>
              <a:t>You can set the temperature at which you would like to view the temperature related data. Selections will use data at the temperature you set to measure the material against any criteria you set for the temperature dependant properties. Any graphs created with the temperature related data will be correct for the temperature you have set in the parameters dialog box.  </a:t>
            </a:r>
          </a:p>
        </p:txBody>
      </p:sp>
    </p:spTree>
    <p:extLst>
      <p:ext uri="{BB962C8B-B14F-4D97-AF65-F5344CB8AC3E}">
        <p14:creationId xmlns:p14="http://schemas.microsoft.com/office/powerpoint/2010/main" val="179042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Temperature dependent properties</a:t>
            </a:r>
          </a:p>
          <a:p>
            <a:pPr algn="ctr"/>
            <a:endParaRPr lang="en-GB" sz="1000" b="1" i="1" dirty="0"/>
          </a:p>
          <a:p>
            <a:r>
              <a:rPr lang="en-GB" sz="900" dirty="0"/>
              <a:t>The temperature dependence of properties can be illustrated with animated charts.</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4C73BEF9-BD79-4E1E-BC01-9FF399454B00}" type="slidenum">
              <a:rPr lang="en-GB">
                <a:latin typeface="Times New Roman" panose="02020603050405020304" pitchFamily="18" charset="0"/>
              </a:rPr>
              <a:pPr>
                <a:spcBef>
                  <a:spcPct val="0"/>
                </a:spcBef>
                <a:spcAft>
                  <a:spcPct val="0"/>
                </a:spcAft>
                <a:buClrTx/>
                <a:buSzTx/>
                <a:buFontTx/>
                <a:buNone/>
              </a:pPr>
              <a:t>16</a:t>
            </a:fld>
            <a:endParaRPr lang="en-GB" dirty="0">
              <a:latin typeface="Times New Roman" panose="02020603050405020304" pitchFamily="18" charset="0"/>
            </a:endParaRPr>
          </a:p>
        </p:txBody>
      </p:sp>
    </p:spTree>
    <p:extLst>
      <p:ext uri="{BB962C8B-B14F-4D97-AF65-F5344CB8AC3E}">
        <p14:creationId xmlns:p14="http://schemas.microsoft.com/office/powerpoint/2010/main" val="354066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The Eco Design edition</a:t>
            </a:r>
          </a:p>
          <a:p>
            <a:pPr algn="ctr"/>
            <a:endParaRPr lang="en-GB" b="1" i="1" dirty="0"/>
          </a:p>
          <a:p>
            <a:r>
              <a:rPr lang="en-GB" dirty="0"/>
              <a:t>The Eco Design database contains additional Eco-data and information on hazardous substances and restricted materials. </a:t>
            </a:r>
            <a:r>
              <a:rPr lang="en-GB" sz="1200" b="0" i="0" kern="1200" dirty="0">
                <a:solidFill>
                  <a:schemeClr val="tx1"/>
                </a:solidFill>
                <a:effectLst/>
                <a:latin typeface="Arial" pitchFamily="34" charset="0"/>
                <a:ea typeface="+mn-ea"/>
                <a:cs typeface="Arial" pitchFamily="34" charset="0"/>
              </a:rPr>
              <a:t>Increased information on e.g. water usage facilitates the assessment of the Eco-impact a product could have throughout its lifecycle. This helps students select materials that satisfy the many trade-offs involved in Eco aware design.</a:t>
            </a:r>
            <a:endParaRPr lang="en-GB"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17</a:t>
            </a:fld>
            <a:endParaRPr lang="en-GB" dirty="0"/>
          </a:p>
        </p:txBody>
      </p:sp>
    </p:spTree>
    <p:extLst>
      <p:ext uri="{BB962C8B-B14F-4D97-AF65-F5344CB8AC3E}">
        <p14:creationId xmlns:p14="http://schemas.microsoft.com/office/powerpoint/2010/main" val="66668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Examples of additional data</a:t>
            </a:r>
          </a:p>
          <a:p>
            <a:pPr algn="ctr"/>
            <a:endParaRPr lang="en-GB" b="1" i="1" dirty="0"/>
          </a:p>
          <a:p>
            <a:r>
              <a:rPr lang="en-GB" dirty="0"/>
              <a:t>Many properties useful for Eco Design has been added to this database, which still includes all engineering materials of Level 3.</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18</a:t>
            </a:fld>
            <a:endParaRPr lang="en-GB" dirty="0"/>
          </a:p>
        </p:txBody>
      </p:sp>
    </p:spTree>
    <p:extLst>
      <p:ext uri="{BB962C8B-B14F-4D97-AF65-F5344CB8AC3E}">
        <p14:creationId xmlns:p14="http://schemas.microsoft.com/office/powerpoint/2010/main" val="97524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The Sustainability databases</a:t>
            </a:r>
          </a:p>
          <a:p>
            <a:pPr algn="ctr"/>
            <a:endParaRPr lang="en-GB" b="1" i="1" dirty="0"/>
          </a:p>
          <a:p>
            <a:r>
              <a:rPr lang="en-GB" dirty="0"/>
              <a:t>The Sustainable Development edition includes two databases and a number of linked data-tables. </a:t>
            </a:r>
          </a:p>
          <a:p>
            <a:endParaRPr lang="en-GB" sz="1200" b="0" i="0" kern="1200" dirty="0">
              <a:solidFill>
                <a:schemeClr val="tx1"/>
              </a:solidFill>
              <a:effectLst/>
              <a:latin typeface="Arial" pitchFamily="34" charset="0"/>
              <a:ea typeface="+mn-ea"/>
              <a:cs typeface="Arial" pitchFamily="34" charset="0"/>
            </a:endParaRPr>
          </a:p>
          <a:p>
            <a:r>
              <a:rPr lang="en-GB" sz="1200" b="0" i="0" kern="1200" dirty="0">
                <a:solidFill>
                  <a:schemeClr val="tx1"/>
                </a:solidFill>
                <a:effectLst/>
                <a:latin typeface="Arial" pitchFamily="34" charset="0"/>
                <a:ea typeface="+mn-ea"/>
                <a:cs typeface="Arial" pitchFamily="34" charset="0"/>
              </a:rPr>
              <a:t>Level 2 is suitable for introducing the concepts of Sustainable Development, and to provide intermediate-level materials data. The economic, regulatory, and political data supports the analysis of stakeholder perspectives on technological issues.</a:t>
            </a:r>
          </a:p>
          <a:p>
            <a:endParaRPr lang="en-GB" sz="1200" b="0" i="0" kern="1200" dirty="0">
              <a:solidFill>
                <a:schemeClr val="tx1"/>
              </a:solidFill>
              <a:effectLst/>
              <a:latin typeface="Arial" pitchFamily="34" charset="0"/>
              <a:ea typeface="+mn-ea"/>
              <a:cs typeface="Arial" pitchFamily="34" charset="0"/>
            </a:endParaRPr>
          </a:p>
          <a:p>
            <a:r>
              <a:rPr lang="en-GB" sz="1200" b="0" i="0" kern="1200" dirty="0">
                <a:solidFill>
                  <a:schemeClr val="tx1"/>
                </a:solidFill>
                <a:effectLst/>
                <a:latin typeface="Arial" pitchFamily="34" charset="0"/>
                <a:ea typeface="+mn-ea"/>
                <a:cs typeface="Arial" pitchFamily="34" charset="0"/>
              </a:rPr>
              <a:t>Level 3 provides a comprehensive database for advanced teaching and projects in Sustainable Development. As well as the full Engineering database for materials selection, it provides supporting data for an analysis of different stakeholder perspectives on technological issues.</a:t>
            </a:r>
            <a:endParaRPr lang="en-GB"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19</a:t>
            </a:fld>
            <a:endParaRPr lang="en-GB" dirty="0"/>
          </a:p>
        </p:txBody>
      </p:sp>
    </p:spTree>
    <p:extLst>
      <p:ext uri="{BB962C8B-B14F-4D97-AF65-F5344CB8AC3E}">
        <p14:creationId xmlns:p14="http://schemas.microsoft.com/office/powerpoint/2010/main" val="302638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Mike Ashby but other texts are also referred to in the Science Notes.</a:t>
            </a:r>
            <a:endParaRPr lang="en-GB" sz="1200" dirty="0"/>
          </a:p>
          <a:p>
            <a:endParaRPr lang="en-GB" sz="1600" dirty="0">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148232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Database structure</a:t>
            </a:r>
          </a:p>
          <a:p>
            <a:pPr algn="ctr"/>
            <a:endParaRPr lang="en-GB" b="1" i="1" dirty="0"/>
          </a:p>
          <a:p>
            <a:r>
              <a:rPr lang="en-GB" dirty="0"/>
              <a:t>The Sustainability database consists of several linked data-tables. In addition to the MaterialUniverse and ProcessUniverse, there are data-tables to facilitate analysis of Societal issues (Legislation, Nations of the World, Energy production and storage). A data-table on the Elements of the full periodic table is directly linked to materials datasheets and contain the same Geo-economic and critical materials information as the Elements database.</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20</a:t>
            </a:fld>
            <a:endParaRPr lang="en-GB" dirty="0"/>
          </a:p>
        </p:txBody>
      </p:sp>
    </p:spTree>
    <p:extLst>
      <p:ext uri="{BB962C8B-B14F-4D97-AF65-F5344CB8AC3E}">
        <p14:creationId xmlns:p14="http://schemas.microsoft.com/office/powerpoint/2010/main" val="255727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Workflow example</a:t>
            </a:r>
          </a:p>
          <a:p>
            <a:pPr algn="ctr"/>
            <a:endParaRPr lang="en-GB" b="1" i="1" dirty="0"/>
          </a:p>
          <a:p>
            <a:r>
              <a:rPr lang="en-GB" dirty="0"/>
              <a:t>A practical example of how the Sustainability database can be used is the proposed substitution of a stainless steel pipework with </a:t>
            </a:r>
            <a:r>
              <a:rPr lang="en-GB" b="1" dirty="0"/>
              <a:t>Hastelloy W</a:t>
            </a:r>
            <a:r>
              <a:rPr lang="en-GB" dirty="0"/>
              <a:t>. Hastelloy W can be found by </a:t>
            </a:r>
            <a:r>
              <a:rPr lang="en-GB" i="1" dirty="0"/>
              <a:t>Search</a:t>
            </a:r>
            <a:r>
              <a:rPr lang="en-GB" dirty="0"/>
              <a:t>. The composition reveals that it contains significant amounts of Ni and Mo. These datasheets can easily be found via the links at the bottom of the Hastelloy datasheet.</a:t>
            </a:r>
          </a:p>
          <a:p>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21</a:t>
            </a:fld>
            <a:endParaRPr lang="en-GB" dirty="0"/>
          </a:p>
        </p:txBody>
      </p:sp>
    </p:spTree>
    <p:extLst>
      <p:ext uri="{BB962C8B-B14F-4D97-AF65-F5344CB8AC3E}">
        <p14:creationId xmlns:p14="http://schemas.microsoft.com/office/powerpoint/2010/main" val="2085771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Example (continued)</a:t>
            </a:r>
          </a:p>
          <a:p>
            <a:pPr algn="ctr"/>
            <a:endParaRPr lang="en-GB" b="1"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Eco profile, Criticality and Geo-economics can be investigated and, in the case of Mo, it is found to be on the EU critical materials list, which is negative for the Supply-chain risk. Some recommended alternatives are given at the bottom of the datasheet</a:t>
            </a:r>
          </a:p>
          <a:p>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22</a:t>
            </a:fld>
            <a:endParaRPr lang="en-GB" dirty="0"/>
          </a:p>
        </p:txBody>
      </p:sp>
    </p:spTree>
    <p:extLst>
      <p:ext uri="{BB962C8B-B14F-4D97-AF65-F5344CB8AC3E}">
        <p14:creationId xmlns:p14="http://schemas.microsoft.com/office/powerpoint/2010/main" val="2859824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Databases and Tools</a:t>
            </a:r>
          </a:p>
          <a:p>
            <a:pPr algn="ctr"/>
            <a:endParaRPr lang="en-GB" b="1" i="1" dirty="0"/>
          </a:p>
          <a:p>
            <a:r>
              <a:rPr lang="en-GB" dirty="0"/>
              <a:t>The databases that are available in your version of Granta EduPack depends on your Edition. In the AllEditions version, you have access to all advanced databases. In specialized editions, you have access to some of them. The Advanced Tools, the Enhanced Eco Audit and the Synthesizer tool are included, as shown in this slide.</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23</a:t>
            </a:fld>
            <a:endParaRPr lang="en-GB" dirty="0"/>
          </a:p>
        </p:txBody>
      </p:sp>
    </p:spTree>
    <p:extLst>
      <p:ext uri="{BB962C8B-B14F-4D97-AF65-F5344CB8AC3E}">
        <p14:creationId xmlns:p14="http://schemas.microsoft.com/office/powerpoint/2010/main" val="3086958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 Eco Audit tool has increased functionality from the basic eco audit, as highlighted here. Key changes include cost analysis and ability to explore impact of increased processing steps.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250367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dirty="0"/>
              <a:t>The Find Similar Tool allows for exploration of materials compared to some reference material (</a:t>
            </a:r>
            <a:r>
              <a:rPr lang="en-GB" b="1" i="1" dirty="0"/>
              <a:t>i.e. </a:t>
            </a:r>
            <a:r>
              <a:rPr lang="en-GB" b="1" i="0" dirty="0"/>
              <a:t>a material some product that is being redesigned was made of previously)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By adjusting the nearness settings, you can explore the materials available in the Advanced databases based on design requirements and how closely they match the reference material</a:t>
            </a:r>
          </a:p>
          <a:p>
            <a:pPr algn="ctr"/>
            <a:endParaRPr lang="en-GB" b="1" dirty="0"/>
          </a:p>
        </p:txBody>
      </p:sp>
      <p:sp>
        <p:nvSpPr>
          <p:cNvPr id="4" name="Slide Number Placeholder 3"/>
          <p:cNvSpPr>
            <a:spLocks noGrp="1"/>
          </p:cNvSpPr>
          <p:nvPr>
            <p:ph type="sldNum" sz="quarter" idx="5"/>
          </p:nvPr>
        </p:nvSpPr>
        <p:spPr/>
        <p:txBody>
          <a:bodyPr/>
          <a:lstStyle/>
          <a:p>
            <a:pPr>
              <a:defRPr/>
            </a:pPr>
            <a:fld id="{E654A4EC-2B15-4B3A-9C47-504B5D494971}" type="slidenum">
              <a:rPr lang="en-GB" smtClean="0"/>
              <a:pPr>
                <a:defRPr/>
              </a:pPr>
              <a:t>25</a:t>
            </a:fld>
            <a:endParaRPr lang="en-GB" dirty="0"/>
          </a:p>
        </p:txBody>
      </p:sp>
    </p:spTree>
    <p:extLst>
      <p:ext uri="{BB962C8B-B14F-4D97-AF65-F5344CB8AC3E}">
        <p14:creationId xmlns:p14="http://schemas.microsoft.com/office/powerpoint/2010/main" val="4045951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D62810-ED0D-4A42-8082-BC1ACD00D920}"/>
              </a:ext>
            </a:extLst>
          </p:cNvPr>
          <p:cNvSpPr>
            <a:spLocks noGrp="1"/>
          </p:cNvSpPr>
          <p:nvPr>
            <p:ph type="body" idx="1"/>
          </p:nvPr>
        </p:nvSpPr>
        <p:spPr/>
        <p:txBody>
          <a:bodyPr/>
          <a:lstStyle/>
          <a:p>
            <a:pPr algn="ctr"/>
            <a:r>
              <a:rPr lang="en-GB" b="1" dirty="0"/>
              <a:t>The engineering solver uses analytic models (with equations from Roark’s “Formulas of Stress and Strain”) to help explore the loading conditions of various designs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This can be used to aid materials selection by considering the main loading criteria of a part, the geometry, and other design parameters to determine the minimum properties needed </a:t>
            </a:r>
          </a:p>
          <a:p>
            <a:pPr algn="ctr"/>
            <a:endParaRPr lang="en-GB" b="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dirty="0"/>
              <a:t>The Performance Index finder is embedded in the Chart function of Granta EduPack in the Advanced databases. It allows for selection from various functions and loading conditions to aid in selection. </a:t>
            </a:r>
          </a:p>
        </p:txBody>
      </p:sp>
      <p:sp>
        <p:nvSpPr>
          <p:cNvPr id="4" name="Slide Number Placeholder 3"/>
          <p:cNvSpPr>
            <a:spLocks noGrp="1"/>
          </p:cNvSpPr>
          <p:nvPr>
            <p:ph type="sldNum" sz="quarter" idx="10"/>
          </p:nvPr>
        </p:nvSpPr>
        <p:spPr/>
        <p:txBody>
          <a:bodyPr/>
          <a:lstStyle/>
          <a:p>
            <a:pPr>
              <a:defRPr/>
            </a:pPr>
            <a:fld id="{1B3AF4D9-2F9A-4858-8A1C-D96EF796C2E7}" type="slidenum">
              <a:rPr lang="en-GB" smtClean="0"/>
              <a:pPr>
                <a:defRPr/>
              </a:pPr>
              <a:t>27</a:t>
            </a:fld>
            <a:endParaRPr lang="en-GB"/>
          </a:p>
        </p:txBody>
      </p:sp>
    </p:spTree>
    <p:extLst>
      <p:ext uri="{BB962C8B-B14F-4D97-AF65-F5344CB8AC3E}">
        <p14:creationId xmlns:p14="http://schemas.microsoft.com/office/powerpoint/2010/main" val="3389136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dirty="0"/>
              <a:t>Reference materials can be useful during selection, especially when doing a redesign. By setting the reference material, it can be highlighted within charts</a:t>
            </a:r>
          </a:p>
        </p:txBody>
      </p:sp>
      <p:sp>
        <p:nvSpPr>
          <p:cNvPr id="4" name="Slide Number Placeholder 3"/>
          <p:cNvSpPr>
            <a:spLocks noGrp="1"/>
          </p:cNvSpPr>
          <p:nvPr>
            <p:ph type="sldNum" sz="quarter" idx="10"/>
          </p:nvPr>
        </p:nvSpPr>
        <p:spPr/>
        <p:txBody>
          <a:bodyPr/>
          <a:lstStyle/>
          <a:p>
            <a:pPr>
              <a:defRPr/>
            </a:pPr>
            <a:fld id="{1B3AF4D9-2F9A-4858-8A1C-D96EF796C2E7}" type="slidenum">
              <a:rPr lang="en-GB" smtClean="0"/>
              <a:pPr>
                <a:defRPr/>
              </a:pPr>
              <a:t>28</a:t>
            </a:fld>
            <a:endParaRPr lang="en-GB"/>
          </a:p>
        </p:txBody>
      </p:sp>
    </p:spTree>
    <p:extLst>
      <p:ext uri="{BB962C8B-B14F-4D97-AF65-F5344CB8AC3E}">
        <p14:creationId xmlns:p14="http://schemas.microsoft.com/office/powerpoint/2010/main" val="1581897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b="1" dirty="0"/>
              <a:t>Reference materials are also useful for comparison tables, which automatically highlight differences between the reference and other selected materials</a:t>
            </a:r>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54020F3-86A4-4141-BBA5-4CFF67324A01}" type="slidenum">
              <a:rPr lang="en-GB" smtClean="0">
                <a:latin typeface="Times New Roman" panose="02020603050405020304" pitchFamily="18" charset="0"/>
              </a:rPr>
              <a:pPr>
                <a:spcBef>
                  <a:spcPct val="0"/>
                </a:spcBef>
              </a:pPr>
              <a:t>29</a:t>
            </a:fld>
            <a:endParaRPr lang="en-GB">
              <a:latin typeface="Times New Roman" panose="02020603050405020304" pitchFamily="18" charset="0"/>
            </a:endParaRPr>
          </a:p>
        </p:txBody>
      </p:sp>
    </p:spTree>
    <p:extLst>
      <p:ext uri="{BB962C8B-B14F-4D97-AF65-F5344CB8AC3E}">
        <p14:creationId xmlns:p14="http://schemas.microsoft.com/office/powerpoint/2010/main" val="30475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0E79FD66-A7CF-41BF-AD4F-6D6F5E3643FA}" type="slidenum">
              <a:rPr lang="en-GB">
                <a:latin typeface="Times New Roman" panose="02020603050405020304" pitchFamily="18" charset="0"/>
              </a:rPr>
              <a:pPr>
                <a:spcBef>
                  <a:spcPct val="0"/>
                </a:spcBef>
                <a:spcAft>
                  <a:spcPct val="0"/>
                </a:spcAft>
                <a:buClrTx/>
                <a:buSzTx/>
                <a:buFontTx/>
                <a:buNone/>
              </a:pPr>
              <a:t>3</a:t>
            </a:fld>
            <a:endParaRPr lang="en-GB" dirty="0">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xfrm>
            <a:off x="2697163" y="509588"/>
            <a:ext cx="4533900" cy="2551112"/>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algn="ctr"/>
            <a:r>
              <a:rPr lang="en-US" sz="1000" b="1" i="1" dirty="0">
                <a:cs typeface="Times New Roman" panose="02020603050405020304" pitchFamily="18" charset="0"/>
              </a:rPr>
              <a:t>Outline</a:t>
            </a:r>
          </a:p>
          <a:p>
            <a:pPr marL="190500" indent="-190500"/>
            <a:r>
              <a:rPr lang="en-US" sz="900" dirty="0">
                <a:cs typeface="Times New Roman" panose="02020603050405020304" pitchFamily="18" charset="0"/>
              </a:rPr>
              <a:t>This Unit provides an overview of the advanced teaching and design databases, along with the advanced tools, available in Granta EduPack:</a:t>
            </a:r>
          </a:p>
          <a:p>
            <a:pPr marL="190500" indent="-190500"/>
            <a:endParaRPr lang="en-US" sz="900" dirty="0">
              <a:cs typeface="Times New Roman" panose="02020603050405020304" pitchFamily="18" charset="0"/>
            </a:endParaRPr>
          </a:p>
          <a:p>
            <a:pPr marL="190500" indent="-190500"/>
            <a:r>
              <a:rPr lang="en-US" sz="900" dirty="0">
                <a:cs typeface="Times New Roman" panose="02020603050405020304" pitchFamily="18" charset="0"/>
              </a:rPr>
              <a:t>Level 3 Engineering</a:t>
            </a:r>
          </a:p>
          <a:p>
            <a:pPr marL="190500" indent="-190500"/>
            <a:r>
              <a:rPr lang="en-US" sz="900" dirty="0">
                <a:cs typeface="Times New Roman" panose="02020603050405020304" pitchFamily="18" charset="0"/>
              </a:rPr>
              <a:t>Bioengineering</a:t>
            </a:r>
          </a:p>
          <a:p>
            <a:pPr marL="190500" indent="-190500"/>
            <a:r>
              <a:rPr lang="en-US" sz="900" dirty="0">
                <a:cs typeface="Times New Roman" panose="02020603050405020304" pitchFamily="18" charset="0"/>
              </a:rPr>
              <a:t>Sustainability</a:t>
            </a:r>
            <a:endParaRPr lang="en-GB" sz="900" dirty="0"/>
          </a:p>
          <a:p>
            <a:pPr marL="190500" indent="-190500"/>
            <a:r>
              <a:rPr lang="en-US" sz="900" dirty="0">
                <a:cs typeface="Times New Roman" panose="02020603050405020304" pitchFamily="18" charset="0"/>
              </a:rPr>
              <a:t>Eco Design</a:t>
            </a:r>
          </a:p>
          <a:p>
            <a:pPr marL="190500" indent="-190500"/>
            <a:r>
              <a:rPr lang="en-US" sz="900" dirty="0">
                <a:cs typeface="Times New Roman" panose="02020603050405020304" pitchFamily="18" charset="0"/>
              </a:rPr>
              <a:t>Polymer</a:t>
            </a:r>
          </a:p>
          <a:p>
            <a:pPr marL="190500" indent="-190500"/>
            <a:r>
              <a:rPr lang="en-US" sz="900" dirty="0">
                <a:cs typeface="Times New Roman" panose="02020603050405020304" pitchFamily="18" charset="0"/>
              </a:rPr>
              <a:t>Aerospace</a:t>
            </a:r>
          </a:p>
          <a:p>
            <a:endParaRPr lang="en-GB" sz="900" dirty="0"/>
          </a:p>
        </p:txBody>
      </p:sp>
    </p:spTree>
    <p:extLst>
      <p:ext uri="{BB962C8B-B14F-4D97-AF65-F5344CB8AC3E}">
        <p14:creationId xmlns:p14="http://schemas.microsoft.com/office/powerpoint/2010/main" val="286386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dirty="0"/>
              <a:t>The Reporting tool at the bottom of the Selection Project page gives a print out of detailed information gathered by using reference materials and other selection strategies. This can be quite useful in advance courses, like capstone design.</a:t>
            </a:r>
          </a:p>
        </p:txBody>
      </p:sp>
      <p:sp>
        <p:nvSpPr>
          <p:cNvPr id="4" name="Slide Number Placeholder 3"/>
          <p:cNvSpPr>
            <a:spLocks noGrp="1"/>
          </p:cNvSpPr>
          <p:nvPr>
            <p:ph type="sldNum" sz="quarter" idx="10"/>
          </p:nvPr>
        </p:nvSpPr>
        <p:spPr/>
        <p:txBody>
          <a:bodyPr/>
          <a:lstStyle/>
          <a:p>
            <a:pPr>
              <a:defRPr/>
            </a:pPr>
            <a:fld id="{1B3AF4D9-2F9A-4858-8A1C-D96EF796C2E7}" type="slidenum">
              <a:rPr lang="en-GB" smtClean="0"/>
              <a:pPr>
                <a:defRPr/>
              </a:pPr>
              <a:t>30</a:t>
            </a:fld>
            <a:endParaRPr lang="en-GB"/>
          </a:p>
        </p:txBody>
      </p:sp>
    </p:spTree>
    <p:extLst>
      <p:ext uri="{BB962C8B-B14F-4D97-AF65-F5344CB8AC3E}">
        <p14:creationId xmlns:p14="http://schemas.microsoft.com/office/powerpoint/2010/main" val="1997782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Advanced Industrial Case Studies</a:t>
            </a:r>
          </a:p>
          <a:p>
            <a:pPr algn="ctr"/>
            <a:endParaRPr lang="en-GB" b="1" i="1" dirty="0"/>
          </a:p>
          <a:p>
            <a:r>
              <a:rPr lang="en-GB" dirty="0"/>
              <a:t>There are a number of short papers describing Advanced Industrial Case Studies, which can inspire students as demonstrations, assignments or small projects. The areas include Bioengineering, Aerospace, Automotive and Mechanical Engineering.</a:t>
            </a:r>
          </a:p>
        </p:txBody>
      </p:sp>
      <p:sp>
        <p:nvSpPr>
          <p:cNvPr id="4" name="Slide Number Placeholder 3"/>
          <p:cNvSpPr>
            <a:spLocks noGrp="1"/>
          </p:cNvSpPr>
          <p:nvPr>
            <p:ph type="sldNum" sz="quarter" idx="10"/>
          </p:nvPr>
        </p:nvSpPr>
        <p:spPr/>
        <p:txBody>
          <a:bodyPr/>
          <a:lstStyle/>
          <a:p>
            <a:fld id="{D6F61446-19BB-4E1F-8388-DD922C331E7A}" type="slidenum">
              <a:rPr lang="en-GB" smtClean="0"/>
              <a:t>31</a:t>
            </a:fld>
            <a:endParaRPr lang="en-GB" dirty="0"/>
          </a:p>
        </p:txBody>
      </p:sp>
    </p:spTree>
    <p:extLst>
      <p:ext uri="{BB962C8B-B14F-4D97-AF65-F5344CB8AC3E}">
        <p14:creationId xmlns:p14="http://schemas.microsoft.com/office/powerpoint/2010/main" val="2163584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www.ansys.com/education-resources.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Databases and Tools</a:t>
            </a:r>
          </a:p>
          <a:p>
            <a:pPr algn="ctr"/>
            <a:endParaRPr lang="en-GB" b="1" i="1" dirty="0"/>
          </a:p>
          <a:p>
            <a:r>
              <a:rPr lang="en-GB" dirty="0"/>
              <a:t>The databases that are available in your version of Granta EduPack depends on your Edition. In the AllEditions version, you have access to all advanced databases. In specialized editions, you have access to some of them. The Advanced Tools, the Enhanced Eco Audit and the Synthesizer tool are included, as shown in this slide.</a:t>
            </a:r>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4</a:t>
            </a:fld>
            <a:endParaRPr lang="en-GB" dirty="0"/>
          </a:p>
        </p:txBody>
      </p:sp>
    </p:spTree>
    <p:extLst>
      <p:ext uri="{BB962C8B-B14F-4D97-AF65-F5344CB8AC3E}">
        <p14:creationId xmlns:p14="http://schemas.microsoft.com/office/powerpoint/2010/main" val="48201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altLang="en-US" sz="1200" b="1" i="1" baseline="0" dirty="0">
                <a:latin typeface="Arial" pitchFamily="34" charset="0"/>
              </a:rPr>
              <a:t>The Level structure</a:t>
            </a:r>
          </a:p>
          <a:p>
            <a:pPr algn="ctr"/>
            <a:endParaRPr lang="en-GB" altLang="en-US" sz="1200" b="1" i="1" baseline="0" dirty="0">
              <a:latin typeface="Arial" pitchFamily="34" charset="0"/>
            </a:endParaRPr>
          </a:p>
          <a:p>
            <a:r>
              <a:rPr lang="en-GB" altLang="en-US" sz="1200" baseline="0" dirty="0">
                <a:latin typeface="Arial" pitchFamily="34" charset="0"/>
              </a:rPr>
              <a:t>Level 3 contains advanced materials records and data, suitable for senior students and projects.</a:t>
            </a:r>
            <a:endParaRPr lang="en-GB" altLang="en-US" sz="1200" dirty="0">
              <a:latin typeface="Arial" pitchFamily="34" charset="0"/>
            </a:endParaRPr>
          </a:p>
        </p:txBody>
      </p:sp>
      <p:sp>
        <p:nvSpPr>
          <p:cNvPr id="4" name="Slide Number Placeholder 3"/>
          <p:cNvSpPr>
            <a:spLocks noGrp="1"/>
          </p:cNvSpPr>
          <p:nvPr>
            <p:ph type="sldNum" sz="quarter" idx="10"/>
          </p:nvPr>
        </p:nvSpPr>
        <p:spPr/>
        <p:txBody>
          <a:bodyPr/>
          <a:lstStyle/>
          <a:p>
            <a:fld id="{D6F61446-19BB-4E1F-8388-DD922C331E7A}"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356863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The opening screen</a:t>
            </a:r>
          </a:p>
          <a:p>
            <a:pPr algn="ctr"/>
            <a:endParaRPr lang="en-GB" sz="1000" b="1" i="1" dirty="0"/>
          </a:p>
          <a:p>
            <a:r>
              <a:rPr lang="en-GB" sz="900" dirty="0"/>
              <a:t>This</a:t>
            </a:r>
            <a:r>
              <a:rPr lang="en-GB" sz="900" baseline="0" dirty="0"/>
              <a:t> shows the</a:t>
            </a:r>
            <a:r>
              <a:rPr lang="en-GB" sz="900" dirty="0"/>
              <a:t> 2023 release of the EduPack with an opening screen that displays the available databases. On the left are the Introductory databases. </a:t>
            </a:r>
            <a:r>
              <a:rPr lang="en-GB" sz="900" b="1" dirty="0">
                <a:solidFill>
                  <a:srgbClr val="CC0000"/>
                </a:solidFill>
              </a:rPr>
              <a:t>Level 1</a:t>
            </a:r>
            <a:r>
              <a:rPr lang="en-GB" sz="900" dirty="0"/>
              <a:t> General Engineering is intended for a very introductory course on materials.  It contains records for 69 common structural materials and 74 processes.</a:t>
            </a:r>
            <a:r>
              <a:rPr lang="en-GB" sz="900" b="1" dirty="0">
                <a:solidFill>
                  <a:srgbClr val="CC0000"/>
                </a:solidFill>
              </a:rPr>
              <a:t> Level 2</a:t>
            </a:r>
            <a:r>
              <a:rPr lang="en-GB" sz="900" dirty="0"/>
              <a:t> General engineering has records for 100 materials and 116 processes with much more extensive data for each, including technical notes, design guidelines, environmental and economic notes. This is suitable to introduce the principles of material selection for undergraduates. There are 4 specialized unique databases classified as introductory: </a:t>
            </a:r>
            <a:r>
              <a:rPr lang="en-GB" sz="900" b="1" dirty="0"/>
              <a:t>Architecture</a:t>
            </a:r>
            <a:r>
              <a:rPr lang="en-GB" sz="900" dirty="0"/>
              <a:t>, </a:t>
            </a:r>
            <a:r>
              <a:rPr lang="en-GB" sz="900" b="1" dirty="0"/>
              <a:t>Materials Science and Engineering</a:t>
            </a:r>
            <a:r>
              <a:rPr lang="en-GB" sz="900" dirty="0"/>
              <a:t>, and </a:t>
            </a:r>
            <a:r>
              <a:rPr lang="en-GB" sz="900" b="1" dirty="0"/>
              <a:t>Design</a:t>
            </a:r>
            <a:r>
              <a:rPr lang="en-GB" sz="900" dirty="0"/>
              <a:t> for products. All versions of the software also has </a:t>
            </a:r>
            <a:r>
              <a:rPr lang="en-GB" sz="900" b="1" dirty="0"/>
              <a:t>The Elements </a:t>
            </a:r>
            <a:r>
              <a:rPr lang="en-GB" sz="900" dirty="0"/>
              <a:t>database covering the entire Periodic Table.</a:t>
            </a:r>
          </a:p>
          <a:p>
            <a:endParaRPr lang="en-GB" sz="900" dirty="0"/>
          </a:p>
          <a:p>
            <a:r>
              <a:rPr lang="en-GB" sz="900" dirty="0">
                <a:solidFill>
                  <a:srgbClr val="CC0000"/>
                </a:solidFill>
              </a:rPr>
              <a:t>On the right are the more advanced databases. </a:t>
            </a:r>
            <a:r>
              <a:rPr lang="en-GB" sz="900" b="1" dirty="0">
                <a:solidFill>
                  <a:srgbClr val="CC0000"/>
                </a:solidFill>
              </a:rPr>
              <a:t>Level 3</a:t>
            </a:r>
            <a:r>
              <a:rPr lang="en-GB" sz="900" dirty="0"/>
              <a:t> General Engineering has 4167 materials (with records for specific grades in specific states of heat treatment) and 249 processes.  </a:t>
            </a:r>
          </a:p>
          <a:p>
            <a:r>
              <a:rPr lang="en-GB" sz="900" dirty="0"/>
              <a:t>It allows real design problems to be tackled. Additionally, there are specialized databases </a:t>
            </a:r>
            <a:r>
              <a:rPr lang="en-GB" sz="900" dirty="0">
                <a:solidFill>
                  <a:srgbClr val="CC0000"/>
                </a:solidFill>
              </a:rPr>
              <a:t>for </a:t>
            </a:r>
            <a:r>
              <a:rPr lang="en-GB" sz="900" b="1" dirty="0">
                <a:solidFill>
                  <a:srgbClr val="CC0000"/>
                </a:solidFill>
              </a:rPr>
              <a:t>Bio</a:t>
            </a:r>
            <a:r>
              <a:rPr lang="en-GB" sz="900" b="1" baseline="0" dirty="0">
                <a:solidFill>
                  <a:srgbClr val="CC0000"/>
                </a:solidFill>
              </a:rPr>
              <a:t>e</a:t>
            </a:r>
            <a:r>
              <a:rPr lang="en-GB" sz="900" b="1" dirty="0">
                <a:solidFill>
                  <a:srgbClr val="CC0000"/>
                </a:solidFill>
              </a:rPr>
              <a:t>ngineering Architecture, Polymers, Aerospace materials, Energy-related materials </a:t>
            </a:r>
            <a:r>
              <a:rPr lang="en-GB" sz="900" dirty="0">
                <a:solidFill>
                  <a:srgbClr val="CC0000"/>
                </a:solidFill>
              </a:rPr>
              <a:t>and for the teaching of </a:t>
            </a:r>
            <a:r>
              <a:rPr lang="en-GB" sz="900" b="1" dirty="0">
                <a:solidFill>
                  <a:srgbClr val="CC0000"/>
                </a:solidFill>
              </a:rPr>
              <a:t>Eco</a:t>
            </a:r>
            <a:r>
              <a:rPr lang="en-GB" sz="900" b="1" baseline="0" dirty="0">
                <a:solidFill>
                  <a:srgbClr val="CC0000"/>
                </a:solidFill>
              </a:rPr>
              <a:t> D</a:t>
            </a:r>
            <a:r>
              <a:rPr lang="en-GB" sz="900" b="1" dirty="0">
                <a:solidFill>
                  <a:srgbClr val="CC0000"/>
                </a:solidFill>
              </a:rPr>
              <a:t>esign </a:t>
            </a:r>
            <a:r>
              <a:rPr lang="en-GB" sz="900" dirty="0">
                <a:solidFill>
                  <a:srgbClr val="CC0000"/>
                </a:solidFill>
              </a:rPr>
              <a:t>and</a:t>
            </a:r>
            <a:r>
              <a:rPr lang="en-GB" sz="900" b="1" dirty="0">
                <a:solidFill>
                  <a:srgbClr val="CC0000"/>
                </a:solidFill>
              </a:rPr>
              <a:t> Sustainability. Bioengineering </a:t>
            </a:r>
            <a:r>
              <a:rPr lang="en-GB" sz="900" b="0" dirty="0">
                <a:solidFill>
                  <a:srgbClr val="CC0000"/>
                </a:solidFill>
              </a:rPr>
              <a:t>and</a:t>
            </a:r>
            <a:r>
              <a:rPr lang="en-GB" sz="900" b="1" dirty="0">
                <a:solidFill>
                  <a:srgbClr val="CC0000"/>
                </a:solidFill>
              </a:rPr>
              <a:t> Sustainability </a:t>
            </a:r>
            <a:r>
              <a:rPr lang="en-GB" sz="900" b="0" dirty="0">
                <a:solidFill>
                  <a:srgbClr val="CC0000"/>
                </a:solidFill>
              </a:rPr>
              <a:t>have additional Level 2 versions that are less overwhelming to new Students. </a:t>
            </a:r>
          </a:p>
          <a:p>
            <a:endParaRPr lang="en-GB" sz="900" dirty="0">
              <a:solidFill>
                <a:srgbClr val="CC0000"/>
              </a:solidFill>
            </a:endParaRPr>
          </a:p>
          <a:p>
            <a:r>
              <a:rPr lang="en-GB" sz="900" dirty="0"/>
              <a:t>All three levels provide supporting information through the </a:t>
            </a:r>
            <a:r>
              <a:rPr lang="en-GB" sz="900" dirty="0" err="1"/>
              <a:t>EduPack</a:t>
            </a:r>
            <a:r>
              <a:rPr lang="en-GB" sz="900" dirty="0"/>
              <a:t> Home tab.</a:t>
            </a:r>
            <a:endParaRPr lang="en-GB"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3FB931DB-974D-4B75-A9F1-6B6DF0323438}" type="slidenum">
              <a:rPr lang="en-GB">
                <a:solidFill>
                  <a:srgbClr val="000000"/>
                </a:solidFill>
                <a:latin typeface="Times New Roman" panose="02020603050405020304" pitchFamily="18" charset="0"/>
              </a:rPr>
              <a:pPr>
                <a:spcBef>
                  <a:spcPct val="0"/>
                </a:spcBef>
                <a:spcAft>
                  <a:spcPct val="0"/>
                </a:spcAft>
                <a:buClrTx/>
                <a:buSzTx/>
                <a:buFontTx/>
                <a:buNone/>
              </a:pPr>
              <a:t>6</a:t>
            </a:fld>
            <a:endParaRPr lang="en-GB"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0381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kern="1200" dirty="0">
                <a:solidFill>
                  <a:schemeClr val="tx1"/>
                </a:solidFill>
                <a:effectLst/>
                <a:latin typeface="Arial" pitchFamily="34" charset="0"/>
                <a:ea typeface="+mn-ea"/>
                <a:cs typeface="Arial" pitchFamily="34" charset="0"/>
              </a:rPr>
              <a:t>The Standard Level 3 Engineering database</a:t>
            </a:r>
          </a:p>
          <a:p>
            <a:pPr algn="ctr"/>
            <a:endParaRPr lang="en-GB" sz="1200" b="1" i="1" kern="1200" dirty="0">
              <a:solidFill>
                <a:schemeClr val="tx1"/>
              </a:solidFill>
              <a:effectLst/>
              <a:latin typeface="Arial" pitchFamily="34" charset="0"/>
              <a:ea typeface="+mn-ea"/>
              <a:cs typeface="Arial" pitchFamily="34" charset="0"/>
            </a:endParaRPr>
          </a:p>
          <a:p>
            <a:r>
              <a:rPr lang="en-GB" sz="1200" b="0" i="0" kern="1200" dirty="0">
                <a:solidFill>
                  <a:schemeClr val="tx1"/>
                </a:solidFill>
                <a:effectLst/>
                <a:latin typeface="Arial" pitchFamily="34" charset="0"/>
                <a:ea typeface="+mn-ea"/>
                <a:cs typeface="Arial" pitchFamily="34" charset="0"/>
              </a:rPr>
              <a:t>This database is aimed at higher-year University teaching, project work and real design projects. It contains a comprehensive set of mechanical, thermal, optical, electrical, magnetic and environmental properties for over 4200 engineering materials. The materials and the content of the records were chosen by the Ansys Academic Development team in collaboration with our users to enable realistic selection studies and environmental audits for project-based teaching. </a:t>
            </a:r>
          </a:p>
          <a:p>
            <a:endParaRPr lang="en-GB" sz="1200" b="0" i="0" kern="1200" dirty="0">
              <a:solidFill>
                <a:schemeClr val="tx1"/>
              </a:solidFill>
              <a:effectLst/>
              <a:latin typeface="Arial" pitchFamily="34" charset="0"/>
              <a:ea typeface="+mn-ea"/>
              <a:cs typeface="Arial" pitchFamily="34" charset="0"/>
            </a:endParaRPr>
          </a:p>
          <a:p>
            <a:r>
              <a:rPr lang="en-GB" sz="1200" b="0" i="0" kern="1200" dirty="0">
                <a:solidFill>
                  <a:schemeClr val="tx1"/>
                </a:solidFill>
                <a:effectLst/>
                <a:latin typeface="Arial" pitchFamily="34" charset="0"/>
                <a:ea typeface="+mn-ea"/>
                <a:cs typeface="Arial" pitchFamily="34" charset="0"/>
              </a:rPr>
              <a:t>Each material is linked to records for processes that are used to shape, join or finish it. The process records include a simple cost model that allows cost-comparisons between alternative processes. You can create your own records, allowing the materials they describe to be compared with those already in the database. </a:t>
            </a: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7</a:t>
            </a:fld>
            <a:endParaRPr lang="en-GB" dirty="0"/>
          </a:p>
        </p:txBody>
      </p:sp>
    </p:spTree>
    <p:extLst>
      <p:ext uri="{BB962C8B-B14F-4D97-AF65-F5344CB8AC3E}">
        <p14:creationId xmlns:p14="http://schemas.microsoft.com/office/powerpoint/2010/main" val="1721315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spcBef>
                <a:spcPct val="0"/>
              </a:spcBef>
              <a:spcAft>
                <a:spcPct val="0"/>
              </a:spcAft>
              <a:buClrTx/>
              <a:buSzTx/>
              <a:buFontTx/>
              <a:buNone/>
            </a:pPr>
            <a:fld id="{8489F3F2-FE51-49CB-AA55-526FFB93536D}" type="slidenum">
              <a:rPr lang="en-GB">
                <a:solidFill>
                  <a:srgbClr val="000000"/>
                </a:solidFill>
                <a:latin typeface="Times New Roman" panose="02020603050405020304" pitchFamily="18" charset="0"/>
              </a:rPr>
              <a:pPr>
                <a:spcBef>
                  <a:spcPct val="0"/>
                </a:spcBef>
                <a:spcAft>
                  <a:spcPct val="0"/>
                </a:spcAft>
                <a:buClrTx/>
                <a:buSzTx/>
                <a:buFontTx/>
                <a:buNone/>
              </a:pPr>
              <a:t>8</a:t>
            </a:fld>
            <a:endParaRPr lang="en-GB" dirty="0">
              <a:solidFill>
                <a:srgbClr val="000000"/>
              </a:solidFill>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a:xfrm>
            <a:off x="179388" y="735013"/>
            <a:ext cx="6513512" cy="3663950"/>
          </a:xfrm>
          <a:ln/>
        </p:spPr>
      </p:sp>
      <p:sp>
        <p:nvSpPr>
          <p:cNvPr id="479235" name="Rectangle 3"/>
          <p:cNvSpPr>
            <a:spLocks noGrp="1" noChangeArrowheads="1"/>
          </p:cNvSpPr>
          <p:nvPr>
            <p:ph type="body" idx="1"/>
          </p:nvPr>
        </p:nvSpPr>
        <p:spPr>
          <a:xfrm>
            <a:off x="915988" y="4645025"/>
            <a:ext cx="5038725" cy="4394200"/>
          </a:xfrm>
        </p:spPr>
        <p:txBody>
          <a:bodyPr/>
          <a:lstStyle/>
          <a:p>
            <a:pPr marL="190500" indent="-190500" algn="ctr">
              <a:defRPr/>
            </a:pPr>
            <a:r>
              <a:rPr lang="en-GB" sz="1000" b="1" i="1" dirty="0"/>
              <a:t>Material subsets </a:t>
            </a:r>
            <a:endParaRPr lang="en-GB" sz="800" b="1" dirty="0">
              <a:solidFill>
                <a:srgbClr val="C00000"/>
              </a:solidFill>
            </a:endParaRPr>
          </a:p>
          <a:p>
            <a:pPr marL="190500" indent="-190500">
              <a:defRPr/>
            </a:pPr>
            <a:r>
              <a:rPr lang="en-GB" sz="900" dirty="0"/>
              <a:t>You can view different slices of the database using the subsets.</a:t>
            </a:r>
          </a:p>
          <a:p>
            <a:pPr marL="190500" indent="-190500">
              <a:defRPr/>
            </a:pPr>
            <a:endParaRPr lang="en-GB" sz="900" dirty="0"/>
          </a:p>
          <a:p>
            <a:pPr marL="190500" indent="-190500">
              <a:defRPr/>
            </a:pPr>
            <a:r>
              <a:rPr lang="en-GB" sz="900" b="1" dirty="0"/>
              <a:t>All materials (default subset) – 4243 records: </a:t>
            </a:r>
            <a:r>
              <a:rPr lang="en-GB" sz="900" dirty="0"/>
              <a:t>This record subset contains all the major material classes as well as materials that are not commonly used by engineers: fibers, particulates, less common woods and some other natural materials (e.g. biomaterials such as bone).</a:t>
            </a:r>
          </a:p>
          <a:p>
            <a:pPr marL="190500" indent="-190500">
              <a:defRPr/>
            </a:pPr>
            <a:endParaRPr lang="en-GB" sz="900" dirty="0"/>
          </a:p>
          <a:p>
            <a:pPr marL="190500" indent="-190500">
              <a:defRPr/>
            </a:pPr>
            <a:r>
              <a:rPr lang="en-GB" sz="900" b="1" dirty="0"/>
              <a:t>All bulk materials –  3461 records: </a:t>
            </a:r>
            <a:r>
              <a:rPr lang="en-GB" sz="900" dirty="0"/>
              <a:t>This record subset contains all those</a:t>
            </a:r>
            <a:r>
              <a:rPr lang="en-GB" sz="900" dirty="0">
                <a:solidFill>
                  <a:srgbClr val="FFFFFF"/>
                </a:solidFill>
              </a:rPr>
              <a:t> </a:t>
            </a:r>
            <a:r>
              <a:rPr lang="en-GB" sz="900" dirty="0"/>
              <a:t>which are commonly used by engineers. In practice, this means that the major material classes are included in the record subset but the following are excluded: fibers, particulates, less common woods and some other natural (e.g. biomaterials such as bone).</a:t>
            </a:r>
          </a:p>
          <a:p>
            <a:pPr marL="190500" indent="-190500">
              <a:defRPr/>
            </a:pPr>
            <a:endParaRPr lang="en-GB" sz="900" dirty="0"/>
          </a:p>
          <a:p>
            <a:pPr marL="190500" indent="-190500">
              <a:defRPr/>
            </a:pPr>
            <a:r>
              <a:rPr lang="en-GB" sz="900" dirty="0"/>
              <a:t>Many of the attributes in the MaterialUniverse table are relevant for </a:t>
            </a:r>
            <a:r>
              <a:rPr lang="en-GB" sz="900" i="1" dirty="0"/>
              <a:t>all</a:t>
            </a:r>
            <a:r>
              <a:rPr lang="en-GB" sz="900" dirty="0"/>
              <a:t> classes of materials. These are the so-called "generic" attributes. They are properties like the density, strength, stiffness, thermal expansion coefficient and so on, which can be measured for all classes of (room temperature) solids and which play a role in the mechanical, thermal or electrical performance of the material. These attributes can be viewed in Granta EduPack using the </a:t>
            </a:r>
            <a:r>
              <a:rPr lang="en-GB" sz="900" i="1" dirty="0"/>
              <a:t>All Bulk Materials </a:t>
            </a:r>
            <a:r>
              <a:rPr lang="en-GB" sz="900" dirty="0"/>
              <a:t>attribute group.</a:t>
            </a:r>
          </a:p>
          <a:p>
            <a:pPr marL="190500" indent="-190500">
              <a:defRPr/>
            </a:pPr>
            <a:endParaRPr lang="en-GB" sz="900" dirty="0"/>
          </a:p>
          <a:p>
            <a:pPr marL="190500" indent="-190500">
              <a:defRPr/>
            </a:pPr>
            <a:r>
              <a:rPr lang="en-GB" sz="900" dirty="0"/>
              <a:t>For systematic selection from the whole "kingdom" of materials, it is usual to start by considering all classes of materials using the </a:t>
            </a:r>
            <a:r>
              <a:rPr lang="en-GB" sz="900" i="1" dirty="0"/>
              <a:t>All Bulk Materials</a:t>
            </a:r>
            <a:r>
              <a:rPr lang="en-GB" sz="900" dirty="0"/>
              <a:t> attribute group. Once a specific class or sub-class of materials has been identified as the best choice, it is possible to select a different </a:t>
            </a:r>
            <a:r>
              <a:rPr lang="en-GB" sz="900" i="1" dirty="0"/>
              <a:t>group</a:t>
            </a:r>
            <a:r>
              <a:rPr lang="en-GB" sz="900" dirty="0"/>
              <a:t> so as to consider other attributes which may be important for those materials. Such attributes, for example "water absorption" for polymers or "cells per unit volume" for foams are not included in the </a:t>
            </a:r>
            <a:r>
              <a:rPr lang="en-GB" sz="900" i="1" dirty="0"/>
              <a:t>All Bulk Materials</a:t>
            </a:r>
            <a:r>
              <a:rPr lang="en-GB" sz="900" dirty="0"/>
              <a:t> attribute group. The subset </a:t>
            </a:r>
            <a:r>
              <a:rPr lang="en-GB" sz="900" b="1" dirty="0"/>
              <a:t>Materials data for simulation </a:t>
            </a:r>
            <a:r>
              <a:rPr lang="en-GB" sz="900" dirty="0"/>
              <a:t>contain 743 records.</a:t>
            </a:r>
          </a:p>
          <a:p>
            <a:pPr>
              <a:defRPr/>
            </a:pPr>
            <a:endParaRPr lang="en-GB" sz="900" dirty="0"/>
          </a:p>
          <a:p>
            <a:pPr marL="190500" indent="-190500">
              <a:defRPr/>
            </a:pPr>
            <a:r>
              <a:rPr lang="en-GB" sz="900" b="1" dirty="0">
                <a:solidFill>
                  <a:srgbClr val="C00000"/>
                </a:solidFill>
              </a:rPr>
              <a:t>Magnetic Materials – 202 records</a:t>
            </a:r>
            <a:r>
              <a:rPr lang="en-GB" sz="900" b="1" dirty="0"/>
              <a:t>: </a:t>
            </a:r>
            <a:r>
              <a:rPr lang="en-GB" sz="900" dirty="0"/>
              <a:t>This subset allows easy identification of the magnetic materials in the MaterialUniverse and the relevant properties e.g. remanent and saturation inductions, coercive force, and maximum permeability, that characterize them as such.</a:t>
            </a:r>
          </a:p>
          <a:p>
            <a:pPr marL="190500" indent="-190500">
              <a:defRPr/>
            </a:pPr>
            <a:endParaRPr lang="en-GB" sz="900" dirty="0"/>
          </a:p>
          <a:p>
            <a:pPr marL="190500" indent="-190500">
              <a:defRPr/>
            </a:pPr>
            <a:r>
              <a:rPr lang="en-GB" sz="900" b="1" dirty="0">
                <a:solidFill>
                  <a:srgbClr val="C00000"/>
                </a:solidFill>
              </a:rPr>
              <a:t>Tool Steels – 82 records: </a:t>
            </a:r>
            <a:r>
              <a:rPr lang="en-GB" sz="900" dirty="0"/>
              <a:t>It is difficult to correlate the physical and mechanical properties of tool steels to their suitability to processing and their in-service performance. Therefore a set of properties have been developed to enable the comparison of tool steels.</a:t>
            </a:r>
          </a:p>
          <a:p>
            <a:pPr marL="190500" indent="-190500">
              <a:defRPr/>
            </a:pPr>
            <a:endParaRPr lang="en-GB" sz="900" b="1" dirty="0"/>
          </a:p>
          <a:p>
            <a:pPr marL="190500" indent="-190500">
              <a:defRPr/>
            </a:pPr>
            <a:r>
              <a:rPr lang="en-GB" sz="900" b="1" dirty="0">
                <a:solidFill>
                  <a:srgbClr val="C00000"/>
                </a:solidFill>
              </a:rPr>
              <a:t>Stainless Alloys – 359 records (stainless steels and nickel alloys): </a:t>
            </a:r>
            <a:r>
              <a:rPr lang="en-GB" sz="900" dirty="0"/>
              <a:t>The layout contains relevant properties such as: Formability (cold, hot), Machinability, Weldability (MIG, Plasma, sub arc, TIG), Brazeability, Pitting and crevice corrosion, PREn - pitting resistance equivalent number, Stress corrosion cracking, and Intergranular (weldline) corrosion and Carbon equivalency.</a:t>
            </a:r>
          </a:p>
          <a:p>
            <a:pPr marL="190500" indent="-190500">
              <a:defRPr/>
            </a:pPr>
            <a:endParaRPr lang="en-GB" sz="900" dirty="0"/>
          </a:p>
          <a:p>
            <a:pPr marL="190500" indent="-190500">
              <a:defRPr/>
            </a:pPr>
            <a:r>
              <a:rPr lang="en-GB" sz="900" b="1" dirty="0">
                <a:solidFill>
                  <a:srgbClr val="C00000"/>
                </a:solidFill>
              </a:rPr>
              <a:t>Woods – 503 records: </a:t>
            </a:r>
            <a:r>
              <a:rPr lang="en-GB" sz="900" dirty="0"/>
              <a:t>The main classes of materials classed as wood include hardwoods, softwoods, tropical, palms, cork, bamboo, particleboard, fiberboard, and plywood. Note that in Granta Edupack, woods are classified by density. This is because many of the properties of </a:t>
            </a:r>
            <a:r>
              <a:rPr lang="en-GB" sz="900" dirty="0">
                <a:solidFill>
                  <a:srgbClr val="FFFFFF"/>
                </a:solidFill>
              </a:rPr>
              <a:t>wood </a:t>
            </a:r>
            <a:r>
              <a:rPr lang="en-GB" sz="900" dirty="0"/>
              <a:t>are strongly correlated to their density. For this reason, of the same type, for example oaks, of different densities, will appear on 2 or 3 different branches of the tree.  For historical reasons, woods are characterized by using tests which differ from those which are standard for other classes of engineering materials.</a:t>
            </a:r>
          </a:p>
          <a:p>
            <a:pPr marL="190500" indent="-190500">
              <a:defRPr/>
            </a:pPr>
            <a:endParaRPr lang="en-GB" sz="900" dirty="0"/>
          </a:p>
          <a:p>
            <a:pPr marL="190500" indent="-190500">
              <a:defRPr/>
            </a:pPr>
            <a:r>
              <a:rPr lang="en-GB" sz="900" dirty="0"/>
              <a:t>The relevant generic and wood specific attributes define and explain the attributes in the MaterialUniverse table relevant to wood, for which a bibliography is provided. It also catalogues the ways where attributes were estimated, where this was necessary. Wherever possible, real data were sought — estimates were used when nothing else was available. Reliable numeric data are generally available for </a:t>
            </a:r>
            <a:r>
              <a:rPr lang="en-GB" sz="900" i="1" dirty="0"/>
              <a:t>density</a:t>
            </a:r>
            <a:r>
              <a:rPr lang="en-GB" sz="900" dirty="0"/>
              <a:t>, </a:t>
            </a:r>
            <a:r>
              <a:rPr lang="en-GB" sz="900" i="1" dirty="0"/>
              <a:t>flexural modulus, compressive strength, modulus of rupture</a:t>
            </a:r>
            <a:r>
              <a:rPr lang="en-GB" sz="900" dirty="0"/>
              <a:t> and some </a:t>
            </a:r>
            <a:r>
              <a:rPr lang="en-GB" sz="900" i="1" dirty="0"/>
              <a:t>thermal properties</a:t>
            </a:r>
            <a:r>
              <a:rPr lang="en-GB" sz="900" dirty="0"/>
              <a:t>. These were used as the basis for estimating missing attributes such as </a:t>
            </a:r>
            <a:r>
              <a:rPr lang="en-GB" sz="900" i="1" dirty="0"/>
              <a:t>Young's modulus, tensile strength</a:t>
            </a:r>
            <a:r>
              <a:rPr lang="en-GB" sz="900" dirty="0"/>
              <a:t>, etc.</a:t>
            </a:r>
          </a:p>
          <a:p>
            <a:pPr marL="190500" indent="-190500">
              <a:defRPr/>
            </a:pPr>
            <a:endParaRPr lang="en-GB" sz="900" dirty="0"/>
          </a:p>
          <a:p>
            <a:pPr marL="190500" indent="-190500">
              <a:defRPr/>
            </a:pPr>
            <a:r>
              <a:rPr lang="en-GB" sz="900" dirty="0"/>
              <a:t>The properties of woods depend on the moisture content (MC, symbol u). The MC is the fraction of the density of the wood, expressed in percent, which is attributable to the physisorbed water it contains. An MC of 12% is typical of wood stored, or used, in an average European interior. The data stored in the database refers to an MC of 12% as the 'standard state'. Where necessary, expressions allowing correction to other MCs are given.</a:t>
            </a:r>
          </a:p>
          <a:p>
            <a:pPr marL="190500" indent="-190500">
              <a:defRPr/>
            </a:pPr>
            <a:endParaRPr lang="en-GB" sz="900" dirty="0"/>
          </a:p>
          <a:p>
            <a:pPr marL="190500" indent="-190500">
              <a:defRPr/>
            </a:pPr>
            <a:r>
              <a:rPr lang="en-GB" sz="900" dirty="0"/>
              <a:t>In the case of wood-based composites, moduli and strengths are reported in the two in-plane directions. For plywoods, 'parallel' (or longitudinal) and 'perpendicular' (or transverse) mean parallel and perpendicular to the grain direction in the outer plies. For particleboard and fiberboard, 'parallel' and 'perpendicular' indicate the direction of higher and lower particle and fiber alignment respectively.</a:t>
            </a:r>
          </a:p>
        </p:txBody>
      </p:sp>
    </p:spTree>
    <p:extLst>
      <p:ext uri="{BB962C8B-B14F-4D97-AF65-F5344CB8AC3E}">
        <p14:creationId xmlns:p14="http://schemas.microsoft.com/office/powerpoint/2010/main" val="260059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sz="1800" b="1" i="1" dirty="0">
                <a:latin typeface="Arial" charset="0"/>
                <a:cs typeface="Arial" charset="0"/>
              </a:rPr>
              <a:t>The Level 3 Bioengineering databases</a:t>
            </a:r>
          </a:p>
          <a:p>
            <a:pPr algn="ctr"/>
            <a:endParaRPr lang="en-GB" sz="1200" baseline="0" dirty="0">
              <a:latin typeface="Arial" charset="0"/>
              <a:cs typeface="Arial" charset="0"/>
            </a:endParaRPr>
          </a:p>
          <a:p>
            <a:r>
              <a:rPr lang="en-GB" altLang="en-US" sz="1200" dirty="0">
                <a:latin typeface="Arial" charset="0"/>
                <a:cs typeface="Arial" charset="0"/>
              </a:rPr>
              <a:t>In the advanced database for Bioengineering Level 3, we have compiled extra properties and materials to the standard Level 3 database as shown in the slide. This database is now part of the package. A simplified Level 2 database is available.</a:t>
            </a:r>
          </a:p>
          <a:p>
            <a:endParaRPr lang="en-GB" altLang="en-US" sz="1200" dirty="0">
              <a:latin typeface="Arial" charset="0"/>
              <a:cs typeface="Arial" charset="0"/>
            </a:endParaRPr>
          </a:p>
          <a:p>
            <a:r>
              <a:rPr lang="en-GB" altLang="en-US" sz="1200" dirty="0">
                <a:latin typeface="Arial" charset="0"/>
                <a:cs typeface="Arial" charset="0"/>
              </a:rPr>
              <a:t>The Bioengineering database includes all the updated information contained in the Bioengineering Level 2 database. It has additional bio-attributes, included to enable projects on the design of medical devices design projects. </a:t>
            </a:r>
            <a:endParaRPr lang="en-GB" dirty="0"/>
          </a:p>
          <a:p>
            <a:pPr algn="ctr"/>
            <a:endParaRPr lang="en-GB" dirty="0"/>
          </a:p>
        </p:txBody>
      </p:sp>
      <p:sp>
        <p:nvSpPr>
          <p:cNvPr id="4" name="Slide Number Placeholder 3"/>
          <p:cNvSpPr>
            <a:spLocks noGrp="1"/>
          </p:cNvSpPr>
          <p:nvPr>
            <p:ph type="sldNum" sz="quarter" idx="10"/>
          </p:nvPr>
        </p:nvSpPr>
        <p:spPr/>
        <p:txBody>
          <a:bodyPr/>
          <a:lstStyle/>
          <a:p>
            <a:pPr>
              <a:defRPr/>
            </a:pPr>
            <a:fld id="{E654A4EC-2B15-4B3A-9C47-504B5D494971}" type="slidenum">
              <a:rPr lang="en-GB" smtClean="0"/>
              <a:pPr>
                <a:defRPr/>
              </a:pPr>
              <a:t>9</a:t>
            </a:fld>
            <a:endParaRPr lang="en-GB" dirty="0"/>
          </a:p>
        </p:txBody>
      </p:sp>
    </p:spTree>
    <p:extLst>
      <p:ext uri="{BB962C8B-B14F-4D97-AF65-F5344CB8AC3E}">
        <p14:creationId xmlns:p14="http://schemas.microsoft.com/office/powerpoint/2010/main" val="354712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©2024 ANSYS, Inc.</a:t>
            </a:r>
          </a:p>
        </p:txBody>
      </p:sp>
      <p:sp>
        <p:nvSpPr>
          <p:cNvPr id="4" name="TextBox 3">
            <a:extLst>
              <a:ext uri="{FF2B5EF4-FFF2-40B4-BE49-F238E27FC236}">
                <a16:creationId xmlns:a16="http://schemas.microsoft.com/office/drawing/2014/main" id="{4E9A9D51-3E0E-6C8C-4EFC-219CAA87E745}"/>
              </a:ext>
            </a:extLst>
          </p:cNvPr>
          <p:cNvSpPr txBox="1"/>
          <p:nvPr userDrawn="1"/>
        </p:nvSpPr>
        <p:spPr>
          <a:xfrm>
            <a:off x="228600" y="6461610"/>
            <a:ext cx="6096000" cy="307777"/>
          </a:xfrm>
          <a:prstGeom prst="rect">
            <a:avLst/>
          </a:prstGeom>
          <a:noFill/>
        </p:spPr>
        <p:txBody>
          <a:bodyPr wrap="square">
            <a:spAutoFit/>
          </a:bodyPr>
          <a:lstStyle/>
          <a:p>
            <a:r>
              <a:rPr lang="en-US" sz="1400" dirty="0">
                <a:solidFill>
                  <a:schemeClr val="bg1">
                    <a:lumMod val="50000"/>
                  </a:schemeClr>
                </a:solidFill>
              </a:rPr>
              <a:t>Created with Ansys Granta EduPack 2024R1</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2024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©2024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9.jp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jp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9.jp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emf"/><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4.jp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9.jp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7.jp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9.jp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education-resources?utm_campaign=academic&amp;utm_medium=referral&amp;utm_source=education-resource&amp;utm_content=partner_cross-bu_educator-resource-link_case-study_download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ansys.com/products/materials/granta-edupack/?utm_campaign=academic&amp;utm_medium=referral&amp;utm_source=education-resource&amp;utm_content=partner_cross-bu_educator-resource-link_product-page_learn-more_na_en_global&amp;campaignID=7013g000000gv7hAAA"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0.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18.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75.gif"/><Relationship Id="rId12" Type="http://schemas.openxmlformats.org/officeDocument/2006/relationships/image" Target="../media/image91.png"/><Relationship Id="rId2" Type="http://schemas.openxmlformats.org/officeDocument/2006/relationships/notesSlide" Target="../notesSlides/notesSlide26.xml"/><Relationship Id="rId16" Type="http://schemas.openxmlformats.org/officeDocument/2006/relationships/image" Target="../media/image77.png"/><Relationship Id="rId1" Type="http://schemas.openxmlformats.org/officeDocument/2006/relationships/slideLayout" Target="../slideLayouts/slideLayout4.xml"/><Relationship Id="rId11" Type="http://schemas.openxmlformats.org/officeDocument/2006/relationships/image" Target="../media/image90.png"/><Relationship Id="rId15" Type="http://schemas.openxmlformats.org/officeDocument/2006/relationships/image" Target="../media/image76.png"/><Relationship Id="rId1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hyperlink" Target="http://www.ansys.com/education-resources?utm_campaign=academic&amp;utm_medium=referral&amp;utm_source=education-resource&amp;utm_content=partner_cross-bu_educator-resource-link_case-study_download_na_en_global&amp;campaignID=7013g000000gv7hAAA" TargetMode="Externa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hyperlink" Target="http://www.ansys.com/education-resources?utm_campaign=academic&amp;utm_medium=referral&amp;utm_source=education-resource&amp;utm_content=partner_cross-bu_educator-resource-link_case-study_download_na_en_global&amp;campaignID=7013g000000gv7hAA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1.jpeg"/><Relationship Id="rId10" Type="http://schemas.openxmlformats.org/officeDocument/2006/relationships/image" Target="../media/image21.png"/><Relationship Id="rId4" Type="http://schemas.openxmlformats.org/officeDocument/2006/relationships/image" Target="../media/image29.jp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sz="3200" b="1" dirty="0"/>
              <a:t>Advanced Databases</a:t>
            </a:r>
            <a:endParaRPr lang="en-US"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394325" cy="990600"/>
          </a:xfrm>
        </p:spPr>
        <p:txBody>
          <a:bodyPr>
            <a:normAutofit fontScale="92500" lnSpcReduction="10000"/>
          </a:bodyPr>
          <a:lstStyle/>
          <a:p>
            <a:r>
              <a:rPr lang="en-US" sz="1700" dirty="0"/>
              <a:t>Mike Ashby</a:t>
            </a:r>
          </a:p>
          <a:p>
            <a:r>
              <a:rPr lang="en-US" sz="1700" dirty="0"/>
              <a:t>Department of Engineering, </a:t>
            </a:r>
          </a:p>
          <a:p>
            <a:r>
              <a:rPr lang="en-US" sz="1700" dirty="0"/>
              <a:t>University of Cambridge</a:t>
            </a:r>
          </a:p>
          <a:p>
            <a:endParaRPr lang="en-US" dirty="0">
              <a:solidFill>
                <a:schemeClr val="accent3"/>
              </a:solidFill>
            </a:endParaRPr>
          </a:p>
        </p:txBody>
      </p:sp>
      <p:pic>
        <p:nvPicPr>
          <p:cNvPr id="25" name="Picture 14">
            <a:extLst>
              <a:ext uri="{FF2B5EF4-FFF2-40B4-BE49-F238E27FC236}">
                <a16:creationId xmlns:a16="http://schemas.microsoft.com/office/drawing/2014/main" id="{EF7C0FFC-9C59-49FB-B106-D688E1C2D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955" y="2394730"/>
            <a:ext cx="1511169" cy="1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60" descr="C:\Documents and Settings\marc.fry\Desktop\truck.JPG">
            <a:extLst>
              <a:ext uri="{FF2B5EF4-FFF2-40B4-BE49-F238E27FC236}">
                <a16:creationId xmlns:a16="http://schemas.microsoft.com/office/drawing/2014/main" id="{6296213C-1D51-4519-AD44-B7D68CF4E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043" y="1038762"/>
            <a:ext cx="1515282" cy="106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a:extLst>
              <a:ext uri="{FF2B5EF4-FFF2-40B4-BE49-F238E27FC236}">
                <a16:creationId xmlns:a16="http://schemas.microsoft.com/office/drawing/2014/main" id="{BF3C7386-83B2-47F9-8F1D-B78F55BA8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499" y="3760297"/>
            <a:ext cx="1482371" cy="110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id="{D1EA9339-9966-085B-849C-A2E9034DF091}"/>
              </a:ext>
            </a:extLst>
          </p:cNvPr>
          <p:cNvGrpSpPr/>
          <p:nvPr/>
        </p:nvGrpSpPr>
        <p:grpSpPr>
          <a:xfrm>
            <a:off x="7969380" y="788244"/>
            <a:ext cx="3326592" cy="4748111"/>
            <a:chOff x="7969380" y="788244"/>
            <a:chExt cx="3326592" cy="4748111"/>
          </a:xfrm>
        </p:grpSpPr>
        <p:sp>
          <p:nvSpPr>
            <p:cNvPr id="11" name="Text Box 1052">
              <a:extLst>
                <a:ext uri="{FF2B5EF4-FFF2-40B4-BE49-F238E27FC236}">
                  <a16:creationId xmlns:a16="http://schemas.microsoft.com/office/drawing/2014/main" id="{9E4BA180-C8E9-49BA-9714-83CC499B7BD0}"/>
                </a:ext>
              </a:extLst>
            </p:cNvPr>
            <p:cNvSpPr txBox="1">
              <a:spLocks noChangeArrowheads="1"/>
            </p:cNvSpPr>
            <p:nvPr/>
          </p:nvSpPr>
          <p:spPr bwMode="auto">
            <a:xfrm>
              <a:off x="8841454" y="2677635"/>
              <a:ext cx="2454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a:t>Sandwich structures</a:t>
              </a:r>
            </a:p>
          </p:txBody>
        </p:sp>
        <p:grpSp>
          <p:nvGrpSpPr>
            <p:cNvPr id="51" name="Group 50">
              <a:extLst>
                <a:ext uri="{FF2B5EF4-FFF2-40B4-BE49-F238E27FC236}">
                  <a16:creationId xmlns:a16="http://schemas.microsoft.com/office/drawing/2014/main" id="{066DD036-46D9-675B-3AE1-419A89FFDFE3}"/>
                </a:ext>
              </a:extLst>
            </p:cNvPr>
            <p:cNvGrpSpPr/>
            <p:nvPr/>
          </p:nvGrpSpPr>
          <p:grpSpPr>
            <a:xfrm>
              <a:off x="7969380" y="788244"/>
              <a:ext cx="3147056" cy="4748111"/>
              <a:chOff x="7977948" y="914400"/>
              <a:chExt cx="3147056" cy="4748111"/>
            </a:xfrm>
          </p:grpSpPr>
          <p:pic>
            <p:nvPicPr>
              <p:cNvPr id="20" name="Picture 2">
                <a:extLst>
                  <a:ext uri="{FF2B5EF4-FFF2-40B4-BE49-F238E27FC236}">
                    <a16:creationId xmlns:a16="http://schemas.microsoft.com/office/drawing/2014/main" id="{7E4BEBF0-B8BA-4ACA-A667-5BBCF0E427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2226" y="3392112"/>
                <a:ext cx="764243" cy="71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a:extLst>
                  <a:ext uri="{FF2B5EF4-FFF2-40B4-BE49-F238E27FC236}">
                    <a16:creationId xmlns:a16="http://schemas.microsoft.com/office/drawing/2014/main" id="{1D02E822-8321-BD13-4732-65FDE15848A2}"/>
                  </a:ext>
                </a:extLst>
              </p:cNvPr>
              <p:cNvGrpSpPr/>
              <p:nvPr/>
            </p:nvGrpSpPr>
            <p:grpSpPr>
              <a:xfrm>
                <a:off x="7977948" y="914400"/>
                <a:ext cx="3147056" cy="4748111"/>
                <a:chOff x="7977948" y="914400"/>
                <a:chExt cx="3147056" cy="4748111"/>
              </a:xfrm>
            </p:grpSpPr>
            <p:sp>
              <p:nvSpPr>
                <p:cNvPr id="10" name="Text Box 1043">
                  <a:extLst>
                    <a:ext uri="{FF2B5EF4-FFF2-40B4-BE49-F238E27FC236}">
                      <a16:creationId xmlns:a16="http://schemas.microsoft.com/office/drawing/2014/main" id="{4E0D7BFF-BE5A-4E32-B536-5C4C2945EAA7}"/>
                    </a:ext>
                  </a:extLst>
                </p:cNvPr>
                <p:cNvSpPr txBox="1">
                  <a:spLocks noChangeArrowheads="1"/>
                </p:cNvSpPr>
                <p:nvPr/>
              </p:nvSpPr>
              <p:spPr bwMode="auto">
                <a:xfrm>
                  <a:off x="8850022" y="1277083"/>
                  <a:ext cx="2223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10000"/>
                    </a:spcBef>
                    <a:spcAft>
                      <a:spcPct val="10000"/>
                    </a:spcAft>
                  </a:pPr>
                  <a:r>
                    <a:rPr lang="en-GB" dirty="0"/>
                    <a:t>Cellular structures</a:t>
                  </a:r>
                </a:p>
              </p:txBody>
            </p:sp>
            <p:sp>
              <p:nvSpPr>
                <p:cNvPr id="12" name="Text Box 1057">
                  <a:extLst>
                    <a:ext uri="{FF2B5EF4-FFF2-40B4-BE49-F238E27FC236}">
                      <a16:creationId xmlns:a16="http://schemas.microsoft.com/office/drawing/2014/main" id="{11AD1D25-B853-45D5-B2BA-A151A82A5767}"/>
                    </a:ext>
                  </a:extLst>
                </p:cNvPr>
                <p:cNvSpPr txBox="1">
                  <a:spLocks noChangeArrowheads="1"/>
                </p:cNvSpPr>
                <p:nvPr/>
              </p:nvSpPr>
              <p:spPr bwMode="auto">
                <a:xfrm>
                  <a:off x="8850022" y="2025398"/>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5000"/>
                    </a:spcBef>
                    <a:spcAft>
                      <a:spcPct val="5000"/>
                    </a:spcAft>
                  </a:pPr>
                  <a:r>
                    <a:rPr lang="en-GB" dirty="0"/>
                    <a:t>Composites</a:t>
                  </a:r>
                </a:p>
              </p:txBody>
            </p:sp>
            <p:sp>
              <p:nvSpPr>
                <p:cNvPr id="15" name="Rectangle 1038">
                  <a:extLst>
                    <a:ext uri="{FF2B5EF4-FFF2-40B4-BE49-F238E27FC236}">
                      <a16:creationId xmlns:a16="http://schemas.microsoft.com/office/drawing/2014/main" id="{DA321B5D-986F-477C-8F9E-9C3AD819A7F7}"/>
                    </a:ext>
                  </a:extLst>
                </p:cNvPr>
                <p:cNvSpPr>
                  <a:spLocks noChangeArrowheads="1"/>
                </p:cNvSpPr>
                <p:nvPr/>
              </p:nvSpPr>
              <p:spPr bwMode="auto">
                <a:xfrm>
                  <a:off x="8137968" y="914400"/>
                  <a:ext cx="712054" cy="71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sp>
              <p:nvSpPr>
                <p:cNvPr id="16" name="AutoShape 1044">
                  <a:extLst>
                    <a:ext uri="{FF2B5EF4-FFF2-40B4-BE49-F238E27FC236}">
                      <a16:creationId xmlns:a16="http://schemas.microsoft.com/office/drawing/2014/main" id="{E0FD1D92-C8A7-442D-8CDD-78DF8E129DB9}"/>
                    </a:ext>
                  </a:extLst>
                </p:cNvPr>
                <p:cNvSpPr>
                  <a:spLocks noChangeArrowheads="1"/>
                </p:cNvSpPr>
                <p:nvPr/>
              </p:nvSpPr>
              <p:spPr bwMode="auto">
                <a:xfrm>
                  <a:off x="8048962" y="1092450"/>
                  <a:ext cx="642827" cy="642956"/>
                </a:xfrm>
                <a:prstGeom prst="roundRect">
                  <a:avLst>
                    <a:gd name="adj" fmla="val 13653"/>
                  </a:avLst>
                </a:prstGeom>
                <a:noFill/>
                <a:ln w="28575">
                  <a:solidFill>
                    <a:srgbClr val="3366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pic>
              <p:nvPicPr>
                <p:cNvPr id="17" name="Picture 1042">
                  <a:extLst>
                    <a:ext uri="{FF2B5EF4-FFF2-40B4-BE49-F238E27FC236}">
                      <a16:creationId xmlns:a16="http://schemas.microsoft.com/office/drawing/2014/main" id="{0F807E1A-D1A2-439F-B282-7FB66C1CE3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471" y="1039366"/>
                  <a:ext cx="714527" cy="7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51">
                  <a:extLst>
                    <a:ext uri="{FF2B5EF4-FFF2-40B4-BE49-F238E27FC236}">
                      <a16:creationId xmlns:a16="http://schemas.microsoft.com/office/drawing/2014/main" id="{BBBCD5C3-5F22-4F17-A1A6-88F8478F34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4183" y="2602366"/>
                  <a:ext cx="728125" cy="72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56">
                  <a:extLst>
                    <a:ext uri="{FF2B5EF4-FFF2-40B4-BE49-F238E27FC236}">
                      <a16:creationId xmlns:a16="http://schemas.microsoft.com/office/drawing/2014/main" id="{B8689DC3-A3B8-4AA1-AED1-963990B2E5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8565" y="1850314"/>
                  <a:ext cx="683621" cy="67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053">
                  <a:extLst>
                    <a:ext uri="{FF2B5EF4-FFF2-40B4-BE49-F238E27FC236}">
                      <a16:creationId xmlns:a16="http://schemas.microsoft.com/office/drawing/2014/main" id="{726499F8-11FD-4CA4-B87F-29D951CBEC83}"/>
                    </a:ext>
                  </a:extLst>
                </p:cNvPr>
                <p:cNvSpPr>
                  <a:spLocks noChangeArrowheads="1"/>
                </p:cNvSpPr>
                <p:nvPr/>
              </p:nvSpPr>
              <p:spPr bwMode="auto">
                <a:xfrm>
                  <a:off x="8039073" y="1861318"/>
                  <a:ext cx="642827" cy="642956"/>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sp>
              <p:nvSpPr>
                <p:cNvPr id="22" name="AutoShape 1058">
                  <a:extLst>
                    <a:ext uri="{FF2B5EF4-FFF2-40B4-BE49-F238E27FC236}">
                      <a16:creationId xmlns:a16="http://schemas.microsoft.com/office/drawing/2014/main" id="{8F3E7834-87C9-4FE3-B326-E00F2DE5B791}"/>
                    </a:ext>
                  </a:extLst>
                </p:cNvPr>
                <p:cNvSpPr>
                  <a:spLocks noChangeArrowheads="1"/>
                </p:cNvSpPr>
                <p:nvPr/>
              </p:nvSpPr>
              <p:spPr bwMode="auto">
                <a:xfrm>
                  <a:off x="8039073" y="2645024"/>
                  <a:ext cx="642827" cy="642956"/>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sp>
              <p:nvSpPr>
                <p:cNvPr id="23" name="AutoShape 1063">
                  <a:extLst>
                    <a:ext uri="{FF2B5EF4-FFF2-40B4-BE49-F238E27FC236}">
                      <a16:creationId xmlns:a16="http://schemas.microsoft.com/office/drawing/2014/main" id="{55E9A1D0-E699-4C36-9CCD-131D32B040EB}"/>
                    </a:ext>
                  </a:extLst>
                </p:cNvPr>
                <p:cNvSpPr>
                  <a:spLocks noChangeArrowheads="1"/>
                </p:cNvSpPr>
                <p:nvPr/>
              </p:nvSpPr>
              <p:spPr bwMode="auto">
                <a:xfrm>
                  <a:off x="8039073" y="1077613"/>
                  <a:ext cx="642827" cy="642956"/>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sp>
              <p:nvSpPr>
                <p:cNvPr id="24" name="AutoShape 1058">
                  <a:extLst>
                    <a:ext uri="{FF2B5EF4-FFF2-40B4-BE49-F238E27FC236}">
                      <a16:creationId xmlns:a16="http://schemas.microsoft.com/office/drawing/2014/main" id="{D6E262CA-5BA6-4328-9C1C-0307953DEE4E}"/>
                    </a:ext>
                  </a:extLst>
                </p:cNvPr>
                <p:cNvSpPr>
                  <a:spLocks noChangeArrowheads="1"/>
                </p:cNvSpPr>
                <p:nvPr/>
              </p:nvSpPr>
              <p:spPr bwMode="auto">
                <a:xfrm>
                  <a:off x="8039073" y="3428729"/>
                  <a:ext cx="642827" cy="642956"/>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sp>
              <p:nvSpPr>
                <p:cNvPr id="14" name="Text Box 1052">
                  <a:extLst>
                    <a:ext uri="{FF2B5EF4-FFF2-40B4-BE49-F238E27FC236}">
                      <a16:creationId xmlns:a16="http://schemas.microsoft.com/office/drawing/2014/main" id="{FC67C931-2E12-4BF9-9E17-DA3AFF02BA54}"/>
                    </a:ext>
                  </a:extLst>
                </p:cNvPr>
                <p:cNvSpPr txBox="1">
                  <a:spLocks noChangeArrowheads="1"/>
                </p:cNvSpPr>
                <p:nvPr/>
              </p:nvSpPr>
              <p:spPr bwMode="auto">
                <a:xfrm>
                  <a:off x="8850022" y="3578743"/>
                  <a:ext cx="1467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a:t>Multi-layers</a:t>
                  </a:r>
                </a:p>
              </p:txBody>
            </p:sp>
            <p:grpSp>
              <p:nvGrpSpPr>
                <p:cNvPr id="6" name="Group 5">
                  <a:extLst>
                    <a:ext uri="{FF2B5EF4-FFF2-40B4-BE49-F238E27FC236}">
                      <a16:creationId xmlns:a16="http://schemas.microsoft.com/office/drawing/2014/main" id="{E42FF67E-5C30-4DF9-8BD2-112BE6AA8656}"/>
                    </a:ext>
                  </a:extLst>
                </p:cNvPr>
                <p:cNvGrpSpPr/>
                <p:nvPr/>
              </p:nvGrpSpPr>
              <p:grpSpPr>
                <a:xfrm>
                  <a:off x="7977948" y="4127512"/>
                  <a:ext cx="803300" cy="783705"/>
                  <a:chOff x="759681" y="5054171"/>
                  <a:chExt cx="1031513" cy="1006352"/>
                </a:xfrm>
              </p:grpSpPr>
              <p:pic>
                <p:nvPicPr>
                  <p:cNvPr id="8" name="Picture 7">
                    <a:extLst>
                      <a:ext uri="{FF2B5EF4-FFF2-40B4-BE49-F238E27FC236}">
                        <a16:creationId xmlns:a16="http://schemas.microsoft.com/office/drawing/2014/main" id="{283B0370-4CE1-422F-B1BD-72982FF572C7}"/>
                      </a:ext>
                    </a:extLst>
                  </p:cNvPr>
                  <p:cNvPicPr>
                    <a:picLocks noChangeAspect="1"/>
                  </p:cNvPicPr>
                  <p:nvPr/>
                </p:nvPicPr>
                <p:blipFill rotWithShape="1">
                  <a:blip r:embed="rId10"/>
                  <a:srcRect l="49527" t="43494" r="39166" b="43669"/>
                  <a:stretch/>
                </p:blipFill>
                <p:spPr>
                  <a:xfrm>
                    <a:off x="759681" y="5054171"/>
                    <a:ext cx="1031513" cy="1006352"/>
                  </a:xfrm>
                  <a:prstGeom prst="rect">
                    <a:avLst/>
                  </a:prstGeom>
                </p:spPr>
              </p:pic>
              <p:sp>
                <p:nvSpPr>
                  <p:cNvPr id="9" name="AutoShape 1058">
                    <a:extLst>
                      <a:ext uri="{FF2B5EF4-FFF2-40B4-BE49-F238E27FC236}">
                        <a16:creationId xmlns:a16="http://schemas.microsoft.com/office/drawing/2014/main" id="{309A8F0B-EDB4-47F2-8FD0-F12DD72CB530}"/>
                      </a:ext>
                    </a:extLst>
                  </p:cNvPr>
                  <p:cNvSpPr>
                    <a:spLocks noChangeArrowheads="1"/>
                  </p:cNvSpPr>
                  <p:nvPr/>
                </p:nvSpPr>
                <p:spPr bwMode="auto">
                  <a:xfrm>
                    <a:off x="835921" y="5157352"/>
                    <a:ext cx="825451" cy="825616"/>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grpSp>
            <p:sp>
              <p:nvSpPr>
                <p:cNvPr id="7" name="Text Box 1052">
                  <a:extLst>
                    <a:ext uri="{FF2B5EF4-FFF2-40B4-BE49-F238E27FC236}">
                      <a16:creationId xmlns:a16="http://schemas.microsoft.com/office/drawing/2014/main" id="{BDD9DED3-6981-477B-A0CB-83573DCCEA1C}"/>
                    </a:ext>
                  </a:extLst>
                </p:cNvPr>
                <p:cNvSpPr txBox="1">
                  <a:spLocks noChangeArrowheads="1"/>
                </p:cNvSpPr>
                <p:nvPr/>
              </p:nvSpPr>
              <p:spPr bwMode="auto">
                <a:xfrm>
                  <a:off x="8850022" y="4320849"/>
                  <a:ext cx="2274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a:t>Part cost estimator</a:t>
                  </a:r>
                </a:p>
              </p:txBody>
            </p:sp>
            <p:sp>
              <p:nvSpPr>
                <p:cNvPr id="29" name="Rectangle: Rounded Corners 28">
                  <a:extLst>
                    <a:ext uri="{FF2B5EF4-FFF2-40B4-BE49-F238E27FC236}">
                      <a16:creationId xmlns:a16="http://schemas.microsoft.com/office/drawing/2014/main" id="{92294A9B-2B9E-1624-0D8C-F41F17D3F755}"/>
                    </a:ext>
                  </a:extLst>
                </p:cNvPr>
                <p:cNvSpPr/>
                <p:nvPr/>
              </p:nvSpPr>
              <p:spPr>
                <a:xfrm>
                  <a:off x="8028162" y="5036234"/>
                  <a:ext cx="637838" cy="6096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B4260417-7529-16A0-E8D0-7519BD19446B}"/>
                    </a:ext>
                  </a:extLst>
                </p:cNvPr>
                <p:cNvGrpSpPr/>
                <p:nvPr/>
              </p:nvGrpSpPr>
              <p:grpSpPr>
                <a:xfrm>
                  <a:off x="8270881" y="5169584"/>
                  <a:ext cx="152400" cy="342900"/>
                  <a:chOff x="7315200" y="5524500"/>
                  <a:chExt cx="152400" cy="342900"/>
                </a:xfrm>
              </p:grpSpPr>
              <p:sp>
                <p:nvSpPr>
                  <p:cNvPr id="31" name="Rectangle: Rounded Corners 30">
                    <a:extLst>
                      <a:ext uri="{FF2B5EF4-FFF2-40B4-BE49-F238E27FC236}">
                        <a16:creationId xmlns:a16="http://schemas.microsoft.com/office/drawing/2014/main" id="{21301E3B-A603-7274-89A5-0099437EE80F}"/>
                      </a:ext>
                    </a:extLst>
                  </p:cNvPr>
                  <p:cNvSpPr/>
                  <p:nvPr/>
                </p:nvSpPr>
                <p:spPr>
                  <a:xfrm>
                    <a:off x="7353300" y="5524500"/>
                    <a:ext cx="76200" cy="76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1E6355D-8924-A51D-9302-94EC49EB8BE3}"/>
                      </a:ext>
                    </a:extLst>
                  </p:cNvPr>
                  <p:cNvSpPr/>
                  <p:nvPr/>
                </p:nvSpPr>
                <p:spPr>
                  <a:xfrm>
                    <a:off x="7315200" y="5562600"/>
                    <a:ext cx="152400" cy="304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6" name="Group 45">
                    <a:extLst>
                      <a:ext uri="{FF2B5EF4-FFF2-40B4-BE49-F238E27FC236}">
                        <a16:creationId xmlns:a16="http://schemas.microsoft.com/office/drawing/2014/main" id="{3168D30E-DB90-54DB-C0D2-8C2F388AC3A8}"/>
                      </a:ext>
                    </a:extLst>
                  </p:cNvPr>
                  <p:cNvGrpSpPr/>
                  <p:nvPr/>
                </p:nvGrpSpPr>
                <p:grpSpPr>
                  <a:xfrm>
                    <a:off x="7370027" y="5611322"/>
                    <a:ext cx="54827" cy="204568"/>
                    <a:chOff x="6269773" y="5515672"/>
                    <a:chExt cx="131027" cy="289596"/>
                  </a:xfrm>
                </p:grpSpPr>
                <p:cxnSp>
                  <p:nvCxnSpPr>
                    <p:cNvPr id="33" name="Straight Connector 32">
                      <a:extLst>
                        <a:ext uri="{FF2B5EF4-FFF2-40B4-BE49-F238E27FC236}">
                          <a16:creationId xmlns:a16="http://schemas.microsoft.com/office/drawing/2014/main" id="{6164747C-3832-9ABE-87FD-708B786EF493}"/>
                        </a:ext>
                      </a:extLst>
                    </p:cNvPr>
                    <p:cNvCxnSpPr>
                      <a:cxnSpLocks/>
                    </p:cNvCxnSpPr>
                    <p:nvPr/>
                  </p:nvCxnSpPr>
                  <p:spPr>
                    <a:xfrm flipH="1">
                      <a:off x="6269773" y="5515672"/>
                      <a:ext cx="76200" cy="159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035161-13CE-2771-E03F-00696F895EF1}"/>
                        </a:ext>
                      </a:extLst>
                    </p:cNvPr>
                    <p:cNvCxnSpPr>
                      <a:cxnSpLocks/>
                    </p:cNvCxnSpPr>
                    <p:nvPr/>
                  </p:nvCxnSpPr>
                  <p:spPr>
                    <a:xfrm flipH="1">
                      <a:off x="6324600" y="5645834"/>
                      <a:ext cx="76200" cy="159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EE681A-2383-1900-112B-276243C930A2}"/>
                        </a:ext>
                      </a:extLst>
                    </p:cNvPr>
                    <p:cNvCxnSpPr>
                      <a:cxnSpLocks/>
                    </p:cNvCxnSpPr>
                    <p:nvPr/>
                  </p:nvCxnSpPr>
                  <p:spPr>
                    <a:xfrm>
                      <a:off x="6269773" y="5675106"/>
                      <a:ext cx="73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254EF74-85A6-DE4C-52AE-217DB2223A6D}"/>
                        </a:ext>
                      </a:extLst>
                    </p:cNvPr>
                    <p:cNvCxnSpPr>
                      <a:cxnSpLocks/>
                    </p:cNvCxnSpPr>
                    <p:nvPr/>
                  </p:nvCxnSpPr>
                  <p:spPr>
                    <a:xfrm>
                      <a:off x="6327388" y="5645834"/>
                      <a:ext cx="73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46679C-2196-910C-D5F6-CCDEB7BD2EF0}"/>
                        </a:ext>
                      </a:extLst>
                    </p:cNvPr>
                    <p:cNvCxnSpPr/>
                    <p:nvPr/>
                  </p:nvCxnSpPr>
                  <p:spPr>
                    <a:xfrm flipV="1">
                      <a:off x="6324600" y="5515672"/>
                      <a:ext cx="18585" cy="130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DBB2BD9-B7A6-2C74-CDF3-5696C22CB3DD}"/>
                        </a:ext>
                      </a:extLst>
                    </p:cNvPr>
                    <p:cNvCxnSpPr/>
                    <p:nvPr/>
                  </p:nvCxnSpPr>
                  <p:spPr>
                    <a:xfrm flipV="1">
                      <a:off x="6324600" y="5675106"/>
                      <a:ext cx="18585" cy="13016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48" name="AutoShape 1058">
                  <a:extLst>
                    <a:ext uri="{FF2B5EF4-FFF2-40B4-BE49-F238E27FC236}">
                      <a16:creationId xmlns:a16="http://schemas.microsoft.com/office/drawing/2014/main" id="{B9ED5F08-46FF-970C-7FF4-BC6796E45BAE}"/>
                    </a:ext>
                  </a:extLst>
                </p:cNvPr>
                <p:cNvSpPr>
                  <a:spLocks noChangeArrowheads="1"/>
                </p:cNvSpPr>
                <p:nvPr/>
              </p:nvSpPr>
              <p:spPr bwMode="auto">
                <a:xfrm>
                  <a:off x="8028162" y="5019556"/>
                  <a:ext cx="642827" cy="642955"/>
                </a:xfrm>
                <a:prstGeom prst="roundRect">
                  <a:avLst>
                    <a:gd name="adj" fmla="val 13653"/>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endParaRPr lang="en-GB" dirty="0"/>
                </a:p>
              </p:txBody>
            </p:sp>
            <p:sp>
              <p:nvSpPr>
                <p:cNvPr id="49" name="Text Box 1052">
                  <a:extLst>
                    <a:ext uri="{FF2B5EF4-FFF2-40B4-BE49-F238E27FC236}">
                      <a16:creationId xmlns:a16="http://schemas.microsoft.com/office/drawing/2014/main" id="{4061F050-98CF-8A7D-0317-6165D229E53C}"/>
                    </a:ext>
                  </a:extLst>
                </p:cNvPr>
                <p:cNvSpPr txBox="1">
                  <a:spLocks noChangeArrowheads="1"/>
                </p:cNvSpPr>
                <p:nvPr/>
              </p:nvSpPr>
              <p:spPr bwMode="auto">
                <a:xfrm>
                  <a:off x="8850022" y="5155789"/>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pPr>
                  <a:r>
                    <a:rPr lang="en-GB" dirty="0"/>
                    <a:t>Battery Designer</a:t>
                  </a:r>
                </a:p>
              </p:txBody>
            </p:sp>
          </p:grpSp>
        </p:grpSp>
      </p:gr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Example of materials in Bioengineering</a:t>
            </a:r>
          </a:p>
        </p:txBody>
      </p:sp>
      <p:pic>
        <p:nvPicPr>
          <p:cNvPr id="3" name="Picture 2"/>
          <p:cNvPicPr>
            <a:picLocks noChangeAspect="1"/>
          </p:cNvPicPr>
          <p:nvPr/>
        </p:nvPicPr>
        <p:blipFill>
          <a:blip r:embed="rId3"/>
          <a:stretch>
            <a:fillRect/>
          </a:stretch>
        </p:blipFill>
        <p:spPr>
          <a:xfrm>
            <a:off x="1981200" y="1033248"/>
            <a:ext cx="8024407" cy="4791503"/>
          </a:xfrm>
          <a:prstGeom prst="rect">
            <a:avLst/>
          </a:prstGeom>
        </p:spPr>
      </p:pic>
      <p:sp>
        <p:nvSpPr>
          <p:cNvPr id="4" name="Slide Number Placeholder 3">
            <a:extLst>
              <a:ext uri="{FF2B5EF4-FFF2-40B4-BE49-F238E27FC236}">
                <a16:creationId xmlns:a16="http://schemas.microsoft.com/office/drawing/2014/main" id="{FCF4202A-A605-45CD-B81A-C0C35E88C06A}"/>
              </a:ext>
            </a:extLst>
          </p:cNvPr>
          <p:cNvSpPr>
            <a:spLocks noGrp="1"/>
          </p:cNvSpPr>
          <p:nvPr>
            <p:ph type="sldNum" sz="quarter" idx="11"/>
          </p:nvPr>
        </p:nvSpPr>
        <p:spPr/>
        <p:txBody>
          <a:bodyPr/>
          <a:lstStyle/>
          <a:p>
            <a:fld id="{F0D23093-2AB0-F74C-B865-1A12A15B650E}" type="slidenum">
              <a:rPr lang="en-US" smtClean="0">
                <a:latin typeface="+mn-lt"/>
              </a:rPr>
              <a:pPr/>
              <a:t>10</a:t>
            </a:fld>
            <a:endParaRPr lang="en-US" dirty="0">
              <a:latin typeface="+mn-lt"/>
            </a:endParaRPr>
          </a:p>
        </p:txBody>
      </p:sp>
    </p:spTree>
    <p:extLst>
      <p:ext uri="{BB962C8B-B14F-4D97-AF65-F5344CB8AC3E}">
        <p14:creationId xmlns:p14="http://schemas.microsoft.com/office/powerpoint/2010/main" val="282042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a:xfrm>
            <a:off x="640092" y="1516584"/>
            <a:ext cx="5257800" cy="4572000"/>
          </a:xfrm>
        </p:spPr>
        <p:txBody>
          <a:bodyPr>
            <a:normAutofit/>
          </a:bodyPr>
          <a:lstStyle/>
          <a:p>
            <a:pPr marL="0" indent="0">
              <a:buNone/>
            </a:pPr>
            <a:r>
              <a:rPr lang="en-US" b="1" dirty="0">
                <a:latin typeface="+mn-lt"/>
              </a:rPr>
              <a:t>Data:</a:t>
            </a:r>
          </a:p>
          <a:p>
            <a:r>
              <a:rPr lang="en-GB" sz="2000" dirty="0" err="1">
                <a:latin typeface="+mn-lt"/>
              </a:rPr>
              <a:t>MaterialUniverse</a:t>
            </a:r>
            <a:r>
              <a:rPr lang="en-GB" sz="2000" dirty="0">
                <a:latin typeface="+mn-lt"/>
              </a:rPr>
              <a:t> – 970+ polymer records</a:t>
            </a:r>
            <a:endParaRPr lang="en-US" sz="2000" dirty="0">
              <a:latin typeface="+mn-lt"/>
            </a:endParaRPr>
          </a:p>
          <a:p>
            <a:pPr lvl="1"/>
            <a:r>
              <a:rPr lang="en-GB" dirty="0">
                <a:latin typeface="+mn-lt"/>
              </a:rPr>
              <a:t>Includes </a:t>
            </a:r>
            <a:r>
              <a:rPr lang="en-GB" dirty="0" err="1">
                <a:latin typeface="+mn-lt"/>
              </a:rPr>
              <a:t>ChemRes</a:t>
            </a:r>
            <a:r>
              <a:rPr lang="en-GB" dirty="0">
                <a:latin typeface="+mn-lt"/>
              </a:rPr>
              <a:t> data for resistance to chemical environments.</a:t>
            </a:r>
          </a:p>
          <a:p>
            <a:r>
              <a:rPr lang="en-GB" sz="2000" dirty="0">
                <a:latin typeface="+mn-lt"/>
              </a:rPr>
              <a:t>Global Polymers Plastics </a:t>
            </a:r>
          </a:p>
          <a:p>
            <a:pPr lvl="1"/>
            <a:r>
              <a:rPr lang="en-GB" dirty="0">
                <a:latin typeface="+mn-lt"/>
              </a:rPr>
              <a:t>105,000+ datasheets for commercial polymer grades from suppliers Meeting ASTM or ISO standards. </a:t>
            </a:r>
          </a:p>
          <a:p>
            <a:pPr lvl="1"/>
            <a:endParaRPr lang="en-GB" sz="2200" dirty="0">
              <a:solidFill>
                <a:prstClr val="black"/>
              </a:solidFill>
              <a:latin typeface="+mn-lt"/>
              <a:cs typeface="Arial" panose="020B0604020202020204" pitchFamily="34" charset="0"/>
            </a:endParaRPr>
          </a:p>
          <a:p>
            <a:pPr marL="0" indent="0" eaLnBrk="1" fontAlgn="auto" hangingPunct="1">
              <a:lnSpc>
                <a:spcPts val="2049"/>
              </a:lnSpc>
              <a:spcBef>
                <a:spcPts val="0"/>
              </a:spcBef>
              <a:buClr>
                <a:srgbClr val="577235"/>
              </a:buClr>
              <a:buNone/>
              <a:defRPr/>
            </a:pPr>
            <a:endParaRPr lang="en-GB" sz="2400" b="0" dirty="0">
              <a:solidFill>
                <a:prstClr val="black"/>
              </a:solidFill>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t>       Level 3 Polymer database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629400" y="1495329"/>
            <a:ext cx="1143000" cy="533400"/>
          </a:xfrm>
        </p:spPr>
        <p:txBody>
          <a:bodyPr/>
          <a:lstStyle/>
          <a:p>
            <a:pPr marL="0" indent="0">
              <a:buNone/>
            </a:pPr>
            <a:r>
              <a:rPr lang="en-US" b="1" dirty="0"/>
              <a:t>Tools:</a:t>
            </a:r>
          </a:p>
        </p:txBody>
      </p:sp>
      <p:pic>
        <p:nvPicPr>
          <p:cNvPr id="5" name="Picture 4">
            <a:extLst>
              <a:ext uri="{FF2B5EF4-FFF2-40B4-BE49-F238E27FC236}">
                <a16:creationId xmlns:a16="http://schemas.microsoft.com/office/drawing/2014/main" id="{0CD94A91-AE7E-4911-8955-B36B2B7CF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92" y="148581"/>
            <a:ext cx="914400" cy="914400"/>
          </a:xfrm>
          <a:prstGeom prst="rect">
            <a:avLst/>
          </a:prstGeom>
        </p:spPr>
      </p:pic>
      <p:sp>
        <p:nvSpPr>
          <p:cNvPr id="2" name="Slide Number Placeholder 1">
            <a:extLst>
              <a:ext uri="{FF2B5EF4-FFF2-40B4-BE49-F238E27FC236}">
                <a16:creationId xmlns:a16="http://schemas.microsoft.com/office/drawing/2014/main" id="{13A492A0-BB7C-450E-BC52-6A258A125867}"/>
              </a:ext>
            </a:extLst>
          </p:cNvPr>
          <p:cNvSpPr>
            <a:spLocks noGrp="1"/>
          </p:cNvSpPr>
          <p:nvPr>
            <p:ph type="sldNum" sz="quarter" idx="11"/>
          </p:nvPr>
        </p:nvSpPr>
        <p:spPr/>
        <p:txBody>
          <a:bodyPr/>
          <a:lstStyle/>
          <a:p>
            <a:fld id="{F0D23093-2AB0-F74C-B865-1A12A15B650E}" type="slidenum">
              <a:rPr lang="en-US" smtClean="0"/>
              <a:pPr/>
              <a:t>11</a:t>
            </a:fld>
            <a:endParaRPr lang="en-US" dirty="0"/>
          </a:p>
        </p:txBody>
      </p:sp>
      <p:grpSp>
        <p:nvGrpSpPr>
          <p:cNvPr id="28" name="Group 27">
            <a:extLst>
              <a:ext uri="{FF2B5EF4-FFF2-40B4-BE49-F238E27FC236}">
                <a16:creationId xmlns:a16="http://schemas.microsoft.com/office/drawing/2014/main" id="{A7F795BA-FC2F-A9FD-7949-2BD3CBAA9891}"/>
              </a:ext>
            </a:extLst>
          </p:cNvPr>
          <p:cNvGrpSpPr/>
          <p:nvPr/>
        </p:nvGrpSpPr>
        <p:grpSpPr>
          <a:xfrm>
            <a:off x="6294110" y="2195467"/>
            <a:ext cx="5821700" cy="3393851"/>
            <a:chOff x="6294110" y="2195467"/>
            <a:chExt cx="5821700" cy="3393851"/>
          </a:xfrm>
        </p:grpSpPr>
        <p:grpSp>
          <p:nvGrpSpPr>
            <p:cNvPr id="3" name="Group 2">
              <a:extLst>
                <a:ext uri="{FF2B5EF4-FFF2-40B4-BE49-F238E27FC236}">
                  <a16:creationId xmlns:a16="http://schemas.microsoft.com/office/drawing/2014/main" id="{5AD291D8-7007-0057-2D4A-91E043DC80DE}"/>
                </a:ext>
              </a:extLst>
            </p:cNvPr>
            <p:cNvGrpSpPr/>
            <p:nvPr/>
          </p:nvGrpSpPr>
          <p:grpSpPr>
            <a:xfrm>
              <a:off x="6294110" y="2195467"/>
              <a:ext cx="1828800" cy="1636995"/>
              <a:chOff x="6248400" y="1828736"/>
              <a:chExt cx="1828800" cy="1636995"/>
            </a:xfrm>
          </p:grpSpPr>
          <p:pic>
            <p:nvPicPr>
              <p:cNvPr id="7" name="Picture 6" descr="Close-up of a bicycle chain&#10;&#10;Description automatically generated">
                <a:extLst>
                  <a:ext uri="{FF2B5EF4-FFF2-40B4-BE49-F238E27FC236}">
                    <a16:creationId xmlns:a16="http://schemas.microsoft.com/office/drawing/2014/main" id="{989137FE-4235-388F-E81F-4596977D1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828736"/>
                <a:ext cx="914400" cy="914400"/>
              </a:xfrm>
              <a:prstGeom prst="rect">
                <a:avLst/>
              </a:prstGeom>
            </p:spPr>
          </p:pic>
          <p:sp>
            <p:nvSpPr>
              <p:cNvPr id="8" name="TextBox 7">
                <a:extLst>
                  <a:ext uri="{FF2B5EF4-FFF2-40B4-BE49-F238E27FC236}">
                    <a16:creationId xmlns:a16="http://schemas.microsoft.com/office/drawing/2014/main" id="{2726D981-8FA8-A1AE-8581-E09C99474F43}"/>
                  </a:ext>
                </a:extLst>
              </p:cNvPr>
              <p:cNvSpPr txBox="1"/>
              <p:nvPr/>
            </p:nvSpPr>
            <p:spPr>
              <a:xfrm>
                <a:off x="6248400" y="2819400"/>
                <a:ext cx="1828800" cy="646331"/>
              </a:xfrm>
              <a:prstGeom prst="rect">
                <a:avLst/>
              </a:prstGeom>
              <a:noFill/>
            </p:spPr>
            <p:txBody>
              <a:bodyPr wrap="square" rtlCol="0">
                <a:spAutoFit/>
              </a:bodyPr>
              <a:lstStyle/>
              <a:p>
                <a:pPr algn="ctr"/>
                <a:r>
                  <a:rPr lang="en-US" dirty="0"/>
                  <a:t>Standard Level 3 Tools</a:t>
                </a:r>
              </a:p>
            </p:txBody>
          </p:sp>
        </p:grpSp>
        <p:grpSp>
          <p:nvGrpSpPr>
            <p:cNvPr id="10" name="Group 9">
              <a:extLst>
                <a:ext uri="{FF2B5EF4-FFF2-40B4-BE49-F238E27FC236}">
                  <a16:creationId xmlns:a16="http://schemas.microsoft.com/office/drawing/2014/main" id="{FAF7F873-6AE1-5039-7F6A-592EC7D9DA6B}"/>
                </a:ext>
              </a:extLst>
            </p:cNvPr>
            <p:cNvGrpSpPr/>
            <p:nvPr/>
          </p:nvGrpSpPr>
          <p:grpSpPr>
            <a:xfrm>
              <a:off x="8290560" y="2195467"/>
              <a:ext cx="1828800" cy="1628371"/>
              <a:chOff x="9372600" y="1944595"/>
              <a:chExt cx="1828800" cy="1628371"/>
            </a:xfrm>
          </p:grpSpPr>
          <p:pic>
            <p:nvPicPr>
              <p:cNvPr id="11" name="Picture 10" descr="A green leaf with a plus sign&#10;&#10;Description automatically generated">
                <a:extLst>
                  <a:ext uri="{FF2B5EF4-FFF2-40B4-BE49-F238E27FC236}">
                    <a16:creationId xmlns:a16="http://schemas.microsoft.com/office/drawing/2014/main" id="{5D70F7E7-2F1B-BF9D-CE40-AE98A16BB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920" y="1944595"/>
                <a:ext cx="1280160" cy="914400"/>
              </a:xfrm>
              <a:prstGeom prst="rect">
                <a:avLst/>
              </a:prstGeom>
            </p:spPr>
          </p:pic>
          <p:sp>
            <p:nvSpPr>
              <p:cNvPr id="12" name="TextBox 11">
                <a:extLst>
                  <a:ext uri="{FF2B5EF4-FFF2-40B4-BE49-F238E27FC236}">
                    <a16:creationId xmlns:a16="http://schemas.microsoft.com/office/drawing/2014/main" id="{A07BF8F7-EE3E-C413-9BCC-D208750A3C4A}"/>
                  </a:ext>
                </a:extLst>
              </p:cNvPr>
              <p:cNvSpPr txBox="1"/>
              <p:nvPr/>
            </p:nvSpPr>
            <p:spPr>
              <a:xfrm>
                <a:off x="9372600" y="2926635"/>
                <a:ext cx="1828800" cy="646331"/>
              </a:xfrm>
              <a:prstGeom prst="rect">
                <a:avLst/>
              </a:prstGeom>
              <a:noFill/>
            </p:spPr>
            <p:txBody>
              <a:bodyPr wrap="square" rtlCol="0">
                <a:spAutoFit/>
              </a:bodyPr>
              <a:lstStyle/>
              <a:p>
                <a:pPr algn="ctr"/>
                <a:r>
                  <a:rPr lang="en-US" dirty="0"/>
                  <a:t>Enhanced </a:t>
                </a:r>
              </a:p>
              <a:p>
                <a:pPr algn="ctr"/>
                <a:r>
                  <a:rPr lang="en-US" dirty="0"/>
                  <a:t>Eco Audit</a:t>
                </a:r>
              </a:p>
            </p:txBody>
          </p:sp>
        </p:grpSp>
        <p:grpSp>
          <p:nvGrpSpPr>
            <p:cNvPr id="13" name="Group 12">
              <a:extLst>
                <a:ext uri="{FF2B5EF4-FFF2-40B4-BE49-F238E27FC236}">
                  <a16:creationId xmlns:a16="http://schemas.microsoft.com/office/drawing/2014/main" id="{0BF702F0-8F43-C539-4167-AADC7ED3A627}"/>
                </a:ext>
              </a:extLst>
            </p:cNvPr>
            <p:cNvGrpSpPr/>
            <p:nvPr/>
          </p:nvGrpSpPr>
          <p:grpSpPr>
            <a:xfrm>
              <a:off x="6294110" y="3962400"/>
              <a:ext cx="1828800" cy="1626918"/>
              <a:chOff x="10668000" y="1946048"/>
              <a:chExt cx="1828800" cy="1626918"/>
            </a:xfrm>
          </p:grpSpPr>
          <p:pic>
            <p:nvPicPr>
              <p:cNvPr id="14" name="Picture 13" descr="A group of blue and red circles&#10;&#10;Description automatically generated">
                <a:extLst>
                  <a:ext uri="{FF2B5EF4-FFF2-40B4-BE49-F238E27FC236}">
                    <a16:creationId xmlns:a16="http://schemas.microsoft.com/office/drawing/2014/main" id="{A93EAC11-B004-665C-55D1-588397EDA7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9288" y="1946048"/>
                <a:ext cx="1279916" cy="914400"/>
              </a:xfrm>
              <a:prstGeom prst="rect">
                <a:avLst/>
              </a:prstGeom>
            </p:spPr>
          </p:pic>
          <p:sp>
            <p:nvSpPr>
              <p:cNvPr id="15" name="TextBox 14">
                <a:extLst>
                  <a:ext uri="{FF2B5EF4-FFF2-40B4-BE49-F238E27FC236}">
                    <a16:creationId xmlns:a16="http://schemas.microsoft.com/office/drawing/2014/main" id="{FF316CB3-F212-A36C-3C35-EF1321B2E23B}"/>
                  </a:ext>
                </a:extLst>
              </p:cNvPr>
              <p:cNvSpPr txBox="1"/>
              <p:nvPr/>
            </p:nvSpPr>
            <p:spPr>
              <a:xfrm>
                <a:off x="10668000" y="2926635"/>
                <a:ext cx="1828800" cy="646331"/>
              </a:xfrm>
              <a:prstGeom prst="rect">
                <a:avLst/>
              </a:prstGeom>
              <a:noFill/>
            </p:spPr>
            <p:txBody>
              <a:bodyPr wrap="square" rtlCol="0">
                <a:spAutoFit/>
              </a:bodyPr>
              <a:lstStyle/>
              <a:p>
                <a:pPr algn="ctr"/>
                <a:r>
                  <a:rPr lang="en-US" dirty="0"/>
                  <a:t>Comparison </a:t>
                </a:r>
              </a:p>
              <a:p>
                <a:pPr algn="ctr"/>
                <a:r>
                  <a:rPr lang="en-US" dirty="0"/>
                  <a:t>Table</a:t>
                </a:r>
              </a:p>
            </p:txBody>
          </p:sp>
        </p:grpSp>
        <p:grpSp>
          <p:nvGrpSpPr>
            <p:cNvPr id="16" name="Group 15">
              <a:extLst>
                <a:ext uri="{FF2B5EF4-FFF2-40B4-BE49-F238E27FC236}">
                  <a16:creationId xmlns:a16="http://schemas.microsoft.com/office/drawing/2014/main" id="{BDE3327D-D39C-1C2F-2BEA-02F7AD7523E7}"/>
                </a:ext>
              </a:extLst>
            </p:cNvPr>
            <p:cNvGrpSpPr/>
            <p:nvPr/>
          </p:nvGrpSpPr>
          <p:grpSpPr>
            <a:xfrm>
              <a:off x="8290560" y="3962402"/>
              <a:ext cx="1828800" cy="1626916"/>
              <a:chOff x="9402653" y="3758127"/>
              <a:chExt cx="1828800" cy="1626916"/>
            </a:xfrm>
          </p:grpSpPr>
          <p:pic>
            <p:nvPicPr>
              <p:cNvPr id="19" name="Picture 18" descr="A black background with a black square&#10;&#10;Description automatically generated with medium confidence">
                <a:extLst>
                  <a:ext uri="{FF2B5EF4-FFF2-40B4-BE49-F238E27FC236}">
                    <a16:creationId xmlns:a16="http://schemas.microsoft.com/office/drawing/2014/main" id="{3DE580EB-2B9F-1E8E-C6DC-70CD5384A6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7400" y="3758127"/>
                <a:ext cx="1279307" cy="914400"/>
              </a:xfrm>
              <a:prstGeom prst="rect">
                <a:avLst/>
              </a:prstGeom>
            </p:spPr>
          </p:pic>
          <p:sp>
            <p:nvSpPr>
              <p:cNvPr id="20" name="TextBox 19">
                <a:extLst>
                  <a:ext uri="{FF2B5EF4-FFF2-40B4-BE49-F238E27FC236}">
                    <a16:creationId xmlns:a16="http://schemas.microsoft.com/office/drawing/2014/main" id="{E95038C8-D279-530B-5359-49B9DD57A4A6}"/>
                  </a:ext>
                </a:extLst>
              </p:cNvPr>
              <p:cNvSpPr txBox="1"/>
              <p:nvPr/>
            </p:nvSpPr>
            <p:spPr>
              <a:xfrm>
                <a:off x="9402653" y="4738712"/>
                <a:ext cx="1828800" cy="646331"/>
              </a:xfrm>
              <a:prstGeom prst="rect">
                <a:avLst/>
              </a:prstGeom>
              <a:noFill/>
            </p:spPr>
            <p:txBody>
              <a:bodyPr wrap="square" rtlCol="0">
                <a:spAutoFit/>
              </a:bodyPr>
              <a:lstStyle/>
              <a:p>
                <a:pPr algn="ctr"/>
                <a:r>
                  <a:rPr lang="en-US" dirty="0"/>
                  <a:t>Find</a:t>
                </a:r>
              </a:p>
              <a:p>
                <a:pPr algn="ctr"/>
                <a:r>
                  <a:rPr lang="en-US" dirty="0"/>
                  <a:t>Similar</a:t>
                </a:r>
              </a:p>
            </p:txBody>
          </p:sp>
        </p:grpSp>
        <p:grpSp>
          <p:nvGrpSpPr>
            <p:cNvPr id="21" name="Group 20">
              <a:extLst>
                <a:ext uri="{FF2B5EF4-FFF2-40B4-BE49-F238E27FC236}">
                  <a16:creationId xmlns:a16="http://schemas.microsoft.com/office/drawing/2014/main" id="{816BAE87-498D-7D5F-2BB4-8C480EFB0C73}"/>
                </a:ext>
              </a:extLst>
            </p:cNvPr>
            <p:cNvGrpSpPr/>
            <p:nvPr/>
          </p:nvGrpSpPr>
          <p:grpSpPr>
            <a:xfrm>
              <a:off x="10287010" y="3962401"/>
              <a:ext cx="1828800" cy="1626917"/>
              <a:chOff x="8137088" y="3758127"/>
              <a:chExt cx="1828800" cy="1626917"/>
            </a:xfrm>
          </p:grpSpPr>
          <p:pic>
            <p:nvPicPr>
              <p:cNvPr id="22" name="Picture 21" descr="A black background with a black square&#10;&#10;Description automatically generated with medium confidence">
                <a:extLst>
                  <a:ext uri="{FF2B5EF4-FFF2-40B4-BE49-F238E27FC236}">
                    <a16:creationId xmlns:a16="http://schemas.microsoft.com/office/drawing/2014/main" id="{DDDCB021-CDD4-8FEE-3755-6D3CBB034B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1359" y="3758127"/>
                <a:ext cx="1280770" cy="914400"/>
              </a:xfrm>
              <a:prstGeom prst="rect">
                <a:avLst/>
              </a:prstGeom>
            </p:spPr>
          </p:pic>
          <p:sp>
            <p:nvSpPr>
              <p:cNvPr id="23" name="TextBox 22">
                <a:extLst>
                  <a:ext uri="{FF2B5EF4-FFF2-40B4-BE49-F238E27FC236}">
                    <a16:creationId xmlns:a16="http://schemas.microsoft.com/office/drawing/2014/main" id="{D4DB5D3E-33A2-9044-8583-5B3E845E97ED}"/>
                  </a:ext>
                </a:extLst>
              </p:cNvPr>
              <p:cNvSpPr txBox="1"/>
              <p:nvPr/>
            </p:nvSpPr>
            <p:spPr>
              <a:xfrm>
                <a:off x="8137088" y="4738713"/>
                <a:ext cx="1828800" cy="646331"/>
              </a:xfrm>
              <a:prstGeom prst="rect">
                <a:avLst/>
              </a:prstGeom>
              <a:noFill/>
            </p:spPr>
            <p:txBody>
              <a:bodyPr wrap="square" rtlCol="0">
                <a:spAutoFit/>
              </a:bodyPr>
              <a:lstStyle/>
              <a:p>
                <a:pPr algn="ctr"/>
                <a:r>
                  <a:rPr lang="en-US" dirty="0"/>
                  <a:t>Engineering</a:t>
                </a:r>
              </a:p>
              <a:p>
                <a:pPr algn="ctr"/>
                <a:r>
                  <a:rPr lang="en-US" dirty="0"/>
                  <a:t>Solver</a:t>
                </a:r>
              </a:p>
            </p:txBody>
          </p:sp>
        </p:grpSp>
        <p:grpSp>
          <p:nvGrpSpPr>
            <p:cNvPr id="24" name="Group 23">
              <a:extLst>
                <a:ext uri="{FF2B5EF4-FFF2-40B4-BE49-F238E27FC236}">
                  <a16:creationId xmlns:a16="http://schemas.microsoft.com/office/drawing/2014/main" id="{514AA989-A6D3-CC18-67A5-8FB3C4A67D00}"/>
                </a:ext>
              </a:extLst>
            </p:cNvPr>
            <p:cNvGrpSpPr/>
            <p:nvPr/>
          </p:nvGrpSpPr>
          <p:grpSpPr>
            <a:xfrm>
              <a:off x="10287010" y="2195467"/>
              <a:ext cx="1828800" cy="1626918"/>
              <a:chOff x="6814185" y="3758127"/>
              <a:chExt cx="1828800" cy="1626918"/>
            </a:xfrm>
          </p:grpSpPr>
          <p:pic>
            <p:nvPicPr>
              <p:cNvPr id="25" name="Picture 24" descr="A black and white image of a corner&#10;&#10;Description automatically generated">
                <a:extLst>
                  <a:ext uri="{FF2B5EF4-FFF2-40B4-BE49-F238E27FC236}">
                    <a16:creationId xmlns:a16="http://schemas.microsoft.com/office/drawing/2014/main" id="{E1C6A48E-AB96-C8FE-26B0-769094FC4D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0589" y="3758127"/>
                <a:ext cx="1280770" cy="914400"/>
              </a:xfrm>
              <a:prstGeom prst="rect">
                <a:avLst/>
              </a:prstGeom>
            </p:spPr>
          </p:pic>
          <p:sp>
            <p:nvSpPr>
              <p:cNvPr id="26" name="TextBox 25">
                <a:extLst>
                  <a:ext uri="{FF2B5EF4-FFF2-40B4-BE49-F238E27FC236}">
                    <a16:creationId xmlns:a16="http://schemas.microsoft.com/office/drawing/2014/main" id="{784143C2-DBD0-F71B-EC69-D66A35FEE50A}"/>
                  </a:ext>
                </a:extLst>
              </p:cNvPr>
              <p:cNvSpPr txBox="1"/>
              <p:nvPr/>
            </p:nvSpPr>
            <p:spPr>
              <a:xfrm>
                <a:off x="6814185" y="4738714"/>
                <a:ext cx="1828800" cy="646331"/>
              </a:xfrm>
              <a:prstGeom prst="rect">
                <a:avLst/>
              </a:prstGeom>
              <a:noFill/>
            </p:spPr>
            <p:txBody>
              <a:bodyPr wrap="square" rtlCol="0">
                <a:spAutoFit/>
              </a:bodyPr>
              <a:lstStyle/>
              <a:p>
                <a:pPr algn="ctr"/>
                <a:r>
                  <a:rPr lang="en-US" dirty="0"/>
                  <a:t>Synthesizer</a:t>
                </a:r>
              </a:p>
              <a:p>
                <a:pPr algn="ctr"/>
                <a:r>
                  <a:rPr lang="en-US" dirty="0"/>
                  <a:t>Tool</a:t>
                </a:r>
              </a:p>
            </p:txBody>
          </p:sp>
        </p:grpSp>
      </p:grpSp>
    </p:spTree>
    <p:extLst>
      <p:ext uri="{BB962C8B-B14F-4D97-AF65-F5344CB8AC3E}">
        <p14:creationId xmlns:p14="http://schemas.microsoft.com/office/powerpoint/2010/main" val="4268068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ln w="9525"/>
        </p:spPr>
        <p:txBody>
          <a:bodyPr/>
          <a:lstStyle/>
          <a:p>
            <a:r>
              <a:rPr lang="en-GB" dirty="0">
                <a:latin typeface="+mn-lt"/>
              </a:rPr>
              <a:t>Using the Polymer modules</a:t>
            </a:r>
          </a:p>
        </p:txBody>
      </p:sp>
      <p:sp>
        <p:nvSpPr>
          <p:cNvPr id="488452" name="Rectangle 4"/>
          <p:cNvSpPr>
            <a:spLocks noChangeArrowheads="1"/>
          </p:cNvSpPr>
          <p:nvPr/>
        </p:nvSpPr>
        <p:spPr bwMode="auto">
          <a:xfrm>
            <a:off x="1706563" y="1106488"/>
            <a:ext cx="843756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1pPr>
            <a:lvl2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2pPr>
            <a:lvl3pPr marL="11430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3pPr>
            <a:lvl4pPr marL="16002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4pPr>
            <a:lvl5pPr marL="20574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5pPr>
            <a:lvl6pPr marL="25146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6pPr>
            <a:lvl7pPr marL="29718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7pPr>
            <a:lvl8pPr marL="34290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8pPr>
            <a:lvl9pPr marL="38862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9pPr>
          </a:lstStyle>
          <a:p>
            <a:pPr algn="l">
              <a:spcBef>
                <a:spcPct val="50000"/>
              </a:spcBef>
              <a:buClr>
                <a:schemeClr val="accent1"/>
              </a:buClr>
              <a:buSzPct val="115000"/>
              <a:buFont typeface="Wingdings" panose="05000000000000000000" pitchFamily="2" charset="2"/>
              <a:buChar char="§"/>
            </a:pPr>
            <a:r>
              <a:rPr lang="en-US" sz="1800" dirty="0">
                <a:latin typeface="+mn-lt"/>
              </a:rPr>
              <a:t> </a:t>
            </a:r>
            <a:r>
              <a:rPr lang="en-GB" sz="1800" dirty="0">
                <a:latin typeface="+mn-lt"/>
              </a:rPr>
              <a:t>MaterialUniverse</a:t>
            </a:r>
            <a:endParaRPr lang="en-US" sz="1800" dirty="0">
              <a:latin typeface="+mn-lt"/>
            </a:endParaRPr>
          </a:p>
          <a:p>
            <a:pPr lvl="1" algn="l">
              <a:spcBef>
                <a:spcPct val="50000"/>
              </a:spcBef>
              <a:buClr>
                <a:schemeClr val="tx1"/>
              </a:buClr>
              <a:buSzPct val="115000"/>
              <a:buFontTx/>
              <a:buNone/>
            </a:pPr>
            <a:r>
              <a:rPr lang="en-GB" sz="1800" b="0" dirty="0">
                <a:latin typeface="+mn-lt"/>
              </a:rPr>
              <a:t>Designed for primary, broad materials selection. Enables generic candidates (resin and filler type) to be easily identified.</a:t>
            </a:r>
          </a:p>
        </p:txBody>
      </p:sp>
      <p:sp>
        <p:nvSpPr>
          <p:cNvPr id="488453" name="Rectangle 5"/>
          <p:cNvSpPr>
            <a:spLocks noChangeArrowheads="1"/>
          </p:cNvSpPr>
          <p:nvPr/>
        </p:nvSpPr>
        <p:spPr bwMode="auto">
          <a:xfrm>
            <a:off x="1717676" y="2535238"/>
            <a:ext cx="8437563"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1pPr>
            <a:lvl2pPr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2pPr>
            <a:lvl3pPr marL="11430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3pPr>
            <a:lvl4pPr marL="16002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4pPr>
            <a:lvl5pPr marL="2057400" indent="-228600" algn="r" eaLnBrk="0"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5pPr>
            <a:lvl6pPr marL="25146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6pPr>
            <a:lvl7pPr marL="29718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7pPr>
            <a:lvl8pPr marL="34290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8pPr>
            <a:lvl9pPr marL="3886200" indent="-228600" algn="r" eaLnBrk="0" fontAlgn="base" hangingPunct="0">
              <a:spcBef>
                <a:spcPct val="20000"/>
              </a:spcBef>
              <a:spcAft>
                <a:spcPct val="20000"/>
              </a:spcAft>
              <a:buClr>
                <a:srgbClr val="009B9B"/>
              </a:buClr>
              <a:buSzPct val="80000"/>
              <a:buFont typeface="Wingdings" panose="05000000000000000000" pitchFamily="2" charset="2"/>
              <a:defRPr sz="1400" b="1">
                <a:solidFill>
                  <a:schemeClr val="tx1"/>
                </a:solidFill>
                <a:latin typeface="Arial" panose="020B0604020202020204" pitchFamily="34" charset="0"/>
              </a:defRPr>
            </a:lvl9pPr>
          </a:lstStyle>
          <a:p>
            <a:pPr algn="l">
              <a:spcBef>
                <a:spcPct val="50000"/>
              </a:spcBef>
              <a:buClr>
                <a:schemeClr val="accent1"/>
              </a:buClr>
              <a:buSzPct val="115000"/>
              <a:buFont typeface="Wingdings" panose="05000000000000000000" pitchFamily="2" charset="2"/>
              <a:buChar char="§"/>
            </a:pPr>
            <a:r>
              <a:rPr lang="en-US" sz="1800" dirty="0">
                <a:latin typeface="+mn-lt"/>
              </a:rPr>
              <a:t> </a:t>
            </a:r>
            <a:r>
              <a:rPr lang="en-GB" sz="1800" dirty="0">
                <a:latin typeface="+mn-lt"/>
              </a:rPr>
              <a:t>Global Polymers Plastics</a:t>
            </a:r>
            <a:endParaRPr lang="en-US" sz="1800" dirty="0">
              <a:latin typeface="+mn-lt"/>
            </a:endParaRPr>
          </a:p>
          <a:p>
            <a:pPr lvl="1" algn="l">
              <a:spcBef>
                <a:spcPct val="50000"/>
              </a:spcBef>
              <a:buClr>
                <a:schemeClr val="tx1"/>
              </a:buClr>
              <a:buSzPct val="115000"/>
              <a:buFontTx/>
              <a:buNone/>
            </a:pPr>
            <a:r>
              <a:rPr lang="en-GB" sz="1800" b="0" dirty="0">
                <a:latin typeface="+mn-lt"/>
              </a:rPr>
              <a:t>Once the resin and filler type are known these can be used to find specific commercial grades and possible vendors. </a:t>
            </a:r>
          </a:p>
        </p:txBody>
      </p:sp>
      <p:grpSp>
        <p:nvGrpSpPr>
          <p:cNvPr id="5" name="Group 4">
            <a:extLst>
              <a:ext uri="{FF2B5EF4-FFF2-40B4-BE49-F238E27FC236}">
                <a16:creationId xmlns:a16="http://schemas.microsoft.com/office/drawing/2014/main" id="{F4C4D645-CFD3-4D85-BA0E-26888F4CE9C5}"/>
              </a:ext>
            </a:extLst>
          </p:cNvPr>
          <p:cNvGrpSpPr/>
          <p:nvPr/>
        </p:nvGrpSpPr>
        <p:grpSpPr>
          <a:xfrm>
            <a:off x="6328384" y="3956051"/>
            <a:ext cx="3975231" cy="2105191"/>
            <a:chOff x="5185383" y="3956050"/>
            <a:chExt cx="3975231" cy="2105191"/>
          </a:xfrm>
        </p:grpSpPr>
        <p:sp>
          <p:nvSpPr>
            <p:cNvPr id="38" name="Isosceles Triangle 37">
              <a:extLst>
                <a:ext uri="{FF2B5EF4-FFF2-40B4-BE49-F238E27FC236}">
                  <a16:creationId xmlns:a16="http://schemas.microsoft.com/office/drawing/2014/main" id="{4F8EF6D6-8A5E-4465-AF22-8398F2EF45E0}"/>
                </a:ext>
              </a:extLst>
            </p:cNvPr>
            <p:cNvSpPr/>
            <p:nvPr/>
          </p:nvSpPr>
          <p:spPr>
            <a:xfrm rot="5400000">
              <a:off x="6851223" y="4916083"/>
              <a:ext cx="1763331" cy="302342"/>
            </a:xfrm>
            <a:prstGeom prst="triangle">
              <a:avLst/>
            </a:prstGeom>
            <a:solidFill>
              <a:schemeClr val="bg2">
                <a:lumMod val="9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4" name="Rectangle: Rounded Corners 43">
              <a:extLst>
                <a:ext uri="{FF2B5EF4-FFF2-40B4-BE49-F238E27FC236}">
                  <a16:creationId xmlns:a16="http://schemas.microsoft.com/office/drawing/2014/main" id="{39511ECD-952D-4748-B38C-E32F781131B6}"/>
                </a:ext>
              </a:extLst>
            </p:cNvPr>
            <p:cNvSpPr/>
            <p:nvPr/>
          </p:nvSpPr>
          <p:spPr>
            <a:xfrm>
              <a:off x="5185383" y="3956050"/>
              <a:ext cx="2396335" cy="2105191"/>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5" name="TextBox 44">
              <a:extLst>
                <a:ext uri="{FF2B5EF4-FFF2-40B4-BE49-F238E27FC236}">
                  <a16:creationId xmlns:a16="http://schemas.microsoft.com/office/drawing/2014/main" id="{02B56CD9-109C-4A7A-AB92-CAA27C4DC1E1}"/>
                </a:ext>
              </a:extLst>
            </p:cNvPr>
            <p:cNvSpPr txBox="1"/>
            <p:nvPr/>
          </p:nvSpPr>
          <p:spPr>
            <a:xfrm>
              <a:off x="5185383" y="4038167"/>
              <a:ext cx="2396335" cy="306801"/>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schemeClr val="accent1"/>
                  </a:solidFill>
                  <a:cs typeface="Arial" panose="020B0604020202020204" pitchFamily="34" charset="0"/>
                </a:rPr>
                <a:t>STAGE 2</a:t>
              </a:r>
            </a:p>
          </p:txBody>
        </p:sp>
        <p:sp>
          <p:nvSpPr>
            <p:cNvPr id="46" name="TextBox 45">
              <a:extLst>
                <a:ext uri="{FF2B5EF4-FFF2-40B4-BE49-F238E27FC236}">
                  <a16:creationId xmlns:a16="http://schemas.microsoft.com/office/drawing/2014/main" id="{825A3214-8B00-4638-97C0-E31514282800}"/>
                </a:ext>
              </a:extLst>
            </p:cNvPr>
            <p:cNvSpPr txBox="1"/>
            <p:nvPr/>
          </p:nvSpPr>
          <p:spPr>
            <a:xfrm>
              <a:off x="5185383" y="4402989"/>
              <a:ext cx="2396335" cy="738664"/>
            </a:xfrm>
            <a:prstGeom prst="rect">
              <a:avLst/>
            </a:prstGeom>
            <a:solidFill>
              <a:schemeClr val="accent2"/>
            </a:solidFill>
            <a:ln w="19050">
              <a:noFill/>
            </a:ln>
          </p:spPr>
          <p:txBody>
            <a:bodyPr wrap="square" rtlCol="0">
              <a:spAutoFit/>
            </a:bodyPr>
            <a:lstStyle/>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Identify</a:t>
              </a:r>
            </a:p>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Commercial</a:t>
              </a:r>
            </a:p>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Grades</a:t>
              </a:r>
            </a:p>
          </p:txBody>
        </p:sp>
        <p:sp>
          <p:nvSpPr>
            <p:cNvPr id="47" name="TextBox 46">
              <a:extLst>
                <a:ext uri="{FF2B5EF4-FFF2-40B4-BE49-F238E27FC236}">
                  <a16:creationId xmlns:a16="http://schemas.microsoft.com/office/drawing/2014/main" id="{6D1EB3E6-566F-4840-B413-0E803157A577}"/>
                </a:ext>
              </a:extLst>
            </p:cNvPr>
            <p:cNvSpPr txBox="1"/>
            <p:nvPr/>
          </p:nvSpPr>
          <p:spPr>
            <a:xfrm>
              <a:off x="5185383" y="5342694"/>
              <a:ext cx="2396335" cy="307777"/>
            </a:xfrm>
            <a:prstGeom prst="rect">
              <a:avLst/>
            </a:prstGeom>
            <a:noFill/>
          </p:spPr>
          <p:txBody>
            <a:bodyPr wrap="square" rtlCol="0">
              <a:spAutoFit/>
            </a:bodyPr>
            <a:lstStyle/>
            <a:p>
              <a:pPr algn="ctr" eaLnBrk="1" fontAlgn="auto" hangingPunct="1">
                <a:spcBef>
                  <a:spcPts val="0"/>
                </a:spcBef>
                <a:spcAft>
                  <a:spcPts val="0"/>
                </a:spcAft>
                <a:buClrTx/>
                <a:buSzTx/>
              </a:pPr>
              <a:r>
                <a:rPr lang="en-GB" sz="1400" dirty="0">
                  <a:solidFill>
                    <a:schemeClr val="bg1"/>
                  </a:solidFill>
                  <a:cs typeface="Arial" panose="020B0604020202020204" pitchFamily="34" charset="0"/>
                </a:rPr>
                <a:t>Global Polymers Plastics</a:t>
              </a:r>
            </a:p>
          </p:txBody>
        </p:sp>
        <p:sp>
          <p:nvSpPr>
            <p:cNvPr id="48" name="Rectangle: Rounded Corners 47">
              <a:extLst>
                <a:ext uri="{FF2B5EF4-FFF2-40B4-BE49-F238E27FC236}">
                  <a16:creationId xmlns:a16="http://schemas.microsoft.com/office/drawing/2014/main" id="{209C4E5F-A371-4536-A630-354089207459}"/>
                </a:ext>
              </a:extLst>
            </p:cNvPr>
            <p:cNvSpPr/>
            <p:nvPr/>
          </p:nvSpPr>
          <p:spPr>
            <a:xfrm>
              <a:off x="7943783" y="4532758"/>
              <a:ext cx="1216831" cy="1068992"/>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9" name="TextBox 48">
              <a:extLst>
                <a:ext uri="{FF2B5EF4-FFF2-40B4-BE49-F238E27FC236}">
                  <a16:creationId xmlns:a16="http://schemas.microsoft.com/office/drawing/2014/main" id="{D92D96B5-817C-496B-ABFB-DC6B8756EFA9}"/>
                </a:ext>
              </a:extLst>
            </p:cNvPr>
            <p:cNvSpPr txBox="1"/>
            <p:nvPr/>
          </p:nvSpPr>
          <p:spPr>
            <a:xfrm>
              <a:off x="8014702" y="4796793"/>
              <a:ext cx="1074991" cy="529929"/>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prstClr val="black"/>
                  </a:solidFill>
                  <a:cs typeface="Arial" panose="020B0604020202020204" pitchFamily="34" charset="0"/>
                </a:rPr>
                <a:t>Contact Suppliers</a:t>
              </a:r>
            </a:p>
          </p:txBody>
        </p:sp>
      </p:grpSp>
      <p:grpSp>
        <p:nvGrpSpPr>
          <p:cNvPr id="4" name="Group 3">
            <a:extLst>
              <a:ext uri="{FF2B5EF4-FFF2-40B4-BE49-F238E27FC236}">
                <a16:creationId xmlns:a16="http://schemas.microsoft.com/office/drawing/2014/main" id="{DB29F509-C98E-4FC4-A3D4-1CC0F6AB94D1}"/>
              </a:ext>
            </a:extLst>
          </p:cNvPr>
          <p:cNvGrpSpPr/>
          <p:nvPr/>
        </p:nvGrpSpPr>
        <p:grpSpPr>
          <a:xfrm>
            <a:off x="1808200" y="3956051"/>
            <a:ext cx="4475398" cy="2105191"/>
            <a:chOff x="665200" y="3956050"/>
            <a:chExt cx="4475398" cy="2105191"/>
          </a:xfrm>
        </p:grpSpPr>
        <p:sp>
          <p:nvSpPr>
            <p:cNvPr id="37" name="Isosceles Triangle 36">
              <a:extLst>
                <a:ext uri="{FF2B5EF4-FFF2-40B4-BE49-F238E27FC236}">
                  <a16:creationId xmlns:a16="http://schemas.microsoft.com/office/drawing/2014/main" id="{2F9EBEC3-619E-442D-A321-945DB069A2AE}"/>
                </a:ext>
              </a:extLst>
            </p:cNvPr>
            <p:cNvSpPr/>
            <p:nvPr/>
          </p:nvSpPr>
          <p:spPr>
            <a:xfrm rot="5400000">
              <a:off x="1836305" y="4962924"/>
              <a:ext cx="914487" cy="222089"/>
            </a:xfrm>
            <a:prstGeom prst="triangle">
              <a:avLst/>
            </a:prstGeom>
            <a:solidFill>
              <a:schemeClr val="bg2">
                <a:lumMod val="9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39" name="Isosceles Triangle 38">
              <a:extLst>
                <a:ext uri="{FF2B5EF4-FFF2-40B4-BE49-F238E27FC236}">
                  <a16:creationId xmlns:a16="http://schemas.microsoft.com/office/drawing/2014/main" id="{A9B5C07E-AB13-4302-B66B-B3615A264969}"/>
                </a:ext>
              </a:extLst>
            </p:cNvPr>
            <p:cNvSpPr/>
            <p:nvPr/>
          </p:nvSpPr>
          <p:spPr>
            <a:xfrm rot="5400000">
              <a:off x="4107761" y="4895573"/>
              <a:ext cx="1763331" cy="302342"/>
            </a:xfrm>
            <a:prstGeom prst="triangle">
              <a:avLst/>
            </a:prstGeom>
            <a:solidFill>
              <a:schemeClr val="bg2">
                <a:lumMod val="9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0" name="Rectangle: Rounded Corners 39">
              <a:extLst>
                <a:ext uri="{FF2B5EF4-FFF2-40B4-BE49-F238E27FC236}">
                  <a16:creationId xmlns:a16="http://schemas.microsoft.com/office/drawing/2014/main" id="{44B47F58-4804-48E0-B9C0-270B5A21800D}"/>
                </a:ext>
              </a:extLst>
            </p:cNvPr>
            <p:cNvSpPr/>
            <p:nvPr/>
          </p:nvSpPr>
          <p:spPr>
            <a:xfrm>
              <a:off x="2441921" y="3956050"/>
              <a:ext cx="2396335" cy="2105191"/>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41" name="TextBox 40">
              <a:extLst>
                <a:ext uri="{FF2B5EF4-FFF2-40B4-BE49-F238E27FC236}">
                  <a16:creationId xmlns:a16="http://schemas.microsoft.com/office/drawing/2014/main" id="{1A46F370-8C4B-4DC9-A1A2-88F0D54E37EF}"/>
                </a:ext>
              </a:extLst>
            </p:cNvPr>
            <p:cNvSpPr txBox="1"/>
            <p:nvPr/>
          </p:nvSpPr>
          <p:spPr>
            <a:xfrm>
              <a:off x="2441921" y="4038167"/>
              <a:ext cx="2396335" cy="306801"/>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schemeClr val="accent1"/>
                  </a:solidFill>
                  <a:cs typeface="Arial" panose="020B0604020202020204" pitchFamily="34" charset="0"/>
                </a:rPr>
                <a:t>STAGE 1</a:t>
              </a:r>
            </a:p>
          </p:txBody>
        </p:sp>
        <p:sp>
          <p:nvSpPr>
            <p:cNvPr id="42" name="TextBox 41">
              <a:extLst>
                <a:ext uri="{FF2B5EF4-FFF2-40B4-BE49-F238E27FC236}">
                  <a16:creationId xmlns:a16="http://schemas.microsoft.com/office/drawing/2014/main" id="{874A0364-7A8F-48EC-BB7C-5EFD9A7C82C4}"/>
                </a:ext>
              </a:extLst>
            </p:cNvPr>
            <p:cNvSpPr txBox="1"/>
            <p:nvPr/>
          </p:nvSpPr>
          <p:spPr>
            <a:xfrm>
              <a:off x="2441921" y="4402989"/>
              <a:ext cx="2396335" cy="738664"/>
            </a:xfrm>
            <a:prstGeom prst="rect">
              <a:avLst/>
            </a:prstGeom>
            <a:solidFill>
              <a:schemeClr val="accent2"/>
            </a:solidFill>
            <a:ln w="19050">
              <a:noFill/>
            </a:ln>
          </p:spPr>
          <p:txBody>
            <a:bodyPr wrap="square" rtlCol="0">
              <a:spAutoFit/>
            </a:bodyPr>
            <a:lstStyle/>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Identify</a:t>
              </a:r>
            </a:p>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Resin/Filler</a:t>
              </a:r>
            </a:p>
            <a:p>
              <a:pPr algn="ctr" eaLnBrk="1" fontAlgn="auto" hangingPunct="1">
                <a:spcBef>
                  <a:spcPts val="0"/>
                </a:spcBef>
                <a:spcAft>
                  <a:spcPts val="0"/>
                </a:spcAft>
                <a:buClrTx/>
                <a:buSzTx/>
                <a:defRPr/>
              </a:pPr>
              <a:r>
                <a:rPr lang="en-GB" sz="1400" kern="0" dirty="0">
                  <a:solidFill>
                    <a:prstClr val="black"/>
                  </a:solidFill>
                  <a:cs typeface="Arial" panose="020B0604020202020204" pitchFamily="34" charset="0"/>
                </a:rPr>
                <a:t>Options</a:t>
              </a:r>
            </a:p>
          </p:txBody>
        </p:sp>
        <p:sp>
          <p:nvSpPr>
            <p:cNvPr id="43" name="TextBox 42">
              <a:extLst>
                <a:ext uri="{FF2B5EF4-FFF2-40B4-BE49-F238E27FC236}">
                  <a16:creationId xmlns:a16="http://schemas.microsoft.com/office/drawing/2014/main" id="{F77AC605-728A-4B6D-A9B9-B884A7DDE1B4}"/>
                </a:ext>
              </a:extLst>
            </p:cNvPr>
            <p:cNvSpPr txBox="1"/>
            <p:nvPr/>
          </p:nvSpPr>
          <p:spPr>
            <a:xfrm>
              <a:off x="2441921" y="5342694"/>
              <a:ext cx="2396335" cy="529929"/>
            </a:xfrm>
            <a:prstGeom prst="rect">
              <a:avLst/>
            </a:prstGeom>
            <a:noFill/>
          </p:spPr>
          <p:txBody>
            <a:bodyPr wrap="square" rtlCol="0">
              <a:spAutoFit/>
            </a:bodyPr>
            <a:lstStyle/>
            <a:p>
              <a:pPr algn="ctr" eaLnBrk="1" fontAlgn="auto" hangingPunct="1">
                <a:spcBef>
                  <a:spcPts val="0"/>
                </a:spcBef>
                <a:spcAft>
                  <a:spcPts val="0"/>
                </a:spcAft>
                <a:buClrTx/>
                <a:buSzTx/>
              </a:pPr>
              <a:r>
                <a:rPr lang="en-GB" sz="1400" dirty="0">
                  <a:solidFill>
                    <a:schemeClr val="bg1"/>
                  </a:solidFill>
                  <a:cs typeface="Arial" panose="020B0604020202020204" pitchFamily="34" charset="0"/>
                </a:rPr>
                <a:t>Granta MaterialUniverse</a:t>
              </a:r>
            </a:p>
            <a:p>
              <a:pPr algn="ctr" eaLnBrk="1" fontAlgn="auto" hangingPunct="1">
                <a:spcBef>
                  <a:spcPts val="0"/>
                </a:spcBef>
                <a:spcAft>
                  <a:spcPts val="0"/>
                </a:spcAft>
                <a:buClrTx/>
                <a:buSzTx/>
              </a:pPr>
              <a:r>
                <a:rPr lang="en-GB" sz="1400" dirty="0">
                  <a:solidFill>
                    <a:schemeClr val="bg1"/>
                  </a:solidFill>
                  <a:cs typeface="Arial" panose="020B0604020202020204" pitchFamily="34" charset="0"/>
                </a:rPr>
                <a:t>RAPRA ChemRes </a:t>
              </a:r>
            </a:p>
          </p:txBody>
        </p:sp>
        <p:sp>
          <p:nvSpPr>
            <p:cNvPr id="50" name="Rectangle: Rounded Corners 49">
              <a:extLst>
                <a:ext uri="{FF2B5EF4-FFF2-40B4-BE49-F238E27FC236}">
                  <a16:creationId xmlns:a16="http://schemas.microsoft.com/office/drawing/2014/main" id="{E05272FF-1866-4694-B88C-4DA04175995D}"/>
                </a:ext>
              </a:extLst>
            </p:cNvPr>
            <p:cNvSpPr/>
            <p:nvPr/>
          </p:nvSpPr>
          <p:spPr>
            <a:xfrm>
              <a:off x="665200" y="4532585"/>
              <a:ext cx="1517307" cy="1068992"/>
            </a:xfrm>
            <a:prstGeom prst="roundRect">
              <a:avLst>
                <a:gd name="adj" fmla="val 6029"/>
              </a:avLst>
            </a:prstGeom>
            <a:solidFill>
              <a:schemeClr val="accent2">
                <a:lumMod val="75000"/>
              </a:schemeClr>
            </a:solidFill>
            <a:ln w="12700" cap="flat" cmpd="sng" algn="ctr">
              <a:solidFill>
                <a:schemeClr val="accent2">
                  <a:lumMod val="50000"/>
                </a:schemeClr>
              </a:solidFill>
              <a:prstDash val="solid"/>
              <a:miter lim="800000"/>
            </a:ln>
            <a:effectLst/>
          </p:spPr>
          <p:txBody>
            <a:bodyPr rtlCol="0" anchor="ctr"/>
            <a:lstStyle/>
            <a:p>
              <a:pPr algn="ctr" eaLnBrk="1" fontAlgn="auto" hangingPunct="1">
                <a:spcBef>
                  <a:spcPts val="0"/>
                </a:spcBef>
                <a:spcAft>
                  <a:spcPts val="0"/>
                </a:spcAft>
                <a:buClrTx/>
                <a:buSzTx/>
                <a:defRPr/>
              </a:pPr>
              <a:endParaRPr lang="en-GB" sz="1400" kern="0" dirty="0">
                <a:solidFill>
                  <a:prstClr val="white"/>
                </a:solidFill>
                <a:cs typeface="Arial" panose="020B0604020202020204" pitchFamily="34" charset="0"/>
              </a:endParaRPr>
            </a:p>
          </p:txBody>
        </p:sp>
        <p:sp>
          <p:nvSpPr>
            <p:cNvPr id="51" name="TextBox 50">
              <a:extLst>
                <a:ext uri="{FF2B5EF4-FFF2-40B4-BE49-F238E27FC236}">
                  <a16:creationId xmlns:a16="http://schemas.microsoft.com/office/drawing/2014/main" id="{A8FB01D2-558D-4BC7-AFEC-1527B96437F2}"/>
                </a:ext>
              </a:extLst>
            </p:cNvPr>
            <p:cNvSpPr txBox="1"/>
            <p:nvPr/>
          </p:nvSpPr>
          <p:spPr>
            <a:xfrm>
              <a:off x="665200" y="4796620"/>
              <a:ext cx="1517304" cy="529929"/>
            </a:xfrm>
            <a:prstGeom prst="rect">
              <a:avLst/>
            </a:prstGeom>
            <a:noFill/>
          </p:spPr>
          <p:txBody>
            <a:bodyPr wrap="square" rtlCol="0">
              <a:spAutoFit/>
            </a:bodyPr>
            <a:lstStyle/>
            <a:p>
              <a:pPr algn="ctr" eaLnBrk="1" fontAlgn="auto" hangingPunct="1">
                <a:spcBef>
                  <a:spcPts val="0"/>
                </a:spcBef>
                <a:spcAft>
                  <a:spcPts val="0"/>
                </a:spcAft>
                <a:buClrTx/>
                <a:buSzTx/>
              </a:pPr>
              <a:r>
                <a:rPr lang="en-GB" sz="1400" b="1" dirty="0">
                  <a:solidFill>
                    <a:prstClr val="black"/>
                  </a:solidFill>
                  <a:cs typeface="Arial" panose="020B0604020202020204" pitchFamily="34" charset="0"/>
                </a:rPr>
                <a:t>Design Requirements</a:t>
              </a:r>
            </a:p>
          </p:txBody>
        </p:sp>
      </p:grpSp>
      <p:sp>
        <p:nvSpPr>
          <p:cNvPr id="2" name="Slide Number Placeholder 1">
            <a:extLst>
              <a:ext uri="{FF2B5EF4-FFF2-40B4-BE49-F238E27FC236}">
                <a16:creationId xmlns:a16="http://schemas.microsoft.com/office/drawing/2014/main" id="{C31F14FF-7D17-49A4-B22B-82BA2AB74E9C}"/>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Tree>
    <p:extLst>
      <p:ext uri="{BB962C8B-B14F-4D97-AF65-F5344CB8AC3E}">
        <p14:creationId xmlns:p14="http://schemas.microsoft.com/office/powerpoint/2010/main" val="3313558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p:txBody>
          <a:bodyPr>
            <a:normAutofit/>
          </a:bodyPr>
          <a:lstStyle/>
          <a:p>
            <a:pPr marL="0" indent="0">
              <a:buNone/>
            </a:pPr>
            <a:r>
              <a:rPr lang="en-US" sz="2200" b="1" dirty="0">
                <a:latin typeface="+mn-lt"/>
              </a:rPr>
              <a:t>Data:</a:t>
            </a:r>
          </a:p>
          <a:p>
            <a:r>
              <a:rPr lang="en-GB" sz="2000" dirty="0">
                <a:latin typeface="+mn-lt"/>
              </a:rPr>
              <a:t>Materials Data Tables </a:t>
            </a:r>
            <a:r>
              <a:rPr lang="en-GB" sz="2000" i="1" dirty="0">
                <a:latin typeface="+mn-lt"/>
              </a:rPr>
              <a:t>(Material Universe)</a:t>
            </a:r>
            <a:endParaRPr lang="en-US" sz="2000" i="1" dirty="0">
              <a:latin typeface="+mn-lt"/>
            </a:endParaRPr>
          </a:p>
          <a:p>
            <a:pPr lvl="1"/>
            <a:r>
              <a:rPr lang="en-GB" dirty="0">
                <a:latin typeface="+mn-lt"/>
              </a:rPr>
              <a:t>Additional ‘Aerospace Materials’ subset with 950+ records with many showing temperature dependent mechanical properties from the MMPDS database</a:t>
            </a:r>
          </a:p>
          <a:p>
            <a:r>
              <a:rPr lang="en-GB" sz="2000" dirty="0">
                <a:latin typeface="+mn-lt"/>
              </a:rPr>
              <a:t>MMPDS </a:t>
            </a:r>
            <a:r>
              <a:rPr lang="en-GB" sz="2000" i="1" dirty="0">
                <a:latin typeface="+mn-lt"/>
              </a:rPr>
              <a:t>– </a:t>
            </a:r>
            <a:r>
              <a:rPr lang="en-GB" sz="2000" dirty="0">
                <a:latin typeface="+mn-lt"/>
              </a:rPr>
              <a:t>Metals </a:t>
            </a:r>
            <a:r>
              <a:rPr lang="en-GB" sz="2000" i="1" dirty="0">
                <a:latin typeface="+mn-lt"/>
              </a:rPr>
              <a:t>(formerly MIL-HDBK-5) </a:t>
            </a:r>
            <a:br>
              <a:rPr lang="en-US" sz="2000" i="1" dirty="0">
                <a:latin typeface="+mn-lt"/>
              </a:rPr>
            </a:br>
            <a:r>
              <a:rPr lang="en-GB" sz="2000" dirty="0">
                <a:latin typeface="+mn-lt"/>
              </a:rPr>
              <a:t>2500+ records of statistically-derived design data for aerospace alloys, temperature dependent properties, fatigue curves, and corrosion rankings.</a:t>
            </a:r>
          </a:p>
          <a:p>
            <a:r>
              <a:rPr lang="en-GB" sz="2000" i="1" dirty="0">
                <a:latin typeface="+mn-lt"/>
                <a:cs typeface="Arial" panose="020B0604020202020204" pitchFamily="34" charset="0"/>
              </a:rPr>
              <a:t>MIL-HDBK-17 </a:t>
            </a:r>
            <a:r>
              <a:rPr lang="en-GB" sz="2000" dirty="0">
                <a:latin typeface="+mn-lt"/>
                <a:cs typeface="Arial" panose="020B0604020202020204" pitchFamily="34" charset="0"/>
              </a:rPr>
              <a:t>– Composites</a:t>
            </a:r>
            <a:br>
              <a:rPr lang="en-GB" sz="2000" i="1" dirty="0">
                <a:latin typeface="+mn-lt"/>
                <a:cs typeface="Arial" panose="020B0604020202020204" pitchFamily="34" charset="0"/>
              </a:rPr>
            </a:br>
            <a:r>
              <a:rPr lang="en-GB" sz="2000" dirty="0">
                <a:latin typeface="+mn-lt"/>
                <a:cs typeface="Arial" panose="020B0604020202020204" pitchFamily="34" charset="0"/>
              </a:rPr>
              <a:t>950+ records of test data for polymer matrix, metal matrix, and ceramic matrix composites. </a:t>
            </a:r>
          </a:p>
          <a:p>
            <a:pPr lvl="1"/>
            <a:endParaRPr lang="en-GB" sz="2200" dirty="0">
              <a:solidFill>
                <a:prstClr val="black"/>
              </a:solidFill>
              <a:latin typeface="+mn-lt"/>
              <a:cs typeface="Arial" panose="020B0604020202020204" pitchFamily="34" charset="0"/>
            </a:endParaRPr>
          </a:p>
          <a:p>
            <a:pPr marL="0" indent="0" eaLnBrk="1" fontAlgn="auto" hangingPunct="1">
              <a:lnSpc>
                <a:spcPts val="2049"/>
              </a:lnSpc>
              <a:spcBef>
                <a:spcPts val="0"/>
              </a:spcBef>
              <a:buClr>
                <a:srgbClr val="577235"/>
              </a:buClr>
              <a:buNone/>
              <a:defRPr/>
            </a:pPr>
            <a:endParaRPr lang="en-GB" sz="2400" b="0" dirty="0">
              <a:solidFill>
                <a:prstClr val="black"/>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latin typeface="+mn-lt"/>
              </a:rPr>
              <a:t>      Level 3 Aerospace database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6000" y="1447800"/>
            <a:ext cx="1143000" cy="533400"/>
          </a:xfrm>
        </p:spPr>
        <p:txBody>
          <a:bodyPr/>
          <a:lstStyle/>
          <a:p>
            <a:pPr marL="0" indent="0">
              <a:buNone/>
            </a:pPr>
            <a:r>
              <a:rPr lang="en-US" b="1" dirty="0">
                <a:latin typeface="+mn-lt"/>
              </a:rPr>
              <a:t>Tools:</a:t>
            </a:r>
          </a:p>
        </p:txBody>
      </p:sp>
      <p:pic>
        <p:nvPicPr>
          <p:cNvPr id="3" name="Picture 2">
            <a:extLst>
              <a:ext uri="{FF2B5EF4-FFF2-40B4-BE49-F238E27FC236}">
                <a16:creationId xmlns:a16="http://schemas.microsoft.com/office/drawing/2014/main" id="{E64246F7-5F0D-4D86-B47F-DD6766FBB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299"/>
            <a:ext cx="914400" cy="914400"/>
          </a:xfrm>
          <a:prstGeom prst="rect">
            <a:avLst/>
          </a:prstGeom>
        </p:spPr>
      </p:pic>
      <p:sp>
        <p:nvSpPr>
          <p:cNvPr id="2" name="Slide Number Placeholder 1">
            <a:extLst>
              <a:ext uri="{FF2B5EF4-FFF2-40B4-BE49-F238E27FC236}">
                <a16:creationId xmlns:a16="http://schemas.microsoft.com/office/drawing/2014/main" id="{BC39D179-C7B1-4C4C-9514-DFBCC2497025}"/>
              </a:ext>
            </a:extLst>
          </p:cNvPr>
          <p:cNvSpPr>
            <a:spLocks noGrp="1"/>
          </p:cNvSpPr>
          <p:nvPr>
            <p:ph type="sldNum" sz="quarter" idx="11"/>
          </p:nvPr>
        </p:nvSpPr>
        <p:spPr/>
        <p:txBody>
          <a:bodyPr/>
          <a:lstStyle/>
          <a:p>
            <a:fld id="{F0D23093-2AB0-F74C-B865-1A12A15B650E}" type="slidenum">
              <a:rPr lang="en-US" smtClean="0">
                <a:latin typeface="+mn-lt"/>
              </a:rPr>
              <a:pPr/>
              <a:t>13</a:t>
            </a:fld>
            <a:endParaRPr lang="en-US" dirty="0">
              <a:latin typeface="+mn-lt"/>
            </a:endParaRPr>
          </a:p>
        </p:txBody>
      </p:sp>
      <p:grpSp>
        <p:nvGrpSpPr>
          <p:cNvPr id="5" name="Group 4">
            <a:extLst>
              <a:ext uri="{FF2B5EF4-FFF2-40B4-BE49-F238E27FC236}">
                <a16:creationId xmlns:a16="http://schemas.microsoft.com/office/drawing/2014/main" id="{E04F5AB9-9BCB-30FB-771F-52F7E395C538}"/>
              </a:ext>
            </a:extLst>
          </p:cNvPr>
          <p:cNvGrpSpPr/>
          <p:nvPr/>
        </p:nvGrpSpPr>
        <p:grpSpPr>
          <a:xfrm>
            <a:off x="6019800" y="2286000"/>
            <a:ext cx="5821700" cy="3393851"/>
            <a:chOff x="6294110" y="2195467"/>
            <a:chExt cx="5821700" cy="3393851"/>
          </a:xfrm>
        </p:grpSpPr>
        <p:grpSp>
          <p:nvGrpSpPr>
            <p:cNvPr id="7" name="Group 6">
              <a:extLst>
                <a:ext uri="{FF2B5EF4-FFF2-40B4-BE49-F238E27FC236}">
                  <a16:creationId xmlns:a16="http://schemas.microsoft.com/office/drawing/2014/main" id="{E4282E7C-F986-68DA-DBD9-CB6927B97672}"/>
                </a:ext>
              </a:extLst>
            </p:cNvPr>
            <p:cNvGrpSpPr/>
            <p:nvPr/>
          </p:nvGrpSpPr>
          <p:grpSpPr>
            <a:xfrm>
              <a:off x="6294110" y="2195467"/>
              <a:ext cx="1828800" cy="1636995"/>
              <a:chOff x="6248400" y="1828736"/>
              <a:chExt cx="1828800" cy="1636995"/>
            </a:xfrm>
          </p:grpSpPr>
          <p:pic>
            <p:nvPicPr>
              <p:cNvPr id="26" name="Picture 25" descr="Close-up of a bicycle chain&#10;&#10;Description automatically generated">
                <a:extLst>
                  <a:ext uri="{FF2B5EF4-FFF2-40B4-BE49-F238E27FC236}">
                    <a16:creationId xmlns:a16="http://schemas.microsoft.com/office/drawing/2014/main" id="{DF5E3ABD-D7B6-C50C-98D2-325AE3B70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828736"/>
                <a:ext cx="914400" cy="914400"/>
              </a:xfrm>
              <a:prstGeom prst="rect">
                <a:avLst/>
              </a:prstGeom>
            </p:spPr>
          </p:pic>
          <p:sp>
            <p:nvSpPr>
              <p:cNvPr id="28" name="TextBox 27">
                <a:extLst>
                  <a:ext uri="{FF2B5EF4-FFF2-40B4-BE49-F238E27FC236}">
                    <a16:creationId xmlns:a16="http://schemas.microsoft.com/office/drawing/2014/main" id="{DD087A3A-5D19-275F-C00A-13E02A296731}"/>
                  </a:ext>
                </a:extLst>
              </p:cNvPr>
              <p:cNvSpPr txBox="1"/>
              <p:nvPr/>
            </p:nvSpPr>
            <p:spPr>
              <a:xfrm>
                <a:off x="6248400" y="2819400"/>
                <a:ext cx="1828800" cy="646331"/>
              </a:xfrm>
              <a:prstGeom prst="rect">
                <a:avLst/>
              </a:prstGeom>
              <a:noFill/>
            </p:spPr>
            <p:txBody>
              <a:bodyPr wrap="square" rtlCol="0">
                <a:spAutoFit/>
              </a:bodyPr>
              <a:lstStyle/>
              <a:p>
                <a:pPr algn="ctr"/>
                <a:r>
                  <a:rPr lang="en-US" dirty="0"/>
                  <a:t>Standard Level 3 Tools</a:t>
                </a:r>
              </a:p>
            </p:txBody>
          </p:sp>
        </p:grpSp>
        <p:grpSp>
          <p:nvGrpSpPr>
            <p:cNvPr id="8" name="Group 7">
              <a:extLst>
                <a:ext uri="{FF2B5EF4-FFF2-40B4-BE49-F238E27FC236}">
                  <a16:creationId xmlns:a16="http://schemas.microsoft.com/office/drawing/2014/main" id="{FE00F0FB-12A0-0DAA-1B1D-BFC11D573D75}"/>
                </a:ext>
              </a:extLst>
            </p:cNvPr>
            <p:cNvGrpSpPr/>
            <p:nvPr/>
          </p:nvGrpSpPr>
          <p:grpSpPr>
            <a:xfrm>
              <a:off x="8290560" y="2195467"/>
              <a:ext cx="1828800" cy="1628371"/>
              <a:chOff x="9372600" y="1944595"/>
              <a:chExt cx="1828800" cy="1628371"/>
            </a:xfrm>
          </p:grpSpPr>
          <p:pic>
            <p:nvPicPr>
              <p:cNvPr id="24" name="Picture 23" descr="A green leaf with a plus sign&#10;&#10;Description automatically generated">
                <a:extLst>
                  <a:ext uri="{FF2B5EF4-FFF2-40B4-BE49-F238E27FC236}">
                    <a16:creationId xmlns:a16="http://schemas.microsoft.com/office/drawing/2014/main" id="{B2714639-7B89-67BF-3B13-122714D3D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920" y="1944595"/>
                <a:ext cx="1280160" cy="914400"/>
              </a:xfrm>
              <a:prstGeom prst="rect">
                <a:avLst/>
              </a:prstGeom>
            </p:spPr>
          </p:pic>
          <p:sp>
            <p:nvSpPr>
              <p:cNvPr id="25" name="TextBox 24">
                <a:extLst>
                  <a:ext uri="{FF2B5EF4-FFF2-40B4-BE49-F238E27FC236}">
                    <a16:creationId xmlns:a16="http://schemas.microsoft.com/office/drawing/2014/main" id="{DCB806EE-6D26-0BA5-D078-0CC5AC1F64D8}"/>
                  </a:ext>
                </a:extLst>
              </p:cNvPr>
              <p:cNvSpPr txBox="1"/>
              <p:nvPr/>
            </p:nvSpPr>
            <p:spPr>
              <a:xfrm>
                <a:off x="9372600" y="2926635"/>
                <a:ext cx="1828800" cy="646331"/>
              </a:xfrm>
              <a:prstGeom prst="rect">
                <a:avLst/>
              </a:prstGeom>
              <a:noFill/>
            </p:spPr>
            <p:txBody>
              <a:bodyPr wrap="square" rtlCol="0">
                <a:spAutoFit/>
              </a:bodyPr>
              <a:lstStyle/>
              <a:p>
                <a:pPr algn="ctr"/>
                <a:r>
                  <a:rPr lang="en-US" dirty="0"/>
                  <a:t>Enhanced </a:t>
                </a:r>
              </a:p>
              <a:p>
                <a:pPr algn="ctr"/>
                <a:r>
                  <a:rPr lang="en-US" dirty="0"/>
                  <a:t>Eco Audit</a:t>
                </a:r>
              </a:p>
            </p:txBody>
          </p:sp>
        </p:grpSp>
        <p:grpSp>
          <p:nvGrpSpPr>
            <p:cNvPr id="10" name="Group 9">
              <a:extLst>
                <a:ext uri="{FF2B5EF4-FFF2-40B4-BE49-F238E27FC236}">
                  <a16:creationId xmlns:a16="http://schemas.microsoft.com/office/drawing/2014/main" id="{9963BC0D-2205-013F-F058-726B9ED472A7}"/>
                </a:ext>
              </a:extLst>
            </p:cNvPr>
            <p:cNvGrpSpPr/>
            <p:nvPr/>
          </p:nvGrpSpPr>
          <p:grpSpPr>
            <a:xfrm>
              <a:off x="6294110" y="3962400"/>
              <a:ext cx="1828800" cy="1626918"/>
              <a:chOff x="10668000" y="1946048"/>
              <a:chExt cx="1828800" cy="1626918"/>
            </a:xfrm>
          </p:grpSpPr>
          <p:pic>
            <p:nvPicPr>
              <p:cNvPr id="22" name="Picture 21" descr="A group of blue and red circles&#10;&#10;Description automatically generated">
                <a:extLst>
                  <a:ext uri="{FF2B5EF4-FFF2-40B4-BE49-F238E27FC236}">
                    <a16:creationId xmlns:a16="http://schemas.microsoft.com/office/drawing/2014/main" id="{ACA3AB92-C011-E20C-B271-3F230DDEA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9288" y="1946048"/>
                <a:ext cx="1279916" cy="914400"/>
              </a:xfrm>
              <a:prstGeom prst="rect">
                <a:avLst/>
              </a:prstGeom>
            </p:spPr>
          </p:pic>
          <p:sp>
            <p:nvSpPr>
              <p:cNvPr id="23" name="TextBox 22">
                <a:extLst>
                  <a:ext uri="{FF2B5EF4-FFF2-40B4-BE49-F238E27FC236}">
                    <a16:creationId xmlns:a16="http://schemas.microsoft.com/office/drawing/2014/main" id="{37A8129B-D235-9B0A-A47D-BEF36FAE904C}"/>
                  </a:ext>
                </a:extLst>
              </p:cNvPr>
              <p:cNvSpPr txBox="1"/>
              <p:nvPr/>
            </p:nvSpPr>
            <p:spPr>
              <a:xfrm>
                <a:off x="10668000" y="2926635"/>
                <a:ext cx="1828800" cy="646331"/>
              </a:xfrm>
              <a:prstGeom prst="rect">
                <a:avLst/>
              </a:prstGeom>
              <a:noFill/>
            </p:spPr>
            <p:txBody>
              <a:bodyPr wrap="square" rtlCol="0">
                <a:spAutoFit/>
              </a:bodyPr>
              <a:lstStyle/>
              <a:p>
                <a:pPr algn="ctr"/>
                <a:r>
                  <a:rPr lang="en-US" dirty="0"/>
                  <a:t>Comparison </a:t>
                </a:r>
              </a:p>
              <a:p>
                <a:pPr algn="ctr"/>
                <a:r>
                  <a:rPr lang="en-US" dirty="0"/>
                  <a:t>Table</a:t>
                </a:r>
              </a:p>
            </p:txBody>
          </p:sp>
        </p:grpSp>
        <p:grpSp>
          <p:nvGrpSpPr>
            <p:cNvPr id="11" name="Group 10">
              <a:extLst>
                <a:ext uri="{FF2B5EF4-FFF2-40B4-BE49-F238E27FC236}">
                  <a16:creationId xmlns:a16="http://schemas.microsoft.com/office/drawing/2014/main" id="{358A92D2-E1B1-57D8-B7C2-99A7BF3490D0}"/>
                </a:ext>
              </a:extLst>
            </p:cNvPr>
            <p:cNvGrpSpPr/>
            <p:nvPr/>
          </p:nvGrpSpPr>
          <p:grpSpPr>
            <a:xfrm>
              <a:off x="8290560" y="3962402"/>
              <a:ext cx="1828800" cy="1626916"/>
              <a:chOff x="9402653" y="3758127"/>
              <a:chExt cx="1828800" cy="1626916"/>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62D9FBDB-C8C7-E73A-80BE-DA1895F03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7400" y="3758127"/>
                <a:ext cx="1279307" cy="914400"/>
              </a:xfrm>
              <a:prstGeom prst="rect">
                <a:avLst/>
              </a:prstGeom>
            </p:spPr>
          </p:pic>
          <p:sp>
            <p:nvSpPr>
              <p:cNvPr id="21" name="TextBox 20">
                <a:extLst>
                  <a:ext uri="{FF2B5EF4-FFF2-40B4-BE49-F238E27FC236}">
                    <a16:creationId xmlns:a16="http://schemas.microsoft.com/office/drawing/2014/main" id="{9E2CA0E1-0E5B-1C6A-5575-2847BFE44472}"/>
                  </a:ext>
                </a:extLst>
              </p:cNvPr>
              <p:cNvSpPr txBox="1"/>
              <p:nvPr/>
            </p:nvSpPr>
            <p:spPr>
              <a:xfrm>
                <a:off x="9402653" y="4738712"/>
                <a:ext cx="1828800" cy="646331"/>
              </a:xfrm>
              <a:prstGeom prst="rect">
                <a:avLst/>
              </a:prstGeom>
              <a:noFill/>
            </p:spPr>
            <p:txBody>
              <a:bodyPr wrap="square" rtlCol="0">
                <a:spAutoFit/>
              </a:bodyPr>
              <a:lstStyle/>
              <a:p>
                <a:pPr algn="ctr"/>
                <a:r>
                  <a:rPr lang="en-US" dirty="0"/>
                  <a:t>Find</a:t>
                </a:r>
              </a:p>
              <a:p>
                <a:pPr algn="ctr"/>
                <a:r>
                  <a:rPr lang="en-US" dirty="0"/>
                  <a:t>Similar</a:t>
                </a:r>
              </a:p>
            </p:txBody>
          </p:sp>
        </p:grpSp>
        <p:grpSp>
          <p:nvGrpSpPr>
            <p:cNvPr id="12" name="Group 11">
              <a:extLst>
                <a:ext uri="{FF2B5EF4-FFF2-40B4-BE49-F238E27FC236}">
                  <a16:creationId xmlns:a16="http://schemas.microsoft.com/office/drawing/2014/main" id="{8C5ECAE1-C269-097D-4517-E559F635CA14}"/>
                </a:ext>
              </a:extLst>
            </p:cNvPr>
            <p:cNvGrpSpPr/>
            <p:nvPr/>
          </p:nvGrpSpPr>
          <p:grpSpPr>
            <a:xfrm>
              <a:off x="10287010" y="3962401"/>
              <a:ext cx="1828800" cy="1626917"/>
              <a:chOff x="8137088" y="3758127"/>
              <a:chExt cx="1828800" cy="1626917"/>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A10EA9FD-E878-F27E-C67C-DBC341A945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1359" y="3758127"/>
                <a:ext cx="1280770" cy="914400"/>
              </a:xfrm>
              <a:prstGeom prst="rect">
                <a:avLst/>
              </a:prstGeom>
            </p:spPr>
          </p:pic>
          <p:sp>
            <p:nvSpPr>
              <p:cNvPr id="19" name="TextBox 18">
                <a:extLst>
                  <a:ext uri="{FF2B5EF4-FFF2-40B4-BE49-F238E27FC236}">
                    <a16:creationId xmlns:a16="http://schemas.microsoft.com/office/drawing/2014/main" id="{1F0B4C01-79CB-DD08-5E23-07BE3A7FD3E8}"/>
                  </a:ext>
                </a:extLst>
              </p:cNvPr>
              <p:cNvSpPr txBox="1"/>
              <p:nvPr/>
            </p:nvSpPr>
            <p:spPr>
              <a:xfrm>
                <a:off x="8137088" y="4738713"/>
                <a:ext cx="1828800" cy="646331"/>
              </a:xfrm>
              <a:prstGeom prst="rect">
                <a:avLst/>
              </a:prstGeom>
              <a:noFill/>
            </p:spPr>
            <p:txBody>
              <a:bodyPr wrap="square" rtlCol="0">
                <a:spAutoFit/>
              </a:bodyPr>
              <a:lstStyle/>
              <a:p>
                <a:pPr algn="ctr"/>
                <a:r>
                  <a:rPr lang="en-US" dirty="0"/>
                  <a:t>Engineering</a:t>
                </a:r>
              </a:p>
              <a:p>
                <a:pPr algn="ctr"/>
                <a:r>
                  <a:rPr lang="en-US" dirty="0"/>
                  <a:t>Solver</a:t>
                </a:r>
              </a:p>
            </p:txBody>
          </p:sp>
        </p:grpSp>
        <p:grpSp>
          <p:nvGrpSpPr>
            <p:cNvPr id="13" name="Group 12">
              <a:extLst>
                <a:ext uri="{FF2B5EF4-FFF2-40B4-BE49-F238E27FC236}">
                  <a16:creationId xmlns:a16="http://schemas.microsoft.com/office/drawing/2014/main" id="{E4F961E3-2F3B-B7F0-381D-48B860553E10}"/>
                </a:ext>
              </a:extLst>
            </p:cNvPr>
            <p:cNvGrpSpPr/>
            <p:nvPr/>
          </p:nvGrpSpPr>
          <p:grpSpPr>
            <a:xfrm>
              <a:off x="10287010" y="2195467"/>
              <a:ext cx="1828800" cy="1626918"/>
              <a:chOff x="6814185" y="3758127"/>
              <a:chExt cx="1828800" cy="1626918"/>
            </a:xfrm>
          </p:grpSpPr>
          <p:pic>
            <p:nvPicPr>
              <p:cNvPr id="14" name="Picture 13" descr="A black and white image of a corner&#10;&#10;Description automatically generated">
                <a:extLst>
                  <a:ext uri="{FF2B5EF4-FFF2-40B4-BE49-F238E27FC236}">
                    <a16:creationId xmlns:a16="http://schemas.microsoft.com/office/drawing/2014/main" id="{ED61C27B-814A-64DC-B161-7373D8BB4C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0589" y="3758127"/>
                <a:ext cx="1280770" cy="914400"/>
              </a:xfrm>
              <a:prstGeom prst="rect">
                <a:avLst/>
              </a:prstGeom>
            </p:spPr>
          </p:pic>
          <p:sp>
            <p:nvSpPr>
              <p:cNvPr id="15" name="TextBox 14">
                <a:extLst>
                  <a:ext uri="{FF2B5EF4-FFF2-40B4-BE49-F238E27FC236}">
                    <a16:creationId xmlns:a16="http://schemas.microsoft.com/office/drawing/2014/main" id="{0F912A86-1F6F-0226-50A1-7DB12896976C}"/>
                  </a:ext>
                </a:extLst>
              </p:cNvPr>
              <p:cNvSpPr txBox="1"/>
              <p:nvPr/>
            </p:nvSpPr>
            <p:spPr>
              <a:xfrm>
                <a:off x="6814185" y="4738714"/>
                <a:ext cx="1828800" cy="646331"/>
              </a:xfrm>
              <a:prstGeom prst="rect">
                <a:avLst/>
              </a:prstGeom>
              <a:noFill/>
            </p:spPr>
            <p:txBody>
              <a:bodyPr wrap="square" rtlCol="0">
                <a:spAutoFit/>
              </a:bodyPr>
              <a:lstStyle/>
              <a:p>
                <a:pPr algn="ctr"/>
                <a:r>
                  <a:rPr lang="en-US" dirty="0"/>
                  <a:t>Synthesizer</a:t>
                </a:r>
              </a:p>
              <a:p>
                <a:pPr algn="ctr"/>
                <a:r>
                  <a:rPr lang="en-US" dirty="0"/>
                  <a:t>Tool</a:t>
                </a:r>
              </a:p>
            </p:txBody>
          </p:sp>
        </p:grpSp>
      </p:grpSp>
    </p:spTree>
    <p:extLst>
      <p:ext uri="{BB962C8B-B14F-4D97-AF65-F5344CB8AC3E}">
        <p14:creationId xmlns:p14="http://schemas.microsoft.com/office/powerpoint/2010/main" val="1521333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F697B-2029-450E-B31C-73C5B44C7CDE}"/>
              </a:ext>
            </a:extLst>
          </p:cNvPr>
          <p:cNvSpPr>
            <a:spLocks noGrp="1"/>
          </p:cNvSpPr>
          <p:nvPr>
            <p:ph type="sldNum" sz="quarter" idx="11"/>
          </p:nvPr>
        </p:nvSpPr>
        <p:spPr>
          <a:xfrm>
            <a:off x="1278977" y="6542844"/>
            <a:ext cx="2743200" cy="247724"/>
          </a:xfrm>
        </p:spPr>
        <p:txBody>
          <a:bodyPr/>
          <a:lstStyle/>
          <a:p>
            <a:fld id="{F0D23093-2AB0-F74C-B865-1A12A15B650E}" type="slidenum">
              <a:rPr lang="en-US" smtClean="0">
                <a:latin typeface="+mn-lt"/>
              </a:rPr>
              <a:pPr/>
              <a:t>14</a:t>
            </a:fld>
            <a:endParaRPr lang="en-US" dirty="0">
              <a:latin typeface="+mn-lt"/>
            </a:endParaRPr>
          </a:p>
        </p:txBody>
      </p:sp>
      <p:sp>
        <p:nvSpPr>
          <p:cNvPr id="3" name="Title 2">
            <a:extLst>
              <a:ext uri="{FF2B5EF4-FFF2-40B4-BE49-F238E27FC236}">
                <a16:creationId xmlns:a16="http://schemas.microsoft.com/office/drawing/2014/main" id="{35139595-2BE2-40AC-8696-54E814B86434}"/>
              </a:ext>
            </a:extLst>
          </p:cNvPr>
          <p:cNvSpPr>
            <a:spLocks noGrp="1"/>
          </p:cNvSpPr>
          <p:nvPr>
            <p:ph type="title"/>
          </p:nvPr>
        </p:nvSpPr>
        <p:spPr/>
        <p:txBody>
          <a:bodyPr/>
          <a:lstStyle/>
          <a:p>
            <a:r>
              <a:rPr lang="en-GB" dirty="0">
                <a:latin typeface="+mn-lt"/>
              </a:rPr>
              <a:t>Granta EduPack Aerospace database structure</a:t>
            </a:r>
            <a:endParaRPr lang="en-US" dirty="0">
              <a:latin typeface="+mn-lt"/>
            </a:endParaRPr>
          </a:p>
        </p:txBody>
      </p:sp>
      <p:grpSp>
        <p:nvGrpSpPr>
          <p:cNvPr id="4" name="Group 74">
            <a:extLst>
              <a:ext uri="{FF2B5EF4-FFF2-40B4-BE49-F238E27FC236}">
                <a16:creationId xmlns:a16="http://schemas.microsoft.com/office/drawing/2014/main" id="{D62EDBC4-A03C-4E86-8CC0-C17825E3FB20}"/>
              </a:ext>
            </a:extLst>
          </p:cNvPr>
          <p:cNvGrpSpPr>
            <a:grpSpLocks/>
          </p:cNvGrpSpPr>
          <p:nvPr/>
        </p:nvGrpSpPr>
        <p:grpSpPr bwMode="auto">
          <a:xfrm>
            <a:off x="2955377" y="1143694"/>
            <a:ext cx="7391400" cy="4418772"/>
            <a:chOff x="1742" y="964"/>
            <a:chExt cx="2896" cy="2328"/>
          </a:xfrm>
        </p:grpSpPr>
        <p:sp>
          <p:nvSpPr>
            <p:cNvPr id="5" name="AutoShape 3">
              <a:extLst>
                <a:ext uri="{FF2B5EF4-FFF2-40B4-BE49-F238E27FC236}">
                  <a16:creationId xmlns:a16="http://schemas.microsoft.com/office/drawing/2014/main" id="{E1B84444-5E25-4074-A785-B52AB3B804C8}"/>
                </a:ext>
              </a:extLst>
            </p:cNvPr>
            <p:cNvSpPr>
              <a:spLocks noChangeArrowheads="1"/>
            </p:cNvSpPr>
            <p:nvPr/>
          </p:nvSpPr>
          <p:spPr bwMode="auto">
            <a:xfrm>
              <a:off x="1742" y="964"/>
              <a:ext cx="2896" cy="2328"/>
            </a:xfrm>
            <a:prstGeom prst="roundRect">
              <a:avLst>
                <a:gd name="adj" fmla="val 3611"/>
              </a:avLst>
            </a:prstGeom>
            <a:solidFill>
              <a:schemeClr val="bg1"/>
            </a:solidFill>
            <a:ln w="28575">
              <a:solidFill>
                <a:schemeClr val="accent5"/>
              </a:solidFill>
              <a:round/>
              <a:headEnd/>
              <a:tailEnd/>
            </a:ln>
          </p:spPr>
          <p:txBody>
            <a:bodyPr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6" name="Text Box 4">
              <a:extLst>
                <a:ext uri="{FF2B5EF4-FFF2-40B4-BE49-F238E27FC236}">
                  <a16:creationId xmlns:a16="http://schemas.microsoft.com/office/drawing/2014/main" id="{B2EF48E8-D128-4015-B273-AE9000DEDEC5}"/>
                </a:ext>
              </a:extLst>
            </p:cNvPr>
            <p:cNvSpPr txBox="1">
              <a:spLocks noChangeArrowheads="1"/>
            </p:cNvSpPr>
            <p:nvPr/>
          </p:nvSpPr>
          <p:spPr bwMode="auto">
            <a:xfrm>
              <a:off x="3851" y="996"/>
              <a:ext cx="7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pPr>
              <a:r>
                <a:rPr lang="en-GB" b="1" i="1" dirty="0">
                  <a:solidFill>
                    <a:schemeClr val="accent5"/>
                  </a:solidFill>
                  <a:latin typeface="+mn-lt"/>
                </a:rPr>
                <a:t>The </a:t>
              </a:r>
            </a:p>
            <a:p>
              <a:pPr algn="ctr">
                <a:spcBef>
                  <a:spcPct val="0"/>
                </a:spcBef>
                <a:spcAft>
                  <a:spcPct val="0"/>
                </a:spcAft>
              </a:pPr>
              <a:r>
                <a:rPr lang="en-GB" b="1" i="1" dirty="0">
                  <a:solidFill>
                    <a:schemeClr val="accent5"/>
                  </a:solidFill>
                  <a:latin typeface="+mn-lt"/>
                </a:rPr>
                <a:t>database</a:t>
              </a:r>
            </a:p>
          </p:txBody>
        </p:sp>
      </p:grpSp>
      <p:grpSp>
        <p:nvGrpSpPr>
          <p:cNvPr id="7" name="Group 73">
            <a:extLst>
              <a:ext uri="{FF2B5EF4-FFF2-40B4-BE49-F238E27FC236}">
                <a16:creationId xmlns:a16="http://schemas.microsoft.com/office/drawing/2014/main" id="{10397F08-C901-450A-BEC1-90A4684059FD}"/>
              </a:ext>
            </a:extLst>
          </p:cNvPr>
          <p:cNvGrpSpPr>
            <a:grpSpLocks/>
          </p:cNvGrpSpPr>
          <p:nvPr/>
        </p:nvGrpSpPr>
        <p:grpSpPr bwMode="auto">
          <a:xfrm>
            <a:off x="5023204" y="3298222"/>
            <a:ext cx="3285340" cy="423863"/>
            <a:chOff x="2171" y="2135"/>
            <a:chExt cx="2092" cy="267"/>
          </a:xfrm>
        </p:grpSpPr>
        <p:sp>
          <p:nvSpPr>
            <p:cNvPr id="8" name="Line 6">
              <a:extLst>
                <a:ext uri="{FF2B5EF4-FFF2-40B4-BE49-F238E27FC236}">
                  <a16:creationId xmlns:a16="http://schemas.microsoft.com/office/drawing/2014/main" id="{62B78A2D-0F63-4E90-B070-59156331A8A8}"/>
                </a:ext>
              </a:extLst>
            </p:cNvPr>
            <p:cNvSpPr>
              <a:spLocks noChangeShapeType="1"/>
            </p:cNvSpPr>
            <p:nvPr/>
          </p:nvSpPr>
          <p:spPr bwMode="auto">
            <a:xfrm>
              <a:off x="2171" y="2135"/>
              <a:ext cx="2092"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9" name="Text Box 7">
              <a:extLst>
                <a:ext uri="{FF2B5EF4-FFF2-40B4-BE49-F238E27FC236}">
                  <a16:creationId xmlns:a16="http://schemas.microsoft.com/office/drawing/2014/main" id="{7EBCBE84-5061-4A48-9B9C-77FD82497A77}"/>
                </a:ext>
              </a:extLst>
            </p:cNvPr>
            <p:cNvSpPr txBox="1">
              <a:spLocks noChangeArrowheads="1"/>
            </p:cNvSpPr>
            <p:nvPr/>
          </p:nvSpPr>
          <p:spPr bwMode="auto">
            <a:xfrm>
              <a:off x="2965" y="2169"/>
              <a:ext cx="5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r>
                <a:rPr lang="en-GB" b="1" i="1" dirty="0">
                  <a:solidFill>
                    <a:srgbClr val="FFB71B"/>
                  </a:solidFill>
                  <a:latin typeface="+mn-lt"/>
                </a:rPr>
                <a:t>Links</a:t>
              </a:r>
            </a:p>
          </p:txBody>
        </p:sp>
      </p:grpSp>
      <p:grpSp>
        <p:nvGrpSpPr>
          <p:cNvPr id="42" name="Group 41">
            <a:extLst>
              <a:ext uri="{FF2B5EF4-FFF2-40B4-BE49-F238E27FC236}">
                <a16:creationId xmlns:a16="http://schemas.microsoft.com/office/drawing/2014/main" id="{4395791E-9AAA-42EB-B84F-0301A049E502}"/>
              </a:ext>
            </a:extLst>
          </p:cNvPr>
          <p:cNvGrpSpPr/>
          <p:nvPr/>
        </p:nvGrpSpPr>
        <p:grpSpPr>
          <a:xfrm>
            <a:off x="4924158" y="4082188"/>
            <a:ext cx="1485900" cy="1155700"/>
            <a:chOff x="5438775" y="4141788"/>
            <a:chExt cx="1485900" cy="1155700"/>
          </a:xfrm>
        </p:grpSpPr>
        <p:sp>
          <p:nvSpPr>
            <p:cNvPr id="11" name="Oval 15">
              <a:extLst>
                <a:ext uri="{FF2B5EF4-FFF2-40B4-BE49-F238E27FC236}">
                  <a16:creationId xmlns:a16="http://schemas.microsoft.com/office/drawing/2014/main" id="{3C94C0FF-A088-4918-80A9-420B3A25669B}"/>
                </a:ext>
              </a:extLst>
            </p:cNvPr>
            <p:cNvSpPr>
              <a:spLocks noChangeArrowheads="1"/>
            </p:cNvSpPr>
            <p:nvPr/>
          </p:nvSpPr>
          <p:spPr bwMode="auto">
            <a:xfrm>
              <a:off x="5565775" y="41417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2" name="Text Box 16">
              <a:extLst>
                <a:ext uri="{FF2B5EF4-FFF2-40B4-BE49-F238E27FC236}">
                  <a16:creationId xmlns:a16="http://schemas.microsoft.com/office/drawing/2014/main" id="{1F51C600-E06C-4177-B14E-72ACEC2797C3}"/>
                </a:ext>
              </a:extLst>
            </p:cNvPr>
            <p:cNvSpPr txBox="1">
              <a:spLocks noChangeArrowheads="1"/>
            </p:cNvSpPr>
            <p:nvPr/>
          </p:nvSpPr>
          <p:spPr bwMode="auto">
            <a:xfrm>
              <a:off x="5438775" y="4445001"/>
              <a:ext cx="1485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600" b="1" dirty="0">
                  <a:latin typeface="+mn-lt"/>
                </a:rPr>
                <a:t>Suppliers</a:t>
              </a:r>
            </a:p>
            <a:p>
              <a:pPr algn="ctr">
                <a:spcBef>
                  <a:spcPct val="0"/>
                </a:spcBef>
                <a:spcAft>
                  <a:spcPct val="0"/>
                </a:spcAft>
                <a:buClrTx/>
                <a:buSzTx/>
                <a:buFontTx/>
                <a:buNone/>
              </a:pPr>
              <a:r>
                <a:rPr lang="en-GB" sz="1400" b="1" dirty="0">
                  <a:latin typeface="+mn-lt"/>
                </a:rPr>
                <a:t>data-table</a:t>
              </a:r>
              <a:endParaRPr lang="en-GB" sz="1400" dirty="0">
                <a:latin typeface="+mn-lt"/>
              </a:endParaRPr>
            </a:p>
          </p:txBody>
        </p:sp>
      </p:grpSp>
      <p:grpSp>
        <p:nvGrpSpPr>
          <p:cNvPr id="43" name="Group 42">
            <a:extLst>
              <a:ext uri="{FF2B5EF4-FFF2-40B4-BE49-F238E27FC236}">
                <a16:creationId xmlns:a16="http://schemas.microsoft.com/office/drawing/2014/main" id="{8D3522B5-B46F-49E4-BFBD-DB742F5829A8}"/>
              </a:ext>
            </a:extLst>
          </p:cNvPr>
          <p:cNvGrpSpPr/>
          <p:nvPr/>
        </p:nvGrpSpPr>
        <p:grpSpPr>
          <a:xfrm>
            <a:off x="6932266" y="1542105"/>
            <a:ext cx="1485900" cy="1155700"/>
            <a:chOff x="5438775" y="1576388"/>
            <a:chExt cx="1485900" cy="1155700"/>
          </a:xfrm>
        </p:grpSpPr>
        <p:sp>
          <p:nvSpPr>
            <p:cNvPr id="13" name="Oval 18">
              <a:extLst>
                <a:ext uri="{FF2B5EF4-FFF2-40B4-BE49-F238E27FC236}">
                  <a16:creationId xmlns:a16="http://schemas.microsoft.com/office/drawing/2014/main" id="{7DA1652A-281E-46E5-9338-FFA5858D0F93}"/>
                </a:ext>
              </a:extLst>
            </p:cNvPr>
            <p:cNvSpPr>
              <a:spLocks noChangeArrowheads="1"/>
            </p:cNvSpPr>
            <p:nvPr/>
          </p:nvSpPr>
          <p:spPr bwMode="auto">
            <a:xfrm>
              <a:off x="5565775" y="15763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4" name="Text Box 19">
              <a:extLst>
                <a:ext uri="{FF2B5EF4-FFF2-40B4-BE49-F238E27FC236}">
                  <a16:creationId xmlns:a16="http://schemas.microsoft.com/office/drawing/2014/main" id="{9C84D293-013B-4DF7-9344-CADCC53DA0E0}"/>
                </a:ext>
              </a:extLst>
            </p:cNvPr>
            <p:cNvSpPr txBox="1">
              <a:spLocks noChangeArrowheads="1"/>
            </p:cNvSpPr>
            <p:nvPr/>
          </p:nvSpPr>
          <p:spPr bwMode="auto">
            <a:xfrm>
              <a:off x="5438775" y="1892301"/>
              <a:ext cx="1485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600" b="1" dirty="0">
                  <a:latin typeface="+mn-lt"/>
                </a:rPr>
                <a:t>References</a:t>
              </a:r>
            </a:p>
            <a:p>
              <a:pPr algn="ctr">
                <a:spcBef>
                  <a:spcPct val="0"/>
                </a:spcBef>
                <a:spcAft>
                  <a:spcPct val="0"/>
                </a:spcAft>
                <a:buClrTx/>
                <a:buSzTx/>
                <a:buFontTx/>
                <a:buNone/>
              </a:pPr>
              <a:r>
                <a:rPr lang="en-GB" sz="1400" b="1" dirty="0">
                  <a:latin typeface="+mn-lt"/>
                </a:rPr>
                <a:t>data-table</a:t>
              </a:r>
              <a:endParaRPr lang="en-GB" sz="1400" dirty="0">
                <a:latin typeface="+mn-lt"/>
              </a:endParaRPr>
            </a:p>
          </p:txBody>
        </p:sp>
      </p:grpSp>
      <p:grpSp>
        <p:nvGrpSpPr>
          <p:cNvPr id="15" name="Group 14">
            <a:extLst>
              <a:ext uri="{FF2B5EF4-FFF2-40B4-BE49-F238E27FC236}">
                <a16:creationId xmlns:a16="http://schemas.microsoft.com/office/drawing/2014/main" id="{09FEA7F7-5254-467A-9EA3-BB8CA7F74FEF}"/>
              </a:ext>
            </a:extLst>
          </p:cNvPr>
          <p:cNvGrpSpPr/>
          <p:nvPr/>
        </p:nvGrpSpPr>
        <p:grpSpPr>
          <a:xfrm>
            <a:off x="3536682" y="2558368"/>
            <a:ext cx="1512888" cy="1435100"/>
            <a:chOff x="4124326" y="2711452"/>
            <a:chExt cx="1512888" cy="1435100"/>
          </a:xfrm>
        </p:grpSpPr>
        <p:sp>
          <p:nvSpPr>
            <p:cNvPr id="17" name="Oval 22">
              <a:extLst>
                <a:ext uri="{FF2B5EF4-FFF2-40B4-BE49-F238E27FC236}">
                  <a16:creationId xmlns:a16="http://schemas.microsoft.com/office/drawing/2014/main" id="{F39A8BD0-9C10-4B45-ABEB-18FF443B265D}"/>
                </a:ext>
              </a:extLst>
            </p:cNvPr>
            <p:cNvSpPr>
              <a:spLocks noChangeArrowheads="1"/>
            </p:cNvSpPr>
            <p:nvPr/>
          </p:nvSpPr>
          <p:spPr bwMode="auto">
            <a:xfrm>
              <a:off x="4124326" y="2711452"/>
              <a:ext cx="1512888" cy="1435100"/>
            </a:xfrm>
            <a:prstGeom prst="ellipse">
              <a:avLst/>
            </a:prstGeom>
            <a:solidFill>
              <a:schemeClr val="bg1">
                <a:alpha val="50195"/>
              </a:schemeClr>
            </a:solidFill>
            <a:ln w="38100">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18" name="Text Box 23">
              <a:extLst>
                <a:ext uri="{FF2B5EF4-FFF2-40B4-BE49-F238E27FC236}">
                  <a16:creationId xmlns:a16="http://schemas.microsoft.com/office/drawing/2014/main" id="{AC1516EB-C024-46EA-ABF3-F5E64240AAD1}"/>
                </a:ext>
              </a:extLst>
            </p:cNvPr>
            <p:cNvSpPr txBox="1">
              <a:spLocks noChangeArrowheads="1"/>
            </p:cNvSpPr>
            <p:nvPr/>
          </p:nvSpPr>
          <p:spPr bwMode="auto">
            <a:xfrm>
              <a:off x="4225926" y="3136902"/>
              <a:ext cx="1282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2000" b="1" dirty="0">
                  <a:latin typeface="+mn-lt"/>
                </a:rPr>
                <a:t>Materials</a:t>
              </a:r>
            </a:p>
            <a:p>
              <a:pPr algn="ctr">
                <a:spcBef>
                  <a:spcPct val="0"/>
                </a:spcBef>
                <a:spcAft>
                  <a:spcPct val="0"/>
                </a:spcAft>
                <a:buClrTx/>
                <a:buSzTx/>
                <a:buFontTx/>
                <a:buNone/>
              </a:pPr>
              <a:r>
                <a:rPr lang="en-GB" sz="1600" b="1" dirty="0">
                  <a:latin typeface="+mn-lt"/>
                </a:rPr>
                <a:t>data-table</a:t>
              </a:r>
              <a:endParaRPr lang="en-GB" sz="1600" dirty="0">
                <a:latin typeface="+mn-lt"/>
              </a:endParaRPr>
            </a:p>
          </p:txBody>
        </p:sp>
      </p:grpSp>
      <p:grpSp>
        <p:nvGrpSpPr>
          <p:cNvPr id="41" name="Group 40">
            <a:extLst>
              <a:ext uri="{FF2B5EF4-FFF2-40B4-BE49-F238E27FC236}">
                <a16:creationId xmlns:a16="http://schemas.microsoft.com/office/drawing/2014/main" id="{69D3A03E-6A2A-4120-8F70-34FD9BA75013}"/>
              </a:ext>
            </a:extLst>
          </p:cNvPr>
          <p:cNvGrpSpPr/>
          <p:nvPr/>
        </p:nvGrpSpPr>
        <p:grpSpPr>
          <a:xfrm>
            <a:off x="8284816" y="2503942"/>
            <a:ext cx="1512888" cy="1435100"/>
            <a:chOff x="6791327" y="2711450"/>
            <a:chExt cx="1512888" cy="1435100"/>
          </a:xfrm>
        </p:grpSpPr>
        <p:sp>
          <p:nvSpPr>
            <p:cNvPr id="28" name="Oval 33">
              <a:extLst>
                <a:ext uri="{FF2B5EF4-FFF2-40B4-BE49-F238E27FC236}">
                  <a16:creationId xmlns:a16="http://schemas.microsoft.com/office/drawing/2014/main" id="{96DAE33F-0E9F-42C7-8C44-DBAC01A45F48}"/>
                </a:ext>
              </a:extLst>
            </p:cNvPr>
            <p:cNvSpPr>
              <a:spLocks noChangeArrowheads="1"/>
            </p:cNvSpPr>
            <p:nvPr/>
          </p:nvSpPr>
          <p:spPr bwMode="auto">
            <a:xfrm>
              <a:off x="6791327" y="2711450"/>
              <a:ext cx="1512888" cy="1435100"/>
            </a:xfrm>
            <a:prstGeom prst="ellipse">
              <a:avLst/>
            </a:prstGeom>
            <a:solidFill>
              <a:schemeClr val="bg1">
                <a:alpha val="50195"/>
              </a:schemeClr>
            </a:solidFill>
            <a:ln w="38100">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29" name="Text Box 34">
              <a:extLst>
                <a:ext uri="{FF2B5EF4-FFF2-40B4-BE49-F238E27FC236}">
                  <a16:creationId xmlns:a16="http://schemas.microsoft.com/office/drawing/2014/main" id="{51953A82-DF18-4104-AEC7-F73A85F0A6A2}"/>
                </a:ext>
              </a:extLst>
            </p:cNvPr>
            <p:cNvSpPr txBox="1">
              <a:spLocks noChangeArrowheads="1"/>
            </p:cNvSpPr>
            <p:nvPr/>
          </p:nvSpPr>
          <p:spPr bwMode="auto">
            <a:xfrm>
              <a:off x="6816727" y="3136900"/>
              <a:ext cx="148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2000" b="1" dirty="0">
                  <a:latin typeface="+mn-lt"/>
                </a:rPr>
                <a:t>Processes</a:t>
              </a:r>
            </a:p>
            <a:p>
              <a:pPr algn="ctr">
                <a:spcBef>
                  <a:spcPct val="0"/>
                </a:spcBef>
                <a:spcAft>
                  <a:spcPct val="0"/>
                </a:spcAft>
                <a:buClrTx/>
                <a:buSzTx/>
                <a:buFontTx/>
                <a:buNone/>
              </a:pPr>
              <a:r>
                <a:rPr lang="en-GB" sz="1600" b="1" dirty="0">
                  <a:latin typeface="+mn-lt"/>
                </a:rPr>
                <a:t>data-table</a:t>
              </a:r>
              <a:endParaRPr lang="en-GB" sz="1600" dirty="0">
                <a:latin typeface="+mn-lt"/>
              </a:endParaRPr>
            </a:p>
          </p:txBody>
        </p:sp>
      </p:grpSp>
      <p:grpSp>
        <p:nvGrpSpPr>
          <p:cNvPr id="44" name="Group 43">
            <a:extLst>
              <a:ext uri="{FF2B5EF4-FFF2-40B4-BE49-F238E27FC236}">
                <a16:creationId xmlns:a16="http://schemas.microsoft.com/office/drawing/2014/main" id="{AA3F3015-F9A5-4AE6-A636-016FB01B7D02}"/>
              </a:ext>
            </a:extLst>
          </p:cNvPr>
          <p:cNvGrpSpPr/>
          <p:nvPr/>
        </p:nvGrpSpPr>
        <p:grpSpPr>
          <a:xfrm>
            <a:off x="6938616" y="4082188"/>
            <a:ext cx="1485900" cy="1155700"/>
            <a:chOff x="5438775" y="1576388"/>
            <a:chExt cx="1485900" cy="1155700"/>
          </a:xfrm>
        </p:grpSpPr>
        <p:sp>
          <p:nvSpPr>
            <p:cNvPr id="45" name="Oval 18">
              <a:extLst>
                <a:ext uri="{FF2B5EF4-FFF2-40B4-BE49-F238E27FC236}">
                  <a16:creationId xmlns:a16="http://schemas.microsoft.com/office/drawing/2014/main" id="{D6493469-BC7B-4BF0-8EEE-A69B28EAC9CC}"/>
                </a:ext>
              </a:extLst>
            </p:cNvPr>
            <p:cNvSpPr>
              <a:spLocks noChangeArrowheads="1"/>
            </p:cNvSpPr>
            <p:nvPr/>
          </p:nvSpPr>
          <p:spPr bwMode="auto">
            <a:xfrm>
              <a:off x="5565775" y="15763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46" name="Text Box 19">
              <a:extLst>
                <a:ext uri="{FF2B5EF4-FFF2-40B4-BE49-F238E27FC236}">
                  <a16:creationId xmlns:a16="http://schemas.microsoft.com/office/drawing/2014/main" id="{4C381739-457B-46CA-A300-B27C5B743D51}"/>
                </a:ext>
              </a:extLst>
            </p:cNvPr>
            <p:cNvSpPr txBox="1">
              <a:spLocks noChangeArrowheads="1"/>
            </p:cNvSpPr>
            <p:nvPr/>
          </p:nvSpPr>
          <p:spPr bwMode="auto">
            <a:xfrm>
              <a:off x="5438775" y="1817617"/>
              <a:ext cx="1485900" cy="6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600" b="1" dirty="0">
                  <a:latin typeface="+mn-lt"/>
                </a:rPr>
                <a:t>Structural Sections</a:t>
              </a:r>
            </a:p>
            <a:p>
              <a:pPr algn="ctr">
                <a:spcBef>
                  <a:spcPct val="0"/>
                </a:spcBef>
                <a:spcAft>
                  <a:spcPct val="0"/>
                </a:spcAft>
                <a:buClrTx/>
                <a:buSzTx/>
                <a:buFontTx/>
                <a:buNone/>
              </a:pPr>
              <a:r>
                <a:rPr lang="en-GB" sz="1400" b="1" dirty="0">
                  <a:latin typeface="+mn-lt"/>
                </a:rPr>
                <a:t>data-table</a:t>
              </a:r>
              <a:endParaRPr lang="en-GB" sz="1400" dirty="0">
                <a:latin typeface="+mn-lt"/>
              </a:endParaRPr>
            </a:p>
          </p:txBody>
        </p:sp>
      </p:grpSp>
      <p:grpSp>
        <p:nvGrpSpPr>
          <p:cNvPr id="47" name="Group 46">
            <a:extLst>
              <a:ext uri="{FF2B5EF4-FFF2-40B4-BE49-F238E27FC236}">
                <a16:creationId xmlns:a16="http://schemas.microsoft.com/office/drawing/2014/main" id="{716E1BA3-D94F-4158-9EA3-0EC21D1C6322}"/>
              </a:ext>
            </a:extLst>
          </p:cNvPr>
          <p:cNvGrpSpPr/>
          <p:nvPr/>
        </p:nvGrpSpPr>
        <p:grpSpPr>
          <a:xfrm>
            <a:off x="4924158" y="1546256"/>
            <a:ext cx="1485900" cy="1155700"/>
            <a:chOff x="5438775" y="1576388"/>
            <a:chExt cx="1485900" cy="1155700"/>
          </a:xfrm>
        </p:grpSpPr>
        <p:sp>
          <p:nvSpPr>
            <p:cNvPr id="48" name="Oval 18">
              <a:extLst>
                <a:ext uri="{FF2B5EF4-FFF2-40B4-BE49-F238E27FC236}">
                  <a16:creationId xmlns:a16="http://schemas.microsoft.com/office/drawing/2014/main" id="{EF0D23D1-97DE-4D01-BF7F-099FE2CFE1F9}"/>
                </a:ext>
              </a:extLst>
            </p:cNvPr>
            <p:cNvSpPr>
              <a:spLocks noChangeArrowheads="1"/>
            </p:cNvSpPr>
            <p:nvPr/>
          </p:nvSpPr>
          <p:spPr bwMode="auto">
            <a:xfrm>
              <a:off x="5565775" y="1576388"/>
              <a:ext cx="1219200" cy="1155700"/>
            </a:xfrm>
            <a:prstGeom prst="ellipse">
              <a:avLst/>
            </a:prstGeom>
            <a:solidFill>
              <a:schemeClr val="bg1">
                <a:alpha val="50195"/>
              </a:schemeClr>
            </a:solidFill>
            <a:ln w="28575">
              <a:solidFill>
                <a:schemeClr val="tx2"/>
              </a:solidFill>
              <a:round/>
              <a:headEnd/>
              <a:tailEnd/>
            </a:ln>
          </p:spPr>
          <p:txBody>
            <a:bodyPr lIns="90000" tIns="46800" rIns="90000" bIns="46800" anchor="ct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latin typeface="+mn-lt"/>
              </a:endParaRPr>
            </a:p>
          </p:txBody>
        </p:sp>
        <p:sp>
          <p:nvSpPr>
            <p:cNvPr id="49" name="Text Box 19">
              <a:extLst>
                <a:ext uri="{FF2B5EF4-FFF2-40B4-BE49-F238E27FC236}">
                  <a16:creationId xmlns:a16="http://schemas.microsoft.com/office/drawing/2014/main" id="{2A879043-4D95-4BAD-9F24-E5DD28075000}"/>
                </a:ext>
              </a:extLst>
            </p:cNvPr>
            <p:cNvSpPr txBox="1">
              <a:spLocks noChangeArrowheads="1"/>
            </p:cNvSpPr>
            <p:nvPr/>
          </p:nvSpPr>
          <p:spPr bwMode="auto">
            <a:xfrm>
              <a:off x="5438775" y="1892301"/>
              <a:ext cx="1485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buClrTx/>
                <a:buSzTx/>
                <a:buFontTx/>
                <a:buNone/>
              </a:pPr>
              <a:r>
                <a:rPr lang="en-GB" sz="1600" b="1" dirty="0">
                  <a:latin typeface="+mn-lt"/>
                </a:rPr>
                <a:t>Shape</a:t>
              </a:r>
            </a:p>
            <a:p>
              <a:pPr algn="ctr">
                <a:spcBef>
                  <a:spcPct val="0"/>
                </a:spcBef>
                <a:spcAft>
                  <a:spcPct val="0"/>
                </a:spcAft>
                <a:buClrTx/>
                <a:buSzTx/>
                <a:buFontTx/>
                <a:buNone/>
              </a:pPr>
              <a:r>
                <a:rPr lang="en-GB" sz="1400" b="1" dirty="0">
                  <a:latin typeface="+mn-lt"/>
                </a:rPr>
                <a:t>data-table</a:t>
              </a:r>
              <a:endParaRPr lang="en-GB" sz="1400" dirty="0">
                <a:latin typeface="+mn-lt"/>
              </a:endParaRPr>
            </a:p>
          </p:txBody>
        </p:sp>
      </p:grpSp>
      <p:cxnSp>
        <p:nvCxnSpPr>
          <p:cNvPr id="51" name="Straight Connector 50">
            <a:extLst>
              <a:ext uri="{FF2B5EF4-FFF2-40B4-BE49-F238E27FC236}">
                <a16:creationId xmlns:a16="http://schemas.microsoft.com/office/drawing/2014/main" id="{7C707E25-3F05-451B-A209-7E7614F3A035}"/>
              </a:ext>
            </a:extLst>
          </p:cNvPr>
          <p:cNvCxnSpPr>
            <a:stCxn id="48" idx="3"/>
            <a:endCxn id="17" idx="7"/>
          </p:cNvCxnSpPr>
          <p:nvPr/>
        </p:nvCxnSpPr>
        <p:spPr>
          <a:xfrm flipH="1">
            <a:off x="4828013" y="2532708"/>
            <a:ext cx="401693" cy="235826"/>
          </a:xfrm>
          <a:prstGeom prst="line">
            <a:avLst/>
          </a:prstGeom>
          <a:ln w="38100">
            <a:solidFill>
              <a:srgbClr val="898A8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9AFFA9-6501-44E1-82C5-66697E4DBE13}"/>
              </a:ext>
            </a:extLst>
          </p:cNvPr>
          <p:cNvCxnSpPr>
            <a:stCxn id="17" idx="5"/>
            <a:endCxn id="11" idx="1"/>
          </p:cNvCxnSpPr>
          <p:nvPr/>
        </p:nvCxnSpPr>
        <p:spPr>
          <a:xfrm>
            <a:off x="4828013" y="3783302"/>
            <a:ext cx="401693" cy="46813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674A52-EE94-457F-B475-9F2AD9767AEE}"/>
              </a:ext>
            </a:extLst>
          </p:cNvPr>
          <p:cNvCxnSpPr>
            <a:cxnSpLocks/>
            <a:stCxn id="13" idx="3"/>
          </p:cNvCxnSpPr>
          <p:nvPr/>
        </p:nvCxnSpPr>
        <p:spPr>
          <a:xfrm flipH="1">
            <a:off x="4990955" y="2528557"/>
            <a:ext cx="2246859" cy="48931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FEFE2D2-B7B4-4945-B709-EF90AC37E0DB}"/>
              </a:ext>
            </a:extLst>
          </p:cNvPr>
          <p:cNvCxnSpPr>
            <a:cxnSpLocks/>
            <a:stCxn id="45" idx="1"/>
          </p:cNvCxnSpPr>
          <p:nvPr/>
        </p:nvCxnSpPr>
        <p:spPr>
          <a:xfrm flipH="1" flipV="1">
            <a:off x="4990955" y="3605079"/>
            <a:ext cx="2253209" cy="64635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870F27-FF38-40F8-BABA-494D218690CF}"/>
              </a:ext>
            </a:extLst>
          </p:cNvPr>
          <p:cNvCxnSpPr>
            <a:stCxn id="13" idx="5"/>
            <a:endCxn id="28" idx="1"/>
          </p:cNvCxnSpPr>
          <p:nvPr/>
        </p:nvCxnSpPr>
        <p:spPr>
          <a:xfrm>
            <a:off x="8099918" y="2528557"/>
            <a:ext cx="406455" cy="18555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CD794E8-38AD-426C-B720-8F91999E1E5D}"/>
              </a:ext>
            </a:extLst>
          </p:cNvPr>
          <p:cNvCxnSpPr>
            <a:stCxn id="45" idx="7"/>
            <a:endCxn id="28" idx="3"/>
          </p:cNvCxnSpPr>
          <p:nvPr/>
        </p:nvCxnSpPr>
        <p:spPr>
          <a:xfrm flipV="1">
            <a:off x="8106268" y="3728876"/>
            <a:ext cx="400105" cy="5225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68D4F38-7017-4089-9C82-30BE2A62955E}"/>
              </a:ext>
            </a:extLst>
          </p:cNvPr>
          <p:cNvCxnSpPr>
            <a:cxnSpLocks/>
            <a:stCxn id="48" idx="5"/>
          </p:cNvCxnSpPr>
          <p:nvPr/>
        </p:nvCxnSpPr>
        <p:spPr>
          <a:xfrm>
            <a:off x="6091810" y="2532708"/>
            <a:ext cx="2246323" cy="41952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07A83AA-94B8-40B8-BA19-44AEBFD5B621}"/>
              </a:ext>
            </a:extLst>
          </p:cNvPr>
          <p:cNvCxnSpPr>
            <a:cxnSpLocks/>
            <a:stCxn id="11" idx="7"/>
          </p:cNvCxnSpPr>
          <p:nvPr/>
        </p:nvCxnSpPr>
        <p:spPr>
          <a:xfrm flipV="1">
            <a:off x="6091810" y="3578576"/>
            <a:ext cx="2274329" cy="6728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7B7720A-AC7A-4582-9ECC-49D39CDC84D6}"/>
              </a:ext>
            </a:extLst>
          </p:cNvPr>
          <p:cNvCxnSpPr>
            <a:cxnSpLocks/>
          </p:cNvCxnSpPr>
          <p:nvPr/>
        </p:nvCxnSpPr>
        <p:spPr>
          <a:xfrm flipH="1">
            <a:off x="6270358" y="4669261"/>
            <a:ext cx="7889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D9AEDD-128B-4F8C-9D90-5E7205BB1F0B}"/>
              </a:ext>
            </a:extLst>
          </p:cNvPr>
          <p:cNvCxnSpPr>
            <a:cxnSpLocks/>
          </p:cNvCxnSpPr>
          <p:nvPr/>
        </p:nvCxnSpPr>
        <p:spPr>
          <a:xfrm flipH="1">
            <a:off x="6270358" y="2127254"/>
            <a:ext cx="7889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D66FA13B-F186-461E-A9E8-37CA8D713FE3}"/>
              </a:ext>
            </a:extLst>
          </p:cNvPr>
          <p:cNvGrpSpPr/>
          <p:nvPr/>
        </p:nvGrpSpPr>
        <p:grpSpPr>
          <a:xfrm>
            <a:off x="1234447" y="1358774"/>
            <a:ext cx="3123003" cy="3875983"/>
            <a:chOff x="412670" y="1358770"/>
            <a:chExt cx="3123003" cy="3875983"/>
          </a:xfrm>
        </p:grpSpPr>
        <p:sp>
          <p:nvSpPr>
            <p:cNvPr id="79" name="Oval 78">
              <a:extLst>
                <a:ext uri="{FF2B5EF4-FFF2-40B4-BE49-F238E27FC236}">
                  <a16:creationId xmlns:a16="http://schemas.microsoft.com/office/drawing/2014/main" id="{44F6FBCE-CF10-413A-A7C9-4D9EFDC0264F}"/>
                </a:ext>
              </a:extLst>
            </p:cNvPr>
            <p:cNvSpPr/>
            <p:nvPr/>
          </p:nvSpPr>
          <p:spPr>
            <a:xfrm>
              <a:off x="1516092" y="1358770"/>
              <a:ext cx="2019581" cy="818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PMP-HDBK</a:t>
              </a:r>
            </a:p>
          </p:txBody>
        </p:sp>
        <p:sp>
          <p:nvSpPr>
            <p:cNvPr id="80" name="Oval 79">
              <a:extLst>
                <a:ext uri="{FF2B5EF4-FFF2-40B4-BE49-F238E27FC236}">
                  <a16:creationId xmlns:a16="http://schemas.microsoft.com/office/drawing/2014/main" id="{05E1FAFF-779A-4AC7-B513-4E84CDA38EBF}"/>
                </a:ext>
              </a:extLst>
            </p:cNvPr>
            <p:cNvSpPr/>
            <p:nvPr/>
          </p:nvSpPr>
          <p:spPr>
            <a:xfrm>
              <a:off x="412670" y="3017864"/>
              <a:ext cx="2019581" cy="667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MMPDS</a:t>
              </a:r>
            </a:p>
          </p:txBody>
        </p:sp>
        <p:sp>
          <p:nvSpPr>
            <p:cNvPr id="81" name="Oval 80">
              <a:extLst>
                <a:ext uri="{FF2B5EF4-FFF2-40B4-BE49-F238E27FC236}">
                  <a16:creationId xmlns:a16="http://schemas.microsoft.com/office/drawing/2014/main" id="{F1E69555-3275-4E9F-AC03-3003D6285C73}"/>
                </a:ext>
              </a:extLst>
            </p:cNvPr>
            <p:cNvSpPr/>
            <p:nvPr/>
          </p:nvSpPr>
          <p:spPr>
            <a:xfrm>
              <a:off x="1441029" y="4465795"/>
              <a:ext cx="2019581" cy="768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MIL-HDBK-17</a:t>
              </a:r>
            </a:p>
          </p:txBody>
        </p:sp>
        <p:cxnSp>
          <p:nvCxnSpPr>
            <p:cNvPr id="83" name="Straight Connector 82">
              <a:extLst>
                <a:ext uri="{FF2B5EF4-FFF2-40B4-BE49-F238E27FC236}">
                  <a16:creationId xmlns:a16="http://schemas.microsoft.com/office/drawing/2014/main" id="{499C6EFD-B3C6-473E-AA68-A52F7959F85E}"/>
                </a:ext>
              </a:extLst>
            </p:cNvPr>
            <p:cNvCxnSpPr/>
            <p:nvPr/>
          </p:nvCxnSpPr>
          <p:spPr>
            <a:xfrm>
              <a:off x="2895600" y="2136802"/>
              <a:ext cx="228600" cy="4845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7EC49D-98F0-484E-B15D-88D048EE0775}"/>
                </a:ext>
              </a:extLst>
            </p:cNvPr>
            <p:cNvCxnSpPr>
              <a:cxnSpLocks/>
              <a:stCxn id="17" idx="2"/>
              <a:endCxn id="80" idx="6"/>
            </p:cNvCxnSpPr>
            <p:nvPr/>
          </p:nvCxnSpPr>
          <p:spPr>
            <a:xfrm flipH="1">
              <a:off x="2432251" y="3275914"/>
              <a:ext cx="282654" cy="755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543B6A3-2B63-4CF3-9FC2-9D83301267E8}"/>
                </a:ext>
              </a:extLst>
            </p:cNvPr>
            <p:cNvCxnSpPr>
              <a:cxnSpLocks/>
            </p:cNvCxnSpPr>
            <p:nvPr/>
          </p:nvCxnSpPr>
          <p:spPr>
            <a:xfrm flipH="1">
              <a:off x="2938050" y="3961720"/>
              <a:ext cx="294754" cy="5340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1D57A9AA-2231-4C47-A5F1-39EF82FFC3D6}"/>
              </a:ext>
            </a:extLst>
          </p:cNvPr>
          <p:cNvGrpSpPr/>
          <p:nvPr/>
        </p:nvGrpSpPr>
        <p:grpSpPr>
          <a:xfrm>
            <a:off x="990600" y="914404"/>
            <a:ext cx="4107612" cy="5029192"/>
            <a:chOff x="168823" y="914400"/>
            <a:chExt cx="4107612" cy="5029192"/>
          </a:xfrm>
        </p:grpSpPr>
        <p:sp>
          <p:nvSpPr>
            <p:cNvPr id="78" name="Rectangle: Rounded Corners 77">
              <a:extLst>
                <a:ext uri="{FF2B5EF4-FFF2-40B4-BE49-F238E27FC236}">
                  <a16:creationId xmlns:a16="http://schemas.microsoft.com/office/drawing/2014/main" id="{A9C9BD63-FC45-4E51-B2C2-6B22AD3F775E}"/>
                </a:ext>
              </a:extLst>
            </p:cNvPr>
            <p:cNvSpPr/>
            <p:nvPr/>
          </p:nvSpPr>
          <p:spPr>
            <a:xfrm>
              <a:off x="304800" y="914400"/>
              <a:ext cx="3971635" cy="502919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 Box 4">
              <a:extLst>
                <a:ext uri="{FF2B5EF4-FFF2-40B4-BE49-F238E27FC236}">
                  <a16:creationId xmlns:a16="http://schemas.microsoft.com/office/drawing/2014/main" id="{4F780C9E-427F-44EA-974A-0A6616E86FDF}"/>
                </a:ext>
              </a:extLst>
            </p:cNvPr>
            <p:cNvSpPr txBox="1">
              <a:spLocks noChangeArrowheads="1"/>
            </p:cNvSpPr>
            <p:nvPr/>
          </p:nvSpPr>
          <p:spPr bwMode="auto">
            <a:xfrm>
              <a:off x="168823" y="5092968"/>
              <a:ext cx="1888686" cy="76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algn="ctr">
                <a:spcBef>
                  <a:spcPct val="0"/>
                </a:spcBef>
                <a:spcAft>
                  <a:spcPct val="0"/>
                </a:spcAft>
              </a:pPr>
              <a:r>
                <a:rPr lang="en-GB" sz="1400" b="1" i="1" dirty="0">
                  <a:solidFill>
                    <a:schemeClr val="accent1"/>
                  </a:solidFill>
                  <a:latin typeface="+mn-lt"/>
                </a:rPr>
                <a:t>Aerospace </a:t>
              </a:r>
              <a:br>
                <a:rPr lang="en-GB" sz="1400" b="1" i="1" dirty="0">
                  <a:solidFill>
                    <a:schemeClr val="accent1"/>
                  </a:solidFill>
                  <a:latin typeface="+mn-lt"/>
                </a:rPr>
              </a:br>
              <a:r>
                <a:rPr lang="en-GB" sz="1400" b="1" i="1" dirty="0">
                  <a:solidFill>
                    <a:schemeClr val="accent1"/>
                  </a:solidFill>
                  <a:latin typeface="+mn-lt"/>
                </a:rPr>
                <a:t>Database</a:t>
              </a:r>
            </a:p>
            <a:p>
              <a:pPr algn="ctr">
                <a:spcBef>
                  <a:spcPct val="0"/>
                </a:spcBef>
                <a:spcAft>
                  <a:spcPct val="0"/>
                </a:spcAft>
              </a:pPr>
              <a:r>
                <a:rPr lang="en-GB" sz="1400" b="1" i="1" dirty="0">
                  <a:solidFill>
                    <a:schemeClr val="accent1"/>
                  </a:solidFill>
                  <a:latin typeface="+mn-lt"/>
                </a:rPr>
                <a:t>Specific Data</a:t>
              </a:r>
            </a:p>
          </p:txBody>
        </p:sp>
      </p:grpSp>
    </p:spTree>
    <p:extLst>
      <p:ext uri="{BB962C8B-B14F-4D97-AF65-F5344CB8AC3E}">
        <p14:creationId xmlns:p14="http://schemas.microsoft.com/office/powerpoint/2010/main" val="4071301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22" presetClass="entr" presetSubtype="2"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right)">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ln w="9525"/>
        </p:spPr>
        <p:txBody>
          <a:bodyPr/>
          <a:lstStyle/>
          <a:p>
            <a:r>
              <a:rPr lang="en-GB" dirty="0">
                <a:latin typeface="+mn-lt"/>
              </a:rPr>
              <a:t>Materials Universe – Aerospace subset </a:t>
            </a:r>
          </a:p>
        </p:txBody>
      </p:sp>
      <p:sp>
        <p:nvSpPr>
          <p:cNvPr id="14" name="Rectangle 6">
            <a:extLst>
              <a:ext uri="{FF2B5EF4-FFF2-40B4-BE49-F238E27FC236}">
                <a16:creationId xmlns:a16="http://schemas.microsoft.com/office/drawing/2014/main" id="{3A89D8F3-34EB-45BF-B05F-E938EB1EC6CE}"/>
              </a:ext>
            </a:extLst>
          </p:cNvPr>
          <p:cNvSpPr>
            <a:spLocks noChangeArrowheads="1"/>
          </p:cNvSpPr>
          <p:nvPr/>
        </p:nvSpPr>
        <p:spPr bwMode="auto">
          <a:xfrm>
            <a:off x="1538288" y="1400175"/>
            <a:ext cx="369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666633"/>
              </a:buClr>
              <a:buSzPct val="115000"/>
              <a:buFont typeface="Wingdings" panose="05000000000000000000" pitchFamily="2" charset="2"/>
              <a:buNone/>
            </a:pPr>
            <a:r>
              <a:rPr lang="en-GB" sz="1400" dirty="0">
                <a:latin typeface="+mn-lt"/>
              </a:rPr>
              <a:t>Each material in the Aerospace subset links to the MMPDS (metals) or MIL-HDBK-17 (composites) tables.</a:t>
            </a:r>
            <a:endParaRPr lang="en-US" sz="1400" dirty="0">
              <a:latin typeface="+mn-lt"/>
            </a:endParaRPr>
          </a:p>
        </p:txBody>
      </p:sp>
      <p:sp>
        <p:nvSpPr>
          <p:cNvPr id="15" name="Rectangle 7">
            <a:extLst>
              <a:ext uri="{FF2B5EF4-FFF2-40B4-BE49-F238E27FC236}">
                <a16:creationId xmlns:a16="http://schemas.microsoft.com/office/drawing/2014/main" id="{550F276F-54B5-41C6-A858-3334CF9E18C2}"/>
              </a:ext>
            </a:extLst>
          </p:cNvPr>
          <p:cNvSpPr>
            <a:spLocks noChangeArrowheads="1"/>
          </p:cNvSpPr>
          <p:nvPr/>
        </p:nvSpPr>
        <p:spPr bwMode="auto">
          <a:xfrm>
            <a:off x="1538288" y="2781300"/>
            <a:ext cx="35464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666633"/>
              </a:buClr>
              <a:buSzPct val="115000"/>
              <a:buFont typeface="Wingdings" panose="05000000000000000000" pitchFamily="2" charset="2"/>
              <a:buNone/>
            </a:pPr>
            <a:r>
              <a:rPr lang="en-GB" sz="1400" dirty="0">
                <a:latin typeface="+mn-lt"/>
              </a:rPr>
              <a:t>Each record has all the attributes of the 'All bulk materials' subset, as well as additional temperature dependant functional data. </a:t>
            </a:r>
            <a:endParaRPr lang="en-US" sz="1400" dirty="0">
              <a:latin typeface="+mn-lt"/>
            </a:endParaRPr>
          </a:p>
        </p:txBody>
      </p:sp>
      <p:sp>
        <p:nvSpPr>
          <p:cNvPr id="16" name="Rectangle 8">
            <a:extLst>
              <a:ext uri="{FF2B5EF4-FFF2-40B4-BE49-F238E27FC236}">
                <a16:creationId xmlns:a16="http://schemas.microsoft.com/office/drawing/2014/main" id="{2F9E7B19-DB1B-43BF-BBA5-E1EAAC8D2F42}"/>
              </a:ext>
            </a:extLst>
          </p:cNvPr>
          <p:cNvSpPr>
            <a:spLocks noChangeArrowheads="1"/>
          </p:cNvSpPr>
          <p:nvPr/>
        </p:nvSpPr>
        <p:spPr bwMode="auto">
          <a:xfrm>
            <a:off x="1538288" y="4686300"/>
            <a:ext cx="354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666633"/>
              </a:buClr>
              <a:buSzPct val="115000"/>
              <a:buFont typeface="Wingdings" panose="05000000000000000000" pitchFamily="2" charset="2"/>
              <a:buNone/>
            </a:pPr>
            <a:r>
              <a:rPr lang="en-GB" sz="1400" dirty="0">
                <a:latin typeface="+mn-lt"/>
              </a:rPr>
              <a:t>It allows materials comparisons and selection on a database with no holes.</a:t>
            </a:r>
            <a:endParaRPr lang="en-GB" sz="1600" dirty="0">
              <a:latin typeface="+mn-lt"/>
            </a:endParaRPr>
          </a:p>
        </p:txBody>
      </p:sp>
      <p:sp>
        <p:nvSpPr>
          <p:cNvPr id="2" name="Slide Number Placeholder 1">
            <a:extLst>
              <a:ext uri="{FF2B5EF4-FFF2-40B4-BE49-F238E27FC236}">
                <a16:creationId xmlns:a16="http://schemas.microsoft.com/office/drawing/2014/main" id="{60F6D183-B584-4EE8-A38F-59F2959681FA}"/>
              </a:ext>
            </a:extLst>
          </p:cNvPr>
          <p:cNvSpPr>
            <a:spLocks noGrp="1"/>
          </p:cNvSpPr>
          <p:nvPr>
            <p:ph type="sldNum" sz="quarter" idx="11"/>
          </p:nvPr>
        </p:nvSpPr>
        <p:spPr/>
        <p:txBody>
          <a:bodyPr/>
          <a:lstStyle/>
          <a:p>
            <a:fld id="{F0D23093-2AB0-F74C-B865-1A12A15B650E}" type="slidenum">
              <a:rPr lang="en-US" smtClean="0"/>
              <a:pPr/>
              <a:t>15</a:t>
            </a:fld>
            <a:endParaRPr lang="en-US" dirty="0"/>
          </a:p>
        </p:txBody>
      </p:sp>
      <p:pic>
        <p:nvPicPr>
          <p:cNvPr id="5" name="Picture 4">
            <a:extLst>
              <a:ext uri="{FF2B5EF4-FFF2-40B4-BE49-F238E27FC236}">
                <a16:creationId xmlns:a16="http://schemas.microsoft.com/office/drawing/2014/main" id="{0F0106C8-53DF-E396-08A0-C7440A05C190}"/>
              </a:ext>
            </a:extLst>
          </p:cNvPr>
          <p:cNvPicPr>
            <a:picLocks noChangeAspect="1"/>
          </p:cNvPicPr>
          <p:nvPr/>
        </p:nvPicPr>
        <p:blipFill>
          <a:blip r:embed="rId3"/>
          <a:stretch>
            <a:fillRect/>
          </a:stretch>
        </p:blipFill>
        <p:spPr>
          <a:xfrm>
            <a:off x="6019800" y="776764"/>
            <a:ext cx="4386020" cy="5486400"/>
          </a:xfrm>
          <a:prstGeom prst="rect">
            <a:avLst/>
          </a:prstGeom>
          <a:ln>
            <a:solidFill>
              <a:schemeClr val="tx1"/>
            </a:solidFill>
          </a:ln>
        </p:spPr>
      </p:pic>
    </p:spTree>
    <p:extLst>
      <p:ext uri="{BB962C8B-B14F-4D97-AF65-F5344CB8AC3E}">
        <p14:creationId xmlns:p14="http://schemas.microsoft.com/office/powerpoint/2010/main" val="226580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ln w="9525"/>
        </p:spPr>
        <p:txBody>
          <a:bodyPr/>
          <a:lstStyle/>
          <a:p>
            <a:r>
              <a:rPr lang="en-GB" dirty="0">
                <a:latin typeface="+mn-lt"/>
              </a:rPr>
              <a:t>Temperature dependence</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1" y="1114426"/>
            <a:ext cx="719137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1" y="1114426"/>
            <a:ext cx="71913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1" y="1114426"/>
            <a:ext cx="72294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1401" y="1114426"/>
            <a:ext cx="724852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401" y="1114425"/>
            <a:ext cx="722947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1401" y="1114425"/>
            <a:ext cx="72294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1400" y="1114425"/>
            <a:ext cx="72199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1400" y="1114425"/>
            <a:ext cx="72199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1401" y="1114425"/>
            <a:ext cx="7224713"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E0FB0875-3E7C-45D7-AA1D-EE3124E1EB7B}"/>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Tree>
    <p:extLst>
      <p:ext uri="{BB962C8B-B14F-4D97-AF65-F5344CB8AC3E}">
        <p14:creationId xmlns:p14="http://schemas.microsoft.com/office/powerpoint/2010/main" val="3011317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fade">
                                      <p:cBhvr>
                                        <p:cTn id="17" dur="500"/>
                                        <p:tgtEl>
                                          <p:spTgt spid="10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500"/>
                                        <p:tgtEl>
                                          <p:spTgt spid="10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animEffect transition="in" filter="fade">
                                      <p:cBhvr>
                                        <p:cTn id="37" dur="500"/>
                                        <p:tgtEl>
                                          <p:spTgt spid="10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7"/>
                                        </p:tgtEl>
                                        <p:attrNameLst>
                                          <p:attrName>style.visibility</p:attrName>
                                        </p:attrNameLst>
                                      </p:cBhvr>
                                      <p:to>
                                        <p:strVal val="visible"/>
                                      </p:to>
                                    </p:set>
                                    <p:animEffect transition="in" filter="fade">
                                      <p:cBhvr>
                                        <p:cTn id="42"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p:txBody>
          <a:bodyPr>
            <a:normAutofit/>
          </a:bodyPr>
          <a:lstStyle/>
          <a:p>
            <a:pPr marL="0" indent="0">
              <a:buNone/>
            </a:pPr>
            <a:r>
              <a:rPr lang="en-US" sz="2000" b="1" dirty="0">
                <a:latin typeface="+mn-lt"/>
              </a:rPr>
              <a:t>Data:</a:t>
            </a:r>
          </a:p>
          <a:p>
            <a:r>
              <a:rPr lang="en-GB" sz="2000" dirty="0">
                <a:latin typeface="+mn-lt"/>
              </a:rPr>
              <a:t>Eco Design Level 3 Database </a:t>
            </a:r>
            <a:r>
              <a:rPr lang="en-US" sz="2000" dirty="0">
                <a:latin typeface="+mn-lt"/>
              </a:rPr>
              <a:t>– </a:t>
            </a:r>
            <a:r>
              <a:rPr lang="en-GB" sz="2000" dirty="0">
                <a:latin typeface="+mn-lt"/>
              </a:rPr>
              <a:t>4200+ materials and 240+ Processes.</a:t>
            </a:r>
          </a:p>
          <a:p>
            <a:r>
              <a:rPr lang="en-GB" sz="2000" dirty="0">
                <a:latin typeface="+mn-lt"/>
              </a:rPr>
              <a:t>Useful attributes for Eco Design</a:t>
            </a:r>
          </a:p>
          <a:p>
            <a:pPr lvl="1"/>
            <a:r>
              <a:rPr lang="en-GB" dirty="0">
                <a:latin typeface="+mn-lt"/>
              </a:rPr>
              <a:t>Eco Properties – Energy use, Water usage, CO</a:t>
            </a:r>
            <a:r>
              <a:rPr lang="en-GB" baseline="-25000" dirty="0">
                <a:latin typeface="+mn-lt"/>
              </a:rPr>
              <a:t>2, </a:t>
            </a:r>
            <a:r>
              <a:rPr lang="en-GB" dirty="0">
                <a:latin typeface="+mn-lt"/>
              </a:rPr>
              <a:t>Traceable CO</a:t>
            </a:r>
            <a:r>
              <a:rPr lang="en-GB" baseline="-25000" dirty="0">
                <a:latin typeface="+mn-lt"/>
              </a:rPr>
              <a:t>2 </a:t>
            </a:r>
            <a:r>
              <a:rPr lang="en-GB" dirty="0">
                <a:latin typeface="+mn-lt"/>
              </a:rPr>
              <a:t> and Embodied Energy (where available)</a:t>
            </a:r>
          </a:p>
          <a:p>
            <a:pPr lvl="1"/>
            <a:r>
              <a:rPr lang="en-GB" dirty="0" err="1">
                <a:latin typeface="+mn-lt"/>
              </a:rPr>
              <a:t>Geoeconomic</a:t>
            </a:r>
            <a:r>
              <a:rPr lang="en-GB" dirty="0">
                <a:latin typeface="+mn-lt"/>
              </a:rPr>
              <a:t> data – Criticality, Abundance, reserves etc.</a:t>
            </a:r>
          </a:p>
          <a:p>
            <a:pPr lvl="1"/>
            <a:r>
              <a:rPr lang="en-GB" dirty="0">
                <a:latin typeface="+mn-lt"/>
              </a:rPr>
              <a:t>Hazard data – REACH, SIN List, RoHS, Food Contact</a:t>
            </a:r>
          </a:p>
          <a:p>
            <a:pPr lvl="1"/>
            <a:endParaRPr lang="en-GB" dirty="0">
              <a:latin typeface="+mn-lt"/>
            </a:endParaRPr>
          </a:p>
          <a:p>
            <a:pPr lvl="1"/>
            <a:endParaRPr lang="en-GB" sz="2200" dirty="0">
              <a:solidFill>
                <a:prstClr val="black"/>
              </a:solidFill>
              <a:latin typeface="+mn-lt"/>
              <a:cs typeface="Arial" panose="020B0604020202020204" pitchFamily="34" charset="0"/>
            </a:endParaRPr>
          </a:p>
          <a:p>
            <a:pPr marL="0" indent="0" eaLnBrk="1" fontAlgn="auto" hangingPunct="1">
              <a:lnSpc>
                <a:spcPts val="2049"/>
              </a:lnSpc>
              <a:spcBef>
                <a:spcPts val="0"/>
              </a:spcBef>
              <a:buClr>
                <a:srgbClr val="577235"/>
              </a:buClr>
              <a:buNone/>
              <a:defRPr/>
            </a:pPr>
            <a:endParaRPr lang="en-GB" sz="2400" b="0" dirty="0">
              <a:solidFill>
                <a:prstClr val="black"/>
              </a:solidFill>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t>        Level 3 Eco design database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194670" y="1447800"/>
            <a:ext cx="1143000" cy="533400"/>
          </a:xfrm>
        </p:spPr>
        <p:txBody>
          <a:bodyPr/>
          <a:lstStyle/>
          <a:p>
            <a:pPr marL="0" indent="0">
              <a:buNone/>
            </a:pPr>
            <a:r>
              <a:rPr lang="en-US" b="1" dirty="0"/>
              <a:t>Tools:</a:t>
            </a:r>
          </a:p>
        </p:txBody>
      </p:sp>
      <p:pic>
        <p:nvPicPr>
          <p:cNvPr id="3" name="Picture 2">
            <a:extLst>
              <a:ext uri="{FF2B5EF4-FFF2-40B4-BE49-F238E27FC236}">
                <a16:creationId xmlns:a16="http://schemas.microsoft.com/office/drawing/2014/main" id="{6C09678C-EB4E-4FB4-A4A6-65F6D0A91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046"/>
            <a:ext cx="914400" cy="914400"/>
          </a:xfrm>
          <a:prstGeom prst="rect">
            <a:avLst/>
          </a:prstGeom>
        </p:spPr>
      </p:pic>
      <p:sp>
        <p:nvSpPr>
          <p:cNvPr id="2" name="Slide Number Placeholder 1">
            <a:extLst>
              <a:ext uri="{FF2B5EF4-FFF2-40B4-BE49-F238E27FC236}">
                <a16:creationId xmlns:a16="http://schemas.microsoft.com/office/drawing/2014/main" id="{F3AF4CB9-8525-408D-9586-53584EFF0A24}"/>
              </a:ext>
            </a:extLst>
          </p:cNvPr>
          <p:cNvSpPr>
            <a:spLocks noGrp="1"/>
          </p:cNvSpPr>
          <p:nvPr>
            <p:ph type="sldNum" sz="quarter" idx="11"/>
          </p:nvPr>
        </p:nvSpPr>
        <p:spPr/>
        <p:txBody>
          <a:bodyPr/>
          <a:lstStyle/>
          <a:p>
            <a:fld id="{F0D23093-2AB0-F74C-B865-1A12A15B650E}" type="slidenum">
              <a:rPr lang="en-US" smtClean="0"/>
              <a:pPr/>
              <a:t>17</a:t>
            </a:fld>
            <a:endParaRPr lang="en-US" dirty="0"/>
          </a:p>
        </p:txBody>
      </p:sp>
      <p:grpSp>
        <p:nvGrpSpPr>
          <p:cNvPr id="5" name="Group 4">
            <a:extLst>
              <a:ext uri="{FF2B5EF4-FFF2-40B4-BE49-F238E27FC236}">
                <a16:creationId xmlns:a16="http://schemas.microsoft.com/office/drawing/2014/main" id="{669646E2-F92C-AB6E-FDFB-692A5D99462E}"/>
              </a:ext>
            </a:extLst>
          </p:cNvPr>
          <p:cNvGrpSpPr/>
          <p:nvPr/>
        </p:nvGrpSpPr>
        <p:grpSpPr>
          <a:xfrm>
            <a:off x="6096000" y="2036874"/>
            <a:ext cx="5821700" cy="3393851"/>
            <a:chOff x="6294110" y="2195467"/>
            <a:chExt cx="5821700" cy="3393851"/>
          </a:xfrm>
        </p:grpSpPr>
        <p:grpSp>
          <p:nvGrpSpPr>
            <p:cNvPr id="7" name="Group 6">
              <a:extLst>
                <a:ext uri="{FF2B5EF4-FFF2-40B4-BE49-F238E27FC236}">
                  <a16:creationId xmlns:a16="http://schemas.microsoft.com/office/drawing/2014/main" id="{0B9F4072-EC8F-A0B3-79D3-2B1AD2BED311}"/>
                </a:ext>
              </a:extLst>
            </p:cNvPr>
            <p:cNvGrpSpPr/>
            <p:nvPr/>
          </p:nvGrpSpPr>
          <p:grpSpPr>
            <a:xfrm>
              <a:off x="6294110" y="2195467"/>
              <a:ext cx="1828800" cy="1636995"/>
              <a:chOff x="6248400" y="1828736"/>
              <a:chExt cx="1828800" cy="1636995"/>
            </a:xfrm>
          </p:grpSpPr>
          <p:pic>
            <p:nvPicPr>
              <p:cNvPr id="26" name="Picture 25" descr="Close-up of a bicycle chain&#10;&#10;Description automatically generated">
                <a:extLst>
                  <a:ext uri="{FF2B5EF4-FFF2-40B4-BE49-F238E27FC236}">
                    <a16:creationId xmlns:a16="http://schemas.microsoft.com/office/drawing/2014/main" id="{D4A7909F-8BFD-8DE1-AEFB-F470CF343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828736"/>
                <a:ext cx="914400" cy="914400"/>
              </a:xfrm>
              <a:prstGeom prst="rect">
                <a:avLst/>
              </a:prstGeom>
            </p:spPr>
          </p:pic>
          <p:sp>
            <p:nvSpPr>
              <p:cNvPr id="28" name="TextBox 27">
                <a:extLst>
                  <a:ext uri="{FF2B5EF4-FFF2-40B4-BE49-F238E27FC236}">
                    <a16:creationId xmlns:a16="http://schemas.microsoft.com/office/drawing/2014/main" id="{49E91BD1-DA21-CA10-FCF5-8DC70F730830}"/>
                  </a:ext>
                </a:extLst>
              </p:cNvPr>
              <p:cNvSpPr txBox="1"/>
              <p:nvPr/>
            </p:nvSpPr>
            <p:spPr>
              <a:xfrm>
                <a:off x="6248400" y="2819400"/>
                <a:ext cx="1828800" cy="646331"/>
              </a:xfrm>
              <a:prstGeom prst="rect">
                <a:avLst/>
              </a:prstGeom>
              <a:noFill/>
            </p:spPr>
            <p:txBody>
              <a:bodyPr wrap="square" rtlCol="0">
                <a:spAutoFit/>
              </a:bodyPr>
              <a:lstStyle/>
              <a:p>
                <a:pPr algn="ctr"/>
                <a:r>
                  <a:rPr lang="en-US" dirty="0"/>
                  <a:t>Standard Level 3 Tools</a:t>
                </a:r>
              </a:p>
            </p:txBody>
          </p:sp>
        </p:grpSp>
        <p:grpSp>
          <p:nvGrpSpPr>
            <p:cNvPr id="8" name="Group 7">
              <a:extLst>
                <a:ext uri="{FF2B5EF4-FFF2-40B4-BE49-F238E27FC236}">
                  <a16:creationId xmlns:a16="http://schemas.microsoft.com/office/drawing/2014/main" id="{69E3849B-7748-3CBA-4430-A87DAEE3095A}"/>
                </a:ext>
              </a:extLst>
            </p:cNvPr>
            <p:cNvGrpSpPr/>
            <p:nvPr/>
          </p:nvGrpSpPr>
          <p:grpSpPr>
            <a:xfrm>
              <a:off x="8290560" y="2195467"/>
              <a:ext cx="1828800" cy="1628371"/>
              <a:chOff x="9372600" y="1944595"/>
              <a:chExt cx="1828800" cy="1628371"/>
            </a:xfrm>
          </p:grpSpPr>
          <p:pic>
            <p:nvPicPr>
              <p:cNvPr id="24" name="Picture 23" descr="A green leaf with a plus sign&#10;&#10;Description automatically generated">
                <a:extLst>
                  <a:ext uri="{FF2B5EF4-FFF2-40B4-BE49-F238E27FC236}">
                    <a16:creationId xmlns:a16="http://schemas.microsoft.com/office/drawing/2014/main" id="{E8389AE5-9621-07B7-B561-17D3F4A5D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920" y="1944595"/>
                <a:ext cx="1280160" cy="914400"/>
              </a:xfrm>
              <a:prstGeom prst="rect">
                <a:avLst/>
              </a:prstGeom>
            </p:spPr>
          </p:pic>
          <p:sp>
            <p:nvSpPr>
              <p:cNvPr id="25" name="TextBox 24">
                <a:extLst>
                  <a:ext uri="{FF2B5EF4-FFF2-40B4-BE49-F238E27FC236}">
                    <a16:creationId xmlns:a16="http://schemas.microsoft.com/office/drawing/2014/main" id="{71837DB6-BA2A-AD51-F0FE-4C99440930C1}"/>
                  </a:ext>
                </a:extLst>
              </p:cNvPr>
              <p:cNvSpPr txBox="1"/>
              <p:nvPr/>
            </p:nvSpPr>
            <p:spPr>
              <a:xfrm>
                <a:off x="9372600" y="2926635"/>
                <a:ext cx="1828800" cy="646331"/>
              </a:xfrm>
              <a:prstGeom prst="rect">
                <a:avLst/>
              </a:prstGeom>
              <a:noFill/>
            </p:spPr>
            <p:txBody>
              <a:bodyPr wrap="square" rtlCol="0">
                <a:spAutoFit/>
              </a:bodyPr>
              <a:lstStyle/>
              <a:p>
                <a:pPr algn="ctr"/>
                <a:r>
                  <a:rPr lang="en-US" dirty="0"/>
                  <a:t>Enhanced </a:t>
                </a:r>
              </a:p>
              <a:p>
                <a:pPr algn="ctr"/>
                <a:r>
                  <a:rPr lang="en-US" dirty="0"/>
                  <a:t>Eco Audit</a:t>
                </a:r>
              </a:p>
            </p:txBody>
          </p:sp>
        </p:grpSp>
        <p:grpSp>
          <p:nvGrpSpPr>
            <p:cNvPr id="10" name="Group 9">
              <a:extLst>
                <a:ext uri="{FF2B5EF4-FFF2-40B4-BE49-F238E27FC236}">
                  <a16:creationId xmlns:a16="http://schemas.microsoft.com/office/drawing/2014/main" id="{5EBF7165-C3B6-D0DE-402A-B5A9748339F6}"/>
                </a:ext>
              </a:extLst>
            </p:cNvPr>
            <p:cNvGrpSpPr/>
            <p:nvPr/>
          </p:nvGrpSpPr>
          <p:grpSpPr>
            <a:xfrm>
              <a:off x="6294110" y="3962400"/>
              <a:ext cx="1828800" cy="1626918"/>
              <a:chOff x="10668000" y="1946048"/>
              <a:chExt cx="1828800" cy="1626918"/>
            </a:xfrm>
          </p:grpSpPr>
          <p:pic>
            <p:nvPicPr>
              <p:cNvPr id="22" name="Picture 21" descr="A group of blue and red circles&#10;&#10;Description automatically generated">
                <a:extLst>
                  <a:ext uri="{FF2B5EF4-FFF2-40B4-BE49-F238E27FC236}">
                    <a16:creationId xmlns:a16="http://schemas.microsoft.com/office/drawing/2014/main" id="{B034B5A9-81BE-1BAC-50A4-F7C65994C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9288" y="1946048"/>
                <a:ext cx="1279916" cy="914400"/>
              </a:xfrm>
              <a:prstGeom prst="rect">
                <a:avLst/>
              </a:prstGeom>
            </p:spPr>
          </p:pic>
          <p:sp>
            <p:nvSpPr>
              <p:cNvPr id="23" name="TextBox 22">
                <a:extLst>
                  <a:ext uri="{FF2B5EF4-FFF2-40B4-BE49-F238E27FC236}">
                    <a16:creationId xmlns:a16="http://schemas.microsoft.com/office/drawing/2014/main" id="{910D04E8-A9E3-D68B-9ED1-9DCCB8A87461}"/>
                  </a:ext>
                </a:extLst>
              </p:cNvPr>
              <p:cNvSpPr txBox="1"/>
              <p:nvPr/>
            </p:nvSpPr>
            <p:spPr>
              <a:xfrm>
                <a:off x="10668000" y="2926635"/>
                <a:ext cx="1828800" cy="646331"/>
              </a:xfrm>
              <a:prstGeom prst="rect">
                <a:avLst/>
              </a:prstGeom>
              <a:noFill/>
            </p:spPr>
            <p:txBody>
              <a:bodyPr wrap="square" rtlCol="0">
                <a:spAutoFit/>
              </a:bodyPr>
              <a:lstStyle/>
              <a:p>
                <a:pPr algn="ctr"/>
                <a:r>
                  <a:rPr lang="en-US" dirty="0"/>
                  <a:t>Comparison </a:t>
                </a:r>
              </a:p>
              <a:p>
                <a:pPr algn="ctr"/>
                <a:r>
                  <a:rPr lang="en-US" dirty="0"/>
                  <a:t>Table</a:t>
                </a:r>
              </a:p>
            </p:txBody>
          </p:sp>
        </p:grpSp>
        <p:grpSp>
          <p:nvGrpSpPr>
            <p:cNvPr id="11" name="Group 10">
              <a:extLst>
                <a:ext uri="{FF2B5EF4-FFF2-40B4-BE49-F238E27FC236}">
                  <a16:creationId xmlns:a16="http://schemas.microsoft.com/office/drawing/2014/main" id="{30E0C5DC-13DF-5FCA-A9EA-6BF02ADFBA8B}"/>
                </a:ext>
              </a:extLst>
            </p:cNvPr>
            <p:cNvGrpSpPr/>
            <p:nvPr/>
          </p:nvGrpSpPr>
          <p:grpSpPr>
            <a:xfrm>
              <a:off x="8290560" y="3962402"/>
              <a:ext cx="1828800" cy="1626916"/>
              <a:chOff x="9402653" y="3758127"/>
              <a:chExt cx="1828800" cy="1626916"/>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5D494CE8-7C40-585D-7B9A-3CA50040B3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7400" y="3758127"/>
                <a:ext cx="1279307" cy="914400"/>
              </a:xfrm>
              <a:prstGeom prst="rect">
                <a:avLst/>
              </a:prstGeom>
            </p:spPr>
          </p:pic>
          <p:sp>
            <p:nvSpPr>
              <p:cNvPr id="21" name="TextBox 20">
                <a:extLst>
                  <a:ext uri="{FF2B5EF4-FFF2-40B4-BE49-F238E27FC236}">
                    <a16:creationId xmlns:a16="http://schemas.microsoft.com/office/drawing/2014/main" id="{0096327E-F611-AEED-2ACA-8D85750F5D21}"/>
                  </a:ext>
                </a:extLst>
              </p:cNvPr>
              <p:cNvSpPr txBox="1"/>
              <p:nvPr/>
            </p:nvSpPr>
            <p:spPr>
              <a:xfrm>
                <a:off x="9402653" y="4738712"/>
                <a:ext cx="1828800" cy="646331"/>
              </a:xfrm>
              <a:prstGeom prst="rect">
                <a:avLst/>
              </a:prstGeom>
              <a:noFill/>
            </p:spPr>
            <p:txBody>
              <a:bodyPr wrap="square" rtlCol="0">
                <a:spAutoFit/>
              </a:bodyPr>
              <a:lstStyle/>
              <a:p>
                <a:pPr algn="ctr"/>
                <a:r>
                  <a:rPr lang="en-US" dirty="0"/>
                  <a:t>Find</a:t>
                </a:r>
              </a:p>
              <a:p>
                <a:pPr algn="ctr"/>
                <a:r>
                  <a:rPr lang="en-US" dirty="0"/>
                  <a:t>Similar</a:t>
                </a:r>
              </a:p>
            </p:txBody>
          </p:sp>
        </p:grpSp>
        <p:grpSp>
          <p:nvGrpSpPr>
            <p:cNvPr id="12" name="Group 11">
              <a:extLst>
                <a:ext uri="{FF2B5EF4-FFF2-40B4-BE49-F238E27FC236}">
                  <a16:creationId xmlns:a16="http://schemas.microsoft.com/office/drawing/2014/main" id="{6CE07099-84E8-02F3-AB2F-241DE9ADBBD9}"/>
                </a:ext>
              </a:extLst>
            </p:cNvPr>
            <p:cNvGrpSpPr/>
            <p:nvPr/>
          </p:nvGrpSpPr>
          <p:grpSpPr>
            <a:xfrm>
              <a:off x="10287010" y="3962401"/>
              <a:ext cx="1828800" cy="1626917"/>
              <a:chOff x="8137088" y="3758127"/>
              <a:chExt cx="1828800" cy="1626917"/>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B8C95D70-2C56-91B7-4701-201E3FD6A1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1359" y="3758127"/>
                <a:ext cx="1280770" cy="914400"/>
              </a:xfrm>
              <a:prstGeom prst="rect">
                <a:avLst/>
              </a:prstGeom>
            </p:spPr>
          </p:pic>
          <p:sp>
            <p:nvSpPr>
              <p:cNvPr id="19" name="TextBox 18">
                <a:extLst>
                  <a:ext uri="{FF2B5EF4-FFF2-40B4-BE49-F238E27FC236}">
                    <a16:creationId xmlns:a16="http://schemas.microsoft.com/office/drawing/2014/main" id="{FD381414-7CD0-E4A9-A872-B23F0B385B54}"/>
                  </a:ext>
                </a:extLst>
              </p:cNvPr>
              <p:cNvSpPr txBox="1"/>
              <p:nvPr/>
            </p:nvSpPr>
            <p:spPr>
              <a:xfrm>
                <a:off x="8137088" y="4738713"/>
                <a:ext cx="1828800" cy="646331"/>
              </a:xfrm>
              <a:prstGeom prst="rect">
                <a:avLst/>
              </a:prstGeom>
              <a:noFill/>
            </p:spPr>
            <p:txBody>
              <a:bodyPr wrap="square" rtlCol="0">
                <a:spAutoFit/>
              </a:bodyPr>
              <a:lstStyle/>
              <a:p>
                <a:pPr algn="ctr"/>
                <a:r>
                  <a:rPr lang="en-US" dirty="0"/>
                  <a:t>Engineering</a:t>
                </a:r>
              </a:p>
              <a:p>
                <a:pPr algn="ctr"/>
                <a:r>
                  <a:rPr lang="en-US" dirty="0"/>
                  <a:t>Solver</a:t>
                </a:r>
              </a:p>
            </p:txBody>
          </p:sp>
        </p:grpSp>
        <p:grpSp>
          <p:nvGrpSpPr>
            <p:cNvPr id="13" name="Group 12">
              <a:extLst>
                <a:ext uri="{FF2B5EF4-FFF2-40B4-BE49-F238E27FC236}">
                  <a16:creationId xmlns:a16="http://schemas.microsoft.com/office/drawing/2014/main" id="{8759FCDA-9AD5-9557-40D1-2D7CD0351E6C}"/>
                </a:ext>
              </a:extLst>
            </p:cNvPr>
            <p:cNvGrpSpPr/>
            <p:nvPr/>
          </p:nvGrpSpPr>
          <p:grpSpPr>
            <a:xfrm>
              <a:off x="10287010" y="2195467"/>
              <a:ext cx="1828800" cy="1626918"/>
              <a:chOff x="6814185" y="3758127"/>
              <a:chExt cx="1828800" cy="1626918"/>
            </a:xfrm>
          </p:grpSpPr>
          <p:pic>
            <p:nvPicPr>
              <p:cNvPr id="14" name="Picture 13" descr="A black and white image of a corner&#10;&#10;Description automatically generated">
                <a:extLst>
                  <a:ext uri="{FF2B5EF4-FFF2-40B4-BE49-F238E27FC236}">
                    <a16:creationId xmlns:a16="http://schemas.microsoft.com/office/drawing/2014/main" id="{ED3560EB-320F-5E7E-D75F-904E8BF0D8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0589" y="3758127"/>
                <a:ext cx="1280770" cy="914400"/>
              </a:xfrm>
              <a:prstGeom prst="rect">
                <a:avLst/>
              </a:prstGeom>
            </p:spPr>
          </p:pic>
          <p:sp>
            <p:nvSpPr>
              <p:cNvPr id="15" name="TextBox 14">
                <a:extLst>
                  <a:ext uri="{FF2B5EF4-FFF2-40B4-BE49-F238E27FC236}">
                    <a16:creationId xmlns:a16="http://schemas.microsoft.com/office/drawing/2014/main" id="{47EEDE88-0A2E-F54B-6B61-AA196F6516A4}"/>
                  </a:ext>
                </a:extLst>
              </p:cNvPr>
              <p:cNvSpPr txBox="1"/>
              <p:nvPr/>
            </p:nvSpPr>
            <p:spPr>
              <a:xfrm>
                <a:off x="6814185" y="4738714"/>
                <a:ext cx="1828800" cy="646331"/>
              </a:xfrm>
              <a:prstGeom prst="rect">
                <a:avLst/>
              </a:prstGeom>
              <a:noFill/>
            </p:spPr>
            <p:txBody>
              <a:bodyPr wrap="square" rtlCol="0">
                <a:spAutoFit/>
              </a:bodyPr>
              <a:lstStyle/>
              <a:p>
                <a:pPr algn="ctr"/>
                <a:r>
                  <a:rPr lang="en-US" dirty="0"/>
                  <a:t>Synthesizer</a:t>
                </a:r>
              </a:p>
              <a:p>
                <a:pPr algn="ctr"/>
                <a:r>
                  <a:rPr lang="en-US" dirty="0"/>
                  <a:t>Tool</a:t>
                </a:r>
              </a:p>
            </p:txBody>
          </p:sp>
        </p:grpSp>
      </p:grpSp>
    </p:spTree>
    <p:extLst>
      <p:ext uri="{BB962C8B-B14F-4D97-AF65-F5344CB8AC3E}">
        <p14:creationId xmlns:p14="http://schemas.microsoft.com/office/powerpoint/2010/main" val="186598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915755-C55A-49B5-8E91-581D988F9CDF}"/>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7" name="Title 1">
            <a:extLst>
              <a:ext uri="{FF2B5EF4-FFF2-40B4-BE49-F238E27FC236}">
                <a16:creationId xmlns:a16="http://schemas.microsoft.com/office/drawing/2014/main" id="{B8B95539-15BC-4CDF-88EC-E20C74AE754F}"/>
              </a:ext>
            </a:extLst>
          </p:cNvPr>
          <p:cNvSpPr>
            <a:spLocks noGrp="1"/>
          </p:cNvSpPr>
          <p:nvPr>
            <p:ph type="title"/>
          </p:nvPr>
        </p:nvSpPr>
        <p:spPr>
          <a:xfrm>
            <a:off x="685800" y="293598"/>
            <a:ext cx="10972799" cy="845837"/>
          </a:xfrm>
          <a:ln w="9525"/>
        </p:spPr>
        <p:txBody>
          <a:bodyPr/>
          <a:lstStyle/>
          <a:p>
            <a:r>
              <a:rPr lang="en-GB" dirty="0">
                <a:latin typeface="+mn-lt"/>
              </a:rPr>
              <a:t>Examples of additional data</a:t>
            </a:r>
          </a:p>
        </p:txBody>
      </p:sp>
      <p:pic>
        <p:nvPicPr>
          <p:cNvPr id="4" name="Picture 3">
            <a:extLst>
              <a:ext uri="{FF2B5EF4-FFF2-40B4-BE49-F238E27FC236}">
                <a16:creationId xmlns:a16="http://schemas.microsoft.com/office/drawing/2014/main" id="{B7BE5F20-EA52-8808-B2EA-F55DDBB77852}"/>
              </a:ext>
            </a:extLst>
          </p:cNvPr>
          <p:cNvPicPr>
            <a:picLocks noChangeAspect="1"/>
          </p:cNvPicPr>
          <p:nvPr/>
        </p:nvPicPr>
        <p:blipFill>
          <a:blip r:embed="rId3"/>
          <a:stretch>
            <a:fillRect/>
          </a:stretch>
        </p:blipFill>
        <p:spPr>
          <a:xfrm>
            <a:off x="819057" y="990600"/>
            <a:ext cx="4385241" cy="5029200"/>
          </a:xfrm>
          <a:prstGeom prst="rect">
            <a:avLst/>
          </a:prstGeom>
          <a:ln>
            <a:solidFill>
              <a:schemeClr val="tx1"/>
            </a:solidFill>
          </a:ln>
        </p:spPr>
      </p:pic>
      <p:pic>
        <p:nvPicPr>
          <p:cNvPr id="9" name="Picture 8">
            <a:extLst>
              <a:ext uri="{FF2B5EF4-FFF2-40B4-BE49-F238E27FC236}">
                <a16:creationId xmlns:a16="http://schemas.microsoft.com/office/drawing/2014/main" id="{B6F01478-7711-2102-ABD5-834B67A7E5DA}"/>
              </a:ext>
            </a:extLst>
          </p:cNvPr>
          <p:cNvPicPr>
            <a:picLocks noChangeAspect="1"/>
          </p:cNvPicPr>
          <p:nvPr/>
        </p:nvPicPr>
        <p:blipFill>
          <a:blip r:embed="rId4"/>
          <a:stretch>
            <a:fillRect/>
          </a:stretch>
        </p:blipFill>
        <p:spPr>
          <a:xfrm>
            <a:off x="5541386" y="1905000"/>
            <a:ext cx="5731487" cy="2011680"/>
          </a:xfrm>
          <a:prstGeom prst="rect">
            <a:avLst/>
          </a:prstGeom>
          <a:ln>
            <a:solidFill>
              <a:schemeClr val="tx1"/>
            </a:solidFill>
          </a:ln>
        </p:spPr>
      </p:pic>
    </p:spTree>
    <p:extLst>
      <p:ext uri="{BB962C8B-B14F-4D97-AF65-F5344CB8AC3E}">
        <p14:creationId xmlns:p14="http://schemas.microsoft.com/office/powerpoint/2010/main" val="21659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p:txBody>
          <a:bodyPr>
            <a:normAutofit/>
          </a:bodyPr>
          <a:lstStyle/>
          <a:p>
            <a:pPr marL="0" indent="0">
              <a:buNone/>
            </a:pPr>
            <a:r>
              <a:rPr lang="en-US" sz="2000" b="1" dirty="0">
                <a:latin typeface="+mn-lt"/>
              </a:rPr>
              <a:t>Data:</a:t>
            </a:r>
          </a:p>
          <a:p>
            <a:pPr>
              <a:lnSpc>
                <a:spcPts val="2049"/>
              </a:lnSpc>
              <a:buSzPct val="120000"/>
            </a:pPr>
            <a:r>
              <a:rPr lang="en-GB" sz="2000" dirty="0">
                <a:latin typeface="+mn-lt"/>
              </a:rPr>
              <a:t>Nations of the world - attribute per country.</a:t>
            </a:r>
          </a:p>
          <a:p>
            <a:pPr>
              <a:lnSpc>
                <a:spcPts val="2049"/>
              </a:lnSpc>
              <a:buSzPct val="120000"/>
            </a:pPr>
            <a:r>
              <a:rPr lang="en-GB" sz="2000" dirty="0">
                <a:latin typeface="+mn-lt"/>
              </a:rPr>
              <a:t>Legislation and regulation - representative legal framework around technological decisions</a:t>
            </a:r>
          </a:p>
          <a:p>
            <a:pPr>
              <a:lnSpc>
                <a:spcPts val="2049"/>
              </a:lnSpc>
              <a:buSzPct val="120000"/>
            </a:pPr>
            <a:r>
              <a:rPr lang="en-GB" sz="2000" dirty="0">
                <a:latin typeface="+mn-lt"/>
              </a:rPr>
              <a:t>Power Systems-Storage, Power Systems-Generation, and Battery Cells datatables</a:t>
            </a:r>
          </a:p>
          <a:p>
            <a:pPr lvl="1"/>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endParaRPr lang="en-GB" sz="2200" dirty="0">
              <a:solidFill>
                <a:prstClr val="black"/>
              </a:solidFill>
              <a:latin typeface="+mn-lt"/>
              <a:cs typeface="Arial" panose="020B0604020202020204" pitchFamily="34" charset="0"/>
            </a:endParaRPr>
          </a:p>
          <a:p>
            <a:pPr marL="230188" lvl="1" indent="0">
              <a:buNone/>
            </a:pPr>
            <a:r>
              <a:rPr lang="en-GB" sz="2200" dirty="0">
                <a:solidFill>
                  <a:prstClr val="black"/>
                </a:solidFill>
                <a:latin typeface="+mn-lt"/>
                <a:cs typeface="Arial" panose="020B0604020202020204" pitchFamily="34" charset="0"/>
              </a:rPr>
              <a:t>Also available at Level 2</a:t>
            </a:r>
          </a:p>
          <a:p>
            <a:pPr marL="0" indent="0" eaLnBrk="1" fontAlgn="auto" hangingPunct="1">
              <a:lnSpc>
                <a:spcPts val="2049"/>
              </a:lnSpc>
              <a:spcBef>
                <a:spcPts val="0"/>
              </a:spcBef>
              <a:buClr>
                <a:srgbClr val="577235"/>
              </a:buClr>
              <a:buNone/>
              <a:defRPr/>
            </a:pPr>
            <a:endParaRPr lang="en-GB" sz="2400" b="0" dirty="0">
              <a:solidFill>
                <a:prstClr val="black"/>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a:xfrm>
            <a:off x="609600" y="132586"/>
            <a:ext cx="10972799" cy="845837"/>
          </a:xfrm>
        </p:spPr>
        <p:txBody>
          <a:bodyPr/>
          <a:lstStyle/>
          <a:p>
            <a:r>
              <a:rPr lang="en-US" dirty="0">
                <a:latin typeface="+mn-lt"/>
              </a:rPr>
              <a:t>        Level 3 Sustainability database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6000" y="1447800"/>
            <a:ext cx="1143000" cy="533400"/>
          </a:xfrm>
        </p:spPr>
        <p:txBody>
          <a:bodyPr/>
          <a:lstStyle/>
          <a:p>
            <a:pPr marL="0" indent="0">
              <a:buNone/>
            </a:pPr>
            <a:r>
              <a:rPr lang="en-US" b="1" dirty="0">
                <a:latin typeface="+mn-lt"/>
              </a:rPr>
              <a:t>Tools:</a:t>
            </a:r>
          </a:p>
        </p:txBody>
      </p:sp>
      <p:pic>
        <p:nvPicPr>
          <p:cNvPr id="3" name="Picture 2">
            <a:extLst>
              <a:ext uri="{FF2B5EF4-FFF2-40B4-BE49-F238E27FC236}">
                <a16:creationId xmlns:a16="http://schemas.microsoft.com/office/drawing/2014/main" id="{6DB1DBB4-A6B5-46FD-A71D-425D266AA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2586"/>
            <a:ext cx="914400" cy="914400"/>
          </a:xfrm>
          <a:prstGeom prst="rect">
            <a:avLst/>
          </a:prstGeom>
        </p:spPr>
      </p:pic>
      <p:sp>
        <p:nvSpPr>
          <p:cNvPr id="2" name="Slide Number Placeholder 1">
            <a:extLst>
              <a:ext uri="{FF2B5EF4-FFF2-40B4-BE49-F238E27FC236}">
                <a16:creationId xmlns:a16="http://schemas.microsoft.com/office/drawing/2014/main" id="{74F03AC3-1EE3-4030-85D7-95540EA5C516}"/>
              </a:ext>
            </a:extLst>
          </p:cNvPr>
          <p:cNvSpPr>
            <a:spLocks noGrp="1"/>
          </p:cNvSpPr>
          <p:nvPr>
            <p:ph type="sldNum" sz="quarter" idx="11"/>
          </p:nvPr>
        </p:nvSpPr>
        <p:spPr/>
        <p:txBody>
          <a:bodyPr/>
          <a:lstStyle/>
          <a:p>
            <a:fld id="{F0D23093-2AB0-F74C-B865-1A12A15B650E}" type="slidenum">
              <a:rPr lang="en-US" smtClean="0">
                <a:latin typeface="+mn-lt"/>
              </a:rPr>
              <a:pPr/>
              <a:t>19</a:t>
            </a:fld>
            <a:endParaRPr lang="en-US" dirty="0">
              <a:latin typeface="+mn-lt"/>
            </a:endParaRPr>
          </a:p>
        </p:txBody>
      </p:sp>
      <p:grpSp>
        <p:nvGrpSpPr>
          <p:cNvPr id="5" name="Group 4">
            <a:extLst>
              <a:ext uri="{FF2B5EF4-FFF2-40B4-BE49-F238E27FC236}">
                <a16:creationId xmlns:a16="http://schemas.microsoft.com/office/drawing/2014/main" id="{BFE75F6C-4E0F-EE25-A9F3-77D1E3977491}"/>
              </a:ext>
            </a:extLst>
          </p:cNvPr>
          <p:cNvGrpSpPr/>
          <p:nvPr/>
        </p:nvGrpSpPr>
        <p:grpSpPr>
          <a:xfrm>
            <a:off x="6019800" y="2209800"/>
            <a:ext cx="5821700" cy="3393851"/>
            <a:chOff x="6294110" y="2195467"/>
            <a:chExt cx="5821700" cy="3393851"/>
          </a:xfrm>
        </p:grpSpPr>
        <p:grpSp>
          <p:nvGrpSpPr>
            <p:cNvPr id="7" name="Group 6">
              <a:extLst>
                <a:ext uri="{FF2B5EF4-FFF2-40B4-BE49-F238E27FC236}">
                  <a16:creationId xmlns:a16="http://schemas.microsoft.com/office/drawing/2014/main" id="{2AFE87EF-B509-EAA4-7261-5371B32C3FB4}"/>
                </a:ext>
              </a:extLst>
            </p:cNvPr>
            <p:cNvGrpSpPr/>
            <p:nvPr/>
          </p:nvGrpSpPr>
          <p:grpSpPr>
            <a:xfrm>
              <a:off x="6294110" y="2195467"/>
              <a:ext cx="1828800" cy="1636995"/>
              <a:chOff x="6248400" y="1828736"/>
              <a:chExt cx="1828800" cy="1636995"/>
            </a:xfrm>
          </p:grpSpPr>
          <p:pic>
            <p:nvPicPr>
              <p:cNvPr id="26" name="Picture 25" descr="Close-up of a bicycle chain&#10;&#10;Description automatically generated">
                <a:extLst>
                  <a:ext uri="{FF2B5EF4-FFF2-40B4-BE49-F238E27FC236}">
                    <a16:creationId xmlns:a16="http://schemas.microsoft.com/office/drawing/2014/main" id="{6385ADF2-4043-D6E2-7E51-7BD42795B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828736"/>
                <a:ext cx="914400" cy="914400"/>
              </a:xfrm>
              <a:prstGeom prst="rect">
                <a:avLst/>
              </a:prstGeom>
            </p:spPr>
          </p:pic>
          <p:sp>
            <p:nvSpPr>
              <p:cNvPr id="28" name="TextBox 27">
                <a:extLst>
                  <a:ext uri="{FF2B5EF4-FFF2-40B4-BE49-F238E27FC236}">
                    <a16:creationId xmlns:a16="http://schemas.microsoft.com/office/drawing/2014/main" id="{E9AB4C7B-8EE7-0B7C-6670-0CB8D2E20297}"/>
                  </a:ext>
                </a:extLst>
              </p:cNvPr>
              <p:cNvSpPr txBox="1"/>
              <p:nvPr/>
            </p:nvSpPr>
            <p:spPr>
              <a:xfrm>
                <a:off x="6248400" y="2819400"/>
                <a:ext cx="1828800" cy="646331"/>
              </a:xfrm>
              <a:prstGeom prst="rect">
                <a:avLst/>
              </a:prstGeom>
              <a:noFill/>
            </p:spPr>
            <p:txBody>
              <a:bodyPr wrap="square" rtlCol="0">
                <a:spAutoFit/>
              </a:bodyPr>
              <a:lstStyle/>
              <a:p>
                <a:pPr algn="ctr"/>
                <a:r>
                  <a:rPr lang="en-US" dirty="0"/>
                  <a:t>Standard Level 3 Tools</a:t>
                </a:r>
              </a:p>
            </p:txBody>
          </p:sp>
        </p:grpSp>
        <p:grpSp>
          <p:nvGrpSpPr>
            <p:cNvPr id="8" name="Group 7">
              <a:extLst>
                <a:ext uri="{FF2B5EF4-FFF2-40B4-BE49-F238E27FC236}">
                  <a16:creationId xmlns:a16="http://schemas.microsoft.com/office/drawing/2014/main" id="{AB2D659B-3154-D379-72D3-390B4C0AB618}"/>
                </a:ext>
              </a:extLst>
            </p:cNvPr>
            <p:cNvGrpSpPr/>
            <p:nvPr/>
          </p:nvGrpSpPr>
          <p:grpSpPr>
            <a:xfrm>
              <a:off x="8290560" y="2195467"/>
              <a:ext cx="1828800" cy="1628371"/>
              <a:chOff x="9372600" y="1944595"/>
              <a:chExt cx="1828800" cy="1628371"/>
            </a:xfrm>
          </p:grpSpPr>
          <p:pic>
            <p:nvPicPr>
              <p:cNvPr id="24" name="Picture 23" descr="A green leaf with a plus sign&#10;&#10;Description automatically generated">
                <a:extLst>
                  <a:ext uri="{FF2B5EF4-FFF2-40B4-BE49-F238E27FC236}">
                    <a16:creationId xmlns:a16="http://schemas.microsoft.com/office/drawing/2014/main" id="{95F79791-02E8-E73E-2311-51146B815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920" y="1944595"/>
                <a:ext cx="1280160" cy="914400"/>
              </a:xfrm>
              <a:prstGeom prst="rect">
                <a:avLst/>
              </a:prstGeom>
            </p:spPr>
          </p:pic>
          <p:sp>
            <p:nvSpPr>
              <p:cNvPr id="25" name="TextBox 24">
                <a:extLst>
                  <a:ext uri="{FF2B5EF4-FFF2-40B4-BE49-F238E27FC236}">
                    <a16:creationId xmlns:a16="http://schemas.microsoft.com/office/drawing/2014/main" id="{4D55C8B9-B669-8810-8EB0-6D6306E69E31}"/>
                  </a:ext>
                </a:extLst>
              </p:cNvPr>
              <p:cNvSpPr txBox="1"/>
              <p:nvPr/>
            </p:nvSpPr>
            <p:spPr>
              <a:xfrm>
                <a:off x="9372600" y="2926635"/>
                <a:ext cx="1828800" cy="646331"/>
              </a:xfrm>
              <a:prstGeom prst="rect">
                <a:avLst/>
              </a:prstGeom>
              <a:noFill/>
            </p:spPr>
            <p:txBody>
              <a:bodyPr wrap="square" rtlCol="0">
                <a:spAutoFit/>
              </a:bodyPr>
              <a:lstStyle/>
              <a:p>
                <a:pPr algn="ctr"/>
                <a:r>
                  <a:rPr lang="en-US" dirty="0"/>
                  <a:t>Enhanced </a:t>
                </a:r>
              </a:p>
              <a:p>
                <a:pPr algn="ctr"/>
                <a:r>
                  <a:rPr lang="en-US" dirty="0"/>
                  <a:t>Eco Audit</a:t>
                </a:r>
              </a:p>
            </p:txBody>
          </p:sp>
        </p:grpSp>
        <p:grpSp>
          <p:nvGrpSpPr>
            <p:cNvPr id="10" name="Group 9">
              <a:extLst>
                <a:ext uri="{FF2B5EF4-FFF2-40B4-BE49-F238E27FC236}">
                  <a16:creationId xmlns:a16="http://schemas.microsoft.com/office/drawing/2014/main" id="{94F8D584-98BC-7120-2D17-EB956E40F85F}"/>
                </a:ext>
              </a:extLst>
            </p:cNvPr>
            <p:cNvGrpSpPr/>
            <p:nvPr/>
          </p:nvGrpSpPr>
          <p:grpSpPr>
            <a:xfrm>
              <a:off x="6294110" y="3962400"/>
              <a:ext cx="1828800" cy="1626918"/>
              <a:chOff x="10668000" y="1946048"/>
              <a:chExt cx="1828800" cy="1626918"/>
            </a:xfrm>
          </p:grpSpPr>
          <p:pic>
            <p:nvPicPr>
              <p:cNvPr id="22" name="Picture 21" descr="A group of blue and red circles&#10;&#10;Description automatically generated">
                <a:extLst>
                  <a:ext uri="{FF2B5EF4-FFF2-40B4-BE49-F238E27FC236}">
                    <a16:creationId xmlns:a16="http://schemas.microsoft.com/office/drawing/2014/main" id="{78423EDE-E2BF-0FFE-191A-2D8E7A79E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9288" y="1946048"/>
                <a:ext cx="1279916" cy="914400"/>
              </a:xfrm>
              <a:prstGeom prst="rect">
                <a:avLst/>
              </a:prstGeom>
            </p:spPr>
          </p:pic>
          <p:sp>
            <p:nvSpPr>
              <p:cNvPr id="23" name="TextBox 22">
                <a:extLst>
                  <a:ext uri="{FF2B5EF4-FFF2-40B4-BE49-F238E27FC236}">
                    <a16:creationId xmlns:a16="http://schemas.microsoft.com/office/drawing/2014/main" id="{FB161E3F-7E0A-1D71-59A0-38A2DD9526C9}"/>
                  </a:ext>
                </a:extLst>
              </p:cNvPr>
              <p:cNvSpPr txBox="1"/>
              <p:nvPr/>
            </p:nvSpPr>
            <p:spPr>
              <a:xfrm>
                <a:off x="10668000" y="2926635"/>
                <a:ext cx="1828800" cy="646331"/>
              </a:xfrm>
              <a:prstGeom prst="rect">
                <a:avLst/>
              </a:prstGeom>
              <a:noFill/>
            </p:spPr>
            <p:txBody>
              <a:bodyPr wrap="square" rtlCol="0">
                <a:spAutoFit/>
              </a:bodyPr>
              <a:lstStyle/>
              <a:p>
                <a:pPr algn="ctr"/>
                <a:r>
                  <a:rPr lang="en-US" dirty="0"/>
                  <a:t>Comparison </a:t>
                </a:r>
              </a:p>
              <a:p>
                <a:pPr algn="ctr"/>
                <a:r>
                  <a:rPr lang="en-US" dirty="0"/>
                  <a:t>Table</a:t>
                </a:r>
              </a:p>
            </p:txBody>
          </p:sp>
        </p:grpSp>
        <p:grpSp>
          <p:nvGrpSpPr>
            <p:cNvPr id="11" name="Group 10">
              <a:extLst>
                <a:ext uri="{FF2B5EF4-FFF2-40B4-BE49-F238E27FC236}">
                  <a16:creationId xmlns:a16="http://schemas.microsoft.com/office/drawing/2014/main" id="{0AEAE2E8-FDF3-947F-BD19-F011EE7F70D6}"/>
                </a:ext>
              </a:extLst>
            </p:cNvPr>
            <p:cNvGrpSpPr/>
            <p:nvPr/>
          </p:nvGrpSpPr>
          <p:grpSpPr>
            <a:xfrm>
              <a:off x="8290560" y="3962402"/>
              <a:ext cx="1828800" cy="1626916"/>
              <a:chOff x="9402653" y="3758127"/>
              <a:chExt cx="1828800" cy="1626916"/>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AA50378A-1565-CC53-87E5-2B9E69417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7400" y="3758127"/>
                <a:ext cx="1279307" cy="914400"/>
              </a:xfrm>
              <a:prstGeom prst="rect">
                <a:avLst/>
              </a:prstGeom>
            </p:spPr>
          </p:pic>
          <p:sp>
            <p:nvSpPr>
              <p:cNvPr id="21" name="TextBox 20">
                <a:extLst>
                  <a:ext uri="{FF2B5EF4-FFF2-40B4-BE49-F238E27FC236}">
                    <a16:creationId xmlns:a16="http://schemas.microsoft.com/office/drawing/2014/main" id="{E88479F3-AFDD-5ABD-4670-58320FC234D1}"/>
                  </a:ext>
                </a:extLst>
              </p:cNvPr>
              <p:cNvSpPr txBox="1"/>
              <p:nvPr/>
            </p:nvSpPr>
            <p:spPr>
              <a:xfrm>
                <a:off x="9402653" y="4738712"/>
                <a:ext cx="1828800" cy="646331"/>
              </a:xfrm>
              <a:prstGeom prst="rect">
                <a:avLst/>
              </a:prstGeom>
              <a:noFill/>
            </p:spPr>
            <p:txBody>
              <a:bodyPr wrap="square" rtlCol="0">
                <a:spAutoFit/>
              </a:bodyPr>
              <a:lstStyle/>
              <a:p>
                <a:pPr algn="ctr"/>
                <a:r>
                  <a:rPr lang="en-US" dirty="0"/>
                  <a:t>Find</a:t>
                </a:r>
              </a:p>
              <a:p>
                <a:pPr algn="ctr"/>
                <a:r>
                  <a:rPr lang="en-US" dirty="0"/>
                  <a:t>Similar</a:t>
                </a:r>
              </a:p>
            </p:txBody>
          </p:sp>
        </p:grpSp>
        <p:grpSp>
          <p:nvGrpSpPr>
            <p:cNvPr id="12" name="Group 11">
              <a:extLst>
                <a:ext uri="{FF2B5EF4-FFF2-40B4-BE49-F238E27FC236}">
                  <a16:creationId xmlns:a16="http://schemas.microsoft.com/office/drawing/2014/main" id="{E1A66F67-4DB6-5B62-7F03-2C480D54DA77}"/>
                </a:ext>
              </a:extLst>
            </p:cNvPr>
            <p:cNvGrpSpPr/>
            <p:nvPr/>
          </p:nvGrpSpPr>
          <p:grpSpPr>
            <a:xfrm>
              <a:off x="10287010" y="3962401"/>
              <a:ext cx="1828800" cy="1626917"/>
              <a:chOff x="8137088" y="3758127"/>
              <a:chExt cx="1828800" cy="1626917"/>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8379B9EA-22AF-82BC-C3C2-60F44E527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1359" y="3758127"/>
                <a:ext cx="1280770" cy="914400"/>
              </a:xfrm>
              <a:prstGeom prst="rect">
                <a:avLst/>
              </a:prstGeom>
            </p:spPr>
          </p:pic>
          <p:sp>
            <p:nvSpPr>
              <p:cNvPr id="19" name="TextBox 18">
                <a:extLst>
                  <a:ext uri="{FF2B5EF4-FFF2-40B4-BE49-F238E27FC236}">
                    <a16:creationId xmlns:a16="http://schemas.microsoft.com/office/drawing/2014/main" id="{D5A345D6-8A4E-B3B5-0523-6D76BD45D7B0}"/>
                  </a:ext>
                </a:extLst>
              </p:cNvPr>
              <p:cNvSpPr txBox="1"/>
              <p:nvPr/>
            </p:nvSpPr>
            <p:spPr>
              <a:xfrm>
                <a:off x="8137088" y="4738713"/>
                <a:ext cx="1828800" cy="646331"/>
              </a:xfrm>
              <a:prstGeom prst="rect">
                <a:avLst/>
              </a:prstGeom>
              <a:noFill/>
            </p:spPr>
            <p:txBody>
              <a:bodyPr wrap="square" rtlCol="0">
                <a:spAutoFit/>
              </a:bodyPr>
              <a:lstStyle/>
              <a:p>
                <a:pPr algn="ctr"/>
                <a:r>
                  <a:rPr lang="en-US" dirty="0"/>
                  <a:t>Engineering</a:t>
                </a:r>
              </a:p>
              <a:p>
                <a:pPr algn="ctr"/>
                <a:r>
                  <a:rPr lang="en-US" dirty="0"/>
                  <a:t>Solver</a:t>
                </a:r>
              </a:p>
            </p:txBody>
          </p:sp>
        </p:grpSp>
        <p:grpSp>
          <p:nvGrpSpPr>
            <p:cNvPr id="13" name="Group 12">
              <a:extLst>
                <a:ext uri="{FF2B5EF4-FFF2-40B4-BE49-F238E27FC236}">
                  <a16:creationId xmlns:a16="http://schemas.microsoft.com/office/drawing/2014/main" id="{917476AB-8D69-FF42-AB64-74C913FE3345}"/>
                </a:ext>
              </a:extLst>
            </p:cNvPr>
            <p:cNvGrpSpPr/>
            <p:nvPr/>
          </p:nvGrpSpPr>
          <p:grpSpPr>
            <a:xfrm>
              <a:off x="10287010" y="2195467"/>
              <a:ext cx="1828800" cy="1626918"/>
              <a:chOff x="6814185" y="3758127"/>
              <a:chExt cx="1828800" cy="1626918"/>
            </a:xfrm>
          </p:grpSpPr>
          <p:pic>
            <p:nvPicPr>
              <p:cNvPr id="14" name="Picture 13" descr="A black and white image of a corner&#10;&#10;Description automatically generated">
                <a:extLst>
                  <a:ext uri="{FF2B5EF4-FFF2-40B4-BE49-F238E27FC236}">
                    <a16:creationId xmlns:a16="http://schemas.microsoft.com/office/drawing/2014/main" id="{DC5C85E2-5D37-01E4-0CFF-7367923DF6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0589" y="3758127"/>
                <a:ext cx="1280770" cy="914400"/>
              </a:xfrm>
              <a:prstGeom prst="rect">
                <a:avLst/>
              </a:prstGeom>
            </p:spPr>
          </p:pic>
          <p:sp>
            <p:nvSpPr>
              <p:cNvPr id="15" name="TextBox 14">
                <a:extLst>
                  <a:ext uri="{FF2B5EF4-FFF2-40B4-BE49-F238E27FC236}">
                    <a16:creationId xmlns:a16="http://schemas.microsoft.com/office/drawing/2014/main" id="{6BC0E139-558E-57A1-D35C-EB58E43A2B9B}"/>
                  </a:ext>
                </a:extLst>
              </p:cNvPr>
              <p:cNvSpPr txBox="1"/>
              <p:nvPr/>
            </p:nvSpPr>
            <p:spPr>
              <a:xfrm>
                <a:off x="6814185" y="4738714"/>
                <a:ext cx="1828800" cy="646331"/>
              </a:xfrm>
              <a:prstGeom prst="rect">
                <a:avLst/>
              </a:prstGeom>
              <a:noFill/>
            </p:spPr>
            <p:txBody>
              <a:bodyPr wrap="square" rtlCol="0">
                <a:spAutoFit/>
              </a:bodyPr>
              <a:lstStyle/>
              <a:p>
                <a:pPr algn="ctr"/>
                <a:r>
                  <a:rPr lang="en-US" dirty="0"/>
                  <a:t>Synthesizer</a:t>
                </a:r>
              </a:p>
              <a:p>
                <a:pPr algn="ctr"/>
                <a:r>
                  <a:rPr lang="en-US" dirty="0"/>
                  <a:t>Tool</a:t>
                </a:r>
              </a:p>
            </p:txBody>
          </p:sp>
        </p:grpSp>
      </p:grpSp>
    </p:spTree>
    <p:extLst>
      <p:ext uri="{BB962C8B-B14F-4D97-AF65-F5344CB8AC3E}">
        <p14:creationId xmlns:p14="http://schemas.microsoft.com/office/powerpoint/2010/main" val="3184050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930AD-87D0-4B92-86EB-B28C69B6EEF8}"/>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DDC3F337-803D-43FE-A6E0-BC9DE6D1BB77}"/>
              </a:ext>
            </a:extLst>
          </p:cNvPr>
          <p:cNvSpPr>
            <a:spLocks noGrp="1"/>
          </p:cNvSpPr>
          <p:nvPr>
            <p:ph type="title"/>
          </p:nvPr>
        </p:nvSpPr>
        <p:spPr/>
        <p:txBody>
          <a:bodyPr/>
          <a:lstStyle/>
          <a:p>
            <a:r>
              <a:rPr lang="en-US" dirty="0"/>
              <a:t>Learning objectives for this lecture unit</a:t>
            </a:r>
          </a:p>
        </p:txBody>
      </p:sp>
      <p:graphicFrame>
        <p:nvGraphicFramePr>
          <p:cNvPr id="5" name="Table 4">
            <a:extLst>
              <a:ext uri="{FF2B5EF4-FFF2-40B4-BE49-F238E27FC236}">
                <a16:creationId xmlns:a16="http://schemas.microsoft.com/office/drawing/2014/main" id="{9D412438-452A-4424-9F73-77843DE6992A}"/>
              </a:ext>
            </a:extLst>
          </p:cNvPr>
          <p:cNvGraphicFramePr>
            <a:graphicFrameLocks noGrp="1"/>
          </p:cNvGraphicFramePr>
          <p:nvPr>
            <p:extLst>
              <p:ext uri="{D42A27DB-BD31-4B8C-83A1-F6EECF244321}">
                <p14:modId xmlns:p14="http://schemas.microsoft.com/office/powerpoint/2010/main" val="2948374601"/>
              </p:ext>
            </p:extLst>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Knowledge about the Advanced Databases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find advanced material properties and use them in a structured way alongside advanced tools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Appreciation of the complexity of advanced industrial applications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Content Placeholder 3">
            <a:extLst>
              <a:ext uri="{FF2B5EF4-FFF2-40B4-BE49-F238E27FC236}">
                <a16:creationId xmlns:a16="http://schemas.microsoft.com/office/drawing/2014/main" id="{11FFDB6E-9893-4EB9-93D3-CFBEDCE25578}"/>
              </a:ext>
            </a:extLst>
          </p:cNvPr>
          <p:cNvSpPr txBox="1">
            <a:spLocks/>
          </p:cNvSpPr>
          <p:nvPr/>
        </p:nvSpPr>
        <p:spPr bwMode="auto">
          <a:xfrm>
            <a:off x="957741" y="3637549"/>
            <a:ext cx="10276514" cy="1815946"/>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latin typeface="Arial"/>
                <a:ea typeface="+mn-ea"/>
                <a:cs typeface="+mn-cs"/>
              </a:rPr>
              <a:t>Resources</a:t>
            </a:r>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r>
              <a:rPr lang="en-US" sz="1600" b="0" dirty="0"/>
              <a:t>White Papers: White Papers describing databases </a:t>
            </a:r>
            <a:r>
              <a:rPr lang="en-GB" sz="1600" b="0" dirty="0"/>
              <a:t>available via the </a:t>
            </a:r>
            <a:r>
              <a:rPr lang="en-GB" sz="1600" b="0" dirty="0">
                <a:hlinkClick r:id="rId3"/>
              </a:rPr>
              <a:t>Ansys Education Resources </a:t>
            </a:r>
            <a:r>
              <a:rPr lang="en-GB" sz="1600" b="0" dirty="0"/>
              <a:t>webpage </a:t>
            </a:r>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r>
              <a:rPr lang="en-GB" sz="1600" b="0" dirty="0"/>
              <a:t>Software: </a:t>
            </a:r>
            <a:r>
              <a:rPr lang="en-GB" sz="1600" b="0" i="1" dirty="0">
                <a:hlinkClick r:id="rId4"/>
              </a:rPr>
              <a:t>Ansys Granta EduPack </a:t>
            </a:r>
            <a:endParaRPr lang="en-GB" sz="1600" b="0" i="1" dirty="0"/>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r>
              <a:rPr lang="en-GB" sz="1600" b="0" dirty="0"/>
              <a:t>A number of </a:t>
            </a:r>
            <a:r>
              <a:rPr lang="en-GB" sz="1600" b="0" i="1" dirty="0"/>
              <a:t>Advanced Industrial Case Studies </a:t>
            </a:r>
            <a:r>
              <a:rPr lang="en-GB" sz="1600" b="0" dirty="0"/>
              <a:t>available via the </a:t>
            </a:r>
            <a:r>
              <a:rPr lang="en-GB" sz="1600" b="0" dirty="0">
                <a:hlinkClick r:id="rId3"/>
              </a:rPr>
              <a:t>Ansys Education Resources </a:t>
            </a:r>
            <a:r>
              <a:rPr lang="en-GB" sz="1600" b="0" dirty="0"/>
              <a:t>webpage </a:t>
            </a:r>
          </a:p>
          <a:p>
            <a:pPr marL="458788" indent="-285750" algn="l">
              <a:lnSpc>
                <a:spcPct val="150000"/>
              </a:lnSpc>
              <a:spcBef>
                <a:spcPts val="0"/>
              </a:spcBef>
              <a:spcAft>
                <a:spcPts val="0"/>
              </a:spcAft>
              <a:buClr>
                <a:schemeClr val="accent1"/>
              </a:buClr>
              <a:buSzPct val="100000"/>
              <a:buFont typeface="Wingdings" panose="05000000000000000000" pitchFamily="2" charset="2"/>
              <a:buChar char="§"/>
              <a:defRPr/>
            </a:pP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0842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235866"/>
            <a:ext cx="10972799" cy="845837"/>
          </a:xfrm>
        </p:spPr>
        <p:txBody>
          <a:bodyPr/>
          <a:lstStyle/>
          <a:p>
            <a:r>
              <a:rPr lang="en-GB" dirty="0">
                <a:latin typeface="+mn-lt"/>
              </a:rPr>
              <a:t>Sustainability database</a:t>
            </a:r>
          </a:p>
        </p:txBody>
      </p:sp>
      <p:sp>
        <p:nvSpPr>
          <p:cNvPr id="51" name="TextBox 50"/>
          <p:cNvSpPr txBox="1"/>
          <p:nvPr/>
        </p:nvSpPr>
        <p:spPr>
          <a:xfrm>
            <a:off x="6302954" y="5715000"/>
            <a:ext cx="2926699" cy="369332"/>
          </a:xfrm>
          <a:prstGeom prst="rect">
            <a:avLst/>
          </a:prstGeom>
          <a:noFill/>
        </p:spPr>
        <p:txBody>
          <a:bodyPr wrap="none" rtlCol="0">
            <a:spAutoFit/>
          </a:bodyPr>
          <a:lstStyle/>
          <a:p>
            <a:pPr algn="ctr"/>
            <a:r>
              <a:rPr lang="en-GB" dirty="0">
                <a:solidFill>
                  <a:prstClr val="black"/>
                </a:solidFill>
              </a:rPr>
              <a:t>Analysis of Materials Systems</a:t>
            </a:r>
            <a:endParaRPr lang="en-US" dirty="0">
              <a:solidFill>
                <a:prstClr val="black"/>
              </a:solidFill>
            </a:endParaRPr>
          </a:p>
        </p:txBody>
      </p:sp>
      <p:grpSp>
        <p:nvGrpSpPr>
          <p:cNvPr id="52" name="Group 51"/>
          <p:cNvGrpSpPr/>
          <p:nvPr/>
        </p:nvGrpSpPr>
        <p:grpSpPr>
          <a:xfrm>
            <a:off x="6944013" y="2621629"/>
            <a:ext cx="1371600" cy="1437767"/>
            <a:chOff x="5906015" y="3510734"/>
            <a:chExt cx="1371600" cy="1437767"/>
          </a:xfrm>
        </p:grpSpPr>
        <p:sp>
          <p:nvSpPr>
            <p:cNvPr id="53" name="Text Box 34"/>
            <p:cNvSpPr txBox="1">
              <a:spLocks noChangeArrowheads="1"/>
            </p:cNvSpPr>
            <p:nvPr/>
          </p:nvSpPr>
          <p:spPr bwMode="auto">
            <a:xfrm>
              <a:off x="5906015" y="3659909"/>
              <a:ext cx="1371600" cy="12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00"/>
                </a:spcBef>
                <a:spcAft>
                  <a:spcPts val="100"/>
                </a:spcAft>
              </a:pPr>
              <a:r>
                <a:rPr lang="en-GB" dirty="0">
                  <a:solidFill>
                    <a:sysClr val="windowText" lastClr="000000"/>
                  </a:solidFill>
                  <a:latin typeface="+mn-lt"/>
                </a:rPr>
                <a:t>Materials</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sp>
          <p:nvSpPr>
            <p:cNvPr id="54" name="Oval 53"/>
            <p:cNvSpPr>
              <a:spLocks noChangeAspect="1"/>
            </p:cNvSpPr>
            <p:nvPr/>
          </p:nvSpPr>
          <p:spPr>
            <a:xfrm>
              <a:off x="5932929" y="3510734"/>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513" y="3983172"/>
              <a:ext cx="728409" cy="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 name="Group 55"/>
          <p:cNvGrpSpPr/>
          <p:nvPr/>
        </p:nvGrpSpPr>
        <p:grpSpPr>
          <a:xfrm>
            <a:off x="8315615" y="2621627"/>
            <a:ext cx="1993343" cy="1296000"/>
            <a:chOff x="5458977" y="2691207"/>
            <a:chExt cx="1993343" cy="1296000"/>
          </a:xfrm>
        </p:grpSpPr>
        <p:grpSp>
          <p:nvGrpSpPr>
            <p:cNvPr id="57" name="Group 56"/>
            <p:cNvGrpSpPr/>
            <p:nvPr/>
          </p:nvGrpSpPr>
          <p:grpSpPr>
            <a:xfrm>
              <a:off x="6080720" y="2691207"/>
              <a:ext cx="1371600" cy="1296000"/>
              <a:chOff x="6762294" y="1854073"/>
              <a:chExt cx="1371600" cy="1296000"/>
            </a:xfrm>
          </p:grpSpPr>
          <p:pic>
            <p:nvPicPr>
              <p:cNvPr id="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0036" y="2298955"/>
                <a:ext cx="805091"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Oval 59"/>
              <p:cNvSpPr>
                <a:spLocks noChangeAspect="1"/>
              </p:cNvSpPr>
              <p:nvPr/>
            </p:nvSpPr>
            <p:spPr>
              <a:xfrm>
                <a:off x="6804248" y="1854073"/>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1" name="Text Box 34"/>
              <p:cNvSpPr txBox="1">
                <a:spLocks noChangeArrowheads="1"/>
              </p:cNvSpPr>
              <p:nvPr/>
            </p:nvSpPr>
            <p:spPr bwMode="auto">
              <a:xfrm>
                <a:off x="6762294" y="2027391"/>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eaLnBrk="0" fontAlgn="base" hangingPunct="0">
                  <a:spcBef>
                    <a:spcPct val="0"/>
                  </a:spcBef>
                  <a:spcAft>
                    <a:spcPct val="0"/>
                  </a:spcAft>
                </a:pPr>
                <a:r>
                  <a:rPr lang="en-GB" sz="1292" dirty="0">
                    <a:solidFill>
                      <a:sysClr val="windowText" lastClr="000000"/>
                    </a:solidFill>
                    <a:latin typeface="+mn-lt"/>
                  </a:rPr>
                  <a:t>Processes</a:t>
                </a: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grpSp>
        <p:sp>
          <p:nvSpPr>
            <p:cNvPr id="58" name="Left-Right Arrow 57"/>
            <p:cNvSpPr/>
            <p:nvPr/>
          </p:nvSpPr>
          <p:spPr>
            <a:xfrm>
              <a:off x="5458977" y="3284984"/>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5909666" y="862151"/>
            <a:ext cx="3432123" cy="1821079"/>
            <a:chOff x="3012086" y="966873"/>
            <a:chExt cx="3432123" cy="1821079"/>
          </a:xfrm>
        </p:grpSpPr>
        <p:grpSp>
          <p:nvGrpSpPr>
            <p:cNvPr id="63" name="Group 62"/>
            <p:cNvGrpSpPr/>
            <p:nvPr/>
          </p:nvGrpSpPr>
          <p:grpSpPr>
            <a:xfrm>
              <a:off x="5072609" y="966873"/>
              <a:ext cx="1371600" cy="1296000"/>
              <a:chOff x="2467390" y="5316675"/>
              <a:chExt cx="1371600" cy="1296000"/>
            </a:xfrm>
          </p:grpSpPr>
          <p:sp>
            <p:nvSpPr>
              <p:cNvPr id="72" name="Text Box 34"/>
              <p:cNvSpPr txBox="1">
                <a:spLocks noChangeArrowheads="1"/>
              </p:cNvSpPr>
              <p:nvPr/>
            </p:nvSpPr>
            <p:spPr bwMode="auto">
              <a:xfrm>
                <a:off x="2467390" y="5373169"/>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00"/>
                  </a:spcBef>
                  <a:spcAft>
                    <a:spcPts val="100"/>
                  </a:spcAft>
                </a:pPr>
                <a:r>
                  <a:rPr lang="en-GB" sz="1292" dirty="0">
                    <a:solidFill>
                      <a:sysClr val="windowText" lastClr="000000"/>
                    </a:solidFill>
                    <a:latin typeface="+mn-lt"/>
                  </a:rPr>
                  <a:t>Energy</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r>
                  <a:rPr lang="en-GB" sz="1292" dirty="0">
                    <a:solidFill>
                      <a:sysClr val="windowText" lastClr="000000"/>
                    </a:solidFill>
                    <a:latin typeface="+mn-lt"/>
                  </a:rPr>
                  <a:t>Storage</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pic>
            <p:nvPicPr>
              <p:cNvPr id="7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866" y="5698529"/>
                <a:ext cx="666732"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Oval 73"/>
              <p:cNvSpPr>
                <a:spLocks noChangeAspect="1"/>
              </p:cNvSpPr>
              <p:nvPr/>
            </p:nvSpPr>
            <p:spPr>
              <a:xfrm>
                <a:off x="2504696" y="5316675"/>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grpSp>
          <p:nvGrpSpPr>
            <p:cNvPr id="64" name="Group 63"/>
            <p:cNvGrpSpPr/>
            <p:nvPr/>
          </p:nvGrpSpPr>
          <p:grpSpPr>
            <a:xfrm>
              <a:off x="3012086" y="980728"/>
              <a:ext cx="1371600" cy="1296000"/>
              <a:chOff x="6294769" y="5034691"/>
              <a:chExt cx="1371600" cy="1296000"/>
            </a:xfrm>
          </p:grpSpPr>
          <p:sp>
            <p:nvSpPr>
              <p:cNvPr id="68" name="Text Box 34"/>
              <p:cNvSpPr txBox="1">
                <a:spLocks noChangeArrowheads="1"/>
              </p:cNvSpPr>
              <p:nvPr/>
            </p:nvSpPr>
            <p:spPr bwMode="auto">
              <a:xfrm>
                <a:off x="6294769" y="5106486"/>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100"/>
                  </a:spcBef>
                  <a:spcAft>
                    <a:spcPts val="100"/>
                  </a:spcAft>
                </a:pPr>
                <a:r>
                  <a:rPr lang="en-GB" sz="1292" dirty="0">
                    <a:solidFill>
                      <a:sysClr val="windowText" lastClr="000000"/>
                    </a:solidFill>
                    <a:latin typeface="+mn-lt"/>
                  </a:rPr>
                  <a:t>Power</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endParaRPr lang="en-GB" sz="1292" dirty="0">
                  <a:solidFill>
                    <a:sysClr val="windowText" lastClr="000000"/>
                  </a:solidFill>
                  <a:latin typeface="+mn-lt"/>
                </a:endParaRPr>
              </a:p>
              <a:p>
                <a:pPr algn="ctr">
                  <a:spcBef>
                    <a:spcPts val="100"/>
                  </a:spcBef>
                  <a:spcAft>
                    <a:spcPts val="100"/>
                  </a:spcAft>
                </a:pPr>
                <a:r>
                  <a:rPr lang="en-GB" sz="1292" dirty="0">
                    <a:solidFill>
                      <a:sysClr val="windowText" lastClr="000000"/>
                    </a:solidFill>
                    <a:latin typeface="+mn-lt"/>
                  </a:rPr>
                  <a:t>Sources</a:t>
                </a:r>
              </a:p>
              <a:p>
                <a:pPr algn="ctr">
                  <a:spcBef>
                    <a:spcPts val="100"/>
                  </a:spcBef>
                  <a:spcAft>
                    <a:spcPts val="100"/>
                  </a:spcAft>
                </a:pPr>
                <a:endParaRPr lang="en-GB" sz="1292" dirty="0">
                  <a:solidFill>
                    <a:sysClr val="windowText" lastClr="000000"/>
                  </a:solidFill>
                  <a:latin typeface="+mn-lt"/>
                </a:endParaRPr>
              </a:p>
              <a:p>
                <a:pPr algn="ctr">
                  <a:spcBef>
                    <a:spcPts val="10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grpSp>
            <p:nvGrpSpPr>
              <p:cNvPr id="69" name="Group 68"/>
              <p:cNvGrpSpPr/>
              <p:nvPr/>
            </p:nvGrpSpPr>
            <p:grpSpPr>
              <a:xfrm>
                <a:off x="6343314" y="5034691"/>
                <a:ext cx="1253444" cy="1296000"/>
                <a:chOff x="6343314" y="5034691"/>
                <a:chExt cx="1253444" cy="1296000"/>
              </a:xfrm>
            </p:grpSpPr>
            <p:sp>
              <p:nvSpPr>
                <p:cNvPr id="70" name="Oval 69"/>
                <p:cNvSpPr/>
                <p:nvPr/>
              </p:nvSpPr>
              <p:spPr>
                <a:xfrm>
                  <a:off x="6343314" y="5034691"/>
                  <a:ext cx="1253444"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7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8521" y="5316071"/>
                  <a:ext cx="606930" cy="7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65" name="Left-Right Arrow 64"/>
            <p:cNvSpPr/>
            <p:nvPr/>
          </p:nvSpPr>
          <p:spPr>
            <a:xfrm rot="7200000">
              <a:off x="4942077" y="2360402"/>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Left-Right Arrow 65"/>
            <p:cNvSpPr/>
            <p:nvPr/>
          </p:nvSpPr>
          <p:spPr>
            <a:xfrm rot="14400000" flipV="1">
              <a:off x="3906254" y="2369559"/>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Left-Right Arrow 66"/>
            <p:cNvSpPr/>
            <p:nvPr/>
          </p:nvSpPr>
          <p:spPr>
            <a:xfrm>
              <a:off x="4412531" y="1495912"/>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5" name="Group 74"/>
          <p:cNvGrpSpPr/>
          <p:nvPr/>
        </p:nvGrpSpPr>
        <p:grpSpPr>
          <a:xfrm>
            <a:off x="5863892" y="3856452"/>
            <a:ext cx="1371600" cy="1835264"/>
            <a:chOff x="2984376" y="3926032"/>
            <a:chExt cx="1371600" cy="1835264"/>
          </a:xfrm>
        </p:grpSpPr>
        <p:grpSp>
          <p:nvGrpSpPr>
            <p:cNvPr id="76" name="Group 75"/>
            <p:cNvGrpSpPr/>
            <p:nvPr/>
          </p:nvGrpSpPr>
          <p:grpSpPr>
            <a:xfrm>
              <a:off x="2984376" y="4465296"/>
              <a:ext cx="1371600" cy="1296000"/>
              <a:chOff x="4245642" y="4667339"/>
              <a:chExt cx="1371600" cy="1296000"/>
            </a:xfrm>
          </p:grpSpPr>
          <p:sp>
            <p:nvSpPr>
              <p:cNvPr id="79" name="Text Box 34"/>
              <p:cNvSpPr txBox="1">
                <a:spLocks noChangeArrowheads="1"/>
              </p:cNvSpPr>
              <p:nvPr/>
            </p:nvSpPr>
            <p:spPr bwMode="auto">
              <a:xfrm>
                <a:off x="4245642" y="4764674"/>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200"/>
                  </a:spcBef>
                  <a:spcAft>
                    <a:spcPts val="100"/>
                  </a:spcAft>
                </a:pPr>
                <a:r>
                  <a:rPr lang="en-GB" sz="1292" dirty="0">
                    <a:solidFill>
                      <a:sysClr val="windowText" lastClr="000000"/>
                    </a:solidFill>
                    <a:latin typeface="+mn-lt"/>
                  </a:rPr>
                  <a:t>Nations </a:t>
                </a: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a:p>
                <a:pPr algn="ctr">
                  <a:spcBef>
                    <a:spcPts val="200"/>
                  </a:spcBef>
                  <a:spcAft>
                    <a:spcPts val="100"/>
                  </a:spcAft>
                </a:pPr>
                <a:endParaRPr lang="en-GB" sz="2215" dirty="0">
                  <a:solidFill>
                    <a:sysClr val="windowText" lastClr="000000"/>
                  </a:solidFill>
                  <a:latin typeface="+mn-lt"/>
                </a:endParaRPr>
              </a:p>
              <a:p>
                <a:pPr algn="ctr">
                  <a:spcBef>
                    <a:spcPts val="200"/>
                  </a:spcBef>
                  <a:spcAft>
                    <a:spcPts val="100"/>
                  </a:spcAft>
                </a:pPr>
                <a:endParaRPr lang="en-GB" sz="1292" dirty="0">
                  <a:solidFill>
                    <a:sysClr val="windowText" lastClr="000000"/>
                  </a:solidFill>
                  <a:latin typeface="+mn-lt"/>
                </a:endParaRPr>
              </a:p>
            </p:txBody>
          </p:sp>
          <p:pic>
            <p:nvPicPr>
              <p:cNvPr id="8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3250" y="5066392"/>
                <a:ext cx="756000" cy="7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Oval 80"/>
              <p:cNvSpPr>
                <a:spLocks noChangeAspect="1"/>
              </p:cNvSpPr>
              <p:nvPr/>
            </p:nvSpPr>
            <p:spPr>
              <a:xfrm>
                <a:off x="4267414" y="4667339"/>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
          <p:nvSpPr>
            <p:cNvPr id="77" name="Left-Right Arrow 76"/>
            <p:cNvSpPr/>
            <p:nvPr/>
          </p:nvSpPr>
          <p:spPr>
            <a:xfrm rot="7200000">
              <a:off x="3933964" y="4106504"/>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 name="Left-Right Arrow 77"/>
            <p:cNvSpPr/>
            <p:nvPr/>
          </p:nvSpPr>
          <p:spPr>
            <a:xfrm rot="14400000" flipV="1">
              <a:off x="2878378" y="4124648"/>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2" name="Group 81"/>
          <p:cNvGrpSpPr/>
          <p:nvPr/>
        </p:nvGrpSpPr>
        <p:grpSpPr>
          <a:xfrm>
            <a:off x="4927788" y="2621627"/>
            <a:ext cx="1982638" cy="1296000"/>
            <a:chOff x="2048272" y="2691207"/>
            <a:chExt cx="1982638" cy="1296000"/>
          </a:xfrm>
        </p:grpSpPr>
        <p:grpSp>
          <p:nvGrpSpPr>
            <p:cNvPr id="83" name="Group 82"/>
            <p:cNvGrpSpPr/>
            <p:nvPr/>
          </p:nvGrpSpPr>
          <p:grpSpPr>
            <a:xfrm>
              <a:off x="2048272" y="2691207"/>
              <a:ext cx="1371600" cy="1296000"/>
              <a:chOff x="7476314" y="3394988"/>
              <a:chExt cx="1371600" cy="1296000"/>
            </a:xfrm>
          </p:grpSpPr>
          <p:sp>
            <p:nvSpPr>
              <p:cNvPr id="85" name="Text Box 34"/>
              <p:cNvSpPr txBox="1">
                <a:spLocks noChangeArrowheads="1"/>
              </p:cNvSpPr>
              <p:nvPr/>
            </p:nvSpPr>
            <p:spPr bwMode="auto">
              <a:xfrm>
                <a:off x="7476314" y="3582567"/>
                <a:ext cx="1371600" cy="10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eaLnBrk="0" fontAlgn="base" hangingPunct="0">
                  <a:spcBef>
                    <a:spcPct val="0"/>
                  </a:spcBef>
                  <a:spcAft>
                    <a:spcPct val="0"/>
                  </a:spcAft>
                </a:pPr>
                <a:r>
                  <a:rPr lang="en-GB" sz="1292" dirty="0">
                    <a:solidFill>
                      <a:sysClr val="windowText" lastClr="000000"/>
                    </a:solidFill>
                    <a:latin typeface="+mn-lt"/>
                  </a:rPr>
                  <a:t>Elements</a:t>
                </a: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sp>
            <p:nvSpPr>
              <p:cNvPr id="86" name="Oval 85"/>
              <p:cNvSpPr>
                <a:spLocks noChangeAspect="1"/>
              </p:cNvSpPr>
              <p:nvPr/>
            </p:nvSpPr>
            <p:spPr>
              <a:xfrm>
                <a:off x="7507172" y="3394988"/>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8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7472" y="3878379"/>
                <a:ext cx="772844"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4" name="Left-Right Arrow 83"/>
            <p:cNvSpPr/>
            <p:nvPr/>
          </p:nvSpPr>
          <p:spPr>
            <a:xfrm>
              <a:off x="3432045" y="3284984"/>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9" name="Group 88"/>
          <p:cNvGrpSpPr/>
          <p:nvPr/>
        </p:nvGrpSpPr>
        <p:grpSpPr>
          <a:xfrm>
            <a:off x="7257075" y="3865611"/>
            <a:ext cx="2066650" cy="1930573"/>
            <a:chOff x="4377559" y="3935189"/>
            <a:chExt cx="2066650" cy="1930573"/>
          </a:xfrm>
        </p:grpSpPr>
        <p:grpSp>
          <p:nvGrpSpPr>
            <p:cNvPr id="90" name="Group 89"/>
            <p:cNvGrpSpPr/>
            <p:nvPr/>
          </p:nvGrpSpPr>
          <p:grpSpPr>
            <a:xfrm>
              <a:off x="5072609" y="3935189"/>
              <a:ext cx="1371600" cy="1930573"/>
              <a:chOff x="5072609" y="3935189"/>
              <a:chExt cx="1371600" cy="1930573"/>
            </a:xfrm>
          </p:grpSpPr>
          <p:grpSp>
            <p:nvGrpSpPr>
              <p:cNvPr id="92" name="Group 91"/>
              <p:cNvGrpSpPr/>
              <p:nvPr/>
            </p:nvGrpSpPr>
            <p:grpSpPr>
              <a:xfrm>
                <a:off x="5072609" y="4465296"/>
                <a:ext cx="1371600" cy="1400466"/>
                <a:chOff x="5382200" y="1239466"/>
                <a:chExt cx="1371600" cy="1400466"/>
              </a:xfrm>
            </p:grpSpPr>
            <p:sp>
              <p:nvSpPr>
                <p:cNvPr id="94" name="Text Box 34"/>
                <p:cNvSpPr txBox="1">
                  <a:spLocks noChangeArrowheads="1"/>
                </p:cNvSpPr>
                <p:nvPr/>
              </p:nvSpPr>
              <p:spPr bwMode="auto">
                <a:xfrm>
                  <a:off x="5382200" y="1351340"/>
                  <a:ext cx="1371600" cy="12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200"/>
                    </a:spcBef>
                  </a:pPr>
                  <a:r>
                    <a:rPr lang="en-GB" sz="1240" dirty="0">
                      <a:solidFill>
                        <a:sysClr val="windowText" lastClr="000000"/>
                      </a:solidFill>
                      <a:latin typeface="+mn-lt"/>
                    </a:rPr>
                    <a:t>Regulation</a:t>
                  </a:r>
                </a:p>
                <a:p>
                  <a:pPr algn="ctr" eaLnBrk="0" fontAlgn="base" hangingPunct="0"/>
                  <a:endParaRPr lang="en-GB" sz="1292" dirty="0">
                    <a:solidFill>
                      <a:sysClr val="windowText" lastClr="000000"/>
                    </a:solidFill>
                    <a:latin typeface="+mn-lt"/>
                  </a:endParaRPr>
                </a:p>
                <a:p>
                  <a:pPr algn="ctr" eaLnBrk="0" fontAlgn="base" hangingPunct="0"/>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a:p>
                  <a:pPr algn="ctr" eaLnBrk="0" fontAlgn="base" hangingPunct="0">
                    <a:spcBef>
                      <a:spcPct val="0"/>
                    </a:spcBef>
                    <a:spcAft>
                      <a:spcPct val="0"/>
                    </a:spcAft>
                  </a:pPr>
                  <a:endParaRPr lang="en-GB" sz="2215" dirty="0">
                    <a:solidFill>
                      <a:sysClr val="windowText" lastClr="000000"/>
                    </a:solidFill>
                    <a:latin typeface="+mn-lt"/>
                  </a:endParaRPr>
                </a:p>
                <a:p>
                  <a:pPr algn="ctr" eaLnBrk="0" fontAlgn="base" hangingPunct="0">
                    <a:spcBef>
                      <a:spcPct val="0"/>
                    </a:spcBef>
                    <a:spcAft>
                      <a:spcPct val="0"/>
                    </a:spcAft>
                  </a:pPr>
                  <a:endParaRPr lang="en-GB" sz="1292" dirty="0">
                    <a:solidFill>
                      <a:sysClr val="windowText" lastClr="000000"/>
                    </a:solidFill>
                    <a:latin typeface="+mn-lt"/>
                  </a:endParaRPr>
                </a:p>
              </p:txBody>
            </p:sp>
            <p:grpSp>
              <p:nvGrpSpPr>
                <p:cNvPr id="95" name="Group 94"/>
                <p:cNvGrpSpPr/>
                <p:nvPr/>
              </p:nvGrpSpPr>
              <p:grpSpPr>
                <a:xfrm>
                  <a:off x="5397734" y="1239466"/>
                  <a:ext cx="1296000" cy="1296000"/>
                  <a:chOff x="7775127" y="5570854"/>
                  <a:chExt cx="1296000" cy="1296000"/>
                </a:xfrm>
              </p:grpSpPr>
              <p:sp>
                <p:nvSpPr>
                  <p:cNvPr id="96" name="Oval 95"/>
                  <p:cNvSpPr>
                    <a:spLocks noChangeAspect="1"/>
                  </p:cNvSpPr>
                  <p:nvPr/>
                </p:nvSpPr>
                <p:spPr>
                  <a:xfrm>
                    <a:off x="7775127" y="5570854"/>
                    <a:ext cx="1296000" cy="1296000"/>
                  </a:xfrm>
                  <a:prstGeom prst="ellipse">
                    <a:avLst/>
                  </a:prstGeom>
                  <a:noFill/>
                  <a:ln w="28575">
                    <a:solidFill>
                      <a:srgbClr val="0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9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00000">
                    <a:off x="8099621" y="6069708"/>
                    <a:ext cx="612000"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3" name="Left-Right Arrow 92"/>
              <p:cNvSpPr/>
              <p:nvPr/>
            </p:nvSpPr>
            <p:spPr>
              <a:xfrm rot="14400000" flipV="1">
                <a:off x="4914367" y="4115661"/>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1" name="Left-Right Arrow 90"/>
            <p:cNvSpPr/>
            <p:nvPr/>
          </p:nvSpPr>
          <p:spPr>
            <a:xfrm>
              <a:off x="4377559" y="5004428"/>
              <a:ext cx="598865" cy="237921"/>
            </a:xfrm>
            <a:prstGeom prst="leftRightArrow">
              <a:avLst>
                <a:gd name="adj1" fmla="val 28344"/>
                <a:gd name="adj2" fmla="val 71656"/>
              </a:avLst>
            </a:prstGeom>
            <a:solidFill>
              <a:schemeClr val="bg1"/>
            </a:solidFill>
            <a:ln w="12700">
              <a:solidFill>
                <a:srgbClr val="577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TextBox 2"/>
          <p:cNvSpPr txBox="1"/>
          <p:nvPr/>
        </p:nvSpPr>
        <p:spPr>
          <a:xfrm>
            <a:off x="2970546" y="4371769"/>
            <a:ext cx="1982209" cy="892552"/>
          </a:xfrm>
          <a:prstGeom prst="rect">
            <a:avLst/>
          </a:prstGeom>
          <a:noFill/>
        </p:spPr>
        <p:txBody>
          <a:bodyPr wrap="none" rtlCol="0">
            <a:spAutoFit/>
          </a:bodyPr>
          <a:lstStyle/>
          <a:p>
            <a:pPr>
              <a:buClr>
                <a:schemeClr val="tx1"/>
              </a:buClr>
            </a:pPr>
            <a:r>
              <a:rPr lang="en-GB" sz="1600" b="1" dirty="0"/>
              <a:t>Level 2 Sustainability</a:t>
            </a:r>
          </a:p>
          <a:p>
            <a:pPr marL="285750" indent="-285750">
              <a:buClr>
                <a:schemeClr val="tx1"/>
              </a:buClr>
              <a:buFont typeface="Arial" panose="020B0604020202020204" pitchFamily="34" charset="0"/>
              <a:buChar char="•"/>
            </a:pPr>
            <a:r>
              <a:rPr lang="en-GB" dirty="0"/>
              <a:t>100 Materials</a:t>
            </a:r>
          </a:p>
          <a:p>
            <a:pPr>
              <a:buClr>
                <a:schemeClr val="tx1"/>
              </a:buClr>
            </a:pPr>
            <a:r>
              <a:rPr lang="en-GB" dirty="0"/>
              <a:t>Teach the concepts</a:t>
            </a:r>
          </a:p>
        </p:txBody>
      </p:sp>
      <p:sp>
        <p:nvSpPr>
          <p:cNvPr id="88" name="TextBox 87"/>
          <p:cNvSpPr txBox="1"/>
          <p:nvPr/>
        </p:nvSpPr>
        <p:spPr>
          <a:xfrm>
            <a:off x="9547645" y="4371768"/>
            <a:ext cx="1964769" cy="892552"/>
          </a:xfrm>
          <a:prstGeom prst="rect">
            <a:avLst/>
          </a:prstGeom>
          <a:noFill/>
        </p:spPr>
        <p:txBody>
          <a:bodyPr wrap="none" rtlCol="0">
            <a:spAutoFit/>
          </a:bodyPr>
          <a:lstStyle/>
          <a:p>
            <a:pPr>
              <a:buClr>
                <a:schemeClr val="tx1"/>
              </a:buClr>
            </a:pPr>
            <a:r>
              <a:rPr lang="en-GB" sz="1600" b="1" dirty="0"/>
              <a:t>Level 3 Sustainability</a:t>
            </a:r>
          </a:p>
          <a:p>
            <a:pPr marL="285750" indent="-285750">
              <a:buClr>
                <a:schemeClr val="tx1"/>
              </a:buClr>
              <a:buFont typeface="Arial" panose="020B0604020202020204" pitchFamily="34" charset="0"/>
              <a:buChar char="•"/>
            </a:pPr>
            <a:r>
              <a:rPr lang="en-GB" dirty="0"/>
              <a:t>4243 Materials</a:t>
            </a:r>
          </a:p>
          <a:p>
            <a:pPr>
              <a:buClr>
                <a:schemeClr val="tx1"/>
              </a:buClr>
            </a:pPr>
            <a:r>
              <a:rPr lang="en-GB" dirty="0"/>
              <a:t>Advanced Projects</a:t>
            </a:r>
          </a:p>
        </p:txBody>
      </p:sp>
      <p:sp>
        <p:nvSpPr>
          <p:cNvPr id="4" name="Slide Number Placeholder 3">
            <a:extLst>
              <a:ext uri="{FF2B5EF4-FFF2-40B4-BE49-F238E27FC236}">
                <a16:creationId xmlns:a16="http://schemas.microsoft.com/office/drawing/2014/main" id="{C2ED8059-584F-488B-9F8F-2CE9C308D167}"/>
              </a:ext>
            </a:extLst>
          </p:cNvPr>
          <p:cNvSpPr>
            <a:spLocks noGrp="1"/>
          </p:cNvSpPr>
          <p:nvPr>
            <p:ph type="sldNum" sz="quarter" idx="11"/>
          </p:nvPr>
        </p:nvSpPr>
        <p:spPr/>
        <p:txBody>
          <a:bodyPr/>
          <a:lstStyle/>
          <a:p>
            <a:fld id="{F0D23093-2AB0-F74C-B865-1A12A15B650E}" type="slidenum">
              <a:rPr lang="en-US" smtClean="0"/>
              <a:pPr/>
              <a:t>20</a:t>
            </a:fld>
            <a:endParaRPr lang="en-US"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2A4E24FD-8D1A-3DAE-ADAB-6932FC09DD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599" y="1164338"/>
            <a:ext cx="2737118" cy="2743200"/>
          </a:xfrm>
          <a:prstGeom prst="rect">
            <a:avLst/>
          </a:prstGeom>
        </p:spPr>
      </p:pic>
    </p:spTree>
    <p:custDataLst>
      <p:tags r:id="rId1"/>
    </p:custDataLst>
    <p:extLst>
      <p:ext uri="{BB962C8B-B14F-4D97-AF65-F5344CB8AC3E}">
        <p14:creationId xmlns:p14="http://schemas.microsoft.com/office/powerpoint/2010/main" val="293304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 grpId="0"/>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GB" altLang="en-US" dirty="0">
                <a:latin typeface="+mn-lt"/>
              </a:rPr>
              <a:t>Eco properties and supply risk </a:t>
            </a:r>
          </a:p>
        </p:txBody>
      </p:sp>
      <p:sp>
        <p:nvSpPr>
          <p:cNvPr id="6" name="TextBox 5"/>
          <p:cNvSpPr txBox="1"/>
          <p:nvPr/>
        </p:nvSpPr>
        <p:spPr>
          <a:xfrm>
            <a:off x="762000" y="3657600"/>
            <a:ext cx="3349388" cy="1016000"/>
          </a:xfrm>
          <a:prstGeom prst="rect">
            <a:avLst/>
          </a:prstGeom>
          <a:solidFill>
            <a:schemeClr val="accent2"/>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ctr" eaLnBrk="1" fontAlgn="auto" hangingPunct="1">
              <a:spcBef>
                <a:spcPts val="0"/>
              </a:spcBef>
              <a:spcAft>
                <a:spcPts val="0"/>
              </a:spcAft>
              <a:defRPr/>
            </a:pPr>
            <a:r>
              <a:rPr lang="en-GB" sz="2000" dirty="0">
                <a:solidFill>
                  <a:prstClr val="black"/>
                </a:solidFill>
              </a:rPr>
              <a:t>Questions:</a:t>
            </a:r>
          </a:p>
          <a:p>
            <a:pPr algn="ctr" eaLnBrk="1" fontAlgn="auto" hangingPunct="1">
              <a:spcBef>
                <a:spcPts val="0"/>
              </a:spcBef>
              <a:spcAft>
                <a:spcPts val="0"/>
              </a:spcAft>
              <a:defRPr/>
            </a:pPr>
            <a:r>
              <a:rPr lang="en-GB" sz="2000" dirty="0">
                <a:solidFill>
                  <a:prstClr val="black"/>
                </a:solidFill>
              </a:rPr>
              <a:t>Eco-profile that I can trust?</a:t>
            </a:r>
          </a:p>
          <a:p>
            <a:pPr algn="ctr" eaLnBrk="1" fontAlgn="auto" hangingPunct="1">
              <a:spcBef>
                <a:spcPts val="0"/>
              </a:spcBef>
              <a:spcAft>
                <a:spcPts val="0"/>
              </a:spcAft>
              <a:defRPr/>
            </a:pPr>
            <a:r>
              <a:rPr lang="en-GB" sz="2000" dirty="0">
                <a:solidFill>
                  <a:prstClr val="black"/>
                </a:solidFill>
              </a:rPr>
              <a:t>Supply-chain security?</a:t>
            </a:r>
            <a:endParaRPr lang="en-US" sz="2000" dirty="0">
              <a:solidFill>
                <a:prstClr val="black"/>
              </a:solidFill>
            </a:endParaRPr>
          </a:p>
        </p:txBody>
      </p:sp>
      <p:sp>
        <p:nvSpPr>
          <p:cNvPr id="63494" name="Rectangle 1"/>
          <p:cNvSpPr>
            <a:spLocks noChangeArrowheads="1"/>
          </p:cNvSpPr>
          <p:nvPr/>
        </p:nvSpPr>
        <p:spPr bwMode="auto">
          <a:xfrm>
            <a:off x="838200" y="2514600"/>
            <a:ext cx="33493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eaLnBrk="1" hangingPunct="1">
              <a:spcBef>
                <a:spcPct val="0"/>
              </a:spcBef>
              <a:buFontTx/>
              <a:buNone/>
            </a:pPr>
            <a:r>
              <a:rPr lang="en-GB" altLang="en-US" sz="2000" dirty="0">
                <a:solidFill>
                  <a:srgbClr val="000000"/>
                </a:solidFill>
                <a:latin typeface="+mn-lt"/>
              </a:rPr>
              <a:t>It is proposed to replace stainless steel pipework with Hastelloy W </a:t>
            </a:r>
          </a:p>
        </p:txBody>
      </p:sp>
      <p:sp>
        <p:nvSpPr>
          <p:cNvPr id="2" name="Slide Number Placeholder 1">
            <a:extLst>
              <a:ext uri="{FF2B5EF4-FFF2-40B4-BE49-F238E27FC236}">
                <a16:creationId xmlns:a16="http://schemas.microsoft.com/office/drawing/2014/main" id="{54B2A188-0E0C-4940-9A29-E0A0D96E62B9}"/>
              </a:ext>
            </a:extLst>
          </p:cNvPr>
          <p:cNvSpPr>
            <a:spLocks noGrp="1"/>
          </p:cNvSpPr>
          <p:nvPr>
            <p:ph type="sldNum" sz="quarter" idx="11"/>
          </p:nvPr>
        </p:nvSpPr>
        <p:spPr/>
        <p:txBody>
          <a:bodyPr/>
          <a:lstStyle/>
          <a:p>
            <a:fld id="{F0D23093-2AB0-F74C-B865-1A12A15B650E}" type="slidenum">
              <a:rPr lang="en-US" smtClean="0"/>
              <a:pPr/>
              <a:t>21</a:t>
            </a:fld>
            <a:endParaRPr lang="en-US" dirty="0"/>
          </a:p>
        </p:txBody>
      </p:sp>
      <p:pic>
        <p:nvPicPr>
          <p:cNvPr id="16" name="Picture 15">
            <a:extLst>
              <a:ext uri="{FF2B5EF4-FFF2-40B4-BE49-F238E27FC236}">
                <a16:creationId xmlns:a16="http://schemas.microsoft.com/office/drawing/2014/main" id="{85E133B1-C6C4-4EE8-CA4A-A76363358056}"/>
              </a:ext>
            </a:extLst>
          </p:cNvPr>
          <p:cNvPicPr>
            <a:picLocks noChangeAspect="1"/>
          </p:cNvPicPr>
          <p:nvPr/>
        </p:nvPicPr>
        <p:blipFill>
          <a:blip r:embed="rId4"/>
          <a:stretch>
            <a:fillRect/>
          </a:stretch>
        </p:blipFill>
        <p:spPr>
          <a:xfrm>
            <a:off x="5105400" y="2209800"/>
            <a:ext cx="6400800" cy="3670034"/>
          </a:xfrm>
          <a:prstGeom prst="rect">
            <a:avLst/>
          </a:prstGeom>
          <a:ln>
            <a:solidFill>
              <a:schemeClr val="tx1"/>
            </a:solidFill>
          </a:ln>
        </p:spPr>
      </p:pic>
      <p:grpSp>
        <p:nvGrpSpPr>
          <p:cNvPr id="9" name="Group 8"/>
          <p:cNvGrpSpPr>
            <a:grpSpLocks/>
          </p:cNvGrpSpPr>
          <p:nvPr/>
        </p:nvGrpSpPr>
        <p:grpSpPr bwMode="auto">
          <a:xfrm>
            <a:off x="5334000" y="1143000"/>
            <a:ext cx="4587875" cy="1165502"/>
            <a:chOff x="2359040" y="2964589"/>
            <a:chExt cx="4586872" cy="1163017"/>
          </a:xfrm>
        </p:grpSpPr>
        <p:sp>
          <p:nvSpPr>
            <p:cNvPr id="63497" name="TextBox 4"/>
            <p:cNvSpPr txBox="1">
              <a:spLocks noChangeArrowheads="1"/>
            </p:cNvSpPr>
            <p:nvPr/>
          </p:nvSpPr>
          <p:spPr bwMode="auto">
            <a:xfrm flipH="1">
              <a:off x="2359040" y="2964589"/>
              <a:ext cx="4586872" cy="3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spcBef>
                  <a:spcPct val="0"/>
                </a:spcBef>
                <a:buFontTx/>
                <a:buNone/>
              </a:pPr>
              <a:r>
                <a:rPr lang="en-GB" altLang="en-US" sz="1800" b="0" dirty="0">
                  <a:solidFill>
                    <a:srgbClr val="000000"/>
                  </a:solidFill>
                  <a:latin typeface="+mn-lt"/>
                </a:rPr>
                <a:t>Ni: 58-69%   Mo: 23-26%    Fe: 4-7% </a:t>
              </a:r>
            </a:p>
          </p:txBody>
        </p:sp>
        <p:sp>
          <p:nvSpPr>
            <p:cNvPr id="7" name="Left Arrow 6"/>
            <p:cNvSpPr/>
            <p:nvPr/>
          </p:nvSpPr>
          <p:spPr bwMode="auto">
            <a:xfrm rot="3334864" flipV="1">
              <a:off x="4045717" y="3521878"/>
              <a:ext cx="878154" cy="333301"/>
            </a:xfrm>
            <a:prstGeom prst="leftArrow">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spTree>
    <p:custDataLst>
      <p:tags r:id="rId1"/>
    </p:custDataLst>
    <p:extLst>
      <p:ext uri="{BB962C8B-B14F-4D97-AF65-F5344CB8AC3E}">
        <p14:creationId xmlns:p14="http://schemas.microsoft.com/office/powerpoint/2010/main" val="16739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Autofit/>
          </a:bodyPr>
          <a:lstStyle/>
          <a:p>
            <a:pPr marL="285750" indent="-285750"/>
            <a:r>
              <a:rPr lang="en-GB" altLang="en-US" dirty="0">
                <a:latin typeface="+mn-lt"/>
              </a:rPr>
              <a:t>The Elements database</a:t>
            </a:r>
          </a:p>
        </p:txBody>
      </p:sp>
      <p:pic>
        <p:nvPicPr>
          <p:cNvPr id="645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 y="1347164"/>
            <a:ext cx="1150938" cy="8048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8DDC2111-1C42-4FE3-8B24-5D86E3E89E09}"/>
              </a:ext>
            </a:extLst>
          </p:cNvPr>
          <p:cNvSpPr>
            <a:spLocks noGrp="1"/>
          </p:cNvSpPr>
          <p:nvPr>
            <p:ph type="sldNum" sz="quarter" idx="11"/>
          </p:nvPr>
        </p:nvSpPr>
        <p:spPr/>
        <p:txBody>
          <a:bodyPr/>
          <a:lstStyle/>
          <a:p>
            <a:fld id="{F0D23093-2AB0-F74C-B865-1A12A15B650E}" type="slidenum">
              <a:rPr lang="en-US" smtClean="0">
                <a:latin typeface="+mn-lt"/>
              </a:rPr>
              <a:pPr/>
              <a:t>22</a:t>
            </a:fld>
            <a:endParaRPr lang="en-US" dirty="0">
              <a:latin typeface="+mn-lt"/>
            </a:endParaRPr>
          </a:p>
        </p:txBody>
      </p:sp>
      <p:pic>
        <p:nvPicPr>
          <p:cNvPr id="12" name="Picture 11">
            <a:extLst>
              <a:ext uri="{FF2B5EF4-FFF2-40B4-BE49-F238E27FC236}">
                <a16:creationId xmlns:a16="http://schemas.microsoft.com/office/drawing/2014/main" id="{E17782D7-A59A-2045-ACA0-8DF2A1DA20C6}"/>
              </a:ext>
            </a:extLst>
          </p:cNvPr>
          <p:cNvPicPr>
            <a:picLocks noChangeAspect="1"/>
          </p:cNvPicPr>
          <p:nvPr/>
        </p:nvPicPr>
        <p:blipFill>
          <a:blip r:embed="rId4"/>
          <a:stretch>
            <a:fillRect/>
          </a:stretch>
        </p:blipFill>
        <p:spPr>
          <a:xfrm>
            <a:off x="5787992" y="667624"/>
            <a:ext cx="4024265" cy="2286000"/>
          </a:xfrm>
          <a:prstGeom prst="rect">
            <a:avLst/>
          </a:prstGeom>
          <a:ln>
            <a:solidFill>
              <a:schemeClr val="tx1"/>
            </a:solidFill>
          </a:ln>
        </p:spPr>
      </p:pic>
      <p:sp>
        <p:nvSpPr>
          <p:cNvPr id="13" name="TextBox 12">
            <a:extLst>
              <a:ext uri="{FF2B5EF4-FFF2-40B4-BE49-F238E27FC236}">
                <a16:creationId xmlns:a16="http://schemas.microsoft.com/office/drawing/2014/main" id="{862D7ED0-F816-0B8D-28CB-9919223878B2}"/>
              </a:ext>
            </a:extLst>
          </p:cNvPr>
          <p:cNvSpPr txBox="1"/>
          <p:nvPr/>
        </p:nvSpPr>
        <p:spPr>
          <a:xfrm>
            <a:off x="3810000" y="1240844"/>
            <a:ext cx="1676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Geo-economic information</a:t>
            </a:r>
          </a:p>
        </p:txBody>
      </p:sp>
      <p:sp>
        <p:nvSpPr>
          <p:cNvPr id="18" name="TextBox 17">
            <a:extLst>
              <a:ext uri="{FF2B5EF4-FFF2-40B4-BE49-F238E27FC236}">
                <a16:creationId xmlns:a16="http://schemas.microsoft.com/office/drawing/2014/main" id="{0E223FB9-2980-0CA9-B623-8A7C02A7AAF3}"/>
              </a:ext>
            </a:extLst>
          </p:cNvPr>
          <p:cNvSpPr txBox="1"/>
          <p:nvPr/>
        </p:nvSpPr>
        <p:spPr>
          <a:xfrm>
            <a:off x="3805806" y="5562600"/>
            <a:ext cx="1676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Possible</a:t>
            </a:r>
          </a:p>
          <a:p>
            <a:pPr algn="ctr"/>
            <a:r>
              <a:rPr lang="en-US" dirty="0"/>
              <a:t>substitutes</a:t>
            </a:r>
          </a:p>
        </p:txBody>
      </p:sp>
      <p:sp>
        <p:nvSpPr>
          <p:cNvPr id="19" name="TextBox 18">
            <a:extLst>
              <a:ext uri="{FF2B5EF4-FFF2-40B4-BE49-F238E27FC236}">
                <a16:creationId xmlns:a16="http://schemas.microsoft.com/office/drawing/2014/main" id="{1785CACC-DE50-7070-60BE-207E2CE7D5C5}"/>
              </a:ext>
            </a:extLst>
          </p:cNvPr>
          <p:cNvSpPr txBox="1"/>
          <p:nvPr/>
        </p:nvSpPr>
        <p:spPr>
          <a:xfrm>
            <a:off x="3810000" y="3810000"/>
            <a:ext cx="1676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Traceable </a:t>
            </a:r>
          </a:p>
          <a:p>
            <a:pPr algn="ctr"/>
            <a:r>
              <a:rPr lang="en-US" dirty="0"/>
              <a:t>eco-data</a:t>
            </a:r>
          </a:p>
        </p:txBody>
      </p:sp>
      <p:pic>
        <p:nvPicPr>
          <p:cNvPr id="21" name="Picture 20">
            <a:extLst>
              <a:ext uri="{FF2B5EF4-FFF2-40B4-BE49-F238E27FC236}">
                <a16:creationId xmlns:a16="http://schemas.microsoft.com/office/drawing/2014/main" id="{1602608B-BA06-D72A-1D2D-E92FB4AA968F}"/>
              </a:ext>
            </a:extLst>
          </p:cNvPr>
          <p:cNvPicPr>
            <a:picLocks noChangeAspect="1"/>
          </p:cNvPicPr>
          <p:nvPr/>
        </p:nvPicPr>
        <p:blipFill>
          <a:blip r:embed="rId5"/>
          <a:stretch>
            <a:fillRect/>
          </a:stretch>
        </p:blipFill>
        <p:spPr>
          <a:xfrm>
            <a:off x="5789596" y="2992658"/>
            <a:ext cx="4023360" cy="2475566"/>
          </a:xfrm>
          <a:prstGeom prst="rect">
            <a:avLst/>
          </a:prstGeom>
          <a:ln>
            <a:solidFill>
              <a:schemeClr val="tx1"/>
            </a:solidFill>
          </a:ln>
        </p:spPr>
      </p:pic>
      <p:pic>
        <p:nvPicPr>
          <p:cNvPr id="23" name="Picture 22">
            <a:extLst>
              <a:ext uri="{FF2B5EF4-FFF2-40B4-BE49-F238E27FC236}">
                <a16:creationId xmlns:a16="http://schemas.microsoft.com/office/drawing/2014/main" id="{6247B5B1-6785-4950-F5D0-6D6F23EEAE1E}"/>
              </a:ext>
            </a:extLst>
          </p:cNvPr>
          <p:cNvPicPr>
            <a:picLocks noChangeAspect="1"/>
          </p:cNvPicPr>
          <p:nvPr/>
        </p:nvPicPr>
        <p:blipFill>
          <a:blip r:embed="rId6"/>
          <a:stretch>
            <a:fillRect/>
          </a:stretch>
        </p:blipFill>
        <p:spPr>
          <a:xfrm>
            <a:off x="5789596" y="5486400"/>
            <a:ext cx="4023360" cy="821094"/>
          </a:xfrm>
          <a:prstGeom prst="rect">
            <a:avLst/>
          </a:prstGeom>
          <a:ln>
            <a:solidFill>
              <a:schemeClr val="tx1"/>
            </a:solidFill>
          </a:ln>
        </p:spPr>
      </p:pic>
    </p:spTree>
    <p:extLst>
      <p:ext uri="{BB962C8B-B14F-4D97-AF65-F5344CB8AC3E}">
        <p14:creationId xmlns:p14="http://schemas.microsoft.com/office/powerpoint/2010/main" val="3903731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80C65395-2962-495F-AB60-2E62D4B96637}"/>
              </a:ext>
            </a:extLst>
          </p:cNvPr>
          <p:cNvSpPr/>
          <p:nvPr/>
        </p:nvSpPr>
        <p:spPr>
          <a:xfrm>
            <a:off x="4953000" y="5149924"/>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Sustainable</a:t>
            </a:r>
            <a:br>
              <a:rPr lang="en-US" sz="1800" kern="1200" dirty="0">
                <a:solidFill>
                  <a:schemeClr val="tx1"/>
                </a:solidFill>
              </a:rPr>
            </a:br>
            <a:r>
              <a:rPr lang="en-US" sz="1800" kern="1200" dirty="0">
                <a:solidFill>
                  <a:schemeClr val="tx1"/>
                </a:solidFill>
              </a:rPr>
              <a:t>                     Development                     </a:t>
            </a:r>
          </a:p>
        </p:txBody>
      </p:sp>
      <p:sp>
        <p:nvSpPr>
          <p:cNvPr id="4" name="Title 3"/>
          <p:cNvSpPr>
            <a:spLocks noGrp="1"/>
          </p:cNvSpPr>
          <p:nvPr>
            <p:ph type="title"/>
          </p:nvPr>
        </p:nvSpPr>
        <p:spPr/>
        <p:txBody>
          <a:bodyPr/>
          <a:lstStyle/>
          <a:p>
            <a:r>
              <a:rPr lang="en-GB" dirty="0"/>
              <a:t>Advanced databases and tools</a:t>
            </a:r>
          </a:p>
        </p:txBody>
      </p:sp>
      <p:sp>
        <p:nvSpPr>
          <p:cNvPr id="24" name="TextBox 23"/>
          <p:cNvSpPr txBox="1"/>
          <p:nvPr/>
        </p:nvSpPr>
        <p:spPr>
          <a:xfrm>
            <a:off x="1479329" y="1352469"/>
            <a:ext cx="2659831" cy="3939540"/>
          </a:xfrm>
          <a:prstGeom prst="rect">
            <a:avLst/>
          </a:prstGeom>
          <a:noFill/>
        </p:spPr>
        <p:txBody>
          <a:bodyPr wrap="none" rtlCol="0">
            <a:spAutoFit/>
          </a:bodyPr>
          <a:lstStyle/>
          <a:p>
            <a:r>
              <a:rPr lang="en-GB" b="1" dirty="0"/>
              <a:t>Advanced</a:t>
            </a:r>
          </a:p>
          <a:p>
            <a:r>
              <a:rPr lang="en-GB" dirty="0"/>
              <a:t>Level 3 Standard Database</a:t>
            </a:r>
          </a:p>
          <a:p>
            <a:r>
              <a:rPr lang="en-GB" b="1" dirty="0"/>
              <a:t>Extra data in:</a:t>
            </a:r>
          </a:p>
          <a:p>
            <a:pPr marL="285750" indent="-285750">
              <a:buClrTx/>
              <a:buFont typeface="Arial" panose="020B0604020202020204" pitchFamily="34" charset="0"/>
              <a:buChar char="•"/>
            </a:pPr>
            <a:r>
              <a:rPr lang="en-GB" sz="1600" dirty="0"/>
              <a:t>Bioengineering</a:t>
            </a:r>
          </a:p>
          <a:p>
            <a:pPr marL="285750" indent="-285750">
              <a:buClrTx/>
              <a:buFont typeface="Arial" panose="020B0604020202020204" pitchFamily="34" charset="0"/>
              <a:buChar char="•"/>
            </a:pPr>
            <a:r>
              <a:rPr lang="en-GB" sz="1600" dirty="0"/>
              <a:t>Polymer</a:t>
            </a:r>
          </a:p>
          <a:p>
            <a:pPr marL="285750" indent="-285750">
              <a:buClrTx/>
              <a:buFont typeface="Arial" panose="020B0604020202020204" pitchFamily="34" charset="0"/>
              <a:buChar char="•"/>
            </a:pPr>
            <a:r>
              <a:rPr lang="en-GB" sz="1600" dirty="0"/>
              <a:t>Aerospace</a:t>
            </a:r>
          </a:p>
          <a:p>
            <a:pPr marL="285750" indent="-285750">
              <a:buClrTx/>
              <a:buFont typeface="Arial" panose="020B0604020202020204" pitchFamily="34" charset="0"/>
              <a:buChar char="•"/>
            </a:pPr>
            <a:r>
              <a:rPr lang="en-GB" sz="1600" dirty="0"/>
              <a:t>Eco Design</a:t>
            </a:r>
          </a:p>
          <a:p>
            <a:pPr marL="285750" indent="-285750">
              <a:buClrTx/>
              <a:buFont typeface="Arial" panose="020B0604020202020204" pitchFamily="34" charset="0"/>
              <a:buChar char="•"/>
            </a:pPr>
            <a:r>
              <a:rPr lang="en-GB" sz="1600" dirty="0"/>
              <a:t>Sustainability</a:t>
            </a:r>
          </a:p>
          <a:p>
            <a:pPr>
              <a:buClrTx/>
            </a:pPr>
            <a:r>
              <a:rPr lang="en-GB" b="1" dirty="0"/>
              <a:t>Tools Available:</a:t>
            </a:r>
          </a:p>
          <a:p>
            <a:pPr marL="285750" indent="-285750">
              <a:buClrTx/>
              <a:buFont typeface="Arial" panose="020B0604020202020204" pitchFamily="34" charset="0"/>
              <a:buChar char="•"/>
            </a:pPr>
            <a:r>
              <a:rPr lang="en-GB" sz="1600" dirty="0"/>
              <a:t>Eco Audit</a:t>
            </a:r>
          </a:p>
          <a:p>
            <a:pPr marL="285750" indent="-285750">
              <a:buClrTx/>
              <a:buFont typeface="Arial" panose="020B0604020202020204" pitchFamily="34" charset="0"/>
              <a:buChar char="•"/>
            </a:pPr>
            <a:r>
              <a:rPr lang="en-GB" sz="1600" dirty="0"/>
              <a:t>Enhanced Eco Audit</a:t>
            </a:r>
          </a:p>
          <a:p>
            <a:pPr marL="285750" indent="-285750">
              <a:buClrTx/>
              <a:buFont typeface="Arial" panose="020B0604020202020204" pitchFamily="34" charset="0"/>
              <a:buChar char="•"/>
            </a:pPr>
            <a:r>
              <a:rPr lang="en-GB" sz="1600" dirty="0"/>
              <a:t>Synthesizer</a:t>
            </a:r>
          </a:p>
          <a:p>
            <a:pPr marL="285750" indent="-285750">
              <a:buClrTx/>
              <a:buFont typeface="Arial" panose="020B0604020202020204" pitchFamily="34" charset="0"/>
              <a:buChar char="•"/>
            </a:pPr>
            <a:r>
              <a:rPr lang="en-GB" sz="1600" dirty="0"/>
              <a:t>Engineering Solver</a:t>
            </a:r>
          </a:p>
          <a:p>
            <a:pPr marL="285750" indent="-285750">
              <a:buClrTx/>
              <a:buFont typeface="Arial" panose="020B0604020202020204" pitchFamily="34" charset="0"/>
              <a:buChar char="•"/>
            </a:pPr>
            <a:r>
              <a:rPr lang="en-GB" sz="1600" dirty="0"/>
              <a:t>Find Similar</a:t>
            </a:r>
          </a:p>
          <a:p>
            <a:pPr marL="285750" indent="-285750">
              <a:buClrTx/>
              <a:buFont typeface="Arial" panose="020B0604020202020204" pitchFamily="34" charset="0"/>
              <a:buChar char="•"/>
            </a:pPr>
            <a:r>
              <a:rPr lang="en-GB" sz="1600" dirty="0"/>
              <a:t>Comparison Tables</a:t>
            </a:r>
            <a:r>
              <a:rPr lang="en-GB" dirty="0"/>
              <a:t> </a:t>
            </a:r>
          </a:p>
        </p:txBody>
      </p:sp>
      <p:sp>
        <p:nvSpPr>
          <p:cNvPr id="20" name="Freeform: Shape 19">
            <a:extLst>
              <a:ext uri="{FF2B5EF4-FFF2-40B4-BE49-F238E27FC236}">
                <a16:creationId xmlns:a16="http://schemas.microsoft.com/office/drawing/2014/main" id="{9202379F-62FC-4539-ACA8-C033B056255A}"/>
              </a:ext>
            </a:extLst>
          </p:cNvPr>
          <p:cNvSpPr/>
          <p:nvPr/>
        </p:nvSpPr>
        <p:spPr>
          <a:xfrm>
            <a:off x="4953000" y="914400"/>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3">
              <a:lumMod val="20000"/>
              <a:lumOff val="80000"/>
            </a:schemeClr>
          </a:solidFill>
          <a:ln>
            <a:solidFill>
              <a:schemeClr val="bg2"/>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64676" tIns="60960" rIns="60961"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                        </a:t>
            </a:r>
            <a:r>
              <a:rPr lang="en-US" sz="1800" kern="1200" dirty="0">
                <a:solidFill>
                  <a:schemeClr val="tx1"/>
                </a:solidFill>
              </a:rPr>
              <a:t>Standard</a:t>
            </a:r>
            <a:endParaRPr lang="en-US" sz="1600" kern="1200" dirty="0">
              <a:solidFill>
                <a:schemeClr val="tx1"/>
              </a:solidFill>
            </a:endParaRPr>
          </a:p>
        </p:txBody>
      </p:sp>
      <p:sp>
        <p:nvSpPr>
          <p:cNvPr id="22" name="Freeform: Shape 21">
            <a:extLst>
              <a:ext uri="{FF2B5EF4-FFF2-40B4-BE49-F238E27FC236}">
                <a16:creationId xmlns:a16="http://schemas.microsoft.com/office/drawing/2014/main" id="{17A62552-2DE0-40C2-845A-604899D27B79}"/>
              </a:ext>
            </a:extLst>
          </p:cNvPr>
          <p:cNvSpPr/>
          <p:nvPr/>
        </p:nvSpPr>
        <p:spPr>
          <a:xfrm>
            <a:off x="4953000" y="1745799"/>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Bioengineering</a:t>
            </a:r>
          </a:p>
        </p:txBody>
      </p:sp>
      <p:sp>
        <p:nvSpPr>
          <p:cNvPr id="51" name="Freeform: Shape 50">
            <a:extLst>
              <a:ext uri="{FF2B5EF4-FFF2-40B4-BE49-F238E27FC236}">
                <a16:creationId xmlns:a16="http://schemas.microsoft.com/office/drawing/2014/main" id="{293DF663-63F9-44CF-AFEF-0D9FBBA9E10E}"/>
              </a:ext>
            </a:extLst>
          </p:cNvPr>
          <p:cNvSpPr/>
          <p:nvPr/>
        </p:nvSpPr>
        <p:spPr>
          <a:xfrm>
            <a:off x="4959869" y="4305626"/>
            <a:ext cx="692733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Eco Design</a:t>
            </a:r>
          </a:p>
        </p:txBody>
      </p:sp>
      <p:sp>
        <p:nvSpPr>
          <p:cNvPr id="53" name="Freeform: Shape 52">
            <a:extLst>
              <a:ext uri="{FF2B5EF4-FFF2-40B4-BE49-F238E27FC236}">
                <a16:creationId xmlns:a16="http://schemas.microsoft.com/office/drawing/2014/main" id="{AEF8B69D-19F8-4A33-A0C4-80A5F2E08556}"/>
              </a:ext>
            </a:extLst>
          </p:cNvPr>
          <p:cNvSpPr/>
          <p:nvPr/>
        </p:nvSpPr>
        <p:spPr>
          <a:xfrm>
            <a:off x="4953000" y="2603144"/>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Polymer</a:t>
            </a:r>
          </a:p>
        </p:txBody>
      </p:sp>
      <p:sp>
        <p:nvSpPr>
          <p:cNvPr id="55" name="Freeform: Shape 54">
            <a:extLst>
              <a:ext uri="{FF2B5EF4-FFF2-40B4-BE49-F238E27FC236}">
                <a16:creationId xmlns:a16="http://schemas.microsoft.com/office/drawing/2014/main" id="{A5FE953E-5B62-4926-AA6B-4D3CDDB4E9DA}"/>
              </a:ext>
            </a:extLst>
          </p:cNvPr>
          <p:cNvSpPr/>
          <p:nvPr/>
        </p:nvSpPr>
        <p:spPr>
          <a:xfrm>
            <a:off x="4959870" y="3447442"/>
            <a:ext cx="692733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Aerospace</a:t>
            </a:r>
          </a:p>
        </p:txBody>
      </p:sp>
      <p:pic>
        <p:nvPicPr>
          <p:cNvPr id="88" name="Picture 87">
            <a:extLst>
              <a:ext uri="{FF2B5EF4-FFF2-40B4-BE49-F238E27FC236}">
                <a16:creationId xmlns:a16="http://schemas.microsoft.com/office/drawing/2014/main" id="{868C516A-5411-4704-9780-62CFDF838714}"/>
              </a:ext>
            </a:extLst>
          </p:cNvPr>
          <p:cNvPicPr>
            <a:picLocks noChangeAspect="1"/>
          </p:cNvPicPr>
          <p:nvPr/>
        </p:nvPicPr>
        <p:blipFill rotWithShape="1">
          <a:blip r:embed="rId3">
            <a:extLst>
              <a:ext uri="{28A0092B-C50C-407E-A947-70E740481C1C}">
                <a14:useLocalDpi xmlns:a14="http://schemas.microsoft.com/office/drawing/2010/main" val="0"/>
              </a:ext>
            </a:extLst>
          </a:blip>
          <a:srcRect t="14759" b="34993"/>
          <a:stretch/>
        </p:blipFill>
        <p:spPr>
          <a:xfrm>
            <a:off x="4940836" y="914548"/>
            <a:ext cx="2039112" cy="767395"/>
          </a:xfrm>
          <a:prstGeom prst="rect">
            <a:avLst/>
          </a:prstGeom>
        </p:spPr>
      </p:pic>
      <p:pic>
        <p:nvPicPr>
          <p:cNvPr id="90" name="Picture 89">
            <a:extLst>
              <a:ext uri="{FF2B5EF4-FFF2-40B4-BE49-F238E27FC236}">
                <a16:creationId xmlns:a16="http://schemas.microsoft.com/office/drawing/2014/main" id="{9CCF99F0-CE46-45FA-9E3F-1846B388B787}"/>
              </a:ext>
            </a:extLst>
          </p:cNvPr>
          <p:cNvPicPr>
            <a:picLocks noChangeAspect="1"/>
          </p:cNvPicPr>
          <p:nvPr/>
        </p:nvPicPr>
        <p:blipFill rotWithShape="1">
          <a:blip r:embed="rId4">
            <a:extLst>
              <a:ext uri="{28A0092B-C50C-407E-A947-70E740481C1C}">
                <a14:useLocalDpi xmlns:a14="http://schemas.microsoft.com/office/drawing/2010/main" val="0"/>
              </a:ext>
            </a:extLst>
          </a:blip>
          <a:srcRect l="28978" r="46512"/>
          <a:stretch/>
        </p:blipFill>
        <p:spPr>
          <a:xfrm rot="16200000">
            <a:off x="5580073" y="3674200"/>
            <a:ext cx="751494" cy="2029968"/>
          </a:xfrm>
          <a:prstGeom prst="rect">
            <a:avLst/>
          </a:prstGeom>
        </p:spPr>
      </p:pic>
      <p:pic>
        <p:nvPicPr>
          <p:cNvPr id="92" name="Picture 91">
            <a:extLst>
              <a:ext uri="{FF2B5EF4-FFF2-40B4-BE49-F238E27FC236}">
                <a16:creationId xmlns:a16="http://schemas.microsoft.com/office/drawing/2014/main" id="{2247B896-9CA6-4417-A2A8-7589D6101EAC}"/>
              </a:ext>
            </a:extLst>
          </p:cNvPr>
          <p:cNvPicPr>
            <a:picLocks noChangeAspect="1"/>
          </p:cNvPicPr>
          <p:nvPr/>
        </p:nvPicPr>
        <p:blipFill rotWithShape="1">
          <a:blip r:embed="rId5">
            <a:extLst>
              <a:ext uri="{28A0092B-C50C-407E-A947-70E740481C1C}">
                <a14:useLocalDpi xmlns:a14="http://schemas.microsoft.com/office/drawing/2010/main" val="0"/>
              </a:ext>
            </a:extLst>
          </a:blip>
          <a:srcRect l="25952" t="37803" r="7369" b="28686"/>
          <a:stretch/>
        </p:blipFill>
        <p:spPr>
          <a:xfrm>
            <a:off x="4940836" y="3448368"/>
            <a:ext cx="2012051" cy="758379"/>
          </a:xfrm>
          <a:prstGeom prst="rect">
            <a:avLst/>
          </a:prstGeom>
        </p:spPr>
      </p:pic>
      <p:pic>
        <p:nvPicPr>
          <p:cNvPr id="94" name="Picture 93">
            <a:extLst>
              <a:ext uri="{FF2B5EF4-FFF2-40B4-BE49-F238E27FC236}">
                <a16:creationId xmlns:a16="http://schemas.microsoft.com/office/drawing/2014/main" id="{288394F1-2504-45B4-A2F6-0F6267092FA2}"/>
              </a:ext>
            </a:extLst>
          </p:cNvPr>
          <p:cNvPicPr>
            <a:picLocks noChangeAspect="1"/>
          </p:cNvPicPr>
          <p:nvPr/>
        </p:nvPicPr>
        <p:blipFill rotWithShape="1">
          <a:blip r:embed="rId6">
            <a:extLst>
              <a:ext uri="{28A0092B-C50C-407E-A947-70E740481C1C}">
                <a14:useLocalDpi xmlns:a14="http://schemas.microsoft.com/office/drawing/2010/main" val="0"/>
              </a:ext>
            </a:extLst>
          </a:blip>
          <a:srcRect l="13628" t="25092" r="17390" b="48860"/>
          <a:stretch/>
        </p:blipFill>
        <p:spPr>
          <a:xfrm>
            <a:off x="4940836" y="1751903"/>
            <a:ext cx="2036137" cy="767543"/>
          </a:xfrm>
          <a:prstGeom prst="rect">
            <a:avLst/>
          </a:prstGeom>
        </p:spPr>
      </p:pic>
      <p:pic>
        <p:nvPicPr>
          <p:cNvPr id="96" name="Picture 95">
            <a:extLst>
              <a:ext uri="{FF2B5EF4-FFF2-40B4-BE49-F238E27FC236}">
                <a16:creationId xmlns:a16="http://schemas.microsoft.com/office/drawing/2014/main" id="{A2DACEFC-0404-43BA-B860-B98A039005E7}"/>
              </a:ext>
            </a:extLst>
          </p:cNvPr>
          <p:cNvPicPr>
            <a:picLocks noChangeAspect="1"/>
          </p:cNvPicPr>
          <p:nvPr/>
        </p:nvPicPr>
        <p:blipFill rotWithShape="1">
          <a:blip r:embed="rId7">
            <a:extLst>
              <a:ext uri="{28A0092B-C50C-407E-A947-70E740481C1C}">
                <a14:useLocalDpi xmlns:a14="http://schemas.microsoft.com/office/drawing/2010/main" val="0"/>
              </a:ext>
            </a:extLst>
          </a:blip>
          <a:srcRect l="9289" t="21667" r="10000" b="47953"/>
          <a:stretch/>
        </p:blipFill>
        <p:spPr>
          <a:xfrm>
            <a:off x="4940836" y="5148629"/>
            <a:ext cx="2029968" cy="764086"/>
          </a:xfrm>
          <a:prstGeom prst="rect">
            <a:avLst/>
          </a:prstGeom>
        </p:spPr>
      </p:pic>
      <p:pic>
        <p:nvPicPr>
          <p:cNvPr id="100" name="Picture 99">
            <a:extLst>
              <a:ext uri="{FF2B5EF4-FFF2-40B4-BE49-F238E27FC236}">
                <a16:creationId xmlns:a16="http://schemas.microsoft.com/office/drawing/2014/main" id="{B94582D7-5F71-4C77-B107-51BE5228DFAD}"/>
              </a:ext>
            </a:extLst>
          </p:cNvPr>
          <p:cNvPicPr>
            <a:picLocks noChangeAspect="1"/>
          </p:cNvPicPr>
          <p:nvPr/>
        </p:nvPicPr>
        <p:blipFill rotWithShape="1">
          <a:blip r:embed="rId8">
            <a:extLst>
              <a:ext uri="{28A0092B-C50C-407E-A947-70E740481C1C}">
                <a14:useLocalDpi xmlns:a14="http://schemas.microsoft.com/office/drawing/2010/main" val="0"/>
              </a:ext>
            </a:extLst>
          </a:blip>
          <a:srcRect t="30978" b="31546"/>
          <a:stretch/>
        </p:blipFill>
        <p:spPr>
          <a:xfrm>
            <a:off x="4940836" y="2587963"/>
            <a:ext cx="2029968" cy="760749"/>
          </a:xfrm>
          <a:prstGeom prst="rect">
            <a:avLst/>
          </a:prstGeom>
        </p:spPr>
      </p:pic>
      <p:sp>
        <p:nvSpPr>
          <p:cNvPr id="2" name="Slide Number Placeholder 1">
            <a:extLst>
              <a:ext uri="{FF2B5EF4-FFF2-40B4-BE49-F238E27FC236}">
                <a16:creationId xmlns:a16="http://schemas.microsoft.com/office/drawing/2014/main" id="{67CD2E95-EC4F-443E-A552-E132FF9F5844}"/>
              </a:ext>
            </a:extLst>
          </p:cNvPr>
          <p:cNvSpPr>
            <a:spLocks noGrp="1"/>
          </p:cNvSpPr>
          <p:nvPr>
            <p:ph type="sldNum" sz="quarter" idx="11"/>
          </p:nvPr>
        </p:nvSpPr>
        <p:spPr/>
        <p:txBody>
          <a:bodyPr/>
          <a:lstStyle/>
          <a:p>
            <a:fld id="{F0D23093-2AB0-F74C-B865-1A12A15B650E}" type="slidenum">
              <a:rPr lang="en-US" smtClean="0"/>
              <a:pPr/>
              <a:t>23</a:t>
            </a:fld>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DA85C76-CEFE-2F43-F22C-0E59B2561C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100" y="4630258"/>
            <a:ext cx="511723" cy="365760"/>
          </a:xfrm>
          <a:prstGeom prst="rect">
            <a:avLst/>
          </a:prstGeom>
        </p:spPr>
      </p:pic>
      <p:pic>
        <p:nvPicPr>
          <p:cNvPr id="7" name="Picture 6" descr="A group of blue and red circles&#10;&#10;Description automatically generated">
            <a:extLst>
              <a:ext uri="{FF2B5EF4-FFF2-40B4-BE49-F238E27FC236}">
                <a16:creationId xmlns:a16="http://schemas.microsoft.com/office/drawing/2014/main" id="{61300CC4-A467-4829-B4A5-E61A195B2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2246" y="4890289"/>
            <a:ext cx="511967" cy="36576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72C5576-BD4E-50FF-5407-5ACA1FC569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9393" y="4463918"/>
            <a:ext cx="384231" cy="274320"/>
          </a:xfrm>
          <a:prstGeom prst="rect">
            <a:avLst/>
          </a:prstGeom>
        </p:spPr>
      </p:pic>
      <p:pic>
        <p:nvPicPr>
          <p:cNvPr id="11" name="Picture 10" descr="A black and white image of a corner&#10;&#10;Description automatically generated">
            <a:extLst>
              <a:ext uri="{FF2B5EF4-FFF2-40B4-BE49-F238E27FC236}">
                <a16:creationId xmlns:a16="http://schemas.microsoft.com/office/drawing/2014/main" id="{840618D6-0509-8CFF-F69D-F436BEBEB9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1100" y="4170986"/>
            <a:ext cx="384231" cy="274320"/>
          </a:xfrm>
          <a:prstGeom prst="rect">
            <a:avLst/>
          </a:prstGeom>
        </p:spPr>
      </p:pic>
      <p:pic>
        <p:nvPicPr>
          <p:cNvPr id="13" name="Picture 12" descr="A green leaf on a black background&#10;&#10;Description automatically generated">
            <a:extLst>
              <a:ext uri="{FF2B5EF4-FFF2-40B4-BE49-F238E27FC236}">
                <a16:creationId xmlns:a16="http://schemas.microsoft.com/office/drawing/2014/main" id="{E421F1ED-8FD6-3C8D-69B9-0777B9FC9B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4387" y="3711806"/>
            <a:ext cx="384231" cy="274320"/>
          </a:xfrm>
          <a:prstGeom prst="rect">
            <a:avLst/>
          </a:prstGeom>
        </p:spPr>
      </p:pic>
      <p:pic>
        <p:nvPicPr>
          <p:cNvPr id="16" name="Picture 15" descr="A green leaf with a plus sign&#10;&#10;Description automatically generated">
            <a:extLst>
              <a:ext uri="{FF2B5EF4-FFF2-40B4-BE49-F238E27FC236}">
                <a16:creationId xmlns:a16="http://schemas.microsoft.com/office/drawing/2014/main" id="{0C137BFB-068D-06C3-ECD4-D80BA49C8C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54552" y="3959362"/>
            <a:ext cx="384048" cy="274320"/>
          </a:xfrm>
          <a:prstGeom prst="rect">
            <a:avLst/>
          </a:prstGeom>
        </p:spPr>
      </p:pic>
      <p:grpSp>
        <p:nvGrpSpPr>
          <p:cNvPr id="30" name="Group 29">
            <a:extLst>
              <a:ext uri="{FF2B5EF4-FFF2-40B4-BE49-F238E27FC236}">
                <a16:creationId xmlns:a16="http://schemas.microsoft.com/office/drawing/2014/main" id="{171C793C-46B2-1E3F-E670-C5B6EF3D560D}"/>
              </a:ext>
            </a:extLst>
          </p:cNvPr>
          <p:cNvGrpSpPr/>
          <p:nvPr/>
        </p:nvGrpSpPr>
        <p:grpSpPr>
          <a:xfrm>
            <a:off x="8848877" y="1177855"/>
            <a:ext cx="924504" cy="240632"/>
            <a:chOff x="8848877" y="1177855"/>
            <a:chExt cx="924504" cy="240632"/>
          </a:xfrm>
        </p:grpSpPr>
        <p:sp>
          <p:nvSpPr>
            <p:cNvPr id="26" name="Rectangle 25">
              <a:extLst>
                <a:ext uri="{FF2B5EF4-FFF2-40B4-BE49-F238E27FC236}">
                  <a16:creationId xmlns:a16="http://schemas.microsoft.com/office/drawing/2014/main" id="{69F71FEF-6199-AA4B-BD33-902766656922}"/>
                </a:ext>
              </a:extLst>
            </p:cNvPr>
            <p:cNvSpPr/>
            <p:nvPr/>
          </p:nvSpPr>
          <p:spPr>
            <a:xfrm>
              <a:off x="8858981" y="1177855"/>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29" name="Picture 28" descr="A green leaf on a black background&#10;&#10;Description automatically generated">
              <a:extLst>
                <a:ext uri="{FF2B5EF4-FFF2-40B4-BE49-F238E27FC236}">
                  <a16:creationId xmlns:a16="http://schemas.microsoft.com/office/drawing/2014/main" id="{56AE674A-79EE-286C-66C5-84DB7963C5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48877" y="1204209"/>
              <a:ext cx="256154" cy="182880"/>
            </a:xfrm>
            <a:prstGeom prst="rect">
              <a:avLst/>
            </a:prstGeom>
          </p:spPr>
        </p:pic>
      </p:grpSp>
      <p:grpSp>
        <p:nvGrpSpPr>
          <p:cNvPr id="47" name="Group 46">
            <a:extLst>
              <a:ext uri="{FF2B5EF4-FFF2-40B4-BE49-F238E27FC236}">
                <a16:creationId xmlns:a16="http://schemas.microsoft.com/office/drawing/2014/main" id="{4A172596-3014-5EBC-D0B3-6F6211C4B416}"/>
              </a:ext>
            </a:extLst>
          </p:cNvPr>
          <p:cNvGrpSpPr/>
          <p:nvPr/>
        </p:nvGrpSpPr>
        <p:grpSpPr>
          <a:xfrm>
            <a:off x="8854787" y="1848194"/>
            <a:ext cx="2972960" cy="558909"/>
            <a:chOff x="8854787" y="1848194"/>
            <a:chExt cx="2972960" cy="558909"/>
          </a:xfrm>
        </p:grpSpPr>
        <p:grpSp>
          <p:nvGrpSpPr>
            <p:cNvPr id="23" name="Group 22">
              <a:extLst>
                <a:ext uri="{FF2B5EF4-FFF2-40B4-BE49-F238E27FC236}">
                  <a16:creationId xmlns:a16="http://schemas.microsoft.com/office/drawing/2014/main" id="{30CB76F6-08E6-7265-AD21-E41DE74129BD}"/>
                </a:ext>
              </a:extLst>
            </p:cNvPr>
            <p:cNvGrpSpPr/>
            <p:nvPr/>
          </p:nvGrpSpPr>
          <p:grpSpPr>
            <a:xfrm>
              <a:off x="8862340" y="1848194"/>
              <a:ext cx="914400" cy="240632"/>
              <a:chOff x="2393557" y="5918451"/>
              <a:chExt cx="914400" cy="240632"/>
            </a:xfrm>
          </p:grpSpPr>
          <p:sp>
            <p:nvSpPr>
              <p:cNvPr id="75" name="Rectangle 74">
                <a:extLst>
                  <a:ext uri="{FF2B5EF4-FFF2-40B4-BE49-F238E27FC236}">
                    <a16:creationId xmlns:a16="http://schemas.microsoft.com/office/drawing/2014/main" id="{DD7BD814-902E-4388-8107-D78C7E79BED2}"/>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21" name="Picture 20" descr="A green leaf with a plus sign&#10;&#10;Description automatically generated">
                <a:extLst>
                  <a:ext uri="{FF2B5EF4-FFF2-40B4-BE49-F238E27FC236}">
                    <a16:creationId xmlns:a16="http://schemas.microsoft.com/office/drawing/2014/main" id="{0B1DC287-26AF-9E0C-B972-BBE8485DDB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45" name="Group 44">
              <a:extLst>
                <a:ext uri="{FF2B5EF4-FFF2-40B4-BE49-F238E27FC236}">
                  <a16:creationId xmlns:a16="http://schemas.microsoft.com/office/drawing/2014/main" id="{EED2DCB5-B3A4-C040-FAF7-F6B3A047B8FF}"/>
                </a:ext>
              </a:extLst>
            </p:cNvPr>
            <p:cNvGrpSpPr/>
            <p:nvPr/>
          </p:nvGrpSpPr>
          <p:grpSpPr>
            <a:xfrm>
              <a:off x="8854787" y="2166471"/>
              <a:ext cx="918594" cy="240632"/>
              <a:chOff x="376806" y="5480807"/>
              <a:chExt cx="918594" cy="240632"/>
            </a:xfrm>
          </p:grpSpPr>
          <p:sp>
            <p:nvSpPr>
              <p:cNvPr id="35" name="Rectangle 34">
                <a:extLst>
                  <a:ext uri="{FF2B5EF4-FFF2-40B4-BE49-F238E27FC236}">
                    <a16:creationId xmlns:a16="http://schemas.microsoft.com/office/drawing/2014/main" id="{2CA90E62-15DB-E29E-AD01-55BC32048265}"/>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38" name="Picture 37" descr="A black and white image of a corner&#10;&#10;Description automatically generated">
                <a:extLst>
                  <a:ext uri="{FF2B5EF4-FFF2-40B4-BE49-F238E27FC236}">
                    <a16:creationId xmlns:a16="http://schemas.microsoft.com/office/drawing/2014/main" id="{2B36A90C-BC3E-CC2E-50B1-5078756FBE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46" name="Group 45">
              <a:extLst>
                <a:ext uri="{FF2B5EF4-FFF2-40B4-BE49-F238E27FC236}">
                  <a16:creationId xmlns:a16="http://schemas.microsoft.com/office/drawing/2014/main" id="{48319A2F-DAD7-1E6D-921E-E7F860A127D1}"/>
                </a:ext>
              </a:extLst>
            </p:cNvPr>
            <p:cNvGrpSpPr/>
            <p:nvPr/>
          </p:nvGrpSpPr>
          <p:grpSpPr>
            <a:xfrm>
              <a:off x="9916938" y="1848194"/>
              <a:ext cx="915031" cy="240632"/>
              <a:chOff x="376175" y="5867400"/>
              <a:chExt cx="915031" cy="240632"/>
            </a:xfrm>
          </p:grpSpPr>
          <p:sp>
            <p:nvSpPr>
              <p:cNvPr id="36" name="Rectangle 35">
                <a:extLst>
                  <a:ext uri="{FF2B5EF4-FFF2-40B4-BE49-F238E27FC236}">
                    <a16:creationId xmlns:a16="http://schemas.microsoft.com/office/drawing/2014/main" id="{7BA6DD36-D805-8260-031B-93EFA0FC4012}"/>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40" name="Picture 39" descr="A black background with a black square&#10;&#10;Description automatically generated with medium confidence">
                <a:extLst>
                  <a:ext uri="{FF2B5EF4-FFF2-40B4-BE49-F238E27FC236}">
                    <a16:creationId xmlns:a16="http://schemas.microsoft.com/office/drawing/2014/main" id="{C6A6EFF9-CF17-C460-DCE1-73201B12BD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44" name="Group 43">
              <a:extLst>
                <a:ext uri="{FF2B5EF4-FFF2-40B4-BE49-F238E27FC236}">
                  <a16:creationId xmlns:a16="http://schemas.microsoft.com/office/drawing/2014/main" id="{399D54EA-4FA9-88F5-0059-A6249A639AEF}"/>
                </a:ext>
              </a:extLst>
            </p:cNvPr>
            <p:cNvGrpSpPr/>
            <p:nvPr/>
          </p:nvGrpSpPr>
          <p:grpSpPr>
            <a:xfrm>
              <a:off x="9866009" y="2162319"/>
              <a:ext cx="964281" cy="240632"/>
              <a:chOff x="1479329" y="5505531"/>
              <a:chExt cx="964281" cy="240632"/>
            </a:xfrm>
          </p:grpSpPr>
          <p:sp>
            <p:nvSpPr>
              <p:cNvPr id="34" name="Rectangle 33">
                <a:extLst>
                  <a:ext uri="{FF2B5EF4-FFF2-40B4-BE49-F238E27FC236}">
                    <a16:creationId xmlns:a16="http://schemas.microsoft.com/office/drawing/2014/main" id="{84D8A595-CF10-B8BA-6EF7-0AF9851C926C}"/>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41" name="Picture 40" descr="A black background with a black square&#10;&#10;Description automatically generated with medium confidence">
                <a:extLst>
                  <a:ext uri="{FF2B5EF4-FFF2-40B4-BE49-F238E27FC236}">
                    <a16:creationId xmlns:a16="http://schemas.microsoft.com/office/drawing/2014/main" id="{C1E660E9-FE1E-CB8B-220A-215208F32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43" name="Group 42">
              <a:extLst>
                <a:ext uri="{FF2B5EF4-FFF2-40B4-BE49-F238E27FC236}">
                  <a16:creationId xmlns:a16="http://schemas.microsoft.com/office/drawing/2014/main" id="{87091D4A-2AA6-78AE-38E6-C351B98C12EF}"/>
                </a:ext>
              </a:extLst>
            </p:cNvPr>
            <p:cNvGrpSpPr/>
            <p:nvPr/>
          </p:nvGrpSpPr>
          <p:grpSpPr>
            <a:xfrm>
              <a:off x="10888064" y="2007470"/>
              <a:ext cx="939683" cy="244200"/>
              <a:chOff x="1508821" y="5863832"/>
              <a:chExt cx="939683" cy="244200"/>
            </a:xfrm>
          </p:grpSpPr>
          <p:sp>
            <p:nvSpPr>
              <p:cNvPr id="32" name="Rectangle 31">
                <a:extLst>
                  <a:ext uri="{FF2B5EF4-FFF2-40B4-BE49-F238E27FC236}">
                    <a16:creationId xmlns:a16="http://schemas.microsoft.com/office/drawing/2014/main" id="{CA1D837C-3652-A0A1-BF87-F9137E744B3F}"/>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42" name="Picture 41" descr="A group of blue and red circles&#10;&#10;Description automatically generated">
                <a:extLst>
                  <a:ext uri="{FF2B5EF4-FFF2-40B4-BE49-F238E27FC236}">
                    <a16:creationId xmlns:a16="http://schemas.microsoft.com/office/drawing/2014/main" id="{2C376746-206F-DAA4-5071-C77BFAAA5F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48" name="Group 47">
            <a:extLst>
              <a:ext uri="{FF2B5EF4-FFF2-40B4-BE49-F238E27FC236}">
                <a16:creationId xmlns:a16="http://schemas.microsoft.com/office/drawing/2014/main" id="{BBB3432E-3DA3-81F1-2551-8FF6C1143673}"/>
              </a:ext>
            </a:extLst>
          </p:cNvPr>
          <p:cNvGrpSpPr/>
          <p:nvPr/>
        </p:nvGrpSpPr>
        <p:grpSpPr>
          <a:xfrm>
            <a:off x="8854787" y="2688882"/>
            <a:ext cx="2972960" cy="558909"/>
            <a:chOff x="8854787" y="1848194"/>
            <a:chExt cx="2972960" cy="558909"/>
          </a:xfrm>
        </p:grpSpPr>
        <p:grpSp>
          <p:nvGrpSpPr>
            <p:cNvPr id="49" name="Group 48">
              <a:extLst>
                <a:ext uri="{FF2B5EF4-FFF2-40B4-BE49-F238E27FC236}">
                  <a16:creationId xmlns:a16="http://schemas.microsoft.com/office/drawing/2014/main" id="{CBE502C5-C94A-9BA8-999D-7F73F76CE043}"/>
                </a:ext>
              </a:extLst>
            </p:cNvPr>
            <p:cNvGrpSpPr/>
            <p:nvPr/>
          </p:nvGrpSpPr>
          <p:grpSpPr>
            <a:xfrm>
              <a:off x="8862340" y="1848194"/>
              <a:ext cx="914400" cy="240632"/>
              <a:chOff x="2393557" y="5918451"/>
              <a:chExt cx="914400" cy="240632"/>
            </a:xfrm>
          </p:grpSpPr>
          <p:sp>
            <p:nvSpPr>
              <p:cNvPr id="65" name="Rectangle 64">
                <a:extLst>
                  <a:ext uri="{FF2B5EF4-FFF2-40B4-BE49-F238E27FC236}">
                    <a16:creationId xmlns:a16="http://schemas.microsoft.com/office/drawing/2014/main" id="{185084B1-0E81-20AA-6120-CA3C86BBFEEB}"/>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66" name="Picture 65" descr="A green leaf with a plus sign&#10;&#10;Description automatically generated">
                <a:extLst>
                  <a:ext uri="{FF2B5EF4-FFF2-40B4-BE49-F238E27FC236}">
                    <a16:creationId xmlns:a16="http://schemas.microsoft.com/office/drawing/2014/main" id="{6E176339-E524-6981-27B6-38320742D1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50" name="Group 49">
              <a:extLst>
                <a:ext uri="{FF2B5EF4-FFF2-40B4-BE49-F238E27FC236}">
                  <a16:creationId xmlns:a16="http://schemas.microsoft.com/office/drawing/2014/main" id="{2451E954-7B99-9303-2E8C-3AD2E3162804}"/>
                </a:ext>
              </a:extLst>
            </p:cNvPr>
            <p:cNvGrpSpPr/>
            <p:nvPr/>
          </p:nvGrpSpPr>
          <p:grpSpPr>
            <a:xfrm>
              <a:off x="8854787" y="2166471"/>
              <a:ext cx="918594" cy="240632"/>
              <a:chOff x="376806" y="5480807"/>
              <a:chExt cx="918594" cy="240632"/>
            </a:xfrm>
          </p:grpSpPr>
          <p:sp>
            <p:nvSpPr>
              <p:cNvPr id="63" name="Rectangle 62">
                <a:extLst>
                  <a:ext uri="{FF2B5EF4-FFF2-40B4-BE49-F238E27FC236}">
                    <a16:creationId xmlns:a16="http://schemas.microsoft.com/office/drawing/2014/main" id="{A2585F9E-D962-02F5-F2F9-257FDDB254AF}"/>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64" name="Picture 63" descr="A black and white image of a corner&#10;&#10;Description automatically generated">
                <a:extLst>
                  <a:ext uri="{FF2B5EF4-FFF2-40B4-BE49-F238E27FC236}">
                    <a16:creationId xmlns:a16="http://schemas.microsoft.com/office/drawing/2014/main" id="{3E7EE28A-600D-B313-C771-02DD506AAB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52" name="Group 51">
              <a:extLst>
                <a:ext uri="{FF2B5EF4-FFF2-40B4-BE49-F238E27FC236}">
                  <a16:creationId xmlns:a16="http://schemas.microsoft.com/office/drawing/2014/main" id="{C7F5790B-9C4D-04EF-7E45-DDE7630D3841}"/>
                </a:ext>
              </a:extLst>
            </p:cNvPr>
            <p:cNvGrpSpPr/>
            <p:nvPr/>
          </p:nvGrpSpPr>
          <p:grpSpPr>
            <a:xfrm>
              <a:off x="9916938" y="1848194"/>
              <a:ext cx="915031" cy="240632"/>
              <a:chOff x="376175" y="5867400"/>
              <a:chExt cx="915031" cy="240632"/>
            </a:xfrm>
          </p:grpSpPr>
          <p:sp>
            <p:nvSpPr>
              <p:cNvPr id="61" name="Rectangle 60">
                <a:extLst>
                  <a:ext uri="{FF2B5EF4-FFF2-40B4-BE49-F238E27FC236}">
                    <a16:creationId xmlns:a16="http://schemas.microsoft.com/office/drawing/2014/main" id="{D45AFF17-6500-294D-CFB8-C7875AF88C41}"/>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62" name="Picture 61" descr="A black background with a black square&#10;&#10;Description automatically generated with medium confidence">
                <a:extLst>
                  <a:ext uri="{FF2B5EF4-FFF2-40B4-BE49-F238E27FC236}">
                    <a16:creationId xmlns:a16="http://schemas.microsoft.com/office/drawing/2014/main" id="{8457D6A8-3385-7FE3-263F-FBF696F71F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54" name="Group 53">
              <a:extLst>
                <a:ext uri="{FF2B5EF4-FFF2-40B4-BE49-F238E27FC236}">
                  <a16:creationId xmlns:a16="http://schemas.microsoft.com/office/drawing/2014/main" id="{F1DA1FBC-8D5C-F63D-5193-CB8DA2694330}"/>
                </a:ext>
              </a:extLst>
            </p:cNvPr>
            <p:cNvGrpSpPr/>
            <p:nvPr/>
          </p:nvGrpSpPr>
          <p:grpSpPr>
            <a:xfrm>
              <a:off x="9866009" y="2162319"/>
              <a:ext cx="964281" cy="240632"/>
              <a:chOff x="1479329" y="5505531"/>
              <a:chExt cx="964281" cy="240632"/>
            </a:xfrm>
          </p:grpSpPr>
          <p:sp>
            <p:nvSpPr>
              <p:cNvPr id="59" name="Rectangle 58">
                <a:extLst>
                  <a:ext uri="{FF2B5EF4-FFF2-40B4-BE49-F238E27FC236}">
                    <a16:creationId xmlns:a16="http://schemas.microsoft.com/office/drawing/2014/main" id="{6B46ABB5-CBAF-C47F-1F01-01458798C9C1}"/>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60" name="Picture 59" descr="A black background with a black square&#10;&#10;Description automatically generated with medium confidence">
                <a:extLst>
                  <a:ext uri="{FF2B5EF4-FFF2-40B4-BE49-F238E27FC236}">
                    <a16:creationId xmlns:a16="http://schemas.microsoft.com/office/drawing/2014/main" id="{22406C53-1A61-68ED-AA3A-C19C0E7C9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56" name="Group 55">
              <a:extLst>
                <a:ext uri="{FF2B5EF4-FFF2-40B4-BE49-F238E27FC236}">
                  <a16:creationId xmlns:a16="http://schemas.microsoft.com/office/drawing/2014/main" id="{276F2B81-A513-F831-D1FA-CC622EABA83B}"/>
                </a:ext>
              </a:extLst>
            </p:cNvPr>
            <p:cNvGrpSpPr/>
            <p:nvPr/>
          </p:nvGrpSpPr>
          <p:grpSpPr>
            <a:xfrm>
              <a:off x="10888064" y="2007470"/>
              <a:ext cx="939683" cy="244200"/>
              <a:chOff x="1508821" y="5863832"/>
              <a:chExt cx="939683" cy="244200"/>
            </a:xfrm>
          </p:grpSpPr>
          <p:sp>
            <p:nvSpPr>
              <p:cNvPr id="57" name="Rectangle 56">
                <a:extLst>
                  <a:ext uri="{FF2B5EF4-FFF2-40B4-BE49-F238E27FC236}">
                    <a16:creationId xmlns:a16="http://schemas.microsoft.com/office/drawing/2014/main" id="{57E0B511-44E8-46C9-BB57-62144F0E9F9B}"/>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58" name="Picture 57" descr="A group of blue and red circles&#10;&#10;Description automatically generated">
                <a:extLst>
                  <a:ext uri="{FF2B5EF4-FFF2-40B4-BE49-F238E27FC236}">
                    <a16:creationId xmlns:a16="http://schemas.microsoft.com/office/drawing/2014/main" id="{48BDD9D4-B5C2-6A19-252D-39671AFEA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67" name="Group 66">
            <a:extLst>
              <a:ext uri="{FF2B5EF4-FFF2-40B4-BE49-F238E27FC236}">
                <a16:creationId xmlns:a16="http://schemas.microsoft.com/office/drawing/2014/main" id="{C4E947B9-0056-9AA4-A5DE-01435DBEAE19}"/>
              </a:ext>
            </a:extLst>
          </p:cNvPr>
          <p:cNvGrpSpPr/>
          <p:nvPr/>
        </p:nvGrpSpPr>
        <p:grpSpPr>
          <a:xfrm>
            <a:off x="8819900" y="3548102"/>
            <a:ext cx="2972960" cy="558909"/>
            <a:chOff x="8854787" y="1848194"/>
            <a:chExt cx="2972960" cy="558909"/>
          </a:xfrm>
        </p:grpSpPr>
        <p:grpSp>
          <p:nvGrpSpPr>
            <p:cNvPr id="68" name="Group 67">
              <a:extLst>
                <a:ext uri="{FF2B5EF4-FFF2-40B4-BE49-F238E27FC236}">
                  <a16:creationId xmlns:a16="http://schemas.microsoft.com/office/drawing/2014/main" id="{FE4D6221-AFAA-D3B4-477C-EB65D930338E}"/>
                </a:ext>
              </a:extLst>
            </p:cNvPr>
            <p:cNvGrpSpPr/>
            <p:nvPr/>
          </p:nvGrpSpPr>
          <p:grpSpPr>
            <a:xfrm>
              <a:off x="8862340" y="1848194"/>
              <a:ext cx="914400" cy="240632"/>
              <a:chOff x="2393557" y="5918451"/>
              <a:chExt cx="914400" cy="240632"/>
            </a:xfrm>
          </p:grpSpPr>
          <p:sp>
            <p:nvSpPr>
              <p:cNvPr id="89" name="Rectangle 88">
                <a:extLst>
                  <a:ext uri="{FF2B5EF4-FFF2-40B4-BE49-F238E27FC236}">
                    <a16:creationId xmlns:a16="http://schemas.microsoft.com/office/drawing/2014/main" id="{6EA02598-2014-804C-605E-A6F4E78E179E}"/>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91" name="Picture 90" descr="A green leaf with a plus sign&#10;&#10;Description automatically generated">
                <a:extLst>
                  <a:ext uri="{FF2B5EF4-FFF2-40B4-BE49-F238E27FC236}">
                    <a16:creationId xmlns:a16="http://schemas.microsoft.com/office/drawing/2014/main" id="{B97B7175-4645-2928-2815-DF051017E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69" name="Group 68">
              <a:extLst>
                <a:ext uri="{FF2B5EF4-FFF2-40B4-BE49-F238E27FC236}">
                  <a16:creationId xmlns:a16="http://schemas.microsoft.com/office/drawing/2014/main" id="{48CB48FC-1260-3A58-6621-EC939CCE7F4B}"/>
                </a:ext>
              </a:extLst>
            </p:cNvPr>
            <p:cNvGrpSpPr/>
            <p:nvPr/>
          </p:nvGrpSpPr>
          <p:grpSpPr>
            <a:xfrm>
              <a:off x="8854787" y="2166471"/>
              <a:ext cx="918594" cy="240632"/>
              <a:chOff x="376806" y="5480807"/>
              <a:chExt cx="918594" cy="240632"/>
            </a:xfrm>
          </p:grpSpPr>
          <p:sp>
            <p:nvSpPr>
              <p:cNvPr id="85" name="Rectangle 84">
                <a:extLst>
                  <a:ext uri="{FF2B5EF4-FFF2-40B4-BE49-F238E27FC236}">
                    <a16:creationId xmlns:a16="http://schemas.microsoft.com/office/drawing/2014/main" id="{C7AE30C4-97EE-1A6A-8AFE-27649910A60B}"/>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87" name="Picture 86" descr="A black and white image of a corner&#10;&#10;Description automatically generated">
                <a:extLst>
                  <a:ext uri="{FF2B5EF4-FFF2-40B4-BE49-F238E27FC236}">
                    <a16:creationId xmlns:a16="http://schemas.microsoft.com/office/drawing/2014/main" id="{0227CA84-7978-47DA-5703-717E88B518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70" name="Group 69">
              <a:extLst>
                <a:ext uri="{FF2B5EF4-FFF2-40B4-BE49-F238E27FC236}">
                  <a16:creationId xmlns:a16="http://schemas.microsoft.com/office/drawing/2014/main" id="{86E2CA7A-889D-B14A-BF39-8817F637904B}"/>
                </a:ext>
              </a:extLst>
            </p:cNvPr>
            <p:cNvGrpSpPr/>
            <p:nvPr/>
          </p:nvGrpSpPr>
          <p:grpSpPr>
            <a:xfrm>
              <a:off x="9916938" y="1848194"/>
              <a:ext cx="915031" cy="240632"/>
              <a:chOff x="376175" y="5867400"/>
              <a:chExt cx="915031" cy="240632"/>
            </a:xfrm>
          </p:grpSpPr>
          <p:sp>
            <p:nvSpPr>
              <p:cNvPr id="83" name="Rectangle 82">
                <a:extLst>
                  <a:ext uri="{FF2B5EF4-FFF2-40B4-BE49-F238E27FC236}">
                    <a16:creationId xmlns:a16="http://schemas.microsoft.com/office/drawing/2014/main" id="{A05494FD-CA63-4165-5CAA-E1BE36A0187D}"/>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84" name="Picture 83" descr="A black background with a black square&#10;&#10;Description automatically generated with medium confidence">
                <a:extLst>
                  <a:ext uri="{FF2B5EF4-FFF2-40B4-BE49-F238E27FC236}">
                    <a16:creationId xmlns:a16="http://schemas.microsoft.com/office/drawing/2014/main" id="{5FA0F7DB-6ECE-1B42-EF21-AA494CF4A0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71" name="Group 70">
              <a:extLst>
                <a:ext uri="{FF2B5EF4-FFF2-40B4-BE49-F238E27FC236}">
                  <a16:creationId xmlns:a16="http://schemas.microsoft.com/office/drawing/2014/main" id="{D9A1B3EB-89C4-E756-F379-FE08AEF68CA3}"/>
                </a:ext>
              </a:extLst>
            </p:cNvPr>
            <p:cNvGrpSpPr/>
            <p:nvPr/>
          </p:nvGrpSpPr>
          <p:grpSpPr>
            <a:xfrm>
              <a:off x="9866009" y="2162319"/>
              <a:ext cx="964281" cy="240632"/>
              <a:chOff x="1479329" y="5505531"/>
              <a:chExt cx="964281" cy="240632"/>
            </a:xfrm>
          </p:grpSpPr>
          <p:sp>
            <p:nvSpPr>
              <p:cNvPr id="78" name="Rectangle 77">
                <a:extLst>
                  <a:ext uri="{FF2B5EF4-FFF2-40B4-BE49-F238E27FC236}">
                    <a16:creationId xmlns:a16="http://schemas.microsoft.com/office/drawing/2014/main" id="{5F83243A-E173-0D46-4ECA-B71617E7617C}"/>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79" name="Picture 78" descr="A black background with a black square&#10;&#10;Description automatically generated with medium confidence">
                <a:extLst>
                  <a:ext uri="{FF2B5EF4-FFF2-40B4-BE49-F238E27FC236}">
                    <a16:creationId xmlns:a16="http://schemas.microsoft.com/office/drawing/2014/main" id="{D287178A-DCC2-29F8-4795-64EC5AC45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72" name="Group 71">
              <a:extLst>
                <a:ext uri="{FF2B5EF4-FFF2-40B4-BE49-F238E27FC236}">
                  <a16:creationId xmlns:a16="http://schemas.microsoft.com/office/drawing/2014/main" id="{8787CF82-D351-6827-2225-BDA24AEB2575}"/>
                </a:ext>
              </a:extLst>
            </p:cNvPr>
            <p:cNvGrpSpPr/>
            <p:nvPr/>
          </p:nvGrpSpPr>
          <p:grpSpPr>
            <a:xfrm>
              <a:off x="10888064" y="2007470"/>
              <a:ext cx="939683" cy="244200"/>
              <a:chOff x="1508821" y="5863832"/>
              <a:chExt cx="939683" cy="244200"/>
            </a:xfrm>
          </p:grpSpPr>
          <p:sp>
            <p:nvSpPr>
              <p:cNvPr id="73" name="Rectangle 72">
                <a:extLst>
                  <a:ext uri="{FF2B5EF4-FFF2-40B4-BE49-F238E27FC236}">
                    <a16:creationId xmlns:a16="http://schemas.microsoft.com/office/drawing/2014/main" id="{A79C8AE0-5B33-173F-5DC0-CBBB0E2A5A41}"/>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77" name="Picture 76" descr="A group of blue and red circles&#10;&#10;Description automatically generated">
                <a:extLst>
                  <a:ext uri="{FF2B5EF4-FFF2-40B4-BE49-F238E27FC236}">
                    <a16:creationId xmlns:a16="http://schemas.microsoft.com/office/drawing/2014/main" id="{2B208BB7-29EF-A87C-CC0B-FC88428473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93" name="Group 92">
            <a:extLst>
              <a:ext uri="{FF2B5EF4-FFF2-40B4-BE49-F238E27FC236}">
                <a16:creationId xmlns:a16="http://schemas.microsoft.com/office/drawing/2014/main" id="{959FE2B2-6A7E-4386-106F-8A255D9D155A}"/>
              </a:ext>
            </a:extLst>
          </p:cNvPr>
          <p:cNvGrpSpPr/>
          <p:nvPr/>
        </p:nvGrpSpPr>
        <p:grpSpPr>
          <a:xfrm>
            <a:off x="8827453" y="4403000"/>
            <a:ext cx="2972960" cy="558909"/>
            <a:chOff x="8854787" y="1848194"/>
            <a:chExt cx="2972960" cy="558909"/>
          </a:xfrm>
        </p:grpSpPr>
        <p:grpSp>
          <p:nvGrpSpPr>
            <p:cNvPr id="95" name="Group 94">
              <a:extLst>
                <a:ext uri="{FF2B5EF4-FFF2-40B4-BE49-F238E27FC236}">
                  <a16:creationId xmlns:a16="http://schemas.microsoft.com/office/drawing/2014/main" id="{23B98E48-E600-4CA9-B100-4D1474B29948}"/>
                </a:ext>
              </a:extLst>
            </p:cNvPr>
            <p:cNvGrpSpPr/>
            <p:nvPr/>
          </p:nvGrpSpPr>
          <p:grpSpPr>
            <a:xfrm>
              <a:off x="8862340" y="1848194"/>
              <a:ext cx="914400" cy="240632"/>
              <a:chOff x="2393557" y="5918451"/>
              <a:chExt cx="914400" cy="240632"/>
            </a:xfrm>
          </p:grpSpPr>
          <p:sp>
            <p:nvSpPr>
              <p:cNvPr id="110" name="Rectangle 109">
                <a:extLst>
                  <a:ext uri="{FF2B5EF4-FFF2-40B4-BE49-F238E27FC236}">
                    <a16:creationId xmlns:a16="http://schemas.microsoft.com/office/drawing/2014/main" id="{01F05B45-9805-7850-7682-381E7AEE4FB4}"/>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111" name="Picture 110" descr="A green leaf with a plus sign&#10;&#10;Description automatically generated">
                <a:extLst>
                  <a:ext uri="{FF2B5EF4-FFF2-40B4-BE49-F238E27FC236}">
                    <a16:creationId xmlns:a16="http://schemas.microsoft.com/office/drawing/2014/main" id="{97C8E13E-F8A1-D11A-1AF3-4CD5599ABF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97" name="Group 96">
              <a:extLst>
                <a:ext uri="{FF2B5EF4-FFF2-40B4-BE49-F238E27FC236}">
                  <a16:creationId xmlns:a16="http://schemas.microsoft.com/office/drawing/2014/main" id="{300D9567-E065-0FA6-F7F2-D6D0001B3890}"/>
                </a:ext>
              </a:extLst>
            </p:cNvPr>
            <p:cNvGrpSpPr/>
            <p:nvPr/>
          </p:nvGrpSpPr>
          <p:grpSpPr>
            <a:xfrm>
              <a:off x="8854787" y="2166471"/>
              <a:ext cx="918594" cy="240632"/>
              <a:chOff x="376806" y="5480807"/>
              <a:chExt cx="918594" cy="240632"/>
            </a:xfrm>
          </p:grpSpPr>
          <p:sp>
            <p:nvSpPr>
              <p:cNvPr id="108" name="Rectangle 107">
                <a:extLst>
                  <a:ext uri="{FF2B5EF4-FFF2-40B4-BE49-F238E27FC236}">
                    <a16:creationId xmlns:a16="http://schemas.microsoft.com/office/drawing/2014/main" id="{192CEA21-392A-5E6E-2E7A-B2FE1723D128}"/>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109" name="Picture 108" descr="A black and white image of a corner&#10;&#10;Description automatically generated">
                <a:extLst>
                  <a:ext uri="{FF2B5EF4-FFF2-40B4-BE49-F238E27FC236}">
                    <a16:creationId xmlns:a16="http://schemas.microsoft.com/office/drawing/2014/main" id="{5D8917EC-9E8D-79FE-34B3-DA6FED2D17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98" name="Group 97">
              <a:extLst>
                <a:ext uri="{FF2B5EF4-FFF2-40B4-BE49-F238E27FC236}">
                  <a16:creationId xmlns:a16="http://schemas.microsoft.com/office/drawing/2014/main" id="{D0679D32-8698-F8C9-09C0-EBCCE1780AD4}"/>
                </a:ext>
              </a:extLst>
            </p:cNvPr>
            <p:cNvGrpSpPr/>
            <p:nvPr/>
          </p:nvGrpSpPr>
          <p:grpSpPr>
            <a:xfrm>
              <a:off x="9916938" y="1848194"/>
              <a:ext cx="915031" cy="240632"/>
              <a:chOff x="376175" y="5867400"/>
              <a:chExt cx="915031" cy="240632"/>
            </a:xfrm>
          </p:grpSpPr>
          <p:sp>
            <p:nvSpPr>
              <p:cNvPr id="106" name="Rectangle 105">
                <a:extLst>
                  <a:ext uri="{FF2B5EF4-FFF2-40B4-BE49-F238E27FC236}">
                    <a16:creationId xmlns:a16="http://schemas.microsoft.com/office/drawing/2014/main" id="{27B2A66C-B3FA-1A57-6CC4-69887079A40E}"/>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107" name="Picture 106" descr="A black background with a black square&#10;&#10;Description automatically generated with medium confidence">
                <a:extLst>
                  <a:ext uri="{FF2B5EF4-FFF2-40B4-BE49-F238E27FC236}">
                    <a16:creationId xmlns:a16="http://schemas.microsoft.com/office/drawing/2014/main" id="{DA46FF82-1093-75EA-899C-9F110DA0ED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99" name="Group 98">
              <a:extLst>
                <a:ext uri="{FF2B5EF4-FFF2-40B4-BE49-F238E27FC236}">
                  <a16:creationId xmlns:a16="http://schemas.microsoft.com/office/drawing/2014/main" id="{9F1A1083-FDE1-70CB-6C42-0A00450DA26D}"/>
                </a:ext>
              </a:extLst>
            </p:cNvPr>
            <p:cNvGrpSpPr/>
            <p:nvPr/>
          </p:nvGrpSpPr>
          <p:grpSpPr>
            <a:xfrm>
              <a:off x="9866009" y="2162319"/>
              <a:ext cx="964281" cy="240632"/>
              <a:chOff x="1479329" y="5505531"/>
              <a:chExt cx="964281" cy="240632"/>
            </a:xfrm>
          </p:grpSpPr>
          <p:sp>
            <p:nvSpPr>
              <p:cNvPr id="104" name="Rectangle 103">
                <a:extLst>
                  <a:ext uri="{FF2B5EF4-FFF2-40B4-BE49-F238E27FC236}">
                    <a16:creationId xmlns:a16="http://schemas.microsoft.com/office/drawing/2014/main" id="{3761F861-5FB7-F240-F226-4E4B8ED1E10E}"/>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105" name="Picture 104" descr="A black background with a black square&#10;&#10;Description automatically generated with medium confidence">
                <a:extLst>
                  <a:ext uri="{FF2B5EF4-FFF2-40B4-BE49-F238E27FC236}">
                    <a16:creationId xmlns:a16="http://schemas.microsoft.com/office/drawing/2014/main" id="{919B2D6D-EF49-D69B-960C-AEF2A8AD1A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101" name="Group 100">
              <a:extLst>
                <a:ext uri="{FF2B5EF4-FFF2-40B4-BE49-F238E27FC236}">
                  <a16:creationId xmlns:a16="http://schemas.microsoft.com/office/drawing/2014/main" id="{A179D7F9-942E-8B1C-AD3D-4451FDC9F346}"/>
                </a:ext>
              </a:extLst>
            </p:cNvPr>
            <p:cNvGrpSpPr/>
            <p:nvPr/>
          </p:nvGrpSpPr>
          <p:grpSpPr>
            <a:xfrm>
              <a:off x="10888064" y="2007470"/>
              <a:ext cx="939683" cy="244200"/>
              <a:chOff x="1508821" y="5863832"/>
              <a:chExt cx="939683" cy="244200"/>
            </a:xfrm>
          </p:grpSpPr>
          <p:sp>
            <p:nvSpPr>
              <p:cNvPr id="102" name="Rectangle 101">
                <a:extLst>
                  <a:ext uri="{FF2B5EF4-FFF2-40B4-BE49-F238E27FC236}">
                    <a16:creationId xmlns:a16="http://schemas.microsoft.com/office/drawing/2014/main" id="{ACB39973-4D19-5BEF-9704-F87B7D76F45B}"/>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103" name="Picture 102" descr="A group of blue and red circles&#10;&#10;Description automatically generated">
                <a:extLst>
                  <a:ext uri="{FF2B5EF4-FFF2-40B4-BE49-F238E27FC236}">
                    <a16:creationId xmlns:a16="http://schemas.microsoft.com/office/drawing/2014/main" id="{2D21C3DF-574D-239D-2FB6-CC5B2E5CA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112" name="Group 111">
            <a:extLst>
              <a:ext uri="{FF2B5EF4-FFF2-40B4-BE49-F238E27FC236}">
                <a16:creationId xmlns:a16="http://schemas.microsoft.com/office/drawing/2014/main" id="{111A28DC-30F7-08EE-0D86-455576E1626F}"/>
              </a:ext>
            </a:extLst>
          </p:cNvPr>
          <p:cNvGrpSpPr/>
          <p:nvPr/>
        </p:nvGrpSpPr>
        <p:grpSpPr>
          <a:xfrm>
            <a:off x="8835006" y="5246851"/>
            <a:ext cx="2972960" cy="558909"/>
            <a:chOff x="8854787" y="1848194"/>
            <a:chExt cx="2972960" cy="558909"/>
          </a:xfrm>
        </p:grpSpPr>
        <p:grpSp>
          <p:nvGrpSpPr>
            <p:cNvPr id="116" name="Group 115">
              <a:extLst>
                <a:ext uri="{FF2B5EF4-FFF2-40B4-BE49-F238E27FC236}">
                  <a16:creationId xmlns:a16="http://schemas.microsoft.com/office/drawing/2014/main" id="{8F58857C-F2CF-ECBC-0E57-85E689EB2B4D}"/>
                </a:ext>
              </a:extLst>
            </p:cNvPr>
            <p:cNvGrpSpPr/>
            <p:nvPr/>
          </p:nvGrpSpPr>
          <p:grpSpPr>
            <a:xfrm>
              <a:off x="8862340" y="1848194"/>
              <a:ext cx="914400" cy="240632"/>
              <a:chOff x="2393557" y="5918451"/>
              <a:chExt cx="914400" cy="240632"/>
            </a:xfrm>
          </p:grpSpPr>
          <p:sp>
            <p:nvSpPr>
              <p:cNvPr id="132" name="Rectangle 131">
                <a:extLst>
                  <a:ext uri="{FF2B5EF4-FFF2-40B4-BE49-F238E27FC236}">
                    <a16:creationId xmlns:a16="http://schemas.microsoft.com/office/drawing/2014/main" id="{04F1BE89-47D4-2606-2CEE-DCEB49B2D0A9}"/>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133" name="Picture 132" descr="A green leaf with a plus sign&#10;&#10;Description automatically generated">
                <a:extLst>
                  <a:ext uri="{FF2B5EF4-FFF2-40B4-BE49-F238E27FC236}">
                    <a16:creationId xmlns:a16="http://schemas.microsoft.com/office/drawing/2014/main" id="{DF056446-0BC0-C096-72B6-E3F54BD130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117" name="Group 116">
              <a:extLst>
                <a:ext uri="{FF2B5EF4-FFF2-40B4-BE49-F238E27FC236}">
                  <a16:creationId xmlns:a16="http://schemas.microsoft.com/office/drawing/2014/main" id="{BF671358-AE2A-2EA6-AE7F-EB230B21D6ED}"/>
                </a:ext>
              </a:extLst>
            </p:cNvPr>
            <p:cNvGrpSpPr/>
            <p:nvPr/>
          </p:nvGrpSpPr>
          <p:grpSpPr>
            <a:xfrm>
              <a:off x="8854787" y="2166471"/>
              <a:ext cx="918594" cy="240632"/>
              <a:chOff x="376806" y="5480807"/>
              <a:chExt cx="918594" cy="240632"/>
            </a:xfrm>
          </p:grpSpPr>
          <p:sp>
            <p:nvSpPr>
              <p:cNvPr id="130" name="Rectangle 129">
                <a:extLst>
                  <a:ext uri="{FF2B5EF4-FFF2-40B4-BE49-F238E27FC236}">
                    <a16:creationId xmlns:a16="http://schemas.microsoft.com/office/drawing/2014/main" id="{ED405F34-FCEC-9D3D-DDFF-E4F5836FB790}"/>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131" name="Picture 130" descr="A black and white image of a corner&#10;&#10;Description automatically generated">
                <a:extLst>
                  <a:ext uri="{FF2B5EF4-FFF2-40B4-BE49-F238E27FC236}">
                    <a16:creationId xmlns:a16="http://schemas.microsoft.com/office/drawing/2014/main" id="{F0400EAD-912F-474E-B3D3-0F2EE02E85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118" name="Group 117">
              <a:extLst>
                <a:ext uri="{FF2B5EF4-FFF2-40B4-BE49-F238E27FC236}">
                  <a16:creationId xmlns:a16="http://schemas.microsoft.com/office/drawing/2014/main" id="{AD12E042-488E-81CD-B487-102410BD8D44}"/>
                </a:ext>
              </a:extLst>
            </p:cNvPr>
            <p:cNvGrpSpPr/>
            <p:nvPr/>
          </p:nvGrpSpPr>
          <p:grpSpPr>
            <a:xfrm>
              <a:off x="9916938" y="1848194"/>
              <a:ext cx="915031" cy="240632"/>
              <a:chOff x="376175" y="5867400"/>
              <a:chExt cx="915031" cy="240632"/>
            </a:xfrm>
          </p:grpSpPr>
          <p:sp>
            <p:nvSpPr>
              <p:cNvPr id="128" name="Rectangle 127">
                <a:extLst>
                  <a:ext uri="{FF2B5EF4-FFF2-40B4-BE49-F238E27FC236}">
                    <a16:creationId xmlns:a16="http://schemas.microsoft.com/office/drawing/2014/main" id="{5676DB9B-E1FD-E105-C713-9A9645836947}"/>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129" name="Picture 128" descr="A black background with a black square&#10;&#10;Description automatically generated with medium confidence">
                <a:extLst>
                  <a:ext uri="{FF2B5EF4-FFF2-40B4-BE49-F238E27FC236}">
                    <a16:creationId xmlns:a16="http://schemas.microsoft.com/office/drawing/2014/main" id="{16ECD1CA-7BB9-12D7-5030-763C89070B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119" name="Group 118">
              <a:extLst>
                <a:ext uri="{FF2B5EF4-FFF2-40B4-BE49-F238E27FC236}">
                  <a16:creationId xmlns:a16="http://schemas.microsoft.com/office/drawing/2014/main" id="{415DEB2D-F6FA-0443-1A74-FCB46822E9E5}"/>
                </a:ext>
              </a:extLst>
            </p:cNvPr>
            <p:cNvGrpSpPr/>
            <p:nvPr/>
          </p:nvGrpSpPr>
          <p:grpSpPr>
            <a:xfrm>
              <a:off x="9866009" y="2162319"/>
              <a:ext cx="964281" cy="240632"/>
              <a:chOff x="1479329" y="5505531"/>
              <a:chExt cx="964281" cy="240632"/>
            </a:xfrm>
          </p:grpSpPr>
          <p:sp>
            <p:nvSpPr>
              <p:cNvPr id="126" name="Rectangle 125">
                <a:extLst>
                  <a:ext uri="{FF2B5EF4-FFF2-40B4-BE49-F238E27FC236}">
                    <a16:creationId xmlns:a16="http://schemas.microsoft.com/office/drawing/2014/main" id="{76BD74C6-0FD0-C290-B801-CAA2D7176713}"/>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127" name="Picture 126" descr="A black background with a black square&#10;&#10;Description automatically generated with medium confidence">
                <a:extLst>
                  <a:ext uri="{FF2B5EF4-FFF2-40B4-BE49-F238E27FC236}">
                    <a16:creationId xmlns:a16="http://schemas.microsoft.com/office/drawing/2014/main" id="{E8AA3FAB-8770-543D-CF90-0B433EEAAD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120" name="Group 119">
              <a:extLst>
                <a:ext uri="{FF2B5EF4-FFF2-40B4-BE49-F238E27FC236}">
                  <a16:creationId xmlns:a16="http://schemas.microsoft.com/office/drawing/2014/main" id="{0F1C3551-08DF-DB0B-87C3-2012BDAF2558}"/>
                </a:ext>
              </a:extLst>
            </p:cNvPr>
            <p:cNvGrpSpPr/>
            <p:nvPr/>
          </p:nvGrpSpPr>
          <p:grpSpPr>
            <a:xfrm>
              <a:off x="10888064" y="2007470"/>
              <a:ext cx="939683" cy="244200"/>
              <a:chOff x="1508821" y="5863832"/>
              <a:chExt cx="939683" cy="244200"/>
            </a:xfrm>
          </p:grpSpPr>
          <p:sp>
            <p:nvSpPr>
              <p:cNvPr id="121" name="Rectangle 120">
                <a:extLst>
                  <a:ext uri="{FF2B5EF4-FFF2-40B4-BE49-F238E27FC236}">
                    <a16:creationId xmlns:a16="http://schemas.microsoft.com/office/drawing/2014/main" id="{24D899FC-3001-A197-208F-C40B4C9513F0}"/>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125" name="Picture 124" descr="A group of blue and red circles&#10;&#10;Description automatically generated">
                <a:extLst>
                  <a:ext uri="{FF2B5EF4-FFF2-40B4-BE49-F238E27FC236}">
                    <a16:creationId xmlns:a16="http://schemas.microsoft.com/office/drawing/2014/main" id="{0054E9DA-5014-B0FB-F9B1-8F5B4017A8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spTree>
    <p:extLst>
      <p:ext uri="{BB962C8B-B14F-4D97-AF65-F5344CB8AC3E}">
        <p14:creationId xmlns:p14="http://schemas.microsoft.com/office/powerpoint/2010/main" val="1425439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F34B1F-BBA4-2746-A34F-60BD57722C25}"/>
              </a:ext>
            </a:extLst>
          </p:cNvPr>
          <p:cNvPicPr>
            <a:picLocks noChangeAspect="1"/>
          </p:cNvPicPr>
          <p:nvPr/>
        </p:nvPicPr>
        <p:blipFill>
          <a:blip r:embed="rId3"/>
          <a:stretch>
            <a:fillRect/>
          </a:stretch>
        </p:blipFill>
        <p:spPr>
          <a:xfrm>
            <a:off x="3165353" y="974728"/>
            <a:ext cx="8950447" cy="5212080"/>
          </a:xfrm>
          <a:prstGeom prst="rect">
            <a:avLst/>
          </a:prstGeom>
          <a:ln>
            <a:solidFill>
              <a:schemeClr val="tx1"/>
            </a:solidFill>
          </a:ln>
        </p:spPr>
      </p:pic>
      <p:sp>
        <p:nvSpPr>
          <p:cNvPr id="2" name="Slide Number Placeholder 1">
            <a:extLst>
              <a:ext uri="{FF2B5EF4-FFF2-40B4-BE49-F238E27FC236}">
                <a16:creationId xmlns:a16="http://schemas.microsoft.com/office/drawing/2014/main" id="{2197B38D-DB99-3496-F63A-9D3D08ED5393}"/>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3" name="Title 2">
            <a:extLst>
              <a:ext uri="{FF2B5EF4-FFF2-40B4-BE49-F238E27FC236}">
                <a16:creationId xmlns:a16="http://schemas.microsoft.com/office/drawing/2014/main" id="{7C361FD9-D5A0-8A45-DBE3-451EADF44FD2}"/>
              </a:ext>
            </a:extLst>
          </p:cNvPr>
          <p:cNvSpPr>
            <a:spLocks noGrp="1"/>
          </p:cNvSpPr>
          <p:nvPr>
            <p:ph type="title"/>
          </p:nvPr>
        </p:nvSpPr>
        <p:spPr>
          <a:xfrm>
            <a:off x="1295400" y="148581"/>
            <a:ext cx="10287000" cy="845837"/>
          </a:xfrm>
        </p:spPr>
        <p:txBody>
          <a:bodyPr/>
          <a:lstStyle/>
          <a:p>
            <a:r>
              <a:rPr lang="en-US" dirty="0"/>
              <a:t>Enhanced Eco Audit</a:t>
            </a:r>
          </a:p>
        </p:txBody>
      </p:sp>
      <p:sp>
        <p:nvSpPr>
          <p:cNvPr id="8" name="Rectangle 7">
            <a:extLst>
              <a:ext uri="{FF2B5EF4-FFF2-40B4-BE49-F238E27FC236}">
                <a16:creationId xmlns:a16="http://schemas.microsoft.com/office/drawing/2014/main" id="{E1F816A7-8C2F-6823-C866-D3754830C971}"/>
              </a:ext>
            </a:extLst>
          </p:cNvPr>
          <p:cNvSpPr/>
          <p:nvPr/>
        </p:nvSpPr>
        <p:spPr>
          <a:xfrm>
            <a:off x="3165352" y="2447757"/>
            <a:ext cx="1254247" cy="2477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CD06DF9-8F52-B9D2-BE02-3B6D854A85C2}"/>
              </a:ext>
            </a:extLst>
          </p:cNvPr>
          <p:cNvCxnSpPr>
            <a:cxnSpLocks/>
            <a:endCxn id="8" idx="1"/>
          </p:cNvCxnSpPr>
          <p:nvPr/>
        </p:nvCxnSpPr>
        <p:spPr>
          <a:xfrm>
            <a:off x="2209800" y="1604018"/>
            <a:ext cx="955552" cy="967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8C9D338-D4EF-A656-F1F7-E5B29F834293}"/>
              </a:ext>
            </a:extLst>
          </p:cNvPr>
          <p:cNvSpPr/>
          <p:nvPr/>
        </p:nvSpPr>
        <p:spPr>
          <a:xfrm>
            <a:off x="3192918" y="2895600"/>
            <a:ext cx="2217281" cy="14719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8965DA9-A3AB-BCC2-1390-22A4A5672B64}"/>
              </a:ext>
            </a:extLst>
          </p:cNvPr>
          <p:cNvCxnSpPr>
            <a:cxnSpLocks/>
          </p:cNvCxnSpPr>
          <p:nvPr/>
        </p:nvCxnSpPr>
        <p:spPr>
          <a:xfrm>
            <a:off x="2784354" y="2971800"/>
            <a:ext cx="3809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A46730-E01D-2892-0FD2-F4CB9B2792DB}"/>
              </a:ext>
            </a:extLst>
          </p:cNvPr>
          <p:cNvSpPr txBox="1"/>
          <p:nvPr/>
        </p:nvSpPr>
        <p:spPr>
          <a:xfrm>
            <a:off x="246124" y="1219814"/>
            <a:ext cx="2133600" cy="923330"/>
          </a:xfrm>
          <a:prstGeom prst="rect">
            <a:avLst/>
          </a:prstGeom>
          <a:noFill/>
        </p:spPr>
        <p:txBody>
          <a:bodyPr wrap="square" rtlCol="0">
            <a:spAutoFit/>
          </a:bodyPr>
          <a:lstStyle/>
          <a:p>
            <a:r>
              <a:rPr lang="en-US" dirty="0"/>
              <a:t>Ability to include cost analysis during audit</a:t>
            </a:r>
          </a:p>
        </p:txBody>
      </p:sp>
      <p:cxnSp>
        <p:nvCxnSpPr>
          <p:cNvPr id="19" name="Straight Arrow Connector 18">
            <a:extLst>
              <a:ext uri="{FF2B5EF4-FFF2-40B4-BE49-F238E27FC236}">
                <a16:creationId xmlns:a16="http://schemas.microsoft.com/office/drawing/2014/main" id="{6A4E24B0-D30D-0C70-F3C1-AC76F526C882}"/>
              </a:ext>
            </a:extLst>
          </p:cNvPr>
          <p:cNvCxnSpPr>
            <a:cxnSpLocks/>
            <a:endCxn id="22" idx="1"/>
          </p:cNvCxnSpPr>
          <p:nvPr/>
        </p:nvCxnSpPr>
        <p:spPr>
          <a:xfrm flipV="1">
            <a:off x="2819400" y="3390900"/>
            <a:ext cx="5638800" cy="495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CE0FC60-B290-9FBD-73E6-7EF886B9985C}"/>
              </a:ext>
            </a:extLst>
          </p:cNvPr>
          <p:cNvCxnSpPr>
            <a:cxnSpLocks/>
          </p:cNvCxnSpPr>
          <p:nvPr/>
        </p:nvCxnSpPr>
        <p:spPr>
          <a:xfrm flipV="1">
            <a:off x="2784354" y="4107165"/>
            <a:ext cx="408564" cy="13942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866C975-43AF-2606-DE80-018BA8CBFD0F}"/>
              </a:ext>
            </a:extLst>
          </p:cNvPr>
          <p:cNvSpPr txBox="1"/>
          <p:nvPr/>
        </p:nvSpPr>
        <p:spPr>
          <a:xfrm>
            <a:off x="58677" y="2706296"/>
            <a:ext cx="3009900" cy="646331"/>
          </a:xfrm>
          <a:prstGeom prst="rect">
            <a:avLst/>
          </a:prstGeom>
          <a:noFill/>
        </p:spPr>
        <p:txBody>
          <a:bodyPr wrap="square" rtlCol="0">
            <a:spAutoFit/>
          </a:bodyPr>
          <a:lstStyle/>
          <a:p>
            <a:r>
              <a:rPr lang="en-US" dirty="0"/>
              <a:t>Can use custom records for both materials and processes</a:t>
            </a:r>
          </a:p>
        </p:txBody>
      </p:sp>
      <p:sp>
        <p:nvSpPr>
          <p:cNvPr id="27" name="TextBox 26">
            <a:extLst>
              <a:ext uri="{FF2B5EF4-FFF2-40B4-BE49-F238E27FC236}">
                <a16:creationId xmlns:a16="http://schemas.microsoft.com/office/drawing/2014/main" id="{F8764FFA-3AEA-2FC8-1B59-7BEB2AB7A509}"/>
              </a:ext>
            </a:extLst>
          </p:cNvPr>
          <p:cNvSpPr txBox="1"/>
          <p:nvPr/>
        </p:nvSpPr>
        <p:spPr>
          <a:xfrm>
            <a:off x="90769" y="3663900"/>
            <a:ext cx="2836923" cy="1200329"/>
          </a:xfrm>
          <a:prstGeom prst="rect">
            <a:avLst/>
          </a:prstGeom>
          <a:noFill/>
        </p:spPr>
        <p:txBody>
          <a:bodyPr wrap="square" rtlCol="0">
            <a:spAutoFit/>
          </a:bodyPr>
          <a:lstStyle/>
          <a:p>
            <a:r>
              <a:rPr lang="en-US" dirty="0"/>
              <a:t>More elements to consider during manufacturing, such as secondary processes and % material recovered</a:t>
            </a:r>
          </a:p>
        </p:txBody>
      </p:sp>
      <p:sp>
        <p:nvSpPr>
          <p:cNvPr id="28" name="TextBox 27">
            <a:extLst>
              <a:ext uri="{FF2B5EF4-FFF2-40B4-BE49-F238E27FC236}">
                <a16:creationId xmlns:a16="http://schemas.microsoft.com/office/drawing/2014/main" id="{C2004128-EF4B-3376-9390-610F6107CA9A}"/>
              </a:ext>
            </a:extLst>
          </p:cNvPr>
          <p:cNvSpPr txBox="1"/>
          <p:nvPr/>
        </p:nvSpPr>
        <p:spPr>
          <a:xfrm>
            <a:off x="78885" y="5287521"/>
            <a:ext cx="2818967" cy="923330"/>
          </a:xfrm>
          <a:prstGeom prst="rect">
            <a:avLst/>
          </a:prstGeom>
          <a:noFill/>
        </p:spPr>
        <p:txBody>
          <a:bodyPr wrap="square" rtlCol="0">
            <a:spAutoFit/>
          </a:bodyPr>
          <a:lstStyle/>
          <a:p>
            <a:r>
              <a:rPr lang="en-US" dirty="0"/>
              <a:t>Can consider the impact of additional joining and finishing steps </a:t>
            </a:r>
          </a:p>
        </p:txBody>
      </p:sp>
      <p:sp>
        <p:nvSpPr>
          <p:cNvPr id="22" name="Rectangle 21">
            <a:extLst>
              <a:ext uri="{FF2B5EF4-FFF2-40B4-BE49-F238E27FC236}">
                <a16:creationId xmlns:a16="http://schemas.microsoft.com/office/drawing/2014/main" id="{ACEA575A-9949-9BBA-CECD-54D08C66B6BB}"/>
              </a:ext>
            </a:extLst>
          </p:cNvPr>
          <p:cNvSpPr/>
          <p:nvPr/>
        </p:nvSpPr>
        <p:spPr>
          <a:xfrm>
            <a:off x="8458200" y="3276600"/>
            <a:ext cx="2743200" cy="2286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leaf with a plus sign&#10;&#10;Description automatically generated">
            <a:extLst>
              <a:ext uri="{FF2B5EF4-FFF2-40B4-BE49-F238E27FC236}">
                <a16:creationId xmlns:a16="http://schemas.microsoft.com/office/drawing/2014/main" id="{224CA0BE-994D-5AC1-EA93-26CFFF5DF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8" y="74758"/>
            <a:ext cx="1280160" cy="914400"/>
          </a:xfrm>
          <a:prstGeom prst="rect">
            <a:avLst/>
          </a:prstGeom>
        </p:spPr>
      </p:pic>
    </p:spTree>
    <p:extLst>
      <p:ext uri="{BB962C8B-B14F-4D97-AF65-F5344CB8AC3E}">
        <p14:creationId xmlns:p14="http://schemas.microsoft.com/office/powerpoint/2010/main" val="2311213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C146D2-0F02-E279-B45A-8A5F328E1BB8}"/>
              </a:ext>
            </a:extLst>
          </p:cNvPr>
          <p:cNvPicPr>
            <a:picLocks noChangeAspect="1"/>
          </p:cNvPicPr>
          <p:nvPr/>
        </p:nvPicPr>
        <p:blipFill>
          <a:blip r:embed="rId3"/>
          <a:stretch>
            <a:fillRect/>
          </a:stretch>
        </p:blipFill>
        <p:spPr>
          <a:xfrm>
            <a:off x="7010400" y="1219200"/>
            <a:ext cx="4907765" cy="4572000"/>
          </a:xfrm>
          <a:prstGeom prst="rect">
            <a:avLst/>
          </a:prstGeom>
          <a:ln>
            <a:solidFill>
              <a:schemeClr val="tx1"/>
            </a:solidFill>
          </a:ln>
        </p:spPr>
      </p:pic>
      <p:pic>
        <p:nvPicPr>
          <p:cNvPr id="11" name="Picture 10">
            <a:extLst>
              <a:ext uri="{FF2B5EF4-FFF2-40B4-BE49-F238E27FC236}">
                <a16:creationId xmlns:a16="http://schemas.microsoft.com/office/drawing/2014/main" id="{941A02E0-A0C4-55C4-C9AF-BCE44B73EA1C}"/>
              </a:ext>
            </a:extLst>
          </p:cNvPr>
          <p:cNvPicPr>
            <a:picLocks noChangeAspect="1"/>
          </p:cNvPicPr>
          <p:nvPr/>
        </p:nvPicPr>
        <p:blipFill>
          <a:blip r:embed="rId4"/>
          <a:stretch>
            <a:fillRect/>
          </a:stretch>
        </p:blipFill>
        <p:spPr>
          <a:xfrm>
            <a:off x="3320293" y="1309661"/>
            <a:ext cx="3241466" cy="3657600"/>
          </a:xfrm>
          <a:prstGeom prst="rect">
            <a:avLst/>
          </a:prstGeom>
          <a:ln>
            <a:solidFill>
              <a:schemeClr val="tx1"/>
            </a:solidFill>
          </a:ln>
        </p:spPr>
      </p:pic>
      <p:sp>
        <p:nvSpPr>
          <p:cNvPr id="2" name="Title 1"/>
          <p:cNvSpPr>
            <a:spLocks noGrp="1"/>
          </p:cNvSpPr>
          <p:nvPr>
            <p:ph type="title"/>
          </p:nvPr>
        </p:nvSpPr>
        <p:spPr>
          <a:xfrm>
            <a:off x="990600" y="148581"/>
            <a:ext cx="10591800" cy="845837"/>
          </a:xfrm>
        </p:spPr>
        <p:txBody>
          <a:bodyPr/>
          <a:lstStyle/>
          <a:p>
            <a:r>
              <a:rPr lang="en-GB" dirty="0">
                <a:latin typeface="+mn-lt"/>
              </a:rPr>
              <a:t>Find Similar Tool</a:t>
            </a:r>
          </a:p>
        </p:txBody>
      </p:sp>
      <p:grpSp>
        <p:nvGrpSpPr>
          <p:cNvPr id="17" name="Group 16"/>
          <p:cNvGrpSpPr/>
          <p:nvPr/>
        </p:nvGrpSpPr>
        <p:grpSpPr>
          <a:xfrm>
            <a:off x="4675808" y="776897"/>
            <a:ext cx="715259" cy="907013"/>
            <a:chOff x="2429587" y="1505983"/>
            <a:chExt cx="715259" cy="577852"/>
          </a:xfrm>
        </p:grpSpPr>
        <p:sp>
          <p:nvSpPr>
            <p:cNvPr id="10" name="Rectangle 9"/>
            <p:cNvSpPr/>
            <p:nvPr/>
          </p:nvSpPr>
          <p:spPr>
            <a:xfrm>
              <a:off x="2429587" y="1505983"/>
              <a:ext cx="715259" cy="461665"/>
            </a:xfrm>
            <a:prstGeom prst="rect">
              <a:avLst/>
            </a:prstGeom>
          </p:spPr>
          <p:txBody>
            <a:bodyPr wrap="none">
              <a:spAutoFit/>
            </a:bodyPr>
            <a:lstStyle/>
            <a:p>
              <a:pPr algn="ctr"/>
              <a:r>
                <a:rPr lang="en-GB" sz="1200" dirty="0">
                  <a:cs typeface="Arial" panose="020B0604020202020204" pitchFamily="34" charset="0"/>
                </a:rPr>
                <a:t>Ranking </a:t>
              </a:r>
            </a:p>
            <a:p>
              <a:pPr algn="ctr"/>
              <a:r>
                <a:rPr lang="en-GB" sz="1200" dirty="0">
                  <a:cs typeface="Arial" panose="020B0604020202020204" pitchFamily="34" charset="0"/>
                </a:rPr>
                <a:t>0-100% </a:t>
              </a:r>
              <a:endParaRPr lang="en-GB" sz="1200" dirty="0"/>
            </a:p>
          </p:txBody>
        </p:sp>
        <p:sp>
          <p:nvSpPr>
            <p:cNvPr id="16" name="Down Arrow 15"/>
            <p:cNvSpPr/>
            <p:nvPr/>
          </p:nvSpPr>
          <p:spPr>
            <a:xfrm>
              <a:off x="2660711" y="1778353"/>
              <a:ext cx="209550" cy="305482"/>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grpSp>
      <p:grpSp>
        <p:nvGrpSpPr>
          <p:cNvPr id="26" name="Group 25"/>
          <p:cNvGrpSpPr/>
          <p:nvPr/>
        </p:nvGrpSpPr>
        <p:grpSpPr>
          <a:xfrm>
            <a:off x="4167462" y="4902828"/>
            <a:ext cx="1731949" cy="736097"/>
            <a:chOff x="5590018" y="5747812"/>
            <a:chExt cx="1731949" cy="736097"/>
          </a:xfrm>
        </p:grpSpPr>
        <p:sp>
          <p:nvSpPr>
            <p:cNvPr id="27" name="Rectangle 26"/>
            <p:cNvSpPr/>
            <p:nvPr/>
          </p:nvSpPr>
          <p:spPr>
            <a:xfrm>
              <a:off x="5590018" y="6022244"/>
              <a:ext cx="1731949" cy="461665"/>
            </a:xfrm>
            <a:prstGeom prst="rect">
              <a:avLst/>
            </a:prstGeom>
          </p:spPr>
          <p:txBody>
            <a:bodyPr wrap="none">
              <a:spAutoFit/>
            </a:bodyPr>
            <a:lstStyle/>
            <a:p>
              <a:pPr algn="ctr"/>
              <a:r>
                <a:rPr lang="en-GB" sz="1200" dirty="0">
                  <a:cs typeface="Arial" panose="020B0604020202020204" pitchFamily="34" charset="0"/>
                </a:rPr>
                <a:t>Creates selection project</a:t>
              </a:r>
            </a:p>
            <a:p>
              <a:pPr algn="ctr"/>
              <a:r>
                <a:rPr lang="en-GB" sz="1200" dirty="0">
                  <a:cs typeface="Arial" panose="020B0604020202020204" pitchFamily="34" charset="0"/>
                </a:rPr>
                <a:t>Filters data</a:t>
              </a:r>
              <a:endParaRPr lang="en-GB" sz="1200" dirty="0"/>
            </a:p>
          </p:txBody>
        </p:sp>
        <p:sp>
          <p:nvSpPr>
            <p:cNvPr id="28" name="Down Arrow 27"/>
            <p:cNvSpPr/>
            <p:nvPr/>
          </p:nvSpPr>
          <p:spPr>
            <a:xfrm flipV="1">
              <a:off x="7078513" y="5747812"/>
              <a:ext cx="209550" cy="286282"/>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grpSp>
      <p:grpSp>
        <p:nvGrpSpPr>
          <p:cNvPr id="34" name="Group 33"/>
          <p:cNvGrpSpPr/>
          <p:nvPr/>
        </p:nvGrpSpPr>
        <p:grpSpPr>
          <a:xfrm>
            <a:off x="5033436" y="2095726"/>
            <a:ext cx="1520602" cy="724331"/>
            <a:chOff x="4216780" y="3005176"/>
            <a:chExt cx="1520602" cy="724331"/>
          </a:xfrm>
        </p:grpSpPr>
        <p:sp>
          <p:nvSpPr>
            <p:cNvPr id="30" name="Rectangle 29"/>
            <p:cNvSpPr/>
            <p:nvPr/>
          </p:nvSpPr>
          <p:spPr>
            <a:xfrm>
              <a:off x="4216780" y="3267842"/>
              <a:ext cx="1520602" cy="461665"/>
            </a:xfrm>
            <a:prstGeom prst="rect">
              <a:avLst/>
            </a:prstGeom>
            <a:noFill/>
          </p:spPr>
          <p:txBody>
            <a:bodyPr wrap="square">
              <a:spAutoFit/>
            </a:bodyPr>
            <a:lstStyle/>
            <a:p>
              <a:pPr algn="ctr"/>
              <a:r>
                <a:rPr lang="en-GB" sz="1200" dirty="0">
                  <a:cs typeface="Arial" panose="020B0604020202020204" pitchFamily="34" charset="0"/>
                </a:rPr>
                <a:t>Add to comparison table</a:t>
              </a:r>
              <a:endParaRPr lang="en-GB" sz="1200" dirty="0"/>
            </a:p>
          </p:txBody>
        </p:sp>
        <p:sp>
          <p:nvSpPr>
            <p:cNvPr id="33" name="Down Arrow 32"/>
            <p:cNvSpPr/>
            <p:nvPr/>
          </p:nvSpPr>
          <p:spPr>
            <a:xfrm rot="18027816" flipV="1">
              <a:off x="4401732" y="2933176"/>
              <a:ext cx="216000" cy="360000"/>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grpSp>
      <p:grpSp>
        <p:nvGrpSpPr>
          <p:cNvPr id="40" name="Group 39"/>
          <p:cNvGrpSpPr/>
          <p:nvPr/>
        </p:nvGrpSpPr>
        <p:grpSpPr>
          <a:xfrm>
            <a:off x="9909151" y="611160"/>
            <a:ext cx="1804282" cy="820263"/>
            <a:chOff x="7172647" y="1492072"/>
            <a:chExt cx="1804282" cy="820263"/>
          </a:xfrm>
        </p:grpSpPr>
        <p:sp>
          <p:nvSpPr>
            <p:cNvPr id="37" name="Down Arrow 36"/>
            <p:cNvSpPr/>
            <p:nvPr/>
          </p:nvSpPr>
          <p:spPr>
            <a:xfrm rot="8056090" flipV="1">
              <a:off x="8470249" y="1973870"/>
              <a:ext cx="208800" cy="360000"/>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grpSp>
          <p:nvGrpSpPr>
            <p:cNvPr id="21" name="Group 20"/>
            <p:cNvGrpSpPr/>
            <p:nvPr/>
          </p:nvGrpSpPr>
          <p:grpSpPr>
            <a:xfrm>
              <a:off x="7172647" y="1492072"/>
              <a:ext cx="1804282" cy="820263"/>
              <a:chOff x="7305997" y="1492072"/>
              <a:chExt cx="1804282" cy="820263"/>
            </a:xfrm>
          </p:grpSpPr>
          <p:sp>
            <p:nvSpPr>
              <p:cNvPr id="13" name="Rectangle 12"/>
              <p:cNvSpPr/>
              <p:nvPr/>
            </p:nvSpPr>
            <p:spPr>
              <a:xfrm>
                <a:off x="7305997" y="1492072"/>
                <a:ext cx="1804282" cy="461665"/>
              </a:xfrm>
              <a:prstGeom prst="rect">
                <a:avLst/>
              </a:prstGeom>
            </p:spPr>
            <p:txBody>
              <a:bodyPr wrap="square">
                <a:spAutoFit/>
              </a:bodyPr>
              <a:lstStyle/>
              <a:p>
                <a:pPr algn="ctr"/>
                <a:r>
                  <a:rPr lang="en-GB" sz="1200" dirty="0">
                    <a:cs typeface="Arial" panose="020B0604020202020204" pitchFamily="34" charset="0"/>
                  </a:rPr>
                  <a:t>Differences &gt;10% highlighted in orange</a:t>
                </a:r>
                <a:endParaRPr lang="en-GB" sz="1200" dirty="0"/>
              </a:p>
            </p:txBody>
          </p:sp>
          <p:sp>
            <p:nvSpPr>
              <p:cNvPr id="20" name="Down Arrow 19"/>
              <p:cNvSpPr/>
              <p:nvPr/>
            </p:nvSpPr>
            <p:spPr>
              <a:xfrm>
                <a:off x="8055040" y="1990717"/>
                <a:ext cx="208800" cy="321618"/>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grpSp>
      </p:grpSp>
      <p:grpSp>
        <p:nvGrpSpPr>
          <p:cNvPr id="39" name="Group 38"/>
          <p:cNvGrpSpPr/>
          <p:nvPr/>
        </p:nvGrpSpPr>
        <p:grpSpPr>
          <a:xfrm>
            <a:off x="9235975" y="744293"/>
            <a:ext cx="811119" cy="851501"/>
            <a:chOff x="6311767" y="1671285"/>
            <a:chExt cx="811119" cy="851501"/>
          </a:xfrm>
        </p:grpSpPr>
        <p:sp>
          <p:nvSpPr>
            <p:cNvPr id="12" name="Rectangle 11"/>
            <p:cNvSpPr/>
            <p:nvPr/>
          </p:nvSpPr>
          <p:spPr>
            <a:xfrm>
              <a:off x="6311767" y="1671285"/>
              <a:ext cx="811119" cy="276999"/>
            </a:xfrm>
            <a:prstGeom prst="rect">
              <a:avLst/>
            </a:prstGeom>
          </p:spPr>
          <p:txBody>
            <a:bodyPr wrap="none">
              <a:spAutoFit/>
            </a:bodyPr>
            <a:lstStyle/>
            <a:p>
              <a:pPr algn="ctr"/>
              <a:r>
                <a:rPr lang="en-GB" sz="1200" dirty="0">
                  <a:cs typeface="Arial" panose="020B0604020202020204" pitchFamily="34" charset="0"/>
                </a:rPr>
                <a:t>Reference</a:t>
              </a:r>
              <a:endParaRPr lang="en-GB" sz="1200" dirty="0"/>
            </a:p>
          </p:txBody>
        </p:sp>
        <p:sp>
          <p:nvSpPr>
            <p:cNvPr id="38" name="Down Arrow 37"/>
            <p:cNvSpPr/>
            <p:nvPr/>
          </p:nvSpPr>
          <p:spPr>
            <a:xfrm>
              <a:off x="6586930" y="1948284"/>
              <a:ext cx="208800" cy="574502"/>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grpSp>
      <p:pic>
        <p:nvPicPr>
          <p:cNvPr id="8" name="Picture 7" descr="A black background with a black square&#10;&#10;Description automatically generated with medium confidence">
            <a:extLst>
              <a:ext uri="{FF2B5EF4-FFF2-40B4-BE49-F238E27FC236}">
                <a16:creationId xmlns:a16="http://schemas.microsoft.com/office/drawing/2014/main" id="{56B723BC-CDC7-5703-44C3-A84F0042C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03"/>
            <a:ext cx="1279307" cy="914400"/>
          </a:xfrm>
          <a:prstGeom prst="rect">
            <a:avLst/>
          </a:prstGeom>
        </p:spPr>
      </p:pic>
      <p:sp>
        <p:nvSpPr>
          <p:cNvPr id="18" name="Down Arrow 15">
            <a:extLst>
              <a:ext uri="{FF2B5EF4-FFF2-40B4-BE49-F238E27FC236}">
                <a16:creationId xmlns:a16="http://schemas.microsoft.com/office/drawing/2014/main" id="{9C3CFA44-E36B-62E0-0D5E-B820157E1861}"/>
              </a:ext>
            </a:extLst>
          </p:cNvPr>
          <p:cNvSpPr/>
          <p:nvPr/>
        </p:nvSpPr>
        <p:spPr>
          <a:xfrm rot="16200000">
            <a:off x="6598412" y="4298188"/>
            <a:ext cx="209550" cy="452373"/>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pic>
        <p:nvPicPr>
          <p:cNvPr id="22" name="Picture 21">
            <a:extLst>
              <a:ext uri="{FF2B5EF4-FFF2-40B4-BE49-F238E27FC236}">
                <a16:creationId xmlns:a16="http://schemas.microsoft.com/office/drawing/2014/main" id="{DBBCECF3-72A1-1CE5-10C7-5F152932129E}"/>
              </a:ext>
            </a:extLst>
          </p:cNvPr>
          <p:cNvPicPr>
            <a:picLocks noChangeAspect="1"/>
          </p:cNvPicPr>
          <p:nvPr/>
        </p:nvPicPr>
        <p:blipFill>
          <a:blip r:embed="rId6"/>
          <a:stretch>
            <a:fillRect/>
          </a:stretch>
        </p:blipFill>
        <p:spPr>
          <a:xfrm>
            <a:off x="84893" y="2019376"/>
            <a:ext cx="2972761" cy="2377440"/>
          </a:xfrm>
          <a:prstGeom prst="rect">
            <a:avLst/>
          </a:prstGeom>
          <a:ln>
            <a:solidFill>
              <a:schemeClr val="tx1"/>
            </a:solidFill>
          </a:ln>
        </p:spPr>
      </p:pic>
      <p:sp>
        <p:nvSpPr>
          <p:cNvPr id="23" name="Down Arrow 15">
            <a:extLst>
              <a:ext uri="{FF2B5EF4-FFF2-40B4-BE49-F238E27FC236}">
                <a16:creationId xmlns:a16="http://schemas.microsoft.com/office/drawing/2014/main" id="{E9039218-0B9C-730D-C427-D8A1A49C6526}"/>
              </a:ext>
            </a:extLst>
          </p:cNvPr>
          <p:cNvSpPr/>
          <p:nvPr/>
        </p:nvSpPr>
        <p:spPr>
          <a:xfrm rot="16200000">
            <a:off x="3074090" y="3075493"/>
            <a:ext cx="209550" cy="452373"/>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spTree>
    <p:extLst>
      <p:ext uri="{BB962C8B-B14F-4D97-AF65-F5344CB8AC3E}">
        <p14:creationId xmlns:p14="http://schemas.microsoft.com/office/powerpoint/2010/main" val="1027734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48581"/>
            <a:ext cx="10515600" cy="845837"/>
          </a:xfrm>
        </p:spPr>
        <p:txBody>
          <a:bodyPr/>
          <a:lstStyle/>
          <a:p>
            <a:r>
              <a:rPr lang="en-GB" dirty="0"/>
              <a:t>The Engineering Solver (1)</a:t>
            </a:r>
          </a:p>
        </p:txBody>
      </p:sp>
      <p:sp>
        <p:nvSpPr>
          <p:cNvPr id="33" name="Rectangle 32"/>
          <p:cNvSpPr/>
          <p:nvPr/>
        </p:nvSpPr>
        <p:spPr>
          <a:xfrm>
            <a:off x="2151401" y="1082740"/>
            <a:ext cx="7727524" cy="400110"/>
          </a:xfrm>
          <a:prstGeom prst="rect">
            <a:avLst/>
          </a:prstGeom>
        </p:spPr>
        <p:txBody>
          <a:bodyPr wrap="square">
            <a:spAutoFit/>
          </a:bodyPr>
          <a:lstStyle/>
          <a:p>
            <a:pPr algn="ctr">
              <a:spcBef>
                <a:spcPts val="600"/>
              </a:spcBef>
            </a:pPr>
            <a:r>
              <a:rPr lang="en-GB" sz="2000" dirty="0">
                <a:solidFill>
                  <a:schemeClr val="bg2"/>
                </a:solidFill>
                <a:latin typeface="Arial" panose="020B0604020202020204" pitchFamily="34" charset="0"/>
              </a:rPr>
              <a:t>Converts engineering ‘requirements’  into material properties </a:t>
            </a:r>
          </a:p>
        </p:txBody>
      </p:sp>
      <p:sp>
        <p:nvSpPr>
          <p:cNvPr id="41" name="Rectangle 40"/>
          <p:cNvSpPr/>
          <p:nvPr/>
        </p:nvSpPr>
        <p:spPr>
          <a:xfrm>
            <a:off x="1524000" y="1040005"/>
            <a:ext cx="2643319" cy="366669"/>
          </a:xfrm>
          <a:prstGeom prst="rect">
            <a:avLst/>
          </a:prstGeom>
        </p:spPr>
        <p:txBody>
          <a:bodyPr wrap="square">
            <a:spAutoFit/>
          </a:bodyPr>
          <a:lstStyle/>
          <a:p>
            <a:pPr algn="ctr">
              <a:spcBef>
                <a:spcPts val="600"/>
              </a:spcBef>
            </a:pPr>
            <a:r>
              <a:rPr lang="en-GB" dirty="0"/>
              <a:t>Engineering / Design</a:t>
            </a:r>
          </a:p>
        </p:txBody>
      </p:sp>
      <p:grpSp>
        <p:nvGrpSpPr>
          <p:cNvPr id="42" name="Group 41"/>
          <p:cNvGrpSpPr/>
          <p:nvPr/>
        </p:nvGrpSpPr>
        <p:grpSpPr>
          <a:xfrm>
            <a:off x="739589" y="2677866"/>
            <a:ext cx="2683942" cy="1858516"/>
            <a:chOff x="5524640" y="641601"/>
            <a:chExt cx="2683942" cy="1858516"/>
          </a:xfrm>
        </p:grpSpPr>
        <p:grpSp>
          <p:nvGrpSpPr>
            <p:cNvPr id="43" name="Group 42"/>
            <p:cNvGrpSpPr/>
            <p:nvPr/>
          </p:nvGrpSpPr>
          <p:grpSpPr>
            <a:xfrm>
              <a:off x="5524640" y="641601"/>
              <a:ext cx="2683942" cy="1858516"/>
              <a:chOff x="6170208" y="600355"/>
              <a:chExt cx="2683942" cy="1858516"/>
            </a:xfrm>
          </p:grpSpPr>
          <p:sp>
            <p:nvSpPr>
              <p:cNvPr id="45" name="Rectangle 44"/>
              <p:cNvSpPr/>
              <p:nvPr/>
            </p:nvSpPr>
            <p:spPr>
              <a:xfrm>
                <a:off x="6878419" y="1735596"/>
                <a:ext cx="1975731" cy="723275"/>
              </a:xfrm>
              <a:prstGeom prst="rect">
                <a:avLst/>
              </a:prstGeom>
            </p:spPr>
            <p:txBody>
              <a:bodyPr wrap="square">
                <a:spAutoFit/>
              </a:bodyPr>
              <a:lstStyle/>
              <a:p>
                <a:r>
                  <a:rPr lang="en-GB" dirty="0">
                    <a:solidFill>
                      <a:srgbClr val="666666"/>
                    </a:solidFill>
                    <a:latin typeface="Arial" panose="020B0604020202020204" pitchFamily="34" charset="0"/>
                  </a:rPr>
                  <a:t>Min Strength </a:t>
                </a:r>
              </a:p>
              <a:p>
                <a:pPr>
                  <a:spcBef>
                    <a:spcPts val="600"/>
                  </a:spcBef>
                </a:pPr>
                <a:r>
                  <a:rPr lang="en-GB" dirty="0">
                    <a:solidFill>
                      <a:srgbClr val="666666"/>
                    </a:solidFill>
                    <a:effectLst/>
                    <a:latin typeface="Arial" panose="020B0604020202020204" pitchFamily="34" charset="0"/>
                  </a:rPr>
                  <a:t>Min Stiffness</a:t>
                </a:r>
              </a:p>
            </p:txBody>
          </p:sp>
          <p:sp>
            <p:nvSpPr>
              <p:cNvPr id="46" name="Right Arrow 1"/>
              <p:cNvSpPr/>
              <p:nvPr/>
            </p:nvSpPr>
            <p:spPr bwMode="auto">
              <a:xfrm rot="5400000">
                <a:off x="5757331" y="1013232"/>
                <a:ext cx="1215717" cy="389964"/>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spcAft>
                    <a:spcPct val="0"/>
                  </a:spcAft>
                  <a:buClrTx/>
                  <a:buSzTx/>
                </a:pPr>
                <a:endParaRPr lang="en-GB" sz="1400">
                  <a:solidFill>
                    <a:schemeClr val="accent2"/>
                  </a:solidFill>
                </a:endParaRPr>
              </a:p>
            </p:txBody>
          </p:sp>
        </p:grpSp>
        <p:sp>
          <p:nvSpPr>
            <p:cNvPr id="44" name="Rectangle 43"/>
            <p:cNvSpPr/>
            <p:nvPr/>
          </p:nvSpPr>
          <p:spPr>
            <a:xfrm>
              <a:off x="6282687" y="1399121"/>
              <a:ext cx="1331490" cy="369332"/>
            </a:xfrm>
            <a:prstGeom prst="rect">
              <a:avLst/>
            </a:prstGeom>
          </p:spPr>
          <p:txBody>
            <a:bodyPr wrap="square">
              <a:spAutoFit/>
            </a:bodyPr>
            <a:lstStyle/>
            <a:p>
              <a:pPr algn="ctr">
                <a:spcBef>
                  <a:spcPts val="600"/>
                </a:spcBef>
              </a:pPr>
              <a:r>
                <a:rPr lang="en-GB" dirty="0">
                  <a:latin typeface="Arial" panose="020B0604020202020204" pitchFamily="34" charset="0"/>
                </a:rPr>
                <a:t>Materials?</a:t>
              </a:r>
            </a:p>
          </p:txBody>
        </p:sp>
      </p:grpSp>
      <p:grpSp>
        <p:nvGrpSpPr>
          <p:cNvPr id="47" name="Group 46"/>
          <p:cNvGrpSpPr/>
          <p:nvPr/>
        </p:nvGrpSpPr>
        <p:grpSpPr>
          <a:xfrm>
            <a:off x="371505" y="1406674"/>
            <a:ext cx="5485121" cy="1831275"/>
            <a:chOff x="86158" y="1280382"/>
            <a:chExt cx="5485121" cy="1831275"/>
          </a:xfrm>
        </p:grpSpPr>
        <p:pic>
          <p:nvPicPr>
            <p:cNvPr id="48" name="Picture 8" descr="http://www.doitpoms.ac.uk/tlplib/thermal-expansion/images/cantilever.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158" y="1330481"/>
              <a:ext cx="5457825" cy="17811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9" name="Rectangle 48"/>
                <p:cNvSpPr/>
                <p:nvPr/>
              </p:nvSpPr>
              <p:spPr>
                <a:xfrm>
                  <a:off x="2548903" y="1280382"/>
                  <a:ext cx="357790" cy="38779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GB" sz="1600" b="1">
                            <a:latin typeface="Cambria Math" panose="02040503050406030204" pitchFamily="18" charset="0"/>
                          </a:rPr>
                          <m:t>𝐋</m:t>
                        </m:r>
                      </m:oMath>
                    </m:oMathPara>
                  </a14:m>
                  <a:endParaRPr lang="en-GB" sz="1600" dirty="0"/>
                </a:p>
              </p:txBody>
            </p:sp>
          </mc:Choice>
          <mc:Fallback xmlns="">
            <p:sp>
              <p:nvSpPr>
                <p:cNvPr id="49" name="Rectangle 48"/>
                <p:cNvSpPr>
                  <a:spLocks noRot="1" noChangeAspect="1" noMove="1" noResize="1" noEditPoints="1" noAdjustHandles="1" noChangeArrowheads="1" noChangeShapeType="1" noTextEdit="1"/>
                </p:cNvSpPr>
                <p:nvPr/>
              </p:nvSpPr>
              <p:spPr>
                <a:xfrm>
                  <a:off x="2548903" y="1280382"/>
                  <a:ext cx="357790" cy="38779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572000" y="2134854"/>
                  <a:ext cx="357790" cy="38779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GB" sz="1600" b="1">
                            <a:latin typeface="Cambria Math" panose="02040503050406030204" pitchFamily="18" charset="0"/>
                          </a:rPr>
                          <m:t>𝐅</m:t>
                        </m:r>
                      </m:oMath>
                    </m:oMathPara>
                  </a14:m>
                  <a:endParaRPr lang="en-GB" sz="1600" dirty="0"/>
                </a:p>
              </p:txBody>
            </p:sp>
          </mc:Choice>
          <mc:Fallback xmlns="">
            <p:sp>
              <p:nvSpPr>
                <p:cNvPr id="50" name="Rectangle 49"/>
                <p:cNvSpPr>
                  <a:spLocks noRot="1" noChangeAspect="1" noMove="1" noResize="1" noEditPoints="1" noAdjustHandles="1" noChangeArrowheads="1" noChangeShapeType="1" noTextEdit="1"/>
                </p:cNvSpPr>
                <p:nvPr/>
              </p:nvSpPr>
              <p:spPr>
                <a:xfrm>
                  <a:off x="4572000" y="2134854"/>
                  <a:ext cx="357790" cy="38779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5221504" y="2145190"/>
                  <a:ext cx="349775" cy="38779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600" b="1" i="1">
                            <a:latin typeface="Cambria Math" panose="02040503050406030204" pitchFamily="18" charset="0"/>
                          </a:rPr>
                          <m:t>δ</m:t>
                        </m:r>
                      </m:oMath>
                    </m:oMathPara>
                  </a14:m>
                  <a:endParaRPr lang="en-GB" sz="1600" dirty="0"/>
                </a:p>
              </p:txBody>
            </p:sp>
          </mc:Choice>
          <mc:Fallback xmlns="">
            <p:sp>
              <p:nvSpPr>
                <p:cNvPr id="51" name="Rectangle 50"/>
                <p:cNvSpPr>
                  <a:spLocks noRot="1" noChangeAspect="1" noMove="1" noResize="1" noEditPoints="1" noAdjustHandles="1" noChangeArrowheads="1" noChangeShapeType="1" noTextEdit="1"/>
                </p:cNvSpPr>
                <p:nvPr/>
              </p:nvSpPr>
              <p:spPr>
                <a:xfrm>
                  <a:off x="5221504" y="2145190"/>
                  <a:ext cx="349775" cy="387798"/>
                </a:xfrm>
                <a:prstGeom prst="rect">
                  <a:avLst/>
                </a:prstGeom>
                <a:blipFill>
                  <a:blip r:embed="rId13"/>
                  <a:stretch>
                    <a:fillRect/>
                  </a:stretch>
                </a:blipFill>
              </p:spPr>
              <p:txBody>
                <a:bodyPr/>
                <a:lstStyle/>
                <a:p>
                  <a:r>
                    <a:rPr lang="en-US">
                      <a:noFill/>
                    </a:rPr>
                    <a:t> </a:t>
                  </a:r>
                </a:p>
              </p:txBody>
            </p:sp>
          </mc:Fallback>
        </mc:AlternateContent>
      </p:grpSp>
      <p:grpSp>
        <p:nvGrpSpPr>
          <p:cNvPr id="52" name="Group 51"/>
          <p:cNvGrpSpPr/>
          <p:nvPr/>
        </p:nvGrpSpPr>
        <p:grpSpPr>
          <a:xfrm>
            <a:off x="1066766" y="4544771"/>
            <a:ext cx="2033651" cy="1312042"/>
            <a:chOff x="5358884" y="1304404"/>
            <a:chExt cx="2033651" cy="1312042"/>
          </a:xfrm>
        </p:grpSpPr>
        <p:grpSp>
          <p:nvGrpSpPr>
            <p:cNvPr id="53" name="Group 52"/>
            <p:cNvGrpSpPr/>
            <p:nvPr/>
          </p:nvGrpSpPr>
          <p:grpSpPr>
            <a:xfrm>
              <a:off x="6186458" y="1304404"/>
              <a:ext cx="628097" cy="907539"/>
              <a:chOff x="7840911" y="3412061"/>
              <a:chExt cx="628097" cy="907539"/>
            </a:xfrm>
          </p:grpSpPr>
          <p:cxnSp>
            <p:nvCxnSpPr>
              <p:cNvPr id="57" name="Straight Arrow Connector 56"/>
              <p:cNvCxnSpPr>
                <a:cxnSpLocks/>
              </p:cNvCxnSpPr>
              <p:nvPr/>
            </p:nvCxnSpPr>
            <p:spPr>
              <a:xfrm flipV="1">
                <a:off x="8177834" y="3777398"/>
                <a:ext cx="0" cy="542202"/>
              </a:xfrm>
              <a:prstGeom prst="straightConnector1">
                <a:avLst/>
              </a:prstGeom>
              <a:ln w="19050">
                <a:solidFill>
                  <a:srgbClr val="FFB71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175338" y="3881391"/>
                <a:ext cx="293670" cy="307777"/>
              </a:xfrm>
              <a:prstGeom prst="rect">
                <a:avLst/>
              </a:prstGeom>
              <a:noFill/>
            </p:spPr>
            <p:txBody>
              <a:bodyPr wrap="none" rtlCol="0">
                <a:spAutoFit/>
              </a:bodyPr>
              <a:lstStyle/>
              <a:p>
                <a:r>
                  <a:rPr lang="en-GB" sz="1400" dirty="0"/>
                  <a:t>h</a:t>
                </a:r>
              </a:p>
            </p:txBody>
          </p:sp>
          <p:sp>
            <p:nvSpPr>
              <p:cNvPr id="59" name="TextBox 58"/>
              <p:cNvSpPr txBox="1"/>
              <p:nvPr/>
            </p:nvSpPr>
            <p:spPr>
              <a:xfrm>
                <a:off x="7840911" y="3412061"/>
                <a:ext cx="293670" cy="307777"/>
              </a:xfrm>
              <a:prstGeom prst="rect">
                <a:avLst/>
              </a:prstGeom>
              <a:noFill/>
            </p:spPr>
            <p:txBody>
              <a:bodyPr wrap="none" rtlCol="0">
                <a:spAutoFit/>
              </a:bodyPr>
              <a:lstStyle/>
              <a:p>
                <a:r>
                  <a:rPr lang="en-GB" sz="1400" dirty="0"/>
                  <a:t>b</a:t>
                </a:r>
              </a:p>
            </p:txBody>
          </p:sp>
        </p:grpSp>
        <p:sp>
          <p:nvSpPr>
            <p:cNvPr id="54" name="Rectangle 53"/>
            <p:cNvSpPr/>
            <p:nvPr/>
          </p:nvSpPr>
          <p:spPr>
            <a:xfrm>
              <a:off x="5358884" y="2277892"/>
              <a:ext cx="2033651" cy="338554"/>
            </a:xfrm>
            <a:prstGeom prst="rect">
              <a:avLst/>
            </a:prstGeom>
          </p:spPr>
          <p:txBody>
            <a:bodyPr wrap="square">
              <a:spAutoFit/>
            </a:bodyPr>
            <a:lstStyle/>
            <a:p>
              <a:pPr algn="ctr">
                <a:spcBef>
                  <a:spcPts val="600"/>
                </a:spcBef>
              </a:pPr>
              <a:r>
                <a:rPr lang="en-GB" sz="1600" dirty="0">
                  <a:solidFill>
                    <a:schemeClr val="bg2"/>
                  </a:solidFill>
                  <a:latin typeface="Arial" panose="020B0604020202020204" pitchFamily="34" charset="0"/>
                </a:rPr>
                <a:t>Cross-section</a:t>
              </a:r>
            </a:p>
          </p:txBody>
        </p:sp>
        <p:sp>
          <p:nvSpPr>
            <p:cNvPr id="55" name="Rectangle 54"/>
            <p:cNvSpPr/>
            <p:nvPr/>
          </p:nvSpPr>
          <p:spPr>
            <a:xfrm>
              <a:off x="6189054" y="1669740"/>
              <a:ext cx="273963" cy="545521"/>
            </a:xfrm>
            <a:prstGeom prst="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latin typeface="Arial" panose="020B0604020202020204" pitchFamily="34" charset="0"/>
                <a:cs typeface="Arial" panose="020B0604020202020204" pitchFamily="34" charset="0"/>
              </a:endParaRPr>
            </a:p>
          </p:txBody>
        </p:sp>
        <p:cxnSp>
          <p:nvCxnSpPr>
            <p:cNvPr id="56" name="Straight Arrow Connector 55"/>
            <p:cNvCxnSpPr>
              <a:cxnSpLocks/>
            </p:cNvCxnSpPr>
            <p:nvPr/>
          </p:nvCxnSpPr>
          <p:spPr>
            <a:xfrm rot="5400000" flipV="1">
              <a:off x="6327580" y="1475159"/>
              <a:ext cx="0" cy="252000"/>
            </a:xfrm>
            <a:prstGeom prst="straightConnector1">
              <a:avLst/>
            </a:prstGeom>
            <a:ln w="19050">
              <a:solidFill>
                <a:srgbClr val="FFB71B"/>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Rounded Rectangle 4"/>
          <p:cNvSpPr/>
          <p:nvPr/>
        </p:nvSpPr>
        <p:spPr bwMode="auto">
          <a:xfrm>
            <a:off x="8153400" y="134534"/>
            <a:ext cx="3787972" cy="870226"/>
          </a:xfrm>
          <a:prstGeom prst="roundRect">
            <a:avLst/>
          </a:prstGeom>
          <a:solidFill>
            <a:schemeClr val="accent2">
              <a:lumMod val="40000"/>
              <a:lumOff val="6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ts val="600"/>
              </a:spcBef>
            </a:pPr>
            <a:r>
              <a:rPr lang="en-GB" sz="1400">
                <a:latin typeface="Arial"/>
                <a:cs typeface="Arial"/>
              </a:rPr>
              <a:t>Basic equations from:</a:t>
            </a:r>
            <a:endParaRPr lang="en-US" sz="1400"/>
          </a:p>
          <a:p>
            <a:pPr algn="ctr">
              <a:spcBef>
                <a:spcPts val="600"/>
              </a:spcBef>
            </a:pPr>
            <a:r>
              <a:rPr lang="en-GB" sz="1400">
                <a:latin typeface="Arial"/>
                <a:cs typeface="Arial"/>
              </a:rPr>
              <a:t>‘Roark’s formulas of stress and strain’</a:t>
            </a:r>
            <a:endParaRPr lang="en-GB" sz="1400"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BE9C35BE-CE04-A532-236F-B34FC7773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80770" cy="914400"/>
          </a:xfrm>
          <a:prstGeom prst="rect">
            <a:avLst/>
          </a:prstGeom>
        </p:spPr>
      </p:pic>
      <p:pic>
        <p:nvPicPr>
          <p:cNvPr id="8" name="Picture 7">
            <a:extLst>
              <a:ext uri="{FF2B5EF4-FFF2-40B4-BE49-F238E27FC236}">
                <a16:creationId xmlns:a16="http://schemas.microsoft.com/office/drawing/2014/main" id="{B1285913-E164-677A-240C-CDD80EDD9A41}"/>
              </a:ext>
            </a:extLst>
          </p:cNvPr>
          <p:cNvPicPr>
            <a:picLocks noChangeAspect="1"/>
          </p:cNvPicPr>
          <p:nvPr/>
        </p:nvPicPr>
        <p:blipFill>
          <a:blip r:embed="rId15"/>
          <a:stretch>
            <a:fillRect/>
          </a:stretch>
        </p:blipFill>
        <p:spPr>
          <a:xfrm>
            <a:off x="4685910" y="3327059"/>
            <a:ext cx="2489028" cy="2743200"/>
          </a:xfrm>
          <a:prstGeom prst="rect">
            <a:avLst/>
          </a:prstGeom>
        </p:spPr>
      </p:pic>
      <p:pic>
        <p:nvPicPr>
          <p:cNvPr id="11" name="Picture 10">
            <a:extLst>
              <a:ext uri="{FF2B5EF4-FFF2-40B4-BE49-F238E27FC236}">
                <a16:creationId xmlns:a16="http://schemas.microsoft.com/office/drawing/2014/main" id="{F1605BCC-B3C9-2666-43B3-CD2BBE68FA34}"/>
              </a:ext>
            </a:extLst>
          </p:cNvPr>
          <p:cNvPicPr>
            <a:picLocks noChangeAspect="1"/>
          </p:cNvPicPr>
          <p:nvPr/>
        </p:nvPicPr>
        <p:blipFill>
          <a:blip r:embed="rId16"/>
          <a:stretch>
            <a:fillRect/>
          </a:stretch>
        </p:blipFill>
        <p:spPr>
          <a:xfrm>
            <a:off x="7772400" y="1607584"/>
            <a:ext cx="4148380" cy="4572000"/>
          </a:xfrm>
          <a:prstGeom prst="rect">
            <a:avLst/>
          </a:prstGeom>
        </p:spPr>
      </p:pic>
      <p:sp>
        <p:nvSpPr>
          <p:cNvPr id="12" name="Down Arrow 15">
            <a:extLst>
              <a:ext uri="{FF2B5EF4-FFF2-40B4-BE49-F238E27FC236}">
                <a16:creationId xmlns:a16="http://schemas.microsoft.com/office/drawing/2014/main" id="{6EB80BE6-1574-972B-0B40-D2BF59FC3E45}"/>
              </a:ext>
            </a:extLst>
          </p:cNvPr>
          <p:cNvSpPr/>
          <p:nvPr/>
        </p:nvSpPr>
        <p:spPr>
          <a:xfrm rot="16200000">
            <a:off x="7332002" y="3951971"/>
            <a:ext cx="209550" cy="976050"/>
          </a:xfrm>
          <a:prstGeom prst="down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spTree>
    <p:extLst>
      <p:ext uri="{BB962C8B-B14F-4D97-AF65-F5344CB8AC3E}">
        <p14:creationId xmlns:p14="http://schemas.microsoft.com/office/powerpoint/2010/main" val="103872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5E7272-2BD3-5324-99AE-1FC2D66DA18B}"/>
              </a:ext>
            </a:extLst>
          </p:cNvPr>
          <p:cNvPicPr>
            <a:picLocks noChangeAspect="1"/>
          </p:cNvPicPr>
          <p:nvPr/>
        </p:nvPicPr>
        <p:blipFill>
          <a:blip r:embed="rId3"/>
          <a:stretch>
            <a:fillRect/>
          </a:stretch>
        </p:blipFill>
        <p:spPr>
          <a:xfrm>
            <a:off x="792785" y="1667542"/>
            <a:ext cx="3983064" cy="4572000"/>
          </a:xfrm>
          <a:prstGeom prst="rect">
            <a:avLst/>
          </a:prstGeom>
          <a:ln>
            <a:solidFill>
              <a:schemeClr val="tx1"/>
            </a:solidFill>
          </a:ln>
        </p:spPr>
      </p:pic>
      <p:sp>
        <p:nvSpPr>
          <p:cNvPr id="18434" name="Title 2"/>
          <p:cNvSpPr>
            <a:spLocks noGrp="1"/>
          </p:cNvSpPr>
          <p:nvPr>
            <p:ph type="title"/>
          </p:nvPr>
        </p:nvSpPr>
        <p:spPr>
          <a:xfrm>
            <a:off x="1143000" y="148581"/>
            <a:ext cx="10439400" cy="845837"/>
          </a:xfrm>
        </p:spPr>
        <p:txBody>
          <a:bodyPr/>
          <a:lstStyle/>
          <a:p>
            <a:r>
              <a:rPr lang="en-GB" dirty="0">
                <a:latin typeface="+mn-lt"/>
              </a:rPr>
              <a:t>Performance Index finder</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0F8A9B4-C2C4-0B9D-B814-1C38F83D2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2"/>
            <a:ext cx="1280160" cy="914400"/>
          </a:xfrm>
          <a:prstGeom prst="rect">
            <a:avLst/>
          </a:prstGeom>
        </p:spPr>
      </p:pic>
      <p:sp>
        <p:nvSpPr>
          <p:cNvPr id="9" name="TextBox 8">
            <a:extLst>
              <a:ext uri="{FF2B5EF4-FFF2-40B4-BE49-F238E27FC236}">
                <a16:creationId xmlns:a16="http://schemas.microsoft.com/office/drawing/2014/main" id="{6097B74A-AF09-8BCF-4D70-8F9A1D93415C}"/>
              </a:ext>
            </a:extLst>
          </p:cNvPr>
          <p:cNvSpPr txBox="1"/>
          <p:nvPr/>
        </p:nvSpPr>
        <p:spPr>
          <a:xfrm>
            <a:off x="609600" y="1146314"/>
            <a:ext cx="1524000" cy="369332"/>
          </a:xfrm>
          <a:prstGeom prst="rect">
            <a:avLst/>
          </a:prstGeom>
          <a:noFill/>
        </p:spPr>
        <p:txBody>
          <a:bodyPr wrap="square" rtlCol="0">
            <a:spAutoFit/>
          </a:bodyPr>
          <a:lstStyle/>
          <a:p>
            <a:r>
              <a:rPr lang="en-US" dirty="0">
                <a:latin typeface="Open Sans" pitchFamily="2" charset="0"/>
                <a:ea typeface="Open Sans" pitchFamily="2" charset="0"/>
                <a:cs typeface="Open Sans" pitchFamily="2" charset="0"/>
              </a:rPr>
              <a:t>Chart/Index</a:t>
            </a:r>
          </a:p>
        </p:txBody>
      </p:sp>
      <p:pic>
        <p:nvPicPr>
          <p:cNvPr id="11" name="Picture 10" descr="A blue line with white dots and a black background&#10;&#10;Description automatically generated">
            <a:extLst>
              <a:ext uri="{FF2B5EF4-FFF2-40B4-BE49-F238E27FC236}">
                <a16:creationId xmlns:a16="http://schemas.microsoft.com/office/drawing/2014/main" id="{81770DAC-EA33-9327-B1E4-844F20E7C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096196"/>
            <a:ext cx="640385" cy="457200"/>
          </a:xfrm>
          <a:prstGeom prst="rect">
            <a:avLst/>
          </a:prstGeom>
        </p:spPr>
      </p:pic>
      <p:grpSp>
        <p:nvGrpSpPr>
          <p:cNvPr id="2" name="Group 1">
            <a:extLst>
              <a:ext uri="{FF2B5EF4-FFF2-40B4-BE49-F238E27FC236}">
                <a16:creationId xmlns:a16="http://schemas.microsoft.com/office/drawing/2014/main" id="{4A33D05A-8A92-30DC-1B2A-93914AAFDFB1}"/>
              </a:ext>
            </a:extLst>
          </p:cNvPr>
          <p:cNvGrpSpPr/>
          <p:nvPr/>
        </p:nvGrpSpPr>
        <p:grpSpPr>
          <a:xfrm>
            <a:off x="1544840" y="869951"/>
            <a:ext cx="8321473" cy="2816595"/>
            <a:chOff x="1544840" y="869951"/>
            <a:chExt cx="8321473" cy="2816595"/>
          </a:xfrm>
        </p:grpSpPr>
        <p:grpSp>
          <p:nvGrpSpPr>
            <p:cNvPr id="22" name="Group 14">
              <a:extLst>
                <a:ext uri="{FF2B5EF4-FFF2-40B4-BE49-F238E27FC236}">
                  <a16:creationId xmlns:a16="http://schemas.microsoft.com/office/drawing/2014/main" id="{3F35455D-5F94-4BBF-9ACF-BCE73B01840B}"/>
                </a:ext>
              </a:extLst>
            </p:cNvPr>
            <p:cNvGrpSpPr>
              <a:grpSpLocks/>
            </p:cNvGrpSpPr>
            <p:nvPr/>
          </p:nvGrpSpPr>
          <p:grpSpPr bwMode="auto">
            <a:xfrm>
              <a:off x="2971800" y="869951"/>
              <a:ext cx="6894513" cy="1339851"/>
              <a:chOff x="-1522" y="1828"/>
              <a:chExt cx="4343" cy="844"/>
            </a:xfrm>
          </p:grpSpPr>
          <p:sp>
            <p:nvSpPr>
              <p:cNvPr id="23" name="AutoShape 11">
                <a:extLst>
                  <a:ext uri="{FF2B5EF4-FFF2-40B4-BE49-F238E27FC236}">
                    <a16:creationId xmlns:a16="http://schemas.microsoft.com/office/drawing/2014/main" id="{6B03782A-4D26-4A90-8ED3-E29AFD51F5E9}"/>
                  </a:ext>
                </a:extLst>
              </p:cNvPr>
              <p:cNvSpPr>
                <a:spLocks noChangeArrowheads="1"/>
              </p:cNvSpPr>
              <p:nvPr/>
            </p:nvSpPr>
            <p:spPr bwMode="auto">
              <a:xfrm>
                <a:off x="-178" y="1828"/>
                <a:ext cx="2999" cy="604"/>
              </a:xfrm>
              <a:prstGeom prst="roundRect">
                <a:avLst>
                  <a:gd name="adj" fmla="val 7801"/>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spcBef>
                    <a:spcPct val="20000"/>
                  </a:spcBef>
                  <a:spcAft>
                    <a:spcPct val="20000"/>
                  </a:spcAft>
                  <a:buClr>
                    <a:srgbClr val="009B9B"/>
                  </a:buClr>
                  <a:buSzPct val="80000"/>
                  <a:buFont typeface="Wingdings" panose="05000000000000000000" pitchFamily="2" charset="2"/>
                  <a:buNone/>
                </a:pPr>
                <a:r>
                  <a:rPr lang="en-GB" b="0" dirty="0">
                    <a:latin typeface="+mn-lt"/>
                  </a:rPr>
                  <a:t>To plot a performance index, click here and choose the model that best fits your function and loading. </a:t>
                </a:r>
              </a:p>
            </p:txBody>
          </p:sp>
          <p:sp>
            <p:nvSpPr>
              <p:cNvPr id="24" name="Line 13">
                <a:extLst>
                  <a:ext uri="{FF2B5EF4-FFF2-40B4-BE49-F238E27FC236}">
                    <a16:creationId xmlns:a16="http://schemas.microsoft.com/office/drawing/2014/main" id="{E3C7DA2D-0D0F-4224-A0F6-F8384838E370}"/>
                  </a:ext>
                </a:extLst>
              </p:cNvPr>
              <p:cNvSpPr>
                <a:spLocks noChangeShapeType="1"/>
              </p:cNvSpPr>
              <p:nvPr/>
            </p:nvSpPr>
            <p:spPr bwMode="auto">
              <a:xfrm flipH="1">
                <a:off x="-1522" y="2432"/>
                <a:ext cx="1344" cy="240"/>
              </a:xfrm>
              <a:prstGeom prst="line">
                <a:avLst/>
              </a:prstGeom>
              <a:ln>
                <a:headEnd/>
                <a:tailEnd type="triangle" w="med" len="lg"/>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txBody>
              <a:bodyPr wrap="square">
                <a:spAutoFit/>
              </a:bodyPr>
              <a:lstStyle/>
              <a:p>
                <a:endParaRPr lang="en-GB"/>
              </a:p>
            </p:txBody>
          </p:sp>
        </p:grpSp>
        <p:grpSp>
          <p:nvGrpSpPr>
            <p:cNvPr id="18" name="Group 11">
              <a:extLst>
                <a:ext uri="{FF2B5EF4-FFF2-40B4-BE49-F238E27FC236}">
                  <a16:creationId xmlns:a16="http://schemas.microsoft.com/office/drawing/2014/main" id="{9FCAE849-AF43-4491-6F13-DCC32E137887}"/>
                </a:ext>
              </a:extLst>
            </p:cNvPr>
            <p:cNvGrpSpPr>
              <a:grpSpLocks/>
            </p:cNvGrpSpPr>
            <p:nvPr/>
          </p:nvGrpSpPr>
          <p:grpSpPr bwMode="auto">
            <a:xfrm>
              <a:off x="1544840" y="2591171"/>
              <a:ext cx="2131613" cy="1095375"/>
              <a:chOff x="2970" y="1316"/>
              <a:chExt cx="1240" cy="690"/>
            </a:xfrm>
          </p:grpSpPr>
          <p:sp>
            <p:nvSpPr>
              <p:cNvPr id="19" name="Oval 12">
                <a:extLst>
                  <a:ext uri="{FF2B5EF4-FFF2-40B4-BE49-F238E27FC236}">
                    <a16:creationId xmlns:a16="http://schemas.microsoft.com/office/drawing/2014/main" id="{025B2088-632E-35EC-4654-3063C2B0CEB4}"/>
                  </a:ext>
                </a:extLst>
              </p:cNvPr>
              <p:cNvSpPr>
                <a:spLocks noChangeArrowheads="1"/>
              </p:cNvSpPr>
              <p:nvPr/>
            </p:nvSpPr>
            <p:spPr bwMode="auto">
              <a:xfrm>
                <a:off x="2970" y="1316"/>
                <a:ext cx="995" cy="563"/>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sp>
            <p:nvSpPr>
              <p:cNvPr id="20" name="AutoShape 13">
                <a:extLst>
                  <a:ext uri="{FF2B5EF4-FFF2-40B4-BE49-F238E27FC236}">
                    <a16:creationId xmlns:a16="http://schemas.microsoft.com/office/drawing/2014/main" id="{CA29D013-86D6-17B2-2CBF-0FAFA6EB83DA}"/>
                  </a:ext>
                </a:extLst>
              </p:cNvPr>
              <p:cNvSpPr>
                <a:spLocks noChangeArrowheads="1"/>
              </p:cNvSpPr>
              <p:nvPr/>
            </p:nvSpPr>
            <p:spPr bwMode="auto">
              <a:xfrm rot="1680000">
                <a:off x="3880" y="1802"/>
                <a:ext cx="330" cy="204"/>
              </a:xfrm>
              <a:prstGeom prst="rightArrow">
                <a:avLst>
                  <a:gd name="adj1" fmla="val 49898"/>
                  <a:gd name="adj2" fmla="val 46755"/>
                </a:avLst>
              </a:prstGeom>
              <a:solidFill>
                <a:srgbClr val="FFB71B"/>
              </a:solidFill>
              <a:ln w="28575">
                <a:solidFill>
                  <a:schemeClr val="accent1"/>
                </a:solidFill>
                <a:miter lim="800000"/>
                <a:headEnd/>
                <a:tailEnd/>
              </a:ln>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grpSp>
      </p:grpSp>
      <p:grpSp>
        <p:nvGrpSpPr>
          <p:cNvPr id="4" name="Group 3">
            <a:extLst>
              <a:ext uri="{FF2B5EF4-FFF2-40B4-BE49-F238E27FC236}">
                <a16:creationId xmlns:a16="http://schemas.microsoft.com/office/drawing/2014/main" id="{36CAF4CD-FA50-161E-18E1-37F88DCEA8F2}"/>
              </a:ext>
            </a:extLst>
          </p:cNvPr>
          <p:cNvGrpSpPr/>
          <p:nvPr/>
        </p:nvGrpSpPr>
        <p:grpSpPr>
          <a:xfrm>
            <a:off x="792785" y="3485035"/>
            <a:ext cx="3756963" cy="2868653"/>
            <a:chOff x="792785" y="3485035"/>
            <a:chExt cx="3756963" cy="2868653"/>
          </a:xfrm>
        </p:grpSpPr>
        <p:grpSp>
          <p:nvGrpSpPr>
            <p:cNvPr id="14" name="Group 13">
              <a:extLst>
                <a:ext uri="{FF2B5EF4-FFF2-40B4-BE49-F238E27FC236}">
                  <a16:creationId xmlns:a16="http://schemas.microsoft.com/office/drawing/2014/main" id="{0A9DF740-4EA2-A3D1-214B-C64D5C79F371}"/>
                </a:ext>
              </a:extLst>
            </p:cNvPr>
            <p:cNvGrpSpPr/>
            <p:nvPr/>
          </p:nvGrpSpPr>
          <p:grpSpPr>
            <a:xfrm>
              <a:off x="792785" y="3556514"/>
              <a:ext cx="3756963" cy="2797174"/>
              <a:chOff x="3813175" y="3267076"/>
              <a:chExt cx="3756963" cy="2797174"/>
            </a:xfrm>
          </p:grpSpPr>
          <p:sp>
            <p:nvSpPr>
              <p:cNvPr id="15" name="Oval 8">
                <a:extLst>
                  <a:ext uri="{FF2B5EF4-FFF2-40B4-BE49-F238E27FC236}">
                    <a16:creationId xmlns:a16="http://schemas.microsoft.com/office/drawing/2014/main" id="{4B4D8B80-8D34-CB74-CC02-BBC67D1E7CFC}"/>
                  </a:ext>
                </a:extLst>
              </p:cNvPr>
              <p:cNvSpPr>
                <a:spLocks noChangeArrowheads="1"/>
              </p:cNvSpPr>
              <p:nvPr/>
            </p:nvSpPr>
            <p:spPr bwMode="auto">
              <a:xfrm>
                <a:off x="6665263" y="3267076"/>
                <a:ext cx="904875" cy="835025"/>
              </a:xfrm>
              <a:prstGeom prst="ellipse">
                <a:avLst/>
              </a:prstGeom>
              <a:noFill/>
              <a:ln>
                <a:headEnd/>
                <a:tailEnd/>
              </a:ln>
            </p:spPr>
            <p:style>
              <a:lnRef idx="2">
                <a:schemeClr val="accent1"/>
              </a:lnRef>
              <a:fillRef idx="1">
                <a:schemeClr val="lt1"/>
              </a:fillRef>
              <a:effectRef idx="0">
                <a:schemeClr val="accent1"/>
              </a:effectRef>
              <a:fontRef idx="minor">
                <a:schemeClr val="dk1"/>
              </a:fontRef>
            </p:style>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sp>
            <p:nvSpPr>
              <p:cNvPr id="16" name="Line 9">
                <a:extLst>
                  <a:ext uri="{FF2B5EF4-FFF2-40B4-BE49-F238E27FC236}">
                    <a16:creationId xmlns:a16="http://schemas.microsoft.com/office/drawing/2014/main" id="{4587858C-72AC-3F17-3A8F-0843F3834DEA}"/>
                  </a:ext>
                </a:extLst>
              </p:cNvPr>
              <p:cNvSpPr>
                <a:spLocks noChangeShapeType="1"/>
              </p:cNvSpPr>
              <p:nvPr/>
            </p:nvSpPr>
            <p:spPr bwMode="auto">
              <a:xfrm>
                <a:off x="7211390" y="4102101"/>
                <a:ext cx="14910" cy="950913"/>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GB"/>
              </a:p>
            </p:txBody>
          </p:sp>
          <p:sp>
            <p:nvSpPr>
              <p:cNvPr id="17" name="Rectangle 10">
                <a:extLst>
                  <a:ext uri="{FF2B5EF4-FFF2-40B4-BE49-F238E27FC236}">
                    <a16:creationId xmlns:a16="http://schemas.microsoft.com/office/drawing/2014/main" id="{C81FA977-7E95-2071-0535-869CF5970048}"/>
                  </a:ext>
                </a:extLst>
              </p:cNvPr>
              <p:cNvSpPr>
                <a:spLocks noChangeArrowheads="1"/>
              </p:cNvSpPr>
              <p:nvPr/>
            </p:nvSpPr>
            <p:spPr bwMode="auto">
              <a:xfrm>
                <a:off x="3813175" y="4637088"/>
                <a:ext cx="3702050" cy="14271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GB" sz="1600" b="0" dirty="0">
                    <a:latin typeface="+mn-lt"/>
                  </a:rPr>
                  <a:t>Then choose the </a:t>
                </a:r>
                <a:r>
                  <a:rPr lang="en-GB" sz="1600" dirty="0">
                    <a:latin typeface="+mn-lt"/>
                  </a:rPr>
                  <a:t>Limiting constraint</a:t>
                </a:r>
                <a:r>
                  <a:rPr lang="en-GB" sz="1600" b="0" dirty="0">
                    <a:latin typeface="+mn-lt"/>
                  </a:rPr>
                  <a:t> and the property you want to </a:t>
                </a:r>
                <a:r>
                  <a:rPr lang="en-GB" sz="1600" dirty="0">
                    <a:latin typeface="+mn-lt"/>
                  </a:rPr>
                  <a:t>optimise</a:t>
                </a:r>
                <a:r>
                  <a:rPr lang="en-GB" sz="1600" b="0" dirty="0">
                    <a:latin typeface="+mn-lt"/>
                  </a:rPr>
                  <a:t> </a:t>
                </a:r>
                <a:r>
                  <a:rPr lang="en-GB" dirty="0">
                    <a:latin typeface="+mn-lt"/>
                  </a:rPr>
                  <a:t>-</a:t>
                </a:r>
                <a:r>
                  <a:rPr lang="en-GB" sz="1600" b="0" dirty="0">
                    <a:latin typeface="+mn-lt"/>
                  </a:rPr>
                  <a:t> the ‘performance index’ is automatically generated and plotted.</a:t>
                </a:r>
              </a:p>
            </p:txBody>
          </p:sp>
        </p:grpSp>
        <p:grpSp>
          <p:nvGrpSpPr>
            <p:cNvPr id="21" name="Group 14">
              <a:extLst>
                <a:ext uri="{FF2B5EF4-FFF2-40B4-BE49-F238E27FC236}">
                  <a16:creationId xmlns:a16="http://schemas.microsoft.com/office/drawing/2014/main" id="{832356C3-F234-CFA4-D19B-2B4DE8BF90E1}"/>
                </a:ext>
              </a:extLst>
            </p:cNvPr>
            <p:cNvGrpSpPr>
              <a:grpSpLocks/>
            </p:cNvGrpSpPr>
            <p:nvPr/>
          </p:nvGrpSpPr>
          <p:grpSpPr bwMode="auto">
            <a:xfrm>
              <a:off x="1593420" y="3485035"/>
              <a:ext cx="2051453" cy="935038"/>
              <a:chOff x="2871" y="1952"/>
              <a:chExt cx="1193" cy="589"/>
            </a:xfrm>
          </p:grpSpPr>
          <p:sp>
            <p:nvSpPr>
              <p:cNvPr id="28" name="Oval 15">
                <a:extLst>
                  <a:ext uri="{FF2B5EF4-FFF2-40B4-BE49-F238E27FC236}">
                    <a16:creationId xmlns:a16="http://schemas.microsoft.com/office/drawing/2014/main" id="{ECE235C3-C3C9-D7EA-FFDB-A0C465AAEB5D}"/>
                  </a:ext>
                </a:extLst>
              </p:cNvPr>
              <p:cNvSpPr>
                <a:spLocks noChangeArrowheads="1"/>
              </p:cNvSpPr>
              <p:nvPr/>
            </p:nvSpPr>
            <p:spPr bwMode="auto">
              <a:xfrm>
                <a:off x="2871" y="1952"/>
                <a:ext cx="491" cy="589"/>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sp>
            <p:nvSpPr>
              <p:cNvPr id="29" name="AutoShape 16">
                <a:extLst>
                  <a:ext uri="{FF2B5EF4-FFF2-40B4-BE49-F238E27FC236}">
                    <a16:creationId xmlns:a16="http://schemas.microsoft.com/office/drawing/2014/main" id="{17773CF7-A90D-4FA8-AED8-6BF625F3CB8D}"/>
                  </a:ext>
                </a:extLst>
              </p:cNvPr>
              <p:cNvSpPr>
                <a:spLocks noChangeArrowheads="1"/>
              </p:cNvSpPr>
              <p:nvPr/>
            </p:nvSpPr>
            <p:spPr bwMode="auto">
              <a:xfrm>
                <a:off x="3390" y="2240"/>
                <a:ext cx="674" cy="142"/>
              </a:xfrm>
              <a:prstGeom prst="rightArrow">
                <a:avLst>
                  <a:gd name="adj1" fmla="val 49898"/>
                  <a:gd name="adj2" fmla="val 46755"/>
                </a:avLst>
              </a:prstGeom>
              <a:solidFill>
                <a:srgbClr val="FFB71B"/>
              </a:solidFill>
              <a:ln w="28575">
                <a:solidFill>
                  <a:schemeClr val="accent1"/>
                </a:solidFill>
                <a:miter lim="800000"/>
                <a:headEnd/>
                <a:tailEnd/>
              </a:ln>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grpSp>
      </p:grpSp>
      <p:pic>
        <p:nvPicPr>
          <p:cNvPr id="30" name="Picture 4">
            <a:extLst>
              <a:ext uri="{FF2B5EF4-FFF2-40B4-BE49-F238E27FC236}">
                <a16:creationId xmlns:a16="http://schemas.microsoft.com/office/drawing/2014/main" id="{2221DA38-3DEA-F69F-440C-EE824AB7F0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3271" y="2306037"/>
            <a:ext cx="5486400" cy="327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6">
            <a:extLst>
              <a:ext uri="{FF2B5EF4-FFF2-40B4-BE49-F238E27FC236}">
                <a16:creationId xmlns:a16="http://schemas.microsoft.com/office/drawing/2014/main" id="{FBB58317-5634-5DF5-DE70-4355BB6FDECB}"/>
              </a:ext>
            </a:extLst>
          </p:cNvPr>
          <p:cNvSpPr>
            <a:spLocks noChangeArrowheads="1"/>
          </p:cNvSpPr>
          <p:nvPr/>
        </p:nvSpPr>
        <p:spPr bwMode="auto">
          <a:xfrm>
            <a:off x="4596528" y="3861313"/>
            <a:ext cx="1158994" cy="225425"/>
          </a:xfrm>
          <a:prstGeom prst="rightArrow">
            <a:avLst>
              <a:gd name="adj1" fmla="val 49898"/>
              <a:gd name="adj2" fmla="val 46755"/>
            </a:avLst>
          </a:prstGeom>
          <a:solidFill>
            <a:srgbClr val="FFB71B"/>
          </a:solidFill>
          <a:ln w="28575">
            <a:solidFill>
              <a:schemeClr val="accent1"/>
            </a:solidFill>
            <a:miter lim="800000"/>
            <a:headEnd/>
            <a:tailEnd/>
          </a:ln>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spTree>
    <p:extLst>
      <p:ext uri="{BB962C8B-B14F-4D97-AF65-F5344CB8AC3E}">
        <p14:creationId xmlns:p14="http://schemas.microsoft.com/office/powerpoint/2010/main" val="214904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1066800" y="148581"/>
            <a:ext cx="10515600" cy="845837"/>
          </a:xfrm>
        </p:spPr>
        <p:txBody>
          <a:bodyPr/>
          <a:lstStyle/>
          <a:p>
            <a:r>
              <a:rPr lang="en-GB" dirty="0">
                <a:latin typeface="+mn-lt"/>
              </a:rPr>
              <a:t>Reference Materials</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B48D2E8B-521E-AE6B-8AFE-75CFC7C2E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9916" cy="914400"/>
          </a:xfrm>
          <a:prstGeom prst="rect">
            <a:avLst/>
          </a:prstGeom>
        </p:spPr>
      </p:pic>
      <p:pic>
        <p:nvPicPr>
          <p:cNvPr id="8" name="Picture 7">
            <a:extLst>
              <a:ext uri="{FF2B5EF4-FFF2-40B4-BE49-F238E27FC236}">
                <a16:creationId xmlns:a16="http://schemas.microsoft.com/office/drawing/2014/main" id="{FF86B4D0-EC37-D636-952C-EA91765AA6D9}"/>
              </a:ext>
            </a:extLst>
          </p:cNvPr>
          <p:cNvPicPr>
            <a:picLocks noChangeAspect="1"/>
          </p:cNvPicPr>
          <p:nvPr/>
        </p:nvPicPr>
        <p:blipFill>
          <a:blip r:embed="rId4"/>
          <a:stretch>
            <a:fillRect/>
          </a:stretch>
        </p:blipFill>
        <p:spPr>
          <a:xfrm>
            <a:off x="1600200" y="762000"/>
            <a:ext cx="2309420" cy="5486400"/>
          </a:xfrm>
          <a:prstGeom prst="rect">
            <a:avLst/>
          </a:prstGeom>
          <a:ln>
            <a:solidFill>
              <a:schemeClr val="tx1"/>
            </a:solidFill>
          </a:ln>
        </p:spPr>
      </p:pic>
      <p:pic>
        <p:nvPicPr>
          <p:cNvPr id="10" name="Picture 9" descr="A blue and white hat&#10;&#10;Description automatically generated">
            <a:extLst>
              <a:ext uri="{FF2B5EF4-FFF2-40B4-BE49-F238E27FC236}">
                <a16:creationId xmlns:a16="http://schemas.microsoft.com/office/drawing/2014/main" id="{1DB6F56B-1AE8-D92C-8064-DBE132807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276600"/>
            <a:ext cx="1279917" cy="914400"/>
          </a:xfrm>
          <a:prstGeom prst="rect">
            <a:avLst/>
          </a:prstGeom>
        </p:spPr>
      </p:pic>
      <p:pic>
        <p:nvPicPr>
          <p:cNvPr id="12" name="Picture 11" descr="A blue and white hat&#10;&#10;Description automatically generated">
            <a:extLst>
              <a:ext uri="{FF2B5EF4-FFF2-40B4-BE49-F238E27FC236}">
                <a16:creationId xmlns:a16="http://schemas.microsoft.com/office/drawing/2014/main" id="{3FC6F09C-8BE4-006F-62D7-83132B530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800" y="1487809"/>
            <a:ext cx="1280770" cy="914400"/>
          </a:xfrm>
          <a:prstGeom prst="rect">
            <a:avLst/>
          </a:prstGeom>
        </p:spPr>
      </p:pic>
      <p:sp>
        <p:nvSpPr>
          <p:cNvPr id="13" name="Arrow: Right 12">
            <a:extLst>
              <a:ext uri="{FF2B5EF4-FFF2-40B4-BE49-F238E27FC236}">
                <a16:creationId xmlns:a16="http://schemas.microsoft.com/office/drawing/2014/main" id="{FF55BC6E-D0CA-43EB-FBBA-2E557A57409B}"/>
              </a:ext>
            </a:extLst>
          </p:cNvPr>
          <p:cNvSpPr/>
          <p:nvPr/>
        </p:nvSpPr>
        <p:spPr>
          <a:xfrm flipH="1">
            <a:off x="3810000" y="1590413"/>
            <a:ext cx="14478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0C21CB-6A08-BBC9-0B77-F2F980FBD564}"/>
              </a:ext>
            </a:extLst>
          </p:cNvPr>
          <p:cNvSpPr txBox="1"/>
          <p:nvPr/>
        </p:nvSpPr>
        <p:spPr>
          <a:xfrm>
            <a:off x="5334000" y="1295400"/>
            <a:ext cx="4191000" cy="1200329"/>
          </a:xfrm>
          <a:prstGeom prst="rect">
            <a:avLst/>
          </a:prstGeom>
          <a:noFill/>
        </p:spPr>
        <p:txBody>
          <a:bodyPr wrap="square" rtlCol="0">
            <a:spAutoFit/>
          </a:bodyPr>
          <a:lstStyle/>
          <a:p>
            <a:r>
              <a:rPr lang="en-US" dirty="0"/>
              <a:t>Set reference material here for use in Comparison Tables and easier identification in charts via the “Highlight Reference Record” button</a:t>
            </a:r>
          </a:p>
        </p:txBody>
      </p:sp>
      <p:sp>
        <p:nvSpPr>
          <p:cNvPr id="15" name="TextBox 14">
            <a:extLst>
              <a:ext uri="{FF2B5EF4-FFF2-40B4-BE49-F238E27FC236}">
                <a16:creationId xmlns:a16="http://schemas.microsoft.com/office/drawing/2014/main" id="{DCCAA55E-6168-7912-341B-6B8A77E65445}"/>
              </a:ext>
            </a:extLst>
          </p:cNvPr>
          <p:cNvSpPr txBox="1"/>
          <p:nvPr/>
        </p:nvSpPr>
        <p:spPr>
          <a:xfrm>
            <a:off x="6004317" y="3400662"/>
            <a:ext cx="5215855" cy="646331"/>
          </a:xfrm>
          <a:prstGeom prst="rect">
            <a:avLst/>
          </a:prstGeom>
          <a:noFill/>
        </p:spPr>
        <p:txBody>
          <a:bodyPr wrap="square" rtlCol="0">
            <a:spAutoFit/>
          </a:bodyPr>
          <a:lstStyle/>
          <a:p>
            <a:r>
              <a:rPr lang="en-US" dirty="0"/>
              <a:t>Favorite records are also easier to identify on charts via the “Highlight Favorite Record” button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a:xfrm>
            <a:off x="1143000" y="148581"/>
            <a:ext cx="10439400" cy="845837"/>
          </a:xfrm>
        </p:spPr>
        <p:txBody>
          <a:bodyPr/>
          <a:lstStyle/>
          <a:p>
            <a:r>
              <a:rPr lang="en-GB" dirty="0">
                <a:latin typeface="+mn-lt"/>
              </a:rPr>
              <a:t>Comparison Table</a:t>
            </a:r>
          </a:p>
        </p:txBody>
      </p:sp>
      <p:sp>
        <p:nvSpPr>
          <p:cNvPr id="22532" name="Text Box 5"/>
          <p:cNvSpPr txBox="1">
            <a:spLocks noChangeArrowheads="1"/>
          </p:cNvSpPr>
          <p:nvPr/>
        </p:nvSpPr>
        <p:spPr bwMode="auto">
          <a:xfrm>
            <a:off x="1200073" y="1151503"/>
            <a:ext cx="3636579"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150000"/>
              </a:lnSpc>
              <a:spcBef>
                <a:spcPct val="20000"/>
              </a:spcBef>
              <a:spcAft>
                <a:spcPct val="20000"/>
              </a:spcAft>
              <a:buClr>
                <a:schemeClr val="accent1"/>
              </a:buClr>
              <a:buSzPct val="110000"/>
              <a:buFont typeface="Wingdings" panose="05000000000000000000" pitchFamily="2" charset="2"/>
              <a:buNone/>
            </a:pPr>
            <a:endParaRPr lang="en-GB" b="0" dirty="0">
              <a:latin typeface="+mn-lt"/>
            </a:endParaRPr>
          </a:p>
          <a:p>
            <a:pPr lvl="1">
              <a:lnSpc>
                <a:spcPct val="150000"/>
              </a:lnSpc>
              <a:spcBef>
                <a:spcPct val="20000"/>
              </a:spcBef>
              <a:spcAft>
                <a:spcPct val="20000"/>
              </a:spcAft>
              <a:buSzPct val="110000"/>
              <a:buFont typeface="Wingdings" panose="05000000000000000000" pitchFamily="2" charset="2"/>
              <a:buChar char="§"/>
            </a:pPr>
            <a:r>
              <a:rPr lang="en-GB" b="0" dirty="0">
                <a:latin typeface="+mn-lt"/>
              </a:rPr>
              <a:t> Compare all properties</a:t>
            </a:r>
          </a:p>
          <a:p>
            <a:pPr lvl="1">
              <a:lnSpc>
                <a:spcPct val="150000"/>
              </a:lnSpc>
              <a:spcBef>
                <a:spcPct val="20000"/>
              </a:spcBef>
              <a:spcAft>
                <a:spcPct val="20000"/>
              </a:spcAft>
              <a:buSzPct val="110000"/>
              <a:buFont typeface="Wingdings" panose="05000000000000000000" pitchFamily="2" charset="2"/>
              <a:buChar char="§"/>
            </a:pPr>
            <a:r>
              <a:rPr lang="en-GB" b="0" dirty="0">
                <a:latin typeface="+mn-lt"/>
              </a:rPr>
              <a:t> Highlight differences in performance</a:t>
            </a:r>
          </a:p>
          <a:p>
            <a:pPr lvl="1">
              <a:lnSpc>
                <a:spcPct val="150000"/>
              </a:lnSpc>
              <a:spcBef>
                <a:spcPct val="20000"/>
              </a:spcBef>
              <a:spcAft>
                <a:spcPct val="20000"/>
              </a:spcAft>
              <a:buSzPct val="110000"/>
              <a:buFont typeface="Wingdings" panose="05000000000000000000" pitchFamily="2" charset="2"/>
              <a:buChar char="§"/>
            </a:pPr>
            <a:r>
              <a:rPr lang="en-GB" b="0" dirty="0">
                <a:latin typeface="+mn-lt"/>
              </a:rPr>
              <a:t> Identify ‘Gotchas’</a:t>
            </a:r>
          </a:p>
          <a:p>
            <a:pPr lvl="1">
              <a:spcBef>
                <a:spcPct val="20000"/>
              </a:spcBef>
              <a:spcAft>
                <a:spcPct val="20000"/>
              </a:spcAft>
              <a:buClr>
                <a:schemeClr val="accent1"/>
              </a:buClr>
              <a:buSzPct val="110000"/>
              <a:buFont typeface="Wingdings" panose="05000000000000000000" pitchFamily="2" charset="2"/>
              <a:buChar char="§"/>
            </a:pPr>
            <a:endParaRPr lang="en-GB" dirty="0">
              <a:latin typeface="+mn-lt"/>
            </a:endParaRPr>
          </a:p>
          <a:p>
            <a:pPr lvl="1">
              <a:spcBef>
                <a:spcPct val="20000"/>
              </a:spcBef>
              <a:spcAft>
                <a:spcPct val="20000"/>
              </a:spcAft>
              <a:buClr>
                <a:schemeClr val="accent1"/>
              </a:buClr>
              <a:buSzPct val="110000"/>
              <a:buFont typeface="Wingdings" panose="05000000000000000000" pitchFamily="2" charset="2"/>
              <a:buChar char="§"/>
            </a:pPr>
            <a:endParaRPr lang="en-GB" b="0" dirty="0">
              <a:latin typeface="+mn-lt"/>
            </a:endParaRPr>
          </a:p>
        </p:txBody>
      </p:sp>
      <p:pic>
        <p:nvPicPr>
          <p:cNvPr id="4" name="Picture 3" descr="A group of blue and red circles&#10;&#10;Description automatically generated">
            <a:extLst>
              <a:ext uri="{FF2B5EF4-FFF2-40B4-BE49-F238E27FC236}">
                <a16:creationId xmlns:a16="http://schemas.microsoft.com/office/drawing/2014/main" id="{375F501F-A054-F235-9A0C-8FFEEA54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9916" cy="914400"/>
          </a:xfrm>
          <a:prstGeom prst="rect">
            <a:avLst/>
          </a:prstGeom>
        </p:spPr>
      </p:pic>
      <p:pic>
        <p:nvPicPr>
          <p:cNvPr id="5" name="Picture 4">
            <a:extLst>
              <a:ext uri="{FF2B5EF4-FFF2-40B4-BE49-F238E27FC236}">
                <a16:creationId xmlns:a16="http://schemas.microsoft.com/office/drawing/2014/main" id="{5FDC0E94-BF27-CE0A-CB6F-10F86BEB2628}"/>
              </a:ext>
            </a:extLst>
          </p:cNvPr>
          <p:cNvPicPr>
            <a:picLocks noChangeAspect="1"/>
          </p:cNvPicPr>
          <p:nvPr/>
        </p:nvPicPr>
        <p:blipFill>
          <a:blip r:embed="rId4"/>
          <a:stretch>
            <a:fillRect/>
          </a:stretch>
        </p:blipFill>
        <p:spPr>
          <a:xfrm>
            <a:off x="5486400" y="914400"/>
            <a:ext cx="4907765" cy="4572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ln w="9525"/>
        </p:spPr>
        <p:txBody>
          <a:bodyPr/>
          <a:lstStyle/>
          <a:p>
            <a:r>
              <a:rPr lang="en-GB" dirty="0"/>
              <a:t>Outline of the lecture unit  </a:t>
            </a:r>
          </a:p>
        </p:txBody>
      </p:sp>
      <p:sp>
        <p:nvSpPr>
          <p:cNvPr id="5124" name="Rectangle 15"/>
          <p:cNvSpPr>
            <a:spLocks noChangeArrowheads="1"/>
          </p:cNvSpPr>
          <p:nvPr/>
        </p:nvSpPr>
        <p:spPr bwMode="auto">
          <a:xfrm>
            <a:off x="8985250" y="6324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dirty="0"/>
          </a:p>
        </p:txBody>
      </p:sp>
      <p:sp>
        <p:nvSpPr>
          <p:cNvPr id="19" name="Rectangle 8">
            <a:extLst>
              <a:ext uri="{FF2B5EF4-FFF2-40B4-BE49-F238E27FC236}">
                <a16:creationId xmlns:a16="http://schemas.microsoft.com/office/drawing/2014/main" id="{BC13DA9B-F123-4EE7-B53C-C79EAC7B2542}"/>
              </a:ext>
            </a:extLst>
          </p:cNvPr>
          <p:cNvSpPr>
            <a:spLocks noChangeArrowheads="1"/>
          </p:cNvSpPr>
          <p:nvPr/>
        </p:nvSpPr>
        <p:spPr bwMode="auto">
          <a:xfrm>
            <a:off x="4331288" y="2183651"/>
            <a:ext cx="5350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Available databases and tools</a:t>
            </a:r>
            <a:endParaRPr lang="en-US" sz="2000" b="1" dirty="0"/>
          </a:p>
        </p:txBody>
      </p:sp>
      <p:sp>
        <p:nvSpPr>
          <p:cNvPr id="20" name="Rectangle 11">
            <a:extLst>
              <a:ext uri="{FF2B5EF4-FFF2-40B4-BE49-F238E27FC236}">
                <a16:creationId xmlns:a16="http://schemas.microsoft.com/office/drawing/2014/main" id="{E392D62C-59D5-48A3-AAF3-145D085F74CC}"/>
              </a:ext>
            </a:extLst>
          </p:cNvPr>
          <p:cNvSpPr>
            <a:spLocks noChangeArrowheads="1"/>
          </p:cNvSpPr>
          <p:nvPr/>
        </p:nvSpPr>
        <p:spPr bwMode="auto">
          <a:xfrm>
            <a:off x="4331288" y="2645731"/>
            <a:ext cx="5042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The advanced level </a:t>
            </a:r>
            <a:endParaRPr lang="en-US" sz="2000" b="1" dirty="0"/>
          </a:p>
        </p:txBody>
      </p:sp>
      <p:sp>
        <p:nvSpPr>
          <p:cNvPr id="21" name="Rectangle 12">
            <a:extLst>
              <a:ext uri="{FF2B5EF4-FFF2-40B4-BE49-F238E27FC236}">
                <a16:creationId xmlns:a16="http://schemas.microsoft.com/office/drawing/2014/main" id="{9409DCF5-C3A5-4D27-8386-68DC774B728B}"/>
              </a:ext>
            </a:extLst>
          </p:cNvPr>
          <p:cNvSpPr>
            <a:spLocks noChangeArrowheads="1"/>
          </p:cNvSpPr>
          <p:nvPr/>
        </p:nvSpPr>
        <p:spPr bwMode="auto">
          <a:xfrm>
            <a:off x="4331288" y="3569891"/>
            <a:ext cx="577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External and temperature dependent data</a:t>
            </a:r>
          </a:p>
        </p:txBody>
      </p:sp>
      <p:sp>
        <p:nvSpPr>
          <p:cNvPr id="22" name="Rectangle 14">
            <a:extLst>
              <a:ext uri="{FF2B5EF4-FFF2-40B4-BE49-F238E27FC236}">
                <a16:creationId xmlns:a16="http://schemas.microsoft.com/office/drawing/2014/main" id="{FAD698EE-FCBB-4D1A-8F0E-099BF8DEB419}"/>
              </a:ext>
            </a:extLst>
          </p:cNvPr>
          <p:cNvSpPr>
            <a:spLocks noChangeArrowheads="1"/>
          </p:cNvSpPr>
          <p:nvPr/>
        </p:nvSpPr>
        <p:spPr bwMode="auto">
          <a:xfrm>
            <a:off x="4331288" y="3107811"/>
            <a:ext cx="577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spcAft>
                <a:spcPct val="35000"/>
              </a:spcAft>
              <a:buClr>
                <a:schemeClr val="accent1"/>
              </a:buClr>
              <a:buSzTx/>
              <a:buFont typeface="Wingdings" pitchFamily="2" charset="2"/>
              <a:buChar char="§"/>
            </a:pPr>
            <a:r>
              <a:rPr lang="en-GB" sz="2000" b="1" dirty="0"/>
              <a:t>  Database overview and subsets</a:t>
            </a:r>
            <a:endParaRPr lang="en-US" sz="2000" b="1" dirty="0"/>
          </a:p>
        </p:txBody>
      </p:sp>
      <p:pic>
        <p:nvPicPr>
          <p:cNvPr id="13" name="Picture 12">
            <a:extLst>
              <a:ext uri="{FF2B5EF4-FFF2-40B4-BE49-F238E27FC236}">
                <a16:creationId xmlns:a16="http://schemas.microsoft.com/office/drawing/2014/main" id="{7699797D-7AB8-4117-884F-1883E3B51FFB}"/>
              </a:ext>
            </a:extLst>
          </p:cNvPr>
          <p:cNvPicPr>
            <a:picLocks noChangeAspect="1"/>
          </p:cNvPicPr>
          <p:nvPr/>
        </p:nvPicPr>
        <p:blipFill rotWithShape="1">
          <a:blip r:embed="rId3"/>
          <a:srcRect l="78981" t="42809" r="5668" b="49783"/>
          <a:stretch/>
        </p:blipFill>
        <p:spPr>
          <a:xfrm>
            <a:off x="1923554" y="2229709"/>
            <a:ext cx="1707036" cy="626838"/>
          </a:xfrm>
          <a:prstGeom prst="rect">
            <a:avLst/>
          </a:prstGeom>
        </p:spPr>
      </p:pic>
      <p:pic>
        <p:nvPicPr>
          <p:cNvPr id="14" name="Picture 13">
            <a:extLst>
              <a:ext uri="{FF2B5EF4-FFF2-40B4-BE49-F238E27FC236}">
                <a16:creationId xmlns:a16="http://schemas.microsoft.com/office/drawing/2014/main" id="{31E4217B-4F36-4A52-9CEA-7D9885486011}"/>
              </a:ext>
            </a:extLst>
          </p:cNvPr>
          <p:cNvPicPr>
            <a:picLocks noChangeAspect="1"/>
          </p:cNvPicPr>
          <p:nvPr/>
        </p:nvPicPr>
        <p:blipFill rotWithShape="1">
          <a:blip r:embed="rId3"/>
          <a:srcRect l="78868" t="67610" r="5331" b="24076"/>
          <a:stretch/>
        </p:blipFill>
        <p:spPr>
          <a:xfrm>
            <a:off x="1930075" y="5172354"/>
            <a:ext cx="1693995" cy="611027"/>
          </a:xfrm>
          <a:prstGeom prst="rect">
            <a:avLst/>
          </a:prstGeom>
        </p:spPr>
      </p:pic>
      <p:pic>
        <p:nvPicPr>
          <p:cNvPr id="15" name="Picture 14">
            <a:extLst>
              <a:ext uri="{FF2B5EF4-FFF2-40B4-BE49-F238E27FC236}">
                <a16:creationId xmlns:a16="http://schemas.microsoft.com/office/drawing/2014/main" id="{B338471E-4C4E-4FBC-841C-3DA517884A71}"/>
              </a:ext>
            </a:extLst>
          </p:cNvPr>
          <p:cNvPicPr>
            <a:picLocks noChangeAspect="1"/>
          </p:cNvPicPr>
          <p:nvPr/>
        </p:nvPicPr>
        <p:blipFill rotWithShape="1">
          <a:blip r:embed="rId3"/>
          <a:srcRect l="44111" t="72206" r="40088" b="19480"/>
          <a:stretch/>
        </p:blipFill>
        <p:spPr>
          <a:xfrm>
            <a:off x="1926263" y="4445072"/>
            <a:ext cx="1701618" cy="602091"/>
          </a:xfrm>
          <a:prstGeom prst="rect">
            <a:avLst/>
          </a:prstGeom>
        </p:spPr>
      </p:pic>
      <p:pic>
        <p:nvPicPr>
          <p:cNvPr id="16" name="Picture 15">
            <a:extLst>
              <a:ext uri="{FF2B5EF4-FFF2-40B4-BE49-F238E27FC236}">
                <a16:creationId xmlns:a16="http://schemas.microsoft.com/office/drawing/2014/main" id="{3EB0FFCD-0BDF-470D-ABAB-FA7474BDAED2}"/>
              </a:ext>
            </a:extLst>
          </p:cNvPr>
          <p:cNvPicPr>
            <a:picLocks noChangeAspect="1"/>
          </p:cNvPicPr>
          <p:nvPr/>
        </p:nvPicPr>
        <p:blipFill rotWithShape="1">
          <a:blip r:embed="rId3"/>
          <a:srcRect l="61861" t="73241" r="22675" b="18702"/>
          <a:stretch/>
        </p:blipFill>
        <p:spPr>
          <a:xfrm>
            <a:off x="1925159" y="2981739"/>
            <a:ext cx="1703827" cy="607879"/>
          </a:xfrm>
          <a:prstGeom prst="rect">
            <a:avLst/>
          </a:prstGeom>
        </p:spPr>
      </p:pic>
      <p:pic>
        <p:nvPicPr>
          <p:cNvPr id="17" name="Picture 16">
            <a:extLst>
              <a:ext uri="{FF2B5EF4-FFF2-40B4-BE49-F238E27FC236}">
                <a16:creationId xmlns:a16="http://schemas.microsoft.com/office/drawing/2014/main" id="{5CC70232-0D57-4058-BEB1-748094006D71}"/>
              </a:ext>
            </a:extLst>
          </p:cNvPr>
          <p:cNvPicPr>
            <a:picLocks noChangeAspect="1"/>
          </p:cNvPicPr>
          <p:nvPr/>
        </p:nvPicPr>
        <p:blipFill rotWithShape="1">
          <a:blip r:embed="rId3"/>
          <a:srcRect l="62060" t="50168" r="22787" b="41654"/>
          <a:stretch/>
        </p:blipFill>
        <p:spPr>
          <a:xfrm>
            <a:off x="1930074" y="3714810"/>
            <a:ext cx="1693996" cy="605070"/>
          </a:xfrm>
          <a:prstGeom prst="rect">
            <a:avLst/>
          </a:prstGeom>
        </p:spPr>
      </p:pic>
      <p:pic>
        <p:nvPicPr>
          <p:cNvPr id="18" name="Picture 17">
            <a:extLst>
              <a:ext uri="{FF2B5EF4-FFF2-40B4-BE49-F238E27FC236}">
                <a16:creationId xmlns:a16="http://schemas.microsoft.com/office/drawing/2014/main" id="{103E0D33-988D-4288-AB91-4A733F16D06D}"/>
              </a:ext>
            </a:extLst>
          </p:cNvPr>
          <p:cNvPicPr>
            <a:picLocks noChangeAspect="1"/>
          </p:cNvPicPr>
          <p:nvPr/>
        </p:nvPicPr>
        <p:blipFill rotWithShape="1">
          <a:blip r:embed="rId3"/>
          <a:srcRect l="44201" t="48075" r="39998" b="43611"/>
          <a:stretch/>
        </p:blipFill>
        <p:spPr>
          <a:xfrm>
            <a:off x="1921348" y="1483167"/>
            <a:ext cx="1711449" cy="621350"/>
          </a:xfrm>
          <a:prstGeom prst="rect">
            <a:avLst/>
          </a:prstGeom>
        </p:spPr>
      </p:pic>
      <p:sp>
        <p:nvSpPr>
          <p:cNvPr id="3" name="Rectangle 2">
            <a:extLst>
              <a:ext uri="{FF2B5EF4-FFF2-40B4-BE49-F238E27FC236}">
                <a16:creationId xmlns:a16="http://schemas.microsoft.com/office/drawing/2014/main" id="{71203A9A-07ED-4670-8A6A-FD81E705879C}"/>
              </a:ext>
            </a:extLst>
          </p:cNvPr>
          <p:cNvSpPr/>
          <p:nvPr/>
        </p:nvSpPr>
        <p:spPr>
          <a:xfrm>
            <a:off x="4331288" y="4031971"/>
            <a:ext cx="1851212" cy="400110"/>
          </a:xfrm>
          <a:prstGeom prst="rect">
            <a:avLst/>
          </a:prstGeom>
        </p:spPr>
        <p:txBody>
          <a:bodyPr wrap="none">
            <a:spAutoFit/>
          </a:bodyPr>
          <a:lstStyle/>
          <a:p>
            <a:pPr lvl="0">
              <a:spcBef>
                <a:spcPct val="50000"/>
              </a:spcBef>
              <a:spcAft>
                <a:spcPct val="35000"/>
              </a:spcAft>
              <a:buClr>
                <a:schemeClr val="accent1"/>
              </a:buClr>
              <a:buSzTx/>
              <a:buFont typeface="Wingdings" pitchFamily="2" charset="2"/>
              <a:buChar char="§"/>
            </a:pPr>
            <a:r>
              <a:rPr lang="en-GB" sz="2000" b="1" dirty="0">
                <a:solidFill>
                  <a:srgbClr val="0C0C0C"/>
                </a:solidFill>
              </a:rPr>
              <a:t>  Sustainability</a:t>
            </a:r>
            <a:endParaRPr lang="en-US" sz="2000" b="1" dirty="0">
              <a:solidFill>
                <a:srgbClr val="0C0C0C"/>
              </a:solidFill>
            </a:endParaRPr>
          </a:p>
        </p:txBody>
      </p:sp>
      <p:sp>
        <p:nvSpPr>
          <p:cNvPr id="6" name="Rectangle 5">
            <a:extLst>
              <a:ext uri="{FF2B5EF4-FFF2-40B4-BE49-F238E27FC236}">
                <a16:creationId xmlns:a16="http://schemas.microsoft.com/office/drawing/2014/main" id="{9B137604-E78C-4D8F-9467-6D14B5457433}"/>
              </a:ext>
            </a:extLst>
          </p:cNvPr>
          <p:cNvSpPr/>
          <p:nvPr/>
        </p:nvSpPr>
        <p:spPr>
          <a:xfrm>
            <a:off x="4344735" y="4847108"/>
            <a:ext cx="3930628" cy="400110"/>
          </a:xfrm>
          <a:prstGeom prst="rect">
            <a:avLst/>
          </a:prstGeom>
        </p:spPr>
        <p:txBody>
          <a:bodyPr wrap="none">
            <a:spAutoFit/>
          </a:bodyPr>
          <a:lstStyle/>
          <a:p>
            <a:pPr lvl="0">
              <a:spcBef>
                <a:spcPct val="50000"/>
              </a:spcBef>
              <a:spcAft>
                <a:spcPct val="35000"/>
              </a:spcAft>
              <a:buClr>
                <a:schemeClr val="accent1"/>
              </a:buClr>
              <a:buSzTx/>
              <a:buFont typeface="Wingdings" pitchFamily="2" charset="2"/>
              <a:buChar char="§"/>
            </a:pPr>
            <a:r>
              <a:rPr lang="en-GB" sz="2000" b="1" dirty="0">
                <a:solidFill>
                  <a:srgbClr val="0C0C0C"/>
                </a:solidFill>
              </a:rPr>
              <a:t>  Advanced Industrial Case Studies</a:t>
            </a:r>
            <a:endParaRPr lang="en-US" sz="2000" b="1" dirty="0">
              <a:solidFill>
                <a:srgbClr val="0C0C0C"/>
              </a:solidFill>
            </a:endParaRPr>
          </a:p>
        </p:txBody>
      </p:sp>
      <p:sp>
        <p:nvSpPr>
          <p:cNvPr id="2" name="Slide Number Placeholder 1">
            <a:extLst>
              <a:ext uri="{FF2B5EF4-FFF2-40B4-BE49-F238E27FC236}">
                <a16:creationId xmlns:a16="http://schemas.microsoft.com/office/drawing/2014/main" id="{DF474FE1-FE7B-4AA3-8AC8-0CDE9633CD06}"/>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23" name="Rectangle 22">
            <a:extLst>
              <a:ext uri="{FF2B5EF4-FFF2-40B4-BE49-F238E27FC236}">
                <a16:creationId xmlns:a16="http://schemas.microsoft.com/office/drawing/2014/main" id="{E99EC909-3DDF-DDC9-DDF1-B180175E34FF}"/>
              </a:ext>
            </a:extLst>
          </p:cNvPr>
          <p:cNvSpPr/>
          <p:nvPr/>
        </p:nvSpPr>
        <p:spPr>
          <a:xfrm>
            <a:off x="4331288" y="4446998"/>
            <a:ext cx="5500417" cy="400110"/>
          </a:xfrm>
          <a:prstGeom prst="rect">
            <a:avLst/>
          </a:prstGeom>
        </p:spPr>
        <p:txBody>
          <a:bodyPr wrap="none">
            <a:spAutoFit/>
          </a:bodyPr>
          <a:lstStyle/>
          <a:p>
            <a:pPr lvl="0">
              <a:spcBef>
                <a:spcPct val="50000"/>
              </a:spcBef>
              <a:spcAft>
                <a:spcPct val="35000"/>
              </a:spcAft>
              <a:buClr>
                <a:schemeClr val="accent1"/>
              </a:buClr>
              <a:buSzTx/>
              <a:buFont typeface="Wingdings" pitchFamily="2" charset="2"/>
              <a:buChar char="§"/>
            </a:pPr>
            <a:r>
              <a:rPr lang="en-GB" sz="2000" b="1" dirty="0">
                <a:solidFill>
                  <a:srgbClr val="0C0C0C"/>
                </a:solidFill>
              </a:rPr>
              <a:t>  Advanced Granta EduPack tools and capabilities</a:t>
            </a:r>
            <a:endParaRPr lang="en-US" sz="2000" b="1" dirty="0">
              <a:solidFill>
                <a:srgbClr val="0C0C0C"/>
              </a:solidFill>
            </a:endParaRPr>
          </a:p>
        </p:txBody>
      </p:sp>
    </p:spTree>
    <p:extLst>
      <p:ext uri="{BB962C8B-B14F-4D97-AF65-F5344CB8AC3E}">
        <p14:creationId xmlns:p14="http://schemas.microsoft.com/office/powerpoint/2010/main" val="41954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C6FE19-C1C1-4CF8-6162-95C29B26B922}"/>
              </a:ext>
            </a:extLst>
          </p:cNvPr>
          <p:cNvPicPr>
            <a:picLocks noChangeAspect="1"/>
          </p:cNvPicPr>
          <p:nvPr/>
        </p:nvPicPr>
        <p:blipFill>
          <a:blip r:embed="rId3"/>
          <a:stretch>
            <a:fillRect/>
          </a:stretch>
        </p:blipFill>
        <p:spPr>
          <a:xfrm>
            <a:off x="7162800" y="1087157"/>
            <a:ext cx="3657600" cy="3948752"/>
          </a:xfrm>
          <a:prstGeom prst="rect">
            <a:avLst/>
          </a:prstGeom>
          <a:ln>
            <a:solidFill>
              <a:schemeClr val="tx1"/>
            </a:solidFill>
          </a:ln>
        </p:spPr>
      </p:pic>
      <p:pic>
        <p:nvPicPr>
          <p:cNvPr id="8" name="Picture 7">
            <a:extLst>
              <a:ext uri="{FF2B5EF4-FFF2-40B4-BE49-F238E27FC236}">
                <a16:creationId xmlns:a16="http://schemas.microsoft.com/office/drawing/2014/main" id="{20387729-EF01-2F8B-58AE-EB1B7DCD56AB}"/>
              </a:ext>
            </a:extLst>
          </p:cNvPr>
          <p:cNvPicPr>
            <a:picLocks noChangeAspect="1"/>
          </p:cNvPicPr>
          <p:nvPr/>
        </p:nvPicPr>
        <p:blipFill>
          <a:blip r:embed="rId4"/>
          <a:stretch>
            <a:fillRect/>
          </a:stretch>
        </p:blipFill>
        <p:spPr>
          <a:xfrm>
            <a:off x="1600200" y="889932"/>
            <a:ext cx="2245404" cy="5394960"/>
          </a:xfrm>
          <a:prstGeom prst="rect">
            <a:avLst/>
          </a:prstGeom>
          <a:ln>
            <a:solidFill>
              <a:schemeClr val="tx1"/>
            </a:solidFill>
          </a:ln>
        </p:spPr>
      </p:pic>
      <p:sp>
        <p:nvSpPr>
          <p:cNvPr id="21506" name="Title 2"/>
          <p:cNvSpPr>
            <a:spLocks noGrp="1"/>
          </p:cNvSpPr>
          <p:nvPr>
            <p:ph type="title"/>
          </p:nvPr>
        </p:nvSpPr>
        <p:spPr>
          <a:xfrm>
            <a:off x="1143000" y="152400"/>
            <a:ext cx="10439399" cy="845837"/>
          </a:xfrm>
        </p:spPr>
        <p:txBody>
          <a:bodyPr/>
          <a:lstStyle/>
          <a:p>
            <a:r>
              <a:rPr lang="en-GB" dirty="0">
                <a:latin typeface="+mn-lt"/>
              </a:rPr>
              <a:t>Reporting tool</a:t>
            </a:r>
          </a:p>
        </p:txBody>
      </p:sp>
      <p:sp>
        <p:nvSpPr>
          <p:cNvPr id="21508" name="Text Box 9"/>
          <p:cNvSpPr txBox="1">
            <a:spLocks noChangeArrowheads="1"/>
          </p:cNvSpPr>
          <p:nvPr/>
        </p:nvSpPr>
        <p:spPr bwMode="auto">
          <a:xfrm>
            <a:off x="4170788" y="5379091"/>
            <a:ext cx="2381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r>
              <a:rPr lang="en-GB" b="0" dirty="0">
                <a:latin typeface="+mn-lt"/>
              </a:rPr>
              <a:t>To create a report automatically, click Selection.</a:t>
            </a:r>
          </a:p>
        </p:txBody>
      </p:sp>
      <p:grpSp>
        <p:nvGrpSpPr>
          <p:cNvPr id="2" name="Group 4"/>
          <p:cNvGrpSpPr>
            <a:grpSpLocks/>
          </p:cNvGrpSpPr>
          <p:nvPr/>
        </p:nvGrpSpPr>
        <p:grpSpPr bwMode="auto">
          <a:xfrm>
            <a:off x="2590800" y="1676400"/>
            <a:ext cx="8556763" cy="4608492"/>
            <a:chOff x="506982" y="1987636"/>
            <a:chExt cx="8556198" cy="4607792"/>
          </a:xfrm>
        </p:grpSpPr>
        <p:grpSp>
          <p:nvGrpSpPr>
            <p:cNvPr id="21510" name="Group 3"/>
            <p:cNvGrpSpPr>
              <a:grpSpLocks/>
            </p:cNvGrpSpPr>
            <p:nvPr/>
          </p:nvGrpSpPr>
          <p:grpSpPr bwMode="auto">
            <a:xfrm>
              <a:off x="506982" y="1987636"/>
              <a:ext cx="4672860" cy="4607792"/>
              <a:chOff x="506982" y="1987636"/>
              <a:chExt cx="4672860" cy="4607792"/>
            </a:xfrm>
          </p:grpSpPr>
          <p:sp>
            <p:nvSpPr>
              <p:cNvPr id="21513" name="Rectangle 7"/>
              <p:cNvSpPr>
                <a:spLocks noChangeArrowheads="1"/>
              </p:cNvSpPr>
              <p:nvPr/>
            </p:nvSpPr>
            <p:spPr bwMode="auto">
              <a:xfrm>
                <a:off x="506982" y="6238240"/>
                <a:ext cx="990555" cy="357188"/>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spcAft>
                    <a:spcPct val="20000"/>
                  </a:spcAft>
                  <a:buClr>
                    <a:srgbClr val="009B9B"/>
                  </a:buClr>
                  <a:buSzPct val="80000"/>
                  <a:buFont typeface="Wingdings" panose="05000000000000000000" pitchFamily="2" charset="2"/>
                  <a:buNone/>
                </a:pPr>
                <a:endParaRPr lang="en-GB">
                  <a:latin typeface="+mn-lt"/>
                </a:endParaRPr>
              </a:p>
            </p:txBody>
          </p:sp>
          <p:sp>
            <p:nvSpPr>
              <p:cNvPr id="21514" name="Line 8"/>
              <p:cNvSpPr>
                <a:spLocks noChangeShapeType="1"/>
              </p:cNvSpPr>
              <p:nvPr/>
            </p:nvSpPr>
            <p:spPr bwMode="auto">
              <a:xfrm flipV="1">
                <a:off x="1497536" y="1987636"/>
                <a:ext cx="3682306" cy="4246123"/>
              </a:xfrm>
              <a:prstGeom prst="line">
                <a:avLst/>
              </a:prstGeom>
              <a:noFill/>
              <a:ln w="28575">
                <a:solidFill>
                  <a:schemeClr val="accent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GB"/>
              </a:p>
            </p:txBody>
          </p:sp>
        </p:grpSp>
        <p:sp>
          <p:nvSpPr>
            <p:cNvPr id="21511" name="Rectangle 4"/>
            <p:cNvSpPr>
              <a:spLocks noChangeArrowheads="1"/>
            </p:cNvSpPr>
            <p:nvPr/>
          </p:nvSpPr>
          <p:spPr bwMode="auto">
            <a:xfrm>
              <a:off x="4240535" y="5714054"/>
              <a:ext cx="48226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spcBef>
                  <a:spcPct val="50000"/>
                </a:spcBef>
              </a:pPr>
              <a:r>
                <a:rPr lang="en-GB" b="0" dirty="0">
                  <a:latin typeface="+mn-lt"/>
                </a:rPr>
                <a:t>You can print and export the report as a PDF or into Word.  </a:t>
              </a:r>
            </a:p>
          </p:txBody>
        </p:sp>
      </p:grpSp>
      <p:pic>
        <p:nvPicPr>
          <p:cNvPr id="5" name="Picture 4" descr="A blue and white circles&#10;&#10;Description automatically generated">
            <a:extLst>
              <a:ext uri="{FF2B5EF4-FFF2-40B4-BE49-F238E27FC236}">
                <a16:creationId xmlns:a16="http://schemas.microsoft.com/office/drawing/2014/main" id="{87233D0E-4282-4974-AF78-2CDD8CC3B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80160" cy="914400"/>
          </a:xfrm>
          <a:prstGeom prst="rect">
            <a:avLst/>
          </a:prstGeom>
        </p:spPr>
      </p:pic>
    </p:spTree>
    <p:extLst>
      <p:ext uri="{BB962C8B-B14F-4D97-AF65-F5344CB8AC3E}">
        <p14:creationId xmlns:p14="http://schemas.microsoft.com/office/powerpoint/2010/main" val="4010349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136641-1CD4-4E6A-9B46-7FF1C4EFBB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91" t="8069" r="9827" b="3681"/>
          <a:stretch/>
        </p:blipFill>
        <p:spPr bwMode="auto">
          <a:xfrm>
            <a:off x="4557696" y="1295400"/>
            <a:ext cx="3082888" cy="1872721"/>
          </a:xfrm>
          <a:prstGeom prst="rect">
            <a:avLst/>
          </a:prstGeom>
          <a:noFill/>
          <a:ln>
            <a:solidFill>
              <a:schemeClr val="accent1"/>
            </a:solid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GB" dirty="0"/>
              <a:t>Advanced case studies at Ansys Education Resources Webpage</a:t>
            </a:r>
          </a:p>
        </p:txBody>
      </p:sp>
      <p:sp>
        <p:nvSpPr>
          <p:cNvPr id="27" name="Title 1">
            <a:hlinkClick r:id="rId5"/>
          </p:cNvPr>
          <p:cNvSpPr txBox="1">
            <a:spLocks/>
          </p:cNvSpPr>
          <p:nvPr/>
        </p:nvSpPr>
        <p:spPr bwMode="auto">
          <a:xfrm>
            <a:off x="1946460" y="5489136"/>
            <a:ext cx="8101533" cy="558800"/>
          </a:xfrm>
          <a:prstGeom prst="rect">
            <a:avLst/>
          </a:prstGeom>
          <a:noFill/>
          <a:ln>
            <a:noFill/>
          </a:ln>
        </p:spPr>
        <p:txBody>
          <a:bodyPr vert="horz" wrap="square" lIns="91440" tIns="45720" rIns="91440" bIns="45720" numCol="1" anchor="ctr" anchorCtr="0" compatLnSpc="1">
            <a:prstTxWarp prst="textNoShape">
              <a:avLst/>
            </a:prstTxWarp>
            <a:normAutofit/>
          </a:bodyPr>
          <a:lstStyle>
            <a:lvl1pPr algn="ctr" defTabSz="914400" rtl="0" eaLnBrk="1" latinLnBrk="0" hangingPunct="1">
              <a:lnSpc>
                <a:spcPct val="90000"/>
              </a:lnSpc>
              <a:spcBef>
                <a:spcPct val="0"/>
              </a:spcBef>
              <a:buNone/>
              <a:defRPr sz="2220" b="1" kern="1200">
                <a:solidFill>
                  <a:schemeClr val="tx1"/>
                </a:solidFill>
                <a:latin typeface="Arial" panose="020B0604020202020204" pitchFamily="34" charset="0"/>
                <a:ea typeface="+mj-ea"/>
                <a:cs typeface="Arial" panose="020B0604020202020204" pitchFamily="34" charset="0"/>
              </a:defRPr>
            </a:lvl1pPr>
          </a:lstStyle>
          <a:p>
            <a:r>
              <a:rPr lang="en-GB" dirty="0">
                <a:latin typeface="+mn-lt"/>
              </a:rPr>
              <a:t>www.ansys.com/education-resources</a:t>
            </a:r>
          </a:p>
        </p:txBody>
      </p:sp>
      <p:pic>
        <p:nvPicPr>
          <p:cNvPr id="13316" name="Picture 4" descr="Case Studies: Automotive Door Panel Ca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025" y="1300709"/>
            <a:ext cx="2436469" cy="39860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7169" name="Picture 1" descr="Space_Shuttle_Atlantis_KSC_on_STS-132"/>
          <p:cNvPicPr>
            <a:picLocks noChangeAspect="1" noChangeArrowheads="1"/>
          </p:cNvPicPr>
          <p:nvPr/>
        </p:nvPicPr>
        <p:blipFill>
          <a:blip r:embed="rId7" cstate="print">
            <a:extLst>
              <a:ext uri="{28A0092B-C50C-407E-A947-70E740481C1C}">
                <a14:useLocalDpi xmlns:a14="http://schemas.microsoft.com/office/drawing/2010/main" val="0"/>
              </a:ext>
            </a:extLst>
          </a:blip>
          <a:srcRect l="9769" t="6517" r="9639" b="26097"/>
          <a:stretch>
            <a:fillRect/>
          </a:stretch>
        </p:blipFill>
        <p:spPr bwMode="auto">
          <a:xfrm>
            <a:off x="4585747" y="3262697"/>
            <a:ext cx="3043548" cy="204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2368528-A02C-4EA2-9E2F-034DA772AE04}"/>
              </a:ext>
            </a:extLst>
          </p:cNvPr>
          <p:cNvSpPr>
            <a:spLocks noGrp="1"/>
          </p:cNvSpPr>
          <p:nvPr>
            <p:ph type="sldNum" sz="quarter" idx="11"/>
          </p:nvPr>
        </p:nvSpPr>
        <p:spPr/>
        <p:txBody>
          <a:bodyPr/>
          <a:lstStyle/>
          <a:p>
            <a:fld id="{F0D23093-2AB0-F74C-B865-1A12A15B650E}" type="slidenum">
              <a:rPr lang="en-US" smtClean="0"/>
              <a:pPr/>
              <a:t>31</a:t>
            </a:fld>
            <a:endParaRPr lang="en-US" dirty="0"/>
          </a:p>
        </p:txBody>
      </p:sp>
      <p:pic>
        <p:nvPicPr>
          <p:cNvPr id="6" name="Picture 5">
            <a:extLst>
              <a:ext uri="{FF2B5EF4-FFF2-40B4-BE49-F238E27FC236}">
                <a16:creationId xmlns:a16="http://schemas.microsoft.com/office/drawing/2014/main" id="{10BFB875-2D42-369F-783F-1AA55072B678}"/>
              </a:ext>
            </a:extLst>
          </p:cNvPr>
          <p:cNvPicPr>
            <a:picLocks noChangeAspect="1"/>
          </p:cNvPicPr>
          <p:nvPr/>
        </p:nvPicPr>
        <p:blipFill>
          <a:blip r:embed="rId8"/>
          <a:stretch>
            <a:fillRect/>
          </a:stretch>
        </p:blipFill>
        <p:spPr>
          <a:xfrm>
            <a:off x="7940026" y="1236341"/>
            <a:ext cx="3164015" cy="4114800"/>
          </a:xfrm>
          <a:prstGeom prst="rect">
            <a:avLst/>
          </a:prstGeom>
          <a:ln>
            <a:solidFill>
              <a:schemeClr val="tx1"/>
            </a:solidFill>
          </a:ln>
        </p:spPr>
      </p:pic>
    </p:spTree>
    <p:extLst>
      <p:ext uri="{BB962C8B-B14F-4D97-AF65-F5344CB8AC3E}">
        <p14:creationId xmlns:p14="http://schemas.microsoft.com/office/powerpoint/2010/main" val="3635547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32</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a:t>Lecture unit series</a:t>
            </a:r>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en-US" dirty="0"/>
              <a:t>These PowerPoint lecture units, as well as many other types of resources, </a:t>
            </a:r>
          </a:p>
          <a:p>
            <a:r>
              <a:rPr lang="en-US" dirty="0"/>
              <a:t>can be found in the Ansys Education Resources webpage.</a:t>
            </a:r>
          </a:p>
        </p:txBody>
      </p:sp>
      <p:sp>
        <p:nvSpPr>
          <p:cNvPr id="4" name="TextBox 3">
            <a:hlinkClick r:id="rId3"/>
            <a:extLst>
              <a:ext uri="{FF2B5EF4-FFF2-40B4-BE49-F238E27FC236}">
                <a16:creationId xmlns:a16="http://schemas.microsoft.com/office/drawing/2014/main" id="{8432938B-AD05-4987-8A18-1D3F182D724D}"/>
              </a:ext>
            </a:extLst>
          </p:cNvPr>
          <p:cNvSpPr txBox="1"/>
          <p:nvPr/>
        </p:nvSpPr>
        <p:spPr>
          <a:xfrm>
            <a:off x="4157649" y="6029862"/>
            <a:ext cx="3876703" cy="369332"/>
          </a:xfrm>
          <a:prstGeom prst="rect">
            <a:avLst/>
          </a:prstGeom>
          <a:noFill/>
        </p:spPr>
        <p:txBody>
          <a:bodyPr wrap="none" rtlCol="0">
            <a:spAutoFit/>
          </a:bodyPr>
          <a:lstStyle/>
          <a:p>
            <a:pPr algn="ctr"/>
            <a:r>
              <a:rPr lang="en-US" b="1" u="sng" dirty="0">
                <a:solidFill>
                  <a:schemeClr val="accent1"/>
                </a:solidFill>
              </a:rPr>
              <a:t>www.ansys.com/education-resources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6" name="Table 5">
            <a:extLst>
              <a:ext uri="{FF2B5EF4-FFF2-40B4-BE49-F238E27FC236}">
                <a16:creationId xmlns:a16="http://schemas.microsoft.com/office/drawing/2014/main" id="{AF08D091-6C1A-9755-13B6-A8B077A58FBD}"/>
              </a:ext>
            </a:extLst>
          </p:cNvPr>
          <p:cNvGraphicFramePr>
            <a:graphicFrameLocks noGrp="1"/>
          </p:cNvGraphicFramePr>
          <p:nvPr>
            <p:extLst>
              <p:ext uri="{D42A27DB-BD31-4B8C-83A1-F6EECF244321}">
                <p14:modId xmlns:p14="http://schemas.microsoft.com/office/powerpoint/2010/main" val="770382364"/>
              </p:ext>
            </p:extLst>
          </p:nvPr>
        </p:nvGraphicFramePr>
        <p:xfrm>
          <a:off x="6765218" y="1207147"/>
          <a:ext cx="5044438" cy="4660205"/>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development? A materials 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Exploring Critical Materials using Ansys Granta EduPack</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Built Environment</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168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Bioengineering and Medical Devices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164746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database</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database</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222701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33</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80C65395-2962-495F-AB60-2E62D4B96637}"/>
              </a:ext>
            </a:extLst>
          </p:cNvPr>
          <p:cNvSpPr/>
          <p:nvPr/>
        </p:nvSpPr>
        <p:spPr>
          <a:xfrm>
            <a:off x="4953000" y="5149924"/>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Sustainable</a:t>
            </a:r>
            <a:br>
              <a:rPr lang="en-US" sz="1800" kern="1200" dirty="0">
                <a:solidFill>
                  <a:schemeClr val="tx1"/>
                </a:solidFill>
              </a:rPr>
            </a:br>
            <a:r>
              <a:rPr lang="en-US" sz="1800" kern="1200" dirty="0">
                <a:solidFill>
                  <a:schemeClr val="tx1"/>
                </a:solidFill>
              </a:rPr>
              <a:t>                     Development                     </a:t>
            </a:r>
          </a:p>
        </p:txBody>
      </p:sp>
      <p:sp>
        <p:nvSpPr>
          <p:cNvPr id="4" name="Title 3"/>
          <p:cNvSpPr>
            <a:spLocks noGrp="1"/>
          </p:cNvSpPr>
          <p:nvPr>
            <p:ph type="title"/>
          </p:nvPr>
        </p:nvSpPr>
        <p:spPr/>
        <p:txBody>
          <a:bodyPr/>
          <a:lstStyle/>
          <a:p>
            <a:r>
              <a:rPr lang="en-GB" dirty="0"/>
              <a:t>Advanced databases and tools</a:t>
            </a:r>
          </a:p>
        </p:txBody>
      </p:sp>
      <p:sp>
        <p:nvSpPr>
          <p:cNvPr id="24" name="TextBox 23"/>
          <p:cNvSpPr txBox="1"/>
          <p:nvPr/>
        </p:nvSpPr>
        <p:spPr>
          <a:xfrm>
            <a:off x="1479329" y="1352469"/>
            <a:ext cx="2659831" cy="3939540"/>
          </a:xfrm>
          <a:prstGeom prst="rect">
            <a:avLst/>
          </a:prstGeom>
          <a:noFill/>
        </p:spPr>
        <p:txBody>
          <a:bodyPr wrap="none" rtlCol="0">
            <a:spAutoFit/>
          </a:bodyPr>
          <a:lstStyle/>
          <a:p>
            <a:r>
              <a:rPr lang="en-GB" b="1" dirty="0"/>
              <a:t>Advanced</a:t>
            </a:r>
          </a:p>
          <a:p>
            <a:r>
              <a:rPr lang="en-GB" dirty="0"/>
              <a:t>Level 3 Standard Database</a:t>
            </a:r>
          </a:p>
          <a:p>
            <a:r>
              <a:rPr lang="en-GB" b="1" dirty="0"/>
              <a:t>Extra data in:</a:t>
            </a:r>
          </a:p>
          <a:p>
            <a:pPr marL="285750" indent="-285750">
              <a:buClrTx/>
              <a:buFont typeface="Arial" panose="020B0604020202020204" pitchFamily="34" charset="0"/>
              <a:buChar char="•"/>
            </a:pPr>
            <a:r>
              <a:rPr lang="en-GB" sz="1600" dirty="0"/>
              <a:t>Bioengineering</a:t>
            </a:r>
          </a:p>
          <a:p>
            <a:pPr marL="285750" indent="-285750">
              <a:buClrTx/>
              <a:buFont typeface="Arial" panose="020B0604020202020204" pitchFamily="34" charset="0"/>
              <a:buChar char="•"/>
            </a:pPr>
            <a:r>
              <a:rPr lang="en-GB" sz="1600" dirty="0"/>
              <a:t>Polymer</a:t>
            </a:r>
          </a:p>
          <a:p>
            <a:pPr marL="285750" indent="-285750">
              <a:buClrTx/>
              <a:buFont typeface="Arial" panose="020B0604020202020204" pitchFamily="34" charset="0"/>
              <a:buChar char="•"/>
            </a:pPr>
            <a:r>
              <a:rPr lang="en-GB" sz="1600" dirty="0"/>
              <a:t>Aerospace</a:t>
            </a:r>
          </a:p>
          <a:p>
            <a:pPr marL="285750" indent="-285750">
              <a:buClrTx/>
              <a:buFont typeface="Arial" panose="020B0604020202020204" pitchFamily="34" charset="0"/>
              <a:buChar char="•"/>
            </a:pPr>
            <a:r>
              <a:rPr lang="en-GB" sz="1600" dirty="0"/>
              <a:t>Eco Design</a:t>
            </a:r>
          </a:p>
          <a:p>
            <a:pPr marL="285750" indent="-285750">
              <a:buClrTx/>
              <a:buFont typeface="Arial" panose="020B0604020202020204" pitchFamily="34" charset="0"/>
              <a:buChar char="•"/>
            </a:pPr>
            <a:r>
              <a:rPr lang="en-GB" sz="1600" dirty="0"/>
              <a:t>Sustainability</a:t>
            </a:r>
          </a:p>
          <a:p>
            <a:pPr>
              <a:buClrTx/>
            </a:pPr>
            <a:r>
              <a:rPr lang="en-GB" b="1" dirty="0"/>
              <a:t>Tools Available:</a:t>
            </a:r>
          </a:p>
          <a:p>
            <a:pPr marL="285750" indent="-285750">
              <a:buClrTx/>
              <a:buFont typeface="Arial" panose="020B0604020202020204" pitchFamily="34" charset="0"/>
              <a:buChar char="•"/>
            </a:pPr>
            <a:r>
              <a:rPr lang="en-GB" sz="1600" dirty="0"/>
              <a:t>Eco Audit</a:t>
            </a:r>
          </a:p>
          <a:p>
            <a:pPr marL="285750" indent="-285750">
              <a:buClrTx/>
              <a:buFont typeface="Arial" panose="020B0604020202020204" pitchFamily="34" charset="0"/>
              <a:buChar char="•"/>
            </a:pPr>
            <a:r>
              <a:rPr lang="en-GB" sz="1600" dirty="0"/>
              <a:t>Enhanced Eco Audit</a:t>
            </a:r>
          </a:p>
          <a:p>
            <a:pPr marL="285750" indent="-285750">
              <a:buClrTx/>
              <a:buFont typeface="Arial" panose="020B0604020202020204" pitchFamily="34" charset="0"/>
              <a:buChar char="•"/>
            </a:pPr>
            <a:r>
              <a:rPr lang="en-GB" sz="1600" dirty="0"/>
              <a:t>Synthesizer</a:t>
            </a:r>
          </a:p>
          <a:p>
            <a:pPr marL="285750" indent="-285750">
              <a:buClrTx/>
              <a:buFont typeface="Arial" panose="020B0604020202020204" pitchFamily="34" charset="0"/>
              <a:buChar char="•"/>
            </a:pPr>
            <a:r>
              <a:rPr lang="en-GB" sz="1600" dirty="0"/>
              <a:t>Engineering Solver</a:t>
            </a:r>
          </a:p>
          <a:p>
            <a:pPr marL="285750" indent="-285750">
              <a:buClrTx/>
              <a:buFont typeface="Arial" panose="020B0604020202020204" pitchFamily="34" charset="0"/>
              <a:buChar char="•"/>
            </a:pPr>
            <a:r>
              <a:rPr lang="en-GB" sz="1600" dirty="0"/>
              <a:t>Find Similar</a:t>
            </a:r>
          </a:p>
          <a:p>
            <a:pPr marL="285750" indent="-285750">
              <a:buClrTx/>
              <a:buFont typeface="Arial" panose="020B0604020202020204" pitchFamily="34" charset="0"/>
              <a:buChar char="•"/>
            </a:pPr>
            <a:r>
              <a:rPr lang="en-GB" sz="1600" dirty="0"/>
              <a:t>Comparison Tables</a:t>
            </a:r>
            <a:r>
              <a:rPr lang="en-GB" dirty="0"/>
              <a:t> </a:t>
            </a:r>
          </a:p>
        </p:txBody>
      </p:sp>
      <p:sp>
        <p:nvSpPr>
          <p:cNvPr id="20" name="Freeform: Shape 19">
            <a:extLst>
              <a:ext uri="{FF2B5EF4-FFF2-40B4-BE49-F238E27FC236}">
                <a16:creationId xmlns:a16="http://schemas.microsoft.com/office/drawing/2014/main" id="{9202379F-62FC-4539-ACA8-C033B056255A}"/>
              </a:ext>
            </a:extLst>
          </p:cNvPr>
          <p:cNvSpPr/>
          <p:nvPr/>
        </p:nvSpPr>
        <p:spPr>
          <a:xfrm>
            <a:off x="4953000" y="914400"/>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chemeClr val="accent3">
              <a:lumMod val="20000"/>
              <a:lumOff val="80000"/>
            </a:schemeClr>
          </a:solidFill>
          <a:ln>
            <a:solidFill>
              <a:schemeClr val="bg2"/>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64676" tIns="60960" rIns="60961"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                        </a:t>
            </a:r>
            <a:r>
              <a:rPr lang="en-US" sz="1800" kern="1200" dirty="0">
                <a:solidFill>
                  <a:schemeClr val="tx1"/>
                </a:solidFill>
              </a:rPr>
              <a:t>Standard</a:t>
            </a:r>
            <a:endParaRPr lang="en-US" sz="1600" kern="1200" dirty="0">
              <a:solidFill>
                <a:schemeClr val="tx1"/>
              </a:solidFill>
            </a:endParaRPr>
          </a:p>
        </p:txBody>
      </p:sp>
      <p:sp>
        <p:nvSpPr>
          <p:cNvPr id="22" name="Freeform: Shape 21">
            <a:extLst>
              <a:ext uri="{FF2B5EF4-FFF2-40B4-BE49-F238E27FC236}">
                <a16:creationId xmlns:a16="http://schemas.microsoft.com/office/drawing/2014/main" id="{17A62552-2DE0-40C2-845A-604899D27B79}"/>
              </a:ext>
            </a:extLst>
          </p:cNvPr>
          <p:cNvSpPr/>
          <p:nvPr/>
        </p:nvSpPr>
        <p:spPr>
          <a:xfrm>
            <a:off x="4953000" y="1745799"/>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Bioengineering</a:t>
            </a:r>
          </a:p>
        </p:txBody>
      </p:sp>
      <p:sp>
        <p:nvSpPr>
          <p:cNvPr id="51" name="Freeform: Shape 50">
            <a:extLst>
              <a:ext uri="{FF2B5EF4-FFF2-40B4-BE49-F238E27FC236}">
                <a16:creationId xmlns:a16="http://schemas.microsoft.com/office/drawing/2014/main" id="{293DF663-63F9-44CF-AFEF-0D9FBBA9E10E}"/>
              </a:ext>
            </a:extLst>
          </p:cNvPr>
          <p:cNvSpPr/>
          <p:nvPr/>
        </p:nvSpPr>
        <p:spPr>
          <a:xfrm>
            <a:off x="4959869" y="4305626"/>
            <a:ext cx="692733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Eco Design</a:t>
            </a:r>
          </a:p>
        </p:txBody>
      </p:sp>
      <p:sp>
        <p:nvSpPr>
          <p:cNvPr id="53" name="Freeform: Shape 52">
            <a:extLst>
              <a:ext uri="{FF2B5EF4-FFF2-40B4-BE49-F238E27FC236}">
                <a16:creationId xmlns:a16="http://schemas.microsoft.com/office/drawing/2014/main" id="{AEF8B69D-19F8-4A33-A0C4-80A5F2E08556}"/>
              </a:ext>
            </a:extLst>
          </p:cNvPr>
          <p:cNvSpPr/>
          <p:nvPr/>
        </p:nvSpPr>
        <p:spPr>
          <a:xfrm>
            <a:off x="4953000" y="2603144"/>
            <a:ext cx="693420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Polymer</a:t>
            </a:r>
          </a:p>
        </p:txBody>
      </p:sp>
      <p:sp>
        <p:nvSpPr>
          <p:cNvPr id="55" name="Freeform: Shape 54">
            <a:extLst>
              <a:ext uri="{FF2B5EF4-FFF2-40B4-BE49-F238E27FC236}">
                <a16:creationId xmlns:a16="http://schemas.microsoft.com/office/drawing/2014/main" id="{A5FE953E-5B62-4926-AA6B-4D3CDDB4E9DA}"/>
              </a:ext>
            </a:extLst>
          </p:cNvPr>
          <p:cNvSpPr/>
          <p:nvPr/>
        </p:nvSpPr>
        <p:spPr>
          <a:xfrm>
            <a:off x="4959870" y="3447442"/>
            <a:ext cx="6927330" cy="767543"/>
          </a:xfrm>
          <a:custGeom>
            <a:avLst/>
            <a:gdLst>
              <a:gd name="connsiteX0" fmla="*/ 0 w 5134811"/>
              <a:gd name="connsiteY0" fmla="*/ 76754 h 767543"/>
              <a:gd name="connsiteX1" fmla="*/ 76754 w 5134811"/>
              <a:gd name="connsiteY1" fmla="*/ 0 h 767543"/>
              <a:gd name="connsiteX2" fmla="*/ 5058057 w 5134811"/>
              <a:gd name="connsiteY2" fmla="*/ 0 h 767543"/>
              <a:gd name="connsiteX3" fmla="*/ 5134811 w 5134811"/>
              <a:gd name="connsiteY3" fmla="*/ 76754 h 767543"/>
              <a:gd name="connsiteX4" fmla="*/ 5134811 w 5134811"/>
              <a:gd name="connsiteY4" fmla="*/ 690789 h 767543"/>
              <a:gd name="connsiteX5" fmla="*/ 5058057 w 5134811"/>
              <a:gd name="connsiteY5" fmla="*/ 767543 h 767543"/>
              <a:gd name="connsiteX6" fmla="*/ 76754 w 5134811"/>
              <a:gd name="connsiteY6" fmla="*/ 767543 h 767543"/>
              <a:gd name="connsiteX7" fmla="*/ 0 w 5134811"/>
              <a:gd name="connsiteY7" fmla="*/ 690789 h 767543"/>
              <a:gd name="connsiteX8" fmla="*/ 0 w 5134811"/>
              <a:gd name="connsiteY8" fmla="*/ 76754 h 7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4811" h="767543">
                <a:moveTo>
                  <a:pt x="0" y="76754"/>
                </a:moveTo>
                <a:cubicBezTo>
                  <a:pt x="0" y="34364"/>
                  <a:pt x="34364" y="0"/>
                  <a:pt x="76754" y="0"/>
                </a:cubicBezTo>
                <a:lnTo>
                  <a:pt x="5058057" y="0"/>
                </a:lnTo>
                <a:cubicBezTo>
                  <a:pt x="5100447" y="0"/>
                  <a:pt x="5134811" y="34364"/>
                  <a:pt x="5134811" y="76754"/>
                </a:cubicBezTo>
                <a:lnTo>
                  <a:pt x="5134811" y="690789"/>
                </a:lnTo>
                <a:cubicBezTo>
                  <a:pt x="5134811" y="733179"/>
                  <a:pt x="5100447" y="767543"/>
                  <a:pt x="5058057" y="767543"/>
                </a:cubicBezTo>
                <a:lnTo>
                  <a:pt x="76754" y="767543"/>
                </a:lnTo>
                <a:cubicBezTo>
                  <a:pt x="34364" y="767543"/>
                  <a:pt x="0" y="733179"/>
                  <a:pt x="0" y="690789"/>
                </a:cubicBezTo>
                <a:lnTo>
                  <a:pt x="0" y="76754"/>
                </a:lnTo>
                <a:close/>
              </a:path>
            </a:pathLst>
          </a:custGeom>
          <a:solidFill>
            <a:srgbClr val="E7E8E8"/>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2296" tIns="68580" rIns="68581"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                     Aerospace</a:t>
            </a:r>
          </a:p>
        </p:txBody>
      </p:sp>
      <p:pic>
        <p:nvPicPr>
          <p:cNvPr id="88" name="Picture 87">
            <a:extLst>
              <a:ext uri="{FF2B5EF4-FFF2-40B4-BE49-F238E27FC236}">
                <a16:creationId xmlns:a16="http://schemas.microsoft.com/office/drawing/2014/main" id="{868C516A-5411-4704-9780-62CFDF838714}"/>
              </a:ext>
            </a:extLst>
          </p:cNvPr>
          <p:cNvPicPr>
            <a:picLocks noChangeAspect="1"/>
          </p:cNvPicPr>
          <p:nvPr/>
        </p:nvPicPr>
        <p:blipFill rotWithShape="1">
          <a:blip r:embed="rId3">
            <a:extLst>
              <a:ext uri="{28A0092B-C50C-407E-A947-70E740481C1C}">
                <a14:useLocalDpi xmlns:a14="http://schemas.microsoft.com/office/drawing/2010/main" val="0"/>
              </a:ext>
            </a:extLst>
          </a:blip>
          <a:srcRect t="14759" b="34993"/>
          <a:stretch/>
        </p:blipFill>
        <p:spPr>
          <a:xfrm>
            <a:off x="4940836" y="914548"/>
            <a:ext cx="2039112" cy="767395"/>
          </a:xfrm>
          <a:prstGeom prst="rect">
            <a:avLst/>
          </a:prstGeom>
        </p:spPr>
      </p:pic>
      <p:pic>
        <p:nvPicPr>
          <p:cNvPr id="90" name="Picture 89">
            <a:extLst>
              <a:ext uri="{FF2B5EF4-FFF2-40B4-BE49-F238E27FC236}">
                <a16:creationId xmlns:a16="http://schemas.microsoft.com/office/drawing/2014/main" id="{9CCF99F0-CE46-45FA-9E3F-1846B388B787}"/>
              </a:ext>
            </a:extLst>
          </p:cNvPr>
          <p:cNvPicPr>
            <a:picLocks noChangeAspect="1"/>
          </p:cNvPicPr>
          <p:nvPr/>
        </p:nvPicPr>
        <p:blipFill rotWithShape="1">
          <a:blip r:embed="rId4">
            <a:extLst>
              <a:ext uri="{28A0092B-C50C-407E-A947-70E740481C1C}">
                <a14:useLocalDpi xmlns:a14="http://schemas.microsoft.com/office/drawing/2010/main" val="0"/>
              </a:ext>
            </a:extLst>
          </a:blip>
          <a:srcRect l="28978" r="46512"/>
          <a:stretch/>
        </p:blipFill>
        <p:spPr>
          <a:xfrm rot="16200000">
            <a:off x="5580073" y="3674200"/>
            <a:ext cx="751494" cy="2029968"/>
          </a:xfrm>
          <a:prstGeom prst="rect">
            <a:avLst/>
          </a:prstGeom>
        </p:spPr>
      </p:pic>
      <p:pic>
        <p:nvPicPr>
          <p:cNvPr id="92" name="Picture 91">
            <a:extLst>
              <a:ext uri="{FF2B5EF4-FFF2-40B4-BE49-F238E27FC236}">
                <a16:creationId xmlns:a16="http://schemas.microsoft.com/office/drawing/2014/main" id="{2247B896-9CA6-4417-A2A8-7589D6101EAC}"/>
              </a:ext>
            </a:extLst>
          </p:cNvPr>
          <p:cNvPicPr>
            <a:picLocks noChangeAspect="1"/>
          </p:cNvPicPr>
          <p:nvPr/>
        </p:nvPicPr>
        <p:blipFill rotWithShape="1">
          <a:blip r:embed="rId5">
            <a:extLst>
              <a:ext uri="{28A0092B-C50C-407E-A947-70E740481C1C}">
                <a14:useLocalDpi xmlns:a14="http://schemas.microsoft.com/office/drawing/2010/main" val="0"/>
              </a:ext>
            </a:extLst>
          </a:blip>
          <a:srcRect l="25952" t="37803" r="7369" b="28686"/>
          <a:stretch/>
        </p:blipFill>
        <p:spPr>
          <a:xfrm>
            <a:off x="4940836" y="3448368"/>
            <a:ext cx="2012051" cy="758379"/>
          </a:xfrm>
          <a:prstGeom prst="rect">
            <a:avLst/>
          </a:prstGeom>
        </p:spPr>
      </p:pic>
      <p:pic>
        <p:nvPicPr>
          <p:cNvPr id="94" name="Picture 93">
            <a:extLst>
              <a:ext uri="{FF2B5EF4-FFF2-40B4-BE49-F238E27FC236}">
                <a16:creationId xmlns:a16="http://schemas.microsoft.com/office/drawing/2014/main" id="{288394F1-2504-45B4-A2F6-0F6267092FA2}"/>
              </a:ext>
            </a:extLst>
          </p:cNvPr>
          <p:cNvPicPr>
            <a:picLocks noChangeAspect="1"/>
          </p:cNvPicPr>
          <p:nvPr/>
        </p:nvPicPr>
        <p:blipFill rotWithShape="1">
          <a:blip r:embed="rId6">
            <a:extLst>
              <a:ext uri="{28A0092B-C50C-407E-A947-70E740481C1C}">
                <a14:useLocalDpi xmlns:a14="http://schemas.microsoft.com/office/drawing/2010/main" val="0"/>
              </a:ext>
            </a:extLst>
          </a:blip>
          <a:srcRect l="13628" t="25092" r="17390" b="48860"/>
          <a:stretch/>
        </p:blipFill>
        <p:spPr>
          <a:xfrm>
            <a:off x="4940836" y="1751903"/>
            <a:ext cx="2036137" cy="767543"/>
          </a:xfrm>
          <a:prstGeom prst="rect">
            <a:avLst/>
          </a:prstGeom>
        </p:spPr>
      </p:pic>
      <p:pic>
        <p:nvPicPr>
          <p:cNvPr id="96" name="Picture 95">
            <a:extLst>
              <a:ext uri="{FF2B5EF4-FFF2-40B4-BE49-F238E27FC236}">
                <a16:creationId xmlns:a16="http://schemas.microsoft.com/office/drawing/2014/main" id="{A2DACEFC-0404-43BA-B860-B98A039005E7}"/>
              </a:ext>
            </a:extLst>
          </p:cNvPr>
          <p:cNvPicPr>
            <a:picLocks noChangeAspect="1"/>
          </p:cNvPicPr>
          <p:nvPr/>
        </p:nvPicPr>
        <p:blipFill rotWithShape="1">
          <a:blip r:embed="rId7">
            <a:extLst>
              <a:ext uri="{28A0092B-C50C-407E-A947-70E740481C1C}">
                <a14:useLocalDpi xmlns:a14="http://schemas.microsoft.com/office/drawing/2010/main" val="0"/>
              </a:ext>
            </a:extLst>
          </a:blip>
          <a:srcRect l="9289" t="21667" r="10000" b="47953"/>
          <a:stretch/>
        </p:blipFill>
        <p:spPr>
          <a:xfrm>
            <a:off x="4940836" y="5148629"/>
            <a:ext cx="2029968" cy="764086"/>
          </a:xfrm>
          <a:prstGeom prst="rect">
            <a:avLst/>
          </a:prstGeom>
        </p:spPr>
      </p:pic>
      <p:pic>
        <p:nvPicPr>
          <p:cNvPr id="100" name="Picture 99">
            <a:extLst>
              <a:ext uri="{FF2B5EF4-FFF2-40B4-BE49-F238E27FC236}">
                <a16:creationId xmlns:a16="http://schemas.microsoft.com/office/drawing/2014/main" id="{B94582D7-5F71-4C77-B107-51BE5228DFAD}"/>
              </a:ext>
            </a:extLst>
          </p:cNvPr>
          <p:cNvPicPr>
            <a:picLocks noChangeAspect="1"/>
          </p:cNvPicPr>
          <p:nvPr/>
        </p:nvPicPr>
        <p:blipFill rotWithShape="1">
          <a:blip r:embed="rId8">
            <a:extLst>
              <a:ext uri="{28A0092B-C50C-407E-A947-70E740481C1C}">
                <a14:useLocalDpi xmlns:a14="http://schemas.microsoft.com/office/drawing/2010/main" val="0"/>
              </a:ext>
            </a:extLst>
          </a:blip>
          <a:srcRect t="30978" b="31546"/>
          <a:stretch/>
        </p:blipFill>
        <p:spPr>
          <a:xfrm>
            <a:off x="4940836" y="2587963"/>
            <a:ext cx="2029968" cy="760749"/>
          </a:xfrm>
          <a:prstGeom prst="rect">
            <a:avLst/>
          </a:prstGeom>
        </p:spPr>
      </p:pic>
      <p:sp>
        <p:nvSpPr>
          <p:cNvPr id="2" name="Slide Number Placeholder 1">
            <a:extLst>
              <a:ext uri="{FF2B5EF4-FFF2-40B4-BE49-F238E27FC236}">
                <a16:creationId xmlns:a16="http://schemas.microsoft.com/office/drawing/2014/main" id="{67CD2E95-EC4F-443E-A552-E132FF9F5844}"/>
              </a:ext>
            </a:extLst>
          </p:cNvPr>
          <p:cNvSpPr>
            <a:spLocks noGrp="1"/>
          </p:cNvSpPr>
          <p:nvPr>
            <p:ph type="sldNum" sz="quarter" idx="11"/>
          </p:nvPr>
        </p:nvSpPr>
        <p:spPr/>
        <p:txBody>
          <a:bodyPr/>
          <a:lstStyle/>
          <a:p>
            <a:fld id="{F0D23093-2AB0-F74C-B865-1A12A15B650E}" type="slidenum">
              <a:rPr lang="en-US" smtClean="0"/>
              <a:pPr/>
              <a:t>4</a:t>
            </a:fld>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DA85C76-CEFE-2F43-F22C-0E59B2561C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100" y="4630258"/>
            <a:ext cx="511723" cy="365760"/>
          </a:xfrm>
          <a:prstGeom prst="rect">
            <a:avLst/>
          </a:prstGeom>
        </p:spPr>
      </p:pic>
      <p:pic>
        <p:nvPicPr>
          <p:cNvPr id="7" name="Picture 6" descr="A group of blue and red circles&#10;&#10;Description automatically generated">
            <a:extLst>
              <a:ext uri="{FF2B5EF4-FFF2-40B4-BE49-F238E27FC236}">
                <a16:creationId xmlns:a16="http://schemas.microsoft.com/office/drawing/2014/main" id="{61300CC4-A467-4829-B4A5-E61A195B2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2246" y="4890289"/>
            <a:ext cx="511967" cy="36576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72C5576-BD4E-50FF-5407-5ACA1FC569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9393" y="4463918"/>
            <a:ext cx="384231" cy="274320"/>
          </a:xfrm>
          <a:prstGeom prst="rect">
            <a:avLst/>
          </a:prstGeom>
        </p:spPr>
      </p:pic>
      <p:pic>
        <p:nvPicPr>
          <p:cNvPr id="11" name="Picture 10" descr="A black and white image of a corner&#10;&#10;Description automatically generated">
            <a:extLst>
              <a:ext uri="{FF2B5EF4-FFF2-40B4-BE49-F238E27FC236}">
                <a16:creationId xmlns:a16="http://schemas.microsoft.com/office/drawing/2014/main" id="{840618D6-0509-8CFF-F69D-F436BEBEB9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1100" y="4170986"/>
            <a:ext cx="384231" cy="274320"/>
          </a:xfrm>
          <a:prstGeom prst="rect">
            <a:avLst/>
          </a:prstGeom>
        </p:spPr>
      </p:pic>
      <p:pic>
        <p:nvPicPr>
          <p:cNvPr id="13" name="Picture 12" descr="A green leaf on a black background&#10;&#10;Description automatically generated">
            <a:extLst>
              <a:ext uri="{FF2B5EF4-FFF2-40B4-BE49-F238E27FC236}">
                <a16:creationId xmlns:a16="http://schemas.microsoft.com/office/drawing/2014/main" id="{E421F1ED-8FD6-3C8D-69B9-0777B9FC9B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4387" y="3711806"/>
            <a:ext cx="384231" cy="274320"/>
          </a:xfrm>
          <a:prstGeom prst="rect">
            <a:avLst/>
          </a:prstGeom>
        </p:spPr>
      </p:pic>
      <p:pic>
        <p:nvPicPr>
          <p:cNvPr id="16" name="Picture 15" descr="A green leaf with a plus sign&#10;&#10;Description automatically generated">
            <a:extLst>
              <a:ext uri="{FF2B5EF4-FFF2-40B4-BE49-F238E27FC236}">
                <a16:creationId xmlns:a16="http://schemas.microsoft.com/office/drawing/2014/main" id="{0C137BFB-068D-06C3-ECD4-D80BA49C8C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54552" y="3959362"/>
            <a:ext cx="384048" cy="274320"/>
          </a:xfrm>
          <a:prstGeom prst="rect">
            <a:avLst/>
          </a:prstGeom>
        </p:spPr>
      </p:pic>
      <p:grpSp>
        <p:nvGrpSpPr>
          <p:cNvPr id="30" name="Group 29">
            <a:extLst>
              <a:ext uri="{FF2B5EF4-FFF2-40B4-BE49-F238E27FC236}">
                <a16:creationId xmlns:a16="http://schemas.microsoft.com/office/drawing/2014/main" id="{171C793C-46B2-1E3F-E670-C5B6EF3D560D}"/>
              </a:ext>
            </a:extLst>
          </p:cNvPr>
          <p:cNvGrpSpPr/>
          <p:nvPr/>
        </p:nvGrpSpPr>
        <p:grpSpPr>
          <a:xfrm>
            <a:off x="8848877" y="1177855"/>
            <a:ext cx="924504" cy="240632"/>
            <a:chOff x="8848877" y="1177855"/>
            <a:chExt cx="924504" cy="240632"/>
          </a:xfrm>
        </p:grpSpPr>
        <p:sp>
          <p:nvSpPr>
            <p:cNvPr id="26" name="Rectangle 25">
              <a:extLst>
                <a:ext uri="{FF2B5EF4-FFF2-40B4-BE49-F238E27FC236}">
                  <a16:creationId xmlns:a16="http://schemas.microsoft.com/office/drawing/2014/main" id="{69F71FEF-6199-AA4B-BD33-902766656922}"/>
                </a:ext>
              </a:extLst>
            </p:cNvPr>
            <p:cNvSpPr/>
            <p:nvPr/>
          </p:nvSpPr>
          <p:spPr>
            <a:xfrm>
              <a:off x="8858981" y="1177855"/>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29" name="Picture 28" descr="A green leaf on a black background&#10;&#10;Description automatically generated">
              <a:extLst>
                <a:ext uri="{FF2B5EF4-FFF2-40B4-BE49-F238E27FC236}">
                  <a16:creationId xmlns:a16="http://schemas.microsoft.com/office/drawing/2014/main" id="{56AE674A-79EE-286C-66C5-84DB7963C5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48877" y="1204209"/>
              <a:ext cx="256154" cy="182880"/>
            </a:xfrm>
            <a:prstGeom prst="rect">
              <a:avLst/>
            </a:prstGeom>
          </p:spPr>
        </p:pic>
      </p:grpSp>
      <p:grpSp>
        <p:nvGrpSpPr>
          <p:cNvPr id="47" name="Group 46">
            <a:extLst>
              <a:ext uri="{FF2B5EF4-FFF2-40B4-BE49-F238E27FC236}">
                <a16:creationId xmlns:a16="http://schemas.microsoft.com/office/drawing/2014/main" id="{4A172596-3014-5EBC-D0B3-6F6211C4B416}"/>
              </a:ext>
            </a:extLst>
          </p:cNvPr>
          <p:cNvGrpSpPr/>
          <p:nvPr/>
        </p:nvGrpSpPr>
        <p:grpSpPr>
          <a:xfrm>
            <a:off x="8854787" y="1848194"/>
            <a:ext cx="2972960" cy="558909"/>
            <a:chOff x="8854787" y="1848194"/>
            <a:chExt cx="2972960" cy="558909"/>
          </a:xfrm>
        </p:grpSpPr>
        <p:grpSp>
          <p:nvGrpSpPr>
            <p:cNvPr id="23" name="Group 22">
              <a:extLst>
                <a:ext uri="{FF2B5EF4-FFF2-40B4-BE49-F238E27FC236}">
                  <a16:creationId xmlns:a16="http://schemas.microsoft.com/office/drawing/2014/main" id="{30CB76F6-08E6-7265-AD21-E41DE74129BD}"/>
                </a:ext>
              </a:extLst>
            </p:cNvPr>
            <p:cNvGrpSpPr/>
            <p:nvPr/>
          </p:nvGrpSpPr>
          <p:grpSpPr>
            <a:xfrm>
              <a:off x="8862340" y="1848194"/>
              <a:ext cx="914400" cy="240632"/>
              <a:chOff x="2393557" y="5918451"/>
              <a:chExt cx="914400" cy="240632"/>
            </a:xfrm>
          </p:grpSpPr>
          <p:sp>
            <p:nvSpPr>
              <p:cNvPr id="75" name="Rectangle 74">
                <a:extLst>
                  <a:ext uri="{FF2B5EF4-FFF2-40B4-BE49-F238E27FC236}">
                    <a16:creationId xmlns:a16="http://schemas.microsoft.com/office/drawing/2014/main" id="{DD7BD814-902E-4388-8107-D78C7E79BED2}"/>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21" name="Picture 20" descr="A green leaf with a plus sign&#10;&#10;Description automatically generated">
                <a:extLst>
                  <a:ext uri="{FF2B5EF4-FFF2-40B4-BE49-F238E27FC236}">
                    <a16:creationId xmlns:a16="http://schemas.microsoft.com/office/drawing/2014/main" id="{0B1DC287-26AF-9E0C-B972-BBE8485DDB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45" name="Group 44">
              <a:extLst>
                <a:ext uri="{FF2B5EF4-FFF2-40B4-BE49-F238E27FC236}">
                  <a16:creationId xmlns:a16="http://schemas.microsoft.com/office/drawing/2014/main" id="{EED2DCB5-B3A4-C040-FAF7-F6B3A047B8FF}"/>
                </a:ext>
              </a:extLst>
            </p:cNvPr>
            <p:cNvGrpSpPr/>
            <p:nvPr/>
          </p:nvGrpSpPr>
          <p:grpSpPr>
            <a:xfrm>
              <a:off x="8854787" y="2166471"/>
              <a:ext cx="918594" cy="240632"/>
              <a:chOff x="376806" y="5480807"/>
              <a:chExt cx="918594" cy="240632"/>
            </a:xfrm>
          </p:grpSpPr>
          <p:sp>
            <p:nvSpPr>
              <p:cNvPr id="35" name="Rectangle 34">
                <a:extLst>
                  <a:ext uri="{FF2B5EF4-FFF2-40B4-BE49-F238E27FC236}">
                    <a16:creationId xmlns:a16="http://schemas.microsoft.com/office/drawing/2014/main" id="{2CA90E62-15DB-E29E-AD01-55BC32048265}"/>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38" name="Picture 37" descr="A black and white image of a corner&#10;&#10;Description automatically generated">
                <a:extLst>
                  <a:ext uri="{FF2B5EF4-FFF2-40B4-BE49-F238E27FC236}">
                    <a16:creationId xmlns:a16="http://schemas.microsoft.com/office/drawing/2014/main" id="{2B36A90C-BC3E-CC2E-50B1-5078756FBE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46" name="Group 45">
              <a:extLst>
                <a:ext uri="{FF2B5EF4-FFF2-40B4-BE49-F238E27FC236}">
                  <a16:creationId xmlns:a16="http://schemas.microsoft.com/office/drawing/2014/main" id="{48319A2F-DAD7-1E6D-921E-E7F860A127D1}"/>
                </a:ext>
              </a:extLst>
            </p:cNvPr>
            <p:cNvGrpSpPr/>
            <p:nvPr/>
          </p:nvGrpSpPr>
          <p:grpSpPr>
            <a:xfrm>
              <a:off x="9916938" y="1848194"/>
              <a:ext cx="915031" cy="240632"/>
              <a:chOff x="376175" y="5867400"/>
              <a:chExt cx="915031" cy="240632"/>
            </a:xfrm>
          </p:grpSpPr>
          <p:sp>
            <p:nvSpPr>
              <p:cNvPr id="36" name="Rectangle 35">
                <a:extLst>
                  <a:ext uri="{FF2B5EF4-FFF2-40B4-BE49-F238E27FC236}">
                    <a16:creationId xmlns:a16="http://schemas.microsoft.com/office/drawing/2014/main" id="{7BA6DD36-D805-8260-031B-93EFA0FC4012}"/>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40" name="Picture 39" descr="A black background with a black square&#10;&#10;Description automatically generated with medium confidence">
                <a:extLst>
                  <a:ext uri="{FF2B5EF4-FFF2-40B4-BE49-F238E27FC236}">
                    <a16:creationId xmlns:a16="http://schemas.microsoft.com/office/drawing/2014/main" id="{C6A6EFF9-CF17-C460-DCE1-73201B12BD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44" name="Group 43">
              <a:extLst>
                <a:ext uri="{FF2B5EF4-FFF2-40B4-BE49-F238E27FC236}">
                  <a16:creationId xmlns:a16="http://schemas.microsoft.com/office/drawing/2014/main" id="{399D54EA-4FA9-88F5-0059-A6249A639AEF}"/>
                </a:ext>
              </a:extLst>
            </p:cNvPr>
            <p:cNvGrpSpPr/>
            <p:nvPr/>
          </p:nvGrpSpPr>
          <p:grpSpPr>
            <a:xfrm>
              <a:off x="9866009" y="2162319"/>
              <a:ext cx="964281" cy="240632"/>
              <a:chOff x="1479329" y="5505531"/>
              <a:chExt cx="964281" cy="240632"/>
            </a:xfrm>
          </p:grpSpPr>
          <p:sp>
            <p:nvSpPr>
              <p:cNvPr id="34" name="Rectangle 33">
                <a:extLst>
                  <a:ext uri="{FF2B5EF4-FFF2-40B4-BE49-F238E27FC236}">
                    <a16:creationId xmlns:a16="http://schemas.microsoft.com/office/drawing/2014/main" id="{84D8A595-CF10-B8BA-6EF7-0AF9851C926C}"/>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41" name="Picture 40" descr="A black background with a black square&#10;&#10;Description automatically generated with medium confidence">
                <a:extLst>
                  <a:ext uri="{FF2B5EF4-FFF2-40B4-BE49-F238E27FC236}">
                    <a16:creationId xmlns:a16="http://schemas.microsoft.com/office/drawing/2014/main" id="{C1E660E9-FE1E-CB8B-220A-215208F32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43" name="Group 42">
              <a:extLst>
                <a:ext uri="{FF2B5EF4-FFF2-40B4-BE49-F238E27FC236}">
                  <a16:creationId xmlns:a16="http://schemas.microsoft.com/office/drawing/2014/main" id="{87091D4A-2AA6-78AE-38E6-C351B98C12EF}"/>
                </a:ext>
              </a:extLst>
            </p:cNvPr>
            <p:cNvGrpSpPr/>
            <p:nvPr/>
          </p:nvGrpSpPr>
          <p:grpSpPr>
            <a:xfrm>
              <a:off x="10888064" y="2007470"/>
              <a:ext cx="939683" cy="244200"/>
              <a:chOff x="1508821" y="5863832"/>
              <a:chExt cx="939683" cy="244200"/>
            </a:xfrm>
          </p:grpSpPr>
          <p:sp>
            <p:nvSpPr>
              <p:cNvPr id="32" name="Rectangle 31">
                <a:extLst>
                  <a:ext uri="{FF2B5EF4-FFF2-40B4-BE49-F238E27FC236}">
                    <a16:creationId xmlns:a16="http://schemas.microsoft.com/office/drawing/2014/main" id="{CA1D837C-3652-A0A1-BF87-F9137E744B3F}"/>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42" name="Picture 41" descr="A group of blue and red circles&#10;&#10;Description automatically generated">
                <a:extLst>
                  <a:ext uri="{FF2B5EF4-FFF2-40B4-BE49-F238E27FC236}">
                    <a16:creationId xmlns:a16="http://schemas.microsoft.com/office/drawing/2014/main" id="{2C376746-206F-DAA4-5071-C77BFAAA5F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48" name="Group 47">
            <a:extLst>
              <a:ext uri="{FF2B5EF4-FFF2-40B4-BE49-F238E27FC236}">
                <a16:creationId xmlns:a16="http://schemas.microsoft.com/office/drawing/2014/main" id="{BBB3432E-3DA3-81F1-2551-8FF6C1143673}"/>
              </a:ext>
            </a:extLst>
          </p:cNvPr>
          <p:cNvGrpSpPr/>
          <p:nvPr/>
        </p:nvGrpSpPr>
        <p:grpSpPr>
          <a:xfrm>
            <a:off x="8854787" y="2688882"/>
            <a:ext cx="2972960" cy="558909"/>
            <a:chOff x="8854787" y="1848194"/>
            <a:chExt cx="2972960" cy="558909"/>
          </a:xfrm>
        </p:grpSpPr>
        <p:grpSp>
          <p:nvGrpSpPr>
            <p:cNvPr id="49" name="Group 48">
              <a:extLst>
                <a:ext uri="{FF2B5EF4-FFF2-40B4-BE49-F238E27FC236}">
                  <a16:creationId xmlns:a16="http://schemas.microsoft.com/office/drawing/2014/main" id="{CBE502C5-C94A-9BA8-999D-7F73F76CE043}"/>
                </a:ext>
              </a:extLst>
            </p:cNvPr>
            <p:cNvGrpSpPr/>
            <p:nvPr/>
          </p:nvGrpSpPr>
          <p:grpSpPr>
            <a:xfrm>
              <a:off x="8862340" y="1848194"/>
              <a:ext cx="914400" cy="240632"/>
              <a:chOff x="2393557" y="5918451"/>
              <a:chExt cx="914400" cy="240632"/>
            </a:xfrm>
          </p:grpSpPr>
          <p:sp>
            <p:nvSpPr>
              <p:cNvPr id="65" name="Rectangle 64">
                <a:extLst>
                  <a:ext uri="{FF2B5EF4-FFF2-40B4-BE49-F238E27FC236}">
                    <a16:creationId xmlns:a16="http://schemas.microsoft.com/office/drawing/2014/main" id="{185084B1-0E81-20AA-6120-CA3C86BBFEEB}"/>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66" name="Picture 65" descr="A green leaf with a plus sign&#10;&#10;Description automatically generated">
                <a:extLst>
                  <a:ext uri="{FF2B5EF4-FFF2-40B4-BE49-F238E27FC236}">
                    <a16:creationId xmlns:a16="http://schemas.microsoft.com/office/drawing/2014/main" id="{6E176339-E524-6981-27B6-38320742D1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50" name="Group 49">
              <a:extLst>
                <a:ext uri="{FF2B5EF4-FFF2-40B4-BE49-F238E27FC236}">
                  <a16:creationId xmlns:a16="http://schemas.microsoft.com/office/drawing/2014/main" id="{2451E954-7B99-9303-2E8C-3AD2E3162804}"/>
                </a:ext>
              </a:extLst>
            </p:cNvPr>
            <p:cNvGrpSpPr/>
            <p:nvPr/>
          </p:nvGrpSpPr>
          <p:grpSpPr>
            <a:xfrm>
              <a:off x="8854787" y="2166471"/>
              <a:ext cx="918594" cy="240632"/>
              <a:chOff x="376806" y="5480807"/>
              <a:chExt cx="918594" cy="240632"/>
            </a:xfrm>
          </p:grpSpPr>
          <p:sp>
            <p:nvSpPr>
              <p:cNvPr id="63" name="Rectangle 62">
                <a:extLst>
                  <a:ext uri="{FF2B5EF4-FFF2-40B4-BE49-F238E27FC236}">
                    <a16:creationId xmlns:a16="http://schemas.microsoft.com/office/drawing/2014/main" id="{A2585F9E-D962-02F5-F2F9-257FDDB254AF}"/>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64" name="Picture 63" descr="A black and white image of a corner&#10;&#10;Description automatically generated">
                <a:extLst>
                  <a:ext uri="{FF2B5EF4-FFF2-40B4-BE49-F238E27FC236}">
                    <a16:creationId xmlns:a16="http://schemas.microsoft.com/office/drawing/2014/main" id="{3E7EE28A-600D-B313-C771-02DD506AAB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52" name="Group 51">
              <a:extLst>
                <a:ext uri="{FF2B5EF4-FFF2-40B4-BE49-F238E27FC236}">
                  <a16:creationId xmlns:a16="http://schemas.microsoft.com/office/drawing/2014/main" id="{C7F5790B-9C4D-04EF-7E45-DDE7630D3841}"/>
                </a:ext>
              </a:extLst>
            </p:cNvPr>
            <p:cNvGrpSpPr/>
            <p:nvPr/>
          </p:nvGrpSpPr>
          <p:grpSpPr>
            <a:xfrm>
              <a:off x="9916938" y="1848194"/>
              <a:ext cx="915031" cy="240632"/>
              <a:chOff x="376175" y="5867400"/>
              <a:chExt cx="915031" cy="240632"/>
            </a:xfrm>
          </p:grpSpPr>
          <p:sp>
            <p:nvSpPr>
              <p:cNvPr id="61" name="Rectangle 60">
                <a:extLst>
                  <a:ext uri="{FF2B5EF4-FFF2-40B4-BE49-F238E27FC236}">
                    <a16:creationId xmlns:a16="http://schemas.microsoft.com/office/drawing/2014/main" id="{D45AFF17-6500-294D-CFB8-C7875AF88C41}"/>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62" name="Picture 61" descr="A black background with a black square&#10;&#10;Description automatically generated with medium confidence">
                <a:extLst>
                  <a:ext uri="{FF2B5EF4-FFF2-40B4-BE49-F238E27FC236}">
                    <a16:creationId xmlns:a16="http://schemas.microsoft.com/office/drawing/2014/main" id="{8457D6A8-3385-7FE3-263F-FBF696F71F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54" name="Group 53">
              <a:extLst>
                <a:ext uri="{FF2B5EF4-FFF2-40B4-BE49-F238E27FC236}">
                  <a16:creationId xmlns:a16="http://schemas.microsoft.com/office/drawing/2014/main" id="{F1DA1FBC-8D5C-F63D-5193-CB8DA2694330}"/>
                </a:ext>
              </a:extLst>
            </p:cNvPr>
            <p:cNvGrpSpPr/>
            <p:nvPr/>
          </p:nvGrpSpPr>
          <p:grpSpPr>
            <a:xfrm>
              <a:off x="9866009" y="2162319"/>
              <a:ext cx="964281" cy="240632"/>
              <a:chOff x="1479329" y="5505531"/>
              <a:chExt cx="964281" cy="240632"/>
            </a:xfrm>
          </p:grpSpPr>
          <p:sp>
            <p:nvSpPr>
              <p:cNvPr id="59" name="Rectangle 58">
                <a:extLst>
                  <a:ext uri="{FF2B5EF4-FFF2-40B4-BE49-F238E27FC236}">
                    <a16:creationId xmlns:a16="http://schemas.microsoft.com/office/drawing/2014/main" id="{6B46ABB5-CBAF-C47F-1F01-01458798C9C1}"/>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60" name="Picture 59" descr="A black background with a black square&#10;&#10;Description automatically generated with medium confidence">
                <a:extLst>
                  <a:ext uri="{FF2B5EF4-FFF2-40B4-BE49-F238E27FC236}">
                    <a16:creationId xmlns:a16="http://schemas.microsoft.com/office/drawing/2014/main" id="{22406C53-1A61-68ED-AA3A-C19C0E7C9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56" name="Group 55">
              <a:extLst>
                <a:ext uri="{FF2B5EF4-FFF2-40B4-BE49-F238E27FC236}">
                  <a16:creationId xmlns:a16="http://schemas.microsoft.com/office/drawing/2014/main" id="{276F2B81-A513-F831-D1FA-CC622EABA83B}"/>
                </a:ext>
              </a:extLst>
            </p:cNvPr>
            <p:cNvGrpSpPr/>
            <p:nvPr/>
          </p:nvGrpSpPr>
          <p:grpSpPr>
            <a:xfrm>
              <a:off x="10888064" y="2007470"/>
              <a:ext cx="939683" cy="244200"/>
              <a:chOff x="1508821" y="5863832"/>
              <a:chExt cx="939683" cy="244200"/>
            </a:xfrm>
          </p:grpSpPr>
          <p:sp>
            <p:nvSpPr>
              <p:cNvPr id="57" name="Rectangle 56">
                <a:extLst>
                  <a:ext uri="{FF2B5EF4-FFF2-40B4-BE49-F238E27FC236}">
                    <a16:creationId xmlns:a16="http://schemas.microsoft.com/office/drawing/2014/main" id="{57E0B511-44E8-46C9-BB57-62144F0E9F9B}"/>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58" name="Picture 57" descr="A group of blue and red circles&#10;&#10;Description automatically generated">
                <a:extLst>
                  <a:ext uri="{FF2B5EF4-FFF2-40B4-BE49-F238E27FC236}">
                    <a16:creationId xmlns:a16="http://schemas.microsoft.com/office/drawing/2014/main" id="{48BDD9D4-B5C2-6A19-252D-39671AFEA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67" name="Group 66">
            <a:extLst>
              <a:ext uri="{FF2B5EF4-FFF2-40B4-BE49-F238E27FC236}">
                <a16:creationId xmlns:a16="http://schemas.microsoft.com/office/drawing/2014/main" id="{C4E947B9-0056-9AA4-A5DE-01435DBEAE19}"/>
              </a:ext>
            </a:extLst>
          </p:cNvPr>
          <p:cNvGrpSpPr/>
          <p:nvPr/>
        </p:nvGrpSpPr>
        <p:grpSpPr>
          <a:xfrm>
            <a:off x="8819900" y="3548102"/>
            <a:ext cx="2972960" cy="558909"/>
            <a:chOff x="8854787" y="1848194"/>
            <a:chExt cx="2972960" cy="558909"/>
          </a:xfrm>
        </p:grpSpPr>
        <p:grpSp>
          <p:nvGrpSpPr>
            <p:cNvPr id="68" name="Group 67">
              <a:extLst>
                <a:ext uri="{FF2B5EF4-FFF2-40B4-BE49-F238E27FC236}">
                  <a16:creationId xmlns:a16="http://schemas.microsoft.com/office/drawing/2014/main" id="{FE4D6221-AFAA-D3B4-477C-EB65D930338E}"/>
                </a:ext>
              </a:extLst>
            </p:cNvPr>
            <p:cNvGrpSpPr/>
            <p:nvPr/>
          </p:nvGrpSpPr>
          <p:grpSpPr>
            <a:xfrm>
              <a:off x="8862340" y="1848194"/>
              <a:ext cx="914400" cy="240632"/>
              <a:chOff x="2393557" y="5918451"/>
              <a:chExt cx="914400" cy="240632"/>
            </a:xfrm>
          </p:grpSpPr>
          <p:sp>
            <p:nvSpPr>
              <p:cNvPr id="89" name="Rectangle 88">
                <a:extLst>
                  <a:ext uri="{FF2B5EF4-FFF2-40B4-BE49-F238E27FC236}">
                    <a16:creationId xmlns:a16="http://schemas.microsoft.com/office/drawing/2014/main" id="{6EA02598-2014-804C-605E-A6F4E78E179E}"/>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91" name="Picture 90" descr="A green leaf with a plus sign&#10;&#10;Description automatically generated">
                <a:extLst>
                  <a:ext uri="{FF2B5EF4-FFF2-40B4-BE49-F238E27FC236}">
                    <a16:creationId xmlns:a16="http://schemas.microsoft.com/office/drawing/2014/main" id="{B97B7175-4645-2928-2815-DF051017E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69" name="Group 68">
              <a:extLst>
                <a:ext uri="{FF2B5EF4-FFF2-40B4-BE49-F238E27FC236}">
                  <a16:creationId xmlns:a16="http://schemas.microsoft.com/office/drawing/2014/main" id="{48CB48FC-1260-3A58-6621-EC939CCE7F4B}"/>
                </a:ext>
              </a:extLst>
            </p:cNvPr>
            <p:cNvGrpSpPr/>
            <p:nvPr/>
          </p:nvGrpSpPr>
          <p:grpSpPr>
            <a:xfrm>
              <a:off x="8854787" y="2166471"/>
              <a:ext cx="918594" cy="240632"/>
              <a:chOff x="376806" y="5480807"/>
              <a:chExt cx="918594" cy="240632"/>
            </a:xfrm>
          </p:grpSpPr>
          <p:sp>
            <p:nvSpPr>
              <p:cNvPr id="85" name="Rectangle 84">
                <a:extLst>
                  <a:ext uri="{FF2B5EF4-FFF2-40B4-BE49-F238E27FC236}">
                    <a16:creationId xmlns:a16="http://schemas.microsoft.com/office/drawing/2014/main" id="{C7AE30C4-97EE-1A6A-8AFE-27649910A60B}"/>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87" name="Picture 86" descr="A black and white image of a corner&#10;&#10;Description automatically generated">
                <a:extLst>
                  <a:ext uri="{FF2B5EF4-FFF2-40B4-BE49-F238E27FC236}">
                    <a16:creationId xmlns:a16="http://schemas.microsoft.com/office/drawing/2014/main" id="{0227CA84-7978-47DA-5703-717E88B518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70" name="Group 69">
              <a:extLst>
                <a:ext uri="{FF2B5EF4-FFF2-40B4-BE49-F238E27FC236}">
                  <a16:creationId xmlns:a16="http://schemas.microsoft.com/office/drawing/2014/main" id="{86E2CA7A-889D-B14A-BF39-8817F637904B}"/>
                </a:ext>
              </a:extLst>
            </p:cNvPr>
            <p:cNvGrpSpPr/>
            <p:nvPr/>
          </p:nvGrpSpPr>
          <p:grpSpPr>
            <a:xfrm>
              <a:off x="9916938" y="1848194"/>
              <a:ext cx="915031" cy="240632"/>
              <a:chOff x="376175" y="5867400"/>
              <a:chExt cx="915031" cy="240632"/>
            </a:xfrm>
          </p:grpSpPr>
          <p:sp>
            <p:nvSpPr>
              <p:cNvPr id="83" name="Rectangle 82">
                <a:extLst>
                  <a:ext uri="{FF2B5EF4-FFF2-40B4-BE49-F238E27FC236}">
                    <a16:creationId xmlns:a16="http://schemas.microsoft.com/office/drawing/2014/main" id="{A05494FD-CA63-4165-5CAA-E1BE36A0187D}"/>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84" name="Picture 83" descr="A black background with a black square&#10;&#10;Description automatically generated with medium confidence">
                <a:extLst>
                  <a:ext uri="{FF2B5EF4-FFF2-40B4-BE49-F238E27FC236}">
                    <a16:creationId xmlns:a16="http://schemas.microsoft.com/office/drawing/2014/main" id="{5FA0F7DB-6ECE-1B42-EF21-AA494CF4A0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71" name="Group 70">
              <a:extLst>
                <a:ext uri="{FF2B5EF4-FFF2-40B4-BE49-F238E27FC236}">
                  <a16:creationId xmlns:a16="http://schemas.microsoft.com/office/drawing/2014/main" id="{D9A1B3EB-89C4-E756-F379-FE08AEF68CA3}"/>
                </a:ext>
              </a:extLst>
            </p:cNvPr>
            <p:cNvGrpSpPr/>
            <p:nvPr/>
          </p:nvGrpSpPr>
          <p:grpSpPr>
            <a:xfrm>
              <a:off x="9866009" y="2162319"/>
              <a:ext cx="964281" cy="240632"/>
              <a:chOff x="1479329" y="5505531"/>
              <a:chExt cx="964281" cy="240632"/>
            </a:xfrm>
          </p:grpSpPr>
          <p:sp>
            <p:nvSpPr>
              <p:cNvPr id="78" name="Rectangle 77">
                <a:extLst>
                  <a:ext uri="{FF2B5EF4-FFF2-40B4-BE49-F238E27FC236}">
                    <a16:creationId xmlns:a16="http://schemas.microsoft.com/office/drawing/2014/main" id="{5F83243A-E173-0D46-4ECA-B71617E7617C}"/>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79" name="Picture 78" descr="A black background with a black square&#10;&#10;Description automatically generated with medium confidence">
                <a:extLst>
                  <a:ext uri="{FF2B5EF4-FFF2-40B4-BE49-F238E27FC236}">
                    <a16:creationId xmlns:a16="http://schemas.microsoft.com/office/drawing/2014/main" id="{D287178A-DCC2-29F8-4795-64EC5AC45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72" name="Group 71">
              <a:extLst>
                <a:ext uri="{FF2B5EF4-FFF2-40B4-BE49-F238E27FC236}">
                  <a16:creationId xmlns:a16="http://schemas.microsoft.com/office/drawing/2014/main" id="{8787CF82-D351-6827-2225-BDA24AEB2575}"/>
                </a:ext>
              </a:extLst>
            </p:cNvPr>
            <p:cNvGrpSpPr/>
            <p:nvPr/>
          </p:nvGrpSpPr>
          <p:grpSpPr>
            <a:xfrm>
              <a:off x="10888064" y="2007470"/>
              <a:ext cx="939683" cy="244200"/>
              <a:chOff x="1508821" y="5863832"/>
              <a:chExt cx="939683" cy="244200"/>
            </a:xfrm>
          </p:grpSpPr>
          <p:sp>
            <p:nvSpPr>
              <p:cNvPr id="73" name="Rectangle 72">
                <a:extLst>
                  <a:ext uri="{FF2B5EF4-FFF2-40B4-BE49-F238E27FC236}">
                    <a16:creationId xmlns:a16="http://schemas.microsoft.com/office/drawing/2014/main" id="{A79C8AE0-5B33-173F-5DC0-CBBB0E2A5A41}"/>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77" name="Picture 76" descr="A group of blue and red circles&#10;&#10;Description automatically generated">
                <a:extLst>
                  <a:ext uri="{FF2B5EF4-FFF2-40B4-BE49-F238E27FC236}">
                    <a16:creationId xmlns:a16="http://schemas.microsoft.com/office/drawing/2014/main" id="{2B208BB7-29EF-A87C-CC0B-FC88428473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93" name="Group 92">
            <a:extLst>
              <a:ext uri="{FF2B5EF4-FFF2-40B4-BE49-F238E27FC236}">
                <a16:creationId xmlns:a16="http://schemas.microsoft.com/office/drawing/2014/main" id="{959FE2B2-6A7E-4386-106F-8A255D9D155A}"/>
              </a:ext>
            </a:extLst>
          </p:cNvPr>
          <p:cNvGrpSpPr/>
          <p:nvPr/>
        </p:nvGrpSpPr>
        <p:grpSpPr>
          <a:xfrm>
            <a:off x="8827453" y="4403000"/>
            <a:ext cx="2972960" cy="558909"/>
            <a:chOff x="8854787" y="1848194"/>
            <a:chExt cx="2972960" cy="558909"/>
          </a:xfrm>
        </p:grpSpPr>
        <p:grpSp>
          <p:nvGrpSpPr>
            <p:cNvPr id="95" name="Group 94">
              <a:extLst>
                <a:ext uri="{FF2B5EF4-FFF2-40B4-BE49-F238E27FC236}">
                  <a16:creationId xmlns:a16="http://schemas.microsoft.com/office/drawing/2014/main" id="{23B98E48-E600-4CA9-B100-4D1474B29948}"/>
                </a:ext>
              </a:extLst>
            </p:cNvPr>
            <p:cNvGrpSpPr/>
            <p:nvPr/>
          </p:nvGrpSpPr>
          <p:grpSpPr>
            <a:xfrm>
              <a:off x="8862340" y="1848194"/>
              <a:ext cx="914400" cy="240632"/>
              <a:chOff x="2393557" y="5918451"/>
              <a:chExt cx="914400" cy="240632"/>
            </a:xfrm>
          </p:grpSpPr>
          <p:sp>
            <p:nvSpPr>
              <p:cNvPr id="110" name="Rectangle 109">
                <a:extLst>
                  <a:ext uri="{FF2B5EF4-FFF2-40B4-BE49-F238E27FC236}">
                    <a16:creationId xmlns:a16="http://schemas.microsoft.com/office/drawing/2014/main" id="{01F05B45-9805-7850-7682-381E7AEE4FB4}"/>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111" name="Picture 110" descr="A green leaf with a plus sign&#10;&#10;Description automatically generated">
                <a:extLst>
                  <a:ext uri="{FF2B5EF4-FFF2-40B4-BE49-F238E27FC236}">
                    <a16:creationId xmlns:a16="http://schemas.microsoft.com/office/drawing/2014/main" id="{97C8E13E-F8A1-D11A-1AF3-4CD5599ABF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97" name="Group 96">
              <a:extLst>
                <a:ext uri="{FF2B5EF4-FFF2-40B4-BE49-F238E27FC236}">
                  <a16:creationId xmlns:a16="http://schemas.microsoft.com/office/drawing/2014/main" id="{300D9567-E065-0FA6-F7F2-D6D0001B3890}"/>
                </a:ext>
              </a:extLst>
            </p:cNvPr>
            <p:cNvGrpSpPr/>
            <p:nvPr/>
          </p:nvGrpSpPr>
          <p:grpSpPr>
            <a:xfrm>
              <a:off x="8854787" y="2166471"/>
              <a:ext cx="918594" cy="240632"/>
              <a:chOff x="376806" y="5480807"/>
              <a:chExt cx="918594" cy="240632"/>
            </a:xfrm>
          </p:grpSpPr>
          <p:sp>
            <p:nvSpPr>
              <p:cNvPr id="108" name="Rectangle 107">
                <a:extLst>
                  <a:ext uri="{FF2B5EF4-FFF2-40B4-BE49-F238E27FC236}">
                    <a16:creationId xmlns:a16="http://schemas.microsoft.com/office/drawing/2014/main" id="{192CEA21-392A-5E6E-2E7A-B2FE1723D128}"/>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109" name="Picture 108" descr="A black and white image of a corner&#10;&#10;Description automatically generated">
                <a:extLst>
                  <a:ext uri="{FF2B5EF4-FFF2-40B4-BE49-F238E27FC236}">
                    <a16:creationId xmlns:a16="http://schemas.microsoft.com/office/drawing/2014/main" id="{5D8917EC-9E8D-79FE-34B3-DA6FED2D17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98" name="Group 97">
              <a:extLst>
                <a:ext uri="{FF2B5EF4-FFF2-40B4-BE49-F238E27FC236}">
                  <a16:creationId xmlns:a16="http://schemas.microsoft.com/office/drawing/2014/main" id="{D0679D32-8698-F8C9-09C0-EBCCE1780AD4}"/>
                </a:ext>
              </a:extLst>
            </p:cNvPr>
            <p:cNvGrpSpPr/>
            <p:nvPr/>
          </p:nvGrpSpPr>
          <p:grpSpPr>
            <a:xfrm>
              <a:off x="9916938" y="1848194"/>
              <a:ext cx="915031" cy="240632"/>
              <a:chOff x="376175" y="5867400"/>
              <a:chExt cx="915031" cy="240632"/>
            </a:xfrm>
          </p:grpSpPr>
          <p:sp>
            <p:nvSpPr>
              <p:cNvPr id="106" name="Rectangle 105">
                <a:extLst>
                  <a:ext uri="{FF2B5EF4-FFF2-40B4-BE49-F238E27FC236}">
                    <a16:creationId xmlns:a16="http://schemas.microsoft.com/office/drawing/2014/main" id="{27B2A66C-B3FA-1A57-6CC4-69887079A40E}"/>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107" name="Picture 106" descr="A black background with a black square&#10;&#10;Description automatically generated with medium confidence">
                <a:extLst>
                  <a:ext uri="{FF2B5EF4-FFF2-40B4-BE49-F238E27FC236}">
                    <a16:creationId xmlns:a16="http://schemas.microsoft.com/office/drawing/2014/main" id="{DA46FF82-1093-75EA-899C-9F110DA0ED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99" name="Group 98">
              <a:extLst>
                <a:ext uri="{FF2B5EF4-FFF2-40B4-BE49-F238E27FC236}">
                  <a16:creationId xmlns:a16="http://schemas.microsoft.com/office/drawing/2014/main" id="{9F1A1083-FDE1-70CB-6C42-0A00450DA26D}"/>
                </a:ext>
              </a:extLst>
            </p:cNvPr>
            <p:cNvGrpSpPr/>
            <p:nvPr/>
          </p:nvGrpSpPr>
          <p:grpSpPr>
            <a:xfrm>
              <a:off x="9866009" y="2162319"/>
              <a:ext cx="964281" cy="240632"/>
              <a:chOff x="1479329" y="5505531"/>
              <a:chExt cx="964281" cy="240632"/>
            </a:xfrm>
          </p:grpSpPr>
          <p:sp>
            <p:nvSpPr>
              <p:cNvPr id="104" name="Rectangle 103">
                <a:extLst>
                  <a:ext uri="{FF2B5EF4-FFF2-40B4-BE49-F238E27FC236}">
                    <a16:creationId xmlns:a16="http://schemas.microsoft.com/office/drawing/2014/main" id="{3761F861-5FB7-F240-F226-4E4B8ED1E10E}"/>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105" name="Picture 104" descr="A black background with a black square&#10;&#10;Description automatically generated with medium confidence">
                <a:extLst>
                  <a:ext uri="{FF2B5EF4-FFF2-40B4-BE49-F238E27FC236}">
                    <a16:creationId xmlns:a16="http://schemas.microsoft.com/office/drawing/2014/main" id="{919B2D6D-EF49-D69B-960C-AEF2A8AD1A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101" name="Group 100">
              <a:extLst>
                <a:ext uri="{FF2B5EF4-FFF2-40B4-BE49-F238E27FC236}">
                  <a16:creationId xmlns:a16="http://schemas.microsoft.com/office/drawing/2014/main" id="{A179D7F9-942E-8B1C-AD3D-4451FDC9F346}"/>
                </a:ext>
              </a:extLst>
            </p:cNvPr>
            <p:cNvGrpSpPr/>
            <p:nvPr/>
          </p:nvGrpSpPr>
          <p:grpSpPr>
            <a:xfrm>
              <a:off x="10888064" y="2007470"/>
              <a:ext cx="939683" cy="244200"/>
              <a:chOff x="1508821" y="5863832"/>
              <a:chExt cx="939683" cy="244200"/>
            </a:xfrm>
          </p:grpSpPr>
          <p:sp>
            <p:nvSpPr>
              <p:cNvPr id="102" name="Rectangle 101">
                <a:extLst>
                  <a:ext uri="{FF2B5EF4-FFF2-40B4-BE49-F238E27FC236}">
                    <a16:creationId xmlns:a16="http://schemas.microsoft.com/office/drawing/2014/main" id="{ACB39973-4D19-5BEF-9704-F87B7D76F45B}"/>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103" name="Picture 102" descr="A group of blue and red circles&#10;&#10;Description automatically generated">
                <a:extLst>
                  <a:ext uri="{FF2B5EF4-FFF2-40B4-BE49-F238E27FC236}">
                    <a16:creationId xmlns:a16="http://schemas.microsoft.com/office/drawing/2014/main" id="{2D21C3DF-574D-239D-2FB6-CC5B2E5CA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grpSp>
        <p:nvGrpSpPr>
          <p:cNvPr id="112" name="Group 111">
            <a:extLst>
              <a:ext uri="{FF2B5EF4-FFF2-40B4-BE49-F238E27FC236}">
                <a16:creationId xmlns:a16="http://schemas.microsoft.com/office/drawing/2014/main" id="{111A28DC-30F7-08EE-0D86-455576E1626F}"/>
              </a:ext>
            </a:extLst>
          </p:cNvPr>
          <p:cNvGrpSpPr/>
          <p:nvPr/>
        </p:nvGrpSpPr>
        <p:grpSpPr>
          <a:xfrm>
            <a:off x="8835006" y="5246851"/>
            <a:ext cx="2972960" cy="558909"/>
            <a:chOff x="8854787" y="1848194"/>
            <a:chExt cx="2972960" cy="558909"/>
          </a:xfrm>
        </p:grpSpPr>
        <p:grpSp>
          <p:nvGrpSpPr>
            <p:cNvPr id="116" name="Group 115">
              <a:extLst>
                <a:ext uri="{FF2B5EF4-FFF2-40B4-BE49-F238E27FC236}">
                  <a16:creationId xmlns:a16="http://schemas.microsoft.com/office/drawing/2014/main" id="{8F58857C-F2CF-ECBC-0E57-85E689EB2B4D}"/>
                </a:ext>
              </a:extLst>
            </p:cNvPr>
            <p:cNvGrpSpPr/>
            <p:nvPr/>
          </p:nvGrpSpPr>
          <p:grpSpPr>
            <a:xfrm>
              <a:off x="8862340" y="1848194"/>
              <a:ext cx="914400" cy="240632"/>
              <a:chOff x="2393557" y="5918451"/>
              <a:chExt cx="914400" cy="240632"/>
            </a:xfrm>
          </p:grpSpPr>
          <p:sp>
            <p:nvSpPr>
              <p:cNvPr id="132" name="Rectangle 131">
                <a:extLst>
                  <a:ext uri="{FF2B5EF4-FFF2-40B4-BE49-F238E27FC236}">
                    <a16:creationId xmlns:a16="http://schemas.microsoft.com/office/drawing/2014/main" id="{04F1BE89-47D4-2606-2CEE-DCEB49B2D0A9}"/>
                  </a:ext>
                </a:extLst>
              </p:cNvPr>
              <p:cNvSpPr/>
              <p:nvPr/>
            </p:nvSpPr>
            <p:spPr>
              <a:xfrm>
                <a:off x="2393557" y="591845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050" dirty="0">
                    <a:solidFill>
                      <a:schemeClr val="tx1"/>
                    </a:solidFill>
                    <a:latin typeface="Open Sans" pitchFamily="2" charset="0"/>
                    <a:ea typeface="Open Sans" pitchFamily="2" charset="0"/>
                    <a:cs typeface="Open Sans" pitchFamily="2" charset="0"/>
                  </a:rPr>
                  <a:t>Eco Audit</a:t>
                </a:r>
              </a:p>
            </p:txBody>
          </p:sp>
          <p:pic>
            <p:nvPicPr>
              <p:cNvPr id="133" name="Picture 132" descr="A green leaf with a plus sign&#10;&#10;Description automatically generated">
                <a:extLst>
                  <a:ext uri="{FF2B5EF4-FFF2-40B4-BE49-F238E27FC236}">
                    <a16:creationId xmlns:a16="http://schemas.microsoft.com/office/drawing/2014/main" id="{DF056446-0BC0-C096-72B6-E3F54BD130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557" y="5947327"/>
                <a:ext cx="256032" cy="182880"/>
              </a:xfrm>
              <a:prstGeom prst="rect">
                <a:avLst/>
              </a:prstGeom>
            </p:spPr>
          </p:pic>
        </p:grpSp>
        <p:grpSp>
          <p:nvGrpSpPr>
            <p:cNvPr id="117" name="Group 116">
              <a:extLst>
                <a:ext uri="{FF2B5EF4-FFF2-40B4-BE49-F238E27FC236}">
                  <a16:creationId xmlns:a16="http://schemas.microsoft.com/office/drawing/2014/main" id="{BF671358-AE2A-2EA6-AE7F-EB230B21D6ED}"/>
                </a:ext>
              </a:extLst>
            </p:cNvPr>
            <p:cNvGrpSpPr/>
            <p:nvPr/>
          </p:nvGrpSpPr>
          <p:grpSpPr>
            <a:xfrm>
              <a:off x="8854787" y="2166471"/>
              <a:ext cx="918594" cy="240632"/>
              <a:chOff x="376806" y="5480807"/>
              <a:chExt cx="918594" cy="240632"/>
            </a:xfrm>
          </p:grpSpPr>
          <p:sp>
            <p:nvSpPr>
              <p:cNvPr id="130" name="Rectangle 129">
                <a:extLst>
                  <a:ext uri="{FF2B5EF4-FFF2-40B4-BE49-F238E27FC236}">
                    <a16:creationId xmlns:a16="http://schemas.microsoft.com/office/drawing/2014/main" id="{ED405F34-FCEC-9D3D-DDFF-E4F5836FB790}"/>
                  </a:ext>
                </a:extLst>
              </p:cNvPr>
              <p:cNvSpPr/>
              <p:nvPr/>
            </p:nvSpPr>
            <p:spPr>
              <a:xfrm>
                <a:off x="381000" y="5480807"/>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900" dirty="0">
                    <a:solidFill>
                      <a:schemeClr val="tx1"/>
                    </a:solidFill>
                    <a:latin typeface="Open Sans" pitchFamily="2" charset="0"/>
                    <a:ea typeface="Open Sans" pitchFamily="2" charset="0"/>
                    <a:cs typeface="Open Sans" pitchFamily="2" charset="0"/>
                  </a:rPr>
                  <a:t>Synthesizer</a:t>
                </a:r>
              </a:p>
            </p:txBody>
          </p:sp>
          <p:pic>
            <p:nvPicPr>
              <p:cNvPr id="131" name="Picture 130" descr="A black and white image of a corner&#10;&#10;Description automatically generated">
                <a:extLst>
                  <a:ext uri="{FF2B5EF4-FFF2-40B4-BE49-F238E27FC236}">
                    <a16:creationId xmlns:a16="http://schemas.microsoft.com/office/drawing/2014/main" id="{F0400EAD-912F-474E-B3D3-0F2EE02E85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806" y="5505531"/>
                <a:ext cx="256154" cy="182880"/>
              </a:xfrm>
              <a:prstGeom prst="rect">
                <a:avLst/>
              </a:prstGeom>
            </p:spPr>
          </p:pic>
        </p:grpSp>
        <p:grpSp>
          <p:nvGrpSpPr>
            <p:cNvPr id="118" name="Group 117">
              <a:extLst>
                <a:ext uri="{FF2B5EF4-FFF2-40B4-BE49-F238E27FC236}">
                  <a16:creationId xmlns:a16="http://schemas.microsoft.com/office/drawing/2014/main" id="{AD12E042-488E-81CD-B487-102410BD8D44}"/>
                </a:ext>
              </a:extLst>
            </p:cNvPr>
            <p:cNvGrpSpPr/>
            <p:nvPr/>
          </p:nvGrpSpPr>
          <p:grpSpPr>
            <a:xfrm>
              <a:off x="9916938" y="1848194"/>
              <a:ext cx="915031" cy="240632"/>
              <a:chOff x="376175" y="5867400"/>
              <a:chExt cx="915031" cy="240632"/>
            </a:xfrm>
          </p:grpSpPr>
          <p:sp>
            <p:nvSpPr>
              <p:cNvPr id="128" name="Rectangle 127">
                <a:extLst>
                  <a:ext uri="{FF2B5EF4-FFF2-40B4-BE49-F238E27FC236}">
                    <a16:creationId xmlns:a16="http://schemas.microsoft.com/office/drawing/2014/main" id="{5676DB9B-E1FD-E105-C713-9A9645836947}"/>
                  </a:ext>
                </a:extLst>
              </p:cNvPr>
              <p:cNvSpPr/>
              <p:nvPr/>
            </p:nvSpPr>
            <p:spPr>
              <a:xfrm>
                <a:off x="376806"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tx1"/>
                    </a:solidFill>
                    <a:latin typeface="Open Sans" pitchFamily="2" charset="0"/>
                    <a:ea typeface="Open Sans" pitchFamily="2" charset="0"/>
                    <a:cs typeface="Open Sans" pitchFamily="2" charset="0"/>
                  </a:rPr>
                  <a:t>     Solver     </a:t>
                </a:r>
              </a:p>
            </p:txBody>
          </p:sp>
          <p:pic>
            <p:nvPicPr>
              <p:cNvPr id="129" name="Picture 128" descr="A black background with a black square&#10;&#10;Description automatically generated with medium confidence">
                <a:extLst>
                  <a:ext uri="{FF2B5EF4-FFF2-40B4-BE49-F238E27FC236}">
                    <a16:creationId xmlns:a16="http://schemas.microsoft.com/office/drawing/2014/main" id="{16ECD1CA-7BB9-12D7-5030-763C89070B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175" y="5900428"/>
                <a:ext cx="256154" cy="182880"/>
              </a:xfrm>
              <a:prstGeom prst="rect">
                <a:avLst/>
              </a:prstGeom>
            </p:spPr>
          </p:pic>
        </p:grpSp>
        <p:grpSp>
          <p:nvGrpSpPr>
            <p:cNvPr id="119" name="Group 118">
              <a:extLst>
                <a:ext uri="{FF2B5EF4-FFF2-40B4-BE49-F238E27FC236}">
                  <a16:creationId xmlns:a16="http://schemas.microsoft.com/office/drawing/2014/main" id="{415DEB2D-F6FA-0443-1A74-FCB46822E9E5}"/>
                </a:ext>
              </a:extLst>
            </p:cNvPr>
            <p:cNvGrpSpPr/>
            <p:nvPr/>
          </p:nvGrpSpPr>
          <p:grpSpPr>
            <a:xfrm>
              <a:off x="9866009" y="2162319"/>
              <a:ext cx="964281" cy="240632"/>
              <a:chOff x="1479329" y="5505531"/>
              <a:chExt cx="964281" cy="240632"/>
            </a:xfrm>
          </p:grpSpPr>
          <p:sp>
            <p:nvSpPr>
              <p:cNvPr id="126" name="Rectangle 125">
                <a:extLst>
                  <a:ext uri="{FF2B5EF4-FFF2-40B4-BE49-F238E27FC236}">
                    <a16:creationId xmlns:a16="http://schemas.microsoft.com/office/drawing/2014/main" id="{76BD74C6-0FD0-C290-B801-CAA2D7176713}"/>
                  </a:ext>
                </a:extLst>
              </p:cNvPr>
              <p:cNvSpPr/>
              <p:nvPr/>
            </p:nvSpPr>
            <p:spPr>
              <a:xfrm>
                <a:off x="1529210" y="5505531"/>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dirty="0">
                    <a:solidFill>
                      <a:schemeClr val="tx1"/>
                    </a:solidFill>
                    <a:latin typeface="Open Sans" pitchFamily="2" charset="0"/>
                    <a:ea typeface="Open Sans" pitchFamily="2" charset="0"/>
                    <a:cs typeface="Open Sans" pitchFamily="2" charset="0"/>
                  </a:rPr>
                  <a:t>    </a:t>
                </a:r>
                <a:r>
                  <a:rPr lang="en-US" sz="870" dirty="0">
                    <a:solidFill>
                      <a:schemeClr val="tx1"/>
                    </a:solidFill>
                    <a:latin typeface="Open Sans" pitchFamily="2" charset="0"/>
                    <a:ea typeface="Open Sans" pitchFamily="2" charset="0"/>
                    <a:cs typeface="Open Sans" pitchFamily="2" charset="0"/>
                  </a:rPr>
                  <a:t>Find Similar</a:t>
                </a:r>
              </a:p>
            </p:txBody>
          </p:sp>
          <p:pic>
            <p:nvPicPr>
              <p:cNvPr id="127" name="Picture 126" descr="A black background with a black square&#10;&#10;Description automatically generated with medium confidence">
                <a:extLst>
                  <a:ext uri="{FF2B5EF4-FFF2-40B4-BE49-F238E27FC236}">
                    <a16:creationId xmlns:a16="http://schemas.microsoft.com/office/drawing/2014/main" id="{E8AA3FAB-8770-543D-CF90-0B433EEAAD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329" y="5513995"/>
                <a:ext cx="319828" cy="228600"/>
              </a:xfrm>
              <a:prstGeom prst="rect">
                <a:avLst/>
              </a:prstGeom>
            </p:spPr>
          </p:pic>
        </p:grpSp>
        <p:grpSp>
          <p:nvGrpSpPr>
            <p:cNvPr id="120" name="Group 119">
              <a:extLst>
                <a:ext uri="{FF2B5EF4-FFF2-40B4-BE49-F238E27FC236}">
                  <a16:creationId xmlns:a16="http://schemas.microsoft.com/office/drawing/2014/main" id="{0F1C3551-08DF-DB0B-87C3-2012BDAF2558}"/>
                </a:ext>
              </a:extLst>
            </p:cNvPr>
            <p:cNvGrpSpPr/>
            <p:nvPr/>
          </p:nvGrpSpPr>
          <p:grpSpPr>
            <a:xfrm>
              <a:off x="10888064" y="2007470"/>
              <a:ext cx="939683" cy="244200"/>
              <a:chOff x="1508821" y="5863832"/>
              <a:chExt cx="939683" cy="244200"/>
            </a:xfrm>
          </p:grpSpPr>
          <p:sp>
            <p:nvSpPr>
              <p:cNvPr id="121" name="Rectangle 120">
                <a:extLst>
                  <a:ext uri="{FF2B5EF4-FFF2-40B4-BE49-F238E27FC236}">
                    <a16:creationId xmlns:a16="http://schemas.microsoft.com/office/drawing/2014/main" id="{24D899FC-3001-A197-208F-C40B4C9513F0}"/>
                  </a:ext>
                </a:extLst>
              </p:cNvPr>
              <p:cNvSpPr/>
              <p:nvPr/>
            </p:nvSpPr>
            <p:spPr>
              <a:xfrm>
                <a:off x="1534104" y="5867400"/>
                <a:ext cx="914400" cy="240632"/>
              </a:xfrm>
              <a:prstGeom prst="rect">
                <a:avLst/>
              </a:prstGeom>
              <a:solidFill>
                <a:srgbClr val="F0F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700" dirty="0">
                    <a:solidFill>
                      <a:schemeClr val="tx1"/>
                    </a:solidFill>
                    <a:latin typeface="Open Sans" pitchFamily="2" charset="0"/>
                    <a:ea typeface="Open Sans" pitchFamily="2" charset="0"/>
                    <a:cs typeface="Open Sans" pitchFamily="2" charset="0"/>
                  </a:rPr>
                  <a:t>Comparison Table</a:t>
                </a:r>
              </a:p>
            </p:txBody>
          </p:sp>
          <p:pic>
            <p:nvPicPr>
              <p:cNvPr id="125" name="Picture 124" descr="A group of blue and red circles&#10;&#10;Description automatically generated">
                <a:extLst>
                  <a:ext uri="{FF2B5EF4-FFF2-40B4-BE49-F238E27FC236}">
                    <a16:creationId xmlns:a16="http://schemas.microsoft.com/office/drawing/2014/main" id="{0054E9DA-5014-B0FB-F9B1-8F5B4017A8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8821" y="5863832"/>
                <a:ext cx="319979" cy="228600"/>
              </a:xfrm>
              <a:prstGeom prst="rect">
                <a:avLst/>
              </a:prstGeom>
            </p:spPr>
          </p:pic>
        </p:grpSp>
      </p:grpSp>
    </p:spTree>
    <p:extLst>
      <p:ext uri="{BB962C8B-B14F-4D97-AF65-F5344CB8AC3E}">
        <p14:creationId xmlns:p14="http://schemas.microsoft.com/office/powerpoint/2010/main" val="120344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ine 6"/>
          <p:cNvSpPr>
            <a:spLocks noChangeShapeType="1"/>
          </p:cNvSpPr>
          <p:nvPr/>
        </p:nvSpPr>
        <p:spPr bwMode="auto">
          <a:xfrm rot="5400000">
            <a:off x="4135685" y="4493020"/>
            <a:ext cx="1616377"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27" name="Title 2"/>
          <p:cNvSpPr>
            <a:spLocks noGrp="1"/>
          </p:cNvSpPr>
          <p:nvPr>
            <p:ph type="title"/>
          </p:nvPr>
        </p:nvSpPr>
        <p:spPr/>
        <p:txBody>
          <a:bodyPr/>
          <a:lstStyle/>
          <a:p>
            <a:r>
              <a:rPr lang="en-GB" dirty="0">
                <a:latin typeface="+mn-lt"/>
              </a:rPr>
              <a:t>Granta EduPack level structure</a:t>
            </a:r>
          </a:p>
        </p:txBody>
      </p:sp>
      <p:sp>
        <p:nvSpPr>
          <p:cNvPr id="28" name="Line 6"/>
          <p:cNvSpPr>
            <a:spLocks noChangeShapeType="1"/>
          </p:cNvSpPr>
          <p:nvPr/>
        </p:nvSpPr>
        <p:spPr bwMode="auto">
          <a:xfrm>
            <a:off x="4511827" y="3687418"/>
            <a:ext cx="430291"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29" name="AutoShape 11"/>
          <p:cNvSpPr>
            <a:spLocks noChangeArrowheads="1"/>
          </p:cNvSpPr>
          <p:nvPr/>
        </p:nvSpPr>
        <p:spPr bwMode="auto">
          <a:xfrm>
            <a:off x="1831365" y="3342896"/>
            <a:ext cx="2680461" cy="665083"/>
          </a:xfrm>
          <a:prstGeom prst="roundRect">
            <a:avLst>
              <a:gd name="adj" fmla="val 5556"/>
            </a:avLst>
          </a:prstGeom>
          <a:solidFill>
            <a:schemeClr val="accent1"/>
          </a:solidFill>
          <a:ln w="28575">
            <a:noFill/>
            <a:round/>
            <a:headEnd/>
            <a:tailEnd/>
          </a:ln>
          <a:effectLst>
            <a:outerShdw blurRad="50800" dist="38100" dir="2700000" algn="tl" rotWithShape="0">
              <a:prstClr val="black">
                <a:alpha val="40000"/>
              </a:prstClr>
            </a:outerShdw>
          </a:effectLst>
        </p:spPr>
        <p:txBody>
          <a:bodyPr wrap="square" anchor="ctr">
            <a:spAutoFit/>
          </a:bodyPr>
          <a:lstStyle/>
          <a:p>
            <a:pPr algn="ctr">
              <a:defRPr/>
            </a:pPr>
            <a:endParaRPr lang="en-GB" dirty="0">
              <a:solidFill>
                <a:prstClr val="black"/>
              </a:solidFill>
            </a:endParaRPr>
          </a:p>
          <a:p>
            <a:pPr algn="ctr">
              <a:defRPr/>
            </a:pPr>
            <a:endParaRPr lang="en-GB" dirty="0">
              <a:solidFill>
                <a:prstClr val="black"/>
              </a:solidFill>
            </a:endParaRPr>
          </a:p>
        </p:txBody>
      </p:sp>
      <p:sp>
        <p:nvSpPr>
          <p:cNvPr id="30" name="Text Box 12"/>
          <p:cNvSpPr txBox="1">
            <a:spLocks noChangeArrowheads="1"/>
          </p:cNvSpPr>
          <p:nvPr/>
        </p:nvSpPr>
        <p:spPr bwMode="auto">
          <a:xfrm>
            <a:off x="1831362" y="3337364"/>
            <a:ext cx="2680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a:r>
              <a:rPr lang="en-GB" sz="1800" dirty="0">
                <a:solidFill>
                  <a:schemeClr val="accent4"/>
                </a:solidFill>
                <a:latin typeface="+mn-lt"/>
              </a:rPr>
              <a:t>Simple user </a:t>
            </a:r>
            <a:br>
              <a:rPr lang="en-GB" sz="1800" dirty="0">
                <a:solidFill>
                  <a:schemeClr val="accent4"/>
                </a:solidFill>
                <a:latin typeface="+mn-lt"/>
              </a:rPr>
            </a:br>
            <a:r>
              <a:rPr lang="en-GB" sz="1800" dirty="0">
                <a:solidFill>
                  <a:schemeClr val="accent4"/>
                </a:solidFill>
                <a:latin typeface="+mn-lt"/>
              </a:rPr>
              <a:t>interface</a:t>
            </a:r>
          </a:p>
        </p:txBody>
      </p:sp>
      <p:sp>
        <p:nvSpPr>
          <p:cNvPr id="31" name="Text Box 25"/>
          <p:cNvSpPr txBox="1">
            <a:spLocks noChangeArrowheads="1"/>
          </p:cNvSpPr>
          <p:nvPr/>
        </p:nvSpPr>
        <p:spPr bwMode="auto">
          <a:xfrm>
            <a:off x="5439455" y="4581289"/>
            <a:ext cx="2499642" cy="1191095"/>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wrap="squar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9pPr>
          </a:lstStyle>
          <a:p>
            <a:pPr marL="108000" algn="ctr">
              <a:spcBef>
                <a:spcPct val="50000"/>
              </a:spcBef>
              <a:spcAft>
                <a:spcPts val="1000"/>
              </a:spcAft>
              <a:buClr>
                <a:prstClr val="black"/>
              </a:buClr>
              <a:buSzPct val="50000"/>
              <a:defRPr/>
            </a:pPr>
            <a:r>
              <a:rPr lang="en-US" sz="1800" dirty="0">
                <a:solidFill>
                  <a:schemeClr val="bg1"/>
                </a:solidFill>
                <a:latin typeface="+mn-lt"/>
              </a:rPr>
              <a:t>Level 3</a:t>
            </a:r>
          </a:p>
          <a:p>
            <a:pPr marL="108000">
              <a:spcBef>
                <a:spcPct val="10000"/>
              </a:spcBef>
              <a:spcAft>
                <a:spcPts val="800"/>
              </a:spcAft>
              <a:buClr>
                <a:prstClr val="black"/>
              </a:buClr>
              <a:buSzPct val="50000"/>
              <a:defRPr/>
            </a:pPr>
            <a:r>
              <a:rPr lang="en-US" sz="1200" dirty="0">
                <a:solidFill>
                  <a:schemeClr val="accent4"/>
                </a:solidFill>
                <a:latin typeface="+mn-lt"/>
              </a:rPr>
              <a:t>Senior</a:t>
            </a:r>
            <a:r>
              <a:rPr lang="en-US" sz="1200" b="0" dirty="0">
                <a:solidFill>
                  <a:schemeClr val="accent4"/>
                </a:solidFill>
                <a:latin typeface="+mn-lt"/>
              </a:rPr>
              <a:t>, </a:t>
            </a:r>
            <a:r>
              <a:rPr lang="en-US" sz="1200" dirty="0">
                <a:solidFill>
                  <a:schemeClr val="accent4"/>
                </a:solidFill>
                <a:latin typeface="+mn-lt"/>
              </a:rPr>
              <a:t>masters </a:t>
            </a:r>
            <a:r>
              <a:rPr lang="en-US" sz="1200" b="0" dirty="0">
                <a:solidFill>
                  <a:schemeClr val="accent4"/>
                </a:solidFill>
                <a:latin typeface="+mn-lt"/>
              </a:rPr>
              <a:t>and </a:t>
            </a:r>
            <a:r>
              <a:rPr lang="en-US" sz="1200" dirty="0">
                <a:solidFill>
                  <a:schemeClr val="accent4"/>
                </a:solidFill>
                <a:latin typeface="+mn-lt"/>
              </a:rPr>
              <a:t>research</a:t>
            </a:r>
            <a:r>
              <a:rPr lang="en-US" sz="1200" b="0" dirty="0">
                <a:solidFill>
                  <a:schemeClr val="accent4"/>
                </a:solidFill>
                <a:latin typeface="+mn-lt"/>
              </a:rPr>
              <a:t> students.</a:t>
            </a:r>
          </a:p>
          <a:p>
            <a:pPr marL="108000">
              <a:spcBef>
                <a:spcPct val="10000"/>
              </a:spcBef>
              <a:spcAft>
                <a:spcPts val="800"/>
              </a:spcAft>
              <a:buClr>
                <a:prstClr val="black"/>
              </a:buClr>
              <a:buSzPct val="50000"/>
              <a:defRPr/>
            </a:pPr>
            <a:r>
              <a:rPr lang="en-GB" sz="1200" dirty="0">
                <a:solidFill>
                  <a:schemeClr val="accent4"/>
                </a:solidFill>
                <a:latin typeface="+mn-lt"/>
              </a:rPr>
              <a:t>4000+</a:t>
            </a:r>
            <a:r>
              <a:rPr lang="en-GB" sz="1200" b="0" dirty="0">
                <a:solidFill>
                  <a:schemeClr val="accent4"/>
                </a:solidFill>
                <a:latin typeface="+mn-lt"/>
              </a:rPr>
              <a:t> materials, </a:t>
            </a:r>
            <a:r>
              <a:rPr lang="en-GB" sz="1200" dirty="0">
                <a:solidFill>
                  <a:schemeClr val="accent4"/>
                </a:solidFill>
                <a:latin typeface="+mn-lt"/>
              </a:rPr>
              <a:t>240+ </a:t>
            </a:r>
            <a:r>
              <a:rPr lang="en-GB" sz="1200" b="0" dirty="0">
                <a:solidFill>
                  <a:schemeClr val="accent4"/>
                </a:solidFill>
                <a:latin typeface="+mn-lt"/>
              </a:rPr>
              <a:t>processes</a:t>
            </a:r>
          </a:p>
        </p:txBody>
      </p:sp>
      <p:sp>
        <p:nvSpPr>
          <p:cNvPr id="32" name="Line 22"/>
          <p:cNvSpPr>
            <a:spLocks noChangeShapeType="1"/>
          </p:cNvSpPr>
          <p:nvPr/>
        </p:nvSpPr>
        <p:spPr bwMode="auto">
          <a:xfrm>
            <a:off x="4942118" y="5301209"/>
            <a:ext cx="486935"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33" name="Line 22"/>
          <p:cNvSpPr>
            <a:spLocks noChangeShapeType="1"/>
          </p:cNvSpPr>
          <p:nvPr/>
        </p:nvSpPr>
        <p:spPr bwMode="auto">
          <a:xfrm>
            <a:off x="7939097" y="5301209"/>
            <a:ext cx="411174"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34" name="TextBox 33"/>
          <p:cNvSpPr txBox="1"/>
          <p:nvPr/>
        </p:nvSpPr>
        <p:spPr>
          <a:xfrm>
            <a:off x="8384119" y="5126913"/>
            <a:ext cx="2893481" cy="523220"/>
          </a:xfrm>
          <a:prstGeom prst="rect">
            <a:avLst/>
          </a:prstGeom>
          <a:noFill/>
        </p:spPr>
        <p:txBody>
          <a:bodyPr wrap="square" rtlCol="0">
            <a:spAutoFit/>
          </a:bodyPr>
          <a:lstStyle/>
          <a:p>
            <a:r>
              <a:rPr lang="en-GB" sz="1400" dirty="0">
                <a:solidFill>
                  <a:prstClr val="black"/>
                </a:solidFill>
                <a:cs typeface="Arial" panose="020B0604020202020204" pitchFamily="34" charset="0"/>
              </a:rPr>
              <a:t>Advanced and applied courses</a:t>
            </a:r>
          </a:p>
          <a:p>
            <a:r>
              <a:rPr lang="en-GB" sz="1400" dirty="0">
                <a:solidFill>
                  <a:prstClr val="black"/>
                </a:solidFill>
                <a:cs typeface="Arial" panose="020B0604020202020204" pitchFamily="34" charset="0"/>
              </a:rPr>
              <a:t>Project-based work</a:t>
            </a:r>
          </a:p>
        </p:txBody>
      </p:sp>
      <p:grpSp>
        <p:nvGrpSpPr>
          <p:cNvPr id="35" name="Group 34"/>
          <p:cNvGrpSpPr/>
          <p:nvPr/>
        </p:nvGrpSpPr>
        <p:grpSpPr>
          <a:xfrm>
            <a:off x="4942118" y="1268759"/>
            <a:ext cx="6183082" cy="3042460"/>
            <a:chOff x="3418116" y="1268759"/>
            <a:chExt cx="6183082" cy="3042460"/>
          </a:xfrm>
        </p:grpSpPr>
        <p:sp>
          <p:nvSpPr>
            <p:cNvPr id="36" name="Text Box 9"/>
            <p:cNvSpPr txBox="1">
              <a:spLocks noChangeArrowheads="1"/>
            </p:cNvSpPr>
            <p:nvPr/>
          </p:nvSpPr>
          <p:spPr bwMode="auto">
            <a:xfrm>
              <a:off x="3921135" y="1268759"/>
              <a:ext cx="2495550" cy="1375761"/>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9pPr>
            </a:lstStyle>
            <a:p>
              <a:pPr marL="108000" algn="ctr">
                <a:spcBef>
                  <a:spcPct val="50000"/>
                </a:spcBef>
                <a:spcAft>
                  <a:spcPts val="1000"/>
                </a:spcAft>
                <a:buClr>
                  <a:prstClr val="white"/>
                </a:buClr>
                <a:defRPr/>
              </a:pPr>
              <a:r>
                <a:rPr lang="en-US" sz="1800" dirty="0">
                  <a:solidFill>
                    <a:schemeClr val="accent4"/>
                  </a:solidFill>
                  <a:latin typeface="+mn-lt"/>
                </a:rPr>
                <a:t>Level 1</a:t>
              </a:r>
            </a:p>
            <a:p>
              <a:pPr marL="108000">
                <a:spcBef>
                  <a:spcPct val="10000"/>
                </a:spcBef>
                <a:spcAft>
                  <a:spcPts val="800"/>
                </a:spcAft>
                <a:buClr>
                  <a:prstClr val="white"/>
                </a:buClr>
                <a:buSzPct val="50000"/>
                <a:defRPr/>
              </a:pPr>
              <a:r>
                <a:rPr lang="en-US" sz="1200" dirty="0">
                  <a:solidFill>
                    <a:schemeClr val="accent4"/>
                  </a:solidFill>
                  <a:latin typeface="+mn-lt"/>
                </a:rPr>
                <a:t>1st year</a:t>
              </a:r>
              <a:r>
                <a:rPr lang="en-US" sz="1200" b="0" dirty="0">
                  <a:solidFill>
                    <a:schemeClr val="accent4"/>
                  </a:solidFill>
                  <a:latin typeface="+mn-lt"/>
                </a:rPr>
                <a:t> students: </a:t>
              </a:r>
              <a:br>
                <a:rPr lang="en-US" sz="1200" b="0" dirty="0">
                  <a:solidFill>
                    <a:schemeClr val="accent4"/>
                  </a:solidFill>
                  <a:latin typeface="+mn-lt"/>
                </a:rPr>
              </a:br>
              <a:r>
                <a:rPr lang="en-US" sz="1200" b="0" dirty="0">
                  <a:solidFill>
                    <a:schemeClr val="accent4"/>
                  </a:solidFill>
                  <a:latin typeface="+mn-lt"/>
                </a:rPr>
                <a:t>Engineering, Materials Science, Design</a:t>
              </a:r>
            </a:p>
            <a:p>
              <a:pPr marL="108000">
                <a:spcBef>
                  <a:spcPct val="10000"/>
                </a:spcBef>
                <a:spcAft>
                  <a:spcPts val="800"/>
                </a:spcAft>
                <a:buClr>
                  <a:prstClr val="white"/>
                </a:buClr>
                <a:buSzPct val="50000"/>
                <a:defRPr/>
              </a:pPr>
              <a:r>
                <a:rPr lang="en-GB" sz="1200" dirty="0">
                  <a:solidFill>
                    <a:schemeClr val="accent4"/>
                  </a:solidFill>
                  <a:latin typeface="+mn-lt"/>
                </a:rPr>
                <a:t>69</a:t>
              </a:r>
              <a:r>
                <a:rPr lang="en-GB" sz="1200" b="0" dirty="0">
                  <a:solidFill>
                    <a:schemeClr val="accent4"/>
                  </a:solidFill>
                  <a:latin typeface="+mn-lt"/>
                </a:rPr>
                <a:t> materials, </a:t>
              </a:r>
              <a:r>
                <a:rPr lang="en-GB" sz="1200" dirty="0">
                  <a:solidFill>
                    <a:schemeClr val="accent4"/>
                  </a:solidFill>
                  <a:latin typeface="+mn-lt"/>
                </a:rPr>
                <a:t>74</a:t>
              </a:r>
              <a:r>
                <a:rPr lang="en-GB" sz="1200" b="0" dirty="0">
                  <a:solidFill>
                    <a:schemeClr val="accent4"/>
                  </a:solidFill>
                  <a:latin typeface="+mn-lt"/>
                </a:rPr>
                <a:t> processes</a:t>
              </a:r>
            </a:p>
          </p:txBody>
        </p:sp>
        <p:sp>
          <p:nvSpPr>
            <p:cNvPr id="37" name="Text Box 17"/>
            <p:cNvSpPr txBox="1">
              <a:spLocks noChangeArrowheads="1"/>
            </p:cNvSpPr>
            <p:nvPr/>
          </p:nvSpPr>
          <p:spPr bwMode="auto">
            <a:xfrm>
              <a:off x="3916249" y="2935458"/>
              <a:ext cx="2501230" cy="1375761"/>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wrap="square">
              <a:sp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600" b="1">
                  <a:solidFill>
                    <a:schemeClr val="tx1"/>
                  </a:solidFill>
                  <a:latin typeface="Arial" pitchFamily="34" charset="0"/>
                </a:defRPr>
              </a:lvl9pPr>
            </a:lstStyle>
            <a:p>
              <a:pPr marL="108000" algn="ctr">
                <a:spcBef>
                  <a:spcPct val="50000"/>
                </a:spcBef>
                <a:spcAft>
                  <a:spcPts val="1000"/>
                </a:spcAft>
                <a:buClr>
                  <a:prstClr val="black"/>
                </a:buClr>
                <a:buSzPct val="50000"/>
                <a:defRPr/>
              </a:pPr>
              <a:r>
                <a:rPr lang="en-US" sz="1800" dirty="0">
                  <a:solidFill>
                    <a:schemeClr val="accent4"/>
                  </a:solidFill>
                  <a:latin typeface="+mn-lt"/>
                </a:rPr>
                <a:t>Level 2</a:t>
              </a:r>
            </a:p>
            <a:p>
              <a:pPr marL="108000">
                <a:spcBef>
                  <a:spcPct val="10000"/>
                </a:spcBef>
                <a:spcAft>
                  <a:spcPts val="800"/>
                </a:spcAft>
                <a:buClr>
                  <a:prstClr val="black"/>
                </a:buClr>
                <a:buSzPct val="50000"/>
                <a:defRPr/>
              </a:pPr>
              <a:r>
                <a:rPr lang="en-US" sz="1200" dirty="0">
                  <a:solidFill>
                    <a:schemeClr val="accent4"/>
                  </a:solidFill>
                  <a:latin typeface="+mn-lt"/>
                </a:rPr>
                <a:t>Undergraduate</a:t>
              </a:r>
              <a:r>
                <a:rPr lang="en-US" sz="1200" b="0" dirty="0">
                  <a:solidFill>
                    <a:schemeClr val="accent4"/>
                  </a:solidFill>
                  <a:latin typeface="+mn-lt"/>
                </a:rPr>
                <a:t> students </a:t>
              </a:r>
              <a:br>
                <a:rPr lang="en-US" sz="1200" b="0" dirty="0">
                  <a:solidFill>
                    <a:schemeClr val="accent4"/>
                  </a:solidFill>
                  <a:latin typeface="+mn-lt"/>
                </a:rPr>
              </a:br>
              <a:r>
                <a:rPr lang="en-US" sz="1200" b="0" dirty="0">
                  <a:solidFill>
                    <a:schemeClr val="accent4"/>
                  </a:solidFill>
                  <a:latin typeface="+mn-lt"/>
                </a:rPr>
                <a:t>of Engineering and </a:t>
              </a:r>
              <a:br>
                <a:rPr lang="en-US" sz="1200" b="0" dirty="0">
                  <a:solidFill>
                    <a:schemeClr val="accent4"/>
                  </a:solidFill>
                  <a:latin typeface="+mn-lt"/>
                </a:rPr>
              </a:br>
              <a:r>
                <a:rPr lang="en-US" sz="1200" b="0" dirty="0">
                  <a:solidFill>
                    <a:schemeClr val="accent4"/>
                  </a:solidFill>
                  <a:latin typeface="+mn-lt"/>
                </a:rPr>
                <a:t>Materials Science and Design.</a:t>
              </a:r>
            </a:p>
            <a:p>
              <a:pPr marL="108000">
                <a:spcBef>
                  <a:spcPct val="10000"/>
                </a:spcBef>
                <a:spcAft>
                  <a:spcPts val="800"/>
                </a:spcAft>
                <a:buClr>
                  <a:prstClr val="black"/>
                </a:buClr>
                <a:buSzPct val="50000"/>
                <a:defRPr/>
              </a:pPr>
              <a:r>
                <a:rPr lang="en-GB" sz="1200" dirty="0">
                  <a:solidFill>
                    <a:schemeClr val="accent4"/>
                  </a:solidFill>
                  <a:latin typeface="+mn-lt"/>
                </a:rPr>
                <a:t>100</a:t>
              </a:r>
              <a:r>
                <a:rPr lang="en-GB" sz="1200" b="0" dirty="0">
                  <a:solidFill>
                    <a:schemeClr val="accent4"/>
                  </a:solidFill>
                  <a:latin typeface="+mn-lt"/>
                </a:rPr>
                <a:t> materials, </a:t>
              </a:r>
              <a:r>
                <a:rPr lang="en-GB" sz="1200" dirty="0">
                  <a:solidFill>
                    <a:schemeClr val="accent4"/>
                  </a:solidFill>
                  <a:latin typeface="+mn-lt"/>
                </a:rPr>
                <a:t>116</a:t>
              </a:r>
              <a:r>
                <a:rPr lang="en-GB" sz="1200" b="0" dirty="0">
                  <a:solidFill>
                    <a:schemeClr val="accent4"/>
                  </a:solidFill>
                  <a:latin typeface="+mn-lt"/>
                </a:rPr>
                <a:t> processes</a:t>
              </a:r>
              <a:endParaRPr lang="en-US" sz="1200" b="0" dirty="0">
                <a:solidFill>
                  <a:schemeClr val="accent4"/>
                </a:solidFill>
                <a:latin typeface="+mn-lt"/>
              </a:endParaRPr>
            </a:p>
          </p:txBody>
        </p:sp>
        <p:sp>
          <p:nvSpPr>
            <p:cNvPr id="38" name="Line 22"/>
            <p:cNvSpPr>
              <a:spLocks noChangeShapeType="1"/>
            </p:cNvSpPr>
            <p:nvPr/>
          </p:nvSpPr>
          <p:spPr bwMode="auto">
            <a:xfrm>
              <a:off x="3418116" y="1918100"/>
              <a:ext cx="497340"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39" name="Line 22"/>
            <p:cNvSpPr>
              <a:spLocks noChangeShapeType="1"/>
            </p:cNvSpPr>
            <p:nvPr/>
          </p:nvSpPr>
          <p:spPr bwMode="auto">
            <a:xfrm>
              <a:off x="3418116" y="3687416"/>
              <a:ext cx="491658"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0" name="Line 6"/>
            <p:cNvSpPr>
              <a:spLocks noChangeShapeType="1"/>
            </p:cNvSpPr>
            <p:nvPr/>
          </p:nvSpPr>
          <p:spPr bwMode="auto">
            <a:xfrm rot="5400000">
              <a:off x="2535871" y="2800832"/>
              <a:ext cx="1768000"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1" name="Line 22"/>
            <p:cNvSpPr>
              <a:spLocks noChangeShapeType="1"/>
            </p:cNvSpPr>
            <p:nvPr/>
          </p:nvSpPr>
          <p:spPr bwMode="auto">
            <a:xfrm>
              <a:off x="6415097" y="1916833"/>
              <a:ext cx="411174"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2" name="TextBox 41"/>
            <p:cNvSpPr txBox="1"/>
            <p:nvPr/>
          </p:nvSpPr>
          <p:spPr>
            <a:xfrm>
              <a:off x="6876256" y="1775223"/>
              <a:ext cx="1830980" cy="307777"/>
            </a:xfrm>
            <a:prstGeom prst="rect">
              <a:avLst/>
            </a:prstGeom>
            <a:noFill/>
          </p:spPr>
          <p:txBody>
            <a:bodyPr wrap="square" rtlCol="0">
              <a:spAutoFit/>
            </a:bodyPr>
            <a:lstStyle/>
            <a:p>
              <a:r>
                <a:rPr lang="en-GB" sz="1400" dirty="0">
                  <a:solidFill>
                    <a:prstClr val="black"/>
                  </a:solidFill>
                  <a:cs typeface="Arial" panose="020B0604020202020204" pitchFamily="34" charset="0"/>
                </a:rPr>
                <a:t>Introductory Courses</a:t>
              </a:r>
            </a:p>
          </p:txBody>
        </p:sp>
        <p:sp>
          <p:nvSpPr>
            <p:cNvPr id="43" name="Line 22"/>
            <p:cNvSpPr>
              <a:spLocks noChangeShapeType="1"/>
            </p:cNvSpPr>
            <p:nvPr/>
          </p:nvSpPr>
          <p:spPr bwMode="auto">
            <a:xfrm>
              <a:off x="6415097" y="3687416"/>
              <a:ext cx="411174" cy="0"/>
            </a:xfrm>
            <a:prstGeom prst="line">
              <a:avLst/>
            </a:prstGeom>
            <a:noFill/>
            <a:ln w="28575">
              <a:solidFill>
                <a:schemeClr val="accent3"/>
              </a:solidFill>
              <a:round/>
              <a:headEnd/>
              <a:tailEnd type="triangle" w="lg" len="lg"/>
            </a:ln>
            <a:extLst>
              <a:ext uri="{909E8E84-426E-40DD-AFC4-6F175D3DCCD1}">
                <a14:hiddenFill xmlns:a14="http://schemas.microsoft.com/office/drawing/2010/main">
                  <a:noFill/>
                </a14:hiddenFill>
              </a:ext>
            </a:extLst>
          </p:spPr>
          <p:txBody>
            <a:bodyPr wrap="square" anchor="ctr">
              <a:spAutoFit/>
            </a:bodyPr>
            <a:lstStyle/>
            <a:p>
              <a:endParaRPr lang="en-GB" dirty="0">
                <a:solidFill>
                  <a:prstClr val="black"/>
                </a:solidFill>
              </a:endParaRPr>
            </a:p>
          </p:txBody>
        </p:sp>
        <p:sp>
          <p:nvSpPr>
            <p:cNvPr id="44" name="TextBox 43"/>
            <p:cNvSpPr txBox="1"/>
            <p:nvPr/>
          </p:nvSpPr>
          <p:spPr>
            <a:xfrm>
              <a:off x="6833156" y="3420290"/>
              <a:ext cx="2768042" cy="523220"/>
            </a:xfrm>
            <a:prstGeom prst="rect">
              <a:avLst/>
            </a:prstGeom>
            <a:noFill/>
          </p:spPr>
          <p:txBody>
            <a:bodyPr wrap="square" rtlCol="0">
              <a:spAutoFit/>
            </a:bodyPr>
            <a:lstStyle/>
            <a:p>
              <a:r>
                <a:rPr lang="en-GB" sz="1400" dirty="0">
                  <a:solidFill>
                    <a:prstClr val="black"/>
                  </a:solidFill>
                  <a:cs typeface="Arial" panose="020B0604020202020204" pitchFamily="34" charset="0"/>
                </a:rPr>
                <a:t>Intermediate courses, Assignments etc</a:t>
              </a:r>
            </a:p>
          </p:txBody>
        </p:sp>
        <p:cxnSp>
          <p:nvCxnSpPr>
            <p:cNvPr id="45" name="Straight Connector 44"/>
            <p:cNvCxnSpPr/>
            <p:nvPr/>
          </p:nvCxnSpPr>
          <p:spPr>
            <a:xfrm>
              <a:off x="4139952" y="1628801"/>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139952" y="3284985"/>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5663952" y="4941169"/>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D1718FB-F869-4ADA-BFC5-C0FA8B066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9329"/>
            <a:ext cx="1702258" cy="894224"/>
          </a:xfrm>
          <a:prstGeom prst="rect">
            <a:avLst/>
          </a:prstGeom>
        </p:spPr>
      </p:pic>
      <p:sp>
        <p:nvSpPr>
          <p:cNvPr id="2" name="Slide Number Placeholder 1">
            <a:extLst>
              <a:ext uri="{FF2B5EF4-FFF2-40B4-BE49-F238E27FC236}">
                <a16:creationId xmlns:a16="http://schemas.microsoft.com/office/drawing/2014/main" id="{E938D738-F6C7-4C97-845C-7278A10FF31C}"/>
              </a:ext>
            </a:extLst>
          </p:cNvPr>
          <p:cNvSpPr>
            <a:spLocks noGrp="1"/>
          </p:cNvSpPr>
          <p:nvPr>
            <p:ph type="sldNum" sz="quarter" idx="11"/>
          </p:nvPr>
        </p:nvSpPr>
        <p:spPr/>
        <p:txBody>
          <a:bodyPr/>
          <a:lstStyle/>
          <a:p>
            <a:fld id="{F0D23093-2AB0-F74C-B865-1A12A15B650E}" type="slidenum">
              <a:rPr lang="en-US" smtClean="0"/>
              <a:pPr/>
              <a:t>5</a:t>
            </a:fld>
            <a:endParaRPr lang="en-US" dirty="0"/>
          </a:p>
        </p:txBody>
      </p:sp>
      <p:pic>
        <p:nvPicPr>
          <p:cNvPr id="5" name="Picture 4">
            <a:extLst>
              <a:ext uri="{FF2B5EF4-FFF2-40B4-BE49-F238E27FC236}">
                <a16:creationId xmlns:a16="http://schemas.microsoft.com/office/drawing/2014/main" id="{DA58497E-AAB3-1386-1E2E-6CFEDBE5BA24}"/>
              </a:ext>
            </a:extLst>
          </p:cNvPr>
          <p:cNvPicPr>
            <a:picLocks noChangeAspect="1"/>
          </p:cNvPicPr>
          <p:nvPr/>
        </p:nvPicPr>
        <p:blipFill>
          <a:blip r:embed="rId4"/>
          <a:stretch>
            <a:fillRect/>
          </a:stretch>
        </p:blipFill>
        <p:spPr>
          <a:xfrm>
            <a:off x="1861142" y="4524626"/>
            <a:ext cx="2592829" cy="365760"/>
          </a:xfrm>
          <a:prstGeom prst="rect">
            <a:avLst/>
          </a:prstGeom>
          <a:ln>
            <a:solidFill>
              <a:schemeClr val="tx1"/>
            </a:solidFill>
          </a:ln>
        </p:spPr>
      </p:pic>
    </p:spTree>
    <p:extLst>
      <p:ext uri="{BB962C8B-B14F-4D97-AF65-F5344CB8AC3E}">
        <p14:creationId xmlns:p14="http://schemas.microsoft.com/office/powerpoint/2010/main" val="397732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Granta EduPack 2024R1</a:t>
            </a:r>
          </a:p>
        </p:txBody>
      </p:sp>
      <p:sp>
        <p:nvSpPr>
          <p:cNvPr id="14" name="Rectangle 3"/>
          <p:cNvSpPr>
            <a:spLocks noChangeArrowheads="1"/>
          </p:cNvSpPr>
          <p:nvPr/>
        </p:nvSpPr>
        <p:spPr bwMode="auto">
          <a:xfrm>
            <a:off x="4724400" y="5401127"/>
            <a:ext cx="3908456" cy="50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5220" rIns="91440" bIns="95220" numCol="1" anchor="ctr" anchorCtr="0" compatLnSpc="1">
            <a:prstTxWarp prst="textNoShape">
              <a:avLst/>
            </a:prstTxWarp>
            <a:spAutoFit/>
          </a:bodyPr>
          <a:lstStyle/>
          <a:p>
            <a:pPr>
              <a:spcBef>
                <a:spcPct val="0"/>
              </a:spcBef>
              <a:spcAft>
                <a:spcPct val="0"/>
              </a:spcAft>
              <a:buClrTx/>
              <a:buSzTx/>
            </a:pPr>
            <a:r>
              <a:rPr lang="en-GB" altLang="en-US" sz="2000" b="1" dirty="0">
                <a:solidFill>
                  <a:srgbClr val="000000"/>
                </a:solidFill>
                <a:ea typeface="Times New Roman" panose="02020603050405020304" pitchFamily="18" charset="0"/>
                <a:cs typeface="Arial" panose="020B0604020202020204" pitchFamily="34" charset="0"/>
              </a:rPr>
              <a:t>What Databases do you have? </a:t>
            </a:r>
          </a:p>
        </p:txBody>
      </p:sp>
      <p:sp>
        <p:nvSpPr>
          <p:cNvPr id="17" name="TextBox 3">
            <a:extLst>
              <a:ext uri="{FF2B5EF4-FFF2-40B4-BE49-F238E27FC236}">
                <a16:creationId xmlns:a16="http://schemas.microsoft.com/office/drawing/2014/main" id="{02B4D7D4-15F5-4690-A2D8-86CC01334AFA}"/>
              </a:ext>
            </a:extLst>
          </p:cNvPr>
          <p:cNvSpPr txBox="1">
            <a:spLocks noChangeArrowheads="1"/>
          </p:cNvSpPr>
          <p:nvPr/>
        </p:nvSpPr>
        <p:spPr bwMode="auto">
          <a:xfrm>
            <a:off x="609601" y="1479718"/>
            <a:ext cx="239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r>
              <a:rPr lang="en-GB" sz="3200" dirty="0">
                <a:latin typeface="+mn-lt"/>
              </a:rPr>
              <a:t>Databases</a:t>
            </a:r>
          </a:p>
        </p:txBody>
      </p:sp>
      <p:sp>
        <p:nvSpPr>
          <p:cNvPr id="2" name="Slide Number Placeholder 1">
            <a:extLst>
              <a:ext uri="{FF2B5EF4-FFF2-40B4-BE49-F238E27FC236}">
                <a16:creationId xmlns:a16="http://schemas.microsoft.com/office/drawing/2014/main" id="{9EAE361B-2B10-4D43-B96B-103D9D836BE3}"/>
              </a:ext>
            </a:extLst>
          </p:cNvPr>
          <p:cNvSpPr>
            <a:spLocks noGrp="1"/>
          </p:cNvSpPr>
          <p:nvPr>
            <p:ph type="sldNum" sz="quarter" idx="11"/>
          </p:nvPr>
        </p:nvSpPr>
        <p:spPr/>
        <p:txBody>
          <a:bodyPr/>
          <a:lstStyle/>
          <a:p>
            <a:fld id="{F0D23093-2AB0-F74C-B865-1A12A15B650E}" type="slidenum">
              <a:rPr lang="en-US" smtClean="0"/>
              <a:pPr/>
              <a:t>6</a:t>
            </a:fld>
            <a:endParaRPr lang="en-US" dirty="0"/>
          </a:p>
        </p:txBody>
      </p:sp>
      <p:pic>
        <p:nvPicPr>
          <p:cNvPr id="3" name="Picture 2">
            <a:extLst>
              <a:ext uri="{FF2B5EF4-FFF2-40B4-BE49-F238E27FC236}">
                <a16:creationId xmlns:a16="http://schemas.microsoft.com/office/drawing/2014/main" id="{D5203F6F-E4D7-F7F4-9948-363708B16114}"/>
              </a:ext>
            </a:extLst>
          </p:cNvPr>
          <p:cNvPicPr>
            <a:picLocks noChangeAspect="1"/>
          </p:cNvPicPr>
          <p:nvPr/>
        </p:nvPicPr>
        <p:blipFill>
          <a:blip r:embed="rId3"/>
          <a:stretch>
            <a:fillRect/>
          </a:stretch>
        </p:blipFill>
        <p:spPr>
          <a:xfrm>
            <a:off x="6934200" y="2344194"/>
            <a:ext cx="3778444" cy="2876698"/>
          </a:xfrm>
          <a:prstGeom prst="rect">
            <a:avLst/>
          </a:prstGeom>
        </p:spPr>
      </p:pic>
      <p:pic>
        <p:nvPicPr>
          <p:cNvPr id="5" name="Picture 4">
            <a:extLst>
              <a:ext uri="{FF2B5EF4-FFF2-40B4-BE49-F238E27FC236}">
                <a16:creationId xmlns:a16="http://schemas.microsoft.com/office/drawing/2014/main" id="{4D107EBD-2AC2-AF26-23EA-613C082BE827}"/>
              </a:ext>
            </a:extLst>
          </p:cNvPr>
          <p:cNvPicPr>
            <a:picLocks noChangeAspect="1"/>
          </p:cNvPicPr>
          <p:nvPr/>
        </p:nvPicPr>
        <p:blipFill>
          <a:blip r:embed="rId4"/>
          <a:stretch>
            <a:fillRect/>
          </a:stretch>
        </p:blipFill>
        <p:spPr>
          <a:xfrm>
            <a:off x="1295400" y="2306092"/>
            <a:ext cx="4978656" cy="2914800"/>
          </a:xfrm>
          <a:prstGeom prst="rect">
            <a:avLst/>
          </a:prstGeom>
        </p:spPr>
      </p:pic>
      <p:pic>
        <p:nvPicPr>
          <p:cNvPr id="7" name="Picture 6">
            <a:extLst>
              <a:ext uri="{FF2B5EF4-FFF2-40B4-BE49-F238E27FC236}">
                <a16:creationId xmlns:a16="http://schemas.microsoft.com/office/drawing/2014/main" id="{C5A101BE-5F80-B72D-F563-1B6A20DD3E0D}"/>
              </a:ext>
            </a:extLst>
          </p:cNvPr>
          <p:cNvPicPr>
            <a:picLocks noChangeAspect="1"/>
          </p:cNvPicPr>
          <p:nvPr/>
        </p:nvPicPr>
        <p:blipFill>
          <a:blip r:embed="rId5"/>
          <a:stretch>
            <a:fillRect/>
          </a:stretch>
        </p:blipFill>
        <p:spPr>
          <a:xfrm>
            <a:off x="7551676" y="1295400"/>
            <a:ext cx="3154676" cy="457200"/>
          </a:xfrm>
          <a:prstGeom prst="rect">
            <a:avLst/>
          </a:prstGeom>
        </p:spPr>
      </p:pic>
    </p:spTree>
    <p:extLst>
      <p:ext uri="{BB962C8B-B14F-4D97-AF65-F5344CB8AC3E}">
        <p14:creationId xmlns:p14="http://schemas.microsoft.com/office/powerpoint/2010/main" val="2530745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a:xfrm>
            <a:off x="609600" y="1447800"/>
            <a:ext cx="5385734" cy="4572000"/>
          </a:xfrm>
        </p:spPr>
        <p:txBody>
          <a:bodyPr>
            <a:normAutofit/>
          </a:bodyPr>
          <a:lstStyle/>
          <a:p>
            <a:pPr marL="0" indent="0">
              <a:buNone/>
            </a:pPr>
            <a:r>
              <a:rPr lang="en-US" b="1" dirty="0">
                <a:latin typeface="+mn-lt"/>
              </a:rPr>
              <a:t>Data:</a:t>
            </a:r>
          </a:p>
          <a:p>
            <a:r>
              <a:rPr lang="en-US" dirty="0">
                <a:latin typeface="+mn-lt"/>
              </a:rPr>
              <a:t>Material Universe</a:t>
            </a:r>
          </a:p>
          <a:p>
            <a:pPr lvl="1"/>
            <a:r>
              <a:rPr lang="en-US" dirty="0">
                <a:latin typeface="+mn-lt"/>
              </a:rPr>
              <a:t>More than 4,200 Materials and 240 Process records</a:t>
            </a:r>
          </a:p>
          <a:p>
            <a:pPr lvl="1"/>
            <a:r>
              <a:rPr lang="en-US" dirty="0">
                <a:latin typeface="+mn-lt"/>
              </a:rPr>
              <a:t>More than 60 engineering properties for each</a:t>
            </a:r>
          </a:p>
          <a:p>
            <a:r>
              <a:rPr lang="en-US" dirty="0">
                <a:latin typeface="+mn-lt"/>
              </a:rPr>
              <a:t>Around 100 records for automotive alloys</a:t>
            </a:r>
          </a:p>
          <a:p>
            <a:pPr lvl="1"/>
            <a:r>
              <a:rPr lang="en-US" dirty="0">
                <a:latin typeface="+mn-lt"/>
              </a:rPr>
              <a:t>Aluminum alloys (2008.2036, 5182, 6111)</a:t>
            </a:r>
          </a:p>
          <a:p>
            <a:pPr lvl="1"/>
            <a:r>
              <a:rPr lang="en-US" dirty="0">
                <a:latin typeface="+mn-lt"/>
              </a:rPr>
              <a:t>Magnesium alloys (AE44, AM60, AS41)</a:t>
            </a:r>
          </a:p>
          <a:p>
            <a:pPr lvl="1"/>
            <a:r>
              <a:rPr lang="en-US" dirty="0">
                <a:latin typeface="+mn-lt"/>
              </a:rPr>
              <a:t>High-strength steels (Dual phase/HSLA/Mn-B)</a:t>
            </a:r>
          </a:p>
          <a:p>
            <a:pPr lvl="1"/>
            <a:r>
              <a:rPr lang="en-US" dirty="0">
                <a:latin typeface="+mn-lt"/>
              </a:rPr>
              <a:t>Automotive composites (Polyester and Polyamide matrix)</a:t>
            </a:r>
          </a:p>
        </p:txBody>
      </p:sp>
      <p:pic>
        <p:nvPicPr>
          <p:cNvPr id="5" name="Picture 4">
            <a:extLst>
              <a:ext uri="{FF2B5EF4-FFF2-40B4-BE49-F238E27FC236}">
                <a16:creationId xmlns:a16="http://schemas.microsoft.com/office/drawing/2014/main" id="{80DED300-DAB0-48CF-9DAB-8000D6D7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8209"/>
            <a:ext cx="914400" cy="914400"/>
          </a:xfrm>
          <a:prstGeom prst="rect">
            <a:avLst/>
          </a:prstGeom>
        </p:spPr>
      </p:pic>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latin typeface="+mn-lt"/>
              </a:rPr>
              <a:t>          Level 3 Standard database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5999" y="1447800"/>
            <a:ext cx="4876801" cy="533400"/>
          </a:xfrm>
        </p:spPr>
        <p:txBody>
          <a:bodyPr>
            <a:normAutofit/>
          </a:bodyPr>
          <a:lstStyle/>
          <a:p>
            <a:pPr marL="0" indent="0">
              <a:buNone/>
            </a:pPr>
            <a:r>
              <a:rPr lang="en-US" b="1" dirty="0">
                <a:latin typeface="+mn-lt"/>
              </a:rPr>
              <a:t>Standard Level 3 </a:t>
            </a:r>
            <a:r>
              <a:rPr lang="en-US" b="1" dirty="0" err="1">
                <a:latin typeface="+mn-lt"/>
              </a:rPr>
              <a:t>EduPackTools</a:t>
            </a:r>
            <a:r>
              <a:rPr lang="en-US" b="1" dirty="0">
                <a:latin typeface="+mn-lt"/>
              </a:rPr>
              <a:t>:</a:t>
            </a:r>
          </a:p>
        </p:txBody>
      </p:sp>
      <p:sp>
        <p:nvSpPr>
          <p:cNvPr id="2" name="Slide Number Placeholder 1">
            <a:extLst>
              <a:ext uri="{FF2B5EF4-FFF2-40B4-BE49-F238E27FC236}">
                <a16:creationId xmlns:a16="http://schemas.microsoft.com/office/drawing/2014/main" id="{F1E8E6C1-DA43-4BD3-BCFE-7BB435AEB478}"/>
              </a:ext>
            </a:extLst>
          </p:cNvPr>
          <p:cNvSpPr>
            <a:spLocks noGrp="1"/>
          </p:cNvSpPr>
          <p:nvPr>
            <p:ph type="sldNum" sz="quarter" idx="11"/>
          </p:nvPr>
        </p:nvSpPr>
        <p:spPr/>
        <p:txBody>
          <a:bodyPr/>
          <a:lstStyle/>
          <a:p>
            <a:fld id="{F0D23093-2AB0-F74C-B865-1A12A15B650E}" type="slidenum">
              <a:rPr lang="en-US" smtClean="0">
                <a:latin typeface="+mn-lt"/>
              </a:rPr>
              <a:pPr/>
              <a:t>7</a:t>
            </a:fld>
            <a:endParaRPr lang="en-US" dirty="0">
              <a:latin typeface="+mn-lt"/>
            </a:endParaRPr>
          </a:p>
        </p:txBody>
      </p:sp>
      <p:pic>
        <p:nvPicPr>
          <p:cNvPr id="4" name="Picture 3">
            <a:extLst>
              <a:ext uri="{FF2B5EF4-FFF2-40B4-BE49-F238E27FC236}">
                <a16:creationId xmlns:a16="http://schemas.microsoft.com/office/drawing/2014/main" id="{1FBBD3F1-01FA-728A-7674-CB08E711C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1928" y="4226329"/>
            <a:ext cx="1828800" cy="130566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69FEF392-724D-FDE3-C29A-D7958576AC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888" y="2590800"/>
            <a:ext cx="914400" cy="653143"/>
          </a:xfrm>
          <a:prstGeom prst="rect">
            <a:avLst/>
          </a:prstGeom>
        </p:spPr>
      </p:pic>
      <p:pic>
        <p:nvPicPr>
          <p:cNvPr id="23" name="Picture 22" descr="A blue arrow pointing to a square&#10;&#10;Description automatically generated">
            <a:extLst>
              <a:ext uri="{FF2B5EF4-FFF2-40B4-BE49-F238E27FC236}">
                <a16:creationId xmlns:a16="http://schemas.microsoft.com/office/drawing/2014/main" id="{BF815DD0-675B-9410-EE47-1E389DF82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600" y="2151993"/>
            <a:ext cx="914400" cy="652832"/>
          </a:xfrm>
          <a:prstGeom prst="rect">
            <a:avLst/>
          </a:prstGeom>
        </p:spPr>
      </p:pic>
      <p:pic>
        <p:nvPicPr>
          <p:cNvPr id="26" name="Picture 25" descr="A colorful circle shapes on a black background&#10;&#10;Description automatically generated">
            <a:extLst>
              <a:ext uri="{FF2B5EF4-FFF2-40B4-BE49-F238E27FC236}">
                <a16:creationId xmlns:a16="http://schemas.microsoft.com/office/drawing/2014/main" id="{79499D58-2B72-F781-61CA-8F5C9696D2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800" y="2096418"/>
            <a:ext cx="1828800" cy="130628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7DE1FFE8-24D8-0BC4-D491-03298D5AB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9136" y="2103332"/>
            <a:ext cx="1828800" cy="1305664"/>
          </a:xfrm>
          <a:prstGeom prst="rect">
            <a:avLst/>
          </a:prstGeom>
        </p:spPr>
      </p:pic>
      <p:pic>
        <p:nvPicPr>
          <p:cNvPr id="32" name="Picture 31" descr="A black background with yellow lines&#10;&#10;Description automatically generated">
            <a:extLst>
              <a:ext uri="{FF2B5EF4-FFF2-40B4-BE49-F238E27FC236}">
                <a16:creationId xmlns:a16="http://schemas.microsoft.com/office/drawing/2014/main" id="{6ADF276E-0712-43F8-AD86-7D0C427E88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6600" y="4423825"/>
            <a:ext cx="1828800" cy="905443"/>
          </a:xfrm>
          <a:prstGeom prst="rect">
            <a:avLst/>
          </a:prstGeom>
        </p:spPr>
      </p:pic>
      <p:sp>
        <p:nvSpPr>
          <p:cNvPr id="36" name="TextBox 35">
            <a:extLst>
              <a:ext uri="{FF2B5EF4-FFF2-40B4-BE49-F238E27FC236}">
                <a16:creationId xmlns:a16="http://schemas.microsoft.com/office/drawing/2014/main" id="{FC7262AB-B0A5-4AAE-B8CB-2CD118D023F3}"/>
              </a:ext>
            </a:extLst>
          </p:cNvPr>
          <p:cNvSpPr txBox="1"/>
          <p:nvPr/>
        </p:nvSpPr>
        <p:spPr>
          <a:xfrm>
            <a:off x="6236167" y="3429000"/>
            <a:ext cx="1828800" cy="381000"/>
          </a:xfrm>
          <a:prstGeom prst="rect">
            <a:avLst/>
          </a:prstGeom>
          <a:noFill/>
        </p:spPr>
        <p:txBody>
          <a:bodyPr wrap="square" rtlCol="0">
            <a:spAutoFit/>
          </a:bodyPr>
          <a:lstStyle/>
          <a:p>
            <a:pPr algn="ctr"/>
            <a:r>
              <a:rPr lang="en-US" dirty="0"/>
              <a:t>Reliable data</a:t>
            </a:r>
          </a:p>
        </p:txBody>
      </p:sp>
      <p:sp>
        <p:nvSpPr>
          <p:cNvPr id="37" name="TextBox 36">
            <a:extLst>
              <a:ext uri="{FF2B5EF4-FFF2-40B4-BE49-F238E27FC236}">
                <a16:creationId xmlns:a16="http://schemas.microsoft.com/office/drawing/2014/main" id="{1C590C6E-B2B4-F456-0742-D399467F8178}"/>
              </a:ext>
            </a:extLst>
          </p:cNvPr>
          <p:cNvSpPr txBox="1"/>
          <p:nvPr/>
        </p:nvSpPr>
        <p:spPr>
          <a:xfrm>
            <a:off x="8230169" y="3402704"/>
            <a:ext cx="1828800" cy="381000"/>
          </a:xfrm>
          <a:prstGeom prst="rect">
            <a:avLst/>
          </a:prstGeom>
          <a:noFill/>
        </p:spPr>
        <p:txBody>
          <a:bodyPr wrap="square" rtlCol="0">
            <a:spAutoFit/>
          </a:bodyPr>
          <a:lstStyle/>
          <a:p>
            <a:pPr algn="ctr"/>
            <a:r>
              <a:rPr lang="en-US" dirty="0"/>
              <a:t>Charting tools</a:t>
            </a:r>
          </a:p>
        </p:txBody>
      </p:sp>
      <p:sp>
        <p:nvSpPr>
          <p:cNvPr id="38" name="TextBox 37">
            <a:extLst>
              <a:ext uri="{FF2B5EF4-FFF2-40B4-BE49-F238E27FC236}">
                <a16:creationId xmlns:a16="http://schemas.microsoft.com/office/drawing/2014/main" id="{BD57CEFF-5CFA-A0FC-96BB-0C9134BAEDEF}"/>
              </a:ext>
            </a:extLst>
          </p:cNvPr>
          <p:cNvSpPr txBox="1"/>
          <p:nvPr/>
        </p:nvSpPr>
        <p:spPr>
          <a:xfrm>
            <a:off x="9906000" y="3402704"/>
            <a:ext cx="1828800" cy="646331"/>
          </a:xfrm>
          <a:prstGeom prst="rect">
            <a:avLst/>
          </a:prstGeom>
          <a:noFill/>
        </p:spPr>
        <p:txBody>
          <a:bodyPr wrap="square" rtlCol="0">
            <a:spAutoFit/>
          </a:bodyPr>
          <a:lstStyle/>
          <a:p>
            <a:pPr algn="ctr"/>
            <a:r>
              <a:rPr lang="en-US" dirty="0"/>
              <a:t>Materials selection tools</a:t>
            </a:r>
          </a:p>
        </p:txBody>
      </p:sp>
      <p:sp>
        <p:nvSpPr>
          <p:cNvPr id="39" name="TextBox 38">
            <a:extLst>
              <a:ext uri="{FF2B5EF4-FFF2-40B4-BE49-F238E27FC236}">
                <a16:creationId xmlns:a16="http://schemas.microsoft.com/office/drawing/2014/main" id="{272130F7-1715-4C32-32AF-B948384F576A}"/>
              </a:ext>
            </a:extLst>
          </p:cNvPr>
          <p:cNvSpPr txBox="1"/>
          <p:nvPr/>
        </p:nvSpPr>
        <p:spPr>
          <a:xfrm>
            <a:off x="7086600" y="5562600"/>
            <a:ext cx="1828800" cy="646331"/>
          </a:xfrm>
          <a:prstGeom prst="rect">
            <a:avLst/>
          </a:prstGeom>
          <a:noFill/>
        </p:spPr>
        <p:txBody>
          <a:bodyPr wrap="square" rtlCol="0">
            <a:spAutoFit/>
          </a:bodyPr>
          <a:lstStyle/>
          <a:p>
            <a:pPr algn="ctr"/>
            <a:r>
              <a:rPr lang="en-US" dirty="0"/>
              <a:t>Teaching Resources</a:t>
            </a:r>
          </a:p>
        </p:txBody>
      </p:sp>
      <p:sp>
        <p:nvSpPr>
          <p:cNvPr id="40" name="TextBox 39">
            <a:extLst>
              <a:ext uri="{FF2B5EF4-FFF2-40B4-BE49-F238E27FC236}">
                <a16:creationId xmlns:a16="http://schemas.microsoft.com/office/drawing/2014/main" id="{21A2C851-437F-5D28-E29F-DEDAE2EB780F}"/>
              </a:ext>
            </a:extLst>
          </p:cNvPr>
          <p:cNvSpPr txBox="1"/>
          <p:nvPr/>
        </p:nvSpPr>
        <p:spPr>
          <a:xfrm>
            <a:off x="9677400" y="5562600"/>
            <a:ext cx="1828800" cy="381000"/>
          </a:xfrm>
          <a:prstGeom prst="rect">
            <a:avLst/>
          </a:prstGeom>
          <a:noFill/>
        </p:spPr>
        <p:txBody>
          <a:bodyPr wrap="square" rtlCol="0">
            <a:spAutoFit/>
          </a:bodyPr>
          <a:lstStyle/>
          <a:p>
            <a:pPr algn="ctr"/>
            <a:r>
              <a:rPr lang="en-US" dirty="0"/>
              <a:t>Eco Audit Tool</a:t>
            </a:r>
          </a:p>
        </p:txBody>
      </p:sp>
    </p:spTree>
    <p:extLst>
      <p:ext uri="{BB962C8B-B14F-4D97-AF65-F5344CB8AC3E}">
        <p14:creationId xmlns:p14="http://schemas.microsoft.com/office/powerpoint/2010/main" val="287343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2117" t="21636" r="31847" b="6125"/>
          <a:stretch/>
        </p:blipFill>
        <p:spPr>
          <a:xfrm>
            <a:off x="5415808" y="1257738"/>
            <a:ext cx="2889992" cy="4664481"/>
          </a:xfrm>
          <a:prstGeom prst="rect">
            <a:avLst/>
          </a:prstGeom>
        </p:spPr>
      </p:pic>
      <p:sp>
        <p:nvSpPr>
          <p:cNvPr id="12291" name="Rectangle 2"/>
          <p:cNvSpPr>
            <a:spLocks noGrp="1" noChangeArrowheads="1"/>
          </p:cNvSpPr>
          <p:nvPr>
            <p:ph type="title"/>
          </p:nvPr>
        </p:nvSpPr>
        <p:spPr>
          <a:ln w="9525"/>
        </p:spPr>
        <p:txBody>
          <a:bodyPr/>
          <a:lstStyle/>
          <a:p>
            <a:r>
              <a:rPr lang="en-GB" dirty="0">
                <a:latin typeface="+mn-lt"/>
              </a:rPr>
              <a:t>Subsets</a:t>
            </a:r>
          </a:p>
        </p:txBody>
      </p:sp>
      <p:grpSp>
        <p:nvGrpSpPr>
          <p:cNvPr id="35" name="Group 34">
            <a:extLst>
              <a:ext uri="{FF2B5EF4-FFF2-40B4-BE49-F238E27FC236}">
                <a16:creationId xmlns:a16="http://schemas.microsoft.com/office/drawing/2014/main" id="{090EDE6D-DFD6-48A5-8227-4E75E2A6B7F9}"/>
              </a:ext>
            </a:extLst>
          </p:cNvPr>
          <p:cNvGrpSpPr/>
          <p:nvPr/>
        </p:nvGrpSpPr>
        <p:grpSpPr>
          <a:xfrm>
            <a:off x="1143000" y="609600"/>
            <a:ext cx="5073650" cy="1619449"/>
            <a:chOff x="165100" y="1245632"/>
            <a:chExt cx="5073650" cy="1498313"/>
          </a:xfrm>
        </p:grpSpPr>
        <p:sp>
          <p:nvSpPr>
            <p:cNvPr id="36" name="Rectangle 35">
              <a:extLst>
                <a:ext uri="{FF2B5EF4-FFF2-40B4-BE49-F238E27FC236}">
                  <a16:creationId xmlns:a16="http://schemas.microsoft.com/office/drawing/2014/main" id="{BD79EEF5-8956-4816-9E98-86E5515E3757}"/>
                </a:ext>
              </a:extLst>
            </p:cNvPr>
            <p:cNvSpPr/>
            <p:nvPr/>
          </p:nvSpPr>
          <p:spPr bwMode="auto">
            <a:xfrm>
              <a:off x="165100" y="1245632"/>
              <a:ext cx="4159250" cy="3417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b="1" dirty="0">
                <a:solidFill>
                  <a:prstClr val="black"/>
                </a:solidFill>
              </a:endParaRPr>
            </a:p>
          </p:txBody>
        </p:sp>
        <p:grpSp>
          <p:nvGrpSpPr>
            <p:cNvPr id="42" name="Group 41">
              <a:extLst>
                <a:ext uri="{FF2B5EF4-FFF2-40B4-BE49-F238E27FC236}">
                  <a16:creationId xmlns:a16="http://schemas.microsoft.com/office/drawing/2014/main" id="{D86F4EC1-877A-4C7A-9682-8A98F9648C58}"/>
                </a:ext>
              </a:extLst>
            </p:cNvPr>
            <p:cNvGrpSpPr/>
            <p:nvPr/>
          </p:nvGrpSpPr>
          <p:grpSpPr>
            <a:xfrm>
              <a:off x="165100" y="2004568"/>
              <a:ext cx="5073650" cy="739377"/>
              <a:chOff x="165100" y="2004568"/>
              <a:chExt cx="5073650" cy="739377"/>
            </a:xfrm>
          </p:grpSpPr>
          <p:sp>
            <p:nvSpPr>
              <p:cNvPr id="47" name="Rectangle 5">
                <a:extLst>
                  <a:ext uri="{FF2B5EF4-FFF2-40B4-BE49-F238E27FC236}">
                    <a16:creationId xmlns:a16="http://schemas.microsoft.com/office/drawing/2014/main" id="{5D56B129-2896-4869-9309-0A71B6864E0F}"/>
                  </a:ext>
                </a:extLst>
              </p:cNvPr>
              <p:cNvSpPr>
                <a:spLocks noChangeArrowheads="1"/>
              </p:cNvSpPr>
              <p:nvPr/>
            </p:nvSpPr>
            <p:spPr bwMode="auto">
              <a:xfrm>
                <a:off x="165100" y="2004568"/>
                <a:ext cx="4159249" cy="541034"/>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en-GB" sz="1600" b="1" dirty="0">
                    <a:latin typeface="+mn-lt"/>
                  </a:rPr>
                  <a:t>All major material classes</a:t>
                </a:r>
                <a:r>
                  <a:rPr lang="en-GB" sz="1600" dirty="0">
                    <a:latin typeface="+mn-lt"/>
                  </a:rPr>
                  <a:t> including: fibers, particulates, foams and biomaterials</a:t>
                </a:r>
              </a:p>
            </p:txBody>
          </p:sp>
          <p:sp>
            <p:nvSpPr>
              <p:cNvPr id="48" name="Oval 61">
                <a:extLst>
                  <a:ext uri="{FF2B5EF4-FFF2-40B4-BE49-F238E27FC236}">
                    <a16:creationId xmlns:a16="http://schemas.microsoft.com/office/drawing/2014/main" id="{0E47EF95-E5F2-4AD9-88B8-ABA20662968B}"/>
                  </a:ext>
                </a:extLst>
              </p:cNvPr>
              <p:cNvSpPr>
                <a:spLocks noChangeArrowheads="1"/>
              </p:cNvSpPr>
              <p:nvPr/>
            </p:nvSpPr>
            <p:spPr bwMode="auto">
              <a:xfrm>
                <a:off x="4833938" y="2263442"/>
                <a:ext cx="404812" cy="480503"/>
              </a:xfrm>
              <a:prstGeom prst="ellipse">
                <a:avLst/>
              </a:prstGeom>
              <a:solidFill>
                <a:schemeClr val="bg1"/>
              </a:solidFill>
              <a:ln w="28575" algn="ctr">
                <a:solidFill>
                  <a:schemeClr val="accent1"/>
                </a:solidFill>
                <a:round/>
                <a:headEnd/>
                <a:tailEnd/>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50" name="Straight Connector 49">
                <a:extLst>
                  <a:ext uri="{FF2B5EF4-FFF2-40B4-BE49-F238E27FC236}">
                    <a16:creationId xmlns:a16="http://schemas.microsoft.com/office/drawing/2014/main" id="{C1D2C8CA-8D83-48DB-AA85-5781DA455943}"/>
                  </a:ext>
                </a:extLst>
              </p:cNvPr>
              <p:cNvCxnSpPr>
                <a:stCxn id="48" idx="2"/>
                <a:endCxn id="47" idx="3"/>
              </p:cNvCxnSpPr>
              <p:nvPr/>
            </p:nvCxnSpPr>
            <p:spPr bwMode="auto">
              <a:xfrm flipH="1" flipV="1">
                <a:off x="4324349" y="2275085"/>
                <a:ext cx="509589" cy="228609"/>
              </a:xfrm>
              <a:prstGeom prst="line">
                <a:avLst/>
              </a:prstGeom>
              <a:ln w="19050">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grpSp>
        <p:nvGrpSpPr>
          <p:cNvPr id="51" name="Group 50">
            <a:extLst>
              <a:ext uri="{FF2B5EF4-FFF2-40B4-BE49-F238E27FC236}">
                <a16:creationId xmlns:a16="http://schemas.microsoft.com/office/drawing/2014/main" id="{D5C507C7-3E2B-4CEC-9854-AB4A51871D1F}"/>
              </a:ext>
            </a:extLst>
          </p:cNvPr>
          <p:cNvGrpSpPr/>
          <p:nvPr/>
        </p:nvGrpSpPr>
        <p:grpSpPr>
          <a:xfrm>
            <a:off x="1130378" y="3259925"/>
            <a:ext cx="5271781" cy="879746"/>
            <a:chOff x="165100" y="3513183"/>
            <a:chExt cx="5271781" cy="879746"/>
          </a:xfrm>
        </p:grpSpPr>
        <p:pic>
          <p:nvPicPr>
            <p:cNvPr id="52" name="Picture 4">
              <a:extLst>
                <a:ext uri="{FF2B5EF4-FFF2-40B4-BE49-F238E27FC236}">
                  <a16:creationId xmlns:a16="http://schemas.microsoft.com/office/drawing/2014/main" id="{119DE10B-CE5A-4FA4-AE48-921535407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820" y="3513183"/>
              <a:ext cx="845061" cy="83789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nvGrpSpPr>
            <p:cNvPr id="53" name="Group 52">
              <a:extLst>
                <a:ext uri="{FF2B5EF4-FFF2-40B4-BE49-F238E27FC236}">
                  <a16:creationId xmlns:a16="http://schemas.microsoft.com/office/drawing/2014/main" id="{E36E1E55-9055-4072-97E3-F7D616117472}"/>
                </a:ext>
              </a:extLst>
            </p:cNvPr>
            <p:cNvGrpSpPr/>
            <p:nvPr/>
          </p:nvGrpSpPr>
          <p:grpSpPr>
            <a:xfrm>
              <a:off x="165100" y="3610273"/>
              <a:ext cx="5133433" cy="782656"/>
              <a:chOff x="165100" y="3610273"/>
              <a:chExt cx="5133433" cy="782656"/>
            </a:xfrm>
          </p:grpSpPr>
          <p:sp>
            <p:nvSpPr>
              <p:cNvPr id="54" name="Rectangle 5">
                <a:extLst>
                  <a:ext uri="{FF2B5EF4-FFF2-40B4-BE49-F238E27FC236}">
                    <a16:creationId xmlns:a16="http://schemas.microsoft.com/office/drawing/2014/main" id="{DEEF20D9-9F9D-4E41-940A-07DCD39DC15A}"/>
                  </a:ext>
                </a:extLst>
              </p:cNvPr>
              <p:cNvSpPr>
                <a:spLocks noChangeArrowheads="1"/>
              </p:cNvSpPr>
              <p:nvPr/>
            </p:nvSpPr>
            <p:spPr bwMode="auto">
              <a:xfrm>
                <a:off x="165100" y="3808154"/>
                <a:ext cx="4159248" cy="584775"/>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en-GB" sz="1600" dirty="0">
                    <a:latin typeface="+mn-lt"/>
                  </a:rPr>
                  <a:t>Magnetic materials with remanence, saturation induction, coercive force etc.  </a:t>
                </a:r>
              </a:p>
            </p:txBody>
          </p:sp>
          <p:sp>
            <p:nvSpPr>
              <p:cNvPr id="55" name="Oval 61">
                <a:extLst>
                  <a:ext uri="{FF2B5EF4-FFF2-40B4-BE49-F238E27FC236}">
                    <a16:creationId xmlns:a16="http://schemas.microsoft.com/office/drawing/2014/main" id="{262062C2-8DDA-408A-A19E-1C82A277B9F7}"/>
                  </a:ext>
                </a:extLst>
              </p:cNvPr>
              <p:cNvSpPr>
                <a:spLocks noChangeArrowheads="1"/>
              </p:cNvSpPr>
              <p:nvPr/>
            </p:nvSpPr>
            <p:spPr bwMode="auto">
              <a:xfrm>
                <a:off x="4903251" y="3610273"/>
                <a:ext cx="395282" cy="519351"/>
              </a:xfrm>
              <a:prstGeom prst="ellipse">
                <a:avLst/>
              </a:prstGeom>
              <a:solidFill>
                <a:schemeClr val="bg1"/>
              </a:solidFill>
              <a:ln w="28575" algn="ctr">
                <a:solidFill>
                  <a:schemeClr val="accent1"/>
                </a:solidFill>
                <a:round/>
                <a:headEnd/>
                <a:tailEnd/>
              </a:ln>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56" name="Straight Connector 55">
                <a:extLst>
                  <a:ext uri="{FF2B5EF4-FFF2-40B4-BE49-F238E27FC236}">
                    <a16:creationId xmlns:a16="http://schemas.microsoft.com/office/drawing/2014/main" id="{96182819-3283-4400-B4A1-749A8B3B69BB}"/>
                  </a:ext>
                </a:extLst>
              </p:cNvPr>
              <p:cNvCxnSpPr>
                <a:stCxn id="55" idx="2"/>
                <a:endCxn id="54" idx="3"/>
              </p:cNvCxnSpPr>
              <p:nvPr/>
            </p:nvCxnSpPr>
            <p:spPr bwMode="auto">
              <a:xfrm flipH="1">
                <a:off x="4324348" y="3869949"/>
                <a:ext cx="578903" cy="230593"/>
              </a:xfrm>
              <a:prstGeom prst="line">
                <a:avLst/>
              </a:prstGeom>
              <a:noFill/>
              <a:ln w="19050" cap="flat" cmpd="sng" algn="ctr">
                <a:solidFill>
                  <a:schemeClr val="accent1"/>
                </a:solidFill>
                <a:prstDash val="solid"/>
                <a:round/>
                <a:headEnd type="none" w="med" len="med"/>
                <a:tailEnd type="none" w="med" len="med"/>
              </a:ln>
              <a:effectLst/>
            </p:spPr>
          </p:cxnSp>
        </p:grpSp>
      </p:grpSp>
      <p:grpSp>
        <p:nvGrpSpPr>
          <p:cNvPr id="57" name="Group 56">
            <a:extLst>
              <a:ext uri="{FF2B5EF4-FFF2-40B4-BE49-F238E27FC236}">
                <a16:creationId xmlns:a16="http://schemas.microsoft.com/office/drawing/2014/main" id="{0C35EA35-CECF-4210-91AC-D6BEA41437B8}"/>
              </a:ext>
            </a:extLst>
          </p:cNvPr>
          <p:cNvGrpSpPr/>
          <p:nvPr/>
        </p:nvGrpSpPr>
        <p:grpSpPr>
          <a:xfrm>
            <a:off x="1130378" y="1556079"/>
            <a:ext cx="6093531" cy="1558424"/>
            <a:chOff x="165100" y="1809337"/>
            <a:chExt cx="6093531" cy="1558424"/>
          </a:xfrm>
        </p:grpSpPr>
        <p:pic>
          <p:nvPicPr>
            <p:cNvPr id="58" name="Picture 57">
              <a:extLst>
                <a:ext uri="{FF2B5EF4-FFF2-40B4-BE49-F238E27FC236}">
                  <a16:creationId xmlns:a16="http://schemas.microsoft.com/office/drawing/2014/main" id="{EE81E5E4-7426-42CE-8F99-00E8884276AC}"/>
                </a:ext>
              </a:extLst>
            </p:cNvPr>
            <p:cNvPicPr>
              <a:picLocks noChangeAspect="1"/>
            </p:cNvPicPr>
            <p:nvPr/>
          </p:nvPicPr>
          <p:blipFill rotWithShape="1">
            <a:blip r:embed="rId5"/>
            <a:srcRect l="50042" t="61238" r="17403" b="12844"/>
            <a:stretch/>
          </p:blipFill>
          <p:spPr>
            <a:xfrm>
              <a:off x="5439443" y="1809337"/>
              <a:ext cx="819188" cy="831686"/>
            </a:xfrm>
            <a:prstGeom prst="rect">
              <a:avLst/>
            </a:prstGeom>
            <a:ln>
              <a:solidFill>
                <a:schemeClr val="accent1"/>
              </a:solidFill>
            </a:ln>
          </p:spPr>
        </p:pic>
        <p:grpSp>
          <p:nvGrpSpPr>
            <p:cNvPr id="59" name="Group 58">
              <a:extLst>
                <a:ext uri="{FF2B5EF4-FFF2-40B4-BE49-F238E27FC236}">
                  <a16:creationId xmlns:a16="http://schemas.microsoft.com/office/drawing/2014/main" id="{4E3146F3-2D6A-4E80-BBDF-84E8728A04AF}"/>
                </a:ext>
              </a:extLst>
            </p:cNvPr>
            <p:cNvGrpSpPr/>
            <p:nvPr/>
          </p:nvGrpSpPr>
          <p:grpSpPr>
            <a:xfrm>
              <a:off x="165100" y="1932888"/>
              <a:ext cx="5976828" cy="1434873"/>
              <a:chOff x="165100" y="1932888"/>
              <a:chExt cx="5976828" cy="1434873"/>
            </a:xfrm>
          </p:grpSpPr>
          <p:sp>
            <p:nvSpPr>
              <p:cNvPr id="60" name="Rectangle 4">
                <a:extLst>
                  <a:ext uri="{FF2B5EF4-FFF2-40B4-BE49-F238E27FC236}">
                    <a16:creationId xmlns:a16="http://schemas.microsoft.com/office/drawing/2014/main" id="{171A44C4-52C8-4A48-B6F6-EBF2592B2F1C}"/>
                  </a:ext>
                </a:extLst>
              </p:cNvPr>
              <p:cNvSpPr>
                <a:spLocks noChangeArrowheads="1"/>
              </p:cNvSpPr>
              <p:nvPr/>
            </p:nvSpPr>
            <p:spPr bwMode="auto">
              <a:xfrm>
                <a:off x="165100" y="2782986"/>
                <a:ext cx="4159249" cy="584775"/>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en-GB" sz="1600" dirty="0">
                    <a:latin typeface="+mn-lt"/>
                  </a:rPr>
                  <a:t>Engineering</a:t>
                </a:r>
                <a:r>
                  <a:rPr lang="en-GB" sz="1600" b="1" dirty="0">
                    <a:latin typeface="+mn-lt"/>
                  </a:rPr>
                  <a:t> materials</a:t>
                </a:r>
                <a:r>
                  <a:rPr lang="en-GB" sz="1600" dirty="0">
                    <a:latin typeface="+mn-lt"/>
                  </a:rPr>
                  <a:t> – suitable for  most design and build projects.</a:t>
                </a:r>
              </a:p>
            </p:txBody>
          </p:sp>
          <p:sp>
            <p:nvSpPr>
              <p:cNvPr id="61" name="Oval 61">
                <a:extLst>
                  <a:ext uri="{FF2B5EF4-FFF2-40B4-BE49-F238E27FC236}">
                    <a16:creationId xmlns:a16="http://schemas.microsoft.com/office/drawing/2014/main" id="{0F9DCDE4-83A8-43C6-85D7-9DBE56590C91}"/>
                  </a:ext>
                </a:extLst>
              </p:cNvPr>
              <p:cNvSpPr>
                <a:spLocks noChangeArrowheads="1"/>
              </p:cNvSpPr>
              <p:nvPr/>
            </p:nvSpPr>
            <p:spPr bwMode="auto">
              <a:xfrm>
                <a:off x="5746646" y="1932888"/>
                <a:ext cx="395282" cy="519351"/>
              </a:xfrm>
              <a:prstGeom prst="ellipse">
                <a:avLst/>
              </a:prstGeom>
              <a:solidFill>
                <a:schemeClr val="bg1"/>
              </a:solidFill>
              <a:ln w="28575" algn="ctr">
                <a:solidFill>
                  <a:schemeClr val="accent1"/>
                </a:solidFill>
                <a:round/>
                <a:headEnd/>
                <a:tailEnd/>
              </a:ln>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62" name="Straight Connector 61">
                <a:extLst>
                  <a:ext uri="{FF2B5EF4-FFF2-40B4-BE49-F238E27FC236}">
                    <a16:creationId xmlns:a16="http://schemas.microsoft.com/office/drawing/2014/main" id="{4B7E3DE3-EC89-4225-98F5-297291398429}"/>
                  </a:ext>
                </a:extLst>
              </p:cNvPr>
              <p:cNvCxnSpPr>
                <a:stCxn id="61" idx="3"/>
                <a:endCxn id="60" idx="3"/>
              </p:cNvCxnSpPr>
              <p:nvPr/>
            </p:nvCxnSpPr>
            <p:spPr bwMode="auto">
              <a:xfrm flipH="1">
                <a:off x="4324349" y="2376182"/>
                <a:ext cx="1480185" cy="699192"/>
              </a:xfrm>
              <a:prstGeom prst="line">
                <a:avLst/>
              </a:prstGeom>
              <a:noFill/>
              <a:ln w="19050" cap="flat" cmpd="sng" algn="ctr">
                <a:solidFill>
                  <a:schemeClr val="accent1"/>
                </a:solidFill>
                <a:prstDash val="solid"/>
                <a:round/>
                <a:headEnd type="none" w="med" len="med"/>
                <a:tailEnd type="none" w="med" len="med"/>
              </a:ln>
              <a:effectLst/>
            </p:spPr>
          </p:cxnSp>
        </p:grpSp>
      </p:grpSp>
      <p:grpSp>
        <p:nvGrpSpPr>
          <p:cNvPr id="63" name="Group 62">
            <a:extLst>
              <a:ext uri="{FF2B5EF4-FFF2-40B4-BE49-F238E27FC236}">
                <a16:creationId xmlns:a16="http://schemas.microsoft.com/office/drawing/2014/main" id="{842DB471-0588-4381-B0E2-DD37DDDF2591}"/>
              </a:ext>
            </a:extLst>
          </p:cNvPr>
          <p:cNvGrpSpPr/>
          <p:nvPr/>
        </p:nvGrpSpPr>
        <p:grpSpPr>
          <a:xfrm>
            <a:off x="1130378" y="4580064"/>
            <a:ext cx="6985809" cy="1215919"/>
            <a:chOff x="165100" y="4833322"/>
            <a:chExt cx="6985809" cy="1215919"/>
          </a:xfrm>
        </p:grpSpPr>
        <p:pic>
          <p:nvPicPr>
            <p:cNvPr id="64" name="Picture 63">
              <a:extLst>
                <a:ext uri="{FF2B5EF4-FFF2-40B4-BE49-F238E27FC236}">
                  <a16:creationId xmlns:a16="http://schemas.microsoft.com/office/drawing/2014/main" id="{A950BD8E-8CB8-4784-B59F-6800178BC8B5}"/>
                </a:ext>
              </a:extLst>
            </p:cNvPr>
            <p:cNvPicPr>
              <a:picLocks noChangeAspect="1"/>
            </p:cNvPicPr>
            <p:nvPr/>
          </p:nvPicPr>
          <p:blipFill rotWithShape="1">
            <a:blip r:embed="rId6"/>
            <a:srcRect l="71480" t="34264" r="11948" b="38907"/>
            <a:stretch/>
          </p:blipFill>
          <p:spPr>
            <a:xfrm>
              <a:off x="6278779" y="5196932"/>
              <a:ext cx="872130" cy="852309"/>
            </a:xfrm>
            <a:prstGeom prst="rect">
              <a:avLst/>
            </a:prstGeom>
            <a:ln>
              <a:solidFill>
                <a:schemeClr val="accent1"/>
              </a:solidFill>
            </a:ln>
          </p:spPr>
        </p:pic>
        <p:grpSp>
          <p:nvGrpSpPr>
            <p:cNvPr id="65" name="Group 64">
              <a:extLst>
                <a:ext uri="{FF2B5EF4-FFF2-40B4-BE49-F238E27FC236}">
                  <a16:creationId xmlns:a16="http://schemas.microsoft.com/office/drawing/2014/main" id="{5939B85C-0365-4EF5-AA4F-3F5AD6809EEC}"/>
                </a:ext>
              </a:extLst>
            </p:cNvPr>
            <p:cNvGrpSpPr/>
            <p:nvPr/>
          </p:nvGrpSpPr>
          <p:grpSpPr>
            <a:xfrm>
              <a:off x="165100" y="4833322"/>
              <a:ext cx="6829803" cy="1007731"/>
              <a:chOff x="165100" y="4833322"/>
              <a:chExt cx="6829803" cy="1007731"/>
            </a:xfrm>
          </p:grpSpPr>
          <p:sp>
            <p:nvSpPr>
              <p:cNvPr id="66" name="Rectangle 4">
                <a:extLst>
                  <a:ext uri="{FF2B5EF4-FFF2-40B4-BE49-F238E27FC236}">
                    <a16:creationId xmlns:a16="http://schemas.microsoft.com/office/drawing/2014/main" id="{AF30F7AF-12A4-4F20-BC3C-850059300557}"/>
                  </a:ext>
                </a:extLst>
              </p:cNvPr>
              <p:cNvSpPr>
                <a:spLocks noChangeArrowheads="1"/>
              </p:cNvSpPr>
              <p:nvPr/>
            </p:nvSpPr>
            <p:spPr bwMode="auto">
              <a:xfrm>
                <a:off x="165100" y="4833322"/>
                <a:ext cx="4159250" cy="584775"/>
              </a:xfrm>
              <a:prstGeom prst="rect">
                <a:avLst/>
              </a:prstGeom>
              <a:solidFill>
                <a:schemeClr val="bg1"/>
              </a:solidFill>
              <a:ln>
                <a:solidFill>
                  <a:schemeClr val="accent1"/>
                </a:solidFill>
              </a:ln>
            </p:spPr>
            <p:txBody>
              <a:bodyPr wrap="square">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pPr marL="0" lvl="1">
                  <a:spcBef>
                    <a:spcPct val="50000"/>
                  </a:spcBef>
                  <a:buClr>
                    <a:prstClr val="black"/>
                  </a:buClr>
                  <a:buSzPct val="115000"/>
                  <a:buFontTx/>
                  <a:buNone/>
                </a:pPr>
                <a:r>
                  <a:rPr lang="en-GB" sz="1600" dirty="0">
                    <a:latin typeface="+mn-lt"/>
                  </a:rPr>
                  <a:t>500+ Hardwoods, softwoods, tropical, palms, particleboard, fiber board, and plywood</a:t>
                </a:r>
              </a:p>
            </p:txBody>
          </p:sp>
          <p:sp>
            <p:nvSpPr>
              <p:cNvPr id="67" name="Oval 61">
                <a:extLst>
                  <a:ext uri="{FF2B5EF4-FFF2-40B4-BE49-F238E27FC236}">
                    <a16:creationId xmlns:a16="http://schemas.microsoft.com/office/drawing/2014/main" id="{2F8E15FB-4396-47FC-816F-DB999FC541F0}"/>
                  </a:ext>
                </a:extLst>
              </p:cNvPr>
              <p:cNvSpPr>
                <a:spLocks noChangeArrowheads="1"/>
              </p:cNvSpPr>
              <p:nvPr/>
            </p:nvSpPr>
            <p:spPr bwMode="auto">
              <a:xfrm>
                <a:off x="6599621" y="5321702"/>
                <a:ext cx="395282" cy="519351"/>
              </a:xfrm>
              <a:prstGeom prst="ellipse">
                <a:avLst/>
              </a:prstGeom>
              <a:solidFill>
                <a:schemeClr val="bg1"/>
              </a:solidFill>
              <a:ln w="28575" algn="ctr">
                <a:solidFill>
                  <a:schemeClr val="accent1"/>
                </a:solidFill>
                <a:round/>
                <a:headEnd/>
                <a:tailEnd/>
              </a:ln>
            </p:spPr>
            <p:txBody>
              <a:bodyPr>
                <a:spAutoFit/>
              </a:bodyPr>
              <a:lstStyle>
                <a:lvl1pPr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1pPr>
                <a:lvl2pPr marL="742950" indent="-28575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2pPr>
                <a:lvl3pPr marL="11430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3pPr>
                <a:lvl4pPr marL="16002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4pPr>
                <a:lvl5pPr marL="2057400" indent="-228600" eaLnBrk="0"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009B9B"/>
                  </a:buClr>
                  <a:buSzPct val="80000"/>
                  <a:buFont typeface="Wingdings" panose="05000000000000000000" pitchFamily="2" charset="2"/>
                  <a:defRPr>
                    <a:solidFill>
                      <a:schemeClr val="tx1"/>
                    </a:solidFill>
                    <a:latin typeface="Arial" panose="020B0604020202020204" pitchFamily="34" charset="0"/>
                  </a:defRPr>
                </a:lvl9pPr>
              </a:lstStyle>
              <a:p>
                <a:endParaRPr lang="en-GB" b="1" dirty="0">
                  <a:solidFill>
                    <a:prstClr val="black"/>
                  </a:solidFill>
                  <a:latin typeface="+mn-lt"/>
                </a:endParaRPr>
              </a:p>
            </p:txBody>
          </p:sp>
          <p:cxnSp>
            <p:nvCxnSpPr>
              <p:cNvPr id="68" name="Straight Connector 67">
                <a:extLst>
                  <a:ext uri="{FF2B5EF4-FFF2-40B4-BE49-F238E27FC236}">
                    <a16:creationId xmlns:a16="http://schemas.microsoft.com/office/drawing/2014/main" id="{23EA6BF5-95CC-442A-BE98-7EFBB73C62DC}"/>
                  </a:ext>
                </a:extLst>
              </p:cNvPr>
              <p:cNvCxnSpPr>
                <a:stCxn id="67" idx="1"/>
                <a:endCxn id="66" idx="3"/>
              </p:cNvCxnSpPr>
              <p:nvPr/>
            </p:nvCxnSpPr>
            <p:spPr bwMode="auto">
              <a:xfrm flipH="1" flipV="1">
                <a:off x="4324350" y="5125710"/>
                <a:ext cx="2333159" cy="272049"/>
              </a:xfrm>
              <a:prstGeom prst="line">
                <a:avLst/>
              </a:prstGeom>
              <a:noFill/>
              <a:ln w="19050" cap="flat" cmpd="sng" algn="ctr">
                <a:solidFill>
                  <a:schemeClr val="accent1"/>
                </a:solidFill>
                <a:prstDash val="solid"/>
                <a:round/>
                <a:headEnd type="none" w="med" len="med"/>
                <a:tailEnd type="none" w="med" len="med"/>
              </a:ln>
              <a:effectLst/>
            </p:spPr>
          </p:cxnSp>
        </p:grpSp>
      </p:grpSp>
      <p:sp>
        <p:nvSpPr>
          <p:cNvPr id="2" name="Slide Number Placeholder 1">
            <a:extLst>
              <a:ext uri="{FF2B5EF4-FFF2-40B4-BE49-F238E27FC236}">
                <a16:creationId xmlns:a16="http://schemas.microsoft.com/office/drawing/2014/main" id="{35E40742-42FA-49AD-97F9-4DAE4B8D5158}"/>
              </a:ext>
            </a:extLst>
          </p:cNvPr>
          <p:cNvSpPr>
            <a:spLocks noGrp="1"/>
          </p:cNvSpPr>
          <p:nvPr>
            <p:ph type="sldNum" sz="quarter" idx="11"/>
          </p:nvPr>
        </p:nvSpPr>
        <p:spPr/>
        <p:txBody>
          <a:bodyPr/>
          <a:lstStyle/>
          <a:p>
            <a:fld id="{F0D23093-2AB0-F74C-B865-1A12A15B650E}" type="slidenum">
              <a:rPr lang="en-US" smtClean="0">
                <a:latin typeface="+mn-lt"/>
              </a:rPr>
              <a:pPr/>
              <a:t>8</a:t>
            </a:fld>
            <a:endParaRPr lang="en-US" dirty="0">
              <a:latin typeface="+mn-lt"/>
            </a:endParaRPr>
          </a:p>
        </p:txBody>
      </p:sp>
      <p:pic>
        <p:nvPicPr>
          <p:cNvPr id="7" name="Picture 6">
            <a:extLst>
              <a:ext uri="{FF2B5EF4-FFF2-40B4-BE49-F238E27FC236}">
                <a16:creationId xmlns:a16="http://schemas.microsoft.com/office/drawing/2014/main" id="{308624A0-6302-7860-F9BC-08EC26573D3B}"/>
              </a:ext>
            </a:extLst>
          </p:cNvPr>
          <p:cNvPicPr>
            <a:picLocks noChangeAspect="1"/>
          </p:cNvPicPr>
          <p:nvPr/>
        </p:nvPicPr>
        <p:blipFill>
          <a:blip r:embed="rId7"/>
          <a:stretch>
            <a:fillRect/>
          </a:stretch>
        </p:blipFill>
        <p:spPr>
          <a:xfrm>
            <a:off x="8305800" y="1926058"/>
            <a:ext cx="2484335" cy="3238781"/>
          </a:xfrm>
          <a:prstGeom prst="rect">
            <a:avLst/>
          </a:prstGeom>
        </p:spPr>
      </p:pic>
    </p:spTree>
    <p:extLst>
      <p:ext uri="{BB962C8B-B14F-4D97-AF65-F5344CB8AC3E}">
        <p14:creationId xmlns:p14="http://schemas.microsoft.com/office/powerpoint/2010/main" val="365152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righ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right)">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7D84C39-16A2-4777-8CE3-92B6CBE1CE3E}"/>
              </a:ext>
            </a:extLst>
          </p:cNvPr>
          <p:cNvSpPr>
            <a:spLocks noGrp="1"/>
          </p:cNvSpPr>
          <p:nvPr>
            <p:ph type="body" sz="quarter" idx="13"/>
          </p:nvPr>
        </p:nvSpPr>
        <p:spPr>
          <a:xfrm>
            <a:off x="637270" y="1345793"/>
            <a:ext cx="5257800" cy="4572000"/>
          </a:xfrm>
        </p:spPr>
        <p:txBody>
          <a:bodyPr>
            <a:normAutofit fontScale="92500" lnSpcReduction="10000"/>
          </a:bodyPr>
          <a:lstStyle/>
          <a:p>
            <a:pPr marL="0" indent="0">
              <a:buNone/>
            </a:pPr>
            <a:r>
              <a:rPr lang="en-US" sz="2200" b="1" dirty="0">
                <a:latin typeface="+mn-lt"/>
              </a:rPr>
              <a:t>Data:</a:t>
            </a:r>
          </a:p>
          <a:p>
            <a:r>
              <a:rPr lang="en-US" sz="1800" dirty="0">
                <a:latin typeface="+mn-lt"/>
              </a:rPr>
              <a:t>Additional biological materials and data (4200+ materials and 240+ processes total)</a:t>
            </a:r>
          </a:p>
          <a:p>
            <a:r>
              <a:rPr lang="en-US" sz="1800" dirty="0">
                <a:latin typeface="+mn-lt"/>
              </a:rPr>
              <a:t>Data for Medical grades, Medical trade-names, and Sterilizability</a:t>
            </a:r>
          </a:p>
          <a:p>
            <a:r>
              <a:rPr lang="en-GB" sz="1800" dirty="0">
                <a:latin typeface="+mn-lt"/>
              </a:rPr>
              <a:t>Link to ASM Medical Materials online data</a:t>
            </a:r>
          </a:p>
          <a:p>
            <a:pPr lvl="1"/>
            <a:r>
              <a:rPr lang="en-GB" sz="1800" dirty="0">
                <a:solidFill>
                  <a:prstClr val="black"/>
                </a:solidFill>
                <a:latin typeface="+mn-lt"/>
                <a:cs typeface="Arial" panose="020B0604020202020204" pitchFamily="34" charset="0"/>
              </a:rPr>
              <a:t>Biomedical response data </a:t>
            </a:r>
            <a:r>
              <a:rPr lang="en-GB" sz="1800" b="0" dirty="0">
                <a:solidFill>
                  <a:prstClr val="black"/>
                </a:solidFill>
                <a:latin typeface="+mn-lt"/>
                <a:cs typeface="Arial" panose="020B0604020202020204" pitchFamily="34" charset="0"/>
              </a:rPr>
              <a:t>with medical device application information (Orthopaedic, Cardiovascular, Neurological)</a:t>
            </a:r>
          </a:p>
          <a:p>
            <a:r>
              <a:rPr lang="en-GB" sz="1800" dirty="0">
                <a:latin typeface="+mn-lt"/>
                <a:cs typeface="Arial" panose="020B0604020202020204" pitchFamily="34" charset="0"/>
              </a:rPr>
              <a:t>Bio-related subsets </a:t>
            </a:r>
          </a:p>
          <a:p>
            <a:pPr lvl="1"/>
            <a:r>
              <a:rPr lang="en-GB" sz="1800" dirty="0">
                <a:solidFill>
                  <a:prstClr val="black"/>
                </a:solidFill>
                <a:latin typeface="+mn-lt"/>
                <a:cs typeface="Arial" panose="020B0604020202020204" pitchFamily="34" charset="0"/>
              </a:rPr>
              <a:t>Biological, Natural and Biological materials, Bio-derived, Bio-polymers, Bio-medical, </a:t>
            </a:r>
            <a:r>
              <a:rPr lang="en-GB" sz="1800" dirty="0" err="1">
                <a:solidFill>
                  <a:prstClr val="black"/>
                </a:solidFill>
                <a:latin typeface="+mn-lt"/>
                <a:cs typeface="Arial" panose="020B0604020202020204" pitchFamily="34" charset="0"/>
              </a:rPr>
              <a:t>Bioceramics</a:t>
            </a:r>
            <a:endParaRPr lang="en-GB" sz="1800" dirty="0">
              <a:solidFill>
                <a:prstClr val="black"/>
              </a:solidFill>
              <a:latin typeface="+mn-lt"/>
              <a:cs typeface="Arial" panose="020B0604020202020204" pitchFamily="34" charset="0"/>
            </a:endParaRPr>
          </a:p>
          <a:p>
            <a:r>
              <a:rPr lang="en-GB" sz="1800" dirty="0">
                <a:solidFill>
                  <a:prstClr val="black"/>
                </a:solidFill>
                <a:latin typeface="+mn-lt"/>
                <a:cs typeface="Arial" panose="020B0604020202020204" pitchFamily="34" charset="0"/>
              </a:rPr>
              <a:t>Information on Medical devices, including over 100 FDA examples linked to relevant materials</a:t>
            </a:r>
          </a:p>
          <a:p>
            <a:pPr marL="230188" lvl="1" indent="0">
              <a:buNone/>
            </a:pPr>
            <a:endParaRPr lang="en-GB" sz="1800" dirty="0">
              <a:solidFill>
                <a:prstClr val="black"/>
              </a:solidFill>
              <a:latin typeface="+mn-lt"/>
              <a:cs typeface="Arial" panose="020B0604020202020204" pitchFamily="34" charset="0"/>
            </a:endParaRPr>
          </a:p>
          <a:p>
            <a:pPr marL="230188" lvl="1" indent="0">
              <a:buNone/>
            </a:pPr>
            <a:r>
              <a:rPr lang="en-GB" sz="1800" dirty="0">
                <a:solidFill>
                  <a:prstClr val="black"/>
                </a:solidFill>
                <a:latin typeface="+mn-lt"/>
                <a:cs typeface="Arial" panose="020B0604020202020204" pitchFamily="34" charset="0"/>
              </a:rPr>
              <a:t>Also available in Level 2</a:t>
            </a:r>
          </a:p>
          <a:p>
            <a:pPr marL="0" indent="0" eaLnBrk="1" fontAlgn="auto" hangingPunct="1">
              <a:lnSpc>
                <a:spcPts val="2049"/>
              </a:lnSpc>
              <a:spcBef>
                <a:spcPts val="0"/>
              </a:spcBef>
              <a:buClr>
                <a:srgbClr val="577235"/>
              </a:buClr>
              <a:buNone/>
              <a:defRPr/>
            </a:pPr>
            <a:endParaRPr lang="en-GB" sz="2400" b="0" dirty="0">
              <a:solidFill>
                <a:prstClr val="black"/>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586B78E2-AF02-4531-AACE-B622BB3E8CC7}"/>
              </a:ext>
            </a:extLst>
          </p:cNvPr>
          <p:cNvSpPr>
            <a:spLocks noGrp="1"/>
          </p:cNvSpPr>
          <p:nvPr>
            <p:ph type="title"/>
          </p:nvPr>
        </p:nvSpPr>
        <p:spPr/>
        <p:txBody>
          <a:bodyPr/>
          <a:lstStyle/>
          <a:p>
            <a:r>
              <a:rPr lang="en-US" dirty="0">
                <a:latin typeface="+mn-lt"/>
              </a:rPr>
              <a:t>      Level 3 Bioengineering database</a:t>
            </a:r>
          </a:p>
        </p:txBody>
      </p:sp>
      <p:sp>
        <p:nvSpPr>
          <p:cNvPr id="18" name="Text Placeholder 17">
            <a:extLst>
              <a:ext uri="{FF2B5EF4-FFF2-40B4-BE49-F238E27FC236}">
                <a16:creationId xmlns:a16="http://schemas.microsoft.com/office/drawing/2014/main" id="{B03B56E1-3227-4B40-A898-A7154A7ACC58}"/>
              </a:ext>
            </a:extLst>
          </p:cNvPr>
          <p:cNvSpPr>
            <a:spLocks noGrp="1"/>
          </p:cNvSpPr>
          <p:nvPr>
            <p:ph type="body" sz="quarter" idx="14"/>
          </p:nvPr>
        </p:nvSpPr>
        <p:spPr>
          <a:xfrm>
            <a:off x="6096000" y="1345793"/>
            <a:ext cx="1143000" cy="533400"/>
          </a:xfrm>
        </p:spPr>
        <p:txBody>
          <a:bodyPr/>
          <a:lstStyle/>
          <a:p>
            <a:pPr marL="0" indent="0">
              <a:buNone/>
            </a:pPr>
            <a:r>
              <a:rPr lang="en-US" b="1" dirty="0">
                <a:latin typeface="+mn-lt"/>
              </a:rPr>
              <a:t>Tools:</a:t>
            </a:r>
          </a:p>
        </p:txBody>
      </p:sp>
      <p:pic>
        <p:nvPicPr>
          <p:cNvPr id="3" name="Picture 2">
            <a:extLst>
              <a:ext uri="{FF2B5EF4-FFF2-40B4-BE49-F238E27FC236}">
                <a16:creationId xmlns:a16="http://schemas.microsoft.com/office/drawing/2014/main" id="{B642F6B6-6763-4C26-A670-F43E16E83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70" y="126210"/>
            <a:ext cx="914400" cy="914400"/>
          </a:xfrm>
          <a:prstGeom prst="rect">
            <a:avLst/>
          </a:prstGeom>
        </p:spPr>
      </p:pic>
      <p:sp>
        <p:nvSpPr>
          <p:cNvPr id="2" name="Slide Number Placeholder 1">
            <a:extLst>
              <a:ext uri="{FF2B5EF4-FFF2-40B4-BE49-F238E27FC236}">
                <a16:creationId xmlns:a16="http://schemas.microsoft.com/office/drawing/2014/main" id="{9683DD90-A9CD-47BD-AF02-B9464E13B42E}"/>
              </a:ext>
            </a:extLst>
          </p:cNvPr>
          <p:cNvSpPr>
            <a:spLocks noGrp="1"/>
          </p:cNvSpPr>
          <p:nvPr>
            <p:ph type="sldNum" sz="quarter" idx="11"/>
          </p:nvPr>
        </p:nvSpPr>
        <p:spPr/>
        <p:txBody>
          <a:bodyPr/>
          <a:lstStyle/>
          <a:p>
            <a:fld id="{F0D23093-2AB0-F74C-B865-1A12A15B650E}" type="slidenum">
              <a:rPr lang="en-US" smtClean="0">
                <a:latin typeface="+mn-lt"/>
              </a:rPr>
              <a:pPr/>
              <a:t>9</a:t>
            </a:fld>
            <a:endParaRPr lang="en-US" dirty="0">
              <a:latin typeface="+mn-lt"/>
            </a:endParaRPr>
          </a:p>
        </p:txBody>
      </p:sp>
      <p:grpSp>
        <p:nvGrpSpPr>
          <p:cNvPr id="49" name="Group 48">
            <a:extLst>
              <a:ext uri="{FF2B5EF4-FFF2-40B4-BE49-F238E27FC236}">
                <a16:creationId xmlns:a16="http://schemas.microsoft.com/office/drawing/2014/main" id="{1794717B-9C72-86C0-238B-25D452193794}"/>
              </a:ext>
            </a:extLst>
          </p:cNvPr>
          <p:cNvGrpSpPr/>
          <p:nvPr/>
        </p:nvGrpSpPr>
        <p:grpSpPr>
          <a:xfrm>
            <a:off x="6019800" y="1944595"/>
            <a:ext cx="1828800" cy="1636995"/>
            <a:chOff x="6248400" y="1828736"/>
            <a:chExt cx="1828800" cy="1636995"/>
          </a:xfrm>
        </p:grpSpPr>
        <p:pic>
          <p:nvPicPr>
            <p:cNvPr id="7" name="Picture 6" descr="Close-up of a bicycle chain&#10;&#10;Description automatically generated">
              <a:extLst>
                <a:ext uri="{FF2B5EF4-FFF2-40B4-BE49-F238E27FC236}">
                  <a16:creationId xmlns:a16="http://schemas.microsoft.com/office/drawing/2014/main" id="{AF302EC7-2800-07D2-096E-9677AD637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828736"/>
              <a:ext cx="914400" cy="914400"/>
            </a:xfrm>
            <a:prstGeom prst="rect">
              <a:avLst/>
            </a:prstGeom>
          </p:spPr>
        </p:pic>
        <p:sp>
          <p:nvSpPr>
            <p:cNvPr id="8" name="TextBox 7">
              <a:extLst>
                <a:ext uri="{FF2B5EF4-FFF2-40B4-BE49-F238E27FC236}">
                  <a16:creationId xmlns:a16="http://schemas.microsoft.com/office/drawing/2014/main" id="{0EFEDEA8-3261-CC36-9BB6-7EF0D80794FB}"/>
                </a:ext>
              </a:extLst>
            </p:cNvPr>
            <p:cNvSpPr txBox="1"/>
            <p:nvPr/>
          </p:nvSpPr>
          <p:spPr>
            <a:xfrm>
              <a:off x="6248400" y="2819400"/>
              <a:ext cx="1828800" cy="646331"/>
            </a:xfrm>
            <a:prstGeom prst="rect">
              <a:avLst/>
            </a:prstGeom>
            <a:noFill/>
          </p:spPr>
          <p:txBody>
            <a:bodyPr wrap="square" rtlCol="0">
              <a:spAutoFit/>
            </a:bodyPr>
            <a:lstStyle/>
            <a:p>
              <a:pPr algn="ctr"/>
              <a:r>
                <a:rPr lang="en-US" dirty="0"/>
                <a:t>Standard Level 3 Tools</a:t>
              </a:r>
            </a:p>
          </p:txBody>
        </p:sp>
      </p:grpSp>
      <p:grpSp>
        <p:nvGrpSpPr>
          <p:cNvPr id="50" name="Group 49">
            <a:extLst>
              <a:ext uri="{FF2B5EF4-FFF2-40B4-BE49-F238E27FC236}">
                <a16:creationId xmlns:a16="http://schemas.microsoft.com/office/drawing/2014/main" id="{943E0054-E88E-6AAE-D6C0-E2F0C174706B}"/>
              </a:ext>
            </a:extLst>
          </p:cNvPr>
          <p:cNvGrpSpPr/>
          <p:nvPr/>
        </p:nvGrpSpPr>
        <p:grpSpPr>
          <a:xfrm>
            <a:off x="7918707" y="1944595"/>
            <a:ext cx="1828800" cy="1633878"/>
            <a:chOff x="7620000" y="1944595"/>
            <a:chExt cx="1828800" cy="1633878"/>
          </a:xfrm>
        </p:grpSpPr>
        <p:pic>
          <p:nvPicPr>
            <p:cNvPr id="11" name="Picture 10" descr="A skeleton with a broken hip&#10;&#10;Description automatically generated with medium confidence">
              <a:extLst>
                <a:ext uri="{FF2B5EF4-FFF2-40B4-BE49-F238E27FC236}">
                  <a16:creationId xmlns:a16="http://schemas.microsoft.com/office/drawing/2014/main" id="{E20F4D6C-F226-52BB-8450-1D9753899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7312" y="1944595"/>
              <a:ext cx="1034176" cy="914400"/>
            </a:xfrm>
            <a:prstGeom prst="rect">
              <a:avLst/>
            </a:prstGeom>
          </p:spPr>
        </p:pic>
        <p:sp>
          <p:nvSpPr>
            <p:cNvPr id="12" name="TextBox 11">
              <a:extLst>
                <a:ext uri="{FF2B5EF4-FFF2-40B4-BE49-F238E27FC236}">
                  <a16:creationId xmlns:a16="http://schemas.microsoft.com/office/drawing/2014/main" id="{FD99CFE5-2D0D-9BC8-BEFB-E3066262556D}"/>
                </a:ext>
              </a:extLst>
            </p:cNvPr>
            <p:cNvSpPr txBox="1"/>
            <p:nvPr/>
          </p:nvSpPr>
          <p:spPr>
            <a:xfrm>
              <a:off x="7620000" y="2932142"/>
              <a:ext cx="1828800" cy="646331"/>
            </a:xfrm>
            <a:prstGeom prst="rect">
              <a:avLst/>
            </a:prstGeom>
            <a:noFill/>
          </p:spPr>
          <p:txBody>
            <a:bodyPr wrap="square" rtlCol="0">
              <a:spAutoFit/>
            </a:bodyPr>
            <a:lstStyle/>
            <a:p>
              <a:pPr algn="ctr"/>
              <a:r>
                <a:rPr lang="en-US" dirty="0"/>
                <a:t>ASM Medical Materials</a:t>
              </a:r>
            </a:p>
          </p:txBody>
        </p:sp>
      </p:grpSp>
      <p:grpSp>
        <p:nvGrpSpPr>
          <p:cNvPr id="52" name="Group 51">
            <a:extLst>
              <a:ext uri="{FF2B5EF4-FFF2-40B4-BE49-F238E27FC236}">
                <a16:creationId xmlns:a16="http://schemas.microsoft.com/office/drawing/2014/main" id="{3555FDFF-C460-8556-7902-EB84754092F2}"/>
              </a:ext>
            </a:extLst>
          </p:cNvPr>
          <p:cNvGrpSpPr/>
          <p:nvPr/>
        </p:nvGrpSpPr>
        <p:grpSpPr>
          <a:xfrm>
            <a:off x="9829800" y="1943142"/>
            <a:ext cx="1828800" cy="1628371"/>
            <a:chOff x="9372600" y="1944595"/>
            <a:chExt cx="1828800" cy="1628371"/>
          </a:xfrm>
        </p:grpSpPr>
        <p:pic>
          <p:nvPicPr>
            <p:cNvPr id="20" name="Picture 19" descr="A green leaf with a plus sign&#10;&#10;Description automatically generated">
              <a:extLst>
                <a:ext uri="{FF2B5EF4-FFF2-40B4-BE49-F238E27FC236}">
                  <a16:creationId xmlns:a16="http://schemas.microsoft.com/office/drawing/2014/main" id="{C2D7C387-BE2A-A347-CC08-0E688AB49A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920" y="1944595"/>
              <a:ext cx="1280160" cy="914400"/>
            </a:xfrm>
            <a:prstGeom prst="rect">
              <a:avLst/>
            </a:prstGeom>
          </p:spPr>
        </p:pic>
        <p:sp>
          <p:nvSpPr>
            <p:cNvPr id="25" name="TextBox 24">
              <a:extLst>
                <a:ext uri="{FF2B5EF4-FFF2-40B4-BE49-F238E27FC236}">
                  <a16:creationId xmlns:a16="http://schemas.microsoft.com/office/drawing/2014/main" id="{2B12B454-C5BF-8216-B394-8799BB67D433}"/>
                </a:ext>
              </a:extLst>
            </p:cNvPr>
            <p:cNvSpPr txBox="1"/>
            <p:nvPr/>
          </p:nvSpPr>
          <p:spPr>
            <a:xfrm>
              <a:off x="9372600" y="2926635"/>
              <a:ext cx="1828800" cy="646331"/>
            </a:xfrm>
            <a:prstGeom prst="rect">
              <a:avLst/>
            </a:prstGeom>
            <a:noFill/>
          </p:spPr>
          <p:txBody>
            <a:bodyPr wrap="square" rtlCol="0">
              <a:spAutoFit/>
            </a:bodyPr>
            <a:lstStyle/>
            <a:p>
              <a:pPr algn="ctr"/>
              <a:r>
                <a:rPr lang="en-US" dirty="0"/>
                <a:t>Enhanced </a:t>
              </a:r>
            </a:p>
            <a:p>
              <a:pPr algn="ctr"/>
              <a:r>
                <a:rPr lang="en-US" dirty="0"/>
                <a:t>Eco Audit</a:t>
              </a:r>
            </a:p>
          </p:txBody>
        </p:sp>
      </p:grpSp>
      <p:grpSp>
        <p:nvGrpSpPr>
          <p:cNvPr id="54" name="Group 53">
            <a:extLst>
              <a:ext uri="{FF2B5EF4-FFF2-40B4-BE49-F238E27FC236}">
                <a16:creationId xmlns:a16="http://schemas.microsoft.com/office/drawing/2014/main" id="{2AAB3396-B5EC-3F07-916F-A0A8461C7710}"/>
              </a:ext>
            </a:extLst>
          </p:cNvPr>
          <p:cNvGrpSpPr/>
          <p:nvPr/>
        </p:nvGrpSpPr>
        <p:grpSpPr>
          <a:xfrm>
            <a:off x="5403395" y="3756674"/>
            <a:ext cx="1828800" cy="1626918"/>
            <a:chOff x="10668000" y="1946048"/>
            <a:chExt cx="1828800" cy="1626918"/>
          </a:xfrm>
        </p:grpSpPr>
        <p:pic>
          <p:nvPicPr>
            <p:cNvPr id="22" name="Picture 21" descr="A group of blue and red circles&#10;&#10;Description automatically generated">
              <a:extLst>
                <a:ext uri="{FF2B5EF4-FFF2-40B4-BE49-F238E27FC236}">
                  <a16:creationId xmlns:a16="http://schemas.microsoft.com/office/drawing/2014/main" id="{B0D69136-5004-38B6-B741-8EC74BE54E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9288" y="1946048"/>
              <a:ext cx="1279916" cy="914400"/>
            </a:xfrm>
            <a:prstGeom prst="rect">
              <a:avLst/>
            </a:prstGeom>
          </p:spPr>
        </p:pic>
        <p:sp>
          <p:nvSpPr>
            <p:cNvPr id="26" name="TextBox 25">
              <a:extLst>
                <a:ext uri="{FF2B5EF4-FFF2-40B4-BE49-F238E27FC236}">
                  <a16:creationId xmlns:a16="http://schemas.microsoft.com/office/drawing/2014/main" id="{A04F0577-E226-2193-5BEA-B7B9892270AC}"/>
                </a:ext>
              </a:extLst>
            </p:cNvPr>
            <p:cNvSpPr txBox="1"/>
            <p:nvPr/>
          </p:nvSpPr>
          <p:spPr>
            <a:xfrm>
              <a:off x="10668000" y="2926635"/>
              <a:ext cx="1828800" cy="646331"/>
            </a:xfrm>
            <a:prstGeom prst="rect">
              <a:avLst/>
            </a:prstGeom>
            <a:noFill/>
          </p:spPr>
          <p:txBody>
            <a:bodyPr wrap="square" rtlCol="0">
              <a:spAutoFit/>
            </a:bodyPr>
            <a:lstStyle/>
            <a:p>
              <a:pPr algn="ctr"/>
              <a:r>
                <a:rPr lang="en-US" dirty="0"/>
                <a:t>Comparison </a:t>
              </a:r>
            </a:p>
            <a:p>
              <a:pPr algn="ctr"/>
              <a:r>
                <a:rPr lang="en-US" dirty="0"/>
                <a:t>Table</a:t>
              </a:r>
            </a:p>
          </p:txBody>
        </p:sp>
      </p:grpSp>
      <p:grpSp>
        <p:nvGrpSpPr>
          <p:cNvPr id="66" name="Group 65">
            <a:extLst>
              <a:ext uri="{FF2B5EF4-FFF2-40B4-BE49-F238E27FC236}">
                <a16:creationId xmlns:a16="http://schemas.microsoft.com/office/drawing/2014/main" id="{F45B6CBB-9D68-647B-903B-25FEA51A3EB6}"/>
              </a:ext>
            </a:extLst>
          </p:cNvPr>
          <p:cNvGrpSpPr/>
          <p:nvPr/>
        </p:nvGrpSpPr>
        <p:grpSpPr>
          <a:xfrm>
            <a:off x="10613377" y="3758127"/>
            <a:ext cx="1828800" cy="1626916"/>
            <a:chOff x="9402653" y="3758127"/>
            <a:chExt cx="1828800" cy="1626916"/>
          </a:xfrm>
        </p:grpSpPr>
        <p:pic>
          <p:nvPicPr>
            <p:cNvPr id="24" name="Picture 23" descr="A black background with a black square&#10;&#10;Description automatically generated with medium confidence">
              <a:extLst>
                <a:ext uri="{FF2B5EF4-FFF2-40B4-BE49-F238E27FC236}">
                  <a16:creationId xmlns:a16="http://schemas.microsoft.com/office/drawing/2014/main" id="{669B1AB6-B71B-9001-A13B-B4607E5AF5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7400" y="3758127"/>
              <a:ext cx="1279307" cy="914400"/>
            </a:xfrm>
            <a:prstGeom prst="rect">
              <a:avLst/>
            </a:prstGeom>
          </p:spPr>
        </p:pic>
        <p:sp>
          <p:nvSpPr>
            <p:cNvPr id="33" name="TextBox 32">
              <a:extLst>
                <a:ext uri="{FF2B5EF4-FFF2-40B4-BE49-F238E27FC236}">
                  <a16:creationId xmlns:a16="http://schemas.microsoft.com/office/drawing/2014/main" id="{4AF47B2C-2477-1171-1220-9CCD060B4031}"/>
                </a:ext>
              </a:extLst>
            </p:cNvPr>
            <p:cNvSpPr txBox="1"/>
            <p:nvPr/>
          </p:nvSpPr>
          <p:spPr>
            <a:xfrm>
              <a:off x="9402653" y="4738712"/>
              <a:ext cx="1828800" cy="646331"/>
            </a:xfrm>
            <a:prstGeom prst="rect">
              <a:avLst/>
            </a:prstGeom>
            <a:noFill/>
          </p:spPr>
          <p:txBody>
            <a:bodyPr wrap="square" rtlCol="0">
              <a:spAutoFit/>
            </a:bodyPr>
            <a:lstStyle/>
            <a:p>
              <a:pPr algn="ctr"/>
              <a:r>
                <a:rPr lang="en-US" dirty="0"/>
                <a:t>Find</a:t>
              </a:r>
            </a:p>
            <a:p>
              <a:pPr algn="ctr"/>
              <a:r>
                <a:rPr lang="en-US" dirty="0"/>
                <a:t>Similar</a:t>
              </a:r>
            </a:p>
          </p:txBody>
        </p:sp>
      </p:grpSp>
      <p:grpSp>
        <p:nvGrpSpPr>
          <p:cNvPr id="59" name="Group 58">
            <a:extLst>
              <a:ext uri="{FF2B5EF4-FFF2-40B4-BE49-F238E27FC236}">
                <a16:creationId xmlns:a16="http://schemas.microsoft.com/office/drawing/2014/main" id="{D9D8F89A-F7CD-CE42-8D08-7EBFCE0D908E}"/>
              </a:ext>
            </a:extLst>
          </p:cNvPr>
          <p:cNvGrpSpPr/>
          <p:nvPr/>
        </p:nvGrpSpPr>
        <p:grpSpPr>
          <a:xfrm>
            <a:off x="9045322" y="3756674"/>
            <a:ext cx="1828800" cy="1626917"/>
            <a:chOff x="8137088" y="3758127"/>
            <a:chExt cx="1828800" cy="1626917"/>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75039D0C-47B5-8FC5-E1D7-7D77F88F04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1359" y="3758127"/>
              <a:ext cx="1280770" cy="914400"/>
            </a:xfrm>
            <a:prstGeom prst="rect">
              <a:avLst/>
            </a:prstGeom>
          </p:spPr>
        </p:pic>
        <p:sp>
          <p:nvSpPr>
            <p:cNvPr id="34" name="TextBox 33">
              <a:extLst>
                <a:ext uri="{FF2B5EF4-FFF2-40B4-BE49-F238E27FC236}">
                  <a16:creationId xmlns:a16="http://schemas.microsoft.com/office/drawing/2014/main" id="{86547C13-3615-63E8-D435-ADF87BB1621C}"/>
                </a:ext>
              </a:extLst>
            </p:cNvPr>
            <p:cNvSpPr txBox="1"/>
            <p:nvPr/>
          </p:nvSpPr>
          <p:spPr>
            <a:xfrm>
              <a:off x="8137088" y="4738713"/>
              <a:ext cx="1828800" cy="646331"/>
            </a:xfrm>
            <a:prstGeom prst="rect">
              <a:avLst/>
            </a:prstGeom>
            <a:noFill/>
          </p:spPr>
          <p:txBody>
            <a:bodyPr wrap="square" rtlCol="0">
              <a:spAutoFit/>
            </a:bodyPr>
            <a:lstStyle/>
            <a:p>
              <a:pPr algn="ctr"/>
              <a:r>
                <a:rPr lang="en-US" dirty="0"/>
                <a:t>Engineering</a:t>
              </a:r>
            </a:p>
            <a:p>
              <a:pPr algn="ctr"/>
              <a:r>
                <a:rPr lang="en-US" dirty="0"/>
                <a:t>Solver</a:t>
              </a:r>
            </a:p>
          </p:txBody>
        </p:sp>
      </p:grpSp>
      <p:grpSp>
        <p:nvGrpSpPr>
          <p:cNvPr id="55" name="Group 54">
            <a:extLst>
              <a:ext uri="{FF2B5EF4-FFF2-40B4-BE49-F238E27FC236}">
                <a16:creationId xmlns:a16="http://schemas.microsoft.com/office/drawing/2014/main" id="{9E43DF8F-3C7B-F5B8-84AC-53184F7FBF7D}"/>
              </a:ext>
            </a:extLst>
          </p:cNvPr>
          <p:cNvGrpSpPr/>
          <p:nvPr/>
        </p:nvGrpSpPr>
        <p:grpSpPr>
          <a:xfrm>
            <a:off x="7123032" y="3756674"/>
            <a:ext cx="1828800" cy="1626918"/>
            <a:chOff x="6814185" y="3758127"/>
            <a:chExt cx="1828800" cy="1626918"/>
          </a:xfrm>
        </p:grpSpPr>
        <p:pic>
          <p:nvPicPr>
            <p:cNvPr id="14" name="Picture 13" descr="A black and white image of a corner&#10;&#10;Description automatically generated">
              <a:extLst>
                <a:ext uri="{FF2B5EF4-FFF2-40B4-BE49-F238E27FC236}">
                  <a16:creationId xmlns:a16="http://schemas.microsoft.com/office/drawing/2014/main" id="{7532E381-DBF5-9E0F-49A3-8DE2590DE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0589" y="3758127"/>
              <a:ext cx="1280770" cy="914400"/>
            </a:xfrm>
            <a:prstGeom prst="rect">
              <a:avLst/>
            </a:prstGeom>
          </p:spPr>
        </p:pic>
        <p:sp>
          <p:nvSpPr>
            <p:cNvPr id="35" name="TextBox 34">
              <a:extLst>
                <a:ext uri="{FF2B5EF4-FFF2-40B4-BE49-F238E27FC236}">
                  <a16:creationId xmlns:a16="http://schemas.microsoft.com/office/drawing/2014/main" id="{68881418-04AD-3615-A4E9-B391D3B6AEA4}"/>
                </a:ext>
              </a:extLst>
            </p:cNvPr>
            <p:cNvSpPr txBox="1"/>
            <p:nvPr/>
          </p:nvSpPr>
          <p:spPr>
            <a:xfrm>
              <a:off x="6814185" y="4738714"/>
              <a:ext cx="1828800" cy="646331"/>
            </a:xfrm>
            <a:prstGeom prst="rect">
              <a:avLst/>
            </a:prstGeom>
            <a:noFill/>
          </p:spPr>
          <p:txBody>
            <a:bodyPr wrap="square" rtlCol="0">
              <a:spAutoFit/>
            </a:bodyPr>
            <a:lstStyle/>
            <a:p>
              <a:pPr algn="ctr"/>
              <a:r>
                <a:rPr lang="en-US" dirty="0"/>
                <a:t>Synthesizer</a:t>
              </a:r>
            </a:p>
            <a:p>
              <a:pPr algn="ctr"/>
              <a:r>
                <a:rPr lang="en-US" dirty="0"/>
                <a:t>Tool</a:t>
              </a:r>
            </a:p>
          </p:txBody>
        </p:sp>
      </p:grpSp>
    </p:spTree>
    <p:extLst>
      <p:ext uri="{BB962C8B-B14F-4D97-AF65-F5344CB8AC3E}">
        <p14:creationId xmlns:p14="http://schemas.microsoft.com/office/powerpoint/2010/main" val="3354454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5|0.5|0.4|0.5|0.3|0.3|0.3|0.4|0.3"/>
</p:tagLst>
</file>

<file path=ppt/tags/tag2.xml><?xml version="1.0" encoding="utf-8"?>
<p:tagLst xmlns:a="http://schemas.openxmlformats.org/drawingml/2006/main" xmlns:r="http://schemas.openxmlformats.org/officeDocument/2006/relationships" xmlns:p="http://schemas.openxmlformats.org/presentationml/2006/main">
  <p:tag name="TIMING" val="|3.4|1.5|1.4|1.7"/>
</p:tagLst>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79530da-eb58-45a1-b44d-5d0396db0f15" xsi:nil="true"/>
    <lcf76f155ced4ddcb4097134ff3c332f xmlns="45d63596-94bc-482e-bb03-76c9c5a9ca3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C16F4617E70E42BF979136613A924D" ma:contentTypeVersion="14" ma:contentTypeDescription="Create a new document." ma:contentTypeScope="" ma:versionID="38f09061d0bec6a644cfacabd20569a8">
  <xsd:schema xmlns:xsd="http://www.w3.org/2001/XMLSchema" xmlns:xs="http://www.w3.org/2001/XMLSchema" xmlns:p="http://schemas.microsoft.com/office/2006/metadata/properties" xmlns:ns1="http://schemas.microsoft.com/sharepoint/v3" xmlns:ns2="45d63596-94bc-482e-bb03-76c9c5a9ca38" xmlns:ns3="d79530da-eb58-45a1-b44d-5d0396db0f15" targetNamespace="http://schemas.microsoft.com/office/2006/metadata/properties" ma:root="true" ma:fieldsID="5b296e881f3641694bd3da58069fc3ca" ns1:_="" ns2:_="" ns3:_="">
    <xsd:import namespace="http://schemas.microsoft.com/sharepoint/v3"/>
    <xsd:import namespace="45d63596-94bc-482e-bb03-76c9c5a9ca38"/>
    <xsd:import namespace="d79530da-eb58-45a1-b44d-5d0396db0f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1:_ip_UnifiedCompliancePolicyProperties" minOccurs="0"/>
                <xsd:element ref="ns1:_ip_UnifiedCompliancePolicyUIAc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d63596-94bc-482e-bb03-76c9c5a9c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77fdc98-976f-47ef-a042-6a241b1a97a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9530da-eb58-45a1-b44d-5d0396db0f1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b90055e-509c-4426-9086-45bb502b5030}" ma:internalName="TaxCatchAll" ma:showField="CatchAllData" ma:web="d79530da-eb58-45a1-b44d-5d0396db0f1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 ds:uri="4486bbf1-55fc-49d2-af7e-ec287a4789b3"/>
    <ds:schemaRef ds:uri="http://schemas.microsoft.com/sharepoint/v3"/>
    <ds:schemaRef ds:uri="d79530da-eb58-45a1-b44d-5d0396db0f15"/>
    <ds:schemaRef ds:uri="45d63596-94bc-482e-bb03-76c9c5a9ca38"/>
  </ds:schemaRefs>
</ds:datastoreItem>
</file>

<file path=customXml/itemProps2.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3.xml><?xml version="1.0" encoding="utf-8"?>
<ds:datastoreItem xmlns:ds="http://schemas.openxmlformats.org/officeDocument/2006/customXml" ds:itemID="{FC9063A9-FD9F-45EF-89D8-BF21A389C8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5d63596-94bc-482e-bb03-76c9c5a9ca38"/>
    <ds:schemaRef ds:uri="d79530da-eb58-45a1-b44d-5d0396db0f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AER EduPack Template-PPT 4</Template>
  <TotalTime>1888</TotalTime>
  <Words>4910</Words>
  <Application>Microsoft Office PowerPoint</Application>
  <PresentationFormat>Widescreen</PresentationFormat>
  <Paragraphs>689</Paragraphs>
  <Slides>33</Slides>
  <Notes>32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Ansys - Slide Master</vt:lpstr>
      <vt:lpstr>PowerPoint Presentation</vt:lpstr>
      <vt:lpstr>Learning objectives for this lecture unit</vt:lpstr>
      <vt:lpstr>Outline of the lecture unit  </vt:lpstr>
      <vt:lpstr>Advanced databases and tools</vt:lpstr>
      <vt:lpstr>Granta EduPack level structure</vt:lpstr>
      <vt:lpstr>Granta EduPack 2024R1</vt:lpstr>
      <vt:lpstr>          Level 3 Standard database</vt:lpstr>
      <vt:lpstr>Subsets</vt:lpstr>
      <vt:lpstr>      Level 3 Bioengineering database</vt:lpstr>
      <vt:lpstr>Example of materials in Bioengineering</vt:lpstr>
      <vt:lpstr>       Level 3 Polymer database</vt:lpstr>
      <vt:lpstr>Using the Polymer modules</vt:lpstr>
      <vt:lpstr>      Level 3 Aerospace database</vt:lpstr>
      <vt:lpstr>Granta EduPack Aerospace database structure</vt:lpstr>
      <vt:lpstr>Materials Universe – Aerospace subset </vt:lpstr>
      <vt:lpstr>Temperature dependence</vt:lpstr>
      <vt:lpstr>        Level 3 Eco design database</vt:lpstr>
      <vt:lpstr>Examples of additional data</vt:lpstr>
      <vt:lpstr>        Level 3 Sustainability database</vt:lpstr>
      <vt:lpstr>Sustainability database</vt:lpstr>
      <vt:lpstr>Eco properties and supply risk </vt:lpstr>
      <vt:lpstr>The Elements database</vt:lpstr>
      <vt:lpstr>Advanced databases and tools</vt:lpstr>
      <vt:lpstr>Enhanced Eco Audit</vt:lpstr>
      <vt:lpstr>Find Similar Tool</vt:lpstr>
      <vt:lpstr>The Engineering Solver (1)</vt:lpstr>
      <vt:lpstr>Performance Index finder</vt:lpstr>
      <vt:lpstr>Reference Materials</vt:lpstr>
      <vt:lpstr>Comparison Table</vt:lpstr>
      <vt:lpstr>Reporting tool</vt:lpstr>
      <vt:lpstr>Advanced case studies at Ansys Education Resources Webpage</vt:lpstr>
      <vt:lpstr>Lecture unit series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Kaitlin Tyler</cp:lastModifiedBy>
  <cp:revision>11</cp:revision>
  <dcterms:created xsi:type="dcterms:W3CDTF">2021-07-08T14:00:09Z</dcterms:created>
  <dcterms:modified xsi:type="dcterms:W3CDTF">2024-02-05T16:49:36Z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0x01010059C16F4617E70E42BF979136613A924D</vt:lpwstr>
  </property>
  <property fmtid="{D5CDD505-2E9C-101B-9397-08002B2CF9AE}" pid="3" name="MediaServiceImageTags">
    <vt:lpwstr/>
  </property>
</Properties>
</file>