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3"/>
  </p:sldMasterIdLst>
  <p:notesMasterIdLst>
    <p:notesMasterId r:id="rId20"/>
  </p:notesMasterIdLst>
  <p:sldIdLst>
    <p:sldId id="256"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606" r:id="rId18"/>
    <p:sldId id="258" r:id="rId19"/>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DA290F-BAFF-4667-8DFB-4A1DACF9F1C8}" v="1" dt="2022-12-15T15:37:57.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55" autoAdjust="0"/>
  </p:normalViewPr>
  <p:slideViewPr>
    <p:cSldViewPr snapToGrid="0">
      <p:cViewPr varScale="1">
        <p:scale>
          <a:sx n="117" d="100"/>
          <a:sy n="117" d="100"/>
        </p:scale>
        <p:origin x="194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2023</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dirty="0"/>
              <a:t>Minimiser le </a:t>
            </a:r>
            <a:r>
              <a:rPr lang="en-GB" sz="1200" b="1" i="1" dirty="0" err="1"/>
              <a:t>coût</a:t>
            </a:r>
            <a:endParaRPr lang="en-GB" sz="1200" b="1" i="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t>Ici, la sélection porte sur la poutre dont le prix est le plus bas et qui respecte toutes les contraintes. Le prix par unité de longueur est tracé en multipliant le prix par unité de poids par la masse par unité de longueur, en utilisant la fonction avancée de la boîte de dialogue de choix d'axe (elle est décrite en détail dans l'unité de cours 2).</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a:p>
        </p:txBody>
      </p:sp>
    </p:spTree>
    <p:extLst>
      <p:ext uri="{BB962C8B-B14F-4D97-AF65-F5344CB8AC3E}">
        <p14:creationId xmlns:p14="http://schemas.microsoft.com/office/powerpoint/2010/main" val="61113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GB" sz="1200" b="1" i="1" dirty="0"/>
              <a:t>Minimiser </a:t>
            </a:r>
            <a:r>
              <a:rPr lang="en-GB" sz="1200" b="1" i="1" dirty="0" err="1"/>
              <a:t>l’énergie</a:t>
            </a:r>
            <a:r>
              <a:rPr lang="en-GB" sz="1200" b="1" i="1" dirty="0"/>
              <a:t> grise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dirty="0"/>
              <a:t>Ici, la sélection se porte sur la poutre ayant la plus faible énergie grise et répondant à toutes les contraintes, en suivant une procédure similaire à celle du cadre précédent. Sans surprise, les sections en bois massif constituent le choix optimal.</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a:p>
        </p:txBody>
      </p:sp>
    </p:spTree>
    <p:extLst>
      <p:ext uri="{BB962C8B-B14F-4D97-AF65-F5344CB8AC3E}">
        <p14:creationId xmlns:p14="http://schemas.microsoft.com/office/powerpoint/2010/main" val="79988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Il existe un autre moyen de trouver l'optimisation par l'un des trois objectifs. Il s'agit de tracer l'objectif sous forme de diagramme à barres, comme illustré ici pour l'énergie grise par unité de longueur. Chaque barre colorée décrit une section qui répond à toutes les contraintes - celles qui échouent ont été masquées à l'aide de l'outil ‘Masquer les fiches non validées’. Le choix optimal est alors le sous-ensemble qui se situe le plus bas sur ce graphique.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a:p>
        </p:txBody>
      </p:sp>
    </p:spTree>
    <p:extLst>
      <p:ext uri="{BB962C8B-B14F-4D97-AF65-F5344CB8AC3E}">
        <p14:creationId xmlns:p14="http://schemas.microsoft.com/office/powerpoint/2010/main" val="22565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cs typeface="Times New Roman" panose="02020603050405020304" pitchFamily="18" charset="0"/>
              </a:rPr>
              <a:t>Un résumé des principaux points</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a:p>
        </p:txBody>
      </p:sp>
    </p:spTree>
    <p:extLst>
      <p:ext uri="{BB962C8B-B14F-4D97-AF65-F5344CB8AC3E}">
        <p14:creationId xmlns:p14="http://schemas.microsoft.com/office/powerpoint/2010/main" val="325421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a:p>
        </p:txBody>
      </p:sp>
    </p:spTree>
    <p:extLst>
      <p:ext uri="{BB962C8B-B14F-4D97-AF65-F5344CB8AC3E}">
        <p14:creationId xmlns:p14="http://schemas.microsoft.com/office/powerpoint/2010/main" val="44405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a:p>
        </p:txBody>
      </p:sp>
    </p:spTree>
    <p:extLst>
      <p:ext uri="{BB962C8B-B14F-4D97-AF65-F5344CB8AC3E}">
        <p14:creationId xmlns:p14="http://schemas.microsoft.com/office/powerpoint/2010/main" val="1751593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Sections </a:t>
            </a:r>
            <a:r>
              <a:rPr lang="en-US" sz="1200" b="1" i="1" dirty="0" err="1">
                <a:cs typeface="Times New Roman" panose="02020603050405020304" pitchFamily="18" charset="0"/>
              </a:rPr>
              <a:t>structurelles</a:t>
            </a:r>
            <a:endParaRPr lang="en-US" sz="1200" b="1" i="1" dirty="0">
              <a:cs typeface="Times New Roman" panose="02020603050405020304" pitchFamily="18" charset="0"/>
            </a:endParaRPr>
          </a:p>
          <a:p>
            <a:pPr algn="ctr"/>
            <a:endParaRPr lang="en-US" sz="1200" dirty="0">
              <a:cs typeface="Times New Roman" panose="02020603050405020304" pitchFamily="18" charset="0"/>
            </a:endParaRPr>
          </a:p>
          <a:p>
            <a:r>
              <a:rPr lang="fr-FR" dirty="0"/>
              <a:t>Lorsque les composants supportent des charges de flexion, de torsion ou de compression, la </a:t>
            </a:r>
            <a:r>
              <a:rPr lang="fr-FR" b="1" dirty="0"/>
              <a:t>surface de la section transversale</a:t>
            </a:r>
            <a:r>
              <a:rPr lang="fr-FR" dirty="0"/>
              <a:t> et sa </a:t>
            </a:r>
            <a:r>
              <a:rPr lang="fr-FR" b="1" dirty="0"/>
              <a:t>forme</a:t>
            </a:r>
            <a:r>
              <a:rPr lang="fr-FR" dirty="0"/>
              <a:t> sont importantes. Par </a:t>
            </a:r>
            <a:r>
              <a:rPr lang="fr-FR" i="1" dirty="0"/>
              <a:t>forme</a:t>
            </a:r>
            <a:r>
              <a:rPr lang="fr-FR" dirty="0"/>
              <a:t>, nous entendons que la section transversale est formée d'un tube, d'une section en I ou d'un élément similaire. Les </a:t>
            </a:r>
            <a:r>
              <a:rPr lang="fr-FR" i="1" dirty="0"/>
              <a:t>formes efficaces </a:t>
            </a:r>
            <a:r>
              <a:rPr lang="fr-FR" dirty="0"/>
              <a:t>utilisent le moins de matériau possible pour obtenir une rigidité ou une résistance donnée - elles présentent des valeurs élevées du second moment de l'aire, I, du module de section, Z, et d'autres moments. Il pourrait sembler que la solution consiste à choisir d'abord la forme, puis à façonner le matériau dans cette forme. Mais certains matériaux sont couramment transformés en formes efficaces et d'autres ne le sont pas, soit en raison de difficultés de fabrication, soit parce qu'ils se déforment trop facilement. Le matériau et la forme sont donc liés, ce qui nécessite une méthode pour les choisir ensemble.</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a:p>
        </p:txBody>
      </p:sp>
    </p:spTree>
    <p:extLst>
      <p:ext uri="{BB962C8B-B14F-4D97-AF65-F5344CB8AC3E}">
        <p14:creationId xmlns:p14="http://schemas.microsoft.com/office/powerpoint/2010/main" val="79826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cs typeface="Times New Roman" panose="02020603050405020304" pitchFamily="18" charset="0"/>
              </a:rPr>
              <a:t>Sections </a:t>
            </a:r>
            <a:r>
              <a:rPr lang="en-US" sz="1200" b="1" i="1" dirty="0" err="1">
                <a:cs typeface="Times New Roman" panose="02020603050405020304" pitchFamily="18" charset="0"/>
              </a:rPr>
              <a:t>structurelles</a:t>
            </a:r>
            <a:endParaRPr lang="en-US" sz="1200" b="1" i="1" dirty="0">
              <a:cs typeface="Times New Roman" panose="02020603050405020304" pitchFamily="18" charset="0"/>
            </a:endParaRPr>
          </a:p>
          <a:p>
            <a:endParaRPr lang="en-GB" sz="1400" dirty="0"/>
          </a:p>
          <a:p>
            <a:r>
              <a:rPr lang="fr-FR" dirty="0"/>
              <a:t>Les sections standard sont largement disponibles </a:t>
            </a:r>
            <a:r>
              <a:rPr lang="fr-FR" b="1" dirty="0"/>
              <a:t>en acier de construction, en alliage d'aluminium extrudé, en GFRP pultrudé et en bois</a:t>
            </a:r>
            <a:r>
              <a:rPr lang="fr-FR" dirty="0"/>
              <a:t>. Ils ont la forme représentée ici - rectangulaire, boîte, cylindre, tube, sections en I, sections en U et angles. Un bon moyen de se faire une idée de la façon dont l'efficacité des formes est utilisée dans la pratique est d'examiner ceux-ci. La table de données Granta </a:t>
            </a:r>
            <a:r>
              <a:rPr lang="fr-FR" dirty="0" err="1"/>
              <a:t>EduPack</a:t>
            </a:r>
            <a:r>
              <a:rPr lang="fr-FR" dirty="0"/>
              <a:t> sur les sections structurelles contient 1881 fiches couvrant toute la gamme des sections standard. L'organisation des données est présentée ici. Le premier niveau - les familles - fait référence à la forme. Le choix de la forme, on s'en souviendra, dépend de la façon dont la section sera chargée : Les sections en I, L et U sont bonnes en flexion mais mauvaises en torsion ; les sections circulaires fermées et les caissons supportent bien la torsion et la flexion. Le deuxième niveau de l'arbre est le matériau - nous énumérons ici les trois pour lesquels des sections standard sont largement disponibles. Chacun de ces matériaux existe en de nombreuses tailles différentes, et pour chaque taille, il existe un ensemble d'attributs. Les fiches de la base de données détaillent ces attributs : propriétés du matériau, dimensions, propriétés de la section telles que I et Z, et propriétés structurelles telles que E.I et </a:t>
            </a:r>
            <a:r>
              <a:rPr lang="fr-FR" dirty="0" err="1"/>
              <a:t>σy.Z</a:t>
            </a:r>
            <a:r>
              <a:rPr lang="fr-FR" dirty="0"/>
              <a:t>.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a:p>
        </p:txBody>
      </p:sp>
    </p:spTree>
    <p:extLst>
      <p:ext uri="{BB962C8B-B14F-4D97-AF65-F5344CB8AC3E}">
        <p14:creationId xmlns:p14="http://schemas.microsoft.com/office/powerpoint/2010/main" val="413682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Exemple</a:t>
            </a:r>
            <a:endParaRPr lang="en-US" sz="1200" b="1" i="1" dirty="0">
              <a:cs typeface="Times New Roman" panose="02020603050405020304" pitchFamily="18" charset="0"/>
            </a:endParaRPr>
          </a:p>
          <a:p>
            <a:pPr algn="ctr"/>
            <a:endParaRPr lang="en-US" sz="1200" b="1" i="1" dirty="0">
              <a:cs typeface="Times New Roman" panose="02020603050405020304" pitchFamily="18" charset="0"/>
            </a:endParaRPr>
          </a:p>
          <a:p>
            <a:r>
              <a:rPr lang="fr-FR" sz="1200" dirty="0">
                <a:cs typeface="Times New Roman" panose="02020603050405020304" pitchFamily="18" charset="0"/>
              </a:rPr>
              <a:t>Ceci montre une partie d’une fiche typique, celui d'un tube GFRP pultrudé. Les champs sont définis, les unités sont listées et les valeurs sont données. La fiche énumère les propriétés du matériau, les dimensions de la section, les propriétés de la section comme I et Z, et les propriétés structurelles comme EI et YZ.</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a:p>
        </p:txBody>
      </p:sp>
    </p:spTree>
    <p:extLst>
      <p:ext uri="{BB962C8B-B14F-4D97-AF65-F5344CB8AC3E}">
        <p14:creationId xmlns:p14="http://schemas.microsoft.com/office/powerpoint/2010/main" val="337686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cs typeface="Times New Roman" panose="02020603050405020304" pitchFamily="18" charset="0"/>
              </a:rPr>
              <a:t>Exemple</a:t>
            </a:r>
            <a:endParaRPr lang="en-US" sz="1200" b="1" i="1" dirty="0">
              <a:cs typeface="Times New Roman" panose="02020603050405020304" pitchFamily="18" charset="0"/>
            </a:endParaRPr>
          </a:p>
          <a:p>
            <a:endParaRPr lang="en-US" sz="1200" dirty="0">
              <a:cs typeface="Times New Roman" panose="02020603050405020304" pitchFamily="18" charset="0"/>
            </a:endParaRPr>
          </a:p>
          <a:p>
            <a:r>
              <a:rPr lang="fr-FR" sz="1200" dirty="0">
                <a:cs typeface="Times New Roman" panose="02020603050405020304" pitchFamily="18" charset="0"/>
              </a:rPr>
              <a:t>La base de données peut être utilisée pour trouver des sections qui répondent à un ensemble de contraintes/astreintes, et pour sélectionner parmi celles-ci la plus légère, la moins chère ou celle dont l'énergie intrinsèque est la plus faible. Une spécification est répertoriée ici. Il existe des contraintes sur la rigidité minimale en flexion E.I et la résistance </a:t>
            </a:r>
            <a:r>
              <a:rPr lang="fr-FR" sz="1200" dirty="0" err="1">
                <a:cs typeface="Times New Roman" panose="02020603050405020304" pitchFamily="18" charset="0"/>
              </a:rPr>
              <a:t>σy.Z</a:t>
            </a:r>
            <a:r>
              <a:rPr lang="fr-FR" sz="1200" dirty="0">
                <a:cs typeface="Times New Roman" panose="02020603050405020304" pitchFamily="18" charset="0"/>
              </a:rPr>
              <a:t> (appelée YZ dans la base de données), ainsi que sur les dimensions maximales de la profondeur et de la largeur. La meilleure approche consiste à appliquer toutes les contraintes à l'aide d'une étape de limites, puis, dans une étape graphique, à appliquer une ligne de sélection qui isole celles dont la masse par unité de longueur, le coût par unité de longueur ou l'énergie grise par unité de longueur sont les plus faibles. </a:t>
            </a:r>
          </a:p>
          <a:p>
            <a:endParaRPr lang="fr-FR" sz="1200" dirty="0">
              <a:cs typeface="Times New Roman" panose="02020603050405020304" pitchFamily="18" charset="0"/>
            </a:endParaRPr>
          </a:p>
          <a:p>
            <a:r>
              <a:rPr lang="fr-FR" sz="1200" dirty="0">
                <a:cs typeface="Times New Roman" panose="02020603050405020304" pitchFamily="18" charset="0"/>
              </a:rPr>
              <a:t>Pour accéder au sous-ensemble structurel dans le logiciel pour la représentation graphique, vous pouvez utiliser la fonction Arborescence ou créer un sous-ensemble personnalisé dans l'écran de sélection des données. </a:t>
            </a:r>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a:p>
        </p:txBody>
      </p:sp>
    </p:spTree>
    <p:extLst>
      <p:ext uri="{BB962C8B-B14F-4D97-AF65-F5344CB8AC3E}">
        <p14:creationId xmlns:p14="http://schemas.microsoft.com/office/powerpoint/2010/main" val="47670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cs typeface="Times New Roman" panose="02020603050405020304" pitchFamily="18" charset="0"/>
              </a:rPr>
              <a:t>Contraintes</a:t>
            </a:r>
            <a:r>
              <a:rPr lang="en-US" sz="1200" b="1" i="1" dirty="0">
                <a:solidFill>
                  <a:srgbClr val="CC0000"/>
                </a:solidFill>
                <a:cs typeface="Times New Roman" panose="02020603050405020304" pitchFamily="18" charset="0"/>
              </a:rPr>
              <a:t>/</a:t>
            </a:r>
            <a:r>
              <a:rPr lang="en-US" sz="1200" b="1" i="1" dirty="0" err="1">
                <a:solidFill>
                  <a:srgbClr val="CC0000"/>
                </a:solidFill>
                <a:cs typeface="Times New Roman" panose="02020603050405020304" pitchFamily="18" charset="0"/>
              </a:rPr>
              <a:t>Astreintes</a:t>
            </a:r>
            <a:endParaRPr lang="en-US" sz="1200" b="1" i="1" dirty="0">
              <a:solidFill>
                <a:srgbClr val="CC0000"/>
              </a:solidFill>
              <a:cs typeface="Times New Roman" panose="02020603050405020304" pitchFamily="18" charset="0"/>
            </a:endParaRPr>
          </a:p>
          <a:p>
            <a:endParaRPr lang="en-US" sz="1200" b="1" dirty="0">
              <a:solidFill>
                <a:srgbClr val="CC0000"/>
              </a:solidFill>
              <a:cs typeface="Times New Roman" panose="02020603050405020304" pitchFamily="18" charset="0"/>
            </a:endParaRPr>
          </a:p>
          <a:p>
            <a:r>
              <a:rPr lang="fr-FR" sz="1200" b="1" dirty="0">
                <a:solidFill>
                  <a:srgbClr val="CC0000"/>
                </a:solidFill>
                <a:cs typeface="Times New Roman" panose="02020603050405020304" pitchFamily="18" charset="0"/>
              </a:rPr>
              <a:t>Les contraintes ou astreintes </a:t>
            </a:r>
            <a:r>
              <a:rPr lang="fr-FR" sz="1200" b="0" dirty="0">
                <a:solidFill>
                  <a:srgbClr val="CC0000"/>
                </a:solidFill>
                <a:cs typeface="Times New Roman" panose="02020603050405020304" pitchFamily="18" charset="0"/>
              </a:rPr>
              <a:t>sont plus facilement appliquées dans une étape ‘Limites’, illustrée ici pour l'exemple de la dernière image.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a:p>
        </p:txBody>
      </p:sp>
    </p:spTree>
    <p:extLst>
      <p:ext uri="{BB962C8B-B14F-4D97-AF65-F5344CB8AC3E}">
        <p14:creationId xmlns:p14="http://schemas.microsoft.com/office/powerpoint/2010/main" val="126523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1200" b="1" i="1" dirty="0" err="1">
                <a:solidFill>
                  <a:srgbClr val="CC0000"/>
                </a:solidFill>
                <a:cs typeface="Times New Roman" panose="02020603050405020304" pitchFamily="18" charset="0"/>
              </a:rPr>
              <a:t>Minimiser</a:t>
            </a:r>
            <a:r>
              <a:rPr lang="en-US" sz="1200" b="1" i="1" dirty="0">
                <a:solidFill>
                  <a:srgbClr val="CC0000"/>
                </a:solidFill>
                <a:cs typeface="Times New Roman" panose="02020603050405020304" pitchFamily="18" charset="0"/>
              </a:rPr>
              <a:t> la masse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a:solidFill>
                <a:srgbClr val="CC0000"/>
              </a:solidFill>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b="1" dirty="0">
                <a:solidFill>
                  <a:srgbClr val="CC0000"/>
                </a:solidFill>
                <a:cs typeface="Times New Roman" panose="02020603050405020304" pitchFamily="18" charset="0"/>
              </a:rPr>
              <a:t>L'optimisation</a:t>
            </a:r>
            <a:r>
              <a:rPr lang="fr-FR" sz="1200" b="0" dirty="0">
                <a:solidFill>
                  <a:srgbClr val="CC0000"/>
                </a:solidFill>
                <a:cs typeface="Times New Roman" panose="02020603050405020304" pitchFamily="18" charset="0"/>
              </a:rPr>
              <a:t> nécessite une scène graphique avec la masse/longueur, m/l, sur un axe. Voici une façon de procéder. La rigidité en flexion E.I a été utilisée comme autre axe. L'étape de limite a un minimum fixé à E.I = 100,000 Nm2, qui est une des contraintes. La fenêtre "Résultats", montre l'intersection de cette étape et celle de l'étape limite précédente, où quelques meilleurs candidats peuvent être identifiés (vers la gauche sur le graphique). Si l'échelle de m/l est remplacée par une échelle de prix/kg x m/l (donnant le coût en livres par unité de longueur), la poutre la moins chère répondant à toutes les exigences est trouvée. Le résultat est montré sur le cadre suivant.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a:p>
        </p:txBody>
      </p:sp>
    </p:spTree>
    <p:extLst>
      <p:ext uri="{BB962C8B-B14F-4D97-AF65-F5344CB8AC3E}">
        <p14:creationId xmlns:p14="http://schemas.microsoft.com/office/powerpoint/2010/main" val="409920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078D507C-F4B1-57AE-5496-38A99E28ECCD}"/>
              </a:ext>
            </a:extLst>
          </p:cNvPr>
          <p:cNvSpPr txBox="1"/>
          <p:nvPr userDrawn="1"/>
        </p:nvSpPr>
        <p:spPr>
          <a:xfrm>
            <a:off x="284085" y="6461610"/>
            <a:ext cx="4279037" cy="307777"/>
          </a:xfrm>
          <a:prstGeom prst="rect">
            <a:avLst/>
          </a:prstGeom>
          <a:noFill/>
        </p:spPr>
        <p:txBody>
          <a:bodyPr wrap="square" rtlCol="0">
            <a:spAutoFit/>
          </a:bodyPr>
          <a:lstStyle/>
          <a:p>
            <a:r>
              <a:rPr lang="en-US" sz="1400" dirty="0">
                <a:solidFill>
                  <a:schemeClr val="bg1">
                    <a:lumMod val="50000"/>
                  </a:schemeClr>
                </a:solidFill>
              </a:rPr>
              <a:t>Created with Ansys Granta EduPack 2023R1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a:t>160x147 logo</a:t>
            </a:r>
          </a:p>
          <a:p>
            <a:endParaRPr lang="en-US"/>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GB" sz="3200" b="1" dirty="0"/>
              <a:t>Sections </a:t>
            </a:r>
            <a:r>
              <a:rPr lang="en-GB" sz="3200" b="1" dirty="0" err="1"/>
              <a:t>structurelles</a:t>
            </a:r>
            <a:r>
              <a:rPr lang="en-GB" sz="3200" b="1" dirty="0"/>
              <a:t> :</a:t>
            </a:r>
            <a:br>
              <a:rPr lang="en-GB" sz="3600" dirty="0"/>
            </a:br>
            <a:r>
              <a:rPr lang="fr-FR" sz="2400" b="0" dirty="0"/>
              <a:t>la forme en action</a:t>
            </a:r>
            <a:endParaRPr lang="en-US" sz="3200" b="1" dirty="0"/>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Mike Ashby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Department of Engineering,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University of Cambridge</a:t>
            </a:r>
            <a:endParaRPr kumimoji="0" lang="en-US" sz="19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endParaRPr lang="en-US">
              <a:solidFill>
                <a:schemeClr val="accent3"/>
              </a:solidFill>
            </a:endParaRPr>
          </a:p>
        </p:txBody>
      </p:sp>
      <p:pic>
        <p:nvPicPr>
          <p:cNvPr id="4" name="Picture 43">
            <a:extLst>
              <a:ext uri="{FF2B5EF4-FFF2-40B4-BE49-F238E27FC236}">
                <a16:creationId xmlns:a16="http://schemas.microsoft.com/office/drawing/2014/main" id="{32C92F15-36B6-4B44-9AD7-AC0A31B56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49234"/>
            <a:ext cx="5533708" cy="3927566"/>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64543-22E2-4A88-AFA6-52CD155D14E8}"/>
              </a:ext>
            </a:extLst>
          </p:cNvPr>
          <p:cNvSpPr>
            <a:spLocks noGrp="1"/>
          </p:cNvSpPr>
          <p:nvPr>
            <p:ph type="sldNum" sz="quarter" idx="11"/>
          </p:nvPr>
        </p:nvSpPr>
        <p:spPr/>
        <p:txBody>
          <a:bodyPr/>
          <a:lstStyle/>
          <a:p>
            <a:fld id="{F0D23093-2AB0-F74C-B865-1A12A15B650E}" type="slidenum">
              <a:rPr lang="en-US" smtClean="0"/>
              <a:pPr/>
              <a:t>10</a:t>
            </a:fld>
            <a:endParaRPr lang="en-US"/>
          </a:p>
        </p:txBody>
      </p:sp>
      <p:sp>
        <p:nvSpPr>
          <p:cNvPr id="3" name="Title 2">
            <a:extLst>
              <a:ext uri="{FF2B5EF4-FFF2-40B4-BE49-F238E27FC236}">
                <a16:creationId xmlns:a16="http://schemas.microsoft.com/office/drawing/2014/main" id="{57D672C3-2ADC-4908-B716-7E7CC4CA8E52}"/>
              </a:ext>
            </a:extLst>
          </p:cNvPr>
          <p:cNvSpPr>
            <a:spLocks noGrp="1"/>
          </p:cNvSpPr>
          <p:nvPr>
            <p:ph type="title"/>
          </p:nvPr>
        </p:nvSpPr>
        <p:spPr/>
        <p:txBody>
          <a:bodyPr/>
          <a:lstStyle/>
          <a:p>
            <a:r>
              <a:rPr lang="fr-FR" dirty="0"/>
              <a:t>Minimiser la masse pour un </a:t>
            </a:r>
            <a:r>
              <a:rPr lang="fr-FR" dirty="0" err="1"/>
              <a:t>EI</a:t>
            </a:r>
            <a:r>
              <a:rPr lang="fr-FR" baseline="-25000" dirty="0" err="1"/>
              <a:t>max</a:t>
            </a:r>
            <a:r>
              <a:rPr lang="fr-FR" dirty="0"/>
              <a:t> donné</a:t>
            </a:r>
            <a:endParaRPr lang="en-US" dirty="0"/>
          </a:p>
        </p:txBody>
      </p:sp>
      <p:pic>
        <p:nvPicPr>
          <p:cNvPr id="4" name="Picture 3">
            <a:extLst>
              <a:ext uri="{FF2B5EF4-FFF2-40B4-BE49-F238E27FC236}">
                <a16:creationId xmlns:a16="http://schemas.microsoft.com/office/drawing/2014/main" id="{2511C5D8-BC87-4F44-8A70-22BDF462E911}"/>
              </a:ext>
            </a:extLst>
          </p:cNvPr>
          <p:cNvPicPr>
            <a:picLocks noChangeAspect="1"/>
          </p:cNvPicPr>
          <p:nvPr/>
        </p:nvPicPr>
        <p:blipFill>
          <a:blip r:embed="rId3"/>
          <a:stretch>
            <a:fillRect/>
          </a:stretch>
        </p:blipFill>
        <p:spPr>
          <a:xfrm>
            <a:off x="2063552" y="802171"/>
            <a:ext cx="7671268" cy="5253657"/>
          </a:xfrm>
          <a:prstGeom prst="rect">
            <a:avLst/>
          </a:prstGeom>
        </p:spPr>
      </p:pic>
      <p:sp>
        <p:nvSpPr>
          <p:cNvPr id="5" name="Rectangle 4">
            <a:extLst>
              <a:ext uri="{FF2B5EF4-FFF2-40B4-BE49-F238E27FC236}">
                <a16:creationId xmlns:a16="http://schemas.microsoft.com/office/drawing/2014/main" id="{F1F344A2-EB30-4C7E-AE9E-09050C62A896}"/>
              </a:ext>
            </a:extLst>
          </p:cNvPr>
          <p:cNvSpPr>
            <a:spLocks noChangeArrowheads="1"/>
          </p:cNvSpPr>
          <p:nvPr/>
        </p:nvSpPr>
        <p:spPr bwMode="auto">
          <a:xfrm>
            <a:off x="6572233" y="3649518"/>
            <a:ext cx="4616538" cy="129164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r>
              <a:rPr lang="en-GB" sz="1800" i="1" dirty="0" err="1">
                <a:solidFill>
                  <a:srgbClr val="000000"/>
                </a:solidFill>
                <a:latin typeface="+mn-lt"/>
              </a:rPr>
              <a:t>Résultats</a:t>
            </a:r>
            <a:endParaRPr lang="en-GB" sz="1800" i="1" dirty="0">
              <a:solidFill>
                <a:srgbClr val="000000"/>
              </a:solidFill>
              <a:latin typeface="+mn-lt"/>
            </a:endParaRPr>
          </a:p>
          <a:p>
            <a:pPr>
              <a:spcBef>
                <a:spcPct val="0"/>
              </a:spcBef>
              <a:buClrTx/>
              <a:buSzPct val="80000"/>
              <a:buFont typeface="Wingdings" panose="05000000000000000000" pitchFamily="2" charset="2"/>
              <a:buChar char="ü"/>
            </a:pPr>
            <a:r>
              <a:rPr lang="en-GB" sz="1600" b="0" dirty="0">
                <a:solidFill>
                  <a:srgbClr val="000000"/>
                </a:solidFill>
                <a:latin typeface="+mn-lt"/>
              </a:rPr>
              <a:t> Canal </a:t>
            </a:r>
            <a:r>
              <a:rPr lang="en-GB" sz="1600" b="0" dirty="0" err="1">
                <a:solidFill>
                  <a:srgbClr val="000000"/>
                </a:solidFill>
                <a:latin typeface="+mn-lt"/>
              </a:rPr>
              <a:t>en</a:t>
            </a:r>
            <a:r>
              <a:rPr lang="en-GB" sz="1600" b="0" dirty="0">
                <a:solidFill>
                  <a:srgbClr val="000000"/>
                </a:solidFill>
                <a:latin typeface="+mn-lt"/>
              </a:rPr>
              <a:t> </a:t>
            </a:r>
            <a:r>
              <a:rPr lang="en-GB" sz="1600" b="0" dirty="0" err="1">
                <a:solidFill>
                  <a:srgbClr val="000000"/>
                </a:solidFill>
                <a:latin typeface="+mn-lt"/>
              </a:rPr>
              <a:t>Aluminum</a:t>
            </a:r>
            <a:r>
              <a:rPr lang="en-GB" sz="1600" b="0" dirty="0">
                <a:solidFill>
                  <a:srgbClr val="000000"/>
                </a:solidFill>
                <a:latin typeface="+mn-lt"/>
              </a:rPr>
              <a:t> </a:t>
            </a:r>
            <a:r>
              <a:rPr lang="en-GB" sz="1600" b="0" dirty="0" err="1">
                <a:solidFill>
                  <a:srgbClr val="000000"/>
                </a:solidFill>
                <a:latin typeface="+mn-lt"/>
              </a:rPr>
              <a:t>extrudé</a:t>
            </a:r>
            <a:r>
              <a:rPr lang="en-GB" sz="1600" b="0" dirty="0">
                <a:solidFill>
                  <a:srgbClr val="000000"/>
                </a:solidFill>
                <a:latin typeface="+mn-lt"/>
              </a:rPr>
              <a:t> (140x40x1.74)</a:t>
            </a:r>
          </a:p>
          <a:p>
            <a:pPr>
              <a:spcBef>
                <a:spcPct val="0"/>
              </a:spcBef>
              <a:buClrTx/>
              <a:buSzPct val="80000"/>
              <a:buFont typeface="Wingdings" panose="05000000000000000000" pitchFamily="2" charset="2"/>
              <a:buChar char="ü"/>
            </a:pPr>
            <a:r>
              <a:rPr lang="en-GB" sz="1600" b="0" dirty="0">
                <a:solidFill>
                  <a:srgbClr val="000000"/>
                </a:solidFill>
                <a:latin typeface="+mn-lt"/>
              </a:rPr>
              <a:t> Canal </a:t>
            </a:r>
            <a:r>
              <a:rPr lang="en-GB" sz="1600" b="0" dirty="0" err="1">
                <a:solidFill>
                  <a:srgbClr val="000000"/>
                </a:solidFill>
                <a:latin typeface="+mn-lt"/>
              </a:rPr>
              <a:t>en</a:t>
            </a:r>
            <a:r>
              <a:rPr lang="en-GB" sz="1600" b="0" dirty="0">
                <a:solidFill>
                  <a:srgbClr val="000000"/>
                </a:solidFill>
                <a:latin typeface="+mn-lt"/>
              </a:rPr>
              <a:t> </a:t>
            </a:r>
            <a:r>
              <a:rPr lang="en-GB" sz="1600" b="0" dirty="0" err="1">
                <a:solidFill>
                  <a:srgbClr val="000000"/>
                </a:solidFill>
                <a:latin typeface="+mn-lt"/>
              </a:rPr>
              <a:t>Aluminum</a:t>
            </a:r>
            <a:r>
              <a:rPr lang="en-GB" sz="1600" b="0" dirty="0">
                <a:solidFill>
                  <a:srgbClr val="000000"/>
                </a:solidFill>
                <a:latin typeface="+mn-lt"/>
              </a:rPr>
              <a:t> extrude (152.4x28.6x1.75)</a:t>
            </a:r>
          </a:p>
          <a:p>
            <a:pPr>
              <a:spcBef>
                <a:spcPct val="0"/>
              </a:spcBef>
              <a:buClrTx/>
              <a:buSzPct val="80000"/>
              <a:buFont typeface="Wingdings" panose="05000000000000000000" pitchFamily="2" charset="2"/>
              <a:buChar char="ü"/>
            </a:pPr>
            <a:r>
              <a:rPr lang="en-GB" sz="1600" b="0" dirty="0">
                <a:solidFill>
                  <a:srgbClr val="000000"/>
                </a:solidFill>
                <a:latin typeface="+mn-lt"/>
              </a:rPr>
              <a:t> Canal </a:t>
            </a:r>
            <a:r>
              <a:rPr lang="en-GB" sz="1600" b="0" dirty="0" err="1">
                <a:solidFill>
                  <a:srgbClr val="000000"/>
                </a:solidFill>
                <a:latin typeface="+mn-lt"/>
              </a:rPr>
              <a:t>en</a:t>
            </a:r>
            <a:r>
              <a:rPr lang="en-GB" sz="1600" b="0" dirty="0">
                <a:solidFill>
                  <a:srgbClr val="000000"/>
                </a:solidFill>
                <a:latin typeface="+mn-lt"/>
              </a:rPr>
              <a:t> </a:t>
            </a:r>
            <a:r>
              <a:rPr lang="en-GB" sz="1600" b="0" dirty="0" err="1">
                <a:solidFill>
                  <a:srgbClr val="000000"/>
                </a:solidFill>
                <a:latin typeface="+mn-lt"/>
              </a:rPr>
              <a:t>Aluminum</a:t>
            </a:r>
            <a:r>
              <a:rPr lang="en-GB" sz="1600" b="0" dirty="0">
                <a:solidFill>
                  <a:srgbClr val="000000"/>
                </a:solidFill>
                <a:latin typeface="+mn-lt"/>
              </a:rPr>
              <a:t> extrude (130x50x1.82)</a:t>
            </a:r>
          </a:p>
        </p:txBody>
      </p:sp>
      <p:sp>
        <p:nvSpPr>
          <p:cNvPr id="6" name="Text Box 11">
            <a:extLst>
              <a:ext uri="{FF2B5EF4-FFF2-40B4-BE49-F238E27FC236}">
                <a16:creationId xmlns:a16="http://schemas.microsoft.com/office/drawing/2014/main" id="{187BFF84-A425-43D2-9A9D-70613E81A2D2}"/>
              </a:ext>
            </a:extLst>
          </p:cNvPr>
          <p:cNvSpPr txBox="1">
            <a:spLocks noChangeArrowheads="1"/>
          </p:cNvSpPr>
          <p:nvPr/>
        </p:nvSpPr>
        <p:spPr bwMode="auto">
          <a:xfrm>
            <a:off x="8000574" y="2068436"/>
            <a:ext cx="2297881"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fr-FR" sz="1600" b="0" dirty="0">
                <a:solidFill>
                  <a:srgbClr val="000000"/>
                </a:solidFill>
                <a:latin typeface="+mn-lt"/>
              </a:rPr>
              <a:t>Rigidité à la flexion EI vs.</a:t>
            </a:r>
          </a:p>
          <a:p>
            <a:pPr algn="ctr">
              <a:spcBef>
                <a:spcPct val="0"/>
              </a:spcBef>
              <a:spcAft>
                <a:spcPct val="0"/>
              </a:spcAft>
              <a:buClr>
                <a:srgbClr val="009B9B"/>
              </a:buClr>
              <a:buSzPct val="80000"/>
              <a:buFont typeface="Wingdings" panose="05000000000000000000" pitchFamily="2" charset="2"/>
              <a:buNone/>
            </a:pPr>
            <a:r>
              <a:rPr lang="fr-FR" sz="1600" b="0" dirty="0">
                <a:solidFill>
                  <a:srgbClr val="000000"/>
                </a:solidFill>
                <a:latin typeface="+mn-lt"/>
              </a:rPr>
              <a:t>masse par unité de longueur</a:t>
            </a:r>
            <a:endParaRPr lang="en-GB" sz="1600" b="0" dirty="0">
              <a:solidFill>
                <a:srgbClr val="000000"/>
              </a:solidFill>
              <a:latin typeface="+mn-lt"/>
            </a:endParaRPr>
          </a:p>
        </p:txBody>
      </p:sp>
    </p:spTree>
    <p:extLst>
      <p:ext uri="{BB962C8B-B14F-4D97-AF65-F5344CB8AC3E}">
        <p14:creationId xmlns:p14="http://schemas.microsoft.com/office/powerpoint/2010/main" val="1539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C857E6-9F32-4840-9D03-A6AC398B2F10}"/>
              </a:ext>
            </a:extLst>
          </p:cNvPr>
          <p:cNvSpPr>
            <a:spLocks noGrp="1"/>
          </p:cNvSpPr>
          <p:nvPr>
            <p:ph type="sldNum" sz="quarter" idx="11"/>
          </p:nvPr>
        </p:nvSpPr>
        <p:spPr/>
        <p:txBody>
          <a:bodyPr/>
          <a:lstStyle/>
          <a:p>
            <a:fld id="{F0D23093-2AB0-F74C-B865-1A12A15B650E}" type="slidenum">
              <a:rPr lang="en-US" smtClean="0"/>
              <a:pPr/>
              <a:t>11</a:t>
            </a:fld>
            <a:endParaRPr lang="en-US"/>
          </a:p>
        </p:txBody>
      </p:sp>
      <p:sp>
        <p:nvSpPr>
          <p:cNvPr id="3" name="Title 2">
            <a:extLst>
              <a:ext uri="{FF2B5EF4-FFF2-40B4-BE49-F238E27FC236}">
                <a16:creationId xmlns:a16="http://schemas.microsoft.com/office/drawing/2014/main" id="{145238A6-9DC8-49B9-96B0-FC38B1CE513A}"/>
              </a:ext>
            </a:extLst>
          </p:cNvPr>
          <p:cNvSpPr>
            <a:spLocks noGrp="1"/>
          </p:cNvSpPr>
          <p:nvPr>
            <p:ph type="title"/>
          </p:nvPr>
        </p:nvSpPr>
        <p:spPr/>
        <p:txBody>
          <a:bodyPr/>
          <a:lstStyle/>
          <a:p>
            <a:r>
              <a:rPr lang="en-GB" dirty="0"/>
              <a:t>Minimiser le </a:t>
            </a:r>
            <a:r>
              <a:rPr lang="en-GB" dirty="0" err="1"/>
              <a:t>coût</a:t>
            </a:r>
            <a:r>
              <a:rPr lang="en-GB" dirty="0"/>
              <a:t> pour un </a:t>
            </a:r>
            <a:r>
              <a:rPr lang="en-GB" dirty="0" err="1"/>
              <a:t>Ei</a:t>
            </a:r>
            <a:r>
              <a:rPr lang="en-GB" baseline="-25000" dirty="0" err="1"/>
              <a:t>max</a:t>
            </a:r>
            <a:r>
              <a:rPr lang="en-GB" dirty="0"/>
              <a:t> </a:t>
            </a:r>
            <a:r>
              <a:rPr lang="en-GB" dirty="0" err="1"/>
              <a:t>donné</a:t>
            </a:r>
            <a:endParaRPr lang="en-US" dirty="0"/>
          </a:p>
        </p:txBody>
      </p:sp>
      <p:pic>
        <p:nvPicPr>
          <p:cNvPr id="4" name="Picture 3">
            <a:extLst>
              <a:ext uri="{FF2B5EF4-FFF2-40B4-BE49-F238E27FC236}">
                <a16:creationId xmlns:a16="http://schemas.microsoft.com/office/drawing/2014/main" id="{57E3719B-FAE9-492F-AC4C-5A064E58F276}"/>
              </a:ext>
            </a:extLst>
          </p:cNvPr>
          <p:cNvPicPr>
            <a:picLocks noChangeAspect="1"/>
          </p:cNvPicPr>
          <p:nvPr/>
        </p:nvPicPr>
        <p:blipFill>
          <a:blip r:embed="rId3"/>
          <a:stretch>
            <a:fillRect/>
          </a:stretch>
        </p:blipFill>
        <p:spPr>
          <a:xfrm>
            <a:off x="1847528" y="749059"/>
            <a:ext cx="7826375" cy="5359881"/>
          </a:xfrm>
          <a:prstGeom prst="rect">
            <a:avLst/>
          </a:prstGeom>
        </p:spPr>
      </p:pic>
      <p:sp>
        <p:nvSpPr>
          <p:cNvPr id="5" name="Rectangle 13">
            <a:extLst>
              <a:ext uri="{FF2B5EF4-FFF2-40B4-BE49-F238E27FC236}">
                <a16:creationId xmlns:a16="http://schemas.microsoft.com/office/drawing/2014/main" id="{E8D5336E-3DFB-4328-9FC6-5DE2A0E3E8F2}"/>
              </a:ext>
            </a:extLst>
          </p:cNvPr>
          <p:cNvSpPr>
            <a:spLocks noChangeArrowheads="1"/>
          </p:cNvSpPr>
          <p:nvPr/>
        </p:nvSpPr>
        <p:spPr bwMode="auto">
          <a:xfrm>
            <a:off x="7148443" y="3946083"/>
            <a:ext cx="4433957" cy="1283117"/>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i="1" dirty="0" err="1">
                <a:solidFill>
                  <a:srgbClr val="000000"/>
                </a:solidFill>
                <a:latin typeface="+mn-lt"/>
              </a:rPr>
              <a:t>Résultats</a:t>
            </a:r>
            <a:endParaRPr lang="en-GB" sz="1800" i="1" dirty="0">
              <a:solidFill>
                <a:srgbClr val="000000"/>
              </a:solidFill>
              <a:latin typeface="+mn-lt"/>
            </a:endParaRPr>
          </a:p>
          <a:p>
            <a:pPr>
              <a:spcBef>
                <a:spcPct val="0"/>
              </a:spcBef>
              <a:buClrTx/>
              <a:buSzPct val="80000"/>
              <a:buFont typeface="Wingdings" panose="05000000000000000000" pitchFamily="2" charset="2"/>
              <a:buChar char="ü"/>
            </a:pPr>
            <a:r>
              <a:rPr lang="en-GB" sz="1600" b="0" dirty="0">
                <a:solidFill>
                  <a:srgbClr val="000000"/>
                </a:solidFill>
                <a:latin typeface="+mn-lt"/>
              </a:rPr>
              <a:t> </a:t>
            </a:r>
            <a:r>
              <a:rPr lang="fr-FR" sz="1600" b="0" dirty="0">
                <a:solidFill>
                  <a:srgbClr val="000000"/>
                </a:solidFill>
                <a:latin typeface="+mn-lt"/>
              </a:rPr>
              <a:t>Section de bois résineux scié-</a:t>
            </a:r>
            <a:r>
              <a:rPr lang="en-GB" sz="1600" b="0" dirty="0">
                <a:solidFill>
                  <a:srgbClr val="000000"/>
                </a:solidFill>
                <a:latin typeface="+mn-lt"/>
              </a:rPr>
              <a:t>(175x25x2.41)</a:t>
            </a:r>
          </a:p>
          <a:p>
            <a:pPr>
              <a:spcBef>
                <a:spcPct val="0"/>
              </a:spcBef>
              <a:buClrTx/>
              <a:buSzPct val="80000"/>
              <a:buFont typeface="Wingdings" panose="05000000000000000000" pitchFamily="2" charset="2"/>
              <a:buChar char="ü"/>
            </a:pPr>
            <a:r>
              <a:rPr lang="en-GB" sz="1600" b="0" dirty="0">
                <a:solidFill>
                  <a:srgbClr val="000000"/>
                </a:solidFill>
                <a:latin typeface="+mn-lt"/>
              </a:rPr>
              <a:t> </a:t>
            </a:r>
            <a:r>
              <a:rPr lang="fr-FR" sz="1600" b="0" dirty="0">
                <a:solidFill>
                  <a:srgbClr val="000000"/>
                </a:solidFill>
                <a:latin typeface="+mn-lt"/>
              </a:rPr>
              <a:t>Section de bois résineux scié-</a:t>
            </a:r>
            <a:r>
              <a:rPr lang="en-GB" sz="1600" b="0" dirty="0">
                <a:solidFill>
                  <a:srgbClr val="000000"/>
                </a:solidFill>
                <a:latin typeface="+mn-lt"/>
              </a:rPr>
              <a:t>(200x22x2.42)</a:t>
            </a:r>
          </a:p>
          <a:p>
            <a:pPr>
              <a:spcBef>
                <a:spcPct val="0"/>
              </a:spcBef>
              <a:buClrTx/>
              <a:buSzPct val="80000"/>
              <a:buFont typeface="Wingdings" panose="05000000000000000000" pitchFamily="2" charset="2"/>
              <a:buChar char="ü"/>
            </a:pPr>
            <a:r>
              <a:rPr lang="en-GB" sz="1600" b="0" dirty="0">
                <a:solidFill>
                  <a:srgbClr val="000000"/>
                </a:solidFill>
                <a:latin typeface="+mn-lt"/>
              </a:rPr>
              <a:t> </a:t>
            </a:r>
            <a:r>
              <a:rPr lang="fr-FR" sz="1600" b="0" dirty="0">
                <a:solidFill>
                  <a:srgbClr val="000000"/>
                </a:solidFill>
                <a:latin typeface="+mn-lt"/>
              </a:rPr>
              <a:t>Section de bois résineux scié-</a:t>
            </a:r>
            <a:r>
              <a:rPr lang="en-GB" sz="1600" b="0" dirty="0">
                <a:solidFill>
                  <a:srgbClr val="000000"/>
                </a:solidFill>
                <a:latin typeface="+mn-lt"/>
              </a:rPr>
              <a:t>(200x25x2.75)</a:t>
            </a:r>
          </a:p>
        </p:txBody>
      </p:sp>
      <p:sp>
        <p:nvSpPr>
          <p:cNvPr id="6" name="Text Box 5">
            <a:extLst>
              <a:ext uri="{FF2B5EF4-FFF2-40B4-BE49-F238E27FC236}">
                <a16:creationId xmlns:a16="http://schemas.microsoft.com/office/drawing/2014/main" id="{D44F5541-5C34-4E45-B1D5-5BFE51095EB2}"/>
              </a:ext>
            </a:extLst>
          </p:cNvPr>
          <p:cNvSpPr txBox="1">
            <a:spLocks noChangeArrowheads="1"/>
          </p:cNvSpPr>
          <p:nvPr/>
        </p:nvSpPr>
        <p:spPr bwMode="auto">
          <a:xfrm>
            <a:off x="8067354" y="2901710"/>
            <a:ext cx="2297113" cy="610473"/>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fr-FR" sz="1600" b="0" dirty="0">
                <a:solidFill>
                  <a:srgbClr val="000000"/>
                </a:solidFill>
                <a:latin typeface="+mn-lt"/>
              </a:rPr>
              <a:t>Rigidité à la flexion EI vs.</a:t>
            </a:r>
          </a:p>
          <a:p>
            <a:pPr algn="ctr">
              <a:spcBef>
                <a:spcPct val="0"/>
              </a:spcBef>
              <a:spcAft>
                <a:spcPct val="0"/>
              </a:spcAft>
              <a:buClr>
                <a:srgbClr val="009B9B"/>
              </a:buClr>
              <a:buSzPct val="80000"/>
              <a:buFont typeface="Wingdings" panose="05000000000000000000" pitchFamily="2" charset="2"/>
              <a:buNone/>
            </a:pPr>
            <a:r>
              <a:rPr lang="fr-FR" sz="1600" b="0" dirty="0">
                <a:solidFill>
                  <a:srgbClr val="000000"/>
                </a:solidFill>
                <a:latin typeface="+mn-lt"/>
              </a:rPr>
              <a:t>prix par unité de longueur</a:t>
            </a:r>
            <a:endParaRPr lang="en-GB" sz="1600" b="0" dirty="0">
              <a:solidFill>
                <a:srgbClr val="000000"/>
              </a:solidFill>
              <a:latin typeface="+mn-lt"/>
            </a:endParaRPr>
          </a:p>
        </p:txBody>
      </p:sp>
    </p:spTree>
    <p:extLst>
      <p:ext uri="{BB962C8B-B14F-4D97-AF65-F5344CB8AC3E}">
        <p14:creationId xmlns:p14="http://schemas.microsoft.com/office/powerpoint/2010/main" val="1554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38E6CC-0035-4492-A5EE-799B126F89CF}"/>
              </a:ext>
            </a:extLst>
          </p:cNvPr>
          <p:cNvSpPr>
            <a:spLocks noGrp="1"/>
          </p:cNvSpPr>
          <p:nvPr>
            <p:ph type="sldNum" sz="quarter" idx="11"/>
          </p:nvPr>
        </p:nvSpPr>
        <p:spPr/>
        <p:txBody>
          <a:bodyPr/>
          <a:lstStyle/>
          <a:p>
            <a:fld id="{F0D23093-2AB0-F74C-B865-1A12A15B650E}" type="slidenum">
              <a:rPr lang="en-US" smtClean="0"/>
              <a:pPr/>
              <a:t>12</a:t>
            </a:fld>
            <a:endParaRPr lang="en-US"/>
          </a:p>
        </p:txBody>
      </p:sp>
      <p:sp>
        <p:nvSpPr>
          <p:cNvPr id="3" name="Title 2">
            <a:extLst>
              <a:ext uri="{FF2B5EF4-FFF2-40B4-BE49-F238E27FC236}">
                <a16:creationId xmlns:a16="http://schemas.microsoft.com/office/drawing/2014/main" id="{F884168F-8195-4FF1-8C61-FD4A2A926921}"/>
              </a:ext>
            </a:extLst>
          </p:cNvPr>
          <p:cNvSpPr>
            <a:spLocks noGrp="1"/>
          </p:cNvSpPr>
          <p:nvPr>
            <p:ph type="title"/>
          </p:nvPr>
        </p:nvSpPr>
        <p:spPr/>
        <p:txBody>
          <a:bodyPr/>
          <a:lstStyle/>
          <a:p>
            <a:r>
              <a:rPr lang="en-GB" dirty="0"/>
              <a:t>Minimiser </a:t>
            </a:r>
            <a:r>
              <a:rPr lang="en-GB" dirty="0" err="1"/>
              <a:t>l’énergie</a:t>
            </a:r>
            <a:r>
              <a:rPr lang="en-GB" dirty="0"/>
              <a:t> grise pour un </a:t>
            </a:r>
            <a:r>
              <a:rPr lang="en-GB" dirty="0" err="1"/>
              <a:t>Ei</a:t>
            </a:r>
            <a:r>
              <a:rPr lang="en-GB" baseline="-25000" dirty="0" err="1"/>
              <a:t>max</a:t>
            </a:r>
            <a:r>
              <a:rPr lang="en-GB" dirty="0"/>
              <a:t> </a:t>
            </a:r>
            <a:r>
              <a:rPr lang="en-GB" dirty="0" err="1"/>
              <a:t>donné</a:t>
            </a:r>
            <a:endParaRPr lang="en-US" dirty="0"/>
          </a:p>
        </p:txBody>
      </p:sp>
      <p:pic>
        <p:nvPicPr>
          <p:cNvPr id="4" name="Picture 3">
            <a:extLst>
              <a:ext uri="{FF2B5EF4-FFF2-40B4-BE49-F238E27FC236}">
                <a16:creationId xmlns:a16="http://schemas.microsoft.com/office/drawing/2014/main" id="{D53C8AD5-A660-4476-99D5-3B7E4C52EE2E}"/>
              </a:ext>
            </a:extLst>
          </p:cNvPr>
          <p:cNvPicPr>
            <a:picLocks noChangeAspect="1"/>
          </p:cNvPicPr>
          <p:nvPr/>
        </p:nvPicPr>
        <p:blipFill>
          <a:blip r:embed="rId3"/>
          <a:stretch>
            <a:fillRect/>
          </a:stretch>
        </p:blipFill>
        <p:spPr>
          <a:xfrm>
            <a:off x="2063552" y="905959"/>
            <a:ext cx="7368173" cy="5046082"/>
          </a:xfrm>
          <a:prstGeom prst="rect">
            <a:avLst/>
          </a:prstGeom>
        </p:spPr>
      </p:pic>
      <p:sp>
        <p:nvSpPr>
          <p:cNvPr id="5" name="Rectangle 4">
            <a:extLst>
              <a:ext uri="{FF2B5EF4-FFF2-40B4-BE49-F238E27FC236}">
                <a16:creationId xmlns:a16="http://schemas.microsoft.com/office/drawing/2014/main" id="{7B42380B-5E10-4D91-BD98-1DC7D17DE3BE}"/>
              </a:ext>
            </a:extLst>
          </p:cNvPr>
          <p:cNvSpPr>
            <a:spLocks noChangeArrowheads="1"/>
          </p:cNvSpPr>
          <p:nvPr/>
        </p:nvSpPr>
        <p:spPr bwMode="auto">
          <a:xfrm>
            <a:off x="7058411" y="3478666"/>
            <a:ext cx="3528344" cy="1223899"/>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dirty="0" err="1">
                <a:solidFill>
                  <a:srgbClr val="000000"/>
                </a:solidFill>
                <a:latin typeface="+mn-lt"/>
              </a:rPr>
              <a:t>Résultats</a:t>
            </a:r>
            <a:endParaRPr lang="en-GB" sz="1600" i="1" dirty="0">
              <a:solidFill>
                <a:srgbClr val="000000"/>
              </a:solidFill>
              <a:latin typeface="+mn-lt"/>
            </a:endParaRP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 </a:t>
            </a:r>
            <a:r>
              <a:rPr lang="en-GB" sz="1400" b="0" dirty="0">
                <a:solidFill>
                  <a:srgbClr val="000000"/>
                </a:solidFill>
                <a:latin typeface="+mn-lt"/>
              </a:rPr>
              <a:t>(175x25x2.41)</a:t>
            </a: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 </a:t>
            </a:r>
            <a:r>
              <a:rPr lang="en-GB" sz="1400" b="0" dirty="0">
                <a:solidFill>
                  <a:srgbClr val="000000"/>
                </a:solidFill>
                <a:latin typeface="+mn-lt"/>
              </a:rPr>
              <a:t>(200x22x2.42)</a:t>
            </a: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 </a:t>
            </a:r>
            <a:r>
              <a:rPr lang="en-GB" sz="1400" b="0" dirty="0">
                <a:solidFill>
                  <a:srgbClr val="000000"/>
                </a:solidFill>
                <a:latin typeface="+mn-lt"/>
              </a:rPr>
              <a:t>(200x25x2.75)</a:t>
            </a:r>
          </a:p>
        </p:txBody>
      </p:sp>
      <p:sp>
        <p:nvSpPr>
          <p:cNvPr id="6" name="Text Box 13">
            <a:extLst>
              <a:ext uri="{FF2B5EF4-FFF2-40B4-BE49-F238E27FC236}">
                <a16:creationId xmlns:a16="http://schemas.microsoft.com/office/drawing/2014/main" id="{CAE83D78-86CB-4282-A133-DA596A6B5855}"/>
              </a:ext>
            </a:extLst>
          </p:cNvPr>
          <p:cNvSpPr txBox="1">
            <a:spLocks noChangeArrowheads="1"/>
          </p:cNvSpPr>
          <p:nvPr/>
        </p:nvSpPr>
        <p:spPr bwMode="auto">
          <a:xfrm>
            <a:off x="7599081" y="2400229"/>
            <a:ext cx="2987675" cy="530225"/>
          </a:xfrm>
          <a:prstGeom prst="rect">
            <a:avLst/>
          </a:prstGeom>
          <a:solidFill>
            <a:srgbClr val="EAEAEA"/>
          </a:solidFill>
          <a:ln w="12700">
            <a:solidFill>
              <a:schemeClr val="accent1"/>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fr-FR" sz="1400" b="0" dirty="0">
                <a:solidFill>
                  <a:srgbClr val="000000"/>
                </a:solidFill>
                <a:latin typeface="+mn-lt"/>
              </a:rPr>
              <a:t>Rigidité à la flexion EI vs.</a:t>
            </a:r>
          </a:p>
          <a:p>
            <a:pPr algn="ctr">
              <a:spcBef>
                <a:spcPct val="0"/>
              </a:spcBef>
              <a:spcAft>
                <a:spcPct val="0"/>
              </a:spcAft>
              <a:buClr>
                <a:srgbClr val="009B9B"/>
              </a:buClr>
              <a:buSzPct val="80000"/>
              <a:buFont typeface="Wingdings" panose="05000000000000000000" pitchFamily="2" charset="2"/>
              <a:buNone/>
            </a:pPr>
            <a:r>
              <a:rPr lang="fr-FR" sz="1400" b="0" dirty="0">
                <a:solidFill>
                  <a:srgbClr val="000000"/>
                </a:solidFill>
                <a:latin typeface="+mn-lt"/>
              </a:rPr>
              <a:t>Énergie grise par unité de longueur</a:t>
            </a:r>
            <a:endParaRPr lang="en-GB" sz="1400" b="0" dirty="0">
              <a:solidFill>
                <a:srgbClr val="000000"/>
              </a:solidFill>
              <a:latin typeface="+mn-lt"/>
            </a:endParaRPr>
          </a:p>
        </p:txBody>
      </p:sp>
    </p:spTree>
    <p:extLst>
      <p:ext uri="{BB962C8B-B14F-4D97-AF65-F5344CB8AC3E}">
        <p14:creationId xmlns:p14="http://schemas.microsoft.com/office/powerpoint/2010/main" val="24151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54FDE1-EDD0-4606-9755-710F91AACC61}"/>
              </a:ext>
            </a:extLst>
          </p:cNvPr>
          <p:cNvSpPr>
            <a:spLocks noGrp="1"/>
          </p:cNvSpPr>
          <p:nvPr>
            <p:ph type="sldNum" sz="quarter" idx="11"/>
          </p:nvPr>
        </p:nvSpPr>
        <p:spPr/>
        <p:txBody>
          <a:bodyPr/>
          <a:lstStyle/>
          <a:p>
            <a:fld id="{F0D23093-2AB0-F74C-B865-1A12A15B650E}" type="slidenum">
              <a:rPr lang="en-US" smtClean="0"/>
              <a:pPr/>
              <a:t>13</a:t>
            </a:fld>
            <a:endParaRPr lang="en-US"/>
          </a:p>
        </p:txBody>
      </p:sp>
      <p:sp>
        <p:nvSpPr>
          <p:cNvPr id="3" name="Title 2">
            <a:extLst>
              <a:ext uri="{FF2B5EF4-FFF2-40B4-BE49-F238E27FC236}">
                <a16:creationId xmlns:a16="http://schemas.microsoft.com/office/drawing/2014/main" id="{F5E6303B-A97B-470F-B6D1-E64F6756D34D}"/>
              </a:ext>
            </a:extLst>
          </p:cNvPr>
          <p:cNvSpPr>
            <a:spLocks noGrp="1"/>
          </p:cNvSpPr>
          <p:nvPr>
            <p:ph type="title"/>
          </p:nvPr>
        </p:nvSpPr>
        <p:spPr/>
        <p:txBody>
          <a:bodyPr/>
          <a:lstStyle/>
          <a:p>
            <a:r>
              <a:rPr lang="en-GB" dirty="0"/>
              <a:t>Minimiser </a:t>
            </a:r>
            <a:r>
              <a:rPr lang="en-GB" dirty="0" err="1"/>
              <a:t>l’énergie</a:t>
            </a:r>
            <a:r>
              <a:rPr lang="en-GB" dirty="0"/>
              <a:t> grise pour un </a:t>
            </a:r>
            <a:r>
              <a:rPr lang="en-GB" dirty="0" err="1"/>
              <a:t>Ei</a:t>
            </a:r>
            <a:r>
              <a:rPr lang="en-GB" baseline="-25000" dirty="0" err="1"/>
              <a:t>max</a:t>
            </a:r>
            <a:r>
              <a:rPr lang="en-GB" dirty="0"/>
              <a:t> </a:t>
            </a:r>
            <a:r>
              <a:rPr lang="en-GB" dirty="0" err="1"/>
              <a:t>donné</a:t>
            </a:r>
            <a:endParaRPr lang="en-US" dirty="0"/>
          </a:p>
        </p:txBody>
      </p:sp>
      <p:pic>
        <p:nvPicPr>
          <p:cNvPr id="4" name="Picture 3">
            <a:extLst>
              <a:ext uri="{FF2B5EF4-FFF2-40B4-BE49-F238E27FC236}">
                <a16:creationId xmlns:a16="http://schemas.microsoft.com/office/drawing/2014/main" id="{AFE32962-6F6B-43A6-A87D-E33149C5925A}"/>
              </a:ext>
            </a:extLst>
          </p:cNvPr>
          <p:cNvPicPr>
            <a:picLocks noChangeAspect="1"/>
          </p:cNvPicPr>
          <p:nvPr/>
        </p:nvPicPr>
        <p:blipFill>
          <a:blip r:embed="rId3"/>
          <a:stretch>
            <a:fillRect/>
          </a:stretch>
        </p:blipFill>
        <p:spPr>
          <a:xfrm>
            <a:off x="1991544" y="994418"/>
            <a:ext cx="7283416" cy="4988036"/>
          </a:xfrm>
          <a:prstGeom prst="rect">
            <a:avLst/>
          </a:prstGeom>
        </p:spPr>
      </p:pic>
      <p:sp>
        <p:nvSpPr>
          <p:cNvPr id="5" name="Rectangle 4">
            <a:extLst>
              <a:ext uri="{FF2B5EF4-FFF2-40B4-BE49-F238E27FC236}">
                <a16:creationId xmlns:a16="http://schemas.microsoft.com/office/drawing/2014/main" id="{232D1432-66E5-4C8F-9F24-019B863F2DA6}"/>
              </a:ext>
            </a:extLst>
          </p:cNvPr>
          <p:cNvSpPr>
            <a:spLocks noChangeArrowheads="1"/>
          </p:cNvSpPr>
          <p:nvPr/>
        </p:nvSpPr>
        <p:spPr bwMode="auto">
          <a:xfrm>
            <a:off x="3029938" y="4725783"/>
            <a:ext cx="6110345" cy="114781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6" name="Rectangle 5">
            <a:extLst>
              <a:ext uri="{FF2B5EF4-FFF2-40B4-BE49-F238E27FC236}">
                <a16:creationId xmlns:a16="http://schemas.microsoft.com/office/drawing/2014/main" id="{5E500BC7-64C6-4B4C-974F-A66E03EA4810}"/>
              </a:ext>
            </a:extLst>
          </p:cNvPr>
          <p:cNvSpPr>
            <a:spLocks noChangeArrowheads="1"/>
          </p:cNvSpPr>
          <p:nvPr/>
        </p:nvSpPr>
        <p:spPr bwMode="auto">
          <a:xfrm>
            <a:off x="7156511" y="1632368"/>
            <a:ext cx="4809065" cy="1374775"/>
          </a:xfrm>
          <a:prstGeom prst="rect">
            <a:avLst/>
          </a:prstGeom>
          <a:solidFill>
            <a:schemeClr val="bg1"/>
          </a:solidFill>
          <a:ln w="952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i="1" dirty="0" err="1">
                <a:solidFill>
                  <a:srgbClr val="000000"/>
                </a:solidFill>
                <a:latin typeface="+mn-lt"/>
              </a:rPr>
              <a:t>Résultats</a:t>
            </a:r>
            <a:endParaRPr lang="en-GB" sz="1600" i="1" dirty="0">
              <a:solidFill>
                <a:srgbClr val="000000"/>
              </a:solidFill>
              <a:latin typeface="+mn-lt"/>
            </a:endParaRP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a:t>
            </a:r>
            <a:r>
              <a:rPr lang="en-GB" sz="1400" b="0" dirty="0">
                <a:solidFill>
                  <a:srgbClr val="000000"/>
                </a:solidFill>
                <a:latin typeface="+mn-lt"/>
              </a:rPr>
              <a:t>(175x25x2.41)</a:t>
            </a: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a:t>
            </a:r>
            <a:r>
              <a:rPr lang="en-GB" sz="1400" b="0" dirty="0">
                <a:solidFill>
                  <a:srgbClr val="000000"/>
                </a:solidFill>
                <a:latin typeface="+mn-lt"/>
              </a:rPr>
              <a:t>(200x22x2.42)</a:t>
            </a: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a:t>
            </a:r>
            <a:r>
              <a:rPr lang="en-GB" sz="1400" b="0" dirty="0">
                <a:solidFill>
                  <a:srgbClr val="000000"/>
                </a:solidFill>
                <a:latin typeface="+mn-lt"/>
              </a:rPr>
              <a:t>(200x25x2.75)</a:t>
            </a:r>
          </a:p>
          <a:p>
            <a:pPr>
              <a:spcBef>
                <a:spcPct val="0"/>
              </a:spcBef>
              <a:buClrTx/>
              <a:buSzPct val="80000"/>
              <a:buFont typeface="Wingdings" panose="05000000000000000000" pitchFamily="2" charset="2"/>
              <a:buChar char="ü"/>
            </a:pPr>
            <a:r>
              <a:rPr lang="en-GB" sz="1400" b="0" dirty="0">
                <a:solidFill>
                  <a:srgbClr val="000000"/>
                </a:solidFill>
                <a:latin typeface="+mn-lt"/>
              </a:rPr>
              <a:t> </a:t>
            </a:r>
            <a:r>
              <a:rPr lang="fr-FR" sz="1400" b="0" dirty="0">
                <a:solidFill>
                  <a:srgbClr val="000000"/>
                </a:solidFill>
                <a:latin typeface="+mn-lt"/>
              </a:rPr>
              <a:t>Section de bois résineux scié-</a:t>
            </a:r>
            <a:r>
              <a:rPr lang="en-GB" sz="1400" b="0" dirty="0">
                <a:solidFill>
                  <a:srgbClr val="000000"/>
                </a:solidFill>
                <a:latin typeface="+mn-lt"/>
              </a:rPr>
              <a:t>(150x36x2.97)</a:t>
            </a:r>
          </a:p>
        </p:txBody>
      </p:sp>
    </p:spTree>
    <p:extLst>
      <p:ext uri="{BB962C8B-B14F-4D97-AF65-F5344CB8AC3E}">
        <p14:creationId xmlns:p14="http://schemas.microsoft.com/office/powerpoint/2010/main" val="3521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766A41-1D84-4CB3-90D9-2E8C8CC13AC5}"/>
              </a:ext>
            </a:extLst>
          </p:cNvPr>
          <p:cNvSpPr>
            <a:spLocks noGrp="1"/>
          </p:cNvSpPr>
          <p:nvPr>
            <p:ph type="sldNum" sz="quarter" idx="11"/>
          </p:nvPr>
        </p:nvSpPr>
        <p:spPr/>
        <p:txBody>
          <a:bodyPr/>
          <a:lstStyle/>
          <a:p>
            <a:fld id="{F0D23093-2AB0-F74C-B865-1A12A15B650E}" type="slidenum">
              <a:rPr lang="en-US" smtClean="0"/>
              <a:pPr/>
              <a:t>14</a:t>
            </a:fld>
            <a:endParaRPr lang="en-US"/>
          </a:p>
        </p:txBody>
      </p:sp>
      <p:sp>
        <p:nvSpPr>
          <p:cNvPr id="3" name="Title 2">
            <a:extLst>
              <a:ext uri="{FF2B5EF4-FFF2-40B4-BE49-F238E27FC236}">
                <a16:creationId xmlns:a16="http://schemas.microsoft.com/office/drawing/2014/main" id="{3A0D39F9-E761-4C8B-BA47-F684C7904BD1}"/>
              </a:ext>
            </a:extLst>
          </p:cNvPr>
          <p:cNvSpPr>
            <a:spLocks noGrp="1"/>
          </p:cNvSpPr>
          <p:nvPr>
            <p:ph type="title"/>
          </p:nvPr>
        </p:nvSpPr>
        <p:spPr/>
        <p:txBody>
          <a:bodyPr/>
          <a:lstStyle/>
          <a:p>
            <a:r>
              <a:rPr lang="en-US" dirty="0" err="1"/>
              <a:t>En</a:t>
            </a:r>
            <a:r>
              <a:rPr lang="en-US" dirty="0"/>
              <a:t> résumé</a:t>
            </a:r>
          </a:p>
        </p:txBody>
      </p:sp>
      <p:sp>
        <p:nvSpPr>
          <p:cNvPr id="4" name="Text Box 9">
            <a:extLst>
              <a:ext uri="{FF2B5EF4-FFF2-40B4-BE49-F238E27FC236}">
                <a16:creationId xmlns:a16="http://schemas.microsoft.com/office/drawing/2014/main" id="{ECD6F5B3-F61E-4F20-8FC5-FC546810715D}"/>
              </a:ext>
            </a:extLst>
          </p:cNvPr>
          <p:cNvSpPr txBox="1">
            <a:spLocks noChangeArrowheads="1"/>
          </p:cNvSpPr>
          <p:nvPr/>
        </p:nvSpPr>
        <p:spPr bwMode="auto">
          <a:xfrm>
            <a:off x="1460501" y="2682188"/>
            <a:ext cx="7769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5000"/>
              </a:spcBef>
              <a:spcAft>
                <a:spcPct val="55000"/>
              </a:spcAft>
              <a:buClr>
                <a:schemeClr val="accent1"/>
              </a:buClr>
              <a:buSzPct val="125000"/>
            </a:pPr>
            <a:r>
              <a:rPr lang="fr-FR" sz="1800" b="0" dirty="0">
                <a:solidFill>
                  <a:srgbClr val="000000"/>
                </a:solidFill>
                <a:latin typeface="+mn-lt"/>
              </a:rPr>
              <a:t>Il introduit l'idée de choix pour optimiser le poids, le prix ou l'impact environnemental.</a:t>
            </a:r>
          </a:p>
        </p:txBody>
      </p:sp>
      <p:sp>
        <p:nvSpPr>
          <p:cNvPr id="5" name="Text Box 11">
            <a:extLst>
              <a:ext uri="{FF2B5EF4-FFF2-40B4-BE49-F238E27FC236}">
                <a16:creationId xmlns:a16="http://schemas.microsoft.com/office/drawing/2014/main" id="{3FC02C10-B059-464E-A22C-70B75EC7B8B0}"/>
              </a:ext>
            </a:extLst>
          </p:cNvPr>
          <p:cNvSpPr txBox="1">
            <a:spLocks noChangeArrowheads="1"/>
          </p:cNvSpPr>
          <p:nvPr/>
        </p:nvSpPr>
        <p:spPr bwMode="auto">
          <a:xfrm>
            <a:off x="1460501" y="1584229"/>
            <a:ext cx="7769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5000"/>
              </a:spcBef>
              <a:spcAft>
                <a:spcPct val="55000"/>
              </a:spcAft>
              <a:buClr>
                <a:schemeClr val="accent1"/>
              </a:buClr>
              <a:buSzPct val="125000"/>
            </a:pPr>
            <a:r>
              <a:rPr lang="fr-FR" sz="1800" b="0" dirty="0">
                <a:solidFill>
                  <a:srgbClr val="000000"/>
                </a:solidFill>
                <a:latin typeface="+mn-lt"/>
              </a:rPr>
              <a:t>La table de données Granta </a:t>
            </a:r>
            <a:r>
              <a:rPr lang="fr-FR" sz="1800" b="0" dirty="0" err="1">
                <a:solidFill>
                  <a:srgbClr val="000000"/>
                </a:solidFill>
                <a:latin typeface="+mn-lt"/>
              </a:rPr>
              <a:t>EduPack</a:t>
            </a:r>
            <a:r>
              <a:rPr lang="fr-FR" sz="1800" b="0" dirty="0">
                <a:solidFill>
                  <a:srgbClr val="000000"/>
                </a:solidFill>
                <a:latin typeface="+mn-lt"/>
              </a:rPr>
              <a:t> Structural sections et la base de données Architecture permettent d'explorer et de sélectionner des sections standard pour répondre à des contraintes multiples.</a:t>
            </a:r>
            <a:endParaRPr lang="en-US" sz="1800" b="0" dirty="0">
              <a:solidFill>
                <a:srgbClr val="000000"/>
              </a:solidFill>
              <a:latin typeface="+mn-lt"/>
            </a:endParaRPr>
          </a:p>
        </p:txBody>
      </p:sp>
    </p:spTree>
    <p:extLst>
      <p:ext uri="{BB962C8B-B14F-4D97-AF65-F5344CB8AC3E}">
        <p14:creationId xmlns:p14="http://schemas.microsoft.com/office/powerpoint/2010/main" val="15876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15</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16</a:t>
            </a:fld>
            <a:endParaRPr lang="en-US"/>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extLst>
              <p:ext uri="{D42A27DB-BD31-4B8C-83A1-F6EECF244321}">
                <p14:modId xmlns:p14="http://schemas.microsoft.com/office/powerpoint/2010/main" val="2590356249"/>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Compréhension de la manière d'explorer et d'optimiser les structures de conception mécanique</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Capacité à sélectionner des sections structurelles pour les exigences de conception prescrites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Appréciation de l'interaction entre les propriétés des formes et des matériaux</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902059"/>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dirty="0" err="1">
                <a:ln>
                  <a:noFill/>
                </a:ln>
                <a:solidFill>
                  <a:srgbClr val="0C0C0C"/>
                </a:solidFill>
                <a:effectLst/>
                <a:uLnTx/>
                <a:uFillTx/>
                <a:ea typeface="+mn-ea"/>
                <a:cs typeface="+mn-cs"/>
              </a:rPr>
              <a:t>Ressources</a:t>
            </a:r>
            <a:endParaRPr kumimoji="0" lang="en-GB" sz="2000" b="1" i="0" u="none" strike="noStrike" kern="0" cap="none" spc="0" normalizeH="0" baseline="0" noProof="0" dirty="0">
              <a:ln>
                <a:noFill/>
              </a:ln>
              <a:solidFill>
                <a:srgbClr val="0C0C0C"/>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dirty="0">
                <a:ln>
                  <a:noFill/>
                </a:ln>
                <a:solidFill>
                  <a:prstClr val="black"/>
                </a:solidFill>
                <a:effectLst/>
                <a:uLnTx/>
                <a:uFillTx/>
                <a:ea typeface="+mn-ea"/>
                <a:cs typeface="+mn-cs"/>
              </a:rPr>
              <a:t>Livre :  </a:t>
            </a:r>
            <a:r>
              <a:rPr kumimoji="0" lang="en-GB" sz="1600" b="0" i="0" u="none" strike="noStrike" kern="0" cap="none" spc="0" normalizeH="0" baseline="0" noProof="0" dirty="0">
                <a:ln>
                  <a:noFill/>
                </a:ln>
                <a:solidFill>
                  <a:prstClr val="black"/>
                </a:solidFill>
                <a:effectLst/>
                <a:uLnTx/>
                <a:uFillTx/>
                <a:ea typeface="+mn-ea"/>
                <a:cs typeface="+mn-cs"/>
              </a:rPr>
              <a:t>“Materials Selection in Mechanical Design”, 5th edition by M.F. Ashby, Butterworth Heinemann, Oxford, 2016, Chapters 10-11.</a:t>
            </a:r>
          </a:p>
          <a:p>
            <a:pPr marL="552450" marR="0" lvl="0" indent="-285750" algn="l" defTabSz="914400" rtl="0" eaLnBrk="0" fontAlgn="base" latinLnBrk="0" hangingPunct="0">
              <a:lnSpc>
                <a:spcPct val="100000"/>
              </a:lnSpc>
              <a:spcBef>
                <a:spcPct val="20000"/>
              </a:spcBef>
              <a:spcAft>
                <a:spcPct val="20000"/>
              </a:spcAft>
              <a:buClr>
                <a:schemeClr val="accent1"/>
              </a:buClr>
              <a:buSzPct val="100000"/>
              <a:buFont typeface="Wingdings" panose="05000000000000000000" pitchFamily="2" charset="2"/>
              <a:buChar char="§"/>
              <a:tabLst/>
              <a:defRPr/>
            </a:pPr>
            <a:r>
              <a:rPr kumimoji="0" lang="en-GB" sz="1600" i="0" u="none" strike="noStrike" kern="0" cap="none" spc="0" normalizeH="0" baseline="0" noProof="0" dirty="0" err="1">
                <a:ln>
                  <a:noFill/>
                </a:ln>
                <a:solidFill>
                  <a:prstClr val="black"/>
                </a:solidFill>
                <a:effectLst/>
                <a:uLnTx/>
                <a:uFillTx/>
                <a:ea typeface="+mn-ea"/>
                <a:cs typeface="+mn-cs"/>
              </a:rPr>
              <a:t>Logiciel</a:t>
            </a:r>
            <a:r>
              <a:rPr kumimoji="0" lang="en-GB" sz="1600" i="0" u="none" strike="noStrike" kern="0" cap="none" spc="0" normalizeH="0" baseline="0" noProof="0" dirty="0">
                <a:ln>
                  <a:noFill/>
                </a:ln>
                <a:solidFill>
                  <a:prstClr val="black"/>
                </a:solidFill>
                <a:effectLst/>
                <a:uLnTx/>
                <a:uFillTx/>
                <a:ea typeface="+mn-ea"/>
                <a:cs typeface="+mn-cs"/>
              </a:rPr>
              <a:t> : </a:t>
            </a:r>
            <a:r>
              <a:rPr kumimoji="0" lang="fr-FR" sz="1600" b="0" i="0" u="none" strike="noStrike" kern="0" cap="none" spc="0" normalizeH="0" baseline="0" noProof="0" dirty="0">
                <a:ln>
                  <a:noFill/>
                </a:ln>
                <a:solidFill>
                  <a:prstClr val="black"/>
                </a:solidFill>
                <a:effectLst/>
                <a:uLnTx/>
                <a:uFillTx/>
                <a:ea typeface="+mn-ea"/>
                <a:cs typeface="+mn-cs"/>
              </a:rPr>
              <a:t>La table de données des sections structurelles du Granta </a:t>
            </a:r>
            <a:r>
              <a:rPr kumimoji="0" lang="fr-FR" sz="1600" b="0" i="0" u="none" strike="noStrike" kern="0" cap="none" spc="0" normalizeH="0" baseline="0" noProof="0" dirty="0" err="1">
                <a:ln>
                  <a:noFill/>
                </a:ln>
                <a:solidFill>
                  <a:prstClr val="black"/>
                </a:solidFill>
                <a:effectLst/>
                <a:uLnTx/>
                <a:uFillTx/>
                <a:ea typeface="+mn-ea"/>
                <a:cs typeface="+mn-cs"/>
              </a:rPr>
              <a:t>EduPack</a:t>
            </a:r>
            <a:r>
              <a:rPr kumimoji="0" lang="fr-FR" sz="1600" b="0" i="0" u="none" strike="noStrike" kern="0" cap="none" spc="0" normalizeH="0" baseline="0" noProof="0" dirty="0">
                <a:ln>
                  <a:noFill/>
                </a:ln>
                <a:solidFill>
                  <a:prstClr val="black"/>
                </a:solidFill>
                <a:effectLst/>
                <a:uLnTx/>
                <a:uFillTx/>
                <a:ea typeface="+mn-ea"/>
                <a:cs typeface="+mn-cs"/>
              </a:rPr>
              <a:t> d'Ansys et la base de données du niveau 2 </a:t>
            </a:r>
            <a:r>
              <a:rPr lang="fr-FR" sz="1600" b="0" kern="0" dirty="0">
                <a:solidFill>
                  <a:prstClr val="black"/>
                </a:solidFill>
              </a:rPr>
              <a:t>‘</a:t>
            </a:r>
            <a:r>
              <a:rPr lang="fr-FR" sz="1600" b="0" kern="0" dirty="0" err="1">
                <a:solidFill>
                  <a:prstClr val="black"/>
                </a:solidFill>
              </a:rPr>
              <a:t>Built</a:t>
            </a:r>
            <a:r>
              <a:rPr lang="fr-FR" sz="1600" b="0" kern="0" dirty="0">
                <a:solidFill>
                  <a:prstClr val="black"/>
                </a:solidFill>
              </a:rPr>
              <a:t> </a:t>
            </a:r>
            <a:r>
              <a:rPr lang="fr-FR" sz="1600" b="0" kern="0" dirty="0" err="1">
                <a:solidFill>
                  <a:prstClr val="black"/>
                </a:solidFill>
              </a:rPr>
              <a:t>Environment</a:t>
            </a:r>
            <a:r>
              <a:rPr lang="fr-FR" sz="1600" b="0" kern="0" dirty="0">
                <a:solidFill>
                  <a:prstClr val="black"/>
                </a:solidFill>
              </a:rPr>
              <a:t>’</a:t>
            </a:r>
            <a:r>
              <a:rPr kumimoji="0" lang="fr-FR" sz="1600" b="0" i="0" u="none" strike="noStrike" kern="0" cap="none" spc="0" normalizeH="0" baseline="0" noProof="0" dirty="0">
                <a:ln>
                  <a:noFill/>
                </a:ln>
                <a:solidFill>
                  <a:prstClr val="black"/>
                </a:solidFill>
                <a:effectLst/>
                <a:uLnTx/>
                <a:uFillTx/>
                <a:ea typeface="+mn-ea"/>
                <a:cs typeface="+mn-cs"/>
              </a:rPr>
              <a:t>.</a:t>
            </a:r>
            <a:r>
              <a:rPr kumimoji="0" lang="en-GB" sz="1600" b="0" i="0" u="none" strike="noStrike" kern="0" cap="none" spc="0" normalizeH="0" baseline="0" noProof="0" dirty="0">
                <a:ln>
                  <a:noFill/>
                </a:ln>
                <a:solidFill>
                  <a:prstClr val="black"/>
                </a:solidFill>
                <a:effectLst/>
                <a:uLnTx/>
                <a:uFillTx/>
                <a:ea typeface="+mn-ea"/>
                <a:cs typeface="+mn-cs"/>
              </a:rPr>
              <a:t> (</a:t>
            </a:r>
            <a:r>
              <a:rPr kumimoji="0" lang="en-GB" sz="1600" b="0" i="0" u="none" strike="noStrike" kern="0" cap="none" spc="0" normalizeH="0" baseline="0" noProof="0" dirty="0">
                <a:ln>
                  <a:noFill/>
                </a:ln>
                <a:solidFill>
                  <a:prstClr val="black"/>
                </a:solidFill>
                <a:effectLst/>
                <a:uLnTx/>
                <a:uFillTx/>
                <a:ea typeface="+mn-ea"/>
                <a:cs typeface="+mn-cs"/>
                <a:hlinkClick r:id="rId3"/>
              </a:rPr>
              <a:t>www.ansys.com/products/materials/granta-edupack</a:t>
            </a:r>
            <a:r>
              <a:rPr kumimoji="0" lang="en-GB" sz="1600" b="0" i="0" u="none" strike="noStrike" kern="0" cap="none" spc="0" normalizeH="0" baseline="0" noProof="0" dirty="0">
                <a:ln>
                  <a:noFill/>
                </a:ln>
                <a:solidFill>
                  <a:prstClr val="black"/>
                </a:solidFill>
                <a:effectLst/>
                <a:uLnTx/>
                <a:uFillTx/>
                <a:ea typeface="+mn-ea"/>
                <a:cs typeface="+mn-cs"/>
              </a:rPr>
              <a:t>) </a:t>
            </a:r>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63054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AE3618-3EFD-4603-8A33-5F1A2E0FF907}"/>
              </a:ext>
            </a:extLst>
          </p:cNvPr>
          <p:cNvSpPr>
            <a:spLocks noGrp="1"/>
          </p:cNvSpPr>
          <p:nvPr>
            <p:ph type="sldNum" sz="quarter" idx="11"/>
          </p:nvPr>
        </p:nvSpPr>
        <p:spPr/>
        <p:txBody>
          <a:bodyPr/>
          <a:lstStyle/>
          <a:p>
            <a:fld id="{F0D23093-2AB0-F74C-B865-1A12A15B650E}" type="slidenum">
              <a:rPr lang="en-US" smtClean="0"/>
              <a:pPr/>
              <a:t>3</a:t>
            </a:fld>
            <a:endParaRPr lang="en-US"/>
          </a:p>
        </p:txBody>
      </p:sp>
      <p:sp>
        <p:nvSpPr>
          <p:cNvPr id="3" name="Title 2">
            <a:extLst>
              <a:ext uri="{FF2B5EF4-FFF2-40B4-BE49-F238E27FC236}">
                <a16:creationId xmlns:a16="http://schemas.microsoft.com/office/drawing/2014/main" id="{6352B30C-1C6D-46ED-A6EC-582015E888AE}"/>
              </a:ext>
            </a:extLst>
          </p:cNvPr>
          <p:cNvSpPr>
            <a:spLocks noGrp="1"/>
          </p:cNvSpPr>
          <p:nvPr>
            <p:ph type="title"/>
          </p:nvPr>
        </p:nvSpPr>
        <p:spPr/>
        <p:txBody>
          <a:bodyPr/>
          <a:lstStyle/>
          <a:p>
            <a:r>
              <a:rPr lang="fr-FR" dirty="0"/>
              <a:t>Présentation de l'unité de cours </a:t>
            </a:r>
            <a:endParaRPr lang="en-US" dirty="0"/>
          </a:p>
        </p:txBody>
      </p:sp>
      <p:sp>
        <p:nvSpPr>
          <p:cNvPr id="4" name="Text Box 5">
            <a:extLst>
              <a:ext uri="{FF2B5EF4-FFF2-40B4-BE49-F238E27FC236}">
                <a16:creationId xmlns:a16="http://schemas.microsoft.com/office/drawing/2014/main" id="{FDABCB61-55BF-4D2C-9985-E0BC30771035}"/>
              </a:ext>
            </a:extLst>
          </p:cNvPr>
          <p:cNvSpPr txBox="1">
            <a:spLocks noChangeArrowheads="1"/>
          </p:cNvSpPr>
          <p:nvPr/>
        </p:nvSpPr>
        <p:spPr bwMode="auto">
          <a:xfrm>
            <a:off x="5515510" y="3628719"/>
            <a:ext cx="5057260"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2000" b="0" dirty="0">
                <a:latin typeface="+mn-lt"/>
              </a:rPr>
              <a:t>  </a:t>
            </a:r>
            <a:r>
              <a:rPr lang="fr-FR" sz="2000" b="0" dirty="0">
                <a:latin typeface="+mn-lt"/>
              </a:rPr>
              <a:t>Contenu et utilisation de la base de données</a:t>
            </a:r>
            <a:endParaRPr lang="en-GB" sz="2000" dirty="0">
              <a:latin typeface="+mn-lt"/>
            </a:endParaRPr>
          </a:p>
        </p:txBody>
      </p:sp>
      <p:sp>
        <p:nvSpPr>
          <p:cNvPr id="5" name="Text Box 6">
            <a:extLst>
              <a:ext uri="{FF2B5EF4-FFF2-40B4-BE49-F238E27FC236}">
                <a16:creationId xmlns:a16="http://schemas.microsoft.com/office/drawing/2014/main" id="{86BD3174-CB54-4ACA-918E-9862628A9DAE}"/>
              </a:ext>
            </a:extLst>
          </p:cNvPr>
          <p:cNvSpPr txBox="1">
            <a:spLocks noChangeArrowheads="1"/>
          </p:cNvSpPr>
          <p:nvPr/>
        </p:nvSpPr>
        <p:spPr bwMode="auto">
          <a:xfrm>
            <a:off x="5515510" y="2422391"/>
            <a:ext cx="4769167"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2000" b="0" dirty="0">
                <a:latin typeface="+mn-lt"/>
              </a:rPr>
              <a:t> Les sections </a:t>
            </a:r>
            <a:r>
              <a:rPr lang="en-GB" sz="2000" b="0" dirty="0" err="1">
                <a:latin typeface="+mn-lt"/>
              </a:rPr>
              <a:t>structurelles</a:t>
            </a:r>
            <a:r>
              <a:rPr lang="en-GB" sz="2000" b="0" dirty="0">
                <a:latin typeface="+mn-lt"/>
              </a:rPr>
              <a:t> et </a:t>
            </a:r>
            <a:r>
              <a:rPr lang="en-GB" sz="2000" b="0" dirty="0" err="1">
                <a:latin typeface="+mn-lt"/>
              </a:rPr>
              <a:t>leurs</a:t>
            </a:r>
            <a:r>
              <a:rPr lang="en-GB" sz="2000" b="0" dirty="0">
                <a:latin typeface="+mn-lt"/>
              </a:rPr>
              <a:t> </a:t>
            </a:r>
            <a:r>
              <a:rPr lang="en-GB" sz="2000" b="0" dirty="0" err="1">
                <a:latin typeface="+mn-lt"/>
              </a:rPr>
              <a:t>attributs</a:t>
            </a:r>
            <a:endParaRPr lang="en-GB" sz="2000" b="0" dirty="0">
              <a:latin typeface="+mn-lt"/>
            </a:endParaRPr>
          </a:p>
        </p:txBody>
      </p:sp>
      <p:sp>
        <p:nvSpPr>
          <p:cNvPr id="6" name="Text Box 7">
            <a:extLst>
              <a:ext uri="{FF2B5EF4-FFF2-40B4-BE49-F238E27FC236}">
                <a16:creationId xmlns:a16="http://schemas.microsoft.com/office/drawing/2014/main" id="{A73DB6A2-F7F5-4B74-B259-74BC7AAA80F5}"/>
              </a:ext>
            </a:extLst>
          </p:cNvPr>
          <p:cNvSpPr txBox="1">
            <a:spLocks noChangeArrowheads="1"/>
          </p:cNvSpPr>
          <p:nvPr/>
        </p:nvSpPr>
        <p:spPr bwMode="auto">
          <a:xfrm>
            <a:off x="5515511" y="2867713"/>
            <a:ext cx="6139335" cy="71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0000" tIns="46800" rIns="90000" bIns="46800"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fr-FR" sz="2000" b="0" dirty="0">
                <a:latin typeface="+mn-lt"/>
              </a:rPr>
              <a:t> La table de données du Granta </a:t>
            </a:r>
            <a:r>
              <a:rPr lang="fr-FR" sz="2000" b="0" dirty="0" err="1">
                <a:latin typeface="+mn-lt"/>
              </a:rPr>
              <a:t>EduPack</a:t>
            </a:r>
            <a:r>
              <a:rPr lang="fr-FR" sz="2000" b="0" dirty="0">
                <a:latin typeface="+mn-lt"/>
              </a:rPr>
              <a:t> pour les sections structurelles</a:t>
            </a:r>
            <a:endParaRPr lang="en-GB" sz="2000" i="1" dirty="0">
              <a:latin typeface="+mn-lt"/>
            </a:endParaRPr>
          </a:p>
        </p:txBody>
      </p:sp>
      <p:pic>
        <p:nvPicPr>
          <p:cNvPr id="7" name="Picture 43">
            <a:extLst>
              <a:ext uri="{FF2B5EF4-FFF2-40B4-BE49-F238E27FC236}">
                <a16:creationId xmlns:a16="http://schemas.microsoft.com/office/drawing/2014/main" id="{08E3713E-B61D-4DE2-86EF-C3FBA7416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22" y="1764675"/>
            <a:ext cx="40528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91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7F595-0BCA-465F-89EC-3B2B41EBED67}"/>
              </a:ext>
            </a:extLst>
          </p:cNvPr>
          <p:cNvSpPr>
            <a:spLocks noGrp="1"/>
          </p:cNvSpPr>
          <p:nvPr>
            <p:ph type="sldNum" sz="quarter" idx="11"/>
          </p:nvPr>
        </p:nvSpPr>
        <p:spPr/>
        <p:txBody>
          <a:bodyPr/>
          <a:lstStyle/>
          <a:p>
            <a:fld id="{F0D23093-2AB0-F74C-B865-1A12A15B650E}" type="slidenum">
              <a:rPr lang="en-US" smtClean="0"/>
              <a:pPr/>
              <a:t>4</a:t>
            </a:fld>
            <a:endParaRPr lang="en-US"/>
          </a:p>
        </p:txBody>
      </p:sp>
      <p:sp>
        <p:nvSpPr>
          <p:cNvPr id="3" name="Title 2">
            <a:extLst>
              <a:ext uri="{FF2B5EF4-FFF2-40B4-BE49-F238E27FC236}">
                <a16:creationId xmlns:a16="http://schemas.microsoft.com/office/drawing/2014/main" id="{8A2D1508-D950-4D12-A038-71458CFEB1C9}"/>
              </a:ext>
            </a:extLst>
          </p:cNvPr>
          <p:cNvSpPr>
            <a:spLocks noGrp="1"/>
          </p:cNvSpPr>
          <p:nvPr>
            <p:ph type="title"/>
          </p:nvPr>
        </p:nvSpPr>
        <p:spPr/>
        <p:txBody>
          <a:bodyPr/>
          <a:lstStyle/>
          <a:p>
            <a:r>
              <a:rPr lang="en-GB" dirty="0"/>
              <a:t>Sections </a:t>
            </a:r>
            <a:r>
              <a:rPr lang="en-GB" dirty="0" err="1"/>
              <a:t>structurelles</a:t>
            </a:r>
            <a:endParaRPr lang="en-GB" dirty="0"/>
          </a:p>
        </p:txBody>
      </p:sp>
      <p:grpSp>
        <p:nvGrpSpPr>
          <p:cNvPr id="4" name="Group 24">
            <a:extLst>
              <a:ext uri="{FF2B5EF4-FFF2-40B4-BE49-F238E27FC236}">
                <a16:creationId xmlns:a16="http://schemas.microsoft.com/office/drawing/2014/main" id="{A10D734A-DBBB-4EE7-9351-FD712371F07C}"/>
              </a:ext>
            </a:extLst>
          </p:cNvPr>
          <p:cNvGrpSpPr>
            <a:grpSpLocks/>
          </p:cNvGrpSpPr>
          <p:nvPr/>
        </p:nvGrpSpPr>
        <p:grpSpPr bwMode="auto">
          <a:xfrm>
            <a:off x="1271464" y="2192105"/>
            <a:ext cx="4312931" cy="2062163"/>
            <a:chOff x="224" y="1335"/>
            <a:chExt cx="2508" cy="1299"/>
          </a:xfrm>
        </p:grpSpPr>
        <p:sp>
          <p:nvSpPr>
            <p:cNvPr id="5" name="Text Box 9">
              <a:extLst>
                <a:ext uri="{FF2B5EF4-FFF2-40B4-BE49-F238E27FC236}">
                  <a16:creationId xmlns:a16="http://schemas.microsoft.com/office/drawing/2014/main" id="{43B9F338-89DA-431C-9F34-FDD35CF95769}"/>
                </a:ext>
              </a:extLst>
            </p:cNvPr>
            <p:cNvSpPr txBox="1">
              <a:spLocks noChangeArrowheads="1"/>
            </p:cNvSpPr>
            <p:nvPr/>
          </p:nvSpPr>
          <p:spPr bwMode="auto">
            <a:xfrm>
              <a:off x="224" y="1335"/>
              <a:ext cx="2508"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tabLst>
                  <a:tab pos="762000" algn="l"/>
                </a:tabLst>
                <a:defRPr sz="2400" b="1">
                  <a:solidFill>
                    <a:schemeClr val="tx1"/>
                  </a:solidFill>
                  <a:latin typeface="Arial" panose="020B0604020202020204" pitchFamily="34" charset="0"/>
                </a:defRPr>
              </a:lvl1pPr>
              <a:lvl2pPr>
                <a:spcBef>
                  <a:spcPct val="20000"/>
                </a:spcBef>
                <a:spcAft>
                  <a:spcPct val="20000"/>
                </a:spcAft>
                <a:buClr>
                  <a:srgbClr val="009999"/>
                </a:buClr>
                <a:buSzPct val="80000"/>
                <a:buFont typeface="Wingdings" panose="05000000000000000000" pitchFamily="2" charset="2"/>
                <a:buChar char="n"/>
                <a:tabLst>
                  <a:tab pos="762000" algn="l"/>
                </a:tabLst>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tabLst>
                  <a:tab pos="762000" algn="l"/>
                </a:tabLst>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tabLst>
                  <a:tab pos="762000" algn="l"/>
                </a:tabLst>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tabLst>
                  <a:tab pos="762000" algn="l"/>
                </a:tabLst>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i="1" dirty="0" err="1">
                  <a:solidFill>
                    <a:schemeClr val="accent1"/>
                  </a:solidFill>
                  <a:latin typeface="+mn-lt"/>
                </a:rPr>
                <a:t>Forme</a:t>
              </a:r>
              <a:r>
                <a:rPr lang="en-GB" sz="2000" dirty="0">
                  <a:solidFill>
                    <a:srgbClr val="000000"/>
                  </a:solidFill>
                  <a:latin typeface="+mn-lt"/>
                </a:rPr>
                <a:t> </a:t>
              </a:r>
              <a:r>
                <a:rPr lang="en-GB" sz="2000" b="0" dirty="0">
                  <a:solidFill>
                    <a:srgbClr val="000000"/>
                  </a:solidFill>
                  <a:latin typeface="+mn-lt"/>
                </a:rPr>
                <a:t>= </a:t>
              </a:r>
              <a:r>
                <a:rPr lang="fr-FR" sz="2000" b="0" dirty="0">
                  <a:solidFill>
                    <a:srgbClr val="000000"/>
                  </a:solidFill>
                  <a:latin typeface="+mn-lt"/>
                </a:rPr>
                <a:t>section transversale formée en</a:t>
              </a:r>
            </a:p>
            <a:p>
              <a:pPr lvl="1">
                <a:spcBef>
                  <a:spcPct val="60000"/>
                </a:spcBef>
                <a:buClr>
                  <a:schemeClr val="accent1"/>
                </a:buClr>
                <a:buSzPct val="65000"/>
              </a:pPr>
              <a:r>
                <a:rPr lang="en-GB" sz="2000" b="0" dirty="0">
                  <a:solidFill>
                    <a:srgbClr val="000000"/>
                  </a:solidFill>
                  <a:latin typeface="+mn-lt"/>
                </a:rPr>
                <a:t>  Tube</a:t>
              </a:r>
            </a:p>
            <a:p>
              <a:pPr lvl="1">
                <a:spcBef>
                  <a:spcPct val="60000"/>
                </a:spcBef>
                <a:buClr>
                  <a:schemeClr val="accent1"/>
                </a:buClr>
                <a:buSzPct val="65000"/>
              </a:pPr>
              <a:r>
                <a:rPr lang="en-GB" sz="2000" b="0" dirty="0">
                  <a:solidFill>
                    <a:srgbClr val="000000"/>
                  </a:solidFill>
                  <a:latin typeface="+mn-lt"/>
                </a:rPr>
                <a:t> Section  I</a:t>
              </a:r>
            </a:p>
            <a:p>
              <a:pPr lvl="1">
                <a:spcBef>
                  <a:spcPct val="60000"/>
                </a:spcBef>
                <a:buClr>
                  <a:schemeClr val="accent1"/>
                </a:buClr>
                <a:buSzPct val="65000"/>
              </a:pPr>
              <a:r>
                <a:rPr lang="en-GB" sz="2000" b="0" dirty="0">
                  <a:solidFill>
                    <a:srgbClr val="000000"/>
                  </a:solidFill>
                  <a:latin typeface="+mn-lt"/>
                </a:rPr>
                <a:t>  </a:t>
              </a:r>
              <a:r>
                <a:rPr lang="en-GB" sz="2000" b="0" dirty="0" err="1">
                  <a:solidFill>
                    <a:srgbClr val="000000"/>
                  </a:solidFill>
                  <a:latin typeface="+mn-lt"/>
                </a:rPr>
                <a:t>Boîte</a:t>
              </a:r>
              <a:r>
                <a:rPr lang="en-GB" sz="2000" b="0" dirty="0">
                  <a:solidFill>
                    <a:srgbClr val="000000"/>
                  </a:solidFill>
                  <a:latin typeface="+mn-lt"/>
                </a:rPr>
                <a:t> </a:t>
              </a:r>
              <a:r>
                <a:rPr lang="en-GB" sz="2000" b="0" dirty="0" err="1">
                  <a:solidFill>
                    <a:srgbClr val="000000"/>
                  </a:solidFill>
                  <a:latin typeface="+mn-lt"/>
                </a:rPr>
                <a:t>creuse</a:t>
              </a:r>
              <a:endParaRPr lang="en-GB" sz="2000" b="0" dirty="0">
                <a:solidFill>
                  <a:srgbClr val="000000"/>
                </a:solidFill>
                <a:latin typeface="+mn-lt"/>
              </a:endParaRPr>
            </a:p>
          </p:txBody>
        </p:sp>
        <p:grpSp>
          <p:nvGrpSpPr>
            <p:cNvPr id="6" name="Group 16">
              <a:extLst>
                <a:ext uri="{FF2B5EF4-FFF2-40B4-BE49-F238E27FC236}">
                  <a16:creationId xmlns:a16="http://schemas.microsoft.com/office/drawing/2014/main" id="{EC03F8A3-015F-4E57-9675-790F44E7ED8D}"/>
                </a:ext>
              </a:extLst>
            </p:cNvPr>
            <p:cNvGrpSpPr>
              <a:grpSpLocks/>
            </p:cNvGrpSpPr>
            <p:nvPr/>
          </p:nvGrpSpPr>
          <p:grpSpPr bwMode="auto">
            <a:xfrm>
              <a:off x="1776" y="1689"/>
              <a:ext cx="252" cy="806"/>
              <a:chOff x="2154" y="1425"/>
              <a:chExt cx="252" cy="806"/>
            </a:xfrm>
          </p:grpSpPr>
          <p:grpSp>
            <p:nvGrpSpPr>
              <p:cNvPr id="7" name="Group 10">
                <a:extLst>
                  <a:ext uri="{FF2B5EF4-FFF2-40B4-BE49-F238E27FC236}">
                    <a16:creationId xmlns:a16="http://schemas.microsoft.com/office/drawing/2014/main" id="{FFE9AD24-0FC6-4455-902C-05CA265E24E8}"/>
                  </a:ext>
                </a:extLst>
              </p:cNvPr>
              <p:cNvGrpSpPr>
                <a:grpSpLocks/>
              </p:cNvGrpSpPr>
              <p:nvPr/>
            </p:nvGrpSpPr>
            <p:grpSpPr bwMode="auto">
              <a:xfrm>
                <a:off x="2154" y="1740"/>
                <a:ext cx="252" cy="216"/>
                <a:chOff x="3768" y="2295"/>
                <a:chExt cx="480" cy="457"/>
              </a:xfrm>
            </p:grpSpPr>
            <p:sp>
              <p:nvSpPr>
                <p:cNvPr id="10" name="Rectangle 11">
                  <a:extLst>
                    <a:ext uri="{FF2B5EF4-FFF2-40B4-BE49-F238E27FC236}">
                      <a16:creationId xmlns:a16="http://schemas.microsoft.com/office/drawing/2014/main" id="{4E91E809-3C96-4EE2-A234-4330ADB50924}"/>
                    </a:ext>
                  </a:extLst>
                </p:cNvPr>
                <p:cNvSpPr>
                  <a:spLocks noChangeArrowheads="1"/>
                </p:cNvSpPr>
                <p:nvPr/>
              </p:nvSpPr>
              <p:spPr bwMode="auto">
                <a:xfrm>
                  <a:off x="3768" y="2295"/>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11" name="Rectangle 12">
                  <a:extLst>
                    <a:ext uri="{FF2B5EF4-FFF2-40B4-BE49-F238E27FC236}">
                      <a16:creationId xmlns:a16="http://schemas.microsoft.com/office/drawing/2014/main" id="{B6360A10-597D-4491-A86F-481A26385ADA}"/>
                    </a:ext>
                  </a:extLst>
                </p:cNvPr>
                <p:cNvSpPr>
                  <a:spLocks noChangeArrowheads="1"/>
                </p:cNvSpPr>
                <p:nvPr/>
              </p:nvSpPr>
              <p:spPr bwMode="auto">
                <a:xfrm>
                  <a:off x="3985" y="2318"/>
                  <a:ext cx="48" cy="4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12" name="Rectangle 13">
                  <a:extLst>
                    <a:ext uri="{FF2B5EF4-FFF2-40B4-BE49-F238E27FC236}">
                      <a16:creationId xmlns:a16="http://schemas.microsoft.com/office/drawing/2014/main" id="{254AA25D-B874-4ED0-884A-EF6F97E73787}"/>
                    </a:ext>
                  </a:extLst>
                </p:cNvPr>
                <p:cNvSpPr>
                  <a:spLocks noChangeArrowheads="1"/>
                </p:cNvSpPr>
                <p:nvPr/>
              </p:nvSpPr>
              <p:spPr bwMode="auto">
                <a:xfrm>
                  <a:off x="3768" y="2704"/>
                  <a:ext cx="480" cy="4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sp>
            <p:nvSpPr>
              <p:cNvPr id="8" name="Oval 14">
                <a:extLst>
                  <a:ext uri="{FF2B5EF4-FFF2-40B4-BE49-F238E27FC236}">
                    <a16:creationId xmlns:a16="http://schemas.microsoft.com/office/drawing/2014/main" id="{BCE3231A-3C0A-474D-95CF-2F8FDD77ABDD}"/>
                  </a:ext>
                </a:extLst>
              </p:cNvPr>
              <p:cNvSpPr>
                <a:spLocks noChangeArrowheads="1"/>
              </p:cNvSpPr>
              <p:nvPr/>
            </p:nvSpPr>
            <p:spPr bwMode="auto">
              <a:xfrm>
                <a:off x="2164" y="1425"/>
                <a:ext cx="231" cy="231"/>
              </a:xfrm>
              <a:prstGeom prst="ellipse">
                <a:avLst/>
              </a:prstGeom>
              <a:solidFill>
                <a:srgbClr val="FFFFFF"/>
              </a:solidFill>
              <a:ln w="381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9" name="Rectangle 15">
                <a:extLst>
                  <a:ext uri="{FF2B5EF4-FFF2-40B4-BE49-F238E27FC236}">
                    <a16:creationId xmlns:a16="http://schemas.microsoft.com/office/drawing/2014/main" id="{0EBF47A0-6E7C-4836-82E0-A7511B71CDEB}"/>
                  </a:ext>
                </a:extLst>
              </p:cNvPr>
              <p:cNvSpPr>
                <a:spLocks noChangeArrowheads="1"/>
              </p:cNvSpPr>
              <p:nvPr/>
            </p:nvSpPr>
            <p:spPr bwMode="auto">
              <a:xfrm>
                <a:off x="2178" y="2018"/>
                <a:ext cx="204" cy="2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sp>
        <p:nvSpPr>
          <p:cNvPr id="13" name="Text Box 20">
            <a:extLst>
              <a:ext uri="{FF2B5EF4-FFF2-40B4-BE49-F238E27FC236}">
                <a16:creationId xmlns:a16="http://schemas.microsoft.com/office/drawing/2014/main" id="{6CF53640-7152-4357-96C4-6625E11AD389}"/>
              </a:ext>
            </a:extLst>
          </p:cNvPr>
          <p:cNvSpPr txBox="1">
            <a:spLocks noChangeArrowheads="1"/>
          </p:cNvSpPr>
          <p:nvPr/>
        </p:nvSpPr>
        <p:spPr bwMode="auto">
          <a:xfrm>
            <a:off x="1793751" y="4378319"/>
            <a:ext cx="791195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r>
              <a:rPr lang="en-GB" sz="2000" b="0" dirty="0">
                <a:solidFill>
                  <a:srgbClr val="000000"/>
                </a:solidFill>
                <a:latin typeface="+mn-lt"/>
              </a:rPr>
              <a:t>Tout </a:t>
            </a:r>
            <a:r>
              <a:rPr lang="en-GB" sz="2000" b="0" dirty="0" err="1">
                <a:solidFill>
                  <a:srgbClr val="000000"/>
                </a:solidFill>
                <a:latin typeface="+mn-lt"/>
              </a:rPr>
              <a:t>augmente</a:t>
            </a:r>
            <a:endParaRPr lang="en-GB" sz="2000" b="0" dirty="0">
              <a:solidFill>
                <a:srgbClr val="000000"/>
              </a:solidFill>
              <a:latin typeface="+mn-lt"/>
            </a:endParaRPr>
          </a:p>
          <a:p>
            <a:pPr>
              <a:spcBef>
                <a:spcPct val="0"/>
              </a:spcBef>
              <a:buClr>
                <a:schemeClr val="accent1"/>
              </a:buClr>
              <a:buSzPct val="60000"/>
              <a:buFont typeface="Wingdings" panose="05000000000000000000" pitchFamily="2" charset="2"/>
              <a:buChar char="q"/>
            </a:pPr>
            <a:r>
              <a:rPr lang="en-GB" sz="2000" b="0" dirty="0">
                <a:solidFill>
                  <a:srgbClr val="000000"/>
                </a:solidFill>
                <a:latin typeface="+mn-lt"/>
              </a:rPr>
              <a:t>  Second moment de </a:t>
            </a:r>
            <a:r>
              <a:rPr lang="en-GB" sz="2000" b="0" dirty="0" err="1">
                <a:solidFill>
                  <a:srgbClr val="000000"/>
                </a:solidFill>
                <a:latin typeface="+mn-lt"/>
              </a:rPr>
              <a:t>l'aire</a:t>
            </a:r>
            <a:r>
              <a:rPr lang="en-GB" sz="2000" b="0" dirty="0">
                <a:solidFill>
                  <a:srgbClr val="000000"/>
                </a:solidFill>
                <a:latin typeface="+mn-lt"/>
              </a:rPr>
              <a:t>       </a:t>
            </a:r>
            <a:r>
              <a:rPr lang="en-GB" sz="2000" dirty="0">
                <a:solidFill>
                  <a:srgbClr val="000000"/>
                </a:solidFill>
                <a:latin typeface="+mn-lt"/>
              </a:rPr>
              <a:t>I</a:t>
            </a:r>
            <a:r>
              <a:rPr lang="en-GB" sz="2000" b="0" dirty="0">
                <a:solidFill>
                  <a:srgbClr val="000000"/>
                </a:solidFill>
                <a:latin typeface="+mn-lt"/>
              </a:rPr>
              <a:t> </a:t>
            </a:r>
          </a:p>
          <a:p>
            <a:pPr>
              <a:spcBef>
                <a:spcPct val="0"/>
              </a:spcBef>
              <a:buClr>
                <a:schemeClr val="accent1"/>
              </a:buClr>
              <a:buSzPct val="60000"/>
              <a:buFont typeface="Wingdings" panose="05000000000000000000" pitchFamily="2" charset="2"/>
              <a:buChar char="q"/>
            </a:pPr>
            <a:r>
              <a:rPr lang="en-GB" sz="2000" b="0" dirty="0">
                <a:solidFill>
                  <a:srgbClr val="000000"/>
                </a:solidFill>
                <a:latin typeface="+mn-lt"/>
              </a:rPr>
              <a:t>  Le module de section 	        Z</a:t>
            </a:r>
          </a:p>
          <a:p>
            <a:pPr>
              <a:spcBef>
                <a:spcPct val="0"/>
              </a:spcBef>
              <a:buClr>
                <a:schemeClr val="accent1"/>
              </a:buClr>
              <a:buSzPct val="60000"/>
              <a:buFont typeface="Wingdings" panose="05000000000000000000" pitchFamily="2" charset="2"/>
              <a:buChar char="q"/>
            </a:pPr>
            <a:r>
              <a:rPr lang="en-GB" sz="2000" b="0" dirty="0">
                <a:solidFill>
                  <a:srgbClr val="000000"/>
                </a:solidFill>
                <a:latin typeface="+mn-lt"/>
              </a:rPr>
              <a:t>  La </a:t>
            </a:r>
            <a:r>
              <a:rPr lang="en-GB" sz="2000" b="0" dirty="0" err="1">
                <a:solidFill>
                  <a:srgbClr val="000000"/>
                </a:solidFill>
                <a:latin typeface="+mn-lt"/>
              </a:rPr>
              <a:t>rigidité</a:t>
            </a:r>
            <a:r>
              <a:rPr lang="en-GB" sz="2000" b="0" dirty="0">
                <a:solidFill>
                  <a:srgbClr val="000000"/>
                </a:solidFill>
                <a:latin typeface="+mn-lt"/>
              </a:rPr>
              <a:t> de flexion 	       E I</a:t>
            </a:r>
          </a:p>
          <a:p>
            <a:pPr>
              <a:spcBef>
                <a:spcPct val="0"/>
              </a:spcBef>
              <a:buClr>
                <a:schemeClr val="accent1"/>
              </a:buClr>
              <a:buSzPct val="60000"/>
              <a:buFont typeface="Wingdings" panose="05000000000000000000" pitchFamily="2" charset="2"/>
              <a:buChar char="q"/>
            </a:pPr>
            <a:r>
              <a:rPr lang="en-GB" sz="2000" b="0" dirty="0">
                <a:solidFill>
                  <a:srgbClr val="000000"/>
                </a:solidFill>
                <a:latin typeface="+mn-lt"/>
              </a:rPr>
              <a:t>  Le moment de </a:t>
            </a:r>
            <a:r>
              <a:rPr lang="en-GB" sz="2000" b="0" dirty="0" err="1">
                <a:solidFill>
                  <a:srgbClr val="000000"/>
                </a:solidFill>
                <a:latin typeface="+mn-lt"/>
              </a:rPr>
              <a:t>défaillance</a:t>
            </a:r>
            <a:r>
              <a:rPr lang="en-GB" sz="2000" b="0" dirty="0">
                <a:solidFill>
                  <a:srgbClr val="000000"/>
                </a:solidFill>
                <a:latin typeface="+mn-lt"/>
              </a:rPr>
              <a:t>    </a:t>
            </a:r>
            <a:r>
              <a:rPr lang="el-GR" sz="2000" dirty="0">
                <a:solidFill>
                  <a:srgbClr val="000000"/>
                </a:solidFill>
                <a:latin typeface="+mn-lt"/>
                <a:sym typeface="Univers"/>
              </a:rPr>
              <a:t>σ</a:t>
            </a:r>
            <a:r>
              <a:rPr lang="en-GB" sz="2000" baseline="-25000" dirty="0">
                <a:solidFill>
                  <a:srgbClr val="000000"/>
                </a:solidFill>
                <a:latin typeface="+mn-lt"/>
              </a:rPr>
              <a:t>y</a:t>
            </a:r>
            <a:r>
              <a:rPr lang="en-GB" sz="2000" b="0" baseline="-25000" dirty="0">
                <a:solidFill>
                  <a:srgbClr val="000000"/>
                </a:solidFill>
                <a:latin typeface="+mn-lt"/>
              </a:rPr>
              <a:t> </a:t>
            </a:r>
            <a:r>
              <a:rPr lang="en-GB" sz="2000" b="0" dirty="0">
                <a:solidFill>
                  <a:srgbClr val="000000"/>
                </a:solidFill>
                <a:latin typeface="+mn-lt"/>
              </a:rPr>
              <a:t>Z      </a:t>
            </a:r>
            <a:r>
              <a:rPr lang="en-GB" sz="1800" b="0" i="1" dirty="0">
                <a:solidFill>
                  <a:srgbClr val="000000"/>
                </a:solidFill>
                <a:latin typeface="+mn-lt"/>
              </a:rPr>
              <a:t>(</a:t>
            </a:r>
            <a:r>
              <a:rPr lang="fr-FR" sz="1800" b="0" i="1" dirty="0">
                <a:solidFill>
                  <a:srgbClr val="000000"/>
                </a:solidFill>
                <a:latin typeface="+mn-lt"/>
              </a:rPr>
              <a:t>appelé YZ dans la base de données</a:t>
            </a:r>
            <a:r>
              <a:rPr lang="en-GB" sz="1800" b="0" i="1" dirty="0">
                <a:solidFill>
                  <a:srgbClr val="000000"/>
                </a:solidFill>
                <a:latin typeface="+mn-lt"/>
              </a:rPr>
              <a:t>)</a:t>
            </a:r>
          </a:p>
          <a:p>
            <a:pPr>
              <a:spcBef>
                <a:spcPct val="0"/>
              </a:spcBef>
              <a:buClr>
                <a:srgbClr val="A50021"/>
              </a:buClr>
              <a:buSzPct val="60000"/>
              <a:buFont typeface="Wingdings" panose="05000000000000000000" pitchFamily="2" charset="2"/>
              <a:buNone/>
            </a:pPr>
            <a:endParaRPr lang="en-GB" sz="1800" b="0" i="1" dirty="0">
              <a:solidFill>
                <a:srgbClr val="000000"/>
              </a:solidFill>
              <a:latin typeface="+mn-lt"/>
            </a:endParaRPr>
          </a:p>
        </p:txBody>
      </p:sp>
      <p:graphicFrame>
        <p:nvGraphicFramePr>
          <p:cNvPr id="14" name="Object 2">
            <a:extLst>
              <a:ext uri="{FF2B5EF4-FFF2-40B4-BE49-F238E27FC236}">
                <a16:creationId xmlns:a16="http://schemas.microsoft.com/office/drawing/2014/main" id="{102050FD-DF57-486D-B645-282265F1B179}"/>
              </a:ext>
            </a:extLst>
          </p:cNvPr>
          <p:cNvGraphicFramePr>
            <a:graphicFrameLocks noChangeAspect="1"/>
          </p:cNvGraphicFramePr>
          <p:nvPr>
            <p:extLst>
              <p:ext uri="{D42A27DB-BD31-4B8C-83A1-F6EECF244321}">
                <p14:modId xmlns:p14="http://schemas.microsoft.com/office/powerpoint/2010/main" val="3249908649"/>
              </p:ext>
            </p:extLst>
          </p:nvPr>
        </p:nvGraphicFramePr>
        <p:xfrm>
          <a:off x="6463851" y="2947184"/>
          <a:ext cx="111125" cy="190500"/>
        </p:xfrm>
        <a:graphic>
          <a:graphicData uri="http://schemas.openxmlformats.org/presentationml/2006/ole">
            <mc:AlternateContent xmlns:mc="http://schemas.openxmlformats.org/markup-compatibility/2006">
              <mc:Choice xmlns:v="urn:schemas-microsoft-com:vml" Requires="v">
                <p:oleObj name="Equation" r:id="rId3" imgW="101556" imgH="190417" progId="Equation.3">
                  <p:embed/>
                </p:oleObj>
              </mc:Choice>
              <mc:Fallback>
                <p:oleObj name="Equation" r:id="rId3" imgW="101556" imgH="190417" progId="Equation.3">
                  <p:embed/>
                  <p:pic>
                    <p:nvPicPr>
                      <p:cNvPr id="14" name="Object 2">
                        <a:extLst>
                          <a:ext uri="{FF2B5EF4-FFF2-40B4-BE49-F238E27FC236}">
                            <a16:creationId xmlns:a16="http://schemas.microsoft.com/office/drawing/2014/main" id="{102050FD-DF57-486D-B645-282265F1B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3851" y="2947184"/>
                        <a:ext cx="111125"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Text Box 8">
            <a:extLst>
              <a:ext uri="{FF2B5EF4-FFF2-40B4-BE49-F238E27FC236}">
                <a16:creationId xmlns:a16="http://schemas.microsoft.com/office/drawing/2014/main" id="{2FD45204-770C-4B5F-9091-8C746B54D018}"/>
              </a:ext>
            </a:extLst>
          </p:cNvPr>
          <p:cNvSpPr txBox="1">
            <a:spLocks noChangeArrowheads="1"/>
          </p:cNvSpPr>
          <p:nvPr/>
        </p:nvSpPr>
        <p:spPr bwMode="auto">
          <a:xfrm>
            <a:off x="1304801" y="908720"/>
            <a:ext cx="52530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nSpc>
                <a:spcPts val="2400"/>
              </a:lnSpc>
              <a:spcBef>
                <a:spcPts val="0"/>
              </a:spcBef>
              <a:spcAft>
                <a:spcPct val="0"/>
              </a:spcAft>
              <a:buClr>
                <a:srgbClr val="009B9B"/>
              </a:buClr>
              <a:buSzPct val="80000"/>
              <a:buFont typeface="Wingdings" panose="05000000000000000000" pitchFamily="2" charset="2"/>
              <a:buNone/>
            </a:pPr>
            <a:r>
              <a:rPr lang="fr-FR" sz="2000" b="0" dirty="0">
                <a:solidFill>
                  <a:srgbClr val="000000"/>
                </a:solidFill>
                <a:latin typeface="+mn-lt"/>
              </a:rPr>
              <a:t>Lorsque les matériaux sont soumis à des charges de flexion ou de torsion, ou lorsqu'ils sont utilisés comme colonnes élancées, la</a:t>
            </a:r>
            <a:r>
              <a:rPr lang="fr-FR" sz="2000" i="1" dirty="0">
                <a:solidFill>
                  <a:schemeClr val="accent1"/>
                </a:solidFill>
                <a:latin typeface="+mn-lt"/>
              </a:rPr>
              <a:t> forme de la section</a:t>
            </a:r>
            <a:r>
              <a:rPr lang="fr-FR" sz="2000" b="0" dirty="0">
                <a:solidFill>
                  <a:srgbClr val="000000"/>
                </a:solidFill>
                <a:latin typeface="+mn-lt"/>
              </a:rPr>
              <a:t> devient importante.</a:t>
            </a:r>
            <a:endParaRPr lang="en-GB" sz="2000" dirty="0">
              <a:solidFill>
                <a:srgbClr val="000000"/>
              </a:solidFill>
              <a:latin typeface="+mn-lt"/>
            </a:endParaRPr>
          </a:p>
        </p:txBody>
      </p:sp>
      <p:pic>
        <p:nvPicPr>
          <p:cNvPr id="16" name="Picture 15" descr="A close up of a device&#10;&#10;Description automatically generated">
            <a:extLst>
              <a:ext uri="{FF2B5EF4-FFF2-40B4-BE49-F238E27FC236}">
                <a16:creationId xmlns:a16="http://schemas.microsoft.com/office/drawing/2014/main" id="{C207FEC2-36C4-4A0A-98BA-7B08A5170C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173" t="17889" r="15523" b="12402"/>
          <a:stretch/>
        </p:blipFill>
        <p:spPr>
          <a:xfrm>
            <a:off x="7238588" y="740962"/>
            <a:ext cx="4455129" cy="2402158"/>
          </a:xfrm>
          <a:prstGeom prst="rect">
            <a:avLst/>
          </a:prstGeom>
        </p:spPr>
      </p:pic>
      <p:sp>
        <p:nvSpPr>
          <p:cNvPr id="17" name="TextBox 16">
            <a:extLst>
              <a:ext uri="{FF2B5EF4-FFF2-40B4-BE49-F238E27FC236}">
                <a16:creationId xmlns:a16="http://schemas.microsoft.com/office/drawing/2014/main" id="{31A08238-A677-4FAC-AF09-B24419E4B631}"/>
              </a:ext>
            </a:extLst>
          </p:cNvPr>
          <p:cNvSpPr txBox="1"/>
          <p:nvPr/>
        </p:nvSpPr>
        <p:spPr>
          <a:xfrm>
            <a:off x="10066177" y="2787194"/>
            <a:ext cx="17140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rgbClr val="FFB71B"/>
                </a:solidFill>
                <a:cs typeface="Calibri"/>
              </a:rPr>
              <a:t>Ansys Discovery</a:t>
            </a:r>
          </a:p>
        </p:txBody>
      </p:sp>
    </p:spTree>
    <p:extLst>
      <p:ext uri="{BB962C8B-B14F-4D97-AF65-F5344CB8AC3E}">
        <p14:creationId xmlns:p14="http://schemas.microsoft.com/office/powerpoint/2010/main" val="8399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D81C8-D3B2-4801-8CA3-FD98B6611C1E}"/>
              </a:ext>
            </a:extLst>
          </p:cNvPr>
          <p:cNvSpPr>
            <a:spLocks noGrp="1"/>
          </p:cNvSpPr>
          <p:nvPr>
            <p:ph type="sldNum" sz="quarter" idx="11"/>
          </p:nvPr>
        </p:nvSpPr>
        <p:spPr/>
        <p:txBody>
          <a:bodyPr/>
          <a:lstStyle/>
          <a:p>
            <a:fld id="{F0D23093-2AB0-F74C-B865-1A12A15B650E}" type="slidenum">
              <a:rPr lang="en-US" smtClean="0"/>
              <a:pPr/>
              <a:t>5</a:t>
            </a:fld>
            <a:endParaRPr lang="en-US"/>
          </a:p>
        </p:txBody>
      </p:sp>
      <p:sp>
        <p:nvSpPr>
          <p:cNvPr id="3" name="Title 2">
            <a:extLst>
              <a:ext uri="{FF2B5EF4-FFF2-40B4-BE49-F238E27FC236}">
                <a16:creationId xmlns:a16="http://schemas.microsoft.com/office/drawing/2014/main" id="{9D2F48DE-078F-4C8C-B115-EC5E4F2FB6C0}"/>
              </a:ext>
            </a:extLst>
          </p:cNvPr>
          <p:cNvSpPr>
            <a:spLocks noGrp="1"/>
          </p:cNvSpPr>
          <p:nvPr>
            <p:ph type="title"/>
          </p:nvPr>
        </p:nvSpPr>
        <p:spPr/>
        <p:txBody>
          <a:bodyPr/>
          <a:lstStyle/>
          <a:p>
            <a:r>
              <a:rPr lang="en-GB" dirty="0" err="1"/>
              <a:t>L’organisation</a:t>
            </a:r>
            <a:r>
              <a:rPr lang="en-GB" dirty="0"/>
              <a:t> des </a:t>
            </a:r>
            <a:r>
              <a:rPr lang="en-GB" dirty="0" err="1"/>
              <a:t>données</a:t>
            </a:r>
            <a:r>
              <a:rPr lang="en-GB" dirty="0"/>
              <a:t> : sections </a:t>
            </a:r>
            <a:r>
              <a:rPr lang="en-GB" dirty="0" err="1"/>
              <a:t>structurelles</a:t>
            </a:r>
            <a:endParaRPr lang="en-US" dirty="0"/>
          </a:p>
        </p:txBody>
      </p:sp>
      <p:sp>
        <p:nvSpPr>
          <p:cNvPr id="36" name="Text Box 73">
            <a:extLst>
              <a:ext uri="{FF2B5EF4-FFF2-40B4-BE49-F238E27FC236}">
                <a16:creationId xmlns:a16="http://schemas.microsoft.com/office/drawing/2014/main" id="{1574A009-A639-4762-9CB0-38CF883442EE}"/>
              </a:ext>
            </a:extLst>
          </p:cNvPr>
          <p:cNvSpPr txBox="1">
            <a:spLocks noChangeArrowheads="1"/>
          </p:cNvSpPr>
          <p:nvPr/>
        </p:nvSpPr>
        <p:spPr bwMode="auto">
          <a:xfrm>
            <a:off x="1562099" y="1103470"/>
            <a:ext cx="226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dirty="0">
                <a:solidFill>
                  <a:srgbClr val="000000"/>
                </a:solidFill>
                <a:latin typeface="+mn-lt"/>
              </a:rPr>
              <a:t>Sections </a:t>
            </a:r>
            <a:r>
              <a:rPr lang="en-US" sz="1800" dirty="0" err="1">
                <a:solidFill>
                  <a:srgbClr val="000000"/>
                </a:solidFill>
                <a:latin typeface="+mn-lt"/>
              </a:rPr>
              <a:t>prismatiques</a:t>
            </a:r>
            <a:r>
              <a:rPr lang="en-US" sz="1800" dirty="0">
                <a:solidFill>
                  <a:srgbClr val="000000"/>
                </a:solidFill>
                <a:latin typeface="+mn-lt"/>
              </a:rPr>
              <a:t> standards </a:t>
            </a:r>
            <a:endParaRPr lang="en-US" sz="2000" dirty="0">
              <a:solidFill>
                <a:srgbClr val="000000"/>
              </a:solidFill>
              <a:latin typeface="+mn-lt"/>
            </a:endParaRPr>
          </a:p>
        </p:txBody>
      </p:sp>
      <p:grpSp>
        <p:nvGrpSpPr>
          <p:cNvPr id="37" name="Group 90">
            <a:extLst>
              <a:ext uri="{FF2B5EF4-FFF2-40B4-BE49-F238E27FC236}">
                <a16:creationId xmlns:a16="http://schemas.microsoft.com/office/drawing/2014/main" id="{58655842-AD1F-448F-9232-096426FFCD90}"/>
              </a:ext>
            </a:extLst>
          </p:cNvPr>
          <p:cNvGrpSpPr>
            <a:grpSpLocks/>
          </p:cNvGrpSpPr>
          <p:nvPr/>
        </p:nvGrpSpPr>
        <p:grpSpPr bwMode="auto">
          <a:xfrm>
            <a:off x="3925888" y="1017745"/>
            <a:ext cx="5906326" cy="809625"/>
            <a:chOff x="1614" y="750"/>
            <a:chExt cx="3720" cy="510"/>
          </a:xfrm>
        </p:grpSpPr>
        <p:sp>
          <p:nvSpPr>
            <p:cNvPr id="38" name="Rectangle 52">
              <a:extLst>
                <a:ext uri="{FF2B5EF4-FFF2-40B4-BE49-F238E27FC236}">
                  <a16:creationId xmlns:a16="http://schemas.microsoft.com/office/drawing/2014/main" id="{02818B66-06E6-49DD-A030-EBCD9B74A384}"/>
                </a:ext>
              </a:extLst>
            </p:cNvPr>
            <p:cNvSpPr>
              <a:spLocks noChangeArrowheads="1"/>
            </p:cNvSpPr>
            <p:nvPr/>
          </p:nvSpPr>
          <p:spPr bwMode="auto">
            <a:xfrm>
              <a:off x="1614"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39" name="Group 89">
              <a:extLst>
                <a:ext uri="{FF2B5EF4-FFF2-40B4-BE49-F238E27FC236}">
                  <a16:creationId xmlns:a16="http://schemas.microsoft.com/office/drawing/2014/main" id="{A65FBE23-AEF1-4397-B1D8-A31C57BF0C39}"/>
                </a:ext>
              </a:extLst>
            </p:cNvPr>
            <p:cNvGrpSpPr>
              <a:grpSpLocks/>
            </p:cNvGrpSpPr>
            <p:nvPr/>
          </p:nvGrpSpPr>
          <p:grpSpPr bwMode="auto">
            <a:xfrm>
              <a:off x="2046" y="786"/>
              <a:ext cx="264" cy="462"/>
              <a:chOff x="2046" y="786"/>
              <a:chExt cx="264" cy="462"/>
            </a:xfrm>
          </p:grpSpPr>
          <p:sp>
            <p:nvSpPr>
              <p:cNvPr id="58" name="Rectangle 53">
                <a:extLst>
                  <a:ext uri="{FF2B5EF4-FFF2-40B4-BE49-F238E27FC236}">
                    <a16:creationId xmlns:a16="http://schemas.microsoft.com/office/drawing/2014/main" id="{6AF64691-4CBA-4EB1-8F6F-51D8C6CE26C7}"/>
                  </a:ext>
                </a:extLst>
              </p:cNvPr>
              <p:cNvSpPr>
                <a:spLocks noChangeArrowheads="1"/>
              </p:cNvSpPr>
              <p:nvPr/>
            </p:nvSpPr>
            <p:spPr bwMode="auto">
              <a:xfrm>
                <a:off x="2046" y="786"/>
                <a:ext cx="264"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9" name="Rectangle 55">
                <a:extLst>
                  <a:ext uri="{FF2B5EF4-FFF2-40B4-BE49-F238E27FC236}">
                    <a16:creationId xmlns:a16="http://schemas.microsoft.com/office/drawing/2014/main" id="{08204613-14B9-461E-9BD3-52F625F7FD2E}"/>
                  </a:ext>
                </a:extLst>
              </p:cNvPr>
              <p:cNvSpPr>
                <a:spLocks noChangeArrowheads="1"/>
              </p:cNvSpPr>
              <p:nvPr/>
            </p:nvSpPr>
            <p:spPr bwMode="auto">
              <a:xfrm>
                <a:off x="2079" y="810"/>
                <a:ext cx="198" cy="408"/>
              </a:xfrm>
              <a:prstGeom prst="rect">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sp>
          <p:nvSpPr>
            <p:cNvPr id="40" name="Oval 56">
              <a:extLst>
                <a:ext uri="{FF2B5EF4-FFF2-40B4-BE49-F238E27FC236}">
                  <a16:creationId xmlns:a16="http://schemas.microsoft.com/office/drawing/2014/main" id="{BE9E74DA-C6D1-4122-9FAC-08D807CBFA23}"/>
                </a:ext>
              </a:extLst>
            </p:cNvPr>
            <p:cNvSpPr>
              <a:spLocks noChangeArrowheads="1"/>
            </p:cNvSpPr>
            <p:nvPr/>
          </p:nvSpPr>
          <p:spPr bwMode="auto">
            <a:xfrm>
              <a:off x="2472" y="786"/>
              <a:ext cx="468"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nvGrpSpPr>
            <p:cNvPr id="41" name="Group 79">
              <a:extLst>
                <a:ext uri="{FF2B5EF4-FFF2-40B4-BE49-F238E27FC236}">
                  <a16:creationId xmlns:a16="http://schemas.microsoft.com/office/drawing/2014/main" id="{3B86C900-A446-4484-83FE-86EA7BD2E062}"/>
                </a:ext>
              </a:extLst>
            </p:cNvPr>
            <p:cNvGrpSpPr>
              <a:grpSpLocks/>
            </p:cNvGrpSpPr>
            <p:nvPr/>
          </p:nvGrpSpPr>
          <p:grpSpPr bwMode="auto">
            <a:xfrm>
              <a:off x="3061" y="792"/>
              <a:ext cx="449" cy="462"/>
              <a:chOff x="3061" y="792"/>
              <a:chExt cx="449" cy="462"/>
            </a:xfrm>
          </p:grpSpPr>
          <p:sp>
            <p:nvSpPr>
              <p:cNvPr id="56" name="Oval 57">
                <a:extLst>
                  <a:ext uri="{FF2B5EF4-FFF2-40B4-BE49-F238E27FC236}">
                    <a16:creationId xmlns:a16="http://schemas.microsoft.com/office/drawing/2014/main" id="{0218F737-F5E8-43E5-BE4B-D4C20C756BA5}"/>
                  </a:ext>
                </a:extLst>
              </p:cNvPr>
              <p:cNvSpPr>
                <a:spLocks noChangeArrowheads="1"/>
              </p:cNvSpPr>
              <p:nvPr/>
            </p:nvSpPr>
            <p:spPr bwMode="auto">
              <a:xfrm>
                <a:off x="3061" y="792"/>
                <a:ext cx="449" cy="462"/>
              </a:xfrm>
              <a:prstGeom prst="ellipse">
                <a:avLst/>
              </a:prstGeom>
              <a:gradFill rotWithShape="0">
                <a:gsLst>
                  <a:gs pos="0">
                    <a:srgbClr val="5E5E76"/>
                  </a:gs>
                  <a:gs pos="50000">
                    <a:srgbClr val="CCCCFF"/>
                  </a:gs>
                  <a:gs pos="100000">
                    <a:srgbClr val="5E5E76"/>
                  </a:gs>
                </a:gsLst>
                <a:lin ang="2700000" scaled="1"/>
              </a:gra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7" name="Oval 59">
                <a:extLst>
                  <a:ext uri="{FF2B5EF4-FFF2-40B4-BE49-F238E27FC236}">
                    <a16:creationId xmlns:a16="http://schemas.microsoft.com/office/drawing/2014/main" id="{D733B48C-212C-41EE-9BD0-9906FA52BCCE}"/>
                  </a:ext>
                </a:extLst>
              </p:cNvPr>
              <p:cNvSpPr>
                <a:spLocks noChangeArrowheads="1"/>
              </p:cNvSpPr>
              <p:nvPr/>
            </p:nvSpPr>
            <p:spPr bwMode="auto">
              <a:xfrm>
                <a:off x="3107" y="840"/>
                <a:ext cx="357" cy="360"/>
              </a:xfrm>
              <a:prstGeom prst="ellipse">
                <a:avLst/>
              </a:prstGeom>
              <a:solidFill>
                <a:schemeClr val="bg1"/>
              </a:solidFill>
              <a:ln w="9525">
                <a:solidFill>
                  <a:schemeClr val="tx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nvGrpSpPr>
            <p:cNvPr id="42" name="Group 88">
              <a:extLst>
                <a:ext uri="{FF2B5EF4-FFF2-40B4-BE49-F238E27FC236}">
                  <a16:creationId xmlns:a16="http://schemas.microsoft.com/office/drawing/2014/main" id="{2C69526A-7EF1-406C-914E-0050641F95D8}"/>
                </a:ext>
              </a:extLst>
            </p:cNvPr>
            <p:cNvGrpSpPr>
              <a:grpSpLocks/>
            </p:cNvGrpSpPr>
            <p:nvPr/>
          </p:nvGrpSpPr>
          <p:grpSpPr bwMode="auto">
            <a:xfrm>
              <a:off x="3630" y="792"/>
              <a:ext cx="366" cy="462"/>
              <a:chOff x="3630" y="792"/>
              <a:chExt cx="366" cy="462"/>
            </a:xfrm>
          </p:grpSpPr>
          <p:sp>
            <p:nvSpPr>
              <p:cNvPr id="51" name="Rectangle 60">
                <a:extLst>
                  <a:ext uri="{FF2B5EF4-FFF2-40B4-BE49-F238E27FC236}">
                    <a16:creationId xmlns:a16="http://schemas.microsoft.com/office/drawing/2014/main" id="{54743712-682A-4389-A208-5D8D32345A38}"/>
                  </a:ext>
                </a:extLst>
              </p:cNvPr>
              <p:cNvSpPr>
                <a:spLocks noChangeArrowheads="1"/>
              </p:cNvSpPr>
              <p:nvPr/>
            </p:nvSpPr>
            <p:spPr bwMode="auto">
              <a:xfrm>
                <a:off x="3638" y="792"/>
                <a:ext cx="335"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2" name="Rectangle 61">
                <a:extLst>
                  <a:ext uri="{FF2B5EF4-FFF2-40B4-BE49-F238E27FC236}">
                    <a16:creationId xmlns:a16="http://schemas.microsoft.com/office/drawing/2014/main" id="{A0A216F9-DD39-4E48-B58E-ABC89EC02573}"/>
                  </a:ext>
                </a:extLst>
              </p:cNvPr>
              <p:cNvSpPr>
                <a:spLocks noChangeArrowheads="1"/>
              </p:cNvSpPr>
              <p:nvPr/>
            </p:nvSpPr>
            <p:spPr bwMode="auto">
              <a:xfrm>
                <a:off x="3841" y="831"/>
                <a:ext cx="155" cy="3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3" name="Rectangle 62">
                <a:extLst>
                  <a:ext uri="{FF2B5EF4-FFF2-40B4-BE49-F238E27FC236}">
                    <a16:creationId xmlns:a16="http://schemas.microsoft.com/office/drawing/2014/main" id="{5EF45D83-D790-40B9-A440-06BC730BDFF6}"/>
                  </a:ext>
                </a:extLst>
              </p:cNvPr>
              <p:cNvSpPr>
                <a:spLocks noChangeArrowheads="1"/>
              </p:cNvSpPr>
              <p:nvPr/>
            </p:nvSpPr>
            <p:spPr bwMode="auto">
              <a:xfrm>
                <a:off x="3630" y="831"/>
                <a:ext cx="152" cy="3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4" name="Freeform 80">
                <a:extLst>
                  <a:ext uri="{FF2B5EF4-FFF2-40B4-BE49-F238E27FC236}">
                    <a16:creationId xmlns:a16="http://schemas.microsoft.com/office/drawing/2014/main" id="{C3F586D5-8D9C-46B5-B17E-D00CBABF656E}"/>
                  </a:ext>
                </a:extLst>
              </p:cNvPr>
              <p:cNvSpPr>
                <a:spLocks/>
              </p:cNvSpPr>
              <p:nvPr/>
            </p:nvSpPr>
            <p:spPr bwMode="auto">
              <a:xfrm>
                <a:off x="3636" y="831"/>
                <a:ext cx="150" cy="375"/>
              </a:xfrm>
              <a:custGeom>
                <a:avLst/>
                <a:gdLst>
                  <a:gd name="T0" fmla="*/ 0 w 129"/>
                  <a:gd name="T1" fmla="*/ 940 h 312"/>
                  <a:gd name="T2" fmla="*/ 317 w 129"/>
                  <a:gd name="T3" fmla="*/ 940 h 312"/>
                  <a:gd name="T4" fmla="*/ 317 w 129"/>
                  <a:gd name="T5" fmla="*/ 0 h 312"/>
                  <a:gd name="T6" fmla="*/ 0 w 129"/>
                  <a:gd name="T7" fmla="*/ 0 h 312"/>
                  <a:gd name="T8" fmla="*/ 0 60000 65536"/>
                  <a:gd name="T9" fmla="*/ 0 60000 65536"/>
                  <a:gd name="T10" fmla="*/ 0 60000 65536"/>
                  <a:gd name="T11" fmla="*/ 0 60000 65536"/>
                  <a:gd name="T12" fmla="*/ 0 w 129"/>
                  <a:gd name="T13" fmla="*/ 0 h 312"/>
                  <a:gd name="T14" fmla="*/ 129 w 129"/>
                  <a:gd name="T15" fmla="*/ 312 h 312"/>
                </a:gdLst>
                <a:ahLst/>
                <a:cxnLst>
                  <a:cxn ang="T8">
                    <a:pos x="T0" y="T1"/>
                  </a:cxn>
                  <a:cxn ang="T9">
                    <a:pos x="T2" y="T3"/>
                  </a:cxn>
                  <a:cxn ang="T10">
                    <a:pos x="T4" y="T5"/>
                  </a:cxn>
                  <a:cxn ang="T11">
                    <a:pos x="T6" y="T7"/>
                  </a:cxn>
                </a:cxnLst>
                <a:rect l="T12" t="T13" r="T14" b="T15"/>
                <a:pathLst>
                  <a:path w="129" h="312">
                    <a:moveTo>
                      <a:pt x="0" y="312"/>
                    </a:moveTo>
                    <a:lnTo>
                      <a:pt x="129" y="312"/>
                    </a:lnTo>
                    <a:lnTo>
                      <a:pt x="129" y="0"/>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55" name="Freeform 81">
                <a:extLst>
                  <a:ext uri="{FF2B5EF4-FFF2-40B4-BE49-F238E27FC236}">
                    <a16:creationId xmlns:a16="http://schemas.microsoft.com/office/drawing/2014/main" id="{DB759A23-411B-4C80-A9CC-A819503D29BB}"/>
                  </a:ext>
                </a:extLst>
              </p:cNvPr>
              <p:cNvSpPr>
                <a:spLocks/>
              </p:cNvSpPr>
              <p:nvPr/>
            </p:nvSpPr>
            <p:spPr bwMode="auto">
              <a:xfrm>
                <a:off x="3837" y="825"/>
                <a:ext cx="135" cy="381"/>
              </a:xfrm>
              <a:custGeom>
                <a:avLst/>
                <a:gdLst>
                  <a:gd name="T0" fmla="*/ 306 w 114"/>
                  <a:gd name="T1" fmla="*/ 0 h 309"/>
                  <a:gd name="T2" fmla="*/ 0 w 114"/>
                  <a:gd name="T3" fmla="*/ 21 h 309"/>
                  <a:gd name="T4" fmla="*/ 0 w 114"/>
                  <a:gd name="T5" fmla="*/ 1088 h 309"/>
                  <a:gd name="T6" fmla="*/ 314 w 114"/>
                  <a:gd name="T7" fmla="*/ 1088 h 309"/>
                  <a:gd name="T8" fmla="*/ 0 60000 65536"/>
                  <a:gd name="T9" fmla="*/ 0 60000 65536"/>
                  <a:gd name="T10" fmla="*/ 0 60000 65536"/>
                  <a:gd name="T11" fmla="*/ 0 60000 65536"/>
                  <a:gd name="T12" fmla="*/ 0 w 114"/>
                  <a:gd name="T13" fmla="*/ 0 h 309"/>
                  <a:gd name="T14" fmla="*/ 114 w 114"/>
                  <a:gd name="T15" fmla="*/ 309 h 309"/>
                </a:gdLst>
                <a:ahLst/>
                <a:cxnLst>
                  <a:cxn ang="T8">
                    <a:pos x="T0" y="T1"/>
                  </a:cxn>
                  <a:cxn ang="T9">
                    <a:pos x="T2" y="T3"/>
                  </a:cxn>
                  <a:cxn ang="T10">
                    <a:pos x="T4" y="T5"/>
                  </a:cxn>
                  <a:cxn ang="T11">
                    <a:pos x="T6" y="T7"/>
                  </a:cxn>
                </a:cxnLst>
                <a:rect l="T12" t="T13" r="T14" b="T15"/>
                <a:pathLst>
                  <a:path w="114" h="309">
                    <a:moveTo>
                      <a:pt x="111" y="0"/>
                    </a:moveTo>
                    <a:lnTo>
                      <a:pt x="0" y="6"/>
                    </a:lnTo>
                    <a:lnTo>
                      <a:pt x="0" y="309"/>
                    </a:lnTo>
                    <a:lnTo>
                      <a:pt x="114" y="309"/>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3" name="Group 86">
              <a:extLst>
                <a:ext uri="{FF2B5EF4-FFF2-40B4-BE49-F238E27FC236}">
                  <a16:creationId xmlns:a16="http://schemas.microsoft.com/office/drawing/2014/main" id="{E8DA77E6-5F9A-42DE-8FE5-A97F88705E79}"/>
                </a:ext>
              </a:extLst>
            </p:cNvPr>
            <p:cNvGrpSpPr>
              <a:grpSpLocks/>
            </p:cNvGrpSpPr>
            <p:nvPr/>
          </p:nvGrpSpPr>
          <p:grpSpPr bwMode="auto">
            <a:xfrm>
              <a:off x="4169" y="768"/>
              <a:ext cx="403" cy="492"/>
              <a:chOff x="4169" y="768"/>
              <a:chExt cx="403" cy="492"/>
            </a:xfrm>
          </p:grpSpPr>
          <p:sp>
            <p:nvSpPr>
              <p:cNvPr id="48" name="Rectangle 63">
                <a:extLst>
                  <a:ext uri="{FF2B5EF4-FFF2-40B4-BE49-F238E27FC236}">
                    <a16:creationId xmlns:a16="http://schemas.microsoft.com/office/drawing/2014/main" id="{FEDE310B-7092-4D63-AAEF-0FBC94E085D9}"/>
                  </a:ext>
                </a:extLst>
              </p:cNvPr>
              <p:cNvSpPr>
                <a:spLocks noChangeArrowheads="1"/>
              </p:cNvSpPr>
              <p:nvPr/>
            </p:nvSpPr>
            <p:spPr bwMode="auto">
              <a:xfrm>
                <a:off x="4169" y="798"/>
                <a:ext cx="403"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9" name="Rectangle 66">
                <a:extLst>
                  <a:ext uri="{FF2B5EF4-FFF2-40B4-BE49-F238E27FC236}">
                    <a16:creationId xmlns:a16="http://schemas.microsoft.com/office/drawing/2014/main" id="{C025A5DC-09A6-47BA-ABF9-DEB73471E514}"/>
                  </a:ext>
                </a:extLst>
              </p:cNvPr>
              <p:cNvSpPr>
                <a:spLocks noChangeArrowheads="1"/>
              </p:cNvSpPr>
              <p:nvPr/>
            </p:nvSpPr>
            <p:spPr bwMode="auto">
              <a:xfrm>
                <a:off x="4215" y="768"/>
                <a:ext cx="311"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50" name="Freeform 83">
                <a:extLst>
                  <a:ext uri="{FF2B5EF4-FFF2-40B4-BE49-F238E27FC236}">
                    <a16:creationId xmlns:a16="http://schemas.microsoft.com/office/drawing/2014/main" id="{8C7C54A2-F750-4A3E-BD50-50916F7F23B5}"/>
                  </a:ext>
                </a:extLst>
              </p:cNvPr>
              <p:cNvSpPr>
                <a:spLocks/>
              </p:cNvSpPr>
              <p:nvPr/>
            </p:nvSpPr>
            <p:spPr bwMode="auto">
              <a:xfrm>
                <a:off x="4212" y="792"/>
                <a:ext cx="315" cy="423"/>
              </a:xfrm>
              <a:custGeom>
                <a:avLst/>
                <a:gdLst>
                  <a:gd name="T0" fmla="*/ 0 w 315"/>
                  <a:gd name="T1" fmla="*/ 3 h 423"/>
                  <a:gd name="T2" fmla="*/ 0 w 315"/>
                  <a:gd name="T3" fmla="*/ 423 h 423"/>
                  <a:gd name="T4" fmla="*/ 315 w 315"/>
                  <a:gd name="T5" fmla="*/ 423 h 423"/>
                  <a:gd name="T6" fmla="*/ 315 w 315"/>
                  <a:gd name="T7" fmla="*/ 0 h 423"/>
                  <a:gd name="T8" fmla="*/ 0 60000 65536"/>
                  <a:gd name="T9" fmla="*/ 0 60000 65536"/>
                  <a:gd name="T10" fmla="*/ 0 60000 65536"/>
                  <a:gd name="T11" fmla="*/ 0 60000 65536"/>
                  <a:gd name="T12" fmla="*/ 0 w 315"/>
                  <a:gd name="T13" fmla="*/ 0 h 423"/>
                  <a:gd name="T14" fmla="*/ 315 w 315"/>
                  <a:gd name="T15" fmla="*/ 423 h 423"/>
                </a:gdLst>
                <a:ahLst/>
                <a:cxnLst>
                  <a:cxn ang="T8">
                    <a:pos x="T0" y="T1"/>
                  </a:cxn>
                  <a:cxn ang="T9">
                    <a:pos x="T2" y="T3"/>
                  </a:cxn>
                  <a:cxn ang="T10">
                    <a:pos x="T4" y="T5"/>
                  </a:cxn>
                  <a:cxn ang="T11">
                    <a:pos x="T6" y="T7"/>
                  </a:cxn>
                </a:cxnLst>
                <a:rect l="T12" t="T13" r="T14" b="T15"/>
                <a:pathLst>
                  <a:path w="315" h="423">
                    <a:moveTo>
                      <a:pt x="0" y="3"/>
                    </a:moveTo>
                    <a:lnTo>
                      <a:pt x="0" y="423"/>
                    </a:lnTo>
                    <a:lnTo>
                      <a:pt x="315" y="423"/>
                    </a:lnTo>
                    <a:lnTo>
                      <a:pt x="315"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grpSp>
        <p:grpSp>
          <p:nvGrpSpPr>
            <p:cNvPr id="44" name="Group 87">
              <a:extLst>
                <a:ext uri="{FF2B5EF4-FFF2-40B4-BE49-F238E27FC236}">
                  <a16:creationId xmlns:a16="http://schemas.microsoft.com/office/drawing/2014/main" id="{29789D1D-24B6-4772-9007-98B422570C7B}"/>
                </a:ext>
              </a:extLst>
            </p:cNvPr>
            <p:cNvGrpSpPr>
              <a:grpSpLocks/>
            </p:cNvGrpSpPr>
            <p:nvPr/>
          </p:nvGrpSpPr>
          <p:grpSpPr bwMode="auto">
            <a:xfrm>
              <a:off x="4808" y="750"/>
              <a:ext cx="526" cy="495"/>
              <a:chOff x="4808" y="750"/>
              <a:chExt cx="526" cy="495"/>
            </a:xfrm>
          </p:grpSpPr>
          <p:sp>
            <p:nvSpPr>
              <p:cNvPr id="45" name="Rectangle 69">
                <a:extLst>
                  <a:ext uri="{FF2B5EF4-FFF2-40B4-BE49-F238E27FC236}">
                    <a16:creationId xmlns:a16="http://schemas.microsoft.com/office/drawing/2014/main" id="{A837DE28-A6CE-4DB2-A375-D914A833C208}"/>
                  </a:ext>
                </a:extLst>
              </p:cNvPr>
              <p:cNvSpPr>
                <a:spLocks noChangeArrowheads="1"/>
              </p:cNvSpPr>
              <p:nvPr/>
            </p:nvSpPr>
            <p:spPr bwMode="auto">
              <a:xfrm>
                <a:off x="4808" y="783"/>
                <a:ext cx="402" cy="462"/>
              </a:xfrm>
              <a:prstGeom prst="rect">
                <a:avLst/>
              </a:prstGeom>
              <a:gradFill rotWithShape="0">
                <a:gsLst>
                  <a:gs pos="0">
                    <a:srgbClr val="5E5E76"/>
                  </a:gs>
                  <a:gs pos="50000">
                    <a:srgbClr val="CCCCFF"/>
                  </a:gs>
                  <a:gs pos="100000">
                    <a:srgbClr val="5E5E76"/>
                  </a:gs>
                </a:gsLst>
                <a:lin ang="27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46" name="Freeform 84">
                <a:extLst>
                  <a:ext uri="{FF2B5EF4-FFF2-40B4-BE49-F238E27FC236}">
                    <a16:creationId xmlns:a16="http://schemas.microsoft.com/office/drawing/2014/main" id="{1AAB8766-8323-4C8D-90B0-EBFAD21C2C8F}"/>
                  </a:ext>
                </a:extLst>
              </p:cNvPr>
              <p:cNvSpPr>
                <a:spLocks/>
              </p:cNvSpPr>
              <p:nvPr/>
            </p:nvSpPr>
            <p:spPr bwMode="auto">
              <a:xfrm>
                <a:off x="4854" y="783"/>
                <a:ext cx="360" cy="420"/>
              </a:xfrm>
              <a:custGeom>
                <a:avLst/>
                <a:gdLst>
                  <a:gd name="T0" fmla="*/ 0 w 360"/>
                  <a:gd name="T1" fmla="*/ 0 h 420"/>
                  <a:gd name="T2" fmla="*/ 0 w 360"/>
                  <a:gd name="T3" fmla="*/ 420 h 420"/>
                  <a:gd name="T4" fmla="*/ 360 w 360"/>
                  <a:gd name="T5" fmla="*/ 420 h 420"/>
                  <a:gd name="T6" fmla="*/ 0 60000 65536"/>
                  <a:gd name="T7" fmla="*/ 0 60000 65536"/>
                  <a:gd name="T8" fmla="*/ 0 60000 65536"/>
                  <a:gd name="T9" fmla="*/ 0 w 360"/>
                  <a:gd name="T10" fmla="*/ 0 h 420"/>
                  <a:gd name="T11" fmla="*/ 360 w 360"/>
                  <a:gd name="T12" fmla="*/ 420 h 420"/>
                </a:gdLst>
                <a:ahLst/>
                <a:cxnLst>
                  <a:cxn ang="T6">
                    <a:pos x="T0" y="T1"/>
                  </a:cxn>
                  <a:cxn ang="T7">
                    <a:pos x="T2" y="T3"/>
                  </a:cxn>
                  <a:cxn ang="T8">
                    <a:pos x="T4" y="T5"/>
                  </a:cxn>
                </a:cxnLst>
                <a:rect l="T9" t="T10" r="T11" b="T12"/>
                <a:pathLst>
                  <a:path w="360" h="420">
                    <a:moveTo>
                      <a:pt x="0" y="0"/>
                    </a:moveTo>
                    <a:lnTo>
                      <a:pt x="0" y="420"/>
                    </a:lnTo>
                    <a:lnTo>
                      <a:pt x="360" y="42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2000"/>
              </a:p>
            </p:txBody>
          </p:sp>
          <p:sp>
            <p:nvSpPr>
              <p:cNvPr id="47" name="Rectangle 70">
                <a:extLst>
                  <a:ext uri="{FF2B5EF4-FFF2-40B4-BE49-F238E27FC236}">
                    <a16:creationId xmlns:a16="http://schemas.microsoft.com/office/drawing/2014/main" id="{6E79573F-FCA6-48FC-910A-DB02E9579937}"/>
                  </a:ext>
                </a:extLst>
              </p:cNvPr>
              <p:cNvSpPr>
                <a:spLocks noChangeArrowheads="1"/>
              </p:cNvSpPr>
              <p:nvPr/>
            </p:nvSpPr>
            <p:spPr bwMode="auto">
              <a:xfrm>
                <a:off x="4857" y="750"/>
                <a:ext cx="477" cy="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grpSp>
      </p:grpSp>
      <p:grpSp>
        <p:nvGrpSpPr>
          <p:cNvPr id="29" name="Group 96">
            <a:extLst>
              <a:ext uri="{FF2B5EF4-FFF2-40B4-BE49-F238E27FC236}">
                <a16:creationId xmlns:a16="http://schemas.microsoft.com/office/drawing/2014/main" id="{D8744AF8-2820-476E-B930-D4C5C0B936F3}"/>
              </a:ext>
            </a:extLst>
          </p:cNvPr>
          <p:cNvGrpSpPr>
            <a:grpSpLocks/>
          </p:cNvGrpSpPr>
          <p:nvPr/>
        </p:nvGrpSpPr>
        <p:grpSpPr bwMode="auto">
          <a:xfrm>
            <a:off x="775555" y="2241915"/>
            <a:ext cx="1598637" cy="2314575"/>
            <a:chOff x="195" y="1482"/>
            <a:chExt cx="998" cy="1458"/>
          </a:xfrm>
        </p:grpSpPr>
        <p:grpSp>
          <p:nvGrpSpPr>
            <p:cNvPr id="82" name="Group 7">
              <a:extLst>
                <a:ext uri="{FF2B5EF4-FFF2-40B4-BE49-F238E27FC236}">
                  <a16:creationId xmlns:a16="http://schemas.microsoft.com/office/drawing/2014/main" id="{20EC6F3F-C87B-4E59-91C9-A6E57E7E9130}"/>
                </a:ext>
              </a:extLst>
            </p:cNvPr>
            <p:cNvGrpSpPr>
              <a:grpSpLocks/>
            </p:cNvGrpSpPr>
            <p:nvPr/>
          </p:nvGrpSpPr>
          <p:grpSpPr bwMode="auto">
            <a:xfrm>
              <a:off x="328" y="1482"/>
              <a:ext cx="865" cy="240"/>
              <a:chOff x="384" y="816"/>
              <a:chExt cx="865" cy="240"/>
            </a:xfrm>
          </p:grpSpPr>
          <p:sp>
            <p:nvSpPr>
              <p:cNvPr id="86" name="Rectangle 85">
                <a:extLst>
                  <a:ext uri="{FF2B5EF4-FFF2-40B4-BE49-F238E27FC236}">
                    <a16:creationId xmlns:a16="http://schemas.microsoft.com/office/drawing/2014/main" id="{DFFCB8C6-F5D9-4018-9DD2-661683CEE693}"/>
                  </a:ext>
                </a:extLst>
              </p:cNvPr>
              <p:cNvSpPr>
                <a:spLocks noChangeArrowheads="1"/>
              </p:cNvSpPr>
              <p:nvPr/>
            </p:nvSpPr>
            <p:spPr bwMode="auto">
              <a:xfrm>
                <a:off x="384" y="820"/>
                <a:ext cx="809"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7" name="Text Box 9">
                <a:extLst>
                  <a:ext uri="{FF2B5EF4-FFF2-40B4-BE49-F238E27FC236}">
                    <a16:creationId xmlns:a16="http://schemas.microsoft.com/office/drawing/2014/main" id="{E5F8265C-F488-42D1-940A-FD87B7B03837}"/>
                  </a:ext>
                </a:extLst>
              </p:cNvPr>
              <p:cNvSpPr txBox="1">
                <a:spLocks noChangeArrowheads="1"/>
              </p:cNvSpPr>
              <p:nvPr/>
            </p:nvSpPr>
            <p:spPr bwMode="auto">
              <a:xfrm>
                <a:off x="384" y="816"/>
                <a:ext cx="86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Univers</a:t>
                </a:r>
                <a:endParaRPr lang="en-GB" sz="2000" dirty="0">
                  <a:solidFill>
                    <a:srgbClr val="000000"/>
                  </a:solidFill>
                  <a:latin typeface="+mn-lt"/>
                </a:endParaRPr>
              </a:p>
            </p:txBody>
          </p:sp>
        </p:grpSp>
        <p:grpSp>
          <p:nvGrpSpPr>
            <p:cNvPr id="83" name="Group 75">
              <a:extLst>
                <a:ext uri="{FF2B5EF4-FFF2-40B4-BE49-F238E27FC236}">
                  <a16:creationId xmlns:a16="http://schemas.microsoft.com/office/drawing/2014/main" id="{D094D7B1-C48C-4A0D-A54B-989B7992ADE8}"/>
                </a:ext>
              </a:extLst>
            </p:cNvPr>
            <p:cNvGrpSpPr>
              <a:grpSpLocks/>
            </p:cNvGrpSpPr>
            <p:nvPr/>
          </p:nvGrpSpPr>
          <p:grpSpPr bwMode="auto">
            <a:xfrm>
              <a:off x="195" y="2100"/>
              <a:ext cx="983" cy="840"/>
              <a:chOff x="203" y="2124"/>
              <a:chExt cx="983" cy="840"/>
            </a:xfrm>
          </p:grpSpPr>
          <p:sp>
            <p:nvSpPr>
              <p:cNvPr id="84" name="Oval 26">
                <a:extLst>
                  <a:ext uri="{FF2B5EF4-FFF2-40B4-BE49-F238E27FC236}">
                    <a16:creationId xmlns:a16="http://schemas.microsoft.com/office/drawing/2014/main" id="{4988838C-7120-4BE6-8275-34EA1C605A0B}"/>
                  </a:ext>
                </a:extLst>
              </p:cNvPr>
              <p:cNvSpPr>
                <a:spLocks noChangeArrowheads="1"/>
              </p:cNvSpPr>
              <p:nvPr/>
            </p:nvSpPr>
            <p:spPr bwMode="auto">
              <a:xfrm>
                <a:off x="240" y="2124"/>
                <a:ext cx="880" cy="840"/>
              </a:xfrm>
              <a:prstGeom prst="ellipse">
                <a:avLst/>
              </a:prstGeom>
              <a:solidFill>
                <a:schemeClr val="bg1">
                  <a:lumMod val="95000"/>
                  <a:alpha val="50195"/>
                </a:schemeClr>
              </a:solidFill>
              <a:ln w="28575">
                <a:solidFill>
                  <a:srgbClr val="FAB707"/>
                </a:solidFill>
                <a:round/>
                <a:headEnd/>
                <a:tailEnd/>
              </a:ln>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85" name="Text Box 27">
                <a:extLst>
                  <a:ext uri="{FF2B5EF4-FFF2-40B4-BE49-F238E27FC236}">
                    <a16:creationId xmlns:a16="http://schemas.microsoft.com/office/drawing/2014/main" id="{83E25E84-FBF6-49FD-8EF8-DB3B36E2ED2D}"/>
                  </a:ext>
                </a:extLst>
              </p:cNvPr>
              <p:cNvSpPr txBox="1">
                <a:spLocks noChangeArrowheads="1"/>
              </p:cNvSpPr>
              <p:nvPr/>
            </p:nvSpPr>
            <p:spPr bwMode="auto">
              <a:xfrm>
                <a:off x="203" y="2272"/>
                <a:ext cx="98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a:solidFill>
                      <a:srgbClr val="000000"/>
                    </a:solidFill>
                    <a:latin typeface="+mn-lt"/>
                  </a:rPr>
                  <a:t>Sections </a:t>
                </a:r>
                <a:r>
                  <a:rPr lang="en-GB" sz="2000" dirty="0" err="1">
                    <a:solidFill>
                      <a:srgbClr val="000000"/>
                    </a:solidFill>
                    <a:latin typeface="+mn-lt"/>
                  </a:rPr>
                  <a:t>structurelles</a:t>
                </a:r>
                <a:endParaRPr lang="en-GB" sz="2000" b="0" dirty="0">
                  <a:solidFill>
                    <a:srgbClr val="000000"/>
                  </a:solidFill>
                  <a:latin typeface="+mn-lt"/>
                </a:endParaRPr>
              </a:p>
            </p:txBody>
          </p:sp>
        </p:grpSp>
      </p:grpSp>
      <p:grpSp>
        <p:nvGrpSpPr>
          <p:cNvPr id="30" name="Group 97">
            <a:extLst>
              <a:ext uri="{FF2B5EF4-FFF2-40B4-BE49-F238E27FC236}">
                <a16:creationId xmlns:a16="http://schemas.microsoft.com/office/drawing/2014/main" id="{6514B338-B8A5-4678-A4A0-496D10929E86}"/>
              </a:ext>
            </a:extLst>
          </p:cNvPr>
          <p:cNvGrpSpPr>
            <a:grpSpLocks/>
          </p:cNvGrpSpPr>
          <p:nvPr/>
        </p:nvGrpSpPr>
        <p:grpSpPr bwMode="auto">
          <a:xfrm>
            <a:off x="2290055" y="2241915"/>
            <a:ext cx="2003425" cy="2676525"/>
            <a:chOff x="1144" y="1482"/>
            <a:chExt cx="1165" cy="1686"/>
          </a:xfrm>
        </p:grpSpPr>
        <p:sp>
          <p:nvSpPr>
            <p:cNvPr id="76" name="Text Box 10">
              <a:extLst>
                <a:ext uri="{FF2B5EF4-FFF2-40B4-BE49-F238E27FC236}">
                  <a16:creationId xmlns:a16="http://schemas.microsoft.com/office/drawing/2014/main" id="{B3E22CE1-2B2A-4E80-ABB6-87BBFAE66E98}"/>
                </a:ext>
              </a:extLst>
            </p:cNvPr>
            <p:cNvSpPr txBox="1">
              <a:spLocks noChangeArrowheads="1"/>
            </p:cNvSpPr>
            <p:nvPr/>
          </p:nvSpPr>
          <p:spPr bwMode="auto">
            <a:xfrm>
              <a:off x="1432" y="1482"/>
              <a:ext cx="7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Famille</a:t>
              </a:r>
              <a:endParaRPr lang="en-GB" sz="2000" b="0" dirty="0">
                <a:solidFill>
                  <a:srgbClr val="000000"/>
                </a:solidFill>
                <a:latin typeface="+mn-lt"/>
              </a:endParaRPr>
            </a:p>
          </p:txBody>
        </p:sp>
        <p:grpSp>
          <p:nvGrpSpPr>
            <p:cNvPr id="77" name="Group 95">
              <a:extLst>
                <a:ext uri="{FF2B5EF4-FFF2-40B4-BE49-F238E27FC236}">
                  <a16:creationId xmlns:a16="http://schemas.microsoft.com/office/drawing/2014/main" id="{D413A45A-6503-462A-AEAA-FBEACF642137}"/>
                </a:ext>
              </a:extLst>
            </p:cNvPr>
            <p:cNvGrpSpPr>
              <a:grpSpLocks/>
            </p:cNvGrpSpPr>
            <p:nvPr/>
          </p:nvGrpSpPr>
          <p:grpSpPr bwMode="auto">
            <a:xfrm>
              <a:off x="1144" y="1486"/>
              <a:ext cx="1165" cy="1682"/>
              <a:chOff x="1144" y="1486"/>
              <a:chExt cx="1165" cy="1682"/>
            </a:xfrm>
          </p:grpSpPr>
          <p:sp>
            <p:nvSpPr>
              <p:cNvPr id="78" name="Rectangle 6">
                <a:extLst>
                  <a:ext uri="{FF2B5EF4-FFF2-40B4-BE49-F238E27FC236}">
                    <a16:creationId xmlns:a16="http://schemas.microsoft.com/office/drawing/2014/main" id="{962AE8F7-807A-43F0-89CE-436BFBA37375}"/>
                  </a:ext>
                </a:extLst>
              </p:cNvPr>
              <p:cNvSpPr>
                <a:spLocks noChangeArrowheads="1"/>
              </p:cNvSpPr>
              <p:nvPr/>
            </p:nvSpPr>
            <p:spPr bwMode="auto">
              <a:xfrm>
                <a:off x="1480" y="1486"/>
                <a:ext cx="624" cy="2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9" name="Text Box 22">
                <a:extLst>
                  <a:ext uri="{FF2B5EF4-FFF2-40B4-BE49-F238E27FC236}">
                    <a16:creationId xmlns:a16="http://schemas.microsoft.com/office/drawing/2014/main" id="{D6B9ED84-AE22-401F-B792-00AB9649401D}"/>
                  </a:ext>
                </a:extLst>
              </p:cNvPr>
              <p:cNvSpPr txBox="1">
                <a:spLocks noChangeArrowheads="1"/>
              </p:cNvSpPr>
              <p:nvPr/>
            </p:nvSpPr>
            <p:spPr bwMode="auto">
              <a:xfrm>
                <a:off x="1336" y="1956"/>
                <a:ext cx="973"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marL="190500" indent="-190500">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30000"/>
                  </a:spcBef>
                  <a:spcAft>
                    <a:spcPct val="0"/>
                  </a:spcAft>
                  <a:buClrTx/>
                  <a:buSzPct val="80000"/>
                  <a:buFontTx/>
                  <a:buChar char="•"/>
                </a:pPr>
                <a:r>
                  <a:rPr lang="en-GB" sz="1800" b="0" dirty="0">
                    <a:solidFill>
                      <a:schemeClr val="accent3"/>
                    </a:solidFill>
                    <a:latin typeface="+mn-lt"/>
                  </a:rPr>
                  <a:t>Angle</a:t>
                </a:r>
              </a:p>
              <a:p>
                <a:pPr>
                  <a:spcBef>
                    <a:spcPct val="30000"/>
                  </a:spcBef>
                  <a:spcAft>
                    <a:spcPct val="0"/>
                  </a:spcAft>
                  <a:buClrTx/>
                  <a:buSzPct val="80000"/>
                  <a:buFontTx/>
                  <a:buChar char="•"/>
                </a:pPr>
                <a:r>
                  <a:rPr lang="en-GB" sz="1800" b="0" dirty="0">
                    <a:solidFill>
                      <a:schemeClr val="accent3"/>
                    </a:solidFill>
                    <a:latin typeface="+mn-lt"/>
                  </a:rPr>
                  <a:t>Canal</a:t>
                </a:r>
              </a:p>
              <a:p>
                <a:pPr>
                  <a:spcBef>
                    <a:spcPct val="30000"/>
                  </a:spcBef>
                  <a:spcAft>
                    <a:spcPct val="0"/>
                  </a:spcAft>
                  <a:buClrTx/>
                  <a:buSzPct val="80000"/>
                  <a:buFontTx/>
                  <a:buChar char="•"/>
                </a:pPr>
                <a:r>
                  <a:rPr lang="en-GB" sz="1800" dirty="0">
                    <a:latin typeface="+mn-lt"/>
                  </a:rPr>
                  <a:t>Section </a:t>
                </a:r>
                <a:r>
                  <a:rPr lang="en-GB" sz="1800" dirty="0" err="1">
                    <a:latin typeface="+mn-lt"/>
                  </a:rPr>
                  <a:t>en</a:t>
                </a:r>
                <a:r>
                  <a:rPr lang="en-GB" sz="1800" dirty="0">
                    <a:latin typeface="+mn-lt"/>
                  </a:rPr>
                  <a:t> I</a:t>
                </a:r>
              </a:p>
              <a:p>
                <a:pPr>
                  <a:spcBef>
                    <a:spcPct val="30000"/>
                  </a:spcBef>
                  <a:spcAft>
                    <a:spcPct val="0"/>
                  </a:spcAft>
                  <a:buClrTx/>
                  <a:buSzPct val="80000"/>
                  <a:buFontTx/>
                  <a:buChar char="•"/>
                </a:pPr>
                <a:r>
                  <a:rPr lang="en-GB" sz="1800" b="0" dirty="0" err="1">
                    <a:solidFill>
                      <a:schemeClr val="accent3"/>
                    </a:solidFill>
                    <a:latin typeface="+mn-lt"/>
                  </a:rPr>
                  <a:t>Rectangulaire</a:t>
                </a:r>
                <a:endParaRPr lang="en-GB" sz="1800" b="0" dirty="0">
                  <a:solidFill>
                    <a:schemeClr val="accent3"/>
                  </a:solidFill>
                  <a:latin typeface="+mn-lt"/>
                </a:endParaRPr>
              </a:p>
              <a:p>
                <a:pPr>
                  <a:spcBef>
                    <a:spcPct val="30000"/>
                  </a:spcBef>
                  <a:spcAft>
                    <a:spcPct val="0"/>
                  </a:spcAft>
                  <a:buClrTx/>
                  <a:buSzPct val="80000"/>
                  <a:buFontTx/>
                  <a:buChar char="•"/>
                </a:pPr>
                <a:r>
                  <a:rPr lang="en-GB" sz="1800" b="0" dirty="0">
                    <a:solidFill>
                      <a:schemeClr val="accent3"/>
                    </a:solidFill>
                    <a:latin typeface="+mn-lt"/>
                  </a:rPr>
                  <a:t>Section </a:t>
                </a:r>
                <a:r>
                  <a:rPr lang="en-GB" sz="1800" b="0" dirty="0" err="1">
                    <a:solidFill>
                      <a:schemeClr val="accent3"/>
                    </a:solidFill>
                    <a:latin typeface="+mn-lt"/>
                  </a:rPr>
                  <a:t>en</a:t>
                </a:r>
                <a:r>
                  <a:rPr lang="en-GB" sz="1800" b="0" dirty="0">
                    <a:solidFill>
                      <a:schemeClr val="accent3"/>
                    </a:solidFill>
                    <a:latin typeface="+mn-lt"/>
                  </a:rPr>
                  <a:t> T</a:t>
                </a:r>
              </a:p>
              <a:p>
                <a:pPr>
                  <a:spcBef>
                    <a:spcPct val="30000"/>
                  </a:spcBef>
                  <a:spcAft>
                    <a:spcPct val="0"/>
                  </a:spcAft>
                  <a:buClrTx/>
                  <a:buSzPct val="80000"/>
                  <a:buFontTx/>
                  <a:buChar char="•"/>
                </a:pPr>
                <a:r>
                  <a:rPr lang="en-GB" sz="1800" b="0" dirty="0">
                    <a:solidFill>
                      <a:schemeClr val="accent3"/>
                    </a:solidFill>
                    <a:latin typeface="+mn-lt"/>
                  </a:rPr>
                  <a:t>Tube</a:t>
                </a:r>
                <a:endParaRPr lang="en-US" sz="1800" b="0" dirty="0">
                  <a:solidFill>
                    <a:schemeClr val="accent3"/>
                  </a:solidFill>
                  <a:latin typeface="+mn-lt"/>
                </a:endParaRPr>
              </a:p>
            </p:txBody>
          </p:sp>
          <p:sp>
            <p:nvSpPr>
              <p:cNvPr id="80" name="Line 28">
                <a:extLst>
                  <a:ext uri="{FF2B5EF4-FFF2-40B4-BE49-F238E27FC236}">
                    <a16:creationId xmlns:a16="http://schemas.microsoft.com/office/drawing/2014/main" id="{29988079-5F33-40BD-8F5E-3C8B371ED8D2}"/>
                  </a:ext>
                </a:extLst>
              </p:cNvPr>
              <p:cNvSpPr>
                <a:spLocks noChangeShapeType="1"/>
              </p:cNvSpPr>
              <p:nvPr/>
            </p:nvSpPr>
            <p:spPr bwMode="auto">
              <a:xfrm flipV="1">
                <a:off x="1144" y="2075"/>
                <a:ext cx="219" cy="3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81" name="Line 29">
                <a:extLst>
                  <a:ext uri="{FF2B5EF4-FFF2-40B4-BE49-F238E27FC236}">
                    <a16:creationId xmlns:a16="http://schemas.microsoft.com/office/drawing/2014/main" id="{C54817B0-7094-41F9-BFFB-CCEE7DFA5FD8}"/>
                  </a:ext>
                </a:extLst>
              </p:cNvPr>
              <p:cNvSpPr>
                <a:spLocks noChangeShapeType="1"/>
              </p:cNvSpPr>
              <p:nvPr/>
            </p:nvSpPr>
            <p:spPr bwMode="auto">
              <a:xfrm>
                <a:off x="1144" y="2628"/>
                <a:ext cx="208"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grpSp>
        <p:nvGrpSpPr>
          <p:cNvPr id="31" name="Group 92">
            <a:extLst>
              <a:ext uri="{FF2B5EF4-FFF2-40B4-BE49-F238E27FC236}">
                <a16:creationId xmlns:a16="http://schemas.microsoft.com/office/drawing/2014/main" id="{8628A73D-B6E3-4F64-B0DC-A7CE40819510}"/>
              </a:ext>
            </a:extLst>
          </p:cNvPr>
          <p:cNvGrpSpPr>
            <a:grpSpLocks/>
          </p:cNvGrpSpPr>
          <p:nvPr/>
        </p:nvGrpSpPr>
        <p:grpSpPr bwMode="auto">
          <a:xfrm>
            <a:off x="7464827" y="2228511"/>
            <a:ext cx="3762765" cy="3770313"/>
            <a:chOff x="3470" y="1360"/>
            <a:chExt cx="2188" cy="2375"/>
          </a:xfrm>
        </p:grpSpPr>
        <p:grpSp>
          <p:nvGrpSpPr>
            <p:cNvPr id="67" name="Group 14">
              <a:extLst>
                <a:ext uri="{FF2B5EF4-FFF2-40B4-BE49-F238E27FC236}">
                  <a16:creationId xmlns:a16="http://schemas.microsoft.com/office/drawing/2014/main" id="{EE0D4630-DE2E-4607-BA71-2BCA98038306}"/>
                </a:ext>
              </a:extLst>
            </p:cNvPr>
            <p:cNvGrpSpPr>
              <a:grpSpLocks/>
            </p:cNvGrpSpPr>
            <p:nvPr/>
          </p:nvGrpSpPr>
          <p:grpSpPr bwMode="auto">
            <a:xfrm>
              <a:off x="4015" y="1360"/>
              <a:ext cx="1200" cy="243"/>
              <a:chOff x="3735" y="682"/>
              <a:chExt cx="1200" cy="243"/>
            </a:xfrm>
          </p:grpSpPr>
          <p:sp>
            <p:nvSpPr>
              <p:cNvPr id="74" name="Rectangle 15">
                <a:extLst>
                  <a:ext uri="{FF2B5EF4-FFF2-40B4-BE49-F238E27FC236}">
                    <a16:creationId xmlns:a16="http://schemas.microsoft.com/office/drawing/2014/main" id="{FE3AABF4-F6DC-41B7-BBE1-34F0FA6E756D}"/>
                  </a:ext>
                </a:extLst>
              </p:cNvPr>
              <p:cNvSpPr>
                <a:spLocks noChangeArrowheads="1"/>
              </p:cNvSpPr>
              <p:nvPr/>
            </p:nvSpPr>
            <p:spPr bwMode="auto">
              <a:xfrm>
                <a:off x="3857" y="682"/>
                <a:ext cx="91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5" name="Text Box 16">
                <a:extLst>
                  <a:ext uri="{FF2B5EF4-FFF2-40B4-BE49-F238E27FC236}">
                    <a16:creationId xmlns:a16="http://schemas.microsoft.com/office/drawing/2014/main" id="{A3A30990-CBF7-472E-804A-6ADE32C08CBF}"/>
                  </a:ext>
                </a:extLst>
              </p:cNvPr>
              <p:cNvSpPr txBox="1">
                <a:spLocks noChangeArrowheads="1"/>
              </p:cNvSpPr>
              <p:nvPr/>
            </p:nvSpPr>
            <p:spPr bwMode="auto">
              <a:xfrm>
                <a:off x="3735" y="694"/>
                <a:ext cx="1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
                    <a:srgbClr val="009B9B"/>
                  </a:buClr>
                  <a:buSzPct val="80000"/>
                  <a:buFont typeface="Wingdings" panose="05000000000000000000" pitchFamily="2" charset="2"/>
                  <a:buNone/>
                </a:pPr>
                <a:r>
                  <a:rPr lang="en-GB" sz="2000" dirty="0" err="1">
                    <a:solidFill>
                      <a:srgbClr val="000000"/>
                    </a:solidFill>
                    <a:latin typeface="+mn-lt"/>
                  </a:rPr>
                  <a:t>Attributs</a:t>
                </a:r>
                <a:endParaRPr lang="en-GB" sz="2000" b="0" dirty="0">
                  <a:solidFill>
                    <a:srgbClr val="000000"/>
                  </a:solidFill>
                  <a:latin typeface="+mn-lt"/>
                </a:endParaRPr>
              </a:p>
            </p:txBody>
          </p:sp>
        </p:grpSp>
        <p:grpSp>
          <p:nvGrpSpPr>
            <p:cNvPr id="68" name="Group 91">
              <a:extLst>
                <a:ext uri="{FF2B5EF4-FFF2-40B4-BE49-F238E27FC236}">
                  <a16:creationId xmlns:a16="http://schemas.microsoft.com/office/drawing/2014/main" id="{BBA89A1B-8805-472B-BDDD-8F32771D5F8F}"/>
                </a:ext>
              </a:extLst>
            </p:cNvPr>
            <p:cNvGrpSpPr>
              <a:grpSpLocks/>
            </p:cNvGrpSpPr>
            <p:nvPr/>
          </p:nvGrpSpPr>
          <p:grpSpPr bwMode="auto">
            <a:xfrm>
              <a:off x="3470" y="1965"/>
              <a:ext cx="256" cy="1144"/>
              <a:chOff x="3430" y="1973"/>
              <a:chExt cx="456" cy="1112"/>
            </a:xfrm>
          </p:grpSpPr>
          <p:sp>
            <p:nvSpPr>
              <p:cNvPr id="72" name="Line 34">
                <a:extLst>
                  <a:ext uri="{FF2B5EF4-FFF2-40B4-BE49-F238E27FC236}">
                    <a16:creationId xmlns:a16="http://schemas.microsoft.com/office/drawing/2014/main" id="{DD1A8077-E004-4CFB-B82A-D2E4F1A36F5D}"/>
                  </a:ext>
                </a:extLst>
              </p:cNvPr>
              <p:cNvSpPr>
                <a:spLocks noChangeShapeType="1"/>
              </p:cNvSpPr>
              <p:nvPr/>
            </p:nvSpPr>
            <p:spPr bwMode="auto">
              <a:xfrm flipV="1">
                <a:off x="3430" y="1973"/>
                <a:ext cx="402" cy="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73" name="Line 35">
                <a:extLst>
                  <a:ext uri="{FF2B5EF4-FFF2-40B4-BE49-F238E27FC236}">
                    <a16:creationId xmlns:a16="http://schemas.microsoft.com/office/drawing/2014/main" id="{B2745ADF-D4D1-404D-9246-33856A038884}"/>
                  </a:ext>
                </a:extLst>
              </p:cNvPr>
              <p:cNvSpPr>
                <a:spLocks noChangeShapeType="1"/>
              </p:cNvSpPr>
              <p:nvPr/>
            </p:nvSpPr>
            <p:spPr bwMode="auto">
              <a:xfrm>
                <a:off x="3430" y="2575"/>
                <a:ext cx="45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sp>
          <p:nvSpPr>
            <p:cNvPr id="69" name="AutoShape 36">
              <a:extLst>
                <a:ext uri="{FF2B5EF4-FFF2-40B4-BE49-F238E27FC236}">
                  <a16:creationId xmlns:a16="http://schemas.microsoft.com/office/drawing/2014/main" id="{9D671EE8-9E30-43AF-A50F-D2CF6DC82551}"/>
                </a:ext>
              </a:extLst>
            </p:cNvPr>
            <p:cNvSpPr>
              <a:spLocks/>
            </p:cNvSpPr>
            <p:nvPr/>
          </p:nvSpPr>
          <p:spPr bwMode="auto">
            <a:xfrm rot="5429615">
              <a:off x="4645" y="2696"/>
              <a:ext cx="160" cy="1392"/>
            </a:xfrm>
            <a:prstGeom prst="rightBrace">
              <a:avLst>
                <a:gd name="adj1" fmla="val 69439"/>
                <a:gd name="adj2" fmla="val 50000"/>
              </a:avLst>
            </a:prstGeom>
            <a:noFill/>
            <a:ln w="19050">
              <a:solidFill>
                <a:schemeClr val="accent3"/>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70" name="Text Box 37">
              <a:extLst>
                <a:ext uri="{FF2B5EF4-FFF2-40B4-BE49-F238E27FC236}">
                  <a16:creationId xmlns:a16="http://schemas.microsoft.com/office/drawing/2014/main" id="{7ED21576-5F29-410E-A2C3-B0EB3EBE8B79}"/>
                </a:ext>
              </a:extLst>
            </p:cNvPr>
            <p:cNvSpPr txBox="1">
              <a:spLocks noChangeArrowheads="1"/>
            </p:cNvSpPr>
            <p:nvPr/>
          </p:nvSpPr>
          <p:spPr bwMode="auto">
            <a:xfrm>
              <a:off x="4221" y="3523"/>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a:solidFill>
                    <a:sysClr val="windowText" lastClr="000000"/>
                  </a:solidFill>
                  <a:latin typeface="+mn-lt"/>
                </a:rPr>
                <a:t>A record</a:t>
              </a:r>
            </a:p>
          </p:txBody>
        </p:sp>
        <p:sp>
          <p:nvSpPr>
            <p:cNvPr id="71" name="AutoShape 38">
              <a:extLst>
                <a:ext uri="{FF2B5EF4-FFF2-40B4-BE49-F238E27FC236}">
                  <a16:creationId xmlns:a16="http://schemas.microsoft.com/office/drawing/2014/main" id="{DC2E89C0-0AC5-4E9A-B0F3-B9D79D797086}"/>
                </a:ext>
              </a:extLst>
            </p:cNvPr>
            <p:cNvSpPr>
              <a:spLocks noChangeArrowheads="1"/>
            </p:cNvSpPr>
            <p:nvPr/>
          </p:nvSpPr>
          <p:spPr bwMode="auto">
            <a:xfrm>
              <a:off x="3785" y="1655"/>
              <a:ext cx="1873" cy="1590"/>
            </a:xfrm>
            <a:prstGeom prst="roundRect">
              <a:avLst>
                <a:gd name="adj" fmla="val 8157"/>
              </a:avLst>
            </a:prstGeom>
            <a:solidFill>
              <a:schemeClr val="bg1">
                <a:lumMod val="95000"/>
                <a:alpha val="50195"/>
              </a:schemeClr>
            </a:solidFill>
            <a:ln w="19050">
              <a:solidFill>
                <a:srgbClr val="FAB707"/>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lnSpc>
                  <a:spcPct val="80000"/>
                </a:lnSpc>
                <a:spcBef>
                  <a:spcPct val="50000"/>
                </a:spcBef>
                <a:spcAft>
                  <a:spcPct val="50000"/>
                </a:spcAft>
                <a:buClr>
                  <a:srgbClr val="009B9B"/>
                </a:buClr>
                <a:buSzPct val="80000"/>
                <a:buFont typeface="Wingdings" panose="05000000000000000000" pitchFamily="2" charset="2"/>
                <a:buNone/>
              </a:pPr>
              <a:r>
                <a:rPr lang="en-GB" sz="1800" i="1" dirty="0">
                  <a:solidFill>
                    <a:srgbClr val="A50021"/>
                  </a:solidFill>
                  <a:latin typeface="+mn-lt"/>
                </a:rPr>
                <a:t>        </a:t>
              </a:r>
              <a:r>
                <a:rPr lang="fr-FR" sz="1800" i="1" dirty="0">
                  <a:solidFill>
                    <a:sysClr val="windowText" lastClr="000000"/>
                  </a:solidFill>
                  <a:latin typeface="+mn-lt"/>
                </a:rPr>
                <a:t>Poutrelle en acier laminée à chaud</a:t>
              </a:r>
              <a:endParaRPr lang="en-GB" sz="1800" i="1" dirty="0">
                <a:solidFill>
                  <a:sysClr val="windowText" lastClr="000000"/>
                </a:solidFill>
                <a:latin typeface="+mn-lt"/>
              </a:endParaRP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err="1">
                  <a:solidFill>
                    <a:srgbClr val="000000"/>
                  </a:solidFill>
                  <a:latin typeface="+mn-lt"/>
                </a:rPr>
                <a:t>Propriétés</a:t>
              </a:r>
              <a:r>
                <a:rPr lang="en-GB" sz="1600" dirty="0">
                  <a:solidFill>
                    <a:srgbClr val="000000"/>
                  </a:solidFill>
                  <a:latin typeface="+mn-lt"/>
                </a:rPr>
                <a:t> </a:t>
              </a:r>
              <a:r>
                <a:rPr lang="en-GB" sz="1600" dirty="0" err="1">
                  <a:solidFill>
                    <a:srgbClr val="000000"/>
                  </a:solidFill>
                  <a:latin typeface="+mn-lt"/>
                </a:rPr>
                <a:t>générales</a:t>
              </a:r>
              <a:r>
                <a:rPr lang="en-GB" sz="1600" dirty="0">
                  <a:solidFill>
                    <a:srgbClr val="000000"/>
                  </a:solidFill>
                  <a:latin typeface="+mn-lt"/>
                </a:rPr>
                <a:t> :</a:t>
              </a:r>
              <a:r>
                <a:rPr lang="en-GB" sz="1600" b="0" dirty="0">
                  <a:solidFill>
                    <a:srgbClr val="000000"/>
                  </a:solidFill>
                  <a:latin typeface="+mn-lt"/>
                </a:rPr>
                <a:t> </a:t>
              </a:r>
              <a:r>
                <a:rPr lang="en-GB" sz="1600" b="0" dirty="0">
                  <a:solidFill>
                    <a:srgbClr val="000000"/>
                  </a:solidFill>
                  <a:latin typeface="+mn-lt"/>
                  <a:sym typeface="Symbol" panose="05050102010706020507" pitchFamily="18" charset="2"/>
                </a:rPr>
                <a:t>, </a:t>
              </a:r>
              <a:r>
                <a:rPr lang="en-GB" sz="1600" b="0" dirty="0">
                  <a:solidFill>
                    <a:srgbClr val="000000"/>
                  </a:solidFill>
                  <a:latin typeface="+mn-lt"/>
                </a:rPr>
                <a:t>E, </a:t>
              </a:r>
              <a:r>
                <a:rPr lang="en-GB" sz="1600" b="0" dirty="0">
                  <a:solidFill>
                    <a:srgbClr val="000000"/>
                  </a:solidFill>
                  <a:latin typeface="+mn-lt"/>
                  <a:sym typeface="Symbol" panose="05050102010706020507" pitchFamily="18" charset="2"/>
                </a:rPr>
                <a:t></a:t>
              </a:r>
              <a:r>
                <a:rPr lang="en-GB" sz="1600" b="0" baseline="-25000" dirty="0">
                  <a:solidFill>
                    <a:srgbClr val="000000"/>
                  </a:solidFill>
                  <a:latin typeface="+mn-lt"/>
                  <a:sym typeface="Symbol" panose="05050102010706020507" pitchFamily="18" charset="2"/>
                </a:rPr>
                <a:t>y</a:t>
              </a:r>
              <a:endParaRPr lang="en-GB" sz="1600" b="0" baseline="-25000" dirty="0">
                <a:solidFill>
                  <a:srgbClr val="000000"/>
                </a:solidFill>
                <a:latin typeface="+mn-lt"/>
              </a:endParaRP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a:solidFill>
                    <a:srgbClr val="000000"/>
                  </a:solidFill>
                  <a:latin typeface="+mn-lt"/>
                </a:rPr>
                <a:t>Dimensions :</a:t>
              </a:r>
              <a:r>
                <a:rPr lang="en-GB" sz="1600" b="0" dirty="0">
                  <a:solidFill>
                    <a:srgbClr val="000000"/>
                  </a:solidFill>
                  <a:latin typeface="+mn-lt"/>
                </a:rPr>
                <a:t> </a:t>
              </a:r>
              <a:r>
                <a:rPr lang="en-GB" sz="1600" b="0" dirty="0" err="1">
                  <a:solidFill>
                    <a:srgbClr val="000000"/>
                  </a:solidFill>
                  <a:latin typeface="+mn-lt"/>
                </a:rPr>
                <a:t>Profondeur</a:t>
              </a:r>
              <a:r>
                <a:rPr lang="en-GB" sz="1600" b="0" dirty="0">
                  <a:solidFill>
                    <a:srgbClr val="000000"/>
                  </a:solidFill>
                  <a:latin typeface="+mn-lt"/>
                </a:rPr>
                <a:t> max, </a:t>
              </a:r>
              <a:r>
                <a:rPr lang="en-GB" sz="1600" b="0" dirty="0" err="1">
                  <a:solidFill>
                    <a:srgbClr val="000000"/>
                  </a:solidFill>
                  <a:latin typeface="+mn-lt"/>
                </a:rPr>
                <a:t>épaisseur</a:t>
              </a:r>
              <a:r>
                <a:rPr lang="en-GB" sz="1600" b="0" dirty="0">
                  <a:solidFill>
                    <a:srgbClr val="000000"/>
                  </a:solidFill>
                  <a:latin typeface="+mn-lt"/>
                </a:rPr>
                <a:t>...</a:t>
              </a: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a:solidFill>
                    <a:srgbClr val="000000"/>
                  </a:solidFill>
                  <a:latin typeface="+mn-lt"/>
                </a:rPr>
                <a:t>Section </a:t>
              </a:r>
              <a:r>
                <a:rPr lang="en-GB" sz="1600" b="0" dirty="0">
                  <a:solidFill>
                    <a:srgbClr val="000000"/>
                  </a:solidFill>
                  <a:latin typeface="+mn-lt"/>
                </a:rPr>
                <a:t>:  Area, I, Z, K, Q ...</a:t>
              </a:r>
            </a:p>
            <a:p>
              <a:pPr>
                <a:lnSpc>
                  <a:spcPct val="80000"/>
                </a:lnSpc>
                <a:spcBef>
                  <a:spcPct val="50000"/>
                </a:spcBef>
                <a:spcAft>
                  <a:spcPct val="50000"/>
                </a:spcAft>
                <a:buClr>
                  <a:schemeClr val="accent1"/>
                </a:buClr>
                <a:buSzPct val="115000"/>
                <a:buFontTx/>
                <a:buChar char="•"/>
              </a:pPr>
              <a:r>
                <a:rPr lang="en-GB" sz="1600" b="0" dirty="0">
                  <a:solidFill>
                    <a:srgbClr val="000000"/>
                  </a:solidFill>
                  <a:latin typeface="+mn-lt"/>
                </a:rPr>
                <a:t> </a:t>
              </a:r>
              <a:r>
                <a:rPr lang="en-GB" sz="1600" dirty="0" err="1">
                  <a:solidFill>
                    <a:srgbClr val="000000"/>
                  </a:solidFill>
                  <a:latin typeface="+mn-lt"/>
                </a:rPr>
                <a:t>Structurel</a:t>
              </a:r>
              <a:r>
                <a:rPr lang="en-GB" sz="1600" dirty="0">
                  <a:solidFill>
                    <a:srgbClr val="000000"/>
                  </a:solidFill>
                  <a:latin typeface="+mn-lt"/>
                </a:rPr>
                <a:t> </a:t>
              </a:r>
              <a:r>
                <a:rPr lang="en-GB" sz="1600" b="0" dirty="0">
                  <a:solidFill>
                    <a:srgbClr val="000000"/>
                  </a:solidFill>
                  <a:latin typeface="+mn-lt"/>
                </a:rPr>
                <a:t>: EI,</a:t>
              </a:r>
              <a:r>
                <a:rPr lang="en-GB" sz="1600" b="0" dirty="0">
                  <a:solidFill>
                    <a:srgbClr val="000000"/>
                  </a:solidFill>
                  <a:latin typeface="+mn-lt"/>
                  <a:sym typeface="Symbol" panose="05050102010706020507" pitchFamily="18" charset="2"/>
                </a:rPr>
                <a:t> </a:t>
              </a:r>
              <a:r>
                <a:rPr lang="en-GB" sz="1600" b="0" baseline="-25000" dirty="0">
                  <a:solidFill>
                    <a:srgbClr val="000000"/>
                  </a:solidFill>
                  <a:latin typeface="+mn-lt"/>
                  <a:sym typeface="Symbol" panose="05050102010706020507" pitchFamily="18" charset="2"/>
                </a:rPr>
                <a:t>y </a:t>
              </a:r>
              <a:r>
                <a:rPr lang="en-GB" sz="1600" b="0" dirty="0">
                  <a:solidFill>
                    <a:srgbClr val="000000"/>
                  </a:solidFill>
                  <a:latin typeface="+mn-lt"/>
                </a:rPr>
                <a:t>Z, ...</a:t>
              </a:r>
              <a:endParaRPr lang="en-GB" sz="900" b="0" dirty="0">
                <a:solidFill>
                  <a:srgbClr val="000000"/>
                </a:solidFill>
                <a:latin typeface="+mn-lt"/>
              </a:endParaRPr>
            </a:p>
          </p:txBody>
        </p:sp>
      </p:grpSp>
      <p:grpSp>
        <p:nvGrpSpPr>
          <p:cNvPr id="32" name="Group 31">
            <a:extLst>
              <a:ext uri="{FF2B5EF4-FFF2-40B4-BE49-F238E27FC236}">
                <a16:creationId xmlns:a16="http://schemas.microsoft.com/office/drawing/2014/main" id="{5B10445E-BA1A-46BD-9FD4-562147759AE3}"/>
              </a:ext>
            </a:extLst>
          </p:cNvPr>
          <p:cNvGrpSpPr/>
          <p:nvPr/>
        </p:nvGrpSpPr>
        <p:grpSpPr>
          <a:xfrm>
            <a:off x="4013560" y="2245091"/>
            <a:ext cx="3479397" cy="2397898"/>
            <a:chOff x="4839768" y="2411571"/>
            <a:chExt cx="3479397" cy="2397898"/>
          </a:xfrm>
        </p:grpSpPr>
        <p:grpSp>
          <p:nvGrpSpPr>
            <p:cNvPr id="33" name="Group 94">
              <a:extLst>
                <a:ext uri="{FF2B5EF4-FFF2-40B4-BE49-F238E27FC236}">
                  <a16:creationId xmlns:a16="http://schemas.microsoft.com/office/drawing/2014/main" id="{213C5A7A-BEA7-492C-BF13-0AE798F0301C}"/>
                </a:ext>
              </a:extLst>
            </p:cNvPr>
            <p:cNvGrpSpPr>
              <a:grpSpLocks/>
            </p:cNvGrpSpPr>
            <p:nvPr/>
          </p:nvGrpSpPr>
          <p:grpSpPr bwMode="auto">
            <a:xfrm>
              <a:off x="4839768" y="2411571"/>
              <a:ext cx="2899296" cy="2101851"/>
              <a:chOff x="2146" y="1484"/>
              <a:chExt cx="1686" cy="1324"/>
            </a:xfrm>
          </p:grpSpPr>
          <p:grpSp>
            <p:nvGrpSpPr>
              <p:cNvPr id="60" name="Group 50">
                <a:extLst>
                  <a:ext uri="{FF2B5EF4-FFF2-40B4-BE49-F238E27FC236}">
                    <a16:creationId xmlns:a16="http://schemas.microsoft.com/office/drawing/2014/main" id="{335E088B-F8DB-4D70-B0C0-1E1D37385769}"/>
                  </a:ext>
                </a:extLst>
              </p:cNvPr>
              <p:cNvGrpSpPr>
                <a:grpSpLocks/>
              </p:cNvGrpSpPr>
              <p:nvPr/>
            </p:nvGrpSpPr>
            <p:grpSpPr bwMode="auto">
              <a:xfrm>
                <a:off x="2236" y="1484"/>
                <a:ext cx="1596" cy="240"/>
                <a:chOff x="2244" y="1458"/>
                <a:chExt cx="1596" cy="240"/>
              </a:xfrm>
            </p:grpSpPr>
            <p:sp>
              <p:nvSpPr>
                <p:cNvPr id="65" name="Rectangle 18">
                  <a:extLst>
                    <a:ext uri="{FF2B5EF4-FFF2-40B4-BE49-F238E27FC236}">
                      <a16:creationId xmlns:a16="http://schemas.microsoft.com/office/drawing/2014/main" id="{66B93AC4-FE07-417D-910C-4E4B8A271531}"/>
                    </a:ext>
                  </a:extLst>
                </p:cNvPr>
                <p:cNvSpPr>
                  <a:spLocks noChangeArrowheads="1"/>
                </p:cNvSpPr>
                <p:nvPr/>
              </p:nvSpPr>
              <p:spPr bwMode="auto">
                <a:xfrm>
                  <a:off x="2244" y="1458"/>
                  <a:ext cx="1572"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600">
                    <a:solidFill>
                      <a:srgbClr val="000000"/>
                    </a:solidFill>
                    <a:latin typeface="+mn-lt"/>
                  </a:endParaRPr>
                </a:p>
              </p:txBody>
            </p:sp>
            <p:sp>
              <p:nvSpPr>
                <p:cNvPr id="66" name="Text Box 19">
                  <a:extLst>
                    <a:ext uri="{FF2B5EF4-FFF2-40B4-BE49-F238E27FC236}">
                      <a16:creationId xmlns:a16="http://schemas.microsoft.com/office/drawing/2014/main" id="{0462CEC0-ECF6-4AA5-AE2D-0059D3A54B40}"/>
                    </a:ext>
                  </a:extLst>
                </p:cNvPr>
                <p:cNvSpPr txBox="1">
                  <a:spLocks noChangeArrowheads="1"/>
                </p:cNvSpPr>
                <p:nvPr/>
              </p:nvSpPr>
              <p:spPr bwMode="auto">
                <a:xfrm>
                  <a:off x="2292" y="1458"/>
                  <a:ext cx="1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dirty="0" err="1">
                      <a:solidFill>
                        <a:srgbClr val="000000"/>
                      </a:solidFill>
                      <a:latin typeface="+mn-lt"/>
                    </a:rPr>
                    <a:t>Matériau</a:t>
                  </a:r>
                  <a:r>
                    <a:rPr lang="en-GB" sz="2000" dirty="0">
                      <a:solidFill>
                        <a:srgbClr val="000000"/>
                      </a:solidFill>
                      <a:latin typeface="+mn-lt"/>
                    </a:rPr>
                    <a:t> et </a:t>
                  </a:r>
                  <a:r>
                    <a:rPr lang="en-GB" sz="2000" dirty="0" err="1">
                      <a:solidFill>
                        <a:srgbClr val="000000"/>
                      </a:solidFill>
                      <a:latin typeface="+mn-lt"/>
                    </a:rPr>
                    <a:t>membre</a:t>
                  </a:r>
                  <a:endParaRPr lang="en-US" sz="2000" dirty="0">
                    <a:solidFill>
                      <a:srgbClr val="000000"/>
                    </a:solidFill>
                    <a:latin typeface="+mn-lt"/>
                  </a:endParaRPr>
                </a:p>
              </p:txBody>
            </p:sp>
          </p:grpSp>
          <p:sp>
            <p:nvSpPr>
              <p:cNvPr id="61" name="Text Box 23">
                <a:extLst>
                  <a:ext uri="{FF2B5EF4-FFF2-40B4-BE49-F238E27FC236}">
                    <a16:creationId xmlns:a16="http://schemas.microsoft.com/office/drawing/2014/main" id="{EA30983D-7D70-4253-8711-87DCB8C0939C}"/>
                  </a:ext>
                </a:extLst>
              </p:cNvPr>
              <p:cNvSpPr txBox="1">
                <a:spLocks noChangeArrowheads="1"/>
              </p:cNvSpPr>
              <p:nvPr/>
            </p:nvSpPr>
            <p:spPr bwMode="auto">
              <a:xfrm>
                <a:off x="2466" y="2152"/>
                <a:ext cx="978"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600" b="0" dirty="0">
                    <a:solidFill>
                      <a:schemeClr val="accent3"/>
                    </a:solidFill>
                    <a:latin typeface="+mn-lt"/>
                  </a:rPr>
                  <a:t>Aluminium</a:t>
                </a:r>
                <a:endParaRPr lang="en-GB" sz="1800" b="0" dirty="0">
                  <a:solidFill>
                    <a:schemeClr val="accent3"/>
                  </a:solidFill>
                  <a:latin typeface="+mn-lt"/>
                </a:endParaRPr>
              </a:p>
              <a:p>
                <a:pPr>
                  <a:spcBef>
                    <a:spcPct val="50000"/>
                  </a:spcBef>
                  <a:spcAft>
                    <a:spcPct val="0"/>
                  </a:spcAft>
                  <a:buClr>
                    <a:srgbClr val="009B9B"/>
                  </a:buClr>
                  <a:buSzPct val="80000"/>
                  <a:buFont typeface="Wingdings" panose="05000000000000000000" pitchFamily="2" charset="2"/>
                  <a:buNone/>
                </a:pPr>
                <a:r>
                  <a:rPr lang="en-GB" sz="1600" b="0" dirty="0">
                    <a:solidFill>
                      <a:schemeClr val="accent3"/>
                    </a:solidFill>
                    <a:latin typeface="+mn-lt"/>
                  </a:rPr>
                  <a:t>Vinyl Ester</a:t>
                </a:r>
              </a:p>
              <a:p>
                <a:pPr>
                  <a:spcBef>
                    <a:spcPct val="50000"/>
                  </a:spcBef>
                  <a:spcAft>
                    <a:spcPct val="0"/>
                  </a:spcAft>
                  <a:buClr>
                    <a:srgbClr val="009B9B"/>
                  </a:buClr>
                  <a:buSzPct val="80000"/>
                  <a:buFont typeface="Wingdings" panose="05000000000000000000" pitchFamily="2" charset="2"/>
                  <a:buNone/>
                </a:pPr>
                <a:r>
                  <a:rPr lang="en-GB" sz="1600" dirty="0" err="1">
                    <a:latin typeface="+mn-lt"/>
                  </a:rPr>
                  <a:t>Acier</a:t>
                </a:r>
                <a:endParaRPr lang="en-GB" sz="1600" b="0" dirty="0">
                  <a:latin typeface="+mn-lt"/>
                </a:endParaRPr>
              </a:p>
            </p:txBody>
          </p:sp>
          <p:grpSp>
            <p:nvGrpSpPr>
              <p:cNvPr id="62" name="Group 93">
                <a:extLst>
                  <a:ext uri="{FF2B5EF4-FFF2-40B4-BE49-F238E27FC236}">
                    <a16:creationId xmlns:a16="http://schemas.microsoft.com/office/drawing/2014/main" id="{93962238-98A7-41CA-8E6A-AA9B6076FD4F}"/>
                  </a:ext>
                </a:extLst>
              </p:cNvPr>
              <p:cNvGrpSpPr>
                <a:grpSpLocks/>
              </p:cNvGrpSpPr>
              <p:nvPr/>
            </p:nvGrpSpPr>
            <p:grpSpPr bwMode="auto">
              <a:xfrm>
                <a:off x="2146" y="2111"/>
                <a:ext cx="274" cy="652"/>
                <a:chOff x="2058" y="2117"/>
                <a:chExt cx="402" cy="588"/>
              </a:xfrm>
            </p:grpSpPr>
            <p:sp>
              <p:nvSpPr>
                <p:cNvPr id="63" name="Line 30">
                  <a:extLst>
                    <a:ext uri="{FF2B5EF4-FFF2-40B4-BE49-F238E27FC236}">
                      <a16:creationId xmlns:a16="http://schemas.microsoft.com/office/drawing/2014/main" id="{9052461C-E514-4BBD-AA45-4ED00A45A809}"/>
                    </a:ext>
                  </a:extLst>
                </p:cNvPr>
                <p:cNvSpPr>
                  <a:spLocks noChangeShapeType="1"/>
                </p:cNvSpPr>
                <p:nvPr/>
              </p:nvSpPr>
              <p:spPr bwMode="auto">
                <a:xfrm flipV="1">
                  <a:off x="2058" y="2117"/>
                  <a:ext cx="378" cy="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64" name="Line 31">
                  <a:extLst>
                    <a:ext uri="{FF2B5EF4-FFF2-40B4-BE49-F238E27FC236}">
                      <a16:creationId xmlns:a16="http://schemas.microsoft.com/office/drawing/2014/main" id="{B0DE9698-F0C0-4808-A55D-B15779B48310}"/>
                    </a:ext>
                  </a:extLst>
                </p:cNvPr>
                <p:cNvSpPr>
                  <a:spLocks noChangeShapeType="1"/>
                </p:cNvSpPr>
                <p:nvPr/>
              </p:nvSpPr>
              <p:spPr bwMode="auto">
                <a:xfrm>
                  <a:off x="2058" y="2423"/>
                  <a:ext cx="402" cy="2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grpSp>
        </p:grpSp>
        <p:sp>
          <p:nvSpPr>
            <p:cNvPr id="34" name="Line 30">
              <a:extLst>
                <a:ext uri="{FF2B5EF4-FFF2-40B4-BE49-F238E27FC236}">
                  <a16:creationId xmlns:a16="http://schemas.microsoft.com/office/drawing/2014/main" id="{5DAABAE6-B364-471D-AEFF-B65AED11A0E7}"/>
                </a:ext>
              </a:extLst>
            </p:cNvPr>
            <p:cNvSpPr>
              <a:spLocks noChangeShapeType="1"/>
            </p:cNvSpPr>
            <p:nvPr/>
          </p:nvSpPr>
          <p:spPr bwMode="auto">
            <a:xfrm>
              <a:off x="6031208" y="4375464"/>
              <a:ext cx="606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000"/>
            </a:p>
          </p:txBody>
        </p:sp>
        <p:sp>
          <p:nvSpPr>
            <p:cNvPr id="35" name="TextBox 34">
              <a:extLst>
                <a:ext uri="{FF2B5EF4-FFF2-40B4-BE49-F238E27FC236}">
                  <a16:creationId xmlns:a16="http://schemas.microsoft.com/office/drawing/2014/main" id="{F702972F-40E2-4D7C-B32A-1DA6EAF427E5}"/>
                </a:ext>
              </a:extLst>
            </p:cNvPr>
            <p:cNvSpPr txBox="1"/>
            <p:nvPr/>
          </p:nvSpPr>
          <p:spPr>
            <a:xfrm>
              <a:off x="6637367" y="4163138"/>
              <a:ext cx="1681798" cy="646331"/>
            </a:xfrm>
            <a:prstGeom prst="rect">
              <a:avLst/>
            </a:prstGeom>
            <a:noFill/>
          </p:spPr>
          <p:txBody>
            <a:bodyPr wrap="square">
              <a:spAutoFit/>
            </a:bodyPr>
            <a:lstStyle/>
            <a:p>
              <a:pPr>
                <a:spcBef>
                  <a:spcPct val="50000"/>
                </a:spcBef>
                <a:spcAft>
                  <a:spcPct val="0"/>
                </a:spcAft>
                <a:buClr>
                  <a:srgbClr val="009B9B"/>
                </a:buClr>
                <a:buSzPct val="80000"/>
                <a:buFont typeface="Wingdings" panose="05000000000000000000" pitchFamily="2" charset="2"/>
                <a:buNone/>
              </a:pPr>
              <a:r>
                <a:rPr lang="en-GB" sz="1800" dirty="0" err="1">
                  <a:latin typeface="+mn-lt"/>
                </a:rPr>
                <a:t>Acier</a:t>
              </a:r>
              <a:r>
                <a:rPr lang="en-GB" sz="1800" dirty="0">
                  <a:latin typeface="+mn-lt"/>
                </a:rPr>
                <a:t> </a:t>
              </a:r>
              <a:r>
                <a:rPr lang="en-GB" sz="1800" dirty="0" err="1">
                  <a:latin typeface="+mn-lt"/>
                </a:rPr>
                <a:t>laminé</a:t>
              </a:r>
              <a:r>
                <a:rPr lang="en-GB" sz="1800" dirty="0">
                  <a:latin typeface="+mn-lt"/>
                </a:rPr>
                <a:t> à </a:t>
              </a:r>
              <a:r>
                <a:rPr lang="en-GB" sz="1800" dirty="0" err="1">
                  <a:latin typeface="+mn-lt"/>
                </a:rPr>
                <a:t>chaud</a:t>
              </a:r>
              <a:endParaRPr lang="en-GB" sz="1800" b="0" dirty="0">
                <a:latin typeface="+mn-lt"/>
              </a:endParaRPr>
            </a:p>
          </p:txBody>
        </p:sp>
      </p:grpSp>
    </p:spTree>
    <p:extLst>
      <p:ext uri="{BB962C8B-B14F-4D97-AF65-F5344CB8AC3E}">
        <p14:creationId xmlns:p14="http://schemas.microsoft.com/office/powerpoint/2010/main" val="32185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0C2986-B1DC-4724-BE36-7E978F959FA5}"/>
              </a:ext>
            </a:extLst>
          </p:cNvPr>
          <p:cNvSpPr>
            <a:spLocks noGrp="1"/>
          </p:cNvSpPr>
          <p:nvPr>
            <p:ph type="sldNum" sz="quarter" idx="11"/>
          </p:nvPr>
        </p:nvSpPr>
        <p:spPr/>
        <p:txBody>
          <a:bodyPr/>
          <a:lstStyle/>
          <a:p>
            <a:fld id="{F0D23093-2AB0-F74C-B865-1A12A15B650E}" type="slidenum">
              <a:rPr lang="en-US" smtClean="0"/>
              <a:pPr/>
              <a:t>6</a:t>
            </a:fld>
            <a:endParaRPr lang="en-US"/>
          </a:p>
        </p:txBody>
      </p:sp>
      <p:sp>
        <p:nvSpPr>
          <p:cNvPr id="3" name="Title 2">
            <a:extLst>
              <a:ext uri="{FF2B5EF4-FFF2-40B4-BE49-F238E27FC236}">
                <a16:creationId xmlns:a16="http://schemas.microsoft.com/office/drawing/2014/main" id="{6324FCF1-3EF4-46B3-AA60-6D41AE500154}"/>
              </a:ext>
            </a:extLst>
          </p:cNvPr>
          <p:cNvSpPr>
            <a:spLocks noGrp="1"/>
          </p:cNvSpPr>
          <p:nvPr>
            <p:ph type="title"/>
          </p:nvPr>
        </p:nvSpPr>
        <p:spPr/>
        <p:txBody>
          <a:bodyPr/>
          <a:lstStyle/>
          <a:p>
            <a:r>
              <a:rPr lang="fr-FR" dirty="0"/>
              <a:t>Base de données Granta </a:t>
            </a:r>
            <a:r>
              <a:rPr lang="fr-FR" dirty="0" err="1"/>
              <a:t>EduPack</a:t>
            </a:r>
            <a:r>
              <a:rPr lang="fr-FR" dirty="0"/>
              <a:t> pour l'architecture</a:t>
            </a:r>
            <a:endParaRPr lang="en-US" dirty="0"/>
          </a:p>
        </p:txBody>
      </p:sp>
      <p:grpSp>
        <p:nvGrpSpPr>
          <p:cNvPr id="4" name="Group 94">
            <a:extLst>
              <a:ext uri="{FF2B5EF4-FFF2-40B4-BE49-F238E27FC236}">
                <a16:creationId xmlns:a16="http://schemas.microsoft.com/office/drawing/2014/main" id="{A97081CA-1703-4D50-B6E7-2BB3E4225F81}"/>
              </a:ext>
            </a:extLst>
          </p:cNvPr>
          <p:cNvGrpSpPr>
            <a:grpSpLocks/>
          </p:cNvGrpSpPr>
          <p:nvPr/>
        </p:nvGrpSpPr>
        <p:grpSpPr bwMode="auto">
          <a:xfrm flipH="1">
            <a:off x="4295384" y="3508398"/>
            <a:ext cx="1874838" cy="1706420"/>
            <a:chOff x="414" y="2440"/>
            <a:chExt cx="1090" cy="1432"/>
          </a:xfrm>
        </p:grpSpPr>
        <p:sp>
          <p:nvSpPr>
            <p:cNvPr id="5" name="Text Box 95">
              <a:extLst>
                <a:ext uri="{FF2B5EF4-FFF2-40B4-BE49-F238E27FC236}">
                  <a16:creationId xmlns:a16="http://schemas.microsoft.com/office/drawing/2014/main" id="{00367C48-2AAD-4BD4-9AEE-25EE9A685A90}"/>
                </a:ext>
              </a:extLst>
            </p:cNvPr>
            <p:cNvSpPr txBox="1">
              <a:spLocks noChangeArrowheads="1"/>
            </p:cNvSpPr>
            <p:nvPr/>
          </p:nvSpPr>
          <p:spPr bwMode="auto">
            <a:xfrm>
              <a:off x="414" y="2834"/>
              <a:ext cx="950" cy="49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b="0" i="1" dirty="0">
                  <a:solidFill>
                    <a:srgbClr val="000000"/>
                  </a:solidFill>
                  <a:latin typeface="+mn-lt"/>
                </a:rPr>
                <a:t>Fiches pour</a:t>
              </a:r>
            </a:p>
            <a:p>
              <a:pPr algn="ctr">
                <a:spcBef>
                  <a:spcPct val="0"/>
                </a:spcBef>
                <a:spcAft>
                  <a:spcPct val="0"/>
                </a:spcAft>
                <a:buClr>
                  <a:srgbClr val="009B9B"/>
                </a:buClr>
                <a:buSzPct val="80000"/>
                <a:buFont typeface="Wingdings" panose="05000000000000000000" pitchFamily="2" charset="2"/>
                <a:buNone/>
              </a:pPr>
              <a:r>
                <a:rPr lang="en-GB" sz="1600" b="0" i="1" dirty="0">
                  <a:solidFill>
                    <a:srgbClr val="000000"/>
                  </a:solidFill>
                  <a:latin typeface="+mn-lt"/>
                </a:rPr>
                <a:t>1881 sections</a:t>
              </a:r>
              <a:r>
                <a:rPr lang="en-GB" sz="1400" dirty="0">
                  <a:solidFill>
                    <a:srgbClr val="000000"/>
                  </a:solidFill>
                  <a:latin typeface="+mn-lt"/>
                </a:rPr>
                <a:t> </a:t>
              </a:r>
            </a:p>
          </p:txBody>
        </p:sp>
        <p:sp>
          <p:nvSpPr>
            <p:cNvPr id="6" name="AutoShape 96">
              <a:extLst>
                <a:ext uri="{FF2B5EF4-FFF2-40B4-BE49-F238E27FC236}">
                  <a16:creationId xmlns:a16="http://schemas.microsoft.com/office/drawing/2014/main" id="{A01230DB-B30A-4AFC-95A0-5D8194501419}"/>
                </a:ext>
              </a:extLst>
            </p:cNvPr>
            <p:cNvSpPr>
              <a:spLocks/>
            </p:cNvSpPr>
            <p:nvPr/>
          </p:nvSpPr>
          <p:spPr bwMode="auto">
            <a:xfrm>
              <a:off x="1408" y="2440"/>
              <a:ext cx="96" cy="1432"/>
            </a:xfrm>
            <a:prstGeom prst="leftBrace">
              <a:avLst>
                <a:gd name="adj1" fmla="val 124306"/>
                <a:gd name="adj2" fmla="val 46088"/>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sp>
        <p:nvSpPr>
          <p:cNvPr id="7" name="Line 80">
            <a:extLst>
              <a:ext uri="{FF2B5EF4-FFF2-40B4-BE49-F238E27FC236}">
                <a16:creationId xmlns:a16="http://schemas.microsoft.com/office/drawing/2014/main" id="{85E53096-F21E-49DB-8FF5-2736C489A594}"/>
              </a:ext>
            </a:extLst>
          </p:cNvPr>
          <p:cNvSpPr>
            <a:spLocks noChangeShapeType="1"/>
          </p:cNvSpPr>
          <p:nvPr/>
        </p:nvSpPr>
        <p:spPr bwMode="auto">
          <a:xfrm flipH="1">
            <a:off x="2477016" y="1739984"/>
            <a:ext cx="0" cy="559225"/>
          </a:xfrm>
          <a:prstGeom prst="line">
            <a:avLst/>
          </a:prstGeom>
          <a:noFill/>
          <a:ln w="28575">
            <a:solidFill>
              <a:schemeClr val="accent1"/>
            </a:solidFill>
            <a:round/>
            <a:headEnd type="none" w="med" len="med"/>
            <a:tailEnd type="arrow" w="med" len="med"/>
          </a:ln>
          <a:extLst>
            <a:ext uri="{909E8E84-426E-40DD-AFC4-6F175D3DCCD1}">
              <a14:hiddenFill xmlns:a14="http://schemas.microsoft.com/office/drawing/2010/main">
                <a:noFill/>
              </a14:hiddenFill>
            </a:ext>
          </a:extLst>
        </p:spPr>
        <p:txBody>
          <a:bodyPr anchor="ctr"/>
          <a:lstStyle/>
          <a:p>
            <a:endParaRPr lang="en-GB"/>
          </a:p>
        </p:txBody>
      </p:sp>
      <p:grpSp>
        <p:nvGrpSpPr>
          <p:cNvPr id="8" name="Group 7">
            <a:extLst>
              <a:ext uri="{FF2B5EF4-FFF2-40B4-BE49-F238E27FC236}">
                <a16:creationId xmlns:a16="http://schemas.microsoft.com/office/drawing/2014/main" id="{6E5E5710-946C-4C11-A7F7-1DFE9E79D7A3}"/>
              </a:ext>
            </a:extLst>
          </p:cNvPr>
          <p:cNvGrpSpPr/>
          <p:nvPr/>
        </p:nvGrpSpPr>
        <p:grpSpPr>
          <a:xfrm>
            <a:off x="6521171" y="2349728"/>
            <a:ext cx="4202600" cy="3256347"/>
            <a:chOff x="5118538" y="2160649"/>
            <a:chExt cx="4202600" cy="3256347"/>
          </a:xfrm>
        </p:grpSpPr>
        <p:grpSp>
          <p:nvGrpSpPr>
            <p:cNvPr id="9" name="Group 8">
              <a:extLst>
                <a:ext uri="{FF2B5EF4-FFF2-40B4-BE49-F238E27FC236}">
                  <a16:creationId xmlns:a16="http://schemas.microsoft.com/office/drawing/2014/main" id="{E7893771-2F53-4039-9CF7-554277024A28}"/>
                </a:ext>
              </a:extLst>
            </p:cNvPr>
            <p:cNvGrpSpPr/>
            <p:nvPr/>
          </p:nvGrpSpPr>
          <p:grpSpPr>
            <a:xfrm>
              <a:off x="5629210" y="2425905"/>
              <a:ext cx="3691928" cy="1510976"/>
              <a:chOff x="1620114" y="978529"/>
              <a:chExt cx="7856989" cy="3101346"/>
            </a:xfrm>
          </p:grpSpPr>
          <p:pic>
            <p:nvPicPr>
              <p:cNvPr id="35" name="Picture 34">
                <a:extLst>
                  <a:ext uri="{FF2B5EF4-FFF2-40B4-BE49-F238E27FC236}">
                    <a16:creationId xmlns:a16="http://schemas.microsoft.com/office/drawing/2014/main" id="{F1B13E57-FAE8-49D5-AE89-4777EE223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41" y="1446213"/>
                <a:ext cx="3116262" cy="2633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7" name="Text Box 8">
                <a:extLst>
                  <a:ext uri="{FF2B5EF4-FFF2-40B4-BE49-F238E27FC236}">
                    <a16:creationId xmlns:a16="http://schemas.microsoft.com/office/drawing/2014/main" id="{B6006555-A741-40AF-BC92-FC6992B01C2C}"/>
                  </a:ext>
                </a:extLst>
              </p:cNvPr>
              <p:cNvSpPr txBox="1">
                <a:spLocks noChangeArrowheads="1"/>
              </p:cNvSpPr>
              <p:nvPr/>
            </p:nvSpPr>
            <p:spPr bwMode="auto">
              <a:xfrm>
                <a:off x="1620114" y="978529"/>
                <a:ext cx="6502583" cy="3667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ct val="50000"/>
                  </a:spcBef>
                  <a:buClr>
                    <a:srgbClr val="009B9B"/>
                  </a:buClr>
                  <a:buSzPct val="80000"/>
                  <a:buFont typeface="Wingdings" panose="05000000000000000000" pitchFamily="2" charset="2"/>
                  <a:buNone/>
                </a:pPr>
                <a:r>
                  <a:rPr lang="en-US" sz="800" b="1">
                    <a:solidFill>
                      <a:srgbClr val="000000"/>
                    </a:solidFill>
                  </a:rPr>
                  <a:t>Pultruded GFRP Vinyl Ester Circular Hollow-(44 x 3.18)</a:t>
                </a:r>
                <a:endParaRPr lang="en-US" sz="800" b="1">
                  <a:solidFill>
                    <a:srgbClr val="000000"/>
                  </a:solidFill>
                  <a:latin typeface="Times New Roman" panose="02020603050405020304" pitchFamily="18" charset="0"/>
                </a:endParaRPr>
              </a:p>
            </p:txBody>
          </p:sp>
        </p:grpSp>
        <p:grpSp>
          <p:nvGrpSpPr>
            <p:cNvPr id="10" name="Group 9">
              <a:extLst>
                <a:ext uri="{FF2B5EF4-FFF2-40B4-BE49-F238E27FC236}">
                  <a16:creationId xmlns:a16="http://schemas.microsoft.com/office/drawing/2014/main" id="{D2DC3B72-5F02-4B5E-A650-F06865F5E437}"/>
                </a:ext>
              </a:extLst>
            </p:cNvPr>
            <p:cNvGrpSpPr/>
            <p:nvPr/>
          </p:nvGrpSpPr>
          <p:grpSpPr>
            <a:xfrm>
              <a:off x="5199224" y="2609314"/>
              <a:ext cx="3310032" cy="2692668"/>
              <a:chOff x="5199224" y="2609314"/>
              <a:chExt cx="3310032" cy="2692668"/>
            </a:xfrm>
          </p:grpSpPr>
          <p:sp>
            <p:nvSpPr>
              <p:cNvPr id="12" name="TextBox 2">
                <a:extLst>
                  <a:ext uri="{FF2B5EF4-FFF2-40B4-BE49-F238E27FC236}">
                    <a16:creationId xmlns:a16="http://schemas.microsoft.com/office/drawing/2014/main" id="{9CA9C006-D11F-430F-B877-B342720FCF9A}"/>
                  </a:ext>
                </a:extLst>
              </p:cNvPr>
              <p:cNvSpPr txBox="1"/>
              <p:nvPr/>
            </p:nvSpPr>
            <p:spPr>
              <a:xfrm>
                <a:off x="6745632" y="5086538"/>
                <a:ext cx="1763624" cy="215444"/>
              </a:xfrm>
              <a:prstGeom prst="rect">
                <a:avLst/>
              </a:prstGeom>
              <a:noFill/>
              <a:ln>
                <a:noFill/>
              </a:ln>
            </p:spPr>
            <p:txBody>
              <a:bodyPr wrap="none" rtlCol="0">
                <a:spAutoFit/>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800" i="1"/>
                  <a:t>A selection of attributes are shown</a:t>
                </a:r>
              </a:p>
            </p:txBody>
          </p:sp>
          <p:sp>
            <p:nvSpPr>
              <p:cNvPr id="13" name="TextBox 12">
                <a:extLst>
                  <a:ext uri="{FF2B5EF4-FFF2-40B4-BE49-F238E27FC236}">
                    <a16:creationId xmlns:a16="http://schemas.microsoft.com/office/drawing/2014/main" id="{6C84F905-997D-4C3E-81A5-E55F27716349}"/>
                  </a:ext>
                </a:extLst>
              </p:cNvPr>
              <p:cNvSpPr txBox="1">
                <a:spLocks noChangeArrowheads="1"/>
              </p:cNvSpPr>
              <p:nvPr/>
            </p:nvSpPr>
            <p:spPr>
              <a:xfrm>
                <a:off x="5230911" y="2609314"/>
                <a:ext cx="528780" cy="171552"/>
              </a:xfrm>
              <a:prstGeom prst="rect">
                <a:avLst/>
              </a:prstGeom>
              <a:ln>
                <a:noFill/>
              </a:ln>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spcBef>
                    <a:spcPct val="15000"/>
                  </a:spcBef>
                  <a:spcAft>
                    <a:spcPct val="0"/>
                  </a:spcAft>
                </a:pPr>
                <a:r>
                  <a:rPr lang="en-GB" sz="700" b="1" kern="0">
                    <a:solidFill>
                      <a:schemeClr val="tx2"/>
                    </a:solidFill>
                    <a:latin typeface="+mj-lt"/>
                  </a:rPr>
                  <a:t>General</a:t>
                </a:r>
              </a:p>
            </p:txBody>
          </p:sp>
          <p:sp>
            <p:nvSpPr>
              <p:cNvPr id="14" name="TextBox 13">
                <a:extLst>
                  <a:ext uri="{FF2B5EF4-FFF2-40B4-BE49-F238E27FC236}">
                    <a16:creationId xmlns:a16="http://schemas.microsoft.com/office/drawing/2014/main" id="{6554A72F-539F-4CEC-811D-B69D00F2E910}"/>
                  </a:ext>
                </a:extLst>
              </p:cNvPr>
              <p:cNvSpPr txBox="1">
                <a:spLocks noChangeArrowheads="1"/>
              </p:cNvSpPr>
              <p:nvPr/>
            </p:nvSpPr>
            <p:spPr>
              <a:xfrm>
                <a:off x="5234876" y="3281738"/>
                <a:ext cx="764069" cy="171924"/>
              </a:xfrm>
              <a:prstGeom prst="rect">
                <a:avLst/>
              </a:prstGeom>
              <a:ln>
                <a:noFill/>
              </a:ln>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spcBef>
                    <a:spcPct val="15000"/>
                  </a:spcBef>
                  <a:spcAft>
                    <a:spcPct val="0"/>
                  </a:spcAft>
                </a:pPr>
                <a:r>
                  <a:rPr lang="en-GB" sz="700" b="1" kern="0">
                    <a:solidFill>
                      <a:schemeClr val="tx2"/>
                    </a:solidFill>
                    <a:latin typeface="+mj-lt"/>
                  </a:rPr>
                  <a:t>Dimensions</a:t>
                </a:r>
              </a:p>
            </p:txBody>
          </p:sp>
          <p:sp>
            <p:nvSpPr>
              <p:cNvPr id="15" name="TextBox 14">
                <a:extLst>
                  <a:ext uri="{FF2B5EF4-FFF2-40B4-BE49-F238E27FC236}">
                    <a16:creationId xmlns:a16="http://schemas.microsoft.com/office/drawing/2014/main" id="{02E44146-6F42-425F-8D24-6D40E099DD13}"/>
                  </a:ext>
                </a:extLst>
              </p:cNvPr>
              <p:cNvSpPr txBox="1">
                <a:spLocks noChangeArrowheads="1"/>
              </p:cNvSpPr>
              <p:nvPr/>
            </p:nvSpPr>
            <p:spPr>
              <a:xfrm>
                <a:off x="5214309" y="3705463"/>
                <a:ext cx="528780" cy="169494"/>
              </a:xfrm>
              <a:prstGeom prst="rect">
                <a:avLst/>
              </a:prstGeom>
              <a:ln>
                <a:noFill/>
              </a:ln>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spcBef>
                    <a:spcPct val="15000"/>
                  </a:spcBef>
                  <a:spcAft>
                    <a:spcPct val="0"/>
                  </a:spcAft>
                </a:pPr>
                <a:r>
                  <a:rPr lang="en-GB" sz="700" b="1" kern="0">
                    <a:solidFill>
                      <a:schemeClr val="tx2"/>
                    </a:solidFill>
                    <a:latin typeface="+mj-lt"/>
                  </a:rPr>
                  <a:t>Section</a:t>
                </a:r>
              </a:p>
            </p:txBody>
          </p:sp>
          <p:sp>
            <p:nvSpPr>
              <p:cNvPr id="16" name="TextBox 15">
                <a:extLst>
                  <a:ext uri="{FF2B5EF4-FFF2-40B4-BE49-F238E27FC236}">
                    <a16:creationId xmlns:a16="http://schemas.microsoft.com/office/drawing/2014/main" id="{52B41AF6-1B84-4260-B3E8-F28038EE8AB4}"/>
                  </a:ext>
                </a:extLst>
              </p:cNvPr>
              <p:cNvSpPr txBox="1">
                <a:spLocks noChangeArrowheads="1"/>
              </p:cNvSpPr>
              <p:nvPr/>
            </p:nvSpPr>
            <p:spPr>
              <a:xfrm>
                <a:off x="5199224" y="4369199"/>
                <a:ext cx="620499" cy="149096"/>
              </a:xfrm>
              <a:prstGeom prst="rect">
                <a:avLst/>
              </a:prstGeom>
              <a:ln>
                <a:noFill/>
              </a:ln>
            </p:spPr>
            <p:txBody>
              <a:bodyPr/>
              <a:lstStyle>
                <a:defPPr>
                  <a:defRPr lang="en-US"/>
                </a:defPPr>
                <a:lvl1pPr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1pPr>
                <a:lvl2pPr marL="4572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2pPr>
                <a:lvl3pPr marL="9144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3pPr>
                <a:lvl4pPr marL="13716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4pPr>
                <a:lvl5pPr marL="1828800" algn="l" rtl="0" eaLnBrk="0" fontAlgn="base" hangingPunct="0">
                  <a:spcBef>
                    <a:spcPct val="20000"/>
                  </a:spcBef>
                  <a:spcAft>
                    <a:spcPct val="20000"/>
                  </a:spcAft>
                  <a:buClr>
                    <a:srgbClr val="009B9B"/>
                  </a:buClr>
                  <a:buSzPct val="80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393700">
                  <a:spcBef>
                    <a:spcPct val="15000"/>
                  </a:spcBef>
                  <a:spcAft>
                    <a:spcPct val="0"/>
                  </a:spcAft>
                </a:pPr>
                <a:r>
                  <a:rPr lang="en-GB" sz="700" b="1" kern="0">
                    <a:solidFill>
                      <a:schemeClr val="tx2"/>
                    </a:solidFill>
                    <a:latin typeface="+mj-lt"/>
                  </a:rPr>
                  <a:t>Structural</a:t>
                </a:r>
              </a:p>
            </p:txBody>
          </p:sp>
          <p:pic>
            <p:nvPicPr>
              <p:cNvPr id="17" name="table">
                <a:extLst>
                  <a:ext uri="{FF2B5EF4-FFF2-40B4-BE49-F238E27FC236}">
                    <a16:creationId xmlns:a16="http://schemas.microsoft.com/office/drawing/2014/main" id="{D966EB6C-29E5-4B73-A5BA-6356398EE0D9}"/>
                  </a:ext>
                </a:extLst>
              </p:cNvPr>
              <p:cNvPicPr>
                <a:picLocks noChangeAspect="1"/>
              </p:cNvPicPr>
              <p:nvPr/>
            </p:nvPicPr>
            <p:blipFill>
              <a:blip r:embed="rId3"/>
              <a:stretch>
                <a:fillRect/>
              </a:stretch>
            </p:blipFill>
            <p:spPr>
              <a:xfrm>
                <a:off x="5283710" y="2784222"/>
                <a:ext cx="2178158" cy="475196"/>
              </a:xfrm>
              <a:prstGeom prst="rect">
                <a:avLst/>
              </a:prstGeom>
              <a:ln>
                <a:solidFill>
                  <a:schemeClr val="accent3"/>
                </a:solidFill>
              </a:ln>
            </p:spPr>
          </p:pic>
          <p:pic>
            <p:nvPicPr>
              <p:cNvPr id="18" name="Picture 17">
                <a:extLst>
                  <a:ext uri="{FF2B5EF4-FFF2-40B4-BE49-F238E27FC236}">
                    <a16:creationId xmlns:a16="http://schemas.microsoft.com/office/drawing/2014/main" id="{693D370B-DFF3-42EF-8C4A-3C555243B30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9192" y="2812520"/>
                <a:ext cx="74265" cy="69614"/>
              </a:xfrm>
              <a:prstGeom prst="rect">
                <a:avLst/>
              </a:prstGeom>
              <a:ln>
                <a:solidFill>
                  <a:schemeClr val="accent3"/>
                </a:solidFill>
              </a:ln>
            </p:spPr>
          </p:pic>
          <p:pic>
            <p:nvPicPr>
              <p:cNvPr id="19" name="Picture 18">
                <a:extLst>
                  <a:ext uri="{FF2B5EF4-FFF2-40B4-BE49-F238E27FC236}">
                    <a16:creationId xmlns:a16="http://schemas.microsoft.com/office/drawing/2014/main" id="{1F884C92-9DC4-453C-83F5-5899C5958F3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9632" y="2933788"/>
                <a:ext cx="74265" cy="69614"/>
              </a:xfrm>
              <a:prstGeom prst="rect">
                <a:avLst/>
              </a:prstGeom>
              <a:ln>
                <a:solidFill>
                  <a:schemeClr val="accent3"/>
                </a:solidFill>
              </a:ln>
            </p:spPr>
          </p:pic>
          <p:pic>
            <p:nvPicPr>
              <p:cNvPr id="20" name="Picture 19">
                <a:extLst>
                  <a:ext uri="{FF2B5EF4-FFF2-40B4-BE49-F238E27FC236}">
                    <a16:creationId xmlns:a16="http://schemas.microsoft.com/office/drawing/2014/main" id="{288F33C3-8F7B-440F-AA2E-C64EE2BB3A01}"/>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9630" y="3047153"/>
                <a:ext cx="74265" cy="69614"/>
              </a:xfrm>
              <a:prstGeom prst="rect">
                <a:avLst/>
              </a:prstGeom>
              <a:ln>
                <a:solidFill>
                  <a:schemeClr val="accent3"/>
                </a:solidFill>
              </a:ln>
            </p:spPr>
          </p:pic>
          <p:pic>
            <p:nvPicPr>
              <p:cNvPr id="21" name="table">
                <a:extLst>
                  <a:ext uri="{FF2B5EF4-FFF2-40B4-BE49-F238E27FC236}">
                    <a16:creationId xmlns:a16="http://schemas.microsoft.com/office/drawing/2014/main" id="{4E282A31-B444-4C18-8727-C2ECD6B0411D}"/>
                  </a:ext>
                </a:extLst>
              </p:cNvPr>
              <p:cNvPicPr>
                <a:picLocks noChangeAspect="1"/>
              </p:cNvPicPr>
              <p:nvPr/>
            </p:nvPicPr>
            <p:blipFill>
              <a:blip r:embed="rId5"/>
              <a:stretch>
                <a:fillRect/>
              </a:stretch>
            </p:blipFill>
            <p:spPr>
              <a:xfrm>
                <a:off x="5279346" y="3453824"/>
                <a:ext cx="2182402" cy="237598"/>
              </a:xfrm>
              <a:prstGeom prst="rect">
                <a:avLst/>
              </a:prstGeom>
              <a:ln>
                <a:solidFill>
                  <a:schemeClr val="accent3"/>
                </a:solidFill>
              </a:ln>
            </p:spPr>
          </p:pic>
          <p:pic>
            <p:nvPicPr>
              <p:cNvPr id="22" name="Picture 21">
                <a:extLst>
                  <a:ext uri="{FF2B5EF4-FFF2-40B4-BE49-F238E27FC236}">
                    <a16:creationId xmlns:a16="http://schemas.microsoft.com/office/drawing/2014/main" id="{B2A28E50-011B-45EA-9510-7E5FA20A5265}"/>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9192" y="3152969"/>
                <a:ext cx="74265" cy="69614"/>
              </a:xfrm>
              <a:prstGeom prst="rect">
                <a:avLst/>
              </a:prstGeom>
              <a:ln>
                <a:solidFill>
                  <a:schemeClr val="accent3"/>
                </a:solidFill>
              </a:ln>
            </p:spPr>
          </p:pic>
          <p:pic>
            <p:nvPicPr>
              <p:cNvPr id="23" name="table">
                <a:extLst>
                  <a:ext uri="{FF2B5EF4-FFF2-40B4-BE49-F238E27FC236}">
                    <a16:creationId xmlns:a16="http://schemas.microsoft.com/office/drawing/2014/main" id="{8161E55F-F9EB-4BF9-8716-4FBED7C623EA}"/>
                  </a:ext>
                </a:extLst>
              </p:cNvPr>
              <p:cNvPicPr>
                <a:picLocks noChangeAspect="1"/>
              </p:cNvPicPr>
              <p:nvPr/>
            </p:nvPicPr>
            <p:blipFill>
              <a:blip r:embed="rId6"/>
              <a:stretch>
                <a:fillRect/>
              </a:stretch>
            </p:blipFill>
            <p:spPr>
              <a:xfrm>
                <a:off x="5270342" y="3872720"/>
                <a:ext cx="2200930" cy="475196"/>
              </a:xfrm>
              <a:prstGeom prst="rect">
                <a:avLst/>
              </a:prstGeom>
              <a:ln>
                <a:solidFill>
                  <a:schemeClr val="accent3"/>
                </a:solidFill>
              </a:ln>
            </p:spPr>
          </p:pic>
          <p:pic>
            <p:nvPicPr>
              <p:cNvPr id="24" name="table">
                <a:extLst>
                  <a:ext uri="{FF2B5EF4-FFF2-40B4-BE49-F238E27FC236}">
                    <a16:creationId xmlns:a16="http://schemas.microsoft.com/office/drawing/2014/main" id="{17C1E8D8-F32C-4FBF-9232-5AAE6D3FC6E4}"/>
                  </a:ext>
                </a:extLst>
              </p:cNvPr>
              <p:cNvPicPr>
                <a:picLocks noChangeAspect="1"/>
              </p:cNvPicPr>
              <p:nvPr/>
            </p:nvPicPr>
            <p:blipFill>
              <a:blip r:embed="rId7"/>
              <a:stretch>
                <a:fillRect/>
              </a:stretch>
            </p:blipFill>
            <p:spPr>
              <a:xfrm>
                <a:off x="5264008" y="4538631"/>
                <a:ext cx="2249690" cy="475196"/>
              </a:xfrm>
              <a:prstGeom prst="rect">
                <a:avLst/>
              </a:prstGeom>
              <a:ln>
                <a:solidFill>
                  <a:schemeClr val="accent3"/>
                </a:solidFill>
              </a:ln>
            </p:spPr>
          </p:pic>
          <p:pic>
            <p:nvPicPr>
              <p:cNvPr id="25" name="Picture 24">
                <a:extLst>
                  <a:ext uri="{FF2B5EF4-FFF2-40B4-BE49-F238E27FC236}">
                    <a16:creationId xmlns:a16="http://schemas.microsoft.com/office/drawing/2014/main" id="{82A18279-75C4-4D0F-8008-261CA549182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4553" y="3479909"/>
                <a:ext cx="74265" cy="69614"/>
              </a:xfrm>
              <a:prstGeom prst="rect">
                <a:avLst/>
              </a:prstGeom>
              <a:ln>
                <a:solidFill>
                  <a:schemeClr val="accent3"/>
                </a:solidFill>
              </a:ln>
            </p:spPr>
          </p:pic>
          <p:pic>
            <p:nvPicPr>
              <p:cNvPr id="26" name="Picture 25">
                <a:extLst>
                  <a:ext uri="{FF2B5EF4-FFF2-40B4-BE49-F238E27FC236}">
                    <a16:creationId xmlns:a16="http://schemas.microsoft.com/office/drawing/2014/main" id="{B87AA403-B215-4215-BEA0-34F6D2A8DEAB}"/>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4992" y="3588448"/>
                <a:ext cx="74265" cy="69614"/>
              </a:xfrm>
              <a:prstGeom prst="rect">
                <a:avLst/>
              </a:prstGeom>
              <a:ln>
                <a:solidFill>
                  <a:schemeClr val="accent3"/>
                </a:solidFill>
              </a:ln>
            </p:spPr>
          </p:pic>
          <p:pic>
            <p:nvPicPr>
              <p:cNvPr id="27" name="Picture 26">
                <a:extLst>
                  <a:ext uri="{FF2B5EF4-FFF2-40B4-BE49-F238E27FC236}">
                    <a16:creationId xmlns:a16="http://schemas.microsoft.com/office/drawing/2014/main" id="{20E6F940-2884-4A78-BE4B-500F9CEA097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6281" y="3891354"/>
                <a:ext cx="74265" cy="69614"/>
              </a:xfrm>
              <a:prstGeom prst="rect">
                <a:avLst/>
              </a:prstGeom>
              <a:ln>
                <a:solidFill>
                  <a:schemeClr val="accent3"/>
                </a:solidFill>
              </a:ln>
            </p:spPr>
          </p:pic>
          <p:pic>
            <p:nvPicPr>
              <p:cNvPr id="28" name="Picture 27">
                <a:extLst>
                  <a:ext uri="{FF2B5EF4-FFF2-40B4-BE49-F238E27FC236}">
                    <a16:creationId xmlns:a16="http://schemas.microsoft.com/office/drawing/2014/main" id="{1CB0CE28-0343-4C6F-B3A0-47619EF5B50B}"/>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8474" y="4126772"/>
                <a:ext cx="74265" cy="69614"/>
              </a:xfrm>
              <a:prstGeom prst="rect">
                <a:avLst/>
              </a:prstGeom>
              <a:ln>
                <a:solidFill>
                  <a:schemeClr val="accent3"/>
                </a:solidFill>
              </a:ln>
            </p:spPr>
          </p:pic>
          <p:pic>
            <p:nvPicPr>
              <p:cNvPr id="29" name="Picture 28">
                <a:extLst>
                  <a:ext uri="{FF2B5EF4-FFF2-40B4-BE49-F238E27FC236}">
                    <a16:creationId xmlns:a16="http://schemas.microsoft.com/office/drawing/2014/main" id="{654717FA-2EAC-4ABC-8A02-8C1025A5460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8910" y="4239554"/>
                <a:ext cx="74265" cy="69614"/>
              </a:xfrm>
              <a:prstGeom prst="rect">
                <a:avLst/>
              </a:prstGeom>
              <a:ln>
                <a:solidFill>
                  <a:schemeClr val="accent3"/>
                </a:solidFill>
              </a:ln>
            </p:spPr>
          </p:pic>
          <p:pic>
            <p:nvPicPr>
              <p:cNvPr id="30" name="Picture 29">
                <a:extLst>
                  <a:ext uri="{FF2B5EF4-FFF2-40B4-BE49-F238E27FC236}">
                    <a16:creationId xmlns:a16="http://schemas.microsoft.com/office/drawing/2014/main" id="{9E57C33F-BFF5-4988-B0F2-45A0609D2826}"/>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06834" y="4568372"/>
                <a:ext cx="74265" cy="69614"/>
              </a:xfrm>
              <a:prstGeom prst="rect">
                <a:avLst/>
              </a:prstGeom>
              <a:ln>
                <a:solidFill>
                  <a:schemeClr val="accent3"/>
                </a:solidFill>
              </a:ln>
            </p:spPr>
          </p:pic>
          <p:pic>
            <p:nvPicPr>
              <p:cNvPr id="31" name="Picture 30">
                <a:extLst>
                  <a:ext uri="{FF2B5EF4-FFF2-40B4-BE49-F238E27FC236}">
                    <a16:creationId xmlns:a16="http://schemas.microsoft.com/office/drawing/2014/main" id="{8E3DD75E-5C80-4E34-B869-F46F5C0141E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07269" y="4685395"/>
                <a:ext cx="74265" cy="69614"/>
              </a:xfrm>
              <a:prstGeom prst="rect">
                <a:avLst/>
              </a:prstGeom>
              <a:ln>
                <a:solidFill>
                  <a:schemeClr val="accent3"/>
                </a:solidFill>
              </a:ln>
            </p:spPr>
          </p:pic>
          <p:pic>
            <p:nvPicPr>
              <p:cNvPr id="32" name="Picture 31">
                <a:extLst>
                  <a:ext uri="{FF2B5EF4-FFF2-40B4-BE49-F238E27FC236}">
                    <a16:creationId xmlns:a16="http://schemas.microsoft.com/office/drawing/2014/main" id="{A0BAA3B7-BEA1-4736-B6DB-BA26AEDEFB5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06394" y="4795900"/>
                <a:ext cx="74265" cy="69614"/>
              </a:xfrm>
              <a:prstGeom prst="rect">
                <a:avLst/>
              </a:prstGeom>
              <a:ln>
                <a:solidFill>
                  <a:schemeClr val="accent3"/>
                </a:solidFill>
              </a:ln>
            </p:spPr>
          </p:pic>
          <p:pic>
            <p:nvPicPr>
              <p:cNvPr id="33" name="Picture 32">
                <a:extLst>
                  <a:ext uri="{FF2B5EF4-FFF2-40B4-BE49-F238E27FC236}">
                    <a16:creationId xmlns:a16="http://schemas.microsoft.com/office/drawing/2014/main" id="{8919CE69-4714-4C30-8356-12CFDAD54156}"/>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06837" y="4908679"/>
                <a:ext cx="74265" cy="69614"/>
              </a:xfrm>
              <a:prstGeom prst="rect">
                <a:avLst/>
              </a:prstGeom>
              <a:ln>
                <a:solidFill>
                  <a:schemeClr val="accent3"/>
                </a:solidFill>
              </a:ln>
            </p:spPr>
          </p:pic>
          <p:pic>
            <p:nvPicPr>
              <p:cNvPr id="34" name="Picture 33">
                <a:extLst>
                  <a:ext uri="{FF2B5EF4-FFF2-40B4-BE49-F238E27FC236}">
                    <a16:creationId xmlns:a16="http://schemas.microsoft.com/office/drawing/2014/main" id="{D19F1227-2E98-4A17-9D4E-05E45A22E852}"/>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6414562" y="4008766"/>
                <a:ext cx="74265" cy="69614"/>
              </a:xfrm>
              <a:prstGeom prst="rect">
                <a:avLst/>
              </a:prstGeom>
              <a:ln>
                <a:solidFill>
                  <a:schemeClr val="accent3"/>
                </a:solidFill>
              </a:ln>
            </p:spPr>
          </p:pic>
        </p:grpSp>
        <p:sp>
          <p:nvSpPr>
            <p:cNvPr id="11" name="Rectangle 10">
              <a:extLst>
                <a:ext uri="{FF2B5EF4-FFF2-40B4-BE49-F238E27FC236}">
                  <a16:creationId xmlns:a16="http://schemas.microsoft.com/office/drawing/2014/main" id="{928E37CB-396A-4E39-87A1-1593FCE8DCCE}"/>
                </a:ext>
              </a:extLst>
            </p:cNvPr>
            <p:cNvSpPr/>
            <p:nvPr/>
          </p:nvSpPr>
          <p:spPr bwMode="auto">
            <a:xfrm>
              <a:off x="5118538" y="2160649"/>
              <a:ext cx="4114382" cy="3256347"/>
            </a:xfrm>
            <a:prstGeom prst="rect">
              <a:avLst/>
            </a:prstGeom>
            <a:no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grpSp>
      <p:sp>
        <p:nvSpPr>
          <p:cNvPr id="38" name="Right Arrow 15">
            <a:extLst>
              <a:ext uri="{FF2B5EF4-FFF2-40B4-BE49-F238E27FC236}">
                <a16:creationId xmlns:a16="http://schemas.microsoft.com/office/drawing/2014/main" id="{7364F54D-CBBA-4361-9E63-FD62534415DF}"/>
              </a:ext>
            </a:extLst>
          </p:cNvPr>
          <p:cNvSpPr/>
          <p:nvPr/>
        </p:nvSpPr>
        <p:spPr bwMode="auto">
          <a:xfrm>
            <a:off x="5143167" y="3097292"/>
            <a:ext cx="527664" cy="30671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a:p>
        </p:txBody>
      </p:sp>
      <p:pic>
        <p:nvPicPr>
          <p:cNvPr id="42" name="Picture 41">
            <a:extLst>
              <a:ext uri="{FF2B5EF4-FFF2-40B4-BE49-F238E27FC236}">
                <a16:creationId xmlns:a16="http://schemas.microsoft.com/office/drawing/2014/main" id="{8D2039BA-B088-96DA-A6EB-22D0B4BF3EA0}"/>
              </a:ext>
            </a:extLst>
          </p:cNvPr>
          <p:cNvPicPr>
            <a:picLocks noChangeAspect="1"/>
          </p:cNvPicPr>
          <p:nvPr/>
        </p:nvPicPr>
        <p:blipFill>
          <a:blip r:embed="rId8"/>
          <a:stretch>
            <a:fillRect/>
          </a:stretch>
        </p:blipFill>
        <p:spPr>
          <a:xfrm>
            <a:off x="1089731" y="1109366"/>
            <a:ext cx="10477425" cy="552240"/>
          </a:xfrm>
          <a:prstGeom prst="rect">
            <a:avLst/>
          </a:prstGeom>
          <a:ln>
            <a:noFill/>
          </a:ln>
          <a:effectLst>
            <a:outerShdw blurRad="190500" algn="tl" rotWithShape="0">
              <a:srgbClr val="000000">
                <a:alpha val="70000"/>
              </a:srgbClr>
            </a:outerShdw>
          </a:effectLst>
        </p:spPr>
      </p:pic>
      <p:pic>
        <p:nvPicPr>
          <p:cNvPr id="46" name="Picture 45">
            <a:extLst>
              <a:ext uri="{FF2B5EF4-FFF2-40B4-BE49-F238E27FC236}">
                <a16:creationId xmlns:a16="http://schemas.microsoft.com/office/drawing/2014/main" id="{EA13EB26-C9D0-4A67-CED9-1274BF10199C}"/>
              </a:ext>
            </a:extLst>
          </p:cNvPr>
          <p:cNvPicPr>
            <a:picLocks noChangeAspect="1"/>
          </p:cNvPicPr>
          <p:nvPr/>
        </p:nvPicPr>
        <p:blipFill>
          <a:blip r:embed="rId9"/>
          <a:stretch>
            <a:fillRect/>
          </a:stretch>
        </p:blipFill>
        <p:spPr>
          <a:xfrm>
            <a:off x="988738" y="2428303"/>
            <a:ext cx="3124200" cy="2762250"/>
          </a:xfrm>
          <a:prstGeom prst="rect">
            <a:avLst/>
          </a:prstGeom>
        </p:spPr>
      </p:pic>
    </p:spTree>
    <p:extLst>
      <p:ext uri="{BB962C8B-B14F-4D97-AF65-F5344CB8AC3E}">
        <p14:creationId xmlns:p14="http://schemas.microsoft.com/office/powerpoint/2010/main" val="194392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57A65-695C-42EB-88B6-EFF5FB3A7FCB}"/>
              </a:ext>
            </a:extLst>
          </p:cNvPr>
          <p:cNvSpPr>
            <a:spLocks noGrp="1"/>
          </p:cNvSpPr>
          <p:nvPr>
            <p:ph type="sldNum" sz="quarter" idx="11"/>
          </p:nvPr>
        </p:nvSpPr>
        <p:spPr/>
        <p:txBody>
          <a:bodyPr/>
          <a:lstStyle/>
          <a:p>
            <a:fld id="{F0D23093-2AB0-F74C-B865-1A12A15B650E}" type="slidenum">
              <a:rPr lang="en-US" smtClean="0"/>
              <a:pPr/>
              <a:t>7</a:t>
            </a:fld>
            <a:endParaRPr lang="en-US"/>
          </a:p>
        </p:txBody>
      </p:sp>
      <p:sp>
        <p:nvSpPr>
          <p:cNvPr id="3" name="Title 2">
            <a:extLst>
              <a:ext uri="{FF2B5EF4-FFF2-40B4-BE49-F238E27FC236}">
                <a16:creationId xmlns:a16="http://schemas.microsoft.com/office/drawing/2014/main" id="{1AFC03E8-2717-4CAD-AABB-E4E4D23FE8BE}"/>
              </a:ext>
            </a:extLst>
          </p:cNvPr>
          <p:cNvSpPr>
            <a:spLocks noGrp="1"/>
          </p:cNvSpPr>
          <p:nvPr>
            <p:ph type="title"/>
          </p:nvPr>
        </p:nvSpPr>
        <p:spPr/>
        <p:txBody>
          <a:bodyPr/>
          <a:lstStyle/>
          <a:p>
            <a:r>
              <a:rPr lang="en-US" dirty="0" err="1"/>
              <a:t>Partie</a:t>
            </a:r>
            <a:r>
              <a:rPr lang="en-US" dirty="0"/>
              <a:t> </a:t>
            </a:r>
            <a:r>
              <a:rPr lang="en-US" dirty="0" err="1"/>
              <a:t>d’une</a:t>
            </a:r>
            <a:r>
              <a:rPr lang="en-US" dirty="0"/>
              <a:t> fiche de section </a:t>
            </a:r>
            <a:r>
              <a:rPr lang="en-US" dirty="0" err="1"/>
              <a:t>structurelle</a:t>
            </a:r>
            <a:endParaRPr lang="en-US" dirty="0"/>
          </a:p>
        </p:txBody>
      </p:sp>
      <p:grpSp>
        <p:nvGrpSpPr>
          <p:cNvPr id="4" name="Group 3">
            <a:extLst>
              <a:ext uri="{FF2B5EF4-FFF2-40B4-BE49-F238E27FC236}">
                <a16:creationId xmlns:a16="http://schemas.microsoft.com/office/drawing/2014/main" id="{8CDBF8D8-3A9C-4A46-85E6-719CA1234280}"/>
              </a:ext>
            </a:extLst>
          </p:cNvPr>
          <p:cNvGrpSpPr/>
          <p:nvPr/>
        </p:nvGrpSpPr>
        <p:grpSpPr>
          <a:xfrm>
            <a:off x="1991544" y="791379"/>
            <a:ext cx="8694465" cy="3635194"/>
            <a:chOff x="836613" y="1077212"/>
            <a:chExt cx="9014740" cy="3635194"/>
          </a:xfrm>
        </p:grpSpPr>
        <p:pic>
          <p:nvPicPr>
            <p:cNvPr id="5" name="Picture 4">
              <a:extLst>
                <a:ext uri="{FF2B5EF4-FFF2-40B4-BE49-F238E27FC236}">
                  <a16:creationId xmlns:a16="http://schemas.microsoft.com/office/drawing/2014/main" id="{25C1D986-CB84-4096-B3E6-18AD97777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043" y="1790513"/>
              <a:ext cx="3457310" cy="292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EE8450B0-43F5-4005-ABF1-968C19120AD0}"/>
                </a:ext>
              </a:extLst>
            </p:cNvPr>
            <p:cNvSpPr txBox="1">
              <a:spLocks noChangeArrowheads="1"/>
            </p:cNvSpPr>
            <p:nvPr/>
          </p:nvSpPr>
          <p:spPr bwMode="auto">
            <a:xfrm>
              <a:off x="836613" y="3657600"/>
              <a:ext cx="2424112"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endParaRPr lang="en-GB" sz="1800">
                <a:solidFill>
                  <a:srgbClr val="000000"/>
                </a:solidFill>
              </a:endParaRPr>
            </a:p>
          </p:txBody>
        </p:sp>
        <p:sp>
          <p:nvSpPr>
            <p:cNvPr id="7" name="Text Box 8">
              <a:extLst>
                <a:ext uri="{FF2B5EF4-FFF2-40B4-BE49-F238E27FC236}">
                  <a16:creationId xmlns:a16="http://schemas.microsoft.com/office/drawing/2014/main" id="{53BD52FB-31A4-4DCE-B5B1-4740F5008F4C}"/>
                </a:ext>
              </a:extLst>
            </p:cNvPr>
            <p:cNvSpPr txBox="1">
              <a:spLocks noChangeArrowheads="1"/>
            </p:cNvSpPr>
            <p:nvPr/>
          </p:nvSpPr>
          <p:spPr bwMode="auto">
            <a:xfrm>
              <a:off x="1575838" y="1077212"/>
              <a:ext cx="65025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2000" dirty="0">
                  <a:solidFill>
                    <a:srgbClr val="000000"/>
                  </a:solidFill>
                  <a:latin typeface="+mn-lt"/>
                </a:rPr>
                <a:t>GFRP Vinyl Ester </a:t>
              </a:r>
              <a:r>
                <a:rPr lang="en-US" sz="2000" dirty="0" err="1">
                  <a:solidFill>
                    <a:srgbClr val="000000"/>
                  </a:solidFill>
                  <a:latin typeface="+mn-lt"/>
                </a:rPr>
                <a:t>Pultrudé</a:t>
              </a:r>
              <a:r>
                <a:rPr lang="en-US" sz="2000" dirty="0">
                  <a:solidFill>
                    <a:srgbClr val="000000"/>
                  </a:solidFill>
                  <a:latin typeface="+mn-lt"/>
                </a:rPr>
                <a:t> </a:t>
              </a:r>
              <a:r>
                <a:rPr lang="en-US" sz="2000" dirty="0" err="1">
                  <a:solidFill>
                    <a:srgbClr val="000000"/>
                  </a:solidFill>
                  <a:latin typeface="+mn-lt"/>
                </a:rPr>
                <a:t>Circulaire</a:t>
              </a:r>
              <a:r>
                <a:rPr lang="en-US" sz="2000" dirty="0">
                  <a:solidFill>
                    <a:srgbClr val="000000"/>
                  </a:solidFill>
                  <a:latin typeface="+mn-lt"/>
                </a:rPr>
                <a:t> Creux-(44 x 3.18)</a:t>
              </a:r>
              <a:endParaRPr lang="en-US" sz="2800" dirty="0">
                <a:solidFill>
                  <a:srgbClr val="000000"/>
                </a:solidFill>
                <a:latin typeface="+mn-lt"/>
              </a:endParaRPr>
            </a:p>
          </p:txBody>
        </p:sp>
      </p:grpSp>
      <p:sp>
        <p:nvSpPr>
          <p:cNvPr id="8" name="TextBox 7">
            <a:extLst>
              <a:ext uri="{FF2B5EF4-FFF2-40B4-BE49-F238E27FC236}">
                <a16:creationId xmlns:a16="http://schemas.microsoft.com/office/drawing/2014/main" id="{F80326CB-3539-4EF2-B6A4-83CB80CD6C76}"/>
              </a:ext>
            </a:extLst>
          </p:cNvPr>
          <p:cNvSpPr txBox="1"/>
          <p:nvPr/>
        </p:nvSpPr>
        <p:spPr>
          <a:xfrm>
            <a:off x="6672064" y="5793521"/>
            <a:ext cx="2772382" cy="276999"/>
          </a:xfrm>
          <a:prstGeom prst="rect">
            <a:avLst/>
          </a:prstGeom>
          <a:noFill/>
        </p:spPr>
        <p:txBody>
          <a:bodyPr wrap="square" rtlCol="0">
            <a:spAutoFit/>
          </a:bodyPr>
          <a:lstStyle/>
          <a:p>
            <a:r>
              <a:rPr lang="fr-FR" sz="1200" i="1" dirty="0"/>
              <a:t>*Une sélection d'attributs est présentée</a:t>
            </a:r>
            <a:endParaRPr lang="en-GB" sz="1200" i="1" dirty="0"/>
          </a:p>
        </p:txBody>
      </p:sp>
      <p:sp>
        <p:nvSpPr>
          <p:cNvPr id="9" name="Rectangle 3">
            <a:extLst>
              <a:ext uri="{FF2B5EF4-FFF2-40B4-BE49-F238E27FC236}">
                <a16:creationId xmlns:a16="http://schemas.microsoft.com/office/drawing/2014/main" id="{123F4A70-24D5-4EA8-9741-67BFFBB86239}"/>
              </a:ext>
            </a:extLst>
          </p:cNvPr>
          <p:cNvSpPr txBox="1">
            <a:spLocks noChangeArrowheads="1"/>
          </p:cNvSpPr>
          <p:nvPr/>
        </p:nvSpPr>
        <p:spPr>
          <a:xfrm>
            <a:off x="1507142" y="1074480"/>
            <a:ext cx="1085344" cy="352119"/>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indent="0" defTabSz="393700">
              <a:spcBef>
                <a:spcPct val="15000"/>
              </a:spcBef>
              <a:spcAft>
                <a:spcPct val="0"/>
              </a:spcAft>
              <a:buNone/>
            </a:pPr>
            <a:r>
              <a:rPr lang="en-GB" sz="1400" kern="0">
                <a:solidFill>
                  <a:schemeClr val="tx2"/>
                </a:solidFill>
                <a:latin typeface="+mj-lt"/>
              </a:rPr>
              <a:t>General</a:t>
            </a:r>
          </a:p>
        </p:txBody>
      </p:sp>
      <p:sp>
        <p:nvSpPr>
          <p:cNvPr id="10" name="Rectangle 3">
            <a:extLst>
              <a:ext uri="{FF2B5EF4-FFF2-40B4-BE49-F238E27FC236}">
                <a16:creationId xmlns:a16="http://schemas.microsoft.com/office/drawing/2014/main" id="{38F12AC8-A7B4-4C56-AB0E-D5031FF44F0B}"/>
              </a:ext>
            </a:extLst>
          </p:cNvPr>
          <p:cNvSpPr txBox="1">
            <a:spLocks noChangeArrowheads="1"/>
          </p:cNvSpPr>
          <p:nvPr/>
        </p:nvSpPr>
        <p:spPr>
          <a:xfrm>
            <a:off x="1481372" y="2476762"/>
            <a:ext cx="1568285" cy="352882"/>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indent="0" defTabSz="393700">
              <a:spcBef>
                <a:spcPct val="15000"/>
              </a:spcBef>
              <a:spcAft>
                <a:spcPct val="0"/>
              </a:spcAft>
              <a:buNone/>
            </a:pPr>
            <a:r>
              <a:rPr lang="en-GB" sz="1400" kern="0">
                <a:solidFill>
                  <a:schemeClr val="tx2"/>
                </a:solidFill>
                <a:latin typeface="+mj-lt"/>
              </a:rPr>
              <a:t>Dimensions</a:t>
            </a:r>
          </a:p>
        </p:txBody>
      </p:sp>
      <p:sp>
        <p:nvSpPr>
          <p:cNvPr id="11" name="Rectangle 3">
            <a:extLst>
              <a:ext uri="{FF2B5EF4-FFF2-40B4-BE49-F238E27FC236}">
                <a16:creationId xmlns:a16="http://schemas.microsoft.com/office/drawing/2014/main" id="{34FAAF36-436B-4C03-8258-F38CBEA035A7}"/>
              </a:ext>
            </a:extLst>
          </p:cNvPr>
          <p:cNvSpPr txBox="1">
            <a:spLocks noChangeArrowheads="1"/>
          </p:cNvSpPr>
          <p:nvPr/>
        </p:nvSpPr>
        <p:spPr>
          <a:xfrm>
            <a:off x="1451381" y="3332829"/>
            <a:ext cx="1085344" cy="347894"/>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indent="0" defTabSz="393700">
              <a:spcBef>
                <a:spcPct val="15000"/>
              </a:spcBef>
              <a:spcAft>
                <a:spcPct val="0"/>
              </a:spcAft>
              <a:buNone/>
            </a:pPr>
            <a:r>
              <a:rPr lang="en-GB" sz="1400" kern="0">
                <a:solidFill>
                  <a:schemeClr val="tx2"/>
                </a:solidFill>
                <a:latin typeface="+mj-lt"/>
              </a:rPr>
              <a:t>Section</a:t>
            </a:r>
          </a:p>
        </p:txBody>
      </p:sp>
      <p:sp>
        <p:nvSpPr>
          <p:cNvPr id="12" name="Rectangle 3">
            <a:extLst>
              <a:ext uri="{FF2B5EF4-FFF2-40B4-BE49-F238E27FC236}">
                <a16:creationId xmlns:a16="http://schemas.microsoft.com/office/drawing/2014/main" id="{38FF22DF-C276-4D28-9E8B-9C098B41C40F}"/>
              </a:ext>
            </a:extLst>
          </p:cNvPr>
          <p:cNvSpPr txBox="1">
            <a:spLocks noChangeArrowheads="1"/>
          </p:cNvSpPr>
          <p:nvPr/>
        </p:nvSpPr>
        <p:spPr>
          <a:xfrm>
            <a:off x="1426779" y="4708825"/>
            <a:ext cx="1273602" cy="306026"/>
          </a:xfrm>
          <a:prstGeom prst="rect">
            <a:avLst/>
          </a:prstGeom>
        </p:spPr>
        <p:txBody>
          <a:bodyPr/>
          <a:lstStyle>
            <a:lvl1pPr marL="290513" indent="-290513" algn="l" rtl="0" eaLnBrk="0" fontAlgn="base" hangingPunct="0">
              <a:spcBef>
                <a:spcPct val="20000"/>
              </a:spcBef>
              <a:spcAft>
                <a:spcPct val="20000"/>
              </a:spcAft>
              <a:buClr>
                <a:srgbClr val="3C7837"/>
              </a:buClr>
              <a:buSzPct val="120000"/>
              <a:buFont typeface="Wingdings" pitchFamily="2" charset="2"/>
              <a:buChar char="§"/>
              <a:defRPr sz="2400" b="1">
                <a:solidFill>
                  <a:schemeClr val="tx1"/>
                </a:solidFill>
                <a:latin typeface="+mn-lt"/>
                <a:ea typeface="+mn-ea"/>
                <a:cs typeface="+mn-cs"/>
              </a:defRPr>
            </a:lvl1pPr>
            <a:lvl2pPr marL="827088" indent="-346075" algn="l" rtl="0" eaLnBrk="0" fontAlgn="base" hangingPunct="0">
              <a:spcBef>
                <a:spcPct val="20000"/>
              </a:spcBef>
              <a:spcAft>
                <a:spcPct val="20000"/>
              </a:spcAft>
              <a:buClr>
                <a:srgbClr val="009999"/>
              </a:buClr>
              <a:buSzPct val="80000"/>
              <a:buFont typeface="Wingdings" pitchFamily="2" charset="2"/>
              <a:buChar char="n"/>
              <a:defRPr sz="2800" b="1">
                <a:solidFill>
                  <a:schemeClr val="tx1"/>
                </a:solidFill>
                <a:latin typeface="+mn-lt"/>
              </a:defRPr>
            </a:lvl2pPr>
            <a:lvl3pPr marL="1079500" indent="-165100" algn="l" rtl="0" eaLnBrk="0" fontAlgn="base" hangingPunct="0">
              <a:spcBef>
                <a:spcPct val="20000"/>
              </a:spcBef>
              <a:spcAft>
                <a:spcPct val="0"/>
              </a:spcAft>
              <a:buClr>
                <a:srgbClr val="3C7837"/>
              </a:buClr>
              <a:buSzPct val="110000"/>
              <a:buFont typeface="Wingdings" pitchFamily="2" charset="2"/>
              <a:buChar char="§"/>
              <a:defRPr sz="2000" b="1">
                <a:solidFill>
                  <a:schemeClr val="tx1"/>
                </a:solidFill>
                <a:latin typeface="+mn-lt"/>
              </a:defRPr>
            </a:lvl3pPr>
            <a:lvl4pPr marL="1439863" indent="-231775" algn="l" rtl="0" eaLnBrk="0" fontAlgn="base" hangingPunct="0">
              <a:spcBef>
                <a:spcPct val="20000"/>
              </a:spcBef>
              <a:spcAft>
                <a:spcPct val="0"/>
              </a:spcAft>
              <a:buClr>
                <a:srgbClr val="3C7837"/>
              </a:buClr>
              <a:buSzPct val="110000"/>
              <a:buFont typeface="Wingdings" pitchFamily="2" charset="2"/>
              <a:buChar char="§"/>
              <a:defRPr b="1">
                <a:solidFill>
                  <a:schemeClr val="tx1"/>
                </a:solidFill>
                <a:latin typeface="+mn-lt"/>
              </a:defRPr>
            </a:lvl4pPr>
            <a:lvl5pPr marL="1862138" indent="-231775" algn="l" rtl="0" eaLnBrk="0" fontAlgn="base" hangingPunct="0">
              <a:spcBef>
                <a:spcPct val="20000"/>
              </a:spcBef>
              <a:spcAft>
                <a:spcPct val="0"/>
              </a:spcAft>
              <a:buClr>
                <a:srgbClr val="3C7837"/>
              </a:buClr>
              <a:buFont typeface="Wingdings" pitchFamily="2" charset="2"/>
              <a:buChar char="§"/>
              <a:defRPr sz="1600" b="1">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indent="0" defTabSz="393700">
              <a:spcBef>
                <a:spcPct val="15000"/>
              </a:spcBef>
              <a:spcAft>
                <a:spcPct val="0"/>
              </a:spcAft>
              <a:buNone/>
            </a:pPr>
            <a:r>
              <a:rPr lang="en-GB" sz="1400" kern="0">
                <a:solidFill>
                  <a:schemeClr val="tx2"/>
                </a:solidFill>
                <a:latin typeface="+mj-lt"/>
              </a:rPr>
              <a:t>Structural</a:t>
            </a:r>
          </a:p>
        </p:txBody>
      </p:sp>
      <p:graphicFrame>
        <p:nvGraphicFramePr>
          <p:cNvPr id="13" name="Table 12">
            <a:extLst>
              <a:ext uri="{FF2B5EF4-FFF2-40B4-BE49-F238E27FC236}">
                <a16:creationId xmlns:a16="http://schemas.microsoft.com/office/drawing/2014/main" id="{DEF73D79-6E2B-4663-B5DF-B7092EA1747A}"/>
              </a:ext>
            </a:extLst>
          </p:cNvPr>
          <p:cNvGraphicFramePr>
            <a:graphicFrameLocks noGrp="1"/>
          </p:cNvGraphicFramePr>
          <p:nvPr/>
        </p:nvGraphicFramePr>
        <p:xfrm>
          <a:off x="1519019" y="1419837"/>
          <a:ext cx="4470767" cy="975360"/>
        </p:xfrm>
        <a:graphic>
          <a:graphicData uri="http://schemas.openxmlformats.org/drawingml/2006/table">
            <a:tbl>
              <a:tblPr firstRow="1" bandRow="1">
                <a:tableStyleId>{2D5ABB26-0587-4C30-8999-92F81FD0307C}</a:tableStyleId>
              </a:tblPr>
              <a:tblGrid>
                <a:gridCol w="231103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592907">
                  <a:extLst>
                    <a:ext uri="{9D8B030D-6E8A-4147-A177-3AD203B41FA5}">
                      <a16:colId xmlns:a16="http://schemas.microsoft.com/office/drawing/2014/main" val="20002"/>
                    </a:ext>
                  </a:extLst>
                </a:gridCol>
                <a:gridCol w="226423">
                  <a:extLst>
                    <a:ext uri="{9D8B030D-6E8A-4147-A177-3AD203B41FA5}">
                      <a16:colId xmlns:a16="http://schemas.microsoft.com/office/drawing/2014/main" val="20003"/>
                    </a:ext>
                  </a:extLst>
                </a:gridCol>
                <a:gridCol w="447266">
                  <a:extLst>
                    <a:ext uri="{9D8B030D-6E8A-4147-A177-3AD203B41FA5}">
                      <a16:colId xmlns:a16="http://schemas.microsoft.com/office/drawing/2014/main" val="20004"/>
                    </a:ext>
                  </a:extLst>
                </a:gridCol>
                <a:gridCol w="684853">
                  <a:extLst>
                    <a:ext uri="{9D8B030D-6E8A-4147-A177-3AD203B41FA5}">
                      <a16:colId xmlns:a16="http://schemas.microsoft.com/office/drawing/2014/main" val="20005"/>
                    </a:ext>
                  </a:extLst>
                </a:gridCol>
              </a:tblGrid>
              <a:tr h="0">
                <a:tc>
                  <a:txBody>
                    <a:bodyPr/>
                    <a:lstStyle/>
                    <a:p>
                      <a:r>
                        <a:rPr lang="en-AU" sz="1000" b="0">
                          <a:solidFill>
                            <a:srgbClr val="000000"/>
                          </a:solidFill>
                        </a:rPr>
                        <a:t>Embodied energy, primary production</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*107</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118</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effectLst/>
                          <a:latin typeface="Arial" panose="020B0604020202020204" pitchFamily="34" charset="0"/>
                          <a:ea typeface="Calibri" panose="020F0502020204030204" pitchFamily="34" charset="0"/>
                        </a:rPr>
                        <a:t>MJ/kg</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GB" sz="1000" b="0"/>
                        <a:t>Price</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3.99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4.87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USD/kg</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00213">
                <a:tc>
                  <a:txBody>
                    <a:bodyPr/>
                    <a:lstStyle/>
                    <a:p>
                      <a:r>
                        <a:rPr lang="en-GB" sz="1000" b="0"/>
                        <a:t>Recycle fraction</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r>
                        <a:rPr lang="en-GB" sz="1000" b="0"/>
                        <a:t>0.05</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0.1</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00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Safety factor</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1.5</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1.7</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4" name="Picture 13">
            <a:extLst>
              <a:ext uri="{FF2B5EF4-FFF2-40B4-BE49-F238E27FC236}">
                <a16:creationId xmlns:a16="http://schemas.microsoft.com/office/drawing/2014/main" id="{B5A67633-20FC-4B3C-B7AA-5F4A3DB5239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1634" y="1477921"/>
            <a:ext cx="152432" cy="142886"/>
          </a:xfrm>
          <a:prstGeom prst="rect">
            <a:avLst/>
          </a:prstGeom>
        </p:spPr>
      </p:pic>
      <p:pic>
        <p:nvPicPr>
          <p:cNvPr id="15" name="Picture 14">
            <a:extLst>
              <a:ext uri="{FF2B5EF4-FFF2-40B4-BE49-F238E27FC236}">
                <a16:creationId xmlns:a16="http://schemas.microsoft.com/office/drawing/2014/main" id="{E426710C-1ECE-4D99-A0AA-160D3EFD8086}"/>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2536" y="1726829"/>
            <a:ext cx="152432" cy="142886"/>
          </a:xfrm>
          <a:prstGeom prst="rect">
            <a:avLst/>
          </a:prstGeom>
        </p:spPr>
      </p:pic>
      <p:graphicFrame>
        <p:nvGraphicFramePr>
          <p:cNvPr id="16" name="Table 15">
            <a:extLst>
              <a:ext uri="{FF2B5EF4-FFF2-40B4-BE49-F238E27FC236}">
                <a16:creationId xmlns:a16="http://schemas.microsoft.com/office/drawing/2014/main" id="{F89FDB17-8370-4F4C-8C73-378D87F23069}"/>
              </a:ext>
            </a:extLst>
          </p:cNvPr>
          <p:cNvGraphicFramePr>
            <a:graphicFrameLocks noGrp="1"/>
          </p:cNvGraphicFramePr>
          <p:nvPr/>
        </p:nvGraphicFramePr>
        <p:xfrm>
          <a:off x="1501600" y="2794225"/>
          <a:ext cx="3758699" cy="487680"/>
        </p:xfrm>
        <a:graphic>
          <a:graphicData uri="http://schemas.openxmlformats.org/drawingml/2006/table">
            <a:tbl>
              <a:tblPr firstRow="1" bandRow="1">
                <a:tableStyleId>{2D5ABB26-0587-4C30-8999-92F81FD0307C}</a:tableStyleId>
              </a:tblPr>
              <a:tblGrid>
                <a:gridCol w="1302068">
                  <a:extLst>
                    <a:ext uri="{9D8B030D-6E8A-4147-A177-3AD203B41FA5}">
                      <a16:colId xmlns:a16="http://schemas.microsoft.com/office/drawing/2014/main" val="20000"/>
                    </a:ext>
                  </a:extLst>
                </a:gridCol>
                <a:gridCol w="471071">
                  <a:extLst>
                    <a:ext uri="{9D8B030D-6E8A-4147-A177-3AD203B41FA5}">
                      <a16:colId xmlns:a16="http://schemas.microsoft.com/office/drawing/2014/main" val="20001"/>
                    </a:ext>
                  </a:extLst>
                </a:gridCol>
                <a:gridCol w="653143">
                  <a:extLst>
                    <a:ext uri="{9D8B030D-6E8A-4147-A177-3AD203B41FA5}">
                      <a16:colId xmlns:a16="http://schemas.microsoft.com/office/drawing/2014/main" val="20002"/>
                    </a:ext>
                  </a:extLst>
                </a:gridCol>
                <a:gridCol w="226423">
                  <a:extLst>
                    <a:ext uri="{9D8B030D-6E8A-4147-A177-3AD203B41FA5}">
                      <a16:colId xmlns:a16="http://schemas.microsoft.com/office/drawing/2014/main" val="20003"/>
                    </a:ext>
                  </a:extLst>
                </a:gridCol>
                <a:gridCol w="687977">
                  <a:extLst>
                    <a:ext uri="{9D8B030D-6E8A-4147-A177-3AD203B41FA5}">
                      <a16:colId xmlns:a16="http://schemas.microsoft.com/office/drawing/2014/main" val="20004"/>
                    </a:ext>
                  </a:extLst>
                </a:gridCol>
                <a:gridCol w="418017">
                  <a:extLst>
                    <a:ext uri="{9D8B030D-6E8A-4147-A177-3AD203B41FA5}">
                      <a16:colId xmlns:a16="http://schemas.microsoft.com/office/drawing/2014/main" val="20005"/>
                    </a:ext>
                  </a:extLst>
                </a:gridCol>
              </a:tblGrid>
              <a:tr h="0">
                <a:tc>
                  <a:txBody>
                    <a:bodyPr/>
                    <a:lstStyle/>
                    <a:p>
                      <a:r>
                        <a:rPr lang="en-AU" sz="1000" b="0">
                          <a:solidFill>
                            <a:srgbClr val="000000"/>
                          </a:solidFill>
                        </a:rPr>
                        <a:t>Maximum Depth, D</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0.0439</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0.045</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effectLst/>
                          <a:latin typeface="Arial" panose="020B0604020202020204" pitchFamily="34" charset="0"/>
                          <a:ea typeface="Calibri" panose="020F0502020204030204" pitchFamily="34" charset="0"/>
                        </a:rPr>
                        <a:t>m</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b="0">
                          <a:solidFill>
                            <a:srgbClr val="000000"/>
                          </a:solidFill>
                        </a:rPr>
                        <a:t>Maximum Width, B</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0.0439</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0.045</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m</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pic>
        <p:nvPicPr>
          <p:cNvPr id="17" name="Picture 16">
            <a:extLst>
              <a:ext uri="{FF2B5EF4-FFF2-40B4-BE49-F238E27FC236}">
                <a16:creationId xmlns:a16="http://schemas.microsoft.com/office/drawing/2014/main" id="{991BC2DD-7D82-4842-AE40-70E219350DD2}"/>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2533" y="1959516"/>
            <a:ext cx="152432" cy="142886"/>
          </a:xfrm>
          <a:prstGeom prst="rect">
            <a:avLst/>
          </a:prstGeom>
        </p:spPr>
      </p:pic>
      <p:pic>
        <p:nvPicPr>
          <p:cNvPr id="18" name="Picture 17">
            <a:extLst>
              <a:ext uri="{FF2B5EF4-FFF2-40B4-BE49-F238E27FC236}">
                <a16:creationId xmlns:a16="http://schemas.microsoft.com/office/drawing/2014/main" id="{937B0564-BD56-4207-A300-A9B4B80FCCFF}"/>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35282" y="2848430"/>
            <a:ext cx="152432" cy="142886"/>
          </a:xfrm>
          <a:prstGeom prst="rect">
            <a:avLst/>
          </a:prstGeom>
        </p:spPr>
      </p:pic>
      <p:graphicFrame>
        <p:nvGraphicFramePr>
          <p:cNvPr id="19" name="Table 18">
            <a:extLst>
              <a:ext uri="{FF2B5EF4-FFF2-40B4-BE49-F238E27FC236}">
                <a16:creationId xmlns:a16="http://schemas.microsoft.com/office/drawing/2014/main" id="{B816F45C-7BAA-458D-ABF9-32FC4398DA4E}"/>
              </a:ext>
            </a:extLst>
          </p:cNvPr>
          <p:cNvGraphicFramePr>
            <a:graphicFrameLocks noGrp="1"/>
          </p:cNvGraphicFramePr>
          <p:nvPr/>
        </p:nvGraphicFramePr>
        <p:xfrm>
          <a:off x="1477217" y="3649800"/>
          <a:ext cx="4517507" cy="975360"/>
        </p:xfrm>
        <a:graphic>
          <a:graphicData uri="http://schemas.openxmlformats.org/drawingml/2006/table">
            <a:tbl>
              <a:tblPr firstRow="1" bandRow="1">
                <a:tableStyleId>{2D5ABB26-0587-4C30-8999-92F81FD0307C}</a:tableStyleId>
              </a:tblPr>
              <a:tblGrid>
                <a:gridCol w="234036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645165">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679994">
                  <a:extLst>
                    <a:ext uri="{9D8B030D-6E8A-4147-A177-3AD203B41FA5}">
                      <a16:colId xmlns:a16="http://schemas.microsoft.com/office/drawing/2014/main" val="20004"/>
                    </a:ext>
                  </a:extLst>
                </a:gridCol>
                <a:gridCol w="435428">
                  <a:extLst>
                    <a:ext uri="{9D8B030D-6E8A-4147-A177-3AD203B41FA5}">
                      <a16:colId xmlns:a16="http://schemas.microsoft.com/office/drawing/2014/main" val="20005"/>
                    </a:ext>
                  </a:extLst>
                </a:gridCol>
              </a:tblGrid>
              <a:tr h="0">
                <a:tc>
                  <a:txBody>
                    <a:bodyPr/>
                    <a:lstStyle/>
                    <a:p>
                      <a:r>
                        <a:rPr lang="en-AU" sz="1000" b="0">
                          <a:solidFill>
                            <a:srgbClr val="000000"/>
                          </a:solidFill>
                        </a:rPr>
                        <a:t>Section area, A</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3.3e-4</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4.93e-4</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effectLst/>
                          <a:latin typeface="Arial" panose="020B0604020202020204" pitchFamily="34" charset="0"/>
                          <a:ea typeface="Calibri" panose="020F0502020204030204" pitchFamily="34" charset="0"/>
                        </a:rPr>
                        <a:t>m^2</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b="0">
                          <a:solidFill>
                            <a:srgbClr val="000000"/>
                          </a:solidFill>
                        </a:rPr>
                        <a:t>Second moment of Area (major), Imax</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7.11e-8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1.05e-7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m^4</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00213">
                <a:tc>
                  <a:txBody>
                    <a:bodyPr/>
                    <a:lstStyle/>
                    <a:p>
                      <a:r>
                        <a:rPr lang="en-AU" sz="1000" b="0">
                          <a:solidFill>
                            <a:srgbClr val="000000"/>
                          </a:solidFill>
                        </a:rPr>
                        <a:t>Second moment of Area (minor), Imin</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r>
                        <a:rPr lang="en-GB" sz="1000" b="0"/>
                        <a:t>7.11e-8</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1.05e-7</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m^4</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00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0">
                          <a:solidFill>
                            <a:srgbClr val="000000"/>
                          </a:solidFill>
                        </a:rPr>
                        <a:t>Section modulus (major), Zmax</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r>
                        <a:rPr lang="en-GB" sz="1000" b="0"/>
                        <a:t>3.23e-6</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4.68e-6</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m^3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20" name="Table 19">
            <a:extLst>
              <a:ext uri="{FF2B5EF4-FFF2-40B4-BE49-F238E27FC236}">
                <a16:creationId xmlns:a16="http://schemas.microsoft.com/office/drawing/2014/main" id="{B9E98D7C-6773-48EB-8398-8F158162D10F}"/>
              </a:ext>
            </a:extLst>
          </p:cNvPr>
          <p:cNvGraphicFramePr>
            <a:graphicFrameLocks noGrp="1"/>
          </p:cNvGraphicFramePr>
          <p:nvPr/>
        </p:nvGraphicFramePr>
        <p:xfrm>
          <a:off x="1464215" y="5020840"/>
          <a:ext cx="4617590" cy="975360"/>
        </p:xfrm>
        <a:graphic>
          <a:graphicData uri="http://schemas.openxmlformats.org/drawingml/2006/table">
            <a:tbl>
              <a:tblPr firstRow="1" bandRow="1">
                <a:tableStyleId>{2D5ABB26-0587-4C30-8999-92F81FD0307C}</a:tableStyleId>
              </a:tblPr>
              <a:tblGrid>
                <a:gridCol w="235778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627743">
                  <a:extLst>
                    <a:ext uri="{9D8B030D-6E8A-4147-A177-3AD203B41FA5}">
                      <a16:colId xmlns:a16="http://schemas.microsoft.com/office/drawing/2014/main" val="20002"/>
                    </a:ext>
                  </a:extLst>
                </a:gridCol>
                <a:gridCol w="239419">
                  <a:extLst>
                    <a:ext uri="{9D8B030D-6E8A-4147-A177-3AD203B41FA5}">
                      <a16:colId xmlns:a16="http://schemas.microsoft.com/office/drawing/2014/main" val="20003"/>
                    </a:ext>
                  </a:extLst>
                </a:gridCol>
                <a:gridCol w="618309">
                  <a:extLst>
                    <a:ext uri="{9D8B030D-6E8A-4147-A177-3AD203B41FA5}">
                      <a16:colId xmlns:a16="http://schemas.microsoft.com/office/drawing/2014/main" val="20004"/>
                    </a:ext>
                  </a:extLst>
                </a:gridCol>
                <a:gridCol w="566057">
                  <a:extLst>
                    <a:ext uri="{9D8B030D-6E8A-4147-A177-3AD203B41FA5}">
                      <a16:colId xmlns:a16="http://schemas.microsoft.com/office/drawing/2014/main" val="20005"/>
                    </a:ext>
                  </a:extLst>
                </a:gridCol>
              </a:tblGrid>
              <a:tr h="0">
                <a:tc>
                  <a:txBody>
                    <a:bodyPr/>
                    <a:lstStyle/>
                    <a:p>
                      <a:r>
                        <a:rPr lang="en-AU" sz="1000" b="0">
                          <a:solidFill>
                            <a:srgbClr val="000000"/>
                          </a:solidFill>
                        </a:rPr>
                        <a:t>Mass per unit length, m/l</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0.562</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b="0"/>
                        <a:t>0.837</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effectLst/>
                          <a:latin typeface="Arial" panose="020B0604020202020204" pitchFamily="34" charset="0"/>
                          <a:ea typeface="Calibri" panose="020F0502020204030204" pitchFamily="34" charset="0"/>
                        </a:rPr>
                        <a:t>kg/m</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r>
                        <a:rPr lang="en-AU" sz="1000" b="0">
                          <a:solidFill>
                            <a:srgbClr val="000000"/>
                          </a:solidFill>
                        </a:rPr>
                        <a:t>Bending stiffness (major), E.Imax</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1.23e3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1.81e3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N.m^4</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00213">
                <a:tc>
                  <a:txBody>
                    <a:bodyPr/>
                    <a:lstStyle/>
                    <a:p>
                      <a:r>
                        <a:rPr lang="en-AU" sz="1000" b="0">
                          <a:solidFill>
                            <a:srgbClr val="000000"/>
                          </a:solidFill>
                        </a:rPr>
                        <a:t>Bending stiffness (minor), E.Imin</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1.23e3  </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1.81e3</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Calibri" panose="020F0502020204030204" pitchFamily="34" charset="0"/>
                        </a:rPr>
                        <a:t>N.m^4</a:t>
                      </a:r>
                      <a:endParaRPr kumimoji="0" lang="en-GB" sz="1000" b="0" i="0" u="none" strike="noStrike" kern="1200" cap="none" spc="0" normalizeH="0" baseline="0" noProof="0">
                        <a:ln>
                          <a:noFill/>
                        </a:ln>
                        <a:solidFill>
                          <a:prstClr val="black"/>
                        </a:solidFill>
                        <a:effectLst/>
                        <a:uLnTx/>
                        <a:uFillTx/>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00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b="0">
                          <a:solidFill>
                            <a:srgbClr val="000000"/>
                          </a:solidFill>
                        </a:rPr>
                        <a:t>Failure moment (major), Y. Zmax</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647</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a:t>935</a:t>
                      </a:r>
                      <a:endParaRPr lang="en-GB" sz="10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r>
                        <a:rPr lang="en-GB" sz="1000"/>
                        <a:t>N.m</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21" name="Picture 20">
            <a:extLst>
              <a:ext uri="{FF2B5EF4-FFF2-40B4-BE49-F238E27FC236}">
                <a16:creationId xmlns:a16="http://schemas.microsoft.com/office/drawing/2014/main" id="{E8A2A1D2-2DF2-4FD3-8AA8-35B638EEE709}"/>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35282" y="3083596"/>
            <a:ext cx="152432" cy="142886"/>
          </a:xfrm>
          <a:prstGeom prst="rect">
            <a:avLst/>
          </a:prstGeom>
        </p:spPr>
      </p:pic>
      <p:pic>
        <p:nvPicPr>
          <p:cNvPr id="22" name="Picture 21">
            <a:extLst>
              <a:ext uri="{FF2B5EF4-FFF2-40B4-BE49-F238E27FC236}">
                <a16:creationId xmlns:a16="http://schemas.microsoft.com/office/drawing/2014/main" id="{5009FB2B-75CD-48A1-B982-14F8048C0A24}"/>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3704221"/>
            <a:ext cx="152432" cy="142886"/>
          </a:xfrm>
          <a:prstGeom prst="rect">
            <a:avLst/>
          </a:prstGeom>
        </p:spPr>
      </p:pic>
      <p:pic>
        <p:nvPicPr>
          <p:cNvPr id="23" name="Picture 22">
            <a:extLst>
              <a:ext uri="{FF2B5EF4-FFF2-40B4-BE49-F238E27FC236}">
                <a16:creationId xmlns:a16="http://schemas.microsoft.com/office/drawing/2014/main" id="{B6EECAED-8781-4662-80AA-37CF0AF89FBE}"/>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3939387"/>
            <a:ext cx="152432" cy="142886"/>
          </a:xfrm>
          <a:prstGeom prst="rect">
            <a:avLst/>
          </a:prstGeom>
        </p:spPr>
      </p:pic>
      <p:pic>
        <p:nvPicPr>
          <p:cNvPr id="24" name="Picture 23">
            <a:extLst>
              <a:ext uri="{FF2B5EF4-FFF2-40B4-BE49-F238E27FC236}">
                <a16:creationId xmlns:a16="http://schemas.microsoft.com/office/drawing/2014/main" id="{2B558F7A-56AF-415C-BDE2-ADE882B4FBDD}"/>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4191407"/>
            <a:ext cx="152432" cy="142886"/>
          </a:xfrm>
          <a:prstGeom prst="rect">
            <a:avLst/>
          </a:prstGeom>
        </p:spPr>
      </p:pic>
      <p:pic>
        <p:nvPicPr>
          <p:cNvPr id="25" name="Picture 24">
            <a:extLst>
              <a:ext uri="{FF2B5EF4-FFF2-40B4-BE49-F238E27FC236}">
                <a16:creationId xmlns:a16="http://schemas.microsoft.com/office/drawing/2014/main" id="{A228FAB2-BDE6-47C2-80C0-D2CD8E79A83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4426573"/>
            <a:ext cx="152432" cy="142886"/>
          </a:xfrm>
          <a:prstGeom prst="rect">
            <a:avLst/>
          </a:prstGeom>
        </p:spPr>
      </p:pic>
      <p:pic>
        <p:nvPicPr>
          <p:cNvPr id="26" name="Picture 25">
            <a:extLst>
              <a:ext uri="{FF2B5EF4-FFF2-40B4-BE49-F238E27FC236}">
                <a16:creationId xmlns:a16="http://schemas.microsoft.com/office/drawing/2014/main" id="{8E253836-76F2-4ACD-881D-129EA7EF836E}"/>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5073469"/>
            <a:ext cx="152432" cy="142886"/>
          </a:xfrm>
          <a:prstGeom prst="rect">
            <a:avLst/>
          </a:prstGeom>
        </p:spPr>
      </p:pic>
      <p:pic>
        <p:nvPicPr>
          <p:cNvPr id="27" name="Picture 26">
            <a:extLst>
              <a:ext uri="{FF2B5EF4-FFF2-40B4-BE49-F238E27FC236}">
                <a16:creationId xmlns:a16="http://schemas.microsoft.com/office/drawing/2014/main" id="{86E5B496-7ACB-45FD-82E4-BA007412A5E6}"/>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5317344"/>
            <a:ext cx="152432" cy="142886"/>
          </a:xfrm>
          <a:prstGeom prst="rect">
            <a:avLst/>
          </a:prstGeom>
        </p:spPr>
      </p:pic>
      <p:pic>
        <p:nvPicPr>
          <p:cNvPr id="28" name="Picture 27">
            <a:extLst>
              <a:ext uri="{FF2B5EF4-FFF2-40B4-BE49-F238E27FC236}">
                <a16:creationId xmlns:a16="http://schemas.microsoft.com/office/drawing/2014/main" id="{0B88835D-EA79-4D7C-868B-0A4BB721367C}"/>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5558984"/>
            <a:ext cx="152432" cy="142886"/>
          </a:xfrm>
          <a:prstGeom prst="rect">
            <a:avLst/>
          </a:prstGeom>
        </p:spPr>
      </p:pic>
      <p:pic>
        <p:nvPicPr>
          <p:cNvPr id="29" name="Picture 28">
            <a:extLst>
              <a:ext uri="{FF2B5EF4-FFF2-40B4-BE49-F238E27FC236}">
                <a16:creationId xmlns:a16="http://schemas.microsoft.com/office/drawing/2014/main" id="{33FBF4D0-F568-4F98-978E-6F2A2CDF1D95}"/>
              </a:ext>
            </a:extLst>
          </p:cNvPr>
          <p:cNvPicPr>
            <a:picLocks noChangeAspect="1"/>
          </p:cNvPicPr>
          <p:nvPr/>
        </p:nvPicPr>
        <p:blipFill rotWithShape="1">
          <a:blip r:embed="rId4">
            <a:extLst>
              <a:ext uri="{28A0092B-C50C-407E-A947-70E740481C1C}">
                <a14:useLocalDpi xmlns:a14="http://schemas.microsoft.com/office/drawing/2010/main" val="0"/>
              </a:ext>
            </a:extLst>
          </a:blip>
          <a:srcRect r="66665" b="6255"/>
          <a:stretch/>
        </p:blipFill>
        <p:spPr>
          <a:xfrm>
            <a:off x="3828894" y="5794150"/>
            <a:ext cx="152432" cy="142886"/>
          </a:xfrm>
          <a:prstGeom prst="rect">
            <a:avLst/>
          </a:prstGeom>
        </p:spPr>
      </p:pic>
    </p:spTree>
    <p:extLst>
      <p:ext uri="{BB962C8B-B14F-4D97-AF65-F5344CB8AC3E}">
        <p14:creationId xmlns:p14="http://schemas.microsoft.com/office/powerpoint/2010/main" val="2452808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F6D1D-84FA-4403-A801-F310068DA5C7}"/>
              </a:ext>
            </a:extLst>
          </p:cNvPr>
          <p:cNvSpPr>
            <a:spLocks noGrp="1"/>
          </p:cNvSpPr>
          <p:nvPr>
            <p:ph type="sldNum" sz="quarter" idx="11"/>
          </p:nvPr>
        </p:nvSpPr>
        <p:spPr/>
        <p:txBody>
          <a:bodyPr/>
          <a:lstStyle/>
          <a:p>
            <a:fld id="{F0D23093-2AB0-F74C-B865-1A12A15B650E}" type="slidenum">
              <a:rPr lang="en-US" smtClean="0"/>
              <a:pPr/>
              <a:t>8</a:t>
            </a:fld>
            <a:endParaRPr lang="en-US"/>
          </a:p>
        </p:txBody>
      </p:sp>
      <p:sp>
        <p:nvSpPr>
          <p:cNvPr id="3" name="Title 2">
            <a:extLst>
              <a:ext uri="{FF2B5EF4-FFF2-40B4-BE49-F238E27FC236}">
                <a16:creationId xmlns:a16="http://schemas.microsoft.com/office/drawing/2014/main" id="{45802622-A277-4C1C-B872-68F52FEF3C68}"/>
              </a:ext>
            </a:extLst>
          </p:cNvPr>
          <p:cNvSpPr>
            <a:spLocks noGrp="1"/>
          </p:cNvSpPr>
          <p:nvPr>
            <p:ph type="title"/>
          </p:nvPr>
        </p:nvSpPr>
        <p:spPr/>
        <p:txBody>
          <a:bodyPr/>
          <a:lstStyle/>
          <a:p>
            <a:r>
              <a:rPr lang="en-GB" dirty="0" err="1"/>
              <a:t>Exemple</a:t>
            </a:r>
            <a:r>
              <a:rPr lang="en-GB" dirty="0"/>
              <a:t> : selection </a:t>
            </a:r>
            <a:r>
              <a:rPr lang="en-GB" dirty="0" err="1"/>
              <a:t>d’une</a:t>
            </a:r>
            <a:r>
              <a:rPr lang="en-GB" dirty="0"/>
              <a:t> </a:t>
            </a:r>
            <a:r>
              <a:rPr lang="en-GB" dirty="0" err="1"/>
              <a:t>poutre</a:t>
            </a:r>
            <a:endParaRPr lang="en-US" dirty="0"/>
          </a:p>
        </p:txBody>
      </p:sp>
      <p:grpSp>
        <p:nvGrpSpPr>
          <p:cNvPr id="4" name="Group 91">
            <a:extLst>
              <a:ext uri="{FF2B5EF4-FFF2-40B4-BE49-F238E27FC236}">
                <a16:creationId xmlns:a16="http://schemas.microsoft.com/office/drawing/2014/main" id="{2767F0A5-1955-4564-9E1A-B13A9D2F5FD7}"/>
              </a:ext>
            </a:extLst>
          </p:cNvPr>
          <p:cNvGrpSpPr>
            <a:grpSpLocks/>
          </p:cNvGrpSpPr>
          <p:nvPr/>
        </p:nvGrpSpPr>
        <p:grpSpPr bwMode="auto">
          <a:xfrm>
            <a:off x="6717386" y="3036143"/>
            <a:ext cx="3493760" cy="2022476"/>
            <a:chOff x="3660" y="1818"/>
            <a:chExt cx="2031" cy="1274"/>
          </a:xfrm>
        </p:grpSpPr>
        <p:sp>
          <p:nvSpPr>
            <p:cNvPr id="5" name="AutoShape 2">
              <a:extLst>
                <a:ext uri="{FF2B5EF4-FFF2-40B4-BE49-F238E27FC236}">
                  <a16:creationId xmlns:a16="http://schemas.microsoft.com/office/drawing/2014/main" id="{64A38439-E864-4E01-A43A-F93EC7712A5E}"/>
                </a:ext>
              </a:extLst>
            </p:cNvPr>
            <p:cNvSpPr>
              <a:spLocks noChangeArrowheads="1"/>
            </p:cNvSpPr>
            <p:nvPr/>
          </p:nvSpPr>
          <p:spPr bwMode="auto">
            <a:xfrm>
              <a:off x="3660" y="1818"/>
              <a:ext cx="2031" cy="1231"/>
            </a:xfrm>
            <a:prstGeom prst="roundRect">
              <a:avLst>
                <a:gd name="adj" fmla="val 9148"/>
              </a:avLst>
            </a:prstGeom>
            <a:solidFill>
              <a:schemeClr val="bg1">
                <a:lumMod val="95000"/>
              </a:schemeClr>
            </a:solidFill>
            <a:ln w="9525">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latin typeface="+mn-lt"/>
              </a:endParaRPr>
            </a:p>
          </p:txBody>
        </p:sp>
        <p:sp>
          <p:nvSpPr>
            <p:cNvPr id="6" name="Text Box 5">
              <a:extLst>
                <a:ext uri="{FF2B5EF4-FFF2-40B4-BE49-F238E27FC236}">
                  <a16:creationId xmlns:a16="http://schemas.microsoft.com/office/drawing/2014/main" id="{83F6D74F-1D78-46D3-9753-6FB1DFDC3B0B}"/>
                </a:ext>
              </a:extLst>
            </p:cNvPr>
            <p:cNvSpPr txBox="1">
              <a:spLocks noChangeArrowheads="1"/>
            </p:cNvSpPr>
            <p:nvPr/>
          </p:nvSpPr>
          <p:spPr bwMode="auto">
            <a:xfrm>
              <a:off x="3797" y="1861"/>
              <a:ext cx="1894" cy="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D = </a:t>
              </a:r>
              <a:r>
                <a:rPr lang="en-GB" sz="1600" b="0" dirty="0" err="1">
                  <a:solidFill>
                    <a:srgbClr val="000000"/>
                  </a:solidFill>
                  <a:latin typeface="+mn-lt"/>
                </a:rPr>
                <a:t>profondeur</a:t>
              </a:r>
              <a:r>
                <a:rPr lang="en-GB" sz="1600" b="0" dirty="0">
                  <a:solidFill>
                    <a:srgbClr val="000000"/>
                  </a:solidFill>
                  <a:latin typeface="+mn-lt"/>
                </a:rPr>
                <a:t> de la </a:t>
              </a:r>
              <a:r>
                <a:rPr lang="en-GB" sz="1600" b="0" dirty="0" err="1">
                  <a:solidFill>
                    <a:srgbClr val="000000"/>
                  </a:solidFill>
                  <a:latin typeface="+mn-lt"/>
                </a:rPr>
                <a:t>poutre</a:t>
              </a:r>
              <a:endParaRPr lang="en-GB" sz="16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B = </a:t>
              </a:r>
              <a:r>
                <a:rPr lang="en-GB" sz="1600" b="0" dirty="0" err="1">
                  <a:solidFill>
                    <a:srgbClr val="000000"/>
                  </a:solidFill>
                  <a:latin typeface="+mn-lt"/>
                </a:rPr>
                <a:t>épaisseur</a:t>
              </a:r>
              <a:endParaRPr lang="en-GB" sz="16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I = second moment de </a:t>
              </a:r>
              <a:r>
                <a:rPr lang="en-GB" sz="1600" b="0" dirty="0" err="1">
                  <a:solidFill>
                    <a:srgbClr val="000000"/>
                  </a:solidFill>
                  <a:latin typeface="+mn-lt"/>
                </a:rPr>
                <a:t>l’aire</a:t>
              </a:r>
              <a:endParaRPr lang="en-GB" sz="16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E = Module </a:t>
              </a:r>
              <a:r>
                <a:rPr lang="en-GB" sz="1600" b="0" dirty="0" err="1">
                  <a:solidFill>
                    <a:srgbClr val="000000"/>
                  </a:solidFill>
                  <a:latin typeface="+mn-lt"/>
                </a:rPr>
                <a:t>d’Young’s</a:t>
              </a:r>
              <a:endParaRPr lang="en-GB" sz="16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rPr>
                <a:t>Z = Module de la section</a:t>
              </a:r>
            </a:p>
            <a:p>
              <a:pPr>
                <a:spcBef>
                  <a:spcPct val="0"/>
                </a:spcBef>
                <a:spcAft>
                  <a:spcPct val="0"/>
                </a:spcAft>
                <a:buClr>
                  <a:srgbClr val="009B9B"/>
                </a:buClr>
                <a:buSzPct val="80000"/>
                <a:buFont typeface="Wingdings" panose="05000000000000000000" pitchFamily="2" charset="2"/>
                <a:buNone/>
              </a:pPr>
              <a:r>
                <a:rPr lang="en-GB" sz="1600" b="0" dirty="0">
                  <a:solidFill>
                    <a:srgbClr val="000000"/>
                  </a:solidFill>
                  <a:latin typeface="+mn-lt"/>
                  <a:sym typeface="Symbol" panose="05050102010706020507" pitchFamily="18" charset="2"/>
                </a:rPr>
                <a:t></a:t>
              </a:r>
              <a:r>
                <a:rPr lang="en-GB" sz="1600" b="0" baseline="-25000" dirty="0">
                  <a:solidFill>
                    <a:srgbClr val="000000"/>
                  </a:solidFill>
                  <a:latin typeface="+mn-lt"/>
                  <a:sym typeface="Univers"/>
                </a:rPr>
                <a:t>y </a:t>
              </a:r>
              <a:r>
                <a:rPr lang="en-GB" sz="1600" b="0" dirty="0">
                  <a:solidFill>
                    <a:srgbClr val="000000"/>
                  </a:solidFill>
                  <a:latin typeface="+mn-lt"/>
                </a:rPr>
                <a:t>= </a:t>
              </a:r>
              <a:r>
                <a:rPr lang="en-GB" sz="1600" b="0" dirty="0" err="1">
                  <a:solidFill>
                    <a:srgbClr val="000000"/>
                  </a:solidFill>
                  <a:latin typeface="+mn-lt"/>
                </a:rPr>
                <a:t>limite</a:t>
              </a:r>
              <a:r>
                <a:rPr lang="en-GB" sz="1600" b="0" dirty="0">
                  <a:solidFill>
                    <a:srgbClr val="000000"/>
                  </a:solidFill>
                  <a:latin typeface="+mn-lt"/>
                </a:rPr>
                <a:t> </a:t>
              </a:r>
              <a:r>
                <a:rPr lang="en-GB" sz="1600" b="0" dirty="0" err="1">
                  <a:solidFill>
                    <a:srgbClr val="000000"/>
                  </a:solidFill>
                  <a:latin typeface="+mn-lt"/>
                </a:rPr>
                <a:t>d’élasticité</a:t>
              </a:r>
              <a:r>
                <a:rPr lang="en-GB" sz="1600" b="0" dirty="0">
                  <a:solidFill>
                    <a:srgbClr val="000000"/>
                  </a:solidFill>
                  <a:latin typeface="+mn-lt"/>
                </a:rPr>
                <a:t> (Y dans la base de </a:t>
              </a:r>
              <a:r>
                <a:rPr lang="en-GB" sz="1600" b="0" dirty="0" err="1">
                  <a:solidFill>
                    <a:srgbClr val="000000"/>
                  </a:solidFill>
                  <a:latin typeface="+mn-lt"/>
                </a:rPr>
                <a:t>donnée</a:t>
              </a:r>
              <a:r>
                <a:rPr lang="en-GB" sz="1600" b="0" dirty="0">
                  <a:solidFill>
                    <a:srgbClr val="000000"/>
                  </a:solidFill>
                  <a:latin typeface="+mn-lt"/>
                </a:rPr>
                <a:t>) </a:t>
              </a:r>
            </a:p>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
        <p:nvSpPr>
          <p:cNvPr id="7" name="Text Box 6">
            <a:extLst>
              <a:ext uri="{FF2B5EF4-FFF2-40B4-BE49-F238E27FC236}">
                <a16:creationId xmlns:a16="http://schemas.microsoft.com/office/drawing/2014/main" id="{63AAC7AE-F807-4C50-AED1-17F1B85A7A65}"/>
              </a:ext>
            </a:extLst>
          </p:cNvPr>
          <p:cNvSpPr txBox="1">
            <a:spLocks noChangeArrowheads="1"/>
          </p:cNvSpPr>
          <p:nvPr/>
        </p:nvSpPr>
        <p:spPr bwMode="auto">
          <a:xfrm>
            <a:off x="3133725" y="2551501"/>
            <a:ext cx="12795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697" tIns="25348" rIns="50697" bIns="25348"/>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err="1">
                <a:solidFill>
                  <a:srgbClr val="000000"/>
                </a:solidFill>
                <a:latin typeface="+mn-lt"/>
              </a:rPr>
              <a:t>Poutre</a:t>
            </a:r>
            <a:endParaRPr lang="en-GB" sz="1800" dirty="0">
              <a:solidFill>
                <a:srgbClr val="000000"/>
              </a:solidFill>
              <a:latin typeface="+mn-lt"/>
            </a:endParaRPr>
          </a:p>
        </p:txBody>
      </p:sp>
      <p:sp>
        <p:nvSpPr>
          <p:cNvPr id="8" name="Text Box 7">
            <a:extLst>
              <a:ext uri="{FF2B5EF4-FFF2-40B4-BE49-F238E27FC236}">
                <a16:creationId xmlns:a16="http://schemas.microsoft.com/office/drawing/2014/main" id="{79EDC519-DBB4-42E9-8C71-D89A20BA8BDB}"/>
              </a:ext>
            </a:extLst>
          </p:cNvPr>
          <p:cNvSpPr txBox="1">
            <a:spLocks noChangeArrowheads="1"/>
          </p:cNvSpPr>
          <p:nvPr/>
        </p:nvSpPr>
        <p:spPr bwMode="auto">
          <a:xfrm>
            <a:off x="3200400" y="5058958"/>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rPr>
              <a:t>Dimension</a:t>
            </a:r>
          </a:p>
          <a:p>
            <a:pPr>
              <a:spcBef>
                <a:spcPct val="10000"/>
              </a:spcBef>
              <a:spcAft>
                <a:spcPct val="0"/>
              </a:spcAft>
              <a:buClr>
                <a:srgbClr val="009B9B"/>
              </a:buClr>
              <a:buSzPct val="80000"/>
              <a:buFont typeface="Wingdings" panose="05000000000000000000" pitchFamily="2" charset="2"/>
              <a:buNone/>
            </a:pPr>
            <a:r>
              <a:rPr lang="en-GB" sz="1800" b="0" i="1" dirty="0" err="1">
                <a:solidFill>
                  <a:srgbClr val="000000"/>
                </a:solidFill>
                <a:latin typeface="+mn-lt"/>
              </a:rPr>
              <a:t>Epaisseur</a:t>
            </a:r>
            <a:r>
              <a:rPr lang="en-GB" sz="1800" b="0" i="1" dirty="0">
                <a:solidFill>
                  <a:srgbClr val="000000"/>
                </a:solidFill>
                <a:latin typeface="+mn-lt"/>
              </a:rPr>
              <a:t> B &lt; 150 mm </a:t>
            </a:r>
          </a:p>
          <a:p>
            <a:pPr>
              <a:spcBef>
                <a:spcPct val="10000"/>
              </a:spcBef>
              <a:spcAft>
                <a:spcPct val="0"/>
              </a:spcAft>
              <a:buClr>
                <a:srgbClr val="009B9B"/>
              </a:buClr>
              <a:buSzPct val="80000"/>
              <a:buFont typeface="Wingdings" panose="05000000000000000000" pitchFamily="2" charset="2"/>
              <a:buNone/>
            </a:pPr>
            <a:r>
              <a:rPr lang="en-GB" sz="1800" b="0" i="1" dirty="0" err="1">
                <a:solidFill>
                  <a:srgbClr val="000000"/>
                </a:solidFill>
                <a:latin typeface="+mn-lt"/>
              </a:rPr>
              <a:t>Profondeur</a:t>
            </a:r>
            <a:r>
              <a:rPr lang="en-GB" sz="1800" b="0" i="1" dirty="0">
                <a:solidFill>
                  <a:srgbClr val="000000"/>
                </a:solidFill>
                <a:latin typeface="+mn-lt"/>
              </a:rPr>
              <a:t> D &lt; 200 mm</a:t>
            </a:r>
            <a:endParaRPr lang="en-GB" sz="1800" b="0" dirty="0">
              <a:solidFill>
                <a:srgbClr val="000000"/>
              </a:solidFill>
              <a:latin typeface="+mn-lt"/>
            </a:endParaRPr>
          </a:p>
        </p:txBody>
      </p:sp>
      <p:sp>
        <p:nvSpPr>
          <p:cNvPr id="9" name="AutoShape 48">
            <a:extLst>
              <a:ext uri="{FF2B5EF4-FFF2-40B4-BE49-F238E27FC236}">
                <a16:creationId xmlns:a16="http://schemas.microsoft.com/office/drawing/2014/main" id="{19091FDB-A275-48D3-8EDA-B1BE0570482C}"/>
              </a:ext>
            </a:extLst>
          </p:cNvPr>
          <p:cNvSpPr>
            <a:spLocks noChangeArrowheads="1"/>
          </p:cNvSpPr>
          <p:nvPr/>
        </p:nvSpPr>
        <p:spPr bwMode="auto">
          <a:xfrm>
            <a:off x="1284286" y="2514989"/>
            <a:ext cx="1612900" cy="417512"/>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dirty="0">
                <a:solidFill>
                  <a:srgbClr val="000000"/>
                </a:solidFill>
                <a:latin typeface="+mn-lt"/>
              </a:rPr>
              <a:t> </a:t>
            </a:r>
            <a:r>
              <a:rPr lang="en-US" sz="1800" dirty="0" err="1">
                <a:solidFill>
                  <a:srgbClr val="000000"/>
                </a:solidFill>
                <a:latin typeface="+mn-lt"/>
              </a:rPr>
              <a:t>Fonction</a:t>
            </a:r>
            <a:r>
              <a:rPr lang="en-US" sz="1800" b="0" dirty="0">
                <a:solidFill>
                  <a:srgbClr val="000000"/>
                </a:solidFill>
                <a:latin typeface="+mn-lt"/>
              </a:rPr>
              <a:t>  </a:t>
            </a:r>
          </a:p>
        </p:txBody>
      </p:sp>
      <p:sp>
        <p:nvSpPr>
          <p:cNvPr id="10" name="Line 85">
            <a:extLst>
              <a:ext uri="{FF2B5EF4-FFF2-40B4-BE49-F238E27FC236}">
                <a16:creationId xmlns:a16="http://schemas.microsoft.com/office/drawing/2014/main" id="{C72D9605-7FCD-4B82-94A7-0AE6D2155BA4}"/>
              </a:ext>
            </a:extLst>
          </p:cNvPr>
          <p:cNvSpPr>
            <a:spLocks noChangeShapeType="1"/>
          </p:cNvSpPr>
          <p:nvPr/>
        </p:nvSpPr>
        <p:spPr bwMode="auto">
          <a:xfrm flipH="1">
            <a:off x="6213474" y="1910153"/>
            <a:ext cx="3175" cy="6064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11" name="Text Box 87">
            <a:extLst>
              <a:ext uri="{FF2B5EF4-FFF2-40B4-BE49-F238E27FC236}">
                <a16:creationId xmlns:a16="http://schemas.microsoft.com/office/drawing/2014/main" id="{93A3CFFF-67A4-4E88-AA33-1804F62BF143}"/>
              </a:ext>
            </a:extLst>
          </p:cNvPr>
          <p:cNvSpPr txBox="1">
            <a:spLocks noChangeArrowheads="1"/>
          </p:cNvSpPr>
          <p:nvPr/>
        </p:nvSpPr>
        <p:spPr bwMode="auto">
          <a:xfrm>
            <a:off x="1301749" y="1020247"/>
            <a:ext cx="173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800" i="1" dirty="0" err="1">
                <a:latin typeface="+mn-lt"/>
              </a:rPr>
              <a:t>Spécification</a:t>
            </a:r>
            <a:endParaRPr lang="en-US" sz="1800" i="1" dirty="0">
              <a:latin typeface="+mn-lt"/>
            </a:endParaRPr>
          </a:p>
        </p:txBody>
      </p:sp>
      <p:grpSp>
        <p:nvGrpSpPr>
          <p:cNvPr id="12" name="Group 95">
            <a:extLst>
              <a:ext uri="{FF2B5EF4-FFF2-40B4-BE49-F238E27FC236}">
                <a16:creationId xmlns:a16="http://schemas.microsoft.com/office/drawing/2014/main" id="{C412C098-72AB-461E-8441-55C8369B506F}"/>
              </a:ext>
            </a:extLst>
          </p:cNvPr>
          <p:cNvGrpSpPr>
            <a:grpSpLocks/>
          </p:cNvGrpSpPr>
          <p:nvPr/>
        </p:nvGrpSpPr>
        <p:grpSpPr bwMode="auto">
          <a:xfrm>
            <a:off x="1284554" y="3251589"/>
            <a:ext cx="4293921" cy="944562"/>
            <a:chOff x="240" y="1479"/>
            <a:chExt cx="2497" cy="595"/>
          </a:xfrm>
        </p:grpSpPr>
        <p:sp>
          <p:nvSpPr>
            <p:cNvPr id="13" name="AutoShape 50">
              <a:extLst>
                <a:ext uri="{FF2B5EF4-FFF2-40B4-BE49-F238E27FC236}">
                  <a16:creationId xmlns:a16="http://schemas.microsoft.com/office/drawing/2014/main" id="{E06FE8CA-1716-4F97-82DE-E316BCD506D8}"/>
                </a:ext>
              </a:extLst>
            </p:cNvPr>
            <p:cNvSpPr>
              <a:spLocks noChangeArrowheads="1"/>
            </p:cNvSpPr>
            <p:nvPr/>
          </p:nvSpPr>
          <p:spPr bwMode="auto">
            <a:xfrm>
              <a:off x="240" y="1486"/>
              <a:ext cx="938"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dirty="0">
                  <a:solidFill>
                    <a:srgbClr val="000000"/>
                  </a:solidFill>
                  <a:latin typeface="+mn-lt"/>
                </a:rPr>
                <a:t> </a:t>
              </a:r>
              <a:r>
                <a:rPr lang="en-US" sz="1800" dirty="0" err="1">
                  <a:solidFill>
                    <a:srgbClr val="000000"/>
                  </a:solidFill>
                  <a:latin typeface="+mn-lt"/>
                </a:rPr>
                <a:t>Contraintes</a:t>
              </a:r>
              <a:endParaRPr lang="en-US" sz="1800" dirty="0">
                <a:solidFill>
                  <a:srgbClr val="000000"/>
                </a:solidFill>
                <a:latin typeface="+mn-lt"/>
              </a:endParaRPr>
            </a:p>
          </p:txBody>
        </p:sp>
        <p:sp>
          <p:nvSpPr>
            <p:cNvPr id="14" name="Text Box 90">
              <a:extLst>
                <a:ext uri="{FF2B5EF4-FFF2-40B4-BE49-F238E27FC236}">
                  <a16:creationId xmlns:a16="http://schemas.microsoft.com/office/drawing/2014/main" id="{009D7727-F6F0-4D57-BDEF-AD45AFBE151C}"/>
                </a:ext>
              </a:extLst>
            </p:cNvPr>
            <p:cNvSpPr txBox="1">
              <a:spLocks noChangeArrowheads="1"/>
            </p:cNvSpPr>
            <p:nvPr/>
          </p:nvSpPr>
          <p:spPr bwMode="auto">
            <a:xfrm>
              <a:off x="1355" y="1479"/>
              <a:ext cx="138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err="1">
                  <a:solidFill>
                    <a:srgbClr val="000000"/>
                  </a:solidFill>
                  <a:latin typeface="+mn-lt"/>
                </a:rPr>
                <a:t>Rigidité</a:t>
              </a:r>
              <a:r>
                <a:rPr lang="en-GB" sz="1800" i="1" dirty="0">
                  <a:solidFill>
                    <a:srgbClr val="000000"/>
                  </a:solidFill>
                  <a:latin typeface="+mn-lt"/>
                </a:rPr>
                <a:t> </a:t>
              </a:r>
              <a:r>
                <a:rPr lang="en-GB" sz="1800" i="1" dirty="0" err="1">
                  <a:solidFill>
                    <a:srgbClr val="000000"/>
                  </a:solidFill>
                  <a:latin typeface="+mn-lt"/>
                </a:rPr>
                <a:t>requise</a:t>
              </a:r>
              <a:r>
                <a:rPr lang="en-GB" sz="1800" i="1" dirty="0">
                  <a:solidFill>
                    <a:srgbClr val="000000"/>
                  </a:solidFill>
                  <a:latin typeface="+mn-lt"/>
                </a:rPr>
                <a:t> </a:t>
              </a:r>
              <a:r>
                <a:rPr lang="en-GB" sz="1800" b="0" i="1" dirty="0">
                  <a:solidFill>
                    <a:srgbClr val="000000"/>
                  </a:solidFill>
                  <a:latin typeface="+mn-lt"/>
                </a:rPr>
                <a:t>:</a:t>
              </a:r>
            </a:p>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rPr>
                <a:t>E I</a:t>
              </a:r>
              <a:r>
                <a:rPr lang="en-GB" sz="1800" i="1" baseline="-25000" dirty="0">
                  <a:solidFill>
                    <a:srgbClr val="000000"/>
                  </a:solidFill>
                  <a:latin typeface="+mn-lt"/>
                </a:rPr>
                <a:t>max</a:t>
              </a:r>
              <a:r>
                <a:rPr lang="en-GB" sz="1800" i="1" dirty="0">
                  <a:solidFill>
                    <a:srgbClr val="000000"/>
                  </a:solidFill>
                  <a:latin typeface="+mn-lt"/>
                </a:rPr>
                <a:t> &gt; 10</a:t>
              </a:r>
              <a:r>
                <a:rPr lang="en-GB" sz="1800" i="1" baseline="30000" dirty="0">
                  <a:solidFill>
                    <a:srgbClr val="000000"/>
                  </a:solidFill>
                  <a:latin typeface="+mn-lt"/>
                </a:rPr>
                <a:t>5</a:t>
              </a:r>
              <a:r>
                <a:rPr lang="en-GB" sz="1800" i="1" dirty="0">
                  <a:solidFill>
                    <a:srgbClr val="000000"/>
                  </a:solidFill>
                  <a:latin typeface="+mn-lt"/>
                </a:rPr>
                <a:t> N.m</a:t>
              </a:r>
              <a:r>
                <a:rPr lang="en-GB" sz="1800" i="1" baseline="30000" dirty="0">
                  <a:solidFill>
                    <a:srgbClr val="000000"/>
                  </a:solidFill>
                  <a:latin typeface="+mn-lt"/>
                </a:rPr>
                <a:t>2</a:t>
              </a:r>
            </a:p>
            <a:p>
              <a:pPr>
                <a:spcBef>
                  <a:spcPct val="10000"/>
                </a:spcBef>
                <a:spcAft>
                  <a:spcPct val="0"/>
                </a:spcAft>
                <a:buClr>
                  <a:srgbClr val="009B9B"/>
                </a:buClr>
                <a:buSzPct val="80000"/>
                <a:buFont typeface="Wingdings" panose="05000000000000000000" pitchFamily="2" charset="2"/>
                <a:buNone/>
              </a:pPr>
              <a:endParaRPr lang="en-GB" sz="1800" i="1" dirty="0">
                <a:solidFill>
                  <a:srgbClr val="000000"/>
                </a:solidFill>
                <a:latin typeface="+mn-lt"/>
              </a:endParaRPr>
            </a:p>
          </p:txBody>
        </p:sp>
      </p:grpSp>
      <p:sp>
        <p:nvSpPr>
          <p:cNvPr id="15" name="Text Box 93">
            <a:extLst>
              <a:ext uri="{FF2B5EF4-FFF2-40B4-BE49-F238E27FC236}">
                <a16:creationId xmlns:a16="http://schemas.microsoft.com/office/drawing/2014/main" id="{A14F5021-6923-4DA4-AF6E-82396AC58B48}"/>
              </a:ext>
            </a:extLst>
          </p:cNvPr>
          <p:cNvSpPr txBox="1">
            <a:spLocks noChangeArrowheads="1"/>
          </p:cNvSpPr>
          <p:nvPr/>
        </p:nvSpPr>
        <p:spPr bwMode="auto">
          <a:xfrm>
            <a:off x="3200399" y="4127890"/>
            <a:ext cx="23622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err="1">
                <a:solidFill>
                  <a:srgbClr val="000000"/>
                </a:solidFill>
                <a:latin typeface="+mn-lt"/>
              </a:rPr>
              <a:t>Résistance</a:t>
            </a:r>
            <a:r>
              <a:rPr lang="en-GB" sz="1800" i="1" dirty="0">
                <a:solidFill>
                  <a:srgbClr val="000000"/>
                </a:solidFill>
                <a:latin typeface="+mn-lt"/>
              </a:rPr>
              <a:t> </a:t>
            </a:r>
            <a:r>
              <a:rPr lang="en-GB" sz="1800" i="1" dirty="0" err="1">
                <a:solidFill>
                  <a:srgbClr val="000000"/>
                </a:solidFill>
                <a:latin typeface="+mn-lt"/>
              </a:rPr>
              <a:t>requise</a:t>
            </a:r>
            <a:r>
              <a:rPr lang="en-GB" sz="1800" i="1" dirty="0">
                <a:solidFill>
                  <a:srgbClr val="000000"/>
                </a:solidFill>
                <a:latin typeface="+mn-lt"/>
              </a:rPr>
              <a:t> :</a:t>
            </a:r>
          </a:p>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sym typeface="Symbol" panose="05050102010706020507" pitchFamily="18" charset="2"/>
              </a:rPr>
              <a:t></a:t>
            </a:r>
            <a:r>
              <a:rPr lang="en-GB" sz="1800" i="1" baseline="-25000" dirty="0">
                <a:solidFill>
                  <a:srgbClr val="000000"/>
                </a:solidFill>
                <a:latin typeface="+mn-lt"/>
                <a:sym typeface="Univers"/>
              </a:rPr>
              <a:t>y </a:t>
            </a:r>
            <a:r>
              <a:rPr lang="en-GB" sz="1800" i="1" dirty="0">
                <a:solidFill>
                  <a:srgbClr val="000000"/>
                </a:solidFill>
                <a:latin typeface="+mn-lt"/>
              </a:rPr>
              <a:t>Z  &gt;  10</a:t>
            </a:r>
            <a:r>
              <a:rPr lang="en-GB" sz="1800" i="1" baseline="30000" dirty="0">
                <a:solidFill>
                  <a:srgbClr val="000000"/>
                </a:solidFill>
                <a:latin typeface="+mn-lt"/>
              </a:rPr>
              <a:t>3</a:t>
            </a:r>
            <a:r>
              <a:rPr lang="en-GB" sz="1800" i="1" dirty="0">
                <a:solidFill>
                  <a:srgbClr val="000000"/>
                </a:solidFill>
                <a:latin typeface="+mn-lt"/>
              </a:rPr>
              <a:t> </a:t>
            </a:r>
            <a:r>
              <a:rPr lang="en-GB" sz="1800" i="1" dirty="0" err="1">
                <a:solidFill>
                  <a:srgbClr val="000000"/>
                </a:solidFill>
                <a:latin typeface="+mn-lt"/>
              </a:rPr>
              <a:t>N.m</a:t>
            </a:r>
            <a:endParaRPr lang="en-GB" sz="1800" dirty="0">
              <a:solidFill>
                <a:srgbClr val="000000"/>
              </a:solidFill>
              <a:latin typeface="+mn-lt"/>
            </a:endParaRPr>
          </a:p>
        </p:txBody>
      </p:sp>
      <p:sp>
        <p:nvSpPr>
          <p:cNvPr id="16" name="Line 97">
            <a:extLst>
              <a:ext uri="{FF2B5EF4-FFF2-40B4-BE49-F238E27FC236}">
                <a16:creationId xmlns:a16="http://schemas.microsoft.com/office/drawing/2014/main" id="{CB128A58-083D-44A8-B336-9650E830B82D}"/>
              </a:ext>
            </a:extLst>
          </p:cNvPr>
          <p:cNvSpPr>
            <a:spLocks noChangeShapeType="1"/>
          </p:cNvSpPr>
          <p:nvPr/>
        </p:nvSpPr>
        <p:spPr bwMode="auto">
          <a:xfrm flipH="1">
            <a:off x="6446079" y="1585167"/>
            <a:ext cx="366712" cy="1285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GB"/>
          </a:p>
        </p:txBody>
      </p:sp>
      <p:grpSp>
        <p:nvGrpSpPr>
          <p:cNvPr id="17" name="Group 99">
            <a:extLst>
              <a:ext uri="{FF2B5EF4-FFF2-40B4-BE49-F238E27FC236}">
                <a16:creationId xmlns:a16="http://schemas.microsoft.com/office/drawing/2014/main" id="{4B2033AF-AF3E-49F2-A053-11F6CFADCB19}"/>
              </a:ext>
            </a:extLst>
          </p:cNvPr>
          <p:cNvGrpSpPr>
            <a:grpSpLocks/>
          </p:cNvGrpSpPr>
          <p:nvPr/>
        </p:nvGrpSpPr>
        <p:grpSpPr bwMode="auto">
          <a:xfrm>
            <a:off x="5926967" y="1083518"/>
            <a:ext cx="4570413" cy="1560513"/>
            <a:chOff x="2980" y="588"/>
            <a:chExt cx="2657" cy="983"/>
          </a:xfrm>
        </p:grpSpPr>
        <p:grpSp>
          <p:nvGrpSpPr>
            <p:cNvPr id="18" name="Group 57">
              <a:extLst>
                <a:ext uri="{FF2B5EF4-FFF2-40B4-BE49-F238E27FC236}">
                  <a16:creationId xmlns:a16="http://schemas.microsoft.com/office/drawing/2014/main" id="{BB098C98-8AE1-46CC-8624-154DAB36F55A}"/>
                </a:ext>
              </a:extLst>
            </p:cNvPr>
            <p:cNvGrpSpPr>
              <a:grpSpLocks/>
            </p:cNvGrpSpPr>
            <p:nvPr/>
          </p:nvGrpSpPr>
          <p:grpSpPr bwMode="auto">
            <a:xfrm>
              <a:off x="3268" y="588"/>
              <a:ext cx="2369" cy="983"/>
              <a:chOff x="2308" y="2346"/>
              <a:chExt cx="2369" cy="983"/>
            </a:xfrm>
          </p:grpSpPr>
          <p:grpSp>
            <p:nvGrpSpPr>
              <p:cNvPr id="21" name="Group 58">
                <a:extLst>
                  <a:ext uri="{FF2B5EF4-FFF2-40B4-BE49-F238E27FC236}">
                    <a16:creationId xmlns:a16="http://schemas.microsoft.com/office/drawing/2014/main" id="{2D9FB52D-D727-484F-841D-2FC5CB9E999D}"/>
                  </a:ext>
                </a:extLst>
              </p:cNvPr>
              <p:cNvGrpSpPr>
                <a:grpSpLocks/>
              </p:cNvGrpSpPr>
              <p:nvPr/>
            </p:nvGrpSpPr>
            <p:grpSpPr bwMode="auto">
              <a:xfrm>
                <a:off x="2308" y="3145"/>
                <a:ext cx="308" cy="184"/>
                <a:chOff x="4369" y="3136"/>
                <a:chExt cx="308" cy="184"/>
              </a:xfrm>
            </p:grpSpPr>
            <p:sp>
              <p:nvSpPr>
                <p:cNvPr id="42" name="AutoShape 59">
                  <a:extLst>
                    <a:ext uri="{FF2B5EF4-FFF2-40B4-BE49-F238E27FC236}">
                      <a16:creationId xmlns:a16="http://schemas.microsoft.com/office/drawing/2014/main" id="{68C217CB-EDD7-475A-A376-230DC8E50432}"/>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43" name="Group 60">
                  <a:extLst>
                    <a:ext uri="{FF2B5EF4-FFF2-40B4-BE49-F238E27FC236}">
                      <a16:creationId xmlns:a16="http://schemas.microsoft.com/office/drawing/2014/main" id="{096B24BA-7DA0-4792-908A-E71C35D9550C}"/>
                    </a:ext>
                  </a:extLst>
                </p:cNvPr>
                <p:cNvGrpSpPr>
                  <a:grpSpLocks/>
                </p:cNvGrpSpPr>
                <p:nvPr/>
              </p:nvGrpSpPr>
              <p:grpSpPr bwMode="auto">
                <a:xfrm>
                  <a:off x="4369" y="3136"/>
                  <a:ext cx="308" cy="184"/>
                  <a:chOff x="4369" y="3136"/>
                  <a:chExt cx="308" cy="184"/>
                </a:xfrm>
              </p:grpSpPr>
              <p:sp>
                <p:nvSpPr>
                  <p:cNvPr id="44" name="Line 61">
                    <a:extLst>
                      <a:ext uri="{FF2B5EF4-FFF2-40B4-BE49-F238E27FC236}">
                        <a16:creationId xmlns:a16="http://schemas.microsoft.com/office/drawing/2014/main" id="{7313D4D9-E353-4DE1-80CE-C9FD212A14B0}"/>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5" name="Line 62">
                    <a:extLst>
                      <a:ext uri="{FF2B5EF4-FFF2-40B4-BE49-F238E27FC236}">
                        <a16:creationId xmlns:a16="http://schemas.microsoft.com/office/drawing/2014/main" id="{A35256C0-F774-4D8D-AAAE-2079B0F38A54}"/>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6" name="AutoShape 63">
                    <a:extLst>
                      <a:ext uri="{FF2B5EF4-FFF2-40B4-BE49-F238E27FC236}">
                        <a16:creationId xmlns:a16="http://schemas.microsoft.com/office/drawing/2014/main" id="{D00EE62C-BB9F-4B5B-BBE1-4041366BF623}"/>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grpSp>
            <p:nvGrpSpPr>
              <p:cNvPr id="22" name="Group 64">
                <a:extLst>
                  <a:ext uri="{FF2B5EF4-FFF2-40B4-BE49-F238E27FC236}">
                    <a16:creationId xmlns:a16="http://schemas.microsoft.com/office/drawing/2014/main" id="{7D184508-8F1D-40A7-9188-97BBE8FEE04F}"/>
                  </a:ext>
                </a:extLst>
              </p:cNvPr>
              <p:cNvGrpSpPr>
                <a:grpSpLocks/>
              </p:cNvGrpSpPr>
              <p:nvPr/>
            </p:nvGrpSpPr>
            <p:grpSpPr bwMode="auto">
              <a:xfrm>
                <a:off x="4369" y="3136"/>
                <a:ext cx="308" cy="184"/>
                <a:chOff x="4369" y="3136"/>
                <a:chExt cx="308" cy="184"/>
              </a:xfrm>
            </p:grpSpPr>
            <p:sp>
              <p:nvSpPr>
                <p:cNvPr id="37" name="AutoShape 65">
                  <a:extLst>
                    <a:ext uri="{FF2B5EF4-FFF2-40B4-BE49-F238E27FC236}">
                      <a16:creationId xmlns:a16="http://schemas.microsoft.com/office/drawing/2014/main" id="{7F1FB3F1-31C6-41B9-9617-FCC25FE75AAA}"/>
                    </a:ext>
                  </a:extLst>
                </p:cNvPr>
                <p:cNvSpPr>
                  <a:spLocks noChangeArrowheads="1"/>
                </p:cNvSpPr>
                <p:nvPr/>
              </p:nvSpPr>
              <p:spPr bwMode="auto">
                <a:xfrm flipH="1">
                  <a:off x="4372" y="3188"/>
                  <a:ext cx="114" cy="126"/>
                </a:xfrm>
                <a:prstGeom prst="triangle">
                  <a:avLst>
                    <a:gd name="adj" fmla="val 50000"/>
                  </a:avLst>
                </a:prstGeom>
                <a:gradFill rotWithShape="0">
                  <a:gsLst>
                    <a:gs pos="0">
                      <a:schemeClr val="tx1">
                        <a:gamma/>
                        <a:tint val="0"/>
                        <a:invGamma/>
                      </a:schemeClr>
                    </a:gs>
                    <a:gs pos="100000">
                      <a:schemeClr val="tx1"/>
                    </a:gs>
                  </a:gsLst>
                  <a:lin ang="5400000" scaled="1"/>
                </a:gradFill>
                <a:ln w="9525">
                  <a:solidFill>
                    <a:schemeClr val="tx1"/>
                  </a:solid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nvGrpSpPr>
                <p:cNvPr id="38" name="Group 66">
                  <a:extLst>
                    <a:ext uri="{FF2B5EF4-FFF2-40B4-BE49-F238E27FC236}">
                      <a16:creationId xmlns:a16="http://schemas.microsoft.com/office/drawing/2014/main" id="{B7C06913-5EDC-4CF0-B497-78C6091BE61A}"/>
                    </a:ext>
                  </a:extLst>
                </p:cNvPr>
                <p:cNvGrpSpPr>
                  <a:grpSpLocks/>
                </p:cNvGrpSpPr>
                <p:nvPr/>
              </p:nvGrpSpPr>
              <p:grpSpPr bwMode="auto">
                <a:xfrm>
                  <a:off x="4369" y="3136"/>
                  <a:ext cx="308" cy="184"/>
                  <a:chOff x="4369" y="3136"/>
                  <a:chExt cx="308" cy="184"/>
                </a:xfrm>
              </p:grpSpPr>
              <p:sp>
                <p:nvSpPr>
                  <p:cNvPr id="39" name="Line 67">
                    <a:extLst>
                      <a:ext uri="{FF2B5EF4-FFF2-40B4-BE49-F238E27FC236}">
                        <a16:creationId xmlns:a16="http://schemas.microsoft.com/office/drawing/2014/main" id="{60E53642-9701-4164-9BE4-33F5ADC4574B}"/>
                      </a:ext>
                    </a:extLst>
                  </p:cNvPr>
                  <p:cNvSpPr>
                    <a:spLocks noChangeShapeType="1"/>
                  </p:cNvSpPr>
                  <p:nvPr/>
                </p:nvSpPr>
                <p:spPr bwMode="auto">
                  <a:xfrm flipV="1">
                    <a:off x="4481" y="3223"/>
                    <a:ext cx="196"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0" name="Line 68">
                    <a:extLst>
                      <a:ext uri="{FF2B5EF4-FFF2-40B4-BE49-F238E27FC236}">
                        <a16:creationId xmlns:a16="http://schemas.microsoft.com/office/drawing/2014/main" id="{79875801-4631-4B03-AD68-86BB1042F8BB}"/>
                      </a:ext>
                    </a:extLst>
                  </p:cNvPr>
                  <p:cNvSpPr>
                    <a:spLocks noChangeShapeType="1"/>
                  </p:cNvSpPr>
                  <p:nvPr/>
                </p:nvSpPr>
                <p:spPr bwMode="auto">
                  <a:xfrm flipH="1" flipV="1">
                    <a:off x="4610" y="3136"/>
                    <a:ext cx="62" cy="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sp>
                <p:nvSpPr>
                  <p:cNvPr id="41" name="AutoShape 69">
                    <a:extLst>
                      <a:ext uri="{FF2B5EF4-FFF2-40B4-BE49-F238E27FC236}">
                        <a16:creationId xmlns:a16="http://schemas.microsoft.com/office/drawing/2014/main" id="{9647C61C-A097-4181-B58D-79B9F0BA197C}"/>
                      </a:ext>
                    </a:extLst>
                  </p:cNvPr>
                  <p:cNvSpPr>
                    <a:spLocks noChangeArrowheads="1"/>
                  </p:cNvSpPr>
                  <p:nvPr/>
                </p:nvSpPr>
                <p:spPr bwMode="auto">
                  <a:xfrm flipH="1">
                    <a:off x="4369" y="3194"/>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grpSp>
          </p:grpSp>
          <p:sp>
            <p:nvSpPr>
              <p:cNvPr id="23" name="Line 70">
                <a:extLst>
                  <a:ext uri="{FF2B5EF4-FFF2-40B4-BE49-F238E27FC236}">
                    <a16:creationId xmlns:a16="http://schemas.microsoft.com/office/drawing/2014/main" id="{17295D69-C470-4D8E-9B23-FC20B56D95B6}"/>
                  </a:ext>
                </a:extLst>
              </p:cNvPr>
              <p:cNvSpPr>
                <a:spLocks noChangeShapeType="1"/>
              </p:cNvSpPr>
              <p:nvPr/>
            </p:nvSpPr>
            <p:spPr bwMode="auto">
              <a:xfrm>
                <a:off x="3445" y="2361"/>
                <a:ext cx="0" cy="2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a:p>
            </p:txBody>
          </p:sp>
          <p:sp>
            <p:nvSpPr>
              <p:cNvPr id="24" name="Text Box 71">
                <a:extLst>
                  <a:ext uri="{FF2B5EF4-FFF2-40B4-BE49-F238E27FC236}">
                    <a16:creationId xmlns:a16="http://schemas.microsoft.com/office/drawing/2014/main" id="{F4DD85B0-7336-4901-B512-1F57904059F8}"/>
                  </a:ext>
                </a:extLst>
              </p:cNvPr>
              <p:cNvSpPr txBox="1">
                <a:spLocks noChangeArrowheads="1"/>
              </p:cNvSpPr>
              <p:nvPr/>
            </p:nvSpPr>
            <p:spPr bwMode="auto">
              <a:xfrm>
                <a:off x="3505" y="2346"/>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800">
                    <a:solidFill>
                      <a:srgbClr val="000000"/>
                    </a:solidFill>
                  </a:rPr>
                  <a:t>F</a:t>
                </a:r>
              </a:p>
            </p:txBody>
          </p:sp>
          <p:grpSp>
            <p:nvGrpSpPr>
              <p:cNvPr id="25" name="Group 72">
                <a:extLst>
                  <a:ext uri="{FF2B5EF4-FFF2-40B4-BE49-F238E27FC236}">
                    <a16:creationId xmlns:a16="http://schemas.microsoft.com/office/drawing/2014/main" id="{4D93F5B9-C7D5-48CF-9B29-C1BC50842E28}"/>
                  </a:ext>
                </a:extLst>
              </p:cNvPr>
              <p:cNvGrpSpPr>
                <a:grpSpLocks/>
              </p:cNvGrpSpPr>
              <p:nvPr/>
            </p:nvGrpSpPr>
            <p:grpSpPr bwMode="auto">
              <a:xfrm>
                <a:off x="2358" y="2745"/>
                <a:ext cx="2275" cy="450"/>
                <a:chOff x="2721" y="2754"/>
                <a:chExt cx="2275" cy="450"/>
              </a:xfrm>
            </p:grpSpPr>
            <p:sp>
              <p:nvSpPr>
                <p:cNvPr id="30" name="Line 73">
                  <a:extLst>
                    <a:ext uri="{FF2B5EF4-FFF2-40B4-BE49-F238E27FC236}">
                      <a16:creationId xmlns:a16="http://schemas.microsoft.com/office/drawing/2014/main" id="{59513A4A-32AD-47F2-999A-ED7D3D1C34FB}"/>
                    </a:ext>
                  </a:extLst>
                </p:cNvPr>
                <p:cNvSpPr>
                  <a:spLocks noChangeShapeType="1"/>
                </p:cNvSpPr>
                <p:nvPr/>
              </p:nvSpPr>
              <p:spPr bwMode="auto">
                <a:xfrm flipV="1">
                  <a:off x="2724" y="3117"/>
                  <a:ext cx="105" cy="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1" name="Rectangle 74">
                  <a:extLst>
                    <a:ext uri="{FF2B5EF4-FFF2-40B4-BE49-F238E27FC236}">
                      <a16:creationId xmlns:a16="http://schemas.microsoft.com/office/drawing/2014/main" id="{F0BAA579-94DF-45C5-87C8-CBE30F47F6C5}"/>
                    </a:ext>
                  </a:extLst>
                </p:cNvPr>
                <p:cNvSpPr>
                  <a:spLocks noChangeArrowheads="1"/>
                </p:cNvSpPr>
                <p:nvPr/>
              </p:nvSpPr>
              <p:spPr bwMode="auto">
                <a:xfrm>
                  <a:off x="2820" y="2787"/>
                  <a:ext cx="2055" cy="336"/>
                </a:xfrm>
                <a:prstGeom prst="rect">
                  <a:avLst/>
                </a:prstGeom>
                <a:gradFill rotWithShape="0">
                  <a:gsLst>
                    <a:gs pos="0">
                      <a:srgbClr val="525252"/>
                    </a:gs>
                    <a:gs pos="100000">
                      <a:srgbClr val="B2B2B2"/>
                    </a:gs>
                  </a:gsLst>
                  <a:lin ang="5400000" scaled="1"/>
                </a:gra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2" name="Rectangle 75">
                  <a:extLst>
                    <a:ext uri="{FF2B5EF4-FFF2-40B4-BE49-F238E27FC236}">
                      <a16:creationId xmlns:a16="http://schemas.microsoft.com/office/drawing/2014/main" id="{A579EDBF-268D-4CA1-917D-2896342D8427}"/>
                    </a:ext>
                  </a:extLst>
                </p:cNvPr>
                <p:cNvSpPr>
                  <a:spLocks noChangeArrowheads="1"/>
                </p:cNvSpPr>
                <p:nvPr/>
              </p:nvSpPr>
              <p:spPr bwMode="auto">
                <a:xfrm>
                  <a:off x="2727" y="3144"/>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3" name="Rectangle 76">
                  <a:extLst>
                    <a:ext uri="{FF2B5EF4-FFF2-40B4-BE49-F238E27FC236}">
                      <a16:creationId xmlns:a16="http://schemas.microsoft.com/office/drawing/2014/main" id="{E6CA9FB2-82A2-4B73-A883-3C573670B9A5}"/>
                    </a:ext>
                  </a:extLst>
                </p:cNvPr>
                <p:cNvSpPr>
                  <a:spLocks noChangeArrowheads="1"/>
                </p:cNvSpPr>
                <p:nvPr/>
              </p:nvSpPr>
              <p:spPr bwMode="auto">
                <a:xfrm>
                  <a:off x="2727" y="2808"/>
                  <a:ext cx="2064" cy="60"/>
                </a:xfrm>
                <a:prstGeom prst="rect">
                  <a:avLst/>
                </a:prstGeom>
                <a:solidFill>
                  <a:srgbClr val="DDDDDD"/>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4" name="AutoShape 77">
                  <a:extLst>
                    <a:ext uri="{FF2B5EF4-FFF2-40B4-BE49-F238E27FC236}">
                      <a16:creationId xmlns:a16="http://schemas.microsoft.com/office/drawing/2014/main" id="{4DDEEECC-B943-4A3D-9C0E-5306FA96EC0E}"/>
                    </a:ext>
                  </a:extLst>
                </p:cNvPr>
                <p:cNvSpPr>
                  <a:spLocks noChangeArrowheads="1"/>
                </p:cNvSpPr>
                <p:nvPr/>
              </p:nvSpPr>
              <p:spPr bwMode="auto">
                <a:xfrm>
                  <a:off x="2721" y="2754"/>
                  <a:ext cx="2275" cy="53"/>
                </a:xfrm>
                <a:prstGeom prst="parallelogram">
                  <a:avLst>
                    <a:gd name="adj" fmla="val 414738"/>
                  </a:avLst>
                </a:prstGeom>
                <a:solidFill>
                  <a:schemeClr val="bg1"/>
                </a:solidFill>
                <a:ln w="9525">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35" name="Freeform 78">
                  <a:extLst>
                    <a:ext uri="{FF2B5EF4-FFF2-40B4-BE49-F238E27FC236}">
                      <a16:creationId xmlns:a16="http://schemas.microsoft.com/office/drawing/2014/main" id="{5F3FABC6-E076-4A21-BFE3-282870AE1738}"/>
                    </a:ext>
                  </a:extLst>
                </p:cNvPr>
                <p:cNvSpPr>
                  <a:spLocks/>
                </p:cNvSpPr>
                <p:nvPr/>
              </p:nvSpPr>
              <p:spPr bwMode="auto">
                <a:xfrm>
                  <a:off x="4785" y="2757"/>
                  <a:ext cx="210" cy="447"/>
                </a:xfrm>
                <a:custGeom>
                  <a:avLst/>
                  <a:gdLst>
                    <a:gd name="T0" fmla="*/ 0 w 210"/>
                    <a:gd name="T1" fmla="*/ 48 h 444"/>
                    <a:gd name="T2" fmla="*/ 207 w 210"/>
                    <a:gd name="T3" fmla="*/ 0 h 444"/>
                    <a:gd name="T4" fmla="*/ 210 w 210"/>
                    <a:gd name="T5" fmla="*/ 45 h 444"/>
                    <a:gd name="T6" fmla="*/ 132 w 210"/>
                    <a:gd name="T7" fmla="*/ 72 h 444"/>
                    <a:gd name="T8" fmla="*/ 132 w 210"/>
                    <a:gd name="T9" fmla="*/ 366 h 444"/>
                    <a:gd name="T10" fmla="*/ 195 w 210"/>
                    <a:gd name="T11" fmla="*/ 345 h 444"/>
                    <a:gd name="T12" fmla="*/ 195 w 210"/>
                    <a:gd name="T13" fmla="*/ 393 h 444"/>
                    <a:gd name="T14" fmla="*/ 0 w 210"/>
                    <a:gd name="T15" fmla="*/ 462 h 444"/>
                    <a:gd name="T16" fmla="*/ 3 w 210"/>
                    <a:gd name="T17" fmla="*/ 402 h 444"/>
                    <a:gd name="T18" fmla="*/ 90 w 210"/>
                    <a:gd name="T19" fmla="*/ 386 h 444"/>
                    <a:gd name="T20" fmla="*/ 90 w 210"/>
                    <a:gd name="T21" fmla="*/ 87 h 444"/>
                    <a:gd name="T22" fmla="*/ 3 w 210"/>
                    <a:gd name="T23" fmla="*/ 111 h 444"/>
                    <a:gd name="T24" fmla="*/ 0 w 210"/>
                    <a:gd name="T25" fmla="*/ 48 h 4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0"/>
                    <a:gd name="T40" fmla="*/ 0 h 444"/>
                    <a:gd name="T41" fmla="*/ 210 w 210"/>
                    <a:gd name="T42" fmla="*/ 444 h 4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0" h="444">
                      <a:moveTo>
                        <a:pt x="0" y="48"/>
                      </a:moveTo>
                      <a:lnTo>
                        <a:pt x="207" y="0"/>
                      </a:lnTo>
                      <a:lnTo>
                        <a:pt x="210" y="45"/>
                      </a:lnTo>
                      <a:lnTo>
                        <a:pt x="132" y="72"/>
                      </a:lnTo>
                      <a:lnTo>
                        <a:pt x="132" y="354"/>
                      </a:lnTo>
                      <a:lnTo>
                        <a:pt x="195" y="333"/>
                      </a:lnTo>
                      <a:lnTo>
                        <a:pt x="195" y="375"/>
                      </a:lnTo>
                      <a:lnTo>
                        <a:pt x="0" y="444"/>
                      </a:lnTo>
                      <a:lnTo>
                        <a:pt x="3" y="384"/>
                      </a:lnTo>
                      <a:lnTo>
                        <a:pt x="90" y="369"/>
                      </a:lnTo>
                      <a:lnTo>
                        <a:pt x="90" y="81"/>
                      </a:lnTo>
                      <a:lnTo>
                        <a:pt x="3" y="105"/>
                      </a:lnTo>
                      <a:lnTo>
                        <a:pt x="0" y="48"/>
                      </a:lnTo>
                      <a:close/>
                    </a:path>
                  </a:pathLst>
                </a:custGeom>
                <a:solidFill>
                  <a:srgbClr val="B2B2B2"/>
                </a:solidFill>
                <a:ln w="9525">
                  <a:solidFill>
                    <a:schemeClr val="tx1"/>
                  </a:solidFill>
                  <a:round/>
                  <a:headEnd/>
                  <a:tailEnd/>
                </a:ln>
              </p:spPr>
              <p:txBody>
                <a:bodyPr anchor="ctr"/>
                <a:lstStyle/>
                <a:p>
                  <a:endParaRPr lang="en-GB"/>
                </a:p>
              </p:txBody>
            </p:sp>
            <p:sp>
              <p:nvSpPr>
                <p:cNvPr id="36" name="Line 79">
                  <a:extLst>
                    <a:ext uri="{FF2B5EF4-FFF2-40B4-BE49-F238E27FC236}">
                      <a16:creationId xmlns:a16="http://schemas.microsoft.com/office/drawing/2014/main" id="{F7E1D094-2DFB-46F0-A5FD-1A8BBE342BA2}"/>
                    </a:ext>
                  </a:extLst>
                </p:cNvPr>
                <p:cNvSpPr>
                  <a:spLocks noChangeShapeType="1"/>
                </p:cNvSpPr>
                <p:nvPr/>
              </p:nvSpPr>
              <p:spPr bwMode="auto">
                <a:xfrm flipH="1">
                  <a:off x="4908" y="3090"/>
                  <a:ext cx="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6" name="Group 80">
                <a:extLst>
                  <a:ext uri="{FF2B5EF4-FFF2-40B4-BE49-F238E27FC236}">
                    <a16:creationId xmlns:a16="http://schemas.microsoft.com/office/drawing/2014/main" id="{0A364546-DD2B-493E-99C8-917570463097}"/>
                  </a:ext>
                </a:extLst>
              </p:cNvPr>
              <p:cNvGrpSpPr>
                <a:grpSpLocks/>
              </p:cNvGrpSpPr>
              <p:nvPr/>
            </p:nvGrpSpPr>
            <p:grpSpPr bwMode="auto">
              <a:xfrm>
                <a:off x="3303" y="2664"/>
                <a:ext cx="325" cy="126"/>
                <a:chOff x="4268" y="932"/>
                <a:chExt cx="325" cy="126"/>
              </a:xfrm>
            </p:grpSpPr>
            <p:sp>
              <p:nvSpPr>
                <p:cNvPr id="27" name="AutoShape 81">
                  <a:extLst>
                    <a:ext uri="{FF2B5EF4-FFF2-40B4-BE49-F238E27FC236}">
                      <a16:creationId xmlns:a16="http://schemas.microsoft.com/office/drawing/2014/main" id="{CCF699A8-BAE0-49FE-9A74-AA91B76A6452}"/>
                    </a:ext>
                  </a:extLst>
                </p:cNvPr>
                <p:cNvSpPr>
                  <a:spLocks noChangeArrowheads="1"/>
                </p:cNvSpPr>
                <p:nvPr/>
              </p:nvSpPr>
              <p:spPr bwMode="auto">
                <a:xfrm rot="10800000">
                  <a:off x="4268" y="932"/>
                  <a:ext cx="112" cy="126"/>
                </a:xfrm>
                <a:prstGeom prst="triangle">
                  <a:avLst>
                    <a:gd name="adj" fmla="val 50000"/>
                  </a:avLst>
                </a:prstGeom>
                <a:gradFill rotWithShape="0">
                  <a:gsLst>
                    <a:gs pos="0">
                      <a:schemeClr val="tx1">
                        <a:gamma/>
                        <a:tint val="0"/>
                        <a:invGamma/>
                      </a:schemeClr>
                    </a:gs>
                    <a:gs pos="100000">
                      <a:schemeClr val="tx1"/>
                    </a:gs>
                  </a:gsLst>
                  <a:lin ang="5400000" scaled="1"/>
                </a:gradFill>
                <a:ln w="9525">
                  <a:noFill/>
                  <a:miter lim="800000"/>
                  <a:headEnd/>
                  <a:tailEnd/>
                </a:ln>
                <a:effectLst/>
              </p:spPr>
              <p:txBody>
                <a:bodyPr anchor="ctr"/>
                <a:lstStyle/>
                <a:p>
                  <a:pPr algn="r">
                    <a:spcBef>
                      <a:spcPct val="20000"/>
                    </a:spcBef>
                    <a:spcAft>
                      <a:spcPct val="20000"/>
                    </a:spcAft>
                    <a:buClr>
                      <a:srgbClr val="009B9B"/>
                    </a:buClr>
                    <a:buSzPct val="80000"/>
                    <a:buFont typeface="Wingdings" pitchFamily="2" charset="2"/>
                    <a:buNone/>
                    <a:defRPr/>
                  </a:pPr>
                  <a:endParaRPr lang="en-GB" sz="1400" b="1">
                    <a:solidFill>
                      <a:srgbClr val="000000"/>
                    </a:solidFill>
                  </a:endParaRPr>
                </a:p>
              </p:txBody>
            </p:sp>
            <p:sp>
              <p:nvSpPr>
                <p:cNvPr id="28" name="AutoShape 82">
                  <a:extLst>
                    <a:ext uri="{FF2B5EF4-FFF2-40B4-BE49-F238E27FC236}">
                      <a16:creationId xmlns:a16="http://schemas.microsoft.com/office/drawing/2014/main" id="{3CC62B46-A701-405E-9A03-365755E7CDF1}"/>
                    </a:ext>
                  </a:extLst>
                </p:cNvPr>
                <p:cNvSpPr>
                  <a:spLocks noChangeArrowheads="1"/>
                </p:cNvSpPr>
                <p:nvPr/>
              </p:nvSpPr>
              <p:spPr bwMode="auto">
                <a:xfrm rot="-849551">
                  <a:off x="4311" y="939"/>
                  <a:ext cx="282" cy="84"/>
                </a:xfrm>
                <a:prstGeom prst="parallelogram">
                  <a:avLst>
                    <a:gd name="adj" fmla="val 83929"/>
                  </a:avLst>
                </a:prstGeom>
                <a:solidFill>
                  <a:schemeClr val="bg1"/>
                </a:solidFill>
                <a:ln w="9525">
                  <a:solidFill>
                    <a:schemeClr val="tx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9" name="Line 83">
                  <a:extLst>
                    <a:ext uri="{FF2B5EF4-FFF2-40B4-BE49-F238E27FC236}">
                      <a16:creationId xmlns:a16="http://schemas.microsoft.com/office/drawing/2014/main" id="{D165F5D0-FC1D-40BC-90DC-408D0A6438AF}"/>
                    </a:ext>
                  </a:extLst>
                </p:cNvPr>
                <p:cNvSpPr>
                  <a:spLocks noChangeShapeType="1"/>
                </p:cNvSpPr>
                <p:nvPr/>
              </p:nvSpPr>
              <p:spPr bwMode="auto">
                <a:xfrm rot="10800000" flipV="1">
                  <a:off x="4284" y="954"/>
                  <a:ext cx="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GB"/>
                </a:p>
              </p:txBody>
            </p:sp>
          </p:grpSp>
        </p:grpSp>
        <p:sp>
          <p:nvSpPr>
            <p:cNvPr id="19" name="Text Box 84">
              <a:extLst>
                <a:ext uri="{FF2B5EF4-FFF2-40B4-BE49-F238E27FC236}">
                  <a16:creationId xmlns:a16="http://schemas.microsoft.com/office/drawing/2014/main" id="{05F0C88B-CF96-484C-A69E-1E4A1412EAC5}"/>
                </a:ext>
              </a:extLst>
            </p:cNvPr>
            <p:cNvSpPr txBox="1">
              <a:spLocks noChangeArrowheads="1"/>
            </p:cNvSpPr>
            <p:nvPr/>
          </p:nvSpPr>
          <p:spPr bwMode="auto">
            <a:xfrm>
              <a:off x="2980" y="1116"/>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D</a:t>
              </a:r>
              <a:endParaRPr lang="en-US" sz="1800">
                <a:solidFill>
                  <a:srgbClr val="000000"/>
                </a:solidFill>
              </a:endParaRPr>
            </a:p>
          </p:txBody>
        </p:sp>
        <p:sp>
          <p:nvSpPr>
            <p:cNvPr id="20" name="Text Box 98">
              <a:extLst>
                <a:ext uri="{FF2B5EF4-FFF2-40B4-BE49-F238E27FC236}">
                  <a16:creationId xmlns:a16="http://schemas.microsoft.com/office/drawing/2014/main" id="{B8E68A07-FCD5-4A3C-9ED6-C4A07F582428}"/>
                </a:ext>
              </a:extLst>
            </p:cNvPr>
            <p:cNvSpPr txBox="1">
              <a:spLocks noChangeArrowheads="1"/>
            </p:cNvSpPr>
            <p:nvPr/>
          </p:nvSpPr>
          <p:spPr bwMode="auto">
            <a:xfrm>
              <a:off x="3231" y="755"/>
              <a:ext cx="2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rgbClr val="000000"/>
                  </a:solidFill>
                </a:rPr>
                <a:t>B</a:t>
              </a:r>
              <a:endParaRPr lang="en-US" sz="1800">
                <a:solidFill>
                  <a:srgbClr val="000000"/>
                </a:solidFill>
              </a:endParaRPr>
            </a:p>
          </p:txBody>
        </p:sp>
      </p:grpSp>
      <p:sp>
        <p:nvSpPr>
          <p:cNvPr id="47" name="Text Box 7">
            <a:extLst>
              <a:ext uri="{FF2B5EF4-FFF2-40B4-BE49-F238E27FC236}">
                <a16:creationId xmlns:a16="http://schemas.microsoft.com/office/drawing/2014/main" id="{42FB57B4-3C1B-4FB8-AD90-F772405D63B0}"/>
              </a:ext>
            </a:extLst>
          </p:cNvPr>
          <p:cNvSpPr txBox="1">
            <a:spLocks noChangeArrowheads="1"/>
          </p:cNvSpPr>
          <p:nvPr/>
        </p:nvSpPr>
        <p:spPr bwMode="auto">
          <a:xfrm>
            <a:off x="1300295" y="1570427"/>
            <a:ext cx="278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086" tIns="34043" rIns="68086" bIns="34043"/>
          <a:lstStyle>
            <a:lvl1pPr defTabSz="681038">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defTabSz="681038">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defTabSz="681038">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defTabSz="681038">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defTabSz="681038">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defTabSz="681038"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
              </a:spcBef>
              <a:spcAft>
                <a:spcPct val="0"/>
              </a:spcAft>
              <a:buClr>
                <a:srgbClr val="009B9B"/>
              </a:buClr>
              <a:buSzPct val="80000"/>
              <a:buFont typeface="Wingdings" panose="05000000000000000000" pitchFamily="2" charset="2"/>
              <a:buNone/>
            </a:pPr>
            <a:r>
              <a:rPr lang="en-GB" sz="1800" i="1" dirty="0">
                <a:solidFill>
                  <a:srgbClr val="000000"/>
                </a:solidFill>
                <a:latin typeface="+mn-lt"/>
              </a:rPr>
              <a:t>Sous-ensemble</a:t>
            </a:r>
          </a:p>
          <a:p>
            <a:pPr>
              <a:spcBef>
                <a:spcPct val="10000"/>
              </a:spcBef>
              <a:spcAft>
                <a:spcPct val="0"/>
              </a:spcAft>
              <a:buClr>
                <a:srgbClr val="009B9B"/>
              </a:buClr>
              <a:buSzPct val="80000"/>
              <a:buNone/>
            </a:pPr>
            <a:r>
              <a:rPr lang="en-GB" sz="1800" b="0" i="1" dirty="0">
                <a:solidFill>
                  <a:srgbClr val="000000"/>
                </a:solidFill>
                <a:latin typeface="+mn-lt"/>
              </a:rPr>
              <a:t>Sous-ensemble </a:t>
            </a:r>
            <a:r>
              <a:rPr lang="en-GB" sz="1800" b="0" i="1" dirty="0" err="1">
                <a:solidFill>
                  <a:srgbClr val="000000"/>
                </a:solidFill>
                <a:latin typeface="+mn-lt"/>
              </a:rPr>
              <a:t>structurel</a:t>
            </a:r>
            <a:endParaRPr lang="en-GB" sz="1800" b="0" i="1" dirty="0">
              <a:solidFill>
                <a:srgbClr val="000000"/>
              </a:solidFill>
              <a:latin typeface="+mn-lt"/>
            </a:endParaRPr>
          </a:p>
        </p:txBody>
      </p:sp>
    </p:spTree>
    <p:extLst>
      <p:ext uri="{BB962C8B-B14F-4D97-AF65-F5344CB8AC3E}">
        <p14:creationId xmlns:p14="http://schemas.microsoft.com/office/powerpoint/2010/main" val="14861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5" grpId="0" autoUpdateAnimBg="0"/>
      <p:bldP spid="4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7AC5C-E129-4A71-B4D6-B098BDFDA313}"/>
              </a:ext>
            </a:extLst>
          </p:cNvPr>
          <p:cNvSpPr>
            <a:spLocks noGrp="1"/>
          </p:cNvSpPr>
          <p:nvPr>
            <p:ph type="sldNum" sz="quarter" idx="11"/>
          </p:nvPr>
        </p:nvSpPr>
        <p:spPr/>
        <p:txBody>
          <a:bodyPr/>
          <a:lstStyle/>
          <a:p>
            <a:fld id="{F0D23093-2AB0-F74C-B865-1A12A15B650E}" type="slidenum">
              <a:rPr lang="en-US" smtClean="0"/>
              <a:pPr/>
              <a:t>9</a:t>
            </a:fld>
            <a:endParaRPr lang="en-US"/>
          </a:p>
        </p:txBody>
      </p:sp>
      <p:sp>
        <p:nvSpPr>
          <p:cNvPr id="3" name="Title 2">
            <a:extLst>
              <a:ext uri="{FF2B5EF4-FFF2-40B4-BE49-F238E27FC236}">
                <a16:creationId xmlns:a16="http://schemas.microsoft.com/office/drawing/2014/main" id="{88BFA71A-C5E8-4BE6-834B-F4819880679A}"/>
              </a:ext>
            </a:extLst>
          </p:cNvPr>
          <p:cNvSpPr>
            <a:spLocks noGrp="1"/>
          </p:cNvSpPr>
          <p:nvPr>
            <p:ph type="title"/>
          </p:nvPr>
        </p:nvSpPr>
        <p:spPr/>
        <p:txBody>
          <a:bodyPr/>
          <a:lstStyle/>
          <a:p>
            <a:r>
              <a:rPr lang="fr-FR" dirty="0"/>
              <a:t>Appliquer des contraintes avec une étape ‘Limites’</a:t>
            </a:r>
            <a:endParaRPr lang="en-US" dirty="0"/>
          </a:p>
        </p:txBody>
      </p:sp>
      <p:sp>
        <p:nvSpPr>
          <p:cNvPr id="4" name="Text Box 17">
            <a:extLst>
              <a:ext uri="{FF2B5EF4-FFF2-40B4-BE49-F238E27FC236}">
                <a16:creationId xmlns:a16="http://schemas.microsoft.com/office/drawing/2014/main" id="{E097C214-D600-4CCA-A814-68C05990E529}"/>
              </a:ext>
            </a:extLst>
          </p:cNvPr>
          <p:cNvSpPr txBox="1">
            <a:spLocks noChangeArrowheads="1"/>
          </p:cNvSpPr>
          <p:nvPr/>
        </p:nvSpPr>
        <p:spPr bwMode="auto">
          <a:xfrm>
            <a:off x="5113263" y="999653"/>
            <a:ext cx="66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400" b="0">
                <a:solidFill>
                  <a:srgbClr val="000000"/>
                </a:solidFill>
              </a:rPr>
              <a:t>5</a:t>
            </a:r>
            <a:endParaRPr lang="en-US" sz="1800">
              <a:solidFill>
                <a:srgbClr val="000000"/>
              </a:solidFill>
            </a:endParaRPr>
          </a:p>
        </p:txBody>
      </p:sp>
      <p:sp>
        <p:nvSpPr>
          <p:cNvPr id="5" name="Rectangle 33">
            <a:extLst>
              <a:ext uri="{FF2B5EF4-FFF2-40B4-BE49-F238E27FC236}">
                <a16:creationId xmlns:a16="http://schemas.microsoft.com/office/drawing/2014/main" id="{40319D96-4F13-4585-979F-6730F993C2A3}"/>
              </a:ext>
            </a:extLst>
          </p:cNvPr>
          <p:cNvSpPr>
            <a:spLocks noChangeArrowheads="1"/>
          </p:cNvSpPr>
          <p:nvPr/>
        </p:nvSpPr>
        <p:spPr bwMode="auto">
          <a:xfrm>
            <a:off x="5278363" y="1009178"/>
            <a:ext cx="412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400" b="0">
                <a:solidFill>
                  <a:srgbClr val="000000"/>
                </a:solidFill>
              </a:rPr>
              <a:t>15</a:t>
            </a:r>
          </a:p>
        </p:txBody>
      </p:sp>
      <p:sp>
        <p:nvSpPr>
          <p:cNvPr id="6" name="Text Box 3">
            <a:extLst>
              <a:ext uri="{FF2B5EF4-FFF2-40B4-BE49-F238E27FC236}">
                <a16:creationId xmlns:a16="http://schemas.microsoft.com/office/drawing/2014/main" id="{F153982C-D536-469E-A1E3-393DCBF6A70B}"/>
              </a:ext>
            </a:extLst>
          </p:cNvPr>
          <p:cNvSpPr txBox="1">
            <a:spLocks noChangeArrowheads="1"/>
          </p:cNvSpPr>
          <p:nvPr/>
        </p:nvSpPr>
        <p:spPr bwMode="auto">
          <a:xfrm>
            <a:off x="2279576" y="764704"/>
            <a:ext cx="6686550" cy="2974975"/>
          </a:xfrm>
          <a:prstGeom prst="rect">
            <a:avLst/>
          </a:prstGeom>
          <a:solidFill>
            <a:schemeClr val="bg1">
              <a:lumMod val="95000"/>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buClr>
                <a:srgbClr val="009B9B"/>
              </a:buClr>
              <a:buSzPct val="80000"/>
              <a:buFont typeface="Wingdings" panose="05000000000000000000" pitchFamily="2" charset="2"/>
              <a:buNone/>
            </a:pPr>
            <a:endParaRPr lang="en-US" sz="800" b="0" dirty="0">
              <a:solidFill>
                <a:srgbClr val="000000"/>
              </a:solidFill>
            </a:endParaRPr>
          </a:p>
          <a:p>
            <a:pPr>
              <a:spcBef>
                <a:spcPct val="0"/>
              </a:spcBef>
              <a:buClr>
                <a:srgbClr val="009B9B"/>
              </a:buClr>
              <a:buSzPct val="80000"/>
              <a:buFont typeface="Wingdings" panose="05000000000000000000" pitchFamily="2" charset="2"/>
              <a:buNone/>
            </a:pPr>
            <a:r>
              <a:rPr lang="en-US" sz="1800" b="0" dirty="0">
                <a:solidFill>
                  <a:srgbClr val="000000"/>
                </a:solidFill>
              </a:rPr>
              <a:t>  </a:t>
            </a:r>
            <a:r>
              <a:rPr lang="en-US" sz="2000" dirty="0">
                <a:solidFill>
                  <a:srgbClr val="000000"/>
                </a:solidFill>
                <a:latin typeface="+mn-lt"/>
              </a:rPr>
              <a:t>Dimensions</a:t>
            </a:r>
            <a:r>
              <a:rPr lang="en-US" sz="2000" b="0" dirty="0">
                <a:solidFill>
                  <a:srgbClr val="000000"/>
                </a:solidFill>
                <a:latin typeface="+mn-lt"/>
              </a:rPr>
              <a:t>	 	      </a:t>
            </a:r>
            <a:r>
              <a:rPr lang="en-US" sz="1600" b="0" dirty="0">
                <a:solidFill>
                  <a:srgbClr val="000000"/>
                </a:solidFill>
                <a:latin typeface="+mn-lt"/>
              </a:rPr>
              <a:t>Minimum	Maximum</a:t>
            </a:r>
            <a:endParaRPr lang="en-US" sz="200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a:t>
            </a:r>
            <a:r>
              <a:rPr lang="en-US" sz="1600" dirty="0" err="1">
                <a:solidFill>
                  <a:srgbClr val="000000"/>
                </a:solidFill>
                <a:latin typeface="+mn-lt"/>
              </a:rPr>
              <a:t>Profondeur</a:t>
            </a:r>
            <a:r>
              <a:rPr lang="en-US" sz="1600" b="0" dirty="0">
                <a:solidFill>
                  <a:srgbClr val="000000"/>
                </a:solidFill>
                <a:latin typeface="+mn-lt"/>
              </a:rPr>
              <a:t> max</a:t>
            </a:r>
            <a:r>
              <a:rPr lang="en-AU" sz="1600" dirty="0">
                <a:solidFill>
                  <a:srgbClr val="000000"/>
                </a:solidFill>
                <a:latin typeface="+mn-lt"/>
              </a:rPr>
              <a:t>, D</a:t>
            </a:r>
            <a:r>
              <a:rPr lang="en-US" sz="1600" b="0" dirty="0">
                <a:solidFill>
                  <a:srgbClr val="000000"/>
                </a:solidFill>
                <a:latin typeface="+mn-lt"/>
              </a:rPr>
              <a:t>                                                                                 m</a:t>
            </a:r>
          </a:p>
          <a:p>
            <a:pPr>
              <a:spcBef>
                <a:spcPct val="50000"/>
              </a:spcBef>
              <a:spcAft>
                <a:spcPct val="25000"/>
              </a:spcAft>
              <a:buClr>
                <a:srgbClr val="009B9B"/>
              </a:buClr>
              <a:buSzPct val="80000"/>
              <a:buFont typeface="Wingdings" panose="05000000000000000000" pitchFamily="2" charset="2"/>
              <a:buNone/>
            </a:pPr>
            <a:r>
              <a:rPr lang="en-US" sz="1600" b="0" dirty="0">
                <a:solidFill>
                  <a:srgbClr val="000000"/>
                </a:solidFill>
                <a:latin typeface="+mn-lt"/>
              </a:rPr>
              <a:t>      </a:t>
            </a:r>
            <a:r>
              <a:rPr lang="en-US" sz="1600" dirty="0" err="1">
                <a:solidFill>
                  <a:srgbClr val="000000"/>
                </a:solidFill>
                <a:latin typeface="+mn-lt"/>
              </a:rPr>
              <a:t>Epaisseur</a:t>
            </a:r>
            <a:r>
              <a:rPr lang="en-US" sz="1600" b="0" dirty="0">
                <a:solidFill>
                  <a:srgbClr val="000000"/>
                </a:solidFill>
                <a:latin typeface="+mn-lt"/>
              </a:rPr>
              <a:t> max</a:t>
            </a:r>
            <a:r>
              <a:rPr lang="en-AU" sz="1600" dirty="0">
                <a:solidFill>
                  <a:srgbClr val="000000"/>
                </a:solidFill>
                <a:latin typeface="+mn-lt"/>
              </a:rPr>
              <a:t>, B</a:t>
            </a:r>
            <a:r>
              <a:rPr lang="en-US" sz="1600" b="0" dirty="0">
                <a:solidFill>
                  <a:srgbClr val="000000"/>
                </a:solidFill>
                <a:latin typeface="+mn-lt"/>
              </a:rPr>
              <a:t>                                                                                     m	</a:t>
            </a:r>
          </a:p>
          <a:p>
            <a:pPr>
              <a:spcBef>
                <a:spcPct val="50000"/>
              </a:spcBef>
              <a:buClr>
                <a:srgbClr val="009B9B"/>
              </a:buClr>
              <a:buSzPct val="80000"/>
              <a:buFont typeface="Wingdings" panose="05000000000000000000" pitchFamily="2" charset="2"/>
              <a:buNone/>
            </a:pPr>
            <a:r>
              <a:rPr lang="en-US" sz="2000" b="0" dirty="0">
                <a:solidFill>
                  <a:srgbClr val="000000"/>
                </a:solidFill>
                <a:latin typeface="+mn-lt"/>
              </a:rPr>
              <a:t>  </a:t>
            </a:r>
            <a:r>
              <a:rPr lang="en-US" sz="2000" dirty="0" err="1">
                <a:solidFill>
                  <a:srgbClr val="000000"/>
                </a:solidFill>
                <a:latin typeface="+mn-lt"/>
              </a:rPr>
              <a:t>Attributs</a:t>
            </a:r>
            <a:r>
              <a:rPr lang="en-US" sz="2000" dirty="0">
                <a:solidFill>
                  <a:srgbClr val="000000"/>
                </a:solidFill>
                <a:latin typeface="+mn-lt"/>
              </a:rPr>
              <a:t> de section</a:t>
            </a:r>
            <a:endParaRPr lang="en-US" sz="20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r>
              <a:rPr lang="en-US" sz="2000" b="0" dirty="0">
                <a:solidFill>
                  <a:srgbClr val="000000"/>
                </a:solidFill>
                <a:latin typeface="+mn-lt"/>
              </a:rPr>
              <a:t>     </a:t>
            </a:r>
            <a:r>
              <a:rPr lang="en-AU" sz="1600" dirty="0" err="1">
                <a:solidFill>
                  <a:srgbClr val="000000"/>
                </a:solidFill>
                <a:latin typeface="+mn-lt"/>
              </a:rPr>
              <a:t>Rigidité</a:t>
            </a:r>
            <a:r>
              <a:rPr lang="en-AU" sz="1600" dirty="0">
                <a:solidFill>
                  <a:srgbClr val="000000"/>
                </a:solidFill>
                <a:latin typeface="+mn-lt"/>
              </a:rPr>
              <a:t> de flexion </a:t>
            </a:r>
            <a:r>
              <a:rPr lang="en-AU" sz="1600" dirty="0" err="1">
                <a:solidFill>
                  <a:srgbClr val="000000"/>
                </a:solidFill>
                <a:latin typeface="+mn-lt"/>
              </a:rPr>
              <a:t>E.I</a:t>
            </a:r>
            <a:r>
              <a:rPr lang="en-AU" sz="1600" baseline="-25000" dirty="0" err="1">
                <a:solidFill>
                  <a:srgbClr val="000000"/>
                </a:solidFill>
                <a:latin typeface="+mn-lt"/>
              </a:rPr>
              <a:t>max</a:t>
            </a:r>
            <a:r>
              <a:rPr lang="en-AU" sz="1600" baseline="-25000" dirty="0">
                <a:solidFill>
                  <a:srgbClr val="000000"/>
                </a:solidFill>
                <a:latin typeface="+mn-lt"/>
              </a:rPr>
              <a:t> </a:t>
            </a:r>
            <a:r>
              <a:rPr lang="en-AU" sz="1600" b="0" dirty="0">
                <a:solidFill>
                  <a:srgbClr val="000000"/>
                </a:solidFill>
                <a:latin typeface="+mn-lt"/>
              </a:rPr>
              <a:t>			                     N.m</a:t>
            </a:r>
            <a:r>
              <a:rPr lang="en-AU" sz="1600" b="0" baseline="30000" dirty="0">
                <a:solidFill>
                  <a:srgbClr val="000000"/>
                </a:solidFill>
                <a:latin typeface="+mn-lt"/>
              </a:rPr>
              <a:t>2</a:t>
            </a:r>
            <a:endParaRPr lang="en-US" sz="1600" b="0" dirty="0">
              <a:solidFill>
                <a:srgbClr val="000000"/>
              </a:solidFill>
              <a:latin typeface="+mn-lt"/>
            </a:endParaRPr>
          </a:p>
          <a:p>
            <a:pPr>
              <a:spcBef>
                <a:spcPct val="50000"/>
              </a:spcBef>
              <a:spcAft>
                <a:spcPct val="25000"/>
              </a:spcAft>
              <a:buClr>
                <a:srgbClr val="009B9B"/>
              </a:buClr>
              <a:buSzPct val="80000"/>
              <a:buNone/>
            </a:pPr>
            <a:r>
              <a:rPr lang="en-US" sz="1600" b="0" dirty="0">
                <a:solidFill>
                  <a:srgbClr val="000000"/>
                </a:solidFill>
                <a:latin typeface="+mn-lt"/>
              </a:rPr>
              <a:t>      </a:t>
            </a:r>
            <a:r>
              <a:rPr lang="en-AU" sz="1600" dirty="0">
                <a:solidFill>
                  <a:srgbClr val="000000"/>
                </a:solidFill>
                <a:latin typeface="+mn-lt"/>
              </a:rPr>
              <a:t>Moment de </a:t>
            </a:r>
            <a:r>
              <a:rPr lang="en-AU" sz="1600" dirty="0" err="1">
                <a:solidFill>
                  <a:srgbClr val="000000"/>
                </a:solidFill>
                <a:latin typeface="+mn-lt"/>
              </a:rPr>
              <a:t>défaillance</a:t>
            </a:r>
            <a:r>
              <a:rPr lang="en-AU" sz="1600" dirty="0">
                <a:solidFill>
                  <a:srgbClr val="000000"/>
                </a:solidFill>
                <a:latin typeface="+mn-lt"/>
              </a:rPr>
              <a:t> Y. </a:t>
            </a:r>
            <a:r>
              <a:rPr lang="en-AU" sz="1600" dirty="0" err="1">
                <a:solidFill>
                  <a:srgbClr val="000000"/>
                </a:solidFill>
                <a:latin typeface="+mn-lt"/>
              </a:rPr>
              <a:t>Z</a:t>
            </a:r>
            <a:r>
              <a:rPr lang="en-AU" sz="1600" baseline="-25000" dirty="0" err="1">
                <a:solidFill>
                  <a:srgbClr val="000000"/>
                </a:solidFill>
                <a:latin typeface="+mn-lt"/>
              </a:rPr>
              <a:t>max</a:t>
            </a:r>
            <a:r>
              <a:rPr lang="en-AU" sz="1600" b="0" dirty="0">
                <a:solidFill>
                  <a:srgbClr val="000000"/>
                </a:solidFill>
                <a:latin typeface="+mn-lt"/>
              </a:rPr>
              <a:t>                                                             </a:t>
            </a:r>
            <a:r>
              <a:rPr lang="en-US" sz="1600" b="0" dirty="0" err="1">
                <a:solidFill>
                  <a:srgbClr val="000000"/>
                </a:solidFill>
                <a:latin typeface="+mn-lt"/>
              </a:rPr>
              <a:t>N.m</a:t>
            </a:r>
            <a:endParaRPr lang="en-US" sz="1600" b="0" dirty="0">
              <a:solidFill>
                <a:srgbClr val="000000"/>
              </a:solidFill>
              <a:latin typeface="+mn-lt"/>
            </a:endParaRPr>
          </a:p>
          <a:p>
            <a:pPr>
              <a:spcBef>
                <a:spcPct val="50000"/>
              </a:spcBef>
              <a:spcAft>
                <a:spcPct val="25000"/>
              </a:spcAft>
              <a:buClr>
                <a:srgbClr val="009B9B"/>
              </a:buClr>
              <a:buSzPct val="80000"/>
              <a:buFont typeface="Wingdings" panose="05000000000000000000" pitchFamily="2" charset="2"/>
              <a:buNone/>
            </a:pPr>
            <a:endParaRPr lang="en-US" sz="1400" b="0" dirty="0">
              <a:solidFill>
                <a:srgbClr val="000000"/>
              </a:solidFill>
            </a:endParaRPr>
          </a:p>
        </p:txBody>
      </p:sp>
      <p:grpSp>
        <p:nvGrpSpPr>
          <p:cNvPr id="7" name="Group 38">
            <a:extLst>
              <a:ext uri="{FF2B5EF4-FFF2-40B4-BE49-F238E27FC236}">
                <a16:creationId xmlns:a16="http://schemas.microsoft.com/office/drawing/2014/main" id="{A1C89465-203A-443C-A064-0AB78A3C9820}"/>
              </a:ext>
            </a:extLst>
          </p:cNvPr>
          <p:cNvGrpSpPr>
            <a:grpSpLocks/>
          </p:cNvGrpSpPr>
          <p:nvPr/>
        </p:nvGrpSpPr>
        <p:grpSpPr bwMode="auto">
          <a:xfrm>
            <a:off x="5333926" y="1447056"/>
            <a:ext cx="2559050" cy="685800"/>
            <a:chOff x="2592" y="960"/>
            <a:chExt cx="1488" cy="432"/>
          </a:xfrm>
        </p:grpSpPr>
        <p:sp>
          <p:nvSpPr>
            <p:cNvPr id="8" name="Rectangle 6">
              <a:extLst>
                <a:ext uri="{FF2B5EF4-FFF2-40B4-BE49-F238E27FC236}">
                  <a16:creationId xmlns:a16="http://schemas.microsoft.com/office/drawing/2014/main" id="{D185C85E-9B43-44A1-B265-925EB891343E}"/>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9" name="Rectangle 7">
              <a:extLst>
                <a:ext uri="{FF2B5EF4-FFF2-40B4-BE49-F238E27FC236}">
                  <a16:creationId xmlns:a16="http://schemas.microsoft.com/office/drawing/2014/main" id="{0C322427-CFBE-43BB-90DE-51F37FDE597D}"/>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0" name="Rectangle 12">
              <a:extLst>
                <a:ext uri="{FF2B5EF4-FFF2-40B4-BE49-F238E27FC236}">
                  <a16:creationId xmlns:a16="http://schemas.microsoft.com/office/drawing/2014/main" id="{8220CC96-DE3C-448E-9434-5AC54B9C4CEC}"/>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1" name="Rectangle 13">
              <a:extLst>
                <a:ext uri="{FF2B5EF4-FFF2-40B4-BE49-F238E27FC236}">
                  <a16:creationId xmlns:a16="http://schemas.microsoft.com/office/drawing/2014/main" id="{7A01C763-B0B5-4803-9B88-77BEAD776E1C}"/>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2" name="Group 39">
            <a:extLst>
              <a:ext uri="{FF2B5EF4-FFF2-40B4-BE49-F238E27FC236}">
                <a16:creationId xmlns:a16="http://schemas.microsoft.com/office/drawing/2014/main" id="{D76D4348-4453-4452-9DAE-055BAF27F58A}"/>
              </a:ext>
            </a:extLst>
          </p:cNvPr>
          <p:cNvGrpSpPr>
            <a:grpSpLocks/>
          </p:cNvGrpSpPr>
          <p:nvPr/>
        </p:nvGrpSpPr>
        <p:grpSpPr bwMode="auto">
          <a:xfrm>
            <a:off x="5291426" y="2862690"/>
            <a:ext cx="2559050" cy="685800"/>
            <a:chOff x="2592" y="960"/>
            <a:chExt cx="1488" cy="432"/>
          </a:xfrm>
        </p:grpSpPr>
        <p:sp>
          <p:nvSpPr>
            <p:cNvPr id="13" name="Rectangle 40">
              <a:extLst>
                <a:ext uri="{FF2B5EF4-FFF2-40B4-BE49-F238E27FC236}">
                  <a16:creationId xmlns:a16="http://schemas.microsoft.com/office/drawing/2014/main" id="{7249A2A5-56D1-4E16-9D36-B6592F012014}"/>
                </a:ext>
              </a:extLst>
            </p:cNvPr>
            <p:cNvSpPr>
              <a:spLocks noChangeArrowheads="1"/>
            </p:cNvSpPr>
            <p:nvPr/>
          </p:nvSpPr>
          <p:spPr bwMode="auto">
            <a:xfrm>
              <a:off x="2592"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4" name="Rectangle 41">
              <a:extLst>
                <a:ext uri="{FF2B5EF4-FFF2-40B4-BE49-F238E27FC236}">
                  <a16:creationId xmlns:a16="http://schemas.microsoft.com/office/drawing/2014/main" id="{9B1B5EEF-A04B-4701-AC4C-35A10E9B3C7A}"/>
                </a:ext>
              </a:extLst>
            </p:cNvPr>
            <p:cNvSpPr>
              <a:spLocks noChangeArrowheads="1"/>
            </p:cNvSpPr>
            <p:nvPr/>
          </p:nvSpPr>
          <p:spPr bwMode="auto">
            <a:xfrm>
              <a:off x="2592"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5" name="Rectangle 42">
              <a:extLst>
                <a:ext uri="{FF2B5EF4-FFF2-40B4-BE49-F238E27FC236}">
                  <a16:creationId xmlns:a16="http://schemas.microsoft.com/office/drawing/2014/main" id="{9B46750F-3317-4BB4-9432-FB746C3A71E7}"/>
                </a:ext>
              </a:extLst>
            </p:cNvPr>
            <p:cNvSpPr>
              <a:spLocks noChangeArrowheads="1"/>
            </p:cNvSpPr>
            <p:nvPr/>
          </p:nvSpPr>
          <p:spPr bwMode="auto">
            <a:xfrm>
              <a:off x="3408" y="96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16" name="Rectangle 43">
              <a:extLst>
                <a:ext uri="{FF2B5EF4-FFF2-40B4-BE49-F238E27FC236}">
                  <a16:creationId xmlns:a16="http://schemas.microsoft.com/office/drawing/2014/main" id="{BC7CCBD4-D143-4052-9F07-E23FF06EAC65}"/>
                </a:ext>
              </a:extLst>
            </p:cNvPr>
            <p:cNvSpPr>
              <a:spLocks noChangeArrowheads="1"/>
            </p:cNvSpPr>
            <p:nvPr/>
          </p:nvSpPr>
          <p:spPr bwMode="auto">
            <a:xfrm>
              <a:off x="3408" y="1200"/>
              <a:ext cx="672" cy="192"/>
            </a:xfrm>
            <a:prstGeom prst="rect">
              <a:avLst/>
            </a:prstGeom>
            <a:solidFill>
              <a:schemeClr val="bg1"/>
            </a:solidFill>
            <a:ln w="12700">
              <a:solidFill>
                <a:schemeClr val="tx1"/>
              </a:solidFill>
              <a:miter lim="800000"/>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grpSp>
      <p:grpSp>
        <p:nvGrpSpPr>
          <p:cNvPr id="17" name="Group 81">
            <a:extLst>
              <a:ext uri="{FF2B5EF4-FFF2-40B4-BE49-F238E27FC236}">
                <a16:creationId xmlns:a16="http://schemas.microsoft.com/office/drawing/2014/main" id="{CDE69AEA-B59D-488C-B751-BA5DDDEE1F0F}"/>
              </a:ext>
            </a:extLst>
          </p:cNvPr>
          <p:cNvGrpSpPr>
            <a:grpSpLocks/>
          </p:cNvGrpSpPr>
          <p:nvPr/>
        </p:nvGrpSpPr>
        <p:grpSpPr bwMode="auto">
          <a:xfrm>
            <a:off x="5346878" y="1436216"/>
            <a:ext cx="2298449" cy="2117725"/>
            <a:chOff x="2830" y="2309"/>
            <a:chExt cx="1336" cy="1334"/>
          </a:xfrm>
        </p:grpSpPr>
        <p:sp>
          <p:nvSpPr>
            <p:cNvPr id="18" name="Text Box 18">
              <a:extLst>
                <a:ext uri="{FF2B5EF4-FFF2-40B4-BE49-F238E27FC236}">
                  <a16:creationId xmlns:a16="http://schemas.microsoft.com/office/drawing/2014/main" id="{76F62F83-67DC-4E06-B8FB-792B57C70BCE}"/>
                </a:ext>
              </a:extLst>
            </p:cNvPr>
            <p:cNvSpPr txBox="1">
              <a:spLocks noChangeArrowheads="1"/>
            </p:cNvSpPr>
            <p:nvPr/>
          </p:nvSpPr>
          <p:spPr bwMode="auto">
            <a:xfrm>
              <a:off x="3794" y="2309"/>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0.2</a:t>
              </a:r>
            </a:p>
          </p:txBody>
        </p:sp>
        <p:sp>
          <p:nvSpPr>
            <p:cNvPr id="19" name="Text Box 19">
              <a:extLst>
                <a:ext uri="{FF2B5EF4-FFF2-40B4-BE49-F238E27FC236}">
                  <a16:creationId xmlns:a16="http://schemas.microsoft.com/office/drawing/2014/main" id="{ABA79629-8AE7-41CB-98BB-22E6728C7DE9}"/>
                </a:ext>
              </a:extLst>
            </p:cNvPr>
            <p:cNvSpPr txBox="1">
              <a:spLocks noChangeArrowheads="1"/>
            </p:cNvSpPr>
            <p:nvPr/>
          </p:nvSpPr>
          <p:spPr bwMode="auto">
            <a:xfrm>
              <a:off x="3782" y="2566"/>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US" sz="1600">
                  <a:solidFill>
                    <a:schemeClr val="accent1"/>
                  </a:solidFill>
                  <a:latin typeface="+mn-lt"/>
                </a:rPr>
                <a:t>0.15</a:t>
              </a:r>
            </a:p>
          </p:txBody>
        </p:sp>
        <p:sp>
          <p:nvSpPr>
            <p:cNvPr id="20" name="Rectangle 34">
              <a:extLst>
                <a:ext uri="{FF2B5EF4-FFF2-40B4-BE49-F238E27FC236}">
                  <a16:creationId xmlns:a16="http://schemas.microsoft.com/office/drawing/2014/main" id="{2CD044D4-0414-44B1-AD56-01EE1A556ED2}"/>
                </a:ext>
              </a:extLst>
            </p:cNvPr>
            <p:cNvSpPr>
              <a:spLocks noChangeArrowheads="1"/>
            </p:cNvSpPr>
            <p:nvPr/>
          </p:nvSpPr>
          <p:spPr bwMode="auto">
            <a:xfrm>
              <a:off x="2830" y="3191"/>
              <a:ext cx="5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100000</a:t>
              </a:r>
            </a:p>
          </p:txBody>
        </p:sp>
        <p:sp>
          <p:nvSpPr>
            <p:cNvPr id="21" name="Rectangle 44">
              <a:extLst>
                <a:ext uri="{FF2B5EF4-FFF2-40B4-BE49-F238E27FC236}">
                  <a16:creationId xmlns:a16="http://schemas.microsoft.com/office/drawing/2014/main" id="{B1D32102-6162-4372-99BA-7A47A11FB9F7}"/>
                </a:ext>
              </a:extLst>
            </p:cNvPr>
            <p:cNvSpPr>
              <a:spLocks noChangeArrowheads="1"/>
            </p:cNvSpPr>
            <p:nvPr/>
          </p:nvSpPr>
          <p:spPr bwMode="auto">
            <a:xfrm>
              <a:off x="2950" y="3431"/>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US" sz="1600">
                  <a:solidFill>
                    <a:schemeClr val="accent1"/>
                  </a:solidFill>
                  <a:latin typeface="+mn-lt"/>
                </a:rPr>
                <a:t>1000</a:t>
              </a:r>
            </a:p>
          </p:txBody>
        </p:sp>
      </p:grpSp>
      <p:sp>
        <p:nvSpPr>
          <p:cNvPr id="22" name="Rectangle 82">
            <a:extLst>
              <a:ext uri="{FF2B5EF4-FFF2-40B4-BE49-F238E27FC236}">
                <a16:creationId xmlns:a16="http://schemas.microsoft.com/office/drawing/2014/main" id="{A3AF14E5-C00D-4EA9-A362-C7C405030AA4}"/>
              </a:ext>
            </a:extLst>
          </p:cNvPr>
          <p:cNvSpPr>
            <a:spLocks noChangeArrowheads="1"/>
          </p:cNvSpPr>
          <p:nvPr/>
        </p:nvSpPr>
        <p:spPr bwMode="auto">
          <a:xfrm>
            <a:off x="2516112" y="3826991"/>
            <a:ext cx="699364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None/>
            </a:pPr>
            <a:r>
              <a:rPr lang="fr-FR" sz="2000" i="1" dirty="0">
                <a:solidFill>
                  <a:srgbClr val="000000"/>
                </a:solidFill>
                <a:latin typeface="+mn-lt"/>
              </a:rPr>
              <a:t>Sous-ensemble personnalisé de la section structurelle</a:t>
            </a:r>
          </a:p>
          <a:p>
            <a:pPr>
              <a:spcBef>
                <a:spcPct val="50000"/>
              </a:spcBef>
              <a:buClr>
                <a:srgbClr val="009B9B"/>
              </a:buClr>
              <a:buSzPct val="80000"/>
              <a:buNone/>
            </a:pPr>
            <a:r>
              <a:rPr lang="fr-FR" sz="2000" i="1" dirty="0">
                <a:solidFill>
                  <a:srgbClr val="000000"/>
                </a:solidFill>
                <a:latin typeface="+mn-lt"/>
              </a:rPr>
              <a:t>Résultat : </a:t>
            </a:r>
            <a:r>
              <a:rPr lang="fr-FR" sz="2000" b="0" dirty="0">
                <a:solidFill>
                  <a:srgbClr val="000000"/>
                </a:solidFill>
                <a:latin typeface="+mn-lt"/>
              </a:rPr>
              <a:t>294 sections sur 1881 répondent à ces contraintes.</a:t>
            </a:r>
          </a:p>
        </p:txBody>
      </p:sp>
      <p:grpSp>
        <p:nvGrpSpPr>
          <p:cNvPr id="23" name="Group 88">
            <a:extLst>
              <a:ext uri="{FF2B5EF4-FFF2-40B4-BE49-F238E27FC236}">
                <a16:creationId xmlns:a16="http://schemas.microsoft.com/office/drawing/2014/main" id="{881992D1-D475-401F-848C-683ACB246D3B}"/>
              </a:ext>
            </a:extLst>
          </p:cNvPr>
          <p:cNvGrpSpPr>
            <a:grpSpLocks/>
          </p:cNvGrpSpPr>
          <p:nvPr/>
        </p:nvGrpSpPr>
        <p:grpSpPr bwMode="auto">
          <a:xfrm>
            <a:off x="1414388" y="4868538"/>
            <a:ext cx="9446397" cy="1138237"/>
            <a:chOff x="360" y="3334"/>
            <a:chExt cx="5493" cy="717"/>
          </a:xfrm>
        </p:grpSpPr>
        <p:grpSp>
          <p:nvGrpSpPr>
            <p:cNvPr id="24" name="Group 83">
              <a:extLst>
                <a:ext uri="{FF2B5EF4-FFF2-40B4-BE49-F238E27FC236}">
                  <a16:creationId xmlns:a16="http://schemas.microsoft.com/office/drawing/2014/main" id="{650ACEAE-E6C5-4541-878E-A99BB73AEBF6}"/>
                </a:ext>
              </a:extLst>
            </p:cNvPr>
            <p:cNvGrpSpPr>
              <a:grpSpLocks/>
            </p:cNvGrpSpPr>
            <p:nvPr/>
          </p:nvGrpSpPr>
          <p:grpSpPr bwMode="auto">
            <a:xfrm>
              <a:off x="360" y="3334"/>
              <a:ext cx="3973" cy="717"/>
              <a:chOff x="231" y="3389"/>
              <a:chExt cx="3973" cy="717"/>
            </a:xfrm>
          </p:grpSpPr>
          <p:sp>
            <p:nvSpPr>
              <p:cNvPr id="27" name="Text Box 84">
                <a:extLst>
                  <a:ext uri="{FF2B5EF4-FFF2-40B4-BE49-F238E27FC236}">
                    <a16:creationId xmlns:a16="http://schemas.microsoft.com/office/drawing/2014/main" id="{37850BD1-9AE0-4857-A5AE-FD0A42A459B8}"/>
                  </a:ext>
                </a:extLst>
              </p:cNvPr>
              <p:cNvSpPr txBox="1">
                <a:spLocks noChangeArrowheads="1"/>
              </p:cNvSpPr>
              <p:nvPr/>
            </p:nvSpPr>
            <p:spPr bwMode="auto">
              <a:xfrm>
                <a:off x="1184" y="3389"/>
                <a:ext cx="302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i="1" dirty="0">
                    <a:solidFill>
                      <a:srgbClr val="000000"/>
                    </a:solidFill>
                    <a:latin typeface="+mn-lt"/>
                  </a:rPr>
                  <a:t>(a) </a:t>
                </a:r>
                <a:r>
                  <a:rPr lang="en-GB" sz="2000" b="0" i="1" dirty="0" err="1">
                    <a:solidFill>
                      <a:srgbClr val="000000"/>
                    </a:solidFill>
                    <a:latin typeface="+mn-lt"/>
                  </a:rPr>
                  <a:t>Trouver</a:t>
                </a:r>
                <a:r>
                  <a:rPr lang="en-GB" sz="2000" b="0" i="1" dirty="0">
                    <a:solidFill>
                      <a:srgbClr val="000000"/>
                    </a:solidFill>
                    <a:latin typeface="+mn-lt"/>
                  </a:rPr>
                  <a:t> la </a:t>
                </a:r>
                <a:r>
                  <a:rPr lang="en-GB" sz="2000" b="0" i="1" dirty="0" err="1">
                    <a:solidFill>
                      <a:srgbClr val="000000"/>
                    </a:solidFill>
                    <a:latin typeface="+mn-lt"/>
                  </a:rPr>
                  <a:t>poutre</a:t>
                </a:r>
                <a:r>
                  <a:rPr lang="en-GB" sz="2000" b="0" i="1" dirty="0">
                    <a:solidFill>
                      <a:srgbClr val="000000"/>
                    </a:solidFill>
                    <a:latin typeface="+mn-lt"/>
                  </a:rPr>
                  <a:t> </a:t>
                </a:r>
                <a:r>
                  <a:rPr lang="en-GB" sz="2000" i="1" dirty="0">
                    <a:solidFill>
                      <a:schemeClr val="accent1"/>
                    </a:solidFill>
                    <a:latin typeface="+mn-lt"/>
                  </a:rPr>
                  <a:t>la plus </a:t>
                </a:r>
                <a:r>
                  <a:rPr lang="en-GB" sz="2000" i="1" dirty="0" err="1">
                    <a:solidFill>
                      <a:schemeClr val="accent1"/>
                    </a:solidFill>
                    <a:latin typeface="+mn-lt"/>
                  </a:rPr>
                  <a:t>légère</a:t>
                </a:r>
                <a:endParaRPr lang="en-GB" sz="2000" b="0" dirty="0">
                  <a:latin typeface="+mn-lt"/>
                </a:endParaRPr>
              </a:p>
              <a:p>
                <a:pPr>
                  <a:buClr>
                    <a:srgbClr val="009B9B"/>
                  </a:buClr>
                  <a:buSzPct val="80000"/>
                  <a:buFont typeface="Wingdings" panose="05000000000000000000" pitchFamily="2" charset="2"/>
                  <a:buNone/>
                </a:pPr>
                <a:r>
                  <a:rPr lang="en-GB" sz="2000" b="0" i="1" dirty="0">
                    <a:solidFill>
                      <a:srgbClr val="000000"/>
                    </a:solidFill>
                    <a:latin typeface="+mn-lt"/>
                  </a:rPr>
                  <a:t>(b) </a:t>
                </a:r>
                <a:r>
                  <a:rPr lang="en-GB" sz="2000" b="0" i="1" dirty="0" err="1">
                    <a:solidFill>
                      <a:srgbClr val="000000"/>
                    </a:solidFill>
                    <a:latin typeface="+mn-lt"/>
                  </a:rPr>
                  <a:t>Trouver</a:t>
                </a:r>
                <a:r>
                  <a:rPr lang="en-GB" sz="2000" b="0" i="1" dirty="0">
                    <a:solidFill>
                      <a:srgbClr val="000000"/>
                    </a:solidFill>
                    <a:latin typeface="+mn-lt"/>
                  </a:rPr>
                  <a:t> la </a:t>
                </a:r>
                <a:r>
                  <a:rPr lang="en-GB" sz="2000" b="0" i="1" dirty="0" err="1">
                    <a:solidFill>
                      <a:srgbClr val="000000"/>
                    </a:solidFill>
                    <a:latin typeface="+mn-lt"/>
                  </a:rPr>
                  <a:t>poutre</a:t>
                </a:r>
                <a:r>
                  <a:rPr lang="en-GB" sz="2000" b="0" i="1" dirty="0">
                    <a:solidFill>
                      <a:srgbClr val="000000"/>
                    </a:solidFill>
                    <a:latin typeface="+mn-lt"/>
                  </a:rPr>
                  <a:t> </a:t>
                </a:r>
                <a:r>
                  <a:rPr lang="en-GB" sz="2000" i="1" dirty="0">
                    <a:solidFill>
                      <a:schemeClr val="accent1"/>
                    </a:solidFill>
                    <a:latin typeface="+mn-lt"/>
                  </a:rPr>
                  <a:t>la </a:t>
                </a:r>
                <a:r>
                  <a:rPr lang="en-GB" sz="2000" i="1" dirty="0" err="1">
                    <a:solidFill>
                      <a:schemeClr val="accent1"/>
                    </a:solidFill>
                    <a:latin typeface="+mn-lt"/>
                  </a:rPr>
                  <a:t>moins</a:t>
                </a:r>
                <a:r>
                  <a:rPr lang="en-GB" sz="2000" i="1" dirty="0">
                    <a:solidFill>
                      <a:schemeClr val="accent1"/>
                    </a:solidFill>
                    <a:latin typeface="+mn-lt"/>
                  </a:rPr>
                  <a:t> </a:t>
                </a:r>
                <a:r>
                  <a:rPr lang="en-GB" sz="2000" i="1" dirty="0" err="1">
                    <a:solidFill>
                      <a:schemeClr val="accent1"/>
                    </a:solidFill>
                    <a:latin typeface="+mn-lt"/>
                  </a:rPr>
                  <a:t>chère</a:t>
                </a:r>
                <a:endParaRPr lang="en-GB" sz="2000" b="0" i="1" dirty="0">
                  <a:latin typeface="+mn-lt"/>
                </a:endParaRPr>
              </a:p>
              <a:p>
                <a:pPr>
                  <a:buClr>
                    <a:srgbClr val="009B9B"/>
                  </a:buClr>
                  <a:buSzPct val="80000"/>
                  <a:buFont typeface="Wingdings" panose="05000000000000000000" pitchFamily="2" charset="2"/>
                  <a:buNone/>
                </a:pPr>
                <a:r>
                  <a:rPr lang="en-GB" sz="2000" b="0" i="1" dirty="0">
                    <a:solidFill>
                      <a:srgbClr val="000000"/>
                    </a:solidFill>
                    <a:latin typeface="+mn-lt"/>
                  </a:rPr>
                  <a:t>(c) </a:t>
                </a:r>
                <a:r>
                  <a:rPr lang="en-GB" sz="2000" b="0" i="1" dirty="0" err="1">
                    <a:solidFill>
                      <a:srgbClr val="000000"/>
                    </a:solidFill>
                    <a:latin typeface="+mn-lt"/>
                  </a:rPr>
                  <a:t>Trouver</a:t>
                </a:r>
                <a:r>
                  <a:rPr lang="en-GB" sz="2000" b="0" i="1" dirty="0">
                    <a:solidFill>
                      <a:srgbClr val="000000"/>
                    </a:solidFill>
                    <a:latin typeface="+mn-lt"/>
                  </a:rPr>
                  <a:t> la </a:t>
                </a:r>
                <a:r>
                  <a:rPr lang="en-GB" sz="2000" b="0" i="1" dirty="0" err="1">
                    <a:solidFill>
                      <a:srgbClr val="000000"/>
                    </a:solidFill>
                    <a:latin typeface="+mn-lt"/>
                  </a:rPr>
                  <a:t>poutre</a:t>
                </a:r>
                <a:r>
                  <a:rPr lang="en-GB" sz="2000" b="0" i="1" dirty="0">
                    <a:solidFill>
                      <a:srgbClr val="000000"/>
                    </a:solidFill>
                    <a:latin typeface="+mn-lt"/>
                  </a:rPr>
                  <a:t> avec </a:t>
                </a:r>
                <a:r>
                  <a:rPr lang="en-GB" sz="2000" i="1" dirty="0">
                    <a:solidFill>
                      <a:schemeClr val="accent1"/>
                    </a:solidFill>
                    <a:latin typeface="+mn-lt"/>
                  </a:rPr>
                  <a:t>la plus </a:t>
                </a:r>
                <a:r>
                  <a:rPr lang="en-GB" sz="2000" i="1" dirty="0" err="1">
                    <a:solidFill>
                      <a:schemeClr val="accent1"/>
                    </a:solidFill>
                    <a:latin typeface="+mn-lt"/>
                  </a:rPr>
                  <a:t>faible</a:t>
                </a:r>
                <a:r>
                  <a:rPr lang="en-GB" sz="2000" i="1" dirty="0">
                    <a:solidFill>
                      <a:schemeClr val="accent1"/>
                    </a:solidFill>
                    <a:latin typeface="+mn-lt"/>
                  </a:rPr>
                  <a:t> </a:t>
                </a:r>
                <a:r>
                  <a:rPr lang="en-GB" sz="2000" i="1" dirty="0" err="1">
                    <a:solidFill>
                      <a:schemeClr val="accent1"/>
                    </a:solidFill>
                    <a:latin typeface="+mn-lt"/>
                  </a:rPr>
                  <a:t>énergie</a:t>
                </a:r>
                <a:r>
                  <a:rPr lang="en-GB" sz="2000" i="1" dirty="0">
                    <a:solidFill>
                      <a:schemeClr val="accent1"/>
                    </a:solidFill>
                    <a:latin typeface="+mn-lt"/>
                  </a:rPr>
                  <a:t> grise</a:t>
                </a:r>
                <a:endParaRPr lang="en-US" sz="2000" i="1" dirty="0">
                  <a:solidFill>
                    <a:schemeClr val="accent1"/>
                  </a:solidFill>
                  <a:latin typeface="+mn-lt"/>
                </a:endParaRPr>
              </a:p>
            </p:txBody>
          </p:sp>
          <p:sp>
            <p:nvSpPr>
              <p:cNvPr id="28" name="AutoShape 85">
                <a:extLst>
                  <a:ext uri="{FF2B5EF4-FFF2-40B4-BE49-F238E27FC236}">
                    <a16:creationId xmlns:a16="http://schemas.microsoft.com/office/drawing/2014/main" id="{B68321A2-CF66-461A-B10F-0FEB08757917}"/>
                  </a:ext>
                </a:extLst>
              </p:cNvPr>
              <p:cNvSpPr>
                <a:spLocks noChangeArrowheads="1"/>
              </p:cNvSpPr>
              <p:nvPr/>
            </p:nvSpPr>
            <p:spPr bwMode="auto">
              <a:xfrm>
                <a:off x="231" y="3402"/>
                <a:ext cx="873" cy="263"/>
              </a:xfrm>
              <a:prstGeom prst="roundRect">
                <a:avLst>
                  <a:gd name="adj" fmla="val 16667"/>
                </a:avLst>
              </a:prstGeom>
              <a:solidFill>
                <a:schemeClr val="bg1">
                  <a:lumMod val="95000"/>
                </a:schemeClr>
              </a:solidFill>
              <a:ln w="19050">
                <a:solidFill>
                  <a:schemeClr val="accent1"/>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2000" dirty="0">
                    <a:solidFill>
                      <a:srgbClr val="000000"/>
                    </a:solidFill>
                    <a:latin typeface="+mn-lt"/>
                  </a:rPr>
                  <a:t> </a:t>
                </a:r>
                <a:r>
                  <a:rPr lang="en-US" sz="2000" dirty="0" err="1">
                    <a:solidFill>
                      <a:srgbClr val="000000"/>
                    </a:solidFill>
                    <a:latin typeface="+mn-lt"/>
                  </a:rPr>
                  <a:t>Objectifs</a:t>
                </a:r>
                <a:r>
                  <a:rPr lang="en-US" sz="2000" b="0" dirty="0">
                    <a:solidFill>
                      <a:srgbClr val="000000"/>
                    </a:solidFill>
                    <a:latin typeface="+mn-lt"/>
                  </a:rPr>
                  <a:t> </a:t>
                </a:r>
              </a:p>
            </p:txBody>
          </p:sp>
        </p:grpSp>
        <p:sp>
          <p:nvSpPr>
            <p:cNvPr id="25" name="AutoShape 86">
              <a:extLst>
                <a:ext uri="{FF2B5EF4-FFF2-40B4-BE49-F238E27FC236}">
                  <a16:creationId xmlns:a16="http://schemas.microsoft.com/office/drawing/2014/main" id="{10D9264C-C8C8-44C0-A2F5-33209E156A01}"/>
                </a:ext>
              </a:extLst>
            </p:cNvPr>
            <p:cNvSpPr>
              <a:spLocks/>
            </p:cNvSpPr>
            <p:nvPr/>
          </p:nvSpPr>
          <p:spPr bwMode="auto">
            <a:xfrm>
              <a:off x="4617" y="3355"/>
              <a:ext cx="56" cy="677"/>
            </a:xfrm>
            <a:prstGeom prst="rightBrace">
              <a:avLst>
                <a:gd name="adj1" fmla="val 100744"/>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r">
                <a:buClr>
                  <a:srgbClr val="009B9B"/>
                </a:buClr>
                <a:buSzPct val="80000"/>
                <a:buFont typeface="Wingdings" panose="05000000000000000000" pitchFamily="2" charset="2"/>
                <a:buNone/>
              </a:pPr>
              <a:endParaRPr lang="en-GB" sz="1400">
                <a:solidFill>
                  <a:srgbClr val="000000"/>
                </a:solidFill>
              </a:endParaRPr>
            </a:p>
          </p:txBody>
        </p:sp>
        <p:sp>
          <p:nvSpPr>
            <p:cNvPr id="26" name="Text Box 87">
              <a:extLst>
                <a:ext uri="{FF2B5EF4-FFF2-40B4-BE49-F238E27FC236}">
                  <a16:creationId xmlns:a16="http://schemas.microsoft.com/office/drawing/2014/main" id="{E13C1EAB-01B2-4C66-BBD5-A98485CC66DB}"/>
                </a:ext>
              </a:extLst>
            </p:cNvPr>
            <p:cNvSpPr txBox="1">
              <a:spLocks noChangeArrowheads="1"/>
            </p:cNvSpPr>
            <p:nvPr/>
          </p:nvSpPr>
          <p:spPr bwMode="auto">
            <a:xfrm>
              <a:off x="4753" y="3506"/>
              <a:ext cx="11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2000" b="0" dirty="0">
                  <a:solidFill>
                    <a:srgbClr val="000000"/>
                  </a:solidFill>
                  <a:latin typeface="+mn-lt"/>
                </a:rPr>
                <a:t>Qui </a:t>
              </a:r>
              <a:r>
                <a:rPr lang="en-GB" sz="2000" b="0" dirty="0" err="1">
                  <a:solidFill>
                    <a:srgbClr val="000000"/>
                  </a:solidFill>
                  <a:latin typeface="+mn-lt"/>
                </a:rPr>
                <a:t>répond</a:t>
              </a:r>
              <a:r>
                <a:rPr lang="en-GB" sz="2000" b="0" dirty="0">
                  <a:solidFill>
                    <a:srgbClr val="000000"/>
                  </a:solidFill>
                  <a:latin typeface="+mn-lt"/>
                </a:rPr>
                <a:t> aux </a:t>
              </a:r>
              <a:r>
                <a:rPr lang="en-GB" sz="2000" b="0" dirty="0" err="1">
                  <a:solidFill>
                    <a:srgbClr val="000000"/>
                  </a:solidFill>
                  <a:latin typeface="+mn-lt"/>
                </a:rPr>
                <a:t>contraintes</a:t>
              </a:r>
              <a:endParaRPr lang="en-GB" sz="2000" b="0" dirty="0">
                <a:solidFill>
                  <a:srgbClr val="000000"/>
                </a:solidFill>
                <a:latin typeface="+mn-lt"/>
              </a:endParaRPr>
            </a:p>
          </p:txBody>
        </p:sp>
      </p:grpSp>
    </p:spTree>
    <p:extLst>
      <p:ext uri="{BB962C8B-B14F-4D97-AF65-F5344CB8AC3E}">
        <p14:creationId xmlns:p14="http://schemas.microsoft.com/office/powerpoint/2010/main" val="319171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utoUpdateAnimBg="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8E8BCF30-B389-4C57-9E1E-2CEE8EBD4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91</TotalTime>
  <Words>2472</Words>
  <Application>Microsoft Office PowerPoint</Application>
  <PresentationFormat>Widescreen</PresentationFormat>
  <Paragraphs>329</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Ansys - Slide Master</vt:lpstr>
      <vt:lpstr>PowerPoint Presentation</vt:lpstr>
      <vt:lpstr>Objectifs pédagogiques de cette unité de cours</vt:lpstr>
      <vt:lpstr>Présentation de l'unité de cours </vt:lpstr>
      <vt:lpstr>Sections structurelles</vt:lpstr>
      <vt:lpstr>L’organisation des données : sections structurelles</vt:lpstr>
      <vt:lpstr>Base de données Granta EduPack pour l'architecture</vt:lpstr>
      <vt:lpstr>Partie d’une fiche de section structurelle</vt:lpstr>
      <vt:lpstr>Exemple : selection d’une poutre</vt:lpstr>
      <vt:lpstr>Appliquer des contraintes avec une étape ‘Limites’</vt:lpstr>
      <vt:lpstr>Minimiser la masse pour un EImax donné</vt:lpstr>
      <vt:lpstr>Minimiser le coût pour un Eimax donné</vt:lpstr>
      <vt:lpstr>Minimiser l’énergie grise pour un Eimax donné</vt:lpstr>
      <vt:lpstr>Minimiser l’énergie grise pour un Eimax donné</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8</cp:revision>
  <dcterms:created xsi:type="dcterms:W3CDTF">2021-07-09T10:53:39Z</dcterms:created>
  <dcterms:modified xsi:type="dcterms:W3CDTF">2022-12-28T09:37:57Z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