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3"/>
  </p:sldMasterIdLst>
  <p:notesMasterIdLst>
    <p:notesMasterId r:id="rId27"/>
  </p:notesMasterIdLst>
  <p:sldIdLst>
    <p:sldId id="256" r:id="rId4"/>
    <p:sldId id="286" r:id="rId5"/>
    <p:sldId id="287" r:id="rId6"/>
    <p:sldId id="288" r:id="rId7"/>
    <p:sldId id="289" r:id="rId8"/>
    <p:sldId id="290" r:id="rId9"/>
    <p:sldId id="308" r:id="rId10"/>
    <p:sldId id="309" r:id="rId11"/>
    <p:sldId id="310" r:id="rId12"/>
    <p:sldId id="294" r:id="rId13"/>
    <p:sldId id="295" r:id="rId14"/>
    <p:sldId id="296" r:id="rId15"/>
    <p:sldId id="297" r:id="rId16"/>
    <p:sldId id="298" r:id="rId17"/>
    <p:sldId id="299" r:id="rId18"/>
    <p:sldId id="300" r:id="rId19"/>
    <p:sldId id="301" r:id="rId20"/>
    <p:sldId id="307" r:id="rId21"/>
    <p:sldId id="302" r:id="rId22"/>
    <p:sldId id="303" r:id="rId23"/>
    <p:sldId id="304" r:id="rId24"/>
    <p:sldId id="606" r:id="rId25"/>
    <p:sldId id="258" r:id="rId26"/>
  </p:sldIdLst>
  <p:sldSz cx="12192000" cy="6858000"/>
  <p:notesSz cx="6858000" cy="9144000"/>
  <p:embeddedFontLst>
    <p:embeddedFont>
      <p:font typeface="Calibri" panose="020F0502020204030204" pitchFamily="34"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7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0E2C6C-51E4-4CCC-967D-FB027A00E818}" v="5" dt="2022-12-15T15:38:12.4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13271" autoAdjust="0"/>
    <p:restoredTop sz="74843" autoAdjust="0"/>
  </p:normalViewPr>
  <p:slideViewPr>
    <p:cSldViewPr showGuides="1">
      <p:cViewPr varScale="1">
        <p:scale>
          <a:sx n="165" d="100"/>
          <a:sy n="165" d="100"/>
        </p:scale>
        <p:origin x="280" y="100"/>
      </p:cViewPr>
      <p:guideLst>
        <p:guide orient="horz" pos="2160"/>
        <p:guide pos="3840"/>
      </p:guideLst>
    </p:cSldViewPr>
  </p:slideViewPr>
  <p:notesTextViewPr>
    <p:cViewPr>
      <p:scale>
        <a:sx n="1" d="1"/>
        <a:sy n="1" d="1"/>
      </p:scale>
      <p:origin x="0" y="0"/>
    </p:cViewPr>
  </p:notesTextViewPr>
  <p:sorterViewPr>
    <p:cViewPr>
      <p:scale>
        <a:sx n="100" d="100"/>
        <a:sy n="100" d="100"/>
      </p:scale>
      <p:origin x="0" y="-284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1.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1.fntdata"/><Relationship Id="rId36"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4.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tableStyles" Target="tableStyle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alibri" panose="020F050202020403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alibri" panose="020F0502020204030204" pitchFamily="34" charset="0"/>
              </a:defRPr>
            </a:lvl1pPr>
          </a:lstStyle>
          <a:p>
            <a:fld id="{BB9E86C5-9689-42B4-BE7D-FDE5EB4274E3}" type="datetimeFigureOut">
              <a:rPr lang="en-US" smtClean="0"/>
              <a:pPr/>
              <a:t>12/28/2022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alibri" panose="020F050202020403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alibri" panose="020F0502020204030204" pitchFamily="34" charset="0"/>
              </a:defRPr>
            </a:lvl1pPr>
          </a:lstStyle>
          <a:p>
            <a:fld id="{27FDDAD7-A41A-4414-8211-C5E2AC7F93EC}" type="slidenum">
              <a:rPr lang="en-US" smtClean="0"/>
              <a:pPr/>
              <a:t>‹#›</a:t>
            </a:fld>
            <a:endParaRPr lang="en-US" dirty="0"/>
          </a:p>
        </p:txBody>
      </p:sp>
    </p:spTree>
    <p:extLst>
      <p:ext uri="{BB962C8B-B14F-4D97-AF65-F5344CB8AC3E}">
        <p14:creationId xmlns:p14="http://schemas.microsoft.com/office/powerpoint/2010/main" val="766296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alibri" panose="020F0502020204030204" pitchFamily="34" charset="0"/>
        <a:ea typeface="+mn-ea"/>
        <a:cs typeface="+mn-cs"/>
      </a:defRPr>
    </a:lvl1pPr>
    <a:lvl2pPr marL="457200" algn="l" defTabSz="914400" rtl="0" eaLnBrk="1" latinLnBrk="0" hangingPunct="1">
      <a:defRPr sz="1200" b="0" i="0" kern="1200">
        <a:solidFill>
          <a:schemeClr val="tx1"/>
        </a:solidFill>
        <a:latin typeface="Calibri" panose="020F0502020204030204" pitchFamily="34" charset="0"/>
        <a:ea typeface="+mn-ea"/>
        <a:cs typeface="+mn-cs"/>
      </a:defRPr>
    </a:lvl2pPr>
    <a:lvl3pPr marL="914400" algn="l" defTabSz="914400" rtl="0" eaLnBrk="1" latinLnBrk="0" hangingPunct="1">
      <a:defRPr sz="1200" b="0" i="0" kern="1200">
        <a:solidFill>
          <a:schemeClr val="tx1"/>
        </a:solidFill>
        <a:latin typeface="Calibri" panose="020F0502020204030204" pitchFamily="34" charset="0"/>
        <a:ea typeface="+mn-ea"/>
        <a:cs typeface="+mn-cs"/>
      </a:defRPr>
    </a:lvl3pPr>
    <a:lvl4pPr marL="1371600" algn="l" defTabSz="914400" rtl="0" eaLnBrk="1" latinLnBrk="0" hangingPunct="1">
      <a:defRPr sz="1200" b="0" i="0" kern="1200">
        <a:solidFill>
          <a:schemeClr val="tx1"/>
        </a:solidFill>
        <a:latin typeface="Calibri" panose="020F0502020204030204" pitchFamily="34" charset="0"/>
        <a:ea typeface="+mn-ea"/>
        <a:cs typeface="+mn-cs"/>
      </a:defRPr>
    </a:lvl4pPr>
    <a:lvl5pPr marL="1828800" algn="l" defTabSz="914400" rtl="0" eaLnBrk="1" latinLnBrk="0" hangingPunct="1">
      <a:defRPr sz="1200" b="0" i="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GB" b="1" i="1" dirty="0"/>
              <a:t>Les 25 </a:t>
            </a:r>
            <a:r>
              <a:rPr lang="en-GB" b="1" i="1" dirty="0" err="1"/>
              <a:t>unités</a:t>
            </a:r>
            <a:r>
              <a:rPr lang="en-GB" b="1" i="1" dirty="0"/>
              <a:t> de </a:t>
            </a:r>
            <a:r>
              <a:rPr lang="en-GB" b="1" i="1" dirty="0" err="1"/>
              <a:t>cours</a:t>
            </a:r>
            <a:r>
              <a:rPr lang="en-GB" b="1" i="1" dirty="0"/>
              <a:t> PowerPoint </a:t>
            </a:r>
            <a:r>
              <a:rPr lang="en-GB" b="1" i="1" dirty="0" err="1"/>
              <a:t>en</a:t>
            </a:r>
            <a:r>
              <a:rPr lang="en-GB" b="1" i="1" dirty="0"/>
              <a:t> 2023</a:t>
            </a:r>
          </a:p>
          <a:p>
            <a:pPr algn="ctr"/>
            <a:endParaRPr lang="en-GB" b="1" i="1" dirty="0"/>
          </a:p>
          <a:p>
            <a:r>
              <a:rPr lang="en-GB" dirty="0"/>
              <a:t>Les </a:t>
            </a:r>
            <a:r>
              <a:rPr lang="en-GB" dirty="0" err="1"/>
              <a:t>unités</a:t>
            </a:r>
            <a:r>
              <a:rPr lang="en-GB" dirty="0"/>
              <a:t> de </a:t>
            </a:r>
            <a:r>
              <a:rPr lang="en-GB" dirty="0" err="1"/>
              <a:t>cours</a:t>
            </a:r>
            <a:r>
              <a:rPr lang="en-GB" dirty="0"/>
              <a:t> </a:t>
            </a:r>
            <a:r>
              <a:rPr lang="en-GB" dirty="0" err="1"/>
              <a:t>développées</a:t>
            </a:r>
            <a:r>
              <a:rPr lang="en-GB" dirty="0"/>
              <a:t> pour </a:t>
            </a:r>
            <a:r>
              <a:rPr lang="en-GB" dirty="0" err="1"/>
              <a:t>l’enseignement</a:t>
            </a:r>
            <a:r>
              <a:rPr lang="en-GB" dirty="0"/>
              <a:t> </a:t>
            </a:r>
            <a:r>
              <a:rPr lang="en-GB" dirty="0" err="1"/>
              <a:t>en</a:t>
            </a:r>
            <a:r>
              <a:rPr lang="en-GB" dirty="0"/>
              <a:t> lien avec Granta </a:t>
            </a:r>
            <a:r>
              <a:rPr lang="en-GB" dirty="0" err="1"/>
              <a:t>EduPack</a:t>
            </a:r>
            <a:r>
              <a:rPr lang="en-GB" dirty="0"/>
              <a:t> </a:t>
            </a:r>
            <a:r>
              <a:rPr lang="en-GB" dirty="0" err="1"/>
              <a:t>sont</a:t>
            </a:r>
            <a:r>
              <a:rPr lang="en-GB" dirty="0"/>
              <a:t> </a:t>
            </a:r>
            <a:r>
              <a:rPr lang="en-GB" dirty="0" err="1"/>
              <a:t>listées</a:t>
            </a:r>
            <a:r>
              <a:rPr lang="en-GB" dirty="0"/>
              <a:t> </a:t>
            </a:r>
            <a:r>
              <a:rPr lang="en-GB" dirty="0" err="1"/>
              <a:t>en</a:t>
            </a:r>
            <a:r>
              <a:rPr lang="en-GB" dirty="0"/>
              <a:t> fin de </a:t>
            </a:r>
            <a:r>
              <a:rPr lang="en-GB" dirty="0" err="1"/>
              <a:t>cette</a:t>
            </a:r>
            <a:r>
              <a:rPr lang="en-GB" dirty="0"/>
              <a:t> </a:t>
            </a:r>
            <a:r>
              <a:rPr lang="en-GB" dirty="0" err="1"/>
              <a:t>présentation</a:t>
            </a:r>
            <a:r>
              <a:rPr lang="en-GB" dirty="0"/>
              <a:t>.</a:t>
            </a:r>
            <a:endParaRPr lang="fr-FR" dirty="0"/>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a:t>
            </a:fld>
            <a:endParaRPr lang="en-US" dirty="0"/>
          </a:p>
        </p:txBody>
      </p:sp>
    </p:spTree>
    <p:extLst>
      <p:ext uri="{BB962C8B-B14F-4D97-AF65-F5344CB8AC3E}">
        <p14:creationId xmlns:p14="http://schemas.microsoft.com/office/powerpoint/2010/main" val="1474086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t>La base de </a:t>
            </a:r>
            <a:r>
              <a:rPr lang="en-US" b="1" dirty="0" err="1"/>
              <a:t>données</a:t>
            </a:r>
            <a:r>
              <a:rPr lang="en-US" b="1" dirty="0"/>
              <a:t>: Structure</a:t>
            </a:r>
          </a:p>
          <a:p>
            <a:endParaRPr lang="en-US" b="1" dirty="0"/>
          </a:p>
          <a:p>
            <a:r>
              <a:rPr lang="fr-FR" b="0" dirty="0"/>
              <a:t>Cette diapositive présente les cinq principales tables de données de la base de données, ainsi que les liens qui les relient. Par exemple, il existe des liens faciles entre la table de données </a:t>
            </a:r>
            <a:r>
              <a:rPr lang="fr-FR" b="0" dirty="0" err="1"/>
              <a:t>Medical</a:t>
            </a:r>
            <a:r>
              <a:rPr lang="fr-FR" b="0" dirty="0"/>
              <a:t> </a:t>
            </a:r>
            <a:r>
              <a:rPr lang="fr-FR" b="0" dirty="0" err="1"/>
              <a:t>Devices</a:t>
            </a:r>
            <a:r>
              <a:rPr lang="fr-FR" b="0" dirty="0"/>
              <a:t> et les tables de données </a:t>
            </a:r>
            <a:r>
              <a:rPr lang="fr-FR" b="0" dirty="0" err="1"/>
              <a:t>MaterialUniverse</a:t>
            </a:r>
            <a:r>
              <a:rPr lang="fr-FR" b="0" dirty="0"/>
              <a:t> et FDA </a:t>
            </a:r>
            <a:r>
              <a:rPr lang="fr-FR" b="0" dirty="0" err="1"/>
              <a:t>Approved</a:t>
            </a:r>
            <a:r>
              <a:rPr lang="fr-FR" b="0" dirty="0"/>
              <a:t> </a:t>
            </a:r>
            <a:r>
              <a:rPr lang="fr-FR" b="0" dirty="0" err="1"/>
              <a:t>Examples</a:t>
            </a:r>
            <a:r>
              <a:rPr lang="fr-FR" b="0" dirty="0"/>
              <a:t>.</a:t>
            </a:r>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10</a:t>
            </a:fld>
            <a:endParaRPr lang="en-US" dirty="0"/>
          </a:p>
        </p:txBody>
      </p:sp>
    </p:spTree>
    <p:extLst>
      <p:ext uri="{BB962C8B-B14F-4D97-AF65-F5344CB8AC3E}">
        <p14:creationId xmlns:p14="http://schemas.microsoft.com/office/powerpoint/2010/main" val="21183108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t>Fiche </a:t>
            </a:r>
            <a:r>
              <a:rPr lang="en-US" b="1" dirty="0" err="1"/>
              <a:t>dispositif</a:t>
            </a:r>
            <a:r>
              <a:rPr lang="en-US" b="1" dirty="0"/>
              <a:t> </a:t>
            </a:r>
            <a:r>
              <a:rPr lang="en-US" b="1" dirty="0" err="1"/>
              <a:t>médical</a:t>
            </a:r>
            <a:endParaRPr lang="en-US" b="0" dirty="0"/>
          </a:p>
          <a:p>
            <a:endParaRPr lang="en-US" b="0" dirty="0"/>
          </a:p>
          <a:p>
            <a:r>
              <a:rPr lang="fr-FR" b="0" dirty="0"/>
              <a:t>Un exemple de fiche de la table de données </a:t>
            </a:r>
            <a:r>
              <a:rPr lang="fr-FR" b="0" dirty="0" err="1"/>
              <a:t>Medical</a:t>
            </a:r>
            <a:r>
              <a:rPr lang="fr-FR" b="0" dirty="0"/>
              <a:t> </a:t>
            </a:r>
            <a:r>
              <a:rPr lang="fr-FR" b="0" dirty="0" err="1"/>
              <a:t>Devices</a:t>
            </a:r>
            <a:r>
              <a:rPr lang="fr-FR" b="0" dirty="0"/>
              <a:t> est présenté ici, spécifiquement pour un stent en métal nu.</a:t>
            </a:r>
          </a:p>
          <a:p>
            <a:endParaRPr lang="fr-FR" b="0" dirty="0"/>
          </a:p>
          <a:p>
            <a:r>
              <a:rPr lang="fr-FR" b="0" dirty="0"/>
              <a:t>Toutes les fiches de dispositifs médicaux commencent par une image suivie d'informations sur son application, sa classification et ses exigences de conception, etc.</a:t>
            </a:r>
          </a:p>
          <a:p>
            <a:endParaRPr lang="fr-FR" b="0" dirty="0"/>
          </a:p>
          <a:p>
            <a:r>
              <a:rPr lang="fr-FR" b="0" dirty="0"/>
              <a:t>Les liens vers les tableaux de données pertinents sont affichés.</a:t>
            </a:r>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11</a:t>
            </a:fld>
            <a:endParaRPr lang="en-US" dirty="0"/>
          </a:p>
        </p:txBody>
      </p:sp>
    </p:spTree>
    <p:extLst>
      <p:ext uri="{BB962C8B-B14F-4D97-AF65-F5344CB8AC3E}">
        <p14:creationId xmlns:p14="http://schemas.microsoft.com/office/powerpoint/2010/main" val="24822529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GB" b="1" dirty="0" err="1"/>
              <a:t>Exemple</a:t>
            </a:r>
            <a:r>
              <a:rPr lang="en-GB" b="1" dirty="0"/>
              <a:t> </a:t>
            </a:r>
            <a:r>
              <a:rPr lang="en-GB" b="1" dirty="0" err="1"/>
              <a:t>approuvé</a:t>
            </a:r>
            <a:r>
              <a:rPr lang="en-GB" b="1" dirty="0"/>
              <a:t> par la FDA</a:t>
            </a:r>
          </a:p>
          <a:p>
            <a:endParaRPr lang="en-US" b="0" dirty="0"/>
          </a:p>
          <a:p>
            <a:r>
              <a:rPr lang="fr-FR" dirty="0"/>
              <a:t>Un exemple de fiches de la table de données des exemples approuvés par la FDA est présenté ici, spécifiquement pour un </a:t>
            </a:r>
            <a:r>
              <a:rPr lang="fr-FR" i="1" dirty="0"/>
              <a:t>stent vasculaire </a:t>
            </a:r>
            <a:r>
              <a:rPr lang="fr-FR" i="1" dirty="0" err="1"/>
              <a:t>BioMimics</a:t>
            </a:r>
            <a:r>
              <a:rPr lang="fr-FR" i="1" dirty="0"/>
              <a:t> 3D</a:t>
            </a:r>
            <a:r>
              <a:rPr lang="fr-FR" dirty="0"/>
              <a:t>. Il s'agissait de l’une des fiches pertinentes qui peuvent être facilement liées à l'endoprothèse métallique nue de dispositif médical générique illustrée sur la diapositive précédente.</a:t>
            </a:r>
          </a:p>
          <a:p>
            <a:endParaRPr lang="fr-FR" dirty="0"/>
          </a:p>
          <a:p>
            <a:r>
              <a:rPr lang="fr-FR" i="1" dirty="0"/>
              <a:t>Les exemples approuvés par la FDA </a:t>
            </a:r>
            <a:r>
              <a:rPr lang="fr-FR" dirty="0"/>
              <a:t>contiennent des informations spécifiques et réelles sur un dispositif médical actuellement sur le marché.</a:t>
            </a:r>
          </a:p>
          <a:p>
            <a:endParaRPr lang="fr-FR" dirty="0"/>
          </a:p>
          <a:p>
            <a:r>
              <a:rPr lang="fr-FR" dirty="0"/>
              <a:t>Les liens vers les tableaux de données pertinents sont indiqués à la fin.</a:t>
            </a:r>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12</a:t>
            </a:fld>
            <a:endParaRPr lang="en-US" dirty="0"/>
          </a:p>
        </p:txBody>
      </p:sp>
    </p:spTree>
    <p:extLst>
      <p:ext uri="{BB962C8B-B14F-4D97-AF65-F5344CB8AC3E}">
        <p14:creationId xmlns:p14="http://schemas.microsoft.com/office/powerpoint/2010/main" val="42154571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t>Fiche </a:t>
            </a:r>
            <a:r>
              <a:rPr lang="en-US" b="1" dirty="0" err="1"/>
              <a:t>MaterialUniverse</a:t>
            </a:r>
            <a:endParaRPr lang="en-US" b="1" dirty="0"/>
          </a:p>
          <a:p>
            <a:endParaRPr lang="en-US" b="0" dirty="0"/>
          </a:p>
          <a:p>
            <a:r>
              <a:rPr lang="fr-FR" dirty="0"/>
              <a:t>Un exemple de fiche de la table de données </a:t>
            </a:r>
            <a:r>
              <a:rPr lang="fr-FR" i="1" dirty="0" err="1"/>
              <a:t>MaterialUniverse</a:t>
            </a:r>
            <a:r>
              <a:rPr lang="fr-FR" dirty="0"/>
              <a:t> est présenté ici, spécifiquement pour les </a:t>
            </a:r>
            <a:r>
              <a:rPr lang="fr-FR" i="1" dirty="0"/>
              <a:t>alliages de nickel</a:t>
            </a:r>
            <a:r>
              <a:rPr lang="fr-FR" dirty="0"/>
              <a:t>.</a:t>
            </a:r>
          </a:p>
          <a:p>
            <a:endParaRPr lang="fr-FR" dirty="0"/>
          </a:p>
          <a:p>
            <a:r>
              <a:rPr lang="fr-FR" dirty="0"/>
              <a:t>Toutes les fiches matériaux contiennent des informations sur ses propriétés mécaniques, thermiques, électriques, etc.</a:t>
            </a:r>
          </a:p>
          <a:p>
            <a:endParaRPr lang="fr-FR" dirty="0"/>
          </a:p>
          <a:p>
            <a:r>
              <a:rPr lang="fr-FR" dirty="0"/>
              <a:t>Les liens vers les tableaux de données pertinents sont affichés.</a:t>
            </a:r>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13</a:t>
            </a:fld>
            <a:endParaRPr lang="en-US" dirty="0"/>
          </a:p>
        </p:txBody>
      </p:sp>
    </p:spTree>
    <p:extLst>
      <p:ext uri="{BB962C8B-B14F-4D97-AF65-F5344CB8AC3E}">
        <p14:creationId xmlns:p14="http://schemas.microsoft.com/office/powerpoint/2010/main" val="41324776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fr-FR" b="1" dirty="0"/>
              <a:t>Soutien à l'apprentissage autoguidé</a:t>
            </a:r>
          </a:p>
          <a:p>
            <a:endParaRPr lang="fr-FR" dirty="0"/>
          </a:p>
          <a:p>
            <a:r>
              <a:rPr lang="fr-FR" dirty="0"/>
              <a:t>Deux exemples d’aide à l’apprentissage aux étudiants dans cette base sont présentés sur cette diapositive.</a:t>
            </a:r>
          </a:p>
          <a:p>
            <a:endParaRPr lang="fr-FR" dirty="0"/>
          </a:p>
          <a:p>
            <a:pPr marL="228600" indent="-228600">
              <a:buAutoNum type="arabicPeriod"/>
            </a:pPr>
            <a:r>
              <a:rPr lang="fr-FR" dirty="0"/>
              <a:t>Les fiches au niveau du dossier dans la table de données des dispositifs médicaux contiennent des informations sur l'anatomie humaine pertinente. Ici, l'anatomie de la colonne vertébrale est montrée.</a:t>
            </a:r>
          </a:p>
          <a:p>
            <a:pPr marL="228600" indent="-228600">
              <a:buAutoNum type="arabicPeriod"/>
            </a:pPr>
            <a:endParaRPr lang="fr-FR" dirty="0"/>
          </a:p>
          <a:p>
            <a:pPr marL="228600" indent="-228600">
              <a:buAutoNum type="arabicPeriod"/>
            </a:pPr>
            <a:r>
              <a:rPr lang="fr-FR" dirty="0"/>
              <a:t>Chaque propriété est accompagnée d'une "note scientifique". En cliquant sur le nom de la propriété ou sur l'icône « i » ci-dessus, les informations sur l'attribut s'affichent dans une fenêtre contextuelle.</a:t>
            </a:r>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14</a:t>
            </a:fld>
            <a:endParaRPr lang="en-US" dirty="0"/>
          </a:p>
        </p:txBody>
      </p:sp>
    </p:spTree>
    <p:extLst>
      <p:ext uri="{BB962C8B-B14F-4D97-AF65-F5344CB8AC3E}">
        <p14:creationId xmlns:p14="http://schemas.microsoft.com/office/powerpoint/2010/main" val="7484082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fr-FR" b="1" dirty="0"/>
              <a:t>Tableaux des propriétés des matériaux - Partie 1/4</a:t>
            </a:r>
          </a:p>
          <a:p>
            <a:endParaRPr lang="en-US" b="0" dirty="0"/>
          </a:p>
          <a:p>
            <a:r>
              <a:rPr lang="fr-FR" b="0" dirty="0"/>
              <a:t>Comme pour toutes les autres bases de données Granta </a:t>
            </a:r>
            <a:r>
              <a:rPr lang="fr-FR" b="0" dirty="0" err="1"/>
              <a:t>EduPack</a:t>
            </a:r>
            <a:r>
              <a:rPr lang="fr-FR" b="0" dirty="0"/>
              <a:t>, la base de données </a:t>
            </a:r>
            <a:r>
              <a:rPr lang="fr-FR" b="0" i="1" dirty="0" err="1"/>
              <a:t>Medical</a:t>
            </a:r>
            <a:r>
              <a:rPr lang="fr-FR" b="0" i="1" dirty="0"/>
              <a:t> </a:t>
            </a:r>
            <a:r>
              <a:rPr lang="fr-FR" b="0" i="1" dirty="0" err="1"/>
              <a:t>Devices</a:t>
            </a:r>
            <a:r>
              <a:rPr lang="fr-FR" b="0" i="1" dirty="0"/>
              <a:t> </a:t>
            </a:r>
            <a:r>
              <a:rPr lang="fr-FR" b="0" dirty="0"/>
              <a:t>permet également de tracer les matériaux dans les graphiques d’Ashby. Ici, les matériaux naturels et techniques sont tracés sur un module de Young par rapport à la résistance à la traction.</a:t>
            </a:r>
          </a:p>
          <a:p>
            <a:endParaRPr lang="fr-FR" b="0" dirty="0"/>
          </a:p>
          <a:p>
            <a:r>
              <a:rPr lang="fr-FR" b="0" dirty="0"/>
              <a:t>En utilisant la méthodologie de sélection d’Ashby, les matériaux peuvent être systématiquement choisis pour diverses applications biomédicales.</a:t>
            </a:r>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15</a:t>
            </a:fld>
            <a:endParaRPr lang="en-US" dirty="0"/>
          </a:p>
        </p:txBody>
      </p:sp>
    </p:spTree>
    <p:extLst>
      <p:ext uri="{BB962C8B-B14F-4D97-AF65-F5344CB8AC3E}">
        <p14:creationId xmlns:p14="http://schemas.microsoft.com/office/powerpoint/2010/main" val="24978159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fr-FR" b="1" dirty="0"/>
              <a:t>Tableaux des propriétés des matériaux - Partie 2/4</a:t>
            </a:r>
          </a:p>
          <a:p>
            <a:endParaRPr lang="en-US" dirty="0"/>
          </a:p>
          <a:p>
            <a:r>
              <a:rPr lang="fr-FR" dirty="0"/>
              <a:t>La méthodologie de sélection peut être appliquée à des projets biomédicaux qui visent à identifier des matériaux appropriés pour des applications cardiovasculaires, orthopédiques et dentaires.</a:t>
            </a:r>
          </a:p>
          <a:p>
            <a:endParaRPr lang="fr-FR" dirty="0"/>
          </a:p>
          <a:p>
            <a:r>
              <a:rPr lang="fr-FR" dirty="0"/>
              <a:t>Dans cet exemple, une étape au niveau de </a:t>
            </a:r>
            <a:r>
              <a:rPr lang="fr-FR" i="1" dirty="0"/>
              <a:t>l’arborescence</a:t>
            </a:r>
            <a:r>
              <a:rPr lang="fr-FR" dirty="0"/>
              <a:t> a été initialement utilisée pour filtrer les fiches de matériaux qui sont actuellement utilisées dans des applications « cardiovasculaire, orthopédique ou dentaire » réelle. Alternativement, un résultat similaire pourrait être trouvé en utilisant une étape Limite en sélectionnant des matériaux de « qualité médicale ».</a:t>
            </a:r>
          </a:p>
          <a:p>
            <a:endParaRPr lang="fr-FR" dirty="0"/>
          </a:p>
          <a:p>
            <a:r>
              <a:rPr lang="fr-FR" dirty="0"/>
              <a:t>Les matériaux qui ne passent pas cette étape apparaissent en gris.</a:t>
            </a:r>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16</a:t>
            </a:fld>
            <a:endParaRPr lang="en-US" dirty="0"/>
          </a:p>
        </p:txBody>
      </p:sp>
    </p:spTree>
    <p:extLst>
      <p:ext uri="{BB962C8B-B14F-4D97-AF65-F5344CB8AC3E}">
        <p14:creationId xmlns:p14="http://schemas.microsoft.com/office/powerpoint/2010/main" val="35226077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fr-FR" b="1" dirty="0"/>
              <a:t>Tableaux des propriétés des matériaux - Partie 3/4</a:t>
            </a:r>
          </a:p>
          <a:p>
            <a:endParaRPr lang="en-US" dirty="0"/>
          </a:p>
          <a:p>
            <a:r>
              <a:rPr lang="fr-FR" dirty="0"/>
              <a:t>Pour faciliter la compréhension, les documents qui n'ont pas été retenus lors de la première étape de sélection peuvent être supprimés du tableau.</a:t>
            </a:r>
          </a:p>
          <a:p>
            <a:endParaRPr lang="fr-FR" dirty="0"/>
          </a:p>
          <a:p>
            <a:r>
              <a:rPr lang="fr-FR" dirty="0"/>
              <a:t>En copiant et en collant (à l'aide de </a:t>
            </a:r>
            <a:r>
              <a:rPr lang="fr-FR" i="1" dirty="0"/>
              <a:t>Collage spécial &gt; Bitmap indépendant du périphérique</a:t>
            </a:r>
            <a:r>
              <a:rPr lang="fr-FR" dirty="0"/>
              <a:t>), les graphiques d’Ashby peuvent facilement être incorporés dans des rapports en classe.</a:t>
            </a:r>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17</a:t>
            </a:fld>
            <a:endParaRPr lang="en-US" dirty="0"/>
          </a:p>
        </p:txBody>
      </p:sp>
    </p:spTree>
    <p:extLst>
      <p:ext uri="{BB962C8B-B14F-4D97-AF65-F5344CB8AC3E}">
        <p14:creationId xmlns:p14="http://schemas.microsoft.com/office/powerpoint/2010/main" val="17439959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fr-FR" b="1" dirty="0"/>
              <a:t>Tableaux des propriétés des matériaux - Partie 4/4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fr-FR" dirty="0"/>
              <a:t>En double-cliquant sur les bulles, il est possible d'ouvrir des fiches de matériaux qui, à leur tour, sont liés aux fiches de dispositifs médicaux.</a:t>
            </a:r>
          </a:p>
          <a:p>
            <a:endParaRPr lang="fr-FR" dirty="0"/>
          </a:p>
          <a:p>
            <a:r>
              <a:rPr lang="fr-FR" dirty="0"/>
              <a:t>Certaines applications de matériaux biomédicaux sont présentées ici.</a:t>
            </a:r>
          </a:p>
        </p:txBody>
      </p:sp>
      <p:sp>
        <p:nvSpPr>
          <p:cNvPr id="4" name="Slide Number Placeholder 3"/>
          <p:cNvSpPr>
            <a:spLocks noGrp="1"/>
          </p:cNvSpPr>
          <p:nvPr>
            <p:ph type="sldNum" sz="quarter" idx="5"/>
          </p:nvPr>
        </p:nvSpPr>
        <p:spPr/>
        <p:txBody>
          <a:bodyPr/>
          <a:lstStyle/>
          <a:p>
            <a:fld id="{27FDDAD7-A41A-4414-8211-C5E2AC7F93EC}" type="slidenum">
              <a:rPr lang="en-US" smtClean="0"/>
              <a:pPr/>
              <a:t>18</a:t>
            </a:fld>
            <a:endParaRPr lang="en-US" dirty="0"/>
          </a:p>
        </p:txBody>
      </p:sp>
    </p:spTree>
    <p:extLst>
      <p:ext uri="{BB962C8B-B14F-4D97-AF65-F5344CB8AC3E}">
        <p14:creationId xmlns:p14="http://schemas.microsoft.com/office/powerpoint/2010/main" val="39227082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b="1" dirty="0"/>
              <a:t>Tableaux des propriétés des matériaux</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Un autre exemple est montré ici, démontrant comment les propriétés des tissus minéralisés (bleu cyan) se comparent à leurs blocs de construction moléculaires constitutifs (violet).</a:t>
            </a:r>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19</a:t>
            </a:fld>
            <a:endParaRPr lang="en-US" dirty="0"/>
          </a:p>
        </p:txBody>
      </p:sp>
    </p:spTree>
    <p:extLst>
      <p:ext uri="{BB962C8B-B14F-4D97-AF65-F5344CB8AC3E}">
        <p14:creationId xmlns:p14="http://schemas.microsoft.com/office/powerpoint/2010/main" val="2594281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200" b="1" i="1" dirty="0" err="1">
                <a:solidFill>
                  <a:srgbClr val="CC0000"/>
                </a:solidFill>
              </a:rPr>
              <a:t>Objectifs</a:t>
            </a:r>
            <a:r>
              <a:rPr lang="en-US" sz="1200" b="1" i="1" dirty="0">
                <a:solidFill>
                  <a:srgbClr val="CC0000"/>
                </a:solidFill>
              </a:rPr>
              <a:t> </a:t>
            </a:r>
            <a:r>
              <a:rPr lang="en-US" sz="1200" b="1" i="1" dirty="0" err="1">
                <a:solidFill>
                  <a:srgbClr val="CC0000"/>
                </a:solidFill>
              </a:rPr>
              <a:t>pédagogiques</a:t>
            </a:r>
            <a:endParaRPr lang="en-US" sz="1200" b="1" i="1" dirty="0">
              <a:solidFill>
                <a:srgbClr val="CC0000"/>
              </a:solidFill>
            </a:endParaRPr>
          </a:p>
          <a:p>
            <a:endParaRPr lang="en-US" sz="1200" dirty="0"/>
          </a:p>
          <a:p>
            <a:r>
              <a:rPr lang="fr-FR" dirty="0"/>
              <a:t>Ces résultats d'apprentissage attendus sont basés sur une taxonomie des connaissances et de la compréhension comme base, des compétences et des capacités nécessaires à l'utilisation pratique des connaissances et de la compréhension, suivies des valeurs et attitudes acquises permettant des évaluations et une utilisation responsable de ces capacités. </a:t>
            </a:r>
            <a:endParaRPr lang="en-US" sz="1200" dirty="0"/>
          </a:p>
          <a:p>
            <a:endParaRPr lang="en-US" sz="1200" dirty="0"/>
          </a:p>
          <a:p>
            <a:r>
              <a:rPr lang="fr-FR" dirty="0"/>
              <a:t>Combinées à une évaluation appropriée, elles devraient être utiles dans le cadre des accréditations ou pour le Syllabus CDIO. </a:t>
            </a:r>
            <a:endParaRPr lang="en-US" sz="1200" dirty="0"/>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Les textes énumérés proviennent de livres écrits ou co-écrits par Mike Ashby, mais d'autres textes sont également mentionnés dans les notes scientifiques.</a:t>
            </a:r>
          </a:p>
        </p:txBody>
      </p:sp>
      <p:sp>
        <p:nvSpPr>
          <p:cNvPr id="4" name="Slide Number Placeholder 3"/>
          <p:cNvSpPr>
            <a:spLocks noGrp="1"/>
          </p:cNvSpPr>
          <p:nvPr>
            <p:ph type="sldNum" sz="quarter" idx="5"/>
          </p:nvPr>
        </p:nvSpPr>
        <p:spPr/>
        <p:txBody>
          <a:bodyPr/>
          <a:lstStyle/>
          <a:p>
            <a:fld id="{27FDDAD7-A41A-4414-8211-C5E2AC7F93EC}" type="slidenum">
              <a:rPr lang="en-US" smtClean="0"/>
              <a:pPr/>
              <a:t>2</a:t>
            </a:fld>
            <a:endParaRPr lang="en-US" dirty="0"/>
          </a:p>
        </p:txBody>
      </p:sp>
    </p:spTree>
    <p:extLst>
      <p:ext uri="{BB962C8B-B14F-4D97-AF65-F5344CB8AC3E}">
        <p14:creationId xmlns:p14="http://schemas.microsoft.com/office/powerpoint/2010/main" val="36125713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t>Vue </a:t>
            </a:r>
            <a:r>
              <a:rPr lang="en-US" b="1" dirty="0" err="1"/>
              <a:t>d’ensemble</a:t>
            </a:r>
            <a:r>
              <a:rPr lang="en-US" b="1" dirty="0"/>
              <a:t> des </a:t>
            </a:r>
            <a:r>
              <a:rPr lang="en-US" b="1" dirty="0" err="1"/>
              <a:t>ressources</a:t>
            </a:r>
            <a:endParaRPr lang="en-US" b="1" dirty="0"/>
          </a:p>
          <a:p>
            <a:pPr algn="ctr"/>
            <a:endParaRPr lang="en-US" b="0" dirty="0"/>
          </a:p>
          <a:p>
            <a:r>
              <a:rPr lang="fr-FR" b="0" dirty="0"/>
              <a:t>Jusqu'à présent, nous avons vu la base de données </a:t>
            </a:r>
            <a:r>
              <a:rPr lang="fr-FR" b="0" dirty="0" err="1"/>
              <a:t>Medical</a:t>
            </a:r>
            <a:r>
              <a:rPr lang="fr-FR" b="0" dirty="0"/>
              <a:t> </a:t>
            </a:r>
            <a:r>
              <a:rPr lang="fr-FR" b="0" dirty="0" err="1"/>
              <a:t>Devices</a:t>
            </a:r>
            <a:r>
              <a:rPr lang="fr-FR" b="0" dirty="0"/>
              <a:t> dans Granta </a:t>
            </a:r>
            <a:r>
              <a:rPr lang="fr-FR" b="0" dirty="0" err="1"/>
              <a:t>EduPack</a:t>
            </a:r>
            <a:r>
              <a:rPr lang="fr-FR" b="0" dirty="0"/>
              <a:t> qui est utilisée pour l'enseignement de premier cycle.</a:t>
            </a:r>
          </a:p>
          <a:p>
            <a:endParaRPr lang="fr-FR" b="0" dirty="0"/>
          </a:p>
          <a:p>
            <a:r>
              <a:rPr lang="fr-FR" b="0" dirty="0"/>
              <a:t>Granta </a:t>
            </a:r>
            <a:r>
              <a:rPr lang="fr-FR" b="0" dirty="0" err="1"/>
              <a:t>Selector</a:t>
            </a:r>
            <a:r>
              <a:rPr lang="fr-FR" b="0" dirty="0"/>
              <a:t> est une version plus avancée d'</a:t>
            </a:r>
            <a:r>
              <a:rPr lang="fr-FR" b="0" dirty="0" err="1"/>
              <a:t>EduPack</a:t>
            </a:r>
            <a:r>
              <a:rPr lang="fr-FR" b="0" dirty="0"/>
              <a:t> et un outil standard de l'industrie pour la sélection des matériaux et l'analyse graphique des propriétés des matériaux. Habituel pour les ingénieurs et les concepteurs de dispositifs médicaux.</a:t>
            </a:r>
          </a:p>
          <a:p>
            <a:endParaRPr lang="fr-FR" b="0" dirty="0"/>
          </a:p>
          <a:p>
            <a:r>
              <a:rPr lang="fr-FR" b="0" dirty="0"/>
              <a:t>Granta Mi est la plate-forme Web d'entreprise utilisée pour gérer des informations matérielles plus complètes.</a:t>
            </a:r>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20</a:t>
            </a:fld>
            <a:endParaRPr lang="en-US" dirty="0"/>
          </a:p>
        </p:txBody>
      </p:sp>
    </p:spTree>
    <p:extLst>
      <p:ext uri="{BB962C8B-B14F-4D97-AF65-F5344CB8AC3E}">
        <p14:creationId xmlns:p14="http://schemas.microsoft.com/office/powerpoint/2010/main" val="18669546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GB" sz="1200" b="1" i="1" dirty="0"/>
              <a:t>Lecture Units Series</a:t>
            </a:r>
          </a:p>
          <a:p>
            <a:pPr algn="ctr"/>
            <a:endParaRPr lang="en-GB" sz="1200" b="1" i="1" dirty="0"/>
          </a:p>
          <a:p>
            <a:r>
              <a:rPr lang="en-GB" sz="1200" dirty="0"/>
              <a:t>This is a list of the Lecture Units available for teaching with the Ansys </a:t>
            </a:r>
            <a:r>
              <a:rPr lang="en-GB" sz="1200" b="0" dirty="0"/>
              <a:t>Granta</a:t>
            </a:r>
            <a:r>
              <a:rPr lang="en-GB" sz="1200" dirty="0"/>
              <a:t> EduPack. These PowerPoint presentations and more information can be found on the Ansys Education Resources webpage:</a:t>
            </a:r>
          </a:p>
          <a:p>
            <a:r>
              <a:rPr lang="en-GB" sz="1200" dirty="0">
                <a:solidFill>
                  <a:srgbClr val="FF0000"/>
                </a:solidFill>
              </a:rPr>
              <a:t>www.ansys.com</a:t>
            </a:r>
            <a:r>
              <a:rPr lang="en-GB" sz="1200">
                <a:solidFill>
                  <a:srgbClr val="FF0000"/>
                </a:solidFill>
              </a:rPr>
              <a:t>/education-resources.</a:t>
            </a:r>
            <a:endParaRPr lang="en-GB" sz="1200" dirty="0">
              <a:solidFill>
                <a:srgbClr val="FF0000"/>
              </a:solidFill>
            </a:endParaRP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22</a:t>
            </a:fld>
            <a:endParaRPr lang="en-US"/>
          </a:p>
        </p:txBody>
      </p:sp>
    </p:spTree>
    <p:extLst>
      <p:ext uri="{BB962C8B-B14F-4D97-AF65-F5344CB8AC3E}">
        <p14:creationId xmlns:p14="http://schemas.microsoft.com/office/powerpoint/2010/main" val="3089947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GB" sz="1400" b="1" i="0" dirty="0" err="1"/>
              <a:t>Sommaire</a:t>
            </a:r>
            <a:endParaRPr lang="en-GB" sz="1400" b="1" i="0" dirty="0"/>
          </a:p>
          <a:p>
            <a:pPr algn="l"/>
            <a:endParaRPr lang="en-GB" sz="1200" i="0" dirty="0"/>
          </a:p>
          <a:p>
            <a:r>
              <a:rPr lang="en-GB" altLang="en-US" sz="1200" dirty="0">
                <a:latin typeface="Arial" charset="0"/>
                <a:cs typeface="Arial" charset="0"/>
              </a:rPr>
              <a:t>Le </a:t>
            </a:r>
            <a:r>
              <a:rPr lang="en-GB" altLang="en-US" sz="1200" dirty="0" err="1">
                <a:latin typeface="Arial" charset="0"/>
                <a:cs typeface="Arial" charset="0"/>
              </a:rPr>
              <a:t>sommaire</a:t>
            </a:r>
            <a:r>
              <a:rPr lang="en-GB" altLang="en-US" sz="1200" dirty="0">
                <a:latin typeface="Arial" charset="0"/>
                <a:cs typeface="Arial" charset="0"/>
              </a:rPr>
              <a:t> </a:t>
            </a:r>
            <a:r>
              <a:rPr lang="en-GB" altLang="en-US" sz="1200" dirty="0" err="1">
                <a:latin typeface="Arial" charset="0"/>
                <a:cs typeface="Arial" charset="0"/>
              </a:rPr>
              <a:t>est</a:t>
            </a:r>
            <a:r>
              <a:rPr lang="en-GB" altLang="en-US" sz="1200" dirty="0">
                <a:latin typeface="Arial" charset="0"/>
                <a:cs typeface="Arial" charset="0"/>
              </a:rPr>
              <a:t> </a:t>
            </a:r>
            <a:r>
              <a:rPr lang="en-GB" altLang="en-US" sz="1200" dirty="0" err="1">
                <a:latin typeface="Arial" charset="0"/>
                <a:cs typeface="Arial" charset="0"/>
              </a:rPr>
              <a:t>décrit</a:t>
            </a:r>
            <a:r>
              <a:rPr lang="en-GB" altLang="en-US" sz="1200" dirty="0">
                <a:latin typeface="Arial" charset="0"/>
                <a:cs typeface="Arial" charset="0"/>
              </a:rPr>
              <a:t> ci-dessus.</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3</a:t>
            </a:fld>
            <a:endParaRPr lang="en-US" dirty="0"/>
          </a:p>
        </p:txBody>
      </p:sp>
    </p:spTree>
    <p:extLst>
      <p:ext uri="{BB962C8B-B14F-4D97-AF65-F5344CB8AC3E}">
        <p14:creationId xmlns:p14="http://schemas.microsoft.com/office/powerpoint/2010/main" val="2893633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err="1"/>
              <a:t>Qu’est-ce</a:t>
            </a:r>
            <a:r>
              <a:rPr lang="en-US" b="1" dirty="0"/>
              <a:t> </a:t>
            </a:r>
            <a:r>
              <a:rPr lang="en-US" b="1" dirty="0" err="1"/>
              <a:t>qu’un</a:t>
            </a:r>
            <a:r>
              <a:rPr lang="en-US" b="1" dirty="0"/>
              <a:t> </a:t>
            </a:r>
            <a:r>
              <a:rPr lang="en-US" b="1" dirty="0" err="1"/>
              <a:t>dispositif</a:t>
            </a:r>
            <a:r>
              <a:rPr lang="en-US" b="1" dirty="0"/>
              <a:t> </a:t>
            </a:r>
            <a:r>
              <a:rPr lang="en-US" b="1" dirty="0" err="1"/>
              <a:t>médical</a:t>
            </a:r>
            <a:r>
              <a:rPr lang="en-US" b="1" dirty="0"/>
              <a:t> ?</a:t>
            </a:r>
          </a:p>
          <a:p>
            <a:r>
              <a:rPr lang="en-US" b="1" dirty="0"/>
              <a:t> </a:t>
            </a:r>
            <a:endParaRPr lang="en-US" b="0" dirty="0"/>
          </a:p>
          <a:p>
            <a:r>
              <a:rPr lang="fr-FR" dirty="0"/>
              <a:t>Qu'est-ce qui vous vient à l'esprit lorsque vous pensez à un dispositif médical ? Pouvez-vous en identifier un à partir de cette image ?</a:t>
            </a:r>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4</a:t>
            </a:fld>
            <a:endParaRPr lang="en-US" dirty="0"/>
          </a:p>
        </p:txBody>
      </p:sp>
    </p:spTree>
    <p:extLst>
      <p:ext uri="{BB962C8B-B14F-4D97-AF65-F5344CB8AC3E}">
        <p14:creationId xmlns:p14="http://schemas.microsoft.com/office/powerpoint/2010/main" val="15065999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b="1" dirty="0"/>
              <a:t>Organisation mondiale de la santé (OMS)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L'OMS définit un dispositif médical comme indiqué sur cette diapositive. Un lien vers cette définition peut être trouvé ici : https://www.who.int/medical_devices/full_deffinition/en/</a:t>
            </a:r>
          </a:p>
        </p:txBody>
      </p:sp>
      <p:sp>
        <p:nvSpPr>
          <p:cNvPr id="4" name="Slide Number Placeholder 3"/>
          <p:cNvSpPr>
            <a:spLocks noGrp="1"/>
          </p:cNvSpPr>
          <p:nvPr>
            <p:ph type="sldNum" sz="quarter" idx="5"/>
          </p:nvPr>
        </p:nvSpPr>
        <p:spPr/>
        <p:txBody>
          <a:bodyPr/>
          <a:lstStyle/>
          <a:p>
            <a:fld id="{27FDDAD7-A41A-4414-8211-C5E2AC7F93EC}" type="slidenum">
              <a:rPr lang="en-US" smtClean="0"/>
              <a:pPr/>
              <a:t>5</a:t>
            </a:fld>
            <a:endParaRPr lang="en-US" dirty="0"/>
          </a:p>
        </p:txBody>
      </p:sp>
    </p:spTree>
    <p:extLst>
      <p:ext uri="{BB962C8B-B14F-4D97-AF65-F5344CB8AC3E}">
        <p14:creationId xmlns:p14="http://schemas.microsoft.com/office/powerpoint/2010/main" val="1259891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err="1"/>
              <a:t>Dispositifs</a:t>
            </a:r>
            <a:r>
              <a:rPr lang="en-US" b="1" dirty="0"/>
              <a:t> </a:t>
            </a:r>
            <a:r>
              <a:rPr lang="en-US" b="1" dirty="0" err="1"/>
              <a:t>médicaux</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Selon la définition de l'OMS, un appareil médical peut être n'importe quoi, d'un fauteuil roulant pour soutenir la réadaptation ; un inhalateur pour l'administration d’un traitement ; une prothèse de hanche artificielle ; ou même un appareil d'IRM de diagnostic.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Le champ d'application est large. Mais qu'est-ce que tous les dispositifs médicaux auraient en commun ? Ils sont tous fabriqués à partir de matériaux.</a:t>
            </a:r>
            <a:endParaRPr lang="en-US" b="0"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6</a:t>
            </a:fld>
            <a:endParaRPr lang="en-US" dirty="0"/>
          </a:p>
        </p:txBody>
      </p:sp>
    </p:spTree>
    <p:extLst>
      <p:ext uri="{BB962C8B-B14F-4D97-AF65-F5344CB8AC3E}">
        <p14:creationId xmlns:p14="http://schemas.microsoft.com/office/powerpoint/2010/main" val="4075670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Matériaux en bio-ingénierie - application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Voici quelques exemples d'utilisation des biomatériaux en médecine. Ces exemples n’inclus pas les soins de santé à domicile, c'est-à-dire des emballages des produits en ordonnances. </a:t>
            </a:r>
            <a:endParaRPr lang="en-US" b="0"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7</a:t>
            </a:fld>
            <a:endParaRPr lang="en-US" dirty="0"/>
          </a:p>
        </p:txBody>
      </p:sp>
    </p:spTree>
    <p:extLst>
      <p:ext uri="{BB962C8B-B14F-4D97-AF65-F5344CB8AC3E}">
        <p14:creationId xmlns:p14="http://schemas.microsoft.com/office/powerpoint/2010/main" val="1888020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Granta EduPack: Bioengineering databases</a:t>
            </a:r>
          </a:p>
          <a:p>
            <a:endParaRPr lang="en-GB" b="1" dirty="0"/>
          </a:p>
          <a:p>
            <a:r>
              <a:rPr lang="en-GB" dirty="0"/>
              <a:t>There are two databases relevant for Biomedical Engineering/medical device teaching: Level 2 Bioengineering which is an introductory database and Level 3 Bioengineering which is an advanced database, thumbnails can be seen in Figure.</a:t>
            </a:r>
          </a:p>
          <a:p>
            <a:endParaRPr lang="en-GB"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8</a:t>
            </a:fld>
            <a:endParaRPr lang="en-US" dirty="0"/>
          </a:p>
        </p:txBody>
      </p:sp>
    </p:spTree>
    <p:extLst>
      <p:ext uri="{BB962C8B-B14F-4D97-AF65-F5344CB8AC3E}">
        <p14:creationId xmlns:p14="http://schemas.microsoft.com/office/powerpoint/2010/main" val="920569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Bioengineering databases: contents overview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Here is a top-level overview of the similarities and differences between the two Bioengineering databases.</a:t>
            </a:r>
          </a:p>
          <a:p>
            <a:endParaRPr lang="en-GB"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9</a:t>
            </a:fld>
            <a:endParaRPr lang="en-US" dirty="0"/>
          </a:p>
        </p:txBody>
      </p:sp>
    </p:spTree>
    <p:extLst>
      <p:ext uri="{BB962C8B-B14F-4D97-AF65-F5344CB8AC3E}">
        <p14:creationId xmlns:p14="http://schemas.microsoft.com/office/powerpoint/2010/main" val="39490071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000C31-16C6-4CCE-B6D2-6324F4EA24E6}"/>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12188952" cy="6858000"/>
          </a:xfrm>
          <a:prstGeom prst="rect">
            <a:avLst/>
          </a:prstGeom>
        </p:spPr>
      </p:pic>
      <p:sp>
        <p:nvSpPr>
          <p:cNvPr id="10" name="Text Placeholder 9">
            <a:extLst>
              <a:ext uri="{FF2B5EF4-FFF2-40B4-BE49-F238E27FC236}">
                <a16:creationId xmlns:a16="http://schemas.microsoft.com/office/drawing/2014/main" id="{23B808CC-F74C-B743-BAB4-F4C99E195655}"/>
              </a:ext>
            </a:extLst>
          </p:cNvPr>
          <p:cNvSpPr>
            <a:spLocks noGrp="1"/>
          </p:cNvSpPr>
          <p:nvPr>
            <p:ph type="body" sz="quarter" idx="10"/>
          </p:nvPr>
        </p:nvSpPr>
        <p:spPr>
          <a:xfrm>
            <a:off x="601663" y="914400"/>
            <a:ext cx="5394325" cy="1449388"/>
          </a:xfrm>
          <a:prstGeom prst="rect">
            <a:avLst/>
          </a:prstGeom>
        </p:spPr>
        <p:txBody>
          <a:bodyPr>
            <a:normAutofit/>
          </a:bodyPr>
          <a:lstStyle>
            <a:lvl1pPr marL="0" indent="0">
              <a:buNone/>
              <a:defRPr sz="3200" b="1" i="0">
                <a:solidFill>
                  <a:schemeClr val="tx1"/>
                </a:solidFill>
                <a:latin typeface="Calibri" panose="020F0502020204030204" pitchFamily="34" charset="0"/>
              </a:defRPr>
            </a:lvl1pPr>
            <a:lvl2pPr marL="230188" indent="0">
              <a:buNone/>
              <a:defRPr>
                <a:solidFill>
                  <a:schemeClr val="bg1"/>
                </a:solidFill>
              </a:defRPr>
            </a:lvl2pPr>
            <a:lvl3pPr marL="457200" indent="0">
              <a:buNone/>
              <a:defRPr>
                <a:solidFill>
                  <a:schemeClr val="bg1"/>
                </a:solidFill>
              </a:defRPr>
            </a:lvl3pPr>
            <a:lvl4pPr marL="746125" indent="0">
              <a:buNone/>
              <a:defRPr>
                <a:solidFill>
                  <a:schemeClr val="bg1"/>
                </a:solidFill>
              </a:defRPr>
            </a:lvl4pPr>
            <a:lvl5pPr marL="969962" indent="0">
              <a:buNone/>
              <a:defRPr>
                <a:solidFill>
                  <a:schemeClr val="bg1"/>
                </a:solidFill>
              </a:defRPr>
            </a:lvl5pPr>
          </a:lstStyle>
          <a:p>
            <a:pPr lvl="0"/>
            <a:r>
              <a:rPr lang="en-US"/>
              <a:t>Click to edit Master text styles</a:t>
            </a:r>
          </a:p>
        </p:txBody>
      </p:sp>
      <p:sp>
        <p:nvSpPr>
          <p:cNvPr id="13" name="Text Placeholder 9">
            <a:extLst>
              <a:ext uri="{FF2B5EF4-FFF2-40B4-BE49-F238E27FC236}">
                <a16:creationId xmlns:a16="http://schemas.microsoft.com/office/drawing/2014/main" id="{9AFE08CF-AC0B-7143-9A94-E8A35CBC7D4B}"/>
              </a:ext>
            </a:extLst>
          </p:cNvPr>
          <p:cNvSpPr>
            <a:spLocks noGrp="1"/>
          </p:cNvSpPr>
          <p:nvPr>
            <p:ph type="body" sz="quarter" idx="12"/>
          </p:nvPr>
        </p:nvSpPr>
        <p:spPr>
          <a:xfrm>
            <a:off x="601663" y="2667000"/>
            <a:ext cx="5394325" cy="848315"/>
          </a:xfrm>
          <a:prstGeom prst="rect">
            <a:avLst/>
          </a:prstGeom>
        </p:spPr>
        <p:txBody>
          <a:bodyPr anchor="t">
            <a:normAutofit/>
          </a:bodyPr>
          <a:lstStyle>
            <a:lvl1pPr marL="0" indent="0">
              <a:buNone/>
              <a:defRPr sz="2000" b="0" i="0">
                <a:solidFill>
                  <a:schemeClr val="accent3"/>
                </a:solidFill>
                <a:latin typeface="Calibri" panose="020F0502020204030204" pitchFamily="34" charset="0"/>
              </a:defRPr>
            </a:lvl1pPr>
            <a:lvl2pPr marL="230188" indent="0">
              <a:buNone/>
              <a:defRPr>
                <a:solidFill>
                  <a:schemeClr val="bg1"/>
                </a:solidFill>
              </a:defRPr>
            </a:lvl2pPr>
            <a:lvl3pPr marL="457200" indent="0">
              <a:buNone/>
              <a:defRPr>
                <a:solidFill>
                  <a:schemeClr val="bg1"/>
                </a:solidFill>
              </a:defRPr>
            </a:lvl3pPr>
            <a:lvl4pPr marL="746125" indent="0">
              <a:buNone/>
              <a:defRPr>
                <a:solidFill>
                  <a:schemeClr val="bg1"/>
                </a:solidFill>
              </a:defRPr>
            </a:lvl4pPr>
            <a:lvl5pPr marL="969962" indent="0">
              <a:buNone/>
              <a:defRPr>
                <a:solidFill>
                  <a:schemeClr val="bg1"/>
                </a:solidFill>
              </a:defRPr>
            </a:lvl5pPr>
          </a:lstStyle>
          <a:p>
            <a:pPr lvl="0"/>
            <a:r>
              <a:rPr lang="en-US"/>
              <a:t>Click to edit Master text styles</a:t>
            </a:r>
          </a:p>
        </p:txBody>
      </p:sp>
      <p:sp>
        <p:nvSpPr>
          <p:cNvPr id="7" name="TextBox 6">
            <a:extLst>
              <a:ext uri="{FF2B5EF4-FFF2-40B4-BE49-F238E27FC236}">
                <a16:creationId xmlns:a16="http://schemas.microsoft.com/office/drawing/2014/main" id="{86191E51-6FFC-4231-97E9-4C436119983B}"/>
              </a:ext>
            </a:extLst>
          </p:cNvPr>
          <p:cNvSpPr txBox="1"/>
          <p:nvPr userDrawn="1"/>
        </p:nvSpPr>
        <p:spPr>
          <a:xfrm>
            <a:off x="7848600" y="6477000"/>
            <a:ext cx="1371600" cy="276999"/>
          </a:xfrm>
          <a:prstGeom prst="rect">
            <a:avLst/>
          </a:prstGeom>
          <a:noFill/>
        </p:spPr>
        <p:txBody>
          <a:bodyPr wrap="square" rtlCol="0">
            <a:spAutoFit/>
          </a:bodyPr>
          <a:lstStyle/>
          <a:p>
            <a:r>
              <a:rPr lang="en-US" sz="1200" dirty="0">
                <a:solidFill>
                  <a:schemeClr val="tx2"/>
                </a:solidFill>
              </a:rPr>
              <a:t>©2023 ANSYS, Inc.</a:t>
            </a:r>
          </a:p>
        </p:txBody>
      </p:sp>
      <p:sp>
        <p:nvSpPr>
          <p:cNvPr id="2" name="TextBox 1">
            <a:extLst>
              <a:ext uri="{FF2B5EF4-FFF2-40B4-BE49-F238E27FC236}">
                <a16:creationId xmlns:a16="http://schemas.microsoft.com/office/drawing/2014/main" id="{86A17ED3-F3F5-6BB7-3F7C-F9E9FF0F67CC}"/>
              </a:ext>
            </a:extLst>
          </p:cNvPr>
          <p:cNvSpPr txBox="1"/>
          <p:nvPr userDrawn="1"/>
        </p:nvSpPr>
        <p:spPr>
          <a:xfrm>
            <a:off x="152400" y="6461610"/>
            <a:ext cx="4191001" cy="307777"/>
          </a:xfrm>
          <a:prstGeom prst="rect">
            <a:avLst/>
          </a:prstGeom>
          <a:noFill/>
        </p:spPr>
        <p:txBody>
          <a:bodyPr wrap="square" rtlCol="0">
            <a:spAutoFit/>
          </a:bodyPr>
          <a:lstStyle/>
          <a:p>
            <a:r>
              <a:rPr lang="en-US" sz="1400" dirty="0">
                <a:solidFill>
                  <a:schemeClr val="bg1">
                    <a:lumMod val="50000"/>
                  </a:schemeClr>
                </a:solidFill>
              </a:rPr>
              <a:t>Created with Ansys Granta EduPack 2023R1</a:t>
            </a:r>
          </a:p>
        </p:txBody>
      </p:sp>
    </p:spTree>
    <p:extLst>
      <p:ext uri="{BB962C8B-B14F-4D97-AF65-F5344CB8AC3E}">
        <p14:creationId xmlns:p14="http://schemas.microsoft.com/office/powerpoint/2010/main" val="292240569"/>
      </p:ext>
    </p:extLst>
  </p:cSld>
  <p:clrMapOvr>
    <a:masterClrMapping/>
  </p:clrMapOvr>
  <p:extLst>
    <p:ext uri="{DCECCB84-F9BA-43D5-87BE-67443E8EF086}">
      <p15:sldGuideLst xmlns:p15="http://schemas.microsoft.com/office/powerpoint/2012/main">
        <p15:guide id="1" orient="horz" pos="1584" userDrawn="1">
          <p15:clr>
            <a:srgbClr val="FBAE40"/>
          </p15:clr>
        </p15:guide>
        <p15:guide id="2" orient="horz" pos="261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Video Cli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B1A58-7F99-2943-838C-468BDEFDB92F}"/>
              </a:ext>
            </a:extLst>
          </p:cNvPr>
          <p:cNvSpPr>
            <a:spLocks noGrp="1"/>
          </p:cNvSpPr>
          <p:nvPr>
            <p:ph type="title"/>
          </p:nvPr>
        </p:nvSpPr>
        <p:spPr/>
        <p:txBody>
          <a:bodyPr/>
          <a:lstStyle/>
          <a:p>
            <a:r>
              <a:rPr lang="en-US"/>
              <a:t>Click to edit Master title style</a:t>
            </a:r>
          </a:p>
        </p:txBody>
      </p:sp>
      <p:sp>
        <p:nvSpPr>
          <p:cNvPr id="5" name="Media Placeholder 4">
            <a:extLst>
              <a:ext uri="{FF2B5EF4-FFF2-40B4-BE49-F238E27FC236}">
                <a16:creationId xmlns:a16="http://schemas.microsoft.com/office/drawing/2014/main" id="{76C186EF-8C58-7249-A024-F6C1D0AD12BC}"/>
              </a:ext>
            </a:extLst>
          </p:cNvPr>
          <p:cNvSpPr>
            <a:spLocks noGrp="1"/>
          </p:cNvSpPr>
          <p:nvPr>
            <p:ph type="media" sz="quarter" idx="14"/>
          </p:nvPr>
        </p:nvSpPr>
        <p:spPr>
          <a:xfrm>
            <a:off x="6096001" y="1447799"/>
            <a:ext cx="5486400" cy="4590977"/>
          </a:xfrm>
          <a:prstGeom prst="rect">
            <a:avLst/>
          </a:prstGeom>
        </p:spPr>
        <p:txBody>
          <a:bodyPr/>
          <a:lstStyle/>
          <a:p>
            <a:r>
              <a:rPr lang="en-US" dirty="0"/>
              <a:t>Click icon to add media</a:t>
            </a:r>
          </a:p>
        </p:txBody>
      </p:sp>
      <p:sp>
        <p:nvSpPr>
          <p:cNvPr id="11" name="Slide Number Placeholder 10">
            <a:extLst>
              <a:ext uri="{FF2B5EF4-FFF2-40B4-BE49-F238E27FC236}">
                <a16:creationId xmlns:a16="http://schemas.microsoft.com/office/drawing/2014/main" id="{931A0CB9-E7C5-BC4C-83B3-6A04784CA591}"/>
              </a:ext>
            </a:extLst>
          </p:cNvPr>
          <p:cNvSpPr>
            <a:spLocks noGrp="1"/>
          </p:cNvSpPr>
          <p:nvPr>
            <p:ph type="sldNum" sz="quarter" idx="16"/>
          </p:nvPr>
        </p:nvSpPr>
        <p:spPr/>
        <p:txBody>
          <a:bodyPr/>
          <a:lstStyle/>
          <a:p>
            <a:fld id="{F0D23093-2AB0-F74C-B865-1A12A15B650E}" type="slidenum">
              <a:rPr lang="en-US" smtClean="0"/>
              <a:pPr/>
              <a:t>‹#›</a:t>
            </a:fld>
            <a:endParaRPr lang="en-US" dirty="0"/>
          </a:p>
        </p:txBody>
      </p:sp>
      <p:sp>
        <p:nvSpPr>
          <p:cNvPr id="10" name="Text Placeholder 3">
            <a:extLst>
              <a:ext uri="{FF2B5EF4-FFF2-40B4-BE49-F238E27FC236}">
                <a16:creationId xmlns:a16="http://schemas.microsoft.com/office/drawing/2014/main" id="{BB673984-7F55-E14A-9088-44C94432DA36}"/>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12417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ulti-picture">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B3363707-8337-D14D-8CD6-076D7F38DEED}"/>
              </a:ext>
            </a:extLst>
          </p:cNvPr>
          <p:cNvSpPr>
            <a:spLocks noGrp="1"/>
          </p:cNvSpPr>
          <p:nvPr>
            <p:ph type="pic" sz="quarter" idx="10"/>
          </p:nvPr>
        </p:nvSpPr>
        <p:spPr>
          <a:xfrm>
            <a:off x="609600" y="1143000"/>
            <a:ext cx="3454400" cy="1981200"/>
          </a:xfrm>
          <a:prstGeom prst="rect">
            <a:avLst/>
          </a:prstGeom>
        </p:spPr>
        <p:txBody>
          <a:bodyPr/>
          <a:lstStyle>
            <a:lvl1pPr marL="0" indent="0">
              <a:buNone/>
              <a:defRPr sz="1600" b="0" i="0">
                <a:latin typeface="Calibri" panose="020F0502020204030204" pitchFamily="34" charset="0"/>
              </a:defRPr>
            </a:lvl1pPr>
          </a:lstStyle>
          <a:p>
            <a:r>
              <a:rPr lang="en-US" dirty="0"/>
              <a:t>Click icon to add picture</a:t>
            </a:r>
          </a:p>
        </p:txBody>
      </p:sp>
      <p:sp>
        <p:nvSpPr>
          <p:cNvPr id="5" name="Picture Placeholder 6">
            <a:extLst>
              <a:ext uri="{FF2B5EF4-FFF2-40B4-BE49-F238E27FC236}">
                <a16:creationId xmlns:a16="http://schemas.microsoft.com/office/drawing/2014/main" id="{AF67D610-3DBA-EB48-B589-E895E66AEF08}"/>
              </a:ext>
            </a:extLst>
          </p:cNvPr>
          <p:cNvSpPr>
            <a:spLocks noGrp="1"/>
          </p:cNvSpPr>
          <p:nvPr>
            <p:ph type="pic" sz="quarter" idx="11"/>
          </p:nvPr>
        </p:nvSpPr>
        <p:spPr>
          <a:xfrm>
            <a:off x="609600" y="3657600"/>
            <a:ext cx="3454400" cy="1981200"/>
          </a:xfrm>
          <a:prstGeom prst="rect">
            <a:avLst/>
          </a:prstGeom>
        </p:spPr>
        <p:txBody>
          <a:bodyPr/>
          <a:lstStyle>
            <a:lvl1pPr marL="0" indent="0">
              <a:buNone/>
              <a:defRPr sz="1600" b="0" i="0">
                <a:latin typeface="Calibri" panose="020F0502020204030204" pitchFamily="34" charset="0"/>
              </a:defRPr>
            </a:lvl1pPr>
          </a:lstStyle>
          <a:p>
            <a:r>
              <a:rPr lang="en-US" dirty="0"/>
              <a:t>Click icon to add picture</a:t>
            </a:r>
          </a:p>
        </p:txBody>
      </p:sp>
      <p:sp>
        <p:nvSpPr>
          <p:cNvPr id="7" name="Picture Placeholder 6">
            <a:extLst>
              <a:ext uri="{FF2B5EF4-FFF2-40B4-BE49-F238E27FC236}">
                <a16:creationId xmlns:a16="http://schemas.microsoft.com/office/drawing/2014/main" id="{9BFD49B6-2BF3-F94C-AD6B-7B77861203C0}"/>
              </a:ext>
            </a:extLst>
          </p:cNvPr>
          <p:cNvSpPr>
            <a:spLocks noGrp="1"/>
          </p:cNvSpPr>
          <p:nvPr>
            <p:ph type="pic" sz="quarter" idx="13"/>
          </p:nvPr>
        </p:nvSpPr>
        <p:spPr>
          <a:xfrm>
            <a:off x="4470400" y="1159933"/>
            <a:ext cx="3454400" cy="1981200"/>
          </a:xfrm>
          <a:prstGeom prst="rect">
            <a:avLst/>
          </a:prstGeom>
        </p:spPr>
        <p:txBody>
          <a:bodyPr/>
          <a:lstStyle>
            <a:lvl1pPr marL="0" indent="0">
              <a:buNone/>
              <a:defRPr sz="1600" b="0" i="0">
                <a:latin typeface="Calibri" panose="020F0502020204030204" pitchFamily="34" charset="0"/>
              </a:defRPr>
            </a:lvl1pPr>
          </a:lstStyle>
          <a:p>
            <a:r>
              <a:rPr lang="en-US" dirty="0"/>
              <a:t>Click icon to add picture</a:t>
            </a:r>
          </a:p>
        </p:txBody>
      </p:sp>
      <p:sp>
        <p:nvSpPr>
          <p:cNvPr id="8" name="Picture Placeholder 6">
            <a:extLst>
              <a:ext uri="{FF2B5EF4-FFF2-40B4-BE49-F238E27FC236}">
                <a16:creationId xmlns:a16="http://schemas.microsoft.com/office/drawing/2014/main" id="{75F3481B-E073-FC4C-8662-89F64D478623}"/>
              </a:ext>
            </a:extLst>
          </p:cNvPr>
          <p:cNvSpPr>
            <a:spLocks noGrp="1"/>
          </p:cNvSpPr>
          <p:nvPr>
            <p:ph type="pic" sz="quarter" idx="14"/>
          </p:nvPr>
        </p:nvSpPr>
        <p:spPr>
          <a:xfrm>
            <a:off x="4470400" y="3674533"/>
            <a:ext cx="3454400" cy="1981200"/>
          </a:xfrm>
          <a:prstGeom prst="rect">
            <a:avLst/>
          </a:prstGeom>
        </p:spPr>
        <p:txBody>
          <a:bodyPr/>
          <a:lstStyle>
            <a:lvl1pPr marL="0" indent="0">
              <a:buNone/>
              <a:defRPr sz="1600" b="0" i="0">
                <a:latin typeface="Calibri" panose="020F0502020204030204" pitchFamily="34" charset="0"/>
              </a:defRPr>
            </a:lvl1pPr>
          </a:lstStyle>
          <a:p>
            <a:r>
              <a:rPr lang="en-US" dirty="0"/>
              <a:t>Click icon to add picture</a:t>
            </a:r>
          </a:p>
        </p:txBody>
      </p:sp>
      <p:sp>
        <p:nvSpPr>
          <p:cNvPr id="9" name="Picture Placeholder 6">
            <a:extLst>
              <a:ext uri="{FF2B5EF4-FFF2-40B4-BE49-F238E27FC236}">
                <a16:creationId xmlns:a16="http://schemas.microsoft.com/office/drawing/2014/main" id="{4E9685A2-20AD-6C44-B1B9-DCB2E44370F5}"/>
              </a:ext>
            </a:extLst>
          </p:cNvPr>
          <p:cNvSpPr>
            <a:spLocks noGrp="1"/>
          </p:cNvSpPr>
          <p:nvPr>
            <p:ph type="pic" sz="quarter" idx="15"/>
          </p:nvPr>
        </p:nvSpPr>
        <p:spPr>
          <a:xfrm>
            <a:off x="8128000" y="1151467"/>
            <a:ext cx="3454400" cy="1981200"/>
          </a:xfrm>
          <a:prstGeom prst="rect">
            <a:avLst/>
          </a:prstGeom>
        </p:spPr>
        <p:txBody>
          <a:bodyPr/>
          <a:lstStyle>
            <a:lvl1pPr marL="0" indent="0">
              <a:buNone/>
              <a:defRPr sz="1600" b="0" i="0">
                <a:latin typeface="Calibri" panose="020F0502020204030204" pitchFamily="34" charset="0"/>
              </a:defRPr>
            </a:lvl1pPr>
          </a:lstStyle>
          <a:p>
            <a:r>
              <a:rPr lang="en-US" dirty="0"/>
              <a:t>Click icon to add picture</a:t>
            </a:r>
          </a:p>
        </p:txBody>
      </p:sp>
      <p:sp>
        <p:nvSpPr>
          <p:cNvPr id="10" name="Picture Placeholder 6">
            <a:extLst>
              <a:ext uri="{FF2B5EF4-FFF2-40B4-BE49-F238E27FC236}">
                <a16:creationId xmlns:a16="http://schemas.microsoft.com/office/drawing/2014/main" id="{498EFFC6-47A8-C248-AF67-33A51B038851}"/>
              </a:ext>
            </a:extLst>
          </p:cNvPr>
          <p:cNvSpPr>
            <a:spLocks noGrp="1"/>
          </p:cNvSpPr>
          <p:nvPr>
            <p:ph type="pic" sz="quarter" idx="16"/>
          </p:nvPr>
        </p:nvSpPr>
        <p:spPr>
          <a:xfrm>
            <a:off x="8128000" y="3666067"/>
            <a:ext cx="3454400" cy="1981200"/>
          </a:xfrm>
          <a:prstGeom prst="rect">
            <a:avLst/>
          </a:prstGeom>
        </p:spPr>
        <p:txBody>
          <a:bodyPr/>
          <a:lstStyle>
            <a:lvl1pPr marL="0" indent="0">
              <a:buNone/>
              <a:defRPr sz="1600" b="0" i="0">
                <a:latin typeface="Calibri" panose="020F0502020204030204" pitchFamily="34" charset="0"/>
              </a:defRPr>
            </a:lvl1pPr>
          </a:lstStyle>
          <a:p>
            <a:r>
              <a:rPr lang="en-US" dirty="0"/>
              <a:t>Click icon to add picture</a:t>
            </a:r>
          </a:p>
        </p:txBody>
      </p:sp>
      <p:sp>
        <p:nvSpPr>
          <p:cNvPr id="11" name="Text Placeholder 13">
            <a:extLst>
              <a:ext uri="{FF2B5EF4-FFF2-40B4-BE49-F238E27FC236}">
                <a16:creationId xmlns:a16="http://schemas.microsoft.com/office/drawing/2014/main" id="{5327F1EC-8CEB-F348-A688-603CC6AF3B7E}"/>
              </a:ext>
            </a:extLst>
          </p:cNvPr>
          <p:cNvSpPr>
            <a:spLocks noGrp="1"/>
          </p:cNvSpPr>
          <p:nvPr>
            <p:ph type="body" sz="quarter" idx="17"/>
          </p:nvPr>
        </p:nvSpPr>
        <p:spPr>
          <a:xfrm>
            <a:off x="609600" y="32004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2" name="Text Placeholder 13">
            <a:extLst>
              <a:ext uri="{FF2B5EF4-FFF2-40B4-BE49-F238E27FC236}">
                <a16:creationId xmlns:a16="http://schemas.microsoft.com/office/drawing/2014/main" id="{D8D84EB5-FEF7-D145-9924-EDC82C5DD725}"/>
              </a:ext>
            </a:extLst>
          </p:cNvPr>
          <p:cNvSpPr>
            <a:spLocks noGrp="1"/>
          </p:cNvSpPr>
          <p:nvPr>
            <p:ph type="body" sz="quarter" idx="18"/>
          </p:nvPr>
        </p:nvSpPr>
        <p:spPr>
          <a:xfrm>
            <a:off x="4470400" y="32004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3" name="Text Placeholder 13">
            <a:extLst>
              <a:ext uri="{FF2B5EF4-FFF2-40B4-BE49-F238E27FC236}">
                <a16:creationId xmlns:a16="http://schemas.microsoft.com/office/drawing/2014/main" id="{73B743E4-6516-C94E-BADC-931FCAF3B346}"/>
              </a:ext>
            </a:extLst>
          </p:cNvPr>
          <p:cNvSpPr>
            <a:spLocks noGrp="1"/>
          </p:cNvSpPr>
          <p:nvPr>
            <p:ph type="body" sz="quarter" idx="19"/>
          </p:nvPr>
        </p:nvSpPr>
        <p:spPr>
          <a:xfrm>
            <a:off x="8150577" y="32004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4" name="Text Placeholder 13">
            <a:extLst>
              <a:ext uri="{FF2B5EF4-FFF2-40B4-BE49-F238E27FC236}">
                <a16:creationId xmlns:a16="http://schemas.microsoft.com/office/drawing/2014/main" id="{FED4C7F5-70CF-2C4D-8AF3-4D76760714C7}"/>
              </a:ext>
            </a:extLst>
          </p:cNvPr>
          <p:cNvSpPr>
            <a:spLocks noGrp="1"/>
          </p:cNvSpPr>
          <p:nvPr>
            <p:ph type="body" sz="quarter" idx="20"/>
          </p:nvPr>
        </p:nvSpPr>
        <p:spPr>
          <a:xfrm>
            <a:off x="609600" y="57023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5" name="Text Placeholder 13">
            <a:extLst>
              <a:ext uri="{FF2B5EF4-FFF2-40B4-BE49-F238E27FC236}">
                <a16:creationId xmlns:a16="http://schemas.microsoft.com/office/drawing/2014/main" id="{6B853D87-F6A1-6443-AB6D-6E9819089E0E}"/>
              </a:ext>
            </a:extLst>
          </p:cNvPr>
          <p:cNvSpPr>
            <a:spLocks noGrp="1"/>
          </p:cNvSpPr>
          <p:nvPr>
            <p:ph type="body" sz="quarter" idx="21"/>
          </p:nvPr>
        </p:nvSpPr>
        <p:spPr>
          <a:xfrm>
            <a:off x="4470400" y="57150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6" name="Text Placeholder 13">
            <a:extLst>
              <a:ext uri="{FF2B5EF4-FFF2-40B4-BE49-F238E27FC236}">
                <a16:creationId xmlns:a16="http://schemas.microsoft.com/office/drawing/2014/main" id="{256BC893-7821-9640-98BC-FFCFED83EB9C}"/>
              </a:ext>
            </a:extLst>
          </p:cNvPr>
          <p:cNvSpPr>
            <a:spLocks noGrp="1"/>
          </p:cNvSpPr>
          <p:nvPr>
            <p:ph type="body" sz="quarter" idx="22"/>
          </p:nvPr>
        </p:nvSpPr>
        <p:spPr>
          <a:xfrm>
            <a:off x="8150577" y="57150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9" name="Slide Number Placeholder 18">
            <a:extLst>
              <a:ext uri="{FF2B5EF4-FFF2-40B4-BE49-F238E27FC236}">
                <a16:creationId xmlns:a16="http://schemas.microsoft.com/office/drawing/2014/main" id="{02F90602-9DC6-3F4D-B178-EF64100603FB}"/>
              </a:ext>
            </a:extLst>
          </p:cNvPr>
          <p:cNvSpPr>
            <a:spLocks noGrp="1"/>
          </p:cNvSpPr>
          <p:nvPr>
            <p:ph type="sldNum" sz="quarter" idx="24"/>
          </p:nvPr>
        </p:nvSpPr>
        <p:spPr/>
        <p:txBody>
          <a:bodyPr/>
          <a:lstStyle/>
          <a:p>
            <a:fld id="{F0D23093-2AB0-F74C-B865-1A12A15B650E}" type="slidenum">
              <a:rPr lang="en-US" smtClean="0"/>
              <a:pPr/>
              <a:t>‹#›</a:t>
            </a:fld>
            <a:endParaRPr lang="en-US" dirty="0"/>
          </a:p>
        </p:txBody>
      </p:sp>
      <p:sp>
        <p:nvSpPr>
          <p:cNvPr id="21" name="Title 20">
            <a:extLst>
              <a:ext uri="{FF2B5EF4-FFF2-40B4-BE49-F238E27FC236}">
                <a16:creationId xmlns:a16="http://schemas.microsoft.com/office/drawing/2014/main" id="{774FC734-09F5-2F40-BB01-29D6BBF76E0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649880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ogo Grid">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34EBE792-3674-F042-8191-29D73F7CA4C8}"/>
              </a:ext>
            </a:extLst>
          </p:cNvPr>
          <p:cNvSpPr>
            <a:spLocks noGrp="1"/>
          </p:cNvSpPr>
          <p:nvPr>
            <p:ph type="pic" sz="quarter" idx="10" hasCustomPrompt="1"/>
          </p:nvPr>
        </p:nvSpPr>
        <p:spPr>
          <a:xfrm>
            <a:off x="914400" y="1371600"/>
            <a:ext cx="1930400" cy="1295400"/>
          </a:xfrm>
          <a:prstGeom prst="rect">
            <a:avLst/>
          </a:prstGeom>
          <a:effectLst/>
        </p:spPr>
        <p:txBody>
          <a:bodyPr/>
          <a:lstStyle>
            <a:lvl1pPr marL="0" indent="0">
              <a:buFontTx/>
              <a:buNone/>
              <a:defRPr sz="1100" b="0" i="0" baseline="0">
                <a:latin typeface="Calibri" panose="020F0502020204030204" pitchFamily="34" charset="0"/>
              </a:defRPr>
            </a:lvl1pPr>
          </a:lstStyle>
          <a:p>
            <a:r>
              <a:rPr lang="en-US" dirty="0"/>
              <a:t>160x147 logo</a:t>
            </a:r>
          </a:p>
        </p:txBody>
      </p:sp>
      <p:sp>
        <p:nvSpPr>
          <p:cNvPr id="7" name="Picture Placeholder 5">
            <a:extLst>
              <a:ext uri="{FF2B5EF4-FFF2-40B4-BE49-F238E27FC236}">
                <a16:creationId xmlns:a16="http://schemas.microsoft.com/office/drawing/2014/main" id="{93ABDDAC-BA7B-4A4A-9D64-71FA88868E4B}"/>
              </a:ext>
            </a:extLst>
          </p:cNvPr>
          <p:cNvSpPr>
            <a:spLocks noGrp="1"/>
          </p:cNvSpPr>
          <p:nvPr>
            <p:ph type="pic" sz="quarter" idx="11" hasCustomPrompt="1"/>
          </p:nvPr>
        </p:nvSpPr>
        <p:spPr>
          <a:xfrm>
            <a:off x="9144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8" name="Picture Placeholder 5">
            <a:extLst>
              <a:ext uri="{FF2B5EF4-FFF2-40B4-BE49-F238E27FC236}">
                <a16:creationId xmlns:a16="http://schemas.microsoft.com/office/drawing/2014/main" id="{BE481E25-6792-6B48-8A87-D3E9D1B2232D}"/>
              </a:ext>
            </a:extLst>
          </p:cNvPr>
          <p:cNvSpPr>
            <a:spLocks noGrp="1"/>
          </p:cNvSpPr>
          <p:nvPr>
            <p:ph type="pic" sz="quarter" idx="13" hasCustomPrompt="1"/>
          </p:nvPr>
        </p:nvSpPr>
        <p:spPr>
          <a:xfrm>
            <a:off x="914400" y="4419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9" name="Picture Placeholder 5">
            <a:extLst>
              <a:ext uri="{FF2B5EF4-FFF2-40B4-BE49-F238E27FC236}">
                <a16:creationId xmlns:a16="http://schemas.microsoft.com/office/drawing/2014/main" id="{D548604C-E487-1D4F-91AF-D210004A5189}"/>
              </a:ext>
            </a:extLst>
          </p:cNvPr>
          <p:cNvSpPr>
            <a:spLocks noGrp="1"/>
          </p:cNvSpPr>
          <p:nvPr>
            <p:ph type="pic" sz="quarter" idx="14" hasCustomPrompt="1"/>
          </p:nvPr>
        </p:nvSpPr>
        <p:spPr>
          <a:xfrm>
            <a:off x="3759200" y="1371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0" name="Picture Placeholder 5">
            <a:extLst>
              <a:ext uri="{FF2B5EF4-FFF2-40B4-BE49-F238E27FC236}">
                <a16:creationId xmlns:a16="http://schemas.microsoft.com/office/drawing/2014/main" id="{7624EDF6-2365-2545-8099-338237F309C3}"/>
              </a:ext>
            </a:extLst>
          </p:cNvPr>
          <p:cNvSpPr>
            <a:spLocks noGrp="1"/>
          </p:cNvSpPr>
          <p:nvPr>
            <p:ph type="pic" sz="quarter" idx="15" hasCustomPrompt="1"/>
          </p:nvPr>
        </p:nvSpPr>
        <p:spPr>
          <a:xfrm>
            <a:off x="37592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1" name="Picture Placeholder 5">
            <a:extLst>
              <a:ext uri="{FF2B5EF4-FFF2-40B4-BE49-F238E27FC236}">
                <a16:creationId xmlns:a16="http://schemas.microsoft.com/office/drawing/2014/main" id="{0D36446A-2E05-9F4F-83D7-905FD354E021}"/>
              </a:ext>
            </a:extLst>
          </p:cNvPr>
          <p:cNvSpPr>
            <a:spLocks noGrp="1"/>
          </p:cNvSpPr>
          <p:nvPr>
            <p:ph type="pic" sz="quarter" idx="16" hasCustomPrompt="1"/>
          </p:nvPr>
        </p:nvSpPr>
        <p:spPr>
          <a:xfrm>
            <a:off x="3759200" y="4419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2" name="Picture Placeholder 5">
            <a:extLst>
              <a:ext uri="{FF2B5EF4-FFF2-40B4-BE49-F238E27FC236}">
                <a16:creationId xmlns:a16="http://schemas.microsoft.com/office/drawing/2014/main" id="{BBC79A31-D13D-4C49-88CC-6B949DE06C2C}"/>
              </a:ext>
            </a:extLst>
          </p:cNvPr>
          <p:cNvSpPr>
            <a:spLocks noGrp="1"/>
          </p:cNvSpPr>
          <p:nvPr>
            <p:ph type="pic" sz="quarter" idx="17" hasCustomPrompt="1"/>
          </p:nvPr>
        </p:nvSpPr>
        <p:spPr>
          <a:xfrm>
            <a:off x="6604000" y="1371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3" name="Picture Placeholder 5">
            <a:extLst>
              <a:ext uri="{FF2B5EF4-FFF2-40B4-BE49-F238E27FC236}">
                <a16:creationId xmlns:a16="http://schemas.microsoft.com/office/drawing/2014/main" id="{CFF59C9F-D752-594A-A821-7BDA91DA3749}"/>
              </a:ext>
            </a:extLst>
          </p:cNvPr>
          <p:cNvSpPr>
            <a:spLocks noGrp="1"/>
          </p:cNvSpPr>
          <p:nvPr>
            <p:ph type="pic" sz="quarter" idx="18" hasCustomPrompt="1"/>
          </p:nvPr>
        </p:nvSpPr>
        <p:spPr>
          <a:xfrm>
            <a:off x="66040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4" name="Picture Placeholder 5">
            <a:extLst>
              <a:ext uri="{FF2B5EF4-FFF2-40B4-BE49-F238E27FC236}">
                <a16:creationId xmlns:a16="http://schemas.microsoft.com/office/drawing/2014/main" id="{254F3492-5AA9-9249-B742-69BFC01BE9E2}"/>
              </a:ext>
            </a:extLst>
          </p:cNvPr>
          <p:cNvSpPr>
            <a:spLocks noGrp="1"/>
          </p:cNvSpPr>
          <p:nvPr>
            <p:ph type="pic" sz="quarter" idx="19" hasCustomPrompt="1"/>
          </p:nvPr>
        </p:nvSpPr>
        <p:spPr>
          <a:xfrm>
            <a:off x="6604000" y="4419600"/>
            <a:ext cx="1930400" cy="1295400"/>
          </a:xfrm>
          <a:prstGeom prst="rect">
            <a:avLst/>
          </a:prstGeom>
          <a:effectLst/>
        </p:spPr>
        <p:txBody>
          <a:bodyPr/>
          <a:lstStyle>
            <a:lvl1pPr marL="0" indent="0">
              <a:buFontTx/>
              <a:buNone/>
              <a:defRPr sz="1100" b="0" i="0">
                <a:latin typeface="Calibri" panose="020F0502020204030204" pitchFamily="34" charset="0"/>
              </a:defRPr>
            </a:lvl1pPr>
          </a:lstStyle>
          <a:p>
            <a:r>
              <a:rPr lang="en-US" dirty="0"/>
              <a:t>160x147 logo</a:t>
            </a:r>
          </a:p>
        </p:txBody>
      </p:sp>
      <p:sp>
        <p:nvSpPr>
          <p:cNvPr id="15" name="Picture Placeholder 5">
            <a:extLst>
              <a:ext uri="{FF2B5EF4-FFF2-40B4-BE49-F238E27FC236}">
                <a16:creationId xmlns:a16="http://schemas.microsoft.com/office/drawing/2014/main" id="{C51E22CD-7582-9D41-A0FC-914A34BF189E}"/>
              </a:ext>
            </a:extLst>
          </p:cNvPr>
          <p:cNvSpPr>
            <a:spLocks noGrp="1"/>
          </p:cNvSpPr>
          <p:nvPr>
            <p:ph type="pic" sz="quarter" idx="20" hasCustomPrompt="1"/>
          </p:nvPr>
        </p:nvSpPr>
        <p:spPr>
          <a:xfrm>
            <a:off x="9245600" y="1371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6" name="Picture Placeholder 5">
            <a:extLst>
              <a:ext uri="{FF2B5EF4-FFF2-40B4-BE49-F238E27FC236}">
                <a16:creationId xmlns:a16="http://schemas.microsoft.com/office/drawing/2014/main" id="{3D0B9166-BA76-6544-89C3-4C8B4A739F73}"/>
              </a:ext>
            </a:extLst>
          </p:cNvPr>
          <p:cNvSpPr>
            <a:spLocks noGrp="1"/>
          </p:cNvSpPr>
          <p:nvPr>
            <p:ph type="pic" sz="quarter" idx="21" hasCustomPrompt="1"/>
          </p:nvPr>
        </p:nvSpPr>
        <p:spPr>
          <a:xfrm>
            <a:off x="92456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7" name="Picture Placeholder 5">
            <a:extLst>
              <a:ext uri="{FF2B5EF4-FFF2-40B4-BE49-F238E27FC236}">
                <a16:creationId xmlns:a16="http://schemas.microsoft.com/office/drawing/2014/main" id="{537026EB-3BFB-0947-A881-5729F13CFA4E}"/>
              </a:ext>
            </a:extLst>
          </p:cNvPr>
          <p:cNvSpPr>
            <a:spLocks noGrp="1"/>
          </p:cNvSpPr>
          <p:nvPr>
            <p:ph type="pic" sz="quarter" idx="22" hasCustomPrompt="1"/>
          </p:nvPr>
        </p:nvSpPr>
        <p:spPr>
          <a:xfrm>
            <a:off x="9245600" y="4419600"/>
            <a:ext cx="1930400" cy="1295400"/>
          </a:xfrm>
          <a:prstGeom prst="rect">
            <a:avLst/>
          </a:prstGeom>
          <a:effectLst/>
        </p:spPr>
        <p:txBody>
          <a:bodyPr/>
          <a:lstStyle>
            <a:lvl1pPr marL="0" indent="0">
              <a:buFontTx/>
              <a:buNone/>
              <a:defRPr sz="1100" b="0" i="0">
                <a:latin typeface="Calibri" panose="020F0502020204030204" pitchFamily="34" charset="0"/>
              </a:defRPr>
            </a:lvl1pPr>
          </a:lstStyle>
          <a:p>
            <a:r>
              <a:rPr lang="en-US" dirty="0"/>
              <a:t>160x147 logo</a:t>
            </a:r>
          </a:p>
        </p:txBody>
      </p:sp>
      <p:sp>
        <p:nvSpPr>
          <p:cNvPr id="19" name="Slide Number Placeholder 18">
            <a:extLst>
              <a:ext uri="{FF2B5EF4-FFF2-40B4-BE49-F238E27FC236}">
                <a16:creationId xmlns:a16="http://schemas.microsoft.com/office/drawing/2014/main" id="{1D9580FA-CA76-994A-9775-1D87D5927DBD}"/>
              </a:ext>
            </a:extLst>
          </p:cNvPr>
          <p:cNvSpPr>
            <a:spLocks noGrp="1"/>
          </p:cNvSpPr>
          <p:nvPr>
            <p:ph type="sldNum" sz="quarter" idx="24"/>
          </p:nvPr>
        </p:nvSpPr>
        <p:spPr/>
        <p:txBody>
          <a:bodyPr/>
          <a:lstStyle/>
          <a:p>
            <a:fld id="{F0D23093-2AB0-F74C-B865-1A12A15B650E}" type="slidenum">
              <a:rPr lang="en-US" smtClean="0"/>
              <a:pPr/>
              <a:t>‹#›</a:t>
            </a:fld>
            <a:endParaRPr lang="en-US" dirty="0"/>
          </a:p>
        </p:txBody>
      </p:sp>
      <p:sp>
        <p:nvSpPr>
          <p:cNvPr id="21" name="Title 20">
            <a:extLst>
              <a:ext uri="{FF2B5EF4-FFF2-40B4-BE49-F238E27FC236}">
                <a16:creationId xmlns:a16="http://schemas.microsoft.com/office/drawing/2014/main" id="{C81C7F89-740B-3143-8447-70CC02F636A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719887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pyright P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63357E3-4FE4-4164-A381-204B98DEEAB8}"/>
              </a:ext>
            </a:extLst>
          </p:cNvPr>
          <p:cNvSpPr>
            <a:spLocks noGrp="1"/>
          </p:cNvSpPr>
          <p:nvPr>
            <p:ph type="sldNum" sz="quarter" idx="10"/>
          </p:nvPr>
        </p:nvSpPr>
        <p:spPr/>
        <p:txBody>
          <a:bodyPr/>
          <a:lstStyle/>
          <a:p>
            <a:fld id="{F0D23093-2AB0-F74C-B865-1A12A15B650E}" type="slidenum">
              <a:rPr lang="en-US" smtClean="0"/>
              <a:pPr/>
              <a:t>‹#›</a:t>
            </a:fld>
            <a:endParaRPr lang="en-US" dirty="0"/>
          </a:p>
        </p:txBody>
      </p:sp>
      <p:sp>
        <p:nvSpPr>
          <p:cNvPr id="4" name="TextBox 3">
            <a:extLst>
              <a:ext uri="{FF2B5EF4-FFF2-40B4-BE49-F238E27FC236}">
                <a16:creationId xmlns:a16="http://schemas.microsoft.com/office/drawing/2014/main" id="{E6AEF1B2-1440-4FE5-8C1B-C291F424F993}"/>
              </a:ext>
            </a:extLst>
          </p:cNvPr>
          <p:cNvSpPr txBox="1"/>
          <p:nvPr userDrawn="1"/>
        </p:nvSpPr>
        <p:spPr>
          <a:xfrm>
            <a:off x="533400" y="609600"/>
            <a:ext cx="10972800" cy="3137654"/>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b="1" dirty="0">
                <a:effectLst/>
                <a:latin typeface="+mj-lt"/>
                <a:ea typeface="Calibri" panose="020F0502020204030204" pitchFamily="34" charset="0"/>
                <a:cs typeface="Times New Roman" panose="02020603050405020304" pitchFamily="18" charset="0"/>
              </a:rPr>
              <a:t>© </a:t>
            </a:r>
            <a:r>
              <a:rPr lang="en-US" sz="1400" dirty="0">
                <a:solidFill>
                  <a:srgbClr val="000000"/>
                </a:solidFill>
                <a:effectLst/>
                <a:latin typeface="+mj-lt"/>
                <a:ea typeface="Times New Roman" panose="02020603050405020304" pitchFamily="18" charset="0"/>
                <a:cs typeface="Times New Roman" panose="02020603050405020304" pitchFamily="18" charset="0"/>
              </a:rPr>
              <a:t>2023 ANSYS, Inc. All rights reserved.</a:t>
            </a:r>
          </a:p>
          <a:p>
            <a:pPr marL="0" marR="0" lvl="0" indent="0" algn="l" defTabSz="914400" rtl="0" eaLnBrk="1" fontAlgn="auto" latinLnBrk="0" hangingPunct="1">
              <a:lnSpc>
                <a:spcPct val="107000"/>
              </a:lnSpc>
              <a:spcBef>
                <a:spcPts val="0"/>
              </a:spcBef>
              <a:spcAft>
                <a:spcPts val="0"/>
              </a:spcAft>
              <a:buClrTx/>
              <a:buSzTx/>
              <a:buFontTx/>
              <a:buNone/>
              <a:tabLst/>
              <a:defRPr/>
            </a:pPr>
            <a:r>
              <a:rPr lang="en-US" sz="1400" b="1" dirty="0">
                <a:solidFill>
                  <a:srgbClr val="000000"/>
                </a:solidFill>
                <a:effectLst/>
                <a:latin typeface="+mj-lt"/>
                <a:ea typeface="Calibri" panose="020F0502020204030204" pitchFamily="34" charset="0"/>
                <a:cs typeface="Times New Roman" panose="02020603050405020304" pitchFamily="18" charset="0"/>
              </a:rPr>
              <a:t>©</a:t>
            </a:r>
            <a:r>
              <a:rPr lang="en-US" sz="1400" dirty="0">
                <a:solidFill>
                  <a:srgbClr val="000000"/>
                </a:solidFill>
                <a:effectLst/>
                <a:latin typeface="+mj-lt"/>
                <a:ea typeface="Calibri" panose="020F0502020204030204" pitchFamily="34" charset="0"/>
                <a:cs typeface="Times New Roman" panose="02020603050405020304" pitchFamily="18" charset="0"/>
              </a:rPr>
              <a:t> 2018 Mike Ashby</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600" b="1"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Use and Reproduction</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The content used in this resource </a:t>
            </a:r>
            <a:r>
              <a:rPr lang="en-US" sz="1400" dirty="0">
                <a:solidFill>
                  <a:srgbClr val="201F1E"/>
                </a:solidFill>
                <a:effectLst/>
                <a:latin typeface="+mj-lt"/>
                <a:ea typeface="Times New Roman" panose="02020603050405020304" pitchFamily="18" charset="0"/>
                <a:cs typeface="Times New Roman" panose="02020603050405020304" pitchFamily="18" charset="0"/>
              </a:rPr>
              <a:t>may only be used or reproduced for teaching purposes; and any commercial use is strictly prohibited.</a:t>
            </a:r>
            <a:r>
              <a:rPr lang="en-US" sz="1400" i="1" dirty="0">
                <a:solidFill>
                  <a:srgbClr val="201F1E"/>
                </a:solidFill>
                <a:effectLst/>
                <a:latin typeface="+mj-lt"/>
                <a:ea typeface="Times New Roman" panose="02020603050405020304" pitchFamily="18" charset="0"/>
                <a:cs typeface="Times New Roman" panose="02020603050405020304" pitchFamily="18" charset="0"/>
              </a:rPr>
              <a:t> </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 </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Document Information</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This lecture unit is part of a set of teaching resources to help introduce students to materials, processes and rational selections.</a:t>
            </a: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 </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Ansys Education Resources</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To access more undergraduate education resources, including lecture presentations with notes, exercises with worked solutions, microprojects, real life examples and more, visit www.ansys.com/education-resources.</a:t>
            </a:r>
          </a:p>
          <a:p>
            <a:endParaRPr lang="en-US" sz="1600" dirty="0">
              <a:latin typeface="+mj-lt"/>
            </a:endParaRPr>
          </a:p>
        </p:txBody>
      </p:sp>
    </p:spTree>
    <p:extLst>
      <p:ext uri="{BB962C8B-B14F-4D97-AF65-F5344CB8AC3E}">
        <p14:creationId xmlns:p14="http://schemas.microsoft.com/office/powerpoint/2010/main" val="2844354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E2086AFA-5418-C147-ADBF-A484560811D6}"/>
              </a:ext>
            </a:extLst>
          </p:cNvPr>
          <p:cNvSpPr>
            <a:spLocks noGrp="1"/>
          </p:cNvSpPr>
          <p:nvPr>
            <p:ph type="sldNum" sz="quarter" idx="11"/>
          </p:nvPr>
        </p:nvSpPr>
        <p:spPr/>
        <p:txBody>
          <a:bodyPr/>
          <a:lstStyle/>
          <a:p>
            <a:fld id="{F0D23093-2AB0-F74C-B865-1A12A15B650E}" type="slidenum">
              <a:rPr lang="en-US" smtClean="0"/>
              <a:pPr/>
              <a:t>‹#›</a:t>
            </a:fld>
            <a:endParaRPr lang="en-US" dirty="0"/>
          </a:p>
        </p:txBody>
      </p:sp>
      <p:sp>
        <p:nvSpPr>
          <p:cNvPr id="13" name="Title 12">
            <a:extLst>
              <a:ext uri="{FF2B5EF4-FFF2-40B4-BE49-F238E27FC236}">
                <a16:creationId xmlns:a16="http://schemas.microsoft.com/office/drawing/2014/main" id="{442CB888-0168-B94E-B176-2E6B61FE9421}"/>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26576C04-D572-9D4D-8F10-3E7CBF2FDD8E}"/>
              </a:ext>
            </a:extLst>
          </p:cNvPr>
          <p:cNvSpPr>
            <a:spLocks noGrp="1"/>
          </p:cNvSpPr>
          <p:nvPr>
            <p:ph type="body" sz="quarter" idx="13"/>
          </p:nvPr>
        </p:nvSpPr>
        <p:spPr>
          <a:xfrm>
            <a:off x="609599" y="1447800"/>
            <a:ext cx="10972799"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23957048"/>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AE7604C-BDCE-428F-B486-BE14D622E649}"/>
              </a:ext>
            </a:extLst>
          </p:cNvPr>
          <p:cNvSpPr>
            <a:spLocks noGrp="1"/>
          </p:cNvSpPr>
          <p:nvPr>
            <p:ph type="sldNum" sz="quarter" idx="10"/>
          </p:nvPr>
        </p:nvSpPr>
        <p:spPr/>
        <p:txBody>
          <a:bodyPr/>
          <a:lstStyle/>
          <a:p>
            <a:fld id="{F0D23093-2AB0-F74C-B865-1A12A15B650E}" type="slidenum">
              <a:rPr lang="en-US" smtClean="0"/>
              <a:pPr/>
              <a:t>‹#›</a:t>
            </a:fld>
            <a:endParaRPr lang="en-US" dirty="0"/>
          </a:p>
        </p:txBody>
      </p:sp>
    </p:spTree>
    <p:extLst>
      <p:ext uri="{BB962C8B-B14F-4D97-AF65-F5344CB8AC3E}">
        <p14:creationId xmlns:p14="http://schemas.microsoft.com/office/powerpoint/2010/main" val="863081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_Only">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B02DB04-0C1C-8C49-B65E-A9668E39A9C7}"/>
              </a:ext>
            </a:extLst>
          </p:cNvPr>
          <p:cNvSpPr>
            <a:spLocks noGrp="1"/>
          </p:cNvSpPr>
          <p:nvPr>
            <p:ph type="sldNum" sz="quarter" idx="11"/>
          </p:nvPr>
        </p:nvSpPr>
        <p:spPr/>
        <p:txBody>
          <a:bodyPr/>
          <a:lstStyle/>
          <a:p>
            <a:fld id="{F0D23093-2AB0-F74C-B865-1A12A15B650E}" type="slidenum">
              <a:rPr lang="en-US" smtClean="0"/>
              <a:pPr/>
              <a:t>‹#›</a:t>
            </a:fld>
            <a:endParaRPr lang="en-US" dirty="0"/>
          </a:p>
        </p:txBody>
      </p:sp>
      <p:sp>
        <p:nvSpPr>
          <p:cNvPr id="9" name="Title 8">
            <a:extLst>
              <a:ext uri="{FF2B5EF4-FFF2-40B4-BE49-F238E27FC236}">
                <a16:creationId xmlns:a16="http://schemas.microsoft.com/office/drawing/2014/main" id="{98341DC2-F80D-BD4F-90EE-4B809029C2D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747402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o slash/no title">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B02DB04-0C1C-8C49-B65E-A9668E39A9C7}"/>
              </a:ext>
            </a:extLst>
          </p:cNvPr>
          <p:cNvSpPr>
            <a:spLocks noGrp="1"/>
          </p:cNvSpPr>
          <p:nvPr>
            <p:ph type="sldNum" sz="quarter" idx="11"/>
          </p:nvPr>
        </p:nvSpPr>
        <p:spPr/>
        <p:txBody>
          <a:bodyPr/>
          <a:lstStyle/>
          <a:p>
            <a:fld id="{F0D23093-2AB0-F74C-B865-1A12A15B650E}" type="slidenum">
              <a:rPr lang="en-US" smtClean="0"/>
              <a:pPr/>
              <a:t>‹#›</a:t>
            </a:fld>
            <a:endParaRPr lang="en-US" dirty="0"/>
          </a:p>
        </p:txBody>
      </p:sp>
      <p:sp>
        <p:nvSpPr>
          <p:cNvPr id="2" name="Rectangle 1">
            <a:extLst>
              <a:ext uri="{FF2B5EF4-FFF2-40B4-BE49-F238E27FC236}">
                <a16:creationId xmlns:a16="http://schemas.microsoft.com/office/drawing/2014/main" id="{96277581-3B6E-45DC-A28B-56B0B91539B8}"/>
              </a:ext>
            </a:extLst>
          </p:cNvPr>
          <p:cNvSpPr/>
          <p:nvPr userDrawn="1"/>
        </p:nvSpPr>
        <p:spPr>
          <a:xfrm>
            <a:off x="152400" y="76200"/>
            <a:ext cx="6096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650609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Side by Side">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E2086AFA-5418-C147-ADBF-A484560811D6}"/>
              </a:ext>
            </a:extLst>
          </p:cNvPr>
          <p:cNvSpPr>
            <a:spLocks noGrp="1"/>
          </p:cNvSpPr>
          <p:nvPr>
            <p:ph type="sldNum" sz="quarter" idx="11"/>
          </p:nvPr>
        </p:nvSpPr>
        <p:spPr/>
        <p:txBody>
          <a:bodyPr/>
          <a:lstStyle/>
          <a:p>
            <a:fld id="{F0D23093-2AB0-F74C-B865-1A12A15B650E}" type="slidenum">
              <a:rPr lang="en-US" smtClean="0"/>
              <a:pPr/>
              <a:t>‹#›</a:t>
            </a:fld>
            <a:endParaRPr lang="en-US" dirty="0"/>
          </a:p>
        </p:txBody>
      </p:sp>
      <p:sp>
        <p:nvSpPr>
          <p:cNvPr id="13" name="Title 12">
            <a:extLst>
              <a:ext uri="{FF2B5EF4-FFF2-40B4-BE49-F238E27FC236}">
                <a16:creationId xmlns:a16="http://schemas.microsoft.com/office/drawing/2014/main" id="{442CB888-0168-B94E-B176-2E6B61FE9421}"/>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4748E687-7CF0-0540-A98D-56F74939DB2D}"/>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a:extLst>
              <a:ext uri="{FF2B5EF4-FFF2-40B4-BE49-F238E27FC236}">
                <a16:creationId xmlns:a16="http://schemas.microsoft.com/office/drawing/2014/main" id="{E9E3B09F-B45B-354E-B308-DCD243A5A41B}"/>
              </a:ext>
            </a:extLst>
          </p:cNvPr>
          <p:cNvSpPr>
            <a:spLocks noGrp="1"/>
          </p:cNvSpPr>
          <p:nvPr>
            <p:ph type="body" sz="quarter" idx="14"/>
          </p:nvPr>
        </p:nvSpPr>
        <p:spPr>
          <a:xfrm>
            <a:off x="6096000" y="1447800"/>
            <a:ext cx="54864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2633665"/>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CE20C0D-A7DE-48DF-B095-F557A066298E}"/>
              </a:ext>
            </a:extLst>
          </p:cNvPr>
          <p:cNvSpPr>
            <a:spLocks noGrp="1"/>
          </p:cNvSpPr>
          <p:nvPr>
            <p:ph type="pic" sz="quarter" idx="12"/>
          </p:nvPr>
        </p:nvSpPr>
        <p:spPr>
          <a:xfrm>
            <a:off x="6095999" y="1447800"/>
            <a:ext cx="5486401" cy="4590976"/>
          </a:xfrm>
          <a:prstGeom prst="rect">
            <a:avLst/>
          </a:prstGeom>
        </p:spPr>
        <p:txBody>
          <a:bodyPr>
            <a:normAutofit/>
          </a:bodyPr>
          <a:lstStyle>
            <a:lvl1pPr>
              <a:defRPr sz="2400" b="0" i="0">
                <a:latin typeface="Calibri" panose="020F0502020204030204" pitchFamily="34" charset="0"/>
              </a:defRPr>
            </a:lvl1pPr>
          </a:lstStyle>
          <a:p>
            <a:r>
              <a:rPr lang="en-US" dirty="0"/>
              <a:t>Click icon to add picture</a:t>
            </a:r>
          </a:p>
        </p:txBody>
      </p:sp>
      <p:sp>
        <p:nvSpPr>
          <p:cNvPr id="10" name="Slide Number Placeholder 9">
            <a:extLst>
              <a:ext uri="{FF2B5EF4-FFF2-40B4-BE49-F238E27FC236}">
                <a16:creationId xmlns:a16="http://schemas.microsoft.com/office/drawing/2014/main" id="{44A5571E-6D46-AF49-B918-ACB2130FFF3D}"/>
              </a:ext>
            </a:extLst>
          </p:cNvPr>
          <p:cNvSpPr>
            <a:spLocks noGrp="1"/>
          </p:cNvSpPr>
          <p:nvPr>
            <p:ph type="sldNum" sz="quarter" idx="15"/>
          </p:nvPr>
        </p:nvSpPr>
        <p:spPr/>
        <p:txBody>
          <a:bodyPr/>
          <a:lstStyle/>
          <a:p>
            <a:fld id="{F0D23093-2AB0-F74C-B865-1A12A15B650E}" type="slidenum">
              <a:rPr lang="en-US" smtClean="0"/>
              <a:pPr/>
              <a:t>‹#›</a:t>
            </a:fld>
            <a:endParaRPr lang="en-US" dirty="0"/>
          </a:p>
        </p:txBody>
      </p:sp>
      <p:sp>
        <p:nvSpPr>
          <p:cNvPr id="12" name="Title 11">
            <a:extLst>
              <a:ext uri="{FF2B5EF4-FFF2-40B4-BE49-F238E27FC236}">
                <a16:creationId xmlns:a16="http://schemas.microsoft.com/office/drawing/2014/main" id="{26B59188-CA07-ED4C-990F-C94539E4F92B}"/>
              </a:ext>
            </a:extLst>
          </p:cNvPr>
          <p:cNvSpPr>
            <a:spLocks noGrp="1"/>
          </p:cNvSpPr>
          <p:nvPr>
            <p:ph type="title"/>
          </p:nvPr>
        </p:nvSpPr>
        <p:spPr/>
        <p:txBody>
          <a:bodyPr/>
          <a:lstStyle/>
          <a:p>
            <a:r>
              <a:rPr lang="en-US"/>
              <a:t>Click to edit Master title style</a:t>
            </a:r>
            <a:endParaRPr lang="en-US" dirty="0"/>
          </a:p>
        </p:txBody>
      </p:sp>
      <p:sp>
        <p:nvSpPr>
          <p:cNvPr id="13" name="Text Placeholder 3">
            <a:extLst>
              <a:ext uri="{FF2B5EF4-FFF2-40B4-BE49-F238E27FC236}">
                <a16:creationId xmlns:a16="http://schemas.microsoft.com/office/drawing/2014/main" id="{036E03A1-C74F-0042-A727-58B1205468A5}"/>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57106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B1A58-7F99-2943-838C-468BDEFDB92F}"/>
              </a:ext>
            </a:extLst>
          </p:cNvPr>
          <p:cNvSpPr>
            <a:spLocks noGrp="1"/>
          </p:cNvSpPr>
          <p:nvPr>
            <p:ph type="title"/>
          </p:nvPr>
        </p:nvSpPr>
        <p:spPr/>
        <p:txBody>
          <a:bodyPr/>
          <a:lstStyle/>
          <a:p>
            <a:r>
              <a:rPr lang="en-US"/>
              <a:t>Click to edit Master title style</a:t>
            </a:r>
          </a:p>
        </p:txBody>
      </p:sp>
      <p:sp>
        <p:nvSpPr>
          <p:cNvPr id="5" name="Chart Placeholder 4">
            <a:extLst>
              <a:ext uri="{FF2B5EF4-FFF2-40B4-BE49-F238E27FC236}">
                <a16:creationId xmlns:a16="http://schemas.microsoft.com/office/drawing/2014/main" id="{F2261C8B-A96F-5641-9461-4553158F07C6}"/>
              </a:ext>
            </a:extLst>
          </p:cNvPr>
          <p:cNvSpPr>
            <a:spLocks noGrp="1"/>
          </p:cNvSpPr>
          <p:nvPr>
            <p:ph type="chart" sz="quarter" idx="14"/>
          </p:nvPr>
        </p:nvSpPr>
        <p:spPr>
          <a:xfrm>
            <a:off x="6096001" y="1447800"/>
            <a:ext cx="5486400" cy="4590976"/>
          </a:xfrm>
          <a:prstGeom prst="rect">
            <a:avLst/>
          </a:prstGeom>
        </p:spPr>
        <p:txBody>
          <a:bodyPr/>
          <a:lstStyle/>
          <a:p>
            <a:r>
              <a:rPr lang="en-US" dirty="0"/>
              <a:t>Click icon to add chart</a:t>
            </a:r>
          </a:p>
        </p:txBody>
      </p:sp>
      <p:sp>
        <p:nvSpPr>
          <p:cNvPr id="12" name="Slide Number Placeholder 11">
            <a:extLst>
              <a:ext uri="{FF2B5EF4-FFF2-40B4-BE49-F238E27FC236}">
                <a16:creationId xmlns:a16="http://schemas.microsoft.com/office/drawing/2014/main" id="{BFD433F9-2D70-7E4E-9171-17DDDD0C1BC5}"/>
              </a:ext>
            </a:extLst>
          </p:cNvPr>
          <p:cNvSpPr>
            <a:spLocks noGrp="1"/>
          </p:cNvSpPr>
          <p:nvPr>
            <p:ph type="sldNum" sz="quarter" idx="16"/>
          </p:nvPr>
        </p:nvSpPr>
        <p:spPr/>
        <p:txBody>
          <a:bodyPr/>
          <a:lstStyle/>
          <a:p>
            <a:fld id="{F0D23093-2AB0-F74C-B865-1A12A15B650E}" type="slidenum">
              <a:rPr lang="en-US" smtClean="0"/>
              <a:pPr/>
              <a:t>‹#›</a:t>
            </a:fld>
            <a:endParaRPr lang="en-US" dirty="0"/>
          </a:p>
        </p:txBody>
      </p:sp>
      <p:sp>
        <p:nvSpPr>
          <p:cNvPr id="11" name="Text Placeholder 3">
            <a:extLst>
              <a:ext uri="{FF2B5EF4-FFF2-40B4-BE49-F238E27FC236}">
                <a16:creationId xmlns:a16="http://schemas.microsoft.com/office/drawing/2014/main" id="{7EE28EC2-FFB1-CB46-9BE7-371DA4C09A9F}"/>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88918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B1A58-7F99-2943-838C-468BDEFDB92F}"/>
              </a:ext>
            </a:extLst>
          </p:cNvPr>
          <p:cNvSpPr>
            <a:spLocks noGrp="1"/>
          </p:cNvSpPr>
          <p:nvPr>
            <p:ph type="title"/>
          </p:nvPr>
        </p:nvSpPr>
        <p:spPr/>
        <p:txBody>
          <a:bodyPr/>
          <a:lstStyle/>
          <a:p>
            <a:r>
              <a:rPr lang="en-US"/>
              <a:t>Click to edit Master title style</a:t>
            </a:r>
          </a:p>
        </p:txBody>
      </p:sp>
      <p:sp>
        <p:nvSpPr>
          <p:cNvPr id="7" name="Table Placeholder 6">
            <a:extLst>
              <a:ext uri="{FF2B5EF4-FFF2-40B4-BE49-F238E27FC236}">
                <a16:creationId xmlns:a16="http://schemas.microsoft.com/office/drawing/2014/main" id="{87182008-9414-AB43-BE9E-97630CA1A98F}"/>
              </a:ext>
            </a:extLst>
          </p:cNvPr>
          <p:cNvSpPr>
            <a:spLocks noGrp="1"/>
          </p:cNvSpPr>
          <p:nvPr>
            <p:ph type="tbl" sz="quarter" idx="14"/>
          </p:nvPr>
        </p:nvSpPr>
        <p:spPr>
          <a:xfrm>
            <a:off x="6096001" y="1447800"/>
            <a:ext cx="5486400" cy="4572000"/>
          </a:xfrm>
          <a:prstGeom prst="rect">
            <a:avLst/>
          </a:prstGeom>
        </p:spPr>
        <p:txBody>
          <a:bodyPr/>
          <a:lstStyle/>
          <a:p>
            <a:r>
              <a:rPr lang="en-US" dirty="0"/>
              <a:t>Click icon to add table</a:t>
            </a:r>
          </a:p>
        </p:txBody>
      </p:sp>
      <p:sp>
        <p:nvSpPr>
          <p:cNvPr id="12" name="Slide Number Placeholder 11">
            <a:extLst>
              <a:ext uri="{FF2B5EF4-FFF2-40B4-BE49-F238E27FC236}">
                <a16:creationId xmlns:a16="http://schemas.microsoft.com/office/drawing/2014/main" id="{0594F819-73D6-7A44-B97C-D99C7DAB92D6}"/>
              </a:ext>
            </a:extLst>
          </p:cNvPr>
          <p:cNvSpPr>
            <a:spLocks noGrp="1"/>
          </p:cNvSpPr>
          <p:nvPr>
            <p:ph type="sldNum" sz="quarter" idx="16"/>
          </p:nvPr>
        </p:nvSpPr>
        <p:spPr/>
        <p:txBody>
          <a:bodyPr/>
          <a:lstStyle/>
          <a:p>
            <a:fld id="{F0D23093-2AB0-F74C-B865-1A12A15B650E}" type="slidenum">
              <a:rPr lang="en-US" smtClean="0"/>
              <a:pPr/>
              <a:t>‹#›</a:t>
            </a:fld>
            <a:endParaRPr lang="en-US" dirty="0"/>
          </a:p>
        </p:txBody>
      </p:sp>
      <p:sp>
        <p:nvSpPr>
          <p:cNvPr id="10" name="Text Placeholder 3">
            <a:extLst>
              <a:ext uri="{FF2B5EF4-FFF2-40B4-BE49-F238E27FC236}">
                <a16:creationId xmlns:a16="http://schemas.microsoft.com/office/drawing/2014/main" id="{8E21A6B3-25CA-5C4B-9371-8E317E850D75}"/>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44552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40BF04F-53BA-40ED-A2D6-74623F7FCA9F}"/>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857"/>
            <a:ext cx="12192000" cy="6856286"/>
          </a:xfrm>
          <a:prstGeom prst="rect">
            <a:avLst/>
          </a:prstGeom>
        </p:spPr>
      </p:pic>
      <p:sp>
        <p:nvSpPr>
          <p:cNvPr id="2" name="Title Placeholder 1">
            <a:extLst>
              <a:ext uri="{FF2B5EF4-FFF2-40B4-BE49-F238E27FC236}">
                <a16:creationId xmlns:a16="http://schemas.microsoft.com/office/drawing/2014/main" id="{C33F0A99-5B9C-4CA5-9F50-2F4E34F6E27A}"/>
              </a:ext>
            </a:extLst>
          </p:cNvPr>
          <p:cNvSpPr>
            <a:spLocks noGrp="1"/>
          </p:cNvSpPr>
          <p:nvPr>
            <p:ph type="title"/>
          </p:nvPr>
        </p:nvSpPr>
        <p:spPr>
          <a:xfrm>
            <a:off x="609601" y="148581"/>
            <a:ext cx="10972799" cy="845837"/>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9A249833-0938-F747-9F14-C1C0453EFF13}"/>
              </a:ext>
            </a:extLst>
          </p:cNvPr>
          <p:cNvSpPr>
            <a:spLocks noGrp="1"/>
          </p:cNvSpPr>
          <p:nvPr>
            <p:ph type="sldNum" sz="quarter" idx="4"/>
          </p:nvPr>
        </p:nvSpPr>
        <p:spPr>
          <a:xfrm>
            <a:off x="546100" y="6542840"/>
            <a:ext cx="2743200" cy="247724"/>
          </a:xfrm>
          <a:prstGeom prst="rect">
            <a:avLst/>
          </a:prstGeom>
        </p:spPr>
        <p:txBody>
          <a:bodyPr vert="horz" lIns="91440" tIns="45720" rIns="91440" bIns="45720" rtlCol="0" anchor="ctr"/>
          <a:lstStyle>
            <a:lvl1pPr algn="l">
              <a:defRPr sz="1200" b="0" i="0">
                <a:solidFill>
                  <a:schemeClr val="bg2">
                    <a:lumMod val="65000"/>
                  </a:schemeClr>
                </a:solidFill>
                <a:latin typeface="Calibri" panose="020F0502020204030204" pitchFamily="34" charset="0"/>
                <a:cs typeface="Calibri" panose="020F0502020204030204" pitchFamily="34" charset="0"/>
              </a:defRPr>
            </a:lvl1pPr>
          </a:lstStyle>
          <a:p>
            <a:fld id="{F0D23093-2AB0-F74C-B865-1A12A15B650E}" type="slidenum">
              <a:rPr lang="en-US" smtClean="0"/>
              <a:pPr/>
              <a:t>‹#›</a:t>
            </a:fld>
            <a:endParaRPr lang="en-US" dirty="0"/>
          </a:p>
        </p:txBody>
      </p:sp>
      <p:sp>
        <p:nvSpPr>
          <p:cNvPr id="5" name="Text Placeholder 4">
            <a:extLst>
              <a:ext uri="{FF2B5EF4-FFF2-40B4-BE49-F238E27FC236}">
                <a16:creationId xmlns:a16="http://schemas.microsoft.com/office/drawing/2014/main" id="{04F227F0-8FC0-9046-A60F-1749263CF3E5}"/>
              </a:ext>
            </a:extLst>
          </p:cNvPr>
          <p:cNvSpPr>
            <a:spLocks noGrp="1"/>
          </p:cNvSpPr>
          <p:nvPr>
            <p:ph type="body" idx="1"/>
          </p:nvPr>
        </p:nvSpPr>
        <p:spPr>
          <a:xfrm>
            <a:off x="609600" y="1295400"/>
            <a:ext cx="10972800" cy="47433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a:extLst>
              <a:ext uri="{FF2B5EF4-FFF2-40B4-BE49-F238E27FC236}">
                <a16:creationId xmlns:a16="http://schemas.microsoft.com/office/drawing/2014/main" id="{4F0CD691-76C0-4AC9-8029-4BF0CEDE749C}"/>
              </a:ext>
            </a:extLst>
          </p:cNvPr>
          <p:cNvSpPr/>
          <p:nvPr userDrawn="1"/>
        </p:nvSpPr>
        <p:spPr>
          <a:xfrm>
            <a:off x="4876800" y="6542840"/>
            <a:ext cx="1371600" cy="2477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7C66E622-A13F-4675-A281-8D8CC6175629}"/>
              </a:ext>
            </a:extLst>
          </p:cNvPr>
          <p:cNvSpPr txBox="1"/>
          <p:nvPr userDrawn="1"/>
        </p:nvSpPr>
        <p:spPr>
          <a:xfrm>
            <a:off x="7835900" y="6513565"/>
            <a:ext cx="1371600" cy="276999"/>
          </a:xfrm>
          <a:prstGeom prst="rect">
            <a:avLst/>
          </a:prstGeom>
          <a:noFill/>
        </p:spPr>
        <p:txBody>
          <a:bodyPr wrap="square" rtlCol="0">
            <a:spAutoFit/>
          </a:bodyPr>
          <a:lstStyle/>
          <a:p>
            <a:r>
              <a:rPr lang="en-US" sz="1200" dirty="0">
                <a:solidFill>
                  <a:schemeClr val="tx2"/>
                </a:solidFill>
              </a:rPr>
              <a:t>©2023 ANSYS, Inc.</a:t>
            </a:r>
          </a:p>
        </p:txBody>
      </p:sp>
    </p:spTree>
    <p:extLst>
      <p:ext uri="{BB962C8B-B14F-4D97-AF65-F5344CB8AC3E}">
        <p14:creationId xmlns:p14="http://schemas.microsoft.com/office/powerpoint/2010/main" val="1291537134"/>
      </p:ext>
    </p:extLst>
  </p:cSld>
  <p:clrMap bg1="lt1" tx1="dk1" bg2="lt2" tx2="dk2" accent1="accent1" accent2="accent2" accent3="accent3" accent4="accent4" accent5="accent5" accent6="accent6" hlink="hlink" folHlink="folHlink"/>
  <p:sldLayoutIdLst>
    <p:sldLayoutId id="2147483662" r:id="rId1"/>
    <p:sldLayoutId id="2147483661" r:id="rId2"/>
    <p:sldLayoutId id="2147483737" r:id="rId3"/>
    <p:sldLayoutId id="2147483724" r:id="rId4"/>
    <p:sldLayoutId id="2147483735" r:id="rId5"/>
    <p:sldLayoutId id="2147483734" r:id="rId6"/>
    <p:sldLayoutId id="2147483663" r:id="rId7"/>
    <p:sldLayoutId id="2147483729" r:id="rId8"/>
    <p:sldLayoutId id="2147483730" r:id="rId9"/>
    <p:sldLayoutId id="2147483731" r:id="rId10"/>
    <p:sldLayoutId id="2147483727" r:id="rId11"/>
    <p:sldLayoutId id="2147483726" r:id="rId12"/>
    <p:sldLayoutId id="2147483736" r:id="rId13"/>
  </p:sldLayoutIdLst>
  <p:hf hdr="0" ftr="0" dt="0"/>
  <p:txStyles>
    <p:titleStyle>
      <a:lvl1pPr algn="l" defTabSz="914400" rtl="0" eaLnBrk="1" latinLnBrk="0" hangingPunct="1">
        <a:lnSpc>
          <a:spcPct val="90000"/>
        </a:lnSpc>
        <a:spcBef>
          <a:spcPct val="0"/>
        </a:spcBef>
        <a:buNone/>
        <a:defRPr sz="3200" b="0" i="0" kern="1200">
          <a:solidFill>
            <a:schemeClr val="tx1"/>
          </a:solidFill>
          <a:latin typeface="Calibri" panose="020F0502020204030204" pitchFamily="34" charset="0"/>
          <a:ea typeface="+mj-ea"/>
          <a:cs typeface="Calibri" panose="020F0502020204030204" pitchFamily="34" charset="0"/>
        </a:defRPr>
      </a:lvl1pPr>
    </p:titleStyle>
    <p:body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kern="1200" baseline="0">
          <a:solidFill>
            <a:schemeClr val="tx1"/>
          </a:solidFill>
          <a:latin typeface="Calibri" panose="020F0502020204030204" pitchFamily="34" charset="0"/>
          <a:ea typeface="+mn-ea"/>
          <a:cs typeface="Calibri" panose="020F0502020204030204" pitchFamily="34" charset="0"/>
        </a:defRPr>
      </a:lvl1pPr>
      <a:lvl2pPr marL="461963" marR="0" indent="-231775"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sz="2000" b="0" i="0" kern="1200" baseline="0">
          <a:solidFill>
            <a:schemeClr val="tx1"/>
          </a:solidFill>
          <a:latin typeface="Calibri" panose="020F0502020204030204" pitchFamily="34" charset="0"/>
          <a:ea typeface="+mn-ea"/>
          <a:cs typeface="Calibri" panose="020F0502020204030204" pitchFamily="34" charset="0"/>
        </a:defRPr>
      </a:lvl2pPr>
      <a:lvl3pPr marL="746125" marR="0" indent="-2889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baseline="0">
          <a:solidFill>
            <a:schemeClr val="tx1"/>
          </a:solidFill>
          <a:latin typeface="Calibri" panose="020F0502020204030204" pitchFamily="34" charset="0"/>
          <a:ea typeface="+mn-ea"/>
          <a:cs typeface="Calibri" panose="020F0502020204030204" pitchFamily="34" charset="0"/>
        </a:defRPr>
      </a:lvl3pPr>
      <a:lvl4pPr marL="969963" marR="0" indent="-223838"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1400" kern="1200" baseline="0">
          <a:solidFill>
            <a:schemeClr val="tx1"/>
          </a:solidFill>
          <a:latin typeface="Calibri" panose="020F0502020204030204" pitchFamily="34" charset="0"/>
          <a:ea typeface="+mn-ea"/>
          <a:cs typeface="Calibri" panose="020F0502020204030204" pitchFamily="34" charset="0"/>
        </a:defRPr>
      </a:lvl4pPr>
      <a:lvl5pPr marL="1203325" marR="0" indent="-233363"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200" kern="120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www.ansys.com/education-resources"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www.ansys.com/education-resources"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14.emf"/><Relationship Id="rId7" Type="http://schemas.openxmlformats.org/officeDocument/2006/relationships/image" Target="../media/image18.emf"/><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emf"/></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2C3BA5-6E5F-4798-87B7-B8DFFB97930D}"/>
              </a:ext>
            </a:extLst>
          </p:cNvPr>
          <p:cNvSpPr>
            <a:spLocks noGrp="1"/>
          </p:cNvSpPr>
          <p:nvPr>
            <p:ph type="body" sz="quarter" idx="10"/>
          </p:nvPr>
        </p:nvSpPr>
        <p:spPr/>
        <p:txBody>
          <a:bodyPr/>
          <a:lstStyle/>
          <a:p>
            <a:r>
              <a:rPr lang="en-US" sz="3200" b="1" dirty="0"/>
              <a:t>La base de </a:t>
            </a:r>
            <a:r>
              <a:rPr lang="en-US" sz="3200" b="1" dirty="0" err="1"/>
              <a:t>données</a:t>
            </a:r>
            <a:r>
              <a:rPr lang="en-US" sz="3200" b="1" dirty="0"/>
              <a:t> des </a:t>
            </a:r>
            <a:r>
              <a:rPr lang="en-US" sz="3200" b="1" dirty="0" err="1"/>
              <a:t>Dispositifs</a:t>
            </a:r>
            <a:r>
              <a:rPr lang="en-US" sz="3200" b="1" dirty="0"/>
              <a:t> </a:t>
            </a:r>
            <a:r>
              <a:rPr lang="en-US" sz="3200" b="1" dirty="0" err="1"/>
              <a:t>Médicaux</a:t>
            </a:r>
            <a:endParaRPr lang="en-US" sz="3200" b="1" dirty="0"/>
          </a:p>
          <a:p>
            <a:endParaRPr lang="en-US" dirty="0"/>
          </a:p>
        </p:txBody>
      </p:sp>
      <p:sp>
        <p:nvSpPr>
          <p:cNvPr id="3" name="Text Placeholder 2">
            <a:extLst>
              <a:ext uri="{FF2B5EF4-FFF2-40B4-BE49-F238E27FC236}">
                <a16:creationId xmlns:a16="http://schemas.microsoft.com/office/drawing/2014/main" id="{8DED2F7F-2065-4CCE-9AD5-77DBF0CD5628}"/>
              </a:ext>
            </a:extLst>
          </p:cNvPr>
          <p:cNvSpPr>
            <a:spLocks noGrp="1"/>
          </p:cNvSpPr>
          <p:nvPr>
            <p:ph type="body" sz="quarter" idx="12"/>
          </p:nvPr>
        </p:nvSpPr>
        <p:spPr>
          <a:xfrm>
            <a:off x="601663" y="2667000"/>
            <a:ext cx="5394325" cy="914400"/>
          </a:xfrm>
        </p:spPr>
        <p:txBody>
          <a:bodyPr>
            <a:normAutofit fontScale="85000" lnSpcReduction="20000"/>
          </a:bodyPr>
          <a:lstStyle/>
          <a:p>
            <a:r>
              <a:rPr lang="en-US" sz="1900" dirty="0"/>
              <a:t>Mike Ashby</a:t>
            </a:r>
          </a:p>
          <a:p>
            <a:r>
              <a:rPr lang="en-GB" sz="1900" dirty="0"/>
              <a:t>Department of Engineering, </a:t>
            </a:r>
          </a:p>
          <a:p>
            <a:r>
              <a:rPr lang="en-GB" sz="1900" dirty="0"/>
              <a:t>University of Cambridge</a:t>
            </a:r>
            <a:endParaRPr lang="en-US" sz="1900" dirty="0"/>
          </a:p>
          <a:p>
            <a:endParaRPr lang="en-US" dirty="0">
              <a:solidFill>
                <a:schemeClr val="accent3"/>
              </a:solidFill>
            </a:endParaRPr>
          </a:p>
        </p:txBody>
      </p:sp>
      <p:grpSp>
        <p:nvGrpSpPr>
          <p:cNvPr id="4" name="Group 3">
            <a:extLst>
              <a:ext uri="{FF2B5EF4-FFF2-40B4-BE49-F238E27FC236}">
                <a16:creationId xmlns:a16="http://schemas.microsoft.com/office/drawing/2014/main" id="{0F487CE3-87C7-49EE-91EE-ECE4490AA05F}"/>
              </a:ext>
            </a:extLst>
          </p:cNvPr>
          <p:cNvGrpSpPr/>
          <p:nvPr/>
        </p:nvGrpSpPr>
        <p:grpSpPr>
          <a:xfrm>
            <a:off x="6400800" y="1295400"/>
            <a:ext cx="4491069" cy="2993039"/>
            <a:chOff x="685804" y="1781669"/>
            <a:chExt cx="4491069" cy="2993039"/>
          </a:xfrm>
        </p:grpSpPr>
        <p:pic>
          <p:nvPicPr>
            <p:cNvPr id="5" name="Picture 4" descr="A picture containing indoor, cup, sitting, table&#10;&#10;Description automatically generated">
              <a:extLst>
                <a:ext uri="{FF2B5EF4-FFF2-40B4-BE49-F238E27FC236}">
                  <a16:creationId xmlns:a16="http://schemas.microsoft.com/office/drawing/2014/main" id="{A25ABD24-379A-4B02-B2BF-19C9EB81B7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2323" y="3278189"/>
              <a:ext cx="1496519" cy="1496519"/>
            </a:xfrm>
            <a:prstGeom prst="rect">
              <a:avLst/>
            </a:prstGeom>
          </p:spPr>
        </p:pic>
        <p:pic>
          <p:nvPicPr>
            <p:cNvPr id="6" name="Picture 5" descr="A picture containing sitting, close, baseball, wearing&#10;&#10;Description automatically generated">
              <a:extLst>
                <a:ext uri="{FF2B5EF4-FFF2-40B4-BE49-F238E27FC236}">
                  <a16:creationId xmlns:a16="http://schemas.microsoft.com/office/drawing/2014/main" id="{4FAA2F74-AB6C-4359-95F8-94B59435D1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8842" y="1781669"/>
              <a:ext cx="1496519" cy="1496519"/>
            </a:xfrm>
            <a:prstGeom prst="rect">
              <a:avLst/>
            </a:prstGeom>
          </p:spPr>
        </p:pic>
        <p:pic>
          <p:nvPicPr>
            <p:cNvPr id="7" name="Picture 6" descr="A picture containing snow, sitting, covered, large&#10;&#10;Description automatically generated">
              <a:extLst>
                <a:ext uri="{FF2B5EF4-FFF2-40B4-BE49-F238E27FC236}">
                  <a16:creationId xmlns:a16="http://schemas.microsoft.com/office/drawing/2014/main" id="{15615545-4A3B-42A4-8436-1652226738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85804" y="1781669"/>
              <a:ext cx="1496519" cy="1496519"/>
            </a:xfrm>
            <a:prstGeom prst="rect">
              <a:avLst/>
            </a:prstGeom>
          </p:spPr>
        </p:pic>
        <p:pic>
          <p:nvPicPr>
            <p:cNvPr id="8" name="Picture 7" descr="A close up of a logo&#10;&#10;Description automatically generated">
              <a:extLst>
                <a:ext uri="{FF2B5EF4-FFF2-40B4-BE49-F238E27FC236}">
                  <a16:creationId xmlns:a16="http://schemas.microsoft.com/office/drawing/2014/main" id="{83322AA8-F7BB-4B24-839A-7A9020FEB49F}"/>
                </a:ext>
              </a:extLst>
            </p:cNvPr>
            <p:cNvPicPr>
              <a:picLocks noChangeAspect="1"/>
            </p:cNvPicPr>
            <p:nvPr/>
          </p:nvPicPr>
          <p:blipFill rotWithShape="1">
            <a:blip r:embed="rId6">
              <a:extLst>
                <a:ext uri="{28A0092B-C50C-407E-A947-70E740481C1C}">
                  <a14:useLocalDpi xmlns:a14="http://schemas.microsoft.com/office/drawing/2010/main" val="0"/>
                </a:ext>
              </a:extLst>
            </a:blip>
            <a:srcRect l="10352" t="17159" r="12071" b="5264"/>
            <a:stretch/>
          </p:blipFill>
          <p:spPr>
            <a:xfrm>
              <a:off x="3680353" y="3278188"/>
              <a:ext cx="1496520" cy="1496520"/>
            </a:xfrm>
            <a:prstGeom prst="rect">
              <a:avLst/>
            </a:prstGeom>
          </p:spPr>
        </p:pic>
        <p:pic>
          <p:nvPicPr>
            <p:cNvPr id="9" name="Picture 8" descr="A picture containing food, glass&#10;&#10;Description automatically generated">
              <a:extLst>
                <a:ext uri="{FF2B5EF4-FFF2-40B4-BE49-F238E27FC236}">
                  <a16:creationId xmlns:a16="http://schemas.microsoft.com/office/drawing/2014/main" id="{EBDE7CE7-8AE2-41EE-9EED-03F6735971F1}"/>
                </a:ext>
              </a:extLst>
            </p:cNvPr>
            <p:cNvPicPr>
              <a:picLocks noChangeAspect="1"/>
            </p:cNvPicPr>
            <p:nvPr/>
          </p:nvPicPr>
          <p:blipFill rotWithShape="1">
            <a:blip r:embed="rId7">
              <a:extLst>
                <a:ext uri="{28A0092B-C50C-407E-A947-70E740481C1C}">
                  <a14:useLocalDpi xmlns:a14="http://schemas.microsoft.com/office/drawing/2010/main" val="0"/>
                </a:ext>
              </a:extLst>
            </a:blip>
            <a:srcRect l="11046" t="16256" r="20064" b="14854"/>
            <a:stretch/>
          </p:blipFill>
          <p:spPr>
            <a:xfrm>
              <a:off x="2179304" y="1784688"/>
              <a:ext cx="1493499" cy="1493499"/>
            </a:xfrm>
            <a:prstGeom prst="rect">
              <a:avLst/>
            </a:prstGeom>
          </p:spPr>
        </p:pic>
        <p:pic>
          <p:nvPicPr>
            <p:cNvPr id="10" name="Picture 9" descr="A close up of a toy&#10;&#10;Description automatically generated">
              <a:extLst>
                <a:ext uri="{FF2B5EF4-FFF2-40B4-BE49-F238E27FC236}">
                  <a16:creationId xmlns:a16="http://schemas.microsoft.com/office/drawing/2014/main" id="{276FC897-5BAF-44CD-A102-D47BE7592C9C}"/>
                </a:ext>
              </a:extLst>
            </p:cNvPr>
            <p:cNvPicPr>
              <a:picLocks noChangeAspect="1"/>
            </p:cNvPicPr>
            <p:nvPr/>
          </p:nvPicPr>
          <p:blipFill rotWithShape="1">
            <a:blip r:embed="rId8">
              <a:extLst>
                <a:ext uri="{28A0092B-C50C-407E-A947-70E740481C1C}">
                  <a14:useLocalDpi xmlns:a14="http://schemas.microsoft.com/office/drawing/2010/main" val="0"/>
                </a:ext>
              </a:extLst>
            </a:blip>
            <a:srcRect l="12419" t="11060" r="8985" b="10344"/>
            <a:stretch/>
          </p:blipFill>
          <p:spPr>
            <a:xfrm>
              <a:off x="687313" y="3281209"/>
              <a:ext cx="1493499" cy="1493499"/>
            </a:xfrm>
            <a:prstGeom prst="rect">
              <a:avLst/>
            </a:prstGeom>
          </p:spPr>
        </p:pic>
      </p:grpSp>
    </p:spTree>
    <p:extLst>
      <p:ext uri="{BB962C8B-B14F-4D97-AF65-F5344CB8AC3E}">
        <p14:creationId xmlns:p14="http://schemas.microsoft.com/office/powerpoint/2010/main" val="32076856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B9E611-36C6-4F5C-98CA-92372A37AF2F}"/>
              </a:ext>
            </a:extLst>
          </p:cNvPr>
          <p:cNvSpPr>
            <a:spLocks noGrp="1"/>
          </p:cNvSpPr>
          <p:nvPr>
            <p:ph type="sldNum" sz="quarter" idx="11"/>
          </p:nvPr>
        </p:nvSpPr>
        <p:spPr/>
        <p:txBody>
          <a:bodyPr/>
          <a:lstStyle/>
          <a:p>
            <a:fld id="{F0D23093-2AB0-F74C-B865-1A12A15B650E}" type="slidenum">
              <a:rPr lang="en-US" smtClean="0"/>
              <a:pPr/>
              <a:t>10</a:t>
            </a:fld>
            <a:endParaRPr lang="en-US" dirty="0"/>
          </a:p>
        </p:txBody>
      </p:sp>
      <p:sp>
        <p:nvSpPr>
          <p:cNvPr id="3" name="Title 2">
            <a:extLst>
              <a:ext uri="{FF2B5EF4-FFF2-40B4-BE49-F238E27FC236}">
                <a16:creationId xmlns:a16="http://schemas.microsoft.com/office/drawing/2014/main" id="{7F0C858F-ACA5-458B-AD01-8A7E8E0A6ABE}"/>
              </a:ext>
            </a:extLst>
          </p:cNvPr>
          <p:cNvSpPr>
            <a:spLocks noGrp="1"/>
          </p:cNvSpPr>
          <p:nvPr>
            <p:ph type="title"/>
          </p:nvPr>
        </p:nvSpPr>
        <p:spPr/>
        <p:txBody>
          <a:bodyPr/>
          <a:lstStyle/>
          <a:p>
            <a:r>
              <a:rPr lang="en-US" dirty="0"/>
              <a:t>La base de </a:t>
            </a:r>
            <a:r>
              <a:rPr lang="en-US" dirty="0" err="1"/>
              <a:t>données</a:t>
            </a:r>
            <a:r>
              <a:rPr lang="en-US" dirty="0"/>
              <a:t> structure</a:t>
            </a:r>
          </a:p>
        </p:txBody>
      </p:sp>
      <p:sp>
        <p:nvSpPr>
          <p:cNvPr id="30" name="Rectangle 29">
            <a:extLst>
              <a:ext uri="{FF2B5EF4-FFF2-40B4-BE49-F238E27FC236}">
                <a16:creationId xmlns:a16="http://schemas.microsoft.com/office/drawing/2014/main" id="{A19F62C2-E7D0-4744-94B0-48F86A2B552F}"/>
              </a:ext>
            </a:extLst>
          </p:cNvPr>
          <p:cNvSpPr/>
          <p:nvPr/>
        </p:nvSpPr>
        <p:spPr>
          <a:xfrm>
            <a:off x="0" y="5536105"/>
            <a:ext cx="12192000" cy="400103"/>
          </a:xfrm>
          <a:prstGeom prst="rect">
            <a:avLst/>
          </a:prstGeom>
          <a:solidFill>
            <a:srgbClr val="FF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51" name="Group 50">
            <a:extLst>
              <a:ext uri="{FF2B5EF4-FFF2-40B4-BE49-F238E27FC236}">
                <a16:creationId xmlns:a16="http://schemas.microsoft.com/office/drawing/2014/main" id="{EB630320-E61D-4D8A-A1F8-C24A224A6E45}"/>
              </a:ext>
            </a:extLst>
          </p:cNvPr>
          <p:cNvGrpSpPr/>
          <p:nvPr/>
        </p:nvGrpSpPr>
        <p:grpSpPr>
          <a:xfrm>
            <a:off x="9286543" y="5551490"/>
            <a:ext cx="2676857" cy="369332"/>
            <a:chOff x="835373" y="5519448"/>
            <a:chExt cx="2676857" cy="369332"/>
          </a:xfrm>
        </p:grpSpPr>
        <p:cxnSp>
          <p:nvCxnSpPr>
            <p:cNvPr id="52" name="Straight Connector 51">
              <a:extLst>
                <a:ext uri="{FF2B5EF4-FFF2-40B4-BE49-F238E27FC236}">
                  <a16:creationId xmlns:a16="http://schemas.microsoft.com/office/drawing/2014/main" id="{896A8AA8-0BA4-41A9-9C62-64129E0C23BA}"/>
                </a:ext>
              </a:extLst>
            </p:cNvPr>
            <p:cNvCxnSpPr>
              <a:cxnSpLocks/>
            </p:cNvCxnSpPr>
            <p:nvPr/>
          </p:nvCxnSpPr>
          <p:spPr>
            <a:xfrm>
              <a:off x="835373" y="5704114"/>
              <a:ext cx="314158" cy="0"/>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DB219C4F-DA4A-4FD9-AA5D-DD01544A8C99}"/>
                </a:ext>
              </a:extLst>
            </p:cNvPr>
            <p:cNvSpPr txBox="1"/>
            <p:nvPr/>
          </p:nvSpPr>
          <p:spPr>
            <a:xfrm>
              <a:off x="1149531" y="5519448"/>
              <a:ext cx="2362699" cy="369332"/>
            </a:xfrm>
            <a:prstGeom prst="rect">
              <a:avLst/>
            </a:prstGeom>
            <a:noFill/>
          </p:spPr>
          <p:txBody>
            <a:bodyPr wrap="square" rtlCol="0">
              <a:spAutoFit/>
            </a:bodyPr>
            <a:lstStyle/>
            <a:p>
              <a:r>
                <a:rPr lang="en-US" dirty="0">
                  <a:solidFill>
                    <a:schemeClr val="bg1"/>
                  </a:solidFill>
                </a:rPr>
                <a:t>Liens entre tables</a:t>
              </a:r>
              <a:endParaRPr lang="en-GB" dirty="0">
                <a:solidFill>
                  <a:schemeClr val="bg1"/>
                </a:solidFill>
              </a:endParaRPr>
            </a:p>
          </p:txBody>
        </p:sp>
      </p:grpSp>
      <p:grpSp>
        <p:nvGrpSpPr>
          <p:cNvPr id="54" name="Group 53">
            <a:extLst>
              <a:ext uri="{FF2B5EF4-FFF2-40B4-BE49-F238E27FC236}">
                <a16:creationId xmlns:a16="http://schemas.microsoft.com/office/drawing/2014/main" id="{9EB80D50-09BD-440C-A0FD-CB88DD65582E}"/>
              </a:ext>
            </a:extLst>
          </p:cNvPr>
          <p:cNvGrpSpPr/>
          <p:nvPr/>
        </p:nvGrpSpPr>
        <p:grpSpPr>
          <a:xfrm>
            <a:off x="849584" y="5551490"/>
            <a:ext cx="2864137" cy="369332"/>
            <a:chOff x="3329620" y="5547897"/>
            <a:chExt cx="2864137" cy="369332"/>
          </a:xfrm>
        </p:grpSpPr>
        <p:sp>
          <p:nvSpPr>
            <p:cNvPr id="55" name="TextBox 54">
              <a:extLst>
                <a:ext uri="{FF2B5EF4-FFF2-40B4-BE49-F238E27FC236}">
                  <a16:creationId xmlns:a16="http://schemas.microsoft.com/office/drawing/2014/main" id="{CED6AB6C-F208-4C34-B6E4-4AF093BB346E}"/>
                </a:ext>
              </a:extLst>
            </p:cNvPr>
            <p:cNvSpPr txBox="1"/>
            <p:nvPr/>
          </p:nvSpPr>
          <p:spPr>
            <a:xfrm>
              <a:off x="3649835" y="5547897"/>
              <a:ext cx="2543922" cy="369332"/>
            </a:xfrm>
            <a:prstGeom prst="rect">
              <a:avLst/>
            </a:prstGeom>
            <a:noFill/>
          </p:spPr>
          <p:txBody>
            <a:bodyPr wrap="square" rtlCol="0">
              <a:spAutoFit/>
            </a:bodyPr>
            <a:lstStyle/>
            <a:p>
              <a:r>
                <a:rPr lang="en-US" dirty="0">
                  <a:solidFill>
                    <a:schemeClr val="bg1"/>
                  </a:solidFill>
                </a:rPr>
                <a:t>Table de </a:t>
              </a:r>
              <a:r>
                <a:rPr lang="en-US" dirty="0" err="1">
                  <a:solidFill>
                    <a:schemeClr val="bg1"/>
                  </a:solidFill>
                </a:rPr>
                <a:t>données</a:t>
              </a:r>
              <a:endParaRPr lang="en-GB" dirty="0">
                <a:solidFill>
                  <a:schemeClr val="bg1"/>
                </a:solidFill>
              </a:endParaRPr>
            </a:p>
          </p:txBody>
        </p:sp>
        <p:sp>
          <p:nvSpPr>
            <p:cNvPr id="56" name="Oval 55">
              <a:extLst>
                <a:ext uri="{FF2B5EF4-FFF2-40B4-BE49-F238E27FC236}">
                  <a16:creationId xmlns:a16="http://schemas.microsoft.com/office/drawing/2014/main" id="{DC974538-0EE2-404C-ACDB-63E7333596EF}"/>
                </a:ext>
              </a:extLst>
            </p:cNvPr>
            <p:cNvSpPr/>
            <p:nvPr/>
          </p:nvSpPr>
          <p:spPr>
            <a:xfrm>
              <a:off x="3329620" y="5591171"/>
              <a:ext cx="282783" cy="282783"/>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4" name="Group 3">
            <a:extLst>
              <a:ext uri="{FF2B5EF4-FFF2-40B4-BE49-F238E27FC236}">
                <a16:creationId xmlns:a16="http://schemas.microsoft.com/office/drawing/2014/main" id="{5C68CB9D-96CD-B327-D205-D7DFCDB2D2B2}"/>
              </a:ext>
            </a:extLst>
          </p:cNvPr>
          <p:cNvGrpSpPr/>
          <p:nvPr/>
        </p:nvGrpSpPr>
        <p:grpSpPr>
          <a:xfrm>
            <a:off x="3124200" y="1222771"/>
            <a:ext cx="6705600" cy="3665768"/>
            <a:chOff x="4757061" y="2591476"/>
            <a:chExt cx="6161718" cy="3361731"/>
          </a:xfrm>
        </p:grpSpPr>
        <p:grpSp>
          <p:nvGrpSpPr>
            <p:cNvPr id="5" name="Group 4">
              <a:extLst>
                <a:ext uri="{FF2B5EF4-FFF2-40B4-BE49-F238E27FC236}">
                  <a16:creationId xmlns:a16="http://schemas.microsoft.com/office/drawing/2014/main" id="{4B8D88D7-0E22-6411-23EA-F0F83E597E4C}"/>
                </a:ext>
              </a:extLst>
            </p:cNvPr>
            <p:cNvGrpSpPr/>
            <p:nvPr/>
          </p:nvGrpSpPr>
          <p:grpSpPr>
            <a:xfrm>
              <a:off x="7020204" y="3548881"/>
              <a:ext cx="1446922" cy="1446922"/>
              <a:chOff x="5150804" y="2705538"/>
              <a:chExt cx="1446922" cy="1446922"/>
            </a:xfrm>
          </p:grpSpPr>
          <p:pic>
            <p:nvPicPr>
              <p:cNvPr id="19" name="Picture 18">
                <a:extLst>
                  <a:ext uri="{FF2B5EF4-FFF2-40B4-BE49-F238E27FC236}">
                    <a16:creationId xmlns:a16="http://schemas.microsoft.com/office/drawing/2014/main" id="{807EC492-1A62-1C1E-9ECE-E3C8C8BEF3EE}"/>
                  </a:ext>
                </a:extLst>
              </p:cNvPr>
              <p:cNvPicPr/>
              <p:nvPr/>
            </p:nvPicPr>
            <p:blipFill rotWithShape="1">
              <a:blip r:embed="rId3">
                <a:extLst>
                  <a:ext uri="{28A0092B-C50C-407E-A947-70E740481C1C}">
                    <a14:useLocalDpi xmlns:a14="http://schemas.microsoft.com/office/drawing/2010/main" val="0"/>
                  </a:ext>
                </a:extLst>
              </a:blip>
              <a:srcRect l="9724" t="5521" r="60183" b="4056"/>
              <a:stretch/>
            </p:blipFill>
            <p:spPr bwMode="auto">
              <a:xfrm>
                <a:off x="5150804" y="2705538"/>
                <a:ext cx="1446922" cy="1446922"/>
              </a:xfrm>
              <a:prstGeom prst="ellipse">
                <a:avLst/>
              </a:prstGeom>
              <a:noFill/>
              <a:ln>
                <a:noFill/>
              </a:ln>
            </p:spPr>
          </p:pic>
          <p:sp>
            <p:nvSpPr>
              <p:cNvPr id="20" name="Oval 19">
                <a:extLst>
                  <a:ext uri="{FF2B5EF4-FFF2-40B4-BE49-F238E27FC236}">
                    <a16:creationId xmlns:a16="http://schemas.microsoft.com/office/drawing/2014/main" id="{1D7105F9-BC3F-77DE-C9A0-12213CA2ACAF}"/>
                  </a:ext>
                </a:extLst>
              </p:cNvPr>
              <p:cNvSpPr/>
              <p:nvPr/>
            </p:nvSpPr>
            <p:spPr>
              <a:xfrm>
                <a:off x="5150805" y="2705539"/>
                <a:ext cx="1446921" cy="1446921"/>
              </a:xfrm>
              <a:prstGeom prst="ellipse">
                <a:avLst/>
              </a:prstGeom>
              <a:solidFill>
                <a:schemeClr val="bg1">
                  <a:alpha val="80000"/>
                </a:schemeClr>
              </a:solidFill>
              <a:ln w="28575">
                <a:solidFill>
                  <a:srgbClr val="FFB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Material Universe</a:t>
                </a:r>
                <a:endParaRPr lang="en-GB" sz="1400" b="1" dirty="0">
                  <a:solidFill>
                    <a:schemeClr val="tx1"/>
                  </a:solidFill>
                </a:endParaRPr>
              </a:p>
            </p:txBody>
          </p:sp>
        </p:grpSp>
        <p:grpSp>
          <p:nvGrpSpPr>
            <p:cNvPr id="6" name="Group 5">
              <a:extLst>
                <a:ext uri="{FF2B5EF4-FFF2-40B4-BE49-F238E27FC236}">
                  <a16:creationId xmlns:a16="http://schemas.microsoft.com/office/drawing/2014/main" id="{E74A49E1-4FC3-E720-004A-44F02D24C0D5}"/>
                </a:ext>
              </a:extLst>
            </p:cNvPr>
            <p:cNvGrpSpPr/>
            <p:nvPr/>
          </p:nvGrpSpPr>
          <p:grpSpPr>
            <a:xfrm>
              <a:off x="4757061" y="4506285"/>
              <a:ext cx="1446922" cy="1446922"/>
              <a:chOff x="6851211" y="2705538"/>
              <a:chExt cx="1446922" cy="1446922"/>
            </a:xfrm>
          </p:grpSpPr>
          <p:pic>
            <p:nvPicPr>
              <p:cNvPr id="17" name="Picture 16" descr="A picture containing indoor, cup, sitting, table&#10;&#10;Description automatically generated">
                <a:extLst>
                  <a:ext uri="{FF2B5EF4-FFF2-40B4-BE49-F238E27FC236}">
                    <a16:creationId xmlns:a16="http://schemas.microsoft.com/office/drawing/2014/main" id="{93BC9ADF-1FC8-43B7-4184-85AFFE96157D}"/>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851211" y="2705538"/>
                <a:ext cx="1446922" cy="1446922"/>
              </a:xfrm>
              <a:prstGeom prst="ellipse">
                <a:avLst/>
              </a:prstGeom>
            </p:spPr>
          </p:pic>
          <p:sp>
            <p:nvSpPr>
              <p:cNvPr id="18" name="Oval 17">
                <a:extLst>
                  <a:ext uri="{FF2B5EF4-FFF2-40B4-BE49-F238E27FC236}">
                    <a16:creationId xmlns:a16="http://schemas.microsoft.com/office/drawing/2014/main" id="{E92E9189-4A5A-5016-1E7D-7C7D24F08BC6}"/>
                  </a:ext>
                </a:extLst>
              </p:cNvPr>
              <p:cNvSpPr/>
              <p:nvPr/>
            </p:nvSpPr>
            <p:spPr>
              <a:xfrm>
                <a:off x="6851212" y="2705539"/>
                <a:ext cx="1446921" cy="1446921"/>
              </a:xfrm>
              <a:prstGeom prst="ellipse">
                <a:avLst/>
              </a:prstGeom>
              <a:solidFill>
                <a:schemeClr val="bg1">
                  <a:alpha val="80000"/>
                </a:schemeClr>
              </a:solidFill>
              <a:ln w="2857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FDA Approved Examples</a:t>
                </a:r>
                <a:endParaRPr lang="en-GB" sz="1400" b="1" dirty="0">
                  <a:solidFill>
                    <a:schemeClr val="tx1"/>
                  </a:solidFill>
                </a:endParaRPr>
              </a:p>
            </p:txBody>
          </p:sp>
        </p:grpSp>
        <p:grpSp>
          <p:nvGrpSpPr>
            <p:cNvPr id="7" name="Group 6">
              <a:extLst>
                <a:ext uri="{FF2B5EF4-FFF2-40B4-BE49-F238E27FC236}">
                  <a16:creationId xmlns:a16="http://schemas.microsoft.com/office/drawing/2014/main" id="{B750302B-DF6D-7BD9-E477-C275C668084B}"/>
                </a:ext>
              </a:extLst>
            </p:cNvPr>
            <p:cNvGrpSpPr/>
            <p:nvPr/>
          </p:nvGrpSpPr>
          <p:grpSpPr>
            <a:xfrm>
              <a:off x="4757061" y="2591476"/>
              <a:ext cx="1446922" cy="1446922"/>
              <a:chOff x="5151029" y="1070233"/>
              <a:chExt cx="1446922" cy="1446922"/>
            </a:xfrm>
          </p:grpSpPr>
          <p:pic>
            <p:nvPicPr>
              <p:cNvPr id="15" name="Picture 14">
                <a:extLst>
                  <a:ext uri="{FF2B5EF4-FFF2-40B4-BE49-F238E27FC236}">
                    <a16:creationId xmlns:a16="http://schemas.microsoft.com/office/drawing/2014/main" id="{0F3CF90B-69E0-D512-FD68-3FA62AB1E1EE}"/>
                  </a:ext>
                </a:extLst>
              </p:cNvPr>
              <p:cNvPicPr>
                <a:picLocks noChangeAspect="1"/>
              </p:cNvPicPr>
              <p:nvPr/>
            </p:nvPicPr>
            <p:blipFill rotWithShape="1">
              <a:blip r:embed="rId5"/>
              <a:srcRect l="33512" t="5053" r="4371" b="5844"/>
              <a:stretch/>
            </p:blipFill>
            <p:spPr>
              <a:xfrm>
                <a:off x="5151029" y="1070233"/>
                <a:ext cx="1446922" cy="1446922"/>
              </a:xfrm>
              <a:prstGeom prst="ellipse">
                <a:avLst/>
              </a:prstGeom>
            </p:spPr>
          </p:pic>
          <p:sp>
            <p:nvSpPr>
              <p:cNvPr id="16" name="Oval 15">
                <a:extLst>
                  <a:ext uri="{FF2B5EF4-FFF2-40B4-BE49-F238E27FC236}">
                    <a16:creationId xmlns:a16="http://schemas.microsoft.com/office/drawing/2014/main" id="{8FE61700-E8A1-A5D5-3CAC-89C39BDE357A}"/>
                  </a:ext>
                </a:extLst>
              </p:cNvPr>
              <p:cNvSpPr/>
              <p:nvPr/>
            </p:nvSpPr>
            <p:spPr>
              <a:xfrm>
                <a:off x="5151030" y="1070234"/>
                <a:ext cx="1446921" cy="1446921"/>
              </a:xfrm>
              <a:prstGeom prst="ellipse">
                <a:avLst/>
              </a:prstGeom>
              <a:solidFill>
                <a:schemeClr val="bg1">
                  <a:alpha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Medical Devices</a:t>
                </a:r>
                <a:endParaRPr lang="en-GB" sz="1400" b="1" dirty="0">
                  <a:solidFill>
                    <a:schemeClr val="tx1"/>
                  </a:solidFill>
                </a:endParaRPr>
              </a:p>
            </p:txBody>
          </p:sp>
        </p:grpSp>
        <p:grpSp>
          <p:nvGrpSpPr>
            <p:cNvPr id="8" name="Group 7">
              <a:extLst>
                <a:ext uri="{FF2B5EF4-FFF2-40B4-BE49-F238E27FC236}">
                  <a16:creationId xmlns:a16="http://schemas.microsoft.com/office/drawing/2014/main" id="{4CCF11CF-8CE9-5011-3271-90492D59918C}"/>
                </a:ext>
              </a:extLst>
            </p:cNvPr>
            <p:cNvGrpSpPr/>
            <p:nvPr/>
          </p:nvGrpSpPr>
          <p:grpSpPr>
            <a:xfrm>
              <a:off x="9471857" y="3548881"/>
              <a:ext cx="1446922" cy="1446922"/>
              <a:chOff x="5150297" y="4340844"/>
              <a:chExt cx="1446922" cy="1446922"/>
            </a:xfrm>
          </p:grpSpPr>
          <p:pic>
            <p:nvPicPr>
              <p:cNvPr id="13" name="Picture 12">
                <a:extLst>
                  <a:ext uri="{FF2B5EF4-FFF2-40B4-BE49-F238E27FC236}">
                    <a16:creationId xmlns:a16="http://schemas.microsoft.com/office/drawing/2014/main" id="{9FE9DC92-8D94-2B2E-57F2-D525A660F37E}"/>
                  </a:ext>
                </a:extLst>
              </p:cNvPr>
              <p:cNvPicPr>
                <a:picLocks noChangeAspect="1"/>
              </p:cNvPicPr>
              <p:nvPr/>
            </p:nvPicPr>
            <p:blipFill rotWithShape="1">
              <a:blip r:embed="rId6"/>
              <a:srcRect l="12603" t="3685" r="5682" b="6394"/>
              <a:stretch/>
            </p:blipFill>
            <p:spPr>
              <a:xfrm>
                <a:off x="5150297" y="4340844"/>
                <a:ext cx="1446922" cy="1446922"/>
              </a:xfrm>
              <a:prstGeom prst="ellipse">
                <a:avLst/>
              </a:prstGeom>
            </p:spPr>
          </p:pic>
          <p:sp>
            <p:nvSpPr>
              <p:cNvPr id="14" name="Oval 13">
                <a:extLst>
                  <a:ext uri="{FF2B5EF4-FFF2-40B4-BE49-F238E27FC236}">
                    <a16:creationId xmlns:a16="http://schemas.microsoft.com/office/drawing/2014/main" id="{DC064B62-9DC0-C242-4900-933BB509D266}"/>
                  </a:ext>
                </a:extLst>
              </p:cNvPr>
              <p:cNvSpPr/>
              <p:nvPr/>
            </p:nvSpPr>
            <p:spPr>
              <a:xfrm>
                <a:off x="5150298" y="4340845"/>
                <a:ext cx="1446921" cy="1446921"/>
              </a:xfrm>
              <a:prstGeom prst="ellipse">
                <a:avLst/>
              </a:prstGeom>
              <a:solidFill>
                <a:schemeClr val="bg1">
                  <a:alpha val="80000"/>
                </a:schemeClr>
              </a:solidFill>
              <a:ln w="28575">
                <a:solidFill>
                  <a:srgbClr val="FFB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Process Universe</a:t>
                </a:r>
                <a:endParaRPr lang="en-GB" sz="1400" b="1" dirty="0">
                  <a:solidFill>
                    <a:schemeClr val="tx1"/>
                  </a:solidFill>
                </a:endParaRPr>
              </a:p>
            </p:txBody>
          </p:sp>
        </p:grpSp>
        <p:cxnSp>
          <p:nvCxnSpPr>
            <p:cNvPr id="9" name="Straight Connector 8">
              <a:extLst>
                <a:ext uri="{FF2B5EF4-FFF2-40B4-BE49-F238E27FC236}">
                  <a16:creationId xmlns:a16="http://schemas.microsoft.com/office/drawing/2014/main" id="{202E4F2E-FA54-1C96-8114-2F813860F9B4}"/>
                </a:ext>
              </a:extLst>
            </p:cNvPr>
            <p:cNvCxnSpPr>
              <a:stCxn id="20" idx="6"/>
              <a:endCxn id="14" idx="2"/>
            </p:cNvCxnSpPr>
            <p:nvPr/>
          </p:nvCxnSpPr>
          <p:spPr>
            <a:xfrm>
              <a:off x="8467126" y="4272343"/>
              <a:ext cx="1004732" cy="0"/>
            </a:xfrm>
            <a:prstGeom prst="line">
              <a:avLst/>
            </a:prstGeom>
            <a:ln w="15875">
              <a:solidFill>
                <a:schemeClr val="tx1"/>
              </a:solidFill>
              <a:prstDash val="dash"/>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878F619-8D37-B0CE-8D2F-3244059F1BAC}"/>
                </a:ext>
              </a:extLst>
            </p:cNvPr>
            <p:cNvCxnSpPr>
              <a:cxnSpLocks/>
              <a:stCxn id="20" idx="1"/>
              <a:endCxn id="16" idx="6"/>
            </p:cNvCxnSpPr>
            <p:nvPr/>
          </p:nvCxnSpPr>
          <p:spPr>
            <a:xfrm flipH="1" flipV="1">
              <a:off x="6203983" y="3314938"/>
              <a:ext cx="1028119" cy="445841"/>
            </a:xfrm>
            <a:prstGeom prst="line">
              <a:avLst/>
            </a:prstGeom>
            <a:ln w="15875">
              <a:solidFill>
                <a:schemeClr val="tx1"/>
              </a:solidFill>
              <a:prstDash val="dash"/>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B885D98-2276-E10B-B412-BF5D4C3DFA08}"/>
                </a:ext>
              </a:extLst>
            </p:cNvPr>
            <p:cNvCxnSpPr>
              <a:cxnSpLocks/>
              <a:stCxn id="16" idx="4"/>
              <a:endCxn id="18" idx="0"/>
            </p:cNvCxnSpPr>
            <p:nvPr/>
          </p:nvCxnSpPr>
          <p:spPr>
            <a:xfrm>
              <a:off x="5480523" y="4038398"/>
              <a:ext cx="0" cy="467888"/>
            </a:xfrm>
            <a:prstGeom prst="line">
              <a:avLst/>
            </a:prstGeom>
            <a:ln w="15875">
              <a:solidFill>
                <a:schemeClr val="tx1"/>
              </a:solidFill>
              <a:prstDash val="dash"/>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EAD3283-40D6-99F2-C66B-C89564FB7F14}"/>
                </a:ext>
              </a:extLst>
            </p:cNvPr>
            <p:cNvCxnSpPr>
              <a:cxnSpLocks/>
              <a:stCxn id="18" idx="6"/>
              <a:endCxn id="20" idx="3"/>
            </p:cNvCxnSpPr>
            <p:nvPr/>
          </p:nvCxnSpPr>
          <p:spPr>
            <a:xfrm flipV="1">
              <a:off x="6203983" y="4783906"/>
              <a:ext cx="1028119" cy="445841"/>
            </a:xfrm>
            <a:prstGeom prst="line">
              <a:avLst/>
            </a:prstGeom>
            <a:ln w="15875">
              <a:solidFill>
                <a:schemeClr val="tx1"/>
              </a:solidFill>
              <a:prstDash val="dash"/>
              <a:headEnd type="stealth" w="lg" len="lg"/>
              <a:tailEnd type="stealth"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883310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B9E611-36C6-4F5C-98CA-92372A37AF2F}"/>
              </a:ext>
            </a:extLst>
          </p:cNvPr>
          <p:cNvSpPr>
            <a:spLocks noGrp="1"/>
          </p:cNvSpPr>
          <p:nvPr>
            <p:ph type="sldNum" sz="quarter" idx="11"/>
          </p:nvPr>
        </p:nvSpPr>
        <p:spPr/>
        <p:txBody>
          <a:bodyPr/>
          <a:lstStyle/>
          <a:p>
            <a:fld id="{F0D23093-2AB0-F74C-B865-1A12A15B650E}" type="slidenum">
              <a:rPr lang="en-US" smtClean="0"/>
              <a:pPr/>
              <a:t>11</a:t>
            </a:fld>
            <a:endParaRPr lang="en-US" dirty="0"/>
          </a:p>
        </p:txBody>
      </p:sp>
      <p:sp>
        <p:nvSpPr>
          <p:cNvPr id="3" name="Title 2">
            <a:extLst>
              <a:ext uri="{FF2B5EF4-FFF2-40B4-BE49-F238E27FC236}">
                <a16:creationId xmlns:a16="http://schemas.microsoft.com/office/drawing/2014/main" id="{7F0C858F-ACA5-458B-AD01-8A7E8E0A6ABE}"/>
              </a:ext>
            </a:extLst>
          </p:cNvPr>
          <p:cNvSpPr>
            <a:spLocks noGrp="1"/>
          </p:cNvSpPr>
          <p:nvPr>
            <p:ph type="title"/>
          </p:nvPr>
        </p:nvSpPr>
        <p:spPr/>
        <p:txBody>
          <a:bodyPr/>
          <a:lstStyle/>
          <a:p>
            <a:r>
              <a:rPr lang="en-US" dirty="0"/>
              <a:t>Fiche 1 : </a:t>
            </a:r>
            <a:r>
              <a:rPr lang="en-US" dirty="0" err="1"/>
              <a:t>dispositif</a:t>
            </a:r>
            <a:r>
              <a:rPr lang="en-US" dirty="0"/>
              <a:t> </a:t>
            </a:r>
            <a:r>
              <a:rPr lang="en-US" dirty="0" err="1"/>
              <a:t>médical</a:t>
            </a:r>
            <a:endParaRPr lang="en-US" dirty="0"/>
          </a:p>
        </p:txBody>
      </p:sp>
      <p:pic>
        <p:nvPicPr>
          <p:cNvPr id="4" name="Picture 3">
            <a:extLst>
              <a:ext uri="{FF2B5EF4-FFF2-40B4-BE49-F238E27FC236}">
                <a16:creationId xmlns:a16="http://schemas.microsoft.com/office/drawing/2014/main" id="{4F76B045-5201-43DC-8A5A-EC1825682E2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2454"/>
          <a:stretch/>
        </p:blipFill>
        <p:spPr>
          <a:xfrm>
            <a:off x="442126" y="911512"/>
            <a:ext cx="5532154" cy="4926580"/>
          </a:xfrm>
          <a:prstGeom prst="rect">
            <a:avLst/>
          </a:prstGeom>
        </p:spPr>
      </p:pic>
      <p:pic>
        <p:nvPicPr>
          <p:cNvPr id="5" name="Picture 4">
            <a:extLst>
              <a:ext uri="{FF2B5EF4-FFF2-40B4-BE49-F238E27FC236}">
                <a16:creationId xmlns:a16="http://schemas.microsoft.com/office/drawing/2014/main" id="{FD8CAAB9-8462-43C5-AEEE-B39E90AB7B50}"/>
              </a:ext>
            </a:extLst>
          </p:cNvPr>
          <p:cNvPicPr>
            <a:picLocks noChangeAspect="1"/>
          </p:cNvPicPr>
          <p:nvPr/>
        </p:nvPicPr>
        <p:blipFill>
          <a:blip r:embed="rId4"/>
          <a:stretch>
            <a:fillRect/>
          </a:stretch>
        </p:blipFill>
        <p:spPr>
          <a:xfrm>
            <a:off x="6217719" y="1397510"/>
            <a:ext cx="5532155" cy="3497339"/>
          </a:xfrm>
          <a:prstGeom prst="rect">
            <a:avLst/>
          </a:prstGeom>
        </p:spPr>
      </p:pic>
      <p:sp>
        <p:nvSpPr>
          <p:cNvPr id="6" name="Rectangle 5">
            <a:extLst>
              <a:ext uri="{FF2B5EF4-FFF2-40B4-BE49-F238E27FC236}">
                <a16:creationId xmlns:a16="http://schemas.microsoft.com/office/drawing/2014/main" id="{CB793BDA-9BCF-4D43-8333-5FE28A04CAC3}"/>
              </a:ext>
            </a:extLst>
          </p:cNvPr>
          <p:cNvSpPr/>
          <p:nvPr/>
        </p:nvSpPr>
        <p:spPr>
          <a:xfrm>
            <a:off x="6257925" y="4998720"/>
            <a:ext cx="5429250" cy="839372"/>
          </a:xfrm>
          <a:prstGeom prst="rect">
            <a:avLst/>
          </a:prstGeom>
          <a:noFill/>
          <a:ln w="19050">
            <a:solidFill>
              <a:srgbClr val="FFB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Graphic 6" descr="Arrow: Rotate left">
            <a:extLst>
              <a:ext uri="{FF2B5EF4-FFF2-40B4-BE49-F238E27FC236}">
                <a16:creationId xmlns:a16="http://schemas.microsoft.com/office/drawing/2014/main" id="{DF97330D-415E-48C8-A390-61500E25879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6200000">
            <a:off x="5832031" y="4665528"/>
            <a:ext cx="851788" cy="925674"/>
          </a:xfrm>
          <a:prstGeom prst="rect">
            <a:avLst/>
          </a:prstGeom>
        </p:spPr>
      </p:pic>
      <p:sp>
        <p:nvSpPr>
          <p:cNvPr id="8" name="TextBox 7">
            <a:extLst>
              <a:ext uri="{FF2B5EF4-FFF2-40B4-BE49-F238E27FC236}">
                <a16:creationId xmlns:a16="http://schemas.microsoft.com/office/drawing/2014/main" id="{54FD42B0-04AF-4CCE-8546-7003272E67E3}"/>
              </a:ext>
            </a:extLst>
          </p:cNvPr>
          <p:cNvSpPr txBox="1"/>
          <p:nvPr/>
        </p:nvSpPr>
        <p:spPr>
          <a:xfrm>
            <a:off x="6597572" y="5068669"/>
            <a:ext cx="4984828" cy="646331"/>
          </a:xfrm>
          <a:prstGeom prst="rect">
            <a:avLst/>
          </a:prstGeom>
          <a:noFill/>
        </p:spPr>
        <p:txBody>
          <a:bodyPr wrap="square" rtlCol="0">
            <a:spAutoFit/>
          </a:bodyPr>
          <a:lstStyle/>
          <a:p>
            <a:r>
              <a:rPr lang="fr-FR" sz="1200" dirty="0"/>
              <a:t>Liens faciles de ce stent métallique générique vers des exemples réels approuvés par la FDA ; matériaux typiques utilisés pour l'application et les références.</a:t>
            </a:r>
            <a:endParaRPr lang="en-GB" sz="1200" dirty="0"/>
          </a:p>
        </p:txBody>
      </p:sp>
      <p:pic>
        <p:nvPicPr>
          <p:cNvPr id="9" name="Picture 8">
            <a:extLst>
              <a:ext uri="{FF2B5EF4-FFF2-40B4-BE49-F238E27FC236}">
                <a16:creationId xmlns:a16="http://schemas.microsoft.com/office/drawing/2014/main" id="{BC0E86AB-485C-42E8-B317-627116D61290}"/>
              </a:ext>
            </a:extLst>
          </p:cNvPr>
          <p:cNvPicPr>
            <a:picLocks noChangeAspect="1"/>
          </p:cNvPicPr>
          <p:nvPr/>
        </p:nvPicPr>
        <p:blipFill>
          <a:blip r:embed="rId7"/>
          <a:stretch>
            <a:fillRect/>
          </a:stretch>
        </p:blipFill>
        <p:spPr>
          <a:xfrm>
            <a:off x="10890475" y="165878"/>
            <a:ext cx="859399" cy="859399"/>
          </a:xfrm>
          <a:prstGeom prst="rect">
            <a:avLst/>
          </a:prstGeom>
        </p:spPr>
      </p:pic>
    </p:spTree>
    <p:extLst>
      <p:ext uri="{BB962C8B-B14F-4D97-AF65-F5344CB8AC3E}">
        <p14:creationId xmlns:p14="http://schemas.microsoft.com/office/powerpoint/2010/main" val="31389360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B9E611-36C6-4F5C-98CA-92372A37AF2F}"/>
              </a:ext>
            </a:extLst>
          </p:cNvPr>
          <p:cNvSpPr>
            <a:spLocks noGrp="1"/>
          </p:cNvSpPr>
          <p:nvPr>
            <p:ph type="sldNum" sz="quarter" idx="11"/>
          </p:nvPr>
        </p:nvSpPr>
        <p:spPr/>
        <p:txBody>
          <a:bodyPr/>
          <a:lstStyle/>
          <a:p>
            <a:fld id="{F0D23093-2AB0-F74C-B865-1A12A15B650E}" type="slidenum">
              <a:rPr lang="en-US" smtClean="0"/>
              <a:pPr/>
              <a:t>12</a:t>
            </a:fld>
            <a:endParaRPr lang="en-US" dirty="0"/>
          </a:p>
        </p:txBody>
      </p:sp>
      <p:sp>
        <p:nvSpPr>
          <p:cNvPr id="3" name="Title 2">
            <a:extLst>
              <a:ext uri="{FF2B5EF4-FFF2-40B4-BE49-F238E27FC236}">
                <a16:creationId xmlns:a16="http://schemas.microsoft.com/office/drawing/2014/main" id="{7F0C858F-ACA5-458B-AD01-8A7E8E0A6ABE}"/>
              </a:ext>
            </a:extLst>
          </p:cNvPr>
          <p:cNvSpPr>
            <a:spLocks noGrp="1"/>
          </p:cNvSpPr>
          <p:nvPr>
            <p:ph type="title"/>
          </p:nvPr>
        </p:nvSpPr>
        <p:spPr/>
        <p:txBody>
          <a:bodyPr/>
          <a:lstStyle/>
          <a:p>
            <a:r>
              <a:rPr lang="en-GB" dirty="0"/>
              <a:t>Fiche 2 : </a:t>
            </a:r>
            <a:r>
              <a:rPr lang="en-GB" dirty="0" err="1"/>
              <a:t>exemple</a:t>
            </a:r>
            <a:r>
              <a:rPr lang="en-GB" dirty="0"/>
              <a:t> </a:t>
            </a:r>
            <a:r>
              <a:rPr lang="en-GB" dirty="0" err="1"/>
              <a:t>approuvé</a:t>
            </a:r>
            <a:r>
              <a:rPr lang="en-GB" dirty="0"/>
              <a:t> par la FDA</a:t>
            </a:r>
            <a:endParaRPr lang="en-US" dirty="0"/>
          </a:p>
        </p:txBody>
      </p:sp>
      <p:pic>
        <p:nvPicPr>
          <p:cNvPr id="4" name="Picture 3">
            <a:extLst>
              <a:ext uri="{FF2B5EF4-FFF2-40B4-BE49-F238E27FC236}">
                <a16:creationId xmlns:a16="http://schemas.microsoft.com/office/drawing/2014/main" id="{FE045010-7447-4ECF-AC37-53E5F1118C27}"/>
              </a:ext>
            </a:extLst>
          </p:cNvPr>
          <p:cNvPicPr>
            <a:picLocks noChangeAspect="1"/>
          </p:cNvPicPr>
          <p:nvPr/>
        </p:nvPicPr>
        <p:blipFill>
          <a:blip r:embed="rId3"/>
          <a:stretch>
            <a:fillRect/>
          </a:stretch>
        </p:blipFill>
        <p:spPr>
          <a:xfrm>
            <a:off x="3156925" y="1011579"/>
            <a:ext cx="5878150" cy="4834842"/>
          </a:xfrm>
          <a:prstGeom prst="rect">
            <a:avLst/>
          </a:prstGeom>
          <a:effectLst/>
        </p:spPr>
      </p:pic>
      <p:pic>
        <p:nvPicPr>
          <p:cNvPr id="5" name="Picture 4">
            <a:extLst>
              <a:ext uri="{FF2B5EF4-FFF2-40B4-BE49-F238E27FC236}">
                <a16:creationId xmlns:a16="http://schemas.microsoft.com/office/drawing/2014/main" id="{6EDBDD5D-2DEB-4BEC-8C23-9DECF843EB20}"/>
              </a:ext>
            </a:extLst>
          </p:cNvPr>
          <p:cNvPicPr>
            <a:picLocks noChangeAspect="1"/>
          </p:cNvPicPr>
          <p:nvPr/>
        </p:nvPicPr>
        <p:blipFill>
          <a:blip r:embed="rId4"/>
          <a:stretch>
            <a:fillRect/>
          </a:stretch>
        </p:blipFill>
        <p:spPr>
          <a:xfrm>
            <a:off x="10890474" y="165878"/>
            <a:ext cx="859399" cy="862950"/>
          </a:xfrm>
          <a:prstGeom prst="rect">
            <a:avLst/>
          </a:prstGeom>
        </p:spPr>
      </p:pic>
      <p:sp>
        <p:nvSpPr>
          <p:cNvPr id="6" name="Rectangle 5">
            <a:extLst>
              <a:ext uri="{FF2B5EF4-FFF2-40B4-BE49-F238E27FC236}">
                <a16:creationId xmlns:a16="http://schemas.microsoft.com/office/drawing/2014/main" id="{0A64CF03-CDB2-4160-A838-FF680CFF9576}"/>
              </a:ext>
            </a:extLst>
          </p:cNvPr>
          <p:cNvSpPr/>
          <p:nvPr/>
        </p:nvSpPr>
        <p:spPr>
          <a:xfrm>
            <a:off x="666750" y="1859702"/>
            <a:ext cx="2371725" cy="786341"/>
          </a:xfrm>
          <a:prstGeom prst="rect">
            <a:avLst/>
          </a:prstGeom>
          <a:noFill/>
          <a:ln w="19050">
            <a:solidFill>
              <a:srgbClr val="FFB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Graphic 6" descr="Arrow: Counter-clockwise curve">
            <a:extLst>
              <a:ext uri="{FF2B5EF4-FFF2-40B4-BE49-F238E27FC236}">
                <a16:creationId xmlns:a16="http://schemas.microsoft.com/office/drawing/2014/main" id="{2D47CBA1-4AB7-4589-B1A9-E4F1B6CB72F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6200000">
            <a:off x="2327874" y="1309805"/>
            <a:ext cx="914400" cy="914400"/>
          </a:xfrm>
          <a:prstGeom prst="rect">
            <a:avLst/>
          </a:prstGeom>
        </p:spPr>
      </p:pic>
      <p:sp>
        <p:nvSpPr>
          <p:cNvPr id="8" name="TextBox 7">
            <a:extLst>
              <a:ext uri="{FF2B5EF4-FFF2-40B4-BE49-F238E27FC236}">
                <a16:creationId xmlns:a16="http://schemas.microsoft.com/office/drawing/2014/main" id="{838956CB-8ECC-4E14-AD79-F21577F3E2A7}"/>
              </a:ext>
            </a:extLst>
          </p:cNvPr>
          <p:cNvSpPr txBox="1"/>
          <p:nvPr/>
        </p:nvSpPr>
        <p:spPr>
          <a:xfrm>
            <a:off x="708304" y="1929706"/>
            <a:ext cx="2288615" cy="646331"/>
          </a:xfrm>
          <a:prstGeom prst="rect">
            <a:avLst/>
          </a:prstGeom>
          <a:noFill/>
        </p:spPr>
        <p:txBody>
          <a:bodyPr wrap="square" rtlCol="0">
            <a:spAutoFit/>
          </a:bodyPr>
          <a:lstStyle/>
          <a:p>
            <a:r>
              <a:rPr lang="fr-FR" sz="1200" dirty="0"/>
              <a:t>Introduction générale aux 16 spécialités médicales, désignées par la FDA.</a:t>
            </a:r>
          </a:p>
        </p:txBody>
      </p:sp>
      <p:pic>
        <p:nvPicPr>
          <p:cNvPr id="9" name="Graphic 8" descr="Arrow: Counter-clockwise curve">
            <a:extLst>
              <a:ext uri="{FF2B5EF4-FFF2-40B4-BE49-F238E27FC236}">
                <a16:creationId xmlns:a16="http://schemas.microsoft.com/office/drawing/2014/main" id="{A249AFD6-7A52-412F-8B9C-82F8F3174C8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5400000" flipH="1">
            <a:off x="8896092" y="2400300"/>
            <a:ext cx="914400" cy="914400"/>
          </a:xfrm>
          <a:prstGeom prst="rect">
            <a:avLst/>
          </a:prstGeom>
        </p:spPr>
      </p:pic>
      <p:sp>
        <p:nvSpPr>
          <p:cNvPr id="10" name="Rectangle 9">
            <a:extLst>
              <a:ext uri="{FF2B5EF4-FFF2-40B4-BE49-F238E27FC236}">
                <a16:creationId xmlns:a16="http://schemas.microsoft.com/office/drawing/2014/main" id="{90237EC2-1BA8-4C4A-8B27-6034D5521971}"/>
              </a:ext>
            </a:extLst>
          </p:cNvPr>
          <p:cNvSpPr/>
          <p:nvPr/>
        </p:nvSpPr>
        <p:spPr>
          <a:xfrm>
            <a:off x="9153525" y="2921529"/>
            <a:ext cx="2371725" cy="1145461"/>
          </a:xfrm>
          <a:prstGeom prst="rect">
            <a:avLst/>
          </a:prstGeom>
          <a:noFill/>
          <a:ln w="19050">
            <a:solidFill>
              <a:srgbClr val="FFB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65A98F60-AA0B-4F2A-9939-14DDD4CFFD16}"/>
              </a:ext>
            </a:extLst>
          </p:cNvPr>
          <p:cNvSpPr txBox="1"/>
          <p:nvPr/>
        </p:nvSpPr>
        <p:spPr>
          <a:xfrm>
            <a:off x="9195079" y="3013501"/>
            <a:ext cx="2288615" cy="1015663"/>
          </a:xfrm>
          <a:prstGeom prst="rect">
            <a:avLst/>
          </a:prstGeom>
          <a:noFill/>
        </p:spPr>
        <p:txBody>
          <a:bodyPr wrap="square" rtlCol="0">
            <a:spAutoFit/>
          </a:bodyPr>
          <a:lstStyle/>
          <a:p>
            <a:r>
              <a:rPr lang="fr-FR" sz="1200" dirty="0"/>
              <a:t>Combinaisons de 3 lettres qui associent le type d'appareil à la classification du produit, par ex. NIP (Stent, Artère Fémorale Superficielle)</a:t>
            </a:r>
            <a:endParaRPr lang="en-US" sz="1200" dirty="0"/>
          </a:p>
        </p:txBody>
      </p:sp>
      <p:sp>
        <p:nvSpPr>
          <p:cNvPr id="12" name="Rectangle 11">
            <a:extLst>
              <a:ext uri="{FF2B5EF4-FFF2-40B4-BE49-F238E27FC236}">
                <a16:creationId xmlns:a16="http://schemas.microsoft.com/office/drawing/2014/main" id="{D9C45685-2517-4B93-AE5F-5DBC05FEA955}"/>
              </a:ext>
            </a:extLst>
          </p:cNvPr>
          <p:cNvSpPr/>
          <p:nvPr/>
        </p:nvSpPr>
        <p:spPr>
          <a:xfrm>
            <a:off x="666750" y="3975209"/>
            <a:ext cx="2371725" cy="1143774"/>
          </a:xfrm>
          <a:prstGeom prst="rect">
            <a:avLst/>
          </a:prstGeom>
          <a:noFill/>
          <a:ln w="19050">
            <a:solidFill>
              <a:srgbClr val="FFB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3" name="Graphic 12" descr="Arrow: Counter-clockwise curve">
            <a:extLst>
              <a:ext uri="{FF2B5EF4-FFF2-40B4-BE49-F238E27FC236}">
                <a16:creationId xmlns:a16="http://schemas.microsoft.com/office/drawing/2014/main" id="{EFC6213D-EEE1-4CD6-8822-9637D5366C7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6200000">
            <a:off x="2327874" y="3425313"/>
            <a:ext cx="914400" cy="914400"/>
          </a:xfrm>
          <a:prstGeom prst="rect">
            <a:avLst/>
          </a:prstGeom>
        </p:spPr>
      </p:pic>
      <p:sp>
        <p:nvSpPr>
          <p:cNvPr id="14" name="TextBox 13">
            <a:extLst>
              <a:ext uri="{FF2B5EF4-FFF2-40B4-BE49-F238E27FC236}">
                <a16:creationId xmlns:a16="http://schemas.microsoft.com/office/drawing/2014/main" id="{9A44DD1F-A381-461D-929C-832045198039}"/>
              </a:ext>
            </a:extLst>
          </p:cNvPr>
          <p:cNvSpPr txBox="1"/>
          <p:nvPr/>
        </p:nvSpPr>
        <p:spPr>
          <a:xfrm>
            <a:off x="708304" y="4066990"/>
            <a:ext cx="2288615" cy="1015663"/>
          </a:xfrm>
          <a:prstGeom prst="rect">
            <a:avLst/>
          </a:prstGeom>
          <a:noFill/>
        </p:spPr>
        <p:txBody>
          <a:bodyPr wrap="square" rtlCol="0">
            <a:spAutoFit/>
          </a:bodyPr>
          <a:lstStyle/>
          <a:p>
            <a:r>
              <a:rPr lang="fr-FR" sz="1200" dirty="0"/>
              <a:t>Détails spécifiques sur l'appareil, y compris les caractéristiques physiques, la date à laquelle il a été approuvé par la FDA et son numéro 510(k) ou PMA.</a:t>
            </a:r>
            <a:endParaRPr lang="en-US" sz="1200" dirty="0"/>
          </a:p>
        </p:txBody>
      </p:sp>
    </p:spTree>
    <p:extLst>
      <p:ext uri="{BB962C8B-B14F-4D97-AF65-F5344CB8AC3E}">
        <p14:creationId xmlns:p14="http://schemas.microsoft.com/office/powerpoint/2010/main" val="23575507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B9E611-36C6-4F5C-98CA-92372A37AF2F}"/>
              </a:ext>
            </a:extLst>
          </p:cNvPr>
          <p:cNvSpPr>
            <a:spLocks noGrp="1"/>
          </p:cNvSpPr>
          <p:nvPr>
            <p:ph type="sldNum" sz="quarter" idx="11"/>
          </p:nvPr>
        </p:nvSpPr>
        <p:spPr/>
        <p:txBody>
          <a:bodyPr/>
          <a:lstStyle/>
          <a:p>
            <a:fld id="{F0D23093-2AB0-F74C-B865-1A12A15B650E}" type="slidenum">
              <a:rPr lang="en-US" smtClean="0"/>
              <a:pPr/>
              <a:t>13</a:t>
            </a:fld>
            <a:endParaRPr lang="en-US" dirty="0"/>
          </a:p>
        </p:txBody>
      </p:sp>
      <p:sp>
        <p:nvSpPr>
          <p:cNvPr id="3" name="Title 2">
            <a:extLst>
              <a:ext uri="{FF2B5EF4-FFF2-40B4-BE49-F238E27FC236}">
                <a16:creationId xmlns:a16="http://schemas.microsoft.com/office/drawing/2014/main" id="{7F0C858F-ACA5-458B-AD01-8A7E8E0A6ABE}"/>
              </a:ext>
            </a:extLst>
          </p:cNvPr>
          <p:cNvSpPr>
            <a:spLocks noGrp="1"/>
          </p:cNvSpPr>
          <p:nvPr>
            <p:ph type="title"/>
          </p:nvPr>
        </p:nvSpPr>
        <p:spPr/>
        <p:txBody>
          <a:bodyPr/>
          <a:lstStyle/>
          <a:p>
            <a:r>
              <a:rPr lang="en-US" dirty="0"/>
              <a:t>Fiche 3 : </a:t>
            </a:r>
            <a:r>
              <a:rPr lang="en-US" dirty="0" err="1"/>
              <a:t>MaterialUniverse</a:t>
            </a:r>
            <a:endParaRPr lang="en-US" dirty="0"/>
          </a:p>
        </p:txBody>
      </p:sp>
      <p:pic>
        <p:nvPicPr>
          <p:cNvPr id="4" name="Picture 3">
            <a:extLst>
              <a:ext uri="{FF2B5EF4-FFF2-40B4-BE49-F238E27FC236}">
                <a16:creationId xmlns:a16="http://schemas.microsoft.com/office/drawing/2014/main" id="{FE949C1E-660D-4591-848A-A01D5281C785}"/>
              </a:ext>
            </a:extLst>
          </p:cNvPr>
          <p:cNvPicPr>
            <a:picLocks noChangeAspect="1"/>
          </p:cNvPicPr>
          <p:nvPr/>
        </p:nvPicPr>
        <p:blipFill>
          <a:blip r:embed="rId3"/>
          <a:stretch>
            <a:fillRect/>
          </a:stretch>
        </p:blipFill>
        <p:spPr>
          <a:xfrm>
            <a:off x="296493" y="1107033"/>
            <a:ext cx="3875316" cy="4319478"/>
          </a:xfrm>
          <a:prstGeom prst="rect">
            <a:avLst/>
          </a:prstGeom>
        </p:spPr>
      </p:pic>
      <p:pic>
        <p:nvPicPr>
          <p:cNvPr id="5" name="Picture 4">
            <a:extLst>
              <a:ext uri="{FF2B5EF4-FFF2-40B4-BE49-F238E27FC236}">
                <a16:creationId xmlns:a16="http://schemas.microsoft.com/office/drawing/2014/main" id="{1ED6359D-12DC-4625-ACD5-016704009189}"/>
              </a:ext>
            </a:extLst>
          </p:cNvPr>
          <p:cNvPicPr>
            <a:picLocks noChangeAspect="1"/>
          </p:cNvPicPr>
          <p:nvPr/>
        </p:nvPicPr>
        <p:blipFill>
          <a:blip r:embed="rId4"/>
          <a:stretch>
            <a:fillRect/>
          </a:stretch>
        </p:blipFill>
        <p:spPr>
          <a:xfrm>
            <a:off x="4324953" y="1107033"/>
            <a:ext cx="3844445" cy="4319478"/>
          </a:xfrm>
          <a:prstGeom prst="rect">
            <a:avLst/>
          </a:prstGeom>
        </p:spPr>
      </p:pic>
      <p:pic>
        <p:nvPicPr>
          <p:cNvPr id="6" name="Picture 5">
            <a:extLst>
              <a:ext uri="{FF2B5EF4-FFF2-40B4-BE49-F238E27FC236}">
                <a16:creationId xmlns:a16="http://schemas.microsoft.com/office/drawing/2014/main" id="{2ED72DEB-1ED8-4422-849F-0953B46592B6}"/>
              </a:ext>
            </a:extLst>
          </p:cNvPr>
          <p:cNvPicPr>
            <a:picLocks noChangeAspect="1"/>
          </p:cNvPicPr>
          <p:nvPr/>
        </p:nvPicPr>
        <p:blipFill>
          <a:blip r:embed="rId5"/>
          <a:stretch>
            <a:fillRect/>
          </a:stretch>
        </p:blipFill>
        <p:spPr>
          <a:xfrm>
            <a:off x="8322541" y="1107033"/>
            <a:ext cx="3572966" cy="4319478"/>
          </a:xfrm>
          <a:prstGeom prst="rect">
            <a:avLst/>
          </a:prstGeom>
        </p:spPr>
      </p:pic>
      <p:pic>
        <p:nvPicPr>
          <p:cNvPr id="7" name="Picture 6">
            <a:extLst>
              <a:ext uri="{FF2B5EF4-FFF2-40B4-BE49-F238E27FC236}">
                <a16:creationId xmlns:a16="http://schemas.microsoft.com/office/drawing/2014/main" id="{FAD15512-365E-411D-8A3A-E737309E30D6}"/>
              </a:ext>
            </a:extLst>
          </p:cNvPr>
          <p:cNvPicPr>
            <a:picLocks noChangeAspect="1"/>
          </p:cNvPicPr>
          <p:nvPr/>
        </p:nvPicPr>
        <p:blipFill>
          <a:blip r:embed="rId6"/>
          <a:stretch>
            <a:fillRect/>
          </a:stretch>
        </p:blipFill>
        <p:spPr>
          <a:xfrm>
            <a:off x="10890474" y="169428"/>
            <a:ext cx="859400" cy="859400"/>
          </a:xfrm>
          <a:prstGeom prst="rect">
            <a:avLst/>
          </a:prstGeom>
        </p:spPr>
      </p:pic>
      <p:pic>
        <p:nvPicPr>
          <p:cNvPr id="8" name="Graphic 7" descr="Arrow: Vertical U-turn">
            <a:extLst>
              <a:ext uri="{FF2B5EF4-FFF2-40B4-BE49-F238E27FC236}">
                <a16:creationId xmlns:a16="http://schemas.microsoft.com/office/drawing/2014/main" id="{12EA38DB-A686-470E-8EC5-B47B6865FBD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6200000">
            <a:off x="1641340" y="5378337"/>
            <a:ext cx="681122" cy="681122"/>
          </a:xfrm>
          <a:prstGeom prst="rect">
            <a:avLst/>
          </a:prstGeom>
        </p:spPr>
      </p:pic>
      <p:sp>
        <p:nvSpPr>
          <p:cNvPr id="9" name="Rectangle 8">
            <a:extLst>
              <a:ext uri="{FF2B5EF4-FFF2-40B4-BE49-F238E27FC236}">
                <a16:creationId xmlns:a16="http://schemas.microsoft.com/office/drawing/2014/main" id="{D1B9D344-1647-4613-9873-8824F6705E56}"/>
              </a:ext>
            </a:extLst>
          </p:cNvPr>
          <p:cNvSpPr/>
          <p:nvPr/>
        </p:nvSpPr>
        <p:spPr>
          <a:xfrm>
            <a:off x="2284250" y="5474684"/>
            <a:ext cx="8266410" cy="584775"/>
          </a:xfrm>
          <a:prstGeom prst="rect">
            <a:avLst/>
          </a:prstGeom>
          <a:noFill/>
          <a:ln w="19050">
            <a:solidFill>
              <a:srgbClr val="FFB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a:extLst>
              <a:ext uri="{FF2B5EF4-FFF2-40B4-BE49-F238E27FC236}">
                <a16:creationId xmlns:a16="http://schemas.microsoft.com/office/drawing/2014/main" id="{FE7EE53F-760D-4058-BC66-C047684557A7}"/>
              </a:ext>
            </a:extLst>
          </p:cNvPr>
          <p:cNvSpPr txBox="1"/>
          <p:nvPr/>
        </p:nvSpPr>
        <p:spPr>
          <a:xfrm>
            <a:off x="2322462" y="5536238"/>
            <a:ext cx="8228198" cy="461665"/>
          </a:xfrm>
          <a:prstGeom prst="rect">
            <a:avLst/>
          </a:prstGeom>
          <a:noFill/>
        </p:spPr>
        <p:txBody>
          <a:bodyPr wrap="square" rtlCol="0">
            <a:spAutoFit/>
          </a:bodyPr>
          <a:lstStyle/>
          <a:p>
            <a:r>
              <a:rPr lang="fr-FR" sz="1200" dirty="0"/>
              <a:t>Les bases de données d'introduction dans Granta </a:t>
            </a:r>
            <a:r>
              <a:rPr lang="fr-FR" sz="1200" dirty="0" err="1"/>
              <a:t>EduPack</a:t>
            </a:r>
            <a:r>
              <a:rPr lang="fr-FR" sz="1200" dirty="0"/>
              <a:t> fournissent des informations sur les matériaux non spécifiques à un niveau. Par conséquent, cette fiche de </a:t>
            </a:r>
            <a:r>
              <a:rPr lang="fr-FR" sz="1200" dirty="0" err="1"/>
              <a:t>nitinol</a:t>
            </a:r>
            <a:r>
              <a:rPr lang="fr-FR" sz="1200" dirty="0"/>
              <a:t> austénitique fournit un aperçu générique, avec des plages de données.</a:t>
            </a:r>
            <a:endParaRPr lang="en-US" sz="1200" dirty="0"/>
          </a:p>
        </p:txBody>
      </p:sp>
    </p:spTree>
    <p:extLst>
      <p:ext uri="{BB962C8B-B14F-4D97-AF65-F5344CB8AC3E}">
        <p14:creationId xmlns:p14="http://schemas.microsoft.com/office/powerpoint/2010/main" val="31526213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B9E611-36C6-4F5C-98CA-92372A37AF2F}"/>
              </a:ext>
            </a:extLst>
          </p:cNvPr>
          <p:cNvSpPr>
            <a:spLocks noGrp="1"/>
          </p:cNvSpPr>
          <p:nvPr>
            <p:ph type="sldNum" sz="quarter" idx="11"/>
          </p:nvPr>
        </p:nvSpPr>
        <p:spPr/>
        <p:txBody>
          <a:bodyPr/>
          <a:lstStyle/>
          <a:p>
            <a:fld id="{F0D23093-2AB0-F74C-B865-1A12A15B650E}" type="slidenum">
              <a:rPr lang="en-US" smtClean="0"/>
              <a:pPr/>
              <a:t>14</a:t>
            </a:fld>
            <a:endParaRPr lang="en-US" dirty="0"/>
          </a:p>
        </p:txBody>
      </p:sp>
      <p:sp>
        <p:nvSpPr>
          <p:cNvPr id="3" name="Title 2">
            <a:extLst>
              <a:ext uri="{FF2B5EF4-FFF2-40B4-BE49-F238E27FC236}">
                <a16:creationId xmlns:a16="http://schemas.microsoft.com/office/drawing/2014/main" id="{7F0C858F-ACA5-458B-AD01-8A7E8E0A6ABE}"/>
              </a:ext>
            </a:extLst>
          </p:cNvPr>
          <p:cNvSpPr>
            <a:spLocks noGrp="1"/>
          </p:cNvSpPr>
          <p:nvPr>
            <p:ph type="title"/>
          </p:nvPr>
        </p:nvSpPr>
        <p:spPr/>
        <p:txBody>
          <a:bodyPr/>
          <a:lstStyle/>
          <a:p>
            <a:r>
              <a:rPr lang="en-US" dirty="0" err="1"/>
              <a:t>Soutien</a:t>
            </a:r>
            <a:r>
              <a:rPr lang="en-US" dirty="0"/>
              <a:t> à </a:t>
            </a:r>
            <a:r>
              <a:rPr lang="en-US" dirty="0" err="1"/>
              <a:t>l'apprentissage</a:t>
            </a:r>
            <a:r>
              <a:rPr lang="en-US" dirty="0"/>
              <a:t> </a:t>
            </a:r>
            <a:r>
              <a:rPr lang="en-US" dirty="0" err="1"/>
              <a:t>autoguidé</a:t>
            </a:r>
            <a:endParaRPr lang="en-US" dirty="0"/>
          </a:p>
        </p:txBody>
      </p:sp>
      <p:sp>
        <p:nvSpPr>
          <p:cNvPr id="4" name="Rectangle 3">
            <a:extLst>
              <a:ext uri="{FF2B5EF4-FFF2-40B4-BE49-F238E27FC236}">
                <a16:creationId xmlns:a16="http://schemas.microsoft.com/office/drawing/2014/main" id="{AE6B0CEE-F402-4812-B012-47E450EFA30F}"/>
              </a:ext>
            </a:extLst>
          </p:cNvPr>
          <p:cNvSpPr/>
          <p:nvPr/>
        </p:nvSpPr>
        <p:spPr>
          <a:xfrm>
            <a:off x="0" y="5228758"/>
            <a:ext cx="12192000" cy="523220"/>
          </a:xfrm>
          <a:prstGeom prst="rect">
            <a:avLst/>
          </a:prstGeom>
          <a:solidFill>
            <a:srgbClr val="FF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a:extLst>
              <a:ext uri="{FF2B5EF4-FFF2-40B4-BE49-F238E27FC236}">
                <a16:creationId xmlns:a16="http://schemas.microsoft.com/office/drawing/2014/main" id="{84E86B03-2396-4E7C-9345-9C815A2CEAF6}"/>
              </a:ext>
            </a:extLst>
          </p:cNvPr>
          <p:cNvPicPr>
            <a:picLocks noChangeAspect="1"/>
          </p:cNvPicPr>
          <p:nvPr/>
        </p:nvPicPr>
        <p:blipFill rotWithShape="1">
          <a:blip r:embed="rId3"/>
          <a:srcRect l="616" t="12767"/>
          <a:stretch/>
        </p:blipFill>
        <p:spPr>
          <a:xfrm>
            <a:off x="1415207" y="2066925"/>
            <a:ext cx="3699386" cy="2811653"/>
          </a:xfrm>
          <a:prstGeom prst="rect">
            <a:avLst/>
          </a:prstGeom>
          <a:ln>
            <a:noFill/>
          </a:ln>
        </p:spPr>
      </p:pic>
      <p:grpSp>
        <p:nvGrpSpPr>
          <p:cNvPr id="6" name="Group 5">
            <a:extLst>
              <a:ext uri="{FF2B5EF4-FFF2-40B4-BE49-F238E27FC236}">
                <a16:creationId xmlns:a16="http://schemas.microsoft.com/office/drawing/2014/main" id="{1395D74B-B7D3-45E1-9F01-9635D6192E6C}"/>
              </a:ext>
            </a:extLst>
          </p:cNvPr>
          <p:cNvGrpSpPr/>
          <p:nvPr/>
        </p:nvGrpSpPr>
        <p:grpSpPr>
          <a:xfrm>
            <a:off x="1415207" y="1247501"/>
            <a:ext cx="3176451" cy="704658"/>
            <a:chOff x="1415207" y="1247501"/>
            <a:chExt cx="3176451" cy="704658"/>
          </a:xfrm>
        </p:grpSpPr>
        <p:grpSp>
          <p:nvGrpSpPr>
            <p:cNvPr id="7" name="Group 6">
              <a:extLst>
                <a:ext uri="{FF2B5EF4-FFF2-40B4-BE49-F238E27FC236}">
                  <a16:creationId xmlns:a16="http://schemas.microsoft.com/office/drawing/2014/main" id="{BA032E41-396B-460E-89F2-45DC08574B19}"/>
                </a:ext>
              </a:extLst>
            </p:cNvPr>
            <p:cNvGrpSpPr/>
            <p:nvPr/>
          </p:nvGrpSpPr>
          <p:grpSpPr>
            <a:xfrm>
              <a:off x="1415207" y="1256269"/>
              <a:ext cx="721112" cy="695890"/>
              <a:chOff x="6153046" y="2344850"/>
              <a:chExt cx="721112" cy="695890"/>
            </a:xfrm>
          </p:grpSpPr>
          <p:pic>
            <p:nvPicPr>
              <p:cNvPr id="9" name="Picture 8" descr="A picture containing drawing, clock, person&#10;&#10;Description automatically generated">
                <a:extLst>
                  <a:ext uri="{FF2B5EF4-FFF2-40B4-BE49-F238E27FC236}">
                    <a16:creationId xmlns:a16="http://schemas.microsoft.com/office/drawing/2014/main" id="{C120F08E-FC1D-4004-AF73-8ED44DABF2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3046" y="2344850"/>
                <a:ext cx="695890" cy="695890"/>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6B7D84D9-AFE3-474C-9F1F-05ECDEF0AA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8268" y="2344850"/>
                <a:ext cx="695890" cy="695890"/>
              </a:xfrm>
              <a:prstGeom prst="rect">
                <a:avLst/>
              </a:prstGeom>
            </p:spPr>
          </p:pic>
        </p:grpSp>
        <p:sp>
          <p:nvSpPr>
            <p:cNvPr id="8" name="TextBox 7">
              <a:extLst>
                <a:ext uri="{FF2B5EF4-FFF2-40B4-BE49-F238E27FC236}">
                  <a16:creationId xmlns:a16="http://schemas.microsoft.com/office/drawing/2014/main" id="{2BA72F33-5960-4531-87D8-309BAEE3E442}"/>
                </a:ext>
              </a:extLst>
            </p:cNvPr>
            <p:cNvSpPr txBox="1"/>
            <p:nvPr/>
          </p:nvSpPr>
          <p:spPr>
            <a:xfrm>
              <a:off x="2191358" y="1247501"/>
              <a:ext cx="2400300" cy="646331"/>
            </a:xfrm>
            <a:prstGeom prst="rect">
              <a:avLst/>
            </a:prstGeom>
            <a:noFill/>
          </p:spPr>
          <p:txBody>
            <a:bodyPr wrap="square" rtlCol="0">
              <a:spAutoFit/>
            </a:bodyPr>
            <a:lstStyle/>
            <a:p>
              <a:r>
                <a:rPr lang="fr-FR" b="1" dirty="0"/>
                <a:t>Enregistrements au niveau du dossier</a:t>
              </a:r>
              <a:endParaRPr lang="en-GB" b="1" dirty="0"/>
            </a:p>
          </p:txBody>
        </p:sp>
      </p:grpSp>
      <p:grpSp>
        <p:nvGrpSpPr>
          <p:cNvPr id="11" name="Group 10">
            <a:extLst>
              <a:ext uri="{FF2B5EF4-FFF2-40B4-BE49-F238E27FC236}">
                <a16:creationId xmlns:a16="http://schemas.microsoft.com/office/drawing/2014/main" id="{64E423AC-3717-4378-A21A-ACEB90CB13BE}"/>
              </a:ext>
            </a:extLst>
          </p:cNvPr>
          <p:cNvGrpSpPr/>
          <p:nvPr/>
        </p:nvGrpSpPr>
        <p:grpSpPr>
          <a:xfrm>
            <a:off x="7290041" y="1110017"/>
            <a:ext cx="3243309" cy="838147"/>
            <a:chOff x="7290041" y="1110017"/>
            <a:chExt cx="3243309" cy="838147"/>
          </a:xfrm>
        </p:grpSpPr>
        <p:pic>
          <p:nvPicPr>
            <p:cNvPr id="12" name="Picture 11">
              <a:extLst>
                <a:ext uri="{FF2B5EF4-FFF2-40B4-BE49-F238E27FC236}">
                  <a16:creationId xmlns:a16="http://schemas.microsoft.com/office/drawing/2014/main" id="{27F905AA-9ABD-4953-8D09-C2C96FAD06A7}"/>
                </a:ext>
              </a:extLst>
            </p:cNvPr>
            <p:cNvPicPr>
              <a:picLocks noChangeAspect="1"/>
            </p:cNvPicPr>
            <p:nvPr/>
          </p:nvPicPr>
          <p:blipFill rotWithShape="1">
            <a:blip r:embed="rId6"/>
            <a:srcRect t="8164" b="23197"/>
            <a:stretch/>
          </p:blipFill>
          <p:spPr>
            <a:xfrm>
              <a:off x="7290041" y="1110017"/>
              <a:ext cx="843009" cy="838147"/>
            </a:xfrm>
            <a:prstGeom prst="rect">
              <a:avLst/>
            </a:prstGeom>
          </p:spPr>
        </p:pic>
        <p:sp>
          <p:nvSpPr>
            <p:cNvPr id="13" name="TextBox 12">
              <a:extLst>
                <a:ext uri="{FF2B5EF4-FFF2-40B4-BE49-F238E27FC236}">
                  <a16:creationId xmlns:a16="http://schemas.microsoft.com/office/drawing/2014/main" id="{0BFBEF5B-F5AF-4A56-B2A9-2479580CB9B8}"/>
                </a:ext>
              </a:extLst>
            </p:cNvPr>
            <p:cNvSpPr txBox="1"/>
            <p:nvPr/>
          </p:nvSpPr>
          <p:spPr>
            <a:xfrm>
              <a:off x="8133050" y="1344425"/>
              <a:ext cx="2400300" cy="369332"/>
            </a:xfrm>
            <a:prstGeom prst="rect">
              <a:avLst/>
            </a:prstGeom>
            <a:noFill/>
          </p:spPr>
          <p:txBody>
            <a:bodyPr wrap="square" rtlCol="0">
              <a:spAutoFit/>
            </a:bodyPr>
            <a:lstStyle/>
            <a:p>
              <a:r>
                <a:rPr lang="en-US" b="1" dirty="0"/>
                <a:t>Notes </a:t>
              </a:r>
              <a:r>
                <a:rPr lang="en-US" b="1" dirty="0" err="1"/>
                <a:t>scientifiques</a:t>
              </a:r>
              <a:endParaRPr lang="en-GB" b="1" dirty="0"/>
            </a:p>
          </p:txBody>
        </p:sp>
      </p:grpSp>
      <p:pic>
        <p:nvPicPr>
          <p:cNvPr id="14" name="Picture 13">
            <a:extLst>
              <a:ext uri="{FF2B5EF4-FFF2-40B4-BE49-F238E27FC236}">
                <a16:creationId xmlns:a16="http://schemas.microsoft.com/office/drawing/2014/main" id="{AC87F356-6C93-43ED-ACF6-4EA0D43C1586}"/>
              </a:ext>
            </a:extLst>
          </p:cNvPr>
          <p:cNvPicPr>
            <a:picLocks noChangeAspect="1"/>
          </p:cNvPicPr>
          <p:nvPr/>
        </p:nvPicPr>
        <p:blipFill rotWithShape="1">
          <a:blip r:embed="rId7"/>
          <a:srcRect b="1544"/>
          <a:stretch/>
        </p:blipFill>
        <p:spPr>
          <a:xfrm>
            <a:off x="7290041" y="2063434"/>
            <a:ext cx="3699386" cy="2811652"/>
          </a:xfrm>
          <a:prstGeom prst="rect">
            <a:avLst/>
          </a:prstGeom>
          <a:ln>
            <a:solidFill>
              <a:schemeClr val="bg1">
                <a:lumMod val="75000"/>
              </a:schemeClr>
            </a:solidFill>
          </a:ln>
        </p:spPr>
      </p:pic>
      <p:sp>
        <p:nvSpPr>
          <p:cNvPr id="15" name="TextBox 14">
            <a:extLst>
              <a:ext uri="{FF2B5EF4-FFF2-40B4-BE49-F238E27FC236}">
                <a16:creationId xmlns:a16="http://schemas.microsoft.com/office/drawing/2014/main" id="{DC6799CD-9DFD-40AF-9AB8-492BAA9AA0BC}"/>
              </a:ext>
            </a:extLst>
          </p:cNvPr>
          <p:cNvSpPr txBox="1"/>
          <p:nvPr/>
        </p:nvSpPr>
        <p:spPr>
          <a:xfrm>
            <a:off x="1217190" y="5224763"/>
            <a:ext cx="4870277" cy="523220"/>
          </a:xfrm>
          <a:prstGeom prst="rect">
            <a:avLst/>
          </a:prstGeom>
          <a:noFill/>
        </p:spPr>
        <p:txBody>
          <a:bodyPr wrap="square" rtlCol="0">
            <a:spAutoFit/>
          </a:bodyPr>
          <a:lstStyle/>
          <a:p>
            <a:r>
              <a:rPr lang="fr-FR" sz="1400" b="1" dirty="0">
                <a:solidFill>
                  <a:schemeClr val="bg1"/>
                </a:solidFill>
              </a:rPr>
              <a:t>Introduction de base à l'anatomie humaine, pertinente pour les appareils de ce dossier. Dans ce cas, les appareils rachidiens.</a:t>
            </a:r>
            <a:endParaRPr lang="en-GB" sz="1400" b="1" dirty="0">
              <a:solidFill>
                <a:schemeClr val="bg1"/>
              </a:solidFill>
            </a:endParaRPr>
          </a:p>
        </p:txBody>
      </p:sp>
      <p:sp>
        <p:nvSpPr>
          <p:cNvPr id="16" name="TextBox 15">
            <a:extLst>
              <a:ext uri="{FF2B5EF4-FFF2-40B4-BE49-F238E27FC236}">
                <a16:creationId xmlns:a16="http://schemas.microsoft.com/office/drawing/2014/main" id="{9FA5B554-6A6F-4C11-8ED5-40BCB6FCA4F9}"/>
              </a:ext>
            </a:extLst>
          </p:cNvPr>
          <p:cNvSpPr txBox="1"/>
          <p:nvPr/>
        </p:nvSpPr>
        <p:spPr>
          <a:xfrm>
            <a:off x="6864522" y="5224763"/>
            <a:ext cx="5327478" cy="523220"/>
          </a:xfrm>
          <a:prstGeom prst="rect">
            <a:avLst/>
          </a:prstGeom>
          <a:noFill/>
        </p:spPr>
        <p:txBody>
          <a:bodyPr wrap="square" rtlCol="0">
            <a:spAutoFit/>
          </a:bodyPr>
          <a:lstStyle/>
          <a:p>
            <a:r>
              <a:rPr lang="fr-FR" sz="1400" b="1" dirty="0">
                <a:solidFill>
                  <a:schemeClr val="bg1"/>
                </a:solidFill>
              </a:rPr>
              <a:t>Nouvelle terminologie définie, avec des liens externes vers d'autres informations, par exemple, la classification des appareils FDA.</a:t>
            </a:r>
            <a:endParaRPr lang="en-GB" sz="1400" b="1" dirty="0">
              <a:solidFill>
                <a:schemeClr val="bg1"/>
              </a:solidFill>
            </a:endParaRPr>
          </a:p>
        </p:txBody>
      </p:sp>
    </p:spTree>
    <p:extLst>
      <p:ext uri="{BB962C8B-B14F-4D97-AF65-F5344CB8AC3E}">
        <p14:creationId xmlns:p14="http://schemas.microsoft.com/office/powerpoint/2010/main" val="42294218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B9E611-36C6-4F5C-98CA-92372A37AF2F}"/>
              </a:ext>
            </a:extLst>
          </p:cNvPr>
          <p:cNvSpPr>
            <a:spLocks noGrp="1"/>
          </p:cNvSpPr>
          <p:nvPr>
            <p:ph type="sldNum" sz="quarter" idx="11"/>
          </p:nvPr>
        </p:nvSpPr>
        <p:spPr/>
        <p:txBody>
          <a:bodyPr/>
          <a:lstStyle/>
          <a:p>
            <a:fld id="{F0D23093-2AB0-F74C-B865-1A12A15B650E}" type="slidenum">
              <a:rPr lang="en-US" smtClean="0"/>
              <a:pPr/>
              <a:t>15</a:t>
            </a:fld>
            <a:endParaRPr lang="en-US" dirty="0"/>
          </a:p>
        </p:txBody>
      </p:sp>
      <p:sp>
        <p:nvSpPr>
          <p:cNvPr id="3" name="Title 2">
            <a:extLst>
              <a:ext uri="{FF2B5EF4-FFF2-40B4-BE49-F238E27FC236}">
                <a16:creationId xmlns:a16="http://schemas.microsoft.com/office/drawing/2014/main" id="{7F0C858F-ACA5-458B-AD01-8A7E8E0A6ABE}"/>
              </a:ext>
            </a:extLst>
          </p:cNvPr>
          <p:cNvSpPr>
            <a:spLocks noGrp="1"/>
          </p:cNvSpPr>
          <p:nvPr>
            <p:ph type="title"/>
          </p:nvPr>
        </p:nvSpPr>
        <p:spPr/>
        <p:txBody>
          <a:bodyPr/>
          <a:lstStyle/>
          <a:p>
            <a:r>
              <a:rPr lang="fr-FR" dirty="0"/>
              <a:t>Tableaux des propriétés des matériaux - tous les matériaux</a:t>
            </a:r>
            <a:endParaRPr lang="en-US" dirty="0"/>
          </a:p>
        </p:txBody>
      </p:sp>
      <p:pic>
        <p:nvPicPr>
          <p:cNvPr id="4" name="Picture 3">
            <a:extLst>
              <a:ext uri="{FF2B5EF4-FFF2-40B4-BE49-F238E27FC236}">
                <a16:creationId xmlns:a16="http://schemas.microsoft.com/office/drawing/2014/main" id="{B4C6C4C1-5A72-4A69-B781-C1D9B613E8BE}"/>
              </a:ext>
            </a:extLst>
          </p:cNvPr>
          <p:cNvPicPr>
            <a:picLocks noChangeAspect="1"/>
          </p:cNvPicPr>
          <p:nvPr/>
        </p:nvPicPr>
        <p:blipFill>
          <a:blip r:embed="rId3"/>
          <a:stretch>
            <a:fillRect/>
          </a:stretch>
        </p:blipFill>
        <p:spPr>
          <a:xfrm>
            <a:off x="1190445" y="791136"/>
            <a:ext cx="9811110" cy="5275728"/>
          </a:xfrm>
          <a:prstGeom prst="rect">
            <a:avLst/>
          </a:prstGeom>
        </p:spPr>
      </p:pic>
    </p:spTree>
    <p:extLst>
      <p:ext uri="{BB962C8B-B14F-4D97-AF65-F5344CB8AC3E}">
        <p14:creationId xmlns:p14="http://schemas.microsoft.com/office/powerpoint/2010/main" val="5884380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B9E611-36C6-4F5C-98CA-92372A37AF2F}"/>
              </a:ext>
            </a:extLst>
          </p:cNvPr>
          <p:cNvSpPr>
            <a:spLocks noGrp="1"/>
          </p:cNvSpPr>
          <p:nvPr>
            <p:ph type="sldNum" sz="quarter" idx="11"/>
          </p:nvPr>
        </p:nvSpPr>
        <p:spPr/>
        <p:txBody>
          <a:bodyPr/>
          <a:lstStyle/>
          <a:p>
            <a:fld id="{F0D23093-2AB0-F74C-B865-1A12A15B650E}" type="slidenum">
              <a:rPr lang="en-US" smtClean="0"/>
              <a:pPr/>
              <a:t>16</a:t>
            </a:fld>
            <a:endParaRPr lang="en-US" dirty="0"/>
          </a:p>
        </p:txBody>
      </p:sp>
      <p:sp>
        <p:nvSpPr>
          <p:cNvPr id="3" name="Title 2">
            <a:extLst>
              <a:ext uri="{FF2B5EF4-FFF2-40B4-BE49-F238E27FC236}">
                <a16:creationId xmlns:a16="http://schemas.microsoft.com/office/drawing/2014/main" id="{7F0C858F-ACA5-458B-AD01-8A7E8E0A6ABE}"/>
              </a:ext>
            </a:extLst>
          </p:cNvPr>
          <p:cNvSpPr>
            <a:spLocks noGrp="1"/>
          </p:cNvSpPr>
          <p:nvPr>
            <p:ph type="title"/>
          </p:nvPr>
        </p:nvSpPr>
        <p:spPr/>
        <p:txBody>
          <a:bodyPr/>
          <a:lstStyle/>
          <a:p>
            <a:r>
              <a:rPr lang="fr-FR" dirty="0"/>
              <a:t>Tableaux des propriétés des matériaux - tous les matériaux</a:t>
            </a:r>
            <a:endParaRPr lang="en-US" dirty="0"/>
          </a:p>
        </p:txBody>
      </p:sp>
      <p:pic>
        <p:nvPicPr>
          <p:cNvPr id="4" name="Picture 3">
            <a:extLst>
              <a:ext uri="{FF2B5EF4-FFF2-40B4-BE49-F238E27FC236}">
                <a16:creationId xmlns:a16="http://schemas.microsoft.com/office/drawing/2014/main" id="{82A6C45D-3958-4B49-93E0-919E49C036B0}"/>
              </a:ext>
            </a:extLst>
          </p:cNvPr>
          <p:cNvPicPr>
            <a:picLocks noChangeAspect="1"/>
          </p:cNvPicPr>
          <p:nvPr/>
        </p:nvPicPr>
        <p:blipFill>
          <a:blip r:embed="rId3"/>
          <a:stretch>
            <a:fillRect/>
          </a:stretch>
        </p:blipFill>
        <p:spPr>
          <a:xfrm>
            <a:off x="1190445" y="791136"/>
            <a:ext cx="9811111" cy="5275728"/>
          </a:xfrm>
          <a:prstGeom prst="rect">
            <a:avLst/>
          </a:prstGeom>
        </p:spPr>
      </p:pic>
    </p:spTree>
    <p:extLst>
      <p:ext uri="{BB962C8B-B14F-4D97-AF65-F5344CB8AC3E}">
        <p14:creationId xmlns:p14="http://schemas.microsoft.com/office/powerpoint/2010/main" val="31737856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822EFA-D98E-4CE5-BB3B-0C6276D15CF1}"/>
              </a:ext>
            </a:extLst>
          </p:cNvPr>
          <p:cNvPicPr>
            <a:picLocks noChangeAspect="1"/>
          </p:cNvPicPr>
          <p:nvPr/>
        </p:nvPicPr>
        <p:blipFill>
          <a:blip r:embed="rId3"/>
          <a:stretch>
            <a:fillRect/>
          </a:stretch>
        </p:blipFill>
        <p:spPr>
          <a:xfrm>
            <a:off x="1190444" y="791136"/>
            <a:ext cx="9811112" cy="5275728"/>
          </a:xfrm>
          <a:prstGeom prst="rect">
            <a:avLst/>
          </a:prstGeom>
        </p:spPr>
      </p:pic>
      <p:sp>
        <p:nvSpPr>
          <p:cNvPr id="2" name="Slide Number Placeholder 1">
            <a:extLst>
              <a:ext uri="{FF2B5EF4-FFF2-40B4-BE49-F238E27FC236}">
                <a16:creationId xmlns:a16="http://schemas.microsoft.com/office/drawing/2014/main" id="{C4B9E611-36C6-4F5C-98CA-92372A37AF2F}"/>
              </a:ext>
            </a:extLst>
          </p:cNvPr>
          <p:cNvSpPr>
            <a:spLocks noGrp="1"/>
          </p:cNvSpPr>
          <p:nvPr>
            <p:ph type="sldNum" sz="quarter" idx="11"/>
          </p:nvPr>
        </p:nvSpPr>
        <p:spPr/>
        <p:txBody>
          <a:bodyPr/>
          <a:lstStyle/>
          <a:p>
            <a:fld id="{F0D23093-2AB0-F74C-B865-1A12A15B650E}" type="slidenum">
              <a:rPr lang="en-US" smtClean="0"/>
              <a:pPr/>
              <a:t>17</a:t>
            </a:fld>
            <a:endParaRPr lang="en-US" dirty="0"/>
          </a:p>
        </p:txBody>
      </p:sp>
      <p:sp>
        <p:nvSpPr>
          <p:cNvPr id="3" name="Title 2">
            <a:extLst>
              <a:ext uri="{FF2B5EF4-FFF2-40B4-BE49-F238E27FC236}">
                <a16:creationId xmlns:a16="http://schemas.microsoft.com/office/drawing/2014/main" id="{7F0C858F-ACA5-458B-AD01-8A7E8E0A6ABE}"/>
              </a:ext>
            </a:extLst>
          </p:cNvPr>
          <p:cNvSpPr>
            <a:spLocks noGrp="1"/>
          </p:cNvSpPr>
          <p:nvPr>
            <p:ph type="title"/>
          </p:nvPr>
        </p:nvSpPr>
        <p:spPr/>
        <p:txBody>
          <a:bodyPr/>
          <a:lstStyle/>
          <a:p>
            <a:r>
              <a:rPr lang="fr-FR" dirty="0"/>
              <a:t>Tableaux des propriétés des matériaux - tous les matériaux</a:t>
            </a:r>
            <a:endParaRPr lang="en-US" dirty="0"/>
          </a:p>
        </p:txBody>
      </p:sp>
    </p:spTree>
    <p:extLst>
      <p:ext uri="{BB962C8B-B14F-4D97-AF65-F5344CB8AC3E}">
        <p14:creationId xmlns:p14="http://schemas.microsoft.com/office/powerpoint/2010/main" val="33985546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1500EC1-5B0B-4E73-96DA-21053D71F1B7}"/>
              </a:ext>
            </a:extLst>
          </p:cNvPr>
          <p:cNvPicPr>
            <a:picLocks noChangeAspect="1"/>
          </p:cNvPicPr>
          <p:nvPr/>
        </p:nvPicPr>
        <p:blipFill>
          <a:blip r:embed="rId3"/>
          <a:stretch>
            <a:fillRect/>
          </a:stretch>
        </p:blipFill>
        <p:spPr>
          <a:xfrm>
            <a:off x="1190443" y="791136"/>
            <a:ext cx="9811111" cy="5275728"/>
          </a:xfrm>
          <a:prstGeom prst="rect">
            <a:avLst/>
          </a:prstGeom>
        </p:spPr>
      </p:pic>
      <p:sp>
        <p:nvSpPr>
          <p:cNvPr id="2" name="Slide Number Placeholder 1">
            <a:extLst>
              <a:ext uri="{FF2B5EF4-FFF2-40B4-BE49-F238E27FC236}">
                <a16:creationId xmlns:a16="http://schemas.microsoft.com/office/drawing/2014/main" id="{30C1D62C-E697-47B6-A10E-099CA46C7216}"/>
              </a:ext>
            </a:extLst>
          </p:cNvPr>
          <p:cNvSpPr>
            <a:spLocks noGrp="1"/>
          </p:cNvSpPr>
          <p:nvPr>
            <p:ph type="sldNum" sz="quarter" idx="11"/>
          </p:nvPr>
        </p:nvSpPr>
        <p:spPr/>
        <p:txBody>
          <a:bodyPr/>
          <a:lstStyle/>
          <a:p>
            <a:fld id="{F0D23093-2AB0-F74C-B865-1A12A15B650E}" type="slidenum">
              <a:rPr lang="en-US" smtClean="0"/>
              <a:pPr/>
              <a:t>18</a:t>
            </a:fld>
            <a:endParaRPr lang="en-US" dirty="0"/>
          </a:p>
        </p:txBody>
      </p:sp>
      <p:sp>
        <p:nvSpPr>
          <p:cNvPr id="3" name="Title 2">
            <a:extLst>
              <a:ext uri="{FF2B5EF4-FFF2-40B4-BE49-F238E27FC236}">
                <a16:creationId xmlns:a16="http://schemas.microsoft.com/office/drawing/2014/main" id="{0C1F7362-589C-486A-B5C6-64092748F4D5}"/>
              </a:ext>
            </a:extLst>
          </p:cNvPr>
          <p:cNvSpPr>
            <a:spLocks noGrp="1"/>
          </p:cNvSpPr>
          <p:nvPr>
            <p:ph type="title"/>
          </p:nvPr>
        </p:nvSpPr>
        <p:spPr/>
        <p:txBody>
          <a:bodyPr/>
          <a:lstStyle/>
          <a:p>
            <a:r>
              <a:rPr lang="fr-FR" dirty="0"/>
              <a:t>Tableaux des propriétés des matériaux - tous les matériaux</a:t>
            </a:r>
            <a:endParaRPr lang="en-US" dirty="0"/>
          </a:p>
        </p:txBody>
      </p:sp>
      <p:pic>
        <p:nvPicPr>
          <p:cNvPr id="16" name="Picture 15" descr="A picture containing sky&#10;&#10;Description automatically generated">
            <a:extLst>
              <a:ext uri="{FF2B5EF4-FFF2-40B4-BE49-F238E27FC236}">
                <a16:creationId xmlns:a16="http://schemas.microsoft.com/office/drawing/2014/main" id="{98246FCB-D3AE-454B-A1D9-14717FAF3A9A}"/>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68208" y="4437112"/>
            <a:ext cx="1147637" cy="1147637"/>
          </a:xfrm>
          <a:prstGeom prst="rect">
            <a:avLst/>
          </a:prstGeom>
        </p:spPr>
      </p:pic>
      <p:pic>
        <p:nvPicPr>
          <p:cNvPr id="18" name="Picture 17" descr="Shape, arrow&#10;&#10;Description automatically generated">
            <a:extLst>
              <a:ext uri="{FF2B5EF4-FFF2-40B4-BE49-F238E27FC236}">
                <a16:creationId xmlns:a16="http://schemas.microsoft.com/office/drawing/2014/main" id="{0D4F0E0F-1C74-4882-BC1E-43880FD5F13E}"/>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32519" y="3251528"/>
            <a:ext cx="1406938" cy="1406938"/>
          </a:xfrm>
          <a:prstGeom prst="rect">
            <a:avLst/>
          </a:prstGeom>
        </p:spPr>
      </p:pic>
      <p:pic>
        <p:nvPicPr>
          <p:cNvPr id="20" name="Picture 19">
            <a:extLst>
              <a:ext uri="{FF2B5EF4-FFF2-40B4-BE49-F238E27FC236}">
                <a16:creationId xmlns:a16="http://schemas.microsoft.com/office/drawing/2014/main" id="{D3A00B42-89BC-478E-8E15-E2501F180F1A}"/>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471993" y="2012296"/>
            <a:ext cx="1406938" cy="1406938"/>
          </a:xfrm>
          <a:prstGeom prst="rect">
            <a:avLst/>
          </a:prstGeom>
        </p:spPr>
      </p:pic>
      <p:pic>
        <p:nvPicPr>
          <p:cNvPr id="22" name="Picture 21">
            <a:extLst>
              <a:ext uri="{FF2B5EF4-FFF2-40B4-BE49-F238E27FC236}">
                <a16:creationId xmlns:a16="http://schemas.microsoft.com/office/drawing/2014/main" id="{3A414EE4-1B98-4001-B10E-546C97E26587}"/>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7501" t="18892" r="17500" b="21250"/>
          <a:stretch/>
        </p:blipFill>
        <p:spPr>
          <a:xfrm>
            <a:off x="3071664" y="2037076"/>
            <a:ext cx="1075424" cy="990352"/>
          </a:xfrm>
          <a:prstGeom prst="rect">
            <a:avLst/>
          </a:prstGeom>
        </p:spPr>
      </p:pic>
      <p:pic>
        <p:nvPicPr>
          <p:cNvPr id="24" name="Picture 23" descr="Surface chart&#10;&#10;Description automatically generated">
            <a:extLst>
              <a:ext uri="{FF2B5EF4-FFF2-40B4-BE49-F238E27FC236}">
                <a16:creationId xmlns:a16="http://schemas.microsoft.com/office/drawing/2014/main" id="{F6596855-6967-4B4B-823E-DA69F759BF37}"/>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t="21250" b="22501"/>
          <a:stretch/>
        </p:blipFill>
        <p:spPr>
          <a:xfrm>
            <a:off x="3088003" y="3954997"/>
            <a:ext cx="1504531" cy="845837"/>
          </a:xfrm>
          <a:prstGeom prst="rect">
            <a:avLst/>
          </a:prstGeom>
        </p:spPr>
      </p:pic>
      <p:pic>
        <p:nvPicPr>
          <p:cNvPr id="26" name="Picture 25">
            <a:extLst>
              <a:ext uri="{FF2B5EF4-FFF2-40B4-BE49-F238E27FC236}">
                <a16:creationId xmlns:a16="http://schemas.microsoft.com/office/drawing/2014/main" id="{B329EB9D-9552-450B-9EC5-44B633315E88}"/>
              </a:ext>
            </a:extLst>
          </p:cNvPr>
          <p:cNvPicPr>
            <a:picLocks noChangeAspect="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t="16251" b="16251"/>
          <a:stretch/>
        </p:blipFill>
        <p:spPr>
          <a:xfrm>
            <a:off x="4295800" y="1152599"/>
            <a:ext cx="1406938" cy="949668"/>
          </a:xfrm>
          <a:prstGeom prst="rect">
            <a:avLst/>
          </a:prstGeom>
        </p:spPr>
      </p:pic>
    </p:spTree>
    <p:extLst>
      <p:ext uri="{BB962C8B-B14F-4D97-AF65-F5344CB8AC3E}">
        <p14:creationId xmlns:p14="http://schemas.microsoft.com/office/powerpoint/2010/main" val="4873146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B9E611-36C6-4F5C-98CA-92372A37AF2F}"/>
              </a:ext>
            </a:extLst>
          </p:cNvPr>
          <p:cNvSpPr>
            <a:spLocks noGrp="1"/>
          </p:cNvSpPr>
          <p:nvPr>
            <p:ph type="sldNum" sz="quarter" idx="11"/>
          </p:nvPr>
        </p:nvSpPr>
        <p:spPr/>
        <p:txBody>
          <a:bodyPr/>
          <a:lstStyle/>
          <a:p>
            <a:fld id="{F0D23093-2AB0-F74C-B865-1A12A15B650E}" type="slidenum">
              <a:rPr lang="en-US" smtClean="0"/>
              <a:pPr/>
              <a:t>19</a:t>
            </a:fld>
            <a:endParaRPr lang="en-US" dirty="0"/>
          </a:p>
        </p:txBody>
      </p:sp>
      <p:sp>
        <p:nvSpPr>
          <p:cNvPr id="3" name="Title 2">
            <a:extLst>
              <a:ext uri="{FF2B5EF4-FFF2-40B4-BE49-F238E27FC236}">
                <a16:creationId xmlns:a16="http://schemas.microsoft.com/office/drawing/2014/main" id="{7F0C858F-ACA5-458B-AD01-8A7E8E0A6ABE}"/>
              </a:ext>
            </a:extLst>
          </p:cNvPr>
          <p:cNvSpPr>
            <a:spLocks noGrp="1"/>
          </p:cNvSpPr>
          <p:nvPr>
            <p:ph type="title"/>
          </p:nvPr>
        </p:nvSpPr>
        <p:spPr/>
        <p:txBody>
          <a:bodyPr/>
          <a:lstStyle/>
          <a:p>
            <a:r>
              <a:rPr lang="fr-FR" dirty="0"/>
              <a:t>Tissu minéralisé vs blocs de construction moléculaires</a:t>
            </a:r>
            <a:endParaRPr lang="en-US" dirty="0"/>
          </a:p>
        </p:txBody>
      </p:sp>
      <p:pic>
        <p:nvPicPr>
          <p:cNvPr id="4" name="Picture 3">
            <a:extLst>
              <a:ext uri="{FF2B5EF4-FFF2-40B4-BE49-F238E27FC236}">
                <a16:creationId xmlns:a16="http://schemas.microsoft.com/office/drawing/2014/main" id="{81079905-45BE-4775-9C28-8A303109B298}"/>
              </a:ext>
            </a:extLst>
          </p:cNvPr>
          <p:cNvPicPr/>
          <p:nvPr/>
        </p:nvPicPr>
        <p:blipFill>
          <a:blip r:embed="rId3"/>
          <a:stretch>
            <a:fillRect/>
          </a:stretch>
        </p:blipFill>
        <p:spPr>
          <a:xfrm>
            <a:off x="2279050" y="936012"/>
            <a:ext cx="7633900" cy="4985975"/>
          </a:xfrm>
          <a:prstGeom prst="rect">
            <a:avLst/>
          </a:prstGeom>
        </p:spPr>
      </p:pic>
    </p:spTree>
    <p:extLst>
      <p:ext uri="{BB962C8B-B14F-4D97-AF65-F5344CB8AC3E}">
        <p14:creationId xmlns:p14="http://schemas.microsoft.com/office/powerpoint/2010/main" val="857220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1CF2C0-F088-46E9-A4DA-1973D44BD82D}"/>
              </a:ext>
            </a:extLst>
          </p:cNvPr>
          <p:cNvSpPr>
            <a:spLocks noGrp="1"/>
          </p:cNvSpPr>
          <p:nvPr>
            <p:ph type="sldNum" sz="quarter" idx="11"/>
          </p:nvPr>
        </p:nvSpPr>
        <p:spPr/>
        <p:txBody>
          <a:bodyPr/>
          <a:lstStyle/>
          <a:p>
            <a:fld id="{F0D23093-2AB0-F74C-B865-1A12A15B650E}" type="slidenum">
              <a:rPr lang="en-US" smtClean="0">
                <a:latin typeface="+mn-lt"/>
              </a:rPr>
              <a:pPr/>
              <a:t>2</a:t>
            </a:fld>
            <a:endParaRPr lang="en-US" dirty="0">
              <a:latin typeface="+mn-lt"/>
            </a:endParaRPr>
          </a:p>
        </p:txBody>
      </p:sp>
      <p:sp>
        <p:nvSpPr>
          <p:cNvPr id="3" name="Title 2">
            <a:extLst>
              <a:ext uri="{FF2B5EF4-FFF2-40B4-BE49-F238E27FC236}">
                <a16:creationId xmlns:a16="http://schemas.microsoft.com/office/drawing/2014/main" id="{884A4B75-CF6D-4389-9B44-BCC02566AB06}"/>
              </a:ext>
            </a:extLst>
          </p:cNvPr>
          <p:cNvSpPr>
            <a:spLocks noGrp="1"/>
          </p:cNvSpPr>
          <p:nvPr>
            <p:ph type="title"/>
          </p:nvPr>
        </p:nvSpPr>
        <p:spPr/>
        <p:txBody>
          <a:bodyPr/>
          <a:lstStyle/>
          <a:p>
            <a:r>
              <a:rPr lang="fr-FR" dirty="0"/>
              <a:t>Objectifs pédagogiques de cette unité de cours</a:t>
            </a:r>
            <a:endParaRPr lang="en-US" dirty="0">
              <a:latin typeface="+mn-lt"/>
            </a:endParaRPr>
          </a:p>
        </p:txBody>
      </p:sp>
      <p:graphicFrame>
        <p:nvGraphicFramePr>
          <p:cNvPr id="4" name="Table 3">
            <a:extLst>
              <a:ext uri="{FF2B5EF4-FFF2-40B4-BE49-F238E27FC236}">
                <a16:creationId xmlns:a16="http://schemas.microsoft.com/office/drawing/2014/main" id="{E6B7F40F-ABCC-43C3-AD5C-285FD304DE03}"/>
              </a:ext>
            </a:extLst>
          </p:cNvPr>
          <p:cNvGraphicFramePr>
            <a:graphicFrameLocks noGrp="1"/>
          </p:cNvGraphicFramePr>
          <p:nvPr>
            <p:extLst>
              <p:ext uri="{D42A27DB-BD31-4B8C-83A1-F6EECF244321}">
                <p14:modId xmlns:p14="http://schemas.microsoft.com/office/powerpoint/2010/main" val="2917530278"/>
              </p:ext>
            </p:extLst>
          </p:nvPr>
        </p:nvGraphicFramePr>
        <p:xfrm>
          <a:off x="957742" y="1234620"/>
          <a:ext cx="10276514" cy="2127316"/>
        </p:xfrm>
        <a:graphic>
          <a:graphicData uri="http://schemas.openxmlformats.org/drawingml/2006/table">
            <a:tbl>
              <a:tblPr firstRow="1" bandRow="1">
                <a:tableStyleId>{2D5ABB26-0587-4C30-8999-92F81FD0307C}</a:tableStyleId>
              </a:tblPr>
              <a:tblGrid>
                <a:gridCol w="1970056">
                  <a:extLst>
                    <a:ext uri="{9D8B030D-6E8A-4147-A177-3AD203B41FA5}">
                      <a16:colId xmlns:a16="http://schemas.microsoft.com/office/drawing/2014/main" val="20000"/>
                    </a:ext>
                  </a:extLst>
                </a:gridCol>
                <a:gridCol w="8306458">
                  <a:extLst>
                    <a:ext uri="{9D8B030D-6E8A-4147-A177-3AD203B41FA5}">
                      <a16:colId xmlns:a16="http://schemas.microsoft.com/office/drawing/2014/main" val="20001"/>
                    </a:ext>
                  </a:extLst>
                </a:gridCol>
              </a:tblGrid>
              <a:tr h="536406">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chemeClr val="tx1"/>
                          </a:solidFill>
                        </a:rPr>
                        <a:t>Résultats</a:t>
                      </a:r>
                      <a:r>
                        <a:rPr lang="en-GB" sz="2000" b="1" dirty="0">
                          <a:solidFill>
                            <a:schemeClr val="tx1"/>
                          </a:solidFill>
                        </a:rPr>
                        <a:t> et acquis </a:t>
                      </a:r>
                      <a:r>
                        <a:rPr lang="en-GB" sz="2000" b="1" dirty="0" err="1">
                          <a:solidFill>
                            <a:schemeClr val="tx1"/>
                          </a:solidFill>
                        </a:rPr>
                        <a:t>prévus</a:t>
                      </a:r>
                      <a:endParaRPr lang="en-GB" sz="2000" b="1" dirty="0">
                        <a:solidFill>
                          <a:schemeClr val="tx1"/>
                        </a:solidFill>
                      </a:endParaRPr>
                    </a:p>
                  </a:txBody>
                  <a:tcPr marL="91437" marR="91437" marT="45731" marB="457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71B"/>
                    </a:solidFill>
                  </a:tcPr>
                </a:tc>
                <a:tc hMerge="1">
                  <a:txBody>
                    <a:bodyPr/>
                    <a:lstStyle/>
                    <a:p>
                      <a:endParaRPr lang="en-GB"/>
                    </a:p>
                  </a:txBody>
                  <a:tcPr/>
                </a:tc>
                <a:extLst>
                  <a:ext uri="{0D108BD9-81ED-4DB2-BD59-A6C34878D82A}">
                    <a16:rowId xmlns:a16="http://schemas.microsoft.com/office/drawing/2014/main" val="10000"/>
                  </a:ext>
                </a:extLst>
              </a:tr>
              <a:tr h="536322">
                <a:tc>
                  <a:txBody>
                    <a:bodyPr/>
                    <a:lstStyle/>
                    <a:p>
                      <a:pPr algn="l"/>
                      <a:r>
                        <a:rPr lang="en-GB" sz="1400" b="1" dirty="0" err="1">
                          <a:solidFill>
                            <a:sysClr val="windowText" lastClr="000000"/>
                          </a:solidFill>
                        </a:rPr>
                        <a:t>Connaître</a:t>
                      </a:r>
                      <a:r>
                        <a:rPr lang="en-GB" sz="1400" b="1" dirty="0">
                          <a:solidFill>
                            <a:sysClr val="windowText" lastClr="000000"/>
                          </a:solidFill>
                        </a:rPr>
                        <a:t> et </a:t>
                      </a:r>
                      <a:r>
                        <a:rPr lang="en-GB" sz="1400" b="1" dirty="0" err="1">
                          <a:solidFill>
                            <a:sysClr val="windowText" lastClr="000000"/>
                          </a:solidFill>
                        </a:rPr>
                        <a:t>comprendre</a:t>
                      </a:r>
                      <a:endParaRPr lang="en-GB" sz="1400" b="1" i="1" dirty="0">
                        <a:solidFill>
                          <a:sysClr val="windowText" lastClr="000000"/>
                        </a:solidFill>
                      </a:endParaRPr>
                    </a:p>
                  </a:txBody>
                  <a:tcPr marL="91437" marR="91437" marT="45731" marB="457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fr-FR" sz="1400" kern="1200" dirty="0">
                          <a:solidFill>
                            <a:schemeClr val="dk1"/>
                          </a:solidFill>
                          <a:effectLst/>
                          <a:latin typeface="+mn-lt"/>
                          <a:ea typeface="+mn-ea"/>
                          <a:cs typeface="+mn-cs"/>
                        </a:rPr>
                        <a:t>Comprendre ce que l'on entend par « dispositif médical » et quelles informations peuvent être trouvées dans la base de données.</a:t>
                      </a:r>
                      <a:endParaRPr lang="en-GB" sz="1400" kern="1200" dirty="0">
                        <a:solidFill>
                          <a:schemeClr val="dk1"/>
                        </a:solidFill>
                        <a:effectLst/>
                        <a:latin typeface="+mn-lt"/>
                        <a:ea typeface="+mn-ea"/>
                        <a:cs typeface="+mn-cs"/>
                      </a:endParaRPr>
                    </a:p>
                  </a:txBody>
                  <a:tcPr marL="91437" marR="91437"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36406">
                <a:tc>
                  <a:txBody>
                    <a:bodyPr/>
                    <a:lstStyle/>
                    <a:p>
                      <a:pPr algn="l"/>
                      <a:r>
                        <a:rPr lang="en-GB" sz="1400" b="1" dirty="0" err="1">
                          <a:solidFill>
                            <a:sysClr val="windowText" lastClr="000000"/>
                          </a:solidFill>
                        </a:rPr>
                        <a:t>Compétences</a:t>
                      </a:r>
                      <a:r>
                        <a:rPr lang="en-GB" sz="1400" b="1" dirty="0">
                          <a:solidFill>
                            <a:sysClr val="windowText" lastClr="000000"/>
                          </a:solidFill>
                        </a:rPr>
                        <a:t> et aptitudes</a:t>
                      </a:r>
                      <a:endParaRPr lang="en-GB" sz="1400" b="1" i="1" dirty="0">
                        <a:solidFill>
                          <a:sysClr val="windowText" lastClr="000000"/>
                        </a:solidFill>
                      </a:endParaRPr>
                    </a:p>
                  </a:txBody>
                  <a:tcPr marL="91437" marR="91437" marT="45731" marB="457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fr-FR" sz="1400" kern="1200" dirty="0">
                          <a:solidFill>
                            <a:schemeClr val="dk1"/>
                          </a:solidFill>
                          <a:effectLst/>
                          <a:latin typeface="+mn-lt"/>
                          <a:ea typeface="+mn-ea"/>
                          <a:cs typeface="+mn-cs"/>
                        </a:rPr>
                        <a:t>Capacité à sélectionner des matériaux pour des applications de bio-ingénierie, en donnant des exemples concrets.</a:t>
                      </a:r>
                      <a:endParaRPr lang="en-GB" sz="1400" kern="1200" dirty="0">
                        <a:solidFill>
                          <a:schemeClr val="dk1"/>
                        </a:solidFill>
                        <a:effectLst/>
                        <a:latin typeface="+mn-lt"/>
                        <a:ea typeface="+mn-ea"/>
                        <a:cs typeface="+mn-cs"/>
                      </a:endParaRPr>
                    </a:p>
                  </a:txBody>
                  <a:tcPr marL="91437" marR="91437"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65326">
                <a:tc>
                  <a:txBody>
                    <a:bodyPr/>
                    <a:lstStyle/>
                    <a:p>
                      <a:pPr algn="l"/>
                      <a:r>
                        <a:rPr lang="en-GB" sz="1400" b="1" dirty="0" err="1">
                          <a:solidFill>
                            <a:sysClr val="windowText" lastClr="000000"/>
                          </a:solidFill>
                        </a:rPr>
                        <a:t>Valeurs</a:t>
                      </a:r>
                      <a:r>
                        <a:rPr lang="en-GB" sz="1400" b="1" dirty="0">
                          <a:solidFill>
                            <a:sysClr val="windowText" lastClr="000000"/>
                          </a:solidFill>
                        </a:rPr>
                        <a:t> et </a:t>
                      </a:r>
                      <a:r>
                        <a:rPr lang="en-GB" sz="1400" b="1" dirty="0" err="1">
                          <a:solidFill>
                            <a:sysClr val="windowText" lastClr="000000"/>
                          </a:solidFill>
                        </a:rPr>
                        <a:t>comportements</a:t>
                      </a:r>
                      <a:endParaRPr lang="en-GB" sz="1400" b="1" i="1" dirty="0">
                        <a:solidFill>
                          <a:sysClr val="windowText" lastClr="000000"/>
                        </a:solidFill>
                      </a:endParaRPr>
                    </a:p>
                  </a:txBody>
                  <a:tcPr marL="91437" marR="91437" marT="45731" marB="457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fr-FR" sz="1400" kern="1200" dirty="0">
                          <a:solidFill>
                            <a:schemeClr val="dk1"/>
                          </a:solidFill>
                          <a:effectLst/>
                          <a:latin typeface="+mn-lt"/>
                          <a:ea typeface="+mn-ea"/>
                          <a:cs typeface="+mn-cs"/>
                        </a:rPr>
                        <a:t>Sensibilisation aux différents types de dispositifs médicaux et aux réglementations générales qui les régissent.</a:t>
                      </a:r>
                      <a:endParaRPr lang="en-GB" sz="1400" kern="1200" dirty="0">
                        <a:solidFill>
                          <a:schemeClr val="dk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5" name="Content Placeholder 3">
            <a:extLst>
              <a:ext uri="{FF2B5EF4-FFF2-40B4-BE49-F238E27FC236}">
                <a16:creationId xmlns:a16="http://schemas.microsoft.com/office/drawing/2014/main" id="{5D2123E0-3C0C-4060-AB5E-A9CE3268C810}"/>
              </a:ext>
            </a:extLst>
          </p:cNvPr>
          <p:cNvSpPr txBox="1">
            <a:spLocks/>
          </p:cNvSpPr>
          <p:nvPr/>
        </p:nvSpPr>
        <p:spPr bwMode="auto">
          <a:xfrm>
            <a:off x="957741" y="3637549"/>
            <a:ext cx="10276514" cy="1889748"/>
          </a:xfrm>
          <a:prstGeom prst="rect">
            <a:avLst/>
          </a:prstGeom>
          <a:solidFill>
            <a:schemeClr val="bg1">
              <a:lumMod val="95000"/>
            </a:schemeClr>
          </a:solidFill>
          <a:ln w="28575">
            <a:solidFill>
              <a:srgbClr val="FFB71B"/>
            </a:solidFill>
          </a:ln>
        </p:spPr>
        <p:txBody>
          <a:bodyPr vert="horz" wrap="square" lIns="91440" tIns="45720" rIns="91440" bIns="45720" numCol="1" anchor="t" anchorCtr="0" compatLnSpc="1">
            <a:prstTxWarp prst="textNoShape">
              <a:avLst/>
            </a:prstTxWarp>
            <a:spAutoFit/>
          </a:bodyPr>
          <a:lstStyle>
            <a:lvl1pPr marL="0" indent="0" algn="ctr" rtl="0" eaLnBrk="0" fontAlgn="base" hangingPunct="0">
              <a:spcBef>
                <a:spcPct val="20000"/>
              </a:spcBef>
              <a:spcAft>
                <a:spcPct val="20000"/>
              </a:spcAft>
              <a:buClr>
                <a:schemeClr val="bg1">
                  <a:lumMod val="65000"/>
                </a:schemeClr>
              </a:buClr>
              <a:buSzPct val="120000"/>
              <a:buFont typeface="Wingdings" panose="05000000000000000000" pitchFamily="2" charset="2"/>
              <a:buNone/>
              <a:defRPr sz="1800" b="1">
                <a:solidFill>
                  <a:schemeClr val="tx1"/>
                </a:solidFill>
                <a:latin typeface="+mn-lt"/>
                <a:ea typeface="+mn-ea"/>
                <a:cs typeface="+mn-cs"/>
              </a:defRPr>
            </a:lvl1pPr>
            <a:lvl2pPr marL="827088" indent="-346075" algn="l" rtl="0" eaLnBrk="0" fontAlgn="base" hangingPunct="0">
              <a:spcBef>
                <a:spcPct val="20000"/>
              </a:spcBef>
              <a:spcAft>
                <a:spcPct val="20000"/>
              </a:spcAft>
              <a:buClr>
                <a:schemeClr val="bg1">
                  <a:lumMod val="65000"/>
                </a:schemeClr>
              </a:buClr>
              <a:buSzPct val="80000"/>
              <a:buFont typeface="Wingdings" panose="05000000000000000000" pitchFamily="2" charset="2"/>
              <a:buChar char="n"/>
              <a:defRPr lang="en-US" sz="1400" b="0" dirty="0" smtClean="0">
                <a:solidFill>
                  <a:schemeClr val="tx1"/>
                </a:solidFill>
                <a:latin typeface="+mn-lt"/>
                <a:ea typeface="+mn-ea"/>
                <a:cs typeface="+mn-cs"/>
              </a:defRPr>
            </a:lvl2pPr>
            <a:lvl3pPr marL="1079500" indent="-165100" algn="l" rtl="0" eaLnBrk="0" fontAlgn="base" hangingPunct="0">
              <a:spcBef>
                <a:spcPct val="20000"/>
              </a:spcBef>
              <a:spcAft>
                <a:spcPct val="0"/>
              </a:spcAft>
              <a:buClr>
                <a:schemeClr val="bg1">
                  <a:lumMod val="65000"/>
                </a:schemeClr>
              </a:buClr>
              <a:buSzPct val="110000"/>
              <a:buFont typeface="Wingdings" panose="05000000000000000000" pitchFamily="2" charset="2"/>
              <a:buChar char="§"/>
              <a:defRPr sz="1600" b="0">
                <a:solidFill>
                  <a:schemeClr val="tx1"/>
                </a:solidFill>
                <a:latin typeface="+mn-lt"/>
              </a:defRPr>
            </a:lvl3pPr>
            <a:lvl4pPr marL="1439863" indent="-231775" algn="l" rtl="0" eaLnBrk="0" fontAlgn="base" hangingPunct="0">
              <a:spcBef>
                <a:spcPct val="20000"/>
              </a:spcBef>
              <a:spcAft>
                <a:spcPct val="0"/>
              </a:spcAft>
              <a:buClr>
                <a:schemeClr val="bg1">
                  <a:lumMod val="65000"/>
                </a:schemeClr>
              </a:buClr>
              <a:buSzPct val="110000"/>
              <a:buFont typeface="Wingdings" panose="05000000000000000000" pitchFamily="2" charset="2"/>
              <a:buChar char="§"/>
              <a:defRPr sz="1400" b="0">
                <a:solidFill>
                  <a:schemeClr val="tx1"/>
                </a:solidFill>
                <a:latin typeface="+mn-lt"/>
              </a:defRPr>
            </a:lvl4pPr>
            <a:lvl5pPr marL="1862138" indent="-231775" algn="l" rtl="0" eaLnBrk="0" fontAlgn="base" hangingPunct="0">
              <a:spcBef>
                <a:spcPct val="20000"/>
              </a:spcBef>
              <a:spcAft>
                <a:spcPct val="0"/>
              </a:spcAft>
              <a:buClr>
                <a:schemeClr val="bg1">
                  <a:lumMod val="65000"/>
                </a:schemeClr>
              </a:buClr>
              <a:buFont typeface="Wingdings" panose="05000000000000000000" pitchFamily="2" charset="2"/>
              <a:buChar char="§"/>
              <a:defRPr sz="1200" b="0">
                <a:solidFill>
                  <a:schemeClr val="tx1"/>
                </a:solidFill>
                <a:latin typeface="+mn-lt"/>
              </a:defRPr>
            </a:lvl5pPr>
            <a:lvl6pPr marL="23193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6pPr>
            <a:lvl7pPr marL="27765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7pPr>
            <a:lvl8pPr marL="32337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8pPr>
            <a:lvl9pPr marL="36909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9pPr>
          </a:lstStyle>
          <a:p>
            <a:pPr marL="0" marR="0" lvl="0" indent="0" algn="ctr" defTabSz="914400" rtl="0" eaLnBrk="0" fontAlgn="base" latinLnBrk="0" hangingPunct="0">
              <a:lnSpc>
                <a:spcPct val="100000"/>
              </a:lnSpc>
              <a:spcBef>
                <a:spcPct val="20000"/>
              </a:spcBef>
              <a:spcAft>
                <a:spcPct val="20000"/>
              </a:spcAft>
              <a:buClr>
                <a:sysClr val="window" lastClr="FFFFFF">
                  <a:lumMod val="65000"/>
                </a:sysClr>
              </a:buClr>
              <a:buSzPct val="120000"/>
              <a:buFont typeface="Wingdings" panose="05000000000000000000" pitchFamily="2" charset="2"/>
              <a:buNone/>
              <a:tabLst/>
              <a:defRPr/>
            </a:pPr>
            <a:r>
              <a:rPr kumimoji="0" lang="en-GB" sz="1800" b="1" i="0" u="none" strike="noStrike" kern="0" cap="none" spc="0" normalizeH="0" baseline="0" noProof="0" dirty="0">
                <a:ln>
                  <a:noFill/>
                </a:ln>
                <a:solidFill>
                  <a:srgbClr val="0C0C0C"/>
                </a:solidFill>
                <a:effectLst/>
                <a:uLnTx/>
                <a:uFillTx/>
                <a:ea typeface="+mn-ea"/>
                <a:cs typeface="+mn-cs"/>
              </a:rPr>
              <a:t>Resources</a:t>
            </a:r>
          </a:p>
          <a:p>
            <a:pPr marL="552450" marR="0" lvl="0" indent="-285750" algn="l" defTabSz="914400" rtl="0" eaLnBrk="0" fontAlgn="base" latinLnBrk="0" hangingPunct="0">
              <a:lnSpc>
                <a:spcPct val="100000"/>
              </a:lnSpc>
              <a:spcBef>
                <a:spcPct val="20000"/>
              </a:spcBef>
              <a:spcAft>
                <a:spcPct val="20000"/>
              </a:spcAft>
              <a:buClr>
                <a:srgbClr val="FFB71B"/>
              </a:buClr>
              <a:buSzPct val="100000"/>
              <a:buFont typeface="Wingdings" panose="05000000000000000000" pitchFamily="2" charset="2"/>
              <a:buChar char="§"/>
              <a:tabLst/>
              <a:defRPr/>
            </a:pPr>
            <a:r>
              <a:rPr lang="en-GB" sz="1400" b="0" kern="0" dirty="0">
                <a:solidFill>
                  <a:prstClr val="black"/>
                </a:solidFill>
              </a:rPr>
              <a:t>Livre </a:t>
            </a:r>
            <a:r>
              <a:rPr lang="en-GB" sz="1400" b="0" kern="0" dirty="0" err="1">
                <a:solidFill>
                  <a:prstClr val="black"/>
                </a:solidFill>
              </a:rPr>
              <a:t>blanc</a:t>
            </a:r>
            <a:r>
              <a:rPr lang="en-GB" sz="1400" b="0" kern="0" dirty="0">
                <a:solidFill>
                  <a:prstClr val="black"/>
                </a:solidFill>
              </a:rPr>
              <a:t> </a:t>
            </a:r>
            <a:r>
              <a:rPr kumimoji="0" lang="en-US" sz="1400" b="0" i="0" u="none" strike="noStrike" kern="0" cap="none" spc="0" normalizeH="0" baseline="0" noProof="0" dirty="0">
                <a:ln>
                  <a:noFill/>
                </a:ln>
                <a:solidFill>
                  <a:prstClr val="black"/>
                </a:solidFill>
                <a:effectLst/>
                <a:uLnTx/>
                <a:uFillTx/>
                <a:ea typeface="+mn-ea"/>
                <a:cs typeface="+mn-cs"/>
              </a:rPr>
              <a:t>: </a:t>
            </a:r>
            <a:r>
              <a:rPr kumimoji="0" lang="en-US" sz="1400" b="1" u="none" strike="noStrike" kern="0" cap="none" spc="0" normalizeH="0" baseline="0" noProof="0" dirty="0">
                <a:ln>
                  <a:noFill/>
                </a:ln>
                <a:solidFill>
                  <a:prstClr val="black"/>
                </a:solidFill>
                <a:effectLst/>
                <a:uLnTx/>
                <a:uFillTx/>
                <a:ea typeface="+mn-ea"/>
                <a:cs typeface="+mn-cs"/>
              </a:rPr>
              <a:t>“</a:t>
            </a:r>
            <a:r>
              <a:rPr kumimoji="0" lang="en-GB" sz="1400" b="1" u="none" strike="noStrike" kern="0" cap="none" spc="0" normalizeH="0" baseline="0" noProof="0" dirty="0">
                <a:ln>
                  <a:noFill/>
                </a:ln>
                <a:solidFill>
                  <a:prstClr val="black"/>
                </a:solidFill>
                <a:effectLst/>
                <a:uLnTx/>
                <a:uFillTx/>
                <a:ea typeface="+mn-ea"/>
                <a:cs typeface="+mn-cs"/>
              </a:rPr>
              <a:t>Bio Engineering Database &gt; </a:t>
            </a:r>
            <a:r>
              <a:rPr kumimoji="0" lang="en-US" sz="1400" b="1" u="none" strike="noStrike" kern="0" cap="none" spc="0" normalizeH="0" baseline="0" noProof="0" dirty="0">
                <a:ln>
                  <a:noFill/>
                </a:ln>
                <a:solidFill>
                  <a:srgbClr val="0C0C0C"/>
                </a:solidFill>
                <a:effectLst/>
                <a:uLnTx/>
                <a:uFillTx/>
                <a:ea typeface="+mn-ea"/>
                <a:cs typeface="+mn-cs"/>
              </a:rPr>
              <a:t>Part 1: </a:t>
            </a:r>
            <a:r>
              <a:rPr kumimoji="0" lang="en-GB" sz="1400" b="1" u="none" strike="noStrike" kern="0" cap="none" spc="0" normalizeH="0" baseline="0" noProof="0" dirty="0">
                <a:ln>
                  <a:noFill/>
                </a:ln>
                <a:solidFill>
                  <a:prstClr val="black"/>
                </a:solidFill>
                <a:effectLst/>
                <a:uLnTx/>
                <a:uFillTx/>
                <a:ea typeface="+mn-ea"/>
                <a:cs typeface="+mn-cs"/>
              </a:rPr>
              <a:t>Introduction to Biological and Bio-medical materials”</a:t>
            </a:r>
            <a:endParaRPr kumimoji="0" lang="en-US" sz="1400" b="0" u="none" strike="noStrike" kern="0" cap="none" spc="0" normalizeH="0" baseline="0" noProof="0" dirty="0">
              <a:ln>
                <a:noFill/>
              </a:ln>
              <a:solidFill>
                <a:prstClr val="black"/>
              </a:solidFill>
              <a:effectLst/>
              <a:uLnTx/>
              <a:uFillTx/>
              <a:ea typeface="+mn-ea"/>
              <a:cs typeface="+mn-cs"/>
            </a:endParaRPr>
          </a:p>
          <a:p>
            <a:pPr marL="552450" marR="0" lvl="0" indent="-285750" algn="l" defTabSz="914400" rtl="0" eaLnBrk="0" fontAlgn="base" latinLnBrk="0" hangingPunct="0">
              <a:lnSpc>
                <a:spcPct val="100000"/>
              </a:lnSpc>
              <a:spcBef>
                <a:spcPct val="20000"/>
              </a:spcBef>
              <a:spcAft>
                <a:spcPct val="20000"/>
              </a:spcAft>
              <a:buClr>
                <a:srgbClr val="FFB71B"/>
              </a:buClr>
              <a:buSzPct val="100000"/>
              <a:buFont typeface="Wingdings" panose="05000000000000000000" pitchFamily="2" charset="2"/>
              <a:buChar char="§"/>
              <a:tabLst/>
              <a:defRPr/>
            </a:pPr>
            <a:r>
              <a:rPr lang="en-GB" sz="1400" b="0" kern="0" dirty="0">
                <a:solidFill>
                  <a:prstClr val="black"/>
                </a:solidFill>
              </a:rPr>
              <a:t>Livre </a:t>
            </a:r>
            <a:r>
              <a:rPr lang="en-GB" sz="1400" b="0" kern="0" dirty="0" err="1">
                <a:solidFill>
                  <a:prstClr val="black"/>
                </a:solidFill>
              </a:rPr>
              <a:t>blanc</a:t>
            </a:r>
            <a:r>
              <a:rPr lang="en-GB" sz="1400" b="0" kern="0" dirty="0">
                <a:solidFill>
                  <a:prstClr val="black"/>
                </a:solidFill>
              </a:rPr>
              <a:t> </a:t>
            </a:r>
            <a:r>
              <a:rPr kumimoji="0" lang="en-GB" sz="1400" b="0" i="0" u="none" strike="noStrike" kern="0" cap="none" spc="0" normalizeH="0" baseline="0" noProof="0" dirty="0">
                <a:ln>
                  <a:noFill/>
                </a:ln>
                <a:solidFill>
                  <a:prstClr val="black"/>
                </a:solidFill>
                <a:effectLst/>
                <a:uLnTx/>
                <a:uFillTx/>
                <a:ea typeface="+mn-ea"/>
                <a:cs typeface="+mn-cs"/>
              </a:rPr>
              <a:t>: </a:t>
            </a:r>
            <a:r>
              <a:rPr kumimoji="0" lang="en-GB" sz="1400" b="1" i="0" u="none" strike="noStrike" kern="0" cap="none" spc="0" normalizeH="0" baseline="0" noProof="0" dirty="0">
                <a:ln>
                  <a:noFill/>
                </a:ln>
                <a:solidFill>
                  <a:prstClr val="black"/>
                </a:solidFill>
                <a:effectLst/>
                <a:uLnTx/>
                <a:uFillTx/>
                <a:ea typeface="+mn-ea"/>
                <a:cs typeface="+mn-cs"/>
              </a:rPr>
              <a:t>“Bio Engineering Database &gt; </a:t>
            </a:r>
            <a:r>
              <a:rPr kumimoji="0" lang="en-US" sz="1400" b="1" i="0" u="none" strike="noStrike" kern="0" cap="none" spc="0" normalizeH="0" baseline="0" noProof="0" dirty="0">
                <a:ln>
                  <a:noFill/>
                </a:ln>
                <a:solidFill>
                  <a:srgbClr val="0C0C0C"/>
                </a:solidFill>
                <a:effectLst/>
                <a:uLnTx/>
                <a:uFillTx/>
                <a:ea typeface="+mn-ea"/>
                <a:cs typeface="+mn-cs"/>
              </a:rPr>
              <a:t>Part 2: </a:t>
            </a:r>
            <a:r>
              <a:rPr kumimoji="0" lang="en-GB" sz="1400" b="1" i="0" u="none" strike="noStrike" kern="0" cap="none" spc="0" normalizeH="0" baseline="0" noProof="0" dirty="0">
                <a:ln>
                  <a:noFill/>
                </a:ln>
                <a:solidFill>
                  <a:prstClr val="black"/>
                </a:solidFill>
                <a:effectLst/>
                <a:uLnTx/>
                <a:uFillTx/>
                <a:ea typeface="+mn-ea"/>
                <a:cs typeface="+mn-cs"/>
              </a:rPr>
              <a:t>Bio-derived materials and example applications”</a:t>
            </a:r>
          </a:p>
          <a:p>
            <a:pPr marL="552450" marR="0" lvl="0" indent="-285750" algn="l" defTabSz="914400" rtl="0" eaLnBrk="0" fontAlgn="base" latinLnBrk="0" hangingPunct="0">
              <a:lnSpc>
                <a:spcPct val="100000"/>
              </a:lnSpc>
              <a:spcBef>
                <a:spcPct val="20000"/>
              </a:spcBef>
              <a:spcAft>
                <a:spcPct val="20000"/>
              </a:spcAft>
              <a:buClr>
                <a:srgbClr val="FFB71B"/>
              </a:buClr>
              <a:buSzPct val="100000"/>
              <a:buFont typeface="Wingdings" panose="05000000000000000000" pitchFamily="2" charset="2"/>
              <a:buChar char="§"/>
              <a:tabLst/>
              <a:defRPr/>
            </a:pPr>
            <a:r>
              <a:rPr lang="en-GB" sz="1400" b="0" kern="0" dirty="0">
                <a:solidFill>
                  <a:prstClr val="black"/>
                </a:solidFill>
              </a:rPr>
              <a:t>Livre </a:t>
            </a:r>
            <a:r>
              <a:rPr lang="en-GB" sz="1400" b="0" kern="0" dirty="0" err="1">
                <a:solidFill>
                  <a:prstClr val="black"/>
                </a:solidFill>
              </a:rPr>
              <a:t>blanc</a:t>
            </a:r>
            <a:r>
              <a:rPr lang="en-GB" sz="1400" b="0" kern="0" dirty="0">
                <a:solidFill>
                  <a:prstClr val="black"/>
                </a:solidFill>
              </a:rPr>
              <a:t> : </a:t>
            </a:r>
            <a:r>
              <a:rPr lang="en-GB" sz="1400" kern="0" dirty="0">
                <a:solidFill>
                  <a:prstClr val="black"/>
                </a:solidFill>
              </a:rPr>
              <a:t>“Medical Devices database”</a:t>
            </a:r>
            <a:endParaRPr kumimoji="0" lang="en-US" sz="1400" b="0" i="0" u="none" strike="noStrike" kern="0" cap="none" spc="0" normalizeH="0" baseline="0" noProof="0" dirty="0">
              <a:ln>
                <a:noFill/>
              </a:ln>
              <a:solidFill>
                <a:prstClr val="black"/>
              </a:solidFill>
              <a:effectLst/>
              <a:uLnTx/>
              <a:uFillTx/>
              <a:ea typeface="+mn-ea"/>
              <a:cs typeface="+mn-cs"/>
            </a:endParaRPr>
          </a:p>
          <a:p>
            <a:pPr marL="552450" marR="0" lvl="0" indent="-285750" algn="l" defTabSz="914400" rtl="0" eaLnBrk="0" fontAlgn="base" latinLnBrk="0" hangingPunct="0">
              <a:lnSpc>
                <a:spcPct val="100000"/>
              </a:lnSpc>
              <a:spcBef>
                <a:spcPct val="20000"/>
              </a:spcBef>
              <a:spcAft>
                <a:spcPct val="20000"/>
              </a:spcAft>
              <a:buClr>
                <a:srgbClr val="FFB71B"/>
              </a:buClr>
              <a:buSzPct val="100000"/>
              <a:buFont typeface="Wingdings" panose="05000000000000000000" pitchFamily="2" charset="2"/>
              <a:buChar char="§"/>
              <a:tabLst/>
              <a:defRPr/>
            </a:pPr>
            <a:r>
              <a:rPr kumimoji="0" lang="en-GB" sz="1400" b="0" i="1" u="none" strike="noStrike" kern="0" cap="none" spc="0" normalizeH="0" baseline="0" noProof="0" dirty="0">
                <a:ln>
                  <a:noFill/>
                </a:ln>
                <a:solidFill>
                  <a:prstClr val="black"/>
                </a:solidFill>
                <a:effectLst/>
                <a:uLnTx/>
                <a:uFillTx/>
                <a:ea typeface="+mn-ea"/>
                <a:cs typeface="+mn-cs"/>
              </a:rPr>
              <a:t>Poster: Wall chart of property maps for the materials of nature (download all three from </a:t>
            </a:r>
            <a:r>
              <a:rPr kumimoji="0" lang="en-GB" sz="1400" b="0" i="1" u="none" strike="noStrike" kern="0" cap="none" spc="0" normalizeH="0" baseline="0" noProof="0" dirty="0">
                <a:ln>
                  <a:noFill/>
                </a:ln>
                <a:solidFill>
                  <a:prstClr val="black"/>
                </a:solidFill>
                <a:effectLst/>
                <a:uLnTx/>
                <a:uFillTx/>
                <a:ea typeface="+mn-ea"/>
                <a:cs typeface="+mn-cs"/>
                <a:hlinkClick r:id="rId3"/>
              </a:rPr>
              <a:t>www.ansys.com/education-resources</a:t>
            </a:r>
            <a:r>
              <a:rPr kumimoji="0" lang="en-GB" sz="1400" b="0" i="1" u="none" strike="noStrike" kern="0" cap="none" spc="0" normalizeH="0" baseline="0" noProof="0" dirty="0">
                <a:ln>
                  <a:noFill/>
                </a:ln>
                <a:solidFill>
                  <a:prstClr val="black"/>
                </a:solidFill>
                <a:effectLst/>
                <a:uLnTx/>
                <a:uFillTx/>
                <a:ea typeface="+mn-ea"/>
                <a:cs typeface="+mn-cs"/>
              </a:rPr>
              <a:t>) </a:t>
            </a:r>
          </a:p>
          <a:p>
            <a:pPr marL="552450" marR="0" lvl="0" indent="-285750" algn="l" defTabSz="914400" rtl="0" eaLnBrk="0" fontAlgn="base" latinLnBrk="0" hangingPunct="0">
              <a:lnSpc>
                <a:spcPct val="100000"/>
              </a:lnSpc>
              <a:spcBef>
                <a:spcPct val="20000"/>
              </a:spcBef>
              <a:spcAft>
                <a:spcPct val="20000"/>
              </a:spcAft>
              <a:buClr>
                <a:srgbClr val="FFB71B"/>
              </a:buClr>
              <a:buSzPct val="100000"/>
              <a:buFont typeface="Wingdings" panose="05000000000000000000" pitchFamily="2" charset="2"/>
              <a:buChar char="§"/>
              <a:tabLst/>
              <a:defRPr/>
            </a:pPr>
            <a:r>
              <a:rPr kumimoji="0" lang="en-GB" sz="1400" b="0" i="0" u="none" strike="noStrike" kern="0" cap="none" spc="0" normalizeH="0" baseline="0" noProof="0" dirty="0">
                <a:ln>
                  <a:noFill/>
                </a:ln>
                <a:solidFill>
                  <a:srgbClr val="000000"/>
                </a:solidFill>
                <a:effectLst/>
                <a:uLnTx/>
                <a:uFillTx/>
                <a:ea typeface="+mn-ea"/>
                <a:cs typeface="+mn-cs"/>
              </a:rPr>
              <a:t>Livre :  “</a:t>
            </a:r>
            <a:r>
              <a:rPr kumimoji="0" lang="en-GB" sz="1400" b="1" i="1" u="none" strike="noStrike" kern="0" cap="none" spc="0" normalizeH="0" baseline="0" noProof="0" dirty="0">
                <a:ln>
                  <a:noFill/>
                </a:ln>
                <a:solidFill>
                  <a:srgbClr val="000000"/>
                </a:solidFill>
                <a:effectLst/>
                <a:uLnTx/>
                <a:uFillTx/>
                <a:ea typeface="+mn-ea"/>
                <a:cs typeface="+mn-cs"/>
              </a:rPr>
              <a:t>Materials Selection in Mechanical Design</a:t>
            </a:r>
            <a:r>
              <a:rPr kumimoji="0" lang="en-GB" sz="1400" b="0" i="0" u="none" strike="noStrike" kern="0" cap="none" spc="0" normalizeH="0" baseline="0" noProof="0" dirty="0">
                <a:ln>
                  <a:noFill/>
                </a:ln>
                <a:solidFill>
                  <a:srgbClr val="000000"/>
                </a:solidFill>
                <a:effectLst/>
                <a:uLnTx/>
                <a:uFillTx/>
                <a:ea typeface="+mn-ea"/>
                <a:cs typeface="+mn-cs"/>
              </a:rPr>
              <a:t>”, 5</a:t>
            </a:r>
            <a:r>
              <a:rPr kumimoji="0" lang="en-GB" sz="1400" b="0" i="0" u="none" strike="noStrike" kern="0" cap="none" spc="0" normalizeH="0" baseline="30000" noProof="0" dirty="0">
                <a:ln>
                  <a:noFill/>
                </a:ln>
                <a:solidFill>
                  <a:srgbClr val="000000"/>
                </a:solidFill>
                <a:effectLst/>
                <a:uLnTx/>
                <a:uFillTx/>
                <a:ea typeface="+mn-ea"/>
                <a:cs typeface="+mn-cs"/>
              </a:rPr>
              <a:t>th</a:t>
            </a:r>
            <a:r>
              <a:rPr kumimoji="0" lang="en-GB" sz="1400" b="0" i="0" u="none" strike="noStrike" kern="0" cap="none" spc="0" normalizeH="0" baseline="0" noProof="0" dirty="0">
                <a:ln>
                  <a:noFill/>
                </a:ln>
                <a:solidFill>
                  <a:srgbClr val="000000"/>
                </a:solidFill>
                <a:effectLst/>
                <a:uLnTx/>
                <a:uFillTx/>
                <a:ea typeface="+mn-ea"/>
                <a:cs typeface="+mn-cs"/>
              </a:rPr>
              <a:t>  edition,</a:t>
            </a:r>
            <a:r>
              <a:rPr kumimoji="0" lang="en-GB" sz="1400" b="0" i="0" u="none" strike="noStrike" kern="0" cap="none" spc="0" normalizeH="0" baseline="0" noProof="0" dirty="0">
                <a:ln>
                  <a:noFill/>
                </a:ln>
                <a:solidFill>
                  <a:srgbClr val="A50021"/>
                </a:solidFill>
                <a:effectLst/>
                <a:uLnTx/>
                <a:uFillTx/>
                <a:ea typeface="+mn-ea"/>
                <a:cs typeface="+mn-cs"/>
              </a:rPr>
              <a:t> </a:t>
            </a:r>
            <a:r>
              <a:rPr kumimoji="0" lang="en-GB" sz="1400" b="0" i="0" u="none" strike="noStrike" kern="0" cap="none" spc="0" normalizeH="0" baseline="0" noProof="0" dirty="0">
                <a:ln>
                  <a:noFill/>
                </a:ln>
                <a:solidFill>
                  <a:srgbClr val="000000"/>
                </a:solidFill>
                <a:effectLst/>
                <a:uLnTx/>
                <a:uFillTx/>
                <a:ea typeface="+mn-ea"/>
                <a:cs typeface="+mn-cs"/>
              </a:rPr>
              <a:t>by M.F. Ashby, Butterworth Heinemann, Oxford, 2016.</a:t>
            </a:r>
            <a:endParaRPr kumimoji="0" lang="en-GB" sz="1400" b="0" i="1" u="none" strike="noStrike" kern="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2634797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B9E611-36C6-4F5C-98CA-92372A37AF2F}"/>
              </a:ext>
            </a:extLst>
          </p:cNvPr>
          <p:cNvSpPr>
            <a:spLocks noGrp="1"/>
          </p:cNvSpPr>
          <p:nvPr>
            <p:ph type="sldNum" sz="quarter" idx="11"/>
          </p:nvPr>
        </p:nvSpPr>
        <p:spPr/>
        <p:txBody>
          <a:bodyPr/>
          <a:lstStyle/>
          <a:p>
            <a:fld id="{F0D23093-2AB0-F74C-B865-1A12A15B650E}" type="slidenum">
              <a:rPr lang="en-US" smtClean="0"/>
              <a:pPr/>
              <a:t>20</a:t>
            </a:fld>
            <a:endParaRPr lang="en-US" dirty="0"/>
          </a:p>
        </p:txBody>
      </p:sp>
      <p:sp>
        <p:nvSpPr>
          <p:cNvPr id="3" name="Title 2">
            <a:extLst>
              <a:ext uri="{FF2B5EF4-FFF2-40B4-BE49-F238E27FC236}">
                <a16:creationId xmlns:a16="http://schemas.microsoft.com/office/drawing/2014/main" id="{7F0C858F-ACA5-458B-AD01-8A7E8E0A6ABE}"/>
              </a:ext>
            </a:extLst>
          </p:cNvPr>
          <p:cNvSpPr>
            <a:spLocks noGrp="1"/>
          </p:cNvSpPr>
          <p:nvPr>
            <p:ph type="title"/>
          </p:nvPr>
        </p:nvSpPr>
        <p:spPr/>
        <p:txBody>
          <a:bodyPr/>
          <a:lstStyle/>
          <a:p>
            <a:r>
              <a:rPr lang="fr-FR" dirty="0"/>
              <a:t>Aperçu des ressources en </a:t>
            </a:r>
            <a:r>
              <a:rPr lang="fr-FR" dirty="0" err="1"/>
              <a:t>bioingénierie</a:t>
            </a:r>
            <a:endParaRPr lang="en-US" dirty="0"/>
          </a:p>
        </p:txBody>
      </p:sp>
      <p:pic>
        <p:nvPicPr>
          <p:cNvPr id="4" name="Picture 3" descr="A close up of a logo&#10;&#10;Description automatically generated">
            <a:extLst>
              <a:ext uri="{FF2B5EF4-FFF2-40B4-BE49-F238E27FC236}">
                <a16:creationId xmlns:a16="http://schemas.microsoft.com/office/drawing/2014/main" id="{CF61E14E-40F3-4A79-A76F-F4E753C67B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1497" y="1450463"/>
            <a:ext cx="2007058" cy="1054340"/>
          </a:xfrm>
          <a:prstGeom prst="rect">
            <a:avLst/>
          </a:prstGeom>
        </p:spPr>
      </p:pic>
      <p:pic>
        <p:nvPicPr>
          <p:cNvPr id="5" name="Picture 4" descr="A close up of a logo&#10;&#10;Description automatically generated">
            <a:extLst>
              <a:ext uri="{FF2B5EF4-FFF2-40B4-BE49-F238E27FC236}">
                <a16:creationId xmlns:a16="http://schemas.microsoft.com/office/drawing/2014/main" id="{0077F9D8-6166-4FB7-8BF1-BF855D6DB8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2471" y="1450463"/>
            <a:ext cx="2007058" cy="1054340"/>
          </a:xfrm>
          <a:prstGeom prst="rect">
            <a:avLst/>
          </a:prstGeom>
        </p:spPr>
      </p:pic>
      <p:pic>
        <p:nvPicPr>
          <p:cNvPr id="6" name="Picture 5" descr="A close up of a logo&#10;&#10;Description automatically generated">
            <a:extLst>
              <a:ext uri="{FF2B5EF4-FFF2-40B4-BE49-F238E27FC236}">
                <a16:creationId xmlns:a16="http://schemas.microsoft.com/office/drawing/2014/main" id="{CDE8B829-3508-4289-B681-9BD6C37913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83444" y="1450463"/>
            <a:ext cx="2007058" cy="1054340"/>
          </a:xfrm>
          <a:prstGeom prst="rect">
            <a:avLst/>
          </a:prstGeom>
        </p:spPr>
      </p:pic>
      <p:sp>
        <p:nvSpPr>
          <p:cNvPr id="7" name="Rectangle 6">
            <a:extLst>
              <a:ext uri="{FF2B5EF4-FFF2-40B4-BE49-F238E27FC236}">
                <a16:creationId xmlns:a16="http://schemas.microsoft.com/office/drawing/2014/main" id="{62FF003B-E057-4CEE-A9EF-1465E2828ACE}"/>
              </a:ext>
            </a:extLst>
          </p:cNvPr>
          <p:cNvSpPr/>
          <p:nvPr/>
        </p:nvSpPr>
        <p:spPr>
          <a:xfrm>
            <a:off x="542594" y="1165122"/>
            <a:ext cx="3524865" cy="4763729"/>
          </a:xfrm>
          <a:prstGeom prst="rect">
            <a:avLst/>
          </a:prstGeom>
          <a:noFill/>
          <a:ln>
            <a:solidFill>
              <a:srgbClr val="FFB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81B73FA5-C40B-4F3E-B80A-36DE7D5EA6E4}"/>
              </a:ext>
            </a:extLst>
          </p:cNvPr>
          <p:cNvSpPr/>
          <p:nvPr/>
        </p:nvSpPr>
        <p:spPr>
          <a:xfrm>
            <a:off x="4333567" y="1165122"/>
            <a:ext cx="7315839" cy="4763729"/>
          </a:xfrm>
          <a:prstGeom prst="rect">
            <a:avLst/>
          </a:prstGeom>
          <a:noFill/>
          <a:ln>
            <a:solidFill>
              <a:srgbClr val="FFB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10B8B67B-5030-4D04-9901-4742AE77C38E}"/>
              </a:ext>
            </a:extLst>
          </p:cNvPr>
          <p:cNvSpPr/>
          <p:nvPr/>
        </p:nvSpPr>
        <p:spPr>
          <a:xfrm>
            <a:off x="542594" y="5545394"/>
            <a:ext cx="3524865" cy="383457"/>
          </a:xfrm>
          <a:prstGeom prst="rect">
            <a:avLst/>
          </a:prstGeom>
          <a:solidFill>
            <a:srgbClr val="FF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Premier cycle</a:t>
            </a:r>
            <a:endParaRPr lang="en-GB" sz="2000" b="1" dirty="0"/>
          </a:p>
        </p:txBody>
      </p:sp>
      <p:sp>
        <p:nvSpPr>
          <p:cNvPr id="10" name="Rectangle 9">
            <a:extLst>
              <a:ext uri="{FF2B5EF4-FFF2-40B4-BE49-F238E27FC236}">
                <a16:creationId xmlns:a16="http://schemas.microsoft.com/office/drawing/2014/main" id="{7709CC75-D494-4C9A-8DEC-45C13F727A8F}"/>
              </a:ext>
            </a:extLst>
          </p:cNvPr>
          <p:cNvSpPr/>
          <p:nvPr/>
        </p:nvSpPr>
        <p:spPr>
          <a:xfrm>
            <a:off x="4333567" y="5545394"/>
            <a:ext cx="7315839" cy="383457"/>
          </a:xfrm>
          <a:prstGeom prst="rect">
            <a:avLst/>
          </a:prstGeom>
          <a:solidFill>
            <a:srgbClr val="FF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Recherche / </a:t>
            </a:r>
            <a:r>
              <a:rPr lang="en-US" sz="2000" b="1" dirty="0" err="1"/>
              <a:t>Industrie</a:t>
            </a:r>
            <a:endParaRPr lang="en-GB" sz="2000" b="1" dirty="0"/>
          </a:p>
        </p:txBody>
      </p:sp>
      <p:pic>
        <p:nvPicPr>
          <p:cNvPr id="11" name="Picture 10">
            <a:extLst>
              <a:ext uri="{FF2B5EF4-FFF2-40B4-BE49-F238E27FC236}">
                <a16:creationId xmlns:a16="http://schemas.microsoft.com/office/drawing/2014/main" id="{32D4270D-877C-43FC-90F6-D4FEBF50D3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51966" y="2708979"/>
            <a:ext cx="2288068" cy="1713954"/>
          </a:xfrm>
          <a:prstGeom prst="rect">
            <a:avLst/>
          </a:prstGeom>
        </p:spPr>
      </p:pic>
      <p:pic>
        <p:nvPicPr>
          <p:cNvPr id="12" name="Picture 11">
            <a:extLst>
              <a:ext uri="{FF2B5EF4-FFF2-40B4-BE49-F238E27FC236}">
                <a16:creationId xmlns:a16="http://schemas.microsoft.com/office/drawing/2014/main" id="{103464F6-E262-4767-AC50-4D3CA0A5CF5A}"/>
              </a:ext>
            </a:extLst>
          </p:cNvPr>
          <p:cNvPicPr>
            <a:picLocks noChangeAspect="1"/>
          </p:cNvPicPr>
          <p:nvPr/>
        </p:nvPicPr>
        <p:blipFill rotWithShape="1">
          <a:blip r:embed="rId7"/>
          <a:srcRect l="7308" r="8111"/>
          <a:stretch/>
        </p:blipFill>
        <p:spPr>
          <a:xfrm>
            <a:off x="8742941" y="2930681"/>
            <a:ext cx="2288067" cy="1270550"/>
          </a:xfrm>
          <a:prstGeom prst="rect">
            <a:avLst/>
          </a:prstGeom>
        </p:spPr>
      </p:pic>
      <p:sp>
        <p:nvSpPr>
          <p:cNvPr id="17" name="TextBox 16">
            <a:extLst>
              <a:ext uri="{FF2B5EF4-FFF2-40B4-BE49-F238E27FC236}">
                <a16:creationId xmlns:a16="http://schemas.microsoft.com/office/drawing/2014/main" id="{54947678-8615-4F2C-A7D7-513DEE615A0E}"/>
              </a:ext>
            </a:extLst>
          </p:cNvPr>
          <p:cNvSpPr txBox="1"/>
          <p:nvPr/>
        </p:nvSpPr>
        <p:spPr>
          <a:xfrm>
            <a:off x="1097206" y="4494439"/>
            <a:ext cx="2415640" cy="338554"/>
          </a:xfrm>
          <a:prstGeom prst="rect">
            <a:avLst/>
          </a:prstGeom>
          <a:noFill/>
        </p:spPr>
        <p:txBody>
          <a:bodyPr wrap="square" rtlCol="0">
            <a:spAutoFit/>
          </a:bodyPr>
          <a:lstStyle/>
          <a:p>
            <a:pPr algn="ctr"/>
            <a:r>
              <a:rPr lang="en-US" sz="1600" dirty="0"/>
              <a:t>Bioengineering Level 2</a:t>
            </a:r>
            <a:endParaRPr lang="en-GB" sz="1600" dirty="0"/>
          </a:p>
        </p:txBody>
      </p:sp>
      <p:sp>
        <p:nvSpPr>
          <p:cNvPr id="18" name="TextBox 17">
            <a:extLst>
              <a:ext uri="{FF2B5EF4-FFF2-40B4-BE49-F238E27FC236}">
                <a16:creationId xmlns:a16="http://schemas.microsoft.com/office/drawing/2014/main" id="{E32AA3EB-6E08-4E3D-BCEB-48B2BAA8D5AE}"/>
              </a:ext>
            </a:extLst>
          </p:cNvPr>
          <p:cNvSpPr txBox="1"/>
          <p:nvPr/>
        </p:nvSpPr>
        <p:spPr>
          <a:xfrm>
            <a:off x="1097206" y="4818640"/>
            <a:ext cx="2415640" cy="338554"/>
          </a:xfrm>
          <a:prstGeom prst="rect">
            <a:avLst/>
          </a:prstGeom>
          <a:noFill/>
        </p:spPr>
        <p:txBody>
          <a:bodyPr wrap="square" rtlCol="0">
            <a:spAutoFit/>
          </a:bodyPr>
          <a:lstStyle/>
          <a:p>
            <a:pPr algn="ctr"/>
            <a:r>
              <a:rPr lang="en-US" sz="1600" dirty="0"/>
              <a:t>Bioengineering Level 3</a:t>
            </a:r>
            <a:endParaRPr lang="en-GB" sz="1600" dirty="0"/>
          </a:p>
        </p:txBody>
      </p:sp>
      <p:sp>
        <p:nvSpPr>
          <p:cNvPr id="19" name="TextBox 18">
            <a:extLst>
              <a:ext uri="{FF2B5EF4-FFF2-40B4-BE49-F238E27FC236}">
                <a16:creationId xmlns:a16="http://schemas.microsoft.com/office/drawing/2014/main" id="{D2E8E2A6-230F-42BD-A5F0-85DDB6269A7D}"/>
              </a:ext>
            </a:extLst>
          </p:cNvPr>
          <p:cNvSpPr txBox="1"/>
          <p:nvPr/>
        </p:nvSpPr>
        <p:spPr>
          <a:xfrm>
            <a:off x="1097206" y="5126921"/>
            <a:ext cx="2415640" cy="338554"/>
          </a:xfrm>
          <a:prstGeom prst="rect">
            <a:avLst/>
          </a:prstGeom>
          <a:noFill/>
        </p:spPr>
        <p:txBody>
          <a:bodyPr wrap="square" rtlCol="0">
            <a:spAutoFit/>
          </a:bodyPr>
          <a:lstStyle/>
          <a:p>
            <a:pPr algn="ctr"/>
            <a:r>
              <a:rPr lang="en-US" sz="1600" dirty="0"/>
              <a:t>Medical Devices</a:t>
            </a:r>
            <a:endParaRPr lang="en-GB" sz="1600" dirty="0"/>
          </a:p>
        </p:txBody>
      </p:sp>
      <p:sp>
        <p:nvSpPr>
          <p:cNvPr id="20" name="TextBox 19">
            <a:extLst>
              <a:ext uri="{FF2B5EF4-FFF2-40B4-BE49-F238E27FC236}">
                <a16:creationId xmlns:a16="http://schemas.microsoft.com/office/drawing/2014/main" id="{6AC0C8FF-67F5-4E6E-A954-02F8EAD947CA}"/>
              </a:ext>
            </a:extLst>
          </p:cNvPr>
          <p:cNvSpPr txBox="1"/>
          <p:nvPr/>
        </p:nvSpPr>
        <p:spPr>
          <a:xfrm>
            <a:off x="4888180" y="4494439"/>
            <a:ext cx="2415640" cy="338554"/>
          </a:xfrm>
          <a:prstGeom prst="rect">
            <a:avLst/>
          </a:prstGeom>
          <a:noFill/>
        </p:spPr>
        <p:txBody>
          <a:bodyPr wrap="square" rtlCol="0">
            <a:spAutoFit/>
          </a:bodyPr>
          <a:lstStyle/>
          <a:p>
            <a:pPr algn="ctr"/>
            <a:r>
              <a:rPr lang="en-US" sz="1600" dirty="0"/>
              <a:t>Advanced Teaching</a:t>
            </a:r>
            <a:endParaRPr lang="en-GB" sz="1600" dirty="0"/>
          </a:p>
        </p:txBody>
      </p:sp>
      <p:sp>
        <p:nvSpPr>
          <p:cNvPr id="21" name="TextBox 20">
            <a:extLst>
              <a:ext uri="{FF2B5EF4-FFF2-40B4-BE49-F238E27FC236}">
                <a16:creationId xmlns:a16="http://schemas.microsoft.com/office/drawing/2014/main" id="{184B23E5-8D47-448A-ACB3-F920E988B910}"/>
              </a:ext>
            </a:extLst>
          </p:cNvPr>
          <p:cNvSpPr txBox="1"/>
          <p:nvPr/>
        </p:nvSpPr>
        <p:spPr>
          <a:xfrm>
            <a:off x="4888180" y="4818640"/>
            <a:ext cx="2415640" cy="338554"/>
          </a:xfrm>
          <a:prstGeom prst="rect">
            <a:avLst/>
          </a:prstGeom>
          <a:noFill/>
        </p:spPr>
        <p:txBody>
          <a:bodyPr wrap="square" rtlCol="0">
            <a:spAutoFit/>
          </a:bodyPr>
          <a:lstStyle/>
          <a:p>
            <a:pPr algn="ctr"/>
            <a:r>
              <a:rPr lang="en-US" sz="1600" dirty="0"/>
              <a:t>Research</a:t>
            </a:r>
            <a:endParaRPr lang="en-GB" sz="1600" dirty="0"/>
          </a:p>
        </p:txBody>
      </p:sp>
      <p:sp>
        <p:nvSpPr>
          <p:cNvPr id="22" name="TextBox 21">
            <a:extLst>
              <a:ext uri="{FF2B5EF4-FFF2-40B4-BE49-F238E27FC236}">
                <a16:creationId xmlns:a16="http://schemas.microsoft.com/office/drawing/2014/main" id="{2FC7FD66-B7A4-4AD0-9DB7-4AB973846CC0}"/>
              </a:ext>
            </a:extLst>
          </p:cNvPr>
          <p:cNvSpPr txBox="1"/>
          <p:nvPr/>
        </p:nvSpPr>
        <p:spPr>
          <a:xfrm>
            <a:off x="4888180" y="5126921"/>
            <a:ext cx="2415640" cy="338554"/>
          </a:xfrm>
          <a:prstGeom prst="rect">
            <a:avLst/>
          </a:prstGeom>
          <a:noFill/>
        </p:spPr>
        <p:txBody>
          <a:bodyPr wrap="square" rtlCol="0">
            <a:spAutoFit/>
          </a:bodyPr>
          <a:lstStyle/>
          <a:p>
            <a:pPr algn="ctr"/>
            <a:r>
              <a:rPr lang="en-US" sz="1600" dirty="0"/>
              <a:t>Materials Selection</a:t>
            </a:r>
            <a:endParaRPr lang="en-GB" sz="1600" dirty="0"/>
          </a:p>
        </p:txBody>
      </p:sp>
      <p:sp>
        <p:nvSpPr>
          <p:cNvPr id="23" name="TextBox 22">
            <a:extLst>
              <a:ext uri="{FF2B5EF4-FFF2-40B4-BE49-F238E27FC236}">
                <a16:creationId xmlns:a16="http://schemas.microsoft.com/office/drawing/2014/main" id="{63662B29-A057-4E1D-88B0-77FA22F6E235}"/>
              </a:ext>
            </a:extLst>
          </p:cNvPr>
          <p:cNvSpPr txBox="1"/>
          <p:nvPr/>
        </p:nvSpPr>
        <p:spPr>
          <a:xfrm>
            <a:off x="8742941" y="4494439"/>
            <a:ext cx="2415640" cy="338554"/>
          </a:xfrm>
          <a:prstGeom prst="rect">
            <a:avLst/>
          </a:prstGeom>
          <a:noFill/>
        </p:spPr>
        <p:txBody>
          <a:bodyPr wrap="square" rtlCol="0">
            <a:spAutoFit/>
          </a:bodyPr>
          <a:lstStyle/>
          <a:p>
            <a:pPr algn="ctr"/>
            <a:r>
              <a:rPr lang="en-US" sz="1600" dirty="0"/>
              <a:t>Research Online Database:</a:t>
            </a:r>
            <a:endParaRPr lang="en-GB" sz="1600" dirty="0"/>
          </a:p>
        </p:txBody>
      </p:sp>
      <p:sp>
        <p:nvSpPr>
          <p:cNvPr id="24" name="TextBox 23">
            <a:extLst>
              <a:ext uri="{FF2B5EF4-FFF2-40B4-BE49-F238E27FC236}">
                <a16:creationId xmlns:a16="http://schemas.microsoft.com/office/drawing/2014/main" id="{E220CD9D-A268-461C-8055-00BEE860B557}"/>
              </a:ext>
            </a:extLst>
          </p:cNvPr>
          <p:cNvSpPr txBox="1"/>
          <p:nvPr/>
        </p:nvSpPr>
        <p:spPr>
          <a:xfrm>
            <a:off x="8673599" y="4818640"/>
            <a:ext cx="2554324" cy="338554"/>
          </a:xfrm>
          <a:prstGeom prst="rect">
            <a:avLst/>
          </a:prstGeom>
          <a:noFill/>
        </p:spPr>
        <p:txBody>
          <a:bodyPr wrap="square" rtlCol="0">
            <a:spAutoFit/>
          </a:bodyPr>
          <a:lstStyle/>
          <a:p>
            <a:pPr algn="ctr"/>
            <a:r>
              <a:rPr lang="en-US" sz="1600" dirty="0"/>
              <a:t>Human Biological Materials</a:t>
            </a:r>
            <a:endParaRPr lang="en-GB" sz="1600" dirty="0"/>
          </a:p>
        </p:txBody>
      </p:sp>
      <p:sp>
        <p:nvSpPr>
          <p:cNvPr id="25" name="TextBox 24">
            <a:extLst>
              <a:ext uri="{FF2B5EF4-FFF2-40B4-BE49-F238E27FC236}">
                <a16:creationId xmlns:a16="http://schemas.microsoft.com/office/drawing/2014/main" id="{E14809DE-7767-415F-8010-031CA2E97652}"/>
              </a:ext>
            </a:extLst>
          </p:cNvPr>
          <p:cNvSpPr txBox="1"/>
          <p:nvPr/>
        </p:nvSpPr>
        <p:spPr>
          <a:xfrm>
            <a:off x="8497529" y="5126921"/>
            <a:ext cx="2906465" cy="338554"/>
          </a:xfrm>
          <a:prstGeom prst="rect">
            <a:avLst/>
          </a:prstGeom>
          <a:noFill/>
        </p:spPr>
        <p:txBody>
          <a:bodyPr wrap="square" rtlCol="0">
            <a:spAutoFit/>
          </a:bodyPr>
          <a:lstStyle/>
          <a:p>
            <a:pPr algn="ctr"/>
            <a:r>
              <a:rPr lang="en-US" sz="1600" dirty="0"/>
              <a:t>ASM Medical Materials Database</a:t>
            </a:r>
            <a:endParaRPr lang="en-GB" sz="1600" dirty="0"/>
          </a:p>
        </p:txBody>
      </p:sp>
      <p:pic>
        <p:nvPicPr>
          <p:cNvPr id="26" name="Picture 25" descr="A picture containing diagram&#10;&#10;Description automatically generated">
            <a:extLst>
              <a:ext uri="{FF2B5EF4-FFF2-40B4-BE49-F238E27FC236}">
                <a16:creationId xmlns:a16="http://schemas.microsoft.com/office/drawing/2014/main" id="{CEF1CA6C-B4C2-4742-AB7E-2103BFCA6B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41598" y="2816960"/>
            <a:ext cx="2326857" cy="1497993"/>
          </a:xfrm>
          <a:prstGeom prst="rect">
            <a:avLst/>
          </a:prstGeom>
        </p:spPr>
      </p:pic>
    </p:spTree>
    <p:extLst>
      <p:ext uri="{BB962C8B-B14F-4D97-AF65-F5344CB8AC3E}">
        <p14:creationId xmlns:p14="http://schemas.microsoft.com/office/powerpoint/2010/main" val="20472929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B9E611-36C6-4F5C-98CA-92372A37AF2F}"/>
              </a:ext>
            </a:extLst>
          </p:cNvPr>
          <p:cNvSpPr>
            <a:spLocks noGrp="1"/>
          </p:cNvSpPr>
          <p:nvPr>
            <p:ph type="sldNum" sz="quarter" idx="11"/>
          </p:nvPr>
        </p:nvSpPr>
        <p:spPr/>
        <p:txBody>
          <a:bodyPr/>
          <a:lstStyle/>
          <a:p>
            <a:fld id="{F0D23093-2AB0-F74C-B865-1A12A15B650E}" type="slidenum">
              <a:rPr lang="en-US" smtClean="0"/>
              <a:pPr/>
              <a:t>21</a:t>
            </a:fld>
            <a:endParaRPr lang="en-US" dirty="0"/>
          </a:p>
        </p:txBody>
      </p:sp>
      <p:sp>
        <p:nvSpPr>
          <p:cNvPr id="3" name="Title 2">
            <a:extLst>
              <a:ext uri="{FF2B5EF4-FFF2-40B4-BE49-F238E27FC236}">
                <a16:creationId xmlns:a16="http://schemas.microsoft.com/office/drawing/2014/main" id="{7F0C858F-ACA5-458B-AD01-8A7E8E0A6ABE}"/>
              </a:ext>
            </a:extLst>
          </p:cNvPr>
          <p:cNvSpPr>
            <a:spLocks noGrp="1"/>
          </p:cNvSpPr>
          <p:nvPr>
            <p:ph type="title"/>
          </p:nvPr>
        </p:nvSpPr>
        <p:spPr/>
        <p:txBody>
          <a:bodyPr/>
          <a:lstStyle/>
          <a:p>
            <a:r>
              <a:rPr lang="en-GB" sz="3200" b="1" dirty="0" err="1"/>
              <a:t>En</a:t>
            </a:r>
            <a:r>
              <a:rPr lang="en-GB" sz="3200" b="1" dirty="0"/>
              <a:t> résumé</a:t>
            </a:r>
            <a:endParaRPr lang="en-US" dirty="0"/>
          </a:p>
        </p:txBody>
      </p:sp>
      <p:sp>
        <p:nvSpPr>
          <p:cNvPr id="4" name="TextBox 3">
            <a:extLst>
              <a:ext uri="{FF2B5EF4-FFF2-40B4-BE49-F238E27FC236}">
                <a16:creationId xmlns:a16="http://schemas.microsoft.com/office/drawing/2014/main" id="{D3EA6D41-6903-4DDF-B7EC-21A1726008ED}"/>
              </a:ext>
            </a:extLst>
          </p:cNvPr>
          <p:cNvSpPr txBox="1"/>
          <p:nvPr/>
        </p:nvSpPr>
        <p:spPr>
          <a:xfrm>
            <a:off x="875071" y="1482634"/>
            <a:ext cx="10441858" cy="3892732"/>
          </a:xfrm>
          <a:prstGeom prst="rect">
            <a:avLst/>
          </a:prstGeom>
          <a:noFill/>
        </p:spPr>
        <p:txBody>
          <a:bodyPr wrap="square" rtlCol="0">
            <a:spAutoFit/>
          </a:bodyPr>
          <a:lstStyle/>
          <a:p>
            <a:pPr marL="285750" indent="-285750">
              <a:lnSpc>
                <a:spcPct val="200000"/>
              </a:lnSpc>
              <a:buClr>
                <a:srgbClr val="FFB71B"/>
              </a:buClr>
              <a:buFont typeface="Wingdings" panose="05000000000000000000" pitchFamily="2" charset="2"/>
              <a:buChar char="§"/>
            </a:pPr>
            <a:r>
              <a:rPr lang="fr-FR" dirty="0"/>
              <a:t>Le terme « dispositifs médicaux » couvre une large gamme de produits allant des échafaudages osseux, des endoprothèses métalliques et des implants dentaires aux scanners IRM, fauteuils roulants et tests de diagnostic à domicile.</a:t>
            </a:r>
          </a:p>
          <a:p>
            <a:pPr marL="285750" indent="-285750">
              <a:lnSpc>
                <a:spcPct val="200000"/>
              </a:lnSpc>
              <a:buClr>
                <a:srgbClr val="FFB71B"/>
              </a:buClr>
              <a:buFont typeface="Wingdings" panose="05000000000000000000" pitchFamily="2" charset="2"/>
              <a:buChar char="§"/>
            </a:pPr>
            <a:r>
              <a:rPr lang="fr-FR" dirty="0"/>
              <a:t>Le tableau de données des dispositifs médicaux de Granta EduPack peut être utilisée pour étudier les dispositifs médicaux génériques et réels des systèmes cardiovasculaires, orthopédiques et dentaires.</a:t>
            </a:r>
          </a:p>
          <a:p>
            <a:pPr marL="285750" indent="-285750">
              <a:lnSpc>
                <a:spcPct val="200000"/>
              </a:lnSpc>
              <a:buClr>
                <a:srgbClr val="FFB71B"/>
              </a:buClr>
              <a:buFont typeface="Wingdings" panose="05000000000000000000" pitchFamily="2" charset="2"/>
              <a:buChar char="§"/>
            </a:pPr>
            <a:r>
              <a:rPr lang="fr-FR" dirty="0"/>
              <a:t>Grâce à Granta </a:t>
            </a:r>
            <a:r>
              <a:rPr lang="fr-FR" dirty="0" err="1"/>
              <a:t>EduPack</a:t>
            </a:r>
            <a:r>
              <a:rPr lang="fr-FR" dirty="0"/>
              <a:t>, les matériaux peuvent être sélectionnés méthodiquement pour diverses applications biomédicales.</a:t>
            </a:r>
            <a:endParaRPr lang="en-GB" dirty="0"/>
          </a:p>
        </p:txBody>
      </p:sp>
    </p:spTree>
    <p:extLst>
      <p:ext uri="{BB962C8B-B14F-4D97-AF65-F5344CB8AC3E}">
        <p14:creationId xmlns:p14="http://schemas.microsoft.com/office/powerpoint/2010/main" val="5713610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3F4F5D-1678-4229-83FC-C18B2D350F46}"/>
              </a:ext>
            </a:extLst>
          </p:cNvPr>
          <p:cNvSpPr>
            <a:spLocks noGrp="1"/>
          </p:cNvSpPr>
          <p:nvPr>
            <p:ph type="sldNum" sz="quarter" idx="11"/>
          </p:nvPr>
        </p:nvSpPr>
        <p:spPr/>
        <p:txBody>
          <a:bodyPr/>
          <a:lstStyle/>
          <a:p>
            <a:fld id="{F0D23093-2AB0-F74C-B865-1A12A15B650E}" type="slidenum">
              <a:rPr lang="en-US" smtClean="0"/>
              <a:pPr/>
              <a:t>22</a:t>
            </a:fld>
            <a:endParaRPr lang="en-US"/>
          </a:p>
        </p:txBody>
      </p:sp>
      <p:sp>
        <p:nvSpPr>
          <p:cNvPr id="3" name="Title 2">
            <a:extLst>
              <a:ext uri="{FF2B5EF4-FFF2-40B4-BE49-F238E27FC236}">
                <a16:creationId xmlns:a16="http://schemas.microsoft.com/office/drawing/2014/main" id="{40AA9338-E692-4C26-BFD3-77F262F85977}"/>
              </a:ext>
            </a:extLst>
          </p:cNvPr>
          <p:cNvSpPr>
            <a:spLocks noGrp="1"/>
          </p:cNvSpPr>
          <p:nvPr>
            <p:ph type="title"/>
          </p:nvPr>
        </p:nvSpPr>
        <p:spPr/>
        <p:txBody>
          <a:bodyPr/>
          <a:lstStyle/>
          <a:p>
            <a:r>
              <a:rPr lang="en-US" dirty="0"/>
              <a:t>Série </a:t>
            </a:r>
            <a:r>
              <a:rPr lang="en-US" dirty="0" err="1"/>
              <a:t>d’Unité</a:t>
            </a:r>
            <a:r>
              <a:rPr lang="en-US" dirty="0"/>
              <a:t> de </a:t>
            </a:r>
            <a:r>
              <a:rPr lang="en-US" dirty="0" err="1"/>
              <a:t>Cours</a:t>
            </a:r>
            <a:endParaRPr lang="en-US" dirty="0"/>
          </a:p>
        </p:txBody>
      </p:sp>
      <p:sp>
        <p:nvSpPr>
          <p:cNvPr id="5" name="TextBox 4">
            <a:extLst>
              <a:ext uri="{FF2B5EF4-FFF2-40B4-BE49-F238E27FC236}">
                <a16:creationId xmlns:a16="http://schemas.microsoft.com/office/drawing/2014/main" id="{686FA503-9976-4E6C-BEDA-E87D9E0937F5}"/>
              </a:ext>
            </a:extLst>
          </p:cNvPr>
          <p:cNvSpPr txBox="1"/>
          <p:nvPr/>
        </p:nvSpPr>
        <p:spPr>
          <a:xfrm>
            <a:off x="617220" y="601979"/>
            <a:ext cx="10972800" cy="646331"/>
          </a:xfrm>
          <a:prstGeom prst="rect">
            <a:avLst/>
          </a:prstGeom>
          <a:noFill/>
        </p:spPr>
        <p:txBody>
          <a:bodyPr wrap="square" rtlCol="0">
            <a:spAutoFit/>
          </a:bodyPr>
          <a:lstStyle/>
          <a:p>
            <a:r>
              <a:rPr lang="fr-FR" dirty="0"/>
              <a:t>Ces unités de cours PowerPoint, ainsi que de nombreux autres types de ressources, se trouvent sur la page web </a:t>
            </a:r>
            <a:r>
              <a:rPr lang="en-US" dirty="0"/>
              <a:t>Ansys Education Resources </a:t>
            </a:r>
            <a:endParaRPr lang="fr-FR" dirty="0"/>
          </a:p>
        </p:txBody>
      </p:sp>
      <p:sp>
        <p:nvSpPr>
          <p:cNvPr id="4" name="TextBox 3">
            <a:extLst>
              <a:ext uri="{FF2B5EF4-FFF2-40B4-BE49-F238E27FC236}">
                <a16:creationId xmlns:a16="http://schemas.microsoft.com/office/drawing/2014/main" id="{8432938B-AD05-4987-8A18-1D3F182D724D}"/>
              </a:ext>
            </a:extLst>
          </p:cNvPr>
          <p:cNvSpPr txBox="1"/>
          <p:nvPr/>
        </p:nvSpPr>
        <p:spPr>
          <a:xfrm>
            <a:off x="564030" y="6016926"/>
            <a:ext cx="3798925" cy="369332"/>
          </a:xfrm>
          <a:prstGeom prst="rect">
            <a:avLst/>
          </a:prstGeom>
          <a:noFill/>
        </p:spPr>
        <p:txBody>
          <a:bodyPr wrap="none" rtlCol="0">
            <a:spAutoFit/>
          </a:bodyPr>
          <a:lstStyle/>
          <a:p>
            <a:r>
              <a:rPr lang="en-US" dirty="0">
                <a:hlinkClick r:id="rId3"/>
              </a:rPr>
              <a:t>www.ansys.com/education-resources</a:t>
            </a:r>
            <a:r>
              <a:rPr lang="en-US" dirty="0"/>
              <a:t>  </a:t>
            </a:r>
          </a:p>
        </p:txBody>
      </p:sp>
      <p:graphicFrame>
        <p:nvGraphicFramePr>
          <p:cNvPr id="9" name="Table 8">
            <a:extLst>
              <a:ext uri="{FF2B5EF4-FFF2-40B4-BE49-F238E27FC236}">
                <a16:creationId xmlns:a16="http://schemas.microsoft.com/office/drawing/2014/main" id="{113480F1-3C2E-45A1-9B12-97659B221241}"/>
              </a:ext>
            </a:extLst>
          </p:cNvPr>
          <p:cNvGraphicFramePr>
            <a:graphicFrameLocks noGrp="1"/>
          </p:cNvGraphicFramePr>
          <p:nvPr/>
        </p:nvGraphicFramePr>
        <p:xfrm>
          <a:off x="621704" y="1213545"/>
          <a:ext cx="5923878" cy="4785690"/>
        </p:xfrm>
        <a:graphic>
          <a:graphicData uri="http://schemas.openxmlformats.org/drawingml/2006/table">
            <a:tbl>
              <a:tblPr firstRow="1" bandRow="1">
                <a:tableStyleId>{F5AB1C69-6EDB-4FF4-983F-18BD219EF322}</a:tableStyleId>
              </a:tblPr>
              <a:tblGrid>
                <a:gridCol w="894678">
                  <a:extLst>
                    <a:ext uri="{9D8B030D-6E8A-4147-A177-3AD203B41FA5}">
                      <a16:colId xmlns:a16="http://schemas.microsoft.com/office/drawing/2014/main" val="20000"/>
                    </a:ext>
                  </a:extLst>
                </a:gridCol>
                <a:gridCol w="5029200">
                  <a:extLst>
                    <a:ext uri="{9D8B030D-6E8A-4147-A177-3AD203B41FA5}">
                      <a16:colId xmlns:a16="http://schemas.microsoft.com/office/drawing/2014/main" val="772511890"/>
                    </a:ext>
                  </a:extLst>
                </a:gridCol>
              </a:tblGrid>
              <a:tr h="0">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Calibri" panose="020F0502020204030204" pitchFamily="34" charset="0"/>
                          <a:cs typeface="Calibri" panose="020F0502020204030204" pitchFamily="34" charset="0"/>
                        </a:rPr>
                        <a:t>Finding and Displaying Information</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rgbClr val="FFB71B"/>
                    </a:solidFill>
                  </a:tcPr>
                </a:tc>
                <a:tc hMerge="1">
                  <a:txBody>
                    <a:bodyPr/>
                    <a:lstStyle/>
                    <a:p>
                      <a:endParaRPr lang="en-US"/>
                    </a:p>
                  </a:txBody>
                  <a:tcPr/>
                </a:tc>
                <a:extLst>
                  <a:ext uri="{0D108BD9-81ED-4DB2-BD59-A6C34878D82A}">
                    <a16:rowId xmlns:a16="http://schemas.microsoft.com/office/drawing/2014/main" val="10000"/>
                  </a:ext>
                </a:extLst>
              </a:tr>
              <a:tr h="243862">
                <a:tc>
                  <a:txBody>
                    <a:bodyPr/>
                    <a:lstStyle/>
                    <a:p>
                      <a:pPr algn="ctr"/>
                      <a:r>
                        <a:rPr lang="en-GB" sz="1400" b="0" dirty="0">
                          <a:solidFill>
                            <a:schemeClr val="tx1"/>
                          </a:solidFill>
                          <a:latin typeface="Calibri" panose="020F0502020204030204" pitchFamily="34" charset="0"/>
                          <a:cs typeface="Calibri" panose="020F0502020204030204" pitchFamily="34" charset="0"/>
                        </a:rPr>
                        <a:t>Unit</a:t>
                      </a:r>
                      <a:r>
                        <a:rPr lang="en-GB" sz="1400" b="0" baseline="0" dirty="0">
                          <a:solidFill>
                            <a:schemeClr val="tx1"/>
                          </a:solidFill>
                          <a:latin typeface="Calibri" panose="020F0502020204030204" pitchFamily="34" charset="0"/>
                          <a:cs typeface="Calibri" panose="020F0502020204030204" pitchFamily="34" charset="0"/>
                        </a:rPr>
                        <a:t> 1</a:t>
                      </a:r>
                      <a:endParaRPr lang="en-GB" sz="1400" b="0" dirty="0">
                        <a:solidFill>
                          <a:schemeClr val="tx1"/>
                        </a:solidFill>
                        <a:latin typeface="Calibri" panose="020F0502020204030204" pitchFamily="34" charset="0"/>
                        <a:cs typeface="Calibri" panose="020F0502020204030204" pitchFamily="34" charset="0"/>
                      </a:endParaRP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The</a:t>
                      </a:r>
                      <a:r>
                        <a:rPr lang="en-GB" sz="1400" b="0" baseline="0" dirty="0">
                          <a:solidFill>
                            <a:schemeClr val="tx1"/>
                          </a:solidFill>
                          <a:latin typeface="Calibri" panose="020F0502020204030204" pitchFamily="34" charset="0"/>
                          <a:cs typeface="Calibri" panose="020F0502020204030204" pitchFamily="34" charset="0"/>
                        </a:rPr>
                        <a:t> materials of engineering</a:t>
                      </a:r>
                      <a:endParaRPr lang="en-GB" sz="1400" b="0" dirty="0">
                        <a:solidFill>
                          <a:schemeClr val="tx1"/>
                        </a:solidFill>
                        <a:latin typeface="Calibri" panose="020F0502020204030204" pitchFamily="34" charset="0"/>
                        <a:cs typeface="Calibri" panose="020F0502020204030204" pitchFamily="34" charset="0"/>
                      </a:endParaRP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43900">
                <a:tc>
                  <a:txBody>
                    <a:bodyPr/>
                    <a:lstStyle/>
                    <a:p>
                      <a:pPr algn="ctr"/>
                      <a:r>
                        <a:rPr lang="en-GB" sz="1400" b="0" dirty="0">
                          <a:solidFill>
                            <a:schemeClr val="tx1"/>
                          </a:solidFill>
                          <a:latin typeface="Calibri" panose="020F0502020204030204" pitchFamily="34" charset="0"/>
                          <a:cs typeface="Calibri" panose="020F0502020204030204" pitchFamily="34" charset="0"/>
                        </a:rPr>
                        <a:t>Unit</a:t>
                      </a:r>
                      <a:r>
                        <a:rPr lang="en-GB" sz="1400" b="0" baseline="0" dirty="0">
                          <a:solidFill>
                            <a:schemeClr val="tx1"/>
                          </a:solidFill>
                          <a:latin typeface="Calibri" panose="020F0502020204030204" pitchFamily="34" charset="0"/>
                          <a:cs typeface="Calibri" panose="020F0502020204030204" pitchFamily="34" charset="0"/>
                        </a:rPr>
                        <a:t> 2</a:t>
                      </a:r>
                      <a:endParaRPr lang="en-GB" sz="1400" b="0" dirty="0">
                        <a:solidFill>
                          <a:schemeClr val="tx1"/>
                        </a:solidFill>
                        <a:latin typeface="Calibri" panose="020F0502020204030204" pitchFamily="34" charset="0"/>
                        <a:cs typeface="Calibri" panose="020F0502020204030204" pitchFamily="34" charset="0"/>
                      </a:endParaRP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Material</a:t>
                      </a:r>
                      <a:r>
                        <a:rPr lang="en-GB" sz="1400" b="0" baseline="0" dirty="0">
                          <a:solidFill>
                            <a:schemeClr val="tx1"/>
                          </a:solidFill>
                          <a:latin typeface="Calibri" panose="020F0502020204030204" pitchFamily="34" charset="0"/>
                          <a:cs typeface="Calibri" panose="020F0502020204030204" pitchFamily="34" charset="0"/>
                        </a:rPr>
                        <a:t> property charts: mapping materials</a:t>
                      </a:r>
                      <a:endParaRPr lang="en-GB" sz="1400" b="0" dirty="0">
                        <a:solidFill>
                          <a:schemeClr val="tx1"/>
                        </a:solidFill>
                        <a:latin typeface="Calibri" panose="020F0502020204030204" pitchFamily="34" charset="0"/>
                        <a:cs typeface="Calibri" panose="020F0502020204030204" pitchFamily="34" charset="0"/>
                      </a:endParaRP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43900">
                <a:tc>
                  <a:txBody>
                    <a:bodyPr/>
                    <a:lstStyle/>
                    <a:p>
                      <a:pPr algn="ctr"/>
                      <a:r>
                        <a:rPr lang="en-GB" sz="1400" b="0" dirty="0">
                          <a:solidFill>
                            <a:schemeClr val="tx1"/>
                          </a:solidFill>
                          <a:latin typeface="Calibri" panose="020F0502020204030204" pitchFamily="34" charset="0"/>
                          <a:cs typeface="Calibri" panose="020F0502020204030204" pitchFamily="34" charset="0"/>
                        </a:rPr>
                        <a:t>Unit 3</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The Elements database: properties, relationships and resources</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43900">
                <a:tc gridSpan="2">
                  <a:txBody>
                    <a:bodyPr/>
                    <a:lstStyle/>
                    <a:p>
                      <a:pPr algn="ctr"/>
                      <a:r>
                        <a:rPr lang="en-GB" sz="1400" b="0" dirty="0">
                          <a:solidFill>
                            <a:schemeClr val="tx1"/>
                          </a:solidFill>
                          <a:latin typeface="Calibri" panose="020F0502020204030204" pitchFamily="34" charset="0"/>
                          <a:cs typeface="Calibri" panose="020F0502020204030204" pitchFamily="34" charset="0"/>
                        </a:rPr>
                        <a:t>Material Properties</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rgbClr val="FFB71B"/>
                    </a:solidFill>
                  </a:tcPr>
                </a:tc>
                <a:tc hMerge="1">
                  <a:txBody>
                    <a:bodyPr/>
                    <a:lstStyle/>
                    <a:p>
                      <a:endParaRPr lang="en-US"/>
                    </a:p>
                  </a:txBody>
                  <a:tcPr/>
                </a:tc>
                <a:extLst>
                  <a:ext uri="{0D108BD9-81ED-4DB2-BD59-A6C34878D82A}">
                    <a16:rowId xmlns:a16="http://schemas.microsoft.com/office/drawing/2014/main" val="10004"/>
                  </a:ext>
                </a:extLst>
              </a:tr>
              <a:tr h="243900">
                <a:tc>
                  <a:txBody>
                    <a:bodyPr/>
                    <a:lstStyle/>
                    <a:p>
                      <a:pPr algn="ctr"/>
                      <a:r>
                        <a:rPr lang="en-GB" sz="1400" b="0" dirty="0">
                          <a:solidFill>
                            <a:schemeClr val="tx1"/>
                          </a:solidFill>
                          <a:latin typeface="Calibri" panose="020F0502020204030204" pitchFamily="34" charset="0"/>
                          <a:cs typeface="Calibri" panose="020F0502020204030204" pitchFamily="34" charset="0"/>
                        </a:rPr>
                        <a:t>Unit 4</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Manipulating properties:</a:t>
                      </a:r>
                      <a:r>
                        <a:rPr lang="en-GB" sz="1400" b="0" baseline="0" dirty="0">
                          <a:solidFill>
                            <a:schemeClr val="tx1"/>
                          </a:solidFill>
                          <a:latin typeface="Calibri" panose="020F0502020204030204" pitchFamily="34" charset="0"/>
                          <a:cs typeface="Calibri" panose="020F0502020204030204" pitchFamily="34" charset="0"/>
                        </a:rPr>
                        <a:t> composition, microstructure, architecture</a:t>
                      </a:r>
                      <a:endParaRPr lang="en-GB" sz="1400" b="0" dirty="0">
                        <a:solidFill>
                          <a:schemeClr val="tx1"/>
                        </a:solidFill>
                        <a:latin typeface="Calibri" panose="020F0502020204030204" pitchFamily="34" charset="0"/>
                        <a:cs typeface="Calibri" panose="020F0502020204030204" pitchFamily="34" charset="0"/>
                      </a:endParaRP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0">
                <a:tc>
                  <a:txBody>
                    <a:bodyPr/>
                    <a:lstStyle/>
                    <a:p>
                      <a:pPr algn="ctr"/>
                      <a:r>
                        <a:rPr lang="en-GB" sz="1400" b="0" dirty="0">
                          <a:solidFill>
                            <a:schemeClr val="tx1"/>
                          </a:solidFill>
                          <a:latin typeface="Calibri" panose="020F0502020204030204" pitchFamily="34" charset="0"/>
                          <a:cs typeface="Calibri" panose="020F0502020204030204" pitchFamily="34" charset="0"/>
                        </a:rPr>
                        <a:t>Unit 5</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Designing new materials:</a:t>
                      </a:r>
                      <a:r>
                        <a:rPr lang="en-GB" sz="1400" b="0" baseline="0" dirty="0">
                          <a:solidFill>
                            <a:schemeClr val="tx1"/>
                          </a:solidFill>
                          <a:latin typeface="Calibri" panose="020F0502020204030204" pitchFamily="34" charset="0"/>
                          <a:cs typeface="Calibri" panose="020F0502020204030204" pitchFamily="34" charset="0"/>
                        </a:rPr>
                        <a:t> filling the materials-property space</a:t>
                      </a:r>
                      <a:endParaRPr lang="en-GB" sz="1400" b="0" dirty="0">
                        <a:solidFill>
                          <a:schemeClr val="tx1"/>
                        </a:solidFill>
                        <a:latin typeface="Calibri" panose="020F0502020204030204" pitchFamily="34" charset="0"/>
                        <a:cs typeface="Calibri" panose="020F0502020204030204" pitchFamily="34" charset="0"/>
                      </a:endParaRP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193289">
                <a:tc>
                  <a:txBody>
                    <a:bodyPr/>
                    <a:lstStyle/>
                    <a:p>
                      <a:pPr algn="ctr"/>
                      <a:r>
                        <a:rPr lang="en-GB" sz="1400" b="0" dirty="0">
                          <a:solidFill>
                            <a:schemeClr val="tx1"/>
                          </a:solidFill>
                          <a:latin typeface="Calibri" panose="020F0502020204030204" pitchFamily="34" charset="0"/>
                          <a:cs typeface="Calibri" panose="020F0502020204030204" pitchFamily="34" charset="0"/>
                        </a:rPr>
                        <a:t>Unit 6</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Materials Science and Engineering</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49672154"/>
                  </a:ext>
                </a:extLst>
              </a:tr>
              <a:tr h="243900">
                <a:tc gridSpan="2">
                  <a:txBody>
                    <a:bodyPr/>
                    <a:lstStyle/>
                    <a:p>
                      <a:pPr algn="ctr"/>
                      <a:r>
                        <a:rPr lang="en-GB" sz="1400" b="0" dirty="0">
                          <a:solidFill>
                            <a:schemeClr val="tx1"/>
                          </a:solidFill>
                          <a:latin typeface="Calibri" panose="020F0502020204030204" pitchFamily="34" charset="0"/>
                          <a:cs typeface="Calibri" panose="020F0502020204030204" pitchFamily="34" charset="0"/>
                        </a:rPr>
                        <a:t>Selection</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rgbClr val="FFB71B"/>
                    </a:solidFill>
                  </a:tcPr>
                </a:tc>
                <a:tc hMerge="1">
                  <a:txBody>
                    <a:bodyPr/>
                    <a:lstStyle/>
                    <a:p>
                      <a:endParaRPr lang="en-US"/>
                    </a:p>
                  </a:txBody>
                  <a:tcPr/>
                </a:tc>
                <a:extLst>
                  <a:ext uri="{0D108BD9-81ED-4DB2-BD59-A6C34878D82A}">
                    <a16:rowId xmlns:a16="http://schemas.microsoft.com/office/drawing/2014/main" val="10007"/>
                  </a:ext>
                </a:extLst>
              </a:tr>
              <a:tr h="243862">
                <a:tc>
                  <a:txBody>
                    <a:bodyPr/>
                    <a:lstStyle/>
                    <a:p>
                      <a:pPr algn="ctr"/>
                      <a:r>
                        <a:rPr lang="en-GB" sz="1400" b="0" dirty="0">
                          <a:solidFill>
                            <a:schemeClr val="tx1"/>
                          </a:solidFill>
                          <a:latin typeface="Calibri" panose="020F0502020204030204" pitchFamily="34" charset="0"/>
                          <a:cs typeface="Calibri" panose="020F0502020204030204" pitchFamily="34" charset="0"/>
                        </a:rPr>
                        <a:t>Unit 7</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Material selection: translation,</a:t>
                      </a:r>
                      <a:r>
                        <a:rPr lang="en-GB" sz="1400" b="0" baseline="0" dirty="0">
                          <a:solidFill>
                            <a:schemeClr val="tx1"/>
                          </a:solidFill>
                          <a:latin typeface="Calibri" panose="020F0502020204030204" pitchFamily="34" charset="0"/>
                          <a:cs typeface="Calibri" panose="020F0502020204030204" pitchFamily="34" charset="0"/>
                        </a:rPr>
                        <a:t> screening, ranking, documentation</a:t>
                      </a:r>
                      <a:endParaRPr lang="en-GB" sz="1400" b="0" dirty="0">
                        <a:solidFill>
                          <a:schemeClr val="tx1"/>
                        </a:solidFill>
                        <a:latin typeface="Calibri" panose="020F0502020204030204" pitchFamily="34" charset="0"/>
                        <a:cs typeface="Calibri" panose="020F0502020204030204" pitchFamily="34" charset="0"/>
                      </a:endParaRP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243900">
                <a:tc>
                  <a:txBody>
                    <a:bodyPr/>
                    <a:lstStyle/>
                    <a:p>
                      <a:pPr algn="ctr"/>
                      <a:r>
                        <a:rPr lang="en-GB" sz="1400" b="0" dirty="0">
                          <a:solidFill>
                            <a:schemeClr val="tx1"/>
                          </a:solidFill>
                          <a:latin typeface="Calibri" panose="020F0502020204030204" pitchFamily="34" charset="0"/>
                          <a:cs typeface="Calibri" panose="020F0502020204030204" pitchFamily="34" charset="0"/>
                        </a:rPr>
                        <a:t>Unit 8</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Objectives in conflict: trade off methods and penalty functions</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243900">
                <a:tc>
                  <a:txBody>
                    <a:bodyPr/>
                    <a:lstStyle/>
                    <a:p>
                      <a:pPr algn="ctr"/>
                      <a:r>
                        <a:rPr lang="en-GB" sz="1400" b="0" dirty="0">
                          <a:solidFill>
                            <a:schemeClr val="tx1"/>
                          </a:solidFill>
                          <a:latin typeface="Calibri" panose="020F0502020204030204" pitchFamily="34" charset="0"/>
                          <a:cs typeface="Calibri" panose="020F0502020204030204" pitchFamily="34" charset="0"/>
                        </a:rPr>
                        <a:t>Unit 9</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Material</a:t>
                      </a:r>
                      <a:r>
                        <a:rPr lang="en-GB" sz="1400" b="0" baseline="0" dirty="0">
                          <a:solidFill>
                            <a:schemeClr val="tx1"/>
                          </a:solidFill>
                          <a:latin typeface="Calibri" panose="020F0502020204030204" pitchFamily="34" charset="0"/>
                          <a:cs typeface="Calibri" panose="020F0502020204030204" pitchFamily="34" charset="0"/>
                        </a:rPr>
                        <a:t> and shape: materials for efficient structures</a:t>
                      </a:r>
                      <a:endParaRPr lang="en-GB" sz="1400" b="0" dirty="0">
                        <a:solidFill>
                          <a:schemeClr val="tx1"/>
                        </a:solidFill>
                        <a:latin typeface="Calibri" panose="020F0502020204030204" pitchFamily="34" charset="0"/>
                        <a:cs typeface="Calibri" panose="020F0502020204030204" pitchFamily="34" charset="0"/>
                      </a:endParaRP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243900">
                <a:tc>
                  <a:txBody>
                    <a:bodyPr/>
                    <a:lstStyle/>
                    <a:p>
                      <a:pPr algn="ctr"/>
                      <a:r>
                        <a:rPr lang="en-GB" sz="1400" b="0" dirty="0">
                          <a:solidFill>
                            <a:schemeClr val="tx1"/>
                          </a:solidFill>
                          <a:latin typeface="Calibri" panose="020F0502020204030204" pitchFamily="34" charset="0"/>
                          <a:cs typeface="Calibri" panose="020F0502020204030204" pitchFamily="34" charset="0"/>
                        </a:rPr>
                        <a:t>Unit 10</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Manufacturing processes</a:t>
                      </a:r>
                      <a:r>
                        <a:rPr lang="en-GB" sz="1400" b="0" baseline="0" dirty="0">
                          <a:solidFill>
                            <a:schemeClr val="tx1"/>
                          </a:solidFill>
                          <a:latin typeface="Calibri" panose="020F0502020204030204" pitchFamily="34" charset="0"/>
                          <a:cs typeface="Calibri" panose="020F0502020204030204" pitchFamily="34" charset="0"/>
                        </a:rPr>
                        <a:t> and cost </a:t>
                      </a:r>
                      <a:r>
                        <a:rPr lang="en-GB" sz="1400" b="0" baseline="0" dirty="0" err="1">
                          <a:solidFill>
                            <a:schemeClr val="tx1"/>
                          </a:solidFill>
                          <a:latin typeface="Calibri" panose="020F0502020204030204" pitchFamily="34" charset="0"/>
                          <a:cs typeface="Calibri" panose="020F0502020204030204" pitchFamily="34" charset="0"/>
                        </a:rPr>
                        <a:t>modeling</a:t>
                      </a:r>
                      <a:endParaRPr lang="en-GB" sz="1400" b="0" dirty="0">
                        <a:solidFill>
                          <a:schemeClr val="tx1"/>
                        </a:solidFill>
                        <a:latin typeface="Calibri" panose="020F0502020204030204" pitchFamily="34" charset="0"/>
                        <a:cs typeface="Calibri" panose="020F0502020204030204" pitchFamily="34" charset="0"/>
                      </a:endParaRP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243900">
                <a:tc>
                  <a:txBody>
                    <a:bodyPr/>
                    <a:lstStyle/>
                    <a:p>
                      <a:pPr algn="ctr"/>
                      <a:r>
                        <a:rPr lang="en-GB" sz="1400" b="0" dirty="0">
                          <a:solidFill>
                            <a:schemeClr val="tx1"/>
                          </a:solidFill>
                          <a:latin typeface="Calibri" panose="020F0502020204030204" pitchFamily="34" charset="0"/>
                          <a:cs typeface="Calibri" panose="020F0502020204030204" pitchFamily="34" charset="0"/>
                        </a:rPr>
                        <a:t>Unit 11</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Eco-informed</a:t>
                      </a:r>
                      <a:r>
                        <a:rPr lang="en-GB" sz="1400" b="0" baseline="0" dirty="0">
                          <a:solidFill>
                            <a:schemeClr val="tx1"/>
                          </a:solidFill>
                          <a:latin typeface="Calibri" panose="020F0502020204030204" pitchFamily="34" charset="0"/>
                          <a:cs typeface="Calibri" panose="020F0502020204030204" pitchFamily="34" charset="0"/>
                        </a:rPr>
                        <a:t> material selection</a:t>
                      </a:r>
                      <a:endParaRPr lang="en-GB" sz="1400" b="0" dirty="0">
                        <a:solidFill>
                          <a:schemeClr val="tx1"/>
                        </a:solidFill>
                        <a:latin typeface="Calibri" panose="020F0502020204030204" pitchFamily="34" charset="0"/>
                        <a:cs typeface="Calibri" panose="020F0502020204030204" pitchFamily="34" charset="0"/>
                      </a:endParaRP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243900">
                <a:tc>
                  <a:txBody>
                    <a:bodyPr/>
                    <a:lstStyle/>
                    <a:p>
                      <a:pPr algn="ctr"/>
                      <a:r>
                        <a:rPr lang="en-GB" sz="1400" b="0" dirty="0">
                          <a:solidFill>
                            <a:schemeClr val="tx1"/>
                          </a:solidFill>
                          <a:latin typeface="Calibri" panose="020F0502020204030204" pitchFamily="34" charset="0"/>
                          <a:cs typeface="Calibri" panose="020F0502020204030204" pitchFamily="34" charset="0"/>
                        </a:rPr>
                        <a:t>Unit 12</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Eco design</a:t>
                      </a:r>
                      <a:r>
                        <a:rPr lang="en-GB" sz="1400" b="0" baseline="0" dirty="0">
                          <a:solidFill>
                            <a:schemeClr val="tx1"/>
                          </a:solidFill>
                          <a:latin typeface="Calibri" panose="020F0502020204030204" pitchFamily="34" charset="0"/>
                          <a:cs typeface="Calibri" panose="020F0502020204030204" pitchFamily="34" charset="0"/>
                        </a:rPr>
                        <a:t> and</a:t>
                      </a:r>
                      <a:r>
                        <a:rPr lang="en-GB" sz="1400" b="0" dirty="0">
                          <a:solidFill>
                            <a:schemeClr val="tx1"/>
                          </a:solidFill>
                          <a:latin typeface="Calibri" panose="020F0502020204030204" pitchFamily="34" charset="0"/>
                          <a:cs typeface="Calibri" panose="020F0502020204030204" pitchFamily="34" charset="0"/>
                        </a:rPr>
                        <a:t> the Eco Audit tool </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3"/>
                  </a:ext>
                </a:extLst>
              </a:tr>
            </a:tbl>
          </a:graphicData>
        </a:graphic>
      </p:graphicFrame>
      <p:graphicFrame>
        <p:nvGraphicFramePr>
          <p:cNvPr id="11" name="Table 10">
            <a:extLst>
              <a:ext uri="{FF2B5EF4-FFF2-40B4-BE49-F238E27FC236}">
                <a16:creationId xmlns:a16="http://schemas.microsoft.com/office/drawing/2014/main" id="{8B402B36-9188-4B05-9F2E-0252EED45C91}"/>
              </a:ext>
            </a:extLst>
          </p:cNvPr>
          <p:cNvGraphicFramePr>
            <a:graphicFrameLocks noGrp="1"/>
          </p:cNvGraphicFramePr>
          <p:nvPr/>
        </p:nvGraphicFramePr>
        <p:xfrm>
          <a:off x="6765218" y="1207147"/>
          <a:ext cx="5044438" cy="5048874"/>
        </p:xfrm>
        <a:graphic>
          <a:graphicData uri="http://schemas.openxmlformats.org/drawingml/2006/table">
            <a:tbl>
              <a:tblPr firstRow="1" bandRow="1">
                <a:tableStyleId>{F5AB1C69-6EDB-4FF4-983F-18BD219EF322}</a:tableStyleId>
              </a:tblPr>
              <a:tblGrid>
                <a:gridCol w="5044438">
                  <a:extLst>
                    <a:ext uri="{9D8B030D-6E8A-4147-A177-3AD203B41FA5}">
                      <a16:colId xmlns:a16="http://schemas.microsoft.com/office/drawing/2014/main" val="20000"/>
                    </a:ext>
                  </a:extLst>
                </a:gridCol>
              </a:tblGrid>
              <a:tr h="302172">
                <a:tc>
                  <a:txBody>
                    <a:bodyPr/>
                    <a:lstStyle/>
                    <a:p>
                      <a:pPr algn="ctr"/>
                      <a:r>
                        <a:rPr lang="en-GB" sz="1400" b="0" dirty="0">
                          <a:solidFill>
                            <a:schemeClr val="tx1"/>
                          </a:solidFill>
                          <a:latin typeface="Calibri" panose="020F0502020204030204" pitchFamily="34" charset="0"/>
                          <a:cs typeface="Calibri" panose="020F0502020204030204" pitchFamily="34" charset="0"/>
                        </a:rPr>
                        <a:t>Sustainability</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rgbClr val="FFB71B"/>
                    </a:solidFill>
                  </a:tcPr>
                </a:tc>
                <a:extLst>
                  <a:ext uri="{0D108BD9-81ED-4DB2-BD59-A6C34878D82A}">
                    <a16:rowId xmlns:a16="http://schemas.microsoft.com/office/drawing/2014/main" val="10000"/>
                  </a:ext>
                </a:extLst>
              </a:tr>
              <a:tr h="3021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Calibri" panose="020F0502020204030204" pitchFamily="34" charset="0"/>
                          <a:cs typeface="Calibri" panose="020F0502020204030204" pitchFamily="34" charset="0"/>
                        </a:rPr>
                        <a:t>What is a sustainable</a:t>
                      </a:r>
                      <a:r>
                        <a:rPr lang="en-GB" sz="1400" b="0" baseline="0" dirty="0">
                          <a:solidFill>
                            <a:schemeClr val="tx1"/>
                          </a:solidFill>
                          <a:latin typeface="Calibri" panose="020F0502020204030204" pitchFamily="34" charset="0"/>
                          <a:cs typeface="Calibri" panose="020F0502020204030204" pitchFamily="34" charset="0"/>
                        </a:rPr>
                        <a:t> </a:t>
                      </a:r>
                      <a:r>
                        <a:rPr lang="en-GB" sz="1400" b="0" baseline="0" dirty="0" err="1">
                          <a:solidFill>
                            <a:schemeClr val="tx1"/>
                          </a:solidFill>
                          <a:latin typeface="Calibri" panose="020F0502020204030204" pitchFamily="34" charset="0"/>
                          <a:cs typeface="Calibri" panose="020F0502020204030204" pitchFamily="34" charset="0"/>
                        </a:rPr>
                        <a:t>development?A</a:t>
                      </a:r>
                      <a:r>
                        <a:rPr lang="en-GB" sz="1400" b="0" baseline="0">
                          <a:solidFill>
                            <a:schemeClr val="tx1"/>
                          </a:solidFill>
                          <a:latin typeface="Calibri" panose="020F0502020204030204" pitchFamily="34" charset="0"/>
                          <a:cs typeface="Calibri" panose="020F0502020204030204" pitchFamily="34" charset="0"/>
                        </a:rPr>
                        <a:t> materials </a:t>
                      </a:r>
                      <a:r>
                        <a:rPr lang="en-GB" sz="1400" b="0" baseline="0" dirty="0">
                          <a:solidFill>
                            <a:schemeClr val="tx1"/>
                          </a:solidFill>
                          <a:latin typeface="Calibri" panose="020F0502020204030204" pitchFamily="34" charset="0"/>
                          <a:cs typeface="Calibri" panose="020F0502020204030204" pitchFamily="34" charset="0"/>
                        </a:rPr>
                        <a:t>perspective</a:t>
                      </a:r>
                      <a:endParaRPr lang="en-GB" sz="1400" b="0" dirty="0">
                        <a:solidFill>
                          <a:schemeClr val="tx1"/>
                        </a:solidFill>
                        <a:latin typeface="Calibri" panose="020F0502020204030204" pitchFamily="34" charset="0"/>
                        <a:cs typeface="Calibri" panose="020F0502020204030204" pitchFamily="34" charset="0"/>
                      </a:endParaRP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02172">
                <a:tc>
                  <a:txBody>
                    <a:bodyPr/>
                    <a:lstStyle/>
                    <a:p>
                      <a:r>
                        <a:rPr lang="en-GB" sz="1400" b="0" dirty="0">
                          <a:solidFill>
                            <a:schemeClr val="tx1"/>
                          </a:solidFill>
                          <a:latin typeface="Calibri" panose="020F0502020204030204" pitchFamily="34" charset="0"/>
                          <a:cs typeface="Calibri" panose="020F0502020204030204" pitchFamily="34" charset="0"/>
                        </a:rPr>
                        <a:t>Materials</a:t>
                      </a:r>
                      <a:r>
                        <a:rPr lang="en-GB" sz="1400" b="0" baseline="0" dirty="0">
                          <a:solidFill>
                            <a:schemeClr val="tx1"/>
                          </a:solidFill>
                          <a:latin typeface="Calibri" panose="020F0502020204030204" pitchFamily="34" charset="0"/>
                          <a:cs typeface="Calibri" panose="020F0502020204030204" pitchFamily="34" charset="0"/>
                        </a:rPr>
                        <a:t> for l</a:t>
                      </a:r>
                      <a:r>
                        <a:rPr lang="en-GB" sz="1400" b="0" dirty="0">
                          <a:solidFill>
                            <a:schemeClr val="tx1"/>
                          </a:solidFill>
                          <a:latin typeface="Calibri" panose="020F0502020204030204" pitchFamily="34" charset="0"/>
                          <a:cs typeface="Calibri" panose="020F0502020204030204" pitchFamily="34" charset="0"/>
                        </a:rPr>
                        <a:t>ow</a:t>
                      </a:r>
                      <a:r>
                        <a:rPr lang="en-GB" sz="1400" b="0" baseline="0" dirty="0">
                          <a:solidFill>
                            <a:schemeClr val="tx1"/>
                          </a:solidFill>
                          <a:latin typeface="Calibri" panose="020F0502020204030204" pitchFamily="34" charset="0"/>
                          <a:cs typeface="Calibri" panose="020F0502020204030204" pitchFamily="34" charset="0"/>
                        </a:rPr>
                        <a:t> c</a:t>
                      </a:r>
                      <a:r>
                        <a:rPr lang="en-GB" sz="1400" b="0" dirty="0">
                          <a:solidFill>
                            <a:schemeClr val="tx1"/>
                          </a:solidFill>
                          <a:latin typeface="Calibri" panose="020F0502020204030204" pitchFamily="34" charset="0"/>
                          <a:cs typeface="Calibri" panose="020F0502020204030204" pitchFamily="34" charset="0"/>
                        </a:rPr>
                        <a:t>arbon power</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02172">
                <a:tc>
                  <a:txBody>
                    <a:bodyPr/>
                    <a:lstStyle/>
                    <a:p>
                      <a:pPr algn="ctr"/>
                      <a:r>
                        <a:rPr lang="en-GB" sz="1400" b="0" dirty="0">
                          <a:solidFill>
                            <a:schemeClr val="tx1"/>
                          </a:solidFill>
                          <a:latin typeface="Calibri" panose="020F0502020204030204" pitchFamily="34" charset="0"/>
                          <a:cs typeface="Calibri" panose="020F0502020204030204" pitchFamily="34" charset="0"/>
                        </a:rPr>
                        <a:t>Special Topics</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rgbClr val="FFB71B"/>
                    </a:solidFill>
                  </a:tcPr>
                </a:tc>
                <a:extLst>
                  <a:ext uri="{0D108BD9-81ED-4DB2-BD59-A6C34878D82A}">
                    <a16:rowId xmlns:a16="http://schemas.microsoft.com/office/drawing/2014/main" val="10004"/>
                  </a:ext>
                </a:extLst>
              </a:tr>
              <a:tr h="38102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Calibri" panose="020F0502020204030204" pitchFamily="34" charset="0"/>
                          <a:cs typeface="Calibri" panose="020F0502020204030204" pitchFamily="34" charset="0"/>
                        </a:rPr>
                        <a:t>Architecture and the built</a:t>
                      </a:r>
                      <a:r>
                        <a:rPr lang="en-GB" sz="1400" b="0" baseline="0" dirty="0">
                          <a:solidFill>
                            <a:schemeClr val="tx1"/>
                          </a:solidFill>
                          <a:latin typeface="Calibri" panose="020F0502020204030204" pitchFamily="34" charset="0"/>
                          <a:cs typeface="Calibri" panose="020F0502020204030204" pitchFamily="34" charset="0"/>
                        </a:rPr>
                        <a:t> environment: materials for construction</a:t>
                      </a:r>
                      <a:endParaRPr lang="en-GB" sz="1400" b="0" dirty="0">
                        <a:solidFill>
                          <a:schemeClr val="tx1"/>
                        </a:solidFill>
                        <a:latin typeface="Calibri" panose="020F0502020204030204" pitchFamily="34" charset="0"/>
                        <a:cs typeface="Calibri" panose="020F0502020204030204" pitchFamily="34" charset="0"/>
                      </a:endParaRP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021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Calibri" panose="020F0502020204030204" pitchFamily="34" charset="0"/>
                          <a:cs typeface="Calibri" panose="020F0502020204030204" pitchFamily="34" charset="0"/>
                        </a:rPr>
                        <a:t>Structural</a:t>
                      </a:r>
                      <a:r>
                        <a:rPr lang="en-GB" sz="1400" b="0" baseline="0" dirty="0">
                          <a:solidFill>
                            <a:schemeClr val="tx1"/>
                          </a:solidFill>
                          <a:latin typeface="Calibri" panose="020F0502020204030204" pitchFamily="34" charset="0"/>
                          <a:cs typeface="Calibri" panose="020F0502020204030204" pitchFamily="34" charset="0"/>
                        </a:rPr>
                        <a:t> sections: shape in action</a:t>
                      </a:r>
                      <a:endParaRPr lang="en-GB" sz="1400" b="0" dirty="0">
                        <a:solidFill>
                          <a:schemeClr val="tx1"/>
                        </a:solidFill>
                        <a:latin typeface="Calibri" panose="020F0502020204030204" pitchFamily="34" charset="0"/>
                        <a:cs typeface="Calibri" panose="020F0502020204030204" pitchFamily="34" charset="0"/>
                      </a:endParaRP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40073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Calibri" panose="020F0502020204030204" pitchFamily="34" charset="0"/>
                          <a:cs typeface="Calibri" panose="020F0502020204030204" pitchFamily="34" charset="0"/>
                        </a:rPr>
                        <a:t>Materials</a:t>
                      </a:r>
                      <a:r>
                        <a:rPr lang="en-GB" sz="1400" b="0" baseline="0" dirty="0">
                          <a:solidFill>
                            <a:schemeClr val="tx1"/>
                          </a:solidFill>
                          <a:latin typeface="Calibri" panose="020F0502020204030204" pitchFamily="34" charset="0"/>
                          <a:cs typeface="Calibri" panose="020F0502020204030204" pitchFamily="34" charset="0"/>
                        </a:rPr>
                        <a:t> in industrial design: Why do consumers buy products?</a:t>
                      </a:r>
                      <a:endParaRPr lang="en-GB" sz="1400" b="0" dirty="0">
                        <a:solidFill>
                          <a:schemeClr val="tx1"/>
                        </a:solidFill>
                        <a:latin typeface="Calibri" panose="020F0502020204030204" pitchFamily="34" charset="0"/>
                        <a:cs typeface="Calibri" panose="020F0502020204030204" pitchFamily="34" charset="0"/>
                      </a:endParaRP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02172">
                <a:tc>
                  <a:txBody>
                    <a:bodyPr/>
                    <a:lstStyle/>
                    <a:p>
                      <a:r>
                        <a:rPr lang="en-GB" sz="1400" b="0" dirty="0">
                          <a:solidFill>
                            <a:schemeClr val="tx1"/>
                          </a:solidFill>
                          <a:latin typeface="Calibri" panose="020F0502020204030204" pitchFamily="34" charset="0"/>
                          <a:cs typeface="Calibri" panose="020F0502020204030204" pitchFamily="34" charset="0"/>
                        </a:rPr>
                        <a:t>The Design database for Products</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3021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Calibri" panose="020F0502020204030204" pitchFamily="34" charset="0"/>
                          <a:cs typeface="Calibri" panose="020F0502020204030204" pitchFamily="34" charset="0"/>
                        </a:rPr>
                        <a:t>Medical Devices</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95473877"/>
                  </a:ext>
                </a:extLst>
              </a:tr>
              <a:tr h="3021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Calibri" panose="020F0502020204030204" pitchFamily="34" charset="0"/>
                          <a:cs typeface="Calibri" panose="020F0502020204030204" pitchFamily="34" charset="0"/>
                        </a:rPr>
                        <a:t>The Battery Designer tool</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290781645"/>
                  </a:ext>
                </a:extLst>
              </a:tr>
              <a:tr h="302172">
                <a:tc>
                  <a:txBody>
                    <a:bodyPr/>
                    <a:lstStyle/>
                    <a:p>
                      <a:pPr algn="ctr"/>
                      <a:r>
                        <a:rPr lang="en-GB" sz="1400" b="0" dirty="0">
                          <a:solidFill>
                            <a:schemeClr val="tx1"/>
                          </a:solidFill>
                          <a:latin typeface="Calibri" panose="020F0502020204030204" pitchFamily="34" charset="0"/>
                          <a:cs typeface="Calibri" panose="020F0502020204030204" pitchFamily="34" charset="0"/>
                        </a:rPr>
                        <a:t>Advanced Teaching and Research</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rgbClr val="FFB71B"/>
                    </a:solidFill>
                  </a:tcPr>
                </a:tc>
                <a:extLst>
                  <a:ext uri="{0D108BD9-81ED-4DB2-BD59-A6C34878D82A}">
                    <a16:rowId xmlns:a16="http://schemas.microsoft.com/office/drawing/2014/main" val="10009"/>
                  </a:ext>
                </a:extLst>
              </a:tr>
              <a:tr h="3021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Calibri" panose="020F0502020204030204" pitchFamily="34" charset="0"/>
                          <a:cs typeface="Calibri" panose="020F0502020204030204" pitchFamily="34" charset="0"/>
                        </a:rPr>
                        <a:t>Advanced databases: a lightning tour</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3021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Calibri" panose="020F0502020204030204" pitchFamily="34" charset="0"/>
                          <a:cs typeface="Calibri" panose="020F0502020204030204" pitchFamily="34" charset="0"/>
                        </a:rPr>
                        <a:t>The Aerospace edition</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3021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Calibri" panose="020F0502020204030204" pitchFamily="34" charset="0"/>
                          <a:cs typeface="Calibri" panose="020F0502020204030204" pitchFamily="34" charset="0"/>
                        </a:rPr>
                        <a:t>The Polymer edition</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302172">
                <a:tc>
                  <a:txBody>
                    <a:bodyPr/>
                    <a:lstStyle/>
                    <a:p>
                      <a:r>
                        <a:rPr lang="en-GB" sz="1400" b="0" dirty="0">
                          <a:solidFill>
                            <a:schemeClr val="tx1"/>
                          </a:solidFill>
                          <a:latin typeface="Calibri" panose="020F0502020204030204" pitchFamily="34" charset="0"/>
                          <a:cs typeface="Calibri" panose="020F0502020204030204" pitchFamily="34" charset="0"/>
                        </a:rPr>
                        <a:t>The Synthesizer tool: hybrids and other models</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5"/>
                  </a:ext>
                </a:extLst>
              </a:tr>
              <a:tr h="302172">
                <a:tc>
                  <a:txBody>
                    <a:bodyPr/>
                    <a:lstStyle/>
                    <a:p>
                      <a:pPr marL="0" marR="0" lvl="0" indent="0" algn="l" defTabSz="914423"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Calibri" panose="020F0502020204030204" pitchFamily="34" charset="0"/>
                          <a:cs typeface="Calibri" panose="020F0502020204030204" pitchFamily="34" charset="0"/>
                        </a:rPr>
                        <a:t>Materials for Bioengineering</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32339585"/>
                  </a:ext>
                </a:extLst>
              </a:tr>
            </a:tbl>
          </a:graphicData>
        </a:graphic>
      </p:graphicFrame>
    </p:spTree>
    <p:extLst>
      <p:ext uri="{BB962C8B-B14F-4D97-AF65-F5344CB8AC3E}">
        <p14:creationId xmlns:p14="http://schemas.microsoft.com/office/powerpoint/2010/main" val="11933191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C3F3E9-6C8B-4F69-BB4F-1361D681D917}"/>
              </a:ext>
            </a:extLst>
          </p:cNvPr>
          <p:cNvSpPr>
            <a:spLocks noGrp="1"/>
          </p:cNvSpPr>
          <p:nvPr>
            <p:ph type="sldNum" sz="quarter" idx="10"/>
          </p:nvPr>
        </p:nvSpPr>
        <p:spPr/>
        <p:txBody>
          <a:bodyPr/>
          <a:lstStyle/>
          <a:p>
            <a:fld id="{F0D23093-2AB0-F74C-B865-1A12A15B650E}" type="slidenum">
              <a:rPr lang="en-US" smtClean="0"/>
              <a:pPr/>
              <a:t>23</a:t>
            </a:fld>
            <a:endParaRPr lang="en-US" dirty="0"/>
          </a:p>
        </p:txBody>
      </p:sp>
    </p:spTree>
    <p:extLst>
      <p:ext uri="{BB962C8B-B14F-4D97-AF65-F5344CB8AC3E}">
        <p14:creationId xmlns:p14="http://schemas.microsoft.com/office/powerpoint/2010/main" val="31147105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B9E611-36C6-4F5C-98CA-92372A37AF2F}"/>
              </a:ext>
            </a:extLst>
          </p:cNvPr>
          <p:cNvSpPr>
            <a:spLocks noGrp="1"/>
          </p:cNvSpPr>
          <p:nvPr>
            <p:ph type="sldNum" sz="quarter" idx="11"/>
          </p:nvPr>
        </p:nvSpPr>
        <p:spPr/>
        <p:txBody>
          <a:bodyPr/>
          <a:lstStyle/>
          <a:p>
            <a:fld id="{F0D23093-2AB0-F74C-B865-1A12A15B650E}" type="slidenum">
              <a:rPr lang="en-US" smtClean="0"/>
              <a:pPr/>
              <a:t>3</a:t>
            </a:fld>
            <a:endParaRPr lang="en-US" dirty="0"/>
          </a:p>
        </p:txBody>
      </p:sp>
      <p:sp>
        <p:nvSpPr>
          <p:cNvPr id="3" name="Title 2">
            <a:extLst>
              <a:ext uri="{FF2B5EF4-FFF2-40B4-BE49-F238E27FC236}">
                <a16:creationId xmlns:a16="http://schemas.microsoft.com/office/drawing/2014/main" id="{7F0C858F-ACA5-458B-AD01-8A7E8E0A6ABE}"/>
              </a:ext>
            </a:extLst>
          </p:cNvPr>
          <p:cNvSpPr>
            <a:spLocks noGrp="1"/>
          </p:cNvSpPr>
          <p:nvPr>
            <p:ph type="title"/>
          </p:nvPr>
        </p:nvSpPr>
        <p:spPr/>
        <p:txBody>
          <a:bodyPr/>
          <a:lstStyle/>
          <a:p>
            <a:r>
              <a:rPr lang="en-US" dirty="0" err="1"/>
              <a:t>Sommaire</a:t>
            </a:r>
            <a:endParaRPr lang="en-US" dirty="0"/>
          </a:p>
        </p:txBody>
      </p:sp>
      <p:sp>
        <p:nvSpPr>
          <p:cNvPr id="4" name="Content Placeholder 3">
            <a:extLst>
              <a:ext uri="{FF2B5EF4-FFF2-40B4-BE49-F238E27FC236}">
                <a16:creationId xmlns:a16="http://schemas.microsoft.com/office/drawing/2014/main" id="{5F4C1C6D-4187-41FA-95A1-BE5AECC62822}"/>
              </a:ext>
            </a:extLst>
          </p:cNvPr>
          <p:cNvSpPr txBox="1">
            <a:spLocks/>
          </p:cNvSpPr>
          <p:nvPr/>
        </p:nvSpPr>
        <p:spPr>
          <a:xfrm>
            <a:off x="5375920" y="1253331"/>
            <a:ext cx="5972188" cy="4351338"/>
          </a:xfrm>
          <a:prstGeom prst="rect">
            <a:avLst/>
          </a:prstGeom>
        </p:spPr>
        <p:txBody>
          <a:bodyPr lIns="91440" tIns="45720" rIns="91440" bIns="45720" anchor="t">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kern="1200" baseline="0">
                <a:solidFill>
                  <a:schemeClr val="tx1"/>
                </a:solidFill>
                <a:latin typeface="Calibri" panose="020F0502020204030204" pitchFamily="34" charset="0"/>
                <a:ea typeface="+mn-ea"/>
                <a:cs typeface="Calibri" panose="020F0502020204030204" pitchFamily="34" charset="0"/>
              </a:defRPr>
            </a:lvl1pPr>
            <a:lvl2pPr marL="461963" marR="0" indent="-231775"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sz="2000" b="0" i="0" kern="1200" baseline="0">
                <a:solidFill>
                  <a:schemeClr val="tx1"/>
                </a:solidFill>
                <a:latin typeface="Calibri" panose="020F0502020204030204" pitchFamily="34" charset="0"/>
                <a:ea typeface="+mn-ea"/>
                <a:cs typeface="Calibri" panose="020F0502020204030204" pitchFamily="34" charset="0"/>
              </a:defRPr>
            </a:lvl2pPr>
            <a:lvl3pPr marL="746125" marR="0" indent="-2889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baseline="0">
                <a:solidFill>
                  <a:schemeClr val="tx1"/>
                </a:solidFill>
                <a:latin typeface="Calibri" panose="020F0502020204030204" pitchFamily="34" charset="0"/>
                <a:ea typeface="+mn-ea"/>
                <a:cs typeface="Calibri" panose="020F0502020204030204" pitchFamily="34" charset="0"/>
              </a:defRPr>
            </a:lvl3pPr>
            <a:lvl4pPr marL="969963" marR="0" indent="-223838"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1400" kern="1200" baseline="0">
                <a:solidFill>
                  <a:schemeClr val="tx1"/>
                </a:solidFill>
                <a:latin typeface="Calibri" panose="020F0502020204030204" pitchFamily="34" charset="0"/>
                <a:ea typeface="+mn-ea"/>
                <a:cs typeface="Calibri" panose="020F0502020204030204" pitchFamily="34" charset="0"/>
              </a:defRPr>
            </a:lvl4pPr>
            <a:lvl5pPr marL="1203325" marR="0" indent="-233363"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200" kern="120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Clr>
                <a:srgbClr val="FFB71B"/>
              </a:buClr>
              <a:buFont typeface="Wingdings" panose="05000000000000000000" pitchFamily="2" charset="2"/>
              <a:buChar char="§"/>
            </a:pPr>
            <a:r>
              <a:rPr lang="en-US" dirty="0" err="1"/>
              <a:t>Qu’est-ce</a:t>
            </a:r>
            <a:r>
              <a:rPr lang="en-US" dirty="0"/>
              <a:t> </a:t>
            </a:r>
            <a:r>
              <a:rPr lang="en-US" dirty="0" err="1"/>
              <a:t>qu’un</a:t>
            </a:r>
            <a:r>
              <a:rPr lang="en-US" dirty="0"/>
              <a:t> </a:t>
            </a:r>
            <a:r>
              <a:rPr lang="en-US" dirty="0" err="1"/>
              <a:t>dispositif</a:t>
            </a:r>
            <a:r>
              <a:rPr lang="en-US" dirty="0"/>
              <a:t> </a:t>
            </a:r>
            <a:r>
              <a:rPr lang="en-US" dirty="0" err="1"/>
              <a:t>médical</a:t>
            </a:r>
            <a:r>
              <a:rPr lang="en-US" dirty="0"/>
              <a:t> ?</a:t>
            </a:r>
          </a:p>
          <a:p>
            <a:pPr>
              <a:lnSpc>
                <a:spcPct val="150000"/>
              </a:lnSpc>
              <a:buClr>
                <a:srgbClr val="FFB71B"/>
              </a:buClr>
              <a:buFont typeface="Wingdings" panose="05000000000000000000" pitchFamily="2" charset="2"/>
              <a:buChar char="§"/>
            </a:pPr>
            <a:r>
              <a:rPr lang="en-GB" dirty="0"/>
              <a:t>Les </a:t>
            </a:r>
            <a:r>
              <a:rPr lang="en-GB" dirty="0" err="1"/>
              <a:t>biomatériaux</a:t>
            </a:r>
            <a:r>
              <a:rPr lang="en-GB" dirty="0"/>
              <a:t> et </a:t>
            </a:r>
            <a:r>
              <a:rPr lang="en-GB" dirty="0" err="1"/>
              <a:t>leurs</a:t>
            </a:r>
            <a:r>
              <a:rPr lang="en-GB" dirty="0"/>
              <a:t> applications</a:t>
            </a:r>
          </a:p>
          <a:p>
            <a:pPr>
              <a:lnSpc>
                <a:spcPct val="150000"/>
              </a:lnSpc>
              <a:buClr>
                <a:srgbClr val="FFB71B"/>
              </a:buClr>
              <a:buFont typeface="Wingdings" panose="05000000000000000000" pitchFamily="2" charset="2"/>
              <a:buChar char="§"/>
            </a:pPr>
            <a:r>
              <a:rPr lang="en-GB" dirty="0"/>
              <a:t>Les bases de </a:t>
            </a:r>
            <a:r>
              <a:rPr lang="en-GB" dirty="0" err="1"/>
              <a:t>données</a:t>
            </a:r>
            <a:r>
              <a:rPr lang="en-GB" dirty="0"/>
              <a:t> Ansys Granta </a:t>
            </a:r>
            <a:r>
              <a:rPr lang="en-GB" dirty="0" err="1"/>
              <a:t>EduPack</a:t>
            </a:r>
            <a:r>
              <a:rPr lang="en-GB" dirty="0"/>
              <a:t> </a:t>
            </a:r>
          </a:p>
          <a:p>
            <a:pPr lvl="1">
              <a:lnSpc>
                <a:spcPct val="150000"/>
              </a:lnSpc>
              <a:buClr>
                <a:srgbClr val="FFB71B"/>
              </a:buClr>
              <a:buFont typeface="Arial" panose="020B0604020202020204" pitchFamily="34" charset="0"/>
              <a:buChar char="•"/>
            </a:pPr>
            <a:r>
              <a:rPr lang="en-GB" dirty="0"/>
              <a:t>Level 2 Bioengineering</a:t>
            </a:r>
          </a:p>
          <a:p>
            <a:pPr lvl="1">
              <a:lnSpc>
                <a:spcPct val="150000"/>
              </a:lnSpc>
              <a:buClr>
                <a:srgbClr val="FFB71B"/>
              </a:buClr>
              <a:buFont typeface="Arial" panose="020B0604020202020204" pitchFamily="34" charset="0"/>
              <a:buChar char="•"/>
            </a:pPr>
            <a:r>
              <a:rPr lang="en-GB" dirty="0"/>
              <a:t>Level 3 Bioengineering</a:t>
            </a:r>
          </a:p>
        </p:txBody>
      </p:sp>
      <p:grpSp>
        <p:nvGrpSpPr>
          <p:cNvPr id="5" name="Group 4">
            <a:extLst>
              <a:ext uri="{FF2B5EF4-FFF2-40B4-BE49-F238E27FC236}">
                <a16:creationId xmlns:a16="http://schemas.microsoft.com/office/drawing/2014/main" id="{2AEB981E-31D9-41E5-97B8-A204E26785C4}"/>
              </a:ext>
            </a:extLst>
          </p:cNvPr>
          <p:cNvGrpSpPr/>
          <p:nvPr/>
        </p:nvGrpSpPr>
        <p:grpSpPr>
          <a:xfrm>
            <a:off x="685804" y="1781669"/>
            <a:ext cx="4491069" cy="2993039"/>
            <a:chOff x="685804" y="1781669"/>
            <a:chExt cx="4491069" cy="2993039"/>
          </a:xfrm>
        </p:grpSpPr>
        <p:pic>
          <p:nvPicPr>
            <p:cNvPr id="6" name="Picture 5" descr="A picture containing indoor, cup, sitting, table&#10;&#10;Description automatically generated">
              <a:extLst>
                <a:ext uri="{FF2B5EF4-FFF2-40B4-BE49-F238E27FC236}">
                  <a16:creationId xmlns:a16="http://schemas.microsoft.com/office/drawing/2014/main" id="{802B21BA-B25B-451A-9B2B-E025D617D9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2323" y="3278189"/>
              <a:ext cx="1496519" cy="1496519"/>
            </a:xfrm>
            <a:prstGeom prst="rect">
              <a:avLst/>
            </a:prstGeom>
          </p:spPr>
        </p:pic>
        <p:pic>
          <p:nvPicPr>
            <p:cNvPr id="7" name="Picture 6" descr="A picture containing sitting, close, baseball, wearing&#10;&#10;Description automatically generated">
              <a:extLst>
                <a:ext uri="{FF2B5EF4-FFF2-40B4-BE49-F238E27FC236}">
                  <a16:creationId xmlns:a16="http://schemas.microsoft.com/office/drawing/2014/main" id="{68549BFD-AAA5-4918-8EB3-95A6C34311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8842" y="1781669"/>
              <a:ext cx="1496519" cy="1496519"/>
            </a:xfrm>
            <a:prstGeom prst="rect">
              <a:avLst/>
            </a:prstGeom>
          </p:spPr>
        </p:pic>
        <p:pic>
          <p:nvPicPr>
            <p:cNvPr id="8" name="Picture 7" descr="A picture containing snow, sitting, covered, large&#10;&#10;Description automatically generated">
              <a:extLst>
                <a:ext uri="{FF2B5EF4-FFF2-40B4-BE49-F238E27FC236}">
                  <a16:creationId xmlns:a16="http://schemas.microsoft.com/office/drawing/2014/main" id="{2CFFB667-C48E-4409-9DE8-E115C5FCFF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85804" y="1781669"/>
              <a:ext cx="1496519" cy="1496519"/>
            </a:xfrm>
            <a:prstGeom prst="rect">
              <a:avLst/>
            </a:prstGeom>
          </p:spPr>
        </p:pic>
        <p:pic>
          <p:nvPicPr>
            <p:cNvPr id="9" name="Picture 8" descr="A close up of a logo&#10;&#10;Description automatically generated">
              <a:extLst>
                <a:ext uri="{FF2B5EF4-FFF2-40B4-BE49-F238E27FC236}">
                  <a16:creationId xmlns:a16="http://schemas.microsoft.com/office/drawing/2014/main" id="{DAE6591C-C6C6-4B90-8734-BA1E60A05975}"/>
                </a:ext>
              </a:extLst>
            </p:cNvPr>
            <p:cNvPicPr>
              <a:picLocks noChangeAspect="1"/>
            </p:cNvPicPr>
            <p:nvPr/>
          </p:nvPicPr>
          <p:blipFill rotWithShape="1">
            <a:blip r:embed="rId6">
              <a:extLst>
                <a:ext uri="{28A0092B-C50C-407E-A947-70E740481C1C}">
                  <a14:useLocalDpi xmlns:a14="http://schemas.microsoft.com/office/drawing/2010/main" val="0"/>
                </a:ext>
              </a:extLst>
            </a:blip>
            <a:srcRect l="10352" t="17159" r="12071" b="5264"/>
            <a:stretch/>
          </p:blipFill>
          <p:spPr>
            <a:xfrm>
              <a:off x="3680353" y="3278188"/>
              <a:ext cx="1496520" cy="1496520"/>
            </a:xfrm>
            <a:prstGeom prst="rect">
              <a:avLst/>
            </a:prstGeom>
          </p:spPr>
        </p:pic>
        <p:pic>
          <p:nvPicPr>
            <p:cNvPr id="10" name="Picture 9" descr="A picture containing food, glass&#10;&#10;Description automatically generated">
              <a:extLst>
                <a:ext uri="{FF2B5EF4-FFF2-40B4-BE49-F238E27FC236}">
                  <a16:creationId xmlns:a16="http://schemas.microsoft.com/office/drawing/2014/main" id="{86F5BCC6-6079-451D-B2AB-859CA4C27B35}"/>
                </a:ext>
              </a:extLst>
            </p:cNvPr>
            <p:cNvPicPr>
              <a:picLocks noChangeAspect="1"/>
            </p:cNvPicPr>
            <p:nvPr/>
          </p:nvPicPr>
          <p:blipFill rotWithShape="1">
            <a:blip r:embed="rId7">
              <a:extLst>
                <a:ext uri="{28A0092B-C50C-407E-A947-70E740481C1C}">
                  <a14:useLocalDpi xmlns:a14="http://schemas.microsoft.com/office/drawing/2010/main" val="0"/>
                </a:ext>
              </a:extLst>
            </a:blip>
            <a:srcRect l="11046" t="16256" r="20064" b="14854"/>
            <a:stretch/>
          </p:blipFill>
          <p:spPr>
            <a:xfrm>
              <a:off x="2179304" y="1784688"/>
              <a:ext cx="1493499" cy="1493499"/>
            </a:xfrm>
            <a:prstGeom prst="rect">
              <a:avLst/>
            </a:prstGeom>
          </p:spPr>
        </p:pic>
        <p:pic>
          <p:nvPicPr>
            <p:cNvPr id="11" name="Picture 10" descr="A close up of a toy&#10;&#10;Description automatically generated">
              <a:extLst>
                <a:ext uri="{FF2B5EF4-FFF2-40B4-BE49-F238E27FC236}">
                  <a16:creationId xmlns:a16="http://schemas.microsoft.com/office/drawing/2014/main" id="{E9E33BE7-EC29-41E9-9519-221766809094}"/>
                </a:ext>
              </a:extLst>
            </p:cNvPr>
            <p:cNvPicPr>
              <a:picLocks noChangeAspect="1"/>
            </p:cNvPicPr>
            <p:nvPr/>
          </p:nvPicPr>
          <p:blipFill rotWithShape="1">
            <a:blip r:embed="rId8">
              <a:extLst>
                <a:ext uri="{28A0092B-C50C-407E-A947-70E740481C1C}">
                  <a14:useLocalDpi xmlns:a14="http://schemas.microsoft.com/office/drawing/2010/main" val="0"/>
                </a:ext>
              </a:extLst>
            </a:blip>
            <a:srcRect l="12419" t="11060" r="8985" b="10344"/>
            <a:stretch/>
          </p:blipFill>
          <p:spPr>
            <a:xfrm>
              <a:off x="687313" y="3281209"/>
              <a:ext cx="1493499" cy="1493499"/>
            </a:xfrm>
            <a:prstGeom prst="rect">
              <a:avLst/>
            </a:prstGeom>
          </p:spPr>
        </p:pic>
      </p:grpSp>
    </p:spTree>
    <p:extLst>
      <p:ext uri="{BB962C8B-B14F-4D97-AF65-F5344CB8AC3E}">
        <p14:creationId xmlns:p14="http://schemas.microsoft.com/office/powerpoint/2010/main" val="36914320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B9E611-36C6-4F5C-98CA-92372A37AF2F}"/>
              </a:ext>
            </a:extLst>
          </p:cNvPr>
          <p:cNvSpPr>
            <a:spLocks noGrp="1"/>
          </p:cNvSpPr>
          <p:nvPr>
            <p:ph type="sldNum" sz="quarter" idx="11"/>
          </p:nvPr>
        </p:nvSpPr>
        <p:spPr/>
        <p:txBody>
          <a:bodyPr/>
          <a:lstStyle/>
          <a:p>
            <a:fld id="{F0D23093-2AB0-F74C-B865-1A12A15B650E}" type="slidenum">
              <a:rPr lang="en-US" smtClean="0"/>
              <a:pPr/>
              <a:t>4</a:t>
            </a:fld>
            <a:endParaRPr lang="en-US" dirty="0"/>
          </a:p>
        </p:txBody>
      </p:sp>
      <p:sp>
        <p:nvSpPr>
          <p:cNvPr id="3" name="Title 2">
            <a:extLst>
              <a:ext uri="{FF2B5EF4-FFF2-40B4-BE49-F238E27FC236}">
                <a16:creationId xmlns:a16="http://schemas.microsoft.com/office/drawing/2014/main" id="{7F0C858F-ACA5-458B-AD01-8A7E8E0A6ABE}"/>
              </a:ext>
            </a:extLst>
          </p:cNvPr>
          <p:cNvSpPr>
            <a:spLocks noGrp="1"/>
          </p:cNvSpPr>
          <p:nvPr>
            <p:ph type="title"/>
          </p:nvPr>
        </p:nvSpPr>
        <p:spPr/>
        <p:txBody>
          <a:bodyPr/>
          <a:lstStyle/>
          <a:p>
            <a:r>
              <a:rPr lang="en-US" dirty="0" err="1"/>
              <a:t>Qu’est-ce</a:t>
            </a:r>
            <a:r>
              <a:rPr lang="en-US" dirty="0"/>
              <a:t> </a:t>
            </a:r>
            <a:r>
              <a:rPr lang="en-US" dirty="0" err="1"/>
              <a:t>qu’un</a:t>
            </a:r>
            <a:r>
              <a:rPr lang="en-US" dirty="0"/>
              <a:t> </a:t>
            </a:r>
            <a:r>
              <a:rPr lang="en-US" dirty="0" err="1"/>
              <a:t>dispositif</a:t>
            </a:r>
            <a:r>
              <a:rPr lang="en-US" dirty="0"/>
              <a:t> </a:t>
            </a:r>
            <a:r>
              <a:rPr lang="en-US" dirty="0" err="1"/>
              <a:t>médical</a:t>
            </a:r>
            <a:r>
              <a:rPr lang="en-US" dirty="0"/>
              <a:t> ?</a:t>
            </a:r>
          </a:p>
        </p:txBody>
      </p:sp>
      <p:pic>
        <p:nvPicPr>
          <p:cNvPr id="4" name="Picture 3" descr="A group of people in a room&#10;&#10;Description automatically generated">
            <a:extLst>
              <a:ext uri="{FF2B5EF4-FFF2-40B4-BE49-F238E27FC236}">
                <a16:creationId xmlns:a16="http://schemas.microsoft.com/office/drawing/2014/main" id="{5A0F4E81-A0EF-4459-9109-F398CA916F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610" y="875432"/>
            <a:ext cx="7652780" cy="5107136"/>
          </a:xfrm>
          <a:prstGeom prst="rect">
            <a:avLst/>
          </a:prstGeom>
        </p:spPr>
      </p:pic>
    </p:spTree>
    <p:extLst>
      <p:ext uri="{BB962C8B-B14F-4D97-AF65-F5344CB8AC3E}">
        <p14:creationId xmlns:p14="http://schemas.microsoft.com/office/powerpoint/2010/main" val="200476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B9E611-36C6-4F5C-98CA-92372A37AF2F}"/>
              </a:ext>
            </a:extLst>
          </p:cNvPr>
          <p:cNvSpPr>
            <a:spLocks noGrp="1"/>
          </p:cNvSpPr>
          <p:nvPr>
            <p:ph type="sldNum" sz="quarter" idx="11"/>
          </p:nvPr>
        </p:nvSpPr>
        <p:spPr/>
        <p:txBody>
          <a:bodyPr/>
          <a:lstStyle/>
          <a:p>
            <a:fld id="{F0D23093-2AB0-F74C-B865-1A12A15B650E}" type="slidenum">
              <a:rPr lang="en-US" smtClean="0"/>
              <a:pPr/>
              <a:t>5</a:t>
            </a:fld>
            <a:endParaRPr lang="en-US" dirty="0"/>
          </a:p>
        </p:txBody>
      </p:sp>
      <p:sp>
        <p:nvSpPr>
          <p:cNvPr id="3" name="Title 2">
            <a:extLst>
              <a:ext uri="{FF2B5EF4-FFF2-40B4-BE49-F238E27FC236}">
                <a16:creationId xmlns:a16="http://schemas.microsoft.com/office/drawing/2014/main" id="{7F0C858F-ACA5-458B-AD01-8A7E8E0A6ABE}"/>
              </a:ext>
            </a:extLst>
          </p:cNvPr>
          <p:cNvSpPr>
            <a:spLocks noGrp="1"/>
          </p:cNvSpPr>
          <p:nvPr>
            <p:ph type="title"/>
          </p:nvPr>
        </p:nvSpPr>
        <p:spPr/>
        <p:txBody>
          <a:bodyPr/>
          <a:lstStyle/>
          <a:p>
            <a:r>
              <a:rPr lang="fr-FR" dirty="0"/>
              <a:t>Selon l'Organisation mondiale de la santé :</a:t>
            </a:r>
            <a:endParaRPr lang="en-US" dirty="0"/>
          </a:p>
        </p:txBody>
      </p:sp>
      <p:sp>
        <p:nvSpPr>
          <p:cNvPr id="4" name="TextBox 3">
            <a:extLst>
              <a:ext uri="{FF2B5EF4-FFF2-40B4-BE49-F238E27FC236}">
                <a16:creationId xmlns:a16="http://schemas.microsoft.com/office/drawing/2014/main" id="{DAD7B05F-271C-4DD4-94A1-DCF0CCD8A859}"/>
              </a:ext>
            </a:extLst>
          </p:cNvPr>
          <p:cNvSpPr txBox="1"/>
          <p:nvPr/>
        </p:nvSpPr>
        <p:spPr>
          <a:xfrm>
            <a:off x="849585" y="1239278"/>
            <a:ext cx="10550918" cy="923330"/>
          </a:xfrm>
          <a:prstGeom prst="rect">
            <a:avLst/>
          </a:prstGeom>
          <a:noFill/>
        </p:spPr>
        <p:txBody>
          <a:bodyPr wrap="square" rtlCol="0">
            <a:spAutoFit/>
          </a:bodyPr>
          <a:lstStyle/>
          <a:p>
            <a:r>
              <a:rPr lang="fr-FR" dirty="0"/>
              <a:t>« Un </a:t>
            </a:r>
            <a:r>
              <a:rPr lang="fr-FR" b="1" dirty="0"/>
              <a:t>dispositif médical</a:t>
            </a:r>
            <a:r>
              <a:rPr lang="fr-FR" dirty="0"/>
              <a:t> désigne tout instrument, appareil, outil, machine, appareillage, implant, réactif à usage </a:t>
            </a:r>
            <a:r>
              <a:rPr lang="fr-FR" i="1" dirty="0"/>
              <a:t>in vitro</a:t>
            </a:r>
            <a:r>
              <a:rPr lang="fr-FR" dirty="0"/>
              <a:t>, logiciel, matériel ou autre article similaire ou connexe, destiné par le fabricant à être utilisé seul ou en combinaison, pour des êtres humains, pour une ou plusieurs fins médicales spécifiques de :</a:t>
            </a:r>
            <a:endParaRPr lang="en-GB" dirty="0"/>
          </a:p>
        </p:txBody>
      </p:sp>
      <p:sp>
        <p:nvSpPr>
          <p:cNvPr id="5" name="TextBox 4">
            <a:extLst>
              <a:ext uri="{FF2B5EF4-FFF2-40B4-BE49-F238E27FC236}">
                <a16:creationId xmlns:a16="http://schemas.microsoft.com/office/drawing/2014/main" id="{EFFA0464-1E5C-4F5C-B255-1577277A625C}"/>
              </a:ext>
            </a:extLst>
          </p:cNvPr>
          <p:cNvSpPr txBox="1"/>
          <p:nvPr/>
        </p:nvSpPr>
        <p:spPr>
          <a:xfrm>
            <a:off x="849585" y="2604821"/>
            <a:ext cx="10550918" cy="2031325"/>
          </a:xfrm>
          <a:prstGeom prst="rect">
            <a:avLst/>
          </a:prstGeom>
          <a:noFill/>
        </p:spPr>
        <p:txBody>
          <a:bodyPr wrap="square" rtlCol="0">
            <a:spAutoFit/>
          </a:bodyPr>
          <a:lstStyle/>
          <a:p>
            <a:pPr marL="285750" indent="-285750">
              <a:buFont typeface="Arial" panose="020B0604020202020204" pitchFamily="34" charset="0"/>
              <a:buChar char="•"/>
            </a:pPr>
            <a:r>
              <a:rPr lang="fr-FR" dirty="0"/>
              <a:t>Diagnostic, prévention, surveillance, traitement ou soulagement de la maladie</a:t>
            </a:r>
          </a:p>
          <a:p>
            <a:pPr marL="285750" indent="-285750">
              <a:buFont typeface="Arial" panose="020B0604020202020204" pitchFamily="34" charset="0"/>
              <a:buChar char="•"/>
            </a:pPr>
            <a:r>
              <a:rPr lang="fr-FR" dirty="0"/>
              <a:t>Diagnostic, surveillance, traitement, soulagement ou compensation d'une blessure</a:t>
            </a:r>
          </a:p>
          <a:p>
            <a:pPr marL="285750" indent="-285750">
              <a:buFont typeface="Arial" panose="020B0604020202020204" pitchFamily="34" charset="0"/>
              <a:buChar char="•"/>
            </a:pPr>
            <a:r>
              <a:rPr lang="fr-FR" dirty="0"/>
              <a:t>Examen, remplacement, modification ou soutien de l'anatomie ou d'un processus physiologique</a:t>
            </a:r>
          </a:p>
          <a:p>
            <a:pPr marL="285750" indent="-285750">
              <a:buFont typeface="Arial" panose="020B0604020202020204" pitchFamily="34" charset="0"/>
              <a:buChar char="•"/>
            </a:pPr>
            <a:r>
              <a:rPr lang="fr-FR" dirty="0"/>
              <a:t>Soutenir ou maintenir la vie</a:t>
            </a:r>
          </a:p>
          <a:p>
            <a:pPr marL="285750" indent="-285750">
              <a:buFont typeface="Arial" panose="020B0604020202020204" pitchFamily="34" charset="0"/>
              <a:buChar char="•"/>
            </a:pPr>
            <a:r>
              <a:rPr lang="fr-FR" dirty="0"/>
              <a:t>Contrôle de conception</a:t>
            </a:r>
          </a:p>
          <a:p>
            <a:pPr marL="285750" indent="-285750">
              <a:buFont typeface="Arial" panose="020B0604020202020204" pitchFamily="34" charset="0"/>
              <a:buChar char="•"/>
            </a:pPr>
            <a:r>
              <a:rPr lang="fr-FR" dirty="0"/>
              <a:t>Désinfection des dispositifs médicaux</a:t>
            </a:r>
          </a:p>
          <a:p>
            <a:pPr marL="285750" indent="-285750">
              <a:buFont typeface="Arial" panose="020B0604020202020204" pitchFamily="34" charset="0"/>
              <a:buChar char="•"/>
            </a:pPr>
            <a:r>
              <a:rPr lang="fr-FR" dirty="0"/>
              <a:t>Fourniture d'informations par examen </a:t>
            </a:r>
            <a:r>
              <a:rPr lang="fr-FR" i="1" dirty="0"/>
              <a:t>in vitro </a:t>
            </a:r>
            <a:r>
              <a:rPr lang="fr-FR" dirty="0"/>
              <a:t>d'échantillons issus du corps humain</a:t>
            </a:r>
            <a:endParaRPr lang="en-GB" dirty="0"/>
          </a:p>
        </p:txBody>
      </p:sp>
      <p:sp>
        <p:nvSpPr>
          <p:cNvPr id="6" name="TextBox 5">
            <a:extLst>
              <a:ext uri="{FF2B5EF4-FFF2-40B4-BE49-F238E27FC236}">
                <a16:creationId xmlns:a16="http://schemas.microsoft.com/office/drawing/2014/main" id="{160BF091-386F-4246-B4A7-13C11A75DFDF}"/>
              </a:ext>
            </a:extLst>
          </p:cNvPr>
          <p:cNvSpPr txBox="1"/>
          <p:nvPr/>
        </p:nvSpPr>
        <p:spPr>
          <a:xfrm>
            <a:off x="849586" y="5078360"/>
            <a:ext cx="10972799" cy="646331"/>
          </a:xfrm>
          <a:prstGeom prst="rect">
            <a:avLst/>
          </a:prstGeom>
          <a:noFill/>
        </p:spPr>
        <p:txBody>
          <a:bodyPr wrap="square" rtlCol="0">
            <a:spAutoFit/>
          </a:bodyPr>
          <a:lstStyle/>
          <a:p>
            <a:r>
              <a:rPr lang="fr-FR" dirty="0"/>
              <a:t>… et n'accomplit pas son action principale prévue par des moyens pharmacologiques, immunologiques ou métaboliques, dans ou sur le corps humain, mais qui peut être assistée dans sa fonction prévue par de tels moyens.</a:t>
            </a:r>
            <a:endParaRPr lang="en-GB" dirty="0"/>
          </a:p>
        </p:txBody>
      </p:sp>
    </p:spTree>
    <p:extLst>
      <p:ext uri="{BB962C8B-B14F-4D97-AF65-F5344CB8AC3E}">
        <p14:creationId xmlns:p14="http://schemas.microsoft.com/office/powerpoint/2010/main" val="40944575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B9E611-36C6-4F5C-98CA-92372A37AF2F}"/>
              </a:ext>
            </a:extLst>
          </p:cNvPr>
          <p:cNvSpPr>
            <a:spLocks noGrp="1"/>
          </p:cNvSpPr>
          <p:nvPr>
            <p:ph type="sldNum" sz="quarter" idx="11"/>
          </p:nvPr>
        </p:nvSpPr>
        <p:spPr/>
        <p:txBody>
          <a:bodyPr/>
          <a:lstStyle/>
          <a:p>
            <a:fld id="{F0D23093-2AB0-F74C-B865-1A12A15B650E}" type="slidenum">
              <a:rPr lang="en-US" smtClean="0"/>
              <a:pPr/>
              <a:t>6</a:t>
            </a:fld>
            <a:endParaRPr lang="en-US" dirty="0"/>
          </a:p>
        </p:txBody>
      </p:sp>
      <p:sp>
        <p:nvSpPr>
          <p:cNvPr id="3" name="Title 2">
            <a:extLst>
              <a:ext uri="{FF2B5EF4-FFF2-40B4-BE49-F238E27FC236}">
                <a16:creationId xmlns:a16="http://schemas.microsoft.com/office/drawing/2014/main" id="{7F0C858F-ACA5-458B-AD01-8A7E8E0A6ABE}"/>
              </a:ext>
            </a:extLst>
          </p:cNvPr>
          <p:cNvSpPr>
            <a:spLocks noGrp="1"/>
          </p:cNvSpPr>
          <p:nvPr>
            <p:ph type="title"/>
          </p:nvPr>
        </p:nvSpPr>
        <p:spPr/>
        <p:txBody>
          <a:bodyPr/>
          <a:lstStyle/>
          <a:p>
            <a:r>
              <a:rPr lang="en-US" dirty="0"/>
              <a:t>Types de </a:t>
            </a:r>
            <a:r>
              <a:rPr lang="en-US" dirty="0" err="1"/>
              <a:t>dispositifs</a:t>
            </a:r>
            <a:r>
              <a:rPr lang="en-US" dirty="0"/>
              <a:t> </a:t>
            </a:r>
            <a:r>
              <a:rPr lang="en-US" dirty="0" err="1"/>
              <a:t>médicaux</a:t>
            </a:r>
            <a:endParaRPr lang="en-US" dirty="0"/>
          </a:p>
        </p:txBody>
      </p:sp>
      <p:sp>
        <p:nvSpPr>
          <p:cNvPr id="4" name="Left Brace 3">
            <a:extLst>
              <a:ext uri="{FF2B5EF4-FFF2-40B4-BE49-F238E27FC236}">
                <a16:creationId xmlns:a16="http://schemas.microsoft.com/office/drawing/2014/main" id="{FFB95650-2615-47F2-8319-EBC8D20CADA0}"/>
              </a:ext>
            </a:extLst>
          </p:cNvPr>
          <p:cNvSpPr/>
          <p:nvPr/>
        </p:nvSpPr>
        <p:spPr>
          <a:xfrm rot="16200000">
            <a:off x="5884796" y="-445099"/>
            <a:ext cx="422408" cy="10456606"/>
          </a:xfrm>
          <a:prstGeom prst="leftBrace">
            <a:avLst/>
          </a:prstGeom>
          <a:ln w="44450">
            <a:solidFill>
              <a:srgbClr val="FFB71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5" name="TextBox 4">
            <a:extLst>
              <a:ext uri="{FF2B5EF4-FFF2-40B4-BE49-F238E27FC236}">
                <a16:creationId xmlns:a16="http://schemas.microsoft.com/office/drawing/2014/main" id="{084D4DC8-A475-47F7-9E2C-BD51860B9510}"/>
              </a:ext>
            </a:extLst>
          </p:cNvPr>
          <p:cNvSpPr txBox="1"/>
          <p:nvPr/>
        </p:nvSpPr>
        <p:spPr>
          <a:xfrm>
            <a:off x="3894937" y="5215699"/>
            <a:ext cx="4402124" cy="830997"/>
          </a:xfrm>
          <a:prstGeom prst="rect">
            <a:avLst/>
          </a:prstGeom>
          <a:noFill/>
        </p:spPr>
        <p:txBody>
          <a:bodyPr wrap="square" rtlCol="0">
            <a:spAutoFit/>
          </a:bodyPr>
          <a:lstStyle/>
          <a:p>
            <a:pPr algn="ctr"/>
            <a:r>
              <a:rPr lang="fr-FR" sz="2400" b="1" dirty="0">
                <a:solidFill>
                  <a:srgbClr val="FFB71B"/>
                </a:solidFill>
              </a:rPr>
              <a:t>Ils sont tous fabriqués à partir de matériaux</a:t>
            </a:r>
            <a:endParaRPr lang="en-GB" sz="2400" b="1" dirty="0">
              <a:solidFill>
                <a:srgbClr val="FFB71B"/>
              </a:solidFill>
            </a:endParaRPr>
          </a:p>
        </p:txBody>
      </p:sp>
      <p:sp>
        <p:nvSpPr>
          <p:cNvPr id="6" name="TextBox 5">
            <a:extLst>
              <a:ext uri="{FF2B5EF4-FFF2-40B4-BE49-F238E27FC236}">
                <a16:creationId xmlns:a16="http://schemas.microsoft.com/office/drawing/2014/main" id="{46A5C67D-4F5F-4256-B3DE-CCDC60127EF4}"/>
              </a:ext>
            </a:extLst>
          </p:cNvPr>
          <p:cNvSpPr txBox="1"/>
          <p:nvPr/>
        </p:nvSpPr>
        <p:spPr>
          <a:xfrm>
            <a:off x="2656047" y="1193469"/>
            <a:ext cx="6761527" cy="830997"/>
          </a:xfrm>
          <a:prstGeom prst="rect">
            <a:avLst/>
          </a:prstGeom>
          <a:noFill/>
        </p:spPr>
        <p:txBody>
          <a:bodyPr wrap="square" rtlCol="0">
            <a:spAutoFit/>
          </a:bodyPr>
          <a:lstStyle/>
          <a:p>
            <a:pPr algn="ctr"/>
            <a:r>
              <a:rPr lang="en-US" sz="2400" b="1" dirty="0">
                <a:solidFill>
                  <a:srgbClr val="FFB71B"/>
                </a:solidFill>
              </a:rPr>
              <a:t>Q: </a:t>
            </a:r>
            <a:r>
              <a:rPr lang="fr-FR" sz="2400" b="1" dirty="0">
                <a:solidFill>
                  <a:srgbClr val="FFB71B"/>
                </a:solidFill>
              </a:rPr>
              <a:t>Qu'est-ce que tous les dispositifs médicaux ont en commun ?</a:t>
            </a:r>
            <a:endParaRPr lang="en-GB" sz="2400" b="1" dirty="0">
              <a:solidFill>
                <a:srgbClr val="FFB71B"/>
              </a:solidFill>
            </a:endParaRPr>
          </a:p>
        </p:txBody>
      </p:sp>
      <p:pic>
        <p:nvPicPr>
          <p:cNvPr id="7" name="Picture 6" descr="A picture containing bottle&#10;&#10;Description automatically generated">
            <a:extLst>
              <a:ext uri="{FF2B5EF4-FFF2-40B4-BE49-F238E27FC236}">
                <a16:creationId xmlns:a16="http://schemas.microsoft.com/office/drawing/2014/main" id="{0AD2AAB5-8CF6-43FA-B0D5-A8F54EC5B75C}"/>
              </a:ext>
            </a:extLst>
          </p:cNvPr>
          <p:cNvPicPr>
            <a:picLocks noChangeAspect="1"/>
          </p:cNvPicPr>
          <p:nvPr/>
        </p:nvPicPr>
        <p:blipFill rotWithShape="1">
          <a:blip r:embed="rId3">
            <a:clrChange>
              <a:clrFrom>
                <a:srgbClr val="F8FCFF"/>
              </a:clrFrom>
              <a:clrTo>
                <a:srgbClr val="F8FCFF">
                  <a:alpha val="0"/>
                </a:srgbClr>
              </a:clrTo>
            </a:clrChange>
            <a:extLst>
              <a:ext uri="{28A0092B-C50C-407E-A947-70E740481C1C}">
                <a14:useLocalDpi xmlns:a14="http://schemas.microsoft.com/office/drawing/2010/main" val="0"/>
              </a:ext>
            </a:extLst>
          </a:blip>
          <a:srcRect l="36799"/>
          <a:stretch/>
        </p:blipFill>
        <p:spPr>
          <a:xfrm>
            <a:off x="3598762" y="2198599"/>
            <a:ext cx="2040242" cy="2152109"/>
          </a:xfrm>
          <a:prstGeom prst="rect">
            <a:avLst/>
          </a:prstGeom>
        </p:spPr>
      </p:pic>
      <p:pic>
        <p:nvPicPr>
          <p:cNvPr id="8" name="Picture 7" descr="A close up of a device&#10;&#10;Description automatically generated">
            <a:extLst>
              <a:ext uri="{FF2B5EF4-FFF2-40B4-BE49-F238E27FC236}">
                <a16:creationId xmlns:a16="http://schemas.microsoft.com/office/drawing/2014/main" id="{0DFAAFFF-4C27-43A2-BA00-081611E6B2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1102" y="2228856"/>
            <a:ext cx="2743201" cy="2194872"/>
          </a:xfrm>
          <a:prstGeom prst="rect">
            <a:avLst/>
          </a:prstGeom>
        </p:spPr>
      </p:pic>
      <p:pic>
        <p:nvPicPr>
          <p:cNvPr id="9" name="Picture 8" descr="A bicycle leaning against a wall&#10;&#10;Description automatically generated">
            <a:extLst>
              <a:ext uri="{FF2B5EF4-FFF2-40B4-BE49-F238E27FC236}">
                <a16:creationId xmlns:a16="http://schemas.microsoft.com/office/drawing/2014/main" id="{683989D2-6B90-46F0-8884-226468039C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7696" y="2362677"/>
            <a:ext cx="2650708" cy="1988031"/>
          </a:xfrm>
          <a:prstGeom prst="rect">
            <a:avLst/>
          </a:prstGeom>
        </p:spPr>
      </p:pic>
      <p:pic>
        <p:nvPicPr>
          <p:cNvPr id="10" name="Picture 9" descr="A picture containing propeller&#10;&#10;Description automatically generated">
            <a:extLst>
              <a:ext uri="{FF2B5EF4-FFF2-40B4-BE49-F238E27FC236}">
                <a16:creationId xmlns:a16="http://schemas.microsoft.com/office/drawing/2014/main" id="{F5D359CB-7836-4F73-805F-F0253A039B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77034" y="2544049"/>
            <a:ext cx="2650708" cy="1625285"/>
          </a:xfrm>
          <a:prstGeom prst="rect">
            <a:avLst/>
          </a:prstGeom>
        </p:spPr>
      </p:pic>
    </p:spTree>
    <p:extLst>
      <p:ext uri="{BB962C8B-B14F-4D97-AF65-F5344CB8AC3E}">
        <p14:creationId xmlns:p14="http://schemas.microsoft.com/office/powerpoint/2010/main" val="21318851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6DCCB0-A206-4DF3-B55E-C23CC974CCAA}"/>
              </a:ext>
            </a:extLst>
          </p:cNvPr>
          <p:cNvSpPr>
            <a:spLocks noGrp="1"/>
          </p:cNvSpPr>
          <p:nvPr>
            <p:ph type="sldNum" sz="quarter" idx="11"/>
          </p:nvPr>
        </p:nvSpPr>
        <p:spPr/>
        <p:txBody>
          <a:bodyPr/>
          <a:lstStyle/>
          <a:p>
            <a:fld id="{F0D23093-2AB0-F74C-B865-1A12A15B650E}" type="slidenum">
              <a:rPr lang="en-US" smtClean="0"/>
              <a:pPr/>
              <a:t>7</a:t>
            </a:fld>
            <a:endParaRPr lang="en-US" dirty="0"/>
          </a:p>
        </p:txBody>
      </p:sp>
      <p:sp>
        <p:nvSpPr>
          <p:cNvPr id="3" name="Title 2">
            <a:extLst>
              <a:ext uri="{FF2B5EF4-FFF2-40B4-BE49-F238E27FC236}">
                <a16:creationId xmlns:a16="http://schemas.microsoft.com/office/drawing/2014/main" id="{487DA6F1-837D-4243-B39D-D2D4858D889E}"/>
              </a:ext>
            </a:extLst>
          </p:cNvPr>
          <p:cNvSpPr>
            <a:spLocks noGrp="1"/>
          </p:cNvSpPr>
          <p:nvPr>
            <p:ph type="title"/>
          </p:nvPr>
        </p:nvSpPr>
        <p:spPr/>
        <p:txBody>
          <a:bodyPr/>
          <a:lstStyle/>
          <a:p>
            <a:r>
              <a:rPr lang="fr-FR" dirty="0"/>
              <a:t>Comment les biomatériaux sont-ils utilisés dans la pratique médicale actuelle ?</a:t>
            </a:r>
            <a:endParaRPr lang="en-US" dirty="0"/>
          </a:p>
        </p:txBody>
      </p:sp>
      <p:sp>
        <p:nvSpPr>
          <p:cNvPr id="4" name="Freeform: Shape 3">
            <a:extLst>
              <a:ext uri="{FF2B5EF4-FFF2-40B4-BE49-F238E27FC236}">
                <a16:creationId xmlns:a16="http://schemas.microsoft.com/office/drawing/2014/main" id="{FB972CF3-E8D0-4879-B827-CDA575FD9EC2}"/>
              </a:ext>
            </a:extLst>
          </p:cNvPr>
          <p:cNvSpPr/>
          <p:nvPr/>
        </p:nvSpPr>
        <p:spPr>
          <a:xfrm>
            <a:off x="465011" y="1444466"/>
            <a:ext cx="334804" cy="4166712"/>
          </a:xfrm>
          <a:custGeom>
            <a:avLst/>
            <a:gdLst>
              <a:gd name="connsiteX0" fmla="*/ 342900 w 342900"/>
              <a:gd name="connsiteY0" fmla="*/ 0 h 4213860"/>
              <a:gd name="connsiteX1" fmla="*/ 15240 w 342900"/>
              <a:gd name="connsiteY1" fmla="*/ 853440 h 4213860"/>
              <a:gd name="connsiteX2" fmla="*/ 342900 w 342900"/>
              <a:gd name="connsiteY2" fmla="*/ 1691640 h 4213860"/>
              <a:gd name="connsiteX3" fmla="*/ 0 w 342900"/>
              <a:gd name="connsiteY3" fmla="*/ 2522220 h 4213860"/>
              <a:gd name="connsiteX4" fmla="*/ 335280 w 342900"/>
              <a:gd name="connsiteY4" fmla="*/ 3345180 h 4213860"/>
              <a:gd name="connsiteX5" fmla="*/ 0 w 342900"/>
              <a:gd name="connsiteY5" fmla="*/ 4213860 h 4213860"/>
              <a:gd name="connsiteX0" fmla="*/ 342900 w 342900"/>
              <a:gd name="connsiteY0" fmla="*/ 0 h 4221480"/>
              <a:gd name="connsiteX1" fmla="*/ 15240 w 342900"/>
              <a:gd name="connsiteY1" fmla="*/ 861060 h 4221480"/>
              <a:gd name="connsiteX2" fmla="*/ 342900 w 342900"/>
              <a:gd name="connsiteY2" fmla="*/ 1699260 h 4221480"/>
              <a:gd name="connsiteX3" fmla="*/ 0 w 342900"/>
              <a:gd name="connsiteY3" fmla="*/ 2529840 h 4221480"/>
              <a:gd name="connsiteX4" fmla="*/ 335280 w 342900"/>
              <a:gd name="connsiteY4" fmla="*/ 3352800 h 4221480"/>
              <a:gd name="connsiteX5" fmla="*/ 0 w 342900"/>
              <a:gd name="connsiteY5" fmla="*/ 4221480 h 4221480"/>
              <a:gd name="connsiteX0" fmla="*/ 323850 w 342900"/>
              <a:gd name="connsiteY0" fmla="*/ 0 h 4209574"/>
              <a:gd name="connsiteX1" fmla="*/ 15240 w 342900"/>
              <a:gd name="connsiteY1" fmla="*/ 849154 h 4209574"/>
              <a:gd name="connsiteX2" fmla="*/ 342900 w 342900"/>
              <a:gd name="connsiteY2" fmla="*/ 1687354 h 4209574"/>
              <a:gd name="connsiteX3" fmla="*/ 0 w 342900"/>
              <a:gd name="connsiteY3" fmla="*/ 2517934 h 4209574"/>
              <a:gd name="connsiteX4" fmla="*/ 335280 w 342900"/>
              <a:gd name="connsiteY4" fmla="*/ 3340894 h 4209574"/>
              <a:gd name="connsiteX5" fmla="*/ 0 w 342900"/>
              <a:gd name="connsiteY5" fmla="*/ 4209574 h 4209574"/>
              <a:gd name="connsiteX0" fmla="*/ 327660 w 346710"/>
              <a:gd name="connsiteY0" fmla="*/ 0 h 4209574"/>
              <a:gd name="connsiteX1" fmla="*/ 0 w 346710"/>
              <a:gd name="connsiteY1" fmla="*/ 844391 h 4209574"/>
              <a:gd name="connsiteX2" fmla="*/ 346710 w 346710"/>
              <a:gd name="connsiteY2" fmla="*/ 1687354 h 4209574"/>
              <a:gd name="connsiteX3" fmla="*/ 3810 w 346710"/>
              <a:gd name="connsiteY3" fmla="*/ 2517934 h 4209574"/>
              <a:gd name="connsiteX4" fmla="*/ 339090 w 346710"/>
              <a:gd name="connsiteY4" fmla="*/ 3340894 h 4209574"/>
              <a:gd name="connsiteX5" fmla="*/ 3810 w 346710"/>
              <a:gd name="connsiteY5" fmla="*/ 4209574 h 4209574"/>
              <a:gd name="connsiteX0" fmla="*/ 330042 w 349092"/>
              <a:gd name="connsiteY0" fmla="*/ 0 h 4209574"/>
              <a:gd name="connsiteX1" fmla="*/ 0 w 349092"/>
              <a:gd name="connsiteY1" fmla="*/ 827722 h 4209574"/>
              <a:gd name="connsiteX2" fmla="*/ 349092 w 349092"/>
              <a:gd name="connsiteY2" fmla="*/ 1687354 h 4209574"/>
              <a:gd name="connsiteX3" fmla="*/ 6192 w 349092"/>
              <a:gd name="connsiteY3" fmla="*/ 2517934 h 4209574"/>
              <a:gd name="connsiteX4" fmla="*/ 341472 w 349092"/>
              <a:gd name="connsiteY4" fmla="*/ 3340894 h 4209574"/>
              <a:gd name="connsiteX5" fmla="*/ 6192 w 349092"/>
              <a:gd name="connsiteY5" fmla="*/ 4209574 h 4209574"/>
              <a:gd name="connsiteX0" fmla="*/ 325279 w 344329"/>
              <a:gd name="connsiteY0" fmla="*/ 0 h 4209574"/>
              <a:gd name="connsiteX1" fmla="*/ 0 w 344329"/>
              <a:gd name="connsiteY1" fmla="*/ 827722 h 4209574"/>
              <a:gd name="connsiteX2" fmla="*/ 344329 w 344329"/>
              <a:gd name="connsiteY2" fmla="*/ 1687354 h 4209574"/>
              <a:gd name="connsiteX3" fmla="*/ 1429 w 344329"/>
              <a:gd name="connsiteY3" fmla="*/ 2517934 h 4209574"/>
              <a:gd name="connsiteX4" fmla="*/ 336709 w 344329"/>
              <a:gd name="connsiteY4" fmla="*/ 3340894 h 4209574"/>
              <a:gd name="connsiteX5" fmla="*/ 1429 w 344329"/>
              <a:gd name="connsiteY5" fmla="*/ 4209574 h 4209574"/>
              <a:gd name="connsiteX0" fmla="*/ 325279 w 336709"/>
              <a:gd name="connsiteY0" fmla="*/ 0 h 4209574"/>
              <a:gd name="connsiteX1" fmla="*/ 0 w 336709"/>
              <a:gd name="connsiteY1" fmla="*/ 827722 h 4209574"/>
              <a:gd name="connsiteX2" fmla="*/ 334804 w 336709"/>
              <a:gd name="connsiteY2" fmla="*/ 1680210 h 4209574"/>
              <a:gd name="connsiteX3" fmla="*/ 1429 w 336709"/>
              <a:gd name="connsiteY3" fmla="*/ 2517934 h 4209574"/>
              <a:gd name="connsiteX4" fmla="*/ 336709 w 336709"/>
              <a:gd name="connsiteY4" fmla="*/ 3340894 h 4209574"/>
              <a:gd name="connsiteX5" fmla="*/ 1429 w 336709"/>
              <a:gd name="connsiteY5" fmla="*/ 4209574 h 4209574"/>
              <a:gd name="connsiteX0" fmla="*/ 330994 w 342424"/>
              <a:gd name="connsiteY0" fmla="*/ 0 h 4209574"/>
              <a:gd name="connsiteX1" fmla="*/ 5715 w 342424"/>
              <a:gd name="connsiteY1" fmla="*/ 827722 h 4209574"/>
              <a:gd name="connsiteX2" fmla="*/ 340519 w 342424"/>
              <a:gd name="connsiteY2" fmla="*/ 1680210 h 4209574"/>
              <a:gd name="connsiteX3" fmla="*/ 0 w 342424"/>
              <a:gd name="connsiteY3" fmla="*/ 2489359 h 4209574"/>
              <a:gd name="connsiteX4" fmla="*/ 342424 w 342424"/>
              <a:gd name="connsiteY4" fmla="*/ 3340894 h 4209574"/>
              <a:gd name="connsiteX5" fmla="*/ 7144 w 342424"/>
              <a:gd name="connsiteY5" fmla="*/ 4209574 h 4209574"/>
              <a:gd name="connsiteX0" fmla="*/ 325279 w 336709"/>
              <a:gd name="connsiteY0" fmla="*/ 0 h 4209574"/>
              <a:gd name="connsiteX1" fmla="*/ 0 w 336709"/>
              <a:gd name="connsiteY1" fmla="*/ 827722 h 4209574"/>
              <a:gd name="connsiteX2" fmla="*/ 334804 w 336709"/>
              <a:gd name="connsiteY2" fmla="*/ 1680210 h 4209574"/>
              <a:gd name="connsiteX3" fmla="*/ 1429 w 336709"/>
              <a:gd name="connsiteY3" fmla="*/ 2489359 h 4209574"/>
              <a:gd name="connsiteX4" fmla="*/ 336709 w 336709"/>
              <a:gd name="connsiteY4" fmla="*/ 3340894 h 4209574"/>
              <a:gd name="connsiteX5" fmla="*/ 1429 w 336709"/>
              <a:gd name="connsiteY5" fmla="*/ 4209574 h 4209574"/>
              <a:gd name="connsiteX0" fmla="*/ 325279 w 334804"/>
              <a:gd name="connsiteY0" fmla="*/ 0 h 4209574"/>
              <a:gd name="connsiteX1" fmla="*/ 0 w 334804"/>
              <a:gd name="connsiteY1" fmla="*/ 827722 h 4209574"/>
              <a:gd name="connsiteX2" fmla="*/ 334804 w 334804"/>
              <a:gd name="connsiteY2" fmla="*/ 1680210 h 4209574"/>
              <a:gd name="connsiteX3" fmla="*/ 1429 w 334804"/>
              <a:gd name="connsiteY3" fmla="*/ 2489359 h 4209574"/>
              <a:gd name="connsiteX4" fmla="*/ 327184 w 334804"/>
              <a:gd name="connsiteY4" fmla="*/ 3328988 h 4209574"/>
              <a:gd name="connsiteX5" fmla="*/ 1429 w 334804"/>
              <a:gd name="connsiteY5" fmla="*/ 4209574 h 4209574"/>
              <a:gd name="connsiteX0" fmla="*/ 325279 w 334804"/>
              <a:gd name="connsiteY0" fmla="*/ 0 h 4166712"/>
              <a:gd name="connsiteX1" fmla="*/ 0 w 334804"/>
              <a:gd name="connsiteY1" fmla="*/ 827722 h 4166712"/>
              <a:gd name="connsiteX2" fmla="*/ 334804 w 334804"/>
              <a:gd name="connsiteY2" fmla="*/ 1680210 h 4166712"/>
              <a:gd name="connsiteX3" fmla="*/ 1429 w 334804"/>
              <a:gd name="connsiteY3" fmla="*/ 2489359 h 4166712"/>
              <a:gd name="connsiteX4" fmla="*/ 327184 w 334804"/>
              <a:gd name="connsiteY4" fmla="*/ 3328988 h 4166712"/>
              <a:gd name="connsiteX5" fmla="*/ 1429 w 334804"/>
              <a:gd name="connsiteY5" fmla="*/ 4166712 h 4166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804" h="4166712">
                <a:moveTo>
                  <a:pt x="325279" y="0"/>
                </a:moveTo>
                <a:lnTo>
                  <a:pt x="0" y="827722"/>
                </a:lnTo>
                <a:lnTo>
                  <a:pt x="334804" y="1680210"/>
                </a:lnTo>
                <a:lnTo>
                  <a:pt x="1429" y="2489359"/>
                </a:lnTo>
                <a:lnTo>
                  <a:pt x="327184" y="3328988"/>
                </a:lnTo>
                <a:lnTo>
                  <a:pt x="1429" y="4166712"/>
                </a:lnTo>
              </a:path>
            </a:pathLst>
          </a:custGeom>
          <a:noFill/>
          <a:ln w="28575">
            <a:solidFill>
              <a:srgbClr val="373A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23955216-5BF2-4C95-A6BB-56E2E9B7B349}"/>
              </a:ext>
            </a:extLst>
          </p:cNvPr>
          <p:cNvPicPr>
            <a:picLocks noChangeAspect="1"/>
          </p:cNvPicPr>
          <p:nvPr/>
        </p:nvPicPr>
        <p:blipFill rotWithShape="1">
          <a:blip r:embed="rId3"/>
          <a:srcRect/>
          <a:stretch/>
        </p:blipFill>
        <p:spPr>
          <a:xfrm>
            <a:off x="465011" y="1127271"/>
            <a:ext cx="646331" cy="646331"/>
          </a:xfrm>
          <a:prstGeom prst="ellipse">
            <a:avLst/>
          </a:prstGeom>
        </p:spPr>
      </p:pic>
      <p:pic>
        <p:nvPicPr>
          <p:cNvPr id="6" name="Picture 5">
            <a:extLst>
              <a:ext uri="{FF2B5EF4-FFF2-40B4-BE49-F238E27FC236}">
                <a16:creationId xmlns:a16="http://schemas.microsoft.com/office/drawing/2014/main" id="{9F535AC0-3A8A-4BD3-BFCD-0D8DF569927E}"/>
              </a:ext>
            </a:extLst>
          </p:cNvPr>
          <p:cNvPicPr>
            <a:picLocks noChangeAspect="1"/>
          </p:cNvPicPr>
          <p:nvPr/>
        </p:nvPicPr>
        <p:blipFill rotWithShape="1">
          <a:blip r:embed="rId4"/>
          <a:srcRect l="1571" t="3496" r="21090" b="12036"/>
          <a:stretch/>
        </p:blipFill>
        <p:spPr>
          <a:xfrm>
            <a:off x="152400" y="1952220"/>
            <a:ext cx="646331" cy="646331"/>
          </a:xfrm>
          <a:prstGeom prst="ellipse">
            <a:avLst/>
          </a:prstGeom>
        </p:spPr>
      </p:pic>
      <p:pic>
        <p:nvPicPr>
          <p:cNvPr id="7" name="Picture 6">
            <a:extLst>
              <a:ext uri="{FF2B5EF4-FFF2-40B4-BE49-F238E27FC236}">
                <a16:creationId xmlns:a16="http://schemas.microsoft.com/office/drawing/2014/main" id="{E2A1F7C0-58F4-4778-AB19-F499A96434B0}"/>
              </a:ext>
            </a:extLst>
          </p:cNvPr>
          <p:cNvPicPr>
            <a:picLocks noChangeAspect="1"/>
          </p:cNvPicPr>
          <p:nvPr/>
        </p:nvPicPr>
        <p:blipFill rotWithShape="1">
          <a:blip r:embed="rId5"/>
          <a:srcRect/>
          <a:stretch/>
        </p:blipFill>
        <p:spPr>
          <a:xfrm>
            <a:off x="462303" y="2782669"/>
            <a:ext cx="646331" cy="646331"/>
          </a:xfrm>
          <a:prstGeom prst="ellipse">
            <a:avLst/>
          </a:prstGeom>
        </p:spPr>
      </p:pic>
      <p:pic>
        <p:nvPicPr>
          <p:cNvPr id="8" name="Picture 7">
            <a:extLst>
              <a:ext uri="{FF2B5EF4-FFF2-40B4-BE49-F238E27FC236}">
                <a16:creationId xmlns:a16="http://schemas.microsoft.com/office/drawing/2014/main" id="{DC50EFF0-9A12-4362-A6C0-FC84980EA831}"/>
              </a:ext>
            </a:extLst>
          </p:cNvPr>
          <p:cNvPicPr>
            <a:picLocks noChangeAspect="1"/>
          </p:cNvPicPr>
          <p:nvPr/>
        </p:nvPicPr>
        <p:blipFill rotWithShape="1">
          <a:blip r:embed="rId6"/>
          <a:srcRect/>
          <a:stretch/>
        </p:blipFill>
        <p:spPr>
          <a:xfrm>
            <a:off x="153192" y="3599371"/>
            <a:ext cx="646331" cy="646331"/>
          </a:xfrm>
          <a:prstGeom prst="ellipse">
            <a:avLst/>
          </a:prstGeom>
        </p:spPr>
      </p:pic>
      <p:pic>
        <p:nvPicPr>
          <p:cNvPr id="9" name="Picture 8">
            <a:extLst>
              <a:ext uri="{FF2B5EF4-FFF2-40B4-BE49-F238E27FC236}">
                <a16:creationId xmlns:a16="http://schemas.microsoft.com/office/drawing/2014/main" id="{523F12C4-799F-43D7-BF8B-AA8B07E4CD19}"/>
              </a:ext>
            </a:extLst>
          </p:cNvPr>
          <p:cNvPicPr>
            <a:picLocks noChangeAspect="1"/>
          </p:cNvPicPr>
          <p:nvPr/>
        </p:nvPicPr>
        <p:blipFill rotWithShape="1">
          <a:blip r:embed="rId7"/>
          <a:srcRect/>
          <a:stretch/>
        </p:blipFill>
        <p:spPr>
          <a:xfrm>
            <a:off x="462303" y="4432569"/>
            <a:ext cx="646331" cy="646331"/>
          </a:xfrm>
          <a:prstGeom prst="ellipse">
            <a:avLst/>
          </a:prstGeom>
        </p:spPr>
      </p:pic>
      <p:pic>
        <p:nvPicPr>
          <p:cNvPr id="10" name="Picture 9">
            <a:extLst>
              <a:ext uri="{FF2B5EF4-FFF2-40B4-BE49-F238E27FC236}">
                <a16:creationId xmlns:a16="http://schemas.microsoft.com/office/drawing/2014/main" id="{016F5972-F821-44BA-9149-1022B04E3647}"/>
              </a:ext>
            </a:extLst>
          </p:cNvPr>
          <p:cNvPicPr>
            <a:picLocks noChangeAspect="1"/>
          </p:cNvPicPr>
          <p:nvPr/>
        </p:nvPicPr>
        <p:blipFill rotWithShape="1">
          <a:blip r:embed="rId8"/>
          <a:srcRect l="3125" r="4728" b="1482"/>
          <a:stretch/>
        </p:blipFill>
        <p:spPr>
          <a:xfrm>
            <a:off x="153848" y="5260650"/>
            <a:ext cx="644836" cy="646331"/>
          </a:xfrm>
          <a:prstGeom prst="ellipse">
            <a:avLst/>
          </a:prstGeom>
        </p:spPr>
      </p:pic>
      <p:sp>
        <p:nvSpPr>
          <p:cNvPr id="11" name="TextBox 10">
            <a:extLst>
              <a:ext uri="{FF2B5EF4-FFF2-40B4-BE49-F238E27FC236}">
                <a16:creationId xmlns:a16="http://schemas.microsoft.com/office/drawing/2014/main" id="{D2A2C506-CEBE-467E-B299-62C2308BA6CC}"/>
              </a:ext>
            </a:extLst>
          </p:cNvPr>
          <p:cNvSpPr txBox="1"/>
          <p:nvPr/>
        </p:nvSpPr>
        <p:spPr>
          <a:xfrm>
            <a:off x="1219202" y="1125897"/>
            <a:ext cx="10972798" cy="646331"/>
          </a:xfrm>
          <a:prstGeom prst="rect">
            <a:avLst/>
          </a:prstGeom>
          <a:noFill/>
        </p:spPr>
        <p:txBody>
          <a:bodyPr wrap="square" rtlCol="0">
            <a:spAutoFit/>
          </a:bodyPr>
          <a:lstStyle/>
          <a:p>
            <a:r>
              <a:rPr lang="en-US" b="1" dirty="0"/>
              <a:t>Implants </a:t>
            </a:r>
            <a:r>
              <a:rPr lang="en-US" b="1" dirty="0" err="1"/>
              <a:t>médicaux</a:t>
            </a:r>
            <a:r>
              <a:rPr lang="en-US" b="1" dirty="0"/>
              <a:t> </a:t>
            </a:r>
            <a:r>
              <a:rPr lang="en-US" i="1" dirty="0"/>
              <a:t>e.g. </a:t>
            </a:r>
            <a:r>
              <a:rPr lang="fr-FR" dirty="0"/>
              <a:t>les valves cardiaques, endoprothèses et greffes ; les articulations, ligaments et tendons artificiels ; les dispositifs de perte auditive ; les implants dentaires ; et les dispositifs qui stimulent les nerfs</a:t>
            </a:r>
            <a:r>
              <a:rPr lang="en-US" dirty="0"/>
              <a:t>.</a:t>
            </a:r>
            <a:endParaRPr lang="en-GB" b="1" dirty="0"/>
          </a:p>
        </p:txBody>
      </p:sp>
      <p:sp>
        <p:nvSpPr>
          <p:cNvPr id="12" name="TextBox 11">
            <a:extLst>
              <a:ext uri="{FF2B5EF4-FFF2-40B4-BE49-F238E27FC236}">
                <a16:creationId xmlns:a16="http://schemas.microsoft.com/office/drawing/2014/main" id="{A4955974-C8DC-4500-B6E3-A9AC56B4B4F3}"/>
              </a:ext>
            </a:extLst>
          </p:cNvPr>
          <p:cNvSpPr txBox="1"/>
          <p:nvPr/>
        </p:nvSpPr>
        <p:spPr>
          <a:xfrm>
            <a:off x="1219202" y="1952221"/>
            <a:ext cx="10820397" cy="646331"/>
          </a:xfrm>
          <a:prstGeom prst="rect">
            <a:avLst/>
          </a:prstGeom>
          <a:noFill/>
        </p:spPr>
        <p:txBody>
          <a:bodyPr wrap="square" rtlCol="0">
            <a:spAutoFit/>
          </a:bodyPr>
          <a:lstStyle/>
          <a:p>
            <a:r>
              <a:rPr lang="fr-FR" b="1" dirty="0"/>
              <a:t>Favoriser la cicatrisation des tissus humains </a:t>
            </a:r>
            <a:r>
              <a:rPr lang="en-US" i="1" dirty="0"/>
              <a:t>e.g.</a:t>
            </a:r>
            <a:r>
              <a:rPr lang="en-US" dirty="0"/>
              <a:t> </a:t>
            </a:r>
            <a:r>
              <a:rPr lang="fr-FR" dirty="0"/>
              <a:t>fermeture des plaies à l'aide de sutures, de clips et d'agrafes ; pansements </a:t>
            </a:r>
            <a:r>
              <a:rPr lang="fr-FR" dirty="0" err="1"/>
              <a:t>dissolvables</a:t>
            </a:r>
            <a:r>
              <a:rPr lang="fr-FR" dirty="0"/>
              <a:t>. </a:t>
            </a:r>
            <a:endParaRPr lang="en-GB" b="1" dirty="0"/>
          </a:p>
        </p:txBody>
      </p:sp>
      <p:sp>
        <p:nvSpPr>
          <p:cNvPr id="13" name="TextBox 12">
            <a:extLst>
              <a:ext uri="{FF2B5EF4-FFF2-40B4-BE49-F238E27FC236}">
                <a16:creationId xmlns:a16="http://schemas.microsoft.com/office/drawing/2014/main" id="{9C6F3593-9DDF-4E47-A8C3-C280E958468F}"/>
              </a:ext>
            </a:extLst>
          </p:cNvPr>
          <p:cNvSpPr txBox="1"/>
          <p:nvPr/>
        </p:nvSpPr>
        <p:spPr>
          <a:xfrm>
            <a:off x="1219203" y="2778545"/>
            <a:ext cx="10820396" cy="646331"/>
          </a:xfrm>
          <a:prstGeom prst="rect">
            <a:avLst/>
          </a:prstGeom>
          <a:noFill/>
        </p:spPr>
        <p:txBody>
          <a:bodyPr wrap="square" rtlCol="0">
            <a:spAutoFit/>
          </a:bodyPr>
          <a:lstStyle/>
          <a:p>
            <a:r>
              <a:rPr lang="fr-FR" b="1" dirty="0"/>
              <a:t>Les échafaudages de régénération des tissus humains, </a:t>
            </a:r>
            <a:r>
              <a:rPr lang="fr-FR" dirty="0"/>
              <a:t>les cellules et les molécules bioactives peuvent tous être utilisés pour favoriser la croissance du tissu hôte. </a:t>
            </a:r>
            <a:endParaRPr lang="en-GB" dirty="0"/>
          </a:p>
        </p:txBody>
      </p:sp>
      <p:sp>
        <p:nvSpPr>
          <p:cNvPr id="14" name="TextBox 13">
            <a:extLst>
              <a:ext uri="{FF2B5EF4-FFF2-40B4-BE49-F238E27FC236}">
                <a16:creationId xmlns:a16="http://schemas.microsoft.com/office/drawing/2014/main" id="{26C85943-F3A6-4B3B-AF01-64A1D8E04722}"/>
              </a:ext>
            </a:extLst>
          </p:cNvPr>
          <p:cNvSpPr txBox="1"/>
          <p:nvPr/>
        </p:nvSpPr>
        <p:spPr>
          <a:xfrm>
            <a:off x="1219202" y="3604869"/>
            <a:ext cx="10819605" cy="646331"/>
          </a:xfrm>
          <a:prstGeom prst="rect">
            <a:avLst/>
          </a:prstGeom>
          <a:noFill/>
        </p:spPr>
        <p:txBody>
          <a:bodyPr wrap="square" rtlCol="0">
            <a:spAutoFit/>
          </a:bodyPr>
          <a:lstStyle/>
          <a:p>
            <a:r>
              <a:rPr lang="fr-FR" b="1" dirty="0"/>
              <a:t>Sondes moléculaires et nanoparticules </a:t>
            </a:r>
            <a:r>
              <a:rPr lang="fr-FR" dirty="0"/>
              <a:t>qui franchissent les barrières biologiques et favorisent l'imagerie et le traitement du cancer au niveau moléculaire. </a:t>
            </a:r>
            <a:endParaRPr lang="en-GB" dirty="0"/>
          </a:p>
        </p:txBody>
      </p:sp>
      <p:sp>
        <p:nvSpPr>
          <p:cNvPr id="15" name="TextBox 14">
            <a:extLst>
              <a:ext uri="{FF2B5EF4-FFF2-40B4-BE49-F238E27FC236}">
                <a16:creationId xmlns:a16="http://schemas.microsoft.com/office/drawing/2014/main" id="{2FE97D24-5C12-406E-9483-0714A9D645EC}"/>
              </a:ext>
            </a:extLst>
          </p:cNvPr>
          <p:cNvSpPr txBox="1"/>
          <p:nvPr/>
        </p:nvSpPr>
        <p:spPr>
          <a:xfrm>
            <a:off x="1219203" y="4431193"/>
            <a:ext cx="10819604" cy="646331"/>
          </a:xfrm>
          <a:prstGeom prst="rect">
            <a:avLst/>
          </a:prstGeom>
          <a:noFill/>
        </p:spPr>
        <p:txBody>
          <a:bodyPr wrap="square" rtlCol="0">
            <a:spAutoFit/>
          </a:bodyPr>
          <a:lstStyle/>
          <a:p>
            <a:r>
              <a:rPr lang="fr-FR" b="1" dirty="0"/>
              <a:t>Les biocapteurs </a:t>
            </a:r>
            <a:r>
              <a:rPr lang="fr-FR" dirty="0"/>
              <a:t>utilisent du matériel biologique, tel que l'ADN, les enzymes et les anticorps, pour détecter des éléments biologiques, chimiques ou physiques spécifiques, puis transmettent ou rapportent ces données. </a:t>
            </a:r>
            <a:endParaRPr lang="en-GB" dirty="0"/>
          </a:p>
        </p:txBody>
      </p:sp>
      <p:sp>
        <p:nvSpPr>
          <p:cNvPr id="16" name="TextBox 15">
            <a:extLst>
              <a:ext uri="{FF2B5EF4-FFF2-40B4-BE49-F238E27FC236}">
                <a16:creationId xmlns:a16="http://schemas.microsoft.com/office/drawing/2014/main" id="{02DE382D-BF39-4F4A-A625-D4215C3500D9}"/>
              </a:ext>
            </a:extLst>
          </p:cNvPr>
          <p:cNvSpPr txBox="1"/>
          <p:nvPr/>
        </p:nvSpPr>
        <p:spPr>
          <a:xfrm>
            <a:off x="1219202" y="5257519"/>
            <a:ext cx="10818949" cy="923330"/>
          </a:xfrm>
          <a:prstGeom prst="rect">
            <a:avLst/>
          </a:prstGeom>
          <a:noFill/>
        </p:spPr>
        <p:txBody>
          <a:bodyPr wrap="square" rtlCol="0">
            <a:spAutoFit/>
          </a:bodyPr>
          <a:lstStyle/>
          <a:p>
            <a:r>
              <a:rPr lang="fr-FR" b="1" dirty="0"/>
              <a:t>Systèmes d’administration de médicaments </a:t>
            </a:r>
            <a:r>
              <a:rPr lang="fr-FR" dirty="0"/>
              <a:t>qui transportent et/ou appliquent des médicaments sur la maladie cible, par exemple des endoprothèses vasculaires recouverts de médicaments, des plaquettes de chimiothérapie implantables pour les patients atteints de cancer. </a:t>
            </a:r>
            <a:endParaRPr lang="en-GB" dirty="0"/>
          </a:p>
        </p:txBody>
      </p:sp>
    </p:spTree>
    <p:extLst>
      <p:ext uri="{BB962C8B-B14F-4D97-AF65-F5344CB8AC3E}">
        <p14:creationId xmlns:p14="http://schemas.microsoft.com/office/powerpoint/2010/main" val="20545617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B2D659-94AD-CCB1-DEB0-33CB0AA7B781}"/>
              </a:ext>
            </a:extLst>
          </p:cNvPr>
          <p:cNvSpPr>
            <a:spLocks noGrp="1"/>
          </p:cNvSpPr>
          <p:nvPr>
            <p:ph type="sldNum" sz="quarter" idx="11"/>
          </p:nvPr>
        </p:nvSpPr>
        <p:spPr/>
        <p:txBody>
          <a:bodyPr/>
          <a:lstStyle/>
          <a:p>
            <a:fld id="{F0D23093-2AB0-F74C-B865-1A12A15B650E}" type="slidenum">
              <a:rPr lang="en-US" smtClean="0"/>
              <a:pPr/>
              <a:t>8</a:t>
            </a:fld>
            <a:endParaRPr lang="en-US" dirty="0"/>
          </a:p>
        </p:txBody>
      </p:sp>
      <p:sp>
        <p:nvSpPr>
          <p:cNvPr id="3" name="Title 2">
            <a:extLst>
              <a:ext uri="{FF2B5EF4-FFF2-40B4-BE49-F238E27FC236}">
                <a16:creationId xmlns:a16="http://schemas.microsoft.com/office/drawing/2014/main" id="{310C2AB0-FD3D-5D14-1C95-14F117D32147}"/>
              </a:ext>
            </a:extLst>
          </p:cNvPr>
          <p:cNvSpPr>
            <a:spLocks noGrp="1"/>
          </p:cNvSpPr>
          <p:nvPr>
            <p:ph type="title"/>
          </p:nvPr>
        </p:nvSpPr>
        <p:spPr/>
        <p:txBody>
          <a:bodyPr/>
          <a:lstStyle/>
          <a:p>
            <a:r>
              <a:rPr lang="en-GB" dirty="0"/>
              <a:t>Ansys Granta EduPack</a:t>
            </a:r>
          </a:p>
        </p:txBody>
      </p:sp>
      <p:grpSp>
        <p:nvGrpSpPr>
          <p:cNvPr id="5" name="Group 4">
            <a:extLst>
              <a:ext uri="{FF2B5EF4-FFF2-40B4-BE49-F238E27FC236}">
                <a16:creationId xmlns:a16="http://schemas.microsoft.com/office/drawing/2014/main" id="{67356BDE-552D-71A9-565D-3A005E06142D}"/>
              </a:ext>
            </a:extLst>
          </p:cNvPr>
          <p:cNvGrpSpPr/>
          <p:nvPr/>
        </p:nvGrpSpPr>
        <p:grpSpPr>
          <a:xfrm>
            <a:off x="1171798" y="2390734"/>
            <a:ext cx="9848403" cy="3310823"/>
            <a:chOff x="546101" y="1494768"/>
            <a:chExt cx="9180715" cy="3086360"/>
          </a:xfrm>
        </p:grpSpPr>
        <p:pic>
          <p:nvPicPr>
            <p:cNvPr id="6" name="Picture 5">
              <a:extLst>
                <a:ext uri="{FF2B5EF4-FFF2-40B4-BE49-F238E27FC236}">
                  <a16:creationId xmlns:a16="http://schemas.microsoft.com/office/drawing/2014/main" id="{114DCF17-D9BD-D68E-0645-691E1DA33C24}"/>
                </a:ext>
              </a:extLst>
            </p:cNvPr>
            <p:cNvPicPr>
              <a:picLocks noChangeAspect="1"/>
            </p:cNvPicPr>
            <p:nvPr/>
          </p:nvPicPr>
          <p:blipFill rotWithShape="1">
            <a:blip r:embed="rId3"/>
            <a:srcRect t="22070"/>
            <a:stretch/>
          </p:blipFill>
          <p:spPr>
            <a:xfrm>
              <a:off x="546101" y="1494769"/>
              <a:ext cx="5267770" cy="3086359"/>
            </a:xfrm>
            <a:prstGeom prst="rect">
              <a:avLst/>
            </a:prstGeom>
          </p:spPr>
        </p:pic>
        <p:pic>
          <p:nvPicPr>
            <p:cNvPr id="7" name="Picture 6">
              <a:extLst>
                <a:ext uri="{FF2B5EF4-FFF2-40B4-BE49-F238E27FC236}">
                  <a16:creationId xmlns:a16="http://schemas.microsoft.com/office/drawing/2014/main" id="{F0C80E33-82B3-AEF1-FB31-EFBA21D97977}"/>
                </a:ext>
              </a:extLst>
            </p:cNvPr>
            <p:cNvPicPr>
              <a:picLocks noChangeAspect="1"/>
            </p:cNvPicPr>
            <p:nvPr/>
          </p:nvPicPr>
          <p:blipFill rotWithShape="1">
            <a:blip r:embed="rId4"/>
            <a:srcRect t="22253"/>
            <a:stretch/>
          </p:blipFill>
          <p:spPr>
            <a:xfrm>
              <a:off x="5836869" y="1494768"/>
              <a:ext cx="3889947" cy="3014352"/>
            </a:xfrm>
            <a:prstGeom prst="rect">
              <a:avLst/>
            </a:prstGeom>
          </p:spPr>
        </p:pic>
      </p:grpSp>
      <p:sp>
        <p:nvSpPr>
          <p:cNvPr id="8" name="Rectangle 7">
            <a:extLst>
              <a:ext uri="{FF2B5EF4-FFF2-40B4-BE49-F238E27FC236}">
                <a16:creationId xmlns:a16="http://schemas.microsoft.com/office/drawing/2014/main" id="{4373F3F8-4CF9-CDD9-1B44-91E30050079D}"/>
              </a:ext>
            </a:extLst>
          </p:cNvPr>
          <p:cNvSpPr/>
          <p:nvPr/>
        </p:nvSpPr>
        <p:spPr>
          <a:xfrm>
            <a:off x="2639616" y="2893244"/>
            <a:ext cx="1320815" cy="1332000"/>
          </a:xfrm>
          <a:prstGeom prst="rect">
            <a:avLst/>
          </a:prstGeom>
          <a:no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E85C0E50-B690-AEB6-377C-B857742F1012}"/>
              </a:ext>
            </a:extLst>
          </p:cNvPr>
          <p:cNvSpPr/>
          <p:nvPr/>
        </p:nvSpPr>
        <p:spPr>
          <a:xfrm>
            <a:off x="9624392" y="2893244"/>
            <a:ext cx="1320815" cy="1332000"/>
          </a:xfrm>
          <a:prstGeom prst="rect">
            <a:avLst/>
          </a:prstGeom>
          <a:no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rrow: Down 10">
            <a:extLst>
              <a:ext uri="{FF2B5EF4-FFF2-40B4-BE49-F238E27FC236}">
                <a16:creationId xmlns:a16="http://schemas.microsoft.com/office/drawing/2014/main" id="{93CABEC0-57B4-8972-C158-C293F678E6A1}"/>
              </a:ext>
            </a:extLst>
          </p:cNvPr>
          <p:cNvSpPr/>
          <p:nvPr/>
        </p:nvSpPr>
        <p:spPr>
          <a:xfrm>
            <a:off x="3108877" y="2390734"/>
            <a:ext cx="360846" cy="432048"/>
          </a:xfrm>
          <a:prstGeom prst="downArrow">
            <a:avLst>
              <a:gd name="adj1" fmla="val 42081"/>
              <a:gd name="adj2"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rrow: Down 11">
            <a:extLst>
              <a:ext uri="{FF2B5EF4-FFF2-40B4-BE49-F238E27FC236}">
                <a16:creationId xmlns:a16="http://schemas.microsoft.com/office/drawing/2014/main" id="{EDE4E501-5EF2-21E7-B105-B6428411D28C}"/>
              </a:ext>
            </a:extLst>
          </p:cNvPr>
          <p:cNvSpPr/>
          <p:nvPr/>
        </p:nvSpPr>
        <p:spPr>
          <a:xfrm>
            <a:off x="10104376" y="2390734"/>
            <a:ext cx="360846" cy="432048"/>
          </a:xfrm>
          <a:prstGeom prst="downArrow">
            <a:avLst>
              <a:gd name="adj1" fmla="val 42081"/>
              <a:gd name="adj2"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FD78D7AD-FC25-CF0F-EF88-F5BB5B2B4000}"/>
              </a:ext>
            </a:extLst>
          </p:cNvPr>
          <p:cNvSpPr txBox="1"/>
          <p:nvPr/>
        </p:nvSpPr>
        <p:spPr>
          <a:xfrm>
            <a:off x="609599" y="877840"/>
            <a:ext cx="10972799" cy="646331"/>
          </a:xfrm>
          <a:prstGeom prst="rect">
            <a:avLst/>
          </a:prstGeom>
          <a:noFill/>
        </p:spPr>
        <p:txBody>
          <a:bodyPr wrap="square">
            <a:spAutoFit/>
          </a:bodyPr>
          <a:lstStyle/>
          <a:p>
            <a:r>
              <a:rPr lang="fr-FR" dirty="0"/>
              <a:t>Il existe deux bases de données pertinentes pour l'ingénierie biomédicale dans Granta EduPack : Niveau 2 </a:t>
            </a:r>
            <a:r>
              <a:rPr lang="fr-FR" dirty="0" err="1"/>
              <a:t>Bioingénierie</a:t>
            </a:r>
            <a:r>
              <a:rPr lang="fr-FR" dirty="0"/>
              <a:t> et Niveau 3 </a:t>
            </a:r>
            <a:r>
              <a:rPr lang="fr-FR" dirty="0" err="1"/>
              <a:t>Bioingénierie</a:t>
            </a:r>
            <a:r>
              <a:rPr lang="fr-FR" dirty="0"/>
              <a:t>.</a:t>
            </a:r>
            <a:endParaRPr lang="en-GB" dirty="0"/>
          </a:p>
        </p:txBody>
      </p:sp>
      <p:sp>
        <p:nvSpPr>
          <p:cNvPr id="4" name="TextBox 3">
            <a:extLst>
              <a:ext uri="{FF2B5EF4-FFF2-40B4-BE49-F238E27FC236}">
                <a16:creationId xmlns:a16="http://schemas.microsoft.com/office/drawing/2014/main" id="{F798EB18-E5FB-6ABB-9239-EB1E6485F594}"/>
              </a:ext>
            </a:extLst>
          </p:cNvPr>
          <p:cNvSpPr txBox="1"/>
          <p:nvPr/>
        </p:nvSpPr>
        <p:spPr>
          <a:xfrm>
            <a:off x="609599" y="1634287"/>
            <a:ext cx="10972799" cy="646331"/>
          </a:xfrm>
          <a:prstGeom prst="rect">
            <a:avLst/>
          </a:prstGeom>
          <a:noFill/>
        </p:spPr>
        <p:txBody>
          <a:bodyPr wrap="square">
            <a:spAutoFit/>
          </a:bodyPr>
          <a:lstStyle/>
          <a:p>
            <a:r>
              <a:rPr lang="fr-FR" dirty="0"/>
              <a:t>Les deux contiennent les mêmes données sur les dispositifs </a:t>
            </a:r>
            <a:r>
              <a:rPr lang="fr-FR" sz="1800" dirty="0"/>
              <a:t>médical</a:t>
            </a:r>
            <a:r>
              <a:rPr lang="fr-FR" dirty="0"/>
              <a:t>, mais diffèrent sur la quantité de données sur les matériaux disponibles.</a:t>
            </a:r>
            <a:endParaRPr lang="en-GB" dirty="0"/>
          </a:p>
        </p:txBody>
      </p:sp>
    </p:spTree>
    <p:extLst>
      <p:ext uri="{BB962C8B-B14F-4D97-AF65-F5344CB8AC3E}">
        <p14:creationId xmlns:p14="http://schemas.microsoft.com/office/powerpoint/2010/main" val="10671257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FD1FB93-247F-9221-2E2E-6C9B623C00A1}"/>
              </a:ext>
            </a:extLst>
          </p:cNvPr>
          <p:cNvSpPr/>
          <p:nvPr/>
        </p:nvSpPr>
        <p:spPr>
          <a:xfrm>
            <a:off x="0" y="5373216"/>
            <a:ext cx="12192000" cy="88824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lide Number Placeholder 1">
            <a:extLst>
              <a:ext uri="{FF2B5EF4-FFF2-40B4-BE49-F238E27FC236}">
                <a16:creationId xmlns:a16="http://schemas.microsoft.com/office/drawing/2014/main" id="{5135142B-BECA-501B-2A29-C95544922072}"/>
              </a:ext>
            </a:extLst>
          </p:cNvPr>
          <p:cNvSpPr>
            <a:spLocks noGrp="1"/>
          </p:cNvSpPr>
          <p:nvPr>
            <p:ph type="sldNum" sz="quarter" idx="11"/>
          </p:nvPr>
        </p:nvSpPr>
        <p:spPr/>
        <p:txBody>
          <a:bodyPr/>
          <a:lstStyle/>
          <a:p>
            <a:fld id="{F0D23093-2AB0-F74C-B865-1A12A15B650E}" type="slidenum">
              <a:rPr lang="en-US" smtClean="0"/>
              <a:pPr/>
              <a:t>9</a:t>
            </a:fld>
            <a:endParaRPr lang="en-US" dirty="0"/>
          </a:p>
        </p:txBody>
      </p:sp>
      <p:sp>
        <p:nvSpPr>
          <p:cNvPr id="3" name="Title 2">
            <a:extLst>
              <a:ext uri="{FF2B5EF4-FFF2-40B4-BE49-F238E27FC236}">
                <a16:creationId xmlns:a16="http://schemas.microsoft.com/office/drawing/2014/main" id="{504744CD-906B-34FE-6448-02149155F930}"/>
              </a:ext>
            </a:extLst>
          </p:cNvPr>
          <p:cNvSpPr>
            <a:spLocks noGrp="1"/>
          </p:cNvSpPr>
          <p:nvPr>
            <p:ph type="title"/>
          </p:nvPr>
        </p:nvSpPr>
        <p:spPr/>
        <p:txBody>
          <a:bodyPr/>
          <a:lstStyle/>
          <a:p>
            <a:r>
              <a:rPr lang="fr-FR" dirty="0"/>
              <a:t>Bases de données de </a:t>
            </a:r>
            <a:r>
              <a:rPr lang="fr-FR" dirty="0" err="1"/>
              <a:t>bioingénierie</a:t>
            </a:r>
            <a:r>
              <a:rPr lang="fr-FR" dirty="0"/>
              <a:t> : aperçu du contenu</a:t>
            </a:r>
            <a:endParaRPr lang="en-GB" dirty="0"/>
          </a:p>
        </p:txBody>
      </p:sp>
      <p:pic>
        <p:nvPicPr>
          <p:cNvPr id="4" name="Picture 3">
            <a:extLst>
              <a:ext uri="{FF2B5EF4-FFF2-40B4-BE49-F238E27FC236}">
                <a16:creationId xmlns:a16="http://schemas.microsoft.com/office/drawing/2014/main" id="{D3FFABA8-BD47-436A-0AA8-BF53B7912F8E}"/>
              </a:ext>
            </a:extLst>
          </p:cNvPr>
          <p:cNvPicPr>
            <a:picLocks noChangeAspect="1"/>
          </p:cNvPicPr>
          <p:nvPr/>
        </p:nvPicPr>
        <p:blipFill rotWithShape="1">
          <a:blip r:embed="rId3"/>
          <a:srcRect t="4000"/>
          <a:stretch/>
        </p:blipFill>
        <p:spPr>
          <a:xfrm>
            <a:off x="263352" y="1556792"/>
            <a:ext cx="5773247" cy="3456384"/>
          </a:xfrm>
          <a:prstGeom prst="rect">
            <a:avLst/>
          </a:prstGeom>
          <a:ln>
            <a:solidFill>
              <a:schemeClr val="bg1">
                <a:lumMod val="50000"/>
              </a:schemeClr>
            </a:solidFill>
          </a:ln>
        </p:spPr>
      </p:pic>
      <p:pic>
        <p:nvPicPr>
          <p:cNvPr id="7" name="Picture 6">
            <a:extLst>
              <a:ext uri="{FF2B5EF4-FFF2-40B4-BE49-F238E27FC236}">
                <a16:creationId xmlns:a16="http://schemas.microsoft.com/office/drawing/2014/main" id="{9F02C336-DEDB-0464-4136-BB82340C352B}"/>
              </a:ext>
            </a:extLst>
          </p:cNvPr>
          <p:cNvPicPr>
            <a:picLocks noChangeAspect="1"/>
          </p:cNvPicPr>
          <p:nvPr/>
        </p:nvPicPr>
        <p:blipFill rotWithShape="1">
          <a:blip r:embed="rId4"/>
          <a:srcRect t="4000"/>
          <a:stretch/>
        </p:blipFill>
        <p:spPr>
          <a:xfrm>
            <a:off x="6168008" y="1556792"/>
            <a:ext cx="5773247" cy="3456384"/>
          </a:xfrm>
          <a:prstGeom prst="rect">
            <a:avLst/>
          </a:prstGeom>
          <a:ln>
            <a:solidFill>
              <a:schemeClr val="bg1">
                <a:lumMod val="50000"/>
              </a:schemeClr>
            </a:solidFill>
          </a:ln>
        </p:spPr>
      </p:pic>
      <p:sp>
        <p:nvSpPr>
          <p:cNvPr id="8" name="Rectangle 7">
            <a:extLst>
              <a:ext uri="{FF2B5EF4-FFF2-40B4-BE49-F238E27FC236}">
                <a16:creationId xmlns:a16="http://schemas.microsoft.com/office/drawing/2014/main" id="{DAE30A86-0140-3A3B-FA37-306948742BDB}"/>
              </a:ext>
            </a:extLst>
          </p:cNvPr>
          <p:cNvSpPr/>
          <p:nvPr/>
        </p:nvSpPr>
        <p:spPr>
          <a:xfrm>
            <a:off x="335360" y="2348880"/>
            <a:ext cx="1368152" cy="1512168"/>
          </a:xfrm>
          <a:prstGeom prst="rect">
            <a:avLst/>
          </a:prstGeom>
          <a:noFill/>
          <a:ln w="1905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6283A823-F09D-707B-7527-B4D0BC3473BD}"/>
              </a:ext>
            </a:extLst>
          </p:cNvPr>
          <p:cNvSpPr/>
          <p:nvPr/>
        </p:nvSpPr>
        <p:spPr>
          <a:xfrm>
            <a:off x="6240016" y="2348880"/>
            <a:ext cx="1368152" cy="1872208"/>
          </a:xfrm>
          <a:prstGeom prst="rect">
            <a:avLst/>
          </a:prstGeom>
          <a:noFill/>
          <a:ln w="1905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C9048219-DEC9-2C5D-3905-B9448056C09E}"/>
              </a:ext>
            </a:extLst>
          </p:cNvPr>
          <p:cNvSpPr txBox="1"/>
          <p:nvPr/>
        </p:nvSpPr>
        <p:spPr>
          <a:xfrm>
            <a:off x="263350" y="5061917"/>
            <a:ext cx="2175049" cy="338554"/>
          </a:xfrm>
          <a:prstGeom prst="rect">
            <a:avLst/>
          </a:prstGeom>
          <a:noFill/>
        </p:spPr>
        <p:txBody>
          <a:bodyPr wrap="square" rtlCol="0">
            <a:spAutoFit/>
          </a:bodyPr>
          <a:lstStyle/>
          <a:p>
            <a:r>
              <a:rPr lang="en-GB" sz="1600" b="1" dirty="0" err="1"/>
              <a:t>Contenu</a:t>
            </a:r>
            <a:r>
              <a:rPr lang="en-GB" sz="1600" b="1" dirty="0"/>
              <a:t> </a:t>
            </a:r>
            <a:r>
              <a:rPr lang="en-GB" sz="1600" b="1" dirty="0" err="1"/>
              <a:t>essentiel</a:t>
            </a:r>
            <a:r>
              <a:rPr lang="en-GB" sz="1600" b="1" dirty="0"/>
              <a:t>:</a:t>
            </a:r>
          </a:p>
        </p:txBody>
      </p:sp>
      <p:sp>
        <p:nvSpPr>
          <p:cNvPr id="26" name="TextBox 25">
            <a:extLst>
              <a:ext uri="{FF2B5EF4-FFF2-40B4-BE49-F238E27FC236}">
                <a16:creationId xmlns:a16="http://schemas.microsoft.com/office/drawing/2014/main" id="{96C765D3-5B56-E2CB-474A-95BCB27BB570}"/>
              </a:ext>
            </a:extLst>
          </p:cNvPr>
          <p:cNvSpPr txBox="1"/>
          <p:nvPr/>
        </p:nvSpPr>
        <p:spPr>
          <a:xfrm>
            <a:off x="263351" y="5445224"/>
            <a:ext cx="5352801" cy="738664"/>
          </a:xfrm>
          <a:prstGeom prst="rect">
            <a:avLst/>
          </a:prstGeom>
          <a:noFill/>
        </p:spPr>
        <p:txBody>
          <a:bodyPr wrap="square" rtlCol="0">
            <a:spAutoFit/>
          </a:bodyPr>
          <a:lstStyle/>
          <a:p>
            <a:pPr marL="180000" indent="-180000">
              <a:buFont typeface="Arial" panose="020B0604020202020204" pitchFamily="34" charset="0"/>
              <a:buChar char="•"/>
            </a:pPr>
            <a:r>
              <a:rPr lang="en-GB" sz="1400" b="1" dirty="0"/>
              <a:t>62</a:t>
            </a:r>
            <a:r>
              <a:rPr lang="en-GB" sz="1400" dirty="0"/>
              <a:t> </a:t>
            </a:r>
            <a:r>
              <a:rPr lang="en-US" sz="1400" dirty="0" err="1"/>
              <a:t>dispositif</a:t>
            </a:r>
            <a:r>
              <a:rPr lang="en-US" sz="1400" dirty="0"/>
              <a:t> </a:t>
            </a:r>
            <a:r>
              <a:rPr lang="en-US" sz="1400" dirty="0" err="1"/>
              <a:t>médical</a:t>
            </a:r>
            <a:r>
              <a:rPr lang="en-US" sz="1400" dirty="0"/>
              <a:t> </a:t>
            </a:r>
            <a:r>
              <a:rPr lang="en-GB" sz="1400" dirty="0"/>
              <a:t>and </a:t>
            </a:r>
            <a:r>
              <a:rPr lang="en-GB" sz="1400" b="1" dirty="0"/>
              <a:t>117</a:t>
            </a:r>
            <a:r>
              <a:rPr lang="en-GB" sz="1400" dirty="0"/>
              <a:t> </a:t>
            </a:r>
            <a:r>
              <a:rPr lang="en-GB" sz="1400" dirty="0" err="1"/>
              <a:t>exemple</a:t>
            </a:r>
            <a:r>
              <a:rPr lang="en-GB" sz="1400" dirty="0"/>
              <a:t> </a:t>
            </a:r>
            <a:r>
              <a:rPr lang="en-GB" sz="1400" dirty="0" err="1"/>
              <a:t>approuvé</a:t>
            </a:r>
            <a:r>
              <a:rPr lang="en-GB" sz="1400" dirty="0"/>
              <a:t> par la FDA </a:t>
            </a:r>
          </a:p>
          <a:p>
            <a:pPr marL="180000" indent="-180000">
              <a:buFont typeface="Arial" panose="020B0604020202020204" pitchFamily="34" charset="0"/>
              <a:buChar char="•"/>
            </a:pPr>
            <a:r>
              <a:rPr lang="en-GB" sz="1400" b="1" dirty="0"/>
              <a:t>321</a:t>
            </a:r>
            <a:r>
              <a:rPr lang="en-GB" sz="1400" dirty="0"/>
              <a:t> </a:t>
            </a:r>
            <a:r>
              <a:rPr lang="en-US" sz="1400" dirty="0" err="1"/>
              <a:t>matériaux</a:t>
            </a:r>
            <a:endParaRPr lang="en-GB" sz="1400" dirty="0"/>
          </a:p>
          <a:p>
            <a:pPr marL="180000" indent="-180000">
              <a:buFont typeface="Arial" panose="020B0604020202020204" pitchFamily="34" charset="0"/>
              <a:buChar char="•"/>
            </a:pPr>
            <a:r>
              <a:rPr lang="fr-FR" sz="1400" dirty="0"/>
              <a:t>outils base de sélection de matériaux</a:t>
            </a:r>
            <a:endParaRPr lang="en-GB" sz="1400" dirty="0"/>
          </a:p>
        </p:txBody>
      </p:sp>
      <p:sp>
        <p:nvSpPr>
          <p:cNvPr id="27" name="TextBox 26">
            <a:extLst>
              <a:ext uri="{FF2B5EF4-FFF2-40B4-BE49-F238E27FC236}">
                <a16:creationId xmlns:a16="http://schemas.microsoft.com/office/drawing/2014/main" id="{0385ACF6-BA4F-A46E-0017-C0A069DB7732}"/>
              </a:ext>
            </a:extLst>
          </p:cNvPr>
          <p:cNvSpPr txBox="1"/>
          <p:nvPr/>
        </p:nvSpPr>
        <p:spPr>
          <a:xfrm>
            <a:off x="6168008" y="5445225"/>
            <a:ext cx="5352801" cy="738664"/>
          </a:xfrm>
          <a:prstGeom prst="rect">
            <a:avLst/>
          </a:prstGeom>
          <a:noFill/>
        </p:spPr>
        <p:txBody>
          <a:bodyPr wrap="square" rtlCol="0">
            <a:spAutoFit/>
          </a:bodyPr>
          <a:lstStyle/>
          <a:p>
            <a:pPr marL="180000" indent="-180000">
              <a:buFont typeface="Arial" panose="020B0604020202020204" pitchFamily="34" charset="0"/>
              <a:buChar char="•"/>
            </a:pPr>
            <a:r>
              <a:rPr lang="en-GB" sz="1400" b="1" dirty="0"/>
              <a:t>62</a:t>
            </a:r>
            <a:r>
              <a:rPr lang="en-GB" sz="1400" dirty="0"/>
              <a:t> </a:t>
            </a:r>
            <a:r>
              <a:rPr lang="en-US" sz="1400" dirty="0" err="1"/>
              <a:t>dispositif</a:t>
            </a:r>
            <a:r>
              <a:rPr lang="en-US" sz="1400" dirty="0"/>
              <a:t> </a:t>
            </a:r>
            <a:r>
              <a:rPr lang="en-US" sz="1400" dirty="0" err="1"/>
              <a:t>médical</a:t>
            </a:r>
            <a:r>
              <a:rPr lang="en-US" sz="1400" dirty="0"/>
              <a:t> </a:t>
            </a:r>
            <a:r>
              <a:rPr lang="en-GB" sz="1400" dirty="0"/>
              <a:t>and </a:t>
            </a:r>
            <a:r>
              <a:rPr lang="en-GB" sz="1400" b="1" dirty="0"/>
              <a:t>117</a:t>
            </a:r>
            <a:r>
              <a:rPr lang="en-GB" sz="1400" dirty="0"/>
              <a:t> </a:t>
            </a:r>
            <a:r>
              <a:rPr lang="en-GB" sz="1400" dirty="0" err="1"/>
              <a:t>exemple</a:t>
            </a:r>
            <a:r>
              <a:rPr lang="en-GB" sz="1400" dirty="0"/>
              <a:t> </a:t>
            </a:r>
            <a:r>
              <a:rPr lang="en-GB" sz="1400" dirty="0" err="1"/>
              <a:t>approuvé</a:t>
            </a:r>
            <a:r>
              <a:rPr lang="en-GB" sz="1400" dirty="0"/>
              <a:t> par la FDA </a:t>
            </a:r>
          </a:p>
          <a:p>
            <a:pPr marL="180000" indent="-180000">
              <a:buFont typeface="Arial" panose="020B0604020202020204" pitchFamily="34" charset="0"/>
              <a:buChar char="•"/>
            </a:pPr>
            <a:r>
              <a:rPr lang="en-GB" sz="1400" b="1" dirty="0"/>
              <a:t>4261</a:t>
            </a:r>
            <a:r>
              <a:rPr lang="en-GB" sz="1400" dirty="0"/>
              <a:t> </a:t>
            </a:r>
            <a:r>
              <a:rPr lang="en-US" sz="1400" dirty="0" err="1"/>
              <a:t>matériaux</a:t>
            </a:r>
            <a:endParaRPr lang="en-GB" sz="1400" dirty="0"/>
          </a:p>
          <a:p>
            <a:pPr marL="180000" indent="-180000">
              <a:buFont typeface="Arial" panose="020B0604020202020204" pitchFamily="34" charset="0"/>
              <a:buChar char="•"/>
            </a:pPr>
            <a:r>
              <a:rPr lang="fr-FR" sz="1400" dirty="0"/>
              <a:t>outils avancés de sélection de matériaux</a:t>
            </a:r>
            <a:endParaRPr lang="en-GB" sz="1400" dirty="0"/>
          </a:p>
        </p:txBody>
      </p:sp>
      <p:sp>
        <p:nvSpPr>
          <p:cNvPr id="28" name="TextBox 27">
            <a:extLst>
              <a:ext uri="{FF2B5EF4-FFF2-40B4-BE49-F238E27FC236}">
                <a16:creationId xmlns:a16="http://schemas.microsoft.com/office/drawing/2014/main" id="{F59FAB8C-C4B4-D778-3E70-0D144E4F451C}"/>
              </a:ext>
            </a:extLst>
          </p:cNvPr>
          <p:cNvSpPr txBox="1"/>
          <p:nvPr/>
        </p:nvSpPr>
        <p:spPr>
          <a:xfrm>
            <a:off x="665781" y="785225"/>
            <a:ext cx="11257459" cy="584775"/>
          </a:xfrm>
          <a:prstGeom prst="rect">
            <a:avLst/>
          </a:prstGeom>
          <a:noFill/>
        </p:spPr>
        <p:txBody>
          <a:bodyPr wrap="square">
            <a:spAutoFit/>
          </a:bodyPr>
          <a:lstStyle/>
          <a:p>
            <a:r>
              <a:rPr lang="fr-FR" sz="1600" dirty="0"/>
              <a:t>Pour une introduction aux dispositifs médical et à la sélection des matériaux pertinents, nous vous recommandons d'utiliser le niveau 2 </a:t>
            </a:r>
            <a:r>
              <a:rPr lang="fr-FR" sz="1600" dirty="0" err="1"/>
              <a:t>Bioingénierie</a:t>
            </a:r>
            <a:r>
              <a:rPr lang="fr-FR" sz="1600" dirty="0"/>
              <a:t>. Pour des projets avancés et plus réalistes, nous recommandons la bio-ingénierie de niveau 3.</a:t>
            </a:r>
            <a:endParaRPr lang="en-GB" sz="1600" dirty="0"/>
          </a:p>
        </p:txBody>
      </p:sp>
      <p:grpSp>
        <p:nvGrpSpPr>
          <p:cNvPr id="29" name="Group 28">
            <a:extLst>
              <a:ext uri="{FF2B5EF4-FFF2-40B4-BE49-F238E27FC236}">
                <a16:creationId xmlns:a16="http://schemas.microsoft.com/office/drawing/2014/main" id="{68239299-FAB7-9798-2776-F32667698BF6}"/>
              </a:ext>
            </a:extLst>
          </p:cNvPr>
          <p:cNvGrpSpPr/>
          <p:nvPr/>
        </p:nvGrpSpPr>
        <p:grpSpPr>
          <a:xfrm>
            <a:off x="268760" y="785225"/>
            <a:ext cx="360184" cy="655671"/>
            <a:chOff x="560429" y="5272884"/>
            <a:chExt cx="490757" cy="893364"/>
          </a:xfrm>
        </p:grpSpPr>
        <p:pic>
          <p:nvPicPr>
            <p:cNvPr id="30" name="Graphic 29">
              <a:extLst>
                <a:ext uri="{FF2B5EF4-FFF2-40B4-BE49-F238E27FC236}">
                  <a16:creationId xmlns:a16="http://schemas.microsoft.com/office/drawing/2014/main" id="{987B071B-53FD-93A3-C5BE-9CC2E797468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0429" y="5272884"/>
              <a:ext cx="416019" cy="893364"/>
            </a:xfrm>
            <a:prstGeom prst="rect">
              <a:avLst/>
            </a:prstGeom>
          </p:spPr>
        </p:pic>
        <p:pic>
          <p:nvPicPr>
            <p:cNvPr id="31" name="Graphic 30">
              <a:extLst>
                <a:ext uri="{FF2B5EF4-FFF2-40B4-BE49-F238E27FC236}">
                  <a16:creationId xmlns:a16="http://schemas.microsoft.com/office/drawing/2014/main" id="{9E0CF459-65CE-1190-CFB1-A785AB76FEA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5167" y="5272884"/>
              <a:ext cx="416019" cy="893364"/>
            </a:xfrm>
            <a:prstGeom prst="rect">
              <a:avLst/>
            </a:prstGeom>
          </p:spPr>
        </p:pic>
      </p:grpSp>
      <p:sp>
        <p:nvSpPr>
          <p:cNvPr id="32" name="TextBox 31">
            <a:extLst>
              <a:ext uri="{FF2B5EF4-FFF2-40B4-BE49-F238E27FC236}">
                <a16:creationId xmlns:a16="http://schemas.microsoft.com/office/drawing/2014/main" id="{867A9346-0FC7-C923-EAE0-D7EE26A163C4}"/>
              </a:ext>
            </a:extLst>
          </p:cNvPr>
          <p:cNvSpPr txBox="1"/>
          <p:nvPr/>
        </p:nvSpPr>
        <p:spPr>
          <a:xfrm>
            <a:off x="6168008" y="5061917"/>
            <a:ext cx="2061592" cy="338554"/>
          </a:xfrm>
          <a:prstGeom prst="rect">
            <a:avLst/>
          </a:prstGeom>
          <a:noFill/>
        </p:spPr>
        <p:txBody>
          <a:bodyPr wrap="square" rtlCol="0">
            <a:spAutoFit/>
          </a:bodyPr>
          <a:lstStyle/>
          <a:p>
            <a:r>
              <a:rPr lang="en-GB" sz="1600" b="1" dirty="0" err="1"/>
              <a:t>Contenu</a:t>
            </a:r>
            <a:r>
              <a:rPr lang="en-GB" sz="1600" b="1" dirty="0"/>
              <a:t> </a:t>
            </a:r>
            <a:r>
              <a:rPr lang="en-GB" sz="1600" b="1" dirty="0" err="1"/>
              <a:t>essentiel</a:t>
            </a:r>
            <a:r>
              <a:rPr lang="en-GB" sz="1600" b="1" dirty="0"/>
              <a:t>:</a:t>
            </a:r>
          </a:p>
        </p:txBody>
      </p:sp>
    </p:spTree>
    <p:extLst>
      <p:ext uri="{BB962C8B-B14F-4D97-AF65-F5344CB8AC3E}">
        <p14:creationId xmlns:p14="http://schemas.microsoft.com/office/powerpoint/2010/main" val="3575753930"/>
      </p:ext>
    </p:extLst>
  </p:cSld>
  <p:clrMapOvr>
    <a:masterClrMapping/>
  </p:clrMapOvr>
</p:sld>
</file>

<file path=ppt/theme/theme1.xml><?xml version="1.0" encoding="utf-8"?>
<a:theme xmlns:a="http://schemas.openxmlformats.org/drawingml/2006/main" name="Ansys - Slide Master">
  <a:themeElements>
    <a:clrScheme name="Ansys Color Theme - 2020">
      <a:dk1>
        <a:srgbClr val="000000"/>
      </a:dk1>
      <a:lt1>
        <a:srgbClr val="FFFFFF"/>
      </a:lt1>
      <a:dk2>
        <a:srgbClr val="898A8D"/>
      </a:dk2>
      <a:lt2>
        <a:srgbClr val="FFFFFF"/>
      </a:lt2>
      <a:accent1>
        <a:srgbClr val="FFB71B"/>
      </a:accent1>
      <a:accent2>
        <a:srgbClr val="D9D8D6"/>
      </a:accent2>
      <a:accent3>
        <a:srgbClr val="898A8D"/>
      </a:accent3>
      <a:accent4>
        <a:srgbClr val="444446"/>
      </a:accent4>
      <a:accent5>
        <a:srgbClr val="D29100"/>
      </a:accent5>
      <a:accent6>
        <a:srgbClr val="F9DD42"/>
      </a:accent6>
      <a:hlink>
        <a:srgbClr val="FFB71B"/>
      </a:hlink>
      <a:folHlink>
        <a:srgbClr val="898A8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6" id="{CA2E55D1-E75E-42A9-B5BE-2EBF54A1B007}" vid="{3CA74CE9-968C-4C38-BCBF-D52F0D1A7B9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F11F15CCDA16C44AB1AFF6EA8F76A1A" ma:contentTypeVersion="13" ma:contentTypeDescription="Create a new document." ma:contentTypeScope="" ma:versionID="d7be0bb6f63c056c5c0b22d274fb5218">
  <xsd:schema xmlns:xsd="http://www.w3.org/2001/XMLSchema" xmlns:xs="http://www.w3.org/2001/XMLSchema" xmlns:p="http://schemas.microsoft.com/office/2006/metadata/properties" xmlns:ns1="http://schemas.microsoft.com/sharepoint/v3" xmlns:ns2="4486bbf1-55fc-49d2-af7e-ec287a4789b3" xmlns:ns3="592a2861-848e-4487-9e07-fc12779b72dd" targetNamespace="http://schemas.microsoft.com/office/2006/metadata/properties" ma:root="true" ma:fieldsID="55928435a1502ffca128e6244f75cdd4" ns1:_="" ns2:_="" ns3:_="">
    <xsd:import namespace="http://schemas.microsoft.com/sharepoint/v3"/>
    <xsd:import namespace="4486bbf1-55fc-49d2-af7e-ec287a4789b3"/>
    <xsd:import namespace="592a2861-848e-4487-9e07-fc12779b72d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Tag" minOccurs="0"/>
                <xsd:element ref="ns3:SharedWithUsers" minOccurs="0"/>
                <xsd:element ref="ns3:SharedWithDetail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486bbf1-55fc-49d2-af7e-ec287a4789b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Tag" ma:index="16" nillable="true" ma:displayName="Tag" ma:format="Dropdown" ma:internalName="Tag">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92a2861-848e-4487-9e07-fc12779b72dd"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F5FE876-BBFA-4E5E-8653-4E4CAC43203B}">
  <ds:schemaRefs>
    <ds:schemaRef ds:uri="http://schemas.microsoft.com/sharepoint/v3/contenttype/forms"/>
  </ds:schemaRefs>
</ds:datastoreItem>
</file>

<file path=customXml/itemProps2.xml><?xml version="1.0" encoding="utf-8"?>
<ds:datastoreItem xmlns:ds="http://schemas.openxmlformats.org/officeDocument/2006/customXml" ds:itemID="{F149EFEC-0205-4C4C-AA97-4B37262E93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486bbf1-55fc-49d2-af7e-ec287a4789b3"/>
    <ds:schemaRef ds:uri="592a2861-848e-4487-9e07-fc12779b72d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AER EduPack Template-PPT 4</Template>
  <TotalTime>541</TotalTime>
  <Words>2576</Words>
  <Application>Microsoft Office PowerPoint</Application>
  <PresentationFormat>Widescreen</PresentationFormat>
  <Paragraphs>288</Paragraphs>
  <Slides>23</Slides>
  <Notes>21</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Ansys - Slide Master</vt:lpstr>
      <vt:lpstr>PowerPoint Presentation</vt:lpstr>
      <vt:lpstr>Objectifs pédagogiques de cette unité de cours</vt:lpstr>
      <vt:lpstr>Sommaire</vt:lpstr>
      <vt:lpstr>Qu’est-ce qu’un dispositif médical ?</vt:lpstr>
      <vt:lpstr>Selon l'Organisation mondiale de la santé :</vt:lpstr>
      <vt:lpstr>Types de dispositifs médicaux</vt:lpstr>
      <vt:lpstr>Comment les biomatériaux sont-ils utilisés dans la pratique médicale actuelle ?</vt:lpstr>
      <vt:lpstr>Ansys Granta EduPack</vt:lpstr>
      <vt:lpstr>Bases de données de bioingénierie : aperçu du contenu</vt:lpstr>
      <vt:lpstr>La base de données structure</vt:lpstr>
      <vt:lpstr>Fiche 1 : dispositif médical</vt:lpstr>
      <vt:lpstr>Fiche 2 : exemple approuvé par la FDA</vt:lpstr>
      <vt:lpstr>Fiche 3 : MaterialUniverse</vt:lpstr>
      <vt:lpstr>Soutien à l'apprentissage autoguidé</vt:lpstr>
      <vt:lpstr>Tableaux des propriétés des matériaux - tous les matériaux</vt:lpstr>
      <vt:lpstr>Tableaux des propriétés des matériaux - tous les matériaux</vt:lpstr>
      <vt:lpstr>Tableaux des propriétés des matériaux - tous les matériaux</vt:lpstr>
      <vt:lpstr>Tableaux des propriétés des matériaux - tous les matériaux</vt:lpstr>
      <vt:lpstr>Tissu minéralisé vs blocs de construction moléculaires</vt:lpstr>
      <vt:lpstr>Aperçu des ressources en bioingénierie</vt:lpstr>
      <vt:lpstr>En résumé</vt:lpstr>
      <vt:lpstr>Série d’Unité de Cours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Soma Chakrabarti</dc:creator>
  <cp:lastModifiedBy>Kaitlin Tyler</cp:lastModifiedBy>
  <cp:revision>16</cp:revision>
  <dcterms:created xsi:type="dcterms:W3CDTF">2021-07-09T13:49:57Z</dcterms:created>
  <dcterms:modified xsi:type="dcterms:W3CDTF">2022-12-28T09:04:00Z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0x0101006F11F15CCDA16C44AB1AFF6EA8F76A1A</vt:lpwstr>
  </property>
  <property fmtid="{D5CDD505-2E9C-101B-9397-08002B2CF9AE}" pid="3" name="_ip_UnifiedCompliancePolicyUIAction">
    <vt:lpwstr/>
  </property>
  <property fmtid="{D5CDD505-2E9C-101B-9397-08002B2CF9AE}" pid="4" name="_ip_UnifiedCompliancePolicyProperties">
    <vt:lpwstr/>
  </property>
  <property fmtid="{D5CDD505-2E9C-101B-9397-08002B2CF9AE}" pid="5" name="Tag">
    <vt:lpwstr/>
  </property>
</Properties>
</file>