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60" r:id="rId4"/>
  </p:sldMasterIdLst>
  <p:notesMasterIdLst>
    <p:notesMasterId r:id="rId26"/>
  </p:notesMasterIdLst>
  <p:sldIdLst>
    <p:sldId id="256" r:id="rId5"/>
    <p:sldId id="286" r:id="rId6"/>
    <p:sldId id="287" r:id="rId7"/>
    <p:sldId id="288" r:id="rId8"/>
    <p:sldId id="289" r:id="rId9"/>
    <p:sldId id="290" r:id="rId10"/>
    <p:sldId id="291" r:id="rId11"/>
    <p:sldId id="292" r:id="rId12"/>
    <p:sldId id="293" r:id="rId13"/>
    <p:sldId id="311" r:id="rId14"/>
    <p:sldId id="305" r:id="rId15"/>
    <p:sldId id="306" r:id="rId16"/>
    <p:sldId id="298" r:id="rId17"/>
    <p:sldId id="299" r:id="rId18"/>
    <p:sldId id="300" r:id="rId19"/>
    <p:sldId id="308" r:id="rId20"/>
    <p:sldId id="302" r:id="rId21"/>
    <p:sldId id="303" r:id="rId22"/>
    <p:sldId id="304" r:id="rId23"/>
    <p:sldId id="606" r:id="rId24"/>
    <p:sldId id="258" r:id="rId25"/>
  </p:sldIdLst>
  <p:sldSz cx="12192000" cy="6858000"/>
  <p:notesSz cx="6858000" cy="9144000"/>
  <p:embeddedFontLst>
    <p:embeddedFont>
      <p:font typeface="Calibri" panose="020F0502020204030204"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71B"/>
    <a:srgbClr val="D69810"/>
    <a:srgbClr val="898A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1F1F5C-D0FC-4EC6-912A-9B88E129E840}" v="2" dt="2022-12-15T15:39:24.6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3" autoAdjust="0"/>
    <p:restoredTop sz="61530" autoAdjust="0"/>
  </p:normalViewPr>
  <p:slideViewPr>
    <p:cSldViewPr showGuides="1">
      <p:cViewPr varScale="1">
        <p:scale>
          <a:sx n="101" d="100"/>
          <a:sy n="101" d="100"/>
        </p:scale>
        <p:origin x="2600" y="60"/>
      </p:cViewPr>
      <p:guideLst>
        <p:guide orient="horz" pos="2160"/>
        <p:guide pos="3840"/>
      </p:guideLst>
    </p:cSldViewPr>
  </p:slideViewPr>
  <p:notesTextViewPr>
    <p:cViewPr>
      <p:scale>
        <a:sx n="1" d="1"/>
        <a:sy n="1" d="1"/>
      </p:scale>
      <p:origin x="0" y="0"/>
    </p:cViewPr>
  </p:notesTextViewPr>
  <p:sorterViewPr>
    <p:cViewPr>
      <p:scale>
        <a:sx n="100" d="100"/>
        <a:sy n="100" d="100"/>
      </p:scale>
      <p:origin x="0" y="-28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microsoft.com/office/2015/10/relationships/revisionInfo" Target="revisionInfo.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panose="020F0502020204030204" pitchFamily="34" charset="0"/>
              </a:defRPr>
            </a:lvl1pPr>
          </a:lstStyle>
          <a:p>
            <a:fld id="{BB9E86C5-9689-42B4-BE7D-FDE5EB4274E3}" type="datetimeFigureOut">
              <a:rPr lang="en-US" smtClean="0"/>
              <a:pPr/>
              <a:t>12/28/2022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panose="020F0502020204030204" pitchFamily="34" charset="0"/>
              </a:defRPr>
            </a:lvl1pPr>
          </a:lstStyle>
          <a:p>
            <a:fld id="{27FDDAD7-A41A-4414-8211-C5E2AC7F93EC}" type="slidenum">
              <a:rPr lang="en-US" smtClean="0"/>
              <a:pPr/>
              <a:t>‹#›</a:t>
            </a:fld>
            <a:endParaRPr lang="en-US" dirty="0"/>
          </a:p>
        </p:txBody>
      </p:sp>
    </p:spTree>
    <p:extLst>
      <p:ext uri="{BB962C8B-B14F-4D97-AF65-F5344CB8AC3E}">
        <p14:creationId xmlns:p14="http://schemas.microsoft.com/office/powerpoint/2010/main" val="766296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panose="020F0502020204030204" pitchFamily="34" charset="0"/>
        <a:ea typeface="+mn-ea"/>
        <a:cs typeface="+mn-cs"/>
      </a:defRPr>
    </a:lvl1pPr>
    <a:lvl2pPr marL="457200" algn="l" defTabSz="914400" rtl="0" eaLnBrk="1" latinLnBrk="0" hangingPunct="1">
      <a:defRPr sz="1200" b="0" i="0" kern="1200">
        <a:solidFill>
          <a:schemeClr val="tx1"/>
        </a:solidFill>
        <a:latin typeface="Calibri" panose="020F0502020204030204" pitchFamily="34" charset="0"/>
        <a:ea typeface="+mn-ea"/>
        <a:cs typeface="+mn-cs"/>
      </a:defRPr>
    </a:lvl2pPr>
    <a:lvl3pPr marL="914400" algn="l" defTabSz="914400" rtl="0" eaLnBrk="1" latinLnBrk="0" hangingPunct="1">
      <a:defRPr sz="1200" b="0" i="0" kern="1200">
        <a:solidFill>
          <a:schemeClr val="tx1"/>
        </a:solidFill>
        <a:latin typeface="Calibri" panose="020F0502020204030204" pitchFamily="34" charset="0"/>
        <a:ea typeface="+mn-ea"/>
        <a:cs typeface="+mn-cs"/>
      </a:defRPr>
    </a:lvl3pPr>
    <a:lvl4pPr marL="1371600" algn="l" defTabSz="914400" rtl="0" eaLnBrk="1" latinLnBrk="0" hangingPunct="1">
      <a:defRPr sz="1200" b="0" i="0" kern="1200">
        <a:solidFill>
          <a:schemeClr val="tx1"/>
        </a:solidFill>
        <a:latin typeface="Calibri" panose="020F0502020204030204" pitchFamily="34" charset="0"/>
        <a:ea typeface="+mn-ea"/>
        <a:cs typeface="+mn-cs"/>
      </a:defRPr>
    </a:lvl4pPr>
    <a:lvl5pPr marL="1828800" algn="l" defTabSz="914400" rtl="0" eaLnBrk="1" latinLnBrk="0" hangingPunct="1">
      <a:defRPr sz="1200" b="0" i="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b="1" i="1" dirty="0"/>
              <a:t>Les 25 </a:t>
            </a:r>
            <a:r>
              <a:rPr lang="en-GB" b="1" i="1" dirty="0" err="1"/>
              <a:t>unités</a:t>
            </a:r>
            <a:r>
              <a:rPr lang="en-GB" b="1" i="1" dirty="0"/>
              <a:t> de </a:t>
            </a:r>
            <a:r>
              <a:rPr lang="en-GB" b="1" i="1" dirty="0" err="1"/>
              <a:t>cours</a:t>
            </a:r>
            <a:r>
              <a:rPr lang="en-GB" b="1" i="1" dirty="0"/>
              <a:t> PowerPoint </a:t>
            </a:r>
            <a:r>
              <a:rPr lang="en-GB" b="1" i="1" dirty="0" err="1"/>
              <a:t>en</a:t>
            </a:r>
            <a:r>
              <a:rPr lang="en-GB" b="1" i="1" dirty="0"/>
              <a:t> 2023</a:t>
            </a:r>
          </a:p>
          <a:p>
            <a:pPr algn="ctr"/>
            <a:endParaRPr lang="en-GB" b="1" i="1" dirty="0"/>
          </a:p>
          <a:p>
            <a:r>
              <a:rPr lang="en-GB" dirty="0"/>
              <a:t>Les </a:t>
            </a:r>
            <a:r>
              <a:rPr lang="en-GB" dirty="0" err="1"/>
              <a:t>unités</a:t>
            </a:r>
            <a:r>
              <a:rPr lang="en-GB" dirty="0"/>
              <a:t> de </a:t>
            </a:r>
            <a:r>
              <a:rPr lang="en-GB" dirty="0" err="1"/>
              <a:t>cours</a:t>
            </a:r>
            <a:r>
              <a:rPr lang="en-GB" dirty="0"/>
              <a:t> </a:t>
            </a:r>
            <a:r>
              <a:rPr lang="en-GB" dirty="0" err="1"/>
              <a:t>développées</a:t>
            </a:r>
            <a:r>
              <a:rPr lang="en-GB" dirty="0"/>
              <a:t> pour </a:t>
            </a:r>
            <a:r>
              <a:rPr lang="en-GB" dirty="0" err="1"/>
              <a:t>l’enseignement</a:t>
            </a:r>
            <a:r>
              <a:rPr lang="en-GB" dirty="0"/>
              <a:t> </a:t>
            </a:r>
            <a:r>
              <a:rPr lang="en-GB" dirty="0" err="1"/>
              <a:t>en</a:t>
            </a:r>
            <a:r>
              <a:rPr lang="en-GB" dirty="0"/>
              <a:t> lien avec Granta </a:t>
            </a:r>
            <a:r>
              <a:rPr lang="en-GB" dirty="0" err="1"/>
              <a:t>EduPack</a:t>
            </a:r>
            <a:r>
              <a:rPr lang="en-GB" dirty="0"/>
              <a:t> </a:t>
            </a:r>
            <a:r>
              <a:rPr lang="en-GB" dirty="0" err="1"/>
              <a:t>sont</a:t>
            </a:r>
            <a:r>
              <a:rPr lang="en-GB" dirty="0"/>
              <a:t> </a:t>
            </a:r>
            <a:r>
              <a:rPr lang="en-GB" dirty="0" err="1"/>
              <a:t>listées</a:t>
            </a:r>
            <a:r>
              <a:rPr lang="en-GB" dirty="0"/>
              <a:t> </a:t>
            </a:r>
            <a:r>
              <a:rPr lang="en-GB" dirty="0" err="1"/>
              <a:t>en</a:t>
            </a:r>
            <a:r>
              <a:rPr lang="en-GB" dirty="0"/>
              <a:t> fin de </a:t>
            </a:r>
            <a:r>
              <a:rPr lang="en-GB" dirty="0" err="1"/>
              <a:t>cette</a:t>
            </a:r>
            <a:r>
              <a:rPr lang="en-GB" dirty="0"/>
              <a:t> </a:t>
            </a:r>
            <a:r>
              <a:rPr lang="en-GB" dirty="0" err="1"/>
              <a:t>présentation</a:t>
            </a:r>
            <a:r>
              <a:rPr lang="en-GB" dirty="0"/>
              <a:t>.</a:t>
            </a:r>
            <a:endParaRPr lang="fr-FR" dirty="0"/>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a:t>
            </a:fld>
            <a:endParaRPr lang="en-US" dirty="0"/>
          </a:p>
        </p:txBody>
      </p:sp>
    </p:spTree>
    <p:extLst>
      <p:ext uri="{BB962C8B-B14F-4D97-AF65-F5344CB8AC3E}">
        <p14:creationId xmlns:p14="http://schemas.microsoft.com/office/powerpoint/2010/main" val="1474086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 base de </a:t>
            </a:r>
            <a:r>
              <a:rPr lang="en-GB" dirty="0" err="1"/>
              <a:t>données</a:t>
            </a:r>
            <a:r>
              <a:rPr lang="en-GB" dirty="0"/>
              <a:t> fait la distinction entre </a:t>
            </a:r>
            <a:r>
              <a:rPr lang="en-GB" dirty="0" err="1"/>
              <a:t>différents</a:t>
            </a:r>
            <a:r>
              <a:rPr lang="en-GB" dirty="0"/>
              <a:t> </a:t>
            </a:r>
            <a:r>
              <a:rPr lang="en-GB" dirty="0" err="1"/>
              <a:t>systèmes</a:t>
            </a:r>
            <a:r>
              <a:rPr lang="en-GB" dirty="0"/>
              <a:t> </a:t>
            </a:r>
            <a:r>
              <a:rPr lang="en-GB" dirty="0" err="1"/>
              <a:t>bâtiments</a:t>
            </a:r>
            <a:r>
              <a:rPr lang="en-GB" dirty="0"/>
              <a:t>, </a:t>
            </a:r>
            <a:r>
              <a:rPr lang="en-GB" dirty="0" err="1"/>
              <a:t>leurs</a:t>
            </a:r>
            <a:r>
              <a:rPr lang="en-GB" dirty="0"/>
              <a:t> </a:t>
            </a:r>
            <a:r>
              <a:rPr lang="en-GB" dirty="0" err="1"/>
              <a:t>fonctions</a:t>
            </a:r>
            <a:r>
              <a:rPr lang="en-GB" dirty="0"/>
              <a:t> et les </a:t>
            </a:r>
            <a:r>
              <a:rPr lang="en-GB" dirty="0" err="1"/>
              <a:t>matériaux</a:t>
            </a:r>
            <a:r>
              <a:rPr lang="en-GB" dirty="0"/>
              <a:t> </a:t>
            </a:r>
            <a:r>
              <a:rPr lang="en-GB" dirty="0" err="1"/>
              <a:t>typiquement</a:t>
            </a:r>
            <a:r>
              <a:rPr lang="en-GB" dirty="0"/>
              <a:t> </a:t>
            </a:r>
            <a:r>
              <a:rPr lang="en-GB" dirty="0" err="1"/>
              <a:t>utilisés</a:t>
            </a:r>
            <a:r>
              <a:rPr lang="en-GB" dirty="0"/>
              <a:t> dans </a:t>
            </a:r>
            <a:r>
              <a:rPr lang="en-GB" dirty="0" err="1"/>
              <a:t>ces</a:t>
            </a:r>
            <a:r>
              <a:rPr lang="en-GB" dirty="0"/>
              <a:t> </a:t>
            </a:r>
            <a:r>
              <a:rPr lang="en-GB" dirty="0" err="1"/>
              <a:t>systèmes</a:t>
            </a:r>
            <a:r>
              <a:rPr lang="en-GB" dirty="0"/>
              <a:t>.</a:t>
            </a:r>
          </a:p>
        </p:txBody>
      </p:sp>
      <p:sp>
        <p:nvSpPr>
          <p:cNvPr id="4" name="Slide Number Placeholder 3"/>
          <p:cNvSpPr>
            <a:spLocks noGrp="1"/>
          </p:cNvSpPr>
          <p:nvPr>
            <p:ph type="sldNum" sz="quarter" idx="5"/>
          </p:nvPr>
        </p:nvSpPr>
        <p:spPr/>
        <p:txBody>
          <a:bodyPr/>
          <a:lstStyle/>
          <a:p>
            <a:fld id="{27FDDAD7-A41A-4414-8211-C5E2AC7F93EC}" type="slidenum">
              <a:rPr lang="en-US" smtClean="0"/>
              <a:pPr/>
              <a:t>10</a:t>
            </a:fld>
            <a:endParaRPr lang="en-US" dirty="0"/>
          </a:p>
        </p:txBody>
      </p:sp>
    </p:spTree>
    <p:extLst>
      <p:ext uri="{BB962C8B-B14F-4D97-AF65-F5344CB8AC3E}">
        <p14:creationId xmlns:p14="http://schemas.microsoft.com/office/powerpoint/2010/main" val="1561499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fr-FR" sz="1200" dirty="0"/>
              <a:t>La base de </a:t>
            </a:r>
            <a:r>
              <a:rPr lang="en-GB" altLang="fr-FR" sz="1200" dirty="0" err="1"/>
              <a:t>données</a:t>
            </a:r>
            <a:r>
              <a:rPr lang="en-GB" altLang="fr-FR" sz="1200" dirty="0"/>
              <a:t> Granta </a:t>
            </a:r>
            <a:r>
              <a:rPr lang="en-GB" altLang="fr-FR" sz="1200" dirty="0" err="1"/>
              <a:t>EduPack</a:t>
            </a:r>
            <a:r>
              <a:rPr lang="en-GB" altLang="fr-FR" sz="1200" dirty="0"/>
              <a:t> a </a:t>
            </a:r>
            <a:r>
              <a:rPr lang="en-GB" altLang="fr-FR" sz="1200" dirty="0" err="1"/>
              <a:t>une</a:t>
            </a:r>
            <a:r>
              <a:rPr lang="en-GB" altLang="fr-FR" sz="1200" dirty="0"/>
              <a:t> </a:t>
            </a:r>
            <a:r>
              <a:rPr lang="en-GB" altLang="fr-FR" sz="1200" dirty="0" err="1"/>
              <a:t>fenêtre</a:t>
            </a:r>
            <a:r>
              <a:rPr lang="en-GB" altLang="fr-FR" sz="1200" dirty="0"/>
              <a:t> de consultation </a:t>
            </a:r>
            <a:r>
              <a:rPr lang="en-GB" altLang="fr-FR" sz="1200" dirty="0" err="1"/>
              <a:t>comme</a:t>
            </a:r>
            <a:r>
              <a:rPr lang="en-GB" altLang="fr-FR" sz="1200" dirty="0"/>
              <a:t> </a:t>
            </a:r>
            <a:r>
              <a:rPr lang="en-GB" altLang="fr-FR" sz="1200" dirty="0" err="1"/>
              <a:t>ceci</a:t>
            </a:r>
            <a:r>
              <a:rPr lang="en-GB" altLang="fr-FR" sz="1200" dirty="0"/>
              <a:t>. </a:t>
            </a:r>
            <a:r>
              <a:rPr lang="en-GB" altLang="fr-FR" sz="1200" dirty="0" err="1"/>
              <a:t>Ouvrir</a:t>
            </a:r>
            <a:r>
              <a:rPr lang="en-GB" altLang="fr-FR" sz="1200" dirty="0"/>
              <a:t> </a:t>
            </a:r>
            <a:r>
              <a:rPr lang="en-GB" altLang="fr-FR" sz="1200" dirty="0" err="1"/>
              <a:t>l’arborescence</a:t>
            </a:r>
            <a:r>
              <a:rPr lang="en-GB" altLang="fr-FR" sz="1200" dirty="0"/>
              <a:t> de classification des </a:t>
            </a:r>
            <a:r>
              <a:rPr lang="en-GB" altLang="fr-FR" sz="1200" dirty="0" err="1"/>
              <a:t>matériaux</a:t>
            </a:r>
            <a:r>
              <a:rPr lang="en-GB" altLang="fr-FR" sz="1200" dirty="0"/>
              <a:t> </a:t>
            </a:r>
            <a:r>
              <a:rPr lang="en-GB" altLang="fr-FR" sz="1200" dirty="0" err="1"/>
              <a:t>permet</a:t>
            </a:r>
            <a:r>
              <a:rPr lang="en-GB" altLang="fr-FR" sz="1200" dirty="0"/>
              <a:t> </a:t>
            </a:r>
            <a:r>
              <a:rPr lang="en-GB" altLang="fr-FR" sz="1200" dirty="0" err="1"/>
              <a:t>d’accéder</a:t>
            </a:r>
            <a:r>
              <a:rPr lang="en-GB" altLang="fr-FR" sz="1200" dirty="0"/>
              <a:t> aux </a:t>
            </a:r>
            <a:r>
              <a:rPr lang="en-GB" altLang="fr-FR" sz="1200" dirty="0" err="1"/>
              <a:t>diverses</a:t>
            </a:r>
            <a:r>
              <a:rPr lang="en-GB" altLang="fr-FR" sz="1200" dirty="0"/>
              <a:t> fiches. Les fiches </a:t>
            </a:r>
            <a:r>
              <a:rPr lang="en-GB" altLang="fr-FR" sz="1200" dirty="0" err="1"/>
              <a:t>peuvent</a:t>
            </a:r>
            <a:r>
              <a:rPr lang="en-GB" altLang="fr-FR" sz="1200" dirty="0"/>
              <a:t> </a:t>
            </a:r>
            <a:r>
              <a:rPr lang="en-GB" altLang="fr-FR" sz="1200" dirty="0" err="1"/>
              <a:t>être</a:t>
            </a:r>
            <a:r>
              <a:rPr lang="en-GB" altLang="fr-FR" sz="1200" dirty="0"/>
              <a:t> </a:t>
            </a:r>
            <a:r>
              <a:rPr lang="en-GB" altLang="fr-FR" sz="1200" dirty="0" err="1"/>
              <a:t>trouvées</a:t>
            </a:r>
            <a:r>
              <a:rPr lang="en-GB" altLang="fr-FR" sz="1200" dirty="0"/>
              <a:t> </a:t>
            </a:r>
            <a:r>
              <a:rPr lang="en-GB" altLang="fr-FR" sz="1200" dirty="0" err="1"/>
              <a:t>également</a:t>
            </a:r>
            <a:r>
              <a:rPr lang="en-GB" altLang="fr-FR" sz="1200" dirty="0"/>
              <a:t> par la </a:t>
            </a:r>
            <a:r>
              <a:rPr lang="en-GB" altLang="fr-FR" sz="1200" dirty="0" err="1"/>
              <a:t>fonction</a:t>
            </a:r>
            <a:r>
              <a:rPr lang="en-GB" altLang="fr-FR" sz="1200" dirty="0"/>
              <a:t> “Search”. </a:t>
            </a:r>
          </a:p>
          <a:p>
            <a:r>
              <a:rPr lang="en-GB" altLang="fr-FR" sz="1200" dirty="0" err="1"/>
              <a:t>Ces</a:t>
            </a:r>
            <a:r>
              <a:rPr lang="en-GB" altLang="fr-FR" sz="1200" dirty="0"/>
              <a:t> deux </a:t>
            </a:r>
            <a:r>
              <a:rPr lang="en-GB" altLang="fr-FR" sz="1200" dirty="0" err="1"/>
              <a:t>outils</a:t>
            </a:r>
            <a:r>
              <a:rPr lang="en-GB" altLang="fr-FR" sz="1200" dirty="0"/>
              <a:t> </a:t>
            </a:r>
            <a:r>
              <a:rPr lang="en-GB" altLang="fr-FR" sz="1200" i="1" dirty="0"/>
              <a:t>Browse </a:t>
            </a:r>
            <a:r>
              <a:rPr lang="en-GB" altLang="fr-FR" sz="1200" dirty="0"/>
              <a:t>et </a:t>
            </a:r>
            <a:r>
              <a:rPr lang="en-GB" altLang="fr-FR" sz="1200" i="1" dirty="0"/>
              <a:t>Search </a:t>
            </a:r>
            <a:r>
              <a:rPr lang="en-GB" altLang="fr-FR" sz="1200" dirty="0" err="1"/>
              <a:t>sont</a:t>
            </a:r>
            <a:r>
              <a:rPr lang="en-GB" altLang="fr-FR" sz="1200" dirty="0"/>
              <a:t> </a:t>
            </a:r>
            <a:r>
              <a:rPr lang="en-GB" altLang="fr-FR" sz="1200" dirty="0" err="1"/>
              <a:t>détaillés</a:t>
            </a:r>
            <a:r>
              <a:rPr lang="en-GB" altLang="fr-FR" sz="1200" dirty="0"/>
              <a:t> dans la </a:t>
            </a:r>
            <a:r>
              <a:rPr lang="en-GB" altLang="fr-FR" sz="1200" dirty="0" err="1"/>
              <a:t>leçon</a:t>
            </a:r>
            <a:r>
              <a:rPr lang="en-GB" altLang="fr-FR" sz="1200" dirty="0"/>
              <a:t> 1</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11</a:t>
            </a:fld>
            <a:endParaRPr lang="en-US" dirty="0"/>
          </a:p>
        </p:txBody>
      </p:sp>
    </p:spTree>
    <p:extLst>
      <p:ext uri="{BB962C8B-B14F-4D97-AF65-F5344CB8AC3E}">
        <p14:creationId xmlns:p14="http://schemas.microsoft.com/office/powerpoint/2010/main" val="859579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fr-FR" sz="1200" dirty="0"/>
              <a:t>La base de </a:t>
            </a:r>
            <a:r>
              <a:rPr lang="en-GB" altLang="fr-FR" sz="1200" dirty="0" err="1"/>
              <a:t>données</a:t>
            </a:r>
            <a:r>
              <a:rPr lang="en-GB" altLang="fr-FR" sz="1200" dirty="0"/>
              <a:t> </a:t>
            </a:r>
            <a:r>
              <a:rPr lang="en-GB" sz="1200" dirty="0"/>
              <a:t>Granta </a:t>
            </a:r>
            <a:r>
              <a:rPr lang="en-GB" sz="1200" dirty="0" err="1"/>
              <a:t>EduPack</a:t>
            </a:r>
            <a:r>
              <a:rPr lang="en-GB" sz="1200" dirty="0"/>
              <a:t> Built Environment </a:t>
            </a:r>
            <a:r>
              <a:rPr lang="en-GB" altLang="fr-FR" sz="1200" dirty="0"/>
              <a:t> </a:t>
            </a:r>
            <a:r>
              <a:rPr lang="en-GB" altLang="fr-FR" sz="1200" dirty="0" err="1"/>
              <a:t>comprend</a:t>
            </a:r>
            <a:r>
              <a:rPr lang="en-GB" altLang="fr-FR" sz="1200" dirty="0"/>
              <a:t> 133 fiches de </a:t>
            </a:r>
            <a:r>
              <a:rPr lang="en-GB" altLang="fr-FR" sz="1200" dirty="0" err="1"/>
              <a:t>matériaux</a:t>
            </a:r>
            <a:r>
              <a:rPr lang="en-GB" altLang="fr-FR" sz="1200" dirty="0"/>
              <a:t> et 116 de </a:t>
            </a:r>
            <a:r>
              <a:rPr lang="en-GB" altLang="fr-FR" sz="1200" dirty="0" err="1"/>
              <a:t>procédés</a:t>
            </a:r>
            <a:r>
              <a:rPr lang="en-GB" altLang="fr-FR" sz="1200" dirty="0"/>
              <a:t>. Les fiches de </a:t>
            </a:r>
            <a:r>
              <a:rPr lang="en-GB" altLang="fr-FR" sz="1200" dirty="0" err="1"/>
              <a:t>matériaux</a:t>
            </a:r>
            <a:r>
              <a:rPr lang="en-GB" altLang="fr-FR" sz="1200" dirty="0"/>
              <a:t>, </a:t>
            </a:r>
            <a:r>
              <a:rPr lang="en-GB" altLang="fr-FR" sz="1200" dirty="0" err="1"/>
              <a:t>dont</a:t>
            </a:r>
            <a:r>
              <a:rPr lang="en-GB" altLang="fr-FR" sz="1200" dirty="0"/>
              <a:t> </a:t>
            </a:r>
            <a:r>
              <a:rPr lang="en-GB" altLang="fr-FR" sz="1200" dirty="0" err="1"/>
              <a:t>ceci</a:t>
            </a:r>
            <a:r>
              <a:rPr lang="en-GB" altLang="fr-FR" sz="1200" dirty="0"/>
              <a:t> </a:t>
            </a:r>
            <a:r>
              <a:rPr lang="en-GB" altLang="fr-FR" sz="1200" dirty="0" err="1"/>
              <a:t>est</a:t>
            </a:r>
            <a:r>
              <a:rPr lang="en-GB" altLang="fr-FR" sz="1200" dirty="0"/>
              <a:t> un </a:t>
            </a:r>
            <a:r>
              <a:rPr lang="en-GB" altLang="fr-FR" sz="1200" dirty="0" err="1"/>
              <a:t>exemple</a:t>
            </a:r>
            <a:r>
              <a:rPr lang="en-GB" altLang="fr-FR" sz="1200" dirty="0"/>
              <a:t>, </a:t>
            </a:r>
            <a:r>
              <a:rPr lang="en-GB" altLang="fr-FR" sz="1200" dirty="0" err="1"/>
              <a:t>sont</a:t>
            </a:r>
            <a:r>
              <a:rPr lang="en-GB" altLang="fr-FR" sz="1200" dirty="0"/>
              <a:t> </a:t>
            </a:r>
            <a:r>
              <a:rPr lang="en-GB" altLang="fr-FR" sz="1200" dirty="0" err="1"/>
              <a:t>illustrées</a:t>
            </a:r>
            <a:r>
              <a:rPr lang="en-GB" altLang="fr-FR" sz="1200" dirty="0"/>
              <a:t> au possible avec des </a:t>
            </a:r>
            <a:r>
              <a:rPr lang="en-GB" altLang="fr-FR" sz="1200" dirty="0" err="1"/>
              <a:t>exemples</a:t>
            </a:r>
            <a:r>
              <a:rPr lang="en-GB" altLang="fr-FR" sz="1200" dirty="0"/>
              <a:t> </a:t>
            </a:r>
            <a:r>
              <a:rPr lang="en-GB" altLang="fr-FR" sz="1200" dirty="0" err="1"/>
              <a:t>d’applications</a:t>
            </a:r>
            <a:r>
              <a:rPr lang="en-GB" altLang="fr-FR" sz="1200" dirty="0"/>
              <a:t> </a:t>
            </a:r>
            <a:r>
              <a:rPr lang="en-GB" altLang="fr-FR" sz="1200" dirty="0" err="1"/>
              <a:t>en</a:t>
            </a:r>
            <a:r>
              <a:rPr lang="en-GB" altLang="fr-FR" sz="1200" dirty="0"/>
              <a:t> architecture, et </a:t>
            </a:r>
            <a:r>
              <a:rPr lang="en-GB" altLang="fr-FR" sz="1200" dirty="0" err="1"/>
              <a:t>contiennent</a:t>
            </a:r>
            <a:r>
              <a:rPr lang="en-GB" altLang="fr-FR" sz="1200" dirty="0"/>
              <a:t> des </a:t>
            </a:r>
            <a:r>
              <a:rPr lang="en-GB" altLang="fr-FR" sz="1200" dirty="0" err="1"/>
              <a:t>propriétés</a:t>
            </a:r>
            <a:r>
              <a:rPr lang="en-GB" altLang="fr-FR" sz="1200" dirty="0"/>
              <a:t> </a:t>
            </a:r>
            <a:r>
              <a:rPr lang="en-GB" altLang="fr-FR" sz="1200" dirty="0" err="1"/>
              <a:t>significatives</a:t>
            </a:r>
            <a:r>
              <a:rPr lang="en-GB" altLang="fr-FR" sz="1200" dirty="0"/>
              <a:t> pour la conception des </a:t>
            </a:r>
            <a:r>
              <a:rPr lang="en-GB" altLang="fr-FR" sz="1200" dirty="0" err="1"/>
              <a:t>bâtiments</a:t>
            </a:r>
            <a:r>
              <a:rPr lang="en-GB" altLang="fr-FR" sz="1200" dirty="0"/>
              <a:t>.</a:t>
            </a:r>
          </a:p>
          <a:p>
            <a:r>
              <a:rPr lang="en-GB" altLang="fr-FR" sz="1200" dirty="0"/>
              <a:t>Il y a des fiches pour </a:t>
            </a:r>
            <a:r>
              <a:rPr lang="en-GB" altLang="fr-FR" sz="1200" dirty="0" err="1"/>
              <a:t>tous</a:t>
            </a:r>
            <a:r>
              <a:rPr lang="en-GB" altLang="fr-FR" sz="1200" dirty="0"/>
              <a:t> les nouveaux </a:t>
            </a:r>
            <a:r>
              <a:rPr lang="en-GB" altLang="fr-FR" sz="1200" dirty="0" err="1"/>
              <a:t>matériaux</a:t>
            </a:r>
            <a:r>
              <a:rPr lang="en-GB" altLang="fr-FR" sz="1200" dirty="0"/>
              <a:t> </a:t>
            </a:r>
            <a:r>
              <a:rPr lang="en-GB" altLang="fr-FR" sz="1200" dirty="0" err="1"/>
              <a:t>cités</a:t>
            </a:r>
            <a:r>
              <a:rPr lang="en-GB" altLang="fr-FR" sz="1200" dirty="0"/>
              <a:t> </a:t>
            </a:r>
            <a:r>
              <a:rPr lang="en-GB" altLang="fr-FR" sz="1200" dirty="0" err="1"/>
              <a:t>précédemment</a:t>
            </a:r>
            <a:r>
              <a:rPr lang="en-GB" altLang="fr-FR" sz="1200" dirty="0"/>
              <a:t> – ETFE, EPDM et </a:t>
            </a:r>
            <a:r>
              <a:rPr lang="en-GB" altLang="fr-FR" sz="1200" dirty="0" err="1"/>
              <a:t>Aérogel</a:t>
            </a:r>
            <a:r>
              <a:rPr lang="en-GB" altLang="fr-FR" sz="1200" dirty="0"/>
              <a:t> – et bien </a:t>
            </a:r>
            <a:r>
              <a:rPr lang="en-GB" altLang="fr-FR" sz="1200" dirty="0" err="1"/>
              <a:t>d’autre</a:t>
            </a:r>
            <a:r>
              <a:rPr lang="en-GB" altLang="fr-FR" sz="1200" dirty="0"/>
              <a:t>.</a:t>
            </a:r>
          </a:p>
          <a:p>
            <a:r>
              <a:rPr lang="en-GB" altLang="fr-FR" sz="1200" dirty="0"/>
              <a:t>Les </a:t>
            </a:r>
            <a:r>
              <a:rPr lang="en-GB" altLang="fr-FR" sz="1200" dirty="0" err="1"/>
              <a:t>propriétés</a:t>
            </a:r>
            <a:r>
              <a:rPr lang="en-GB" altLang="fr-FR" sz="1200" dirty="0"/>
              <a:t> </a:t>
            </a:r>
            <a:r>
              <a:rPr lang="en-GB" altLang="fr-FR" sz="1200" dirty="0" err="1"/>
              <a:t>uniques</a:t>
            </a:r>
            <a:r>
              <a:rPr lang="en-GB" altLang="fr-FR" sz="1200" dirty="0"/>
              <a:t> de </a:t>
            </a:r>
            <a:r>
              <a:rPr lang="en-GB" altLang="fr-FR" sz="1200" dirty="0" err="1"/>
              <a:t>cette</a:t>
            </a:r>
            <a:r>
              <a:rPr lang="en-GB" altLang="fr-FR" sz="1200" dirty="0"/>
              <a:t> base de </a:t>
            </a:r>
            <a:r>
              <a:rPr lang="en-GB" altLang="fr-FR" sz="1200" dirty="0" err="1"/>
              <a:t>données</a:t>
            </a:r>
            <a:r>
              <a:rPr lang="en-GB" altLang="fr-FR" sz="1200" dirty="0"/>
              <a:t> </a:t>
            </a:r>
            <a:r>
              <a:rPr lang="en-GB" altLang="fr-FR" sz="1200" dirty="0" err="1"/>
              <a:t>sont</a:t>
            </a:r>
            <a:r>
              <a:rPr lang="en-GB" altLang="fr-FR" sz="1200" dirty="0"/>
              <a:t> Mis </a:t>
            </a:r>
            <a:r>
              <a:rPr lang="en-GB" altLang="fr-FR" sz="1200" dirty="0" err="1"/>
              <a:t>en</a:t>
            </a:r>
            <a:r>
              <a:rPr lang="en-GB" altLang="fr-FR" sz="1200" dirty="0"/>
              <a:t> </a:t>
            </a:r>
            <a:r>
              <a:rPr lang="en-GB" altLang="fr-FR" sz="1200" dirty="0" err="1"/>
              <a:t>avant</a:t>
            </a:r>
            <a:r>
              <a:rPr lang="en-GB" altLang="fr-FR" sz="1200" dirty="0"/>
              <a:t> au fil des animations.</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12</a:t>
            </a:fld>
            <a:endParaRPr lang="en-US" dirty="0"/>
          </a:p>
        </p:txBody>
      </p:sp>
    </p:spTree>
    <p:extLst>
      <p:ext uri="{BB962C8B-B14F-4D97-AF65-F5344CB8AC3E}">
        <p14:creationId xmlns:p14="http://schemas.microsoft.com/office/powerpoint/2010/main" val="424980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fr-FR" sz="1200" dirty="0"/>
              <a:t>La base de </a:t>
            </a:r>
            <a:r>
              <a:rPr lang="en-GB" altLang="fr-FR" sz="1200" dirty="0" err="1"/>
              <a:t>données</a:t>
            </a:r>
            <a:r>
              <a:rPr lang="en-GB" altLang="fr-FR" sz="1200" dirty="0"/>
              <a:t> </a:t>
            </a:r>
            <a:r>
              <a:rPr lang="en-GB" sz="1200" dirty="0"/>
              <a:t>Granta </a:t>
            </a:r>
            <a:r>
              <a:rPr lang="en-GB" sz="1200" dirty="0" err="1"/>
              <a:t>EduPack</a:t>
            </a:r>
            <a:r>
              <a:rPr lang="en-GB" sz="1200" dirty="0"/>
              <a:t> database for the Built Environment </a:t>
            </a:r>
            <a:r>
              <a:rPr lang="en-GB" altLang="fr-FR" sz="1200" dirty="0" err="1"/>
              <a:t>diffère</a:t>
            </a:r>
            <a:r>
              <a:rPr lang="en-GB" altLang="fr-FR" sz="1200" dirty="0"/>
              <a:t> de </a:t>
            </a:r>
            <a:r>
              <a:rPr lang="en-GB" sz="1200" dirty="0"/>
              <a:t>Granta </a:t>
            </a:r>
            <a:r>
              <a:rPr lang="en-GB" sz="1200" dirty="0" err="1"/>
              <a:t>EduPack</a:t>
            </a:r>
            <a:r>
              <a:rPr lang="en-GB" sz="1200" dirty="0"/>
              <a:t> </a:t>
            </a:r>
            <a:r>
              <a:rPr lang="en-GB" altLang="fr-FR" sz="1200" dirty="0"/>
              <a:t> </a:t>
            </a:r>
            <a:r>
              <a:rPr lang="en-GB" altLang="fr-FR" sz="1200" dirty="0" err="1"/>
              <a:t>niveau</a:t>
            </a:r>
            <a:r>
              <a:rPr lang="en-GB" altLang="fr-FR" sz="1200" dirty="0"/>
              <a:t> 2 de la </a:t>
            </a:r>
            <a:r>
              <a:rPr lang="en-GB" altLang="fr-FR" sz="1200" dirty="0" err="1"/>
              <a:t>façon</a:t>
            </a:r>
            <a:r>
              <a:rPr lang="en-GB" altLang="fr-FR" sz="1200" dirty="0"/>
              <a:t> </a:t>
            </a:r>
            <a:r>
              <a:rPr lang="en-GB" altLang="fr-FR" sz="1200" dirty="0" err="1"/>
              <a:t>exposée</a:t>
            </a:r>
            <a:r>
              <a:rPr lang="en-GB" altLang="fr-FR" sz="1200" dirty="0"/>
              <a:t> ci-dessus.</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13</a:t>
            </a:fld>
            <a:endParaRPr lang="en-US" dirty="0"/>
          </a:p>
        </p:txBody>
      </p:sp>
    </p:spTree>
    <p:extLst>
      <p:ext uri="{BB962C8B-B14F-4D97-AF65-F5344CB8AC3E}">
        <p14:creationId xmlns:p14="http://schemas.microsoft.com/office/powerpoint/2010/main" val="818738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Granta </a:t>
            </a:r>
            <a:r>
              <a:rPr lang="en-GB" altLang="fr-FR" sz="1200" dirty="0" err="1"/>
              <a:t>Edupack</a:t>
            </a:r>
            <a:r>
              <a:rPr lang="en-GB" altLang="fr-FR" sz="1200" dirty="0"/>
              <a:t> </a:t>
            </a:r>
            <a:r>
              <a:rPr lang="en-GB" altLang="fr-FR" sz="1200" dirty="0" err="1"/>
              <a:t>permet</a:t>
            </a:r>
            <a:r>
              <a:rPr lang="en-GB" altLang="fr-FR" sz="1200" dirty="0"/>
              <a:t> la construction de </a:t>
            </a:r>
            <a:r>
              <a:rPr lang="en-GB" altLang="fr-FR" sz="1200" dirty="0" err="1"/>
              <a:t>diagramme</a:t>
            </a:r>
            <a:r>
              <a:rPr lang="en-GB" altLang="fr-FR" sz="1200" dirty="0"/>
              <a:t> </a:t>
            </a:r>
            <a:r>
              <a:rPr lang="en-GB" altLang="fr-FR" sz="1200" i="1" dirty="0"/>
              <a:t>barres </a:t>
            </a:r>
            <a:r>
              <a:rPr lang="en-GB" altLang="fr-FR" sz="1200" dirty="0" err="1"/>
              <a:t>ou</a:t>
            </a:r>
            <a:r>
              <a:rPr lang="en-GB" altLang="fr-FR" sz="1200" dirty="0"/>
              <a:t> </a:t>
            </a:r>
            <a:r>
              <a:rPr lang="en-GB" altLang="fr-FR" sz="1200" i="1" dirty="0" err="1"/>
              <a:t>bulles</a:t>
            </a:r>
            <a:r>
              <a:rPr lang="en-GB" altLang="fr-FR" sz="1200" dirty="0"/>
              <a:t>, par les </a:t>
            </a:r>
            <a:r>
              <a:rPr lang="en-GB" altLang="fr-FR" sz="1200" dirty="0" err="1"/>
              <a:t>méthodes</a:t>
            </a:r>
            <a:r>
              <a:rPr lang="en-GB" altLang="fr-FR" sz="1200" dirty="0"/>
              <a:t> </a:t>
            </a:r>
            <a:r>
              <a:rPr lang="en-GB" altLang="fr-FR" sz="1200" dirty="0" err="1"/>
              <a:t>décrites</a:t>
            </a:r>
            <a:r>
              <a:rPr lang="en-GB" altLang="fr-FR" sz="1200" dirty="0"/>
              <a:t> dans la </a:t>
            </a:r>
            <a:r>
              <a:rPr lang="en-GB" altLang="fr-FR" sz="1200" dirty="0" err="1"/>
              <a:t>leçon</a:t>
            </a:r>
            <a:r>
              <a:rPr lang="en-GB" altLang="fr-FR" sz="1200" dirty="0"/>
              <a:t> 2.</a:t>
            </a:r>
          </a:p>
          <a:p>
            <a:r>
              <a:rPr lang="en-GB" altLang="fr-FR" sz="1200" dirty="0" err="1"/>
              <a:t>Voici</a:t>
            </a:r>
            <a:r>
              <a:rPr lang="en-GB" altLang="fr-FR" sz="1200" dirty="0"/>
              <a:t> ci-dessus, un </a:t>
            </a:r>
            <a:r>
              <a:rPr lang="en-GB" altLang="fr-FR" sz="1200" dirty="0" err="1"/>
              <a:t>diagramme</a:t>
            </a:r>
            <a:r>
              <a:rPr lang="en-GB" altLang="fr-FR" sz="1200" dirty="0"/>
              <a:t> barre de </a:t>
            </a:r>
            <a:r>
              <a:rPr lang="en-GB" altLang="fr-FR" sz="1200" dirty="0" err="1"/>
              <a:t>résistivité</a:t>
            </a:r>
            <a:r>
              <a:rPr lang="en-GB" altLang="fr-FR" sz="1200" dirty="0"/>
              <a:t> </a:t>
            </a:r>
            <a:r>
              <a:rPr lang="en-GB" altLang="fr-FR" sz="1200" dirty="0" err="1"/>
              <a:t>thermique</a:t>
            </a:r>
            <a:r>
              <a:rPr lang="en-GB" altLang="fr-FR" sz="1200" dirty="0"/>
              <a:t>, le contraire de la </a:t>
            </a:r>
            <a:r>
              <a:rPr lang="en-GB" altLang="fr-FR" sz="1200" dirty="0" err="1"/>
              <a:t>conductivité</a:t>
            </a:r>
            <a:r>
              <a:rPr lang="en-GB" altLang="fr-FR" sz="1200" dirty="0"/>
              <a:t> </a:t>
            </a:r>
            <a:r>
              <a:rPr lang="en-GB" altLang="fr-FR" sz="1200" dirty="0" err="1"/>
              <a:t>thermique</a:t>
            </a:r>
            <a:r>
              <a:rPr lang="en-GB" altLang="fr-FR" sz="1200" dirty="0"/>
              <a:t>.</a:t>
            </a:r>
          </a:p>
          <a:p>
            <a:r>
              <a:rPr lang="en-GB" altLang="fr-FR" sz="1200" dirty="0"/>
              <a:t>Il </a:t>
            </a:r>
            <a:r>
              <a:rPr lang="en-GB" altLang="fr-FR" sz="1200" dirty="0" err="1"/>
              <a:t>permet</a:t>
            </a:r>
            <a:r>
              <a:rPr lang="en-GB" altLang="fr-FR" sz="1200" dirty="0"/>
              <a:t> la </a:t>
            </a:r>
            <a:r>
              <a:rPr lang="en-GB" altLang="fr-FR" sz="1200" dirty="0" err="1"/>
              <a:t>sélection</a:t>
            </a:r>
            <a:r>
              <a:rPr lang="en-GB" altLang="fr-FR" sz="1200" dirty="0"/>
              <a:t> de </a:t>
            </a:r>
            <a:r>
              <a:rPr lang="en-GB" altLang="fr-FR" sz="1200" dirty="0" err="1"/>
              <a:t>matériaux</a:t>
            </a:r>
            <a:r>
              <a:rPr lang="en-GB" altLang="fr-FR" sz="1200" dirty="0"/>
              <a:t> avec </a:t>
            </a:r>
            <a:r>
              <a:rPr lang="en-GB" altLang="fr-FR" sz="1200" dirty="0" err="1"/>
              <a:t>une</a:t>
            </a:r>
            <a:r>
              <a:rPr lang="en-GB" altLang="fr-FR" sz="1200" dirty="0"/>
              <a:t> </a:t>
            </a:r>
            <a:r>
              <a:rPr lang="en-GB" altLang="fr-FR" sz="1200" dirty="0" err="1"/>
              <a:t>résisitivité</a:t>
            </a:r>
            <a:r>
              <a:rPr lang="en-GB" altLang="fr-FR" sz="1200" dirty="0"/>
              <a:t> </a:t>
            </a:r>
            <a:r>
              <a:rPr lang="en-GB" altLang="fr-FR" sz="1200" dirty="0" err="1"/>
              <a:t>exceptionnellement</a:t>
            </a:r>
            <a:r>
              <a:rPr lang="en-GB" altLang="fr-FR" sz="1200" dirty="0"/>
              <a:t> haute, par </a:t>
            </a:r>
            <a:r>
              <a:rPr lang="en-GB" altLang="fr-FR" sz="1200" dirty="0" err="1"/>
              <a:t>positionnement</a:t>
            </a:r>
            <a:r>
              <a:rPr lang="en-GB" altLang="fr-FR" sz="1200" dirty="0"/>
              <a:t> </a:t>
            </a:r>
            <a:r>
              <a:rPr lang="en-GB" altLang="fr-FR" sz="1200" dirty="0" err="1"/>
              <a:t>d’une</a:t>
            </a:r>
            <a:r>
              <a:rPr lang="en-GB" altLang="fr-FR" sz="1200" dirty="0"/>
              <a:t> </a:t>
            </a:r>
            <a:r>
              <a:rPr lang="en-GB" altLang="fr-FR" sz="1200" dirty="0" err="1"/>
              <a:t>boite</a:t>
            </a:r>
            <a:r>
              <a:rPr lang="en-GB" altLang="fr-FR" sz="1200" dirty="0"/>
              <a:t> de </a:t>
            </a:r>
            <a:r>
              <a:rPr lang="en-GB" altLang="fr-FR" sz="1200" dirty="0" err="1"/>
              <a:t>sélection</a:t>
            </a:r>
            <a:r>
              <a:rPr lang="en-GB" altLang="fr-FR" sz="1200" dirty="0"/>
              <a:t>, </a:t>
            </a:r>
            <a:r>
              <a:rPr lang="en-GB" altLang="fr-FR" sz="1200" dirty="0" err="1"/>
              <a:t>comme</a:t>
            </a:r>
            <a:r>
              <a:rPr lang="en-GB" altLang="fr-FR" sz="1200" dirty="0"/>
              <a:t> </a:t>
            </a:r>
            <a:r>
              <a:rPr lang="en-GB" altLang="fr-FR" sz="1200" dirty="0" err="1"/>
              <a:t>montré</a:t>
            </a:r>
            <a:r>
              <a:rPr lang="en-GB" altLang="fr-FR" sz="1200" dirty="0"/>
              <a:t> ci-dessus. </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14</a:t>
            </a:fld>
            <a:endParaRPr lang="en-US" dirty="0"/>
          </a:p>
        </p:txBody>
      </p:sp>
    </p:spTree>
    <p:extLst>
      <p:ext uri="{BB962C8B-B14F-4D97-AF65-F5344CB8AC3E}">
        <p14:creationId xmlns:p14="http://schemas.microsoft.com/office/powerpoint/2010/main" val="3802779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fr-FR" sz="1200" dirty="0" err="1"/>
              <a:t>Cette</a:t>
            </a:r>
            <a:r>
              <a:rPr lang="en-GB" altLang="fr-FR" sz="1200" dirty="0"/>
              <a:t> </a:t>
            </a:r>
            <a:r>
              <a:rPr lang="en-GB" altLang="fr-FR" sz="1200" dirty="0" err="1"/>
              <a:t>diapo</a:t>
            </a:r>
            <a:r>
              <a:rPr lang="en-GB" altLang="fr-FR" sz="1200" dirty="0"/>
              <a:t> structure un </a:t>
            </a:r>
            <a:r>
              <a:rPr lang="en-GB" altLang="fr-FR" sz="1200" dirty="0" err="1"/>
              <a:t>cas</a:t>
            </a:r>
            <a:r>
              <a:rPr lang="en-GB" altLang="fr-FR" sz="1200" dirty="0"/>
              <a:t> </a:t>
            </a:r>
            <a:r>
              <a:rPr lang="en-GB" altLang="fr-FR" sz="1200" dirty="0" err="1"/>
              <a:t>d’étude</a:t>
            </a:r>
            <a:r>
              <a:rPr lang="en-GB" altLang="fr-FR" sz="1200" dirty="0"/>
              <a:t>. Un </a:t>
            </a:r>
            <a:r>
              <a:rPr lang="en-GB" altLang="fr-FR" sz="1200" dirty="0" err="1"/>
              <a:t>matériau</a:t>
            </a:r>
            <a:r>
              <a:rPr lang="en-GB" altLang="fr-FR" sz="1200" dirty="0"/>
              <a:t> </a:t>
            </a:r>
            <a:r>
              <a:rPr lang="en-GB" altLang="fr-FR" sz="1200" dirty="0" err="1"/>
              <a:t>est</a:t>
            </a:r>
            <a:r>
              <a:rPr lang="en-GB" altLang="fr-FR" sz="1200" dirty="0"/>
              <a:t> recherché pour </a:t>
            </a:r>
            <a:r>
              <a:rPr lang="en-GB" altLang="fr-FR" sz="1200" dirty="0" err="1"/>
              <a:t>recouvrir</a:t>
            </a:r>
            <a:r>
              <a:rPr lang="en-GB" altLang="fr-FR" sz="1200" dirty="0"/>
              <a:t> un </a:t>
            </a:r>
            <a:r>
              <a:rPr lang="en-GB" altLang="fr-FR" sz="1200" dirty="0" err="1"/>
              <a:t>bâtiment</a:t>
            </a:r>
            <a:r>
              <a:rPr lang="en-GB" altLang="fr-FR" sz="1200" dirty="0"/>
              <a:t>. </a:t>
            </a:r>
          </a:p>
          <a:p>
            <a:r>
              <a:rPr lang="en-GB" altLang="fr-FR" sz="1200" dirty="0"/>
              <a:t>Il doit </a:t>
            </a:r>
            <a:r>
              <a:rPr lang="en-GB" altLang="fr-FR" sz="1200" dirty="0" err="1"/>
              <a:t>répondre</a:t>
            </a:r>
            <a:r>
              <a:rPr lang="en-GB" altLang="fr-FR" sz="1200" dirty="0"/>
              <a:t> à </a:t>
            </a:r>
            <a:r>
              <a:rPr lang="en-GB" altLang="fr-FR" sz="1200" dirty="0" err="1"/>
              <a:t>certaines</a:t>
            </a:r>
            <a:r>
              <a:rPr lang="en-GB" altLang="fr-FR" sz="1200" dirty="0"/>
              <a:t> </a:t>
            </a:r>
            <a:r>
              <a:rPr lang="en-GB" altLang="fr-FR" sz="1200" dirty="0" err="1"/>
              <a:t>contraintes</a:t>
            </a:r>
            <a:r>
              <a:rPr lang="en-GB" altLang="fr-FR" sz="1200" dirty="0"/>
              <a:t>, </a:t>
            </a:r>
            <a:r>
              <a:rPr lang="en-GB" altLang="fr-FR" sz="1200" dirty="0" err="1"/>
              <a:t>listées</a:t>
            </a:r>
            <a:r>
              <a:rPr lang="en-GB" altLang="fr-FR" sz="1200" dirty="0"/>
              <a:t> </a:t>
            </a:r>
            <a:r>
              <a:rPr lang="en-GB" altLang="fr-FR" sz="1200" dirty="0" err="1"/>
              <a:t>ici</a:t>
            </a:r>
            <a:r>
              <a:rPr lang="en-GB" altLang="fr-FR" sz="1200" dirty="0"/>
              <a:t> :</a:t>
            </a:r>
          </a:p>
          <a:p>
            <a:pPr>
              <a:buFontTx/>
              <a:buChar char="•"/>
            </a:pPr>
            <a:endParaRPr lang="en-GB" altLang="fr-FR" sz="1200" dirty="0"/>
          </a:p>
          <a:p>
            <a:pPr>
              <a:buFontTx/>
              <a:buChar char="•"/>
            </a:pPr>
            <a:r>
              <a:rPr lang="en-GB" altLang="fr-FR" sz="1200" dirty="0"/>
              <a:t> Disponible sous </a:t>
            </a:r>
            <a:r>
              <a:rPr lang="en-GB" altLang="fr-FR" sz="1200" dirty="0" err="1"/>
              <a:t>forme</a:t>
            </a:r>
            <a:r>
              <a:rPr lang="en-GB" altLang="fr-FR" sz="1200" dirty="0"/>
              <a:t> de </a:t>
            </a:r>
            <a:r>
              <a:rPr lang="en-GB" altLang="fr-FR" sz="1200" dirty="0" err="1"/>
              <a:t>feuilles</a:t>
            </a:r>
            <a:endParaRPr lang="en-GB" altLang="fr-FR" sz="1200" dirty="0"/>
          </a:p>
          <a:p>
            <a:pPr>
              <a:buFontTx/>
              <a:buChar char="•"/>
            </a:pPr>
            <a:r>
              <a:rPr lang="en-GB" altLang="fr-FR" sz="1200" dirty="0"/>
              <a:t> </a:t>
            </a:r>
            <a:r>
              <a:rPr lang="en-GB" altLang="fr-FR" sz="1200" dirty="0" err="1"/>
              <a:t>Suffisamment</a:t>
            </a:r>
            <a:r>
              <a:rPr lang="en-GB" altLang="fr-FR" sz="1200" dirty="0"/>
              <a:t> </a:t>
            </a:r>
            <a:r>
              <a:rPr lang="en-GB" altLang="fr-FR" sz="1200" dirty="0" err="1"/>
              <a:t>robuste</a:t>
            </a:r>
            <a:r>
              <a:rPr lang="en-GB" altLang="fr-FR" sz="1200" dirty="0"/>
              <a:t> pour supporter des charges de travail - 50MPa, la charge </a:t>
            </a:r>
            <a:r>
              <a:rPr lang="en-GB" altLang="fr-FR" sz="1200" dirty="0" err="1"/>
              <a:t>typique</a:t>
            </a:r>
            <a:r>
              <a:rPr lang="en-GB" altLang="fr-FR" sz="1200" dirty="0"/>
              <a:t> des </a:t>
            </a:r>
            <a:r>
              <a:rPr lang="en-GB" altLang="fr-FR" sz="1200" dirty="0" err="1"/>
              <a:t>revêtements</a:t>
            </a:r>
            <a:r>
              <a:rPr lang="en-GB" altLang="fr-FR" sz="1200" dirty="0"/>
              <a:t> aluminium </a:t>
            </a:r>
            <a:r>
              <a:rPr lang="en-GB" altLang="fr-FR" sz="1200" dirty="0" err="1"/>
              <a:t>est</a:t>
            </a:r>
            <a:r>
              <a:rPr lang="en-GB" altLang="fr-FR" sz="1200" dirty="0"/>
              <a:t> un bon </a:t>
            </a:r>
            <a:r>
              <a:rPr lang="en-GB" altLang="fr-FR" sz="1200" dirty="0" err="1"/>
              <a:t>repère</a:t>
            </a:r>
            <a:r>
              <a:rPr lang="en-GB" altLang="fr-FR" sz="1200" dirty="0"/>
              <a:t>.</a:t>
            </a:r>
          </a:p>
          <a:p>
            <a:pPr>
              <a:buFontTx/>
              <a:buChar char="•"/>
            </a:pPr>
            <a:r>
              <a:rPr lang="en-GB" altLang="fr-FR" sz="1200" dirty="0"/>
              <a:t> </a:t>
            </a:r>
            <a:r>
              <a:rPr lang="en-GB" altLang="fr-FR" sz="1200" dirty="0" err="1"/>
              <a:t>Ductilité</a:t>
            </a:r>
            <a:r>
              <a:rPr lang="en-GB" altLang="fr-FR" sz="1200" dirty="0"/>
              <a:t> suffisante pour </a:t>
            </a:r>
            <a:r>
              <a:rPr lang="en-GB" altLang="fr-FR" sz="1200" dirty="0" err="1"/>
              <a:t>permettre</a:t>
            </a:r>
            <a:r>
              <a:rPr lang="en-GB" altLang="fr-FR" sz="1200" dirty="0"/>
              <a:t> un </a:t>
            </a:r>
            <a:r>
              <a:rPr lang="en-GB" altLang="fr-FR" sz="1200" dirty="0" err="1"/>
              <a:t>cintrage</a:t>
            </a:r>
            <a:r>
              <a:rPr lang="en-GB" altLang="fr-FR" sz="1200" dirty="0"/>
              <a:t>, et </a:t>
            </a:r>
            <a:r>
              <a:rPr lang="en-GB" altLang="fr-FR" sz="1200" dirty="0" err="1"/>
              <a:t>s’adapter</a:t>
            </a:r>
            <a:r>
              <a:rPr lang="en-GB" altLang="fr-FR" sz="1200" dirty="0"/>
              <a:t> aux </a:t>
            </a:r>
            <a:r>
              <a:rPr lang="en-GB" altLang="fr-FR" sz="1200" dirty="0" err="1"/>
              <a:t>profils</a:t>
            </a:r>
            <a:r>
              <a:rPr lang="en-GB" altLang="fr-FR" sz="1200" dirty="0"/>
              <a:t> du toit.</a:t>
            </a:r>
          </a:p>
          <a:p>
            <a:pPr>
              <a:buFontTx/>
              <a:buChar char="•"/>
            </a:pPr>
            <a:r>
              <a:rPr lang="en-GB" altLang="fr-FR" sz="1200" dirty="0"/>
              <a:t> </a:t>
            </a:r>
            <a:r>
              <a:rPr lang="en-GB" altLang="fr-FR" sz="1200" dirty="0" err="1"/>
              <a:t>Durabilité</a:t>
            </a:r>
            <a:r>
              <a:rPr lang="en-GB" altLang="fr-FR" sz="1200" dirty="0"/>
              <a:t> </a:t>
            </a:r>
            <a:r>
              <a:rPr lang="en-GB" altLang="fr-FR" sz="1200" dirty="0" err="1"/>
              <a:t>excellente</a:t>
            </a:r>
            <a:r>
              <a:rPr lang="en-GB" altLang="fr-FR" sz="1200" dirty="0"/>
              <a:t> </a:t>
            </a:r>
            <a:r>
              <a:rPr lang="en-GB" altLang="fr-FR" sz="1200" dirty="0" err="1"/>
              <a:t>en</a:t>
            </a:r>
            <a:r>
              <a:rPr lang="en-GB" altLang="fr-FR" sz="1200" dirty="0"/>
              <a:t> </a:t>
            </a:r>
            <a:r>
              <a:rPr lang="en-GB" altLang="fr-FR" sz="1200" dirty="0" err="1"/>
              <a:t>environnements</a:t>
            </a:r>
            <a:r>
              <a:rPr lang="en-GB" altLang="fr-FR" sz="1200" dirty="0"/>
              <a:t> rural et </a:t>
            </a:r>
            <a:r>
              <a:rPr lang="en-GB" altLang="fr-FR" sz="1200" dirty="0" err="1"/>
              <a:t>marin</a:t>
            </a:r>
            <a:endParaRPr lang="en-GB" altLang="fr-FR" sz="1200" dirty="0"/>
          </a:p>
          <a:p>
            <a:pPr>
              <a:buClr>
                <a:srgbClr val="CC0000"/>
              </a:buClr>
              <a:buSzPct val="120000"/>
              <a:buFont typeface="Wingdings" panose="05000000000000000000" pitchFamily="2" charset="2"/>
              <a:buNone/>
            </a:pPr>
            <a:endParaRPr lang="en-GB" altLang="fr-FR" sz="1200" dirty="0"/>
          </a:p>
          <a:p>
            <a:pPr>
              <a:buClr>
                <a:srgbClr val="CC0000"/>
              </a:buClr>
              <a:buSzPct val="120000"/>
              <a:buFont typeface="Wingdings" panose="05000000000000000000" pitchFamily="2" charset="2"/>
              <a:buNone/>
            </a:pPr>
            <a:r>
              <a:rPr lang="en-GB" altLang="fr-FR" sz="1200" dirty="0"/>
              <a:t>Il y a deux </a:t>
            </a:r>
            <a:r>
              <a:rPr lang="en-GB" altLang="fr-FR" sz="1200" b="1" dirty="0" err="1"/>
              <a:t>objectifs</a:t>
            </a:r>
            <a:r>
              <a:rPr lang="en-GB" altLang="fr-FR" sz="1200" b="1" dirty="0"/>
              <a:t> </a:t>
            </a:r>
            <a:r>
              <a:rPr lang="en-GB" altLang="fr-FR" sz="1200" i="1" dirty="0"/>
              <a:t>(Les </a:t>
            </a:r>
            <a:r>
              <a:rPr lang="en-GB" altLang="fr-FR" sz="1200" i="1" dirty="0" err="1"/>
              <a:t>Objectifs</a:t>
            </a:r>
            <a:r>
              <a:rPr lang="en-GB" altLang="fr-FR" sz="1200" i="1" dirty="0"/>
              <a:t> </a:t>
            </a:r>
            <a:r>
              <a:rPr lang="en-GB" altLang="fr-FR" sz="1200" i="1" dirty="0" err="1"/>
              <a:t>sont</a:t>
            </a:r>
            <a:r>
              <a:rPr lang="en-GB" altLang="fr-FR" sz="1200" i="1" dirty="0"/>
              <a:t> </a:t>
            </a:r>
            <a:r>
              <a:rPr lang="en-GB" altLang="fr-FR" sz="1200" i="1" dirty="0" err="1"/>
              <a:t>traités</a:t>
            </a:r>
            <a:r>
              <a:rPr lang="en-GB" altLang="fr-FR" sz="1200" i="1" dirty="0"/>
              <a:t> dans les </a:t>
            </a:r>
            <a:r>
              <a:rPr lang="en-GB" altLang="fr-FR" sz="1200" i="1" dirty="0" err="1"/>
              <a:t>leçons</a:t>
            </a:r>
            <a:r>
              <a:rPr lang="en-GB" altLang="fr-FR" sz="1200" i="1" dirty="0"/>
              <a:t> 7 et 8)</a:t>
            </a:r>
            <a:endParaRPr lang="en-GB" altLang="fr-FR" sz="1200" dirty="0"/>
          </a:p>
          <a:p>
            <a:pPr>
              <a:buClr>
                <a:srgbClr val="CC0000"/>
              </a:buClr>
              <a:buSzPct val="120000"/>
              <a:buFont typeface="Wingdings" panose="05000000000000000000" pitchFamily="2" charset="2"/>
              <a:buNone/>
            </a:pPr>
            <a:endParaRPr lang="en-GB" altLang="fr-FR" sz="1200" dirty="0"/>
          </a:p>
          <a:p>
            <a:pPr>
              <a:buClr>
                <a:srgbClr val="CC0000"/>
              </a:buClr>
              <a:buSzPct val="120000"/>
              <a:buFont typeface="Wingdings" panose="05000000000000000000" pitchFamily="2" charset="2"/>
              <a:buChar char="§"/>
            </a:pPr>
            <a:r>
              <a:rPr lang="en-GB" altLang="fr-FR" sz="1200" dirty="0"/>
              <a:t> Le </a:t>
            </a:r>
            <a:r>
              <a:rPr lang="en-GB" altLang="fr-FR" sz="1200" dirty="0" err="1"/>
              <a:t>souhait</a:t>
            </a:r>
            <a:r>
              <a:rPr lang="en-GB" altLang="fr-FR" sz="1200" dirty="0"/>
              <a:t> de minimiser le </a:t>
            </a:r>
            <a:r>
              <a:rPr lang="en-GB" altLang="fr-FR" sz="1200" dirty="0" err="1"/>
              <a:t>coût</a:t>
            </a:r>
            <a:r>
              <a:rPr lang="en-GB" altLang="fr-FR" sz="1200" dirty="0"/>
              <a:t> du </a:t>
            </a:r>
            <a:r>
              <a:rPr lang="en-GB" altLang="fr-FR" sz="1200" dirty="0" err="1"/>
              <a:t>matériau</a:t>
            </a:r>
            <a:r>
              <a:rPr lang="en-GB" altLang="fr-FR" sz="1200" dirty="0"/>
              <a:t>, et </a:t>
            </a:r>
          </a:p>
          <a:p>
            <a:pPr>
              <a:buClr>
                <a:srgbClr val="CC0000"/>
              </a:buClr>
              <a:buSzPct val="120000"/>
              <a:buFont typeface="Wingdings" panose="05000000000000000000" pitchFamily="2" charset="2"/>
              <a:buChar char="§"/>
            </a:pPr>
            <a:r>
              <a:rPr lang="en-GB" altLang="fr-FR" sz="1200" dirty="0"/>
              <a:t> Le </a:t>
            </a:r>
            <a:r>
              <a:rPr lang="en-GB" altLang="fr-FR" sz="1200" dirty="0" err="1"/>
              <a:t>souhait</a:t>
            </a:r>
            <a:r>
              <a:rPr lang="en-GB" altLang="fr-FR" sz="1200" dirty="0"/>
              <a:t> </a:t>
            </a:r>
            <a:r>
              <a:rPr lang="en-GB" altLang="fr-FR" sz="1200" dirty="0" err="1"/>
              <a:t>d’employer</a:t>
            </a:r>
            <a:r>
              <a:rPr lang="en-GB" altLang="fr-FR" sz="1200" dirty="0"/>
              <a:t> un </a:t>
            </a:r>
            <a:r>
              <a:rPr lang="en-GB" altLang="fr-FR" sz="1200" dirty="0" err="1"/>
              <a:t>matériau</a:t>
            </a:r>
            <a:r>
              <a:rPr lang="en-GB" altLang="fr-FR" sz="1200" dirty="0"/>
              <a:t> avec la plus </a:t>
            </a:r>
            <a:r>
              <a:rPr lang="en-GB" altLang="fr-FR" sz="1200" dirty="0" err="1"/>
              <a:t>faible</a:t>
            </a:r>
            <a:r>
              <a:rPr lang="en-GB" altLang="fr-FR" sz="1200" dirty="0"/>
              <a:t> </a:t>
            </a:r>
            <a:r>
              <a:rPr lang="en-GB" altLang="fr-FR" sz="1200" dirty="0" err="1"/>
              <a:t>énergie</a:t>
            </a:r>
            <a:r>
              <a:rPr lang="en-GB" altLang="fr-FR" sz="1200" dirty="0"/>
              <a:t> </a:t>
            </a:r>
            <a:r>
              <a:rPr lang="en-GB" altLang="fr-FR" sz="1200" dirty="0" err="1"/>
              <a:t>intrinsèque</a:t>
            </a:r>
            <a:r>
              <a:rPr lang="en-GB" altLang="fr-FR" sz="1200" dirty="0"/>
              <a:t>.</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15</a:t>
            </a:fld>
            <a:endParaRPr lang="en-US" dirty="0"/>
          </a:p>
        </p:txBody>
      </p:sp>
    </p:spTree>
    <p:extLst>
      <p:ext uri="{BB962C8B-B14F-4D97-AF65-F5344CB8AC3E}">
        <p14:creationId xmlns:p14="http://schemas.microsoft.com/office/powerpoint/2010/main" val="2655191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fr-FR" sz="1200" dirty="0"/>
              <a:t>Les </a:t>
            </a:r>
            <a:r>
              <a:rPr lang="en-GB" altLang="fr-FR" sz="1200" dirty="0" err="1"/>
              <a:t>contraintes</a:t>
            </a:r>
            <a:r>
              <a:rPr lang="en-GB" altLang="fr-FR" sz="1200" dirty="0"/>
              <a:t> </a:t>
            </a:r>
            <a:r>
              <a:rPr lang="en-GB" altLang="fr-FR" sz="1200" dirty="0" err="1"/>
              <a:t>sont</a:t>
            </a:r>
            <a:r>
              <a:rPr lang="en-GB" altLang="fr-FR" sz="1200" dirty="0"/>
              <a:t> </a:t>
            </a:r>
            <a:r>
              <a:rPr lang="en-GB" altLang="fr-FR" sz="1200" dirty="0" err="1"/>
              <a:t>imposées</a:t>
            </a:r>
            <a:r>
              <a:rPr lang="en-GB" altLang="fr-FR" sz="1200" dirty="0"/>
              <a:t> au travers d’un </a:t>
            </a:r>
            <a:r>
              <a:rPr lang="en-GB" altLang="fr-FR" sz="1200" dirty="0" err="1"/>
              <a:t>filtre</a:t>
            </a:r>
            <a:r>
              <a:rPr lang="en-GB" altLang="fr-FR" sz="1200" dirty="0"/>
              <a:t> de type “</a:t>
            </a:r>
            <a:r>
              <a:rPr lang="en-GB" altLang="fr-FR" sz="1200" dirty="0" err="1"/>
              <a:t>Limites</a:t>
            </a:r>
            <a:r>
              <a:rPr lang="en-GB" altLang="fr-FR" sz="1200" dirty="0"/>
              <a:t>”, </a:t>
            </a:r>
            <a:r>
              <a:rPr lang="en-GB" altLang="fr-FR" sz="1200" dirty="0" err="1"/>
              <a:t>comme</a:t>
            </a:r>
            <a:r>
              <a:rPr lang="en-GB" altLang="fr-FR" sz="1200" dirty="0"/>
              <a:t> </a:t>
            </a:r>
            <a:r>
              <a:rPr lang="en-GB" altLang="fr-FR" sz="1200" dirty="0" err="1"/>
              <a:t>illustré</a:t>
            </a:r>
            <a:r>
              <a:rPr lang="en-GB" altLang="fr-FR" sz="1200" dirty="0"/>
              <a:t> </a:t>
            </a:r>
            <a:r>
              <a:rPr lang="en-GB" altLang="fr-FR" sz="1200" dirty="0" err="1"/>
              <a:t>ici</a:t>
            </a:r>
            <a:r>
              <a:rPr lang="en-GB" altLang="fr-FR" sz="1200" dirty="0"/>
              <a:t>.</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16</a:t>
            </a:fld>
            <a:endParaRPr lang="en-US" dirty="0"/>
          </a:p>
        </p:txBody>
      </p:sp>
    </p:spTree>
    <p:extLst>
      <p:ext uri="{BB962C8B-B14F-4D97-AF65-F5344CB8AC3E}">
        <p14:creationId xmlns:p14="http://schemas.microsoft.com/office/powerpoint/2010/main" val="623624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fr-FR" sz="1200" dirty="0"/>
              <a:t>Les </a:t>
            </a:r>
            <a:r>
              <a:rPr lang="en-GB" altLang="fr-FR" sz="1200" dirty="0" err="1"/>
              <a:t>objectifs</a:t>
            </a:r>
            <a:r>
              <a:rPr lang="en-GB" altLang="fr-FR" sz="1200" dirty="0"/>
              <a:t> </a:t>
            </a:r>
            <a:r>
              <a:rPr lang="en-GB" altLang="fr-FR" sz="1200" dirty="0" err="1"/>
              <a:t>sont</a:t>
            </a:r>
            <a:r>
              <a:rPr lang="en-GB" altLang="fr-FR" sz="1200" dirty="0"/>
              <a:t> appliqués </a:t>
            </a:r>
            <a:r>
              <a:rPr lang="en-GB" altLang="fr-FR" sz="1200" dirty="0" err="1"/>
              <a:t>comme</a:t>
            </a:r>
            <a:r>
              <a:rPr lang="en-GB" altLang="fr-FR" sz="1200" dirty="0"/>
              <a:t> ci-</a:t>
            </a:r>
            <a:r>
              <a:rPr lang="en-GB" altLang="fr-FR" sz="1200" dirty="0" err="1"/>
              <a:t>contre</a:t>
            </a:r>
            <a:r>
              <a:rPr lang="en-GB" altLang="fr-FR" sz="1200" dirty="0"/>
              <a:t>.</a:t>
            </a:r>
          </a:p>
          <a:p>
            <a:r>
              <a:rPr lang="en-GB" altLang="fr-FR" sz="1200" dirty="0" err="1"/>
              <a:t>C’est</a:t>
            </a:r>
            <a:r>
              <a:rPr lang="en-GB" altLang="fr-FR" sz="1200" dirty="0"/>
              <a:t> un </a:t>
            </a:r>
            <a:r>
              <a:rPr lang="en-GB" altLang="fr-FR" sz="1200" dirty="0" err="1"/>
              <a:t>diagramme</a:t>
            </a:r>
            <a:r>
              <a:rPr lang="en-GB" altLang="fr-FR" sz="1200" dirty="0"/>
              <a:t> “</a:t>
            </a:r>
            <a:r>
              <a:rPr lang="en-GB" altLang="fr-FR" sz="1200" dirty="0" err="1"/>
              <a:t>bulle</a:t>
            </a:r>
            <a:r>
              <a:rPr lang="en-GB" altLang="fr-FR" sz="1200" dirty="0"/>
              <a:t>” </a:t>
            </a:r>
            <a:r>
              <a:rPr lang="en-GB" altLang="fr-FR" sz="1200" i="1" dirty="0"/>
              <a:t>Prix </a:t>
            </a:r>
            <a:r>
              <a:rPr lang="en-GB" altLang="fr-FR" sz="1200" i="1" dirty="0" err="1"/>
              <a:t>Matériau</a:t>
            </a:r>
            <a:r>
              <a:rPr lang="en-GB" altLang="fr-FR" sz="1200" i="1" dirty="0"/>
              <a:t>/</a:t>
            </a:r>
            <a:r>
              <a:rPr lang="en-GB" altLang="fr-FR" sz="1200" i="1" dirty="0" err="1"/>
              <a:t>Energie</a:t>
            </a:r>
            <a:r>
              <a:rPr lang="en-GB" altLang="fr-FR" sz="1200" i="1" dirty="0"/>
              <a:t> </a:t>
            </a:r>
            <a:r>
              <a:rPr lang="en-GB" altLang="fr-FR" sz="1200" i="1" dirty="0" err="1"/>
              <a:t>intrinsèque</a:t>
            </a:r>
            <a:r>
              <a:rPr lang="en-GB" altLang="fr-FR" sz="1200" i="1" dirty="0"/>
              <a:t> – </a:t>
            </a:r>
            <a:r>
              <a:rPr lang="en-GB" altLang="fr-FR" sz="1200" dirty="0"/>
              <a:t>les </a:t>
            </a:r>
            <a:r>
              <a:rPr lang="en-GB" altLang="fr-FR" sz="1200" dirty="0" err="1"/>
              <a:t>matériaux</a:t>
            </a:r>
            <a:r>
              <a:rPr lang="en-GB" altLang="fr-FR" sz="1200" dirty="0"/>
              <a:t> de </a:t>
            </a:r>
            <a:r>
              <a:rPr lang="en-GB" altLang="fr-FR" sz="1200" dirty="0" err="1"/>
              <a:t>faible</a:t>
            </a:r>
            <a:r>
              <a:rPr lang="en-GB" altLang="fr-FR" sz="1200" dirty="0"/>
              <a:t> </a:t>
            </a:r>
            <a:r>
              <a:rPr lang="en-GB" altLang="fr-FR" sz="1200" dirty="0" err="1"/>
              <a:t>valeur</a:t>
            </a:r>
            <a:r>
              <a:rPr lang="en-GB" altLang="fr-FR" sz="1200" dirty="0"/>
              <a:t> sur les deux </a:t>
            </a:r>
            <a:r>
              <a:rPr lang="en-GB" altLang="fr-FR" sz="1200" dirty="0" err="1"/>
              <a:t>critères</a:t>
            </a:r>
            <a:r>
              <a:rPr lang="en-GB" altLang="fr-FR" sz="1200" dirty="0"/>
              <a:t> </a:t>
            </a:r>
            <a:r>
              <a:rPr lang="en-GB" altLang="fr-FR" sz="1200" dirty="0" err="1"/>
              <a:t>sont</a:t>
            </a:r>
            <a:r>
              <a:rPr lang="en-GB" altLang="fr-FR" sz="1200" dirty="0"/>
              <a:t> </a:t>
            </a:r>
            <a:r>
              <a:rPr lang="en-GB" altLang="fr-FR" sz="1200" dirty="0" err="1"/>
              <a:t>en</a:t>
            </a:r>
            <a:r>
              <a:rPr lang="en-GB" altLang="fr-FR" sz="1200" dirty="0"/>
              <a:t> bas à gauche du </a:t>
            </a:r>
            <a:r>
              <a:rPr lang="en-GB" altLang="fr-FR" sz="1200" dirty="0" err="1"/>
              <a:t>graphe</a:t>
            </a:r>
            <a:r>
              <a:rPr lang="en-GB" altLang="fr-FR" sz="1200" dirty="0"/>
              <a:t>.</a:t>
            </a:r>
          </a:p>
          <a:p>
            <a:r>
              <a:rPr lang="en-GB" altLang="fr-FR" sz="1200" dirty="0"/>
              <a:t>Les </a:t>
            </a:r>
            <a:r>
              <a:rPr lang="en-GB" altLang="fr-FR" sz="1200" dirty="0" err="1"/>
              <a:t>matériaux</a:t>
            </a:r>
            <a:r>
              <a:rPr lang="en-GB" altLang="fr-FR" sz="1200" dirty="0"/>
              <a:t> qui </a:t>
            </a:r>
            <a:r>
              <a:rPr lang="en-GB" altLang="fr-FR" sz="1200" dirty="0" err="1"/>
              <a:t>n’ont</a:t>
            </a:r>
            <a:r>
              <a:rPr lang="en-GB" altLang="fr-FR" sz="1200" dirty="0"/>
              <a:t> pas </a:t>
            </a:r>
            <a:r>
              <a:rPr lang="en-GB" altLang="fr-FR" sz="1200" dirty="0" err="1"/>
              <a:t>répondu</a:t>
            </a:r>
            <a:r>
              <a:rPr lang="en-GB" altLang="fr-FR" sz="1200" dirty="0"/>
              <a:t> à </a:t>
            </a:r>
            <a:r>
              <a:rPr lang="en-GB" altLang="fr-FR" sz="1200" dirty="0" err="1"/>
              <a:t>une</a:t>
            </a:r>
            <a:r>
              <a:rPr lang="en-GB" altLang="fr-FR" sz="1200" dirty="0"/>
              <a:t> </a:t>
            </a:r>
            <a:r>
              <a:rPr lang="en-GB" altLang="fr-FR" sz="1200" dirty="0" err="1"/>
              <a:t>ou</a:t>
            </a:r>
            <a:r>
              <a:rPr lang="en-GB" altLang="fr-FR" sz="1200" dirty="0"/>
              <a:t> plus des </a:t>
            </a:r>
            <a:r>
              <a:rPr lang="en-GB" altLang="fr-FR" sz="1200" dirty="0" err="1"/>
              <a:t>contraintes</a:t>
            </a:r>
            <a:r>
              <a:rPr lang="en-GB" altLang="fr-FR" sz="1200" dirty="0"/>
              <a:t> </a:t>
            </a:r>
            <a:r>
              <a:rPr lang="en-GB" altLang="fr-FR" sz="1200" dirty="0" err="1"/>
              <a:t>précédentes</a:t>
            </a:r>
            <a:r>
              <a:rPr lang="en-GB" altLang="fr-FR" sz="1200" dirty="0"/>
              <a:t> </a:t>
            </a:r>
            <a:r>
              <a:rPr lang="en-GB" altLang="fr-FR" sz="1200" i="1" dirty="0"/>
              <a:t>(limit stage) </a:t>
            </a:r>
            <a:r>
              <a:rPr lang="en-GB" altLang="fr-FR" sz="1200" dirty="0" err="1"/>
              <a:t>apparaissent</a:t>
            </a:r>
            <a:r>
              <a:rPr lang="en-GB" altLang="fr-FR" sz="1200" dirty="0"/>
              <a:t> </a:t>
            </a:r>
            <a:r>
              <a:rPr lang="en-GB" altLang="fr-FR" sz="1200" dirty="0" err="1"/>
              <a:t>en</a:t>
            </a:r>
            <a:r>
              <a:rPr lang="en-GB" altLang="fr-FR" sz="1200" dirty="0"/>
              <a:t> gris.</a:t>
            </a:r>
          </a:p>
          <a:p>
            <a:r>
              <a:rPr lang="en-GB" altLang="fr-FR" sz="1200" dirty="0" err="1"/>
              <a:t>Ceux</a:t>
            </a:r>
            <a:r>
              <a:rPr lang="en-GB" altLang="fr-FR" sz="1200" dirty="0"/>
              <a:t> qui </a:t>
            </a:r>
            <a:r>
              <a:rPr lang="en-GB" altLang="fr-FR" sz="1200" dirty="0" err="1"/>
              <a:t>respectent</a:t>
            </a:r>
            <a:r>
              <a:rPr lang="en-GB" altLang="fr-FR" sz="1200" dirty="0"/>
              <a:t> les </a:t>
            </a:r>
            <a:r>
              <a:rPr lang="en-GB" altLang="fr-FR" sz="1200" dirty="0" err="1"/>
              <a:t>contraintes</a:t>
            </a:r>
            <a:r>
              <a:rPr lang="en-GB" altLang="fr-FR" sz="1200" dirty="0"/>
              <a:t> </a:t>
            </a:r>
            <a:r>
              <a:rPr lang="en-GB" altLang="fr-FR" sz="1200" dirty="0" err="1"/>
              <a:t>sont</a:t>
            </a:r>
            <a:r>
              <a:rPr lang="en-GB" altLang="fr-FR" sz="1200" dirty="0"/>
              <a:t> </a:t>
            </a:r>
            <a:r>
              <a:rPr lang="en-GB" altLang="fr-FR" sz="1200" dirty="0" err="1"/>
              <a:t>colorés</a:t>
            </a:r>
            <a:r>
              <a:rPr lang="en-GB" altLang="fr-FR" sz="1200" dirty="0"/>
              <a:t>. </a:t>
            </a:r>
          </a:p>
          <a:p>
            <a:r>
              <a:rPr lang="en-GB" altLang="fr-FR" sz="1200" dirty="0"/>
              <a:t>Un de </a:t>
            </a:r>
            <a:r>
              <a:rPr lang="en-GB" altLang="fr-FR" sz="1200" dirty="0" err="1"/>
              <a:t>ceux</a:t>
            </a:r>
            <a:r>
              <a:rPr lang="en-GB" altLang="fr-FR" sz="1200" dirty="0"/>
              <a:t> qui </a:t>
            </a:r>
            <a:r>
              <a:rPr lang="en-GB" altLang="fr-FR" sz="1200" dirty="0" err="1"/>
              <a:t>respectent</a:t>
            </a:r>
            <a:r>
              <a:rPr lang="en-GB" altLang="fr-FR" sz="1200" dirty="0"/>
              <a:t> les deux </a:t>
            </a:r>
            <a:r>
              <a:rPr lang="en-GB" altLang="fr-FR" sz="1200" dirty="0" err="1"/>
              <a:t>critères</a:t>
            </a:r>
            <a:r>
              <a:rPr lang="en-GB" altLang="fr-FR" sz="1200" dirty="0"/>
              <a:t> </a:t>
            </a:r>
            <a:r>
              <a:rPr lang="en-GB" altLang="fr-FR" sz="1200" dirty="0" err="1"/>
              <a:t>est</a:t>
            </a:r>
            <a:r>
              <a:rPr lang="en-GB" altLang="fr-FR" sz="1200" dirty="0"/>
              <a:t> </a:t>
            </a:r>
            <a:r>
              <a:rPr lang="en-GB" altLang="fr-FR" sz="1200" dirty="0" err="1"/>
              <a:t>l’acier</a:t>
            </a:r>
            <a:r>
              <a:rPr lang="en-GB" altLang="fr-FR" sz="1200" dirty="0"/>
              <a:t> </a:t>
            </a:r>
            <a:r>
              <a:rPr lang="en-GB" altLang="fr-FR" sz="1200" dirty="0" err="1"/>
              <a:t>galvanisé</a:t>
            </a:r>
            <a:r>
              <a:rPr lang="en-GB" altLang="fr-FR" sz="1200" dirty="0"/>
              <a:t>.</a:t>
            </a:r>
          </a:p>
          <a:p>
            <a:r>
              <a:rPr lang="en-GB" altLang="fr-FR" sz="1200" dirty="0"/>
              <a:t>Sa fiche </a:t>
            </a:r>
            <a:r>
              <a:rPr lang="en-GB" altLang="fr-FR" sz="1200" dirty="0" err="1"/>
              <a:t>est</a:t>
            </a:r>
            <a:r>
              <a:rPr lang="en-GB" altLang="fr-FR" sz="1200" dirty="0"/>
              <a:t> </a:t>
            </a:r>
            <a:r>
              <a:rPr lang="en-GB" altLang="fr-FR" sz="1200" dirty="0" err="1"/>
              <a:t>présentée</a:t>
            </a:r>
            <a:r>
              <a:rPr lang="en-GB" altLang="fr-FR" sz="1200" dirty="0"/>
              <a:t> dans la </a:t>
            </a:r>
            <a:r>
              <a:rPr lang="en-GB" altLang="fr-FR" sz="1200" dirty="0" err="1"/>
              <a:t>diapo</a:t>
            </a:r>
            <a:r>
              <a:rPr lang="en-GB" altLang="fr-FR" sz="1200" dirty="0"/>
              <a:t> </a:t>
            </a:r>
            <a:r>
              <a:rPr lang="en-GB" altLang="fr-FR" sz="1200" dirty="0" err="1"/>
              <a:t>suivante</a:t>
            </a:r>
            <a:r>
              <a:rPr lang="en-GB" altLang="fr-FR" sz="1200" dirty="0"/>
              <a:t>.</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17</a:t>
            </a:fld>
            <a:endParaRPr lang="en-US" dirty="0"/>
          </a:p>
        </p:txBody>
      </p:sp>
    </p:spTree>
    <p:extLst>
      <p:ext uri="{BB962C8B-B14F-4D97-AF65-F5344CB8AC3E}">
        <p14:creationId xmlns:p14="http://schemas.microsoft.com/office/powerpoint/2010/main" val="1405672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fr-FR" sz="1200" dirty="0"/>
              <a:t>La </a:t>
            </a:r>
            <a:r>
              <a:rPr lang="en-GB" altLang="fr-FR" sz="1200" dirty="0" err="1"/>
              <a:t>sélection</a:t>
            </a:r>
            <a:r>
              <a:rPr lang="en-GB" altLang="fr-FR" sz="1200" dirty="0"/>
              <a:t> Granta </a:t>
            </a:r>
            <a:r>
              <a:rPr lang="en-GB" altLang="fr-FR" sz="1200" dirty="0" err="1"/>
              <a:t>Edupack</a:t>
            </a:r>
            <a:r>
              <a:rPr lang="en-GB" altLang="fr-FR" sz="1200" dirty="0"/>
              <a:t> affiche la </a:t>
            </a:r>
            <a:r>
              <a:rPr lang="en-GB" altLang="fr-FR" sz="1200" dirty="0" err="1"/>
              <a:t>liste</a:t>
            </a:r>
            <a:r>
              <a:rPr lang="en-GB" altLang="fr-FR" sz="1200" dirty="0"/>
              <a:t> des </a:t>
            </a:r>
            <a:r>
              <a:rPr lang="en-GB" altLang="fr-FR" sz="1200" dirty="0" err="1"/>
              <a:t>matériaux</a:t>
            </a:r>
            <a:r>
              <a:rPr lang="en-GB" altLang="fr-FR" sz="1200" dirty="0"/>
              <a:t> qui </a:t>
            </a:r>
            <a:r>
              <a:rPr lang="en-GB" altLang="fr-FR" sz="1200" dirty="0" err="1"/>
              <a:t>respectent</a:t>
            </a:r>
            <a:r>
              <a:rPr lang="en-GB" altLang="fr-FR" sz="1200" dirty="0"/>
              <a:t> les </a:t>
            </a:r>
            <a:r>
              <a:rPr lang="en-GB" altLang="fr-FR" sz="1200" dirty="0" err="1"/>
              <a:t>contraintes</a:t>
            </a:r>
            <a:r>
              <a:rPr lang="en-GB" altLang="fr-FR" sz="1200" dirty="0"/>
              <a:t> dans le coin inf. gauche du </a:t>
            </a:r>
            <a:r>
              <a:rPr lang="en-GB" altLang="fr-FR" sz="1200" dirty="0" err="1"/>
              <a:t>graphe</a:t>
            </a:r>
            <a:r>
              <a:rPr lang="en-GB" altLang="fr-FR" sz="1200" dirty="0"/>
              <a:t> </a:t>
            </a:r>
            <a:r>
              <a:rPr lang="en-GB" altLang="fr-FR" sz="1200" dirty="0" err="1"/>
              <a:t>précédent</a:t>
            </a:r>
            <a:r>
              <a:rPr lang="en-GB" altLang="fr-FR" sz="1200" dirty="0"/>
              <a:t>.</a:t>
            </a:r>
          </a:p>
          <a:p>
            <a:r>
              <a:rPr lang="en-GB" altLang="fr-FR" sz="1200" dirty="0"/>
              <a:t>La </a:t>
            </a:r>
            <a:r>
              <a:rPr lang="en-GB" altLang="fr-FR" sz="1200" dirty="0" err="1"/>
              <a:t>fenêtre</a:t>
            </a:r>
            <a:r>
              <a:rPr lang="en-GB" altLang="fr-FR" sz="1200" dirty="0"/>
              <a:t> </a:t>
            </a:r>
            <a:r>
              <a:rPr lang="en-GB" altLang="fr-FR" sz="1200" dirty="0" err="1"/>
              <a:t>principale</a:t>
            </a:r>
            <a:r>
              <a:rPr lang="en-GB" altLang="fr-FR" sz="1200" dirty="0"/>
              <a:t> </a:t>
            </a:r>
            <a:r>
              <a:rPr lang="en-GB" altLang="fr-FR" sz="1200" dirty="0" err="1"/>
              <a:t>montre</a:t>
            </a:r>
            <a:r>
              <a:rPr lang="en-GB" altLang="fr-FR" sz="1200" dirty="0"/>
              <a:t> le début de la fiche de </a:t>
            </a:r>
            <a:r>
              <a:rPr lang="en-GB" altLang="fr-FR" sz="1200" dirty="0" err="1"/>
              <a:t>l’Acier</a:t>
            </a:r>
            <a:r>
              <a:rPr lang="en-GB" altLang="fr-FR" sz="1200" dirty="0"/>
              <a:t> </a:t>
            </a:r>
            <a:r>
              <a:rPr lang="en-GB" altLang="fr-FR" sz="1200" dirty="0" err="1"/>
              <a:t>galvanisé</a:t>
            </a:r>
            <a:r>
              <a:rPr lang="en-GB" altLang="fr-FR" sz="1200" dirty="0"/>
              <a:t>.</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18</a:t>
            </a:fld>
            <a:endParaRPr lang="en-US" dirty="0"/>
          </a:p>
        </p:txBody>
      </p:sp>
    </p:spTree>
    <p:extLst>
      <p:ext uri="{BB962C8B-B14F-4D97-AF65-F5344CB8AC3E}">
        <p14:creationId xmlns:p14="http://schemas.microsoft.com/office/powerpoint/2010/main" val="2105034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1200" b="1" i="1" dirty="0"/>
              <a:t>Lecture Units Series</a:t>
            </a:r>
          </a:p>
          <a:p>
            <a:pPr algn="ctr"/>
            <a:endParaRPr lang="en-GB" sz="1200" b="1" i="1" dirty="0"/>
          </a:p>
          <a:p>
            <a:r>
              <a:rPr lang="en-GB" sz="1200" dirty="0"/>
              <a:t>This is a list of the Lecture Units available for teaching with the Ansys </a:t>
            </a:r>
            <a:r>
              <a:rPr lang="en-GB" sz="1200" b="0" dirty="0"/>
              <a:t>Granta</a:t>
            </a:r>
            <a:r>
              <a:rPr lang="en-GB" sz="1200" dirty="0"/>
              <a:t> EduPack. These PowerPoint presentations and more information can be found on the Ansys Education Resources webpage:</a:t>
            </a:r>
          </a:p>
          <a:p>
            <a:r>
              <a:rPr lang="en-GB" sz="1200" dirty="0">
                <a:solidFill>
                  <a:srgbClr val="FF0000"/>
                </a:solidFill>
              </a:rPr>
              <a:t>www.ansys.com</a:t>
            </a:r>
            <a:r>
              <a:rPr lang="en-GB" sz="1200">
                <a:solidFill>
                  <a:srgbClr val="FF0000"/>
                </a:solidFill>
              </a:rPr>
              <a:t>/education-resources.</a:t>
            </a:r>
            <a:endParaRPr lang="en-GB" sz="1200" dirty="0">
              <a:solidFill>
                <a:srgbClr val="FF0000"/>
              </a:solidFill>
            </a:endParaRP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20</a:t>
            </a:fld>
            <a:endParaRPr lang="en-US"/>
          </a:p>
        </p:txBody>
      </p:sp>
    </p:spTree>
    <p:extLst>
      <p:ext uri="{BB962C8B-B14F-4D97-AF65-F5344CB8AC3E}">
        <p14:creationId xmlns:p14="http://schemas.microsoft.com/office/powerpoint/2010/main" val="3089947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b="1" i="1" dirty="0" err="1">
                <a:solidFill>
                  <a:srgbClr val="CC0000"/>
                </a:solidFill>
              </a:rPr>
              <a:t>Objectifs</a:t>
            </a:r>
            <a:r>
              <a:rPr lang="en-US" sz="1200" b="1" i="1" dirty="0">
                <a:solidFill>
                  <a:srgbClr val="CC0000"/>
                </a:solidFill>
              </a:rPr>
              <a:t> </a:t>
            </a:r>
            <a:r>
              <a:rPr lang="en-US" sz="1200" b="1" i="1" dirty="0" err="1">
                <a:solidFill>
                  <a:srgbClr val="CC0000"/>
                </a:solidFill>
              </a:rPr>
              <a:t>pédagogiques</a:t>
            </a:r>
            <a:endParaRPr lang="en-US" sz="1200" b="1" i="1" dirty="0">
              <a:solidFill>
                <a:srgbClr val="CC0000"/>
              </a:solidFill>
            </a:endParaRPr>
          </a:p>
          <a:p>
            <a:endParaRPr lang="en-US" sz="1200" dirty="0"/>
          </a:p>
          <a:p>
            <a:r>
              <a:rPr lang="fr-FR" dirty="0"/>
              <a:t>Ces résultats d'apprentissage attendus sont basés sur une taxonomie des connaissances et de la compréhension comme base, des compétences et des capacités nécessaires à l'utilisation pratique des connaissances et de la compréhension, suivies des valeurs et attitudes acquises permettant des évaluations et une utilisation responsable de ces capacités. </a:t>
            </a:r>
            <a:endParaRPr lang="en-US" sz="1200" dirty="0"/>
          </a:p>
          <a:p>
            <a:endParaRPr lang="en-US" sz="1200" dirty="0"/>
          </a:p>
          <a:p>
            <a:r>
              <a:rPr lang="fr-FR" dirty="0"/>
              <a:t>Combinées à une évaluation appropriée, elles devraient être utiles dans le cadre des accréditations ou pour le Syllabus CDIO. </a:t>
            </a:r>
            <a:endParaRPr lang="en-US" sz="1200" dirty="0"/>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Les textes énumérés proviennent de livres écrits ou co-écrits par Mike Ashby, mais d'autres textes sont également mentionnés dans les notes scientifiques.</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a:t>
            </a:fld>
            <a:endParaRPr lang="en-US" dirty="0"/>
          </a:p>
        </p:txBody>
      </p:sp>
    </p:spTree>
    <p:extLst>
      <p:ext uri="{BB962C8B-B14F-4D97-AF65-F5344CB8AC3E}">
        <p14:creationId xmlns:p14="http://schemas.microsoft.com/office/powerpoint/2010/main" val="2193575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1400" b="1" i="1" dirty="0"/>
              <a:t>Outline</a:t>
            </a:r>
          </a:p>
          <a:p>
            <a:endParaRPr lang="en-GB" sz="1200" dirty="0"/>
          </a:p>
          <a:p>
            <a:r>
              <a:rPr lang="en-GB" sz="1200" dirty="0"/>
              <a:t>This Unit is about materials in Architecture. The Units link closely to the </a:t>
            </a:r>
            <a:r>
              <a:rPr lang="en-GB" sz="1200" b="1" dirty="0">
                <a:solidFill>
                  <a:srgbClr val="CC0000"/>
                </a:solidFill>
              </a:rPr>
              <a:t>Text</a:t>
            </a:r>
            <a:r>
              <a:rPr lang="en-GB" sz="1200" dirty="0"/>
              <a:t> listed on the previous frame but can equally by used in conjunction with texts such as Callister, Budinski, Askeland and others.. The methods developed in the course are implemented in the Granta EduPack software, which is structured to evolve in pace with the student throughout an architecture or engineering program. Lecture Unit 1-2 introduces materials and processes, and the way in which information about them can be classified, retrieved and explored visually.</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3</a:t>
            </a:fld>
            <a:endParaRPr lang="en-US" dirty="0"/>
          </a:p>
        </p:txBody>
      </p:sp>
    </p:spTree>
    <p:extLst>
      <p:ext uri="{BB962C8B-B14F-4D97-AF65-F5344CB8AC3E}">
        <p14:creationId xmlns:p14="http://schemas.microsoft.com/office/powerpoint/2010/main" val="2323551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fr-FR" sz="1200" dirty="0" err="1"/>
              <a:t>Pourquoi</a:t>
            </a:r>
            <a:r>
              <a:rPr lang="en-GB" altLang="fr-FR" sz="1200" dirty="0"/>
              <a:t> les </a:t>
            </a:r>
            <a:r>
              <a:rPr lang="en-GB" altLang="fr-FR" sz="1200" dirty="0" err="1"/>
              <a:t>architectes</a:t>
            </a:r>
            <a:r>
              <a:rPr lang="en-GB" altLang="fr-FR" sz="1200" dirty="0"/>
              <a:t> </a:t>
            </a:r>
            <a:r>
              <a:rPr lang="en-GB" altLang="fr-FR" sz="1200" dirty="0" err="1"/>
              <a:t>ont</a:t>
            </a:r>
            <a:r>
              <a:rPr lang="en-GB" altLang="fr-FR" sz="1200" dirty="0"/>
              <a:t> </a:t>
            </a:r>
            <a:r>
              <a:rPr lang="en-GB" altLang="fr-FR" sz="1200" dirty="0" err="1"/>
              <a:t>ils</a:t>
            </a:r>
            <a:r>
              <a:rPr lang="en-GB" altLang="fr-FR" sz="1200" dirty="0"/>
              <a:t> </a:t>
            </a:r>
            <a:r>
              <a:rPr lang="en-GB" altLang="fr-FR" sz="1200" dirty="0" err="1"/>
              <a:t>besoin</a:t>
            </a:r>
            <a:r>
              <a:rPr lang="en-GB" altLang="fr-FR" sz="1200" dirty="0"/>
              <a:t> de savoir beaucoup sur les </a:t>
            </a:r>
            <a:r>
              <a:rPr lang="en-GB" altLang="fr-FR" sz="1200" b="1" dirty="0" err="1"/>
              <a:t>matériaux</a:t>
            </a:r>
            <a:r>
              <a:rPr lang="en-GB" altLang="fr-FR" sz="1200" dirty="0"/>
              <a:t> ?  </a:t>
            </a:r>
          </a:p>
          <a:p>
            <a:r>
              <a:rPr lang="en-GB" altLang="fr-FR" sz="1200" dirty="0"/>
              <a:t>La première raison </a:t>
            </a:r>
            <a:r>
              <a:rPr lang="en-GB" altLang="fr-FR" sz="1200" dirty="0" err="1"/>
              <a:t>est</a:t>
            </a:r>
            <a:r>
              <a:rPr lang="en-GB" altLang="fr-FR" sz="1200" dirty="0"/>
              <a:t> </a:t>
            </a:r>
            <a:r>
              <a:rPr lang="en-GB" altLang="fr-FR" sz="1200" dirty="0" err="1"/>
              <a:t>évidente</a:t>
            </a:r>
            <a:r>
              <a:rPr lang="en-GB" altLang="fr-FR" sz="1200" dirty="0"/>
              <a:t> : les </a:t>
            </a:r>
            <a:r>
              <a:rPr lang="en-GB" altLang="fr-FR" sz="1200" dirty="0" err="1"/>
              <a:t>bâtiments</a:t>
            </a:r>
            <a:r>
              <a:rPr lang="en-GB" altLang="fr-FR" sz="1200" dirty="0"/>
              <a:t> et </a:t>
            </a:r>
            <a:r>
              <a:rPr lang="en-GB" altLang="fr-FR" sz="1200" dirty="0" err="1"/>
              <a:t>l’industrie</a:t>
            </a:r>
            <a:r>
              <a:rPr lang="en-GB" altLang="fr-FR" sz="1200" dirty="0"/>
              <a:t> de la construction </a:t>
            </a:r>
            <a:r>
              <a:rPr lang="en-GB" altLang="fr-FR" sz="1200" dirty="0" err="1"/>
              <a:t>ont</a:t>
            </a:r>
            <a:r>
              <a:rPr lang="en-GB" altLang="fr-FR" sz="1200" dirty="0"/>
              <a:t> </a:t>
            </a:r>
            <a:r>
              <a:rPr lang="en-GB" altLang="fr-FR" sz="1200" dirty="0" err="1"/>
              <a:t>changé</a:t>
            </a:r>
            <a:r>
              <a:rPr lang="en-GB" altLang="fr-FR" sz="1200" dirty="0"/>
              <a:t> </a:t>
            </a:r>
            <a:r>
              <a:rPr lang="en-GB" altLang="fr-FR" sz="1200" dirty="0" err="1"/>
              <a:t>fondamentalement</a:t>
            </a:r>
            <a:r>
              <a:rPr lang="en-GB" altLang="fr-FR" sz="1200" dirty="0"/>
              <a:t> </a:t>
            </a:r>
            <a:r>
              <a:rPr lang="en-GB" altLang="fr-FR" sz="1200" dirty="0" err="1"/>
              <a:t>depuis</a:t>
            </a:r>
            <a:r>
              <a:rPr lang="en-GB" altLang="fr-FR" sz="1200" dirty="0"/>
              <a:t> </a:t>
            </a:r>
            <a:r>
              <a:rPr lang="en-GB" altLang="fr-FR" sz="1200" dirty="0" err="1"/>
              <a:t>ces</a:t>
            </a:r>
            <a:r>
              <a:rPr lang="en-GB" altLang="fr-FR" sz="1200" dirty="0"/>
              <a:t> </a:t>
            </a:r>
            <a:r>
              <a:rPr lang="en-GB" altLang="fr-FR" sz="1200" dirty="0" err="1"/>
              <a:t>quelques</a:t>
            </a:r>
            <a:r>
              <a:rPr lang="en-GB" altLang="fr-FR" sz="1200" dirty="0"/>
              <a:t> 7 siècles </a:t>
            </a:r>
            <a:r>
              <a:rPr lang="en-GB" altLang="fr-FR" sz="1200" dirty="0" err="1"/>
              <a:t>passés</a:t>
            </a:r>
            <a:r>
              <a:rPr lang="en-GB" altLang="fr-FR" sz="1200" dirty="0"/>
              <a:t>.</a:t>
            </a:r>
          </a:p>
          <a:p>
            <a:r>
              <a:rPr lang="en-GB" altLang="fr-FR" sz="1200" dirty="0"/>
              <a:t>Parmi </a:t>
            </a:r>
            <a:r>
              <a:rPr lang="en-GB" altLang="fr-FR" sz="1200" dirty="0" err="1"/>
              <a:t>ces</a:t>
            </a:r>
            <a:r>
              <a:rPr lang="en-GB" altLang="fr-FR" sz="1200" dirty="0"/>
              <a:t> </a:t>
            </a:r>
            <a:r>
              <a:rPr lang="en-GB" altLang="fr-FR" sz="1200" dirty="0" err="1"/>
              <a:t>changements</a:t>
            </a:r>
            <a:r>
              <a:rPr lang="en-GB" altLang="fr-FR" sz="1200" dirty="0"/>
              <a:t>, </a:t>
            </a:r>
            <a:r>
              <a:rPr lang="en-GB" altLang="fr-FR" sz="1200" dirty="0" err="1"/>
              <a:t>sont</a:t>
            </a:r>
            <a:r>
              <a:rPr lang="en-GB" altLang="fr-FR" sz="1200" dirty="0"/>
              <a:t> les </a:t>
            </a:r>
            <a:r>
              <a:rPr lang="en-GB" altLang="fr-FR" sz="1200" dirty="0" err="1"/>
              <a:t>nombreux</a:t>
            </a:r>
            <a:r>
              <a:rPr lang="en-GB" altLang="fr-FR" sz="1200" dirty="0"/>
              <a:t> nouveaux </a:t>
            </a:r>
            <a:r>
              <a:rPr lang="en-GB" altLang="fr-FR" sz="1200" dirty="0" err="1"/>
              <a:t>matériaux</a:t>
            </a:r>
            <a:r>
              <a:rPr lang="en-GB" altLang="fr-FR" sz="1200" dirty="0"/>
              <a:t> </a:t>
            </a:r>
            <a:r>
              <a:rPr lang="en-GB" altLang="fr-FR" sz="1200" dirty="0" err="1"/>
              <a:t>capables</a:t>
            </a:r>
            <a:r>
              <a:rPr lang="en-GB" altLang="fr-FR" sz="1200" dirty="0"/>
              <a:t> d’être </a:t>
            </a:r>
            <a:r>
              <a:rPr lang="en-GB" altLang="fr-FR" sz="1200" dirty="0" err="1"/>
              <a:t>employés</a:t>
            </a:r>
            <a:r>
              <a:rPr lang="en-GB" altLang="fr-FR" sz="1200" dirty="0"/>
              <a:t> dans les </a:t>
            </a:r>
            <a:r>
              <a:rPr lang="en-GB" altLang="fr-FR" sz="1200" dirty="0" err="1"/>
              <a:t>bâtiments</a:t>
            </a:r>
            <a:r>
              <a:rPr lang="en-GB" altLang="fr-FR" sz="1200" dirty="0"/>
              <a:t> </a:t>
            </a:r>
            <a:r>
              <a:rPr lang="en-GB" altLang="fr-FR" sz="1200" dirty="0" err="1"/>
              <a:t>contemporains</a:t>
            </a:r>
            <a:r>
              <a:rPr lang="en-GB" altLang="fr-FR" sz="1200" dirty="0"/>
              <a:t> ; nouveaux </a:t>
            </a:r>
            <a:r>
              <a:rPr lang="en-GB" altLang="fr-FR" sz="1200" dirty="0" err="1"/>
              <a:t>alliages</a:t>
            </a:r>
            <a:r>
              <a:rPr lang="en-GB" altLang="fr-FR" sz="1200" dirty="0"/>
              <a:t> </a:t>
            </a:r>
            <a:r>
              <a:rPr lang="en-GB" altLang="fr-FR" sz="1200" dirty="0" err="1"/>
              <a:t>d’aluminium</a:t>
            </a:r>
            <a:r>
              <a:rPr lang="en-GB" altLang="fr-FR" sz="1200" dirty="0"/>
              <a:t>, structures composites, </a:t>
            </a:r>
            <a:r>
              <a:rPr lang="en-GB" altLang="fr-FR" sz="1200" dirty="0" err="1"/>
              <a:t>adhésifs</a:t>
            </a:r>
            <a:r>
              <a:rPr lang="en-GB" altLang="fr-FR" sz="1200" dirty="0"/>
              <a:t> , </a:t>
            </a:r>
            <a:r>
              <a:rPr lang="en-GB" altLang="fr-FR" sz="1200" dirty="0" err="1"/>
              <a:t>résines</a:t>
            </a:r>
            <a:r>
              <a:rPr lang="en-GB" altLang="fr-FR" sz="1200" dirty="0"/>
              <a:t> </a:t>
            </a:r>
            <a:r>
              <a:rPr lang="en-GB" altLang="fr-FR" sz="1200" dirty="0" err="1"/>
              <a:t>synthétiques</a:t>
            </a:r>
            <a:r>
              <a:rPr lang="en-GB" altLang="fr-FR" sz="1200" dirty="0"/>
              <a:t> </a:t>
            </a:r>
            <a:r>
              <a:rPr lang="en-GB" altLang="fr-FR" sz="1200" dirty="0" err="1"/>
              <a:t>ou</a:t>
            </a:r>
            <a:r>
              <a:rPr lang="en-GB" altLang="fr-FR" sz="1200" dirty="0"/>
              <a:t> </a:t>
            </a:r>
            <a:r>
              <a:rPr lang="en-GB" altLang="fr-FR" sz="1200" dirty="0" err="1"/>
              <a:t>polymères</a:t>
            </a:r>
            <a:r>
              <a:rPr lang="en-GB" altLang="fr-FR" sz="1200" dirty="0"/>
              <a:t> </a:t>
            </a:r>
            <a:r>
              <a:rPr lang="en-GB" altLang="fr-FR" sz="1200" i="1" dirty="0"/>
              <a:t>(</a:t>
            </a:r>
            <a:r>
              <a:rPr lang="en-GB" altLang="fr-FR" sz="1200" i="1" dirty="0" err="1"/>
              <a:t>comme</a:t>
            </a:r>
            <a:r>
              <a:rPr lang="en-GB" altLang="fr-FR" sz="1200" i="1" dirty="0"/>
              <a:t>  </a:t>
            </a:r>
            <a:r>
              <a:rPr lang="en-GB" altLang="fr-FR" sz="1200" i="1" dirty="0" err="1"/>
              <a:t>l’ETFE</a:t>
            </a:r>
            <a:r>
              <a:rPr lang="en-GB" altLang="fr-FR" sz="1200" i="1" dirty="0"/>
              <a:t>, sur la photo ci-dessus à droite) </a:t>
            </a:r>
            <a:r>
              <a:rPr lang="en-GB" altLang="fr-FR" sz="1200" dirty="0"/>
              <a:t> et </a:t>
            </a:r>
            <a:r>
              <a:rPr lang="en-GB" altLang="fr-FR" sz="1200" dirty="0" err="1"/>
              <a:t>autres</a:t>
            </a:r>
            <a:r>
              <a:rPr lang="en-GB" altLang="fr-FR" sz="1200" dirty="0"/>
              <a:t>.</a:t>
            </a:r>
            <a:endParaRPr lang="en-US" altLang="fr-FR" sz="1200" dirty="0"/>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4</a:t>
            </a:fld>
            <a:endParaRPr lang="en-US" dirty="0"/>
          </a:p>
        </p:txBody>
      </p:sp>
    </p:spTree>
    <p:extLst>
      <p:ext uri="{BB962C8B-B14F-4D97-AF65-F5344CB8AC3E}">
        <p14:creationId xmlns:p14="http://schemas.microsoft.com/office/powerpoint/2010/main" val="695020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fr-FR" sz="1200" dirty="0"/>
              <a:t>Les </a:t>
            </a:r>
            <a:r>
              <a:rPr lang="en-US" altLang="fr-FR" sz="1200" dirty="0" err="1"/>
              <a:t>architectes</a:t>
            </a:r>
            <a:r>
              <a:rPr lang="en-US" altLang="fr-FR" sz="1200" dirty="0"/>
              <a:t> et les </a:t>
            </a:r>
            <a:r>
              <a:rPr lang="en-US" altLang="fr-FR" sz="1200" dirty="0" err="1"/>
              <a:t>scientifiques</a:t>
            </a:r>
            <a:r>
              <a:rPr lang="en-US" altLang="fr-FR" sz="1200" dirty="0"/>
              <a:t> du </a:t>
            </a:r>
            <a:r>
              <a:rPr lang="en-US" altLang="fr-FR" sz="1200" dirty="0" err="1"/>
              <a:t>bâtiment</a:t>
            </a:r>
            <a:r>
              <a:rPr lang="en-US" altLang="fr-FR" sz="1200" dirty="0"/>
              <a:t> </a:t>
            </a:r>
            <a:r>
              <a:rPr lang="en-US" altLang="fr-FR" sz="1200" dirty="0" err="1"/>
              <a:t>gèrent</a:t>
            </a:r>
            <a:r>
              <a:rPr lang="en-US" altLang="fr-FR" sz="1200" dirty="0"/>
              <a:t> </a:t>
            </a:r>
            <a:r>
              <a:rPr lang="en-US" altLang="fr-FR" sz="1200" dirty="0" err="1"/>
              <a:t>essentiellement</a:t>
            </a:r>
            <a:r>
              <a:rPr lang="en-US" altLang="fr-FR" sz="1200" dirty="0"/>
              <a:t> des </a:t>
            </a:r>
            <a:r>
              <a:rPr lang="en-US" altLang="fr-FR" sz="1200" dirty="0" err="1"/>
              <a:t>produits</a:t>
            </a:r>
            <a:r>
              <a:rPr lang="en-US" altLang="fr-FR" sz="1200" dirty="0"/>
              <a:t> </a:t>
            </a:r>
            <a:r>
              <a:rPr lang="en-US" altLang="fr-FR" sz="1200" dirty="0" err="1"/>
              <a:t>finis</a:t>
            </a:r>
            <a:r>
              <a:rPr lang="en-US" altLang="fr-FR" sz="1200" dirty="0"/>
              <a:t>, </a:t>
            </a:r>
            <a:r>
              <a:rPr lang="en-US" altLang="fr-FR" sz="1200" dirty="0" err="1"/>
              <a:t>dont</a:t>
            </a:r>
            <a:r>
              <a:rPr lang="en-US" altLang="fr-FR" sz="1200" dirty="0"/>
              <a:t> la </a:t>
            </a:r>
            <a:r>
              <a:rPr lang="en-US" altLang="fr-FR" sz="1200" dirty="0" err="1"/>
              <a:t>plupart</a:t>
            </a:r>
            <a:r>
              <a:rPr lang="en-US" altLang="fr-FR" sz="1200" dirty="0"/>
              <a:t> </a:t>
            </a:r>
            <a:r>
              <a:rPr lang="en-US" altLang="fr-FR" sz="1200" dirty="0" err="1"/>
              <a:t>combinent</a:t>
            </a:r>
            <a:r>
              <a:rPr lang="en-US" altLang="fr-FR" sz="1200" dirty="0"/>
              <a:t> </a:t>
            </a:r>
            <a:r>
              <a:rPr lang="en-US" altLang="fr-FR" sz="1200" dirty="0" err="1"/>
              <a:t>plusieurs</a:t>
            </a:r>
            <a:r>
              <a:rPr lang="en-US" altLang="fr-FR" sz="1200" dirty="0"/>
              <a:t> </a:t>
            </a:r>
            <a:r>
              <a:rPr lang="en-US" altLang="fr-FR" sz="1200" dirty="0" err="1"/>
              <a:t>matériaux</a:t>
            </a:r>
            <a:r>
              <a:rPr lang="en-US" altLang="fr-FR" sz="1200" dirty="0"/>
              <a:t>.</a:t>
            </a:r>
          </a:p>
          <a:p>
            <a:r>
              <a:rPr lang="en-US" altLang="fr-FR" sz="1200" dirty="0"/>
              <a:t>Les performances de </a:t>
            </a:r>
            <a:r>
              <a:rPr lang="en-US" altLang="fr-FR" sz="1200" dirty="0" err="1"/>
              <a:t>ces</a:t>
            </a:r>
            <a:r>
              <a:rPr lang="en-US" altLang="fr-FR" sz="1200" dirty="0"/>
              <a:t> </a:t>
            </a:r>
            <a:r>
              <a:rPr lang="en-US" altLang="fr-FR" sz="1200" dirty="0" err="1"/>
              <a:t>produits</a:t>
            </a:r>
            <a:r>
              <a:rPr lang="en-US" altLang="fr-FR" sz="1200" dirty="0"/>
              <a:t> </a:t>
            </a:r>
            <a:r>
              <a:rPr lang="en-US" altLang="fr-FR" sz="1200" dirty="0" err="1"/>
              <a:t>dépendent</a:t>
            </a:r>
            <a:r>
              <a:rPr lang="en-US" altLang="fr-FR" sz="1200" dirty="0"/>
              <a:t> des </a:t>
            </a:r>
            <a:r>
              <a:rPr lang="en-US" altLang="fr-FR" sz="1200" dirty="0" err="1"/>
              <a:t>propriétés</a:t>
            </a:r>
            <a:r>
              <a:rPr lang="en-US" altLang="fr-FR" sz="1200" dirty="0"/>
              <a:t> des </a:t>
            </a:r>
            <a:r>
              <a:rPr lang="en-US" altLang="fr-FR" sz="1200" dirty="0" err="1"/>
              <a:t>matériaux</a:t>
            </a:r>
            <a:r>
              <a:rPr lang="en-US" altLang="fr-FR" sz="1200" dirty="0"/>
              <a:t> </a:t>
            </a:r>
            <a:r>
              <a:rPr lang="en-US" altLang="fr-FR" sz="1200" dirty="0" err="1"/>
              <a:t>dont</a:t>
            </a:r>
            <a:r>
              <a:rPr lang="en-US" altLang="fr-FR" sz="1200" dirty="0"/>
              <a:t> </a:t>
            </a:r>
            <a:r>
              <a:rPr lang="en-US" altLang="fr-FR" sz="1200" dirty="0" err="1"/>
              <a:t>ils</a:t>
            </a:r>
            <a:r>
              <a:rPr lang="en-US" altLang="fr-FR" sz="1200" dirty="0"/>
              <a:t> </a:t>
            </a:r>
            <a:r>
              <a:rPr lang="en-US" altLang="fr-FR" sz="1200" dirty="0" err="1"/>
              <a:t>sont</a:t>
            </a:r>
            <a:r>
              <a:rPr lang="en-US" altLang="fr-FR" sz="1200" dirty="0"/>
              <a:t> faits.</a:t>
            </a:r>
          </a:p>
          <a:p>
            <a:r>
              <a:rPr lang="en-US" altLang="fr-FR" sz="1200" dirty="0"/>
              <a:t>Une </a:t>
            </a:r>
            <a:r>
              <a:rPr lang="en-US" altLang="fr-FR" sz="1200" dirty="0" err="1"/>
              <a:t>connaissance</a:t>
            </a:r>
            <a:r>
              <a:rPr lang="en-US" altLang="fr-FR" sz="1200" dirty="0"/>
              <a:t> </a:t>
            </a:r>
            <a:r>
              <a:rPr lang="en-US" altLang="fr-FR" sz="1200" dirty="0" err="1"/>
              <a:t>professionnelle</a:t>
            </a:r>
            <a:r>
              <a:rPr lang="en-US" altLang="fr-FR" sz="1200" dirty="0"/>
              <a:t> des </a:t>
            </a:r>
            <a:r>
              <a:rPr lang="en-US" altLang="fr-FR" sz="1200" dirty="0" err="1"/>
              <a:t>propriétés</a:t>
            </a:r>
            <a:r>
              <a:rPr lang="en-US" altLang="fr-FR" sz="1200" dirty="0"/>
              <a:t> des </a:t>
            </a:r>
            <a:r>
              <a:rPr lang="en-US" altLang="fr-FR" sz="1200" dirty="0" err="1"/>
              <a:t>matériaux</a:t>
            </a:r>
            <a:r>
              <a:rPr lang="en-US" altLang="fr-FR" sz="1200" dirty="0"/>
              <a:t> </a:t>
            </a:r>
            <a:r>
              <a:rPr lang="en-US" altLang="fr-FR" sz="1200" dirty="0" err="1"/>
              <a:t>peut</a:t>
            </a:r>
            <a:r>
              <a:rPr lang="en-US" altLang="fr-FR" sz="1200" dirty="0"/>
              <a:t> aider le </a:t>
            </a:r>
            <a:r>
              <a:rPr lang="en-US" altLang="fr-FR" sz="1200" dirty="0" err="1"/>
              <a:t>concepteur</a:t>
            </a:r>
            <a:r>
              <a:rPr lang="en-US" altLang="fr-FR" sz="1200" dirty="0"/>
              <a:t> à </a:t>
            </a:r>
            <a:r>
              <a:rPr lang="en-US" altLang="fr-FR" sz="1200" dirty="0" err="1"/>
              <a:t>coordonner</a:t>
            </a:r>
            <a:r>
              <a:rPr lang="en-US" altLang="fr-FR" sz="1200" dirty="0"/>
              <a:t> des </a:t>
            </a:r>
            <a:r>
              <a:rPr lang="en-US" altLang="fr-FR" sz="1200" dirty="0" err="1"/>
              <a:t>comportements</a:t>
            </a:r>
            <a:r>
              <a:rPr lang="en-US" altLang="fr-FR" sz="1200" dirty="0"/>
              <a:t> </a:t>
            </a:r>
            <a:r>
              <a:rPr lang="en-US" altLang="fr-FR" sz="1200" dirty="0" err="1"/>
              <a:t>prévisibles</a:t>
            </a:r>
            <a:r>
              <a:rPr lang="en-US" altLang="fr-FR" sz="1200" dirty="0"/>
              <a:t> avec des </a:t>
            </a:r>
            <a:r>
              <a:rPr lang="en-US" altLang="fr-FR" sz="1200" dirty="0" err="1"/>
              <a:t>besoins</a:t>
            </a:r>
            <a:r>
              <a:rPr lang="en-US" altLang="fr-FR" sz="1200" dirty="0"/>
              <a:t> </a:t>
            </a:r>
            <a:r>
              <a:rPr lang="en-US" altLang="fr-FR" sz="1200" dirty="0" err="1"/>
              <a:t>fonctionnels</a:t>
            </a:r>
            <a:r>
              <a:rPr lang="en-US" altLang="fr-FR" sz="1200" dirty="0"/>
              <a:t> – et </a:t>
            </a:r>
            <a:r>
              <a:rPr lang="en-US" altLang="fr-FR" sz="1200" dirty="0" err="1"/>
              <a:t>l’ignorance</a:t>
            </a:r>
            <a:r>
              <a:rPr lang="en-US" altLang="fr-FR" sz="1200" dirty="0"/>
              <a:t> de </a:t>
            </a:r>
            <a:r>
              <a:rPr lang="en-US" altLang="fr-FR" sz="1200" dirty="0" err="1"/>
              <a:t>ceux</a:t>
            </a:r>
            <a:r>
              <a:rPr lang="en-US" altLang="fr-FR" sz="1200" dirty="0"/>
              <a:t>-ci </a:t>
            </a:r>
            <a:r>
              <a:rPr lang="en-US" altLang="fr-FR" sz="1200" dirty="0" err="1"/>
              <a:t>peut</a:t>
            </a:r>
            <a:r>
              <a:rPr lang="en-US" altLang="fr-FR" sz="1200" dirty="0"/>
              <a:t> </a:t>
            </a:r>
            <a:r>
              <a:rPr lang="en-US" altLang="fr-FR" sz="1200" dirty="0" err="1"/>
              <a:t>conduire</a:t>
            </a:r>
            <a:r>
              <a:rPr lang="en-US" altLang="fr-FR" sz="1200" dirty="0"/>
              <a:t> à </a:t>
            </a:r>
            <a:r>
              <a:rPr lang="en-US" altLang="fr-FR" sz="1200" dirty="0" err="1"/>
              <a:t>manquer</a:t>
            </a:r>
            <a:r>
              <a:rPr lang="en-US" altLang="fr-FR" sz="1200" dirty="0"/>
              <a:t> des </a:t>
            </a:r>
            <a:r>
              <a:rPr lang="en-US" altLang="fr-FR" sz="1200" dirty="0" err="1"/>
              <a:t>opportunités</a:t>
            </a:r>
            <a:r>
              <a:rPr lang="en-US" altLang="fr-FR" sz="1200" dirty="0"/>
              <a:t> </a:t>
            </a:r>
            <a:r>
              <a:rPr lang="en-US" altLang="fr-FR" sz="1200" dirty="0" err="1"/>
              <a:t>ou</a:t>
            </a:r>
            <a:r>
              <a:rPr lang="en-US" altLang="fr-FR" sz="1200" dirty="0"/>
              <a:t> à </a:t>
            </a:r>
            <a:r>
              <a:rPr lang="en-US" altLang="fr-FR" sz="1200" dirty="0" err="1"/>
              <a:t>effectuer</a:t>
            </a:r>
            <a:r>
              <a:rPr lang="en-US" altLang="fr-FR" sz="1200" dirty="0"/>
              <a:t> des </a:t>
            </a:r>
            <a:r>
              <a:rPr lang="en-US" altLang="fr-FR" sz="1200" dirty="0" err="1"/>
              <a:t>choix</a:t>
            </a:r>
            <a:r>
              <a:rPr lang="en-US" altLang="fr-FR" sz="1200" dirty="0"/>
              <a:t> </a:t>
            </a:r>
            <a:r>
              <a:rPr lang="en-US" altLang="fr-FR" sz="1200" dirty="0" err="1"/>
              <a:t>erronés</a:t>
            </a:r>
            <a:r>
              <a:rPr lang="en-US" altLang="fr-FR" sz="1200" dirty="0"/>
              <a:t>.</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5</a:t>
            </a:fld>
            <a:endParaRPr lang="en-US" dirty="0"/>
          </a:p>
        </p:txBody>
      </p:sp>
    </p:spTree>
    <p:extLst>
      <p:ext uri="{BB962C8B-B14F-4D97-AF65-F5344CB8AC3E}">
        <p14:creationId xmlns:p14="http://schemas.microsoft.com/office/powerpoint/2010/main" val="699753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fr-FR" sz="1200" dirty="0"/>
              <a:t>Les nouveaux </a:t>
            </a:r>
            <a:r>
              <a:rPr lang="en-US" altLang="fr-FR" sz="1200" dirty="0" err="1"/>
              <a:t>matériaux</a:t>
            </a:r>
            <a:r>
              <a:rPr lang="en-US" altLang="fr-FR" sz="1200" dirty="0"/>
              <a:t> </a:t>
            </a:r>
            <a:r>
              <a:rPr lang="en-US" altLang="fr-FR" sz="1200" dirty="0" err="1"/>
              <a:t>peuvent</a:t>
            </a:r>
            <a:r>
              <a:rPr lang="en-US" altLang="fr-FR" sz="1200" dirty="0"/>
              <a:t> donner de </a:t>
            </a:r>
            <a:r>
              <a:rPr lang="en-US" altLang="fr-FR" sz="1200" dirty="0" err="1"/>
              <a:t>l’élan</a:t>
            </a:r>
            <a:r>
              <a:rPr lang="en-US" altLang="fr-FR" sz="1200" dirty="0"/>
              <a:t> à de nouvelle architecture – </a:t>
            </a:r>
            <a:r>
              <a:rPr lang="en-US" altLang="fr-FR" sz="1200" dirty="0" err="1"/>
              <a:t>mais</a:t>
            </a:r>
            <a:r>
              <a:rPr lang="en-US" altLang="fr-FR" sz="1200" dirty="0"/>
              <a:t> il </a:t>
            </a:r>
            <a:r>
              <a:rPr lang="en-US" altLang="fr-FR" sz="1200" dirty="0" err="1"/>
              <a:t>appartient</a:t>
            </a:r>
            <a:r>
              <a:rPr lang="en-US" altLang="fr-FR" sz="1200" dirty="0"/>
              <a:t> à la culture des </a:t>
            </a:r>
            <a:r>
              <a:rPr lang="en-US" altLang="fr-FR" sz="1200" dirty="0" err="1"/>
              <a:t>concepteurs</a:t>
            </a:r>
            <a:r>
              <a:rPr lang="en-US" altLang="fr-FR" sz="1200" dirty="0"/>
              <a:t> de </a:t>
            </a:r>
            <a:r>
              <a:rPr lang="en-US" altLang="fr-FR" sz="1200" dirty="0" err="1"/>
              <a:t>tirer</a:t>
            </a:r>
            <a:r>
              <a:rPr lang="en-US" altLang="fr-FR" sz="1200" dirty="0"/>
              <a:t> </a:t>
            </a:r>
            <a:r>
              <a:rPr lang="en-US" altLang="fr-FR" sz="1200" dirty="0" err="1"/>
              <a:t>avantages</a:t>
            </a:r>
            <a:r>
              <a:rPr lang="en-US" altLang="fr-FR" sz="1200" dirty="0"/>
              <a:t> des </a:t>
            </a:r>
            <a:r>
              <a:rPr lang="en-US" altLang="fr-FR" sz="1200" dirty="0" err="1"/>
              <a:t>matériaux</a:t>
            </a:r>
            <a:r>
              <a:rPr lang="en-US" altLang="fr-FR" sz="1200" dirty="0"/>
              <a:t> non-conventionnels. Dans </a:t>
            </a:r>
            <a:r>
              <a:rPr lang="en-US" altLang="fr-FR" sz="1200" dirty="0" err="1"/>
              <a:t>ce</a:t>
            </a:r>
            <a:r>
              <a:rPr lang="en-US" altLang="fr-FR" sz="1200" dirty="0"/>
              <a:t> </a:t>
            </a:r>
            <a:r>
              <a:rPr lang="en-US" altLang="fr-FR" sz="1200" dirty="0" err="1"/>
              <a:t>bâtiment</a:t>
            </a:r>
            <a:r>
              <a:rPr lang="en-US" altLang="fr-FR" sz="1200" dirty="0"/>
              <a:t>, </a:t>
            </a:r>
            <a:r>
              <a:rPr lang="en-US" altLang="fr-FR" sz="1200" dirty="0" err="1"/>
              <a:t>l’emploi</a:t>
            </a:r>
            <a:r>
              <a:rPr lang="en-US" altLang="fr-FR" sz="1200" dirty="0"/>
              <a:t> de </a:t>
            </a:r>
            <a:r>
              <a:rPr lang="en-US" altLang="fr-FR" sz="1200" b="1" dirty="0" err="1"/>
              <a:t>verre</a:t>
            </a:r>
            <a:r>
              <a:rPr lang="en-US" altLang="fr-FR" sz="1200" b="1" dirty="0"/>
              <a:t> </a:t>
            </a:r>
            <a:r>
              <a:rPr lang="en-US" altLang="fr-FR" sz="1200" b="1" dirty="0">
                <a:solidFill>
                  <a:srgbClr val="FF0000"/>
                </a:solidFill>
              </a:rPr>
              <a:t>à “angle </a:t>
            </a:r>
            <a:r>
              <a:rPr lang="en-US" altLang="fr-FR" sz="1200" b="1" dirty="0" err="1">
                <a:solidFill>
                  <a:srgbClr val="FF0000"/>
                </a:solidFill>
              </a:rPr>
              <a:t>sélectif</a:t>
            </a:r>
            <a:r>
              <a:rPr lang="en-US" altLang="fr-FR" sz="1200" b="1" dirty="0">
                <a:solidFill>
                  <a:srgbClr val="FF0000"/>
                </a:solidFill>
              </a:rPr>
              <a:t>”, </a:t>
            </a:r>
            <a:r>
              <a:rPr lang="en-US" altLang="fr-FR" sz="1200" dirty="0"/>
              <a:t>tout </a:t>
            </a:r>
            <a:r>
              <a:rPr lang="en-US" altLang="fr-FR" sz="1200" dirty="0" err="1"/>
              <a:t>autour</a:t>
            </a:r>
            <a:r>
              <a:rPr lang="en-US" altLang="fr-FR" sz="1200" dirty="0"/>
              <a:t> de </a:t>
            </a:r>
            <a:r>
              <a:rPr lang="en-US" altLang="fr-FR" sz="1200" dirty="0" err="1"/>
              <a:t>l’espace</a:t>
            </a:r>
            <a:r>
              <a:rPr lang="en-US" altLang="fr-FR" sz="1200" dirty="0"/>
              <a:t> de la </a:t>
            </a:r>
            <a:r>
              <a:rPr lang="en-US" altLang="fr-FR" sz="1200" dirty="0" err="1"/>
              <a:t>galerie</a:t>
            </a:r>
            <a:r>
              <a:rPr lang="en-US" altLang="fr-FR" sz="1200" dirty="0"/>
              <a:t> </a:t>
            </a:r>
            <a:r>
              <a:rPr lang="en-US" altLang="fr-FR" sz="1200" dirty="0" err="1"/>
              <a:t>principale</a:t>
            </a:r>
            <a:r>
              <a:rPr lang="en-US" altLang="fr-FR" sz="1200" dirty="0"/>
              <a:t> du volume </a:t>
            </a:r>
            <a:r>
              <a:rPr lang="en-US" altLang="fr-FR" sz="1200" dirty="0" err="1"/>
              <a:t>en</a:t>
            </a:r>
            <a:r>
              <a:rPr lang="en-US" altLang="fr-FR" sz="1200" dirty="0"/>
              <a:t> </a:t>
            </a:r>
            <a:r>
              <a:rPr lang="en-US" altLang="fr-FR" sz="1200" dirty="0" err="1"/>
              <a:t>porte</a:t>
            </a:r>
            <a:r>
              <a:rPr lang="en-US" altLang="fr-FR" sz="1200" dirty="0"/>
              <a:t>-à-faux, conduit à </a:t>
            </a:r>
            <a:r>
              <a:rPr lang="en-US" altLang="fr-FR" sz="1200" dirty="0" err="1"/>
              <a:t>une</a:t>
            </a:r>
            <a:r>
              <a:rPr lang="en-US" altLang="fr-FR" sz="1200" dirty="0"/>
              <a:t> vision et des </a:t>
            </a:r>
            <a:r>
              <a:rPr lang="en-US" altLang="fr-FR" sz="1200" dirty="0" err="1"/>
              <a:t>comportements</a:t>
            </a:r>
            <a:r>
              <a:rPr lang="en-US" altLang="fr-FR" sz="1200" dirty="0"/>
              <a:t> </a:t>
            </a:r>
            <a:r>
              <a:rPr lang="en-US" altLang="fr-FR" sz="1200" dirty="0" err="1"/>
              <a:t>fonctionnels</a:t>
            </a:r>
            <a:r>
              <a:rPr lang="en-US" altLang="fr-FR" sz="1200" dirty="0"/>
              <a:t> </a:t>
            </a:r>
            <a:r>
              <a:rPr lang="en-US" altLang="fr-FR" sz="1200" dirty="0" err="1"/>
              <a:t>uniques</a:t>
            </a:r>
            <a:r>
              <a:rPr lang="en-US" altLang="fr-FR" sz="1200" dirty="0"/>
              <a:t>.</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6</a:t>
            </a:fld>
            <a:endParaRPr lang="en-US" dirty="0"/>
          </a:p>
        </p:txBody>
      </p:sp>
    </p:spTree>
    <p:extLst>
      <p:ext uri="{BB962C8B-B14F-4D97-AF65-F5344CB8AC3E}">
        <p14:creationId xmlns:p14="http://schemas.microsoft.com/office/powerpoint/2010/main" val="966157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fr-FR" sz="1200" dirty="0"/>
              <a:t>Beaucoup de </a:t>
            </a:r>
            <a:r>
              <a:rPr lang="en-US" altLang="fr-FR" sz="1200" dirty="0" err="1"/>
              <a:t>matériaux</a:t>
            </a:r>
            <a:r>
              <a:rPr lang="en-US" altLang="fr-FR" sz="1200" dirty="0"/>
              <a:t> </a:t>
            </a:r>
            <a:r>
              <a:rPr lang="en-US" altLang="fr-FR" sz="1200" dirty="0" err="1"/>
              <a:t>employés</a:t>
            </a:r>
            <a:r>
              <a:rPr lang="en-US" altLang="fr-FR" sz="1200" dirty="0"/>
              <a:t> </a:t>
            </a:r>
            <a:r>
              <a:rPr lang="en-US" altLang="fr-FR" sz="1200" dirty="0" err="1"/>
              <a:t>actuellement</a:t>
            </a:r>
            <a:r>
              <a:rPr lang="en-US" altLang="fr-FR" sz="1200" dirty="0"/>
              <a:t> </a:t>
            </a:r>
            <a:r>
              <a:rPr lang="en-US" altLang="fr-FR" sz="1200" dirty="0" err="1"/>
              <a:t>sont</a:t>
            </a:r>
            <a:r>
              <a:rPr lang="en-US" altLang="fr-FR" sz="1200" dirty="0"/>
              <a:t> nouveaux et </a:t>
            </a:r>
            <a:r>
              <a:rPr lang="en-US" altLang="fr-FR" sz="1200" dirty="0" err="1"/>
              <a:t>peu</a:t>
            </a:r>
            <a:r>
              <a:rPr lang="en-US" altLang="fr-FR" sz="1200" dirty="0"/>
              <a:t> </a:t>
            </a:r>
            <a:r>
              <a:rPr lang="en-US" altLang="fr-FR" sz="1200" dirty="0" err="1"/>
              <a:t>familiers</a:t>
            </a:r>
            <a:r>
              <a:rPr lang="en-US" altLang="fr-FR" sz="1200" dirty="0"/>
              <a:t> aux </a:t>
            </a:r>
            <a:r>
              <a:rPr lang="en-US" altLang="fr-FR" sz="1200" dirty="0" err="1"/>
              <a:t>architectes</a:t>
            </a:r>
            <a:r>
              <a:rPr lang="en-US" altLang="fr-FR" sz="1200" dirty="0"/>
              <a:t>. Des </a:t>
            </a:r>
            <a:r>
              <a:rPr lang="en-US" altLang="fr-FR" sz="1200" dirty="0" err="1"/>
              <a:t>matériaux</a:t>
            </a:r>
            <a:r>
              <a:rPr lang="en-US" altLang="fr-FR" sz="1200" dirty="0"/>
              <a:t>, </a:t>
            </a:r>
            <a:r>
              <a:rPr lang="en-US" altLang="fr-FR" sz="1200" dirty="0" err="1"/>
              <a:t>comme</a:t>
            </a:r>
            <a:r>
              <a:rPr lang="en-US" altLang="fr-FR" sz="1200" dirty="0"/>
              <a:t> le mastic </a:t>
            </a:r>
            <a:r>
              <a:rPr lang="en-US" altLang="fr-FR" sz="1200" dirty="0" err="1"/>
              <a:t>en</a:t>
            </a:r>
            <a:r>
              <a:rPr lang="en-US" altLang="fr-FR" sz="1200" dirty="0"/>
              <a:t> silicone, des revetements </a:t>
            </a:r>
            <a:r>
              <a:rPr lang="en-US" altLang="fr-FR" sz="1200" dirty="0" err="1"/>
              <a:t>organiques</a:t>
            </a:r>
            <a:r>
              <a:rPr lang="en-US" altLang="fr-FR" sz="1200" dirty="0"/>
              <a:t>, les composites, le béton à haute </a:t>
            </a:r>
            <a:r>
              <a:rPr lang="en-US" altLang="fr-FR" sz="1200" dirty="0" err="1"/>
              <a:t>résistance</a:t>
            </a:r>
            <a:r>
              <a:rPr lang="en-US" altLang="fr-FR" sz="1200" dirty="0"/>
              <a:t>, etc. </a:t>
            </a:r>
            <a:r>
              <a:rPr lang="en-US" altLang="fr-FR" sz="1200" dirty="0" err="1"/>
              <a:t>ont</a:t>
            </a:r>
            <a:r>
              <a:rPr lang="en-US" altLang="fr-FR" sz="1200" dirty="0"/>
              <a:t> </a:t>
            </a:r>
            <a:r>
              <a:rPr lang="en-US" altLang="fr-FR" sz="1200" dirty="0" err="1"/>
              <a:t>leurs</a:t>
            </a:r>
            <a:r>
              <a:rPr lang="en-US" altLang="fr-FR" sz="1200" dirty="0"/>
              <a:t> </a:t>
            </a:r>
            <a:r>
              <a:rPr lang="en-US" altLang="fr-FR" sz="1200" dirty="0" err="1"/>
              <a:t>origines</a:t>
            </a:r>
            <a:r>
              <a:rPr lang="en-US" altLang="fr-FR" sz="1200" dirty="0"/>
              <a:t> dans les </a:t>
            </a:r>
            <a:r>
              <a:rPr lang="en-US" altLang="fr-FR" sz="1200" dirty="0" err="1"/>
              <a:t>laboratoires</a:t>
            </a:r>
            <a:r>
              <a:rPr lang="en-US" altLang="fr-FR" sz="1200" dirty="0"/>
              <a:t> des </a:t>
            </a:r>
            <a:r>
              <a:rPr lang="en-US" altLang="fr-FR" sz="1200" dirty="0" err="1"/>
              <a:t>entreprises</a:t>
            </a:r>
            <a:r>
              <a:rPr lang="en-US" altLang="fr-FR" sz="1200" dirty="0"/>
              <a:t>, et </a:t>
            </a:r>
            <a:r>
              <a:rPr lang="en-US" altLang="fr-FR" sz="1200" dirty="0" err="1"/>
              <a:t>sont</a:t>
            </a:r>
            <a:r>
              <a:rPr lang="en-US" altLang="fr-FR" sz="1200" dirty="0"/>
              <a:t> </a:t>
            </a:r>
            <a:r>
              <a:rPr lang="en-US" altLang="fr-FR" sz="1200" dirty="0" err="1"/>
              <a:t>vendus</a:t>
            </a:r>
            <a:r>
              <a:rPr lang="en-US" altLang="fr-FR" sz="1200" dirty="0"/>
              <a:t> </a:t>
            </a:r>
            <a:r>
              <a:rPr lang="en-US" altLang="fr-FR" sz="1200" dirty="0" err="1"/>
              <a:t>directement</a:t>
            </a:r>
            <a:r>
              <a:rPr lang="en-US" altLang="fr-FR" sz="1200" dirty="0"/>
              <a:t> aux </a:t>
            </a:r>
            <a:r>
              <a:rPr lang="en-US" altLang="fr-FR" sz="1200" dirty="0" err="1"/>
              <a:t>fabriquants</a:t>
            </a:r>
            <a:r>
              <a:rPr lang="en-US" altLang="fr-FR" sz="1200" dirty="0"/>
              <a:t>. </a:t>
            </a:r>
          </a:p>
          <a:p>
            <a:r>
              <a:rPr lang="en-US" altLang="fr-FR" sz="1200" dirty="0"/>
              <a:t>Les photos ci-dessus </a:t>
            </a:r>
            <a:r>
              <a:rPr lang="en-US" altLang="fr-FR" sz="1200" dirty="0" err="1"/>
              <a:t>montrent</a:t>
            </a:r>
            <a:r>
              <a:rPr lang="en-US" altLang="fr-FR" sz="1200" dirty="0"/>
              <a:t> le film </a:t>
            </a:r>
            <a:r>
              <a:rPr lang="en-US" altLang="fr-FR" sz="1200" dirty="0" err="1"/>
              <a:t>d’EPDM</a:t>
            </a:r>
            <a:r>
              <a:rPr lang="en-US" altLang="fr-FR" sz="1200" dirty="0"/>
              <a:t> </a:t>
            </a:r>
            <a:r>
              <a:rPr lang="en-US" altLang="fr-FR" sz="1200" dirty="0" err="1"/>
              <a:t>adhésif</a:t>
            </a:r>
            <a:r>
              <a:rPr lang="en-US" altLang="fr-FR" sz="1200" dirty="0"/>
              <a:t> et </a:t>
            </a:r>
            <a:r>
              <a:rPr lang="en-US" altLang="fr-FR" sz="1200" dirty="0" err="1"/>
              <a:t>étanche</a:t>
            </a:r>
            <a:r>
              <a:rPr lang="en-US" altLang="fr-FR" sz="1200" dirty="0"/>
              <a:t> qui </a:t>
            </a:r>
            <a:r>
              <a:rPr lang="en-US" altLang="fr-FR" sz="1200" dirty="0" err="1"/>
              <a:t>réside</a:t>
            </a:r>
            <a:r>
              <a:rPr lang="en-US" altLang="fr-FR" sz="1200" dirty="0"/>
              <a:t> sous la couverture </a:t>
            </a:r>
            <a:r>
              <a:rPr lang="en-US" altLang="fr-FR" sz="1200" dirty="0" err="1"/>
              <a:t>en</a:t>
            </a:r>
            <a:r>
              <a:rPr lang="en-US" altLang="fr-FR" sz="1200" dirty="0"/>
              <a:t> </a:t>
            </a:r>
            <a:r>
              <a:rPr lang="en-US" altLang="fr-FR" sz="1200" dirty="0" err="1"/>
              <a:t>aluminium</a:t>
            </a:r>
            <a:r>
              <a:rPr lang="en-US" altLang="fr-FR" sz="1200" dirty="0"/>
              <a:t> de </a:t>
            </a:r>
            <a:r>
              <a:rPr lang="en-US" altLang="fr-FR" sz="1200" dirty="0" err="1"/>
              <a:t>l’immeuble</a:t>
            </a:r>
            <a:r>
              <a:rPr lang="en-US" altLang="fr-FR" sz="1200" dirty="0"/>
              <a:t> </a:t>
            </a:r>
            <a:r>
              <a:rPr lang="en-US" altLang="fr-FR" sz="1200" dirty="0" err="1"/>
              <a:t>achevé</a:t>
            </a:r>
            <a:r>
              <a:rPr lang="en-US" altLang="fr-FR" sz="1200" dirty="0"/>
              <a:t>, </a:t>
            </a:r>
            <a:r>
              <a:rPr lang="en-US" altLang="fr-FR" sz="1200" dirty="0" err="1"/>
              <a:t>comme</a:t>
            </a:r>
            <a:r>
              <a:rPr lang="en-US" altLang="fr-FR" sz="1200" dirty="0"/>
              <a:t> </a:t>
            </a:r>
            <a:r>
              <a:rPr lang="en-US" altLang="fr-FR" sz="1200" dirty="0" err="1"/>
              <a:t>celui</a:t>
            </a:r>
            <a:r>
              <a:rPr lang="en-US" altLang="fr-FR" sz="1200" dirty="0"/>
              <a:t> de la photo de gauche.</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7</a:t>
            </a:fld>
            <a:endParaRPr lang="en-US" dirty="0"/>
          </a:p>
        </p:txBody>
      </p:sp>
    </p:spTree>
    <p:extLst>
      <p:ext uri="{BB962C8B-B14F-4D97-AF65-F5344CB8AC3E}">
        <p14:creationId xmlns:p14="http://schemas.microsoft.com/office/powerpoint/2010/main" val="56035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fr-FR" sz="1200" dirty="0" err="1"/>
              <a:t>Certains</a:t>
            </a:r>
            <a:r>
              <a:rPr lang="en-US" altLang="fr-FR" sz="1200" dirty="0"/>
              <a:t> de </a:t>
            </a:r>
            <a:r>
              <a:rPr lang="en-US" altLang="fr-FR" sz="1200" dirty="0" err="1"/>
              <a:t>ces</a:t>
            </a:r>
            <a:r>
              <a:rPr lang="en-US" altLang="fr-FR" sz="1200" dirty="0"/>
              <a:t> nouveaux </a:t>
            </a:r>
            <a:r>
              <a:rPr lang="en-US" altLang="fr-FR" sz="1200" dirty="0" err="1"/>
              <a:t>matériaux</a:t>
            </a:r>
            <a:r>
              <a:rPr lang="en-US" altLang="fr-FR" sz="1200" dirty="0"/>
              <a:t> </a:t>
            </a:r>
            <a:r>
              <a:rPr lang="en-US" altLang="fr-FR" sz="1200" dirty="0" err="1"/>
              <a:t>ont</a:t>
            </a:r>
            <a:r>
              <a:rPr lang="en-US" altLang="fr-FR" sz="1200" dirty="0"/>
              <a:t> la </a:t>
            </a:r>
            <a:r>
              <a:rPr lang="en-US" altLang="fr-FR" sz="1200" dirty="0" err="1"/>
              <a:t>capacité</a:t>
            </a:r>
            <a:r>
              <a:rPr lang="en-US" altLang="fr-FR" sz="1200" dirty="0"/>
              <a:t> de nous faire changer de point de </a:t>
            </a:r>
            <a:r>
              <a:rPr lang="en-US" altLang="fr-FR" sz="1200" dirty="0" err="1"/>
              <a:t>vue</a:t>
            </a:r>
            <a:r>
              <a:rPr lang="en-US" altLang="fr-FR" sz="1200" dirty="0"/>
              <a:t> sur les </a:t>
            </a:r>
            <a:r>
              <a:rPr lang="en-US" altLang="fr-FR" sz="1200" dirty="0" err="1"/>
              <a:t>bâtiments</a:t>
            </a:r>
            <a:r>
              <a:rPr lang="en-US" altLang="fr-FR" sz="1200" dirty="0"/>
              <a:t> et </a:t>
            </a:r>
            <a:r>
              <a:rPr lang="en-US" altLang="fr-FR" sz="1200" dirty="0" err="1"/>
              <a:t>leurs</a:t>
            </a:r>
            <a:r>
              <a:rPr lang="en-US" altLang="fr-FR" sz="1200" dirty="0"/>
              <a:t> </a:t>
            </a:r>
            <a:r>
              <a:rPr lang="en-US" altLang="fr-FR" sz="1200" dirty="0" err="1"/>
              <a:t>systèmes</a:t>
            </a:r>
            <a:r>
              <a:rPr lang="en-US" altLang="fr-FR" sz="1200" dirty="0"/>
              <a:t> internes.</a:t>
            </a:r>
          </a:p>
          <a:p>
            <a:r>
              <a:rPr lang="en-US" altLang="fr-FR" sz="1200" dirty="0"/>
              <a:t>Les </a:t>
            </a:r>
            <a:r>
              <a:rPr lang="en-US" altLang="fr-FR" sz="1200" dirty="0" err="1"/>
              <a:t>aérogels</a:t>
            </a:r>
            <a:r>
              <a:rPr lang="en-US" altLang="fr-FR" sz="1200" dirty="0"/>
              <a:t> de </a:t>
            </a:r>
            <a:r>
              <a:rPr lang="en-US" altLang="fr-FR" sz="1200" dirty="0" err="1"/>
              <a:t>silice</a:t>
            </a:r>
            <a:r>
              <a:rPr lang="en-US" altLang="fr-FR" sz="1200" dirty="0"/>
              <a:t>, par </a:t>
            </a:r>
            <a:r>
              <a:rPr lang="en-US" altLang="fr-FR" sz="1200" dirty="0" err="1"/>
              <a:t>exemple</a:t>
            </a:r>
            <a:r>
              <a:rPr lang="en-US" altLang="fr-FR" sz="1200" dirty="0"/>
              <a:t>, </a:t>
            </a:r>
            <a:r>
              <a:rPr lang="en-US" altLang="fr-FR" sz="1200" dirty="0" err="1"/>
              <a:t>sont</a:t>
            </a:r>
            <a:r>
              <a:rPr lang="en-US" altLang="fr-FR" sz="1200" dirty="0"/>
              <a:t> non </a:t>
            </a:r>
            <a:r>
              <a:rPr lang="en-US" altLang="fr-FR" sz="1200" dirty="0" err="1"/>
              <a:t>seulement</a:t>
            </a:r>
            <a:r>
              <a:rPr lang="en-US" altLang="fr-FR" sz="1200" dirty="0"/>
              <a:t> </a:t>
            </a:r>
            <a:r>
              <a:rPr lang="en-US" altLang="fr-FR" sz="1200" dirty="0" err="1"/>
              <a:t>d’excellents</a:t>
            </a:r>
            <a:r>
              <a:rPr lang="en-US" altLang="fr-FR" sz="1200" dirty="0"/>
              <a:t> </a:t>
            </a:r>
            <a:r>
              <a:rPr lang="en-US" altLang="fr-FR" sz="1200" dirty="0" err="1"/>
              <a:t>isolants</a:t>
            </a:r>
            <a:r>
              <a:rPr lang="en-US" altLang="fr-FR" sz="1200" dirty="0"/>
              <a:t>  </a:t>
            </a:r>
            <a:r>
              <a:rPr lang="en-US" altLang="fr-FR" sz="1200" dirty="0" err="1"/>
              <a:t>thermiques</a:t>
            </a:r>
            <a:r>
              <a:rPr lang="en-US" altLang="fr-FR" sz="1200" dirty="0"/>
              <a:t>, </a:t>
            </a:r>
            <a:r>
              <a:rPr lang="en-US" altLang="fr-FR" sz="1200" dirty="0" err="1"/>
              <a:t>mais</a:t>
            </a:r>
            <a:r>
              <a:rPr lang="en-US" altLang="fr-FR" sz="1200" dirty="0"/>
              <a:t> </a:t>
            </a:r>
            <a:r>
              <a:rPr lang="en-US" altLang="fr-FR" sz="1200" dirty="0" err="1"/>
              <a:t>ils</a:t>
            </a:r>
            <a:r>
              <a:rPr lang="en-US" altLang="fr-FR" sz="1200" dirty="0"/>
              <a:t> </a:t>
            </a:r>
            <a:r>
              <a:rPr lang="en-US" altLang="fr-FR" sz="1200" dirty="0" err="1"/>
              <a:t>sont</a:t>
            </a:r>
            <a:r>
              <a:rPr lang="en-US" altLang="fr-FR" sz="1200" dirty="0"/>
              <a:t> </a:t>
            </a:r>
            <a:r>
              <a:rPr lang="en-US" altLang="fr-FR" sz="1200" dirty="0" err="1"/>
              <a:t>translucides</a:t>
            </a:r>
            <a:r>
              <a:rPr lang="en-US" altLang="fr-FR" sz="1200" dirty="0"/>
              <a:t> – </a:t>
            </a:r>
            <a:r>
              <a:rPr lang="en-US" altLang="fr-FR" sz="1200" dirty="0" err="1"/>
              <a:t>permettant</a:t>
            </a:r>
            <a:r>
              <a:rPr lang="en-US" altLang="fr-FR" sz="1200" dirty="0"/>
              <a:t> </a:t>
            </a:r>
            <a:r>
              <a:rPr lang="en-US" altLang="fr-FR" sz="1200" dirty="0" err="1"/>
              <a:t>ainsi</a:t>
            </a:r>
            <a:r>
              <a:rPr lang="en-US" altLang="fr-FR" sz="1200" dirty="0"/>
              <a:t> la conception de </a:t>
            </a:r>
            <a:r>
              <a:rPr lang="en-US" altLang="fr-FR" sz="1200" i="1" dirty="0" err="1"/>
              <a:t>murs-rideaux</a:t>
            </a:r>
            <a:r>
              <a:rPr lang="en-US" altLang="fr-FR" sz="1200" i="1" dirty="0"/>
              <a:t> de </a:t>
            </a:r>
            <a:r>
              <a:rPr lang="en-US" altLang="fr-FR" sz="1200" i="1" dirty="0" err="1"/>
              <a:t>verre</a:t>
            </a:r>
            <a:r>
              <a:rPr lang="en-US" altLang="fr-FR" sz="1200" i="1" dirty="0"/>
              <a:t> </a:t>
            </a:r>
            <a:r>
              <a:rPr lang="en-US" altLang="fr-FR" sz="1200" dirty="0"/>
              <a:t>à </a:t>
            </a:r>
            <a:r>
              <a:rPr lang="en-US" altLang="fr-FR" sz="1200" dirty="0" err="1"/>
              <a:t>hautes</a:t>
            </a:r>
            <a:r>
              <a:rPr lang="en-US" altLang="fr-FR" sz="1200" dirty="0"/>
              <a:t> performances, avec </a:t>
            </a:r>
            <a:r>
              <a:rPr lang="en-US" altLang="fr-FR" sz="1200" dirty="0" err="1"/>
              <a:t>une</a:t>
            </a:r>
            <a:r>
              <a:rPr lang="en-US" altLang="fr-FR" sz="1200" dirty="0"/>
              <a:t> bonne </a:t>
            </a:r>
            <a:r>
              <a:rPr lang="en-US" altLang="fr-FR" sz="1200" dirty="0" err="1"/>
              <a:t>inertie</a:t>
            </a:r>
            <a:r>
              <a:rPr lang="en-US" altLang="fr-FR" sz="1200" dirty="0"/>
              <a:t> </a:t>
            </a:r>
            <a:r>
              <a:rPr lang="en-US" altLang="fr-FR" sz="1200" dirty="0" err="1"/>
              <a:t>thermique</a:t>
            </a:r>
            <a:r>
              <a:rPr lang="en-US" altLang="fr-FR" sz="1200" dirty="0"/>
              <a:t> tout </a:t>
            </a:r>
            <a:r>
              <a:rPr lang="en-US" altLang="fr-FR" sz="1200" dirty="0" err="1"/>
              <a:t>en</a:t>
            </a:r>
            <a:r>
              <a:rPr lang="en-US" altLang="fr-FR" sz="1200" dirty="0"/>
              <a:t> </a:t>
            </a:r>
            <a:r>
              <a:rPr lang="en-US" altLang="fr-FR" sz="1200" dirty="0" err="1"/>
              <a:t>fournissant</a:t>
            </a:r>
            <a:r>
              <a:rPr lang="en-US" altLang="fr-FR" sz="1200" dirty="0"/>
              <a:t> </a:t>
            </a:r>
            <a:r>
              <a:rPr lang="en-US" altLang="fr-FR" sz="1200" dirty="0" err="1"/>
              <a:t>généreusement</a:t>
            </a:r>
            <a:r>
              <a:rPr lang="en-US" altLang="fr-FR" sz="1200" dirty="0"/>
              <a:t> la lumière du jour à </a:t>
            </a:r>
            <a:r>
              <a:rPr lang="en-US" altLang="fr-FR" sz="1200" dirty="0" err="1"/>
              <a:t>ses</a:t>
            </a:r>
            <a:r>
              <a:rPr lang="en-US" altLang="fr-FR" sz="1200" dirty="0"/>
              <a:t> occupants.</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8</a:t>
            </a:fld>
            <a:endParaRPr lang="en-US" dirty="0"/>
          </a:p>
        </p:txBody>
      </p:sp>
    </p:spTree>
    <p:extLst>
      <p:ext uri="{BB962C8B-B14F-4D97-AF65-F5344CB8AC3E}">
        <p14:creationId xmlns:p14="http://schemas.microsoft.com/office/powerpoint/2010/main" val="1335974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fr-FR" sz="1200" dirty="0" err="1"/>
              <a:t>L’évolution</a:t>
            </a:r>
            <a:r>
              <a:rPr lang="en-US" altLang="fr-FR" sz="1200" dirty="0"/>
              <a:t> </a:t>
            </a:r>
            <a:r>
              <a:rPr lang="en-US" altLang="fr-FR" sz="1200" dirty="0" err="1"/>
              <a:t>exige</a:t>
            </a:r>
            <a:r>
              <a:rPr lang="en-US" altLang="fr-FR" sz="1200" dirty="0"/>
              <a:t> de prendre </a:t>
            </a:r>
            <a:r>
              <a:rPr lang="en-US" altLang="fr-FR" sz="1200" dirty="0" err="1"/>
              <a:t>en</a:t>
            </a:r>
            <a:r>
              <a:rPr lang="en-US" altLang="fr-FR" sz="1200" dirty="0"/>
              <a:t> </a:t>
            </a:r>
            <a:r>
              <a:rPr lang="en-US" altLang="fr-FR" sz="1200" dirty="0" err="1"/>
              <a:t>compte</a:t>
            </a:r>
            <a:r>
              <a:rPr lang="en-US" altLang="fr-FR" sz="1200" dirty="0"/>
              <a:t> les </a:t>
            </a:r>
            <a:r>
              <a:rPr lang="en-US" altLang="fr-FR" sz="1200" dirty="0" err="1"/>
              <a:t>indicateurs</a:t>
            </a:r>
            <a:r>
              <a:rPr lang="en-US" altLang="fr-FR" sz="1200" dirty="0"/>
              <a:t> de performances </a:t>
            </a:r>
            <a:r>
              <a:rPr lang="en-US" altLang="fr-FR" sz="1200" dirty="0" err="1"/>
              <a:t>écologiques</a:t>
            </a:r>
            <a:r>
              <a:rPr lang="en-US" altLang="fr-FR" sz="1200" dirty="0"/>
              <a:t> et </a:t>
            </a:r>
            <a:r>
              <a:rPr lang="en-US" altLang="fr-FR" sz="1200" dirty="0" err="1"/>
              <a:t>environnementales</a:t>
            </a:r>
            <a:r>
              <a:rPr lang="en-US" altLang="fr-FR" sz="1200" dirty="0"/>
              <a:t>, </a:t>
            </a:r>
            <a:r>
              <a:rPr lang="en-US" altLang="fr-FR" sz="1200" dirty="0" err="1"/>
              <a:t>comme</a:t>
            </a:r>
            <a:r>
              <a:rPr lang="en-US" altLang="fr-FR" sz="1200" dirty="0"/>
              <a:t> </a:t>
            </a:r>
            <a:r>
              <a:rPr lang="en-US" altLang="fr-FR" sz="1200" dirty="0" err="1"/>
              <a:t>l’énergie</a:t>
            </a:r>
            <a:r>
              <a:rPr lang="en-US" altLang="fr-FR" sz="1200" dirty="0"/>
              <a:t> </a:t>
            </a:r>
            <a:r>
              <a:rPr lang="en-US" altLang="fr-FR" sz="1200" dirty="0" err="1"/>
              <a:t>intrinsèque</a:t>
            </a:r>
            <a:r>
              <a:rPr lang="en-US" altLang="fr-FR" sz="1200" dirty="0"/>
              <a:t>, la </a:t>
            </a:r>
            <a:r>
              <a:rPr lang="en-US" altLang="fr-FR" sz="1200" dirty="0" err="1"/>
              <a:t>toxicité</a:t>
            </a:r>
            <a:r>
              <a:rPr lang="en-US" altLang="fr-FR" sz="1200" dirty="0"/>
              <a:t>, le </a:t>
            </a:r>
            <a:r>
              <a:rPr lang="en-US" altLang="fr-FR" sz="1200" dirty="0" err="1"/>
              <a:t>potentiel</a:t>
            </a:r>
            <a:r>
              <a:rPr lang="en-US" altLang="fr-FR" sz="1200" dirty="0"/>
              <a:t> de </a:t>
            </a:r>
            <a:r>
              <a:rPr lang="en-US" altLang="fr-FR" sz="1200" dirty="0" err="1"/>
              <a:t>recyclabilité</a:t>
            </a:r>
            <a:r>
              <a:rPr lang="en-US" altLang="fr-FR" sz="1200" dirty="0"/>
              <a:t>, le </a:t>
            </a:r>
            <a:r>
              <a:rPr lang="en-US" altLang="fr-FR" sz="1200" dirty="0" err="1"/>
              <a:t>renouvellement</a:t>
            </a:r>
            <a:r>
              <a:rPr lang="en-US" altLang="fr-FR" sz="1200" dirty="0"/>
              <a:t>, etc. </a:t>
            </a:r>
          </a:p>
          <a:p>
            <a:r>
              <a:rPr lang="en-US" altLang="fr-FR" sz="1200" dirty="0"/>
              <a:t>Le </a:t>
            </a:r>
            <a:r>
              <a:rPr lang="en-US" altLang="fr-FR" sz="1200" dirty="0" err="1"/>
              <a:t>souhait</a:t>
            </a:r>
            <a:r>
              <a:rPr lang="en-US" altLang="fr-FR" sz="1200" dirty="0"/>
              <a:t> d’un </a:t>
            </a:r>
            <a:r>
              <a:rPr lang="en-US" altLang="fr-FR" sz="1200" dirty="0" err="1"/>
              <a:t>bâtiment</a:t>
            </a:r>
            <a:r>
              <a:rPr lang="en-US" altLang="fr-FR" sz="1200" dirty="0"/>
              <a:t> de très longue durée de vie, </a:t>
            </a:r>
            <a:r>
              <a:rPr lang="en-US" altLang="fr-FR" sz="1200" dirty="0" err="1"/>
              <a:t>comme</a:t>
            </a:r>
            <a:r>
              <a:rPr lang="en-US" altLang="fr-FR" sz="1200" dirty="0"/>
              <a:t> la </a:t>
            </a:r>
            <a:r>
              <a:rPr lang="en-US" altLang="fr-FR" sz="1200" dirty="0" err="1"/>
              <a:t>cathédrale</a:t>
            </a:r>
            <a:r>
              <a:rPr lang="en-US" altLang="fr-FR" sz="1200" dirty="0"/>
              <a:t> de Los Angeles ci-dessus, a conduit au </a:t>
            </a:r>
            <a:r>
              <a:rPr lang="en-US" altLang="fr-FR" sz="1200" dirty="0" err="1"/>
              <a:t>choix</a:t>
            </a:r>
            <a:r>
              <a:rPr lang="en-US" altLang="fr-FR" sz="1200" dirty="0"/>
              <a:t> d’un béton à haute </a:t>
            </a:r>
            <a:r>
              <a:rPr lang="en-US" altLang="fr-FR" sz="1200" dirty="0" err="1"/>
              <a:t>densité</a:t>
            </a:r>
            <a:r>
              <a:rPr lang="en-US" altLang="fr-FR" sz="1200" dirty="0"/>
              <a:t>, avec des barres de </a:t>
            </a:r>
            <a:r>
              <a:rPr lang="en-US" altLang="fr-FR" sz="1200" dirty="0" err="1"/>
              <a:t>renforts</a:t>
            </a:r>
            <a:r>
              <a:rPr lang="en-US" altLang="fr-FR" sz="1200" dirty="0"/>
              <a:t> </a:t>
            </a:r>
            <a:r>
              <a:rPr lang="en-US" altLang="fr-FR" sz="1200" dirty="0" err="1"/>
              <a:t>en</a:t>
            </a:r>
            <a:r>
              <a:rPr lang="en-US" altLang="fr-FR" sz="1200" dirty="0"/>
              <a:t> </a:t>
            </a:r>
            <a:r>
              <a:rPr lang="en-US" altLang="fr-FR" sz="1200" dirty="0" err="1"/>
              <a:t>acier</a:t>
            </a:r>
            <a:r>
              <a:rPr lang="en-US" altLang="fr-FR" sz="1200" dirty="0"/>
              <a:t> inox. Ce qui </a:t>
            </a:r>
            <a:r>
              <a:rPr lang="en-US" altLang="fr-FR" sz="1200" dirty="0" err="1"/>
              <a:t>promet</a:t>
            </a:r>
            <a:r>
              <a:rPr lang="en-US" altLang="fr-FR" sz="1200" dirty="0"/>
              <a:t> </a:t>
            </a:r>
            <a:r>
              <a:rPr lang="en-US" altLang="fr-FR" sz="1200" dirty="0" err="1"/>
              <a:t>une</a:t>
            </a:r>
            <a:r>
              <a:rPr lang="en-US" altLang="fr-FR" sz="1200" dirty="0"/>
              <a:t> durée de vie sans maintenance </a:t>
            </a:r>
            <a:r>
              <a:rPr lang="en-US" altLang="fr-FR" sz="1200" dirty="0" err="1"/>
              <a:t>d’au</a:t>
            </a:r>
            <a:r>
              <a:rPr lang="en-US" altLang="fr-FR" sz="1200" dirty="0"/>
              <a:t> </a:t>
            </a:r>
            <a:r>
              <a:rPr lang="en-US" altLang="fr-FR" sz="1200" dirty="0" err="1"/>
              <a:t>moins</a:t>
            </a:r>
            <a:r>
              <a:rPr lang="en-US" altLang="fr-FR" sz="1200" dirty="0"/>
              <a:t> 500ans.</a:t>
            </a:r>
          </a:p>
          <a:p>
            <a:endParaRPr lang="en-US" altLang="fr-FR" sz="1200" dirty="0"/>
          </a:p>
          <a:p>
            <a:r>
              <a:rPr lang="en-US" altLang="fr-FR" sz="1200" dirty="0"/>
              <a:t>La conception </a:t>
            </a:r>
            <a:r>
              <a:rPr lang="en-US" altLang="fr-FR" sz="1200" dirty="0" err="1"/>
              <a:t>architecturale</a:t>
            </a:r>
            <a:r>
              <a:rPr lang="en-US" altLang="fr-FR" sz="1200" dirty="0"/>
              <a:t> </a:t>
            </a:r>
            <a:r>
              <a:rPr lang="en-US" altLang="fr-FR" sz="1200" dirty="0" err="1"/>
              <a:t>est</a:t>
            </a:r>
            <a:r>
              <a:rPr lang="en-US" altLang="fr-FR" sz="1200" dirty="0"/>
              <a:t> </a:t>
            </a:r>
            <a:r>
              <a:rPr lang="en-US" altLang="fr-FR" sz="1200" dirty="0" err="1"/>
              <a:t>une</a:t>
            </a:r>
            <a:r>
              <a:rPr lang="en-US" altLang="fr-FR" sz="1200" dirty="0"/>
              <a:t> discipline sans repos, </a:t>
            </a:r>
            <a:r>
              <a:rPr lang="en-US" altLang="fr-FR" sz="1200" dirty="0" err="1"/>
              <a:t>engagée</a:t>
            </a:r>
            <a:r>
              <a:rPr lang="en-US" altLang="fr-FR" sz="1200" dirty="0"/>
              <a:t> dans </a:t>
            </a:r>
            <a:r>
              <a:rPr lang="en-US" altLang="fr-FR" sz="1200" dirty="0" err="1"/>
              <a:t>une</a:t>
            </a:r>
            <a:r>
              <a:rPr lang="en-US" altLang="fr-FR" sz="1200" dirty="0"/>
              <a:t> recherche </a:t>
            </a:r>
            <a:r>
              <a:rPr lang="en-US" altLang="fr-FR" sz="1200" dirty="0" err="1"/>
              <a:t>perpétuelle</a:t>
            </a:r>
            <a:r>
              <a:rPr lang="en-US" altLang="fr-FR" sz="1200" dirty="0"/>
              <a:t> de </a:t>
            </a:r>
            <a:r>
              <a:rPr lang="en-US" altLang="fr-FR" sz="1200" dirty="0" err="1"/>
              <a:t>nouvelles</a:t>
            </a:r>
            <a:r>
              <a:rPr lang="en-US" altLang="fr-FR" sz="1200" dirty="0"/>
              <a:t> </a:t>
            </a:r>
            <a:r>
              <a:rPr lang="en-US" altLang="fr-FR" sz="1200" dirty="0" err="1"/>
              <a:t>formes</a:t>
            </a:r>
            <a:r>
              <a:rPr lang="en-US" altLang="fr-FR" sz="1200" dirty="0"/>
              <a:t>, et de nouveaux </a:t>
            </a:r>
            <a:r>
              <a:rPr lang="en-US" altLang="fr-FR" sz="1200" dirty="0" err="1"/>
              <a:t>procédés</a:t>
            </a:r>
            <a:r>
              <a:rPr lang="en-US" altLang="fr-FR" sz="1200" dirty="0"/>
              <a:t> pour les </a:t>
            </a:r>
            <a:r>
              <a:rPr lang="en-US" altLang="fr-FR" sz="1200" dirty="0" err="1"/>
              <a:t>créer</a:t>
            </a:r>
            <a:r>
              <a:rPr lang="en-US" altLang="fr-FR" sz="1200" dirty="0"/>
              <a:t>. Le Stata Center, ci-dessus, </a:t>
            </a:r>
            <a:r>
              <a:rPr lang="en-US" altLang="fr-FR" sz="1200" dirty="0" err="1"/>
              <a:t>est</a:t>
            </a:r>
            <a:r>
              <a:rPr lang="en-US" altLang="fr-FR" sz="1200" dirty="0"/>
              <a:t> un </a:t>
            </a:r>
            <a:r>
              <a:rPr lang="en-US" altLang="fr-FR" sz="1200" dirty="0" err="1"/>
              <a:t>exemple</a:t>
            </a:r>
            <a:r>
              <a:rPr lang="en-US" altLang="fr-FR" sz="1200" dirty="0"/>
              <a:t> de </a:t>
            </a:r>
            <a:r>
              <a:rPr lang="en-US" altLang="fr-FR" sz="1200" dirty="0" err="1"/>
              <a:t>formes</a:t>
            </a:r>
            <a:r>
              <a:rPr lang="en-US" altLang="fr-FR" sz="1200" dirty="0"/>
              <a:t> </a:t>
            </a:r>
            <a:r>
              <a:rPr lang="en-US" altLang="fr-FR" sz="1200" dirty="0" err="1"/>
              <a:t>insensées</a:t>
            </a:r>
            <a:r>
              <a:rPr lang="en-US" altLang="fr-FR" sz="1200" dirty="0"/>
              <a:t>, </a:t>
            </a:r>
            <a:r>
              <a:rPr lang="en-US" altLang="fr-FR" sz="1200" dirty="0" err="1"/>
              <a:t>obtenues</a:t>
            </a:r>
            <a:r>
              <a:rPr lang="en-US" altLang="fr-FR" sz="1200" dirty="0"/>
              <a:t> par la </a:t>
            </a:r>
            <a:r>
              <a:rPr lang="en-US" altLang="fr-FR" sz="1200" dirty="0" err="1"/>
              <a:t>diversité</a:t>
            </a:r>
            <a:r>
              <a:rPr lang="en-US" altLang="fr-FR" sz="1200" dirty="0"/>
              <a:t> de </a:t>
            </a:r>
            <a:r>
              <a:rPr lang="en-US" altLang="fr-FR" sz="1200" dirty="0" err="1"/>
              <a:t>l’acier</a:t>
            </a:r>
            <a:r>
              <a:rPr lang="en-US" altLang="fr-FR" sz="1200" dirty="0"/>
              <a:t> inox, de </a:t>
            </a:r>
            <a:r>
              <a:rPr lang="en-US" altLang="fr-FR" sz="1200" dirty="0" err="1"/>
              <a:t>feuilles</a:t>
            </a:r>
            <a:r>
              <a:rPr lang="en-US" altLang="fr-FR" sz="1200" dirty="0"/>
              <a:t> de </a:t>
            </a:r>
            <a:r>
              <a:rPr lang="en-US" altLang="fr-FR" sz="1200" dirty="0" err="1"/>
              <a:t>métal</a:t>
            </a:r>
            <a:r>
              <a:rPr lang="en-US" altLang="fr-FR" sz="1200" dirty="0"/>
              <a:t> composites de </a:t>
            </a:r>
            <a:r>
              <a:rPr lang="en-US" altLang="fr-FR" sz="1200" dirty="0" err="1"/>
              <a:t>titane</a:t>
            </a:r>
            <a:r>
              <a:rPr lang="en-US" altLang="fr-FR" sz="1200" dirty="0"/>
              <a:t> </a:t>
            </a:r>
            <a:r>
              <a:rPr lang="en-US" altLang="fr-FR" sz="1200" dirty="0" err="1"/>
              <a:t>revêtues</a:t>
            </a:r>
            <a:r>
              <a:rPr lang="en-US" altLang="fr-FR" sz="1200" dirty="0"/>
              <a:t> de zinc, et d’un </a:t>
            </a:r>
            <a:r>
              <a:rPr lang="en-US" altLang="fr-FR" sz="1200" dirty="0" err="1"/>
              <a:t>maillage</a:t>
            </a:r>
            <a:r>
              <a:rPr lang="en-US" altLang="fr-FR" sz="1200" dirty="0"/>
              <a:t> </a:t>
            </a:r>
            <a:r>
              <a:rPr lang="en-US" altLang="fr-FR" sz="1200" dirty="0" err="1"/>
              <a:t>d’adhésifs</a:t>
            </a:r>
            <a:r>
              <a:rPr lang="en-US" altLang="fr-FR" sz="1200" dirty="0"/>
              <a:t> </a:t>
            </a:r>
            <a:r>
              <a:rPr lang="en-US" altLang="fr-FR" sz="1200" dirty="0" err="1"/>
              <a:t>polymères</a:t>
            </a:r>
            <a:r>
              <a:rPr lang="en-US" altLang="fr-FR" sz="1200" dirty="0"/>
              <a:t> et de mastic silicones. </a:t>
            </a:r>
            <a:r>
              <a:rPr lang="en-US" altLang="fr-FR" sz="1200" dirty="0" err="1"/>
              <a:t>En</a:t>
            </a:r>
            <a:r>
              <a:rPr lang="en-US" altLang="fr-FR" sz="1200" dirty="0"/>
              <a:t> plus, </a:t>
            </a:r>
            <a:r>
              <a:rPr lang="en-US" altLang="fr-FR" sz="1200" dirty="0" err="1"/>
              <a:t>l’enveloppe</a:t>
            </a:r>
            <a:r>
              <a:rPr lang="en-US" altLang="fr-FR" sz="1200" dirty="0"/>
              <a:t> </a:t>
            </a:r>
            <a:r>
              <a:rPr lang="en-US" altLang="fr-FR" sz="1200" dirty="0" err="1"/>
              <a:t>externe</a:t>
            </a:r>
            <a:r>
              <a:rPr lang="en-US" altLang="fr-FR" sz="1200" dirty="0"/>
              <a:t> a </a:t>
            </a:r>
            <a:r>
              <a:rPr lang="en-US" altLang="fr-FR" sz="1200" dirty="0" err="1"/>
              <a:t>été</a:t>
            </a:r>
            <a:r>
              <a:rPr lang="en-US" altLang="fr-FR" sz="1200" dirty="0"/>
              <a:t> </a:t>
            </a:r>
            <a:r>
              <a:rPr lang="en-US" altLang="fr-FR" sz="1200" dirty="0" err="1"/>
              <a:t>subtantiellement</a:t>
            </a:r>
            <a:r>
              <a:rPr lang="en-US" altLang="fr-FR" sz="1200" dirty="0"/>
              <a:t> </a:t>
            </a:r>
            <a:r>
              <a:rPr lang="en-US" altLang="fr-FR" sz="1200" dirty="0" err="1"/>
              <a:t>obtenue</a:t>
            </a:r>
            <a:r>
              <a:rPr lang="en-US" altLang="fr-FR" sz="1200" dirty="0"/>
              <a:t> par des </a:t>
            </a:r>
            <a:r>
              <a:rPr lang="en-US" altLang="fr-FR" sz="1200" dirty="0" err="1"/>
              <a:t>méthodes</a:t>
            </a:r>
            <a:r>
              <a:rPr lang="en-US" altLang="fr-FR" sz="1200" dirty="0"/>
              <a:t> de </a:t>
            </a:r>
            <a:r>
              <a:rPr lang="en-US" altLang="fr-FR" sz="1200" dirty="0" err="1"/>
              <a:t>calculs</a:t>
            </a:r>
            <a:r>
              <a:rPr lang="en-US" altLang="fr-FR" sz="1200" dirty="0"/>
              <a:t> </a:t>
            </a:r>
            <a:r>
              <a:rPr lang="en-US" altLang="fr-FR" sz="1200" dirty="0" err="1"/>
              <a:t>informatiques</a:t>
            </a:r>
            <a:r>
              <a:rPr lang="en-US" altLang="fr-FR" sz="1200" dirty="0"/>
              <a:t> </a:t>
            </a:r>
            <a:r>
              <a:rPr lang="en-US" altLang="fr-FR" sz="800" i="1" dirty="0"/>
              <a:t>(CAM - Computer Assisted Manufacturing )</a:t>
            </a:r>
            <a:r>
              <a:rPr lang="en-US" altLang="fr-FR" sz="1200" dirty="0"/>
              <a:t>, qui </a:t>
            </a:r>
            <a:r>
              <a:rPr lang="en-US" altLang="fr-FR" sz="1200" dirty="0" err="1"/>
              <a:t>recquéraient</a:t>
            </a:r>
            <a:r>
              <a:rPr lang="en-US" altLang="fr-FR" sz="1200" dirty="0"/>
              <a:t> </a:t>
            </a:r>
            <a:r>
              <a:rPr lang="en-US" altLang="fr-FR" sz="1200" dirty="0" err="1"/>
              <a:t>l’emploi</a:t>
            </a:r>
            <a:r>
              <a:rPr lang="en-US" altLang="fr-FR" sz="1200" dirty="0"/>
              <a:t> de mousses </a:t>
            </a:r>
            <a:r>
              <a:rPr lang="en-US" altLang="fr-FR" sz="1200" dirty="0" err="1"/>
              <a:t>légères</a:t>
            </a:r>
            <a:r>
              <a:rPr lang="en-US" altLang="fr-FR" sz="1200" dirty="0"/>
              <a:t> et </a:t>
            </a:r>
            <a:r>
              <a:rPr lang="en-US" altLang="fr-FR" sz="1200" dirty="0" err="1"/>
              <a:t>d’autres</a:t>
            </a:r>
            <a:r>
              <a:rPr lang="en-US" altLang="fr-FR" sz="1200" dirty="0"/>
              <a:t> </a:t>
            </a:r>
            <a:r>
              <a:rPr lang="en-US" altLang="fr-FR" sz="1200" dirty="0" err="1"/>
              <a:t>matériaux</a:t>
            </a:r>
            <a:r>
              <a:rPr lang="en-US" altLang="fr-FR" sz="1200" dirty="0"/>
              <a:t>  pour </a:t>
            </a:r>
            <a:r>
              <a:rPr lang="en-US" altLang="fr-FR" sz="1200" dirty="0" err="1"/>
              <a:t>réduire</a:t>
            </a:r>
            <a:r>
              <a:rPr lang="en-US" altLang="fr-FR" sz="1200" dirty="0"/>
              <a:t> le </a:t>
            </a:r>
            <a:r>
              <a:rPr lang="en-US" altLang="fr-FR" sz="1200" dirty="0" err="1"/>
              <a:t>poids</a:t>
            </a:r>
            <a:r>
              <a:rPr lang="en-US" altLang="fr-FR" sz="1200" dirty="0"/>
              <a:t> du transport de grands </a:t>
            </a:r>
            <a:r>
              <a:rPr lang="en-US" altLang="fr-FR" sz="1200" dirty="0" err="1"/>
              <a:t>panneaux</a:t>
            </a:r>
            <a:r>
              <a:rPr lang="en-US" altLang="fr-FR" sz="1200" dirty="0"/>
              <a:t> de </a:t>
            </a:r>
            <a:r>
              <a:rPr lang="en-US" altLang="fr-FR" sz="1200" dirty="0" err="1"/>
              <a:t>fenêtres</a:t>
            </a:r>
            <a:r>
              <a:rPr lang="en-US" altLang="fr-FR" sz="1200" dirty="0"/>
              <a:t>.</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9</a:t>
            </a:fld>
            <a:endParaRPr lang="en-US" dirty="0"/>
          </a:p>
        </p:txBody>
      </p:sp>
    </p:spTree>
    <p:extLst>
      <p:ext uri="{BB962C8B-B14F-4D97-AF65-F5344CB8AC3E}">
        <p14:creationId xmlns:p14="http://schemas.microsoft.com/office/powerpoint/2010/main" val="2773232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000C31-16C6-4CCE-B6D2-6324F4EA24E6}"/>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10" name="Text Placeholder 9">
            <a:extLst>
              <a:ext uri="{FF2B5EF4-FFF2-40B4-BE49-F238E27FC236}">
                <a16:creationId xmlns:a16="http://schemas.microsoft.com/office/drawing/2014/main" id="{23B808CC-F74C-B743-BAB4-F4C99E195655}"/>
              </a:ext>
            </a:extLst>
          </p:cNvPr>
          <p:cNvSpPr>
            <a:spLocks noGrp="1"/>
          </p:cNvSpPr>
          <p:nvPr>
            <p:ph type="body" sz="quarter" idx="10"/>
          </p:nvPr>
        </p:nvSpPr>
        <p:spPr>
          <a:xfrm>
            <a:off x="601663" y="914400"/>
            <a:ext cx="5394325" cy="1449388"/>
          </a:xfrm>
          <a:prstGeom prst="rect">
            <a:avLst/>
          </a:prstGeom>
        </p:spPr>
        <p:txBody>
          <a:bodyPr>
            <a:normAutofit/>
          </a:bodyPr>
          <a:lstStyle>
            <a:lvl1pPr marL="0" indent="0">
              <a:buNone/>
              <a:defRPr sz="3200" b="1" i="0">
                <a:solidFill>
                  <a:schemeClr val="tx1"/>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r>
              <a:rPr lang="en-US"/>
              <a:t>Click to edit Master text styles</a:t>
            </a:r>
          </a:p>
        </p:txBody>
      </p:sp>
      <p:sp>
        <p:nvSpPr>
          <p:cNvPr id="13" name="Text Placeholder 9">
            <a:extLst>
              <a:ext uri="{FF2B5EF4-FFF2-40B4-BE49-F238E27FC236}">
                <a16:creationId xmlns:a16="http://schemas.microsoft.com/office/drawing/2014/main" id="{9AFE08CF-AC0B-7143-9A94-E8A35CBC7D4B}"/>
              </a:ext>
            </a:extLst>
          </p:cNvPr>
          <p:cNvSpPr>
            <a:spLocks noGrp="1"/>
          </p:cNvSpPr>
          <p:nvPr>
            <p:ph type="body" sz="quarter" idx="12"/>
          </p:nvPr>
        </p:nvSpPr>
        <p:spPr>
          <a:xfrm>
            <a:off x="601663" y="2667000"/>
            <a:ext cx="5394325" cy="848315"/>
          </a:xfrm>
          <a:prstGeom prst="rect">
            <a:avLst/>
          </a:prstGeom>
        </p:spPr>
        <p:txBody>
          <a:bodyPr anchor="t">
            <a:normAutofit/>
          </a:bodyPr>
          <a:lstStyle>
            <a:lvl1pPr marL="0" indent="0">
              <a:buNone/>
              <a:defRPr sz="2000" b="0" i="0">
                <a:solidFill>
                  <a:schemeClr val="accent3"/>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r>
              <a:rPr lang="en-US"/>
              <a:t>Click to edit Master text styles</a:t>
            </a:r>
          </a:p>
        </p:txBody>
      </p:sp>
      <p:sp>
        <p:nvSpPr>
          <p:cNvPr id="7" name="TextBox 6">
            <a:extLst>
              <a:ext uri="{FF2B5EF4-FFF2-40B4-BE49-F238E27FC236}">
                <a16:creationId xmlns:a16="http://schemas.microsoft.com/office/drawing/2014/main" id="{86191E51-6FFC-4231-97E9-4C436119983B}"/>
              </a:ext>
            </a:extLst>
          </p:cNvPr>
          <p:cNvSpPr txBox="1"/>
          <p:nvPr userDrawn="1"/>
        </p:nvSpPr>
        <p:spPr>
          <a:xfrm>
            <a:off x="7848600" y="6477000"/>
            <a:ext cx="1371600" cy="276999"/>
          </a:xfrm>
          <a:prstGeom prst="rect">
            <a:avLst/>
          </a:prstGeom>
          <a:noFill/>
        </p:spPr>
        <p:txBody>
          <a:bodyPr wrap="square" rtlCol="0">
            <a:spAutoFit/>
          </a:bodyPr>
          <a:lstStyle/>
          <a:p>
            <a:r>
              <a:rPr lang="en-US" sz="1200" dirty="0">
                <a:solidFill>
                  <a:schemeClr val="tx2"/>
                </a:solidFill>
              </a:rPr>
              <a:t>©2023 ANSYS, Inc.</a:t>
            </a:r>
          </a:p>
        </p:txBody>
      </p:sp>
      <p:sp>
        <p:nvSpPr>
          <p:cNvPr id="2" name="TextBox 1">
            <a:extLst>
              <a:ext uri="{FF2B5EF4-FFF2-40B4-BE49-F238E27FC236}">
                <a16:creationId xmlns:a16="http://schemas.microsoft.com/office/drawing/2014/main" id="{05C0E93A-71A2-1DA9-CDFA-6E6B519AAFD4}"/>
              </a:ext>
            </a:extLst>
          </p:cNvPr>
          <p:cNvSpPr txBox="1"/>
          <p:nvPr userDrawn="1"/>
        </p:nvSpPr>
        <p:spPr>
          <a:xfrm>
            <a:off x="374343" y="6477000"/>
            <a:ext cx="3962400" cy="338554"/>
          </a:xfrm>
          <a:prstGeom prst="rect">
            <a:avLst/>
          </a:prstGeom>
          <a:noFill/>
        </p:spPr>
        <p:txBody>
          <a:bodyPr wrap="square" rtlCol="0">
            <a:spAutoFit/>
          </a:bodyPr>
          <a:lstStyle/>
          <a:p>
            <a:r>
              <a:rPr lang="en-US" sz="1600">
                <a:solidFill>
                  <a:schemeClr val="bg1">
                    <a:lumMod val="50000"/>
                  </a:schemeClr>
                </a:solidFill>
              </a:rPr>
              <a:t>Created with Ansys Granta EduPack 2023R1</a:t>
            </a:r>
            <a:endParaRPr lang="en-US" sz="1600" dirty="0">
              <a:solidFill>
                <a:schemeClr val="bg1">
                  <a:lumMod val="50000"/>
                </a:schemeClr>
              </a:solidFill>
            </a:endParaRPr>
          </a:p>
        </p:txBody>
      </p:sp>
    </p:spTree>
    <p:extLst>
      <p:ext uri="{BB962C8B-B14F-4D97-AF65-F5344CB8AC3E}">
        <p14:creationId xmlns:p14="http://schemas.microsoft.com/office/powerpoint/2010/main" val="292240569"/>
      </p:ext>
    </p:extLst>
  </p:cSld>
  <p:clrMapOvr>
    <a:masterClrMapping/>
  </p:clrMapOvr>
  <p:extLst>
    <p:ext uri="{DCECCB84-F9BA-43D5-87BE-67443E8EF086}">
      <p15:sldGuideLst xmlns:p15="http://schemas.microsoft.com/office/powerpoint/2012/main">
        <p15:guide id="1" orient="horz" pos="1584" userDrawn="1">
          <p15:clr>
            <a:srgbClr val="FBAE40"/>
          </p15:clr>
        </p15:guide>
        <p15:guide id="2" orient="horz" pos="261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Video Cli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5" name="Media Placeholder 4">
            <a:extLst>
              <a:ext uri="{FF2B5EF4-FFF2-40B4-BE49-F238E27FC236}">
                <a16:creationId xmlns:a16="http://schemas.microsoft.com/office/drawing/2014/main" id="{76C186EF-8C58-7249-A024-F6C1D0AD12BC}"/>
              </a:ext>
            </a:extLst>
          </p:cNvPr>
          <p:cNvSpPr>
            <a:spLocks noGrp="1"/>
          </p:cNvSpPr>
          <p:nvPr>
            <p:ph type="media" sz="quarter" idx="14"/>
          </p:nvPr>
        </p:nvSpPr>
        <p:spPr>
          <a:xfrm>
            <a:off x="6096001" y="1447799"/>
            <a:ext cx="5486400" cy="4590977"/>
          </a:xfrm>
          <a:prstGeom prst="rect">
            <a:avLst/>
          </a:prstGeom>
        </p:spPr>
        <p:txBody>
          <a:bodyPr/>
          <a:lstStyle/>
          <a:p>
            <a:r>
              <a:rPr lang="en-US"/>
              <a:t>Click icon to add media</a:t>
            </a:r>
            <a:endParaRPr lang="en-US" dirty="0"/>
          </a:p>
        </p:txBody>
      </p:sp>
      <p:sp>
        <p:nvSpPr>
          <p:cNvPr id="11" name="Slide Number Placeholder 10">
            <a:extLst>
              <a:ext uri="{FF2B5EF4-FFF2-40B4-BE49-F238E27FC236}">
                <a16:creationId xmlns:a16="http://schemas.microsoft.com/office/drawing/2014/main" id="{931A0CB9-E7C5-BC4C-83B3-6A04784CA591}"/>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0" name="Text Placeholder 3">
            <a:extLst>
              <a:ext uri="{FF2B5EF4-FFF2-40B4-BE49-F238E27FC236}">
                <a16:creationId xmlns:a16="http://schemas.microsoft.com/office/drawing/2014/main" id="{BB673984-7F55-E14A-9088-44C94432DA36}"/>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2417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ulti-picture">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B3363707-8337-D14D-8CD6-076D7F38DEED}"/>
              </a:ext>
            </a:extLst>
          </p:cNvPr>
          <p:cNvSpPr>
            <a:spLocks noGrp="1"/>
          </p:cNvSpPr>
          <p:nvPr>
            <p:ph type="pic" sz="quarter" idx="10"/>
          </p:nvPr>
        </p:nvSpPr>
        <p:spPr>
          <a:xfrm>
            <a:off x="609600" y="1143000"/>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5" name="Picture Placeholder 6">
            <a:extLst>
              <a:ext uri="{FF2B5EF4-FFF2-40B4-BE49-F238E27FC236}">
                <a16:creationId xmlns:a16="http://schemas.microsoft.com/office/drawing/2014/main" id="{AF67D610-3DBA-EB48-B589-E895E66AEF08}"/>
              </a:ext>
            </a:extLst>
          </p:cNvPr>
          <p:cNvSpPr>
            <a:spLocks noGrp="1"/>
          </p:cNvSpPr>
          <p:nvPr>
            <p:ph type="pic" sz="quarter" idx="11"/>
          </p:nvPr>
        </p:nvSpPr>
        <p:spPr>
          <a:xfrm>
            <a:off x="609600" y="3657600"/>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7" name="Picture Placeholder 6">
            <a:extLst>
              <a:ext uri="{FF2B5EF4-FFF2-40B4-BE49-F238E27FC236}">
                <a16:creationId xmlns:a16="http://schemas.microsoft.com/office/drawing/2014/main" id="{9BFD49B6-2BF3-F94C-AD6B-7B77861203C0}"/>
              </a:ext>
            </a:extLst>
          </p:cNvPr>
          <p:cNvSpPr>
            <a:spLocks noGrp="1"/>
          </p:cNvSpPr>
          <p:nvPr>
            <p:ph type="pic" sz="quarter" idx="13"/>
          </p:nvPr>
        </p:nvSpPr>
        <p:spPr>
          <a:xfrm>
            <a:off x="4470400" y="1159933"/>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8" name="Picture Placeholder 6">
            <a:extLst>
              <a:ext uri="{FF2B5EF4-FFF2-40B4-BE49-F238E27FC236}">
                <a16:creationId xmlns:a16="http://schemas.microsoft.com/office/drawing/2014/main" id="{75F3481B-E073-FC4C-8662-89F64D478623}"/>
              </a:ext>
            </a:extLst>
          </p:cNvPr>
          <p:cNvSpPr>
            <a:spLocks noGrp="1"/>
          </p:cNvSpPr>
          <p:nvPr>
            <p:ph type="pic" sz="quarter" idx="14"/>
          </p:nvPr>
        </p:nvSpPr>
        <p:spPr>
          <a:xfrm>
            <a:off x="4470400" y="3674533"/>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9" name="Picture Placeholder 6">
            <a:extLst>
              <a:ext uri="{FF2B5EF4-FFF2-40B4-BE49-F238E27FC236}">
                <a16:creationId xmlns:a16="http://schemas.microsoft.com/office/drawing/2014/main" id="{4E9685A2-20AD-6C44-B1B9-DCB2E44370F5}"/>
              </a:ext>
            </a:extLst>
          </p:cNvPr>
          <p:cNvSpPr>
            <a:spLocks noGrp="1"/>
          </p:cNvSpPr>
          <p:nvPr>
            <p:ph type="pic" sz="quarter" idx="15"/>
          </p:nvPr>
        </p:nvSpPr>
        <p:spPr>
          <a:xfrm>
            <a:off x="8128000" y="1151467"/>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10" name="Picture Placeholder 6">
            <a:extLst>
              <a:ext uri="{FF2B5EF4-FFF2-40B4-BE49-F238E27FC236}">
                <a16:creationId xmlns:a16="http://schemas.microsoft.com/office/drawing/2014/main" id="{498EFFC6-47A8-C248-AF67-33A51B038851}"/>
              </a:ext>
            </a:extLst>
          </p:cNvPr>
          <p:cNvSpPr>
            <a:spLocks noGrp="1"/>
          </p:cNvSpPr>
          <p:nvPr>
            <p:ph type="pic" sz="quarter" idx="16"/>
          </p:nvPr>
        </p:nvSpPr>
        <p:spPr>
          <a:xfrm>
            <a:off x="8128000" y="3666067"/>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11" name="Text Placeholder 13">
            <a:extLst>
              <a:ext uri="{FF2B5EF4-FFF2-40B4-BE49-F238E27FC236}">
                <a16:creationId xmlns:a16="http://schemas.microsoft.com/office/drawing/2014/main" id="{5327F1EC-8CEB-F348-A688-603CC6AF3B7E}"/>
              </a:ext>
            </a:extLst>
          </p:cNvPr>
          <p:cNvSpPr>
            <a:spLocks noGrp="1"/>
          </p:cNvSpPr>
          <p:nvPr>
            <p:ph type="body" sz="quarter" idx="17"/>
          </p:nvPr>
        </p:nvSpPr>
        <p:spPr>
          <a:xfrm>
            <a:off x="609600"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2" name="Text Placeholder 13">
            <a:extLst>
              <a:ext uri="{FF2B5EF4-FFF2-40B4-BE49-F238E27FC236}">
                <a16:creationId xmlns:a16="http://schemas.microsoft.com/office/drawing/2014/main" id="{D8D84EB5-FEF7-D145-9924-EDC82C5DD725}"/>
              </a:ext>
            </a:extLst>
          </p:cNvPr>
          <p:cNvSpPr>
            <a:spLocks noGrp="1"/>
          </p:cNvSpPr>
          <p:nvPr>
            <p:ph type="body" sz="quarter" idx="18"/>
          </p:nvPr>
        </p:nvSpPr>
        <p:spPr>
          <a:xfrm>
            <a:off x="4470400"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3" name="Text Placeholder 13">
            <a:extLst>
              <a:ext uri="{FF2B5EF4-FFF2-40B4-BE49-F238E27FC236}">
                <a16:creationId xmlns:a16="http://schemas.microsoft.com/office/drawing/2014/main" id="{73B743E4-6516-C94E-BADC-931FCAF3B346}"/>
              </a:ext>
            </a:extLst>
          </p:cNvPr>
          <p:cNvSpPr>
            <a:spLocks noGrp="1"/>
          </p:cNvSpPr>
          <p:nvPr>
            <p:ph type="body" sz="quarter" idx="19"/>
          </p:nvPr>
        </p:nvSpPr>
        <p:spPr>
          <a:xfrm>
            <a:off x="8150577"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4" name="Text Placeholder 13">
            <a:extLst>
              <a:ext uri="{FF2B5EF4-FFF2-40B4-BE49-F238E27FC236}">
                <a16:creationId xmlns:a16="http://schemas.microsoft.com/office/drawing/2014/main" id="{FED4C7F5-70CF-2C4D-8AF3-4D76760714C7}"/>
              </a:ext>
            </a:extLst>
          </p:cNvPr>
          <p:cNvSpPr>
            <a:spLocks noGrp="1"/>
          </p:cNvSpPr>
          <p:nvPr>
            <p:ph type="body" sz="quarter" idx="20"/>
          </p:nvPr>
        </p:nvSpPr>
        <p:spPr>
          <a:xfrm>
            <a:off x="609600" y="57023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5" name="Text Placeholder 13">
            <a:extLst>
              <a:ext uri="{FF2B5EF4-FFF2-40B4-BE49-F238E27FC236}">
                <a16:creationId xmlns:a16="http://schemas.microsoft.com/office/drawing/2014/main" id="{6B853D87-F6A1-6443-AB6D-6E9819089E0E}"/>
              </a:ext>
            </a:extLst>
          </p:cNvPr>
          <p:cNvSpPr>
            <a:spLocks noGrp="1"/>
          </p:cNvSpPr>
          <p:nvPr>
            <p:ph type="body" sz="quarter" idx="21"/>
          </p:nvPr>
        </p:nvSpPr>
        <p:spPr>
          <a:xfrm>
            <a:off x="4470400" y="57150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6" name="Text Placeholder 13">
            <a:extLst>
              <a:ext uri="{FF2B5EF4-FFF2-40B4-BE49-F238E27FC236}">
                <a16:creationId xmlns:a16="http://schemas.microsoft.com/office/drawing/2014/main" id="{256BC893-7821-9640-98BC-FFCFED83EB9C}"/>
              </a:ext>
            </a:extLst>
          </p:cNvPr>
          <p:cNvSpPr>
            <a:spLocks noGrp="1"/>
          </p:cNvSpPr>
          <p:nvPr>
            <p:ph type="body" sz="quarter" idx="22"/>
          </p:nvPr>
        </p:nvSpPr>
        <p:spPr>
          <a:xfrm>
            <a:off x="8150577" y="57150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9" name="Slide Number Placeholder 18">
            <a:extLst>
              <a:ext uri="{FF2B5EF4-FFF2-40B4-BE49-F238E27FC236}">
                <a16:creationId xmlns:a16="http://schemas.microsoft.com/office/drawing/2014/main" id="{02F90602-9DC6-3F4D-B178-EF64100603FB}"/>
              </a:ext>
            </a:extLst>
          </p:cNvPr>
          <p:cNvSpPr>
            <a:spLocks noGrp="1"/>
          </p:cNvSpPr>
          <p:nvPr>
            <p:ph type="sldNum" sz="quarter" idx="24"/>
          </p:nvPr>
        </p:nvSpPr>
        <p:spPr/>
        <p:txBody>
          <a:bodyPr/>
          <a:lstStyle/>
          <a:p>
            <a:fld id="{F0D23093-2AB0-F74C-B865-1A12A15B650E}" type="slidenum">
              <a:rPr lang="en-US" smtClean="0"/>
              <a:pPr/>
              <a:t>‹#›</a:t>
            </a:fld>
            <a:endParaRPr lang="en-US" dirty="0"/>
          </a:p>
        </p:txBody>
      </p:sp>
      <p:sp>
        <p:nvSpPr>
          <p:cNvPr id="21" name="Title 20">
            <a:extLst>
              <a:ext uri="{FF2B5EF4-FFF2-40B4-BE49-F238E27FC236}">
                <a16:creationId xmlns:a16="http://schemas.microsoft.com/office/drawing/2014/main" id="{774FC734-09F5-2F40-BB01-29D6BBF76E0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49880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 Grid">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34EBE792-3674-F042-8191-29D73F7CA4C8}"/>
              </a:ext>
            </a:extLst>
          </p:cNvPr>
          <p:cNvSpPr>
            <a:spLocks noGrp="1"/>
          </p:cNvSpPr>
          <p:nvPr>
            <p:ph type="pic" sz="quarter" idx="10" hasCustomPrompt="1"/>
          </p:nvPr>
        </p:nvSpPr>
        <p:spPr>
          <a:xfrm>
            <a:off x="914400" y="1371600"/>
            <a:ext cx="1930400" cy="1295400"/>
          </a:xfrm>
          <a:prstGeom prst="rect">
            <a:avLst/>
          </a:prstGeom>
          <a:effectLst/>
        </p:spPr>
        <p:txBody>
          <a:bodyPr/>
          <a:lstStyle>
            <a:lvl1pPr marL="0" indent="0">
              <a:buFontTx/>
              <a:buNone/>
              <a:defRPr sz="1100" b="0" i="0" baseline="0">
                <a:latin typeface="Calibri" panose="020F0502020204030204" pitchFamily="34" charset="0"/>
              </a:defRPr>
            </a:lvl1pPr>
          </a:lstStyle>
          <a:p>
            <a:r>
              <a:rPr lang="en-US" dirty="0"/>
              <a:t>160x147 logo</a:t>
            </a:r>
          </a:p>
        </p:txBody>
      </p:sp>
      <p:sp>
        <p:nvSpPr>
          <p:cNvPr id="7" name="Picture Placeholder 5">
            <a:extLst>
              <a:ext uri="{FF2B5EF4-FFF2-40B4-BE49-F238E27FC236}">
                <a16:creationId xmlns:a16="http://schemas.microsoft.com/office/drawing/2014/main" id="{93ABDDAC-BA7B-4A4A-9D64-71FA88868E4B}"/>
              </a:ext>
            </a:extLst>
          </p:cNvPr>
          <p:cNvSpPr>
            <a:spLocks noGrp="1"/>
          </p:cNvSpPr>
          <p:nvPr>
            <p:ph type="pic" sz="quarter" idx="11" hasCustomPrompt="1"/>
          </p:nvPr>
        </p:nvSpPr>
        <p:spPr>
          <a:xfrm>
            <a:off x="9144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8" name="Picture Placeholder 5">
            <a:extLst>
              <a:ext uri="{FF2B5EF4-FFF2-40B4-BE49-F238E27FC236}">
                <a16:creationId xmlns:a16="http://schemas.microsoft.com/office/drawing/2014/main" id="{BE481E25-6792-6B48-8A87-D3E9D1B2232D}"/>
              </a:ext>
            </a:extLst>
          </p:cNvPr>
          <p:cNvSpPr>
            <a:spLocks noGrp="1"/>
          </p:cNvSpPr>
          <p:nvPr>
            <p:ph type="pic" sz="quarter" idx="13" hasCustomPrompt="1"/>
          </p:nvPr>
        </p:nvSpPr>
        <p:spPr>
          <a:xfrm>
            <a:off x="914400" y="4419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9" name="Picture Placeholder 5">
            <a:extLst>
              <a:ext uri="{FF2B5EF4-FFF2-40B4-BE49-F238E27FC236}">
                <a16:creationId xmlns:a16="http://schemas.microsoft.com/office/drawing/2014/main" id="{D548604C-E487-1D4F-91AF-D210004A5189}"/>
              </a:ext>
            </a:extLst>
          </p:cNvPr>
          <p:cNvSpPr>
            <a:spLocks noGrp="1"/>
          </p:cNvSpPr>
          <p:nvPr>
            <p:ph type="pic" sz="quarter" idx="14" hasCustomPrompt="1"/>
          </p:nvPr>
        </p:nvSpPr>
        <p:spPr>
          <a:xfrm>
            <a:off x="37592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0" name="Picture Placeholder 5">
            <a:extLst>
              <a:ext uri="{FF2B5EF4-FFF2-40B4-BE49-F238E27FC236}">
                <a16:creationId xmlns:a16="http://schemas.microsoft.com/office/drawing/2014/main" id="{7624EDF6-2365-2545-8099-338237F309C3}"/>
              </a:ext>
            </a:extLst>
          </p:cNvPr>
          <p:cNvSpPr>
            <a:spLocks noGrp="1"/>
          </p:cNvSpPr>
          <p:nvPr>
            <p:ph type="pic" sz="quarter" idx="15" hasCustomPrompt="1"/>
          </p:nvPr>
        </p:nvSpPr>
        <p:spPr>
          <a:xfrm>
            <a:off x="37592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1" name="Picture Placeholder 5">
            <a:extLst>
              <a:ext uri="{FF2B5EF4-FFF2-40B4-BE49-F238E27FC236}">
                <a16:creationId xmlns:a16="http://schemas.microsoft.com/office/drawing/2014/main" id="{0D36446A-2E05-9F4F-83D7-905FD354E021}"/>
              </a:ext>
            </a:extLst>
          </p:cNvPr>
          <p:cNvSpPr>
            <a:spLocks noGrp="1"/>
          </p:cNvSpPr>
          <p:nvPr>
            <p:ph type="pic" sz="quarter" idx="16" hasCustomPrompt="1"/>
          </p:nvPr>
        </p:nvSpPr>
        <p:spPr>
          <a:xfrm>
            <a:off x="3759200" y="4419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2" name="Picture Placeholder 5">
            <a:extLst>
              <a:ext uri="{FF2B5EF4-FFF2-40B4-BE49-F238E27FC236}">
                <a16:creationId xmlns:a16="http://schemas.microsoft.com/office/drawing/2014/main" id="{BBC79A31-D13D-4C49-88CC-6B949DE06C2C}"/>
              </a:ext>
            </a:extLst>
          </p:cNvPr>
          <p:cNvSpPr>
            <a:spLocks noGrp="1"/>
          </p:cNvSpPr>
          <p:nvPr>
            <p:ph type="pic" sz="quarter" idx="17" hasCustomPrompt="1"/>
          </p:nvPr>
        </p:nvSpPr>
        <p:spPr>
          <a:xfrm>
            <a:off x="66040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3" name="Picture Placeholder 5">
            <a:extLst>
              <a:ext uri="{FF2B5EF4-FFF2-40B4-BE49-F238E27FC236}">
                <a16:creationId xmlns:a16="http://schemas.microsoft.com/office/drawing/2014/main" id="{CFF59C9F-D752-594A-A821-7BDA91DA3749}"/>
              </a:ext>
            </a:extLst>
          </p:cNvPr>
          <p:cNvSpPr>
            <a:spLocks noGrp="1"/>
          </p:cNvSpPr>
          <p:nvPr>
            <p:ph type="pic" sz="quarter" idx="18" hasCustomPrompt="1"/>
          </p:nvPr>
        </p:nvSpPr>
        <p:spPr>
          <a:xfrm>
            <a:off x="66040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4" name="Picture Placeholder 5">
            <a:extLst>
              <a:ext uri="{FF2B5EF4-FFF2-40B4-BE49-F238E27FC236}">
                <a16:creationId xmlns:a16="http://schemas.microsoft.com/office/drawing/2014/main" id="{254F3492-5AA9-9249-B742-69BFC01BE9E2}"/>
              </a:ext>
            </a:extLst>
          </p:cNvPr>
          <p:cNvSpPr>
            <a:spLocks noGrp="1"/>
          </p:cNvSpPr>
          <p:nvPr>
            <p:ph type="pic" sz="quarter" idx="19" hasCustomPrompt="1"/>
          </p:nvPr>
        </p:nvSpPr>
        <p:spPr>
          <a:xfrm>
            <a:off x="6604000" y="4419600"/>
            <a:ext cx="1930400" cy="1295400"/>
          </a:xfrm>
          <a:prstGeom prst="rect">
            <a:avLst/>
          </a:prstGeom>
          <a:effectLst/>
        </p:spPr>
        <p:txBody>
          <a:bodyPr/>
          <a:lstStyle>
            <a:lvl1pPr marL="0" indent="0">
              <a:buFontTx/>
              <a:buNone/>
              <a:defRPr sz="1100" b="0" i="0">
                <a:latin typeface="Calibri" panose="020F0502020204030204" pitchFamily="34" charset="0"/>
              </a:defRPr>
            </a:lvl1pPr>
          </a:lstStyle>
          <a:p>
            <a:r>
              <a:rPr lang="en-US" dirty="0"/>
              <a:t>160x147 logo</a:t>
            </a:r>
          </a:p>
        </p:txBody>
      </p:sp>
      <p:sp>
        <p:nvSpPr>
          <p:cNvPr id="15" name="Picture Placeholder 5">
            <a:extLst>
              <a:ext uri="{FF2B5EF4-FFF2-40B4-BE49-F238E27FC236}">
                <a16:creationId xmlns:a16="http://schemas.microsoft.com/office/drawing/2014/main" id="{C51E22CD-7582-9D41-A0FC-914A34BF189E}"/>
              </a:ext>
            </a:extLst>
          </p:cNvPr>
          <p:cNvSpPr>
            <a:spLocks noGrp="1"/>
          </p:cNvSpPr>
          <p:nvPr>
            <p:ph type="pic" sz="quarter" idx="20" hasCustomPrompt="1"/>
          </p:nvPr>
        </p:nvSpPr>
        <p:spPr>
          <a:xfrm>
            <a:off x="92456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6" name="Picture Placeholder 5">
            <a:extLst>
              <a:ext uri="{FF2B5EF4-FFF2-40B4-BE49-F238E27FC236}">
                <a16:creationId xmlns:a16="http://schemas.microsoft.com/office/drawing/2014/main" id="{3D0B9166-BA76-6544-89C3-4C8B4A739F73}"/>
              </a:ext>
            </a:extLst>
          </p:cNvPr>
          <p:cNvSpPr>
            <a:spLocks noGrp="1"/>
          </p:cNvSpPr>
          <p:nvPr>
            <p:ph type="pic" sz="quarter" idx="21" hasCustomPrompt="1"/>
          </p:nvPr>
        </p:nvSpPr>
        <p:spPr>
          <a:xfrm>
            <a:off x="92456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7" name="Picture Placeholder 5">
            <a:extLst>
              <a:ext uri="{FF2B5EF4-FFF2-40B4-BE49-F238E27FC236}">
                <a16:creationId xmlns:a16="http://schemas.microsoft.com/office/drawing/2014/main" id="{537026EB-3BFB-0947-A881-5729F13CFA4E}"/>
              </a:ext>
            </a:extLst>
          </p:cNvPr>
          <p:cNvSpPr>
            <a:spLocks noGrp="1"/>
          </p:cNvSpPr>
          <p:nvPr>
            <p:ph type="pic" sz="quarter" idx="22" hasCustomPrompt="1"/>
          </p:nvPr>
        </p:nvSpPr>
        <p:spPr>
          <a:xfrm>
            <a:off x="9245600" y="4419600"/>
            <a:ext cx="1930400" cy="1295400"/>
          </a:xfrm>
          <a:prstGeom prst="rect">
            <a:avLst/>
          </a:prstGeom>
          <a:effectLst/>
        </p:spPr>
        <p:txBody>
          <a:bodyPr/>
          <a:lstStyle>
            <a:lvl1pPr marL="0" indent="0">
              <a:buFontTx/>
              <a:buNone/>
              <a:defRPr sz="1100" b="0" i="0">
                <a:latin typeface="Calibri" panose="020F0502020204030204" pitchFamily="34" charset="0"/>
              </a:defRPr>
            </a:lvl1pPr>
          </a:lstStyle>
          <a:p>
            <a:r>
              <a:rPr lang="en-US" dirty="0"/>
              <a:t>160x147 logo</a:t>
            </a:r>
          </a:p>
        </p:txBody>
      </p:sp>
      <p:sp>
        <p:nvSpPr>
          <p:cNvPr id="19" name="Slide Number Placeholder 18">
            <a:extLst>
              <a:ext uri="{FF2B5EF4-FFF2-40B4-BE49-F238E27FC236}">
                <a16:creationId xmlns:a16="http://schemas.microsoft.com/office/drawing/2014/main" id="{1D9580FA-CA76-994A-9775-1D87D5927DBD}"/>
              </a:ext>
            </a:extLst>
          </p:cNvPr>
          <p:cNvSpPr>
            <a:spLocks noGrp="1"/>
          </p:cNvSpPr>
          <p:nvPr>
            <p:ph type="sldNum" sz="quarter" idx="24"/>
          </p:nvPr>
        </p:nvSpPr>
        <p:spPr/>
        <p:txBody>
          <a:bodyPr/>
          <a:lstStyle/>
          <a:p>
            <a:fld id="{F0D23093-2AB0-F74C-B865-1A12A15B650E}" type="slidenum">
              <a:rPr lang="en-US" smtClean="0"/>
              <a:pPr/>
              <a:t>‹#›</a:t>
            </a:fld>
            <a:endParaRPr lang="en-US" dirty="0"/>
          </a:p>
        </p:txBody>
      </p:sp>
      <p:sp>
        <p:nvSpPr>
          <p:cNvPr id="21" name="Title 20">
            <a:extLst>
              <a:ext uri="{FF2B5EF4-FFF2-40B4-BE49-F238E27FC236}">
                <a16:creationId xmlns:a16="http://schemas.microsoft.com/office/drawing/2014/main" id="{C81C7F89-740B-3143-8447-70CC02F636A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19887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pyright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3357E3-4FE4-4164-A381-204B98DEEAB8}"/>
              </a:ext>
            </a:extLst>
          </p:cNvPr>
          <p:cNvSpPr>
            <a:spLocks noGrp="1"/>
          </p:cNvSpPr>
          <p:nvPr>
            <p:ph type="sldNum" sz="quarter" idx="10"/>
          </p:nvPr>
        </p:nvSpPr>
        <p:spPr/>
        <p:txBody>
          <a:bodyPr/>
          <a:lstStyle/>
          <a:p>
            <a:fld id="{F0D23093-2AB0-F74C-B865-1A12A15B650E}" type="slidenum">
              <a:rPr lang="en-US" smtClean="0"/>
              <a:pPr/>
              <a:t>‹#›</a:t>
            </a:fld>
            <a:endParaRPr lang="en-US" dirty="0"/>
          </a:p>
        </p:txBody>
      </p:sp>
      <p:sp>
        <p:nvSpPr>
          <p:cNvPr id="4" name="TextBox 3">
            <a:extLst>
              <a:ext uri="{FF2B5EF4-FFF2-40B4-BE49-F238E27FC236}">
                <a16:creationId xmlns:a16="http://schemas.microsoft.com/office/drawing/2014/main" id="{E6AEF1B2-1440-4FE5-8C1B-C291F424F993}"/>
              </a:ext>
            </a:extLst>
          </p:cNvPr>
          <p:cNvSpPr txBox="1"/>
          <p:nvPr userDrawn="1"/>
        </p:nvSpPr>
        <p:spPr>
          <a:xfrm>
            <a:off x="533400" y="609600"/>
            <a:ext cx="10972800" cy="313765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1" dirty="0">
                <a:effectLst/>
                <a:latin typeface="+mj-lt"/>
                <a:ea typeface="Calibri" panose="020F0502020204030204" pitchFamily="34" charset="0"/>
                <a:cs typeface="Times New Roman" panose="02020603050405020304" pitchFamily="18" charset="0"/>
              </a:rPr>
              <a:t>© </a:t>
            </a:r>
            <a:r>
              <a:rPr lang="en-US" sz="1400" dirty="0">
                <a:solidFill>
                  <a:srgbClr val="000000"/>
                </a:solidFill>
                <a:effectLst/>
                <a:latin typeface="+mj-lt"/>
                <a:ea typeface="Times New Roman" panose="02020603050405020304" pitchFamily="18" charset="0"/>
                <a:cs typeface="Times New Roman" panose="02020603050405020304" pitchFamily="18" charset="0"/>
              </a:rPr>
              <a:t>2023 ANSYS, Inc. All rights reserved.</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400" b="1" dirty="0">
                <a:solidFill>
                  <a:srgbClr val="000000"/>
                </a:solidFill>
                <a:effectLst/>
                <a:latin typeface="+mj-lt"/>
                <a:ea typeface="Calibri" panose="020F0502020204030204" pitchFamily="34" charset="0"/>
                <a:cs typeface="Times New Roman" panose="02020603050405020304" pitchFamily="18" charset="0"/>
              </a:rPr>
              <a:t>©</a:t>
            </a:r>
            <a:r>
              <a:rPr lang="en-US" sz="1400" dirty="0">
                <a:solidFill>
                  <a:srgbClr val="000000"/>
                </a:solidFill>
                <a:effectLst/>
                <a:latin typeface="+mj-lt"/>
                <a:ea typeface="Calibri" panose="020F0502020204030204" pitchFamily="34" charset="0"/>
                <a:cs typeface="Times New Roman" panose="02020603050405020304" pitchFamily="18" charset="0"/>
              </a:rPr>
              <a:t> 2018 Mike Ashby</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600" b="1"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Use and Reproduction</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The content used in this resource </a:t>
            </a:r>
            <a:r>
              <a:rPr lang="en-US" sz="1400" dirty="0">
                <a:solidFill>
                  <a:srgbClr val="201F1E"/>
                </a:solidFill>
                <a:effectLst/>
                <a:latin typeface="+mj-lt"/>
                <a:ea typeface="Times New Roman" panose="02020603050405020304" pitchFamily="18" charset="0"/>
                <a:cs typeface="Times New Roman" panose="02020603050405020304" pitchFamily="18" charset="0"/>
              </a:rPr>
              <a:t>may only be used or reproduced for teaching purposes; and any commercial use is strictly prohibited.</a:t>
            </a:r>
            <a:r>
              <a:rPr lang="en-US" sz="1400" i="1" dirty="0">
                <a:solidFill>
                  <a:srgbClr val="201F1E"/>
                </a:solidFill>
                <a:effectLst/>
                <a:latin typeface="+mj-lt"/>
                <a:ea typeface="Times New Roman" panose="02020603050405020304" pitchFamily="18"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Document Information</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This lecture unit is part of a set of teaching resources to help introduce students to materials, processes and rational selections.</a:t>
            </a: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Ansys Education Resources</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To access more undergraduate education resources, including lecture presentations with notes, exercises with worked solutions, microprojects, real life examples and more, visit www.ansys.com/education-resources.</a:t>
            </a:r>
          </a:p>
          <a:p>
            <a:endParaRPr lang="en-US" sz="1600" dirty="0">
              <a:latin typeface="+mj-lt"/>
            </a:endParaRPr>
          </a:p>
        </p:txBody>
      </p:sp>
    </p:spTree>
    <p:extLst>
      <p:ext uri="{BB962C8B-B14F-4D97-AF65-F5344CB8AC3E}">
        <p14:creationId xmlns:p14="http://schemas.microsoft.com/office/powerpoint/2010/main" val="2844354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26576C04-D572-9D4D-8F10-3E7CBF2FDD8E}"/>
              </a:ext>
            </a:extLst>
          </p:cNvPr>
          <p:cNvSpPr>
            <a:spLocks noGrp="1"/>
          </p:cNvSpPr>
          <p:nvPr>
            <p:ph type="body" sz="quarter" idx="13"/>
          </p:nvPr>
        </p:nvSpPr>
        <p:spPr>
          <a:xfrm>
            <a:off x="609599" y="1447800"/>
            <a:ext cx="10972799"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3957048"/>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E7604C-BDCE-428F-B486-BE14D622E649}"/>
              </a:ext>
            </a:extLst>
          </p:cNvPr>
          <p:cNvSpPr>
            <a:spLocks noGrp="1"/>
          </p:cNvSpPr>
          <p:nvPr>
            <p:ph type="sldNum" sz="quarter" idx="10"/>
          </p:nvPr>
        </p:nvSpPr>
        <p:spPr/>
        <p:txBody>
          <a:bodyPr/>
          <a:lstStyle/>
          <a:p>
            <a:fld id="{F0D23093-2AB0-F74C-B865-1A12A15B650E}" type="slidenum">
              <a:rPr lang="en-US" smtClean="0"/>
              <a:pPr/>
              <a:t>‹#›</a:t>
            </a:fld>
            <a:endParaRPr lang="en-US" dirty="0"/>
          </a:p>
        </p:txBody>
      </p:sp>
    </p:spTree>
    <p:extLst>
      <p:ext uri="{BB962C8B-B14F-4D97-AF65-F5344CB8AC3E}">
        <p14:creationId xmlns:p14="http://schemas.microsoft.com/office/powerpoint/2010/main" val="863081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9" name="Title 8">
            <a:extLst>
              <a:ext uri="{FF2B5EF4-FFF2-40B4-BE49-F238E27FC236}">
                <a16:creationId xmlns:a16="http://schemas.microsoft.com/office/drawing/2014/main" id="{98341DC2-F80D-BD4F-90EE-4B809029C2D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747402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o slash/no titl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2" name="Rectangle 1">
            <a:extLst>
              <a:ext uri="{FF2B5EF4-FFF2-40B4-BE49-F238E27FC236}">
                <a16:creationId xmlns:a16="http://schemas.microsoft.com/office/drawing/2014/main" id="{96277581-3B6E-45DC-A28B-56B0B91539B8}"/>
              </a:ext>
            </a:extLst>
          </p:cNvPr>
          <p:cNvSpPr/>
          <p:nvPr userDrawn="1"/>
        </p:nvSpPr>
        <p:spPr>
          <a:xfrm>
            <a:off x="152400" y="76200"/>
            <a:ext cx="609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50609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Side by Side">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4748E687-7CF0-0540-A98D-56F74939DB2D}"/>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a:extLst>
              <a:ext uri="{FF2B5EF4-FFF2-40B4-BE49-F238E27FC236}">
                <a16:creationId xmlns:a16="http://schemas.microsoft.com/office/drawing/2014/main" id="{E9E3B09F-B45B-354E-B308-DCD243A5A41B}"/>
              </a:ext>
            </a:extLst>
          </p:cNvPr>
          <p:cNvSpPr>
            <a:spLocks noGrp="1"/>
          </p:cNvSpPr>
          <p:nvPr>
            <p:ph type="body" sz="quarter" idx="14"/>
          </p:nvPr>
        </p:nvSpPr>
        <p:spPr>
          <a:xfrm>
            <a:off x="6096000" y="1447800"/>
            <a:ext cx="5486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2633665"/>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CE20C0D-A7DE-48DF-B095-F557A066298E}"/>
              </a:ext>
            </a:extLst>
          </p:cNvPr>
          <p:cNvSpPr>
            <a:spLocks noGrp="1"/>
          </p:cNvSpPr>
          <p:nvPr>
            <p:ph type="pic" sz="quarter" idx="12"/>
          </p:nvPr>
        </p:nvSpPr>
        <p:spPr>
          <a:xfrm>
            <a:off x="6095999" y="1447800"/>
            <a:ext cx="5486401" cy="4590976"/>
          </a:xfrm>
          <a:prstGeom prst="rect">
            <a:avLst/>
          </a:prstGeom>
        </p:spPr>
        <p:txBody>
          <a:bodyPr>
            <a:normAutofit/>
          </a:bodyPr>
          <a:lstStyle>
            <a:lvl1pPr>
              <a:defRPr sz="2400" b="0" i="0">
                <a:latin typeface="Calibri" panose="020F0502020204030204" pitchFamily="34" charset="0"/>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44A5571E-6D46-AF49-B918-ACB2130FFF3D}"/>
              </a:ext>
            </a:extLst>
          </p:cNvPr>
          <p:cNvSpPr>
            <a:spLocks noGrp="1"/>
          </p:cNvSpPr>
          <p:nvPr>
            <p:ph type="sldNum" sz="quarter" idx="15"/>
          </p:nvPr>
        </p:nvSpPr>
        <p:spPr/>
        <p:txBody>
          <a:bodyPr/>
          <a:lstStyle/>
          <a:p>
            <a:fld id="{F0D23093-2AB0-F74C-B865-1A12A15B650E}" type="slidenum">
              <a:rPr lang="en-US" smtClean="0"/>
              <a:pPr/>
              <a:t>‹#›</a:t>
            </a:fld>
            <a:endParaRPr lang="en-US" dirty="0"/>
          </a:p>
        </p:txBody>
      </p:sp>
      <p:sp>
        <p:nvSpPr>
          <p:cNvPr id="12" name="Title 11">
            <a:extLst>
              <a:ext uri="{FF2B5EF4-FFF2-40B4-BE49-F238E27FC236}">
                <a16:creationId xmlns:a16="http://schemas.microsoft.com/office/drawing/2014/main" id="{26B59188-CA07-ED4C-990F-C94539E4F92B}"/>
              </a:ext>
            </a:extLst>
          </p:cNvPr>
          <p:cNvSpPr>
            <a:spLocks noGrp="1"/>
          </p:cNvSpPr>
          <p:nvPr>
            <p:ph type="title"/>
          </p:nvPr>
        </p:nvSpPr>
        <p:spPr/>
        <p:txBody>
          <a:bodyPr/>
          <a:lstStyle/>
          <a:p>
            <a:r>
              <a:rPr lang="en-US"/>
              <a:t>Click to edit Master title style</a:t>
            </a:r>
            <a:endParaRPr lang="en-US" dirty="0"/>
          </a:p>
        </p:txBody>
      </p:sp>
      <p:sp>
        <p:nvSpPr>
          <p:cNvPr id="13" name="Text Placeholder 3">
            <a:extLst>
              <a:ext uri="{FF2B5EF4-FFF2-40B4-BE49-F238E27FC236}">
                <a16:creationId xmlns:a16="http://schemas.microsoft.com/office/drawing/2014/main" id="{036E03A1-C74F-0042-A727-58B1205468A5}"/>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7106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5" name="Chart Placeholder 4">
            <a:extLst>
              <a:ext uri="{FF2B5EF4-FFF2-40B4-BE49-F238E27FC236}">
                <a16:creationId xmlns:a16="http://schemas.microsoft.com/office/drawing/2014/main" id="{F2261C8B-A96F-5641-9461-4553158F07C6}"/>
              </a:ext>
            </a:extLst>
          </p:cNvPr>
          <p:cNvSpPr>
            <a:spLocks noGrp="1"/>
          </p:cNvSpPr>
          <p:nvPr>
            <p:ph type="chart" sz="quarter" idx="14"/>
          </p:nvPr>
        </p:nvSpPr>
        <p:spPr>
          <a:xfrm>
            <a:off x="6096001" y="1447800"/>
            <a:ext cx="5486400" cy="4590976"/>
          </a:xfrm>
          <a:prstGeom prst="rect">
            <a:avLst/>
          </a:prstGeom>
        </p:spPr>
        <p:txBody>
          <a:bodyPr/>
          <a:lstStyle/>
          <a:p>
            <a:r>
              <a:rPr lang="en-US"/>
              <a:t>Click icon to add chart</a:t>
            </a:r>
            <a:endParaRPr lang="en-US" dirty="0"/>
          </a:p>
        </p:txBody>
      </p:sp>
      <p:sp>
        <p:nvSpPr>
          <p:cNvPr id="12" name="Slide Number Placeholder 11">
            <a:extLst>
              <a:ext uri="{FF2B5EF4-FFF2-40B4-BE49-F238E27FC236}">
                <a16:creationId xmlns:a16="http://schemas.microsoft.com/office/drawing/2014/main" id="{BFD433F9-2D70-7E4E-9171-17DDDD0C1BC5}"/>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1" name="Text Placeholder 3">
            <a:extLst>
              <a:ext uri="{FF2B5EF4-FFF2-40B4-BE49-F238E27FC236}">
                <a16:creationId xmlns:a16="http://schemas.microsoft.com/office/drawing/2014/main" id="{7EE28EC2-FFB1-CB46-9BE7-371DA4C09A9F}"/>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8918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7" name="Table Placeholder 6">
            <a:extLst>
              <a:ext uri="{FF2B5EF4-FFF2-40B4-BE49-F238E27FC236}">
                <a16:creationId xmlns:a16="http://schemas.microsoft.com/office/drawing/2014/main" id="{87182008-9414-AB43-BE9E-97630CA1A98F}"/>
              </a:ext>
            </a:extLst>
          </p:cNvPr>
          <p:cNvSpPr>
            <a:spLocks noGrp="1"/>
          </p:cNvSpPr>
          <p:nvPr>
            <p:ph type="tbl" sz="quarter" idx="14"/>
          </p:nvPr>
        </p:nvSpPr>
        <p:spPr>
          <a:xfrm>
            <a:off x="6096001" y="1447800"/>
            <a:ext cx="5486400" cy="4572000"/>
          </a:xfrm>
          <a:prstGeom prst="rect">
            <a:avLst/>
          </a:prstGeom>
        </p:spPr>
        <p:txBody>
          <a:bodyPr/>
          <a:lstStyle/>
          <a:p>
            <a:r>
              <a:rPr lang="en-US"/>
              <a:t>Click icon to add table</a:t>
            </a:r>
            <a:endParaRPr lang="en-US" dirty="0"/>
          </a:p>
        </p:txBody>
      </p:sp>
      <p:sp>
        <p:nvSpPr>
          <p:cNvPr id="12" name="Slide Number Placeholder 11">
            <a:extLst>
              <a:ext uri="{FF2B5EF4-FFF2-40B4-BE49-F238E27FC236}">
                <a16:creationId xmlns:a16="http://schemas.microsoft.com/office/drawing/2014/main" id="{0594F819-73D6-7A44-B97C-D99C7DAB92D6}"/>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0" name="Text Placeholder 3">
            <a:extLst>
              <a:ext uri="{FF2B5EF4-FFF2-40B4-BE49-F238E27FC236}">
                <a16:creationId xmlns:a16="http://schemas.microsoft.com/office/drawing/2014/main" id="{8E21A6B3-25CA-5C4B-9371-8E317E850D75}"/>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4552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0BF04F-53BA-40ED-A2D6-74623F7FCA9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857"/>
            <a:ext cx="12192000" cy="6856286"/>
          </a:xfrm>
          <a:prstGeom prst="rect">
            <a:avLst/>
          </a:prstGeom>
        </p:spPr>
      </p:pic>
      <p:sp>
        <p:nvSpPr>
          <p:cNvPr id="2" name="Title Placeholder 1">
            <a:extLst>
              <a:ext uri="{FF2B5EF4-FFF2-40B4-BE49-F238E27FC236}">
                <a16:creationId xmlns:a16="http://schemas.microsoft.com/office/drawing/2014/main" id="{C33F0A99-5B9C-4CA5-9F50-2F4E34F6E27A}"/>
              </a:ext>
            </a:extLst>
          </p:cNvPr>
          <p:cNvSpPr>
            <a:spLocks noGrp="1"/>
          </p:cNvSpPr>
          <p:nvPr>
            <p:ph type="title"/>
          </p:nvPr>
        </p:nvSpPr>
        <p:spPr>
          <a:xfrm>
            <a:off x="609601" y="148581"/>
            <a:ext cx="10972799" cy="845837"/>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9A249833-0938-F747-9F14-C1C0453EFF13}"/>
              </a:ext>
            </a:extLst>
          </p:cNvPr>
          <p:cNvSpPr>
            <a:spLocks noGrp="1"/>
          </p:cNvSpPr>
          <p:nvPr>
            <p:ph type="sldNum" sz="quarter" idx="4"/>
          </p:nvPr>
        </p:nvSpPr>
        <p:spPr>
          <a:xfrm>
            <a:off x="546100" y="6542840"/>
            <a:ext cx="2743200" cy="247724"/>
          </a:xfrm>
          <a:prstGeom prst="rect">
            <a:avLst/>
          </a:prstGeom>
        </p:spPr>
        <p:txBody>
          <a:bodyPr vert="horz" lIns="91440" tIns="45720" rIns="91440" bIns="45720" rtlCol="0" anchor="ctr"/>
          <a:lstStyle>
            <a:lvl1pPr algn="l">
              <a:defRPr sz="1200" b="0" i="0">
                <a:solidFill>
                  <a:schemeClr val="bg2">
                    <a:lumMod val="65000"/>
                  </a:schemeClr>
                </a:solidFill>
                <a:latin typeface="Calibri" panose="020F0502020204030204" pitchFamily="34" charset="0"/>
                <a:cs typeface="Calibri" panose="020F0502020204030204" pitchFamily="34" charset="0"/>
              </a:defRPr>
            </a:lvl1pPr>
          </a:lstStyle>
          <a:p>
            <a:fld id="{F0D23093-2AB0-F74C-B865-1A12A15B650E}" type="slidenum">
              <a:rPr lang="en-US" smtClean="0"/>
              <a:pPr/>
              <a:t>‹#›</a:t>
            </a:fld>
            <a:endParaRPr lang="en-US" dirty="0"/>
          </a:p>
        </p:txBody>
      </p:sp>
      <p:sp>
        <p:nvSpPr>
          <p:cNvPr id="5" name="Text Placeholder 4">
            <a:extLst>
              <a:ext uri="{FF2B5EF4-FFF2-40B4-BE49-F238E27FC236}">
                <a16:creationId xmlns:a16="http://schemas.microsoft.com/office/drawing/2014/main" id="{04F227F0-8FC0-9046-A60F-1749263CF3E5}"/>
              </a:ext>
            </a:extLst>
          </p:cNvPr>
          <p:cNvSpPr>
            <a:spLocks noGrp="1"/>
          </p:cNvSpPr>
          <p:nvPr>
            <p:ph type="body" idx="1"/>
          </p:nvPr>
        </p:nvSpPr>
        <p:spPr>
          <a:xfrm>
            <a:off x="609600" y="1295400"/>
            <a:ext cx="10972800" cy="47433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4F0CD691-76C0-4AC9-8029-4BF0CEDE749C}"/>
              </a:ext>
            </a:extLst>
          </p:cNvPr>
          <p:cNvSpPr/>
          <p:nvPr userDrawn="1"/>
        </p:nvSpPr>
        <p:spPr>
          <a:xfrm>
            <a:off x="4876800" y="6542840"/>
            <a:ext cx="1371600" cy="247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C66E622-A13F-4675-A281-8D8CC6175629}"/>
              </a:ext>
            </a:extLst>
          </p:cNvPr>
          <p:cNvSpPr txBox="1"/>
          <p:nvPr userDrawn="1"/>
        </p:nvSpPr>
        <p:spPr>
          <a:xfrm>
            <a:off x="7835900" y="6513565"/>
            <a:ext cx="1371600" cy="276999"/>
          </a:xfrm>
          <a:prstGeom prst="rect">
            <a:avLst/>
          </a:prstGeom>
          <a:noFill/>
        </p:spPr>
        <p:txBody>
          <a:bodyPr wrap="square" rtlCol="0">
            <a:spAutoFit/>
          </a:bodyPr>
          <a:lstStyle/>
          <a:p>
            <a:r>
              <a:rPr lang="en-US" sz="1200" dirty="0">
                <a:solidFill>
                  <a:schemeClr val="tx2"/>
                </a:solidFill>
              </a:rPr>
              <a:t>©2023 ANSYS, Inc.</a:t>
            </a:r>
          </a:p>
        </p:txBody>
      </p:sp>
    </p:spTree>
    <p:extLst>
      <p:ext uri="{BB962C8B-B14F-4D97-AF65-F5344CB8AC3E}">
        <p14:creationId xmlns:p14="http://schemas.microsoft.com/office/powerpoint/2010/main" val="1291537134"/>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737" r:id="rId3"/>
    <p:sldLayoutId id="2147483724" r:id="rId4"/>
    <p:sldLayoutId id="2147483735" r:id="rId5"/>
    <p:sldLayoutId id="2147483734" r:id="rId6"/>
    <p:sldLayoutId id="2147483663" r:id="rId7"/>
    <p:sldLayoutId id="2147483729" r:id="rId8"/>
    <p:sldLayoutId id="2147483730" r:id="rId9"/>
    <p:sldLayoutId id="2147483731" r:id="rId10"/>
    <p:sldLayoutId id="2147483727" r:id="rId11"/>
    <p:sldLayoutId id="2147483726" r:id="rId12"/>
    <p:sldLayoutId id="2147483736" r:id="rId13"/>
  </p:sldLayoutIdLst>
  <p:hf hdr="0" ftr="0" dt="0"/>
  <p:txStyles>
    <p:title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p:titleStyle>
    <p:body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emf"/><Relationship Id="rId5" Type="http://schemas.openxmlformats.org/officeDocument/2006/relationships/image" Target="../media/image5.jpe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www.ansys.com/products/materials/granta-edupack"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www.ansys.com/education-resource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2C3BA5-6E5F-4798-87B7-B8DFFB97930D}"/>
              </a:ext>
            </a:extLst>
          </p:cNvPr>
          <p:cNvSpPr>
            <a:spLocks noGrp="1"/>
          </p:cNvSpPr>
          <p:nvPr>
            <p:ph type="body" sz="quarter" idx="10"/>
          </p:nvPr>
        </p:nvSpPr>
        <p:spPr/>
        <p:txBody>
          <a:bodyPr/>
          <a:lstStyle/>
          <a:p>
            <a:r>
              <a:rPr lang="en-US" dirty="0" err="1"/>
              <a:t>Environement</a:t>
            </a:r>
            <a:r>
              <a:rPr lang="en-US" dirty="0"/>
              <a:t> </a:t>
            </a:r>
            <a:r>
              <a:rPr lang="en-US" dirty="0" err="1"/>
              <a:t>bâti</a:t>
            </a:r>
            <a:r>
              <a:rPr lang="en-US" sz="3200" b="1" dirty="0"/>
              <a:t>:</a:t>
            </a:r>
          </a:p>
          <a:p>
            <a:r>
              <a:rPr lang="en-US" sz="2400" b="0" dirty="0" err="1"/>
              <a:t>Matériaux</a:t>
            </a:r>
            <a:r>
              <a:rPr lang="en-US" sz="2400" b="0" dirty="0"/>
              <a:t> pour la construction</a:t>
            </a:r>
          </a:p>
        </p:txBody>
      </p:sp>
      <p:sp>
        <p:nvSpPr>
          <p:cNvPr id="4" name="Text Placeholder 2">
            <a:extLst>
              <a:ext uri="{FF2B5EF4-FFF2-40B4-BE49-F238E27FC236}">
                <a16:creationId xmlns:a16="http://schemas.microsoft.com/office/drawing/2014/main" id="{3C35BFED-67A4-447C-9B1B-1EBA2576B9CB}"/>
              </a:ext>
            </a:extLst>
          </p:cNvPr>
          <p:cNvSpPr>
            <a:spLocks noGrp="1"/>
          </p:cNvSpPr>
          <p:nvPr>
            <p:ph type="body" sz="quarter" idx="12"/>
          </p:nvPr>
        </p:nvSpPr>
        <p:spPr>
          <a:xfrm>
            <a:off x="613145" y="2590800"/>
            <a:ext cx="4449256" cy="976934"/>
          </a:xfrm>
        </p:spPr>
        <p:txBody>
          <a:bodyPr>
            <a:normAutofit fontScale="92500" lnSpcReduction="20000"/>
          </a:bodyPr>
          <a:lstStyle/>
          <a:p>
            <a:r>
              <a:rPr lang="en-US" dirty="0"/>
              <a:t>Mike Ashby</a:t>
            </a:r>
          </a:p>
          <a:p>
            <a:r>
              <a:rPr lang="en-GB" dirty="0"/>
              <a:t>Department of Engineering, </a:t>
            </a:r>
          </a:p>
          <a:p>
            <a:r>
              <a:rPr lang="en-GB" dirty="0"/>
              <a:t>University of Cambridge</a:t>
            </a:r>
            <a:endParaRPr lang="en-US" dirty="0"/>
          </a:p>
        </p:txBody>
      </p:sp>
      <p:sp>
        <p:nvSpPr>
          <p:cNvPr id="5" name="Text Placeholder 2">
            <a:extLst>
              <a:ext uri="{FF2B5EF4-FFF2-40B4-BE49-F238E27FC236}">
                <a16:creationId xmlns:a16="http://schemas.microsoft.com/office/drawing/2014/main" id="{88CB96F3-B783-4F95-85FE-F6F81E1F9468}"/>
              </a:ext>
            </a:extLst>
          </p:cNvPr>
          <p:cNvSpPr txBox="1">
            <a:spLocks/>
          </p:cNvSpPr>
          <p:nvPr/>
        </p:nvSpPr>
        <p:spPr>
          <a:xfrm>
            <a:off x="613145" y="3719624"/>
            <a:ext cx="4449256" cy="976934"/>
          </a:xfrm>
          <a:prstGeom prst="rect">
            <a:avLst/>
          </a:prstGeom>
        </p:spPr>
        <p:txBody>
          <a:bodyPr vert="horz" lIns="91440" tIns="45720" rIns="91440" bIns="45720" rtlCol="0" anchor="t">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kern="1200" baseline="0">
                <a:solidFill>
                  <a:schemeClr val="tx1"/>
                </a:solidFill>
                <a:latin typeface="Calibri" panose="020F0502020204030204" pitchFamily="34" charset="0"/>
                <a:ea typeface="+mn-ea"/>
                <a:cs typeface="Calibri" panose="020F0502020204030204" pitchFamily="34" charset="0"/>
              </a:defRPr>
            </a:lvl1pPr>
            <a:lvl2pPr marL="230188" marR="0" indent="0" algn="l" defTabSz="914400" rtl="0" eaLnBrk="1" fontAlgn="auto" latinLnBrk="0" hangingPunct="1">
              <a:lnSpc>
                <a:spcPct val="90000"/>
              </a:lnSpc>
              <a:spcBef>
                <a:spcPts val="500"/>
              </a:spcBef>
              <a:spcAft>
                <a:spcPts val="0"/>
              </a:spcAft>
              <a:buClrTx/>
              <a:buSzTx/>
              <a:buFont typeface="Calibri" panose="020F0502020204030204" pitchFamily="34" charset="0"/>
              <a:buNone/>
              <a:tabLst/>
              <a:defRPr sz="2000" b="0" i="0" kern="1200" baseline="0">
                <a:solidFill>
                  <a:schemeClr val="bg1"/>
                </a:solidFill>
                <a:latin typeface="Calibri" panose="020F0502020204030204" pitchFamily="34" charset="0"/>
                <a:ea typeface="+mn-ea"/>
                <a:cs typeface="Calibri" panose="020F0502020204030204" pitchFamily="34" charset="0"/>
              </a:defRPr>
            </a:lvl2pPr>
            <a:lvl3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kern="1200" baseline="0">
                <a:solidFill>
                  <a:schemeClr val="bg1"/>
                </a:solidFill>
                <a:latin typeface="Calibri" panose="020F0502020204030204" pitchFamily="34" charset="0"/>
                <a:ea typeface="+mn-ea"/>
                <a:cs typeface="Calibri" panose="020F0502020204030204" pitchFamily="34" charset="0"/>
              </a:defRPr>
            </a:lvl3pPr>
            <a:lvl4pPr marL="746125" marR="0" indent="0" algn="l" defTabSz="914400" rtl="0" eaLnBrk="1" fontAlgn="auto" latinLnBrk="0" hangingPunct="1">
              <a:lnSpc>
                <a:spcPct val="90000"/>
              </a:lnSpc>
              <a:spcBef>
                <a:spcPts val="500"/>
              </a:spcBef>
              <a:spcAft>
                <a:spcPts val="0"/>
              </a:spcAft>
              <a:buClrTx/>
              <a:buSzTx/>
              <a:buFont typeface="Wingdings" panose="05000000000000000000" pitchFamily="2" charset="2"/>
              <a:buNone/>
              <a:tabLst/>
              <a:defRPr sz="1400" kern="1200" baseline="0">
                <a:solidFill>
                  <a:schemeClr val="bg1"/>
                </a:solidFill>
                <a:latin typeface="Calibri" panose="020F0502020204030204" pitchFamily="34" charset="0"/>
                <a:ea typeface="+mn-ea"/>
                <a:cs typeface="Calibri" panose="020F0502020204030204" pitchFamily="34" charset="0"/>
              </a:defRPr>
            </a:lvl4pPr>
            <a:lvl5pPr marL="969962" marR="0" indent="0" algn="l" defTabSz="914400" rtl="0" eaLnBrk="1" fontAlgn="auto" latinLnBrk="0" hangingPunct="1">
              <a:lnSpc>
                <a:spcPct val="90000"/>
              </a:lnSpc>
              <a:spcBef>
                <a:spcPts val="500"/>
              </a:spcBef>
              <a:spcAft>
                <a:spcPts val="0"/>
              </a:spcAft>
              <a:buClrTx/>
              <a:buSzTx/>
              <a:buFont typeface="Courier New" panose="02070309020205020404" pitchFamily="49" charset="0"/>
              <a:buNone/>
              <a:tabLst/>
              <a:defRPr sz="1200" kern="1200" baseline="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dirty="0">
                <a:solidFill>
                  <a:schemeClr val="accent3"/>
                </a:solidFill>
                <a:latin typeface="Calibri"/>
                <a:cs typeface="Calibri"/>
              </a:rPr>
              <a:t>John Fernandez</a:t>
            </a:r>
            <a:endParaRPr lang="en-US" sz="1900" dirty="0">
              <a:solidFill>
                <a:schemeClr val="accent3"/>
              </a:solidFill>
            </a:endParaRPr>
          </a:p>
          <a:p>
            <a:r>
              <a:rPr lang="en-GB" sz="1900" dirty="0">
                <a:solidFill>
                  <a:schemeClr val="accent3"/>
                </a:solidFill>
              </a:rPr>
              <a:t>Massachusetts Institute of Technology</a:t>
            </a:r>
            <a:endParaRPr lang="en-US" sz="1900" dirty="0">
              <a:solidFill>
                <a:schemeClr val="accent3"/>
              </a:solidFill>
            </a:endParaRPr>
          </a:p>
        </p:txBody>
      </p:sp>
      <p:grpSp>
        <p:nvGrpSpPr>
          <p:cNvPr id="10" name="Group 9">
            <a:extLst>
              <a:ext uri="{FF2B5EF4-FFF2-40B4-BE49-F238E27FC236}">
                <a16:creationId xmlns:a16="http://schemas.microsoft.com/office/drawing/2014/main" id="{ED829F4E-DAD1-4DE5-93C8-9540545A7F23}"/>
              </a:ext>
            </a:extLst>
          </p:cNvPr>
          <p:cNvGrpSpPr/>
          <p:nvPr/>
        </p:nvGrpSpPr>
        <p:grpSpPr>
          <a:xfrm>
            <a:off x="4751818" y="1981200"/>
            <a:ext cx="3514120" cy="3352800"/>
            <a:chOff x="0" y="0"/>
            <a:chExt cx="2266950" cy="2481580"/>
          </a:xfrm>
        </p:grpSpPr>
        <p:pic>
          <p:nvPicPr>
            <p:cNvPr id="14" name="Picture 13">
              <a:extLst>
                <a:ext uri="{FF2B5EF4-FFF2-40B4-BE49-F238E27FC236}">
                  <a16:creationId xmlns:a16="http://schemas.microsoft.com/office/drawing/2014/main" id="{7652B30C-D462-4D37-90E3-6F5A902D98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266950" cy="2481580"/>
            </a:xfrm>
            <a:prstGeom prst="rect">
              <a:avLst/>
            </a:prstGeom>
            <a:noFill/>
            <a:ln>
              <a:noFill/>
            </a:ln>
          </p:spPr>
        </p:pic>
        <p:pic>
          <p:nvPicPr>
            <p:cNvPr id="15" name="Picture 14">
              <a:extLst>
                <a:ext uri="{FF2B5EF4-FFF2-40B4-BE49-F238E27FC236}">
                  <a16:creationId xmlns:a16="http://schemas.microsoft.com/office/drawing/2014/main" id="{5AB8891C-D165-4423-8974-72784322113C}"/>
                </a:ext>
              </a:extLst>
            </p:cNvPr>
            <p:cNvPicPr>
              <a:picLocks noChangeAspect="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t="18919" r="79152" b="35134"/>
            <a:stretch/>
          </p:blipFill>
          <p:spPr bwMode="auto">
            <a:xfrm>
              <a:off x="942975" y="2295525"/>
              <a:ext cx="1276350" cy="161925"/>
            </a:xfrm>
            <a:prstGeom prst="rect">
              <a:avLst/>
            </a:prstGeom>
            <a:solidFill>
              <a:schemeClr val="tx1">
                <a:lumMod val="75000"/>
                <a:lumOff val="25000"/>
              </a:schemeClr>
            </a:solidFill>
            <a:ln>
              <a:noFill/>
            </a:ln>
            <a:extLst>
              <a:ext uri="{53640926-AAD7-44D8-BBD7-CCE9431645EC}">
                <a14:shadowObscured xmlns:a14="http://schemas.microsoft.com/office/drawing/2010/main"/>
              </a:ext>
            </a:extLst>
          </p:spPr>
        </p:pic>
      </p:grpSp>
      <p:grpSp>
        <p:nvGrpSpPr>
          <p:cNvPr id="11" name="Group 10">
            <a:extLst>
              <a:ext uri="{FF2B5EF4-FFF2-40B4-BE49-F238E27FC236}">
                <a16:creationId xmlns:a16="http://schemas.microsoft.com/office/drawing/2014/main" id="{DD8D8896-CC28-4061-A681-4C80B54CF720}"/>
              </a:ext>
            </a:extLst>
          </p:cNvPr>
          <p:cNvGrpSpPr/>
          <p:nvPr/>
        </p:nvGrpSpPr>
        <p:grpSpPr>
          <a:xfrm>
            <a:off x="8403848" y="1985356"/>
            <a:ext cx="3484590" cy="3350226"/>
            <a:chOff x="1" y="0"/>
            <a:chExt cx="2076975" cy="2479675"/>
          </a:xfrm>
        </p:grpSpPr>
        <p:pic>
          <p:nvPicPr>
            <p:cNvPr id="12" name="Picture 11">
              <a:extLst>
                <a:ext uri="{FF2B5EF4-FFF2-40B4-BE49-F238E27FC236}">
                  <a16:creationId xmlns:a16="http://schemas.microsoft.com/office/drawing/2014/main" id="{9A69AEFF-8544-46A7-9F78-CD255DF09CE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235" r="14228" b="6615"/>
            <a:stretch/>
          </p:blipFill>
          <p:spPr bwMode="auto">
            <a:xfrm>
              <a:off x="1" y="0"/>
              <a:ext cx="2076975" cy="2479675"/>
            </a:xfrm>
            <a:prstGeom prst="rect">
              <a:avLst/>
            </a:prstGeom>
            <a:noFill/>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66B0B6EB-C3B6-48AA-95C0-5E35F77A7EE7}"/>
                </a:ext>
              </a:extLst>
            </p:cNvPr>
            <p:cNvPicPr>
              <a:picLocks noChangeAspect="1"/>
            </p:cNvPicPr>
            <p:nvPr/>
          </p:nvPicPr>
          <p:blipFill rotWithShape="1">
            <a:blip r:embed="rId6">
              <a:duotone>
                <a:schemeClr val="bg2">
                  <a:shade val="45000"/>
                  <a:satMod val="135000"/>
                </a:schemeClr>
                <a:prstClr val="white"/>
              </a:duotone>
              <a:extLst>
                <a:ext uri="{28A0092B-C50C-407E-A947-70E740481C1C}">
                  <a14:useLocalDpi xmlns:a14="http://schemas.microsoft.com/office/drawing/2010/main" val="0"/>
                </a:ext>
              </a:extLst>
            </a:blip>
            <a:srcRect r="69768" b="-1"/>
            <a:stretch/>
          </p:blipFill>
          <p:spPr bwMode="auto">
            <a:xfrm>
              <a:off x="276156" y="2295525"/>
              <a:ext cx="1733550" cy="142875"/>
            </a:xfrm>
            <a:prstGeom prst="rect">
              <a:avLst/>
            </a:prstGeom>
            <a:solidFill>
              <a:schemeClr val="tx1">
                <a:lumMod val="75000"/>
                <a:lumOff val="25000"/>
              </a:schemeClr>
            </a:solid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207685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50D649-08A6-4EEC-ADD3-DE55747725A2}"/>
              </a:ext>
            </a:extLst>
          </p:cNvPr>
          <p:cNvSpPr>
            <a:spLocks noGrp="1"/>
          </p:cNvSpPr>
          <p:nvPr>
            <p:ph type="sldNum" sz="quarter" idx="11"/>
          </p:nvPr>
        </p:nvSpPr>
        <p:spPr/>
        <p:txBody>
          <a:bodyPr/>
          <a:lstStyle/>
          <a:p>
            <a:fld id="{F0D23093-2AB0-F74C-B865-1A12A15B650E}" type="slidenum">
              <a:rPr lang="en-US" smtClean="0"/>
              <a:pPr/>
              <a:t>10</a:t>
            </a:fld>
            <a:endParaRPr lang="en-US" dirty="0"/>
          </a:p>
        </p:txBody>
      </p:sp>
      <p:sp>
        <p:nvSpPr>
          <p:cNvPr id="3" name="Title 2">
            <a:extLst>
              <a:ext uri="{FF2B5EF4-FFF2-40B4-BE49-F238E27FC236}">
                <a16:creationId xmlns:a16="http://schemas.microsoft.com/office/drawing/2014/main" id="{1EC05E2B-D18B-475F-A8B4-95E107E0251F}"/>
              </a:ext>
            </a:extLst>
          </p:cNvPr>
          <p:cNvSpPr>
            <a:spLocks noGrp="1"/>
          </p:cNvSpPr>
          <p:nvPr>
            <p:ph type="title"/>
          </p:nvPr>
        </p:nvSpPr>
        <p:spPr/>
        <p:txBody>
          <a:bodyPr/>
          <a:lstStyle/>
          <a:p>
            <a:r>
              <a:rPr lang="en-GB" dirty="0" err="1"/>
              <a:t>Différents</a:t>
            </a:r>
            <a:r>
              <a:rPr lang="en-GB" dirty="0"/>
              <a:t> </a:t>
            </a:r>
            <a:r>
              <a:rPr lang="en-GB" dirty="0" err="1"/>
              <a:t>systèmes</a:t>
            </a:r>
            <a:r>
              <a:rPr lang="en-GB" dirty="0"/>
              <a:t> de </a:t>
            </a:r>
            <a:r>
              <a:rPr lang="en-GB" dirty="0" err="1"/>
              <a:t>bâtiment</a:t>
            </a:r>
            <a:r>
              <a:rPr lang="en-GB" dirty="0"/>
              <a:t> </a:t>
            </a:r>
            <a:r>
              <a:rPr lang="en-GB" dirty="0" err="1"/>
              <a:t>requierent</a:t>
            </a:r>
            <a:r>
              <a:rPr lang="en-GB" dirty="0"/>
              <a:t> </a:t>
            </a:r>
            <a:r>
              <a:rPr lang="en-GB" dirty="0" err="1"/>
              <a:t>différents</a:t>
            </a:r>
            <a:r>
              <a:rPr lang="en-GB" dirty="0"/>
              <a:t> </a:t>
            </a:r>
            <a:r>
              <a:rPr lang="en-GB" dirty="0" err="1"/>
              <a:t>matériaux</a:t>
            </a:r>
            <a:endParaRPr lang="en-GB" dirty="0"/>
          </a:p>
        </p:txBody>
      </p:sp>
      <p:grpSp>
        <p:nvGrpSpPr>
          <p:cNvPr id="10" name="Group 9">
            <a:extLst>
              <a:ext uri="{FF2B5EF4-FFF2-40B4-BE49-F238E27FC236}">
                <a16:creationId xmlns:a16="http://schemas.microsoft.com/office/drawing/2014/main" id="{3BDCF0EA-B654-415B-AAC4-CAB1922B905B}"/>
              </a:ext>
            </a:extLst>
          </p:cNvPr>
          <p:cNvGrpSpPr/>
          <p:nvPr/>
        </p:nvGrpSpPr>
        <p:grpSpPr>
          <a:xfrm>
            <a:off x="304800" y="1105832"/>
            <a:ext cx="2453411" cy="4835660"/>
            <a:chOff x="304800" y="1105832"/>
            <a:chExt cx="2453411" cy="4835660"/>
          </a:xfrm>
        </p:grpSpPr>
        <p:sp>
          <p:nvSpPr>
            <p:cNvPr id="4" name="Text Box 8">
              <a:extLst>
                <a:ext uri="{FF2B5EF4-FFF2-40B4-BE49-F238E27FC236}">
                  <a16:creationId xmlns:a16="http://schemas.microsoft.com/office/drawing/2014/main" id="{70C17656-A8C5-4458-9CCA-589ACE4905FA}"/>
                </a:ext>
              </a:extLst>
            </p:cNvPr>
            <p:cNvSpPr txBox="1">
              <a:spLocks noChangeArrowheads="1"/>
            </p:cNvSpPr>
            <p:nvPr/>
          </p:nvSpPr>
          <p:spPr bwMode="auto">
            <a:xfrm>
              <a:off x="1056584" y="1790983"/>
              <a:ext cx="1602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marL="342900" indent="-342900">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marL="342900" marR="0" lvl="0" indent="-342900" algn="l" defTabSz="914400" rtl="0" eaLnBrk="1" fontAlgn="auto"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Superstructure</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Text Box 11">
              <a:extLst>
                <a:ext uri="{FF2B5EF4-FFF2-40B4-BE49-F238E27FC236}">
                  <a16:creationId xmlns:a16="http://schemas.microsoft.com/office/drawing/2014/main" id="{E1FD1750-C08E-448D-8FD2-4CF7208276A4}"/>
                </a:ext>
              </a:extLst>
            </p:cNvPr>
            <p:cNvSpPr txBox="1">
              <a:spLocks noChangeArrowheads="1"/>
            </p:cNvSpPr>
            <p:nvPr/>
          </p:nvSpPr>
          <p:spPr bwMode="auto">
            <a:xfrm>
              <a:off x="863927" y="5295161"/>
              <a:ext cx="18942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marL="342900" indent="-342900">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marL="342900" marR="0" lvl="0" indent="-342900" algn="l" defTabSz="914400" rtl="0" eaLnBrk="1" fontAlgn="auto"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Services </a:t>
              </a:r>
              <a:r>
                <a:rPr kumimoji="0" lang="en-US" sz="1800" b="1" i="0" u="none" strike="noStrike" kern="1200" cap="none" spc="0" normalizeH="0" baseline="0" noProof="0" dirty="0" err="1">
                  <a:ln>
                    <a:noFill/>
                  </a:ln>
                  <a:solidFill>
                    <a:srgbClr val="000000"/>
                  </a:solidFill>
                  <a:effectLst/>
                  <a:uLnTx/>
                  <a:uFillTx/>
                  <a:latin typeface="Calibri" panose="020F0502020204030204"/>
                  <a:ea typeface="+mn-ea"/>
                  <a:cs typeface="+mn-cs"/>
                </a:rPr>
                <a:t>communs</a:t>
              </a:r>
              <a:endPar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Text Box 16">
              <a:extLst>
                <a:ext uri="{FF2B5EF4-FFF2-40B4-BE49-F238E27FC236}">
                  <a16:creationId xmlns:a16="http://schemas.microsoft.com/office/drawing/2014/main" id="{287D212D-2A29-457E-8ECE-63955B9B7B62}"/>
                </a:ext>
              </a:extLst>
            </p:cNvPr>
            <p:cNvSpPr txBox="1">
              <a:spLocks noChangeArrowheads="1"/>
            </p:cNvSpPr>
            <p:nvPr/>
          </p:nvSpPr>
          <p:spPr bwMode="auto">
            <a:xfrm>
              <a:off x="1151547" y="2904756"/>
              <a:ext cx="1317089" cy="646331"/>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marL="342900" marR="0" lvl="0" indent="-342900" algn="l" defTabSz="914400" rtl="0" eaLnBrk="1" fontAlgn="auto"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Calibri" panose="020F0502020204030204"/>
                  <a:ea typeface="+mn-ea"/>
                  <a:cs typeface="+mn-cs"/>
                </a:rPr>
                <a:t>Enveloppe</a:t>
              </a: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srgbClr val="000000"/>
                  </a:solidFill>
                  <a:effectLst/>
                  <a:uLnTx/>
                  <a:uFillTx/>
                  <a:latin typeface="Calibri" panose="020F0502020204030204"/>
                  <a:ea typeface="+mn-ea"/>
                  <a:cs typeface="+mn-cs"/>
                </a:rPr>
                <a:t>externe</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Text Box 20">
              <a:extLst>
                <a:ext uri="{FF2B5EF4-FFF2-40B4-BE49-F238E27FC236}">
                  <a16:creationId xmlns:a16="http://schemas.microsoft.com/office/drawing/2014/main" id="{4341BFBA-1B4E-48ED-B769-78490082F692}"/>
                </a:ext>
              </a:extLst>
            </p:cNvPr>
            <p:cNvSpPr txBox="1">
              <a:spLocks noChangeArrowheads="1"/>
            </p:cNvSpPr>
            <p:nvPr/>
          </p:nvSpPr>
          <p:spPr bwMode="auto">
            <a:xfrm>
              <a:off x="1270729" y="4135379"/>
              <a:ext cx="111786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marL="342900" indent="-342900">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marL="342900" marR="0" lvl="0" indent="-342900" algn="l" defTabSz="914400" rtl="0" eaLnBrk="1" fontAlgn="auto"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Calibri" panose="020F0502020204030204"/>
                  <a:ea typeface="+mn-ea"/>
                  <a:cs typeface="+mn-cs"/>
                </a:rPr>
                <a:t>Intérieurs</a:t>
              </a:r>
              <a:endPar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8" name="Graphic 7" descr="Thermometer with solid fill">
              <a:extLst>
                <a:ext uri="{FF2B5EF4-FFF2-40B4-BE49-F238E27FC236}">
                  <a16:creationId xmlns:a16="http://schemas.microsoft.com/office/drawing/2014/main" id="{3A5DA8A4-49F5-46DA-AF7C-2B2A08CA24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800" y="5108522"/>
              <a:ext cx="685151" cy="685151"/>
            </a:xfrm>
            <a:prstGeom prst="rect">
              <a:avLst/>
            </a:prstGeom>
          </p:spPr>
        </p:pic>
        <p:pic>
          <p:nvPicPr>
            <p:cNvPr id="9" name="Graphic 8" descr="Windy with solid fill">
              <a:extLst>
                <a:ext uri="{FF2B5EF4-FFF2-40B4-BE49-F238E27FC236}">
                  <a16:creationId xmlns:a16="http://schemas.microsoft.com/office/drawing/2014/main" id="{143ACB18-EB25-492A-A438-6B8310CA3C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1198" y="2836441"/>
              <a:ext cx="685151" cy="685151"/>
            </a:xfrm>
            <a:prstGeom prst="rect">
              <a:avLst/>
            </a:prstGeom>
          </p:spPr>
        </p:pic>
        <p:pic>
          <p:nvPicPr>
            <p:cNvPr id="11" name="Graphic 10" descr="Modern architecture with solid fill">
              <a:extLst>
                <a:ext uri="{FF2B5EF4-FFF2-40B4-BE49-F238E27FC236}">
                  <a16:creationId xmlns:a16="http://schemas.microsoft.com/office/drawing/2014/main" id="{F067202A-2902-4103-84A4-2D20499883D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4800" y="1537168"/>
              <a:ext cx="685151" cy="685151"/>
            </a:xfrm>
            <a:prstGeom prst="rect">
              <a:avLst/>
            </a:prstGeom>
          </p:spPr>
        </p:pic>
        <p:pic>
          <p:nvPicPr>
            <p:cNvPr id="15" name="Graphic 14" descr="Door Open with solid fill">
              <a:extLst>
                <a:ext uri="{FF2B5EF4-FFF2-40B4-BE49-F238E27FC236}">
                  <a16:creationId xmlns:a16="http://schemas.microsoft.com/office/drawing/2014/main" id="{CC43F3F6-5919-4EEF-B61B-E237E9DCA1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7318" y="3943989"/>
              <a:ext cx="685151" cy="685151"/>
            </a:xfrm>
            <a:prstGeom prst="rect">
              <a:avLst/>
            </a:prstGeom>
          </p:spPr>
        </p:pic>
        <p:sp>
          <p:nvSpPr>
            <p:cNvPr id="16" name="Text Box 4">
              <a:extLst>
                <a:ext uri="{FF2B5EF4-FFF2-40B4-BE49-F238E27FC236}">
                  <a16:creationId xmlns:a16="http://schemas.microsoft.com/office/drawing/2014/main" id="{AFB5A573-42EF-4289-9BED-DC0C399A2F1C}"/>
                </a:ext>
              </a:extLst>
            </p:cNvPr>
            <p:cNvSpPr txBox="1">
              <a:spLocks noChangeArrowheads="1"/>
            </p:cNvSpPr>
            <p:nvPr/>
          </p:nvSpPr>
          <p:spPr bwMode="auto">
            <a:xfrm>
              <a:off x="889892" y="1105832"/>
              <a:ext cx="1487384"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eaLnBrk="1" hangingPunct="1">
                <a:spcBef>
                  <a:spcPct val="50000"/>
                </a:spcBef>
                <a:spcAft>
                  <a:spcPct val="0"/>
                </a:spcAft>
                <a:buClrTx/>
                <a:buSzTx/>
                <a:buFontTx/>
                <a:buNone/>
              </a:pPr>
              <a:r>
                <a:rPr lang="en-US" sz="1800" dirty="0" err="1">
                  <a:latin typeface="+mn-lt"/>
                </a:rPr>
                <a:t>Système</a:t>
              </a:r>
              <a:endParaRPr lang="en-US" sz="1800" dirty="0">
                <a:latin typeface="+mn-lt"/>
              </a:endParaRPr>
            </a:p>
          </p:txBody>
        </p:sp>
      </p:grpSp>
      <p:grpSp>
        <p:nvGrpSpPr>
          <p:cNvPr id="12" name="Group 11">
            <a:extLst>
              <a:ext uri="{FF2B5EF4-FFF2-40B4-BE49-F238E27FC236}">
                <a16:creationId xmlns:a16="http://schemas.microsoft.com/office/drawing/2014/main" id="{8ECB1A9B-00A5-4216-912E-210BD475464E}"/>
              </a:ext>
            </a:extLst>
          </p:cNvPr>
          <p:cNvGrpSpPr/>
          <p:nvPr/>
        </p:nvGrpSpPr>
        <p:grpSpPr>
          <a:xfrm>
            <a:off x="2624672" y="1081911"/>
            <a:ext cx="5163679" cy="4889831"/>
            <a:chOff x="2624672" y="1081911"/>
            <a:chExt cx="5163679" cy="4889831"/>
          </a:xfrm>
        </p:grpSpPr>
        <p:sp>
          <p:nvSpPr>
            <p:cNvPr id="18" name="Text Box 4">
              <a:extLst>
                <a:ext uri="{FF2B5EF4-FFF2-40B4-BE49-F238E27FC236}">
                  <a16:creationId xmlns:a16="http://schemas.microsoft.com/office/drawing/2014/main" id="{761960DF-AFCB-4B1C-8039-0F1EF5FEF5CD}"/>
                </a:ext>
              </a:extLst>
            </p:cNvPr>
            <p:cNvSpPr txBox="1">
              <a:spLocks noChangeArrowheads="1"/>
            </p:cNvSpPr>
            <p:nvPr/>
          </p:nvSpPr>
          <p:spPr bwMode="auto">
            <a:xfrm>
              <a:off x="3333923" y="1081911"/>
              <a:ext cx="315970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eaLnBrk="1" hangingPunct="1">
                <a:spcBef>
                  <a:spcPct val="50000"/>
                </a:spcBef>
                <a:spcAft>
                  <a:spcPct val="0"/>
                </a:spcAft>
                <a:buClrTx/>
                <a:buSzTx/>
                <a:buFontTx/>
                <a:buNone/>
              </a:pPr>
              <a:r>
                <a:rPr lang="en-US" sz="1800" dirty="0" err="1">
                  <a:latin typeface="+mn-lt"/>
                </a:rPr>
                <a:t>Fonctions</a:t>
              </a:r>
              <a:endParaRPr lang="en-US" sz="1800" dirty="0">
                <a:latin typeface="+mn-lt"/>
              </a:endParaRPr>
            </a:p>
          </p:txBody>
        </p:sp>
        <p:grpSp>
          <p:nvGrpSpPr>
            <p:cNvPr id="35" name="Group 34">
              <a:extLst>
                <a:ext uri="{FF2B5EF4-FFF2-40B4-BE49-F238E27FC236}">
                  <a16:creationId xmlns:a16="http://schemas.microsoft.com/office/drawing/2014/main" id="{921E998E-9DF5-4B0C-95DE-3BE4F6AD0C83}"/>
                </a:ext>
              </a:extLst>
            </p:cNvPr>
            <p:cNvGrpSpPr/>
            <p:nvPr/>
          </p:nvGrpSpPr>
          <p:grpSpPr>
            <a:xfrm>
              <a:off x="2659549" y="1528858"/>
              <a:ext cx="5128802" cy="894136"/>
              <a:chOff x="2314813" y="1624857"/>
              <a:chExt cx="5128802" cy="894136"/>
            </a:xfrm>
          </p:grpSpPr>
          <p:sp>
            <p:nvSpPr>
              <p:cNvPr id="20" name="TextBox 19">
                <a:extLst>
                  <a:ext uri="{FF2B5EF4-FFF2-40B4-BE49-F238E27FC236}">
                    <a16:creationId xmlns:a16="http://schemas.microsoft.com/office/drawing/2014/main" id="{2B0E800E-E16F-4717-914E-96653F11602C}"/>
                  </a:ext>
                </a:extLst>
              </p:cNvPr>
              <p:cNvSpPr txBox="1"/>
              <p:nvPr/>
            </p:nvSpPr>
            <p:spPr>
              <a:xfrm>
                <a:off x="2505312" y="1642545"/>
                <a:ext cx="4938303" cy="855619"/>
              </a:xfrm>
              <a:prstGeom prst="rect">
                <a:avLst/>
              </a:prstGeom>
              <a:noFill/>
            </p:spPr>
            <p:txBody>
              <a:bodyPr wrap="square">
                <a:spAutoFit/>
              </a:bodyPr>
              <a:lstStyle/>
              <a:p>
                <a:pPr marL="285750" indent="-285750" eaLnBrk="1" hangingPunct="1">
                  <a:spcBef>
                    <a:spcPct val="5000"/>
                  </a:spcBef>
                  <a:spcAft>
                    <a:spcPct val="0"/>
                  </a:spcAft>
                  <a:buClrTx/>
                  <a:buFont typeface="Arial" panose="020B0604020202020204" pitchFamily="34" charset="0"/>
                  <a:buChar char="•"/>
                </a:pPr>
                <a:r>
                  <a:rPr lang="en-US" sz="1600" b="0" dirty="0" err="1">
                    <a:latin typeface="+mn-lt"/>
                  </a:rPr>
                  <a:t>Transmet</a:t>
                </a:r>
                <a:r>
                  <a:rPr lang="en-US" sz="1600" b="0" dirty="0">
                    <a:latin typeface="+mn-lt"/>
                  </a:rPr>
                  <a:t> les charges </a:t>
                </a:r>
                <a:r>
                  <a:rPr lang="en-US" sz="1600" b="0" dirty="0" err="1">
                    <a:latin typeface="+mn-lt"/>
                  </a:rPr>
                  <a:t>verticales</a:t>
                </a:r>
                <a:r>
                  <a:rPr lang="en-US" sz="1600" b="0" dirty="0">
                    <a:latin typeface="+mn-lt"/>
                  </a:rPr>
                  <a:t> aux </a:t>
                </a:r>
                <a:r>
                  <a:rPr lang="en-US" sz="1600" b="0" dirty="0" err="1">
                    <a:latin typeface="+mn-lt"/>
                  </a:rPr>
                  <a:t>fondations</a:t>
                </a:r>
                <a:r>
                  <a:rPr lang="en-US" sz="1600" b="0" dirty="0">
                    <a:latin typeface="+mn-lt"/>
                  </a:rPr>
                  <a:t> </a:t>
                </a:r>
              </a:p>
              <a:p>
                <a:pPr marL="285750" indent="-285750" eaLnBrk="1" hangingPunct="1">
                  <a:spcBef>
                    <a:spcPct val="5000"/>
                  </a:spcBef>
                  <a:spcAft>
                    <a:spcPct val="0"/>
                  </a:spcAft>
                  <a:buClrTx/>
                  <a:buFont typeface="Arial" panose="020B0604020202020204" pitchFamily="34" charset="0"/>
                  <a:buChar char="•"/>
                </a:pPr>
                <a:r>
                  <a:rPr lang="en-US" sz="1600" b="0" dirty="0" err="1">
                    <a:latin typeface="+mn-lt"/>
                  </a:rPr>
                  <a:t>Resiste</a:t>
                </a:r>
                <a:r>
                  <a:rPr lang="en-US" sz="1600" b="0" dirty="0">
                    <a:latin typeface="+mn-lt"/>
                  </a:rPr>
                  <a:t> aux charges </a:t>
                </a:r>
                <a:r>
                  <a:rPr lang="en-US" sz="1600" b="0" dirty="0" err="1">
                    <a:latin typeface="+mn-lt"/>
                  </a:rPr>
                  <a:t>dynamiques</a:t>
                </a:r>
                <a:r>
                  <a:rPr lang="en-US" sz="1600" b="0" dirty="0">
                    <a:latin typeface="+mn-lt"/>
                  </a:rPr>
                  <a:t> </a:t>
                </a:r>
                <a:r>
                  <a:rPr lang="en-US" sz="1600" b="0" dirty="0" err="1">
                    <a:latin typeface="+mn-lt"/>
                  </a:rPr>
                  <a:t>sismiques</a:t>
                </a:r>
                <a:r>
                  <a:rPr lang="en-US" sz="1600" b="0" dirty="0">
                    <a:latin typeface="+mn-lt"/>
                  </a:rPr>
                  <a:t> </a:t>
                </a:r>
                <a:r>
                  <a:rPr lang="en-US" sz="1600" b="0" dirty="0" err="1">
                    <a:latin typeface="+mn-lt"/>
                  </a:rPr>
                  <a:t>ou</a:t>
                </a:r>
                <a:r>
                  <a:rPr lang="en-US" sz="1600" b="0" dirty="0">
                    <a:latin typeface="+mn-lt"/>
                  </a:rPr>
                  <a:t> du vent</a:t>
                </a:r>
              </a:p>
              <a:p>
                <a:pPr marL="285750" indent="-285750" eaLnBrk="1" hangingPunct="1">
                  <a:spcBef>
                    <a:spcPct val="5000"/>
                  </a:spcBef>
                  <a:spcAft>
                    <a:spcPct val="0"/>
                  </a:spcAft>
                  <a:buClrTx/>
                  <a:buFont typeface="Arial" panose="020B0604020202020204" pitchFamily="34" charset="0"/>
                  <a:buChar char="•"/>
                </a:pPr>
                <a:r>
                  <a:rPr lang="en-US" sz="1600" b="0" dirty="0">
                    <a:latin typeface="+mn-lt"/>
                  </a:rPr>
                  <a:t>Assure </a:t>
                </a:r>
                <a:r>
                  <a:rPr lang="en-US" sz="1600" b="0" dirty="0" err="1">
                    <a:latin typeface="+mn-lt"/>
                  </a:rPr>
                  <a:t>une</a:t>
                </a:r>
                <a:r>
                  <a:rPr lang="en-US" sz="1600" b="0" dirty="0">
                    <a:latin typeface="+mn-lt"/>
                  </a:rPr>
                  <a:t> longue durée de vie</a:t>
                </a:r>
              </a:p>
            </p:txBody>
          </p:sp>
          <p:sp>
            <p:nvSpPr>
              <p:cNvPr id="21" name="Rectangle: Rounded Corners 20">
                <a:extLst>
                  <a:ext uri="{FF2B5EF4-FFF2-40B4-BE49-F238E27FC236}">
                    <a16:creationId xmlns:a16="http://schemas.microsoft.com/office/drawing/2014/main" id="{DB991509-67AC-4B49-8BEB-1425847CADCB}"/>
                  </a:ext>
                </a:extLst>
              </p:cNvPr>
              <p:cNvSpPr/>
              <p:nvPr/>
            </p:nvSpPr>
            <p:spPr>
              <a:xfrm>
                <a:off x="2314813" y="1624857"/>
                <a:ext cx="4953000" cy="894136"/>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 name="Group 35">
              <a:extLst>
                <a:ext uri="{FF2B5EF4-FFF2-40B4-BE49-F238E27FC236}">
                  <a16:creationId xmlns:a16="http://schemas.microsoft.com/office/drawing/2014/main" id="{FF353F86-2129-4CCE-A9E8-FF781098FD08}"/>
                </a:ext>
              </a:extLst>
            </p:cNvPr>
            <p:cNvGrpSpPr/>
            <p:nvPr/>
          </p:nvGrpSpPr>
          <p:grpSpPr>
            <a:xfrm>
              <a:off x="2637677" y="2708399"/>
              <a:ext cx="4953001" cy="1120329"/>
              <a:chOff x="2396490" y="2893079"/>
              <a:chExt cx="4953001" cy="1120329"/>
            </a:xfrm>
          </p:grpSpPr>
          <p:sp>
            <p:nvSpPr>
              <p:cNvPr id="23" name="TextBox 22">
                <a:extLst>
                  <a:ext uri="{FF2B5EF4-FFF2-40B4-BE49-F238E27FC236}">
                    <a16:creationId xmlns:a16="http://schemas.microsoft.com/office/drawing/2014/main" id="{ADBCE212-4B49-43E7-B2C8-6ECFDC641BEE}"/>
                  </a:ext>
                </a:extLst>
              </p:cNvPr>
              <p:cNvSpPr txBox="1"/>
              <p:nvPr/>
            </p:nvSpPr>
            <p:spPr>
              <a:xfrm>
                <a:off x="2549632" y="2911568"/>
                <a:ext cx="4572000" cy="1101840"/>
              </a:xfrm>
              <a:prstGeom prst="rect">
                <a:avLst/>
              </a:prstGeom>
              <a:noFill/>
            </p:spPr>
            <p:txBody>
              <a:bodyPr wrap="square">
                <a:spAutoFit/>
              </a:bodyPr>
              <a:lstStyle/>
              <a:p>
                <a:pPr marL="285750" indent="-285750" eaLnBrk="1" hangingPunct="1">
                  <a:spcBef>
                    <a:spcPct val="5000"/>
                  </a:spcBef>
                  <a:spcAft>
                    <a:spcPct val="0"/>
                  </a:spcAft>
                  <a:buClrTx/>
                  <a:buFont typeface="Arial" panose="020B0604020202020204" pitchFamily="34" charset="0"/>
                  <a:buChar char="•"/>
                </a:pPr>
                <a:r>
                  <a:rPr lang="en-US" sz="1600" b="0" dirty="0" err="1">
                    <a:latin typeface="+mn-lt"/>
                  </a:rPr>
                  <a:t>Contrôle</a:t>
                </a:r>
                <a:r>
                  <a:rPr lang="en-US" sz="1600" b="0" dirty="0">
                    <a:latin typeface="+mn-lt"/>
                  </a:rPr>
                  <a:t> de </a:t>
                </a:r>
                <a:r>
                  <a:rPr lang="en-US" sz="1600" dirty="0"/>
                  <a:t>la circulation de </a:t>
                </a:r>
                <a:r>
                  <a:rPr lang="en-US" sz="1600" dirty="0" err="1"/>
                  <a:t>l’air</a:t>
                </a:r>
                <a:r>
                  <a:rPr lang="en-US" sz="1600" dirty="0"/>
                  <a:t>, </a:t>
                </a:r>
                <a:r>
                  <a:rPr lang="en-US" sz="1600" dirty="0" err="1"/>
                  <a:t>l’eau</a:t>
                </a:r>
                <a:r>
                  <a:rPr lang="en-US" sz="1600" dirty="0"/>
                  <a:t>, la </a:t>
                </a:r>
                <a:r>
                  <a:rPr lang="en-US" sz="1600" dirty="0" err="1"/>
                  <a:t>chaleur</a:t>
                </a:r>
                <a:r>
                  <a:rPr lang="en-US" sz="1600" dirty="0"/>
                  <a:t>, la </a:t>
                </a:r>
                <a:r>
                  <a:rPr lang="en-US" sz="1600" dirty="0" err="1"/>
                  <a:t>vapeur</a:t>
                </a:r>
                <a:endParaRPr lang="en-US" sz="1600" b="0" dirty="0">
                  <a:latin typeface="+mn-lt"/>
                </a:endParaRPr>
              </a:p>
              <a:p>
                <a:pPr marL="285750" indent="-285750" eaLnBrk="1" hangingPunct="1">
                  <a:spcBef>
                    <a:spcPct val="5000"/>
                  </a:spcBef>
                  <a:spcAft>
                    <a:spcPct val="0"/>
                  </a:spcAft>
                  <a:buClrTx/>
                  <a:buFont typeface="Arial" panose="020B0604020202020204" pitchFamily="34" charset="0"/>
                  <a:buChar char="•"/>
                </a:pPr>
                <a:r>
                  <a:rPr lang="en-US" sz="1600" b="0" dirty="0" err="1">
                    <a:latin typeface="+mn-lt"/>
                  </a:rPr>
                  <a:t>Regule</a:t>
                </a:r>
                <a:r>
                  <a:rPr lang="en-US" sz="1600" b="0" dirty="0">
                    <a:latin typeface="+mn-lt"/>
                  </a:rPr>
                  <a:t> la radiation </a:t>
                </a:r>
              </a:p>
              <a:p>
                <a:pPr marL="285750" indent="-285750" eaLnBrk="1" hangingPunct="1">
                  <a:spcBef>
                    <a:spcPct val="5000"/>
                  </a:spcBef>
                  <a:spcAft>
                    <a:spcPct val="0"/>
                  </a:spcAft>
                  <a:buClrTx/>
                  <a:buFont typeface="Arial" panose="020B0604020202020204" pitchFamily="34" charset="0"/>
                  <a:buChar char="•"/>
                </a:pPr>
                <a:r>
                  <a:rPr lang="en-US" sz="1600" b="0" dirty="0">
                    <a:latin typeface="+mn-lt"/>
                  </a:rPr>
                  <a:t>Assurer </a:t>
                </a:r>
                <a:r>
                  <a:rPr lang="en-US" sz="1600" b="0" dirty="0" err="1">
                    <a:latin typeface="+mn-lt"/>
                  </a:rPr>
                  <a:t>une</a:t>
                </a:r>
                <a:r>
                  <a:rPr lang="en-US" sz="1600" b="0" dirty="0">
                    <a:latin typeface="+mn-lt"/>
                  </a:rPr>
                  <a:t> </a:t>
                </a:r>
                <a:r>
                  <a:rPr lang="en-US" sz="1600" b="0" dirty="0" err="1">
                    <a:latin typeface="+mn-lt"/>
                  </a:rPr>
                  <a:t>séparation</a:t>
                </a:r>
                <a:r>
                  <a:rPr lang="en-US" sz="1600" b="0" dirty="0">
                    <a:latin typeface="+mn-lt"/>
                  </a:rPr>
                  <a:t> </a:t>
                </a:r>
                <a:r>
                  <a:rPr lang="en-US" sz="1600" b="0" dirty="0" err="1">
                    <a:latin typeface="+mn-lt"/>
                  </a:rPr>
                  <a:t>accoustique</a:t>
                </a:r>
                <a:endParaRPr lang="en-US" sz="1600" b="0" dirty="0">
                  <a:latin typeface="+mn-lt"/>
                </a:endParaRPr>
              </a:p>
            </p:txBody>
          </p:sp>
          <p:sp>
            <p:nvSpPr>
              <p:cNvPr id="24" name="Rectangle: Rounded Corners 23">
                <a:extLst>
                  <a:ext uri="{FF2B5EF4-FFF2-40B4-BE49-F238E27FC236}">
                    <a16:creationId xmlns:a16="http://schemas.microsoft.com/office/drawing/2014/main" id="{519D28A3-2F49-4700-8BF8-D23D34AD2A30}"/>
                  </a:ext>
                </a:extLst>
              </p:cNvPr>
              <p:cNvSpPr/>
              <p:nvPr/>
            </p:nvSpPr>
            <p:spPr>
              <a:xfrm>
                <a:off x="2396490" y="2893079"/>
                <a:ext cx="4953001" cy="894136"/>
              </a:xfrm>
              <a:prstGeom prst="roundRect">
                <a:avLst/>
              </a:prstGeom>
              <a:noFill/>
              <a:ln>
                <a:solidFill>
                  <a:srgbClr val="D698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 name="Group 36">
              <a:extLst>
                <a:ext uri="{FF2B5EF4-FFF2-40B4-BE49-F238E27FC236}">
                  <a16:creationId xmlns:a16="http://schemas.microsoft.com/office/drawing/2014/main" id="{2862709E-FDB2-4947-84B8-B8CF19235AD2}"/>
                </a:ext>
              </a:extLst>
            </p:cNvPr>
            <p:cNvGrpSpPr/>
            <p:nvPr/>
          </p:nvGrpSpPr>
          <p:grpSpPr>
            <a:xfrm>
              <a:off x="2647376" y="3886412"/>
              <a:ext cx="4953001" cy="894136"/>
              <a:chOff x="2396491" y="3917588"/>
              <a:chExt cx="4953001" cy="894136"/>
            </a:xfrm>
          </p:grpSpPr>
          <p:sp>
            <p:nvSpPr>
              <p:cNvPr id="26" name="TextBox 25">
                <a:extLst>
                  <a:ext uri="{FF2B5EF4-FFF2-40B4-BE49-F238E27FC236}">
                    <a16:creationId xmlns:a16="http://schemas.microsoft.com/office/drawing/2014/main" id="{A65A256D-7061-44F1-8C72-BF5582CC4651}"/>
                  </a:ext>
                </a:extLst>
              </p:cNvPr>
              <p:cNvSpPr txBox="1"/>
              <p:nvPr/>
            </p:nvSpPr>
            <p:spPr>
              <a:xfrm>
                <a:off x="2534401" y="3936846"/>
                <a:ext cx="4805392" cy="855619"/>
              </a:xfrm>
              <a:prstGeom prst="rect">
                <a:avLst/>
              </a:prstGeom>
              <a:noFill/>
            </p:spPr>
            <p:txBody>
              <a:bodyPr wrap="square">
                <a:spAutoFit/>
              </a:bodyPr>
              <a:lstStyle/>
              <a:p>
                <a:pPr marL="285750" indent="-285750" eaLnBrk="1" hangingPunct="1">
                  <a:spcBef>
                    <a:spcPct val="5000"/>
                  </a:spcBef>
                  <a:spcAft>
                    <a:spcPct val="0"/>
                  </a:spcAft>
                  <a:buClrTx/>
                  <a:buFont typeface="Arial" panose="020B0604020202020204" pitchFamily="34" charset="0"/>
                  <a:buChar char="•"/>
                </a:pPr>
                <a:r>
                  <a:rPr lang="en-US" sz="1600" b="0" dirty="0" err="1">
                    <a:latin typeface="+mn-lt"/>
                  </a:rPr>
                  <a:t>Délimites</a:t>
                </a:r>
                <a:r>
                  <a:rPr lang="en-US" sz="1600" b="0" dirty="0">
                    <a:latin typeface="+mn-lt"/>
                  </a:rPr>
                  <a:t> </a:t>
                </a:r>
                <a:r>
                  <a:rPr lang="en-US" sz="1600" dirty="0"/>
                  <a:t>les </a:t>
                </a:r>
                <a:r>
                  <a:rPr lang="en-US" sz="1600" dirty="0" err="1"/>
                  <a:t>espaces</a:t>
                </a:r>
                <a:r>
                  <a:rPr lang="en-US" sz="1600" dirty="0"/>
                  <a:t> </a:t>
                </a:r>
                <a:r>
                  <a:rPr lang="en-US" sz="1600" dirty="0" err="1"/>
                  <a:t>intérieurs</a:t>
                </a:r>
                <a:r>
                  <a:rPr lang="en-US" sz="1600" dirty="0"/>
                  <a:t> et zones </a:t>
                </a:r>
                <a:r>
                  <a:rPr lang="en-US" sz="1600" dirty="0" err="1"/>
                  <a:t>climatisées</a:t>
                </a:r>
                <a:endParaRPr lang="en-US" sz="1600" b="0" dirty="0">
                  <a:latin typeface="+mn-lt"/>
                </a:endParaRPr>
              </a:p>
              <a:p>
                <a:pPr marL="285750" indent="-285750" eaLnBrk="1" hangingPunct="1">
                  <a:spcBef>
                    <a:spcPct val="5000"/>
                  </a:spcBef>
                  <a:spcAft>
                    <a:spcPct val="0"/>
                  </a:spcAft>
                  <a:buClrTx/>
                  <a:buFont typeface="Arial" panose="020B0604020202020204" pitchFamily="34" charset="0"/>
                  <a:buChar char="•"/>
                </a:pPr>
                <a:r>
                  <a:rPr lang="en-US" sz="1600" b="0" dirty="0" err="1">
                    <a:latin typeface="+mn-lt"/>
                  </a:rPr>
                  <a:t>Sépare</a:t>
                </a:r>
                <a:r>
                  <a:rPr lang="en-US" sz="1600" b="0" dirty="0">
                    <a:latin typeface="+mn-lt"/>
                  </a:rPr>
                  <a:t> des zones </a:t>
                </a:r>
                <a:r>
                  <a:rPr lang="en-US" sz="1600" b="0" dirty="0" err="1">
                    <a:latin typeface="+mn-lt"/>
                  </a:rPr>
                  <a:t>accoustiquement</a:t>
                </a:r>
                <a:endParaRPr lang="en-US" sz="1600" b="0" dirty="0">
                  <a:latin typeface="+mn-lt"/>
                </a:endParaRPr>
              </a:p>
              <a:p>
                <a:pPr marL="285750" indent="-285750" eaLnBrk="1" hangingPunct="1">
                  <a:spcBef>
                    <a:spcPct val="5000"/>
                  </a:spcBef>
                  <a:spcAft>
                    <a:spcPct val="0"/>
                  </a:spcAft>
                  <a:buClrTx/>
                  <a:buFont typeface="Arial" panose="020B0604020202020204" pitchFamily="34" charset="0"/>
                  <a:buChar char="•"/>
                </a:pPr>
                <a:r>
                  <a:rPr lang="en-US" sz="1600" dirty="0" err="1"/>
                  <a:t>Fournir</a:t>
                </a:r>
                <a:r>
                  <a:rPr lang="en-US" sz="1600" dirty="0"/>
                  <a:t> de </a:t>
                </a:r>
                <a:r>
                  <a:rPr lang="en-US" sz="1600" dirty="0" err="1"/>
                  <a:t>l’espace</a:t>
                </a:r>
                <a:r>
                  <a:rPr lang="en-US" sz="1600" dirty="0"/>
                  <a:t> pour surfaces </a:t>
                </a:r>
                <a:r>
                  <a:rPr lang="en-US" sz="1600" dirty="0" err="1"/>
                  <a:t>finies</a:t>
                </a:r>
                <a:endParaRPr lang="en-US" sz="1600" b="0" dirty="0">
                  <a:latin typeface="+mn-lt"/>
                </a:endParaRPr>
              </a:p>
            </p:txBody>
          </p:sp>
          <p:sp>
            <p:nvSpPr>
              <p:cNvPr id="29" name="Rectangle: Rounded Corners 28">
                <a:extLst>
                  <a:ext uri="{FF2B5EF4-FFF2-40B4-BE49-F238E27FC236}">
                    <a16:creationId xmlns:a16="http://schemas.microsoft.com/office/drawing/2014/main" id="{329B070D-F461-4DF8-908A-F7B1AD6D1E48}"/>
                  </a:ext>
                </a:extLst>
              </p:cNvPr>
              <p:cNvSpPr/>
              <p:nvPr/>
            </p:nvSpPr>
            <p:spPr>
              <a:xfrm>
                <a:off x="2396491" y="3917588"/>
                <a:ext cx="4953001" cy="894136"/>
              </a:xfrm>
              <a:prstGeom prst="roundRect">
                <a:avLst/>
              </a:prstGeom>
              <a:noFill/>
              <a:ln>
                <a:solidFill>
                  <a:srgbClr val="898A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 name="Group 37">
              <a:extLst>
                <a:ext uri="{FF2B5EF4-FFF2-40B4-BE49-F238E27FC236}">
                  <a16:creationId xmlns:a16="http://schemas.microsoft.com/office/drawing/2014/main" id="{1860595E-052A-44EF-8656-72DA2DAC2662}"/>
                </a:ext>
              </a:extLst>
            </p:cNvPr>
            <p:cNvGrpSpPr/>
            <p:nvPr/>
          </p:nvGrpSpPr>
          <p:grpSpPr>
            <a:xfrm>
              <a:off x="2666800" y="5071977"/>
              <a:ext cx="4953001" cy="899765"/>
              <a:chOff x="2396771" y="5055695"/>
              <a:chExt cx="4953001" cy="899765"/>
            </a:xfrm>
          </p:grpSpPr>
          <p:sp>
            <p:nvSpPr>
              <p:cNvPr id="28" name="TextBox 27">
                <a:extLst>
                  <a:ext uri="{FF2B5EF4-FFF2-40B4-BE49-F238E27FC236}">
                    <a16:creationId xmlns:a16="http://schemas.microsoft.com/office/drawing/2014/main" id="{D5449476-1045-4E8F-8106-8D8CAAF82052}"/>
                  </a:ext>
                </a:extLst>
              </p:cNvPr>
              <p:cNvSpPr txBox="1"/>
              <p:nvPr/>
            </p:nvSpPr>
            <p:spPr>
              <a:xfrm>
                <a:off x="2513676" y="5099841"/>
                <a:ext cx="4648200" cy="855619"/>
              </a:xfrm>
              <a:prstGeom prst="rect">
                <a:avLst/>
              </a:prstGeom>
              <a:noFill/>
            </p:spPr>
            <p:txBody>
              <a:bodyPr wrap="square">
                <a:spAutoFit/>
              </a:bodyPr>
              <a:lstStyle/>
              <a:p>
                <a:pPr marL="285750" indent="-285750" eaLnBrk="1" hangingPunct="1">
                  <a:spcBef>
                    <a:spcPct val="5000"/>
                  </a:spcBef>
                  <a:spcAft>
                    <a:spcPct val="0"/>
                  </a:spcAft>
                  <a:buClrTx/>
                  <a:buFont typeface="Arial" panose="020B0604020202020204" pitchFamily="34" charset="0"/>
                  <a:buChar char="•"/>
                </a:pPr>
                <a:r>
                  <a:rPr lang="en-US" sz="1600" dirty="0" err="1"/>
                  <a:t>Gère</a:t>
                </a:r>
                <a:r>
                  <a:rPr lang="en-US" sz="1600" dirty="0"/>
                  <a:t> </a:t>
                </a:r>
                <a:r>
                  <a:rPr lang="en-US" sz="1600" dirty="0" err="1"/>
                  <a:t>chauffage</a:t>
                </a:r>
                <a:r>
                  <a:rPr lang="en-US" sz="1600" dirty="0"/>
                  <a:t>, </a:t>
                </a:r>
                <a:r>
                  <a:rPr lang="en-US" sz="1600" dirty="0" err="1"/>
                  <a:t>refroidissement</a:t>
                </a:r>
                <a:r>
                  <a:rPr lang="en-US" sz="1600" dirty="0"/>
                  <a:t> et</a:t>
                </a:r>
                <a:r>
                  <a:rPr lang="en-US" sz="1600" b="0" dirty="0">
                    <a:latin typeface="+mn-lt"/>
                  </a:rPr>
                  <a:t> ventilation</a:t>
                </a:r>
                <a:endParaRPr lang="en-US" sz="1600" dirty="0"/>
              </a:p>
              <a:p>
                <a:pPr marL="285750" indent="-285750" eaLnBrk="1" hangingPunct="1">
                  <a:spcBef>
                    <a:spcPct val="5000"/>
                  </a:spcBef>
                  <a:spcAft>
                    <a:spcPct val="0"/>
                  </a:spcAft>
                  <a:buClrTx/>
                  <a:buFont typeface="Arial" panose="020B0604020202020204" pitchFamily="34" charset="0"/>
                  <a:buChar char="•"/>
                </a:pPr>
                <a:r>
                  <a:rPr lang="en-US" sz="1600" dirty="0" err="1"/>
                  <a:t>Régule</a:t>
                </a:r>
                <a:r>
                  <a:rPr lang="en-US" sz="1600" dirty="0"/>
                  <a:t> </a:t>
                </a:r>
                <a:r>
                  <a:rPr lang="en-US" sz="1600" b="0" dirty="0">
                    <a:latin typeface="+mn-lt"/>
                  </a:rPr>
                  <a:t>la lumière naturelle et </a:t>
                </a:r>
                <a:r>
                  <a:rPr lang="en-US" sz="1600" b="0" dirty="0" err="1">
                    <a:latin typeface="+mn-lt"/>
                  </a:rPr>
                  <a:t>artificielle</a:t>
                </a:r>
                <a:endParaRPr lang="en-US" sz="1600" b="0" dirty="0">
                  <a:latin typeface="+mn-lt"/>
                </a:endParaRPr>
              </a:p>
              <a:p>
                <a:pPr marL="285750" indent="-285750" eaLnBrk="1" hangingPunct="1">
                  <a:spcBef>
                    <a:spcPct val="5000"/>
                  </a:spcBef>
                  <a:spcAft>
                    <a:spcPct val="0"/>
                  </a:spcAft>
                  <a:buClrTx/>
                  <a:buFont typeface="Arial" panose="020B0604020202020204" pitchFamily="34" charset="0"/>
                  <a:buChar char="•"/>
                </a:pPr>
                <a:r>
                  <a:rPr lang="en-US" sz="1600" dirty="0" err="1"/>
                  <a:t>Fournit</a:t>
                </a:r>
                <a:r>
                  <a:rPr lang="en-US" sz="1600" dirty="0"/>
                  <a:t> </a:t>
                </a:r>
                <a:r>
                  <a:rPr lang="en-US" sz="1600" dirty="0" err="1"/>
                  <a:t>l’évacuation</a:t>
                </a:r>
                <a:r>
                  <a:rPr lang="en-US" sz="1600" dirty="0"/>
                  <a:t> de </a:t>
                </a:r>
                <a:r>
                  <a:rPr lang="en-US" sz="1600" dirty="0" err="1"/>
                  <a:t>l’eau</a:t>
                </a:r>
                <a:r>
                  <a:rPr lang="en-US" sz="1600" dirty="0"/>
                  <a:t> et des </a:t>
                </a:r>
                <a:r>
                  <a:rPr lang="en-US" sz="1600" dirty="0" err="1"/>
                  <a:t>déchets</a:t>
                </a:r>
                <a:endParaRPr lang="en-US" sz="1600" b="0" dirty="0">
                  <a:latin typeface="+mn-lt"/>
                </a:endParaRPr>
              </a:p>
            </p:txBody>
          </p:sp>
          <p:sp>
            <p:nvSpPr>
              <p:cNvPr id="30" name="Rectangle: Rounded Corners 29">
                <a:extLst>
                  <a:ext uri="{FF2B5EF4-FFF2-40B4-BE49-F238E27FC236}">
                    <a16:creationId xmlns:a16="http://schemas.microsoft.com/office/drawing/2014/main" id="{7E54541B-F82B-421D-87E4-CC64C3E222A5}"/>
                  </a:ext>
                </a:extLst>
              </p:cNvPr>
              <p:cNvSpPr/>
              <p:nvPr/>
            </p:nvSpPr>
            <p:spPr>
              <a:xfrm>
                <a:off x="2396771" y="5055695"/>
                <a:ext cx="4953001" cy="89413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9" name="Line 21">
              <a:extLst>
                <a:ext uri="{FF2B5EF4-FFF2-40B4-BE49-F238E27FC236}">
                  <a16:creationId xmlns:a16="http://schemas.microsoft.com/office/drawing/2014/main" id="{F75A7788-034D-4EAF-BEE2-963B9A797AEE}"/>
                </a:ext>
              </a:extLst>
            </p:cNvPr>
            <p:cNvSpPr>
              <a:spLocks noChangeShapeType="1"/>
            </p:cNvSpPr>
            <p:nvPr/>
          </p:nvSpPr>
          <p:spPr bwMode="auto">
            <a:xfrm flipV="1">
              <a:off x="2624672" y="1275316"/>
              <a:ext cx="1224319" cy="2628"/>
            </a:xfrm>
            <a:prstGeom prst="line">
              <a:avLst/>
            </a:prstGeom>
            <a:ln>
              <a:headEnd/>
              <a:tailEnd type="triangle" w="med" len="lg"/>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txBody>
            <a:bodyPr wrap="square">
              <a:spAutoFit/>
            </a:bodyPr>
            <a:lstStyle/>
            <a:p>
              <a:endParaRPr lang="en-GB" dirty="0"/>
            </a:p>
          </p:txBody>
        </p:sp>
      </p:grpSp>
      <p:grpSp>
        <p:nvGrpSpPr>
          <p:cNvPr id="51" name="Group 50">
            <a:extLst>
              <a:ext uri="{FF2B5EF4-FFF2-40B4-BE49-F238E27FC236}">
                <a16:creationId xmlns:a16="http://schemas.microsoft.com/office/drawing/2014/main" id="{44DAF94C-92F6-4093-ACDA-7481C881FFF4}"/>
              </a:ext>
            </a:extLst>
          </p:cNvPr>
          <p:cNvGrpSpPr/>
          <p:nvPr/>
        </p:nvGrpSpPr>
        <p:grpSpPr>
          <a:xfrm>
            <a:off x="7391400" y="1066800"/>
            <a:ext cx="4501639" cy="5012021"/>
            <a:chOff x="7047608" y="1097212"/>
            <a:chExt cx="4501639" cy="5012021"/>
          </a:xfrm>
        </p:grpSpPr>
        <p:sp>
          <p:nvSpPr>
            <p:cNvPr id="17" name="Text Box 4">
              <a:extLst>
                <a:ext uri="{FF2B5EF4-FFF2-40B4-BE49-F238E27FC236}">
                  <a16:creationId xmlns:a16="http://schemas.microsoft.com/office/drawing/2014/main" id="{52DC5364-3BC3-46AC-91C7-7B23344225BE}"/>
                </a:ext>
              </a:extLst>
            </p:cNvPr>
            <p:cNvSpPr txBox="1">
              <a:spLocks noChangeArrowheads="1"/>
            </p:cNvSpPr>
            <p:nvPr/>
          </p:nvSpPr>
          <p:spPr bwMode="auto">
            <a:xfrm>
              <a:off x="7960469" y="1097212"/>
              <a:ext cx="31597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eaLnBrk="1" hangingPunct="1">
                <a:spcBef>
                  <a:spcPct val="50000"/>
                </a:spcBef>
                <a:spcAft>
                  <a:spcPct val="0"/>
                </a:spcAft>
                <a:buClrTx/>
                <a:buSzTx/>
                <a:buFontTx/>
                <a:buNone/>
              </a:pPr>
              <a:r>
                <a:rPr lang="en-US" sz="2000" dirty="0" err="1">
                  <a:latin typeface="+mn-lt"/>
                </a:rPr>
                <a:t>Matériaux</a:t>
              </a:r>
              <a:endParaRPr lang="en-US" sz="2000" dirty="0">
                <a:latin typeface="+mn-lt"/>
              </a:endParaRPr>
            </a:p>
          </p:txBody>
        </p:sp>
        <p:sp>
          <p:nvSpPr>
            <p:cNvPr id="31" name="Text Box 6">
              <a:extLst>
                <a:ext uri="{FF2B5EF4-FFF2-40B4-BE49-F238E27FC236}">
                  <a16:creationId xmlns:a16="http://schemas.microsoft.com/office/drawing/2014/main" id="{680450DB-FFD0-42ED-88F1-16D573E1FEF1}"/>
                </a:ext>
              </a:extLst>
            </p:cNvPr>
            <p:cNvSpPr txBox="1">
              <a:spLocks noChangeArrowheads="1"/>
            </p:cNvSpPr>
            <p:nvPr/>
          </p:nvSpPr>
          <p:spPr bwMode="auto">
            <a:xfrm>
              <a:off x="7808801" y="1440431"/>
              <a:ext cx="3647978" cy="1146477"/>
            </a:xfrm>
            <a:prstGeom prst="roundRect">
              <a:avLst>
                <a:gd name="adj" fmla="val 5811"/>
              </a:avLst>
            </a:prstGeom>
            <a:solidFill>
              <a:schemeClr val="bg1"/>
            </a:solidFill>
            <a:ln w="28575">
              <a:noFill/>
              <a:miter lim="800000"/>
              <a:headEnd/>
              <a:tailEnd/>
            </a:ln>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marL="342900" indent="-342900" eaLnBrk="1" hangingPunct="1">
                <a:spcBef>
                  <a:spcPct val="5000"/>
                </a:spcBef>
                <a:spcAft>
                  <a:spcPct val="0"/>
                </a:spcAft>
                <a:buClrTx/>
                <a:buSzPct val="80000"/>
              </a:pPr>
              <a:r>
                <a:rPr lang="en-US" sz="1600" b="0" dirty="0">
                  <a:latin typeface="+mn-lt"/>
                </a:rPr>
                <a:t>Béton </a:t>
              </a:r>
              <a:r>
                <a:rPr lang="en-US" sz="1600" b="0" dirty="0" err="1">
                  <a:latin typeface="+mn-lt"/>
                </a:rPr>
                <a:t>renforcé</a:t>
              </a:r>
              <a:r>
                <a:rPr lang="en-US" sz="1600" b="0" dirty="0">
                  <a:latin typeface="+mn-lt"/>
                </a:rPr>
                <a:t> par de </a:t>
              </a:r>
              <a:r>
                <a:rPr lang="en-US" sz="1600" b="0" dirty="0" err="1">
                  <a:latin typeface="+mn-lt"/>
                </a:rPr>
                <a:t>l’acier</a:t>
              </a:r>
              <a:r>
                <a:rPr lang="en-US" sz="1600" b="0" dirty="0">
                  <a:latin typeface="+mn-lt"/>
                </a:rPr>
                <a:t>, </a:t>
              </a:r>
              <a:r>
                <a:rPr lang="en-US" sz="1600" b="0" dirty="0" err="1">
                  <a:latin typeface="+mn-lt"/>
                </a:rPr>
                <a:t>pierre</a:t>
              </a:r>
              <a:endParaRPr lang="en-US" sz="1600" b="0" dirty="0">
                <a:latin typeface="+mn-lt"/>
              </a:endParaRPr>
            </a:p>
            <a:p>
              <a:pPr marL="342900" indent="-342900" eaLnBrk="1" hangingPunct="1">
                <a:spcBef>
                  <a:spcPct val="5000"/>
                </a:spcBef>
                <a:spcAft>
                  <a:spcPct val="0"/>
                </a:spcAft>
                <a:buClrTx/>
                <a:buSzPct val="80000"/>
              </a:pPr>
              <a:r>
                <a:rPr lang="en-US" sz="1600" b="0" dirty="0" err="1">
                  <a:latin typeface="+mn-lt"/>
                </a:rPr>
                <a:t>Alliages</a:t>
              </a:r>
              <a:r>
                <a:rPr lang="en-US" sz="1600" b="0" dirty="0">
                  <a:latin typeface="+mn-lt"/>
                </a:rPr>
                <a:t> de fer </a:t>
              </a:r>
              <a:r>
                <a:rPr lang="en-US" sz="1600" b="0" dirty="0" err="1">
                  <a:latin typeface="+mn-lt"/>
                </a:rPr>
                <a:t>coulé</a:t>
              </a:r>
              <a:r>
                <a:rPr lang="en-US" sz="1600" b="0" dirty="0">
                  <a:latin typeface="+mn-lt"/>
                </a:rPr>
                <a:t> et </a:t>
              </a:r>
              <a:r>
                <a:rPr lang="en-US" sz="1600" b="0" dirty="0" err="1">
                  <a:latin typeface="+mn-lt"/>
                </a:rPr>
                <a:t>aciers</a:t>
              </a:r>
              <a:endParaRPr lang="en-US" sz="1600" b="0" dirty="0">
                <a:latin typeface="+mn-lt"/>
              </a:endParaRPr>
            </a:p>
            <a:p>
              <a:pPr marL="342900" indent="-342900" eaLnBrk="1" hangingPunct="1">
                <a:spcBef>
                  <a:spcPct val="5000"/>
                </a:spcBef>
                <a:spcAft>
                  <a:spcPct val="0"/>
                </a:spcAft>
                <a:buClrTx/>
                <a:buSzPct val="80000"/>
              </a:pPr>
              <a:r>
                <a:rPr lang="en-US" sz="1600" b="0" dirty="0">
                  <a:latin typeface="+mn-lt"/>
                </a:rPr>
                <a:t>Timber </a:t>
              </a:r>
            </a:p>
            <a:p>
              <a:pPr marL="342900" indent="-342900" eaLnBrk="1" hangingPunct="1">
                <a:spcBef>
                  <a:spcPct val="5000"/>
                </a:spcBef>
                <a:spcAft>
                  <a:spcPct val="0"/>
                </a:spcAft>
                <a:buClrTx/>
                <a:buSzPct val="80000"/>
              </a:pPr>
              <a:r>
                <a:rPr lang="en-US" sz="1600" b="0" dirty="0" err="1">
                  <a:latin typeface="+mn-lt"/>
                </a:rPr>
                <a:t>Briques</a:t>
              </a:r>
              <a:r>
                <a:rPr lang="en-US" sz="1600" b="0" dirty="0">
                  <a:latin typeface="+mn-lt"/>
                </a:rPr>
                <a:t>, </a:t>
              </a:r>
              <a:r>
                <a:rPr lang="en-US" sz="1600" b="0" dirty="0" err="1">
                  <a:latin typeface="+mn-lt"/>
                </a:rPr>
                <a:t>cérmiques</a:t>
              </a:r>
              <a:r>
                <a:rPr lang="en-US" sz="1600" b="0" dirty="0">
                  <a:latin typeface="+mn-lt"/>
                </a:rPr>
                <a:t> à base </a:t>
              </a:r>
              <a:r>
                <a:rPr lang="en-US" sz="1600" b="0" dirty="0" err="1">
                  <a:latin typeface="+mn-lt"/>
                </a:rPr>
                <a:t>d’argile</a:t>
              </a:r>
              <a:endParaRPr lang="en-US" sz="1600" b="0" dirty="0">
                <a:latin typeface="+mn-lt"/>
              </a:endParaRPr>
            </a:p>
          </p:txBody>
        </p:sp>
        <p:sp>
          <p:nvSpPr>
            <p:cNvPr id="32" name="Text Box 10">
              <a:extLst>
                <a:ext uri="{FF2B5EF4-FFF2-40B4-BE49-F238E27FC236}">
                  <a16:creationId xmlns:a16="http://schemas.microsoft.com/office/drawing/2014/main" id="{175D9B74-CF09-4040-9603-7B64458CA8B4}"/>
                </a:ext>
              </a:extLst>
            </p:cNvPr>
            <p:cNvSpPr txBox="1">
              <a:spLocks noChangeArrowheads="1"/>
            </p:cNvSpPr>
            <p:nvPr/>
          </p:nvSpPr>
          <p:spPr bwMode="auto">
            <a:xfrm>
              <a:off x="7808801" y="2566711"/>
              <a:ext cx="3740446" cy="1146477"/>
            </a:xfrm>
            <a:prstGeom prst="roundRect">
              <a:avLst>
                <a:gd name="adj" fmla="val 6294"/>
              </a:avLst>
            </a:prstGeom>
            <a:solidFill>
              <a:schemeClr val="bg1"/>
            </a:solidFill>
            <a:ln w="28575">
              <a:noFill/>
              <a:miter lim="800000"/>
              <a:headEnd/>
              <a:tailEnd/>
            </a:ln>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marL="342900" indent="-342900" eaLnBrk="1" hangingPunct="1">
                <a:spcBef>
                  <a:spcPct val="5000"/>
                </a:spcBef>
                <a:spcAft>
                  <a:spcPct val="0"/>
                </a:spcAft>
                <a:buClrTx/>
                <a:buSzPct val="80000"/>
              </a:pPr>
              <a:r>
                <a:rPr lang="en-US" sz="1600" b="0" dirty="0" err="1">
                  <a:latin typeface="+mn-lt"/>
                </a:rPr>
                <a:t>Verre</a:t>
              </a:r>
              <a:endParaRPr lang="en-US" sz="1600" b="0" dirty="0">
                <a:latin typeface="+mn-lt"/>
              </a:endParaRPr>
            </a:p>
            <a:p>
              <a:pPr marL="342900" indent="-342900" eaLnBrk="1" hangingPunct="1">
                <a:spcBef>
                  <a:spcPct val="5000"/>
                </a:spcBef>
                <a:spcAft>
                  <a:spcPct val="0"/>
                </a:spcAft>
                <a:buClrTx/>
                <a:buSzPct val="80000"/>
              </a:pPr>
              <a:r>
                <a:rPr lang="en-US" sz="1600" b="0" dirty="0">
                  <a:latin typeface="+mn-lt"/>
                </a:rPr>
                <a:t>Aluminum</a:t>
              </a:r>
            </a:p>
            <a:p>
              <a:pPr marL="342900" indent="-342900" eaLnBrk="1" hangingPunct="1">
                <a:spcBef>
                  <a:spcPct val="5000"/>
                </a:spcBef>
                <a:spcAft>
                  <a:spcPct val="0"/>
                </a:spcAft>
                <a:buClrTx/>
                <a:buSzPct val="80000"/>
              </a:pPr>
              <a:r>
                <a:rPr lang="en-US" sz="1600" b="0" dirty="0">
                  <a:latin typeface="+mn-lt"/>
                </a:rPr>
                <a:t>Silicone, </a:t>
              </a:r>
              <a:r>
                <a:rPr lang="en-US" sz="1600" b="0" dirty="0" err="1">
                  <a:latin typeface="+mn-lt"/>
                </a:rPr>
                <a:t>néoprène</a:t>
              </a:r>
              <a:r>
                <a:rPr lang="en-US" sz="1600" b="0" dirty="0">
                  <a:latin typeface="+mn-lt"/>
                </a:rPr>
                <a:t>, epoxies, </a:t>
              </a:r>
              <a:r>
                <a:rPr lang="en-US" sz="1600" b="0" dirty="0" err="1">
                  <a:latin typeface="+mn-lt"/>
                </a:rPr>
                <a:t>bitumes</a:t>
              </a:r>
              <a:endParaRPr lang="en-US" sz="1600" b="0" dirty="0">
                <a:latin typeface="+mn-lt"/>
              </a:endParaRPr>
            </a:p>
            <a:p>
              <a:pPr marL="342900" indent="-342900" eaLnBrk="1" hangingPunct="1">
                <a:spcBef>
                  <a:spcPct val="5000"/>
                </a:spcBef>
                <a:spcAft>
                  <a:spcPct val="0"/>
                </a:spcAft>
                <a:buClrTx/>
                <a:buSzPct val="80000"/>
              </a:pPr>
              <a:r>
                <a:rPr lang="en-US" sz="1600" b="0" dirty="0">
                  <a:latin typeface="+mn-lt"/>
                </a:rPr>
                <a:t>Mousses et </a:t>
              </a:r>
              <a:r>
                <a:rPr lang="en-US" sz="1600" b="0" dirty="0" err="1">
                  <a:latin typeface="+mn-lt"/>
                </a:rPr>
                <a:t>fibres</a:t>
              </a:r>
              <a:r>
                <a:rPr lang="en-US" sz="1600" b="0" dirty="0">
                  <a:latin typeface="+mn-lt"/>
                </a:rPr>
                <a:t> </a:t>
              </a:r>
              <a:r>
                <a:rPr lang="en-US" sz="1600" b="0" dirty="0" err="1">
                  <a:latin typeface="+mn-lt"/>
                </a:rPr>
                <a:t>d’isolation</a:t>
              </a:r>
              <a:endParaRPr lang="en-US" sz="1600" b="0" dirty="0">
                <a:latin typeface="+mn-lt"/>
              </a:endParaRPr>
            </a:p>
          </p:txBody>
        </p:sp>
        <p:sp>
          <p:nvSpPr>
            <p:cNvPr id="33" name="Text Box 14">
              <a:extLst>
                <a:ext uri="{FF2B5EF4-FFF2-40B4-BE49-F238E27FC236}">
                  <a16:creationId xmlns:a16="http://schemas.microsoft.com/office/drawing/2014/main" id="{67CB8447-157F-4B14-ACBB-26EB7C418296}"/>
                </a:ext>
              </a:extLst>
            </p:cNvPr>
            <p:cNvSpPr txBox="1">
              <a:spLocks noChangeArrowheads="1"/>
            </p:cNvSpPr>
            <p:nvPr/>
          </p:nvSpPr>
          <p:spPr bwMode="auto">
            <a:xfrm>
              <a:off x="7733865" y="3734396"/>
              <a:ext cx="3768325" cy="1146477"/>
            </a:xfrm>
            <a:prstGeom prst="roundRect">
              <a:avLst>
                <a:gd name="adj" fmla="val 4906"/>
              </a:avLst>
            </a:prstGeom>
            <a:solidFill>
              <a:schemeClr val="bg1"/>
            </a:solidFill>
            <a:ln w="28575">
              <a:noFill/>
              <a:miter lim="800000"/>
              <a:headEnd/>
              <a:tailEnd/>
            </a:ln>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marL="342900" indent="-342900" eaLnBrk="1" hangingPunct="1">
                <a:spcBef>
                  <a:spcPct val="5000"/>
                </a:spcBef>
                <a:spcAft>
                  <a:spcPct val="0"/>
                </a:spcAft>
                <a:buClrTx/>
                <a:buSzPct val="80000"/>
              </a:pPr>
              <a:r>
                <a:rPr lang="en-US" sz="1600" b="0" dirty="0">
                  <a:latin typeface="+mn-lt"/>
                </a:rPr>
                <a:t>Planches à </a:t>
              </a:r>
              <a:r>
                <a:rPr lang="en-US" sz="1600" b="0" dirty="0" err="1">
                  <a:latin typeface="+mn-lt"/>
                </a:rPr>
                <a:t>particules</a:t>
              </a:r>
              <a:r>
                <a:rPr lang="en-US" sz="1600" b="0" dirty="0">
                  <a:latin typeface="+mn-lt"/>
                </a:rPr>
                <a:t> de </a:t>
              </a:r>
              <a:r>
                <a:rPr lang="en-US" sz="1600" b="0" dirty="0" err="1">
                  <a:latin typeface="+mn-lt"/>
                </a:rPr>
                <a:t>bois</a:t>
              </a:r>
              <a:endParaRPr lang="en-US" sz="1600" b="0" dirty="0">
                <a:latin typeface="+mn-lt"/>
              </a:endParaRPr>
            </a:p>
            <a:p>
              <a:pPr marL="342900" indent="-342900" eaLnBrk="1" hangingPunct="1">
                <a:spcBef>
                  <a:spcPct val="5000"/>
                </a:spcBef>
                <a:spcAft>
                  <a:spcPct val="0"/>
                </a:spcAft>
                <a:buClrTx/>
                <a:buSzPct val="80000"/>
              </a:pPr>
              <a:r>
                <a:rPr lang="en-US" sz="1600" b="0" dirty="0" err="1">
                  <a:latin typeface="+mn-lt"/>
                </a:rPr>
                <a:t>Placos</a:t>
              </a:r>
              <a:r>
                <a:rPr lang="en-US" sz="1600" b="0" dirty="0">
                  <a:latin typeface="+mn-lt"/>
                </a:rPr>
                <a:t> </a:t>
              </a:r>
              <a:r>
                <a:rPr lang="en-US" sz="1600" b="0" dirty="0" err="1">
                  <a:latin typeface="+mn-lt"/>
                </a:rPr>
                <a:t>renforcés</a:t>
              </a:r>
              <a:r>
                <a:rPr lang="en-US" sz="1600" b="0" dirty="0">
                  <a:latin typeface="+mn-lt"/>
                </a:rPr>
                <a:t> par </a:t>
              </a:r>
              <a:r>
                <a:rPr lang="en-US" sz="1600" b="0" dirty="0" err="1">
                  <a:latin typeface="+mn-lt"/>
                </a:rPr>
                <a:t>polymères</a:t>
              </a:r>
              <a:endParaRPr lang="en-US" sz="1600" b="0" dirty="0">
                <a:latin typeface="+mn-lt"/>
              </a:endParaRPr>
            </a:p>
            <a:p>
              <a:pPr marL="342900" indent="-342900" eaLnBrk="1" hangingPunct="1">
                <a:spcBef>
                  <a:spcPct val="5000"/>
                </a:spcBef>
                <a:spcAft>
                  <a:spcPct val="0"/>
                </a:spcAft>
                <a:buClrTx/>
                <a:buSzPct val="80000"/>
              </a:pPr>
              <a:r>
                <a:rPr lang="en-US" sz="1600" b="0" dirty="0" err="1">
                  <a:latin typeface="+mn-lt"/>
                </a:rPr>
                <a:t>Résines</a:t>
              </a:r>
              <a:r>
                <a:rPr lang="en-US" sz="1600" b="0" dirty="0">
                  <a:latin typeface="+mn-lt"/>
                </a:rPr>
                <a:t> et </a:t>
              </a:r>
              <a:r>
                <a:rPr lang="en-US" sz="1600" b="0" dirty="0" err="1">
                  <a:latin typeface="+mn-lt"/>
                </a:rPr>
                <a:t>autres</a:t>
              </a:r>
              <a:r>
                <a:rPr lang="en-US" sz="1600" b="0" dirty="0">
                  <a:latin typeface="+mn-lt"/>
                </a:rPr>
                <a:t> </a:t>
              </a:r>
              <a:r>
                <a:rPr lang="en-US" sz="1600" b="0" dirty="0" err="1">
                  <a:latin typeface="+mn-lt"/>
                </a:rPr>
                <a:t>polymères</a:t>
              </a:r>
              <a:endParaRPr lang="en-US" sz="1600" b="0" dirty="0">
                <a:latin typeface="+mn-lt"/>
              </a:endParaRPr>
            </a:p>
            <a:p>
              <a:pPr marL="342900" indent="-342900" eaLnBrk="1" hangingPunct="1">
                <a:spcBef>
                  <a:spcPct val="5000"/>
                </a:spcBef>
                <a:spcAft>
                  <a:spcPct val="0"/>
                </a:spcAft>
                <a:buClrTx/>
                <a:buSzPct val="80000"/>
              </a:pPr>
              <a:r>
                <a:rPr lang="en-US" sz="1600" b="0" dirty="0" err="1">
                  <a:latin typeface="+mn-lt"/>
                </a:rPr>
                <a:t>Tuiles</a:t>
              </a:r>
              <a:r>
                <a:rPr lang="en-US" sz="1600" b="0" dirty="0">
                  <a:latin typeface="+mn-lt"/>
                </a:rPr>
                <a:t>, terracotta, </a:t>
              </a:r>
              <a:r>
                <a:rPr lang="en-US" sz="1600" b="0" dirty="0" err="1">
                  <a:latin typeface="+mn-lt"/>
                </a:rPr>
                <a:t>brique</a:t>
              </a:r>
              <a:endParaRPr lang="en-US" sz="1600" b="0" dirty="0">
                <a:latin typeface="+mn-lt"/>
              </a:endParaRPr>
            </a:p>
          </p:txBody>
        </p:sp>
        <p:sp>
          <p:nvSpPr>
            <p:cNvPr id="34" name="Text Box 18">
              <a:extLst>
                <a:ext uri="{FF2B5EF4-FFF2-40B4-BE49-F238E27FC236}">
                  <a16:creationId xmlns:a16="http://schemas.microsoft.com/office/drawing/2014/main" id="{E88FDB0D-BF38-4D91-8AEE-8DE7E7953F1C}"/>
                </a:ext>
              </a:extLst>
            </p:cNvPr>
            <p:cNvSpPr txBox="1">
              <a:spLocks noChangeArrowheads="1"/>
            </p:cNvSpPr>
            <p:nvPr/>
          </p:nvSpPr>
          <p:spPr bwMode="auto">
            <a:xfrm>
              <a:off x="7710756" y="4951981"/>
              <a:ext cx="3740446" cy="1157252"/>
            </a:xfrm>
            <a:prstGeom prst="roundRect">
              <a:avLst>
                <a:gd name="adj" fmla="val 6716"/>
              </a:avLst>
            </a:prstGeom>
            <a:noFill/>
            <a:ln w="28575">
              <a:noFill/>
              <a:miter lim="800000"/>
              <a:headEnd/>
              <a:tailEnd/>
            </a:ln>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marL="342900" indent="-342900" eaLnBrk="1" hangingPunct="1">
                <a:spcBef>
                  <a:spcPct val="5000"/>
                </a:spcBef>
                <a:spcAft>
                  <a:spcPct val="0"/>
                </a:spcAft>
                <a:buClrTx/>
                <a:buSzPct val="80000"/>
              </a:pPr>
              <a:r>
                <a:rPr lang="en-US" sz="1600" b="0" dirty="0" err="1">
                  <a:latin typeface="+mn-lt"/>
                </a:rPr>
                <a:t>Feuilles</a:t>
              </a:r>
              <a:r>
                <a:rPr lang="en-US" sz="1600" b="0" dirty="0">
                  <a:latin typeface="+mn-lt"/>
                </a:rPr>
                <a:t> </a:t>
              </a:r>
              <a:r>
                <a:rPr lang="en-US" sz="1600" b="0" dirty="0" err="1">
                  <a:latin typeface="+mn-lt"/>
                </a:rPr>
                <a:t>métalliques</a:t>
              </a:r>
              <a:r>
                <a:rPr lang="en-US" sz="1600" b="0" dirty="0">
                  <a:latin typeface="+mn-lt"/>
                </a:rPr>
                <a:t> </a:t>
              </a:r>
              <a:r>
                <a:rPr lang="en-US" sz="1600" b="0" dirty="0" err="1">
                  <a:latin typeface="+mn-lt"/>
                </a:rPr>
                <a:t>galvanisées</a:t>
              </a:r>
              <a:endParaRPr lang="en-US" sz="1600" b="0" dirty="0">
                <a:latin typeface="+mn-lt"/>
              </a:endParaRPr>
            </a:p>
            <a:p>
              <a:pPr marL="342900" indent="-342900" eaLnBrk="1" hangingPunct="1">
                <a:spcBef>
                  <a:spcPct val="5000"/>
                </a:spcBef>
                <a:spcAft>
                  <a:spcPct val="0"/>
                </a:spcAft>
                <a:buClrTx/>
                <a:buSzPct val="80000"/>
              </a:pPr>
              <a:r>
                <a:rPr lang="en-US" sz="1600" b="0" dirty="0" err="1">
                  <a:latin typeface="+mn-lt"/>
                </a:rPr>
                <a:t>Isolants</a:t>
              </a:r>
              <a:r>
                <a:rPr lang="en-US" sz="1600" b="0" dirty="0">
                  <a:latin typeface="+mn-lt"/>
                </a:rPr>
                <a:t> </a:t>
              </a:r>
              <a:r>
                <a:rPr lang="en-US" sz="1600" b="0" dirty="0" err="1">
                  <a:latin typeface="+mn-lt"/>
                </a:rPr>
                <a:t>électriques</a:t>
              </a:r>
              <a:r>
                <a:rPr lang="en-US" sz="1600" b="0" dirty="0">
                  <a:latin typeface="+mn-lt"/>
                </a:rPr>
                <a:t> </a:t>
              </a:r>
              <a:r>
                <a:rPr lang="en-US" sz="1600" b="0" dirty="0" err="1">
                  <a:latin typeface="+mn-lt"/>
                </a:rPr>
                <a:t>polymères</a:t>
              </a:r>
              <a:endParaRPr lang="en-US" sz="1600" b="0" dirty="0">
                <a:latin typeface="+mn-lt"/>
              </a:endParaRPr>
            </a:p>
            <a:p>
              <a:pPr marL="342900" indent="-342900" eaLnBrk="1" hangingPunct="1">
                <a:spcBef>
                  <a:spcPct val="5000"/>
                </a:spcBef>
                <a:spcAft>
                  <a:spcPct val="0"/>
                </a:spcAft>
                <a:buClrTx/>
                <a:buSzPct val="80000"/>
              </a:pPr>
              <a:r>
                <a:rPr lang="en-US" sz="1600" b="0" dirty="0" err="1">
                  <a:latin typeface="+mn-lt"/>
                </a:rPr>
                <a:t>Matériaux</a:t>
              </a:r>
              <a:r>
                <a:rPr lang="en-US" sz="1600" b="0" dirty="0">
                  <a:latin typeface="+mn-lt"/>
                </a:rPr>
                <a:t> pour </a:t>
              </a:r>
              <a:r>
                <a:rPr lang="en-US" sz="1600" b="0" dirty="0" err="1">
                  <a:latin typeface="+mn-lt"/>
                </a:rPr>
                <a:t>échange</a:t>
              </a:r>
              <a:r>
                <a:rPr lang="en-US" sz="1600" b="0" dirty="0">
                  <a:latin typeface="+mn-lt"/>
                </a:rPr>
                <a:t> </a:t>
              </a:r>
              <a:r>
                <a:rPr lang="en-US" sz="1600" b="0" dirty="0" err="1">
                  <a:latin typeface="+mn-lt"/>
                </a:rPr>
                <a:t>thermique</a:t>
              </a:r>
              <a:endParaRPr lang="en-US" sz="1600" b="0" dirty="0">
                <a:latin typeface="+mn-lt"/>
              </a:endParaRPr>
            </a:p>
            <a:p>
              <a:pPr marL="342900" indent="-342900" eaLnBrk="1" hangingPunct="1">
                <a:spcBef>
                  <a:spcPct val="5000"/>
                </a:spcBef>
                <a:spcAft>
                  <a:spcPct val="0"/>
                </a:spcAft>
                <a:buClrTx/>
                <a:buSzPct val="80000"/>
              </a:pPr>
              <a:r>
                <a:rPr lang="en-US" sz="1600" b="0" dirty="0" err="1">
                  <a:latin typeface="+mn-lt"/>
                </a:rPr>
                <a:t>Tuyaux</a:t>
              </a:r>
              <a:r>
                <a:rPr lang="en-US" sz="1600" b="0" dirty="0">
                  <a:latin typeface="+mn-lt"/>
                </a:rPr>
                <a:t> PVC et </a:t>
              </a:r>
              <a:r>
                <a:rPr lang="en-US" sz="1600" b="0" dirty="0" err="1">
                  <a:latin typeface="+mn-lt"/>
                </a:rPr>
                <a:t>cuivre</a:t>
              </a:r>
              <a:endParaRPr lang="en-US" sz="1600" b="0" dirty="0">
                <a:latin typeface="+mn-lt"/>
              </a:endParaRPr>
            </a:p>
          </p:txBody>
        </p:sp>
        <p:sp>
          <p:nvSpPr>
            <p:cNvPr id="39" name="Rectangle: Rounded Corners 38">
              <a:extLst>
                <a:ext uri="{FF2B5EF4-FFF2-40B4-BE49-F238E27FC236}">
                  <a16:creationId xmlns:a16="http://schemas.microsoft.com/office/drawing/2014/main" id="{50D86469-60D4-46CC-BA4B-D187CE5934E5}"/>
                </a:ext>
              </a:extLst>
            </p:cNvPr>
            <p:cNvSpPr/>
            <p:nvPr/>
          </p:nvSpPr>
          <p:spPr>
            <a:xfrm>
              <a:off x="7716333" y="1483652"/>
              <a:ext cx="3647977" cy="1050563"/>
            </a:xfrm>
            <a:prstGeom prst="roundRect">
              <a:avLst>
                <a:gd name="adj" fmla="val 5980"/>
              </a:avLst>
            </a:prstGeom>
            <a:noFill/>
            <a:ln>
              <a:solidFill>
                <a:srgbClr val="FFB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EF59BB81-3C19-4207-B6F1-AF0889B0A360}"/>
                </a:ext>
              </a:extLst>
            </p:cNvPr>
            <p:cNvSpPr/>
            <p:nvPr/>
          </p:nvSpPr>
          <p:spPr>
            <a:xfrm>
              <a:off x="7716332" y="2625272"/>
              <a:ext cx="3647978" cy="1050563"/>
            </a:xfrm>
            <a:prstGeom prst="roundRect">
              <a:avLst>
                <a:gd name="adj" fmla="val 5980"/>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43B03C93-EF5F-4E59-90D2-D607E1A66E03}"/>
                </a:ext>
              </a:extLst>
            </p:cNvPr>
            <p:cNvSpPr/>
            <p:nvPr/>
          </p:nvSpPr>
          <p:spPr>
            <a:xfrm>
              <a:off x="7725763" y="3795728"/>
              <a:ext cx="3664180" cy="1046390"/>
            </a:xfrm>
            <a:prstGeom prst="roundRect">
              <a:avLst>
                <a:gd name="adj" fmla="val 5980"/>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938906D1-91B4-4751-A2D7-F4ADA179F194}"/>
                </a:ext>
              </a:extLst>
            </p:cNvPr>
            <p:cNvSpPr/>
            <p:nvPr/>
          </p:nvSpPr>
          <p:spPr>
            <a:xfrm>
              <a:off x="7733865" y="4984416"/>
              <a:ext cx="3647977" cy="1050563"/>
            </a:xfrm>
            <a:prstGeom prst="roundRect">
              <a:avLst>
                <a:gd name="adj" fmla="val 598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AutoShape 8">
              <a:extLst>
                <a:ext uri="{FF2B5EF4-FFF2-40B4-BE49-F238E27FC236}">
                  <a16:creationId xmlns:a16="http://schemas.microsoft.com/office/drawing/2014/main" id="{60480889-8BDA-4C6C-B528-035B8C3BBA19}"/>
                </a:ext>
              </a:extLst>
            </p:cNvPr>
            <p:cNvSpPr>
              <a:spLocks noChangeArrowheads="1"/>
            </p:cNvSpPr>
            <p:nvPr/>
          </p:nvSpPr>
          <p:spPr bwMode="auto">
            <a:xfrm>
              <a:off x="7391027" y="1940572"/>
              <a:ext cx="215208" cy="131533"/>
            </a:xfrm>
            <a:prstGeom prst="rightArrow">
              <a:avLst>
                <a:gd name="adj1" fmla="val 52806"/>
                <a:gd name="adj2" fmla="val 104846"/>
              </a:avLst>
            </a:prstGeom>
            <a:solidFill>
              <a:schemeClr val="accent1"/>
            </a:solidFill>
            <a:ln w="28575">
              <a:solidFill>
                <a:schemeClr val="accent1"/>
              </a:solidFill>
              <a:miter lim="800000"/>
              <a:headEnd/>
              <a:tailEnd/>
            </a:ln>
          </p:spPr>
          <p:txBody>
            <a:bodyPr wrap="none" anchor="ct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20000"/>
                </a:spcBef>
                <a:spcAft>
                  <a:spcPct val="20000"/>
                </a:spcAft>
                <a:buClr>
                  <a:srgbClr val="009B9B"/>
                </a:buClr>
                <a:buSzPct val="80000"/>
                <a:buFont typeface="Wingdings" panose="05000000000000000000" pitchFamily="2" charset="2"/>
                <a:buNone/>
                <a:tabLst/>
                <a:defRPr/>
              </a:pPr>
              <a:endParaRPr kumimoji="0" lang="en-GB" sz="14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5" name="AutoShape 12">
              <a:extLst>
                <a:ext uri="{FF2B5EF4-FFF2-40B4-BE49-F238E27FC236}">
                  <a16:creationId xmlns:a16="http://schemas.microsoft.com/office/drawing/2014/main" id="{934B396F-B8AD-4B64-B25D-7D9D19F3EDD2}"/>
                </a:ext>
              </a:extLst>
            </p:cNvPr>
            <p:cNvSpPr>
              <a:spLocks noChangeArrowheads="1"/>
            </p:cNvSpPr>
            <p:nvPr/>
          </p:nvSpPr>
          <p:spPr bwMode="auto">
            <a:xfrm>
              <a:off x="7415926" y="3084786"/>
              <a:ext cx="215208" cy="131533"/>
            </a:xfrm>
            <a:prstGeom prst="rightArrow">
              <a:avLst>
                <a:gd name="adj1" fmla="val 52806"/>
                <a:gd name="adj2" fmla="val 104846"/>
              </a:avLst>
            </a:prstGeom>
            <a:solidFill>
              <a:schemeClr val="accent1">
                <a:lumMod val="75000"/>
              </a:schemeClr>
            </a:solidFill>
            <a:ln w="28575">
              <a:solidFill>
                <a:schemeClr val="accent5"/>
              </a:solidFill>
              <a:miter lim="800000"/>
              <a:headEnd/>
              <a:tailEnd/>
            </a:ln>
          </p:spPr>
          <p:txBody>
            <a:bodyPr wrap="none" anchor="ct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20000"/>
                </a:spcBef>
                <a:spcAft>
                  <a:spcPct val="20000"/>
                </a:spcAft>
                <a:buClr>
                  <a:srgbClr val="009B9B"/>
                </a:buClr>
                <a:buSzPct val="80000"/>
                <a:buFont typeface="Wingdings" panose="05000000000000000000" pitchFamily="2" charset="2"/>
                <a:buNone/>
                <a:tabLst/>
                <a:defRPr/>
              </a:pPr>
              <a:endPar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6" name="AutoShape 16">
              <a:extLst>
                <a:ext uri="{FF2B5EF4-FFF2-40B4-BE49-F238E27FC236}">
                  <a16:creationId xmlns:a16="http://schemas.microsoft.com/office/drawing/2014/main" id="{6CF9D41B-3A4E-453D-99F3-25B360ABF29D}"/>
                </a:ext>
              </a:extLst>
            </p:cNvPr>
            <p:cNvSpPr>
              <a:spLocks noChangeArrowheads="1"/>
            </p:cNvSpPr>
            <p:nvPr/>
          </p:nvSpPr>
          <p:spPr bwMode="auto">
            <a:xfrm>
              <a:off x="7414610" y="4284968"/>
              <a:ext cx="215208" cy="131533"/>
            </a:xfrm>
            <a:prstGeom prst="rightArrow">
              <a:avLst>
                <a:gd name="adj1" fmla="val 52806"/>
                <a:gd name="adj2" fmla="val 104846"/>
              </a:avLst>
            </a:prstGeom>
            <a:solidFill>
              <a:schemeClr val="tx2"/>
            </a:solidFill>
            <a:ln w="28575">
              <a:solidFill>
                <a:schemeClr val="accent3"/>
              </a:solidFill>
              <a:miter lim="800000"/>
              <a:headEnd/>
              <a:tailEnd/>
            </a:ln>
          </p:spPr>
          <p:txBody>
            <a:bodyPr wrap="none" anchor="ct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20000"/>
                </a:spcBef>
                <a:spcAft>
                  <a:spcPct val="20000"/>
                </a:spcAft>
                <a:buClr>
                  <a:srgbClr val="009B9B"/>
                </a:buClr>
                <a:buSzPct val="80000"/>
                <a:buFont typeface="Wingdings" panose="05000000000000000000" pitchFamily="2" charset="2"/>
                <a:buNone/>
                <a:tabLst/>
                <a:defRPr/>
              </a:pPr>
              <a:endPar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7" name="AutoShape 20">
              <a:extLst>
                <a:ext uri="{FF2B5EF4-FFF2-40B4-BE49-F238E27FC236}">
                  <a16:creationId xmlns:a16="http://schemas.microsoft.com/office/drawing/2014/main" id="{5BB360A8-036F-476A-969B-E9CFA6188EA4}"/>
                </a:ext>
              </a:extLst>
            </p:cNvPr>
            <p:cNvSpPr>
              <a:spLocks noChangeArrowheads="1"/>
            </p:cNvSpPr>
            <p:nvPr/>
          </p:nvSpPr>
          <p:spPr bwMode="auto">
            <a:xfrm>
              <a:off x="7444560" y="5477666"/>
              <a:ext cx="215208" cy="131533"/>
            </a:xfrm>
            <a:prstGeom prst="rightArrow">
              <a:avLst>
                <a:gd name="adj1" fmla="val 52806"/>
                <a:gd name="adj2" fmla="val 104846"/>
              </a:avLst>
            </a:prstGeom>
            <a:solidFill>
              <a:schemeClr val="tx1"/>
            </a:solidFill>
            <a:ln w="28575">
              <a:solidFill>
                <a:schemeClr val="tx1"/>
              </a:solidFill>
              <a:miter lim="800000"/>
              <a:headEnd/>
              <a:tailEnd/>
            </a:ln>
          </p:spPr>
          <p:txBody>
            <a:bodyPr wrap="none" anchor="ct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20000"/>
                </a:spcBef>
                <a:spcAft>
                  <a:spcPct val="20000"/>
                </a:spcAft>
                <a:buClr>
                  <a:srgbClr val="009B9B"/>
                </a:buClr>
                <a:buSzPct val="80000"/>
                <a:buFont typeface="Wingdings" panose="05000000000000000000" pitchFamily="2" charset="2"/>
                <a:buNone/>
                <a:tabLst/>
                <a:defRPr/>
              </a:pPr>
              <a:endPar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0" name="Line 21">
              <a:extLst>
                <a:ext uri="{FF2B5EF4-FFF2-40B4-BE49-F238E27FC236}">
                  <a16:creationId xmlns:a16="http://schemas.microsoft.com/office/drawing/2014/main" id="{ADB58C38-E0B6-47BF-B3F0-E18C2A6AF946}"/>
                </a:ext>
              </a:extLst>
            </p:cNvPr>
            <p:cNvSpPr>
              <a:spLocks noChangeShapeType="1"/>
            </p:cNvSpPr>
            <p:nvPr/>
          </p:nvSpPr>
          <p:spPr bwMode="auto">
            <a:xfrm flipV="1">
              <a:off x="7047608" y="1290565"/>
              <a:ext cx="1224319" cy="2628"/>
            </a:xfrm>
            <a:prstGeom prst="line">
              <a:avLst/>
            </a:prstGeom>
            <a:ln>
              <a:headEnd/>
              <a:tailEnd type="triangle" w="med" len="lg"/>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txBody>
            <a:bodyPr wrap="square">
              <a:spAutoFit/>
            </a:bodyPr>
            <a:lstStyle/>
            <a:p>
              <a:endParaRPr lang="en-GB" dirty="0"/>
            </a:p>
          </p:txBody>
        </p:sp>
      </p:grpSp>
    </p:spTree>
    <p:extLst>
      <p:ext uri="{BB962C8B-B14F-4D97-AF65-F5344CB8AC3E}">
        <p14:creationId xmlns:p14="http://schemas.microsoft.com/office/powerpoint/2010/main" val="374655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latin typeface="+mn-lt"/>
              </a:rPr>
              <a:pPr/>
              <a:t>11</a:t>
            </a:fld>
            <a:endParaRPr lang="en-US" dirty="0">
              <a:latin typeface="+mn-lt"/>
            </a:endParaRPr>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p:txBody>
          <a:bodyPr/>
          <a:lstStyle/>
          <a:p>
            <a:r>
              <a:rPr lang="en-GB" dirty="0">
                <a:latin typeface="+mn-lt"/>
              </a:rPr>
              <a:t>La base de </a:t>
            </a:r>
            <a:r>
              <a:rPr lang="en-GB" dirty="0" err="1">
                <a:latin typeface="+mn-lt"/>
              </a:rPr>
              <a:t>donnée</a:t>
            </a:r>
            <a:r>
              <a:rPr lang="en-GB" dirty="0">
                <a:latin typeface="+mn-lt"/>
              </a:rPr>
              <a:t> Granta </a:t>
            </a:r>
            <a:r>
              <a:rPr lang="en-GB" dirty="0" err="1">
                <a:latin typeface="+mn-lt"/>
              </a:rPr>
              <a:t>EduPack</a:t>
            </a:r>
            <a:r>
              <a:rPr lang="en-GB" dirty="0">
                <a:latin typeface="+mn-lt"/>
              </a:rPr>
              <a:t> pour </a:t>
            </a:r>
            <a:r>
              <a:rPr lang="en-GB" dirty="0" err="1">
                <a:latin typeface="+mn-lt"/>
              </a:rPr>
              <a:t>l’environement</a:t>
            </a:r>
            <a:r>
              <a:rPr lang="en-GB" dirty="0">
                <a:latin typeface="+mn-lt"/>
              </a:rPr>
              <a:t> </a:t>
            </a:r>
            <a:r>
              <a:rPr lang="en-GB" dirty="0" err="1">
                <a:latin typeface="+mn-lt"/>
              </a:rPr>
              <a:t>bâti</a:t>
            </a:r>
            <a:endParaRPr lang="en-US" dirty="0">
              <a:latin typeface="+mn-lt"/>
            </a:endParaRPr>
          </a:p>
        </p:txBody>
      </p:sp>
      <p:cxnSp>
        <p:nvCxnSpPr>
          <p:cNvPr id="5" name="Straight Arrow Connector 4">
            <a:extLst>
              <a:ext uri="{FF2B5EF4-FFF2-40B4-BE49-F238E27FC236}">
                <a16:creationId xmlns:a16="http://schemas.microsoft.com/office/drawing/2014/main" id="{75275AC7-9D85-4E1C-838E-C4789A56E763}"/>
              </a:ext>
            </a:extLst>
          </p:cNvPr>
          <p:cNvCxnSpPr/>
          <p:nvPr/>
        </p:nvCxnSpPr>
        <p:spPr bwMode="auto">
          <a:xfrm>
            <a:off x="3095933" y="2429978"/>
            <a:ext cx="914400" cy="914400"/>
          </a:xfrm>
          <a:prstGeom prst="straightConnector1">
            <a:avLst/>
          </a:prstGeom>
          <a:noFill/>
          <a:ln w="9525" cap="flat" cmpd="sng" algn="ctr">
            <a:noFill/>
            <a:prstDash val="solid"/>
            <a:round/>
            <a:headEnd type="none" w="med" len="med"/>
            <a:tailEnd type="triangle"/>
          </a:ln>
          <a:effectLst/>
        </p:spPr>
      </p:cxnSp>
      <p:grpSp>
        <p:nvGrpSpPr>
          <p:cNvPr id="17" name="Group 16">
            <a:extLst>
              <a:ext uri="{FF2B5EF4-FFF2-40B4-BE49-F238E27FC236}">
                <a16:creationId xmlns:a16="http://schemas.microsoft.com/office/drawing/2014/main" id="{5C573A7A-EDE6-48BE-9270-35482E0FC767}"/>
              </a:ext>
            </a:extLst>
          </p:cNvPr>
          <p:cNvGrpSpPr/>
          <p:nvPr/>
        </p:nvGrpSpPr>
        <p:grpSpPr>
          <a:xfrm>
            <a:off x="990600" y="2091998"/>
            <a:ext cx="3784057" cy="3165802"/>
            <a:chOff x="990600" y="1647503"/>
            <a:chExt cx="3784057" cy="3165802"/>
          </a:xfrm>
        </p:grpSpPr>
        <p:sp>
          <p:nvSpPr>
            <p:cNvPr id="10" name="Line 80">
              <a:extLst>
                <a:ext uri="{FF2B5EF4-FFF2-40B4-BE49-F238E27FC236}">
                  <a16:creationId xmlns:a16="http://schemas.microsoft.com/office/drawing/2014/main" id="{07E72F12-E427-4E15-A5BB-94FDE6826CB2}"/>
                </a:ext>
              </a:extLst>
            </p:cNvPr>
            <p:cNvSpPr>
              <a:spLocks noChangeShapeType="1"/>
            </p:cNvSpPr>
            <p:nvPr/>
          </p:nvSpPr>
          <p:spPr bwMode="auto">
            <a:xfrm flipH="1">
              <a:off x="2286000" y="1647503"/>
              <a:ext cx="0" cy="559225"/>
            </a:xfrm>
            <a:prstGeom prst="line">
              <a:avLst/>
            </a:prstGeom>
            <a:noFill/>
            <a:ln w="28575">
              <a:solidFill>
                <a:schemeClr val="accent1"/>
              </a:solidFill>
              <a:round/>
              <a:headEnd type="none" w="med" len="med"/>
              <a:tailEnd type="arrow" w="med" len="med"/>
            </a:ln>
            <a:extLst>
              <a:ext uri="{909E8E84-426E-40DD-AFC4-6F175D3DCCD1}">
                <a14:hiddenFill xmlns:a14="http://schemas.microsoft.com/office/drawing/2010/main">
                  <a:noFill/>
                </a14:hiddenFill>
              </a:ext>
            </a:extLst>
          </p:spPr>
          <p:txBody>
            <a:bodyPr anchor="ctr"/>
            <a:lstStyle/>
            <a:p>
              <a:endParaRPr lang="en-GB" dirty="0"/>
            </a:p>
          </p:txBody>
        </p:sp>
        <p:pic>
          <p:nvPicPr>
            <p:cNvPr id="16" name="Picture 15">
              <a:extLst>
                <a:ext uri="{FF2B5EF4-FFF2-40B4-BE49-F238E27FC236}">
                  <a16:creationId xmlns:a16="http://schemas.microsoft.com/office/drawing/2014/main" id="{A6259E09-648F-4AF1-9542-05C6B3C1384E}"/>
                </a:ext>
              </a:extLst>
            </p:cNvPr>
            <p:cNvPicPr>
              <a:picLocks noChangeAspect="1"/>
            </p:cNvPicPr>
            <p:nvPr/>
          </p:nvPicPr>
          <p:blipFill rotWithShape="1">
            <a:blip r:embed="rId3"/>
            <a:srcRect t="1199"/>
            <a:stretch/>
          </p:blipFill>
          <p:spPr>
            <a:xfrm>
              <a:off x="990600" y="2216387"/>
              <a:ext cx="3784057" cy="2596918"/>
            </a:xfrm>
            <a:prstGeom prst="rect">
              <a:avLst/>
            </a:prstGeom>
            <a:ln>
              <a:solidFill>
                <a:schemeClr val="tx1">
                  <a:lumMod val="50000"/>
                  <a:lumOff val="50000"/>
                </a:schemeClr>
              </a:solidFill>
            </a:ln>
          </p:spPr>
        </p:pic>
      </p:grpSp>
      <p:grpSp>
        <p:nvGrpSpPr>
          <p:cNvPr id="20" name="Group 19">
            <a:extLst>
              <a:ext uri="{FF2B5EF4-FFF2-40B4-BE49-F238E27FC236}">
                <a16:creationId xmlns:a16="http://schemas.microsoft.com/office/drawing/2014/main" id="{8033920B-A5C6-4A2C-BC4E-11F555B454F8}"/>
              </a:ext>
            </a:extLst>
          </p:cNvPr>
          <p:cNvGrpSpPr/>
          <p:nvPr/>
        </p:nvGrpSpPr>
        <p:grpSpPr>
          <a:xfrm>
            <a:off x="3200403" y="2088301"/>
            <a:ext cx="5865436" cy="3064487"/>
            <a:chOff x="3200403" y="1643806"/>
            <a:chExt cx="5865436" cy="3064487"/>
          </a:xfrm>
        </p:grpSpPr>
        <p:sp>
          <p:nvSpPr>
            <p:cNvPr id="13" name="Freeform 102">
              <a:extLst>
                <a:ext uri="{FF2B5EF4-FFF2-40B4-BE49-F238E27FC236}">
                  <a16:creationId xmlns:a16="http://schemas.microsoft.com/office/drawing/2014/main" id="{0519E9C3-C3C9-4CBE-81F3-A91056C68003}"/>
                </a:ext>
              </a:extLst>
            </p:cNvPr>
            <p:cNvSpPr>
              <a:spLocks/>
            </p:cNvSpPr>
            <p:nvPr/>
          </p:nvSpPr>
          <p:spPr bwMode="auto">
            <a:xfrm>
              <a:off x="3200403" y="1643806"/>
              <a:ext cx="3726120" cy="566621"/>
            </a:xfrm>
            <a:custGeom>
              <a:avLst/>
              <a:gdLst>
                <a:gd name="T0" fmla="*/ 0 w 1064"/>
                <a:gd name="T1" fmla="*/ 0 h 360"/>
                <a:gd name="T2" fmla="*/ 0 w 1064"/>
                <a:gd name="T3" fmla="*/ 168 h 360"/>
                <a:gd name="T4" fmla="*/ 1064 w 1064"/>
                <a:gd name="T5" fmla="*/ 168 h 360"/>
                <a:gd name="T6" fmla="*/ 1064 w 1064"/>
                <a:gd name="T7" fmla="*/ 360 h 360"/>
                <a:gd name="T8" fmla="*/ 0 60000 65536"/>
                <a:gd name="T9" fmla="*/ 0 60000 65536"/>
                <a:gd name="T10" fmla="*/ 0 60000 65536"/>
                <a:gd name="T11" fmla="*/ 0 60000 65536"/>
                <a:gd name="T12" fmla="*/ 0 w 1064"/>
                <a:gd name="T13" fmla="*/ 0 h 360"/>
                <a:gd name="T14" fmla="*/ 1064 w 1064"/>
                <a:gd name="T15" fmla="*/ 360 h 360"/>
              </a:gdLst>
              <a:ahLst/>
              <a:cxnLst>
                <a:cxn ang="T8">
                  <a:pos x="T0" y="T1"/>
                </a:cxn>
                <a:cxn ang="T9">
                  <a:pos x="T2" y="T3"/>
                </a:cxn>
                <a:cxn ang="T10">
                  <a:pos x="T4" y="T5"/>
                </a:cxn>
                <a:cxn ang="T11">
                  <a:pos x="T6" y="T7"/>
                </a:cxn>
              </a:cxnLst>
              <a:rect l="T12" t="T13" r="T14" b="T15"/>
              <a:pathLst>
                <a:path w="1064" h="360">
                  <a:moveTo>
                    <a:pt x="0" y="0"/>
                  </a:moveTo>
                  <a:lnTo>
                    <a:pt x="0" y="168"/>
                  </a:lnTo>
                  <a:lnTo>
                    <a:pt x="1064" y="168"/>
                  </a:lnTo>
                  <a:lnTo>
                    <a:pt x="1064" y="360"/>
                  </a:lnTo>
                </a:path>
              </a:pathLst>
            </a:custGeom>
            <a:noFill/>
            <a:ln w="28575">
              <a:solidFill>
                <a:schemeClr val="accent1"/>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n-GB" dirty="0"/>
            </a:p>
          </p:txBody>
        </p:sp>
        <p:pic>
          <p:nvPicPr>
            <p:cNvPr id="19" name="Picture 18">
              <a:extLst>
                <a:ext uri="{FF2B5EF4-FFF2-40B4-BE49-F238E27FC236}">
                  <a16:creationId xmlns:a16="http://schemas.microsoft.com/office/drawing/2014/main" id="{3200587F-2279-4F73-A530-B1E2EB088148}"/>
                </a:ext>
              </a:extLst>
            </p:cNvPr>
            <p:cNvPicPr>
              <a:picLocks noChangeAspect="1"/>
            </p:cNvPicPr>
            <p:nvPr/>
          </p:nvPicPr>
          <p:blipFill rotWithShape="1">
            <a:blip r:embed="rId4"/>
            <a:srcRect t="2050"/>
            <a:stretch/>
          </p:blipFill>
          <p:spPr>
            <a:xfrm>
              <a:off x="5105400" y="2221830"/>
              <a:ext cx="3960439" cy="2486463"/>
            </a:xfrm>
            <a:prstGeom prst="rect">
              <a:avLst/>
            </a:prstGeom>
            <a:ln>
              <a:solidFill>
                <a:schemeClr val="tx1">
                  <a:lumMod val="50000"/>
                  <a:lumOff val="50000"/>
                </a:schemeClr>
              </a:solidFill>
            </a:ln>
          </p:spPr>
        </p:pic>
      </p:grpSp>
      <p:pic>
        <p:nvPicPr>
          <p:cNvPr id="30" name="Picture 29">
            <a:extLst>
              <a:ext uri="{FF2B5EF4-FFF2-40B4-BE49-F238E27FC236}">
                <a16:creationId xmlns:a16="http://schemas.microsoft.com/office/drawing/2014/main" id="{35E31896-44C6-40DD-AD37-42B43A09EAF5}"/>
              </a:ext>
            </a:extLst>
          </p:cNvPr>
          <p:cNvPicPr>
            <a:picLocks noChangeAspect="1"/>
          </p:cNvPicPr>
          <p:nvPr/>
        </p:nvPicPr>
        <p:blipFill>
          <a:blip r:embed="rId5"/>
          <a:stretch>
            <a:fillRect/>
          </a:stretch>
        </p:blipFill>
        <p:spPr>
          <a:xfrm>
            <a:off x="979797" y="1420721"/>
            <a:ext cx="10602602" cy="649935"/>
          </a:xfrm>
          <a:prstGeom prst="rect">
            <a:avLst/>
          </a:prstGeom>
          <a:ln>
            <a:solidFill>
              <a:srgbClr val="FFC000"/>
            </a:solidFill>
          </a:ln>
        </p:spPr>
      </p:pic>
      <p:pic>
        <p:nvPicPr>
          <p:cNvPr id="28" name="Picture 27">
            <a:extLst>
              <a:ext uri="{FF2B5EF4-FFF2-40B4-BE49-F238E27FC236}">
                <a16:creationId xmlns:a16="http://schemas.microsoft.com/office/drawing/2014/main" id="{272572A9-408E-4AFB-A322-45597F49EA14}"/>
              </a:ext>
            </a:extLst>
          </p:cNvPr>
          <p:cNvPicPr>
            <a:picLocks noChangeAspect="1"/>
          </p:cNvPicPr>
          <p:nvPr/>
        </p:nvPicPr>
        <p:blipFill>
          <a:blip r:embed="rId6"/>
          <a:stretch>
            <a:fillRect/>
          </a:stretch>
        </p:blipFill>
        <p:spPr>
          <a:xfrm>
            <a:off x="979796" y="1433198"/>
            <a:ext cx="10602603" cy="637458"/>
          </a:xfrm>
          <a:prstGeom prst="rect">
            <a:avLst/>
          </a:prstGeom>
          <a:ln>
            <a:solidFill>
              <a:srgbClr val="FFB71B"/>
            </a:solidFill>
          </a:ln>
        </p:spPr>
      </p:pic>
      <p:pic>
        <p:nvPicPr>
          <p:cNvPr id="24" name="Picture 23">
            <a:extLst>
              <a:ext uri="{FF2B5EF4-FFF2-40B4-BE49-F238E27FC236}">
                <a16:creationId xmlns:a16="http://schemas.microsoft.com/office/drawing/2014/main" id="{1A2847F6-0C4F-4837-A076-7BE999EAF88E}"/>
              </a:ext>
            </a:extLst>
          </p:cNvPr>
          <p:cNvPicPr>
            <a:picLocks noChangeAspect="1"/>
          </p:cNvPicPr>
          <p:nvPr/>
        </p:nvPicPr>
        <p:blipFill>
          <a:blip r:embed="rId7"/>
          <a:stretch>
            <a:fillRect/>
          </a:stretch>
        </p:blipFill>
        <p:spPr>
          <a:xfrm>
            <a:off x="979713" y="1439385"/>
            <a:ext cx="10580915" cy="615775"/>
          </a:xfrm>
          <a:prstGeom prst="rect">
            <a:avLst/>
          </a:prstGeom>
          <a:ln>
            <a:solidFill>
              <a:srgbClr val="FFB71B"/>
            </a:solidFill>
          </a:ln>
        </p:spPr>
      </p:pic>
    </p:spTree>
    <p:extLst>
      <p:ext uri="{BB962C8B-B14F-4D97-AF65-F5344CB8AC3E}">
        <p14:creationId xmlns:p14="http://schemas.microsoft.com/office/powerpoint/2010/main" val="304550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par>
                                <p:cTn id="12" presetID="22" presetClass="entr" presetSubtype="1"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up)">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22" presetClass="entr" presetSubtype="1"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latin typeface="+mn-lt"/>
              </a:rPr>
              <a:pPr/>
              <a:t>12</a:t>
            </a:fld>
            <a:endParaRPr lang="en-US" dirty="0">
              <a:latin typeface="+mn-lt"/>
            </a:endParaRPr>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p:txBody>
          <a:bodyPr/>
          <a:lstStyle/>
          <a:p>
            <a:r>
              <a:rPr lang="en-GB" dirty="0">
                <a:latin typeface="+mn-lt"/>
              </a:rPr>
              <a:t>Les fiches </a:t>
            </a:r>
            <a:r>
              <a:rPr lang="en-GB" dirty="0" err="1">
                <a:latin typeface="+mn-lt"/>
              </a:rPr>
              <a:t>données</a:t>
            </a:r>
            <a:r>
              <a:rPr lang="en-GB" dirty="0">
                <a:latin typeface="+mn-lt"/>
              </a:rPr>
              <a:t> de </a:t>
            </a:r>
            <a:r>
              <a:rPr lang="en-GB" dirty="0" err="1">
                <a:latin typeface="+mn-lt"/>
              </a:rPr>
              <a:t>l’environnement</a:t>
            </a:r>
            <a:r>
              <a:rPr lang="en-GB" dirty="0">
                <a:latin typeface="+mn-lt"/>
              </a:rPr>
              <a:t> </a:t>
            </a:r>
            <a:r>
              <a:rPr lang="en-GB" dirty="0" err="1">
                <a:latin typeface="+mn-lt"/>
              </a:rPr>
              <a:t>bâti</a:t>
            </a:r>
            <a:endParaRPr lang="en-US" dirty="0">
              <a:latin typeface="+mn-lt"/>
            </a:endParaRPr>
          </a:p>
        </p:txBody>
      </p:sp>
      <p:sp>
        <p:nvSpPr>
          <p:cNvPr id="5" name="Text Box 14">
            <a:extLst>
              <a:ext uri="{FF2B5EF4-FFF2-40B4-BE49-F238E27FC236}">
                <a16:creationId xmlns:a16="http://schemas.microsoft.com/office/drawing/2014/main" id="{B1E9806A-9249-49C6-9397-EA8F2F642702}"/>
              </a:ext>
            </a:extLst>
          </p:cNvPr>
          <p:cNvSpPr txBox="1">
            <a:spLocks noChangeArrowheads="1"/>
          </p:cNvSpPr>
          <p:nvPr/>
        </p:nvSpPr>
        <p:spPr bwMode="auto">
          <a:xfrm>
            <a:off x="5651860" y="4648200"/>
            <a:ext cx="24495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spcBef>
                <a:spcPct val="50000"/>
              </a:spcBef>
              <a:buClr>
                <a:srgbClr val="009B9B"/>
              </a:buClr>
              <a:buSzPct val="80000"/>
              <a:buFont typeface="Wingdings" panose="05000000000000000000" pitchFamily="2" charset="2"/>
              <a:buNone/>
            </a:pPr>
            <a:endParaRPr lang="en-GB" sz="1800" dirty="0">
              <a:latin typeface="+mn-lt"/>
            </a:endParaRPr>
          </a:p>
        </p:txBody>
      </p:sp>
      <p:sp>
        <p:nvSpPr>
          <p:cNvPr id="6" name="Text Box 15">
            <a:extLst>
              <a:ext uri="{FF2B5EF4-FFF2-40B4-BE49-F238E27FC236}">
                <a16:creationId xmlns:a16="http://schemas.microsoft.com/office/drawing/2014/main" id="{F0D0EF78-1791-4FE5-92A3-086E7E4F62C8}"/>
              </a:ext>
            </a:extLst>
          </p:cNvPr>
          <p:cNvSpPr txBox="1">
            <a:spLocks noChangeArrowheads="1"/>
          </p:cNvSpPr>
          <p:nvPr/>
        </p:nvSpPr>
        <p:spPr bwMode="auto">
          <a:xfrm>
            <a:off x="185459" y="686641"/>
            <a:ext cx="3014941" cy="3693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buClr>
                <a:srgbClr val="009B9B"/>
              </a:buClr>
              <a:buSzPct val="80000"/>
              <a:buFont typeface="Wingdings" panose="05000000000000000000" pitchFamily="2" charset="2"/>
              <a:buNone/>
            </a:pPr>
            <a:r>
              <a:rPr lang="en-GB" sz="1600" dirty="0">
                <a:latin typeface="+mn-lt"/>
              </a:rPr>
              <a:t>Une fiche </a:t>
            </a:r>
            <a:r>
              <a:rPr lang="en-GB" sz="1600" dirty="0" err="1">
                <a:latin typeface="+mn-lt"/>
              </a:rPr>
              <a:t>exemple</a:t>
            </a:r>
            <a:r>
              <a:rPr lang="en-GB" sz="1600" b="0" dirty="0">
                <a:latin typeface="+mn-lt"/>
              </a:rPr>
              <a:t>:</a:t>
            </a:r>
            <a:r>
              <a:rPr lang="en-GB" sz="1600" dirty="0">
                <a:latin typeface="+mn-lt"/>
              </a:rPr>
              <a:t> </a:t>
            </a:r>
            <a:r>
              <a:rPr lang="en-GB" sz="1600" dirty="0">
                <a:solidFill>
                  <a:schemeClr val="tx2"/>
                </a:solidFill>
                <a:latin typeface="+mn-lt"/>
              </a:rPr>
              <a:t>Sandstone</a:t>
            </a:r>
            <a:r>
              <a:rPr lang="en-GB" sz="1800" dirty="0">
                <a:latin typeface="+mn-lt"/>
              </a:rPr>
              <a:t> </a:t>
            </a:r>
          </a:p>
        </p:txBody>
      </p:sp>
      <p:sp>
        <p:nvSpPr>
          <p:cNvPr id="11" name="Text Box 15">
            <a:extLst>
              <a:ext uri="{FF2B5EF4-FFF2-40B4-BE49-F238E27FC236}">
                <a16:creationId xmlns:a16="http://schemas.microsoft.com/office/drawing/2014/main" id="{936AAF05-8425-4580-99C4-B5CECAE56CA2}"/>
              </a:ext>
            </a:extLst>
          </p:cNvPr>
          <p:cNvSpPr txBox="1">
            <a:spLocks noChangeArrowheads="1"/>
          </p:cNvSpPr>
          <p:nvPr/>
        </p:nvSpPr>
        <p:spPr bwMode="auto">
          <a:xfrm>
            <a:off x="162156" y="994418"/>
            <a:ext cx="2349535" cy="33855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buClr>
                <a:srgbClr val="009B9B"/>
              </a:buClr>
              <a:buSzPct val="80000"/>
              <a:buFont typeface="Wingdings" panose="05000000000000000000" pitchFamily="2" charset="2"/>
              <a:buNone/>
            </a:pPr>
            <a:r>
              <a:rPr lang="en-GB" sz="1600" dirty="0">
                <a:solidFill>
                  <a:schemeClr val="accent1"/>
                </a:solidFill>
                <a:latin typeface="+mn-lt"/>
              </a:rPr>
              <a:t>Des </a:t>
            </a:r>
            <a:r>
              <a:rPr lang="en-GB" sz="1600" dirty="0" err="1">
                <a:solidFill>
                  <a:schemeClr val="accent1"/>
                </a:solidFill>
                <a:latin typeface="+mn-lt"/>
              </a:rPr>
              <a:t>propriétés</a:t>
            </a:r>
            <a:r>
              <a:rPr lang="en-GB" sz="1600" dirty="0">
                <a:solidFill>
                  <a:schemeClr val="accent1"/>
                </a:solidFill>
                <a:latin typeface="+mn-lt"/>
              </a:rPr>
              <a:t> </a:t>
            </a:r>
            <a:r>
              <a:rPr lang="en-GB" sz="1600" dirty="0" err="1">
                <a:solidFill>
                  <a:schemeClr val="accent1"/>
                </a:solidFill>
                <a:latin typeface="+mn-lt"/>
              </a:rPr>
              <a:t>uniques</a:t>
            </a:r>
            <a:endParaRPr lang="en-GB" sz="1800" dirty="0">
              <a:solidFill>
                <a:schemeClr val="accent1"/>
              </a:solidFill>
              <a:latin typeface="+mn-lt"/>
            </a:endParaRPr>
          </a:p>
        </p:txBody>
      </p:sp>
      <p:pic>
        <p:nvPicPr>
          <p:cNvPr id="17" name="Picture 16">
            <a:extLst>
              <a:ext uri="{FF2B5EF4-FFF2-40B4-BE49-F238E27FC236}">
                <a16:creationId xmlns:a16="http://schemas.microsoft.com/office/drawing/2014/main" id="{5502F083-65D5-4966-9D6B-752DFD7E4A70}"/>
              </a:ext>
            </a:extLst>
          </p:cNvPr>
          <p:cNvPicPr>
            <a:picLocks noChangeAspect="1"/>
          </p:cNvPicPr>
          <p:nvPr/>
        </p:nvPicPr>
        <p:blipFill rotWithShape="1">
          <a:blip r:embed="rId3"/>
          <a:srcRect/>
          <a:stretch/>
        </p:blipFill>
        <p:spPr>
          <a:xfrm>
            <a:off x="226311" y="1485519"/>
            <a:ext cx="3710689" cy="3717032"/>
          </a:xfrm>
          <a:prstGeom prst="rect">
            <a:avLst/>
          </a:prstGeom>
          <a:ln>
            <a:solidFill>
              <a:schemeClr val="tx1">
                <a:lumMod val="50000"/>
                <a:lumOff val="50000"/>
              </a:schemeClr>
            </a:solidFill>
          </a:ln>
        </p:spPr>
      </p:pic>
      <p:pic>
        <p:nvPicPr>
          <p:cNvPr id="7" name="Picture 6">
            <a:extLst>
              <a:ext uri="{FF2B5EF4-FFF2-40B4-BE49-F238E27FC236}">
                <a16:creationId xmlns:a16="http://schemas.microsoft.com/office/drawing/2014/main" id="{4BC0E013-0315-4E34-961A-8A0CE0951477}"/>
              </a:ext>
            </a:extLst>
          </p:cNvPr>
          <p:cNvPicPr>
            <a:picLocks noChangeAspect="1"/>
          </p:cNvPicPr>
          <p:nvPr/>
        </p:nvPicPr>
        <p:blipFill>
          <a:blip r:embed="rId4"/>
          <a:stretch>
            <a:fillRect/>
          </a:stretch>
        </p:blipFill>
        <p:spPr>
          <a:xfrm>
            <a:off x="8191332" y="1374856"/>
            <a:ext cx="3706689" cy="3938357"/>
          </a:xfrm>
          <a:prstGeom prst="rect">
            <a:avLst/>
          </a:prstGeom>
          <a:ln>
            <a:solidFill>
              <a:schemeClr val="tx1">
                <a:lumMod val="50000"/>
                <a:lumOff val="50000"/>
              </a:schemeClr>
            </a:solidFill>
          </a:ln>
        </p:spPr>
      </p:pic>
      <p:pic>
        <p:nvPicPr>
          <p:cNvPr id="16" name="Picture 15">
            <a:extLst>
              <a:ext uri="{FF2B5EF4-FFF2-40B4-BE49-F238E27FC236}">
                <a16:creationId xmlns:a16="http://schemas.microsoft.com/office/drawing/2014/main" id="{61211ADF-CC1B-477F-BD8A-47310A1FA9E4}"/>
              </a:ext>
            </a:extLst>
          </p:cNvPr>
          <p:cNvPicPr>
            <a:picLocks noChangeAspect="1"/>
          </p:cNvPicPr>
          <p:nvPr/>
        </p:nvPicPr>
        <p:blipFill rotWithShape="1">
          <a:blip r:embed="rId3"/>
          <a:srcRect l="1" t="87136" r="34121" b="-417"/>
          <a:stretch/>
        </p:blipFill>
        <p:spPr>
          <a:xfrm>
            <a:off x="179894" y="4574340"/>
            <a:ext cx="3886520" cy="784841"/>
          </a:xfrm>
          <a:prstGeom prst="rect">
            <a:avLst/>
          </a:prstGeom>
          <a:ln>
            <a:solidFill>
              <a:schemeClr val="tx1">
                <a:lumMod val="65000"/>
                <a:lumOff val="35000"/>
              </a:schemeClr>
            </a:solidFill>
          </a:ln>
        </p:spPr>
      </p:pic>
      <p:pic>
        <p:nvPicPr>
          <p:cNvPr id="19" name="Picture 18">
            <a:extLst>
              <a:ext uri="{FF2B5EF4-FFF2-40B4-BE49-F238E27FC236}">
                <a16:creationId xmlns:a16="http://schemas.microsoft.com/office/drawing/2014/main" id="{7C9EF73E-F411-49F6-8654-AB4F4578E3CE}"/>
              </a:ext>
            </a:extLst>
          </p:cNvPr>
          <p:cNvPicPr>
            <a:picLocks noChangeAspect="1"/>
          </p:cNvPicPr>
          <p:nvPr/>
        </p:nvPicPr>
        <p:blipFill>
          <a:blip r:embed="rId5"/>
          <a:stretch>
            <a:fillRect/>
          </a:stretch>
        </p:blipFill>
        <p:spPr>
          <a:xfrm>
            <a:off x="4145488" y="859601"/>
            <a:ext cx="3712786" cy="5426062"/>
          </a:xfrm>
          <a:prstGeom prst="rect">
            <a:avLst/>
          </a:prstGeom>
          <a:ln>
            <a:solidFill>
              <a:schemeClr val="tx1">
                <a:lumMod val="50000"/>
                <a:lumOff val="50000"/>
              </a:schemeClr>
            </a:solidFill>
          </a:ln>
        </p:spPr>
      </p:pic>
      <p:pic>
        <p:nvPicPr>
          <p:cNvPr id="20" name="Picture 19">
            <a:extLst>
              <a:ext uri="{FF2B5EF4-FFF2-40B4-BE49-F238E27FC236}">
                <a16:creationId xmlns:a16="http://schemas.microsoft.com/office/drawing/2014/main" id="{68EE5654-8F4F-4952-96BB-99770A1D2549}"/>
              </a:ext>
            </a:extLst>
          </p:cNvPr>
          <p:cNvPicPr>
            <a:picLocks noChangeAspect="1"/>
          </p:cNvPicPr>
          <p:nvPr/>
        </p:nvPicPr>
        <p:blipFill rotWithShape="1">
          <a:blip r:embed="rId5"/>
          <a:srcRect t="69274" r="32752" b="24404"/>
          <a:stretch/>
        </p:blipFill>
        <p:spPr>
          <a:xfrm>
            <a:off x="4131728" y="4648200"/>
            <a:ext cx="3886520" cy="523542"/>
          </a:xfrm>
          <a:prstGeom prst="rect">
            <a:avLst/>
          </a:prstGeom>
          <a:ln>
            <a:solidFill>
              <a:schemeClr val="tx1">
                <a:lumMod val="50000"/>
                <a:lumOff val="50000"/>
              </a:schemeClr>
            </a:solidFill>
          </a:ln>
        </p:spPr>
      </p:pic>
      <p:pic>
        <p:nvPicPr>
          <p:cNvPr id="18" name="Picture 17">
            <a:extLst>
              <a:ext uri="{FF2B5EF4-FFF2-40B4-BE49-F238E27FC236}">
                <a16:creationId xmlns:a16="http://schemas.microsoft.com/office/drawing/2014/main" id="{3BB84CDF-EA58-42BE-AA12-637FB1B9405F}"/>
              </a:ext>
            </a:extLst>
          </p:cNvPr>
          <p:cNvPicPr>
            <a:picLocks noChangeAspect="1"/>
          </p:cNvPicPr>
          <p:nvPr/>
        </p:nvPicPr>
        <p:blipFill rotWithShape="1">
          <a:blip r:embed="rId5"/>
          <a:srcRect t="40683" r="22010" b="53555"/>
          <a:stretch/>
        </p:blipFill>
        <p:spPr>
          <a:xfrm>
            <a:off x="3961646" y="2895600"/>
            <a:ext cx="4164372" cy="449629"/>
          </a:xfrm>
          <a:prstGeom prst="rect">
            <a:avLst/>
          </a:prstGeom>
          <a:ln>
            <a:solidFill>
              <a:schemeClr val="tx1">
                <a:lumMod val="50000"/>
                <a:lumOff val="50000"/>
              </a:schemeClr>
            </a:solidFill>
          </a:ln>
        </p:spPr>
      </p:pic>
    </p:spTree>
    <p:extLst>
      <p:ext uri="{BB962C8B-B14F-4D97-AF65-F5344CB8AC3E}">
        <p14:creationId xmlns:p14="http://schemas.microsoft.com/office/powerpoint/2010/main" val="373036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latin typeface="+mn-lt"/>
              </a:rPr>
              <a:pPr/>
              <a:t>13</a:t>
            </a:fld>
            <a:endParaRPr lang="en-US" dirty="0">
              <a:latin typeface="+mn-lt"/>
            </a:endParaRPr>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p:txBody>
          <a:bodyPr/>
          <a:lstStyle/>
          <a:p>
            <a:r>
              <a:rPr lang="en-GB" dirty="0">
                <a:latin typeface="+mn-lt"/>
              </a:rPr>
              <a:t>La base de </a:t>
            </a:r>
            <a:r>
              <a:rPr lang="en-GB" dirty="0" err="1">
                <a:latin typeface="+mn-lt"/>
              </a:rPr>
              <a:t>données</a:t>
            </a:r>
            <a:r>
              <a:rPr lang="en-GB" dirty="0">
                <a:latin typeface="+mn-lt"/>
              </a:rPr>
              <a:t> </a:t>
            </a:r>
            <a:r>
              <a:rPr lang="en-GB" dirty="0" err="1">
                <a:latin typeface="+mn-lt"/>
              </a:rPr>
              <a:t>niveau</a:t>
            </a:r>
            <a:r>
              <a:rPr lang="en-GB" dirty="0">
                <a:latin typeface="+mn-lt"/>
              </a:rPr>
              <a:t> 2 </a:t>
            </a:r>
            <a:r>
              <a:rPr lang="en-GB" dirty="0" err="1">
                <a:latin typeface="+mn-lt"/>
              </a:rPr>
              <a:t>étendue</a:t>
            </a:r>
            <a:endParaRPr lang="en-US" dirty="0">
              <a:latin typeface="+mn-lt"/>
            </a:endParaRPr>
          </a:p>
        </p:txBody>
      </p:sp>
      <p:grpSp>
        <p:nvGrpSpPr>
          <p:cNvPr id="9" name="Group 8">
            <a:extLst>
              <a:ext uri="{FF2B5EF4-FFF2-40B4-BE49-F238E27FC236}">
                <a16:creationId xmlns:a16="http://schemas.microsoft.com/office/drawing/2014/main" id="{94292438-9DC7-4D7F-A3E8-4BEFAD16B3E4}"/>
              </a:ext>
            </a:extLst>
          </p:cNvPr>
          <p:cNvGrpSpPr/>
          <p:nvPr/>
        </p:nvGrpSpPr>
        <p:grpSpPr>
          <a:xfrm>
            <a:off x="5905499" y="3466325"/>
            <a:ext cx="5134536" cy="1949809"/>
            <a:chOff x="5905499" y="3466325"/>
            <a:chExt cx="5134536" cy="1949809"/>
          </a:xfrm>
        </p:grpSpPr>
        <p:sp>
          <p:nvSpPr>
            <p:cNvPr id="5" name="Text Box 9">
              <a:extLst>
                <a:ext uri="{FF2B5EF4-FFF2-40B4-BE49-F238E27FC236}">
                  <a16:creationId xmlns:a16="http://schemas.microsoft.com/office/drawing/2014/main" id="{94450EE0-828C-455F-951A-0445650C9216}"/>
                </a:ext>
              </a:extLst>
            </p:cNvPr>
            <p:cNvSpPr txBox="1">
              <a:spLocks noChangeArrowheads="1"/>
            </p:cNvSpPr>
            <p:nvPr/>
          </p:nvSpPr>
          <p:spPr bwMode="auto">
            <a:xfrm>
              <a:off x="5905499" y="3466325"/>
              <a:ext cx="51345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buClr>
                  <a:schemeClr val="accent1"/>
                </a:buClr>
                <a:buSzTx/>
              </a:pPr>
              <a:r>
                <a:rPr lang="en-GB" sz="1800" dirty="0">
                  <a:latin typeface="+mn-lt"/>
                </a:rPr>
                <a:t>    Champs de </a:t>
              </a:r>
              <a:r>
                <a:rPr lang="en-GB" sz="1800" dirty="0" err="1">
                  <a:latin typeface="+mn-lt"/>
                </a:rPr>
                <a:t>propriétés</a:t>
              </a:r>
              <a:r>
                <a:rPr lang="en-GB" sz="1800" dirty="0">
                  <a:latin typeface="+mn-lt"/>
                </a:rPr>
                <a:t> </a:t>
              </a:r>
              <a:r>
                <a:rPr lang="en-GB" sz="1800" dirty="0" err="1">
                  <a:latin typeface="+mn-lt"/>
                </a:rPr>
                <a:t>additionelles</a:t>
              </a:r>
              <a:endParaRPr lang="en-GB" sz="1800" dirty="0">
                <a:latin typeface="+mn-lt"/>
              </a:endParaRPr>
            </a:p>
          </p:txBody>
        </p:sp>
        <p:sp>
          <p:nvSpPr>
            <p:cNvPr id="6" name="Text Box 10">
              <a:extLst>
                <a:ext uri="{FF2B5EF4-FFF2-40B4-BE49-F238E27FC236}">
                  <a16:creationId xmlns:a16="http://schemas.microsoft.com/office/drawing/2014/main" id="{677F6EBB-4B99-483D-9912-93430C519504}"/>
                </a:ext>
              </a:extLst>
            </p:cNvPr>
            <p:cNvSpPr txBox="1">
              <a:spLocks noChangeArrowheads="1"/>
            </p:cNvSpPr>
            <p:nvPr/>
          </p:nvSpPr>
          <p:spPr bwMode="auto">
            <a:xfrm>
              <a:off x="6921190" y="4229057"/>
              <a:ext cx="3952197" cy="1187077"/>
            </a:xfrm>
            <a:prstGeom prst="roundRect">
              <a:avLst>
                <a:gd name="adj" fmla="val 2759"/>
              </a:avLst>
            </a:prstGeom>
            <a:ln w="19050">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just">
                <a:spcBef>
                  <a:spcPct val="50000"/>
                </a:spcBef>
                <a:buClr>
                  <a:srgbClr val="666633"/>
                </a:buClr>
                <a:buSzPct val="60000"/>
                <a:buNone/>
              </a:pPr>
              <a:r>
                <a:rPr lang="en-GB" sz="1600" b="0" i="1" dirty="0">
                  <a:latin typeface="+mn-lt"/>
                </a:rPr>
                <a:t>  </a:t>
              </a:r>
              <a:r>
                <a:rPr lang="en-GB" sz="1600" b="0" i="1" dirty="0" err="1">
                  <a:latin typeface="+mn-lt"/>
                </a:rPr>
                <a:t>Propriétés</a:t>
              </a:r>
              <a:r>
                <a:rPr lang="en-GB" sz="1600" b="0" i="1" dirty="0">
                  <a:latin typeface="+mn-lt"/>
                </a:rPr>
                <a:t> </a:t>
              </a:r>
              <a:r>
                <a:rPr lang="en-GB" sz="1600" b="0" i="1" dirty="0" err="1">
                  <a:latin typeface="+mn-lt"/>
                </a:rPr>
                <a:t>méchaniques</a:t>
              </a:r>
              <a:r>
                <a:rPr lang="en-GB" sz="1600" b="0" i="1" dirty="0">
                  <a:latin typeface="+mn-lt"/>
                </a:rPr>
                <a:t> </a:t>
              </a:r>
              <a:r>
                <a:rPr lang="en-GB" sz="1600" b="0" i="1" dirty="0" err="1">
                  <a:latin typeface="+mn-lt"/>
                </a:rPr>
                <a:t>en</a:t>
              </a:r>
              <a:r>
                <a:rPr lang="en-GB" sz="1600" b="0" i="1" dirty="0">
                  <a:latin typeface="+mn-lt"/>
                </a:rPr>
                <a:t> flexion</a:t>
              </a:r>
            </a:p>
            <a:p>
              <a:pPr algn="just">
                <a:spcBef>
                  <a:spcPct val="50000"/>
                </a:spcBef>
                <a:buClr>
                  <a:srgbClr val="666633"/>
                </a:buClr>
                <a:buSzPct val="60000"/>
                <a:buNone/>
              </a:pPr>
              <a:r>
                <a:rPr lang="en-GB" sz="1600" b="0" i="1" dirty="0">
                  <a:latin typeface="+mn-lt"/>
                </a:rPr>
                <a:t>  </a:t>
              </a:r>
              <a:r>
                <a:rPr lang="en-GB" sz="1600" b="0" i="1" dirty="0" err="1">
                  <a:latin typeface="+mn-lt"/>
                </a:rPr>
                <a:t>Propriétés</a:t>
              </a:r>
              <a:r>
                <a:rPr lang="en-GB" sz="1600" b="0" i="1" dirty="0">
                  <a:latin typeface="+mn-lt"/>
                </a:rPr>
                <a:t> </a:t>
              </a:r>
              <a:r>
                <a:rPr lang="en-GB" sz="1600" b="0" i="1" dirty="0" err="1">
                  <a:latin typeface="+mn-lt"/>
                </a:rPr>
                <a:t>hyrgo-thermiques</a:t>
              </a:r>
              <a:endParaRPr lang="en-GB" sz="1600" b="0" i="1" dirty="0">
                <a:latin typeface="+mn-lt"/>
              </a:endParaRPr>
            </a:p>
            <a:p>
              <a:pPr algn="just">
                <a:spcBef>
                  <a:spcPct val="50000"/>
                </a:spcBef>
                <a:buClr>
                  <a:srgbClr val="666633"/>
                </a:buClr>
                <a:buSzPct val="60000"/>
                <a:buNone/>
              </a:pPr>
              <a:r>
                <a:rPr lang="en-GB" sz="1600" b="0" i="1" dirty="0">
                  <a:latin typeface="+mn-lt"/>
                </a:rPr>
                <a:t>  </a:t>
              </a:r>
              <a:r>
                <a:rPr lang="en-GB" sz="1600" b="0" i="1" dirty="0" err="1">
                  <a:latin typeface="+mn-lt"/>
                </a:rPr>
                <a:t>Propriétés</a:t>
              </a:r>
              <a:r>
                <a:rPr lang="en-GB" sz="1600" b="0" i="1" dirty="0">
                  <a:latin typeface="+mn-lt"/>
                </a:rPr>
                <a:t> </a:t>
              </a:r>
              <a:r>
                <a:rPr lang="en-GB" sz="1600" b="0" i="1" dirty="0" err="1">
                  <a:latin typeface="+mn-lt"/>
                </a:rPr>
                <a:t>accoustiques</a:t>
              </a:r>
              <a:endParaRPr lang="en-GB" sz="1600" b="0" i="1" dirty="0">
                <a:latin typeface="+mn-lt"/>
              </a:endParaRPr>
            </a:p>
          </p:txBody>
        </p:sp>
      </p:grpSp>
      <p:grpSp>
        <p:nvGrpSpPr>
          <p:cNvPr id="8" name="Group 7">
            <a:extLst>
              <a:ext uri="{FF2B5EF4-FFF2-40B4-BE49-F238E27FC236}">
                <a16:creationId xmlns:a16="http://schemas.microsoft.com/office/drawing/2014/main" id="{F112DC23-D8B4-48D4-A669-57E744484A15}"/>
              </a:ext>
            </a:extLst>
          </p:cNvPr>
          <p:cNvGrpSpPr/>
          <p:nvPr/>
        </p:nvGrpSpPr>
        <p:grpSpPr>
          <a:xfrm>
            <a:off x="5905499" y="929160"/>
            <a:ext cx="6324600" cy="2164955"/>
            <a:chOff x="5905499" y="929160"/>
            <a:chExt cx="6324600" cy="2164955"/>
          </a:xfrm>
        </p:grpSpPr>
        <p:sp>
          <p:nvSpPr>
            <p:cNvPr id="7" name="Text Box 11">
              <a:extLst>
                <a:ext uri="{FF2B5EF4-FFF2-40B4-BE49-F238E27FC236}">
                  <a16:creationId xmlns:a16="http://schemas.microsoft.com/office/drawing/2014/main" id="{BFCA3AC3-C026-42D6-BD5D-F8F80A715916}"/>
                </a:ext>
              </a:extLst>
            </p:cNvPr>
            <p:cNvSpPr txBox="1">
              <a:spLocks noChangeArrowheads="1"/>
            </p:cNvSpPr>
            <p:nvPr/>
          </p:nvSpPr>
          <p:spPr bwMode="auto">
            <a:xfrm>
              <a:off x="6934200" y="1484414"/>
              <a:ext cx="3900487" cy="1609701"/>
            </a:xfrm>
            <a:prstGeom prst="roundRect">
              <a:avLst>
                <a:gd name="adj" fmla="val 2759"/>
              </a:avLst>
            </a:prstGeom>
            <a:noFill/>
            <a:ln w="1905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spcBef>
                  <a:spcPct val="50000"/>
                </a:spcBef>
                <a:buClr>
                  <a:srgbClr val="666633"/>
                </a:buClr>
                <a:buSzPct val="60000"/>
                <a:buNone/>
              </a:pPr>
              <a:r>
                <a:rPr lang="en-GB" sz="1600" b="0" i="1" dirty="0">
                  <a:latin typeface="+mn-lt"/>
                </a:rPr>
                <a:t>  Plus de </a:t>
              </a:r>
              <a:r>
                <a:rPr lang="en-GB" sz="1600" b="0" i="1" dirty="0" err="1">
                  <a:latin typeface="+mn-lt"/>
                </a:rPr>
                <a:t>catégories</a:t>
              </a:r>
              <a:r>
                <a:rPr lang="en-GB" sz="1600" b="0" i="1" dirty="0">
                  <a:latin typeface="+mn-lt"/>
                </a:rPr>
                <a:t> de </a:t>
              </a:r>
              <a:r>
                <a:rPr lang="en-GB" sz="1600" b="0" i="1" dirty="0" err="1">
                  <a:latin typeface="+mn-lt"/>
                </a:rPr>
                <a:t>bétons</a:t>
              </a:r>
              <a:endParaRPr lang="en-GB" sz="1600" b="0" i="1" dirty="0">
                <a:latin typeface="+mn-lt"/>
              </a:endParaRPr>
            </a:p>
            <a:p>
              <a:pPr>
                <a:spcBef>
                  <a:spcPct val="50000"/>
                </a:spcBef>
                <a:buClr>
                  <a:srgbClr val="666633"/>
                </a:buClr>
                <a:buSzPct val="60000"/>
                <a:buNone/>
              </a:pPr>
              <a:r>
                <a:rPr lang="en-GB" sz="1600" b="0" i="1" dirty="0">
                  <a:latin typeface="+mn-lt"/>
                </a:rPr>
                <a:t>  Plus de </a:t>
              </a:r>
              <a:r>
                <a:rPr lang="en-GB" sz="1600" b="0" i="1" dirty="0" err="1">
                  <a:latin typeface="+mn-lt"/>
                </a:rPr>
                <a:t>catégories</a:t>
              </a:r>
              <a:r>
                <a:rPr lang="en-GB" sz="1600" b="0" i="1" dirty="0">
                  <a:latin typeface="+mn-lt"/>
                </a:rPr>
                <a:t> de </a:t>
              </a:r>
              <a:r>
                <a:rPr lang="en-GB" sz="1600" b="0" i="1" dirty="0" err="1">
                  <a:latin typeface="+mn-lt"/>
                </a:rPr>
                <a:t>briques</a:t>
              </a:r>
              <a:r>
                <a:rPr lang="en-GB" sz="1600" b="0" i="1" dirty="0">
                  <a:latin typeface="+mn-lt"/>
                </a:rPr>
                <a:t> et </a:t>
              </a:r>
              <a:r>
                <a:rPr lang="en-GB" sz="1600" b="0" i="1" dirty="0" err="1">
                  <a:latin typeface="+mn-lt"/>
                </a:rPr>
                <a:t>tuiles</a:t>
              </a:r>
              <a:endParaRPr lang="en-GB" sz="1600" b="0" i="1" dirty="0">
                <a:latin typeface="+mn-lt"/>
              </a:endParaRPr>
            </a:p>
            <a:p>
              <a:pPr>
                <a:spcBef>
                  <a:spcPct val="50000"/>
                </a:spcBef>
                <a:buClr>
                  <a:srgbClr val="666633"/>
                </a:buClr>
                <a:buSzPct val="60000"/>
                <a:buNone/>
              </a:pPr>
              <a:r>
                <a:rPr lang="en-GB" sz="1600" b="0" i="1" dirty="0">
                  <a:latin typeface="+mn-lt"/>
                </a:rPr>
                <a:t>  Plus de fibres, </a:t>
              </a:r>
              <a:r>
                <a:rPr lang="en-GB" sz="1600" b="0" i="1" dirty="0" err="1">
                  <a:latin typeface="+mn-lt"/>
                </a:rPr>
                <a:t>particules</a:t>
              </a:r>
              <a:r>
                <a:rPr lang="en-GB" sz="1600" b="0" i="1" dirty="0">
                  <a:latin typeface="+mn-lt"/>
                </a:rPr>
                <a:t> et </a:t>
              </a:r>
              <a:r>
                <a:rPr lang="en-GB" sz="1600" b="0" i="1" dirty="0" err="1">
                  <a:latin typeface="+mn-lt"/>
                </a:rPr>
                <a:t>d’agglomérés</a:t>
              </a:r>
              <a:endParaRPr lang="en-GB" sz="1600" b="0" i="1" dirty="0">
                <a:latin typeface="+mn-lt"/>
              </a:endParaRPr>
            </a:p>
            <a:p>
              <a:pPr>
                <a:spcBef>
                  <a:spcPct val="50000"/>
                </a:spcBef>
                <a:buClr>
                  <a:srgbClr val="666633"/>
                </a:buClr>
                <a:buSzPct val="60000"/>
                <a:buNone/>
              </a:pPr>
              <a:r>
                <a:rPr lang="en-GB" sz="1600" b="0" i="1" dirty="0">
                  <a:latin typeface="+mn-lt"/>
                </a:rPr>
                <a:t>Plus de </a:t>
              </a:r>
              <a:r>
                <a:rPr lang="en-GB" sz="1600" b="0" i="1" dirty="0" err="1">
                  <a:latin typeface="+mn-lt"/>
                </a:rPr>
                <a:t>matériaux</a:t>
              </a:r>
              <a:r>
                <a:rPr lang="en-GB" sz="1600" b="0" i="1" dirty="0">
                  <a:latin typeface="+mn-lt"/>
                </a:rPr>
                <a:t> pour </a:t>
              </a:r>
              <a:r>
                <a:rPr lang="en-GB" sz="1600" b="0" i="1" dirty="0" err="1">
                  <a:latin typeface="+mn-lt"/>
                </a:rPr>
                <a:t>l’isolation</a:t>
              </a:r>
              <a:endParaRPr lang="en-GB" sz="1600" b="0" i="1" dirty="0">
                <a:latin typeface="+mn-lt"/>
              </a:endParaRPr>
            </a:p>
          </p:txBody>
        </p:sp>
        <p:sp>
          <p:nvSpPr>
            <p:cNvPr id="11" name="Text Box 14">
              <a:extLst>
                <a:ext uri="{FF2B5EF4-FFF2-40B4-BE49-F238E27FC236}">
                  <a16:creationId xmlns:a16="http://schemas.microsoft.com/office/drawing/2014/main" id="{1E957A3B-3B2B-43E9-BF02-B4726696CC87}"/>
                </a:ext>
              </a:extLst>
            </p:cNvPr>
            <p:cNvSpPr txBox="1">
              <a:spLocks noChangeArrowheads="1"/>
            </p:cNvSpPr>
            <p:nvPr/>
          </p:nvSpPr>
          <p:spPr bwMode="auto">
            <a:xfrm>
              <a:off x="5905499" y="929160"/>
              <a:ext cx="6324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marL="285750" indent="-285750">
                <a:buClr>
                  <a:srgbClr val="FFC000"/>
                </a:buClr>
                <a:buSzPct val="80000"/>
              </a:pPr>
              <a:r>
                <a:rPr lang="en-GB" sz="1800" dirty="0">
                  <a:latin typeface="+mn-lt"/>
                </a:rPr>
                <a:t>133 fiches</a:t>
              </a:r>
              <a:r>
                <a:rPr lang="en-GB" sz="1800" b="0" dirty="0">
                  <a:latin typeface="+mn-lt"/>
                </a:rPr>
                <a:t> </a:t>
              </a:r>
              <a:r>
                <a:rPr lang="en-GB" sz="1800" b="0" dirty="0" err="1">
                  <a:latin typeface="+mn-lt"/>
                </a:rPr>
                <a:t>valorisant</a:t>
              </a:r>
              <a:r>
                <a:rPr lang="en-GB" sz="1800" b="0" dirty="0">
                  <a:latin typeface="+mn-lt"/>
                </a:rPr>
                <a:t> les </a:t>
              </a:r>
              <a:r>
                <a:rPr lang="en-GB" sz="1800" b="0" dirty="0" err="1">
                  <a:latin typeface="+mn-lt"/>
                </a:rPr>
                <a:t>matériaux</a:t>
              </a:r>
              <a:r>
                <a:rPr lang="en-GB" sz="1800" b="0" dirty="0">
                  <a:latin typeface="+mn-lt"/>
                </a:rPr>
                <a:t> pour </a:t>
              </a:r>
              <a:r>
                <a:rPr lang="en-GB" sz="1800" b="0" dirty="0" err="1">
                  <a:latin typeface="+mn-lt"/>
                </a:rPr>
                <a:t>l’environnement</a:t>
              </a:r>
              <a:r>
                <a:rPr lang="en-GB" sz="1800" b="0" dirty="0">
                  <a:latin typeface="+mn-lt"/>
                </a:rPr>
                <a:t> </a:t>
              </a:r>
              <a:r>
                <a:rPr lang="en-GB" sz="1800" b="0" dirty="0" err="1">
                  <a:latin typeface="+mn-lt"/>
                </a:rPr>
                <a:t>bâti</a:t>
              </a:r>
              <a:endParaRPr lang="en-GB" sz="1800" dirty="0">
                <a:latin typeface="+mn-lt"/>
              </a:endParaRPr>
            </a:p>
          </p:txBody>
        </p:sp>
      </p:grpSp>
      <p:grpSp>
        <p:nvGrpSpPr>
          <p:cNvPr id="4" name="Group 3">
            <a:extLst>
              <a:ext uri="{FF2B5EF4-FFF2-40B4-BE49-F238E27FC236}">
                <a16:creationId xmlns:a16="http://schemas.microsoft.com/office/drawing/2014/main" id="{CF4F0949-02C6-4EBD-A1D7-5978039BB55B}"/>
              </a:ext>
            </a:extLst>
          </p:cNvPr>
          <p:cNvGrpSpPr/>
          <p:nvPr/>
        </p:nvGrpSpPr>
        <p:grpSpPr>
          <a:xfrm>
            <a:off x="135225" y="937854"/>
            <a:ext cx="5921746" cy="4961396"/>
            <a:chOff x="135225" y="937854"/>
            <a:chExt cx="5921746" cy="4961396"/>
          </a:xfrm>
        </p:grpSpPr>
        <p:sp>
          <p:nvSpPr>
            <p:cNvPr id="10" name="Text Box 12">
              <a:extLst>
                <a:ext uri="{FF2B5EF4-FFF2-40B4-BE49-F238E27FC236}">
                  <a16:creationId xmlns:a16="http://schemas.microsoft.com/office/drawing/2014/main" id="{B176A1FA-5144-498F-B737-86DB057DD5DF}"/>
                </a:ext>
              </a:extLst>
            </p:cNvPr>
            <p:cNvSpPr txBox="1">
              <a:spLocks noChangeArrowheads="1"/>
            </p:cNvSpPr>
            <p:nvPr/>
          </p:nvSpPr>
          <p:spPr bwMode="auto">
            <a:xfrm>
              <a:off x="135225" y="937854"/>
              <a:ext cx="5770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buClr>
                  <a:schemeClr val="accent1"/>
                </a:buClr>
                <a:buSzPct val="95000"/>
              </a:pPr>
              <a:r>
                <a:rPr lang="en-GB" sz="1800" dirty="0">
                  <a:latin typeface="+mn-lt"/>
                </a:rPr>
                <a:t>  Images </a:t>
              </a:r>
              <a:r>
                <a:rPr lang="en-GB" sz="1800" b="0" dirty="0">
                  <a:latin typeface="+mn-lt"/>
                </a:rPr>
                <a:t>le plus possible </a:t>
              </a:r>
              <a:r>
                <a:rPr lang="en-GB" sz="1800" b="0" dirty="0" err="1">
                  <a:latin typeface="+mn-lt"/>
                </a:rPr>
                <a:t>en</a:t>
              </a:r>
              <a:r>
                <a:rPr lang="en-GB" sz="1800" b="0" dirty="0">
                  <a:latin typeface="+mn-lt"/>
                </a:rPr>
                <a:t> lien avec </a:t>
              </a:r>
              <a:r>
                <a:rPr lang="en-GB" sz="1800" b="0" dirty="0" err="1">
                  <a:latin typeface="+mn-lt"/>
                </a:rPr>
                <a:t>l’environnement</a:t>
              </a:r>
              <a:r>
                <a:rPr lang="en-GB" sz="1800" b="0" dirty="0">
                  <a:latin typeface="+mn-lt"/>
                </a:rPr>
                <a:t> </a:t>
              </a:r>
              <a:r>
                <a:rPr lang="en-GB" sz="1800" b="0" dirty="0" err="1">
                  <a:latin typeface="+mn-lt"/>
                </a:rPr>
                <a:t>bâti</a:t>
              </a:r>
              <a:r>
                <a:rPr lang="en-GB" sz="1800" b="0" dirty="0">
                  <a:latin typeface="+mn-lt"/>
                </a:rPr>
                <a:t> </a:t>
              </a:r>
            </a:p>
          </p:txBody>
        </p:sp>
        <p:pic>
          <p:nvPicPr>
            <p:cNvPr id="13" name="Picture 12" descr="A picture containing sky, grass, outdoor, track&#10;&#10;Description automatically generated">
              <a:extLst>
                <a:ext uri="{FF2B5EF4-FFF2-40B4-BE49-F238E27FC236}">
                  <a16:creationId xmlns:a16="http://schemas.microsoft.com/office/drawing/2014/main" id="{6FC138EF-9F3E-4FF3-B421-6A48D8639417}"/>
                </a:ext>
              </a:extLst>
            </p:cNvPr>
            <p:cNvPicPr>
              <a:picLocks noChangeAspect="1"/>
            </p:cNvPicPr>
            <p:nvPr/>
          </p:nvPicPr>
          <p:blipFill rotWithShape="1">
            <a:blip r:embed="rId3">
              <a:extLst>
                <a:ext uri="{28A0092B-C50C-407E-A947-70E740481C1C}">
                  <a14:useLocalDpi xmlns:a14="http://schemas.microsoft.com/office/drawing/2010/main" val="0"/>
                </a:ext>
              </a:extLst>
            </a:blip>
            <a:srcRect r="16280"/>
            <a:stretch/>
          </p:blipFill>
          <p:spPr>
            <a:xfrm>
              <a:off x="353362" y="1307222"/>
              <a:ext cx="5334000" cy="4244387"/>
            </a:xfrm>
            <a:prstGeom prst="rect">
              <a:avLst/>
            </a:prstGeom>
          </p:spPr>
        </p:pic>
        <p:sp>
          <p:nvSpPr>
            <p:cNvPr id="14" name="TextBox 13">
              <a:extLst>
                <a:ext uri="{FF2B5EF4-FFF2-40B4-BE49-F238E27FC236}">
                  <a16:creationId xmlns:a16="http://schemas.microsoft.com/office/drawing/2014/main" id="{7C17E1DF-9213-4D48-9170-DDE23701515A}"/>
                </a:ext>
              </a:extLst>
            </p:cNvPr>
            <p:cNvSpPr txBox="1"/>
            <p:nvPr/>
          </p:nvSpPr>
          <p:spPr>
            <a:xfrm>
              <a:off x="304800" y="5560696"/>
              <a:ext cx="2438400" cy="338554"/>
            </a:xfrm>
            <a:prstGeom prst="rect">
              <a:avLst/>
            </a:prstGeom>
            <a:noFill/>
          </p:spPr>
          <p:txBody>
            <a:bodyPr wrap="square" rtlCol="0">
              <a:spAutoFit/>
            </a:bodyPr>
            <a:lstStyle/>
            <a:p>
              <a:r>
                <a:rPr lang="en-GB" sz="1600" dirty="0"/>
                <a:t>Millau Viaduct, France</a:t>
              </a:r>
            </a:p>
          </p:txBody>
        </p:sp>
        <p:sp>
          <p:nvSpPr>
            <p:cNvPr id="16" name="TextBox 15">
              <a:extLst>
                <a:ext uri="{FF2B5EF4-FFF2-40B4-BE49-F238E27FC236}">
                  <a16:creationId xmlns:a16="http://schemas.microsoft.com/office/drawing/2014/main" id="{B9B8415E-563C-4ECD-8EFB-1393B535BE56}"/>
                </a:ext>
              </a:extLst>
            </p:cNvPr>
            <p:cNvSpPr txBox="1"/>
            <p:nvPr/>
          </p:nvSpPr>
          <p:spPr>
            <a:xfrm>
              <a:off x="2780371" y="5519718"/>
              <a:ext cx="3276600" cy="261610"/>
            </a:xfrm>
            <a:prstGeom prst="rect">
              <a:avLst/>
            </a:prstGeom>
            <a:noFill/>
          </p:spPr>
          <p:txBody>
            <a:bodyPr wrap="square">
              <a:spAutoFit/>
            </a:bodyPr>
            <a:lstStyle/>
            <a:p>
              <a:r>
                <a:rPr lang="en-GB" sz="1100" dirty="0"/>
                <a:t>Image used under license from Shutterstock.com</a:t>
              </a:r>
            </a:p>
          </p:txBody>
        </p:sp>
      </p:grpSp>
    </p:spTree>
    <p:extLst>
      <p:ext uri="{BB962C8B-B14F-4D97-AF65-F5344CB8AC3E}">
        <p14:creationId xmlns:p14="http://schemas.microsoft.com/office/powerpoint/2010/main" val="268090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latin typeface="+mn-lt"/>
              </a:rPr>
              <a:pPr/>
              <a:t>14</a:t>
            </a:fld>
            <a:endParaRPr lang="en-US" dirty="0">
              <a:latin typeface="+mn-lt"/>
            </a:endParaRPr>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p:txBody>
          <a:bodyPr/>
          <a:lstStyle/>
          <a:p>
            <a:r>
              <a:rPr lang="en-GB" dirty="0" err="1">
                <a:latin typeface="+mn-lt"/>
              </a:rPr>
              <a:t>Possibilité</a:t>
            </a:r>
            <a:r>
              <a:rPr lang="en-GB" dirty="0">
                <a:latin typeface="+mn-lt"/>
              </a:rPr>
              <a:t> de </a:t>
            </a:r>
            <a:r>
              <a:rPr lang="en-GB" dirty="0" err="1">
                <a:latin typeface="+mn-lt"/>
              </a:rPr>
              <a:t>créer</a:t>
            </a:r>
            <a:r>
              <a:rPr lang="en-GB" dirty="0">
                <a:latin typeface="+mn-lt"/>
              </a:rPr>
              <a:t> des </a:t>
            </a:r>
            <a:r>
              <a:rPr lang="en-GB" dirty="0" err="1">
                <a:latin typeface="+mn-lt"/>
              </a:rPr>
              <a:t>graphiques</a:t>
            </a:r>
            <a:r>
              <a:rPr lang="en-GB" dirty="0">
                <a:latin typeface="+mn-lt"/>
              </a:rPr>
              <a:t> de </a:t>
            </a:r>
            <a:r>
              <a:rPr lang="en-GB" dirty="0" err="1">
                <a:latin typeface="+mn-lt"/>
              </a:rPr>
              <a:t>propriétés</a:t>
            </a:r>
            <a:endParaRPr lang="en-US" dirty="0">
              <a:latin typeface="+mn-lt"/>
            </a:endParaRPr>
          </a:p>
        </p:txBody>
      </p:sp>
      <p:sp>
        <p:nvSpPr>
          <p:cNvPr id="4" name="Text Box 3">
            <a:extLst>
              <a:ext uri="{FF2B5EF4-FFF2-40B4-BE49-F238E27FC236}">
                <a16:creationId xmlns:a16="http://schemas.microsoft.com/office/drawing/2014/main" id="{E6F3FB74-62E3-4EDE-BBBD-AF782E31F673}"/>
              </a:ext>
            </a:extLst>
          </p:cNvPr>
          <p:cNvSpPr txBox="1">
            <a:spLocks noChangeArrowheads="1"/>
          </p:cNvSpPr>
          <p:nvPr/>
        </p:nvSpPr>
        <p:spPr bwMode="auto">
          <a:xfrm>
            <a:off x="1858927" y="5482040"/>
            <a:ext cx="7197227"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buClr>
                <a:schemeClr val="accent1"/>
              </a:buClr>
            </a:pPr>
            <a:r>
              <a:rPr lang="en-US" sz="1400" dirty="0">
                <a:latin typeface="+mn-lt"/>
              </a:rPr>
              <a:t> </a:t>
            </a:r>
            <a:r>
              <a:rPr lang="en-US" sz="1400" dirty="0" err="1">
                <a:latin typeface="+mn-lt"/>
              </a:rPr>
              <a:t>Permet</a:t>
            </a:r>
            <a:r>
              <a:rPr lang="en-US" sz="1400" dirty="0">
                <a:latin typeface="+mn-lt"/>
              </a:rPr>
              <a:t> aux </a:t>
            </a:r>
            <a:r>
              <a:rPr lang="en-US" sz="1400" dirty="0" err="1">
                <a:latin typeface="+mn-lt"/>
              </a:rPr>
              <a:t>élèves</a:t>
            </a:r>
            <a:r>
              <a:rPr lang="en-US" sz="1400" dirty="0">
                <a:latin typeface="+mn-lt"/>
              </a:rPr>
              <a:t> </a:t>
            </a:r>
            <a:r>
              <a:rPr lang="en-US" sz="1400" dirty="0" err="1">
                <a:latin typeface="+mn-lt"/>
              </a:rPr>
              <a:t>d’explorer</a:t>
            </a:r>
            <a:r>
              <a:rPr lang="en-US" sz="1400" dirty="0">
                <a:latin typeface="+mn-lt"/>
              </a:rPr>
              <a:t> les relations</a:t>
            </a:r>
          </a:p>
          <a:p>
            <a:pPr>
              <a:buClr>
                <a:schemeClr val="accent1"/>
              </a:buClr>
            </a:pPr>
            <a:r>
              <a:rPr lang="en-US" sz="1400" dirty="0">
                <a:latin typeface="+mn-lt"/>
              </a:rPr>
              <a:t> </a:t>
            </a:r>
            <a:r>
              <a:rPr lang="en-US" sz="1400" dirty="0" err="1">
                <a:latin typeface="+mn-lt"/>
              </a:rPr>
              <a:t>Effectuer</a:t>
            </a:r>
            <a:r>
              <a:rPr lang="en-US" sz="1400" dirty="0">
                <a:latin typeface="+mn-lt"/>
              </a:rPr>
              <a:t> des </a:t>
            </a:r>
            <a:r>
              <a:rPr lang="en-US" sz="1400" dirty="0" err="1">
                <a:latin typeface="+mn-lt"/>
              </a:rPr>
              <a:t>sélections</a:t>
            </a:r>
            <a:r>
              <a:rPr lang="en-US" sz="1400" dirty="0">
                <a:latin typeface="+mn-lt"/>
              </a:rPr>
              <a:t> </a:t>
            </a:r>
            <a:r>
              <a:rPr lang="en-US" sz="1400" dirty="0" err="1">
                <a:latin typeface="+mn-lt"/>
              </a:rPr>
              <a:t>élémentaires</a:t>
            </a:r>
            <a:r>
              <a:rPr lang="en-US" sz="1400" dirty="0">
                <a:latin typeface="+mn-lt"/>
              </a:rPr>
              <a:t> (“</a:t>
            </a:r>
            <a:r>
              <a:rPr lang="en-US" sz="1400" i="1" dirty="0" err="1">
                <a:latin typeface="+mn-lt"/>
              </a:rPr>
              <a:t>Trouver</a:t>
            </a:r>
            <a:r>
              <a:rPr lang="en-US" sz="1400" i="1" dirty="0">
                <a:latin typeface="+mn-lt"/>
              </a:rPr>
              <a:t> les </a:t>
            </a:r>
            <a:r>
              <a:rPr lang="en-US" sz="1400" i="1" dirty="0" err="1">
                <a:latin typeface="+mn-lt"/>
              </a:rPr>
              <a:t>matériaux</a:t>
            </a:r>
            <a:r>
              <a:rPr lang="en-US" sz="1400" i="1" dirty="0">
                <a:latin typeface="+mn-lt"/>
              </a:rPr>
              <a:t> à forte </a:t>
            </a:r>
            <a:r>
              <a:rPr lang="en-US" sz="1400" i="1" dirty="0" err="1">
                <a:latin typeface="+mn-lt"/>
              </a:rPr>
              <a:t>résistivité</a:t>
            </a:r>
            <a:r>
              <a:rPr lang="en-US" sz="1400" i="1" dirty="0">
                <a:latin typeface="+mn-lt"/>
              </a:rPr>
              <a:t> </a:t>
            </a:r>
            <a:r>
              <a:rPr lang="en-US" sz="1400" i="1" dirty="0" err="1">
                <a:latin typeface="+mn-lt"/>
              </a:rPr>
              <a:t>thermique</a:t>
            </a:r>
            <a:r>
              <a:rPr lang="en-US" sz="1400" dirty="0">
                <a:latin typeface="+mn-lt"/>
              </a:rPr>
              <a:t>”)</a:t>
            </a:r>
          </a:p>
        </p:txBody>
      </p:sp>
      <p:pic>
        <p:nvPicPr>
          <p:cNvPr id="5" name="Picture 13">
            <a:extLst>
              <a:ext uri="{FF2B5EF4-FFF2-40B4-BE49-F238E27FC236}">
                <a16:creationId xmlns:a16="http://schemas.microsoft.com/office/drawing/2014/main" id="{863B22FB-F756-4F68-9CEE-326DDB4866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1544" y="692696"/>
            <a:ext cx="7966075"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15">
            <a:extLst>
              <a:ext uri="{FF2B5EF4-FFF2-40B4-BE49-F238E27FC236}">
                <a16:creationId xmlns:a16="http://schemas.microsoft.com/office/drawing/2014/main" id="{C9B57FA2-60C6-45FE-80EC-917E320DF873}"/>
              </a:ext>
            </a:extLst>
          </p:cNvPr>
          <p:cNvGrpSpPr>
            <a:grpSpLocks/>
          </p:cNvGrpSpPr>
          <p:nvPr/>
        </p:nvGrpSpPr>
        <p:grpSpPr bwMode="auto">
          <a:xfrm>
            <a:off x="2672581" y="773660"/>
            <a:ext cx="7169150" cy="1182687"/>
            <a:chOff x="928" y="599"/>
            <a:chExt cx="4168" cy="745"/>
          </a:xfrm>
        </p:grpSpPr>
        <p:sp>
          <p:nvSpPr>
            <p:cNvPr id="7" name="Rectangle 4">
              <a:extLst>
                <a:ext uri="{FF2B5EF4-FFF2-40B4-BE49-F238E27FC236}">
                  <a16:creationId xmlns:a16="http://schemas.microsoft.com/office/drawing/2014/main" id="{234F56FC-194F-44C4-A823-2177B241151F}"/>
                </a:ext>
              </a:extLst>
            </p:cNvPr>
            <p:cNvSpPr>
              <a:spLocks noChangeArrowheads="1"/>
            </p:cNvSpPr>
            <p:nvPr/>
          </p:nvSpPr>
          <p:spPr bwMode="auto">
            <a:xfrm>
              <a:off x="928" y="599"/>
              <a:ext cx="4168" cy="745"/>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r">
                <a:buClr>
                  <a:srgbClr val="009B9B"/>
                </a:buClr>
                <a:buSzPct val="80000"/>
                <a:buFont typeface="Wingdings" panose="05000000000000000000" pitchFamily="2" charset="2"/>
                <a:buNone/>
              </a:pPr>
              <a:endParaRPr lang="en-GB" sz="1400" dirty="0">
                <a:latin typeface="+mn-lt"/>
              </a:endParaRPr>
            </a:p>
          </p:txBody>
        </p:sp>
        <p:sp>
          <p:nvSpPr>
            <p:cNvPr id="8" name="Text Box 14">
              <a:extLst>
                <a:ext uri="{FF2B5EF4-FFF2-40B4-BE49-F238E27FC236}">
                  <a16:creationId xmlns:a16="http://schemas.microsoft.com/office/drawing/2014/main" id="{5FB39FAB-5596-4564-8A4F-A57CBA4046A3}"/>
                </a:ext>
              </a:extLst>
            </p:cNvPr>
            <p:cNvSpPr txBox="1">
              <a:spLocks noChangeArrowheads="1"/>
            </p:cNvSpPr>
            <p:nvPr/>
          </p:nvSpPr>
          <p:spPr bwMode="auto">
            <a:xfrm>
              <a:off x="2287" y="971"/>
              <a:ext cx="2077" cy="213"/>
            </a:xfrm>
            <a:prstGeom prst="rect">
              <a:avLst/>
            </a:prstGeom>
            <a:noFill/>
            <a:ln w="9525">
              <a:solidFill>
                <a:srgbClr val="666633"/>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r">
                <a:buClr>
                  <a:srgbClr val="009B9B"/>
                </a:buClr>
                <a:buSzPct val="80000"/>
                <a:buFont typeface="Wingdings" panose="05000000000000000000" pitchFamily="2" charset="2"/>
                <a:buNone/>
              </a:pPr>
              <a:r>
                <a:rPr lang="en-GB" sz="1600" i="1" dirty="0" err="1">
                  <a:latin typeface="+mn-lt"/>
                </a:rPr>
                <a:t>Matériaux</a:t>
              </a:r>
              <a:r>
                <a:rPr lang="en-GB" sz="1600" i="1" dirty="0">
                  <a:latin typeface="+mn-lt"/>
                </a:rPr>
                <a:t> à haute </a:t>
              </a:r>
              <a:r>
                <a:rPr lang="en-GB" sz="1600" i="1" dirty="0" err="1">
                  <a:latin typeface="+mn-lt"/>
                </a:rPr>
                <a:t>résistivité</a:t>
              </a:r>
              <a:r>
                <a:rPr lang="en-GB" sz="1600" i="1" dirty="0">
                  <a:latin typeface="+mn-lt"/>
                </a:rPr>
                <a:t> </a:t>
              </a:r>
              <a:r>
                <a:rPr lang="en-GB" sz="1600" i="1" dirty="0" err="1">
                  <a:latin typeface="+mn-lt"/>
                </a:rPr>
                <a:t>thermique</a:t>
              </a:r>
              <a:endParaRPr lang="en-GB" sz="1600" i="1" dirty="0">
                <a:latin typeface="+mn-lt"/>
              </a:endParaRPr>
            </a:p>
          </p:txBody>
        </p:sp>
      </p:grpSp>
      <p:grpSp>
        <p:nvGrpSpPr>
          <p:cNvPr id="9" name="Group 16">
            <a:extLst>
              <a:ext uri="{FF2B5EF4-FFF2-40B4-BE49-F238E27FC236}">
                <a16:creationId xmlns:a16="http://schemas.microsoft.com/office/drawing/2014/main" id="{239ECCA5-2101-40A1-8882-55EDEDAB1C7C}"/>
              </a:ext>
            </a:extLst>
          </p:cNvPr>
          <p:cNvGrpSpPr>
            <a:grpSpLocks/>
          </p:cNvGrpSpPr>
          <p:nvPr/>
        </p:nvGrpSpPr>
        <p:grpSpPr bwMode="auto">
          <a:xfrm>
            <a:off x="2736082" y="3559722"/>
            <a:ext cx="2491979" cy="1800225"/>
            <a:chOff x="965" y="2271"/>
            <a:chExt cx="1449" cy="1134"/>
          </a:xfrm>
        </p:grpSpPr>
        <p:sp>
          <p:nvSpPr>
            <p:cNvPr id="10" name="AutoShape 17">
              <a:extLst>
                <a:ext uri="{FF2B5EF4-FFF2-40B4-BE49-F238E27FC236}">
                  <a16:creationId xmlns:a16="http://schemas.microsoft.com/office/drawing/2014/main" id="{29EDC3FE-C6CB-4F52-92E2-DFF55C787E34}"/>
                </a:ext>
              </a:extLst>
            </p:cNvPr>
            <p:cNvSpPr>
              <a:spLocks noChangeArrowheads="1"/>
            </p:cNvSpPr>
            <p:nvPr/>
          </p:nvSpPr>
          <p:spPr bwMode="auto">
            <a:xfrm>
              <a:off x="965" y="2275"/>
              <a:ext cx="1384" cy="1130"/>
            </a:xfrm>
            <a:prstGeom prst="roundRect">
              <a:avLst>
                <a:gd name="adj" fmla="val 2292"/>
              </a:avLst>
            </a:prstGeom>
            <a:solidFill>
              <a:schemeClr val="bg1"/>
            </a:solidFill>
            <a:ln w="28575">
              <a:solidFill>
                <a:schemeClr val="accent1"/>
              </a:solidFill>
              <a:round/>
              <a:headEnd/>
              <a:tailEnd/>
            </a:ln>
          </p:spPr>
          <p:txBody>
            <a:bodyPr anchor="ct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r">
                <a:buClr>
                  <a:srgbClr val="009B9B"/>
                </a:buClr>
                <a:buSzPct val="80000"/>
                <a:buFont typeface="Wingdings" panose="05000000000000000000" pitchFamily="2" charset="2"/>
                <a:buNone/>
              </a:pPr>
              <a:endParaRPr lang="en-GB" sz="1400" dirty="0">
                <a:latin typeface="+mn-lt"/>
              </a:endParaRPr>
            </a:p>
          </p:txBody>
        </p:sp>
        <p:sp>
          <p:nvSpPr>
            <p:cNvPr id="11" name="Text Box 18">
              <a:extLst>
                <a:ext uri="{FF2B5EF4-FFF2-40B4-BE49-F238E27FC236}">
                  <a16:creationId xmlns:a16="http://schemas.microsoft.com/office/drawing/2014/main" id="{106782EE-3855-44C8-B77A-366476B703A5}"/>
                </a:ext>
              </a:extLst>
            </p:cNvPr>
            <p:cNvSpPr txBox="1">
              <a:spLocks noChangeArrowheads="1"/>
            </p:cNvSpPr>
            <p:nvPr/>
          </p:nvSpPr>
          <p:spPr bwMode="auto">
            <a:xfrm>
              <a:off x="1013" y="2292"/>
              <a:ext cx="695"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a:spcBef>
                  <a:spcPct val="0"/>
                </a:spcBef>
                <a:spcAft>
                  <a:spcPct val="0"/>
                </a:spcAft>
                <a:buClr>
                  <a:srgbClr val="009B9B"/>
                </a:buClr>
                <a:buSzPct val="80000"/>
                <a:buFont typeface="Wingdings" panose="05000000000000000000" pitchFamily="2" charset="2"/>
                <a:buNone/>
              </a:pPr>
              <a:r>
                <a:rPr lang="en-GB" sz="1600" i="1" dirty="0" err="1">
                  <a:latin typeface="+mn-lt"/>
                </a:rPr>
                <a:t>Resultats</a:t>
              </a:r>
              <a:r>
                <a:rPr lang="en-GB" sz="1600" i="1" dirty="0">
                  <a:latin typeface="+mn-lt"/>
                </a:rPr>
                <a:t>   </a:t>
              </a:r>
            </a:p>
            <a:p>
              <a:pPr algn="ctr">
                <a:spcBef>
                  <a:spcPct val="0"/>
                </a:spcBef>
                <a:spcAft>
                  <a:spcPct val="0"/>
                </a:spcAft>
                <a:buClr>
                  <a:srgbClr val="009B9B"/>
                </a:buClr>
                <a:buSzPct val="80000"/>
                <a:buFont typeface="Wingdings" panose="05000000000000000000" pitchFamily="2" charset="2"/>
                <a:buNone/>
              </a:pPr>
              <a:r>
                <a:rPr lang="en-GB" sz="1200" b="0" i="1" dirty="0">
                  <a:latin typeface="+mn-lt"/>
                </a:rPr>
                <a:t>5 sur 95 </a:t>
              </a:r>
              <a:r>
                <a:rPr lang="en-GB" sz="1200" b="0" i="1" dirty="0" err="1">
                  <a:latin typeface="+mn-lt"/>
                </a:rPr>
                <a:t>passent</a:t>
              </a:r>
              <a:endParaRPr lang="en-GB" sz="1200" b="0" i="1" dirty="0">
                <a:latin typeface="+mn-lt"/>
              </a:endParaRPr>
            </a:p>
          </p:txBody>
        </p:sp>
        <p:sp>
          <p:nvSpPr>
            <p:cNvPr id="12" name="Text Box 19">
              <a:extLst>
                <a:ext uri="{FF2B5EF4-FFF2-40B4-BE49-F238E27FC236}">
                  <a16:creationId xmlns:a16="http://schemas.microsoft.com/office/drawing/2014/main" id="{C021944B-46DE-413B-9A1A-0B64139C519A}"/>
                </a:ext>
              </a:extLst>
            </p:cNvPr>
            <p:cNvSpPr txBox="1">
              <a:spLocks noChangeArrowheads="1"/>
            </p:cNvSpPr>
            <p:nvPr/>
          </p:nvSpPr>
          <p:spPr bwMode="auto">
            <a:xfrm>
              <a:off x="1021" y="2605"/>
              <a:ext cx="1013" cy="77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spcBef>
                  <a:spcPct val="10000"/>
                </a:spcBef>
                <a:buClr>
                  <a:srgbClr val="009B9B"/>
                </a:buClr>
                <a:buSzPct val="80000"/>
                <a:buFont typeface="Wingdings" panose="05000000000000000000" pitchFamily="2" charset="2"/>
                <a:buNone/>
              </a:pPr>
              <a:r>
                <a:rPr lang="en-GB" sz="1200" b="0" dirty="0" err="1">
                  <a:latin typeface="+mn-lt"/>
                </a:rPr>
                <a:t>Matériau</a:t>
              </a:r>
              <a:r>
                <a:rPr lang="en-GB" sz="1200" b="0" dirty="0">
                  <a:latin typeface="+mn-lt"/>
                </a:rPr>
                <a:t> 1                 313 </a:t>
              </a:r>
            </a:p>
            <a:p>
              <a:pPr>
                <a:spcBef>
                  <a:spcPct val="10000"/>
                </a:spcBef>
                <a:buClr>
                  <a:srgbClr val="009B9B"/>
                </a:buClr>
                <a:buSzPct val="80000"/>
                <a:buFont typeface="Wingdings" panose="05000000000000000000" pitchFamily="2" charset="2"/>
                <a:buNone/>
              </a:pPr>
              <a:r>
                <a:rPr lang="en-GB" sz="1200" b="0" dirty="0" err="1">
                  <a:latin typeface="+mn-lt"/>
                </a:rPr>
                <a:t>Matériau</a:t>
              </a:r>
              <a:r>
                <a:rPr lang="en-GB" sz="1200" b="0" dirty="0">
                  <a:latin typeface="+mn-lt"/>
                </a:rPr>
                <a:t> 2                 300 </a:t>
              </a:r>
            </a:p>
            <a:p>
              <a:pPr>
                <a:spcBef>
                  <a:spcPct val="10000"/>
                </a:spcBef>
                <a:buClr>
                  <a:srgbClr val="009B9B"/>
                </a:buClr>
                <a:buSzPct val="80000"/>
                <a:buFont typeface="Wingdings" panose="05000000000000000000" pitchFamily="2" charset="2"/>
                <a:buNone/>
              </a:pPr>
              <a:r>
                <a:rPr lang="en-GB" sz="1200" b="0" dirty="0" err="1">
                  <a:latin typeface="+mn-lt"/>
                </a:rPr>
                <a:t>Matériau</a:t>
              </a:r>
              <a:r>
                <a:rPr lang="en-GB" sz="1200" b="0" dirty="0">
                  <a:latin typeface="+mn-lt"/>
                </a:rPr>
                <a:t> 3                 278 </a:t>
              </a:r>
            </a:p>
            <a:p>
              <a:pPr>
                <a:spcBef>
                  <a:spcPct val="10000"/>
                </a:spcBef>
                <a:buClr>
                  <a:srgbClr val="009B9B"/>
                </a:buClr>
                <a:buSzPct val="80000"/>
                <a:buFont typeface="Wingdings" panose="05000000000000000000" pitchFamily="2" charset="2"/>
                <a:buNone/>
              </a:pPr>
              <a:r>
                <a:rPr lang="en-GB" sz="1200" b="0" dirty="0" err="1">
                  <a:latin typeface="+mn-lt"/>
                </a:rPr>
                <a:t>Matériau</a:t>
              </a:r>
              <a:r>
                <a:rPr lang="en-GB" sz="1200" b="0" dirty="0">
                  <a:latin typeface="+mn-lt"/>
                </a:rPr>
                <a:t> 4                 247</a:t>
              </a:r>
            </a:p>
            <a:p>
              <a:pPr>
                <a:spcBef>
                  <a:spcPct val="10000"/>
                </a:spcBef>
                <a:buClr>
                  <a:srgbClr val="009B9B"/>
                </a:buClr>
                <a:buSzPct val="80000"/>
                <a:buFont typeface="Wingdings" panose="05000000000000000000" pitchFamily="2" charset="2"/>
                <a:buNone/>
              </a:pPr>
              <a:r>
                <a:rPr lang="en-GB" sz="1200" b="0" dirty="0">
                  <a:latin typeface="+mn-lt"/>
                </a:rPr>
                <a:t>etc...</a:t>
              </a:r>
            </a:p>
          </p:txBody>
        </p:sp>
        <p:sp>
          <p:nvSpPr>
            <p:cNvPr id="13" name="Text Box 20">
              <a:extLst>
                <a:ext uri="{FF2B5EF4-FFF2-40B4-BE49-F238E27FC236}">
                  <a16:creationId xmlns:a16="http://schemas.microsoft.com/office/drawing/2014/main" id="{F71DEE23-9912-4310-90CC-E0A75CE05FE0}"/>
                </a:ext>
              </a:extLst>
            </p:cNvPr>
            <p:cNvSpPr txBox="1">
              <a:spLocks noChangeArrowheads="1"/>
            </p:cNvSpPr>
            <p:nvPr/>
          </p:nvSpPr>
          <p:spPr bwMode="auto">
            <a:xfrm>
              <a:off x="1631" y="2271"/>
              <a:ext cx="783"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a:spcBef>
                  <a:spcPct val="0"/>
                </a:spcBef>
                <a:spcAft>
                  <a:spcPct val="0"/>
                </a:spcAft>
                <a:buClr>
                  <a:srgbClr val="009B9B"/>
                </a:buClr>
                <a:buSzPct val="80000"/>
                <a:buFont typeface="Wingdings" panose="05000000000000000000" pitchFamily="2" charset="2"/>
                <a:buNone/>
              </a:pPr>
              <a:r>
                <a:rPr lang="en-GB" sz="1600" i="1" dirty="0">
                  <a:solidFill>
                    <a:srgbClr val="666633"/>
                  </a:solidFill>
                  <a:latin typeface="+mn-lt"/>
                </a:rPr>
                <a:t>  </a:t>
              </a:r>
              <a:r>
                <a:rPr lang="en-GB" sz="1600" i="1" dirty="0" err="1">
                  <a:latin typeface="+mn-lt"/>
                </a:rPr>
                <a:t>Classement</a:t>
              </a:r>
              <a:r>
                <a:rPr lang="en-GB" sz="1600" i="1" dirty="0">
                  <a:solidFill>
                    <a:srgbClr val="666633"/>
                  </a:solidFill>
                  <a:latin typeface="+mn-lt"/>
                </a:rPr>
                <a:t> </a:t>
              </a:r>
              <a:r>
                <a:rPr lang="en-GB" sz="1800" i="1" dirty="0">
                  <a:solidFill>
                    <a:srgbClr val="666633"/>
                  </a:solidFill>
                  <a:latin typeface="+mn-lt"/>
                </a:rPr>
                <a:t> </a:t>
              </a:r>
            </a:p>
            <a:p>
              <a:pPr algn="ctr">
                <a:spcBef>
                  <a:spcPct val="0"/>
                </a:spcBef>
                <a:spcAft>
                  <a:spcPct val="0"/>
                </a:spcAft>
                <a:buClr>
                  <a:srgbClr val="009B9B"/>
                </a:buClr>
                <a:buSzPct val="80000"/>
                <a:buFont typeface="Wingdings" panose="05000000000000000000" pitchFamily="2" charset="2"/>
                <a:buNone/>
              </a:pPr>
              <a:r>
                <a:rPr lang="en-GB" sz="1200" b="0" i="1" dirty="0">
                  <a:latin typeface="+mn-lt"/>
                </a:rPr>
                <a:t>T-</a:t>
              </a:r>
              <a:r>
                <a:rPr lang="en-GB" sz="1200" b="0" i="1" dirty="0" err="1">
                  <a:latin typeface="+mn-lt"/>
                </a:rPr>
                <a:t>resistivité</a:t>
              </a:r>
              <a:endParaRPr lang="en-GB" sz="1200" b="0" i="1" dirty="0">
                <a:latin typeface="+mn-lt"/>
              </a:endParaRPr>
            </a:p>
          </p:txBody>
        </p:sp>
      </p:grpSp>
    </p:spTree>
    <p:extLst>
      <p:ext uri="{BB962C8B-B14F-4D97-AF65-F5344CB8AC3E}">
        <p14:creationId xmlns:p14="http://schemas.microsoft.com/office/powerpoint/2010/main" val="388277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latin typeface="+mn-lt"/>
              </a:rPr>
              <a:pPr/>
              <a:t>15</a:t>
            </a:fld>
            <a:endParaRPr lang="en-US" dirty="0">
              <a:latin typeface="+mn-lt"/>
            </a:endParaRPr>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p:txBody>
          <a:bodyPr/>
          <a:lstStyle/>
          <a:p>
            <a:r>
              <a:rPr lang="en-US" dirty="0" err="1">
                <a:latin typeface="+mn-lt"/>
              </a:rPr>
              <a:t>Projet</a:t>
            </a:r>
            <a:r>
              <a:rPr lang="en-US" dirty="0">
                <a:latin typeface="+mn-lt"/>
              </a:rPr>
              <a:t> de </a:t>
            </a:r>
            <a:r>
              <a:rPr lang="en-US" dirty="0" err="1">
                <a:latin typeface="+mn-lt"/>
              </a:rPr>
              <a:t>choix</a:t>
            </a:r>
            <a:r>
              <a:rPr lang="en-US" dirty="0">
                <a:latin typeface="+mn-lt"/>
              </a:rPr>
              <a:t> de </a:t>
            </a:r>
            <a:r>
              <a:rPr lang="en-US" dirty="0" err="1">
                <a:latin typeface="+mn-lt"/>
              </a:rPr>
              <a:t>matériau</a:t>
            </a:r>
            <a:r>
              <a:rPr lang="en-US" dirty="0">
                <a:latin typeface="+mn-lt"/>
              </a:rPr>
              <a:t>: </a:t>
            </a:r>
            <a:r>
              <a:rPr lang="en-US" dirty="0" err="1">
                <a:latin typeface="+mn-lt"/>
              </a:rPr>
              <a:t>revêtement</a:t>
            </a:r>
            <a:r>
              <a:rPr lang="en-US" dirty="0">
                <a:latin typeface="+mn-lt"/>
              </a:rPr>
              <a:t> pour </a:t>
            </a:r>
            <a:r>
              <a:rPr lang="en-US" dirty="0" err="1">
                <a:latin typeface="+mn-lt"/>
              </a:rPr>
              <a:t>bâtiments</a:t>
            </a:r>
            <a:endParaRPr lang="en-US" dirty="0">
              <a:latin typeface="+mn-lt"/>
            </a:endParaRPr>
          </a:p>
        </p:txBody>
      </p:sp>
      <p:sp>
        <p:nvSpPr>
          <p:cNvPr id="4" name="Text Box 4">
            <a:extLst>
              <a:ext uri="{FF2B5EF4-FFF2-40B4-BE49-F238E27FC236}">
                <a16:creationId xmlns:a16="http://schemas.microsoft.com/office/drawing/2014/main" id="{3876CB03-0CDC-4CE9-889D-149597205F5E}"/>
              </a:ext>
            </a:extLst>
          </p:cNvPr>
          <p:cNvSpPr txBox="1">
            <a:spLocks noChangeArrowheads="1"/>
          </p:cNvSpPr>
          <p:nvPr/>
        </p:nvSpPr>
        <p:spPr bwMode="auto">
          <a:xfrm>
            <a:off x="476457" y="795833"/>
            <a:ext cx="470514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buClr>
                <a:schemeClr val="tx1"/>
              </a:buClr>
              <a:buSzPct val="80000"/>
              <a:buFont typeface="Wingdings" panose="05000000000000000000" pitchFamily="2" charset="2"/>
              <a:buChar char="n"/>
            </a:pPr>
            <a:r>
              <a:rPr lang="en-GB" sz="1800" dirty="0">
                <a:solidFill>
                  <a:schemeClr val="accent1"/>
                </a:solidFill>
                <a:latin typeface="+mn-lt"/>
              </a:rPr>
              <a:t>  </a:t>
            </a:r>
            <a:r>
              <a:rPr lang="en-GB" sz="1800" dirty="0" err="1">
                <a:latin typeface="+mn-lt"/>
              </a:rPr>
              <a:t>Traduction</a:t>
            </a:r>
            <a:r>
              <a:rPr lang="en-GB" sz="1800" dirty="0">
                <a:latin typeface="+mn-lt"/>
              </a:rPr>
              <a:t> des exigences de conception</a:t>
            </a:r>
            <a:endParaRPr lang="en-GB" sz="1800" b="0" dirty="0">
              <a:latin typeface="+mn-lt"/>
            </a:endParaRPr>
          </a:p>
        </p:txBody>
      </p:sp>
      <p:grpSp>
        <p:nvGrpSpPr>
          <p:cNvPr id="5" name="Group 36">
            <a:extLst>
              <a:ext uri="{FF2B5EF4-FFF2-40B4-BE49-F238E27FC236}">
                <a16:creationId xmlns:a16="http://schemas.microsoft.com/office/drawing/2014/main" id="{7CF2A691-93AB-4D22-83A3-41E3FB5C7094}"/>
              </a:ext>
            </a:extLst>
          </p:cNvPr>
          <p:cNvGrpSpPr>
            <a:grpSpLocks/>
          </p:cNvGrpSpPr>
          <p:nvPr/>
        </p:nvGrpSpPr>
        <p:grpSpPr bwMode="auto">
          <a:xfrm>
            <a:off x="299234" y="1953914"/>
            <a:ext cx="4196566" cy="2608264"/>
            <a:chOff x="162" y="867"/>
            <a:chExt cx="2297" cy="1643"/>
          </a:xfrm>
        </p:grpSpPr>
        <p:sp>
          <p:nvSpPr>
            <p:cNvPr id="6" name="Text Box 13">
              <a:extLst>
                <a:ext uri="{FF2B5EF4-FFF2-40B4-BE49-F238E27FC236}">
                  <a16:creationId xmlns:a16="http://schemas.microsoft.com/office/drawing/2014/main" id="{D7E4EBC9-86C3-43A2-B5A3-801C5B1E5C23}"/>
                </a:ext>
              </a:extLst>
            </p:cNvPr>
            <p:cNvSpPr txBox="1">
              <a:spLocks noChangeArrowheads="1"/>
            </p:cNvSpPr>
            <p:nvPr/>
          </p:nvSpPr>
          <p:spPr bwMode="auto">
            <a:xfrm>
              <a:off x="242" y="1206"/>
              <a:ext cx="2142" cy="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spcBef>
                  <a:spcPct val="55000"/>
                </a:spcBef>
                <a:spcAft>
                  <a:spcPct val="35000"/>
                </a:spcAft>
                <a:buClr>
                  <a:schemeClr val="accent1"/>
                </a:buClr>
                <a:buSzTx/>
              </a:pPr>
              <a:r>
                <a:rPr lang="en-GB" sz="1800" b="0" dirty="0">
                  <a:latin typeface="+mn-lt"/>
                </a:rPr>
                <a:t> </a:t>
              </a:r>
              <a:r>
                <a:rPr lang="en-GB" sz="1800" b="0" dirty="0" err="1">
                  <a:latin typeface="+mn-lt"/>
                </a:rPr>
                <a:t>Revêtement</a:t>
              </a:r>
              <a:r>
                <a:rPr lang="en-GB" sz="1800" b="0" dirty="0">
                  <a:latin typeface="+mn-lt"/>
                </a:rPr>
                <a:t> durable, </a:t>
              </a:r>
              <a:r>
                <a:rPr lang="en-GB" sz="1800" b="0" dirty="0" err="1">
                  <a:latin typeface="+mn-lt"/>
                </a:rPr>
                <a:t>résistant</a:t>
              </a:r>
              <a:r>
                <a:rPr lang="en-GB" sz="1800" b="0" dirty="0">
                  <a:latin typeface="+mn-lt"/>
                </a:rPr>
                <a:t>, ductile </a:t>
              </a:r>
            </a:p>
            <a:p>
              <a:pPr>
                <a:spcBef>
                  <a:spcPct val="55000"/>
                </a:spcBef>
                <a:spcAft>
                  <a:spcPct val="35000"/>
                </a:spcAft>
                <a:buClr>
                  <a:schemeClr val="accent1"/>
                </a:buClr>
                <a:buSzTx/>
              </a:pPr>
              <a:r>
                <a:rPr lang="en-GB" sz="1800" b="0" dirty="0">
                  <a:latin typeface="+mn-lt"/>
                </a:rPr>
                <a:t>Disponible </a:t>
              </a:r>
              <a:r>
                <a:rPr lang="en-GB" sz="1800" b="0" dirty="0" err="1">
                  <a:latin typeface="+mn-lt"/>
                </a:rPr>
                <a:t>en</a:t>
              </a:r>
              <a:r>
                <a:rPr lang="en-GB" sz="1800" b="0" dirty="0">
                  <a:latin typeface="+mn-lt"/>
                </a:rPr>
                <a:t> </a:t>
              </a:r>
              <a:r>
                <a:rPr lang="en-GB" sz="1800" b="0" dirty="0" err="1">
                  <a:latin typeface="+mn-lt"/>
                </a:rPr>
                <a:t>forme</a:t>
              </a:r>
              <a:r>
                <a:rPr lang="en-GB" sz="1800" b="0" dirty="0">
                  <a:latin typeface="+mn-lt"/>
                </a:rPr>
                <a:t> </a:t>
              </a:r>
              <a:r>
                <a:rPr lang="en-GB" sz="1800" b="0" dirty="0" err="1">
                  <a:latin typeface="+mn-lt"/>
                </a:rPr>
                <a:t>feuille</a:t>
              </a:r>
              <a:endParaRPr lang="en-GB" sz="1800" b="0" dirty="0">
                <a:latin typeface="+mn-lt"/>
              </a:endParaRPr>
            </a:p>
            <a:p>
              <a:pPr>
                <a:spcBef>
                  <a:spcPct val="55000"/>
                </a:spcBef>
                <a:spcAft>
                  <a:spcPct val="35000"/>
                </a:spcAft>
                <a:buClr>
                  <a:schemeClr val="accent1"/>
                </a:buClr>
                <a:buSzTx/>
              </a:pPr>
              <a:r>
                <a:rPr lang="en-GB" sz="1800" b="0" dirty="0">
                  <a:latin typeface="+mn-lt"/>
                </a:rPr>
                <a:t>Impact </a:t>
              </a:r>
              <a:r>
                <a:rPr lang="en-GB" sz="1800" b="0" dirty="0" err="1">
                  <a:latin typeface="+mn-lt"/>
                </a:rPr>
                <a:t>environnemental</a:t>
              </a:r>
              <a:r>
                <a:rPr lang="en-GB" sz="1800" b="0" dirty="0">
                  <a:latin typeface="+mn-lt"/>
                </a:rPr>
                <a:t> </a:t>
              </a:r>
              <a:r>
                <a:rPr lang="en-GB" sz="1800" b="0" dirty="0" err="1">
                  <a:latin typeface="+mn-lt"/>
                </a:rPr>
                <a:t>limité</a:t>
              </a:r>
              <a:endParaRPr lang="en-GB" sz="1800" b="0" dirty="0">
                <a:latin typeface="+mn-lt"/>
              </a:endParaRPr>
            </a:p>
            <a:p>
              <a:pPr>
                <a:spcBef>
                  <a:spcPct val="55000"/>
                </a:spcBef>
                <a:spcAft>
                  <a:spcPct val="35000"/>
                </a:spcAft>
                <a:buClr>
                  <a:schemeClr val="accent1"/>
                </a:buClr>
                <a:buSzTx/>
              </a:pPr>
              <a:r>
                <a:rPr lang="en-GB" sz="1800" b="0" dirty="0">
                  <a:latin typeface="+mn-lt"/>
                </a:rPr>
                <a:t> Le </a:t>
              </a:r>
              <a:r>
                <a:rPr lang="en-GB" sz="1800" b="0" dirty="0" err="1">
                  <a:latin typeface="+mn-lt"/>
                </a:rPr>
                <a:t>moins</a:t>
              </a:r>
              <a:r>
                <a:rPr lang="en-GB" sz="1800" b="0" dirty="0">
                  <a:latin typeface="+mn-lt"/>
                </a:rPr>
                <a:t> </a:t>
              </a:r>
              <a:r>
                <a:rPr lang="en-GB" sz="1800" b="0" dirty="0" err="1">
                  <a:latin typeface="+mn-lt"/>
                </a:rPr>
                <a:t>cher</a:t>
              </a:r>
              <a:r>
                <a:rPr lang="en-GB" sz="1800" b="0" dirty="0">
                  <a:latin typeface="+mn-lt"/>
                </a:rPr>
                <a:t> possible</a:t>
              </a:r>
              <a:endParaRPr lang="en-GB" sz="1600" b="0" dirty="0">
                <a:latin typeface="+mn-lt"/>
              </a:endParaRPr>
            </a:p>
          </p:txBody>
        </p:sp>
        <p:sp>
          <p:nvSpPr>
            <p:cNvPr id="7" name="AutoShape 14">
              <a:extLst>
                <a:ext uri="{FF2B5EF4-FFF2-40B4-BE49-F238E27FC236}">
                  <a16:creationId xmlns:a16="http://schemas.microsoft.com/office/drawing/2014/main" id="{B2DB6D4C-8FFB-4ACD-8D1E-EDEDE771A0C4}"/>
                </a:ext>
              </a:extLst>
            </p:cNvPr>
            <p:cNvSpPr>
              <a:spLocks noChangeArrowheads="1"/>
            </p:cNvSpPr>
            <p:nvPr/>
          </p:nvSpPr>
          <p:spPr bwMode="auto">
            <a:xfrm>
              <a:off x="162" y="1134"/>
              <a:ext cx="2297" cy="1376"/>
            </a:xfrm>
            <a:prstGeom prst="roundRect">
              <a:avLst>
                <a:gd name="adj" fmla="val 7370"/>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r">
                <a:buClr>
                  <a:srgbClr val="009B9B"/>
                </a:buClr>
                <a:buSzPct val="80000"/>
                <a:buFont typeface="Wingdings" panose="05000000000000000000" pitchFamily="2" charset="2"/>
                <a:buNone/>
              </a:pPr>
              <a:endParaRPr lang="en-GB" sz="1400" dirty="0">
                <a:latin typeface="+mn-lt"/>
              </a:endParaRPr>
            </a:p>
          </p:txBody>
        </p:sp>
        <p:sp>
          <p:nvSpPr>
            <p:cNvPr id="8" name="Text Box 15">
              <a:extLst>
                <a:ext uri="{FF2B5EF4-FFF2-40B4-BE49-F238E27FC236}">
                  <a16:creationId xmlns:a16="http://schemas.microsoft.com/office/drawing/2014/main" id="{E23435DA-C1EA-41F1-A0B4-2441EF47D4C3}"/>
                </a:ext>
              </a:extLst>
            </p:cNvPr>
            <p:cNvSpPr txBox="1">
              <a:spLocks noChangeArrowheads="1"/>
            </p:cNvSpPr>
            <p:nvPr/>
          </p:nvSpPr>
          <p:spPr bwMode="auto">
            <a:xfrm>
              <a:off x="556" y="867"/>
              <a:ext cx="17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spcBef>
                  <a:spcPct val="0"/>
                </a:spcBef>
                <a:spcAft>
                  <a:spcPct val="0"/>
                </a:spcAft>
                <a:buClrTx/>
                <a:buSzTx/>
                <a:buFontTx/>
                <a:buNone/>
              </a:pPr>
              <a:r>
                <a:rPr lang="en-GB" sz="1800" i="1" dirty="0">
                  <a:latin typeface="+mn-lt"/>
                </a:rPr>
                <a:t>Exigences de conception</a:t>
              </a:r>
              <a:endParaRPr lang="en-GB" sz="1800" dirty="0">
                <a:latin typeface="+mn-lt"/>
              </a:endParaRPr>
            </a:p>
          </p:txBody>
        </p:sp>
      </p:grpSp>
      <p:sp>
        <p:nvSpPr>
          <p:cNvPr id="10" name="AutoShape 17">
            <a:extLst>
              <a:ext uri="{FF2B5EF4-FFF2-40B4-BE49-F238E27FC236}">
                <a16:creationId xmlns:a16="http://schemas.microsoft.com/office/drawing/2014/main" id="{BA25218B-FC7C-45D9-A21D-159518AA5142}"/>
              </a:ext>
            </a:extLst>
          </p:cNvPr>
          <p:cNvSpPr>
            <a:spLocks noChangeArrowheads="1"/>
          </p:cNvSpPr>
          <p:nvPr/>
        </p:nvSpPr>
        <p:spPr bwMode="auto">
          <a:xfrm>
            <a:off x="4249607" y="3221642"/>
            <a:ext cx="1064785" cy="414715"/>
          </a:xfrm>
          <a:prstGeom prst="rightArrow">
            <a:avLst>
              <a:gd name="adj1" fmla="val 50000"/>
              <a:gd name="adj2" fmla="val 25000"/>
            </a:avLst>
          </a:prstGeom>
          <a:solidFill>
            <a:srgbClr val="F8F8F8"/>
          </a:solidFill>
          <a:ln w="28575">
            <a:solidFill>
              <a:srgbClr val="FFC000"/>
            </a:solidFill>
            <a:miter lim="800000"/>
            <a:headEnd/>
            <a:tailEnd/>
          </a:ln>
        </p:spPr>
        <p:txBody>
          <a:bodyPr wrap="none" anchor="ct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r">
              <a:buClr>
                <a:srgbClr val="009B9B"/>
              </a:buClr>
              <a:buSzPct val="80000"/>
              <a:buFont typeface="Wingdings" panose="05000000000000000000" pitchFamily="2" charset="2"/>
              <a:buNone/>
            </a:pPr>
            <a:endParaRPr lang="en-GB" sz="1400" dirty="0">
              <a:latin typeface="+mn-lt"/>
            </a:endParaRPr>
          </a:p>
        </p:txBody>
      </p:sp>
      <p:grpSp>
        <p:nvGrpSpPr>
          <p:cNvPr id="9" name="Group 8">
            <a:extLst>
              <a:ext uri="{FF2B5EF4-FFF2-40B4-BE49-F238E27FC236}">
                <a16:creationId xmlns:a16="http://schemas.microsoft.com/office/drawing/2014/main" id="{645E6CC2-E60A-45C6-8903-C0FD5FF4DAF9}"/>
              </a:ext>
            </a:extLst>
          </p:cNvPr>
          <p:cNvGrpSpPr/>
          <p:nvPr/>
        </p:nvGrpSpPr>
        <p:grpSpPr>
          <a:xfrm>
            <a:off x="5777745" y="1120476"/>
            <a:ext cx="5658605" cy="5089525"/>
            <a:chOff x="5777745" y="1120476"/>
            <a:chExt cx="5658605" cy="5089525"/>
          </a:xfrm>
        </p:grpSpPr>
        <p:sp>
          <p:nvSpPr>
            <p:cNvPr id="11" name="Text Box 18">
              <a:extLst>
                <a:ext uri="{FF2B5EF4-FFF2-40B4-BE49-F238E27FC236}">
                  <a16:creationId xmlns:a16="http://schemas.microsoft.com/office/drawing/2014/main" id="{5B1FC5B5-610C-4D95-8F59-785CD08D042B}"/>
                </a:ext>
              </a:extLst>
            </p:cNvPr>
            <p:cNvSpPr txBox="1">
              <a:spLocks noChangeArrowheads="1"/>
            </p:cNvSpPr>
            <p:nvPr/>
          </p:nvSpPr>
          <p:spPr bwMode="auto">
            <a:xfrm>
              <a:off x="7795235" y="1120476"/>
              <a:ext cx="154106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spcBef>
                  <a:spcPct val="0"/>
                </a:spcBef>
                <a:spcAft>
                  <a:spcPct val="0"/>
                </a:spcAft>
                <a:buClrTx/>
                <a:buSzTx/>
                <a:buFontTx/>
                <a:buNone/>
              </a:pPr>
              <a:r>
                <a:rPr lang="en-GB" sz="1800" i="1" dirty="0" err="1">
                  <a:latin typeface="+mn-lt"/>
                </a:rPr>
                <a:t>Traduction</a:t>
              </a:r>
              <a:endParaRPr lang="en-GB" sz="1800" dirty="0">
                <a:latin typeface="+mn-lt"/>
              </a:endParaRPr>
            </a:p>
          </p:txBody>
        </p:sp>
        <p:sp>
          <p:nvSpPr>
            <p:cNvPr id="13" name="AutoShape 22">
              <a:extLst>
                <a:ext uri="{FF2B5EF4-FFF2-40B4-BE49-F238E27FC236}">
                  <a16:creationId xmlns:a16="http://schemas.microsoft.com/office/drawing/2014/main" id="{F045B628-53A7-4455-BC15-E91EDDBF07D8}"/>
                </a:ext>
              </a:extLst>
            </p:cNvPr>
            <p:cNvSpPr>
              <a:spLocks noChangeArrowheads="1"/>
            </p:cNvSpPr>
            <p:nvPr/>
          </p:nvSpPr>
          <p:spPr bwMode="auto">
            <a:xfrm>
              <a:off x="5777745" y="1495126"/>
              <a:ext cx="5658605" cy="4714875"/>
            </a:xfrm>
            <a:prstGeom prst="roundRect">
              <a:avLst>
                <a:gd name="adj" fmla="val 3111"/>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r">
                <a:buClr>
                  <a:srgbClr val="009B9B"/>
                </a:buClr>
                <a:buSzPct val="80000"/>
                <a:buFont typeface="Wingdings" panose="05000000000000000000" pitchFamily="2" charset="2"/>
                <a:buNone/>
              </a:pPr>
              <a:endParaRPr lang="en-GB" sz="1400" dirty="0">
                <a:latin typeface="+mn-lt"/>
              </a:endParaRPr>
            </a:p>
          </p:txBody>
        </p:sp>
      </p:grpSp>
      <p:grpSp>
        <p:nvGrpSpPr>
          <p:cNvPr id="27" name="Group 26">
            <a:extLst>
              <a:ext uri="{FF2B5EF4-FFF2-40B4-BE49-F238E27FC236}">
                <a16:creationId xmlns:a16="http://schemas.microsoft.com/office/drawing/2014/main" id="{90967BA5-31B3-4AD8-AE59-7FE9CF377886}"/>
              </a:ext>
            </a:extLst>
          </p:cNvPr>
          <p:cNvGrpSpPr/>
          <p:nvPr/>
        </p:nvGrpSpPr>
        <p:grpSpPr>
          <a:xfrm>
            <a:off x="5930819" y="1638001"/>
            <a:ext cx="5434093" cy="4446588"/>
            <a:chOff x="5930819" y="1638001"/>
            <a:chExt cx="5434093" cy="4446588"/>
          </a:xfrm>
        </p:grpSpPr>
        <p:grpSp>
          <p:nvGrpSpPr>
            <p:cNvPr id="12" name="Group 34">
              <a:extLst>
                <a:ext uri="{FF2B5EF4-FFF2-40B4-BE49-F238E27FC236}">
                  <a16:creationId xmlns:a16="http://schemas.microsoft.com/office/drawing/2014/main" id="{6CDA2550-0F0E-4026-8148-E12E109225E8}"/>
                </a:ext>
              </a:extLst>
            </p:cNvPr>
            <p:cNvGrpSpPr>
              <a:grpSpLocks/>
            </p:cNvGrpSpPr>
            <p:nvPr/>
          </p:nvGrpSpPr>
          <p:grpSpPr bwMode="auto">
            <a:xfrm>
              <a:off x="5930819" y="1638001"/>
              <a:ext cx="5376535" cy="417513"/>
              <a:chOff x="2087" y="1160"/>
              <a:chExt cx="3126" cy="263"/>
            </a:xfrm>
          </p:grpSpPr>
          <p:sp>
            <p:nvSpPr>
              <p:cNvPr id="14" name="AutoShape 20">
                <a:extLst>
                  <a:ext uri="{FF2B5EF4-FFF2-40B4-BE49-F238E27FC236}">
                    <a16:creationId xmlns:a16="http://schemas.microsoft.com/office/drawing/2014/main" id="{AEEB143A-4B3E-419F-9DB9-838C78D9C461}"/>
                  </a:ext>
                </a:extLst>
              </p:cNvPr>
              <p:cNvSpPr>
                <a:spLocks noChangeArrowheads="1"/>
              </p:cNvSpPr>
              <p:nvPr/>
            </p:nvSpPr>
            <p:spPr bwMode="auto">
              <a:xfrm>
                <a:off x="2087" y="1160"/>
                <a:ext cx="956" cy="263"/>
              </a:xfrm>
              <a:prstGeom prst="roundRect">
                <a:avLst>
                  <a:gd name="adj" fmla="val 16667"/>
                </a:avLst>
              </a:prstGeom>
              <a:solidFill>
                <a:schemeClr val="bg1">
                  <a:lumMod val="95000"/>
                </a:schemeClr>
              </a:solidFill>
              <a:ln w="19050">
                <a:solidFill>
                  <a:schemeClr val="accent1"/>
                </a:solidFill>
                <a:round/>
                <a:headEnd/>
                <a:tailEnd/>
              </a:ln>
            </p:spPr>
            <p:txBody>
              <a:bodyPr anchor="ct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a:spcBef>
                    <a:spcPct val="0"/>
                  </a:spcBef>
                  <a:spcAft>
                    <a:spcPct val="0"/>
                  </a:spcAft>
                  <a:buClrTx/>
                  <a:buSzTx/>
                  <a:buFontTx/>
                  <a:buNone/>
                </a:pPr>
                <a:r>
                  <a:rPr lang="en-US" sz="1800" b="0" dirty="0">
                    <a:latin typeface="+mn-lt"/>
                  </a:rPr>
                  <a:t> </a:t>
                </a:r>
                <a:r>
                  <a:rPr lang="en-US" sz="1800" b="0" dirty="0" err="1">
                    <a:latin typeface="+mn-lt"/>
                  </a:rPr>
                  <a:t>Fonction</a:t>
                </a:r>
                <a:r>
                  <a:rPr lang="en-US" sz="1800" b="0" dirty="0">
                    <a:latin typeface="+mn-lt"/>
                  </a:rPr>
                  <a:t>  </a:t>
                </a:r>
              </a:p>
            </p:txBody>
          </p:sp>
          <p:sp>
            <p:nvSpPr>
              <p:cNvPr id="15" name="Text Box 21">
                <a:extLst>
                  <a:ext uri="{FF2B5EF4-FFF2-40B4-BE49-F238E27FC236}">
                    <a16:creationId xmlns:a16="http://schemas.microsoft.com/office/drawing/2014/main" id="{57B499F2-AAD9-4CEC-9218-8E5967C0A455}"/>
                  </a:ext>
                </a:extLst>
              </p:cNvPr>
              <p:cNvSpPr txBox="1">
                <a:spLocks noChangeArrowheads="1"/>
              </p:cNvSpPr>
              <p:nvPr/>
            </p:nvSpPr>
            <p:spPr bwMode="auto">
              <a:xfrm>
                <a:off x="3208" y="1178"/>
                <a:ext cx="200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spcBef>
                    <a:spcPct val="50000"/>
                  </a:spcBef>
                  <a:buClr>
                    <a:srgbClr val="009B9B"/>
                  </a:buClr>
                  <a:buSzPct val="80000"/>
                  <a:buFont typeface="Wingdings" panose="05000000000000000000" pitchFamily="2" charset="2"/>
                  <a:buNone/>
                </a:pPr>
                <a:r>
                  <a:rPr lang="en-US" sz="1600" b="0" dirty="0" err="1">
                    <a:latin typeface="+mn-lt"/>
                  </a:rPr>
                  <a:t>Revêtement</a:t>
                </a:r>
                <a:r>
                  <a:rPr lang="en-US" sz="1600" b="0" dirty="0">
                    <a:latin typeface="+mn-lt"/>
                  </a:rPr>
                  <a:t> </a:t>
                </a:r>
                <a:r>
                  <a:rPr lang="en-US" sz="1600" b="0" dirty="0" err="1">
                    <a:latin typeface="+mn-lt"/>
                  </a:rPr>
                  <a:t>protecteur</a:t>
                </a:r>
                <a:endParaRPr lang="en-US" sz="1600" b="0" dirty="0">
                  <a:latin typeface="+mn-lt"/>
                </a:endParaRPr>
              </a:p>
            </p:txBody>
          </p:sp>
        </p:grpSp>
        <p:grpSp>
          <p:nvGrpSpPr>
            <p:cNvPr id="16" name="Group 33">
              <a:extLst>
                <a:ext uri="{FF2B5EF4-FFF2-40B4-BE49-F238E27FC236}">
                  <a16:creationId xmlns:a16="http://schemas.microsoft.com/office/drawing/2014/main" id="{18F9BC19-34A3-48FA-B929-763AD7AA52A1}"/>
                </a:ext>
              </a:extLst>
            </p:cNvPr>
            <p:cNvGrpSpPr>
              <a:grpSpLocks/>
            </p:cNvGrpSpPr>
            <p:nvPr/>
          </p:nvGrpSpPr>
          <p:grpSpPr bwMode="auto">
            <a:xfrm>
              <a:off x="5930900" y="2214263"/>
              <a:ext cx="5345112" cy="2525713"/>
              <a:chOff x="2087" y="1523"/>
              <a:chExt cx="3108" cy="1591"/>
            </a:xfrm>
          </p:grpSpPr>
          <p:sp>
            <p:nvSpPr>
              <p:cNvPr id="17" name="AutoShape 24">
                <a:extLst>
                  <a:ext uri="{FF2B5EF4-FFF2-40B4-BE49-F238E27FC236}">
                    <a16:creationId xmlns:a16="http://schemas.microsoft.com/office/drawing/2014/main" id="{8CFCD8FE-1F1B-4DE1-BCB0-DF51844B9BA4}"/>
                  </a:ext>
                </a:extLst>
              </p:cNvPr>
              <p:cNvSpPr>
                <a:spLocks noChangeArrowheads="1"/>
              </p:cNvSpPr>
              <p:nvPr/>
            </p:nvSpPr>
            <p:spPr bwMode="auto">
              <a:xfrm>
                <a:off x="2087" y="1523"/>
                <a:ext cx="1647" cy="257"/>
              </a:xfrm>
              <a:prstGeom prst="roundRect">
                <a:avLst>
                  <a:gd name="adj" fmla="val 16667"/>
                </a:avLst>
              </a:prstGeom>
              <a:solidFill>
                <a:schemeClr val="bg1">
                  <a:lumMod val="95000"/>
                </a:schemeClr>
              </a:solidFill>
              <a:ln w="19050">
                <a:solidFill>
                  <a:schemeClr val="accent1"/>
                </a:solidFill>
                <a:round/>
                <a:headEnd/>
                <a:tailEnd/>
              </a:ln>
            </p:spPr>
            <p:txBody>
              <a:bodyPr wrap="square" anchor="ct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a:spcBef>
                    <a:spcPct val="0"/>
                  </a:spcBef>
                  <a:spcAft>
                    <a:spcPct val="0"/>
                  </a:spcAft>
                  <a:buClrTx/>
                  <a:buSzTx/>
                  <a:buFontTx/>
                  <a:buNone/>
                </a:pPr>
                <a:r>
                  <a:rPr lang="en-US" sz="1800" b="0" dirty="0">
                    <a:latin typeface="+mn-lt"/>
                  </a:rPr>
                  <a:t> </a:t>
                </a:r>
                <a:r>
                  <a:rPr lang="en-US" sz="1800" b="0" dirty="0" err="1">
                    <a:latin typeface="+mn-lt"/>
                  </a:rPr>
                  <a:t>Constraintes</a:t>
                </a:r>
                <a:r>
                  <a:rPr lang="en-US" sz="1800" b="0" dirty="0">
                    <a:latin typeface="+mn-lt"/>
                  </a:rPr>
                  <a:t>/</a:t>
                </a:r>
                <a:r>
                  <a:rPr lang="en-US" sz="1800" b="0" dirty="0" err="1">
                    <a:latin typeface="+mn-lt"/>
                  </a:rPr>
                  <a:t>Aestreintes</a:t>
                </a:r>
                <a:endParaRPr lang="en-US" sz="1800" b="0" dirty="0">
                  <a:latin typeface="+mn-lt"/>
                </a:endParaRPr>
              </a:p>
            </p:txBody>
          </p:sp>
          <p:sp>
            <p:nvSpPr>
              <p:cNvPr id="18" name="Text Box 25">
                <a:extLst>
                  <a:ext uri="{FF2B5EF4-FFF2-40B4-BE49-F238E27FC236}">
                    <a16:creationId xmlns:a16="http://schemas.microsoft.com/office/drawing/2014/main" id="{765C4EA4-4EEA-4604-AAA1-C652388AC4D3}"/>
                  </a:ext>
                </a:extLst>
              </p:cNvPr>
              <p:cNvSpPr txBox="1">
                <a:spLocks noChangeArrowheads="1"/>
              </p:cNvSpPr>
              <p:nvPr/>
            </p:nvSpPr>
            <p:spPr bwMode="auto">
              <a:xfrm>
                <a:off x="2172" y="1590"/>
                <a:ext cx="3023" cy="1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66700">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buClr>
                    <a:schemeClr val="accent1"/>
                  </a:buClr>
                  <a:buFontTx/>
                  <a:buNone/>
                </a:pPr>
                <a:endParaRPr lang="en-GB" sz="1600" dirty="0">
                  <a:latin typeface="+mn-lt"/>
                </a:endParaRPr>
              </a:p>
              <a:p>
                <a:pPr>
                  <a:spcBef>
                    <a:spcPct val="0"/>
                  </a:spcBef>
                  <a:buClr>
                    <a:srgbClr val="666633"/>
                  </a:buClr>
                  <a:buFontTx/>
                  <a:buChar char="•"/>
                </a:pPr>
                <a:r>
                  <a:rPr lang="en-GB" sz="1600" b="0" dirty="0" err="1">
                    <a:latin typeface="+mn-lt"/>
                  </a:rPr>
                  <a:t>Forme</a:t>
                </a:r>
                <a:r>
                  <a:rPr lang="en-GB" sz="1600" b="0" dirty="0">
                    <a:latin typeface="+mn-lt"/>
                  </a:rPr>
                  <a:t>: </a:t>
                </a:r>
                <a:r>
                  <a:rPr lang="en-GB" sz="1600" b="0" dirty="0" err="1">
                    <a:latin typeface="+mn-lt"/>
                  </a:rPr>
                  <a:t>feuille</a:t>
                </a:r>
                <a:endParaRPr lang="en-GB" sz="1600" b="0" dirty="0">
                  <a:latin typeface="+mn-lt"/>
                </a:endParaRPr>
              </a:p>
              <a:p>
                <a:pPr>
                  <a:spcBef>
                    <a:spcPct val="0"/>
                  </a:spcBef>
                  <a:buClr>
                    <a:srgbClr val="666633"/>
                  </a:buClr>
                  <a:buFontTx/>
                  <a:buChar char="•"/>
                </a:pPr>
                <a:r>
                  <a:rPr lang="en-GB" sz="1600" b="0" dirty="0" err="1">
                    <a:latin typeface="+mn-lt"/>
                  </a:rPr>
                  <a:t>Résistance</a:t>
                </a:r>
                <a:r>
                  <a:rPr lang="en-GB" sz="1600" b="0" dirty="0">
                    <a:latin typeface="+mn-lt"/>
                  </a:rPr>
                  <a:t> traction&gt; 50 MPa</a:t>
                </a:r>
              </a:p>
              <a:p>
                <a:pPr>
                  <a:spcBef>
                    <a:spcPct val="0"/>
                  </a:spcBef>
                  <a:buClr>
                    <a:srgbClr val="666633"/>
                  </a:buClr>
                  <a:buFontTx/>
                  <a:buChar char="•"/>
                </a:pPr>
                <a:r>
                  <a:rPr lang="en-GB" sz="1600" b="0" dirty="0">
                    <a:latin typeface="+mn-lt"/>
                  </a:rPr>
                  <a:t>Elongation &gt; 2%</a:t>
                </a:r>
              </a:p>
              <a:p>
                <a:pPr>
                  <a:spcBef>
                    <a:spcPct val="0"/>
                  </a:spcBef>
                  <a:buClr>
                    <a:srgbClr val="666633"/>
                  </a:buClr>
                  <a:buFontTx/>
                  <a:buChar char="•"/>
                </a:pPr>
                <a:r>
                  <a:rPr lang="en-GB" sz="1600" b="0" dirty="0" err="1">
                    <a:latin typeface="+mn-lt"/>
                  </a:rPr>
                  <a:t>Durabilité</a:t>
                </a:r>
                <a:r>
                  <a:rPr lang="en-GB" sz="1600" b="0" dirty="0">
                    <a:latin typeface="+mn-lt"/>
                  </a:rPr>
                  <a:t> </a:t>
                </a:r>
                <a:r>
                  <a:rPr lang="en-GB" sz="1600" b="0" dirty="0" err="1">
                    <a:latin typeface="+mn-lt"/>
                  </a:rPr>
                  <a:t>en</a:t>
                </a:r>
                <a:r>
                  <a:rPr lang="en-GB" sz="1600" b="0" dirty="0">
                    <a:latin typeface="+mn-lt"/>
                  </a:rPr>
                  <a:t> </a:t>
                </a:r>
                <a:r>
                  <a:rPr lang="en-GB" sz="1600" b="0" dirty="0" err="1">
                    <a:latin typeface="+mn-lt"/>
                  </a:rPr>
                  <a:t>environnement</a:t>
                </a:r>
                <a:r>
                  <a:rPr lang="en-GB" sz="1600" b="0" dirty="0">
                    <a:latin typeface="+mn-lt"/>
                  </a:rPr>
                  <a:t> </a:t>
                </a:r>
                <a:r>
                  <a:rPr lang="en-GB" sz="1600" b="0" dirty="0" err="1">
                    <a:latin typeface="+mn-lt"/>
                  </a:rPr>
                  <a:t>industriel</a:t>
                </a:r>
                <a:r>
                  <a:rPr lang="en-GB" sz="1600" b="0" dirty="0">
                    <a:latin typeface="+mn-lt"/>
                  </a:rPr>
                  <a:t>: </a:t>
                </a:r>
                <a:r>
                  <a:rPr lang="en-GB" sz="1600" b="0" dirty="0" err="1">
                    <a:latin typeface="+mn-lt"/>
                  </a:rPr>
                  <a:t>Excellente</a:t>
                </a:r>
                <a:endParaRPr lang="en-GB" sz="1600" b="0" dirty="0">
                  <a:latin typeface="+mn-lt"/>
                </a:endParaRPr>
              </a:p>
              <a:p>
                <a:pPr>
                  <a:spcBef>
                    <a:spcPct val="0"/>
                  </a:spcBef>
                  <a:buClr>
                    <a:srgbClr val="666633"/>
                  </a:buClr>
                  <a:buFontTx/>
                  <a:buChar char="•"/>
                </a:pPr>
                <a:r>
                  <a:rPr lang="en-GB" sz="1600" b="0" dirty="0" err="1">
                    <a:latin typeface="+mn-lt"/>
                  </a:rPr>
                  <a:t>Durabilité</a:t>
                </a:r>
                <a:r>
                  <a:rPr lang="en-GB" sz="1600" b="0" dirty="0">
                    <a:latin typeface="+mn-lt"/>
                  </a:rPr>
                  <a:t> </a:t>
                </a:r>
                <a:r>
                  <a:rPr lang="en-GB" sz="1600" b="0" dirty="0" err="1">
                    <a:latin typeface="+mn-lt"/>
                  </a:rPr>
                  <a:t>en</a:t>
                </a:r>
                <a:r>
                  <a:rPr lang="en-GB" sz="1600" b="0" dirty="0">
                    <a:latin typeface="+mn-lt"/>
                  </a:rPr>
                  <a:t> </a:t>
                </a:r>
                <a:r>
                  <a:rPr lang="en-GB" sz="1600" b="0" dirty="0" err="1">
                    <a:latin typeface="+mn-lt"/>
                  </a:rPr>
                  <a:t>environnement</a:t>
                </a:r>
                <a:r>
                  <a:rPr lang="en-GB" sz="1600" b="0" dirty="0">
                    <a:latin typeface="+mn-lt"/>
                  </a:rPr>
                  <a:t> rural: </a:t>
                </a:r>
                <a:r>
                  <a:rPr lang="en-GB" sz="1600" b="0" dirty="0" err="1">
                    <a:latin typeface="+mn-lt"/>
                  </a:rPr>
                  <a:t>Excellente</a:t>
                </a:r>
                <a:endParaRPr lang="en-GB" sz="1600" b="0" dirty="0">
                  <a:latin typeface="+mn-lt"/>
                </a:endParaRPr>
              </a:p>
              <a:p>
                <a:pPr>
                  <a:spcBef>
                    <a:spcPct val="0"/>
                  </a:spcBef>
                  <a:buClr>
                    <a:srgbClr val="666633"/>
                  </a:buClr>
                  <a:buFontTx/>
                  <a:buChar char="•"/>
                </a:pPr>
                <a:r>
                  <a:rPr lang="en-GB" sz="1600" b="0" dirty="0" err="1">
                    <a:latin typeface="+mn-lt"/>
                  </a:rPr>
                  <a:t>Durabilité</a:t>
                </a:r>
                <a:r>
                  <a:rPr lang="en-GB" sz="1600" b="0" dirty="0">
                    <a:latin typeface="+mn-lt"/>
                  </a:rPr>
                  <a:t> </a:t>
                </a:r>
                <a:r>
                  <a:rPr lang="en-GB" sz="1600" b="0" dirty="0" err="1">
                    <a:latin typeface="+mn-lt"/>
                  </a:rPr>
                  <a:t>en</a:t>
                </a:r>
                <a:r>
                  <a:rPr lang="en-GB" sz="1600" b="0" dirty="0">
                    <a:latin typeface="+mn-lt"/>
                  </a:rPr>
                  <a:t> </a:t>
                </a:r>
                <a:r>
                  <a:rPr lang="en-GB" sz="1600" b="0" dirty="0" err="1">
                    <a:latin typeface="+mn-lt"/>
                  </a:rPr>
                  <a:t>environnement</a:t>
                </a:r>
                <a:r>
                  <a:rPr lang="en-GB" sz="1600" b="0" dirty="0">
                    <a:latin typeface="+mn-lt"/>
                  </a:rPr>
                  <a:t> </a:t>
                </a:r>
                <a:r>
                  <a:rPr lang="en-GB" sz="1600" b="0" dirty="0" err="1">
                    <a:latin typeface="+mn-lt"/>
                  </a:rPr>
                  <a:t>marin</a:t>
                </a:r>
                <a:r>
                  <a:rPr lang="en-GB" sz="1600" b="0" dirty="0">
                    <a:latin typeface="+mn-lt"/>
                  </a:rPr>
                  <a:t>: Acceptable </a:t>
                </a:r>
              </a:p>
              <a:p>
                <a:pPr>
                  <a:buClr>
                    <a:schemeClr val="accent1"/>
                  </a:buClr>
                  <a:buFontTx/>
                  <a:buNone/>
                </a:pPr>
                <a:endParaRPr lang="en-GB" sz="1400" dirty="0">
                  <a:latin typeface="+mn-lt"/>
                </a:endParaRPr>
              </a:p>
            </p:txBody>
          </p:sp>
        </p:grpSp>
        <p:grpSp>
          <p:nvGrpSpPr>
            <p:cNvPr id="19" name="Group 26">
              <a:extLst>
                <a:ext uri="{FF2B5EF4-FFF2-40B4-BE49-F238E27FC236}">
                  <a16:creationId xmlns:a16="http://schemas.microsoft.com/office/drawing/2014/main" id="{8E29786D-223D-4139-8B6F-D6214C7B6362}"/>
                </a:ext>
              </a:extLst>
            </p:cNvPr>
            <p:cNvGrpSpPr>
              <a:grpSpLocks/>
            </p:cNvGrpSpPr>
            <p:nvPr/>
          </p:nvGrpSpPr>
          <p:grpSpPr bwMode="auto">
            <a:xfrm>
              <a:off x="5930900" y="5667076"/>
              <a:ext cx="5434012" cy="417513"/>
              <a:chOff x="280" y="3824"/>
              <a:chExt cx="3160" cy="263"/>
            </a:xfrm>
          </p:grpSpPr>
          <p:sp>
            <p:nvSpPr>
              <p:cNvPr id="20" name="AutoShape 27">
                <a:extLst>
                  <a:ext uri="{FF2B5EF4-FFF2-40B4-BE49-F238E27FC236}">
                    <a16:creationId xmlns:a16="http://schemas.microsoft.com/office/drawing/2014/main" id="{7F4B76F7-A0BD-4F5D-B292-2C838281C72D}"/>
                  </a:ext>
                </a:extLst>
              </p:cNvPr>
              <p:cNvSpPr>
                <a:spLocks noChangeArrowheads="1"/>
              </p:cNvSpPr>
              <p:nvPr/>
            </p:nvSpPr>
            <p:spPr bwMode="auto">
              <a:xfrm>
                <a:off x="280" y="3824"/>
                <a:ext cx="1014" cy="263"/>
              </a:xfrm>
              <a:prstGeom prst="roundRect">
                <a:avLst>
                  <a:gd name="adj" fmla="val 16667"/>
                </a:avLst>
              </a:prstGeom>
              <a:solidFill>
                <a:schemeClr val="bg1">
                  <a:lumMod val="95000"/>
                </a:schemeClr>
              </a:solidFill>
              <a:ln w="19050">
                <a:solidFill>
                  <a:schemeClr val="accent1"/>
                </a:solidFill>
                <a:round/>
                <a:headEnd/>
                <a:tailEnd/>
              </a:ln>
            </p:spPr>
            <p:txBody>
              <a:bodyPr anchor="ct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a:spcBef>
                    <a:spcPct val="0"/>
                  </a:spcBef>
                  <a:spcAft>
                    <a:spcPct val="0"/>
                  </a:spcAft>
                  <a:buClrTx/>
                  <a:buSzTx/>
                  <a:buFontTx/>
                  <a:buNone/>
                </a:pPr>
                <a:r>
                  <a:rPr lang="en-US" sz="1800" b="0" dirty="0">
                    <a:latin typeface="+mn-lt"/>
                  </a:rPr>
                  <a:t>Variable libre</a:t>
                </a:r>
              </a:p>
            </p:txBody>
          </p:sp>
          <p:sp>
            <p:nvSpPr>
              <p:cNvPr id="21" name="Text Box 28">
                <a:extLst>
                  <a:ext uri="{FF2B5EF4-FFF2-40B4-BE49-F238E27FC236}">
                    <a16:creationId xmlns:a16="http://schemas.microsoft.com/office/drawing/2014/main" id="{C3277262-9B84-43E9-84CF-332CEB217289}"/>
                  </a:ext>
                </a:extLst>
              </p:cNvPr>
              <p:cNvSpPr txBox="1">
                <a:spLocks noChangeArrowheads="1"/>
              </p:cNvSpPr>
              <p:nvPr/>
            </p:nvSpPr>
            <p:spPr bwMode="auto">
              <a:xfrm>
                <a:off x="1312" y="3856"/>
                <a:ext cx="21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spcBef>
                    <a:spcPct val="0"/>
                  </a:spcBef>
                  <a:spcAft>
                    <a:spcPct val="0"/>
                  </a:spcAft>
                  <a:buClrTx/>
                  <a:buSzTx/>
                  <a:buFontTx/>
                  <a:buNone/>
                </a:pPr>
                <a:r>
                  <a:rPr lang="en-GB" sz="1600" b="0" i="1" dirty="0">
                    <a:latin typeface="+mn-lt"/>
                  </a:rPr>
                  <a:t> </a:t>
                </a:r>
                <a:r>
                  <a:rPr lang="en-GB" sz="1600" b="0" dirty="0">
                    <a:latin typeface="+mn-lt"/>
                  </a:rPr>
                  <a:t>Choix de </a:t>
                </a:r>
                <a:r>
                  <a:rPr lang="en-GB" sz="1600" b="0" dirty="0" err="1">
                    <a:latin typeface="+mn-lt"/>
                  </a:rPr>
                  <a:t>matériau</a:t>
                </a:r>
                <a:endParaRPr lang="en-GB" sz="1400" b="0" dirty="0">
                  <a:latin typeface="+mn-lt"/>
                </a:endParaRPr>
              </a:p>
            </p:txBody>
          </p:sp>
        </p:grpSp>
        <p:grpSp>
          <p:nvGrpSpPr>
            <p:cNvPr id="22" name="Group 32">
              <a:extLst>
                <a:ext uri="{FF2B5EF4-FFF2-40B4-BE49-F238E27FC236}">
                  <a16:creationId xmlns:a16="http://schemas.microsoft.com/office/drawing/2014/main" id="{2B0FD926-8886-4812-97BE-92951BA9711D}"/>
                </a:ext>
              </a:extLst>
            </p:cNvPr>
            <p:cNvGrpSpPr>
              <a:grpSpLocks/>
            </p:cNvGrpSpPr>
            <p:nvPr/>
          </p:nvGrpSpPr>
          <p:grpSpPr bwMode="auto">
            <a:xfrm>
              <a:off x="5930900" y="4562175"/>
              <a:ext cx="5434012" cy="1022350"/>
              <a:chOff x="2087" y="3002"/>
              <a:chExt cx="3160" cy="644"/>
            </a:xfrm>
          </p:grpSpPr>
          <p:sp>
            <p:nvSpPr>
              <p:cNvPr id="23" name="Text Box 10">
                <a:extLst>
                  <a:ext uri="{FF2B5EF4-FFF2-40B4-BE49-F238E27FC236}">
                    <a16:creationId xmlns:a16="http://schemas.microsoft.com/office/drawing/2014/main" id="{37AFAA07-E040-4EA4-B704-AB251BAA719B}"/>
                  </a:ext>
                </a:extLst>
              </p:cNvPr>
              <p:cNvSpPr txBox="1">
                <a:spLocks noChangeArrowheads="1"/>
              </p:cNvSpPr>
              <p:nvPr/>
            </p:nvSpPr>
            <p:spPr bwMode="auto">
              <a:xfrm>
                <a:off x="2189" y="3064"/>
                <a:ext cx="1968"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buClr>
                    <a:schemeClr val="accent1"/>
                  </a:buClr>
                  <a:buFontTx/>
                  <a:buNone/>
                </a:pPr>
                <a:endParaRPr lang="en-GB" sz="1600" dirty="0">
                  <a:latin typeface="+mn-lt"/>
                </a:endParaRPr>
              </a:p>
              <a:p>
                <a:pPr>
                  <a:spcBef>
                    <a:spcPct val="0"/>
                  </a:spcBef>
                  <a:buClr>
                    <a:srgbClr val="666633"/>
                  </a:buClr>
                  <a:buFontTx/>
                  <a:buChar char="•"/>
                </a:pPr>
                <a:r>
                  <a:rPr lang="en-GB" sz="1600" b="0" dirty="0">
                    <a:latin typeface="+mn-lt"/>
                  </a:rPr>
                  <a:t> Minimizer le </a:t>
                </a:r>
                <a:r>
                  <a:rPr lang="en-GB" sz="1600" b="0" dirty="0" err="1">
                    <a:latin typeface="+mn-lt"/>
                  </a:rPr>
                  <a:t>coût</a:t>
                </a:r>
                <a:r>
                  <a:rPr lang="en-GB" sz="1600" b="0" dirty="0">
                    <a:latin typeface="+mn-lt"/>
                  </a:rPr>
                  <a:t> (et / </a:t>
                </a:r>
                <a:r>
                  <a:rPr lang="en-GB" sz="1600" b="0" dirty="0" err="1">
                    <a:latin typeface="+mn-lt"/>
                  </a:rPr>
                  <a:t>ou</a:t>
                </a:r>
                <a:r>
                  <a:rPr lang="en-GB" sz="1600" b="0" dirty="0">
                    <a:latin typeface="+mn-lt"/>
                  </a:rPr>
                  <a:t>)</a:t>
                </a:r>
              </a:p>
              <a:p>
                <a:pPr>
                  <a:spcBef>
                    <a:spcPct val="0"/>
                  </a:spcBef>
                  <a:buClr>
                    <a:srgbClr val="666633"/>
                  </a:buClr>
                  <a:buFontTx/>
                  <a:buChar char="•"/>
                </a:pPr>
                <a:r>
                  <a:rPr lang="en-GB" sz="1600" b="0" dirty="0">
                    <a:latin typeface="+mn-lt"/>
                  </a:rPr>
                  <a:t> Minimizer </a:t>
                </a:r>
                <a:r>
                  <a:rPr lang="en-GB" sz="1600" b="0" dirty="0" err="1">
                    <a:latin typeface="+mn-lt"/>
                  </a:rPr>
                  <a:t>l’énergie</a:t>
                </a:r>
                <a:r>
                  <a:rPr lang="en-GB" sz="1600" b="0" dirty="0">
                    <a:latin typeface="+mn-lt"/>
                  </a:rPr>
                  <a:t> </a:t>
                </a:r>
                <a:r>
                  <a:rPr lang="en-GB" sz="1600" b="0" dirty="0" err="1">
                    <a:latin typeface="+mn-lt"/>
                  </a:rPr>
                  <a:t>intrinsèque</a:t>
                </a:r>
                <a:endParaRPr lang="en-GB" sz="1600" b="0" dirty="0">
                  <a:latin typeface="+mn-lt"/>
                </a:endParaRPr>
              </a:p>
            </p:txBody>
          </p:sp>
          <p:grpSp>
            <p:nvGrpSpPr>
              <p:cNvPr id="24" name="Group 29">
                <a:extLst>
                  <a:ext uri="{FF2B5EF4-FFF2-40B4-BE49-F238E27FC236}">
                    <a16:creationId xmlns:a16="http://schemas.microsoft.com/office/drawing/2014/main" id="{32D922B6-C019-4DDC-8C83-FBAB0F80F766}"/>
                  </a:ext>
                </a:extLst>
              </p:cNvPr>
              <p:cNvGrpSpPr>
                <a:grpSpLocks/>
              </p:cNvGrpSpPr>
              <p:nvPr/>
            </p:nvGrpSpPr>
            <p:grpSpPr bwMode="auto">
              <a:xfrm>
                <a:off x="2087" y="3002"/>
                <a:ext cx="3160" cy="263"/>
                <a:chOff x="280" y="3824"/>
                <a:chExt cx="3160" cy="263"/>
              </a:xfrm>
            </p:grpSpPr>
            <p:sp>
              <p:nvSpPr>
                <p:cNvPr id="25" name="AutoShape 30">
                  <a:extLst>
                    <a:ext uri="{FF2B5EF4-FFF2-40B4-BE49-F238E27FC236}">
                      <a16:creationId xmlns:a16="http://schemas.microsoft.com/office/drawing/2014/main" id="{94031172-EA4A-41C6-B9A6-85E1743B5388}"/>
                    </a:ext>
                  </a:extLst>
                </p:cNvPr>
                <p:cNvSpPr>
                  <a:spLocks noChangeArrowheads="1"/>
                </p:cNvSpPr>
                <p:nvPr/>
              </p:nvSpPr>
              <p:spPr bwMode="auto">
                <a:xfrm>
                  <a:off x="280" y="3824"/>
                  <a:ext cx="1014" cy="263"/>
                </a:xfrm>
                <a:prstGeom prst="roundRect">
                  <a:avLst>
                    <a:gd name="adj" fmla="val 16667"/>
                  </a:avLst>
                </a:prstGeom>
                <a:solidFill>
                  <a:schemeClr val="bg1">
                    <a:lumMod val="95000"/>
                  </a:schemeClr>
                </a:solidFill>
                <a:ln w="19050">
                  <a:solidFill>
                    <a:schemeClr val="accent1"/>
                  </a:solidFill>
                  <a:round/>
                  <a:headEnd/>
                  <a:tailEnd/>
                </a:ln>
              </p:spPr>
              <p:txBody>
                <a:bodyPr anchor="ct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a:spcBef>
                      <a:spcPct val="0"/>
                    </a:spcBef>
                    <a:spcAft>
                      <a:spcPct val="0"/>
                    </a:spcAft>
                    <a:buClrTx/>
                    <a:buSzTx/>
                    <a:buFontTx/>
                    <a:buNone/>
                  </a:pPr>
                  <a:r>
                    <a:rPr lang="en-US" sz="1800" b="0" dirty="0" err="1">
                      <a:latin typeface="+mn-lt"/>
                    </a:rPr>
                    <a:t>Objectifs</a:t>
                  </a:r>
                  <a:endParaRPr lang="en-US" sz="1800" b="0" dirty="0">
                    <a:latin typeface="+mn-lt"/>
                  </a:endParaRPr>
                </a:p>
              </p:txBody>
            </p:sp>
            <p:sp>
              <p:nvSpPr>
                <p:cNvPr id="26" name="Text Box 31">
                  <a:extLst>
                    <a:ext uri="{FF2B5EF4-FFF2-40B4-BE49-F238E27FC236}">
                      <a16:creationId xmlns:a16="http://schemas.microsoft.com/office/drawing/2014/main" id="{2A1F3910-5745-4F7B-A6BC-F746249DCA38}"/>
                    </a:ext>
                  </a:extLst>
                </p:cNvPr>
                <p:cNvSpPr txBox="1">
                  <a:spLocks noChangeArrowheads="1"/>
                </p:cNvSpPr>
                <p:nvPr/>
              </p:nvSpPr>
              <p:spPr bwMode="auto">
                <a:xfrm>
                  <a:off x="1312" y="3856"/>
                  <a:ext cx="21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spcBef>
                      <a:spcPct val="0"/>
                    </a:spcBef>
                    <a:spcAft>
                      <a:spcPct val="0"/>
                    </a:spcAft>
                    <a:buClrTx/>
                    <a:buSzTx/>
                    <a:buFontTx/>
                    <a:buNone/>
                  </a:pPr>
                  <a:r>
                    <a:rPr lang="en-GB" sz="1600" b="0" i="1" dirty="0">
                      <a:latin typeface="+mn-lt"/>
                    </a:rPr>
                    <a:t> </a:t>
                  </a:r>
                  <a:endParaRPr lang="en-GB" sz="1400" i="1" dirty="0">
                    <a:latin typeface="+mn-lt"/>
                  </a:endParaRPr>
                </a:p>
              </p:txBody>
            </p:sp>
          </p:grpSp>
        </p:grpSp>
      </p:grpSp>
    </p:spTree>
    <p:extLst>
      <p:ext uri="{BB962C8B-B14F-4D97-AF65-F5344CB8AC3E}">
        <p14:creationId xmlns:p14="http://schemas.microsoft.com/office/powerpoint/2010/main" val="366056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latin typeface="+mn-lt"/>
              </a:rPr>
              <a:pPr/>
              <a:t>16</a:t>
            </a:fld>
            <a:endParaRPr lang="en-US" dirty="0">
              <a:latin typeface="+mn-lt"/>
            </a:endParaRPr>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p:txBody>
          <a:bodyPr/>
          <a:lstStyle/>
          <a:p>
            <a:r>
              <a:rPr lang="en-US" dirty="0" err="1">
                <a:latin typeface="+mn-lt"/>
              </a:rPr>
              <a:t>Projet</a:t>
            </a:r>
            <a:r>
              <a:rPr lang="en-US" dirty="0">
                <a:latin typeface="+mn-lt"/>
              </a:rPr>
              <a:t> de </a:t>
            </a:r>
            <a:r>
              <a:rPr lang="en-US" dirty="0" err="1">
                <a:latin typeface="+mn-lt"/>
              </a:rPr>
              <a:t>choix</a:t>
            </a:r>
            <a:r>
              <a:rPr lang="en-US" dirty="0">
                <a:latin typeface="+mn-lt"/>
              </a:rPr>
              <a:t> de </a:t>
            </a:r>
            <a:r>
              <a:rPr lang="en-US" dirty="0" err="1">
                <a:latin typeface="+mn-lt"/>
              </a:rPr>
              <a:t>matériau</a:t>
            </a:r>
            <a:r>
              <a:rPr lang="en-US" dirty="0">
                <a:latin typeface="+mn-lt"/>
              </a:rPr>
              <a:t>: </a:t>
            </a:r>
            <a:r>
              <a:rPr lang="en-US" dirty="0" err="1">
                <a:latin typeface="+mn-lt"/>
              </a:rPr>
              <a:t>revêtement</a:t>
            </a:r>
            <a:r>
              <a:rPr lang="en-US" dirty="0">
                <a:latin typeface="+mn-lt"/>
              </a:rPr>
              <a:t> pour </a:t>
            </a:r>
            <a:r>
              <a:rPr lang="en-US" dirty="0" err="1">
                <a:latin typeface="+mn-lt"/>
              </a:rPr>
              <a:t>bâtiments</a:t>
            </a:r>
            <a:endParaRPr lang="en-US" dirty="0">
              <a:latin typeface="+mn-lt"/>
            </a:endParaRPr>
          </a:p>
        </p:txBody>
      </p:sp>
      <p:sp>
        <p:nvSpPr>
          <p:cNvPr id="4" name="Text Box 37">
            <a:extLst>
              <a:ext uri="{FF2B5EF4-FFF2-40B4-BE49-F238E27FC236}">
                <a16:creationId xmlns:a16="http://schemas.microsoft.com/office/drawing/2014/main" id="{17B4C162-365C-4488-A13C-41E0FCE4204E}"/>
              </a:ext>
            </a:extLst>
          </p:cNvPr>
          <p:cNvSpPr txBox="1">
            <a:spLocks noChangeArrowheads="1"/>
          </p:cNvSpPr>
          <p:nvPr/>
        </p:nvSpPr>
        <p:spPr bwMode="auto">
          <a:xfrm>
            <a:off x="304800" y="1280554"/>
            <a:ext cx="457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266700">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buClr>
                <a:srgbClr val="C70F44"/>
              </a:buClr>
              <a:buSzTx/>
              <a:buFont typeface="Wingdings" panose="05000000000000000000" pitchFamily="2" charset="2"/>
              <a:buNone/>
            </a:pPr>
            <a:r>
              <a:rPr lang="en-GB" sz="1600" b="0" dirty="0" err="1">
                <a:latin typeface="+mn-lt"/>
              </a:rPr>
              <a:t>En</a:t>
            </a:r>
            <a:r>
              <a:rPr lang="en-GB" sz="1600" b="0" dirty="0">
                <a:latin typeface="+mn-lt"/>
              </a:rPr>
              <a:t> </a:t>
            </a:r>
            <a:r>
              <a:rPr lang="en-GB" sz="1600" b="0" dirty="0" err="1">
                <a:latin typeface="+mn-lt"/>
              </a:rPr>
              <a:t>complément</a:t>
            </a:r>
            <a:r>
              <a:rPr lang="en-GB" sz="1600" b="0" dirty="0">
                <a:latin typeface="+mn-lt"/>
              </a:rPr>
              <a:t> de </a:t>
            </a:r>
            <a:r>
              <a:rPr lang="en-GB" sz="1600" b="0" dirty="0" err="1">
                <a:latin typeface="+mn-lt"/>
              </a:rPr>
              <a:t>contraintes</a:t>
            </a:r>
            <a:r>
              <a:rPr lang="en-GB" sz="1600" b="0" dirty="0">
                <a:latin typeface="+mn-lt"/>
              </a:rPr>
              <a:t> numéraires, des </a:t>
            </a:r>
            <a:r>
              <a:rPr lang="en-GB" sz="1600" b="0" dirty="0" err="1">
                <a:latin typeface="+mn-lt"/>
              </a:rPr>
              <a:t>propriétés</a:t>
            </a:r>
            <a:r>
              <a:rPr lang="en-GB" sz="1600" b="0" dirty="0">
                <a:latin typeface="+mn-lt"/>
              </a:rPr>
              <a:t> </a:t>
            </a:r>
            <a:r>
              <a:rPr lang="en-GB" sz="1600" b="0" dirty="0" err="1">
                <a:latin typeface="+mn-lt"/>
              </a:rPr>
              <a:t>qualitétives</a:t>
            </a:r>
            <a:r>
              <a:rPr lang="en-GB" sz="1600" b="0" dirty="0">
                <a:latin typeface="+mn-lt"/>
              </a:rPr>
              <a:t> </a:t>
            </a:r>
            <a:r>
              <a:rPr lang="en-GB" sz="1600" b="0" dirty="0" err="1">
                <a:latin typeface="+mn-lt"/>
              </a:rPr>
              <a:t>peuvent</a:t>
            </a:r>
            <a:r>
              <a:rPr lang="en-GB" sz="1600" b="0" dirty="0">
                <a:latin typeface="+mn-lt"/>
              </a:rPr>
              <a:t> </a:t>
            </a:r>
            <a:r>
              <a:rPr lang="en-GB" sz="1600" b="0" dirty="0" err="1">
                <a:latin typeface="+mn-lt"/>
              </a:rPr>
              <a:t>être</a:t>
            </a:r>
            <a:r>
              <a:rPr lang="en-GB" sz="1600" b="0" dirty="0">
                <a:latin typeface="+mn-lt"/>
              </a:rPr>
              <a:t> </a:t>
            </a:r>
            <a:r>
              <a:rPr lang="en-GB" sz="1600" b="0" dirty="0" err="1">
                <a:latin typeface="+mn-lt"/>
              </a:rPr>
              <a:t>filtrées</a:t>
            </a:r>
            <a:endParaRPr lang="en-GB" sz="1600" b="0" dirty="0">
              <a:latin typeface="+mn-lt"/>
            </a:endParaRPr>
          </a:p>
        </p:txBody>
      </p:sp>
      <p:grpSp>
        <p:nvGrpSpPr>
          <p:cNvPr id="22" name="Group 21">
            <a:extLst>
              <a:ext uri="{FF2B5EF4-FFF2-40B4-BE49-F238E27FC236}">
                <a16:creationId xmlns:a16="http://schemas.microsoft.com/office/drawing/2014/main" id="{B3FEFDB1-FA67-4997-9425-4EF30B85ABFE}"/>
              </a:ext>
            </a:extLst>
          </p:cNvPr>
          <p:cNvGrpSpPr/>
          <p:nvPr/>
        </p:nvGrpSpPr>
        <p:grpSpPr>
          <a:xfrm>
            <a:off x="990943" y="2378660"/>
            <a:ext cx="3544972" cy="3452649"/>
            <a:chOff x="304800" y="1684037"/>
            <a:chExt cx="3544972" cy="3452649"/>
          </a:xfrm>
        </p:grpSpPr>
        <p:pic>
          <p:nvPicPr>
            <p:cNvPr id="6" name="Picture 5">
              <a:extLst>
                <a:ext uri="{FF2B5EF4-FFF2-40B4-BE49-F238E27FC236}">
                  <a16:creationId xmlns:a16="http://schemas.microsoft.com/office/drawing/2014/main" id="{52DB4A69-A8AF-41C6-8314-A4E8D69F02C1}"/>
                </a:ext>
              </a:extLst>
            </p:cNvPr>
            <p:cNvPicPr>
              <a:picLocks noChangeAspect="1"/>
            </p:cNvPicPr>
            <p:nvPr/>
          </p:nvPicPr>
          <p:blipFill rotWithShape="1">
            <a:blip r:embed="rId3"/>
            <a:srcRect t="3334" r="60768"/>
            <a:stretch/>
          </p:blipFill>
          <p:spPr>
            <a:xfrm>
              <a:off x="304800" y="1684037"/>
              <a:ext cx="2514600" cy="3452649"/>
            </a:xfrm>
            <a:prstGeom prst="rect">
              <a:avLst/>
            </a:prstGeom>
          </p:spPr>
        </p:pic>
        <p:pic>
          <p:nvPicPr>
            <p:cNvPr id="31" name="Picture 30">
              <a:extLst>
                <a:ext uri="{FF2B5EF4-FFF2-40B4-BE49-F238E27FC236}">
                  <a16:creationId xmlns:a16="http://schemas.microsoft.com/office/drawing/2014/main" id="{E6BD28DA-A13D-43E0-B0C4-D3D1329EC5B1}"/>
                </a:ext>
              </a:extLst>
            </p:cNvPr>
            <p:cNvPicPr>
              <a:picLocks noChangeAspect="1"/>
            </p:cNvPicPr>
            <p:nvPr/>
          </p:nvPicPr>
          <p:blipFill rotWithShape="1">
            <a:blip r:embed="rId3"/>
            <a:srcRect l="51689" t="3334" r="32236"/>
            <a:stretch/>
          </p:blipFill>
          <p:spPr>
            <a:xfrm>
              <a:off x="2819400" y="1684037"/>
              <a:ext cx="1030372" cy="3452649"/>
            </a:xfrm>
            <a:prstGeom prst="rect">
              <a:avLst/>
            </a:prstGeom>
          </p:spPr>
        </p:pic>
      </p:grpSp>
      <p:grpSp>
        <p:nvGrpSpPr>
          <p:cNvPr id="24" name="Group 23">
            <a:extLst>
              <a:ext uri="{FF2B5EF4-FFF2-40B4-BE49-F238E27FC236}">
                <a16:creationId xmlns:a16="http://schemas.microsoft.com/office/drawing/2014/main" id="{D9CA257A-AC77-4192-ADDA-9172BEC2454B}"/>
              </a:ext>
            </a:extLst>
          </p:cNvPr>
          <p:cNvGrpSpPr/>
          <p:nvPr/>
        </p:nvGrpSpPr>
        <p:grpSpPr>
          <a:xfrm>
            <a:off x="990600" y="2378660"/>
            <a:ext cx="3580627" cy="3506857"/>
            <a:chOff x="306537" y="1684037"/>
            <a:chExt cx="3580627" cy="3506857"/>
          </a:xfrm>
        </p:grpSpPr>
        <p:grpSp>
          <p:nvGrpSpPr>
            <p:cNvPr id="23" name="Group 22">
              <a:extLst>
                <a:ext uri="{FF2B5EF4-FFF2-40B4-BE49-F238E27FC236}">
                  <a16:creationId xmlns:a16="http://schemas.microsoft.com/office/drawing/2014/main" id="{D2DD2EA5-264E-4565-98D8-59C15CF1E05A}"/>
                </a:ext>
              </a:extLst>
            </p:cNvPr>
            <p:cNvGrpSpPr/>
            <p:nvPr/>
          </p:nvGrpSpPr>
          <p:grpSpPr>
            <a:xfrm>
              <a:off x="306537" y="1684037"/>
              <a:ext cx="3580627" cy="3506857"/>
              <a:chOff x="1784849" y="2895600"/>
              <a:chExt cx="3580627" cy="3506857"/>
            </a:xfrm>
          </p:grpSpPr>
          <p:pic>
            <p:nvPicPr>
              <p:cNvPr id="8" name="Picture 7">
                <a:extLst>
                  <a:ext uri="{FF2B5EF4-FFF2-40B4-BE49-F238E27FC236}">
                    <a16:creationId xmlns:a16="http://schemas.microsoft.com/office/drawing/2014/main" id="{BB4D64FD-9DD9-4AB8-A2BB-F0F19BADC309}"/>
                  </a:ext>
                </a:extLst>
              </p:cNvPr>
              <p:cNvPicPr>
                <a:picLocks noChangeAspect="1"/>
              </p:cNvPicPr>
              <p:nvPr/>
            </p:nvPicPr>
            <p:blipFill rotWithShape="1">
              <a:blip r:embed="rId4"/>
              <a:srcRect l="51689" t="4541" r="32236"/>
              <a:stretch/>
            </p:blipFill>
            <p:spPr>
              <a:xfrm>
                <a:off x="4317234" y="2941342"/>
                <a:ext cx="1048242" cy="3452649"/>
              </a:xfrm>
              <a:prstGeom prst="rect">
                <a:avLst/>
              </a:prstGeom>
            </p:spPr>
          </p:pic>
          <p:pic>
            <p:nvPicPr>
              <p:cNvPr id="33" name="Picture 32">
                <a:extLst>
                  <a:ext uri="{FF2B5EF4-FFF2-40B4-BE49-F238E27FC236}">
                    <a16:creationId xmlns:a16="http://schemas.microsoft.com/office/drawing/2014/main" id="{CFB7BE3F-7DE8-4ABC-ACF5-1E526D2D74BE}"/>
                  </a:ext>
                </a:extLst>
              </p:cNvPr>
              <p:cNvPicPr>
                <a:picLocks noChangeAspect="1"/>
              </p:cNvPicPr>
              <p:nvPr/>
            </p:nvPicPr>
            <p:blipFill rotWithShape="1">
              <a:blip r:embed="rId3"/>
              <a:srcRect t="3334" r="60768"/>
              <a:stretch/>
            </p:blipFill>
            <p:spPr>
              <a:xfrm>
                <a:off x="1784849" y="2895600"/>
                <a:ext cx="2554080" cy="3506857"/>
              </a:xfrm>
              <a:prstGeom prst="rect">
                <a:avLst/>
              </a:prstGeom>
            </p:spPr>
          </p:pic>
        </p:grpSp>
        <p:pic>
          <p:nvPicPr>
            <p:cNvPr id="50" name="Graphic 49" descr="Cursor outline">
              <a:extLst>
                <a:ext uri="{FF2B5EF4-FFF2-40B4-BE49-F238E27FC236}">
                  <a16:creationId xmlns:a16="http://schemas.microsoft.com/office/drawing/2014/main" id="{96506586-60E2-488E-904F-A75AAE882E9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98800" y="4173702"/>
              <a:ext cx="381000" cy="381000"/>
            </a:xfrm>
            <a:prstGeom prst="rect">
              <a:avLst/>
            </a:prstGeom>
          </p:spPr>
        </p:pic>
      </p:grpSp>
      <p:grpSp>
        <p:nvGrpSpPr>
          <p:cNvPr id="32" name="Group 31">
            <a:extLst>
              <a:ext uri="{FF2B5EF4-FFF2-40B4-BE49-F238E27FC236}">
                <a16:creationId xmlns:a16="http://schemas.microsoft.com/office/drawing/2014/main" id="{D6B9374C-7ACE-4947-B4EB-732FC74470A2}"/>
              </a:ext>
            </a:extLst>
          </p:cNvPr>
          <p:cNvGrpSpPr/>
          <p:nvPr/>
        </p:nvGrpSpPr>
        <p:grpSpPr>
          <a:xfrm>
            <a:off x="5400662" y="1041815"/>
            <a:ext cx="4604184" cy="3171456"/>
            <a:chOff x="4048300" y="727680"/>
            <a:chExt cx="4604184" cy="3171456"/>
          </a:xfrm>
        </p:grpSpPr>
        <p:grpSp>
          <p:nvGrpSpPr>
            <p:cNvPr id="27" name="Group 26">
              <a:extLst>
                <a:ext uri="{FF2B5EF4-FFF2-40B4-BE49-F238E27FC236}">
                  <a16:creationId xmlns:a16="http://schemas.microsoft.com/office/drawing/2014/main" id="{139EC806-5209-402C-BC63-F6A0FDFE07D2}"/>
                </a:ext>
              </a:extLst>
            </p:cNvPr>
            <p:cNvGrpSpPr/>
            <p:nvPr/>
          </p:nvGrpSpPr>
          <p:grpSpPr>
            <a:xfrm>
              <a:off x="4048300" y="963128"/>
              <a:ext cx="4604184" cy="2936008"/>
              <a:chOff x="6140016" y="1194072"/>
              <a:chExt cx="4604184" cy="2936008"/>
            </a:xfrm>
          </p:grpSpPr>
          <p:pic>
            <p:nvPicPr>
              <p:cNvPr id="11" name="Picture 10">
                <a:extLst>
                  <a:ext uri="{FF2B5EF4-FFF2-40B4-BE49-F238E27FC236}">
                    <a16:creationId xmlns:a16="http://schemas.microsoft.com/office/drawing/2014/main" id="{BAAC5717-688F-43A6-B1C4-33E4C56A8591}"/>
                  </a:ext>
                </a:extLst>
              </p:cNvPr>
              <p:cNvPicPr>
                <a:picLocks noChangeAspect="1"/>
              </p:cNvPicPr>
              <p:nvPr/>
            </p:nvPicPr>
            <p:blipFill rotWithShape="1">
              <a:blip r:embed="rId7"/>
              <a:srcRect l="51137" t="4233" b="62"/>
              <a:stretch/>
            </p:blipFill>
            <p:spPr>
              <a:xfrm>
                <a:off x="7467600" y="1195983"/>
                <a:ext cx="3276600" cy="2934097"/>
              </a:xfrm>
              <a:prstGeom prst="rect">
                <a:avLst/>
              </a:prstGeom>
            </p:spPr>
          </p:pic>
          <p:pic>
            <p:nvPicPr>
              <p:cNvPr id="37" name="Picture 36">
                <a:extLst>
                  <a:ext uri="{FF2B5EF4-FFF2-40B4-BE49-F238E27FC236}">
                    <a16:creationId xmlns:a16="http://schemas.microsoft.com/office/drawing/2014/main" id="{E56D06D3-4ACC-42E5-94CC-CDF9CF0A82D1}"/>
                  </a:ext>
                </a:extLst>
              </p:cNvPr>
              <p:cNvPicPr>
                <a:picLocks noChangeAspect="1"/>
              </p:cNvPicPr>
              <p:nvPr/>
            </p:nvPicPr>
            <p:blipFill rotWithShape="1">
              <a:blip r:embed="rId7"/>
              <a:srcRect t="4233" r="78967" b="894"/>
              <a:stretch/>
            </p:blipFill>
            <p:spPr>
              <a:xfrm>
                <a:off x="6140016" y="1194072"/>
                <a:ext cx="1423670" cy="2936008"/>
              </a:xfrm>
              <a:prstGeom prst="rect">
                <a:avLst/>
              </a:prstGeom>
            </p:spPr>
          </p:pic>
        </p:grpSp>
        <p:pic>
          <p:nvPicPr>
            <p:cNvPr id="29" name="Picture 28">
              <a:extLst>
                <a:ext uri="{FF2B5EF4-FFF2-40B4-BE49-F238E27FC236}">
                  <a16:creationId xmlns:a16="http://schemas.microsoft.com/office/drawing/2014/main" id="{6A86C389-4A76-4D30-AE4E-247528855A95}"/>
                </a:ext>
              </a:extLst>
            </p:cNvPr>
            <p:cNvPicPr>
              <a:picLocks noChangeAspect="1"/>
            </p:cNvPicPr>
            <p:nvPr/>
          </p:nvPicPr>
          <p:blipFill rotWithShape="1">
            <a:blip r:embed="rId8"/>
            <a:srcRect l="1346" t="151" r="23126" b="-1"/>
            <a:stretch/>
          </p:blipFill>
          <p:spPr>
            <a:xfrm>
              <a:off x="4048300" y="727680"/>
              <a:ext cx="4604184" cy="266738"/>
            </a:xfrm>
            <a:prstGeom prst="rect">
              <a:avLst/>
            </a:prstGeom>
          </p:spPr>
        </p:pic>
      </p:grpSp>
      <p:grpSp>
        <p:nvGrpSpPr>
          <p:cNvPr id="30" name="Group 29">
            <a:extLst>
              <a:ext uri="{FF2B5EF4-FFF2-40B4-BE49-F238E27FC236}">
                <a16:creationId xmlns:a16="http://schemas.microsoft.com/office/drawing/2014/main" id="{133EEBD7-B61D-4EB4-8245-4829217C539D}"/>
              </a:ext>
            </a:extLst>
          </p:cNvPr>
          <p:cNvGrpSpPr/>
          <p:nvPr/>
        </p:nvGrpSpPr>
        <p:grpSpPr>
          <a:xfrm>
            <a:off x="5402536" y="1043367"/>
            <a:ext cx="4802505" cy="3481140"/>
            <a:chOff x="6509416" y="1370138"/>
            <a:chExt cx="4802505" cy="3481140"/>
          </a:xfrm>
        </p:grpSpPr>
        <p:grpSp>
          <p:nvGrpSpPr>
            <p:cNvPr id="26" name="Group 25">
              <a:extLst>
                <a:ext uri="{FF2B5EF4-FFF2-40B4-BE49-F238E27FC236}">
                  <a16:creationId xmlns:a16="http://schemas.microsoft.com/office/drawing/2014/main" id="{65BB45FE-6551-4FC6-9CA4-9AC550A8D4C5}"/>
                </a:ext>
              </a:extLst>
            </p:cNvPr>
            <p:cNvGrpSpPr/>
            <p:nvPr/>
          </p:nvGrpSpPr>
          <p:grpSpPr>
            <a:xfrm>
              <a:off x="6509416" y="1641768"/>
              <a:ext cx="4802505" cy="3209510"/>
              <a:chOff x="4049395" y="2541068"/>
              <a:chExt cx="4802505" cy="3209510"/>
            </a:xfrm>
          </p:grpSpPr>
          <p:grpSp>
            <p:nvGrpSpPr>
              <p:cNvPr id="17" name="Group 16">
                <a:extLst>
                  <a:ext uri="{FF2B5EF4-FFF2-40B4-BE49-F238E27FC236}">
                    <a16:creationId xmlns:a16="http://schemas.microsoft.com/office/drawing/2014/main" id="{A21480BA-C9FA-4604-9EFF-3794D36B8D04}"/>
                  </a:ext>
                </a:extLst>
              </p:cNvPr>
              <p:cNvGrpSpPr/>
              <p:nvPr/>
            </p:nvGrpSpPr>
            <p:grpSpPr>
              <a:xfrm>
                <a:off x="5384800" y="2541068"/>
                <a:ext cx="3467100" cy="3209510"/>
                <a:chOff x="8610600" y="1913125"/>
                <a:chExt cx="3467100" cy="3209510"/>
              </a:xfrm>
            </p:grpSpPr>
            <p:pic>
              <p:nvPicPr>
                <p:cNvPr id="16" name="Picture 15">
                  <a:extLst>
                    <a:ext uri="{FF2B5EF4-FFF2-40B4-BE49-F238E27FC236}">
                      <a16:creationId xmlns:a16="http://schemas.microsoft.com/office/drawing/2014/main" id="{DE921A03-7683-4801-BE11-7DC181F1189D}"/>
                    </a:ext>
                  </a:extLst>
                </p:cNvPr>
                <p:cNvPicPr>
                  <a:picLocks noChangeAspect="1"/>
                </p:cNvPicPr>
                <p:nvPr/>
              </p:nvPicPr>
              <p:blipFill rotWithShape="1">
                <a:blip r:embed="rId9"/>
                <a:srcRect l="51685" t="3968"/>
                <a:stretch/>
              </p:blipFill>
              <p:spPr>
                <a:xfrm>
                  <a:off x="8610600" y="1913125"/>
                  <a:ext cx="3276600" cy="2936008"/>
                </a:xfrm>
                <a:prstGeom prst="rect">
                  <a:avLst/>
                </a:prstGeom>
              </p:spPr>
            </p:pic>
            <p:pic>
              <p:nvPicPr>
                <p:cNvPr id="25" name="Graphic 24" descr="Cursor outline">
                  <a:extLst>
                    <a:ext uri="{FF2B5EF4-FFF2-40B4-BE49-F238E27FC236}">
                      <a16:creationId xmlns:a16="http://schemas.microsoft.com/office/drawing/2014/main" id="{822E914C-DE08-4EB5-BB2F-FD291E86AF7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696700" y="4741635"/>
                  <a:ext cx="381000" cy="381000"/>
                </a:xfrm>
                <a:prstGeom prst="rect">
                  <a:avLst/>
                </a:prstGeom>
              </p:spPr>
            </p:pic>
          </p:grpSp>
          <p:pic>
            <p:nvPicPr>
              <p:cNvPr id="36" name="Picture 35">
                <a:extLst>
                  <a:ext uri="{FF2B5EF4-FFF2-40B4-BE49-F238E27FC236}">
                    <a16:creationId xmlns:a16="http://schemas.microsoft.com/office/drawing/2014/main" id="{5089F755-A030-432F-8337-842FBD152D38}"/>
                  </a:ext>
                </a:extLst>
              </p:cNvPr>
              <p:cNvPicPr>
                <a:picLocks noChangeAspect="1"/>
              </p:cNvPicPr>
              <p:nvPr/>
            </p:nvPicPr>
            <p:blipFill rotWithShape="1">
              <a:blip r:embed="rId7"/>
              <a:srcRect t="5127" r="78967"/>
              <a:stretch/>
            </p:blipFill>
            <p:spPr>
              <a:xfrm>
                <a:off x="4049395" y="2541068"/>
                <a:ext cx="1423670" cy="2936008"/>
              </a:xfrm>
              <a:prstGeom prst="rect">
                <a:avLst/>
              </a:prstGeom>
            </p:spPr>
          </p:pic>
        </p:grpSp>
        <p:pic>
          <p:nvPicPr>
            <p:cNvPr id="42" name="Picture 41">
              <a:extLst>
                <a:ext uri="{FF2B5EF4-FFF2-40B4-BE49-F238E27FC236}">
                  <a16:creationId xmlns:a16="http://schemas.microsoft.com/office/drawing/2014/main" id="{C13F6DEB-571F-49FD-9F3F-DF49E9915A8E}"/>
                </a:ext>
              </a:extLst>
            </p:cNvPr>
            <p:cNvPicPr>
              <a:picLocks noChangeAspect="1"/>
            </p:cNvPicPr>
            <p:nvPr/>
          </p:nvPicPr>
          <p:blipFill rotWithShape="1">
            <a:blip r:embed="rId8"/>
            <a:srcRect l="1346" t="151" r="23126" b="-1"/>
            <a:stretch/>
          </p:blipFill>
          <p:spPr>
            <a:xfrm>
              <a:off x="6509416" y="1370138"/>
              <a:ext cx="4604184" cy="266738"/>
            </a:xfrm>
            <a:prstGeom prst="rect">
              <a:avLst/>
            </a:prstGeom>
          </p:spPr>
        </p:pic>
      </p:grpSp>
      <p:grpSp>
        <p:nvGrpSpPr>
          <p:cNvPr id="35" name="Group 34">
            <a:extLst>
              <a:ext uri="{FF2B5EF4-FFF2-40B4-BE49-F238E27FC236}">
                <a16:creationId xmlns:a16="http://schemas.microsoft.com/office/drawing/2014/main" id="{DD0B0CFC-5DF7-42FF-825E-476C6E31EDE3}"/>
              </a:ext>
            </a:extLst>
          </p:cNvPr>
          <p:cNvGrpSpPr/>
          <p:nvPr/>
        </p:nvGrpSpPr>
        <p:grpSpPr>
          <a:xfrm>
            <a:off x="5432068" y="4694684"/>
            <a:ext cx="6302732" cy="1346886"/>
            <a:chOff x="9042964" y="703690"/>
            <a:chExt cx="6302732" cy="1346886"/>
          </a:xfrm>
        </p:grpSpPr>
        <p:pic>
          <p:nvPicPr>
            <p:cNvPr id="21" name="Picture 20">
              <a:extLst>
                <a:ext uri="{FF2B5EF4-FFF2-40B4-BE49-F238E27FC236}">
                  <a16:creationId xmlns:a16="http://schemas.microsoft.com/office/drawing/2014/main" id="{0BB74833-1092-4E36-BD7E-85CC2AF49792}"/>
                </a:ext>
              </a:extLst>
            </p:cNvPr>
            <p:cNvPicPr>
              <a:picLocks noChangeAspect="1"/>
            </p:cNvPicPr>
            <p:nvPr/>
          </p:nvPicPr>
          <p:blipFill rotWithShape="1">
            <a:blip r:embed="rId10"/>
            <a:srcRect t="49496" b="24894"/>
            <a:stretch/>
          </p:blipFill>
          <p:spPr>
            <a:xfrm>
              <a:off x="9042964" y="1104324"/>
              <a:ext cx="6302732" cy="946252"/>
            </a:xfrm>
            <a:prstGeom prst="rect">
              <a:avLst/>
            </a:prstGeom>
          </p:spPr>
        </p:pic>
        <p:pic>
          <p:nvPicPr>
            <p:cNvPr id="48" name="Picture 47">
              <a:extLst>
                <a:ext uri="{FF2B5EF4-FFF2-40B4-BE49-F238E27FC236}">
                  <a16:creationId xmlns:a16="http://schemas.microsoft.com/office/drawing/2014/main" id="{7407CE7C-9461-4B93-83D6-1355BB5EEC86}"/>
                </a:ext>
              </a:extLst>
            </p:cNvPr>
            <p:cNvPicPr>
              <a:picLocks noChangeAspect="1"/>
            </p:cNvPicPr>
            <p:nvPr/>
          </p:nvPicPr>
          <p:blipFill rotWithShape="1">
            <a:blip r:embed="rId10"/>
            <a:srcRect b="88955"/>
            <a:stretch/>
          </p:blipFill>
          <p:spPr>
            <a:xfrm>
              <a:off x="9042964" y="703690"/>
              <a:ext cx="6302732" cy="408086"/>
            </a:xfrm>
            <a:prstGeom prst="rect">
              <a:avLst/>
            </a:prstGeom>
          </p:spPr>
        </p:pic>
      </p:grpSp>
      <p:grpSp>
        <p:nvGrpSpPr>
          <p:cNvPr id="38" name="Group 37">
            <a:extLst>
              <a:ext uri="{FF2B5EF4-FFF2-40B4-BE49-F238E27FC236}">
                <a16:creationId xmlns:a16="http://schemas.microsoft.com/office/drawing/2014/main" id="{202514DA-5C16-4809-ADBE-A44F3490A053}"/>
              </a:ext>
            </a:extLst>
          </p:cNvPr>
          <p:cNvGrpSpPr/>
          <p:nvPr/>
        </p:nvGrpSpPr>
        <p:grpSpPr>
          <a:xfrm>
            <a:off x="5423387" y="4694684"/>
            <a:ext cx="6302732" cy="1352567"/>
            <a:chOff x="4067167" y="4332196"/>
            <a:chExt cx="6302732" cy="1352567"/>
          </a:xfrm>
        </p:grpSpPr>
        <p:grpSp>
          <p:nvGrpSpPr>
            <p:cNvPr id="34" name="Group 33">
              <a:extLst>
                <a:ext uri="{FF2B5EF4-FFF2-40B4-BE49-F238E27FC236}">
                  <a16:creationId xmlns:a16="http://schemas.microsoft.com/office/drawing/2014/main" id="{9693B9A2-948E-4C16-999A-1C7FCBE639E3}"/>
                </a:ext>
              </a:extLst>
            </p:cNvPr>
            <p:cNvGrpSpPr/>
            <p:nvPr/>
          </p:nvGrpSpPr>
          <p:grpSpPr>
            <a:xfrm>
              <a:off x="4067167" y="4332196"/>
              <a:ext cx="6302732" cy="1352567"/>
              <a:chOff x="4791542" y="3713184"/>
              <a:chExt cx="6302732" cy="1352567"/>
            </a:xfrm>
          </p:grpSpPr>
          <p:pic>
            <p:nvPicPr>
              <p:cNvPr id="19" name="Picture 18">
                <a:extLst>
                  <a:ext uri="{FF2B5EF4-FFF2-40B4-BE49-F238E27FC236}">
                    <a16:creationId xmlns:a16="http://schemas.microsoft.com/office/drawing/2014/main" id="{3C6F5D94-6B1F-4E7D-A3BC-18F8D50841CD}"/>
                  </a:ext>
                </a:extLst>
              </p:cNvPr>
              <p:cNvPicPr>
                <a:picLocks noChangeAspect="1"/>
              </p:cNvPicPr>
              <p:nvPr/>
            </p:nvPicPr>
            <p:blipFill rotWithShape="1">
              <a:blip r:embed="rId11"/>
              <a:srcRect l="1" t="48980" r="458" b="25304"/>
              <a:stretch/>
            </p:blipFill>
            <p:spPr>
              <a:xfrm>
                <a:off x="4800223" y="4115589"/>
                <a:ext cx="6294051" cy="950162"/>
              </a:xfrm>
              <a:prstGeom prst="rect">
                <a:avLst/>
              </a:prstGeom>
            </p:spPr>
          </p:pic>
          <p:pic>
            <p:nvPicPr>
              <p:cNvPr id="46" name="Picture 45">
                <a:extLst>
                  <a:ext uri="{FF2B5EF4-FFF2-40B4-BE49-F238E27FC236}">
                    <a16:creationId xmlns:a16="http://schemas.microsoft.com/office/drawing/2014/main" id="{43E81BE0-5703-406D-B0B4-97A7FA1B1215}"/>
                  </a:ext>
                </a:extLst>
              </p:cNvPr>
              <p:cNvPicPr>
                <a:picLocks noChangeAspect="1"/>
              </p:cNvPicPr>
              <p:nvPr/>
            </p:nvPicPr>
            <p:blipFill rotWithShape="1">
              <a:blip r:embed="rId10"/>
              <a:srcRect b="88955"/>
              <a:stretch/>
            </p:blipFill>
            <p:spPr>
              <a:xfrm>
                <a:off x="4791542" y="3713184"/>
                <a:ext cx="6302732" cy="408086"/>
              </a:xfrm>
              <a:prstGeom prst="rect">
                <a:avLst/>
              </a:prstGeom>
            </p:spPr>
          </p:pic>
        </p:grpSp>
        <p:pic>
          <p:nvPicPr>
            <p:cNvPr id="52" name="Graphic 51" descr="Cursor outline">
              <a:extLst>
                <a:ext uri="{FF2B5EF4-FFF2-40B4-BE49-F238E27FC236}">
                  <a16:creationId xmlns:a16="http://schemas.microsoft.com/office/drawing/2014/main" id="{153E2C92-7471-4FD5-B6BD-4DC762F8BD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03286" y="4765597"/>
              <a:ext cx="381000" cy="381000"/>
            </a:xfrm>
            <a:prstGeom prst="rect">
              <a:avLst/>
            </a:prstGeom>
          </p:spPr>
        </p:pic>
      </p:grpSp>
      <p:sp>
        <p:nvSpPr>
          <p:cNvPr id="40" name="Text Box 4">
            <a:extLst>
              <a:ext uri="{FF2B5EF4-FFF2-40B4-BE49-F238E27FC236}">
                <a16:creationId xmlns:a16="http://schemas.microsoft.com/office/drawing/2014/main" id="{00040DC9-C517-4613-BCD7-847D5B5342AD}"/>
              </a:ext>
            </a:extLst>
          </p:cNvPr>
          <p:cNvSpPr txBox="1">
            <a:spLocks noChangeArrowheads="1"/>
          </p:cNvSpPr>
          <p:nvPr/>
        </p:nvSpPr>
        <p:spPr bwMode="auto">
          <a:xfrm>
            <a:off x="476457" y="795833"/>
            <a:ext cx="47051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buClr>
                <a:schemeClr val="tx1"/>
              </a:buClr>
              <a:buSzPct val="80000"/>
              <a:buFont typeface="Wingdings" panose="05000000000000000000" pitchFamily="2" charset="2"/>
              <a:buChar char="n"/>
            </a:pPr>
            <a:r>
              <a:rPr lang="en-GB" sz="1800" dirty="0">
                <a:solidFill>
                  <a:schemeClr val="accent1"/>
                </a:solidFill>
                <a:latin typeface="+mn-lt"/>
              </a:rPr>
              <a:t>  </a:t>
            </a:r>
            <a:r>
              <a:rPr lang="en-GB" sz="1800" b="1" dirty="0">
                <a:latin typeface="+mn-lt"/>
              </a:rPr>
              <a:t>Appliquer les </a:t>
            </a:r>
            <a:r>
              <a:rPr lang="en-GB" sz="1800" b="1" dirty="0" err="1">
                <a:latin typeface="+mn-lt"/>
              </a:rPr>
              <a:t>contraintes</a:t>
            </a:r>
            <a:r>
              <a:rPr lang="en-GB" sz="1800" b="1" dirty="0">
                <a:latin typeface="+mn-lt"/>
              </a:rPr>
              <a:t> par éta</a:t>
            </a:r>
            <a:r>
              <a:rPr lang="en-GB" sz="1800" dirty="0">
                <a:latin typeface="+mn-lt"/>
              </a:rPr>
              <a:t>pe </a:t>
            </a:r>
            <a:r>
              <a:rPr lang="en-GB" sz="1800" dirty="0" err="1">
                <a:latin typeface="+mn-lt"/>
              </a:rPr>
              <a:t>limite</a:t>
            </a:r>
            <a:endParaRPr lang="en-GB" sz="1800" b="1" dirty="0">
              <a:latin typeface="+mn-lt"/>
            </a:endParaRPr>
          </a:p>
        </p:txBody>
      </p:sp>
    </p:spTree>
    <p:extLst>
      <p:ext uri="{BB962C8B-B14F-4D97-AF65-F5344CB8AC3E}">
        <p14:creationId xmlns:p14="http://schemas.microsoft.com/office/powerpoint/2010/main" val="231500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latin typeface="+mn-lt"/>
              </a:rPr>
              <a:pPr/>
              <a:t>17</a:t>
            </a:fld>
            <a:endParaRPr lang="en-US" dirty="0">
              <a:latin typeface="+mn-lt"/>
            </a:endParaRPr>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a:xfrm>
            <a:off x="609601" y="90886"/>
            <a:ext cx="10972799" cy="845837"/>
          </a:xfrm>
        </p:spPr>
        <p:txBody>
          <a:bodyPr/>
          <a:lstStyle/>
          <a:p>
            <a:r>
              <a:rPr lang="en-US" dirty="0" err="1">
                <a:latin typeface="+mn-lt"/>
              </a:rPr>
              <a:t>Projet</a:t>
            </a:r>
            <a:r>
              <a:rPr lang="en-US" dirty="0">
                <a:latin typeface="+mn-lt"/>
              </a:rPr>
              <a:t> de </a:t>
            </a:r>
            <a:r>
              <a:rPr lang="en-US" dirty="0" err="1">
                <a:latin typeface="+mn-lt"/>
              </a:rPr>
              <a:t>choix</a:t>
            </a:r>
            <a:r>
              <a:rPr lang="en-US" dirty="0">
                <a:latin typeface="+mn-lt"/>
              </a:rPr>
              <a:t> de </a:t>
            </a:r>
            <a:r>
              <a:rPr lang="en-US" dirty="0" err="1">
                <a:latin typeface="+mn-lt"/>
              </a:rPr>
              <a:t>matériau</a:t>
            </a:r>
            <a:r>
              <a:rPr lang="en-US" dirty="0">
                <a:latin typeface="+mn-lt"/>
              </a:rPr>
              <a:t>: </a:t>
            </a:r>
            <a:r>
              <a:rPr lang="en-US" dirty="0" err="1">
                <a:latin typeface="+mn-lt"/>
              </a:rPr>
              <a:t>revêtement</a:t>
            </a:r>
            <a:r>
              <a:rPr lang="en-US" dirty="0">
                <a:latin typeface="+mn-lt"/>
              </a:rPr>
              <a:t> pour </a:t>
            </a:r>
            <a:r>
              <a:rPr lang="en-US" dirty="0" err="1">
                <a:latin typeface="+mn-lt"/>
              </a:rPr>
              <a:t>bâtiments</a:t>
            </a:r>
            <a:endParaRPr lang="en-US" dirty="0">
              <a:latin typeface="+mn-lt"/>
            </a:endParaRPr>
          </a:p>
        </p:txBody>
      </p:sp>
      <p:pic>
        <p:nvPicPr>
          <p:cNvPr id="9" name="Picture 8">
            <a:extLst>
              <a:ext uri="{FF2B5EF4-FFF2-40B4-BE49-F238E27FC236}">
                <a16:creationId xmlns:a16="http://schemas.microsoft.com/office/drawing/2014/main" id="{B841AD7C-A804-49BC-8BD6-515FB2C84AAD}"/>
              </a:ext>
            </a:extLst>
          </p:cNvPr>
          <p:cNvPicPr>
            <a:picLocks noChangeAspect="1"/>
          </p:cNvPicPr>
          <p:nvPr/>
        </p:nvPicPr>
        <p:blipFill>
          <a:blip r:embed="rId3"/>
          <a:stretch>
            <a:fillRect/>
          </a:stretch>
        </p:blipFill>
        <p:spPr>
          <a:xfrm>
            <a:off x="1219200" y="1489401"/>
            <a:ext cx="9055747" cy="4712641"/>
          </a:xfrm>
          <a:prstGeom prst="rect">
            <a:avLst/>
          </a:prstGeom>
        </p:spPr>
      </p:pic>
      <p:sp>
        <p:nvSpPr>
          <p:cNvPr id="11" name="Text Box 4">
            <a:extLst>
              <a:ext uri="{FF2B5EF4-FFF2-40B4-BE49-F238E27FC236}">
                <a16:creationId xmlns:a16="http://schemas.microsoft.com/office/drawing/2014/main" id="{F988C25F-4FF4-4D31-BF8A-4930AF0290F8}"/>
              </a:ext>
            </a:extLst>
          </p:cNvPr>
          <p:cNvSpPr txBox="1">
            <a:spLocks noChangeArrowheads="1"/>
          </p:cNvSpPr>
          <p:nvPr/>
        </p:nvSpPr>
        <p:spPr bwMode="auto">
          <a:xfrm>
            <a:off x="476456" y="795833"/>
            <a:ext cx="97343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buClr>
                <a:schemeClr val="tx1"/>
              </a:buClr>
              <a:buSzPct val="80000"/>
              <a:buFont typeface="Wingdings" panose="05000000000000000000" pitchFamily="2" charset="2"/>
              <a:buChar char="n"/>
            </a:pPr>
            <a:r>
              <a:rPr lang="en-GB" sz="1800" dirty="0">
                <a:latin typeface="+mn-lt"/>
              </a:rPr>
              <a:t>  Une étape </a:t>
            </a:r>
            <a:r>
              <a:rPr lang="en-GB" sz="1800" dirty="0" err="1">
                <a:latin typeface="+mn-lt"/>
              </a:rPr>
              <a:t>graphique</a:t>
            </a:r>
            <a:r>
              <a:rPr lang="en-GB" sz="1800" dirty="0">
                <a:latin typeface="+mn-lt"/>
              </a:rPr>
              <a:t> pour minimizer </a:t>
            </a:r>
            <a:r>
              <a:rPr lang="en-GB" sz="1800" dirty="0" err="1">
                <a:latin typeface="+mn-lt"/>
              </a:rPr>
              <a:t>coût</a:t>
            </a:r>
            <a:r>
              <a:rPr lang="en-GB" sz="1800" dirty="0">
                <a:latin typeface="+mn-lt"/>
              </a:rPr>
              <a:t> et </a:t>
            </a:r>
            <a:r>
              <a:rPr lang="en-GB" sz="1800" dirty="0" err="1">
                <a:latin typeface="+mn-lt"/>
              </a:rPr>
              <a:t>énergie</a:t>
            </a:r>
            <a:r>
              <a:rPr lang="en-GB" sz="1800" dirty="0">
                <a:latin typeface="+mn-lt"/>
              </a:rPr>
              <a:t> grise </a:t>
            </a:r>
            <a:r>
              <a:rPr lang="en-GB" sz="1800" dirty="0" err="1">
                <a:latin typeface="+mn-lt"/>
              </a:rPr>
              <a:t>une</a:t>
            </a:r>
            <a:r>
              <a:rPr lang="en-GB" sz="1800" dirty="0">
                <a:latin typeface="+mn-lt"/>
              </a:rPr>
              <a:t> </a:t>
            </a:r>
            <a:r>
              <a:rPr lang="en-GB" sz="1800" dirty="0" err="1">
                <a:latin typeface="+mn-lt"/>
              </a:rPr>
              <a:t>fois</a:t>
            </a:r>
            <a:r>
              <a:rPr lang="en-GB" sz="1800" dirty="0">
                <a:latin typeface="+mn-lt"/>
              </a:rPr>
              <a:t> les </a:t>
            </a:r>
            <a:r>
              <a:rPr lang="en-GB" sz="1800" dirty="0" err="1">
                <a:latin typeface="+mn-lt"/>
              </a:rPr>
              <a:t>contraintes</a:t>
            </a:r>
            <a:r>
              <a:rPr lang="en-GB" sz="1800" dirty="0">
                <a:latin typeface="+mn-lt"/>
              </a:rPr>
              <a:t> </a:t>
            </a:r>
            <a:r>
              <a:rPr lang="en-GB" sz="1800" dirty="0" err="1">
                <a:latin typeface="+mn-lt"/>
              </a:rPr>
              <a:t>appliquées</a:t>
            </a:r>
            <a:endParaRPr lang="en-GB" sz="1800" dirty="0">
              <a:latin typeface="+mn-lt"/>
            </a:endParaRPr>
          </a:p>
        </p:txBody>
      </p:sp>
    </p:spTree>
    <p:extLst>
      <p:ext uri="{BB962C8B-B14F-4D97-AF65-F5344CB8AC3E}">
        <p14:creationId xmlns:p14="http://schemas.microsoft.com/office/powerpoint/2010/main" val="26920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pPr/>
              <a:t>18</a:t>
            </a:fld>
            <a:endParaRPr lang="en-US" dirty="0"/>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p:txBody>
          <a:bodyPr/>
          <a:lstStyle/>
          <a:p>
            <a:r>
              <a:rPr lang="en-US" dirty="0" err="1">
                <a:latin typeface="+mn-lt"/>
              </a:rPr>
              <a:t>Projet</a:t>
            </a:r>
            <a:r>
              <a:rPr lang="en-US" dirty="0">
                <a:latin typeface="+mn-lt"/>
              </a:rPr>
              <a:t> de </a:t>
            </a:r>
            <a:r>
              <a:rPr lang="en-US" dirty="0" err="1">
                <a:latin typeface="+mn-lt"/>
              </a:rPr>
              <a:t>choix</a:t>
            </a:r>
            <a:r>
              <a:rPr lang="en-US" dirty="0">
                <a:latin typeface="+mn-lt"/>
              </a:rPr>
              <a:t> de </a:t>
            </a:r>
            <a:r>
              <a:rPr lang="en-US" dirty="0" err="1">
                <a:latin typeface="+mn-lt"/>
              </a:rPr>
              <a:t>matériau</a:t>
            </a:r>
            <a:r>
              <a:rPr lang="en-US" dirty="0">
                <a:latin typeface="+mn-lt"/>
              </a:rPr>
              <a:t>: </a:t>
            </a:r>
            <a:r>
              <a:rPr lang="en-US" dirty="0" err="1">
                <a:latin typeface="+mn-lt"/>
              </a:rPr>
              <a:t>revêtement</a:t>
            </a:r>
            <a:r>
              <a:rPr lang="en-US" dirty="0">
                <a:latin typeface="+mn-lt"/>
              </a:rPr>
              <a:t> pour </a:t>
            </a:r>
            <a:r>
              <a:rPr lang="en-US" dirty="0" err="1">
                <a:latin typeface="+mn-lt"/>
              </a:rPr>
              <a:t>bâtiments</a:t>
            </a:r>
            <a:endParaRPr lang="en-US" dirty="0"/>
          </a:p>
        </p:txBody>
      </p:sp>
      <p:pic>
        <p:nvPicPr>
          <p:cNvPr id="6" name="Picture 5">
            <a:extLst>
              <a:ext uri="{FF2B5EF4-FFF2-40B4-BE49-F238E27FC236}">
                <a16:creationId xmlns:a16="http://schemas.microsoft.com/office/drawing/2014/main" id="{CE7FA718-C7C2-4E4F-A376-8D7CCB254F06}"/>
              </a:ext>
            </a:extLst>
          </p:cNvPr>
          <p:cNvPicPr>
            <a:picLocks noChangeAspect="1"/>
          </p:cNvPicPr>
          <p:nvPr/>
        </p:nvPicPr>
        <p:blipFill>
          <a:blip r:embed="rId3"/>
          <a:stretch>
            <a:fillRect/>
          </a:stretch>
        </p:blipFill>
        <p:spPr>
          <a:xfrm>
            <a:off x="3048000" y="914400"/>
            <a:ext cx="7323511" cy="5209594"/>
          </a:xfrm>
          <a:prstGeom prst="rect">
            <a:avLst/>
          </a:prstGeom>
          <a:ln>
            <a:solidFill>
              <a:schemeClr val="tx1">
                <a:lumMod val="65000"/>
                <a:lumOff val="35000"/>
              </a:schemeClr>
            </a:solidFill>
          </a:ln>
        </p:spPr>
      </p:pic>
      <p:sp>
        <p:nvSpPr>
          <p:cNvPr id="5" name="Text Box 4">
            <a:extLst>
              <a:ext uri="{FF2B5EF4-FFF2-40B4-BE49-F238E27FC236}">
                <a16:creationId xmlns:a16="http://schemas.microsoft.com/office/drawing/2014/main" id="{3A09279B-1DF0-4059-BB23-99DC557A21A4}"/>
              </a:ext>
            </a:extLst>
          </p:cNvPr>
          <p:cNvSpPr txBox="1">
            <a:spLocks noChangeArrowheads="1"/>
          </p:cNvSpPr>
          <p:nvPr/>
        </p:nvSpPr>
        <p:spPr bwMode="auto">
          <a:xfrm>
            <a:off x="476457" y="795833"/>
            <a:ext cx="15809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buClr>
                <a:schemeClr val="tx1"/>
              </a:buClr>
              <a:buSzPct val="80000"/>
              <a:buFont typeface="Wingdings" panose="05000000000000000000" pitchFamily="2" charset="2"/>
              <a:buChar char="n"/>
            </a:pPr>
            <a:r>
              <a:rPr lang="en-GB" sz="1800" dirty="0">
                <a:solidFill>
                  <a:schemeClr val="accent1"/>
                </a:solidFill>
                <a:latin typeface="+mn-lt"/>
              </a:rPr>
              <a:t>  </a:t>
            </a:r>
            <a:r>
              <a:rPr lang="en-GB" sz="1800" dirty="0" err="1">
                <a:latin typeface="+mn-lt"/>
              </a:rPr>
              <a:t>Résultat</a:t>
            </a:r>
            <a:endParaRPr lang="en-GB" sz="1800" dirty="0">
              <a:latin typeface="+mn-lt"/>
            </a:endParaRPr>
          </a:p>
        </p:txBody>
      </p:sp>
    </p:spTree>
    <p:extLst>
      <p:ext uri="{BB962C8B-B14F-4D97-AF65-F5344CB8AC3E}">
        <p14:creationId xmlns:p14="http://schemas.microsoft.com/office/powerpoint/2010/main" val="29863649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pPr/>
              <a:t>19</a:t>
            </a:fld>
            <a:endParaRPr lang="en-US" dirty="0"/>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p:txBody>
          <a:bodyPr/>
          <a:lstStyle/>
          <a:p>
            <a:r>
              <a:rPr lang="en-US" dirty="0" err="1"/>
              <a:t>En</a:t>
            </a:r>
            <a:r>
              <a:rPr lang="en-US" dirty="0"/>
              <a:t> résumé</a:t>
            </a:r>
          </a:p>
        </p:txBody>
      </p:sp>
      <p:sp>
        <p:nvSpPr>
          <p:cNvPr id="4" name="Content Placeholder 2">
            <a:extLst>
              <a:ext uri="{FF2B5EF4-FFF2-40B4-BE49-F238E27FC236}">
                <a16:creationId xmlns:a16="http://schemas.microsoft.com/office/drawing/2014/main" id="{7DEDA9CB-3AF0-46EB-8B87-F75698D0BF6D}"/>
              </a:ext>
            </a:extLst>
          </p:cNvPr>
          <p:cNvSpPr txBox="1">
            <a:spLocks/>
          </p:cNvSpPr>
          <p:nvPr/>
        </p:nvSpPr>
        <p:spPr>
          <a:xfrm>
            <a:off x="1245332" y="2117677"/>
            <a:ext cx="9956068" cy="2149524"/>
          </a:xfrm>
          <a:prstGeom prst="rect">
            <a:avLst/>
          </a:prstGeom>
          <a:ln>
            <a:solidFill>
              <a:schemeClr val="accent1"/>
            </a:solidFill>
          </a:ln>
        </p:spPr>
        <p:txBody>
          <a:bodyPr vert="horz" lIns="91440" tIns="45720" rIns="91440" bIns="45720" rtlCol="0">
            <a:normAutofit fontScale="92500"/>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rgbClr val="FFC000"/>
              </a:buClr>
              <a:buFont typeface="Wingdings" panose="05000000000000000000" pitchFamily="2" charset="2"/>
              <a:buChar char="§"/>
            </a:pPr>
            <a:r>
              <a:rPr lang="en-GB" sz="1800" dirty="0"/>
              <a:t>Les </a:t>
            </a:r>
            <a:r>
              <a:rPr lang="en-GB" sz="1800" dirty="0" err="1"/>
              <a:t>ingénieurs</a:t>
            </a:r>
            <a:r>
              <a:rPr lang="en-GB" sz="1800" dirty="0"/>
              <a:t> et </a:t>
            </a:r>
            <a:r>
              <a:rPr lang="en-GB" sz="1800" dirty="0" err="1"/>
              <a:t>architectes</a:t>
            </a:r>
            <a:r>
              <a:rPr lang="en-GB" sz="1800" dirty="0"/>
              <a:t> se </a:t>
            </a:r>
            <a:r>
              <a:rPr lang="en-GB" sz="1800" dirty="0" err="1"/>
              <a:t>familiarisent</a:t>
            </a:r>
            <a:r>
              <a:rPr lang="en-GB" sz="1800" dirty="0"/>
              <a:t> avec de nouveaux </a:t>
            </a:r>
            <a:r>
              <a:rPr lang="en-GB" sz="1800" dirty="0" err="1"/>
              <a:t>matériaux</a:t>
            </a:r>
            <a:r>
              <a:rPr lang="en-GB" sz="1800" dirty="0"/>
              <a:t> de manière </a:t>
            </a:r>
            <a:r>
              <a:rPr lang="en-GB" sz="1800" dirty="0" err="1"/>
              <a:t>visuelle</a:t>
            </a:r>
            <a:r>
              <a:rPr lang="en-GB" sz="1800" dirty="0"/>
              <a:t> et </a:t>
            </a:r>
            <a:r>
              <a:rPr lang="en-GB" sz="1800" dirty="0" err="1"/>
              <a:t>attrayante</a:t>
            </a:r>
            <a:endParaRPr lang="en-GB" sz="1800" dirty="0"/>
          </a:p>
          <a:p>
            <a:pPr>
              <a:lnSpc>
                <a:spcPct val="150000"/>
              </a:lnSpc>
              <a:buClr>
                <a:srgbClr val="FFC000"/>
              </a:buClr>
              <a:buFont typeface="Wingdings" panose="05000000000000000000" pitchFamily="2" charset="2"/>
              <a:buChar char="§"/>
            </a:pPr>
            <a:r>
              <a:rPr lang="en-GB" sz="1800" dirty="0"/>
              <a:t>Les </a:t>
            </a:r>
            <a:r>
              <a:rPr lang="en-GB" sz="1800" dirty="0" err="1"/>
              <a:t>données</a:t>
            </a:r>
            <a:r>
              <a:rPr lang="en-GB" sz="1800" dirty="0"/>
              <a:t> </a:t>
            </a:r>
            <a:r>
              <a:rPr lang="en-GB" sz="1800" dirty="0" err="1"/>
              <a:t>environnementales</a:t>
            </a:r>
            <a:r>
              <a:rPr lang="en-GB" sz="1800" dirty="0"/>
              <a:t> </a:t>
            </a:r>
            <a:r>
              <a:rPr lang="en-GB" sz="1800" dirty="0" err="1"/>
              <a:t>sont</a:t>
            </a:r>
            <a:r>
              <a:rPr lang="en-GB" sz="1800" dirty="0"/>
              <a:t> </a:t>
            </a:r>
            <a:r>
              <a:rPr lang="en-GB" sz="1800" dirty="0" err="1"/>
              <a:t>disponibles</a:t>
            </a:r>
            <a:r>
              <a:rPr lang="en-GB" sz="1800" dirty="0"/>
              <a:t> pour </a:t>
            </a:r>
            <a:r>
              <a:rPr lang="en-GB" sz="1800" dirty="0" err="1"/>
              <a:t>tous</a:t>
            </a:r>
            <a:r>
              <a:rPr lang="en-GB" sz="1800" dirty="0"/>
              <a:t> les </a:t>
            </a:r>
            <a:r>
              <a:rPr lang="en-GB" sz="1800" dirty="0" err="1"/>
              <a:t>matériaux</a:t>
            </a:r>
            <a:r>
              <a:rPr lang="en-GB" sz="1800" dirty="0"/>
              <a:t> de la base de </a:t>
            </a:r>
            <a:r>
              <a:rPr lang="en-GB" sz="1800" dirty="0" err="1"/>
              <a:t>données</a:t>
            </a:r>
            <a:r>
              <a:rPr lang="en-GB" sz="1800" dirty="0"/>
              <a:t>, les démarches de </a:t>
            </a:r>
            <a:r>
              <a:rPr lang="en-GB" sz="1800" dirty="0" err="1"/>
              <a:t>développement</a:t>
            </a:r>
            <a:r>
              <a:rPr lang="en-GB" sz="1800" dirty="0"/>
              <a:t> durable </a:t>
            </a:r>
            <a:r>
              <a:rPr lang="en-GB" sz="1800" dirty="0" err="1"/>
              <a:t>peuvent</a:t>
            </a:r>
            <a:r>
              <a:rPr lang="en-GB" sz="1800" dirty="0"/>
              <a:t> </a:t>
            </a:r>
            <a:r>
              <a:rPr lang="en-GB" sz="1800" dirty="0" err="1"/>
              <a:t>faciliment</a:t>
            </a:r>
            <a:r>
              <a:rPr lang="en-GB" sz="1800" dirty="0"/>
              <a:t> </a:t>
            </a:r>
            <a:r>
              <a:rPr lang="en-GB" sz="1800" dirty="0" err="1"/>
              <a:t>être</a:t>
            </a:r>
            <a:r>
              <a:rPr lang="en-GB" sz="1800" dirty="0"/>
              <a:t> </a:t>
            </a:r>
            <a:r>
              <a:rPr lang="en-GB" sz="1800" dirty="0" err="1"/>
              <a:t>implémentées</a:t>
            </a:r>
            <a:endParaRPr lang="en-GB" sz="1800" dirty="0"/>
          </a:p>
          <a:p>
            <a:pPr>
              <a:lnSpc>
                <a:spcPct val="150000"/>
              </a:lnSpc>
              <a:buClr>
                <a:srgbClr val="FFC000"/>
              </a:buClr>
              <a:buFont typeface="Wingdings" panose="05000000000000000000" pitchFamily="2" charset="2"/>
              <a:buChar char="§"/>
            </a:pPr>
            <a:r>
              <a:rPr lang="en-GB" sz="1800" dirty="0"/>
              <a:t>Le </a:t>
            </a:r>
            <a:r>
              <a:rPr lang="en-GB" sz="1800" dirty="0" err="1"/>
              <a:t>choix</a:t>
            </a:r>
            <a:r>
              <a:rPr lang="en-GB" sz="1800" dirty="0"/>
              <a:t> et la substitution de </a:t>
            </a:r>
            <a:r>
              <a:rPr lang="en-GB" sz="1800" dirty="0" err="1"/>
              <a:t>matériaux</a:t>
            </a:r>
            <a:r>
              <a:rPr lang="en-GB" sz="1800" dirty="0"/>
              <a:t> </a:t>
            </a:r>
            <a:r>
              <a:rPr lang="en-GB" sz="1800" dirty="0" err="1"/>
              <a:t>sont</a:t>
            </a:r>
            <a:r>
              <a:rPr lang="en-GB" sz="1800" dirty="0"/>
              <a:t> </a:t>
            </a:r>
            <a:r>
              <a:rPr lang="en-GB" sz="1800" dirty="0" err="1"/>
              <a:t>facilités</a:t>
            </a:r>
            <a:endParaRPr lang="en-GB" sz="1800" dirty="0"/>
          </a:p>
        </p:txBody>
      </p:sp>
    </p:spTree>
    <p:extLst>
      <p:ext uri="{BB962C8B-B14F-4D97-AF65-F5344CB8AC3E}">
        <p14:creationId xmlns:p14="http://schemas.microsoft.com/office/powerpoint/2010/main" val="951689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latin typeface="+mn-lt"/>
              </a:rPr>
              <a:pPr/>
              <a:t>2</a:t>
            </a:fld>
            <a:endParaRPr lang="en-US" dirty="0">
              <a:latin typeface="+mn-lt"/>
            </a:endParaRPr>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p:txBody>
          <a:bodyPr/>
          <a:lstStyle/>
          <a:p>
            <a:r>
              <a:rPr lang="en-GB" dirty="0">
                <a:latin typeface="+mn-lt"/>
              </a:rPr>
              <a:t>Learning objectives for this lecture unit</a:t>
            </a:r>
            <a:endParaRPr lang="en-US" dirty="0">
              <a:latin typeface="+mn-lt"/>
            </a:endParaRPr>
          </a:p>
        </p:txBody>
      </p:sp>
      <p:graphicFrame>
        <p:nvGraphicFramePr>
          <p:cNvPr id="4" name="Table 3">
            <a:extLst>
              <a:ext uri="{FF2B5EF4-FFF2-40B4-BE49-F238E27FC236}">
                <a16:creationId xmlns:a16="http://schemas.microsoft.com/office/drawing/2014/main" id="{87FF6F61-3E55-4058-BBB6-616D53E6A3C4}"/>
              </a:ext>
            </a:extLst>
          </p:cNvPr>
          <p:cNvGraphicFramePr>
            <a:graphicFrameLocks noGrp="1"/>
          </p:cNvGraphicFramePr>
          <p:nvPr>
            <p:extLst>
              <p:ext uri="{D42A27DB-BD31-4B8C-83A1-F6EECF244321}">
                <p14:modId xmlns:p14="http://schemas.microsoft.com/office/powerpoint/2010/main" val="1851303066"/>
              </p:ext>
            </p:extLst>
          </p:nvPr>
        </p:nvGraphicFramePr>
        <p:xfrm>
          <a:off x="957742" y="1234620"/>
          <a:ext cx="10276514" cy="2074460"/>
        </p:xfrm>
        <a:graphic>
          <a:graphicData uri="http://schemas.openxmlformats.org/drawingml/2006/table">
            <a:tbl>
              <a:tblPr firstRow="1" bandRow="1">
                <a:tableStyleId>{2D5ABB26-0587-4C30-8999-92F81FD0307C}</a:tableStyleId>
              </a:tblPr>
              <a:tblGrid>
                <a:gridCol w="1970056">
                  <a:extLst>
                    <a:ext uri="{9D8B030D-6E8A-4147-A177-3AD203B41FA5}">
                      <a16:colId xmlns:a16="http://schemas.microsoft.com/office/drawing/2014/main" val="20000"/>
                    </a:ext>
                  </a:extLst>
                </a:gridCol>
                <a:gridCol w="8306458">
                  <a:extLst>
                    <a:ext uri="{9D8B030D-6E8A-4147-A177-3AD203B41FA5}">
                      <a16:colId xmlns:a16="http://schemas.microsoft.com/office/drawing/2014/main" val="20001"/>
                    </a:ext>
                  </a:extLst>
                </a:gridCol>
              </a:tblGrid>
              <a:tr h="536406">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Intended Learning Outcomes</a:t>
                      </a: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71B"/>
                    </a:solidFill>
                  </a:tcPr>
                </a:tc>
                <a:tc hMerge="1">
                  <a:txBody>
                    <a:bodyPr/>
                    <a:lstStyle/>
                    <a:p>
                      <a:endParaRPr lang="en-GB"/>
                    </a:p>
                  </a:txBody>
                  <a:tcPr/>
                </a:tc>
                <a:extLst>
                  <a:ext uri="{0D108BD9-81ED-4DB2-BD59-A6C34878D82A}">
                    <a16:rowId xmlns:a16="http://schemas.microsoft.com/office/drawing/2014/main" val="10000"/>
                  </a:ext>
                </a:extLst>
              </a:tr>
              <a:tr h="536322">
                <a:tc>
                  <a:txBody>
                    <a:bodyPr/>
                    <a:lstStyle/>
                    <a:p>
                      <a:pPr algn="l"/>
                      <a:r>
                        <a:rPr lang="en-GB" sz="1400" b="1" dirty="0">
                          <a:solidFill>
                            <a:sysClr val="windowText" lastClr="000000"/>
                          </a:solidFill>
                        </a:rPr>
                        <a:t>Knowledge and Understanding</a:t>
                      </a:r>
                      <a:endParaRPr lang="en-GB" sz="1400" b="1" i="1" dirty="0">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kern="1200" dirty="0" err="1">
                          <a:solidFill>
                            <a:schemeClr val="dk1"/>
                          </a:solidFill>
                          <a:effectLst/>
                          <a:latin typeface="+mn-lt"/>
                          <a:ea typeface="+mn-ea"/>
                          <a:cs typeface="+mn-cs"/>
                        </a:rPr>
                        <a:t>Compréhension</a:t>
                      </a:r>
                      <a:r>
                        <a:rPr lang="en-GB" sz="1400" kern="1200" dirty="0">
                          <a:solidFill>
                            <a:schemeClr val="dk1"/>
                          </a:solidFill>
                          <a:effectLst/>
                          <a:latin typeface="+mn-lt"/>
                          <a:ea typeface="+mn-ea"/>
                          <a:cs typeface="+mn-cs"/>
                        </a:rPr>
                        <a:t> des </a:t>
                      </a:r>
                      <a:r>
                        <a:rPr lang="en-GB" sz="1400" kern="1200" dirty="0" err="1">
                          <a:solidFill>
                            <a:schemeClr val="dk1"/>
                          </a:solidFill>
                          <a:effectLst/>
                          <a:latin typeface="+mn-lt"/>
                          <a:ea typeface="+mn-ea"/>
                          <a:cs typeface="+mn-cs"/>
                        </a:rPr>
                        <a:t>matériaux</a:t>
                      </a:r>
                      <a:r>
                        <a:rPr lang="en-GB" sz="1400" kern="1200" dirty="0">
                          <a:solidFill>
                            <a:schemeClr val="dk1"/>
                          </a:solidFill>
                          <a:effectLst/>
                          <a:latin typeface="+mn-lt"/>
                          <a:ea typeface="+mn-ea"/>
                          <a:cs typeface="+mn-cs"/>
                        </a:rPr>
                        <a:t> </a:t>
                      </a:r>
                      <a:r>
                        <a:rPr lang="en-GB" sz="1400" kern="1200" dirty="0" err="1">
                          <a:solidFill>
                            <a:schemeClr val="dk1"/>
                          </a:solidFill>
                          <a:effectLst/>
                          <a:latin typeface="+mn-lt"/>
                          <a:ea typeface="+mn-ea"/>
                          <a:cs typeface="+mn-cs"/>
                        </a:rPr>
                        <a:t>employés</a:t>
                      </a:r>
                      <a:r>
                        <a:rPr lang="en-GB" sz="1400" kern="1200" dirty="0">
                          <a:solidFill>
                            <a:schemeClr val="dk1"/>
                          </a:solidFill>
                          <a:effectLst/>
                          <a:latin typeface="+mn-lt"/>
                          <a:ea typeface="+mn-ea"/>
                          <a:cs typeface="+mn-cs"/>
                        </a:rPr>
                        <a:t> dans </a:t>
                      </a:r>
                      <a:r>
                        <a:rPr lang="en-GB" sz="1400" kern="1200" dirty="0" err="1">
                          <a:solidFill>
                            <a:schemeClr val="dk1"/>
                          </a:solidFill>
                          <a:effectLst/>
                          <a:latin typeface="+mn-lt"/>
                          <a:ea typeface="+mn-ea"/>
                          <a:cs typeface="+mn-cs"/>
                        </a:rPr>
                        <a:t>l’environement</a:t>
                      </a:r>
                      <a:r>
                        <a:rPr lang="en-GB" sz="1400" kern="1200" dirty="0">
                          <a:solidFill>
                            <a:schemeClr val="dk1"/>
                          </a:solidFill>
                          <a:effectLst/>
                          <a:latin typeface="+mn-lt"/>
                          <a:ea typeface="+mn-ea"/>
                          <a:cs typeface="+mn-cs"/>
                        </a:rPr>
                        <a:t> </a:t>
                      </a:r>
                      <a:r>
                        <a:rPr lang="en-GB" sz="1400" kern="1200" dirty="0" err="1">
                          <a:solidFill>
                            <a:schemeClr val="dk1"/>
                          </a:solidFill>
                          <a:effectLst/>
                          <a:latin typeface="+mn-lt"/>
                          <a:ea typeface="+mn-ea"/>
                          <a:cs typeface="+mn-cs"/>
                        </a:rPr>
                        <a:t>bâti</a:t>
                      </a:r>
                      <a:endParaRPr lang="en-GB" sz="1400" kern="1200" dirty="0">
                        <a:solidFill>
                          <a:schemeClr val="dk1"/>
                        </a:solidFill>
                        <a:effectLst/>
                        <a:latin typeface="+mn-lt"/>
                        <a:ea typeface="+mn-ea"/>
                        <a:cs typeface="+mn-cs"/>
                      </a:endParaRP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36406">
                <a:tc>
                  <a:txBody>
                    <a:bodyPr/>
                    <a:lstStyle/>
                    <a:p>
                      <a:pPr algn="l"/>
                      <a:r>
                        <a:rPr lang="en-GB" sz="1400" b="1" dirty="0">
                          <a:solidFill>
                            <a:sysClr val="windowText" lastClr="000000"/>
                          </a:solidFill>
                        </a:rPr>
                        <a:t>Skills and Abilities</a:t>
                      </a:r>
                      <a:endParaRPr lang="en-GB" sz="1400" b="1" i="1" dirty="0">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kern="1200" dirty="0" err="1">
                          <a:solidFill>
                            <a:schemeClr val="dk1"/>
                          </a:solidFill>
                          <a:effectLst/>
                          <a:latin typeface="+mn-lt"/>
                          <a:ea typeface="+mn-ea"/>
                          <a:cs typeface="+mn-cs"/>
                        </a:rPr>
                        <a:t>Capacité</a:t>
                      </a:r>
                      <a:r>
                        <a:rPr lang="en-GB" sz="1400" kern="1200" dirty="0">
                          <a:solidFill>
                            <a:schemeClr val="dk1"/>
                          </a:solidFill>
                          <a:effectLst/>
                          <a:latin typeface="+mn-lt"/>
                          <a:ea typeface="+mn-ea"/>
                          <a:cs typeface="+mn-cs"/>
                        </a:rPr>
                        <a:t> à </a:t>
                      </a:r>
                      <a:r>
                        <a:rPr lang="en-GB" sz="1400" kern="1200" dirty="0" err="1">
                          <a:solidFill>
                            <a:schemeClr val="dk1"/>
                          </a:solidFill>
                          <a:effectLst/>
                          <a:latin typeface="+mn-lt"/>
                          <a:ea typeface="+mn-ea"/>
                          <a:cs typeface="+mn-cs"/>
                        </a:rPr>
                        <a:t>sélectionner</a:t>
                      </a:r>
                      <a:r>
                        <a:rPr lang="en-GB" sz="1400" kern="1200" dirty="0">
                          <a:solidFill>
                            <a:schemeClr val="dk1"/>
                          </a:solidFill>
                          <a:effectLst/>
                          <a:latin typeface="+mn-lt"/>
                          <a:ea typeface="+mn-ea"/>
                          <a:cs typeface="+mn-cs"/>
                        </a:rPr>
                        <a:t> les </a:t>
                      </a:r>
                      <a:r>
                        <a:rPr lang="en-GB" sz="1400" kern="1200" dirty="0" err="1">
                          <a:solidFill>
                            <a:schemeClr val="dk1"/>
                          </a:solidFill>
                          <a:effectLst/>
                          <a:latin typeface="+mn-lt"/>
                          <a:ea typeface="+mn-ea"/>
                          <a:cs typeface="+mn-cs"/>
                        </a:rPr>
                        <a:t>matériaux</a:t>
                      </a:r>
                      <a:r>
                        <a:rPr lang="en-GB" sz="1400" kern="1200" dirty="0">
                          <a:solidFill>
                            <a:schemeClr val="dk1"/>
                          </a:solidFill>
                          <a:effectLst/>
                          <a:latin typeface="+mn-lt"/>
                          <a:ea typeface="+mn-ea"/>
                          <a:cs typeface="+mn-cs"/>
                        </a:rPr>
                        <a:t> pour </a:t>
                      </a:r>
                      <a:r>
                        <a:rPr lang="en-GB" sz="1400" kern="1200" dirty="0" err="1">
                          <a:solidFill>
                            <a:schemeClr val="dk1"/>
                          </a:solidFill>
                          <a:effectLst/>
                          <a:latin typeface="+mn-lt"/>
                          <a:ea typeface="+mn-ea"/>
                          <a:cs typeface="+mn-cs"/>
                        </a:rPr>
                        <a:t>remplir</a:t>
                      </a:r>
                      <a:r>
                        <a:rPr lang="en-GB" sz="1400" kern="1200" dirty="0">
                          <a:solidFill>
                            <a:schemeClr val="dk1"/>
                          </a:solidFill>
                          <a:effectLst/>
                          <a:latin typeface="+mn-lt"/>
                          <a:ea typeface="+mn-ea"/>
                          <a:cs typeface="+mn-cs"/>
                        </a:rPr>
                        <a:t> les </a:t>
                      </a:r>
                      <a:r>
                        <a:rPr lang="en-GB" sz="1400" kern="1200" dirty="0" err="1">
                          <a:solidFill>
                            <a:schemeClr val="dk1"/>
                          </a:solidFill>
                          <a:effectLst/>
                          <a:latin typeface="+mn-lt"/>
                          <a:ea typeface="+mn-ea"/>
                          <a:cs typeface="+mn-cs"/>
                        </a:rPr>
                        <a:t>critères</a:t>
                      </a:r>
                      <a:r>
                        <a:rPr lang="en-GB" sz="1400" kern="1200" dirty="0">
                          <a:solidFill>
                            <a:schemeClr val="dk1"/>
                          </a:solidFill>
                          <a:effectLst/>
                          <a:latin typeface="+mn-lt"/>
                          <a:ea typeface="+mn-ea"/>
                          <a:cs typeface="+mn-cs"/>
                        </a:rPr>
                        <a:t> de conception de structures </a:t>
                      </a:r>
                      <a:r>
                        <a:rPr lang="en-GB" sz="1400" kern="1200" dirty="0" err="1">
                          <a:solidFill>
                            <a:schemeClr val="dk1"/>
                          </a:solidFill>
                          <a:effectLst/>
                          <a:latin typeface="+mn-lt"/>
                          <a:ea typeface="+mn-ea"/>
                          <a:cs typeface="+mn-cs"/>
                        </a:rPr>
                        <a:t>d’environement</a:t>
                      </a:r>
                      <a:r>
                        <a:rPr lang="en-GB" sz="1400" kern="1200" dirty="0">
                          <a:solidFill>
                            <a:schemeClr val="dk1"/>
                          </a:solidFill>
                          <a:effectLst/>
                          <a:latin typeface="+mn-lt"/>
                          <a:ea typeface="+mn-ea"/>
                          <a:cs typeface="+mn-cs"/>
                        </a:rPr>
                        <a:t> </a:t>
                      </a:r>
                      <a:r>
                        <a:rPr lang="en-GB" sz="1400" kern="1200" dirty="0" err="1">
                          <a:solidFill>
                            <a:schemeClr val="dk1"/>
                          </a:solidFill>
                          <a:effectLst/>
                          <a:latin typeface="+mn-lt"/>
                          <a:ea typeface="+mn-ea"/>
                          <a:cs typeface="+mn-cs"/>
                        </a:rPr>
                        <a:t>bâti</a:t>
                      </a:r>
                      <a:r>
                        <a:rPr lang="en-GB" sz="1400" kern="1200" dirty="0">
                          <a:solidFill>
                            <a:schemeClr val="dk1"/>
                          </a:solidFill>
                          <a:effectLst/>
                          <a:latin typeface="+mn-lt"/>
                          <a:ea typeface="+mn-ea"/>
                          <a:cs typeface="+mn-cs"/>
                        </a:rPr>
                        <a:t> et </a:t>
                      </a:r>
                      <a:r>
                        <a:rPr lang="en-GB" sz="1400" kern="1200" dirty="0" err="1">
                          <a:solidFill>
                            <a:schemeClr val="dk1"/>
                          </a:solidFill>
                          <a:effectLst/>
                          <a:latin typeface="+mn-lt"/>
                          <a:ea typeface="+mn-ea"/>
                          <a:cs typeface="+mn-cs"/>
                        </a:rPr>
                        <a:t>d’intérieur</a:t>
                      </a:r>
                      <a:endParaRPr lang="en-GB" sz="1400" kern="1200" dirty="0">
                        <a:solidFill>
                          <a:schemeClr val="dk1"/>
                        </a:solidFill>
                        <a:effectLst/>
                        <a:latin typeface="+mn-lt"/>
                        <a:ea typeface="+mn-ea"/>
                        <a:cs typeface="+mn-cs"/>
                      </a:endParaRP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65326">
                <a:tc>
                  <a:txBody>
                    <a:bodyPr/>
                    <a:lstStyle/>
                    <a:p>
                      <a:pPr algn="l"/>
                      <a:r>
                        <a:rPr lang="en-GB" sz="1400" b="1" dirty="0">
                          <a:solidFill>
                            <a:sysClr val="windowText" lastClr="000000"/>
                          </a:solidFill>
                        </a:rPr>
                        <a:t>Values and Attitudes</a:t>
                      </a:r>
                      <a:endParaRPr lang="en-GB" sz="1400" b="1" i="1" dirty="0">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kern="1200" dirty="0">
                          <a:solidFill>
                            <a:schemeClr val="dk1"/>
                          </a:solidFill>
                          <a:effectLst/>
                          <a:latin typeface="+mn-lt"/>
                          <a:ea typeface="+mn-ea"/>
                          <a:cs typeface="+mn-cs"/>
                        </a:rPr>
                        <a:t>Immersion dans </a:t>
                      </a:r>
                      <a:r>
                        <a:rPr lang="en-GB" sz="1400" kern="1200" dirty="0" err="1">
                          <a:solidFill>
                            <a:schemeClr val="dk1"/>
                          </a:solidFill>
                          <a:effectLst/>
                          <a:latin typeface="+mn-lt"/>
                          <a:ea typeface="+mn-ea"/>
                          <a:cs typeface="+mn-cs"/>
                        </a:rPr>
                        <a:t>l’utilisation</a:t>
                      </a:r>
                      <a:r>
                        <a:rPr lang="en-GB" sz="1400" kern="1200" dirty="0">
                          <a:solidFill>
                            <a:schemeClr val="dk1"/>
                          </a:solidFill>
                          <a:effectLst/>
                          <a:latin typeface="+mn-lt"/>
                          <a:ea typeface="+mn-ea"/>
                          <a:cs typeface="+mn-cs"/>
                        </a:rPr>
                        <a:t> </a:t>
                      </a:r>
                      <a:r>
                        <a:rPr lang="en-GB" sz="1400" kern="1200" dirty="0" err="1">
                          <a:solidFill>
                            <a:schemeClr val="dk1"/>
                          </a:solidFill>
                          <a:effectLst/>
                          <a:latin typeface="+mn-lt"/>
                          <a:ea typeface="+mn-ea"/>
                          <a:cs typeface="+mn-cs"/>
                        </a:rPr>
                        <a:t>variée</a:t>
                      </a:r>
                      <a:r>
                        <a:rPr lang="en-GB" sz="1400" kern="1200" dirty="0">
                          <a:solidFill>
                            <a:schemeClr val="dk1"/>
                          </a:solidFill>
                          <a:effectLst/>
                          <a:latin typeface="+mn-lt"/>
                          <a:ea typeface="+mn-ea"/>
                          <a:cs typeface="+mn-cs"/>
                        </a:rPr>
                        <a:t> et </a:t>
                      </a:r>
                      <a:r>
                        <a:rPr lang="en-GB" sz="1400" kern="1200" dirty="0" err="1">
                          <a:solidFill>
                            <a:schemeClr val="dk1"/>
                          </a:solidFill>
                          <a:effectLst/>
                          <a:latin typeface="+mn-lt"/>
                          <a:ea typeface="+mn-ea"/>
                          <a:cs typeface="+mn-cs"/>
                        </a:rPr>
                        <a:t>l’importance</a:t>
                      </a:r>
                      <a:r>
                        <a:rPr lang="en-GB" sz="1400" kern="1200" dirty="0">
                          <a:solidFill>
                            <a:schemeClr val="dk1"/>
                          </a:solidFill>
                          <a:effectLst/>
                          <a:latin typeface="+mn-lt"/>
                          <a:ea typeface="+mn-ea"/>
                          <a:cs typeface="+mn-cs"/>
                        </a:rPr>
                        <a:t> des </a:t>
                      </a:r>
                      <a:r>
                        <a:rPr lang="en-GB" sz="1400" kern="1200" dirty="0" err="1">
                          <a:solidFill>
                            <a:schemeClr val="dk1"/>
                          </a:solidFill>
                          <a:effectLst/>
                          <a:latin typeface="+mn-lt"/>
                          <a:ea typeface="+mn-ea"/>
                          <a:cs typeface="+mn-cs"/>
                        </a:rPr>
                        <a:t>matériaux</a:t>
                      </a:r>
                      <a:r>
                        <a:rPr lang="en-GB" sz="1400" kern="1200" dirty="0">
                          <a:solidFill>
                            <a:schemeClr val="dk1"/>
                          </a:solidFill>
                          <a:effectLst/>
                          <a:latin typeface="+mn-lt"/>
                          <a:ea typeface="+mn-ea"/>
                          <a:cs typeface="+mn-cs"/>
                        </a:rPr>
                        <a:t> </a:t>
                      </a:r>
                      <a:r>
                        <a:rPr lang="en-GB" sz="1400" kern="1200" dirty="0" err="1">
                          <a:solidFill>
                            <a:schemeClr val="dk1"/>
                          </a:solidFill>
                          <a:effectLst/>
                          <a:latin typeface="+mn-lt"/>
                          <a:ea typeface="+mn-ea"/>
                          <a:cs typeface="+mn-cs"/>
                        </a:rPr>
                        <a:t>en</a:t>
                      </a:r>
                      <a:r>
                        <a:rPr lang="en-GB" sz="1400" kern="1200" dirty="0">
                          <a:solidFill>
                            <a:schemeClr val="dk1"/>
                          </a:solidFill>
                          <a:effectLst/>
                          <a:latin typeface="+mn-lt"/>
                          <a:ea typeface="+mn-ea"/>
                          <a:cs typeface="+mn-cs"/>
                        </a:rPr>
                        <a:t> architecture et </a:t>
                      </a:r>
                      <a:r>
                        <a:rPr lang="en-GB" sz="1400" kern="1200" dirty="0" err="1">
                          <a:solidFill>
                            <a:schemeClr val="dk1"/>
                          </a:solidFill>
                          <a:effectLst/>
                          <a:latin typeface="+mn-lt"/>
                          <a:ea typeface="+mn-ea"/>
                          <a:cs typeface="+mn-cs"/>
                        </a:rPr>
                        <a:t>l’environement</a:t>
                      </a:r>
                      <a:r>
                        <a:rPr lang="en-GB" sz="1400" kern="1200" dirty="0">
                          <a:solidFill>
                            <a:schemeClr val="dk1"/>
                          </a:solidFill>
                          <a:effectLst/>
                          <a:latin typeface="+mn-lt"/>
                          <a:ea typeface="+mn-ea"/>
                          <a:cs typeface="+mn-cs"/>
                        </a:rPr>
                        <a:t> </a:t>
                      </a:r>
                      <a:r>
                        <a:rPr lang="en-GB" sz="1400" kern="1200" dirty="0" err="1">
                          <a:solidFill>
                            <a:schemeClr val="dk1"/>
                          </a:solidFill>
                          <a:effectLst/>
                          <a:latin typeface="+mn-lt"/>
                          <a:ea typeface="+mn-ea"/>
                          <a:cs typeface="+mn-cs"/>
                        </a:rPr>
                        <a:t>bâti</a:t>
                      </a:r>
                      <a:endParaRPr lang="en-GB" sz="1400" kern="1200" dirty="0">
                        <a:solidFill>
                          <a:schemeClr val="dk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Content Placeholder 3">
            <a:extLst>
              <a:ext uri="{FF2B5EF4-FFF2-40B4-BE49-F238E27FC236}">
                <a16:creationId xmlns:a16="http://schemas.microsoft.com/office/drawing/2014/main" id="{2EE48695-3927-4B4F-A93F-DB3216079C06}"/>
              </a:ext>
            </a:extLst>
          </p:cNvPr>
          <p:cNvSpPr txBox="1">
            <a:spLocks/>
          </p:cNvSpPr>
          <p:nvPr/>
        </p:nvSpPr>
        <p:spPr bwMode="auto">
          <a:xfrm>
            <a:off x="957741" y="3637549"/>
            <a:ext cx="10276514" cy="1501950"/>
          </a:xfrm>
          <a:prstGeom prst="rect">
            <a:avLst/>
          </a:prstGeom>
          <a:solidFill>
            <a:schemeClr val="bg1">
              <a:lumMod val="95000"/>
            </a:schemeClr>
          </a:solidFill>
          <a:ln w="28575">
            <a:solidFill>
              <a:srgbClr val="FFB71B"/>
            </a:solidFill>
          </a:ln>
        </p:spPr>
        <p:txBody>
          <a:bodyPr vert="horz" wrap="square" lIns="91440" tIns="45720" rIns="91440" bIns="45720" numCol="1" anchor="t" anchorCtr="0" compatLnSpc="1">
            <a:prstTxWarp prst="textNoShape">
              <a:avLst/>
            </a:prstTxWarp>
            <a:spAutoFit/>
          </a:bodyPr>
          <a:lstStyle>
            <a:lvl1pPr marL="0" indent="0" algn="ctr" rtl="0" eaLnBrk="0" fontAlgn="base" hangingPunct="0">
              <a:spcBef>
                <a:spcPct val="20000"/>
              </a:spcBef>
              <a:spcAft>
                <a:spcPct val="20000"/>
              </a:spcAft>
              <a:buClr>
                <a:schemeClr val="bg1">
                  <a:lumMod val="65000"/>
                </a:schemeClr>
              </a:buClr>
              <a:buSzPct val="120000"/>
              <a:buFont typeface="Wingdings" panose="05000000000000000000" pitchFamily="2" charset="2"/>
              <a:buNone/>
              <a:defRPr sz="1800" b="1">
                <a:solidFill>
                  <a:schemeClr val="tx1"/>
                </a:solidFill>
                <a:latin typeface="+mn-lt"/>
                <a:ea typeface="+mn-ea"/>
                <a:cs typeface="+mn-cs"/>
              </a:defRPr>
            </a:lvl1pPr>
            <a:lvl2pPr marL="827088" indent="-346075" algn="l" rtl="0" eaLnBrk="0" fontAlgn="base" hangingPunct="0">
              <a:spcBef>
                <a:spcPct val="20000"/>
              </a:spcBef>
              <a:spcAft>
                <a:spcPct val="20000"/>
              </a:spcAft>
              <a:buClr>
                <a:schemeClr val="bg1">
                  <a:lumMod val="65000"/>
                </a:schemeClr>
              </a:buClr>
              <a:buSzPct val="80000"/>
              <a:buFont typeface="Wingdings" panose="05000000000000000000" pitchFamily="2" charset="2"/>
              <a:buChar char="n"/>
              <a:defRPr lang="en-US" sz="1400" b="0" dirty="0" smtClean="0">
                <a:solidFill>
                  <a:schemeClr val="tx1"/>
                </a:solidFill>
                <a:latin typeface="+mn-lt"/>
                <a:ea typeface="+mn-ea"/>
                <a:cs typeface="+mn-cs"/>
              </a:defRPr>
            </a:lvl2pPr>
            <a:lvl3pPr marL="1079500" indent="-165100"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600" b="0">
                <a:solidFill>
                  <a:schemeClr val="tx1"/>
                </a:solidFill>
                <a:latin typeface="+mn-lt"/>
              </a:defRPr>
            </a:lvl3pPr>
            <a:lvl4pPr marL="1439863" indent="-231775"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400" b="0">
                <a:solidFill>
                  <a:schemeClr val="tx1"/>
                </a:solidFill>
                <a:latin typeface="+mn-lt"/>
              </a:defRPr>
            </a:lvl4pPr>
            <a:lvl5pPr marL="1862138" indent="-231775" algn="l" rtl="0" eaLnBrk="0" fontAlgn="base" hangingPunct="0">
              <a:spcBef>
                <a:spcPct val="20000"/>
              </a:spcBef>
              <a:spcAft>
                <a:spcPct val="0"/>
              </a:spcAft>
              <a:buClr>
                <a:schemeClr val="bg1">
                  <a:lumMod val="65000"/>
                </a:schemeClr>
              </a:buClr>
              <a:buFont typeface="Wingdings" panose="05000000000000000000" pitchFamily="2" charset="2"/>
              <a:buChar char="§"/>
              <a:defRPr sz="1200" b="0">
                <a:solidFill>
                  <a:schemeClr val="tx1"/>
                </a:solidFill>
                <a:latin typeface="+mn-lt"/>
              </a:defRPr>
            </a:lvl5pPr>
            <a:lvl6pPr marL="23193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6pPr>
            <a:lvl7pPr marL="27765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7pPr>
            <a:lvl8pPr marL="32337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8pPr>
            <a:lvl9pPr marL="36909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20000"/>
              </a:spcAft>
              <a:buClr>
                <a:sysClr val="window" lastClr="FFFFFF">
                  <a:lumMod val="65000"/>
                </a:sysClr>
              </a:buClr>
              <a:buSzPct val="120000"/>
              <a:buFont typeface="Wingdings" panose="05000000000000000000" pitchFamily="2" charset="2"/>
              <a:buNone/>
              <a:tabLst/>
              <a:defRPr/>
            </a:pPr>
            <a:r>
              <a:rPr kumimoji="0" lang="en-GB" sz="1800" b="1" i="0" u="none" strike="noStrike" kern="0" cap="none" spc="0" normalizeH="0" baseline="0" noProof="0" dirty="0">
                <a:ln>
                  <a:noFill/>
                </a:ln>
                <a:solidFill>
                  <a:srgbClr val="0C0C0C"/>
                </a:solidFill>
                <a:effectLst/>
                <a:uLnTx/>
                <a:uFillTx/>
                <a:ea typeface="+mn-ea"/>
                <a:cs typeface="+mn-cs"/>
              </a:rPr>
              <a:t>Resources</a:t>
            </a:r>
          </a:p>
          <a:p>
            <a:pPr marL="552450" marR="0" lvl="0" indent="-285750" algn="l" defTabSz="914400" rtl="0" eaLnBrk="0" fontAlgn="base" latinLnBrk="0" hangingPunct="0">
              <a:lnSpc>
                <a:spcPct val="100000"/>
              </a:lnSpc>
              <a:spcBef>
                <a:spcPct val="20000"/>
              </a:spcBef>
              <a:spcAft>
                <a:spcPct val="20000"/>
              </a:spcAft>
              <a:buClr>
                <a:schemeClr val="accent1"/>
              </a:buClr>
              <a:buSzPct val="100000"/>
              <a:buFont typeface="Wingdings" panose="05000000000000000000" pitchFamily="2" charset="2"/>
              <a:buChar char="§"/>
              <a:tabLst/>
              <a:defRPr/>
            </a:pPr>
            <a:r>
              <a:rPr kumimoji="0" lang="en-US" sz="1400" i="0" u="none" strike="noStrike" kern="0" cap="none" spc="0" normalizeH="0" baseline="0" noProof="0" dirty="0">
                <a:ln>
                  <a:noFill/>
                </a:ln>
                <a:solidFill>
                  <a:prstClr val="black"/>
                </a:solidFill>
                <a:effectLst/>
                <a:uLnTx/>
                <a:uFillTx/>
                <a:ea typeface="+mn-ea"/>
                <a:cs typeface="+mn-cs"/>
              </a:rPr>
              <a:t>Text: </a:t>
            </a:r>
            <a:r>
              <a:rPr kumimoji="0" lang="en-US" sz="1400" b="0" i="0" u="none" strike="noStrike" kern="0" cap="none" spc="0" normalizeH="0" baseline="0" noProof="0" dirty="0">
                <a:ln>
                  <a:noFill/>
                </a:ln>
                <a:solidFill>
                  <a:prstClr val="black"/>
                </a:solidFill>
                <a:effectLst/>
                <a:uLnTx/>
                <a:uFillTx/>
                <a:ea typeface="+mn-ea"/>
                <a:cs typeface="+mn-cs"/>
              </a:rPr>
              <a:t>“Material Architecture – emergent materials for innovative buildings and ecological construction” by John Fernandez, Architecture Press, Elsevier, Oxford, UK, 2006  ISBN 0-7506-6497-5.</a:t>
            </a:r>
          </a:p>
          <a:p>
            <a:pPr marL="552450" marR="0" lvl="0" indent="-285750" algn="l" defTabSz="914400" rtl="0" eaLnBrk="0" fontAlgn="base" latinLnBrk="0" hangingPunct="0">
              <a:lnSpc>
                <a:spcPct val="100000"/>
              </a:lnSpc>
              <a:spcBef>
                <a:spcPct val="20000"/>
              </a:spcBef>
              <a:spcAft>
                <a:spcPct val="20000"/>
              </a:spcAft>
              <a:buClr>
                <a:schemeClr val="accent1"/>
              </a:buClr>
              <a:buSzPct val="100000"/>
              <a:buFont typeface="Wingdings" panose="05000000000000000000" pitchFamily="2" charset="2"/>
              <a:buChar char="§"/>
              <a:tabLst/>
              <a:defRPr/>
            </a:pPr>
            <a:r>
              <a:rPr kumimoji="0" lang="en-US" sz="1400" i="0" u="none" strike="noStrike" kern="0" cap="none" spc="0" normalizeH="0" baseline="0" noProof="0" dirty="0">
                <a:ln>
                  <a:noFill/>
                </a:ln>
                <a:solidFill>
                  <a:prstClr val="black"/>
                </a:solidFill>
                <a:effectLst/>
                <a:uLnTx/>
                <a:uFillTx/>
                <a:ea typeface="+mn-ea"/>
                <a:cs typeface="+mn-cs"/>
              </a:rPr>
              <a:t>Software: </a:t>
            </a:r>
            <a:r>
              <a:rPr lang="en-US" sz="1400" b="0" kern="0" dirty="0">
                <a:solidFill>
                  <a:prstClr val="black"/>
                </a:solidFill>
              </a:rPr>
              <a:t>Ansys </a:t>
            </a:r>
            <a:r>
              <a:rPr kumimoji="0" lang="en-US" sz="1400" b="0" i="0" u="none" strike="noStrike" kern="0" cap="none" spc="0" normalizeH="0" baseline="0" noProof="0" dirty="0">
                <a:ln>
                  <a:noFill/>
                </a:ln>
                <a:solidFill>
                  <a:prstClr val="black"/>
                </a:solidFill>
                <a:effectLst/>
                <a:uLnTx/>
                <a:uFillTx/>
                <a:ea typeface="+mn-ea"/>
                <a:cs typeface="+mn-cs"/>
              </a:rPr>
              <a:t>Granta EduPack Built Environment Database (</a:t>
            </a:r>
            <a:r>
              <a:rPr kumimoji="0" lang="en-US" sz="1400" b="0" i="0" u="none" strike="noStrike" kern="0" cap="none" spc="0" normalizeH="0" baseline="0" noProof="0" dirty="0">
                <a:ln>
                  <a:noFill/>
                </a:ln>
                <a:solidFill>
                  <a:prstClr val="black"/>
                </a:solidFill>
                <a:effectLst/>
                <a:uLnTx/>
                <a:uFillTx/>
                <a:ea typeface="+mn-ea"/>
                <a:cs typeface="+mn-cs"/>
                <a:hlinkClick r:id="rId3"/>
              </a:rPr>
              <a:t>www.ansys.com/products/materials/granta-edupack</a:t>
            </a:r>
            <a:r>
              <a:rPr kumimoji="0" lang="en-US" sz="1400" b="0" i="0" u="none" strike="noStrike" kern="0" cap="none" spc="0" normalizeH="0" baseline="0" noProof="0" dirty="0">
                <a:ln>
                  <a:noFill/>
                </a:ln>
                <a:solidFill>
                  <a:prstClr val="black"/>
                </a:solidFill>
                <a:effectLst/>
                <a:uLnTx/>
                <a:uFillTx/>
                <a:ea typeface="+mn-ea"/>
                <a:cs typeface="+mn-cs"/>
              </a:rPr>
              <a:t>) </a:t>
            </a:r>
          </a:p>
          <a:p>
            <a:pPr marL="266700" marR="0" lvl="0" algn="l" defTabSz="914400" rtl="0" eaLnBrk="0" fontAlgn="base" latinLnBrk="0" hangingPunct="0">
              <a:lnSpc>
                <a:spcPct val="100000"/>
              </a:lnSpc>
              <a:spcBef>
                <a:spcPct val="20000"/>
              </a:spcBef>
              <a:spcAft>
                <a:spcPct val="20000"/>
              </a:spcAft>
              <a:buClr>
                <a:srgbClr val="C00000"/>
              </a:buClr>
              <a:buSzPct val="100000"/>
              <a:tabLst/>
              <a:defRPr/>
            </a:pPr>
            <a:endParaRPr kumimoji="0" lang="en-US" sz="1400" b="0" i="0" u="none" strike="noStrike" kern="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51766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3F4F5D-1678-4229-83FC-C18B2D350F46}"/>
              </a:ext>
            </a:extLst>
          </p:cNvPr>
          <p:cNvSpPr>
            <a:spLocks noGrp="1"/>
          </p:cNvSpPr>
          <p:nvPr>
            <p:ph type="sldNum" sz="quarter" idx="11"/>
          </p:nvPr>
        </p:nvSpPr>
        <p:spPr/>
        <p:txBody>
          <a:bodyPr/>
          <a:lstStyle/>
          <a:p>
            <a:fld id="{F0D23093-2AB0-F74C-B865-1A12A15B650E}" type="slidenum">
              <a:rPr lang="en-US" smtClean="0"/>
              <a:pPr/>
              <a:t>20</a:t>
            </a:fld>
            <a:endParaRPr lang="en-US"/>
          </a:p>
        </p:txBody>
      </p:sp>
      <p:sp>
        <p:nvSpPr>
          <p:cNvPr id="3" name="Title 2">
            <a:extLst>
              <a:ext uri="{FF2B5EF4-FFF2-40B4-BE49-F238E27FC236}">
                <a16:creationId xmlns:a16="http://schemas.microsoft.com/office/drawing/2014/main" id="{40AA9338-E692-4C26-BFD3-77F262F85977}"/>
              </a:ext>
            </a:extLst>
          </p:cNvPr>
          <p:cNvSpPr>
            <a:spLocks noGrp="1"/>
          </p:cNvSpPr>
          <p:nvPr>
            <p:ph type="title"/>
          </p:nvPr>
        </p:nvSpPr>
        <p:spPr/>
        <p:txBody>
          <a:bodyPr/>
          <a:lstStyle/>
          <a:p>
            <a:r>
              <a:rPr lang="en-US" dirty="0"/>
              <a:t>Série </a:t>
            </a:r>
            <a:r>
              <a:rPr lang="en-US" dirty="0" err="1"/>
              <a:t>d’Unité</a:t>
            </a:r>
            <a:r>
              <a:rPr lang="en-US" dirty="0"/>
              <a:t> de </a:t>
            </a:r>
            <a:r>
              <a:rPr lang="en-US" dirty="0" err="1"/>
              <a:t>Cours</a:t>
            </a:r>
            <a:endParaRPr lang="en-US" dirty="0"/>
          </a:p>
        </p:txBody>
      </p:sp>
      <p:sp>
        <p:nvSpPr>
          <p:cNvPr id="5" name="TextBox 4">
            <a:extLst>
              <a:ext uri="{FF2B5EF4-FFF2-40B4-BE49-F238E27FC236}">
                <a16:creationId xmlns:a16="http://schemas.microsoft.com/office/drawing/2014/main" id="{686FA503-9976-4E6C-BEDA-E87D9E0937F5}"/>
              </a:ext>
            </a:extLst>
          </p:cNvPr>
          <p:cNvSpPr txBox="1"/>
          <p:nvPr/>
        </p:nvSpPr>
        <p:spPr>
          <a:xfrm>
            <a:off x="617220" y="601979"/>
            <a:ext cx="10972800" cy="646331"/>
          </a:xfrm>
          <a:prstGeom prst="rect">
            <a:avLst/>
          </a:prstGeom>
          <a:noFill/>
        </p:spPr>
        <p:txBody>
          <a:bodyPr wrap="square" rtlCol="0">
            <a:spAutoFit/>
          </a:bodyPr>
          <a:lstStyle/>
          <a:p>
            <a:r>
              <a:rPr lang="fr-FR" dirty="0"/>
              <a:t>Ces unités de cours PowerPoint, ainsi que de nombreux autres types de ressources, se trouvent sur la page web </a:t>
            </a:r>
            <a:r>
              <a:rPr lang="en-US" dirty="0"/>
              <a:t>Ansys Education Resources </a:t>
            </a:r>
            <a:endParaRPr lang="fr-FR" dirty="0"/>
          </a:p>
        </p:txBody>
      </p:sp>
      <p:sp>
        <p:nvSpPr>
          <p:cNvPr id="4" name="TextBox 3">
            <a:extLst>
              <a:ext uri="{FF2B5EF4-FFF2-40B4-BE49-F238E27FC236}">
                <a16:creationId xmlns:a16="http://schemas.microsoft.com/office/drawing/2014/main" id="{8432938B-AD05-4987-8A18-1D3F182D724D}"/>
              </a:ext>
            </a:extLst>
          </p:cNvPr>
          <p:cNvSpPr txBox="1"/>
          <p:nvPr/>
        </p:nvSpPr>
        <p:spPr>
          <a:xfrm>
            <a:off x="564030" y="6016926"/>
            <a:ext cx="3798925" cy="369332"/>
          </a:xfrm>
          <a:prstGeom prst="rect">
            <a:avLst/>
          </a:prstGeom>
          <a:noFill/>
        </p:spPr>
        <p:txBody>
          <a:bodyPr wrap="none" rtlCol="0">
            <a:spAutoFit/>
          </a:bodyPr>
          <a:lstStyle/>
          <a:p>
            <a:r>
              <a:rPr lang="en-US" dirty="0">
                <a:hlinkClick r:id="rId3"/>
              </a:rPr>
              <a:t>www.ansys.com/education-resources</a:t>
            </a:r>
            <a:r>
              <a:rPr lang="en-US" dirty="0"/>
              <a:t>  </a:t>
            </a:r>
          </a:p>
        </p:txBody>
      </p:sp>
      <p:graphicFrame>
        <p:nvGraphicFramePr>
          <p:cNvPr id="9" name="Table 8">
            <a:extLst>
              <a:ext uri="{FF2B5EF4-FFF2-40B4-BE49-F238E27FC236}">
                <a16:creationId xmlns:a16="http://schemas.microsoft.com/office/drawing/2014/main" id="{113480F1-3C2E-45A1-9B12-97659B221241}"/>
              </a:ext>
            </a:extLst>
          </p:cNvPr>
          <p:cNvGraphicFramePr>
            <a:graphicFrameLocks noGrp="1"/>
          </p:cNvGraphicFramePr>
          <p:nvPr/>
        </p:nvGraphicFramePr>
        <p:xfrm>
          <a:off x="621704" y="1213545"/>
          <a:ext cx="5923878" cy="4785690"/>
        </p:xfrm>
        <a:graphic>
          <a:graphicData uri="http://schemas.openxmlformats.org/drawingml/2006/table">
            <a:tbl>
              <a:tblPr firstRow="1" bandRow="1">
                <a:tableStyleId>{F5AB1C69-6EDB-4FF4-983F-18BD219EF322}</a:tableStyleId>
              </a:tblPr>
              <a:tblGrid>
                <a:gridCol w="894678">
                  <a:extLst>
                    <a:ext uri="{9D8B030D-6E8A-4147-A177-3AD203B41FA5}">
                      <a16:colId xmlns:a16="http://schemas.microsoft.com/office/drawing/2014/main" val="20000"/>
                    </a:ext>
                  </a:extLst>
                </a:gridCol>
                <a:gridCol w="5029200">
                  <a:extLst>
                    <a:ext uri="{9D8B030D-6E8A-4147-A177-3AD203B41FA5}">
                      <a16:colId xmlns:a16="http://schemas.microsoft.com/office/drawing/2014/main" val="772511890"/>
                    </a:ext>
                  </a:extLst>
                </a:gridCol>
              </a:tblGrid>
              <a:tr h="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Finding and Displaying Information</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rgbClr val="FFB71B"/>
                    </a:solidFill>
                  </a:tcPr>
                </a:tc>
                <a:tc hMerge="1">
                  <a:txBody>
                    <a:bodyPr/>
                    <a:lstStyle/>
                    <a:p>
                      <a:endParaRPr lang="en-US"/>
                    </a:p>
                  </a:txBody>
                  <a:tcPr/>
                </a:tc>
                <a:extLst>
                  <a:ext uri="{0D108BD9-81ED-4DB2-BD59-A6C34878D82A}">
                    <a16:rowId xmlns:a16="http://schemas.microsoft.com/office/drawing/2014/main" val="10000"/>
                  </a:ext>
                </a:extLst>
              </a:tr>
              <a:tr h="243862">
                <a:tc>
                  <a:txBody>
                    <a:bodyPr/>
                    <a:lstStyle/>
                    <a:p>
                      <a:pPr algn="ctr"/>
                      <a:r>
                        <a:rPr lang="en-GB" sz="1400" b="0" dirty="0">
                          <a:solidFill>
                            <a:schemeClr val="tx1"/>
                          </a:solidFill>
                          <a:latin typeface="Calibri" panose="020F0502020204030204" pitchFamily="34" charset="0"/>
                          <a:cs typeface="Calibri" panose="020F0502020204030204" pitchFamily="34" charset="0"/>
                        </a:rPr>
                        <a:t>Unit</a:t>
                      </a:r>
                      <a:r>
                        <a:rPr lang="en-GB" sz="1400" b="0" baseline="0" dirty="0">
                          <a:solidFill>
                            <a:schemeClr val="tx1"/>
                          </a:solidFill>
                          <a:latin typeface="Calibri" panose="020F0502020204030204" pitchFamily="34" charset="0"/>
                          <a:cs typeface="Calibri" panose="020F0502020204030204" pitchFamily="34" charset="0"/>
                        </a:rPr>
                        <a:t> 1</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The</a:t>
                      </a:r>
                      <a:r>
                        <a:rPr lang="en-GB" sz="1400" b="0" baseline="0" dirty="0">
                          <a:solidFill>
                            <a:schemeClr val="tx1"/>
                          </a:solidFill>
                          <a:latin typeface="Calibri" panose="020F0502020204030204" pitchFamily="34" charset="0"/>
                          <a:cs typeface="Calibri" panose="020F0502020204030204" pitchFamily="34" charset="0"/>
                        </a:rPr>
                        <a:t> materials of engineering</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a:t>
                      </a:r>
                      <a:r>
                        <a:rPr lang="en-GB" sz="1400" b="0" baseline="0" dirty="0">
                          <a:solidFill>
                            <a:schemeClr val="tx1"/>
                          </a:solidFill>
                          <a:latin typeface="Calibri" panose="020F0502020204030204" pitchFamily="34" charset="0"/>
                          <a:cs typeface="Calibri" panose="020F0502020204030204" pitchFamily="34" charset="0"/>
                        </a:rPr>
                        <a:t> 2</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Material</a:t>
                      </a:r>
                      <a:r>
                        <a:rPr lang="en-GB" sz="1400" b="0" baseline="0" dirty="0">
                          <a:solidFill>
                            <a:schemeClr val="tx1"/>
                          </a:solidFill>
                          <a:latin typeface="Calibri" panose="020F0502020204030204" pitchFamily="34" charset="0"/>
                          <a:cs typeface="Calibri" panose="020F0502020204030204" pitchFamily="34" charset="0"/>
                        </a:rPr>
                        <a:t> property charts: mapping materials</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3</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The Elements database: properties, relationships and resources</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43900">
                <a:tc gridSpan="2">
                  <a:txBody>
                    <a:bodyPr/>
                    <a:lstStyle/>
                    <a:p>
                      <a:pPr algn="ctr"/>
                      <a:r>
                        <a:rPr lang="en-GB" sz="1400" b="0" dirty="0">
                          <a:solidFill>
                            <a:schemeClr val="tx1"/>
                          </a:solidFill>
                          <a:latin typeface="Calibri" panose="020F0502020204030204" pitchFamily="34" charset="0"/>
                          <a:cs typeface="Calibri" panose="020F0502020204030204" pitchFamily="34" charset="0"/>
                        </a:rPr>
                        <a:t>Material Properties</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rgbClr val="FFB71B"/>
                    </a:solidFill>
                  </a:tcPr>
                </a:tc>
                <a:tc hMerge="1">
                  <a:txBody>
                    <a:bodyPr/>
                    <a:lstStyle/>
                    <a:p>
                      <a:endParaRPr lang="en-US"/>
                    </a:p>
                  </a:txBody>
                  <a:tcPr/>
                </a:tc>
                <a:extLst>
                  <a:ext uri="{0D108BD9-81ED-4DB2-BD59-A6C34878D82A}">
                    <a16:rowId xmlns:a16="http://schemas.microsoft.com/office/drawing/2014/main" val="10004"/>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4</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Manipulating properties:</a:t>
                      </a:r>
                      <a:r>
                        <a:rPr lang="en-GB" sz="1400" b="0" baseline="0" dirty="0">
                          <a:solidFill>
                            <a:schemeClr val="tx1"/>
                          </a:solidFill>
                          <a:latin typeface="Calibri" panose="020F0502020204030204" pitchFamily="34" charset="0"/>
                          <a:cs typeface="Calibri" panose="020F0502020204030204" pitchFamily="34" charset="0"/>
                        </a:rPr>
                        <a:t> composition, microstructure, architecture</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0">
                <a:tc>
                  <a:txBody>
                    <a:bodyPr/>
                    <a:lstStyle/>
                    <a:p>
                      <a:pPr algn="ctr"/>
                      <a:r>
                        <a:rPr lang="en-GB" sz="1400" b="0" dirty="0">
                          <a:solidFill>
                            <a:schemeClr val="tx1"/>
                          </a:solidFill>
                          <a:latin typeface="Calibri" panose="020F0502020204030204" pitchFamily="34" charset="0"/>
                          <a:cs typeface="Calibri" panose="020F0502020204030204" pitchFamily="34" charset="0"/>
                        </a:rPr>
                        <a:t>Unit 5</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Designing new materials:</a:t>
                      </a:r>
                      <a:r>
                        <a:rPr lang="en-GB" sz="1400" b="0" baseline="0" dirty="0">
                          <a:solidFill>
                            <a:schemeClr val="tx1"/>
                          </a:solidFill>
                          <a:latin typeface="Calibri" panose="020F0502020204030204" pitchFamily="34" charset="0"/>
                          <a:cs typeface="Calibri" panose="020F0502020204030204" pitchFamily="34" charset="0"/>
                        </a:rPr>
                        <a:t> filling the materials-property space</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93289">
                <a:tc>
                  <a:txBody>
                    <a:bodyPr/>
                    <a:lstStyle/>
                    <a:p>
                      <a:pPr algn="ctr"/>
                      <a:r>
                        <a:rPr lang="en-GB" sz="1400" b="0" dirty="0">
                          <a:solidFill>
                            <a:schemeClr val="tx1"/>
                          </a:solidFill>
                          <a:latin typeface="Calibri" panose="020F0502020204030204" pitchFamily="34" charset="0"/>
                          <a:cs typeface="Calibri" panose="020F0502020204030204" pitchFamily="34" charset="0"/>
                        </a:rPr>
                        <a:t>Unit 6</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Materials Science and Engineering</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49672154"/>
                  </a:ext>
                </a:extLst>
              </a:tr>
              <a:tr h="243900">
                <a:tc gridSpan="2">
                  <a:txBody>
                    <a:bodyPr/>
                    <a:lstStyle/>
                    <a:p>
                      <a:pPr algn="ctr"/>
                      <a:r>
                        <a:rPr lang="en-GB" sz="1400" b="0" dirty="0">
                          <a:solidFill>
                            <a:schemeClr val="tx1"/>
                          </a:solidFill>
                          <a:latin typeface="Calibri" panose="020F0502020204030204" pitchFamily="34" charset="0"/>
                          <a:cs typeface="Calibri" panose="020F0502020204030204" pitchFamily="34" charset="0"/>
                        </a:rPr>
                        <a:t>Selection</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rgbClr val="FFB71B"/>
                    </a:solidFill>
                  </a:tcPr>
                </a:tc>
                <a:tc hMerge="1">
                  <a:txBody>
                    <a:bodyPr/>
                    <a:lstStyle/>
                    <a:p>
                      <a:endParaRPr lang="en-US"/>
                    </a:p>
                  </a:txBody>
                  <a:tcPr/>
                </a:tc>
                <a:extLst>
                  <a:ext uri="{0D108BD9-81ED-4DB2-BD59-A6C34878D82A}">
                    <a16:rowId xmlns:a16="http://schemas.microsoft.com/office/drawing/2014/main" val="10007"/>
                  </a:ext>
                </a:extLst>
              </a:tr>
              <a:tr h="243862">
                <a:tc>
                  <a:txBody>
                    <a:bodyPr/>
                    <a:lstStyle/>
                    <a:p>
                      <a:pPr algn="ctr"/>
                      <a:r>
                        <a:rPr lang="en-GB" sz="1400" b="0" dirty="0">
                          <a:solidFill>
                            <a:schemeClr val="tx1"/>
                          </a:solidFill>
                          <a:latin typeface="Calibri" panose="020F0502020204030204" pitchFamily="34" charset="0"/>
                          <a:cs typeface="Calibri" panose="020F0502020204030204" pitchFamily="34" charset="0"/>
                        </a:rPr>
                        <a:t>Unit 7</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Material selection: translation,</a:t>
                      </a:r>
                      <a:r>
                        <a:rPr lang="en-GB" sz="1400" b="0" baseline="0" dirty="0">
                          <a:solidFill>
                            <a:schemeClr val="tx1"/>
                          </a:solidFill>
                          <a:latin typeface="Calibri" panose="020F0502020204030204" pitchFamily="34" charset="0"/>
                          <a:cs typeface="Calibri" panose="020F0502020204030204" pitchFamily="34" charset="0"/>
                        </a:rPr>
                        <a:t> screening, ranking, documentation</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8</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Objectives in conflict: trade off methods and penalty functions</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9</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Material</a:t>
                      </a:r>
                      <a:r>
                        <a:rPr lang="en-GB" sz="1400" b="0" baseline="0" dirty="0">
                          <a:solidFill>
                            <a:schemeClr val="tx1"/>
                          </a:solidFill>
                          <a:latin typeface="Calibri" panose="020F0502020204030204" pitchFamily="34" charset="0"/>
                          <a:cs typeface="Calibri" panose="020F0502020204030204" pitchFamily="34" charset="0"/>
                        </a:rPr>
                        <a:t> and shape: materials for efficient structures</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10</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Manufacturing processes</a:t>
                      </a:r>
                      <a:r>
                        <a:rPr lang="en-GB" sz="1400" b="0" baseline="0" dirty="0">
                          <a:solidFill>
                            <a:schemeClr val="tx1"/>
                          </a:solidFill>
                          <a:latin typeface="Calibri" panose="020F0502020204030204" pitchFamily="34" charset="0"/>
                          <a:cs typeface="Calibri" panose="020F0502020204030204" pitchFamily="34" charset="0"/>
                        </a:rPr>
                        <a:t> and cost </a:t>
                      </a:r>
                      <a:r>
                        <a:rPr lang="en-GB" sz="1400" b="0" baseline="0" dirty="0" err="1">
                          <a:solidFill>
                            <a:schemeClr val="tx1"/>
                          </a:solidFill>
                          <a:latin typeface="Calibri" panose="020F0502020204030204" pitchFamily="34" charset="0"/>
                          <a:cs typeface="Calibri" panose="020F0502020204030204" pitchFamily="34" charset="0"/>
                        </a:rPr>
                        <a:t>modeling</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11</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Eco-informed</a:t>
                      </a:r>
                      <a:r>
                        <a:rPr lang="en-GB" sz="1400" b="0" baseline="0" dirty="0">
                          <a:solidFill>
                            <a:schemeClr val="tx1"/>
                          </a:solidFill>
                          <a:latin typeface="Calibri" panose="020F0502020204030204" pitchFamily="34" charset="0"/>
                          <a:cs typeface="Calibri" panose="020F0502020204030204" pitchFamily="34" charset="0"/>
                        </a:rPr>
                        <a:t> material selection</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12</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Eco design</a:t>
                      </a:r>
                      <a:r>
                        <a:rPr lang="en-GB" sz="1400" b="0" baseline="0" dirty="0">
                          <a:solidFill>
                            <a:schemeClr val="tx1"/>
                          </a:solidFill>
                          <a:latin typeface="Calibri" panose="020F0502020204030204" pitchFamily="34" charset="0"/>
                          <a:cs typeface="Calibri" panose="020F0502020204030204" pitchFamily="34" charset="0"/>
                        </a:rPr>
                        <a:t> and</a:t>
                      </a:r>
                      <a:r>
                        <a:rPr lang="en-GB" sz="1400" b="0" dirty="0">
                          <a:solidFill>
                            <a:schemeClr val="tx1"/>
                          </a:solidFill>
                          <a:latin typeface="Calibri" panose="020F0502020204030204" pitchFamily="34" charset="0"/>
                          <a:cs typeface="Calibri" panose="020F0502020204030204" pitchFamily="34" charset="0"/>
                        </a:rPr>
                        <a:t> the Eco Audit tool </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bl>
          </a:graphicData>
        </a:graphic>
      </p:graphicFrame>
      <p:graphicFrame>
        <p:nvGraphicFramePr>
          <p:cNvPr id="11" name="Table 10">
            <a:extLst>
              <a:ext uri="{FF2B5EF4-FFF2-40B4-BE49-F238E27FC236}">
                <a16:creationId xmlns:a16="http://schemas.microsoft.com/office/drawing/2014/main" id="{8B402B36-9188-4B05-9F2E-0252EED45C91}"/>
              </a:ext>
            </a:extLst>
          </p:cNvPr>
          <p:cNvGraphicFramePr>
            <a:graphicFrameLocks noGrp="1"/>
          </p:cNvGraphicFramePr>
          <p:nvPr/>
        </p:nvGraphicFramePr>
        <p:xfrm>
          <a:off x="6765218" y="1207147"/>
          <a:ext cx="5044438" cy="5048874"/>
        </p:xfrm>
        <a:graphic>
          <a:graphicData uri="http://schemas.openxmlformats.org/drawingml/2006/table">
            <a:tbl>
              <a:tblPr firstRow="1" bandRow="1">
                <a:tableStyleId>{F5AB1C69-6EDB-4FF4-983F-18BD219EF322}</a:tableStyleId>
              </a:tblPr>
              <a:tblGrid>
                <a:gridCol w="5044438">
                  <a:extLst>
                    <a:ext uri="{9D8B030D-6E8A-4147-A177-3AD203B41FA5}">
                      <a16:colId xmlns:a16="http://schemas.microsoft.com/office/drawing/2014/main" val="20000"/>
                    </a:ext>
                  </a:extLst>
                </a:gridCol>
              </a:tblGrid>
              <a:tr h="302172">
                <a:tc>
                  <a:txBody>
                    <a:bodyPr/>
                    <a:lstStyle/>
                    <a:p>
                      <a:pPr algn="ctr"/>
                      <a:r>
                        <a:rPr lang="en-GB" sz="1400" b="0" dirty="0">
                          <a:solidFill>
                            <a:schemeClr val="tx1"/>
                          </a:solidFill>
                          <a:latin typeface="Calibri" panose="020F0502020204030204" pitchFamily="34" charset="0"/>
                          <a:cs typeface="Calibri" panose="020F0502020204030204" pitchFamily="34" charset="0"/>
                        </a:rPr>
                        <a:t>Sustainability</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rgbClr val="FFB71B"/>
                    </a:solidFill>
                  </a:tcPr>
                </a:tc>
                <a:extLst>
                  <a:ext uri="{0D108BD9-81ED-4DB2-BD59-A6C34878D82A}">
                    <a16:rowId xmlns:a16="http://schemas.microsoft.com/office/drawing/2014/main" val="10000"/>
                  </a:ext>
                </a:extLst>
              </a:tr>
              <a:tr h="302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What is a sustainable</a:t>
                      </a:r>
                      <a:r>
                        <a:rPr lang="en-GB" sz="1400" b="0" baseline="0" dirty="0">
                          <a:solidFill>
                            <a:schemeClr val="tx1"/>
                          </a:solidFill>
                          <a:latin typeface="Calibri" panose="020F0502020204030204" pitchFamily="34" charset="0"/>
                          <a:cs typeface="Calibri" panose="020F0502020204030204" pitchFamily="34" charset="0"/>
                        </a:rPr>
                        <a:t> </a:t>
                      </a:r>
                      <a:r>
                        <a:rPr lang="en-GB" sz="1400" b="0" baseline="0" dirty="0" err="1">
                          <a:solidFill>
                            <a:schemeClr val="tx1"/>
                          </a:solidFill>
                          <a:latin typeface="Calibri" panose="020F0502020204030204" pitchFamily="34" charset="0"/>
                          <a:cs typeface="Calibri" panose="020F0502020204030204" pitchFamily="34" charset="0"/>
                        </a:rPr>
                        <a:t>development?A</a:t>
                      </a:r>
                      <a:r>
                        <a:rPr lang="en-GB" sz="1400" b="0" baseline="0">
                          <a:solidFill>
                            <a:schemeClr val="tx1"/>
                          </a:solidFill>
                          <a:latin typeface="Calibri" panose="020F0502020204030204" pitchFamily="34" charset="0"/>
                          <a:cs typeface="Calibri" panose="020F0502020204030204" pitchFamily="34" charset="0"/>
                        </a:rPr>
                        <a:t> materials </a:t>
                      </a:r>
                      <a:r>
                        <a:rPr lang="en-GB" sz="1400" b="0" baseline="0" dirty="0">
                          <a:solidFill>
                            <a:schemeClr val="tx1"/>
                          </a:solidFill>
                          <a:latin typeface="Calibri" panose="020F0502020204030204" pitchFamily="34" charset="0"/>
                          <a:cs typeface="Calibri" panose="020F0502020204030204" pitchFamily="34" charset="0"/>
                        </a:rPr>
                        <a:t>perspective</a:t>
                      </a:r>
                      <a:endParaRPr lang="en-GB" sz="1400" b="0" dirty="0">
                        <a:solidFill>
                          <a:schemeClr val="tx1"/>
                        </a:solidFill>
                        <a:latin typeface="Calibri" panose="020F0502020204030204" pitchFamily="34" charset="0"/>
                        <a:cs typeface="Calibri" panose="020F0502020204030204" pitchFamily="34" charset="0"/>
                      </a:endParaRP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02172">
                <a:tc>
                  <a:txBody>
                    <a:bodyPr/>
                    <a:lstStyle/>
                    <a:p>
                      <a:r>
                        <a:rPr lang="en-GB" sz="1400" b="0" dirty="0">
                          <a:solidFill>
                            <a:schemeClr val="tx1"/>
                          </a:solidFill>
                          <a:latin typeface="Calibri" panose="020F0502020204030204" pitchFamily="34" charset="0"/>
                          <a:cs typeface="Calibri" panose="020F0502020204030204" pitchFamily="34" charset="0"/>
                        </a:rPr>
                        <a:t>Materials</a:t>
                      </a:r>
                      <a:r>
                        <a:rPr lang="en-GB" sz="1400" b="0" baseline="0" dirty="0">
                          <a:solidFill>
                            <a:schemeClr val="tx1"/>
                          </a:solidFill>
                          <a:latin typeface="Calibri" panose="020F0502020204030204" pitchFamily="34" charset="0"/>
                          <a:cs typeface="Calibri" panose="020F0502020204030204" pitchFamily="34" charset="0"/>
                        </a:rPr>
                        <a:t> for l</a:t>
                      </a:r>
                      <a:r>
                        <a:rPr lang="en-GB" sz="1400" b="0" dirty="0">
                          <a:solidFill>
                            <a:schemeClr val="tx1"/>
                          </a:solidFill>
                          <a:latin typeface="Calibri" panose="020F0502020204030204" pitchFamily="34" charset="0"/>
                          <a:cs typeface="Calibri" panose="020F0502020204030204" pitchFamily="34" charset="0"/>
                        </a:rPr>
                        <a:t>ow</a:t>
                      </a:r>
                      <a:r>
                        <a:rPr lang="en-GB" sz="1400" b="0" baseline="0" dirty="0">
                          <a:solidFill>
                            <a:schemeClr val="tx1"/>
                          </a:solidFill>
                          <a:latin typeface="Calibri" panose="020F0502020204030204" pitchFamily="34" charset="0"/>
                          <a:cs typeface="Calibri" panose="020F0502020204030204" pitchFamily="34" charset="0"/>
                        </a:rPr>
                        <a:t> c</a:t>
                      </a:r>
                      <a:r>
                        <a:rPr lang="en-GB" sz="1400" b="0" dirty="0">
                          <a:solidFill>
                            <a:schemeClr val="tx1"/>
                          </a:solidFill>
                          <a:latin typeface="Calibri" panose="020F0502020204030204" pitchFamily="34" charset="0"/>
                          <a:cs typeface="Calibri" panose="020F0502020204030204" pitchFamily="34" charset="0"/>
                        </a:rPr>
                        <a:t>arbon power</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02172">
                <a:tc>
                  <a:txBody>
                    <a:bodyPr/>
                    <a:lstStyle/>
                    <a:p>
                      <a:pPr algn="ctr"/>
                      <a:r>
                        <a:rPr lang="en-GB" sz="1400" b="0" dirty="0">
                          <a:solidFill>
                            <a:schemeClr val="tx1"/>
                          </a:solidFill>
                          <a:latin typeface="Calibri" panose="020F0502020204030204" pitchFamily="34" charset="0"/>
                          <a:cs typeface="Calibri" panose="020F0502020204030204" pitchFamily="34" charset="0"/>
                        </a:rPr>
                        <a:t>Special Topics</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rgbClr val="FFB71B"/>
                    </a:solidFill>
                  </a:tcPr>
                </a:tc>
                <a:extLst>
                  <a:ext uri="{0D108BD9-81ED-4DB2-BD59-A6C34878D82A}">
                    <a16:rowId xmlns:a16="http://schemas.microsoft.com/office/drawing/2014/main" val="10004"/>
                  </a:ext>
                </a:extLst>
              </a:tr>
              <a:tr h="3810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Architecture and the built</a:t>
                      </a:r>
                      <a:r>
                        <a:rPr lang="en-GB" sz="1400" b="0" baseline="0" dirty="0">
                          <a:solidFill>
                            <a:schemeClr val="tx1"/>
                          </a:solidFill>
                          <a:latin typeface="Calibri" panose="020F0502020204030204" pitchFamily="34" charset="0"/>
                          <a:cs typeface="Calibri" panose="020F0502020204030204" pitchFamily="34" charset="0"/>
                        </a:rPr>
                        <a:t> environment: materials for construction</a:t>
                      </a:r>
                      <a:endParaRPr lang="en-GB" sz="1400" b="0" dirty="0">
                        <a:solidFill>
                          <a:schemeClr val="tx1"/>
                        </a:solidFill>
                        <a:latin typeface="Calibri" panose="020F0502020204030204" pitchFamily="34" charset="0"/>
                        <a:cs typeface="Calibri" panose="020F0502020204030204" pitchFamily="34" charset="0"/>
                      </a:endParaRP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02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Structural</a:t>
                      </a:r>
                      <a:r>
                        <a:rPr lang="en-GB" sz="1400" b="0" baseline="0" dirty="0">
                          <a:solidFill>
                            <a:schemeClr val="tx1"/>
                          </a:solidFill>
                          <a:latin typeface="Calibri" panose="020F0502020204030204" pitchFamily="34" charset="0"/>
                          <a:cs typeface="Calibri" panose="020F0502020204030204" pitchFamily="34" charset="0"/>
                        </a:rPr>
                        <a:t> sections: shape in action</a:t>
                      </a:r>
                      <a:endParaRPr lang="en-GB" sz="1400" b="0" dirty="0">
                        <a:solidFill>
                          <a:schemeClr val="tx1"/>
                        </a:solidFill>
                        <a:latin typeface="Calibri" panose="020F0502020204030204" pitchFamily="34" charset="0"/>
                        <a:cs typeface="Calibri" panose="020F0502020204030204" pitchFamily="34" charset="0"/>
                      </a:endParaRP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007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Materials</a:t>
                      </a:r>
                      <a:r>
                        <a:rPr lang="en-GB" sz="1400" b="0" baseline="0" dirty="0">
                          <a:solidFill>
                            <a:schemeClr val="tx1"/>
                          </a:solidFill>
                          <a:latin typeface="Calibri" panose="020F0502020204030204" pitchFamily="34" charset="0"/>
                          <a:cs typeface="Calibri" panose="020F0502020204030204" pitchFamily="34" charset="0"/>
                        </a:rPr>
                        <a:t> in industrial design: Why do consumers buy products?</a:t>
                      </a:r>
                      <a:endParaRPr lang="en-GB" sz="1400" b="0" dirty="0">
                        <a:solidFill>
                          <a:schemeClr val="tx1"/>
                        </a:solidFill>
                        <a:latin typeface="Calibri" panose="020F0502020204030204" pitchFamily="34" charset="0"/>
                        <a:cs typeface="Calibri" panose="020F0502020204030204" pitchFamily="34" charset="0"/>
                      </a:endParaRP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02172">
                <a:tc>
                  <a:txBody>
                    <a:bodyPr/>
                    <a:lstStyle/>
                    <a:p>
                      <a:r>
                        <a:rPr lang="en-GB" sz="1400" b="0" dirty="0">
                          <a:solidFill>
                            <a:schemeClr val="tx1"/>
                          </a:solidFill>
                          <a:latin typeface="Calibri" panose="020F0502020204030204" pitchFamily="34" charset="0"/>
                          <a:cs typeface="Calibri" panose="020F0502020204030204" pitchFamily="34" charset="0"/>
                        </a:rPr>
                        <a:t>The Design database for Products</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021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Medical Devices</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95473877"/>
                  </a:ext>
                </a:extLst>
              </a:tr>
              <a:tr h="3021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The Battery Designer tool</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90781645"/>
                  </a:ext>
                </a:extLst>
              </a:tr>
              <a:tr h="302172">
                <a:tc>
                  <a:txBody>
                    <a:bodyPr/>
                    <a:lstStyle/>
                    <a:p>
                      <a:pPr algn="ctr"/>
                      <a:r>
                        <a:rPr lang="en-GB" sz="1400" b="0" dirty="0">
                          <a:solidFill>
                            <a:schemeClr val="tx1"/>
                          </a:solidFill>
                          <a:latin typeface="Calibri" panose="020F0502020204030204" pitchFamily="34" charset="0"/>
                          <a:cs typeface="Calibri" panose="020F0502020204030204" pitchFamily="34" charset="0"/>
                        </a:rPr>
                        <a:t>Advanced Teaching and Research</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rgbClr val="FFB71B"/>
                    </a:solidFill>
                  </a:tcPr>
                </a:tc>
                <a:extLst>
                  <a:ext uri="{0D108BD9-81ED-4DB2-BD59-A6C34878D82A}">
                    <a16:rowId xmlns:a16="http://schemas.microsoft.com/office/drawing/2014/main" val="10009"/>
                  </a:ext>
                </a:extLst>
              </a:tr>
              <a:tr h="302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Advanced databases: a lightning tour</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302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The Aerospace edition</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302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The Polymer edition</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302172">
                <a:tc>
                  <a:txBody>
                    <a:bodyPr/>
                    <a:lstStyle/>
                    <a:p>
                      <a:r>
                        <a:rPr lang="en-GB" sz="1400" b="0" dirty="0">
                          <a:solidFill>
                            <a:schemeClr val="tx1"/>
                          </a:solidFill>
                          <a:latin typeface="Calibri" panose="020F0502020204030204" pitchFamily="34" charset="0"/>
                          <a:cs typeface="Calibri" panose="020F0502020204030204" pitchFamily="34" charset="0"/>
                        </a:rPr>
                        <a:t>The Synthesizer tool: hybrids and other models</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302172">
                <a:tc>
                  <a:txBody>
                    <a:bodyPr/>
                    <a:lstStyle/>
                    <a:p>
                      <a:pPr marL="0" marR="0" lvl="0" indent="0" algn="l" defTabSz="914423"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Materials for Bioengineering</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32339585"/>
                  </a:ext>
                </a:extLst>
              </a:tr>
            </a:tbl>
          </a:graphicData>
        </a:graphic>
      </p:graphicFrame>
    </p:spTree>
    <p:extLst>
      <p:ext uri="{BB962C8B-B14F-4D97-AF65-F5344CB8AC3E}">
        <p14:creationId xmlns:p14="http://schemas.microsoft.com/office/powerpoint/2010/main" val="11933191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C3F3E9-6C8B-4F69-BB4F-1361D681D917}"/>
              </a:ext>
            </a:extLst>
          </p:cNvPr>
          <p:cNvSpPr>
            <a:spLocks noGrp="1"/>
          </p:cNvSpPr>
          <p:nvPr>
            <p:ph type="sldNum" sz="quarter" idx="10"/>
          </p:nvPr>
        </p:nvSpPr>
        <p:spPr/>
        <p:txBody>
          <a:bodyPr/>
          <a:lstStyle/>
          <a:p>
            <a:fld id="{F0D23093-2AB0-F74C-B865-1A12A15B650E}" type="slidenum">
              <a:rPr lang="en-US" smtClean="0"/>
              <a:pPr/>
              <a:t>21</a:t>
            </a:fld>
            <a:endParaRPr lang="en-US" dirty="0"/>
          </a:p>
        </p:txBody>
      </p:sp>
    </p:spTree>
    <p:extLst>
      <p:ext uri="{BB962C8B-B14F-4D97-AF65-F5344CB8AC3E}">
        <p14:creationId xmlns:p14="http://schemas.microsoft.com/office/powerpoint/2010/main" val="3114710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latin typeface="+mn-lt"/>
              </a:rPr>
              <a:pPr/>
              <a:t>3</a:t>
            </a:fld>
            <a:endParaRPr lang="en-US" dirty="0">
              <a:latin typeface="+mn-lt"/>
            </a:endParaRPr>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p:txBody>
          <a:bodyPr/>
          <a:lstStyle/>
          <a:p>
            <a:r>
              <a:rPr lang="en-GB" dirty="0" err="1">
                <a:latin typeface="+mn-lt"/>
              </a:rPr>
              <a:t>Sommaire</a:t>
            </a:r>
            <a:r>
              <a:rPr lang="en-GB" dirty="0">
                <a:latin typeface="+mn-lt"/>
              </a:rPr>
              <a:t> de </a:t>
            </a:r>
            <a:r>
              <a:rPr lang="en-GB" dirty="0" err="1">
                <a:latin typeface="+mn-lt"/>
              </a:rPr>
              <a:t>l’unité</a:t>
            </a:r>
            <a:r>
              <a:rPr lang="en-GB" dirty="0">
                <a:latin typeface="+mn-lt"/>
              </a:rPr>
              <a:t> de </a:t>
            </a:r>
            <a:r>
              <a:rPr lang="en-GB" dirty="0" err="1">
                <a:latin typeface="+mn-lt"/>
              </a:rPr>
              <a:t>cours</a:t>
            </a:r>
            <a:endParaRPr lang="en-US" dirty="0">
              <a:latin typeface="+mn-lt"/>
            </a:endParaRPr>
          </a:p>
        </p:txBody>
      </p:sp>
      <p:sp>
        <p:nvSpPr>
          <p:cNvPr id="7" name="Text Box 1027">
            <a:extLst>
              <a:ext uri="{FF2B5EF4-FFF2-40B4-BE49-F238E27FC236}">
                <a16:creationId xmlns:a16="http://schemas.microsoft.com/office/drawing/2014/main" id="{09C322B7-1E20-40A0-847E-A5DE6F55E484}"/>
              </a:ext>
            </a:extLst>
          </p:cNvPr>
          <p:cNvSpPr txBox="1">
            <a:spLocks noChangeArrowheads="1"/>
          </p:cNvSpPr>
          <p:nvPr/>
        </p:nvSpPr>
        <p:spPr bwMode="auto">
          <a:xfrm>
            <a:off x="5743044" y="3581400"/>
            <a:ext cx="5378373"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0000" tIns="46800" rIns="90000" bIns="46800" anchor="ct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spcBef>
                <a:spcPct val="100000"/>
              </a:spcBef>
              <a:spcAft>
                <a:spcPct val="0"/>
              </a:spcAft>
              <a:buClr>
                <a:schemeClr val="accent1"/>
              </a:buClr>
              <a:buSzPct val="115000"/>
            </a:pPr>
            <a:r>
              <a:rPr lang="en-GB" sz="2000" b="0" dirty="0">
                <a:latin typeface="+mn-lt"/>
              </a:rPr>
              <a:t>  La base de </a:t>
            </a:r>
            <a:r>
              <a:rPr lang="en-GB" sz="2000" b="0" dirty="0" err="1">
                <a:latin typeface="+mn-lt"/>
              </a:rPr>
              <a:t>données</a:t>
            </a:r>
            <a:r>
              <a:rPr lang="en-GB" sz="2000" b="0" dirty="0">
                <a:latin typeface="+mn-lt"/>
              </a:rPr>
              <a:t> </a:t>
            </a:r>
            <a:r>
              <a:rPr lang="en-GB" sz="2000" b="0" dirty="0" err="1">
                <a:latin typeface="+mn-lt"/>
              </a:rPr>
              <a:t>niveau</a:t>
            </a:r>
            <a:r>
              <a:rPr lang="en-GB" sz="2000" b="0" dirty="0">
                <a:latin typeface="+mn-lt"/>
              </a:rPr>
              <a:t> 2 </a:t>
            </a:r>
            <a:r>
              <a:rPr lang="en-GB" sz="2000" i="1" dirty="0">
                <a:latin typeface="+mn-lt"/>
              </a:rPr>
              <a:t>Built Environment</a:t>
            </a:r>
            <a:endParaRPr lang="en-GB" sz="2000" dirty="0">
              <a:latin typeface="+mn-lt"/>
            </a:endParaRPr>
          </a:p>
        </p:txBody>
      </p:sp>
      <p:sp>
        <p:nvSpPr>
          <p:cNvPr id="8" name="Text Box 1036">
            <a:extLst>
              <a:ext uri="{FF2B5EF4-FFF2-40B4-BE49-F238E27FC236}">
                <a16:creationId xmlns:a16="http://schemas.microsoft.com/office/drawing/2014/main" id="{A7D4DD3E-3BD6-4B4E-A7FA-FEC4156A0F43}"/>
              </a:ext>
            </a:extLst>
          </p:cNvPr>
          <p:cNvSpPr txBox="1">
            <a:spLocks noChangeArrowheads="1"/>
          </p:cNvSpPr>
          <p:nvPr/>
        </p:nvSpPr>
        <p:spPr bwMode="auto">
          <a:xfrm>
            <a:off x="5743044" y="2271812"/>
            <a:ext cx="5790281" cy="71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0000" tIns="46800" rIns="90000" bIns="46800" anchor="ct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spcBef>
                <a:spcPct val="100000"/>
              </a:spcBef>
              <a:spcAft>
                <a:spcPct val="0"/>
              </a:spcAft>
              <a:buClr>
                <a:schemeClr val="accent1"/>
              </a:buClr>
              <a:buSzPct val="115000"/>
            </a:pPr>
            <a:r>
              <a:rPr lang="en-GB" sz="2000" b="0" dirty="0">
                <a:latin typeface="+mn-lt"/>
              </a:rPr>
              <a:t>  </a:t>
            </a:r>
            <a:r>
              <a:rPr lang="en-GB" sz="2000" b="0" dirty="0" err="1">
                <a:latin typeface="+mn-lt"/>
              </a:rPr>
              <a:t>Pourquoi</a:t>
            </a:r>
            <a:r>
              <a:rPr lang="en-GB" sz="2000" b="0" dirty="0">
                <a:latin typeface="+mn-lt"/>
              </a:rPr>
              <a:t> les </a:t>
            </a:r>
            <a:r>
              <a:rPr lang="en-GB" sz="2000" b="0" dirty="0" err="1">
                <a:latin typeface="+mn-lt"/>
              </a:rPr>
              <a:t>architectes</a:t>
            </a:r>
            <a:r>
              <a:rPr lang="en-GB" sz="2000" b="0" dirty="0">
                <a:latin typeface="+mn-lt"/>
              </a:rPr>
              <a:t> et </a:t>
            </a:r>
            <a:r>
              <a:rPr lang="en-GB" sz="2000" b="0" dirty="0" err="1">
                <a:latin typeface="+mn-lt"/>
              </a:rPr>
              <a:t>ingénieurs</a:t>
            </a:r>
            <a:r>
              <a:rPr lang="en-GB" sz="2000" b="0" dirty="0">
                <a:latin typeface="+mn-lt"/>
              </a:rPr>
              <a:t> </a:t>
            </a:r>
            <a:r>
              <a:rPr lang="en-GB" sz="2000" b="0" dirty="0" err="1">
                <a:latin typeface="+mn-lt"/>
              </a:rPr>
              <a:t>s’intéressent</a:t>
            </a:r>
            <a:r>
              <a:rPr lang="en-GB" sz="2000" b="0" dirty="0">
                <a:latin typeface="+mn-lt"/>
              </a:rPr>
              <a:t> </a:t>
            </a:r>
            <a:br>
              <a:rPr lang="en-GB" sz="2000" b="0" dirty="0">
                <a:latin typeface="+mn-lt"/>
              </a:rPr>
            </a:br>
            <a:r>
              <a:rPr lang="en-GB" sz="2000" b="0" dirty="0">
                <a:latin typeface="+mn-lt"/>
              </a:rPr>
              <a:t>    aux </a:t>
            </a:r>
            <a:r>
              <a:rPr lang="en-GB" sz="2000" b="0" dirty="0" err="1">
                <a:latin typeface="+mn-lt"/>
              </a:rPr>
              <a:t>matériaux</a:t>
            </a:r>
            <a:r>
              <a:rPr lang="en-GB" sz="2000" b="0" dirty="0">
                <a:latin typeface="+mn-lt"/>
              </a:rPr>
              <a:t>? </a:t>
            </a:r>
          </a:p>
        </p:txBody>
      </p:sp>
      <p:sp>
        <p:nvSpPr>
          <p:cNvPr id="9" name="Text Box 1037">
            <a:extLst>
              <a:ext uri="{FF2B5EF4-FFF2-40B4-BE49-F238E27FC236}">
                <a16:creationId xmlns:a16="http://schemas.microsoft.com/office/drawing/2014/main" id="{DC7E3D14-280B-4E5B-8B64-5965B121174E}"/>
              </a:ext>
            </a:extLst>
          </p:cNvPr>
          <p:cNvSpPr txBox="1">
            <a:spLocks noChangeArrowheads="1"/>
          </p:cNvSpPr>
          <p:nvPr/>
        </p:nvSpPr>
        <p:spPr bwMode="auto">
          <a:xfrm>
            <a:off x="5743044" y="2983707"/>
            <a:ext cx="3867190"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0000" tIns="46800" rIns="90000" bIns="46800" anchor="ct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spcBef>
                <a:spcPct val="100000"/>
              </a:spcBef>
              <a:spcAft>
                <a:spcPct val="0"/>
              </a:spcAft>
              <a:buClr>
                <a:schemeClr val="accent1"/>
              </a:buClr>
              <a:buSzPct val="115000"/>
            </a:pPr>
            <a:r>
              <a:rPr lang="en-GB" sz="2000" b="0" dirty="0">
                <a:latin typeface="+mn-lt"/>
              </a:rPr>
              <a:t>  </a:t>
            </a:r>
            <a:r>
              <a:rPr lang="en-GB" sz="2000" i="1" dirty="0">
                <a:latin typeface="+mn-lt"/>
              </a:rPr>
              <a:t>Architecture </a:t>
            </a:r>
            <a:r>
              <a:rPr lang="en-GB" sz="2000" i="1" dirty="0" err="1">
                <a:latin typeface="+mn-lt"/>
              </a:rPr>
              <a:t>l’environement</a:t>
            </a:r>
            <a:r>
              <a:rPr lang="en-GB" sz="2000" i="1" dirty="0">
                <a:latin typeface="+mn-lt"/>
              </a:rPr>
              <a:t> </a:t>
            </a:r>
            <a:r>
              <a:rPr lang="en-GB" sz="2000" i="1" dirty="0" err="1">
                <a:latin typeface="+mn-lt"/>
              </a:rPr>
              <a:t>bâti</a:t>
            </a:r>
            <a:endParaRPr lang="en-GB" sz="2000" dirty="0">
              <a:latin typeface="+mn-lt"/>
            </a:endParaRPr>
          </a:p>
        </p:txBody>
      </p:sp>
      <p:grpSp>
        <p:nvGrpSpPr>
          <p:cNvPr id="10" name="Group 9">
            <a:extLst>
              <a:ext uri="{FF2B5EF4-FFF2-40B4-BE49-F238E27FC236}">
                <a16:creationId xmlns:a16="http://schemas.microsoft.com/office/drawing/2014/main" id="{EC8FC960-5432-435A-A7B9-3CAACCEE5A36}"/>
              </a:ext>
            </a:extLst>
          </p:cNvPr>
          <p:cNvGrpSpPr/>
          <p:nvPr/>
        </p:nvGrpSpPr>
        <p:grpSpPr>
          <a:xfrm>
            <a:off x="228600" y="762000"/>
            <a:ext cx="5410200" cy="5562600"/>
            <a:chOff x="1" y="0"/>
            <a:chExt cx="2076975" cy="2479675"/>
          </a:xfrm>
        </p:grpSpPr>
        <p:pic>
          <p:nvPicPr>
            <p:cNvPr id="11" name="Picture 10">
              <a:extLst>
                <a:ext uri="{FF2B5EF4-FFF2-40B4-BE49-F238E27FC236}">
                  <a16:creationId xmlns:a16="http://schemas.microsoft.com/office/drawing/2014/main" id="{8F1B6C72-6710-4B01-AD9C-92C518022F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235" r="14228" b="6615"/>
            <a:stretch/>
          </p:blipFill>
          <p:spPr bwMode="auto">
            <a:xfrm>
              <a:off x="1" y="0"/>
              <a:ext cx="2076975" cy="2479675"/>
            </a:xfrm>
            <a:prstGeom prst="rect">
              <a:avLst/>
            </a:prstGeom>
            <a:noFill/>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0A13FB4F-79DF-49E0-8EC3-6BB95997DF9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69768" b="-1"/>
            <a:stretch/>
          </p:blipFill>
          <p:spPr bwMode="auto">
            <a:xfrm>
              <a:off x="380292" y="2363213"/>
              <a:ext cx="1098744" cy="90555"/>
            </a:xfrm>
            <a:prstGeom prst="rect">
              <a:avLst/>
            </a:prstGeom>
            <a:solidFill>
              <a:schemeClr val="tx1">
                <a:lumMod val="75000"/>
                <a:lumOff val="25000"/>
              </a:schemeClr>
            </a:solid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97032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latin typeface="+mn-lt"/>
              </a:rPr>
              <a:pPr/>
              <a:t>4</a:t>
            </a:fld>
            <a:endParaRPr lang="en-US" dirty="0">
              <a:latin typeface="+mn-lt"/>
            </a:endParaRPr>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a:xfrm>
            <a:off x="609601" y="148581"/>
            <a:ext cx="11353799" cy="845837"/>
          </a:xfrm>
        </p:spPr>
        <p:txBody>
          <a:bodyPr/>
          <a:lstStyle/>
          <a:p>
            <a:r>
              <a:rPr lang="en-GB" dirty="0" err="1">
                <a:latin typeface="+mn-lt"/>
              </a:rPr>
              <a:t>Pourquoi</a:t>
            </a:r>
            <a:r>
              <a:rPr lang="en-GB" dirty="0">
                <a:latin typeface="+mn-lt"/>
              </a:rPr>
              <a:t> </a:t>
            </a:r>
            <a:r>
              <a:rPr lang="en-GB" dirty="0" err="1">
                <a:latin typeface="+mn-lt"/>
              </a:rPr>
              <a:t>architectes</a:t>
            </a:r>
            <a:r>
              <a:rPr lang="en-GB" dirty="0">
                <a:latin typeface="+mn-lt"/>
              </a:rPr>
              <a:t> et </a:t>
            </a:r>
            <a:r>
              <a:rPr lang="en-GB" dirty="0" err="1">
                <a:latin typeface="+mn-lt"/>
              </a:rPr>
              <a:t>ingénieurs</a:t>
            </a:r>
            <a:r>
              <a:rPr lang="en-GB" dirty="0">
                <a:latin typeface="+mn-lt"/>
              </a:rPr>
              <a:t> </a:t>
            </a:r>
            <a:r>
              <a:rPr lang="en-GB" dirty="0" err="1">
                <a:latin typeface="+mn-lt"/>
              </a:rPr>
              <a:t>doivent</a:t>
            </a:r>
            <a:r>
              <a:rPr lang="en-GB" dirty="0">
                <a:latin typeface="+mn-lt"/>
              </a:rPr>
              <a:t> </a:t>
            </a:r>
            <a:r>
              <a:rPr lang="en-GB" dirty="0" err="1">
                <a:latin typeface="+mn-lt"/>
              </a:rPr>
              <a:t>connaître</a:t>
            </a:r>
            <a:r>
              <a:rPr lang="en-GB" dirty="0">
                <a:latin typeface="+mn-lt"/>
              </a:rPr>
              <a:t> les </a:t>
            </a:r>
            <a:r>
              <a:rPr lang="en-GB" dirty="0" err="1">
                <a:latin typeface="+mn-lt"/>
              </a:rPr>
              <a:t>matériaux</a:t>
            </a:r>
            <a:r>
              <a:rPr lang="en-GB" dirty="0">
                <a:latin typeface="+mn-lt"/>
              </a:rPr>
              <a:t>?</a:t>
            </a:r>
            <a:endParaRPr lang="en-US" dirty="0">
              <a:latin typeface="+mn-lt"/>
            </a:endParaRPr>
          </a:p>
        </p:txBody>
      </p:sp>
      <p:grpSp>
        <p:nvGrpSpPr>
          <p:cNvPr id="8" name="Group 10">
            <a:extLst>
              <a:ext uri="{FF2B5EF4-FFF2-40B4-BE49-F238E27FC236}">
                <a16:creationId xmlns:a16="http://schemas.microsoft.com/office/drawing/2014/main" id="{F7618FBF-221B-4407-844E-52DE806C623A}"/>
              </a:ext>
            </a:extLst>
          </p:cNvPr>
          <p:cNvGrpSpPr>
            <a:grpSpLocks/>
          </p:cNvGrpSpPr>
          <p:nvPr/>
        </p:nvGrpSpPr>
        <p:grpSpPr bwMode="auto">
          <a:xfrm>
            <a:off x="461578" y="914400"/>
            <a:ext cx="4110422" cy="5441951"/>
            <a:chOff x="-928" y="685"/>
            <a:chExt cx="2390" cy="3428"/>
          </a:xfrm>
        </p:grpSpPr>
        <p:pic>
          <p:nvPicPr>
            <p:cNvPr id="9" name="Picture 3" descr="FigureX-C-Glass-YorkMinster">
              <a:extLst>
                <a:ext uri="{FF2B5EF4-FFF2-40B4-BE49-F238E27FC236}">
                  <a16:creationId xmlns:a16="http://schemas.microsoft.com/office/drawing/2014/main" id="{A8C42FA5-6477-4EF6-B4B8-3273833E94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737"/>
            <a:stretch/>
          </p:blipFill>
          <p:spPr bwMode="auto">
            <a:xfrm>
              <a:off x="-854" y="685"/>
              <a:ext cx="2277" cy="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a:extLst>
                <a:ext uri="{FF2B5EF4-FFF2-40B4-BE49-F238E27FC236}">
                  <a16:creationId xmlns:a16="http://schemas.microsoft.com/office/drawing/2014/main" id="{BAC46C2F-F3DC-4588-94C3-F74D9572380A}"/>
                </a:ext>
              </a:extLst>
            </p:cNvPr>
            <p:cNvSpPr txBox="1">
              <a:spLocks noChangeArrowheads="1"/>
            </p:cNvSpPr>
            <p:nvPr/>
          </p:nvSpPr>
          <p:spPr bwMode="auto">
            <a:xfrm>
              <a:off x="-928" y="3702"/>
              <a:ext cx="1595"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eaLnBrk="1" hangingPunct="1">
                <a:spcBef>
                  <a:spcPct val="0"/>
                </a:spcBef>
                <a:spcAft>
                  <a:spcPct val="0"/>
                </a:spcAft>
                <a:buClrTx/>
                <a:buSzTx/>
                <a:buFontTx/>
                <a:buNone/>
              </a:pPr>
              <a:r>
                <a:rPr lang="en-US" sz="1800" dirty="0" err="1">
                  <a:latin typeface="+mn-lt"/>
                </a:rPr>
                <a:t>Pré-révolution</a:t>
              </a:r>
              <a:r>
                <a:rPr lang="en-US" sz="1800" dirty="0">
                  <a:latin typeface="+mn-lt"/>
                </a:rPr>
                <a:t> </a:t>
              </a:r>
              <a:r>
                <a:rPr lang="en-US" sz="1800" dirty="0" err="1">
                  <a:latin typeface="+mn-lt"/>
                </a:rPr>
                <a:t>industrielle</a:t>
              </a:r>
              <a:endParaRPr lang="en-US" sz="1800" dirty="0">
                <a:latin typeface="+mn-lt"/>
              </a:endParaRPr>
            </a:p>
            <a:p>
              <a:pPr algn="ctr" eaLnBrk="1" hangingPunct="1">
                <a:spcBef>
                  <a:spcPct val="0"/>
                </a:spcBef>
                <a:spcAft>
                  <a:spcPct val="0"/>
                </a:spcAft>
                <a:buClrTx/>
                <a:buSzTx/>
                <a:buFontTx/>
                <a:buNone/>
              </a:pPr>
              <a:r>
                <a:rPr lang="en-US" sz="1800" dirty="0">
                  <a:latin typeface="+mn-lt"/>
                </a:rPr>
                <a:t>Pierre, </a:t>
              </a:r>
              <a:r>
                <a:rPr lang="en-US" sz="1800" dirty="0" err="1">
                  <a:latin typeface="+mn-lt"/>
                </a:rPr>
                <a:t>bois</a:t>
              </a:r>
              <a:r>
                <a:rPr lang="en-US" sz="1800" dirty="0">
                  <a:latin typeface="+mn-lt"/>
                </a:rPr>
                <a:t>, </a:t>
              </a:r>
              <a:r>
                <a:rPr lang="en-US" sz="1800" dirty="0" err="1">
                  <a:latin typeface="+mn-lt"/>
                </a:rPr>
                <a:t>verre</a:t>
              </a:r>
              <a:r>
                <a:rPr lang="en-US" sz="1800" dirty="0">
                  <a:latin typeface="+mn-lt"/>
                </a:rPr>
                <a:t>...</a:t>
              </a:r>
            </a:p>
          </p:txBody>
        </p:sp>
        <p:sp>
          <p:nvSpPr>
            <p:cNvPr id="11" name="Text Box 8">
              <a:extLst>
                <a:ext uri="{FF2B5EF4-FFF2-40B4-BE49-F238E27FC236}">
                  <a16:creationId xmlns:a16="http://schemas.microsoft.com/office/drawing/2014/main" id="{43C24BF8-CEF9-435D-8A24-1AA8A122B3F9}"/>
                </a:ext>
              </a:extLst>
            </p:cNvPr>
            <p:cNvSpPr txBox="1">
              <a:spLocks noChangeArrowheads="1"/>
            </p:cNvSpPr>
            <p:nvPr/>
          </p:nvSpPr>
          <p:spPr bwMode="auto">
            <a:xfrm>
              <a:off x="623" y="3706"/>
              <a:ext cx="839"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eaLnBrk="1" hangingPunct="1">
                <a:spcBef>
                  <a:spcPct val="0"/>
                </a:spcBef>
                <a:spcAft>
                  <a:spcPct val="0"/>
                </a:spcAft>
                <a:buClrTx/>
                <a:buSzTx/>
                <a:buFontTx/>
                <a:buNone/>
              </a:pPr>
              <a:r>
                <a:rPr lang="en-US" sz="1800" b="0" dirty="0">
                  <a:latin typeface="+mn-lt"/>
                </a:rPr>
                <a:t>York Minster, </a:t>
              </a:r>
            </a:p>
            <a:p>
              <a:pPr algn="ctr" eaLnBrk="1" hangingPunct="1">
                <a:spcBef>
                  <a:spcPct val="0"/>
                </a:spcBef>
                <a:spcAft>
                  <a:spcPct val="0"/>
                </a:spcAft>
                <a:buClrTx/>
                <a:buSzTx/>
                <a:buFontTx/>
                <a:buNone/>
              </a:pPr>
              <a:r>
                <a:rPr lang="en-US" sz="1800" b="0" dirty="0">
                  <a:latin typeface="+mn-lt"/>
                </a:rPr>
                <a:t>York, RU</a:t>
              </a:r>
            </a:p>
          </p:txBody>
        </p:sp>
      </p:grpSp>
      <p:grpSp>
        <p:nvGrpSpPr>
          <p:cNvPr id="5" name="Group 4">
            <a:extLst>
              <a:ext uri="{FF2B5EF4-FFF2-40B4-BE49-F238E27FC236}">
                <a16:creationId xmlns:a16="http://schemas.microsoft.com/office/drawing/2014/main" id="{592CD825-3B57-470C-98A9-64D2DF3493FE}"/>
              </a:ext>
            </a:extLst>
          </p:cNvPr>
          <p:cNvGrpSpPr/>
          <p:nvPr/>
        </p:nvGrpSpPr>
        <p:grpSpPr>
          <a:xfrm>
            <a:off x="4800600" y="914400"/>
            <a:ext cx="6629400" cy="5441951"/>
            <a:chOff x="4800600" y="914400"/>
            <a:chExt cx="6629400" cy="5441951"/>
          </a:xfrm>
        </p:grpSpPr>
        <p:grpSp>
          <p:nvGrpSpPr>
            <p:cNvPr id="4" name="Group 11">
              <a:extLst>
                <a:ext uri="{FF2B5EF4-FFF2-40B4-BE49-F238E27FC236}">
                  <a16:creationId xmlns:a16="http://schemas.microsoft.com/office/drawing/2014/main" id="{B9CBC3FA-880D-4EF3-9573-72FD780DB91D}"/>
                </a:ext>
              </a:extLst>
            </p:cNvPr>
            <p:cNvGrpSpPr>
              <a:grpSpLocks/>
            </p:cNvGrpSpPr>
            <p:nvPr/>
          </p:nvGrpSpPr>
          <p:grpSpPr bwMode="auto">
            <a:xfrm>
              <a:off x="4800600" y="3130551"/>
              <a:ext cx="4882489" cy="3209925"/>
              <a:chOff x="2817" y="1917"/>
              <a:chExt cx="2839" cy="2022"/>
            </a:xfrm>
          </p:grpSpPr>
          <p:sp>
            <p:nvSpPr>
              <p:cNvPr id="6" name="Text Box 6">
                <a:extLst>
                  <a:ext uri="{FF2B5EF4-FFF2-40B4-BE49-F238E27FC236}">
                    <a16:creationId xmlns:a16="http://schemas.microsoft.com/office/drawing/2014/main" id="{DD5E255F-F550-48F4-ACC2-40C309A888A7}"/>
                  </a:ext>
                </a:extLst>
              </p:cNvPr>
              <p:cNvSpPr txBox="1">
                <a:spLocks noChangeArrowheads="1"/>
              </p:cNvSpPr>
              <p:nvPr/>
            </p:nvSpPr>
            <p:spPr bwMode="auto">
              <a:xfrm>
                <a:off x="2817" y="3535"/>
                <a:ext cx="196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eaLnBrk="1" hangingPunct="1">
                  <a:spcBef>
                    <a:spcPct val="0"/>
                  </a:spcBef>
                  <a:spcAft>
                    <a:spcPct val="0"/>
                  </a:spcAft>
                  <a:buClrTx/>
                  <a:buSzTx/>
                  <a:buFontTx/>
                  <a:buNone/>
                </a:pPr>
                <a:r>
                  <a:rPr lang="en-US" sz="1800" dirty="0">
                    <a:latin typeface="+mn-lt"/>
                  </a:rPr>
                  <a:t>Post-</a:t>
                </a:r>
                <a:r>
                  <a:rPr lang="en-US" sz="1800" dirty="0" err="1">
                    <a:latin typeface="+mn-lt"/>
                  </a:rPr>
                  <a:t>révolution</a:t>
                </a:r>
                <a:r>
                  <a:rPr lang="en-US" sz="1800" dirty="0">
                    <a:latin typeface="+mn-lt"/>
                  </a:rPr>
                  <a:t> </a:t>
                </a:r>
                <a:r>
                  <a:rPr lang="en-US" sz="1800" dirty="0" err="1">
                    <a:latin typeface="+mn-lt"/>
                  </a:rPr>
                  <a:t>industrielle</a:t>
                </a:r>
                <a:endParaRPr lang="en-US" sz="1800" dirty="0">
                  <a:latin typeface="+mn-lt"/>
                </a:endParaRPr>
              </a:p>
              <a:p>
                <a:pPr algn="ctr" eaLnBrk="1" hangingPunct="1">
                  <a:spcBef>
                    <a:spcPct val="0"/>
                  </a:spcBef>
                  <a:spcAft>
                    <a:spcPct val="0"/>
                  </a:spcAft>
                  <a:buClrTx/>
                  <a:buSzTx/>
                  <a:buFontTx/>
                  <a:buNone/>
                </a:pPr>
                <a:r>
                  <a:rPr lang="en-US" sz="1800" dirty="0">
                    <a:latin typeface="+mn-lt"/>
                  </a:rPr>
                  <a:t>ETFE </a:t>
                </a:r>
                <a:r>
                  <a:rPr lang="en-US" sz="1800" i="1" dirty="0">
                    <a:latin typeface="+mn-lt"/>
                  </a:rPr>
                  <a:t>(et des </a:t>
                </a:r>
                <a:r>
                  <a:rPr lang="en-US" sz="1800" i="1" dirty="0" err="1">
                    <a:latin typeface="+mn-lt"/>
                  </a:rPr>
                  <a:t>milliers</a:t>
                </a:r>
                <a:r>
                  <a:rPr lang="en-US" sz="1800" i="1" dirty="0">
                    <a:latin typeface="+mn-lt"/>
                  </a:rPr>
                  <a:t> </a:t>
                </a:r>
                <a:r>
                  <a:rPr lang="en-US" sz="1800" i="1" dirty="0" err="1">
                    <a:latin typeface="+mn-lt"/>
                  </a:rPr>
                  <a:t>d’autres</a:t>
                </a:r>
                <a:r>
                  <a:rPr lang="en-US" sz="1800" i="1" dirty="0">
                    <a:latin typeface="+mn-lt"/>
                  </a:rPr>
                  <a:t>)</a:t>
                </a:r>
              </a:p>
            </p:txBody>
          </p:sp>
          <p:sp>
            <p:nvSpPr>
              <p:cNvPr id="7" name="Text Box 7">
                <a:extLst>
                  <a:ext uri="{FF2B5EF4-FFF2-40B4-BE49-F238E27FC236}">
                    <a16:creationId xmlns:a16="http://schemas.microsoft.com/office/drawing/2014/main" id="{EA70F8CB-1A71-41C7-AFAC-4FB271AE5869}"/>
                  </a:ext>
                </a:extLst>
              </p:cNvPr>
              <p:cNvSpPr txBox="1">
                <a:spLocks noChangeArrowheads="1"/>
              </p:cNvSpPr>
              <p:nvPr/>
            </p:nvSpPr>
            <p:spPr bwMode="auto">
              <a:xfrm>
                <a:off x="4777" y="1917"/>
                <a:ext cx="879"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eaLnBrk="1" hangingPunct="1">
                  <a:spcBef>
                    <a:spcPct val="0"/>
                  </a:spcBef>
                  <a:spcAft>
                    <a:spcPct val="0"/>
                  </a:spcAft>
                  <a:buClrTx/>
                  <a:buSzTx/>
                  <a:buFontTx/>
                  <a:buNone/>
                </a:pPr>
                <a:r>
                  <a:rPr lang="en-US" sz="1400" b="0" dirty="0">
                    <a:latin typeface="+mn-lt"/>
                  </a:rPr>
                  <a:t>Space Center, Leicester, UK.</a:t>
                </a:r>
              </a:p>
              <a:p>
                <a:pPr eaLnBrk="1" hangingPunct="1">
                  <a:spcBef>
                    <a:spcPct val="0"/>
                  </a:spcBef>
                  <a:spcAft>
                    <a:spcPct val="0"/>
                  </a:spcAft>
                  <a:buClrTx/>
                  <a:buSzTx/>
                  <a:buFontTx/>
                  <a:buNone/>
                </a:pPr>
                <a:r>
                  <a:rPr lang="en-US" sz="1400" b="0" dirty="0">
                    <a:latin typeface="+mn-lt"/>
                  </a:rPr>
                  <a:t>N. Grimshaw </a:t>
                </a:r>
              </a:p>
              <a:p>
                <a:pPr eaLnBrk="1" hangingPunct="1">
                  <a:spcBef>
                    <a:spcPct val="0"/>
                  </a:spcBef>
                  <a:spcAft>
                    <a:spcPct val="0"/>
                  </a:spcAft>
                  <a:buClrTx/>
                  <a:buSzTx/>
                  <a:buFontTx/>
                  <a:buNone/>
                </a:pPr>
                <a:r>
                  <a:rPr lang="en-US" sz="1400" b="0" dirty="0">
                    <a:latin typeface="+mn-lt"/>
                  </a:rPr>
                  <a:t>Architect</a:t>
                </a:r>
              </a:p>
            </p:txBody>
          </p:sp>
        </p:grpSp>
        <p:pic>
          <p:nvPicPr>
            <p:cNvPr id="13" name="Picture 12">
              <a:extLst>
                <a:ext uri="{FF2B5EF4-FFF2-40B4-BE49-F238E27FC236}">
                  <a16:creationId xmlns:a16="http://schemas.microsoft.com/office/drawing/2014/main" id="{4F588F41-F076-4901-8F90-75D1591CC211}"/>
                </a:ext>
              </a:extLst>
            </p:cNvPr>
            <p:cNvPicPr>
              <a:picLocks noChangeAspect="1"/>
            </p:cNvPicPr>
            <p:nvPr/>
          </p:nvPicPr>
          <p:blipFill rotWithShape="1">
            <a:blip r:embed="rId4"/>
            <a:srcRect l="3285" t="1400" r="17424" b="13503"/>
            <a:stretch/>
          </p:blipFill>
          <p:spPr>
            <a:xfrm>
              <a:off x="4953000" y="914400"/>
              <a:ext cx="6477000" cy="4632326"/>
            </a:xfrm>
            <a:prstGeom prst="rect">
              <a:avLst/>
            </a:prstGeom>
          </p:spPr>
        </p:pic>
        <p:sp>
          <p:nvSpPr>
            <p:cNvPr id="14" name="Text Box 8">
              <a:extLst>
                <a:ext uri="{FF2B5EF4-FFF2-40B4-BE49-F238E27FC236}">
                  <a16:creationId xmlns:a16="http://schemas.microsoft.com/office/drawing/2014/main" id="{EEF64563-A95C-43AD-A8AA-105EB6241C32}"/>
                </a:ext>
              </a:extLst>
            </p:cNvPr>
            <p:cNvSpPr txBox="1">
              <a:spLocks noChangeArrowheads="1"/>
            </p:cNvSpPr>
            <p:nvPr/>
          </p:nvSpPr>
          <p:spPr bwMode="auto">
            <a:xfrm>
              <a:off x="9296400" y="5710020"/>
              <a:ext cx="14429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eaLnBrk="1" hangingPunct="1">
                <a:spcBef>
                  <a:spcPct val="0"/>
                </a:spcBef>
                <a:spcAft>
                  <a:spcPct val="0"/>
                </a:spcAft>
                <a:buClrTx/>
                <a:buSzTx/>
                <a:buFontTx/>
                <a:buNone/>
              </a:pPr>
              <a:r>
                <a:rPr lang="en-US" sz="1800" b="0" dirty="0">
                  <a:latin typeface="+mn-lt"/>
                </a:rPr>
                <a:t>Eden Project, </a:t>
              </a:r>
            </a:p>
            <a:p>
              <a:pPr algn="ctr" eaLnBrk="1" hangingPunct="1">
                <a:spcBef>
                  <a:spcPct val="0"/>
                </a:spcBef>
                <a:spcAft>
                  <a:spcPct val="0"/>
                </a:spcAft>
                <a:buClrTx/>
                <a:buSzTx/>
                <a:buFontTx/>
                <a:buNone/>
              </a:pPr>
              <a:r>
                <a:rPr lang="en-US" sz="1800" b="0" dirty="0">
                  <a:latin typeface="+mn-lt"/>
                </a:rPr>
                <a:t>Cornwall, RU</a:t>
              </a:r>
            </a:p>
          </p:txBody>
        </p:sp>
      </p:grpSp>
    </p:spTree>
    <p:extLst>
      <p:ext uri="{BB962C8B-B14F-4D97-AF65-F5344CB8AC3E}">
        <p14:creationId xmlns:p14="http://schemas.microsoft.com/office/powerpoint/2010/main" val="208597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latin typeface="+mn-lt"/>
              </a:rPr>
              <a:pPr/>
              <a:t>5</a:t>
            </a:fld>
            <a:endParaRPr lang="en-US" dirty="0">
              <a:latin typeface="+mn-lt"/>
            </a:endParaRPr>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p:txBody>
          <a:bodyPr/>
          <a:lstStyle/>
          <a:p>
            <a:r>
              <a:rPr lang="en-GB" dirty="0">
                <a:latin typeface="+mn-lt"/>
              </a:rPr>
              <a:t>Des </a:t>
            </a:r>
            <a:r>
              <a:rPr lang="en-GB" dirty="0" err="1">
                <a:latin typeface="+mn-lt"/>
              </a:rPr>
              <a:t>produits</a:t>
            </a:r>
            <a:r>
              <a:rPr lang="en-GB" dirty="0">
                <a:latin typeface="+mn-lt"/>
              </a:rPr>
              <a:t>, et non </a:t>
            </a:r>
            <a:r>
              <a:rPr lang="en-GB" dirty="0" err="1">
                <a:latin typeface="+mn-lt"/>
              </a:rPr>
              <a:t>juste</a:t>
            </a:r>
            <a:r>
              <a:rPr lang="en-GB" dirty="0">
                <a:latin typeface="+mn-lt"/>
              </a:rPr>
              <a:t> des </a:t>
            </a:r>
            <a:r>
              <a:rPr lang="en-GB" dirty="0" err="1">
                <a:latin typeface="+mn-lt"/>
              </a:rPr>
              <a:t>matériaux</a:t>
            </a:r>
            <a:r>
              <a:rPr lang="en-GB" dirty="0">
                <a:latin typeface="+mn-lt"/>
              </a:rPr>
              <a:t>?</a:t>
            </a:r>
            <a:endParaRPr lang="en-US" dirty="0">
              <a:latin typeface="+mn-lt"/>
            </a:endParaRPr>
          </a:p>
        </p:txBody>
      </p:sp>
      <p:sp>
        <p:nvSpPr>
          <p:cNvPr id="4" name="Text Box 1029">
            <a:extLst>
              <a:ext uri="{FF2B5EF4-FFF2-40B4-BE49-F238E27FC236}">
                <a16:creationId xmlns:a16="http://schemas.microsoft.com/office/drawing/2014/main" id="{2CA41168-2175-4896-AE59-10CD940E6D6E}"/>
              </a:ext>
            </a:extLst>
          </p:cNvPr>
          <p:cNvSpPr txBox="1">
            <a:spLocks noChangeArrowheads="1"/>
          </p:cNvSpPr>
          <p:nvPr/>
        </p:nvSpPr>
        <p:spPr bwMode="auto">
          <a:xfrm>
            <a:off x="546100" y="794363"/>
            <a:ext cx="114935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eaLnBrk="1" hangingPunct="1">
              <a:spcBef>
                <a:spcPct val="50000"/>
              </a:spcBef>
              <a:spcAft>
                <a:spcPct val="0"/>
              </a:spcAft>
              <a:buClrTx/>
              <a:buSzTx/>
              <a:buFontTx/>
              <a:buNone/>
            </a:pPr>
            <a:r>
              <a:rPr lang="en-US" sz="2000" b="0" dirty="0">
                <a:latin typeface="+mn-lt"/>
              </a:rPr>
              <a:t>De </a:t>
            </a:r>
            <a:r>
              <a:rPr lang="en-US" sz="2000" b="0" dirty="0" err="1">
                <a:latin typeface="+mn-lt"/>
              </a:rPr>
              <a:t>nos</a:t>
            </a:r>
            <a:r>
              <a:rPr lang="en-US" sz="2000" b="0" dirty="0">
                <a:latin typeface="+mn-lt"/>
              </a:rPr>
              <a:t> </a:t>
            </a:r>
            <a:r>
              <a:rPr lang="en-US" sz="2000" b="0" dirty="0" err="1">
                <a:latin typeface="+mn-lt"/>
              </a:rPr>
              <a:t>jours</a:t>
            </a:r>
            <a:r>
              <a:rPr lang="en-US" sz="2000" b="0" dirty="0">
                <a:latin typeface="+mn-lt"/>
              </a:rPr>
              <a:t>, </a:t>
            </a:r>
            <a:r>
              <a:rPr lang="en-US" sz="2000" b="0" dirty="0" err="1">
                <a:latin typeface="+mn-lt"/>
              </a:rPr>
              <a:t>architectes</a:t>
            </a:r>
            <a:r>
              <a:rPr lang="en-US" sz="2000" b="0" dirty="0">
                <a:latin typeface="+mn-lt"/>
              </a:rPr>
              <a:t> et </a:t>
            </a:r>
            <a:r>
              <a:rPr lang="en-US" sz="2000" b="0" dirty="0" err="1">
                <a:latin typeface="+mn-lt"/>
              </a:rPr>
              <a:t>ingénieurs</a:t>
            </a:r>
            <a:r>
              <a:rPr lang="en-US" sz="2000" b="0" dirty="0">
                <a:latin typeface="+mn-lt"/>
              </a:rPr>
              <a:t> structures </a:t>
            </a:r>
            <a:r>
              <a:rPr lang="en-US" sz="2000" b="0" dirty="0" err="1">
                <a:latin typeface="+mn-lt"/>
              </a:rPr>
              <a:t>spécifient</a:t>
            </a:r>
            <a:r>
              <a:rPr lang="en-US" sz="2000" b="0" dirty="0">
                <a:latin typeface="+mn-lt"/>
              </a:rPr>
              <a:t> des </a:t>
            </a:r>
            <a:r>
              <a:rPr lang="en-US" sz="2000" b="0" dirty="0" err="1">
                <a:latin typeface="+mn-lt"/>
              </a:rPr>
              <a:t>produits</a:t>
            </a:r>
            <a:r>
              <a:rPr lang="en-US" sz="2000" b="0" dirty="0">
                <a:latin typeface="+mn-lt"/>
              </a:rPr>
              <a:t> et pas </a:t>
            </a:r>
            <a:r>
              <a:rPr lang="en-US" sz="2000" b="0" dirty="0" err="1">
                <a:latin typeface="+mn-lt"/>
              </a:rPr>
              <a:t>juste</a:t>
            </a:r>
            <a:r>
              <a:rPr lang="en-US" sz="2000" b="0" dirty="0">
                <a:latin typeface="+mn-lt"/>
              </a:rPr>
              <a:t> des </a:t>
            </a:r>
            <a:r>
              <a:rPr lang="en-US" sz="2000" b="0" dirty="0" err="1">
                <a:latin typeface="+mn-lt"/>
              </a:rPr>
              <a:t>matériaux</a:t>
            </a:r>
            <a:endParaRPr lang="en-US" sz="2800" b="0" dirty="0">
              <a:latin typeface="+mn-lt"/>
            </a:endParaRPr>
          </a:p>
        </p:txBody>
      </p:sp>
      <p:grpSp>
        <p:nvGrpSpPr>
          <p:cNvPr id="13" name="Group 12">
            <a:extLst>
              <a:ext uri="{FF2B5EF4-FFF2-40B4-BE49-F238E27FC236}">
                <a16:creationId xmlns:a16="http://schemas.microsoft.com/office/drawing/2014/main" id="{ABE621BC-B3C4-48D4-8751-E8B98E86D440}"/>
              </a:ext>
            </a:extLst>
          </p:cNvPr>
          <p:cNvGrpSpPr/>
          <p:nvPr/>
        </p:nvGrpSpPr>
        <p:grpSpPr>
          <a:xfrm>
            <a:off x="365820" y="1182524"/>
            <a:ext cx="5196780" cy="5206608"/>
            <a:chOff x="365820" y="1182524"/>
            <a:chExt cx="5196780" cy="5206608"/>
          </a:xfrm>
        </p:grpSpPr>
        <p:sp>
          <p:nvSpPr>
            <p:cNvPr id="8" name="Text Box 1034">
              <a:extLst>
                <a:ext uri="{FF2B5EF4-FFF2-40B4-BE49-F238E27FC236}">
                  <a16:creationId xmlns:a16="http://schemas.microsoft.com/office/drawing/2014/main" id="{87EF591A-B42D-407F-A1CE-FC5992F09C03}"/>
                </a:ext>
              </a:extLst>
            </p:cNvPr>
            <p:cNvSpPr txBox="1">
              <a:spLocks noChangeArrowheads="1"/>
            </p:cNvSpPr>
            <p:nvPr/>
          </p:nvSpPr>
          <p:spPr bwMode="auto">
            <a:xfrm>
              <a:off x="685800" y="6019800"/>
              <a:ext cx="4495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eaLnBrk="1" hangingPunct="1">
                <a:spcBef>
                  <a:spcPct val="50000"/>
                </a:spcBef>
                <a:spcAft>
                  <a:spcPct val="0"/>
                </a:spcAft>
                <a:buClrTx/>
                <a:buSzTx/>
                <a:buFontTx/>
                <a:buNone/>
              </a:pPr>
              <a:r>
                <a:rPr lang="en-US" sz="1800" dirty="0" err="1">
                  <a:latin typeface="+mn-lt"/>
                </a:rPr>
                <a:t>Verre</a:t>
              </a:r>
              <a:r>
                <a:rPr lang="en-US" sz="1800" dirty="0">
                  <a:latin typeface="+mn-lt"/>
                </a:rPr>
                <a:t> </a:t>
              </a:r>
              <a:r>
                <a:rPr lang="en-US" sz="1800" dirty="0" err="1">
                  <a:latin typeface="+mn-lt"/>
                </a:rPr>
                <a:t>laminé</a:t>
              </a:r>
              <a:r>
                <a:rPr lang="en-US" sz="1800" dirty="0">
                  <a:latin typeface="+mn-lt"/>
                </a:rPr>
                <a:t> à </a:t>
              </a:r>
              <a:r>
                <a:rPr lang="en-US" sz="1800" dirty="0" err="1">
                  <a:latin typeface="+mn-lt"/>
                </a:rPr>
                <a:t>faible</a:t>
              </a:r>
              <a:r>
                <a:rPr lang="en-US" sz="1800" dirty="0">
                  <a:latin typeface="+mn-lt"/>
                </a:rPr>
                <a:t> </a:t>
              </a:r>
              <a:r>
                <a:rPr lang="en-US" sz="1800" dirty="0" err="1">
                  <a:latin typeface="+mn-lt"/>
                </a:rPr>
                <a:t>émission</a:t>
              </a:r>
              <a:r>
                <a:rPr lang="en-US" sz="1800" dirty="0">
                  <a:latin typeface="+mn-lt"/>
                </a:rPr>
                <a:t> </a:t>
              </a:r>
              <a:r>
                <a:rPr lang="en-US" sz="1800" dirty="0" err="1">
                  <a:latin typeface="+mn-lt"/>
                </a:rPr>
                <a:t>thermique</a:t>
              </a:r>
              <a:endParaRPr lang="en-US" sz="1800" dirty="0">
                <a:latin typeface="+mn-lt"/>
              </a:endParaRPr>
            </a:p>
          </p:txBody>
        </p:sp>
        <p:pic>
          <p:nvPicPr>
            <p:cNvPr id="10" name="Picture 9">
              <a:extLst>
                <a:ext uri="{FF2B5EF4-FFF2-40B4-BE49-F238E27FC236}">
                  <a16:creationId xmlns:a16="http://schemas.microsoft.com/office/drawing/2014/main" id="{2E2D8A0A-6880-4603-AE23-E49F9BBBE5EB}"/>
                </a:ext>
              </a:extLst>
            </p:cNvPr>
            <p:cNvPicPr>
              <a:picLocks noChangeAspect="1"/>
            </p:cNvPicPr>
            <p:nvPr/>
          </p:nvPicPr>
          <p:blipFill rotWithShape="1">
            <a:blip r:embed="rId3"/>
            <a:srcRect l="26668"/>
            <a:stretch/>
          </p:blipFill>
          <p:spPr>
            <a:xfrm>
              <a:off x="365820" y="1182524"/>
              <a:ext cx="5196780" cy="4723470"/>
            </a:xfrm>
            <a:prstGeom prst="rect">
              <a:avLst/>
            </a:prstGeom>
          </p:spPr>
        </p:pic>
      </p:grpSp>
      <p:grpSp>
        <p:nvGrpSpPr>
          <p:cNvPr id="14" name="Group 13">
            <a:extLst>
              <a:ext uri="{FF2B5EF4-FFF2-40B4-BE49-F238E27FC236}">
                <a16:creationId xmlns:a16="http://schemas.microsoft.com/office/drawing/2014/main" id="{52627C65-5576-44C6-8011-B7464BC53956}"/>
              </a:ext>
            </a:extLst>
          </p:cNvPr>
          <p:cNvGrpSpPr/>
          <p:nvPr/>
        </p:nvGrpSpPr>
        <p:grpSpPr>
          <a:xfrm>
            <a:off x="5818338" y="1177916"/>
            <a:ext cx="6145062" cy="5215877"/>
            <a:chOff x="5818338" y="1177916"/>
            <a:chExt cx="6145062" cy="5215877"/>
          </a:xfrm>
        </p:grpSpPr>
        <p:sp>
          <p:nvSpPr>
            <p:cNvPr id="6" name="Text Box 1032">
              <a:extLst>
                <a:ext uri="{FF2B5EF4-FFF2-40B4-BE49-F238E27FC236}">
                  <a16:creationId xmlns:a16="http://schemas.microsoft.com/office/drawing/2014/main" id="{E5078ED9-FE2F-4991-B841-3F9CA25BD126}"/>
                </a:ext>
              </a:extLst>
            </p:cNvPr>
            <p:cNvSpPr txBox="1">
              <a:spLocks noChangeArrowheads="1"/>
            </p:cNvSpPr>
            <p:nvPr/>
          </p:nvSpPr>
          <p:spPr bwMode="auto">
            <a:xfrm>
              <a:off x="5818338" y="6024461"/>
              <a:ext cx="6145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eaLnBrk="1" hangingPunct="1">
                <a:spcBef>
                  <a:spcPct val="0"/>
                </a:spcBef>
                <a:spcAft>
                  <a:spcPct val="0"/>
                </a:spcAft>
                <a:buClrTx/>
                <a:buSzTx/>
                <a:buFontTx/>
                <a:buNone/>
              </a:pPr>
              <a:r>
                <a:rPr lang="en-US" sz="1800" dirty="0" err="1">
                  <a:latin typeface="+mn-lt"/>
                </a:rPr>
                <a:t>Panneaux</a:t>
              </a:r>
              <a:r>
                <a:rPr lang="en-US" sz="1800" dirty="0">
                  <a:latin typeface="+mn-lt"/>
                </a:rPr>
                <a:t> </a:t>
              </a:r>
              <a:r>
                <a:rPr lang="en-US" sz="1800" dirty="0" err="1">
                  <a:latin typeface="+mn-lt"/>
                </a:rPr>
                <a:t>aluminium</a:t>
              </a:r>
              <a:r>
                <a:rPr lang="en-US" sz="1800" dirty="0">
                  <a:latin typeface="+mn-lt"/>
                </a:rPr>
                <a:t> composite </a:t>
              </a:r>
              <a:r>
                <a:rPr lang="en-US" sz="1800" dirty="0" err="1">
                  <a:latin typeface="+mn-lt"/>
                </a:rPr>
                <a:t>utilisés</a:t>
              </a:r>
              <a:r>
                <a:rPr lang="en-US" sz="1800" dirty="0">
                  <a:latin typeface="+mn-lt"/>
                </a:rPr>
                <a:t> </a:t>
              </a:r>
              <a:r>
                <a:rPr lang="en-US" sz="1800" dirty="0" err="1">
                  <a:latin typeface="+mn-lt"/>
                </a:rPr>
                <a:t>en</a:t>
              </a:r>
              <a:r>
                <a:rPr lang="en-US" sz="1800" dirty="0">
                  <a:latin typeface="+mn-lt"/>
                </a:rPr>
                <a:t> façade de </a:t>
              </a:r>
              <a:r>
                <a:rPr lang="en-US" sz="1800" dirty="0" err="1">
                  <a:latin typeface="+mn-lt"/>
                </a:rPr>
                <a:t>bâtiment</a:t>
              </a:r>
              <a:endParaRPr lang="en-US" sz="1800" dirty="0">
                <a:latin typeface="+mn-lt"/>
              </a:endParaRPr>
            </a:p>
          </p:txBody>
        </p:sp>
        <p:pic>
          <p:nvPicPr>
            <p:cNvPr id="12" name="Picture 11">
              <a:extLst>
                <a:ext uri="{FF2B5EF4-FFF2-40B4-BE49-F238E27FC236}">
                  <a16:creationId xmlns:a16="http://schemas.microsoft.com/office/drawing/2014/main" id="{72717D04-A034-4CC5-8544-E1CAB4B5808A}"/>
                </a:ext>
              </a:extLst>
            </p:cNvPr>
            <p:cNvPicPr>
              <a:picLocks noChangeAspect="1"/>
            </p:cNvPicPr>
            <p:nvPr/>
          </p:nvPicPr>
          <p:blipFill rotWithShape="1">
            <a:blip r:embed="rId4"/>
            <a:srcRect l="7884" r="6655"/>
            <a:stretch/>
          </p:blipFill>
          <p:spPr>
            <a:xfrm>
              <a:off x="5818338" y="1177916"/>
              <a:ext cx="6056163" cy="4723470"/>
            </a:xfrm>
            <a:prstGeom prst="rect">
              <a:avLst/>
            </a:prstGeom>
          </p:spPr>
        </p:pic>
      </p:grpSp>
    </p:spTree>
    <p:extLst>
      <p:ext uri="{BB962C8B-B14F-4D97-AF65-F5344CB8AC3E}">
        <p14:creationId xmlns:p14="http://schemas.microsoft.com/office/powerpoint/2010/main" val="63248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pPr/>
              <a:t>6</a:t>
            </a:fld>
            <a:endParaRPr lang="en-US" dirty="0"/>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p:txBody>
          <a:bodyPr/>
          <a:lstStyle/>
          <a:p>
            <a:r>
              <a:rPr lang="en-GB" dirty="0" err="1">
                <a:latin typeface="+mj-lt"/>
              </a:rPr>
              <a:t>Matériaux</a:t>
            </a:r>
            <a:r>
              <a:rPr lang="en-GB" dirty="0">
                <a:latin typeface="+mj-lt"/>
              </a:rPr>
              <a:t> </a:t>
            </a:r>
            <a:r>
              <a:rPr lang="en-GB" dirty="0" err="1">
                <a:latin typeface="+mj-lt"/>
              </a:rPr>
              <a:t>peu</a:t>
            </a:r>
            <a:r>
              <a:rPr lang="en-GB" dirty="0">
                <a:latin typeface="+mj-lt"/>
              </a:rPr>
              <a:t> </a:t>
            </a:r>
            <a:r>
              <a:rPr lang="en-GB" dirty="0" err="1">
                <a:latin typeface="+mj-lt"/>
              </a:rPr>
              <a:t>commun</a:t>
            </a:r>
            <a:r>
              <a:rPr lang="en-GB" dirty="0">
                <a:latin typeface="+mj-lt"/>
              </a:rPr>
              <a:t> dans de nouveaux </a:t>
            </a:r>
            <a:r>
              <a:rPr lang="en-GB" dirty="0" err="1">
                <a:latin typeface="+mj-lt"/>
              </a:rPr>
              <a:t>produits</a:t>
            </a:r>
            <a:endParaRPr lang="en-US" dirty="0"/>
          </a:p>
        </p:txBody>
      </p:sp>
      <p:pic>
        <p:nvPicPr>
          <p:cNvPr id="4" name="Picture 2" descr="ICA-Boston">
            <a:extLst>
              <a:ext uri="{FF2B5EF4-FFF2-40B4-BE49-F238E27FC236}">
                <a16:creationId xmlns:a16="http://schemas.microsoft.com/office/drawing/2014/main" id="{82884945-9EAC-40F7-B942-8A4E4FA009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62000"/>
            <a:ext cx="10896600" cy="5028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a:extLst>
              <a:ext uri="{FF2B5EF4-FFF2-40B4-BE49-F238E27FC236}">
                <a16:creationId xmlns:a16="http://schemas.microsoft.com/office/drawing/2014/main" id="{76B4FCA6-E152-48F4-AB74-B26F291A82C3}"/>
              </a:ext>
            </a:extLst>
          </p:cNvPr>
          <p:cNvSpPr txBox="1">
            <a:spLocks noChangeArrowheads="1"/>
          </p:cNvSpPr>
          <p:nvPr/>
        </p:nvSpPr>
        <p:spPr bwMode="auto">
          <a:xfrm>
            <a:off x="4724400" y="5883409"/>
            <a:ext cx="693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r" eaLnBrk="1" hangingPunct="1">
              <a:spcBef>
                <a:spcPct val="50000"/>
              </a:spcBef>
              <a:spcAft>
                <a:spcPct val="0"/>
              </a:spcAft>
              <a:buClrTx/>
              <a:buSzTx/>
              <a:buFontTx/>
              <a:buNone/>
            </a:pPr>
            <a:r>
              <a:rPr lang="en-US" sz="1800" b="0" dirty="0">
                <a:latin typeface="+mn-lt"/>
              </a:rPr>
              <a:t>Institute of Contemporary Art, Boston, MA. Diller + Scofidio, Architect.</a:t>
            </a:r>
          </a:p>
        </p:txBody>
      </p:sp>
      <p:sp>
        <p:nvSpPr>
          <p:cNvPr id="6" name="Text Box 9">
            <a:extLst>
              <a:ext uri="{FF2B5EF4-FFF2-40B4-BE49-F238E27FC236}">
                <a16:creationId xmlns:a16="http://schemas.microsoft.com/office/drawing/2014/main" id="{9078B7D9-6A2D-4322-9324-6006DF982881}"/>
              </a:ext>
            </a:extLst>
          </p:cNvPr>
          <p:cNvSpPr txBox="1">
            <a:spLocks noChangeArrowheads="1"/>
          </p:cNvSpPr>
          <p:nvPr/>
        </p:nvSpPr>
        <p:spPr bwMode="auto">
          <a:xfrm>
            <a:off x="1060805" y="5883409"/>
            <a:ext cx="22284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r">
              <a:buClr>
                <a:srgbClr val="009B9B"/>
              </a:buClr>
              <a:buSzPct val="80000"/>
              <a:buFont typeface="Wingdings" panose="05000000000000000000" pitchFamily="2" charset="2"/>
              <a:buNone/>
            </a:pPr>
            <a:r>
              <a:rPr lang="en-GB" sz="1800" dirty="0" err="1">
                <a:latin typeface="+mn-lt"/>
              </a:rPr>
              <a:t>Verre</a:t>
            </a:r>
            <a:r>
              <a:rPr lang="en-GB" sz="1800" dirty="0">
                <a:latin typeface="+mn-lt"/>
              </a:rPr>
              <a:t> à angle </a:t>
            </a:r>
            <a:r>
              <a:rPr lang="en-GB" sz="1800" dirty="0" err="1">
                <a:latin typeface="+mn-lt"/>
              </a:rPr>
              <a:t>sélectif</a:t>
            </a:r>
            <a:r>
              <a:rPr lang="en-GB" sz="1800" dirty="0">
                <a:latin typeface="+mn-lt"/>
              </a:rPr>
              <a:t> </a:t>
            </a:r>
          </a:p>
        </p:txBody>
      </p:sp>
    </p:spTree>
    <p:extLst>
      <p:ext uri="{BB962C8B-B14F-4D97-AF65-F5344CB8AC3E}">
        <p14:creationId xmlns:p14="http://schemas.microsoft.com/office/powerpoint/2010/main" val="411394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pPr/>
              <a:t>7</a:t>
            </a:fld>
            <a:endParaRPr lang="en-US" dirty="0"/>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p:txBody>
          <a:bodyPr/>
          <a:lstStyle/>
          <a:p>
            <a:r>
              <a:rPr lang="en-GB" dirty="0" err="1">
                <a:latin typeface="+mj-lt"/>
              </a:rPr>
              <a:t>Matériaux</a:t>
            </a:r>
            <a:r>
              <a:rPr lang="en-GB" dirty="0">
                <a:latin typeface="+mj-lt"/>
              </a:rPr>
              <a:t> </a:t>
            </a:r>
            <a:r>
              <a:rPr lang="en-GB" dirty="0" err="1">
                <a:latin typeface="+mj-lt"/>
              </a:rPr>
              <a:t>peu</a:t>
            </a:r>
            <a:r>
              <a:rPr lang="en-GB" dirty="0">
                <a:latin typeface="+mj-lt"/>
              </a:rPr>
              <a:t> </a:t>
            </a:r>
            <a:r>
              <a:rPr lang="en-GB" dirty="0" err="1">
                <a:latin typeface="+mj-lt"/>
              </a:rPr>
              <a:t>commun</a:t>
            </a:r>
            <a:r>
              <a:rPr lang="en-GB" dirty="0">
                <a:latin typeface="+mj-lt"/>
              </a:rPr>
              <a:t> dans de nouveaux </a:t>
            </a:r>
            <a:r>
              <a:rPr lang="en-GB" dirty="0" err="1">
                <a:latin typeface="+mj-lt"/>
              </a:rPr>
              <a:t>produits</a:t>
            </a:r>
            <a:endParaRPr lang="en-US" dirty="0"/>
          </a:p>
        </p:txBody>
      </p:sp>
      <p:sp>
        <p:nvSpPr>
          <p:cNvPr id="4" name="Text Box 5">
            <a:extLst>
              <a:ext uri="{FF2B5EF4-FFF2-40B4-BE49-F238E27FC236}">
                <a16:creationId xmlns:a16="http://schemas.microsoft.com/office/drawing/2014/main" id="{6BF8FD3A-2B4C-4686-A2CE-2DB818701ECC}"/>
              </a:ext>
            </a:extLst>
          </p:cNvPr>
          <p:cNvSpPr txBox="1">
            <a:spLocks noChangeArrowheads="1"/>
          </p:cNvSpPr>
          <p:nvPr/>
        </p:nvSpPr>
        <p:spPr bwMode="auto">
          <a:xfrm>
            <a:off x="688588" y="674804"/>
            <a:ext cx="94460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eaLnBrk="1" hangingPunct="1">
              <a:spcBef>
                <a:spcPct val="50000"/>
              </a:spcBef>
              <a:spcAft>
                <a:spcPct val="0"/>
              </a:spcAft>
              <a:buClrTx/>
              <a:buSzTx/>
              <a:buFontTx/>
              <a:buNone/>
            </a:pPr>
            <a:r>
              <a:rPr lang="fr-FR" sz="2000" b="0" dirty="0">
                <a:latin typeface="+mn-lt"/>
              </a:rPr>
              <a:t>Beaucoup des matériaux employés ici sont peu familiers aux concepteurs</a:t>
            </a:r>
            <a:r>
              <a:rPr lang="en-US" sz="2000" b="0" dirty="0">
                <a:latin typeface="+mn-lt"/>
              </a:rPr>
              <a:t>  </a:t>
            </a:r>
          </a:p>
        </p:txBody>
      </p:sp>
      <p:grpSp>
        <p:nvGrpSpPr>
          <p:cNvPr id="11" name="Group 10">
            <a:extLst>
              <a:ext uri="{FF2B5EF4-FFF2-40B4-BE49-F238E27FC236}">
                <a16:creationId xmlns:a16="http://schemas.microsoft.com/office/drawing/2014/main" id="{9A885CAF-5184-4968-9987-585A3CFAAA9F}"/>
              </a:ext>
            </a:extLst>
          </p:cNvPr>
          <p:cNvGrpSpPr/>
          <p:nvPr/>
        </p:nvGrpSpPr>
        <p:grpSpPr>
          <a:xfrm>
            <a:off x="688588" y="1202862"/>
            <a:ext cx="4759712" cy="5158505"/>
            <a:chOff x="688588" y="1202862"/>
            <a:chExt cx="4759712" cy="5158505"/>
          </a:xfrm>
        </p:grpSpPr>
        <p:pic>
          <p:nvPicPr>
            <p:cNvPr id="7" name="Picture 9" descr="Holl-Simmons-Wall">
              <a:extLst>
                <a:ext uri="{FF2B5EF4-FFF2-40B4-BE49-F238E27FC236}">
                  <a16:creationId xmlns:a16="http://schemas.microsoft.com/office/drawing/2014/main" id="{4F7F2D5F-A06D-4B88-858A-274673FE92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55" b="6753"/>
            <a:stretch/>
          </p:blipFill>
          <p:spPr bwMode="auto">
            <a:xfrm>
              <a:off x="723900" y="1202862"/>
              <a:ext cx="4724400" cy="4494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
              <a:extLst>
                <a:ext uri="{FF2B5EF4-FFF2-40B4-BE49-F238E27FC236}">
                  <a16:creationId xmlns:a16="http://schemas.microsoft.com/office/drawing/2014/main" id="{779B45BC-E4ED-4B2D-AA11-BF3852525D24}"/>
                </a:ext>
              </a:extLst>
            </p:cNvPr>
            <p:cNvSpPr txBox="1">
              <a:spLocks noChangeArrowheads="1"/>
            </p:cNvSpPr>
            <p:nvPr/>
          </p:nvSpPr>
          <p:spPr bwMode="auto">
            <a:xfrm>
              <a:off x="688588" y="5992035"/>
              <a:ext cx="2898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r">
                <a:buClr>
                  <a:srgbClr val="009B9B"/>
                </a:buClr>
                <a:buSzPct val="80000"/>
                <a:buFont typeface="Wingdings" panose="05000000000000000000" pitchFamily="2" charset="2"/>
                <a:buNone/>
              </a:pPr>
              <a:r>
                <a:rPr lang="en-GB" sz="1800" dirty="0" err="1">
                  <a:latin typeface="+mn-lt"/>
                </a:rPr>
                <a:t>Peau</a:t>
              </a:r>
              <a:r>
                <a:rPr lang="en-GB" sz="1800" dirty="0">
                  <a:latin typeface="+mn-lt"/>
                </a:rPr>
                <a:t> </a:t>
              </a:r>
              <a:r>
                <a:rPr lang="en-GB" sz="1800" dirty="0" err="1">
                  <a:latin typeface="+mn-lt"/>
                </a:rPr>
                <a:t>en</a:t>
              </a:r>
              <a:r>
                <a:rPr lang="en-GB" sz="1800" dirty="0">
                  <a:latin typeface="+mn-lt"/>
                </a:rPr>
                <a:t> aluminium, façade</a:t>
              </a:r>
            </a:p>
          </p:txBody>
        </p:sp>
      </p:grpSp>
      <p:grpSp>
        <p:nvGrpSpPr>
          <p:cNvPr id="12" name="Group 11">
            <a:extLst>
              <a:ext uri="{FF2B5EF4-FFF2-40B4-BE49-F238E27FC236}">
                <a16:creationId xmlns:a16="http://schemas.microsoft.com/office/drawing/2014/main" id="{9DD1E792-782F-4EE1-A18C-EC2B35D4CF83}"/>
              </a:ext>
            </a:extLst>
          </p:cNvPr>
          <p:cNvGrpSpPr/>
          <p:nvPr/>
        </p:nvGrpSpPr>
        <p:grpSpPr>
          <a:xfrm>
            <a:off x="5867400" y="1211920"/>
            <a:ext cx="6248400" cy="5149447"/>
            <a:chOff x="5867400" y="1211920"/>
            <a:chExt cx="6248400" cy="5149447"/>
          </a:xfrm>
        </p:grpSpPr>
        <p:pic>
          <p:nvPicPr>
            <p:cNvPr id="5" name="Picture 7" descr="Polymer-SimmonsHall-red">
              <a:extLst>
                <a:ext uri="{FF2B5EF4-FFF2-40B4-BE49-F238E27FC236}">
                  <a16:creationId xmlns:a16="http://schemas.microsoft.com/office/drawing/2014/main" id="{067B54DB-D77C-4CC2-B530-879137E3C0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3" b="7481"/>
            <a:stretch/>
          </p:blipFill>
          <p:spPr bwMode="auto">
            <a:xfrm>
              <a:off x="5867400" y="1211920"/>
              <a:ext cx="5486400" cy="448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8">
              <a:extLst>
                <a:ext uri="{FF2B5EF4-FFF2-40B4-BE49-F238E27FC236}">
                  <a16:creationId xmlns:a16="http://schemas.microsoft.com/office/drawing/2014/main" id="{5F371747-6A6B-4B6F-9AEA-3D0BE8F35A15}"/>
                </a:ext>
              </a:extLst>
            </p:cNvPr>
            <p:cNvSpPr txBox="1">
              <a:spLocks noChangeArrowheads="1"/>
            </p:cNvSpPr>
            <p:nvPr/>
          </p:nvSpPr>
          <p:spPr bwMode="auto">
            <a:xfrm>
              <a:off x="6270625" y="5684258"/>
              <a:ext cx="51974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r" eaLnBrk="1" hangingPunct="1">
                <a:spcBef>
                  <a:spcPct val="50000"/>
                </a:spcBef>
                <a:spcAft>
                  <a:spcPct val="0"/>
                </a:spcAft>
                <a:buClrTx/>
                <a:buSzTx/>
                <a:buFontTx/>
                <a:buNone/>
              </a:pPr>
              <a:r>
                <a:rPr lang="en-US" sz="1400" b="0" dirty="0">
                  <a:latin typeface="+mn-lt"/>
                </a:rPr>
                <a:t>Simmons Hall Student Dormitory, MIT, USA. Steven Holl, Architect.</a:t>
              </a:r>
            </a:p>
          </p:txBody>
        </p:sp>
        <p:sp>
          <p:nvSpPr>
            <p:cNvPr id="10" name="TextBox 9">
              <a:extLst>
                <a:ext uri="{FF2B5EF4-FFF2-40B4-BE49-F238E27FC236}">
                  <a16:creationId xmlns:a16="http://schemas.microsoft.com/office/drawing/2014/main" id="{D764FAC5-C65A-4AF5-94AC-1F8DB3EA221D}"/>
                </a:ext>
              </a:extLst>
            </p:cNvPr>
            <p:cNvSpPr txBox="1"/>
            <p:nvPr/>
          </p:nvSpPr>
          <p:spPr>
            <a:xfrm>
              <a:off x="7924800" y="5992035"/>
              <a:ext cx="4191000" cy="369332"/>
            </a:xfrm>
            <a:prstGeom prst="rect">
              <a:avLst/>
            </a:prstGeom>
            <a:noFill/>
          </p:spPr>
          <p:txBody>
            <a:bodyPr wrap="square">
              <a:spAutoFit/>
            </a:bodyPr>
            <a:lstStyle/>
            <a:p>
              <a:r>
                <a:rPr lang="fr-FR" sz="1800" b="1" dirty="0">
                  <a:latin typeface="+mn-lt"/>
                </a:rPr>
                <a:t>Film d’EPDM, adhésif et étanche</a:t>
              </a:r>
              <a:endParaRPr lang="en-GB" b="1" dirty="0"/>
            </a:p>
          </p:txBody>
        </p:sp>
      </p:grpSp>
    </p:spTree>
    <p:extLst>
      <p:ext uri="{BB962C8B-B14F-4D97-AF65-F5344CB8AC3E}">
        <p14:creationId xmlns:p14="http://schemas.microsoft.com/office/powerpoint/2010/main" val="137596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pPr/>
              <a:t>8</a:t>
            </a:fld>
            <a:endParaRPr lang="en-US" dirty="0"/>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p:txBody>
          <a:bodyPr/>
          <a:lstStyle/>
          <a:p>
            <a:r>
              <a:rPr lang="en-GB" dirty="0" err="1">
                <a:latin typeface="+mj-lt"/>
              </a:rPr>
              <a:t>Matériaux</a:t>
            </a:r>
            <a:r>
              <a:rPr lang="en-GB" dirty="0">
                <a:latin typeface="+mj-lt"/>
              </a:rPr>
              <a:t> </a:t>
            </a:r>
            <a:r>
              <a:rPr lang="en-GB" dirty="0" err="1">
                <a:latin typeface="+mj-lt"/>
              </a:rPr>
              <a:t>peu</a:t>
            </a:r>
            <a:r>
              <a:rPr lang="en-GB" dirty="0">
                <a:latin typeface="+mj-lt"/>
              </a:rPr>
              <a:t> </a:t>
            </a:r>
            <a:r>
              <a:rPr lang="en-GB" dirty="0" err="1">
                <a:latin typeface="+mj-lt"/>
              </a:rPr>
              <a:t>commun</a:t>
            </a:r>
            <a:r>
              <a:rPr lang="en-GB" dirty="0">
                <a:latin typeface="+mj-lt"/>
              </a:rPr>
              <a:t> dans de nouveaux </a:t>
            </a:r>
            <a:r>
              <a:rPr lang="en-GB" dirty="0" err="1">
                <a:latin typeface="+mj-lt"/>
              </a:rPr>
              <a:t>produits</a:t>
            </a:r>
            <a:endParaRPr lang="en-US" dirty="0"/>
          </a:p>
        </p:txBody>
      </p:sp>
      <p:pic>
        <p:nvPicPr>
          <p:cNvPr id="4" name="Picture 2" descr="THerzog-Aerogel Wall-Photo04-081701">
            <a:extLst>
              <a:ext uri="{FF2B5EF4-FFF2-40B4-BE49-F238E27FC236}">
                <a16:creationId xmlns:a16="http://schemas.microsoft.com/office/drawing/2014/main" id="{34483F2A-E511-4FAF-B84C-1D515A1792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0136" y="1492565"/>
            <a:ext cx="3025775" cy="418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THerzog-Aerogel Wall-Detail01-081701">
            <a:extLst>
              <a:ext uri="{FF2B5EF4-FFF2-40B4-BE49-F238E27FC236}">
                <a16:creationId xmlns:a16="http://schemas.microsoft.com/office/drawing/2014/main" id="{4A613D2D-924F-481F-8965-7A623A0988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1536" y="1457639"/>
            <a:ext cx="2708275"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THerzog-Aerogel Wall-Photo01-081701">
            <a:extLst>
              <a:ext uri="{FF2B5EF4-FFF2-40B4-BE49-F238E27FC236}">
                <a16:creationId xmlns:a16="http://schemas.microsoft.com/office/drawing/2014/main" id="{468B660A-C882-40B8-A62E-67766F666D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3748" y="3545203"/>
            <a:ext cx="284797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THerzog-Aerogel Wall-Photo03-081701">
            <a:extLst>
              <a:ext uri="{FF2B5EF4-FFF2-40B4-BE49-F238E27FC236}">
                <a16:creationId xmlns:a16="http://schemas.microsoft.com/office/drawing/2014/main" id="{C47558C5-AB61-43AE-82D3-57AC9E681E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0136" y="1479865"/>
            <a:ext cx="3063875" cy="418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0">
            <a:extLst>
              <a:ext uri="{FF2B5EF4-FFF2-40B4-BE49-F238E27FC236}">
                <a16:creationId xmlns:a16="http://schemas.microsoft.com/office/drawing/2014/main" id="{83D105E6-7062-4458-89C2-51615924905C}"/>
              </a:ext>
            </a:extLst>
          </p:cNvPr>
          <p:cNvSpPr txBox="1">
            <a:spLocks noChangeArrowheads="1"/>
          </p:cNvSpPr>
          <p:nvPr/>
        </p:nvSpPr>
        <p:spPr bwMode="auto">
          <a:xfrm>
            <a:off x="3200400" y="1066800"/>
            <a:ext cx="71836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r" eaLnBrk="1" hangingPunct="1">
              <a:spcBef>
                <a:spcPct val="50000"/>
              </a:spcBef>
              <a:spcAft>
                <a:spcPct val="0"/>
              </a:spcAft>
              <a:buClrTx/>
              <a:buSzTx/>
              <a:buFontTx/>
              <a:buNone/>
            </a:pPr>
            <a:r>
              <a:rPr lang="en-US" sz="1800" b="0" dirty="0" err="1">
                <a:latin typeface="+mn-lt"/>
              </a:rPr>
              <a:t>Bâtiment</a:t>
            </a:r>
            <a:r>
              <a:rPr lang="en-US" sz="1800" b="0" dirty="0">
                <a:latin typeface="+mn-lt"/>
              </a:rPr>
              <a:t> </a:t>
            </a:r>
            <a:r>
              <a:rPr lang="en-US" sz="1800" b="0" dirty="0" err="1">
                <a:latin typeface="+mn-lt"/>
              </a:rPr>
              <a:t>d’appartements</a:t>
            </a:r>
            <a:r>
              <a:rPr lang="en-US" sz="1800" b="0" dirty="0">
                <a:latin typeface="+mn-lt"/>
              </a:rPr>
              <a:t>, Munich, Germany. Thomas Herzog, Architect.</a:t>
            </a:r>
          </a:p>
        </p:txBody>
      </p:sp>
      <p:grpSp>
        <p:nvGrpSpPr>
          <p:cNvPr id="9" name="Group 11">
            <a:extLst>
              <a:ext uri="{FF2B5EF4-FFF2-40B4-BE49-F238E27FC236}">
                <a16:creationId xmlns:a16="http://schemas.microsoft.com/office/drawing/2014/main" id="{BB4A78A8-2A5A-4687-BC48-BD3B27C16640}"/>
              </a:ext>
            </a:extLst>
          </p:cNvPr>
          <p:cNvGrpSpPr>
            <a:grpSpLocks/>
          </p:cNvGrpSpPr>
          <p:nvPr/>
        </p:nvGrpSpPr>
        <p:grpSpPr bwMode="auto">
          <a:xfrm>
            <a:off x="1468611" y="1492564"/>
            <a:ext cx="3394075" cy="4211638"/>
            <a:chOff x="317" y="822"/>
            <a:chExt cx="1973" cy="2653"/>
          </a:xfrm>
        </p:grpSpPr>
        <p:pic>
          <p:nvPicPr>
            <p:cNvPr id="10" name="Picture 12" descr="THerzog-Aerogel Wall-Detail03-081701">
              <a:extLst>
                <a:ext uri="{FF2B5EF4-FFF2-40B4-BE49-F238E27FC236}">
                  <a16:creationId xmlns:a16="http://schemas.microsoft.com/office/drawing/2014/main" id="{F1B81203-1542-4429-89C3-D079439CA9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 y="822"/>
              <a:ext cx="1679" cy="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3">
              <a:extLst>
                <a:ext uri="{FF2B5EF4-FFF2-40B4-BE49-F238E27FC236}">
                  <a16:creationId xmlns:a16="http://schemas.microsoft.com/office/drawing/2014/main" id="{DCF03FC8-7C82-4AD8-8B82-E56073E6F650}"/>
                </a:ext>
              </a:extLst>
            </p:cNvPr>
            <p:cNvSpPr>
              <a:spLocks noChangeArrowheads="1"/>
            </p:cNvSpPr>
            <p:nvPr/>
          </p:nvSpPr>
          <p:spPr bwMode="auto">
            <a:xfrm>
              <a:off x="317" y="822"/>
              <a:ext cx="1678" cy="2631"/>
            </a:xfrm>
            <a:prstGeom prst="rect">
              <a:avLst/>
            </a:prstGeom>
            <a:noFill/>
            <a:ln w="3810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r">
                <a:buClr>
                  <a:srgbClr val="009B9B"/>
                </a:buClr>
                <a:buSzPct val="80000"/>
                <a:buFont typeface="Wingdings" panose="05000000000000000000" pitchFamily="2" charset="2"/>
                <a:buNone/>
              </a:pPr>
              <a:endParaRPr lang="en-GB" sz="1600" dirty="0">
                <a:latin typeface="+mn-lt"/>
              </a:endParaRPr>
            </a:p>
          </p:txBody>
        </p:sp>
        <p:sp>
          <p:nvSpPr>
            <p:cNvPr id="12" name="Rectangle 14">
              <a:extLst>
                <a:ext uri="{FF2B5EF4-FFF2-40B4-BE49-F238E27FC236}">
                  <a16:creationId xmlns:a16="http://schemas.microsoft.com/office/drawing/2014/main" id="{0C82E824-C39C-420A-A0C7-514D8EED0FAF}"/>
                </a:ext>
              </a:extLst>
            </p:cNvPr>
            <p:cNvSpPr>
              <a:spLocks noChangeArrowheads="1"/>
            </p:cNvSpPr>
            <p:nvPr/>
          </p:nvSpPr>
          <p:spPr bwMode="auto">
            <a:xfrm>
              <a:off x="2222" y="1774"/>
              <a:ext cx="68" cy="91"/>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r">
                <a:buClr>
                  <a:srgbClr val="009B9B"/>
                </a:buClr>
                <a:buSzPct val="80000"/>
                <a:buFont typeface="Wingdings" panose="05000000000000000000" pitchFamily="2" charset="2"/>
                <a:buNone/>
              </a:pPr>
              <a:endParaRPr lang="en-GB" sz="1600" dirty="0">
                <a:latin typeface="+mn-lt"/>
              </a:endParaRPr>
            </a:p>
          </p:txBody>
        </p:sp>
        <p:sp>
          <p:nvSpPr>
            <p:cNvPr id="13" name="Line 15">
              <a:extLst>
                <a:ext uri="{FF2B5EF4-FFF2-40B4-BE49-F238E27FC236}">
                  <a16:creationId xmlns:a16="http://schemas.microsoft.com/office/drawing/2014/main" id="{F06CC741-3C77-41F9-8388-6780B7E12372}"/>
                </a:ext>
              </a:extLst>
            </p:cNvPr>
            <p:cNvSpPr>
              <a:spLocks noChangeShapeType="1"/>
            </p:cNvSpPr>
            <p:nvPr/>
          </p:nvSpPr>
          <p:spPr bwMode="auto">
            <a:xfrm flipH="1">
              <a:off x="1995" y="1865"/>
              <a:ext cx="295" cy="161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GB" sz="2000" dirty="0"/>
            </a:p>
          </p:txBody>
        </p:sp>
        <p:sp>
          <p:nvSpPr>
            <p:cNvPr id="14" name="Line 16">
              <a:extLst>
                <a:ext uri="{FF2B5EF4-FFF2-40B4-BE49-F238E27FC236}">
                  <a16:creationId xmlns:a16="http://schemas.microsoft.com/office/drawing/2014/main" id="{F9062BC8-87D6-4491-A48E-BA87BD3BCD93}"/>
                </a:ext>
              </a:extLst>
            </p:cNvPr>
            <p:cNvSpPr>
              <a:spLocks noChangeShapeType="1"/>
            </p:cNvSpPr>
            <p:nvPr/>
          </p:nvSpPr>
          <p:spPr bwMode="auto">
            <a:xfrm flipH="1" flipV="1">
              <a:off x="1995" y="822"/>
              <a:ext cx="295" cy="952"/>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GB" sz="2000" dirty="0"/>
            </a:p>
          </p:txBody>
        </p:sp>
      </p:grpSp>
      <p:sp>
        <p:nvSpPr>
          <p:cNvPr id="15" name="Text Box 18">
            <a:extLst>
              <a:ext uri="{FF2B5EF4-FFF2-40B4-BE49-F238E27FC236}">
                <a16:creationId xmlns:a16="http://schemas.microsoft.com/office/drawing/2014/main" id="{92E1EAB0-03C2-4FB4-A021-39EEE393DD7B}"/>
              </a:ext>
            </a:extLst>
          </p:cNvPr>
          <p:cNvSpPr txBox="1">
            <a:spLocks noChangeArrowheads="1"/>
          </p:cNvSpPr>
          <p:nvPr/>
        </p:nvSpPr>
        <p:spPr bwMode="auto">
          <a:xfrm>
            <a:off x="685800" y="5848665"/>
            <a:ext cx="105809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r">
              <a:buClr>
                <a:srgbClr val="009B9B"/>
              </a:buClr>
              <a:buSzPct val="80000"/>
              <a:buNone/>
            </a:pPr>
            <a:r>
              <a:rPr lang="en-GB" sz="1800" dirty="0">
                <a:latin typeface="+mn-lt"/>
              </a:rPr>
              <a:t>Les </a:t>
            </a:r>
            <a:r>
              <a:rPr lang="en-GB" sz="1800" dirty="0" err="1">
                <a:latin typeface="+mn-lt"/>
              </a:rPr>
              <a:t>aérogels</a:t>
            </a:r>
            <a:r>
              <a:rPr lang="en-GB" sz="1800" dirty="0">
                <a:latin typeface="+mn-lt"/>
              </a:rPr>
              <a:t> </a:t>
            </a:r>
            <a:r>
              <a:rPr lang="en-GB" sz="1800" dirty="0" err="1">
                <a:latin typeface="+mn-lt"/>
              </a:rPr>
              <a:t>en</a:t>
            </a:r>
            <a:r>
              <a:rPr lang="en-GB" sz="1800" dirty="0">
                <a:latin typeface="+mn-lt"/>
              </a:rPr>
              <a:t> </a:t>
            </a:r>
            <a:r>
              <a:rPr lang="en-GB" sz="1800" dirty="0" err="1">
                <a:latin typeface="+mn-lt"/>
              </a:rPr>
              <a:t>silice</a:t>
            </a:r>
            <a:r>
              <a:rPr lang="en-GB" sz="1800" dirty="0">
                <a:latin typeface="+mn-lt"/>
              </a:rPr>
              <a:t> </a:t>
            </a:r>
            <a:r>
              <a:rPr lang="en-GB" sz="1800" dirty="0" err="1">
                <a:latin typeface="+mn-lt"/>
              </a:rPr>
              <a:t>permettent</a:t>
            </a:r>
            <a:r>
              <a:rPr lang="en-GB" sz="1800" dirty="0">
                <a:latin typeface="+mn-lt"/>
              </a:rPr>
              <a:t>…..                                        Des </a:t>
            </a:r>
            <a:r>
              <a:rPr lang="en-GB" sz="1800" dirty="0" err="1">
                <a:latin typeface="+mn-lt"/>
              </a:rPr>
              <a:t>murs</a:t>
            </a:r>
            <a:r>
              <a:rPr lang="en-GB" sz="1800" dirty="0">
                <a:latin typeface="+mn-lt"/>
              </a:rPr>
              <a:t> </a:t>
            </a:r>
            <a:r>
              <a:rPr lang="en-GB" sz="1800" dirty="0" err="1">
                <a:latin typeface="+mn-lt"/>
              </a:rPr>
              <a:t>translucides</a:t>
            </a:r>
            <a:r>
              <a:rPr lang="en-GB" sz="1800" dirty="0">
                <a:latin typeface="+mn-lt"/>
              </a:rPr>
              <a:t> à haute </a:t>
            </a:r>
            <a:r>
              <a:rPr lang="en-GB" sz="1800" dirty="0" err="1">
                <a:latin typeface="+mn-lt"/>
              </a:rPr>
              <a:t>résistance</a:t>
            </a:r>
            <a:r>
              <a:rPr lang="en-GB" sz="1800" dirty="0">
                <a:latin typeface="+mn-lt"/>
              </a:rPr>
              <a:t> </a:t>
            </a:r>
            <a:r>
              <a:rPr lang="en-GB" sz="1800" dirty="0" err="1">
                <a:latin typeface="+mn-lt"/>
              </a:rPr>
              <a:t>thermique</a:t>
            </a:r>
            <a:endParaRPr lang="en-GB" sz="1800" dirty="0">
              <a:latin typeface="+mn-lt"/>
            </a:endParaRPr>
          </a:p>
        </p:txBody>
      </p:sp>
    </p:spTree>
    <p:extLst>
      <p:ext uri="{BB962C8B-B14F-4D97-AF65-F5344CB8AC3E}">
        <p14:creationId xmlns:p14="http://schemas.microsoft.com/office/powerpoint/2010/main" val="106136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pPr/>
              <a:t>9</a:t>
            </a:fld>
            <a:endParaRPr lang="en-US" dirty="0"/>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a:xfrm>
            <a:off x="381000" y="138001"/>
            <a:ext cx="10972799" cy="845837"/>
          </a:xfrm>
        </p:spPr>
        <p:txBody>
          <a:bodyPr/>
          <a:lstStyle/>
          <a:p>
            <a:r>
              <a:rPr lang="en-GB" dirty="0" err="1">
                <a:latin typeface="+mj-lt"/>
              </a:rPr>
              <a:t>Matériaux</a:t>
            </a:r>
            <a:r>
              <a:rPr lang="en-GB" dirty="0">
                <a:latin typeface="+mj-lt"/>
              </a:rPr>
              <a:t> </a:t>
            </a:r>
            <a:r>
              <a:rPr lang="en-GB" dirty="0" err="1">
                <a:latin typeface="+mj-lt"/>
              </a:rPr>
              <a:t>peu</a:t>
            </a:r>
            <a:r>
              <a:rPr lang="en-GB" dirty="0">
                <a:latin typeface="+mj-lt"/>
              </a:rPr>
              <a:t> </a:t>
            </a:r>
            <a:r>
              <a:rPr lang="en-GB" dirty="0" err="1">
                <a:latin typeface="+mj-lt"/>
              </a:rPr>
              <a:t>commun</a:t>
            </a:r>
            <a:r>
              <a:rPr lang="en-GB" dirty="0">
                <a:latin typeface="+mj-lt"/>
              </a:rPr>
              <a:t> dans de nouveaux </a:t>
            </a:r>
            <a:r>
              <a:rPr lang="en-GB" dirty="0" err="1">
                <a:latin typeface="+mj-lt"/>
              </a:rPr>
              <a:t>produits</a:t>
            </a:r>
            <a:endParaRPr lang="en-US" dirty="0">
              <a:latin typeface="+mn-lt"/>
            </a:endParaRPr>
          </a:p>
        </p:txBody>
      </p:sp>
      <p:pic>
        <p:nvPicPr>
          <p:cNvPr id="5" name="Picture 8" descr="Images 023">
            <a:extLst>
              <a:ext uri="{FF2B5EF4-FFF2-40B4-BE49-F238E27FC236}">
                <a16:creationId xmlns:a16="http://schemas.microsoft.com/office/drawing/2014/main" id="{8B21BEA6-A022-46B2-9ECB-DCDDAED2F8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4946" y="1222995"/>
            <a:ext cx="3555909" cy="437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4B6BFE38-C5ED-4747-8BEB-A4E52F250B1B}"/>
              </a:ext>
            </a:extLst>
          </p:cNvPr>
          <p:cNvGrpSpPr/>
          <p:nvPr/>
        </p:nvGrpSpPr>
        <p:grpSpPr>
          <a:xfrm>
            <a:off x="116079" y="791308"/>
            <a:ext cx="6738001" cy="5279593"/>
            <a:chOff x="116079" y="791308"/>
            <a:chExt cx="6738001" cy="5279593"/>
          </a:xfrm>
        </p:grpSpPr>
        <p:pic>
          <p:nvPicPr>
            <p:cNvPr id="4" name="Picture 7" descr="0802-Virginia-Los Angeles 097">
              <a:extLst>
                <a:ext uri="{FF2B5EF4-FFF2-40B4-BE49-F238E27FC236}">
                  <a16:creationId xmlns:a16="http://schemas.microsoft.com/office/drawing/2014/main" id="{F6A5CEE6-6AAF-4866-AF56-D80B887D73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100" y="1232327"/>
              <a:ext cx="6307980" cy="4366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9">
              <a:extLst>
                <a:ext uri="{FF2B5EF4-FFF2-40B4-BE49-F238E27FC236}">
                  <a16:creationId xmlns:a16="http://schemas.microsoft.com/office/drawing/2014/main" id="{D3BF05F5-49EC-4A73-AF8F-3DB0CDCED812}"/>
                </a:ext>
              </a:extLst>
            </p:cNvPr>
            <p:cNvSpPr txBox="1">
              <a:spLocks noChangeArrowheads="1"/>
            </p:cNvSpPr>
            <p:nvPr/>
          </p:nvSpPr>
          <p:spPr bwMode="auto">
            <a:xfrm>
              <a:off x="546100" y="791308"/>
              <a:ext cx="58037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eaLnBrk="1" hangingPunct="1">
                <a:spcBef>
                  <a:spcPct val="50000"/>
                </a:spcBef>
                <a:spcAft>
                  <a:spcPct val="0"/>
                </a:spcAft>
                <a:buClrTx/>
                <a:buSzTx/>
                <a:buFontTx/>
                <a:buNone/>
              </a:pPr>
              <a:r>
                <a:rPr lang="en-US" sz="1800" b="0" dirty="0">
                  <a:latin typeface="+mn-lt"/>
                </a:rPr>
                <a:t>Cathédrale de Los Angeles, USA. Rafael Moneo Architect</a:t>
              </a:r>
            </a:p>
          </p:txBody>
        </p:sp>
        <p:sp>
          <p:nvSpPr>
            <p:cNvPr id="8" name="Text Box 13">
              <a:extLst>
                <a:ext uri="{FF2B5EF4-FFF2-40B4-BE49-F238E27FC236}">
                  <a16:creationId xmlns:a16="http://schemas.microsoft.com/office/drawing/2014/main" id="{7540D567-073B-4646-BF1D-9C5AD2BA0267}"/>
                </a:ext>
              </a:extLst>
            </p:cNvPr>
            <p:cNvSpPr txBox="1">
              <a:spLocks noChangeArrowheads="1"/>
            </p:cNvSpPr>
            <p:nvPr/>
          </p:nvSpPr>
          <p:spPr bwMode="auto">
            <a:xfrm>
              <a:off x="116079" y="5701569"/>
              <a:ext cx="609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r">
                <a:spcBef>
                  <a:spcPct val="0"/>
                </a:spcBef>
                <a:spcAft>
                  <a:spcPct val="0"/>
                </a:spcAft>
                <a:buClr>
                  <a:srgbClr val="009B9B"/>
                </a:buClr>
                <a:buSzPct val="80000"/>
                <a:buFont typeface="Wingdings" panose="05000000000000000000" pitchFamily="2" charset="2"/>
                <a:buNone/>
              </a:pPr>
              <a:r>
                <a:rPr lang="en-GB" sz="1800" dirty="0">
                  <a:latin typeface="+mn-lt"/>
                </a:rPr>
                <a:t>Béton à haute </a:t>
              </a:r>
              <a:r>
                <a:rPr lang="en-GB" sz="1800" dirty="0" err="1">
                  <a:latin typeface="+mn-lt"/>
                </a:rPr>
                <a:t>densité</a:t>
              </a:r>
              <a:r>
                <a:rPr lang="en-GB" sz="1800" dirty="0">
                  <a:latin typeface="+mn-lt"/>
                </a:rPr>
                <a:t> </a:t>
              </a:r>
              <a:r>
                <a:rPr lang="en-GB" sz="1800" dirty="0" err="1">
                  <a:latin typeface="+mn-lt"/>
                </a:rPr>
                <a:t>renforcé</a:t>
              </a:r>
              <a:r>
                <a:rPr lang="en-GB" sz="1800" dirty="0">
                  <a:latin typeface="+mn-lt"/>
                </a:rPr>
                <a:t> par </a:t>
              </a:r>
              <a:r>
                <a:rPr lang="en-GB" sz="1800" dirty="0" err="1">
                  <a:latin typeface="+mn-lt"/>
                </a:rPr>
                <a:t>aciers</a:t>
              </a:r>
              <a:r>
                <a:rPr lang="en-GB" sz="1800" dirty="0">
                  <a:latin typeface="+mn-lt"/>
                </a:rPr>
                <a:t> </a:t>
              </a:r>
              <a:r>
                <a:rPr lang="en-GB" sz="1800" dirty="0" err="1">
                  <a:latin typeface="+mn-lt"/>
                </a:rPr>
                <a:t>inoxydables</a:t>
              </a:r>
              <a:endParaRPr lang="en-GB" sz="1800" dirty="0">
                <a:latin typeface="+mn-lt"/>
              </a:endParaRPr>
            </a:p>
          </p:txBody>
        </p:sp>
      </p:grpSp>
      <p:grpSp>
        <p:nvGrpSpPr>
          <p:cNvPr id="11" name="Group 10">
            <a:extLst>
              <a:ext uri="{FF2B5EF4-FFF2-40B4-BE49-F238E27FC236}">
                <a16:creationId xmlns:a16="http://schemas.microsoft.com/office/drawing/2014/main" id="{417E367F-A7FC-4313-866E-EA4192F9A633}"/>
              </a:ext>
            </a:extLst>
          </p:cNvPr>
          <p:cNvGrpSpPr/>
          <p:nvPr/>
        </p:nvGrpSpPr>
        <p:grpSpPr>
          <a:xfrm>
            <a:off x="6689879" y="791308"/>
            <a:ext cx="5386042" cy="5507229"/>
            <a:chOff x="6689879" y="791308"/>
            <a:chExt cx="5386042" cy="5507229"/>
          </a:xfrm>
        </p:grpSpPr>
        <p:sp>
          <p:nvSpPr>
            <p:cNvPr id="7" name="Text Box 10">
              <a:extLst>
                <a:ext uri="{FF2B5EF4-FFF2-40B4-BE49-F238E27FC236}">
                  <a16:creationId xmlns:a16="http://schemas.microsoft.com/office/drawing/2014/main" id="{5046EFEA-0988-4B6F-87BE-491517248DAC}"/>
                </a:ext>
              </a:extLst>
            </p:cNvPr>
            <p:cNvSpPr txBox="1">
              <a:spLocks noChangeArrowheads="1"/>
            </p:cNvSpPr>
            <p:nvPr/>
          </p:nvSpPr>
          <p:spPr bwMode="auto">
            <a:xfrm>
              <a:off x="7174464" y="791308"/>
              <a:ext cx="44168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eaLnBrk="1" hangingPunct="1">
                <a:spcBef>
                  <a:spcPct val="50000"/>
                </a:spcBef>
                <a:spcAft>
                  <a:spcPct val="0"/>
                </a:spcAft>
                <a:buClrTx/>
                <a:buSzTx/>
                <a:buFontTx/>
                <a:buNone/>
              </a:pPr>
              <a:r>
                <a:rPr lang="en-US" sz="1800" b="0" dirty="0">
                  <a:latin typeface="+mn-lt"/>
                </a:rPr>
                <a:t>Centre Stata, MIT, USA. F.O. Gehry Architect</a:t>
              </a:r>
            </a:p>
          </p:txBody>
        </p:sp>
        <p:sp>
          <p:nvSpPr>
            <p:cNvPr id="9" name="Text Box 14">
              <a:extLst>
                <a:ext uri="{FF2B5EF4-FFF2-40B4-BE49-F238E27FC236}">
                  <a16:creationId xmlns:a16="http://schemas.microsoft.com/office/drawing/2014/main" id="{9F12D5C1-9437-4F78-81B6-1B7AF7AD5828}"/>
                </a:ext>
              </a:extLst>
            </p:cNvPr>
            <p:cNvSpPr txBox="1">
              <a:spLocks noChangeArrowheads="1"/>
            </p:cNvSpPr>
            <p:nvPr/>
          </p:nvSpPr>
          <p:spPr bwMode="auto">
            <a:xfrm>
              <a:off x="6689879" y="5652206"/>
              <a:ext cx="53860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a:spcBef>
                  <a:spcPct val="0"/>
                </a:spcBef>
                <a:spcAft>
                  <a:spcPct val="0"/>
                </a:spcAft>
                <a:buClr>
                  <a:srgbClr val="009B9B"/>
                </a:buClr>
                <a:buSzPct val="80000"/>
                <a:buFont typeface="Wingdings" panose="05000000000000000000" pitchFamily="2" charset="2"/>
                <a:buNone/>
              </a:pPr>
              <a:r>
                <a:rPr lang="en-GB" sz="1800" dirty="0" err="1">
                  <a:latin typeface="+mn-lt"/>
                </a:rPr>
                <a:t>Acier</a:t>
              </a:r>
              <a:r>
                <a:rPr lang="en-GB" sz="1800" dirty="0">
                  <a:latin typeface="+mn-lt"/>
                </a:rPr>
                <a:t> inox, </a:t>
              </a:r>
              <a:r>
                <a:rPr lang="en-GB" sz="1800" dirty="0" err="1">
                  <a:latin typeface="+mn-lt"/>
                </a:rPr>
                <a:t>titane</a:t>
              </a:r>
              <a:r>
                <a:rPr lang="en-GB" sz="1800" dirty="0">
                  <a:latin typeface="+mn-lt"/>
                </a:rPr>
                <a:t> à </a:t>
              </a:r>
              <a:r>
                <a:rPr lang="en-GB" sz="1800" dirty="0" err="1">
                  <a:latin typeface="+mn-lt"/>
                </a:rPr>
                <a:t>revêtement</a:t>
              </a:r>
              <a:r>
                <a:rPr lang="en-GB" sz="1800" dirty="0">
                  <a:latin typeface="+mn-lt"/>
                </a:rPr>
                <a:t> </a:t>
              </a:r>
              <a:r>
                <a:rPr lang="en-GB" sz="1800" dirty="0" err="1">
                  <a:latin typeface="+mn-lt"/>
                </a:rPr>
                <a:t>en</a:t>
              </a:r>
              <a:r>
                <a:rPr lang="en-GB" sz="1800" dirty="0">
                  <a:latin typeface="+mn-lt"/>
                </a:rPr>
                <a:t> zinc, </a:t>
              </a:r>
            </a:p>
            <a:p>
              <a:pPr algn="ctr">
                <a:spcBef>
                  <a:spcPct val="0"/>
                </a:spcBef>
                <a:spcAft>
                  <a:spcPct val="0"/>
                </a:spcAft>
                <a:buClr>
                  <a:srgbClr val="009B9B"/>
                </a:buClr>
                <a:buSzPct val="80000"/>
                <a:buFont typeface="Wingdings" panose="05000000000000000000" pitchFamily="2" charset="2"/>
                <a:buNone/>
              </a:pPr>
              <a:r>
                <a:rPr lang="en-GB" sz="1800" dirty="0" err="1">
                  <a:latin typeface="+mn-lt"/>
                </a:rPr>
                <a:t>polymères</a:t>
              </a:r>
              <a:r>
                <a:rPr lang="en-GB" sz="1800" dirty="0">
                  <a:latin typeface="+mn-lt"/>
                </a:rPr>
                <a:t> pour joints</a:t>
              </a:r>
            </a:p>
          </p:txBody>
        </p:sp>
      </p:grpSp>
    </p:spTree>
    <p:extLst>
      <p:ext uri="{BB962C8B-B14F-4D97-AF65-F5344CB8AC3E}">
        <p14:creationId xmlns:p14="http://schemas.microsoft.com/office/powerpoint/2010/main" val="358950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nsys - Slide Master">
  <a:themeElements>
    <a:clrScheme name="Ansys Color Theme - 2020">
      <a:dk1>
        <a:srgbClr val="000000"/>
      </a:dk1>
      <a:lt1>
        <a:srgbClr val="FFFFFF"/>
      </a:lt1>
      <a:dk2>
        <a:srgbClr val="898A8D"/>
      </a:dk2>
      <a:lt2>
        <a:srgbClr val="FFFFFF"/>
      </a:lt2>
      <a:accent1>
        <a:srgbClr val="FFB71B"/>
      </a:accent1>
      <a:accent2>
        <a:srgbClr val="D9D8D6"/>
      </a:accent2>
      <a:accent3>
        <a:srgbClr val="898A8D"/>
      </a:accent3>
      <a:accent4>
        <a:srgbClr val="444446"/>
      </a:accent4>
      <a:accent5>
        <a:srgbClr val="D29100"/>
      </a:accent5>
      <a:accent6>
        <a:srgbClr val="F9DD42"/>
      </a:accent6>
      <a:hlink>
        <a:srgbClr val="FFB71B"/>
      </a:hlink>
      <a:folHlink>
        <a:srgbClr val="898A8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CA2E55D1-E75E-42A9-B5BE-2EBF54A1B007}" vid="{3CA74CE9-968C-4C38-BCBF-D52F0D1A7B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0B527A0A647CD4AB743800E0F20D93E" ma:contentTypeVersion="4" ma:contentTypeDescription="Create a new document." ma:contentTypeScope="" ma:versionID="0526d2ffeb56bb35e9ef4d05cfa3fe89">
  <xsd:schema xmlns:xsd="http://www.w3.org/2001/XMLSchema" xmlns:xs="http://www.w3.org/2001/XMLSchema" xmlns:p="http://schemas.microsoft.com/office/2006/metadata/properties" xmlns:ns1="http://schemas.microsoft.com/sharepoint/v3" xmlns:ns2="e9702568-6759-497e-9068-742ba7887ae5" targetNamespace="http://schemas.microsoft.com/office/2006/metadata/properties" ma:root="true" ma:fieldsID="46f17963cb0d6decbde501040aaef1c7" ns1:_="" ns2:_="">
    <xsd:import namespace="http://schemas.microsoft.com/sharepoint/v3"/>
    <xsd:import namespace="e9702568-6759-497e-9068-742ba7887ae5"/>
    <xsd:element name="properties">
      <xsd:complexType>
        <xsd:sequence>
          <xsd:element name="documentManagement">
            <xsd:complexType>
              <xsd:all>
                <xsd:element ref="ns2:MediaServiceMetadata" minOccurs="0"/>
                <xsd:element ref="ns2:MediaServiceFast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hidden="true" ma:internalName="_ip_UnifiedCompliancePolicyProperties">
      <xsd:simpleType>
        <xsd:restriction base="dms:Note"/>
      </xsd:simpleType>
    </xsd:element>
    <xsd:element name="_ip_UnifiedCompliancePolicyUIAction" ma:index="1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9702568-6759-497e-9068-742ba7887a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E1ABB8-1B1E-4318-8C42-AD4FE3EE638C}">
  <ds:schemaRef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592a2861-848e-4487-9e07-fc12779b72dd"/>
    <ds:schemaRef ds:uri="4486bbf1-55fc-49d2-af7e-ec287a4789b3"/>
    <ds:schemaRef ds:uri="http://www.w3.org/XML/1998/namespace"/>
    <ds:schemaRef ds:uri="http://purl.org/dc/dcmitype/"/>
    <ds:schemaRef ds:uri="fe57024e-6140-4937-a630-b6e43fb14701"/>
    <ds:schemaRef ds:uri="4bd8677b-bd7e-4440-a894-fc312bbc8b98"/>
  </ds:schemaRefs>
</ds:datastoreItem>
</file>

<file path=customXml/itemProps2.xml><?xml version="1.0" encoding="utf-8"?>
<ds:datastoreItem xmlns:ds="http://schemas.openxmlformats.org/officeDocument/2006/customXml" ds:itemID="{7F5FE876-BBFA-4E5E-8653-4E4CAC43203B}">
  <ds:schemaRefs>
    <ds:schemaRef ds:uri="http://schemas.microsoft.com/sharepoint/v3/contenttype/forms"/>
  </ds:schemaRefs>
</ds:datastoreItem>
</file>

<file path=customXml/itemProps3.xml><?xml version="1.0" encoding="utf-8"?>
<ds:datastoreItem xmlns:ds="http://schemas.openxmlformats.org/officeDocument/2006/customXml" ds:itemID="{1C861BC0-D3B1-4123-B979-3029AF0619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9702568-6759-497e-9068-742ba7887a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4c6ce67-15b8-4eff-80e9-52da8be89706}" enabled="0" method="" siteId="{34c6ce67-15b8-4eff-80e9-52da8be89706}" removed="1"/>
</clbl:labelList>
</file>

<file path=docProps/app.xml><?xml version="1.0" encoding="utf-8"?>
<Properties xmlns="http://schemas.openxmlformats.org/officeDocument/2006/extended-properties" xmlns:vt="http://schemas.openxmlformats.org/officeDocument/2006/docPropsVTypes">
  <Template>AER EduPack Template-PPT 4</Template>
  <TotalTime>2159</TotalTime>
  <Words>2527</Words>
  <Application>Microsoft Office PowerPoint</Application>
  <PresentationFormat>Widescreen</PresentationFormat>
  <Paragraphs>305</Paragraphs>
  <Slides>21</Slides>
  <Notes>19</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Ansys - Slide Master</vt:lpstr>
      <vt:lpstr>PowerPoint Presentation</vt:lpstr>
      <vt:lpstr>Learning objectives for this lecture unit</vt:lpstr>
      <vt:lpstr>Sommaire de l’unité de cours</vt:lpstr>
      <vt:lpstr>Pourquoi architectes et ingénieurs doivent connaître les matériaux?</vt:lpstr>
      <vt:lpstr>Des produits, et non juste des matériaux?</vt:lpstr>
      <vt:lpstr>Matériaux peu commun dans de nouveaux produits</vt:lpstr>
      <vt:lpstr>Matériaux peu commun dans de nouveaux produits</vt:lpstr>
      <vt:lpstr>Matériaux peu commun dans de nouveaux produits</vt:lpstr>
      <vt:lpstr>Matériaux peu commun dans de nouveaux produits</vt:lpstr>
      <vt:lpstr>Différents systèmes de bâtiment requierent différents matériaux</vt:lpstr>
      <vt:lpstr>La base de donnée Granta EduPack pour l’environement bâti</vt:lpstr>
      <vt:lpstr>Les fiches données de l’environnement bâti</vt:lpstr>
      <vt:lpstr>La base de données niveau 2 étendue</vt:lpstr>
      <vt:lpstr>Possibilité de créer des graphiques de propriétés</vt:lpstr>
      <vt:lpstr>Projet de choix de matériau: revêtement pour bâtiments</vt:lpstr>
      <vt:lpstr>Projet de choix de matériau: revêtement pour bâtiments</vt:lpstr>
      <vt:lpstr>Projet de choix de matériau: revêtement pour bâtiments</vt:lpstr>
      <vt:lpstr>Projet de choix de matériau: revêtement pour bâtiments</vt:lpstr>
      <vt:lpstr>En résumé</vt:lpstr>
      <vt:lpstr>Série d’Unité de Cours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Soma Chakrabarti</dc:creator>
  <cp:lastModifiedBy>Kaitlin Tyler</cp:lastModifiedBy>
  <cp:revision>65</cp:revision>
  <dcterms:created xsi:type="dcterms:W3CDTF">2021-07-08T16:21:10Z</dcterms:created>
  <dcterms:modified xsi:type="dcterms:W3CDTF">2022-12-28T09:07:04Z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0x010100D0B527A0A647CD4AB743800E0F20D93E</vt:lpwstr>
  </property>
  <property fmtid="{D5CDD505-2E9C-101B-9397-08002B2CF9AE}" pid="3" name="Order">
    <vt:lpwstr>207900.000000000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ies>
</file>