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8" r:id="rId4"/>
  </p:sldMasterIdLst>
  <p:notesMasterIdLst>
    <p:notesMasterId r:id="rId19"/>
  </p:notesMasterIdLst>
  <p:sldIdLst>
    <p:sldId id="256" r:id="rId5"/>
    <p:sldId id="466" r:id="rId6"/>
    <p:sldId id="562" r:id="rId7"/>
    <p:sldId id="580" r:id="rId8"/>
    <p:sldId id="581" r:id="rId9"/>
    <p:sldId id="578" r:id="rId10"/>
    <p:sldId id="579" r:id="rId11"/>
    <p:sldId id="569" r:id="rId12"/>
    <p:sldId id="560" r:id="rId13"/>
    <p:sldId id="577" r:id="rId14"/>
    <p:sldId id="563" r:id="rId15"/>
    <p:sldId id="566" r:id="rId16"/>
    <p:sldId id="686" r:id="rId17"/>
    <p:sldId id="258" r:id="rId18"/>
  </p:sldIdLst>
  <p:sldSz cx="12192000" cy="6858000"/>
  <p:notesSz cx="6858000" cy="9144000"/>
  <p:embeddedFontLst>
    <p:embeddedFont>
      <p:font typeface="Calibri" panose="020F050202020403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C84A14-86F0-CE67-38C0-3210108C3DF1}" v="4" dt="2022-01-18T14:05:27.788"/>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877" autoAdjust="0"/>
  </p:normalViewPr>
  <p:slideViewPr>
    <p:cSldViewPr snapToGrid="0">
      <p:cViewPr varScale="1">
        <p:scale>
          <a:sx n="129" d="100"/>
          <a:sy n="129" d="100"/>
        </p:scale>
        <p:origin x="1484" y="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dirty="0">
                <a:latin typeface="+mn-lt"/>
              </a:rPr>
              <a:t>Introduction</a:t>
            </a:r>
          </a:p>
          <a:p>
            <a:pPr marL="171450" indent="-171450">
              <a:buFont typeface="Arial" panose="020B0604020202020204" pitchFamily="34" charset="0"/>
              <a:buChar char="•"/>
            </a:pPr>
            <a:r>
              <a:rPr lang="en-GB" dirty="0">
                <a:latin typeface="+mn-lt"/>
              </a:rPr>
              <a:t>These Case Study Sessions are based on our Advanced Industrial Case Studies for Granta </a:t>
            </a:r>
            <a:r>
              <a:rPr lang="en-GB" dirty="0" err="1">
                <a:latin typeface="+mn-lt"/>
              </a:rPr>
              <a:t>EduPack</a:t>
            </a:r>
            <a:r>
              <a:rPr lang="en-GB" dirty="0">
                <a:latin typeface="+mn-lt"/>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latin typeface="+mn-lt"/>
              </a:rPr>
              <a:t>This is our fifth quarterly online training session for </a:t>
            </a:r>
            <a:r>
              <a:rPr lang="en-GB" dirty="0" err="1">
                <a:latin typeface="+mn-lt"/>
              </a:rPr>
              <a:t>EduPack</a:t>
            </a:r>
            <a:r>
              <a:rPr lang="en-GB" dirty="0">
                <a:latin typeface="+mn-lt"/>
              </a:rPr>
              <a:t> users, the topic is plastic waste, focusing on Sustainability and Eco Properties of water containers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These are intended to inspire educators, and facilitate materials-related teaching.</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a:p>
        </p:txBody>
      </p:sp>
    </p:spTree>
    <p:extLst>
      <p:ext uri="{BB962C8B-B14F-4D97-AF65-F5344CB8AC3E}">
        <p14:creationId xmlns:p14="http://schemas.microsoft.com/office/powerpoint/2010/main" val="147408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Eco Audit Level 2</a:t>
            </a:r>
          </a:p>
          <a:p>
            <a:pPr marL="171450" indent="-171450">
              <a:buFont typeface="Arial" panose="020B0604020202020204" pitchFamily="34" charset="0"/>
              <a:buChar char="•"/>
            </a:pPr>
            <a:r>
              <a:rPr lang="en-GB" sz="1200" kern="1200">
                <a:solidFill>
                  <a:schemeClr val="tx1"/>
                </a:solidFill>
                <a:effectLst/>
                <a:latin typeface="+mn-lt"/>
                <a:ea typeface="+mn-ea"/>
                <a:cs typeface="+mn-cs"/>
              </a:rPr>
              <a:t>This selection represents a main PET bottle, as reference, and some options that can be compared and discussed in a life-cycle perspective, </a:t>
            </a:r>
            <a:r>
              <a:rPr lang="en-GB" sz="1200" i="1" kern="1200">
                <a:solidFill>
                  <a:schemeClr val="tx1"/>
                </a:solidFill>
                <a:effectLst/>
                <a:latin typeface="+mn-lt"/>
                <a:ea typeface="+mn-ea"/>
                <a:cs typeface="+mn-cs"/>
              </a:rPr>
              <a:t>e.g.</a:t>
            </a:r>
            <a:r>
              <a:rPr lang="en-GB" sz="1200" kern="1200">
                <a:solidFill>
                  <a:schemeClr val="tx1"/>
                </a:solidFill>
                <a:effectLst/>
                <a:latin typeface="+mn-lt"/>
                <a:ea typeface="+mn-ea"/>
                <a:cs typeface="+mn-cs"/>
              </a:rPr>
              <a:t>, Polylactide (PLA) a biopolymer. </a:t>
            </a:r>
          </a:p>
          <a:p>
            <a:pPr marL="171450" indent="-171450">
              <a:buFont typeface="Arial" panose="020B0604020202020204" pitchFamily="34" charset="0"/>
              <a:buChar char="•"/>
            </a:pPr>
            <a:r>
              <a:rPr lang="en-GB" sz="1200" kern="1200">
                <a:solidFill>
                  <a:schemeClr val="tx1"/>
                </a:solidFill>
                <a:effectLst/>
                <a:latin typeface="+mn-lt"/>
                <a:ea typeface="+mn-ea"/>
                <a:cs typeface="+mn-cs"/>
              </a:rPr>
              <a:t>We have excluded glass bottles that can be cleaned and reused instead of recycled. </a:t>
            </a:r>
          </a:p>
          <a:p>
            <a:pPr marL="171450" indent="-171450">
              <a:buFont typeface="Arial" panose="020B0604020202020204" pitchFamily="34" charset="0"/>
              <a:buChar char="•"/>
            </a:pPr>
            <a:r>
              <a:rPr lang="en-GB" sz="1200" kern="1200">
                <a:solidFill>
                  <a:schemeClr val="tx1"/>
                </a:solidFill>
                <a:effectLst/>
                <a:latin typeface="+mn-lt"/>
                <a:ea typeface="+mn-ea"/>
                <a:cs typeface="+mn-cs"/>
              </a:rPr>
              <a:t>The masses were measured using baking scales with an accuracy limited to approximately +/- 0.5 g. </a:t>
            </a:r>
          </a:p>
          <a:p>
            <a:pPr marL="171450" indent="-171450">
              <a:buFont typeface="Arial" panose="020B0604020202020204" pitchFamily="34" charset="0"/>
              <a:buChar char="•"/>
            </a:pPr>
            <a:r>
              <a:rPr lang="en-US" sz="1200" kern="1200">
                <a:solidFill>
                  <a:schemeClr val="tx1"/>
                </a:solidFill>
                <a:effectLst/>
                <a:latin typeface="+mn-lt"/>
                <a:ea typeface="+mn-ea"/>
                <a:cs typeface="+mn-cs"/>
              </a:rPr>
              <a:t>Actual distances for transport are entered, with information from the Internet concerning where the water has been sourced. For example </a:t>
            </a:r>
            <a:r>
              <a:rPr lang="en-US" sz="1200" kern="1200" err="1">
                <a:solidFill>
                  <a:schemeClr val="tx1"/>
                </a:solidFill>
                <a:effectLst/>
                <a:latin typeface="+mn-lt"/>
                <a:ea typeface="+mn-ea"/>
                <a:cs typeface="+mn-cs"/>
              </a:rPr>
              <a:t>Armathwaite</a:t>
            </a:r>
            <a:r>
              <a:rPr lang="en-US" sz="1200" kern="1200">
                <a:solidFill>
                  <a:schemeClr val="tx1"/>
                </a:solidFill>
                <a:effectLst/>
                <a:latin typeface="+mn-lt"/>
                <a:ea typeface="+mn-ea"/>
                <a:cs typeface="+mn-cs"/>
              </a:rPr>
              <a:t> (see first picture inset) to Cambridge in the UK: 404.5 km by road via A1 and A1 (M). </a:t>
            </a:r>
          </a:p>
          <a:p>
            <a:pPr marL="171450" indent="-171450">
              <a:buFont typeface="Arial" panose="020B0604020202020204" pitchFamily="34" charset="0"/>
              <a:buChar char="•"/>
            </a:pPr>
            <a:r>
              <a:rPr lang="en-US" sz="1200" kern="1200">
                <a:solidFill>
                  <a:schemeClr val="tx1"/>
                </a:solidFill>
                <a:effectLst/>
                <a:latin typeface="+mn-lt"/>
                <a:ea typeface="+mn-ea"/>
                <a:cs typeface="+mn-cs"/>
              </a:rPr>
              <a:t>Don’t forget to add water.</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numerical values can be found within </a:t>
            </a:r>
            <a:r>
              <a:rPr lang="en-US" sz="1200" i="1" kern="1200">
                <a:solidFill>
                  <a:schemeClr val="tx1"/>
                </a:solidFill>
                <a:effectLst/>
                <a:latin typeface="+mn-lt"/>
                <a:ea typeface="+mn-ea"/>
                <a:cs typeface="+mn-cs"/>
              </a:rPr>
              <a:t>Detailed report</a:t>
            </a:r>
            <a:r>
              <a:rPr lang="en-US" sz="1200" kern="1200">
                <a:solidFill>
                  <a:schemeClr val="tx1"/>
                </a:solidFill>
                <a:effectLst/>
                <a:latin typeface="+mn-lt"/>
                <a:ea typeface="+mn-ea"/>
                <a:cs typeface="+mn-cs"/>
              </a:rPr>
              <a:t>, Otherwise, the </a:t>
            </a:r>
            <a:r>
              <a:rPr lang="en-US" sz="1200" i="1" kern="1200">
                <a:solidFill>
                  <a:schemeClr val="tx1"/>
                </a:solidFill>
                <a:effectLst/>
                <a:latin typeface="+mn-lt"/>
                <a:ea typeface="+mn-ea"/>
                <a:cs typeface="+mn-cs"/>
              </a:rPr>
              <a:t>Summary chart </a:t>
            </a:r>
            <a:r>
              <a:rPr lang="en-US" sz="1200" kern="1200">
                <a:solidFill>
                  <a:schemeClr val="tx1"/>
                </a:solidFill>
                <a:effectLst/>
                <a:latin typeface="+mn-lt"/>
                <a:ea typeface="+mn-ea"/>
                <a:cs typeface="+mn-cs"/>
              </a:rPr>
              <a:t>is convenient (next slide)</a:t>
            </a:r>
            <a:endParaRPr lang="en-GB"/>
          </a:p>
        </p:txBody>
      </p:sp>
      <p:sp>
        <p:nvSpPr>
          <p:cNvPr id="4" name="Slide Number Placeholder 3"/>
          <p:cNvSpPr>
            <a:spLocks noGrp="1"/>
          </p:cNvSpPr>
          <p:nvPr>
            <p:ph type="sldNum" sz="quarter" idx="10"/>
          </p:nvPr>
        </p:nvSpPr>
        <p:spPr/>
        <p:txBody>
          <a:bodyPr/>
          <a:lstStyle/>
          <a:p>
            <a:fld id="{B38AB951-0C68-4935-84CF-D0AD248AA492}" type="slidenum">
              <a:rPr lang="en-GB" smtClean="0"/>
              <a:t>10</a:t>
            </a:fld>
            <a:endParaRPr lang="en-GB"/>
          </a:p>
        </p:txBody>
      </p:sp>
    </p:spTree>
    <p:extLst>
      <p:ext uri="{BB962C8B-B14F-4D97-AF65-F5344CB8AC3E}">
        <p14:creationId xmlns:p14="http://schemas.microsoft.com/office/powerpoint/2010/main" val="264289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mn-lt"/>
              </a:rPr>
              <a:t>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 use phase is represented by refrigeration for 2 whole days (static mode) using a UK electricity mix.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An average power use of 120 W is assumed in this example. </a:t>
            </a:r>
          </a:p>
          <a:p>
            <a:pPr marL="171450" indent="-171450">
              <a:buFont typeface="Arial" panose="020B0604020202020204" pitchFamily="34" charset="0"/>
              <a:buChar char="•"/>
            </a:pPr>
            <a:r>
              <a:rPr lang="en-US" sz="1200" kern="1200">
                <a:solidFill>
                  <a:schemeClr val="tx1"/>
                </a:solidFill>
                <a:effectLst/>
                <a:latin typeface="+mn-lt"/>
                <a:ea typeface="+mn-ea"/>
                <a:cs typeface="+mn-cs"/>
              </a:rPr>
              <a:t>it is clear from this summary that the use phase (refrigeration) is considerable and that the Al can, using a recycled fraction taken from the typical industrial supply (42.5%), has a CO</a:t>
            </a:r>
            <a:r>
              <a:rPr lang="en-US" sz="1200" kern="1200" baseline="-25000">
                <a:solidFill>
                  <a:schemeClr val="tx1"/>
                </a:solidFill>
                <a:effectLst/>
                <a:latin typeface="+mn-lt"/>
                <a:ea typeface="+mn-ea"/>
                <a:cs typeface="+mn-cs"/>
              </a:rPr>
              <a:t>2</a:t>
            </a:r>
            <a:r>
              <a:rPr lang="en-US" sz="1200" kern="1200">
                <a:solidFill>
                  <a:schemeClr val="tx1"/>
                </a:solidFill>
                <a:effectLst/>
                <a:latin typeface="+mn-lt"/>
                <a:ea typeface="+mn-ea"/>
                <a:cs typeface="+mn-cs"/>
              </a:rPr>
              <a:t> footprint for the material part twice that of any of the other options.</a:t>
            </a:r>
          </a:p>
          <a:p>
            <a:pPr marL="171450" indent="-171450">
              <a:buFont typeface="Arial" panose="020B0604020202020204" pitchFamily="34" charset="0"/>
              <a:buChar char="•"/>
            </a:pPr>
            <a:r>
              <a:rPr lang="en-US" sz="1200" kern="1200">
                <a:solidFill>
                  <a:schemeClr val="tx1"/>
                </a:solidFill>
                <a:effectLst/>
                <a:latin typeface="+mn-lt"/>
                <a:ea typeface="+mn-ea"/>
                <a:cs typeface="+mn-cs"/>
              </a:rPr>
              <a:t>Overall, the Al can has the largest total energy use (18% higher than PET) and CO</a:t>
            </a:r>
            <a:r>
              <a:rPr lang="en-US" sz="1200" kern="1200" baseline="-25000">
                <a:solidFill>
                  <a:schemeClr val="tx1"/>
                </a:solidFill>
                <a:effectLst/>
                <a:latin typeface="+mn-lt"/>
                <a:ea typeface="+mn-ea"/>
                <a:cs typeface="+mn-cs"/>
              </a:rPr>
              <a:t>2 </a:t>
            </a:r>
            <a:r>
              <a:rPr lang="en-US" sz="1200" kern="1200">
                <a:solidFill>
                  <a:schemeClr val="tx1"/>
                </a:solidFill>
                <a:effectLst/>
                <a:latin typeface="+mn-lt"/>
                <a:ea typeface="+mn-ea"/>
                <a:cs typeface="+mn-cs"/>
              </a:rPr>
              <a:t>footprint (45% higher than PET). The </a:t>
            </a:r>
            <a:r>
              <a:rPr lang="en-US" sz="1200" kern="1200" err="1">
                <a:solidFill>
                  <a:schemeClr val="tx1"/>
                </a:solidFill>
                <a:effectLst/>
                <a:latin typeface="+mn-lt"/>
                <a:ea typeface="+mn-ea"/>
                <a:cs typeface="+mn-cs"/>
              </a:rPr>
              <a:t>TetraPak</a:t>
            </a:r>
            <a:r>
              <a:rPr lang="en-US" sz="1200" kern="1200">
                <a:solidFill>
                  <a:schemeClr val="tx1"/>
                </a:solidFill>
                <a:effectLst/>
                <a:latin typeface="+mn-lt"/>
                <a:ea typeface="+mn-ea"/>
                <a:cs typeface="+mn-cs"/>
              </a:rPr>
              <a:t> option has the lowest, 19% less energy and 10% lower CO</a:t>
            </a:r>
            <a:r>
              <a:rPr lang="en-US" sz="1200" kern="1200" baseline="-25000">
                <a:solidFill>
                  <a:schemeClr val="tx1"/>
                </a:solidFill>
                <a:effectLst/>
                <a:latin typeface="+mn-lt"/>
                <a:ea typeface="+mn-ea"/>
                <a:cs typeface="+mn-cs"/>
              </a:rPr>
              <a:t>2</a:t>
            </a:r>
            <a:r>
              <a:rPr lang="en-US" sz="1200" kern="1200">
                <a:solidFill>
                  <a:schemeClr val="tx1"/>
                </a:solidFill>
                <a:effectLst/>
                <a:latin typeface="+mn-lt"/>
                <a:ea typeface="+mn-ea"/>
                <a:cs typeface="+mn-cs"/>
              </a:rPr>
              <a:t> footprint than PET.</a:t>
            </a:r>
          </a:p>
          <a:p>
            <a:pPr marL="171450" indent="-171450">
              <a:buFont typeface="Arial" panose="020B0604020202020204" pitchFamily="34" charset="0"/>
              <a:buChar char="•"/>
            </a:pPr>
            <a:r>
              <a:rPr lang="en-US" sz="1200" kern="1200">
                <a:solidFill>
                  <a:schemeClr val="tx1"/>
                </a:solidFill>
                <a:effectLst/>
                <a:latin typeface="+mn-lt"/>
                <a:ea typeface="+mn-ea"/>
                <a:cs typeface="+mn-cs"/>
              </a:rPr>
              <a:t>It can also be seen that the transport phase may be significant, although both imported water containers (Al and </a:t>
            </a:r>
            <a:r>
              <a:rPr lang="en-US" sz="1200" kern="1200" err="1">
                <a:solidFill>
                  <a:schemeClr val="tx1"/>
                </a:solidFill>
                <a:effectLst/>
                <a:latin typeface="+mn-lt"/>
                <a:ea typeface="+mn-ea"/>
                <a:cs typeface="+mn-cs"/>
              </a:rPr>
              <a:t>TetraPak</a:t>
            </a:r>
            <a:r>
              <a:rPr lang="en-US" sz="1200" kern="1200">
                <a:solidFill>
                  <a:schemeClr val="tx1"/>
                </a:solidFill>
                <a:effectLst/>
                <a:latin typeface="+mn-lt"/>
                <a:ea typeface="+mn-ea"/>
                <a:cs typeface="+mn-cs"/>
              </a:rPr>
              <a:t>) have moderate relative energy consumption and emissions. </a:t>
            </a:r>
          </a:p>
          <a:p>
            <a:pPr marL="171450" indent="-171450">
              <a:buFont typeface="Arial" panose="020B0604020202020204" pitchFamily="34" charset="0"/>
              <a:buChar char="•"/>
            </a:pPr>
            <a:r>
              <a:rPr lang="en-US" sz="1200" kern="1200">
                <a:solidFill>
                  <a:schemeClr val="tx1"/>
                </a:solidFill>
                <a:effectLst/>
                <a:latin typeface="+mn-lt"/>
                <a:ea typeface="+mn-ea"/>
                <a:cs typeface="+mn-cs"/>
              </a:rPr>
              <a:t>The manufacturing phase is relatively small for all containers. </a:t>
            </a:r>
          </a:p>
          <a:p>
            <a:pPr marL="171450" indent="-171450">
              <a:buFont typeface="Arial" panose="020B0604020202020204" pitchFamily="34" charset="0"/>
              <a:buChar char="•"/>
            </a:pPr>
            <a:r>
              <a:rPr lang="en-US" sz="1200" kern="1200">
                <a:solidFill>
                  <a:schemeClr val="tx1"/>
                </a:solidFill>
                <a:effectLst/>
                <a:latin typeface="+mn-lt"/>
                <a:ea typeface="+mn-ea"/>
                <a:cs typeface="+mn-cs"/>
              </a:rPr>
              <a:t>These, or similar results that you generate yourselves, are open for interpretation and discussion in the classroom.</a:t>
            </a:r>
            <a:endParaRPr lang="en-GB">
              <a:latin typeface="+mn-lt"/>
            </a:endParaRPr>
          </a:p>
        </p:txBody>
      </p:sp>
      <p:sp>
        <p:nvSpPr>
          <p:cNvPr id="4" name="Slide Number Placeholder 3"/>
          <p:cNvSpPr>
            <a:spLocks noGrp="1"/>
          </p:cNvSpPr>
          <p:nvPr>
            <p:ph type="sldNum" sz="quarter" idx="10"/>
          </p:nvPr>
        </p:nvSpPr>
        <p:spPr/>
        <p:txBody>
          <a:bodyPr/>
          <a:lstStyle/>
          <a:p>
            <a:fld id="{B38AB951-0C68-4935-84CF-D0AD248AA492}" type="slidenum">
              <a:rPr lang="en-GB" smtClean="0"/>
              <a:t>11</a:t>
            </a:fld>
            <a:endParaRPr lang="en-GB"/>
          </a:p>
        </p:txBody>
      </p:sp>
    </p:spTree>
    <p:extLst>
      <p:ext uri="{BB962C8B-B14F-4D97-AF65-F5344CB8AC3E}">
        <p14:creationId xmlns:p14="http://schemas.microsoft.com/office/powerpoint/2010/main" val="383294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xfrm>
            <a:off x="93663" y="744538"/>
            <a:ext cx="6616700" cy="3722687"/>
          </a:xfrm>
          <a:ln/>
        </p:spPr>
      </p:sp>
      <p:sp>
        <p:nvSpPr>
          <p:cNvPr id="102403" name="Text Box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lnSpc>
                <a:spcPct val="90000"/>
              </a:lnSpc>
              <a:spcBef>
                <a:spcPts val="507"/>
              </a:spcBef>
              <a:spcAft>
                <a:spcPts val="507"/>
              </a:spcAft>
            </a:pPr>
            <a:r>
              <a:rPr lang="en-GB" altLang="en-US" sz="900" b="1">
                <a:latin typeface="Arial" charset="0"/>
                <a:cs typeface="Arial" charset="0"/>
              </a:rPr>
              <a:t>Conclusions</a:t>
            </a:r>
          </a:p>
          <a:p>
            <a:pPr algn="l">
              <a:lnSpc>
                <a:spcPct val="90000"/>
              </a:lnSpc>
              <a:spcBef>
                <a:spcPts val="507"/>
              </a:spcBef>
              <a:spcAft>
                <a:spcPts val="507"/>
              </a:spcAft>
            </a:pPr>
            <a:endParaRPr lang="en-GB" altLang="en-US" sz="900" b="1">
              <a:latin typeface="Arial" charset="0"/>
              <a:cs typeface="Arial" charset="0"/>
            </a:endParaRPr>
          </a:p>
        </p:txBody>
      </p:sp>
    </p:spTree>
    <p:extLst>
      <p:ext uri="{BB962C8B-B14F-4D97-AF65-F5344CB8AC3E}">
        <p14:creationId xmlns:p14="http://schemas.microsoft.com/office/powerpoint/2010/main" val="486571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Idea</a:t>
            </a:r>
          </a:p>
        </p:txBody>
      </p:sp>
      <p:sp>
        <p:nvSpPr>
          <p:cNvPr id="4" name="Slide Number Placeholder 3"/>
          <p:cNvSpPr>
            <a:spLocks noGrp="1"/>
          </p:cNvSpPr>
          <p:nvPr>
            <p:ph type="sldNum" sz="quarter" idx="10"/>
          </p:nvPr>
        </p:nvSpPr>
        <p:spPr/>
        <p:txBody>
          <a:bodyPr/>
          <a:lstStyle/>
          <a:p>
            <a:fld id="{B38AB951-0C68-4935-84CF-D0AD248AA492}" type="slidenum">
              <a:rPr lang="en-GB" smtClean="0"/>
              <a:t>13</a:t>
            </a:fld>
            <a:endParaRPr lang="en-GB"/>
          </a:p>
        </p:txBody>
      </p:sp>
    </p:spTree>
    <p:extLst>
      <p:ext uri="{BB962C8B-B14F-4D97-AF65-F5344CB8AC3E}">
        <p14:creationId xmlns:p14="http://schemas.microsoft.com/office/powerpoint/2010/main" val="2511174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a:solidFill>
                  <a:srgbClr val="FF0000"/>
                </a:solidFill>
              </a:rPr>
              <a:t>Agenda</a:t>
            </a:r>
          </a:p>
          <a:p>
            <a:pPr marL="171450" indent="-171450">
              <a:buFont typeface="Arial" panose="020B0604020202020204" pitchFamily="34" charset="0"/>
              <a:buChar char="•"/>
            </a:pPr>
            <a:r>
              <a:rPr lang="en-GB">
                <a:solidFill>
                  <a:srgbClr val="FF0000"/>
                </a:solidFill>
              </a:rPr>
              <a:t>We will start with an introduction to the case study and give some background to the waste problem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solidFill>
                  <a:srgbClr val="FF0000"/>
                </a:solidFill>
              </a:rPr>
              <a:t>Furthermore, we will discuss the content of our databases looking both at Level 3 and Level 2</a:t>
            </a:r>
          </a:p>
          <a:p>
            <a:pPr marL="171450" indent="-171450">
              <a:buFont typeface="Arial" panose="020B0604020202020204" pitchFamily="34" charset="0"/>
              <a:buChar char="•"/>
            </a:pPr>
            <a:r>
              <a:rPr lang="en-GB">
                <a:solidFill>
                  <a:srgbClr val="FF0000"/>
                </a:solidFill>
              </a:rPr>
              <a:t>Then we will be showing how you can use </a:t>
            </a:r>
            <a:r>
              <a:rPr lang="en-GB" err="1">
                <a:solidFill>
                  <a:srgbClr val="FF0000"/>
                </a:solidFill>
              </a:rPr>
              <a:t>Granta</a:t>
            </a:r>
            <a:r>
              <a:rPr lang="en-GB">
                <a:solidFill>
                  <a:srgbClr val="FF0000"/>
                </a:solidFill>
              </a:rPr>
              <a:t> </a:t>
            </a:r>
            <a:r>
              <a:rPr lang="en-GB" err="1">
                <a:solidFill>
                  <a:srgbClr val="FF0000"/>
                </a:solidFill>
              </a:rPr>
              <a:t>EduPack</a:t>
            </a:r>
            <a:r>
              <a:rPr lang="en-GB">
                <a:solidFill>
                  <a:srgbClr val="FF0000"/>
                </a:solidFill>
              </a:rPr>
              <a:t> to compare different water containers using an Eco Audit</a:t>
            </a:r>
          </a:p>
          <a:p>
            <a:pPr marL="171450" indent="-171450">
              <a:buFont typeface="Arial" panose="020B0604020202020204" pitchFamily="34" charset="0"/>
              <a:buChar char="•"/>
            </a:pPr>
            <a:r>
              <a:rPr lang="en-GB">
                <a:solidFill>
                  <a:srgbClr val="FF0000"/>
                </a:solidFill>
              </a:rPr>
              <a:t>This is an activity that can be performed in the classroom with some student participation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8AB951-0C68-4935-84CF-D0AD248AA492}" type="slidenum">
              <a:rPr kumimoji="0" lang="en-GB"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11868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mn-lt"/>
              </a:rPr>
              <a:t>Plastic waste background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Well over one million plastic bottles are bought around the world every minute and the number may have increased by up to 20% by 2021</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Plastic bottles are likely to be floating, but only 1% of marine plastics are found near the surface of the ocean, with an average global concentration of around 1 kg/km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The highest concentration is recorded in the North Pacific Gyre at 18 kg/km</a:t>
            </a:r>
            <a:r>
              <a:rPr lang="en-US" sz="1200" kern="1200" baseline="30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Most plastic bottles used for soft drinks and water are made from polyethylene terephthalate (PET), which is highly recyclable. However, it is estimated that globally only around 9% of plastic waste is recycled.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Rather than to blame the material alone, we must look at the product design and how we use plastics in packaging.</a:t>
            </a:r>
            <a:endParaRPr lang="en-GB" b="1" dirty="0">
              <a:latin typeface="+mn-lt"/>
            </a:endParaRPr>
          </a:p>
        </p:txBody>
      </p:sp>
      <p:sp>
        <p:nvSpPr>
          <p:cNvPr id="4" name="Slide Number Placeholder 3"/>
          <p:cNvSpPr>
            <a:spLocks noGrp="1"/>
          </p:cNvSpPr>
          <p:nvPr>
            <p:ph type="sldNum" sz="quarter" idx="10"/>
          </p:nvPr>
        </p:nvSpPr>
        <p:spPr/>
        <p:txBody>
          <a:bodyPr/>
          <a:lstStyle/>
          <a:p>
            <a:fld id="{B38AB951-0C68-4935-84CF-D0AD248AA492}" type="slidenum">
              <a:rPr lang="en-GB" smtClean="0"/>
              <a:t>3</a:t>
            </a:fld>
            <a:endParaRPr lang="en-GB"/>
          </a:p>
        </p:txBody>
      </p:sp>
    </p:spTree>
    <p:extLst>
      <p:ext uri="{BB962C8B-B14F-4D97-AF65-F5344CB8AC3E}">
        <p14:creationId xmlns:p14="http://schemas.microsoft.com/office/powerpoint/2010/main" val="228810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Level 3 data</a:t>
            </a:r>
          </a:p>
          <a:p>
            <a:pPr marL="342900" lvl="0" indent="-342900">
              <a:lnSpc>
                <a:spcPct val="107000"/>
              </a:lnSpc>
              <a:spcAft>
                <a:spcPts val="300"/>
              </a:spcAft>
              <a:buFont typeface="Arial" panose="020B0604020202020204" pitchFamily="34" charset="0"/>
              <a:buChar char="•"/>
              <a:tabLst>
                <a:tab pos="457200" algn="l"/>
              </a:tabLst>
            </a:pPr>
            <a:r>
              <a:rPr lang="en-GB" sz="1200">
                <a:effectLst/>
                <a:latin typeface="Calibri" panose="020F0502020204030204" pitchFamily="34" charset="0"/>
                <a:ea typeface="Calibri" panose="020F0502020204030204" pitchFamily="34" charset="0"/>
                <a:cs typeface="Times New Roman" panose="02020603050405020304" pitchFamily="18" charset="0"/>
              </a:rPr>
              <a:t>There is plenty of materials data in </a:t>
            </a:r>
            <a:r>
              <a:rPr lang="en-GB" sz="1200" err="1">
                <a:effectLst/>
                <a:latin typeface="Calibri" panose="020F0502020204030204" pitchFamily="34" charset="0"/>
                <a:ea typeface="Calibri" panose="020F0502020204030204" pitchFamily="34" charset="0"/>
                <a:cs typeface="Times New Roman" panose="02020603050405020304" pitchFamily="18" charset="0"/>
              </a:rPr>
              <a:t>Granta</a:t>
            </a:r>
            <a:r>
              <a:rPr lang="en-GB" sz="1200">
                <a:effectLst/>
                <a:latin typeface="Calibri" panose="020F0502020204030204" pitchFamily="34" charset="0"/>
                <a:ea typeface="Calibri" panose="020F0502020204030204" pitchFamily="34" charset="0"/>
                <a:cs typeface="Times New Roman" panose="02020603050405020304" pitchFamily="18" charset="0"/>
              </a:rPr>
              <a:t> </a:t>
            </a:r>
            <a:r>
              <a:rPr lang="en-GB" sz="1200" err="1">
                <a:effectLst/>
                <a:latin typeface="Calibri" panose="020F0502020204030204" pitchFamily="34" charset="0"/>
                <a:ea typeface="Calibri" panose="020F0502020204030204" pitchFamily="34" charset="0"/>
                <a:cs typeface="Times New Roman" panose="02020603050405020304" pitchFamily="18" charset="0"/>
              </a:rPr>
              <a:t>EduPack</a:t>
            </a:r>
            <a:r>
              <a:rPr lang="en-GB" sz="1200">
                <a:effectLst/>
                <a:latin typeface="Calibri" panose="020F0502020204030204" pitchFamily="34" charset="0"/>
                <a:ea typeface="Calibri" panose="020F0502020204030204" pitchFamily="34" charset="0"/>
                <a:cs typeface="Times New Roman" panose="02020603050405020304" pitchFamily="18" charset="0"/>
              </a:rPr>
              <a:t>, covering a relevant range of materials for water containers; glass, </a:t>
            </a:r>
            <a:r>
              <a:rPr lang="en-GB" sz="1200" err="1">
                <a:effectLst/>
                <a:latin typeface="Calibri" panose="020F0502020204030204" pitchFamily="34" charset="0"/>
                <a:ea typeface="Calibri" panose="020F0502020204030204" pitchFamily="34" charset="0"/>
                <a:cs typeface="Times New Roman" panose="02020603050405020304" pitchFamily="18" charset="0"/>
              </a:rPr>
              <a:t>aluminum</a:t>
            </a:r>
            <a:r>
              <a:rPr lang="en-GB" sz="1200">
                <a:effectLst/>
                <a:latin typeface="Calibri" panose="020F0502020204030204" pitchFamily="34" charset="0"/>
                <a:ea typeface="Calibri" panose="020F0502020204030204" pitchFamily="34" charset="0"/>
                <a:cs typeface="Times New Roman" panose="02020603050405020304" pitchFamily="18" charset="0"/>
              </a:rPr>
              <a:t>, cardboard, and polymers, such as PET</a:t>
            </a:r>
          </a:p>
          <a:p>
            <a:pPr marL="342900" lvl="0" indent="-342900">
              <a:lnSpc>
                <a:spcPct val="107000"/>
              </a:lnSpc>
              <a:spcAft>
                <a:spcPts val="300"/>
              </a:spcAft>
              <a:buFont typeface="Arial" panose="020B0604020202020204" pitchFamily="34" charset="0"/>
              <a:buChar char="•"/>
              <a:tabLst>
                <a:tab pos="457200" algn="l"/>
              </a:tabLst>
            </a:pPr>
            <a:r>
              <a:rPr lang="en-GB" sz="1200">
                <a:effectLst/>
                <a:latin typeface="Calibri" panose="020F0502020204030204" pitchFamily="34" charset="0"/>
                <a:ea typeface="Calibri" panose="020F0502020204030204" pitchFamily="34" charset="0"/>
                <a:cs typeface="Times New Roman" panose="02020603050405020304" pitchFamily="18" charset="0"/>
              </a:rPr>
              <a:t>In Level 3, there are so called folder-level records for each class of material, for example PET</a:t>
            </a:r>
          </a:p>
          <a:p>
            <a:pPr marL="342900" lvl="0" indent="-342900">
              <a:lnSpc>
                <a:spcPct val="107000"/>
              </a:lnSpc>
              <a:spcAft>
                <a:spcPts val="300"/>
              </a:spcAft>
              <a:buFont typeface="Arial" panose="020B0604020202020204" pitchFamily="34" charset="0"/>
              <a:buChar char="•"/>
              <a:tabLst>
                <a:tab pos="457200" algn="l"/>
              </a:tabLst>
            </a:pPr>
            <a:r>
              <a:rPr lang="en-GB" sz="1200">
                <a:effectLst/>
                <a:latin typeface="Calibri" panose="020F0502020204030204" pitchFamily="34" charset="0"/>
                <a:ea typeface="Calibri" panose="020F0502020204030204" pitchFamily="34" charset="0"/>
                <a:cs typeface="Times New Roman" panose="02020603050405020304" pitchFamily="18" charset="0"/>
              </a:rPr>
              <a:t>This offers advanced design-guidance, such as strengths and limitations of the material class</a:t>
            </a:r>
          </a:p>
          <a:p>
            <a:pPr marL="342900" lvl="0" indent="-342900">
              <a:lnSpc>
                <a:spcPct val="107000"/>
              </a:lnSpc>
              <a:spcAft>
                <a:spcPts val="300"/>
              </a:spcAft>
              <a:buFont typeface="Arial" panose="020B0604020202020204" pitchFamily="34" charset="0"/>
              <a:buChar char="•"/>
              <a:tabLst>
                <a:tab pos="457200" algn="l"/>
              </a:tabLst>
            </a:pPr>
            <a:r>
              <a:rPr lang="en-GB" sz="1200">
                <a:effectLst/>
                <a:latin typeface="Calibri" panose="020F0502020204030204" pitchFamily="34" charset="0"/>
                <a:ea typeface="Calibri" panose="020F0502020204030204" pitchFamily="34" charset="0"/>
                <a:cs typeface="Times New Roman" panose="02020603050405020304" pitchFamily="18" charset="0"/>
              </a:rPr>
              <a:t>Depending on which edition of </a:t>
            </a:r>
            <a:r>
              <a:rPr lang="en-GB" sz="1200" err="1">
                <a:effectLst/>
                <a:latin typeface="Calibri" panose="020F0502020204030204" pitchFamily="34" charset="0"/>
                <a:ea typeface="Calibri" panose="020F0502020204030204" pitchFamily="34" charset="0"/>
                <a:cs typeface="Times New Roman" panose="02020603050405020304" pitchFamily="18" charset="0"/>
              </a:rPr>
              <a:t>Granta</a:t>
            </a:r>
            <a:r>
              <a:rPr lang="en-GB" sz="1200">
                <a:effectLst/>
                <a:latin typeface="Calibri" panose="020F0502020204030204" pitchFamily="34" charset="0"/>
                <a:ea typeface="Calibri" panose="020F0502020204030204" pitchFamily="34" charset="0"/>
                <a:cs typeface="Times New Roman" panose="02020603050405020304" pitchFamily="18" charset="0"/>
              </a:rPr>
              <a:t> </a:t>
            </a:r>
            <a:r>
              <a:rPr lang="en-GB" sz="1200" err="1">
                <a:effectLst/>
                <a:latin typeface="Calibri" panose="020F0502020204030204" pitchFamily="34" charset="0"/>
                <a:ea typeface="Calibri" panose="020F0502020204030204" pitchFamily="34" charset="0"/>
                <a:cs typeface="Times New Roman" panose="02020603050405020304" pitchFamily="18" charset="0"/>
              </a:rPr>
              <a:t>EduPack</a:t>
            </a:r>
            <a:r>
              <a:rPr lang="en-GB" sz="1200">
                <a:effectLst/>
                <a:latin typeface="Calibri" panose="020F0502020204030204" pitchFamily="34" charset="0"/>
                <a:ea typeface="Calibri" panose="020F0502020204030204" pitchFamily="34" charset="0"/>
                <a:cs typeface="Times New Roman" panose="02020603050405020304" pitchFamily="18" charset="0"/>
              </a:rPr>
              <a:t>, there is additional data available</a:t>
            </a:r>
          </a:p>
          <a:p>
            <a:pPr marL="342900" lvl="0" indent="-342900">
              <a:lnSpc>
                <a:spcPct val="107000"/>
              </a:lnSpc>
              <a:spcAft>
                <a:spcPts val="300"/>
              </a:spcAft>
              <a:buFont typeface="Arial" panose="020B0604020202020204" pitchFamily="34" charset="0"/>
              <a:buChar char="•"/>
              <a:tabLst>
                <a:tab pos="457200" algn="l"/>
              </a:tabLst>
            </a:pPr>
            <a:r>
              <a:rPr lang="en-GB" sz="1200">
                <a:effectLst/>
                <a:latin typeface="Calibri" panose="020F0502020204030204" pitchFamily="34" charset="0"/>
                <a:ea typeface="Calibri" panose="020F0502020204030204" pitchFamily="34" charset="0"/>
                <a:cs typeface="Times New Roman" panose="02020603050405020304" pitchFamily="18" charset="0"/>
              </a:rPr>
              <a:t>The Bioengineering database has food compatibility information</a:t>
            </a:r>
          </a:p>
          <a:p>
            <a:pPr marL="342900" lvl="0" indent="-342900">
              <a:lnSpc>
                <a:spcPct val="107000"/>
              </a:lnSpc>
              <a:spcAft>
                <a:spcPts val="300"/>
              </a:spcAft>
              <a:buFont typeface="Arial" panose="020B0604020202020204" pitchFamily="34" charset="0"/>
              <a:buChar char="•"/>
              <a:tabLst>
                <a:tab pos="457200" algn="l"/>
              </a:tabLst>
            </a:pPr>
            <a:r>
              <a:rPr lang="en-GB" sz="1200">
                <a:effectLst/>
                <a:latin typeface="Calibri" panose="020F0502020204030204" pitchFamily="34" charset="0"/>
                <a:ea typeface="Calibri" panose="020F0502020204030204" pitchFamily="34" charset="0"/>
                <a:cs typeface="Times New Roman" panose="02020603050405020304" pitchFamily="18" charset="0"/>
              </a:rPr>
              <a:t>The Polymer database has large external databases from suppliers (Campus and Prospector Plastics) and around 200 chemical resistance properties</a:t>
            </a:r>
          </a:p>
          <a:p>
            <a:pPr marL="342900" lvl="0" indent="-342900">
              <a:lnSpc>
                <a:spcPct val="107000"/>
              </a:lnSpc>
              <a:spcAft>
                <a:spcPts val="300"/>
              </a:spcAft>
              <a:buFont typeface="Arial" panose="020B0604020202020204" pitchFamily="34" charset="0"/>
              <a:buChar char="•"/>
              <a:tabLst>
                <a:tab pos="457200" algn="l"/>
              </a:tabLst>
            </a:pPr>
            <a:r>
              <a:rPr lang="en-GB" sz="1200">
                <a:effectLst/>
                <a:latin typeface="Calibri" panose="020F0502020204030204" pitchFamily="34" charset="0"/>
                <a:ea typeface="Calibri" panose="020F0502020204030204" pitchFamily="34" charset="0"/>
                <a:cs typeface="Times New Roman" panose="02020603050405020304" pitchFamily="18" charset="0"/>
              </a:rPr>
              <a:t>The Sustainability database has extra data-tables for Legislation and regulation about packaging, for example</a:t>
            </a:r>
          </a:p>
          <a:p>
            <a:pPr marL="171450" indent="-171450">
              <a:buFont typeface="Arial" panose="020B0604020202020204" pitchFamily="34" charset="0"/>
              <a:buChar char="•"/>
            </a:pPr>
            <a:endParaRPr lang="en-GB" b="0"/>
          </a:p>
        </p:txBody>
      </p:sp>
      <p:sp>
        <p:nvSpPr>
          <p:cNvPr id="4" name="Slide Number Placeholder 3"/>
          <p:cNvSpPr>
            <a:spLocks noGrp="1"/>
          </p:cNvSpPr>
          <p:nvPr>
            <p:ph type="sldNum" sz="quarter" idx="10"/>
          </p:nvPr>
        </p:nvSpPr>
        <p:spPr/>
        <p:txBody>
          <a:bodyPr/>
          <a:lstStyle/>
          <a:p>
            <a:fld id="{B38AB951-0C68-4935-84CF-D0AD248AA492}" type="slidenum">
              <a:rPr lang="en-GB" smtClean="0"/>
              <a:t>4</a:t>
            </a:fld>
            <a:endParaRPr lang="en-GB"/>
          </a:p>
        </p:txBody>
      </p:sp>
    </p:spTree>
    <p:extLst>
      <p:ext uri="{BB962C8B-B14F-4D97-AF65-F5344CB8AC3E}">
        <p14:creationId xmlns:p14="http://schemas.microsoft.com/office/powerpoint/2010/main" val="2630846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Level 3 strengths</a:t>
            </a:r>
          </a:p>
          <a:p>
            <a:pPr marL="285750" indent="-285750">
              <a:buFont typeface="Arial" panose="020B0604020202020204" pitchFamily="34" charset="0"/>
              <a:buChar char="•"/>
            </a:pPr>
            <a:r>
              <a:rPr lang="en-GB"/>
              <a:t>The advanced databases have around 4000 material records, which enables very specific data</a:t>
            </a:r>
          </a:p>
          <a:p>
            <a:pPr marL="285750" indent="-285750">
              <a:buFont typeface="Arial" panose="020B0604020202020204" pitchFamily="34" charset="0"/>
              <a:buChar char="•"/>
            </a:pPr>
            <a:r>
              <a:rPr lang="en-GB"/>
              <a:t>In the case of PET, there are two microstructurally different grades, </a:t>
            </a:r>
            <a:r>
              <a:rPr lang="en-GB" u="sng"/>
              <a:t>amorphous</a:t>
            </a:r>
            <a:r>
              <a:rPr lang="en-GB"/>
              <a:t> (transparent) and semi-crystalline (opaque)</a:t>
            </a:r>
            <a:endParaRPr lang="en-GB" b="1"/>
          </a:p>
          <a:p>
            <a:pPr marL="285750" indent="-285750">
              <a:buFont typeface="Arial" panose="020B0604020202020204" pitchFamily="34" charset="0"/>
              <a:buChar char="•"/>
            </a:pPr>
            <a:r>
              <a:rPr lang="en-GB"/>
              <a:t>There are also a number of additional properties at Level 3 that are not found at Level 2</a:t>
            </a:r>
          </a:p>
          <a:p>
            <a:pPr marL="285750" indent="-285750">
              <a:buFont typeface="Arial" panose="020B0604020202020204" pitchFamily="34" charset="0"/>
              <a:buChar char="•"/>
            </a:pPr>
            <a:r>
              <a:rPr lang="en-GB" sz="1200" kern="1200">
                <a:solidFill>
                  <a:schemeClr val="tx1"/>
                </a:solidFill>
                <a:effectLst/>
                <a:latin typeface="+mn-lt"/>
                <a:ea typeface="+mn-ea"/>
                <a:cs typeface="+mn-cs"/>
              </a:rPr>
              <a:t>Mechanical properties, such as Rockwell hardness</a:t>
            </a:r>
          </a:p>
          <a:p>
            <a:pPr marL="285750" indent="-285750">
              <a:buFont typeface="Arial" panose="020B0604020202020204" pitchFamily="34" charset="0"/>
              <a:buChar char="•"/>
            </a:pPr>
            <a:r>
              <a:rPr lang="en-GB" sz="1200" kern="1200">
                <a:solidFill>
                  <a:schemeClr val="tx1"/>
                </a:solidFill>
                <a:effectLst/>
                <a:latin typeface="+mn-lt"/>
                <a:ea typeface="+mn-ea"/>
                <a:cs typeface="+mn-cs"/>
              </a:rPr>
              <a:t>More optical and thermal properties, for example thermal shock resistance and heat deflection temperatures. </a:t>
            </a:r>
          </a:p>
          <a:p>
            <a:pPr marL="285750" indent="-285750">
              <a:buFont typeface="Arial" panose="020B0604020202020204" pitchFamily="34" charset="0"/>
              <a:buChar char="•"/>
            </a:pPr>
            <a:r>
              <a:rPr lang="en-GB" sz="1200" kern="1200">
                <a:solidFill>
                  <a:schemeClr val="tx1"/>
                </a:solidFill>
                <a:effectLst/>
                <a:latin typeface="+mn-lt"/>
                <a:ea typeface="+mn-ea"/>
                <a:cs typeface="+mn-cs"/>
              </a:rPr>
              <a:t>There are also additional absorption and permeability attributes compared to Level 2... </a:t>
            </a:r>
            <a:endParaRPr lang="en-GB" b="0"/>
          </a:p>
        </p:txBody>
      </p:sp>
      <p:sp>
        <p:nvSpPr>
          <p:cNvPr id="4" name="Slide Number Placeholder 3"/>
          <p:cNvSpPr>
            <a:spLocks noGrp="1"/>
          </p:cNvSpPr>
          <p:nvPr>
            <p:ph type="sldNum" sz="quarter" idx="10"/>
          </p:nvPr>
        </p:nvSpPr>
        <p:spPr/>
        <p:txBody>
          <a:bodyPr/>
          <a:lstStyle/>
          <a:p>
            <a:fld id="{B38AB951-0C68-4935-84CF-D0AD248AA492}" type="slidenum">
              <a:rPr lang="en-GB" smtClean="0"/>
              <a:t>5</a:t>
            </a:fld>
            <a:endParaRPr lang="en-GB"/>
          </a:p>
        </p:txBody>
      </p:sp>
    </p:spTree>
    <p:extLst>
      <p:ext uri="{BB962C8B-B14F-4D97-AF65-F5344CB8AC3E}">
        <p14:creationId xmlns:p14="http://schemas.microsoft.com/office/powerpoint/2010/main" val="2447681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Level 2 strengths</a:t>
            </a:r>
          </a:p>
          <a:p>
            <a:pPr marL="171450" indent="-171450">
              <a:buFont typeface="Arial" panose="020B0604020202020204" pitchFamily="34" charset="0"/>
              <a:buChar char="•"/>
            </a:pPr>
            <a:r>
              <a:rPr lang="en-GB" b="0"/>
              <a:t>Although Level 3 has many more material records and more properties, Level 2 is relatively powerful for eco design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a:t>It has nice images, both of materials and their applications as well as manufacturing processes (e.g., blow </a:t>
            </a:r>
            <a:r>
              <a:rPr lang="en-GB" b="0" err="1"/>
              <a:t>molding</a:t>
            </a:r>
            <a:r>
              <a:rPr lang="en-GB" b="0"/>
              <a:t>)</a:t>
            </a:r>
          </a:p>
          <a:p>
            <a:pPr marL="171450" indent="-171450">
              <a:buFont typeface="Arial" panose="020B0604020202020204" pitchFamily="34" charset="0"/>
              <a:buChar char="•"/>
            </a:pPr>
            <a:r>
              <a:rPr lang="en-GB" b="0"/>
              <a:t>It has rich support for design: design guidance, technical notes, environmental notes and typical uses</a:t>
            </a:r>
          </a:p>
          <a:p>
            <a:endParaRPr lang="en-GB" b="1"/>
          </a:p>
          <a:p>
            <a:endParaRPr lang="en-GB"/>
          </a:p>
        </p:txBody>
      </p:sp>
      <p:sp>
        <p:nvSpPr>
          <p:cNvPr id="4" name="Slide Number Placeholder 3"/>
          <p:cNvSpPr>
            <a:spLocks noGrp="1"/>
          </p:cNvSpPr>
          <p:nvPr>
            <p:ph type="sldNum" sz="quarter" idx="10"/>
          </p:nvPr>
        </p:nvSpPr>
        <p:spPr/>
        <p:txBody>
          <a:bodyPr/>
          <a:lstStyle/>
          <a:p>
            <a:fld id="{B38AB951-0C68-4935-84CF-D0AD248AA492}" type="slidenum">
              <a:rPr lang="en-GB" smtClean="0"/>
              <a:t>6</a:t>
            </a:fld>
            <a:endParaRPr lang="en-GB"/>
          </a:p>
        </p:txBody>
      </p:sp>
    </p:spTree>
    <p:extLst>
      <p:ext uri="{BB962C8B-B14F-4D97-AF65-F5344CB8AC3E}">
        <p14:creationId xmlns:p14="http://schemas.microsoft.com/office/powerpoint/2010/main" val="1576253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Recycling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Resource data enables a plot of </a:t>
            </a:r>
            <a:r>
              <a:rPr lang="en-US" sz="1200" i="1" kern="1200">
                <a:solidFill>
                  <a:schemeClr val="tx1"/>
                </a:solidFill>
                <a:effectLst/>
                <a:latin typeface="+mn-lt"/>
                <a:ea typeface="+mn-ea"/>
                <a:cs typeface="+mn-cs"/>
              </a:rPr>
              <a:t>Annual world production</a:t>
            </a:r>
            <a:r>
              <a:rPr lang="en-US" sz="1200" kern="1200">
                <a:solidFill>
                  <a:schemeClr val="tx1"/>
                </a:solidFill>
                <a:effectLst/>
                <a:latin typeface="+mn-lt"/>
                <a:ea typeface="+mn-ea"/>
                <a:cs typeface="+mn-cs"/>
              </a:rPr>
              <a:t>. Here showing a subset: PE, PET, PP, PS, </a:t>
            </a:r>
            <a:r>
              <a:rPr lang="en-US" sz="1200" kern="1200" err="1">
                <a:solidFill>
                  <a:schemeClr val="tx1"/>
                </a:solidFill>
                <a:effectLst/>
                <a:latin typeface="+mn-lt"/>
                <a:ea typeface="+mn-ea"/>
                <a:cs typeface="+mn-cs"/>
              </a:rPr>
              <a:t>tpPVC</a:t>
            </a:r>
            <a:r>
              <a:rPr lang="en-US" sz="1200" kern="120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 polymer that would be familiar to most people is a material used for plastic bottle caps, </a:t>
            </a:r>
            <a:r>
              <a:rPr lang="en-US" sz="1200" i="1" kern="1200">
                <a:solidFill>
                  <a:schemeClr val="tx1"/>
                </a:solidFill>
                <a:effectLst/>
                <a:latin typeface="+mn-lt"/>
                <a:ea typeface="+mn-ea"/>
                <a:cs typeface="+mn-cs"/>
              </a:rPr>
              <a:t>polypropylene</a:t>
            </a:r>
            <a:r>
              <a:rPr lang="en-US" sz="1200" kern="1200">
                <a:solidFill>
                  <a:schemeClr val="tx1"/>
                </a:solidFill>
                <a:effectLst/>
                <a:latin typeface="+mn-lt"/>
                <a:ea typeface="+mn-ea"/>
                <a:cs typeface="+mn-cs"/>
              </a:rPr>
              <a:t> (PP)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Although polypropylene is one of the most produced polymers in the world, a quick look at the </a:t>
            </a:r>
            <a:r>
              <a:rPr lang="en-US" sz="1200" i="1" kern="1200">
                <a:solidFill>
                  <a:schemeClr val="tx1"/>
                </a:solidFill>
                <a:effectLst/>
                <a:latin typeface="+mn-lt"/>
                <a:ea typeface="+mn-ea"/>
                <a:cs typeface="+mn-cs"/>
              </a:rPr>
              <a:t>Recycling and end of life</a:t>
            </a:r>
            <a:r>
              <a:rPr lang="en-US" sz="1200" kern="1200">
                <a:solidFill>
                  <a:schemeClr val="tx1"/>
                </a:solidFill>
                <a:effectLst/>
                <a:latin typeface="+mn-lt"/>
                <a:ea typeface="+mn-ea"/>
                <a:cs typeface="+mn-cs"/>
              </a:rPr>
              <a:t> information in the datasheet, seen below, reveals that there is less than 6% of recycled PP in the industrial supply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We can also see that PP is </a:t>
            </a:r>
            <a:r>
              <a:rPr lang="en-US" sz="1200" i="1" kern="1200">
                <a:solidFill>
                  <a:schemeClr val="tx1"/>
                </a:solidFill>
                <a:effectLst/>
                <a:latin typeface="+mn-lt"/>
                <a:ea typeface="+mn-ea"/>
                <a:cs typeface="+mn-cs"/>
              </a:rPr>
              <a:t>not</a:t>
            </a:r>
            <a:r>
              <a:rPr lang="en-US" sz="1200" kern="1200">
                <a:solidFill>
                  <a:schemeClr val="tx1"/>
                </a:solidFill>
                <a:effectLst/>
                <a:latin typeface="+mn-lt"/>
                <a:ea typeface="+mn-ea"/>
                <a:cs typeface="+mn-cs"/>
              </a:rPr>
              <a:t> biodegradable and at Level 2, all thermoplastics indicate recycling marks (See Science Note)).</a:t>
            </a:r>
            <a:endParaRPr lang="en-GB" b="1"/>
          </a:p>
        </p:txBody>
      </p:sp>
      <p:sp>
        <p:nvSpPr>
          <p:cNvPr id="4" name="Slide Number Placeholder 3"/>
          <p:cNvSpPr>
            <a:spLocks noGrp="1"/>
          </p:cNvSpPr>
          <p:nvPr>
            <p:ph type="sldNum" sz="quarter" idx="10"/>
          </p:nvPr>
        </p:nvSpPr>
        <p:spPr/>
        <p:txBody>
          <a:bodyPr/>
          <a:lstStyle/>
          <a:p>
            <a:fld id="{B38AB951-0C68-4935-84CF-D0AD248AA492}" type="slidenum">
              <a:rPr lang="en-GB" smtClean="0"/>
              <a:t>7</a:t>
            </a:fld>
            <a:endParaRPr lang="en-GB"/>
          </a:p>
        </p:txBody>
      </p:sp>
    </p:spTree>
    <p:extLst>
      <p:ext uri="{BB962C8B-B14F-4D97-AF65-F5344CB8AC3E}">
        <p14:creationId xmlns:p14="http://schemas.microsoft.com/office/powerpoint/2010/main" val="156079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a:t>Energy and CO</a:t>
            </a:r>
            <a:r>
              <a:rPr lang="en-GB" b="1" baseline="-25000"/>
              <a:t>2</a:t>
            </a:r>
            <a:r>
              <a:rPr lang="en-GB" b="1"/>
              <a:t> benefits of recycling</a:t>
            </a:r>
          </a:p>
          <a:p>
            <a:pPr marL="171450" indent="-171450">
              <a:buFont typeface="Arial" panose="020B0604020202020204" pitchFamily="34" charset="0"/>
              <a:buChar char="•"/>
            </a:pPr>
            <a:r>
              <a:rPr lang="en-GB"/>
              <a:t>Here we can see that for all typical water container materials, the embodied energy is significantly lower for recycled material than for virgin</a:t>
            </a:r>
          </a:p>
          <a:p>
            <a:pPr marL="171450" indent="-171450">
              <a:buFont typeface="Arial" panose="020B0604020202020204" pitchFamily="34" charset="0"/>
              <a:buChar char="•"/>
            </a:pPr>
            <a:r>
              <a:rPr lang="en-GB"/>
              <a:t>The trend is the same for the CO</a:t>
            </a:r>
            <a:r>
              <a:rPr lang="en-GB" baseline="-25000"/>
              <a:t>2</a:t>
            </a:r>
            <a:r>
              <a:rPr lang="en-GB"/>
              <a:t> footprint, except for paper and cardboard, which are renewable (biological) materials</a:t>
            </a:r>
          </a:p>
          <a:p>
            <a:pPr marL="171450" indent="-171450">
              <a:buFont typeface="Arial" panose="020B0604020202020204" pitchFamily="34" charset="0"/>
              <a:buChar char="•"/>
            </a:pPr>
            <a:r>
              <a:rPr lang="en-GB"/>
              <a:t>Recycled paper/cardboard is considered to have the same CO</a:t>
            </a:r>
            <a:r>
              <a:rPr lang="en-GB" baseline="-25000"/>
              <a:t>2</a:t>
            </a:r>
            <a:r>
              <a:rPr lang="en-GB"/>
              <a:t> footprint, originating from transports and processing etc, as first cycle material. </a:t>
            </a:r>
          </a:p>
          <a:p>
            <a:pPr marL="171450" indent="-171450">
              <a:buFont typeface="Arial" panose="020B0604020202020204" pitchFamily="34" charset="0"/>
              <a:buChar char="•"/>
            </a:pPr>
            <a:r>
              <a:rPr lang="en-GB"/>
              <a:t>The CO</a:t>
            </a:r>
            <a:r>
              <a:rPr lang="en-GB" baseline="-25000"/>
              <a:t>2</a:t>
            </a:r>
            <a:r>
              <a:rPr lang="en-GB"/>
              <a:t> involved in the growth of the trees are sequestered from the air and growth is powered by the photosynthesis resulting in a very low footprint. </a:t>
            </a:r>
          </a:p>
        </p:txBody>
      </p:sp>
      <p:sp>
        <p:nvSpPr>
          <p:cNvPr id="4" name="Slide Number Placeholder 3"/>
          <p:cNvSpPr>
            <a:spLocks noGrp="1"/>
          </p:cNvSpPr>
          <p:nvPr>
            <p:ph type="sldNum" sz="quarter" idx="10"/>
          </p:nvPr>
        </p:nvSpPr>
        <p:spPr/>
        <p:txBody>
          <a:bodyPr/>
          <a:lstStyle/>
          <a:p>
            <a:fld id="{B38AB951-0C68-4935-84CF-D0AD248AA492}" type="slidenum">
              <a:rPr lang="en-GB" smtClean="0"/>
              <a:t>8</a:t>
            </a:fld>
            <a:endParaRPr lang="en-GB"/>
          </a:p>
        </p:txBody>
      </p:sp>
    </p:spTree>
    <p:extLst>
      <p:ext uri="{BB962C8B-B14F-4D97-AF65-F5344CB8AC3E}">
        <p14:creationId xmlns:p14="http://schemas.microsoft.com/office/powerpoint/2010/main" val="3278903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Eco Audit background</a:t>
            </a:r>
          </a:p>
          <a:p>
            <a:pPr marL="171450" indent="-171450">
              <a:buFont typeface="Arial" panose="020B0604020202020204" pitchFamily="34" charset="0"/>
              <a:buChar char="•"/>
            </a:pPr>
            <a:r>
              <a:rPr lang="en-GB"/>
              <a:t>The Eco Audit tool in </a:t>
            </a:r>
            <a:r>
              <a:rPr lang="en-GB" err="1"/>
              <a:t>Granta</a:t>
            </a:r>
            <a:r>
              <a:rPr lang="en-GB"/>
              <a:t> </a:t>
            </a:r>
            <a:r>
              <a:rPr lang="en-GB" err="1"/>
              <a:t>EduPack</a:t>
            </a:r>
            <a:r>
              <a:rPr lang="en-GB"/>
              <a:t> can be used to compare different types water containers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For a fair comparison, the entire life-cycle of the product has to be considered (including transports)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With the Eco Audit, you can estimate energy use and CO</a:t>
            </a:r>
            <a:r>
              <a:rPr lang="en-GB" baseline="-25000"/>
              <a:t>2</a:t>
            </a:r>
            <a:r>
              <a:rPr lang="en-GB"/>
              <a:t> emissions as well as see the effects of feedstock and recycling options</a:t>
            </a:r>
          </a:p>
          <a:p>
            <a:pPr marL="171450" indent="-171450">
              <a:buFont typeface="Arial" panose="020B0604020202020204" pitchFamily="34" charset="0"/>
              <a:buChar char="•"/>
            </a:pPr>
            <a:r>
              <a:rPr lang="en-GB"/>
              <a:t>The Eco Audit is not a </a:t>
            </a:r>
            <a:r>
              <a:rPr lang="en-GB" i="1"/>
              <a:t>life-cycle assessment </a:t>
            </a:r>
            <a:r>
              <a:rPr lang="en-GB" i="0"/>
              <a:t>(LCA), </a:t>
            </a:r>
            <a:r>
              <a:rPr lang="en-GB"/>
              <a:t>but rather a streamlined </a:t>
            </a:r>
            <a:r>
              <a:rPr lang="en-GB" i="1"/>
              <a:t>life-cycle inventory </a:t>
            </a:r>
            <a:r>
              <a:rPr lang="en-GB"/>
              <a:t>(LCI)</a:t>
            </a:r>
          </a:p>
        </p:txBody>
      </p:sp>
      <p:sp>
        <p:nvSpPr>
          <p:cNvPr id="4" name="Slide Number Placeholder 3"/>
          <p:cNvSpPr>
            <a:spLocks noGrp="1"/>
          </p:cNvSpPr>
          <p:nvPr>
            <p:ph type="sldNum" sz="quarter" idx="10"/>
          </p:nvPr>
        </p:nvSpPr>
        <p:spPr/>
        <p:txBody>
          <a:bodyPr/>
          <a:lstStyle/>
          <a:p>
            <a:fld id="{B38AB951-0C68-4935-84CF-D0AD248AA492}" type="slidenum">
              <a:rPr lang="en-GB" smtClean="0"/>
              <a:t>9</a:t>
            </a:fld>
            <a:endParaRPr lang="en-GB"/>
          </a:p>
        </p:txBody>
      </p:sp>
    </p:spTree>
    <p:extLst>
      <p:ext uri="{BB962C8B-B14F-4D97-AF65-F5344CB8AC3E}">
        <p14:creationId xmlns:p14="http://schemas.microsoft.com/office/powerpoint/2010/main" val="2354274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9" name="Picture 8" descr="A close up of a logo&#10;&#10;Description automatically generated">
            <a:extLst>
              <a:ext uri="{FF2B5EF4-FFF2-40B4-BE49-F238E27FC236}">
                <a16:creationId xmlns:a16="http://schemas.microsoft.com/office/drawing/2014/main" id="{4777E959-C9AD-4F36-95B6-A1D7382902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2501900"/>
            <a:ext cx="5394325" cy="1449388"/>
          </a:xfrm>
          <a:prstGeom prst="rect">
            <a:avLst/>
          </a:prstGeom>
        </p:spPr>
        <p:txBody>
          <a:bodyPr>
            <a:normAutofit/>
          </a:bodyPr>
          <a:lstStyle>
            <a:lvl1pPr marL="0" indent="0">
              <a:buNone/>
              <a:defRPr sz="3600" b="1" i="0">
                <a:solidFill>
                  <a:schemeClr val="bg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4155982"/>
            <a:ext cx="5394325" cy="848315"/>
          </a:xfrm>
          <a:prstGeom prst="rect">
            <a:avLst/>
          </a:prstGeom>
        </p:spPr>
        <p:txBody>
          <a:bodyPr anchor="t">
            <a:normAutofit/>
          </a:bodyPr>
          <a:lstStyle>
            <a:lvl1pPr marL="0" indent="0">
              <a:buNone/>
              <a:defRPr sz="2000" b="0" i="0">
                <a:solidFill>
                  <a:schemeClr val="accent2"/>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07966117"/>
      </p:ext>
    </p:extLst>
  </p:cSld>
  <p:clrMapOvr>
    <a:masterClrMapping/>
  </p:clrMapOvr>
  <p:extLst>
    <p:ext uri="{DCECCB84-F9BA-43D5-87BE-67443E8EF086}">
      <p15:sldGuideLst xmlns:p15="http://schemas.microsoft.com/office/powerpoint/2012/main">
        <p15:guide id="1" orient="horz" pos="1584">
          <p15:clr>
            <a:srgbClr val="FBAE40"/>
          </p15:clr>
        </p15:guide>
        <p15:guide id="2" orient="horz" pos="26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08548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08549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061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31842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31975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E35FB507-9F4D-4855-90B0-EEEDAE35236E}"/>
              </a:ext>
            </a:extLst>
          </p:cNvPr>
          <p:cNvSpPr/>
          <p:nvPr userDrawn="1"/>
        </p:nvSpPr>
        <p:spPr>
          <a:xfrm>
            <a:off x="152400" y="67436"/>
            <a:ext cx="762000" cy="6945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4054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F46A438-A6DD-9A4D-9633-A82F4BA46D0B}"/>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635795" y="479973"/>
            <a:ext cx="7556205" cy="6378027"/>
          </a:xfrm>
          <a:prstGeom prst="rect">
            <a:avLst/>
          </a:prstGeom>
        </p:spPr>
      </p:pic>
      <p:pic>
        <p:nvPicPr>
          <p:cNvPr id="9" name="Picture 8">
            <a:extLst>
              <a:ext uri="{FF2B5EF4-FFF2-40B4-BE49-F238E27FC236}">
                <a16:creationId xmlns:a16="http://schemas.microsoft.com/office/drawing/2014/main" id="{B45EF558-9B78-CA48-A7D1-7E767A41BD75}"/>
              </a:ext>
            </a:extLst>
          </p:cNvPr>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627321" y="2844383"/>
            <a:ext cx="3487479" cy="1169233"/>
          </a:xfrm>
          <a:prstGeom prst="rect">
            <a:avLst/>
          </a:prstGeom>
        </p:spPr>
      </p:pic>
    </p:spTree>
    <p:extLst>
      <p:ext uri="{BB962C8B-B14F-4D97-AF65-F5344CB8AC3E}">
        <p14:creationId xmlns:p14="http://schemas.microsoft.com/office/powerpoint/2010/main" val="23555219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290714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dirty="0">
                <a:effectLst/>
                <a:latin typeface="+mj-lt"/>
                <a:ea typeface="Calibri" panose="020F0502020204030204" pitchFamily="34" charset="0"/>
                <a:cs typeface="Times New Roman" panose="02020603050405020304" pitchFamily="18" charset="0"/>
              </a:rPr>
              <a:t>© </a:t>
            </a:r>
            <a:r>
              <a:rPr lang="en-US" sz="1400" dirty="0">
                <a:solidFill>
                  <a:srgbClr val="000000"/>
                </a:solidFill>
                <a:effectLst/>
                <a:latin typeface="+mj-lt"/>
                <a:ea typeface="Times New Roman" panose="02020603050405020304" pitchFamily="18" charset="0"/>
                <a:cs typeface="Times New Roman" panose="02020603050405020304" pitchFamily="18" charset="0"/>
              </a:rPr>
              <a:t>2022 ANSYS, Inc. All rights reserved.</a:t>
            </a: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Use and Reproduction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The content used in this resource </a:t>
            </a:r>
            <a:r>
              <a:rPr lang="en-US" sz="14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400" i="1" dirty="0">
                <a:solidFill>
                  <a:srgbClr val="201F1E"/>
                </a:solidFill>
                <a:effectLst/>
                <a:latin typeface="+mj-lt"/>
                <a:ea typeface="Times New Roman" panose="02020603050405020304" pitchFamily="18"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Document Information</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 </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mj-lt"/>
                <a:ea typeface="Calibri" panose="020F0502020204030204" pitchFamily="34" charset="0"/>
                <a:cs typeface="Times New Roman" panose="02020603050405020304" pitchFamily="18" charset="0"/>
              </a:rPr>
              <a:t>Ansys Education Resources</a:t>
            </a:r>
            <a:endParaRPr lang="en-US" sz="14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4214879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er Divider">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816828D9-C361-48CA-8369-9240CE2D67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userDrawn="1">
            <p:ph type="body" sz="quarter" idx="10"/>
          </p:nvPr>
        </p:nvSpPr>
        <p:spPr>
          <a:xfrm>
            <a:off x="6416675" y="2520950"/>
            <a:ext cx="5394325" cy="1449388"/>
          </a:xfrm>
          <a:prstGeom prst="rect">
            <a:avLst/>
          </a:prstGeom>
        </p:spPr>
        <p:txBody>
          <a:bodyPr>
            <a:normAutofit/>
          </a:bodyPr>
          <a:lstStyle>
            <a:lvl1pPr marL="0" indent="0">
              <a:buNone/>
              <a:defRPr sz="36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userDrawn="1">
            <p:ph type="body" sz="quarter" idx="12"/>
          </p:nvPr>
        </p:nvSpPr>
        <p:spPr>
          <a:xfrm>
            <a:off x="6416675" y="4141788"/>
            <a:ext cx="5394325" cy="848315"/>
          </a:xfrm>
          <a:prstGeom prst="rect">
            <a:avLst/>
          </a:prstGeom>
        </p:spPr>
        <p:txBody>
          <a:bodyPr anchor="t">
            <a:normAutofit/>
          </a:bodyPr>
          <a:lstStyle>
            <a:lvl1pPr marL="0" indent="0">
              <a:buNone/>
              <a:defRPr sz="2000" b="0"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62132617"/>
      </p:ext>
    </p:extLst>
  </p:cSld>
  <p:clrMapOvr>
    <a:masterClrMapping/>
  </p:clrMapOvr>
  <p:extLst>
    <p:ext uri="{DCECCB84-F9BA-43D5-87BE-67443E8EF086}">
      <p15:sldGuideLst xmlns:p15="http://schemas.microsoft.com/office/powerpoint/2012/main">
        <p15:guide id="1" orient="horz" pos="1580">
          <p15:clr>
            <a:srgbClr val="FBAE40"/>
          </p15:clr>
        </p15:guide>
        <p15:guide id="2" orient="horz" pos="260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A8321BE-9568-4CAB-A8C0-D5C0318B2A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userDrawn="1">
            <p:ph type="body" sz="quarter" idx="10"/>
          </p:nvPr>
        </p:nvSpPr>
        <p:spPr>
          <a:xfrm>
            <a:off x="6416675" y="2520950"/>
            <a:ext cx="5394325" cy="1449388"/>
          </a:xfrm>
          <a:prstGeom prst="rect">
            <a:avLst/>
          </a:prstGeom>
        </p:spPr>
        <p:txBody>
          <a:bodyPr>
            <a:normAutofit/>
          </a:bodyPr>
          <a:lstStyle>
            <a:lvl1pPr marL="0" indent="0">
              <a:buNone/>
              <a:defRPr sz="36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userDrawn="1">
            <p:ph type="body" sz="quarter" idx="12"/>
          </p:nvPr>
        </p:nvSpPr>
        <p:spPr>
          <a:xfrm>
            <a:off x="6416675" y="4155982"/>
            <a:ext cx="5394325" cy="848315"/>
          </a:xfrm>
          <a:prstGeom prst="rect">
            <a:avLst/>
          </a:prstGeom>
        </p:spPr>
        <p:txBody>
          <a:bodyPr anchor="t">
            <a:normAutofit/>
          </a:bodyPr>
          <a:lstStyle>
            <a:lvl1pPr marL="0" indent="0">
              <a:buNone/>
              <a:defRPr sz="2000" b="0"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007677549"/>
      </p:ext>
    </p:extLst>
  </p:cSld>
  <p:clrMapOvr>
    <a:masterClrMapping/>
  </p:clrMapOvr>
  <p:extLst>
    <p:ext uri="{DCECCB84-F9BA-43D5-87BE-67443E8EF086}">
      <p15:sldGuideLst xmlns:p15="http://schemas.microsoft.com/office/powerpoint/2012/main">
        <p15:guide id="1" orient="horz" pos="261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058746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066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9293313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068238"/>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068238"/>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35490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085491"/>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085491"/>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38293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08549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08549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18631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068237"/>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068237"/>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0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FA2CC2-618C-4D20-B678-E096367845DE}"/>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16" name="Parallelogram 15">
            <a:extLst>
              <a:ext uri="{FF2B5EF4-FFF2-40B4-BE49-F238E27FC236}">
                <a16:creationId xmlns:a16="http://schemas.microsoft.com/office/drawing/2014/main" id="{4BB4A01D-7D6E-BB4E-BD5D-E3A388293815}"/>
              </a:ext>
            </a:extLst>
          </p:cNvPr>
          <p:cNvSpPr>
            <a:spLocks noChangeAspect="1"/>
          </p:cNvSpPr>
          <p:nvPr userDrawn="1"/>
        </p:nvSpPr>
        <p:spPr>
          <a:xfrm>
            <a:off x="256215" y="130869"/>
            <a:ext cx="353385" cy="515176"/>
          </a:xfrm>
          <a:prstGeom prst="parallelogram">
            <a:avLst>
              <a:gd name="adj" fmla="val 5961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057312"/>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440815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1.jpe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emf"/></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a:xfrm>
            <a:off x="601663" y="914400"/>
            <a:ext cx="5394325" cy="2658616"/>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Quarterly Case Study Session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Presented 2018</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600" b="1"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Water Containers and Plastic Waste</a:t>
            </a: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a:xfrm>
            <a:off x="601663" y="4020845"/>
            <a:ext cx="5394325" cy="848315"/>
          </a:xfrm>
        </p:spPr>
        <p:txBody>
          <a:bodyPr/>
          <a:lstStyle/>
          <a:p>
            <a:r>
              <a:rPr lang="en-US" i="1">
                <a:solidFill>
                  <a:schemeClr val="accent3"/>
                </a:solidFill>
              </a:rPr>
              <a:t>Claes Fredriksson and Bridget Ogwezi</a:t>
            </a:r>
          </a:p>
          <a:p>
            <a:r>
              <a:rPr lang="en-US">
                <a:solidFill>
                  <a:schemeClr val="accent3"/>
                </a:solidFill>
              </a:rPr>
              <a:t>Ansys Materials Education Division</a:t>
            </a:r>
          </a:p>
        </p:txBody>
      </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2BA9684-693C-4D57-AA4C-F3DC7D401AA0}"/>
              </a:ext>
            </a:extLst>
          </p:cNvPr>
          <p:cNvSpPr txBox="1">
            <a:spLocks noChangeArrowheads="1"/>
          </p:cNvSpPr>
          <p:nvPr/>
        </p:nvSpPr>
        <p:spPr>
          <a:xfrm>
            <a:off x="1524000" y="44450"/>
            <a:ext cx="9144000" cy="558800"/>
          </a:xfrm>
          <a:prstGeom prst="rect">
            <a:avLst/>
          </a:prstGeom>
        </p:spPr>
        <p:txBody>
          <a:bodyPr anchor="ctr"/>
          <a:lstStyle>
            <a:lvl1pPr algn="ctr" rtl="0" eaLnBrk="0" fontAlgn="base" hangingPunct="0">
              <a:spcBef>
                <a:spcPct val="0"/>
              </a:spcBef>
              <a:spcAft>
                <a:spcPct val="0"/>
              </a:spcAft>
              <a:defRPr sz="2585" b="1">
                <a:solidFill>
                  <a:schemeClr val="tx1"/>
                </a:solidFill>
                <a:latin typeface="+mj-lt"/>
                <a:ea typeface="+mj-ea"/>
                <a:cs typeface="+mj-cs"/>
              </a:defRPr>
            </a:lvl1pPr>
            <a:lvl2pPr algn="ctr" rtl="0" eaLnBrk="0" fontAlgn="base" hangingPunct="0">
              <a:spcBef>
                <a:spcPct val="0"/>
              </a:spcBef>
              <a:spcAft>
                <a:spcPct val="0"/>
              </a:spcAft>
              <a:defRPr sz="2585" b="1">
                <a:solidFill>
                  <a:schemeClr val="tx1"/>
                </a:solidFill>
                <a:latin typeface="Arial" charset="0"/>
              </a:defRPr>
            </a:lvl2pPr>
            <a:lvl3pPr algn="ctr" rtl="0" eaLnBrk="0" fontAlgn="base" hangingPunct="0">
              <a:spcBef>
                <a:spcPct val="0"/>
              </a:spcBef>
              <a:spcAft>
                <a:spcPct val="0"/>
              </a:spcAft>
              <a:defRPr sz="2585" b="1">
                <a:solidFill>
                  <a:schemeClr val="tx1"/>
                </a:solidFill>
                <a:latin typeface="Arial" charset="0"/>
              </a:defRPr>
            </a:lvl3pPr>
            <a:lvl4pPr algn="ctr" rtl="0" eaLnBrk="0" fontAlgn="base" hangingPunct="0">
              <a:spcBef>
                <a:spcPct val="0"/>
              </a:spcBef>
              <a:spcAft>
                <a:spcPct val="0"/>
              </a:spcAft>
              <a:defRPr sz="2585" b="1">
                <a:solidFill>
                  <a:schemeClr val="tx1"/>
                </a:solidFill>
                <a:latin typeface="Arial" charset="0"/>
              </a:defRPr>
            </a:lvl4pPr>
            <a:lvl5pPr algn="ctr" rtl="0" eaLnBrk="0" fontAlgn="base" hangingPunct="0">
              <a:spcBef>
                <a:spcPct val="0"/>
              </a:spcBef>
              <a:spcAft>
                <a:spcPct val="0"/>
              </a:spcAft>
              <a:defRPr sz="2585" b="1">
                <a:solidFill>
                  <a:schemeClr val="tx1"/>
                </a:solidFill>
                <a:latin typeface="Arial" charset="0"/>
              </a:defRPr>
            </a:lvl5pPr>
            <a:lvl6pPr marL="422026" algn="ctr" rtl="0" eaLnBrk="0" fontAlgn="base" hangingPunct="0">
              <a:spcBef>
                <a:spcPct val="0"/>
              </a:spcBef>
              <a:spcAft>
                <a:spcPct val="0"/>
              </a:spcAft>
              <a:defRPr sz="2215" b="1">
                <a:solidFill>
                  <a:schemeClr val="tx1"/>
                </a:solidFill>
                <a:latin typeface="Arial" charset="0"/>
              </a:defRPr>
            </a:lvl6pPr>
            <a:lvl7pPr marL="844052" algn="ctr" rtl="0" eaLnBrk="0" fontAlgn="base" hangingPunct="0">
              <a:spcBef>
                <a:spcPct val="0"/>
              </a:spcBef>
              <a:spcAft>
                <a:spcPct val="0"/>
              </a:spcAft>
              <a:defRPr sz="2215" b="1">
                <a:solidFill>
                  <a:schemeClr val="tx1"/>
                </a:solidFill>
                <a:latin typeface="Arial" charset="0"/>
              </a:defRPr>
            </a:lvl7pPr>
            <a:lvl8pPr marL="1266079" algn="ctr" rtl="0" eaLnBrk="0" fontAlgn="base" hangingPunct="0">
              <a:spcBef>
                <a:spcPct val="0"/>
              </a:spcBef>
              <a:spcAft>
                <a:spcPct val="0"/>
              </a:spcAft>
              <a:defRPr sz="2215" b="1">
                <a:solidFill>
                  <a:schemeClr val="tx1"/>
                </a:solidFill>
                <a:latin typeface="Arial" charset="0"/>
              </a:defRPr>
            </a:lvl8pPr>
            <a:lvl9pPr marL="1688104" algn="ctr" rtl="0" eaLnBrk="0" fontAlgn="base" hangingPunct="0">
              <a:spcBef>
                <a:spcPct val="0"/>
              </a:spcBef>
              <a:spcAft>
                <a:spcPct val="0"/>
              </a:spcAft>
              <a:defRPr sz="2215" b="1">
                <a:solidFill>
                  <a:schemeClr val="tx1"/>
                </a:solidFill>
                <a:latin typeface="Arial" charset="0"/>
              </a:defRPr>
            </a:lvl9pPr>
          </a:lstStyle>
          <a:p>
            <a:endParaRPr lang="en-GB" altLang="en-US" sz="2600" kern="0">
              <a:solidFill>
                <a:schemeClr val="tx2"/>
              </a:solidFill>
            </a:endParaRPr>
          </a:p>
        </p:txBody>
      </p:sp>
      <p:sp>
        <p:nvSpPr>
          <p:cNvPr id="8" name="Rectangle 7">
            <a:extLst>
              <a:ext uri="{FF2B5EF4-FFF2-40B4-BE49-F238E27FC236}">
                <a16:creationId xmlns:a16="http://schemas.microsoft.com/office/drawing/2014/main" id="{28202D9C-C4FC-471F-A07B-7F49789CB981}"/>
              </a:ext>
            </a:extLst>
          </p:cNvPr>
          <p:cNvSpPr/>
          <p:nvPr/>
        </p:nvSpPr>
        <p:spPr>
          <a:xfrm>
            <a:off x="654702" y="836712"/>
            <a:ext cx="7999078" cy="369332"/>
          </a:xfrm>
          <a:prstGeom prst="rect">
            <a:avLst/>
          </a:prstGeom>
        </p:spPr>
        <p:txBody>
          <a:bodyPr wrap="square" lIns="91440" tIns="45720" rIns="91440" bIns="45720" anchor="t">
            <a:spAutoFit/>
          </a:bodyPr>
          <a:lstStyle/>
          <a:p>
            <a:r>
              <a:rPr lang="en-GB" b="1"/>
              <a:t>Life-cycle comparison of water containers by Eco Audit at Level 2 (data from 2018)</a:t>
            </a:r>
          </a:p>
        </p:txBody>
      </p:sp>
      <p:sp>
        <p:nvSpPr>
          <p:cNvPr id="3" name="Title 2">
            <a:extLst>
              <a:ext uri="{FF2B5EF4-FFF2-40B4-BE49-F238E27FC236}">
                <a16:creationId xmlns:a16="http://schemas.microsoft.com/office/drawing/2014/main" id="{F41D5503-A09C-4876-86E4-0617A81F37F2}"/>
              </a:ext>
            </a:extLst>
          </p:cNvPr>
          <p:cNvSpPr>
            <a:spLocks noGrp="1"/>
          </p:cNvSpPr>
          <p:nvPr>
            <p:ph type="title"/>
          </p:nvPr>
        </p:nvSpPr>
        <p:spPr/>
        <p:txBody>
          <a:bodyPr/>
          <a:lstStyle/>
          <a:p>
            <a:r>
              <a:rPr lang="en-GB" altLang="en-US" sz="2800" b="1"/>
              <a:t>What can </a:t>
            </a:r>
            <a:r>
              <a:rPr lang="en-GB" altLang="en-US" sz="2800" b="1" err="1"/>
              <a:t>Granta</a:t>
            </a:r>
            <a:r>
              <a:rPr lang="en-GB" altLang="en-US" sz="2800" b="1"/>
              <a:t> </a:t>
            </a:r>
            <a:r>
              <a:rPr lang="en-GB" altLang="en-US" sz="2800" b="1" err="1"/>
              <a:t>EduPack</a:t>
            </a:r>
            <a:r>
              <a:rPr lang="en-GB" altLang="en-US" sz="2800" b="1"/>
              <a:t> do?</a:t>
            </a:r>
          </a:p>
        </p:txBody>
      </p:sp>
      <p:pic>
        <p:nvPicPr>
          <p:cNvPr id="19" name="Picture 18">
            <a:extLst>
              <a:ext uri="{FF2B5EF4-FFF2-40B4-BE49-F238E27FC236}">
                <a16:creationId xmlns:a16="http://schemas.microsoft.com/office/drawing/2014/main" id="{2CA818CF-49D2-4B9F-A954-87C718D7820E}"/>
              </a:ext>
            </a:extLst>
          </p:cNvPr>
          <p:cNvPicPr/>
          <p:nvPr/>
        </p:nvPicPr>
        <p:blipFill rotWithShape="1">
          <a:blip r:embed="rId3" cstate="print">
            <a:extLst>
              <a:ext uri="{28A0092B-C50C-407E-A947-70E740481C1C}">
                <a14:useLocalDpi xmlns:a14="http://schemas.microsoft.com/office/drawing/2010/main" val="0"/>
              </a:ext>
            </a:extLst>
          </a:blip>
          <a:srcRect l="4236" t="14459" r="20971" b="16710"/>
          <a:stretch/>
        </p:blipFill>
        <p:spPr bwMode="auto">
          <a:xfrm rot="5400000">
            <a:off x="6233776" y="1658889"/>
            <a:ext cx="2347107" cy="1724012"/>
          </a:xfrm>
          <a:prstGeom prst="rect">
            <a:avLst/>
          </a:prstGeom>
          <a:noFill/>
          <a:ln>
            <a:noFill/>
          </a:ln>
          <a:extLst>
            <a:ext uri="{53640926-AAD7-44D8-BBD7-CCE9431645EC}">
              <a14:shadowObscured xmlns:a14="http://schemas.microsoft.com/office/drawing/2010/main"/>
            </a:ext>
          </a:extLst>
        </p:spPr>
      </p:pic>
      <p:pic>
        <p:nvPicPr>
          <p:cNvPr id="21" name="Picture 20">
            <a:extLst>
              <a:ext uri="{FF2B5EF4-FFF2-40B4-BE49-F238E27FC236}">
                <a16:creationId xmlns:a16="http://schemas.microsoft.com/office/drawing/2014/main" id="{68F10B8A-B2E5-4E9E-9E91-7776AF16E64B}"/>
              </a:ext>
            </a:extLst>
          </p:cNvPr>
          <p:cNvPicPr/>
          <p:nvPr/>
        </p:nvPicPr>
        <p:blipFill rotWithShape="1">
          <a:blip r:embed="rId4" cstate="print">
            <a:extLst>
              <a:ext uri="{28A0092B-C50C-407E-A947-70E740481C1C}">
                <a14:useLocalDpi xmlns:a14="http://schemas.microsoft.com/office/drawing/2010/main" val="0"/>
              </a:ext>
            </a:extLst>
          </a:blip>
          <a:srcRect l="6067" t="14511" r="9710" b="12376"/>
          <a:stretch/>
        </p:blipFill>
        <p:spPr bwMode="auto">
          <a:xfrm rot="5400000">
            <a:off x="4280457" y="1675954"/>
            <a:ext cx="2347981" cy="1689006"/>
          </a:xfrm>
          <a:prstGeom prst="rect">
            <a:avLst/>
          </a:prstGeom>
          <a:noFill/>
          <a:ln>
            <a:noFill/>
          </a:ln>
          <a:extLst>
            <a:ext uri="{53640926-AAD7-44D8-BBD7-CCE9431645EC}">
              <a14:shadowObscured xmlns:a14="http://schemas.microsoft.com/office/drawing/2010/main"/>
            </a:ext>
          </a:extLst>
        </p:spPr>
      </p:pic>
      <p:graphicFrame>
        <p:nvGraphicFramePr>
          <p:cNvPr id="4" name="Table 3">
            <a:extLst>
              <a:ext uri="{FF2B5EF4-FFF2-40B4-BE49-F238E27FC236}">
                <a16:creationId xmlns:a16="http://schemas.microsoft.com/office/drawing/2014/main" id="{10FF3CEE-8084-460A-BC5A-1E04B67FE6EF}"/>
              </a:ext>
            </a:extLst>
          </p:cNvPr>
          <p:cNvGraphicFramePr>
            <a:graphicFrameLocks noGrp="1"/>
          </p:cNvGraphicFramePr>
          <p:nvPr>
            <p:extLst>
              <p:ext uri="{D42A27DB-BD31-4B8C-83A1-F6EECF244321}">
                <p14:modId xmlns:p14="http://schemas.microsoft.com/office/powerpoint/2010/main" val="2374830370"/>
              </p:ext>
            </p:extLst>
          </p:nvPr>
        </p:nvGraphicFramePr>
        <p:xfrm>
          <a:off x="2097200" y="3939202"/>
          <a:ext cx="7972727" cy="2207091"/>
        </p:xfrm>
        <a:graphic>
          <a:graphicData uri="http://schemas.openxmlformats.org/drawingml/2006/table">
            <a:tbl>
              <a:tblPr firstRow="1" firstCol="1" bandRow="1">
                <a:tableStyleId>{5C22544A-7EE6-4342-B048-85BDC9FD1C3A}</a:tableStyleId>
              </a:tblPr>
              <a:tblGrid>
                <a:gridCol w="1836768">
                  <a:extLst>
                    <a:ext uri="{9D8B030D-6E8A-4147-A177-3AD203B41FA5}">
                      <a16:colId xmlns:a16="http://schemas.microsoft.com/office/drawing/2014/main" val="809515555"/>
                    </a:ext>
                  </a:extLst>
                </a:gridCol>
                <a:gridCol w="1469415">
                  <a:extLst>
                    <a:ext uri="{9D8B030D-6E8A-4147-A177-3AD203B41FA5}">
                      <a16:colId xmlns:a16="http://schemas.microsoft.com/office/drawing/2014/main" val="1962458758"/>
                    </a:ext>
                  </a:extLst>
                </a:gridCol>
                <a:gridCol w="1390379">
                  <a:extLst>
                    <a:ext uri="{9D8B030D-6E8A-4147-A177-3AD203B41FA5}">
                      <a16:colId xmlns:a16="http://schemas.microsoft.com/office/drawing/2014/main" val="536974470"/>
                    </a:ext>
                  </a:extLst>
                </a:gridCol>
                <a:gridCol w="1615951">
                  <a:extLst>
                    <a:ext uri="{9D8B030D-6E8A-4147-A177-3AD203B41FA5}">
                      <a16:colId xmlns:a16="http://schemas.microsoft.com/office/drawing/2014/main" val="31915573"/>
                    </a:ext>
                  </a:extLst>
                </a:gridCol>
                <a:gridCol w="1660214">
                  <a:extLst>
                    <a:ext uri="{9D8B030D-6E8A-4147-A177-3AD203B41FA5}">
                      <a16:colId xmlns:a16="http://schemas.microsoft.com/office/drawing/2014/main" val="2556631299"/>
                    </a:ext>
                  </a:extLst>
                </a:gridCol>
              </a:tblGrid>
              <a:tr h="325135">
                <a:tc>
                  <a:txBody>
                    <a:bodyPr/>
                    <a:lstStyle/>
                    <a:p>
                      <a:pPr algn="l">
                        <a:lnSpc>
                          <a:spcPct val="115000"/>
                        </a:lnSpc>
                        <a:spcBef>
                          <a:spcPts val="600"/>
                        </a:spcBef>
                        <a:spcAft>
                          <a:spcPts val="0"/>
                        </a:spcAft>
                      </a:pPr>
                      <a:r>
                        <a:rPr lang="en-GB" sz="1200">
                          <a:effectLst/>
                        </a:rPr>
                        <a:t>Container:</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marL="0" lvl="0" indent="0" algn="l">
                        <a:lnSpc>
                          <a:spcPct val="115000"/>
                        </a:lnSpc>
                        <a:spcBef>
                          <a:spcPts val="600"/>
                        </a:spcBef>
                        <a:spcAft>
                          <a:spcPts val="0"/>
                        </a:spcAft>
                        <a:buFont typeface="+mj-lt"/>
                        <a:buNone/>
                      </a:pPr>
                      <a:r>
                        <a:rPr lang="en-GB" sz="1300">
                          <a:effectLst/>
                        </a:rPr>
                        <a:t>PET bottle (0.5 l)</a:t>
                      </a:r>
                      <a:endParaRPr lang="en-GB" sz="13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marL="0" lvl="0" indent="0" algn="l">
                        <a:spcAft>
                          <a:spcPts val="0"/>
                        </a:spcAft>
                        <a:buFont typeface="+mj-lt"/>
                        <a:buNone/>
                      </a:pPr>
                      <a:r>
                        <a:rPr lang="en-GB" sz="1400">
                          <a:effectLst/>
                        </a:rPr>
                        <a:t>PLA (0.5 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8402" marR="88402" marT="0" marB="0" anchor="ctr"/>
                </a:tc>
                <a:tc>
                  <a:txBody>
                    <a:bodyPr/>
                    <a:lstStyle/>
                    <a:p>
                      <a:pPr marL="0" lvl="0" indent="0" algn="l">
                        <a:spcAft>
                          <a:spcPts val="0"/>
                        </a:spcAft>
                        <a:buFont typeface="+mj-lt"/>
                        <a:buNone/>
                      </a:pPr>
                      <a:r>
                        <a:rPr lang="en-GB" sz="1400">
                          <a:effectLst/>
                        </a:rPr>
                        <a:t>Al-can  (0.33 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8402" marR="88402" marT="0" marB="0" anchor="ctr"/>
                </a:tc>
                <a:tc>
                  <a:txBody>
                    <a:bodyPr/>
                    <a:lstStyle/>
                    <a:p>
                      <a:pPr marL="0" lvl="0" indent="0" algn="l">
                        <a:spcAft>
                          <a:spcPts val="0"/>
                        </a:spcAft>
                        <a:buFont typeface="+mj-lt"/>
                        <a:buNone/>
                      </a:pPr>
                      <a:r>
                        <a:rPr lang="en-GB" sz="1400" err="1">
                          <a:effectLst/>
                        </a:rPr>
                        <a:t>TetraPak</a:t>
                      </a:r>
                      <a:r>
                        <a:rPr lang="en-GB" sz="1400">
                          <a:effectLst/>
                        </a:rPr>
                        <a:t>  (0.5 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88402" marR="88402" marT="0" marB="0" anchor="ctr"/>
                </a:tc>
                <a:extLst>
                  <a:ext uri="{0D108BD9-81ED-4DB2-BD59-A6C34878D82A}">
                    <a16:rowId xmlns:a16="http://schemas.microsoft.com/office/drawing/2014/main" val="1737110455"/>
                  </a:ext>
                </a:extLst>
              </a:tr>
              <a:tr h="203168">
                <a:tc>
                  <a:txBody>
                    <a:bodyPr/>
                    <a:lstStyle/>
                    <a:p>
                      <a:pPr algn="l">
                        <a:lnSpc>
                          <a:spcPct val="115000"/>
                        </a:lnSpc>
                        <a:spcBef>
                          <a:spcPts val="600"/>
                        </a:spcBef>
                        <a:spcAft>
                          <a:spcPts val="0"/>
                        </a:spcAft>
                      </a:pPr>
                      <a:r>
                        <a:rPr lang="en-GB" sz="1200" dirty="0">
                          <a:effectLst/>
                        </a:rPr>
                        <a:t>Units for 10 litre [#]</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tc>
                <a:tc>
                  <a:txBody>
                    <a:bodyPr/>
                    <a:lstStyle/>
                    <a:p>
                      <a:pPr algn="ctr">
                        <a:lnSpc>
                          <a:spcPct val="115000"/>
                        </a:lnSpc>
                        <a:spcBef>
                          <a:spcPts val="600"/>
                        </a:spcBef>
                        <a:spcAft>
                          <a:spcPts val="0"/>
                        </a:spcAft>
                      </a:pPr>
                      <a:r>
                        <a:rPr lang="en-GB" sz="1200">
                          <a:effectLst/>
                        </a:rPr>
                        <a:t>20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20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30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20</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extLst>
                  <a:ext uri="{0D108BD9-81ED-4DB2-BD59-A6C34878D82A}">
                    <a16:rowId xmlns:a16="http://schemas.microsoft.com/office/drawing/2014/main" val="314047425"/>
                  </a:ext>
                </a:extLst>
              </a:tr>
              <a:tr h="203168">
                <a:tc>
                  <a:txBody>
                    <a:bodyPr/>
                    <a:lstStyle/>
                    <a:p>
                      <a:pPr algn="l">
                        <a:lnSpc>
                          <a:spcPct val="115000"/>
                        </a:lnSpc>
                        <a:spcBef>
                          <a:spcPts val="600"/>
                        </a:spcBef>
                        <a:spcAft>
                          <a:spcPts val="0"/>
                        </a:spcAft>
                      </a:pPr>
                      <a:r>
                        <a:rPr lang="en-GB" sz="1200">
                          <a:effectLst/>
                        </a:rPr>
                        <a:t>Material (bottle+cap)</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tc>
                <a:tc>
                  <a:txBody>
                    <a:bodyPr/>
                    <a:lstStyle/>
                    <a:p>
                      <a:pPr algn="ctr">
                        <a:lnSpc>
                          <a:spcPct val="115000"/>
                        </a:lnSpc>
                        <a:spcBef>
                          <a:spcPts val="600"/>
                        </a:spcBef>
                        <a:spcAft>
                          <a:spcPts val="0"/>
                        </a:spcAft>
                      </a:pPr>
                      <a:r>
                        <a:rPr lang="en-GB" sz="1200">
                          <a:effectLst/>
                        </a:rPr>
                        <a:t>PET+PP</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PLA+PP</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Wrought Al non-aged</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err="1">
                          <a:effectLst/>
                        </a:rPr>
                        <a:t>Cardboard+PP</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extLst>
                  <a:ext uri="{0D108BD9-81ED-4DB2-BD59-A6C34878D82A}">
                    <a16:rowId xmlns:a16="http://schemas.microsoft.com/office/drawing/2014/main" val="755791390"/>
                  </a:ext>
                </a:extLst>
              </a:tr>
              <a:tr h="203168">
                <a:tc>
                  <a:txBody>
                    <a:bodyPr/>
                    <a:lstStyle/>
                    <a:p>
                      <a:pPr algn="l">
                        <a:lnSpc>
                          <a:spcPct val="115000"/>
                        </a:lnSpc>
                        <a:spcBef>
                          <a:spcPts val="600"/>
                        </a:spcBef>
                        <a:spcAft>
                          <a:spcPts val="0"/>
                        </a:spcAft>
                      </a:pPr>
                      <a:r>
                        <a:rPr lang="en-GB" sz="1200">
                          <a:effectLst/>
                        </a:rPr>
                        <a:t>Mass [g] (bottle+cap)</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tc>
                <a:tc>
                  <a:txBody>
                    <a:bodyPr/>
                    <a:lstStyle/>
                    <a:p>
                      <a:pPr algn="ctr">
                        <a:lnSpc>
                          <a:spcPct val="115000"/>
                        </a:lnSpc>
                        <a:spcBef>
                          <a:spcPts val="600"/>
                        </a:spcBef>
                        <a:spcAft>
                          <a:spcPts val="0"/>
                        </a:spcAft>
                      </a:pPr>
                      <a:r>
                        <a:rPr lang="en-GB" sz="1200">
                          <a:effectLst/>
                        </a:rPr>
                        <a:t>23+3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30+3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12.5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20+3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extLst>
                  <a:ext uri="{0D108BD9-81ED-4DB2-BD59-A6C34878D82A}">
                    <a16:rowId xmlns:a16="http://schemas.microsoft.com/office/drawing/2014/main" val="2604963420"/>
                  </a:ext>
                </a:extLst>
              </a:tr>
              <a:tr h="229144">
                <a:tc>
                  <a:txBody>
                    <a:bodyPr/>
                    <a:lstStyle/>
                    <a:p>
                      <a:pPr algn="l">
                        <a:lnSpc>
                          <a:spcPct val="115000"/>
                        </a:lnSpc>
                        <a:spcBef>
                          <a:spcPts val="600"/>
                        </a:spcBef>
                        <a:spcAft>
                          <a:spcPts val="0"/>
                        </a:spcAft>
                      </a:pPr>
                      <a:r>
                        <a:rPr lang="en-GB" sz="1300">
                          <a:effectLst/>
                        </a:rPr>
                        <a:t>Mass [kg] (dummy)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tc>
                <a:tc>
                  <a:txBody>
                    <a:bodyPr/>
                    <a:lstStyle/>
                    <a:p>
                      <a:pPr algn="ctr">
                        <a:lnSpc>
                          <a:spcPct val="115000"/>
                        </a:lnSpc>
                        <a:spcBef>
                          <a:spcPts val="600"/>
                        </a:spcBef>
                        <a:spcAft>
                          <a:spcPts val="0"/>
                        </a:spcAft>
                      </a:pPr>
                      <a:r>
                        <a:rPr lang="en-GB" sz="1300">
                          <a:effectLst/>
                        </a:rPr>
                        <a:t>0.5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300">
                          <a:effectLst/>
                        </a:rPr>
                        <a:t>0.5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300">
                          <a:effectLst/>
                        </a:rPr>
                        <a:t>0.33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300">
                          <a:effectLst/>
                        </a:rPr>
                        <a:t>0.5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extLst>
                  <a:ext uri="{0D108BD9-81ED-4DB2-BD59-A6C34878D82A}">
                    <a16:rowId xmlns:a16="http://schemas.microsoft.com/office/drawing/2014/main" val="3316567195"/>
                  </a:ext>
                </a:extLst>
              </a:tr>
              <a:tr h="203168">
                <a:tc>
                  <a:txBody>
                    <a:bodyPr/>
                    <a:lstStyle/>
                    <a:p>
                      <a:pPr algn="l">
                        <a:lnSpc>
                          <a:spcPct val="115000"/>
                        </a:lnSpc>
                        <a:spcBef>
                          <a:spcPts val="600"/>
                        </a:spcBef>
                        <a:spcAft>
                          <a:spcPts val="0"/>
                        </a:spcAft>
                      </a:pPr>
                      <a:r>
                        <a:rPr lang="en-GB" sz="1200">
                          <a:effectLst/>
                        </a:rPr>
                        <a:t>Recycled [%]</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tc>
                <a:tc>
                  <a:txBody>
                    <a:bodyPr/>
                    <a:lstStyle/>
                    <a:p>
                      <a:pPr algn="ctr">
                        <a:lnSpc>
                          <a:spcPct val="115000"/>
                        </a:lnSpc>
                        <a:spcBef>
                          <a:spcPts val="600"/>
                        </a:spcBef>
                        <a:spcAft>
                          <a:spcPts val="0"/>
                        </a:spcAft>
                      </a:pPr>
                      <a:r>
                        <a:rPr lang="en-GB" sz="1200">
                          <a:effectLst/>
                        </a:rPr>
                        <a:t>21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0.3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42.5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71.9</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extLst>
                  <a:ext uri="{0D108BD9-81ED-4DB2-BD59-A6C34878D82A}">
                    <a16:rowId xmlns:a16="http://schemas.microsoft.com/office/drawing/2014/main" val="2102822409"/>
                  </a:ext>
                </a:extLst>
              </a:tr>
              <a:tr h="203168">
                <a:tc>
                  <a:txBody>
                    <a:bodyPr/>
                    <a:lstStyle/>
                    <a:p>
                      <a:pPr algn="l">
                        <a:lnSpc>
                          <a:spcPct val="115000"/>
                        </a:lnSpc>
                        <a:spcBef>
                          <a:spcPts val="600"/>
                        </a:spcBef>
                        <a:spcAft>
                          <a:spcPts val="0"/>
                        </a:spcAft>
                      </a:pPr>
                      <a:r>
                        <a:rPr lang="en-GB" sz="1200">
                          <a:effectLst/>
                        </a:rPr>
                        <a:t>Transport [km]</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tc>
                <a:tc>
                  <a:txBody>
                    <a:bodyPr/>
                    <a:lstStyle/>
                    <a:p>
                      <a:pPr algn="ctr">
                        <a:lnSpc>
                          <a:spcPct val="115000"/>
                        </a:lnSpc>
                        <a:spcBef>
                          <a:spcPts val="600"/>
                        </a:spcBef>
                        <a:spcAft>
                          <a:spcPts val="0"/>
                        </a:spcAft>
                      </a:pPr>
                      <a:r>
                        <a:rPr lang="en-GB" sz="1200">
                          <a:effectLst/>
                        </a:rPr>
                        <a:t>405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188</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936 (road)+41 (ship)</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1082 (road)+41 (ship)</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extLst>
                  <a:ext uri="{0D108BD9-81ED-4DB2-BD59-A6C34878D82A}">
                    <a16:rowId xmlns:a16="http://schemas.microsoft.com/office/drawing/2014/main" val="637711909"/>
                  </a:ext>
                </a:extLst>
              </a:tr>
              <a:tr h="203168">
                <a:tc>
                  <a:txBody>
                    <a:bodyPr/>
                    <a:lstStyle/>
                    <a:p>
                      <a:pPr algn="l">
                        <a:lnSpc>
                          <a:spcPct val="115000"/>
                        </a:lnSpc>
                        <a:spcBef>
                          <a:spcPts val="600"/>
                        </a:spcBef>
                        <a:spcAft>
                          <a:spcPts val="0"/>
                        </a:spcAft>
                      </a:pPr>
                      <a:r>
                        <a:rPr lang="en-GB" sz="1200">
                          <a:effectLst/>
                        </a:rPr>
                        <a:t>Source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tc>
                <a:tc>
                  <a:txBody>
                    <a:bodyPr/>
                    <a:lstStyle/>
                    <a:p>
                      <a:pPr algn="ctr">
                        <a:lnSpc>
                          <a:spcPct val="115000"/>
                        </a:lnSpc>
                        <a:spcBef>
                          <a:spcPts val="600"/>
                        </a:spcBef>
                        <a:spcAft>
                          <a:spcPts val="0"/>
                        </a:spcAft>
                      </a:pPr>
                      <a:r>
                        <a:rPr lang="en-GB" sz="1200">
                          <a:effectLst/>
                        </a:rPr>
                        <a:t>Armathwaite, UK</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South Downs, UK</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Perrier, France</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Fläming, Germany</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extLst>
                  <a:ext uri="{0D108BD9-81ED-4DB2-BD59-A6C34878D82A}">
                    <a16:rowId xmlns:a16="http://schemas.microsoft.com/office/drawing/2014/main" val="3573160519"/>
                  </a:ext>
                </a:extLst>
              </a:tr>
              <a:tr h="203168">
                <a:tc>
                  <a:txBody>
                    <a:bodyPr/>
                    <a:lstStyle/>
                    <a:p>
                      <a:pPr algn="l">
                        <a:lnSpc>
                          <a:spcPct val="115000"/>
                        </a:lnSpc>
                        <a:spcBef>
                          <a:spcPts val="600"/>
                        </a:spcBef>
                        <a:spcAft>
                          <a:spcPts val="0"/>
                        </a:spcAft>
                      </a:pPr>
                      <a:r>
                        <a:rPr lang="en-GB" sz="1200">
                          <a:effectLst/>
                        </a:rPr>
                        <a:t>Energy [MJ]</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tc>
                <a:tc>
                  <a:txBody>
                    <a:bodyPr/>
                    <a:lstStyle/>
                    <a:p>
                      <a:pPr algn="ctr">
                        <a:lnSpc>
                          <a:spcPct val="115000"/>
                        </a:lnSpc>
                        <a:spcBef>
                          <a:spcPts val="600"/>
                        </a:spcBef>
                        <a:spcAft>
                          <a:spcPts val="0"/>
                        </a:spcAft>
                      </a:pPr>
                      <a:r>
                        <a:rPr lang="en-GB" sz="1200">
                          <a:effectLst/>
                        </a:rPr>
                        <a:t>105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97</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108</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79</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extLst>
                  <a:ext uri="{0D108BD9-81ED-4DB2-BD59-A6C34878D82A}">
                    <a16:rowId xmlns:a16="http://schemas.microsoft.com/office/drawing/2014/main" val="1979353236"/>
                  </a:ext>
                </a:extLst>
              </a:tr>
              <a:tr h="230636">
                <a:tc>
                  <a:txBody>
                    <a:bodyPr/>
                    <a:lstStyle/>
                    <a:p>
                      <a:pPr algn="l">
                        <a:lnSpc>
                          <a:spcPct val="115000"/>
                        </a:lnSpc>
                        <a:spcBef>
                          <a:spcPts val="600"/>
                        </a:spcBef>
                        <a:spcAft>
                          <a:spcPts val="0"/>
                        </a:spcAft>
                      </a:pPr>
                      <a:r>
                        <a:rPr lang="en-GB" sz="1200">
                          <a:effectLst/>
                        </a:rPr>
                        <a:t>CO2 [kg/kg]</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tc>
                <a:tc>
                  <a:txBody>
                    <a:bodyPr/>
                    <a:lstStyle/>
                    <a:p>
                      <a:pPr algn="ctr">
                        <a:lnSpc>
                          <a:spcPct val="115000"/>
                        </a:lnSpc>
                        <a:spcBef>
                          <a:spcPts val="600"/>
                        </a:spcBef>
                        <a:spcAft>
                          <a:spcPts val="0"/>
                        </a:spcAft>
                      </a:pPr>
                      <a:r>
                        <a:rPr lang="en-GB" sz="1200">
                          <a:effectLst/>
                        </a:rPr>
                        <a:t>5.53</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6.11</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a:effectLst/>
                        </a:rPr>
                        <a:t>6.95</a:t>
                      </a:r>
                      <a:endParaRPr lang="en-GB" sz="120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tc>
                  <a:txBody>
                    <a:bodyPr/>
                    <a:lstStyle/>
                    <a:p>
                      <a:pPr algn="ctr">
                        <a:lnSpc>
                          <a:spcPct val="115000"/>
                        </a:lnSpc>
                        <a:spcBef>
                          <a:spcPts val="600"/>
                        </a:spcBef>
                        <a:spcAft>
                          <a:spcPts val="0"/>
                        </a:spcAft>
                      </a:pPr>
                      <a:r>
                        <a:rPr lang="en-GB" sz="1200" dirty="0">
                          <a:effectLst/>
                        </a:rPr>
                        <a:t>4.22</a:t>
                      </a:r>
                      <a:endParaRPr lang="en-GB"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88402" marR="88402" marT="0" marB="0" anchor="ctr"/>
                </a:tc>
                <a:extLst>
                  <a:ext uri="{0D108BD9-81ED-4DB2-BD59-A6C34878D82A}">
                    <a16:rowId xmlns:a16="http://schemas.microsoft.com/office/drawing/2014/main" val="1313401165"/>
                  </a:ext>
                </a:extLst>
              </a:tr>
            </a:tbl>
          </a:graphicData>
        </a:graphic>
      </p:graphicFrame>
      <p:grpSp>
        <p:nvGrpSpPr>
          <p:cNvPr id="12" name="Group 11">
            <a:extLst>
              <a:ext uri="{FF2B5EF4-FFF2-40B4-BE49-F238E27FC236}">
                <a16:creationId xmlns:a16="http://schemas.microsoft.com/office/drawing/2014/main" id="{ACF1BD1A-903E-4D0E-9EDF-57BE3C1871C5}"/>
              </a:ext>
            </a:extLst>
          </p:cNvPr>
          <p:cNvGrpSpPr/>
          <p:nvPr/>
        </p:nvGrpSpPr>
        <p:grpSpPr>
          <a:xfrm>
            <a:off x="1948219" y="1346902"/>
            <a:ext cx="2408365" cy="2407490"/>
            <a:chOff x="751770" y="1621995"/>
            <a:chExt cx="2408365" cy="2407490"/>
          </a:xfrm>
        </p:grpSpPr>
        <p:pic>
          <p:nvPicPr>
            <p:cNvPr id="15" name="Picture 14">
              <a:extLst>
                <a:ext uri="{FF2B5EF4-FFF2-40B4-BE49-F238E27FC236}">
                  <a16:creationId xmlns:a16="http://schemas.microsoft.com/office/drawing/2014/main" id="{2ACB43AA-4CEF-4D16-80CB-EAC4A2569CE0}"/>
                </a:ext>
              </a:extLst>
            </p:cNvPr>
            <p:cNvPicPr/>
            <p:nvPr/>
          </p:nvPicPr>
          <p:blipFill rotWithShape="1">
            <a:blip r:embed="rId5" cstate="print">
              <a:extLst>
                <a:ext uri="{28A0092B-C50C-407E-A947-70E740481C1C}">
                  <a14:useLocalDpi xmlns:a14="http://schemas.microsoft.com/office/drawing/2010/main" val="0"/>
                </a:ext>
              </a:extLst>
            </a:blip>
            <a:srcRect l="10256" t="15260" r="24432" b="-2437"/>
            <a:stretch/>
          </p:blipFill>
          <p:spPr bwMode="auto">
            <a:xfrm rot="5400000">
              <a:off x="752208" y="1621557"/>
              <a:ext cx="2407490" cy="2408365"/>
            </a:xfrm>
            <a:prstGeom prst="rect">
              <a:avLst/>
            </a:prstGeom>
            <a:noFill/>
            <a:ln>
              <a:noFill/>
            </a:ln>
            <a:extLst>
              <a:ext uri="{53640926-AAD7-44D8-BBD7-CCE9431645EC}">
                <a14:shadowObscured xmlns:a14="http://schemas.microsoft.com/office/drawing/2010/main"/>
              </a:ext>
            </a:extLst>
          </p:spPr>
        </p:pic>
        <p:grpSp>
          <p:nvGrpSpPr>
            <p:cNvPr id="30" name="Group 29">
              <a:extLst>
                <a:ext uri="{FF2B5EF4-FFF2-40B4-BE49-F238E27FC236}">
                  <a16:creationId xmlns:a16="http://schemas.microsoft.com/office/drawing/2014/main" id="{6CE92D97-3BB3-4B22-99DA-2C295429339D}"/>
                </a:ext>
              </a:extLst>
            </p:cNvPr>
            <p:cNvGrpSpPr/>
            <p:nvPr/>
          </p:nvGrpSpPr>
          <p:grpSpPr>
            <a:xfrm>
              <a:off x="900752" y="3175468"/>
              <a:ext cx="1566522" cy="766650"/>
              <a:chOff x="12457" y="1144521"/>
              <a:chExt cx="1079815" cy="528131"/>
            </a:xfrm>
          </p:grpSpPr>
          <p:pic>
            <p:nvPicPr>
              <p:cNvPr id="33" name="Picture 32">
                <a:extLst>
                  <a:ext uri="{FF2B5EF4-FFF2-40B4-BE49-F238E27FC236}">
                    <a16:creationId xmlns:a16="http://schemas.microsoft.com/office/drawing/2014/main" id="{4A3F1369-0054-4829-9247-68B4AB716D0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57645" t="24992" r="22322" b="36193"/>
              <a:stretch/>
            </p:blipFill>
            <p:spPr bwMode="auto">
              <a:xfrm rot="5400000">
                <a:off x="132009" y="1024969"/>
                <a:ext cx="528131" cy="767235"/>
              </a:xfrm>
              <a:prstGeom prst="rect">
                <a:avLst/>
              </a:prstGeom>
              <a:noFill/>
              <a:ln>
                <a:solidFill>
                  <a:srgbClr val="FF0000"/>
                </a:solidFill>
              </a:ln>
              <a:extLst>
                <a:ext uri="{53640926-AAD7-44D8-BBD7-CCE9431645EC}">
                  <a14:shadowObscured xmlns:a14="http://schemas.microsoft.com/office/drawing/2010/main"/>
                </a:ext>
              </a:extLst>
            </p:spPr>
          </p:pic>
          <p:sp>
            <p:nvSpPr>
              <p:cNvPr id="34" name="Oval 33">
                <a:extLst>
                  <a:ext uri="{FF2B5EF4-FFF2-40B4-BE49-F238E27FC236}">
                    <a16:creationId xmlns:a16="http://schemas.microsoft.com/office/drawing/2014/main" id="{853A0272-03F5-4095-B163-1B81B2ACC1A1}"/>
                  </a:ext>
                </a:extLst>
              </p:cNvPr>
              <p:cNvSpPr/>
              <p:nvPr/>
            </p:nvSpPr>
            <p:spPr>
              <a:xfrm>
                <a:off x="851249" y="1251306"/>
                <a:ext cx="241023" cy="192112"/>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31" name="Straight Connector 30">
              <a:extLst>
                <a:ext uri="{FF2B5EF4-FFF2-40B4-BE49-F238E27FC236}">
                  <a16:creationId xmlns:a16="http://schemas.microsoft.com/office/drawing/2014/main" id="{E2EAF3A2-0501-44C0-A48E-72178D82F7D6}"/>
                </a:ext>
              </a:extLst>
            </p:cNvPr>
            <p:cNvCxnSpPr>
              <a:cxnSpLocks/>
            </p:cNvCxnSpPr>
            <p:nvPr/>
          </p:nvCxnSpPr>
          <p:spPr>
            <a:xfrm>
              <a:off x="2028170" y="3175468"/>
              <a:ext cx="264274" cy="14511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F8F6022-6D73-4E0B-A1FA-1375E957472A}"/>
                </a:ext>
              </a:extLst>
            </p:cNvPr>
            <p:cNvCxnSpPr>
              <a:cxnSpLocks/>
            </p:cNvCxnSpPr>
            <p:nvPr/>
          </p:nvCxnSpPr>
          <p:spPr>
            <a:xfrm flipV="1">
              <a:off x="2025534" y="3553594"/>
              <a:ext cx="377830" cy="385743"/>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E49C7869-F427-4C55-9502-AF9670A8A52A}"/>
              </a:ext>
            </a:extLst>
          </p:cNvPr>
          <p:cNvGrpSpPr/>
          <p:nvPr/>
        </p:nvGrpSpPr>
        <p:grpSpPr>
          <a:xfrm>
            <a:off x="8487688" y="1340768"/>
            <a:ext cx="1582240" cy="2323477"/>
            <a:chOff x="6963688" y="1615860"/>
            <a:chExt cx="1582240" cy="2323477"/>
          </a:xfrm>
        </p:grpSpPr>
        <p:pic>
          <p:nvPicPr>
            <p:cNvPr id="17" name="Picture 16">
              <a:extLst>
                <a:ext uri="{FF2B5EF4-FFF2-40B4-BE49-F238E27FC236}">
                  <a16:creationId xmlns:a16="http://schemas.microsoft.com/office/drawing/2014/main" id="{007ACD03-CB99-4232-9472-0511CD4F3DBE}"/>
                </a:ext>
              </a:extLst>
            </p:cNvPr>
            <p:cNvPicPr/>
            <p:nvPr/>
          </p:nvPicPr>
          <p:blipFill rotWithShape="1">
            <a:blip r:embed="rId8" cstate="print">
              <a:extLst>
                <a:ext uri="{28A0092B-C50C-407E-A947-70E740481C1C}">
                  <a14:useLocalDpi xmlns:a14="http://schemas.microsoft.com/office/drawing/2010/main" val="0"/>
                </a:ext>
              </a:extLst>
            </a:blip>
            <a:srcRect l="7854" t="12520" r="10463" b="13328"/>
            <a:stretch/>
          </p:blipFill>
          <p:spPr bwMode="auto">
            <a:xfrm rot="5400000">
              <a:off x="6593069" y="1986479"/>
              <a:ext cx="2323477" cy="1582240"/>
            </a:xfrm>
            <a:prstGeom prst="rect">
              <a:avLst/>
            </a:prstGeom>
            <a:noFill/>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9DD85CEE-BFCE-4176-88E4-B564A3811D52}"/>
                </a:ext>
              </a:extLst>
            </p:cNvPr>
            <p:cNvPicPr/>
            <p:nvPr/>
          </p:nvPicPr>
          <p:blipFill rotWithShape="1">
            <a:blip r:embed="rId8" cstate="print">
              <a:extLst>
                <a:ext uri="{28A0092B-C50C-407E-A947-70E740481C1C}">
                  <a14:useLocalDpi xmlns:a14="http://schemas.microsoft.com/office/drawing/2010/main" val="0"/>
                </a:ext>
              </a:extLst>
            </a:blip>
            <a:srcRect l="54573" t="44154" r="42766" b="34999"/>
            <a:stretch/>
          </p:blipFill>
          <p:spPr bwMode="auto">
            <a:xfrm rot="5575935">
              <a:off x="7621974" y="2616169"/>
              <a:ext cx="242438" cy="455742"/>
            </a:xfrm>
            <a:prstGeom prst="rect">
              <a:avLst/>
            </a:prstGeom>
            <a:noFill/>
            <a:ln>
              <a:noFill/>
            </a:ln>
            <a:extLst>
              <a:ext uri="{53640926-AAD7-44D8-BBD7-CCE9431645EC}">
                <a14:shadowObscured xmlns:a14="http://schemas.microsoft.com/office/drawing/2010/main"/>
              </a:ext>
            </a:extLst>
          </p:spPr>
        </p:pic>
      </p:grpSp>
      <p:sp>
        <p:nvSpPr>
          <p:cNvPr id="2" name="TextBox 1">
            <a:extLst>
              <a:ext uri="{FF2B5EF4-FFF2-40B4-BE49-F238E27FC236}">
                <a16:creationId xmlns:a16="http://schemas.microsoft.com/office/drawing/2014/main" id="{35A24CB6-CFDF-4098-BD04-F71507ECB53D}"/>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spTree>
    <p:extLst>
      <p:ext uri="{BB962C8B-B14F-4D97-AF65-F5344CB8AC3E}">
        <p14:creationId xmlns:p14="http://schemas.microsoft.com/office/powerpoint/2010/main" val="3946426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3E0DE46-074F-4786-A166-45E253EB4FD1}"/>
              </a:ext>
            </a:extLst>
          </p:cNvPr>
          <p:cNvSpPr txBox="1">
            <a:spLocks noChangeArrowheads="1"/>
          </p:cNvSpPr>
          <p:nvPr/>
        </p:nvSpPr>
        <p:spPr>
          <a:xfrm>
            <a:off x="1524000" y="44450"/>
            <a:ext cx="9144000" cy="558800"/>
          </a:xfrm>
          <a:prstGeom prst="rect">
            <a:avLst/>
          </a:prstGeom>
        </p:spPr>
        <p:txBody>
          <a:bodyPr anchor="ctr"/>
          <a:lstStyle>
            <a:lvl1pPr algn="ctr" rtl="0" eaLnBrk="0" fontAlgn="base" hangingPunct="0">
              <a:spcBef>
                <a:spcPct val="0"/>
              </a:spcBef>
              <a:spcAft>
                <a:spcPct val="0"/>
              </a:spcAft>
              <a:defRPr sz="2585" b="1">
                <a:solidFill>
                  <a:schemeClr val="tx1"/>
                </a:solidFill>
                <a:latin typeface="+mj-lt"/>
                <a:ea typeface="+mj-ea"/>
                <a:cs typeface="+mj-cs"/>
              </a:defRPr>
            </a:lvl1pPr>
            <a:lvl2pPr algn="ctr" rtl="0" eaLnBrk="0" fontAlgn="base" hangingPunct="0">
              <a:spcBef>
                <a:spcPct val="0"/>
              </a:spcBef>
              <a:spcAft>
                <a:spcPct val="0"/>
              </a:spcAft>
              <a:defRPr sz="2585" b="1">
                <a:solidFill>
                  <a:schemeClr val="tx1"/>
                </a:solidFill>
                <a:latin typeface="Arial" charset="0"/>
              </a:defRPr>
            </a:lvl2pPr>
            <a:lvl3pPr algn="ctr" rtl="0" eaLnBrk="0" fontAlgn="base" hangingPunct="0">
              <a:spcBef>
                <a:spcPct val="0"/>
              </a:spcBef>
              <a:spcAft>
                <a:spcPct val="0"/>
              </a:spcAft>
              <a:defRPr sz="2585" b="1">
                <a:solidFill>
                  <a:schemeClr val="tx1"/>
                </a:solidFill>
                <a:latin typeface="Arial" charset="0"/>
              </a:defRPr>
            </a:lvl3pPr>
            <a:lvl4pPr algn="ctr" rtl="0" eaLnBrk="0" fontAlgn="base" hangingPunct="0">
              <a:spcBef>
                <a:spcPct val="0"/>
              </a:spcBef>
              <a:spcAft>
                <a:spcPct val="0"/>
              </a:spcAft>
              <a:defRPr sz="2585" b="1">
                <a:solidFill>
                  <a:schemeClr val="tx1"/>
                </a:solidFill>
                <a:latin typeface="Arial" charset="0"/>
              </a:defRPr>
            </a:lvl4pPr>
            <a:lvl5pPr algn="ctr" rtl="0" eaLnBrk="0" fontAlgn="base" hangingPunct="0">
              <a:spcBef>
                <a:spcPct val="0"/>
              </a:spcBef>
              <a:spcAft>
                <a:spcPct val="0"/>
              </a:spcAft>
              <a:defRPr sz="2585" b="1">
                <a:solidFill>
                  <a:schemeClr val="tx1"/>
                </a:solidFill>
                <a:latin typeface="Arial" charset="0"/>
              </a:defRPr>
            </a:lvl5pPr>
            <a:lvl6pPr marL="422026" algn="ctr" rtl="0" eaLnBrk="0" fontAlgn="base" hangingPunct="0">
              <a:spcBef>
                <a:spcPct val="0"/>
              </a:spcBef>
              <a:spcAft>
                <a:spcPct val="0"/>
              </a:spcAft>
              <a:defRPr sz="2215" b="1">
                <a:solidFill>
                  <a:schemeClr val="tx1"/>
                </a:solidFill>
                <a:latin typeface="Arial" charset="0"/>
              </a:defRPr>
            </a:lvl6pPr>
            <a:lvl7pPr marL="844052" algn="ctr" rtl="0" eaLnBrk="0" fontAlgn="base" hangingPunct="0">
              <a:spcBef>
                <a:spcPct val="0"/>
              </a:spcBef>
              <a:spcAft>
                <a:spcPct val="0"/>
              </a:spcAft>
              <a:defRPr sz="2215" b="1">
                <a:solidFill>
                  <a:schemeClr val="tx1"/>
                </a:solidFill>
                <a:latin typeface="Arial" charset="0"/>
              </a:defRPr>
            </a:lvl7pPr>
            <a:lvl8pPr marL="1266079" algn="ctr" rtl="0" eaLnBrk="0" fontAlgn="base" hangingPunct="0">
              <a:spcBef>
                <a:spcPct val="0"/>
              </a:spcBef>
              <a:spcAft>
                <a:spcPct val="0"/>
              </a:spcAft>
              <a:defRPr sz="2215" b="1">
                <a:solidFill>
                  <a:schemeClr val="tx1"/>
                </a:solidFill>
                <a:latin typeface="Arial" charset="0"/>
              </a:defRPr>
            </a:lvl8pPr>
            <a:lvl9pPr marL="1688104" algn="ctr" rtl="0" eaLnBrk="0" fontAlgn="base" hangingPunct="0">
              <a:spcBef>
                <a:spcPct val="0"/>
              </a:spcBef>
              <a:spcAft>
                <a:spcPct val="0"/>
              </a:spcAft>
              <a:defRPr sz="2215" b="1">
                <a:solidFill>
                  <a:schemeClr val="tx1"/>
                </a:solidFill>
                <a:latin typeface="Arial" charset="0"/>
              </a:defRPr>
            </a:lvl9pPr>
          </a:lstStyle>
          <a:p>
            <a:endParaRPr lang="en-GB" sz="2800"/>
          </a:p>
        </p:txBody>
      </p:sp>
      <p:sp>
        <p:nvSpPr>
          <p:cNvPr id="10" name="Rectangle 9">
            <a:extLst>
              <a:ext uri="{FF2B5EF4-FFF2-40B4-BE49-F238E27FC236}">
                <a16:creationId xmlns:a16="http://schemas.microsoft.com/office/drawing/2014/main" id="{F7156915-05E2-45F9-8502-FCABDA2DF23D}"/>
              </a:ext>
            </a:extLst>
          </p:cNvPr>
          <p:cNvSpPr/>
          <p:nvPr/>
        </p:nvSpPr>
        <p:spPr>
          <a:xfrm>
            <a:off x="1318377" y="994418"/>
            <a:ext cx="4397679" cy="2031325"/>
          </a:xfrm>
          <a:prstGeom prst="rect">
            <a:avLst/>
          </a:prstGeom>
        </p:spPr>
        <p:txBody>
          <a:bodyPr wrap="square">
            <a:spAutoFit/>
          </a:bodyPr>
          <a:lstStyle/>
          <a:p>
            <a:pPr marL="171450" indent="-171450">
              <a:buFont typeface="Arial" panose="020B0604020202020204" pitchFamily="34" charset="0"/>
              <a:buChar char="•"/>
              <a:defRPr/>
            </a:pPr>
            <a:r>
              <a:rPr lang="en-US" sz="1400"/>
              <a:t>The use phase is represented by refrigeration for 2 whole days (static mode) using a UK electricity mix. </a:t>
            </a:r>
          </a:p>
          <a:p>
            <a:pPr marL="171450" indent="-171450">
              <a:buFont typeface="Arial" panose="020B0604020202020204" pitchFamily="34" charset="0"/>
              <a:buChar char="•"/>
              <a:defRPr/>
            </a:pPr>
            <a:r>
              <a:rPr lang="en-US" sz="1400"/>
              <a:t>An average power use of 120 W is assumed here. </a:t>
            </a:r>
          </a:p>
          <a:p>
            <a:pPr marL="171450" indent="-171450">
              <a:buFont typeface="Arial" panose="020B0604020202020204" pitchFamily="34" charset="0"/>
              <a:buChar char="•"/>
              <a:defRPr/>
            </a:pPr>
            <a:endParaRPr lang="en-US" sz="1400"/>
          </a:p>
          <a:p>
            <a:pPr marL="171450" indent="-171450">
              <a:buFont typeface="Arial" panose="020B0604020202020204" pitchFamily="34" charset="0"/>
              <a:buChar char="•"/>
              <a:defRPr/>
            </a:pPr>
            <a:r>
              <a:rPr lang="en-US" sz="1400"/>
              <a:t>The use phase (refrigeration) is considerable</a:t>
            </a:r>
          </a:p>
          <a:p>
            <a:pPr marL="171450" indent="-171450">
              <a:buFont typeface="Arial" panose="020B0604020202020204" pitchFamily="34" charset="0"/>
              <a:buChar char="•"/>
              <a:defRPr/>
            </a:pPr>
            <a:r>
              <a:rPr lang="en-US" sz="1400"/>
              <a:t>The Al can with typical recycled fraction (42.5%), has by far the largest material CO</a:t>
            </a:r>
            <a:r>
              <a:rPr lang="en-US" sz="1400" baseline="-25000"/>
              <a:t>2</a:t>
            </a:r>
            <a:r>
              <a:rPr lang="en-US" sz="1400"/>
              <a:t> footprint</a:t>
            </a:r>
          </a:p>
          <a:p>
            <a:pPr marL="171450" indent="-171450">
              <a:buFont typeface="Arial" panose="020B0604020202020204" pitchFamily="34" charset="0"/>
              <a:buChar char="•"/>
              <a:defRPr/>
            </a:pPr>
            <a:r>
              <a:rPr lang="en-US" sz="1400"/>
              <a:t>This can be changed by using 100% recycled Al</a:t>
            </a:r>
          </a:p>
          <a:p>
            <a:pPr marL="171450" indent="-171450">
              <a:buFont typeface="Arial" panose="020B0604020202020204" pitchFamily="34" charset="0"/>
              <a:buChar char="•"/>
              <a:defRPr/>
            </a:pPr>
            <a:r>
              <a:rPr lang="en-US" sz="1400" err="1"/>
              <a:t>TetraPak</a:t>
            </a:r>
            <a:r>
              <a:rPr lang="en-US" sz="1400"/>
              <a:t> has the lowest footprint (but is a hybrid)</a:t>
            </a:r>
          </a:p>
        </p:txBody>
      </p:sp>
      <p:sp>
        <p:nvSpPr>
          <p:cNvPr id="2" name="Title 1">
            <a:extLst>
              <a:ext uri="{FF2B5EF4-FFF2-40B4-BE49-F238E27FC236}">
                <a16:creationId xmlns:a16="http://schemas.microsoft.com/office/drawing/2014/main" id="{4618A4AF-46BD-4C2D-8992-0BAAA18035C0}"/>
              </a:ext>
            </a:extLst>
          </p:cNvPr>
          <p:cNvSpPr>
            <a:spLocks noGrp="1"/>
          </p:cNvSpPr>
          <p:nvPr>
            <p:ph type="title"/>
          </p:nvPr>
        </p:nvSpPr>
        <p:spPr/>
        <p:txBody>
          <a:bodyPr/>
          <a:lstStyle/>
          <a:p>
            <a:r>
              <a:rPr lang="en-GB" sz="2800" b="1"/>
              <a:t>Eco Audit comparison results</a:t>
            </a:r>
          </a:p>
        </p:txBody>
      </p:sp>
      <p:grpSp>
        <p:nvGrpSpPr>
          <p:cNvPr id="6" name="Group 5">
            <a:extLst>
              <a:ext uri="{FF2B5EF4-FFF2-40B4-BE49-F238E27FC236}">
                <a16:creationId xmlns:a16="http://schemas.microsoft.com/office/drawing/2014/main" id="{110426EF-67D3-466B-9CCE-8CECB7CFE6BD}"/>
              </a:ext>
            </a:extLst>
          </p:cNvPr>
          <p:cNvGrpSpPr/>
          <p:nvPr/>
        </p:nvGrpSpPr>
        <p:grpSpPr>
          <a:xfrm>
            <a:off x="1290511" y="3756303"/>
            <a:ext cx="4159516" cy="2317940"/>
            <a:chOff x="103366" y="63610"/>
            <a:chExt cx="3532506" cy="1970102"/>
          </a:xfrm>
        </p:grpSpPr>
        <p:pic>
          <p:nvPicPr>
            <p:cNvPr id="14" name="Picture 13">
              <a:extLst>
                <a:ext uri="{FF2B5EF4-FFF2-40B4-BE49-F238E27FC236}">
                  <a16:creationId xmlns:a16="http://schemas.microsoft.com/office/drawing/2014/main" id="{9FD13E37-0E03-4089-99EE-3A73DB6F0B2F}"/>
                </a:ext>
              </a:extLst>
            </p:cNvPr>
            <p:cNvPicPr>
              <a:picLocks noChangeAspect="1"/>
            </p:cNvPicPr>
            <p:nvPr/>
          </p:nvPicPr>
          <p:blipFill rotWithShape="1">
            <a:blip r:embed="rId3">
              <a:extLst>
                <a:ext uri="{28A0092B-C50C-407E-A947-70E740481C1C}">
                  <a14:useLocalDpi xmlns:a14="http://schemas.microsoft.com/office/drawing/2010/main" val="0"/>
                </a:ext>
              </a:extLst>
            </a:blip>
            <a:srcRect l="2339" t="1487" r="17713" b="54517"/>
            <a:stretch/>
          </p:blipFill>
          <p:spPr bwMode="auto">
            <a:xfrm>
              <a:off x="103366" y="63610"/>
              <a:ext cx="3532505" cy="1881184"/>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AA98EDF6-BCB7-4CCF-ADFB-25ACA195BE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621" y="628153"/>
              <a:ext cx="1009650" cy="582295"/>
            </a:xfrm>
            <a:prstGeom prst="rect">
              <a:avLst/>
            </a:prstGeom>
            <a:ln>
              <a:solidFill>
                <a:schemeClr val="accent1"/>
              </a:solidFill>
            </a:ln>
          </p:spPr>
        </p:pic>
        <p:pic>
          <p:nvPicPr>
            <p:cNvPr id="16" name="Picture 15">
              <a:extLst>
                <a:ext uri="{FF2B5EF4-FFF2-40B4-BE49-F238E27FC236}">
                  <a16:creationId xmlns:a16="http://schemas.microsoft.com/office/drawing/2014/main" id="{7D8DBB54-0B35-45BA-97D2-4891249C70E5}"/>
                </a:ext>
              </a:extLst>
            </p:cNvPr>
            <p:cNvPicPr>
              <a:picLocks noChangeAspect="1"/>
            </p:cNvPicPr>
            <p:nvPr/>
          </p:nvPicPr>
          <p:blipFill rotWithShape="1">
            <a:blip r:embed="rId5">
              <a:extLst>
                <a:ext uri="{28A0092B-C50C-407E-A947-70E740481C1C}">
                  <a14:useLocalDpi xmlns:a14="http://schemas.microsoft.com/office/drawing/2010/main" val="0"/>
                </a:ext>
              </a:extLst>
            </a:blip>
            <a:srcRect l="4996" t="71789" r="17840" b="24306"/>
            <a:stretch/>
          </p:blipFill>
          <p:spPr bwMode="auto">
            <a:xfrm>
              <a:off x="286247" y="1900362"/>
              <a:ext cx="3349625" cy="133350"/>
            </a:xfrm>
            <a:prstGeom prst="rect">
              <a:avLst/>
            </a:prstGeom>
            <a:ln>
              <a:noFill/>
            </a:ln>
            <a:extLst>
              <a:ext uri="{53640926-AAD7-44D8-BBD7-CCE9431645EC}">
                <a14:shadowObscured xmlns:a14="http://schemas.microsoft.com/office/drawing/2010/main"/>
              </a:ext>
            </a:extLst>
          </p:spPr>
        </p:pic>
      </p:grpSp>
      <p:grpSp>
        <p:nvGrpSpPr>
          <p:cNvPr id="7" name="Group 6">
            <a:extLst>
              <a:ext uri="{FF2B5EF4-FFF2-40B4-BE49-F238E27FC236}">
                <a16:creationId xmlns:a16="http://schemas.microsoft.com/office/drawing/2014/main" id="{867D7731-C219-4009-9C62-0DCAE75985C3}"/>
              </a:ext>
            </a:extLst>
          </p:cNvPr>
          <p:cNvGrpSpPr/>
          <p:nvPr/>
        </p:nvGrpSpPr>
        <p:grpSpPr>
          <a:xfrm>
            <a:off x="6741975" y="3756303"/>
            <a:ext cx="4029018" cy="2317940"/>
            <a:chOff x="0" y="0"/>
            <a:chExt cx="2486163" cy="1431069"/>
          </a:xfrm>
        </p:grpSpPr>
        <p:pic>
          <p:nvPicPr>
            <p:cNvPr id="11" name="Picture 10">
              <a:extLst>
                <a:ext uri="{FF2B5EF4-FFF2-40B4-BE49-F238E27FC236}">
                  <a16:creationId xmlns:a16="http://schemas.microsoft.com/office/drawing/2014/main" id="{C472901A-D521-43C4-8422-E6B90B64C62C}"/>
                </a:ext>
              </a:extLst>
            </p:cNvPr>
            <p:cNvPicPr>
              <a:picLocks noChangeAspect="1"/>
            </p:cNvPicPr>
            <p:nvPr/>
          </p:nvPicPr>
          <p:blipFill rotWithShape="1">
            <a:blip r:embed="rId6">
              <a:extLst>
                <a:ext uri="{28A0092B-C50C-407E-A947-70E740481C1C}">
                  <a14:useLocalDpi xmlns:a14="http://schemas.microsoft.com/office/drawing/2010/main" val="0"/>
                </a:ext>
              </a:extLst>
            </a:blip>
            <a:srcRect l="2339" t="930" r="17950" b="53885"/>
            <a:stretch/>
          </p:blipFill>
          <p:spPr bwMode="auto">
            <a:xfrm>
              <a:off x="0" y="0"/>
              <a:ext cx="2480310" cy="1360805"/>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CE857319-FCC1-4700-B20C-4A10C5B27C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153" y="421419"/>
              <a:ext cx="725170" cy="417830"/>
            </a:xfrm>
            <a:prstGeom prst="rect">
              <a:avLst/>
            </a:prstGeom>
            <a:ln>
              <a:solidFill>
                <a:schemeClr val="accent1"/>
              </a:solidFill>
            </a:ln>
          </p:spPr>
        </p:pic>
        <p:pic>
          <p:nvPicPr>
            <p:cNvPr id="13" name="Picture 12">
              <a:extLst>
                <a:ext uri="{FF2B5EF4-FFF2-40B4-BE49-F238E27FC236}">
                  <a16:creationId xmlns:a16="http://schemas.microsoft.com/office/drawing/2014/main" id="{FE1AC2DA-FC24-4D99-AA97-DEDB4FF6ADF6}"/>
                </a:ext>
              </a:extLst>
            </p:cNvPr>
            <p:cNvPicPr>
              <a:picLocks noChangeAspect="1"/>
            </p:cNvPicPr>
            <p:nvPr/>
          </p:nvPicPr>
          <p:blipFill rotWithShape="1">
            <a:blip r:embed="rId5">
              <a:extLst>
                <a:ext uri="{28A0092B-C50C-407E-A947-70E740481C1C}">
                  <a14:useLocalDpi xmlns:a14="http://schemas.microsoft.com/office/drawing/2010/main" val="0"/>
                </a:ext>
              </a:extLst>
            </a:blip>
            <a:srcRect l="4996" t="71789" r="17840" b="24306"/>
            <a:stretch/>
          </p:blipFill>
          <p:spPr bwMode="auto">
            <a:xfrm>
              <a:off x="79513" y="1335819"/>
              <a:ext cx="2406650" cy="95250"/>
            </a:xfrm>
            <a:prstGeom prst="rect">
              <a:avLst/>
            </a:prstGeom>
            <a:ln>
              <a:noFill/>
            </a:ln>
            <a:extLst>
              <a:ext uri="{53640926-AAD7-44D8-BBD7-CCE9431645EC}">
                <a14:shadowObscured xmlns:a14="http://schemas.microsoft.com/office/drawing/2010/main"/>
              </a:ext>
            </a:extLst>
          </p:spPr>
        </p:pic>
      </p:grpSp>
      <p:pic>
        <p:nvPicPr>
          <p:cNvPr id="17" name="Picture 16">
            <a:extLst>
              <a:ext uri="{FF2B5EF4-FFF2-40B4-BE49-F238E27FC236}">
                <a16:creationId xmlns:a16="http://schemas.microsoft.com/office/drawing/2014/main" id="{5DD747B4-D6A9-4A4A-99D8-1C96F6629287}"/>
              </a:ext>
            </a:extLst>
          </p:cNvPr>
          <p:cNvPicPr/>
          <p:nvPr/>
        </p:nvPicPr>
        <p:blipFill rotWithShape="1">
          <a:blip r:embed="rId7">
            <a:extLst>
              <a:ext uri="{28A0092B-C50C-407E-A947-70E740481C1C}">
                <a14:useLocalDpi xmlns:a14="http://schemas.microsoft.com/office/drawing/2010/main" val="0"/>
              </a:ext>
            </a:extLst>
          </a:blip>
          <a:srcRect t="-2" r="768" b="160"/>
          <a:stretch/>
        </p:blipFill>
        <p:spPr bwMode="auto">
          <a:xfrm>
            <a:off x="6870832" y="1098549"/>
            <a:ext cx="2361958" cy="2175508"/>
          </a:xfrm>
          <a:prstGeom prst="rect">
            <a:avLst/>
          </a:prstGeom>
          <a:ln w="9525" cap="flat" cmpd="sng" algn="ctr">
            <a:solidFill>
              <a:srgbClr val="FFB71B"/>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966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animEffect transition="in" filter="wipe(left)">
                                      <p:cBhvr>
                                        <p:cTn id="7" dur="500"/>
                                        <p:tgtEl>
                                          <p:spTgt spid="10">
                                            <p:txEl>
                                              <p:pRg st="3" end="3"/>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0">
                                            <p:txEl>
                                              <p:pRg st="4" end="4"/>
                                            </p:txEl>
                                          </p:spTgt>
                                        </p:tgtEl>
                                        <p:attrNameLst>
                                          <p:attrName>style.visibility</p:attrName>
                                        </p:attrNameLst>
                                      </p:cBhvr>
                                      <p:to>
                                        <p:strVal val="visible"/>
                                      </p:to>
                                    </p:set>
                                    <p:animEffect transition="in" filter="wipe(left)">
                                      <p:cBhvr>
                                        <p:cTn id="10" dur="500"/>
                                        <p:tgtEl>
                                          <p:spTgt spid="10">
                                            <p:txEl>
                                              <p:pRg st="4" end="4"/>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animEffect transition="in" filter="wipe(left)">
                                      <p:cBhvr>
                                        <p:cTn id="13" dur="500"/>
                                        <p:tgtEl>
                                          <p:spTgt spid="10">
                                            <p:txEl>
                                              <p:pRg st="5" end="5"/>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0">
                                            <p:txEl>
                                              <p:pRg st="6" end="6"/>
                                            </p:txEl>
                                          </p:spTgt>
                                        </p:tgtEl>
                                        <p:attrNameLst>
                                          <p:attrName>style.visibility</p:attrName>
                                        </p:attrNameLst>
                                      </p:cBhvr>
                                      <p:to>
                                        <p:strVal val="visible"/>
                                      </p:to>
                                    </p:set>
                                    <p:animEffect transition="in" filter="wipe(left)">
                                      <p:cBhvr>
                                        <p:cTn id="16"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1535723" y="187570"/>
            <a:ext cx="9144000" cy="1436077"/>
          </a:xfrm>
          <a:prstGeom prst="rect">
            <a:avLst/>
          </a:prstGeom>
          <a:noFill/>
          <a:ln>
            <a:noFill/>
          </a:ln>
        </p:spPr>
        <p:txBody>
          <a:bodyPr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6pPr>
            <a:lvl7pPr marL="29718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7pPr>
            <a:lvl8pPr marL="34290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8pPr>
            <a:lvl9pPr marL="3886200" indent="-228600" eaLnBrk="0" fontAlgn="base" hangingPunct="0">
              <a:spcBef>
                <a:spcPct val="20000"/>
              </a:spcBef>
              <a:spcAft>
                <a:spcPct val="20000"/>
              </a:spcAft>
              <a:buClr>
                <a:srgbClr val="009B9B"/>
              </a:buClr>
              <a:buSzPct val="80000"/>
              <a:buFont typeface="Wingdings" pitchFamily="2" charset="2"/>
              <a:defRPr b="1">
                <a:solidFill>
                  <a:schemeClr val="tx1"/>
                </a:solidFill>
                <a:latin typeface="Arial" charset="0"/>
              </a:defRPr>
            </a:lvl9pPr>
          </a:lstStyle>
          <a:p>
            <a:pPr algn="ctr">
              <a:spcBef>
                <a:spcPct val="10000"/>
              </a:spcBef>
              <a:spcAft>
                <a:spcPct val="0"/>
              </a:spcAft>
              <a:buClrTx/>
              <a:buSzTx/>
              <a:buFontTx/>
              <a:buNone/>
            </a:pPr>
            <a:endParaRPr lang="en-US" altLang="en-US" sz="1662"/>
          </a:p>
        </p:txBody>
      </p:sp>
      <p:sp>
        <p:nvSpPr>
          <p:cNvPr id="2" name="Title 1">
            <a:extLst>
              <a:ext uri="{FF2B5EF4-FFF2-40B4-BE49-F238E27FC236}">
                <a16:creationId xmlns:a16="http://schemas.microsoft.com/office/drawing/2014/main" id="{A7E5B5DE-358E-44E7-AE50-6720A61D5F60}"/>
              </a:ext>
            </a:extLst>
          </p:cNvPr>
          <p:cNvSpPr>
            <a:spLocks noGrp="1"/>
          </p:cNvSpPr>
          <p:nvPr>
            <p:ph type="title"/>
          </p:nvPr>
        </p:nvSpPr>
        <p:spPr/>
        <p:txBody>
          <a:bodyPr/>
          <a:lstStyle/>
          <a:p>
            <a:r>
              <a:rPr lang="en-GB" sz="2800" b="1"/>
              <a:t>Conclusions</a:t>
            </a:r>
          </a:p>
        </p:txBody>
      </p:sp>
      <p:sp>
        <p:nvSpPr>
          <p:cNvPr id="6" name="Rectangle 5">
            <a:extLst>
              <a:ext uri="{FF2B5EF4-FFF2-40B4-BE49-F238E27FC236}">
                <a16:creationId xmlns:a16="http://schemas.microsoft.com/office/drawing/2014/main" id="{88D4B992-7EB4-4347-AE61-4FF4E1CF830B}"/>
              </a:ext>
            </a:extLst>
          </p:cNvPr>
          <p:cNvSpPr/>
          <p:nvPr/>
        </p:nvSpPr>
        <p:spPr>
          <a:xfrm>
            <a:off x="1938627" y="1490008"/>
            <a:ext cx="8338193" cy="3877985"/>
          </a:xfrm>
          <a:prstGeom prst="rect">
            <a:avLst/>
          </a:prstGeom>
        </p:spPr>
        <p:txBody>
          <a:bodyPr wrap="square">
            <a:spAutoFit/>
          </a:bodyPr>
          <a:lstStyle/>
          <a:p>
            <a:pPr marL="285750" indent="-285750">
              <a:spcBef>
                <a:spcPts val="600"/>
              </a:spcBef>
              <a:spcAft>
                <a:spcPts val="600"/>
              </a:spcAft>
              <a:buClr>
                <a:srgbClr val="FFB71B"/>
              </a:buClr>
              <a:buFont typeface="Wingdings" panose="05000000000000000000" pitchFamily="2" charset="2"/>
              <a:buChar char="§"/>
            </a:pPr>
            <a:r>
              <a:rPr lang="en-US" dirty="0"/>
              <a:t>Granta </a:t>
            </a:r>
            <a:r>
              <a:rPr lang="en-US" dirty="0" err="1"/>
              <a:t>EduPack</a:t>
            </a:r>
            <a:r>
              <a:rPr lang="en-US" dirty="0"/>
              <a:t> was helpful comparing PET bottles with alternative material options; PLA bottles, Al cans and </a:t>
            </a:r>
            <a:r>
              <a:rPr lang="en-US" dirty="0" err="1"/>
              <a:t>TetraPak</a:t>
            </a:r>
            <a:r>
              <a:rPr lang="en-US" dirty="0"/>
              <a:t> cartons.</a:t>
            </a:r>
            <a:endParaRPr lang="en-GB" dirty="0"/>
          </a:p>
          <a:p>
            <a:pPr marL="285750" indent="-285750">
              <a:spcBef>
                <a:spcPts val="600"/>
              </a:spcBef>
              <a:spcAft>
                <a:spcPts val="600"/>
              </a:spcAft>
              <a:buClr>
                <a:srgbClr val="FFB71B"/>
              </a:buClr>
              <a:buFont typeface="Wingdings" panose="05000000000000000000" pitchFamily="2" charset="2"/>
              <a:buChar char="§"/>
            </a:pPr>
            <a:r>
              <a:rPr lang="en-US" dirty="0"/>
              <a:t>Both level 2 and level 3 have useful data that can be employed to assess the containers, for example regarding </a:t>
            </a:r>
            <a:r>
              <a:rPr lang="en-US" i="1" dirty="0"/>
              <a:t>recycled fraction in current supply </a:t>
            </a:r>
            <a:r>
              <a:rPr lang="en-US" dirty="0"/>
              <a:t>of materials as well as </a:t>
            </a:r>
            <a:r>
              <a:rPr lang="en-US" i="1" dirty="0"/>
              <a:t>embodied energy </a:t>
            </a:r>
            <a:r>
              <a:rPr lang="en-US" dirty="0"/>
              <a:t>and </a:t>
            </a:r>
            <a:r>
              <a:rPr lang="en-US" i="1" dirty="0"/>
              <a:t>CO</a:t>
            </a:r>
            <a:r>
              <a:rPr lang="en-US" i="1" baseline="-25000" dirty="0"/>
              <a:t>2</a:t>
            </a:r>
            <a:r>
              <a:rPr lang="en-US" i="1" dirty="0"/>
              <a:t> footprint </a:t>
            </a:r>
            <a:r>
              <a:rPr lang="en-US" dirty="0"/>
              <a:t>of virgin or recycled materials. This data provides a good platform for discussion in the classroom.</a:t>
            </a:r>
            <a:endParaRPr lang="en-GB" dirty="0"/>
          </a:p>
          <a:p>
            <a:pPr marL="285750" indent="-285750">
              <a:spcBef>
                <a:spcPts val="600"/>
              </a:spcBef>
              <a:spcAft>
                <a:spcPts val="600"/>
              </a:spcAft>
              <a:buClr>
                <a:srgbClr val="FFB71B"/>
              </a:buClr>
              <a:buFont typeface="Wingdings" panose="05000000000000000000" pitchFamily="2" charset="2"/>
              <a:buChar char="§"/>
            </a:pPr>
            <a:r>
              <a:rPr lang="en-US" dirty="0"/>
              <a:t>In the Eco Audit, the typical Al can had the highest footprint and the carton the lowest. You can easily explore the life-cycle impact of recycling, as demonstrated by changing the recycled fraction in the Al can feedstock, for instance. This highlights the consequences of materials decisions.</a:t>
            </a:r>
          </a:p>
          <a:p>
            <a:pPr marL="285750" indent="-285750">
              <a:spcBef>
                <a:spcPts val="600"/>
              </a:spcBef>
              <a:spcAft>
                <a:spcPts val="600"/>
              </a:spcAft>
              <a:buClr>
                <a:srgbClr val="FFB71B"/>
              </a:buClr>
              <a:buFont typeface="Wingdings" panose="05000000000000000000" pitchFamily="2" charset="2"/>
              <a:buChar char="§"/>
            </a:pPr>
            <a:r>
              <a:rPr lang="en-US" dirty="0"/>
              <a:t>The combination of the software with a practical activity offers an engaging learning opportunity in the classroom.</a:t>
            </a:r>
            <a:endParaRPr lang="en-GB" dirty="0"/>
          </a:p>
        </p:txBody>
      </p:sp>
    </p:spTree>
    <p:extLst>
      <p:ext uri="{BB962C8B-B14F-4D97-AF65-F5344CB8AC3E}">
        <p14:creationId xmlns:p14="http://schemas.microsoft.com/office/powerpoint/2010/main" val="173501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4B230-1EB1-4D1B-BC15-89827714933A}"/>
              </a:ext>
            </a:extLst>
          </p:cNvPr>
          <p:cNvSpPr>
            <a:spLocks noGrp="1"/>
          </p:cNvSpPr>
          <p:nvPr>
            <p:ph type="title"/>
          </p:nvPr>
        </p:nvSpPr>
        <p:spPr/>
        <p:txBody>
          <a:bodyPr/>
          <a:lstStyle/>
          <a:p>
            <a:r>
              <a:rPr lang="en-GB" sz="2800" b="1"/>
              <a:t>Practical classroom exercise</a:t>
            </a:r>
          </a:p>
        </p:txBody>
      </p:sp>
      <p:sp>
        <p:nvSpPr>
          <p:cNvPr id="3" name="Rectangle 2">
            <a:extLst>
              <a:ext uri="{FF2B5EF4-FFF2-40B4-BE49-F238E27FC236}">
                <a16:creationId xmlns:a16="http://schemas.microsoft.com/office/drawing/2014/main" id="{21DB9F80-6FEF-4367-A0A7-B3834C88D2A3}"/>
              </a:ext>
            </a:extLst>
          </p:cNvPr>
          <p:cNvSpPr/>
          <p:nvPr/>
        </p:nvSpPr>
        <p:spPr>
          <a:xfrm>
            <a:off x="1724026" y="1357400"/>
            <a:ext cx="8486775" cy="2785378"/>
          </a:xfrm>
          <a:prstGeom prst="rect">
            <a:avLst/>
          </a:prstGeom>
          <a:ln>
            <a:solidFill>
              <a:schemeClr val="accent1"/>
            </a:solidFill>
          </a:ln>
        </p:spPr>
        <p:txBody>
          <a:bodyPr wrap="square" lIns="91440" tIns="45720" rIns="91440" bIns="45720" anchor="t">
            <a:spAutoFit/>
          </a:bodyPr>
          <a:lstStyle/>
          <a:p>
            <a:pPr marL="179070" indent="1270" algn="just">
              <a:spcBef>
                <a:spcPts val="1200"/>
              </a:spcBef>
              <a:spcAft>
                <a:spcPts val="600"/>
              </a:spcAft>
              <a:tabLst>
                <a:tab pos="180340" algn="l"/>
              </a:tabLst>
            </a:pPr>
            <a:r>
              <a:rPr lang="en-GB" sz="1600" b="1" dirty="0">
                <a:ea typeface="Times New Roman" panose="02020603050405020304" pitchFamily="18" charset="0"/>
                <a:cs typeface="Times New Roman"/>
              </a:rPr>
              <a:t>In the Case Study Paper:</a:t>
            </a:r>
            <a:endParaRPr lang="en-US" dirty="0">
              <a:cs typeface="Times New Roman"/>
            </a:endParaRPr>
          </a:p>
          <a:p>
            <a:pPr marL="179070" indent="1270" algn="just">
              <a:spcBef>
                <a:spcPts val="1200"/>
              </a:spcBef>
              <a:spcAft>
                <a:spcPts val="600"/>
              </a:spcAft>
              <a:tabLst>
                <a:tab pos="180340" algn="l"/>
              </a:tabLst>
            </a:pPr>
            <a:r>
              <a:rPr lang="en-GB" sz="1600" dirty="0">
                <a:ea typeface="Times New Roman" panose="02020603050405020304" pitchFamily="18" charset="0"/>
                <a:cs typeface="Times New Roman"/>
              </a:rPr>
              <a:t>The simple Eco Audit comparison is a suitable exercise to perform in small classes, as a practical lab for groups of 2-3 students. This has been tested with students of a European Winter School, during a session in Cambridge. All you need is digital scales of the type used for baking with a precision of about 0.5 g, or better. Containers can be contributed by the students or the educator and the results can be posted on the blackboard/ whiteboard in real-time during the session, in a table similar to the one we used. Glass bottles, soft waterbags or camping flasks for tap water can be used in the comparison. It can be interesting to compare the influence of different transport options, so try to find a diverse set of sources, domestic and exotic (Fiji, Canada, Switzerland, Italy, France etc, depending on your location) and research the distances and logistics involved.</a:t>
            </a:r>
          </a:p>
        </p:txBody>
      </p:sp>
    </p:spTree>
    <p:extLst>
      <p:ext uri="{BB962C8B-B14F-4D97-AF65-F5344CB8AC3E}">
        <p14:creationId xmlns:p14="http://schemas.microsoft.com/office/powerpoint/2010/main" val="2909089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14</a:t>
            </a:fld>
            <a:endParaRPr lang="en-US"/>
          </a:p>
        </p:txBody>
      </p:sp>
    </p:spTree>
    <p:extLst>
      <p:ext uri="{BB962C8B-B14F-4D97-AF65-F5344CB8AC3E}">
        <p14:creationId xmlns:p14="http://schemas.microsoft.com/office/powerpoint/2010/main" val="311471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2800" b="1" dirty="0"/>
              <a:t>Agenda</a:t>
            </a:r>
          </a:p>
        </p:txBody>
      </p:sp>
      <p:sp>
        <p:nvSpPr>
          <p:cNvPr id="18" name="Content Placeholder 1"/>
          <p:cNvSpPr txBox="1">
            <a:spLocks/>
          </p:cNvSpPr>
          <p:nvPr/>
        </p:nvSpPr>
        <p:spPr>
          <a:xfrm>
            <a:off x="983432" y="1348978"/>
            <a:ext cx="4751472" cy="4422896"/>
          </a:xfrm>
          <a:prstGeom prst="rect">
            <a:avLst/>
          </a:prstGeom>
        </p:spPr>
        <p:txBody>
          <a:bodyPr/>
          <a:lstStyle>
            <a:lvl1pPr marL="342900" indent="-34290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base">
              <a:spcAft>
                <a:spcPct val="20000"/>
              </a:spcAft>
              <a:buClr>
                <a:schemeClr val="accent1"/>
              </a:buClr>
              <a:buSzPct val="80000"/>
              <a:defRPr/>
            </a:pPr>
            <a:r>
              <a:rPr lang="en-GB" sz="2215" dirty="0">
                <a:solidFill>
                  <a:prstClr val="black"/>
                </a:solidFill>
              </a:rPr>
              <a:t>Introduction</a:t>
            </a:r>
          </a:p>
          <a:p>
            <a:pPr fontAlgn="base">
              <a:spcAft>
                <a:spcPct val="20000"/>
              </a:spcAft>
              <a:buClr>
                <a:schemeClr val="accent1"/>
              </a:buClr>
              <a:buSzPct val="80000"/>
              <a:defRPr/>
            </a:pPr>
            <a:r>
              <a:rPr lang="en-GB" sz="2215" dirty="0">
                <a:solidFill>
                  <a:prstClr val="black"/>
                </a:solidFill>
              </a:rPr>
              <a:t>Advanced Industrial Case Study</a:t>
            </a:r>
          </a:p>
          <a:p>
            <a:pPr lvl="1" fontAlgn="base">
              <a:spcAft>
                <a:spcPct val="20000"/>
              </a:spcAft>
              <a:buClr>
                <a:schemeClr val="accent1"/>
              </a:buClr>
              <a:buSzPct val="80000"/>
              <a:defRPr/>
            </a:pPr>
            <a:r>
              <a:rPr lang="en-GB" sz="1846" dirty="0">
                <a:solidFill>
                  <a:prstClr val="black"/>
                </a:solidFill>
              </a:rPr>
              <a:t>Plastic Waste</a:t>
            </a:r>
          </a:p>
          <a:p>
            <a:pPr lvl="1" fontAlgn="base">
              <a:spcAft>
                <a:spcPct val="20000"/>
              </a:spcAft>
              <a:buClr>
                <a:schemeClr val="accent1"/>
              </a:buClr>
              <a:buSzPct val="80000"/>
              <a:defRPr/>
            </a:pPr>
            <a:r>
              <a:rPr lang="en-GB" sz="1846" dirty="0">
                <a:solidFill>
                  <a:prstClr val="black"/>
                </a:solidFill>
              </a:rPr>
              <a:t>Useful Databases</a:t>
            </a:r>
          </a:p>
          <a:p>
            <a:pPr lvl="1" fontAlgn="base">
              <a:spcAft>
                <a:spcPct val="20000"/>
              </a:spcAft>
              <a:buClr>
                <a:schemeClr val="accent1"/>
              </a:buClr>
              <a:buSzPct val="80000"/>
              <a:defRPr/>
            </a:pPr>
            <a:r>
              <a:rPr lang="en-GB" sz="1846" dirty="0">
                <a:solidFill>
                  <a:prstClr val="black"/>
                </a:solidFill>
              </a:rPr>
              <a:t>Level 2 </a:t>
            </a:r>
            <a:r>
              <a:rPr lang="en-GB" sz="1846" i="1" dirty="0">
                <a:solidFill>
                  <a:prstClr val="black"/>
                </a:solidFill>
              </a:rPr>
              <a:t>vs</a:t>
            </a:r>
            <a:r>
              <a:rPr lang="en-GB" sz="1846" dirty="0">
                <a:solidFill>
                  <a:prstClr val="black"/>
                </a:solidFill>
              </a:rPr>
              <a:t> Level 3</a:t>
            </a:r>
          </a:p>
          <a:p>
            <a:pPr lvl="1" fontAlgn="base">
              <a:spcAft>
                <a:spcPct val="20000"/>
              </a:spcAft>
              <a:buClr>
                <a:schemeClr val="accent1"/>
              </a:buClr>
              <a:buSzPct val="80000"/>
              <a:defRPr/>
            </a:pPr>
            <a:r>
              <a:rPr lang="en-GB" sz="1846" dirty="0">
                <a:solidFill>
                  <a:prstClr val="black"/>
                </a:solidFill>
              </a:rPr>
              <a:t>Eco Audit of Water Containers</a:t>
            </a:r>
          </a:p>
          <a:p>
            <a:pPr lvl="1" fontAlgn="base">
              <a:spcAft>
                <a:spcPct val="20000"/>
              </a:spcAft>
              <a:buClr>
                <a:schemeClr val="accent1"/>
              </a:buClr>
              <a:buSzPct val="80000"/>
              <a:defRPr/>
            </a:pPr>
            <a:r>
              <a:rPr lang="en-GB" sz="1846" dirty="0">
                <a:solidFill>
                  <a:prstClr val="black"/>
                </a:solidFill>
              </a:rPr>
              <a:t>Classroom Practical </a:t>
            </a:r>
          </a:p>
          <a:p>
            <a:pPr fontAlgn="base">
              <a:spcAft>
                <a:spcPct val="20000"/>
              </a:spcAft>
              <a:buClr>
                <a:schemeClr val="accent1"/>
              </a:buClr>
              <a:buSzPct val="80000"/>
              <a:defRPr/>
            </a:pPr>
            <a:r>
              <a:rPr lang="en-GB" sz="2215" dirty="0">
                <a:solidFill>
                  <a:prstClr val="black"/>
                </a:solidFill>
              </a:rPr>
              <a:t>Q&amp;A</a:t>
            </a:r>
          </a:p>
          <a:p>
            <a:pPr fontAlgn="base">
              <a:spcAft>
                <a:spcPct val="20000"/>
              </a:spcAft>
              <a:buClr>
                <a:schemeClr val="accent1"/>
              </a:buClr>
              <a:buSzPct val="80000"/>
              <a:defRPr/>
            </a:pPr>
            <a:r>
              <a:rPr lang="en-GB" sz="2400" dirty="0">
                <a:solidFill>
                  <a:prstClr val="black"/>
                </a:solidFill>
              </a:rPr>
              <a:t>Community Update</a:t>
            </a:r>
          </a:p>
        </p:txBody>
      </p:sp>
      <p:sp>
        <p:nvSpPr>
          <p:cNvPr id="7" name="TextBox 6"/>
          <p:cNvSpPr txBox="1"/>
          <p:nvPr/>
        </p:nvSpPr>
        <p:spPr>
          <a:xfrm>
            <a:off x="6960096" y="5398640"/>
            <a:ext cx="3489745" cy="523220"/>
          </a:xfrm>
          <a:prstGeom prst="rect">
            <a:avLst/>
          </a:prstGeom>
          <a:noFill/>
        </p:spPr>
        <p:txBody>
          <a:bodyPr wrap="square" rtlCol="0">
            <a:spAutoFit/>
          </a:bodyPr>
          <a:lstStyle/>
          <a:p>
            <a:pPr lvl="0" algn="ctr">
              <a:defRPr/>
            </a:pPr>
            <a:r>
              <a:rPr lang="en-GB" sz="1400" b="1" i="1" dirty="0">
                <a:solidFill>
                  <a:prstClr val="black"/>
                </a:solidFill>
              </a:rPr>
              <a:t>Claes Fredriksson and Bridget Ogwezi </a:t>
            </a:r>
          </a:p>
          <a:p>
            <a:pPr lvl="0" algn="ctr">
              <a:defRPr/>
            </a:pPr>
            <a:r>
              <a:rPr lang="en-GB" sz="1400" b="1" i="1" dirty="0">
                <a:solidFill>
                  <a:prstClr val="black"/>
                </a:solidFill>
              </a:rPr>
              <a:t>Ansys Education Team</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2224" t="8455" r="10117" b="24262"/>
          <a:stretch/>
        </p:blipFill>
        <p:spPr>
          <a:xfrm>
            <a:off x="7710521" y="1197750"/>
            <a:ext cx="1988894" cy="1778209"/>
          </a:xfrm>
          <a:prstGeom prst="rect">
            <a:avLst/>
          </a:prstGeom>
        </p:spPr>
      </p:pic>
      <p:pic>
        <p:nvPicPr>
          <p:cNvPr id="3" name="Picture 2">
            <a:extLst>
              <a:ext uri="{FF2B5EF4-FFF2-40B4-BE49-F238E27FC236}">
                <a16:creationId xmlns:a16="http://schemas.microsoft.com/office/drawing/2014/main" id="{C2577462-A7A0-4AB1-9DAD-483C975C8D68}"/>
              </a:ext>
            </a:extLst>
          </p:cNvPr>
          <p:cNvPicPr>
            <a:picLocks noChangeAspect="1"/>
          </p:cNvPicPr>
          <p:nvPr/>
        </p:nvPicPr>
        <p:blipFill rotWithShape="1">
          <a:blip r:embed="rId4">
            <a:extLst>
              <a:ext uri="{28A0092B-C50C-407E-A947-70E740481C1C}">
                <a14:useLocalDpi xmlns:a14="http://schemas.microsoft.com/office/drawing/2010/main" val="0"/>
              </a:ext>
            </a:extLst>
          </a:blip>
          <a:srcRect l="10489" t="-1" r="13936" b="2925"/>
          <a:stretch/>
        </p:blipFill>
        <p:spPr>
          <a:xfrm>
            <a:off x="7710521" y="3430374"/>
            <a:ext cx="1988894" cy="1778209"/>
          </a:xfrm>
          <a:prstGeom prst="rect">
            <a:avLst/>
          </a:prstGeom>
        </p:spPr>
      </p:pic>
    </p:spTree>
    <p:extLst>
      <p:ext uri="{BB962C8B-B14F-4D97-AF65-F5344CB8AC3E}">
        <p14:creationId xmlns:p14="http://schemas.microsoft.com/office/powerpoint/2010/main" val="182224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88969C-D28F-43A1-AFD5-D3EA07D5F54F}"/>
              </a:ext>
            </a:extLst>
          </p:cNvPr>
          <p:cNvSpPr>
            <a:spLocks noGrp="1"/>
          </p:cNvSpPr>
          <p:nvPr>
            <p:ph type="title"/>
          </p:nvPr>
        </p:nvSpPr>
        <p:spPr/>
        <p:txBody>
          <a:bodyPr/>
          <a:lstStyle/>
          <a:p>
            <a:r>
              <a:rPr lang="en-GB" sz="2800" b="1" dirty="0"/>
              <a:t>Background: plastic waste</a:t>
            </a:r>
          </a:p>
        </p:txBody>
      </p:sp>
      <p:sp>
        <p:nvSpPr>
          <p:cNvPr id="7" name="Rectangle 6">
            <a:extLst>
              <a:ext uri="{FF2B5EF4-FFF2-40B4-BE49-F238E27FC236}">
                <a16:creationId xmlns:a16="http://schemas.microsoft.com/office/drawing/2014/main" id="{18162C12-E32B-4F89-89BC-484443D4A8DD}"/>
              </a:ext>
            </a:extLst>
          </p:cNvPr>
          <p:cNvSpPr/>
          <p:nvPr/>
        </p:nvSpPr>
        <p:spPr>
          <a:xfrm>
            <a:off x="983432" y="869755"/>
            <a:ext cx="5544616" cy="5186035"/>
          </a:xfrm>
          <a:prstGeom prst="rect">
            <a:avLst/>
          </a:prstGeom>
        </p:spPr>
        <p:txBody>
          <a:bodyPr wrap="square">
            <a:spAutoFit/>
          </a:bodyPr>
          <a:lstStyle/>
          <a:p>
            <a:pPr marL="285750" indent="-285750">
              <a:spcBef>
                <a:spcPts val="600"/>
              </a:spcBef>
              <a:buClr>
                <a:srgbClr val="FFB71B"/>
              </a:buClr>
              <a:buFont typeface="Wingdings" panose="05000000000000000000" pitchFamily="2" charset="2"/>
              <a:buChar char="§"/>
            </a:pPr>
            <a:r>
              <a:rPr lang="en-GB" sz="1600" dirty="0"/>
              <a:t>Enormous amounts of plastic litter today </a:t>
            </a:r>
          </a:p>
          <a:p>
            <a:pPr marL="285750" indent="-285750">
              <a:spcBef>
                <a:spcPts val="600"/>
              </a:spcBef>
              <a:buClr>
                <a:srgbClr val="FFB71B"/>
              </a:buClr>
              <a:buFont typeface="Wingdings" panose="05000000000000000000" pitchFamily="2" charset="2"/>
              <a:buChar char="§"/>
            </a:pPr>
            <a:r>
              <a:rPr lang="en-GB" sz="1600" dirty="0"/>
              <a:t>Packaging problematic:</a:t>
            </a:r>
          </a:p>
          <a:p>
            <a:pPr marL="742950" lvl="1" indent="-285750">
              <a:spcBef>
                <a:spcPts val="600"/>
              </a:spcBef>
              <a:buClr>
                <a:srgbClr val="FFB71B"/>
              </a:buClr>
              <a:buFont typeface="Wingdings" panose="05000000000000000000" pitchFamily="2" charset="2"/>
              <a:buChar char="§"/>
            </a:pPr>
            <a:r>
              <a:rPr lang="en-GB" sz="1400" b="1" dirty="0"/>
              <a:t>Disposable plastics</a:t>
            </a:r>
          </a:p>
          <a:p>
            <a:pPr marL="742950" lvl="1" indent="-285750">
              <a:spcBef>
                <a:spcPts val="600"/>
              </a:spcBef>
              <a:buClr>
                <a:srgbClr val="FFB71B"/>
              </a:buClr>
              <a:buFont typeface="Wingdings" panose="05000000000000000000" pitchFamily="2" charset="2"/>
              <a:buChar char="§"/>
            </a:pPr>
            <a:r>
              <a:rPr lang="en-GB" sz="1400" b="1" dirty="0"/>
              <a:t>Drinks bottles etc</a:t>
            </a:r>
          </a:p>
          <a:p>
            <a:pPr marL="742950" lvl="1" indent="-285750">
              <a:spcBef>
                <a:spcPts val="600"/>
              </a:spcBef>
              <a:buClr>
                <a:srgbClr val="FFB71B"/>
              </a:buClr>
              <a:buFont typeface="Wingdings" panose="05000000000000000000" pitchFamily="2" charset="2"/>
              <a:buChar char="§"/>
            </a:pPr>
            <a:endParaRPr lang="en-GB" sz="1600" b="1" dirty="0"/>
          </a:p>
          <a:p>
            <a:pPr marL="285750" indent="-285750">
              <a:spcBef>
                <a:spcPts val="600"/>
              </a:spcBef>
              <a:buClr>
                <a:srgbClr val="FFB71B"/>
              </a:buClr>
              <a:buFont typeface="Wingdings" panose="05000000000000000000" pitchFamily="2" charset="2"/>
              <a:buChar char="§"/>
            </a:pPr>
            <a:r>
              <a:rPr lang="en-GB" sz="1600" dirty="0"/>
              <a:t>Up to 12 million tonnes/year plastics in the sea </a:t>
            </a:r>
          </a:p>
          <a:p>
            <a:pPr marL="742950" lvl="1" indent="-285750">
              <a:spcBef>
                <a:spcPts val="600"/>
              </a:spcBef>
              <a:buClr>
                <a:srgbClr val="FFB71B"/>
              </a:buClr>
              <a:buFont typeface="Wingdings" panose="05000000000000000000" pitchFamily="2" charset="2"/>
              <a:buChar char="§"/>
            </a:pPr>
            <a:r>
              <a:rPr lang="en-GB" sz="1400" dirty="0"/>
              <a:t>whole objects (on average </a:t>
            </a:r>
            <a:r>
              <a:rPr lang="en-US" sz="1400" dirty="0"/>
              <a:t>1 kg/km</a:t>
            </a:r>
            <a:r>
              <a:rPr lang="en-US" sz="1400" baseline="30000" dirty="0"/>
              <a:t>2</a:t>
            </a:r>
            <a:r>
              <a:rPr lang="en-US" sz="1400" dirty="0"/>
              <a:t>)</a:t>
            </a:r>
            <a:endParaRPr lang="en-GB" sz="1400" dirty="0"/>
          </a:p>
          <a:p>
            <a:pPr marL="742950" lvl="1" indent="-285750">
              <a:spcBef>
                <a:spcPts val="600"/>
              </a:spcBef>
              <a:buClr>
                <a:srgbClr val="FFB71B"/>
              </a:buClr>
              <a:buFont typeface="Wingdings" panose="05000000000000000000" pitchFamily="2" charset="2"/>
              <a:buChar char="§"/>
            </a:pPr>
            <a:r>
              <a:rPr lang="en-GB" sz="1400" dirty="0"/>
              <a:t>microplastic particles (1 million tonne/year primary)</a:t>
            </a:r>
          </a:p>
          <a:p>
            <a:pPr marL="742950" lvl="1" indent="-285750">
              <a:spcBef>
                <a:spcPts val="600"/>
              </a:spcBef>
              <a:buClr>
                <a:srgbClr val="FFB71B"/>
              </a:buClr>
              <a:buFont typeface="Wingdings" panose="05000000000000000000" pitchFamily="2" charset="2"/>
              <a:buChar char="§"/>
            </a:pPr>
            <a:r>
              <a:rPr lang="en-GB" sz="1400" dirty="0"/>
              <a:t>chemicals</a:t>
            </a:r>
            <a:endParaRPr lang="en-GB" sz="1400" b="1" dirty="0"/>
          </a:p>
          <a:p>
            <a:pPr marL="285750" indent="-285750">
              <a:spcBef>
                <a:spcPts val="600"/>
              </a:spcBef>
              <a:buClr>
                <a:srgbClr val="FFB71B"/>
              </a:buClr>
              <a:buFont typeface="Wingdings" panose="05000000000000000000" pitchFamily="2" charset="2"/>
              <a:buChar char="§"/>
            </a:pPr>
            <a:endParaRPr lang="en-GB" sz="1600" dirty="0"/>
          </a:p>
          <a:p>
            <a:pPr marL="285750" indent="-285750">
              <a:spcBef>
                <a:spcPts val="600"/>
              </a:spcBef>
              <a:buClr>
                <a:srgbClr val="FFB71B"/>
              </a:buClr>
              <a:buFont typeface="Wingdings" panose="05000000000000000000" pitchFamily="2" charset="2"/>
              <a:buChar char="§"/>
            </a:pPr>
            <a:r>
              <a:rPr lang="en-GB" sz="1600" dirty="0"/>
              <a:t>Designers and Engineers must be aware of both pros and cons in materials decisions</a:t>
            </a:r>
          </a:p>
          <a:p>
            <a:pPr marL="285750" indent="-285750">
              <a:spcBef>
                <a:spcPts val="600"/>
              </a:spcBef>
              <a:buClr>
                <a:srgbClr val="FFB71B"/>
              </a:buClr>
              <a:buFont typeface="Wingdings" panose="05000000000000000000" pitchFamily="2" charset="2"/>
              <a:buChar char="§"/>
            </a:pPr>
            <a:endParaRPr lang="en-GB" sz="1600" dirty="0"/>
          </a:p>
          <a:p>
            <a:pPr marL="285750" indent="-285750">
              <a:spcBef>
                <a:spcPts val="600"/>
              </a:spcBef>
              <a:buClr>
                <a:srgbClr val="FFB71B"/>
              </a:buClr>
              <a:buFont typeface="Wingdings" panose="05000000000000000000" pitchFamily="2" charset="2"/>
              <a:buChar char="§"/>
            </a:pPr>
            <a:r>
              <a:rPr lang="en-GB" sz="1600" dirty="0"/>
              <a:t>Material properties causing problems:</a:t>
            </a:r>
          </a:p>
          <a:p>
            <a:pPr marL="742950" lvl="1" indent="-285750">
              <a:spcBef>
                <a:spcPts val="600"/>
              </a:spcBef>
              <a:buClr>
                <a:srgbClr val="FFB71B"/>
              </a:buClr>
              <a:buFont typeface="Wingdings" panose="05000000000000000000" pitchFamily="2" charset="2"/>
              <a:buChar char="§"/>
            </a:pPr>
            <a:r>
              <a:rPr lang="en-GB" sz="1400" b="1" dirty="0"/>
              <a:t>cheap/light</a:t>
            </a:r>
          </a:p>
          <a:p>
            <a:pPr marL="742950" lvl="1" indent="-285750">
              <a:spcBef>
                <a:spcPts val="600"/>
              </a:spcBef>
              <a:buClr>
                <a:srgbClr val="FFB71B"/>
              </a:buClr>
              <a:buFont typeface="Wingdings" panose="05000000000000000000" pitchFamily="2" charset="2"/>
              <a:buChar char="§"/>
            </a:pPr>
            <a:r>
              <a:rPr lang="en-GB" sz="1400" b="1" dirty="0"/>
              <a:t>not biodegradable</a:t>
            </a:r>
          </a:p>
          <a:p>
            <a:pPr marL="742950" lvl="1" indent="-285750">
              <a:spcBef>
                <a:spcPts val="600"/>
              </a:spcBef>
              <a:buClr>
                <a:srgbClr val="FFB71B"/>
              </a:buClr>
              <a:buFont typeface="Wingdings" panose="05000000000000000000" pitchFamily="2" charset="2"/>
              <a:buChar char="§"/>
            </a:pPr>
            <a:r>
              <a:rPr lang="en-GB" sz="1400" b="1" dirty="0"/>
              <a:t>very long expected life</a:t>
            </a:r>
          </a:p>
        </p:txBody>
      </p:sp>
      <p:pic>
        <p:nvPicPr>
          <p:cNvPr id="10" name="Picture 9">
            <a:extLst>
              <a:ext uri="{FF2B5EF4-FFF2-40B4-BE49-F238E27FC236}">
                <a16:creationId xmlns:a16="http://schemas.microsoft.com/office/drawing/2014/main" id="{5077B51E-CDCB-4D4E-BC3B-B3342F17F4B8}"/>
              </a:ext>
            </a:extLst>
          </p:cNvPr>
          <p:cNvPicPr/>
          <p:nvPr/>
        </p:nvPicPr>
        <p:blipFill rotWithShape="1">
          <a:blip r:embed="rId3" cstate="print">
            <a:extLst>
              <a:ext uri="{28A0092B-C50C-407E-A947-70E740481C1C}">
                <a14:useLocalDpi xmlns:a14="http://schemas.microsoft.com/office/drawing/2010/main" val="0"/>
              </a:ext>
            </a:extLst>
          </a:blip>
          <a:srcRect t="16205" r="29132"/>
          <a:stretch/>
        </p:blipFill>
        <p:spPr bwMode="auto">
          <a:xfrm rot="10800000" flipH="1">
            <a:off x="8184233" y="2840257"/>
            <a:ext cx="2127188" cy="1491253"/>
          </a:xfrm>
          <a:prstGeom prst="rect">
            <a:avLst/>
          </a:prstGeom>
          <a:noFill/>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A7483B70-98AB-42EA-BDAE-D906F82B7408}"/>
              </a:ext>
            </a:extLst>
          </p:cNvPr>
          <p:cNvPicPr/>
          <p:nvPr/>
        </p:nvPicPr>
        <p:blipFill rotWithShape="1">
          <a:blip r:embed="rId4">
            <a:extLst>
              <a:ext uri="{28A0092B-C50C-407E-A947-70E740481C1C}">
                <a14:useLocalDpi xmlns:a14="http://schemas.microsoft.com/office/drawing/2010/main" val="0"/>
              </a:ext>
            </a:extLst>
          </a:blip>
          <a:srcRect t="9433" r="11545" b="5033"/>
          <a:stretch/>
        </p:blipFill>
        <p:spPr bwMode="auto">
          <a:xfrm>
            <a:off x="7720968" y="4711703"/>
            <a:ext cx="3053715" cy="1264285"/>
          </a:xfrm>
          <a:prstGeom prst="rect">
            <a:avLst/>
          </a:prstGeom>
          <a:noFill/>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103D57B4-2D0A-41B3-AC5B-39F77D98BF4F}"/>
              </a:ext>
            </a:extLst>
          </p:cNvPr>
          <p:cNvPicPr/>
          <p:nvPr/>
        </p:nvPicPr>
        <p:blipFill rotWithShape="1">
          <a:blip r:embed="rId5" cstate="print">
            <a:extLst>
              <a:ext uri="{28A0092B-C50C-407E-A947-70E740481C1C}">
                <a14:useLocalDpi xmlns:a14="http://schemas.microsoft.com/office/drawing/2010/main" val="0"/>
              </a:ext>
            </a:extLst>
          </a:blip>
          <a:srcRect l="5249"/>
          <a:stretch/>
        </p:blipFill>
        <p:spPr bwMode="auto">
          <a:xfrm>
            <a:off x="8184232" y="1035238"/>
            <a:ext cx="2127189" cy="1491253"/>
          </a:xfrm>
          <a:prstGeom prst="rect">
            <a:avLst/>
          </a:prstGeom>
          <a:noFill/>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2804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500"/>
                                        <p:tgtEl>
                                          <p:spTgt spid="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Effect transition="in" filter="fade">
                                      <p:cBhvr>
                                        <p:cTn id="13" dur="500"/>
                                        <p:tgtEl>
                                          <p:spTgt spid="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5" end="5"/>
                                            </p:txEl>
                                          </p:spTgt>
                                        </p:tgtEl>
                                        <p:attrNameLst>
                                          <p:attrName>style.visibility</p:attrName>
                                        </p:attrNameLst>
                                      </p:cBhvr>
                                      <p:to>
                                        <p:strVal val="visible"/>
                                      </p:to>
                                    </p:set>
                                    <p:animEffect transition="in" filter="fade">
                                      <p:cBhvr>
                                        <p:cTn id="18" dur="500"/>
                                        <p:tgtEl>
                                          <p:spTgt spid="7">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Effect transition="in" filter="fade">
                                      <p:cBhvr>
                                        <p:cTn id="25" dur="500"/>
                                        <p:tgtEl>
                                          <p:spTgt spid="7">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7" end="7"/>
                                            </p:txEl>
                                          </p:spTgt>
                                        </p:tgtEl>
                                        <p:attrNameLst>
                                          <p:attrName>style.visibility</p:attrName>
                                        </p:attrNameLst>
                                      </p:cBhvr>
                                      <p:to>
                                        <p:strVal val="visible"/>
                                      </p:to>
                                    </p:set>
                                    <p:animEffect transition="in" filter="fade">
                                      <p:cBhvr>
                                        <p:cTn id="28" dur="500"/>
                                        <p:tgtEl>
                                          <p:spTgt spid="7">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Effect transition="in" filter="fade">
                                      <p:cBhvr>
                                        <p:cTn id="31" dur="500"/>
                                        <p:tgtEl>
                                          <p:spTgt spid="7">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10" end="10"/>
                                            </p:txEl>
                                          </p:spTgt>
                                        </p:tgtEl>
                                        <p:attrNameLst>
                                          <p:attrName>style.visibility</p:attrName>
                                        </p:attrNameLst>
                                      </p:cBhvr>
                                      <p:to>
                                        <p:strVal val="visible"/>
                                      </p:to>
                                    </p:set>
                                    <p:animEffect transition="in" filter="fade">
                                      <p:cBhvr>
                                        <p:cTn id="36" dur="500"/>
                                        <p:tgtEl>
                                          <p:spTgt spid="7">
                                            <p:txEl>
                                              <p:pRg st="10" end="1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12" end="12"/>
                                            </p:txEl>
                                          </p:spTgt>
                                        </p:tgtEl>
                                        <p:attrNameLst>
                                          <p:attrName>style.visibility</p:attrName>
                                        </p:attrNameLst>
                                      </p:cBhvr>
                                      <p:to>
                                        <p:strVal val="visible"/>
                                      </p:to>
                                    </p:set>
                                    <p:animEffect transition="in" filter="fade">
                                      <p:cBhvr>
                                        <p:cTn id="41" dur="500"/>
                                        <p:tgtEl>
                                          <p:spTgt spid="7">
                                            <p:txEl>
                                              <p:pRg st="12" end="12"/>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7">
                                            <p:txEl>
                                              <p:pRg st="13" end="13"/>
                                            </p:txEl>
                                          </p:spTgt>
                                        </p:tgtEl>
                                        <p:attrNameLst>
                                          <p:attrName>style.visibility</p:attrName>
                                        </p:attrNameLst>
                                      </p:cBhvr>
                                      <p:to>
                                        <p:strVal val="visible"/>
                                      </p:to>
                                    </p:set>
                                    <p:animEffect transition="in" filter="fade">
                                      <p:cBhvr>
                                        <p:cTn id="44" dur="500"/>
                                        <p:tgtEl>
                                          <p:spTgt spid="7">
                                            <p:txEl>
                                              <p:pRg st="13" end="1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7">
                                            <p:txEl>
                                              <p:pRg st="14" end="14"/>
                                            </p:txEl>
                                          </p:spTgt>
                                        </p:tgtEl>
                                        <p:attrNameLst>
                                          <p:attrName>style.visibility</p:attrName>
                                        </p:attrNameLst>
                                      </p:cBhvr>
                                      <p:to>
                                        <p:strVal val="visible"/>
                                      </p:to>
                                    </p:set>
                                    <p:animEffect transition="in" filter="fade">
                                      <p:cBhvr>
                                        <p:cTn id="47" dur="500"/>
                                        <p:tgtEl>
                                          <p:spTgt spid="7">
                                            <p:txEl>
                                              <p:pRg st="14" end="14"/>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7">
                                            <p:txEl>
                                              <p:pRg st="15" end="15"/>
                                            </p:txEl>
                                          </p:spTgt>
                                        </p:tgtEl>
                                        <p:attrNameLst>
                                          <p:attrName>style.visibility</p:attrName>
                                        </p:attrNameLst>
                                      </p:cBhvr>
                                      <p:to>
                                        <p:strVal val="visible"/>
                                      </p:to>
                                    </p:set>
                                    <p:animEffect transition="in" filter="fade">
                                      <p:cBhvr>
                                        <p:cTn id="50" dur="500"/>
                                        <p:tgtEl>
                                          <p:spTgt spid="7">
                                            <p:txEl>
                                              <p:pRg st="15" end="15"/>
                                            </p:txEl>
                                          </p:spTgt>
                                        </p:tgtEl>
                                      </p:cBhvr>
                                    </p:animEffec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7E49A-5AF1-4430-80D4-7199D673CF71}"/>
              </a:ext>
            </a:extLst>
          </p:cNvPr>
          <p:cNvSpPr>
            <a:spLocks noGrp="1"/>
          </p:cNvSpPr>
          <p:nvPr>
            <p:ph type="title"/>
          </p:nvPr>
        </p:nvSpPr>
        <p:spPr/>
        <p:txBody>
          <a:bodyPr/>
          <a:lstStyle/>
          <a:p>
            <a:r>
              <a:rPr lang="en-GB" sz="2800" b="1"/>
              <a:t>Materials data for design at Level 3 </a:t>
            </a:r>
          </a:p>
        </p:txBody>
      </p:sp>
      <p:sp>
        <p:nvSpPr>
          <p:cNvPr id="15" name="TextBox 14">
            <a:extLst>
              <a:ext uri="{FF2B5EF4-FFF2-40B4-BE49-F238E27FC236}">
                <a16:creationId xmlns:a16="http://schemas.microsoft.com/office/drawing/2014/main" id="{86F4A4E5-71CA-4453-B640-7E9611A78B98}"/>
              </a:ext>
            </a:extLst>
          </p:cNvPr>
          <p:cNvSpPr txBox="1"/>
          <p:nvPr/>
        </p:nvSpPr>
        <p:spPr>
          <a:xfrm>
            <a:off x="1834818" y="743102"/>
            <a:ext cx="2863220" cy="369332"/>
          </a:xfrm>
          <a:prstGeom prst="rect">
            <a:avLst/>
          </a:prstGeom>
          <a:noFill/>
        </p:spPr>
        <p:txBody>
          <a:bodyPr wrap="none" rtlCol="0">
            <a:spAutoFit/>
          </a:bodyPr>
          <a:lstStyle/>
          <a:p>
            <a:r>
              <a:rPr lang="en-GB" b="1"/>
              <a:t>From the folder-level record</a:t>
            </a:r>
          </a:p>
        </p:txBody>
      </p:sp>
      <p:grpSp>
        <p:nvGrpSpPr>
          <p:cNvPr id="18" name="Group 17">
            <a:extLst>
              <a:ext uri="{FF2B5EF4-FFF2-40B4-BE49-F238E27FC236}">
                <a16:creationId xmlns:a16="http://schemas.microsoft.com/office/drawing/2014/main" id="{3F9D2C9D-1086-4A7F-9990-2BE2527F466E}"/>
              </a:ext>
            </a:extLst>
          </p:cNvPr>
          <p:cNvGrpSpPr/>
          <p:nvPr/>
        </p:nvGrpSpPr>
        <p:grpSpPr>
          <a:xfrm>
            <a:off x="1821883" y="1426731"/>
            <a:ext cx="3365284" cy="4596782"/>
            <a:chOff x="712115" y="1335325"/>
            <a:chExt cx="3365284" cy="4596782"/>
          </a:xfrm>
        </p:grpSpPr>
        <p:pic>
          <p:nvPicPr>
            <p:cNvPr id="14" name="Picture 13">
              <a:extLst>
                <a:ext uri="{FF2B5EF4-FFF2-40B4-BE49-F238E27FC236}">
                  <a16:creationId xmlns:a16="http://schemas.microsoft.com/office/drawing/2014/main" id="{4A0C4E3C-9C94-4EB6-99BD-B0246A8A578D}"/>
                </a:ext>
              </a:extLst>
            </p:cNvPr>
            <p:cNvPicPr>
              <a:picLocks noChangeAspect="1"/>
            </p:cNvPicPr>
            <p:nvPr/>
          </p:nvPicPr>
          <p:blipFill>
            <a:blip r:embed="rId3"/>
            <a:stretch>
              <a:fillRect/>
            </a:stretch>
          </p:blipFill>
          <p:spPr>
            <a:xfrm>
              <a:off x="712115" y="1335325"/>
              <a:ext cx="3365284" cy="4596782"/>
            </a:xfrm>
            <a:prstGeom prst="rect">
              <a:avLst/>
            </a:prstGeom>
            <a:ln>
              <a:solidFill>
                <a:schemeClr val="accent1"/>
              </a:solidFill>
            </a:ln>
          </p:spPr>
        </p:pic>
        <p:pic>
          <p:nvPicPr>
            <p:cNvPr id="17" name="Picture 16">
              <a:extLst>
                <a:ext uri="{FF2B5EF4-FFF2-40B4-BE49-F238E27FC236}">
                  <a16:creationId xmlns:a16="http://schemas.microsoft.com/office/drawing/2014/main" id="{582AB218-A70F-4765-AA89-7265E586CF8B}"/>
                </a:ext>
              </a:extLst>
            </p:cNvPr>
            <p:cNvPicPr>
              <a:picLocks noChangeAspect="1"/>
            </p:cNvPicPr>
            <p:nvPr/>
          </p:nvPicPr>
          <p:blipFill rotWithShape="1">
            <a:blip r:embed="rId4"/>
            <a:srcRect l="592" r="694"/>
            <a:stretch/>
          </p:blipFill>
          <p:spPr>
            <a:xfrm>
              <a:off x="712115" y="4972808"/>
              <a:ext cx="3365284" cy="950251"/>
            </a:xfrm>
            <a:prstGeom prst="rect">
              <a:avLst/>
            </a:prstGeom>
          </p:spPr>
        </p:pic>
      </p:grpSp>
      <p:pic>
        <p:nvPicPr>
          <p:cNvPr id="19" name="Picture 18">
            <a:extLst>
              <a:ext uri="{FF2B5EF4-FFF2-40B4-BE49-F238E27FC236}">
                <a16:creationId xmlns:a16="http://schemas.microsoft.com/office/drawing/2014/main" id="{3CB48B7A-490A-4011-B2DF-221E843D412A}"/>
              </a:ext>
            </a:extLst>
          </p:cNvPr>
          <p:cNvPicPr>
            <a:picLocks noChangeAspect="1"/>
          </p:cNvPicPr>
          <p:nvPr/>
        </p:nvPicPr>
        <p:blipFill>
          <a:blip r:embed="rId5"/>
          <a:stretch>
            <a:fillRect/>
          </a:stretch>
        </p:blipFill>
        <p:spPr>
          <a:xfrm>
            <a:off x="1927381" y="1112434"/>
            <a:ext cx="2770657" cy="253028"/>
          </a:xfrm>
          <a:prstGeom prst="rect">
            <a:avLst/>
          </a:prstGeom>
        </p:spPr>
      </p:pic>
      <p:grpSp>
        <p:nvGrpSpPr>
          <p:cNvPr id="8" name="Group 7">
            <a:extLst>
              <a:ext uri="{FF2B5EF4-FFF2-40B4-BE49-F238E27FC236}">
                <a16:creationId xmlns:a16="http://schemas.microsoft.com/office/drawing/2014/main" id="{655DED6E-4EE6-4861-8DAF-DF7077F61DEE}"/>
              </a:ext>
            </a:extLst>
          </p:cNvPr>
          <p:cNvGrpSpPr/>
          <p:nvPr/>
        </p:nvGrpSpPr>
        <p:grpSpPr>
          <a:xfrm>
            <a:off x="5981535" y="3705373"/>
            <a:ext cx="4180511" cy="2326581"/>
            <a:chOff x="6004346" y="3910731"/>
            <a:chExt cx="4180511" cy="2326581"/>
          </a:xfrm>
        </p:grpSpPr>
        <p:pic>
          <p:nvPicPr>
            <p:cNvPr id="11" name="Picture 10">
              <a:extLst>
                <a:ext uri="{FF2B5EF4-FFF2-40B4-BE49-F238E27FC236}">
                  <a16:creationId xmlns:a16="http://schemas.microsoft.com/office/drawing/2014/main" id="{1917EAB1-0DC8-4166-877E-2956F6F7FB57}"/>
                </a:ext>
              </a:extLst>
            </p:cNvPr>
            <p:cNvPicPr/>
            <p:nvPr/>
          </p:nvPicPr>
          <p:blipFill rotWithShape="1">
            <a:blip r:embed="rId6" cstate="print">
              <a:extLst>
                <a:ext uri="{28A0092B-C50C-407E-A947-70E740481C1C}">
                  <a14:useLocalDpi xmlns:a14="http://schemas.microsoft.com/office/drawing/2010/main" val="0"/>
                </a:ext>
              </a:extLst>
            </a:blip>
            <a:srcRect l="441" r="443" b="29413"/>
            <a:stretch/>
          </p:blipFill>
          <p:spPr bwMode="auto">
            <a:xfrm>
              <a:off x="6847716" y="3910731"/>
              <a:ext cx="3337141" cy="2326581"/>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50BEEBDE-2C87-49C6-BD39-E4FF727D1150}"/>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Lst>
            </a:blip>
            <a:stretch>
              <a:fillRect/>
            </a:stretch>
          </p:blipFill>
          <p:spPr>
            <a:xfrm>
              <a:off x="6004346" y="3910732"/>
              <a:ext cx="674610" cy="669925"/>
            </a:xfrm>
            <a:prstGeom prst="rect">
              <a:avLst/>
            </a:prstGeom>
          </p:spPr>
        </p:pic>
      </p:grpSp>
      <p:grpSp>
        <p:nvGrpSpPr>
          <p:cNvPr id="4" name="Group 3">
            <a:extLst>
              <a:ext uri="{FF2B5EF4-FFF2-40B4-BE49-F238E27FC236}">
                <a16:creationId xmlns:a16="http://schemas.microsoft.com/office/drawing/2014/main" id="{98843D24-8B59-42E7-BA9F-68E3690F6194}"/>
              </a:ext>
            </a:extLst>
          </p:cNvPr>
          <p:cNvGrpSpPr/>
          <p:nvPr/>
        </p:nvGrpSpPr>
        <p:grpSpPr>
          <a:xfrm>
            <a:off x="5923255" y="671094"/>
            <a:ext cx="4215473" cy="1212285"/>
            <a:chOff x="5923255" y="671094"/>
            <a:chExt cx="4215473" cy="1212285"/>
          </a:xfrm>
        </p:grpSpPr>
        <p:sp>
          <p:nvSpPr>
            <p:cNvPr id="16" name="TextBox 15">
              <a:extLst>
                <a:ext uri="{FF2B5EF4-FFF2-40B4-BE49-F238E27FC236}">
                  <a16:creationId xmlns:a16="http://schemas.microsoft.com/office/drawing/2014/main" id="{078DB66E-8E0C-4920-8F1C-F04F3302D018}"/>
                </a:ext>
              </a:extLst>
            </p:cNvPr>
            <p:cNvSpPr txBox="1"/>
            <p:nvPr/>
          </p:nvSpPr>
          <p:spPr>
            <a:xfrm>
              <a:off x="5923255" y="671094"/>
              <a:ext cx="3246723" cy="369332"/>
            </a:xfrm>
            <a:prstGeom prst="rect">
              <a:avLst/>
            </a:prstGeom>
            <a:noFill/>
          </p:spPr>
          <p:txBody>
            <a:bodyPr wrap="none" rtlCol="0">
              <a:spAutoFit/>
            </a:bodyPr>
            <a:lstStyle/>
            <a:p>
              <a:r>
                <a:rPr lang="en-GB" b="1" dirty="0"/>
                <a:t>In specialized advanced editions</a:t>
              </a:r>
            </a:p>
          </p:txBody>
        </p:sp>
        <p:grpSp>
          <p:nvGrpSpPr>
            <p:cNvPr id="6" name="Group 5">
              <a:extLst>
                <a:ext uri="{FF2B5EF4-FFF2-40B4-BE49-F238E27FC236}">
                  <a16:creationId xmlns:a16="http://schemas.microsoft.com/office/drawing/2014/main" id="{1085F4A6-2D60-4A58-8F1B-096033D80BC8}"/>
                </a:ext>
              </a:extLst>
            </p:cNvPr>
            <p:cNvGrpSpPr/>
            <p:nvPr/>
          </p:nvGrpSpPr>
          <p:grpSpPr>
            <a:xfrm>
              <a:off x="5971178" y="1188054"/>
              <a:ext cx="4167550" cy="695325"/>
              <a:chOff x="5993989" y="1393412"/>
              <a:chExt cx="4167550" cy="695325"/>
            </a:xfrm>
          </p:grpSpPr>
          <p:pic>
            <p:nvPicPr>
              <p:cNvPr id="12" name="Picture 11">
                <a:extLst>
                  <a:ext uri="{FF2B5EF4-FFF2-40B4-BE49-F238E27FC236}">
                    <a16:creationId xmlns:a16="http://schemas.microsoft.com/office/drawing/2014/main" id="{AD58FDC3-0B2B-402B-8887-AC7867480B15}"/>
                  </a:ext>
                </a:extLst>
              </p:cNvPr>
              <p:cNvPicPr/>
              <p:nvPr/>
            </p:nvPicPr>
            <p:blipFill rotWithShape="1">
              <a:blip r:embed="rId9">
                <a:extLst>
                  <a:ext uri="{28A0092B-C50C-407E-A947-70E740481C1C}">
                    <a14:useLocalDpi xmlns:a14="http://schemas.microsoft.com/office/drawing/2010/main" val="0"/>
                  </a:ext>
                </a:extLst>
              </a:blip>
              <a:srcRect l="1139" b="7143"/>
              <a:stretch/>
            </p:blipFill>
            <p:spPr bwMode="auto">
              <a:xfrm>
                <a:off x="6847715" y="1393412"/>
                <a:ext cx="3313824" cy="693668"/>
              </a:xfrm>
              <a:prstGeom prst="rect">
                <a:avLst/>
              </a:prstGeom>
              <a:ln>
                <a:solidFill>
                  <a:schemeClr val="accent1"/>
                </a:solidFill>
              </a:ln>
              <a:extLst>
                <a:ext uri="{53640926-AAD7-44D8-BBD7-CCE9431645EC}">
                  <a14:shadowObscured xmlns:a14="http://schemas.microsoft.com/office/drawing/2010/main"/>
                </a:ext>
              </a:extLst>
            </p:spPr>
          </p:pic>
          <p:pic>
            <p:nvPicPr>
              <p:cNvPr id="28" name="Picture 27">
                <a:extLst>
                  <a:ext uri="{FF2B5EF4-FFF2-40B4-BE49-F238E27FC236}">
                    <a16:creationId xmlns:a16="http://schemas.microsoft.com/office/drawing/2014/main" id="{BF9BAD6E-5612-465E-A866-4E5F36A77737}"/>
                  </a:ext>
                </a:extLst>
              </p:cNvPr>
              <p:cNvPicPr>
                <a:picLocks noChangeAspect="1"/>
              </p:cNvPicPr>
              <p:nvPr/>
            </p:nvPicPr>
            <p:blipFill>
              <a:blip r:embed="rId10"/>
              <a:stretch>
                <a:fillRect/>
              </a:stretch>
            </p:blipFill>
            <p:spPr>
              <a:xfrm>
                <a:off x="5993989" y="1393412"/>
                <a:ext cx="695325" cy="695325"/>
              </a:xfrm>
              <a:prstGeom prst="rect">
                <a:avLst/>
              </a:prstGeom>
            </p:spPr>
          </p:pic>
        </p:grpSp>
      </p:grpSp>
      <p:grpSp>
        <p:nvGrpSpPr>
          <p:cNvPr id="5" name="Group 4">
            <a:extLst>
              <a:ext uri="{FF2B5EF4-FFF2-40B4-BE49-F238E27FC236}">
                <a16:creationId xmlns:a16="http://schemas.microsoft.com/office/drawing/2014/main" id="{E2E7D9DE-AEB1-4D20-8A8D-708A8426757E}"/>
              </a:ext>
            </a:extLst>
          </p:cNvPr>
          <p:cNvGrpSpPr/>
          <p:nvPr/>
        </p:nvGrpSpPr>
        <p:grpSpPr>
          <a:xfrm>
            <a:off x="5976801" y="2171432"/>
            <a:ext cx="4185244" cy="1277479"/>
            <a:chOff x="5976801" y="2171432"/>
            <a:chExt cx="4185244" cy="1277479"/>
          </a:xfrm>
        </p:grpSpPr>
        <p:pic>
          <p:nvPicPr>
            <p:cNvPr id="23" name="Picture 22">
              <a:extLst>
                <a:ext uri="{FF2B5EF4-FFF2-40B4-BE49-F238E27FC236}">
                  <a16:creationId xmlns:a16="http://schemas.microsoft.com/office/drawing/2014/main" id="{B087BEDB-CCC2-48F1-AF58-0BAAD44D44F4}"/>
                </a:ext>
              </a:extLst>
            </p:cNvPr>
            <p:cNvPicPr>
              <a:picLocks noChangeAspect="1"/>
            </p:cNvPicPr>
            <p:nvPr/>
          </p:nvPicPr>
          <p:blipFill>
            <a:blip r:embed="rId11"/>
            <a:stretch>
              <a:fillRect/>
            </a:stretch>
          </p:blipFill>
          <p:spPr>
            <a:xfrm>
              <a:off x="5976801" y="2171432"/>
              <a:ext cx="684078" cy="669925"/>
            </a:xfrm>
            <a:prstGeom prst="rect">
              <a:avLst/>
            </a:prstGeom>
          </p:spPr>
        </p:pic>
        <p:pic>
          <p:nvPicPr>
            <p:cNvPr id="27" name="Picture 26">
              <a:extLst>
                <a:ext uri="{FF2B5EF4-FFF2-40B4-BE49-F238E27FC236}">
                  <a16:creationId xmlns:a16="http://schemas.microsoft.com/office/drawing/2014/main" id="{E11C075E-697A-41DF-97A8-5B3D402E3DA3}"/>
                </a:ext>
              </a:extLst>
            </p:cNvPr>
            <p:cNvPicPr>
              <a:picLocks noChangeAspect="1"/>
            </p:cNvPicPr>
            <p:nvPr/>
          </p:nvPicPr>
          <p:blipFill>
            <a:blip r:embed="rId12"/>
            <a:stretch>
              <a:fillRect/>
            </a:stretch>
          </p:blipFill>
          <p:spPr>
            <a:xfrm>
              <a:off x="7912047" y="2184070"/>
              <a:ext cx="2249998" cy="1264841"/>
            </a:xfrm>
            <a:prstGeom prst="rect">
              <a:avLst/>
            </a:prstGeom>
            <a:ln>
              <a:solidFill>
                <a:schemeClr val="accent1"/>
              </a:solidFill>
            </a:ln>
          </p:spPr>
        </p:pic>
        <p:pic>
          <p:nvPicPr>
            <p:cNvPr id="3" name="Picture 3" descr="Graphical user interface, text, application&#10;&#10;Description automatically generated">
              <a:extLst>
                <a:ext uri="{FF2B5EF4-FFF2-40B4-BE49-F238E27FC236}">
                  <a16:creationId xmlns:a16="http://schemas.microsoft.com/office/drawing/2014/main" id="{F5A6899D-2C23-45E3-BE46-86886D984244}"/>
                </a:ext>
              </a:extLst>
            </p:cNvPr>
            <p:cNvPicPr>
              <a:picLocks noChangeAspect="1"/>
            </p:cNvPicPr>
            <p:nvPr/>
          </p:nvPicPr>
          <p:blipFill rotWithShape="1">
            <a:blip r:embed="rId13"/>
            <a:srcRect l="1873" t="123" r="375" b="-357"/>
            <a:stretch/>
          </p:blipFill>
          <p:spPr>
            <a:xfrm>
              <a:off x="6773275" y="2188357"/>
              <a:ext cx="1088398" cy="1256858"/>
            </a:xfrm>
            <a:prstGeom prst="rect">
              <a:avLst/>
            </a:prstGeom>
            <a:ln>
              <a:solidFill>
                <a:srgbClr val="FFB71B"/>
              </a:solidFill>
            </a:ln>
          </p:spPr>
        </p:pic>
      </p:grpSp>
    </p:spTree>
    <p:extLst>
      <p:ext uri="{BB962C8B-B14F-4D97-AF65-F5344CB8AC3E}">
        <p14:creationId xmlns:p14="http://schemas.microsoft.com/office/powerpoint/2010/main" val="3516280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45566-8BB7-4E2A-9B48-F653E03533BD}"/>
              </a:ext>
            </a:extLst>
          </p:cNvPr>
          <p:cNvSpPr>
            <a:spLocks noGrp="1"/>
          </p:cNvSpPr>
          <p:nvPr>
            <p:ph type="title"/>
          </p:nvPr>
        </p:nvSpPr>
        <p:spPr/>
        <p:txBody>
          <a:bodyPr/>
          <a:lstStyle/>
          <a:p>
            <a:r>
              <a:rPr lang="en-GB" sz="2800" b="1"/>
              <a:t>Level 3 has very specific information</a:t>
            </a:r>
          </a:p>
        </p:txBody>
      </p:sp>
      <p:pic>
        <p:nvPicPr>
          <p:cNvPr id="5" name="Picture 4">
            <a:extLst>
              <a:ext uri="{FF2B5EF4-FFF2-40B4-BE49-F238E27FC236}">
                <a16:creationId xmlns:a16="http://schemas.microsoft.com/office/drawing/2014/main" id="{6E812FE1-5ACA-4BC5-98D6-1323C9A0A278}"/>
              </a:ext>
            </a:extLst>
          </p:cNvPr>
          <p:cNvPicPr>
            <a:picLocks noChangeAspect="1"/>
          </p:cNvPicPr>
          <p:nvPr/>
        </p:nvPicPr>
        <p:blipFill rotWithShape="1">
          <a:blip r:embed="rId3"/>
          <a:srcRect l="652" t="1361" r="1463" b="1270"/>
          <a:stretch/>
        </p:blipFill>
        <p:spPr>
          <a:xfrm>
            <a:off x="1199456" y="821962"/>
            <a:ext cx="3269863" cy="2279972"/>
          </a:xfrm>
          <a:prstGeom prst="rect">
            <a:avLst/>
          </a:prstGeom>
          <a:ln>
            <a:solidFill>
              <a:schemeClr val="accent1"/>
            </a:solidFill>
          </a:ln>
        </p:spPr>
      </p:pic>
      <p:pic>
        <p:nvPicPr>
          <p:cNvPr id="7" name="Picture 6">
            <a:extLst>
              <a:ext uri="{FF2B5EF4-FFF2-40B4-BE49-F238E27FC236}">
                <a16:creationId xmlns:a16="http://schemas.microsoft.com/office/drawing/2014/main" id="{5B95C941-02B4-4CAA-A256-C8333A7FCA25}"/>
              </a:ext>
            </a:extLst>
          </p:cNvPr>
          <p:cNvPicPr>
            <a:picLocks noChangeAspect="1"/>
          </p:cNvPicPr>
          <p:nvPr/>
        </p:nvPicPr>
        <p:blipFill rotWithShape="1">
          <a:blip r:embed="rId4"/>
          <a:srcRect l="653" t="433" r="1189" b="944"/>
          <a:stretch/>
        </p:blipFill>
        <p:spPr>
          <a:xfrm>
            <a:off x="1199454" y="821962"/>
            <a:ext cx="3269863" cy="2250472"/>
          </a:xfrm>
          <a:prstGeom prst="rect">
            <a:avLst/>
          </a:prstGeom>
          <a:ln>
            <a:solidFill>
              <a:schemeClr val="accent1"/>
            </a:solidFill>
          </a:ln>
        </p:spPr>
      </p:pic>
      <p:pic>
        <p:nvPicPr>
          <p:cNvPr id="4" name="Picture 3">
            <a:extLst>
              <a:ext uri="{FF2B5EF4-FFF2-40B4-BE49-F238E27FC236}">
                <a16:creationId xmlns:a16="http://schemas.microsoft.com/office/drawing/2014/main" id="{116DFA27-E292-4B68-9121-878AB476EBE2}"/>
              </a:ext>
            </a:extLst>
          </p:cNvPr>
          <p:cNvPicPr>
            <a:picLocks noChangeAspect="1"/>
          </p:cNvPicPr>
          <p:nvPr/>
        </p:nvPicPr>
        <p:blipFill rotWithShape="1">
          <a:blip r:embed="rId5"/>
          <a:srcRect l="696" t="1302" r="2889" b="707"/>
          <a:stretch/>
        </p:blipFill>
        <p:spPr>
          <a:xfrm>
            <a:off x="1199454" y="821962"/>
            <a:ext cx="3269863" cy="2279972"/>
          </a:xfrm>
          <a:prstGeom prst="rect">
            <a:avLst/>
          </a:prstGeom>
          <a:ln>
            <a:solidFill>
              <a:schemeClr val="accent1"/>
            </a:solidFill>
          </a:ln>
        </p:spPr>
      </p:pic>
      <p:sp>
        <p:nvSpPr>
          <p:cNvPr id="10" name="TextBox 9">
            <a:extLst>
              <a:ext uri="{FF2B5EF4-FFF2-40B4-BE49-F238E27FC236}">
                <a16:creationId xmlns:a16="http://schemas.microsoft.com/office/drawing/2014/main" id="{81E90E7D-A091-4C94-B52F-029A60CC4CF6}"/>
              </a:ext>
            </a:extLst>
          </p:cNvPr>
          <p:cNvSpPr txBox="1"/>
          <p:nvPr/>
        </p:nvSpPr>
        <p:spPr>
          <a:xfrm>
            <a:off x="4975830" y="765934"/>
            <a:ext cx="4226127" cy="1200329"/>
          </a:xfrm>
          <a:prstGeom prst="rect">
            <a:avLst/>
          </a:prstGeom>
          <a:noFill/>
        </p:spPr>
        <p:txBody>
          <a:bodyPr wrap="square" rtlCol="0">
            <a:spAutoFit/>
          </a:bodyPr>
          <a:lstStyle/>
          <a:p>
            <a:pPr marL="285750" indent="-285750">
              <a:buFont typeface="Arial" panose="020B0604020202020204" pitchFamily="34" charset="0"/>
              <a:buChar char="•"/>
            </a:pPr>
            <a:r>
              <a:rPr lang="en-GB"/>
              <a:t>The advanced databases have around 4000 material records</a:t>
            </a:r>
          </a:p>
          <a:p>
            <a:pPr marL="285750" indent="-285750">
              <a:buFont typeface="Arial" panose="020B0604020202020204" pitchFamily="34" charset="0"/>
              <a:buChar char="•"/>
            </a:pPr>
            <a:r>
              <a:rPr lang="en-GB"/>
              <a:t>This enables very specific data</a:t>
            </a:r>
          </a:p>
          <a:p>
            <a:pPr marL="285750" indent="-285750">
              <a:buFont typeface="Arial" panose="020B0604020202020204" pitchFamily="34" charset="0"/>
              <a:buChar char="•"/>
            </a:pPr>
            <a:r>
              <a:rPr lang="en-GB"/>
              <a:t>Use </a:t>
            </a:r>
            <a:r>
              <a:rPr lang="en-GB" b="1"/>
              <a:t>tiling</a:t>
            </a:r>
            <a:r>
              <a:rPr lang="en-GB"/>
              <a:t> on the top menu: </a:t>
            </a:r>
            <a:r>
              <a:rPr lang="en-GB" i="1"/>
              <a:t>Window</a:t>
            </a:r>
          </a:p>
        </p:txBody>
      </p:sp>
      <p:pic>
        <p:nvPicPr>
          <p:cNvPr id="3" name="Picture 5" descr="Graphical user interface, application&#10;&#10;Description automatically generated">
            <a:extLst>
              <a:ext uri="{FF2B5EF4-FFF2-40B4-BE49-F238E27FC236}">
                <a16:creationId xmlns:a16="http://schemas.microsoft.com/office/drawing/2014/main" id="{D5C8CDF6-DB65-4D03-BAF6-7215EBF4FD9A}"/>
              </a:ext>
            </a:extLst>
          </p:cNvPr>
          <p:cNvPicPr>
            <a:picLocks noChangeAspect="1"/>
          </p:cNvPicPr>
          <p:nvPr/>
        </p:nvPicPr>
        <p:blipFill rotWithShape="1">
          <a:blip r:embed="rId6"/>
          <a:srcRect t="2439" r="112" b="2439"/>
          <a:stretch/>
        </p:blipFill>
        <p:spPr>
          <a:xfrm>
            <a:off x="5057775" y="2181225"/>
            <a:ext cx="6533965" cy="3359135"/>
          </a:xfrm>
          <a:prstGeom prst="rect">
            <a:avLst/>
          </a:prstGeom>
          <a:ln>
            <a:solidFill>
              <a:srgbClr val="FFB71B"/>
            </a:solidFill>
          </a:ln>
        </p:spPr>
      </p:pic>
    </p:spTree>
    <p:extLst>
      <p:ext uri="{BB962C8B-B14F-4D97-AF65-F5344CB8AC3E}">
        <p14:creationId xmlns:p14="http://schemas.microsoft.com/office/powerpoint/2010/main" val="421047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E813-3565-4577-B257-C82A67E40BD1}"/>
              </a:ext>
            </a:extLst>
          </p:cNvPr>
          <p:cNvSpPr>
            <a:spLocks noGrp="1"/>
          </p:cNvSpPr>
          <p:nvPr>
            <p:ph type="title"/>
          </p:nvPr>
        </p:nvSpPr>
        <p:spPr/>
        <p:txBody>
          <a:bodyPr/>
          <a:lstStyle/>
          <a:p>
            <a:r>
              <a:rPr lang="en-GB" sz="2800" b="1"/>
              <a:t>Level 2 </a:t>
            </a:r>
            <a:r>
              <a:rPr lang="en-GB" sz="2800" b="1" i="1"/>
              <a:t>vs</a:t>
            </a:r>
            <a:r>
              <a:rPr lang="en-GB" sz="2800" b="1"/>
              <a:t> Level 3</a:t>
            </a:r>
          </a:p>
        </p:txBody>
      </p:sp>
      <p:pic>
        <p:nvPicPr>
          <p:cNvPr id="8" name="Picture 7">
            <a:extLst>
              <a:ext uri="{FF2B5EF4-FFF2-40B4-BE49-F238E27FC236}">
                <a16:creationId xmlns:a16="http://schemas.microsoft.com/office/drawing/2014/main" id="{EF6F69F9-B655-4333-9721-58ECF459CA3B}"/>
              </a:ext>
            </a:extLst>
          </p:cNvPr>
          <p:cNvPicPr/>
          <p:nvPr/>
        </p:nvPicPr>
        <p:blipFill>
          <a:blip r:embed="rId3">
            <a:extLst>
              <a:ext uri="{28A0092B-C50C-407E-A947-70E740481C1C}">
                <a14:useLocalDpi xmlns:a14="http://schemas.microsoft.com/office/drawing/2010/main" val="0"/>
              </a:ext>
            </a:extLst>
          </a:blip>
          <a:stretch>
            <a:fillRect/>
          </a:stretch>
        </p:blipFill>
        <p:spPr>
          <a:xfrm>
            <a:off x="8386300" y="1623571"/>
            <a:ext cx="3095719" cy="3331493"/>
          </a:xfrm>
          <a:prstGeom prst="rect">
            <a:avLst/>
          </a:prstGeom>
          <a:ln>
            <a:solidFill>
              <a:schemeClr val="accent1"/>
            </a:solidFill>
          </a:ln>
        </p:spPr>
      </p:pic>
      <p:pic>
        <p:nvPicPr>
          <p:cNvPr id="14" name="Picture 13">
            <a:extLst>
              <a:ext uri="{FF2B5EF4-FFF2-40B4-BE49-F238E27FC236}">
                <a16:creationId xmlns:a16="http://schemas.microsoft.com/office/drawing/2014/main" id="{827ED8C8-79E8-465A-AE59-185F5791B2ED}"/>
              </a:ext>
            </a:extLst>
          </p:cNvPr>
          <p:cNvPicPr/>
          <p:nvPr/>
        </p:nvPicPr>
        <p:blipFill rotWithShape="1">
          <a:blip r:embed="rId4" cstate="print">
            <a:extLst>
              <a:ext uri="{28A0092B-C50C-407E-A947-70E740481C1C}">
                <a14:useLocalDpi xmlns:a14="http://schemas.microsoft.com/office/drawing/2010/main" val="0"/>
              </a:ext>
            </a:extLst>
          </a:blip>
          <a:srcRect l="-1399" t="-2602" r="-1424"/>
          <a:stretch/>
        </p:blipFill>
        <p:spPr bwMode="auto">
          <a:xfrm>
            <a:off x="467504" y="1623571"/>
            <a:ext cx="3338195" cy="1546913"/>
          </a:xfrm>
          <a:prstGeom prst="rect">
            <a:avLst/>
          </a:prstGeom>
          <a:ln w="9525"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
        <p:nvSpPr>
          <p:cNvPr id="15" name="TextBox 14">
            <a:extLst>
              <a:ext uri="{FF2B5EF4-FFF2-40B4-BE49-F238E27FC236}">
                <a16:creationId xmlns:a16="http://schemas.microsoft.com/office/drawing/2014/main" id="{4ED9BFE2-8B47-4524-B21F-E89E8E5B7B51}"/>
              </a:ext>
            </a:extLst>
          </p:cNvPr>
          <p:cNvSpPr txBox="1"/>
          <p:nvPr/>
        </p:nvSpPr>
        <p:spPr>
          <a:xfrm>
            <a:off x="8296969" y="1134152"/>
            <a:ext cx="3330848" cy="338554"/>
          </a:xfrm>
          <a:prstGeom prst="rect">
            <a:avLst/>
          </a:prstGeom>
          <a:noFill/>
        </p:spPr>
        <p:txBody>
          <a:bodyPr wrap="none" rtlCol="0">
            <a:spAutoFit/>
          </a:bodyPr>
          <a:lstStyle/>
          <a:p>
            <a:pPr algn="ctr"/>
            <a:r>
              <a:rPr lang="en-GB" sz="1600" b="1"/>
              <a:t>(compare: level 3 folder-level record)</a:t>
            </a:r>
          </a:p>
        </p:txBody>
      </p:sp>
      <p:sp>
        <p:nvSpPr>
          <p:cNvPr id="16" name="TextBox 15">
            <a:extLst>
              <a:ext uri="{FF2B5EF4-FFF2-40B4-BE49-F238E27FC236}">
                <a16:creationId xmlns:a16="http://schemas.microsoft.com/office/drawing/2014/main" id="{FF251AFA-CFED-4839-9D29-27F858CC6D06}"/>
              </a:ext>
            </a:extLst>
          </p:cNvPr>
          <p:cNvSpPr txBox="1"/>
          <p:nvPr/>
        </p:nvSpPr>
        <p:spPr>
          <a:xfrm>
            <a:off x="554756" y="1138576"/>
            <a:ext cx="3163688" cy="338554"/>
          </a:xfrm>
          <a:prstGeom prst="rect">
            <a:avLst/>
          </a:prstGeom>
          <a:noFill/>
        </p:spPr>
        <p:txBody>
          <a:bodyPr wrap="none" rtlCol="0">
            <a:spAutoFit/>
          </a:bodyPr>
          <a:lstStyle/>
          <a:p>
            <a:pPr algn="ctr"/>
            <a:r>
              <a:rPr lang="en-GB" sz="1600" b="1"/>
              <a:t>Images for materials and processes</a:t>
            </a:r>
          </a:p>
        </p:txBody>
      </p:sp>
      <p:pic>
        <p:nvPicPr>
          <p:cNvPr id="4" name="Picture 3">
            <a:extLst>
              <a:ext uri="{FF2B5EF4-FFF2-40B4-BE49-F238E27FC236}">
                <a16:creationId xmlns:a16="http://schemas.microsoft.com/office/drawing/2014/main" id="{2975B82B-CF7E-4D3C-A964-72D93D95115D}"/>
              </a:ext>
            </a:extLst>
          </p:cNvPr>
          <p:cNvPicPr>
            <a:picLocks noChangeAspect="1"/>
          </p:cNvPicPr>
          <p:nvPr/>
        </p:nvPicPr>
        <p:blipFill>
          <a:blip r:embed="rId5"/>
          <a:stretch>
            <a:fillRect/>
          </a:stretch>
        </p:blipFill>
        <p:spPr>
          <a:xfrm>
            <a:off x="4426902" y="3060427"/>
            <a:ext cx="3338195" cy="1780687"/>
          </a:xfrm>
          <a:prstGeom prst="rect">
            <a:avLst/>
          </a:prstGeom>
          <a:ln>
            <a:solidFill>
              <a:schemeClr val="accent1"/>
            </a:solidFill>
          </a:ln>
        </p:spPr>
      </p:pic>
      <p:sp>
        <p:nvSpPr>
          <p:cNvPr id="17" name="TextBox 16">
            <a:extLst>
              <a:ext uri="{FF2B5EF4-FFF2-40B4-BE49-F238E27FC236}">
                <a16:creationId xmlns:a16="http://schemas.microsoft.com/office/drawing/2014/main" id="{460B51F8-DF2E-4C82-A5B3-56B38824B5B2}"/>
              </a:ext>
            </a:extLst>
          </p:cNvPr>
          <p:cNvSpPr txBox="1"/>
          <p:nvPr/>
        </p:nvSpPr>
        <p:spPr>
          <a:xfrm>
            <a:off x="4787435" y="1134152"/>
            <a:ext cx="2617127" cy="338554"/>
          </a:xfrm>
          <a:prstGeom prst="rect">
            <a:avLst/>
          </a:prstGeom>
          <a:noFill/>
        </p:spPr>
        <p:txBody>
          <a:bodyPr wrap="none" rtlCol="0">
            <a:spAutoFit/>
          </a:bodyPr>
          <a:lstStyle/>
          <a:p>
            <a:pPr algn="ctr"/>
            <a:r>
              <a:rPr lang="en-GB" sz="1600" b="1"/>
              <a:t>Good support for eco-design</a:t>
            </a:r>
          </a:p>
        </p:txBody>
      </p:sp>
      <p:grpSp>
        <p:nvGrpSpPr>
          <p:cNvPr id="18" name="Group 17">
            <a:extLst>
              <a:ext uri="{FF2B5EF4-FFF2-40B4-BE49-F238E27FC236}">
                <a16:creationId xmlns:a16="http://schemas.microsoft.com/office/drawing/2014/main" id="{66A01720-5841-45A9-BCC8-3CE9D58E9213}"/>
              </a:ext>
            </a:extLst>
          </p:cNvPr>
          <p:cNvGrpSpPr/>
          <p:nvPr/>
        </p:nvGrpSpPr>
        <p:grpSpPr>
          <a:xfrm>
            <a:off x="4426902" y="1623571"/>
            <a:ext cx="3338195" cy="1279892"/>
            <a:chOff x="1447398" y="3544880"/>
            <a:chExt cx="3593897" cy="1377930"/>
          </a:xfrm>
        </p:grpSpPr>
        <p:pic>
          <p:nvPicPr>
            <p:cNvPr id="5" name="Picture 4">
              <a:extLst>
                <a:ext uri="{FF2B5EF4-FFF2-40B4-BE49-F238E27FC236}">
                  <a16:creationId xmlns:a16="http://schemas.microsoft.com/office/drawing/2014/main" id="{EFFAEAA9-CE13-4200-82A6-4D1C2287C5F3}"/>
                </a:ext>
              </a:extLst>
            </p:cNvPr>
            <p:cNvPicPr>
              <a:picLocks noChangeAspect="1"/>
            </p:cNvPicPr>
            <p:nvPr/>
          </p:nvPicPr>
          <p:blipFill rotWithShape="1">
            <a:blip r:embed="rId6"/>
            <a:srcRect b="87949"/>
            <a:stretch/>
          </p:blipFill>
          <p:spPr>
            <a:xfrm>
              <a:off x="1447398" y="4569288"/>
              <a:ext cx="3593896" cy="353522"/>
            </a:xfrm>
            <a:prstGeom prst="rect">
              <a:avLst/>
            </a:prstGeom>
            <a:ln>
              <a:solidFill>
                <a:schemeClr val="accent1"/>
              </a:solidFill>
            </a:ln>
          </p:spPr>
        </p:pic>
        <p:pic>
          <p:nvPicPr>
            <p:cNvPr id="6" name="Picture 5">
              <a:extLst>
                <a:ext uri="{FF2B5EF4-FFF2-40B4-BE49-F238E27FC236}">
                  <a16:creationId xmlns:a16="http://schemas.microsoft.com/office/drawing/2014/main" id="{F6AEE0A5-5D79-4D02-906A-6F85D24198D7}"/>
                </a:ext>
              </a:extLst>
            </p:cNvPr>
            <p:cNvPicPr>
              <a:picLocks noChangeAspect="1"/>
            </p:cNvPicPr>
            <p:nvPr/>
          </p:nvPicPr>
          <p:blipFill rotWithShape="1">
            <a:blip r:embed="rId7"/>
            <a:srcRect b="-32587"/>
            <a:stretch/>
          </p:blipFill>
          <p:spPr>
            <a:xfrm>
              <a:off x="1447399" y="3544880"/>
              <a:ext cx="3593896" cy="1377930"/>
            </a:xfrm>
            <a:prstGeom prst="rect">
              <a:avLst/>
            </a:prstGeom>
            <a:ln>
              <a:solidFill>
                <a:schemeClr val="accent1"/>
              </a:solidFill>
            </a:ln>
          </p:spPr>
        </p:pic>
      </p:grpSp>
    </p:spTree>
    <p:extLst>
      <p:ext uri="{BB962C8B-B14F-4D97-AF65-F5344CB8AC3E}">
        <p14:creationId xmlns:p14="http://schemas.microsoft.com/office/powerpoint/2010/main" val="44567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90967-ACF2-4209-B223-B0B05C326CA3}"/>
              </a:ext>
            </a:extLst>
          </p:cNvPr>
          <p:cNvSpPr>
            <a:spLocks noGrp="1"/>
          </p:cNvSpPr>
          <p:nvPr>
            <p:ph type="title"/>
          </p:nvPr>
        </p:nvSpPr>
        <p:spPr/>
        <p:txBody>
          <a:bodyPr/>
          <a:lstStyle/>
          <a:p>
            <a:r>
              <a:rPr lang="en-GB" sz="2800" b="1"/>
              <a:t>Environmental/recycling data</a:t>
            </a:r>
          </a:p>
        </p:txBody>
      </p:sp>
      <p:pic>
        <p:nvPicPr>
          <p:cNvPr id="4" name="Picture 3">
            <a:extLst>
              <a:ext uri="{FF2B5EF4-FFF2-40B4-BE49-F238E27FC236}">
                <a16:creationId xmlns:a16="http://schemas.microsoft.com/office/drawing/2014/main" id="{DEB03A04-5EBA-4A69-86DB-23B76F313505}"/>
              </a:ext>
            </a:extLst>
          </p:cNvPr>
          <p:cNvPicPr/>
          <p:nvPr/>
        </p:nvPicPr>
        <p:blipFill rotWithShape="1">
          <a:blip r:embed="rId3">
            <a:extLst>
              <a:ext uri="{28A0092B-C50C-407E-A947-70E740481C1C}">
                <a14:useLocalDpi xmlns:a14="http://schemas.microsoft.com/office/drawing/2010/main" val="0"/>
              </a:ext>
            </a:extLst>
          </a:blip>
          <a:srcRect r="155" b="4502"/>
          <a:stretch/>
        </p:blipFill>
        <p:spPr bwMode="auto">
          <a:xfrm>
            <a:off x="7176120" y="4741118"/>
            <a:ext cx="3885113" cy="118301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56F2EC27-3D43-4F94-9B45-9A5FCEA53ADE}"/>
              </a:ext>
            </a:extLst>
          </p:cNvPr>
          <p:cNvPicPr/>
          <p:nvPr/>
        </p:nvPicPr>
        <p:blipFill rotWithShape="1">
          <a:blip r:embed="rId4" cstate="print">
            <a:extLst>
              <a:ext uri="{28A0092B-C50C-407E-A947-70E740481C1C}">
                <a14:useLocalDpi xmlns:a14="http://schemas.microsoft.com/office/drawing/2010/main" val="0"/>
              </a:ext>
            </a:extLst>
          </a:blip>
          <a:srcRect l="14371" t="2586" r="11452" b="2578"/>
          <a:stretch/>
        </p:blipFill>
        <p:spPr bwMode="auto">
          <a:xfrm>
            <a:off x="3316565" y="4303600"/>
            <a:ext cx="1899344" cy="1620528"/>
          </a:xfrm>
          <a:prstGeom prst="rect">
            <a:avLst/>
          </a:prstGeom>
          <a:noFill/>
          <a:ln>
            <a:noFill/>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CAAF63E8-E605-4E2A-9A78-1787855F89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251460" y="4204662"/>
            <a:ext cx="1814424" cy="1624507"/>
          </a:xfrm>
          <a:prstGeom prst="rect">
            <a:avLst/>
          </a:prstGeom>
        </p:spPr>
      </p:pic>
      <p:pic>
        <p:nvPicPr>
          <p:cNvPr id="9" name="Picture 8">
            <a:extLst>
              <a:ext uri="{FF2B5EF4-FFF2-40B4-BE49-F238E27FC236}">
                <a16:creationId xmlns:a16="http://schemas.microsoft.com/office/drawing/2014/main" id="{45151B8E-149F-4B57-96BB-81D9EBF0A676}"/>
              </a:ext>
            </a:extLst>
          </p:cNvPr>
          <p:cNvPicPr>
            <a:picLocks noChangeAspect="1"/>
          </p:cNvPicPr>
          <p:nvPr/>
        </p:nvPicPr>
        <p:blipFill>
          <a:blip r:embed="rId6"/>
          <a:stretch>
            <a:fillRect/>
          </a:stretch>
        </p:blipFill>
        <p:spPr>
          <a:xfrm>
            <a:off x="911424" y="1274944"/>
            <a:ext cx="4477097" cy="2335876"/>
          </a:xfrm>
          <a:prstGeom prst="rect">
            <a:avLst/>
          </a:prstGeom>
        </p:spPr>
      </p:pic>
      <p:sp>
        <p:nvSpPr>
          <p:cNvPr id="11" name="TextBox 10">
            <a:extLst>
              <a:ext uri="{FF2B5EF4-FFF2-40B4-BE49-F238E27FC236}">
                <a16:creationId xmlns:a16="http://schemas.microsoft.com/office/drawing/2014/main" id="{339EEE60-1E3D-4849-97DA-22BA03402A09}"/>
              </a:ext>
            </a:extLst>
          </p:cNvPr>
          <p:cNvSpPr txBox="1"/>
          <p:nvPr/>
        </p:nvSpPr>
        <p:spPr>
          <a:xfrm>
            <a:off x="1271346" y="970280"/>
            <a:ext cx="2527230" cy="369332"/>
          </a:xfrm>
          <a:prstGeom prst="rect">
            <a:avLst/>
          </a:prstGeom>
          <a:noFill/>
        </p:spPr>
        <p:txBody>
          <a:bodyPr wrap="none" rtlCol="0">
            <a:spAutoFit/>
          </a:bodyPr>
          <a:lstStyle/>
          <a:p>
            <a:r>
              <a:rPr lang="en-GB"/>
              <a:t>Annual world production</a:t>
            </a:r>
          </a:p>
        </p:txBody>
      </p:sp>
      <p:pic>
        <p:nvPicPr>
          <p:cNvPr id="5" name="Picture 6" descr="Table&#10;&#10;Description automatically generated">
            <a:extLst>
              <a:ext uri="{FF2B5EF4-FFF2-40B4-BE49-F238E27FC236}">
                <a16:creationId xmlns:a16="http://schemas.microsoft.com/office/drawing/2014/main" id="{DF51FDAC-2E00-4ED9-8E5D-5214CD9C433D}"/>
              </a:ext>
            </a:extLst>
          </p:cNvPr>
          <p:cNvPicPr>
            <a:picLocks noChangeAspect="1"/>
          </p:cNvPicPr>
          <p:nvPr/>
        </p:nvPicPr>
        <p:blipFill>
          <a:blip r:embed="rId7"/>
          <a:stretch>
            <a:fillRect/>
          </a:stretch>
        </p:blipFill>
        <p:spPr>
          <a:xfrm>
            <a:off x="6839001" y="1150928"/>
            <a:ext cx="4759695" cy="3086833"/>
          </a:xfrm>
          <a:prstGeom prst="rect">
            <a:avLst/>
          </a:prstGeom>
          <a:ln>
            <a:solidFill>
              <a:schemeClr val="accent1"/>
            </a:solidFill>
          </a:ln>
        </p:spPr>
      </p:pic>
      <p:pic>
        <p:nvPicPr>
          <p:cNvPr id="10" name="Picture 9">
            <a:extLst>
              <a:ext uri="{FF2B5EF4-FFF2-40B4-BE49-F238E27FC236}">
                <a16:creationId xmlns:a16="http://schemas.microsoft.com/office/drawing/2014/main" id="{19135D3A-4479-4C08-9E8B-533775E88424}"/>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saturation sat="66000"/>
                    </a14:imgEffect>
                  </a14:imgLayer>
                </a14:imgProps>
              </a:ext>
              <a:ext uri="{28A0092B-C50C-407E-A947-70E740481C1C}">
                <a14:useLocalDpi xmlns:a14="http://schemas.microsoft.com/office/drawing/2010/main" val="0"/>
              </a:ext>
            </a:extLst>
          </a:blip>
          <a:srcRect/>
          <a:stretch/>
        </p:blipFill>
        <p:spPr>
          <a:xfrm rot="5400000">
            <a:off x="6282036" y="3854070"/>
            <a:ext cx="1113930" cy="899060"/>
          </a:xfrm>
          <a:prstGeom prst="rect">
            <a:avLst/>
          </a:prstGeom>
          <a:ln>
            <a:solidFill>
              <a:schemeClr val="accent1"/>
            </a:solidFill>
          </a:ln>
        </p:spPr>
      </p:pic>
    </p:spTree>
    <p:extLst>
      <p:ext uri="{BB962C8B-B14F-4D97-AF65-F5344CB8AC3E}">
        <p14:creationId xmlns:p14="http://schemas.microsoft.com/office/powerpoint/2010/main" val="2258456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E3E0DE46-074F-4786-A166-45E253EB4FD1}"/>
              </a:ext>
            </a:extLst>
          </p:cNvPr>
          <p:cNvSpPr txBox="1">
            <a:spLocks noChangeArrowheads="1"/>
          </p:cNvSpPr>
          <p:nvPr/>
        </p:nvSpPr>
        <p:spPr>
          <a:xfrm>
            <a:off x="1524000" y="44450"/>
            <a:ext cx="9144000" cy="558800"/>
          </a:xfrm>
          <a:prstGeom prst="rect">
            <a:avLst/>
          </a:prstGeom>
        </p:spPr>
        <p:txBody>
          <a:bodyPr anchor="ctr"/>
          <a:lstStyle>
            <a:lvl1pPr algn="ctr" rtl="0" eaLnBrk="0" fontAlgn="base" hangingPunct="0">
              <a:spcBef>
                <a:spcPct val="0"/>
              </a:spcBef>
              <a:spcAft>
                <a:spcPct val="0"/>
              </a:spcAft>
              <a:defRPr sz="2585" b="1">
                <a:solidFill>
                  <a:schemeClr val="tx1"/>
                </a:solidFill>
                <a:latin typeface="+mj-lt"/>
                <a:ea typeface="+mj-ea"/>
                <a:cs typeface="+mj-cs"/>
              </a:defRPr>
            </a:lvl1pPr>
            <a:lvl2pPr algn="ctr" rtl="0" eaLnBrk="0" fontAlgn="base" hangingPunct="0">
              <a:spcBef>
                <a:spcPct val="0"/>
              </a:spcBef>
              <a:spcAft>
                <a:spcPct val="0"/>
              </a:spcAft>
              <a:defRPr sz="2585" b="1">
                <a:solidFill>
                  <a:schemeClr val="tx1"/>
                </a:solidFill>
                <a:latin typeface="Arial" charset="0"/>
              </a:defRPr>
            </a:lvl2pPr>
            <a:lvl3pPr algn="ctr" rtl="0" eaLnBrk="0" fontAlgn="base" hangingPunct="0">
              <a:spcBef>
                <a:spcPct val="0"/>
              </a:spcBef>
              <a:spcAft>
                <a:spcPct val="0"/>
              </a:spcAft>
              <a:defRPr sz="2585" b="1">
                <a:solidFill>
                  <a:schemeClr val="tx1"/>
                </a:solidFill>
                <a:latin typeface="Arial" charset="0"/>
              </a:defRPr>
            </a:lvl3pPr>
            <a:lvl4pPr algn="ctr" rtl="0" eaLnBrk="0" fontAlgn="base" hangingPunct="0">
              <a:spcBef>
                <a:spcPct val="0"/>
              </a:spcBef>
              <a:spcAft>
                <a:spcPct val="0"/>
              </a:spcAft>
              <a:defRPr sz="2585" b="1">
                <a:solidFill>
                  <a:schemeClr val="tx1"/>
                </a:solidFill>
                <a:latin typeface="Arial" charset="0"/>
              </a:defRPr>
            </a:lvl4pPr>
            <a:lvl5pPr algn="ctr" rtl="0" eaLnBrk="0" fontAlgn="base" hangingPunct="0">
              <a:spcBef>
                <a:spcPct val="0"/>
              </a:spcBef>
              <a:spcAft>
                <a:spcPct val="0"/>
              </a:spcAft>
              <a:defRPr sz="2585" b="1">
                <a:solidFill>
                  <a:schemeClr val="tx1"/>
                </a:solidFill>
                <a:latin typeface="Arial" charset="0"/>
              </a:defRPr>
            </a:lvl5pPr>
            <a:lvl6pPr marL="422026" algn="ctr" rtl="0" eaLnBrk="0" fontAlgn="base" hangingPunct="0">
              <a:spcBef>
                <a:spcPct val="0"/>
              </a:spcBef>
              <a:spcAft>
                <a:spcPct val="0"/>
              </a:spcAft>
              <a:defRPr sz="2215" b="1">
                <a:solidFill>
                  <a:schemeClr val="tx1"/>
                </a:solidFill>
                <a:latin typeface="Arial" charset="0"/>
              </a:defRPr>
            </a:lvl6pPr>
            <a:lvl7pPr marL="844052" algn="ctr" rtl="0" eaLnBrk="0" fontAlgn="base" hangingPunct="0">
              <a:spcBef>
                <a:spcPct val="0"/>
              </a:spcBef>
              <a:spcAft>
                <a:spcPct val="0"/>
              </a:spcAft>
              <a:defRPr sz="2215" b="1">
                <a:solidFill>
                  <a:schemeClr val="tx1"/>
                </a:solidFill>
                <a:latin typeface="Arial" charset="0"/>
              </a:defRPr>
            </a:lvl7pPr>
            <a:lvl8pPr marL="1266079" algn="ctr" rtl="0" eaLnBrk="0" fontAlgn="base" hangingPunct="0">
              <a:spcBef>
                <a:spcPct val="0"/>
              </a:spcBef>
              <a:spcAft>
                <a:spcPct val="0"/>
              </a:spcAft>
              <a:defRPr sz="2215" b="1">
                <a:solidFill>
                  <a:schemeClr val="tx1"/>
                </a:solidFill>
                <a:latin typeface="Arial" charset="0"/>
              </a:defRPr>
            </a:lvl8pPr>
            <a:lvl9pPr marL="1688104" algn="ctr" rtl="0" eaLnBrk="0" fontAlgn="base" hangingPunct="0">
              <a:spcBef>
                <a:spcPct val="0"/>
              </a:spcBef>
              <a:spcAft>
                <a:spcPct val="0"/>
              </a:spcAft>
              <a:defRPr sz="2215" b="1">
                <a:solidFill>
                  <a:schemeClr val="tx1"/>
                </a:solidFill>
                <a:latin typeface="Arial" charset="0"/>
              </a:defRPr>
            </a:lvl9pPr>
          </a:lstStyle>
          <a:p>
            <a:endParaRPr lang="en-GB" sz="2800"/>
          </a:p>
        </p:txBody>
      </p:sp>
      <p:sp>
        <p:nvSpPr>
          <p:cNvPr id="2" name="Title 1">
            <a:extLst>
              <a:ext uri="{FF2B5EF4-FFF2-40B4-BE49-F238E27FC236}">
                <a16:creationId xmlns:a16="http://schemas.microsoft.com/office/drawing/2014/main" id="{F1D49ACB-72D1-4E1C-A9AC-8694A2976085}"/>
              </a:ext>
            </a:extLst>
          </p:cNvPr>
          <p:cNvSpPr>
            <a:spLocks noGrp="1"/>
          </p:cNvSpPr>
          <p:nvPr>
            <p:ph type="title"/>
          </p:nvPr>
        </p:nvSpPr>
        <p:spPr/>
        <p:txBody>
          <a:bodyPr/>
          <a:lstStyle/>
          <a:p>
            <a:r>
              <a:rPr lang="en-GB" sz="2800" b="1"/>
              <a:t>Virgin </a:t>
            </a:r>
            <a:r>
              <a:rPr lang="en-GB" sz="2800" b="1" i="1"/>
              <a:t>vs</a:t>
            </a:r>
            <a:r>
              <a:rPr lang="en-GB" sz="2800" b="1"/>
              <a:t> recycled materials</a:t>
            </a:r>
          </a:p>
        </p:txBody>
      </p:sp>
      <p:sp>
        <p:nvSpPr>
          <p:cNvPr id="3" name="Rectangle 3">
            <a:extLst>
              <a:ext uri="{FF2B5EF4-FFF2-40B4-BE49-F238E27FC236}">
                <a16:creationId xmlns:a16="http://schemas.microsoft.com/office/drawing/2014/main" id="{8D65FC2F-5ECB-4E9D-8ECD-AFCEE140370F}"/>
              </a:ext>
            </a:extLst>
          </p:cNvPr>
          <p:cNvSpPr>
            <a:spLocks noChangeArrowheads="1"/>
          </p:cNvSpPr>
          <p:nvPr/>
        </p:nvSpPr>
        <p:spPr bwMode="auto">
          <a:xfrm>
            <a:off x="1981201" y="82488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4" name="Rectangle 4">
            <a:extLst>
              <a:ext uri="{FF2B5EF4-FFF2-40B4-BE49-F238E27FC236}">
                <a16:creationId xmlns:a16="http://schemas.microsoft.com/office/drawing/2014/main" id="{D35DED23-A26C-4F8F-8E9A-226FAF8335E5}"/>
              </a:ext>
            </a:extLst>
          </p:cNvPr>
          <p:cNvSpPr>
            <a:spLocks noChangeArrowheads="1"/>
          </p:cNvSpPr>
          <p:nvPr/>
        </p:nvSpPr>
        <p:spPr bwMode="auto">
          <a:xfrm>
            <a:off x="1981201" y="490158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7" name="Picture 8">
            <a:extLst>
              <a:ext uri="{FF2B5EF4-FFF2-40B4-BE49-F238E27FC236}">
                <a16:creationId xmlns:a16="http://schemas.microsoft.com/office/drawing/2014/main" id="{BD0DBD53-A2F5-4E00-A1B9-6855C76D5AF7}"/>
              </a:ext>
            </a:extLst>
          </p:cNvPr>
          <p:cNvPicPr>
            <a:picLocks noChangeAspect="1"/>
          </p:cNvPicPr>
          <p:nvPr/>
        </p:nvPicPr>
        <p:blipFill>
          <a:blip r:embed="rId3"/>
          <a:stretch>
            <a:fillRect/>
          </a:stretch>
        </p:blipFill>
        <p:spPr>
          <a:xfrm>
            <a:off x="700088" y="1619603"/>
            <a:ext cx="5195887" cy="3452106"/>
          </a:xfrm>
          <a:prstGeom prst="rect">
            <a:avLst/>
          </a:prstGeom>
        </p:spPr>
      </p:pic>
      <p:pic>
        <p:nvPicPr>
          <p:cNvPr id="9" name="Picture 9" descr="Chart&#10;&#10;Description automatically generated">
            <a:extLst>
              <a:ext uri="{FF2B5EF4-FFF2-40B4-BE49-F238E27FC236}">
                <a16:creationId xmlns:a16="http://schemas.microsoft.com/office/drawing/2014/main" id="{0A8D66EC-79F6-4ACD-B42B-D51900625882}"/>
              </a:ext>
            </a:extLst>
          </p:cNvPr>
          <p:cNvPicPr>
            <a:picLocks noChangeAspect="1"/>
          </p:cNvPicPr>
          <p:nvPr/>
        </p:nvPicPr>
        <p:blipFill>
          <a:blip r:embed="rId4"/>
          <a:stretch>
            <a:fillRect/>
          </a:stretch>
        </p:blipFill>
        <p:spPr>
          <a:xfrm>
            <a:off x="6355556" y="1607697"/>
            <a:ext cx="5243511" cy="3511637"/>
          </a:xfrm>
          <a:prstGeom prst="rect">
            <a:avLst/>
          </a:prstGeom>
        </p:spPr>
      </p:pic>
    </p:spTree>
    <p:extLst>
      <p:ext uri="{BB962C8B-B14F-4D97-AF65-F5344CB8AC3E}">
        <p14:creationId xmlns:p14="http://schemas.microsoft.com/office/powerpoint/2010/main" val="3885606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8AD428-FB7D-4B9C-A337-0DCB8FBCDFA0}"/>
              </a:ext>
            </a:extLst>
          </p:cNvPr>
          <p:cNvSpPr txBox="1">
            <a:spLocks noChangeArrowheads="1"/>
          </p:cNvSpPr>
          <p:nvPr/>
        </p:nvSpPr>
        <p:spPr>
          <a:xfrm>
            <a:off x="1524000" y="44450"/>
            <a:ext cx="9144000" cy="558800"/>
          </a:xfrm>
          <a:prstGeom prst="rect">
            <a:avLst/>
          </a:prstGeom>
        </p:spPr>
        <p:txBody>
          <a:bodyPr anchor="ctr"/>
          <a:lstStyle>
            <a:lvl1pPr algn="ctr" rtl="0" eaLnBrk="0" fontAlgn="base" hangingPunct="0">
              <a:spcBef>
                <a:spcPct val="0"/>
              </a:spcBef>
              <a:spcAft>
                <a:spcPct val="0"/>
              </a:spcAft>
              <a:defRPr sz="2585" b="1">
                <a:solidFill>
                  <a:schemeClr val="tx1"/>
                </a:solidFill>
                <a:latin typeface="+mj-lt"/>
                <a:ea typeface="+mj-ea"/>
                <a:cs typeface="+mj-cs"/>
              </a:defRPr>
            </a:lvl1pPr>
            <a:lvl2pPr algn="ctr" rtl="0" eaLnBrk="0" fontAlgn="base" hangingPunct="0">
              <a:spcBef>
                <a:spcPct val="0"/>
              </a:spcBef>
              <a:spcAft>
                <a:spcPct val="0"/>
              </a:spcAft>
              <a:defRPr sz="2585" b="1">
                <a:solidFill>
                  <a:schemeClr val="tx1"/>
                </a:solidFill>
                <a:latin typeface="Arial" charset="0"/>
              </a:defRPr>
            </a:lvl2pPr>
            <a:lvl3pPr algn="ctr" rtl="0" eaLnBrk="0" fontAlgn="base" hangingPunct="0">
              <a:spcBef>
                <a:spcPct val="0"/>
              </a:spcBef>
              <a:spcAft>
                <a:spcPct val="0"/>
              </a:spcAft>
              <a:defRPr sz="2585" b="1">
                <a:solidFill>
                  <a:schemeClr val="tx1"/>
                </a:solidFill>
                <a:latin typeface="Arial" charset="0"/>
              </a:defRPr>
            </a:lvl3pPr>
            <a:lvl4pPr algn="ctr" rtl="0" eaLnBrk="0" fontAlgn="base" hangingPunct="0">
              <a:spcBef>
                <a:spcPct val="0"/>
              </a:spcBef>
              <a:spcAft>
                <a:spcPct val="0"/>
              </a:spcAft>
              <a:defRPr sz="2585" b="1">
                <a:solidFill>
                  <a:schemeClr val="tx1"/>
                </a:solidFill>
                <a:latin typeface="Arial" charset="0"/>
              </a:defRPr>
            </a:lvl4pPr>
            <a:lvl5pPr algn="ctr" rtl="0" eaLnBrk="0" fontAlgn="base" hangingPunct="0">
              <a:spcBef>
                <a:spcPct val="0"/>
              </a:spcBef>
              <a:spcAft>
                <a:spcPct val="0"/>
              </a:spcAft>
              <a:defRPr sz="2585" b="1">
                <a:solidFill>
                  <a:schemeClr val="tx1"/>
                </a:solidFill>
                <a:latin typeface="Arial" charset="0"/>
              </a:defRPr>
            </a:lvl5pPr>
            <a:lvl6pPr marL="422026" algn="ctr" rtl="0" eaLnBrk="0" fontAlgn="base" hangingPunct="0">
              <a:spcBef>
                <a:spcPct val="0"/>
              </a:spcBef>
              <a:spcAft>
                <a:spcPct val="0"/>
              </a:spcAft>
              <a:defRPr sz="2215" b="1">
                <a:solidFill>
                  <a:schemeClr val="tx1"/>
                </a:solidFill>
                <a:latin typeface="Arial" charset="0"/>
              </a:defRPr>
            </a:lvl6pPr>
            <a:lvl7pPr marL="844052" algn="ctr" rtl="0" eaLnBrk="0" fontAlgn="base" hangingPunct="0">
              <a:spcBef>
                <a:spcPct val="0"/>
              </a:spcBef>
              <a:spcAft>
                <a:spcPct val="0"/>
              </a:spcAft>
              <a:defRPr sz="2215" b="1">
                <a:solidFill>
                  <a:schemeClr val="tx1"/>
                </a:solidFill>
                <a:latin typeface="Arial" charset="0"/>
              </a:defRPr>
            </a:lvl7pPr>
            <a:lvl8pPr marL="1266079" algn="ctr" rtl="0" eaLnBrk="0" fontAlgn="base" hangingPunct="0">
              <a:spcBef>
                <a:spcPct val="0"/>
              </a:spcBef>
              <a:spcAft>
                <a:spcPct val="0"/>
              </a:spcAft>
              <a:defRPr sz="2215" b="1">
                <a:solidFill>
                  <a:schemeClr val="tx1"/>
                </a:solidFill>
                <a:latin typeface="Arial" charset="0"/>
              </a:defRPr>
            </a:lvl8pPr>
            <a:lvl9pPr marL="1688104" algn="ctr" rtl="0" eaLnBrk="0" fontAlgn="base" hangingPunct="0">
              <a:spcBef>
                <a:spcPct val="0"/>
              </a:spcBef>
              <a:spcAft>
                <a:spcPct val="0"/>
              </a:spcAft>
              <a:defRPr sz="2215" b="1">
                <a:solidFill>
                  <a:schemeClr val="tx1"/>
                </a:solidFill>
                <a:latin typeface="Arial" charset="0"/>
              </a:defRPr>
            </a:lvl9pPr>
          </a:lstStyle>
          <a:p>
            <a:endParaRPr lang="en-GB" altLang="en-US" sz="2600" kern="0">
              <a:solidFill>
                <a:prstClr val="black"/>
              </a:solidFill>
            </a:endParaRPr>
          </a:p>
        </p:txBody>
      </p:sp>
      <p:grpSp>
        <p:nvGrpSpPr>
          <p:cNvPr id="4" name="Group 3">
            <a:extLst>
              <a:ext uri="{FF2B5EF4-FFF2-40B4-BE49-F238E27FC236}">
                <a16:creationId xmlns:a16="http://schemas.microsoft.com/office/drawing/2014/main" id="{28B6B49D-7210-4425-B244-8D06F81448CE}"/>
              </a:ext>
            </a:extLst>
          </p:cNvPr>
          <p:cNvGrpSpPr/>
          <p:nvPr/>
        </p:nvGrpSpPr>
        <p:grpSpPr>
          <a:xfrm>
            <a:off x="1703512" y="1321320"/>
            <a:ext cx="6440131" cy="4215359"/>
            <a:chOff x="911678" y="1108570"/>
            <a:chExt cx="7143481" cy="4675730"/>
          </a:xfrm>
        </p:grpSpPr>
        <p:pic>
          <p:nvPicPr>
            <p:cNvPr id="5" name="Picture 23">
              <a:extLst>
                <a:ext uri="{FF2B5EF4-FFF2-40B4-BE49-F238E27FC236}">
                  <a16:creationId xmlns:a16="http://schemas.microsoft.com/office/drawing/2014/main" id="{B1AD6ED6-4E87-4A84-A6FB-87D45C33D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009" y="2558408"/>
              <a:ext cx="1981201"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7">
              <a:extLst>
                <a:ext uri="{FF2B5EF4-FFF2-40B4-BE49-F238E27FC236}">
                  <a16:creationId xmlns:a16="http://schemas.microsoft.com/office/drawing/2014/main" id="{79F22A58-52BD-45E2-A40B-8B32F57EDA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8085" y="2574507"/>
              <a:ext cx="2038351"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6">
              <a:extLst>
                <a:ext uri="{FF2B5EF4-FFF2-40B4-BE49-F238E27FC236}">
                  <a16:creationId xmlns:a16="http://schemas.microsoft.com/office/drawing/2014/main" id="{506E2368-9A1F-4ADB-AF79-D6F090C8EB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2832" y="1462804"/>
              <a:ext cx="3362327"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
              <a:extLst>
                <a:ext uri="{FF2B5EF4-FFF2-40B4-BE49-F238E27FC236}">
                  <a16:creationId xmlns:a16="http://schemas.microsoft.com/office/drawing/2014/main" id="{59AE3D3D-3EBA-4880-804B-7CDFE1F127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4109" y="4640075"/>
              <a:ext cx="1476376"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a:extLst>
                <a:ext uri="{FF2B5EF4-FFF2-40B4-BE49-F238E27FC236}">
                  <a16:creationId xmlns:a16="http://schemas.microsoft.com/office/drawing/2014/main" id="{815F180A-2BE2-42EA-9432-991642F8771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6611" y="1108570"/>
              <a:ext cx="2038351" cy="1800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a:extLst>
                <a:ext uri="{FF2B5EF4-FFF2-40B4-BE49-F238E27FC236}">
                  <a16:creationId xmlns:a16="http://schemas.microsoft.com/office/drawing/2014/main" id="{CED95C96-7A07-4F2E-9513-39A26B1034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1678" y="2581041"/>
              <a:ext cx="3248027"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4">
              <a:extLst>
                <a:ext uri="{FF2B5EF4-FFF2-40B4-BE49-F238E27FC236}">
                  <a16:creationId xmlns:a16="http://schemas.microsoft.com/office/drawing/2014/main" id="{910DEA74-93EB-4214-A644-7F2E5F12261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2684" y="4669875"/>
              <a:ext cx="1809751"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9">
              <a:extLst>
                <a:ext uri="{FF2B5EF4-FFF2-40B4-BE49-F238E27FC236}">
                  <a16:creationId xmlns:a16="http://schemas.microsoft.com/office/drawing/2014/main" id="{BD7D3AE3-9738-4C7A-B782-2EB97390D4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76841" y="1707868"/>
              <a:ext cx="581025" cy="2343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5">
              <a:extLst>
                <a:ext uri="{FF2B5EF4-FFF2-40B4-BE49-F238E27FC236}">
                  <a16:creationId xmlns:a16="http://schemas.microsoft.com/office/drawing/2014/main" id="{4F484116-78B6-4AB4-95E1-1E9DFDFD44D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55569" y="3139204"/>
              <a:ext cx="817356" cy="997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Rectangle 13">
            <a:extLst>
              <a:ext uri="{FF2B5EF4-FFF2-40B4-BE49-F238E27FC236}">
                <a16:creationId xmlns:a16="http://schemas.microsoft.com/office/drawing/2014/main" id="{D97EDD77-4183-449B-959C-60C3C12E2F5D}"/>
              </a:ext>
            </a:extLst>
          </p:cNvPr>
          <p:cNvSpPr/>
          <p:nvPr/>
        </p:nvSpPr>
        <p:spPr>
          <a:xfrm>
            <a:off x="677011" y="1201441"/>
            <a:ext cx="2431884" cy="646331"/>
          </a:xfrm>
          <a:prstGeom prst="rect">
            <a:avLst/>
          </a:prstGeom>
        </p:spPr>
        <p:txBody>
          <a:bodyPr wrap="none">
            <a:spAutoFit/>
          </a:bodyPr>
          <a:lstStyle/>
          <a:p>
            <a:r>
              <a:rPr lang="en-GB" b="1"/>
              <a:t>Eco Audit tool for</a:t>
            </a:r>
          </a:p>
          <a:p>
            <a:r>
              <a:rPr lang="en-GB" b="1"/>
              <a:t>Life-cycle investigations</a:t>
            </a:r>
          </a:p>
        </p:txBody>
      </p:sp>
      <p:grpSp>
        <p:nvGrpSpPr>
          <p:cNvPr id="15" name="Group 14">
            <a:extLst>
              <a:ext uri="{FF2B5EF4-FFF2-40B4-BE49-F238E27FC236}">
                <a16:creationId xmlns:a16="http://schemas.microsoft.com/office/drawing/2014/main" id="{79070D88-A17D-4E54-AACE-263C457F58BE}"/>
              </a:ext>
            </a:extLst>
          </p:cNvPr>
          <p:cNvGrpSpPr/>
          <p:nvPr/>
        </p:nvGrpSpPr>
        <p:grpSpPr>
          <a:xfrm>
            <a:off x="8616280" y="3601856"/>
            <a:ext cx="2519467" cy="2335947"/>
            <a:chOff x="324264" y="3753778"/>
            <a:chExt cx="2519467" cy="2335947"/>
          </a:xfrm>
        </p:grpSpPr>
        <p:pic>
          <p:nvPicPr>
            <p:cNvPr id="22" name="Picture 2">
              <a:extLst>
                <a:ext uri="{FF2B5EF4-FFF2-40B4-BE49-F238E27FC236}">
                  <a16:creationId xmlns:a16="http://schemas.microsoft.com/office/drawing/2014/main" id="{0F6210A3-17F8-463D-825A-289ABE011C9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2517" y="5259191"/>
              <a:ext cx="887805" cy="830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D15EB435-3662-4F6C-BBA4-3ABDC3BD8233}"/>
                </a:ext>
              </a:extLst>
            </p:cNvPr>
            <p:cNvSpPr txBox="1">
              <a:spLocks noChangeArrowheads="1"/>
            </p:cNvSpPr>
            <p:nvPr/>
          </p:nvSpPr>
          <p:spPr bwMode="auto">
            <a:xfrm>
              <a:off x="856419" y="5384988"/>
              <a:ext cx="638751" cy="323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sz="1500" b="1" kern="0">
                  <a:solidFill>
                    <a:prstClr val="black"/>
                  </a:solidFill>
                </a:rPr>
                <a:t>CO</a:t>
              </a:r>
              <a:r>
                <a:rPr lang="en-GB" sz="1500" b="1" kern="0" baseline="-25000">
                  <a:solidFill>
                    <a:prstClr val="black"/>
                  </a:solidFill>
                </a:rPr>
                <a:t>2</a:t>
              </a:r>
            </a:p>
          </p:txBody>
        </p:sp>
        <p:pic>
          <p:nvPicPr>
            <p:cNvPr id="20" name="Picture 53">
              <a:extLst>
                <a:ext uri="{FF2B5EF4-FFF2-40B4-BE49-F238E27FC236}">
                  <a16:creationId xmlns:a16="http://schemas.microsoft.com/office/drawing/2014/main" id="{F9793880-18D4-408F-8A60-652A92D84D0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94340" y="5332948"/>
              <a:ext cx="1349391" cy="42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7">
              <a:extLst>
                <a:ext uri="{FF2B5EF4-FFF2-40B4-BE49-F238E27FC236}">
                  <a16:creationId xmlns:a16="http://schemas.microsoft.com/office/drawing/2014/main" id="{73852134-EA68-4201-8AC2-DBA627F111B7}"/>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13509" t="2381" r="46961" b="58382"/>
            <a:stretch/>
          </p:blipFill>
          <p:spPr bwMode="auto">
            <a:xfrm>
              <a:off x="994248" y="4123110"/>
              <a:ext cx="1239159" cy="10006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3" name="Picture 27">
              <a:extLst>
                <a:ext uri="{FF2B5EF4-FFF2-40B4-BE49-F238E27FC236}">
                  <a16:creationId xmlns:a16="http://schemas.microsoft.com/office/drawing/2014/main" id="{A1FA508D-E5B4-4441-9685-70D48DD440C4}"/>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3505" t="41618" r="46961" b="22487"/>
            <a:stretch/>
          </p:blipFill>
          <p:spPr bwMode="auto">
            <a:xfrm>
              <a:off x="412517" y="4205471"/>
              <a:ext cx="925831" cy="9154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D3695BDD-75C1-4B6A-9E69-8922C895F66B}"/>
                </a:ext>
              </a:extLst>
            </p:cNvPr>
            <p:cNvSpPr/>
            <p:nvPr/>
          </p:nvSpPr>
          <p:spPr>
            <a:xfrm>
              <a:off x="324264" y="3753778"/>
              <a:ext cx="1478353" cy="369332"/>
            </a:xfrm>
            <a:prstGeom prst="rect">
              <a:avLst/>
            </a:prstGeom>
          </p:spPr>
          <p:txBody>
            <a:bodyPr wrap="none">
              <a:spAutoFit/>
            </a:bodyPr>
            <a:lstStyle/>
            <a:p>
              <a:r>
                <a:rPr lang="en-GB" b="1"/>
                <a:t>Main players:</a:t>
              </a:r>
            </a:p>
          </p:txBody>
        </p:sp>
      </p:grpSp>
      <p:sp>
        <p:nvSpPr>
          <p:cNvPr id="17" name="Title 16">
            <a:extLst>
              <a:ext uri="{FF2B5EF4-FFF2-40B4-BE49-F238E27FC236}">
                <a16:creationId xmlns:a16="http://schemas.microsoft.com/office/drawing/2014/main" id="{70E3E114-7612-4473-9480-EFAB3D2BA570}"/>
              </a:ext>
            </a:extLst>
          </p:cNvPr>
          <p:cNvSpPr>
            <a:spLocks noGrp="1"/>
          </p:cNvSpPr>
          <p:nvPr>
            <p:ph type="title"/>
          </p:nvPr>
        </p:nvSpPr>
        <p:spPr/>
        <p:txBody>
          <a:bodyPr/>
          <a:lstStyle/>
          <a:p>
            <a:r>
              <a:rPr lang="en-GB" altLang="en-US" sz="2800" b="1"/>
              <a:t>What can </a:t>
            </a:r>
            <a:r>
              <a:rPr lang="en-GB" altLang="en-US" sz="2800" b="1" err="1"/>
              <a:t>Granta</a:t>
            </a:r>
            <a:r>
              <a:rPr lang="en-GB" altLang="en-US" sz="2800" b="1"/>
              <a:t> </a:t>
            </a:r>
            <a:r>
              <a:rPr lang="en-GB" altLang="en-US" sz="2800" b="1" err="1"/>
              <a:t>EduPack</a:t>
            </a:r>
            <a:r>
              <a:rPr lang="en-GB" altLang="en-US" sz="2800" b="1"/>
              <a:t> do?</a:t>
            </a:r>
            <a:br>
              <a:rPr lang="en-GB" altLang="en-US" sz="2800" b="1"/>
            </a:br>
            <a:endParaRPr lang="en-GB" sz="2800" b="1"/>
          </a:p>
        </p:txBody>
      </p:sp>
    </p:spTree>
    <p:extLst>
      <p:ext uri="{BB962C8B-B14F-4D97-AF65-F5344CB8AC3E}">
        <p14:creationId xmlns:p14="http://schemas.microsoft.com/office/powerpoint/2010/main" val="426596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Ansys - Slide Master">
  <a:themeElements>
    <a:clrScheme name="ANSYS 2021 Colors">
      <a:dk1>
        <a:sysClr val="windowText" lastClr="000000"/>
      </a:dk1>
      <a:lt1>
        <a:sysClr val="window" lastClr="FFFFFF"/>
      </a:lt1>
      <a:dk2>
        <a:srgbClr val="898A8D"/>
      </a:dk2>
      <a:lt2>
        <a:srgbClr val="D9D8D6"/>
      </a:lt2>
      <a:accent1>
        <a:srgbClr val="FFB71B"/>
      </a:accent1>
      <a:accent2>
        <a:srgbClr val="898A8D"/>
      </a:accent2>
      <a:accent3>
        <a:srgbClr val="D9D8D6"/>
      </a:accent3>
      <a:accent4>
        <a:srgbClr val="FFB71B"/>
      </a:accent4>
      <a:accent5>
        <a:srgbClr val="898A8D"/>
      </a:accent5>
      <a:accent6>
        <a:srgbClr val="D9D8D6"/>
      </a:accent6>
      <a:hlink>
        <a:srgbClr val="000000"/>
      </a:hlink>
      <a:folHlink>
        <a:srgbClr val="FFFF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ys 2022 PPT Template.pptx" id="{8C81873A-B9BE-4FD4-892B-0E0EB1B88D03}" vid="{2B7C50F2-C714-45D9-8450-D4BD2FFC0A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g xmlns="4486bbf1-55fc-49d2-af7e-ec287a4789b3" xsi:nil="true"/>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11F15CCDA16C44AB1AFF6EA8F76A1A" ma:contentTypeVersion="13" ma:contentTypeDescription="Create a new document." ma:contentTypeScope="" ma:versionID="d7be0bb6f63c056c5c0b22d274fb5218">
  <xsd:schema xmlns:xsd="http://www.w3.org/2001/XMLSchema" xmlns:xs="http://www.w3.org/2001/XMLSchema" xmlns:p="http://schemas.microsoft.com/office/2006/metadata/properties" xmlns:ns1="http://schemas.microsoft.com/sharepoint/v3" xmlns:ns2="4486bbf1-55fc-49d2-af7e-ec287a4789b3" xmlns:ns3="592a2861-848e-4487-9e07-fc12779b72dd" targetNamespace="http://schemas.microsoft.com/office/2006/metadata/properties" ma:root="true" ma:fieldsID="55928435a1502ffca128e6244f75cdd4" ns1:_="" ns2:_="" ns3:_="">
    <xsd:import namespace="http://schemas.microsoft.com/sharepoint/v3"/>
    <xsd:import namespace="4486bbf1-55fc-49d2-af7e-ec287a4789b3"/>
    <xsd:import namespace="592a2861-848e-4487-9e07-fc12779b72d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Tag"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6bbf1-55fc-49d2-af7e-ec287a4789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Tag" ma:index="16" nillable="true" ma:displayName="Tag" ma:format="Dropdown" ma:internalName="T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92a2861-848e-4487-9e07-fc12779b72dd"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2.xml><?xml version="1.0" encoding="utf-8"?>
<ds:datastoreItem xmlns:ds="http://schemas.openxmlformats.org/officeDocument/2006/customXml" ds:itemID="{AC54582C-3F01-4F8D-9460-F0A670A527E2}">
  <ds:schemaRefs>
    <ds:schemaRef ds:uri="http://schemas.openxmlformats.org/package/2006/metadata/core-properties"/>
    <ds:schemaRef ds:uri="http://schemas.microsoft.com/sharepoint/v3"/>
    <ds:schemaRef ds:uri="http://schemas.microsoft.com/office/infopath/2007/PartnerControls"/>
    <ds:schemaRef ds:uri="http://purl.org/dc/terms/"/>
    <ds:schemaRef ds:uri="http://schemas.microsoft.com/office/2006/documentManagement/types"/>
    <ds:schemaRef ds:uri="4486bbf1-55fc-49d2-af7e-ec287a4789b3"/>
    <ds:schemaRef ds:uri="http://purl.org/dc/elements/1.1/"/>
    <ds:schemaRef ds:uri="http://schemas.microsoft.com/office/2006/metadata/properties"/>
    <ds:schemaRef ds:uri="592a2861-848e-4487-9e07-fc12779b72dd"/>
    <ds:schemaRef ds:uri="http://www.w3.org/XML/1998/namespace"/>
    <ds:schemaRef ds:uri="http://purl.org/dc/dcmitype/"/>
  </ds:schemaRefs>
</ds:datastoreItem>
</file>

<file path=customXml/itemProps3.xml><?xml version="1.0" encoding="utf-8"?>
<ds:datastoreItem xmlns:ds="http://schemas.openxmlformats.org/officeDocument/2006/customXml" ds:itemID="{9EE7B075-B22A-4BEE-95DD-C39A026D9F06}">
  <ds:schemaRefs>
    <ds:schemaRef ds:uri="4486bbf1-55fc-49d2-af7e-ec287a4789b3"/>
    <ds:schemaRef ds:uri="592a2861-848e-4487-9e07-fc12779b72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AER EduPack Template-PPT 4</Template>
  <TotalTime>14</TotalTime>
  <Words>2010</Words>
  <Application>Microsoft Office PowerPoint</Application>
  <PresentationFormat>Widescreen</PresentationFormat>
  <Paragraphs>201</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1_Ansys - Slide Master</vt:lpstr>
      <vt:lpstr>PowerPoint Presentation</vt:lpstr>
      <vt:lpstr>Agenda</vt:lpstr>
      <vt:lpstr>Background: plastic waste</vt:lpstr>
      <vt:lpstr>Materials data for design at Level 3 </vt:lpstr>
      <vt:lpstr>Level 3 has very specific information</vt:lpstr>
      <vt:lpstr>Level 2 vs Level 3</vt:lpstr>
      <vt:lpstr>Environmental/recycling data</vt:lpstr>
      <vt:lpstr>Virgin vs recycled materials</vt:lpstr>
      <vt:lpstr>What can Granta EduPack do? </vt:lpstr>
      <vt:lpstr>What can Granta EduPack do?</vt:lpstr>
      <vt:lpstr>Eco Audit comparison results</vt:lpstr>
      <vt:lpstr>Conclusions</vt:lpstr>
      <vt:lpstr>Practical classroom exercise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Harriet Parnell</dc:creator>
  <cp:lastModifiedBy>Kaitlin Tyler</cp:lastModifiedBy>
  <cp:revision>7</cp:revision>
  <dcterms:created xsi:type="dcterms:W3CDTF">2021-08-09T10:50:40Z</dcterms:created>
  <dcterms:modified xsi:type="dcterms:W3CDTF">2022-01-24T10:20:53Z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0x0101006F11F15CCDA16C44AB1AFF6EA8F76A1A</vt:lpwstr>
  </property>
</Properties>
</file>