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8" r:id="rId4"/>
  </p:sldMasterIdLst>
  <p:notesMasterIdLst>
    <p:notesMasterId r:id="rId27"/>
  </p:notesMasterIdLst>
  <p:sldIdLst>
    <p:sldId id="256" r:id="rId5"/>
    <p:sldId id="466" r:id="rId6"/>
    <p:sldId id="689" r:id="rId7"/>
    <p:sldId id="702" r:id="rId8"/>
    <p:sldId id="562" r:id="rId9"/>
    <p:sldId id="580" r:id="rId10"/>
    <p:sldId id="581" r:id="rId11"/>
    <p:sldId id="693" r:id="rId12"/>
    <p:sldId id="578" r:id="rId13"/>
    <p:sldId id="694" r:id="rId14"/>
    <p:sldId id="697" r:id="rId15"/>
    <p:sldId id="701" r:id="rId16"/>
    <p:sldId id="705" r:id="rId17"/>
    <p:sldId id="699" r:id="rId18"/>
    <p:sldId id="703" r:id="rId19"/>
    <p:sldId id="704" r:id="rId20"/>
    <p:sldId id="707" r:id="rId21"/>
    <p:sldId id="706" r:id="rId22"/>
    <p:sldId id="698" r:id="rId23"/>
    <p:sldId id="708" r:id="rId24"/>
    <p:sldId id="258" r:id="rId25"/>
    <p:sldId id="709" r:id="rId26"/>
  </p:sldIdLst>
  <p:sldSz cx="12192000" cy="6858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94F72-4FA2-4BA3-8DB7-2D83502207B8}" v="1" dt="2022-01-18T14:03:14.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4727" autoAdjust="0"/>
  </p:normalViewPr>
  <p:slideViewPr>
    <p:cSldViewPr showGuides="1">
      <p:cViewPr varScale="1">
        <p:scale>
          <a:sx n="137" d="100"/>
          <a:sy n="137" d="100"/>
        </p:scale>
        <p:origin x="1212" y="84"/>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a:t>
            </a:r>
          </a:p>
          <a:p>
            <a:pPr marL="171450" indent="-171450">
              <a:buFont typeface="Arial" panose="020B0604020202020204" pitchFamily="34" charset="0"/>
              <a:buChar char="•"/>
            </a:pPr>
            <a:r>
              <a:rPr lang="en-GB" dirty="0"/>
              <a:t>These Case Study Sessions are based on our Advanced Industrial Case Studies for </a:t>
            </a:r>
            <a:r>
              <a:rPr lang="en-GB" dirty="0" err="1"/>
              <a:t>Granta</a:t>
            </a:r>
            <a:r>
              <a:rPr lang="en-GB" dirty="0"/>
              <a:t> </a:t>
            </a:r>
            <a:r>
              <a:rPr lang="en-GB" dirty="0" err="1"/>
              <a:t>EduPack</a:t>
            </a:r>
            <a:r>
              <a:rPr lang="en-GB"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is our sixth quarterly online training session for </a:t>
            </a:r>
            <a:r>
              <a:rPr lang="en-GB" dirty="0" err="1"/>
              <a:t>EduPack</a:t>
            </a:r>
            <a:r>
              <a:rPr lang="en-GB" dirty="0"/>
              <a:t> users, today’s topic is Biomaterials, focusing on materials for a total hip joint replacement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are intended to inspire educators, and facilitate materials-related teaching.</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Custom subset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Custom subset of </a:t>
            </a:r>
            <a:r>
              <a:rPr lang="en-GB" sz="1200" i="1" kern="1200" dirty="0">
                <a:solidFill>
                  <a:schemeClr val="tx1"/>
                </a:solidFill>
                <a:effectLst/>
                <a:latin typeface="+mn-lt"/>
                <a:ea typeface="+mn-ea"/>
                <a:cs typeface="+mn-cs"/>
              </a:rPr>
              <a:t>Biomedical materials</a:t>
            </a:r>
            <a:r>
              <a:rPr lang="en-GB" sz="1200" kern="1200" dirty="0">
                <a:solidFill>
                  <a:schemeClr val="tx1"/>
                </a:solidFill>
                <a:effectLst/>
                <a:latin typeface="+mn-lt"/>
                <a:ea typeface="+mn-ea"/>
                <a:cs typeface="+mn-cs"/>
              </a:rPr>
              <a:t> at Level 3 is modified by adding all </a:t>
            </a:r>
            <a:r>
              <a:rPr lang="en-GB" sz="1200" i="1" kern="1200" dirty="0">
                <a:solidFill>
                  <a:schemeClr val="tx1"/>
                </a:solidFill>
                <a:effectLst/>
                <a:latin typeface="+mn-lt"/>
                <a:ea typeface="+mn-ea"/>
                <a:cs typeface="+mn-cs"/>
              </a:rPr>
              <a:t>Mineralized tissue</a:t>
            </a:r>
          </a:p>
          <a:p>
            <a:pPr marL="171450" indent="-171450">
              <a:buFont typeface="Arial" panose="020B0604020202020204" pitchFamily="34" charset="0"/>
              <a:buChar char="•"/>
            </a:pPr>
            <a:r>
              <a:rPr lang="en-GB" sz="1200" i="0" kern="1200" dirty="0">
                <a:solidFill>
                  <a:schemeClr val="tx1"/>
                </a:solidFill>
                <a:effectLst/>
                <a:latin typeface="+mn-lt"/>
                <a:ea typeface="+mn-ea"/>
                <a:cs typeface="+mn-cs"/>
              </a:rPr>
              <a:t>The Cortical bone mechanical properties are chosen as lower limits for the screening, using a box selection </a:t>
            </a:r>
            <a:endParaRPr lang="en-GB" i="0" dirty="0"/>
          </a:p>
        </p:txBody>
      </p:sp>
      <p:sp>
        <p:nvSpPr>
          <p:cNvPr id="4" name="Slide Number Placeholder 3"/>
          <p:cNvSpPr>
            <a:spLocks noGrp="1"/>
          </p:cNvSpPr>
          <p:nvPr>
            <p:ph type="sldNum" sz="quarter" idx="5"/>
          </p:nvPr>
        </p:nvSpPr>
        <p:spPr/>
        <p:txBody>
          <a:bodyPr/>
          <a:lstStyle/>
          <a:p>
            <a:fld id="{B38AB951-0C68-4935-84CF-D0AD248AA492}" type="slidenum">
              <a:rPr lang="en-GB" smtClean="0"/>
              <a:t>10</a:t>
            </a:fld>
            <a:endParaRPr lang="en-GB"/>
          </a:p>
        </p:txBody>
      </p:sp>
    </p:spTree>
    <p:extLst>
      <p:ext uri="{BB962C8B-B14F-4D97-AF65-F5344CB8AC3E}">
        <p14:creationId xmlns:p14="http://schemas.microsoft.com/office/powerpoint/2010/main" val="89246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Ranking on stem strength</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decision to use </a:t>
            </a:r>
            <a:r>
              <a:rPr lang="en-GB" sz="1200" i="1" kern="1200" dirty="0">
                <a:solidFill>
                  <a:schemeClr val="tx1"/>
                </a:solidFill>
                <a:effectLst/>
                <a:latin typeface="+mn-lt"/>
                <a:ea typeface="+mn-ea"/>
                <a:cs typeface="+mn-cs"/>
              </a:rPr>
              <a:t>specific strength</a:t>
            </a:r>
            <a:r>
              <a:rPr lang="en-GB" sz="1200" kern="1200" dirty="0">
                <a:solidFill>
                  <a:schemeClr val="tx1"/>
                </a:solidFill>
                <a:effectLst/>
                <a:latin typeface="+mn-lt"/>
                <a:ea typeface="+mn-ea"/>
                <a:cs typeface="+mn-cs"/>
              </a:rPr>
              <a:t> as the primary objective can be justified by considering the performance index for minimization of a strength-limited design of a column in compressive load: </a:t>
            </a:r>
            <a:r>
              <a:rPr lang="en-GB" sz="1200" i="1" kern="1200" dirty="0">
                <a:solidFill>
                  <a:schemeClr val="tx1"/>
                </a:solidFill>
                <a:effectLst/>
                <a:latin typeface="+mn-lt"/>
                <a:ea typeface="+mn-ea"/>
                <a:cs typeface="+mn-cs"/>
              </a:rPr>
              <a:t>M = ρ / </a:t>
            </a:r>
            <a:r>
              <a:rPr lang="en-GB" sz="1200" i="1" kern="1200" dirty="0" err="1">
                <a:solidFill>
                  <a:schemeClr val="tx1"/>
                </a:solidFill>
                <a:effectLst/>
                <a:latin typeface="+mn-lt"/>
                <a:ea typeface="+mn-ea"/>
                <a:cs typeface="+mn-cs"/>
              </a:rPr>
              <a:t>σ</a:t>
            </a:r>
            <a:r>
              <a:rPr lang="en-GB" sz="1200" i="1" kern="1200" baseline="-25000" dirty="0" err="1">
                <a:solidFill>
                  <a:schemeClr val="tx1"/>
                </a:solidFill>
                <a:effectLst/>
                <a:latin typeface="+mn-lt"/>
                <a:ea typeface="+mn-ea"/>
                <a:cs typeface="+mn-cs"/>
              </a:rPr>
              <a:t>c</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can be plotted on, for example, the X-axis using the </a:t>
            </a:r>
            <a:r>
              <a:rPr lang="en-GB" sz="1200" i="1" kern="1200" dirty="0">
                <a:solidFill>
                  <a:schemeClr val="tx1"/>
                </a:solidFill>
                <a:effectLst/>
                <a:latin typeface="+mn-lt"/>
                <a:ea typeface="+mn-ea"/>
                <a:cs typeface="+mn-cs"/>
              </a:rPr>
              <a:t>Performance Index Finder</a:t>
            </a:r>
            <a:r>
              <a:rPr lang="en-GB" sz="1200" kern="1200" dirty="0">
                <a:solidFill>
                  <a:schemeClr val="tx1"/>
                </a:solidFill>
                <a:effectLst/>
                <a:latin typeface="+mn-lt"/>
                <a:ea typeface="+mn-ea"/>
                <a:cs typeface="+mn-cs"/>
              </a:rPr>
              <a:t> of the Chart stage.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For the flexural (bending) load: </a:t>
            </a:r>
            <a:r>
              <a:rPr lang="en-GB" sz="1200" i="1" kern="1200" dirty="0">
                <a:solidFill>
                  <a:schemeClr val="tx1"/>
                </a:solidFill>
                <a:effectLst/>
                <a:latin typeface="+mn-lt"/>
                <a:ea typeface="+mn-ea"/>
                <a:cs typeface="+mn-cs"/>
              </a:rPr>
              <a:t>M = ρ / </a:t>
            </a:r>
            <a:r>
              <a:rPr lang="en-GB" sz="1200" i="1" kern="1200" dirty="0" err="1">
                <a:solidFill>
                  <a:schemeClr val="tx1"/>
                </a:solidFill>
                <a:effectLst/>
                <a:latin typeface="+mn-lt"/>
                <a:ea typeface="+mn-ea"/>
                <a:cs typeface="+mn-cs"/>
              </a:rPr>
              <a:t>σ</a:t>
            </a:r>
            <a:r>
              <a:rPr lang="en-GB" sz="1200" i="1" kern="1200" baseline="-25000" dirty="0" err="1">
                <a:solidFill>
                  <a:schemeClr val="tx1"/>
                </a:solidFill>
                <a:effectLst/>
                <a:latin typeface="+mn-lt"/>
                <a:ea typeface="+mn-ea"/>
                <a:cs typeface="+mn-cs"/>
              </a:rPr>
              <a:t>f</a:t>
            </a:r>
            <a:r>
              <a:rPr lang="en-GB" sz="1200" i="1" kern="1200" baseline="-250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⅔</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or torsional load: </a:t>
            </a:r>
            <a:r>
              <a:rPr lang="en-GB" sz="1200" i="1" kern="1200" dirty="0">
                <a:solidFill>
                  <a:schemeClr val="tx1"/>
                </a:solidFill>
                <a:effectLst/>
                <a:latin typeface="+mn-lt"/>
                <a:ea typeface="+mn-ea"/>
                <a:cs typeface="+mn-cs"/>
              </a:rPr>
              <a:t>M = ρ / </a:t>
            </a:r>
            <a:r>
              <a:rPr lang="en-GB" sz="1200" i="1" kern="1200" dirty="0" err="1">
                <a:solidFill>
                  <a:schemeClr val="tx1"/>
                </a:solidFill>
                <a:effectLst/>
                <a:latin typeface="+mn-lt"/>
                <a:ea typeface="+mn-ea"/>
                <a:cs typeface="+mn-cs"/>
              </a:rPr>
              <a:t>σ</a:t>
            </a:r>
            <a:r>
              <a:rPr lang="en-GB" sz="1200" i="1" kern="1200" baseline="-25000" dirty="0" err="1">
                <a:solidFill>
                  <a:schemeClr val="tx1"/>
                </a:solidFill>
                <a:effectLst/>
                <a:latin typeface="+mn-lt"/>
                <a:ea typeface="+mn-ea"/>
                <a:cs typeface="+mn-cs"/>
              </a:rPr>
              <a:t>y</a:t>
            </a:r>
            <a:r>
              <a:rPr lang="en-GB" sz="1200" i="1" kern="1200" baseline="-25000" dirty="0">
                <a:solidFill>
                  <a:schemeClr val="tx1"/>
                </a:solidFill>
                <a:effectLst/>
                <a:latin typeface="+mn-lt"/>
                <a:ea typeface="+mn-ea"/>
                <a:cs typeface="+mn-cs"/>
              </a:rPr>
              <a:t> </a:t>
            </a:r>
            <a:r>
              <a:rPr lang="en-GB" sz="1200" i="1" kern="1200" baseline="30000" dirty="0">
                <a:solidFill>
                  <a:schemeClr val="tx1"/>
                </a:solidFill>
                <a:effectLst/>
                <a:latin typeface="+mn-lt"/>
                <a:ea typeface="+mn-ea"/>
                <a:cs typeface="+mn-cs"/>
              </a:rPr>
              <a:t>⅔</a:t>
            </a:r>
            <a:r>
              <a:rPr lang="en-US" sz="1200" kern="1200" dirty="0">
                <a:solidFill>
                  <a:schemeClr val="tx1"/>
                </a:solidFill>
                <a:effectLst/>
                <a:latin typeface="+mn-lt"/>
                <a:ea typeface="+mn-ea"/>
                <a:cs typeface="+mn-cs"/>
              </a:rPr>
              <a:t>, we can plot a complementary index on the other, Y-axis.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flexural strength is generally very similar to the yield strength, so the plotted flexural performance index can represent both loads.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Ti-6Al-4V alloys, austenitic Stainless steels and </a:t>
            </a:r>
            <a:r>
              <a:rPr lang="en-US" sz="1200" kern="1200" dirty="0" err="1">
                <a:solidFill>
                  <a:schemeClr val="tx1"/>
                </a:solidFill>
                <a:effectLst/>
                <a:latin typeface="+mn-lt"/>
                <a:ea typeface="+mn-ea"/>
                <a:cs typeface="+mn-cs"/>
              </a:rPr>
              <a:t>Cobolt</a:t>
            </a:r>
            <a:r>
              <a:rPr lang="en-US" sz="1200" kern="1200" dirty="0">
                <a:solidFill>
                  <a:schemeClr val="tx1"/>
                </a:solidFill>
                <a:effectLst/>
                <a:latin typeface="+mn-lt"/>
                <a:ea typeface="+mn-ea"/>
                <a:cs typeface="+mn-cs"/>
              </a:rPr>
              <a:t> chromium alloys are performing the best in all three types of load.</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11</a:t>
            </a:fld>
            <a:endParaRPr lang="en-GB"/>
          </a:p>
        </p:txBody>
      </p:sp>
    </p:spTree>
    <p:extLst>
      <p:ext uri="{BB962C8B-B14F-4D97-AF65-F5344CB8AC3E}">
        <p14:creationId xmlns:p14="http://schemas.microsoft.com/office/powerpoint/2010/main" val="173077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Ranking on stem cost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second objective for the stem is to minimize cost. The cost performance: </a:t>
            </a:r>
            <a:r>
              <a:rPr lang="en-GB" sz="1200" i="1" kern="1200" dirty="0">
                <a:solidFill>
                  <a:schemeClr val="tx1"/>
                </a:solidFill>
                <a:effectLst/>
                <a:latin typeface="+mn-lt"/>
                <a:ea typeface="+mn-ea"/>
                <a:cs typeface="+mn-cs"/>
              </a:rPr>
              <a:t>M = c</a:t>
            </a:r>
            <a:r>
              <a:rPr lang="en-GB" sz="1200" i="1" kern="1200" baseline="-25000" dirty="0">
                <a:solidFill>
                  <a:schemeClr val="tx1"/>
                </a:solidFill>
                <a:effectLst/>
                <a:latin typeface="+mn-lt"/>
                <a:ea typeface="+mn-ea"/>
                <a:cs typeface="+mn-cs"/>
              </a:rPr>
              <a:t>m</a:t>
            </a:r>
            <a:r>
              <a:rPr lang="en-GB" sz="1200" i="1" kern="1200" dirty="0">
                <a:solidFill>
                  <a:schemeClr val="tx1"/>
                </a:solidFill>
                <a:effectLst/>
                <a:latin typeface="+mn-lt"/>
                <a:ea typeface="+mn-ea"/>
                <a:cs typeface="+mn-cs"/>
              </a:rPr>
              <a:t>*ρ / </a:t>
            </a:r>
            <a:r>
              <a:rPr lang="en-GB" sz="1200" i="1" kern="1200" dirty="0" err="1">
                <a:solidFill>
                  <a:schemeClr val="tx1"/>
                </a:solidFill>
                <a:effectLst/>
                <a:latin typeface="+mn-lt"/>
                <a:ea typeface="+mn-ea"/>
                <a:cs typeface="+mn-cs"/>
              </a:rPr>
              <a:t>σ</a:t>
            </a:r>
            <a:r>
              <a:rPr lang="en-GB" sz="1200" i="1" kern="1200" baseline="-25000" dirty="0" err="1">
                <a:solidFill>
                  <a:schemeClr val="tx1"/>
                </a:solidFill>
                <a:effectLst/>
                <a:latin typeface="+mn-lt"/>
                <a:ea typeface="+mn-ea"/>
                <a:cs typeface="+mn-cs"/>
              </a:rPr>
              <a:t>c</a:t>
            </a:r>
            <a:r>
              <a:rPr lang="en-GB" sz="1200" kern="1200" dirty="0">
                <a:solidFill>
                  <a:schemeClr val="tx1"/>
                </a:solidFill>
                <a:effectLst/>
                <a:latin typeface="+mn-lt"/>
                <a:ea typeface="+mn-ea"/>
                <a:cs typeface="+mn-cs"/>
              </a:rPr>
              <a:t>  is plotted on the Y‑axis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Whereas </a:t>
            </a:r>
            <a:r>
              <a:rPr lang="en-GB" sz="1200" kern="1200" dirty="0">
                <a:solidFill>
                  <a:schemeClr val="tx1"/>
                </a:solidFill>
                <a:effectLst/>
                <a:latin typeface="+mn-lt"/>
                <a:ea typeface="+mn-ea"/>
                <a:cs typeface="+mn-cs"/>
              </a:rPr>
              <a:t>Ti‑6Al‑4V was the best in mechanical performance, as shown previously, Stainless steels appear best in cost performance</a:t>
            </a:r>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12</a:t>
            </a:fld>
            <a:endParaRPr lang="en-GB"/>
          </a:p>
        </p:txBody>
      </p:sp>
    </p:spTree>
    <p:extLst>
      <p:ext uri="{BB962C8B-B14F-4D97-AF65-F5344CB8AC3E}">
        <p14:creationId xmlns:p14="http://schemas.microsoft.com/office/powerpoint/2010/main" val="423616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Conclusions for the femoral stem</a:t>
            </a:r>
            <a:endParaRPr lang="en-GB" b="1" i="0" dirty="0"/>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13</a:t>
            </a:fld>
            <a:endParaRPr lang="en-GB"/>
          </a:p>
        </p:txBody>
      </p:sp>
    </p:spTree>
    <p:extLst>
      <p:ext uri="{BB962C8B-B14F-4D97-AF65-F5344CB8AC3E}">
        <p14:creationId xmlns:p14="http://schemas.microsoft.com/office/powerpoint/2010/main" val="281873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Design requirements (head)</a:t>
            </a:r>
          </a:p>
          <a:p>
            <a:pPr marL="171450" indent="-171450">
              <a:buFont typeface="Arial" panose="020B0604020202020204" pitchFamily="34" charset="0"/>
              <a:buChar char="•"/>
            </a:pPr>
            <a:r>
              <a:rPr lang="en-GB" b="0" dirty="0"/>
              <a:t>The Function, Constraints and Objectives for the femoral stem are shown</a:t>
            </a:r>
          </a:p>
          <a:p>
            <a:pPr marL="171450" indent="-171450">
              <a:buFont typeface="Arial" panose="020B0604020202020204" pitchFamily="34" charset="0"/>
              <a:buChar char="•"/>
            </a:pPr>
            <a:r>
              <a:rPr lang="en-GB" b="0" dirty="0"/>
              <a:t>In this case, the compressive strength is the most important property to maximize in a strength-limited design</a:t>
            </a:r>
          </a:p>
          <a:p>
            <a:endParaRPr lang="en-GB" b="0" dirty="0"/>
          </a:p>
          <a:p>
            <a:endParaRPr lang="en-GB" b="0" dirty="0"/>
          </a:p>
          <a:p>
            <a:endParaRPr lang="en-GB" b="1" dirty="0"/>
          </a:p>
          <a:p>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14</a:t>
            </a:fld>
            <a:endParaRPr lang="en-GB"/>
          </a:p>
        </p:txBody>
      </p:sp>
    </p:spTree>
    <p:extLst>
      <p:ext uri="{BB962C8B-B14F-4D97-AF65-F5344CB8AC3E}">
        <p14:creationId xmlns:p14="http://schemas.microsoft.com/office/powerpoint/2010/main" val="153227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Ranking on head strength</a:t>
            </a:r>
          </a:p>
          <a:p>
            <a:pPr marL="171450" indent="-171450">
              <a:buFont typeface="Arial" panose="020B0604020202020204" pitchFamily="34" charset="0"/>
              <a:buChar char="•"/>
            </a:pPr>
            <a:r>
              <a:rPr lang="en-GB" dirty="0"/>
              <a:t>The subset used is the joint replacement materials found in the Healthcare application section in the Limit stage</a:t>
            </a:r>
          </a:p>
          <a:p>
            <a:pPr marL="171450" indent="-171450">
              <a:buFont typeface="Arial" panose="020B0604020202020204" pitchFamily="34" charset="0"/>
              <a:buChar char="•"/>
            </a:pPr>
            <a:r>
              <a:rPr lang="en-GB" dirty="0"/>
              <a:t>As expected, ceramics have the best compressive strength and Ultra-high molecular weight Polyethylene is the lowest in this comparison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Austenitic Stainless steels, Ti-6Al-4V alloys, and Cobalt chromium alloys are all performing well and have comparable values</a:t>
            </a:r>
            <a:endParaRPr lang="en-GB" dirty="0"/>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15</a:t>
            </a:fld>
            <a:endParaRPr lang="en-GB"/>
          </a:p>
        </p:txBody>
      </p:sp>
    </p:spTree>
    <p:extLst>
      <p:ext uri="{BB962C8B-B14F-4D97-AF65-F5344CB8AC3E}">
        <p14:creationId xmlns:p14="http://schemas.microsoft.com/office/powerpoint/2010/main" val="268703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Wear performance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Objectives relating to wear resistance are complicated, since this is not a straightforward material property.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depends strongly on the combination of materials and environmental conditions, such as temperature and lubrication.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is, however, an option built in to the Performance Index Finder, </a:t>
            </a:r>
            <a:r>
              <a:rPr lang="en-GB" sz="1200" i="1" kern="1200" dirty="0">
                <a:solidFill>
                  <a:schemeClr val="tx1"/>
                </a:solidFill>
                <a:effectLst/>
                <a:latin typeface="+mn-lt"/>
                <a:ea typeface="+mn-ea"/>
                <a:cs typeface="+mn-cs"/>
              </a:rPr>
              <a:t>Abrasion by blunt contact</a:t>
            </a:r>
            <a:r>
              <a:rPr lang="en-GB" sz="1200" kern="1200" dirty="0">
                <a:solidFill>
                  <a:schemeClr val="tx1"/>
                </a:solidFill>
                <a:effectLst/>
                <a:latin typeface="+mn-lt"/>
                <a:ea typeface="+mn-ea"/>
                <a:cs typeface="+mn-cs"/>
              </a:rPr>
              <a:t>. This secondary objective deals with abrasion caused by yielding (metals/polymers) or cracking (ceramics).</a:t>
            </a:r>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16</a:t>
            </a:fld>
            <a:endParaRPr lang="en-GB"/>
          </a:p>
        </p:txBody>
      </p:sp>
    </p:spTree>
    <p:extLst>
      <p:ext uri="{BB962C8B-B14F-4D97-AF65-F5344CB8AC3E}">
        <p14:creationId xmlns:p14="http://schemas.microsoft.com/office/powerpoint/2010/main" val="3008148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Abrasion by blunt contact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 expected, the ceramics have the lowest resistance to cracking. This has been addressed more recently by developing finer-grain grades for bearing surfaces.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trend is that Stainless steels is lower than Cobalt chrome superalloys in performance and Ti‑6Al‑4V being the best.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Polymers, such as Ultra-high molecular weight Polyethylene (UHMWPE, PE-UHMW) performs very well in yield resistance.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1:st generation </a:t>
            </a:r>
            <a:r>
              <a:rPr lang="en-GB" sz="1200" i="1" kern="1200" dirty="0">
                <a:solidFill>
                  <a:schemeClr val="tx1"/>
                </a:solidFill>
                <a:effectLst/>
                <a:latin typeface="+mn-lt"/>
                <a:ea typeface="+mn-ea"/>
                <a:cs typeface="+mn-cs"/>
              </a:rPr>
              <a:t>highly cross-linked</a:t>
            </a:r>
            <a:r>
              <a:rPr lang="en-GB" sz="1200" kern="1200" dirty="0">
                <a:solidFill>
                  <a:schemeClr val="tx1"/>
                </a:solidFill>
                <a:effectLst/>
                <a:latin typeface="+mn-lt"/>
                <a:ea typeface="+mn-ea"/>
                <a:cs typeface="+mn-cs"/>
              </a:rPr>
              <a:t> UHMWPE has improved wear resistance and 2:nd generation highly cross-linked UHMWPE (heat treated) also has improved mechanical performance.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To find data on these, the ASM medical materials database is needed</a:t>
            </a:r>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17</a:t>
            </a:fld>
            <a:endParaRPr lang="en-GB"/>
          </a:p>
        </p:txBody>
      </p:sp>
    </p:spTree>
    <p:extLst>
      <p:ext uri="{BB962C8B-B14F-4D97-AF65-F5344CB8AC3E}">
        <p14:creationId xmlns:p14="http://schemas.microsoft.com/office/powerpoint/2010/main" val="202173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Conclusions for the femoral head</a:t>
            </a:r>
            <a:endParaRPr lang="en-GB" b="1" i="0" dirty="0"/>
          </a:p>
        </p:txBody>
      </p:sp>
      <p:sp>
        <p:nvSpPr>
          <p:cNvPr id="4" name="Slide Number Placeholder 3"/>
          <p:cNvSpPr>
            <a:spLocks noGrp="1"/>
          </p:cNvSpPr>
          <p:nvPr>
            <p:ph type="sldNum" sz="quarter" idx="5"/>
          </p:nvPr>
        </p:nvSpPr>
        <p:spPr/>
        <p:txBody>
          <a:bodyPr/>
          <a:lstStyle/>
          <a:p>
            <a:fld id="{B38AB951-0C68-4935-84CF-D0AD248AA492}" type="slidenum">
              <a:rPr lang="en-GB" smtClean="0"/>
              <a:t>18</a:t>
            </a:fld>
            <a:endParaRPr lang="en-GB"/>
          </a:p>
        </p:txBody>
      </p:sp>
    </p:spTree>
    <p:extLst>
      <p:ext uri="{BB962C8B-B14F-4D97-AF65-F5344CB8AC3E}">
        <p14:creationId xmlns:p14="http://schemas.microsoft.com/office/powerpoint/2010/main" val="3755103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19</a:t>
            </a:fld>
            <a:endParaRPr lang="en-GB"/>
          </a:p>
        </p:txBody>
      </p:sp>
    </p:spTree>
    <p:extLst>
      <p:ext uri="{BB962C8B-B14F-4D97-AF65-F5344CB8AC3E}">
        <p14:creationId xmlns:p14="http://schemas.microsoft.com/office/powerpoint/2010/main" val="136251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solidFill>
                  <a:srgbClr val="FF0000"/>
                </a:solidFill>
              </a:rPr>
              <a:t>Agenda</a:t>
            </a:r>
          </a:p>
          <a:p>
            <a:pPr marL="171450" indent="-171450">
              <a:buFont typeface="Arial" panose="020B0604020202020204" pitchFamily="34" charset="0"/>
              <a:buChar char="•"/>
            </a:pPr>
            <a:r>
              <a:rPr lang="en-GB" dirty="0">
                <a:solidFill>
                  <a:srgbClr val="FF0000"/>
                </a:solidFill>
              </a:rPr>
              <a:t>We will start with an introduction to the case study and give some background to Bioengineering and Biomaterials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Furthermore, we will discuss the content of our databases relating to hip replacements and human bones</a:t>
            </a:r>
          </a:p>
          <a:p>
            <a:pPr marL="171450" indent="-171450">
              <a:buFont typeface="Arial" panose="020B0604020202020204" pitchFamily="34" charset="0"/>
              <a:buChar char="•"/>
            </a:pPr>
            <a:r>
              <a:rPr lang="en-GB" dirty="0">
                <a:solidFill>
                  <a:srgbClr val="FF0000"/>
                </a:solidFill>
              </a:rPr>
              <a:t>Then we will be showing how you can use </a:t>
            </a:r>
            <a:r>
              <a:rPr lang="en-GB" dirty="0" err="1">
                <a:solidFill>
                  <a:srgbClr val="FF0000"/>
                </a:solidFill>
              </a:rPr>
              <a:t>Granta</a:t>
            </a:r>
            <a:r>
              <a:rPr lang="en-GB" dirty="0">
                <a:solidFill>
                  <a:srgbClr val="FF0000"/>
                </a:solidFill>
              </a:rPr>
              <a:t> </a:t>
            </a:r>
            <a:r>
              <a:rPr lang="en-GB" dirty="0" err="1">
                <a:solidFill>
                  <a:srgbClr val="FF0000"/>
                </a:solidFill>
              </a:rPr>
              <a:t>EduPack</a:t>
            </a:r>
            <a:r>
              <a:rPr lang="en-GB" dirty="0">
                <a:solidFill>
                  <a:srgbClr val="FF0000"/>
                </a:solidFill>
              </a:rPr>
              <a:t> to compare and select biomaterials for the femoral stem, then also look at an overview of materials for the femoral head</a:t>
            </a:r>
          </a:p>
          <a:p>
            <a:pPr marL="171450" indent="-171450">
              <a:buFont typeface="Arial" panose="020B0604020202020204" pitchFamily="34" charset="0"/>
              <a:buChar char="•"/>
            </a:pPr>
            <a:r>
              <a:rPr lang="en-GB" dirty="0">
                <a:solidFill>
                  <a:srgbClr val="FF0000"/>
                </a:solidFill>
              </a:rPr>
              <a:t>Finally, we will do a reality check using the ASM Medical materials database that includes around 60 000 medical device records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AB951-0C68-4935-84CF-D0AD248AA492}"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1868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20</a:t>
            </a:fld>
            <a:endParaRPr lang="en-GB"/>
          </a:p>
        </p:txBody>
      </p:sp>
    </p:spTree>
    <p:extLst>
      <p:ext uri="{BB962C8B-B14F-4D97-AF65-F5344CB8AC3E}">
        <p14:creationId xmlns:p14="http://schemas.microsoft.com/office/powerpoint/2010/main" val="3041764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424908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Bioengineering background</a:t>
            </a:r>
          </a:p>
          <a:p>
            <a:pPr marL="171450" indent="-171450">
              <a:buFont typeface="Arial" panose="020B0604020202020204" pitchFamily="34" charset="0"/>
              <a:buChar char="•"/>
            </a:pPr>
            <a:r>
              <a:rPr lang="en-GB" dirty="0"/>
              <a:t>Bioengineering is a field of study that encompasses both biology and engineering</a:t>
            </a:r>
          </a:p>
          <a:p>
            <a:pPr marL="171450" indent="-171450">
              <a:buFont typeface="Arial" panose="020B0604020202020204" pitchFamily="34" charset="0"/>
              <a:buChar char="•"/>
            </a:pPr>
            <a:r>
              <a:rPr lang="en-GB" dirty="0"/>
              <a:t>It is an interdisciplinary field that also overlaps with many other disciplines such as the ones shown here </a:t>
            </a:r>
          </a:p>
          <a:p>
            <a:pPr marL="171450" indent="-171450">
              <a:buFont typeface="Arial" panose="020B0604020202020204" pitchFamily="34" charset="0"/>
              <a:buChar char="•"/>
            </a:pPr>
            <a:r>
              <a:rPr lang="en-GB" dirty="0"/>
              <a:t>This includes mechanical engineering, physics, chemistry, and materials science and engineering</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3</a:t>
            </a:fld>
            <a:endParaRPr lang="en-GB"/>
          </a:p>
        </p:txBody>
      </p:sp>
    </p:spTree>
    <p:extLst>
      <p:ext uri="{BB962C8B-B14F-4D97-AF65-F5344CB8AC3E}">
        <p14:creationId xmlns:p14="http://schemas.microsoft.com/office/powerpoint/2010/main" val="6540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Definition of Biomaterials</a:t>
            </a:r>
          </a:p>
          <a:p>
            <a:pPr marL="171450" indent="-171450">
              <a:buFont typeface="Arial" panose="020B0604020202020204" pitchFamily="34" charset="0"/>
              <a:buChar char="•"/>
            </a:pPr>
            <a:r>
              <a:rPr lang="en-GB" b="0" dirty="0"/>
              <a:t>Biomaterials (both synthetic and natural) are designed to be in contact with and interact with a biological system such as the human body for example. The area itself has grown substantially over the past 50 years; both in research and in education. </a:t>
            </a:r>
          </a:p>
          <a:p>
            <a:pPr marL="171450" indent="-171450">
              <a:buFont typeface="Arial" panose="020B0604020202020204" pitchFamily="34" charset="0"/>
              <a:buChar char="•"/>
            </a:pPr>
            <a:r>
              <a:rPr lang="en-GB" b="0" dirty="0"/>
              <a:t>What we call biomaterials in the database is slightly different from traditional definition of biomaterials; it means all bio-related datasets/records.</a:t>
            </a:r>
          </a:p>
          <a:p>
            <a:pPr marL="171450" indent="-171450">
              <a:buFont typeface="Arial" panose="020B0604020202020204" pitchFamily="34" charset="0"/>
              <a:buChar char="•"/>
            </a:pPr>
            <a:r>
              <a:rPr lang="en-GB" b="0" dirty="0"/>
              <a:t>The descriptive box on the right shows a science note within </a:t>
            </a:r>
            <a:r>
              <a:rPr lang="en-GB" b="0" dirty="0" err="1"/>
              <a:t>Granta</a:t>
            </a:r>
            <a:r>
              <a:rPr lang="en-GB" b="0" dirty="0"/>
              <a:t> EduPack that lists the definitions of the different subsets within the database</a:t>
            </a:r>
          </a:p>
        </p:txBody>
      </p:sp>
      <p:sp>
        <p:nvSpPr>
          <p:cNvPr id="4" name="Slide Number Placeholder 3"/>
          <p:cNvSpPr>
            <a:spLocks noGrp="1"/>
          </p:cNvSpPr>
          <p:nvPr>
            <p:ph type="sldNum" sz="quarter" idx="5"/>
          </p:nvPr>
        </p:nvSpPr>
        <p:spPr/>
        <p:txBody>
          <a:bodyPr/>
          <a:lstStyle/>
          <a:p>
            <a:fld id="{B38AB951-0C68-4935-84CF-D0AD248AA492}" type="slidenum">
              <a:rPr lang="en-GB" smtClean="0"/>
              <a:t>4</a:t>
            </a:fld>
            <a:endParaRPr lang="en-GB"/>
          </a:p>
        </p:txBody>
      </p:sp>
    </p:spTree>
    <p:extLst>
      <p:ext uri="{BB962C8B-B14F-4D97-AF65-F5344CB8AC3E}">
        <p14:creationId xmlns:p14="http://schemas.microsoft.com/office/powerpoint/2010/main" val="417091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Implant background</a:t>
            </a:r>
          </a:p>
          <a:p>
            <a:pPr marL="171450" indent="-171450">
              <a:buFont typeface="Arial" panose="020B0604020202020204" pitchFamily="34" charset="0"/>
              <a:buChar char="•"/>
            </a:pPr>
            <a:r>
              <a:rPr lang="en-GB" b="0" dirty="0"/>
              <a:t>Hip implants were first attempted in the 1800:s and have grown to become one of the most common medical procedures today (1 000 000 THRs/year)</a:t>
            </a:r>
          </a:p>
          <a:p>
            <a:pPr marL="171450" indent="-171450">
              <a:buFont typeface="Arial" panose="020B0604020202020204" pitchFamily="34" charset="0"/>
              <a:buChar char="•"/>
            </a:pPr>
            <a:r>
              <a:rPr lang="en-GB" b="0" dirty="0"/>
              <a:t>When the upper part of the femur is worn out or damaged, it can be very painful. With an aging population that is increasingly active, this continues to be a problem. </a:t>
            </a:r>
          </a:p>
          <a:p>
            <a:pPr marL="171450" indent="-171450">
              <a:buFont typeface="Arial" panose="020B0604020202020204" pitchFamily="34" charset="0"/>
              <a:buChar char="•"/>
            </a:pPr>
            <a:r>
              <a:rPr lang="en-GB" b="0" dirty="0"/>
              <a:t>The density of the femur bone varies a lot since it is composed of low density spongy (cancellous) in the centre and higher density cortical bone on the outside.</a:t>
            </a:r>
          </a:p>
        </p:txBody>
      </p:sp>
      <p:sp>
        <p:nvSpPr>
          <p:cNvPr id="4" name="Slide Number Placeholder 3"/>
          <p:cNvSpPr>
            <a:spLocks noGrp="1"/>
          </p:cNvSpPr>
          <p:nvPr>
            <p:ph type="sldNum" sz="quarter" idx="10"/>
          </p:nvPr>
        </p:nvSpPr>
        <p:spPr/>
        <p:txBody>
          <a:bodyPr/>
          <a:lstStyle/>
          <a:p>
            <a:fld id="{B38AB951-0C68-4935-84CF-D0AD248AA492}" type="slidenum">
              <a:rPr lang="en-GB" smtClean="0"/>
              <a:t>5</a:t>
            </a:fld>
            <a:endParaRPr lang="en-GB"/>
          </a:p>
        </p:txBody>
      </p:sp>
    </p:spTree>
    <p:extLst>
      <p:ext uri="{BB962C8B-B14F-4D97-AF65-F5344CB8AC3E}">
        <p14:creationId xmlns:p14="http://schemas.microsoft.com/office/powerpoint/2010/main" val="228810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Materials background</a:t>
            </a:r>
          </a:p>
          <a:p>
            <a:pPr marL="171450" indent="-171450">
              <a:buFont typeface="Arial" panose="020B0604020202020204" pitchFamily="34" charset="0"/>
              <a:buChar char="•"/>
            </a:pPr>
            <a:r>
              <a:rPr lang="en-GB" b="0" dirty="0"/>
              <a:t>In this case study, we will look at THR divided into several parts: The femoral stem (1) and the femoral head (2</a:t>
            </a:r>
            <a:r>
              <a:rPr lang="en-GB" b="0"/>
              <a:t>). </a:t>
            </a:r>
          </a:p>
          <a:p>
            <a:pPr marL="171450" indent="-171450">
              <a:buFont typeface="Arial" panose="020B0604020202020204" pitchFamily="34" charset="0"/>
              <a:buChar char="•"/>
            </a:pPr>
            <a:r>
              <a:rPr lang="en-GB" b="0"/>
              <a:t>Furthermore</a:t>
            </a:r>
            <a:r>
              <a:rPr lang="en-GB" b="0" dirty="0"/>
              <a:t>, there is sometimes a lining, typically made of a polymer and a cup that needs to integrate with the hip bone</a:t>
            </a:r>
          </a:p>
          <a:p>
            <a:pPr marL="171450" indent="-171450">
              <a:buFont typeface="Arial" panose="020B0604020202020204" pitchFamily="34" charset="0"/>
              <a:buChar char="•"/>
            </a:pPr>
            <a:r>
              <a:rPr lang="en-GB" b="0" dirty="0"/>
              <a:t>Historically, many problems have been caused by debris from the implant in use. The wear resistance is therefore a key property of mobile parts</a:t>
            </a:r>
          </a:p>
        </p:txBody>
      </p:sp>
      <p:sp>
        <p:nvSpPr>
          <p:cNvPr id="4" name="Slide Number Placeholder 3"/>
          <p:cNvSpPr>
            <a:spLocks noGrp="1"/>
          </p:cNvSpPr>
          <p:nvPr>
            <p:ph type="sldNum" sz="quarter" idx="10"/>
          </p:nvPr>
        </p:nvSpPr>
        <p:spPr/>
        <p:txBody>
          <a:bodyPr/>
          <a:lstStyle/>
          <a:p>
            <a:fld id="{B38AB951-0C68-4935-84CF-D0AD248AA492}" type="slidenum">
              <a:rPr lang="en-GB" smtClean="0"/>
              <a:t>6</a:t>
            </a:fld>
            <a:endParaRPr lang="en-GB"/>
          </a:p>
        </p:txBody>
      </p:sp>
    </p:spTree>
    <p:extLst>
      <p:ext uri="{BB962C8B-B14F-4D97-AF65-F5344CB8AC3E}">
        <p14:creationId xmlns:p14="http://schemas.microsoft.com/office/powerpoint/2010/main" val="263084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Level 2 overview</a:t>
            </a:r>
          </a:p>
          <a:p>
            <a:pPr marL="285750" indent="-285750">
              <a:buFont typeface="Arial" panose="020B0604020202020204" pitchFamily="34" charset="0"/>
              <a:buChar char="•"/>
            </a:pPr>
            <a:r>
              <a:rPr lang="en-GB" dirty="0"/>
              <a:t>The Bioengineering Edition contains both a level 2 and a Level 3 database</a:t>
            </a:r>
          </a:p>
          <a:p>
            <a:pPr marL="285750" indent="-285750">
              <a:buFont typeface="Arial" panose="020B0604020202020204" pitchFamily="34" charset="0"/>
              <a:buChar char="•"/>
            </a:pPr>
            <a:r>
              <a:rPr lang="en-GB" dirty="0"/>
              <a:t>The subset Biological Materials contains both relevant engineering materials and mineralized tissue, such as Cortical bone (longitudinal) Here, Yield’s strength vs Young’s modulus is plotted with the bones as well as dentine and enamel changed into white</a:t>
            </a:r>
            <a:endParaRPr lang="en-GB" b="0" dirty="0"/>
          </a:p>
          <a:p>
            <a:pPr marL="285750" indent="-285750">
              <a:buFont typeface="Arial" panose="020B0604020202020204" pitchFamily="34" charset="0"/>
              <a:buChar char="•"/>
            </a:pPr>
            <a:r>
              <a:rPr lang="en-GB" b="0" dirty="0"/>
              <a:t>Metal alloys and ceramics are stiffer and stronger, while polymers are softer than cortical bone</a:t>
            </a:r>
          </a:p>
        </p:txBody>
      </p:sp>
      <p:sp>
        <p:nvSpPr>
          <p:cNvPr id="4" name="Slide Number Placeholder 3"/>
          <p:cNvSpPr>
            <a:spLocks noGrp="1"/>
          </p:cNvSpPr>
          <p:nvPr>
            <p:ph type="sldNum" sz="quarter" idx="10"/>
          </p:nvPr>
        </p:nvSpPr>
        <p:spPr/>
        <p:txBody>
          <a:bodyPr/>
          <a:lstStyle/>
          <a:p>
            <a:fld id="{B38AB951-0C68-4935-84CF-D0AD248AA492}" type="slidenum">
              <a:rPr lang="en-GB" smtClean="0"/>
              <a:t>7</a:t>
            </a:fld>
            <a:endParaRPr lang="en-GB"/>
          </a:p>
        </p:txBody>
      </p:sp>
    </p:spTree>
    <p:extLst>
      <p:ext uri="{BB962C8B-B14F-4D97-AF65-F5344CB8AC3E}">
        <p14:creationId xmlns:p14="http://schemas.microsoft.com/office/powerpoint/2010/main" val="244768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Material selection</a:t>
            </a:r>
          </a:p>
          <a:p>
            <a:pPr marL="171450" indent="-171450">
              <a:buFont typeface="Arial" panose="020B0604020202020204" pitchFamily="34" charset="0"/>
              <a:buChar char="•"/>
            </a:pPr>
            <a:r>
              <a:rPr lang="en-GB" altLang="en-US" sz="1200" dirty="0">
                <a:latin typeface="Arial" panose="020B0604020202020204" pitchFamily="34" charset="0"/>
              </a:rPr>
              <a:t>Most of our advanced Case Studies use the systematic methodology for material selection developed by Prof Mike Ashby and co-workers in Cambridge.</a:t>
            </a:r>
          </a:p>
          <a:p>
            <a:pPr marL="171450" indent="-171450">
              <a:buFont typeface="Arial" panose="020B0604020202020204" pitchFamily="34" charset="0"/>
              <a:buChar char="•"/>
            </a:pPr>
            <a:r>
              <a:rPr lang="en-GB" altLang="en-US" sz="1200" dirty="0">
                <a:latin typeface="Arial" panose="020B0604020202020204" pitchFamily="34" charset="0"/>
              </a:rPr>
              <a:t>It is based on translation of the selection task into Function, Constraints and Objectives.</a:t>
            </a:r>
          </a:p>
          <a:p>
            <a:pPr marL="171450" indent="-171450">
              <a:buFont typeface="Arial" panose="020B0604020202020204" pitchFamily="34" charset="0"/>
              <a:buChar char="•"/>
            </a:pPr>
            <a:r>
              <a:rPr lang="en-GB" altLang="en-US" sz="1200" dirty="0">
                <a:latin typeface="Arial" panose="020B0604020202020204" pitchFamily="34" charset="0"/>
              </a:rPr>
              <a:t>Then screening material candidates on the constraints, to remove unsuitable materials.</a:t>
            </a:r>
          </a:p>
          <a:p>
            <a:pPr marL="171450" indent="-171450">
              <a:buFont typeface="Arial" panose="020B0604020202020204" pitchFamily="34" charset="0"/>
              <a:buChar char="•"/>
            </a:pPr>
            <a:r>
              <a:rPr lang="en-GB" altLang="en-US" sz="1200" dirty="0">
                <a:latin typeface="Arial" panose="020B0604020202020204" pitchFamily="34" charset="0"/>
              </a:rPr>
              <a:t>Finally Ranking the remaining candidates based on the performance index (material index) related to each objective.</a:t>
            </a:r>
          </a:p>
          <a:p>
            <a:pPr marL="171450" indent="-171450">
              <a:buFont typeface="Arial" panose="020B0604020202020204" pitchFamily="34" charset="0"/>
              <a:buChar char="•"/>
            </a:pPr>
            <a:r>
              <a:rPr lang="en-GB" altLang="en-US" sz="1200" dirty="0">
                <a:latin typeface="Arial" panose="020B0604020202020204" pitchFamily="34" charset="0"/>
              </a:rPr>
              <a:t>This methodology is described in greater detail in the books of Mike Ashby that you can see to the right.</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8</a:t>
            </a:fld>
            <a:endParaRPr lang="en-GB"/>
          </a:p>
        </p:txBody>
      </p:sp>
    </p:spTree>
    <p:extLst>
      <p:ext uri="{BB962C8B-B14F-4D97-AF65-F5344CB8AC3E}">
        <p14:creationId xmlns:p14="http://schemas.microsoft.com/office/powerpoint/2010/main" val="272804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Design requirements (stem)</a:t>
            </a:r>
          </a:p>
          <a:p>
            <a:pPr marL="171450" indent="-171450">
              <a:buFont typeface="Arial" panose="020B0604020202020204" pitchFamily="34" charset="0"/>
              <a:buChar char="•"/>
            </a:pPr>
            <a:r>
              <a:rPr lang="en-GB" b="0" dirty="0"/>
              <a:t>The Function, Constraints and Objectives for the femoral stem are shown</a:t>
            </a:r>
          </a:p>
          <a:p>
            <a:pPr marL="171450" indent="-171450">
              <a:buFont typeface="Arial" panose="020B0604020202020204" pitchFamily="34" charset="0"/>
              <a:buChar char="•"/>
            </a:pPr>
            <a:r>
              <a:rPr lang="en-GB" b="0" dirty="0"/>
              <a:t>Both stiffness and strength are important but the specific strength is the most important property to maximize in a strength-limited design</a:t>
            </a:r>
          </a:p>
          <a:p>
            <a:endParaRPr lang="en-GB" b="0" dirty="0"/>
          </a:p>
          <a:p>
            <a:endParaRPr lang="en-GB" b="1" dirty="0"/>
          </a:p>
          <a:p>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9</a:t>
            </a:fld>
            <a:endParaRPr lang="en-GB"/>
          </a:p>
        </p:txBody>
      </p:sp>
    </p:spTree>
    <p:extLst>
      <p:ext uri="{BB962C8B-B14F-4D97-AF65-F5344CB8AC3E}">
        <p14:creationId xmlns:p14="http://schemas.microsoft.com/office/powerpoint/2010/main" val="1576253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777E959-C9AD-4F36-95B6-A1D7382902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2501900"/>
            <a:ext cx="5394325" cy="1449388"/>
          </a:xfrm>
          <a:prstGeom prst="rect">
            <a:avLst/>
          </a:prstGeom>
        </p:spPr>
        <p:txBody>
          <a:bodyPr>
            <a:normAutofit/>
          </a:bodyPr>
          <a:lstStyle>
            <a:lvl1pPr marL="0" indent="0">
              <a:buNone/>
              <a:defRPr sz="3600" b="1" i="0">
                <a:solidFill>
                  <a:schemeClr val="bg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4155982"/>
            <a:ext cx="5394325" cy="848315"/>
          </a:xfrm>
          <a:prstGeom prst="rect">
            <a:avLst/>
          </a:prstGeom>
        </p:spPr>
        <p:txBody>
          <a:bodyPr anchor="t">
            <a:normAutofit/>
          </a:bodyPr>
          <a:lstStyle>
            <a:lvl1pPr marL="0" indent="0">
              <a:buNone/>
              <a:defRPr sz="2000" b="0" i="0">
                <a:solidFill>
                  <a:schemeClr val="accent2"/>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10641908"/>
      </p:ext>
    </p:extLst>
  </p:cSld>
  <p:clrMapOvr>
    <a:masterClrMapping/>
  </p:clrMapOvr>
  <p:extLst>
    <p:ext uri="{DCECCB84-F9BA-43D5-87BE-67443E8EF086}">
      <p15:sldGuideLst xmlns:p15="http://schemas.microsoft.com/office/powerpoint/2012/main">
        <p15:guide id="1" orient="horz" pos="1584">
          <p15:clr>
            <a:srgbClr val="FBAE40"/>
          </p15:clr>
        </p15:guide>
        <p15:guide id="2" orient="horz" pos="26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08548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08549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24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0884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0937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E35FB507-9F4D-4855-90B0-EEEDAE35236E}"/>
              </a:ext>
            </a:extLst>
          </p:cNvPr>
          <p:cNvSpPr/>
          <p:nvPr userDrawn="1"/>
        </p:nvSpPr>
        <p:spPr>
          <a:xfrm>
            <a:off x="152400" y="67436"/>
            <a:ext cx="762000" cy="69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316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6A438-A6DD-9A4D-9633-A82F4BA46D0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635795" y="479973"/>
            <a:ext cx="7556205" cy="6378027"/>
          </a:xfrm>
          <a:prstGeom prst="rect">
            <a:avLst/>
          </a:prstGeom>
        </p:spPr>
      </p:pic>
      <p:pic>
        <p:nvPicPr>
          <p:cNvPr id="9" name="Picture 8">
            <a:extLst>
              <a:ext uri="{FF2B5EF4-FFF2-40B4-BE49-F238E27FC236}">
                <a16:creationId xmlns:a16="http://schemas.microsoft.com/office/drawing/2014/main" id="{B45EF558-9B78-CA48-A7D1-7E767A41BD75}"/>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627321" y="2844383"/>
            <a:ext cx="3487479" cy="1169233"/>
          </a:xfrm>
          <a:prstGeom prst="rect">
            <a:avLst/>
          </a:prstGeom>
        </p:spPr>
      </p:pic>
    </p:spTree>
    <p:extLst>
      <p:ext uri="{BB962C8B-B14F-4D97-AF65-F5344CB8AC3E}">
        <p14:creationId xmlns:p14="http://schemas.microsoft.com/office/powerpoint/2010/main" val="1233433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290714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2022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146535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er Divider">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816828D9-C361-48CA-8369-9240CE2D6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userDrawn="1">
            <p:ph type="body" sz="quarter" idx="10"/>
          </p:nvPr>
        </p:nvSpPr>
        <p:spPr>
          <a:xfrm>
            <a:off x="6416675" y="2520950"/>
            <a:ext cx="5394325" cy="1449388"/>
          </a:xfrm>
          <a:prstGeom prst="rect">
            <a:avLst/>
          </a:prstGeom>
        </p:spPr>
        <p:txBody>
          <a:bodyPr>
            <a:normAutofit/>
          </a:bodyPr>
          <a:lstStyle>
            <a:lvl1pPr marL="0" indent="0">
              <a:buNone/>
              <a:defRPr sz="36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userDrawn="1">
            <p:ph type="body" sz="quarter" idx="12"/>
          </p:nvPr>
        </p:nvSpPr>
        <p:spPr>
          <a:xfrm>
            <a:off x="6416675" y="4141788"/>
            <a:ext cx="5394325" cy="848315"/>
          </a:xfrm>
          <a:prstGeom prst="rect">
            <a:avLst/>
          </a:prstGeom>
        </p:spPr>
        <p:txBody>
          <a:bodyPr anchor="t">
            <a:normAutofit/>
          </a:bodyPr>
          <a:lstStyle>
            <a:lvl1pPr marL="0" indent="0">
              <a:buNone/>
              <a:defRPr sz="2000" b="0"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88845430"/>
      </p:ext>
    </p:extLst>
  </p:cSld>
  <p:clrMapOvr>
    <a:masterClrMapping/>
  </p:clrMapOvr>
  <p:extLst>
    <p:ext uri="{DCECCB84-F9BA-43D5-87BE-67443E8EF086}">
      <p15:sldGuideLst xmlns:p15="http://schemas.microsoft.com/office/powerpoint/2012/main">
        <p15:guide id="1" orient="horz" pos="1580">
          <p15:clr>
            <a:srgbClr val="FBAE40"/>
          </p15:clr>
        </p15:guide>
        <p15:guide id="2" orient="horz" pos="260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A8321BE-9568-4CAB-A8C0-D5C0318B2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userDrawn="1">
            <p:ph type="body" sz="quarter" idx="10"/>
          </p:nvPr>
        </p:nvSpPr>
        <p:spPr>
          <a:xfrm>
            <a:off x="6416675" y="2520950"/>
            <a:ext cx="5394325" cy="1449388"/>
          </a:xfrm>
          <a:prstGeom prst="rect">
            <a:avLst/>
          </a:prstGeom>
        </p:spPr>
        <p:txBody>
          <a:bodyPr>
            <a:normAutofit/>
          </a:bodyPr>
          <a:lstStyle>
            <a:lvl1pPr marL="0" indent="0">
              <a:buNone/>
              <a:defRPr sz="36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userDrawn="1">
            <p:ph type="body" sz="quarter" idx="12"/>
          </p:nvPr>
        </p:nvSpPr>
        <p:spPr>
          <a:xfrm>
            <a:off x="6416675" y="4155982"/>
            <a:ext cx="5394325" cy="848315"/>
          </a:xfrm>
          <a:prstGeom prst="rect">
            <a:avLst/>
          </a:prstGeom>
        </p:spPr>
        <p:txBody>
          <a:bodyPr anchor="t">
            <a:normAutofit/>
          </a:bodyPr>
          <a:lstStyle>
            <a:lvl1pPr marL="0" indent="0">
              <a:buNone/>
              <a:defRPr sz="2000" b="0"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40307010"/>
      </p:ext>
    </p:extLst>
  </p:cSld>
  <p:clrMapOvr>
    <a:masterClrMapping/>
  </p:clrMapOvr>
  <p:extLst>
    <p:ext uri="{DCECCB84-F9BA-43D5-87BE-67443E8EF086}">
      <p15:sldGuideLst xmlns:p15="http://schemas.microsoft.com/office/powerpoint/2012/main">
        <p15:guide id="1" orient="horz" pos="26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57255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066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76060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068238"/>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068238"/>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72559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085491"/>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085491"/>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548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08549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08549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624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068237"/>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068237"/>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157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A2CC2-618C-4D20-B678-E096367845D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6" name="Parallelogram 15">
            <a:extLst>
              <a:ext uri="{FF2B5EF4-FFF2-40B4-BE49-F238E27FC236}">
                <a16:creationId xmlns:a16="http://schemas.microsoft.com/office/drawing/2014/main" id="{4BB4A01D-7D6E-BB4E-BD5D-E3A388293815}"/>
              </a:ext>
            </a:extLst>
          </p:cNvPr>
          <p:cNvSpPr>
            <a:spLocks noChangeAspect="1"/>
          </p:cNvSpPr>
          <p:nvPr userDrawn="1"/>
        </p:nvSpPr>
        <p:spPr>
          <a:xfrm>
            <a:off x="256215" y="130869"/>
            <a:ext cx="353385" cy="515176"/>
          </a:xfrm>
          <a:prstGeom prst="parallelogram">
            <a:avLst>
              <a:gd name="adj" fmla="val 596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057312"/>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7865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14400"/>
            <a:ext cx="6718473" cy="2226568"/>
          </a:xfrm>
        </p:spPr>
        <p:txBody>
          <a:bodyP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Quarterly Case Study Session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Presented Dec 2018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3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Biomaterials selection for a joint replacement: metals, ceramics and polymers</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4070055"/>
            <a:ext cx="5394325" cy="848315"/>
          </a:xfrm>
        </p:spPr>
        <p:txBody>
          <a:bodyPr/>
          <a:lstStyle/>
          <a:p>
            <a:r>
              <a:rPr lang="en-US" i="1" dirty="0">
                <a:solidFill>
                  <a:schemeClr val="accent3"/>
                </a:solidFill>
              </a:rPr>
              <a:t>Claes Fredriksson and Lakshana Mohee</a:t>
            </a:r>
          </a:p>
          <a:p>
            <a:r>
              <a:rPr lang="en-US" dirty="0">
                <a:solidFill>
                  <a:schemeClr val="accent3"/>
                </a:solidFill>
              </a:rPr>
              <a:t>Ansys Education Division</a:t>
            </a: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924A-BE60-42A1-9EA4-E0FEA23201DF}"/>
              </a:ext>
            </a:extLst>
          </p:cNvPr>
          <p:cNvSpPr>
            <a:spLocks noGrp="1"/>
          </p:cNvSpPr>
          <p:nvPr>
            <p:ph type="title"/>
          </p:nvPr>
        </p:nvSpPr>
        <p:spPr/>
        <p:txBody>
          <a:bodyPr/>
          <a:lstStyle/>
          <a:p>
            <a:r>
              <a:rPr lang="en-GB" sz="2800" b="1" dirty="0"/>
              <a:t>The femoral stem, screening</a:t>
            </a:r>
          </a:p>
        </p:txBody>
      </p:sp>
      <p:pic>
        <p:nvPicPr>
          <p:cNvPr id="3" name="Picture 2">
            <a:extLst>
              <a:ext uri="{FF2B5EF4-FFF2-40B4-BE49-F238E27FC236}">
                <a16:creationId xmlns:a16="http://schemas.microsoft.com/office/drawing/2014/main" id="{D9C51A37-E66D-4E22-B073-C590DC7B4A64}"/>
              </a:ext>
            </a:extLst>
          </p:cNvPr>
          <p:cNvPicPr/>
          <p:nvPr/>
        </p:nvPicPr>
        <p:blipFill>
          <a:blip r:embed="rId3">
            <a:extLst>
              <a:ext uri="{28A0092B-C50C-407E-A947-70E740481C1C}">
                <a14:useLocalDpi xmlns:a14="http://schemas.microsoft.com/office/drawing/2010/main" val="0"/>
              </a:ext>
            </a:extLst>
          </a:blip>
          <a:stretch>
            <a:fillRect/>
          </a:stretch>
        </p:blipFill>
        <p:spPr>
          <a:xfrm>
            <a:off x="5015880" y="2040030"/>
            <a:ext cx="6120680" cy="3968026"/>
          </a:xfrm>
          <a:prstGeom prst="rect">
            <a:avLst/>
          </a:prstGeom>
        </p:spPr>
      </p:pic>
      <p:pic>
        <p:nvPicPr>
          <p:cNvPr id="4" name="Picture 3">
            <a:extLst>
              <a:ext uri="{FF2B5EF4-FFF2-40B4-BE49-F238E27FC236}">
                <a16:creationId xmlns:a16="http://schemas.microsoft.com/office/drawing/2014/main" id="{3DBB9318-A050-47E0-B359-B9CBA68C6590}"/>
              </a:ext>
            </a:extLst>
          </p:cNvPr>
          <p:cNvPicPr/>
          <p:nvPr/>
        </p:nvPicPr>
        <p:blipFill>
          <a:blip r:embed="rId4">
            <a:extLst>
              <a:ext uri="{28A0092B-C50C-407E-A947-70E740481C1C}">
                <a14:useLocalDpi xmlns:a14="http://schemas.microsoft.com/office/drawing/2010/main" val="0"/>
              </a:ext>
            </a:extLst>
          </a:blip>
          <a:stretch>
            <a:fillRect/>
          </a:stretch>
        </p:blipFill>
        <p:spPr>
          <a:xfrm>
            <a:off x="1566148" y="1052736"/>
            <a:ext cx="2915235" cy="4955320"/>
          </a:xfrm>
          <a:prstGeom prst="rect">
            <a:avLst/>
          </a:prstGeom>
          <a:ln>
            <a:solidFill>
              <a:srgbClr val="FFB71B"/>
            </a:solidFill>
          </a:ln>
        </p:spPr>
      </p:pic>
      <p:sp>
        <p:nvSpPr>
          <p:cNvPr id="5" name="Rectangle 4">
            <a:extLst>
              <a:ext uri="{FF2B5EF4-FFF2-40B4-BE49-F238E27FC236}">
                <a16:creationId xmlns:a16="http://schemas.microsoft.com/office/drawing/2014/main" id="{856F2F4D-2B58-4A23-8702-8181BB50AC37}"/>
              </a:ext>
            </a:extLst>
          </p:cNvPr>
          <p:cNvSpPr/>
          <p:nvPr/>
        </p:nvSpPr>
        <p:spPr>
          <a:xfrm>
            <a:off x="6084873" y="1639920"/>
            <a:ext cx="3982693"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ea typeface="Times New Roman" panose="02020603050405020304" pitchFamily="18" charset="0"/>
                <a:cs typeface="Times New Roman" panose="02020603050405020304" pitchFamily="18" charset="0"/>
              </a:rPr>
              <a:t>Screening on mechanical properties</a:t>
            </a:r>
            <a:endParaRPr lang="en-GB" sz="2000" dirty="0"/>
          </a:p>
        </p:txBody>
      </p:sp>
    </p:spTree>
    <p:extLst>
      <p:ext uri="{BB962C8B-B14F-4D97-AF65-F5344CB8AC3E}">
        <p14:creationId xmlns:p14="http://schemas.microsoft.com/office/powerpoint/2010/main" val="23279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9FB7-EFE4-4D96-8383-49840E697F32}"/>
              </a:ext>
            </a:extLst>
          </p:cNvPr>
          <p:cNvSpPr>
            <a:spLocks noGrp="1"/>
          </p:cNvSpPr>
          <p:nvPr>
            <p:ph type="title"/>
          </p:nvPr>
        </p:nvSpPr>
        <p:spPr/>
        <p:txBody>
          <a:bodyPr/>
          <a:lstStyle/>
          <a:p>
            <a:r>
              <a:rPr lang="en-GB" sz="2800" b="1" dirty="0"/>
              <a:t>The femoral stem, ranking on strength</a:t>
            </a:r>
          </a:p>
        </p:txBody>
      </p:sp>
      <p:pic>
        <p:nvPicPr>
          <p:cNvPr id="4" name="Picture 3">
            <a:extLst>
              <a:ext uri="{FF2B5EF4-FFF2-40B4-BE49-F238E27FC236}">
                <a16:creationId xmlns:a16="http://schemas.microsoft.com/office/drawing/2014/main" id="{20B0A62D-A09B-4B7F-B024-14340E78F19D}"/>
              </a:ext>
            </a:extLst>
          </p:cNvPr>
          <p:cNvPicPr>
            <a:picLocks noChangeAspect="1"/>
          </p:cNvPicPr>
          <p:nvPr/>
        </p:nvPicPr>
        <p:blipFill>
          <a:blip r:embed="rId3"/>
          <a:stretch>
            <a:fillRect/>
          </a:stretch>
        </p:blipFill>
        <p:spPr>
          <a:xfrm>
            <a:off x="4481057" y="1971083"/>
            <a:ext cx="5995686" cy="3982536"/>
          </a:xfrm>
          <a:prstGeom prst="rect">
            <a:avLst/>
          </a:prstGeom>
        </p:spPr>
      </p:pic>
      <p:pic>
        <p:nvPicPr>
          <p:cNvPr id="5" name="Picture 4">
            <a:extLst>
              <a:ext uri="{FF2B5EF4-FFF2-40B4-BE49-F238E27FC236}">
                <a16:creationId xmlns:a16="http://schemas.microsoft.com/office/drawing/2014/main" id="{8729C954-DBC5-469D-8910-71F9C188BB66}"/>
              </a:ext>
            </a:extLst>
          </p:cNvPr>
          <p:cNvPicPr>
            <a:picLocks noChangeAspect="1"/>
          </p:cNvPicPr>
          <p:nvPr/>
        </p:nvPicPr>
        <p:blipFill>
          <a:blip r:embed="rId4"/>
          <a:stretch>
            <a:fillRect/>
          </a:stretch>
        </p:blipFill>
        <p:spPr>
          <a:xfrm>
            <a:off x="4479097" y="1970012"/>
            <a:ext cx="5995686" cy="3982536"/>
          </a:xfrm>
          <a:prstGeom prst="rect">
            <a:avLst/>
          </a:prstGeom>
        </p:spPr>
      </p:pic>
      <p:grpSp>
        <p:nvGrpSpPr>
          <p:cNvPr id="6" name="Group 5">
            <a:extLst>
              <a:ext uri="{FF2B5EF4-FFF2-40B4-BE49-F238E27FC236}">
                <a16:creationId xmlns:a16="http://schemas.microsoft.com/office/drawing/2014/main" id="{53B568B1-57C1-4862-A664-6A2A24BC6745}"/>
              </a:ext>
            </a:extLst>
          </p:cNvPr>
          <p:cNvGrpSpPr/>
          <p:nvPr/>
        </p:nvGrpSpPr>
        <p:grpSpPr>
          <a:xfrm>
            <a:off x="1055440" y="2348880"/>
            <a:ext cx="2956408" cy="3256150"/>
            <a:chOff x="639340" y="135527"/>
            <a:chExt cx="1470763" cy="1618925"/>
          </a:xfrm>
        </p:grpSpPr>
        <p:grpSp>
          <p:nvGrpSpPr>
            <p:cNvPr id="7" name="Group 6">
              <a:extLst>
                <a:ext uri="{FF2B5EF4-FFF2-40B4-BE49-F238E27FC236}">
                  <a16:creationId xmlns:a16="http://schemas.microsoft.com/office/drawing/2014/main" id="{865FE35E-9A44-4871-BB29-186F1A0AC776}"/>
                </a:ext>
              </a:extLst>
            </p:cNvPr>
            <p:cNvGrpSpPr/>
            <p:nvPr/>
          </p:nvGrpSpPr>
          <p:grpSpPr>
            <a:xfrm>
              <a:off x="828673" y="245775"/>
              <a:ext cx="1281430" cy="1508677"/>
              <a:chOff x="862682" y="19435"/>
              <a:chExt cx="1492250" cy="1930685"/>
            </a:xfrm>
          </p:grpSpPr>
          <p:pic>
            <p:nvPicPr>
              <p:cNvPr id="11" name="Picture 10">
                <a:extLst>
                  <a:ext uri="{FF2B5EF4-FFF2-40B4-BE49-F238E27FC236}">
                    <a16:creationId xmlns:a16="http://schemas.microsoft.com/office/drawing/2014/main" id="{7952A0A6-FBC2-4AE5-BC6B-844666062198}"/>
                  </a:ext>
                </a:extLst>
              </p:cNvPr>
              <p:cNvPicPr>
                <a:picLocks noChangeAspect="1"/>
              </p:cNvPicPr>
              <p:nvPr/>
            </p:nvPicPr>
            <p:blipFill rotWithShape="1">
              <a:blip r:embed="rId5">
                <a:extLst>
                  <a:ext uri="{28A0092B-C50C-407E-A947-70E740481C1C}">
                    <a14:useLocalDpi xmlns:a14="http://schemas.microsoft.com/office/drawing/2010/main" val="0"/>
                  </a:ext>
                </a:extLst>
              </a:blip>
              <a:srcRect l="3413" t="14369" r="9519" b="11642"/>
              <a:stretch/>
            </p:blipFill>
            <p:spPr bwMode="auto">
              <a:xfrm>
                <a:off x="862682" y="19435"/>
                <a:ext cx="1492250" cy="577216"/>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4E691ABF-1985-495A-BC6F-D7BB8EC348D3}"/>
                  </a:ext>
                </a:extLst>
              </p:cNvPr>
              <p:cNvPicPr>
                <a:picLocks noChangeAspect="1"/>
              </p:cNvPicPr>
              <p:nvPr/>
            </p:nvPicPr>
            <p:blipFill rotWithShape="1">
              <a:blip r:embed="rId6">
                <a:extLst>
                  <a:ext uri="{28A0092B-C50C-407E-A947-70E740481C1C}">
                    <a14:useLocalDpi xmlns:a14="http://schemas.microsoft.com/office/drawing/2010/main" val="0"/>
                  </a:ext>
                </a:extLst>
              </a:blip>
              <a:srcRect l="3508" r="14458" b="7618"/>
              <a:stretch/>
            </p:blipFill>
            <p:spPr bwMode="auto">
              <a:xfrm>
                <a:off x="903658" y="692280"/>
                <a:ext cx="1367789" cy="632460"/>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99613756-7B1F-42CB-9C46-C7A1E3765FAD}"/>
                  </a:ext>
                </a:extLst>
              </p:cNvPr>
              <p:cNvPicPr>
                <a:picLocks noChangeAspect="1"/>
              </p:cNvPicPr>
              <p:nvPr/>
            </p:nvPicPr>
            <p:blipFill rotWithShape="1">
              <a:blip r:embed="rId7">
                <a:extLst>
                  <a:ext uri="{28A0092B-C50C-407E-A947-70E740481C1C}">
                    <a14:useLocalDpi xmlns:a14="http://schemas.microsoft.com/office/drawing/2010/main" val="0"/>
                  </a:ext>
                </a:extLst>
              </a:blip>
              <a:srcRect l="4072" r="7671" b="9550"/>
              <a:stretch/>
            </p:blipFill>
            <p:spPr bwMode="auto">
              <a:xfrm>
                <a:off x="899055" y="1365996"/>
                <a:ext cx="1424941" cy="584124"/>
              </a:xfrm>
              <a:prstGeom prst="rect">
                <a:avLst/>
              </a:prstGeom>
              <a:ln>
                <a:noFill/>
              </a:ln>
              <a:extLst>
                <a:ext uri="{53640926-AAD7-44D8-BBD7-CCE9431645EC}">
                  <a14:shadowObscured xmlns:a14="http://schemas.microsoft.com/office/drawing/2010/main"/>
                </a:ext>
              </a:extLst>
            </p:spPr>
          </p:pic>
        </p:grpSp>
        <p:sp>
          <p:nvSpPr>
            <p:cNvPr id="8" name="Text Box 2">
              <a:extLst>
                <a:ext uri="{FF2B5EF4-FFF2-40B4-BE49-F238E27FC236}">
                  <a16:creationId xmlns:a16="http://schemas.microsoft.com/office/drawing/2014/main" id="{29524D2B-C675-4980-B3D2-5EAC582CC0D2}"/>
                </a:ext>
              </a:extLst>
            </p:cNvPr>
            <p:cNvSpPr txBox="1">
              <a:spLocks noChangeArrowheads="1"/>
            </p:cNvSpPr>
            <p:nvPr/>
          </p:nvSpPr>
          <p:spPr bwMode="auto">
            <a:xfrm>
              <a:off x="655242" y="135527"/>
              <a:ext cx="818820" cy="35819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Bef>
                  <a:spcPts val="600"/>
                </a:spcBef>
                <a:spcAft>
                  <a:spcPts val="1000"/>
                </a:spcAft>
              </a:pPr>
              <a:r>
                <a:rPr lang="en-GB" sz="1400" i="1" dirty="0">
                  <a:latin typeface="Arial" panose="020B0604020202020204" pitchFamily="34" charset="0"/>
                  <a:ea typeface="Times New Roman" panose="02020603050405020304" pitchFamily="18" charset="0"/>
                  <a:cs typeface="Times New Roman" panose="02020603050405020304" pitchFamily="18" charset="0"/>
                </a:rPr>
                <a:t>M = ρ / </a:t>
              </a:r>
              <a:r>
                <a:rPr lang="en-GB" sz="1400" i="1" dirty="0" err="1">
                  <a:latin typeface="Arial" panose="020B0604020202020204" pitchFamily="34" charset="0"/>
                  <a:ea typeface="Times New Roman" panose="02020603050405020304" pitchFamily="18" charset="0"/>
                  <a:cs typeface="Times New Roman" panose="02020603050405020304" pitchFamily="18" charset="0"/>
                </a:rPr>
                <a:t>σ</a:t>
              </a:r>
              <a:r>
                <a:rPr lang="en-GB" sz="1400" i="1" baseline="-25000" dirty="0" err="1">
                  <a:latin typeface="Arial" panose="020B0604020202020204" pitchFamily="34" charset="0"/>
                  <a:ea typeface="Times New Roman" panose="02020603050405020304" pitchFamily="18" charset="0"/>
                  <a:cs typeface="Times New Roman" panose="02020603050405020304" pitchFamily="18" charset="0"/>
                </a:rPr>
                <a:t>c</a:t>
              </a:r>
              <a:endParaRPr lang="en-GB"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ext Box 2">
              <a:extLst>
                <a:ext uri="{FF2B5EF4-FFF2-40B4-BE49-F238E27FC236}">
                  <a16:creationId xmlns:a16="http://schemas.microsoft.com/office/drawing/2014/main" id="{E057DBE3-DF09-4837-8C3F-4E45D20C1FC8}"/>
                </a:ext>
              </a:extLst>
            </p:cNvPr>
            <p:cNvSpPr txBox="1">
              <a:spLocks noChangeArrowheads="1"/>
            </p:cNvSpPr>
            <p:nvPr/>
          </p:nvSpPr>
          <p:spPr bwMode="auto">
            <a:xfrm>
              <a:off x="639340" y="677650"/>
              <a:ext cx="929635" cy="406012"/>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Bef>
                  <a:spcPts val="600"/>
                </a:spcBef>
                <a:spcAft>
                  <a:spcPts val="1000"/>
                </a:spcAft>
              </a:pPr>
              <a:r>
                <a:rPr lang="en-GB" sz="1400" i="1" dirty="0">
                  <a:latin typeface="Arial" panose="020B0604020202020204" pitchFamily="34" charset="0"/>
                  <a:ea typeface="Times New Roman" panose="02020603050405020304" pitchFamily="18" charset="0"/>
                  <a:cs typeface="Times New Roman" panose="02020603050405020304" pitchFamily="18" charset="0"/>
                </a:rPr>
                <a:t>M = ρ / </a:t>
              </a:r>
              <a:r>
                <a:rPr lang="en-GB" sz="1600" i="1" dirty="0" err="1">
                  <a:latin typeface="Arial" panose="020B0604020202020204" pitchFamily="34" charset="0"/>
                  <a:ea typeface="Times New Roman" panose="02020603050405020304" pitchFamily="18" charset="0"/>
                  <a:cs typeface="Arial" panose="020B0604020202020204" pitchFamily="34" charset="0"/>
                </a:rPr>
                <a:t>σ</a:t>
              </a:r>
              <a:r>
                <a:rPr lang="en-GB" sz="1400" i="1" baseline="-25000" dirty="0" err="1">
                  <a:latin typeface="Arial" panose="020B0604020202020204" pitchFamily="34" charset="0"/>
                  <a:ea typeface="Times New Roman" panose="02020603050405020304" pitchFamily="18" charset="0"/>
                  <a:cs typeface="Times New Roman" panose="02020603050405020304" pitchFamily="18" charset="0"/>
                </a:rPr>
                <a:t>f</a:t>
              </a:r>
              <a:r>
                <a:rPr lang="en-GB" sz="1600" i="1" baseline="-25000" dirty="0">
                  <a:latin typeface="Arial" panose="020B0604020202020204" pitchFamily="34" charset="0"/>
                  <a:ea typeface="Times New Roman" panose="02020603050405020304" pitchFamily="18" charset="0"/>
                  <a:cs typeface="Times New Roman" panose="02020603050405020304" pitchFamily="18" charset="0"/>
                </a:rPr>
                <a:t> </a:t>
              </a:r>
              <a:r>
                <a:rPr lang="en-GB" sz="2400" i="1" baseline="30000" dirty="0">
                  <a:latin typeface="Arial" panose="020B0604020202020204" pitchFamily="34" charset="0"/>
                  <a:ea typeface="Times New Roman" panose="02020603050405020304" pitchFamily="18" charset="0"/>
                  <a:cs typeface="Arial" panose="020B0604020202020204" pitchFamily="34" charset="0"/>
                </a:rPr>
                <a:t>⅔</a:t>
              </a:r>
              <a:endParaRPr lang="en-GB"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id="{94CD0382-EB3A-468A-8579-9072E8A46F1B}"/>
                </a:ext>
              </a:extLst>
            </p:cNvPr>
            <p:cNvSpPr txBox="1">
              <a:spLocks noChangeArrowheads="1"/>
            </p:cNvSpPr>
            <p:nvPr/>
          </p:nvSpPr>
          <p:spPr bwMode="auto">
            <a:xfrm>
              <a:off x="647292" y="1177147"/>
              <a:ext cx="921683" cy="41343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Bef>
                  <a:spcPts val="600"/>
                </a:spcBef>
                <a:spcAft>
                  <a:spcPts val="1000"/>
                </a:spcAft>
              </a:pPr>
              <a:r>
                <a:rPr lang="en-GB" sz="1400" i="1">
                  <a:latin typeface="Arial" panose="020B0604020202020204" pitchFamily="34" charset="0"/>
                  <a:ea typeface="Times New Roman" panose="02020603050405020304" pitchFamily="18" charset="0"/>
                  <a:cs typeface="Times New Roman" panose="02020603050405020304" pitchFamily="18" charset="0"/>
                </a:rPr>
                <a:t>M = ρ / </a:t>
              </a:r>
              <a:r>
                <a:rPr lang="en-GB" sz="1600" i="1">
                  <a:latin typeface="Arial" panose="020B0604020202020204" pitchFamily="34" charset="0"/>
                  <a:ea typeface="Times New Roman" panose="02020603050405020304" pitchFamily="18" charset="0"/>
                  <a:cs typeface="Arial" panose="020B0604020202020204" pitchFamily="34" charset="0"/>
                </a:rPr>
                <a:t>σ</a:t>
              </a:r>
              <a:r>
                <a:rPr lang="en-GB" sz="1400" i="1" baseline="-25000">
                  <a:latin typeface="Arial" panose="020B0604020202020204" pitchFamily="34" charset="0"/>
                  <a:ea typeface="Times New Roman" panose="02020603050405020304" pitchFamily="18" charset="0"/>
                  <a:cs typeface="Times New Roman" panose="02020603050405020304" pitchFamily="18" charset="0"/>
                </a:rPr>
                <a:t>y</a:t>
              </a:r>
              <a:r>
                <a:rPr lang="en-GB" sz="1600" i="1" baseline="-25000">
                  <a:latin typeface="Arial" panose="020B0604020202020204" pitchFamily="34" charset="0"/>
                  <a:ea typeface="Times New Roman" panose="02020603050405020304" pitchFamily="18" charset="0"/>
                  <a:cs typeface="Times New Roman" panose="02020603050405020304" pitchFamily="18" charset="0"/>
                </a:rPr>
                <a:t> </a:t>
              </a:r>
              <a:r>
                <a:rPr lang="en-GB" sz="2400" i="1" baseline="30000">
                  <a:latin typeface="Arial" panose="020B0604020202020204" pitchFamily="34" charset="0"/>
                  <a:ea typeface="Times New Roman" panose="02020603050405020304" pitchFamily="18" charset="0"/>
                  <a:cs typeface="Arial" panose="020B0604020202020204" pitchFamily="34" charset="0"/>
                </a:rPr>
                <a:t>⅔</a:t>
              </a:r>
              <a:endParaRPr lang="en-GB">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56F2F4D-2B58-4A23-8702-8181BB50AC37}"/>
              </a:ext>
            </a:extLst>
          </p:cNvPr>
          <p:cNvSpPr/>
          <p:nvPr/>
        </p:nvSpPr>
        <p:spPr>
          <a:xfrm>
            <a:off x="1087405" y="1768651"/>
            <a:ext cx="2386294"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ea typeface="Times New Roman" panose="02020603050405020304" pitchFamily="18" charset="0"/>
                <a:cs typeface="Times New Roman" panose="02020603050405020304" pitchFamily="18" charset="0"/>
              </a:rPr>
              <a:t>Performance Indices:</a:t>
            </a:r>
            <a:endParaRPr lang="en-GB" sz="2000" dirty="0"/>
          </a:p>
        </p:txBody>
      </p:sp>
      <p:sp>
        <p:nvSpPr>
          <p:cNvPr id="15" name="Rectangle 14">
            <a:extLst>
              <a:ext uri="{FF2B5EF4-FFF2-40B4-BE49-F238E27FC236}">
                <a16:creationId xmlns:a16="http://schemas.microsoft.com/office/drawing/2014/main" id="{856F2F4D-2B58-4A23-8702-8181BB50AC37}"/>
              </a:ext>
            </a:extLst>
          </p:cNvPr>
          <p:cNvSpPr/>
          <p:nvPr/>
        </p:nvSpPr>
        <p:spPr>
          <a:xfrm>
            <a:off x="4855576" y="1230042"/>
            <a:ext cx="5674567"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ea typeface="Times New Roman" panose="02020603050405020304" pitchFamily="18" charset="0"/>
                <a:cs typeface="Times New Roman" panose="02020603050405020304" pitchFamily="18" charset="0"/>
              </a:rPr>
              <a:t>Performance after screening on fracture toughness</a:t>
            </a:r>
          </a:p>
          <a:p>
            <a:r>
              <a:rPr lang="en-GB" sz="2000" i="1" dirty="0">
                <a:cs typeface="Times New Roman" panose="02020603050405020304" pitchFamily="18" charset="0"/>
              </a:rPr>
              <a:t>and</a:t>
            </a:r>
            <a:r>
              <a:rPr lang="en-GB" sz="2000" dirty="0">
                <a:cs typeface="Times New Roman" panose="02020603050405020304" pitchFamily="18" charset="0"/>
              </a:rPr>
              <a:t>: </a:t>
            </a:r>
            <a:r>
              <a:rPr lang="en-US" sz="2000" dirty="0">
                <a:ea typeface="Times New Roman" panose="02020603050405020304" pitchFamily="18" charset="0"/>
                <a:cs typeface="Times New Roman" panose="02020603050405020304" pitchFamily="18" charset="0"/>
              </a:rPr>
              <a:t>Bulk material + Unfilled grades + Non-magnetic </a:t>
            </a:r>
          </a:p>
        </p:txBody>
      </p:sp>
    </p:spTree>
    <p:extLst>
      <p:ext uri="{BB962C8B-B14F-4D97-AF65-F5344CB8AC3E}">
        <p14:creationId xmlns:p14="http://schemas.microsoft.com/office/powerpoint/2010/main" val="288322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4351-E498-49A4-B472-286B6FCEA3B5}"/>
              </a:ext>
            </a:extLst>
          </p:cNvPr>
          <p:cNvSpPr>
            <a:spLocks noGrp="1"/>
          </p:cNvSpPr>
          <p:nvPr>
            <p:ph type="title"/>
          </p:nvPr>
        </p:nvSpPr>
        <p:spPr/>
        <p:txBody>
          <a:bodyPr/>
          <a:lstStyle/>
          <a:p>
            <a:r>
              <a:rPr lang="en-GB" sz="2800" b="1" dirty="0"/>
              <a:t>The femoral stem, ranking on cost</a:t>
            </a:r>
          </a:p>
        </p:txBody>
      </p:sp>
      <p:pic>
        <p:nvPicPr>
          <p:cNvPr id="3" name="Picture 2">
            <a:extLst>
              <a:ext uri="{FF2B5EF4-FFF2-40B4-BE49-F238E27FC236}">
                <a16:creationId xmlns:a16="http://schemas.microsoft.com/office/drawing/2014/main" id="{473DDF66-48A9-4E04-A147-D50B80F28074}"/>
              </a:ext>
            </a:extLst>
          </p:cNvPr>
          <p:cNvPicPr>
            <a:picLocks noChangeAspect="1"/>
          </p:cNvPicPr>
          <p:nvPr/>
        </p:nvPicPr>
        <p:blipFill>
          <a:blip r:embed="rId3"/>
          <a:stretch>
            <a:fillRect/>
          </a:stretch>
        </p:blipFill>
        <p:spPr>
          <a:xfrm>
            <a:off x="2725758" y="1340768"/>
            <a:ext cx="6740484" cy="4477256"/>
          </a:xfrm>
          <a:prstGeom prst="rect">
            <a:avLst/>
          </a:prstGeom>
        </p:spPr>
      </p:pic>
      <p:sp>
        <p:nvSpPr>
          <p:cNvPr id="4" name="Rectangle 3">
            <a:extLst>
              <a:ext uri="{FF2B5EF4-FFF2-40B4-BE49-F238E27FC236}">
                <a16:creationId xmlns:a16="http://schemas.microsoft.com/office/drawing/2014/main" id="{D4BE92DC-FA03-4FF7-B9D5-5BDE01201D3F}"/>
              </a:ext>
            </a:extLst>
          </p:cNvPr>
          <p:cNvSpPr/>
          <p:nvPr/>
        </p:nvSpPr>
        <p:spPr>
          <a:xfrm>
            <a:off x="609600" y="809752"/>
            <a:ext cx="3648973" cy="369332"/>
          </a:xfrm>
          <a:prstGeom prst="rect">
            <a:avLst/>
          </a:prstGeom>
        </p:spPr>
        <p:txBody>
          <a:bodyPr wrap="square">
            <a:spAutoFit/>
          </a:bodyPr>
          <a:lstStyle/>
          <a:p>
            <a:pPr eaLnBrk="0" fontAlgn="base" hangingPunct="0">
              <a:spcBef>
                <a:spcPts val="335"/>
              </a:spcBef>
              <a:spcAft>
                <a:spcPts val="170"/>
              </a:spcAft>
            </a:pPr>
            <a:r>
              <a:rPr lang="en-US" dirty="0">
                <a:ea typeface="Times New Roman" panose="02020603050405020304" pitchFamily="18" charset="0"/>
                <a:cs typeface="Times New Roman" panose="02020603050405020304" pitchFamily="18" charset="0"/>
              </a:rPr>
              <a:t>Second performance index, cost:</a:t>
            </a:r>
          </a:p>
        </p:txBody>
      </p:sp>
    </p:spTree>
    <p:extLst>
      <p:ext uri="{BB962C8B-B14F-4D97-AF65-F5344CB8AC3E}">
        <p14:creationId xmlns:p14="http://schemas.microsoft.com/office/powerpoint/2010/main" val="47164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6A38-DC49-43CF-9FE1-DD1C796FE401}"/>
              </a:ext>
            </a:extLst>
          </p:cNvPr>
          <p:cNvSpPr>
            <a:spLocks noGrp="1"/>
          </p:cNvSpPr>
          <p:nvPr>
            <p:ph type="title"/>
          </p:nvPr>
        </p:nvSpPr>
        <p:spPr/>
        <p:txBody>
          <a:bodyPr/>
          <a:lstStyle/>
          <a:p>
            <a:r>
              <a:rPr lang="en-GB" sz="2800" b="1" dirty="0"/>
              <a:t>Conclusions for the femoral stem</a:t>
            </a:r>
          </a:p>
        </p:txBody>
      </p:sp>
      <p:sp>
        <p:nvSpPr>
          <p:cNvPr id="3" name="Rectangle 2">
            <a:extLst>
              <a:ext uri="{FF2B5EF4-FFF2-40B4-BE49-F238E27FC236}">
                <a16:creationId xmlns:a16="http://schemas.microsoft.com/office/drawing/2014/main" id="{591BE621-261F-4FDD-AB57-31431F0D25C6}"/>
              </a:ext>
            </a:extLst>
          </p:cNvPr>
          <p:cNvSpPr/>
          <p:nvPr/>
        </p:nvSpPr>
        <p:spPr>
          <a:xfrm>
            <a:off x="1336576" y="1556792"/>
            <a:ext cx="9518847" cy="2811026"/>
          </a:xfrm>
          <a:prstGeom prst="rect">
            <a:avLst/>
          </a:prstGeom>
        </p:spPr>
        <p:txBody>
          <a:bodyPr wrap="square">
            <a:spAutoFit/>
          </a:bodyPr>
          <a:lstStyle/>
          <a:p>
            <a:pPr marL="342900" indent="-342900" eaLnBrk="0" fontAlgn="base" hangingPunct="0">
              <a:spcBef>
                <a:spcPts val="335"/>
              </a:spcBef>
              <a:spcAft>
                <a:spcPts val="170"/>
              </a:spcAft>
              <a:buClr>
                <a:srgbClr val="FFB71B"/>
              </a:buClr>
              <a:buFont typeface="Wingdings" panose="05000000000000000000" pitchFamily="2" charset="2"/>
              <a:buChar char="§"/>
            </a:pPr>
            <a:r>
              <a:rPr lang="en-US" sz="2000" dirty="0" err="1">
                <a:ea typeface="Times New Roman" panose="02020603050405020304" pitchFamily="18" charset="0"/>
                <a:cs typeface="Times New Roman" panose="02020603050405020304" pitchFamily="18" charset="0"/>
              </a:rPr>
              <a:t>Granta</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EduPack</a:t>
            </a:r>
            <a:r>
              <a:rPr lang="en-US" sz="2000" dirty="0">
                <a:ea typeface="Times New Roman" panose="02020603050405020304" pitchFamily="18" charset="0"/>
                <a:cs typeface="Times New Roman" panose="02020603050405020304" pitchFamily="18" charset="0"/>
              </a:rPr>
              <a:t> Bioengineering Level 3 database is useful to select and understand the biomaterials used for the femoral stem of a total hip replacement</a:t>
            </a:r>
          </a:p>
          <a:p>
            <a:pPr marL="342900" indent="-342900" eaLnBrk="0" fontAlgn="base" hangingPunct="0">
              <a:spcBef>
                <a:spcPts val="335"/>
              </a:spcBef>
              <a:spcAft>
                <a:spcPts val="170"/>
              </a:spcAft>
              <a:buClr>
                <a:srgbClr val="FFB71B"/>
              </a:buClr>
              <a:buFont typeface="Wingdings" panose="05000000000000000000" pitchFamily="2" charset="2"/>
              <a:buChar char="§"/>
            </a:pPr>
            <a:endParaRPr lang="en-US" sz="2000" dirty="0">
              <a:ea typeface="Times New Roman" panose="02020603050405020304" pitchFamily="18" charset="0"/>
              <a:cs typeface="Times New Roman" panose="02020603050405020304" pitchFamily="18" charset="0"/>
            </a:endParaRPr>
          </a:p>
          <a:p>
            <a:pPr marL="342900" indent="-342900" eaLnBrk="0" fontAlgn="base" hangingPunct="0">
              <a:spcBef>
                <a:spcPts val="335"/>
              </a:spcBef>
              <a:spcAft>
                <a:spcPts val="170"/>
              </a:spcAft>
              <a:buClr>
                <a:srgbClr val="FFB71B"/>
              </a:buClr>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Both properties of cortical bone and biocompatible metal alloys can be used in the selection process</a:t>
            </a:r>
          </a:p>
          <a:p>
            <a:pPr marL="342900" indent="-342900" eaLnBrk="0" fontAlgn="base" hangingPunct="0">
              <a:spcBef>
                <a:spcPts val="335"/>
              </a:spcBef>
              <a:spcAft>
                <a:spcPts val="170"/>
              </a:spcAft>
              <a:buClr>
                <a:srgbClr val="FFB71B"/>
              </a:buClr>
              <a:buFont typeface="Wingdings" panose="05000000000000000000" pitchFamily="2" charset="2"/>
              <a:buChar char="§"/>
            </a:pPr>
            <a:endParaRPr lang="en-US" sz="2000" dirty="0">
              <a:ea typeface="Times New Roman" panose="02020603050405020304" pitchFamily="18" charset="0"/>
              <a:cs typeface="Times New Roman" panose="02020603050405020304" pitchFamily="18" charset="0"/>
            </a:endParaRPr>
          </a:p>
          <a:p>
            <a:pPr marL="342900" indent="-342900" eaLnBrk="0" fontAlgn="base" hangingPunct="0">
              <a:spcBef>
                <a:spcPts val="335"/>
              </a:spcBef>
              <a:spcAft>
                <a:spcPts val="170"/>
              </a:spcAft>
              <a:buClr>
                <a:srgbClr val="FFB71B"/>
              </a:buClr>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The identified candidates match real-world implant materials and adds to the understanding of their development in recent history</a:t>
            </a:r>
            <a:endParaRPr lang="en-GB"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47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E813-3565-4577-B257-C82A67E40BD1}"/>
              </a:ext>
            </a:extLst>
          </p:cNvPr>
          <p:cNvSpPr>
            <a:spLocks noGrp="1"/>
          </p:cNvSpPr>
          <p:nvPr>
            <p:ph type="title"/>
          </p:nvPr>
        </p:nvSpPr>
        <p:spPr/>
        <p:txBody>
          <a:bodyPr/>
          <a:lstStyle/>
          <a:p>
            <a:r>
              <a:rPr lang="en-GB" sz="2800" b="1" dirty="0"/>
              <a:t>Material selection for the femoral head</a:t>
            </a:r>
          </a:p>
        </p:txBody>
      </p:sp>
      <p:sp>
        <p:nvSpPr>
          <p:cNvPr id="9" name="Rectangle 8">
            <a:extLst>
              <a:ext uri="{FF2B5EF4-FFF2-40B4-BE49-F238E27FC236}">
                <a16:creationId xmlns:a16="http://schemas.microsoft.com/office/drawing/2014/main" id="{74E210BC-73BD-473F-BC60-375CD065AF21}"/>
              </a:ext>
            </a:extLst>
          </p:cNvPr>
          <p:cNvSpPr/>
          <p:nvPr/>
        </p:nvSpPr>
        <p:spPr>
          <a:xfrm>
            <a:off x="915661" y="979503"/>
            <a:ext cx="10360677" cy="1323439"/>
          </a:xfrm>
          <a:prstGeom prst="rect">
            <a:avLst/>
          </a:prstGeom>
        </p:spPr>
        <p:txBody>
          <a:bodyPr wrap="square">
            <a:spAutoFit/>
          </a:bodyPr>
          <a:lstStyle/>
          <a:p>
            <a:r>
              <a:rPr lang="en-US" sz="2000" b="1" i="1" dirty="0">
                <a:ea typeface="Times New Roman" panose="02020603050405020304" pitchFamily="18" charset="0"/>
                <a:cs typeface="Times New Roman" panose="02020603050405020304" pitchFamily="18" charset="0"/>
              </a:rPr>
              <a:t>The classic hip replacement implant is divided into parts</a:t>
            </a:r>
          </a:p>
          <a:p>
            <a:endParaRPr lang="en-US" sz="2000" b="1" i="1" dirty="0"/>
          </a:p>
          <a:p>
            <a:r>
              <a:rPr lang="en-US" sz="2000" b="1" i="1" dirty="0">
                <a:solidFill>
                  <a:schemeClr val="accent1"/>
                </a:solidFill>
              </a:rPr>
              <a:t>Function, part 2 </a:t>
            </a:r>
            <a:r>
              <a:rPr lang="en-US" sz="2000" i="1" dirty="0"/>
              <a:t>(head)</a:t>
            </a:r>
            <a:r>
              <a:rPr lang="en-US" sz="2000" dirty="0"/>
              <a:t> – sustain compressive load and wear resistance for the femoral head, liner/acetabular cup</a:t>
            </a:r>
            <a:endParaRPr lang="en-GB" sz="2000" dirty="0"/>
          </a:p>
        </p:txBody>
      </p:sp>
      <p:sp>
        <p:nvSpPr>
          <p:cNvPr id="3" name="Rectangle 2">
            <a:extLst>
              <a:ext uri="{FF2B5EF4-FFF2-40B4-BE49-F238E27FC236}">
                <a16:creationId xmlns:a16="http://schemas.microsoft.com/office/drawing/2014/main" id="{6899782B-7D6B-420B-B1A3-1F0B3081768E}"/>
              </a:ext>
            </a:extLst>
          </p:cNvPr>
          <p:cNvSpPr/>
          <p:nvPr/>
        </p:nvSpPr>
        <p:spPr>
          <a:xfrm>
            <a:off x="4683669" y="2990586"/>
            <a:ext cx="4360877" cy="2259593"/>
          </a:xfrm>
          <a:prstGeom prst="rect">
            <a:avLst/>
          </a:prstGeom>
        </p:spPr>
        <p:txBody>
          <a:bodyPr wrap="square">
            <a:spAutoFit/>
          </a:bodyPr>
          <a:lstStyle/>
          <a:p>
            <a:pPr algn="just" eaLnBrk="0" fontAlgn="base" hangingPunct="0">
              <a:spcBef>
                <a:spcPts val="335"/>
              </a:spcBef>
              <a:spcAft>
                <a:spcPts val="170"/>
              </a:spcAft>
            </a:pPr>
            <a:r>
              <a:rPr lang="en-US" sz="2000" b="1" i="1" dirty="0">
                <a:ea typeface="Times New Roman" panose="02020603050405020304" pitchFamily="18" charset="0"/>
                <a:cs typeface="Times New Roman" panose="02020603050405020304" pitchFamily="18" charset="0"/>
              </a:rPr>
              <a:t>Constraints</a:t>
            </a:r>
            <a:r>
              <a:rPr lang="en-US" sz="2000" dirty="0">
                <a:ea typeface="Times New Roman" panose="02020603050405020304" pitchFamily="18" charset="0"/>
                <a:cs typeface="Times New Roman" panose="02020603050405020304" pitchFamily="18" charset="0"/>
              </a:rPr>
              <a:t> (head):</a:t>
            </a:r>
            <a:endParaRPr lang="en-GB" sz="2000" dirty="0">
              <a:ea typeface="Times New Roman" panose="02020603050405020304" pitchFamily="18" charset="0"/>
              <a:cs typeface="Times New Roman" panose="02020603050405020304" pitchFamily="18" charset="0"/>
            </a:endParaRPr>
          </a:p>
          <a:p>
            <a:pPr marL="342900" indent="-342900" algn="just" eaLnBrk="0" fontAlgn="base" hangingPunct="0">
              <a:spcBef>
                <a:spcPts val="335"/>
              </a:spcBef>
              <a:spcAft>
                <a:spcPts val="170"/>
              </a:spcAft>
              <a:buFont typeface="Symbol" panose="05050102010706020507" pitchFamily="18" charset="2"/>
              <a:buChar char=""/>
            </a:pPr>
            <a:r>
              <a:rPr lang="en-US" sz="2000" dirty="0">
                <a:ea typeface="Times New Roman" panose="02020603050405020304" pitchFamily="18" charset="0"/>
                <a:cs typeface="Times New Roman" panose="02020603050405020304" pitchFamily="18" charset="0"/>
              </a:rPr>
              <a:t>Joint replacement material</a:t>
            </a:r>
          </a:p>
          <a:p>
            <a:pPr algn="just" eaLnBrk="0" fontAlgn="base" hangingPunct="0">
              <a:spcBef>
                <a:spcPts val="335"/>
              </a:spcBef>
              <a:spcAft>
                <a:spcPts val="170"/>
              </a:spcAft>
            </a:pPr>
            <a:endParaRPr lang="en-US" sz="2000" b="1" i="1" dirty="0">
              <a:ea typeface="Times New Roman" panose="02020603050405020304" pitchFamily="18" charset="0"/>
              <a:cs typeface="Times New Roman" panose="02020603050405020304" pitchFamily="18" charset="0"/>
            </a:endParaRPr>
          </a:p>
          <a:p>
            <a:pPr algn="just" eaLnBrk="0" fontAlgn="base" hangingPunct="0">
              <a:spcBef>
                <a:spcPts val="335"/>
              </a:spcBef>
              <a:spcAft>
                <a:spcPts val="170"/>
              </a:spcAft>
            </a:pPr>
            <a:r>
              <a:rPr lang="en-US" sz="2000" b="1" i="1" dirty="0">
                <a:ea typeface="Times New Roman" panose="02020603050405020304" pitchFamily="18" charset="0"/>
                <a:cs typeface="Times New Roman" panose="02020603050405020304" pitchFamily="18" charset="0"/>
              </a:rPr>
              <a:t>Objectives</a:t>
            </a:r>
            <a:r>
              <a:rPr lang="en-US" sz="2000" dirty="0">
                <a:ea typeface="Times New Roman" panose="02020603050405020304" pitchFamily="18" charset="0"/>
                <a:cs typeface="Times New Roman" panose="02020603050405020304" pitchFamily="18" charset="0"/>
              </a:rPr>
              <a:t> (head)</a:t>
            </a:r>
          </a:p>
          <a:p>
            <a:pPr marL="342900" indent="-342900" algn="just" eaLnBrk="0" fontAlgn="base" hangingPunct="0">
              <a:spcBef>
                <a:spcPts val="335"/>
              </a:spcBef>
              <a:spcAft>
                <a:spcPts val="170"/>
              </a:spcAft>
              <a:buFont typeface="Symbol" panose="05050102010706020507" pitchFamily="18" charset="2"/>
              <a:buChar char=""/>
            </a:pPr>
            <a:r>
              <a:rPr lang="en-US" sz="2000" dirty="0">
                <a:ea typeface="Times New Roman" panose="02020603050405020304" pitchFamily="18" charset="0"/>
                <a:cs typeface="Times New Roman" panose="02020603050405020304" pitchFamily="18" charset="0"/>
              </a:rPr>
              <a:t>Maximize compressive strength</a:t>
            </a:r>
          </a:p>
          <a:p>
            <a:pPr marL="342900" indent="-342900" algn="just" eaLnBrk="0" fontAlgn="base" hangingPunct="0">
              <a:spcBef>
                <a:spcPts val="335"/>
              </a:spcBef>
              <a:spcAft>
                <a:spcPts val="170"/>
              </a:spcAft>
              <a:buFont typeface="Symbol" panose="05050102010706020507" pitchFamily="18" charset="2"/>
              <a:buChar char=""/>
            </a:pPr>
            <a:r>
              <a:rPr lang="en-US" sz="2000" dirty="0">
                <a:ea typeface="Times New Roman" panose="02020603050405020304" pitchFamily="18" charset="0"/>
                <a:cs typeface="Times New Roman" panose="02020603050405020304" pitchFamily="18" charset="0"/>
              </a:rPr>
              <a:t>Minimize wear (blunt abrasion)</a:t>
            </a:r>
            <a:endParaRPr lang="en-GB" sz="2000" dirty="0">
              <a:ea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A7F9936D-15D5-4B59-9871-A4C1CAB3D21D}"/>
              </a:ext>
            </a:extLst>
          </p:cNvPr>
          <p:cNvGrpSpPr/>
          <p:nvPr/>
        </p:nvGrpSpPr>
        <p:grpSpPr>
          <a:xfrm>
            <a:off x="2063552" y="2660842"/>
            <a:ext cx="2282064" cy="3043867"/>
            <a:chOff x="638708" y="2320296"/>
            <a:chExt cx="2282064" cy="3043867"/>
          </a:xfrm>
        </p:grpSpPr>
        <p:grpSp>
          <p:nvGrpSpPr>
            <p:cNvPr id="12" name="Group 11">
              <a:extLst>
                <a:ext uri="{FF2B5EF4-FFF2-40B4-BE49-F238E27FC236}">
                  <a16:creationId xmlns:a16="http://schemas.microsoft.com/office/drawing/2014/main" id="{B1E53990-7C38-4989-8976-59E07CD9BA27}"/>
                </a:ext>
              </a:extLst>
            </p:cNvPr>
            <p:cNvGrpSpPr/>
            <p:nvPr/>
          </p:nvGrpSpPr>
          <p:grpSpPr>
            <a:xfrm>
              <a:off x="638708" y="2320296"/>
              <a:ext cx="2282064" cy="3043867"/>
              <a:chOff x="0" y="0"/>
              <a:chExt cx="805180" cy="1128450"/>
            </a:xfrm>
          </p:grpSpPr>
          <p:pic>
            <p:nvPicPr>
              <p:cNvPr id="13" name="Picture 12">
                <a:extLst>
                  <a:ext uri="{FF2B5EF4-FFF2-40B4-BE49-F238E27FC236}">
                    <a16:creationId xmlns:a16="http://schemas.microsoft.com/office/drawing/2014/main" id="{87A3BEAB-43FC-4848-ACEC-CA7B3FDC4F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62" t="41594" r="20750" b="7934"/>
              <a:stretch/>
            </p:blipFill>
            <p:spPr bwMode="auto">
              <a:xfrm>
                <a:off x="0" y="1"/>
                <a:ext cx="805180" cy="1128449"/>
              </a:xfrm>
              <a:prstGeom prst="rect">
                <a:avLst/>
              </a:prstGeom>
              <a:noFill/>
              <a:ln w="9525" cap="flat" cmpd="sng" algn="ctr">
                <a:solidFill>
                  <a:schemeClr val="accent1"/>
                </a:solidFill>
                <a:prstDash val="solid"/>
                <a:round/>
                <a:headEnd type="none" w="med" len="med"/>
                <a:tailEnd type="none" w="med" len="med"/>
              </a:ln>
              <a:extLst>
                <a:ext uri="{53640926-AAD7-44D8-BBD7-CCE9431645EC}">
                  <a14:shadowObscured xmlns:a14="http://schemas.microsoft.com/office/drawing/2010/main"/>
                </a:ext>
              </a:extLst>
            </p:spPr>
          </p:pic>
          <p:cxnSp>
            <p:nvCxnSpPr>
              <p:cNvPr id="19" name="Straight Arrow Connector 18">
                <a:extLst>
                  <a:ext uri="{FF2B5EF4-FFF2-40B4-BE49-F238E27FC236}">
                    <a16:creationId xmlns:a16="http://schemas.microsoft.com/office/drawing/2014/main" id="{43532124-9490-4240-B949-1610286A6006}"/>
                  </a:ext>
                </a:extLst>
              </p:cNvPr>
              <p:cNvCxnSpPr/>
              <p:nvPr/>
            </p:nvCxnSpPr>
            <p:spPr>
              <a:xfrm flipH="1">
                <a:off x="484988" y="0"/>
                <a:ext cx="23108" cy="334010"/>
              </a:xfrm>
              <a:prstGeom prst="straightConnector1">
                <a:avLst/>
              </a:prstGeom>
              <a:ln w="285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CC87A6F-32F0-4330-8587-0A7E816F97C4}"/>
                  </a:ext>
                </a:extLst>
              </p:cNvPr>
              <p:cNvGrpSpPr/>
              <p:nvPr/>
            </p:nvGrpSpPr>
            <p:grpSpPr>
              <a:xfrm>
                <a:off x="86961" y="211164"/>
                <a:ext cx="531677" cy="581535"/>
                <a:chOff x="4426" y="0"/>
                <a:chExt cx="643360" cy="703993"/>
              </a:xfrm>
            </p:grpSpPr>
            <p:sp>
              <p:nvSpPr>
                <p:cNvPr id="22" name="Arc 21">
                  <a:extLst>
                    <a:ext uri="{FF2B5EF4-FFF2-40B4-BE49-F238E27FC236}">
                      <a16:creationId xmlns:a16="http://schemas.microsoft.com/office/drawing/2014/main" id="{05021DCB-49F7-47DD-AC4C-F0D8DA6962B8}"/>
                    </a:ext>
                  </a:extLst>
                </p:cNvPr>
                <p:cNvSpPr/>
                <p:nvPr/>
              </p:nvSpPr>
              <p:spPr>
                <a:xfrm>
                  <a:off x="4426" y="254880"/>
                  <a:ext cx="455606" cy="449113"/>
                </a:xfrm>
                <a:prstGeom prst="arc">
                  <a:avLst>
                    <a:gd name="adj1" fmla="val 16200000"/>
                    <a:gd name="adj2" fmla="val 20771943"/>
                  </a:avLst>
                </a:prstGeom>
                <a:ln>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3" name="Arc 22">
                  <a:extLst>
                    <a:ext uri="{FF2B5EF4-FFF2-40B4-BE49-F238E27FC236}">
                      <a16:creationId xmlns:a16="http://schemas.microsoft.com/office/drawing/2014/main" id="{04E46654-2487-4473-991D-A1A8456FE0D6}"/>
                    </a:ext>
                  </a:extLst>
                </p:cNvPr>
                <p:cNvSpPr/>
                <p:nvPr/>
              </p:nvSpPr>
              <p:spPr>
                <a:xfrm flipH="1" flipV="1">
                  <a:off x="177421" y="0"/>
                  <a:ext cx="470365" cy="464024"/>
                </a:xfrm>
                <a:prstGeom prst="arc">
                  <a:avLst>
                    <a:gd name="adj1" fmla="val 16200000"/>
                    <a:gd name="adj2" fmla="val 20771943"/>
                  </a:avLst>
                </a:prstGeom>
                <a:ln>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21" name="Straight Arrow Connector 20">
                <a:extLst>
                  <a:ext uri="{FF2B5EF4-FFF2-40B4-BE49-F238E27FC236}">
                    <a16:creationId xmlns:a16="http://schemas.microsoft.com/office/drawing/2014/main" id="{C8B2040B-4D28-4A56-AF8E-AE6537239A74}"/>
                  </a:ext>
                </a:extLst>
              </p:cNvPr>
              <p:cNvCxnSpPr/>
              <p:nvPr/>
            </p:nvCxnSpPr>
            <p:spPr>
              <a:xfrm flipH="1">
                <a:off x="206236" y="791436"/>
                <a:ext cx="24829" cy="337013"/>
              </a:xfrm>
              <a:prstGeom prst="straightConnector1">
                <a:avLst/>
              </a:prstGeom>
              <a:ln w="28575">
                <a:solidFill>
                  <a:srgbClr val="C0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1C87038E-F6C7-4D33-8C19-5D0BA21687A1}"/>
                </a:ext>
              </a:extLst>
            </p:cNvPr>
            <p:cNvSpPr/>
            <p:nvPr/>
          </p:nvSpPr>
          <p:spPr>
            <a:xfrm>
              <a:off x="1311468" y="4607810"/>
              <a:ext cx="882036" cy="369332"/>
            </a:xfrm>
            <a:prstGeom prst="rect">
              <a:avLst/>
            </a:prstGeom>
          </p:spPr>
          <p:txBody>
            <a:bodyPr wrap="none">
              <a:spAutoFit/>
            </a:bodyPr>
            <a:lstStyle/>
            <a:p>
              <a:r>
                <a:rPr lang="en-US" b="1" i="1" dirty="0"/>
                <a:t>1. stem</a:t>
              </a:r>
              <a:endParaRPr lang="en-GB" dirty="0"/>
            </a:p>
          </p:txBody>
        </p:sp>
        <p:sp>
          <p:nvSpPr>
            <p:cNvPr id="15" name="Rectangle 14">
              <a:extLst>
                <a:ext uri="{FF2B5EF4-FFF2-40B4-BE49-F238E27FC236}">
                  <a16:creationId xmlns:a16="http://schemas.microsoft.com/office/drawing/2014/main" id="{763FA7F1-8E5E-45A1-BB51-454AE6B76E2A}"/>
                </a:ext>
              </a:extLst>
            </p:cNvPr>
            <p:cNvSpPr/>
            <p:nvPr/>
          </p:nvSpPr>
          <p:spPr>
            <a:xfrm>
              <a:off x="660575" y="2680966"/>
              <a:ext cx="894797" cy="369332"/>
            </a:xfrm>
            <a:prstGeom prst="rect">
              <a:avLst/>
            </a:prstGeom>
          </p:spPr>
          <p:txBody>
            <a:bodyPr wrap="none">
              <a:spAutoFit/>
            </a:bodyPr>
            <a:lstStyle/>
            <a:p>
              <a:r>
                <a:rPr lang="en-US" b="1" i="1" dirty="0"/>
                <a:t>2. head</a:t>
              </a:r>
              <a:endParaRPr lang="en-GB" dirty="0"/>
            </a:p>
          </p:txBody>
        </p:sp>
      </p:grpSp>
    </p:spTree>
    <p:extLst>
      <p:ext uri="{BB962C8B-B14F-4D97-AF65-F5344CB8AC3E}">
        <p14:creationId xmlns:p14="http://schemas.microsoft.com/office/powerpoint/2010/main" val="311077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0D66-F45B-4996-B8F0-4A6E8CE8F09B}"/>
              </a:ext>
            </a:extLst>
          </p:cNvPr>
          <p:cNvSpPr>
            <a:spLocks noGrp="1"/>
          </p:cNvSpPr>
          <p:nvPr>
            <p:ph type="title"/>
          </p:nvPr>
        </p:nvSpPr>
        <p:spPr/>
        <p:txBody>
          <a:bodyPr/>
          <a:lstStyle/>
          <a:p>
            <a:r>
              <a:rPr lang="en-GB" sz="2800" b="1" dirty="0"/>
              <a:t>The femoral head, compressive strength</a:t>
            </a:r>
          </a:p>
        </p:txBody>
      </p:sp>
      <p:pic>
        <p:nvPicPr>
          <p:cNvPr id="3" name="Picture 2">
            <a:extLst>
              <a:ext uri="{FF2B5EF4-FFF2-40B4-BE49-F238E27FC236}">
                <a16:creationId xmlns:a16="http://schemas.microsoft.com/office/drawing/2014/main" id="{76146B7F-22C8-4348-9EE9-FE3CB15F8B8D}"/>
              </a:ext>
            </a:extLst>
          </p:cNvPr>
          <p:cNvPicPr/>
          <p:nvPr/>
        </p:nvPicPr>
        <p:blipFill rotWithShape="1">
          <a:blip r:embed="rId3">
            <a:extLst>
              <a:ext uri="{28A0092B-C50C-407E-A947-70E740481C1C}">
                <a14:useLocalDpi xmlns:a14="http://schemas.microsoft.com/office/drawing/2010/main" val="0"/>
              </a:ext>
            </a:extLst>
          </a:blip>
          <a:srcRect l="57585" t="1196" r="20782" b="44438"/>
          <a:stretch/>
        </p:blipFill>
        <p:spPr bwMode="auto">
          <a:xfrm>
            <a:off x="1981201" y="1569085"/>
            <a:ext cx="1835467" cy="4405967"/>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D8C9FAD8-246C-4862-B477-7F80B34D5A94}"/>
              </a:ext>
            </a:extLst>
          </p:cNvPr>
          <p:cNvPicPr/>
          <p:nvPr/>
        </p:nvPicPr>
        <p:blipFill>
          <a:blip r:embed="rId4">
            <a:extLst>
              <a:ext uri="{28A0092B-C50C-407E-A947-70E740481C1C}">
                <a14:useLocalDpi xmlns:a14="http://schemas.microsoft.com/office/drawing/2010/main" val="0"/>
              </a:ext>
            </a:extLst>
          </a:blip>
          <a:stretch>
            <a:fillRect/>
          </a:stretch>
        </p:blipFill>
        <p:spPr>
          <a:xfrm>
            <a:off x="4190999" y="2044381"/>
            <a:ext cx="5879692" cy="3455372"/>
          </a:xfrm>
          <a:prstGeom prst="rect">
            <a:avLst/>
          </a:prstGeom>
        </p:spPr>
      </p:pic>
      <p:sp>
        <p:nvSpPr>
          <p:cNvPr id="5" name="Rectangle 4">
            <a:extLst>
              <a:ext uri="{FF2B5EF4-FFF2-40B4-BE49-F238E27FC236}">
                <a16:creationId xmlns:a16="http://schemas.microsoft.com/office/drawing/2014/main" id="{65D7B821-E136-4C58-BB0C-274C0D3801C2}"/>
              </a:ext>
            </a:extLst>
          </p:cNvPr>
          <p:cNvSpPr/>
          <p:nvPr/>
        </p:nvSpPr>
        <p:spPr>
          <a:xfrm>
            <a:off x="2191047" y="999442"/>
            <a:ext cx="1332416" cy="369332"/>
          </a:xfrm>
          <a:prstGeom prst="rect">
            <a:avLst/>
          </a:prstGeom>
        </p:spPr>
        <p:txBody>
          <a:bodyPr wrap="none">
            <a:spAutoFit/>
          </a:bodyPr>
          <a:lstStyle/>
          <a:p>
            <a:r>
              <a:rPr lang="en-GB" b="1" i="1" dirty="0">
                <a:ea typeface="Times New Roman" panose="02020603050405020304" pitchFamily="18" charset="0"/>
                <a:cs typeface="Times New Roman" panose="02020603050405020304" pitchFamily="18" charset="0"/>
              </a:rPr>
              <a:t>Constraints:</a:t>
            </a:r>
            <a:endParaRPr lang="en-GB" b="1" i="1" dirty="0"/>
          </a:p>
        </p:txBody>
      </p:sp>
      <p:sp>
        <p:nvSpPr>
          <p:cNvPr id="6" name="Rectangle 5">
            <a:extLst>
              <a:ext uri="{FF2B5EF4-FFF2-40B4-BE49-F238E27FC236}">
                <a16:creationId xmlns:a16="http://schemas.microsoft.com/office/drawing/2014/main" id="{FF096718-F145-4858-9258-3E7CA5743EC9}"/>
              </a:ext>
            </a:extLst>
          </p:cNvPr>
          <p:cNvSpPr/>
          <p:nvPr/>
        </p:nvSpPr>
        <p:spPr>
          <a:xfrm>
            <a:off x="4991101" y="1614168"/>
            <a:ext cx="4142929" cy="369332"/>
          </a:xfrm>
          <a:prstGeom prst="rect">
            <a:avLst/>
          </a:prstGeom>
        </p:spPr>
        <p:txBody>
          <a:bodyPr wrap="none">
            <a:spAutoFit/>
          </a:bodyPr>
          <a:lstStyle/>
          <a:p>
            <a:r>
              <a:rPr lang="en-GB" b="1" i="1" dirty="0">
                <a:ea typeface="Times New Roman" panose="02020603050405020304" pitchFamily="18" charset="0"/>
                <a:cs typeface="Times New Roman" panose="02020603050405020304" pitchFamily="18" charset="0"/>
              </a:rPr>
              <a:t>Performance Index: compressive strength</a:t>
            </a:r>
            <a:endParaRPr lang="en-GB" b="1" i="1" dirty="0"/>
          </a:p>
        </p:txBody>
      </p:sp>
    </p:spTree>
    <p:extLst>
      <p:ext uri="{BB962C8B-B14F-4D97-AF65-F5344CB8AC3E}">
        <p14:creationId xmlns:p14="http://schemas.microsoft.com/office/powerpoint/2010/main" val="253967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1D06-DEB9-449F-8E06-32E85AF0744C}"/>
              </a:ext>
            </a:extLst>
          </p:cNvPr>
          <p:cNvSpPr>
            <a:spLocks noGrp="1"/>
          </p:cNvSpPr>
          <p:nvPr>
            <p:ph type="title"/>
          </p:nvPr>
        </p:nvSpPr>
        <p:spPr/>
        <p:txBody>
          <a:bodyPr/>
          <a:lstStyle/>
          <a:p>
            <a:r>
              <a:rPr lang="en-GB" sz="2800" b="1" dirty="0"/>
              <a:t>Performance Index: abrasion (blunt contact)</a:t>
            </a:r>
          </a:p>
        </p:txBody>
      </p:sp>
      <p:pic>
        <p:nvPicPr>
          <p:cNvPr id="3" name="Picture 2">
            <a:extLst>
              <a:ext uri="{FF2B5EF4-FFF2-40B4-BE49-F238E27FC236}">
                <a16:creationId xmlns:a16="http://schemas.microsoft.com/office/drawing/2014/main" id="{97B5F091-EBAF-428C-8CEA-75DBD2DFB330}"/>
              </a:ext>
            </a:extLst>
          </p:cNvPr>
          <p:cNvPicPr/>
          <p:nvPr/>
        </p:nvPicPr>
        <p:blipFill>
          <a:blip r:embed="rId3">
            <a:extLst>
              <a:ext uri="{28A0092B-C50C-407E-A947-70E740481C1C}">
                <a14:useLocalDpi xmlns:a14="http://schemas.microsoft.com/office/drawing/2010/main" val="0"/>
              </a:ext>
            </a:extLst>
          </a:blip>
          <a:stretch>
            <a:fillRect/>
          </a:stretch>
        </p:blipFill>
        <p:spPr>
          <a:xfrm>
            <a:off x="2999656" y="1628800"/>
            <a:ext cx="5711779" cy="2878430"/>
          </a:xfrm>
          <a:prstGeom prst="rect">
            <a:avLst/>
          </a:prstGeom>
          <a:ln>
            <a:solidFill>
              <a:schemeClr val="tx2"/>
            </a:solidFill>
          </a:ln>
        </p:spPr>
      </p:pic>
      <p:pic>
        <p:nvPicPr>
          <p:cNvPr id="4" name="Picture 3">
            <a:extLst>
              <a:ext uri="{FF2B5EF4-FFF2-40B4-BE49-F238E27FC236}">
                <a16:creationId xmlns:a16="http://schemas.microsoft.com/office/drawing/2014/main" id="{49D1627A-76DC-4033-80B0-FC4C83A583A2}"/>
              </a:ext>
            </a:extLst>
          </p:cNvPr>
          <p:cNvPicPr>
            <a:picLocks noChangeAspect="1"/>
          </p:cNvPicPr>
          <p:nvPr/>
        </p:nvPicPr>
        <p:blipFill>
          <a:blip r:embed="rId4"/>
          <a:stretch>
            <a:fillRect/>
          </a:stretch>
        </p:blipFill>
        <p:spPr>
          <a:xfrm>
            <a:off x="2977384" y="4787862"/>
            <a:ext cx="5778732" cy="1189739"/>
          </a:xfrm>
          <a:prstGeom prst="rect">
            <a:avLst/>
          </a:prstGeom>
          <a:ln>
            <a:solidFill>
              <a:schemeClr val="tx2"/>
            </a:solidFill>
          </a:ln>
        </p:spPr>
      </p:pic>
      <p:sp>
        <p:nvSpPr>
          <p:cNvPr id="5" name="Rectangle 4">
            <a:extLst>
              <a:ext uri="{FF2B5EF4-FFF2-40B4-BE49-F238E27FC236}">
                <a16:creationId xmlns:a16="http://schemas.microsoft.com/office/drawing/2014/main" id="{856F2F4D-2B58-4A23-8702-8181BB50AC37}"/>
              </a:ext>
            </a:extLst>
          </p:cNvPr>
          <p:cNvSpPr/>
          <p:nvPr/>
        </p:nvSpPr>
        <p:spPr>
          <a:xfrm>
            <a:off x="609601" y="988170"/>
            <a:ext cx="2714654" cy="369332"/>
          </a:xfrm>
          <a:prstGeom prst="rect">
            <a:avLst/>
          </a:prstGeom>
        </p:spPr>
        <p:txBody>
          <a:bodyPr wrap="none">
            <a:spAutoFit/>
          </a:bodyPr>
          <a:lstStyle/>
          <a:p>
            <a:r>
              <a:rPr lang="en-GB" b="1" dirty="0">
                <a:ea typeface="Times New Roman" panose="02020603050405020304" pitchFamily="18" charset="0"/>
                <a:cs typeface="Times New Roman" panose="02020603050405020304" pitchFamily="18" charset="0"/>
              </a:rPr>
              <a:t>Performance Index Finder:</a:t>
            </a:r>
            <a:endParaRPr lang="en-GB" b="1" dirty="0"/>
          </a:p>
        </p:txBody>
      </p:sp>
    </p:spTree>
    <p:extLst>
      <p:ext uri="{BB962C8B-B14F-4D97-AF65-F5344CB8AC3E}">
        <p14:creationId xmlns:p14="http://schemas.microsoft.com/office/powerpoint/2010/main" val="302743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ABFA-7D4B-42B8-9A0A-1820F5905B64}"/>
              </a:ext>
            </a:extLst>
          </p:cNvPr>
          <p:cNvSpPr>
            <a:spLocks noGrp="1"/>
          </p:cNvSpPr>
          <p:nvPr>
            <p:ph type="title"/>
          </p:nvPr>
        </p:nvSpPr>
        <p:spPr/>
        <p:txBody>
          <a:bodyPr/>
          <a:lstStyle/>
          <a:p>
            <a:r>
              <a:rPr lang="en-GB" sz="2800" b="1" dirty="0"/>
              <a:t>Result: abrasive performance </a:t>
            </a:r>
          </a:p>
        </p:txBody>
      </p:sp>
      <p:pic>
        <p:nvPicPr>
          <p:cNvPr id="4" name="Picture 3">
            <a:extLst>
              <a:ext uri="{FF2B5EF4-FFF2-40B4-BE49-F238E27FC236}">
                <a16:creationId xmlns:a16="http://schemas.microsoft.com/office/drawing/2014/main" id="{62B86E71-96A2-4D25-8CC4-1FA014F7E352}"/>
              </a:ext>
            </a:extLst>
          </p:cNvPr>
          <p:cNvPicPr>
            <a:picLocks noChangeAspect="1"/>
          </p:cNvPicPr>
          <p:nvPr/>
        </p:nvPicPr>
        <p:blipFill>
          <a:blip r:embed="rId3"/>
          <a:stretch>
            <a:fillRect/>
          </a:stretch>
        </p:blipFill>
        <p:spPr>
          <a:xfrm>
            <a:off x="2338432" y="1196752"/>
            <a:ext cx="7515136" cy="4771920"/>
          </a:xfrm>
          <a:prstGeom prst="rect">
            <a:avLst/>
          </a:prstGeom>
        </p:spPr>
      </p:pic>
    </p:spTree>
    <p:extLst>
      <p:ext uri="{BB962C8B-B14F-4D97-AF65-F5344CB8AC3E}">
        <p14:creationId xmlns:p14="http://schemas.microsoft.com/office/powerpoint/2010/main" val="275070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6A38-DC49-43CF-9FE1-DD1C796FE401}"/>
              </a:ext>
            </a:extLst>
          </p:cNvPr>
          <p:cNvSpPr>
            <a:spLocks noGrp="1"/>
          </p:cNvSpPr>
          <p:nvPr>
            <p:ph type="title"/>
          </p:nvPr>
        </p:nvSpPr>
        <p:spPr/>
        <p:txBody>
          <a:bodyPr/>
          <a:lstStyle/>
          <a:p>
            <a:r>
              <a:rPr lang="en-GB" sz="2800" b="1" dirty="0"/>
              <a:t>Conclusions for the femoral head</a:t>
            </a:r>
          </a:p>
        </p:txBody>
      </p:sp>
      <p:sp>
        <p:nvSpPr>
          <p:cNvPr id="3" name="Rectangle 2">
            <a:extLst>
              <a:ext uri="{FF2B5EF4-FFF2-40B4-BE49-F238E27FC236}">
                <a16:creationId xmlns:a16="http://schemas.microsoft.com/office/drawing/2014/main" id="{591BE621-261F-4FDD-AB57-31431F0D25C6}"/>
              </a:ext>
            </a:extLst>
          </p:cNvPr>
          <p:cNvSpPr/>
          <p:nvPr/>
        </p:nvSpPr>
        <p:spPr>
          <a:xfrm>
            <a:off x="1019436" y="1700808"/>
            <a:ext cx="10153128" cy="3118803"/>
          </a:xfrm>
          <a:prstGeom prst="rect">
            <a:avLst/>
          </a:prstGeom>
        </p:spPr>
        <p:txBody>
          <a:bodyPr wrap="square">
            <a:spAutoFit/>
          </a:bodyPr>
          <a:lstStyle/>
          <a:p>
            <a:pPr marL="342900" indent="-342900" eaLnBrk="0" fontAlgn="base" hangingPunct="0">
              <a:spcBef>
                <a:spcPts val="335"/>
              </a:spcBef>
              <a:spcAft>
                <a:spcPts val="170"/>
              </a:spcAft>
              <a:buFont typeface="Symbol" panose="05050102010706020507" pitchFamily="18" charset="2"/>
              <a:buChar char=""/>
            </a:pPr>
            <a:r>
              <a:rPr lang="en-US" sz="2000" dirty="0" err="1">
                <a:ea typeface="Times New Roman" panose="02020603050405020304" pitchFamily="18" charset="0"/>
                <a:cs typeface="Times New Roman" panose="02020603050405020304" pitchFamily="18" charset="0"/>
              </a:rPr>
              <a:t>Granta</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EduPack</a:t>
            </a:r>
            <a:r>
              <a:rPr lang="en-US" sz="2000" dirty="0">
                <a:ea typeface="Times New Roman" panose="02020603050405020304" pitchFamily="18" charset="0"/>
                <a:cs typeface="Times New Roman" panose="02020603050405020304" pitchFamily="18" charset="0"/>
              </a:rPr>
              <a:t> Bioengineering Level 3 database is useful also to understand the biomaterials used for the femoral head of a total hip replacement</a:t>
            </a:r>
          </a:p>
          <a:p>
            <a:pPr marL="342900" indent="-342900" eaLnBrk="0" fontAlgn="base" hangingPunct="0">
              <a:spcBef>
                <a:spcPts val="335"/>
              </a:spcBef>
              <a:spcAft>
                <a:spcPts val="170"/>
              </a:spcAft>
              <a:buFont typeface="Symbol" panose="05050102010706020507" pitchFamily="18" charset="2"/>
              <a:buChar char=""/>
            </a:pPr>
            <a:endParaRPr lang="en-US" sz="2000" dirty="0">
              <a:ea typeface="Times New Roman" panose="02020603050405020304" pitchFamily="18" charset="0"/>
              <a:cs typeface="Times New Roman" panose="02020603050405020304" pitchFamily="18" charset="0"/>
            </a:endParaRPr>
          </a:p>
          <a:p>
            <a:pPr marL="342900" indent="-342900" eaLnBrk="0" fontAlgn="base" hangingPunct="0">
              <a:spcBef>
                <a:spcPts val="335"/>
              </a:spcBef>
              <a:spcAft>
                <a:spcPts val="170"/>
              </a:spcAft>
              <a:buFont typeface="Symbol" panose="05050102010706020507" pitchFamily="18" charset="2"/>
              <a:buChar char=""/>
            </a:pPr>
            <a:r>
              <a:rPr lang="en-US" sz="2000" dirty="0">
                <a:ea typeface="Times New Roman" panose="02020603050405020304" pitchFamily="18" charset="0"/>
                <a:cs typeface="Times New Roman" panose="02020603050405020304" pitchFamily="18" charset="0"/>
              </a:rPr>
              <a:t>Bio-ceramics and biocompatible metal alloys can be compared to the UHMWPE used as lining</a:t>
            </a:r>
          </a:p>
          <a:p>
            <a:pPr marL="342900" indent="-342900" eaLnBrk="0" fontAlgn="base" hangingPunct="0">
              <a:spcBef>
                <a:spcPts val="335"/>
              </a:spcBef>
              <a:spcAft>
                <a:spcPts val="170"/>
              </a:spcAft>
              <a:buFont typeface="Symbol" panose="05050102010706020507" pitchFamily="18" charset="2"/>
              <a:buChar char=""/>
            </a:pPr>
            <a:endParaRPr lang="en-US" sz="2000" dirty="0">
              <a:ea typeface="Times New Roman" panose="02020603050405020304" pitchFamily="18" charset="0"/>
              <a:cs typeface="Times New Roman" panose="02020603050405020304" pitchFamily="18" charset="0"/>
            </a:endParaRPr>
          </a:p>
          <a:p>
            <a:pPr marL="342900" indent="-342900" eaLnBrk="0" fontAlgn="base" hangingPunct="0">
              <a:spcBef>
                <a:spcPts val="335"/>
              </a:spcBef>
              <a:spcAft>
                <a:spcPts val="170"/>
              </a:spcAft>
              <a:buFont typeface="Symbol" panose="05050102010706020507" pitchFamily="18" charset="2"/>
              <a:buChar char=""/>
            </a:pPr>
            <a:r>
              <a:rPr lang="en-US" sz="2000" dirty="0">
                <a:ea typeface="Times New Roman" panose="02020603050405020304" pitchFamily="18" charset="0"/>
                <a:cs typeface="Times New Roman" panose="02020603050405020304" pitchFamily="18" charset="0"/>
              </a:rPr>
              <a:t>To follow the development for highly crosslinked UHMWPE of generation 1 and generation 2 (heat treated), with enhanced mechanical properties for use in the joint, the ASM medical materials database can be invoked</a:t>
            </a:r>
            <a:endParaRPr lang="en-GB"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87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9063-7A98-4D21-BC08-A4BB512E1431}"/>
              </a:ext>
            </a:extLst>
          </p:cNvPr>
          <p:cNvSpPr>
            <a:spLocks noGrp="1"/>
          </p:cNvSpPr>
          <p:nvPr>
            <p:ph type="title"/>
          </p:nvPr>
        </p:nvSpPr>
        <p:spPr/>
        <p:txBody>
          <a:bodyPr/>
          <a:lstStyle/>
          <a:p>
            <a:r>
              <a:rPr lang="en-GB" sz="2800" b="1" dirty="0"/>
              <a:t>Reality Check: ASM links</a:t>
            </a:r>
          </a:p>
        </p:txBody>
      </p:sp>
      <p:pic>
        <p:nvPicPr>
          <p:cNvPr id="5" name="Picture 4">
            <a:extLst>
              <a:ext uri="{FF2B5EF4-FFF2-40B4-BE49-F238E27FC236}">
                <a16:creationId xmlns:a16="http://schemas.microsoft.com/office/drawing/2014/main" id="{9A939BCF-FD4F-4F4C-823B-4FFF5232956F}"/>
              </a:ext>
            </a:extLst>
          </p:cNvPr>
          <p:cNvPicPr>
            <a:picLocks noChangeAspect="1"/>
          </p:cNvPicPr>
          <p:nvPr/>
        </p:nvPicPr>
        <p:blipFill>
          <a:blip r:embed="rId3"/>
          <a:stretch>
            <a:fillRect/>
          </a:stretch>
        </p:blipFill>
        <p:spPr>
          <a:xfrm>
            <a:off x="2305050" y="908720"/>
            <a:ext cx="7581900" cy="5153025"/>
          </a:xfrm>
          <a:prstGeom prst="rect">
            <a:avLst/>
          </a:prstGeom>
        </p:spPr>
      </p:pic>
    </p:spTree>
    <p:extLst>
      <p:ext uri="{BB962C8B-B14F-4D97-AF65-F5344CB8AC3E}">
        <p14:creationId xmlns:p14="http://schemas.microsoft.com/office/powerpoint/2010/main" val="193101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a:t>Agenda</a:t>
            </a:r>
          </a:p>
        </p:txBody>
      </p:sp>
      <p:sp>
        <p:nvSpPr>
          <p:cNvPr id="18" name="Content Placeholder 1"/>
          <p:cNvSpPr txBox="1">
            <a:spLocks/>
          </p:cNvSpPr>
          <p:nvPr/>
        </p:nvSpPr>
        <p:spPr>
          <a:xfrm>
            <a:off x="1344528" y="1289797"/>
            <a:ext cx="4751472" cy="4422896"/>
          </a:xfrm>
          <a:prstGeom prst="rect">
            <a:avLst/>
          </a:prstGeom>
        </p:spPr>
        <p:txBody>
          <a:bodyPr/>
          <a:lst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Aft>
                <a:spcPct val="20000"/>
              </a:spcAft>
              <a:buClr>
                <a:schemeClr val="accent1"/>
              </a:buClr>
              <a:buSzPct val="80000"/>
              <a:defRPr/>
            </a:pPr>
            <a:r>
              <a:rPr lang="en-GB" sz="2215" dirty="0">
                <a:solidFill>
                  <a:prstClr val="black"/>
                </a:solidFill>
                <a:latin typeface="Arial"/>
              </a:rPr>
              <a:t>Introduction</a:t>
            </a:r>
          </a:p>
          <a:p>
            <a:pPr fontAlgn="base">
              <a:spcAft>
                <a:spcPct val="20000"/>
              </a:spcAft>
              <a:buClr>
                <a:schemeClr val="accent1"/>
              </a:buClr>
              <a:buSzPct val="80000"/>
              <a:defRPr/>
            </a:pPr>
            <a:r>
              <a:rPr lang="en-GB" sz="2215" dirty="0">
                <a:solidFill>
                  <a:prstClr val="black"/>
                </a:solidFill>
                <a:latin typeface="Arial"/>
              </a:rPr>
              <a:t>Advanced Industrial Case Study</a:t>
            </a:r>
          </a:p>
          <a:p>
            <a:pPr lvl="1" fontAlgn="base">
              <a:spcAft>
                <a:spcPct val="20000"/>
              </a:spcAft>
              <a:buClr>
                <a:schemeClr val="accent1"/>
              </a:buClr>
              <a:buSzPct val="80000"/>
              <a:defRPr/>
            </a:pPr>
            <a:r>
              <a:rPr lang="en-GB" sz="1846" dirty="0">
                <a:solidFill>
                  <a:prstClr val="black"/>
                </a:solidFill>
              </a:rPr>
              <a:t>Bioengineering and Biomaterials</a:t>
            </a:r>
          </a:p>
          <a:p>
            <a:pPr lvl="1" fontAlgn="base">
              <a:spcAft>
                <a:spcPct val="20000"/>
              </a:spcAft>
              <a:buClr>
                <a:schemeClr val="accent1"/>
              </a:buClr>
              <a:buSzPct val="80000"/>
              <a:defRPr/>
            </a:pPr>
            <a:r>
              <a:rPr lang="en-GB" sz="1846" dirty="0">
                <a:solidFill>
                  <a:prstClr val="black"/>
                </a:solidFill>
              </a:rPr>
              <a:t>Hip replacements and bones</a:t>
            </a:r>
          </a:p>
          <a:p>
            <a:pPr lvl="1" fontAlgn="base">
              <a:spcAft>
                <a:spcPct val="20000"/>
              </a:spcAft>
              <a:buClr>
                <a:schemeClr val="accent1"/>
              </a:buClr>
              <a:buSzPct val="80000"/>
              <a:defRPr/>
            </a:pPr>
            <a:r>
              <a:rPr lang="en-GB" sz="1846" dirty="0">
                <a:solidFill>
                  <a:prstClr val="black"/>
                </a:solidFill>
              </a:rPr>
              <a:t>Selection for femoral stem</a:t>
            </a:r>
          </a:p>
          <a:p>
            <a:pPr lvl="1" fontAlgn="base">
              <a:spcAft>
                <a:spcPct val="20000"/>
              </a:spcAft>
              <a:buClr>
                <a:schemeClr val="accent1"/>
              </a:buClr>
              <a:buSzPct val="80000"/>
              <a:defRPr/>
            </a:pPr>
            <a:r>
              <a:rPr lang="en-GB" sz="1846" dirty="0">
                <a:solidFill>
                  <a:prstClr val="black"/>
                </a:solidFill>
              </a:rPr>
              <a:t>Materials for femoral head</a:t>
            </a:r>
          </a:p>
          <a:p>
            <a:pPr lvl="1" fontAlgn="base">
              <a:spcAft>
                <a:spcPct val="20000"/>
              </a:spcAft>
              <a:buClr>
                <a:schemeClr val="accent1"/>
              </a:buClr>
              <a:buSzPct val="80000"/>
              <a:defRPr/>
            </a:pPr>
            <a:r>
              <a:rPr lang="en-GB" sz="1846" dirty="0">
                <a:solidFill>
                  <a:prstClr val="black"/>
                </a:solidFill>
              </a:rPr>
              <a:t>ASM biomedical data</a:t>
            </a:r>
          </a:p>
          <a:p>
            <a:pPr fontAlgn="base">
              <a:spcAft>
                <a:spcPct val="20000"/>
              </a:spcAft>
              <a:buClr>
                <a:schemeClr val="accent1"/>
              </a:buClr>
              <a:buSzPct val="80000"/>
              <a:defRPr/>
            </a:pPr>
            <a:r>
              <a:rPr lang="en-GB" sz="2215" dirty="0">
                <a:solidFill>
                  <a:prstClr val="black"/>
                </a:solidFill>
                <a:latin typeface="Arial"/>
              </a:rPr>
              <a:t>Q&amp;A</a:t>
            </a:r>
          </a:p>
          <a:p>
            <a:pPr fontAlgn="base">
              <a:spcAft>
                <a:spcPct val="20000"/>
              </a:spcAft>
              <a:buClr>
                <a:schemeClr val="accent1"/>
              </a:buClr>
              <a:buSzPct val="80000"/>
              <a:defRPr/>
            </a:pPr>
            <a:r>
              <a:rPr lang="en-GB" sz="2400" dirty="0">
                <a:solidFill>
                  <a:prstClr val="black"/>
                </a:solidFill>
                <a:latin typeface="Arial"/>
              </a:rPr>
              <a:t>Community Update</a:t>
            </a:r>
          </a:p>
        </p:txBody>
      </p:sp>
      <p:sp>
        <p:nvSpPr>
          <p:cNvPr id="7" name="TextBox 6"/>
          <p:cNvSpPr txBox="1"/>
          <p:nvPr/>
        </p:nvSpPr>
        <p:spPr>
          <a:xfrm>
            <a:off x="7209520" y="5069636"/>
            <a:ext cx="3704898" cy="523220"/>
          </a:xfrm>
          <a:prstGeom prst="rect">
            <a:avLst/>
          </a:prstGeom>
          <a:noFill/>
        </p:spPr>
        <p:txBody>
          <a:bodyPr wrap="square" rtlCol="0">
            <a:spAutoFit/>
          </a:bodyPr>
          <a:lstStyle/>
          <a:p>
            <a:pPr lvl="0" algn="ctr">
              <a:defRPr/>
            </a:pPr>
            <a:r>
              <a:rPr lang="en-GB" sz="1400" b="1" dirty="0">
                <a:solidFill>
                  <a:prstClr val="black"/>
                </a:solidFill>
              </a:rPr>
              <a:t>Claes Fredriksson and Lakshana Mohee</a:t>
            </a:r>
          </a:p>
          <a:p>
            <a:pPr lvl="0" algn="ctr">
              <a:defRPr/>
            </a:pPr>
            <a:r>
              <a:rPr lang="en-GB" sz="1400" dirty="0">
                <a:solidFill>
                  <a:prstClr val="black"/>
                </a:solidFill>
              </a:rPr>
              <a:t>Ansys Materials Education Team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3470" t="10433" r="11172" b="21097"/>
          <a:stretch/>
        </p:blipFill>
        <p:spPr>
          <a:xfrm>
            <a:off x="8337519" y="1289797"/>
            <a:ext cx="1448900" cy="1675752"/>
          </a:xfrm>
          <a:prstGeom prst="rect">
            <a:avLst/>
          </a:prstGeom>
        </p:spPr>
      </p:pic>
      <p:pic>
        <p:nvPicPr>
          <p:cNvPr id="4" name="Picture 3">
            <a:extLst>
              <a:ext uri="{FF2B5EF4-FFF2-40B4-BE49-F238E27FC236}">
                <a16:creationId xmlns:a16="http://schemas.microsoft.com/office/drawing/2014/main" id="{BDCBEF5B-932E-4AB4-88F2-7BD49CEFCFA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21974" r="24083" b="9016"/>
          <a:stretch/>
        </p:blipFill>
        <p:spPr>
          <a:xfrm>
            <a:off x="8337519" y="3284984"/>
            <a:ext cx="1448900" cy="1675752"/>
          </a:xfrm>
          <a:prstGeom prst="rect">
            <a:avLst/>
          </a:prstGeom>
        </p:spPr>
      </p:pic>
    </p:spTree>
    <p:extLst>
      <p:ext uri="{BB962C8B-B14F-4D97-AF65-F5344CB8AC3E}">
        <p14:creationId xmlns:p14="http://schemas.microsoft.com/office/powerpoint/2010/main" val="1822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9063-7A98-4D21-BC08-A4BB512E1431}"/>
              </a:ext>
            </a:extLst>
          </p:cNvPr>
          <p:cNvSpPr>
            <a:spLocks noGrp="1"/>
          </p:cNvSpPr>
          <p:nvPr>
            <p:ph type="title"/>
          </p:nvPr>
        </p:nvSpPr>
        <p:spPr/>
        <p:txBody>
          <a:bodyPr/>
          <a:lstStyle/>
          <a:p>
            <a:r>
              <a:rPr lang="en-GB" sz="2800" b="1" dirty="0"/>
              <a:t>Reality Check: ASM links</a:t>
            </a:r>
          </a:p>
        </p:txBody>
      </p:sp>
      <p:pic>
        <p:nvPicPr>
          <p:cNvPr id="5" name="Picture 4">
            <a:extLst>
              <a:ext uri="{FF2B5EF4-FFF2-40B4-BE49-F238E27FC236}">
                <a16:creationId xmlns:a16="http://schemas.microsoft.com/office/drawing/2014/main" id="{CF2345C4-BD21-4567-A706-3138A4D8779B}"/>
              </a:ext>
            </a:extLst>
          </p:cNvPr>
          <p:cNvPicPr>
            <a:picLocks noChangeAspect="1"/>
          </p:cNvPicPr>
          <p:nvPr/>
        </p:nvPicPr>
        <p:blipFill rotWithShape="1">
          <a:blip r:embed="rId3"/>
          <a:srcRect t="10108"/>
          <a:stretch/>
        </p:blipFill>
        <p:spPr>
          <a:xfrm>
            <a:off x="2278811" y="811582"/>
            <a:ext cx="7634377" cy="5234835"/>
          </a:xfrm>
          <a:prstGeom prst="rect">
            <a:avLst/>
          </a:prstGeom>
        </p:spPr>
      </p:pic>
    </p:spTree>
    <p:extLst>
      <p:ext uri="{BB962C8B-B14F-4D97-AF65-F5344CB8AC3E}">
        <p14:creationId xmlns:p14="http://schemas.microsoft.com/office/powerpoint/2010/main" val="267165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21</a:t>
            </a:fld>
            <a:endParaRPr lang="en-US" dirty="0"/>
          </a:p>
        </p:txBody>
      </p:sp>
      <p:sp>
        <p:nvSpPr>
          <p:cNvPr id="3" name="TextBox 2">
            <a:extLst>
              <a:ext uri="{FF2B5EF4-FFF2-40B4-BE49-F238E27FC236}">
                <a16:creationId xmlns:a16="http://schemas.microsoft.com/office/drawing/2014/main" id="{28ADF0D5-2ADD-4395-8F05-24641267FA16}"/>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11471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47428-CFA9-49DB-9046-21CC0789DE34}"/>
              </a:ext>
            </a:extLst>
          </p:cNvPr>
          <p:cNvSpPr>
            <a:spLocks noGrp="1"/>
          </p:cNvSpPr>
          <p:nvPr>
            <p:ph type="sldNum" sz="quarter" idx="4294967295"/>
          </p:nvPr>
        </p:nvSpPr>
        <p:spPr>
          <a:xfrm>
            <a:off x="0" y="6542088"/>
            <a:ext cx="2743200" cy="249237"/>
          </a:xfrm>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245179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DDA1-5388-4B05-948E-8C6886AF465B}"/>
              </a:ext>
            </a:extLst>
          </p:cNvPr>
          <p:cNvSpPr>
            <a:spLocks noGrp="1"/>
          </p:cNvSpPr>
          <p:nvPr>
            <p:ph type="title"/>
          </p:nvPr>
        </p:nvSpPr>
        <p:spPr/>
        <p:txBody>
          <a:bodyPr/>
          <a:lstStyle/>
          <a:p>
            <a:r>
              <a:rPr lang="en-GB" sz="2800" b="1" dirty="0"/>
              <a:t>Bioengineering</a:t>
            </a:r>
          </a:p>
        </p:txBody>
      </p:sp>
      <p:pic>
        <p:nvPicPr>
          <p:cNvPr id="3" name="Picture 2">
            <a:extLst>
              <a:ext uri="{FF2B5EF4-FFF2-40B4-BE49-F238E27FC236}">
                <a16:creationId xmlns:a16="http://schemas.microsoft.com/office/drawing/2014/main" id="{0E7DE289-9E78-4BA9-921C-2A749AE64905}"/>
              </a:ext>
            </a:extLst>
          </p:cNvPr>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24299"/>
          <a:stretch/>
        </p:blipFill>
        <p:spPr bwMode="auto">
          <a:xfrm>
            <a:off x="2528799" y="1124744"/>
            <a:ext cx="7134402" cy="3850843"/>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482869C8-AA7B-4124-9FFB-7AFC7A5D9C37}"/>
              </a:ext>
            </a:extLst>
          </p:cNvPr>
          <p:cNvSpPr/>
          <p:nvPr/>
        </p:nvSpPr>
        <p:spPr>
          <a:xfrm>
            <a:off x="3078479" y="5229200"/>
            <a:ext cx="6035041" cy="646331"/>
          </a:xfrm>
          <a:prstGeom prst="rect">
            <a:avLst/>
          </a:prstGeom>
        </p:spPr>
        <p:txBody>
          <a:bodyPr wrap="square">
            <a:spAutoFit/>
          </a:bodyPr>
          <a:lstStyle/>
          <a:p>
            <a:pPr algn="ctr"/>
            <a:r>
              <a:rPr lang="en-GB" b="1" i="1" dirty="0">
                <a:ea typeface="Times New Roman" panose="02020603050405020304" pitchFamily="18" charset="0"/>
                <a:cs typeface="Times New Roman" panose="02020603050405020304" pitchFamily="18" charset="0"/>
              </a:rPr>
              <a:t>Bioengineering</a:t>
            </a:r>
            <a:r>
              <a:rPr lang="en-GB" dirty="0">
                <a:ea typeface="Times New Roman" panose="02020603050405020304" pitchFamily="18" charset="0"/>
                <a:cs typeface="Times New Roman" panose="02020603050405020304" pitchFamily="18" charset="0"/>
              </a:rPr>
              <a:t>, also known as biomedical engineering, the field of study that merges biology and engineering</a:t>
            </a:r>
            <a:endParaRPr lang="en-GB" dirty="0"/>
          </a:p>
        </p:txBody>
      </p:sp>
    </p:spTree>
    <p:extLst>
      <p:ext uri="{BB962C8B-B14F-4D97-AF65-F5344CB8AC3E}">
        <p14:creationId xmlns:p14="http://schemas.microsoft.com/office/powerpoint/2010/main" val="344108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DEE8-4489-4C66-96EB-83530F0B7565}"/>
              </a:ext>
            </a:extLst>
          </p:cNvPr>
          <p:cNvSpPr>
            <a:spLocks noGrp="1"/>
          </p:cNvSpPr>
          <p:nvPr>
            <p:ph type="title"/>
          </p:nvPr>
        </p:nvSpPr>
        <p:spPr/>
        <p:txBody>
          <a:bodyPr/>
          <a:lstStyle/>
          <a:p>
            <a:r>
              <a:rPr lang="en-GB" sz="2800" b="1" dirty="0"/>
              <a:t>Biomaterials</a:t>
            </a:r>
          </a:p>
        </p:txBody>
      </p:sp>
      <p:sp>
        <p:nvSpPr>
          <p:cNvPr id="3" name="Rectangle 2">
            <a:extLst>
              <a:ext uri="{FF2B5EF4-FFF2-40B4-BE49-F238E27FC236}">
                <a16:creationId xmlns:a16="http://schemas.microsoft.com/office/drawing/2014/main" id="{9A975551-16E2-438F-8FE7-054B412D9548}"/>
              </a:ext>
            </a:extLst>
          </p:cNvPr>
          <p:cNvSpPr/>
          <p:nvPr/>
        </p:nvSpPr>
        <p:spPr>
          <a:xfrm>
            <a:off x="609602" y="905537"/>
            <a:ext cx="10972798" cy="1569660"/>
          </a:xfrm>
          <a:prstGeom prst="rect">
            <a:avLst/>
          </a:prstGeom>
        </p:spPr>
        <p:txBody>
          <a:bodyPr wrap="square">
            <a:spAutoFit/>
          </a:bodyPr>
          <a:lstStyle/>
          <a:p>
            <a:r>
              <a:rPr lang="en-US" sz="1600" b="1" i="1" dirty="0">
                <a:ea typeface="Times New Roman" panose="02020603050405020304" pitchFamily="18" charset="0"/>
                <a:cs typeface="Times New Roman" panose="02020603050405020304" pitchFamily="18" charset="0"/>
              </a:rPr>
              <a:t>Biomaterials</a:t>
            </a:r>
            <a:r>
              <a:rPr lang="en-US" sz="1600" dirty="0">
                <a:ea typeface="Times New Roman" panose="02020603050405020304" pitchFamily="18" charset="0"/>
                <a:cs typeface="Times New Roman" panose="02020603050405020304" pitchFamily="18" charset="0"/>
              </a:rPr>
              <a:t>, synthetic as well as natural ones, are designed to be in contact with and interact with a biological system, such as the human body. </a:t>
            </a:r>
          </a:p>
          <a:p>
            <a:endParaRPr lang="en-US" sz="1600" dirty="0">
              <a:ea typeface="Times New Roman" panose="02020603050405020304" pitchFamily="18" charset="0"/>
              <a:cs typeface="Times New Roman" panose="02020603050405020304" pitchFamily="18" charset="0"/>
            </a:endParaRPr>
          </a:p>
          <a:p>
            <a:r>
              <a:rPr lang="en-US" sz="1600" dirty="0">
                <a:ea typeface="Times New Roman" panose="02020603050405020304" pitchFamily="18" charset="0"/>
                <a:cs typeface="Times New Roman" panose="02020603050405020304" pitchFamily="18" charset="0"/>
              </a:rPr>
              <a:t>The study of </a:t>
            </a:r>
            <a:r>
              <a:rPr lang="en-US" sz="1600" i="1" dirty="0">
                <a:ea typeface="Times New Roman" panose="02020603050405020304" pitchFamily="18" charset="0"/>
                <a:cs typeface="Times New Roman" panose="02020603050405020304" pitchFamily="18" charset="0"/>
              </a:rPr>
              <a:t>biomaterials</a:t>
            </a:r>
            <a:r>
              <a:rPr lang="en-US" sz="1600" dirty="0">
                <a:ea typeface="Times New Roman" panose="02020603050405020304" pitchFamily="18" charset="0"/>
                <a:cs typeface="Times New Roman" panose="02020603050405020304" pitchFamily="18" charset="0"/>
              </a:rPr>
              <a:t> can be called </a:t>
            </a:r>
            <a:r>
              <a:rPr lang="en-US" sz="1600" i="1" dirty="0">
                <a:ea typeface="Times New Roman" panose="02020603050405020304" pitchFamily="18" charset="0"/>
                <a:cs typeface="Times New Roman" panose="02020603050405020304" pitchFamily="18" charset="0"/>
              </a:rPr>
              <a:t>biomaterials</a:t>
            </a:r>
            <a:r>
              <a:rPr lang="en-US" sz="1600" dirty="0">
                <a:ea typeface="Times New Roman" panose="02020603050405020304" pitchFamily="18" charset="0"/>
                <a:cs typeface="Times New Roman" panose="02020603050405020304" pitchFamily="18" charset="0"/>
              </a:rPr>
              <a:t> </a:t>
            </a:r>
            <a:r>
              <a:rPr lang="en-US" sz="1600" b="1" i="1" dirty="0">
                <a:ea typeface="Times New Roman" panose="02020603050405020304" pitchFamily="18" charset="0"/>
                <a:cs typeface="Times New Roman" panose="02020603050405020304" pitchFamily="18" charset="0"/>
              </a:rPr>
              <a:t>science</a:t>
            </a:r>
            <a:r>
              <a:rPr lang="en-US" sz="1600" dirty="0">
                <a:ea typeface="Times New Roman" panose="02020603050405020304" pitchFamily="18" charset="0"/>
                <a:cs typeface="Times New Roman" panose="02020603050405020304" pitchFamily="18" charset="0"/>
              </a:rPr>
              <a:t> or </a:t>
            </a:r>
            <a:r>
              <a:rPr lang="en-US" sz="1600" i="1" dirty="0">
                <a:ea typeface="Times New Roman" panose="02020603050405020304" pitchFamily="18" charset="0"/>
                <a:cs typeface="Times New Roman" panose="02020603050405020304" pitchFamily="18" charset="0"/>
              </a:rPr>
              <a:t>biomaterials</a:t>
            </a:r>
            <a:r>
              <a:rPr lang="en-US" sz="1600" dirty="0">
                <a:ea typeface="Times New Roman" panose="02020603050405020304" pitchFamily="18" charset="0"/>
                <a:cs typeface="Times New Roman" panose="02020603050405020304" pitchFamily="18" charset="0"/>
              </a:rPr>
              <a:t> </a:t>
            </a:r>
            <a:r>
              <a:rPr lang="en-US" sz="1600" b="1" i="1" dirty="0">
                <a:ea typeface="Times New Roman" panose="02020603050405020304" pitchFamily="18" charset="0"/>
                <a:cs typeface="Times New Roman" panose="02020603050405020304" pitchFamily="18" charset="0"/>
              </a:rPr>
              <a:t>engineering</a:t>
            </a:r>
            <a:r>
              <a:rPr lang="en-US" sz="1600" dirty="0">
                <a:ea typeface="Times New Roman" panose="02020603050405020304" pitchFamily="18" charset="0"/>
                <a:cs typeface="Times New Roman" panose="02020603050405020304" pitchFamily="18" charset="0"/>
              </a:rPr>
              <a:t>, depending on focus. The biomaterials area has grown considerably over the past 50 years, both in research and in higher education.</a:t>
            </a:r>
            <a:endParaRPr lang="en-GB" sz="1600" dirty="0"/>
          </a:p>
          <a:p>
            <a:endParaRPr lang="en-US" sz="1600" dirty="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8F3FA01-898B-4406-88EF-EE7728198D22}"/>
              </a:ext>
            </a:extLst>
          </p:cNvPr>
          <p:cNvPicPr>
            <a:picLocks noChangeAspect="1"/>
          </p:cNvPicPr>
          <p:nvPr/>
        </p:nvPicPr>
        <p:blipFill>
          <a:blip r:embed="rId3"/>
          <a:stretch>
            <a:fillRect/>
          </a:stretch>
        </p:blipFill>
        <p:spPr>
          <a:xfrm>
            <a:off x="5159896" y="2420888"/>
            <a:ext cx="5070239" cy="3625139"/>
          </a:xfrm>
          <a:prstGeom prst="rect">
            <a:avLst/>
          </a:prstGeom>
          <a:ln>
            <a:solidFill>
              <a:schemeClr val="accent1"/>
            </a:solidFill>
          </a:ln>
        </p:spPr>
      </p:pic>
      <p:sp>
        <p:nvSpPr>
          <p:cNvPr id="7" name="Rectangle 6">
            <a:extLst>
              <a:ext uri="{FF2B5EF4-FFF2-40B4-BE49-F238E27FC236}">
                <a16:creationId xmlns:a16="http://schemas.microsoft.com/office/drawing/2014/main" id="{A370E909-2CEE-40F5-8C02-9F7EC115B43E}"/>
              </a:ext>
            </a:extLst>
          </p:cNvPr>
          <p:cNvSpPr/>
          <p:nvPr/>
        </p:nvSpPr>
        <p:spPr>
          <a:xfrm>
            <a:off x="1736563" y="2396644"/>
            <a:ext cx="3309318" cy="646331"/>
          </a:xfrm>
          <a:prstGeom prst="rect">
            <a:avLst/>
          </a:prstGeom>
        </p:spPr>
        <p:txBody>
          <a:bodyPr wrap="square">
            <a:spAutoFit/>
          </a:bodyPr>
          <a:lstStyle/>
          <a:p>
            <a:r>
              <a:rPr lang="en-GB" b="1" i="1" dirty="0" err="1"/>
              <a:t>Granta</a:t>
            </a:r>
            <a:r>
              <a:rPr lang="en-GB" b="1" i="1" dirty="0"/>
              <a:t> EduPack Science Note: Level 2 Bioengineering</a:t>
            </a:r>
            <a:endParaRPr lang="en-GB" dirty="0"/>
          </a:p>
        </p:txBody>
      </p:sp>
      <p:pic>
        <p:nvPicPr>
          <p:cNvPr id="8" name="Picture 7">
            <a:extLst>
              <a:ext uri="{FF2B5EF4-FFF2-40B4-BE49-F238E27FC236}">
                <a16:creationId xmlns:a16="http://schemas.microsoft.com/office/drawing/2014/main" id="{1F633CC3-077E-4415-BC71-E913358251FD}"/>
              </a:ext>
            </a:extLst>
          </p:cNvPr>
          <p:cNvPicPr/>
          <p:nvPr/>
        </p:nvPicPr>
        <p:blipFill>
          <a:blip r:embed="rId4">
            <a:extLst>
              <a:ext uri="{28A0092B-C50C-407E-A947-70E740481C1C}">
                <a14:useLocalDpi xmlns:a14="http://schemas.microsoft.com/office/drawing/2010/main" val="0"/>
              </a:ext>
            </a:extLst>
          </a:blip>
          <a:stretch>
            <a:fillRect/>
          </a:stretch>
        </p:blipFill>
        <p:spPr>
          <a:xfrm>
            <a:off x="1808571" y="3042975"/>
            <a:ext cx="1932525" cy="2871864"/>
          </a:xfrm>
          <a:prstGeom prst="rect">
            <a:avLst/>
          </a:prstGeom>
        </p:spPr>
      </p:pic>
    </p:spTree>
    <p:extLst>
      <p:ext uri="{BB962C8B-B14F-4D97-AF65-F5344CB8AC3E}">
        <p14:creationId xmlns:p14="http://schemas.microsoft.com/office/powerpoint/2010/main" val="23132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88969C-D28F-43A1-AFD5-D3EA07D5F54F}"/>
              </a:ext>
            </a:extLst>
          </p:cNvPr>
          <p:cNvSpPr>
            <a:spLocks noGrp="1"/>
          </p:cNvSpPr>
          <p:nvPr>
            <p:ph type="title"/>
          </p:nvPr>
        </p:nvSpPr>
        <p:spPr/>
        <p:txBody>
          <a:bodyPr/>
          <a:lstStyle/>
          <a:p>
            <a:r>
              <a:rPr lang="en-GB" sz="2800" b="1" dirty="0"/>
              <a:t>Background: bone implants</a:t>
            </a:r>
          </a:p>
        </p:txBody>
      </p:sp>
      <p:sp>
        <p:nvSpPr>
          <p:cNvPr id="7" name="Rectangle 6">
            <a:extLst>
              <a:ext uri="{FF2B5EF4-FFF2-40B4-BE49-F238E27FC236}">
                <a16:creationId xmlns:a16="http://schemas.microsoft.com/office/drawing/2014/main" id="{18162C12-E32B-4F89-89BC-484443D4A8DD}"/>
              </a:ext>
            </a:extLst>
          </p:cNvPr>
          <p:cNvSpPr/>
          <p:nvPr/>
        </p:nvSpPr>
        <p:spPr>
          <a:xfrm>
            <a:off x="744003" y="1063931"/>
            <a:ext cx="2766739" cy="366899"/>
          </a:xfrm>
          <a:prstGeom prst="rect">
            <a:avLst/>
          </a:prstGeom>
        </p:spPr>
        <p:txBody>
          <a:bodyPr wrap="square">
            <a:spAutoFit/>
          </a:bodyPr>
          <a:lstStyle/>
          <a:p>
            <a:pPr>
              <a:spcBef>
                <a:spcPts val="600"/>
              </a:spcBef>
            </a:pPr>
            <a:r>
              <a:rPr lang="en-GB" b="1" dirty="0"/>
              <a:t>Femur cortical bone</a:t>
            </a:r>
            <a:endParaRPr lang="en-GB" sz="1600" b="1" dirty="0"/>
          </a:p>
        </p:txBody>
      </p:sp>
      <p:pic>
        <p:nvPicPr>
          <p:cNvPr id="2" name="Picture 1">
            <a:extLst>
              <a:ext uri="{FF2B5EF4-FFF2-40B4-BE49-F238E27FC236}">
                <a16:creationId xmlns:a16="http://schemas.microsoft.com/office/drawing/2014/main" id="{BD1B1D54-F06E-47C6-BA45-A85BF942AE61}"/>
              </a:ext>
            </a:extLst>
          </p:cNvPr>
          <p:cNvPicPr>
            <a:picLocks noChangeAspect="1"/>
          </p:cNvPicPr>
          <p:nvPr/>
        </p:nvPicPr>
        <p:blipFill rotWithShape="1">
          <a:blip r:embed="rId3"/>
          <a:srcRect b="1205"/>
          <a:stretch/>
        </p:blipFill>
        <p:spPr>
          <a:xfrm>
            <a:off x="3248891" y="1136289"/>
            <a:ext cx="5694218" cy="4585421"/>
          </a:xfrm>
          <a:prstGeom prst="rect">
            <a:avLst/>
          </a:prstGeom>
        </p:spPr>
      </p:pic>
    </p:spTree>
    <p:extLst>
      <p:ext uri="{BB962C8B-B14F-4D97-AF65-F5344CB8AC3E}">
        <p14:creationId xmlns:p14="http://schemas.microsoft.com/office/powerpoint/2010/main" val="102804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E49A-5AF1-4430-80D4-7199D673CF71}"/>
              </a:ext>
            </a:extLst>
          </p:cNvPr>
          <p:cNvSpPr>
            <a:spLocks noGrp="1"/>
          </p:cNvSpPr>
          <p:nvPr>
            <p:ph type="title"/>
          </p:nvPr>
        </p:nvSpPr>
        <p:spPr/>
        <p:txBody>
          <a:bodyPr/>
          <a:lstStyle/>
          <a:p>
            <a:r>
              <a:rPr lang="en-GB" sz="2800" b="1" dirty="0"/>
              <a:t>Biomaterials in total hip replacements</a:t>
            </a:r>
          </a:p>
        </p:txBody>
      </p:sp>
      <p:sp>
        <p:nvSpPr>
          <p:cNvPr id="15" name="TextBox 14">
            <a:extLst>
              <a:ext uri="{FF2B5EF4-FFF2-40B4-BE49-F238E27FC236}">
                <a16:creationId xmlns:a16="http://schemas.microsoft.com/office/drawing/2014/main" id="{86F4A4E5-71CA-4453-B640-7E9611A78B98}"/>
              </a:ext>
            </a:extLst>
          </p:cNvPr>
          <p:cNvSpPr txBox="1"/>
          <p:nvPr/>
        </p:nvSpPr>
        <p:spPr>
          <a:xfrm>
            <a:off x="1786676" y="5195799"/>
            <a:ext cx="4093300" cy="646331"/>
          </a:xfrm>
          <a:prstGeom prst="rect">
            <a:avLst/>
          </a:prstGeom>
          <a:noFill/>
        </p:spPr>
        <p:txBody>
          <a:bodyPr wrap="none" rtlCol="0">
            <a:spAutoFit/>
          </a:bodyPr>
          <a:lstStyle/>
          <a:p>
            <a:r>
              <a:rPr lang="en-GB" b="1" dirty="0"/>
              <a:t>Part 2</a:t>
            </a:r>
            <a:r>
              <a:rPr lang="en-GB" dirty="0"/>
              <a:t>:</a:t>
            </a:r>
          </a:p>
          <a:p>
            <a:r>
              <a:rPr lang="en-GB" dirty="0"/>
              <a:t>Materials challenges for the femoral head</a:t>
            </a:r>
          </a:p>
        </p:txBody>
      </p:sp>
      <p:pic>
        <p:nvPicPr>
          <p:cNvPr id="21" name="Picture 20">
            <a:extLst>
              <a:ext uri="{FF2B5EF4-FFF2-40B4-BE49-F238E27FC236}">
                <a16:creationId xmlns:a16="http://schemas.microsoft.com/office/drawing/2014/main" id="{9ABCA6B3-2C0C-42AA-82A6-96203A39C2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40968"/>
            <a:ext cx="4796287" cy="2701162"/>
          </a:xfrm>
          <a:prstGeom prst="rect">
            <a:avLst/>
          </a:prstGeom>
          <a:noFill/>
          <a:ln>
            <a:noFill/>
          </a:ln>
        </p:spPr>
      </p:pic>
      <p:pic>
        <p:nvPicPr>
          <p:cNvPr id="24" name="Picture 23">
            <a:extLst>
              <a:ext uri="{FF2B5EF4-FFF2-40B4-BE49-F238E27FC236}">
                <a16:creationId xmlns:a16="http://schemas.microsoft.com/office/drawing/2014/main" id="{3A6FFAA1-3A48-4EB1-938E-A3C2B5D4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91" t="8069" r="9827" b="3681"/>
          <a:stretch/>
        </p:blipFill>
        <p:spPr bwMode="auto">
          <a:xfrm>
            <a:off x="1176613" y="1035576"/>
            <a:ext cx="4353127" cy="2644336"/>
          </a:xfrm>
          <a:prstGeom prst="rect">
            <a:avLst/>
          </a:prstGeom>
          <a:noFill/>
          <a:ln>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xtLst>
            <a:ext uri="{53640926-AAD7-44D8-BBD7-CCE9431645EC}">
              <a14:shadowObscured xmlns:a14="http://schemas.microsoft.com/office/drawing/2010/main"/>
            </a:ext>
          </a:extLst>
        </p:spPr>
      </p:pic>
      <p:sp>
        <p:nvSpPr>
          <p:cNvPr id="29" name="TextBox 28">
            <a:extLst>
              <a:ext uri="{FF2B5EF4-FFF2-40B4-BE49-F238E27FC236}">
                <a16:creationId xmlns:a16="http://schemas.microsoft.com/office/drawing/2014/main" id="{F34334AE-DF46-4078-B11B-732754090962}"/>
              </a:ext>
            </a:extLst>
          </p:cNvPr>
          <p:cNvSpPr txBox="1"/>
          <p:nvPr/>
        </p:nvSpPr>
        <p:spPr>
          <a:xfrm>
            <a:off x="5879976" y="994418"/>
            <a:ext cx="3306867" cy="646331"/>
          </a:xfrm>
          <a:prstGeom prst="rect">
            <a:avLst/>
          </a:prstGeom>
          <a:noFill/>
        </p:spPr>
        <p:txBody>
          <a:bodyPr wrap="none" rtlCol="0">
            <a:spAutoFit/>
          </a:bodyPr>
          <a:lstStyle/>
          <a:p>
            <a:r>
              <a:rPr lang="en-GB" b="1" dirty="0"/>
              <a:t>Part 1</a:t>
            </a:r>
            <a:r>
              <a:rPr lang="en-GB" dirty="0"/>
              <a:t>:</a:t>
            </a:r>
          </a:p>
          <a:p>
            <a:r>
              <a:rPr lang="en-GB" dirty="0"/>
              <a:t>Materials challenges for the stem</a:t>
            </a:r>
          </a:p>
        </p:txBody>
      </p:sp>
    </p:spTree>
    <p:extLst>
      <p:ext uri="{BB962C8B-B14F-4D97-AF65-F5344CB8AC3E}">
        <p14:creationId xmlns:p14="http://schemas.microsoft.com/office/powerpoint/2010/main" val="351628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5566-8BB7-4E2A-9B48-F653E03533BD}"/>
              </a:ext>
            </a:extLst>
          </p:cNvPr>
          <p:cNvSpPr>
            <a:spLocks noGrp="1"/>
          </p:cNvSpPr>
          <p:nvPr>
            <p:ph type="title"/>
          </p:nvPr>
        </p:nvSpPr>
        <p:spPr/>
        <p:txBody>
          <a:bodyPr/>
          <a:lstStyle/>
          <a:p>
            <a:r>
              <a:rPr lang="en-GB" sz="2800" b="1" dirty="0"/>
              <a:t>Level 2 has very useful information</a:t>
            </a:r>
          </a:p>
        </p:txBody>
      </p:sp>
      <p:sp>
        <p:nvSpPr>
          <p:cNvPr id="10" name="TextBox 9">
            <a:extLst>
              <a:ext uri="{FF2B5EF4-FFF2-40B4-BE49-F238E27FC236}">
                <a16:creationId xmlns:a16="http://schemas.microsoft.com/office/drawing/2014/main" id="{81E90E7D-A091-4C94-B52F-029A60CC4CF6}"/>
              </a:ext>
            </a:extLst>
          </p:cNvPr>
          <p:cNvSpPr txBox="1"/>
          <p:nvPr/>
        </p:nvSpPr>
        <p:spPr>
          <a:xfrm>
            <a:off x="2587629" y="836712"/>
            <a:ext cx="7016741" cy="646331"/>
          </a:xfrm>
          <a:prstGeom prst="rect">
            <a:avLst/>
          </a:prstGeom>
          <a:noFill/>
        </p:spPr>
        <p:txBody>
          <a:bodyPr wrap="square" rtlCol="0">
            <a:spAutoFit/>
          </a:bodyPr>
          <a:lstStyle/>
          <a:p>
            <a:pPr marL="285750" indent="-285750">
              <a:buClr>
                <a:srgbClr val="FFB71B"/>
              </a:buClr>
              <a:buFont typeface="Wingdings" panose="05000000000000000000" pitchFamily="2" charset="2"/>
              <a:buChar char="§"/>
            </a:pPr>
            <a:r>
              <a:rPr lang="en-GB" dirty="0"/>
              <a:t>Level 2 Bioengineering database: 251 Materials and 110 Processes </a:t>
            </a:r>
          </a:p>
          <a:p>
            <a:pPr marL="285750" indent="-285750">
              <a:buClr>
                <a:srgbClr val="FFB71B"/>
              </a:buClr>
              <a:buFont typeface="Wingdings" panose="05000000000000000000" pitchFamily="2" charset="2"/>
              <a:buChar char="§"/>
            </a:pPr>
            <a:r>
              <a:rPr lang="en-GB" dirty="0"/>
              <a:t>Plot</a:t>
            </a:r>
            <a:r>
              <a:rPr lang="en-GB" b="1" dirty="0"/>
              <a:t> Biological Materials </a:t>
            </a:r>
            <a:r>
              <a:rPr lang="en-GB" dirty="0"/>
              <a:t>together with </a:t>
            </a:r>
            <a:r>
              <a:rPr lang="en-GB" b="1" dirty="0"/>
              <a:t>Engineering Materials</a:t>
            </a:r>
          </a:p>
        </p:txBody>
      </p:sp>
      <p:pic>
        <p:nvPicPr>
          <p:cNvPr id="9" name="Picture 8">
            <a:extLst>
              <a:ext uri="{FF2B5EF4-FFF2-40B4-BE49-F238E27FC236}">
                <a16:creationId xmlns:a16="http://schemas.microsoft.com/office/drawing/2014/main" id="{4F7EA2FC-D8FA-4203-878D-6939CA987C12}"/>
              </a:ext>
            </a:extLst>
          </p:cNvPr>
          <p:cNvPicPr/>
          <p:nvPr/>
        </p:nvPicPr>
        <p:blipFill>
          <a:blip r:embed="rId3">
            <a:extLst>
              <a:ext uri="{28A0092B-C50C-407E-A947-70E740481C1C}">
                <a14:useLocalDpi xmlns:a14="http://schemas.microsoft.com/office/drawing/2010/main" val="0"/>
              </a:ext>
            </a:extLst>
          </a:blip>
          <a:stretch>
            <a:fillRect/>
          </a:stretch>
        </p:blipFill>
        <p:spPr>
          <a:xfrm>
            <a:off x="2207389" y="1556792"/>
            <a:ext cx="7396981" cy="4464496"/>
          </a:xfrm>
          <a:prstGeom prst="rect">
            <a:avLst/>
          </a:prstGeom>
        </p:spPr>
      </p:pic>
    </p:spTree>
    <p:extLst>
      <p:ext uri="{BB962C8B-B14F-4D97-AF65-F5344CB8AC3E}">
        <p14:creationId xmlns:p14="http://schemas.microsoft.com/office/powerpoint/2010/main" val="421047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Advanced material selection methodology</a:t>
            </a:r>
          </a:p>
        </p:txBody>
      </p:sp>
      <p:pic>
        <p:nvPicPr>
          <p:cNvPr id="5" name="Picture 4">
            <a:extLst>
              <a:ext uri="{FF2B5EF4-FFF2-40B4-BE49-F238E27FC236}">
                <a16:creationId xmlns:a16="http://schemas.microsoft.com/office/drawing/2014/main" id="{E37C4EE2-0F67-4D44-802D-074049D4B9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2704" y="1149220"/>
            <a:ext cx="5000006" cy="4725838"/>
          </a:xfrm>
          <a:prstGeom prst="rect">
            <a:avLst/>
          </a:prstGeom>
          <a:noFill/>
        </p:spPr>
      </p:pic>
      <p:grpSp>
        <p:nvGrpSpPr>
          <p:cNvPr id="3" name="Group 2">
            <a:extLst>
              <a:ext uri="{FF2B5EF4-FFF2-40B4-BE49-F238E27FC236}">
                <a16:creationId xmlns:a16="http://schemas.microsoft.com/office/drawing/2014/main" id="{7740D694-8D59-4DA5-A670-76982ACB0E4A}"/>
              </a:ext>
            </a:extLst>
          </p:cNvPr>
          <p:cNvGrpSpPr/>
          <p:nvPr/>
        </p:nvGrpSpPr>
        <p:grpSpPr>
          <a:xfrm>
            <a:off x="8737342" y="1082598"/>
            <a:ext cx="2303907" cy="4692804"/>
            <a:chOff x="8976669" y="1121315"/>
            <a:chExt cx="2303907" cy="4692804"/>
          </a:xfrm>
        </p:grpSpPr>
        <p:sp>
          <p:nvSpPr>
            <p:cNvPr id="7" name="Text Box 1053">
              <a:extLst>
                <a:ext uri="{FF2B5EF4-FFF2-40B4-BE49-F238E27FC236}">
                  <a16:creationId xmlns:a16="http://schemas.microsoft.com/office/drawing/2014/main" id="{5B5AB38E-2EBA-4764-A1B8-2ADCD6AF76D0}"/>
                </a:ext>
              </a:extLst>
            </p:cNvPr>
            <p:cNvSpPr txBox="1">
              <a:spLocks noChangeArrowheads="1"/>
            </p:cNvSpPr>
            <p:nvPr/>
          </p:nvSpPr>
          <p:spPr bwMode="auto">
            <a:xfrm rot="16200000">
              <a:off x="7875772" y="3337902"/>
              <a:ext cx="2556378" cy="3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spcAft>
                  <a:spcPct val="0"/>
                </a:spcAft>
                <a:defRPr sz="2400">
                  <a:solidFill>
                    <a:schemeClr val="tx1"/>
                  </a:solidFill>
                  <a:latin typeface="Times New Roman" panose="02020603050405020304" pitchFamily="18" charset="0"/>
                </a:defRPr>
              </a:lvl1pPr>
              <a:lvl2pPr marL="742950" indent="-285750">
                <a:spcBef>
                  <a:spcPct val="0"/>
                </a:spcBef>
                <a:spcAft>
                  <a:spcPct val="0"/>
                </a:spcAft>
                <a:defRPr sz="2400">
                  <a:solidFill>
                    <a:schemeClr val="tx1"/>
                  </a:solidFill>
                  <a:latin typeface="Times New Roman" panose="02020603050405020304" pitchFamily="18" charset="0"/>
                </a:defRPr>
              </a:lvl2pPr>
              <a:lvl3pPr marL="1143000" indent="-228600">
                <a:spcBef>
                  <a:spcPct val="0"/>
                </a:spcBef>
                <a:spcAft>
                  <a:spcPct val="0"/>
                </a:spcAft>
                <a:defRPr sz="2400">
                  <a:solidFill>
                    <a:schemeClr val="tx1"/>
                  </a:solidFill>
                  <a:latin typeface="Times New Roman" panose="02020603050405020304" pitchFamily="18" charset="0"/>
                </a:defRPr>
              </a:lvl3pPr>
              <a:lvl4pPr marL="1600200" indent="-228600">
                <a:spcBef>
                  <a:spcPct val="0"/>
                </a:spcBef>
                <a:spcAft>
                  <a:spcPct val="0"/>
                </a:spcAft>
                <a:defRPr sz="2400">
                  <a:solidFill>
                    <a:schemeClr val="tx1"/>
                  </a:solidFill>
                  <a:latin typeface="Times New Roman" panose="02020603050405020304" pitchFamily="18" charset="0"/>
                </a:defRPr>
              </a:lvl4pPr>
              <a:lvl5pPr marL="2057400" indent="-228600">
                <a:spcBef>
                  <a:spcPct val="0"/>
                </a:spcBef>
                <a:spcAft>
                  <a:spcPct val="0"/>
                </a:spcAf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spcAft>
                  <a:spcPct val="20000"/>
                </a:spcAft>
                <a:buClr>
                  <a:schemeClr val="accent1"/>
                </a:buClr>
              </a:pPr>
              <a:r>
                <a:rPr lang="en-GB" altLang="en-US" sz="1363" b="1" i="1" dirty="0">
                  <a:solidFill>
                    <a:schemeClr val="accent1"/>
                  </a:solidFill>
                  <a:latin typeface="+mn-lt"/>
                </a:rPr>
                <a:t> </a:t>
              </a:r>
              <a:r>
                <a:rPr lang="en-GB" altLang="en-US" sz="1704" b="1" i="1" dirty="0">
                  <a:latin typeface="+mn-lt"/>
                </a:rPr>
                <a:t>Design-led textbooks</a:t>
              </a:r>
            </a:p>
          </p:txBody>
        </p:sp>
        <p:grpSp>
          <p:nvGrpSpPr>
            <p:cNvPr id="13" name="Group 12">
              <a:extLst>
                <a:ext uri="{FF2B5EF4-FFF2-40B4-BE49-F238E27FC236}">
                  <a16:creationId xmlns:a16="http://schemas.microsoft.com/office/drawing/2014/main" id="{E88A1A0F-DD2B-467D-B574-A5D9B0F1FA86}"/>
                </a:ext>
              </a:extLst>
            </p:cNvPr>
            <p:cNvGrpSpPr/>
            <p:nvPr/>
          </p:nvGrpSpPr>
          <p:grpSpPr>
            <a:xfrm>
              <a:off x="9639168" y="1121315"/>
              <a:ext cx="1641408" cy="4692804"/>
              <a:chOff x="2851215" y="-324551"/>
              <a:chExt cx="2133001" cy="6199661"/>
            </a:xfrm>
          </p:grpSpPr>
          <p:pic>
            <p:nvPicPr>
              <p:cNvPr id="15" name="Picture 14">
                <a:extLst>
                  <a:ext uri="{FF2B5EF4-FFF2-40B4-BE49-F238E27FC236}">
                    <a16:creationId xmlns:a16="http://schemas.microsoft.com/office/drawing/2014/main" id="{CEC9AE3E-A279-4E62-B805-5450C45317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1215" y="160275"/>
                <a:ext cx="2041916" cy="2600691"/>
              </a:xfrm>
              <a:prstGeom prst="rect">
                <a:avLst/>
              </a:prstGeom>
            </p:spPr>
          </p:pic>
          <p:pic>
            <p:nvPicPr>
              <p:cNvPr id="16" name="Picture 15">
                <a:extLst>
                  <a:ext uri="{FF2B5EF4-FFF2-40B4-BE49-F238E27FC236}">
                    <a16:creationId xmlns:a16="http://schemas.microsoft.com/office/drawing/2014/main" id="{BC6C1D5D-E2ED-4549-9DA9-2C454D6AFCB5}"/>
                  </a:ext>
                </a:extLst>
              </p:cNvPr>
              <p:cNvPicPr>
                <a:picLocks noChangeAspect="1"/>
              </p:cNvPicPr>
              <p:nvPr/>
            </p:nvPicPr>
            <p:blipFill rotWithShape="1">
              <a:blip r:embed="rId5">
                <a:extLst>
                  <a:ext uri="{28A0092B-C50C-407E-A947-70E740481C1C}">
                    <a14:useLocalDpi xmlns:a14="http://schemas.microsoft.com/office/drawing/2010/main" val="0"/>
                  </a:ext>
                </a:extLst>
              </a:blip>
              <a:srcRect l="8622" r="9047"/>
              <a:stretch/>
            </p:blipFill>
            <p:spPr>
              <a:xfrm>
                <a:off x="2851215" y="3284310"/>
                <a:ext cx="2133001" cy="2590800"/>
              </a:xfrm>
              <a:prstGeom prst="rect">
                <a:avLst/>
              </a:prstGeom>
              <a:ln w="6350">
                <a:noFill/>
              </a:ln>
              <a:effectLst/>
            </p:spPr>
          </p:pic>
          <p:sp>
            <p:nvSpPr>
              <p:cNvPr id="17" name="TextBox 16">
                <a:extLst>
                  <a:ext uri="{FF2B5EF4-FFF2-40B4-BE49-F238E27FC236}">
                    <a16:creationId xmlns:a16="http://schemas.microsoft.com/office/drawing/2014/main" id="{566ECA24-329C-45F1-A5D7-9504CBF82B48}"/>
                  </a:ext>
                </a:extLst>
              </p:cNvPr>
              <p:cNvSpPr txBox="1"/>
              <p:nvPr/>
            </p:nvSpPr>
            <p:spPr>
              <a:xfrm>
                <a:off x="2851215" y="-324551"/>
                <a:ext cx="1843289" cy="446308"/>
              </a:xfrm>
              <a:prstGeom prst="rect">
                <a:avLst/>
              </a:prstGeom>
              <a:noFill/>
            </p:spPr>
            <p:txBody>
              <a:bodyPr wrap="none" rtlCol="0">
                <a:spAutoFit/>
              </a:bodyPr>
              <a:lstStyle/>
              <a:p>
                <a:r>
                  <a:rPr lang="en-GB" sz="1400" dirty="0"/>
                  <a:t>Undergraduate</a:t>
                </a:r>
              </a:p>
            </p:txBody>
          </p:sp>
          <p:sp>
            <p:nvSpPr>
              <p:cNvPr id="18" name="TextBox 17">
                <a:extLst>
                  <a:ext uri="{FF2B5EF4-FFF2-40B4-BE49-F238E27FC236}">
                    <a16:creationId xmlns:a16="http://schemas.microsoft.com/office/drawing/2014/main" id="{72E2B469-7F38-4C7F-883C-B4E3BAB9F775}"/>
                  </a:ext>
                </a:extLst>
              </p:cNvPr>
              <p:cNvSpPr txBox="1"/>
              <p:nvPr/>
            </p:nvSpPr>
            <p:spPr>
              <a:xfrm>
                <a:off x="3273423" y="2838002"/>
                <a:ext cx="1288585" cy="446308"/>
              </a:xfrm>
              <a:prstGeom prst="rect">
                <a:avLst/>
              </a:prstGeom>
              <a:noFill/>
            </p:spPr>
            <p:txBody>
              <a:bodyPr wrap="none" rtlCol="0">
                <a:spAutoFit/>
              </a:bodyPr>
              <a:lstStyle/>
              <a:p>
                <a:r>
                  <a:rPr lang="en-GB" sz="1400" dirty="0"/>
                  <a:t>Advanced</a:t>
                </a:r>
              </a:p>
            </p:txBody>
          </p:sp>
        </p:grpSp>
      </p:grpSp>
    </p:spTree>
    <p:extLst>
      <p:ext uri="{BB962C8B-B14F-4D97-AF65-F5344CB8AC3E}">
        <p14:creationId xmlns:p14="http://schemas.microsoft.com/office/powerpoint/2010/main" val="271396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E813-3565-4577-B257-C82A67E40BD1}"/>
              </a:ext>
            </a:extLst>
          </p:cNvPr>
          <p:cNvSpPr>
            <a:spLocks noGrp="1"/>
          </p:cNvSpPr>
          <p:nvPr>
            <p:ph type="title"/>
          </p:nvPr>
        </p:nvSpPr>
        <p:spPr/>
        <p:txBody>
          <a:bodyPr/>
          <a:lstStyle/>
          <a:p>
            <a:r>
              <a:rPr lang="en-GB" sz="2800" b="1" dirty="0"/>
              <a:t>Material selection for the femoral stem</a:t>
            </a:r>
          </a:p>
        </p:txBody>
      </p:sp>
      <p:sp>
        <p:nvSpPr>
          <p:cNvPr id="9" name="Rectangle 8">
            <a:extLst>
              <a:ext uri="{FF2B5EF4-FFF2-40B4-BE49-F238E27FC236}">
                <a16:creationId xmlns:a16="http://schemas.microsoft.com/office/drawing/2014/main" id="{74E210BC-73BD-473F-BC60-375CD065AF21}"/>
              </a:ext>
            </a:extLst>
          </p:cNvPr>
          <p:cNvSpPr/>
          <p:nvPr/>
        </p:nvSpPr>
        <p:spPr>
          <a:xfrm>
            <a:off x="695399" y="948225"/>
            <a:ext cx="10972799" cy="1200329"/>
          </a:xfrm>
          <a:prstGeom prst="rect">
            <a:avLst/>
          </a:prstGeom>
        </p:spPr>
        <p:txBody>
          <a:bodyPr wrap="square">
            <a:spAutoFit/>
          </a:bodyPr>
          <a:lstStyle/>
          <a:p>
            <a:r>
              <a:rPr lang="en-US" b="1" i="1" dirty="0">
                <a:ea typeface="Times New Roman" panose="02020603050405020304" pitchFamily="18" charset="0"/>
                <a:cs typeface="Times New Roman" panose="02020603050405020304" pitchFamily="18" charset="0"/>
              </a:rPr>
              <a:t>The classic hip replacement implant is divided into parts</a:t>
            </a:r>
          </a:p>
          <a:p>
            <a:endParaRPr lang="en-US" b="1" i="1" dirty="0">
              <a:solidFill>
                <a:schemeClr val="accent1"/>
              </a:solidFill>
              <a:ea typeface="Times New Roman" panose="02020603050405020304" pitchFamily="18" charset="0"/>
              <a:cs typeface="Times New Roman" panose="02020603050405020304" pitchFamily="18" charset="0"/>
            </a:endParaRPr>
          </a:p>
          <a:p>
            <a:r>
              <a:rPr lang="en-US" b="1" i="1" dirty="0">
                <a:solidFill>
                  <a:schemeClr val="accent1"/>
                </a:solidFill>
                <a:ea typeface="Times New Roman" panose="02020603050405020304" pitchFamily="18" charset="0"/>
                <a:cs typeface="Times New Roman" panose="02020603050405020304" pitchFamily="18" charset="0"/>
              </a:rPr>
              <a:t>Function, part 1</a:t>
            </a:r>
            <a:r>
              <a:rPr lang="en-US" dirty="0">
                <a:solidFill>
                  <a:schemeClr val="accent1"/>
                </a:solidFill>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(stem) – sustain compressive load from external forces (red arrows) resulting also in shear and bending of the femoral stem. (illustrated schematically by the blue arrows) Strength-limited design is assumed.</a:t>
            </a:r>
          </a:p>
        </p:txBody>
      </p:sp>
      <p:sp>
        <p:nvSpPr>
          <p:cNvPr id="10" name="Rectangle 9">
            <a:extLst>
              <a:ext uri="{FF2B5EF4-FFF2-40B4-BE49-F238E27FC236}">
                <a16:creationId xmlns:a16="http://schemas.microsoft.com/office/drawing/2014/main" id="{7E4BB0FE-CF1D-42F1-9BA4-829D1CD39D26}"/>
              </a:ext>
            </a:extLst>
          </p:cNvPr>
          <p:cNvSpPr/>
          <p:nvPr/>
        </p:nvSpPr>
        <p:spPr>
          <a:xfrm>
            <a:off x="4128831" y="2476949"/>
            <a:ext cx="6116569" cy="3059812"/>
          </a:xfrm>
          <a:prstGeom prst="rect">
            <a:avLst/>
          </a:prstGeom>
        </p:spPr>
        <p:txBody>
          <a:bodyPr wrap="square">
            <a:spAutoFit/>
          </a:bodyPr>
          <a:lstStyle/>
          <a:p>
            <a:pPr marL="285750" indent="-285750" algn="just" eaLnBrk="0" fontAlgn="base" hangingPunct="0">
              <a:spcBef>
                <a:spcPts val="335"/>
              </a:spcBef>
              <a:spcAft>
                <a:spcPts val="170"/>
              </a:spcAft>
              <a:buClr>
                <a:srgbClr val="FFB71B"/>
              </a:buClr>
              <a:buFont typeface="Wingdings" panose="05000000000000000000" pitchFamily="2" charset="2"/>
              <a:buChar char="§"/>
            </a:pPr>
            <a:r>
              <a:rPr lang="en-US" b="1" i="1" dirty="0">
                <a:ea typeface="Times New Roman" panose="02020603050405020304" pitchFamily="18" charset="0"/>
                <a:cs typeface="Times New Roman" panose="02020603050405020304" pitchFamily="18" charset="0"/>
              </a:rPr>
              <a:t>Constraints</a:t>
            </a:r>
            <a:r>
              <a:rPr lang="en-US" dirty="0">
                <a:ea typeface="Times New Roman" panose="02020603050405020304" pitchFamily="18" charset="0"/>
                <a:cs typeface="Times New Roman" panose="02020603050405020304" pitchFamily="18" charset="0"/>
              </a:rPr>
              <a:t> (stem):</a:t>
            </a:r>
            <a:endParaRPr lang="en-GB" dirty="0">
              <a:ea typeface="Times New Roman" panose="02020603050405020304" pitchFamily="18" charset="0"/>
              <a:cs typeface="Times New Roman" panose="02020603050405020304" pitchFamily="18" charset="0"/>
            </a:endParaRPr>
          </a:p>
          <a:p>
            <a:pPr marL="342900" indent="-342900" algn="just" eaLnBrk="0" fontAlgn="base" hangingPunct="0">
              <a:spcBef>
                <a:spcPts val="335"/>
              </a:spcBef>
              <a:spcAft>
                <a:spcPts val="170"/>
              </a:spcAft>
              <a:buClr>
                <a:srgbClr val="FFB71B"/>
              </a:buClr>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Biomedical material</a:t>
            </a:r>
            <a:endParaRPr lang="en-GB" dirty="0">
              <a:ea typeface="Times New Roman" panose="02020603050405020304" pitchFamily="18" charset="0"/>
              <a:cs typeface="Times New Roman" panose="02020603050405020304" pitchFamily="18" charset="0"/>
            </a:endParaRPr>
          </a:p>
          <a:p>
            <a:pPr marL="342900" indent="-342900" algn="just" eaLnBrk="0" fontAlgn="base" hangingPunct="0">
              <a:spcBef>
                <a:spcPts val="335"/>
              </a:spcBef>
              <a:spcAft>
                <a:spcPts val="170"/>
              </a:spcAft>
              <a:buClr>
                <a:srgbClr val="FFB71B"/>
              </a:buClr>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Stiffness and strength not less than cortical bone</a:t>
            </a:r>
            <a:endParaRPr lang="en-GB" dirty="0">
              <a:ea typeface="Times New Roman" panose="02020603050405020304" pitchFamily="18" charset="0"/>
              <a:cs typeface="Times New Roman" panose="02020603050405020304" pitchFamily="18" charset="0"/>
            </a:endParaRPr>
          </a:p>
          <a:p>
            <a:pPr marL="342900" indent="-342900" algn="just" eaLnBrk="0" fontAlgn="base" hangingPunct="0">
              <a:spcBef>
                <a:spcPts val="335"/>
              </a:spcBef>
              <a:spcAft>
                <a:spcPts val="170"/>
              </a:spcAft>
              <a:buClr>
                <a:srgbClr val="FFB71B"/>
              </a:buClr>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Fracture toughness to avoid fast fracture </a:t>
            </a:r>
          </a:p>
          <a:p>
            <a:pPr marL="285750" indent="-285750" algn="just" eaLnBrk="0" fontAlgn="base" hangingPunct="0">
              <a:spcAft>
                <a:spcPts val="170"/>
              </a:spcAft>
              <a:buClr>
                <a:srgbClr val="FFB71B"/>
              </a:buClr>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     (&gt;11 MPa*m^0.5)</a:t>
            </a:r>
            <a:endParaRPr lang="en-GB" dirty="0">
              <a:ea typeface="Times New Roman" panose="02020603050405020304" pitchFamily="18" charset="0"/>
              <a:cs typeface="Times New Roman" panose="02020603050405020304" pitchFamily="18" charset="0"/>
            </a:endParaRPr>
          </a:p>
          <a:p>
            <a:pPr marL="342900" indent="-342900" algn="just" eaLnBrk="0" fontAlgn="base" hangingPunct="0">
              <a:spcBef>
                <a:spcPts val="335"/>
              </a:spcBef>
              <a:spcAft>
                <a:spcPts val="170"/>
              </a:spcAft>
              <a:buClr>
                <a:srgbClr val="FFB71B"/>
              </a:buClr>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Bulk material + Unfilled grades + Non-magnetic </a:t>
            </a:r>
          </a:p>
          <a:p>
            <a:pPr marL="285750" indent="-285750" algn="just" eaLnBrk="0" fontAlgn="base" hangingPunct="0">
              <a:spcBef>
                <a:spcPts val="335"/>
              </a:spcBef>
              <a:spcAft>
                <a:spcPts val="170"/>
              </a:spcAft>
              <a:buClr>
                <a:srgbClr val="FFB71B"/>
              </a:buClr>
              <a:buFont typeface="Wingdings" panose="05000000000000000000" pitchFamily="2" charset="2"/>
              <a:buChar char="§"/>
            </a:pPr>
            <a:r>
              <a:rPr lang="en-US" b="1" i="1" dirty="0">
                <a:ea typeface="Times New Roman" panose="02020603050405020304" pitchFamily="18" charset="0"/>
                <a:cs typeface="Times New Roman" panose="02020603050405020304" pitchFamily="18" charset="0"/>
              </a:rPr>
              <a:t>Objectives</a:t>
            </a:r>
            <a:r>
              <a:rPr lang="en-US" dirty="0">
                <a:ea typeface="Times New Roman" panose="02020603050405020304" pitchFamily="18" charset="0"/>
                <a:cs typeface="Times New Roman" panose="02020603050405020304" pitchFamily="18" charset="0"/>
              </a:rPr>
              <a:t> (stem)</a:t>
            </a:r>
          </a:p>
          <a:p>
            <a:pPr marL="342900" indent="-342900" algn="just" eaLnBrk="0" fontAlgn="base" hangingPunct="0">
              <a:spcBef>
                <a:spcPts val="335"/>
              </a:spcBef>
              <a:spcAft>
                <a:spcPts val="170"/>
              </a:spcAft>
              <a:buClr>
                <a:srgbClr val="FFB71B"/>
              </a:buClr>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Maximize specific strength</a:t>
            </a:r>
          </a:p>
          <a:p>
            <a:pPr marL="342900" indent="-342900" algn="just" eaLnBrk="0" fontAlgn="base" hangingPunct="0">
              <a:spcBef>
                <a:spcPts val="335"/>
              </a:spcBef>
              <a:spcAft>
                <a:spcPts val="170"/>
              </a:spcAft>
              <a:buClr>
                <a:srgbClr val="FFB71B"/>
              </a:buClr>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Minimize cost</a:t>
            </a:r>
          </a:p>
        </p:txBody>
      </p:sp>
      <p:grpSp>
        <p:nvGrpSpPr>
          <p:cNvPr id="5" name="Group 4">
            <a:extLst>
              <a:ext uri="{FF2B5EF4-FFF2-40B4-BE49-F238E27FC236}">
                <a16:creationId xmlns:a16="http://schemas.microsoft.com/office/drawing/2014/main" id="{A7F9936D-15D5-4B59-9871-A4C1CAB3D21D}"/>
              </a:ext>
            </a:extLst>
          </p:cNvPr>
          <p:cNvGrpSpPr/>
          <p:nvPr/>
        </p:nvGrpSpPr>
        <p:grpSpPr>
          <a:xfrm>
            <a:off x="1294940" y="2492896"/>
            <a:ext cx="2282064" cy="3043867"/>
            <a:chOff x="638708" y="2320296"/>
            <a:chExt cx="2282064" cy="3043867"/>
          </a:xfrm>
        </p:grpSpPr>
        <p:grpSp>
          <p:nvGrpSpPr>
            <p:cNvPr id="12" name="Group 11">
              <a:extLst>
                <a:ext uri="{FF2B5EF4-FFF2-40B4-BE49-F238E27FC236}">
                  <a16:creationId xmlns:a16="http://schemas.microsoft.com/office/drawing/2014/main" id="{B1E53990-7C38-4989-8976-59E07CD9BA27}"/>
                </a:ext>
              </a:extLst>
            </p:cNvPr>
            <p:cNvGrpSpPr/>
            <p:nvPr/>
          </p:nvGrpSpPr>
          <p:grpSpPr>
            <a:xfrm>
              <a:off x="638708" y="2320296"/>
              <a:ext cx="2282064" cy="3043867"/>
              <a:chOff x="0" y="0"/>
              <a:chExt cx="805180" cy="1128450"/>
            </a:xfrm>
          </p:grpSpPr>
          <p:pic>
            <p:nvPicPr>
              <p:cNvPr id="13" name="Picture 12">
                <a:extLst>
                  <a:ext uri="{FF2B5EF4-FFF2-40B4-BE49-F238E27FC236}">
                    <a16:creationId xmlns:a16="http://schemas.microsoft.com/office/drawing/2014/main" id="{87A3BEAB-43FC-4848-ACEC-CA7B3FDC4F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62" t="41594" r="20750" b="7934"/>
              <a:stretch/>
            </p:blipFill>
            <p:spPr bwMode="auto">
              <a:xfrm>
                <a:off x="0" y="1"/>
                <a:ext cx="805180" cy="1128449"/>
              </a:xfrm>
              <a:prstGeom prst="rect">
                <a:avLst/>
              </a:prstGeom>
              <a:noFill/>
              <a:ln w="9525" cap="flat" cmpd="sng" algn="ctr">
                <a:solidFill>
                  <a:schemeClr val="accent1"/>
                </a:solidFill>
                <a:prstDash val="solid"/>
                <a:round/>
                <a:headEnd type="none" w="med" len="med"/>
                <a:tailEnd type="none" w="med" len="med"/>
              </a:ln>
              <a:extLst>
                <a:ext uri="{53640926-AAD7-44D8-BBD7-CCE9431645EC}">
                  <a14:shadowObscured xmlns:a14="http://schemas.microsoft.com/office/drawing/2010/main"/>
                </a:ext>
              </a:extLst>
            </p:spPr>
          </p:pic>
          <p:cxnSp>
            <p:nvCxnSpPr>
              <p:cNvPr id="19" name="Straight Arrow Connector 18">
                <a:extLst>
                  <a:ext uri="{FF2B5EF4-FFF2-40B4-BE49-F238E27FC236}">
                    <a16:creationId xmlns:a16="http://schemas.microsoft.com/office/drawing/2014/main" id="{43532124-9490-4240-B949-1610286A6006}"/>
                  </a:ext>
                </a:extLst>
              </p:cNvPr>
              <p:cNvCxnSpPr/>
              <p:nvPr/>
            </p:nvCxnSpPr>
            <p:spPr>
              <a:xfrm flipH="1">
                <a:off x="484988" y="0"/>
                <a:ext cx="23108" cy="334010"/>
              </a:xfrm>
              <a:prstGeom prst="straightConnector1">
                <a:avLst/>
              </a:prstGeom>
              <a:ln w="285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CC87A6F-32F0-4330-8587-0A7E816F97C4}"/>
                  </a:ext>
                </a:extLst>
              </p:cNvPr>
              <p:cNvGrpSpPr/>
              <p:nvPr/>
            </p:nvGrpSpPr>
            <p:grpSpPr>
              <a:xfrm>
                <a:off x="86961" y="211164"/>
                <a:ext cx="531677" cy="581535"/>
                <a:chOff x="4426" y="0"/>
                <a:chExt cx="643360" cy="703993"/>
              </a:xfrm>
            </p:grpSpPr>
            <p:sp>
              <p:nvSpPr>
                <p:cNvPr id="22" name="Arc 21">
                  <a:extLst>
                    <a:ext uri="{FF2B5EF4-FFF2-40B4-BE49-F238E27FC236}">
                      <a16:creationId xmlns:a16="http://schemas.microsoft.com/office/drawing/2014/main" id="{05021DCB-49F7-47DD-AC4C-F0D8DA6962B8}"/>
                    </a:ext>
                  </a:extLst>
                </p:cNvPr>
                <p:cNvSpPr/>
                <p:nvPr/>
              </p:nvSpPr>
              <p:spPr>
                <a:xfrm>
                  <a:off x="4426" y="254880"/>
                  <a:ext cx="455606" cy="449113"/>
                </a:xfrm>
                <a:prstGeom prst="arc">
                  <a:avLst>
                    <a:gd name="adj1" fmla="val 16200000"/>
                    <a:gd name="adj2" fmla="val 20771943"/>
                  </a:avLst>
                </a:prstGeom>
                <a:ln>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3" name="Arc 22">
                  <a:extLst>
                    <a:ext uri="{FF2B5EF4-FFF2-40B4-BE49-F238E27FC236}">
                      <a16:creationId xmlns:a16="http://schemas.microsoft.com/office/drawing/2014/main" id="{04E46654-2487-4473-991D-A1A8456FE0D6}"/>
                    </a:ext>
                  </a:extLst>
                </p:cNvPr>
                <p:cNvSpPr/>
                <p:nvPr/>
              </p:nvSpPr>
              <p:spPr>
                <a:xfrm flipH="1" flipV="1">
                  <a:off x="177421" y="0"/>
                  <a:ext cx="470365" cy="464024"/>
                </a:xfrm>
                <a:prstGeom prst="arc">
                  <a:avLst>
                    <a:gd name="adj1" fmla="val 16200000"/>
                    <a:gd name="adj2" fmla="val 20771943"/>
                  </a:avLst>
                </a:prstGeom>
                <a:ln>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21" name="Straight Arrow Connector 20">
                <a:extLst>
                  <a:ext uri="{FF2B5EF4-FFF2-40B4-BE49-F238E27FC236}">
                    <a16:creationId xmlns:a16="http://schemas.microsoft.com/office/drawing/2014/main" id="{C8B2040B-4D28-4A56-AF8E-AE6537239A74}"/>
                  </a:ext>
                </a:extLst>
              </p:cNvPr>
              <p:cNvCxnSpPr/>
              <p:nvPr/>
            </p:nvCxnSpPr>
            <p:spPr>
              <a:xfrm flipH="1">
                <a:off x="206236" y="791436"/>
                <a:ext cx="24829" cy="337013"/>
              </a:xfrm>
              <a:prstGeom prst="straightConnector1">
                <a:avLst/>
              </a:prstGeom>
              <a:ln w="28575">
                <a:solidFill>
                  <a:srgbClr val="C0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1C87038E-F6C7-4D33-8C19-5D0BA21687A1}"/>
                </a:ext>
              </a:extLst>
            </p:cNvPr>
            <p:cNvSpPr/>
            <p:nvPr/>
          </p:nvSpPr>
          <p:spPr>
            <a:xfrm>
              <a:off x="1311468" y="4607810"/>
              <a:ext cx="882036" cy="369332"/>
            </a:xfrm>
            <a:prstGeom prst="rect">
              <a:avLst/>
            </a:prstGeom>
          </p:spPr>
          <p:txBody>
            <a:bodyPr wrap="none">
              <a:spAutoFit/>
            </a:bodyPr>
            <a:lstStyle/>
            <a:p>
              <a:r>
                <a:rPr lang="en-US" b="1" i="1" dirty="0"/>
                <a:t>1. stem</a:t>
              </a:r>
              <a:endParaRPr lang="en-GB" dirty="0"/>
            </a:p>
          </p:txBody>
        </p:sp>
        <p:sp>
          <p:nvSpPr>
            <p:cNvPr id="15" name="Rectangle 14">
              <a:extLst>
                <a:ext uri="{FF2B5EF4-FFF2-40B4-BE49-F238E27FC236}">
                  <a16:creationId xmlns:a16="http://schemas.microsoft.com/office/drawing/2014/main" id="{763FA7F1-8E5E-45A1-BB51-454AE6B76E2A}"/>
                </a:ext>
              </a:extLst>
            </p:cNvPr>
            <p:cNvSpPr/>
            <p:nvPr/>
          </p:nvSpPr>
          <p:spPr>
            <a:xfrm>
              <a:off x="660575" y="2680966"/>
              <a:ext cx="894797" cy="369332"/>
            </a:xfrm>
            <a:prstGeom prst="rect">
              <a:avLst/>
            </a:prstGeom>
          </p:spPr>
          <p:txBody>
            <a:bodyPr wrap="none">
              <a:spAutoFit/>
            </a:bodyPr>
            <a:lstStyle/>
            <a:p>
              <a:r>
                <a:rPr lang="en-US" b="1" i="1" dirty="0"/>
                <a:t>2. head</a:t>
              </a:r>
              <a:endParaRPr lang="en-GB" dirty="0"/>
            </a:p>
          </p:txBody>
        </p:sp>
      </p:grpSp>
    </p:spTree>
    <p:extLst>
      <p:ext uri="{BB962C8B-B14F-4D97-AF65-F5344CB8AC3E}">
        <p14:creationId xmlns:p14="http://schemas.microsoft.com/office/powerpoint/2010/main" val="445675148"/>
      </p:ext>
    </p:extLst>
  </p:cSld>
  <p:clrMapOvr>
    <a:masterClrMapping/>
  </p:clrMapOvr>
</p:sld>
</file>

<file path=ppt/theme/theme1.xml><?xml version="1.0" encoding="utf-8"?>
<a:theme xmlns:a="http://schemas.openxmlformats.org/drawingml/2006/main" name="1_Ansys - Slide Master">
  <a:themeElements>
    <a:clrScheme name="ANSYS 2021 Colors">
      <a:dk1>
        <a:sysClr val="windowText" lastClr="000000"/>
      </a:dk1>
      <a:lt1>
        <a:sysClr val="window" lastClr="FFFFFF"/>
      </a:lt1>
      <a:dk2>
        <a:srgbClr val="898A8D"/>
      </a:dk2>
      <a:lt2>
        <a:srgbClr val="D9D8D6"/>
      </a:lt2>
      <a:accent1>
        <a:srgbClr val="FFB71B"/>
      </a:accent1>
      <a:accent2>
        <a:srgbClr val="898A8D"/>
      </a:accent2>
      <a:accent3>
        <a:srgbClr val="D9D8D6"/>
      </a:accent3>
      <a:accent4>
        <a:srgbClr val="FFB71B"/>
      </a:accent4>
      <a:accent5>
        <a:srgbClr val="898A8D"/>
      </a:accent5>
      <a:accent6>
        <a:srgbClr val="D9D8D6"/>
      </a:accent6>
      <a:hlink>
        <a:srgbClr val="000000"/>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ys 2022 PPT Template.pptx" id="{8C81873A-B9BE-4FD4-892B-0E0EB1B88D03}" vid="{2B7C50F2-C714-45D9-8450-D4BD2FFC0A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g xmlns="4486bbf1-55fc-49d2-af7e-ec287a4789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AC54582C-3F01-4F8D-9460-F0A670A527E2}">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592a2861-848e-4487-9e07-fc12779b72dd"/>
    <ds:schemaRef ds:uri="http://purl.org/dc/elements/1.1/"/>
    <ds:schemaRef ds:uri="http://schemas.microsoft.com/office/2006/documentManagement/types"/>
    <ds:schemaRef ds:uri="4486bbf1-55fc-49d2-af7e-ec287a4789b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AC3C246-5907-43F7-8452-6E3567392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79</TotalTime>
  <Words>1868</Words>
  <Application>Microsoft Office PowerPoint</Application>
  <PresentationFormat>Widescreen</PresentationFormat>
  <Paragraphs>192</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1_Ansys - Slide Master</vt:lpstr>
      <vt:lpstr>PowerPoint Presentation</vt:lpstr>
      <vt:lpstr>Agenda</vt:lpstr>
      <vt:lpstr>Bioengineering</vt:lpstr>
      <vt:lpstr>Biomaterials</vt:lpstr>
      <vt:lpstr>Background: bone implants</vt:lpstr>
      <vt:lpstr>Biomaterials in total hip replacements</vt:lpstr>
      <vt:lpstr>Level 2 has very useful information</vt:lpstr>
      <vt:lpstr>Advanced material selection methodology</vt:lpstr>
      <vt:lpstr>Material selection for the femoral stem</vt:lpstr>
      <vt:lpstr>The femoral stem, screening</vt:lpstr>
      <vt:lpstr>The femoral stem, ranking on strength</vt:lpstr>
      <vt:lpstr>The femoral stem, ranking on cost</vt:lpstr>
      <vt:lpstr>Conclusions for the femoral stem</vt:lpstr>
      <vt:lpstr>Material selection for the femoral head</vt:lpstr>
      <vt:lpstr>The femoral head, compressive strength</vt:lpstr>
      <vt:lpstr>Performance Index: abrasion (blunt contact)</vt:lpstr>
      <vt:lpstr>Result: abrasive performance </vt:lpstr>
      <vt:lpstr>Conclusions for the femoral head</vt:lpstr>
      <vt:lpstr>Reality Check: ASM links</vt:lpstr>
      <vt:lpstr>Reality Check: ASM links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Kaitlin Tyler</cp:lastModifiedBy>
  <cp:revision>6</cp:revision>
  <dcterms:created xsi:type="dcterms:W3CDTF">2021-08-10T09:44:27Z</dcterms:created>
  <dcterms:modified xsi:type="dcterms:W3CDTF">2022-01-24T10:17:58Z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