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4"/>
  </p:sldMasterIdLst>
  <p:notesMasterIdLst>
    <p:notesMasterId r:id="rId16"/>
  </p:notesMasterIdLst>
  <p:handoutMasterIdLst>
    <p:handoutMasterId r:id="rId17"/>
  </p:handoutMasterIdLst>
  <p:sldIdLst>
    <p:sldId id="272" r:id="rId5"/>
    <p:sldId id="276" r:id="rId6"/>
    <p:sldId id="284" r:id="rId7"/>
    <p:sldId id="261" r:id="rId8"/>
    <p:sldId id="278" r:id="rId9"/>
    <p:sldId id="274" r:id="rId10"/>
    <p:sldId id="290" r:id="rId11"/>
    <p:sldId id="289" r:id="rId12"/>
    <p:sldId id="288" r:id="rId13"/>
    <p:sldId id="281" r:id="rId14"/>
    <p:sldId id="291" r:id="rId15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pos="2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9EDF4"/>
    <a:srgbClr val="D0D8E8"/>
    <a:srgbClr val="FFFF00"/>
    <a:srgbClr val="666633"/>
    <a:srgbClr val="808000"/>
    <a:srgbClr val="336600"/>
    <a:srgbClr val="EFB7D4"/>
    <a:srgbClr val="006600"/>
    <a:srgbClr val="7DD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AEB2B7-169A-4FD6-912C-538B516C0982}" v="1" dt="2021-12-17T14:53:11.6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7" autoAdjust="0"/>
    <p:restoredTop sz="94660"/>
  </p:normalViewPr>
  <p:slideViewPr>
    <p:cSldViewPr showGuides="1">
      <p:cViewPr varScale="1">
        <p:scale>
          <a:sx n="110" d="100"/>
          <a:sy n="110" d="100"/>
        </p:scale>
        <p:origin x="1032" y="108"/>
      </p:cViewPr>
      <p:guideLst>
        <p:guide orient="horz"/>
        <p:guide pos="2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63" d="100"/>
          <a:sy n="163" d="100"/>
        </p:scale>
        <p:origin x="2948" y="84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B8424-2ECA-4376-B365-9F30B1022D5B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99BD76-05B3-41AE-A147-4F285D9461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650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6A90D9-F63D-4C35-A4F2-673EDDE14BCB}" type="datetimeFigureOut">
              <a:rPr lang="en-GB" smtClean="0"/>
              <a:t>14/01/2022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126B4-2C60-4CE3-9E78-DA9D9D334A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926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126B4-2C60-4CE3-9E78-DA9D9D334A7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788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126B4-2C60-4CE3-9E78-DA9D9D334A7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409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126B4-2C60-4CE3-9E78-DA9D9D334A7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329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126B4-2C60-4CE3-9E78-DA9D9D334A7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329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126B4-2C60-4CE3-9E78-DA9D9D334A7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251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126B4-2C60-4CE3-9E78-DA9D9D334A7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895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126B4-2C60-4CE3-9E78-DA9D9D334A7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290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126B4-2C60-4CE3-9E78-DA9D9D334A7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290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126B4-2C60-4CE3-9E78-DA9D9D334A7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1705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A126B4-2C60-4CE3-9E78-DA9D9D334A7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170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2000C31-16C6-4CCE-B6D2-6324F4EA24E6}"/>
              </a:ext>
            </a:extLst>
          </p:cNvPr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3B808CC-F74C-B743-BAB4-F4C99E1956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1663" y="914400"/>
            <a:ext cx="5394325" cy="14493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 i="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230188" indent="0">
              <a:buNone/>
              <a:defRPr>
                <a:solidFill>
                  <a:schemeClr val="bg1"/>
                </a:solidFill>
              </a:defRPr>
            </a:lvl2pPr>
            <a:lvl3pPr marL="457200" indent="0">
              <a:buNone/>
              <a:defRPr>
                <a:solidFill>
                  <a:schemeClr val="bg1"/>
                </a:solidFill>
              </a:defRPr>
            </a:lvl3pPr>
            <a:lvl4pPr marL="746125" indent="0">
              <a:buNone/>
              <a:defRPr>
                <a:solidFill>
                  <a:schemeClr val="bg1"/>
                </a:solidFill>
              </a:defRPr>
            </a:lvl4pPr>
            <a:lvl5pPr marL="969962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9AFE08CF-AC0B-7143-9A94-E8A35CBC7D4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1663" y="2667000"/>
            <a:ext cx="5394325" cy="848315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2000" b="0" i="0">
                <a:solidFill>
                  <a:schemeClr val="accent3"/>
                </a:solidFill>
                <a:latin typeface="Calibri" panose="020F0502020204030204" pitchFamily="34" charset="0"/>
              </a:defRPr>
            </a:lvl1pPr>
            <a:lvl2pPr marL="230188" indent="0">
              <a:buNone/>
              <a:defRPr>
                <a:solidFill>
                  <a:schemeClr val="bg1"/>
                </a:solidFill>
              </a:defRPr>
            </a:lvl2pPr>
            <a:lvl3pPr marL="457200" indent="0">
              <a:buNone/>
              <a:defRPr>
                <a:solidFill>
                  <a:schemeClr val="bg1"/>
                </a:solidFill>
              </a:defRPr>
            </a:lvl3pPr>
            <a:lvl4pPr marL="746125" indent="0">
              <a:buNone/>
              <a:defRPr>
                <a:solidFill>
                  <a:schemeClr val="bg1"/>
                </a:solidFill>
              </a:defRPr>
            </a:lvl4pPr>
            <a:lvl5pPr marL="969962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191E51-6FFC-4231-97E9-4C436119983B}"/>
              </a:ext>
            </a:extLst>
          </p:cNvPr>
          <p:cNvSpPr txBox="1"/>
          <p:nvPr/>
        </p:nvSpPr>
        <p:spPr>
          <a:xfrm>
            <a:off x="7848600" y="64770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</a:rPr>
              <a:t>©2021 ANSYS, Inc.</a:t>
            </a:r>
          </a:p>
        </p:txBody>
      </p:sp>
    </p:spTree>
    <p:extLst>
      <p:ext uri="{BB962C8B-B14F-4D97-AF65-F5344CB8AC3E}">
        <p14:creationId xmlns:p14="http://schemas.microsoft.com/office/powerpoint/2010/main" val="2311716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84">
          <p15:clr>
            <a:srgbClr val="FBAE40"/>
          </p15:clr>
        </p15:guide>
        <p15:guide id="2" orient="horz" pos="2613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B1A58-7F99-2943-838C-468BDEFDB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Media Placeholder 4">
            <a:extLst>
              <a:ext uri="{FF2B5EF4-FFF2-40B4-BE49-F238E27FC236}">
                <a16:creationId xmlns:a16="http://schemas.microsoft.com/office/drawing/2014/main" id="{76C186EF-8C58-7249-A024-F6C1D0AD12BC}"/>
              </a:ext>
            </a:extLst>
          </p:cNvPr>
          <p:cNvSpPr>
            <a:spLocks noGrp="1"/>
          </p:cNvSpPr>
          <p:nvPr>
            <p:ph type="media" sz="quarter" idx="14"/>
          </p:nvPr>
        </p:nvSpPr>
        <p:spPr>
          <a:xfrm>
            <a:off x="6096001" y="1447799"/>
            <a:ext cx="5486400" cy="459097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media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931A0CB9-E7C5-BC4C-83B3-6A04784CA59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0D23093-2AB0-F74C-B865-1A12A15B65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B673984-7F55-E14A-9088-44C94432D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1447800"/>
            <a:ext cx="52578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lti-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B3363707-8337-D14D-8CD6-076D7F38DEE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" y="1143000"/>
            <a:ext cx="3454400" cy="1981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latin typeface="Calibri" panose="020F050202020403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6">
            <a:extLst>
              <a:ext uri="{FF2B5EF4-FFF2-40B4-BE49-F238E27FC236}">
                <a16:creationId xmlns:a16="http://schemas.microsoft.com/office/drawing/2014/main" id="{AF67D610-3DBA-EB48-B589-E895E66AEF0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600" y="3657600"/>
            <a:ext cx="3454400" cy="1981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latin typeface="Calibri" panose="020F050202020403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BFD49B6-2BF3-F94C-AD6B-7B77861203C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70400" y="1159933"/>
            <a:ext cx="3454400" cy="1981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latin typeface="Calibri" panose="020F050202020403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75F3481B-E073-FC4C-8662-89F64D47862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470400" y="3674533"/>
            <a:ext cx="3454400" cy="1981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latin typeface="Calibri" panose="020F050202020403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4E9685A2-20AD-6C44-B1B9-DCB2E44370F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28000" y="1151467"/>
            <a:ext cx="3454400" cy="1981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latin typeface="Calibri" panose="020F050202020403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498EFFC6-47A8-C248-AF67-33A51B03885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128000" y="3666067"/>
            <a:ext cx="3454400" cy="1981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latin typeface="Calibri" panose="020F050202020403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5327F1EC-8CEB-F348-A688-603CC6AF3B7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600" y="3200400"/>
            <a:ext cx="3454400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 i="0">
                <a:latin typeface="Calibri" panose="020F0502020204030204" pitchFamily="34" charset="0"/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3">
            <a:extLst>
              <a:ext uri="{FF2B5EF4-FFF2-40B4-BE49-F238E27FC236}">
                <a16:creationId xmlns:a16="http://schemas.microsoft.com/office/drawing/2014/main" id="{D8D84EB5-FEF7-D145-9924-EDC82C5DD72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470400" y="3200400"/>
            <a:ext cx="3454400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 i="0">
                <a:latin typeface="Calibri" panose="020F0502020204030204" pitchFamily="34" charset="0"/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73B743E4-6516-C94E-BADC-931FCAF3B34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150577" y="3200400"/>
            <a:ext cx="3454400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 i="0">
                <a:latin typeface="Calibri" panose="020F0502020204030204" pitchFamily="34" charset="0"/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ED4C7F5-70CF-2C4D-8AF3-4D76760714C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09600" y="5702300"/>
            <a:ext cx="3454400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 i="0">
                <a:latin typeface="Calibri" panose="020F0502020204030204" pitchFamily="34" charset="0"/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6B853D87-F6A1-6443-AB6D-6E9819089E0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470400" y="5715000"/>
            <a:ext cx="3454400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 i="0">
                <a:latin typeface="Calibri" panose="020F0502020204030204" pitchFamily="34" charset="0"/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256BC893-7821-9640-98BC-FFCFED83EB9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150577" y="5715000"/>
            <a:ext cx="3454400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0" i="0">
                <a:latin typeface="Calibri" panose="020F0502020204030204" pitchFamily="34" charset="0"/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02F90602-9DC6-3F4D-B178-EF64100603FB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F0D23093-2AB0-F74C-B865-1A12A15B65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774FC734-09F5-2F40-BB01-29D6BBF76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365586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5">
            <a:extLst>
              <a:ext uri="{FF2B5EF4-FFF2-40B4-BE49-F238E27FC236}">
                <a16:creationId xmlns:a16="http://schemas.microsoft.com/office/drawing/2014/main" id="{34EBE792-3674-F042-8191-29D73F7CA4C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14400" y="1371600"/>
            <a:ext cx="1930400" cy="1295400"/>
          </a:xfrm>
          <a:prstGeom prst="rect">
            <a:avLst/>
          </a:prstGeom>
          <a:effectLst/>
        </p:spPr>
        <p:txBody>
          <a:bodyPr/>
          <a:lstStyle>
            <a:lvl1pPr marL="0" indent="0">
              <a:buFontTx/>
              <a:buNone/>
              <a:defRPr sz="1100" b="0" i="0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160x147 logo</a:t>
            </a:r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93ABDDAC-BA7B-4A4A-9D64-71FA88868E4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914400" y="2895600"/>
            <a:ext cx="1930400" cy="1295400"/>
          </a:xfrm>
          <a:prstGeom prst="rect">
            <a:avLst/>
          </a:prstGeom>
          <a:effectLst/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 sz="1100" b="0" i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160x147 logo</a:t>
            </a:r>
          </a:p>
          <a:p>
            <a:endParaRPr lang="en-US" dirty="0"/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BE481E25-6792-6B48-8A87-D3E9D1B2232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14400" y="4419600"/>
            <a:ext cx="1930400" cy="1295400"/>
          </a:xfrm>
          <a:prstGeom prst="rect">
            <a:avLst/>
          </a:prstGeom>
          <a:effectLst/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 sz="1100" b="0" i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160x147 logo</a:t>
            </a:r>
          </a:p>
          <a:p>
            <a:endParaRPr lang="en-US" dirty="0"/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D548604C-E487-1D4F-91AF-D210004A518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759200" y="1371600"/>
            <a:ext cx="1930400" cy="1295400"/>
          </a:xfrm>
          <a:prstGeom prst="rect">
            <a:avLst/>
          </a:prstGeom>
          <a:effectLst/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 sz="1100" b="0" i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160x147 logo</a:t>
            </a:r>
          </a:p>
          <a:p>
            <a:endParaRPr lang="en-US" dirty="0"/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624EDF6-2365-2545-8099-338237F309C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759200" y="2895600"/>
            <a:ext cx="1930400" cy="1295400"/>
          </a:xfrm>
          <a:prstGeom prst="rect">
            <a:avLst/>
          </a:prstGeom>
          <a:effectLst/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 sz="1100" b="0" i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160x147 logo</a:t>
            </a:r>
          </a:p>
          <a:p>
            <a:endParaRPr lang="en-US" dirty="0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0D36446A-2E05-9F4F-83D7-905FD354E02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3759200" y="4419600"/>
            <a:ext cx="1930400" cy="1295400"/>
          </a:xfrm>
          <a:prstGeom prst="rect">
            <a:avLst/>
          </a:prstGeom>
          <a:effectLst/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 sz="1100" b="0" i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160x147 logo</a:t>
            </a:r>
          </a:p>
          <a:p>
            <a:endParaRPr lang="en-US" dirty="0"/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BBC79A31-D13D-4C49-88CC-6B949DE06C2C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604000" y="1371600"/>
            <a:ext cx="1930400" cy="1295400"/>
          </a:xfrm>
          <a:prstGeom prst="rect">
            <a:avLst/>
          </a:prstGeom>
          <a:effectLst/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 sz="1100" b="0" i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160x147 logo</a:t>
            </a:r>
          </a:p>
          <a:p>
            <a:endParaRPr lang="en-US" dirty="0"/>
          </a:p>
        </p:txBody>
      </p:sp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CFF59C9F-D752-594A-A821-7BDA91DA3749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604000" y="2895600"/>
            <a:ext cx="1930400" cy="1295400"/>
          </a:xfrm>
          <a:prstGeom prst="rect">
            <a:avLst/>
          </a:prstGeom>
          <a:effectLst/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 sz="1100" b="0" i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160x147 logo</a:t>
            </a:r>
          </a:p>
          <a:p>
            <a:endParaRPr lang="en-US" dirty="0"/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254F3492-5AA9-9249-B742-69BFC01BE9E2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604000" y="4419600"/>
            <a:ext cx="1930400" cy="1295400"/>
          </a:xfrm>
          <a:prstGeom prst="rect">
            <a:avLst/>
          </a:prstGeom>
          <a:effectLst/>
        </p:spPr>
        <p:txBody>
          <a:bodyPr/>
          <a:lstStyle>
            <a:lvl1pPr marL="0" indent="0">
              <a:buFontTx/>
              <a:buNone/>
              <a:defRPr sz="1100" b="0" i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160x147 logo</a:t>
            </a:r>
          </a:p>
        </p:txBody>
      </p:sp>
      <p:sp>
        <p:nvSpPr>
          <p:cNvPr id="15" name="Picture Placeholder 5">
            <a:extLst>
              <a:ext uri="{FF2B5EF4-FFF2-40B4-BE49-F238E27FC236}">
                <a16:creationId xmlns:a16="http://schemas.microsoft.com/office/drawing/2014/main" id="{C51E22CD-7582-9D41-A0FC-914A34BF189E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9245600" y="1371600"/>
            <a:ext cx="1930400" cy="1295400"/>
          </a:xfrm>
          <a:prstGeom prst="rect">
            <a:avLst/>
          </a:prstGeom>
          <a:effectLst/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 sz="1100" b="0" i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160x147 logo</a:t>
            </a:r>
          </a:p>
          <a:p>
            <a:endParaRPr lang="en-US" dirty="0"/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3D0B9166-BA76-6544-89C3-4C8B4A739F73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245600" y="2895600"/>
            <a:ext cx="1930400" cy="1295400"/>
          </a:xfrm>
          <a:prstGeom prst="rect">
            <a:avLst/>
          </a:prstGeom>
          <a:effectLst/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None/>
              <a:tabLst/>
              <a:defRPr sz="1100" b="0" i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160x147 logo</a:t>
            </a:r>
          </a:p>
          <a:p>
            <a:endParaRPr lang="en-US" dirty="0"/>
          </a:p>
        </p:txBody>
      </p:sp>
      <p:sp>
        <p:nvSpPr>
          <p:cNvPr id="17" name="Picture Placeholder 5">
            <a:extLst>
              <a:ext uri="{FF2B5EF4-FFF2-40B4-BE49-F238E27FC236}">
                <a16:creationId xmlns:a16="http://schemas.microsoft.com/office/drawing/2014/main" id="{537026EB-3BFB-0947-A881-5729F13CFA4E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9245600" y="4419600"/>
            <a:ext cx="1930400" cy="1295400"/>
          </a:xfrm>
          <a:prstGeom prst="rect">
            <a:avLst/>
          </a:prstGeom>
          <a:effectLst/>
        </p:spPr>
        <p:txBody>
          <a:bodyPr/>
          <a:lstStyle>
            <a:lvl1pPr marL="0" indent="0">
              <a:buFontTx/>
              <a:buNone/>
              <a:defRPr sz="1100" b="0" i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160x147 logo</a:t>
            </a:r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1D9580FA-CA76-994A-9775-1D87D5927DBD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F0D23093-2AB0-F74C-B865-1A12A15B65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C81C7F89-740B-3143-8447-70CC02F63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13838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pyrigh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63357E3-4FE4-4164-A381-204B98DEEA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23093-2AB0-F74C-B865-1A12A15B65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AEF1B2-1440-4FE5-8C1B-C291F424F993}"/>
              </a:ext>
            </a:extLst>
          </p:cNvPr>
          <p:cNvSpPr txBox="1"/>
          <p:nvPr/>
        </p:nvSpPr>
        <p:spPr>
          <a:xfrm>
            <a:off x="533400" y="609600"/>
            <a:ext cx="10972800" cy="3137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© </a:t>
            </a:r>
            <a:r>
              <a:rPr lang="en-US" sz="14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2021 ANSYS, Inc. All rights reserved.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©</a:t>
            </a:r>
            <a:r>
              <a:rPr lang="en-US" sz="14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2018 Mike Ashby</a:t>
            </a:r>
            <a:endParaRPr lang="en-US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Use and Reproduction</a:t>
            </a:r>
            <a:endParaRPr lang="en-US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content used in this resource </a:t>
            </a:r>
            <a:r>
              <a:rPr lang="en-US" sz="1400" dirty="0">
                <a:solidFill>
                  <a:srgbClr val="201F1E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may only be used or reproduced for teaching purposes; and any commercial use is strictly prohibited.</a:t>
            </a:r>
            <a:r>
              <a:rPr lang="en-US" sz="1400" i="1" dirty="0">
                <a:solidFill>
                  <a:srgbClr val="201F1E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Document Information</a:t>
            </a:r>
            <a:endParaRPr lang="en-US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This lecture unit is part of a set of teaching resources to help introduce students to materials, processes and rational selections.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Ansys Education Resources</a:t>
            </a:r>
            <a:endParaRPr lang="en-US" sz="1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To access more undergraduate education resources, including lecture presentations with notes, exercises with worked solutions, microprojects, real life examples and more, visit www.ansys.com/education-resources.</a:t>
            </a:r>
          </a:p>
          <a:p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528590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7854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99283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48545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82302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9221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8683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E2086AFA-5418-C147-ADBF-A484560811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D23093-2AB0-F74C-B865-1A12A15B65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442CB888-0168-B94E-B176-2E6B61FE9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576C04-D572-9D4D-8F10-3E7CBF2FDD8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599" y="1447800"/>
            <a:ext cx="10972799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8812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49979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62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AE7604C-BDCE-428F-B486-BE14D622E6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23093-2AB0-F74C-B865-1A12A15B65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38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02DB04-0C1C-8C49-B65E-A9668E39A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D23093-2AB0-F74C-B865-1A12A15B65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98341DC2-F80D-BD4F-90EE-4B809029C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907191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 slash/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02DB04-0C1C-8C49-B65E-A9668E39A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D23093-2AB0-F74C-B865-1A12A15B65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6277581-3B6E-45DC-A28B-56B0B91539B8}"/>
              </a:ext>
            </a:extLst>
          </p:cNvPr>
          <p:cNvSpPr/>
          <p:nvPr/>
        </p:nvSpPr>
        <p:spPr>
          <a:xfrm>
            <a:off x="152400" y="76200"/>
            <a:ext cx="6096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8553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Side by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E2086AFA-5418-C147-ADBF-A484560811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D23093-2AB0-F74C-B865-1A12A15B65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442CB888-0168-B94E-B176-2E6B61FE9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48E687-7CF0-0540-A98D-56F74939DB2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1447800"/>
            <a:ext cx="52578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9E3B09F-B45B-354E-B308-DCD243A5A41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0" y="1447800"/>
            <a:ext cx="5486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7574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CE20C0D-A7DE-48DF-B095-F557A066298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095999" y="1447800"/>
            <a:ext cx="5486401" cy="459097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0" i="0">
                <a:latin typeface="Calibri" panose="020F050202020403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4A5571E-6D46-AF49-B918-ACB2130FFF3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0D23093-2AB0-F74C-B865-1A12A15B65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26B59188-CA07-ED4C-990F-C94539E4F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036E03A1-C74F-0042-A727-58B1205468A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1447800"/>
            <a:ext cx="52578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718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B1A58-7F99-2943-838C-468BDEFDB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F2261C8B-A96F-5641-9461-4553158F07C6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096001" y="1447800"/>
            <a:ext cx="5486400" cy="459097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BFD433F9-2D70-7E4E-9171-17DDDD0C1BC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0D23093-2AB0-F74C-B865-1A12A15B65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EE28EC2-FFB1-CB46-9BE7-371DA4C09A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1447800"/>
            <a:ext cx="52578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224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B1A58-7F99-2943-838C-468BDEFDB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able Placeholder 6">
            <a:extLst>
              <a:ext uri="{FF2B5EF4-FFF2-40B4-BE49-F238E27FC236}">
                <a16:creationId xmlns:a16="http://schemas.microsoft.com/office/drawing/2014/main" id="{87182008-9414-AB43-BE9E-97630CA1A98F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6096001" y="1447800"/>
            <a:ext cx="5486400" cy="4572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0594F819-73D6-7A44-B97C-D99C7DAB92D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0D23093-2AB0-F74C-B865-1A12A15B65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8E21A6B3-25CA-5C4B-9371-8E317E850D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" y="1447800"/>
            <a:ext cx="52578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093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40BF04F-53BA-40ED-A2D6-74623F7FCA9F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"/>
            <a:ext cx="12192000" cy="6856286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3F0A99-5B9C-4CA5-9F50-2F4E34F6E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148581"/>
            <a:ext cx="10972799" cy="84583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49833-0938-F747-9F14-C1C0453EFF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6100" y="6542840"/>
            <a:ext cx="2743200" cy="2477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bg2">
                    <a:lumMod val="6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F0D23093-2AB0-F74C-B865-1A12A15B65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F227F0-8FC0-9046-A60F-1749263CF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295400"/>
            <a:ext cx="10972800" cy="4743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0CD691-76C0-4AC9-8029-4BF0CEDE749C}"/>
              </a:ext>
            </a:extLst>
          </p:cNvPr>
          <p:cNvSpPr/>
          <p:nvPr/>
        </p:nvSpPr>
        <p:spPr>
          <a:xfrm>
            <a:off x="4876800" y="6542840"/>
            <a:ext cx="1371600" cy="2477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66E622-A13F-4675-A281-8D8CC6175629}"/>
              </a:ext>
            </a:extLst>
          </p:cNvPr>
          <p:cNvSpPr txBox="1"/>
          <p:nvPr/>
        </p:nvSpPr>
        <p:spPr>
          <a:xfrm>
            <a:off x="7835900" y="6513565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</a:rPr>
              <a:t>©2021 ANSYS, Inc.</a:t>
            </a:r>
          </a:p>
        </p:txBody>
      </p:sp>
    </p:spTree>
    <p:extLst>
      <p:ext uri="{BB962C8B-B14F-4D97-AF65-F5344CB8AC3E}">
        <p14:creationId xmlns:p14="http://schemas.microsoft.com/office/powerpoint/2010/main" val="1948915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53" r:id="rId15"/>
    <p:sldLayoutId id="2147483651" r:id="rId16"/>
    <p:sldLayoutId id="2147483657" r:id="rId17"/>
    <p:sldLayoutId id="2147483652" r:id="rId18"/>
    <p:sldLayoutId id="2147483654" r:id="rId19"/>
    <p:sldLayoutId id="2147483655" r:id="rId20"/>
    <p:sldLayoutId id="2147483656" r:id="rId2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marR="0" indent="-22860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400" b="0" i="0" kern="120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461963" marR="0" indent="-231775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Calibri" panose="020F0502020204030204" pitchFamily="34" charset="0"/>
        <a:buChar char="‐"/>
        <a:tabLst/>
        <a:defRPr sz="2000" b="0" i="0" kern="120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746125" marR="0" indent="-288925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1600" kern="120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969963" marR="0" indent="-223838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400" kern="120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203325" marR="0" indent="-233363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Courier New" panose="02070309020205020404" pitchFamily="49" charset="0"/>
        <a:buChar char="o"/>
        <a:tabLst/>
        <a:defRPr sz="1200" kern="120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8DC40D-F422-4D45-A6C8-414512EC5C1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Sustainability Case Study</a:t>
            </a:r>
          </a:p>
          <a:p>
            <a:r>
              <a:rPr lang="en-US" dirty="0"/>
              <a:t>Built Environment: Low carbon concrete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F90F27-4D51-4FD5-A6FD-26695BDAF24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1663" y="2667000"/>
            <a:ext cx="5854377" cy="84831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Mike Ashby</a:t>
            </a:r>
            <a:r>
              <a:rPr lang="en-US" baseline="30000" dirty="0"/>
              <a:t>1</a:t>
            </a:r>
            <a:r>
              <a:rPr lang="en-US" dirty="0"/>
              <a:t> and Tatiana Vakhitova</a:t>
            </a:r>
            <a:r>
              <a:rPr lang="en-US" baseline="30000" dirty="0"/>
              <a:t>2</a:t>
            </a:r>
            <a:endParaRPr lang="en-US" dirty="0"/>
          </a:p>
          <a:p>
            <a:r>
              <a:rPr lang="en-US" baseline="30000" dirty="0"/>
              <a:t>1</a:t>
            </a:r>
            <a:r>
              <a:rPr lang="en-US" dirty="0"/>
              <a:t>Department of Engineering, University of Cambridge</a:t>
            </a:r>
          </a:p>
          <a:p>
            <a:r>
              <a:rPr lang="en-US" baseline="30000" dirty="0"/>
              <a:t>2</a:t>
            </a:r>
            <a:r>
              <a:rPr lang="en-US" dirty="0"/>
              <a:t>Ansys Education Division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A82641-A2FC-4ADB-8932-613E4D338B9B}"/>
              </a:ext>
            </a:extLst>
          </p:cNvPr>
          <p:cNvSpPr txBox="1"/>
          <p:nvPr/>
        </p:nvSpPr>
        <p:spPr>
          <a:xfrm>
            <a:off x="695400" y="4725144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Originally created 2016</a:t>
            </a:r>
          </a:p>
        </p:txBody>
      </p:sp>
      <p:pic>
        <p:nvPicPr>
          <p:cNvPr id="8" name="Picture 7" descr="A picture containing ground, outdoor&#10;&#10;Description automatically generated">
            <a:extLst>
              <a:ext uri="{FF2B5EF4-FFF2-40B4-BE49-F238E27FC236}">
                <a16:creationId xmlns:a16="http://schemas.microsoft.com/office/drawing/2014/main" id="{7DE0E6E9-A04F-4D84-9AC3-8672F14960E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86555" y="961420"/>
            <a:ext cx="4794511" cy="318671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75C21EA-F900-4B39-A42D-48EA5B7B8CAD}"/>
              </a:ext>
            </a:extLst>
          </p:cNvPr>
          <p:cNvSpPr txBox="1"/>
          <p:nvPr/>
        </p:nvSpPr>
        <p:spPr>
          <a:xfrm>
            <a:off x="6312024" y="4118125"/>
            <a:ext cx="14622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AdobeStock_123745217</a:t>
            </a:r>
          </a:p>
        </p:txBody>
      </p:sp>
    </p:spTree>
    <p:extLst>
      <p:ext uri="{BB962C8B-B14F-4D97-AF65-F5344CB8AC3E}">
        <p14:creationId xmlns:p14="http://schemas.microsoft.com/office/powerpoint/2010/main" val="3723282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4588" y="232932"/>
            <a:ext cx="35283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cs typeface="Arial" panose="020B0604020202020204" pitchFamily="34" charset="0"/>
              </a:rPr>
              <a:t>Step 5: </a:t>
            </a:r>
            <a:r>
              <a:rPr lang="en-GB" sz="3200" dirty="0">
                <a:cs typeface="Arial" panose="020B0604020202020204" pitchFamily="34" charset="0"/>
              </a:rPr>
              <a:t>Reflection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6560" y="188640"/>
            <a:ext cx="594360" cy="59436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" name="Group 15"/>
          <p:cNvGrpSpPr/>
          <p:nvPr/>
        </p:nvGrpSpPr>
        <p:grpSpPr>
          <a:xfrm>
            <a:off x="4007768" y="2683764"/>
            <a:ext cx="4392488" cy="1033268"/>
            <a:chOff x="4446474" y="2690023"/>
            <a:chExt cx="4392488" cy="1033268"/>
          </a:xfrm>
        </p:grpSpPr>
        <p:sp>
          <p:nvSpPr>
            <p:cNvPr id="17" name="TextBox 16"/>
            <p:cNvSpPr txBox="1"/>
            <p:nvPr/>
          </p:nvSpPr>
          <p:spPr>
            <a:xfrm>
              <a:off x="4446474" y="3138516"/>
              <a:ext cx="439248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01613">
                <a:buSzPct val="110000"/>
                <a:buFont typeface="Wingdings" pitchFamily="2" charset="2"/>
                <a:buChar char="§"/>
              </a:pPr>
              <a:r>
                <a:rPr lang="en-GB" sz="1600" dirty="0"/>
                <a:t>Carbon capture and storage</a:t>
              </a:r>
            </a:p>
            <a:p>
              <a:pPr marL="285750" indent="-201613">
                <a:buSzPct val="110000"/>
                <a:buFont typeface="Wingdings" pitchFamily="2" charset="2"/>
                <a:buChar char="§"/>
              </a:pPr>
              <a:r>
                <a:rPr lang="en-GB" sz="1600" dirty="0"/>
                <a:t>Alternative materials – </a:t>
              </a:r>
              <a:r>
                <a:rPr lang="en-GB" sz="1600" dirty="0" err="1"/>
                <a:t>MgO</a:t>
              </a:r>
              <a:r>
                <a:rPr lang="en-GB" sz="1600" dirty="0"/>
                <a:t> based cements?</a:t>
              </a: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5238562" y="2690023"/>
              <a:ext cx="2499498" cy="362208"/>
            </a:xfrm>
            <a:prstGeom prst="roundRect">
              <a:avLst>
                <a:gd name="adj" fmla="val 4159"/>
              </a:avLst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>
              <a:noAutofit/>
            </a:bodyPr>
            <a:lstStyle/>
            <a:p>
              <a:pPr algn="ctr">
                <a:spcBef>
                  <a:spcPct val="1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GB" sz="120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454586" y="2701850"/>
              <a:ext cx="19253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spcBef>
                  <a:spcPts val="200"/>
                </a:spcBef>
                <a:spcAft>
                  <a:spcPts val="200"/>
                </a:spcAft>
              </a:pPr>
              <a:r>
                <a:rPr lang="en-GB" sz="1600" dirty="0"/>
                <a:t>Long term – 30 years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992980" y="1239156"/>
            <a:ext cx="4047236" cy="1013725"/>
            <a:chOff x="2743492" y="1308888"/>
            <a:chExt cx="4047236" cy="1152488"/>
          </a:xfrm>
        </p:grpSpPr>
        <p:sp>
          <p:nvSpPr>
            <p:cNvPr id="21" name="TextBox 20"/>
            <p:cNvSpPr txBox="1"/>
            <p:nvPr/>
          </p:nvSpPr>
          <p:spPr>
            <a:xfrm>
              <a:off x="2743492" y="1796555"/>
              <a:ext cx="4047236" cy="6648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01613">
                <a:buSzPct val="110000"/>
                <a:buFont typeface="Wingdings" pitchFamily="2" charset="2"/>
                <a:buChar char="§"/>
              </a:pPr>
              <a:r>
                <a:rPr lang="en-GB" sz="1600" dirty="0"/>
                <a:t>Fly ash additions a good short term step but not a long-term solution</a:t>
              </a:r>
            </a:p>
          </p:txBody>
        </p:sp>
        <p:sp>
          <p:nvSpPr>
            <p:cNvPr id="22" name="Rounded Rectangle 21"/>
            <p:cNvSpPr/>
            <p:nvPr/>
          </p:nvSpPr>
          <p:spPr bwMode="auto">
            <a:xfrm>
              <a:off x="3511718" y="1308888"/>
              <a:ext cx="2499498" cy="362208"/>
            </a:xfrm>
            <a:prstGeom prst="roundRect">
              <a:avLst>
                <a:gd name="adj" fmla="val 4159"/>
              </a:avLst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>
              <a:noAutofit/>
            </a:bodyPr>
            <a:lstStyle/>
            <a:p>
              <a:pPr algn="ctr">
                <a:spcBef>
                  <a:spcPct val="1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GB" sz="1200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838400" y="1308888"/>
              <a:ext cx="1874039" cy="384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spcBef>
                  <a:spcPts val="200"/>
                </a:spcBef>
                <a:spcAft>
                  <a:spcPts val="200"/>
                </a:spcAft>
              </a:pPr>
              <a:r>
                <a:rPr lang="en-GB" sz="1600" dirty="0"/>
                <a:t>Short term – 4 years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992980" y="4103222"/>
            <a:ext cx="4047236" cy="981962"/>
            <a:chOff x="2457250" y="1308888"/>
            <a:chExt cx="4047236" cy="1116378"/>
          </a:xfrm>
        </p:grpSpPr>
        <p:sp>
          <p:nvSpPr>
            <p:cNvPr id="25" name="TextBox 24"/>
            <p:cNvSpPr txBox="1"/>
            <p:nvPr/>
          </p:nvSpPr>
          <p:spPr>
            <a:xfrm>
              <a:off x="2457250" y="1760444"/>
              <a:ext cx="4047236" cy="664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01613">
                <a:buSzPct val="110000"/>
                <a:buFont typeface="Wingdings" pitchFamily="2" charset="2"/>
                <a:buChar char="§"/>
              </a:pPr>
              <a:r>
                <a:rPr lang="en-GB" sz="1600" dirty="0"/>
                <a:t>Reuse rather than rebuilding of concrete-based structures</a:t>
              </a:r>
            </a:p>
          </p:txBody>
        </p:sp>
        <p:sp>
          <p:nvSpPr>
            <p:cNvPr id="26" name="Rounded Rectangle 25"/>
            <p:cNvSpPr/>
            <p:nvPr/>
          </p:nvSpPr>
          <p:spPr bwMode="auto">
            <a:xfrm>
              <a:off x="3284908" y="1308888"/>
              <a:ext cx="2499498" cy="362208"/>
            </a:xfrm>
            <a:prstGeom prst="roundRect">
              <a:avLst>
                <a:gd name="adj" fmla="val 4159"/>
              </a:avLst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>
              <a:noAutofit/>
            </a:bodyPr>
            <a:lstStyle/>
            <a:p>
              <a:pPr algn="ctr">
                <a:spcBef>
                  <a:spcPct val="1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GB" sz="1200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413685" y="1308888"/>
              <a:ext cx="1955279" cy="384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spcBef>
                  <a:spcPts val="200"/>
                </a:spcBef>
                <a:spcAft>
                  <a:spcPts val="200"/>
                </a:spcAft>
              </a:pPr>
              <a:r>
                <a:rPr lang="en-GB" sz="1600" dirty="0"/>
                <a:t>Alternative strategies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0169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BB374BF-BED7-43F7-95EF-B182ED443A4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23093-2AB0-F74C-B865-1A12A15B650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273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323C4D-1C5A-4FC8-B265-D030636A97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599" y="1447800"/>
            <a:ext cx="7430617" cy="4572000"/>
          </a:xfrm>
        </p:spPr>
        <p:txBody>
          <a:bodyPr/>
          <a:lstStyle/>
          <a:p>
            <a:pPr marL="285750" indent="-166688">
              <a:buFont typeface="Arial" panose="020B0604020202020204" pitchFamily="34" charset="0"/>
              <a:buChar char="•"/>
            </a:pPr>
            <a:r>
              <a:rPr lang="en-GB" sz="2000" dirty="0"/>
              <a:t>Concrete is cement-bonded aggregate, usually Portland Cement (PC) made by calcining lime (CaCO</a:t>
            </a:r>
            <a:r>
              <a:rPr lang="en-GB" sz="2000" baseline="-25000" dirty="0"/>
              <a:t>3</a:t>
            </a:r>
            <a:r>
              <a:rPr lang="en-GB" sz="2000" dirty="0"/>
              <a:t>)</a:t>
            </a:r>
          </a:p>
          <a:p>
            <a:pPr marL="285750" indent="-166688"/>
            <a:r>
              <a:rPr lang="en-GB" sz="2000" dirty="0"/>
              <a:t>It</a:t>
            </a:r>
            <a:r>
              <a:rPr lang="en-GB" sz="2000" b="1" i="1" dirty="0"/>
              <a:t> </a:t>
            </a:r>
            <a:r>
              <a:rPr lang="en-GB" sz="2000" dirty="0"/>
              <a:t>is the second most consumed product on earth after water</a:t>
            </a:r>
          </a:p>
          <a:p>
            <a:pPr marL="285750" indent="-166688">
              <a:buFont typeface="Arial" panose="020B0604020202020204" pitchFamily="34" charset="0"/>
              <a:buChar char="•"/>
            </a:pPr>
            <a:r>
              <a:rPr lang="en-GB" sz="2000" dirty="0"/>
              <a:t>Carbon emissions arise from fossil fuel combustion and from the calcining reaction </a:t>
            </a:r>
          </a:p>
          <a:p>
            <a:pPr marL="0" indent="0">
              <a:buNone/>
            </a:pPr>
            <a:r>
              <a:rPr lang="en-GB" sz="2000" dirty="0"/>
              <a:t>			(CaCO</a:t>
            </a:r>
            <a:r>
              <a:rPr lang="en-GB" sz="2000" baseline="-25000" dirty="0"/>
              <a:t>3 </a:t>
            </a:r>
            <a:r>
              <a:rPr lang="en-GB" sz="2000" dirty="0"/>
              <a:t>→ </a:t>
            </a:r>
            <a:r>
              <a:rPr lang="en-GB" sz="2000" dirty="0" err="1"/>
              <a:t>CaO</a:t>
            </a:r>
            <a:r>
              <a:rPr lang="en-GB" sz="2000" dirty="0"/>
              <a:t> + CO</a:t>
            </a:r>
            <a:r>
              <a:rPr lang="en-GB" sz="2000" baseline="-25000" dirty="0"/>
              <a:t>2</a:t>
            </a:r>
            <a:r>
              <a:rPr lang="en-GB" sz="2000" dirty="0"/>
              <a:t>)</a:t>
            </a:r>
          </a:p>
          <a:p>
            <a:pPr marL="287338"/>
            <a:r>
              <a:rPr lang="en-GB" sz="2000" dirty="0"/>
              <a:t>At present making  1 tonne of cement releases around 1 tonne of CO</a:t>
            </a:r>
            <a:r>
              <a:rPr lang="en-GB" sz="2000" baseline="-25000" dirty="0"/>
              <a:t>2eq</a:t>
            </a:r>
          </a:p>
          <a:p>
            <a:pPr marL="287338"/>
            <a:r>
              <a:rPr lang="en-GB" sz="2000" dirty="0"/>
              <a:t>Globally 5% of all greenhouse gas emissions are from making cement;  expected emissions of 5 billion tonnes/year by 2050</a:t>
            </a:r>
          </a:p>
          <a:p>
            <a:pPr marL="287338"/>
            <a:r>
              <a:rPr lang="en-GB" sz="2000" dirty="0"/>
              <a:t>EU committed to reducing carbon emission to 20% of 1990 level by 2050</a:t>
            </a:r>
          </a:p>
          <a:p>
            <a:pPr marL="287338"/>
            <a:r>
              <a:rPr lang="en-GB" sz="2000" dirty="0"/>
              <a:t>Can the cement industry achieve this?</a:t>
            </a:r>
          </a:p>
          <a:p>
            <a:pPr marL="119062"/>
            <a:endParaRPr lang="en-GB" sz="1800" dirty="0"/>
          </a:p>
          <a:p>
            <a:pPr marL="285750" indent="-166688"/>
            <a:endParaRPr lang="en-GB" sz="1800" dirty="0"/>
          </a:p>
          <a:p>
            <a:pPr marL="285750" indent="-166688">
              <a:buFont typeface="Arial" panose="020B0604020202020204" pitchFamily="34" charset="0"/>
              <a:buChar char="•"/>
            </a:pPr>
            <a:endParaRPr lang="en-GB" sz="2400" dirty="0"/>
          </a:p>
          <a:p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855640" y="4082514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34" name="Picture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232" y="2060848"/>
            <a:ext cx="3200400" cy="2153169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1414A3A3-C891-40EB-9A1E-7F4DA936C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8" y="225597"/>
            <a:ext cx="10972799" cy="845837"/>
          </a:xfrm>
        </p:spPr>
        <p:txBody>
          <a:bodyPr/>
          <a:lstStyle/>
          <a:p>
            <a:r>
              <a:rPr lang="en-US" dirty="0"/>
              <a:t>Low carbon concrete: Background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501BBCD-BFC7-45F8-95F8-47659B1770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D23093-2AB0-F74C-B865-1A12A15B650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395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3A993B-911C-4EDB-8B0B-1FD79E115DB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b="1" dirty="0"/>
              <a:t>Objective:   </a:t>
            </a:r>
            <a:r>
              <a:rPr lang="en-US" dirty="0"/>
              <a:t>reduce green-house gas emissions from making concrete</a:t>
            </a:r>
          </a:p>
          <a:p>
            <a:r>
              <a:rPr lang="en-GB" b="1" dirty="0"/>
              <a:t>Size scale:  </a:t>
            </a:r>
            <a:r>
              <a:rPr lang="en-US" dirty="0"/>
              <a:t> a reduction of 80% relative to 1990 levels </a:t>
            </a:r>
          </a:p>
          <a:p>
            <a:r>
              <a:rPr lang="en-GB" b="1" dirty="0"/>
              <a:t>Time scale:  </a:t>
            </a:r>
            <a:r>
              <a:rPr lang="en-GB" dirty="0"/>
              <a:t>by 2050</a:t>
            </a:r>
          </a:p>
          <a:p>
            <a:r>
              <a:rPr lang="en-GB" b="1" dirty="0"/>
              <a:t>Functional unit:  </a:t>
            </a:r>
            <a:r>
              <a:rPr lang="en-GB" dirty="0"/>
              <a:t>1 tonne of C25 concrete (one part cement 6 parts aggregate)</a:t>
            </a:r>
          </a:p>
          <a:p>
            <a:endParaRPr lang="en-GB" i="1" dirty="0"/>
          </a:p>
          <a:p>
            <a:endParaRPr lang="en-GB" i="1" dirty="0"/>
          </a:p>
          <a:p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3785830" y="4082514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8568" y="148581"/>
            <a:ext cx="594360" cy="59436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Box 14"/>
          <p:cNvSpPr txBox="1"/>
          <p:nvPr/>
        </p:nvSpPr>
        <p:spPr>
          <a:xfrm>
            <a:off x="2855641" y="3662551"/>
            <a:ext cx="6080403" cy="1754326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b="1" i="1" dirty="0"/>
              <a:t>Facts needed</a:t>
            </a:r>
            <a:endParaRPr lang="en-GB" i="1" dirty="0"/>
          </a:p>
          <a:p>
            <a:pPr marL="231775" indent="-2317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i="1" dirty="0"/>
              <a:t>What options for carbon reduction?</a:t>
            </a:r>
          </a:p>
          <a:p>
            <a:pPr marL="231775" indent="-2317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i="1" dirty="0"/>
              <a:t>What economic, environmental and social consequences might they have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E0F96E-26A7-4049-8DAF-7DF350BBC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/>
              <a:t>Step 1: </a:t>
            </a:r>
            <a:r>
              <a:rPr lang="en-GB" sz="3200" dirty="0"/>
              <a:t>Objective, scale and functional unit</a:t>
            </a:r>
            <a:br>
              <a:rPr lang="en-GB" sz="3200" dirty="0"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A6786F-4E50-41E7-83A4-193B8E766F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D23093-2AB0-F74C-B865-1A12A15B650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019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Box 52"/>
          <p:cNvSpPr txBox="1"/>
          <p:nvPr/>
        </p:nvSpPr>
        <p:spPr>
          <a:xfrm>
            <a:off x="1188756" y="1500592"/>
            <a:ext cx="453070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00025">
              <a:buSzPct val="100000"/>
              <a:buFont typeface="Wingdings" pitchFamily="2" charset="2"/>
              <a:buChar char="§"/>
            </a:pPr>
            <a:r>
              <a:rPr lang="en-US" sz="1600" dirty="0"/>
              <a:t>Government and Health authorities</a:t>
            </a:r>
          </a:p>
          <a:p>
            <a:pPr marL="85725">
              <a:buSzPct val="100000"/>
            </a:pPr>
            <a:r>
              <a:rPr lang="en-US" sz="1600" dirty="0"/>
              <a:t>– </a:t>
            </a:r>
            <a:r>
              <a:rPr lang="en-US" sz="1600" i="1" dirty="0"/>
              <a:t>short term: cement dust</a:t>
            </a:r>
          </a:p>
          <a:p>
            <a:pPr marL="85725">
              <a:buSzPct val="100000"/>
            </a:pPr>
            <a:r>
              <a:rPr lang="en-US" sz="1600" dirty="0"/>
              <a:t>–</a:t>
            </a:r>
            <a:r>
              <a:rPr lang="en-GB" sz="1600" i="1" dirty="0"/>
              <a:t> long term:  meeting carbon reduction obligations</a:t>
            </a:r>
            <a:endParaRPr lang="en-US" sz="1600" i="1" dirty="0"/>
          </a:p>
          <a:p>
            <a:pPr marL="285750" indent="-200025">
              <a:buSzPct val="100000"/>
              <a:buFont typeface="Wingdings" pitchFamily="2" charset="2"/>
              <a:buChar char="§"/>
            </a:pPr>
            <a:endParaRPr lang="en-US" sz="1600" i="1" dirty="0"/>
          </a:p>
          <a:p>
            <a:pPr marL="285750" indent="-200025">
              <a:buSzPct val="100000"/>
              <a:buFont typeface="Wingdings" pitchFamily="2" charset="2"/>
              <a:buChar char="§"/>
            </a:pPr>
            <a:r>
              <a:rPr lang="en-US" sz="1600" dirty="0"/>
              <a:t>Cement makers</a:t>
            </a:r>
          </a:p>
          <a:p>
            <a:pPr marL="85725">
              <a:buSzPct val="100000"/>
            </a:pPr>
            <a:r>
              <a:rPr lang="en-US" sz="1600" dirty="0"/>
              <a:t>– </a:t>
            </a:r>
            <a:r>
              <a:rPr lang="en-US" sz="1600" i="1" dirty="0"/>
              <a:t>carbon taxes, corporate sustainability reporting</a:t>
            </a:r>
          </a:p>
          <a:p>
            <a:pPr marL="85725">
              <a:buSzPct val="100000"/>
            </a:pPr>
            <a:r>
              <a:rPr lang="en-US" sz="1600" dirty="0"/>
              <a:t>– </a:t>
            </a:r>
            <a:r>
              <a:rPr lang="en-US" sz="1600" i="1" dirty="0"/>
              <a:t>alternative chemistries</a:t>
            </a:r>
          </a:p>
          <a:p>
            <a:pPr marL="85725">
              <a:buSzPct val="100000"/>
            </a:pPr>
            <a:r>
              <a:rPr lang="en-US" sz="1600" dirty="0"/>
              <a:t>– </a:t>
            </a:r>
            <a:r>
              <a:rPr lang="en-US" sz="1600" i="1" dirty="0"/>
              <a:t>carbon capture and storage (CCS)</a:t>
            </a:r>
          </a:p>
          <a:p>
            <a:pPr marL="85725">
              <a:buSzPct val="100000"/>
            </a:pPr>
            <a:endParaRPr lang="en-US" sz="1600" i="1" dirty="0"/>
          </a:p>
          <a:p>
            <a:pPr marL="285750" indent="-200025">
              <a:buSzPct val="100000"/>
              <a:buFont typeface="Wingdings" pitchFamily="2" charset="2"/>
              <a:buChar char="§"/>
            </a:pPr>
            <a:r>
              <a:rPr lang="en-US" sz="1600" dirty="0"/>
              <a:t>Construction industry</a:t>
            </a:r>
            <a:endParaRPr lang="en-US" sz="1600" i="1" dirty="0"/>
          </a:p>
          <a:p>
            <a:pPr marL="85725">
              <a:buSzPct val="100000"/>
            </a:pPr>
            <a:r>
              <a:rPr lang="en-US" sz="1600" dirty="0"/>
              <a:t>– </a:t>
            </a:r>
            <a:r>
              <a:rPr lang="en-US" sz="1600" i="1" dirty="0"/>
              <a:t>cost and availability of cement</a:t>
            </a:r>
          </a:p>
          <a:p>
            <a:pPr marL="85725">
              <a:buSzPct val="100000"/>
            </a:pPr>
            <a:r>
              <a:rPr lang="en-US" sz="1600" dirty="0"/>
              <a:t>– </a:t>
            </a:r>
            <a:r>
              <a:rPr lang="en-US" sz="1600" i="1" dirty="0"/>
              <a:t>setting time</a:t>
            </a:r>
          </a:p>
          <a:p>
            <a:pPr marL="85725">
              <a:buSzPct val="100000"/>
            </a:pPr>
            <a:r>
              <a:rPr lang="en-US" sz="1600" dirty="0"/>
              <a:t>– </a:t>
            </a:r>
            <a:r>
              <a:rPr lang="en-US" sz="1600" i="1" dirty="0"/>
              <a:t>safety</a:t>
            </a:r>
          </a:p>
          <a:p>
            <a:pPr marL="85725">
              <a:buSzPct val="100000"/>
            </a:pPr>
            <a:endParaRPr lang="en-US" sz="1600" i="1" dirty="0"/>
          </a:p>
          <a:p>
            <a:pPr marL="285750" indent="-200025">
              <a:buSzPct val="100000"/>
              <a:buFont typeface="Wingdings" pitchFamily="2" charset="2"/>
              <a:buChar char="§"/>
            </a:pPr>
            <a:r>
              <a:rPr lang="en-US" sz="1600" dirty="0"/>
              <a:t>Environmentalists</a:t>
            </a:r>
          </a:p>
          <a:p>
            <a:pPr marL="85725">
              <a:buSzPct val="100000"/>
            </a:pPr>
            <a:r>
              <a:rPr lang="en-US" sz="1600" dirty="0"/>
              <a:t>– </a:t>
            </a:r>
            <a:r>
              <a:rPr lang="en-US" sz="1600" i="1" dirty="0"/>
              <a:t>climate change</a:t>
            </a:r>
          </a:p>
          <a:p>
            <a:pPr marL="85725">
              <a:buSzPct val="100000"/>
            </a:pP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479376" y="187772"/>
            <a:ext cx="98650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cs typeface="Arial" panose="020B0604020202020204" pitchFamily="34" charset="0"/>
              </a:rPr>
              <a:t>Step 2: </a:t>
            </a:r>
            <a:r>
              <a:rPr lang="en-GB" sz="3200" dirty="0">
                <a:cs typeface="Arial" panose="020B0604020202020204" pitchFamily="34" charset="0"/>
              </a:rPr>
              <a:t>Stakeholders and concerns</a:t>
            </a:r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0576" y="116632"/>
            <a:ext cx="594360" cy="59436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TextBox 62"/>
          <p:cNvSpPr txBox="1"/>
          <p:nvPr/>
        </p:nvSpPr>
        <p:spPr>
          <a:xfrm>
            <a:off x="2495600" y="1029596"/>
            <a:ext cx="12838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/>
              <a:t>Stakeholders</a:t>
            </a:r>
          </a:p>
        </p:txBody>
      </p:sp>
      <p:grpSp>
        <p:nvGrpSpPr>
          <p:cNvPr id="55" name="Group 54"/>
          <p:cNvGrpSpPr>
            <a:grpSpLocks noChangeAspect="1"/>
          </p:cNvGrpSpPr>
          <p:nvPr/>
        </p:nvGrpSpPr>
        <p:grpSpPr>
          <a:xfrm>
            <a:off x="6276217" y="1017203"/>
            <a:ext cx="3861963" cy="3699165"/>
            <a:chOff x="4186714" y="1477365"/>
            <a:chExt cx="4791002" cy="4589041"/>
          </a:xfrm>
        </p:grpSpPr>
        <p:grpSp>
          <p:nvGrpSpPr>
            <p:cNvPr id="56" name="Group 55"/>
            <p:cNvGrpSpPr>
              <a:grpSpLocks noChangeAspect="1"/>
            </p:cNvGrpSpPr>
            <p:nvPr/>
          </p:nvGrpSpPr>
          <p:grpSpPr>
            <a:xfrm>
              <a:off x="4186714" y="1477365"/>
              <a:ext cx="4791002" cy="4589041"/>
              <a:chOff x="4405441" y="2232275"/>
              <a:chExt cx="4162156" cy="3986700"/>
            </a:xfrm>
          </p:grpSpPr>
          <p:grpSp>
            <p:nvGrpSpPr>
              <p:cNvPr id="104" name="Group 103"/>
              <p:cNvGrpSpPr>
                <a:grpSpLocks noChangeAspect="1"/>
              </p:cNvGrpSpPr>
              <p:nvPr/>
            </p:nvGrpSpPr>
            <p:grpSpPr>
              <a:xfrm>
                <a:off x="4405441" y="2610501"/>
                <a:ext cx="4162156" cy="3608474"/>
                <a:chOff x="4809426" y="3000187"/>
                <a:chExt cx="3344161" cy="2899297"/>
              </a:xfrm>
            </p:grpSpPr>
            <p:sp>
              <p:nvSpPr>
                <p:cNvPr id="106" name="Rectangle 105"/>
                <p:cNvSpPr/>
                <p:nvPr/>
              </p:nvSpPr>
              <p:spPr bwMode="auto">
                <a:xfrm>
                  <a:off x="5193089" y="3107320"/>
                  <a:ext cx="2688115" cy="2458613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E1FFFF"/>
                    </a:gs>
                    <a:gs pos="38000">
                      <a:srgbClr val="C4D6EB"/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18900000" scaled="1"/>
                  <a:tileRect/>
                </a:gradFill>
                <a:ln w="28575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</p:spPr>
              <p:txBody>
                <a:bodyPr rtlCol="0" anchor="ctr">
                  <a:noAutofit/>
                </a:bodyPr>
                <a:lstStyle/>
                <a:p>
                  <a:pPr algn="ctr">
                    <a:spcBef>
                      <a:spcPct val="1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en-GB" b="1" dirty="0"/>
                </a:p>
              </p:txBody>
            </p:sp>
            <p:sp>
              <p:nvSpPr>
                <p:cNvPr id="107" name="TextBox 106"/>
                <p:cNvSpPr txBox="1"/>
                <p:nvPr/>
              </p:nvSpPr>
              <p:spPr>
                <a:xfrm>
                  <a:off x="5058842" y="5579671"/>
                  <a:ext cx="3094745" cy="31981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sz="1000" dirty="0"/>
                    <a:t>Little </a:t>
                  </a:r>
                  <a:r>
                    <a:rPr lang="en-GB" sz="900" dirty="0"/>
                    <a:t>                                 </a:t>
                  </a:r>
                  <a:r>
                    <a:rPr lang="en-GB" dirty="0"/>
                    <a:t> </a:t>
                  </a:r>
                  <a:r>
                    <a:rPr lang="en-GB" sz="1600" dirty="0"/>
                    <a:t>Interest   </a:t>
                  </a:r>
                  <a:r>
                    <a:rPr lang="en-GB" dirty="0"/>
                    <a:t>                   </a:t>
                  </a:r>
                  <a:r>
                    <a:rPr lang="en-GB" sz="1000" dirty="0"/>
                    <a:t>Great    </a:t>
                  </a:r>
                </a:p>
              </p:txBody>
            </p:sp>
            <p:sp>
              <p:nvSpPr>
                <p:cNvPr id="108" name="TextBox 107"/>
                <p:cNvSpPr txBox="1"/>
                <p:nvPr/>
              </p:nvSpPr>
              <p:spPr>
                <a:xfrm>
                  <a:off x="4809426" y="3000187"/>
                  <a:ext cx="399766" cy="2653502"/>
                </a:xfrm>
                <a:prstGeom prst="rect">
                  <a:avLst/>
                </a:prstGeom>
                <a:noFill/>
              </p:spPr>
              <p:txBody>
                <a:bodyPr vert="vert270" wrap="none" rtlCol="0">
                  <a:spAutoFit/>
                </a:bodyPr>
                <a:lstStyle/>
                <a:p>
                  <a:r>
                    <a:rPr lang="en-GB" sz="1000" dirty="0"/>
                    <a:t>Little  </a:t>
                  </a:r>
                  <a:r>
                    <a:rPr lang="en-GB" sz="900" dirty="0"/>
                    <a:t>            </a:t>
                  </a:r>
                  <a:r>
                    <a:rPr lang="en-GB" dirty="0"/>
                    <a:t> </a:t>
                  </a:r>
                  <a:r>
                    <a:rPr lang="en-GB" sz="1600" dirty="0"/>
                    <a:t>Influence / Power          </a:t>
                  </a:r>
                  <a:r>
                    <a:rPr lang="en-GB" sz="1000" dirty="0"/>
                    <a:t>Great  </a:t>
                  </a:r>
                </a:p>
              </p:txBody>
            </p:sp>
          </p:grpSp>
          <p:sp>
            <p:nvSpPr>
              <p:cNvPr id="105" name="TextBox 104"/>
              <p:cNvSpPr txBox="1"/>
              <p:nvPr/>
            </p:nvSpPr>
            <p:spPr>
              <a:xfrm>
                <a:off x="5607488" y="2232275"/>
                <a:ext cx="2098419" cy="364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b="1" dirty="0"/>
                  <a:t>Stakeholder diagram</a:t>
                </a:r>
              </a:p>
            </p:txBody>
          </p:sp>
        </p:grpSp>
        <p:cxnSp>
          <p:nvCxnSpPr>
            <p:cNvPr id="59" name="Straight Connector 58"/>
            <p:cNvCxnSpPr>
              <a:endCxn id="106" idx="3"/>
            </p:cNvCxnSpPr>
            <p:nvPr/>
          </p:nvCxnSpPr>
          <p:spPr bwMode="auto">
            <a:xfrm flipV="1">
              <a:off x="4736365" y="3827382"/>
              <a:ext cx="3851118" cy="1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stCxn id="106" idx="0"/>
              <a:endCxn id="106" idx="2"/>
            </p:cNvCxnSpPr>
            <p:nvPr/>
          </p:nvCxnSpPr>
          <p:spPr bwMode="auto">
            <a:xfrm>
              <a:off x="6661924" y="2066219"/>
              <a:ext cx="0" cy="3522325"/>
            </a:xfrm>
            <a:prstGeom prst="line">
              <a:avLst/>
            </a:prstGeom>
            <a:ln w="28575">
              <a:solidFill>
                <a:schemeClr val="bg1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6960097" y="1500592"/>
            <a:ext cx="2913149" cy="2794876"/>
            <a:chOff x="5436096" y="1453221"/>
            <a:chExt cx="2913149" cy="2794876"/>
          </a:xfrm>
        </p:grpSpPr>
        <p:grpSp>
          <p:nvGrpSpPr>
            <p:cNvPr id="5" name="Group 4"/>
            <p:cNvGrpSpPr/>
            <p:nvPr/>
          </p:nvGrpSpPr>
          <p:grpSpPr>
            <a:xfrm>
              <a:off x="5436096" y="1453221"/>
              <a:ext cx="2913149" cy="2794876"/>
              <a:chOff x="5462841" y="1453221"/>
              <a:chExt cx="2913149" cy="2794876"/>
            </a:xfrm>
          </p:grpSpPr>
          <p:grpSp>
            <p:nvGrpSpPr>
              <p:cNvPr id="113" name="Group 112"/>
              <p:cNvGrpSpPr/>
              <p:nvPr/>
            </p:nvGrpSpPr>
            <p:grpSpPr>
              <a:xfrm>
                <a:off x="5940123" y="1493786"/>
                <a:ext cx="1316854" cy="719411"/>
                <a:chOff x="3677451" y="4911370"/>
                <a:chExt cx="1605920" cy="877330"/>
              </a:xfrm>
            </p:grpSpPr>
            <p:sp>
              <p:nvSpPr>
                <p:cNvPr id="126" name="Oval 125"/>
                <p:cNvSpPr/>
                <p:nvPr/>
              </p:nvSpPr>
              <p:spPr bwMode="auto">
                <a:xfrm>
                  <a:off x="4003729" y="4911370"/>
                  <a:ext cx="957619" cy="877330"/>
                </a:xfrm>
                <a:prstGeom prst="ellipse">
                  <a:avLst/>
                </a:prstGeom>
                <a:solidFill>
                  <a:srgbClr val="666633"/>
                </a:solidFill>
                <a:ln w="2857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</p:spPr>
              <p:txBody>
                <a:bodyPr rtlCol="0" anchor="ctr">
                  <a:noAutofit/>
                </a:bodyPr>
                <a:lstStyle/>
                <a:p>
                  <a:pPr algn="ctr">
                    <a:spcBef>
                      <a:spcPct val="1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en-GB" b="1" dirty="0"/>
                </a:p>
              </p:txBody>
            </p:sp>
            <p:sp>
              <p:nvSpPr>
                <p:cNvPr id="127" name="TextBox 126"/>
                <p:cNvSpPr txBox="1"/>
                <p:nvPr/>
              </p:nvSpPr>
              <p:spPr>
                <a:xfrm>
                  <a:off x="3677451" y="5188865"/>
                  <a:ext cx="1605920" cy="319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100" dirty="0">
                      <a:solidFill>
                        <a:schemeClr val="bg1"/>
                      </a:solidFill>
                    </a:rPr>
                    <a:t>Government</a:t>
                  </a:r>
                </a:p>
              </p:txBody>
            </p:sp>
          </p:grpSp>
          <p:grpSp>
            <p:nvGrpSpPr>
              <p:cNvPr id="114" name="Group 113"/>
              <p:cNvGrpSpPr/>
              <p:nvPr/>
            </p:nvGrpSpPr>
            <p:grpSpPr>
              <a:xfrm>
                <a:off x="7656579" y="1453221"/>
                <a:ext cx="719411" cy="719411"/>
                <a:chOff x="4204787" y="3215448"/>
                <a:chExt cx="877330" cy="877330"/>
              </a:xfrm>
            </p:grpSpPr>
            <p:sp>
              <p:nvSpPr>
                <p:cNvPr id="124" name="Oval 123"/>
                <p:cNvSpPr/>
                <p:nvPr/>
              </p:nvSpPr>
              <p:spPr bwMode="auto">
                <a:xfrm>
                  <a:off x="4204787" y="3215448"/>
                  <a:ext cx="877330" cy="877330"/>
                </a:xfrm>
                <a:prstGeom prst="ellipse">
                  <a:avLst/>
                </a:prstGeom>
                <a:solidFill>
                  <a:srgbClr val="C00000"/>
                </a:solidFill>
                <a:ln w="38100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</p:spPr>
              <p:txBody>
                <a:bodyPr rtlCol="0" anchor="ctr">
                  <a:noAutofit/>
                </a:bodyPr>
                <a:lstStyle/>
                <a:p>
                  <a:pPr algn="ctr">
                    <a:spcBef>
                      <a:spcPct val="1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en-GB" b="1" dirty="0"/>
                </a:p>
              </p:txBody>
            </p:sp>
            <p:sp>
              <p:nvSpPr>
                <p:cNvPr id="125" name="TextBox 124"/>
                <p:cNvSpPr txBox="1"/>
                <p:nvPr/>
              </p:nvSpPr>
              <p:spPr>
                <a:xfrm>
                  <a:off x="4283774" y="3326743"/>
                  <a:ext cx="682645" cy="68499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1050" dirty="0">
                      <a:solidFill>
                        <a:schemeClr val="bg1"/>
                      </a:solidFill>
                    </a:rPr>
                    <a:t> </a:t>
                  </a:r>
                  <a:r>
                    <a:rPr lang="en-GB" sz="1000" dirty="0">
                      <a:solidFill>
                        <a:schemeClr val="bg1"/>
                      </a:solidFill>
                    </a:rPr>
                    <a:t>Health</a:t>
                  </a:r>
                </a:p>
                <a:p>
                  <a:pPr algn="ctr"/>
                  <a:r>
                    <a:rPr lang="en-GB" sz="1000" dirty="0">
                      <a:solidFill>
                        <a:schemeClr val="bg1"/>
                      </a:solidFill>
                    </a:rPr>
                    <a:t>and</a:t>
                  </a:r>
                </a:p>
                <a:p>
                  <a:pPr algn="ctr"/>
                  <a:r>
                    <a:rPr lang="en-GB" sz="1000" dirty="0">
                      <a:solidFill>
                        <a:schemeClr val="bg1"/>
                      </a:solidFill>
                    </a:rPr>
                    <a:t>safety</a:t>
                  </a:r>
                </a:p>
              </p:txBody>
            </p:sp>
          </p:grpSp>
          <p:grpSp>
            <p:nvGrpSpPr>
              <p:cNvPr id="116" name="Group 115"/>
              <p:cNvGrpSpPr/>
              <p:nvPr/>
            </p:nvGrpSpPr>
            <p:grpSpPr>
              <a:xfrm>
                <a:off x="5462841" y="3551492"/>
                <a:ext cx="719411" cy="696605"/>
                <a:chOff x="3578244" y="5194886"/>
                <a:chExt cx="877330" cy="849518"/>
              </a:xfrm>
            </p:grpSpPr>
            <p:sp>
              <p:nvSpPr>
                <p:cNvPr id="120" name="Oval 119"/>
                <p:cNvSpPr/>
                <p:nvPr/>
              </p:nvSpPr>
              <p:spPr bwMode="auto">
                <a:xfrm>
                  <a:off x="3578244" y="5194886"/>
                  <a:ext cx="877330" cy="849518"/>
                </a:xfrm>
                <a:prstGeom prst="ellipse">
                  <a:avLst/>
                </a:prstGeom>
                <a:solidFill>
                  <a:srgbClr val="339933"/>
                </a:solidFill>
                <a:ln w="2857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</p:spPr>
              <p:txBody>
                <a:bodyPr rtlCol="0" anchor="ctr">
                  <a:noAutofit/>
                </a:bodyPr>
                <a:lstStyle/>
                <a:p>
                  <a:pPr algn="ctr">
                    <a:spcBef>
                      <a:spcPct val="1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en-GB" b="1" dirty="0"/>
                </a:p>
              </p:txBody>
            </p:sp>
            <p:sp>
              <p:nvSpPr>
                <p:cNvPr id="121" name="TextBox 120"/>
                <p:cNvSpPr txBox="1"/>
                <p:nvPr/>
              </p:nvSpPr>
              <p:spPr>
                <a:xfrm>
                  <a:off x="3692149" y="5375033"/>
                  <a:ext cx="657230" cy="52547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1100" dirty="0">
                      <a:solidFill>
                        <a:schemeClr val="bg1"/>
                      </a:solidFill>
                    </a:rPr>
                    <a:t>Green</a:t>
                  </a:r>
                </a:p>
                <a:p>
                  <a:pPr algn="ctr"/>
                  <a:r>
                    <a:rPr lang="en-GB" sz="1100" dirty="0">
                      <a:solidFill>
                        <a:schemeClr val="bg1"/>
                      </a:solidFill>
                    </a:rPr>
                    <a:t>lobby</a:t>
                  </a:r>
                </a:p>
              </p:txBody>
            </p:sp>
          </p:grpSp>
          <p:grpSp>
            <p:nvGrpSpPr>
              <p:cNvPr id="117" name="Group 116"/>
              <p:cNvGrpSpPr/>
              <p:nvPr/>
            </p:nvGrpSpPr>
            <p:grpSpPr>
              <a:xfrm>
                <a:off x="6273508" y="2556255"/>
                <a:ext cx="719411" cy="719411"/>
                <a:chOff x="8718252" y="5875678"/>
                <a:chExt cx="877330" cy="877330"/>
              </a:xfrm>
            </p:grpSpPr>
            <p:sp>
              <p:nvSpPr>
                <p:cNvPr id="118" name="Oval 117"/>
                <p:cNvSpPr/>
                <p:nvPr/>
              </p:nvSpPr>
              <p:spPr bwMode="auto">
                <a:xfrm>
                  <a:off x="8718252" y="5875678"/>
                  <a:ext cx="877330" cy="877330"/>
                </a:xfrm>
                <a:prstGeom prst="ellipse">
                  <a:avLst/>
                </a:prstGeom>
                <a:solidFill>
                  <a:srgbClr val="0000FF"/>
                </a:solidFill>
                <a:ln w="28575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</p:spPr>
              <p:txBody>
                <a:bodyPr rtlCol="0" anchor="ctr">
                  <a:noAutofit/>
                </a:bodyPr>
                <a:lstStyle/>
                <a:p>
                  <a:pPr algn="ctr">
                    <a:spcBef>
                      <a:spcPct val="1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</a:pPr>
                  <a:endParaRPr lang="en-GB" b="1" dirty="0"/>
                </a:p>
              </p:txBody>
            </p:sp>
            <p:sp>
              <p:nvSpPr>
                <p:cNvPr id="119" name="TextBox 118"/>
                <p:cNvSpPr txBox="1"/>
                <p:nvPr/>
              </p:nvSpPr>
              <p:spPr>
                <a:xfrm>
                  <a:off x="8788096" y="6061855"/>
                  <a:ext cx="786252" cy="50670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GB" sz="1050" dirty="0">
                      <a:solidFill>
                        <a:schemeClr val="bg1"/>
                      </a:solidFill>
                    </a:rPr>
                    <a:t>Cement </a:t>
                  </a:r>
                </a:p>
                <a:p>
                  <a:pPr algn="ctr"/>
                  <a:r>
                    <a:rPr lang="en-GB" sz="1050" dirty="0">
                      <a:solidFill>
                        <a:schemeClr val="bg1"/>
                      </a:solidFill>
                    </a:rPr>
                    <a:t>makers</a:t>
                  </a:r>
                </a:p>
              </p:txBody>
            </p:sp>
          </p:grpSp>
        </p:grpSp>
        <p:sp>
          <p:nvSpPr>
            <p:cNvPr id="111" name="Oval 110"/>
            <p:cNvSpPr/>
            <p:nvPr/>
          </p:nvSpPr>
          <p:spPr bwMode="auto">
            <a:xfrm>
              <a:off x="7216723" y="3017612"/>
              <a:ext cx="719411" cy="719411"/>
            </a:xfrm>
            <a:prstGeom prst="ellipse">
              <a:avLst/>
            </a:prstGeom>
            <a:solidFill>
              <a:srgbClr val="993366"/>
            </a:solidFill>
            <a:ln w="3810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rtlCol="0" anchor="ctr">
              <a:noAutofit/>
            </a:bodyPr>
            <a:lstStyle/>
            <a:p>
              <a:pPr algn="ctr">
                <a:spcBef>
                  <a:spcPct val="1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GB" b="1" dirty="0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7164288" y="3177263"/>
              <a:ext cx="892695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Building</a:t>
              </a:r>
            </a:p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industry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568755" y="2230616"/>
            <a:ext cx="1832799" cy="1608209"/>
            <a:chOff x="6044754" y="2230615"/>
            <a:chExt cx="1832799" cy="1608209"/>
          </a:xfrm>
          <a:solidFill>
            <a:schemeClr val="accent2"/>
          </a:solidFill>
        </p:grpSpPr>
        <p:sp>
          <p:nvSpPr>
            <p:cNvPr id="129" name="Right Arrow 128"/>
            <p:cNvSpPr/>
            <p:nvPr/>
          </p:nvSpPr>
          <p:spPr bwMode="auto">
            <a:xfrm rot="12543682">
              <a:off x="6936210" y="2995363"/>
              <a:ext cx="268283" cy="316386"/>
            </a:xfrm>
            <a:prstGeom prst="rightArrow">
              <a:avLst/>
            </a:prstGeom>
            <a:grpFill/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rtlCol="0" anchor="ctr">
              <a:noAutofit/>
            </a:bodyPr>
            <a:lstStyle/>
            <a:p>
              <a:pPr algn="ctr">
                <a:spcBef>
                  <a:spcPct val="1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GB" b="1" dirty="0"/>
            </a:p>
          </p:txBody>
        </p:sp>
        <p:sp>
          <p:nvSpPr>
            <p:cNvPr id="135" name="Right Arrow 134"/>
            <p:cNvSpPr/>
            <p:nvPr/>
          </p:nvSpPr>
          <p:spPr bwMode="auto">
            <a:xfrm rot="8607373">
              <a:off x="6802300" y="2236356"/>
              <a:ext cx="934225" cy="311506"/>
            </a:xfrm>
            <a:prstGeom prst="rightArrow">
              <a:avLst/>
            </a:prstGeom>
            <a:grpFill/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rtlCol="0" anchor="ctr">
              <a:noAutofit/>
            </a:bodyPr>
            <a:lstStyle/>
            <a:p>
              <a:pPr algn="ctr">
                <a:spcBef>
                  <a:spcPct val="1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GB" b="1" dirty="0"/>
            </a:p>
          </p:txBody>
        </p:sp>
        <p:sp>
          <p:nvSpPr>
            <p:cNvPr id="137" name="Right Arrow 136"/>
            <p:cNvSpPr/>
            <p:nvPr/>
          </p:nvSpPr>
          <p:spPr bwMode="auto">
            <a:xfrm rot="5018640">
              <a:off x="6486539" y="2297708"/>
              <a:ext cx="243885" cy="281649"/>
            </a:xfrm>
            <a:prstGeom prst="rightArrow">
              <a:avLst/>
            </a:prstGeom>
            <a:grpFill/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rtlCol="0" anchor="ctr">
              <a:noAutofit/>
            </a:bodyPr>
            <a:lstStyle/>
            <a:p>
              <a:pPr algn="ctr">
                <a:spcBef>
                  <a:spcPct val="1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GB" b="1" dirty="0"/>
            </a:p>
          </p:txBody>
        </p:sp>
        <p:sp>
          <p:nvSpPr>
            <p:cNvPr id="133" name="Right Arrow 132"/>
            <p:cNvSpPr/>
            <p:nvPr/>
          </p:nvSpPr>
          <p:spPr bwMode="auto">
            <a:xfrm rot="19009244">
              <a:off x="6044754" y="3281708"/>
              <a:ext cx="460374" cy="285962"/>
            </a:xfrm>
            <a:prstGeom prst="rightArrow">
              <a:avLst/>
            </a:prstGeom>
            <a:grpFill/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rtlCol="0" anchor="ctr">
              <a:noAutofit/>
            </a:bodyPr>
            <a:lstStyle/>
            <a:p>
              <a:pPr algn="ctr">
                <a:spcBef>
                  <a:spcPct val="1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GB" b="1" dirty="0"/>
            </a:p>
          </p:txBody>
        </p:sp>
        <p:sp>
          <p:nvSpPr>
            <p:cNvPr id="134" name="Right Arrow 133"/>
            <p:cNvSpPr/>
            <p:nvPr/>
          </p:nvSpPr>
          <p:spPr bwMode="auto">
            <a:xfrm rot="20573518">
              <a:off x="6172913" y="3527318"/>
              <a:ext cx="1020570" cy="311506"/>
            </a:xfrm>
            <a:prstGeom prst="rightArrow">
              <a:avLst/>
            </a:prstGeom>
            <a:grpFill/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rtlCol="0" anchor="ctr">
              <a:noAutofit/>
            </a:bodyPr>
            <a:lstStyle/>
            <a:p>
              <a:pPr algn="ctr">
                <a:spcBef>
                  <a:spcPct val="1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GB" b="1" dirty="0"/>
            </a:p>
          </p:txBody>
        </p:sp>
        <p:sp>
          <p:nvSpPr>
            <p:cNvPr id="51" name="Right Arrow 50"/>
            <p:cNvSpPr/>
            <p:nvPr/>
          </p:nvSpPr>
          <p:spPr bwMode="auto">
            <a:xfrm rot="6226909">
              <a:off x="7327424" y="2469238"/>
              <a:ext cx="788752" cy="311506"/>
            </a:xfrm>
            <a:prstGeom prst="rightArrow">
              <a:avLst/>
            </a:prstGeom>
            <a:grpFill/>
            <a:ln w="2857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rtlCol="0" anchor="ctr">
              <a:noAutofit/>
            </a:bodyPr>
            <a:lstStyle/>
            <a:p>
              <a:pPr algn="ctr">
                <a:spcBef>
                  <a:spcPct val="1000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GB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106407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79376" y="230190"/>
            <a:ext cx="83529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cs typeface="Arial" panose="020B0604020202020204" pitchFamily="34" charset="0"/>
              </a:rPr>
              <a:t>Step 3: </a:t>
            </a:r>
            <a:r>
              <a:rPr lang="en-US" sz="3200" dirty="0">
                <a:cs typeface="Arial" panose="020B0604020202020204" pitchFamily="34" charset="0"/>
              </a:rPr>
              <a:t>Fact-finding – making cement</a:t>
            </a:r>
            <a:endParaRPr lang="en-GB" sz="3200" dirty="0"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1569967" y="2762261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0576" y="116632"/>
            <a:ext cx="591569" cy="64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144" y="1265322"/>
            <a:ext cx="3200400" cy="3908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055440" y="2849930"/>
            <a:ext cx="487371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600" dirty="0"/>
              <a:t>Options for reducing emissions from cement production:</a:t>
            </a:r>
          </a:p>
          <a:p>
            <a:pPr lvl="0" algn="just"/>
            <a:endParaRPr lang="en-GB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/>
              <a:t>The use of biomass for heating</a:t>
            </a:r>
            <a:endParaRPr lang="en-US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/>
              <a:t>Replacing some of the PC with pulverised fly ash (PFA) or ground granulated blast furnace slag (GGBS)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/>
              <a:t>Carbon capture and storage (CCS)</a:t>
            </a:r>
            <a:endParaRPr lang="en-US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/>
              <a:t>Develop new cement formulations with lower energy and carbon footprint such as reactive </a:t>
            </a:r>
            <a:r>
              <a:rPr lang="en-GB" sz="1600" dirty="0" err="1"/>
              <a:t>MgO</a:t>
            </a:r>
            <a:r>
              <a:rPr lang="en-GB" sz="1600" dirty="0"/>
              <a:t> cement. </a:t>
            </a:r>
            <a:endParaRPr lang="en-US" sz="1600" dirty="0"/>
          </a:p>
          <a:p>
            <a:pPr lvl="0"/>
            <a:endParaRPr lang="en-GB" sz="1600" dirty="0"/>
          </a:p>
        </p:txBody>
      </p:sp>
      <p:sp>
        <p:nvSpPr>
          <p:cNvPr id="4" name="Rectangle 3"/>
          <p:cNvSpPr/>
          <p:nvPr/>
        </p:nvSpPr>
        <p:spPr>
          <a:xfrm>
            <a:off x="911424" y="1135988"/>
            <a:ext cx="4896544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dirty="0"/>
              <a:t>Portland cement is made from limestone (CaCO</a:t>
            </a:r>
            <a:r>
              <a:rPr lang="en-GB" sz="1600" baseline="-25000" dirty="0"/>
              <a:t>3</a:t>
            </a:r>
            <a:r>
              <a:rPr lang="en-GB" sz="1600" dirty="0"/>
              <a:t>), clays (hydrated </a:t>
            </a:r>
            <a:r>
              <a:rPr lang="en-GB" sz="1600" dirty="0" err="1"/>
              <a:t>aluminum</a:t>
            </a:r>
            <a:r>
              <a:rPr lang="en-GB" sz="1600" dirty="0"/>
              <a:t> silicates) and marls (mixed clay-limestone minerals) fired at 1450</a:t>
            </a:r>
            <a:r>
              <a:rPr lang="en-GB" sz="1600" baseline="30000" dirty="0"/>
              <a:t>o</a:t>
            </a:r>
            <a:r>
              <a:rPr lang="en-GB" sz="1600" dirty="0"/>
              <a:t>C and ground to cement powder.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dirty="0"/>
              <a:t>Carbon release: 1 tonne CO</a:t>
            </a:r>
            <a:r>
              <a:rPr lang="en-GB" sz="1600" baseline="-25000" dirty="0"/>
              <a:t>2,eq</a:t>
            </a:r>
            <a:r>
              <a:rPr lang="en-GB" sz="1600" dirty="0"/>
              <a:t> per tonne of cement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1341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79376" y="278652"/>
            <a:ext cx="99371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cs typeface="Arial" panose="020B0604020202020204" pitchFamily="34" charset="0"/>
              </a:rPr>
              <a:t>Step 3: </a:t>
            </a:r>
            <a:r>
              <a:rPr lang="en-US" sz="3200" dirty="0">
                <a:cs typeface="Arial" panose="020B0604020202020204" pitchFamily="34" charset="0"/>
              </a:rPr>
              <a:t>Fact-finding – making concrete</a:t>
            </a:r>
            <a:endParaRPr lang="en-GB" sz="3200" dirty="0">
              <a:cs typeface="Arial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8568" y="188640"/>
            <a:ext cx="591569" cy="64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1232" y="1412776"/>
            <a:ext cx="2743200" cy="3875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75928" y="1628800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/>
              <a:t>Concrete </a:t>
            </a:r>
            <a:r>
              <a:rPr lang="en-GB" sz="1600" dirty="0"/>
              <a:t>is a mixture of  sand, gravel (aggregate) and cement.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/>
              <a:t>Strength depends on the cement / aggregate ratio.  The mix designation C25 means </a:t>
            </a:r>
            <a:r>
              <a:rPr lang="en-US" sz="1600" dirty="0"/>
              <a:t> that the concrete </a:t>
            </a:r>
            <a:r>
              <a:rPr lang="en-GB" sz="1600" dirty="0"/>
              <a:t>will attain a cube-compression strength of 25 MPa after 28 days.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GB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600" dirty="0"/>
              <a:t>the mix for C25 is </a:t>
            </a:r>
            <a:r>
              <a:rPr lang="en-US" sz="1600" dirty="0"/>
              <a:t>1 part cement, 2 parts sand and 4 parts gravel</a:t>
            </a:r>
            <a:r>
              <a:rPr lang="en-GB" sz="1600" dirty="0"/>
              <a:t>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65395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51384" y="252508"/>
            <a:ext cx="108732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cs typeface="Arial" panose="020B0604020202020204" pitchFamily="34" charset="0"/>
              </a:rPr>
              <a:t>Step 3: </a:t>
            </a:r>
            <a:r>
              <a:rPr lang="en-US" sz="3200" dirty="0">
                <a:cs typeface="Arial" panose="020B0604020202020204" pitchFamily="34" charset="0"/>
              </a:rPr>
              <a:t>Fact-finding – fly ash cement and CCS</a:t>
            </a:r>
            <a:endParaRPr lang="en-GB" sz="3200" dirty="0">
              <a:cs typeface="Arial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0576" y="188640"/>
            <a:ext cx="591569" cy="64008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Rounded Rectangle 22"/>
          <p:cNvSpPr/>
          <p:nvPr/>
        </p:nvSpPr>
        <p:spPr>
          <a:xfrm>
            <a:off x="5807968" y="5858540"/>
            <a:ext cx="2448272" cy="426533"/>
          </a:xfrm>
          <a:prstGeom prst="roundRect">
            <a:avLst/>
          </a:prstGeom>
          <a:solidFill>
            <a:schemeClr val="bg1"/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Data from the Eco-audit tool, Granta EduPack, Level 3 Sustainability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38535" y="929036"/>
            <a:ext cx="45720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b="1" dirty="0"/>
              <a:t>Fly ash</a:t>
            </a:r>
          </a:p>
          <a:p>
            <a:pPr algn="ctr"/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Coal-fired power stations burn pulverized coal at about 1400 C.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Fly ash is the fine </a:t>
            </a:r>
            <a:r>
              <a:rPr lang="en-US" sz="1600" dirty="0" err="1"/>
              <a:t>alumino</a:t>
            </a:r>
            <a:r>
              <a:rPr lang="en-US" sz="1600" dirty="0"/>
              <a:t>-silicate particulate carried in the flue gases.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Collected by filtration with little additional demand for energy or emissions of carbon.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7608168" y="987694"/>
            <a:ext cx="3374912" cy="4806280"/>
            <a:chOff x="5445560" y="1287016"/>
            <a:chExt cx="3374912" cy="4806280"/>
          </a:xfrm>
        </p:grpSpPr>
        <p:grpSp>
          <p:nvGrpSpPr>
            <p:cNvPr id="3" name="Group 2"/>
            <p:cNvGrpSpPr/>
            <p:nvPr/>
          </p:nvGrpSpPr>
          <p:grpSpPr>
            <a:xfrm>
              <a:off x="5445560" y="1287016"/>
              <a:ext cx="3302904" cy="4806280"/>
              <a:chOff x="5076056" y="1124744"/>
              <a:chExt cx="3302904" cy="4806280"/>
            </a:xfrm>
          </p:grpSpPr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6056" y="3645024"/>
                <a:ext cx="3302904" cy="2286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1" name="Picture 3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96917" y="1124744"/>
                <a:ext cx="3282043" cy="22860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" name="TextBox 3"/>
            <p:cNvSpPr txBox="1"/>
            <p:nvPr/>
          </p:nvSpPr>
          <p:spPr>
            <a:xfrm>
              <a:off x="6876256" y="1293821"/>
              <a:ext cx="19442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/>
                <a:t>Embodied energy, concrete</a:t>
              </a:r>
              <a:endParaRPr lang="en-US" sz="12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876256" y="3813557"/>
              <a:ext cx="19442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/>
                <a:t>Carbon footprint, concrete</a:t>
              </a:r>
              <a:endParaRPr lang="en-US" sz="1200" b="1" dirty="0"/>
            </a:p>
          </p:txBody>
        </p:sp>
      </p:grpSp>
      <p:sp>
        <p:nvSpPr>
          <p:cNvPr id="7" name="Rectangle 6"/>
          <p:cNvSpPr/>
          <p:nvPr/>
        </p:nvSpPr>
        <p:spPr>
          <a:xfrm>
            <a:off x="1092813" y="3298335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Replacing up to half the Portland cement in concrete reduces embodied energy and carbon footprint by up to 30%.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280928" y="459447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b="1" dirty="0"/>
              <a:t>Carbon capture and storage (CCS)</a:t>
            </a:r>
          </a:p>
          <a:p>
            <a:pPr algn="ctr"/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Current cost of CCS is about € 75 per </a:t>
            </a:r>
            <a:r>
              <a:rPr lang="en-US" sz="1600" dirty="0" err="1"/>
              <a:t>tonne</a:t>
            </a:r>
            <a:r>
              <a:rPr lang="en-US" sz="1600" dirty="0"/>
              <a:t> CO</a:t>
            </a:r>
            <a:r>
              <a:rPr lang="en-US" sz="1600" baseline="-25000" dirty="0"/>
              <a:t>2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Cement costs </a:t>
            </a:r>
            <a:r>
              <a:rPr lang="en-US" sz="1600" dirty="0"/>
              <a:t>€ 75 per </a:t>
            </a:r>
            <a:r>
              <a:rPr lang="en-US" sz="1600" dirty="0" err="1"/>
              <a:t>tonne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CCS almost double price of cement</a:t>
            </a:r>
          </a:p>
        </p:txBody>
      </p:sp>
    </p:spTree>
    <p:extLst>
      <p:ext uri="{BB962C8B-B14F-4D97-AF65-F5344CB8AC3E}">
        <p14:creationId xmlns:p14="http://schemas.microsoft.com/office/powerpoint/2010/main" val="1415030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79376" y="238209"/>
            <a:ext cx="100091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latin typeface="+mj-lt"/>
                <a:cs typeface="Arial" panose="020B0604020202020204" pitchFamily="34" charset="0"/>
              </a:rPr>
              <a:t>Step 4: </a:t>
            </a:r>
            <a:r>
              <a:rPr lang="en-GB" sz="3200" dirty="0">
                <a:latin typeface="+mj-lt"/>
                <a:cs typeface="Arial" panose="020B0604020202020204" pitchFamily="34" charset="0"/>
              </a:rPr>
              <a:t>Impact on the Three Capitals </a:t>
            </a:r>
            <a:r>
              <a:rPr lang="en-GB" sz="1600" dirty="0">
                <a:latin typeface="+mj-lt"/>
                <a:cs typeface="Arial" panose="020B0604020202020204" pitchFamily="34" charset="0"/>
              </a:rPr>
              <a:t>(overview)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2584" y="188640"/>
            <a:ext cx="594360" cy="59436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919536" y="952852"/>
            <a:ext cx="38884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Natural capital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Fly ash and blast furnace slag additions reduce the carbon footprint and price of cement with no loss of strength.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948868" y="1165953"/>
            <a:ext cx="8208680" cy="2743200"/>
            <a:chOff x="395535" y="1179047"/>
            <a:chExt cx="8208680" cy="27432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0363" y="1179047"/>
              <a:ext cx="3753852" cy="2743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395535" y="2103046"/>
              <a:ext cx="413367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/>
                <a:t>Both are diminishing resources.   Stockpiles are sufficient for 20 year supply. 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919536" y="2730020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Fly ash additions a good short-term step for reducing carbon emissions..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19536" y="3356993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Carbon capture and storage (CCS) a possible long-term solution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19537" y="4394801"/>
            <a:ext cx="413367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Manufactured capital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Economics of fly ash addition are attractive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19536" y="5148482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Large cost penalty of CCS unattractive to all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82808" y="4077072"/>
            <a:ext cx="413367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Social capital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Concrete is a material that brings many benefits to society (bridges, tunnels, roads)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286568" y="5091247"/>
            <a:ext cx="41336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Health hazards: locally, cement dust; globally, contribution to climate change</a:t>
            </a:r>
          </a:p>
        </p:txBody>
      </p:sp>
    </p:spTree>
    <p:extLst>
      <p:ext uri="{BB962C8B-B14F-4D97-AF65-F5344CB8AC3E}">
        <p14:creationId xmlns:p14="http://schemas.microsoft.com/office/powerpoint/2010/main" val="21259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654" y="1948081"/>
            <a:ext cx="2353491" cy="21488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07368" y="224210"/>
            <a:ext cx="99371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latin typeface="+mj-lt"/>
                <a:cs typeface="Arial" panose="020B0604020202020204" pitchFamily="34" charset="0"/>
              </a:rPr>
              <a:t>Step 4: </a:t>
            </a:r>
            <a:r>
              <a:rPr lang="en-GB" sz="3200" dirty="0">
                <a:latin typeface="+mj-lt"/>
                <a:cs typeface="Arial" panose="020B0604020202020204" pitchFamily="34" charset="0"/>
              </a:rPr>
              <a:t>Impact on the Three Capitals </a:t>
            </a:r>
            <a:r>
              <a:rPr lang="en-GB" sz="1600" dirty="0">
                <a:latin typeface="+mj-lt"/>
                <a:cs typeface="Arial" panose="020B0604020202020204" pitchFamily="34" charset="0"/>
              </a:rPr>
              <a:t>(overview)</a:t>
            </a:r>
          </a:p>
        </p:txBody>
      </p:sp>
      <p:sp>
        <p:nvSpPr>
          <p:cNvPr id="10" name="Line 52"/>
          <p:cNvSpPr>
            <a:spLocks noChangeShapeType="1"/>
          </p:cNvSpPr>
          <p:nvPr/>
        </p:nvSpPr>
        <p:spPr bwMode="auto">
          <a:xfrm flipV="1">
            <a:off x="4241197" y="1934589"/>
            <a:ext cx="52387" cy="269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6560" y="188640"/>
            <a:ext cx="594360" cy="59436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Line Callout 2 8"/>
          <p:cNvSpPr/>
          <p:nvPr/>
        </p:nvSpPr>
        <p:spPr bwMode="auto">
          <a:xfrm flipH="1">
            <a:off x="1919536" y="4096922"/>
            <a:ext cx="3293236" cy="1636335"/>
          </a:xfrm>
          <a:prstGeom prst="borderCallout2">
            <a:avLst>
              <a:gd name="adj1" fmla="val 21361"/>
              <a:gd name="adj2" fmla="val -1516"/>
              <a:gd name="adj3" fmla="val 21361"/>
              <a:gd name="adj4" fmla="val -5634"/>
              <a:gd name="adj5" fmla="val -693"/>
              <a:gd name="adj6" fmla="val -10401"/>
            </a:avLst>
          </a:prstGeom>
          <a:solidFill>
            <a:schemeClr val="bg1"/>
          </a:solidFill>
          <a:ln w="1905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rtlCol="0" anchor="ctr">
            <a:noAutofit/>
          </a:bodyPr>
          <a:lstStyle/>
          <a:p>
            <a:pPr algn="ctr" defTabSz="457200" fontAlgn="ctr">
              <a:spcAft>
                <a:spcPts val="400"/>
              </a:spcAft>
            </a:pPr>
            <a:endParaRPr lang="en-US" b="1" dirty="0">
              <a:latin typeface="Calibri" pitchFamily="34" charset="0"/>
              <a:ea typeface="ＭＳ Ｐゴシック" pitchFamily="34" charset="-128"/>
            </a:endParaRPr>
          </a:p>
          <a:p>
            <a:pPr algn="ctr" defTabSz="457200" fontAlgn="ctr">
              <a:spcAft>
                <a:spcPts val="400"/>
              </a:spcAft>
            </a:pPr>
            <a:r>
              <a:rPr lang="en-US" b="1" dirty="0">
                <a:latin typeface="Calibri" pitchFamily="34" charset="0"/>
                <a:ea typeface="ＭＳ Ｐゴシック" pitchFamily="34" charset="-128"/>
              </a:rPr>
              <a:t>Manufacture capital</a:t>
            </a:r>
          </a:p>
          <a:p>
            <a:pPr fontAlgn="ctr">
              <a:spcAft>
                <a:spcPts val="400"/>
              </a:spcAft>
            </a:pPr>
            <a:r>
              <a:rPr lang="en-US" b="1" dirty="0">
                <a:solidFill>
                  <a:srgbClr val="008000"/>
                </a:solidFill>
                <a:latin typeface="Calibri" panose="020F0502020204030204" pitchFamily="34" charset="0"/>
                <a:sym typeface="Wingdings"/>
              </a:rPr>
              <a:t></a:t>
            </a:r>
            <a:r>
              <a:rPr lang="en-GB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1400" b="1" dirty="0"/>
              <a:t> Fly ash additions give environmental gains with cost reduction </a:t>
            </a:r>
          </a:p>
          <a:p>
            <a:pPr fontAlgn="ctr">
              <a:spcAft>
                <a:spcPts val="400"/>
              </a:spcAft>
            </a:pPr>
            <a:r>
              <a:rPr lang="en-GB" b="1" dirty="0">
                <a:solidFill>
                  <a:srgbClr val="FF0000"/>
                </a:solidFill>
                <a:latin typeface="Calibri" panose="020F0502020204030204" pitchFamily="34" charset="0"/>
                <a:sym typeface="Symbol"/>
              </a:rPr>
              <a:t></a:t>
            </a:r>
            <a:r>
              <a:rPr lang="en-US" sz="1400" b="1" dirty="0"/>
              <a:t>  Fly ash increases setting times</a:t>
            </a:r>
          </a:p>
          <a:p>
            <a:pPr fontAlgn="ctr">
              <a:spcAft>
                <a:spcPts val="400"/>
              </a:spcAft>
            </a:pPr>
            <a:r>
              <a:rPr lang="en-GB" b="1" dirty="0">
                <a:solidFill>
                  <a:srgbClr val="FF0000"/>
                </a:solidFill>
                <a:latin typeface="Calibri" panose="020F0502020204030204" pitchFamily="34" charset="0"/>
                <a:sym typeface="Symbol"/>
              </a:rPr>
              <a:t></a:t>
            </a:r>
            <a:r>
              <a:rPr lang="en-US" sz="1400" b="1" dirty="0"/>
              <a:t>  CCS will increase cost significantly</a:t>
            </a:r>
          </a:p>
          <a:p>
            <a:r>
              <a:rPr lang="en-US" sz="1400" dirty="0"/>
              <a:t> </a:t>
            </a:r>
          </a:p>
        </p:txBody>
      </p:sp>
      <p:sp>
        <p:nvSpPr>
          <p:cNvPr id="11" name="Line Callout 2 10"/>
          <p:cNvSpPr/>
          <p:nvPr/>
        </p:nvSpPr>
        <p:spPr bwMode="auto">
          <a:xfrm flipH="1">
            <a:off x="2124242" y="1071032"/>
            <a:ext cx="3323686" cy="1709896"/>
          </a:xfrm>
          <a:prstGeom prst="borderCallout2">
            <a:avLst>
              <a:gd name="adj1" fmla="val 46195"/>
              <a:gd name="adj2" fmla="val -2824"/>
              <a:gd name="adj3" fmla="val 46195"/>
              <a:gd name="adj4" fmla="val -11336"/>
              <a:gd name="adj5" fmla="val 55307"/>
              <a:gd name="adj6" fmla="val -13714"/>
            </a:avLst>
          </a:prstGeom>
          <a:noFill/>
          <a:ln w="1905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rtlCol="0" anchor="ctr">
            <a:noAutofit/>
          </a:bodyPr>
          <a:lstStyle/>
          <a:p>
            <a:pPr marL="179388" indent="-179388" defTabSz="457200" fontAlgn="ctr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FF0000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 defTabSz="457200" fontAlgn="ctr">
              <a:spcAft>
                <a:spcPts val="400"/>
              </a:spcAft>
            </a:pPr>
            <a:r>
              <a:rPr lang="en-US" b="1" dirty="0">
                <a:latin typeface="Calibri" pitchFamily="34" charset="0"/>
                <a:ea typeface="ＭＳ Ｐゴシック" pitchFamily="34" charset="-128"/>
              </a:rPr>
              <a:t>Natural capital</a:t>
            </a:r>
          </a:p>
          <a:p>
            <a:pPr fontAlgn="ctr">
              <a:spcAft>
                <a:spcPts val="400"/>
              </a:spcAft>
            </a:pPr>
            <a:r>
              <a:rPr lang="en-US" b="1" dirty="0">
                <a:solidFill>
                  <a:srgbClr val="008000"/>
                </a:solidFill>
                <a:latin typeface="Calibri" panose="020F0502020204030204" pitchFamily="34" charset="0"/>
                <a:sym typeface="Wingdings"/>
              </a:rPr>
              <a:t></a:t>
            </a:r>
            <a:r>
              <a:rPr lang="en-US" sz="1400" dirty="0"/>
              <a:t> </a:t>
            </a:r>
            <a:r>
              <a:rPr lang="en-US" sz="1400" b="1" dirty="0"/>
              <a:t> Replacing Portland cement with fly ash reduces carbon emission. </a:t>
            </a:r>
          </a:p>
          <a:p>
            <a:pPr fontAlgn="ctr">
              <a:spcAft>
                <a:spcPts val="400"/>
              </a:spcAft>
            </a:pPr>
            <a:r>
              <a:rPr lang="en-US" b="1" dirty="0">
                <a:solidFill>
                  <a:srgbClr val="008000"/>
                </a:solidFill>
                <a:latin typeface="Calibri" panose="020F0502020204030204" pitchFamily="34" charset="0"/>
                <a:sym typeface="Wingdings"/>
              </a:rPr>
              <a:t></a:t>
            </a:r>
            <a:r>
              <a:rPr lang="en-US" sz="1400" b="1" dirty="0"/>
              <a:t> CCS reduces it further but with a considerable cost penalty.</a:t>
            </a:r>
          </a:p>
          <a:p>
            <a:pPr marL="179388" indent="-179388" defTabSz="457200" fontAlgn="ctr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8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2" name="Line Callout 2 11"/>
          <p:cNvSpPr/>
          <p:nvPr/>
        </p:nvSpPr>
        <p:spPr bwMode="auto">
          <a:xfrm>
            <a:off x="7197635" y="4149081"/>
            <a:ext cx="3072976" cy="1405075"/>
          </a:xfrm>
          <a:prstGeom prst="borderCallout2">
            <a:avLst>
              <a:gd name="adj1" fmla="val 21361"/>
              <a:gd name="adj2" fmla="val -1516"/>
              <a:gd name="adj3" fmla="val 21361"/>
              <a:gd name="adj4" fmla="val -8374"/>
              <a:gd name="adj5" fmla="val -2219"/>
              <a:gd name="adj6" fmla="val -11871"/>
            </a:avLst>
          </a:prstGeom>
          <a:solidFill>
            <a:schemeClr val="bg1"/>
          </a:solidFill>
          <a:ln w="1905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rtlCol="0" anchor="ctr">
            <a:noAutofit/>
          </a:bodyPr>
          <a:lstStyle/>
          <a:p>
            <a:pPr algn="ctr" defTabSz="457200" fontAlgn="ctr">
              <a:spcAft>
                <a:spcPts val="400"/>
              </a:spcAft>
            </a:pPr>
            <a:r>
              <a:rPr lang="en-US" b="1" dirty="0">
                <a:latin typeface="Calibri" pitchFamily="34" charset="0"/>
                <a:ea typeface="ＭＳ Ｐゴシック" pitchFamily="34" charset="-128"/>
              </a:rPr>
              <a:t>Human and social capital</a:t>
            </a:r>
          </a:p>
          <a:p>
            <a:pPr fontAlgn="ctr">
              <a:spcAft>
                <a:spcPts val="400"/>
              </a:spcAft>
            </a:pPr>
            <a:r>
              <a:rPr lang="en-GB" b="1" dirty="0">
                <a:solidFill>
                  <a:srgbClr val="FF0000"/>
                </a:solidFill>
                <a:latin typeface="Calibri" panose="020F0502020204030204" pitchFamily="34" charset="0"/>
                <a:sym typeface="Symbol"/>
              </a:rPr>
              <a:t>  </a:t>
            </a:r>
            <a:r>
              <a:rPr lang="en-US" sz="1400" b="1" dirty="0"/>
              <a:t>Cement dust is a health hazard</a:t>
            </a:r>
          </a:p>
          <a:p>
            <a:pPr fontAlgn="ctr">
              <a:spcAft>
                <a:spcPts val="400"/>
              </a:spcAft>
            </a:pPr>
            <a:r>
              <a:rPr lang="en-US" sz="1400" b="1" dirty="0">
                <a:solidFill>
                  <a:srgbClr val="008000"/>
                </a:solidFill>
                <a:latin typeface="Calibri" panose="020F0502020204030204" pitchFamily="34" charset="0"/>
                <a:sym typeface="Wingdings"/>
              </a:rPr>
              <a:t></a:t>
            </a:r>
            <a:r>
              <a:rPr lang="en-US" sz="1400" b="1" dirty="0"/>
              <a:t> Construction with concrete brings great social benefits.</a:t>
            </a:r>
          </a:p>
        </p:txBody>
      </p:sp>
    </p:spTree>
    <p:extLst>
      <p:ext uri="{BB962C8B-B14F-4D97-AF65-F5344CB8AC3E}">
        <p14:creationId xmlns:p14="http://schemas.microsoft.com/office/powerpoint/2010/main" val="369653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Ansys - Slide Master">
  <a:themeElements>
    <a:clrScheme name="Ansys Color Theme - 2020">
      <a:dk1>
        <a:srgbClr val="000000"/>
      </a:dk1>
      <a:lt1>
        <a:srgbClr val="FFFFFF"/>
      </a:lt1>
      <a:dk2>
        <a:srgbClr val="898A8D"/>
      </a:dk2>
      <a:lt2>
        <a:srgbClr val="FFFFFF"/>
      </a:lt2>
      <a:accent1>
        <a:srgbClr val="FFB71B"/>
      </a:accent1>
      <a:accent2>
        <a:srgbClr val="D9D8D6"/>
      </a:accent2>
      <a:accent3>
        <a:srgbClr val="898A8D"/>
      </a:accent3>
      <a:accent4>
        <a:srgbClr val="444446"/>
      </a:accent4>
      <a:accent5>
        <a:srgbClr val="D29100"/>
      </a:accent5>
      <a:accent6>
        <a:srgbClr val="F9DD42"/>
      </a:accent6>
      <a:hlink>
        <a:srgbClr val="FFB71B"/>
      </a:hlink>
      <a:folHlink>
        <a:srgbClr val="898A8D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6" id="{CA2E55D1-E75E-42A9-B5BE-2EBF54A1B007}" vid="{3CA74CE9-968C-4C38-BCBF-D52F0D1A7B9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Tag xmlns="4486bbf1-55fc-49d2-af7e-ec287a4789b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11F15CCDA16C44AB1AFF6EA8F76A1A" ma:contentTypeVersion="13" ma:contentTypeDescription="Create a new document." ma:contentTypeScope="" ma:versionID="d7be0bb6f63c056c5c0b22d274fb5218">
  <xsd:schema xmlns:xsd="http://www.w3.org/2001/XMLSchema" xmlns:xs="http://www.w3.org/2001/XMLSchema" xmlns:p="http://schemas.microsoft.com/office/2006/metadata/properties" xmlns:ns1="http://schemas.microsoft.com/sharepoint/v3" xmlns:ns2="4486bbf1-55fc-49d2-af7e-ec287a4789b3" xmlns:ns3="592a2861-848e-4487-9e07-fc12779b72dd" targetNamespace="http://schemas.microsoft.com/office/2006/metadata/properties" ma:root="true" ma:fieldsID="55928435a1502ffca128e6244f75cdd4" ns1:_="" ns2:_="" ns3:_="">
    <xsd:import namespace="http://schemas.microsoft.com/sharepoint/v3"/>
    <xsd:import namespace="4486bbf1-55fc-49d2-af7e-ec287a4789b3"/>
    <xsd:import namespace="592a2861-848e-4487-9e07-fc12779b72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Tag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86bbf1-55fc-49d2-af7e-ec287a4789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Tag" ma:index="16" nillable="true" ma:displayName="Tag" ma:format="Dropdown" ma:internalName="Tag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2a2861-848e-4487-9e07-fc12779b72d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EA123A-DA98-4385-9F94-1DA959FA31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FD4AE0F-D1E9-40C4-A54B-3393C4C837D1}">
  <ds:schemaRefs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592a2861-848e-4487-9e07-fc12779b72dd"/>
    <ds:schemaRef ds:uri="http://schemas.microsoft.com/office/infopath/2007/PartnerControls"/>
    <ds:schemaRef ds:uri="4486bbf1-55fc-49d2-af7e-ec287a4789b3"/>
    <ds:schemaRef ds:uri="http://schemas.openxmlformats.org/package/2006/metadata/core-properties"/>
    <ds:schemaRef ds:uri="http://schemas.microsoft.com/sharepoint/v3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98B4D1F-0632-40C6-87A5-09B027F57C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486bbf1-55fc-49d2-af7e-ec287a4789b3"/>
    <ds:schemaRef ds:uri="592a2861-848e-4487-9e07-fc12779b72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AER EduPack Template-PPT 4</Template>
  <TotalTime>2463</TotalTime>
  <Words>852</Words>
  <Application>Microsoft Office PowerPoint</Application>
  <PresentationFormat>Widescreen</PresentationFormat>
  <Paragraphs>143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Ansys - Slide Master</vt:lpstr>
      <vt:lpstr>PowerPoint Presentation</vt:lpstr>
      <vt:lpstr>Low carbon concrete: Background</vt:lpstr>
      <vt:lpstr>Step 1: Objective, scale and functional unit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magda.figuerola</dc:creator>
  <cp:lastModifiedBy>Soma Chakrabarti</cp:lastModifiedBy>
  <cp:revision>171</cp:revision>
  <cp:lastPrinted>2016-08-20T17:26:17Z</cp:lastPrinted>
  <dcterms:created xsi:type="dcterms:W3CDTF">2014-10-02T10:31:00Z</dcterms:created>
  <dcterms:modified xsi:type="dcterms:W3CDTF">2022-01-14T10:10:56Z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0x0101006F11F15CCDA16C44AB1AFF6EA8F76A1A</vt:lpwstr>
  </property>
</Properties>
</file>