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256" r:id="rId5"/>
    <p:sldId id="622"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624" r:id="rId27"/>
    <p:sldId id="258" r:id="rId28"/>
  </p:sldIdLst>
  <p:sldSz cx="12192000" cy="6858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rcier" initials="DM" lastIdx="1" clrIdx="0">
    <p:extLst>
      <p:ext uri="{19B8F6BF-5375-455C-9EA6-DF929625EA0E}">
        <p15:presenceInfo xmlns:p15="http://schemas.microsoft.com/office/powerpoint/2012/main" userId="S::david.mercier@ansys.com::af55b25a-2530-45a7-8f11-488cc3cd8e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28094-A017-495A-9827-BF6B07A4D6DB}" v="1" dt="2021-08-01T21:55:44.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71360" autoAdjust="0"/>
  </p:normalViewPr>
  <p:slideViewPr>
    <p:cSldViewPr showGuides="1">
      <p:cViewPr varScale="1">
        <p:scale>
          <a:sx n="56" d="100"/>
          <a:sy n="56" d="100"/>
        </p:scale>
        <p:origin x="2280" y="66"/>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Les 25 </a:t>
            </a:r>
            <a:r>
              <a:rPr lang="en-GB" sz="1200" b="1" i="1" dirty="0" err="1"/>
              <a:t>unités</a:t>
            </a:r>
            <a:r>
              <a:rPr lang="en-GB" sz="1200" b="1" i="1" dirty="0"/>
              <a:t> de </a:t>
            </a:r>
            <a:r>
              <a:rPr lang="en-GB" sz="1200" b="1" i="1" dirty="0" err="1"/>
              <a:t>cours</a:t>
            </a:r>
            <a:r>
              <a:rPr lang="en-GB" sz="1200" b="1" i="1" dirty="0"/>
              <a:t> PowerPoint </a:t>
            </a:r>
            <a:r>
              <a:rPr lang="en-GB" sz="1200" b="1" i="1" dirty="0" err="1"/>
              <a:t>en</a:t>
            </a:r>
            <a:r>
              <a:rPr lang="en-GB" sz="1200" b="1" i="1" dirty="0"/>
              <a:t> 2021</a:t>
            </a:r>
          </a:p>
          <a:p>
            <a:endParaRPr lang="fr-FR" sz="1200" dirty="0"/>
          </a:p>
          <a:p>
            <a:r>
              <a:rPr lang="fr-FR" sz="1200" dirty="0"/>
              <a:t>Les unités de cours développées pour l’enseignement en lien avec </a:t>
            </a:r>
            <a:r>
              <a:rPr lang="fr-FR" sz="1200" dirty="0" err="1"/>
              <a:t>Granta</a:t>
            </a:r>
            <a:r>
              <a:rPr lang="fr-FR" sz="1200" dirty="0"/>
              <a:t> </a:t>
            </a:r>
            <a:r>
              <a:rPr lang="fr-FR" sz="1200" dirty="0" err="1"/>
              <a:t>EduPack</a:t>
            </a:r>
            <a:r>
              <a:rPr lang="fr-FR" sz="1200" dirty="0"/>
              <a:t> sont listées en fin de cette présentation</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Relations entre </a:t>
            </a:r>
            <a:r>
              <a:rPr lang="en-GB" b="1" i="1" dirty="0" err="1"/>
              <a:t>propriétés</a:t>
            </a:r>
            <a:endParaRPr lang="en-GB" b="1" i="1" dirty="0"/>
          </a:p>
          <a:p>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existe une relation inverse entre la dilatation thermique et la température de fusion.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dilatation thermique provient de la forme asymétrique de la courbe d'énergie potentielle. Au fur et à mesure que les atomes acquièrent de l'énergie cinétique lorsqu'ils sont chauffés, leur mouvement autour des distances atomiques d'équilibre augmentera. La courbe d'énergie potentielle étant asymétrique, il y a un déplacement de la distance atomique moyenne vers des valeurs plus grandes, d'où l'expansion.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nous admettons que la température de fusion est proportionnelle à la profondeur de la courbe d'énergie potentielle, nous pouvons affirmer que cette profondeur devrait affecter la forme de la courbe. Plus la courbe est profonde, plus la courbe du bas est étroite et symétrique, et donc plus le coefficient de dilatation thermique est petit.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97804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Relations entre </a:t>
            </a:r>
            <a:r>
              <a:rPr lang="en-GB" b="1" i="1" dirty="0" err="1"/>
              <a:t>propriétés</a:t>
            </a:r>
            <a:endParaRPr lang="en-GB" b="1" i="1" dirty="0"/>
          </a:p>
          <a:p>
            <a:endParaRPr lang="en-GB" dirty="0"/>
          </a:p>
          <a:p>
            <a:r>
              <a:rPr lang="fr-FR" dirty="0"/>
              <a:t>Le même graphique tracé dans Granta </a:t>
            </a:r>
            <a:r>
              <a:rPr lang="fr-FR" dirty="0" err="1"/>
              <a:t>EduPack</a:t>
            </a:r>
            <a:r>
              <a:rPr lang="fr-FR" dirty="0"/>
              <a:t> Niveau 1 montre que les matériaux utilisés en ingénierie présentent la même relation de propriétés.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295348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Relations entre </a:t>
            </a:r>
            <a:r>
              <a:rPr lang="en-GB" b="1" i="1" dirty="0" err="1"/>
              <a:t>propriétés</a:t>
            </a:r>
            <a:endParaRPr lang="en-GB" b="1" i="1" dirty="0"/>
          </a:p>
          <a:p>
            <a:endParaRPr lang="en-GB" sz="1200" dirty="0"/>
          </a:p>
          <a:p>
            <a:r>
              <a:rPr lang="fr-FR" sz="1200" dirty="0"/>
              <a:t>La loi de </a:t>
            </a:r>
            <a:r>
              <a:rPr lang="fr-FR" sz="1200" b="1" dirty="0"/>
              <a:t>Wiedemann-Franz</a:t>
            </a:r>
            <a:r>
              <a:rPr lang="fr-FR" sz="1200" dirty="0"/>
              <a:t> stipule que les conductivités électrique et thermique sont linéairement liées. Ici, la conductivité thermique est tracée par rapport à la résistivité (vous pouvez utiliser Granta </a:t>
            </a:r>
            <a:r>
              <a:rPr lang="fr-FR" sz="1200" dirty="0" err="1"/>
              <a:t>EduPack</a:t>
            </a:r>
            <a:r>
              <a:rPr lang="fr-FR" sz="1200" dirty="0"/>
              <a:t> pour tracer son réciproque, la conductivité, à la place) pour les éléments métalliques. La corrélation est démontrée.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329394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Relations entre </a:t>
            </a:r>
            <a:r>
              <a:rPr lang="en-GB" b="1" i="1" dirty="0" err="1"/>
              <a:t>propriétés</a:t>
            </a:r>
            <a:endParaRPr lang="en-GB" b="1" i="1" dirty="0"/>
          </a:p>
          <a:p>
            <a:endParaRPr lang="en-GB" dirty="0"/>
          </a:p>
          <a:p>
            <a:r>
              <a:rPr lang="fr-FR" dirty="0"/>
              <a:t>Le même graphique tracé dans Granta </a:t>
            </a:r>
            <a:r>
              <a:rPr lang="fr-FR" dirty="0" err="1"/>
              <a:t>EduPack</a:t>
            </a:r>
            <a:r>
              <a:rPr lang="fr-FR" dirty="0"/>
              <a:t> Niveau 1 montre que les matériaux utilisés en ingénierie présentent la même relation de propriétés.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152867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Relations entre </a:t>
            </a:r>
            <a:r>
              <a:rPr lang="en-GB" b="1" i="1" dirty="0" err="1"/>
              <a:t>propriétés</a:t>
            </a:r>
            <a:endParaRPr lang="en-GB" b="1" i="1" dirty="0"/>
          </a:p>
          <a:p>
            <a:endParaRPr lang="fr-FR" dirty="0"/>
          </a:p>
          <a:p>
            <a:r>
              <a:rPr lang="fr-FR" dirty="0"/>
              <a:t>On pourrait s'attendre à ce que </a:t>
            </a:r>
            <a:r>
              <a:rPr lang="fr-FR" b="1" dirty="0"/>
              <a:t>l'énergie d'activation pour la diffusion du réseau </a:t>
            </a:r>
            <a:r>
              <a:rPr lang="fr-FR" dirty="0"/>
              <a:t>soit liée à l'énergie cohésive, car elle comprend l'énergie pour créer une lacune (ce qui signifie enlever et atome). Ici, les deux sont comparés. Le graphique montre que l'énergie d'activation pour la diffusion sur réseau est d'environ la moitié de l'énergie cohésive.</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02683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kern="1200" dirty="0" err="1">
                <a:solidFill>
                  <a:srgbClr val="FF0000"/>
                </a:solidFill>
                <a:effectLst/>
                <a:latin typeface="+mn-lt"/>
                <a:ea typeface="+mn-ea"/>
                <a:cs typeface="Arial" pitchFamily="34" charset="0"/>
              </a:rPr>
              <a:t>Ferromagnétisme</a:t>
            </a:r>
            <a:endParaRPr lang="en-US" sz="1200" b="1" i="1" kern="1200" dirty="0">
              <a:solidFill>
                <a:srgbClr val="FF0000"/>
              </a:solidFill>
              <a:effectLst/>
              <a:latin typeface="+mn-lt"/>
              <a:ea typeface="+mn-ea"/>
              <a:cs typeface="Arial" pitchFamily="34" charset="0"/>
            </a:endParaRPr>
          </a:p>
          <a:p>
            <a:endParaRPr lang="en-US" sz="1200" kern="1200" dirty="0">
              <a:solidFill>
                <a:schemeClr val="tx1"/>
              </a:solidFill>
              <a:effectLst/>
              <a:latin typeface="+mn-lt"/>
              <a:ea typeface="+mn-ea"/>
              <a:cs typeface="Arial" pitchFamily="34" charset="0"/>
            </a:endParaRPr>
          </a:p>
          <a:p>
            <a:r>
              <a:rPr lang="fr-FR" sz="1200" kern="1200" dirty="0">
                <a:solidFill>
                  <a:schemeClr val="tx1"/>
                </a:solidFill>
                <a:effectLst/>
                <a:latin typeface="+mn-lt"/>
                <a:ea typeface="+mn-ea"/>
                <a:cs typeface="Arial" pitchFamily="34" charset="0"/>
              </a:rPr>
              <a:t>Un tableau des éléments ferromagnétiques peut être utilisé pour discuter de différents types de magnétisme. Le ferromagnétisme se trouve dans les matériaux qui manifestent des moments magnétiques très importants et permanents sans champs magnétiques externes. Ce moment magnétique permanent de l'atome provient de spins d'électrons non appariés.</a:t>
            </a:r>
          </a:p>
          <a:p>
            <a:endParaRPr lang="fr-FR" sz="1200" kern="1200" dirty="0">
              <a:solidFill>
                <a:schemeClr val="tx1"/>
              </a:solidFill>
              <a:effectLst/>
              <a:latin typeface="+mn-lt"/>
              <a:ea typeface="+mn-ea"/>
              <a:cs typeface="Arial" pitchFamily="34" charset="0"/>
            </a:endParaRPr>
          </a:p>
          <a:p>
            <a:r>
              <a:rPr lang="fr-FR" sz="1200" kern="1200" dirty="0">
                <a:solidFill>
                  <a:schemeClr val="tx1"/>
                </a:solidFill>
                <a:effectLst/>
                <a:latin typeface="+mn-lt"/>
                <a:ea typeface="+mn-ea"/>
                <a:cs typeface="Arial" pitchFamily="34" charset="0"/>
              </a:rPr>
              <a:t>Il n'y a que neuf éléments caractérisés comme ferromagnétiques. Celles-ci se répartissent en deux groupes en fonction de la configuration électronique, comme on peut le voir sur cette diapositive. Le fer, le cobalt et le nickel (des éléments de transition) ont des orbitales 3d partiellement remplies tandis que le gadolinium à travers le thulium (des lanthanides) ont tous des orbitales 5d partiellement remplies. Les origines du ferromagnétisme dans ces atomes, en termes de configuration électronique, peuvent ensuite être développées pour couvrir d'autres matériaux plus complexes, tels que les oxydes de fer.</a:t>
            </a:r>
          </a:p>
          <a:p>
            <a:endParaRPr lang="fr-FR" sz="1200" kern="1200" dirty="0">
              <a:solidFill>
                <a:schemeClr val="tx1"/>
              </a:solidFill>
              <a:effectLst/>
              <a:latin typeface="+mn-lt"/>
              <a:ea typeface="+mn-ea"/>
              <a:cs typeface="Arial" pitchFamily="34" charset="0"/>
            </a:endParaRPr>
          </a:p>
          <a:p>
            <a:r>
              <a:rPr lang="fr-FR" sz="1200" kern="1200" dirty="0">
                <a:solidFill>
                  <a:schemeClr val="tx1"/>
                </a:solidFill>
                <a:effectLst/>
                <a:latin typeface="+mn-lt"/>
                <a:ea typeface="+mn-ea"/>
                <a:cs typeface="Arial" pitchFamily="34" charset="0"/>
              </a:rPr>
              <a:t>Ce graphique montre également que les valeurs les plus élevées de moments magnétiques par atome se trouvent pour le Dysprosium et l'Holmium, tous deux autour d'une dizaine de magnétons de Bohr (1 magnéton de Bohr = 9,3x10</a:t>
            </a:r>
            <a:r>
              <a:rPr lang="fr-FR" sz="1200" kern="1200" baseline="30000" dirty="0">
                <a:solidFill>
                  <a:schemeClr val="tx1"/>
                </a:solidFill>
                <a:effectLst/>
                <a:latin typeface="+mn-lt"/>
                <a:ea typeface="+mn-ea"/>
                <a:cs typeface="Arial" pitchFamily="34" charset="0"/>
              </a:rPr>
              <a:t>-24</a:t>
            </a:r>
            <a:r>
              <a:rPr lang="fr-FR" sz="1200" kern="1200" dirty="0">
                <a:solidFill>
                  <a:schemeClr val="tx1"/>
                </a:solidFill>
                <a:effectLst/>
                <a:latin typeface="+mn-lt"/>
                <a:ea typeface="+mn-ea"/>
                <a:cs typeface="Arial" pitchFamily="34" charset="0"/>
              </a:rPr>
              <a:t> A / m</a:t>
            </a:r>
            <a:r>
              <a:rPr lang="fr-FR" sz="1200" kern="1200" baseline="30000" dirty="0">
                <a:solidFill>
                  <a:schemeClr val="tx1"/>
                </a:solidFill>
                <a:effectLst/>
                <a:latin typeface="+mn-lt"/>
                <a:ea typeface="+mn-ea"/>
                <a:cs typeface="Arial" pitchFamily="34" charset="0"/>
              </a:rPr>
              <a:t>2</a:t>
            </a:r>
            <a:r>
              <a:rPr lang="fr-FR" sz="1200" kern="1200" dirty="0">
                <a:solidFill>
                  <a:schemeClr val="tx1"/>
                </a:solidFill>
                <a:effectLst/>
                <a:latin typeface="+mn-lt"/>
                <a:ea typeface="+mn-ea"/>
                <a:cs typeface="Arial" pitchFamily="34" charset="0"/>
              </a:rPr>
              <a:t>).</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1996195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Propriétés</a:t>
            </a:r>
            <a:r>
              <a:rPr lang="en-GB" sz="1200" b="1" i="1" dirty="0"/>
              <a:t> sub-</a:t>
            </a:r>
            <a:r>
              <a:rPr lang="en-GB" sz="1200" b="1" i="1" dirty="0" err="1"/>
              <a:t>atomiques</a:t>
            </a:r>
            <a:endParaRPr lang="en-GB" sz="1200" b="1" i="1" dirty="0"/>
          </a:p>
          <a:p>
            <a:endParaRPr lang="en-GB" sz="1200" dirty="0"/>
          </a:p>
          <a:p>
            <a:r>
              <a:rPr lang="fr-FR" sz="1200" dirty="0"/>
              <a:t>Il existe également des données sur les propriétés nucléaires, ce qui ajoute à l'utilité de la base de données. Celles-ci sont pertinentes pour les matériaux utilisés dans les centrales nucléaires, par exemple.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134637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kern="1200" dirty="0" err="1">
                <a:solidFill>
                  <a:schemeClr val="tx1"/>
                </a:solidFill>
                <a:effectLst/>
                <a:latin typeface="+mn-lt"/>
                <a:ea typeface="+mn-ea"/>
                <a:cs typeface="Arial" pitchFamily="34" charset="0"/>
              </a:rPr>
              <a:t>Stabilité</a:t>
            </a:r>
            <a:r>
              <a:rPr lang="en-US" sz="1200" b="1" i="1" kern="1200" dirty="0">
                <a:solidFill>
                  <a:schemeClr val="tx1"/>
                </a:solidFill>
                <a:effectLst/>
                <a:latin typeface="+mn-lt"/>
                <a:ea typeface="+mn-ea"/>
                <a:cs typeface="Arial" pitchFamily="34" charset="0"/>
              </a:rPr>
              <a:t> des Elements</a:t>
            </a:r>
          </a:p>
          <a:p>
            <a:endParaRPr lang="en-US" sz="1200" kern="1200" dirty="0">
              <a:solidFill>
                <a:schemeClr val="tx1"/>
              </a:solidFill>
              <a:effectLst/>
              <a:latin typeface="+mn-lt"/>
              <a:ea typeface="+mn-ea"/>
              <a:cs typeface="Arial" pitchFamily="34" charset="0"/>
            </a:endParaRPr>
          </a:p>
          <a:p>
            <a:r>
              <a:rPr lang="fr-FR" sz="1200" kern="1200" dirty="0">
                <a:solidFill>
                  <a:schemeClr val="tx1"/>
                </a:solidFill>
                <a:effectLst/>
                <a:latin typeface="+mn-lt"/>
                <a:ea typeface="+mn-ea"/>
                <a:cs typeface="Arial" pitchFamily="34" charset="0"/>
              </a:rPr>
              <a:t>La stabilité nucléaire d'un élément est mesurée par l'énergie de liaison par nucléon. Le graphique montre l'énergie de liaison par nucléon par rapport au numéro atomique (en choisissant une échelle linéaire pour le numéro atomique). Les éléments avec les noyaux les plus stables et ceux qui sont des combustibles potentiels pour les réacteurs de fusion des réacteurs à fission peuvent être mis en évidence.</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372156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err="1"/>
              <a:t>Données</a:t>
            </a:r>
            <a:r>
              <a:rPr lang="en-GB" b="1" i="1" dirty="0"/>
              <a:t> de sections </a:t>
            </a:r>
            <a:r>
              <a:rPr lang="en-GB" b="1" i="1" dirty="0" err="1"/>
              <a:t>efficace</a:t>
            </a:r>
            <a:endParaRPr lang="en-GB" b="1" i="1" dirty="0"/>
          </a:p>
          <a:p>
            <a:endParaRPr lang="en-GB" dirty="0"/>
          </a:p>
          <a:p>
            <a:r>
              <a:rPr lang="fr-FR" dirty="0"/>
              <a:t>Les modérateurs sont des matériaux qui ralentissent les neutrons en les diffusant, convertissant leur énergie cinétique en chaleur. L'absorption neutronique est indésirable car elle provoque des transmutations en espèces éventuellement radioactives. Ainsi, un critère de sélection des matériaux modérateurs est qu'ils doivent avoir une section efficace de diffusion élevée et une section efficace d'absorption faible.</a:t>
            </a:r>
          </a:p>
          <a:p>
            <a:endParaRPr lang="fr-FR" dirty="0"/>
          </a:p>
          <a:p>
            <a:r>
              <a:rPr lang="fr-FR" dirty="0"/>
              <a:t>Les barres de contrôle éteignent la réaction en chaîne en absorbant les neutrons. Les matériaux pour les barres de commande nécessitent une section transversale d'absorption élevée mais une section transversale de diffusion faible (pour arrêter la surchauffe).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203152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err="1"/>
              <a:t>Ressources</a:t>
            </a:r>
            <a:endParaRPr lang="en-GB" b="1" i="1" dirty="0"/>
          </a:p>
          <a:p>
            <a:endParaRPr lang="en-GB" dirty="0"/>
          </a:p>
          <a:p>
            <a:r>
              <a:rPr lang="fr-FR" dirty="0"/>
              <a:t>Un certain nombre de propriétés relatives aux ressources et à l'environnement ont été incluses dans la base de données </a:t>
            </a:r>
            <a:r>
              <a:rPr lang="fr-FR" dirty="0" err="1"/>
              <a:t>Elements</a:t>
            </a:r>
            <a:r>
              <a:rPr lang="fr-FR" dirty="0"/>
              <a:t>. Les estimations de l'abondance, des réserves et de la production mondiale reflètent les ressources. Les matériaux critiques sont importants pour le risque de la chaîne d'approvisionnement, par exemple.</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67221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Substitution</a:t>
            </a:r>
          </a:p>
          <a:p>
            <a:endParaRPr lang="en-GB" dirty="0"/>
          </a:p>
          <a:p>
            <a:r>
              <a:rPr lang="fr-FR" dirty="0"/>
              <a:t>Des suggestions d'éléments de remplacement sont données pour certains alliages métalliques, afin d'aider les ingénieurs à remplacer les composants indésirables dans les matériaux.</a:t>
            </a:r>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151952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Liens et </a:t>
            </a:r>
            <a:r>
              <a:rPr lang="en-GB" b="1" i="1" dirty="0" err="1"/>
              <a:t>Référence</a:t>
            </a:r>
            <a:endParaRPr lang="en-GB" b="1" i="1" dirty="0"/>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La base de données des éléments est incorporée en tant que sous-ensemble dans la durabilité; Science et génie des matériaux; et base de données sur les dispositifs médicaux.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latin typeface="Calibri" panose="020F0502020204030204" pitchFamily="34" charset="0"/>
                <a:ea typeface="+mn-ea"/>
                <a:cs typeface="+mn-cs"/>
              </a:rPr>
              <a:t>Pour la base de données sur le développement durable, cela facilite l'exploration des aspects législatifs et sociaux en plus des aspects du processus de fabrication disponibles via les liens. Les données écologiques sont également référencées plus spécifiquement, en raison de la plage de valeurs inhérente à celles-ci (en fonction du pays et des conditions,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latin typeface="Calibri" panose="020F0502020204030204" pitchFamily="34" charset="0"/>
                <a:ea typeface="+mn-ea"/>
                <a:cs typeface="+mn-cs"/>
              </a:rPr>
              <a:t>Pour la base de données Science et génie des matériaux, cela facilite l'exploration des relations propriété-traitement, ainsi que des techniques de traitement disponibles pour chaque élément.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latin typeface="Calibri" panose="020F0502020204030204" pitchFamily="34" charset="0"/>
                <a:ea typeface="+mn-ea"/>
                <a:cs typeface="+mn-cs"/>
              </a:rPr>
              <a:t>Pour la base de données des dispositifs médicaux, cela relie les biomatériaux à leurs éléments constitutifs.</a:t>
            </a:r>
          </a:p>
          <a:p>
            <a:pPr marL="0" indent="0" algn="l" defTabSz="914400" rtl="0" eaLnBrk="1" latinLnBrk="0" hangingPunct="1">
              <a:buFont typeface="Arial" panose="020B0604020202020204" pitchFamily="34" charset="0"/>
              <a:buNone/>
            </a:pPr>
            <a:endParaRPr lang="en-GB" sz="1200" b="0" i="0" kern="1200" dirty="0">
              <a:solidFill>
                <a:schemeClr val="tx1"/>
              </a:solidFill>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4113916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Résumé</a:t>
            </a:r>
          </a:p>
          <a:p>
            <a:endParaRPr lang="en-GB" sz="1200" dirty="0"/>
          </a:p>
          <a:p>
            <a:r>
              <a:rPr lang="fr-FR" dirty="0"/>
              <a:t>Cette brève introduction à la </a:t>
            </a:r>
            <a:r>
              <a:rPr lang="fr-FR" b="1" dirty="0"/>
              <a:t>base de données Granta </a:t>
            </a:r>
            <a:r>
              <a:rPr lang="fr-FR" b="1" dirty="0" err="1"/>
              <a:t>EduPack</a:t>
            </a:r>
            <a:r>
              <a:rPr lang="fr-FR" b="1" dirty="0"/>
              <a:t> du tableau périodique</a:t>
            </a:r>
            <a:r>
              <a:rPr lang="fr-FR" dirty="0"/>
              <a:t> donne un aperçu de la façon dont elle peut être utilisée pour explorer à la fois les propriétés atomiques et nucléaires des éléments. Il fournit un outil pour susciter l'intérêt des étudiants et permet des exercices et des travaux de projet.</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30514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2021</a:t>
            </a:r>
          </a:p>
          <a:p>
            <a:pPr algn="ctr"/>
            <a:endParaRPr lang="en-GB" sz="1200" b="1" i="1"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a:t>
            </a:r>
            <a:r>
              <a:rPr lang="fr-FR"/>
              <a:t>: w</a:t>
            </a:r>
            <a:r>
              <a:rPr lang="en-GB" sz="1200">
                <a:solidFill>
                  <a:srgbClr val="FF0000"/>
                </a:solidFill>
              </a:rPr>
              <a:t>ww</a:t>
            </a:r>
            <a:r>
              <a:rPr lang="en-GB" sz="1200" dirty="0">
                <a:solidFill>
                  <a:srgbClr val="FF0000"/>
                </a:solidFill>
              </a:rPr>
              <a:t>.ansys.com/education-resources.</a:t>
            </a:r>
          </a:p>
          <a:p>
            <a:endParaRPr lang="fr-FR" dirty="0"/>
          </a:p>
          <a:p>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200" b="1" i="1" dirty="0">
                <a:latin typeface="Arial" charset="0"/>
                <a:cs typeface="Arial" charset="0"/>
              </a:rPr>
              <a:t>La gamme de cours soutenus par </a:t>
            </a:r>
            <a:r>
              <a:rPr lang="fr-FR" sz="1200" b="1" i="1" dirty="0" err="1">
                <a:latin typeface="Arial" charset="0"/>
                <a:cs typeface="Arial" charset="0"/>
              </a:rPr>
              <a:t>Granta</a:t>
            </a:r>
            <a:r>
              <a:rPr lang="fr-FR" sz="1200" b="1" i="1" dirty="0">
                <a:latin typeface="Arial" charset="0"/>
                <a:cs typeface="Arial" charset="0"/>
              </a:rPr>
              <a:t> </a:t>
            </a:r>
            <a:r>
              <a:rPr lang="fr-FR" sz="1200" b="1" i="1" dirty="0" err="1">
                <a:latin typeface="Arial" charset="0"/>
                <a:cs typeface="Arial" charset="0"/>
              </a:rPr>
              <a:t>EduPack</a:t>
            </a:r>
            <a:endParaRPr lang="fr-FR" sz="1200" b="1" i="1" dirty="0">
              <a:latin typeface="Arial" charset="0"/>
              <a:cs typeface="Arial" charset="0"/>
            </a:endParaRPr>
          </a:p>
          <a:p>
            <a:pPr algn="ctr"/>
            <a:endParaRPr lang="en-GB" sz="1200" b="1" i="1" dirty="0">
              <a:latin typeface="Arial" charset="0"/>
              <a:cs typeface="Arial" charset="0"/>
            </a:endParaRPr>
          </a:p>
          <a:p>
            <a:r>
              <a:rPr lang="fr-FR" dirty="0" err="1"/>
              <a:t>Granta</a:t>
            </a:r>
            <a:r>
              <a:rPr lang="fr-FR" dirty="0"/>
              <a:t> </a:t>
            </a:r>
            <a:r>
              <a:rPr lang="fr-FR" dirty="0" err="1"/>
              <a:t>EduPack</a:t>
            </a:r>
            <a:r>
              <a:rPr lang="fr-FR" dirty="0"/>
              <a:t> propose des bases de données pour la science des matériaux, pour le génie mécanique général et pour des cours plus spécialisés, parmi lesquels le génie des polymères et de l'aérospatiale, l'architecture et la bio-ingénierie.</a:t>
            </a:r>
            <a:endParaRPr lang="en-GB" sz="1200" dirty="0">
              <a:latin typeface="Arial" charset="0"/>
              <a:cs typeface="Arial" charset="0"/>
            </a:endParaRP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289115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Sommaire</a:t>
            </a:r>
            <a:endParaRPr lang="en-GB" sz="1400" b="1" i="1" dirty="0"/>
          </a:p>
          <a:p>
            <a:endParaRPr lang="en-GB" sz="1200" dirty="0"/>
          </a:p>
          <a:p>
            <a:r>
              <a:rPr lang="fr-FR" sz="1200" dirty="0"/>
              <a:t>Cette unité de cours est étroitement liée au livre blanc sur la base de données des éléments. La plupart des diapositives discutées ici se trouvent également dans ce document.</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276686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Interface </a:t>
            </a:r>
            <a:r>
              <a:rPr lang="en-GB" b="1" i="1" dirty="0" err="1"/>
              <a:t>visuelle</a:t>
            </a:r>
            <a:endParaRPr lang="en-GB" b="1" i="1" dirty="0"/>
          </a:p>
          <a:p>
            <a:endParaRPr lang="en-GB" dirty="0"/>
          </a:p>
          <a:p>
            <a:r>
              <a:rPr lang="fr-FR" dirty="0"/>
              <a:t>La page d'accueil affiche un tableau périodique, où il est possible de cliquer sur chaque élément individuel pour accéder aux fiches techniques.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286570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Les fiches</a:t>
            </a:r>
          </a:p>
          <a:p>
            <a:endParaRPr lang="en-GB" sz="1200" dirty="0"/>
          </a:p>
          <a:p>
            <a:r>
              <a:rPr lang="fr-FR" dirty="0"/>
              <a:t>La base de données Granta </a:t>
            </a:r>
            <a:r>
              <a:rPr lang="fr-FR" dirty="0" err="1"/>
              <a:t>EduPack</a:t>
            </a:r>
            <a:r>
              <a:rPr lang="fr-FR" dirty="0"/>
              <a:t> des propriétés des éléments. Elle contient 149 fiches pour les 118 éléments du </a:t>
            </a:r>
            <a:r>
              <a:rPr lang="fr-FR" b="1" dirty="0"/>
              <a:t>tableau périodique </a:t>
            </a:r>
            <a:r>
              <a:rPr lang="fr-FR" dirty="0"/>
              <a:t>(certains en ont plus d'un car ils existent sous différentes formes allotropiques). Les groupes de propriétés qu’elle contient sont répertoriés ici.</a:t>
            </a:r>
          </a:p>
          <a:p>
            <a:endParaRPr lang="fr-FR" dirty="0"/>
          </a:p>
          <a:p>
            <a:r>
              <a:rPr lang="fr-FR" dirty="0"/>
              <a:t>Les fiches sont trop longues pour s'afficher facilement sur un cadre PowerPoint. Il est préférable de les explorer à l'aide du logiciel. Les cadres suivants montrent quelques-unes des façons dont il peut être utilisé pour impliquer les élèves dans l'exploration du tableau.</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19040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Propriétés</a:t>
            </a:r>
            <a:r>
              <a:rPr lang="en-GB" sz="1200" b="1" i="1" dirty="0"/>
              <a:t> des Elements</a:t>
            </a:r>
          </a:p>
          <a:p>
            <a:endParaRPr lang="en-GB" sz="1200" dirty="0"/>
          </a:p>
          <a:p>
            <a:r>
              <a:rPr lang="fr-FR" sz="1200" dirty="0"/>
              <a:t>Une utilisation consiste à explorer la façon dont les propriétés varient dans le tableau périodique en les traçant par rapport au numéro atomique. N'oubliez pas de définir le graphique sur une échelle linéaire (pas celle du journal par défaut) pour le nombre atomique.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289501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a:t>
            </a:r>
            <a:r>
              <a:rPr lang="en-GB" b="1" i="1" dirty="0" err="1"/>
              <a:t>données</a:t>
            </a:r>
            <a:r>
              <a:rPr lang="en-GB" b="1" i="1" dirty="0"/>
              <a:t> de structure </a:t>
            </a:r>
            <a:r>
              <a:rPr lang="en-GB" b="1" i="1" dirty="0" err="1"/>
              <a:t>électronique</a:t>
            </a:r>
            <a:endParaRPr lang="en-GB" b="1" i="1" dirty="0"/>
          </a:p>
          <a:p>
            <a:endParaRPr lang="en-GB" dirty="0"/>
          </a:p>
          <a:p>
            <a:r>
              <a:rPr lang="fr-FR" dirty="0"/>
              <a:t>Un nouvel ensemble de propriétés électroniques permet l'exploration de la science des matériaux. Un exemple est les règles de Hume-</a:t>
            </a:r>
            <a:r>
              <a:rPr lang="fr-FR" dirty="0" err="1"/>
              <a:t>Rothery</a:t>
            </a:r>
            <a:r>
              <a:rPr lang="fr-FR" dirty="0"/>
              <a:t>, qui peuvent être sondées en limitant les éléments métalliques par la structure cristalline (ici FCC) puis en traçant l'électronégativité en fonction du rayon atomique. Le graphique montre que Cu et Ni apparaissent proches dans le graphique, ce qui correspond bien à l'alliage entièrement soluble observé dans le diagramme de phase binaire.</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50253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latin typeface="+mn-lt"/>
              </a:rPr>
              <a:t>Relations entre </a:t>
            </a:r>
            <a:r>
              <a:rPr lang="en-GB" b="1" i="1" dirty="0" err="1">
                <a:latin typeface="+mn-lt"/>
              </a:rPr>
              <a:t>propriétés</a:t>
            </a:r>
            <a:endParaRPr lang="en-GB" b="1" i="1" dirty="0">
              <a:latin typeface="+mn-lt"/>
            </a:endParaRPr>
          </a:p>
          <a:p>
            <a:endParaRPr lang="en-GB" dirty="0">
              <a:latin typeface="+mn-lt"/>
            </a:endParaRPr>
          </a:p>
          <a:p>
            <a:r>
              <a:rPr lang="fr-FR" sz="1200" kern="1200" dirty="0">
                <a:solidFill>
                  <a:schemeClr val="tx1"/>
                </a:solidFill>
                <a:effectLst/>
                <a:latin typeface="+mn-lt"/>
                <a:ea typeface="+mn-ea"/>
                <a:cs typeface="Arial" pitchFamily="34" charset="0"/>
              </a:rPr>
              <a:t>Vous pouvez également détecter une tendance générale du module de Young avec la température de fusion, ce qui indique fortement que la rigidité et le point de fusion partagent des caractéristiques importantes dans leurs mécanismes, conduisant à une </a:t>
            </a:r>
            <a:r>
              <a:rPr lang="fr-FR" sz="1200" kern="1200" dirty="0" err="1">
                <a:solidFill>
                  <a:schemeClr val="tx1"/>
                </a:solidFill>
                <a:effectLst/>
                <a:latin typeface="+mn-lt"/>
                <a:ea typeface="+mn-ea"/>
                <a:cs typeface="Arial" pitchFamily="34" charset="0"/>
              </a:rPr>
              <a:t>co-variation</a:t>
            </a:r>
            <a:r>
              <a:rPr lang="fr-FR" sz="1200" kern="1200" dirty="0">
                <a:solidFill>
                  <a:schemeClr val="tx1"/>
                </a:solidFill>
                <a:effectLst/>
                <a:latin typeface="+mn-lt"/>
                <a:ea typeface="+mn-ea"/>
                <a:cs typeface="Arial" pitchFamily="34" charset="0"/>
              </a:rPr>
              <a:t>.</a:t>
            </a:r>
          </a:p>
          <a:p>
            <a:endParaRPr lang="fr-FR" sz="1200" kern="1200" dirty="0">
              <a:solidFill>
                <a:schemeClr val="tx1"/>
              </a:solidFill>
              <a:effectLst/>
              <a:latin typeface="+mn-lt"/>
              <a:ea typeface="+mn-ea"/>
              <a:cs typeface="Arial" pitchFamily="34" charset="0"/>
            </a:endParaRPr>
          </a:p>
          <a:p>
            <a:r>
              <a:rPr lang="fr-FR" sz="1200" kern="1200" dirty="0">
                <a:solidFill>
                  <a:schemeClr val="tx1"/>
                </a:solidFill>
                <a:effectLst/>
                <a:latin typeface="+mn-lt"/>
                <a:ea typeface="+mn-ea"/>
                <a:cs typeface="Arial" pitchFamily="34" charset="0"/>
              </a:rPr>
              <a:t>Les forces entre les atomes résultant de la liaison dépendent de la forme de la courbe d'énergie potentielle. Une courbe d'énergie potentielle profonde implique des pentes raides de la courbe, ce qui correspond à un module de Young élevé. La température de fusion reflète également la force de liaison.</a:t>
            </a:r>
            <a:endParaRPr lang="en-US" sz="1200" kern="1200" dirty="0">
              <a:solidFill>
                <a:schemeClr val="tx1"/>
              </a:solidFill>
              <a:effectLst/>
              <a:latin typeface="+mn-lt"/>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6579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Relations entre </a:t>
            </a:r>
            <a:r>
              <a:rPr lang="en-GB" b="1" i="1" dirty="0" err="1"/>
              <a:t>propriétés</a:t>
            </a:r>
            <a:endParaRPr lang="en-GB" b="1" i="1" dirty="0"/>
          </a:p>
          <a:p>
            <a:endParaRPr lang="en-GB" dirty="0"/>
          </a:p>
          <a:p>
            <a:r>
              <a:rPr lang="fr-FR" dirty="0"/>
              <a:t>Le même graphique tracé dans Granta </a:t>
            </a:r>
            <a:r>
              <a:rPr lang="fr-FR" dirty="0" err="1"/>
              <a:t>EduPack</a:t>
            </a:r>
            <a:r>
              <a:rPr lang="fr-FR" dirty="0"/>
              <a:t> Niveau 1 montre que les matériaux utilisés en ingénierie présentent la même relation de propriétés.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2589851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4.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85000" lnSpcReduction="10000"/>
          </a:bodyPr>
          <a:lstStyle/>
          <a:p>
            <a:pPr marL="0" indent="0">
              <a:buNone/>
            </a:pPr>
            <a:r>
              <a:rPr lang="en-US" sz="3200" b="1" dirty="0" err="1"/>
              <a:t>Unité</a:t>
            </a:r>
            <a:r>
              <a:rPr lang="en-US" sz="3200" b="1" dirty="0"/>
              <a:t> 3.</a:t>
            </a:r>
          </a:p>
          <a:p>
            <a:pPr marL="0" indent="0">
              <a:buNone/>
            </a:pPr>
            <a:r>
              <a:rPr lang="en-US" sz="3200" b="1" dirty="0"/>
              <a:t>La base de </a:t>
            </a:r>
            <a:r>
              <a:rPr lang="en-US" sz="3200" b="1" dirty="0" err="1"/>
              <a:t>données</a:t>
            </a:r>
            <a:r>
              <a:rPr lang="en-US" sz="3200" b="1" dirty="0"/>
              <a:t> The Elements :</a:t>
            </a:r>
          </a:p>
          <a:p>
            <a:pPr marL="0" indent="0">
              <a:buNone/>
            </a:pPr>
            <a:r>
              <a:rPr lang="en-US" sz="2400" dirty="0" err="1"/>
              <a:t>Propriétés</a:t>
            </a:r>
            <a:r>
              <a:rPr lang="en-US" sz="2400" dirty="0"/>
              <a:t>, relations et </a:t>
            </a:r>
            <a:r>
              <a:rPr lang="en-US" sz="2400" dirty="0" err="1"/>
              <a:t>ressources</a:t>
            </a:r>
            <a:endParaRPr lang="en-US" sz="2400"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rmAutofit fontScale="70000" lnSpcReduction="20000"/>
          </a:bodyPr>
          <a:lstStyle/>
          <a:p>
            <a:r>
              <a:rPr lang="en-US" dirty="0"/>
              <a:t>Mike Ashby</a:t>
            </a:r>
          </a:p>
          <a:p>
            <a:r>
              <a:rPr lang="en-GB" dirty="0"/>
              <a:t>Department of Engineering, </a:t>
            </a:r>
          </a:p>
          <a:p>
            <a:r>
              <a:rPr lang="en-GB" dirty="0"/>
              <a:t>University of Cambridge</a:t>
            </a:r>
            <a:endParaRPr lang="en-US" dirty="0"/>
          </a:p>
          <a:p>
            <a:endParaRPr lang="en-US" dirty="0">
              <a:solidFill>
                <a:schemeClr val="accent3"/>
              </a:solidFill>
            </a:endParaRPr>
          </a:p>
        </p:txBody>
      </p:sp>
      <p:pic>
        <p:nvPicPr>
          <p:cNvPr id="4" name="Picture 3">
            <a:extLst>
              <a:ext uri="{FF2B5EF4-FFF2-40B4-BE49-F238E27FC236}">
                <a16:creationId xmlns:a16="http://schemas.microsoft.com/office/drawing/2014/main" id="{0C560797-E3ED-4876-AC7C-8074CAFAD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081" y="2363788"/>
            <a:ext cx="4449256" cy="3410561"/>
          </a:xfrm>
          <a:prstGeom prst="rect">
            <a:avLst/>
          </a:prstGeom>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US" b="1" dirty="0"/>
              <a:t>Relations entre les </a:t>
            </a:r>
            <a:r>
              <a:rPr lang="en-US" b="1" dirty="0" err="1"/>
              <a:t>propriétés</a:t>
            </a:r>
            <a:r>
              <a:rPr lang="en-US" b="1" dirty="0"/>
              <a:t> (2)</a:t>
            </a:r>
          </a:p>
        </p:txBody>
      </p:sp>
      <p:pic>
        <p:nvPicPr>
          <p:cNvPr id="4" name="Picture 3">
            <a:extLst>
              <a:ext uri="{FF2B5EF4-FFF2-40B4-BE49-F238E27FC236}">
                <a16:creationId xmlns:a16="http://schemas.microsoft.com/office/drawing/2014/main" id="{2EFF5B3A-BBBF-47CD-B921-AC8E4816DC18}"/>
              </a:ext>
            </a:extLst>
          </p:cNvPr>
          <p:cNvPicPr>
            <a:picLocks noChangeAspect="1"/>
          </p:cNvPicPr>
          <p:nvPr/>
        </p:nvPicPr>
        <p:blipFill>
          <a:blip r:embed="rId3"/>
          <a:stretch>
            <a:fillRect/>
          </a:stretch>
        </p:blipFill>
        <p:spPr>
          <a:xfrm>
            <a:off x="4269095" y="1844824"/>
            <a:ext cx="6581342" cy="3666871"/>
          </a:xfrm>
          <a:prstGeom prst="rect">
            <a:avLst/>
          </a:prstGeom>
        </p:spPr>
      </p:pic>
      <p:pic>
        <p:nvPicPr>
          <p:cNvPr id="5" name="Picture 8">
            <a:extLst>
              <a:ext uri="{FF2B5EF4-FFF2-40B4-BE49-F238E27FC236}">
                <a16:creationId xmlns:a16="http://schemas.microsoft.com/office/drawing/2014/main" id="{3F8A1401-49F6-49D4-82C0-2B8E2E958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1628800"/>
            <a:ext cx="27717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a:extLst>
              <a:ext uri="{FF2B5EF4-FFF2-40B4-BE49-F238E27FC236}">
                <a16:creationId xmlns:a16="http://schemas.microsoft.com/office/drawing/2014/main" id="{A3D897D1-BB92-436A-BB6E-9DB7802547E1}"/>
              </a:ext>
            </a:extLst>
          </p:cNvPr>
          <p:cNvSpPr>
            <a:spLocks noChangeShapeType="1"/>
          </p:cNvSpPr>
          <p:nvPr/>
        </p:nvSpPr>
        <p:spPr bwMode="auto">
          <a:xfrm>
            <a:off x="5925047" y="2099191"/>
            <a:ext cx="4760897" cy="288752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7" name="Text Box 11">
            <a:extLst>
              <a:ext uri="{FF2B5EF4-FFF2-40B4-BE49-F238E27FC236}">
                <a16:creationId xmlns:a16="http://schemas.microsoft.com/office/drawing/2014/main" id="{1A94EE19-79BA-46AB-B433-B7BC515707B9}"/>
              </a:ext>
            </a:extLst>
          </p:cNvPr>
          <p:cNvSpPr txBox="1">
            <a:spLocks noChangeArrowheads="1"/>
          </p:cNvSpPr>
          <p:nvPr/>
        </p:nvSpPr>
        <p:spPr bwMode="auto">
          <a:xfrm>
            <a:off x="990244" y="919153"/>
            <a:ext cx="98696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rPr>
              <a:t>Le coefficient de dilatation et le point de fusion sont tous deux liés à la profondeur et à la forme du «puit de potentiel».</a:t>
            </a:r>
            <a:endParaRPr lang="en-GB" dirty="0">
              <a:latin typeface="+mn-lt"/>
            </a:endParaRPr>
          </a:p>
        </p:txBody>
      </p:sp>
    </p:spTree>
    <p:extLst>
      <p:ext uri="{BB962C8B-B14F-4D97-AF65-F5344CB8AC3E}">
        <p14:creationId xmlns:p14="http://schemas.microsoft.com/office/powerpoint/2010/main" val="6246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11</a:t>
            </a:fld>
            <a:endParaRPr lang="en-US" dirty="0"/>
          </a:p>
        </p:txBody>
      </p:sp>
      <p:grpSp>
        <p:nvGrpSpPr>
          <p:cNvPr id="4" name="Group 5">
            <a:extLst>
              <a:ext uri="{FF2B5EF4-FFF2-40B4-BE49-F238E27FC236}">
                <a16:creationId xmlns:a16="http://schemas.microsoft.com/office/drawing/2014/main" id="{6F6F8430-0DFB-4D21-A7AB-0E38C5C63F7F}"/>
              </a:ext>
            </a:extLst>
          </p:cNvPr>
          <p:cNvGrpSpPr>
            <a:grpSpLocks/>
          </p:cNvGrpSpPr>
          <p:nvPr/>
        </p:nvGrpSpPr>
        <p:grpSpPr bwMode="auto">
          <a:xfrm>
            <a:off x="3019814" y="1517835"/>
            <a:ext cx="6152372" cy="4340372"/>
            <a:chOff x="962" y="852"/>
            <a:chExt cx="4380" cy="3090"/>
          </a:xfrm>
        </p:grpSpPr>
        <p:pic>
          <p:nvPicPr>
            <p:cNvPr id="5" name="Picture 3">
              <a:extLst>
                <a:ext uri="{FF2B5EF4-FFF2-40B4-BE49-F238E27FC236}">
                  <a16:creationId xmlns:a16="http://schemas.microsoft.com/office/drawing/2014/main" id="{E1894B42-3422-4781-9ACE-78BE31792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 y="852"/>
              <a:ext cx="4380" cy="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
              <a:extLst>
                <a:ext uri="{FF2B5EF4-FFF2-40B4-BE49-F238E27FC236}">
                  <a16:creationId xmlns:a16="http://schemas.microsoft.com/office/drawing/2014/main" id="{2EA1D383-3634-406B-8EA0-97E9ADEAA0E0}"/>
                </a:ext>
              </a:extLst>
            </p:cNvPr>
            <p:cNvSpPr>
              <a:spLocks noChangeShapeType="1"/>
            </p:cNvSpPr>
            <p:nvPr/>
          </p:nvSpPr>
          <p:spPr bwMode="auto">
            <a:xfrm>
              <a:off x="1285" y="1272"/>
              <a:ext cx="3953" cy="176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7" name="Text Box 11">
            <a:extLst>
              <a:ext uri="{FF2B5EF4-FFF2-40B4-BE49-F238E27FC236}">
                <a16:creationId xmlns:a16="http://schemas.microsoft.com/office/drawing/2014/main" id="{9BDFA8C6-9009-440E-9B2A-6C94F4864CC4}"/>
              </a:ext>
            </a:extLst>
          </p:cNvPr>
          <p:cNvSpPr txBox="1">
            <a:spLocks noChangeArrowheads="1"/>
          </p:cNvSpPr>
          <p:nvPr/>
        </p:nvSpPr>
        <p:spPr bwMode="auto">
          <a:xfrm>
            <a:off x="1099651" y="999792"/>
            <a:ext cx="10482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rgbClr val="FFB71B"/>
              </a:buClr>
              <a:buSzPct val="120000"/>
              <a:buFont typeface="Wingdings" panose="05000000000000000000" pitchFamily="2" charset="2"/>
              <a:buChar char="§"/>
            </a:pPr>
            <a:r>
              <a:rPr lang="fr-FR" dirty="0">
                <a:latin typeface="+mn-lt"/>
              </a:rPr>
              <a:t>Le coefficient de dilatation et le point de fusion sont tous deux liés à la profondeur et à la forme du «puit de potentiel».</a:t>
            </a:r>
            <a:endParaRPr lang="en-GB" dirty="0">
              <a:latin typeface="+mn-lt"/>
            </a:endParaRPr>
          </a:p>
        </p:txBody>
      </p:sp>
      <p:sp>
        <p:nvSpPr>
          <p:cNvPr id="10" name="Title 2">
            <a:extLst>
              <a:ext uri="{FF2B5EF4-FFF2-40B4-BE49-F238E27FC236}">
                <a16:creationId xmlns:a16="http://schemas.microsoft.com/office/drawing/2014/main" id="{686A0097-A69F-4199-8F15-B762ABF82F16}"/>
              </a:ext>
            </a:extLst>
          </p:cNvPr>
          <p:cNvSpPr>
            <a:spLocks noGrp="1"/>
          </p:cNvSpPr>
          <p:nvPr>
            <p:ph type="title"/>
          </p:nvPr>
        </p:nvSpPr>
        <p:spPr>
          <a:xfrm>
            <a:off x="609601" y="148581"/>
            <a:ext cx="10972799" cy="845837"/>
          </a:xfrm>
        </p:spPr>
        <p:txBody>
          <a:bodyPr/>
          <a:lstStyle/>
          <a:p>
            <a:r>
              <a:rPr lang="fr-FR" b="1" dirty="0"/>
              <a:t>Matériaux d'ingénierie - une tendance similaire</a:t>
            </a:r>
            <a:endParaRPr lang="en-US" b="1" dirty="0"/>
          </a:p>
        </p:txBody>
      </p:sp>
    </p:spTree>
    <p:extLst>
      <p:ext uri="{BB962C8B-B14F-4D97-AF65-F5344CB8AC3E}">
        <p14:creationId xmlns:p14="http://schemas.microsoft.com/office/powerpoint/2010/main" val="79127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US" b="1" dirty="0"/>
              <a:t>Relations entre les </a:t>
            </a:r>
            <a:r>
              <a:rPr lang="en-US" b="1" dirty="0" err="1"/>
              <a:t>propriétés</a:t>
            </a:r>
            <a:r>
              <a:rPr lang="en-US" b="1" dirty="0"/>
              <a:t> (3)</a:t>
            </a:r>
          </a:p>
        </p:txBody>
      </p:sp>
      <p:pic>
        <p:nvPicPr>
          <p:cNvPr id="4" name="Picture 3">
            <a:extLst>
              <a:ext uri="{FF2B5EF4-FFF2-40B4-BE49-F238E27FC236}">
                <a16:creationId xmlns:a16="http://schemas.microsoft.com/office/drawing/2014/main" id="{1883A925-796A-4A9E-B5A4-84B5D0804795}"/>
              </a:ext>
            </a:extLst>
          </p:cNvPr>
          <p:cNvPicPr>
            <a:picLocks noChangeAspect="1"/>
          </p:cNvPicPr>
          <p:nvPr/>
        </p:nvPicPr>
        <p:blipFill>
          <a:blip r:embed="rId3"/>
          <a:stretch>
            <a:fillRect/>
          </a:stretch>
        </p:blipFill>
        <p:spPr>
          <a:xfrm>
            <a:off x="4365308" y="2007601"/>
            <a:ext cx="6683693" cy="3723897"/>
          </a:xfrm>
          <a:prstGeom prst="rect">
            <a:avLst/>
          </a:prstGeom>
        </p:spPr>
      </p:pic>
      <p:grpSp>
        <p:nvGrpSpPr>
          <p:cNvPr id="5" name="Group 5">
            <a:extLst>
              <a:ext uri="{FF2B5EF4-FFF2-40B4-BE49-F238E27FC236}">
                <a16:creationId xmlns:a16="http://schemas.microsoft.com/office/drawing/2014/main" id="{99F69376-C24B-4491-99F8-FB252E808731}"/>
              </a:ext>
            </a:extLst>
          </p:cNvPr>
          <p:cNvGrpSpPr>
            <a:grpSpLocks/>
          </p:cNvGrpSpPr>
          <p:nvPr/>
        </p:nvGrpSpPr>
        <p:grpSpPr bwMode="auto">
          <a:xfrm>
            <a:off x="1587500" y="2043114"/>
            <a:ext cx="2713038" cy="2790825"/>
            <a:chOff x="280" y="1287"/>
            <a:chExt cx="1709" cy="1758"/>
          </a:xfrm>
        </p:grpSpPr>
        <p:sp>
          <p:nvSpPr>
            <p:cNvPr id="6" name="Text Box 6">
              <a:extLst>
                <a:ext uri="{FF2B5EF4-FFF2-40B4-BE49-F238E27FC236}">
                  <a16:creationId xmlns:a16="http://schemas.microsoft.com/office/drawing/2014/main" id="{60E29106-3704-462B-9AEA-53560552802D}"/>
                </a:ext>
              </a:extLst>
            </p:cNvPr>
            <p:cNvSpPr txBox="1">
              <a:spLocks noChangeArrowheads="1"/>
            </p:cNvSpPr>
            <p:nvPr/>
          </p:nvSpPr>
          <p:spPr bwMode="auto">
            <a:xfrm>
              <a:off x="380" y="1287"/>
              <a:ext cx="15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i="1" dirty="0">
                  <a:latin typeface="+mn-lt"/>
                </a:rPr>
                <a:t>Conduction </a:t>
              </a:r>
              <a:r>
                <a:rPr lang="en-GB" i="1" dirty="0" err="1">
                  <a:latin typeface="+mn-lt"/>
                </a:rPr>
                <a:t>électrique</a:t>
              </a:r>
              <a:r>
                <a:rPr lang="en-GB" i="1" dirty="0">
                  <a:latin typeface="+mn-lt"/>
                </a:rPr>
                <a:t> et </a:t>
              </a:r>
              <a:r>
                <a:rPr lang="en-GB" i="1" dirty="0" err="1">
                  <a:latin typeface="+mn-lt"/>
                </a:rPr>
                <a:t>thermique</a:t>
              </a:r>
              <a:endParaRPr lang="en-GB" i="1" dirty="0">
                <a:latin typeface="+mn-lt"/>
              </a:endParaRPr>
            </a:p>
          </p:txBody>
        </p:sp>
        <p:pic>
          <p:nvPicPr>
            <p:cNvPr id="7" name="Picture 7">
              <a:extLst>
                <a:ext uri="{FF2B5EF4-FFF2-40B4-BE49-F238E27FC236}">
                  <a16:creationId xmlns:a16="http://schemas.microsoft.com/office/drawing/2014/main" id="{D625FF34-AB1F-480F-9592-56226300D1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 y="1788"/>
              <a:ext cx="1709"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id="{11F03280-B939-439C-A0E1-8E4D4F4A1472}"/>
              </a:ext>
            </a:extLst>
          </p:cNvPr>
          <p:cNvGrpSpPr>
            <a:grpSpLocks/>
          </p:cNvGrpSpPr>
          <p:nvPr/>
        </p:nvGrpSpPr>
        <p:grpSpPr bwMode="auto">
          <a:xfrm>
            <a:off x="5180605" y="2280815"/>
            <a:ext cx="5559273" cy="2748243"/>
            <a:chOff x="2411" y="1382"/>
            <a:chExt cx="3266" cy="2155"/>
          </a:xfrm>
        </p:grpSpPr>
        <p:sp>
          <p:nvSpPr>
            <p:cNvPr id="9" name="Text Box 9">
              <a:extLst>
                <a:ext uri="{FF2B5EF4-FFF2-40B4-BE49-F238E27FC236}">
                  <a16:creationId xmlns:a16="http://schemas.microsoft.com/office/drawing/2014/main" id="{E657E7EF-8046-4651-ACF4-FD409993F046}"/>
                </a:ext>
              </a:extLst>
            </p:cNvPr>
            <p:cNvSpPr txBox="1">
              <a:spLocks noChangeArrowheads="1"/>
            </p:cNvSpPr>
            <p:nvPr/>
          </p:nvSpPr>
          <p:spPr bwMode="auto">
            <a:xfrm>
              <a:off x="2411" y="3247"/>
              <a:ext cx="1484" cy="290"/>
            </a:xfrm>
            <a:prstGeom prst="rect">
              <a:avLst/>
            </a:prstGeom>
            <a:ln w="28575"/>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i="1" dirty="0" err="1">
                  <a:solidFill>
                    <a:sysClr val="windowText" lastClr="000000"/>
                  </a:solidFill>
                  <a:latin typeface="+mn-lt"/>
                </a:rPr>
                <a:t>Loi</a:t>
              </a:r>
              <a:r>
                <a:rPr lang="en-GB" i="1" dirty="0">
                  <a:solidFill>
                    <a:sysClr val="windowText" lastClr="000000"/>
                  </a:solidFill>
                  <a:latin typeface="+mn-lt"/>
                </a:rPr>
                <a:t> de Wiedemann-Franz</a:t>
              </a:r>
            </a:p>
          </p:txBody>
        </p:sp>
        <p:sp>
          <p:nvSpPr>
            <p:cNvPr id="10" name="Line 10">
              <a:extLst>
                <a:ext uri="{FF2B5EF4-FFF2-40B4-BE49-F238E27FC236}">
                  <a16:creationId xmlns:a16="http://schemas.microsoft.com/office/drawing/2014/main" id="{D6BD60CB-704A-4CAD-B3A6-88B93491AE05}"/>
                </a:ext>
              </a:extLst>
            </p:cNvPr>
            <p:cNvSpPr>
              <a:spLocks noChangeShapeType="1"/>
            </p:cNvSpPr>
            <p:nvPr/>
          </p:nvSpPr>
          <p:spPr bwMode="auto">
            <a:xfrm>
              <a:off x="2753" y="1382"/>
              <a:ext cx="2924" cy="180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11" name="Line 11">
              <a:extLst>
                <a:ext uri="{FF2B5EF4-FFF2-40B4-BE49-F238E27FC236}">
                  <a16:creationId xmlns:a16="http://schemas.microsoft.com/office/drawing/2014/main" id="{446BBFBC-89CE-4D3D-89A4-D30D3AADA3B2}"/>
                </a:ext>
              </a:extLst>
            </p:cNvPr>
            <p:cNvSpPr>
              <a:spLocks noChangeShapeType="1"/>
            </p:cNvSpPr>
            <p:nvPr/>
          </p:nvSpPr>
          <p:spPr bwMode="auto">
            <a:xfrm flipV="1">
              <a:off x="3301" y="2528"/>
              <a:ext cx="1043" cy="719"/>
            </a:xfrm>
            <a:prstGeom prst="line">
              <a:avLst/>
            </a:prstGeom>
            <a:ln w="28575">
              <a:headEnd/>
              <a:tailEnd type="triangle" w="med" len="lg"/>
            </a:ln>
          </p:spPr>
          <p:style>
            <a:lnRef idx="2">
              <a:schemeClr val="accent1"/>
            </a:lnRef>
            <a:fillRef idx="1">
              <a:schemeClr val="lt1"/>
            </a:fillRef>
            <a:effectRef idx="0">
              <a:schemeClr val="accent1"/>
            </a:effectRef>
            <a:fontRef idx="minor">
              <a:schemeClr val="dk1"/>
            </a:fontRef>
          </p:style>
          <p:txBody>
            <a:bodyPr wrap="square">
              <a:spAutoFit/>
            </a:bodyPr>
            <a:lstStyle/>
            <a:p>
              <a:endParaRPr lang="en-GB" dirty="0"/>
            </a:p>
          </p:txBody>
        </p:sp>
      </p:grpSp>
      <p:sp>
        <p:nvSpPr>
          <p:cNvPr id="12" name="Text Box 11">
            <a:extLst>
              <a:ext uri="{FF2B5EF4-FFF2-40B4-BE49-F238E27FC236}">
                <a16:creationId xmlns:a16="http://schemas.microsoft.com/office/drawing/2014/main" id="{57BCE71C-EAC3-4961-9356-5D310AC91ACE}"/>
              </a:ext>
            </a:extLst>
          </p:cNvPr>
          <p:cNvSpPr txBox="1">
            <a:spLocks noChangeArrowheads="1"/>
          </p:cNvSpPr>
          <p:nvPr/>
        </p:nvSpPr>
        <p:spPr bwMode="auto">
          <a:xfrm>
            <a:off x="1369895" y="1025526"/>
            <a:ext cx="90663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ea typeface="Times New Roman" panose="02020603050405020304" pitchFamily="18" charset="0"/>
                <a:cs typeface="Times New Roman" panose="02020603050405020304" pitchFamily="18" charset="0"/>
              </a:rPr>
              <a:t>La relation empirique entre la conductivité thermique et la résistivité électrique peut être utilisée pour déterminer la constante de proportionnalité dans la loi de Wiedemann-Franz.</a:t>
            </a:r>
            <a:endParaRPr lang="en-GB" dirty="0">
              <a:latin typeface="+mn-lt"/>
            </a:endParaRPr>
          </a:p>
        </p:txBody>
      </p:sp>
    </p:spTree>
    <p:extLst>
      <p:ext uri="{BB962C8B-B14F-4D97-AF65-F5344CB8AC3E}">
        <p14:creationId xmlns:p14="http://schemas.microsoft.com/office/powerpoint/2010/main" val="3224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Matériaux d'ingénierie - une tendance similaire</a:t>
            </a:r>
            <a:endParaRPr lang="en-US" b="1" dirty="0"/>
          </a:p>
        </p:txBody>
      </p:sp>
      <p:pic>
        <p:nvPicPr>
          <p:cNvPr id="4" name="Picture 4">
            <a:extLst>
              <a:ext uri="{FF2B5EF4-FFF2-40B4-BE49-F238E27FC236}">
                <a16:creationId xmlns:a16="http://schemas.microsoft.com/office/drawing/2014/main" id="{8C2C0E50-DAB6-4FFE-8949-4DA46439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9" y="1484784"/>
            <a:ext cx="6994526" cy="45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a:extLst>
              <a:ext uri="{FF2B5EF4-FFF2-40B4-BE49-F238E27FC236}">
                <a16:creationId xmlns:a16="http://schemas.microsoft.com/office/drawing/2014/main" id="{718B34E5-C764-4028-B733-C2975A7E1BB3}"/>
              </a:ext>
            </a:extLst>
          </p:cNvPr>
          <p:cNvGrpSpPr>
            <a:grpSpLocks/>
          </p:cNvGrpSpPr>
          <p:nvPr/>
        </p:nvGrpSpPr>
        <p:grpSpPr bwMode="auto">
          <a:xfrm>
            <a:off x="3244207" y="2199952"/>
            <a:ext cx="5444081" cy="2669209"/>
            <a:chOff x="1325" y="1176"/>
            <a:chExt cx="3753" cy="1864"/>
          </a:xfrm>
        </p:grpSpPr>
        <p:sp>
          <p:nvSpPr>
            <p:cNvPr id="6" name="Text Box 6">
              <a:extLst>
                <a:ext uri="{FF2B5EF4-FFF2-40B4-BE49-F238E27FC236}">
                  <a16:creationId xmlns:a16="http://schemas.microsoft.com/office/drawing/2014/main" id="{ADE7CD9E-005B-486C-9886-B6DA8003F98F}"/>
                </a:ext>
              </a:extLst>
            </p:cNvPr>
            <p:cNvSpPr txBox="1">
              <a:spLocks noChangeArrowheads="1"/>
            </p:cNvSpPr>
            <p:nvPr/>
          </p:nvSpPr>
          <p:spPr bwMode="auto">
            <a:xfrm>
              <a:off x="1325" y="2764"/>
              <a:ext cx="1637" cy="25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i="1" dirty="0" err="1">
                  <a:solidFill>
                    <a:sysClr val="windowText" lastClr="000000"/>
                  </a:solidFill>
                  <a:latin typeface="+mn-lt"/>
                </a:rPr>
                <a:t>Loi</a:t>
              </a:r>
              <a:r>
                <a:rPr lang="en-GB" i="1" dirty="0">
                  <a:solidFill>
                    <a:sysClr val="windowText" lastClr="000000"/>
                  </a:solidFill>
                  <a:latin typeface="+mn-lt"/>
                </a:rPr>
                <a:t> Wiedemann-Franz</a:t>
              </a:r>
            </a:p>
          </p:txBody>
        </p:sp>
        <p:sp>
          <p:nvSpPr>
            <p:cNvPr id="7" name="Line 7">
              <a:extLst>
                <a:ext uri="{FF2B5EF4-FFF2-40B4-BE49-F238E27FC236}">
                  <a16:creationId xmlns:a16="http://schemas.microsoft.com/office/drawing/2014/main" id="{E2BF93F3-F9F4-4078-BBEB-7F039F1DBA23}"/>
                </a:ext>
              </a:extLst>
            </p:cNvPr>
            <p:cNvSpPr>
              <a:spLocks noChangeShapeType="1"/>
            </p:cNvSpPr>
            <p:nvPr/>
          </p:nvSpPr>
          <p:spPr bwMode="auto">
            <a:xfrm>
              <a:off x="1325" y="1176"/>
              <a:ext cx="3753" cy="186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 name="Line 8">
              <a:extLst>
                <a:ext uri="{FF2B5EF4-FFF2-40B4-BE49-F238E27FC236}">
                  <a16:creationId xmlns:a16="http://schemas.microsoft.com/office/drawing/2014/main" id="{DFBE7948-3D21-4CFF-8344-06DC3E4C6843}"/>
                </a:ext>
              </a:extLst>
            </p:cNvPr>
            <p:cNvSpPr>
              <a:spLocks noChangeShapeType="1"/>
            </p:cNvSpPr>
            <p:nvPr/>
          </p:nvSpPr>
          <p:spPr bwMode="auto">
            <a:xfrm flipV="1">
              <a:off x="2795" y="2313"/>
              <a:ext cx="496" cy="451"/>
            </a:xfrm>
            <a:prstGeom prst="line">
              <a:avLst/>
            </a:prstGeom>
            <a:ln w="28575">
              <a:headEnd/>
              <a:tailEnd type="triangle" w="med" len="lg"/>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wrap="square">
              <a:spAutoFit/>
            </a:bodyPr>
            <a:lstStyle/>
            <a:p>
              <a:endParaRPr lang="en-GB" dirty="0"/>
            </a:p>
          </p:txBody>
        </p:sp>
      </p:grpSp>
      <p:sp>
        <p:nvSpPr>
          <p:cNvPr id="9" name="Text Box 11">
            <a:extLst>
              <a:ext uri="{FF2B5EF4-FFF2-40B4-BE49-F238E27FC236}">
                <a16:creationId xmlns:a16="http://schemas.microsoft.com/office/drawing/2014/main" id="{D9FD0C9D-1A2D-447E-B9DC-BF2FF56291F4}"/>
              </a:ext>
            </a:extLst>
          </p:cNvPr>
          <p:cNvSpPr txBox="1">
            <a:spLocks noChangeArrowheads="1"/>
          </p:cNvSpPr>
          <p:nvPr/>
        </p:nvSpPr>
        <p:spPr bwMode="auto">
          <a:xfrm>
            <a:off x="1329563" y="806128"/>
            <a:ext cx="97272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ea typeface="Times New Roman" panose="02020603050405020304" pitchFamily="18" charset="0"/>
                <a:cs typeface="Times New Roman" panose="02020603050405020304" pitchFamily="18" charset="0"/>
              </a:rPr>
              <a:t>La relation empirique entre la conductivité thermique et la résistivité électrique dans la loi de Wiedemann-Franz est en accord avec les données des matériaux Granta </a:t>
            </a:r>
            <a:r>
              <a:rPr lang="fr-FR" dirty="0" err="1">
                <a:latin typeface="+mn-lt"/>
                <a:ea typeface="Times New Roman" panose="02020603050405020304" pitchFamily="18" charset="0"/>
                <a:cs typeface="Times New Roman" panose="02020603050405020304" pitchFamily="18" charset="0"/>
              </a:rPr>
              <a:t>EduPack</a:t>
            </a:r>
            <a:r>
              <a:rPr lang="fr-FR" dirty="0">
                <a:latin typeface="+mn-lt"/>
                <a:ea typeface="Times New Roman" panose="02020603050405020304" pitchFamily="18" charset="0"/>
                <a:cs typeface="Times New Roman" panose="02020603050405020304" pitchFamily="18" charset="0"/>
              </a:rPr>
              <a:t> niveau 1</a:t>
            </a:r>
            <a:endParaRPr lang="en-GB" dirty="0">
              <a:latin typeface="+mn-lt"/>
            </a:endParaRPr>
          </a:p>
        </p:txBody>
      </p:sp>
    </p:spTree>
    <p:extLst>
      <p:ext uri="{BB962C8B-B14F-4D97-AF65-F5344CB8AC3E}">
        <p14:creationId xmlns:p14="http://schemas.microsoft.com/office/powerpoint/2010/main" val="29995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US" b="1" dirty="0"/>
              <a:t>Relations entre les </a:t>
            </a:r>
            <a:r>
              <a:rPr lang="en-US" b="1" dirty="0" err="1"/>
              <a:t>propriétés</a:t>
            </a:r>
            <a:r>
              <a:rPr lang="en-US" b="1" dirty="0"/>
              <a:t> (4)</a:t>
            </a:r>
          </a:p>
        </p:txBody>
      </p:sp>
      <p:pic>
        <p:nvPicPr>
          <p:cNvPr id="4" name="Picture 3">
            <a:extLst>
              <a:ext uri="{FF2B5EF4-FFF2-40B4-BE49-F238E27FC236}">
                <a16:creationId xmlns:a16="http://schemas.microsoft.com/office/drawing/2014/main" id="{26E43AB1-A54A-4750-A02A-83F39F5F9DB2}"/>
              </a:ext>
            </a:extLst>
          </p:cNvPr>
          <p:cNvPicPr>
            <a:picLocks noChangeAspect="1"/>
          </p:cNvPicPr>
          <p:nvPr/>
        </p:nvPicPr>
        <p:blipFill>
          <a:blip r:embed="rId4"/>
          <a:stretch>
            <a:fillRect/>
          </a:stretch>
        </p:blipFill>
        <p:spPr>
          <a:xfrm>
            <a:off x="4014789" y="1863726"/>
            <a:ext cx="6698249" cy="3732007"/>
          </a:xfrm>
          <a:prstGeom prst="rect">
            <a:avLst/>
          </a:prstGeom>
        </p:spPr>
      </p:pic>
      <p:sp>
        <p:nvSpPr>
          <p:cNvPr id="5" name="Text Box 3">
            <a:extLst>
              <a:ext uri="{FF2B5EF4-FFF2-40B4-BE49-F238E27FC236}">
                <a16:creationId xmlns:a16="http://schemas.microsoft.com/office/drawing/2014/main" id="{C20237A0-7A46-430B-A2F6-7096A813A3FA}"/>
              </a:ext>
            </a:extLst>
          </p:cNvPr>
          <p:cNvSpPr txBox="1">
            <a:spLocks noChangeArrowheads="1"/>
          </p:cNvSpPr>
          <p:nvPr/>
        </p:nvSpPr>
        <p:spPr bwMode="auto">
          <a:xfrm>
            <a:off x="4159250" y="1001713"/>
            <a:ext cx="5895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rPr>
              <a:t>Énergie d'activation pour la diffusion et l'énergie cohésive</a:t>
            </a:r>
            <a:endParaRPr lang="en-GB" dirty="0">
              <a:latin typeface="+mn-lt"/>
            </a:endParaRPr>
          </a:p>
        </p:txBody>
      </p:sp>
      <p:grpSp>
        <p:nvGrpSpPr>
          <p:cNvPr id="6" name="Group 4">
            <a:extLst>
              <a:ext uri="{FF2B5EF4-FFF2-40B4-BE49-F238E27FC236}">
                <a16:creationId xmlns:a16="http://schemas.microsoft.com/office/drawing/2014/main" id="{A827D66F-995F-4819-B5C7-1E5633A6216F}"/>
              </a:ext>
            </a:extLst>
          </p:cNvPr>
          <p:cNvGrpSpPr>
            <a:grpSpLocks/>
          </p:cNvGrpSpPr>
          <p:nvPr/>
        </p:nvGrpSpPr>
        <p:grpSpPr bwMode="auto">
          <a:xfrm>
            <a:off x="1517651" y="887414"/>
            <a:ext cx="2238375" cy="2586037"/>
            <a:chOff x="212" y="695"/>
            <a:chExt cx="1410" cy="1629"/>
          </a:xfrm>
        </p:grpSpPr>
        <p:pic>
          <p:nvPicPr>
            <p:cNvPr id="7" name="Picture 5">
              <a:extLst>
                <a:ext uri="{FF2B5EF4-FFF2-40B4-BE49-F238E27FC236}">
                  <a16:creationId xmlns:a16="http://schemas.microsoft.com/office/drawing/2014/main" id="{AC6F9B09-86E0-4B2E-B8D5-F3F8590623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 y="1148"/>
              <a:ext cx="1410"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a:extLst>
                <a:ext uri="{FF2B5EF4-FFF2-40B4-BE49-F238E27FC236}">
                  <a16:creationId xmlns:a16="http://schemas.microsoft.com/office/drawing/2014/main" id="{EAA2FED5-84A7-4009-A32E-E2A783EFD395}"/>
                </a:ext>
              </a:extLst>
            </p:cNvPr>
            <p:cNvSpPr txBox="1">
              <a:spLocks noChangeArrowheads="1"/>
            </p:cNvSpPr>
            <p:nvPr/>
          </p:nvSpPr>
          <p:spPr bwMode="auto">
            <a:xfrm>
              <a:off x="270" y="695"/>
              <a:ext cx="1316"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fr-FR" i="1" dirty="0">
                  <a:latin typeface="+mn-lt"/>
                </a:rPr>
                <a:t>Énergie d'activation pour la diffusion</a:t>
              </a:r>
            </a:p>
            <a:p>
              <a:pPr algn="ctr"/>
              <a:endParaRPr lang="fr-FR" i="1" dirty="0">
                <a:latin typeface="+mn-lt"/>
              </a:endParaRPr>
            </a:p>
          </p:txBody>
        </p:sp>
      </p:grpSp>
      <p:grpSp>
        <p:nvGrpSpPr>
          <p:cNvPr id="9" name="Group 7">
            <a:extLst>
              <a:ext uri="{FF2B5EF4-FFF2-40B4-BE49-F238E27FC236}">
                <a16:creationId xmlns:a16="http://schemas.microsoft.com/office/drawing/2014/main" id="{A9E8C2C7-CF25-4609-927F-B086294329BC}"/>
              </a:ext>
            </a:extLst>
          </p:cNvPr>
          <p:cNvGrpSpPr>
            <a:grpSpLocks/>
          </p:cNvGrpSpPr>
          <p:nvPr/>
        </p:nvGrpSpPr>
        <p:grpSpPr bwMode="auto">
          <a:xfrm>
            <a:off x="1416050" y="3605213"/>
            <a:ext cx="2598738" cy="2487612"/>
            <a:chOff x="148" y="2487"/>
            <a:chExt cx="1637" cy="1567"/>
          </a:xfrm>
        </p:grpSpPr>
        <p:pic>
          <p:nvPicPr>
            <p:cNvPr id="10" name="Picture 8">
              <a:extLst>
                <a:ext uri="{FF2B5EF4-FFF2-40B4-BE49-F238E27FC236}">
                  <a16:creationId xmlns:a16="http://schemas.microsoft.com/office/drawing/2014/main" id="{AD1194FD-1D8C-42AC-9B74-9552A9C018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 y="2695"/>
              <a:ext cx="1637"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a:extLst>
                <a:ext uri="{FF2B5EF4-FFF2-40B4-BE49-F238E27FC236}">
                  <a16:creationId xmlns:a16="http://schemas.microsoft.com/office/drawing/2014/main" id="{35E942BD-B5E9-4286-8D69-DD476E5ECE8A}"/>
                </a:ext>
              </a:extLst>
            </p:cNvPr>
            <p:cNvSpPr txBox="1">
              <a:spLocks noChangeArrowheads="1"/>
            </p:cNvSpPr>
            <p:nvPr/>
          </p:nvSpPr>
          <p:spPr bwMode="auto">
            <a:xfrm>
              <a:off x="275" y="2487"/>
              <a:ext cx="10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i="1" dirty="0" err="1">
                  <a:latin typeface="+mn-lt"/>
                </a:rPr>
                <a:t>Energie</a:t>
              </a:r>
              <a:r>
                <a:rPr lang="en-GB" i="1" dirty="0">
                  <a:latin typeface="+mn-lt"/>
                </a:rPr>
                <a:t> </a:t>
              </a:r>
              <a:r>
                <a:rPr lang="en-GB" i="1" dirty="0" err="1">
                  <a:latin typeface="+mn-lt"/>
                </a:rPr>
                <a:t>cohésive</a:t>
              </a:r>
              <a:endParaRPr lang="en-GB" i="1" dirty="0">
                <a:latin typeface="+mn-lt"/>
              </a:endParaRPr>
            </a:p>
          </p:txBody>
        </p:sp>
      </p:grpSp>
      <p:grpSp>
        <p:nvGrpSpPr>
          <p:cNvPr id="12" name="Group 11">
            <a:extLst>
              <a:ext uri="{FF2B5EF4-FFF2-40B4-BE49-F238E27FC236}">
                <a16:creationId xmlns:a16="http://schemas.microsoft.com/office/drawing/2014/main" id="{AD2E3048-43AF-468D-82D8-05B3624AEBE2}"/>
              </a:ext>
            </a:extLst>
          </p:cNvPr>
          <p:cNvGrpSpPr>
            <a:grpSpLocks/>
          </p:cNvGrpSpPr>
          <p:nvPr/>
        </p:nvGrpSpPr>
        <p:grpSpPr bwMode="auto">
          <a:xfrm>
            <a:off x="4944097" y="2026445"/>
            <a:ext cx="5314950" cy="3157537"/>
            <a:chOff x="2626" y="1443"/>
            <a:chExt cx="3348" cy="1989"/>
          </a:xfrm>
        </p:grpSpPr>
        <p:sp>
          <p:nvSpPr>
            <p:cNvPr id="13" name="Line 12">
              <a:extLst>
                <a:ext uri="{FF2B5EF4-FFF2-40B4-BE49-F238E27FC236}">
                  <a16:creationId xmlns:a16="http://schemas.microsoft.com/office/drawing/2014/main" id="{222FF2D5-1501-4C47-ACD5-24C5C30B6DC1}"/>
                </a:ext>
              </a:extLst>
            </p:cNvPr>
            <p:cNvSpPr>
              <a:spLocks noChangeShapeType="1"/>
            </p:cNvSpPr>
            <p:nvPr/>
          </p:nvSpPr>
          <p:spPr bwMode="auto">
            <a:xfrm flipV="1">
              <a:off x="2631" y="1464"/>
              <a:ext cx="3343" cy="19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aphicFrame>
          <p:nvGraphicFramePr>
            <p:cNvPr id="14" name="Object 13">
              <a:extLst>
                <a:ext uri="{FF2B5EF4-FFF2-40B4-BE49-F238E27FC236}">
                  <a16:creationId xmlns:a16="http://schemas.microsoft.com/office/drawing/2014/main" id="{25485AAC-7962-4F65-B46A-466C30BE9210}"/>
                </a:ext>
              </a:extLst>
            </p:cNvPr>
            <p:cNvGraphicFramePr>
              <a:graphicFrameLocks noChangeAspect="1"/>
            </p:cNvGraphicFramePr>
            <p:nvPr/>
          </p:nvGraphicFramePr>
          <p:xfrm>
            <a:off x="2626" y="1443"/>
            <a:ext cx="886" cy="520"/>
          </p:xfrm>
          <a:graphic>
            <a:graphicData uri="http://schemas.openxmlformats.org/presentationml/2006/ole">
              <mc:AlternateContent xmlns:mc="http://schemas.openxmlformats.org/markup-compatibility/2006">
                <mc:Choice xmlns:v="urn:schemas-microsoft-com:vml" Requires="v">
                  <p:oleObj spid="_x0000_s43009" name="Equation" r:id="rId7" imgW="583947" imgH="342751" progId="Equation.3">
                    <p:embed/>
                  </p:oleObj>
                </mc:Choice>
                <mc:Fallback>
                  <p:oleObj name="Equation" r:id="rId7" imgW="583947" imgH="342751" progId="Equation.3">
                    <p:embed/>
                    <p:pic>
                      <p:nvPicPr>
                        <p:cNvPr id="14" name="Object 13">
                          <a:extLst>
                            <a:ext uri="{FF2B5EF4-FFF2-40B4-BE49-F238E27FC236}">
                              <a16:creationId xmlns:a16="http://schemas.microsoft.com/office/drawing/2014/main" id="{25485AAC-7962-4F65-B46A-466C30BE92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6" y="1443"/>
                          <a:ext cx="886" cy="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Line 14">
              <a:extLst>
                <a:ext uri="{FF2B5EF4-FFF2-40B4-BE49-F238E27FC236}">
                  <a16:creationId xmlns:a16="http://schemas.microsoft.com/office/drawing/2014/main" id="{38CE28FC-B251-4E66-8421-6EF59B4D76E8}"/>
                </a:ext>
              </a:extLst>
            </p:cNvPr>
            <p:cNvSpPr>
              <a:spLocks noChangeShapeType="1"/>
            </p:cNvSpPr>
            <p:nvPr/>
          </p:nvSpPr>
          <p:spPr bwMode="auto">
            <a:xfrm>
              <a:off x="3368" y="1864"/>
              <a:ext cx="1008" cy="464"/>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spTree>
    <p:extLst>
      <p:ext uri="{BB962C8B-B14F-4D97-AF65-F5344CB8AC3E}">
        <p14:creationId xmlns:p14="http://schemas.microsoft.com/office/powerpoint/2010/main" val="29481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GB" b="1" dirty="0" err="1"/>
              <a:t>Propriétés</a:t>
            </a:r>
            <a:r>
              <a:rPr lang="en-GB" b="1" dirty="0"/>
              <a:t> </a:t>
            </a:r>
            <a:r>
              <a:rPr lang="en-GB" b="1" dirty="0" err="1"/>
              <a:t>magnétiques</a:t>
            </a:r>
            <a:endParaRPr lang="en-US" b="1" dirty="0"/>
          </a:p>
        </p:txBody>
      </p:sp>
      <p:sp>
        <p:nvSpPr>
          <p:cNvPr id="5" name="Text Box 3">
            <a:extLst>
              <a:ext uri="{FF2B5EF4-FFF2-40B4-BE49-F238E27FC236}">
                <a16:creationId xmlns:a16="http://schemas.microsoft.com/office/drawing/2014/main" id="{14412C71-4A18-437B-ADD4-BEF90D99A64A}"/>
              </a:ext>
            </a:extLst>
          </p:cNvPr>
          <p:cNvSpPr txBox="1">
            <a:spLocks noChangeArrowheads="1"/>
          </p:cNvSpPr>
          <p:nvPr/>
        </p:nvSpPr>
        <p:spPr bwMode="auto">
          <a:xfrm>
            <a:off x="1847528" y="797322"/>
            <a:ext cx="79433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ea typeface="Times New Roman" panose="02020603050405020304" pitchFamily="18" charset="0"/>
                <a:cs typeface="Times New Roman" panose="02020603050405020304" pitchFamily="18" charset="0"/>
              </a:rPr>
              <a:t>Regroupement des éléments ferromagnétiques en deux zones distinctes de la carte, en raison de la configuration électronique.</a:t>
            </a:r>
          </a:p>
        </p:txBody>
      </p:sp>
      <p:pic>
        <p:nvPicPr>
          <p:cNvPr id="7" name="Picture 6">
            <a:extLst>
              <a:ext uri="{FF2B5EF4-FFF2-40B4-BE49-F238E27FC236}">
                <a16:creationId xmlns:a16="http://schemas.microsoft.com/office/drawing/2014/main" id="{7E10B83B-1378-4926-84E5-CAC5A23195E1}"/>
              </a:ext>
            </a:extLst>
          </p:cNvPr>
          <p:cNvPicPr>
            <a:picLocks noChangeAspect="1"/>
          </p:cNvPicPr>
          <p:nvPr/>
        </p:nvPicPr>
        <p:blipFill>
          <a:blip r:embed="rId3"/>
          <a:stretch>
            <a:fillRect/>
          </a:stretch>
        </p:blipFill>
        <p:spPr>
          <a:xfrm>
            <a:off x="1847528" y="1556792"/>
            <a:ext cx="7943392" cy="4425753"/>
          </a:xfrm>
          <a:prstGeom prst="rect">
            <a:avLst/>
          </a:prstGeom>
        </p:spPr>
      </p:pic>
    </p:spTree>
    <p:extLst>
      <p:ext uri="{BB962C8B-B14F-4D97-AF65-F5344CB8AC3E}">
        <p14:creationId xmlns:p14="http://schemas.microsoft.com/office/powerpoint/2010/main" val="360347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GB" b="1" dirty="0" err="1"/>
              <a:t>Propriétés</a:t>
            </a:r>
            <a:r>
              <a:rPr lang="en-GB" b="1" dirty="0"/>
              <a:t> </a:t>
            </a:r>
            <a:r>
              <a:rPr lang="en-GB" b="1" dirty="0" err="1"/>
              <a:t>nucléaires</a:t>
            </a:r>
            <a:r>
              <a:rPr lang="en-GB" b="1" dirty="0"/>
              <a:t> des </a:t>
            </a:r>
            <a:r>
              <a:rPr lang="en-GB" b="1" dirty="0" err="1"/>
              <a:t>éléments</a:t>
            </a:r>
            <a:endParaRPr lang="en-US" b="1" dirty="0"/>
          </a:p>
        </p:txBody>
      </p:sp>
      <p:pic>
        <p:nvPicPr>
          <p:cNvPr id="4" name="Picture 3">
            <a:extLst>
              <a:ext uri="{FF2B5EF4-FFF2-40B4-BE49-F238E27FC236}">
                <a16:creationId xmlns:a16="http://schemas.microsoft.com/office/drawing/2014/main" id="{D466BEF3-D08B-471C-A004-129797B63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1" y="2371725"/>
            <a:ext cx="40100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D627EC0-9F2D-4A5F-AC4E-B0D18FF02A7D}"/>
              </a:ext>
            </a:extLst>
          </p:cNvPr>
          <p:cNvSpPr txBox="1">
            <a:spLocks noChangeArrowheads="1"/>
          </p:cNvSpPr>
          <p:nvPr/>
        </p:nvSpPr>
        <p:spPr bwMode="auto">
          <a:xfrm>
            <a:off x="2579687" y="1282700"/>
            <a:ext cx="7642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fr-FR" dirty="0">
                <a:latin typeface="+mn-lt"/>
              </a:rPr>
              <a:t> Propriétés nucléaires des éléments ajoutés à la base de données des éléments</a:t>
            </a:r>
            <a:endParaRPr lang="en-GB" dirty="0">
              <a:latin typeface="+mn-lt"/>
            </a:endParaRPr>
          </a:p>
        </p:txBody>
      </p:sp>
      <p:sp>
        <p:nvSpPr>
          <p:cNvPr id="6" name="Text Box 5">
            <a:extLst>
              <a:ext uri="{FF2B5EF4-FFF2-40B4-BE49-F238E27FC236}">
                <a16:creationId xmlns:a16="http://schemas.microsoft.com/office/drawing/2014/main" id="{37F0FA5C-27C1-4E21-96E2-FC72019F3214}"/>
              </a:ext>
            </a:extLst>
          </p:cNvPr>
          <p:cNvSpPr txBox="1">
            <a:spLocks noChangeArrowheads="1"/>
          </p:cNvSpPr>
          <p:nvPr/>
        </p:nvSpPr>
        <p:spPr bwMode="auto">
          <a:xfrm>
            <a:off x="5892800" y="2220913"/>
            <a:ext cx="435933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a:t>
            </a:r>
            <a:r>
              <a:rPr lang="fr-FR" dirty="0">
                <a:latin typeface="+mn-lt"/>
              </a:rPr>
              <a:t>Énergie de liaison par nucléon</a:t>
            </a:r>
            <a:endParaRPr lang="en-GB" dirty="0">
              <a:latin typeface="+mn-lt"/>
            </a:endParaRPr>
          </a:p>
          <a:p>
            <a:pPr>
              <a:buClr>
                <a:srgbClr val="CC0000"/>
              </a:buClr>
              <a:buSzPct val="110000"/>
            </a:pPr>
            <a:r>
              <a:rPr lang="en-GB" sz="1400" i="1" dirty="0">
                <a:latin typeface="+mn-lt"/>
              </a:rPr>
              <a:t>    </a:t>
            </a:r>
            <a:r>
              <a:rPr lang="fr-FR" sz="1400" i="1" dirty="0">
                <a:latin typeface="+mn-lt"/>
              </a:rPr>
              <a:t>Pertinent pour les carburants pour la fission et la fusion</a:t>
            </a:r>
            <a:endParaRPr lang="en-GB" sz="1400" i="1" dirty="0">
              <a:latin typeface="+mn-lt"/>
            </a:endParaRPr>
          </a:p>
        </p:txBody>
      </p:sp>
      <p:sp>
        <p:nvSpPr>
          <p:cNvPr id="7" name="Text Box 6">
            <a:extLst>
              <a:ext uri="{FF2B5EF4-FFF2-40B4-BE49-F238E27FC236}">
                <a16:creationId xmlns:a16="http://schemas.microsoft.com/office/drawing/2014/main" id="{9DD67201-5194-4F6E-B206-B66F0F616B6B}"/>
              </a:ext>
            </a:extLst>
          </p:cNvPr>
          <p:cNvSpPr txBox="1">
            <a:spLocks noChangeArrowheads="1"/>
          </p:cNvSpPr>
          <p:nvPr/>
        </p:nvSpPr>
        <p:spPr bwMode="auto">
          <a:xfrm>
            <a:off x="5930900" y="3275013"/>
            <a:ext cx="602318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a:t>
            </a:r>
            <a:r>
              <a:rPr lang="fr-FR" dirty="0">
                <a:latin typeface="+mn-lt"/>
              </a:rPr>
              <a:t>Absorption neutronique et diffusion des sections X</a:t>
            </a:r>
            <a:endParaRPr lang="en-GB" dirty="0">
              <a:latin typeface="+mn-lt"/>
            </a:endParaRPr>
          </a:p>
          <a:p>
            <a:pPr>
              <a:buClr>
                <a:srgbClr val="CC0000"/>
              </a:buClr>
              <a:buSzPct val="110000"/>
            </a:pPr>
            <a:r>
              <a:rPr lang="en-GB" sz="1400" i="1" dirty="0">
                <a:latin typeface="+mn-lt"/>
              </a:rPr>
              <a:t>     </a:t>
            </a:r>
            <a:r>
              <a:rPr lang="fr-FR" sz="1400" i="1" dirty="0">
                <a:latin typeface="+mn-lt"/>
              </a:rPr>
              <a:t>Matériaux pertinents du modérateur, du réflecteur et de la tige de commande</a:t>
            </a:r>
            <a:endParaRPr lang="en-GB" sz="1400" i="1" dirty="0">
              <a:latin typeface="+mn-lt"/>
            </a:endParaRPr>
          </a:p>
        </p:txBody>
      </p:sp>
      <p:sp>
        <p:nvSpPr>
          <p:cNvPr id="8" name="Text Box 7">
            <a:extLst>
              <a:ext uri="{FF2B5EF4-FFF2-40B4-BE49-F238E27FC236}">
                <a16:creationId xmlns:a16="http://schemas.microsoft.com/office/drawing/2014/main" id="{0A1366F9-1E47-49BE-8C2F-E623C0D9C6C8}"/>
              </a:ext>
            </a:extLst>
          </p:cNvPr>
          <p:cNvSpPr txBox="1">
            <a:spLocks noChangeArrowheads="1"/>
          </p:cNvSpPr>
          <p:nvPr/>
        </p:nvSpPr>
        <p:spPr bwMode="auto">
          <a:xfrm>
            <a:off x="5948363" y="4354513"/>
            <a:ext cx="518340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Demi-vies </a:t>
            </a:r>
            <a:r>
              <a:rPr lang="en-GB" dirty="0" err="1">
                <a:latin typeface="+mn-lt"/>
              </a:rPr>
              <a:t>d'isotopes</a:t>
            </a:r>
            <a:r>
              <a:rPr lang="en-GB" dirty="0">
                <a:latin typeface="+mn-lt"/>
              </a:rPr>
              <a:t> </a:t>
            </a:r>
            <a:r>
              <a:rPr lang="en-GB" dirty="0" err="1">
                <a:latin typeface="+mn-lt"/>
              </a:rPr>
              <a:t>sélectionnés</a:t>
            </a:r>
            <a:endParaRPr lang="en-GB" dirty="0">
              <a:latin typeface="+mn-lt"/>
            </a:endParaRPr>
          </a:p>
          <a:p>
            <a:pPr>
              <a:buClr>
                <a:srgbClr val="CC0000"/>
              </a:buClr>
              <a:buSzPct val="110000"/>
            </a:pPr>
            <a:r>
              <a:rPr lang="en-GB" sz="1400" i="1" dirty="0">
                <a:latin typeface="+mn-lt"/>
              </a:rPr>
              <a:t>     </a:t>
            </a:r>
            <a:r>
              <a:rPr lang="fr-FR" sz="1400" i="1" dirty="0">
                <a:latin typeface="+mn-lt"/>
              </a:rPr>
              <a:t>Pertinent pour le combustible usé et le déclassement des systèmes</a:t>
            </a:r>
            <a:endParaRPr lang="en-GB" sz="1400" i="1" dirty="0">
              <a:latin typeface="+mn-lt"/>
            </a:endParaRPr>
          </a:p>
        </p:txBody>
      </p:sp>
    </p:spTree>
    <p:extLst>
      <p:ext uri="{BB962C8B-B14F-4D97-AF65-F5344CB8AC3E}">
        <p14:creationId xmlns:p14="http://schemas.microsoft.com/office/powerpoint/2010/main" val="341258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Énergie de liaison par nucléon</a:t>
            </a:r>
            <a:endParaRPr lang="en-US" b="1" dirty="0"/>
          </a:p>
        </p:txBody>
      </p:sp>
      <p:sp>
        <p:nvSpPr>
          <p:cNvPr id="4" name="Rectangle 3">
            <a:extLst>
              <a:ext uri="{FF2B5EF4-FFF2-40B4-BE49-F238E27FC236}">
                <a16:creationId xmlns:a16="http://schemas.microsoft.com/office/drawing/2014/main" id="{02DA2776-EBAB-4E44-BE56-9C1E80E911DA}"/>
              </a:ext>
            </a:extLst>
          </p:cNvPr>
          <p:cNvSpPr>
            <a:spLocks noChangeArrowheads="1"/>
          </p:cNvSpPr>
          <p:nvPr/>
        </p:nvSpPr>
        <p:spPr bwMode="auto">
          <a:xfrm>
            <a:off x="4420096" y="2140924"/>
            <a:ext cx="942975"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pic>
        <p:nvPicPr>
          <p:cNvPr id="5" name="Picture 4">
            <a:extLst>
              <a:ext uri="{FF2B5EF4-FFF2-40B4-BE49-F238E27FC236}">
                <a16:creationId xmlns:a16="http://schemas.microsoft.com/office/drawing/2014/main" id="{1BE50587-0B76-483A-8DDB-5DE3039D4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969866"/>
            <a:ext cx="72294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19D46C1-DAF1-4091-919D-B0AAAC3B8FFE}"/>
              </a:ext>
            </a:extLst>
          </p:cNvPr>
          <p:cNvGrpSpPr>
            <a:grpSpLocks/>
          </p:cNvGrpSpPr>
          <p:nvPr/>
        </p:nvGrpSpPr>
        <p:grpSpPr bwMode="auto">
          <a:xfrm>
            <a:off x="8530134" y="2120803"/>
            <a:ext cx="3398837" cy="1236663"/>
            <a:chOff x="4711" y="1678"/>
            <a:chExt cx="2141" cy="779"/>
          </a:xfrm>
        </p:grpSpPr>
        <p:sp>
          <p:nvSpPr>
            <p:cNvPr id="7" name="Oval 12">
              <a:extLst>
                <a:ext uri="{FF2B5EF4-FFF2-40B4-BE49-F238E27FC236}">
                  <a16:creationId xmlns:a16="http://schemas.microsoft.com/office/drawing/2014/main" id="{551652D1-987A-4317-B9D3-9DBFB40CAEC5}"/>
                </a:ext>
              </a:extLst>
            </p:cNvPr>
            <p:cNvSpPr>
              <a:spLocks noChangeArrowheads="1"/>
            </p:cNvSpPr>
            <p:nvPr/>
          </p:nvSpPr>
          <p:spPr bwMode="auto">
            <a:xfrm rot="559575">
              <a:off x="4711" y="1678"/>
              <a:ext cx="405" cy="123"/>
            </a:xfrm>
            <a:prstGeom prst="ellipse">
              <a:avLst/>
            </a:prstGeom>
            <a:noFill/>
            <a:ln w="254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endParaRPr lang="en-GB" sz="2400" dirty="0">
                <a:latin typeface="Times New Roman" panose="02020603050405020304" pitchFamily="18" charset="0"/>
              </a:endParaRPr>
            </a:p>
          </p:txBody>
        </p:sp>
        <p:sp>
          <p:nvSpPr>
            <p:cNvPr id="8" name="Rectangle 49">
              <a:extLst>
                <a:ext uri="{FF2B5EF4-FFF2-40B4-BE49-F238E27FC236}">
                  <a16:creationId xmlns:a16="http://schemas.microsoft.com/office/drawing/2014/main" id="{A6956026-D5AB-4F04-A313-3F424663E4CF}"/>
                </a:ext>
              </a:extLst>
            </p:cNvPr>
            <p:cNvSpPr>
              <a:spLocks noChangeArrowheads="1"/>
            </p:cNvSpPr>
            <p:nvPr/>
          </p:nvSpPr>
          <p:spPr bwMode="auto">
            <a:xfrm>
              <a:off x="5340" y="1689"/>
              <a:ext cx="151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Pct val="100000"/>
                <a:buFontTx/>
                <a:buNone/>
              </a:pPr>
              <a:r>
                <a:rPr lang="fr-FR" sz="1600" b="1" i="1" dirty="0">
                  <a:solidFill>
                    <a:sysClr val="windowText" lastClr="000000"/>
                  </a:solidFill>
                  <a:latin typeface="+mn-lt"/>
                  <a:sym typeface="Symbol" panose="05050102010706020507" pitchFamily="18" charset="2"/>
                </a:rPr>
                <a:t>Carburants pour</a:t>
              </a:r>
            </a:p>
            <a:p>
              <a:pPr>
                <a:spcBef>
                  <a:spcPct val="0"/>
                </a:spcBef>
                <a:spcAft>
                  <a:spcPct val="0"/>
                </a:spcAft>
                <a:buClrTx/>
                <a:buSzPct val="100000"/>
                <a:buFontTx/>
                <a:buNone/>
              </a:pPr>
              <a:r>
                <a:rPr lang="fr-FR" sz="1600" b="1" i="1" dirty="0">
                  <a:solidFill>
                    <a:sysClr val="windowText" lastClr="000000"/>
                  </a:solidFill>
                  <a:latin typeface="+mn-lt"/>
                  <a:sym typeface="Symbol" panose="05050102010706020507" pitchFamily="18" charset="2"/>
                </a:rPr>
                <a:t>réacteurs à fission</a:t>
              </a:r>
              <a:endParaRPr lang="en-GB" sz="1600" b="1" i="1" dirty="0">
                <a:solidFill>
                  <a:sysClr val="windowText" lastClr="000000"/>
                </a:solidFill>
                <a:latin typeface="+mn-lt"/>
                <a:sym typeface="Symbol" panose="05050102010706020507" pitchFamily="18" charset="2"/>
              </a:endParaRPr>
            </a:p>
          </p:txBody>
        </p:sp>
        <p:sp>
          <p:nvSpPr>
            <p:cNvPr id="9" name="Line 8">
              <a:extLst>
                <a:ext uri="{FF2B5EF4-FFF2-40B4-BE49-F238E27FC236}">
                  <a16:creationId xmlns:a16="http://schemas.microsoft.com/office/drawing/2014/main" id="{43279CFD-B5BE-4009-8D29-22061569C2ED}"/>
                </a:ext>
              </a:extLst>
            </p:cNvPr>
            <p:cNvSpPr>
              <a:spLocks noChangeShapeType="1"/>
            </p:cNvSpPr>
            <p:nvPr/>
          </p:nvSpPr>
          <p:spPr bwMode="auto">
            <a:xfrm>
              <a:off x="5120" y="1766"/>
              <a:ext cx="256" cy="4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10" name="Group 9">
            <a:extLst>
              <a:ext uri="{FF2B5EF4-FFF2-40B4-BE49-F238E27FC236}">
                <a16:creationId xmlns:a16="http://schemas.microsoft.com/office/drawing/2014/main" id="{1A2D1A27-FAFA-41E4-995E-8B42CFB170EC}"/>
              </a:ext>
            </a:extLst>
          </p:cNvPr>
          <p:cNvGrpSpPr>
            <a:grpSpLocks/>
          </p:cNvGrpSpPr>
          <p:nvPr/>
        </p:nvGrpSpPr>
        <p:grpSpPr bwMode="auto">
          <a:xfrm>
            <a:off x="3934320" y="620615"/>
            <a:ext cx="5245100" cy="1336674"/>
            <a:chOff x="1816" y="733"/>
            <a:chExt cx="3304" cy="842"/>
          </a:xfrm>
        </p:grpSpPr>
        <p:sp>
          <p:nvSpPr>
            <p:cNvPr id="11" name="Oval 10">
              <a:extLst>
                <a:ext uri="{FF2B5EF4-FFF2-40B4-BE49-F238E27FC236}">
                  <a16:creationId xmlns:a16="http://schemas.microsoft.com/office/drawing/2014/main" id="{57546A6E-E11A-4107-AD38-0A1AF1EFC72C}"/>
                </a:ext>
              </a:extLst>
            </p:cNvPr>
            <p:cNvSpPr>
              <a:spLocks noChangeArrowheads="1"/>
            </p:cNvSpPr>
            <p:nvPr/>
          </p:nvSpPr>
          <p:spPr bwMode="auto">
            <a:xfrm>
              <a:off x="1816" y="1248"/>
              <a:ext cx="1104"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12" name="Group 11">
              <a:extLst>
                <a:ext uri="{FF2B5EF4-FFF2-40B4-BE49-F238E27FC236}">
                  <a16:creationId xmlns:a16="http://schemas.microsoft.com/office/drawing/2014/main" id="{B26C69ED-6968-4618-A958-1F59C1905206}"/>
                </a:ext>
              </a:extLst>
            </p:cNvPr>
            <p:cNvGrpSpPr>
              <a:grpSpLocks/>
            </p:cNvGrpSpPr>
            <p:nvPr/>
          </p:nvGrpSpPr>
          <p:grpSpPr bwMode="auto">
            <a:xfrm>
              <a:off x="2736" y="733"/>
              <a:ext cx="2384" cy="577"/>
              <a:chOff x="2736" y="733"/>
              <a:chExt cx="2384" cy="577"/>
            </a:xfrm>
          </p:grpSpPr>
          <p:sp>
            <p:nvSpPr>
              <p:cNvPr id="13" name="Line 12">
                <a:extLst>
                  <a:ext uri="{FF2B5EF4-FFF2-40B4-BE49-F238E27FC236}">
                    <a16:creationId xmlns:a16="http://schemas.microsoft.com/office/drawing/2014/main" id="{74B7DFF3-338C-4F5B-92B5-CBEC3CD81128}"/>
                  </a:ext>
                </a:extLst>
              </p:cNvPr>
              <p:cNvSpPr>
                <a:spLocks noChangeShapeType="1"/>
              </p:cNvSpPr>
              <p:nvPr/>
            </p:nvSpPr>
            <p:spPr bwMode="auto">
              <a:xfrm flipV="1">
                <a:off x="2736" y="953"/>
                <a:ext cx="439" cy="35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14" name="Rectangle 49">
                <a:extLst>
                  <a:ext uri="{FF2B5EF4-FFF2-40B4-BE49-F238E27FC236}">
                    <a16:creationId xmlns:a16="http://schemas.microsoft.com/office/drawing/2014/main" id="{7E5A6F8B-56F3-4C5D-BC1C-A66C63795C78}"/>
                  </a:ext>
                </a:extLst>
              </p:cNvPr>
              <p:cNvSpPr>
                <a:spLocks noChangeArrowheads="1"/>
              </p:cNvSpPr>
              <p:nvPr/>
            </p:nvSpPr>
            <p:spPr bwMode="auto">
              <a:xfrm>
                <a:off x="3178" y="733"/>
                <a:ext cx="194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Pct val="100000"/>
                  <a:buFontTx/>
                  <a:buNone/>
                </a:pPr>
                <a:r>
                  <a:rPr lang="en-GB" sz="1600" b="1" i="1" dirty="0">
                    <a:solidFill>
                      <a:sysClr val="windowText" lastClr="000000"/>
                    </a:solidFill>
                    <a:latin typeface="+mn-lt"/>
                    <a:sym typeface="Symbol" panose="05050102010706020507" pitchFamily="18" charset="2"/>
                  </a:rPr>
                  <a:t>Elements les plus stables</a:t>
                </a:r>
              </a:p>
            </p:txBody>
          </p:sp>
        </p:grpSp>
      </p:grpSp>
      <p:grpSp>
        <p:nvGrpSpPr>
          <p:cNvPr id="15" name="Group 14">
            <a:extLst>
              <a:ext uri="{FF2B5EF4-FFF2-40B4-BE49-F238E27FC236}">
                <a16:creationId xmlns:a16="http://schemas.microsoft.com/office/drawing/2014/main" id="{8C4F9A34-3975-4B82-BD65-9B3D4A2693FC}"/>
              </a:ext>
            </a:extLst>
          </p:cNvPr>
          <p:cNvGrpSpPr>
            <a:grpSpLocks/>
          </p:cNvGrpSpPr>
          <p:nvPr/>
        </p:nvGrpSpPr>
        <p:grpSpPr bwMode="auto">
          <a:xfrm>
            <a:off x="610095" y="4195666"/>
            <a:ext cx="2716213" cy="1720851"/>
            <a:chOff x="-278" y="2985"/>
            <a:chExt cx="1711" cy="1084"/>
          </a:xfrm>
        </p:grpSpPr>
        <p:sp>
          <p:nvSpPr>
            <p:cNvPr id="16" name="Rectangle 49">
              <a:extLst>
                <a:ext uri="{FF2B5EF4-FFF2-40B4-BE49-F238E27FC236}">
                  <a16:creationId xmlns:a16="http://schemas.microsoft.com/office/drawing/2014/main" id="{308F60A8-1EFB-46AA-B16C-D52BD48B1E85}"/>
                </a:ext>
              </a:extLst>
            </p:cNvPr>
            <p:cNvSpPr>
              <a:spLocks noChangeArrowheads="1"/>
            </p:cNvSpPr>
            <p:nvPr/>
          </p:nvSpPr>
          <p:spPr bwMode="auto">
            <a:xfrm>
              <a:off x="-278" y="3521"/>
              <a:ext cx="1270"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spcAft>
                  <a:spcPct val="0"/>
                </a:spcAft>
                <a:buClrTx/>
                <a:buSzPct val="100000"/>
                <a:buFontTx/>
                <a:buNone/>
              </a:pPr>
              <a:r>
                <a:rPr lang="fr-FR" sz="1600" b="1" i="1" dirty="0">
                  <a:solidFill>
                    <a:sysClr val="windowText" lastClr="000000"/>
                  </a:solidFill>
                  <a:latin typeface="+mn-lt"/>
                  <a:sym typeface="Symbol" panose="05050102010706020507" pitchFamily="18" charset="2"/>
                </a:rPr>
                <a:t>Carburants pour</a:t>
              </a:r>
            </a:p>
            <a:p>
              <a:pPr algn="r">
                <a:spcBef>
                  <a:spcPct val="0"/>
                </a:spcBef>
                <a:spcAft>
                  <a:spcPct val="0"/>
                </a:spcAft>
                <a:buClrTx/>
                <a:buSzPct val="100000"/>
                <a:buFontTx/>
                <a:buNone/>
              </a:pPr>
              <a:r>
                <a:rPr lang="fr-FR" sz="1600" b="1" i="1" dirty="0">
                  <a:solidFill>
                    <a:sysClr val="windowText" lastClr="000000"/>
                  </a:solidFill>
                  <a:latin typeface="+mn-lt"/>
                  <a:sym typeface="Symbol" panose="05050102010706020507" pitchFamily="18" charset="2"/>
                </a:rPr>
                <a:t>réacteurs à fusion</a:t>
              </a:r>
              <a:endParaRPr lang="en-GB" sz="1600" b="1" i="1" dirty="0">
                <a:solidFill>
                  <a:sysClr val="windowText" lastClr="000000"/>
                </a:solidFill>
                <a:latin typeface="+mn-lt"/>
                <a:sym typeface="Symbol" panose="05050102010706020507" pitchFamily="18" charset="2"/>
              </a:endParaRPr>
            </a:p>
          </p:txBody>
        </p:sp>
        <p:sp>
          <p:nvSpPr>
            <p:cNvPr id="17" name="Oval 16">
              <a:extLst>
                <a:ext uri="{FF2B5EF4-FFF2-40B4-BE49-F238E27FC236}">
                  <a16:creationId xmlns:a16="http://schemas.microsoft.com/office/drawing/2014/main" id="{26B665BC-2A78-43BC-81F4-7ED1DDDF508B}"/>
                </a:ext>
              </a:extLst>
            </p:cNvPr>
            <p:cNvSpPr>
              <a:spLocks noChangeArrowheads="1"/>
            </p:cNvSpPr>
            <p:nvPr/>
          </p:nvSpPr>
          <p:spPr bwMode="auto">
            <a:xfrm>
              <a:off x="1263" y="2985"/>
              <a:ext cx="170" cy="97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8" name="Line 17">
              <a:extLst>
                <a:ext uri="{FF2B5EF4-FFF2-40B4-BE49-F238E27FC236}">
                  <a16:creationId xmlns:a16="http://schemas.microsoft.com/office/drawing/2014/main" id="{03CE6F0F-5FE9-4C37-99D3-7959DD687477}"/>
                </a:ext>
              </a:extLst>
            </p:cNvPr>
            <p:cNvSpPr>
              <a:spLocks noChangeShapeType="1"/>
            </p:cNvSpPr>
            <p:nvPr/>
          </p:nvSpPr>
          <p:spPr bwMode="auto">
            <a:xfrm flipV="1">
              <a:off x="1011" y="3521"/>
              <a:ext cx="288" cy="253"/>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spTree>
    <p:extLst>
      <p:ext uri="{BB962C8B-B14F-4D97-AF65-F5344CB8AC3E}">
        <p14:creationId xmlns:p14="http://schemas.microsoft.com/office/powerpoint/2010/main" val="2357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Sections efficaces d'absorption et de diffusion</a:t>
            </a:r>
            <a:endParaRPr lang="en-US" b="1" dirty="0"/>
          </a:p>
        </p:txBody>
      </p:sp>
      <p:pic>
        <p:nvPicPr>
          <p:cNvPr id="4" name="Picture 3">
            <a:extLst>
              <a:ext uri="{FF2B5EF4-FFF2-40B4-BE49-F238E27FC236}">
                <a16:creationId xmlns:a16="http://schemas.microsoft.com/office/drawing/2014/main" id="{AA6FEC3A-C270-47D1-BAA9-8A0EA995F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885825"/>
            <a:ext cx="7162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3F7788E5-384D-4743-B0AB-BE476C7F5133}"/>
              </a:ext>
            </a:extLst>
          </p:cNvPr>
          <p:cNvGrpSpPr>
            <a:grpSpLocks/>
          </p:cNvGrpSpPr>
          <p:nvPr/>
        </p:nvGrpSpPr>
        <p:grpSpPr bwMode="auto">
          <a:xfrm>
            <a:off x="695251" y="631827"/>
            <a:ext cx="4905375" cy="3727451"/>
            <a:chOff x="-150" y="694"/>
            <a:chExt cx="3090" cy="2348"/>
          </a:xfrm>
        </p:grpSpPr>
        <p:grpSp>
          <p:nvGrpSpPr>
            <p:cNvPr id="6" name="Group 5">
              <a:extLst>
                <a:ext uri="{FF2B5EF4-FFF2-40B4-BE49-F238E27FC236}">
                  <a16:creationId xmlns:a16="http://schemas.microsoft.com/office/drawing/2014/main" id="{1C291CA4-8E88-4537-B5F1-66498883D720}"/>
                </a:ext>
              </a:extLst>
            </p:cNvPr>
            <p:cNvGrpSpPr>
              <a:grpSpLocks/>
            </p:cNvGrpSpPr>
            <p:nvPr/>
          </p:nvGrpSpPr>
          <p:grpSpPr bwMode="auto">
            <a:xfrm>
              <a:off x="832" y="858"/>
              <a:ext cx="2108" cy="2184"/>
              <a:chOff x="832" y="858"/>
              <a:chExt cx="2108" cy="2184"/>
            </a:xfrm>
          </p:grpSpPr>
          <p:sp>
            <p:nvSpPr>
              <p:cNvPr id="8" name="Oval 6">
                <a:extLst>
                  <a:ext uri="{FF2B5EF4-FFF2-40B4-BE49-F238E27FC236}">
                    <a16:creationId xmlns:a16="http://schemas.microsoft.com/office/drawing/2014/main" id="{17E2F4A9-D6B7-44EC-9081-F9D26C1DCED9}"/>
                  </a:ext>
                </a:extLst>
              </p:cNvPr>
              <p:cNvSpPr>
                <a:spLocks noChangeArrowheads="1"/>
              </p:cNvSpPr>
              <p:nvPr/>
            </p:nvSpPr>
            <p:spPr bwMode="auto">
              <a:xfrm rot="2504935">
                <a:off x="1485" y="858"/>
                <a:ext cx="1455" cy="2184"/>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9" name="Line 7">
                <a:extLst>
                  <a:ext uri="{FF2B5EF4-FFF2-40B4-BE49-F238E27FC236}">
                    <a16:creationId xmlns:a16="http://schemas.microsoft.com/office/drawing/2014/main" id="{821241BF-E6BE-4756-82E9-FAF183D8AFA4}"/>
                  </a:ext>
                </a:extLst>
              </p:cNvPr>
              <p:cNvSpPr>
                <a:spLocks noChangeShapeType="1"/>
              </p:cNvSpPr>
              <p:nvPr/>
            </p:nvSpPr>
            <p:spPr bwMode="auto">
              <a:xfrm flipH="1" flipV="1">
                <a:off x="832" y="936"/>
                <a:ext cx="787" cy="533"/>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7" name="Rectangle 49">
              <a:extLst>
                <a:ext uri="{FF2B5EF4-FFF2-40B4-BE49-F238E27FC236}">
                  <a16:creationId xmlns:a16="http://schemas.microsoft.com/office/drawing/2014/main" id="{C828B108-F814-40EB-955A-014E147FCCB5}"/>
                </a:ext>
              </a:extLst>
            </p:cNvPr>
            <p:cNvSpPr>
              <a:spLocks noChangeArrowheads="1"/>
            </p:cNvSpPr>
            <p:nvPr/>
          </p:nvSpPr>
          <p:spPr bwMode="auto">
            <a:xfrm>
              <a:off x="-150" y="694"/>
              <a:ext cx="104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Pct val="100000"/>
                <a:buFontTx/>
                <a:buNone/>
              </a:pPr>
              <a:r>
                <a:rPr lang="fr-FR" sz="1600" b="1" i="1" dirty="0">
                  <a:latin typeface="+mn-lt"/>
                  <a:sym typeface="Symbol" panose="05050102010706020507" pitchFamily="18" charset="2"/>
                </a:rPr>
                <a:t>Matériel du modérateur</a:t>
              </a:r>
            </a:p>
            <a:p>
              <a:pPr algn="ctr">
                <a:spcBef>
                  <a:spcPct val="0"/>
                </a:spcBef>
                <a:spcAft>
                  <a:spcPct val="0"/>
                </a:spcAft>
                <a:buClrTx/>
                <a:buSzPct val="100000"/>
                <a:buFontTx/>
                <a:buNone/>
              </a:pPr>
              <a:r>
                <a:rPr lang="en-GB" sz="1400" i="1" dirty="0">
                  <a:latin typeface="+mn-lt"/>
                  <a:sym typeface="Symbol" panose="05050102010706020507" pitchFamily="18" charset="2"/>
                </a:rPr>
                <a:t>Diffusion </a:t>
              </a:r>
              <a:r>
                <a:rPr lang="en-GB" sz="1400" i="1" dirty="0" err="1">
                  <a:latin typeface="+mn-lt"/>
                  <a:sym typeface="Symbol" panose="05050102010706020507" pitchFamily="18" charset="2"/>
                </a:rPr>
                <a:t>élevée</a:t>
              </a:r>
              <a:r>
                <a:rPr lang="en-GB" sz="1400" i="1" dirty="0">
                  <a:latin typeface="+mn-lt"/>
                  <a:sym typeface="Symbol" panose="05050102010706020507" pitchFamily="18" charset="2"/>
                </a:rPr>
                <a:t>, </a:t>
              </a:r>
              <a:r>
                <a:rPr lang="en-GB" sz="1400" i="1" dirty="0" err="1">
                  <a:latin typeface="+mn-lt"/>
                  <a:sym typeface="Symbol" panose="05050102010706020507" pitchFamily="18" charset="2"/>
                </a:rPr>
                <a:t>faible</a:t>
              </a:r>
              <a:r>
                <a:rPr lang="en-GB" sz="1400" i="1" dirty="0">
                  <a:latin typeface="+mn-lt"/>
                  <a:sym typeface="Symbol" panose="05050102010706020507" pitchFamily="18" charset="2"/>
                </a:rPr>
                <a:t> absorption</a:t>
              </a:r>
            </a:p>
          </p:txBody>
        </p:sp>
      </p:grpSp>
      <p:grpSp>
        <p:nvGrpSpPr>
          <p:cNvPr id="10" name="Group 9">
            <a:extLst>
              <a:ext uri="{FF2B5EF4-FFF2-40B4-BE49-F238E27FC236}">
                <a16:creationId xmlns:a16="http://schemas.microsoft.com/office/drawing/2014/main" id="{C6B7E534-108C-43AF-A06F-A25E38254120}"/>
              </a:ext>
            </a:extLst>
          </p:cNvPr>
          <p:cNvGrpSpPr>
            <a:grpSpLocks/>
          </p:cNvGrpSpPr>
          <p:nvPr/>
        </p:nvGrpSpPr>
        <p:grpSpPr bwMode="auto">
          <a:xfrm>
            <a:off x="7464350" y="2192339"/>
            <a:ext cx="4081461" cy="3925888"/>
            <a:chOff x="4114" y="1677"/>
            <a:chExt cx="2571" cy="2473"/>
          </a:xfrm>
        </p:grpSpPr>
        <p:sp>
          <p:nvSpPr>
            <p:cNvPr id="11" name="Oval 10">
              <a:extLst>
                <a:ext uri="{FF2B5EF4-FFF2-40B4-BE49-F238E27FC236}">
                  <a16:creationId xmlns:a16="http://schemas.microsoft.com/office/drawing/2014/main" id="{689CCA73-5CDE-4A43-9100-5141F6A2C4AC}"/>
                </a:ext>
              </a:extLst>
            </p:cNvPr>
            <p:cNvSpPr>
              <a:spLocks noChangeArrowheads="1"/>
            </p:cNvSpPr>
            <p:nvPr/>
          </p:nvSpPr>
          <p:spPr bwMode="auto">
            <a:xfrm rot="2504935">
              <a:off x="4114" y="1677"/>
              <a:ext cx="987" cy="1839"/>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2" name="Line 11">
              <a:extLst>
                <a:ext uri="{FF2B5EF4-FFF2-40B4-BE49-F238E27FC236}">
                  <a16:creationId xmlns:a16="http://schemas.microsoft.com/office/drawing/2014/main" id="{9F67B49D-673C-4E07-B612-AE7419DB5850}"/>
                </a:ext>
              </a:extLst>
            </p:cNvPr>
            <p:cNvSpPr>
              <a:spLocks noChangeShapeType="1"/>
            </p:cNvSpPr>
            <p:nvPr/>
          </p:nvSpPr>
          <p:spPr bwMode="auto">
            <a:xfrm flipH="1" flipV="1">
              <a:off x="4952" y="2979"/>
              <a:ext cx="501" cy="31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13" name="Rectangle 49">
              <a:extLst>
                <a:ext uri="{FF2B5EF4-FFF2-40B4-BE49-F238E27FC236}">
                  <a16:creationId xmlns:a16="http://schemas.microsoft.com/office/drawing/2014/main" id="{1FDE30CC-606E-4BA8-BE0E-B53901BE51A1}"/>
                </a:ext>
              </a:extLst>
            </p:cNvPr>
            <p:cNvSpPr>
              <a:spLocks noChangeArrowheads="1"/>
            </p:cNvSpPr>
            <p:nvPr/>
          </p:nvSpPr>
          <p:spPr bwMode="auto">
            <a:xfrm>
              <a:off x="5344" y="3262"/>
              <a:ext cx="1341"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Pct val="100000"/>
                <a:buFontTx/>
                <a:buNone/>
              </a:pPr>
              <a:r>
                <a:rPr lang="fr-FR" sz="1600" b="1" i="1" dirty="0">
                  <a:latin typeface="+mn-lt"/>
                  <a:sym typeface="Symbol" panose="05050102010706020507" pitchFamily="18" charset="2"/>
                </a:rPr>
                <a:t>Matériaux de la barre de commande</a:t>
              </a:r>
            </a:p>
            <a:p>
              <a:pPr algn="ctr">
                <a:spcBef>
                  <a:spcPct val="0"/>
                </a:spcBef>
                <a:spcAft>
                  <a:spcPct val="0"/>
                </a:spcAft>
                <a:buClrTx/>
                <a:buSzPct val="100000"/>
              </a:pPr>
              <a:r>
                <a:rPr lang="fr-FR" sz="1400" i="1" dirty="0">
                  <a:latin typeface="+mn-lt"/>
                  <a:sym typeface="Symbol" panose="05050102010706020507" pitchFamily="18" charset="2"/>
                </a:rPr>
                <a:t>Absorption élevée, faible diffusion</a:t>
              </a:r>
              <a:endParaRPr lang="en-GB" sz="1400" i="1" dirty="0">
                <a:latin typeface="+mn-lt"/>
                <a:sym typeface="Symbol" panose="05050102010706020507" pitchFamily="18" charset="2"/>
              </a:endParaRPr>
            </a:p>
          </p:txBody>
        </p:sp>
      </p:grpSp>
    </p:spTree>
    <p:extLst>
      <p:ext uri="{BB962C8B-B14F-4D97-AF65-F5344CB8AC3E}">
        <p14:creationId xmlns:p14="http://schemas.microsoft.com/office/powerpoint/2010/main" val="2109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6BC3B-9CD6-4858-9815-3FECF38CBA51}"/>
              </a:ext>
            </a:extLst>
          </p:cNvPr>
          <p:cNvPicPr>
            <a:picLocks noChangeAspect="1"/>
          </p:cNvPicPr>
          <p:nvPr/>
        </p:nvPicPr>
        <p:blipFill>
          <a:blip r:embed="rId3"/>
          <a:stretch>
            <a:fillRect/>
          </a:stretch>
        </p:blipFill>
        <p:spPr>
          <a:xfrm>
            <a:off x="2454036" y="2003927"/>
            <a:ext cx="5467864" cy="1415945"/>
          </a:xfrm>
          <a:prstGeom prst="rect">
            <a:avLst/>
          </a:prstGeom>
          <a:ln w="12700">
            <a:solidFill>
              <a:schemeClr val="accent3"/>
            </a:solidFill>
          </a:ln>
        </p:spPr>
      </p:pic>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Les aspects des ressources The </a:t>
            </a:r>
            <a:r>
              <a:rPr lang="fr-FR" b="1" dirty="0" err="1"/>
              <a:t>Elements</a:t>
            </a:r>
            <a:endParaRPr lang="en-US" b="1" dirty="0"/>
          </a:p>
        </p:txBody>
      </p:sp>
      <p:sp>
        <p:nvSpPr>
          <p:cNvPr id="4" name="Rectangle 3">
            <a:extLst>
              <a:ext uri="{FF2B5EF4-FFF2-40B4-BE49-F238E27FC236}">
                <a16:creationId xmlns:a16="http://schemas.microsoft.com/office/drawing/2014/main" id="{202ACB79-A083-4027-B98A-4292FF2FA316}"/>
              </a:ext>
            </a:extLst>
          </p:cNvPr>
          <p:cNvSpPr/>
          <p:nvPr/>
        </p:nvSpPr>
        <p:spPr>
          <a:xfrm>
            <a:off x="2371477" y="1004344"/>
            <a:ext cx="7540947" cy="830997"/>
          </a:xfrm>
          <a:prstGeom prst="rect">
            <a:avLst/>
          </a:prstGeom>
        </p:spPr>
        <p:txBody>
          <a:bodyPr wrap="square">
            <a:spAutoFit/>
          </a:bodyPr>
          <a:lstStyle/>
          <a:p>
            <a:pPr>
              <a:buClr>
                <a:srgbClr val="666633"/>
              </a:buClr>
              <a:buSzPct val="120000"/>
            </a:pPr>
            <a:r>
              <a:rPr lang="fr-FR" sz="1600" b="1" dirty="0"/>
              <a:t>Propriétés liées aux ressources dans les fiches de données </a:t>
            </a:r>
          </a:p>
          <a:p>
            <a:pPr indent="-285750">
              <a:buClr>
                <a:schemeClr val="accent1"/>
              </a:buClr>
              <a:buSzPct val="120000"/>
              <a:buFont typeface="Wingdings" panose="05000000000000000000" pitchFamily="2" charset="2"/>
              <a:buChar char="§"/>
            </a:pPr>
            <a:r>
              <a:rPr lang="fr-FR" sz="1600" dirty="0"/>
              <a:t>Propriétés éco (empreinte CO2, énergie incorporée, consommation d'eau)</a:t>
            </a:r>
          </a:p>
          <a:p>
            <a:pPr indent="-285750">
              <a:buClr>
                <a:schemeClr val="accent1"/>
              </a:buClr>
              <a:buSzPct val="120000"/>
              <a:buFont typeface="Wingdings" panose="05000000000000000000" pitchFamily="2" charset="2"/>
              <a:buChar char="§"/>
            </a:pPr>
            <a:r>
              <a:rPr lang="fr-FR" sz="1600" dirty="0"/>
              <a:t>Données environnementales</a:t>
            </a:r>
            <a:endParaRPr lang="en-GB" sz="1600" dirty="0"/>
          </a:p>
        </p:txBody>
      </p:sp>
      <p:pic>
        <p:nvPicPr>
          <p:cNvPr id="6" name="Picture 5">
            <a:extLst>
              <a:ext uri="{FF2B5EF4-FFF2-40B4-BE49-F238E27FC236}">
                <a16:creationId xmlns:a16="http://schemas.microsoft.com/office/drawing/2014/main" id="{70D561CB-8E9E-46F1-A3E1-C16263EB1AE4}"/>
              </a:ext>
            </a:extLst>
          </p:cNvPr>
          <p:cNvPicPr>
            <a:picLocks noChangeAspect="1"/>
          </p:cNvPicPr>
          <p:nvPr/>
        </p:nvPicPr>
        <p:blipFill rotWithShape="1">
          <a:blip r:embed="rId4"/>
          <a:srcRect l="25168" t="42045" r="10616" b="7615"/>
          <a:stretch/>
        </p:blipFill>
        <p:spPr>
          <a:xfrm>
            <a:off x="2454036" y="3876592"/>
            <a:ext cx="5514172" cy="2100637"/>
          </a:xfrm>
          <a:prstGeom prst="rect">
            <a:avLst/>
          </a:prstGeom>
          <a:ln w="12700">
            <a:solidFill>
              <a:schemeClr val="accent3"/>
            </a:solidFill>
          </a:ln>
        </p:spPr>
      </p:pic>
    </p:spTree>
    <p:extLst>
      <p:ext uri="{BB962C8B-B14F-4D97-AF65-F5344CB8AC3E}">
        <p14:creationId xmlns:p14="http://schemas.microsoft.com/office/powerpoint/2010/main" val="309180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fr-FR" b="1" dirty="0"/>
              <a:t>Objectifs pédagogiques de cette unité de cours</a:t>
            </a:r>
            <a:endParaRPr lang="en-US" b="1" dirty="0"/>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Comprendre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ce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qu’on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entend</a:t>
                      </a:r>
                      <a:r>
                        <a:rPr lang="en-GB" sz="1400" kern="1200" dirty="0">
                          <a:solidFill>
                            <a:schemeClr val="dk1"/>
                          </a:solidFill>
                          <a:effectLst/>
                          <a:latin typeface="+mn-lt"/>
                          <a:ea typeface="+mn-ea"/>
                          <a:cs typeface="+mn-cs"/>
                        </a:rPr>
                        <a:t> par </a:t>
                      </a:r>
                      <a:r>
                        <a:rPr lang="en-GB" sz="1400" kern="1200" dirty="0" err="1">
                          <a:solidFill>
                            <a:schemeClr val="dk1"/>
                          </a:solidFill>
                          <a:effectLst/>
                          <a:latin typeface="+mn-lt"/>
                          <a:ea typeface="+mn-ea"/>
                          <a:cs typeface="+mn-cs"/>
                        </a:rPr>
                        <a:t>propriétés</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et des </a:t>
                      </a:r>
                      <a:r>
                        <a:rPr lang="en-GB" sz="1400" kern="1200" dirty="0" err="1">
                          <a:solidFill>
                            <a:schemeClr val="dk1"/>
                          </a:solidFill>
                          <a:effectLst/>
                          <a:latin typeface="+mn-lt"/>
                          <a:ea typeface="+mn-ea"/>
                          <a:cs typeface="+mn-cs"/>
                        </a:rPr>
                        <a:t>procédés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L’aptitude</a:t>
                      </a:r>
                      <a:r>
                        <a:rPr lang="en-GB" sz="1400" kern="1200" dirty="0">
                          <a:solidFill>
                            <a:schemeClr val="dk1"/>
                          </a:solidFill>
                          <a:effectLst/>
                          <a:latin typeface="+mn-lt"/>
                          <a:ea typeface="+mn-ea"/>
                          <a:cs typeface="+mn-cs"/>
                        </a:rPr>
                        <a:t> à </a:t>
                      </a:r>
                      <a:r>
                        <a:rPr lang="en-GB" sz="1400" kern="1200" dirty="0" err="1">
                          <a:solidFill>
                            <a:schemeClr val="dk1"/>
                          </a:solidFill>
                          <a:effectLst/>
                          <a:latin typeface="+mn-lt"/>
                          <a:ea typeface="+mn-ea"/>
                          <a:cs typeface="+mn-cs"/>
                        </a:rPr>
                        <a:t>trouver</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données</a:t>
                      </a:r>
                      <a:r>
                        <a:rPr lang="en-GB" sz="1400" kern="1200" dirty="0">
                          <a:solidFill>
                            <a:schemeClr val="dk1"/>
                          </a:solidFill>
                          <a:effectLst/>
                          <a:latin typeface="+mn-lt"/>
                          <a:ea typeface="+mn-ea"/>
                          <a:cs typeface="+mn-cs"/>
                        </a:rPr>
                        <a:t> sur les </a:t>
                      </a:r>
                      <a:r>
                        <a:rPr lang="en-GB" sz="1400" kern="1200" dirty="0" err="1">
                          <a:solidFill>
                            <a:schemeClr val="dk1"/>
                          </a:solidFill>
                          <a:effectLst/>
                          <a:latin typeface="+mn-lt"/>
                          <a:ea typeface="+mn-ea"/>
                          <a:cs typeface="+mn-cs"/>
                        </a:rPr>
                        <a:t>propriétés</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ainsi</a:t>
                      </a:r>
                      <a:r>
                        <a:rPr lang="en-GB" sz="1400" kern="1200" dirty="0">
                          <a:solidFill>
                            <a:schemeClr val="dk1"/>
                          </a:solidFill>
                          <a:effectLst/>
                          <a:latin typeface="+mn-lt"/>
                          <a:ea typeface="+mn-ea"/>
                          <a:cs typeface="+mn-cs"/>
                        </a:rPr>
                        <a:t> que les notions </a:t>
                      </a:r>
                      <a:r>
                        <a:rPr lang="en-GB" sz="1400" kern="1200" dirty="0" err="1">
                          <a:solidFill>
                            <a:schemeClr val="dk1"/>
                          </a:solidFill>
                          <a:effectLst/>
                          <a:latin typeface="+mn-lt"/>
                          <a:ea typeface="+mn-ea"/>
                          <a:cs typeface="+mn-cs"/>
                        </a:rPr>
                        <a:t>scientifiques</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associées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Appréciation</a:t>
                      </a:r>
                      <a:r>
                        <a:rPr lang="en-GB" sz="1400" kern="1200" dirty="0">
                          <a:solidFill>
                            <a:schemeClr val="dk1"/>
                          </a:solidFill>
                          <a:effectLst/>
                          <a:latin typeface="+mn-lt"/>
                          <a:ea typeface="+mn-ea"/>
                          <a:cs typeface="+mn-cs"/>
                        </a:rPr>
                        <a:t> de la classification et de </a:t>
                      </a:r>
                      <a:r>
                        <a:rPr lang="en-GB" sz="1400" kern="1200" dirty="0" err="1">
                          <a:solidFill>
                            <a:schemeClr val="dk1"/>
                          </a:solidFill>
                          <a:effectLst/>
                          <a:latin typeface="+mn-lt"/>
                          <a:ea typeface="+mn-ea"/>
                          <a:cs typeface="+mn-cs"/>
                        </a:rPr>
                        <a:t>l’organisation</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informations</a:t>
                      </a:r>
                      <a:r>
                        <a:rPr lang="en-GB" sz="1400" kern="1200" dirty="0">
                          <a:solidFill>
                            <a:schemeClr val="dk1"/>
                          </a:solidFill>
                          <a:effectLst/>
                          <a:latin typeface="+mn-lt"/>
                          <a:ea typeface="+mn-ea"/>
                          <a:cs typeface="+mn-cs"/>
                        </a:rPr>
                        <a:t> sur les </a:t>
                      </a:r>
                      <a:r>
                        <a:rPr lang="en-GB" sz="1400" kern="1200" dirty="0" err="1">
                          <a:solidFill>
                            <a:schemeClr val="dk1"/>
                          </a:solidFill>
                          <a:effectLst/>
                          <a:latin typeface="+mn-lt"/>
                          <a:ea typeface="+mn-ea"/>
                          <a:cs typeface="+mn-cs"/>
                        </a:rPr>
                        <a:t>matériaux</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1501950"/>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err="1">
                <a:ln>
                  <a:noFill/>
                </a:ln>
                <a:solidFill>
                  <a:srgbClr val="0C0C0C"/>
                </a:solidFill>
                <a:effectLst/>
                <a:uLnTx/>
                <a:uFillTx/>
                <a:ea typeface="+mn-ea"/>
                <a:cs typeface="+mn-cs"/>
              </a:rPr>
              <a:t>Ressources</a:t>
            </a:r>
            <a:endParaRPr kumimoji="0" lang="en-GB" sz="1800" b="1" i="0" u="none" strike="noStrike" kern="0" cap="none" spc="0" normalizeH="0" baseline="0" noProof="0" dirty="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400" b="0" i="0" u="none" strike="noStrike" kern="0" cap="none" spc="0" normalizeH="0" baseline="0" noProof="0" dirty="0">
                <a:ln>
                  <a:noFill/>
                </a:ln>
                <a:solidFill>
                  <a:prstClr val="black"/>
                </a:solidFill>
                <a:effectLst/>
                <a:uLnTx/>
                <a:uFillTx/>
                <a:ea typeface="+mn-ea"/>
                <a:cs typeface="+mn-cs"/>
              </a:rPr>
              <a:t>White Papers:  “The Elements Database: A White Paper” and “Materials for nuclear power systems” (download from www.grantadesign.com/education/teachingresources)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err="1">
                <a:ln>
                  <a:noFill/>
                </a:ln>
                <a:solidFill>
                  <a:prstClr val="black"/>
                </a:solidFill>
                <a:effectLst/>
                <a:uLnTx/>
                <a:uFillTx/>
                <a:ea typeface="+mn-ea"/>
                <a:cs typeface="+mn-cs"/>
              </a:rPr>
              <a:t>Logiciel</a:t>
            </a:r>
            <a:r>
              <a:rPr kumimoji="0" lang="en-US" sz="140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rPr>
              <a:t>Ansys Granta </a:t>
            </a:r>
            <a:r>
              <a:rPr kumimoji="0" lang="en-US" sz="1400" b="0" i="0" u="none" strike="noStrike" kern="0" cap="none" spc="0" normalizeH="0" baseline="0" noProof="0" dirty="0" err="1">
                <a:ln>
                  <a:noFill/>
                </a:ln>
                <a:solidFill>
                  <a:prstClr val="black"/>
                </a:solidFill>
                <a:effectLst/>
                <a:uLnTx/>
                <a:uFillTx/>
                <a:ea typeface="+mn-ea"/>
                <a:cs typeface="+mn-cs"/>
              </a:rPr>
              <a:t>EduPack</a:t>
            </a:r>
            <a:r>
              <a:rPr kumimoji="0" lang="en-US" sz="1400" b="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hlinkClick r:id="rId3"/>
              </a:rPr>
              <a:t>www.ansys.com/products/materials/granta-edupack/</a:t>
            </a:r>
            <a:r>
              <a:rPr kumimoji="0" lang="en-US" sz="1400" b="0" i="0" u="none" strike="noStrike" kern="0" cap="none" spc="0" normalizeH="0" baseline="0" noProof="0" dirty="0">
                <a:ln>
                  <a:noFill/>
                </a:ln>
                <a:solidFill>
                  <a:prstClr val="black"/>
                </a:solidFill>
                <a:effectLst/>
                <a:uLnTx/>
                <a:uFillTx/>
                <a:ea typeface="+mn-ea"/>
                <a:cs typeface="+mn-cs"/>
              </a:rPr>
              <a:t>) </a:t>
            </a:r>
            <a:endParaRPr lang="en-GB" sz="1400" b="0" i="1" kern="0" dirty="0">
              <a:solidFill>
                <a:prstClr val="black"/>
              </a:solidFil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6076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Les aspects des ressources The </a:t>
            </a:r>
            <a:r>
              <a:rPr lang="fr-FR" b="1" dirty="0" err="1"/>
              <a:t>Elements</a:t>
            </a:r>
            <a:endParaRPr lang="en-US" b="1" dirty="0"/>
          </a:p>
        </p:txBody>
      </p:sp>
      <p:sp>
        <p:nvSpPr>
          <p:cNvPr id="4" name="Rectangle 3">
            <a:extLst>
              <a:ext uri="{FF2B5EF4-FFF2-40B4-BE49-F238E27FC236}">
                <a16:creationId xmlns:a16="http://schemas.microsoft.com/office/drawing/2014/main" id="{35C9F025-CFE6-48E8-AF12-A17E310202F7}"/>
              </a:ext>
            </a:extLst>
          </p:cNvPr>
          <p:cNvSpPr/>
          <p:nvPr/>
        </p:nvSpPr>
        <p:spPr>
          <a:xfrm>
            <a:off x="1991544" y="963384"/>
            <a:ext cx="7929324" cy="1323439"/>
          </a:xfrm>
          <a:prstGeom prst="rect">
            <a:avLst/>
          </a:prstGeom>
        </p:spPr>
        <p:txBody>
          <a:bodyPr wrap="square">
            <a:spAutoFit/>
          </a:bodyPr>
          <a:lstStyle/>
          <a:p>
            <a:pPr>
              <a:buClr>
                <a:srgbClr val="666633"/>
              </a:buClr>
              <a:buSzPct val="120000"/>
            </a:pPr>
            <a:r>
              <a:rPr lang="fr-FR" sz="1600" b="1" dirty="0"/>
              <a:t>Propriétés liées aux ressources dans les fiches de données The </a:t>
            </a:r>
            <a:r>
              <a:rPr lang="fr-FR" sz="1600" b="1" dirty="0" err="1"/>
              <a:t>Elements</a:t>
            </a:r>
            <a:endParaRPr lang="fr-FR" sz="1600" b="1" dirty="0"/>
          </a:p>
          <a:p>
            <a:pPr>
              <a:buClr>
                <a:schemeClr val="accent1"/>
              </a:buClr>
              <a:buSzPct val="120000"/>
              <a:buFont typeface="Wingdings" panose="05000000000000000000" pitchFamily="2" charset="2"/>
              <a:buChar char="§"/>
            </a:pPr>
            <a:r>
              <a:rPr lang="fr-FR" sz="1600" dirty="0"/>
              <a:t> Propriétés éco (empreinte CO</a:t>
            </a:r>
            <a:r>
              <a:rPr lang="fr-FR" sz="1600" baseline="-25000" dirty="0"/>
              <a:t>2</a:t>
            </a:r>
            <a:r>
              <a:rPr lang="fr-FR" sz="1600" dirty="0"/>
              <a:t>, énergie incorporée, consommation d'eau)</a:t>
            </a:r>
          </a:p>
          <a:p>
            <a:pPr>
              <a:buClr>
                <a:schemeClr val="accent1"/>
              </a:buClr>
              <a:buSzPct val="120000"/>
              <a:buFont typeface="Wingdings" panose="05000000000000000000" pitchFamily="2" charset="2"/>
              <a:buChar char="§"/>
            </a:pPr>
            <a:r>
              <a:rPr lang="fr-FR" sz="1600" dirty="0"/>
              <a:t> Données environnementales</a:t>
            </a:r>
          </a:p>
          <a:p>
            <a:pPr>
              <a:buClr>
                <a:schemeClr val="accent1"/>
              </a:buClr>
              <a:buSzPct val="120000"/>
              <a:buFont typeface="Wingdings" panose="05000000000000000000" pitchFamily="2" charset="2"/>
              <a:buChar char="§"/>
            </a:pPr>
            <a:r>
              <a:rPr lang="fr-FR" sz="1600" dirty="0"/>
              <a:t> Informations sur les matériaux critiques</a:t>
            </a:r>
          </a:p>
          <a:p>
            <a:pPr>
              <a:buClr>
                <a:schemeClr val="accent1"/>
              </a:buClr>
              <a:buSzPct val="120000"/>
              <a:buFont typeface="Wingdings" panose="05000000000000000000" pitchFamily="2" charset="2"/>
              <a:buChar char="§"/>
            </a:pPr>
            <a:r>
              <a:rPr lang="fr-FR" sz="1600" dirty="0"/>
              <a:t> Principales utilisations et substituts des éléments pertinents (par exemple, chrome)</a:t>
            </a:r>
            <a:endParaRPr lang="en-GB" sz="1600" dirty="0"/>
          </a:p>
        </p:txBody>
      </p:sp>
      <p:pic>
        <p:nvPicPr>
          <p:cNvPr id="5" name="Picture 4">
            <a:extLst>
              <a:ext uri="{FF2B5EF4-FFF2-40B4-BE49-F238E27FC236}">
                <a16:creationId xmlns:a16="http://schemas.microsoft.com/office/drawing/2014/main" id="{00B282D2-2E11-43AA-9D5D-E65F752B3302}"/>
              </a:ext>
            </a:extLst>
          </p:cNvPr>
          <p:cNvPicPr>
            <a:picLocks noChangeAspect="1"/>
          </p:cNvPicPr>
          <p:nvPr/>
        </p:nvPicPr>
        <p:blipFill rotWithShape="1">
          <a:blip r:embed="rId3"/>
          <a:srcRect l="20415" t="33629" r="15127" b="26869"/>
          <a:stretch/>
        </p:blipFill>
        <p:spPr>
          <a:xfrm>
            <a:off x="1991544" y="2425291"/>
            <a:ext cx="7929324" cy="3258864"/>
          </a:xfrm>
          <a:prstGeom prst="rect">
            <a:avLst/>
          </a:prstGeom>
          <a:ln w="12700">
            <a:solidFill>
              <a:schemeClr val="accent3"/>
            </a:solidFill>
          </a:ln>
        </p:spPr>
      </p:pic>
    </p:spTree>
    <p:extLst>
      <p:ext uri="{BB962C8B-B14F-4D97-AF65-F5344CB8AC3E}">
        <p14:creationId xmlns:p14="http://schemas.microsoft.com/office/powerpoint/2010/main" val="16335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a:xfrm>
            <a:off x="609601" y="148581"/>
            <a:ext cx="11582399" cy="845837"/>
          </a:xfrm>
        </p:spPr>
        <p:txBody>
          <a:bodyPr/>
          <a:lstStyle/>
          <a:p>
            <a:r>
              <a:rPr lang="fr-FR" sz="3200" b="1" dirty="0"/>
              <a:t>Table de données des éléments des différentes bases de données</a:t>
            </a:r>
            <a:endParaRPr lang="en-US" b="1" dirty="0"/>
          </a:p>
        </p:txBody>
      </p:sp>
      <p:sp>
        <p:nvSpPr>
          <p:cNvPr id="4" name="Rectangle 3">
            <a:extLst>
              <a:ext uri="{FF2B5EF4-FFF2-40B4-BE49-F238E27FC236}">
                <a16:creationId xmlns:a16="http://schemas.microsoft.com/office/drawing/2014/main" id="{65AD1124-3E31-4B89-A963-2DC87AA83BE1}"/>
              </a:ext>
            </a:extLst>
          </p:cNvPr>
          <p:cNvSpPr/>
          <p:nvPr/>
        </p:nvSpPr>
        <p:spPr>
          <a:xfrm>
            <a:off x="4172256" y="824466"/>
            <a:ext cx="6748279" cy="646331"/>
          </a:xfrm>
          <a:prstGeom prst="rect">
            <a:avLst/>
          </a:prstGeom>
        </p:spPr>
        <p:txBody>
          <a:bodyPr wrap="square">
            <a:spAutoFit/>
          </a:bodyPr>
          <a:lstStyle/>
          <a:p>
            <a:pPr marL="285750" indent="-285750">
              <a:buClr>
                <a:schemeClr val="accent1"/>
              </a:buClr>
              <a:buSzPct val="120000"/>
              <a:buFont typeface="Wingdings" panose="05000000000000000000" pitchFamily="2" charset="2"/>
              <a:buChar char="§"/>
            </a:pPr>
            <a:r>
              <a:rPr lang="fr-FR" dirty="0"/>
              <a:t>Même contenu que la base de données The </a:t>
            </a:r>
            <a:r>
              <a:rPr lang="fr-FR" dirty="0" err="1"/>
              <a:t>Elements</a:t>
            </a:r>
            <a:endParaRPr lang="fr-FR" dirty="0"/>
          </a:p>
          <a:p>
            <a:pPr marL="285750" indent="-285750">
              <a:buClr>
                <a:schemeClr val="accent1"/>
              </a:buClr>
              <a:buSzPct val="120000"/>
              <a:buFont typeface="Wingdings" panose="05000000000000000000" pitchFamily="2" charset="2"/>
              <a:buChar char="§"/>
            </a:pPr>
            <a:r>
              <a:rPr lang="fr-FR" dirty="0"/>
              <a:t>Lié aux fiches de matériaux via la composition</a:t>
            </a:r>
            <a:endParaRPr lang="en-GB" dirty="0"/>
          </a:p>
        </p:txBody>
      </p:sp>
      <p:pic>
        <p:nvPicPr>
          <p:cNvPr id="8" name="Picture 2">
            <a:extLst>
              <a:ext uri="{FF2B5EF4-FFF2-40B4-BE49-F238E27FC236}">
                <a16:creationId xmlns:a16="http://schemas.microsoft.com/office/drawing/2014/main" id="{49A15BC4-60EC-44FA-807F-A6C184A8E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623" y="2287967"/>
            <a:ext cx="2890755" cy="262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17165D99-E4A1-4CEE-BAF4-F6209F97A243}"/>
              </a:ext>
            </a:extLst>
          </p:cNvPr>
          <p:cNvSpPr>
            <a:spLocks noChangeAspect="1"/>
          </p:cNvSpPr>
          <p:nvPr/>
        </p:nvSpPr>
        <p:spPr bwMode="auto">
          <a:xfrm>
            <a:off x="4583832" y="3132986"/>
            <a:ext cx="888887" cy="869756"/>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0" name="TextBox 9">
            <a:extLst>
              <a:ext uri="{FF2B5EF4-FFF2-40B4-BE49-F238E27FC236}">
                <a16:creationId xmlns:a16="http://schemas.microsoft.com/office/drawing/2014/main" id="{6177B445-3E57-4A73-AE43-FDE04C53674E}"/>
              </a:ext>
            </a:extLst>
          </p:cNvPr>
          <p:cNvSpPr txBox="1"/>
          <p:nvPr/>
        </p:nvSpPr>
        <p:spPr>
          <a:xfrm>
            <a:off x="5360061" y="1747206"/>
            <a:ext cx="1471877" cy="369332"/>
          </a:xfrm>
          <a:prstGeom prst="rect">
            <a:avLst/>
          </a:prstGeom>
          <a:noFill/>
        </p:spPr>
        <p:txBody>
          <a:bodyPr wrap="none" rtlCol="0">
            <a:spAutoFit/>
          </a:bodyPr>
          <a:lstStyle/>
          <a:p>
            <a:pPr algn="ctr"/>
            <a:r>
              <a:rPr lang="en-US" b="1" dirty="0"/>
              <a:t>Sustainability</a:t>
            </a:r>
          </a:p>
        </p:txBody>
      </p:sp>
      <p:sp>
        <p:nvSpPr>
          <p:cNvPr id="7" name="Rectangle 6">
            <a:extLst>
              <a:ext uri="{FF2B5EF4-FFF2-40B4-BE49-F238E27FC236}">
                <a16:creationId xmlns:a16="http://schemas.microsoft.com/office/drawing/2014/main" id="{D58BA6E9-0811-4E72-B88C-32DD488326D9}"/>
              </a:ext>
            </a:extLst>
          </p:cNvPr>
          <p:cNvSpPr/>
          <p:nvPr/>
        </p:nvSpPr>
        <p:spPr>
          <a:xfrm>
            <a:off x="4367808" y="5057525"/>
            <a:ext cx="3643164" cy="1077218"/>
          </a:xfrm>
          <a:prstGeom prst="rect">
            <a:avLst/>
          </a:prstGeom>
        </p:spPr>
        <p:txBody>
          <a:bodyPr wrap="square">
            <a:spAutoFit/>
          </a:bodyPr>
          <a:lstStyle/>
          <a:p>
            <a:pPr marL="285750" indent="-285750">
              <a:buClr>
                <a:schemeClr val="accent1"/>
              </a:buClr>
              <a:buSzPct val="120000"/>
              <a:buFont typeface="Wingdings" panose="05000000000000000000" pitchFamily="2" charset="2"/>
              <a:buChar char="§"/>
            </a:pPr>
            <a:r>
              <a:rPr lang="fr-FR" sz="1600" dirty="0"/>
              <a:t>Lié géographiquement via les zones minières au table de données des Nations du monde</a:t>
            </a:r>
          </a:p>
          <a:p>
            <a:pPr marL="285750" indent="-285750">
              <a:buClr>
                <a:schemeClr val="accent1"/>
              </a:buClr>
              <a:buSzPct val="120000"/>
              <a:buFont typeface="Wingdings" panose="05000000000000000000" pitchFamily="2" charset="2"/>
              <a:buChar char="§"/>
            </a:pPr>
            <a:r>
              <a:rPr lang="fr-FR" sz="1600" dirty="0"/>
              <a:t>Données écologiques traçables</a:t>
            </a:r>
            <a:endParaRPr lang="en-GB" sz="1600" dirty="0"/>
          </a:p>
        </p:txBody>
      </p:sp>
      <p:grpSp>
        <p:nvGrpSpPr>
          <p:cNvPr id="20" name="Group 19">
            <a:extLst>
              <a:ext uri="{FF2B5EF4-FFF2-40B4-BE49-F238E27FC236}">
                <a16:creationId xmlns:a16="http://schemas.microsoft.com/office/drawing/2014/main" id="{7D170ABE-3F8D-449E-B97C-6CBF99489F1D}"/>
              </a:ext>
            </a:extLst>
          </p:cNvPr>
          <p:cNvGrpSpPr/>
          <p:nvPr/>
        </p:nvGrpSpPr>
        <p:grpSpPr>
          <a:xfrm>
            <a:off x="1215212" y="2363260"/>
            <a:ext cx="2321517" cy="2628951"/>
            <a:chOff x="1215212" y="2363260"/>
            <a:chExt cx="2321517" cy="2628951"/>
          </a:xfrm>
        </p:grpSpPr>
        <p:pic>
          <p:nvPicPr>
            <p:cNvPr id="14" name="Picture 13">
              <a:extLst>
                <a:ext uri="{FF2B5EF4-FFF2-40B4-BE49-F238E27FC236}">
                  <a16:creationId xmlns:a16="http://schemas.microsoft.com/office/drawing/2014/main" id="{66CAB044-9EB0-4236-95F9-A210FAE00112}"/>
                </a:ext>
              </a:extLst>
            </p:cNvPr>
            <p:cNvPicPr>
              <a:picLocks noChangeAspect="1"/>
            </p:cNvPicPr>
            <p:nvPr/>
          </p:nvPicPr>
          <p:blipFill rotWithShape="1">
            <a:blip r:embed="rId4"/>
            <a:srcRect l="11547" t="1994" r="12948" b="4781"/>
            <a:stretch/>
          </p:blipFill>
          <p:spPr>
            <a:xfrm>
              <a:off x="1215212" y="2363260"/>
              <a:ext cx="2321517" cy="2628951"/>
            </a:xfrm>
            <a:prstGeom prst="rect">
              <a:avLst/>
            </a:prstGeom>
          </p:spPr>
        </p:pic>
        <p:sp>
          <p:nvSpPr>
            <p:cNvPr id="15" name="Oval 14">
              <a:extLst>
                <a:ext uri="{FF2B5EF4-FFF2-40B4-BE49-F238E27FC236}">
                  <a16:creationId xmlns:a16="http://schemas.microsoft.com/office/drawing/2014/main" id="{75C8440F-CF3F-4737-9333-FD74C2A9926D}"/>
                </a:ext>
              </a:extLst>
            </p:cNvPr>
            <p:cNvSpPr>
              <a:spLocks noChangeAspect="1"/>
            </p:cNvSpPr>
            <p:nvPr/>
          </p:nvSpPr>
          <p:spPr bwMode="auto">
            <a:xfrm>
              <a:off x="2005155" y="2375992"/>
              <a:ext cx="634461" cy="633245"/>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16" name="TextBox 15">
            <a:extLst>
              <a:ext uri="{FF2B5EF4-FFF2-40B4-BE49-F238E27FC236}">
                <a16:creationId xmlns:a16="http://schemas.microsoft.com/office/drawing/2014/main" id="{E5C887F6-610A-476B-9DC6-DABE6E9C0B11}"/>
              </a:ext>
            </a:extLst>
          </p:cNvPr>
          <p:cNvSpPr txBox="1"/>
          <p:nvPr/>
        </p:nvSpPr>
        <p:spPr>
          <a:xfrm>
            <a:off x="681482" y="1741685"/>
            <a:ext cx="3499548" cy="369332"/>
          </a:xfrm>
          <a:prstGeom prst="rect">
            <a:avLst/>
          </a:prstGeom>
          <a:noFill/>
        </p:spPr>
        <p:txBody>
          <a:bodyPr wrap="none" rtlCol="0">
            <a:spAutoFit/>
          </a:bodyPr>
          <a:lstStyle/>
          <a:p>
            <a:pPr algn="ctr"/>
            <a:r>
              <a:rPr lang="en-US" b="1" dirty="0"/>
              <a:t>Materials Science and Engineering </a:t>
            </a:r>
          </a:p>
        </p:txBody>
      </p:sp>
      <p:sp>
        <p:nvSpPr>
          <p:cNvPr id="13" name="Rectangle 12">
            <a:extLst>
              <a:ext uri="{FF2B5EF4-FFF2-40B4-BE49-F238E27FC236}">
                <a16:creationId xmlns:a16="http://schemas.microsoft.com/office/drawing/2014/main" id="{CD6B2205-5744-42D8-99EF-D7866D43BAE3}"/>
              </a:ext>
            </a:extLst>
          </p:cNvPr>
          <p:cNvSpPr/>
          <p:nvPr/>
        </p:nvSpPr>
        <p:spPr>
          <a:xfrm>
            <a:off x="681482" y="5133853"/>
            <a:ext cx="3499548" cy="584775"/>
          </a:xfrm>
          <a:prstGeom prst="rect">
            <a:avLst/>
          </a:prstGeom>
        </p:spPr>
        <p:txBody>
          <a:bodyPr wrap="square">
            <a:spAutoFit/>
          </a:bodyPr>
          <a:lstStyle/>
          <a:p>
            <a:pPr marL="285750" indent="-285750">
              <a:buClr>
                <a:schemeClr val="accent1"/>
              </a:buClr>
              <a:buSzPct val="120000"/>
              <a:buFont typeface="Wingdings" panose="05000000000000000000" pitchFamily="2" charset="2"/>
              <a:buChar char="§"/>
            </a:pPr>
            <a:r>
              <a:rPr lang="fr-FR" sz="1600" dirty="0"/>
              <a:t>Lié aux profils Propriété-Process</a:t>
            </a:r>
          </a:p>
          <a:p>
            <a:pPr marL="285750" indent="-285750">
              <a:buClr>
                <a:schemeClr val="accent1"/>
              </a:buClr>
              <a:buSzPct val="120000"/>
              <a:buFont typeface="Wingdings" panose="05000000000000000000" pitchFamily="2" charset="2"/>
              <a:buChar char="§"/>
            </a:pPr>
            <a:r>
              <a:rPr lang="fr-FR" sz="1600" dirty="0"/>
              <a:t>Lié à </a:t>
            </a:r>
            <a:r>
              <a:rPr lang="fr-FR" sz="1600" dirty="0" err="1"/>
              <a:t>ProcessUniverse</a:t>
            </a:r>
            <a:endParaRPr lang="en-GB" sz="1600" dirty="0"/>
          </a:p>
        </p:txBody>
      </p:sp>
      <p:pic>
        <p:nvPicPr>
          <p:cNvPr id="17" name="Picture 16">
            <a:extLst>
              <a:ext uri="{FF2B5EF4-FFF2-40B4-BE49-F238E27FC236}">
                <a16:creationId xmlns:a16="http://schemas.microsoft.com/office/drawing/2014/main" id="{751BCDEC-0BEA-4BA4-91B5-9AFC49E58BD6}"/>
              </a:ext>
            </a:extLst>
          </p:cNvPr>
          <p:cNvPicPr>
            <a:picLocks noChangeAspect="1"/>
          </p:cNvPicPr>
          <p:nvPr/>
        </p:nvPicPr>
        <p:blipFill>
          <a:blip r:embed="rId5"/>
          <a:stretch>
            <a:fillRect/>
          </a:stretch>
        </p:blipFill>
        <p:spPr>
          <a:xfrm>
            <a:off x="3221938" y="708414"/>
            <a:ext cx="897957" cy="878436"/>
          </a:xfrm>
          <a:prstGeom prst="rect">
            <a:avLst/>
          </a:prstGeom>
        </p:spPr>
      </p:pic>
      <p:sp>
        <p:nvSpPr>
          <p:cNvPr id="19" name="TextBox 18">
            <a:extLst>
              <a:ext uri="{FF2B5EF4-FFF2-40B4-BE49-F238E27FC236}">
                <a16:creationId xmlns:a16="http://schemas.microsoft.com/office/drawing/2014/main" id="{A7F61BAD-EF75-442A-933D-FA9A99122618}"/>
              </a:ext>
            </a:extLst>
          </p:cNvPr>
          <p:cNvSpPr txBox="1"/>
          <p:nvPr/>
        </p:nvSpPr>
        <p:spPr>
          <a:xfrm>
            <a:off x="9272830" y="1741685"/>
            <a:ext cx="1727461" cy="369332"/>
          </a:xfrm>
          <a:prstGeom prst="rect">
            <a:avLst/>
          </a:prstGeom>
          <a:noFill/>
        </p:spPr>
        <p:txBody>
          <a:bodyPr wrap="none" rtlCol="0">
            <a:spAutoFit/>
          </a:bodyPr>
          <a:lstStyle/>
          <a:p>
            <a:pPr algn="ctr"/>
            <a:r>
              <a:rPr lang="en-US" b="1" dirty="0"/>
              <a:t>Medical Devices</a:t>
            </a:r>
          </a:p>
        </p:txBody>
      </p:sp>
      <p:sp>
        <p:nvSpPr>
          <p:cNvPr id="22" name="Rectangle 21">
            <a:extLst>
              <a:ext uri="{FF2B5EF4-FFF2-40B4-BE49-F238E27FC236}">
                <a16:creationId xmlns:a16="http://schemas.microsoft.com/office/drawing/2014/main" id="{56AF505E-B2E1-4788-A8A2-E637941D1330}"/>
              </a:ext>
            </a:extLst>
          </p:cNvPr>
          <p:cNvSpPr/>
          <p:nvPr/>
        </p:nvSpPr>
        <p:spPr>
          <a:xfrm>
            <a:off x="8344474" y="5057525"/>
            <a:ext cx="3584174" cy="584775"/>
          </a:xfrm>
          <a:prstGeom prst="rect">
            <a:avLst/>
          </a:prstGeom>
        </p:spPr>
        <p:txBody>
          <a:bodyPr wrap="square">
            <a:spAutoFit/>
          </a:bodyPr>
          <a:lstStyle/>
          <a:p>
            <a:pPr marL="285750" indent="-285750">
              <a:buClr>
                <a:schemeClr val="accent1"/>
              </a:buClr>
              <a:buSzPct val="120000"/>
              <a:buFont typeface="Wingdings" panose="05000000000000000000" pitchFamily="2" charset="2"/>
              <a:buChar char="§"/>
            </a:pPr>
            <a:r>
              <a:rPr lang="fr-FR" sz="1600" dirty="0"/>
              <a:t>Lié à </a:t>
            </a:r>
            <a:r>
              <a:rPr lang="fr-FR" sz="1600" dirty="0" err="1"/>
              <a:t>MaterialUniverse</a:t>
            </a:r>
            <a:r>
              <a:rPr lang="fr-FR" sz="1600" dirty="0"/>
              <a:t>, y compris les matériaux biomédicaux.</a:t>
            </a:r>
            <a:endParaRPr lang="en-GB" sz="1600" dirty="0"/>
          </a:p>
        </p:txBody>
      </p:sp>
      <p:grpSp>
        <p:nvGrpSpPr>
          <p:cNvPr id="23" name="Group 22">
            <a:extLst>
              <a:ext uri="{FF2B5EF4-FFF2-40B4-BE49-F238E27FC236}">
                <a16:creationId xmlns:a16="http://schemas.microsoft.com/office/drawing/2014/main" id="{C0890C5B-58BA-4857-9E7A-908F0AA0137F}"/>
              </a:ext>
            </a:extLst>
          </p:cNvPr>
          <p:cNvGrpSpPr/>
          <p:nvPr/>
        </p:nvGrpSpPr>
        <p:grpSpPr>
          <a:xfrm>
            <a:off x="8655272" y="2541434"/>
            <a:ext cx="2675224" cy="1775131"/>
            <a:chOff x="685804" y="1781669"/>
            <a:chExt cx="4491069" cy="2993039"/>
          </a:xfrm>
        </p:grpSpPr>
        <p:pic>
          <p:nvPicPr>
            <p:cNvPr id="24" name="Picture 23" descr="A picture containing indoor, cup, sitting, table&#10;&#10;Description automatically generated">
              <a:extLst>
                <a:ext uri="{FF2B5EF4-FFF2-40B4-BE49-F238E27FC236}">
                  <a16:creationId xmlns:a16="http://schemas.microsoft.com/office/drawing/2014/main" id="{883F12AC-9C32-481A-97E7-8AF973A323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323" y="3278189"/>
              <a:ext cx="1496519" cy="1496519"/>
            </a:xfrm>
            <a:prstGeom prst="rect">
              <a:avLst/>
            </a:prstGeom>
          </p:spPr>
        </p:pic>
        <p:pic>
          <p:nvPicPr>
            <p:cNvPr id="25" name="Picture 24" descr="A picture containing sitting, close, baseball, wearing&#10;&#10;Description automatically generated">
              <a:extLst>
                <a:ext uri="{FF2B5EF4-FFF2-40B4-BE49-F238E27FC236}">
                  <a16:creationId xmlns:a16="http://schemas.microsoft.com/office/drawing/2014/main" id="{4B0787C7-EA77-4809-9A05-B74D93FE3C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8842" y="1781669"/>
              <a:ext cx="1496519" cy="1496519"/>
            </a:xfrm>
            <a:prstGeom prst="rect">
              <a:avLst/>
            </a:prstGeom>
          </p:spPr>
        </p:pic>
        <p:pic>
          <p:nvPicPr>
            <p:cNvPr id="26" name="Picture 25" descr="A picture containing snow, sitting, covered, large&#10;&#10;Description automatically generated">
              <a:extLst>
                <a:ext uri="{FF2B5EF4-FFF2-40B4-BE49-F238E27FC236}">
                  <a16:creationId xmlns:a16="http://schemas.microsoft.com/office/drawing/2014/main" id="{467FAD23-A301-4A57-9E5D-1C8B1B6E0B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85804" y="1781669"/>
              <a:ext cx="1496519" cy="1496519"/>
            </a:xfrm>
            <a:prstGeom prst="rect">
              <a:avLst/>
            </a:prstGeom>
          </p:spPr>
        </p:pic>
        <p:pic>
          <p:nvPicPr>
            <p:cNvPr id="27" name="Picture 26" descr="A close up of a logo&#10;&#10;Description automatically generated">
              <a:extLst>
                <a:ext uri="{FF2B5EF4-FFF2-40B4-BE49-F238E27FC236}">
                  <a16:creationId xmlns:a16="http://schemas.microsoft.com/office/drawing/2014/main" id="{BC73D885-CFFA-4A26-B32A-F07F613B2A0F}"/>
                </a:ext>
              </a:extLst>
            </p:cNvPr>
            <p:cNvPicPr>
              <a:picLocks noChangeAspect="1"/>
            </p:cNvPicPr>
            <p:nvPr/>
          </p:nvPicPr>
          <p:blipFill rotWithShape="1">
            <a:blip r:embed="rId9">
              <a:extLst>
                <a:ext uri="{28A0092B-C50C-407E-A947-70E740481C1C}">
                  <a14:useLocalDpi xmlns:a14="http://schemas.microsoft.com/office/drawing/2010/main" val="0"/>
                </a:ext>
              </a:extLst>
            </a:blip>
            <a:srcRect l="10352" t="17159" r="12071" b="5264"/>
            <a:stretch/>
          </p:blipFill>
          <p:spPr>
            <a:xfrm>
              <a:off x="3680353" y="3278188"/>
              <a:ext cx="1496520" cy="1496520"/>
            </a:xfrm>
            <a:prstGeom prst="rect">
              <a:avLst/>
            </a:prstGeom>
          </p:spPr>
        </p:pic>
        <p:pic>
          <p:nvPicPr>
            <p:cNvPr id="28" name="Picture 27" descr="A picture containing food, glass&#10;&#10;Description automatically generated">
              <a:extLst>
                <a:ext uri="{FF2B5EF4-FFF2-40B4-BE49-F238E27FC236}">
                  <a16:creationId xmlns:a16="http://schemas.microsoft.com/office/drawing/2014/main" id="{468B1C34-C591-4848-A168-4F9B07111AD8}"/>
                </a:ext>
              </a:extLst>
            </p:cNvPr>
            <p:cNvPicPr>
              <a:picLocks noChangeAspect="1"/>
            </p:cNvPicPr>
            <p:nvPr/>
          </p:nvPicPr>
          <p:blipFill rotWithShape="1">
            <a:blip r:embed="rId10">
              <a:extLst>
                <a:ext uri="{28A0092B-C50C-407E-A947-70E740481C1C}">
                  <a14:useLocalDpi xmlns:a14="http://schemas.microsoft.com/office/drawing/2010/main" val="0"/>
                </a:ext>
              </a:extLst>
            </a:blip>
            <a:srcRect l="11046" t="16256" r="20064" b="14854"/>
            <a:stretch/>
          </p:blipFill>
          <p:spPr>
            <a:xfrm>
              <a:off x="2179304" y="1784688"/>
              <a:ext cx="1493499" cy="1493499"/>
            </a:xfrm>
            <a:prstGeom prst="rect">
              <a:avLst/>
            </a:prstGeom>
          </p:spPr>
        </p:pic>
        <p:pic>
          <p:nvPicPr>
            <p:cNvPr id="29" name="Picture 28" descr="A close up of a toy&#10;&#10;Description automatically generated">
              <a:extLst>
                <a:ext uri="{FF2B5EF4-FFF2-40B4-BE49-F238E27FC236}">
                  <a16:creationId xmlns:a16="http://schemas.microsoft.com/office/drawing/2014/main" id="{E9668EA6-CEC5-4DAC-83F8-1D3BE4DA1EEF}"/>
                </a:ext>
              </a:extLst>
            </p:cNvPr>
            <p:cNvPicPr>
              <a:picLocks noChangeAspect="1"/>
            </p:cNvPicPr>
            <p:nvPr/>
          </p:nvPicPr>
          <p:blipFill rotWithShape="1">
            <a:blip r:embed="rId11">
              <a:extLst>
                <a:ext uri="{28A0092B-C50C-407E-A947-70E740481C1C}">
                  <a14:useLocalDpi xmlns:a14="http://schemas.microsoft.com/office/drawing/2010/main" val="0"/>
                </a:ext>
              </a:extLst>
            </a:blip>
            <a:srcRect l="12419" t="11060" r="8985" b="10344"/>
            <a:stretch/>
          </p:blipFill>
          <p:spPr>
            <a:xfrm>
              <a:off x="687313" y="3281209"/>
              <a:ext cx="1493499" cy="1493499"/>
            </a:xfrm>
            <a:prstGeom prst="rect">
              <a:avLst/>
            </a:prstGeom>
          </p:spPr>
        </p:pic>
      </p:grpSp>
    </p:spTree>
    <p:extLst>
      <p:ext uri="{BB962C8B-B14F-4D97-AF65-F5344CB8AC3E}">
        <p14:creationId xmlns:p14="http://schemas.microsoft.com/office/powerpoint/2010/main" val="408888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R</a:t>
            </a:r>
            <a:r>
              <a:rPr lang="en-US" b="1" dirty="0" err="1"/>
              <a:t>ésumé</a:t>
            </a:r>
            <a:endParaRPr lang="en-US" b="1" dirty="0"/>
          </a:p>
        </p:txBody>
      </p:sp>
      <p:sp>
        <p:nvSpPr>
          <p:cNvPr id="5" name="Text Box 3">
            <a:extLst>
              <a:ext uri="{FF2B5EF4-FFF2-40B4-BE49-F238E27FC236}">
                <a16:creationId xmlns:a16="http://schemas.microsoft.com/office/drawing/2014/main" id="{153C2E6B-BD01-4A92-9978-B1188021D990}"/>
              </a:ext>
            </a:extLst>
          </p:cNvPr>
          <p:cNvSpPr txBox="1">
            <a:spLocks noChangeArrowheads="1"/>
          </p:cNvSpPr>
          <p:nvPr/>
        </p:nvSpPr>
        <p:spPr bwMode="auto">
          <a:xfrm>
            <a:off x="983432" y="1340768"/>
            <a:ext cx="7441615"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indent="-285750">
              <a:spcBef>
                <a:spcPct val="10000"/>
              </a:spcBef>
              <a:spcAft>
                <a:spcPct val="10000"/>
              </a:spcAft>
              <a:buClr>
                <a:schemeClr val="accent1"/>
              </a:buClr>
              <a:buSzPct val="125000"/>
              <a:buFont typeface="Wingdings" panose="05000000000000000000" pitchFamily="2" charset="2"/>
              <a:buChar char="§"/>
            </a:pPr>
            <a:r>
              <a:rPr lang="fr-FR" b="1" dirty="0">
                <a:latin typeface="+mn-lt"/>
              </a:rPr>
              <a:t>Contient les propriétés des éléments du tableau périodique</a:t>
            </a:r>
          </a:p>
          <a:p>
            <a:pPr>
              <a:spcBef>
                <a:spcPct val="10000"/>
              </a:spcBef>
              <a:spcAft>
                <a:spcPct val="10000"/>
              </a:spcAft>
              <a:buClr>
                <a:schemeClr val="accent1"/>
              </a:buClr>
              <a:buSzPct val="125000"/>
              <a:buFont typeface="Wingdings" panose="05000000000000000000" pitchFamily="2" charset="2"/>
              <a:buChar char="§"/>
            </a:pPr>
            <a:endParaRPr lang="fr-FR" b="1" dirty="0">
              <a:latin typeface="+mn-lt"/>
            </a:endParaRPr>
          </a:p>
          <a:p>
            <a:pPr>
              <a:spcBef>
                <a:spcPct val="10000"/>
              </a:spcBef>
              <a:spcAft>
                <a:spcPct val="10000"/>
              </a:spcAft>
              <a:buClr>
                <a:schemeClr val="accent1"/>
              </a:buClr>
              <a:buSzPct val="125000"/>
              <a:buFont typeface="Wingdings" panose="05000000000000000000" pitchFamily="2" charset="2"/>
              <a:buChar char="§"/>
            </a:pPr>
            <a:r>
              <a:rPr lang="fr-FR" b="1" dirty="0">
                <a:latin typeface="+mn-lt"/>
              </a:rPr>
              <a:t>  Vous pouvez explorer :</a:t>
            </a:r>
          </a:p>
          <a:p>
            <a:pPr lvl="1">
              <a:spcBef>
                <a:spcPct val="10000"/>
              </a:spcBef>
              <a:spcAft>
                <a:spcPct val="10000"/>
              </a:spcAft>
              <a:buClr>
                <a:srgbClr val="666633"/>
              </a:buClr>
              <a:buSzPct val="125000"/>
              <a:buFont typeface="Arial" panose="020B0604020202020204" pitchFamily="34" charset="0"/>
              <a:buChar char="-"/>
            </a:pPr>
            <a:r>
              <a:rPr lang="fr-FR" b="1" dirty="0">
                <a:latin typeface="+mn-lt"/>
              </a:rPr>
              <a:t>Les variation des propriétés avec le numéro atomique</a:t>
            </a:r>
          </a:p>
          <a:p>
            <a:pPr lvl="1">
              <a:spcBef>
                <a:spcPct val="10000"/>
              </a:spcBef>
              <a:spcAft>
                <a:spcPct val="10000"/>
              </a:spcAft>
              <a:buClr>
                <a:srgbClr val="666633"/>
              </a:buClr>
              <a:buSzPct val="125000"/>
              <a:buFont typeface="Arial" panose="020B0604020202020204" pitchFamily="34" charset="0"/>
              <a:buChar char="-"/>
            </a:pPr>
            <a:r>
              <a:rPr lang="fr-FR" b="1" dirty="0">
                <a:latin typeface="+mn-lt"/>
              </a:rPr>
              <a:t>Des corrélations entre les propriétés</a:t>
            </a:r>
          </a:p>
          <a:p>
            <a:pPr lvl="1">
              <a:spcBef>
                <a:spcPct val="10000"/>
              </a:spcBef>
              <a:spcAft>
                <a:spcPct val="10000"/>
              </a:spcAft>
              <a:buClr>
                <a:srgbClr val="666633"/>
              </a:buClr>
              <a:buSzPct val="125000"/>
              <a:buFont typeface="Arial" panose="020B0604020202020204" pitchFamily="34" charset="0"/>
              <a:buChar char="-"/>
            </a:pPr>
            <a:r>
              <a:rPr lang="fr-FR" b="1" dirty="0">
                <a:latin typeface="+mn-lt"/>
              </a:rPr>
              <a:t>Les propriétés nucléaires</a:t>
            </a:r>
          </a:p>
          <a:p>
            <a:pPr>
              <a:spcBef>
                <a:spcPct val="10000"/>
              </a:spcBef>
              <a:spcAft>
                <a:spcPct val="10000"/>
              </a:spcAft>
              <a:buClr>
                <a:schemeClr val="accent1"/>
              </a:buClr>
              <a:buSzPct val="125000"/>
              <a:buFont typeface="Wingdings" panose="05000000000000000000" pitchFamily="2" charset="2"/>
              <a:buChar char="§"/>
            </a:pPr>
            <a:endParaRPr lang="fr-FR" b="1" dirty="0">
              <a:latin typeface="+mn-lt"/>
            </a:endParaRPr>
          </a:p>
          <a:p>
            <a:pPr>
              <a:spcBef>
                <a:spcPct val="10000"/>
              </a:spcBef>
              <a:spcAft>
                <a:spcPct val="10000"/>
              </a:spcAft>
              <a:buClr>
                <a:schemeClr val="accent1"/>
              </a:buClr>
              <a:buSzPct val="125000"/>
              <a:buFont typeface="Wingdings" panose="05000000000000000000" pitchFamily="2" charset="2"/>
              <a:buChar char="§"/>
            </a:pPr>
            <a:r>
              <a:rPr lang="fr-FR" b="1" dirty="0">
                <a:latin typeface="+mn-lt"/>
              </a:rPr>
              <a:t>  Couvre également les propriétés liées aux ressources des éléments</a:t>
            </a:r>
          </a:p>
          <a:p>
            <a:pPr>
              <a:spcBef>
                <a:spcPct val="10000"/>
              </a:spcBef>
              <a:spcAft>
                <a:spcPct val="10000"/>
              </a:spcAft>
              <a:buClr>
                <a:schemeClr val="accent1"/>
              </a:buClr>
              <a:buSzPct val="125000"/>
              <a:buFont typeface="Wingdings" panose="05000000000000000000" pitchFamily="2" charset="2"/>
              <a:buChar char="§"/>
            </a:pPr>
            <a:endParaRPr lang="fr-FR" b="1" dirty="0">
              <a:latin typeface="+mn-lt"/>
            </a:endParaRPr>
          </a:p>
          <a:p>
            <a:pPr>
              <a:spcBef>
                <a:spcPct val="10000"/>
              </a:spcBef>
              <a:spcAft>
                <a:spcPct val="10000"/>
              </a:spcAft>
              <a:buClr>
                <a:schemeClr val="accent1"/>
              </a:buClr>
              <a:buSzPct val="125000"/>
              <a:buFont typeface="Wingdings" panose="05000000000000000000" pitchFamily="2" charset="2"/>
              <a:buChar char="§"/>
            </a:pPr>
            <a:r>
              <a:rPr lang="fr-FR" b="1" dirty="0">
                <a:latin typeface="+mn-lt"/>
              </a:rPr>
              <a:t>  Lien direct vers le tableau de données The </a:t>
            </a:r>
            <a:r>
              <a:rPr lang="fr-FR" b="1" dirty="0" err="1">
                <a:latin typeface="+mn-lt"/>
              </a:rPr>
              <a:t>Elements</a:t>
            </a:r>
            <a:r>
              <a:rPr lang="fr-FR" b="1" dirty="0">
                <a:latin typeface="+mn-lt"/>
              </a:rPr>
              <a:t> dans les bases de données </a:t>
            </a:r>
            <a:r>
              <a:rPr lang="en-GB" b="1" dirty="0">
                <a:latin typeface="+mn-lt"/>
              </a:rPr>
              <a:t>Material Science and Engineering, Sustainability, and Medical Devices.</a:t>
            </a:r>
          </a:p>
        </p:txBody>
      </p:sp>
    </p:spTree>
    <p:extLst>
      <p:ext uri="{BB962C8B-B14F-4D97-AF65-F5344CB8AC3E}">
        <p14:creationId xmlns:p14="http://schemas.microsoft.com/office/powerpoint/2010/main" val="201570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b="1" dirty="0"/>
              <a:t>Série </a:t>
            </a:r>
            <a:r>
              <a:rPr lang="en-US" b="1" dirty="0" err="1"/>
              <a:t>d’Unité</a:t>
            </a:r>
            <a:r>
              <a:rPr lang="en-US" b="1" dirty="0"/>
              <a:t> de </a:t>
            </a:r>
            <a:r>
              <a:rPr lang="en-US" b="1" dirty="0" err="1"/>
              <a:t>Cours</a:t>
            </a:r>
            <a:endParaRPr lang="en-US" b="1"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21704" y="687631"/>
            <a:ext cx="10972800" cy="369332"/>
          </a:xfrm>
          <a:prstGeom prst="rect">
            <a:avLst/>
          </a:prstGeom>
          <a:noFill/>
        </p:spPr>
        <p:txBody>
          <a:bodyPr wrap="square" rtlCol="0">
            <a:spAutoFit/>
          </a:bodyPr>
          <a:lstStyle/>
          <a:p>
            <a:r>
              <a:rPr lang="fr-FR" dirty="0"/>
              <a:t>Ces unités de cours PowerPoint, ainsi que de nombreux autres types de ressources, se trouvent dans l'</a:t>
            </a:r>
            <a:r>
              <a:rPr lang="fr-FR" dirty="0" err="1"/>
              <a:t>EduHub</a:t>
            </a:r>
            <a:r>
              <a:rPr lang="fr-FR" dirty="0"/>
              <a:t>.</a:t>
            </a:r>
          </a:p>
        </p:txBody>
      </p:sp>
      <p:sp>
        <p:nvSpPr>
          <p:cNvPr id="8" name="TextBox 7">
            <a:extLst>
              <a:ext uri="{FF2B5EF4-FFF2-40B4-BE49-F238E27FC236}">
                <a16:creationId xmlns:a16="http://schemas.microsoft.com/office/drawing/2014/main" id="{071C0716-50D5-4508-8630-116F5C6D7156}"/>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sp>
        <p:nvSpPr>
          <p:cNvPr id="10" name="TextBox 9">
            <a:extLst>
              <a:ext uri="{FF2B5EF4-FFF2-40B4-BE49-F238E27FC236}">
                <a16:creationId xmlns:a16="http://schemas.microsoft.com/office/drawing/2014/main" id="{2DB28DA1-6A0D-46DE-A9AC-CB81531B2145}"/>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11" name="Table 10">
            <a:extLst>
              <a:ext uri="{FF2B5EF4-FFF2-40B4-BE49-F238E27FC236}">
                <a16:creationId xmlns:a16="http://schemas.microsoft.com/office/drawing/2014/main" id="{7CC99EE4-45EA-4748-8ECC-92A0A98DE770}"/>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2" name="Table 11">
            <a:extLst>
              <a:ext uri="{FF2B5EF4-FFF2-40B4-BE49-F238E27FC236}">
                <a16:creationId xmlns:a16="http://schemas.microsoft.com/office/drawing/2014/main" id="{0CAB47A2-CE22-43B4-B2F4-8A32B00E2167}"/>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92784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04542-7911-48E1-B457-78EAD9BBF04D}"/>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2304BB4D-0EB9-4FB1-B022-D901EC8157D7}"/>
              </a:ext>
            </a:extLst>
          </p:cNvPr>
          <p:cNvSpPr>
            <a:spLocks noGrp="1"/>
          </p:cNvSpPr>
          <p:nvPr>
            <p:ph type="title"/>
          </p:nvPr>
        </p:nvSpPr>
        <p:spPr/>
        <p:txBody>
          <a:bodyPr/>
          <a:lstStyle/>
          <a:p>
            <a:r>
              <a:rPr lang="en-US" b="1" dirty="0" err="1"/>
              <a:t>Sommaire</a:t>
            </a:r>
            <a:r>
              <a:rPr lang="en-US" b="1" dirty="0"/>
              <a:t> de </a:t>
            </a:r>
            <a:r>
              <a:rPr lang="en-US" b="1" dirty="0" err="1"/>
              <a:t>l’unité</a:t>
            </a:r>
            <a:r>
              <a:rPr lang="en-US" b="1" dirty="0"/>
              <a:t> de lecture 3</a:t>
            </a:r>
          </a:p>
        </p:txBody>
      </p:sp>
      <p:pic>
        <p:nvPicPr>
          <p:cNvPr id="5" name="Picture 4">
            <a:extLst>
              <a:ext uri="{FF2B5EF4-FFF2-40B4-BE49-F238E27FC236}">
                <a16:creationId xmlns:a16="http://schemas.microsoft.com/office/drawing/2014/main" id="{7868EB62-5081-4A2B-926D-480BAF6CA79D}"/>
              </a:ext>
            </a:extLst>
          </p:cNvPr>
          <p:cNvPicPr>
            <a:picLocks noChangeAspect="1"/>
          </p:cNvPicPr>
          <p:nvPr/>
        </p:nvPicPr>
        <p:blipFill>
          <a:blip r:embed="rId3"/>
          <a:stretch>
            <a:fillRect/>
          </a:stretch>
        </p:blipFill>
        <p:spPr>
          <a:xfrm>
            <a:off x="609601" y="1537260"/>
            <a:ext cx="4932761" cy="3783479"/>
          </a:xfrm>
          <a:prstGeom prst="rect">
            <a:avLst/>
          </a:prstGeom>
        </p:spPr>
      </p:pic>
      <p:sp>
        <p:nvSpPr>
          <p:cNvPr id="7" name="Rectangle 17">
            <a:extLst>
              <a:ext uri="{FF2B5EF4-FFF2-40B4-BE49-F238E27FC236}">
                <a16:creationId xmlns:a16="http://schemas.microsoft.com/office/drawing/2014/main" id="{E7B88248-D69D-4776-9EFC-561929A42D2A}"/>
              </a:ext>
            </a:extLst>
          </p:cNvPr>
          <p:cNvSpPr>
            <a:spLocks noChangeArrowheads="1"/>
          </p:cNvSpPr>
          <p:nvPr/>
        </p:nvSpPr>
        <p:spPr bwMode="auto">
          <a:xfrm>
            <a:off x="6096000" y="2090171"/>
            <a:ext cx="45273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chemeClr val="accent1"/>
              </a:buClr>
              <a:buSzTx/>
              <a:buFont typeface="Wingdings" panose="05000000000000000000" pitchFamily="2" charset="2"/>
              <a:buChar char="§"/>
            </a:pPr>
            <a:r>
              <a:rPr lang="fr-FR" sz="2000" b="1" dirty="0">
                <a:latin typeface="+mn-lt"/>
              </a:rPr>
              <a:t>Le tableau périodique</a:t>
            </a:r>
          </a:p>
          <a:p>
            <a:pPr>
              <a:spcBef>
                <a:spcPct val="50000"/>
              </a:spcBef>
              <a:spcAft>
                <a:spcPct val="35000"/>
              </a:spcAft>
              <a:buClr>
                <a:schemeClr val="accent1"/>
              </a:buClr>
              <a:buSzTx/>
              <a:buFont typeface="Wingdings" panose="05000000000000000000" pitchFamily="2" charset="2"/>
              <a:buChar char="§"/>
            </a:pPr>
            <a:r>
              <a:rPr lang="fr-FR" sz="2000" b="1" dirty="0">
                <a:latin typeface="+mn-lt"/>
              </a:rPr>
              <a:t>Fonctionnalités de la base de données</a:t>
            </a:r>
          </a:p>
          <a:p>
            <a:pPr>
              <a:spcBef>
                <a:spcPct val="50000"/>
              </a:spcBef>
              <a:spcAft>
                <a:spcPct val="35000"/>
              </a:spcAft>
              <a:buClr>
                <a:schemeClr val="accent1"/>
              </a:buClr>
              <a:buSzTx/>
              <a:buFont typeface="Wingdings" panose="05000000000000000000" pitchFamily="2" charset="2"/>
              <a:buChar char="§"/>
            </a:pPr>
            <a:r>
              <a:rPr lang="fr-FR" sz="2000" b="1" dirty="0">
                <a:latin typeface="+mn-lt"/>
              </a:rPr>
              <a:t>Graphies des relations</a:t>
            </a:r>
          </a:p>
          <a:p>
            <a:pPr>
              <a:spcBef>
                <a:spcPct val="50000"/>
              </a:spcBef>
              <a:spcAft>
                <a:spcPct val="35000"/>
              </a:spcAft>
              <a:buClr>
                <a:schemeClr val="accent1"/>
              </a:buClr>
              <a:buSzTx/>
              <a:buFont typeface="Wingdings" panose="05000000000000000000" pitchFamily="2" charset="2"/>
              <a:buChar char="§"/>
            </a:pPr>
            <a:r>
              <a:rPr lang="fr-FR" sz="2000" b="1" dirty="0">
                <a:latin typeface="+mn-lt"/>
              </a:rPr>
              <a:t>Propriétés magnétiques et nucléaires</a:t>
            </a:r>
          </a:p>
          <a:p>
            <a:pPr>
              <a:spcBef>
                <a:spcPct val="50000"/>
              </a:spcBef>
              <a:spcAft>
                <a:spcPct val="35000"/>
              </a:spcAft>
              <a:buClr>
                <a:schemeClr val="accent1"/>
              </a:buClr>
              <a:buSzTx/>
              <a:buFont typeface="Wingdings" panose="05000000000000000000" pitchFamily="2" charset="2"/>
              <a:buChar char="§"/>
            </a:pPr>
            <a:r>
              <a:rPr lang="fr-FR" sz="2000" b="1" dirty="0">
                <a:latin typeface="+mn-lt"/>
              </a:rPr>
              <a:t>Aspects ressources et durabilité</a:t>
            </a:r>
          </a:p>
        </p:txBody>
      </p:sp>
    </p:spTree>
    <p:extLst>
      <p:ext uri="{BB962C8B-B14F-4D97-AF65-F5344CB8AC3E}">
        <p14:creationId xmlns:p14="http://schemas.microsoft.com/office/powerpoint/2010/main" val="307267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Interface de tableau périodique interactif</a:t>
            </a:r>
            <a:endParaRPr lang="en-US" b="1" dirty="0"/>
          </a:p>
        </p:txBody>
      </p:sp>
      <p:pic>
        <p:nvPicPr>
          <p:cNvPr id="4" name="Picture 3">
            <a:extLst>
              <a:ext uri="{FF2B5EF4-FFF2-40B4-BE49-F238E27FC236}">
                <a16:creationId xmlns:a16="http://schemas.microsoft.com/office/drawing/2014/main" id="{76ECD796-E461-4739-AE05-D3FF3434FED2}"/>
              </a:ext>
            </a:extLst>
          </p:cNvPr>
          <p:cNvPicPr>
            <a:picLocks noChangeAspect="1"/>
          </p:cNvPicPr>
          <p:nvPr/>
        </p:nvPicPr>
        <p:blipFill rotWithShape="1">
          <a:blip r:embed="rId3"/>
          <a:srcRect t="3613"/>
          <a:stretch/>
        </p:blipFill>
        <p:spPr>
          <a:xfrm>
            <a:off x="2279576" y="980976"/>
            <a:ext cx="6842162" cy="4900300"/>
          </a:xfrm>
          <a:prstGeom prst="rect">
            <a:avLst/>
          </a:prstGeom>
          <a:ln>
            <a:noFill/>
          </a:ln>
          <a:effectLst>
            <a:outerShdw blurRad="63500" sx="102000" sy="102000" algn="ctr" rotWithShape="0">
              <a:schemeClr val="bg1">
                <a:lumMod val="85000"/>
                <a:alpha val="40000"/>
              </a:schemeClr>
            </a:outerShdw>
          </a:effectLst>
        </p:spPr>
      </p:pic>
      <p:pic>
        <p:nvPicPr>
          <p:cNvPr id="5" name="Picture 4">
            <a:extLst>
              <a:ext uri="{FF2B5EF4-FFF2-40B4-BE49-F238E27FC236}">
                <a16:creationId xmlns:a16="http://schemas.microsoft.com/office/drawing/2014/main" id="{4191309A-0857-4C50-B58F-F72EF573360F}"/>
              </a:ext>
            </a:extLst>
          </p:cNvPr>
          <p:cNvPicPr>
            <a:picLocks noChangeAspect="1"/>
          </p:cNvPicPr>
          <p:nvPr/>
        </p:nvPicPr>
        <p:blipFill rotWithShape="1">
          <a:blip r:embed="rId4"/>
          <a:srcRect t="3539"/>
          <a:stretch/>
        </p:blipFill>
        <p:spPr>
          <a:xfrm>
            <a:off x="2279576" y="976724"/>
            <a:ext cx="6842162" cy="4896048"/>
          </a:xfrm>
          <a:prstGeom prst="rect">
            <a:avLst/>
          </a:prstGeom>
          <a:ln>
            <a:noFill/>
          </a:ln>
          <a:effectLst>
            <a:outerShdw blurRad="63500" sx="102000" sy="102000" algn="ctr" rotWithShape="0">
              <a:schemeClr val="bg1">
                <a:lumMod val="85000"/>
                <a:alpha val="40000"/>
              </a:schemeClr>
            </a:outerShdw>
          </a:effectLst>
        </p:spPr>
      </p:pic>
      <p:pic>
        <p:nvPicPr>
          <p:cNvPr id="6" name="Picture 5">
            <a:extLst>
              <a:ext uri="{FF2B5EF4-FFF2-40B4-BE49-F238E27FC236}">
                <a16:creationId xmlns:a16="http://schemas.microsoft.com/office/drawing/2014/main" id="{9E37CA44-A3AA-42CB-9BDF-D9BF11BC3137}"/>
              </a:ext>
            </a:extLst>
          </p:cNvPr>
          <p:cNvPicPr>
            <a:picLocks noChangeAspect="1"/>
          </p:cNvPicPr>
          <p:nvPr/>
        </p:nvPicPr>
        <p:blipFill rotWithShape="1">
          <a:blip r:embed="rId5"/>
          <a:srcRect t="3467"/>
          <a:stretch/>
        </p:blipFill>
        <p:spPr>
          <a:xfrm>
            <a:off x="2279576" y="985228"/>
            <a:ext cx="6840000" cy="4896048"/>
          </a:xfrm>
          <a:prstGeom prst="rect">
            <a:avLst/>
          </a:prstGeom>
          <a:ln>
            <a:noFill/>
          </a:ln>
          <a:effectLst>
            <a:outerShdw blurRad="63500" sx="102000" sy="102000" algn="ctr" rotWithShape="0">
              <a:schemeClr val="bg1">
                <a:lumMod val="85000"/>
                <a:alpha val="40000"/>
              </a:schemeClr>
            </a:outerShdw>
          </a:effectLst>
        </p:spPr>
      </p:pic>
      <p:grpSp>
        <p:nvGrpSpPr>
          <p:cNvPr id="7" name="Group 6">
            <a:extLst>
              <a:ext uri="{FF2B5EF4-FFF2-40B4-BE49-F238E27FC236}">
                <a16:creationId xmlns:a16="http://schemas.microsoft.com/office/drawing/2014/main" id="{8F6C24C4-C04F-4DE2-B63B-E4D50371575D}"/>
              </a:ext>
            </a:extLst>
          </p:cNvPr>
          <p:cNvGrpSpPr/>
          <p:nvPr/>
        </p:nvGrpSpPr>
        <p:grpSpPr>
          <a:xfrm>
            <a:off x="1844856" y="4227069"/>
            <a:ext cx="3933825" cy="1590854"/>
            <a:chOff x="1108075" y="4419600"/>
            <a:chExt cx="3933825" cy="1590854"/>
          </a:xfrm>
        </p:grpSpPr>
        <p:sp>
          <p:nvSpPr>
            <p:cNvPr id="8" name="Line 14">
              <a:extLst>
                <a:ext uri="{FF2B5EF4-FFF2-40B4-BE49-F238E27FC236}">
                  <a16:creationId xmlns:a16="http://schemas.microsoft.com/office/drawing/2014/main" id="{18105C76-F5B0-412A-8D9E-44DA69DFBB98}"/>
                </a:ext>
              </a:extLst>
            </p:cNvPr>
            <p:cNvSpPr>
              <a:spLocks noChangeShapeType="1"/>
            </p:cNvSpPr>
            <p:nvPr/>
          </p:nvSpPr>
          <p:spPr bwMode="auto">
            <a:xfrm flipV="1">
              <a:off x="2571750" y="4419600"/>
              <a:ext cx="2470150" cy="781050"/>
            </a:xfrm>
            <a:prstGeom prst="line">
              <a:avLst/>
            </a:prstGeom>
            <a:noFill/>
            <a:ln w="28575">
              <a:solidFill>
                <a:srgbClr val="FFB71B"/>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baseline="-25000" dirty="0"/>
            </a:p>
          </p:txBody>
        </p:sp>
        <p:sp>
          <p:nvSpPr>
            <p:cNvPr id="9" name="TextBox 8">
              <a:extLst>
                <a:ext uri="{FF2B5EF4-FFF2-40B4-BE49-F238E27FC236}">
                  <a16:creationId xmlns:a16="http://schemas.microsoft.com/office/drawing/2014/main" id="{7EBF7F5C-5531-4489-83DB-03406869CD5B}"/>
                </a:ext>
              </a:extLst>
            </p:cNvPr>
            <p:cNvSpPr txBox="1"/>
            <p:nvPr/>
          </p:nvSpPr>
          <p:spPr>
            <a:xfrm>
              <a:off x="1108075" y="4810125"/>
              <a:ext cx="1463675" cy="1200329"/>
            </a:xfrm>
            <a:prstGeom prst="rect">
              <a:avLst/>
            </a:prstGeom>
            <a:solidFill>
              <a:schemeClr val="bg1"/>
            </a:solidFill>
            <a:ln w="28575">
              <a:solidFill>
                <a:srgbClr val="FFB71B"/>
              </a:solidFill>
            </a:ln>
          </p:spPr>
          <p:txBody>
            <a:bodyPr wrap="square" rtlCol="0">
              <a:spAutoFit/>
            </a:bodyPr>
            <a:lstStyle/>
            <a:p>
              <a:r>
                <a:rPr lang="en-GB" dirty="0" err="1"/>
                <a:t>Accès</a:t>
              </a:r>
              <a:r>
                <a:rPr lang="en-GB" dirty="0"/>
                <a:t> direct </a:t>
              </a:r>
              <a:r>
                <a:rPr lang="en-GB" dirty="0" err="1"/>
                <a:t>en</a:t>
              </a:r>
              <a:r>
                <a:rPr lang="en-GB" dirty="0"/>
                <a:t> </a:t>
              </a:r>
              <a:r>
                <a:rPr lang="en-GB" dirty="0" err="1"/>
                <a:t>cliquant</a:t>
              </a:r>
              <a:r>
                <a:rPr lang="en-GB" dirty="0"/>
                <a:t> aux fiches de </a:t>
              </a:r>
              <a:r>
                <a:rPr lang="en-GB" dirty="0" err="1"/>
                <a:t>données</a:t>
              </a:r>
              <a:endParaRPr lang="en-GB" dirty="0"/>
            </a:p>
          </p:txBody>
        </p:sp>
      </p:grpSp>
    </p:spTree>
    <p:extLst>
      <p:ext uri="{BB962C8B-B14F-4D97-AF65-F5344CB8AC3E}">
        <p14:creationId xmlns:p14="http://schemas.microsoft.com/office/powerpoint/2010/main" val="57371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La base de données The </a:t>
            </a:r>
            <a:r>
              <a:rPr lang="fr-FR" b="1" dirty="0" err="1"/>
              <a:t>Elements</a:t>
            </a:r>
            <a:endParaRPr lang="en-US" b="1" dirty="0"/>
          </a:p>
        </p:txBody>
      </p:sp>
      <p:sp>
        <p:nvSpPr>
          <p:cNvPr id="5" name="Text Box 4">
            <a:extLst>
              <a:ext uri="{FF2B5EF4-FFF2-40B4-BE49-F238E27FC236}">
                <a16:creationId xmlns:a16="http://schemas.microsoft.com/office/drawing/2014/main" id="{1F8D0FFA-F0F1-47E6-96AF-15B09B6BC410}"/>
              </a:ext>
            </a:extLst>
          </p:cNvPr>
          <p:cNvSpPr txBox="1">
            <a:spLocks noChangeArrowheads="1"/>
          </p:cNvSpPr>
          <p:nvPr/>
        </p:nvSpPr>
        <p:spPr bwMode="auto">
          <a:xfrm>
            <a:off x="1292875" y="748375"/>
            <a:ext cx="4093557"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rgbClr val="CC0000"/>
              </a:buClr>
              <a:buSzPct val="120000"/>
            </a:pPr>
            <a:r>
              <a:rPr lang="en-GB" b="1" dirty="0">
                <a:latin typeface="+mn-lt"/>
              </a:rPr>
              <a:t>Elements</a:t>
            </a:r>
            <a:r>
              <a:rPr lang="en-GB" dirty="0">
                <a:latin typeface="+mn-lt"/>
              </a:rPr>
              <a:t>	</a:t>
            </a:r>
          </a:p>
          <a:p>
            <a:pPr>
              <a:buClr>
                <a:schemeClr val="tx1"/>
              </a:buClr>
              <a:buSzPct val="120000"/>
              <a:buFont typeface="Wingdings" panose="05000000000000000000" pitchFamily="2" charset="2"/>
              <a:buChar char="§"/>
            </a:pPr>
            <a:r>
              <a:rPr lang="fr-FR" sz="1600" dirty="0">
                <a:latin typeface="+mn-lt"/>
              </a:rPr>
              <a:t>149 fiches pour 118 éléments</a:t>
            </a:r>
          </a:p>
          <a:p>
            <a:pPr>
              <a:buClr>
                <a:schemeClr val="tx1"/>
              </a:buClr>
              <a:buSzPct val="120000"/>
              <a:buFont typeface="Wingdings" panose="05000000000000000000" pitchFamily="2" charset="2"/>
              <a:buChar char="§"/>
            </a:pPr>
            <a:r>
              <a:rPr lang="fr-FR" sz="1600" dirty="0">
                <a:latin typeface="+mn-lt"/>
              </a:rPr>
              <a:t>Propriétés du tableau périodique</a:t>
            </a:r>
          </a:p>
          <a:p>
            <a:pPr>
              <a:buClr>
                <a:schemeClr val="tx1"/>
              </a:buClr>
              <a:buSzPct val="120000"/>
              <a:buFont typeface="Wingdings" panose="05000000000000000000" pitchFamily="2" charset="2"/>
              <a:buChar char="§"/>
            </a:pPr>
            <a:r>
              <a:rPr lang="fr-FR" sz="1600" dirty="0">
                <a:latin typeface="+mn-lt"/>
              </a:rPr>
              <a:t>Données de structure électronique</a:t>
            </a:r>
          </a:p>
          <a:p>
            <a:pPr>
              <a:buClr>
                <a:schemeClr val="tx1"/>
              </a:buClr>
              <a:buSzPct val="120000"/>
              <a:buFont typeface="Wingdings" panose="05000000000000000000" pitchFamily="2" charset="2"/>
              <a:buChar char="§"/>
            </a:pPr>
            <a:r>
              <a:rPr lang="fr-FR" sz="1600" dirty="0">
                <a:latin typeface="+mn-lt"/>
              </a:rPr>
              <a:t>Propriétés de la structure cristalline</a:t>
            </a:r>
          </a:p>
          <a:p>
            <a:pPr>
              <a:buClr>
                <a:schemeClr val="tx1"/>
              </a:buClr>
              <a:buSzPct val="120000"/>
              <a:buFont typeface="Wingdings" panose="05000000000000000000" pitchFamily="2" charset="2"/>
              <a:buChar char="§"/>
            </a:pPr>
            <a:r>
              <a:rPr lang="fr-FR" sz="1600" dirty="0">
                <a:latin typeface="+mn-lt"/>
              </a:rPr>
              <a:t>Propriétés mécaniques</a:t>
            </a:r>
          </a:p>
          <a:p>
            <a:pPr>
              <a:buClr>
                <a:schemeClr val="tx1"/>
              </a:buClr>
              <a:buSzPct val="120000"/>
              <a:buFont typeface="Wingdings" panose="05000000000000000000" pitchFamily="2" charset="2"/>
              <a:buChar char="§"/>
            </a:pPr>
            <a:r>
              <a:rPr lang="fr-FR" sz="1600" dirty="0">
                <a:latin typeface="+mn-lt"/>
              </a:rPr>
              <a:t>Propriétés thermiques</a:t>
            </a:r>
          </a:p>
          <a:p>
            <a:pPr>
              <a:buClr>
                <a:schemeClr val="tx1"/>
              </a:buClr>
              <a:buSzPct val="120000"/>
              <a:buFont typeface="Wingdings" panose="05000000000000000000" pitchFamily="2" charset="2"/>
              <a:buChar char="§"/>
            </a:pPr>
            <a:r>
              <a:rPr lang="fr-FR" sz="1600" dirty="0">
                <a:latin typeface="+mn-lt"/>
              </a:rPr>
              <a:t>Énergie surfacique</a:t>
            </a:r>
          </a:p>
          <a:p>
            <a:pPr>
              <a:buClr>
                <a:schemeClr val="tx1"/>
              </a:buClr>
              <a:buSzPct val="120000"/>
              <a:buFont typeface="Wingdings" panose="05000000000000000000" pitchFamily="2" charset="2"/>
              <a:buChar char="§"/>
            </a:pPr>
            <a:r>
              <a:rPr lang="fr-FR" sz="1600" dirty="0">
                <a:latin typeface="+mn-lt"/>
              </a:rPr>
              <a:t>Propriétés électriques et supraconductrices</a:t>
            </a:r>
          </a:p>
          <a:p>
            <a:pPr>
              <a:buClr>
                <a:schemeClr val="tx1"/>
              </a:buClr>
              <a:buSzPct val="120000"/>
              <a:buFont typeface="Wingdings" panose="05000000000000000000" pitchFamily="2" charset="2"/>
              <a:buChar char="§"/>
            </a:pPr>
            <a:r>
              <a:rPr lang="fr-FR" sz="1600" dirty="0">
                <a:latin typeface="+mn-lt"/>
              </a:rPr>
              <a:t>Propriétés magnétiques</a:t>
            </a:r>
          </a:p>
          <a:p>
            <a:pPr>
              <a:buClr>
                <a:schemeClr val="tx1"/>
              </a:buClr>
              <a:buSzPct val="120000"/>
              <a:buFont typeface="Wingdings" panose="05000000000000000000" pitchFamily="2" charset="2"/>
              <a:buChar char="§"/>
            </a:pPr>
            <a:r>
              <a:rPr lang="fr-FR" sz="1600" dirty="0">
                <a:latin typeface="+mn-lt"/>
              </a:rPr>
              <a:t>Propriétés nucléaires</a:t>
            </a:r>
          </a:p>
          <a:p>
            <a:pPr>
              <a:buClr>
                <a:schemeClr val="tx1"/>
              </a:buClr>
              <a:buSzPct val="120000"/>
              <a:buFont typeface="Wingdings" panose="05000000000000000000" pitchFamily="2" charset="2"/>
              <a:buChar char="§"/>
            </a:pPr>
            <a:r>
              <a:rPr lang="fr-FR" sz="1600" dirty="0">
                <a:solidFill>
                  <a:schemeClr val="accent5"/>
                </a:solidFill>
                <a:latin typeface="+mn-lt"/>
              </a:rPr>
              <a:t>Données géo-économiques</a:t>
            </a:r>
          </a:p>
          <a:p>
            <a:pPr>
              <a:buClr>
                <a:schemeClr val="tx1"/>
              </a:buClr>
              <a:buSzPct val="120000"/>
              <a:buFont typeface="Wingdings" panose="05000000000000000000" pitchFamily="2" charset="2"/>
              <a:buChar char="§"/>
            </a:pPr>
            <a:r>
              <a:rPr lang="fr-FR" sz="1600" dirty="0">
                <a:solidFill>
                  <a:schemeClr val="accent5"/>
                </a:solidFill>
                <a:latin typeface="+mn-lt"/>
              </a:rPr>
              <a:t>Eco-Propriétés</a:t>
            </a:r>
          </a:p>
          <a:p>
            <a:pPr>
              <a:buClr>
                <a:schemeClr val="tx1"/>
              </a:buClr>
              <a:buSzPct val="120000"/>
              <a:buFont typeface="Wingdings" panose="05000000000000000000" pitchFamily="2" charset="2"/>
              <a:buChar char="§"/>
            </a:pPr>
            <a:r>
              <a:rPr lang="fr-FR" sz="1600" dirty="0">
                <a:solidFill>
                  <a:schemeClr val="accent5"/>
                </a:solidFill>
                <a:latin typeface="+mn-lt"/>
              </a:rPr>
              <a:t>Informations sur les matériaux critiques</a:t>
            </a:r>
          </a:p>
          <a:p>
            <a:pPr>
              <a:buClr>
                <a:schemeClr val="tx1"/>
              </a:buClr>
              <a:buSzPct val="120000"/>
              <a:buFont typeface="Wingdings" panose="05000000000000000000" pitchFamily="2" charset="2"/>
              <a:buChar char="§"/>
            </a:pPr>
            <a:r>
              <a:rPr lang="fr-FR" sz="1600" dirty="0">
                <a:solidFill>
                  <a:schemeClr val="accent5"/>
                </a:solidFill>
                <a:latin typeface="+mn-lt"/>
              </a:rPr>
              <a:t>Utilisations principales et substituts</a:t>
            </a:r>
            <a:r>
              <a:rPr lang="en-GB" sz="1600" dirty="0">
                <a:solidFill>
                  <a:srgbClr val="FF0000"/>
                </a:solidFill>
                <a:latin typeface="+mn-lt"/>
              </a:rPr>
              <a:t>	</a:t>
            </a:r>
            <a:endParaRPr lang="en-GB" sz="1400" i="1" dirty="0">
              <a:solidFill>
                <a:srgbClr val="FF0000"/>
              </a:solidFill>
              <a:latin typeface="+mn-lt"/>
            </a:endParaRPr>
          </a:p>
        </p:txBody>
      </p:sp>
      <p:pic>
        <p:nvPicPr>
          <p:cNvPr id="7" name="Picture 6">
            <a:extLst>
              <a:ext uri="{FF2B5EF4-FFF2-40B4-BE49-F238E27FC236}">
                <a16:creationId xmlns:a16="http://schemas.microsoft.com/office/drawing/2014/main" id="{1687ACB3-534F-46DE-A6DB-EB7EB14B6B46}"/>
              </a:ext>
            </a:extLst>
          </p:cNvPr>
          <p:cNvPicPr>
            <a:picLocks noChangeAspect="1"/>
          </p:cNvPicPr>
          <p:nvPr/>
        </p:nvPicPr>
        <p:blipFill rotWithShape="1">
          <a:blip r:embed="rId3"/>
          <a:srcRect t="2375"/>
          <a:stretch/>
        </p:blipFill>
        <p:spPr>
          <a:xfrm>
            <a:off x="6096000" y="748375"/>
            <a:ext cx="4867871" cy="5201424"/>
          </a:xfrm>
          <a:prstGeom prst="rect">
            <a:avLst/>
          </a:prstGeom>
          <a:ln>
            <a:noFill/>
          </a:ln>
          <a:effectLst>
            <a:outerShdw blurRad="63500" sx="102000" sy="102000" algn="ctr" rotWithShape="0">
              <a:schemeClr val="bg1">
                <a:lumMod val="75000"/>
                <a:alpha val="40000"/>
              </a:schemeClr>
            </a:outerShdw>
          </a:effectLst>
        </p:spPr>
      </p:pic>
    </p:spTree>
    <p:extLst>
      <p:ext uri="{BB962C8B-B14F-4D97-AF65-F5344CB8AC3E}">
        <p14:creationId xmlns:p14="http://schemas.microsoft.com/office/powerpoint/2010/main" val="305170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US" b="1" dirty="0" err="1"/>
              <a:t>Utiliser</a:t>
            </a:r>
            <a:r>
              <a:rPr lang="en-US" b="1" dirty="0"/>
              <a:t> la bases de </a:t>
            </a:r>
            <a:r>
              <a:rPr lang="en-US" b="1" dirty="0" err="1"/>
              <a:t>données</a:t>
            </a:r>
            <a:r>
              <a:rPr lang="en-US" b="1" dirty="0"/>
              <a:t> The Elements</a:t>
            </a:r>
          </a:p>
        </p:txBody>
      </p:sp>
      <p:sp>
        <p:nvSpPr>
          <p:cNvPr id="5" name="Text Box 5">
            <a:extLst>
              <a:ext uri="{FF2B5EF4-FFF2-40B4-BE49-F238E27FC236}">
                <a16:creationId xmlns:a16="http://schemas.microsoft.com/office/drawing/2014/main" id="{FBDADA19-1BFD-499E-85BD-A1AEE45366A1}"/>
              </a:ext>
            </a:extLst>
          </p:cNvPr>
          <p:cNvSpPr txBox="1">
            <a:spLocks noChangeArrowheads="1"/>
          </p:cNvSpPr>
          <p:nvPr/>
        </p:nvSpPr>
        <p:spPr bwMode="auto">
          <a:xfrm>
            <a:off x="2927351" y="1141413"/>
            <a:ext cx="722838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rPr>
              <a:t>Découvrez comment les propriétés changent dans le tableau périodique</a:t>
            </a:r>
          </a:p>
          <a:p>
            <a:pPr>
              <a:buClr>
                <a:schemeClr val="accent1"/>
              </a:buClr>
              <a:buSzPct val="120000"/>
              <a:buFont typeface="Wingdings" panose="05000000000000000000" pitchFamily="2" charset="2"/>
              <a:buChar char="§"/>
            </a:pPr>
            <a:r>
              <a:rPr lang="fr-FR" dirty="0">
                <a:latin typeface="+mn-lt"/>
              </a:rPr>
              <a:t>Les éléments offrent une excellente gamme de toutes les propriétés</a:t>
            </a:r>
            <a:endParaRPr lang="en-GB" dirty="0">
              <a:latin typeface="+mn-lt"/>
            </a:endParaRPr>
          </a:p>
        </p:txBody>
      </p:sp>
      <p:pic>
        <p:nvPicPr>
          <p:cNvPr id="7" name="Picture 6">
            <a:extLst>
              <a:ext uri="{FF2B5EF4-FFF2-40B4-BE49-F238E27FC236}">
                <a16:creationId xmlns:a16="http://schemas.microsoft.com/office/drawing/2014/main" id="{F7CEA04F-8BF6-401C-977D-5E8EDBE1B99E}"/>
              </a:ext>
            </a:extLst>
          </p:cNvPr>
          <p:cNvPicPr>
            <a:picLocks noChangeAspect="1"/>
          </p:cNvPicPr>
          <p:nvPr/>
        </p:nvPicPr>
        <p:blipFill>
          <a:blip r:embed="rId3"/>
          <a:stretch>
            <a:fillRect/>
          </a:stretch>
        </p:blipFill>
        <p:spPr>
          <a:xfrm>
            <a:off x="1143000" y="2455797"/>
            <a:ext cx="4800600" cy="2674710"/>
          </a:xfrm>
          <a:prstGeom prst="rect">
            <a:avLst/>
          </a:prstGeom>
        </p:spPr>
      </p:pic>
      <p:pic>
        <p:nvPicPr>
          <p:cNvPr id="9" name="Picture 8">
            <a:extLst>
              <a:ext uri="{FF2B5EF4-FFF2-40B4-BE49-F238E27FC236}">
                <a16:creationId xmlns:a16="http://schemas.microsoft.com/office/drawing/2014/main" id="{F2B0D841-88CF-46D3-AAA6-55450622415B}"/>
              </a:ext>
            </a:extLst>
          </p:cNvPr>
          <p:cNvPicPr>
            <a:picLocks noChangeAspect="1"/>
          </p:cNvPicPr>
          <p:nvPr/>
        </p:nvPicPr>
        <p:blipFill>
          <a:blip r:embed="rId4"/>
          <a:stretch>
            <a:fillRect/>
          </a:stretch>
        </p:blipFill>
        <p:spPr>
          <a:xfrm>
            <a:off x="6076160" y="2455797"/>
            <a:ext cx="4800600" cy="2674710"/>
          </a:xfrm>
          <a:prstGeom prst="rect">
            <a:avLst/>
          </a:prstGeom>
        </p:spPr>
      </p:pic>
    </p:spTree>
    <p:extLst>
      <p:ext uri="{BB962C8B-B14F-4D97-AF65-F5344CB8AC3E}">
        <p14:creationId xmlns:p14="http://schemas.microsoft.com/office/powerpoint/2010/main" val="246191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GB" b="1" dirty="0" err="1"/>
              <a:t>Données</a:t>
            </a:r>
            <a:r>
              <a:rPr lang="en-GB" b="1" dirty="0"/>
              <a:t> de structure </a:t>
            </a:r>
            <a:r>
              <a:rPr lang="en-GB" b="1" dirty="0" err="1"/>
              <a:t>électronique</a:t>
            </a:r>
            <a:endParaRPr lang="en-US" b="1" dirty="0"/>
          </a:p>
        </p:txBody>
      </p:sp>
      <p:sp>
        <p:nvSpPr>
          <p:cNvPr id="4" name="Rectangle 3">
            <a:extLst>
              <a:ext uri="{FF2B5EF4-FFF2-40B4-BE49-F238E27FC236}">
                <a16:creationId xmlns:a16="http://schemas.microsoft.com/office/drawing/2014/main" id="{7A3B29BE-F2CB-4BE6-9944-48CA53B34DE1}"/>
              </a:ext>
            </a:extLst>
          </p:cNvPr>
          <p:cNvSpPr/>
          <p:nvPr/>
        </p:nvSpPr>
        <p:spPr>
          <a:xfrm>
            <a:off x="3048685" y="2317157"/>
            <a:ext cx="6094629" cy="989117"/>
          </a:xfrm>
          <a:prstGeom prst="rect">
            <a:avLst/>
          </a:prstGeom>
        </p:spPr>
        <p:txBody>
          <a:bodyPr wrap="square">
            <a:spAutoFit/>
          </a:bodyPr>
          <a:lstStyle/>
          <a:p>
            <a:pPr>
              <a:spcAft>
                <a:spcPts val="0"/>
              </a:spcAft>
            </a:pPr>
            <a:r>
              <a:rPr lang="fr-FR" sz="1400" b="1" dirty="0">
                <a:ea typeface="Times New Roman" panose="02020603050405020304" pitchFamily="18" charset="0"/>
                <a:cs typeface="Times New Roman" panose="02020603050405020304" pitchFamily="18" charset="0"/>
              </a:rPr>
              <a:t>Hume-</a:t>
            </a:r>
            <a:r>
              <a:rPr lang="fr-FR" sz="1400" b="1" dirty="0" err="1">
                <a:ea typeface="Times New Roman" panose="02020603050405020304" pitchFamily="18" charset="0"/>
                <a:cs typeface="Times New Roman" panose="02020603050405020304" pitchFamily="18" charset="0"/>
              </a:rPr>
              <a:t>Rothery</a:t>
            </a:r>
            <a:r>
              <a:rPr lang="fr-FR" sz="1400" dirty="0">
                <a:ea typeface="Times New Roman" panose="02020603050405020304" pitchFamily="18" charset="0"/>
                <a:cs typeface="Times New Roman" panose="02020603050405020304" pitchFamily="18" charset="0"/>
              </a:rPr>
              <a:t>: solution solide de substitution extensive lorsque</a:t>
            </a:r>
          </a:p>
          <a:p>
            <a:pPr marL="285750" indent="-285750">
              <a:lnSpc>
                <a:spcPct val="107000"/>
              </a:lnSpc>
              <a:buClr>
                <a:srgbClr val="577235"/>
              </a:buClr>
              <a:buFont typeface="Wingdings" panose="05000000000000000000" pitchFamily="2" charset="2"/>
              <a:buChar char="§"/>
            </a:pPr>
            <a:r>
              <a:rPr lang="fr-FR" sz="1400" dirty="0">
                <a:ea typeface="Times New Roman" panose="02020603050405020304" pitchFamily="18" charset="0"/>
                <a:cs typeface="Times New Roman" panose="02020603050405020304" pitchFamily="18" charset="0"/>
              </a:rPr>
              <a:t>Les rayons atomiques diffèrent de moins de 15%</a:t>
            </a:r>
          </a:p>
          <a:p>
            <a:pPr marL="285750" indent="-285750">
              <a:lnSpc>
                <a:spcPct val="107000"/>
              </a:lnSpc>
              <a:buClr>
                <a:srgbClr val="577235"/>
              </a:buClr>
              <a:buFont typeface="Wingdings" panose="05000000000000000000" pitchFamily="2" charset="2"/>
              <a:buChar char="§"/>
            </a:pPr>
            <a:r>
              <a:rPr lang="fr-FR" sz="1400" dirty="0">
                <a:ea typeface="Times New Roman" panose="02020603050405020304" pitchFamily="18" charset="0"/>
                <a:cs typeface="Times New Roman" panose="02020603050405020304" pitchFamily="18" charset="0"/>
              </a:rPr>
              <a:t>L'électronégativité diffère de moins de 0,075</a:t>
            </a:r>
          </a:p>
          <a:p>
            <a:pPr marL="285750" indent="-285750">
              <a:lnSpc>
                <a:spcPct val="107000"/>
              </a:lnSpc>
              <a:buClr>
                <a:srgbClr val="577235"/>
              </a:buClr>
              <a:buFont typeface="Wingdings" panose="05000000000000000000" pitchFamily="2" charset="2"/>
              <a:buChar char="§"/>
            </a:pPr>
            <a:r>
              <a:rPr lang="fr-FR" sz="1400" dirty="0">
                <a:ea typeface="Times New Roman" panose="02020603050405020304" pitchFamily="18" charset="0"/>
                <a:cs typeface="Times New Roman" panose="02020603050405020304" pitchFamily="18" charset="0"/>
              </a:rPr>
              <a:t>Même structure cristalline et même valence</a:t>
            </a:r>
            <a:endParaRPr lang="en-GB" sz="1400" dirty="0"/>
          </a:p>
        </p:txBody>
      </p:sp>
      <p:pic>
        <p:nvPicPr>
          <p:cNvPr id="5" name="Picture 4">
            <a:extLst>
              <a:ext uri="{FF2B5EF4-FFF2-40B4-BE49-F238E27FC236}">
                <a16:creationId xmlns:a16="http://schemas.microsoft.com/office/drawing/2014/main" id="{B0DD7C4F-1D47-4832-B1A7-932980ABDABB}"/>
              </a:ext>
            </a:extLst>
          </p:cNvPr>
          <p:cNvPicPr>
            <a:picLocks noChangeAspect="1"/>
          </p:cNvPicPr>
          <p:nvPr/>
        </p:nvPicPr>
        <p:blipFill>
          <a:blip r:embed="rId3"/>
          <a:stretch>
            <a:fillRect/>
          </a:stretch>
        </p:blipFill>
        <p:spPr>
          <a:xfrm>
            <a:off x="6312024" y="3428523"/>
            <a:ext cx="3586662" cy="2503121"/>
          </a:xfrm>
          <a:prstGeom prst="rect">
            <a:avLst/>
          </a:prstGeom>
        </p:spPr>
      </p:pic>
      <p:grpSp>
        <p:nvGrpSpPr>
          <p:cNvPr id="6" name="Group 5">
            <a:extLst>
              <a:ext uri="{FF2B5EF4-FFF2-40B4-BE49-F238E27FC236}">
                <a16:creationId xmlns:a16="http://schemas.microsoft.com/office/drawing/2014/main" id="{FEB6898D-1EAF-4D6C-8933-677BFE7B06AB}"/>
              </a:ext>
            </a:extLst>
          </p:cNvPr>
          <p:cNvGrpSpPr/>
          <p:nvPr/>
        </p:nvGrpSpPr>
        <p:grpSpPr>
          <a:xfrm>
            <a:off x="1919536" y="3428523"/>
            <a:ext cx="3449667" cy="2503120"/>
            <a:chOff x="625886" y="3649346"/>
            <a:chExt cx="4158585" cy="2950913"/>
          </a:xfrm>
        </p:grpSpPr>
        <p:pic>
          <p:nvPicPr>
            <p:cNvPr id="7" name="Picture 6">
              <a:extLst>
                <a:ext uri="{FF2B5EF4-FFF2-40B4-BE49-F238E27FC236}">
                  <a16:creationId xmlns:a16="http://schemas.microsoft.com/office/drawing/2014/main" id="{8DE7368F-BE83-43CB-97B7-7C1ABB827243}"/>
                </a:ext>
              </a:extLst>
            </p:cNvPr>
            <p:cNvPicPr>
              <a:picLocks noChangeAspect="1"/>
            </p:cNvPicPr>
            <p:nvPr/>
          </p:nvPicPr>
          <p:blipFill rotWithShape="1">
            <a:blip r:embed="rId4"/>
            <a:srcRect l="37017" t="34510" r="2553" b="7450"/>
            <a:stretch/>
          </p:blipFill>
          <p:spPr>
            <a:xfrm>
              <a:off x="625886" y="3649346"/>
              <a:ext cx="4158585" cy="2950913"/>
            </a:xfrm>
            <a:prstGeom prst="rect">
              <a:avLst/>
            </a:prstGeom>
          </p:spPr>
        </p:pic>
        <p:sp>
          <p:nvSpPr>
            <p:cNvPr id="8" name="Rectangle 7">
              <a:extLst>
                <a:ext uri="{FF2B5EF4-FFF2-40B4-BE49-F238E27FC236}">
                  <a16:creationId xmlns:a16="http://schemas.microsoft.com/office/drawing/2014/main" id="{68E24529-9DF8-418D-BBB6-6ED79A299CB7}"/>
                </a:ext>
              </a:extLst>
            </p:cNvPr>
            <p:cNvSpPr/>
            <p:nvPr/>
          </p:nvSpPr>
          <p:spPr>
            <a:xfrm>
              <a:off x="2611948" y="5704322"/>
              <a:ext cx="1855449" cy="295303"/>
            </a:xfrm>
            <a:prstGeom prst="rect">
              <a:avLst/>
            </a:prstGeom>
            <a:solidFill>
              <a:schemeClr val="bg2"/>
            </a:solidFill>
          </p:spPr>
          <p:txBody>
            <a:bodyPr wrap="square">
              <a:spAutoFit/>
            </a:bodyPr>
            <a:lstStyle/>
            <a:p>
              <a:r>
                <a:rPr lang="en-GB" sz="1200" b="1" dirty="0"/>
                <a:t>Cu-Ni Solid Solution</a:t>
              </a:r>
            </a:p>
          </p:txBody>
        </p:sp>
      </p:grpSp>
      <p:grpSp>
        <p:nvGrpSpPr>
          <p:cNvPr id="9" name="Group 8">
            <a:extLst>
              <a:ext uri="{FF2B5EF4-FFF2-40B4-BE49-F238E27FC236}">
                <a16:creationId xmlns:a16="http://schemas.microsoft.com/office/drawing/2014/main" id="{8875AAC6-E744-4757-92CF-7996C360FEC4}"/>
              </a:ext>
            </a:extLst>
          </p:cNvPr>
          <p:cNvGrpSpPr/>
          <p:nvPr/>
        </p:nvGrpSpPr>
        <p:grpSpPr>
          <a:xfrm>
            <a:off x="3026950" y="760664"/>
            <a:ext cx="5606811" cy="1487167"/>
            <a:chOff x="2012031" y="775341"/>
            <a:chExt cx="6307318" cy="1672971"/>
          </a:xfrm>
        </p:grpSpPr>
        <p:sp>
          <p:nvSpPr>
            <p:cNvPr id="10" name="TextBox 9">
              <a:extLst>
                <a:ext uri="{FF2B5EF4-FFF2-40B4-BE49-F238E27FC236}">
                  <a16:creationId xmlns:a16="http://schemas.microsoft.com/office/drawing/2014/main" id="{C79CF368-F796-40F0-9FCE-6D707FC7137F}"/>
                </a:ext>
              </a:extLst>
            </p:cNvPr>
            <p:cNvSpPr txBox="1"/>
            <p:nvPr/>
          </p:nvSpPr>
          <p:spPr>
            <a:xfrm>
              <a:off x="6807415" y="1270193"/>
              <a:ext cx="1511934" cy="934820"/>
            </a:xfrm>
            <a:prstGeom prst="rect">
              <a:avLst/>
            </a:prstGeom>
            <a:noFill/>
          </p:spPr>
          <p:txBody>
            <a:bodyPr wrap="square" rtlCol="0">
              <a:spAutoFit/>
            </a:bodyPr>
            <a:lstStyle/>
            <a:p>
              <a:r>
                <a:rPr lang="en-GB" sz="1600" dirty="0"/>
                <a:t>Dans la base de </a:t>
              </a:r>
              <a:r>
                <a:rPr lang="en-GB" sz="1600" dirty="0" err="1"/>
                <a:t>données</a:t>
              </a:r>
              <a:r>
                <a:rPr lang="en-GB" sz="1600" dirty="0"/>
                <a:t> The Elements</a:t>
              </a:r>
              <a:endParaRPr lang="en-US" sz="1600" dirty="0"/>
            </a:p>
          </p:txBody>
        </p:sp>
        <p:grpSp>
          <p:nvGrpSpPr>
            <p:cNvPr id="11" name="Group 10">
              <a:extLst>
                <a:ext uri="{FF2B5EF4-FFF2-40B4-BE49-F238E27FC236}">
                  <a16:creationId xmlns:a16="http://schemas.microsoft.com/office/drawing/2014/main" id="{7FA0C1B8-DA84-4F7E-AD37-D24E4F17BE9F}"/>
                </a:ext>
              </a:extLst>
            </p:cNvPr>
            <p:cNvGrpSpPr/>
            <p:nvPr/>
          </p:nvGrpSpPr>
          <p:grpSpPr>
            <a:xfrm>
              <a:off x="2012031" y="775341"/>
              <a:ext cx="4704184" cy="1672971"/>
              <a:chOff x="2012031" y="775341"/>
              <a:chExt cx="4704184" cy="1672971"/>
            </a:xfrm>
          </p:grpSpPr>
          <p:grpSp>
            <p:nvGrpSpPr>
              <p:cNvPr id="12" name="Group 11">
                <a:extLst>
                  <a:ext uri="{FF2B5EF4-FFF2-40B4-BE49-F238E27FC236}">
                    <a16:creationId xmlns:a16="http://schemas.microsoft.com/office/drawing/2014/main" id="{305067BA-4561-4EFA-9F4B-D107CC341132}"/>
                  </a:ext>
                </a:extLst>
              </p:cNvPr>
              <p:cNvGrpSpPr>
                <a:grpSpLocks noChangeAspect="1"/>
              </p:cNvGrpSpPr>
              <p:nvPr/>
            </p:nvGrpSpPr>
            <p:grpSpPr>
              <a:xfrm>
                <a:off x="2103232" y="775341"/>
                <a:ext cx="4572000" cy="1672971"/>
                <a:chOff x="3909394" y="1561245"/>
                <a:chExt cx="3712529" cy="1358476"/>
              </a:xfrm>
            </p:grpSpPr>
            <p:pic>
              <p:nvPicPr>
                <p:cNvPr id="14" name="Picture 13">
                  <a:extLst>
                    <a:ext uri="{FF2B5EF4-FFF2-40B4-BE49-F238E27FC236}">
                      <a16:creationId xmlns:a16="http://schemas.microsoft.com/office/drawing/2014/main" id="{0079A6B5-D1BB-4F24-8F07-8E6695BA4DC0}"/>
                    </a:ext>
                  </a:extLst>
                </p:cNvPr>
                <p:cNvPicPr>
                  <a:picLocks noChangeAspect="1"/>
                </p:cNvPicPr>
                <p:nvPr/>
              </p:nvPicPr>
              <p:blipFill rotWithShape="1">
                <a:blip r:embed="rId5"/>
                <a:srcRect l="66168" t="42648" r="15684" b="33612"/>
                <a:stretch/>
              </p:blipFill>
              <p:spPr>
                <a:xfrm>
                  <a:off x="5596569" y="1561245"/>
                  <a:ext cx="2025354" cy="1358476"/>
                </a:xfrm>
                <a:prstGeom prst="rect">
                  <a:avLst/>
                </a:prstGeom>
                <a:ln>
                  <a:noFill/>
                </a:ln>
              </p:spPr>
            </p:pic>
            <p:pic>
              <p:nvPicPr>
                <p:cNvPr id="15" name="Picture 14">
                  <a:extLst>
                    <a:ext uri="{FF2B5EF4-FFF2-40B4-BE49-F238E27FC236}">
                      <a16:creationId xmlns:a16="http://schemas.microsoft.com/office/drawing/2014/main" id="{9D05AF8E-7E31-4B19-9FF1-C146D65685BE}"/>
                    </a:ext>
                  </a:extLst>
                </p:cNvPr>
                <p:cNvPicPr>
                  <a:picLocks noChangeAspect="1"/>
                </p:cNvPicPr>
                <p:nvPr/>
              </p:nvPicPr>
              <p:blipFill rotWithShape="1">
                <a:blip r:embed="rId5"/>
                <a:srcRect l="35155" t="42648" r="49727" b="33612"/>
                <a:stretch/>
              </p:blipFill>
              <p:spPr>
                <a:xfrm>
                  <a:off x="3909394" y="1561245"/>
                  <a:ext cx="1687175" cy="1358476"/>
                </a:xfrm>
                <a:prstGeom prst="rect">
                  <a:avLst/>
                </a:prstGeom>
                <a:ln>
                  <a:noFill/>
                </a:ln>
              </p:spPr>
            </p:pic>
          </p:grpSp>
          <p:sp>
            <p:nvSpPr>
              <p:cNvPr id="13" name="Rounded Rectangle 3">
                <a:extLst>
                  <a:ext uri="{FF2B5EF4-FFF2-40B4-BE49-F238E27FC236}">
                    <a16:creationId xmlns:a16="http://schemas.microsoft.com/office/drawing/2014/main" id="{2E7A8217-95F4-4837-B4B4-8E0F243AA2CD}"/>
                  </a:ext>
                </a:extLst>
              </p:cNvPr>
              <p:cNvSpPr/>
              <p:nvPr/>
            </p:nvSpPr>
            <p:spPr>
              <a:xfrm>
                <a:off x="2012031" y="775341"/>
                <a:ext cx="4704184" cy="1672971"/>
              </a:xfrm>
              <a:prstGeom prst="roundRect">
                <a:avLst>
                  <a:gd name="adj" fmla="val 862"/>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 name="Rounded Rectangle 6">
            <a:extLst>
              <a:ext uri="{FF2B5EF4-FFF2-40B4-BE49-F238E27FC236}">
                <a16:creationId xmlns:a16="http://schemas.microsoft.com/office/drawing/2014/main" id="{044E34DF-E18C-4A97-BF34-9A7919C4CDB8}"/>
              </a:ext>
            </a:extLst>
          </p:cNvPr>
          <p:cNvSpPr/>
          <p:nvPr/>
        </p:nvSpPr>
        <p:spPr>
          <a:xfrm>
            <a:off x="3016252" y="2589296"/>
            <a:ext cx="4015852" cy="46528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4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en-US" b="1" dirty="0"/>
              <a:t>Relations entre les </a:t>
            </a:r>
            <a:r>
              <a:rPr lang="en-US" b="1" dirty="0" err="1"/>
              <a:t>propriétés</a:t>
            </a:r>
            <a:r>
              <a:rPr lang="en-US" b="1" dirty="0"/>
              <a:t> (1)</a:t>
            </a:r>
          </a:p>
        </p:txBody>
      </p:sp>
      <p:sp>
        <p:nvSpPr>
          <p:cNvPr id="4" name="Text Box 3">
            <a:extLst>
              <a:ext uri="{FF2B5EF4-FFF2-40B4-BE49-F238E27FC236}">
                <a16:creationId xmlns:a16="http://schemas.microsoft.com/office/drawing/2014/main" id="{C9428D1A-9BAC-42FE-AB17-8FDE284DA541}"/>
              </a:ext>
            </a:extLst>
          </p:cNvPr>
          <p:cNvSpPr txBox="1">
            <a:spLocks noChangeArrowheads="1"/>
          </p:cNvSpPr>
          <p:nvPr/>
        </p:nvSpPr>
        <p:spPr bwMode="auto">
          <a:xfrm>
            <a:off x="1908176" y="932418"/>
            <a:ext cx="9772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rPr>
              <a:t>Le module et le point de fusion reflètent tous deux la force de liaison entre les atomes de l'élément.</a:t>
            </a:r>
            <a:endParaRPr lang="en-GB" dirty="0">
              <a:latin typeface="+mn-lt"/>
            </a:endParaRPr>
          </a:p>
        </p:txBody>
      </p:sp>
      <p:grpSp>
        <p:nvGrpSpPr>
          <p:cNvPr id="5" name="Group 14">
            <a:extLst>
              <a:ext uri="{FF2B5EF4-FFF2-40B4-BE49-F238E27FC236}">
                <a16:creationId xmlns:a16="http://schemas.microsoft.com/office/drawing/2014/main" id="{878BC8DE-D63F-418B-96CA-FE364DEF04ED}"/>
              </a:ext>
            </a:extLst>
          </p:cNvPr>
          <p:cNvGrpSpPr>
            <a:grpSpLocks/>
          </p:cNvGrpSpPr>
          <p:nvPr/>
        </p:nvGrpSpPr>
        <p:grpSpPr bwMode="auto">
          <a:xfrm>
            <a:off x="4410353" y="1466850"/>
            <a:ext cx="6310686" cy="4458732"/>
            <a:chOff x="1771" y="900"/>
            <a:chExt cx="4314" cy="3048"/>
          </a:xfrm>
        </p:grpSpPr>
        <p:pic>
          <p:nvPicPr>
            <p:cNvPr id="6" name="Picture 6">
              <a:extLst>
                <a:ext uri="{FF2B5EF4-FFF2-40B4-BE49-F238E27FC236}">
                  <a16:creationId xmlns:a16="http://schemas.microsoft.com/office/drawing/2014/main" id="{A5754F1E-92DC-4E19-81A1-2E04DB7B4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 y="900"/>
              <a:ext cx="4314" cy="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
              <a:extLst>
                <a:ext uri="{FF2B5EF4-FFF2-40B4-BE49-F238E27FC236}">
                  <a16:creationId xmlns:a16="http://schemas.microsoft.com/office/drawing/2014/main" id="{7B6F3F43-EFD9-4C31-ACAE-516338590923}"/>
                </a:ext>
              </a:extLst>
            </p:cNvPr>
            <p:cNvSpPr>
              <a:spLocks noChangeShapeType="1"/>
            </p:cNvSpPr>
            <p:nvPr/>
          </p:nvSpPr>
          <p:spPr bwMode="auto">
            <a:xfrm flipV="1">
              <a:off x="2189" y="1272"/>
              <a:ext cx="3705" cy="2248"/>
            </a:xfrm>
            <a:prstGeom prst="line">
              <a:avLst/>
            </a:prstGeom>
            <a:noFill/>
            <a:ln w="28575">
              <a:solidFill>
                <a:srgbClr val="CC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pic>
        <p:nvPicPr>
          <p:cNvPr id="8" name="Picture 13">
            <a:extLst>
              <a:ext uri="{FF2B5EF4-FFF2-40B4-BE49-F238E27FC236}">
                <a16:creationId xmlns:a16="http://schemas.microsoft.com/office/drawing/2014/main" id="{EFEE577F-652A-4439-82A4-8384B1626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480" y="1868489"/>
            <a:ext cx="21907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8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801A4-F4E1-485A-B97D-D887C4E28072}"/>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00959647-EE01-4B24-A7E7-151D1E469AC7}"/>
              </a:ext>
            </a:extLst>
          </p:cNvPr>
          <p:cNvSpPr>
            <a:spLocks noGrp="1"/>
          </p:cNvSpPr>
          <p:nvPr>
            <p:ph type="title"/>
          </p:nvPr>
        </p:nvSpPr>
        <p:spPr/>
        <p:txBody>
          <a:bodyPr/>
          <a:lstStyle/>
          <a:p>
            <a:r>
              <a:rPr lang="fr-FR" b="1" dirty="0"/>
              <a:t>Matériaux d'ingénierie - une tendance similaire</a:t>
            </a:r>
            <a:endParaRPr lang="en-US" b="1" dirty="0"/>
          </a:p>
        </p:txBody>
      </p:sp>
      <p:grpSp>
        <p:nvGrpSpPr>
          <p:cNvPr id="4" name="Group 7">
            <a:extLst>
              <a:ext uri="{FF2B5EF4-FFF2-40B4-BE49-F238E27FC236}">
                <a16:creationId xmlns:a16="http://schemas.microsoft.com/office/drawing/2014/main" id="{0AC4FB70-80B7-4A0F-AC5A-795AF7A17DCB}"/>
              </a:ext>
            </a:extLst>
          </p:cNvPr>
          <p:cNvGrpSpPr>
            <a:grpSpLocks/>
          </p:cNvGrpSpPr>
          <p:nvPr/>
        </p:nvGrpSpPr>
        <p:grpSpPr bwMode="auto">
          <a:xfrm>
            <a:off x="2711624" y="1458914"/>
            <a:ext cx="6386147" cy="4411440"/>
            <a:chOff x="888" y="567"/>
            <a:chExt cx="4464" cy="3186"/>
          </a:xfrm>
        </p:grpSpPr>
        <p:pic>
          <p:nvPicPr>
            <p:cNvPr id="5" name="Picture 6">
              <a:extLst>
                <a:ext uri="{FF2B5EF4-FFF2-40B4-BE49-F238E27FC236}">
                  <a16:creationId xmlns:a16="http://schemas.microsoft.com/office/drawing/2014/main" id="{E6EE8728-9298-448C-9443-646B66141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 y="567"/>
              <a:ext cx="4464" cy="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a:extLst>
                <a:ext uri="{FF2B5EF4-FFF2-40B4-BE49-F238E27FC236}">
                  <a16:creationId xmlns:a16="http://schemas.microsoft.com/office/drawing/2014/main" id="{9A452323-0B50-4931-B16E-90F7EC138658}"/>
                </a:ext>
              </a:extLst>
            </p:cNvPr>
            <p:cNvSpPr>
              <a:spLocks noChangeShapeType="1"/>
            </p:cNvSpPr>
            <p:nvPr/>
          </p:nvSpPr>
          <p:spPr bwMode="auto">
            <a:xfrm flipV="1">
              <a:off x="1365" y="1136"/>
              <a:ext cx="3889" cy="214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7" name="Text Box 3">
            <a:extLst>
              <a:ext uri="{FF2B5EF4-FFF2-40B4-BE49-F238E27FC236}">
                <a16:creationId xmlns:a16="http://schemas.microsoft.com/office/drawing/2014/main" id="{1D86649D-C4DE-4D1A-88F3-DA326D96D66B}"/>
              </a:ext>
            </a:extLst>
          </p:cNvPr>
          <p:cNvSpPr txBox="1">
            <a:spLocks noChangeArrowheads="1"/>
          </p:cNvSpPr>
          <p:nvPr/>
        </p:nvSpPr>
        <p:spPr bwMode="auto">
          <a:xfrm>
            <a:off x="1880743" y="1005800"/>
            <a:ext cx="9749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92100" indent="-292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20000"/>
              <a:buFont typeface="Wingdings" panose="05000000000000000000" pitchFamily="2" charset="2"/>
              <a:buChar char="§"/>
            </a:pPr>
            <a:r>
              <a:rPr lang="fr-FR" dirty="0">
                <a:latin typeface="+mn-lt"/>
              </a:rPr>
              <a:t>Le module et le point de fusion reflètent tous deux la force d'adhérence des matériaux d'ingénierie.</a:t>
            </a:r>
            <a:endParaRPr lang="en-GB" dirty="0">
              <a:latin typeface="+mn-lt"/>
            </a:endParaRPr>
          </a:p>
        </p:txBody>
      </p:sp>
    </p:spTree>
    <p:extLst>
      <p:ext uri="{BB962C8B-B14F-4D97-AF65-F5344CB8AC3E}">
        <p14:creationId xmlns:p14="http://schemas.microsoft.com/office/powerpoint/2010/main" val="482814351"/>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B3737E07-47FB-46BA-8B9F-0BE4C5D67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10</TotalTime>
  <Words>2772</Words>
  <Application>Microsoft Office PowerPoint</Application>
  <PresentationFormat>Widescreen</PresentationFormat>
  <Paragraphs>312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Ansys - Slide Master</vt:lpstr>
      <vt:lpstr>PowerPoint Presentation</vt:lpstr>
      <vt:lpstr>Objectifs pédagogiques de cette unité de cours</vt:lpstr>
      <vt:lpstr>Sommaire de l’unité de lecture 3</vt:lpstr>
      <vt:lpstr>Interface de tableau périodique interactif</vt:lpstr>
      <vt:lpstr>La base de données The Elements</vt:lpstr>
      <vt:lpstr>Utiliser la bases de données The Elements</vt:lpstr>
      <vt:lpstr>Données de structure électronique</vt:lpstr>
      <vt:lpstr>Relations entre les propriétés (1)</vt:lpstr>
      <vt:lpstr>Matériaux d'ingénierie - une tendance similaire</vt:lpstr>
      <vt:lpstr>Relations entre les propriétés (2)</vt:lpstr>
      <vt:lpstr>Matériaux d'ingénierie - une tendance similaire</vt:lpstr>
      <vt:lpstr>Relations entre les propriétés (3)</vt:lpstr>
      <vt:lpstr>Matériaux d'ingénierie - une tendance similaire</vt:lpstr>
      <vt:lpstr>Relations entre les propriétés (4)</vt:lpstr>
      <vt:lpstr>Propriétés magnétiques</vt:lpstr>
      <vt:lpstr>Propriétés nucléaires des éléments</vt:lpstr>
      <vt:lpstr>Énergie de liaison par nucléon</vt:lpstr>
      <vt:lpstr>Sections efficaces d'absorption et de diffusion</vt:lpstr>
      <vt:lpstr>Les aspects des ressources The Elements</vt:lpstr>
      <vt:lpstr>Les aspects des ressources The Elements</vt:lpstr>
      <vt:lpstr>Table de données des éléments des différentes bases de données</vt:lpstr>
      <vt:lpstr>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Soma Chakrabarti</cp:lastModifiedBy>
  <cp:revision>2</cp:revision>
  <dcterms:created xsi:type="dcterms:W3CDTF">2021-07-28T09:02:11Z</dcterms:created>
  <dcterms:modified xsi:type="dcterms:W3CDTF">2021-08-25T08:28:12Z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